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4"/>
  </p:notesMasterIdLst>
  <p:sldIdLst>
    <p:sldId id="256" r:id="rId2"/>
    <p:sldId id="257" r:id="rId3"/>
    <p:sldId id="258" r:id="rId4"/>
    <p:sldId id="260" r:id="rId5"/>
    <p:sldId id="259" r:id="rId6"/>
    <p:sldId id="262" r:id="rId7"/>
    <p:sldId id="263" r:id="rId8"/>
    <p:sldId id="264" r:id="rId9"/>
    <p:sldId id="265" r:id="rId10"/>
    <p:sldId id="266" r:id="rId11"/>
    <p:sldId id="267" r:id="rId12"/>
    <p:sldId id="26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0668" autoAdjust="0"/>
  </p:normalViewPr>
  <p:slideViewPr>
    <p:cSldViewPr snapToGrid="0">
      <p:cViewPr varScale="1">
        <p:scale>
          <a:sx n="43" d="100"/>
          <a:sy n="43" d="100"/>
        </p:scale>
        <p:origin x="177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83A55F-6E0C-4F6B-A917-86FBF3D579E7}" type="datetimeFigureOut">
              <a:rPr lang="en-GB" smtClean="0"/>
              <a:t>02/08/2021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A2AD19-5B37-42B6-9AE3-A12E2864C86F}" type="slidenum">
              <a:rPr lang="en-GB" smtClean="0"/>
              <a:t>‹#›</a:t>
            </a:fld>
            <a:endParaRPr lang="en-GB" dirty="0"/>
          </a:p>
        </p:txBody>
      </p:sp>
    </p:spTree>
    <p:extLst>
      <p:ext uri="{BB962C8B-B14F-4D97-AF65-F5344CB8AC3E}">
        <p14:creationId xmlns:p14="http://schemas.microsoft.com/office/powerpoint/2010/main" val="2280981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A2AD19-5B37-42B6-9AE3-A12E2864C86F}" type="slidenum">
              <a:rPr lang="en-GB" smtClean="0"/>
              <a:t>2</a:t>
            </a:fld>
            <a:endParaRPr lang="en-GB" dirty="0"/>
          </a:p>
        </p:txBody>
      </p:sp>
    </p:spTree>
    <p:extLst>
      <p:ext uri="{BB962C8B-B14F-4D97-AF65-F5344CB8AC3E}">
        <p14:creationId xmlns:p14="http://schemas.microsoft.com/office/powerpoint/2010/main" val="4151303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p>
          <a:p>
            <a:endParaRPr lang="en-GB" dirty="0"/>
          </a:p>
          <a:p>
            <a:r>
              <a:rPr lang="en-GB" b="1" u="sng" dirty="0"/>
              <a:t>Definition and description of High-Performance working.</a:t>
            </a:r>
          </a:p>
          <a:p>
            <a:endParaRPr lang="en-GB" b="1" u="sng" dirty="0"/>
          </a:p>
          <a:p>
            <a:endParaRPr lang="en-GB" b="1" u="sng" dirty="0"/>
          </a:p>
          <a:p>
            <a:r>
              <a:rPr lang="en-GB" b="0" i="1" dirty="0">
                <a:solidFill>
                  <a:srgbClr val="333333"/>
                </a:solidFill>
                <a:effectLst/>
                <a:latin typeface="Lato"/>
              </a:rPr>
              <a:t>High performance working is defined as ‘a general approach to managing organisations that aims to stimulate more effective employee involvement and commitment to achieve high levels of performance’ ( Former UK commission for employment and skills).</a:t>
            </a:r>
          </a:p>
          <a:p>
            <a:endParaRPr lang="en-GB" b="0" i="1" dirty="0">
              <a:solidFill>
                <a:srgbClr val="333333"/>
              </a:solidFill>
              <a:effectLst/>
              <a:latin typeface="Lato"/>
            </a:endParaRPr>
          </a:p>
          <a:p>
            <a:r>
              <a:rPr lang="en-GB" b="0" i="1" dirty="0">
                <a:solidFill>
                  <a:srgbClr val="333333"/>
                </a:solidFill>
                <a:effectLst/>
                <a:latin typeface="Lato"/>
              </a:rPr>
              <a:t>It is about building culture where there is an open line of communication, trust and transparency. Its about creating a structure where employees are happy, engaged and motivated and share visions (Buzzcot).</a:t>
            </a:r>
          </a:p>
          <a:p>
            <a:endParaRPr lang="en-GB" b="0" i="1" dirty="0">
              <a:solidFill>
                <a:srgbClr val="333333"/>
              </a:solidFill>
              <a:effectLst/>
              <a:latin typeface="Lato"/>
            </a:endParaRPr>
          </a:p>
          <a:p>
            <a:r>
              <a:rPr lang="en-GB" b="0" i="1" dirty="0">
                <a:solidFill>
                  <a:srgbClr val="333333"/>
                </a:solidFill>
                <a:effectLst/>
                <a:latin typeface="Lato"/>
              </a:rPr>
              <a:t>High performance working practises policies and processes that are put in place that can result in improved performance of employees.</a:t>
            </a:r>
          </a:p>
          <a:p>
            <a:endParaRPr lang="en-GB" b="0" i="1" dirty="0">
              <a:solidFill>
                <a:srgbClr val="333333"/>
              </a:solidFill>
              <a:effectLst/>
              <a:latin typeface="Lato"/>
            </a:endParaRPr>
          </a:p>
          <a:p>
            <a:r>
              <a:rPr lang="en-GB" b="0" i="1" dirty="0">
                <a:solidFill>
                  <a:srgbClr val="333333"/>
                </a:solidFill>
                <a:effectLst/>
                <a:latin typeface="Lato"/>
              </a:rPr>
              <a:t>High performances work practises drop into three areas which are:</a:t>
            </a:r>
          </a:p>
          <a:p>
            <a:pPr marL="171450" indent="-171450">
              <a:buFont typeface="Arial" panose="020B0604020202020204" pitchFamily="34" charset="0"/>
              <a:buChar char="•"/>
            </a:pPr>
            <a:r>
              <a:rPr lang="en-GB" b="0" i="1" dirty="0">
                <a:solidFill>
                  <a:srgbClr val="333333"/>
                </a:solidFill>
                <a:effectLst/>
                <a:latin typeface="Lato"/>
              </a:rPr>
              <a:t>High employee involvement</a:t>
            </a:r>
          </a:p>
          <a:p>
            <a:pPr marL="171450" indent="-171450">
              <a:buFont typeface="Arial" panose="020B0604020202020204" pitchFamily="34" charset="0"/>
              <a:buChar char="•"/>
            </a:pPr>
            <a:r>
              <a:rPr lang="en-GB" b="0" i="1" dirty="0">
                <a:solidFill>
                  <a:srgbClr val="333333"/>
                </a:solidFill>
                <a:effectLst/>
                <a:latin typeface="Lato"/>
              </a:rPr>
              <a:t>HR practises </a:t>
            </a:r>
          </a:p>
          <a:p>
            <a:pPr marL="171450" indent="-171450">
              <a:buFont typeface="Arial" panose="020B0604020202020204" pitchFamily="34" charset="0"/>
              <a:buChar char="•"/>
            </a:pPr>
            <a:r>
              <a:rPr lang="en-GB" b="0" i="1" dirty="0">
                <a:solidFill>
                  <a:srgbClr val="333333"/>
                </a:solidFill>
                <a:effectLst/>
                <a:latin typeface="Lato"/>
              </a:rPr>
              <a:t>Compensation and reward</a:t>
            </a:r>
          </a:p>
          <a:p>
            <a:pPr marL="171450" indent="-171450">
              <a:buFont typeface="Arial" panose="020B0604020202020204" pitchFamily="34" charset="0"/>
              <a:buChar char="•"/>
            </a:pPr>
            <a:endParaRPr lang="en-GB" b="0" i="1" dirty="0">
              <a:solidFill>
                <a:srgbClr val="333333"/>
              </a:solidFill>
              <a:effectLst/>
              <a:latin typeface="Lato"/>
            </a:endParaRPr>
          </a:p>
          <a:p>
            <a:pPr marL="0" indent="0">
              <a:buFont typeface="Arial" panose="020B0604020202020204" pitchFamily="34" charset="0"/>
              <a:buNone/>
            </a:pPr>
            <a:r>
              <a:rPr lang="en-GB" b="0" i="1" dirty="0">
                <a:solidFill>
                  <a:srgbClr val="333333"/>
                </a:solidFill>
                <a:effectLst/>
                <a:latin typeface="Lato"/>
              </a:rPr>
              <a:t>They tend to be more beneficial when used collectively. Studies into high performance working practises state that 20-40% improvement in productivity that adopt high performance working practises, compared to those that do not (Dan Couruso Beagle UK).</a:t>
            </a:r>
          </a:p>
          <a:p>
            <a:pPr marL="0" indent="0">
              <a:buFont typeface="Arial" panose="020B0604020202020204" pitchFamily="34" charset="0"/>
              <a:buNone/>
            </a:pPr>
            <a:endParaRPr lang="en-GB" b="0" i="1" dirty="0">
              <a:solidFill>
                <a:srgbClr val="333333"/>
              </a:solidFill>
              <a:effectLst/>
              <a:latin typeface="Lato"/>
            </a:endParaRPr>
          </a:p>
          <a:p>
            <a:pPr marL="0" indent="0">
              <a:buFont typeface="Arial" panose="020B0604020202020204" pitchFamily="34" charset="0"/>
              <a:buNone/>
            </a:pPr>
            <a:endParaRPr lang="en-GB" b="0" i="1" dirty="0">
              <a:solidFill>
                <a:srgbClr val="333333"/>
              </a:solidFill>
              <a:effectLst/>
              <a:latin typeface="Lato"/>
            </a:endParaRPr>
          </a:p>
          <a:p>
            <a:pPr marL="0" indent="0">
              <a:buFont typeface="Arial" panose="020B0604020202020204" pitchFamily="34" charset="0"/>
              <a:buNone/>
            </a:pPr>
            <a:r>
              <a:rPr lang="en-GB" b="0" i="1" dirty="0">
                <a:solidFill>
                  <a:srgbClr val="333333"/>
                </a:solidFill>
                <a:effectLst/>
                <a:latin typeface="Lato"/>
              </a:rPr>
              <a:t>It has been suggested that if the below practises are adopted, then an organisation will be successful:</a:t>
            </a:r>
          </a:p>
          <a:p>
            <a:pPr marL="0" indent="0">
              <a:buFont typeface="Arial" panose="020B0604020202020204" pitchFamily="34" charset="0"/>
              <a:buNone/>
            </a:pPr>
            <a:endParaRPr lang="en-GB" b="0" i="1" dirty="0">
              <a:solidFill>
                <a:srgbClr val="333333"/>
              </a:solidFill>
              <a:effectLst/>
              <a:latin typeface="Lato"/>
            </a:endParaRPr>
          </a:p>
          <a:p>
            <a:pPr algn="l">
              <a:buFont typeface="+mj-lt"/>
              <a:buAutoNum type="arabicPeriod"/>
            </a:pPr>
            <a:r>
              <a:rPr lang="en-GB" b="0" i="0" dirty="0">
                <a:solidFill>
                  <a:srgbClr val="1A1A1A"/>
                </a:solidFill>
                <a:effectLst/>
                <a:latin typeface="Lato"/>
              </a:rPr>
              <a:t>“Employment security” </a:t>
            </a:r>
          </a:p>
          <a:p>
            <a:pPr algn="l">
              <a:buFont typeface="+mj-lt"/>
              <a:buAutoNum type="arabicPeriod"/>
            </a:pPr>
            <a:r>
              <a:rPr lang="en-GB" b="0" i="0" dirty="0">
                <a:solidFill>
                  <a:srgbClr val="1A1A1A"/>
                </a:solidFill>
                <a:effectLst/>
                <a:latin typeface="Lato"/>
              </a:rPr>
              <a:t>“Selective hiring of new personnel”</a:t>
            </a:r>
          </a:p>
          <a:p>
            <a:pPr algn="l">
              <a:buFont typeface="+mj-lt"/>
              <a:buAutoNum type="arabicPeriod"/>
            </a:pPr>
            <a:r>
              <a:rPr lang="en-GB" b="0" i="0" dirty="0">
                <a:solidFill>
                  <a:srgbClr val="1A1A1A"/>
                </a:solidFill>
                <a:effectLst/>
                <a:latin typeface="Lato"/>
              </a:rPr>
              <a:t>“Self-managed teams and decentralization of decision making as the basic principles of organizational design”</a:t>
            </a:r>
          </a:p>
          <a:p>
            <a:pPr algn="l">
              <a:buFont typeface="+mj-lt"/>
              <a:buAutoNum type="arabicPeriod"/>
            </a:pPr>
            <a:r>
              <a:rPr lang="en-GB" b="0" i="0" dirty="0">
                <a:solidFill>
                  <a:srgbClr val="1A1A1A"/>
                </a:solidFill>
                <a:effectLst/>
                <a:latin typeface="Lato"/>
              </a:rPr>
              <a:t>“Comparatively high compensation contingent on organizational performance”</a:t>
            </a:r>
          </a:p>
          <a:p>
            <a:pPr algn="l">
              <a:buFont typeface="+mj-lt"/>
              <a:buAutoNum type="arabicPeriod"/>
            </a:pPr>
            <a:r>
              <a:rPr lang="en-GB" b="0" i="0" dirty="0">
                <a:solidFill>
                  <a:srgbClr val="1A1A1A"/>
                </a:solidFill>
                <a:effectLst/>
                <a:latin typeface="Lato"/>
              </a:rPr>
              <a:t>“Extensive training”</a:t>
            </a:r>
          </a:p>
          <a:p>
            <a:pPr algn="l">
              <a:buFont typeface="+mj-lt"/>
              <a:buAutoNum type="arabicPeriod"/>
            </a:pPr>
            <a:r>
              <a:rPr lang="en-GB" b="0" i="0" dirty="0">
                <a:solidFill>
                  <a:srgbClr val="1A1A1A"/>
                </a:solidFill>
                <a:effectLst/>
                <a:latin typeface="Lato"/>
              </a:rPr>
              <a:t>“Reduced status distinctions and barriers, including dress, language, office arrangements, and wage differences across levels” </a:t>
            </a:r>
          </a:p>
          <a:p>
            <a:pPr algn="l">
              <a:buFont typeface="+mj-lt"/>
              <a:buAutoNum type="arabicPeriod"/>
            </a:pPr>
            <a:r>
              <a:rPr lang="en-GB" b="0" i="0" dirty="0">
                <a:solidFill>
                  <a:srgbClr val="1A1A1A"/>
                </a:solidFill>
                <a:effectLst/>
                <a:latin typeface="Lato"/>
              </a:rPr>
              <a:t>“Extensive sharing of financial and performance information throughout the organization” </a:t>
            </a:r>
          </a:p>
          <a:p>
            <a:pPr algn="l">
              <a:buFont typeface="+mj-lt"/>
              <a:buAutoNum type="arabicPeriod"/>
            </a:pPr>
            <a:endParaRPr lang="en-GB" b="0" i="0" dirty="0">
              <a:solidFill>
                <a:srgbClr val="1A1A1A"/>
              </a:solidFill>
              <a:effectLst/>
              <a:latin typeface="Lato"/>
            </a:endParaRPr>
          </a:p>
          <a:p>
            <a:pPr algn="l">
              <a:buFont typeface="+mj-lt"/>
              <a:buNone/>
            </a:pPr>
            <a:r>
              <a:rPr lang="en-GB" b="0" i="0" dirty="0">
                <a:solidFill>
                  <a:srgbClr val="1A1A1A"/>
                </a:solidFill>
                <a:effectLst/>
                <a:latin typeface="Lato"/>
              </a:rPr>
              <a:t>(Prefer, 1998)</a:t>
            </a:r>
          </a:p>
          <a:p>
            <a:pPr marL="0" indent="0">
              <a:buFont typeface="Arial" panose="020B0604020202020204" pitchFamily="34" charset="0"/>
              <a:buNone/>
            </a:pPr>
            <a:endParaRPr lang="en-GB" b="0" i="1" dirty="0">
              <a:solidFill>
                <a:srgbClr val="333333"/>
              </a:solidFill>
              <a:effectLst/>
              <a:latin typeface="Lato"/>
            </a:endParaRPr>
          </a:p>
          <a:p>
            <a:pPr marL="0" indent="0">
              <a:buFont typeface="Arial" panose="020B0604020202020204" pitchFamily="34" charset="0"/>
              <a:buNone/>
            </a:pPr>
            <a:endParaRPr lang="en-GB" b="0" i="1" dirty="0">
              <a:solidFill>
                <a:srgbClr val="333333"/>
              </a:solidFill>
              <a:effectLst/>
              <a:latin typeface="Lato"/>
            </a:endParaRPr>
          </a:p>
          <a:p>
            <a:pPr marL="0" indent="0">
              <a:buFont typeface="Arial" panose="020B0604020202020204" pitchFamily="34" charset="0"/>
              <a:buNone/>
            </a:pPr>
            <a:endParaRPr lang="en-GB" b="0" i="1" dirty="0">
              <a:solidFill>
                <a:srgbClr val="333333"/>
              </a:solidFill>
              <a:effectLst/>
              <a:latin typeface="Lato"/>
            </a:endParaRPr>
          </a:p>
          <a:p>
            <a:pPr marL="0" indent="0">
              <a:buFont typeface="Arial" panose="020B0604020202020204" pitchFamily="34" charset="0"/>
              <a:buNone/>
            </a:pPr>
            <a:endParaRPr lang="en-GB" b="0" i="1" dirty="0">
              <a:solidFill>
                <a:srgbClr val="333333"/>
              </a:solidFill>
              <a:effectLst/>
              <a:latin typeface="Lato"/>
            </a:endParaRPr>
          </a:p>
          <a:p>
            <a:pPr marL="0" indent="0">
              <a:buFont typeface="Arial" panose="020B0604020202020204" pitchFamily="34" charset="0"/>
              <a:buNone/>
            </a:pPr>
            <a:endParaRPr lang="en-GB" b="0" i="1" dirty="0">
              <a:solidFill>
                <a:srgbClr val="333333"/>
              </a:solidFill>
              <a:effectLst/>
              <a:latin typeface="Lato"/>
            </a:endParaRPr>
          </a:p>
          <a:p>
            <a:endParaRPr lang="en-GB" b="0" i="1" u="none" dirty="0">
              <a:solidFill>
                <a:srgbClr val="333333"/>
              </a:solidFill>
              <a:effectLst/>
              <a:latin typeface="Lato"/>
            </a:endParaRPr>
          </a:p>
          <a:p>
            <a:endParaRPr lang="en-GB" b="0" u="none" dirty="0"/>
          </a:p>
        </p:txBody>
      </p:sp>
      <p:sp>
        <p:nvSpPr>
          <p:cNvPr id="4" name="Slide Number Placeholder 3"/>
          <p:cNvSpPr>
            <a:spLocks noGrp="1"/>
          </p:cNvSpPr>
          <p:nvPr>
            <p:ph type="sldNum" sz="quarter" idx="5"/>
          </p:nvPr>
        </p:nvSpPr>
        <p:spPr/>
        <p:txBody>
          <a:bodyPr/>
          <a:lstStyle/>
          <a:p>
            <a:fld id="{95A2AD19-5B37-42B6-9AE3-A12E2864C86F}" type="slidenum">
              <a:rPr lang="en-GB" smtClean="0"/>
              <a:t>3</a:t>
            </a:fld>
            <a:endParaRPr lang="en-GB" dirty="0"/>
          </a:p>
        </p:txBody>
      </p:sp>
    </p:spTree>
    <p:extLst>
      <p:ext uri="{BB962C8B-B14F-4D97-AF65-F5344CB8AC3E}">
        <p14:creationId xmlns:p14="http://schemas.microsoft.com/office/powerpoint/2010/main" val="29374721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a:p>
            <a:r>
              <a:rPr lang="en-GB" b="1" u="sng" dirty="0"/>
              <a:t>1.1</a:t>
            </a:r>
          </a:p>
          <a:p>
            <a:endParaRPr lang="en-GB" b="1" u="sng" dirty="0"/>
          </a:p>
          <a:p>
            <a:r>
              <a:rPr lang="en-GB" b="1" u="sng" dirty="0"/>
              <a:t>The Concept and Components of HPW</a:t>
            </a:r>
          </a:p>
          <a:p>
            <a:endParaRPr lang="en-GB" b="1"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key concept of HPW is about building a culture where there is an open line of communication, trust and transparency. Its about creating a structure where employees are happy, engaged and motivated and share visions (Buzzcott).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HPW is practices, policies and processes which are put in place, that can result in improved performance.</a:t>
            </a:r>
          </a:p>
          <a:p>
            <a:endParaRPr lang="en-GB" dirty="0"/>
          </a:p>
          <a:p>
            <a:r>
              <a:rPr lang="en-GB" dirty="0"/>
              <a:t>It drop into three areas, these are:</a:t>
            </a:r>
          </a:p>
          <a:p>
            <a:endParaRPr lang="en-GB" dirty="0"/>
          </a:p>
          <a:p>
            <a:pPr marL="171450" indent="-171450">
              <a:buFont typeface="Arial" panose="020B0604020202020204" pitchFamily="34" charset="0"/>
              <a:buChar char="•"/>
            </a:pPr>
            <a:r>
              <a:rPr lang="en-GB" dirty="0"/>
              <a:t>High employee involvement</a:t>
            </a:r>
          </a:p>
          <a:p>
            <a:pPr marL="171450" indent="-171450">
              <a:buFont typeface="Arial" panose="020B0604020202020204" pitchFamily="34" charset="0"/>
              <a:buChar char="•"/>
            </a:pPr>
            <a:r>
              <a:rPr lang="en-GB" dirty="0"/>
              <a:t>HR practices </a:t>
            </a:r>
          </a:p>
          <a:p>
            <a:pPr marL="171450" indent="-171450">
              <a:buFont typeface="Arial" panose="020B0604020202020204" pitchFamily="34" charset="0"/>
              <a:buChar char="•"/>
            </a:pPr>
            <a:r>
              <a:rPr lang="en-GB" dirty="0"/>
              <a:t>Compensation and reward</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These tend to be beneficial when used collectively. Studies into HPW practices state that 20-40% improvement in productivity is seen in organisations that adopt HPW practises, compared to those that don’t. (Dan Couruso).</a:t>
            </a:r>
          </a:p>
          <a:p>
            <a:endParaRPr lang="en-GB" b="1" u="sng" dirty="0"/>
          </a:p>
          <a:p>
            <a:r>
              <a:rPr lang="en-GB" dirty="0"/>
              <a:t>CIPD states a lot of emphasis on importance of motivation in HPW, motivation is the vehicle that determines employees view on HPW (Sung J &amp; Ashton .D)(CIPD 2005).</a:t>
            </a:r>
          </a:p>
          <a:p>
            <a:endParaRPr lang="en-GB" dirty="0"/>
          </a:p>
          <a:p>
            <a:r>
              <a:rPr lang="en-GB" dirty="0"/>
              <a:t>The key components are high employee involvement, self-directed teams, quality circles and sharing company information. Human resources practices value led recruitment, performance appraisals, work redesign and mentoring, reward and recognition, friends and family policies, flexi working (Steven.R).</a:t>
            </a:r>
          </a:p>
          <a:p>
            <a:r>
              <a:rPr lang="en-GB" dirty="0"/>
              <a:t>To ensure high performing working practises, this must come from the top, by leading by example (Tankin. P).</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5A2AD19-5B37-42B6-9AE3-A12E2864C86F}" type="slidenum">
              <a:rPr lang="en-GB" smtClean="0"/>
              <a:t>4</a:t>
            </a:fld>
            <a:endParaRPr lang="en-GB" dirty="0"/>
          </a:p>
        </p:txBody>
      </p:sp>
    </p:spTree>
    <p:extLst>
      <p:ext uri="{BB962C8B-B14F-4D97-AF65-F5344CB8AC3E}">
        <p14:creationId xmlns:p14="http://schemas.microsoft.com/office/powerpoint/2010/main" val="20576454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1.2</a:t>
            </a:r>
          </a:p>
          <a:p>
            <a:endParaRPr lang="en-GB" dirty="0"/>
          </a:p>
          <a:p>
            <a:r>
              <a:rPr lang="en-GB" dirty="0"/>
              <a:t>The link between HPW and organisational performance is that HR are able to implement practises, such as training and development that help develop employee competence (Evans &amp; Davis 2005). </a:t>
            </a:r>
          </a:p>
          <a:p>
            <a:endParaRPr lang="en-GB" dirty="0"/>
          </a:p>
          <a:p>
            <a:r>
              <a:rPr lang="en-GB" dirty="0"/>
              <a:t>Productivity increase as people do more, more profitability increases as costs are lowered and turnover is higher. As a consequences the organisation rises upwards to the top of the sector, its market share increases as costs and budgets are under control therefore the business has competitive advantage. The link between HPW and employee wellbeing (ACAS). Suggest that the link it predicted an organisations implementing HR practises and procedures benefit the employee, such as, high involvement reward and commitment, flexible working, job design, for example:</a:t>
            </a:r>
          </a:p>
          <a:p>
            <a:endParaRPr lang="en-GB" dirty="0"/>
          </a:p>
          <a:p>
            <a:r>
              <a:rPr lang="en-GB" dirty="0"/>
              <a:t>“Providing better flexible working opportunities as part of well being is associated with better job design to produce “good work” also produces higher engagement and willingness to “go the extra mile” (ACAS 2013).</a:t>
            </a:r>
          </a:p>
          <a:p>
            <a:endParaRPr lang="en-GB" dirty="0"/>
          </a:p>
          <a:p>
            <a:r>
              <a:rPr lang="en-GB" dirty="0"/>
              <a:t>Some say that competitive advantage from HPW is made by not being afraid to make changes or re-evaluate and keep up to date with market requirements and needs . It is suggested that businesses that have re-invented themselves and have gained competitive advantage by listening and engaging with others (Wilson2014).</a:t>
            </a:r>
          </a:p>
          <a:p>
            <a:endParaRPr lang="en-GB" dirty="0"/>
          </a:p>
          <a:p>
            <a:r>
              <a:rPr lang="en-GB" dirty="0"/>
              <a:t>Netflix, when they started they were  known for ordering DVD’s online and delivering the next day. The consumer was looking for something different t, so they offered online streaming. They lost money when they stopped the  DVD’s service, they increased the subscription fees and introduced their own series and films which gave them the ‘edge’(Wilson 2014).</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5A2AD19-5B37-42B6-9AE3-A12E2864C86F}" type="slidenum">
              <a:rPr lang="en-GB" smtClean="0"/>
              <a:t>5</a:t>
            </a:fld>
            <a:endParaRPr lang="en-GB" dirty="0"/>
          </a:p>
        </p:txBody>
      </p:sp>
    </p:spTree>
    <p:extLst>
      <p:ext uri="{BB962C8B-B14F-4D97-AF65-F5344CB8AC3E}">
        <p14:creationId xmlns:p14="http://schemas.microsoft.com/office/powerpoint/2010/main" val="36390031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1.3</a:t>
            </a:r>
          </a:p>
          <a:p>
            <a:endParaRPr lang="en-GB" b="1" u="sng" dirty="0"/>
          </a:p>
          <a:p>
            <a:r>
              <a:rPr lang="en-GB" dirty="0"/>
              <a:t>“Providing better flexible working opportunities as part of well being is associated with better job design to produce “good work” also produces higher engagement and willingness to “go the extra mile” (ACAS 2013).</a:t>
            </a:r>
          </a:p>
          <a:p>
            <a:endParaRPr lang="en-GB" dirty="0"/>
          </a:p>
          <a:p>
            <a:r>
              <a:rPr lang="en-GB" dirty="0"/>
              <a:t>There is a consistent clear link between employee well being and HPW. When people are happy and well in themselves, they are more productive and are more likely to go over and beyond their normal duties. If you give employees more flexibility in their role, they il remain focussed and engaged, which leads to a high performance environment (CIPD) (Making business matter).</a:t>
            </a:r>
          </a:p>
          <a:p>
            <a:endParaRPr lang="en-GB" dirty="0"/>
          </a:p>
          <a:p>
            <a:r>
              <a:rPr lang="en-GB" dirty="0"/>
              <a:t>It is clear that employers are paying more attention to well being. However more action is required to ensure that their efforts pay off. Senior leaders need to lead by example, line mangers need to have skills and the confidence to support employees if required. It is all about focusing on prevention (CIPD 2019).</a:t>
            </a:r>
          </a:p>
          <a:p>
            <a:endParaRPr lang="en-GB" dirty="0"/>
          </a:p>
          <a:p>
            <a:endParaRPr lang="en-GB" dirty="0"/>
          </a:p>
          <a:p>
            <a:endParaRPr lang="en-GB" b="1" u="sng" dirty="0"/>
          </a:p>
        </p:txBody>
      </p:sp>
      <p:sp>
        <p:nvSpPr>
          <p:cNvPr id="4" name="Slide Number Placeholder 3"/>
          <p:cNvSpPr>
            <a:spLocks noGrp="1"/>
          </p:cNvSpPr>
          <p:nvPr>
            <p:ph type="sldNum" sz="quarter" idx="5"/>
          </p:nvPr>
        </p:nvSpPr>
        <p:spPr/>
        <p:txBody>
          <a:bodyPr/>
          <a:lstStyle/>
          <a:p>
            <a:fld id="{95A2AD19-5B37-42B6-9AE3-A12E2864C86F}" type="slidenum">
              <a:rPr lang="en-GB" smtClean="0"/>
              <a:t>6</a:t>
            </a:fld>
            <a:endParaRPr lang="en-GB" dirty="0"/>
          </a:p>
        </p:txBody>
      </p:sp>
    </p:spTree>
    <p:extLst>
      <p:ext uri="{BB962C8B-B14F-4D97-AF65-F5344CB8AC3E}">
        <p14:creationId xmlns:p14="http://schemas.microsoft.com/office/powerpoint/2010/main" val="41164048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2</a:t>
            </a:r>
          </a:p>
          <a:p>
            <a:endParaRPr lang="en-GB" b="1" u="sng" dirty="0"/>
          </a:p>
          <a:p>
            <a:pPr marL="0" indent="0" algn="just">
              <a:buFont typeface="Arial" panose="020B0604020202020204" pitchFamily="34" charset="0"/>
              <a:buNone/>
            </a:pPr>
            <a:r>
              <a:rPr lang="en-GB" b="0" u="none" dirty="0"/>
              <a:t>Performance management I as process that looks at the relationship between the people working in an organisation and the value they deliver. Performance management maximises this value and supports employees to deliver objectives. This can be formal or informal. There is no standard definition but it describers the process as:</a:t>
            </a:r>
          </a:p>
          <a:p>
            <a:pPr marL="0" indent="0" algn="just">
              <a:buFont typeface="Arial" panose="020B0604020202020204" pitchFamily="34" charset="0"/>
              <a:buNone/>
            </a:pPr>
            <a:endParaRPr lang="en-GB" b="0" u="none" dirty="0"/>
          </a:p>
          <a:p>
            <a:pPr marL="171450" indent="-171450" algn="just">
              <a:buFont typeface="Arial" panose="020B0604020202020204" pitchFamily="34" charset="0"/>
              <a:buChar char="•"/>
            </a:pPr>
            <a:r>
              <a:rPr lang="en-GB" b="0" u="none" dirty="0"/>
              <a:t>Establish objectives- through individuals and teams, allowing them to see the organisations mission and strategy.</a:t>
            </a:r>
          </a:p>
          <a:p>
            <a:pPr marL="171450" indent="-171450" algn="just">
              <a:buFont typeface="Arial" panose="020B0604020202020204" pitchFamily="34" charset="0"/>
              <a:buChar char="•"/>
            </a:pPr>
            <a:endParaRPr lang="en-GB" b="0" u="none" dirty="0"/>
          </a:p>
          <a:p>
            <a:pPr marL="171450" indent="-171450" algn="just">
              <a:buFont typeface="Arial" panose="020B0604020202020204" pitchFamily="34" charset="0"/>
              <a:buChar char="•"/>
            </a:pPr>
            <a:r>
              <a:rPr lang="en-GB" b="0" u="none" dirty="0"/>
              <a:t>Improve performance – Among teams employees and the organisation</a:t>
            </a:r>
          </a:p>
          <a:p>
            <a:pPr marL="171450" indent="-171450" algn="just">
              <a:buFont typeface="Arial" panose="020B0604020202020204" pitchFamily="34" charset="0"/>
              <a:buChar char="•"/>
            </a:pPr>
            <a:endParaRPr lang="en-GB" b="0" u="none" dirty="0"/>
          </a:p>
          <a:p>
            <a:pPr marL="171450" indent="-171450" algn="just">
              <a:buFont typeface="Arial" panose="020B0604020202020204" pitchFamily="34" charset="0"/>
              <a:buChar char="•"/>
            </a:pPr>
            <a:r>
              <a:rPr lang="en-GB" b="0" u="none" dirty="0"/>
              <a:t>Hold people to account for their performance by linking it to reward, career progression and termination of contracts.</a:t>
            </a:r>
          </a:p>
          <a:p>
            <a:pPr marL="171450" indent="-171450" algn="just">
              <a:buFont typeface="Arial" panose="020B0604020202020204" pitchFamily="34" charset="0"/>
              <a:buChar char="•"/>
            </a:pPr>
            <a:endParaRPr lang="en-GB" b="0" u="none" dirty="0"/>
          </a:p>
          <a:p>
            <a:pPr marL="0" indent="0" algn="just">
              <a:buFont typeface="Arial" panose="020B0604020202020204" pitchFamily="34" charset="0"/>
              <a:buNone/>
            </a:pPr>
            <a:r>
              <a:rPr lang="en-GB" b="0" u="none" dirty="0"/>
              <a:t>(CIPD John Gilford 2020).</a:t>
            </a:r>
          </a:p>
          <a:p>
            <a:pPr marL="0" indent="0" algn="just">
              <a:buFont typeface="Arial" panose="020B0604020202020204" pitchFamily="34" charset="0"/>
              <a:buNone/>
            </a:pPr>
            <a:endParaRPr lang="en-GB" b="0" u="none" dirty="0"/>
          </a:p>
          <a:p>
            <a:pPr marL="0" indent="0" algn="just">
              <a:buFont typeface="Arial" panose="020B0604020202020204" pitchFamily="34" charset="0"/>
              <a:buNone/>
            </a:pPr>
            <a:r>
              <a:rPr lang="en-GB" b="0" u="none" dirty="0"/>
              <a:t>Performance management provides a structured development plan for managing continuously improving performance, using accurate documentation, consistently maintained, that tracks development and growth ( Cody Bees 2016)</a:t>
            </a:r>
          </a:p>
          <a:p>
            <a:pPr marL="0" indent="0" algn="just">
              <a:buFont typeface="Arial" panose="020B0604020202020204" pitchFamily="34" charset="0"/>
              <a:buNone/>
            </a:pPr>
            <a:endParaRPr lang="en-GB" b="0" u="none" dirty="0"/>
          </a:p>
          <a:p>
            <a:pPr marL="0" indent="0" algn="just">
              <a:buFont typeface="+mj-lt"/>
              <a:buNone/>
            </a:pPr>
            <a:r>
              <a:rPr lang="en-GB" b="0" u="none" dirty="0"/>
              <a:t>The five main reasons are :</a:t>
            </a:r>
          </a:p>
          <a:p>
            <a:pPr marL="0" indent="0" algn="just">
              <a:buFont typeface="+mj-lt"/>
              <a:buNone/>
            </a:pPr>
            <a:endParaRPr lang="en-GB" b="0" u="none" dirty="0"/>
          </a:p>
          <a:p>
            <a:pPr marL="228600" indent="-228600" algn="just">
              <a:buFont typeface="+mj-lt"/>
              <a:buAutoNum type="arabicPeriod"/>
            </a:pPr>
            <a:r>
              <a:rPr lang="en-GB" b="0" u="none" dirty="0"/>
              <a:t>Planning- The planning stage sets smart goals that are set between the manager and the employee. They will identify to what standard they re to be achieved. This will also identify skill gaps </a:t>
            </a:r>
          </a:p>
          <a:p>
            <a:pPr marL="228600" indent="-228600" algn="just">
              <a:buFont typeface="+mj-lt"/>
              <a:buAutoNum type="arabicPeriod"/>
            </a:pPr>
            <a:endParaRPr lang="en-GB" b="0" u="none" dirty="0"/>
          </a:p>
          <a:p>
            <a:pPr marL="228600" indent="-228600" algn="just">
              <a:buFont typeface="+mj-lt"/>
              <a:buAutoNum type="arabicPeriod"/>
            </a:pPr>
            <a:r>
              <a:rPr lang="en-GB" b="0" u="none" dirty="0"/>
              <a:t>Monitoring – The performance should be continually monitored. This doesn’t mean watch over their every move. The manger should focus on the target and results. This could be changed the meet circumstances.</a:t>
            </a:r>
          </a:p>
          <a:p>
            <a:pPr marL="228600" indent="-228600" algn="just">
              <a:buFont typeface="+mj-lt"/>
              <a:buAutoNum type="arabicPeriod"/>
            </a:pPr>
            <a:endParaRPr lang="en-GB" b="0" u="none" dirty="0"/>
          </a:p>
          <a:p>
            <a:pPr marL="228600" indent="-228600" algn="just">
              <a:buFont typeface="+mj-lt"/>
              <a:buAutoNum type="arabicPeriod"/>
            </a:pPr>
            <a:r>
              <a:rPr lang="en-GB" b="0" u="none" dirty="0"/>
              <a:t>Reviewing – At this stage the manger reviews what has been accomplished from the first stage. They will also cover the skills gap and look at how this can be used going forward.</a:t>
            </a:r>
          </a:p>
          <a:p>
            <a:pPr marL="228600" indent="-228600" algn="just">
              <a:buFont typeface="+mj-lt"/>
              <a:buAutoNum type="arabicPeriod"/>
            </a:pPr>
            <a:endParaRPr lang="en-GB" b="0" u="none" dirty="0"/>
          </a:p>
          <a:p>
            <a:pPr marL="228600" indent="-228600" algn="just">
              <a:buFont typeface="+mj-lt"/>
              <a:buAutoNum type="arabicPeriod"/>
            </a:pPr>
            <a:r>
              <a:rPr lang="en-GB" b="0" u="none" dirty="0"/>
              <a:t>Improving – This is achieved by understanding what is preventing the employee from meeting the required standard. This could be removing some remit. A manager should keep an open mind to discuss.</a:t>
            </a:r>
          </a:p>
          <a:p>
            <a:pPr marL="228600" indent="-228600" algn="just">
              <a:buFont typeface="+mj-lt"/>
              <a:buAutoNum type="arabicPeriod"/>
            </a:pPr>
            <a:endParaRPr lang="en-GB" b="0" u="none" dirty="0"/>
          </a:p>
          <a:p>
            <a:pPr marL="228600" indent="-228600" algn="just">
              <a:buFont typeface="+mj-lt"/>
              <a:buAutoNum type="arabicPeriod"/>
            </a:pPr>
            <a:r>
              <a:rPr lang="en-GB" b="0" u="none" dirty="0"/>
              <a:t>Measurement – This is about collecting data . The main challenge is matching and aligning results  with strategy , structure  and culture. Then having the right type and numbers of measures .</a:t>
            </a:r>
          </a:p>
          <a:p>
            <a:pPr marL="228600" indent="-228600" algn="just">
              <a:buFont typeface="+mj-lt"/>
              <a:buAutoNum type="arabicPeriod"/>
            </a:pPr>
            <a:endParaRPr lang="en-GB" b="0" u="none" dirty="0"/>
          </a:p>
          <a:p>
            <a:pPr marL="0" indent="0" algn="just">
              <a:buFont typeface="+mj-lt"/>
              <a:buNone/>
            </a:pPr>
            <a:r>
              <a:rPr lang="en-GB" b="0" u="none" dirty="0"/>
              <a:t>( Prsims ).</a:t>
            </a:r>
          </a:p>
          <a:p>
            <a:pPr marL="0" indent="0" algn="just">
              <a:buFont typeface="+mj-lt"/>
              <a:buNone/>
            </a:pPr>
            <a:endParaRPr lang="en-GB" b="0" u="none" dirty="0"/>
          </a:p>
          <a:p>
            <a:pPr marL="0" indent="0" algn="just">
              <a:buFont typeface="+mj-lt"/>
              <a:buNone/>
            </a:pPr>
            <a:endParaRPr lang="en-GB" b="0" u="none" dirty="0"/>
          </a:p>
          <a:p>
            <a:pPr marL="228600" indent="-228600" algn="just">
              <a:buFont typeface="+mj-lt"/>
              <a:buAutoNum type="arabicPeriod"/>
            </a:pPr>
            <a:endParaRPr lang="en-GB" b="0" u="none" dirty="0"/>
          </a:p>
        </p:txBody>
      </p:sp>
      <p:sp>
        <p:nvSpPr>
          <p:cNvPr id="4" name="Slide Number Placeholder 3"/>
          <p:cNvSpPr>
            <a:spLocks noGrp="1"/>
          </p:cNvSpPr>
          <p:nvPr>
            <p:ph type="sldNum" sz="quarter" idx="5"/>
          </p:nvPr>
        </p:nvSpPr>
        <p:spPr/>
        <p:txBody>
          <a:bodyPr/>
          <a:lstStyle/>
          <a:p>
            <a:fld id="{95A2AD19-5B37-42B6-9AE3-A12E2864C86F}" type="slidenum">
              <a:rPr lang="en-GB" smtClean="0"/>
              <a:t>7</a:t>
            </a:fld>
            <a:endParaRPr lang="en-GB" dirty="0"/>
          </a:p>
        </p:txBody>
      </p:sp>
    </p:spTree>
    <p:extLst>
      <p:ext uri="{BB962C8B-B14F-4D97-AF65-F5344CB8AC3E}">
        <p14:creationId xmlns:p14="http://schemas.microsoft.com/office/powerpoint/2010/main" val="3258477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2.1</a:t>
            </a:r>
          </a:p>
          <a:p>
            <a:endParaRPr lang="en-GB" b="1" u="sng" dirty="0"/>
          </a:p>
          <a:p>
            <a:r>
              <a:rPr lang="en-GB" b="1" u="sng" dirty="0"/>
              <a:t>Capability and Commitment.</a:t>
            </a:r>
          </a:p>
          <a:p>
            <a:endParaRPr lang="en-GB" b="0" u="none" dirty="0"/>
          </a:p>
          <a:p>
            <a:r>
              <a:rPr lang="en-GB" b="0" u="none" dirty="0"/>
              <a:t>Performance management can be used to manage poor performance. Employees might need extra support due to lack of training or knowledge or it could be they other factors or general demotivation. When a capability issue is found it would be good to offer a buddy or someone to shadow them , that they could learn from (ACAS 2019).</a:t>
            </a:r>
          </a:p>
          <a:p>
            <a:endParaRPr lang="en-GB" b="0" u="none" dirty="0"/>
          </a:p>
          <a:p>
            <a:r>
              <a:rPr lang="en-GB" b="0" u="none" dirty="0"/>
              <a:t>A manager could offer a PDP, this would give clear detail of what improvement is required. It is important to have regular documented conversations. These should document concerns, success and development required.</a:t>
            </a:r>
          </a:p>
          <a:p>
            <a:endParaRPr lang="en-GB" b="0" u="none" dirty="0"/>
          </a:p>
          <a:p>
            <a:r>
              <a:rPr lang="en-GB" b="0" u="none" dirty="0"/>
              <a:t>The commitment is to plan, observe , measure and evaluate an individual using performance appraisals. As performance management is a holistic view the focus on an individual goal aligned with an organisation strategic direction. The commitment would be to be continue coaching and mentoring, this could be completed y using 360-degree feedback.</a:t>
            </a:r>
          </a:p>
          <a:p>
            <a:endParaRPr lang="en-GB" b="0" u="none" dirty="0"/>
          </a:p>
          <a:p>
            <a:r>
              <a:rPr lang="en-GB" b="0" u="none" dirty="0"/>
              <a:t>(Ashish Malik 2018).</a:t>
            </a:r>
          </a:p>
        </p:txBody>
      </p:sp>
      <p:sp>
        <p:nvSpPr>
          <p:cNvPr id="4" name="Slide Number Placeholder 3"/>
          <p:cNvSpPr>
            <a:spLocks noGrp="1"/>
          </p:cNvSpPr>
          <p:nvPr>
            <p:ph type="sldNum" sz="quarter" idx="5"/>
          </p:nvPr>
        </p:nvSpPr>
        <p:spPr/>
        <p:txBody>
          <a:bodyPr/>
          <a:lstStyle/>
          <a:p>
            <a:fld id="{95A2AD19-5B37-42B6-9AE3-A12E2864C86F}" type="slidenum">
              <a:rPr lang="en-GB" smtClean="0"/>
              <a:t>8</a:t>
            </a:fld>
            <a:endParaRPr lang="en-GB" dirty="0"/>
          </a:p>
        </p:txBody>
      </p:sp>
    </p:spTree>
    <p:extLst>
      <p:ext uri="{BB962C8B-B14F-4D97-AF65-F5344CB8AC3E}">
        <p14:creationId xmlns:p14="http://schemas.microsoft.com/office/powerpoint/2010/main" val="20877355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2.2</a:t>
            </a:r>
          </a:p>
          <a:p>
            <a:endParaRPr lang="en-GB" b="1" u="sng" dirty="0"/>
          </a:p>
          <a:p>
            <a:r>
              <a:rPr lang="en-GB" b="1" u="sng" dirty="0"/>
              <a:t>Recognising and Rewarding </a:t>
            </a:r>
          </a:p>
          <a:p>
            <a:endParaRPr lang="en-GB" b="1" u="sng" dirty="0"/>
          </a:p>
          <a:p>
            <a:r>
              <a:rPr lang="en-GB" b="0" u="none" dirty="0"/>
              <a:t>To think about employee recognition, firstly you need to look at what is currently offered and ensure its not just about financial compensation (M. Biro 2019).</a:t>
            </a:r>
          </a:p>
          <a:p>
            <a:endParaRPr lang="en-GB" b="0" u="none" dirty="0"/>
          </a:p>
          <a:p>
            <a:r>
              <a:rPr lang="en-GB" b="0" u="none" dirty="0"/>
              <a:t>By having measurable objectives that are set along side the business strategy, followed by a performance management process that allows you to monitor and recognise high performers and reward where appropriate. Performance management allows you to reward financially or non financially</a:t>
            </a:r>
          </a:p>
          <a:p>
            <a:endParaRPr lang="en-GB" b="0" u="none" dirty="0"/>
          </a:p>
          <a:p>
            <a:r>
              <a:rPr lang="en-GB" b="1" u="sng" dirty="0"/>
              <a:t>Financial</a:t>
            </a:r>
          </a:p>
          <a:p>
            <a:endParaRPr lang="en-GB" b="1" u="sng" dirty="0"/>
          </a:p>
          <a:p>
            <a:pPr marL="171450" indent="-171450">
              <a:buFont typeface="Arial" panose="020B0604020202020204" pitchFamily="34" charset="0"/>
              <a:buChar char="•"/>
            </a:pPr>
            <a:r>
              <a:rPr lang="en-GB" b="0" u="none" dirty="0"/>
              <a:t>Bonus aligned to objective and goal achievements.</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r>
              <a:rPr lang="en-GB" b="0" u="none" dirty="0"/>
              <a:t>Incentives </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r>
              <a:rPr lang="en-GB" b="0" u="none" dirty="0"/>
              <a:t>Career development (Pay rise negotiated)</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r>
              <a:rPr lang="en-GB" b="0" u="none" dirty="0"/>
              <a:t>Benefits package </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1" u="sng" dirty="0"/>
              <a:t>Non-Financial </a:t>
            </a:r>
          </a:p>
          <a:p>
            <a:pPr marL="0" indent="0">
              <a:buFont typeface="Arial" panose="020B0604020202020204" pitchFamily="34" charset="0"/>
              <a:buNone/>
            </a:pPr>
            <a:endParaRPr lang="en-GB" b="1" u="sng" dirty="0"/>
          </a:p>
          <a:p>
            <a:pPr marL="171450" indent="-171450">
              <a:buFont typeface="Arial" panose="020B0604020202020204" pitchFamily="34" charset="0"/>
              <a:buChar char="•"/>
            </a:pPr>
            <a:r>
              <a:rPr lang="en-GB" b="0" u="none" dirty="0"/>
              <a:t>Thank you – make it sincere </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r>
              <a:rPr lang="en-GB" b="0" u="none" dirty="0"/>
              <a:t>Charity days or events </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r>
              <a:rPr lang="en-GB" b="0" u="none" dirty="0"/>
              <a:t>Career development programmes </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r>
              <a:rPr lang="en-GB" b="0" u="none" dirty="0"/>
              <a:t>Peer to peer recognition </a:t>
            </a:r>
          </a:p>
          <a:p>
            <a:endParaRPr lang="en-GB" b="0" u="none" dirty="0"/>
          </a:p>
          <a:p>
            <a:endParaRPr lang="en-GB" b="0" u="none" dirty="0"/>
          </a:p>
          <a:p>
            <a:endParaRPr lang="en-GB" b="1" u="sng" dirty="0"/>
          </a:p>
        </p:txBody>
      </p:sp>
      <p:sp>
        <p:nvSpPr>
          <p:cNvPr id="4" name="Slide Number Placeholder 3"/>
          <p:cNvSpPr>
            <a:spLocks noGrp="1"/>
          </p:cNvSpPr>
          <p:nvPr>
            <p:ph type="sldNum" sz="quarter" idx="5"/>
          </p:nvPr>
        </p:nvSpPr>
        <p:spPr/>
        <p:txBody>
          <a:bodyPr/>
          <a:lstStyle/>
          <a:p>
            <a:fld id="{95A2AD19-5B37-42B6-9AE3-A12E2864C86F}" type="slidenum">
              <a:rPr lang="en-GB" smtClean="0"/>
              <a:t>9</a:t>
            </a:fld>
            <a:endParaRPr lang="en-GB" dirty="0"/>
          </a:p>
        </p:txBody>
      </p:sp>
    </p:spTree>
    <p:extLst>
      <p:ext uri="{BB962C8B-B14F-4D97-AF65-F5344CB8AC3E}">
        <p14:creationId xmlns:p14="http://schemas.microsoft.com/office/powerpoint/2010/main" val="2842658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a:p>
            <a:r>
              <a:rPr lang="en-GB" b="1" u="sng" dirty="0"/>
              <a:t>3.1</a:t>
            </a:r>
          </a:p>
          <a:p>
            <a:endParaRPr lang="en-GB" b="1" u="sng" dirty="0"/>
          </a:p>
          <a:p>
            <a:r>
              <a:rPr lang="en-GB" b="0" u="none" dirty="0"/>
              <a:t>Top managers play a lead in the performance management process. They set the scene by acting as role models. They are responsible the policy and define and act upon the core values relating to the performance. They ensure that the line manager is convinced that performance management can be crucial to achieving business goals.</a:t>
            </a:r>
          </a:p>
          <a:p>
            <a:endParaRPr lang="en-GB" b="0" u="none" dirty="0"/>
          </a:p>
          <a:p>
            <a:r>
              <a:rPr lang="en-GB" b="0" u="none" dirty="0"/>
              <a:t>(Management study guide).</a:t>
            </a:r>
          </a:p>
          <a:p>
            <a:endParaRPr lang="en-GB" b="0" u="none" dirty="0"/>
          </a:p>
          <a:p>
            <a:r>
              <a:rPr lang="en-GB" b="0" u="none" dirty="0"/>
              <a:t>Line managers role in performance management is to create the vision for the employee, ensure policies are adhered to, create targets and objectives and they keep morale positive and have the end results in sights.</a:t>
            </a:r>
          </a:p>
          <a:p>
            <a:endParaRPr lang="en-GB" b="0" u="none" dirty="0"/>
          </a:p>
          <a:p>
            <a:pPr marL="171450" indent="-171450">
              <a:buFont typeface="Arial" panose="020B0604020202020204" pitchFamily="34" charset="0"/>
              <a:buChar char="•"/>
            </a:pPr>
            <a:r>
              <a:rPr lang="en-GB" b="0" u="none" dirty="0"/>
              <a:t>Managers should be involved in setting objectives </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r>
              <a:rPr lang="en-GB" b="0" u="none" dirty="0"/>
              <a:t>Managers should know the process end to end and where each department fits into this.</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r>
              <a:rPr lang="en-GB" b="0" u="none" dirty="0"/>
              <a:t>Ensure they have the time </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r>
              <a:rPr lang="en-GB" b="0" u="none" dirty="0"/>
              <a:t>A manager should feel challenged not over worked</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r>
              <a:rPr lang="en-GB" b="0" u="none" dirty="0"/>
              <a:t>An employee is accountable for achieving, a manager is accountable for reviewing, and that the goals given are smart.</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r>
              <a:rPr lang="en-GB" b="0" u="none" dirty="0"/>
              <a:t>Reviews must be given regularly</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r>
              <a:rPr lang="en-GB" b="0" u="none" dirty="0"/>
              <a:t>Line managers should have the training to provide reviews with training to provide reviews with coaching, open and honest conversations</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r>
              <a:rPr lang="en-GB" b="0" u="none" dirty="0"/>
              <a:t>They could have unconscious bias training to help recognise learned behaviours.</a:t>
            </a:r>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0" u="none" dirty="0"/>
              <a:t>(</a:t>
            </a:r>
            <a:r>
              <a:rPr lang="en-GB" b="0" u="none" dirty="0" err="1"/>
              <a:t>Juneja</a:t>
            </a:r>
            <a:r>
              <a:rPr lang="en-GB" b="0" u="none" dirty="0"/>
              <a:t> . N . D )</a:t>
            </a:r>
          </a:p>
        </p:txBody>
      </p:sp>
      <p:sp>
        <p:nvSpPr>
          <p:cNvPr id="4" name="Slide Number Placeholder 3"/>
          <p:cNvSpPr>
            <a:spLocks noGrp="1"/>
          </p:cNvSpPr>
          <p:nvPr>
            <p:ph type="sldNum" sz="quarter" idx="5"/>
          </p:nvPr>
        </p:nvSpPr>
        <p:spPr/>
        <p:txBody>
          <a:bodyPr/>
          <a:lstStyle/>
          <a:p>
            <a:fld id="{95A2AD19-5B37-42B6-9AE3-A12E2864C86F}" type="slidenum">
              <a:rPr lang="en-GB" smtClean="0"/>
              <a:t>10</a:t>
            </a:fld>
            <a:endParaRPr lang="en-GB" dirty="0"/>
          </a:p>
        </p:txBody>
      </p:sp>
    </p:spTree>
    <p:extLst>
      <p:ext uri="{BB962C8B-B14F-4D97-AF65-F5344CB8AC3E}">
        <p14:creationId xmlns:p14="http://schemas.microsoft.com/office/powerpoint/2010/main" val="29952268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3.2</a:t>
            </a:r>
          </a:p>
          <a:p>
            <a:endParaRPr lang="en-GB" b="1" u="sng" dirty="0"/>
          </a:p>
          <a:p>
            <a:r>
              <a:rPr lang="en-GB" b="0" u="none" dirty="0"/>
              <a:t>In most organisations HR are usually the ones that are responsible for all employee issues, including performance and motivational issues.</a:t>
            </a:r>
          </a:p>
          <a:p>
            <a:endParaRPr lang="en-GB" b="0" u="none" dirty="0"/>
          </a:p>
          <a:p>
            <a:r>
              <a:rPr lang="en-GB" b="0" u="none" dirty="0"/>
              <a:t>Hr drive recruitment, development, motivation and performance. They are entrusted to build and embed behaviours.</a:t>
            </a:r>
          </a:p>
          <a:p>
            <a:endParaRPr lang="en-GB" b="0" u="none" dirty="0"/>
          </a:p>
          <a:p>
            <a:r>
              <a:rPr lang="en-GB" b="0" u="none" dirty="0"/>
              <a:t>There are many legalities with regards to performance management, line managers may find this difficult to understand and execute. The problems lies in the ability and consistency of line managers and HR helps them to understand and drive organisational strategic goals ( Caroline Ong 20170.</a:t>
            </a:r>
          </a:p>
          <a:p>
            <a:endParaRPr lang="en-GB" b="0" u="none" dirty="0"/>
          </a:p>
          <a:p>
            <a:r>
              <a:rPr lang="en-GB" b="0" u="none" dirty="0"/>
              <a:t>The HR function plays an important role, by ensuring that all processes are fair, accurate and managed appropriately. They help by setting departmental and individual performance targets. They evaluate the whole process to improve effectiveness. They are key for managing behaviours, such as coaching, communication, listening , trust and respect.. By supporting the line manager the will benefit.</a:t>
            </a:r>
          </a:p>
          <a:p>
            <a:endParaRPr lang="en-GB" b="0" u="none" dirty="0"/>
          </a:p>
          <a:p>
            <a:r>
              <a:rPr lang="en-GB" b="0" u="none" dirty="0"/>
              <a:t>(Armstrong M &amp; Baron A 2004).</a:t>
            </a:r>
          </a:p>
        </p:txBody>
      </p:sp>
      <p:sp>
        <p:nvSpPr>
          <p:cNvPr id="4" name="Slide Number Placeholder 3"/>
          <p:cNvSpPr>
            <a:spLocks noGrp="1"/>
          </p:cNvSpPr>
          <p:nvPr>
            <p:ph type="sldNum" sz="quarter" idx="5"/>
          </p:nvPr>
        </p:nvSpPr>
        <p:spPr/>
        <p:txBody>
          <a:bodyPr/>
          <a:lstStyle/>
          <a:p>
            <a:fld id="{95A2AD19-5B37-42B6-9AE3-A12E2864C86F}" type="slidenum">
              <a:rPr lang="en-GB" smtClean="0"/>
              <a:t>11</a:t>
            </a:fld>
            <a:endParaRPr lang="en-GB" dirty="0"/>
          </a:p>
        </p:txBody>
      </p:sp>
    </p:spTree>
    <p:extLst>
      <p:ext uri="{BB962C8B-B14F-4D97-AF65-F5344CB8AC3E}">
        <p14:creationId xmlns:p14="http://schemas.microsoft.com/office/powerpoint/2010/main" val="6995085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sz="1200" dirty="0">
              <a:solidFill>
                <a:srgbClr val="1A1A1A"/>
              </a:solidFill>
              <a:latin typeface="Lato"/>
            </a:endParaRPr>
          </a:p>
          <a:p>
            <a:pPr algn="l"/>
            <a:r>
              <a:rPr lang="en-GB" sz="1200" b="0" i="0" dirty="0">
                <a:solidFill>
                  <a:srgbClr val="1A1A1A"/>
                </a:solidFill>
                <a:effectLst/>
                <a:latin typeface="Lato"/>
              </a:rPr>
              <a:t>Pfeffer, J. (1998). </a:t>
            </a:r>
            <a:r>
              <a:rPr lang="en-GB" sz="1200" b="0" i="1" dirty="0">
                <a:solidFill>
                  <a:srgbClr val="1A1A1A"/>
                </a:solidFill>
                <a:effectLst/>
                <a:latin typeface="Lato"/>
              </a:rPr>
              <a:t>Seven Practices of Successful Organisations</a:t>
            </a:r>
            <a:r>
              <a:rPr lang="en-GB" sz="1200" b="0" i="0" dirty="0">
                <a:solidFill>
                  <a:srgbClr val="1A1A1A"/>
                </a:solidFill>
                <a:effectLst/>
                <a:latin typeface="Lato"/>
              </a:rPr>
              <a:t>. [</a:t>
            </a:r>
            <a:r>
              <a:rPr lang="en-GB" sz="1200" b="0" i="0" dirty="0" err="1">
                <a:solidFill>
                  <a:srgbClr val="1A1A1A"/>
                </a:solidFill>
                <a:effectLst/>
                <a:latin typeface="Lato"/>
              </a:rPr>
              <a:t>ebook</a:t>
            </a:r>
            <a:r>
              <a:rPr lang="en-GB" sz="1200" b="0" i="0" dirty="0">
                <a:solidFill>
                  <a:srgbClr val="1A1A1A"/>
                </a:solidFill>
                <a:effectLst/>
                <a:latin typeface="Lato"/>
              </a:rPr>
              <a:t>] California: California Management Review. Available at: https://www.researchgate.net/profile/Jeffrey_Pfeffer/publication/265114</a:t>
            </a:r>
          </a:p>
          <a:p>
            <a:pPr algn="l"/>
            <a:endParaRPr lang="en-GB" sz="1200" b="0" i="0" dirty="0">
              <a:solidFill>
                <a:srgbClr val="1A1A1A"/>
              </a:solidFill>
              <a:effectLst/>
              <a:latin typeface="Lato"/>
            </a:endParaRPr>
          </a:p>
          <a:p>
            <a:pPr algn="l"/>
            <a:r>
              <a:rPr lang="en-GB" sz="1200" b="0" i="0" dirty="0">
                <a:solidFill>
                  <a:srgbClr val="1A1A1A"/>
                </a:solidFill>
                <a:effectLst/>
                <a:latin typeface="Lato"/>
              </a:rPr>
              <a:t>Service brand global 2020 Available at: www.servicebrandglobal.com </a:t>
            </a:r>
          </a:p>
          <a:p>
            <a:pPr algn="l"/>
            <a:endParaRPr lang="en-GB" sz="1200" b="0" i="0" dirty="0">
              <a:solidFill>
                <a:srgbClr val="1A1A1A"/>
              </a:solidFill>
              <a:effectLst/>
              <a:latin typeface="Lato"/>
            </a:endParaRPr>
          </a:p>
          <a:p>
            <a:pPr algn="l"/>
            <a:r>
              <a:rPr lang="en-GB" sz="1200" b="0" i="0" dirty="0">
                <a:solidFill>
                  <a:srgbClr val="1A1A1A"/>
                </a:solidFill>
                <a:effectLst/>
                <a:latin typeface="Lato"/>
              </a:rPr>
              <a:t>Sing J and Ashton. D High performance work practises. Strategy and skills to </a:t>
            </a:r>
            <a:r>
              <a:rPr lang="en-GB" sz="1200" b="0" i="0" dirty="0" err="1">
                <a:solidFill>
                  <a:srgbClr val="1A1A1A"/>
                </a:solidFill>
                <a:effectLst/>
                <a:latin typeface="Lato"/>
              </a:rPr>
              <a:t>nperformance</a:t>
            </a:r>
            <a:r>
              <a:rPr lang="en-GB" sz="1200" b="0" i="0" dirty="0">
                <a:solidFill>
                  <a:srgbClr val="1A1A1A"/>
                </a:solidFill>
                <a:effectLst/>
                <a:latin typeface="Lato"/>
              </a:rPr>
              <a:t> outcomes CIPD 2005  www.cipd.com</a:t>
            </a:r>
          </a:p>
          <a:p>
            <a:pPr algn="l"/>
            <a:endParaRPr lang="en-GB" sz="1200" b="0" i="0" dirty="0">
              <a:solidFill>
                <a:srgbClr val="1A1A1A"/>
              </a:solidFill>
              <a:effectLst/>
              <a:latin typeface="Lato"/>
            </a:endParaRPr>
          </a:p>
          <a:p>
            <a:pPr algn="l"/>
            <a:r>
              <a:rPr lang="en-GB" sz="1200" b="0" i="0" dirty="0">
                <a:solidFill>
                  <a:srgbClr val="1A1A1A"/>
                </a:solidFill>
                <a:effectLst/>
                <a:latin typeface="Lato"/>
              </a:rPr>
              <a:t>Steven .R  High performance workplaces </a:t>
            </a:r>
            <a:r>
              <a:rPr lang="en-GB" sz="1200" b="0" i="0" dirty="0" err="1">
                <a:solidFill>
                  <a:srgbClr val="1A1A1A"/>
                </a:solidFill>
                <a:effectLst/>
                <a:latin typeface="Lato"/>
              </a:rPr>
              <a:t>Ukwon</a:t>
            </a:r>
            <a:r>
              <a:rPr lang="en-GB" sz="1200" b="0" i="0" dirty="0">
                <a:solidFill>
                  <a:srgbClr val="1A1A1A"/>
                </a:solidFill>
                <a:effectLst/>
                <a:latin typeface="Lato"/>
              </a:rPr>
              <a:t> journal 2003 </a:t>
            </a:r>
          </a:p>
          <a:p>
            <a:pPr algn="l"/>
            <a:endParaRPr lang="en-GB" sz="1200" b="0" i="0" dirty="0">
              <a:solidFill>
                <a:srgbClr val="1A1A1A"/>
              </a:solidFill>
              <a:effectLst/>
              <a:latin typeface="Lato"/>
            </a:endParaRPr>
          </a:p>
          <a:p>
            <a:pPr algn="l"/>
            <a:r>
              <a:rPr lang="en-GB" sz="1200" b="0" i="0" dirty="0">
                <a:solidFill>
                  <a:srgbClr val="1A1A1A"/>
                </a:solidFill>
                <a:effectLst/>
                <a:latin typeface="Lato"/>
              </a:rPr>
              <a:t>Tankin . P High performance work practises work intensification or ‘win </a:t>
            </a:r>
            <a:r>
              <a:rPr lang="en-GB" sz="1200" b="0" i="0" dirty="0" err="1">
                <a:solidFill>
                  <a:srgbClr val="1A1A1A"/>
                </a:solidFill>
                <a:effectLst/>
                <a:latin typeface="Lato"/>
              </a:rPr>
              <a:t>win</a:t>
            </a:r>
            <a:r>
              <a:rPr lang="en-GB" sz="1200" b="0" i="0" dirty="0">
                <a:solidFill>
                  <a:srgbClr val="1A1A1A"/>
                </a:solidFill>
                <a:effectLst/>
                <a:latin typeface="Lato"/>
              </a:rPr>
              <a:t>’ working paper no 50 centre for labour market studies university of </a:t>
            </a:r>
            <a:r>
              <a:rPr lang="en-GB" sz="1200" b="0" i="0" dirty="0" err="1">
                <a:solidFill>
                  <a:srgbClr val="1A1A1A"/>
                </a:solidFill>
                <a:effectLst/>
                <a:latin typeface="Lato"/>
              </a:rPr>
              <a:t>Leciester</a:t>
            </a:r>
            <a:endParaRPr lang="en-GB" sz="1200" b="0" i="0" dirty="0">
              <a:solidFill>
                <a:srgbClr val="1A1A1A"/>
              </a:solidFill>
              <a:effectLst/>
              <a:latin typeface="Lato"/>
            </a:endParaRPr>
          </a:p>
          <a:p>
            <a:pPr algn="l"/>
            <a:endParaRPr lang="en-GB" sz="1200" b="0" i="0" dirty="0">
              <a:solidFill>
                <a:srgbClr val="1A1A1A"/>
              </a:solidFill>
              <a:effectLst/>
              <a:latin typeface="Lato"/>
            </a:endParaRPr>
          </a:p>
          <a:p>
            <a:pPr algn="l"/>
            <a:r>
              <a:rPr lang="en-GB" sz="1200" b="0" i="0" dirty="0">
                <a:solidFill>
                  <a:srgbClr val="1A1A1A"/>
                </a:solidFill>
                <a:effectLst/>
                <a:latin typeface="Lato"/>
              </a:rPr>
              <a:t>Making businesses matter 2021 CIPD www.cipd.com</a:t>
            </a:r>
          </a:p>
          <a:p>
            <a:pPr algn="l"/>
            <a:endParaRPr lang="en-GB" sz="1200" b="0" i="0" dirty="0">
              <a:solidFill>
                <a:srgbClr val="1A1A1A"/>
              </a:solidFill>
              <a:effectLst/>
              <a:latin typeface="Lato"/>
            </a:endParaRPr>
          </a:p>
          <a:p>
            <a:pPr algn="l"/>
            <a:r>
              <a:rPr lang="en-GB" sz="1200" b="0" i="0" dirty="0">
                <a:solidFill>
                  <a:srgbClr val="1A1A1A"/>
                </a:solidFill>
                <a:effectLst/>
                <a:latin typeface="Lato"/>
              </a:rPr>
              <a:t>CIPD 2019 </a:t>
            </a:r>
            <a:r>
              <a:rPr lang="en-GB" sz="1200" b="0" i="0" dirty="0" err="1">
                <a:solidFill>
                  <a:srgbClr val="1A1A1A"/>
                </a:solidFill>
                <a:effectLst/>
                <a:latin typeface="Lato"/>
              </a:rPr>
              <a:t>Uk</a:t>
            </a:r>
            <a:r>
              <a:rPr lang="en-GB" sz="1200" b="0" i="0" dirty="0">
                <a:solidFill>
                  <a:srgbClr val="1A1A1A"/>
                </a:solidFill>
                <a:effectLst/>
                <a:latin typeface="Lato"/>
              </a:rPr>
              <a:t> working lives research London, chartered institute of personnel development. www.cipd.com</a:t>
            </a:r>
          </a:p>
          <a:p>
            <a:pPr algn="l"/>
            <a:endParaRPr lang="en-GB" sz="1200" b="0" i="0" dirty="0">
              <a:solidFill>
                <a:srgbClr val="1A1A1A"/>
              </a:solidFill>
              <a:effectLst/>
              <a:latin typeface="Lato"/>
            </a:endParaRPr>
          </a:p>
          <a:p>
            <a:pPr algn="l"/>
            <a:r>
              <a:rPr lang="en-GB" sz="1200" b="0" i="0" dirty="0">
                <a:solidFill>
                  <a:srgbClr val="1A1A1A"/>
                </a:solidFill>
                <a:effectLst/>
                <a:latin typeface="Lato"/>
              </a:rPr>
              <a:t>Wilson M 2014 Four companies that successfully reinvented themselves under 30 </a:t>
            </a:r>
            <a:r>
              <a:rPr lang="en-GB" sz="1200" b="0" i="0" dirty="0" err="1">
                <a:solidFill>
                  <a:srgbClr val="1A1A1A"/>
                </a:solidFill>
                <a:effectLst/>
                <a:latin typeface="Lato"/>
              </a:rPr>
              <a:t>ceo</a:t>
            </a:r>
            <a:r>
              <a:rPr lang="en-GB" sz="1200" b="0" i="0" dirty="0">
                <a:solidFill>
                  <a:srgbClr val="1A1A1A"/>
                </a:solidFill>
                <a:effectLst/>
                <a:latin typeface="Lato"/>
              </a:rPr>
              <a:t> www.under30ceo.com</a:t>
            </a:r>
          </a:p>
          <a:p>
            <a:pPr algn="l"/>
            <a:endParaRPr lang="en-GB" sz="1200" b="0" i="0" dirty="0">
              <a:solidFill>
                <a:srgbClr val="1A1A1A"/>
              </a:solidFill>
              <a:effectLst/>
              <a:latin typeface="Lato"/>
            </a:endParaRPr>
          </a:p>
          <a:p>
            <a:pPr algn="l"/>
            <a:r>
              <a:rPr lang="en-GB" sz="1200" b="0" i="0" dirty="0">
                <a:solidFill>
                  <a:srgbClr val="1A1A1A"/>
                </a:solidFill>
                <a:effectLst/>
                <a:latin typeface="Lato"/>
              </a:rPr>
              <a:t>Jonny Gilford CIPD advisor for organisational behaviours 2020 www.cipd.co.uk/knowledge/fundamental/people/performance/factsheet</a:t>
            </a:r>
          </a:p>
          <a:p>
            <a:pPr algn="l"/>
            <a:r>
              <a:rPr lang="en-GB" sz="1200" b="0" i="0" dirty="0">
                <a:solidFill>
                  <a:srgbClr val="1A1A1A"/>
                </a:solidFill>
                <a:effectLst/>
                <a:latin typeface="Lato"/>
              </a:rPr>
              <a:t> </a:t>
            </a:r>
          </a:p>
          <a:p>
            <a:pPr algn="l"/>
            <a:r>
              <a:rPr lang="en-GB" sz="1200" b="0" i="0" dirty="0">
                <a:solidFill>
                  <a:srgbClr val="1A1A1A"/>
                </a:solidFill>
                <a:effectLst/>
                <a:latin typeface="Lato"/>
              </a:rPr>
              <a:t>Cody Bees 2016 </a:t>
            </a:r>
            <a:r>
              <a:rPr lang="en-GB" sz="1200" b="0" i="0" dirty="0" err="1">
                <a:solidFill>
                  <a:srgbClr val="1A1A1A"/>
                </a:solidFill>
                <a:effectLst/>
                <a:latin typeface="Lato"/>
              </a:rPr>
              <a:t>Blogg</a:t>
            </a:r>
            <a:r>
              <a:rPr lang="en-GB" sz="1200" b="0" i="0" dirty="0">
                <a:solidFill>
                  <a:srgbClr val="1A1A1A"/>
                </a:solidFill>
                <a:effectLst/>
                <a:latin typeface="Lato"/>
              </a:rPr>
              <a:t> coaching performance management oahumanresources.com/</a:t>
            </a:r>
            <a:r>
              <a:rPr lang="en-GB" sz="1200" b="0" i="0" dirty="0" err="1">
                <a:solidFill>
                  <a:srgbClr val="1A1A1A"/>
                </a:solidFill>
                <a:effectLst/>
                <a:latin typeface="Lato"/>
              </a:rPr>
              <a:t>defning</a:t>
            </a:r>
            <a:r>
              <a:rPr lang="en-GB" sz="1200" b="0" i="0" dirty="0">
                <a:solidFill>
                  <a:srgbClr val="1A1A1A"/>
                </a:solidFill>
                <a:effectLst/>
                <a:latin typeface="Lato"/>
              </a:rPr>
              <a:t>/the/three /phases/</a:t>
            </a:r>
            <a:r>
              <a:rPr lang="en-GB" sz="1200" b="0" i="0" dirty="0" err="1">
                <a:solidFill>
                  <a:srgbClr val="1A1A1A"/>
                </a:solidFill>
                <a:effectLst/>
                <a:latin typeface="Lato"/>
              </a:rPr>
              <a:t>ofperformance</a:t>
            </a:r>
            <a:r>
              <a:rPr lang="en-GB" sz="1200" b="0" i="0" dirty="0">
                <a:solidFill>
                  <a:srgbClr val="1A1A1A"/>
                </a:solidFill>
                <a:effectLst/>
                <a:latin typeface="Lato"/>
              </a:rPr>
              <a:t>/management/phase/one/coaching</a:t>
            </a:r>
          </a:p>
          <a:p>
            <a:pPr algn="l"/>
            <a:endParaRPr lang="en-GB" sz="1200" b="0" i="0" dirty="0">
              <a:solidFill>
                <a:srgbClr val="1A1A1A"/>
              </a:solidFill>
              <a:effectLst/>
              <a:latin typeface="Lato"/>
            </a:endParaRPr>
          </a:p>
          <a:p>
            <a:pPr algn="l"/>
            <a:r>
              <a:rPr lang="en-GB" sz="1200" b="0" i="0" dirty="0" err="1">
                <a:solidFill>
                  <a:srgbClr val="1A1A1A"/>
                </a:solidFill>
                <a:effectLst/>
                <a:latin typeface="Lato"/>
              </a:rPr>
              <a:t>Prismivs,com</a:t>
            </a:r>
            <a:r>
              <a:rPr lang="en-GB" sz="1200" b="0" i="0" dirty="0">
                <a:solidFill>
                  <a:srgbClr val="1A1A1A"/>
                </a:solidFill>
                <a:effectLst/>
                <a:latin typeface="Lato"/>
              </a:rPr>
              <a:t>/main/stage/of/the/performance/management/cycle</a:t>
            </a:r>
            <a:br>
              <a:rPr lang="en-GB" sz="1200" b="0" i="0" dirty="0">
                <a:solidFill>
                  <a:srgbClr val="1A1A1A"/>
                </a:solidFill>
                <a:effectLst/>
                <a:latin typeface="Lato"/>
              </a:rPr>
            </a:br>
            <a:endParaRPr lang="en-GB" sz="1200" b="0" i="0" dirty="0">
              <a:solidFill>
                <a:srgbClr val="1A1A1A"/>
              </a:solidFill>
              <a:effectLst/>
              <a:latin typeface="Lato"/>
            </a:endParaRPr>
          </a:p>
          <a:p>
            <a:pPr algn="l"/>
            <a:r>
              <a:rPr lang="en-GB" sz="1200" b="0" i="0" dirty="0">
                <a:solidFill>
                  <a:srgbClr val="1A1A1A"/>
                </a:solidFill>
                <a:effectLst/>
                <a:latin typeface="Lato"/>
              </a:rPr>
              <a:t>ACAS 2019 www.acas.co.uk</a:t>
            </a:r>
          </a:p>
          <a:p>
            <a:pPr algn="l"/>
            <a:endParaRPr lang="en-GB" sz="1200" b="0" i="0" dirty="0">
              <a:solidFill>
                <a:srgbClr val="1A1A1A"/>
              </a:solidFill>
              <a:effectLst/>
              <a:latin typeface="Lato"/>
            </a:endParaRPr>
          </a:p>
          <a:p>
            <a:pPr algn="l"/>
            <a:r>
              <a:rPr lang="en-GB" sz="1200" b="0" i="0" dirty="0">
                <a:solidFill>
                  <a:srgbClr val="1A1A1A"/>
                </a:solidFill>
                <a:effectLst/>
                <a:latin typeface="Lato"/>
              </a:rPr>
              <a:t>Ashish Malik 2018 link.springer.com/chapter/10.1007/978-981stragichumanresourcesmanagementandemploymentrelations pp 85-91</a:t>
            </a:r>
          </a:p>
          <a:p>
            <a:pPr algn="l"/>
            <a:endParaRPr lang="en-GB" sz="1200" b="0" i="0" dirty="0">
              <a:solidFill>
                <a:srgbClr val="1A1A1A"/>
              </a:solidFill>
              <a:effectLst/>
              <a:latin typeface="Lato"/>
            </a:endParaRPr>
          </a:p>
          <a:p>
            <a:pPr algn="l"/>
            <a:r>
              <a:rPr lang="en-GB" sz="1200" b="0" i="0" dirty="0">
                <a:solidFill>
                  <a:srgbClr val="1A1A1A"/>
                </a:solidFill>
                <a:effectLst/>
                <a:latin typeface="Lato"/>
              </a:rPr>
              <a:t>M. Biro 2019 </a:t>
            </a:r>
          </a:p>
          <a:p>
            <a:pPr algn="l"/>
            <a:endParaRPr lang="en-GB" sz="1200" b="0" i="0" dirty="0">
              <a:solidFill>
                <a:srgbClr val="1A1A1A"/>
              </a:solidFill>
              <a:effectLst/>
              <a:latin typeface="Lato"/>
            </a:endParaRPr>
          </a:p>
          <a:p>
            <a:pPr algn="l"/>
            <a:r>
              <a:rPr lang="en-GB" sz="1200" b="0" i="0" dirty="0" err="1">
                <a:solidFill>
                  <a:srgbClr val="1A1A1A"/>
                </a:solidFill>
                <a:effectLst/>
                <a:latin typeface="Lato"/>
              </a:rPr>
              <a:t>Managementstudyguide</a:t>
            </a:r>
            <a:r>
              <a:rPr lang="en-GB" sz="1200" b="0" i="0" dirty="0">
                <a:solidFill>
                  <a:srgbClr val="1A1A1A"/>
                </a:solidFill>
                <a:effectLst/>
                <a:latin typeface="Lato"/>
              </a:rPr>
              <a:t>/role/of/managers/in/performance /management</a:t>
            </a:r>
          </a:p>
          <a:p>
            <a:pPr algn="l"/>
            <a:endParaRPr lang="en-GB" sz="1200" b="0" i="0" dirty="0">
              <a:solidFill>
                <a:srgbClr val="1A1A1A"/>
              </a:solidFill>
              <a:effectLst/>
              <a:latin typeface="Lato"/>
            </a:endParaRPr>
          </a:p>
          <a:p>
            <a:pPr algn="l"/>
            <a:r>
              <a:rPr lang="en-GB" sz="1200" b="0" i="0" dirty="0">
                <a:solidFill>
                  <a:srgbClr val="1A1A1A"/>
                </a:solidFill>
                <a:effectLst/>
                <a:latin typeface="Lato"/>
              </a:rPr>
              <a:t>Caroline Ong 2017  Carolineong@leaderonomics.com mystarjob.com/article/storey</a:t>
            </a:r>
          </a:p>
          <a:p>
            <a:pPr algn="l"/>
            <a:endParaRPr lang="en-GB" sz="1200" b="0" i="0" dirty="0">
              <a:solidFill>
                <a:srgbClr val="1A1A1A"/>
              </a:solidFill>
              <a:effectLst/>
              <a:latin typeface="Lato"/>
            </a:endParaRPr>
          </a:p>
          <a:p>
            <a:pPr algn="l"/>
            <a:r>
              <a:rPr lang="en-GB" sz="1200" b="0" i="0" dirty="0">
                <a:solidFill>
                  <a:srgbClr val="1A1A1A"/>
                </a:solidFill>
                <a:effectLst/>
                <a:latin typeface="Lato"/>
              </a:rPr>
              <a:t>Armstrong M Baron A 2004 Managing performance management in action institute of </a:t>
            </a:r>
            <a:r>
              <a:rPr lang="en-GB" sz="1200" b="0" i="0" dirty="0" err="1">
                <a:solidFill>
                  <a:srgbClr val="1A1A1A"/>
                </a:solidFill>
                <a:effectLst/>
                <a:latin typeface="Lato"/>
              </a:rPr>
              <a:t>personnaland</a:t>
            </a:r>
            <a:r>
              <a:rPr lang="en-GB" sz="1200" b="0" i="0" dirty="0">
                <a:solidFill>
                  <a:srgbClr val="1A1A1A"/>
                </a:solidFill>
                <a:effectLst/>
                <a:latin typeface="Lato"/>
              </a:rPr>
              <a:t> development studymoose.com/3wayshrprofessionalsupportlinemanagersanthierstaffessay</a:t>
            </a:r>
          </a:p>
          <a:p>
            <a:pPr algn="l"/>
            <a:endParaRPr lang="en-GB" sz="1200" b="0" i="0" dirty="0">
              <a:solidFill>
                <a:srgbClr val="1A1A1A"/>
              </a:solidFill>
              <a:effectLst/>
              <a:latin typeface="Lato"/>
            </a:endParaRPr>
          </a:p>
          <a:p>
            <a:pPr algn="l"/>
            <a:r>
              <a:rPr lang="en-GB" sz="1200" b="0" i="0" dirty="0">
                <a:solidFill>
                  <a:srgbClr val="1A1A1A"/>
                </a:solidFill>
                <a:effectLst/>
                <a:latin typeface="Lato"/>
              </a:rPr>
              <a:t>CIPD 2021 Making business matter</a:t>
            </a:r>
          </a:p>
          <a:p>
            <a:pPr algn="l"/>
            <a:endParaRPr lang="en-GB" sz="1200" b="0" i="0" dirty="0">
              <a:solidFill>
                <a:srgbClr val="1A1A1A"/>
              </a:solidFill>
              <a:effectLst/>
              <a:latin typeface="Lato"/>
            </a:endParaRPr>
          </a:p>
          <a:p>
            <a:pPr algn="l"/>
            <a:r>
              <a:rPr lang="en-GB" sz="1200" b="0" i="0" dirty="0">
                <a:solidFill>
                  <a:srgbClr val="1A1A1A"/>
                </a:solidFill>
                <a:effectLst/>
                <a:latin typeface="Lato"/>
              </a:rPr>
              <a:t>Dan Couruso beagle HR www.beagle.com</a:t>
            </a:r>
          </a:p>
          <a:p>
            <a:pPr algn="l"/>
            <a:endParaRPr lang="en-GB" sz="1200" b="0" i="0" dirty="0">
              <a:solidFill>
                <a:srgbClr val="1A1A1A"/>
              </a:solidFill>
              <a:effectLst/>
              <a:latin typeface="Lato"/>
            </a:endParaRPr>
          </a:p>
          <a:p>
            <a:pPr algn="l"/>
            <a:r>
              <a:rPr lang="en-GB" sz="1200" b="0" i="0" dirty="0">
                <a:solidFill>
                  <a:srgbClr val="1A1A1A"/>
                </a:solidFill>
                <a:effectLst/>
                <a:latin typeface="Lato"/>
              </a:rPr>
              <a:t>Buzzcott.co.uk</a:t>
            </a:r>
          </a:p>
          <a:p>
            <a:pPr algn="l"/>
            <a:endParaRPr lang="en-GB" sz="1200" b="0" i="0" dirty="0">
              <a:solidFill>
                <a:srgbClr val="1A1A1A"/>
              </a:solidFill>
              <a:effectLst/>
              <a:latin typeface="Lato"/>
            </a:endParaRPr>
          </a:p>
          <a:p>
            <a:pPr algn="l"/>
            <a:r>
              <a:rPr lang="en-GB" sz="1200" b="0" i="0" dirty="0">
                <a:solidFill>
                  <a:srgbClr val="1A1A1A"/>
                </a:solidFill>
                <a:effectLst/>
                <a:latin typeface="Lato"/>
              </a:rPr>
              <a:t>Evans R W and Davis D W 2005 High performance work systems and organisational performance </a:t>
            </a:r>
          </a:p>
          <a:p>
            <a:pPr algn="l"/>
            <a:endParaRPr lang="en-GB" sz="1200" b="0" i="0" dirty="0">
              <a:solidFill>
                <a:srgbClr val="1A1A1A"/>
              </a:solidFill>
              <a:effectLst/>
              <a:latin typeface="Lato"/>
            </a:endParaRPr>
          </a:p>
          <a:p>
            <a:pPr algn="l"/>
            <a:r>
              <a:rPr lang="en-GB" sz="1200" b="0" i="0" dirty="0">
                <a:solidFill>
                  <a:srgbClr val="1A1A1A"/>
                </a:solidFill>
                <a:effectLst/>
                <a:latin typeface="Lato"/>
              </a:rPr>
              <a:t>The mediating role of internal social structure school of business </a:t>
            </a:r>
            <a:r>
              <a:rPr lang="en-GB" sz="1200" b="0" i="0" dirty="0" err="1">
                <a:solidFill>
                  <a:srgbClr val="1A1A1A"/>
                </a:solidFill>
                <a:effectLst/>
                <a:latin typeface="Lato"/>
              </a:rPr>
              <a:t>adm</a:t>
            </a:r>
            <a:r>
              <a:rPr lang="en-GB" sz="1200" b="0" i="0" dirty="0">
                <a:solidFill>
                  <a:srgbClr val="1A1A1A"/>
                </a:solidFill>
                <a:effectLst/>
                <a:latin typeface="Lato"/>
              </a:rPr>
              <a:t> pp 758=775 wwwslidetodoc.com</a:t>
            </a:r>
          </a:p>
          <a:p>
            <a:pPr algn="l"/>
            <a:endParaRPr lang="en-GB" sz="1200" b="0" i="0" dirty="0">
              <a:solidFill>
                <a:srgbClr val="1A1A1A"/>
              </a:solidFill>
              <a:effectLst/>
              <a:latin typeface="Lato"/>
            </a:endParaRPr>
          </a:p>
          <a:p>
            <a:pPr algn="l"/>
            <a:endParaRPr lang="en-GB" sz="1200" b="0" i="0" dirty="0">
              <a:solidFill>
                <a:srgbClr val="1A1A1A"/>
              </a:solidFill>
              <a:effectLst/>
              <a:latin typeface="Lato"/>
            </a:endParaRPr>
          </a:p>
          <a:p>
            <a:pPr algn="l"/>
            <a:endParaRPr lang="en-GB" sz="1200" dirty="0">
              <a:solidFill>
                <a:srgbClr val="1A1A1A"/>
              </a:solidFill>
              <a:latin typeface="Lato"/>
            </a:endParaRPr>
          </a:p>
          <a:p>
            <a:endParaRPr lang="en-GB" dirty="0"/>
          </a:p>
        </p:txBody>
      </p:sp>
      <p:sp>
        <p:nvSpPr>
          <p:cNvPr id="4" name="Slide Number Placeholder 3"/>
          <p:cNvSpPr>
            <a:spLocks noGrp="1"/>
          </p:cNvSpPr>
          <p:nvPr>
            <p:ph type="sldNum" sz="quarter" idx="5"/>
          </p:nvPr>
        </p:nvSpPr>
        <p:spPr/>
        <p:txBody>
          <a:bodyPr/>
          <a:lstStyle/>
          <a:p>
            <a:fld id="{95A2AD19-5B37-42B6-9AE3-A12E2864C86F}" type="slidenum">
              <a:rPr lang="en-GB" smtClean="0"/>
              <a:t>12</a:t>
            </a:fld>
            <a:endParaRPr lang="en-GB" dirty="0"/>
          </a:p>
        </p:txBody>
      </p:sp>
    </p:spTree>
    <p:extLst>
      <p:ext uri="{BB962C8B-B14F-4D97-AF65-F5344CB8AC3E}">
        <p14:creationId xmlns:p14="http://schemas.microsoft.com/office/powerpoint/2010/main" val="16892742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8/2/2021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2418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8/2/2021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06258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8/2/2021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18018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8/2/2021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18977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8/2/2021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4212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8/2/2021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39140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8/2/2021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910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8/2/2021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97107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8/2/2021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29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8/2/2021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14012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8/2/2021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26134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ED291B17-9318-49DB-B28B-6E5994AE9581}" type="datetime1">
              <a:rPr lang="en-US" smtClean="0"/>
              <a:t>8/2/2021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5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4373157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bstract red geometric pattern">
            <a:extLst>
              <a:ext uri="{FF2B5EF4-FFF2-40B4-BE49-F238E27FC236}">
                <a16:creationId xmlns:a16="http://schemas.microsoft.com/office/drawing/2014/main" id="{8CA3AC68-36A9-410D-8500-39375F55CE77}"/>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D695E25C-06E7-4082-BE92-B571B616B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285571"/>
            <a:ext cx="1126540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E64BD7DF-F4BB-427F-B4F6-6DC83A59A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7B40E46-BD13-4ED0-BFAB-017FFD023D3F}"/>
              </a:ext>
            </a:extLst>
          </p:cNvPr>
          <p:cNvSpPr>
            <a:spLocks noGrp="1"/>
          </p:cNvSpPr>
          <p:nvPr>
            <p:ph type="ctrTitle"/>
          </p:nvPr>
        </p:nvSpPr>
        <p:spPr>
          <a:xfrm>
            <a:off x="609599" y="4572000"/>
            <a:ext cx="10965141" cy="895244"/>
          </a:xfrm>
        </p:spPr>
        <p:txBody>
          <a:bodyPr>
            <a:noAutofit/>
          </a:bodyPr>
          <a:lstStyle/>
          <a:p>
            <a:r>
              <a:rPr lang="en-GB" sz="3200" dirty="0">
                <a:solidFill>
                  <a:srgbClr val="FFFFFF"/>
                </a:solidFill>
              </a:rPr>
              <a:t>Understanding the link between individual and organisational performance </a:t>
            </a:r>
          </a:p>
        </p:txBody>
      </p:sp>
      <p:sp>
        <p:nvSpPr>
          <p:cNvPr id="3" name="Subtitle 2">
            <a:extLst>
              <a:ext uri="{FF2B5EF4-FFF2-40B4-BE49-F238E27FC236}">
                <a16:creationId xmlns:a16="http://schemas.microsoft.com/office/drawing/2014/main" id="{CFF2DA04-6DF7-4967-BB91-4545B2B0878B}"/>
              </a:ext>
            </a:extLst>
          </p:cNvPr>
          <p:cNvSpPr>
            <a:spLocks noGrp="1"/>
          </p:cNvSpPr>
          <p:nvPr>
            <p:ph type="subTitle" idx="1"/>
          </p:nvPr>
        </p:nvSpPr>
        <p:spPr>
          <a:xfrm>
            <a:off x="609598" y="5467246"/>
            <a:ext cx="10965142" cy="484822"/>
          </a:xfrm>
        </p:spPr>
        <p:txBody>
          <a:bodyPr>
            <a:normAutofit/>
          </a:bodyPr>
          <a:lstStyle/>
          <a:p>
            <a:r>
              <a:rPr lang="en-GB" sz="2000" dirty="0">
                <a:solidFill>
                  <a:srgbClr val="FFFFFF">
                    <a:alpha val="75000"/>
                  </a:srgbClr>
                </a:solidFill>
              </a:rPr>
              <a:t>Sarah Mason</a:t>
            </a:r>
          </a:p>
        </p:txBody>
      </p:sp>
    </p:spTree>
    <p:extLst>
      <p:ext uri="{BB962C8B-B14F-4D97-AF65-F5344CB8AC3E}">
        <p14:creationId xmlns:p14="http://schemas.microsoft.com/office/powerpoint/2010/main" val="212728380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D92AAE-AB0F-43D8-916E-FF9C688DB39C}"/>
              </a:ext>
            </a:extLst>
          </p:cNvPr>
          <p:cNvSpPr>
            <a:spLocks noGrp="1"/>
          </p:cNvSpPr>
          <p:nvPr>
            <p:ph idx="1"/>
          </p:nvPr>
        </p:nvSpPr>
        <p:spPr>
          <a:xfrm>
            <a:off x="581192" y="662609"/>
            <a:ext cx="11029615" cy="6195391"/>
          </a:xfrm>
        </p:spPr>
        <p:txBody>
          <a:bodyPr>
            <a:normAutofit fontScale="25000" lnSpcReduction="20000"/>
          </a:bodyPr>
          <a:lstStyle/>
          <a:p>
            <a:pPr>
              <a:lnSpc>
                <a:spcPct val="107000"/>
              </a:lnSpc>
              <a:spcAft>
                <a:spcPts val="800"/>
              </a:spcAft>
            </a:pPr>
            <a:r>
              <a:rPr lang="en-US" sz="40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Module Name: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1200"/>
              </a:spcBef>
              <a:spcAft>
                <a:spcPts val="800"/>
              </a:spcAft>
            </a:pPr>
            <a:r>
              <a:rPr lang="en-US" sz="36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Qualification: CIPD Diploma in Applied Human Resources</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3600" dirty="0">
              <a:solidFill>
                <a:srgbClr val="58595B"/>
              </a:solidFill>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Understanding the link between individual and organisational performance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Word Count:</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tabLst>
                <a:tab pos="457200" algn="l"/>
                <a:tab pos="914400" algn="l"/>
                <a:tab pos="1371600" algn="l"/>
                <a:tab pos="1828800" algn="l"/>
                <a:tab pos="2286000" algn="l"/>
              </a:tabLs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          Student Name:	Sarah Mason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Student Number:	2005783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CIPD Membership Number: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By signing below, I confirm that the work/evidence presented is my own, unaided work. I understand the regulations pertaining to candidate malpractice and the action that may be taken as a result.</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Signed: 		Sarah Mason</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600" dirty="0">
                <a:solidFill>
                  <a:srgbClr val="58595B"/>
                </a:solidFill>
                <a:effectLst/>
                <a:latin typeface="Arial" panose="020B0604020202020204" pitchFamily="34" charset="0"/>
                <a:ea typeface="Calibri" panose="020F0502020204030204" pitchFamily="34" charset="0"/>
                <a:cs typeface="Times New Roman" panose="02020603050405020304" pitchFamily="18" charset="0"/>
              </a:rPr>
              <a:t>Date: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1564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rive to create a High Performance Partnership">
            <a:extLst>
              <a:ext uri="{FF2B5EF4-FFF2-40B4-BE49-F238E27FC236}">
                <a16:creationId xmlns:a16="http://schemas.microsoft.com/office/drawing/2014/main" id="{86B6283C-FFF9-4FEB-9972-8A10CC3CF5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2191" y="1097280"/>
            <a:ext cx="8623495" cy="4543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0361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F161291-765C-4033-9E84-52C51C6A5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7F69638-8A6F-45AB-B9EC-9D8C8FC37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D49D6C99-92E9-45A9-A125-791B28EF29E1}"/>
              </a:ext>
            </a:extLst>
          </p:cNvPr>
          <p:cNvPicPr>
            <a:picLocks noChangeAspect="1"/>
          </p:cNvPicPr>
          <p:nvPr/>
        </p:nvPicPr>
        <p:blipFill>
          <a:blip r:embed="rId3"/>
          <a:stretch>
            <a:fillRect/>
          </a:stretch>
        </p:blipFill>
        <p:spPr>
          <a:xfrm>
            <a:off x="3317431" y="643467"/>
            <a:ext cx="5557137" cy="5571066"/>
          </a:xfrm>
          <a:prstGeom prst="rect">
            <a:avLst/>
          </a:prstGeom>
        </p:spPr>
      </p:pic>
    </p:spTree>
    <p:extLst>
      <p:ext uri="{BB962C8B-B14F-4D97-AF65-F5344CB8AC3E}">
        <p14:creationId xmlns:p14="http://schemas.microsoft.com/office/powerpoint/2010/main" val="40714909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7">
            <a:extLst>
              <a:ext uri="{FF2B5EF4-FFF2-40B4-BE49-F238E27FC236}">
                <a16:creationId xmlns:a16="http://schemas.microsoft.com/office/drawing/2014/main" id="{8C266B9D-DC87-430A-8D3A-2E83639A1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19">
            <a:extLst>
              <a:ext uri="{FF2B5EF4-FFF2-40B4-BE49-F238E27FC236}">
                <a16:creationId xmlns:a16="http://schemas.microsoft.com/office/drawing/2014/main" id="{254B162D-1BD7-41E0-844F-F94AE2CE2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1">
            <a:extLst>
              <a:ext uri="{FF2B5EF4-FFF2-40B4-BE49-F238E27FC236}">
                <a16:creationId xmlns:a16="http://schemas.microsoft.com/office/drawing/2014/main" id="{1264404B-1C0F-4383-8FC3-A3E3264AA4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619F5C88-C232-4D01-8DB1-8A0C673DD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57EA2A53-F862-4A88-8504-A1A01192FE58}"/>
              </a:ext>
            </a:extLst>
          </p:cNvPr>
          <p:cNvPicPr>
            <a:picLocks noChangeAspect="1"/>
          </p:cNvPicPr>
          <p:nvPr/>
        </p:nvPicPr>
        <p:blipFill>
          <a:blip r:embed="rId3"/>
          <a:stretch>
            <a:fillRect/>
          </a:stretch>
        </p:blipFill>
        <p:spPr>
          <a:xfrm>
            <a:off x="1470095" y="599724"/>
            <a:ext cx="9245016" cy="5200321"/>
          </a:xfrm>
          <a:prstGeom prst="rect">
            <a:avLst/>
          </a:prstGeom>
        </p:spPr>
      </p:pic>
      <p:sp>
        <p:nvSpPr>
          <p:cNvPr id="26" name="Rectangle 25">
            <a:extLst>
              <a:ext uri="{FF2B5EF4-FFF2-40B4-BE49-F238E27FC236}">
                <a16:creationId xmlns:a16="http://schemas.microsoft.com/office/drawing/2014/main" id="{1EEE7F17-8E08-4C69-8E22-661908E6DF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873675"/>
            <a:ext cx="11296733" cy="51689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88248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052E5C7-96D1-4796-A591-C87D6C3D2B7A}"/>
              </a:ext>
            </a:extLst>
          </p:cNvPr>
          <p:cNvPicPr>
            <a:picLocks noChangeAspect="1"/>
          </p:cNvPicPr>
          <p:nvPr/>
        </p:nvPicPr>
        <p:blipFill>
          <a:blip r:embed="rId3"/>
          <a:stretch>
            <a:fillRect/>
          </a:stretch>
        </p:blipFill>
        <p:spPr>
          <a:xfrm>
            <a:off x="1070518" y="780585"/>
            <a:ext cx="10259122" cy="5486400"/>
          </a:xfrm>
          <a:prstGeom prst="rect">
            <a:avLst/>
          </a:prstGeom>
        </p:spPr>
      </p:pic>
    </p:spTree>
    <p:extLst>
      <p:ext uri="{BB962C8B-B14F-4D97-AF65-F5344CB8AC3E}">
        <p14:creationId xmlns:p14="http://schemas.microsoft.com/office/powerpoint/2010/main" val="3465062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F161291-765C-4033-9E84-52C51C6A5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3">
            <a:extLst>
              <a:ext uri="{FF2B5EF4-FFF2-40B4-BE49-F238E27FC236}">
                <a16:creationId xmlns:a16="http://schemas.microsoft.com/office/drawing/2014/main" id="{37F69638-8A6F-45AB-B9EC-9D8C8FC37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18F7F829-829D-40EF-A4B2-022B92AFDE73}"/>
              </a:ext>
            </a:extLst>
          </p:cNvPr>
          <p:cNvPicPr>
            <a:picLocks noChangeAspect="1"/>
          </p:cNvPicPr>
          <p:nvPr/>
        </p:nvPicPr>
        <p:blipFill>
          <a:blip r:embed="rId3"/>
          <a:stretch>
            <a:fillRect/>
          </a:stretch>
        </p:blipFill>
        <p:spPr>
          <a:xfrm>
            <a:off x="2810108" y="643467"/>
            <a:ext cx="7225990" cy="5571066"/>
          </a:xfrm>
          <a:prstGeom prst="rect">
            <a:avLst/>
          </a:prstGeom>
        </p:spPr>
      </p:pic>
    </p:spTree>
    <p:extLst>
      <p:ext uri="{BB962C8B-B14F-4D97-AF65-F5344CB8AC3E}">
        <p14:creationId xmlns:p14="http://schemas.microsoft.com/office/powerpoint/2010/main" val="4011546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0F161291-765C-4033-9E84-52C51C6A5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7F69638-8A6F-45AB-B9EC-9D8C8FC37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FD63FAC4-B96F-45B6-89BF-3B98ED15B31A}"/>
              </a:ext>
            </a:extLst>
          </p:cNvPr>
          <p:cNvPicPr>
            <a:picLocks noChangeAspect="1"/>
          </p:cNvPicPr>
          <p:nvPr/>
        </p:nvPicPr>
        <p:blipFill>
          <a:blip r:embed="rId3"/>
          <a:stretch>
            <a:fillRect/>
          </a:stretch>
        </p:blipFill>
        <p:spPr>
          <a:xfrm>
            <a:off x="1784195" y="643467"/>
            <a:ext cx="8028877" cy="5571066"/>
          </a:xfrm>
          <a:prstGeom prst="rect">
            <a:avLst/>
          </a:prstGeom>
        </p:spPr>
      </p:pic>
    </p:spTree>
    <p:extLst>
      <p:ext uri="{BB962C8B-B14F-4D97-AF65-F5344CB8AC3E}">
        <p14:creationId xmlns:p14="http://schemas.microsoft.com/office/powerpoint/2010/main" val="1392923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08CA169-1812-4158-AFE4-2C9A6DB0CDA1}"/>
              </a:ext>
            </a:extLst>
          </p:cNvPr>
          <p:cNvPicPr>
            <a:picLocks noChangeAspect="1"/>
          </p:cNvPicPr>
          <p:nvPr/>
        </p:nvPicPr>
        <p:blipFill>
          <a:blip r:embed="rId3"/>
          <a:stretch>
            <a:fillRect/>
          </a:stretch>
        </p:blipFill>
        <p:spPr>
          <a:xfrm>
            <a:off x="1382752" y="1048215"/>
            <a:ext cx="9723864" cy="4795024"/>
          </a:xfrm>
          <a:prstGeom prst="rect">
            <a:avLst/>
          </a:prstGeom>
        </p:spPr>
      </p:pic>
    </p:spTree>
    <p:extLst>
      <p:ext uri="{BB962C8B-B14F-4D97-AF65-F5344CB8AC3E}">
        <p14:creationId xmlns:p14="http://schemas.microsoft.com/office/powerpoint/2010/main" val="250310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0F161291-765C-4033-9E84-52C51C6A5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7F69638-8A6F-45AB-B9EC-9D8C8FC37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DDBBA90-6FBE-4716-A280-DC5F6CFC9BBF}"/>
              </a:ext>
            </a:extLst>
          </p:cNvPr>
          <p:cNvPicPr>
            <a:picLocks noChangeAspect="1"/>
          </p:cNvPicPr>
          <p:nvPr/>
        </p:nvPicPr>
        <p:blipFill>
          <a:blip r:embed="rId3"/>
          <a:stretch>
            <a:fillRect/>
          </a:stretch>
        </p:blipFill>
        <p:spPr>
          <a:xfrm>
            <a:off x="3084613" y="643467"/>
            <a:ext cx="6022774" cy="5571066"/>
          </a:xfrm>
          <a:prstGeom prst="rect">
            <a:avLst/>
          </a:prstGeom>
        </p:spPr>
      </p:pic>
    </p:spTree>
    <p:extLst>
      <p:ext uri="{BB962C8B-B14F-4D97-AF65-F5344CB8AC3E}">
        <p14:creationId xmlns:p14="http://schemas.microsoft.com/office/powerpoint/2010/main" val="1222912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27FF3F3-7DAE-4087-92D2-A8BE24F3CAA4}"/>
              </a:ext>
            </a:extLst>
          </p:cNvPr>
          <p:cNvPicPr>
            <a:picLocks noChangeAspect="1"/>
          </p:cNvPicPr>
          <p:nvPr/>
        </p:nvPicPr>
        <p:blipFill>
          <a:blip r:embed="rId3"/>
          <a:stretch>
            <a:fillRect/>
          </a:stretch>
        </p:blipFill>
        <p:spPr>
          <a:xfrm>
            <a:off x="2230244" y="914401"/>
            <a:ext cx="8118088" cy="5330282"/>
          </a:xfrm>
          <a:prstGeom prst="rect">
            <a:avLst/>
          </a:prstGeom>
        </p:spPr>
      </p:pic>
    </p:spTree>
    <p:extLst>
      <p:ext uri="{BB962C8B-B14F-4D97-AF65-F5344CB8AC3E}">
        <p14:creationId xmlns:p14="http://schemas.microsoft.com/office/powerpoint/2010/main" val="1567749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4F6CFD-D812-44BA-A03A-FD705AFEF36D}"/>
              </a:ext>
            </a:extLst>
          </p:cNvPr>
          <p:cNvSpPr txBox="1"/>
          <p:nvPr/>
        </p:nvSpPr>
        <p:spPr>
          <a:xfrm>
            <a:off x="1911505" y="2213505"/>
            <a:ext cx="8368990" cy="523220"/>
          </a:xfrm>
          <a:prstGeom prst="rect">
            <a:avLst/>
          </a:prstGeom>
          <a:noFill/>
        </p:spPr>
        <p:txBody>
          <a:bodyPr wrap="square">
            <a:spAutoFit/>
          </a:bodyPr>
          <a:lstStyle/>
          <a:p>
            <a:pPr algn="ctr"/>
            <a:r>
              <a:rPr lang="en-GB" sz="2800" dirty="0"/>
              <a:t>References</a:t>
            </a:r>
          </a:p>
        </p:txBody>
      </p:sp>
    </p:spTree>
    <p:extLst>
      <p:ext uri="{BB962C8B-B14F-4D97-AF65-F5344CB8AC3E}">
        <p14:creationId xmlns:p14="http://schemas.microsoft.com/office/powerpoint/2010/main" val="4034296660"/>
      </p:ext>
    </p:extLst>
  </p:cSld>
  <p:clrMapOvr>
    <a:masterClrMapping/>
  </p:clrMapOvr>
</p:sld>
</file>

<file path=ppt/theme/theme1.xml><?xml version="1.0" encoding="utf-8"?>
<a:theme xmlns:a="http://schemas.openxmlformats.org/drawingml/2006/main" name="DividendVTI">
  <a:themeElements>
    <a:clrScheme name="AnalogousFromLightSeedRightStep">
      <a:dk1>
        <a:srgbClr val="000000"/>
      </a:dk1>
      <a:lt1>
        <a:srgbClr val="FFFFFF"/>
      </a:lt1>
      <a:dk2>
        <a:srgbClr val="412624"/>
      </a:dk2>
      <a:lt2>
        <a:srgbClr val="E6E8E2"/>
      </a:lt2>
      <a:accent1>
        <a:srgbClr val="A996C6"/>
      </a:accent1>
      <a:accent2>
        <a:srgbClr val="AF7FBA"/>
      </a:accent2>
      <a:accent3>
        <a:srgbClr val="C593B9"/>
      </a:accent3>
      <a:accent4>
        <a:srgbClr val="BA7F94"/>
      </a:accent4>
      <a:accent5>
        <a:srgbClr val="C69996"/>
      </a:accent5>
      <a:accent6>
        <a:srgbClr val="BA9B7F"/>
      </a:accent6>
      <a:hlink>
        <a:srgbClr val="758A53"/>
      </a:hlink>
      <a:folHlink>
        <a:srgbClr val="7F7F7F"/>
      </a:folHlink>
    </a:clrScheme>
    <a:fontScheme name="Dividend">
      <a:maj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31699</TotalTime>
  <Words>2407</Words>
  <Application>Microsoft Office PowerPoint</Application>
  <PresentationFormat>Widescreen</PresentationFormat>
  <Paragraphs>268</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Avenir Next LT Pro</vt:lpstr>
      <vt:lpstr>Calibri</vt:lpstr>
      <vt:lpstr>Calibri Light</vt:lpstr>
      <vt:lpstr>Lato</vt:lpstr>
      <vt:lpstr>Wingdings 2</vt:lpstr>
      <vt:lpstr>DividendVTI</vt:lpstr>
      <vt:lpstr>Understanding the link between individual and organisational performance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link between individual and organisational performance </dc:title>
  <dc:creator>Sarah Mason</dc:creator>
  <cp:lastModifiedBy>Sarah Mason</cp:lastModifiedBy>
  <cp:revision>5</cp:revision>
  <dcterms:created xsi:type="dcterms:W3CDTF">2021-08-02T18:50:44Z</dcterms:created>
  <dcterms:modified xsi:type="dcterms:W3CDTF">2021-08-24T19:10:07Z</dcterms:modified>
</cp:coreProperties>
</file>