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11A20F-8C4F-480D-8BC5-5E4412C3FD56}" v="353" dt="2023-12-15T14:46:20.407"/>
    <p1510:client id="{CFC414B6-CD68-76ED-478D-6E9017FD8DBA}" v="80" dt="2023-12-15T15:12:09.0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cap="all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Friday, December 15,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815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Friday, December 15,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442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Friday, December 15,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174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Friday, December 15,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08126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Friday, December 15, 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117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Friday, December 15, 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56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Friday, December 15, 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1029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Friday, December 15,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535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Friday, December 15,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606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Friday, December 15,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6059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Friday, December 15,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900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Friday, December 15,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79176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17" r:id="rId6"/>
    <p:sldLayoutId id="2147483713" r:id="rId7"/>
    <p:sldLayoutId id="2147483714" r:id="rId8"/>
    <p:sldLayoutId id="2147483715" r:id="rId9"/>
    <p:sldLayoutId id="2147483716" r:id="rId10"/>
    <p:sldLayoutId id="2147483718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spc="4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8" name="Rectangle 97">
            <a:extLst>
              <a:ext uri="{FF2B5EF4-FFF2-40B4-BE49-F238E27FC236}">
                <a16:creationId xmlns:a16="http://schemas.microsoft.com/office/drawing/2014/main" id="{54F3A7E8-6DA9-4C2B-ACC8-475F34DAE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5B21CDF0-4D24-4190-9285-9016C19C1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02296" y="3481388"/>
            <a:ext cx="5015638" cy="2075012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Ethical Hacking and Penetration Testing</a:t>
            </a:r>
            <a:endParaRPr lang="en-US" dirty="0"/>
          </a:p>
          <a:p>
            <a:endParaRPr lang="en-US" dirty="0"/>
          </a:p>
        </p:txBody>
      </p:sp>
      <p:pic>
        <p:nvPicPr>
          <p:cNvPr id="100" name="Picture 99" descr="Colorful leaf patterns">
            <a:extLst>
              <a:ext uri="{FF2B5EF4-FFF2-40B4-BE49-F238E27FC236}">
                <a16:creationId xmlns:a16="http://schemas.microsoft.com/office/drawing/2014/main" id="{9DCA7620-553D-FC66-8813-A029020F833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096" r="21622" b="-9"/>
          <a:stretch/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1" name="Group 100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09203" y="317452"/>
            <a:ext cx="2117174" cy="588806"/>
            <a:chOff x="4549904" y="5078157"/>
            <a:chExt cx="3023338" cy="840818"/>
          </a:xfrm>
        </p:grpSpPr>
        <p:sp>
          <p:nvSpPr>
            <p:cNvPr id="102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5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03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104" name="Group 103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90093" y="5372723"/>
            <a:ext cx="2088038" cy="719230"/>
            <a:chOff x="4532666" y="505937"/>
            <a:chExt cx="2981730" cy="1027064"/>
          </a:xfrm>
        </p:grpSpPr>
        <p:sp>
          <p:nvSpPr>
            <p:cNvPr id="19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05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1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CC366-80A2-5B2D-1060-F70E7ECE5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09793"/>
            <a:ext cx="10728322" cy="621254"/>
          </a:xfrm>
        </p:spPr>
        <p:txBody>
          <a:bodyPr vert="horz" wrap="square" lIns="0" tIns="0" rIns="0" bIns="0" rtlCol="0" anchor="ctr" anchorCtr="0">
            <a:normAutofit/>
          </a:bodyPr>
          <a:lstStyle/>
          <a:p>
            <a:pPr algn="ctr"/>
            <a:r>
              <a:rPr lang="en-US" sz="4000" b="1" u="sng" dirty="0"/>
              <a:t>Introduction</a:t>
            </a:r>
            <a:endParaRPr lang="en-US" sz="4000" u="sng"/>
          </a:p>
          <a:p>
            <a:pPr algn="ctr"/>
            <a:endParaRPr lang="en-US" sz="5600" spc="-100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7F964240-4F9B-9AAC-2F75-3161D95D9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037" y="1233971"/>
            <a:ext cx="10728325" cy="3227375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Ethical hacking, also known as penetration testing or white-hat hacking, involves authorized professionals simulating cyberattacks on systems, networks, or applications to identify vulnerabilities. </a:t>
            </a:r>
            <a:endParaRPr lang="en-US" sz="2400">
              <a:solidFill>
                <a:schemeClr val="tx1"/>
              </a:solidFill>
              <a:latin typeface="Sagona Book"/>
              <a:ea typeface="+mn-lt"/>
              <a:cs typeface="Times New Roman"/>
            </a:endParaRPr>
          </a:p>
          <a:p>
            <a:endParaRPr lang="en-US" sz="2400" dirty="0">
              <a:solidFill>
                <a:schemeClr val="tx1"/>
              </a:solidFill>
              <a:latin typeface="Sagona Book"/>
              <a:ea typeface="+mn-lt"/>
              <a:cs typeface="+mn-lt"/>
            </a:endParaRPr>
          </a:p>
          <a:p>
            <a:r>
              <a:rPr lang="en-US" sz="2400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Unlike malicious hackers, ethical hackers work with the explicit purpose of securing and strengthening cybersecurity defenses. </a:t>
            </a:r>
            <a:endParaRPr lang="en-US" sz="2400">
              <a:solidFill>
                <a:schemeClr val="tx1"/>
              </a:solidFill>
              <a:latin typeface="Sagona Book"/>
              <a:ea typeface="+mn-lt"/>
              <a:cs typeface="Times New Roman"/>
            </a:endParaRPr>
          </a:p>
          <a:p>
            <a:endParaRPr lang="en-US" sz="2400" dirty="0">
              <a:solidFill>
                <a:schemeClr val="tx1"/>
              </a:solidFill>
              <a:latin typeface="Sagona Book"/>
              <a:ea typeface="+mn-lt"/>
              <a:cs typeface="+mn-lt"/>
            </a:endParaRPr>
          </a:p>
          <a:p>
            <a:r>
              <a:rPr lang="en-US" sz="2400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They use the same tools and techniques as malicious hackers, but their goal is to uncover weaknesses before they can be exploited by unauthorized individuals.</a:t>
            </a:r>
            <a:endParaRPr lang="en-US" sz="2400">
              <a:solidFill>
                <a:schemeClr val="tx1"/>
              </a:solidFill>
              <a:latin typeface="Sagona Book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7780635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F04BA-B60A-332B-B157-C8F9CF351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815" y="543941"/>
            <a:ext cx="10728322" cy="1477328"/>
          </a:xfrm>
        </p:spPr>
        <p:txBody>
          <a:bodyPr/>
          <a:lstStyle/>
          <a:p>
            <a:r>
              <a:rPr lang="en-US" b="1" u="sng" dirty="0"/>
              <a:t>Importance of Securing Networks and Systems</a:t>
            </a:r>
            <a:endParaRPr lang="en-US" u="sng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A631-5A6A-3401-3E3A-4A415A93A6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222" y="1591452"/>
            <a:ext cx="10728325" cy="3227375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2400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Securing networks and systems is crucial in the digital age due to the increasing frequency and sophistication of cyber threats. </a:t>
            </a:r>
            <a:endParaRPr lang="en-US" sz="2400">
              <a:solidFill>
                <a:schemeClr val="tx1"/>
              </a:solidFill>
              <a:latin typeface="Sagona Book"/>
              <a:ea typeface="+mn-lt"/>
              <a:cs typeface="+mn-lt"/>
            </a:endParaRPr>
          </a:p>
          <a:p>
            <a:r>
              <a:rPr lang="en-US" sz="2400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Networks and systems store sensitive information, and any compromise can lead to financial losses, reputational damage, and legal consequences. </a:t>
            </a:r>
            <a:endParaRPr lang="en-US" sz="2400">
              <a:solidFill>
                <a:schemeClr val="tx1"/>
              </a:solidFill>
              <a:latin typeface="Sagona Book"/>
              <a:ea typeface="+mn-lt"/>
              <a:cs typeface="+mn-lt"/>
            </a:endParaRPr>
          </a:p>
          <a:p>
            <a:r>
              <a:rPr lang="en-US" sz="2400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The interconnected nature of today's technology landscape makes it essential to safeguard against unauthorized access, data breaches, and other cyber threats to ensure the integrity, confidentiality, and availability of information.</a:t>
            </a:r>
            <a:endParaRPr lang="en-US" sz="2400">
              <a:solidFill>
                <a:schemeClr val="tx1"/>
              </a:solidFill>
              <a:latin typeface="Sagona Book"/>
            </a:endParaRPr>
          </a:p>
        </p:txBody>
      </p:sp>
    </p:spTree>
    <p:extLst>
      <p:ext uri="{BB962C8B-B14F-4D97-AF65-F5344CB8AC3E}">
        <p14:creationId xmlns:p14="http://schemas.microsoft.com/office/powerpoint/2010/main" val="33999786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92CAF-6EE7-21A6-1B0A-F40082CC22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Frameworks in Ethical Hacking</a:t>
            </a:r>
            <a:endParaRPr lang="en-US" u="sng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78A89-9A58-9C51-2917-494DBB27BF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778" y="1676119"/>
            <a:ext cx="10728325" cy="3227375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US" sz="2400" b="1" dirty="0">
                <a:solidFill>
                  <a:schemeClr val="tx1"/>
                </a:solidFill>
                <a:latin typeface="Sagona Book"/>
              </a:rPr>
              <a:t>OWASP</a:t>
            </a:r>
            <a:endParaRPr lang="en-US" sz="2400">
              <a:solidFill>
                <a:schemeClr val="tx1"/>
              </a:solidFill>
              <a:latin typeface="Sagona Book"/>
            </a:endParaRPr>
          </a:p>
          <a:p>
            <a:r>
              <a:rPr lang="en-US" sz="2400" b="1" dirty="0">
                <a:solidFill>
                  <a:schemeClr val="tx1"/>
                </a:solidFill>
                <a:latin typeface="Sagona Book"/>
              </a:rPr>
              <a:t>EC-Council</a:t>
            </a:r>
            <a:endParaRPr lang="en-US" sz="2400">
              <a:solidFill>
                <a:schemeClr val="tx1"/>
              </a:solidFill>
              <a:latin typeface="Sagona Book"/>
            </a:endParaRPr>
          </a:p>
          <a:p>
            <a:r>
              <a:rPr lang="en-US" sz="2400" b="1" dirty="0">
                <a:solidFill>
                  <a:schemeClr val="tx1"/>
                </a:solidFill>
                <a:latin typeface="Sagona Book"/>
              </a:rPr>
              <a:t>MITRE ATT&amp;CK</a:t>
            </a:r>
            <a:endParaRPr lang="en-US" sz="2400">
              <a:solidFill>
                <a:schemeClr val="tx1"/>
              </a:solidFill>
              <a:latin typeface="Sagona Book"/>
            </a:endParaRPr>
          </a:p>
          <a:p>
            <a:endParaRPr lang="en-US" dirty="0">
              <a:solidFill>
                <a:srgbClr val="FFFFFF">
                  <a:alpha val="58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17739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B1CA6-A5D5-EEF3-DB56-EDA311837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Open Web Application Security Project</a:t>
            </a:r>
            <a:endParaRPr lang="en-US" u="sng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AB7C46-4ACE-6E12-711C-938B8757F7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556" y="1770193"/>
            <a:ext cx="10728325" cy="3227375"/>
          </a:xfrm>
        </p:spPr>
        <p:txBody>
          <a:bodyPr vert="horz" lIns="0" tIns="0" rIns="0" bIns="0" rtlCol="0" anchor="t">
            <a:normAutofit fontScale="92500" lnSpcReduction="10000"/>
          </a:bodyPr>
          <a:lstStyle/>
          <a:p>
            <a:r>
              <a:rPr lang="en-US" sz="2400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OWASP is a non-profit organization focused on improving the security of software. </a:t>
            </a:r>
          </a:p>
          <a:p>
            <a:r>
              <a:rPr lang="en-US" sz="2400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Its mission is to make software security visible so that individuals and organizations can make informed decisions about true software security risks.</a:t>
            </a:r>
            <a:endParaRPr lang="en-US" sz="2400">
              <a:solidFill>
                <a:schemeClr val="tx1"/>
              </a:solidFill>
              <a:latin typeface="Sagona Book"/>
            </a:endParaRPr>
          </a:p>
          <a:p>
            <a:r>
              <a:rPr lang="en-US" sz="240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OWASP is driven by a global community of </a:t>
            </a:r>
            <a:r>
              <a:rPr lang="en-US" sz="2400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cybersecurity experts and professionals who contribute to the development of freely available security-related resources.</a:t>
            </a:r>
            <a:endParaRPr lang="en-US" sz="2400" dirty="0">
              <a:solidFill>
                <a:schemeClr val="tx1"/>
              </a:solidFill>
              <a:latin typeface="Sagona Book"/>
            </a:endParaRPr>
          </a:p>
          <a:p>
            <a:endParaRPr lang="en-US" sz="2400" dirty="0">
              <a:solidFill>
                <a:schemeClr val="tx1"/>
              </a:solidFill>
              <a:latin typeface="Sagona Book"/>
            </a:endParaRPr>
          </a:p>
        </p:txBody>
      </p:sp>
    </p:spTree>
    <p:extLst>
      <p:ext uri="{BB962C8B-B14F-4D97-AF65-F5344CB8AC3E}">
        <p14:creationId xmlns:p14="http://schemas.microsoft.com/office/powerpoint/2010/main" val="8221720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52C3B-BCAD-5D2F-52E4-DB223D797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EC-Council</a:t>
            </a:r>
            <a:endParaRPr lang="en-US" u="sng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A0EDA4-8791-4488-DDD3-F5CC7918FC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1582044"/>
            <a:ext cx="10728325" cy="4535004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US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EC-Council is a globally recognized certification body in the field of cybersecurity. It provides education and certification programs to professionals around the world.</a:t>
            </a:r>
            <a:endParaRPr lang="en-US" dirty="0">
              <a:solidFill>
                <a:schemeClr val="tx1"/>
              </a:solidFill>
              <a:latin typeface="Sagona Book"/>
            </a:endParaRPr>
          </a:p>
          <a:p>
            <a:endParaRPr lang="en-US" dirty="0">
              <a:solidFill>
                <a:schemeClr val="tx1"/>
              </a:solidFill>
              <a:latin typeface="Sagona Book"/>
              <a:ea typeface="+mn-lt"/>
              <a:cs typeface="+mn-lt"/>
            </a:endParaRPr>
          </a:p>
          <a:p>
            <a:r>
              <a:rPr lang="en-US" b="1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CEH Certification:</a:t>
            </a:r>
            <a:r>
              <a:rPr lang="en-US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 The Certified Ethical Hacker program is one of EC-Council's flagship certifications. It trains individuals in the tools and techniques used by hackers and equips them with the knowledge to defend against cyber threats.</a:t>
            </a:r>
            <a:endParaRPr lang="en-US">
              <a:solidFill>
                <a:schemeClr val="tx1"/>
              </a:solidFill>
              <a:latin typeface="Sagona Book"/>
            </a:endParaRPr>
          </a:p>
          <a:p>
            <a:endParaRPr lang="en-US" dirty="0">
              <a:solidFill>
                <a:schemeClr val="tx1"/>
              </a:solidFill>
              <a:latin typeface="Sagona Book"/>
              <a:ea typeface="+mn-lt"/>
              <a:cs typeface="+mn-lt"/>
            </a:endParaRPr>
          </a:p>
          <a:p>
            <a:r>
              <a:rPr lang="en-US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EC-Council provides a structured framework for ethical hacking and penetration testing, guiding professionals through systematic approaches to identify and remediate vulnerabilities.</a:t>
            </a:r>
            <a:endParaRPr lang="en-US">
              <a:solidFill>
                <a:schemeClr val="tx1"/>
              </a:solidFill>
              <a:latin typeface="Sagona Book"/>
            </a:endParaRPr>
          </a:p>
          <a:p>
            <a:endParaRPr lang="en-US" dirty="0">
              <a:solidFill>
                <a:srgbClr val="FFFFFF">
                  <a:alpha val="58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18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67D9E-8752-8FEC-E3D3-1CC9991A3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MITRE ATT&amp;CK</a:t>
            </a:r>
            <a:endParaRPr lang="en-US" u="sng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0379B-E343-A6D9-0F97-DD95FF6CFF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741" y="1356267"/>
            <a:ext cx="10728325" cy="4638486"/>
          </a:xfrm>
        </p:spPr>
        <p:txBody>
          <a:bodyPr vert="horz" lIns="0" tIns="0" rIns="0" bIns="0" rtlCol="0" anchor="t">
            <a:normAutofit lnSpcReduction="10000"/>
          </a:bodyPr>
          <a:lstStyle/>
          <a:p>
            <a:r>
              <a:rPr lang="en-US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ATT&amp;CK (Adversarial Tactics, Techniques, and Common Knowledge) is a knowledge base that is used to describe the actions and behavior of cyber adversaries.</a:t>
            </a:r>
            <a:endParaRPr lang="en-US">
              <a:solidFill>
                <a:schemeClr val="tx1"/>
              </a:solidFill>
              <a:latin typeface="Sagona Book"/>
            </a:endParaRPr>
          </a:p>
          <a:p>
            <a:endParaRPr lang="en-US" dirty="0">
              <a:solidFill>
                <a:schemeClr val="tx1"/>
              </a:solidFill>
              <a:latin typeface="Sagona Book"/>
            </a:endParaRPr>
          </a:p>
          <a:p>
            <a:r>
              <a:rPr lang="en-US" b="1" dirty="0">
                <a:solidFill>
                  <a:schemeClr val="tx1"/>
                </a:solidFill>
                <a:latin typeface="Sagona Book"/>
              </a:rPr>
              <a:t>Tactics, Techniques, and Procedures (TTPs):</a:t>
            </a:r>
            <a:endParaRPr lang="en-US">
              <a:solidFill>
                <a:schemeClr val="tx1"/>
              </a:solidFill>
              <a:latin typeface="Sagona Book"/>
            </a:endParaRPr>
          </a:p>
          <a:p>
            <a:pPr marL="0" indent="0">
              <a:buNone/>
            </a:pPr>
            <a:r>
              <a:rPr lang="en-US" b="1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                 Tactics:</a:t>
            </a:r>
            <a:r>
              <a:rPr lang="en-US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 High-level objectives that adversaries aim to achieve.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                Techniques:</a:t>
            </a:r>
            <a:r>
              <a:rPr lang="en-US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 Specific methods used to achieve tactical objectives.</a:t>
            </a:r>
            <a:endParaRPr lang="en-US">
              <a:solidFill>
                <a:schemeClr val="tx1"/>
              </a:solidFill>
              <a:latin typeface="Sagona Book"/>
            </a:endParaRPr>
          </a:p>
          <a:p>
            <a:pPr marL="0" indent="0">
              <a:buNone/>
            </a:pPr>
            <a:r>
              <a:rPr lang="en-US" b="1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                Procedures:</a:t>
            </a:r>
            <a:r>
              <a:rPr lang="en-US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 Detailed steps or processes within techniques.</a:t>
            </a:r>
            <a:endParaRPr lang="en-US">
              <a:solidFill>
                <a:schemeClr val="tx1"/>
              </a:solidFill>
              <a:latin typeface="Sagona Book"/>
            </a:endParaRP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  <a:latin typeface="Sagona Book"/>
            </a:endParaRPr>
          </a:p>
          <a:p>
            <a:r>
              <a:rPr lang="en-US" b="1" dirty="0">
                <a:solidFill>
                  <a:schemeClr val="tx1"/>
                </a:solidFill>
                <a:latin typeface="Sagona Book"/>
              </a:rPr>
              <a:t>Mapping to Cyber Threat Intelligence:</a:t>
            </a:r>
            <a:r>
              <a:rPr lang="en-US" b="1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 </a:t>
            </a:r>
            <a:r>
              <a:rPr lang="en-US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ATT&amp;CK provides a common language for cybersecurity professionals to discuss observed adversary behavior and is often used to map cyber threat intelligence to specific TTPs.</a:t>
            </a:r>
            <a:endParaRPr lang="en-US" dirty="0">
              <a:solidFill>
                <a:schemeClr val="tx1"/>
              </a:solidFill>
              <a:latin typeface="Sagona Book"/>
            </a:endParaRPr>
          </a:p>
        </p:txBody>
      </p:sp>
    </p:spTree>
    <p:extLst>
      <p:ext uri="{BB962C8B-B14F-4D97-AF65-F5344CB8AC3E}">
        <p14:creationId xmlns:p14="http://schemas.microsoft.com/office/powerpoint/2010/main" val="15648490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0DA2E-EC40-4B08-D14D-2819718C5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Planning Cyberattacks</a:t>
            </a:r>
            <a:endParaRPr lang="en-US" u="sng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BD82B-AFA4-2B39-4B86-48A4CF324D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703" y="1262193"/>
            <a:ext cx="10728325" cy="5061818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1800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Understanding the motives behind cyberattacks is a fundamental aspect of cybersecurity. It provides valuable insights into the goals and intentions of threat actors, allowing organizations to tailor their defense strategies accordingly.</a:t>
            </a:r>
          </a:p>
          <a:p>
            <a:r>
              <a:rPr lang="en-US" sz="1800" b="1" dirty="0">
                <a:solidFill>
                  <a:schemeClr val="tx1"/>
                </a:solidFill>
                <a:latin typeface="Sagona Book"/>
              </a:rPr>
              <a:t>Recognize Different Threat Actor Goals:</a:t>
            </a:r>
            <a:endParaRPr lang="en-US" sz="1800">
              <a:solidFill>
                <a:schemeClr val="tx1"/>
              </a:solidFill>
              <a:latin typeface="Sagona Book"/>
            </a:endParaRPr>
          </a:p>
          <a:p>
            <a:pPr marL="0" indent="0">
              <a:buNone/>
            </a:pPr>
            <a:r>
              <a:rPr lang="en-US" sz="1800" b="1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           Financial Gain:</a:t>
            </a:r>
            <a:endParaRPr lang="en-US" sz="1800" dirty="0">
              <a:solidFill>
                <a:schemeClr val="tx1"/>
              </a:solidFill>
              <a:latin typeface="Sagona Book"/>
            </a:endParaRPr>
          </a:p>
          <a:p>
            <a:pPr lvl="1"/>
            <a:r>
              <a:rPr lang="en-US" sz="1800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Acknowledge that some threat actors may be motivated by financial incentives, seeking to exploit vulnerabilities for monetary benefits.</a:t>
            </a:r>
            <a:endParaRPr lang="en-US" sz="1800">
              <a:solidFill>
                <a:schemeClr val="tx1"/>
              </a:solidFill>
              <a:latin typeface="Sagona Book"/>
            </a:endParaRPr>
          </a:p>
          <a:p>
            <a:pPr marL="0" indent="0">
              <a:buNone/>
            </a:pPr>
            <a:r>
              <a:rPr lang="en-US" sz="1800" b="1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          Espionage:</a:t>
            </a:r>
            <a:endParaRPr lang="en-US" sz="1800" dirty="0">
              <a:solidFill>
                <a:schemeClr val="tx1"/>
              </a:solidFill>
              <a:latin typeface="Sagona Book"/>
            </a:endParaRPr>
          </a:p>
          <a:p>
            <a:pPr lvl="1"/>
            <a:r>
              <a:rPr lang="en-US" sz="1800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Highlight that certain attacks may be driven by a desire for intelligence or sensitive information, often seen in state-sponsored or corporate espionage.</a:t>
            </a:r>
          </a:p>
          <a:p>
            <a:pPr marL="0" indent="0">
              <a:buNone/>
            </a:pPr>
            <a:r>
              <a:rPr lang="en-US" sz="1800" b="1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          Activism:</a:t>
            </a:r>
            <a:endParaRPr lang="en-US" sz="1800" dirty="0">
              <a:solidFill>
                <a:schemeClr val="tx1"/>
              </a:solidFill>
              <a:latin typeface="Sagona Book"/>
              <a:ea typeface="+mn-lt"/>
              <a:cs typeface="+mn-lt"/>
            </a:endParaRPr>
          </a:p>
          <a:p>
            <a:pPr lvl="1"/>
            <a:r>
              <a:rPr lang="en-US" sz="1800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Recognize that activism can be a motive, where attackers may aim to disrupt operations or publicize a cause.</a:t>
            </a:r>
          </a:p>
          <a:p>
            <a:endParaRPr lang="en-US" b="1" dirty="0">
              <a:solidFill>
                <a:schemeClr val="tx1"/>
              </a:solidFill>
              <a:latin typeface="Sagona Book"/>
            </a:endParaRPr>
          </a:p>
          <a:p>
            <a:endParaRPr lang="en-US" dirty="0">
              <a:solidFill>
                <a:srgbClr val="FFFFFF">
                  <a:alpha val="58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35379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DB890-DC01-3193-2EFB-438A47693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790588"/>
          </a:xfrm>
        </p:spPr>
        <p:txBody>
          <a:bodyPr/>
          <a:lstStyle/>
          <a:p>
            <a:r>
              <a:rPr lang="en-US" b="1" u="sng" dirty="0"/>
              <a:t>Penetration Testing on a Network</a:t>
            </a:r>
            <a:endParaRPr lang="en-US" u="sng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7D1816-E806-2F0C-0B3B-75EA78B508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1375082"/>
            <a:ext cx="10728325" cy="5221744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chemeClr val="tx1"/>
                </a:solidFill>
                <a:latin typeface="Sagona Book"/>
              </a:rPr>
              <a:t>Network Infrastructure:</a:t>
            </a:r>
            <a:endParaRPr lang="en-US" sz="1800">
              <a:solidFill>
                <a:schemeClr val="tx1"/>
              </a:solidFill>
            </a:endParaRPr>
          </a:p>
          <a:p>
            <a:r>
              <a:rPr lang="en-US" sz="1800" b="1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Routers, Switches, and Network Devices:</a:t>
            </a:r>
            <a:endParaRPr lang="en-US" sz="1800">
              <a:solidFill>
                <a:schemeClr val="tx1"/>
              </a:solidFill>
              <a:latin typeface="Sagona Book"/>
            </a:endParaRPr>
          </a:p>
          <a:p>
            <a:pPr lvl="1"/>
            <a:r>
              <a:rPr lang="en-US" sz="1800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Penetration testing involves a thorough examination of network infrastructure components, including routers, switches, firewalls, and other devices.</a:t>
            </a:r>
            <a:endParaRPr lang="en-US" sz="1800">
              <a:solidFill>
                <a:schemeClr val="tx1"/>
              </a:solidFill>
              <a:latin typeface="Sagona Book"/>
            </a:endParaRPr>
          </a:p>
          <a:p>
            <a:r>
              <a:rPr lang="en-US" sz="1800" b="1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Identifying Vulnerabilities in Network Configurations:</a:t>
            </a:r>
            <a:endParaRPr lang="en-US" sz="1800">
              <a:solidFill>
                <a:schemeClr val="tx1"/>
              </a:solidFill>
              <a:latin typeface="Sagona Book"/>
            </a:endParaRPr>
          </a:p>
          <a:p>
            <a:pPr lvl="1"/>
            <a:r>
              <a:rPr lang="en-US" sz="1800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Emphasize the critical importance of identifying vulnerabilities in network </a:t>
            </a:r>
            <a:r>
              <a:rPr lang="en-US" sz="180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configurations.</a:t>
            </a:r>
            <a:endParaRPr lang="en-US" sz="1800">
              <a:solidFill>
                <a:schemeClr val="tx1"/>
              </a:solidFill>
              <a:latin typeface="Sagona Book"/>
            </a:endParaRPr>
          </a:p>
          <a:p>
            <a:pPr marL="0" indent="0">
              <a:buNone/>
            </a:pPr>
            <a:r>
              <a:rPr lang="en-US" sz="1800" b="1" dirty="0">
                <a:solidFill>
                  <a:schemeClr val="tx1"/>
                </a:solidFill>
                <a:latin typeface="Sagona Book"/>
              </a:rPr>
              <a:t>Web Applications:</a:t>
            </a:r>
            <a:endParaRPr lang="en-US" sz="1800" dirty="0">
              <a:solidFill>
                <a:schemeClr val="tx1"/>
              </a:solidFill>
              <a:latin typeface="Sagona Book"/>
            </a:endParaRPr>
          </a:p>
          <a:p>
            <a:r>
              <a:rPr lang="en-US" sz="1800" b="1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Focusing on Web Applications:</a:t>
            </a:r>
            <a:endParaRPr lang="en-US" sz="1800" dirty="0">
              <a:solidFill>
                <a:schemeClr val="tx1"/>
              </a:solidFill>
              <a:latin typeface="Sagona Book"/>
            </a:endParaRPr>
          </a:p>
          <a:p>
            <a:pPr lvl="1"/>
            <a:r>
              <a:rPr lang="en-US" sz="1800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Shift the focus to penetration testing within the realm of web applications.</a:t>
            </a:r>
            <a:endParaRPr lang="en-US" sz="1800" dirty="0">
              <a:solidFill>
                <a:schemeClr val="tx1"/>
              </a:solidFill>
              <a:latin typeface="Sagona Book"/>
            </a:endParaRPr>
          </a:p>
          <a:p>
            <a:r>
              <a:rPr lang="en-US" sz="1800" b="1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Assessment Based on OWASP Top Ten:</a:t>
            </a:r>
            <a:endParaRPr lang="en-US" sz="1800" dirty="0">
              <a:solidFill>
                <a:schemeClr val="tx1"/>
              </a:solidFill>
              <a:latin typeface="Sagona Book"/>
            </a:endParaRPr>
          </a:p>
          <a:p>
            <a:pPr lvl="1"/>
            <a:r>
              <a:rPr lang="en-US" sz="1800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Highlight the significance of referencing the OWASP Top Ten, a widely recognized list of critical web application security risks.</a:t>
            </a:r>
            <a:endParaRPr lang="en-US" sz="1800" dirty="0">
              <a:solidFill>
                <a:schemeClr val="tx1"/>
              </a:solidFill>
              <a:latin typeface="Sagona Book"/>
            </a:endParaRPr>
          </a:p>
          <a:p>
            <a:pPr marL="457200" lvl="1" indent="0">
              <a:buNone/>
            </a:pPr>
            <a:endParaRPr lang="en-US" sz="1800" dirty="0">
              <a:solidFill>
                <a:schemeClr val="tx1"/>
              </a:solidFill>
              <a:latin typeface="Sagona Book"/>
            </a:endParaRPr>
          </a:p>
          <a:p>
            <a:pPr marL="457200" lvl="1" indent="0">
              <a:buNone/>
            </a:pPr>
            <a:endParaRPr lang="en-US" sz="1800" dirty="0">
              <a:solidFill>
                <a:schemeClr val="tx1"/>
              </a:solidFill>
              <a:latin typeface="Sagona Book"/>
            </a:endParaRPr>
          </a:p>
          <a:p>
            <a:endParaRPr lang="en-US" sz="1800" dirty="0">
              <a:solidFill>
                <a:schemeClr val="tx1"/>
              </a:solidFill>
              <a:latin typeface="Sagona Book"/>
            </a:endParaRPr>
          </a:p>
        </p:txBody>
      </p:sp>
    </p:spTree>
    <p:extLst>
      <p:ext uri="{BB962C8B-B14F-4D97-AF65-F5344CB8AC3E}">
        <p14:creationId xmlns:p14="http://schemas.microsoft.com/office/powerpoint/2010/main" val="37306411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EC76E-D01C-1252-B1FA-1684CFA099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Steps Involved in Penetration Testing</a:t>
            </a:r>
            <a:endParaRPr lang="en-US" u="sng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84FBAB-B9CB-66BC-3E36-D7DDFA53B5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1356267"/>
            <a:ext cx="10728325" cy="4930115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Reconnaissance</a:t>
            </a:r>
            <a:endParaRPr lang="en-US">
              <a:solidFill>
                <a:schemeClr val="tx1"/>
              </a:solidFill>
              <a:latin typeface="Sagona Book"/>
            </a:endParaRPr>
          </a:p>
          <a:p>
            <a:pPr lvl="1"/>
            <a:r>
              <a:rPr lang="en-US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Gathering information about the target</a:t>
            </a:r>
            <a:endParaRPr lang="en-US">
              <a:solidFill>
                <a:schemeClr val="tx1"/>
              </a:solidFill>
              <a:latin typeface="Sagona Book"/>
            </a:endParaRPr>
          </a:p>
          <a:p>
            <a:r>
              <a:rPr lang="en-US" b="1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Scanning</a:t>
            </a:r>
            <a:endParaRPr lang="en-US">
              <a:solidFill>
                <a:schemeClr val="tx1"/>
              </a:solidFill>
              <a:latin typeface="Sagona Book"/>
            </a:endParaRPr>
          </a:p>
          <a:p>
            <a:pPr lvl="1"/>
            <a:r>
              <a:rPr lang="en-US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Identifying live hosts and open ports</a:t>
            </a:r>
            <a:endParaRPr lang="en-US">
              <a:solidFill>
                <a:schemeClr val="tx1"/>
              </a:solidFill>
              <a:latin typeface="Sagona Book"/>
            </a:endParaRPr>
          </a:p>
          <a:p>
            <a:r>
              <a:rPr lang="en-US" b="1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Gaining Access</a:t>
            </a:r>
            <a:endParaRPr lang="en-US">
              <a:solidFill>
                <a:schemeClr val="tx1"/>
              </a:solidFill>
              <a:latin typeface="Sagona Book"/>
            </a:endParaRPr>
          </a:p>
          <a:p>
            <a:pPr lvl="1"/>
            <a:r>
              <a:rPr lang="en-US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Exploiting vulnerabilities to access the system</a:t>
            </a:r>
            <a:endParaRPr lang="en-US">
              <a:solidFill>
                <a:schemeClr val="tx1"/>
              </a:solidFill>
              <a:latin typeface="Sagona Book"/>
            </a:endParaRPr>
          </a:p>
          <a:p>
            <a:r>
              <a:rPr lang="en-US" b="1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Maintaining Access</a:t>
            </a:r>
            <a:endParaRPr lang="en-US">
              <a:solidFill>
                <a:schemeClr val="tx1"/>
              </a:solidFill>
              <a:latin typeface="Sagona Book"/>
            </a:endParaRPr>
          </a:p>
          <a:p>
            <a:pPr lvl="1"/>
            <a:r>
              <a:rPr lang="en-US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Testing the persistence of the access gained</a:t>
            </a:r>
            <a:endParaRPr lang="en-US">
              <a:solidFill>
                <a:schemeClr val="tx1"/>
              </a:solidFill>
              <a:latin typeface="Sagona Book"/>
            </a:endParaRPr>
          </a:p>
          <a:p>
            <a:r>
              <a:rPr lang="en-US" b="1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Analysis</a:t>
            </a:r>
            <a:endParaRPr lang="en-US">
              <a:solidFill>
                <a:schemeClr val="tx1"/>
              </a:solidFill>
              <a:latin typeface="Sagona Book"/>
            </a:endParaRPr>
          </a:p>
          <a:p>
            <a:pPr lvl="1"/>
            <a:r>
              <a:rPr lang="en-US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Evaluating the impact of the penetration test</a:t>
            </a:r>
            <a:endParaRPr lang="en-US">
              <a:solidFill>
                <a:schemeClr val="tx1"/>
              </a:solidFill>
              <a:latin typeface="Sagona Book"/>
            </a:endParaRPr>
          </a:p>
          <a:p>
            <a:endParaRPr lang="en-US" dirty="0">
              <a:solidFill>
                <a:srgbClr val="FFFFFF">
                  <a:alpha val="58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32316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02232-6F0A-EE22-C470-0DC2976EC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9293" y="377590"/>
            <a:ext cx="10728322" cy="1477328"/>
          </a:xfrm>
        </p:spPr>
        <p:txBody>
          <a:bodyPr/>
          <a:lstStyle/>
          <a:p>
            <a:r>
              <a:rPr lang="en-US" b="1" u="sng" dirty="0"/>
              <a:t>Sample Penetration Testing Report</a:t>
            </a:r>
            <a:endParaRPr lang="en-US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1A738-969A-3E2C-CFC0-F9C5BD504E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9407" y="1083452"/>
            <a:ext cx="10728325" cy="5197423"/>
          </a:xfrm>
        </p:spPr>
        <p:txBody>
          <a:bodyPr vert="horz" lIns="0" tIns="0" rIns="0" bIns="0" rtlCol="0" anchor="t">
            <a:no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chemeClr val="tx1"/>
                </a:solidFill>
                <a:latin typeface="Sagona Book"/>
              </a:rPr>
              <a:t>Executive Summary</a:t>
            </a:r>
            <a:endParaRPr lang="en-US" sz="1400" dirty="0">
              <a:solidFill>
                <a:schemeClr val="tx1"/>
              </a:solidFill>
              <a:latin typeface="Sagona Book"/>
            </a:endParaRPr>
          </a:p>
          <a:p>
            <a:r>
              <a:rPr lang="en-US" sz="1400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Overview of the assessment</a:t>
            </a:r>
            <a:endParaRPr lang="en-US" sz="1400" dirty="0">
              <a:solidFill>
                <a:schemeClr val="tx1"/>
              </a:solidFill>
              <a:latin typeface="Sagona Book"/>
            </a:endParaRPr>
          </a:p>
          <a:p>
            <a:r>
              <a:rPr lang="en-US" sz="1400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Key findings and recommendations</a:t>
            </a:r>
            <a:endParaRPr lang="en-US" sz="1400" dirty="0">
              <a:solidFill>
                <a:schemeClr val="tx1"/>
              </a:solidFill>
              <a:latin typeface="Sagona Book"/>
            </a:endParaRPr>
          </a:p>
          <a:p>
            <a:pPr marL="0" indent="0">
              <a:buNone/>
            </a:pPr>
            <a:r>
              <a:rPr lang="en-US" sz="1400" b="1" dirty="0">
                <a:solidFill>
                  <a:schemeClr val="tx1"/>
                </a:solidFill>
                <a:latin typeface="Sagona Book"/>
              </a:rPr>
              <a:t>Scope and Objectives</a:t>
            </a:r>
            <a:endParaRPr lang="en-US" sz="1400" dirty="0">
              <a:solidFill>
                <a:schemeClr val="tx1"/>
              </a:solidFill>
              <a:latin typeface="Sagona Book"/>
            </a:endParaRPr>
          </a:p>
          <a:p>
            <a:r>
              <a:rPr lang="en-US" sz="1400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Clearly defining the testing scope</a:t>
            </a:r>
            <a:endParaRPr lang="en-US" sz="1400" dirty="0">
              <a:solidFill>
                <a:schemeClr val="tx1"/>
              </a:solidFill>
              <a:latin typeface="Sagona Book"/>
            </a:endParaRPr>
          </a:p>
          <a:p>
            <a:r>
              <a:rPr lang="en-US" sz="1400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Enumerating the testing objectives</a:t>
            </a:r>
            <a:endParaRPr lang="en-US" sz="1400" dirty="0">
              <a:solidFill>
                <a:schemeClr val="tx1"/>
              </a:solidFill>
              <a:latin typeface="Sagona Book"/>
            </a:endParaRPr>
          </a:p>
          <a:p>
            <a:pPr marL="0" indent="0">
              <a:buNone/>
            </a:pPr>
            <a:r>
              <a:rPr lang="en-US" sz="1400" b="1" dirty="0">
                <a:solidFill>
                  <a:schemeClr val="tx1"/>
                </a:solidFill>
                <a:latin typeface="Sagona Book"/>
              </a:rPr>
              <a:t>Methodology</a:t>
            </a:r>
            <a:endParaRPr lang="en-US" sz="1400" dirty="0">
              <a:solidFill>
                <a:schemeClr val="tx1"/>
              </a:solidFill>
              <a:latin typeface="Sagona Book"/>
            </a:endParaRPr>
          </a:p>
          <a:p>
            <a:r>
              <a:rPr lang="en-US" sz="1400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Detailing the steps followed during the test</a:t>
            </a:r>
            <a:endParaRPr lang="en-US" sz="1400" dirty="0">
              <a:solidFill>
                <a:schemeClr val="tx1"/>
              </a:solidFill>
              <a:latin typeface="Sagona Book"/>
            </a:endParaRPr>
          </a:p>
          <a:p>
            <a:r>
              <a:rPr lang="en-US" sz="1400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Tools and techniques used</a:t>
            </a:r>
            <a:endParaRPr lang="en-US" sz="1400" dirty="0">
              <a:solidFill>
                <a:schemeClr val="tx1"/>
              </a:solidFill>
              <a:latin typeface="Sagona Book"/>
            </a:endParaRPr>
          </a:p>
          <a:p>
            <a:pPr marL="0" indent="0">
              <a:buNone/>
            </a:pPr>
            <a:r>
              <a:rPr lang="en-US" sz="1400" b="1" dirty="0">
                <a:solidFill>
                  <a:schemeClr val="tx1"/>
                </a:solidFill>
                <a:latin typeface="Sagona Book"/>
              </a:rPr>
              <a:t>Vulnerabilities and Findings</a:t>
            </a:r>
            <a:endParaRPr lang="en-US" sz="1400" dirty="0">
              <a:solidFill>
                <a:schemeClr val="tx1"/>
              </a:solidFill>
              <a:latin typeface="Sagona Book"/>
            </a:endParaRPr>
          </a:p>
          <a:p>
            <a:r>
              <a:rPr lang="en-US" sz="1400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Listing identified vulnerabilities</a:t>
            </a:r>
            <a:endParaRPr lang="en-US" sz="1400" dirty="0">
              <a:solidFill>
                <a:schemeClr val="tx1"/>
              </a:solidFill>
              <a:latin typeface="Sagona Book"/>
            </a:endParaRPr>
          </a:p>
          <a:p>
            <a:r>
              <a:rPr lang="en-US" sz="1400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Classifying findings based on severity</a:t>
            </a:r>
            <a:endParaRPr lang="en-US" sz="1400" dirty="0">
              <a:solidFill>
                <a:schemeClr val="tx1"/>
              </a:solidFill>
              <a:latin typeface="Sagona Book"/>
            </a:endParaRPr>
          </a:p>
          <a:p>
            <a:endParaRPr lang="en-US" sz="1400" dirty="0">
              <a:solidFill>
                <a:schemeClr val="tx1"/>
              </a:solidFill>
              <a:latin typeface="Sagona Book"/>
            </a:endParaRPr>
          </a:p>
        </p:txBody>
      </p:sp>
    </p:spTree>
    <p:extLst>
      <p:ext uri="{BB962C8B-B14F-4D97-AF65-F5344CB8AC3E}">
        <p14:creationId xmlns:p14="http://schemas.microsoft.com/office/powerpoint/2010/main" val="20888887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A999E-355D-003E-4534-E93EE2E622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9293" y="915380"/>
            <a:ext cx="10728325" cy="4742082"/>
          </a:xfrm>
        </p:spPr>
        <p:txBody>
          <a:bodyPr vert="horz" lIns="0" tIns="0" rIns="0" bIns="0" rtlCol="0" anchor="t">
            <a:no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chemeClr val="tx1"/>
                </a:solidFill>
                <a:latin typeface="Sagona Book"/>
                <a:cs typeface="Arial"/>
              </a:rPr>
              <a:t>Exploitation Details</a:t>
            </a:r>
            <a:endParaRPr lang="en-US" sz="1600" dirty="0">
              <a:solidFill>
                <a:schemeClr val="tx1"/>
              </a:solidFill>
              <a:latin typeface="Sagona Book"/>
              <a:cs typeface="Arial"/>
            </a:endParaRPr>
          </a:p>
          <a:p>
            <a:r>
              <a:rPr lang="en-US" sz="1600" dirty="0">
                <a:solidFill>
                  <a:schemeClr val="tx1"/>
                </a:solidFill>
                <a:latin typeface="Sagona Book"/>
                <a:cs typeface="Arial"/>
              </a:rPr>
              <a:t>Describing how vulnerabilities were exploited</a:t>
            </a:r>
          </a:p>
          <a:p>
            <a:r>
              <a:rPr lang="en-US" sz="1600" dirty="0">
                <a:solidFill>
                  <a:schemeClr val="tx1"/>
                </a:solidFill>
                <a:latin typeface="Sagona Book"/>
                <a:cs typeface="Arial"/>
              </a:rPr>
              <a:t>Potential impact on the system</a:t>
            </a:r>
          </a:p>
          <a:p>
            <a:pPr marL="0" indent="0">
              <a:buNone/>
            </a:pPr>
            <a:r>
              <a:rPr lang="en-US" sz="1600" b="1" dirty="0">
                <a:solidFill>
                  <a:schemeClr val="tx1"/>
                </a:solidFill>
                <a:latin typeface="Sagona Book"/>
                <a:cs typeface="Arial"/>
              </a:rPr>
              <a:t>Recommendations</a:t>
            </a:r>
            <a:endParaRPr lang="en-US" sz="1600" dirty="0">
              <a:solidFill>
                <a:schemeClr val="tx1"/>
              </a:solidFill>
              <a:latin typeface="Sagona Book"/>
              <a:cs typeface="Arial"/>
            </a:endParaRPr>
          </a:p>
          <a:p>
            <a:r>
              <a:rPr lang="en-US" sz="1600" dirty="0">
                <a:solidFill>
                  <a:schemeClr val="tx1"/>
                </a:solidFill>
                <a:latin typeface="Sagona Book"/>
                <a:cs typeface="Arial"/>
              </a:rPr>
              <a:t>Providing actionable suggestions for improvement</a:t>
            </a:r>
          </a:p>
          <a:p>
            <a:r>
              <a:rPr lang="en-US" sz="1600" dirty="0">
                <a:solidFill>
                  <a:schemeClr val="tx1"/>
                </a:solidFill>
                <a:latin typeface="Sagona Book"/>
                <a:cs typeface="Arial"/>
              </a:rPr>
              <a:t>Prioritizing based on criticality</a:t>
            </a:r>
          </a:p>
          <a:p>
            <a:pPr marL="0" indent="0">
              <a:buNone/>
            </a:pPr>
            <a:r>
              <a:rPr lang="en-US" sz="1600" b="1" dirty="0">
                <a:solidFill>
                  <a:schemeClr val="tx1"/>
                </a:solidFill>
                <a:latin typeface="Sagona Book"/>
                <a:cs typeface="Arial"/>
              </a:rPr>
              <a:t>Conclusion</a:t>
            </a:r>
            <a:endParaRPr lang="en-US" sz="1600" dirty="0">
              <a:solidFill>
                <a:schemeClr val="tx1"/>
              </a:solidFill>
              <a:latin typeface="Sagona Book"/>
              <a:cs typeface="Arial"/>
            </a:endParaRPr>
          </a:p>
          <a:p>
            <a:r>
              <a:rPr lang="en-US" sz="1600" dirty="0">
                <a:solidFill>
                  <a:schemeClr val="tx1"/>
                </a:solidFill>
                <a:latin typeface="Sagona Book"/>
                <a:cs typeface="Arial"/>
              </a:rPr>
              <a:t>Summary of the overall assessment</a:t>
            </a:r>
          </a:p>
          <a:p>
            <a:r>
              <a:rPr lang="en-US" sz="1600" dirty="0">
                <a:solidFill>
                  <a:schemeClr val="tx1"/>
                </a:solidFill>
                <a:latin typeface="Sagona Book"/>
                <a:cs typeface="Arial"/>
              </a:rPr>
              <a:t>Closing remarks and next steps</a:t>
            </a:r>
          </a:p>
          <a:p>
            <a:endParaRPr lang="en-US" dirty="0">
              <a:solidFill>
                <a:srgbClr val="FFFFFF">
                  <a:alpha val="58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05535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5951F-310A-A69C-F365-9D3FBE428B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Conclusion</a:t>
            </a:r>
            <a:endParaRPr lang="en-US" u="sng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0129E-F57B-ED8D-7B52-CE035640A0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778" y="1422119"/>
            <a:ext cx="10728325" cy="3961152"/>
          </a:xfrm>
        </p:spPr>
        <p:txBody>
          <a:bodyPr vert="horz" lIns="0" tIns="0" rIns="0" bIns="0" rtlCol="0" anchor="t">
            <a:normAutofit fontScale="92500" lnSpcReduction="10000"/>
          </a:bodyPr>
          <a:lstStyle/>
          <a:p>
            <a:r>
              <a:rPr lang="en-US" sz="2400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You've been with me on a journey through the study of ethical hacking and cybersecurity. </a:t>
            </a:r>
            <a:endParaRPr lang="en-US">
              <a:solidFill>
                <a:schemeClr val="tx1"/>
              </a:solidFill>
            </a:endParaRPr>
          </a:p>
          <a:p>
            <a:endParaRPr lang="en-US" sz="2400" dirty="0">
              <a:solidFill>
                <a:schemeClr val="tx1"/>
              </a:solidFill>
              <a:latin typeface="Sagona Book"/>
              <a:ea typeface="+mn-lt"/>
              <a:cs typeface="+mn-lt"/>
            </a:endParaRPr>
          </a:p>
          <a:p>
            <a:r>
              <a:rPr lang="en-US" sz="2400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We talked about the cool frameworks like OWASP for web security, EC-Council (especially CEH) for ethical hacking skills, MITRE ATT&amp;CK to understand how bad actors operate.</a:t>
            </a:r>
            <a:endParaRPr lang="en-US">
              <a:solidFill>
                <a:schemeClr val="tx1"/>
              </a:solidFill>
            </a:endParaRPr>
          </a:p>
          <a:p>
            <a:endParaRPr lang="en-US" sz="2400" dirty="0">
              <a:solidFill>
                <a:schemeClr val="tx1"/>
              </a:solidFill>
              <a:latin typeface="Sagona Book"/>
              <a:ea typeface="+mn-lt"/>
              <a:cs typeface="+mn-lt"/>
            </a:endParaRPr>
          </a:p>
          <a:p>
            <a:r>
              <a:rPr lang="en-US" sz="2400" dirty="0">
                <a:solidFill>
                  <a:schemeClr val="tx1"/>
                </a:solidFill>
                <a:latin typeface="Sagona Book"/>
                <a:ea typeface="+mn-lt"/>
                <a:cs typeface="+mn-lt"/>
              </a:rPr>
              <a:t>So, in a nutshell, ethical hacking and a holistic approach to cybersecurity give us the power to be proactive, stay secure, and adapt to new challenges.</a:t>
            </a:r>
            <a:endParaRPr lang="en-US" sz="2400">
              <a:solidFill>
                <a:schemeClr val="tx1"/>
              </a:solidFill>
              <a:latin typeface="Sagona Book"/>
            </a:endParaRPr>
          </a:p>
        </p:txBody>
      </p:sp>
    </p:spTree>
    <p:extLst>
      <p:ext uri="{BB962C8B-B14F-4D97-AF65-F5344CB8AC3E}">
        <p14:creationId xmlns:p14="http://schemas.microsoft.com/office/powerpoint/2010/main" val="2166437014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AnalogousFromLightSeed_2SEEDS">
      <a:dk1>
        <a:srgbClr val="000000"/>
      </a:dk1>
      <a:lt1>
        <a:srgbClr val="FFFFFF"/>
      </a:lt1>
      <a:dk2>
        <a:srgbClr val="243241"/>
      </a:dk2>
      <a:lt2>
        <a:srgbClr val="E2E7E8"/>
      </a:lt2>
      <a:accent1>
        <a:srgbClr val="C58174"/>
      </a:accent1>
      <a:accent2>
        <a:srgbClr val="CF8D9E"/>
      </a:accent2>
      <a:accent3>
        <a:srgbClr val="C09C6A"/>
      </a:accent3>
      <a:accent4>
        <a:srgbClr val="68AFB0"/>
      </a:accent4>
      <a:accent5>
        <a:srgbClr val="7BA7C7"/>
      </a:accent5>
      <a:accent6>
        <a:srgbClr val="7481C5"/>
      </a:accent6>
      <a:hlink>
        <a:srgbClr val="5A8B95"/>
      </a:hlink>
      <a:folHlink>
        <a:srgbClr val="7F7F7F"/>
      </a:folHlink>
    </a:clrScheme>
    <a:fontScheme name="Blob">
      <a:majorFont>
        <a:latin typeface="Sagona Book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BlobVTI</vt:lpstr>
      <vt:lpstr>Ethical Hacking and Penetration Testing </vt:lpstr>
      <vt:lpstr>Introduction </vt:lpstr>
      <vt:lpstr>Importance of Securing Networks and Systems </vt:lpstr>
      <vt:lpstr>Frameworks in Ethical Hacking </vt:lpstr>
      <vt:lpstr>Open Web Application Security Project </vt:lpstr>
      <vt:lpstr>EC-Council </vt:lpstr>
      <vt:lpstr>MITRE ATT&amp;CK </vt:lpstr>
      <vt:lpstr>Planning Cyberattacks </vt:lpstr>
      <vt:lpstr>Penetration Testing on a Network </vt:lpstr>
      <vt:lpstr>Steps Involved in Penetration Testing </vt:lpstr>
      <vt:lpstr>Sample Penetration Testing Report</vt:lpstr>
      <vt:lpstr>PowerPoint Presentation</vt:lpstr>
      <vt:lpstr>Conclusion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220</cp:revision>
  <dcterms:created xsi:type="dcterms:W3CDTF">2023-12-15T13:53:52Z</dcterms:created>
  <dcterms:modified xsi:type="dcterms:W3CDTF">2023-12-15T15:14:08Z</dcterms:modified>
</cp:coreProperties>
</file>