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6"/>
  </p:notesMasterIdLst>
  <p:sldIdLst>
    <p:sldId id="256" r:id="rId2"/>
    <p:sldId id="326" r:id="rId3"/>
    <p:sldId id="327" r:id="rId4"/>
    <p:sldId id="322" r:id="rId5"/>
    <p:sldId id="324" r:id="rId6"/>
    <p:sldId id="257" r:id="rId7"/>
    <p:sldId id="321" r:id="rId8"/>
    <p:sldId id="325" r:id="rId9"/>
    <p:sldId id="318" r:id="rId10"/>
    <p:sldId id="319" r:id="rId11"/>
    <p:sldId id="258" r:id="rId12"/>
    <p:sldId id="314" r:id="rId13"/>
    <p:sldId id="271" r:id="rId14"/>
    <p:sldId id="300" r:id="rId15"/>
    <p:sldId id="264" r:id="rId16"/>
    <p:sldId id="262" r:id="rId17"/>
    <p:sldId id="265" r:id="rId18"/>
    <p:sldId id="259" r:id="rId19"/>
    <p:sldId id="302" r:id="rId20"/>
    <p:sldId id="286" r:id="rId21"/>
    <p:sldId id="303" r:id="rId22"/>
    <p:sldId id="304" r:id="rId23"/>
    <p:sldId id="311" r:id="rId24"/>
    <p:sldId id="310" r:id="rId25"/>
    <p:sldId id="315" r:id="rId26"/>
    <p:sldId id="316" r:id="rId27"/>
    <p:sldId id="268" r:id="rId28"/>
    <p:sldId id="269" r:id="rId29"/>
    <p:sldId id="281" r:id="rId30"/>
    <p:sldId id="323" r:id="rId31"/>
    <p:sldId id="294" r:id="rId32"/>
    <p:sldId id="295" r:id="rId33"/>
    <p:sldId id="296" r:id="rId34"/>
    <p:sldId id="312" r:id="rId35"/>
    <p:sldId id="298" r:id="rId36"/>
    <p:sldId id="299" r:id="rId37"/>
    <p:sldId id="305" r:id="rId38"/>
    <p:sldId id="306" r:id="rId39"/>
    <p:sldId id="307" r:id="rId40"/>
    <p:sldId id="308" r:id="rId41"/>
    <p:sldId id="309" r:id="rId42"/>
    <p:sldId id="313" r:id="rId43"/>
    <p:sldId id="317" r:id="rId44"/>
    <p:sldId id="301"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81"/>
  </p:normalViewPr>
  <p:slideViewPr>
    <p:cSldViewPr snapToGrid="0">
      <p:cViewPr varScale="1">
        <p:scale>
          <a:sx n="90" d="100"/>
          <a:sy n="90" d="100"/>
        </p:scale>
        <p:origin x="232" y="5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A7F474-E324-4A3C-94F6-71EAB1543DF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65AABD5-4A62-4205-8D16-8F61A8DB6F1F}">
      <dgm:prSet/>
      <dgm:spPr/>
      <dgm:t>
        <a:bodyPr/>
        <a:lstStyle/>
        <a:p>
          <a:r>
            <a:rPr lang="en-US"/>
            <a:t>PPT Presentations</a:t>
          </a:r>
        </a:p>
      </dgm:t>
    </dgm:pt>
    <dgm:pt modelId="{36280FEF-9391-4B07-9EDC-1D91C027B967}" type="parTrans" cxnId="{4A415B62-722E-4B29-B9D8-7A31E78ADF4B}">
      <dgm:prSet/>
      <dgm:spPr/>
      <dgm:t>
        <a:bodyPr/>
        <a:lstStyle/>
        <a:p>
          <a:endParaRPr lang="en-US"/>
        </a:p>
      </dgm:t>
    </dgm:pt>
    <dgm:pt modelId="{5A7D0219-7193-4B4A-86F7-6CA56B2EE633}" type="sibTrans" cxnId="{4A415B62-722E-4B29-B9D8-7A31E78ADF4B}">
      <dgm:prSet/>
      <dgm:spPr/>
      <dgm:t>
        <a:bodyPr/>
        <a:lstStyle/>
        <a:p>
          <a:endParaRPr lang="en-US"/>
        </a:p>
      </dgm:t>
    </dgm:pt>
    <dgm:pt modelId="{73D56E8A-0DAF-43E8-B6BA-1C18619EF54F}">
      <dgm:prSet/>
      <dgm:spPr/>
      <dgm:t>
        <a:bodyPr/>
        <a:lstStyle/>
        <a:p>
          <a:r>
            <a:rPr lang="en-US"/>
            <a:t>PDF Word document (which can include imagery and text)</a:t>
          </a:r>
        </a:p>
      </dgm:t>
    </dgm:pt>
    <dgm:pt modelId="{2319A61C-0074-43D7-ABF9-D8A7EC470482}" type="parTrans" cxnId="{601D9361-80B0-4418-ACF1-9A51171E77D6}">
      <dgm:prSet/>
      <dgm:spPr/>
      <dgm:t>
        <a:bodyPr/>
        <a:lstStyle/>
        <a:p>
          <a:endParaRPr lang="en-US"/>
        </a:p>
      </dgm:t>
    </dgm:pt>
    <dgm:pt modelId="{69DCDC83-5CF9-4F0E-9F6C-7AF4852EFA7F}" type="sibTrans" cxnId="{601D9361-80B0-4418-ACF1-9A51171E77D6}">
      <dgm:prSet/>
      <dgm:spPr/>
      <dgm:t>
        <a:bodyPr/>
        <a:lstStyle/>
        <a:p>
          <a:endParaRPr lang="en-US"/>
        </a:p>
      </dgm:t>
    </dgm:pt>
    <dgm:pt modelId="{9525B35D-D106-4D10-91CB-B933C50E14FD}">
      <dgm:prSet/>
      <dgm:spPr/>
      <dgm:t>
        <a:bodyPr/>
        <a:lstStyle/>
        <a:p>
          <a:r>
            <a:rPr lang="en-US"/>
            <a:t>Blog or Web-based portfolio</a:t>
          </a:r>
        </a:p>
      </dgm:t>
    </dgm:pt>
    <dgm:pt modelId="{DF71C2F7-89F1-43D0-950B-1009B32EFDFA}" type="parTrans" cxnId="{0F5EE6F3-2D7A-4464-992E-EB4D421E0A09}">
      <dgm:prSet/>
      <dgm:spPr/>
      <dgm:t>
        <a:bodyPr/>
        <a:lstStyle/>
        <a:p>
          <a:endParaRPr lang="en-US"/>
        </a:p>
      </dgm:t>
    </dgm:pt>
    <dgm:pt modelId="{68B22198-A1D1-4B19-AEA0-99F193C56A52}" type="sibTrans" cxnId="{0F5EE6F3-2D7A-4464-992E-EB4D421E0A09}">
      <dgm:prSet/>
      <dgm:spPr/>
      <dgm:t>
        <a:bodyPr/>
        <a:lstStyle/>
        <a:p>
          <a:endParaRPr lang="en-US"/>
        </a:p>
      </dgm:t>
    </dgm:pt>
    <dgm:pt modelId="{CEF97EAF-BA93-43D7-B274-AD2D807D16A1}">
      <dgm:prSet/>
      <dgm:spPr/>
      <dgm:t>
        <a:bodyPr/>
        <a:lstStyle/>
        <a:p>
          <a:r>
            <a:rPr lang="en-US"/>
            <a:t>All of these enable chronological documentation and therefore help you to describe your explorative journey, however, you are free to select any appropriate method to submit your work in a digital format. </a:t>
          </a:r>
        </a:p>
      </dgm:t>
    </dgm:pt>
    <dgm:pt modelId="{0F37519C-F579-4D4F-86B5-A4E174B82990}" type="parTrans" cxnId="{DF644AE7-6564-4D91-82BE-1F45AC13D1E8}">
      <dgm:prSet/>
      <dgm:spPr/>
      <dgm:t>
        <a:bodyPr/>
        <a:lstStyle/>
        <a:p>
          <a:endParaRPr lang="en-US"/>
        </a:p>
      </dgm:t>
    </dgm:pt>
    <dgm:pt modelId="{6BE649C9-CAF0-4A45-8149-87DCC128F6BF}" type="sibTrans" cxnId="{DF644AE7-6564-4D91-82BE-1F45AC13D1E8}">
      <dgm:prSet/>
      <dgm:spPr/>
      <dgm:t>
        <a:bodyPr/>
        <a:lstStyle/>
        <a:p>
          <a:endParaRPr lang="en-US"/>
        </a:p>
      </dgm:t>
    </dgm:pt>
    <dgm:pt modelId="{E158BEA8-B97E-9E4A-8EE6-09FC9E1943ED}" type="pres">
      <dgm:prSet presAssocID="{E8A7F474-E324-4A3C-94F6-71EAB1543DF3}" presName="vert0" presStyleCnt="0">
        <dgm:presLayoutVars>
          <dgm:dir/>
          <dgm:animOne val="branch"/>
          <dgm:animLvl val="lvl"/>
        </dgm:presLayoutVars>
      </dgm:prSet>
      <dgm:spPr/>
    </dgm:pt>
    <dgm:pt modelId="{8D9C7611-48AC-C64F-BCBD-6280A6AE4581}" type="pres">
      <dgm:prSet presAssocID="{665AABD5-4A62-4205-8D16-8F61A8DB6F1F}" presName="thickLine" presStyleLbl="alignNode1" presStyleIdx="0" presStyleCnt="4"/>
      <dgm:spPr/>
    </dgm:pt>
    <dgm:pt modelId="{1CC0C4F2-0EEA-1E43-B845-F5DF8C2DE387}" type="pres">
      <dgm:prSet presAssocID="{665AABD5-4A62-4205-8D16-8F61A8DB6F1F}" presName="horz1" presStyleCnt="0"/>
      <dgm:spPr/>
    </dgm:pt>
    <dgm:pt modelId="{26B85C87-8455-7640-B215-409FA20297BD}" type="pres">
      <dgm:prSet presAssocID="{665AABD5-4A62-4205-8D16-8F61A8DB6F1F}" presName="tx1" presStyleLbl="revTx" presStyleIdx="0" presStyleCnt="4"/>
      <dgm:spPr/>
    </dgm:pt>
    <dgm:pt modelId="{4CF7C566-4588-6B44-9149-A92CA80D9E9D}" type="pres">
      <dgm:prSet presAssocID="{665AABD5-4A62-4205-8D16-8F61A8DB6F1F}" presName="vert1" presStyleCnt="0"/>
      <dgm:spPr/>
    </dgm:pt>
    <dgm:pt modelId="{A05D335A-AEED-2743-88CF-63BC31C309CD}" type="pres">
      <dgm:prSet presAssocID="{73D56E8A-0DAF-43E8-B6BA-1C18619EF54F}" presName="thickLine" presStyleLbl="alignNode1" presStyleIdx="1" presStyleCnt="4"/>
      <dgm:spPr/>
    </dgm:pt>
    <dgm:pt modelId="{64263B40-B6C5-784F-987E-16F13AFCA303}" type="pres">
      <dgm:prSet presAssocID="{73D56E8A-0DAF-43E8-B6BA-1C18619EF54F}" presName="horz1" presStyleCnt="0"/>
      <dgm:spPr/>
    </dgm:pt>
    <dgm:pt modelId="{17E0426C-C781-334F-8BB0-E94DA9665166}" type="pres">
      <dgm:prSet presAssocID="{73D56E8A-0DAF-43E8-B6BA-1C18619EF54F}" presName="tx1" presStyleLbl="revTx" presStyleIdx="1" presStyleCnt="4"/>
      <dgm:spPr/>
    </dgm:pt>
    <dgm:pt modelId="{E30A5B19-C4F5-DA40-A42F-0B63E497846C}" type="pres">
      <dgm:prSet presAssocID="{73D56E8A-0DAF-43E8-B6BA-1C18619EF54F}" presName="vert1" presStyleCnt="0"/>
      <dgm:spPr/>
    </dgm:pt>
    <dgm:pt modelId="{E7DB75FF-CCCB-5441-A898-70F3EFEFE569}" type="pres">
      <dgm:prSet presAssocID="{9525B35D-D106-4D10-91CB-B933C50E14FD}" presName="thickLine" presStyleLbl="alignNode1" presStyleIdx="2" presStyleCnt="4"/>
      <dgm:spPr/>
    </dgm:pt>
    <dgm:pt modelId="{B40FF4FA-285F-B946-B649-6256C3AF24AF}" type="pres">
      <dgm:prSet presAssocID="{9525B35D-D106-4D10-91CB-B933C50E14FD}" presName="horz1" presStyleCnt="0"/>
      <dgm:spPr/>
    </dgm:pt>
    <dgm:pt modelId="{E80B11C3-62E0-F94F-BE1D-254DC2CDE078}" type="pres">
      <dgm:prSet presAssocID="{9525B35D-D106-4D10-91CB-B933C50E14FD}" presName="tx1" presStyleLbl="revTx" presStyleIdx="2" presStyleCnt="4"/>
      <dgm:spPr/>
    </dgm:pt>
    <dgm:pt modelId="{909901DA-68D2-CB41-9372-8C04B29D92F3}" type="pres">
      <dgm:prSet presAssocID="{9525B35D-D106-4D10-91CB-B933C50E14FD}" presName="vert1" presStyleCnt="0"/>
      <dgm:spPr/>
    </dgm:pt>
    <dgm:pt modelId="{D10605B4-A98F-E842-9815-7829F830B351}" type="pres">
      <dgm:prSet presAssocID="{CEF97EAF-BA93-43D7-B274-AD2D807D16A1}" presName="thickLine" presStyleLbl="alignNode1" presStyleIdx="3" presStyleCnt="4"/>
      <dgm:spPr/>
    </dgm:pt>
    <dgm:pt modelId="{901B3262-A072-4842-B9E3-9C1401ADAB0C}" type="pres">
      <dgm:prSet presAssocID="{CEF97EAF-BA93-43D7-B274-AD2D807D16A1}" presName="horz1" presStyleCnt="0"/>
      <dgm:spPr/>
    </dgm:pt>
    <dgm:pt modelId="{ADEF826E-E51E-6146-8736-E972792C4C9D}" type="pres">
      <dgm:prSet presAssocID="{CEF97EAF-BA93-43D7-B274-AD2D807D16A1}" presName="tx1" presStyleLbl="revTx" presStyleIdx="3" presStyleCnt="4"/>
      <dgm:spPr/>
    </dgm:pt>
    <dgm:pt modelId="{EC0E328C-5C38-D845-9DBF-304664B8604D}" type="pres">
      <dgm:prSet presAssocID="{CEF97EAF-BA93-43D7-B274-AD2D807D16A1}" presName="vert1" presStyleCnt="0"/>
      <dgm:spPr/>
    </dgm:pt>
  </dgm:ptLst>
  <dgm:cxnLst>
    <dgm:cxn modelId="{3AB22C3D-EA24-2645-A4CF-D67BCD19E955}" type="presOf" srcId="{665AABD5-4A62-4205-8D16-8F61A8DB6F1F}" destId="{26B85C87-8455-7640-B215-409FA20297BD}" srcOrd="0" destOrd="0" presId="urn:microsoft.com/office/officeart/2008/layout/LinedList"/>
    <dgm:cxn modelId="{601D9361-80B0-4418-ACF1-9A51171E77D6}" srcId="{E8A7F474-E324-4A3C-94F6-71EAB1543DF3}" destId="{73D56E8A-0DAF-43E8-B6BA-1C18619EF54F}" srcOrd="1" destOrd="0" parTransId="{2319A61C-0074-43D7-ABF9-D8A7EC470482}" sibTransId="{69DCDC83-5CF9-4F0E-9F6C-7AF4852EFA7F}"/>
    <dgm:cxn modelId="{4A415B62-722E-4B29-B9D8-7A31E78ADF4B}" srcId="{E8A7F474-E324-4A3C-94F6-71EAB1543DF3}" destId="{665AABD5-4A62-4205-8D16-8F61A8DB6F1F}" srcOrd="0" destOrd="0" parTransId="{36280FEF-9391-4B07-9EDC-1D91C027B967}" sibTransId="{5A7D0219-7193-4B4A-86F7-6CA56B2EE633}"/>
    <dgm:cxn modelId="{A92B937A-01E3-3A45-B100-48FEDC4F980F}" type="presOf" srcId="{E8A7F474-E324-4A3C-94F6-71EAB1543DF3}" destId="{E158BEA8-B97E-9E4A-8EE6-09FC9E1943ED}" srcOrd="0" destOrd="0" presId="urn:microsoft.com/office/officeart/2008/layout/LinedList"/>
    <dgm:cxn modelId="{324D73CA-3B37-CA41-86C2-2D959B5B74EB}" type="presOf" srcId="{CEF97EAF-BA93-43D7-B274-AD2D807D16A1}" destId="{ADEF826E-E51E-6146-8736-E972792C4C9D}" srcOrd="0" destOrd="0" presId="urn:microsoft.com/office/officeart/2008/layout/LinedList"/>
    <dgm:cxn modelId="{F1AA98D0-F1F3-A642-A5F1-395EBA0403DC}" type="presOf" srcId="{9525B35D-D106-4D10-91CB-B933C50E14FD}" destId="{E80B11C3-62E0-F94F-BE1D-254DC2CDE078}" srcOrd="0" destOrd="0" presId="urn:microsoft.com/office/officeart/2008/layout/LinedList"/>
    <dgm:cxn modelId="{DF644AE7-6564-4D91-82BE-1F45AC13D1E8}" srcId="{E8A7F474-E324-4A3C-94F6-71EAB1543DF3}" destId="{CEF97EAF-BA93-43D7-B274-AD2D807D16A1}" srcOrd="3" destOrd="0" parTransId="{0F37519C-F579-4D4F-86B5-A4E174B82990}" sibTransId="{6BE649C9-CAF0-4A45-8149-87DCC128F6BF}"/>
    <dgm:cxn modelId="{5C3EE2EB-C3F9-1841-8736-B568E2E09D40}" type="presOf" srcId="{73D56E8A-0DAF-43E8-B6BA-1C18619EF54F}" destId="{17E0426C-C781-334F-8BB0-E94DA9665166}" srcOrd="0" destOrd="0" presId="urn:microsoft.com/office/officeart/2008/layout/LinedList"/>
    <dgm:cxn modelId="{0F5EE6F3-2D7A-4464-992E-EB4D421E0A09}" srcId="{E8A7F474-E324-4A3C-94F6-71EAB1543DF3}" destId="{9525B35D-D106-4D10-91CB-B933C50E14FD}" srcOrd="2" destOrd="0" parTransId="{DF71C2F7-89F1-43D0-950B-1009B32EFDFA}" sibTransId="{68B22198-A1D1-4B19-AEA0-99F193C56A52}"/>
    <dgm:cxn modelId="{22B4FC0A-D183-CE46-A8FB-7A3E2E0F776B}" type="presParOf" srcId="{E158BEA8-B97E-9E4A-8EE6-09FC9E1943ED}" destId="{8D9C7611-48AC-C64F-BCBD-6280A6AE4581}" srcOrd="0" destOrd="0" presId="urn:microsoft.com/office/officeart/2008/layout/LinedList"/>
    <dgm:cxn modelId="{32E064D9-53D6-C049-A979-B3BFC8FDACE6}" type="presParOf" srcId="{E158BEA8-B97E-9E4A-8EE6-09FC9E1943ED}" destId="{1CC0C4F2-0EEA-1E43-B845-F5DF8C2DE387}" srcOrd="1" destOrd="0" presId="urn:microsoft.com/office/officeart/2008/layout/LinedList"/>
    <dgm:cxn modelId="{B0C8A1A4-0ED0-5A4C-B6EA-421D546E9D8A}" type="presParOf" srcId="{1CC0C4F2-0EEA-1E43-B845-F5DF8C2DE387}" destId="{26B85C87-8455-7640-B215-409FA20297BD}" srcOrd="0" destOrd="0" presId="urn:microsoft.com/office/officeart/2008/layout/LinedList"/>
    <dgm:cxn modelId="{8737BC0D-18AC-FA4B-B751-CA85EE36F023}" type="presParOf" srcId="{1CC0C4F2-0EEA-1E43-B845-F5DF8C2DE387}" destId="{4CF7C566-4588-6B44-9149-A92CA80D9E9D}" srcOrd="1" destOrd="0" presId="urn:microsoft.com/office/officeart/2008/layout/LinedList"/>
    <dgm:cxn modelId="{6307F5A8-B8BB-E744-8428-2E271A855D68}" type="presParOf" srcId="{E158BEA8-B97E-9E4A-8EE6-09FC9E1943ED}" destId="{A05D335A-AEED-2743-88CF-63BC31C309CD}" srcOrd="2" destOrd="0" presId="urn:microsoft.com/office/officeart/2008/layout/LinedList"/>
    <dgm:cxn modelId="{32F3D5BB-5B53-6C4F-87A2-7E40135D6295}" type="presParOf" srcId="{E158BEA8-B97E-9E4A-8EE6-09FC9E1943ED}" destId="{64263B40-B6C5-784F-987E-16F13AFCA303}" srcOrd="3" destOrd="0" presId="urn:microsoft.com/office/officeart/2008/layout/LinedList"/>
    <dgm:cxn modelId="{72A54CCE-E7A7-7B45-92F7-D0EF279BECC6}" type="presParOf" srcId="{64263B40-B6C5-784F-987E-16F13AFCA303}" destId="{17E0426C-C781-334F-8BB0-E94DA9665166}" srcOrd="0" destOrd="0" presId="urn:microsoft.com/office/officeart/2008/layout/LinedList"/>
    <dgm:cxn modelId="{1C76AD83-C291-3C46-B25C-4249877C8D11}" type="presParOf" srcId="{64263B40-B6C5-784F-987E-16F13AFCA303}" destId="{E30A5B19-C4F5-DA40-A42F-0B63E497846C}" srcOrd="1" destOrd="0" presId="urn:microsoft.com/office/officeart/2008/layout/LinedList"/>
    <dgm:cxn modelId="{CD7F30A5-9BBF-8547-8838-91D719DFC530}" type="presParOf" srcId="{E158BEA8-B97E-9E4A-8EE6-09FC9E1943ED}" destId="{E7DB75FF-CCCB-5441-A898-70F3EFEFE569}" srcOrd="4" destOrd="0" presId="urn:microsoft.com/office/officeart/2008/layout/LinedList"/>
    <dgm:cxn modelId="{B4D1E2EE-7FDD-5149-AD64-3188D99D05EC}" type="presParOf" srcId="{E158BEA8-B97E-9E4A-8EE6-09FC9E1943ED}" destId="{B40FF4FA-285F-B946-B649-6256C3AF24AF}" srcOrd="5" destOrd="0" presId="urn:microsoft.com/office/officeart/2008/layout/LinedList"/>
    <dgm:cxn modelId="{58723CA2-F803-674D-A824-72FCD845ADA0}" type="presParOf" srcId="{B40FF4FA-285F-B946-B649-6256C3AF24AF}" destId="{E80B11C3-62E0-F94F-BE1D-254DC2CDE078}" srcOrd="0" destOrd="0" presId="urn:microsoft.com/office/officeart/2008/layout/LinedList"/>
    <dgm:cxn modelId="{F739A2C1-1584-1A41-9283-F132560EAA1A}" type="presParOf" srcId="{B40FF4FA-285F-B946-B649-6256C3AF24AF}" destId="{909901DA-68D2-CB41-9372-8C04B29D92F3}" srcOrd="1" destOrd="0" presId="urn:microsoft.com/office/officeart/2008/layout/LinedList"/>
    <dgm:cxn modelId="{E6BC5F0A-9923-C042-9BA1-2B898C3F8C5F}" type="presParOf" srcId="{E158BEA8-B97E-9E4A-8EE6-09FC9E1943ED}" destId="{D10605B4-A98F-E842-9815-7829F830B351}" srcOrd="6" destOrd="0" presId="urn:microsoft.com/office/officeart/2008/layout/LinedList"/>
    <dgm:cxn modelId="{1150A569-7008-2044-B4F0-3EEFD59BB0E6}" type="presParOf" srcId="{E158BEA8-B97E-9E4A-8EE6-09FC9E1943ED}" destId="{901B3262-A072-4842-B9E3-9C1401ADAB0C}" srcOrd="7" destOrd="0" presId="urn:microsoft.com/office/officeart/2008/layout/LinedList"/>
    <dgm:cxn modelId="{BDB4F0A7-198D-3B43-B633-4354330774C0}" type="presParOf" srcId="{901B3262-A072-4842-B9E3-9C1401ADAB0C}" destId="{ADEF826E-E51E-6146-8736-E972792C4C9D}" srcOrd="0" destOrd="0" presId="urn:microsoft.com/office/officeart/2008/layout/LinedList"/>
    <dgm:cxn modelId="{882BE357-5259-5B4B-8FD1-59658CB550AC}" type="presParOf" srcId="{901B3262-A072-4842-B9E3-9C1401ADAB0C}" destId="{EC0E328C-5C38-D845-9DBF-304664B8604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4BE344-107A-43DD-9A94-EE8771C5BE2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7FB4B3A-59C6-46CB-B766-143E8C563E88}">
      <dgm:prSet/>
      <dgm:spPr/>
      <dgm:t>
        <a:bodyPr/>
        <a:lstStyle/>
        <a:p>
          <a:r>
            <a:rPr lang="en-US"/>
            <a:t>See the process of collating your work as an opportunity for reviewing and connecting and explore different ways to group / present elements you have been exploring:</a:t>
          </a:r>
        </a:p>
      </dgm:t>
    </dgm:pt>
    <dgm:pt modelId="{C8EB16AA-4923-4A75-BA3F-619A5D50104C}" type="parTrans" cxnId="{37576264-F4B9-4110-BEB4-D19DB142903C}">
      <dgm:prSet/>
      <dgm:spPr/>
      <dgm:t>
        <a:bodyPr/>
        <a:lstStyle/>
        <a:p>
          <a:endParaRPr lang="en-US"/>
        </a:p>
      </dgm:t>
    </dgm:pt>
    <dgm:pt modelId="{4992288F-BF40-4CE2-9470-83E384D361FE}" type="sibTrans" cxnId="{37576264-F4B9-4110-BEB4-D19DB142903C}">
      <dgm:prSet/>
      <dgm:spPr/>
      <dgm:t>
        <a:bodyPr/>
        <a:lstStyle/>
        <a:p>
          <a:endParaRPr lang="en-US"/>
        </a:p>
      </dgm:t>
    </dgm:pt>
    <dgm:pt modelId="{499B4A6B-F401-422C-8868-2E970CFC6E6E}">
      <dgm:prSet/>
      <dgm:spPr/>
      <dgm:t>
        <a:bodyPr/>
        <a:lstStyle/>
        <a:p>
          <a:r>
            <a:rPr lang="en-US"/>
            <a:t>E.g  Group by material or process or through conceptual connections.</a:t>
          </a:r>
        </a:p>
      </dgm:t>
    </dgm:pt>
    <dgm:pt modelId="{1F17FCB4-CECA-466D-971E-32803BC4D172}" type="parTrans" cxnId="{D122A4D1-BB62-4F7B-9E01-0704DF68D24C}">
      <dgm:prSet/>
      <dgm:spPr/>
      <dgm:t>
        <a:bodyPr/>
        <a:lstStyle/>
        <a:p>
          <a:endParaRPr lang="en-US"/>
        </a:p>
      </dgm:t>
    </dgm:pt>
    <dgm:pt modelId="{E9DB25CC-6803-47D0-8A9E-339798394FEC}" type="sibTrans" cxnId="{D122A4D1-BB62-4F7B-9E01-0704DF68D24C}">
      <dgm:prSet/>
      <dgm:spPr/>
      <dgm:t>
        <a:bodyPr/>
        <a:lstStyle/>
        <a:p>
          <a:endParaRPr lang="en-US"/>
        </a:p>
      </dgm:t>
    </dgm:pt>
    <dgm:pt modelId="{B01427DA-ED9D-4A89-AA39-1167C9687E31}">
      <dgm:prSet/>
      <dgm:spPr/>
      <dgm:t>
        <a:bodyPr/>
        <a:lstStyle/>
        <a:p>
          <a:r>
            <a:rPr lang="en-US" b="1"/>
            <a:t>Use the collation of your work in different ways as an experiment in itself.</a:t>
          </a:r>
          <a:endParaRPr lang="en-US"/>
        </a:p>
      </dgm:t>
    </dgm:pt>
    <dgm:pt modelId="{D53B9DAB-BB26-4952-98D3-D9D4BE433AB1}" type="parTrans" cxnId="{34C45059-FD78-4F1F-AF55-4C6DEBB7405E}">
      <dgm:prSet/>
      <dgm:spPr/>
      <dgm:t>
        <a:bodyPr/>
        <a:lstStyle/>
        <a:p>
          <a:endParaRPr lang="en-US"/>
        </a:p>
      </dgm:t>
    </dgm:pt>
    <dgm:pt modelId="{30AA7D1E-CF24-4461-85EA-1FC630E85703}" type="sibTrans" cxnId="{34C45059-FD78-4F1F-AF55-4C6DEBB7405E}">
      <dgm:prSet/>
      <dgm:spPr/>
      <dgm:t>
        <a:bodyPr/>
        <a:lstStyle/>
        <a:p>
          <a:endParaRPr lang="en-US"/>
        </a:p>
      </dgm:t>
    </dgm:pt>
    <dgm:pt modelId="{89B58939-73B5-2046-9231-A65AB5A0B11E}" type="pres">
      <dgm:prSet presAssocID="{2D4BE344-107A-43DD-9A94-EE8771C5BE22}" presName="linear" presStyleCnt="0">
        <dgm:presLayoutVars>
          <dgm:animLvl val="lvl"/>
          <dgm:resizeHandles val="exact"/>
        </dgm:presLayoutVars>
      </dgm:prSet>
      <dgm:spPr/>
    </dgm:pt>
    <dgm:pt modelId="{3C7BA1B1-13EF-8C4F-AEE6-5EBF5C943625}" type="pres">
      <dgm:prSet presAssocID="{B7FB4B3A-59C6-46CB-B766-143E8C563E88}" presName="parentText" presStyleLbl="node1" presStyleIdx="0" presStyleCnt="3">
        <dgm:presLayoutVars>
          <dgm:chMax val="0"/>
          <dgm:bulletEnabled val="1"/>
        </dgm:presLayoutVars>
      </dgm:prSet>
      <dgm:spPr/>
    </dgm:pt>
    <dgm:pt modelId="{8FEAEC3C-4874-AE47-9C4D-9786B0FB7295}" type="pres">
      <dgm:prSet presAssocID="{4992288F-BF40-4CE2-9470-83E384D361FE}" presName="spacer" presStyleCnt="0"/>
      <dgm:spPr/>
    </dgm:pt>
    <dgm:pt modelId="{859CED1F-C083-1741-B243-892B76060349}" type="pres">
      <dgm:prSet presAssocID="{499B4A6B-F401-422C-8868-2E970CFC6E6E}" presName="parentText" presStyleLbl="node1" presStyleIdx="1" presStyleCnt="3">
        <dgm:presLayoutVars>
          <dgm:chMax val="0"/>
          <dgm:bulletEnabled val="1"/>
        </dgm:presLayoutVars>
      </dgm:prSet>
      <dgm:spPr/>
    </dgm:pt>
    <dgm:pt modelId="{E0A6AB52-8ACB-E542-8D55-BBD8D1E1A392}" type="pres">
      <dgm:prSet presAssocID="{E9DB25CC-6803-47D0-8A9E-339798394FEC}" presName="spacer" presStyleCnt="0"/>
      <dgm:spPr/>
    </dgm:pt>
    <dgm:pt modelId="{53B7A29F-7B02-8141-BDB7-C332DD56000B}" type="pres">
      <dgm:prSet presAssocID="{B01427DA-ED9D-4A89-AA39-1167C9687E31}" presName="parentText" presStyleLbl="node1" presStyleIdx="2" presStyleCnt="3">
        <dgm:presLayoutVars>
          <dgm:chMax val="0"/>
          <dgm:bulletEnabled val="1"/>
        </dgm:presLayoutVars>
      </dgm:prSet>
      <dgm:spPr/>
    </dgm:pt>
  </dgm:ptLst>
  <dgm:cxnLst>
    <dgm:cxn modelId="{870B5115-A444-8D4E-BC45-AA6D0D0B4553}" type="presOf" srcId="{B7FB4B3A-59C6-46CB-B766-143E8C563E88}" destId="{3C7BA1B1-13EF-8C4F-AEE6-5EBF5C943625}" srcOrd="0" destOrd="0" presId="urn:microsoft.com/office/officeart/2005/8/layout/vList2"/>
    <dgm:cxn modelId="{9D55462F-8B87-3B4F-9CD1-67BC0062EBEF}" type="presOf" srcId="{B01427DA-ED9D-4A89-AA39-1167C9687E31}" destId="{53B7A29F-7B02-8141-BDB7-C332DD56000B}" srcOrd="0" destOrd="0" presId="urn:microsoft.com/office/officeart/2005/8/layout/vList2"/>
    <dgm:cxn modelId="{7199F84C-D15B-4347-8EB5-27B79564EAAD}" type="presOf" srcId="{499B4A6B-F401-422C-8868-2E970CFC6E6E}" destId="{859CED1F-C083-1741-B243-892B76060349}" srcOrd="0" destOrd="0" presId="urn:microsoft.com/office/officeart/2005/8/layout/vList2"/>
    <dgm:cxn modelId="{34C45059-FD78-4F1F-AF55-4C6DEBB7405E}" srcId="{2D4BE344-107A-43DD-9A94-EE8771C5BE22}" destId="{B01427DA-ED9D-4A89-AA39-1167C9687E31}" srcOrd="2" destOrd="0" parTransId="{D53B9DAB-BB26-4952-98D3-D9D4BE433AB1}" sibTransId="{30AA7D1E-CF24-4461-85EA-1FC630E85703}"/>
    <dgm:cxn modelId="{2B15E35A-3238-1B48-8373-3A438283C303}" type="presOf" srcId="{2D4BE344-107A-43DD-9A94-EE8771C5BE22}" destId="{89B58939-73B5-2046-9231-A65AB5A0B11E}" srcOrd="0" destOrd="0" presId="urn:microsoft.com/office/officeart/2005/8/layout/vList2"/>
    <dgm:cxn modelId="{37576264-F4B9-4110-BEB4-D19DB142903C}" srcId="{2D4BE344-107A-43DD-9A94-EE8771C5BE22}" destId="{B7FB4B3A-59C6-46CB-B766-143E8C563E88}" srcOrd="0" destOrd="0" parTransId="{C8EB16AA-4923-4A75-BA3F-619A5D50104C}" sibTransId="{4992288F-BF40-4CE2-9470-83E384D361FE}"/>
    <dgm:cxn modelId="{D122A4D1-BB62-4F7B-9E01-0704DF68D24C}" srcId="{2D4BE344-107A-43DD-9A94-EE8771C5BE22}" destId="{499B4A6B-F401-422C-8868-2E970CFC6E6E}" srcOrd="1" destOrd="0" parTransId="{1F17FCB4-CECA-466D-971E-32803BC4D172}" sibTransId="{E9DB25CC-6803-47D0-8A9E-339798394FEC}"/>
    <dgm:cxn modelId="{0E22A43E-09E3-3E4A-B9B9-0CE50BC55662}" type="presParOf" srcId="{89B58939-73B5-2046-9231-A65AB5A0B11E}" destId="{3C7BA1B1-13EF-8C4F-AEE6-5EBF5C943625}" srcOrd="0" destOrd="0" presId="urn:microsoft.com/office/officeart/2005/8/layout/vList2"/>
    <dgm:cxn modelId="{9E841137-07A5-E048-AF2A-4C09368E72B0}" type="presParOf" srcId="{89B58939-73B5-2046-9231-A65AB5A0B11E}" destId="{8FEAEC3C-4874-AE47-9C4D-9786B0FB7295}" srcOrd="1" destOrd="0" presId="urn:microsoft.com/office/officeart/2005/8/layout/vList2"/>
    <dgm:cxn modelId="{259B33D3-0EA9-B94C-90CD-1761E13534EC}" type="presParOf" srcId="{89B58939-73B5-2046-9231-A65AB5A0B11E}" destId="{859CED1F-C083-1741-B243-892B76060349}" srcOrd="2" destOrd="0" presId="urn:microsoft.com/office/officeart/2005/8/layout/vList2"/>
    <dgm:cxn modelId="{5126B7F4-3AE0-5645-A85D-5F17BDC92BF6}" type="presParOf" srcId="{89B58939-73B5-2046-9231-A65AB5A0B11E}" destId="{E0A6AB52-8ACB-E542-8D55-BBD8D1E1A392}" srcOrd="3" destOrd="0" presId="urn:microsoft.com/office/officeart/2005/8/layout/vList2"/>
    <dgm:cxn modelId="{6A68BD42-104B-7E4C-9BBB-57A90ADAA2E3}" type="presParOf" srcId="{89B58939-73B5-2046-9231-A65AB5A0B11E}" destId="{53B7A29F-7B02-8141-BDB7-C332DD56000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9C7611-48AC-C64F-BCBD-6280A6AE4581}">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B85C87-8455-7640-B215-409FA20297B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PPT Presentations</a:t>
          </a:r>
        </a:p>
      </dsp:txBody>
      <dsp:txXfrm>
        <a:off x="0" y="0"/>
        <a:ext cx="6900512" cy="1384035"/>
      </dsp:txXfrm>
    </dsp:sp>
    <dsp:sp modelId="{A05D335A-AEED-2743-88CF-63BC31C309CD}">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E0426C-C781-334F-8BB0-E94DA966516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PDF Word document (which can include imagery and text)</a:t>
          </a:r>
        </a:p>
      </dsp:txBody>
      <dsp:txXfrm>
        <a:off x="0" y="1384035"/>
        <a:ext cx="6900512" cy="1384035"/>
      </dsp:txXfrm>
    </dsp:sp>
    <dsp:sp modelId="{E7DB75FF-CCCB-5441-A898-70F3EFEFE569}">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0B11C3-62E0-F94F-BE1D-254DC2CDE078}">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Blog or Web-based portfolio</a:t>
          </a:r>
        </a:p>
      </dsp:txBody>
      <dsp:txXfrm>
        <a:off x="0" y="2768070"/>
        <a:ext cx="6900512" cy="1384035"/>
      </dsp:txXfrm>
    </dsp:sp>
    <dsp:sp modelId="{D10605B4-A98F-E842-9815-7829F830B351}">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EF826E-E51E-6146-8736-E972792C4C9D}">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All of these enable chronological documentation and therefore help you to describe your explorative journey, however, you are free to select any appropriate method to submit your work in a digital format. </a:t>
          </a:r>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BA1B1-13EF-8C4F-AEE6-5EBF5C943625}">
      <dsp:nvSpPr>
        <dsp:cNvPr id="0" name=""/>
        <dsp:cNvSpPr/>
      </dsp:nvSpPr>
      <dsp:spPr>
        <a:xfrm>
          <a:off x="0" y="344496"/>
          <a:ext cx="6367912" cy="1855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See the process of collating your work as an opportunity for reviewing and connecting and explore different ways to group / present elements you have been exploring:</a:t>
          </a:r>
        </a:p>
      </dsp:txBody>
      <dsp:txXfrm>
        <a:off x="90584" y="435080"/>
        <a:ext cx="6186744" cy="1674452"/>
      </dsp:txXfrm>
    </dsp:sp>
    <dsp:sp modelId="{859CED1F-C083-1741-B243-892B76060349}">
      <dsp:nvSpPr>
        <dsp:cNvPr id="0" name=""/>
        <dsp:cNvSpPr/>
      </dsp:nvSpPr>
      <dsp:spPr>
        <a:xfrm>
          <a:off x="0" y="2274996"/>
          <a:ext cx="6367912" cy="18556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E.g  Group by material or process or through conceptual connections.</a:t>
          </a:r>
        </a:p>
      </dsp:txBody>
      <dsp:txXfrm>
        <a:off x="90584" y="2365580"/>
        <a:ext cx="6186744" cy="1674452"/>
      </dsp:txXfrm>
    </dsp:sp>
    <dsp:sp modelId="{53B7A29F-7B02-8141-BDB7-C332DD56000B}">
      <dsp:nvSpPr>
        <dsp:cNvPr id="0" name=""/>
        <dsp:cNvSpPr/>
      </dsp:nvSpPr>
      <dsp:spPr>
        <a:xfrm>
          <a:off x="0" y="4205496"/>
          <a:ext cx="6367912" cy="18556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Use the collation of your work in different ways as an experiment in itself.</a:t>
          </a:r>
          <a:endParaRPr lang="en-US" sz="2600" kern="1200"/>
        </a:p>
      </dsp:txBody>
      <dsp:txXfrm>
        <a:off x="90584" y="4296080"/>
        <a:ext cx="6186744" cy="16744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71FA93-071B-9942-88E8-BA6B90B9B131}" type="datetimeFigureOut">
              <a:rPr lang="en-US" smtClean="0"/>
              <a:t>4/27/23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68AD91-8BB4-D543-B0A7-D7464C7C6C1B}" type="slidenum">
              <a:rPr lang="en-US" smtClean="0"/>
              <a:t>‹#›</a:t>
            </a:fld>
            <a:endParaRPr lang="en-US"/>
          </a:p>
        </p:txBody>
      </p:sp>
    </p:spTree>
    <p:extLst>
      <p:ext uri="{BB962C8B-B14F-4D97-AF65-F5344CB8AC3E}">
        <p14:creationId xmlns:p14="http://schemas.microsoft.com/office/powerpoint/2010/main" val="1097615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3E415-D80B-EA4A-8FBF-7D2367B032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0023E09-C5D8-2448-99B9-DEA64E2639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0C0A213-C54A-E649-9D77-F4908139B794}"/>
              </a:ext>
            </a:extLst>
          </p:cNvPr>
          <p:cNvSpPr>
            <a:spLocks noGrp="1"/>
          </p:cNvSpPr>
          <p:nvPr>
            <p:ph type="dt" sz="half" idx="10"/>
          </p:nvPr>
        </p:nvSpPr>
        <p:spPr/>
        <p:txBody>
          <a:bodyPr/>
          <a:lstStyle/>
          <a:p>
            <a:fld id="{0EF29256-3005-294A-AACC-F3011456F0D4}" type="datetimeFigureOut">
              <a:rPr lang="en-US" smtClean="0"/>
              <a:t>4/27/23</a:t>
            </a:fld>
            <a:endParaRPr lang="en-US"/>
          </a:p>
        </p:txBody>
      </p:sp>
      <p:sp>
        <p:nvSpPr>
          <p:cNvPr id="5" name="Footer Placeholder 4">
            <a:extLst>
              <a:ext uri="{FF2B5EF4-FFF2-40B4-BE49-F238E27FC236}">
                <a16:creationId xmlns:a16="http://schemas.microsoft.com/office/drawing/2014/main" id="{2D39B2F3-02DA-D344-9765-3BF11B6D80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CF4F95-929E-C946-BA7D-B719C0A6412C}"/>
              </a:ext>
            </a:extLst>
          </p:cNvPr>
          <p:cNvSpPr>
            <a:spLocks noGrp="1"/>
          </p:cNvSpPr>
          <p:nvPr>
            <p:ph type="sldNum" sz="quarter" idx="12"/>
          </p:nvPr>
        </p:nvSpPr>
        <p:spPr/>
        <p:txBody>
          <a:bodyPr/>
          <a:lstStyle/>
          <a:p>
            <a:fld id="{CF9B8D93-E77C-A84C-8331-2623C62F71D6}" type="slidenum">
              <a:rPr lang="en-US" smtClean="0"/>
              <a:t>‹#›</a:t>
            </a:fld>
            <a:endParaRPr lang="en-US"/>
          </a:p>
        </p:txBody>
      </p:sp>
    </p:spTree>
    <p:extLst>
      <p:ext uri="{BB962C8B-B14F-4D97-AF65-F5344CB8AC3E}">
        <p14:creationId xmlns:p14="http://schemas.microsoft.com/office/powerpoint/2010/main" val="954253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A07B3-10FE-3B48-B3C9-4165E88F23A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B32843-42F0-4A46-B986-3B5BA70B839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4ED9699-92E0-C144-9069-D823E8B349E9}"/>
              </a:ext>
            </a:extLst>
          </p:cNvPr>
          <p:cNvSpPr>
            <a:spLocks noGrp="1"/>
          </p:cNvSpPr>
          <p:nvPr>
            <p:ph type="dt" sz="half" idx="10"/>
          </p:nvPr>
        </p:nvSpPr>
        <p:spPr/>
        <p:txBody>
          <a:bodyPr/>
          <a:lstStyle/>
          <a:p>
            <a:fld id="{0EF29256-3005-294A-AACC-F3011456F0D4}" type="datetimeFigureOut">
              <a:rPr lang="en-US" smtClean="0"/>
              <a:t>4/27/23</a:t>
            </a:fld>
            <a:endParaRPr lang="en-US"/>
          </a:p>
        </p:txBody>
      </p:sp>
      <p:sp>
        <p:nvSpPr>
          <p:cNvPr id="5" name="Footer Placeholder 4">
            <a:extLst>
              <a:ext uri="{FF2B5EF4-FFF2-40B4-BE49-F238E27FC236}">
                <a16:creationId xmlns:a16="http://schemas.microsoft.com/office/drawing/2014/main" id="{C8B27987-AE59-C841-87BC-C33DE7CBA7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885289-ADF4-7847-B617-DEDAA33C3ECE}"/>
              </a:ext>
            </a:extLst>
          </p:cNvPr>
          <p:cNvSpPr>
            <a:spLocks noGrp="1"/>
          </p:cNvSpPr>
          <p:nvPr>
            <p:ph type="sldNum" sz="quarter" idx="12"/>
          </p:nvPr>
        </p:nvSpPr>
        <p:spPr/>
        <p:txBody>
          <a:bodyPr/>
          <a:lstStyle/>
          <a:p>
            <a:fld id="{CF9B8D93-E77C-A84C-8331-2623C62F71D6}" type="slidenum">
              <a:rPr lang="en-US" smtClean="0"/>
              <a:t>‹#›</a:t>
            </a:fld>
            <a:endParaRPr lang="en-US"/>
          </a:p>
        </p:txBody>
      </p:sp>
    </p:spTree>
    <p:extLst>
      <p:ext uri="{BB962C8B-B14F-4D97-AF65-F5344CB8AC3E}">
        <p14:creationId xmlns:p14="http://schemas.microsoft.com/office/powerpoint/2010/main" val="3680379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F8F3E-1100-E24F-A4DD-688CC0D2A4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B2AA7AD-D35E-854E-BD96-D01886B702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2E92184-4E14-6941-9578-252D040515BF}"/>
              </a:ext>
            </a:extLst>
          </p:cNvPr>
          <p:cNvSpPr>
            <a:spLocks noGrp="1"/>
          </p:cNvSpPr>
          <p:nvPr>
            <p:ph type="dt" sz="half" idx="10"/>
          </p:nvPr>
        </p:nvSpPr>
        <p:spPr/>
        <p:txBody>
          <a:bodyPr/>
          <a:lstStyle/>
          <a:p>
            <a:fld id="{0EF29256-3005-294A-AACC-F3011456F0D4}" type="datetimeFigureOut">
              <a:rPr lang="en-US" smtClean="0"/>
              <a:t>4/27/23</a:t>
            </a:fld>
            <a:endParaRPr lang="en-US"/>
          </a:p>
        </p:txBody>
      </p:sp>
      <p:sp>
        <p:nvSpPr>
          <p:cNvPr id="5" name="Footer Placeholder 4">
            <a:extLst>
              <a:ext uri="{FF2B5EF4-FFF2-40B4-BE49-F238E27FC236}">
                <a16:creationId xmlns:a16="http://schemas.microsoft.com/office/drawing/2014/main" id="{3CDE1CF9-C78C-F34B-8FA9-E59B29CE2B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891A5E-89FB-CA44-8855-608993C65A99}"/>
              </a:ext>
            </a:extLst>
          </p:cNvPr>
          <p:cNvSpPr>
            <a:spLocks noGrp="1"/>
          </p:cNvSpPr>
          <p:nvPr>
            <p:ph type="sldNum" sz="quarter" idx="12"/>
          </p:nvPr>
        </p:nvSpPr>
        <p:spPr/>
        <p:txBody>
          <a:bodyPr/>
          <a:lstStyle/>
          <a:p>
            <a:fld id="{CF9B8D93-E77C-A84C-8331-2623C62F71D6}" type="slidenum">
              <a:rPr lang="en-US" smtClean="0"/>
              <a:t>‹#›</a:t>
            </a:fld>
            <a:endParaRPr lang="en-US"/>
          </a:p>
        </p:txBody>
      </p:sp>
    </p:spTree>
    <p:extLst>
      <p:ext uri="{BB962C8B-B14F-4D97-AF65-F5344CB8AC3E}">
        <p14:creationId xmlns:p14="http://schemas.microsoft.com/office/powerpoint/2010/main" val="4156245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81225-6532-AD4F-BC6C-CEF8609A51E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4E99A5A-47FF-0941-BE0A-E6D345B7C67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EA42157-A460-D54B-A800-DEE257498B2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2223936-4AE0-3E43-AE33-BE81998AD23C}"/>
              </a:ext>
            </a:extLst>
          </p:cNvPr>
          <p:cNvSpPr>
            <a:spLocks noGrp="1"/>
          </p:cNvSpPr>
          <p:nvPr>
            <p:ph type="dt" sz="half" idx="10"/>
          </p:nvPr>
        </p:nvSpPr>
        <p:spPr/>
        <p:txBody>
          <a:bodyPr/>
          <a:lstStyle/>
          <a:p>
            <a:fld id="{0EF29256-3005-294A-AACC-F3011456F0D4}" type="datetimeFigureOut">
              <a:rPr lang="en-US" smtClean="0"/>
              <a:t>4/27/23</a:t>
            </a:fld>
            <a:endParaRPr lang="en-US"/>
          </a:p>
        </p:txBody>
      </p:sp>
      <p:sp>
        <p:nvSpPr>
          <p:cNvPr id="6" name="Footer Placeholder 5">
            <a:extLst>
              <a:ext uri="{FF2B5EF4-FFF2-40B4-BE49-F238E27FC236}">
                <a16:creationId xmlns:a16="http://schemas.microsoft.com/office/drawing/2014/main" id="{83649757-F8D2-0F45-8FB5-7E3194F524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206A4E-73BC-7647-AA09-470203138243}"/>
              </a:ext>
            </a:extLst>
          </p:cNvPr>
          <p:cNvSpPr>
            <a:spLocks noGrp="1"/>
          </p:cNvSpPr>
          <p:nvPr>
            <p:ph type="sldNum" sz="quarter" idx="12"/>
          </p:nvPr>
        </p:nvSpPr>
        <p:spPr/>
        <p:txBody>
          <a:bodyPr/>
          <a:lstStyle/>
          <a:p>
            <a:fld id="{CF9B8D93-E77C-A84C-8331-2623C62F71D6}" type="slidenum">
              <a:rPr lang="en-US" smtClean="0"/>
              <a:t>‹#›</a:t>
            </a:fld>
            <a:endParaRPr lang="en-US"/>
          </a:p>
        </p:txBody>
      </p:sp>
    </p:spTree>
    <p:extLst>
      <p:ext uri="{BB962C8B-B14F-4D97-AF65-F5344CB8AC3E}">
        <p14:creationId xmlns:p14="http://schemas.microsoft.com/office/powerpoint/2010/main" val="2383535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5CE48-C30C-C94A-A198-1797F8FB31F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4428A8-244B-0E4D-9C87-3BD5AEA15E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DF0489B-12C7-1342-9E47-3A064B1D662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944428E-F81A-374E-BEA2-A02C67279C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A3EAA8F-5EC7-724A-97F4-463DEAAD867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378ACDC-C0C9-AD49-AB79-8B679898895A}"/>
              </a:ext>
            </a:extLst>
          </p:cNvPr>
          <p:cNvSpPr>
            <a:spLocks noGrp="1"/>
          </p:cNvSpPr>
          <p:nvPr>
            <p:ph type="dt" sz="half" idx="10"/>
          </p:nvPr>
        </p:nvSpPr>
        <p:spPr/>
        <p:txBody>
          <a:bodyPr/>
          <a:lstStyle/>
          <a:p>
            <a:fld id="{0EF29256-3005-294A-AACC-F3011456F0D4}" type="datetimeFigureOut">
              <a:rPr lang="en-US" smtClean="0"/>
              <a:t>4/27/23</a:t>
            </a:fld>
            <a:endParaRPr lang="en-US"/>
          </a:p>
        </p:txBody>
      </p:sp>
      <p:sp>
        <p:nvSpPr>
          <p:cNvPr id="8" name="Footer Placeholder 7">
            <a:extLst>
              <a:ext uri="{FF2B5EF4-FFF2-40B4-BE49-F238E27FC236}">
                <a16:creationId xmlns:a16="http://schemas.microsoft.com/office/drawing/2014/main" id="{E2D470F8-349D-5642-A0AC-EFB24F973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F6D4322-C55D-A144-9FDB-C4D14223295F}"/>
              </a:ext>
            </a:extLst>
          </p:cNvPr>
          <p:cNvSpPr>
            <a:spLocks noGrp="1"/>
          </p:cNvSpPr>
          <p:nvPr>
            <p:ph type="sldNum" sz="quarter" idx="12"/>
          </p:nvPr>
        </p:nvSpPr>
        <p:spPr/>
        <p:txBody>
          <a:bodyPr/>
          <a:lstStyle/>
          <a:p>
            <a:fld id="{CF9B8D93-E77C-A84C-8331-2623C62F71D6}" type="slidenum">
              <a:rPr lang="en-US" smtClean="0"/>
              <a:t>‹#›</a:t>
            </a:fld>
            <a:endParaRPr lang="en-US"/>
          </a:p>
        </p:txBody>
      </p:sp>
    </p:spTree>
    <p:extLst>
      <p:ext uri="{BB962C8B-B14F-4D97-AF65-F5344CB8AC3E}">
        <p14:creationId xmlns:p14="http://schemas.microsoft.com/office/powerpoint/2010/main" val="2566210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AFD8E-410C-A248-B6F8-E44AE08D496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24CF21C-74EB-AC4C-9D74-2B86F8248DE8}"/>
              </a:ext>
            </a:extLst>
          </p:cNvPr>
          <p:cNvSpPr>
            <a:spLocks noGrp="1"/>
          </p:cNvSpPr>
          <p:nvPr>
            <p:ph type="dt" sz="half" idx="10"/>
          </p:nvPr>
        </p:nvSpPr>
        <p:spPr/>
        <p:txBody>
          <a:bodyPr/>
          <a:lstStyle/>
          <a:p>
            <a:fld id="{0EF29256-3005-294A-AACC-F3011456F0D4}" type="datetimeFigureOut">
              <a:rPr lang="en-US" smtClean="0"/>
              <a:t>4/27/23</a:t>
            </a:fld>
            <a:endParaRPr lang="en-US"/>
          </a:p>
        </p:txBody>
      </p:sp>
      <p:sp>
        <p:nvSpPr>
          <p:cNvPr id="4" name="Footer Placeholder 3">
            <a:extLst>
              <a:ext uri="{FF2B5EF4-FFF2-40B4-BE49-F238E27FC236}">
                <a16:creationId xmlns:a16="http://schemas.microsoft.com/office/drawing/2014/main" id="{19EEB2C5-9385-DF4D-A14A-4B9D5B23662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892258-1B39-304A-96F3-F2957D2B1EE7}"/>
              </a:ext>
            </a:extLst>
          </p:cNvPr>
          <p:cNvSpPr>
            <a:spLocks noGrp="1"/>
          </p:cNvSpPr>
          <p:nvPr>
            <p:ph type="sldNum" sz="quarter" idx="12"/>
          </p:nvPr>
        </p:nvSpPr>
        <p:spPr/>
        <p:txBody>
          <a:bodyPr/>
          <a:lstStyle/>
          <a:p>
            <a:fld id="{CF9B8D93-E77C-A84C-8331-2623C62F71D6}" type="slidenum">
              <a:rPr lang="en-US" smtClean="0"/>
              <a:t>‹#›</a:t>
            </a:fld>
            <a:endParaRPr lang="en-US"/>
          </a:p>
        </p:txBody>
      </p:sp>
    </p:spTree>
    <p:extLst>
      <p:ext uri="{BB962C8B-B14F-4D97-AF65-F5344CB8AC3E}">
        <p14:creationId xmlns:p14="http://schemas.microsoft.com/office/powerpoint/2010/main" val="577810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957325-71FC-A448-808E-C5E47BCFEDE3}"/>
              </a:ext>
            </a:extLst>
          </p:cNvPr>
          <p:cNvSpPr>
            <a:spLocks noGrp="1"/>
          </p:cNvSpPr>
          <p:nvPr>
            <p:ph type="dt" sz="half" idx="10"/>
          </p:nvPr>
        </p:nvSpPr>
        <p:spPr/>
        <p:txBody>
          <a:bodyPr/>
          <a:lstStyle/>
          <a:p>
            <a:fld id="{0EF29256-3005-294A-AACC-F3011456F0D4}" type="datetimeFigureOut">
              <a:rPr lang="en-US" smtClean="0"/>
              <a:t>4/27/23</a:t>
            </a:fld>
            <a:endParaRPr lang="en-US"/>
          </a:p>
        </p:txBody>
      </p:sp>
      <p:sp>
        <p:nvSpPr>
          <p:cNvPr id="3" name="Footer Placeholder 2">
            <a:extLst>
              <a:ext uri="{FF2B5EF4-FFF2-40B4-BE49-F238E27FC236}">
                <a16:creationId xmlns:a16="http://schemas.microsoft.com/office/drawing/2014/main" id="{EE62E6EA-752F-1545-81FB-EB0151E9F4B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651F528-037C-A64E-AA40-361771C3837D}"/>
              </a:ext>
            </a:extLst>
          </p:cNvPr>
          <p:cNvSpPr>
            <a:spLocks noGrp="1"/>
          </p:cNvSpPr>
          <p:nvPr>
            <p:ph type="sldNum" sz="quarter" idx="12"/>
          </p:nvPr>
        </p:nvSpPr>
        <p:spPr/>
        <p:txBody>
          <a:bodyPr/>
          <a:lstStyle/>
          <a:p>
            <a:fld id="{CF9B8D93-E77C-A84C-8331-2623C62F71D6}" type="slidenum">
              <a:rPr lang="en-US" smtClean="0"/>
              <a:t>‹#›</a:t>
            </a:fld>
            <a:endParaRPr lang="en-US"/>
          </a:p>
        </p:txBody>
      </p:sp>
    </p:spTree>
    <p:extLst>
      <p:ext uri="{BB962C8B-B14F-4D97-AF65-F5344CB8AC3E}">
        <p14:creationId xmlns:p14="http://schemas.microsoft.com/office/powerpoint/2010/main" val="3049396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3BE9F-7F61-1C4D-943A-9227553544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4C5FFDC-2F09-3842-9714-B1636850BA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7925EDE-BD39-634E-9C16-8B407F4C32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F1F8D89-E169-BF40-AAFE-DB4B89F74065}"/>
              </a:ext>
            </a:extLst>
          </p:cNvPr>
          <p:cNvSpPr>
            <a:spLocks noGrp="1"/>
          </p:cNvSpPr>
          <p:nvPr>
            <p:ph type="dt" sz="half" idx="10"/>
          </p:nvPr>
        </p:nvSpPr>
        <p:spPr/>
        <p:txBody>
          <a:bodyPr/>
          <a:lstStyle/>
          <a:p>
            <a:fld id="{0EF29256-3005-294A-AACC-F3011456F0D4}" type="datetimeFigureOut">
              <a:rPr lang="en-US" smtClean="0"/>
              <a:t>4/27/23</a:t>
            </a:fld>
            <a:endParaRPr lang="en-US"/>
          </a:p>
        </p:txBody>
      </p:sp>
      <p:sp>
        <p:nvSpPr>
          <p:cNvPr id="6" name="Footer Placeholder 5">
            <a:extLst>
              <a:ext uri="{FF2B5EF4-FFF2-40B4-BE49-F238E27FC236}">
                <a16:creationId xmlns:a16="http://schemas.microsoft.com/office/drawing/2014/main" id="{3BA23433-61D3-3A4B-8ED2-12D419DE24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F11126-9783-BE41-BDB8-8EAE41A54F9F}"/>
              </a:ext>
            </a:extLst>
          </p:cNvPr>
          <p:cNvSpPr>
            <a:spLocks noGrp="1"/>
          </p:cNvSpPr>
          <p:nvPr>
            <p:ph type="sldNum" sz="quarter" idx="12"/>
          </p:nvPr>
        </p:nvSpPr>
        <p:spPr/>
        <p:txBody>
          <a:bodyPr/>
          <a:lstStyle/>
          <a:p>
            <a:fld id="{CF9B8D93-E77C-A84C-8331-2623C62F71D6}" type="slidenum">
              <a:rPr lang="en-US" smtClean="0"/>
              <a:t>‹#›</a:t>
            </a:fld>
            <a:endParaRPr lang="en-US"/>
          </a:p>
        </p:txBody>
      </p:sp>
    </p:spTree>
    <p:extLst>
      <p:ext uri="{BB962C8B-B14F-4D97-AF65-F5344CB8AC3E}">
        <p14:creationId xmlns:p14="http://schemas.microsoft.com/office/powerpoint/2010/main" val="3732213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B0F6E-AE8B-7349-A9CF-0D85D51182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7563355-5A9B-0D42-8D6E-AABA6BA7EB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DB2FCFF-22BD-5849-AAB7-6FC55C678E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FFC9778-4FBC-9A41-9F6D-FCBD01C8AC2F}"/>
              </a:ext>
            </a:extLst>
          </p:cNvPr>
          <p:cNvSpPr>
            <a:spLocks noGrp="1"/>
          </p:cNvSpPr>
          <p:nvPr>
            <p:ph type="dt" sz="half" idx="10"/>
          </p:nvPr>
        </p:nvSpPr>
        <p:spPr/>
        <p:txBody>
          <a:bodyPr/>
          <a:lstStyle/>
          <a:p>
            <a:fld id="{0EF29256-3005-294A-AACC-F3011456F0D4}" type="datetimeFigureOut">
              <a:rPr lang="en-US" smtClean="0"/>
              <a:t>4/27/23</a:t>
            </a:fld>
            <a:endParaRPr lang="en-US"/>
          </a:p>
        </p:txBody>
      </p:sp>
      <p:sp>
        <p:nvSpPr>
          <p:cNvPr id="6" name="Footer Placeholder 5">
            <a:extLst>
              <a:ext uri="{FF2B5EF4-FFF2-40B4-BE49-F238E27FC236}">
                <a16:creationId xmlns:a16="http://schemas.microsoft.com/office/drawing/2014/main" id="{0B8AC765-FDF6-C044-A60B-73B8AB3551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08C51F-D381-4C4C-AB8C-0EC7C00CE1E8}"/>
              </a:ext>
            </a:extLst>
          </p:cNvPr>
          <p:cNvSpPr>
            <a:spLocks noGrp="1"/>
          </p:cNvSpPr>
          <p:nvPr>
            <p:ph type="sldNum" sz="quarter" idx="12"/>
          </p:nvPr>
        </p:nvSpPr>
        <p:spPr/>
        <p:txBody>
          <a:bodyPr/>
          <a:lstStyle/>
          <a:p>
            <a:fld id="{CF9B8D93-E77C-A84C-8331-2623C62F71D6}" type="slidenum">
              <a:rPr lang="en-US" smtClean="0"/>
              <a:t>‹#›</a:t>
            </a:fld>
            <a:endParaRPr lang="en-US"/>
          </a:p>
        </p:txBody>
      </p:sp>
    </p:spTree>
    <p:extLst>
      <p:ext uri="{BB962C8B-B14F-4D97-AF65-F5344CB8AC3E}">
        <p14:creationId xmlns:p14="http://schemas.microsoft.com/office/powerpoint/2010/main" val="3379560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2937C-F8F8-F048-A093-3F3CB75A546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04C309D-EF1D-DB4F-8104-1961900ADB9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1570AC-BEAF-2B48-8F03-7397C6708ABD}"/>
              </a:ext>
            </a:extLst>
          </p:cNvPr>
          <p:cNvSpPr>
            <a:spLocks noGrp="1"/>
          </p:cNvSpPr>
          <p:nvPr>
            <p:ph type="dt" sz="half" idx="10"/>
          </p:nvPr>
        </p:nvSpPr>
        <p:spPr/>
        <p:txBody>
          <a:bodyPr/>
          <a:lstStyle/>
          <a:p>
            <a:fld id="{0EF29256-3005-294A-AACC-F3011456F0D4}" type="datetimeFigureOut">
              <a:rPr lang="en-US" smtClean="0"/>
              <a:t>4/27/23</a:t>
            </a:fld>
            <a:endParaRPr lang="en-US"/>
          </a:p>
        </p:txBody>
      </p:sp>
      <p:sp>
        <p:nvSpPr>
          <p:cNvPr id="5" name="Footer Placeholder 4">
            <a:extLst>
              <a:ext uri="{FF2B5EF4-FFF2-40B4-BE49-F238E27FC236}">
                <a16:creationId xmlns:a16="http://schemas.microsoft.com/office/drawing/2014/main" id="{095B0443-E152-514F-9290-B0F77AAA90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27012E-F255-D545-871E-6CC727BB369F}"/>
              </a:ext>
            </a:extLst>
          </p:cNvPr>
          <p:cNvSpPr>
            <a:spLocks noGrp="1"/>
          </p:cNvSpPr>
          <p:nvPr>
            <p:ph type="sldNum" sz="quarter" idx="12"/>
          </p:nvPr>
        </p:nvSpPr>
        <p:spPr/>
        <p:txBody>
          <a:bodyPr/>
          <a:lstStyle/>
          <a:p>
            <a:fld id="{CF9B8D93-E77C-A84C-8331-2623C62F71D6}" type="slidenum">
              <a:rPr lang="en-US" smtClean="0"/>
              <a:t>‹#›</a:t>
            </a:fld>
            <a:endParaRPr lang="en-US"/>
          </a:p>
        </p:txBody>
      </p:sp>
    </p:spTree>
    <p:extLst>
      <p:ext uri="{BB962C8B-B14F-4D97-AF65-F5344CB8AC3E}">
        <p14:creationId xmlns:p14="http://schemas.microsoft.com/office/powerpoint/2010/main" val="746419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0A46A9-D25D-1341-A126-4D262C96034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DE2B79A-0C61-4D45-AEF7-0851E26814E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C5EA2F-90AC-4540-BCE1-B0AA26AB4914}"/>
              </a:ext>
            </a:extLst>
          </p:cNvPr>
          <p:cNvSpPr>
            <a:spLocks noGrp="1"/>
          </p:cNvSpPr>
          <p:nvPr>
            <p:ph type="dt" sz="half" idx="10"/>
          </p:nvPr>
        </p:nvSpPr>
        <p:spPr/>
        <p:txBody>
          <a:bodyPr/>
          <a:lstStyle/>
          <a:p>
            <a:fld id="{0EF29256-3005-294A-AACC-F3011456F0D4}" type="datetimeFigureOut">
              <a:rPr lang="en-US" smtClean="0"/>
              <a:t>4/27/23</a:t>
            </a:fld>
            <a:endParaRPr lang="en-US"/>
          </a:p>
        </p:txBody>
      </p:sp>
      <p:sp>
        <p:nvSpPr>
          <p:cNvPr id="5" name="Footer Placeholder 4">
            <a:extLst>
              <a:ext uri="{FF2B5EF4-FFF2-40B4-BE49-F238E27FC236}">
                <a16:creationId xmlns:a16="http://schemas.microsoft.com/office/drawing/2014/main" id="{FD59CC42-F81B-7A49-A7A4-D785207DE4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077745-379F-DC48-97ED-34DC9B1F41CA}"/>
              </a:ext>
            </a:extLst>
          </p:cNvPr>
          <p:cNvSpPr>
            <a:spLocks noGrp="1"/>
          </p:cNvSpPr>
          <p:nvPr>
            <p:ph type="sldNum" sz="quarter" idx="12"/>
          </p:nvPr>
        </p:nvSpPr>
        <p:spPr/>
        <p:txBody>
          <a:bodyPr/>
          <a:lstStyle/>
          <a:p>
            <a:fld id="{CF9B8D93-E77C-A84C-8331-2623C62F71D6}" type="slidenum">
              <a:rPr lang="en-US" smtClean="0"/>
              <a:t>‹#›</a:t>
            </a:fld>
            <a:endParaRPr lang="en-US"/>
          </a:p>
        </p:txBody>
      </p:sp>
    </p:spTree>
    <p:extLst>
      <p:ext uri="{BB962C8B-B14F-4D97-AF65-F5344CB8AC3E}">
        <p14:creationId xmlns:p14="http://schemas.microsoft.com/office/powerpoint/2010/main" val="402678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35B63A-F50A-9F46-9C6D-F821F99E03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7EE109-93D5-C343-B294-65606432F2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81FF54-1A02-3D4E-8DF5-3D13BF232A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F29256-3005-294A-AACC-F3011456F0D4}" type="datetimeFigureOut">
              <a:rPr lang="en-US" smtClean="0"/>
              <a:t>4/27/23</a:t>
            </a:fld>
            <a:endParaRPr lang="en-US"/>
          </a:p>
        </p:txBody>
      </p:sp>
      <p:sp>
        <p:nvSpPr>
          <p:cNvPr id="5" name="Footer Placeholder 4">
            <a:extLst>
              <a:ext uri="{FF2B5EF4-FFF2-40B4-BE49-F238E27FC236}">
                <a16:creationId xmlns:a16="http://schemas.microsoft.com/office/drawing/2014/main" id="{AB0715CF-D513-5943-9DD7-DEAA1FD3CF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F0C5CBC-6F73-1344-959C-E8633F196C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9B8D93-E77C-A84C-8331-2623C62F71D6}" type="slidenum">
              <a:rPr lang="en-US" smtClean="0"/>
              <a:t>‹#›</a:t>
            </a:fld>
            <a:endParaRPr lang="en-US"/>
          </a:p>
        </p:txBody>
      </p:sp>
    </p:spTree>
    <p:extLst>
      <p:ext uri="{BB962C8B-B14F-4D97-AF65-F5344CB8AC3E}">
        <p14:creationId xmlns:p14="http://schemas.microsoft.com/office/powerpoint/2010/main" val="28685234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4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772245-3C21-F848-BEB4-108C6F939C32}"/>
              </a:ext>
            </a:extLst>
          </p:cNvPr>
          <p:cNvSpPr>
            <a:spLocks noGrp="1"/>
          </p:cNvSpPr>
          <p:nvPr>
            <p:ph type="ctrTitle"/>
          </p:nvPr>
        </p:nvSpPr>
        <p:spPr>
          <a:xfrm>
            <a:off x="1524003" y="1999615"/>
            <a:ext cx="9144000" cy="2764028"/>
          </a:xfrm>
        </p:spPr>
        <p:txBody>
          <a:bodyPr anchor="ctr">
            <a:normAutofit/>
          </a:bodyPr>
          <a:lstStyle/>
          <a:p>
            <a:r>
              <a:rPr lang="en-US" sz="7200"/>
              <a:t>Explorative Research &amp; Praxis Portfolio</a:t>
            </a:r>
          </a:p>
        </p:txBody>
      </p:sp>
      <p:sp>
        <p:nvSpPr>
          <p:cNvPr id="3" name="Subtitle 2">
            <a:extLst>
              <a:ext uri="{FF2B5EF4-FFF2-40B4-BE49-F238E27FC236}">
                <a16:creationId xmlns:a16="http://schemas.microsoft.com/office/drawing/2014/main" id="{0D4DC340-DEDE-8647-A23A-E1B273DDB0E6}"/>
              </a:ext>
            </a:extLst>
          </p:cNvPr>
          <p:cNvSpPr>
            <a:spLocks noGrp="1"/>
          </p:cNvSpPr>
          <p:nvPr>
            <p:ph type="subTitle" idx="1"/>
          </p:nvPr>
        </p:nvSpPr>
        <p:spPr>
          <a:xfrm>
            <a:off x="1966912" y="5645150"/>
            <a:ext cx="8258176" cy="631825"/>
          </a:xfrm>
        </p:spPr>
        <p:txBody>
          <a:bodyPr anchor="ctr">
            <a:normAutofit/>
          </a:bodyPr>
          <a:lstStyle/>
          <a:p>
            <a:r>
              <a:rPr lang="en-US" sz="2800"/>
              <a:t>Useful information about how to submit your portfolio.</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0633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40C15-8236-5290-1C38-8B05829540BB}"/>
              </a:ext>
            </a:extLst>
          </p:cNvPr>
          <p:cNvSpPr>
            <a:spLocks noGrp="1"/>
          </p:cNvSpPr>
          <p:nvPr>
            <p:ph type="title"/>
          </p:nvPr>
        </p:nvSpPr>
        <p:spPr/>
        <p:txBody>
          <a:bodyPr/>
          <a:lstStyle/>
          <a:p>
            <a:r>
              <a:rPr lang="en-US" dirty="0"/>
              <a:t>Learning outcomes</a:t>
            </a:r>
          </a:p>
        </p:txBody>
      </p:sp>
      <p:graphicFrame>
        <p:nvGraphicFramePr>
          <p:cNvPr id="4" name="Content Placeholder 3">
            <a:extLst>
              <a:ext uri="{FF2B5EF4-FFF2-40B4-BE49-F238E27FC236}">
                <a16:creationId xmlns:a16="http://schemas.microsoft.com/office/drawing/2014/main" id="{6D04A101-5650-3E80-FB4E-DE660C9C8DCB}"/>
              </a:ext>
            </a:extLst>
          </p:cNvPr>
          <p:cNvGraphicFramePr>
            <a:graphicFrameLocks noGrp="1"/>
          </p:cNvGraphicFramePr>
          <p:nvPr>
            <p:ph idx="1"/>
            <p:extLst>
              <p:ext uri="{D42A27DB-BD31-4B8C-83A1-F6EECF244321}">
                <p14:modId xmlns:p14="http://schemas.microsoft.com/office/powerpoint/2010/main" val="3087780189"/>
              </p:ext>
            </p:extLst>
          </p:nvPr>
        </p:nvGraphicFramePr>
        <p:xfrm>
          <a:off x="838200" y="1413836"/>
          <a:ext cx="10515600" cy="5059680"/>
        </p:xfrm>
        <a:graphic>
          <a:graphicData uri="http://schemas.openxmlformats.org/drawingml/2006/table">
            <a:tbl>
              <a:tblPr>
                <a:tableStyleId>{5C22544A-7EE6-4342-B048-85BDC9FD1C3A}</a:tableStyleId>
              </a:tblPr>
              <a:tblGrid>
                <a:gridCol w="10515600">
                  <a:extLst>
                    <a:ext uri="{9D8B030D-6E8A-4147-A177-3AD203B41FA5}">
                      <a16:colId xmlns:a16="http://schemas.microsoft.com/office/drawing/2014/main" val="2624215602"/>
                    </a:ext>
                  </a:extLst>
                </a:gridCol>
              </a:tblGrid>
              <a:tr h="621219">
                <a:tc>
                  <a:txBody>
                    <a:bodyPr/>
                    <a:lstStyle/>
                    <a:p>
                      <a:r>
                        <a:rPr lang="en-GB" sz="2400" dirty="0">
                          <a:effectLst/>
                        </a:rPr>
                        <a:t>Module Learning Outcomes </a:t>
                      </a:r>
                    </a:p>
                    <a:p>
                      <a:r>
                        <a:rPr lang="en-GB" sz="2400" dirty="0">
                          <a:effectLst/>
                        </a:rPr>
                        <a:t>(from module syllabus)</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95700360"/>
                  </a:ext>
                </a:extLst>
              </a:tr>
              <a:tr h="931829">
                <a:tc>
                  <a:txBody>
                    <a:bodyPr/>
                    <a:lstStyle/>
                    <a:p>
                      <a:pPr marL="180340" indent="-180340" algn="just">
                        <a:spcBef>
                          <a:spcPts val="1200"/>
                        </a:spcBef>
                        <a:spcAft>
                          <a:spcPts val="0"/>
                        </a:spcAft>
                      </a:pPr>
                      <a:r>
                        <a:rPr lang="en-GB" sz="2400" dirty="0">
                          <a:effectLst/>
                        </a:rPr>
                        <a:t>Synthesise, consolidate and </a:t>
                      </a:r>
                      <a:r>
                        <a:rPr lang="en-GB" sz="2400" dirty="0">
                          <a:effectLst/>
                          <a:highlight>
                            <a:srgbClr val="FFFF00"/>
                          </a:highlight>
                        </a:rPr>
                        <a:t>critically analyse </a:t>
                      </a:r>
                      <a:r>
                        <a:rPr lang="en-GB" sz="2400" dirty="0">
                          <a:effectLst/>
                        </a:rPr>
                        <a:t>research methods and varied source material appropriate to the development of an expansive creative practice or conceptual approach.</a:t>
                      </a:r>
                    </a:p>
                    <a:p>
                      <a:r>
                        <a:rPr lang="en-GB" sz="2400" dirty="0">
                          <a:effectLst/>
                        </a:rPr>
                        <a:t> </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65961969"/>
                  </a:ext>
                </a:extLst>
              </a:tr>
              <a:tr h="1214201">
                <a:tc>
                  <a:txBody>
                    <a:bodyPr/>
                    <a:lstStyle/>
                    <a:p>
                      <a:pPr marL="180340" indent="-180340" algn="just">
                        <a:spcBef>
                          <a:spcPts val="1200"/>
                        </a:spcBef>
                        <a:spcAft>
                          <a:spcPts val="0"/>
                        </a:spcAft>
                      </a:pPr>
                      <a:r>
                        <a:rPr lang="en-GB" sz="2400">
                          <a:effectLst/>
                        </a:rPr>
                        <a:t>Conceive and deploy professional, appropriate and innovative methodologies, which incorporate relevant materials, processes, tools and techniques to evolve concepts both as an individual and collaboratively.</a:t>
                      </a:r>
                    </a:p>
                    <a:p>
                      <a:pPr marL="180340" indent="-180340" algn="just">
                        <a:spcBef>
                          <a:spcPts val="1200"/>
                        </a:spcBef>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3979215"/>
                  </a:ext>
                </a:extLst>
              </a:tr>
              <a:tr h="1214201">
                <a:tc>
                  <a:txBody>
                    <a:bodyPr/>
                    <a:lstStyle/>
                    <a:p>
                      <a:pPr marL="180340" indent="-180340" algn="just">
                        <a:spcBef>
                          <a:spcPts val="1200"/>
                        </a:spcBef>
                        <a:spcAft>
                          <a:spcPts val="0"/>
                        </a:spcAft>
                      </a:pPr>
                      <a:r>
                        <a:rPr lang="en-GB" sz="2400" dirty="0">
                          <a:effectLst/>
                        </a:rPr>
                        <a:t>Identify appropriate resources and supportive opportunities through collaborative networking and respond positively to challenges and novel situations. </a:t>
                      </a:r>
                    </a:p>
                    <a:p>
                      <a:pPr marL="180340" indent="-180340" algn="just">
                        <a:spcBef>
                          <a:spcPts val="1200"/>
                        </a:spcBef>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4680810"/>
                  </a:ext>
                </a:extLst>
              </a:tr>
            </a:tbl>
          </a:graphicData>
        </a:graphic>
      </p:graphicFrame>
    </p:spTree>
    <p:extLst>
      <p:ext uri="{BB962C8B-B14F-4D97-AF65-F5344CB8AC3E}">
        <p14:creationId xmlns:p14="http://schemas.microsoft.com/office/powerpoint/2010/main" val="783185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2B1CA-8EFA-A631-6451-2274EC81C51E}"/>
              </a:ext>
            </a:extLst>
          </p:cNvPr>
          <p:cNvSpPr>
            <a:spLocks noGrp="1"/>
          </p:cNvSpPr>
          <p:nvPr>
            <p:ph type="title"/>
          </p:nvPr>
        </p:nvSpPr>
        <p:spPr/>
        <p:txBody>
          <a:bodyPr/>
          <a:lstStyle/>
          <a:p>
            <a:r>
              <a:rPr lang="en-US" dirty="0"/>
              <a:t>Evidencing Critical Analysis</a:t>
            </a:r>
          </a:p>
        </p:txBody>
      </p:sp>
      <p:sp>
        <p:nvSpPr>
          <p:cNvPr id="3" name="Content Placeholder 2">
            <a:extLst>
              <a:ext uri="{FF2B5EF4-FFF2-40B4-BE49-F238E27FC236}">
                <a16:creationId xmlns:a16="http://schemas.microsoft.com/office/drawing/2014/main" id="{26B58E31-AEEE-7631-5126-85503F407A41}"/>
              </a:ext>
            </a:extLst>
          </p:cNvPr>
          <p:cNvSpPr>
            <a:spLocks noGrp="1"/>
          </p:cNvSpPr>
          <p:nvPr>
            <p:ph idx="1"/>
          </p:nvPr>
        </p:nvSpPr>
        <p:spPr/>
        <p:txBody>
          <a:bodyPr/>
          <a:lstStyle/>
          <a:p>
            <a:r>
              <a:rPr lang="en-US" dirty="0"/>
              <a:t>Journals and writing in note-books</a:t>
            </a:r>
          </a:p>
          <a:p>
            <a:r>
              <a:rPr lang="en-US" dirty="0"/>
              <a:t>Discussion during presentation.</a:t>
            </a:r>
          </a:p>
          <a:p>
            <a:r>
              <a:rPr lang="en-US" dirty="0"/>
              <a:t>Voice overs or verbal recording.</a:t>
            </a:r>
          </a:p>
          <a:p>
            <a:endParaRPr lang="en-US" dirty="0"/>
          </a:p>
          <a:p>
            <a:pPr marL="0" indent="0">
              <a:buNone/>
            </a:pPr>
            <a:r>
              <a:rPr lang="en-GB" sz="1800" i="1" dirty="0">
                <a:effectLst/>
                <a:latin typeface="Calibri" panose="020F0502020204030204" pitchFamily="34" charset="0"/>
                <a:ea typeface="Calibri" panose="020F0502020204030204" pitchFamily="34" charset="0"/>
                <a:cs typeface="Times New Roman" panose="02020603050405020304" pitchFamily="18" charset="0"/>
              </a:rPr>
              <a:t> 	‘Authors consider that not all reflection is critical reflection and critical reflection maybe at</a:t>
            </a:r>
            <a:r>
              <a:rPr lang="en-GB" sz="1800" i="1" spc="5"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higher, 	more complicated level that challenges the learner and the educator (Harvey et al., 2010; Hatton &amp;</a:t>
            </a:r>
            <a:r>
              <a:rPr lang="en-GB" sz="1800" i="1" spc="5"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Smith, 1994). (Lucas, P. 2012). Auckland University of Technology.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915371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20809-967F-B5BD-81C7-65A28EFF0F4E}"/>
              </a:ext>
            </a:extLst>
          </p:cNvPr>
          <p:cNvSpPr>
            <a:spLocks noGrp="1"/>
          </p:cNvSpPr>
          <p:nvPr>
            <p:ph type="title"/>
          </p:nvPr>
        </p:nvSpPr>
        <p:spPr/>
        <p:txBody>
          <a:bodyPr/>
          <a:lstStyle/>
          <a:p>
            <a:r>
              <a:rPr lang="en-US" dirty="0"/>
              <a:t>PRAXIS – we want to see evidence of theory and practice.</a:t>
            </a:r>
          </a:p>
        </p:txBody>
      </p:sp>
      <p:sp>
        <p:nvSpPr>
          <p:cNvPr id="3" name="Content Placeholder 2">
            <a:extLst>
              <a:ext uri="{FF2B5EF4-FFF2-40B4-BE49-F238E27FC236}">
                <a16:creationId xmlns:a16="http://schemas.microsoft.com/office/drawing/2014/main" id="{01EC23C9-C173-0C6F-119F-A7841C172835}"/>
              </a:ext>
            </a:extLst>
          </p:cNvPr>
          <p:cNvSpPr>
            <a:spLocks noGrp="1"/>
          </p:cNvSpPr>
          <p:nvPr>
            <p:ph idx="1"/>
          </p:nvPr>
        </p:nvSpPr>
        <p:spPr/>
        <p:txBody>
          <a:bodyPr>
            <a:normAutofit lnSpcReduction="10000"/>
          </a:bodyPr>
          <a:lstStyle/>
          <a:p>
            <a:r>
              <a:rPr lang="en-US" dirty="0"/>
              <a:t>Connecting theory &amp; practice</a:t>
            </a:r>
          </a:p>
          <a:p>
            <a:endParaRPr lang="en-US" dirty="0"/>
          </a:p>
          <a:p>
            <a:r>
              <a:rPr lang="en-US" dirty="0"/>
              <a:t>Recap- Theory covered this semester:</a:t>
            </a:r>
          </a:p>
          <a:p>
            <a:pPr marL="0" indent="0">
              <a:buNone/>
            </a:pPr>
            <a:r>
              <a:rPr lang="en-US" sz="1600" dirty="0"/>
              <a:t>Change – constraints</a:t>
            </a:r>
          </a:p>
          <a:p>
            <a:pPr marL="0" indent="0">
              <a:buNone/>
            </a:pPr>
            <a:r>
              <a:rPr lang="en-US" sz="1600" dirty="0"/>
              <a:t>Site Specific</a:t>
            </a:r>
          </a:p>
          <a:p>
            <a:pPr marL="0" indent="0">
              <a:buNone/>
            </a:pPr>
            <a:r>
              <a:rPr lang="en-US" sz="1600" dirty="0"/>
              <a:t>Memory &amp; Archive</a:t>
            </a:r>
          </a:p>
          <a:p>
            <a:pPr marL="0" indent="0">
              <a:buNone/>
            </a:pPr>
            <a:r>
              <a:rPr lang="en-US" sz="1600" dirty="0"/>
              <a:t>Systems &amp; Networks</a:t>
            </a:r>
          </a:p>
          <a:p>
            <a:pPr marL="0" indent="0">
              <a:buNone/>
            </a:pPr>
            <a:r>
              <a:rPr lang="en-US" sz="1600" dirty="0"/>
              <a:t>Appropriation</a:t>
            </a:r>
          </a:p>
          <a:p>
            <a:pPr marL="0" indent="0">
              <a:buNone/>
            </a:pPr>
            <a:r>
              <a:rPr lang="en-US" sz="1600" dirty="0"/>
              <a:t>Or also, theory from Semester 1 and / or Coexistent Perspectives module.</a:t>
            </a:r>
          </a:p>
          <a:p>
            <a:endParaRPr lang="en-US" dirty="0"/>
          </a:p>
          <a:p>
            <a:r>
              <a:rPr lang="en-US" dirty="0"/>
              <a:t>How have you used some of this theory to influence your practice?</a:t>
            </a:r>
          </a:p>
        </p:txBody>
      </p:sp>
    </p:spTree>
    <p:extLst>
      <p:ext uri="{BB962C8B-B14F-4D97-AF65-F5344CB8AC3E}">
        <p14:creationId xmlns:p14="http://schemas.microsoft.com/office/powerpoint/2010/main" val="121092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03567-5CB0-B4A1-D733-5BC0E9CB9DD8}"/>
              </a:ext>
            </a:extLst>
          </p:cNvPr>
          <p:cNvSpPr>
            <a:spLocks noGrp="1"/>
          </p:cNvSpPr>
          <p:nvPr>
            <p:ph type="title"/>
          </p:nvPr>
        </p:nvSpPr>
        <p:spPr/>
        <p:txBody>
          <a:bodyPr/>
          <a:lstStyle/>
          <a:p>
            <a:r>
              <a:rPr lang="en-US" dirty="0"/>
              <a:t>How much work? (this is a rough guide!)</a:t>
            </a:r>
          </a:p>
        </p:txBody>
      </p:sp>
      <p:sp>
        <p:nvSpPr>
          <p:cNvPr id="3" name="Content Placeholder 2">
            <a:extLst>
              <a:ext uri="{FF2B5EF4-FFF2-40B4-BE49-F238E27FC236}">
                <a16:creationId xmlns:a16="http://schemas.microsoft.com/office/drawing/2014/main" id="{4FEA56A9-1FBA-54F2-1D8A-C7B8D01A1CD5}"/>
              </a:ext>
            </a:extLst>
          </p:cNvPr>
          <p:cNvSpPr>
            <a:spLocks noGrp="1"/>
          </p:cNvSpPr>
          <p:nvPr>
            <p:ph idx="1"/>
          </p:nvPr>
        </p:nvSpPr>
        <p:spPr/>
        <p:txBody>
          <a:bodyPr>
            <a:normAutofit/>
          </a:bodyPr>
          <a:lstStyle/>
          <a:p>
            <a:r>
              <a:rPr lang="en-US" sz="2000" dirty="0"/>
              <a:t>UWTSD Reg’s state a 60-credit module at level 7 should have work equivalent to 15,000 words.</a:t>
            </a:r>
          </a:p>
          <a:p>
            <a:r>
              <a:rPr lang="en-US" sz="2000" dirty="0"/>
              <a:t>15,000 words is equal to 12-15 components.</a:t>
            </a:r>
          </a:p>
          <a:p>
            <a:r>
              <a:rPr lang="en-US" sz="2000" dirty="0"/>
              <a:t>Your portfolio’s will all be different however as an example, if I were to hand in a body of work it could contain the following:</a:t>
            </a:r>
          </a:p>
          <a:p>
            <a:endParaRPr lang="en-US" sz="2000" dirty="0"/>
          </a:p>
          <a:p>
            <a:pPr marL="0" indent="0">
              <a:buNone/>
            </a:pPr>
            <a:r>
              <a:rPr lang="en-US" sz="2000" i="1" dirty="0"/>
              <a:t>Journal, research notes and writing, technical notebook, drawings, collage, paper models, glass samples, textile samples, kiln formed pieces, photography experiments, curated and compiled portfolio of work.</a:t>
            </a:r>
          </a:p>
          <a:p>
            <a:pPr marL="0" indent="0">
              <a:buNone/>
            </a:pPr>
            <a:endParaRPr lang="en-US" sz="2000" i="1" dirty="0"/>
          </a:p>
          <a:p>
            <a:r>
              <a:rPr lang="en-US" sz="2000" i="1" dirty="0"/>
              <a:t>Other examples could include…… film footage, ceramic work, sculpture, print, digital imagery, book construction, sketchbooks, metal enameling, metal forming, </a:t>
            </a:r>
            <a:r>
              <a:rPr lang="en-US" sz="2000" i="1" dirty="0" err="1"/>
              <a:t>jewellery</a:t>
            </a:r>
            <a:r>
              <a:rPr lang="en-US" sz="2000" i="1" dirty="0"/>
              <a:t>, painting, fabric manipulation </a:t>
            </a:r>
            <a:r>
              <a:rPr lang="en-US" sz="2000" i="1" dirty="0" err="1"/>
              <a:t>etc</a:t>
            </a:r>
            <a:r>
              <a:rPr lang="en-US" sz="2000" i="1" dirty="0"/>
              <a:t> </a:t>
            </a:r>
            <a:r>
              <a:rPr lang="en-US" sz="2000" i="1" dirty="0" err="1"/>
              <a:t>etc</a:t>
            </a:r>
            <a:r>
              <a:rPr lang="en-US" sz="2000" i="1" dirty="0"/>
              <a:t>……</a:t>
            </a:r>
          </a:p>
          <a:p>
            <a:pPr marL="0" indent="0">
              <a:buNone/>
            </a:pPr>
            <a:endParaRPr lang="en-US" dirty="0"/>
          </a:p>
        </p:txBody>
      </p:sp>
    </p:spTree>
    <p:extLst>
      <p:ext uri="{BB962C8B-B14F-4D97-AF65-F5344CB8AC3E}">
        <p14:creationId xmlns:p14="http://schemas.microsoft.com/office/powerpoint/2010/main" val="2605267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2281DC-9A95-0D40-99A3-7A4422EEF511}"/>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Objectives of this Power Point</a:t>
            </a:r>
          </a:p>
        </p:txBody>
      </p:sp>
      <p:sp>
        <p:nvSpPr>
          <p:cNvPr id="3" name="Content Placeholder 2">
            <a:extLst>
              <a:ext uri="{FF2B5EF4-FFF2-40B4-BE49-F238E27FC236}">
                <a16:creationId xmlns:a16="http://schemas.microsoft.com/office/drawing/2014/main" id="{9DA6BA2A-7C74-144E-8F05-B6464DB2EDD9}"/>
              </a:ext>
            </a:extLst>
          </p:cNvPr>
          <p:cNvSpPr>
            <a:spLocks noGrp="1"/>
          </p:cNvSpPr>
          <p:nvPr>
            <p:ph idx="1"/>
          </p:nvPr>
        </p:nvSpPr>
        <p:spPr>
          <a:xfrm>
            <a:off x="4810259" y="649480"/>
            <a:ext cx="6555347" cy="5546047"/>
          </a:xfrm>
        </p:spPr>
        <p:txBody>
          <a:bodyPr anchor="ctr">
            <a:normAutofit/>
          </a:bodyPr>
          <a:lstStyle/>
          <a:p>
            <a:pPr marL="0" indent="0">
              <a:buNone/>
            </a:pPr>
            <a:r>
              <a:rPr lang="en-US" sz="2000" dirty="0"/>
              <a:t>The main points to establish are:</a:t>
            </a:r>
          </a:p>
          <a:p>
            <a:r>
              <a:rPr lang="en-US" sz="2000" dirty="0"/>
              <a:t>The process of collating your portfolio is explorative itself and is part of your journey.</a:t>
            </a:r>
          </a:p>
          <a:p>
            <a:r>
              <a:rPr lang="en-US" sz="2000" dirty="0"/>
              <a:t>There is more than one way to do this, do not put yourself under unrealistic pressure to fit a preconceived idea.</a:t>
            </a:r>
          </a:p>
          <a:p>
            <a:r>
              <a:rPr lang="en-US" sz="2000" dirty="0"/>
              <a:t>There is no one size fits all approach, we expect individual approaches, but we expect your submission to be digital, even though you are able to show is hard copy and 3D material objects and work during your presentation. </a:t>
            </a:r>
          </a:p>
          <a:p>
            <a:r>
              <a:rPr lang="en-US" sz="2000" dirty="0"/>
              <a:t>We are aiming to offer a variety of strategies and routes for you to approach your submission.</a:t>
            </a:r>
          </a:p>
        </p:txBody>
      </p:sp>
    </p:spTree>
    <p:extLst>
      <p:ext uri="{BB962C8B-B14F-4D97-AF65-F5344CB8AC3E}">
        <p14:creationId xmlns:p14="http://schemas.microsoft.com/office/powerpoint/2010/main" val="3528282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017D9-4C51-8DDD-FC03-8C86048E1816}"/>
              </a:ext>
            </a:extLst>
          </p:cNvPr>
          <p:cNvSpPr>
            <a:spLocks noGrp="1"/>
          </p:cNvSpPr>
          <p:nvPr>
            <p:ph type="title"/>
          </p:nvPr>
        </p:nvSpPr>
        <p:spPr/>
        <p:txBody>
          <a:bodyPr/>
          <a:lstStyle/>
          <a:p>
            <a:r>
              <a:rPr lang="en-US" dirty="0"/>
              <a:t>Assessment</a:t>
            </a:r>
          </a:p>
        </p:txBody>
      </p:sp>
      <p:sp>
        <p:nvSpPr>
          <p:cNvPr id="3" name="Content Placeholder 2">
            <a:extLst>
              <a:ext uri="{FF2B5EF4-FFF2-40B4-BE49-F238E27FC236}">
                <a16:creationId xmlns:a16="http://schemas.microsoft.com/office/drawing/2014/main" id="{B15CE552-9CD1-22C0-1BBF-4FD925947F39}"/>
              </a:ext>
            </a:extLst>
          </p:cNvPr>
          <p:cNvSpPr>
            <a:spLocks noGrp="1"/>
          </p:cNvSpPr>
          <p:nvPr>
            <p:ph idx="1"/>
          </p:nvPr>
        </p:nvSpPr>
        <p:spPr/>
        <p:txBody>
          <a:bodyPr>
            <a:normAutofit/>
          </a:bodyPr>
          <a:lstStyle/>
          <a:p>
            <a:r>
              <a:rPr lang="en-US" sz="2400" dirty="0"/>
              <a:t>Your Explorative Research &amp; Praxis portfolio (body of work) is assessed as a whole, You have the opportunity to present your work during your 20-minute assessment with staff and therefore it is useful to connect and curate the key aspects of your work, however, you will also </a:t>
            </a:r>
            <a:r>
              <a:rPr lang="en-US" sz="2400" b="1" dirty="0"/>
              <a:t>need to submit your work digitally </a:t>
            </a:r>
            <a:r>
              <a:rPr lang="en-US" sz="2400" dirty="0"/>
              <a:t>so that we can cross mark and share with the external examiners.</a:t>
            </a:r>
          </a:p>
          <a:p>
            <a:pPr marL="0" indent="0">
              <a:buNone/>
            </a:pPr>
            <a:endParaRPr lang="en-US" sz="2400" dirty="0"/>
          </a:p>
          <a:p>
            <a:r>
              <a:rPr lang="en-US" sz="2400" dirty="0"/>
              <a:t>Preparation for your 20 min assessment will help you to reflect and identify the key and important elements of your work. See this as part of your explorative journey. </a:t>
            </a:r>
            <a:r>
              <a:rPr lang="en-US" sz="2400" b="1" dirty="0"/>
              <a:t>See this as a summary of your portfolio.</a:t>
            </a:r>
          </a:p>
        </p:txBody>
      </p:sp>
    </p:spTree>
    <p:extLst>
      <p:ext uri="{BB962C8B-B14F-4D97-AF65-F5344CB8AC3E}">
        <p14:creationId xmlns:p14="http://schemas.microsoft.com/office/powerpoint/2010/main" val="1835796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BD19F-C77F-6CAA-1D76-595D3B80E6CE}"/>
              </a:ext>
            </a:extLst>
          </p:cNvPr>
          <p:cNvSpPr>
            <a:spLocks noGrp="1"/>
          </p:cNvSpPr>
          <p:nvPr>
            <p:ph type="title"/>
          </p:nvPr>
        </p:nvSpPr>
        <p:spPr>
          <a:xfrm>
            <a:off x="686834" y="1153572"/>
            <a:ext cx="3200400" cy="4461163"/>
          </a:xfrm>
        </p:spPr>
        <p:txBody>
          <a:bodyPr>
            <a:normAutofit/>
          </a:bodyPr>
          <a:lstStyle/>
          <a:p>
            <a:r>
              <a:rPr lang="en-US">
                <a:solidFill>
                  <a:srgbClr val="FFFFFF"/>
                </a:solidFill>
              </a:rPr>
              <a:t>Your 20 min presentation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E9D0EA3-D647-41D8-EB7B-9FD838DEF4F9}"/>
              </a:ext>
            </a:extLst>
          </p:cNvPr>
          <p:cNvSpPr>
            <a:spLocks noGrp="1"/>
          </p:cNvSpPr>
          <p:nvPr>
            <p:ph idx="1"/>
          </p:nvPr>
        </p:nvSpPr>
        <p:spPr>
          <a:xfrm>
            <a:off x="4447308" y="591344"/>
            <a:ext cx="6906491" cy="5585619"/>
          </a:xfrm>
        </p:spPr>
        <p:txBody>
          <a:bodyPr anchor="ctr">
            <a:normAutofit/>
          </a:bodyPr>
          <a:lstStyle/>
          <a:p>
            <a:r>
              <a:rPr lang="en-US" sz="2200" dirty="0"/>
              <a:t>This can be online or onsite next to your desk or space if you wish. Please ensure you have agreed this with your pathway tutor so that we can timetable appropriately.</a:t>
            </a:r>
          </a:p>
          <a:p>
            <a:endParaRPr lang="en-US" sz="2200" dirty="0"/>
          </a:p>
          <a:p>
            <a:pPr marL="0" indent="0">
              <a:buNone/>
            </a:pPr>
            <a:r>
              <a:rPr lang="en-US" sz="2200" dirty="0"/>
              <a:t>We will expect you to talk through the following and advise you to prepare the following (This can be a ppt if you wish)</a:t>
            </a:r>
          </a:p>
          <a:p>
            <a:pPr marL="0" indent="0">
              <a:buNone/>
            </a:pPr>
            <a:endParaRPr lang="en-US" sz="2200" dirty="0"/>
          </a:p>
          <a:p>
            <a:r>
              <a:rPr lang="en-US" sz="2200" dirty="0"/>
              <a:t>Key themes and concepts within your portfolio of work and the theory you have researched around this.</a:t>
            </a:r>
          </a:p>
          <a:p>
            <a:r>
              <a:rPr lang="en-US" sz="2200" dirty="0"/>
              <a:t>Your reflective thoughts and critical analysis on the body of work you have produced and the elements that you have found most successful and useful within your explorative journey. </a:t>
            </a:r>
          </a:p>
          <a:p>
            <a:r>
              <a:rPr lang="en-US" sz="2200" dirty="0"/>
              <a:t>Your future ambitions for the next module and how you would like to further develop your practice. </a:t>
            </a:r>
          </a:p>
        </p:txBody>
      </p:sp>
    </p:spTree>
    <p:extLst>
      <p:ext uri="{BB962C8B-B14F-4D97-AF65-F5344CB8AC3E}">
        <p14:creationId xmlns:p14="http://schemas.microsoft.com/office/powerpoint/2010/main" val="1350919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5D8AB0-6049-EF41-9569-BDA9B789B0B2}"/>
              </a:ext>
            </a:extLst>
          </p:cNvPr>
          <p:cNvSpPr>
            <a:spLocks noGrp="1"/>
          </p:cNvSpPr>
          <p:nvPr>
            <p:ph type="title"/>
          </p:nvPr>
        </p:nvSpPr>
        <p:spPr>
          <a:xfrm>
            <a:off x="635000" y="640823"/>
            <a:ext cx="3418659" cy="5583148"/>
          </a:xfrm>
        </p:spPr>
        <p:txBody>
          <a:bodyPr anchor="ctr">
            <a:normAutofit/>
          </a:bodyPr>
          <a:lstStyle/>
          <a:p>
            <a:r>
              <a:rPr lang="en-US" sz="3800" dirty="0"/>
              <a:t>Simple and Effective</a:t>
            </a:r>
            <a:br>
              <a:rPr lang="en-US" sz="3800" dirty="0"/>
            </a:br>
            <a:r>
              <a:rPr lang="en-US" sz="3800" dirty="0"/>
              <a:t>Digital Documentation</a:t>
            </a:r>
          </a:p>
        </p:txBody>
      </p:sp>
      <p:sp>
        <p:nvSpPr>
          <p:cNvPr id="3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D6EB791-C494-4FB3-98DC-4C6E34194DCA}"/>
              </a:ext>
            </a:extLst>
          </p:cNvPr>
          <p:cNvGraphicFramePr>
            <a:graphicFrameLocks noGrp="1"/>
          </p:cNvGraphicFramePr>
          <p:nvPr>
            <p:ph idx="1"/>
            <p:extLst>
              <p:ext uri="{D42A27DB-BD31-4B8C-83A1-F6EECF244321}">
                <p14:modId xmlns:p14="http://schemas.microsoft.com/office/powerpoint/2010/main" val="99686849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8016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17277EE-40C6-F549-B5FE-85A392C63E1B}"/>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rPr>
              <a:t>Collating and curating</a:t>
            </a:r>
          </a:p>
        </p:txBody>
      </p:sp>
      <p:graphicFrame>
        <p:nvGraphicFramePr>
          <p:cNvPr id="5" name="Content Placeholder 2">
            <a:extLst>
              <a:ext uri="{FF2B5EF4-FFF2-40B4-BE49-F238E27FC236}">
                <a16:creationId xmlns:a16="http://schemas.microsoft.com/office/drawing/2014/main" id="{BC068EC8-7956-4073-8EEA-BAE734D9F1D7}"/>
              </a:ext>
            </a:extLst>
          </p:cNvPr>
          <p:cNvGraphicFramePr>
            <a:graphicFrameLocks noGrp="1"/>
          </p:cNvGraphicFramePr>
          <p:nvPr>
            <p:ph idx="1"/>
            <p:extLst>
              <p:ext uri="{D42A27DB-BD31-4B8C-83A1-F6EECF244321}">
                <p14:modId xmlns:p14="http://schemas.microsoft.com/office/powerpoint/2010/main" val="354564589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3554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CC557-6A3B-D543-89DA-6723284F43BF}"/>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Documenting 3D and hand generated work..</a:t>
            </a:r>
          </a:p>
        </p:txBody>
      </p:sp>
      <p:sp>
        <p:nvSpPr>
          <p:cNvPr id="3" name="Content Placeholder 2">
            <a:extLst>
              <a:ext uri="{FF2B5EF4-FFF2-40B4-BE49-F238E27FC236}">
                <a16:creationId xmlns:a16="http://schemas.microsoft.com/office/drawing/2014/main" id="{3084B6ED-FDCA-1447-9F1A-7667BD421847}"/>
              </a:ext>
            </a:extLst>
          </p:cNvPr>
          <p:cNvSpPr>
            <a:spLocks noGrp="1"/>
          </p:cNvSpPr>
          <p:nvPr>
            <p:ph idx="1"/>
          </p:nvPr>
        </p:nvSpPr>
        <p:spPr>
          <a:xfrm>
            <a:off x="4810259" y="649480"/>
            <a:ext cx="6555347" cy="5546047"/>
          </a:xfrm>
        </p:spPr>
        <p:txBody>
          <a:bodyPr anchor="ctr">
            <a:normAutofit/>
          </a:bodyPr>
          <a:lstStyle/>
          <a:p>
            <a:endParaRPr lang="en-US" sz="2000"/>
          </a:p>
          <a:p>
            <a:r>
              <a:rPr lang="en-US" sz="2000"/>
              <a:t>Photography – thank goodness for our smartphones</a:t>
            </a:r>
          </a:p>
          <a:p>
            <a:r>
              <a:rPr lang="en-US" sz="2000"/>
              <a:t>Good clear images of your large- scale work – A1, A2, A3 drawings and designs  etc - Photograph this flat from above, or on a wall and try to use good, even light. Consider showing scale (or not)</a:t>
            </a:r>
          </a:p>
          <a:p>
            <a:r>
              <a:rPr lang="en-US" sz="2000"/>
              <a:t>Photograph stills of pages, of ideas boards, of material samples, or objects and then document with photography.</a:t>
            </a:r>
          </a:p>
          <a:p>
            <a:r>
              <a:rPr lang="en-US" sz="2000"/>
              <a:t>Explore a range of environments and lighting and explore this as an opportunity to give different angles to your work </a:t>
            </a:r>
          </a:p>
          <a:p>
            <a:endParaRPr lang="en-US" sz="2000"/>
          </a:p>
        </p:txBody>
      </p:sp>
    </p:spTree>
    <p:extLst>
      <p:ext uri="{BB962C8B-B14F-4D97-AF65-F5344CB8AC3E}">
        <p14:creationId xmlns:p14="http://schemas.microsoft.com/office/powerpoint/2010/main" val="667529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AB6DF-1B2E-4D57-BF79-D7D81C3D459D}"/>
              </a:ext>
            </a:extLst>
          </p:cNvPr>
          <p:cNvSpPr>
            <a:spLocks noGrp="1"/>
          </p:cNvSpPr>
          <p:nvPr>
            <p:ph type="title"/>
          </p:nvPr>
        </p:nvSpPr>
        <p:spPr/>
        <p:txBody>
          <a:bodyPr>
            <a:normAutofit/>
          </a:bodyPr>
          <a:lstStyle/>
          <a:p>
            <a:r>
              <a:rPr lang="en-GB" sz="3200" dirty="0">
                <a:cs typeface="Calibri Light"/>
              </a:rPr>
              <a:t>Is the space you work interesting? Pin boards, tables , collections, you making? A time lapse making? All are optional!</a:t>
            </a:r>
            <a:endParaRPr lang="en-GB" sz="3200" dirty="0"/>
          </a:p>
        </p:txBody>
      </p:sp>
      <p:pic>
        <p:nvPicPr>
          <p:cNvPr id="4" name="Picture 4" descr="A group of people sitting at a table&#10;&#10;Description generated with high confidence">
            <a:extLst>
              <a:ext uri="{FF2B5EF4-FFF2-40B4-BE49-F238E27FC236}">
                <a16:creationId xmlns:a16="http://schemas.microsoft.com/office/drawing/2014/main" id="{0F2873CB-2DCC-486B-A3C8-0076B3D2E2A8}"/>
              </a:ext>
            </a:extLst>
          </p:cNvPr>
          <p:cNvPicPr>
            <a:picLocks noChangeAspect="1"/>
          </p:cNvPicPr>
          <p:nvPr/>
        </p:nvPicPr>
        <p:blipFill>
          <a:blip r:embed="rId2"/>
          <a:stretch>
            <a:fillRect/>
          </a:stretch>
        </p:blipFill>
        <p:spPr>
          <a:xfrm>
            <a:off x="228600" y="1638300"/>
            <a:ext cx="3867150" cy="2924175"/>
          </a:xfrm>
          <a:prstGeom prst="rect">
            <a:avLst/>
          </a:prstGeom>
        </p:spPr>
      </p:pic>
      <p:pic>
        <p:nvPicPr>
          <p:cNvPr id="6" name="Picture 6" descr="A group of people sitting at a desk&#10;&#10;Description generated with very high confidence">
            <a:extLst>
              <a:ext uri="{FF2B5EF4-FFF2-40B4-BE49-F238E27FC236}">
                <a16:creationId xmlns:a16="http://schemas.microsoft.com/office/drawing/2014/main" id="{252D8073-310C-47EB-AD5E-41E44886791C}"/>
              </a:ext>
            </a:extLst>
          </p:cNvPr>
          <p:cNvPicPr>
            <a:picLocks noChangeAspect="1"/>
          </p:cNvPicPr>
          <p:nvPr/>
        </p:nvPicPr>
        <p:blipFill>
          <a:blip r:embed="rId3"/>
          <a:stretch>
            <a:fillRect/>
          </a:stretch>
        </p:blipFill>
        <p:spPr>
          <a:xfrm>
            <a:off x="8629650" y="1695450"/>
            <a:ext cx="3562350" cy="3562350"/>
          </a:xfrm>
          <a:prstGeom prst="rect">
            <a:avLst/>
          </a:prstGeom>
        </p:spPr>
      </p:pic>
      <p:pic>
        <p:nvPicPr>
          <p:cNvPr id="8" name="Picture 8" descr="A picture containing indoor, computer, table, desk&#10;&#10;Description generated with very high confidence">
            <a:extLst>
              <a:ext uri="{FF2B5EF4-FFF2-40B4-BE49-F238E27FC236}">
                <a16:creationId xmlns:a16="http://schemas.microsoft.com/office/drawing/2014/main" id="{C6EF8CB9-1CF0-4212-8B80-C5333700C64D}"/>
              </a:ext>
            </a:extLst>
          </p:cNvPr>
          <p:cNvPicPr>
            <a:picLocks noChangeAspect="1"/>
          </p:cNvPicPr>
          <p:nvPr/>
        </p:nvPicPr>
        <p:blipFill>
          <a:blip r:embed="rId4"/>
          <a:stretch>
            <a:fillRect/>
          </a:stretch>
        </p:blipFill>
        <p:spPr>
          <a:xfrm>
            <a:off x="3419475" y="3180922"/>
            <a:ext cx="5695950" cy="3544155"/>
          </a:xfrm>
          <a:prstGeom prst="rect">
            <a:avLst/>
          </a:prstGeom>
        </p:spPr>
      </p:pic>
    </p:spTree>
    <p:extLst>
      <p:ext uri="{BB962C8B-B14F-4D97-AF65-F5344CB8AC3E}">
        <p14:creationId xmlns:p14="http://schemas.microsoft.com/office/powerpoint/2010/main" val="3507027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9901C-3245-1555-C5AC-7D28E1940B52}"/>
              </a:ext>
            </a:extLst>
          </p:cNvPr>
          <p:cNvSpPr>
            <a:spLocks noGrp="1"/>
          </p:cNvSpPr>
          <p:nvPr>
            <p:ph type="title"/>
          </p:nvPr>
        </p:nvSpPr>
        <p:spPr>
          <a:xfrm>
            <a:off x="8376615" y="556954"/>
            <a:ext cx="3377183" cy="3708895"/>
          </a:xfrm>
          <a:noFill/>
        </p:spPr>
        <p:txBody>
          <a:bodyPr vert="horz" lIns="91440" tIns="45720" rIns="91440" bIns="45720" rtlCol="0" anchor="b">
            <a:normAutofit/>
          </a:bodyPr>
          <a:lstStyle/>
          <a:p>
            <a:r>
              <a:rPr lang="en-US" dirty="0">
                <a:solidFill>
                  <a:schemeClr val="bg1"/>
                </a:solidFill>
              </a:rPr>
              <a:t>Studio Spaces </a:t>
            </a:r>
          </a:p>
        </p:txBody>
      </p:sp>
      <p:pic>
        <p:nvPicPr>
          <p:cNvPr id="5" name="Content Placeholder 4" descr="A picture containing text, indoor, appliance&#10;&#10;Description automatically generated">
            <a:extLst>
              <a:ext uri="{FF2B5EF4-FFF2-40B4-BE49-F238E27FC236}">
                <a16:creationId xmlns:a16="http://schemas.microsoft.com/office/drawing/2014/main" id="{76B9C349-BA0E-BA6D-B1A7-03E1D81FADF6}"/>
              </a:ext>
            </a:extLst>
          </p:cNvPr>
          <p:cNvPicPr>
            <a:picLocks noGrp="1" noChangeAspect="1"/>
          </p:cNvPicPr>
          <p:nvPr>
            <p:ph idx="1"/>
          </p:nvPr>
        </p:nvPicPr>
        <p:blipFill rotWithShape="1">
          <a:blip r:embed="rId2"/>
          <a:srcRect l="13080" r="18657" b="2"/>
          <a:stretch/>
        </p:blipFill>
        <p:spPr>
          <a:xfrm rot="5400000">
            <a:off x="321924" y="-155670"/>
            <a:ext cx="6525491" cy="7169339"/>
          </a:xfrm>
          <a:prstGeom prst="rect">
            <a:avLst/>
          </a:prstGeom>
        </p:spPr>
      </p:pic>
      <p:sp>
        <p:nvSpPr>
          <p:cNvPr id="3" name="TextBox 2">
            <a:extLst>
              <a:ext uri="{FF2B5EF4-FFF2-40B4-BE49-F238E27FC236}">
                <a16:creationId xmlns:a16="http://schemas.microsoft.com/office/drawing/2014/main" id="{793E58B2-17EF-641A-42C5-674420565B98}"/>
              </a:ext>
            </a:extLst>
          </p:cNvPr>
          <p:cNvSpPr txBox="1"/>
          <p:nvPr/>
        </p:nvSpPr>
        <p:spPr>
          <a:xfrm>
            <a:off x="7517081" y="2933204"/>
            <a:ext cx="3768404" cy="584775"/>
          </a:xfrm>
          <a:prstGeom prst="rect">
            <a:avLst/>
          </a:prstGeom>
          <a:noFill/>
        </p:spPr>
        <p:txBody>
          <a:bodyPr wrap="none" rtlCol="0">
            <a:spAutoFit/>
          </a:bodyPr>
          <a:lstStyle/>
          <a:p>
            <a:r>
              <a:rPr lang="en-US" sz="3200" dirty="0"/>
              <a:t>Document your desk!</a:t>
            </a:r>
          </a:p>
        </p:txBody>
      </p:sp>
    </p:spTree>
    <p:extLst>
      <p:ext uri="{BB962C8B-B14F-4D97-AF65-F5344CB8AC3E}">
        <p14:creationId xmlns:p14="http://schemas.microsoft.com/office/powerpoint/2010/main" val="2664844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AC54A8-A91A-4B1D-9C57-00F6B8299EF8}"/>
              </a:ext>
            </a:extLst>
          </p:cNvPr>
          <p:cNvSpPr>
            <a:spLocks noGrp="1"/>
          </p:cNvSpPr>
          <p:nvPr>
            <p:ph type="title"/>
          </p:nvPr>
        </p:nvSpPr>
        <p:spPr>
          <a:xfrm>
            <a:off x="312724" y="3433763"/>
            <a:ext cx="3197013" cy="2743200"/>
          </a:xfrm>
        </p:spPr>
        <p:txBody>
          <a:bodyPr anchor="t">
            <a:normAutofit/>
          </a:bodyPr>
          <a:lstStyle/>
          <a:p>
            <a:pPr algn="ctr"/>
            <a:r>
              <a:rPr lang="en-GB" sz="4100">
                <a:solidFill>
                  <a:schemeClr val="bg1"/>
                </a:solidFill>
                <a:cs typeface="Calibri Light"/>
              </a:rPr>
              <a:t>Compositional / Temporary layout</a:t>
            </a:r>
            <a:endParaRPr lang="en-GB" sz="4100">
              <a:solidFill>
                <a:schemeClr val="bg1"/>
              </a:solidFill>
            </a:endParaRPr>
          </a:p>
        </p:txBody>
      </p:sp>
      <p:pic>
        <p:nvPicPr>
          <p:cNvPr id="7" name="Graphic 6" descr="User Network">
            <a:extLst>
              <a:ext uri="{FF2B5EF4-FFF2-40B4-BE49-F238E27FC236}">
                <a16:creationId xmlns:a16="http://schemas.microsoft.com/office/drawing/2014/main" id="{BA07350E-7A9C-450D-8E28-D968B2FE2F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2271" y="2122544"/>
            <a:ext cx="914400" cy="914400"/>
          </a:xfrm>
          <a:prstGeom prst="rect">
            <a:avLst/>
          </a:prstGeom>
        </p:spPr>
      </p:pic>
      <p:sp>
        <p:nvSpPr>
          <p:cNvPr id="3" name="Content Placeholder 2">
            <a:extLst>
              <a:ext uri="{FF2B5EF4-FFF2-40B4-BE49-F238E27FC236}">
                <a16:creationId xmlns:a16="http://schemas.microsoft.com/office/drawing/2014/main" id="{CDEE2685-4D9B-4875-86C2-5283822AC33C}"/>
              </a:ext>
            </a:extLst>
          </p:cNvPr>
          <p:cNvSpPr>
            <a:spLocks noGrp="1"/>
          </p:cNvSpPr>
          <p:nvPr>
            <p:ph idx="1"/>
          </p:nvPr>
        </p:nvSpPr>
        <p:spPr>
          <a:xfrm>
            <a:off x="4330719" y="641615"/>
            <a:ext cx="7289799" cy="5533496"/>
          </a:xfrm>
        </p:spPr>
        <p:txBody>
          <a:bodyPr vert="horz" lIns="91440" tIns="45720" rIns="91440" bIns="45720" rtlCol="0" anchor="ctr">
            <a:normAutofit/>
          </a:bodyPr>
          <a:lstStyle/>
          <a:p>
            <a:r>
              <a:rPr lang="en-GB">
                <a:cs typeface="Calibri"/>
              </a:rPr>
              <a:t>This is a great way to show connections between your research and influences , ideas and your practice........</a:t>
            </a:r>
          </a:p>
          <a:p>
            <a:endParaRPr lang="en-GB">
              <a:cs typeface="Calibri"/>
            </a:endParaRPr>
          </a:p>
          <a:p>
            <a:r>
              <a:rPr lang="en-GB">
                <a:cs typeface="Calibri"/>
              </a:rPr>
              <a:t>Layout objects, your own drawings and things you have made, books and journals you have used as research (opened to relevant pages)…. Cut outs from magazines, found imagery and colour / surfaces linked to your project............ photograph as a composition that connects your thoughts and ideas........</a:t>
            </a:r>
          </a:p>
        </p:txBody>
      </p:sp>
    </p:spTree>
    <p:extLst>
      <p:ext uri="{BB962C8B-B14F-4D97-AF65-F5344CB8AC3E}">
        <p14:creationId xmlns:p14="http://schemas.microsoft.com/office/powerpoint/2010/main" val="1869922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98607DA-9549-B64D-812C-00BD386DDC51}"/>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58815" y="468121"/>
            <a:ext cx="7827849" cy="5870887"/>
          </a:xfrm>
        </p:spPr>
      </p:pic>
      <p:sp>
        <p:nvSpPr>
          <p:cNvPr id="7" name="TextBox 6">
            <a:extLst>
              <a:ext uri="{FF2B5EF4-FFF2-40B4-BE49-F238E27FC236}">
                <a16:creationId xmlns:a16="http://schemas.microsoft.com/office/drawing/2014/main" id="{860E4F0C-A476-2141-95C7-DD12995FD287}"/>
              </a:ext>
            </a:extLst>
          </p:cNvPr>
          <p:cNvSpPr txBox="1"/>
          <p:nvPr/>
        </p:nvSpPr>
        <p:spPr>
          <a:xfrm>
            <a:off x="8437944" y="474561"/>
            <a:ext cx="3414532" cy="5909310"/>
          </a:xfrm>
          <a:prstGeom prst="rect">
            <a:avLst/>
          </a:prstGeom>
          <a:noFill/>
        </p:spPr>
        <p:txBody>
          <a:bodyPr wrap="square" rtlCol="0">
            <a:spAutoFit/>
          </a:bodyPr>
          <a:lstStyle/>
          <a:p>
            <a:r>
              <a:rPr lang="en-US" sz="2400">
                <a:solidFill>
                  <a:schemeClr val="accent6">
                    <a:lumMod val="60000"/>
                    <a:lumOff val="40000"/>
                  </a:schemeClr>
                </a:solidFill>
              </a:rPr>
              <a:t>What is this?</a:t>
            </a:r>
          </a:p>
          <a:p>
            <a:pPr marL="285750" indent="-285750">
              <a:buFont typeface="Arial" panose="020B0604020202020204" pitchFamily="34" charset="0"/>
              <a:buChar char="•"/>
            </a:pPr>
            <a:r>
              <a:rPr lang="en-US">
                <a:solidFill>
                  <a:schemeClr val="tx1">
                    <a:lumMod val="50000"/>
                    <a:lumOff val="50000"/>
                  </a:schemeClr>
                </a:solidFill>
              </a:rPr>
              <a:t>My super low-tech example</a:t>
            </a:r>
          </a:p>
          <a:p>
            <a:pPr marL="285750" indent="-285750">
              <a:buFont typeface="Arial" panose="020B0604020202020204" pitchFamily="34" charset="0"/>
              <a:buChar char="•"/>
            </a:pPr>
            <a:r>
              <a:rPr lang="en-US">
                <a:solidFill>
                  <a:schemeClr val="tx1">
                    <a:lumMod val="50000"/>
                    <a:lumOff val="50000"/>
                  </a:schemeClr>
                </a:solidFill>
              </a:rPr>
              <a:t>Photographed on a smartphone</a:t>
            </a:r>
          </a:p>
          <a:p>
            <a:pPr marL="285750" indent="-285750">
              <a:buFont typeface="Arial" panose="020B0604020202020204" pitchFamily="34" charset="0"/>
              <a:buChar char="•"/>
            </a:pPr>
            <a:r>
              <a:rPr lang="en-US">
                <a:solidFill>
                  <a:schemeClr val="tx1">
                    <a:lumMod val="50000"/>
                    <a:lumOff val="50000"/>
                  </a:schemeClr>
                </a:solidFill>
              </a:rPr>
              <a:t>Palette Mood Board</a:t>
            </a:r>
          </a:p>
          <a:p>
            <a:pPr marL="285750" indent="-285750">
              <a:buFont typeface="Arial" panose="020B0604020202020204" pitchFamily="34" charset="0"/>
              <a:buChar char="•"/>
            </a:pPr>
            <a:r>
              <a:rPr lang="en-US">
                <a:solidFill>
                  <a:schemeClr val="tx1">
                    <a:lumMod val="50000"/>
                    <a:lumOff val="50000"/>
                  </a:schemeClr>
                </a:solidFill>
              </a:rPr>
              <a:t>Flat lay on a table</a:t>
            </a:r>
          </a:p>
          <a:p>
            <a:pPr marL="285750" indent="-285750">
              <a:buFont typeface="Arial" panose="020B0604020202020204" pitchFamily="34" charset="0"/>
              <a:buChar char="•"/>
            </a:pPr>
            <a:r>
              <a:rPr lang="en-US">
                <a:solidFill>
                  <a:schemeClr val="tx1">
                    <a:lumMod val="50000"/>
                    <a:lumOff val="50000"/>
                  </a:schemeClr>
                </a:solidFill>
              </a:rPr>
              <a:t>Arranged not stuck</a:t>
            </a:r>
          </a:p>
          <a:p>
            <a:pPr marL="285750" indent="-285750">
              <a:buFont typeface="Arial" panose="020B0604020202020204" pitchFamily="34" charset="0"/>
              <a:buChar char="•"/>
            </a:pPr>
            <a:r>
              <a:rPr lang="en-US" err="1">
                <a:solidFill>
                  <a:schemeClr val="tx1">
                    <a:lumMod val="50000"/>
                    <a:lumOff val="50000"/>
                  </a:schemeClr>
                </a:solidFill>
              </a:rPr>
              <a:t>Utilising</a:t>
            </a:r>
            <a:r>
              <a:rPr lang="en-US">
                <a:solidFill>
                  <a:schemeClr val="tx1">
                    <a:lumMod val="50000"/>
                    <a:lumOff val="50000"/>
                  </a:schemeClr>
                </a:solidFill>
              </a:rPr>
              <a:t> natural daylight</a:t>
            </a:r>
          </a:p>
          <a:p>
            <a:endParaRPr lang="en-US"/>
          </a:p>
          <a:p>
            <a:r>
              <a:rPr lang="en-US" sz="2400">
                <a:solidFill>
                  <a:schemeClr val="accent6">
                    <a:lumMod val="60000"/>
                    <a:lumOff val="40000"/>
                  </a:schemeClr>
                </a:solidFill>
              </a:rPr>
              <a:t>How could you improve this?</a:t>
            </a:r>
          </a:p>
          <a:p>
            <a:pPr marL="285750" indent="-285750">
              <a:buFont typeface="Arial" panose="020B0604020202020204" pitchFamily="34" charset="0"/>
              <a:buChar char="•"/>
            </a:pPr>
            <a:r>
              <a:rPr lang="en-US">
                <a:solidFill>
                  <a:schemeClr val="tx1">
                    <a:lumMod val="50000"/>
                    <a:lumOff val="50000"/>
                  </a:schemeClr>
                </a:solidFill>
              </a:rPr>
              <a:t>Improved lighting? - explore through photoshop - enhance?</a:t>
            </a:r>
          </a:p>
          <a:p>
            <a:pPr marL="285750" indent="-285750">
              <a:buFont typeface="Arial" panose="020B0604020202020204" pitchFamily="34" charset="0"/>
              <a:buChar char="•"/>
            </a:pPr>
            <a:r>
              <a:rPr lang="en-US">
                <a:solidFill>
                  <a:schemeClr val="tx1">
                    <a:lumMod val="50000"/>
                    <a:lumOff val="50000"/>
                  </a:schemeClr>
                </a:solidFill>
              </a:rPr>
              <a:t>Trim? – embrace the table or cut it out?  I think the table suits in this instance.</a:t>
            </a:r>
          </a:p>
          <a:p>
            <a:pPr marL="285750" indent="-285750">
              <a:buFont typeface="Arial" panose="020B0604020202020204" pitchFamily="34" charset="0"/>
              <a:buChar char="•"/>
            </a:pPr>
            <a:r>
              <a:rPr lang="en-US">
                <a:solidFill>
                  <a:schemeClr val="tx1">
                    <a:lumMod val="50000"/>
                    <a:lumOff val="50000"/>
                  </a:schemeClr>
                </a:solidFill>
              </a:rPr>
              <a:t>Layer on text using digital fonts?</a:t>
            </a:r>
          </a:p>
          <a:p>
            <a:pPr marL="285750" indent="-285750">
              <a:buFont typeface="Arial" panose="020B0604020202020204" pitchFamily="34" charset="0"/>
              <a:buChar char="•"/>
            </a:pPr>
            <a:r>
              <a:rPr lang="en-US">
                <a:solidFill>
                  <a:schemeClr val="tx1">
                    <a:lumMod val="50000"/>
                    <a:lumOff val="50000"/>
                  </a:schemeClr>
                </a:solidFill>
              </a:rPr>
              <a:t>Add on some brand identity without overstating yourself? </a:t>
            </a:r>
          </a:p>
        </p:txBody>
      </p:sp>
    </p:spTree>
    <p:extLst>
      <p:ext uri="{BB962C8B-B14F-4D97-AF65-F5344CB8AC3E}">
        <p14:creationId xmlns:p14="http://schemas.microsoft.com/office/powerpoint/2010/main" val="1269053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3770C15-7C79-9942-9D1D-6B51A619C536}"/>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24092" y="497711"/>
            <a:ext cx="7875756" cy="5662653"/>
          </a:xfrm>
        </p:spPr>
      </p:pic>
      <p:sp>
        <p:nvSpPr>
          <p:cNvPr id="7" name="Rectangle 6">
            <a:extLst>
              <a:ext uri="{FF2B5EF4-FFF2-40B4-BE49-F238E27FC236}">
                <a16:creationId xmlns:a16="http://schemas.microsoft.com/office/drawing/2014/main" id="{F275FC13-A586-2A4A-AA58-69DBF551671F}"/>
              </a:ext>
            </a:extLst>
          </p:cNvPr>
          <p:cNvSpPr/>
          <p:nvPr/>
        </p:nvSpPr>
        <p:spPr>
          <a:xfrm>
            <a:off x="8518961" y="864974"/>
            <a:ext cx="3348947" cy="3231654"/>
          </a:xfrm>
          <a:prstGeom prst="rect">
            <a:avLst/>
          </a:prstGeom>
        </p:spPr>
        <p:txBody>
          <a:bodyPr wrap="square">
            <a:spAutoFit/>
          </a:bodyPr>
          <a:lstStyle/>
          <a:p>
            <a:r>
              <a:rPr lang="en-US" sz="2400">
                <a:solidFill>
                  <a:schemeClr val="accent6">
                    <a:lumMod val="60000"/>
                    <a:lumOff val="40000"/>
                  </a:schemeClr>
                </a:solidFill>
              </a:rPr>
              <a:t>What is this?</a:t>
            </a:r>
          </a:p>
          <a:p>
            <a:pPr marL="285750" indent="-285750">
              <a:buFont typeface="Arial" panose="020B0604020202020204" pitchFamily="34" charset="0"/>
              <a:buChar char="•"/>
            </a:pPr>
            <a:r>
              <a:rPr lang="en-US">
                <a:solidFill>
                  <a:schemeClr val="tx1">
                    <a:lumMod val="50000"/>
                    <a:lumOff val="50000"/>
                  </a:schemeClr>
                </a:solidFill>
              </a:rPr>
              <a:t>The same image with </a:t>
            </a:r>
          </a:p>
          <a:p>
            <a:r>
              <a:rPr lang="en-US">
                <a:solidFill>
                  <a:schemeClr val="tx1">
                    <a:lumMod val="50000"/>
                    <a:lumOff val="50000"/>
                  </a:schemeClr>
                </a:solidFill>
              </a:rPr>
              <a:t>      a basic camera filter applied,             </a:t>
            </a:r>
          </a:p>
          <a:p>
            <a:r>
              <a:rPr lang="en-US">
                <a:solidFill>
                  <a:schemeClr val="tx1">
                    <a:lumMod val="50000"/>
                    <a:lumOff val="50000"/>
                  </a:schemeClr>
                </a:solidFill>
              </a:rPr>
              <a:t>      giving the image a more          </a:t>
            </a:r>
          </a:p>
          <a:p>
            <a:r>
              <a:rPr lang="en-US">
                <a:solidFill>
                  <a:schemeClr val="tx1">
                    <a:lumMod val="50000"/>
                    <a:lumOff val="50000"/>
                  </a:schemeClr>
                </a:solidFill>
              </a:rPr>
              <a:t>      styled, editorial appearance.</a:t>
            </a:r>
          </a:p>
          <a:p>
            <a:pPr marL="285750" indent="-285750">
              <a:buFont typeface="Arial" panose="020B0604020202020204" pitchFamily="34" charset="0"/>
              <a:buChar char="•"/>
            </a:pPr>
            <a:r>
              <a:rPr lang="en-US">
                <a:solidFill>
                  <a:schemeClr val="tx1">
                    <a:lumMod val="50000"/>
                    <a:lumOff val="50000"/>
                  </a:schemeClr>
                </a:solidFill>
              </a:rPr>
              <a:t>Photographed on a smartphone</a:t>
            </a:r>
          </a:p>
          <a:p>
            <a:pPr marL="285750" indent="-285750">
              <a:buFont typeface="Arial" panose="020B0604020202020204" pitchFamily="34" charset="0"/>
              <a:buChar char="•"/>
            </a:pPr>
            <a:r>
              <a:rPr lang="en-US">
                <a:solidFill>
                  <a:schemeClr val="tx1">
                    <a:lumMod val="50000"/>
                    <a:lumOff val="50000"/>
                  </a:schemeClr>
                </a:solidFill>
              </a:rPr>
              <a:t>You can explore the light and the effect in the most basic of ways</a:t>
            </a:r>
          </a:p>
          <a:p>
            <a:endParaRPr lang="en-US"/>
          </a:p>
        </p:txBody>
      </p:sp>
    </p:spTree>
    <p:extLst>
      <p:ext uri="{BB962C8B-B14F-4D97-AF65-F5344CB8AC3E}">
        <p14:creationId xmlns:p14="http://schemas.microsoft.com/office/powerpoint/2010/main" val="38769082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D87BE867-9AE6-C74A-968D-B29BEC7C040F}"/>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953942" y="474562"/>
            <a:ext cx="4130268" cy="5852875"/>
          </a:xfrm>
        </p:spPr>
      </p:pic>
      <p:sp>
        <p:nvSpPr>
          <p:cNvPr id="10" name="Rectangle 9">
            <a:extLst>
              <a:ext uri="{FF2B5EF4-FFF2-40B4-BE49-F238E27FC236}">
                <a16:creationId xmlns:a16="http://schemas.microsoft.com/office/drawing/2014/main" id="{35C0BE9D-EF85-104B-94F1-C5F26C93A451}"/>
              </a:ext>
            </a:extLst>
          </p:cNvPr>
          <p:cNvSpPr/>
          <p:nvPr/>
        </p:nvSpPr>
        <p:spPr>
          <a:xfrm>
            <a:off x="5362934" y="1226439"/>
            <a:ext cx="3537998" cy="1569660"/>
          </a:xfrm>
          <a:prstGeom prst="rect">
            <a:avLst/>
          </a:prstGeom>
        </p:spPr>
        <p:txBody>
          <a:bodyPr wrap="square">
            <a:spAutoFit/>
          </a:bodyPr>
          <a:lstStyle/>
          <a:p>
            <a:r>
              <a:rPr lang="en-US" sz="2400" dirty="0">
                <a:solidFill>
                  <a:schemeClr val="accent6">
                    <a:lumMod val="60000"/>
                    <a:lumOff val="40000"/>
                  </a:schemeClr>
                </a:solidFill>
              </a:rPr>
              <a:t>What is this?</a:t>
            </a:r>
          </a:p>
          <a:p>
            <a:pPr marL="285750" indent="-285750">
              <a:buFont typeface="Arial" panose="020B0604020202020204" pitchFamily="34" charset="0"/>
              <a:buChar char="•"/>
            </a:pPr>
            <a:r>
              <a:rPr lang="en-US" dirty="0">
                <a:solidFill>
                  <a:schemeClr val="tx1">
                    <a:lumMod val="50000"/>
                    <a:lumOff val="50000"/>
                  </a:schemeClr>
                </a:solidFill>
              </a:rPr>
              <a:t>A crop of the same image,       </a:t>
            </a:r>
          </a:p>
          <a:p>
            <a:pPr marL="285750" indent="-285750">
              <a:buFont typeface="Arial" panose="020B0604020202020204" pitchFamily="34" charset="0"/>
              <a:buChar char="•"/>
            </a:pPr>
            <a:r>
              <a:rPr lang="en-US" dirty="0">
                <a:solidFill>
                  <a:schemeClr val="tx1">
                    <a:lumMod val="50000"/>
                    <a:lumOff val="50000"/>
                  </a:schemeClr>
                </a:solidFill>
              </a:rPr>
              <a:t>With text added on a smartphone</a:t>
            </a:r>
          </a:p>
          <a:p>
            <a:endParaRPr lang="en-US" dirty="0">
              <a:solidFill>
                <a:schemeClr val="tx1">
                  <a:lumMod val="50000"/>
                  <a:lumOff val="50000"/>
                </a:schemeClr>
              </a:solidFill>
            </a:endParaRPr>
          </a:p>
        </p:txBody>
      </p:sp>
    </p:spTree>
    <p:extLst>
      <p:ext uri="{BB962C8B-B14F-4D97-AF65-F5344CB8AC3E}">
        <p14:creationId xmlns:p14="http://schemas.microsoft.com/office/powerpoint/2010/main" val="1029510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6ACECC-3C3A-184A-B16C-F502F069E7B7}"/>
              </a:ext>
            </a:extLst>
          </p:cNvPr>
          <p:cNvSpPr>
            <a:spLocks noGrp="1"/>
          </p:cNvSpPr>
          <p:nvPr>
            <p:ph type="title"/>
          </p:nvPr>
        </p:nvSpPr>
        <p:spPr>
          <a:xfrm>
            <a:off x="312724" y="3433763"/>
            <a:ext cx="3197013" cy="2743200"/>
          </a:xfrm>
        </p:spPr>
        <p:txBody>
          <a:bodyPr anchor="t">
            <a:normAutofit/>
          </a:bodyPr>
          <a:lstStyle/>
          <a:p>
            <a:pPr algn="ctr"/>
            <a:r>
              <a:rPr lang="en-US" sz="4800">
                <a:solidFill>
                  <a:schemeClr val="bg1"/>
                </a:solidFill>
              </a:rPr>
              <a:t>Film using your smart phone</a:t>
            </a:r>
          </a:p>
        </p:txBody>
      </p:sp>
      <p:pic>
        <p:nvPicPr>
          <p:cNvPr id="7" name="Graphic 6" descr="Blog">
            <a:extLst>
              <a:ext uri="{FF2B5EF4-FFF2-40B4-BE49-F238E27FC236}">
                <a16:creationId xmlns:a16="http://schemas.microsoft.com/office/drawing/2014/main" id="{E76BDDB1-1C10-46D6-816B-8A80FB0A11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2271" y="2122544"/>
            <a:ext cx="914400" cy="914400"/>
          </a:xfrm>
          <a:prstGeom prst="rect">
            <a:avLst/>
          </a:prstGeom>
        </p:spPr>
      </p:pic>
      <p:sp>
        <p:nvSpPr>
          <p:cNvPr id="3" name="Content Placeholder 2">
            <a:extLst>
              <a:ext uri="{FF2B5EF4-FFF2-40B4-BE49-F238E27FC236}">
                <a16:creationId xmlns:a16="http://schemas.microsoft.com/office/drawing/2014/main" id="{74B2A438-1E6C-CF4C-9D26-33ABDA0A91E7}"/>
              </a:ext>
            </a:extLst>
          </p:cNvPr>
          <p:cNvSpPr>
            <a:spLocks noGrp="1"/>
          </p:cNvSpPr>
          <p:nvPr>
            <p:ph idx="1"/>
          </p:nvPr>
        </p:nvSpPr>
        <p:spPr>
          <a:xfrm>
            <a:off x="4330719" y="641615"/>
            <a:ext cx="7289799" cy="5533496"/>
          </a:xfrm>
        </p:spPr>
        <p:txBody>
          <a:bodyPr vert="horz" lIns="91440" tIns="45720" rIns="91440" bIns="45720" rtlCol="0" anchor="ctr">
            <a:normAutofit/>
          </a:bodyPr>
          <a:lstStyle/>
          <a:p>
            <a:r>
              <a:rPr lang="en-US" sz="2400"/>
              <a:t>You may look at your hefty sketchbook or journal and think there’s an easier way to share this than photograph every page – you might be right.  With a sketchbook or Research Journal a really good over-view is needed but a well-paced ‘flick and talk through’ could be fantastic.</a:t>
            </a:r>
          </a:p>
          <a:p>
            <a:pPr marL="0" indent="0">
              <a:buNone/>
            </a:pPr>
            <a:r>
              <a:rPr lang="en-US" sz="2400"/>
              <a:t>Considerations</a:t>
            </a:r>
          </a:p>
          <a:p>
            <a:r>
              <a:rPr lang="en-US" sz="2400" b="1"/>
              <a:t>Pace of movement</a:t>
            </a:r>
          </a:p>
          <a:p>
            <a:r>
              <a:rPr lang="en-US" sz="2400" b="1"/>
              <a:t>Focus/steady hand</a:t>
            </a:r>
          </a:p>
          <a:p>
            <a:r>
              <a:rPr lang="en-US" sz="2400" b="1"/>
              <a:t>Lighting</a:t>
            </a:r>
          </a:p>
          <a:p>
            <a:r>
              <a:rPr lang="en-US" sz="2400" b="1"/>
              <a:t>Voice over where necessary to reinforce where you think it needs it/where we might have difficulty reading</a:t>
            </a:r>
          </a:p>
          <a:p>
            <a:r>
              <a:rPr lang="en-US" sz="2400" b="1"/>
              <a:t>We can pause and rewind to view carefully </a:t>
            </a:r>
            <a:endParaRPr lang="en-US" sz="2400" b="1">
              <a:cs typeface="Calibri"/>
            </a:endParaRPr>
          </a:p>
        </p:txBody>
      </p:sp>
    </p:spTree>
    <p:extLst>
      <p:ext uri="{BB962C8B-B14F-4D97-AF65-F5344CB8AC3E}">
        <p14:creationId xmlns:p14="http://schemas.microsoft.com/office/powerpoint/2010/main" val="17269189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11F44A-5890-41A5-B35D-D75E3A2DEF81}"/>
              </a:ext>
            </a:extLst>
          </p:cNvPr>
          <p:cNvSpPr txBox="1"/>
          <p:nvPr/>
        </p:nvSpPr>
        <p:spPr>
          <a:xfrm>
            <a:off x="2009228" y="1431159"/>
            <a:ext cx="861147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cs typeface="Calibri"/>
              </a:rPr>
              <a:t>Sketchbook documentation...</a:t>
            </a:r>
          </a:p>
          <a:p>
            <a:endParaRPr lang="en-GB" sz="3600" dirty="0">
              <a:cs typeface="Calibri"/>
            </a:endParaRPr>
          </a:p>
          <a:p>
            <a:r>
              <a:rPr lang="en-GB" sz="3600" dirty="0">
                <a:cs typeface="Calibri"/>
              </a:rPr>
              <a:t>Photograph – individual key pages , close ups</a:t>
            </a:r>
          </a:p>
          <a:p>
            <a:r>
              <a:rPr lang="en-GB" sz="3600" dirty="0">
                <a:cs typeface="Calibri"/>
              </a:rPr>
              <a:t>Create a film – flick slowly through</a:t>
            </a:r>
          </a:p>
          <a:p>
            <a:endParaRPr lang="en-GB" sz="3600" dirty="0">
              <a:cs typeface="Calibri"/>
            </a:endParaRPr>
          </a:p>
          <a:p>
            <a:r>
              <a:rPr lang="en-GB" sz="3600" dirty="0">
                <a:cs typeface="Calibri"/>
              </a:rPr>
              <a:t>Innovate ideas around the sketchbook construction and content composition</a:t>
            </a:r>
          </a:p>
        </p:txBody>
      </p:sp>
    </p:spTree>
    <p:extLst>
      <p:ext uri="{BB962C8B-B14F-4D97-AF65-F5344CB8AC3E}">
        <p14:creationId xmlns:p14="http://schemas.microsoft.com/office/powerpoint/2010/main" val="32794675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BE1F-7BB8-FC42-A07C-ADCB22FC7820}"/>
              </a:ext>
            </a:extLst>
          </p:cNvPr>
          <p:cNvSpPr>
            <a:spLocks noGrp="1"/>
          </p:cNvSpPr>
          <p:nvPr>
            <p:ph type="title"/>
          </p:nvPr>
        </p:nvSpPr>
        <p:spPr>
          <a:xfrm>
            <a:off x="829442" y="382642"/>
            <a:ext cx="10454290" cy="659909"/>
          </a:xfrm>
        </p:spPr>
        <p:txBody>
          <a:bodyPr>
            <a:normAutofit fontScale="90000"/>
          </a:bodyPr>
          <a:lstStyle/>
          <a:p>
            <a:r>
              <a:rPr lang="en-US" dirty="0">
                <a:cs typeface="Calibri Light"/>
              </a:rPr>
              <a:t>s</a:t>
            </a:r>
            <a:endParaRPr lang="en-US" dirty="0"/>
          </a:p>
        </p:txBody>
      </p:sp>
      <p:pic>
        <p:nvPicPr>
          <p:cNvPr id="5" name="Content Placeholder 4">
            <a:extLst>
              <a:ext uri="{FF2B5EF4-FFF2-40B4-BE49-F238E27FC236}">
                <a16:creationId xmlns:a16="http://schemas.microsoft.com/office/drawing/2014/main" id="{CC3732A9-8CE9-3842-BC82-8946480D9F19}"/>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824345" y="398925"/>
            <a:ext cx="8304384" cy="5930442"/>
          </a:xfrm>
        </p:spPr>
      </p:pic>
      <p:sp>
        <p:nvSpPr>
          <p:cNvPr id="7" name="TextBox 6">
            <a:extLst>
              <a:ext uri="{FF2B5EF4-FFF2-40B4-BE49-F238E27FC236}">
                <a16:creationId xmlns:a16="http://schemas.microsoft.com/office/drawing/2014/main" id="{D09352A4-713C-3742-A74C-8D8B9B3158D7}"/>
              </a:ext>
            </a:extLst>
          </p:cNvPr>
          <p:cNvSpPr txBox="1"/>
          <p:nvPr/>
        </p:nvSpPr>
        <p:spPr>
          <a:xfrm>
            <a:off x="8900932" y="1018572"/>
            <a:ext cx="1545616" cy="923330"/>
          </a:xfrm>
          <a:prstGeom prst="rect">
            <a:avLst/>
          </a:prstGeom>
          <a:noFill/>
        </p:spPr>
        <p:txBody>
          <a:bodyPr wrap="none" rtlCol="0">
            <a:spAutoFit/>
          </a:bodyPr>
          <a:lstStyle/>
          <a:p>
            <a:r>
              <a:rPr lang="en-US">
                <a:solidFill>
                  <a:schemeClr val="tx1">
                    <a:lumMod val="50000"/>
                    <a:lumOff val="50000"/>
                  </a:schemeClr>
                </a:solidFill>
              </a:rPr>
              <a:t>Rhian Gould</a:t>
            </a:r>
          </a:p>
          <a:p>
            <a:r>
              <a:rPr lang="en-US">
                <a:solidFill>
                  <a:schemeClr val="tx1">
                    <a:lumMod val="50000"/>
                    <a:lumOff val="50000"/>
                  </a:schemeClr>
                </a:solidFill>
              </a:rPr>
              <a:t>Hallmark 2019</a:t>
            </a:r>
          </a:p>
          <a:p>
            <a:endParaRPr lang="en-US"/>
          </a:p>
        </p:txBody>
      </p:sp>
    </p:spTree>
    <p:extLst>
      <p:ext uri="{BB962C8B-B14F-4D97-AF65-F5344CB8AC3E}">
        <p14:creationId xmlns:p14="http://schemas.microsoft.com/office/powerpoint/2010/main" val="2495227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795BD-3AB1-403A-AD40-E21018D00DBA}"/>
              </a:ext>
            </a:extLst>
          </p:cNvPr>
          <p:cNvSpPr>
            <a:spLocks noGrp="1"/>
          </p:cNvSpPr>
          <p:nvPr>
            <p:ph type="title"/>
          </p:nvPr>
        </p:nvSpPr>
        <p:spPr>
          <a:xfrm>
            <a:off x="838200" y="365125"/>
            <a:ext cx="10506842" cy="537288"/>
          </a:xfrm>
        </p:spPr>
        <p:txBody>
          <a:bodyPr>
            <a:normAutofit fontScale="90000"/>
          </a:bodyPr>
          <a:lstStyle/>
          <a:p>
            <a:r>
              <a:rPr lang="en-GB" dirty="0">
                <a:cs typeface="Calibri Light"/>
              </a:rPr>
              <a:t>Sketchbook inspiration...</a:t>
            </a:r>
            <a:endParaRPr lang="en-GB" dirty="0"/>
          </a:p>
        </p:txBody>
      </p:sp>
      <p:pic>
        <p:nvPicPr>
          <p:cNvPr id="4" name="Picture 4" descr="A picture containing gallery, room, scene, photo&#10;&#10;Description generated with very high confidence">
            <a:extLst>
              <a:ext uri="{FF2B5EF4-FFF2-40B4-BE49-F238E27FC236}">
                <a16:creationId xmlns:a16="http://schemas.microsoft.com/office/drawing/2014/main" id="{9189DAC0-21B7-4AF0-8FDC-D6A76C4D5390}"/>
              </a:ext>
            </a:extLst>
          </p:cNvPr>
          <p:cNvPicPr>
            <a:picLocks noChangeAspect="1"/>
          </p:cNvPicPr>
          <p:nvPr/>
        </p:nvPicPr>
        <p:blipFill>
          <a:blip r:embed="rId2"/>
          <a:stretch>
            <a:fillRect/>
          </a:stretch>
        </p:blipFill>
        <p:spPr>
          <a:xfrm>
            <a:off x="337305" y="1577136"/>
            <a:ext cx="4858406" cy="4832131"/>
          </a:xfrm>
          <a:prstGeom prst="rect">
            <a:avLst/>
          </a:prstGeom>
        </p:spPr>
      </p:pic>
      <p:pic>
        <p:nvPicPr>
          <p:cNvPr id="6" name="Picture 6" descr="A picture containing photo&#10;&#10;Description generated with very high confidence">
            <a:extLst>
              <a:ext uri="{FF2B5EF4-FFF2-40B4-BE49-F238E27FC236}">
                <a16:creationId xmlns:a16="http://schemas.microsoft.com/office/drawing/2014/main" id="{6EDB6F6E-DBDC-47B2-9074-FF3D94EAC185}"/>
              </a:ext>
            </a:extLst>
          </p:cNvPr>
          <p:cNvPicPr>
            <a:picLocks noChangeAspect="1"/>
          </p:cNvPicPr>
          <p:nvPr/>
        </p:nvPicPr>
        <p:blipFill>
          <a:blip r:embed="rId3"/>
          <a:stretch>
            <a:fillRect/>
          </a:stretch>
        </p:blipFill>
        <p:spPr>
          <a:xfrm>
            <a:off x="5288312" y="1024627"/>
            <a:ext cx="5791199" cy="5822948"/>
          </a:xfrm>
          <a:prstGeom prst="rect">
            <a:avLst/>
          </a:prstGeom>
        </p:spPr>
      </p:pic>
    </p:spTree>
    <p:extLst>
      <p:ext uri="{BB962C8B-B14F-4D97-AF65-F5344CB8AC3E}">
        <p14:creationId xmlns:p14="http://schemas.microsoft.com/office/powerpoint/2010/main" val="36412211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glass door&#10;&#10;Description generated with high confidence">
            <a:extLst>
              <a:ext uri="{FF2B5EF4-FFF2-40B4-BE49-F238E27FC236}">
                <a16:creationId xmlns:a16="http://schemas.microsoft.com/office/drawing/2014/main" id="{FCF0F71E-6FA7-4932-9E4A-BC7CD6D12676}"/>
              </a:ext>
            </a:extLst>
          </p:cNvPr>
          <p:cNvPicPr>
            <a:picLocks noChangeAspect="1"/>
          </p:cNvPicPr>
          <p:nvPr/>
        </p:nvPicPr>
        <p:blipFill rotWithShape="1">
          <a:blip r:embed="rId2"/>
          <a:srcRect l="7952" r="18074"/>
          <a:stretch/>
        </p:blipFill>
        <p:spPr>
          <a:xfrm>
            <a:off x="321731" y="321732"/>
            <a:ext cx="5728548" cy="6214533"/>
          </a:xfrm>
          <a:prstGeom prst="rect">
            <a:avLst/>
          </a:prstGeom>
        </p:spPr>
      </p:pic>
      <p:pic>
        <p:nvPicPr>
          <p:cNvPr id="2" name="Picture 2" descr="A close up of a box&#10;&#10;Description generated with high confidence">
            <a:extLst>
              <a:ext uri="{FF2B5EF4-FFF2-40B4-BE49-F238E27FC236}">
                <a16:creationId xmlns:a16="http://schemas.microsoft.com/office/drawing/2014/main" id="{A751F2D4-1C1D-4BCD-BCB9-29846D6F7C38}"/>
              </a:ext>
            </a:extLst>
          </p:cNvPr>
          <p:cNvPicPr>
            <a:picLocks noChangeAspect="1"/>
          </p:cNvPicPr>
          <p:nvPr/>
        </p:nvPicPr>
        <p:blipFill rotWithShape="1">
          <a:blip r:embed="rId3"/>
          <a:srcRect l="18821" r="22646" b="1"/>
          <a:stretch/>
        </p:blipFill>
        <p:spPr>
          <a:xfrm>
            <a:off x="6141721" y="321732"/>
            <a:ext cx="5728547" cy="6214533"/>
          </a:xfrm>
          <a:prstGeom prst="rect">
            <a:avLst/>
          </a:prstGeom>
        </p:spPr>
      </p:pic>
    </p:spTree>
    <p:extLst>
      <p:ext uri="{BB962C8B-B14F-4D97-AF65-F5344CB8AC3E}">
        <p14:creationId xmlns:p14="http://schemas.microsoft.com/office/powerpoint/2010/main" val="17693707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D745A-6D9B-47FA-B493-8418EBA6A732}"/>
              </a:ext>
            </a:extLst>
          </p:cNvPr>
          <p:cNvSpPr>
            <a:spLocks noGrp="1"/>
          </p:cNvSpPr>
          <p:nvPr>
            <p:ph type="title"/>
          </p:nvPr>
        </p:nvSpPr>
        <p:spPr/>
        <p:txBody>
          <a:bodyPr>
            <a:normAutofit fontScale="90000"/>
          </a:bodyPr>
          <a:lstStyle/>
          <a:p>
            <a:r>
              <a:rPr lang="en-GB" dirty="0">
                <a:cs typeface="Calibri Light"/>
              </a:rPr>
              <a:t>Design sketches and visual mocks ups are key! Design the work even if you cant make the work!</a:t>
            </a:r>
            <a:endParaRPr lang="en-GB" dirty="0"/>
          </a:p>
        </p:txBody>
      </p:sp>
      <p:pic>
        <p:nvPicPr>
          <p:cNvPr id="4" name="Picture 4" descr="A picture containing vessel, bottle, table, painted&#10;&#10;Description generated with very high confidence">
            <a:extLst>
              <a:ext uri="{FF2B5EF4-FFF2-40B4-BE49-F238E27FC236}">
                <a16:creationId xmlns:a16="http://schemas.microsoft.com/office/drawing/2014/main" id="{6497A051-E5E2-4FFD-A6B7-08454D696506}"/>
              </a:ext>
            </a:extLst>
          </p:cNvPr>
          <p:cNvPicPr>
            <a:picLocks noGrp="1" noChangeAspect="1"/>
          </p:cNvPicPr>
          <p:nvPr>
            <p:ph idx="1"/>
          </p:nvPr>
        </p:nvPicPr>
        <p:blipFill>
          <a:blip r:embed="rId2"/>
          <a:stretch>
            <a:fillRect/>
          </a:stretch>
        </p:blipFill>
        <p:spPr>
          <a:xfrm>
            <a:off x="6620071" y="1778000"/>
            <a:ext cx="5105008" cy="4922838"/>
          </a:xfrm>
        </p:spPr>
      </p:pic>
      <p:pic>
        <p:nvPicPr>
          <p:cNvPr id="6" name="Picture 6" descr="A close up of a logo&#10;&#10;Description generated with very high confidence">
            <a:extLst>
              <a:ext uri="{FF2B5EF4-FFF2-40B4-BE49-F238E27FC236}">
                <a16:creationId xmlns:a16="http://schemas.microsoft.com/office/drawing/2014/main" id="{C959CCE4-EE55-4D9C-8D45-A3B25960B94E}"/>
              </a:ext>
            </a:extLst>
          </p:cNvPr>
          <p:cNvPicPr>
            <a:picLocks noChangeAspect="1"/>
          </p:cNvPicPr>
          <p:nvPr/>
        </p:nvPicPr>
        <p:blipFill>
          <a:blip r:embed="rId3"/>
          <a:stretch>
            <a:fillRect/>
          </a:stretch>
        </p:blipFill>
        <p:spPr>
          <a:xfrm>
            <a:off x="0" y="2020062"/>
            <a:ext cx="6410325" cy="4370451"/>
          </a:xfrm>
          <a:prstGeom prst="rect">
            <a:avLst/>
          </a:prstGeom>
        </p:spPr>
      </p:pic>
    </p:spTree>
    <p:extLst>
      <p:ext uri="{BB962C8B-B14F-4D97-AF65-F5344CB8AC3E}">
        <p14:creationId xmlns:p14="http://schemas.microsoft.com/office/powerpoint/2010/main" val="16000002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0569B-494E-459A-A594-FE872092F7AE}"/>
              </a:ext>
            </a:extLst>
          </p:cNvPr>
          <p:cNvSpPr>
            <a:spLocks noGrp="1"/>
          </p:cNvSpPr>
          <p:nvPr>
            <p:ph type="title"/>
          </p:nvPr>
        </p:nvSpPr>
        <p:spPr>
          <a:xfrm>
            <a:off x="838200" y="365125"/>
            <a:ext cx="10515600" cy="468313"/>
          </a:xfrm>
        </p:spPr>
        <p:txBody>
          <a:bodyPr>
            <a:normAutofit fontScale="90000"/>
          </a:bodyPr>
          <a:lstStyle/>
          <a:p>
            <a:r>
              <a:rPr lang="en-GB" dirty="0">
                <a:cs typeface="Calibri Light"/>
              </a:rPr>
              <a:t>Draw make draw make draw make....</a:t>
            </a:r>
            <a:endParaRPr lang="en-GB" dirty="0"/>
          </a:p>
        </p:txBody>
      </p:sp>
      <p:pic>
        <p:nvPicPr>
          <p:cNvPr id="4" name="Picture 4" descr="A picture containing food, drawing&#10;&#10;Description generated with very high confidence">
            <a:extLst>
              <a:ext uri="{FF2B5EF4-FFF2-40B4-BE49-F238E27FC236}">
                <a16:creationId xmlns:a16="http://schemas.microsoft.com/office/drawing/2014/main" id="{85E52923-8C0B-4422-8358-3D460582F454}"/>
              </a:ext>
            </a:extLst>
          </p:cNvPr>
          <p:cNvPicPr>
            <a:picLocks noChangeAspect="1"/>
          </p:cNvPicPr>
          <p:nvPr/>
        </p:nvPicPr>
        <p:blipFill>
          <a:blip r:embed="rId2"/>
          <a:stretch>
            <a:fillRect/>
          </a:stretch>
        </p:blipFill>
        <p:spPr>
          <a:xfrm>
            <a:off x="6459322" y="971550"/>
            <a:ext cx="3712007" cy="5572125"/>
          </a:xfrm>
          <a:prstGeom prst="rect">
            <a:avLst/>
          </a:prstGeom>
        </p:spPr>
      </p:pic>
      <p:pic>
        <p:nvPicPr>
          <p:cNvPr id="6" name="Picture 6" descr="A close up of text on a white background&#10;&#10;Description generated with high confidence">
            <a:extLst>
              <a:ext uri="{FF2B5EF4-FFF2-40B4-BE49-F238E27FC236}">
                <a16:creationId xmlns:a16="http://schemas.microsoft.com/office/drawing/2014/main" id="{B0BA74C8-4043-402B-B817-544447681939}"/>
              </a:ext>
            </a:extLst>
          </p:cNvPr>
          <p:cNvPicPr>
            <a:picLocks noChangeAspect="1"/>
          </p:cNvPicPr>
          <p:nvPr/>
        </p:nvPicPr>
        <p:blipFill>
          <a:blip r:embed="rId3"/>
          <a:stretch>
            <a:fillRect/>
          </a:stretch>
        </p:blipFill>
        <p:spPr>
          <a:xfrm>
            <a:off x="1276350" y="975237"/>
            <a:ext cx="3924300" cy="5564751"/>
          </a:xfrm>
          <a:prstGeom prst="rect">
            <a:avLst/>
          </a:prstGeom>
        </p:spPr>
      </p:pic>
    </p:spTree>
    <p:extLst>
      <p:ext uri="{BB962C8B-B14F-4D97-AF65-F5344CB8AC3E}">
        <p14:creationId xmlns:p14="http://schemas.microsoft.com/office/powerpoint/2010/main" val="2941920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322C0-7779-48E6-993B-161CEE4B540A}"/>
              </a:ext>
            </a:extLst>
          </p:cNvPr>
          <p:cNvSpPr>
            <a:spLocks noGrp="1"/>
          </p:cNvSpPr>
          <p:nvPr>
            <p:ph type="title"/>
          </p:nvPr>
        </p:nvSpPr>
        <p:spPr/>
        <p:txBody>
          <a:bodyPr>
            <a:normAutofit/>
          </a:bodyPr>
          <a:lstStyle/>
          <a:p>
            <a:r>
              <a:rPr lang="en-GB" sz="2800" dirty="0">
                <a:cs typeface="Calibri Light"/>
              </a:rPr>
              <a:t>Architectural plans.. Consider info for scale, technical materials, space allocation, beautiful clean layouts, visualisation scale up...</a:t>
            </a:r>
            <a:endParaRPr lang="en-GB" sz="2800" dirty="0"/>
          </a:p>
        </p:txBody>
      </p:sp>
      <p:pic>
        <p:nvPicPr>
          <p:cNvPr id="4" name="Picture 4" descr="A screenshot of a cell phone&#10;&#10;Description generated with very high confidence">
            <a:extLst>
              <a:ext uri="{FF2B5EF4-FFF2-40B4-BE49-F238E27FC236}">
                <a16:creationId xmlns:a16="http://schemas.microsoft.com/office/drawing/2014/main" id="{31A6F6A3-3D14-4628-B3E7-EDD458E79FB1}"/>
              </a:ext>
            </a:extLst>
          </p:cNvPr>
          <p:cNvPicPr>
            <a:picLocks noChangeAspect="1"/>
          </p:cNvPicPr>
          <p:nvPr/>
        </p:nvPicPr>
        <p:blipFill>
          <a:blip r:embed="rId2"/>
          <a:stretch>
            <a:fillRect/>
          </a:stretch>
        </p:blipFill>
        <p:spPr>
          <a:xfrm>
            <a:off x="838200" y="1418943"/>
            <a:ext cx="3839714" cy="5439057"/>
          </a:xfrm>
          <a:prstGeom prst="rect">
            <a:avLst/>
          </a:prstGeom>
        </p:spPr>
      </p:pic>
      <p:pic>
        <p:nvPicPr>
          <p:cNvPr id="6" name="Picture 6" descr="A close up of a blue door&#10;&#10;Description generated with high confidence">
            <a:extLst>
              <a:ext uri="{FF2B5EF4-FFF2-40B4-BE49-F238E27FC236}">
                <a16:creationId xmlns:a16="http://schemas.microsoft.com/office/drawing/2014/main" id="{10469E9F-1A22-4D65-8C71-BBFCEBDB5A2A}"/>
              </a:ext>
            </a:extLst>
          </p:cNvPr>
          <p:cNvPicPr>
            <a:picLocks noChangeAspect="1"/>
          </p:cNvPicPr>
          <p:nvPr/>
        </p:nvPicPr>
        <p:blipFill>
          <a:blip r:embed="rId3"/>
          <a:stretch>
            <a:fillRect/>
          </a:stretch>
        </p:blipFill>
        <p:spPr>
          <a:xfrm>
            <a:off x="5981700" y="2045970"/>
            <a:ext cx="5010150" cy="4632960"/>
          </a:xfrm>
          <a:prstGeom prst="rect">
            <a:avLst/>
          </a:prstGeom>
        </p:spPr>
      </p:pic>
    </p:spTree>
    <p:extLst>
      <p:ext uri="{BB962C8B-B14F-4D97-AF65-F5344CB8AC3E}">
        <p14:creationId xmlns:p14="http://schemas.microsoft.com/office/powerpoint/2010/main" val="19423889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AB2E3-F577-4C1B-8EF9-0325076E12E5}"/>
              </a:ext>
            </a:extLst>
          </p:cNvPr>
          <p:cNvSpPr>
            <a:spLocks noGrp="1"/>
          </p:cNvSpPr>
          <p:nvPr>
            <p:ph type="title"/>
          </p:nvPr>
        </p:nvSpPr>
        <p:spPr>
          <a:xfrm>
            <a:off x="838200" y="365125"/>
            <a:ext cx="10506075" cy="963613"/>
          </a:xfrm>
        </p:spPr>
        <p:txBody>
          <a:bodyPr vert="horz" lIns="91440" tIns="45720" rIns="91440" bIns="45720" rtlCol="0" anchor="ctr">
            <a:noAutofit/>
          </a:bodyPr>
          <a:lstStyle/>
          <a:p>
            <a:r>
              <a:rPr lang="en-GB" sz="3200" dirty="0">
                <a:cs typeface="Calibri Light"/>
              </a:rPr>
              <a:t>More architectural glass visualisation ideas could be digital or collage etc, be inventive!</a:t>
            </a:r>
            <a:endParaRPr lang="en-GB" sz="3200" dirty="0"/>
          </a:p>
        </p:txBody>
      </p:sp>
      <p:pic>
        <p:nvPicPr>
          <p:cNvPr id="4" name="Picture 4" descr="The roof of a building&#10;&#10;Description generated with very high confidence">
            <a:extLst>
              <a:ext uri="{FF2B5EF4-FFF2-40B4-BE49-F238E27FC236}">
                <a16:creationId xmlns:a16="http://schemas.microsoft.com/office/drawing/2014/main" id="{D80FE51E-4D03-4C23-98B0-C82BAFECF0A4}"/>
              </a:ext>
            </a:extLst>
          </p:cNvPr>
          <p:cNvPicPr>
            <a:picLocks noChangeAspect="1"/>
          </p:cNvPicPr>
          <p:nvPr/>
        </p:nvPicPr>
        <p:blipFill>
          <a:blip r:embed="rId2"/>
          <a:stretch>
            <a:fillRect/>
          </a:stretch>
        </p:blipFill>
        <p:spPr>
          <a:xfrm>
            <a:off x="6096000" y="1200150"/>
            <a:ext cx="5257800" cy="5276850"/>
          </a:xfrm>
          <a:prstGeom prst="rect">
            <a:avLst/>
          </a:prstGeom>
        </p:spPr>
      </p:pic>
      <p:pic>
        <p:nvPicPr>
          <p:cNvPr id="6" name="Picture 6" descr="A corner of a room&#10;&#10;Description generated with high confidence">
            <a:extLst>
              <a:ext uri="{FF2B5EF4-FFF2-40B4-BE49-F238E27FC236}">
                <a16:creationId xmlns:a16="http://schemas.microsoft.com/office/drawing/2014/main" id="{4644C6EA-B27B-4E4A-AC16-F957F576761D}"/>
              </a:ext>
            </a:extLst>
          </p:cNvPr>
          <p:cNvPicPr>
            <a:picLocks noChangeAspect="1"/>
          </p:cNvPicPr>
          <p:nvPr/>
        </p:nvPicPr>
        <p:blipFill>
          <a:blip r:embed="rId3"/>
          <a:stretch>
            <a:fillRect/>
          </a:stretch>
        </p:blipFill>
        <p:spPr>
          <a:xfrm>
            <a:off x="57150" y="1637575"/>
            <a:ext cx="5715000" cy="4287700"/>
          </a:xfrm>
          <a:prstGeom prst="rect">
            <a:avLst/>
          </a:prstGeom>
        </p:spPr>
      </p:pic>
    </p:spTree>
    <p:extLst>
      <p:ext uri="{BB962C8B-B14F-4D97-AF65-F5344CB8AC3E}">
        <p14:creationId xmlns:p14="http://schemas.microsoft.com/office/powerpoint/2010/main" val="2184056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98873C1-AB5A-E24D-BC91-7C081ED6E93D}"/>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1714816" y="281994"/>
            <a:ext cx="8835331" cy="6243495"/>
          </a:xfrm>
        </p:spPr>
      </p:pic>
    </p:spTree>
    <p:extLst>
      <p:ext uri="{BB962C8B-B14F-4D97-AF65-F5344CB8AC3E}">
        <p14:creationId xmlns:p14="http://schemas.microsoft.com/office/powerpoint/2010/main" val="8672253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881F908-A12F-324B-8ABD-B3A9A2D03846}"/>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1908787" y="378979"/>
            <a:ext cx="8580453" cy="6063385"/>
          </a:xfrm>
        </p:spPr>
      </p:pic>
    </p:spTree>
    <p:extLst>
      <p:ext uri="{BB962C8B-B14F-4D97-AF65-F5344CB8AC3E}">
        <p14:creationId xmlns:p14="http://schemas.microsoft.com/office/powerpoint/2010/main" val="20939658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B638B-13D0-D249-A775-1854F9D03BE1}"/>
              </a:ext>
            </a:extLst>
          </p:cNvPr>
          <p:cNvSpPr>
            <a:spLocks noGrp="1"/>
          </p:cNvSpPr>
          <p:nvPr>
            <p:ph type="title"/>
          </p:nvPr>
        </p:nvSpPr>
        <p:spPr/>
        <p:txBody>
          <a:bodyPr/>
          <a:lstStyle/>
          <a:p>
            <a:r>
              <a:rPr lang="en-US" dirty="0"/>
              <a:t>How to send/share/upload</a:t>
            </a:r>
          </a:p>
        </p:txBody>
      </p:sp>
      <p:sp>
        <p:nvSpPr>
          <p:cNvPr id="3" name="Content Placeholder 2">
            <a:extLst>
              <a:ext uri="{FF2B5EF4-FFF2-40B4-BE49-F238E27FC236}">
                <a16:creationId xmlns:a16="http://schemas.microsoft.com/office/drawing/2014/main" id="{12349B5F-82B4-CF48-A43A-DFEB80C3E742}"/>
              </a:ext>
            </a:extLst>
          </p:cNvPr>
          <p:cNvSpPr>
            <a:spLocks noGrp="1"/>
          </p:cNvSpPr>
          <p:nvPr>
            <p:ph idx="1"/>
          </p:nvPr>
        </p:nvSpPr>
        <p:spPr/>
        <p:txBody>
          <a:bodyPr vert="horz" lIns="91440" tIns="45720" rIns="91440" bIns="45720" rtlCol="0" anchor="t">
            <a:normAutofit/>
          </a:bodyPr>
          <a:lstStyle/>
          <a:p>
            <a:pPr marL="0" indent="0">
              <a:buNone/>
            </a:pPr>
            <a:endParaRPr lang="en-US" dirty="0">
              <a:solidFill>
                <a:schemeClr val="tx1">
                  <a:lumMod val="50000"/>
                  <a:lumOff val="50000"/>
                </a:schemeClr>
              </a:solidFill>
            </a:endParaRPr>
          </a:p>
          <a:p>
            <a:r>
              <a:rPr lang="en-US" dirty="0"/>
              <a:t>Power Points – embrace the simplicity!. If they are big files split into several </a:t>
            </a:r>
            <a:r>
              <a:rPr lang="en-US" dirty="0" err="1"/>
              <a:t>powerpoints</a:t>
            </a:r>
            <a:r>
              <a:rPr lang="en-US" dirty="0"/>
              <a:t>.</a:t>
            </a:r>
            <a:endParaRPr lang="en-US" dirty="0">
              <a:cs typeface="Calibri"/>
            </a:endParaRPr>
          </a:p>
          <a:p>
            <a:r>
              <a:rPr lang="en-US" dirty="0"/>
              <a:t>They are tried and tested</a:t>
            </a:r>
            <a:endParaRPr lang="en-US" dirty="0">
              <a:cs typeface="Calibri"/>
            </a:endParaRPr>
          </a:p>
          <a:p>
            <a:r>
              <a:rPr lang="en-US" dirty="0"/>
              <a:t>You can add images, titles, keywords, films, voice overs, notes….</a:t>
            </a:r>
            <a:endParaRPr lang="en-US" dirty="0">
              <a:cs typeface="Calibri"/>
            </a:endParaRPr>
          </a:p>
          <a:p>
            <a:r>
              <a:rPr lang="en-US" dirty="0"/>
              <a:t>Reduce the file size of your </a:t>
            </a:r>
            <a:r>
              <a:rPr lang="en-US" dirty="0" err="1"/>
              <a:t>Powerpoint</a:t>
            </a:r>
            <a:r>
              <a:rPr lang="en-US" dirty="0"/>
              <a:t> so we can access it easily</a:t>
            </a:r>
            <a:endParaRPr lang="en-US" dirty="0">
              <a:cs typeface="Calibri"/>
            </a:endParaRPr>
          </a:p>
          <a:p>
            <a:r>
              <a:rPr lang="en-US" dirty="0">
                <a:cs typeface="Calibri"/>
              </a:rPr>
              <a:t>Consider ways in which you can best present work to us without bombarding with individual images which might get missed.</a:t>
            </a:r>
          </a:p>
          <a:p>
            <a:endParaRPr lang="en-US" dirty="0">
              <a:cs typeface="Calibri"/>
            </a:endParaRPr>
          </a:p>
        </p:txBody>
      </p:sp>
    </p:spTree>
    <p:extLst>
      <p:ext uri="{BB962C8B-B14F-4D97-AF65-F5344CB8AC3E}">
        <p14:creationId xmlns:p14="http://schemas.microsoft.com/office/powerpoint/2010/main" val="23365170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18B7F-FE59-9C47-77A1-AA23A8FB13D8}"/>
              </a:ext>
            </a:extLst>
          </p:cNvPr>
          <p:cNvSpPr>
            <a:spLocks noGrp="1"/>
          </p:cNvSpPr>
          <p:nvPr>
            <p:ph type="title"/>
          </p:nvPr>
        </p:nvSpPr>
        <p:spPr/>
        <p:txBody>
          <a:bodyPr/>
          <a:lstStyle/>
          <a:p>
            <a:r>
              <a:rPr lang="en-US" dirty="0"/>
              <a:t>Filing</a:t>
            </a:r>
          </a:p>
        </p:txBody>
      </p:sp>
      <p:sp>
        <p:nvSpPr>
          <p:cNvPr id="3" name="Content Placeholder 2">
            <a:extLst>
              <a:ext uri="{FF2B5EF4-FFF2-40B4-BE49-F238E27FC236}">
                <a16:creationId xmlns:a16="http://schemas.microsoft.com/office/drawing/2014/main" id="{ABDD5674-A2DC-F698-676D-85BFCED4F22D}"/>
              </a:ext>
            </a:extLst>
          </p:cNvPr>
          <p:cNvSpPr>
            <a:spLocks noGrp="1"/>
          </p:cNvSpPr>
          <p:nvPr>
            <p:ph idx="1"/>
          </p:nvPr>
        </p:nvSpPr>
        <p:spPr/>
        <p:txBody>
          <a:bodyPr/>
          <a:lstStyle/>
          <a:p>
            <a:r>
              <a:rPr lang="en-US" dirty="0"/>
              <a:t>Please clearly label / name your files when you load them into your one drive folder.</a:t>
            </a:r>
          </a:p>
          <a:p>
            <a:r>
              <a:rPr lang="en-US" dirty="0"/>
              <a:t>If you have large files or presentations, consider splitting them up so that they are easier to open and read. Number them so that it is easy to view them in order.</a:t>
            </a:r>
          </a:p>
          <a:p>
            <a:r>
              <a:rPr lang="en-US" dirty="0"/>
              <a:t>Reduce images or films to load easily, or if you have large films or files, use alternative ways of viewing e.g. you tube channel.</a:t>
            </a:r>
          </a:p>
          <a:p>
            <a:r>
              <a:rPr lang="en-US" dirty="0"/>
              <a:t>Do not load hundreds of images which are difficult to look through, instead, select the most appropriate ones and then label all the others in a file called ‘spare or additional imagery’ </a:t>
            </a:r>
          </a:p>
        </p:txBody>
      </p:sp>
    </p:spTree>
    <p:extLst>
      <p:ext uri="{BB962C8B-B14F-4D97-AF65-F5344CB8AC3E}">
        <p14:creationId xmlns:p14="http://schemas.microsoft.com/office/powerpoint/2010/main" val="4122968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70319-FECF-428A-AC81-BA34D7ADE073}"/>
              </a:ext>
            </a:extLst>
          </p:cNvPr>
          <p:cNvSpPr>
            <a:spLocks noGrp="1"/>
          </p:cNvSpPr>
          <p:nvPr>
            <p:ph type="title"/>
          </p:nvPr>
        </p:nvSpPr>
        <p:spPr>
          <a:xfrm>
            <a:off x="648929" y="629266"/>
            <a:ext cx="3651467" cy="1676603"/>
          </a:xfrm>
        </p:spPr>
        <p:txBody>
          <a:bodyPr>
            <a:normAutofit/>
          </a:bodyPr>
          <a:lstStyle/>
          <a:p>
            <a:r>
              <a:rPr lang="en-GB">
                <a:cs typeface="Calibri Light"/>
              </a:rPr>
              <a:t>Digital Visualisations</a:t>
            </a:r>
            <a:endParaRPr lang="en-GB"/>
          </a:p>
        </p:txBody>
      </p:sp>
      <p:sp>
        <p:nvSpPr>
          <p:cNvPr id="8" name="Content Placeholder 7">
            <a:extLst>
              <a:ext uri="{FF2B5EF4-FFF2-40B4-BE49-F238E27FC236}">
                <a16:creationId xmlns:a16="http://schemas.microsoft.com/office/drawing/2014/main" id="{2EADD4D7-54DC-4E6A-B272-8E01070D6633}"/>
              </a:ext>
            </a:extLst>
          </p:cNvPr>
          <p:cNvSpPr>
            <a:spLocks noGrp="1"/>
          </p:cNvSpPr>
          <p:nvPr>
            <p:ph idx="1"/>
          </p:nvPr>
        </p:nvSpPr>
        <p:spPr>
          <a:xfrm>
            <a:off x="648931" y="2438400"/>
            <a:ext cx="3651466" cy="3785419"/>
          </a:xfrm>
        </p:spPr>
        <p:txBody>
          <a:bodyPr vert="horz" lIns="91440" tIns="45720" rIns="91440" bIns="45720" rtlCol="0" anchor="t">
            <a:normAutofit/>
          </a:bodyPr>
          <a:lstStyle/>
          <a:p>
            <a:r>
              <a:rPr lang="en-US" sz="1800" dirty="0">
                <a:cs typeface="Calibri"/>
              </a:rPr>
              <a:t>This is an example of an empty space that you could then drop your work into........... </a:t>
            </a:r>
          </a:p>
          <a:p>
            <a:endParaRPr lang="en-US" sz="1800" dirty="0">
              <a:cs typeface="Calibri"/>
            </a:endParaRPr>
          </a:p>
          <a:p>
            <a:r>
              <a:rPr lang="en-US" sz="1800" dirty="0">
                <a:cs typeface="Calibri"/>
              </a:rPr>
              <a:t>This enables you to visually communicate what your work might look like in exhibition or gallery context. </a:t>
            </a:r>
            <a:endParaRPr lang="en-US" sz="1800" dirty="0"/>
          </a:p>
        </p:txBody>
      </p:sp>
      <p:pic>
        <p:nvPicPr>
          <p:cNvPr id="4" name="Picture 4" descr="A picture containing sitting, water, small, white&#10;&#10;Description generated with very high confidence">
            <a:extLst>
              <a:ext uri="{FF2B5EF4-FFF2-40B4-BE49-F238E27FC236}">
                <a16:creationId xmlns:a16="http://schemas.microsoft.com/office/drawing/2014/main" id="{8E13E959-0F37-4B89-81A8-4A4E6939EA77}"/>
              </a:ext>
            </a:extLst>
          </p:cNvPr>
          <p:cNvPicPr>
            <a:picLocks noChangeAspect="1"/>
          </p:cNvPicPr>
          <p:nvPr/>
        </p:nvPicPr>
        <p:blipFill rotWithShape="1">
          <a:blip r:embed="rId2"/>
          <a:srcRect t="9201" r="-2" b="-2"/>
          <a:stretch/>
        </p:blipFill>
        <p:spPr>
          <a:xfrm>
            <a:off x="4639056" y="10"/>
            <a:ext cx="7552944" cy="6857990"/>
          </a:xfrm>
          <a:prstGeom prst="rect">
            <a:avLst/>
          </a:prstGeom>
          <a:effectLst/>
        </p:spPr>
      </p:pic>
    </p:spTree>
    <p:extLst>
      <p:ext uri="{BB962C8B-B14F-4D97-AF65-F5344CB8AC3E}">
        <p14:creationId xmlns:p14="http://schemas.microsoft.com/office/powerpoint/2010/main" val="5450710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A888-6208-4492-9723-7BB826FAF2CE}"/>
              </a:ext>
            </a:extLst>
          </p:cNvPr>
          <p:cNvSpPr>
            <a:spLocks noGrp="1"/>
          </p:cNvSpPr>
          <p:nvPr>
            <p:ph type="title"/>
          </p:nvPr>
        </p:nvSpPr>
        <p:spPr>
          <a:xfrm>
            <a:off x="8174735" y="640081"/>
            <a:ext cx="3377183" cy="3708895"/>
          </a:xfrm>
          <a:noFill/>
        </p:spPr>
        <p:txBody>
          <a:bodyPr vert="horz" lIns="91440" tIns="45720" rIns="91440" bIns="45720" rtlCol="0" anchor="b">
            <a:normAutofit/>
          </a:bodyPr>
          <a:lstStyle/>
          <a:p>
            <a:r>
              <a:rPr lang="en-US" sz="2400">
                <a:cs typeface="Calibri Light"/>
              </a:rPr>
              <a:t>These simple plinth-based ones are useful for any 3D work you have made.</a:t>
            </a:r>
          </a:p>
        </p:txBody>
      </p:sp>
      <p:pic>
        <p:nvPicPr>
          <p:cNvPr id="4" name="Picture 4" descr="A picture containing sitting, white, small, door&#10;&#10;Description generated with very high confidence">
            <a:extLst>
              <a:ext uri="{FF2B5EF4-FFF2-40B4-BE49-F238E27FC236}">
                <a16:creationId xmlns:a16="http://schemas.microsoft.com/office/drawing/2014/main" id="{4C8DDA07-E8C7-478D-BFBB-6B178D47F027}"/>
              </a:ext>
            </a:extLst>
          </p:cNvPr>
          <p:cNvPicPr>
            <a:picLocks noGrp="1" noChangeAspect="1"/>
          </p:cNvPicPr>
          <p:nvPr>
            <p:ph idx="1"/>
          </p:nvPr>
        </p:nvPicPr>
        <p:blipFill rotWithShape="1">
          <a:blip r:embed="rId2"/>
          <a:srcRect t="8980" r="2" b="2"/>
          <a:stretch/>
        </p:blipFill>
        <p:spPr>
          <a:xfrm>
            <a:off x="20" y="10"/>
            <a:ext cx="7534636" cy="6857990"/>
          </a:xfrm>
          <a:prstGeom prst="rect">
            <a:avLst/>
          </a:prstGeom>
        </p:spPr>
      </p:pic>
    </p:spTree>
    <p:extLst>
      <p:ext uri="{BB962C8B-B14F-4D97-AF65-F5344CB8AC3E}">
        <p14:creationId xmlns:p14="http://schemas.microsoft.com/office/powerpoint/2010/main" val="38806370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9D90-211B-4991-BFF1-06DF315AA279}"/>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2800" dirty="0"/>
              <a:t>…..or you may wish to photograph your work within a specific environment or with chosen backgrounds....... look at these examples of backgrounds and how that impacts on the work. Dark, light, bright? </a:t>
            </a:r>
          </a:p>
        </p:txBody>
      </p:sp>
      <p:pic>
        <p:nvPicPr>
          <p:cNvPr id="4" name="Picture 4" descr="A picture containing sitting, table, orange, red&#10;&#10;Description generated with very high confidence">
            <a:extLst>
              <a:ext uri="{FF2B5EF4-FFF2-40B4-BE49-F238E27FC236}">
                <a16:creationId xmlns:a16="http://schemas.microsoft.com/office/drawing/2014/main" id="{F39E9586-5F03-4059-A437-C467171801EC}"/>
              </a:ext>
            </a:extLst>
          </p:cNvPr>
          <p:cNvPicPr>
            <a:picLocks noGrp="1" noChangeAspect="1"/>
          </p:cNvPicPr>
          <p:nvPr>
            <p:ph idx="1"/>
          </p:nvPr>
        </p:nvPicPr>
        <p:blipFill>
          <a:blip r:embed="rId2"/>
          <a:stretch>
            <a:fillRect/>
          </a:stretch>
        </p:blipFill>
        <p:spPr>
          <a:xfrm>
            <a:off x="6132513" y="1866900"/>
            <a:ext cx="4268788" cy="4268788"/>
          </a:xfrm>
        </p:spPr>
      </p:pic>
      <p:pic>
        <p:nvPicPr>
          <p:cNvPr id="6" name="Picture 6" descr="A picture containing sitting, black, table, dark&#10;&#10;Description generated with very high confidence">
            <a:extLst>
              <a:ext uri="{FF2B5EF4-FFF2-40B4-BE49-F238E27FC236}">
                <a16:creationId xmlns:a16="http://schemas.microsoft.com/office/drawing/2014/main" id="{5090A0C0-54C6-43C7-9343-1A86BAE97A4B}"/>
              </a:ext>
            </a:extLst>
          </p:cNvPr>
          <p:cNvPicPr>
            <a:picLocks noChangeAspect="1"/>
          </p:cNvPicPr>
          <p:nvPr/>
        </p:nvPicPr>
        <p:blipFill>
          <a:blip r:embed="rId3"/>
          <a:stretch>
            <a:fillRect/>
          </a:stretch>
        </p:blipFill>
        <p:spPr>
          <a:xfrm>
            <a:off x="1781175" y="1866900"/>
            <a:ext cx="4268788" cy="4268788"/>
          </a:xfrm>
          <a:prstGeom prst="rect">
            <a:avLst/>
          </a:prstGeom>
        </p:spPr>
      </p:pic>
    </p:spTree>
    <p:extLst>
      <p:ext uri="{BB962C8B-B14F-4D97-AF65-F5344CB8AC3E}">
        <p14:creationId xmlns:p14="http://schemas.microsoft.com/office/powerpoint/2010/main" val="5205377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94028-358B-4257-B7D1-0D5ED5AB5519}"/>
              </a:ext>
            </a:extLst>
          </p:cNvPr>
          <p:cNvSpPr>
            <a:spLocks noGrp="1"/>
          </p:cNvSpPr>
          <p:nvPr>
            <p:ph type="title"/>
          </p:nvPr>
        </p:nvSpPr>
        <p:spPr/>
        <p:txBody>
          <a:bodyPr/>
          <a:lstStyle/>
          <a:p>
            <a:r>
              <a:rPr lang="en-GB" sz="3600" dirty="0">
                <a:cs typeface="Calibri Light"/>
              </a:rPr>
              <a:t>Do you use natural surfaces? And multiple objects in different orders?</a:t>
            </a:r>
          </a:p>
        </p:txBody>
      </p:sp>
      <p:pic>
        <p:nvPicPr>
          <p:cNvPr id="4" name="Picture 4" descr="A bowl of food&#10;&#10;Description generated with high confidence">
            <a:extLst>
              <a:ext uri="{FF2B5EF4-FFF2-40B4-BE49-F238E27FC236}">
                <a16:creationId xmlns:a16="http://schemas.microsoft.com/office/drawing/2014/main" id="{80B19834-53DD-405E-92D6-B3643701295A}"/>
              </a:ext>
            </a:extLst>
          </p:cNvPr>
          <p:cNvPicPr>
            <a:picLocks noChangeAspect="1"/>
          </p:cNvPicPr>
          <p:nvPr/>
        </p:nvPicPr>
        <p:blipFill>
          <a:blip r:embed="rId2"/>
          <a:stretch>
            <a:fillRect/>
          </a:stretch>
        </p:blipFill>
        <p:spPr>
          <a:xfrm>
            <a:off x="2233613" y="1871663"/>
            <a:ext cx="7248525" cy="4819650"/>
          </a:xfrm>
          <a:prstGeom prst="rect">
            <a:avLst/>
          </a:prstGeom>
        </p:spPr>
      </p:pic>
    </p:spTree>
    <p:extLst>
      <p:ext uri="{BB962C8B-B14F-4D97-AF65-F5344CB8AC3E}">
        <p14:creationId xmlns:p14="http://schemas.microsoft.com/office/powerpoint/2010/main" val="24265756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2">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Rectangle 14">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16">
            <a:extLst>
              <a:ext uri="{FF2B5EF4-FFF2-40B4-BE49-F238E27FC236}">
                <a16:creationId xmlns:a16="http://schemas.microsoft.com/office/drawing/2014/main" id="{0CD79C44-92A9-4527-BCA5-7FDEA4687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2EE9AB-0972-4FFD-BC78-066E4CD03249}"/>
              </a:ext>
            </a:extLst>
          </p:cNvPr>
          <p:cNvSpPr>
            <a:spLocks noGrp="1"/>
          </p:cNvSpPr>
          <p:nvPr>
            <p:ph type="title"/>
          </p:nvPr>
        </p:nvSpPr>
        <p:spPr>
          <a:xfrm>
            <a:off x="615589" y="452580"/>
            <a:ext cx="4923888" cy="2128727"/>
          </a:xfrm>
        </p:spPr>
        <p:txBody>
          <a:bodyPr anchor="b">
            <a:normAutofit/>
          </a:bodyPr>
          <a:lstStyle/>
          <a:p>
            <a:r>
              <a:rPr lang="en-GB" sz="3200" dirty="0">
                <a:cs typeface="Calibri Light"/>
              </a:rPr>
              <a:t>Use of partial colour and multiple composition for final pieces and samples</a:t>
            </a:r>
            <a:br>
              <a:rPr lang="en-GB" sz="4800" dirty="0">
                <a:cs typeface="Calibri Light"/>
              </a:rPr>
            </a:br>
            <a:endParaRPr lang="en-GB" sz="4800" dirty="0">
              <a:cs typeface="Calibri Light"/>
            </a:endParaRPr>
          </a:p>
        </p:txBody>
      </p:sp>
      <p:sp>
        <p:nvSpPr>
          <p:cNvPr id="10" name="Content Placeholder 9">
            <a:extLst>
              <a:ext uri="{FF2B5EF4-FFF2-40B4-BE49-F238E27FC236}">
                <a16:creationId xmlns:a16="http://schemas.microsoft.com/office/drawing/2014/main" id="{2A8711A9-CFFF-4D1F-B2EA-DDA4F83FCF12}"/>
              </a:ext>
            </a:extLst>
          </p:cNvPr>
          <p:cNvSpPr>
            <a:spLocks noGrp="1"/>
          </p:cNvSpPr>
          <p:nvPr>
            <p:ph idx="1"/>
          </p:nvPr>
        </p:nvSpPr>
        <p:spPr>
          <a:xfrm>
            <a:off x="422900" y="2880452"/>
            <a:ext cx="5370576" cy="3095445"/>
          </a:xfrm>
        </p:spPr>
        <p:txBody>
          <a:bodyPr anchor="t">
            <a:normAutofit/>
          </a:bodyPr>
          <a:lstStyle/>
          <a:p>
            <a:endParaRPr lang="en-US" sz="1800"/>
          </a:p>
        </p:txBody>
      </p:sp>
      <p:sp>
        <p:nvSpPr>
          <p:cNvPr id="19" name="Rectangle 18">
            <a:extLst>
              <a:ext uri="{FF2B5EF4-FFF2-40B4-BE49-F238E27FC236}">
                <a16:creationId xmlns:a16="http://schemas.microsoft.com/office/drawing/2014/main" id="{6D95061B-ADFC-4592-8BB1-0D542F6F6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406638" y="6117999"/>
            <a:ext cx="3953629" cy="740001"/>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21" name="Straight Connector 20">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EDA5A3F-8FE7-4CFF-825C-35E2A90866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4" name="Picture 4" descr="A picture containing table, indoor, sitting, food&#10;&#10;Description generated with very high confidence">
            <a:extLst>
              <a:ext uri="{FF2B5EF4-FFF2-40B4-BE49-F238E27FC236}">
                <a16:creationId xmlns:a16="http://schemas.microsoft.com/office/drawing/2014/main" id="{7AB02FDD-E65A-4755-851B-65FDA372E323}"/>
              </a:ext>
            </a:extLst>
          </p:cNvPr>
          <p:cNvPicPr>
            <a:picLocks noGrp="1" noChangeAspect="1"/>
          </p:cNvPicPr>
          <p:nvPr>
            <p:ph idx="1"/>
          </p:nvPr>
        </p:nvPicPr>
        <p:blipFill>
          <a:blip r:embed="rId2"/>
          <a:stretch>
            <a:fillRect/>
          </a:stretch>
        </p:blipFill>
        <p:spPr>
          <a:xfrm>
            <a:off x="6552224" y="21615"/>
            <a:ext cx="4455501" cy="5290038"/>
          </a:xfrm>
        </p:spPr>
      </p:pic>
      <p:pic>
        <p:nvPicPr>
          <p:cNvPr id="6" name="Picture 6" descr="A cup of coffee on a table&#10;&#10;Description generated with high confidence">
            <a:extLst>
              <a:ext uri="{FF2B5EF4-FFF2-40B4-BE49-F238E27FC236}">
                <a16:creationId xmlns:a16="http://schemas.microsoft.com/office/drawing/2014/main" id="{0C78A3A8-2D4D-44CB-AC98-89F07478BB70}"/>
              </a:ext>
            </a:extLst>
          </p:cNvPr>
          <p:cNvPicPr>
            <a:picLocks noChangeAspect="1"/>
          </p:cNvPicPr>
          <p:nvPr/>
        </p:nvPicPr>
        <p:blipFill>
          <a:blip r:embed="rId3"/>
          <a:stretch>
            <a:fillRect/>
          </a:stretch>
        </p:blipFill>
        <p:spPr>
          <a:xfrm>
            <a:off x="208557" y="2362913"/>
            <a:ext cx="5791662" cy="3805224"/>
          </a:xfrm>
          <a:prstGeom prst="rect">
            <a:avLst/>
          </a:prstGeom>
        </p:spPr>
      </p:pic>
    </p:spTree>
    <p:extLst>
      <p:ext uri="{BB962C8B-B14F-4D97-AF65-F5344CB8AC3E}">
        <p14:creationId xmlns:p14="http://schemas.microsoft.com/office/powerpoint/2010/main" val="36358638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8372-B925-4972-B56E-4D96698CC3AD}"/>
              </a:ext>
            </a:extLst>
          </p:cNvPr>
          <p:cNvSpPr>
            <a:spLocks noGrp="1"/>
          </p:cNvSpPr>
          <p:nvPr>
            <p:ph type="title"/>
          </p:nvPr>
        </p:nvSpPr>
        <p:spPr/>
        <p:txBody>
          <a:bodyPr>
            <a:normAutofit/>
          </a:bodyPr>
          <a:lstStyle/>
          <a:p>
            <a:r>
              <a:rPr lang="en-GB" sz="2400" dirty="0">
                <a:cs typeface="Calibri Light"/>
              </a:rPr>
              <a:t>These table layouts are examples from the Kate Haywood talk last year.... again.... an interesting way to present and display your work and connect research and inspirations / influences with your work. Consider composition.</a:t>
            </a:r>
          </a:p>
        </p:txBody>
      </p:sp>
      <p:pic>
        <p:nvPicPr>
          <p:cNvPr id="4" name="Picture 4" descr="A bunch of different arranged on a table&#10;&#10;Description generated with high confidence">
            <a:extLst>
              <a:ext uri="{FF2B5EF4-FFF2-40B4-BE49-F238E27FC236}">
                <a16:creationId xmlns:a16="http://schemas.microsoft.com/office/drawing/2014/main" id="{EF4AE30A-13EE-4EFA-9965-FAE3D037411E}"/>
              </a:ext>
            </a:extLst>
          </p:cNvPr>
          <p:cNvPicPr>
            <a:picLocks noGrp="1" noChangeAspect="1"/>
          </p:cNvPicPr>
          <p:nvPr>
            <p:ph idx="1"/>
          </p:nvPr>
        </p:nvPicPr>
        <p:blipFill>
          <a:blip r:embed="rId2"/>
          <a:stretch>
            <a:fillRect/>
          </a:stretch>
        </p:blipFill>
        <p:spPr>
          <a:xfrm>
            <a:off x="5232138" y="1712457"/>
            <a:ext cx="5801784" cy="4351338"/>
          </a:xfrm>
        </p:spPr>
      </p:pic>
      <p:pic>
        <p:nvPicPr>
          <p:cNvPr id="8" name="Picture 8" descr="A picture containing indoor, table, white, sitting&#10;&#10;Description generated with very high confidence">
            <a:extLst>
              <a:ext uri="{FF2B5EF4-FFF2-40B4-BE49-F238E27FC236}">
                <a16:creationId xmlns:a16="http://schemas.microsoft.com/office/drawing/2014/main" id="{48F38CE7-0784-4D0F-88B8-3085E6577D5F}"/>
              </a:ext>
            </a:extLst>
          </p:cNvPr>
          <p:cNvPicPr>
            <a:picLocks noChangeAspect="1"/>
          </p:cNvPicPr>
          <p:nvPr/>
        </p:nvPicPr>
        <p:blipFill>
          <a:blip r:embed="rId3"/>
          <a:stretch>
            <a:fillRect/>
          </a:stretch>
        </p:blipFill>
        <p:spPr>
          <a:xfrm rot="5400000">
            <a:off x="1453662" y="2209800"/>
            <a:ext cx="2743200" cy="3657600"/>
          </a:xfrm>
          <a:prstGeom prst="rect">
            <a:avLst/>
          </a:prstGeom>
        </p:spPr>
      </p:pic>
    </p:spTree>
    <p:extLst>
      <p:ext uri="{BB962C8B-B14F-4D97-AF65-F5344CB8AC3E}">
        <p14:creationId xmlns:p14="http://schemas.microsoft.com/office/powerpoint/2010/main" val="32571114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19C2-4A30-4B65-A79B-972C498FA6A2}"/>
              </a:ext>
            </a:extLst>
          </p:cNvPr>
          <p:cNvSpPr>
            <a:spLocks noGrp="1"/>
          </p:cNvSpPr>
          <p:nvPr>
            <p:ph type="title"/>
          </p:nvPr>
        </p:nvSpPr>
        <p:spPr>
          <a:xfrm>
            <a:off x="838200" y="365125"/>
            <a:ext cx="10515600" cy="669397"/>
          </a:xfrm>
        </p:spPr>
        <p:txBody>
          <a:bodyPr>
            <a:normAutofit fontScale="90000"/>
          </a:bodyPr>
          <a:lstStyle/>
          <a:p>
            <a:r>
              <a:rPr lang="en-GB" dirty="0">
                <a:cs typeface="Calibri Light"/>
              </a:rPr>
              <a:t>Other options for installation / visualisation...</a:t>
            </a:r>
            <a:endParaRPr lang="en-GB" dirty="0"/>
          </a:p>
        </p:txBody>
      </p:sp>
      <p:pic>
        <p:nvPicPr>
          <p:cNvPr id="4" name="Picture 4" descr="A picture containing indoor, table, sitting, counter&#10;&#10;Description generated with very high confidence">
            <a:extLst>
              <a:ext uri="{FF2B5EF4-FFF2-40B4-BE49-F238E27FC236}">
                <a16:creationId xmlns:a16="http://schemas.microsoft.com/office/drawing/2014/main" id="{0B63657A-DD6A-4694-B6AE-D24DB6F902EF}"/>
              </a:ext>
            </a:extLst>
          </p:cNvPr>
          <p:cNvPicPr>
            <a:picLocks noChangeAspect="1"/>
          </p:cNvPicPr>
          <p:nvPr/>
        </p:nvPicPr>
        <p:blipFill>
          <a:blip r:embed="rId2"/>
          <a:stretch>
            <a:fillRect/>
          </a:stretch>
        </p:blipFill>
        <p:spPr>
          <a:xfrm>
            <a:off x="1909233" y="1220421"/>
            <a:ext cx="7336367" cy="5253240"/>
          </a:xfrm>
          <a:prstGeom prst="rect">
            <a:avLst/>
          </a:prstGeom>
        </p:spPr>
      </p:pic>
    </p:spTree>
    <p:extLst>
      <p:ext uri="{BB962C8B-B14F-4D97-AF65-F5344CB8AC3E}">
        <p14:creationId xmlns:p14="http://schemas.microsoft.com/office/powerpoint/2010/main" val="7374892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BBA0A-1349-47FD-B668-2EABE87FD18E}"/>
              </a:ext>
            </a:extLst>
          </p:cNvPr>
          <p:cNvSpPr>
            <a:spLocks noGrp="1"/>
          </p:cNvSpPr>
          <p:nvPr>
            <p:ph type="title"/>
          </p:nvPr>
        </p:nvSpPr>
        <p:spPr>
          <a:xfrm>
            <a:off x="838200" y="365125"/>
            <a:ext cx="10515600" cy="944563"/>
          </a:xfrm>
        </p:spPr>
        <p:txBody>
          <a:bodyPr>
            <a:normAutofit/>
          </a:bodyPr>
          <a:lstStyle/>
          <a:p>
            <a:r>
              <a:rPr lang="en-GB" sz="3600" dirty="0">
                <a:cs typeface="Calibri Light"/>
              </a:rPr>
              <a:t>How does light and background/space affect the work?</a:t>
            </a:r>
            <a:endParaRPr lang="en-GB" sz="3600" dirty="0"/>
          </a:p>
        </p:txBody>
      </p:sp>
      <p:pic>
        <p:nvPicPr>
          <p:cNvPr id="4" name="Picture 4" descr="A picture containing indoor, covered, different, many&#10;&#10;Description generated with very high confidence">
            <a:extLst>
              <a:ext uri="{FF2B5EF4-FFF2-40B4-BE49-F238E27FC236}">
                <a16:creationId xmlns:a16="http://schemas.microsoft.com/office/drawing/2014/main" id="{099CC28F-8758-402C-B670-AA4CCDDF259F}"/>
              </a:ext>
            </a:extLst>
          </p:cNvPr>
          <p:cNvPicPr>
            <a:picLocks noChangeAspect="1"/>
          </p:cNvPicPr>
          <p:nvPr/>
        </p:nvPicPr>
        <p:blipFill>
          <a:blip r:embed="rId2"/>
          <a:stretch>
            <a:fillRect/>
          </a:stretch>
        </p:blipFill>
        <p:spPr>
          <a:xfrm>
            <a:off x="7222067" y="1472499"/>
            <a:ext cx="3801533" cy="4770253"/>
          </a:xfrm>
          <a:prstGeom prst="rect">
            <a:avLst/>
          </a:prstGeom>
        </p:spPr>
      </p:pic>
      <p:pic>
        <p:nvPicPr>
          <p:cNvPr id="6" name="Picture 6" descr="A picture containing food, flower&#10;&#10;Description generated with very high confidence">
            <a:extLst>
              <a:ext uri="{FF2B5EF4-FFF2-40B4-BE49-F238E27FC236}">
                <a16:creationId xmlns:a16="http://schemas.microsoft.com/office/drawing/2014/main" id="{C442DC5A-16D0-4A83-875D-53C9220BF992}"/>
              </a:ext>
            </a:extLst>
          </p:cNvPr>
          <p:cNvPicPr>
            <a:picLocks noChangeAspect="1"/>
          </p:cNvPicPr>
          <p:nvPr/>
        </p:nvPicPr>
        <p:blipFill>
          <a:blip r:embed="rId3"/>
          <a:stretch>
            <a:fillRect/>
          </a:stretch>
        </p:blipFill>
        <p:spPr>
          <a:xfrm>
            <a:off x="861484" y="1463718"/>
            <a:ext cx="4616449" cy="5010064"/>
          </a:xfrm>
          <a:prstGeom prst="rect">
            <a:avLst/>
          </a:prstGeom>
        </p:spPr>
      </p:pic>
    </p:spTree>
    <p:extLst>
      <p:ext uri="{BB962C8B-B14F-4D97-AF65-F5344CB8AC3E}">
        <p14:creationId xmlns:p14="http://schemas.microsoft.com/office/powerpoint/2010/main" val="1585939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8C790-C401-48FD-8429-A2F0A9819E78}"/>
              </a:ext>
            </a:extLst>
          </p:cNvPr>
          <p:cNvSpPr>
            <a:spLocks noGrp="1"/>
          </p:cNvSpPr>
          <p:nvPr>
            <p:ph type="title"/>
          </p:nvPr>
        </p:nvSpPr>
        <p:spPr/>
        <p:txBody>
          <a:bodyPr>
            <a:normAutofit/>
          </a:bodyPr>
          <a:lstStyle/>
          <a:p>
            <a:r>
              <a:rPr lang="en-GB" sz="2800" dirty="0">
                <a:cs typeface="Calibri Light"/>
              </a:rPr>
              <a:t>Have lots of objects? Samples? Create a composition of them...</a:t>
            </a:r>
            <a:endParaRPr lang="en-GB" sz="2800" dirty="0"/>
          </a:p>
        </p:txBody>
      </p:sp>
      <p:pic>
        <p:nvPicPr>
          <p:cNvPr id="4" name="Picture 4" descr="A variety of items on a table&#10;&#10;Description generated with very high confidence">
            <a:extLst>
              <a:ext uri="{FF2B5EF4-FFF2-40B4-BE49-F238E27FC236}">
                <a16:creationId xmlns:a16="http://schemas.microsoft.com/office/drawing/2014/main" id="{FB5B58E5-5155-4901-90F6-B8AB1B5012CC}"/>
              </a:ext>
            </a:extLst>
          </p:cNvPr>
          <p:cNvPicPr>
            <a:picLocks noChangeAspect="1"/>
          </p:cNvPicPr>
          <p:nvPr/>
        </p:nvPicPr>
        <p:blipFill>
          <a:blip r:embed="rId2"/>
          <a:stretch>
            <a:fillRect/>
          </a:stretch>
        </p:blipFill>
        <p:spPr>
          <a:xfrm>
            <a:off x="6004984" y="1616075"/>
            <a:ext cx="5029199" cy="4059767"/>
          </a:xfrm>
          <a:prstGeom prst="rect">
            <a:avLst/>
          </a:prstGeom>
        </p:spPr>
      </p:pic>
      <p:pic>
        <p:nvPicPr>
          <p:cNvPr id="6" name="Picture 6" descr="A close up of a device&#10;&#10;Description generated with high confidence">
            <a:extLst>
              <a:ext uri="{FF2B5EF4-FFF2-40B4-BE49-F238E27FC236}">
                <a16:creationId xmlns:a16="http://schemas.microsoft.com/office/drawing/2014/main" id="{EB72A7A5-0B2D-46F3-9650-2261BCFF171C}"/>
              </a:ext>
            </a:extLst>
          </p:cNvPr>
          <p:cNvPicPr>
            <a:picLocks noChangeAspect="1"/>
          </p:cNvPicPr>
          <p:nvPr/>
        </p:nvPicPr>
        <p:blipFill>
          <a:blip r:embed="rId3"/>
          <a:stretch>
            <a:fillRect/>
          </a:stretch>
        </p:blipFill>
        <p:spPr>
          <a:xfrm>
            <a:off x="660400" y="1630342"/>
            <a:ext cx="5177366" cy="4041816"/>
          </a:xfrm>
          <a:prstGeom prst="rect">
            <a:avLst/>
          </a:prstGeom>
        </p:spPr>
      </p:pic>
    </p:spTree>
    <p:extLst>
      <p:ext uri="{BB962C8B-B14F-4D97-AF65-F5344CB8AC3E}">
        <p14:creationId xmlns:p14="http://schemas.microsoft.com/office/powerpoint/2010/main" val="34847912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A9CC9-93B6-4013-B23E-1494C6CA3A3F}"/>
              </a:ext>
            </a:extLst>
          </p:cNvPr>
          <p:cNvSpPr>
            <a:spLocks noGrp="1"/>
          </p:cNvSpPr>
          <p:nvPr>
            <p:ph type="title"/>
          </p:nvPr>
        </p:nvSpPr>
        <p:spPr>
          <a:xfrm>
            <a:off x="838200" y="365125"/>
            <a:ext cx="10515600" cy="1219730"/>
          </a:xfrm>
        </p:spPr>
        <p:txBody>
          <a:bodyPr>
            <a:normAutofit/>
          </a:bodyPr>
          <a:lstStyle/>
          <a:p>
            <a:r>
              <a:rPr lang="en-GB" sz="3200" dirty="0">
                <a:cs typeface="Calibri Light"/>
              </a:rPr>
              <a:t>Do you create a site-specific piece? Does it change the design? Scale? Feel? Layout? Relationship? Concept?</a:t>
            </a:r>
            <a:endParaRPr lang="en-GB" sz="3200" dirty="0"/>
          </a:p>
        </p:txBody>
      </p:sp>
      <p:pic>
        <p:nvPicPr>
          <p:cNvPr id="4" name="Picture 4" descr="A picture containing standing, people, man, woman&#10;&#10;Description generated with very high confidence">
            <a:extLst>
              <a:ext uri="{FF2B5EF4-FFF2-40B4-BE49-F238E27FC236}">
                <a16:creationId xmlns:a16="http://schemas.microsoft.com/office/drawing/2014/main" id="{BAA2003B-22CB-4D8D-8454-C16521665516}"/>
              </a:ext>
            </a:extLst>
          </p:cNvPr>
          <p:cNvPicPr>
            <a:picLocks noChangeAspect="1"/>
          </p:cNvPicPr>
          <p:nvPr/>
        </p:nvPicPr>
        <p:blipFill>
          <a:blip r:embed="rId2"/>
          <a:stretch>
            <a:fillRect/>
          </a:stretch>
        </p:blipFill>
        <p:spPr>
          <a:xfrm>
            <a:off x="571500" y="1581150"/>
            <a:ext cx="3790950" cy="4972050"/>
          </a:xfrm>
          <a:prstGeom prst="rect">
            <a:avLst/>
          </a:prstGeom>
        </p:spPr>
      </p:pic>
      <p:pic>
        <p:nvPicPr>
          <p:cNvPr id="6" name="Picture 6" descr="A vase of flowers on a table&#10;&#10;Description generated with high confidence">
            <a:extLst>
              <a:ext uri="{FF2B5EF4-FFF2-40B4-BE49-F238E27FC236}">
                <a16:creationId xmlns:a16="http://schemas.microsoft.com/office/drawing/2014/main" id="{0DA803B8-E16C-43D5-A995-DE9E433BBBA4}"/>
              </a:ext>
            </a:extLst>
          </p:cNvPr>
          <p:cNvPicPr>
            <a:picLocks noChangeAspect="1"/>
          </p:cNvPicPr>
          <p:nvPr/>
        </p:nvPicPr>
        <p:blipFill>
          <a:blip r:embed="rId3"/>
          <a:stretch>
            <a:fillRect/>
          </a:stretch>
        </p:blipFill>
        <p:spPr>
          <a:xfrm>
            <a:off x="5086350" y="2042008"/>
            <a:ext cx="6019800" cy="4002710"/>
          </a:xfrm>
          <a:prstGeom prst="rect">
            <a:avLst/>
          </a:prstGeom>
        </p:spPr>
      </p:pic>
    </p:spTree>
    <p:extLst>
      <p:ext uri="{BB962C8B-B14F-4D97-AF65-F5344CB8AC3E}">
        <p14:creationId xmlns:p14="http://schemas.microsoft.com/office/powerpoint/2010/main" val="1817951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1AD6D-6F7A-4DB6-8291-1632A076C66C}"/>
              </a:ext>
            </a:extLst>
          </p:cNvPr>
          <p:cNvSpPr>
            <a:spLocks noGrp="1"/>
          </p:cNvSpPr>
          <p:nvPr>
            <p:ph type="title"/>
          </p:nvPr>
        </p:nvSpPr>
        <p:spPr>
          <a:xfrm>
            <a:off x="838200" y="365125"/>
            <a:ext cx="10610850" cy="487363"/>
          </a:xfrm>
        </p:spPr>
        <p:txBody>
          <a:bodyPr>
            <a:normAutofit fontScale="90000"/>
          </a:bodyPr>
          <a:lstStyle/>
          <a:p>
            <a:r>
              <a:rPr lang="en-GB" dirty="0">
                <a:cs typeface="Calibri Light"/>
              </a:rPr>
              <a:t>Same work.. 3 different ways of viewing...</a:t>
            </a:r>
            <a:endParaRPr lang="en-GB" dirty="0"/>
          </a:p>
        </p:txBody>
      </p:sp>
      <p:pic>
        <p:nvPicPr>
          <p:cNvPr id="4" name="Picture 4" descr="A picture containing rain, large, white, food&#10;&#10;Description generated with very high confidence">
            <a:extLst>
              <a:ext uri="{FF2B5EF4-FFF2-40B4-BE49-F238E27FC236}">
                <a16:creationId xmlns:a16="http://schemas.microsoft.com/office/drawing/2014/main" id="{7542686B-C7E0-46F9-947C-92B5785B366C}"/>
              </a:ext>
            </a:extLst>
          </p:cNvPr>
          <p:cNvPicPr>
            <a:picLocks noChangeAspect="1"/>
          </p:cNvPicPr>
          <p:nvPr/>
        </p:nvPicPr>
        <p:blipFill>
          <a:blip r:embed="rId2"/>
          <a:stretch>
            <a:fillRect/>
          </a:stretch>
        </p:blipFill>
        <p:spPr>
          <a:xfrm>
            <a:off x="514350" y="4202536"/>
            <a:ext cx="4572000" cy="2281978"/>
          </a:xfrm>
          <a:prstGeom prst="rect">
            <a:avLst/>
          </a:prstGeom>
        </p:spPr>
      </p:pic>
      <p:pic>
        <p:nvPicPr>
          <p:cNvPr id="6" name="Picture 6" descr="A picture containing clock, room&#10;&#10;Description generated with very high confidence">
            <a:extLst>
              <a:ext uri="{FF2B5EF4-FFF2-40B4-BE49-F238E27FC236}">
                <a16:creationId xmlns:a16="http://schemas.microsoft.com/office/drawing/2014/main" id="{407FC745-B072-434F-ADC3-9487619D4299}"/>
              </a:ext>
            </a:extLst>
          </p:cNvPr>
          <p:cNvPicPr>
            <a:picLocks noChangeAspect="1"/>
          </p:cNvPicPr>
          <p:nvPr/>
        </p:nvPicPr>
        <p:blipFill>
          <a:blip r:embed="rId3"/>
          <a:stretch>
            <a:fillRect/>
          </a:stretch>
        </p:blipFill>
        <p:spPr>
          <a:xfrm>
            <a:off x="3962400" y="1412708"/>
            <a:ext cx="3924300" cy="3099134"/>
          </a:xfrm>
          <a:prstGeom prst="rect">
            <a:avLst/>
          </a:prstGeom>
        </p:spPr>
      </p:pic>
      <p:pic>
        <p:nvPicPr>
          <p:cNvPr id="8" name="Picture 8" descr="A hand holding a flower&#10;&#10;Description generated with very high confidence">
            <a:extLst>
              <a:ext uri="{FF2B5EF4-FFF2-40B4-BE49-F238E27FC236}">
                <a16:creationId xmlns:a16="http://schemas.microsoft.com/office/drawing/2014/main" id="{4676EA09-2808-4B84-B25E-76BA20260533}"/>
              </a:ext>
            </a:extLst>
          </p:cNvPr>
          <p:cNvPicPr>
            <a:picLocks noChangeAspect="1"/>
          </p:cNvPicPr>
          <p:nvPr/>
        </p:nvPicPr>
        <p:blipFill>
          <a:blip r:embed="rId4"/>
          <a:stretch>
            <a:fillRect/>
          </a:stretch>
        </p:blipFill>
        <p:spPr>
          <a:xfrm>
            <a:off x="7632865" y="3318827"/>
            <a:ext cx="4425537" cy="3319153"/>
          </a:xfrm>
          <a:prstGeom prst="rect">
            <a:avLst/>
          </a:prstGeom>
        </p:spPr>
      </p:pic>
    </p:spTree>
    <p:extLst>
      <p:ext uri="{BB962C8B-B14F-4D97-AF65-F5344CB8AC3E}">
        <p14:creationId xmlns:p14="http://schemas.microsoft.com/office/powerpoint/2010/main" val="16997041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765E-B87D-498A-89EB-1A7B8D5163AC}"/>
              </a:ext>
            </a:extLst>
          </p:cNvPr>
          <p:cNvSpPr>
            <a:spLocks noGrp="1"/>
          </p:cNvSpPr>
          <p:nvPr>
            <p:ph type="title"/>
          </p:nvPr>
        </p:nvSpPr>
        <p:spPr>
          <a:xfrm>
            <a:off x="838200" y="365125"/>
            <a:ext cx="10525125" cy="487363"/>
          </a:xfrm>
        </p:spPr>
        <p:txBody>
          <a:bodyPr>
            <a:normAutofit fontScale="90000"/>
          </a:bodyPr>
          <a:lstStyle/>
          <a:p>
            <a:r>
              <a:rPr lang="en-GB" dirty="0">
                <a:cs typeface="Calibri Light"/>
              </a:rPr>
              <a:t>Do you need to show work on the body?</a:t>
            </a:r>
            <a:endParaRPr lang="en-GB" dirty="0"/>
          </a:p>
        </p:txBody>
      </p:sp>
      <p:pic>
        <p:nvPicPr>
          <p:cNvPr id="4" name="Picture 4" descr="A hand holding an object in his hand&#10;&#10;Description generated with high confidence">
            <a:extLst>
              <a:ext uri="{FF2B5EF4-FFF2-40B4-BE49-F238E27FC236}">
                <a16:creationId xmlns:a16="http://schemas.microsoft.com/office/drawing/2014/main" id="{B5ED0993-5485-4383-B6A0-BDBEE71AE192}"/>
              </a:ext>
            </a:extLst>
          </p:cNvPr>
          <p:cNvPicPr>
            <a:picLocks noChangeAspect="1"/>
          </p:cNvPicPr>
          <p:nvPr/>
        </p:nvPicPr>
        <p:blipFill>
          <a:blip r:embed="rId2"/>
          <a:stretch>
            <a:fillRect/>
          </a:stretch>
        </p:blipFill>
        <p:spPr>
          <a:xfrm>
            <a:off x="5981700" y="1288186"/>
            <a:ext cx="5257800" cy="4996003"/>
          </a:xfrm>
          <a:prstGeom prst="rect">
            <a:avLst/>
          </a:prstGeom>
        </p:spPr>
      </p:pic>
      <p:pic>
        <p:nvPicPr>
          <p:cNvPr id="6" name="Picture 6" descr="A close up of a person with glasses&#10;&#10;Description generated with high confidence">
            <a:extLst>
              <a:ext uri="{FF2B5EF4-FFF2-40B4-BE49-F238E27FC236}">
                <a16:creationId xmlns:a16="http://schemas.microsoft.com/office/drawing/2014/main" id="{1618F4AA-A5E3-45F1-9039-3ECF169C2B27}"/>
              </a:ext>
            </a:extLst>
          </p:cNvPr>
          <p:cNvPicPr>
            <a:picLocks noChangeAspect="1"/>
          </p:cNvPicPr>
          <p:nvPr/>
        </p:nvPicPr>
        <p:blipFill>
          <a:blip r:embed="rId3"/>
          <a:stretch>
            <a:fillRect/>
          </a:stretch>
        </p:blipFill>
        <p:spPr>
          <a:xfrm>
            <a:off x="763709" y="1038225"/>
            <a:ext cx="3882782" cy="6000750"/>
          </a:xfrm>
          <a:prstGeom prst="rect">
            <a:avLst/>
          </a:prstGeom>
        </p:spPr>
      </p:pic>
    </p:spTree>
    <p:extLst>
      <p:ext uri="{BB962C8B-B14F-4D97-AF65-F5344CB8AC3E}">
        <p14:creationId xmlns:p14="http://schemas.microsoft.com/office/powerpoint/2010/main" val="37621144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8F28-D845-41AB-829C-4365A2EBE400}"/>
              </a:ext>
            </a:extLst>
          </p:cNvPr>
          <p:cNvSpPr>
            <a:spLocks noGrp="1"/>
          </p:cNvSpPr>
          <p:nvPr>
            <p:ph type="title"/>
          </p:nvPr>
        </p:nvSpPr>
        <p:spPr>
          <a:xfrm>
            <a:off x="838200" y="3175"/>
            <a:ext cx="10515600" cy="1325563"/>
          </a:xfrm>
        </p:spPr>
        <p:txBody>
          <a:bodyPr/>
          <a:lstStyle/>
          <a:p>
            <a:r>
              <a:rPr lang="en-GB" dirty="0">
                <a:cs typeface="Calibri Light"/>
              </a:rPr>
              <a:t>Consider how you show scale, when you only have a photo...</a:t>
            </a:r>
            <a:endParaRPr lang="en-GB" dirty="0"/>
          </a:p>
        </p:txBody>
      </p:sp>
      <p:pic>
        <p:nvPicPr>
          <p:cNvPr id="4" name="Picture 4" descr="A picture containing person, indoor, holding, plate&#10;&#10;Description generated with very high confidence">
            <a:extLst>
              <a:ext uri="{FF2B5EF4-FFF2-40B4-BE49-F238E27FC236}">
                <a16:creationId xmlns:a16="http://schemas.microsoft.com/office/drawing/2014/main" id="{674F8834-E82B-4108-B410-3AB9561FC2E2}"/>
              </a:ext>
            </a:extLst>
          </p:cNvPr>
          <p:cNvPicPr>
            <a:picLocks noChangeAspect="1"/>
          </p:cNvPicPr>
          <p:nvPr/>
        </p:nvPicPr>
        <p:blipFill>
          <a:blip r:embed="rId2"/>
          <a:stretch>
            <a:fillRect/>
          </a:stretch>
        </p:blipFill>
        <p:spPr>
          <a:xfrm>
            <a:off x="2590800" y="1632128"/>
            <a:ext cx="7048500" cy="4898669"/>
          </a:xfrm>
          <a:prstGeom prst="rect">
            <a:avLst/>
          </a:prstGeom>
        </p:spPr>
      </p:pic>
    </p:spTree>
    <p:extLst>
      <p:ext uri="{BB962C8B-B14F-4D97-AF65-F5344CB8AC3E}">
        <p14:creationId xmlns:p14="http://schemas.microsoft.com/office/powerpoint/2010/main" val="4494769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15A423-8F3F-4E3D-B106-82A97BD07899}"/>
              </a:ext>
            </a:extLst>
          </p:cNvPr>
          <p:cNvSpPr>
            <a:spLocks noGrp="1"/>
          </p:cNvSpPr>
          <p:nvPr>
            <p:ph type="title"/>
          </p:nvPr>
        </p:nvSpPr>
        <p:spPr>
          <a:xfrm>
            <a:off x="312724" y="3433763"/>
            <a:ext cx="3197013" cy="2743200"/>
          </a:xfrm>
        </p:spPr>
        <p:txBody>
          <a:bodyPr anchor="t">
            <a:normAutofit/>
          </a:bodyPr>
          <a:lstStyle/>
          <a:p>
            <a:pPr algn="ctr"/>
            <a:r>
              <a:rPr lang="en-GB" sz="4800" dirty="0">
                <a:solidFill>
                  <a:schemeClr val="bg1"/>
                </a:solidFill>
                <a:cs typeface="Calibri Light"/>
              </a:rPr>
              <a:t>Summary</a:t>
            </a:r>
          </a:p>
        </p:txBody>
      </p:sp>
      <p:pic>
        <p:nvPicPr>
          <p:cNvPr id="7" name="Graphic 6" descr="Flask">
            <a:extLst>
              <a:ext uri="{FF2B5EF4-FFF2-40B4-BE49-F238E27FC236}">
                <a16:creationId xmlns:a16="http://schemas.microsoft.com/office/drawing/2014/main" id="{20805B5D-C0F3-4307-945A-EC443CFBB32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2271" y="2122544"/>
            <a:ext cx="914400" cy="914400"/>
          </a:xfrm>
          <a:prstGeom prst="rect">
            <a:avLst/>
          </a:prstGeom>
        </p:spPr>
      </p:pic>
      <p:sp>
        <p:nvSpPr>
          <p:cNvPr id="3" name="Content Placeholder 2">
            <a:extLst>
              <a:ext uri="{FF2B5EF4-FFF2-40B4-BE49-F238E27FC236}">
                <a16:creationId xmlns:a16="http://schemas.microsoft.com/office/drawing/2014/main" id="{29820739-5C3A-424C-9A4F-13829364B2BD}"/>
              </a:ext>
            </a:extLst>
          </p:cNvPr>
          <p:cNvSpPr>
            <a:spLocks noGrp="1"/>
          </p:cNvSpPr>
          <p:nvPr>
            <p:ph idx="1"/>
          </p:nvPr>
        </p:nvSpPr>
        <p:spPr>
          <a:xfrm>
            <a:off x="4251463" y="1427427"/>
            <a:ext cx="7289799" cy="5533496"/>
          </a:xfrm>
        </p:spPr>
        <p:txBody>
          <a:bodyPr vert="horz" lIns="91440" tIns="45720" rIns="91440" bIns="45720" rtlCol="0" anchor="ctr">
            <a:normAutofit/>
          </a:bodyPr>
          <a:lstStyle/>
          <a:p>
            <a:r>
              <a:rPr lang="en-GB" sz="2400" dirty="0">
                <a:cs typeface="Calibri"/>
              </a:rPr>
              <a:t>You may need to experiment with some of these techniques and work out what works best for you..........</a:t>
            </a:r>
          </a:p>
          <a:p>
            <a:endParaRPr lang="en-GB" sz="2400" dirty="0">
              <a:cs typeface="Calibri"/>
            </a:endParaRPr>
          </a:p>
          <a:p>
            <a:r>
              <a:rPr lang="en-GB" sz="2400" dirty="0">
                <a:cs typeface="Calibri"/>
              </a:rPr>
              <a:t>Your pathway leader will be issuing you with individual links to your 'one drive' folders where you can share these files and we can help and give feedback on your work.........</a:t>
            </a:r>
          </a:p>
          <a:p>
            <a:endParaRPr lang="en-GB" sz="2400" dirty="0">
              <a:cs typeface="Calibri"/>
            </a:endParaRPr>
          </a:p>
          <a:p>
            <a:r>
              <a:rPr lang="en-GB" sz="2400" dirty="0">
                <a:cs typeface="Calibri"/>
              </a:rPr>
              <a:t>You will need to submit your digital portfolio as well as present your work for 20 mins on May 12</a:t>
            </a:r>
            <a:r>
              <a:rPr lang="en-GB" sz="2400" baseline="30000" dirty="0">
                <a:cs typeface="Calibri"/>
              </a:rPr>
              <a:t>th</a:t>
            </a:r>
            <a:r>
              <a:rPr lang="en-GB" sz="2400" dirty="0">
                <a:cs typeface="Calibri"/>
              </a:rPr>
              <a:t>. </a:t>
            </a:r>
          </a:p>
          <a:p>
            <a:pPr marL="0" indent="0">
              <a:buNone/>
            </a:pPr>
            <a:endParaRPr lang="en-GB" sz="2400" dirty="0">
              <a:cs typeface="Calibri"/>
            </a:endParaRPr>
          </a:p>
          <a:p>
            <a:r>
              <a:rPr lang="en-GB" sz="2400" dirty="0">
                <a:cs typeface="Calibri"/>
              </a:rPr>
              <a:t>Make sure you have critically reflected on your work and performance within this module.</a:t>
            </a:r>
          </a:p>
          <a:p>
            <a:endParaRPr lang="en-GB" sz="2400" dirty="0">
              <a:cs typeface="Calibri"/>
            </a:endParaRPr>
          </a:p>
          <a:p>
            <a:pPr marL="0" indent="0">
              <a:buNone/>
            </a:pPr>
            <a:endParaRPr lang="en-GB" sz="2400" dirty="0">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42550562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TotalTime>
  <Words>1911</Words>
  <Application>Microsoft Macintosh PowerPoint</Application>
  <PresentationFormat>Widescreen</PresentationFormat>
  <Paragraphs>160</Paragraphs>
  <Slides>44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Calibri</vt:lpstr>
      <vt:lpstr>Calibri Light</vt:lpstr>
      <vt:lpstr>Helvetica Neue Medium</vt:lpstr>
      <vt:lpstr>Times New Roman</vt:lpstr>
      <vt:lpstr>Office Theme</vt:lpstr>
      <vt:lpstr>Explorative Research &amp; Praxis Portfolio</vt:lpstr>
      <vt:lpstr>Learning outcomes</vt:lpstr>
      <vt:lpstr>Evidencing Critical Analysis</vt:lpstr>
      <vt:lpstr>PRAXIS – we want to see evidence of theory and practice.</vt:lpstr>
      <vt:lpstr>How much work? (this is a rough guide!)</vt:lpstr>
      <vt:lpstr>Objectives of this Power Point</vt:lpstr>
      <vt:lpstr>Assessment</vt:lpstr>
      <vt:lpstr>Your 20 min presentation</vt:lpstr>
      <vt:lpstr>Simple and Effective Digital Documentation</vt:lpstr>
      <vt:lpstr>Collating and curating</vt:lpstr>
      <vt:lpstr>Documenting 3D and hand generated work..</vt:lpstr>
      <vt:lpstr>Is the space you work interesting? Pin boards, tables , collections, you making? A time lapse making? All are optional!</vt:lpstr>
      <vt:lpstr>Studio Spaces </vt:lpstr>
      <vt:lpstr>Compositional / Temporary layout</vt:lpstr>
      <vt:lpstr>PowerPoint Presentation</vt:lpstr>
      <vt:lpstr>PowerPoint Presentation</vt:lpstr>
      <vt:lpstr>PowerPoint Presentation</vt:lpstr>
      <vt:lpstr>Film using your smart phone</vt:lpstr>
      <vt:lpstr>PowerPoint Presentation</vt:lpstr>
      <vt:lpstr>s</vt:lpstr>
      <vt:lpstr>Sketchbook inspiration...</vt:lpstr>
      <vt:lpstr>PowerPoint Presentation</vt:lpstr>
      <vt:lpstr>Design sketches and visual mocks ups are key! Design the work even if you cant make the work!</vt:lpstr>
      <vt:lpstr>Draw make draw make draw make....</vt:lpstr>
      <vt:lpstr>Architectural plans.. Consider info for scale, technical materials, space allocation, beautiful clean layouts, visualisation scale up...</vt:lpstr>
      <vt:lpstr>More architectural glass visualisation ideas could be digital or collage etc, be inventive!</vt:lpstr>
      <vt:lpstr>PowerPoint Presentation</vt:lpstr>
      <vt:lpstr>PowerPoint Presentation</vt:lpstr>
      <vt:lpstr>How to send/share/upload</vt:lpstr>
      <vt:lpstr>Filing</vt:lpstr>
      <vt:lpstr>Digital Visualisations</vt:lpstr>
      <vt:lpstr>These simple plinth-based ones are useful for any 3D work you have made.</vt:lpstr>
      <vt:lpstr>…..or you may wish to photograph your work within a specific environment or with chosen backgrounds....... look at these examples of backgrounds and how that impacts on the work. Dark, light, bright? </vt:lpstr>
      <vt:lpstr>Do you use natural surfaces? And multiple objects in different orders?</vt:lpstr>
      <vt:lpstr>Use of partial colour and multiple composition for final pieces and samples </vt:lpstr>
      <vt:lpstr>These table layouts are examples from the Kate Haywood talk last year.... again.... an interesting way to present and display your work and connect research and inspirations / influences with your work. Consider composition.</vt:lpstr>
      <vt:lpstr>Other options for installation / visualisation...</vt:lpstr>
      <vt:lpstr>How does light and background/space affect the work?</vt:lpstr>
      <vt:lpstr>Have lots of objects? Samples? Create a composition of them...</vt:lpstr>
      <vt:lpstr>Do you create a site-specific piece? Does it change the design? Scale? Feel? Layout? Relationship? Concept?</vt:lpstr>
      <vt:lpstr>Same work.. 3 different ways of viewing...</vt:lpstr>
      <vt:lpstr>Do you need to show work on the body?</vt:lpstr>
      <vt:lpstr>Consider how you show scale, when you only have a photo...</vt:lpstr>
      <vt:lpstr>Summary</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Portfolio</dc:title>
  <dc:subject/>
  <dc:creator>Georgia McKie</dc:creator>
  <cp:keywords/>
  <dc:description/>
  <cp:lastModifiedBy>Catherine Brown</cp:lastModifiedBy>
  <cp:revision>439</cp:revision>
  <dcterms:created xsi:type="dcterms:W3CDTF">2020-04-16T14:23:05Z</dcterms:created>
  <dcterms:modified xsi:type="dcterms:W3CDTF">2023-04-27T19:22:12Z</dcterms:modified>
  <cp:category/>
</cp:coreProperties>
</file>