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30"/>
  </p:notesMasterIdLst>
  <p:handoutMasterIdLst>
    <p:handoutMasterId r:id="rId31"/>
  </p:handoutMasterIdLst>
  <p:sldIdLst>
    <p:sldId id="257" r:id="rId2"/>
    <p:sldId id="261" r:id="rId3"/>
    <p:sldId id="321" r:id="rId4"/>
    <p:sldId id="322" r:id="rId5"/>
    <p:sldId id="297" r:id="rId6"/>
    <p:sldId id="309" r:id="rId7"/>
    <p:sldId id="310" r:id="rId8"/>
    <p:sldId id="311" r:id="rId9"/>
    <p:sldId id="312" r:id="rId10"/>
    <p:sldId id="313" r:id="rId11"/>
    <p:sldId id="315" r:id="rId12"/>
    <p:sldId id="324" r:id="rId13"/>
    <p:sldId id="316" r:id="rId14"/>
    <p:sldId id="323" r:id="rId15"/>
    <p:sldId id="298" r:id="rId16"/>
    <p:sldId id="302" r:id="rId17"/>
    <p:sldId id="308" r:id="rId18"/>
    <p:sldId id="281" r:id="rId19"/>
    <p:sldId id="300" r:id="rId20"/>
    <p:sldId id="283" r:id="rId21"/>
    <p:sldId id="325" r:id="rId22"/>
    <p:sldId id="296" r:id="rId23"/>
    <p:sldId id="305" r:id="rId24"/>
    <p:sldId id="270" r:id="rId25"/>
    <p:sldId id="326" r:id="rId26"/>
    <p:sldId id="295" r:id="rId27"/>
    <p:sldId id="282" r:id="rId28"/>
    <p:sldId id="279" r:id="rId29"/>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F3FE"/>
    <a:srgbClr val="FF7C8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9972"/>
    <p:restoredTop sz="70060" autoAdjust="0"/>
  </p:normalViewPr>
  <p:slideViewPr>
    <p:cSldViewPr>
      <p:cViewPr varScale="1">
        <p:scale>
          <a:sx n="71" d="100"/>
          <a:sy n="71" d="100"/>
        </p:scale>
        <p:origin x="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DD1C88-9BD7-D541-AE4B-CB0B9D1D1EBA}" type="doc">
      <dgm:prSet loTypeId="urn:microsoft.com/office/officeart/2005/8/layout/radial3" loCatId="" qsTypeId="urn:microsoft.com/office/officeart/2005/8/quickstyle/simple1" qsCatId="simple" csTypeId="urn:microsoft.com/office/officeart/2005/8/colors/accent1_2" csCatId="accent1" phldr="1"/>
      <dgm:spPr/>
      <dgm:t>
        <a:bodyPr/>
        <a:lstStyle/>
        <a:p>
          <a:endParaRPr lang="en-US"/>
        </a:p>
      </dgm:t>
    </dgm:pt>
    <dgm:pt modelId="{B9E11B3D-EB28-AA4E-BA4B-1714F99A1926}">
      <dgm:prSet phldrT="[Text]"/>
      <dgm:spPr/>
      <dgm:t>
        <a:bodyPr/>
        <a:lstStyle/>
        <a:p>
          <a:r>
            <a:rPr lang="en-US" dirty="0"/>
            <a:t>Personal &amp; Social Development, Well-being and Cultural Diversity Area of Learning</a:t>
          </a:r>
        </a:p>
      </dgm:t>
    </dgm:pt>
    <dgm:pt modelId="{741F57C1-8668-534B-9121-581CF2780528}" type="parTrans" cxnId="{98999631-CD6B-3844-8A0B-F43E26ABB83C}">
      <dgm:prSet/>
      <dgm:spPr/>
      <dgm:t>
        <a:bodyPr/>
        <a:lstStyle/>
        <a:p>
          <a:endParaRPr lang="en-US"/>
        </a:p>
      </dgm:t>
    </dgm:pt>
    <dgm:pt modelId="{26090324-6B93-9D4F-BDCE-38AD56DB56C5}" type="sibTrans" cxnId="{98999631-CD6B-3844-8A0B-F43E26ABB83C}">
      <dgm:prSet/>
      <dgm:spPr/>
      <dgm:t>
        <a:bodyPr/>
        <a:lstStyle/>
        <a:p>
          <a:endParaRPr lang="en-US"/>
        </a:p>
      </dgm:t>
    </dgm:pt>
    <dgm:pt modelId="{9DDE5526-634E-DB43-921E-6F50C105643D}">
      <dgm:prSet phldrT="[Text]"/>
      <dgm:spPr/>
      <dgm:t>
        <a:bodyPr/>
        <a:lstStyle/>
        <a:p>
          <a:r>
            <a:rPr lang="en-US" dirty="0"/>
            <a:t>Language, Literacy &amp; Communication Skills</a:t>
          </a:r>
        </a:p>
      </dgm:t>
    </dgm:pt>
    <dgm:pt modelId="{0CD8487D-5D44-1D41-86FC-000CA0E59E2D}" type="parTrans" cxnId="{6AEFC7C8-358C-B841-9E10-51A7005F62F9}">
      <dgm:prSet/>
      <dgm:spPr/>
      <dgm:t>
        <a:bodyPr/>
        <a:lstStyle/>
        <a:p>
          <a:endParaRPr lang="en-US"/>
        </a:p>
      </dgm:t>
    </dgm:pt>
    <dgm:pt modelId="{95742D5B-ECBD-6D4D-83A8-FEB45B020B60}" type="sibTrans" cxnId="{6AEFC7C8-358C-B841-9E10-51A7005F62F9}">
      <dgm:prSet/>
      <dgm:spPr/>
      <dgm:t>
        <a:bodyPr/>
        <a:lstStyle/>
        <a:p>
          <a:endParaRPr lang="en-US"/>
        </a:p>
      </dgm:t>
    </dgm:pt>
    <dgm:pt modelId="{AC45DB0F-80F3-644E-B170-8771499DFCA7}">
      <dgm:prSet phldrT="[Text]"/>
      <dgm:spPr/>
      <dgm:t>
        <a:bodyPr/>
        <a:lstStyle/>
        <a:p>
          <a:r>
            <a:rPr lang="en-US" dirty="0"/>
            <a:t>Knowledge &amp; Understanding of the World</a:t>
          </a:r>
        </a:p>
      </dgm:t>
    </dgm:pt>
    <dgm:pt modelId="{AB3B4047-9703-DF48-9813-2876FA19F647}" type="parTrans" cxnId="{620E9E88-CA3F-7245-B27E-77E091DC1C6B}">
      <dgm:prSet/>
      <dgm:spPr/>
      <dgm:t>
        <a:bodyPr/>
        <a:lstStyle/>
        <a:p>
          <a:endParaRPr lang="en-US"/>
        </a:p>
      </dgm:t>
    </dgm:pt>
    <dgm:pt modelId="{AB60422D-9988-5B45-BE08-6C6A4ABA0019}" type="sibTrans" cxnId="{620E9E88-CA3F-7245-B27E-77E091DC1C6B}">
      <dgm:prSet/>
      <dgm:spPr/>
      <dgm:t>
        <a:bodyPr/>
        <a:lstStyle/>
        <a:p>
          <a:endParaRPr lang="en-US"/>
        </a:p>
      </dgm:t>
    </dgm:pt>
    <dgm:pt modelId="{F008250F-7D88-884E-88E5-C4660B3F3B4C}">
      <dgm:prSet phldrT="[Text]"/>
      <dgm:spPr/>
      <dgm:t>
        <a:bodyPr/>
        <a:lstStyle/>
        <a:p>
          <a:r>
            <a:rPr lang="en-US" dirty="0"/>
            <a:t>Physical Development</a:t>
          </a:r>
        </a:p>
      </dgm:t>
    </dgm:pt>
    <dgm:pt modelId="{3D4C5BC1-4E84-A644-BB4F-46BBC0DEDA38}" type="parTrans" cxnId="{C900A98E-2DD5-A64B-AFBB-CB998FA9F9F8}">
      <dgm:prSet/>
      <dgm:spPr/>
      <dgm:t>
        <a:bodyPr/>
        <a:lstStyle/>
        <a:p>
          <a:endParaRPr lang="en-US"/>
        </a:p>
      </dgm:t>
    </dgm:pt>
    <dgm:pt modelId="{E3EFA1C5-6545-2842-BDEE-6AE30B616722}" type="sibTrans" cxnId="{C900A98E-2DD5-A64B-AFBB-CB998FA9F9F8}">
      <dgm:prSet/>
      <dgm:spPr/>
      <dgm:t>
        <a:bodyPr/>
        <a:lstStyle/>
        <a:p>
          <a:endParaRPr lang="en-US"/>
        </a:p>
      </dgm:t>
    </dgm:pt>
    <dgm:pt modelId="{0596BA4A-C1BF-544B-A7EF-DA3D4E3D7E09}">
      <dgm:prSet phldrT="[Text]"/>
      <dgm:spPr/>
      <dgm:t>
        <a:bodyPr/>
        <a:lstStyle/>
        <a:p>
          <a:r>
            <a:rPr lang="en-US" dirty="0"/>
            <a:t>Creative Development</a:t>
          </a:r>
        </a:p>
      </dgm:t>
    </dgm:pt>
    <dgm:pt modelId="{E6D37272-88FB-2942-9ABC-409E2170879A}" type="parTrans" cxnId="{4D646EC1-7930-7341-9125-B2797F6B7588}">
      <dgm:prSet/>
      <dgm:spPr/>
      <dgm:t>
        <a:bodyPr/>
        <a:lstStyle/>
        <a:p>
          <a:endParaRPr lang="en-US"/>
        </a:p>
      </dgm:t>
    </dgm:pt>
    <dgm:pt modelId="{EBA69A26-C096-9B45-954E-3B7C3E3701DF}" type="sibTrans" cxnId="{4D646EC1-7930-7341-9125-B2797F6B7588}">
      <dgm:prSet/>
      <dgm:spPr/>
      <dgm:t>
        <a:bodyPr/>
        <a:lstStyle/>
        <a:p>
          <a:endParaRPr lang="en-US"/>
        </a:p>
      </dgm:t>
    </dgm:pt>
    <dgm:pt modelId="{41D3D704-B34A-5848-A780-13C80A8839EF}">
      <dgm:prSet phldrT="[Text]" phldr="1"/>
      <dgm:spPr/>
      <dgm:t>
        <a:bodyPr/>
        <a:lstStyle/>
        <a:p>
          <a:endParaRPr lang="en-US"/>
        </a:p>
      </dgm:t>
    </dgm:pt>
    <dgm:pt modelId="{EC7F560C-7200-5F43-9175-10B9E6FC87AD}" type="parTrans" cxnId="{AA071F50-09BE-8D40-95AC-04A145D05BFB}">
      <dgm:prSet/>
      <dgm:spPr/>
      <dgm:t>
        <a:bodyPr/>
        <a:lstStyle/>
        <a:p>
          <a:endParaRPr lang="en-US"/>
        </a:p>
      </dgm:t>
    </dgm:pt>
    <dgm:pt modelId="{F04F79F8-571C-F842-96DB-4BC8EDA7369D}" type="sibTrans" cxnId="{AA071F50-09BE-8D40-95AC-04A145D05BFB}">
      <dgm:prSet/>
      <dgm:spPr/>
      <dgm:t>
        <a:bodyPr/>
        <a:lstStyle/>
        <a:p>
          <a:endParaRPr lang="en-US"/>
        </a:p>
      </dgm:t>
    </dgm:pt>
    <dgm:pt modelId="{78BB7884-1AB1-A74F-8387-9625F31D852E}">
      <dgm:prSet phldrT="[Text]" phldr="1" custRadScaleRad="110642" custRadScaleInc="-22557"/>
      <dgm:spPr/>
      <dgm:t>
        <a:bodyPr/>
        <a:lstStyle/>
        <a:p>
          <a:endParaRPr lang="en-US"/>
        </a:p>
      </dgm:t>
    </dgm:pt>
    <dgm:pt modelId="{1E2E8840-B614-554D-B758-89D0ADDA29D9}" type="parTrans" cxnId="{D05E8A2F-9919-5840-BD89-4B2B4270298D}">
      <dgm:prSet/>
      <dgm:spPr/>
      <dgm:t>
        <a:bodyPr/>
        <a:lstStyle/>
        <a:p>
          <a:endParaRPr lang="en-US"/>
        </a:p>
      </dgm:t>
    </dgm:pt>
    <dgm:pt modelId="{56DCAE66-9951-264B-B5AE-126884E731E2}" type="sibTrans" cxnId="{D05E8A2F-9919-5840-BD89-4B2B4270298D}">
      <dgm:prSet/>
      <dgm:spPr/>
      <dgm:t>
        <a:bodyPr/>
        <a:lstStyle/>
        <a:p>
          <a:endParaRPr lang="en-US"/>
        </a:p>
      </dgm:t>
    </dgm:pt>
    <dgm:pt modelId="{D729CB48-8A2B-EA42-AA54-676379B0D95C}">
      <dgm:prSet phldrT="[Text]" phldr="1" custRadScaleRad="93782" custRadScaleInc="23035"/>
      <dgm:spPr/>
      <dgm:t>
        <a:bodyPr/>
        <a:lstStyle/>
        <a:p>
          <a:endParaRPr lang="en-US"/>
        </a:p>
      </dgm:t>
    </dgm:pt>
    <dgm:pt modelId="{06C187C5-4AA3-E74F-A7E8-A2CFBFFD6F10}" type="parTrans" cxnId="{6B22D175-54A7-DE49-83CA-41ED4E1FF846}">
      <dgm:prSet/>
      <dgm:spPr/>
      <dgm:t>
        <a:bodyPr/>
        <a:lstStyle/>
        <a:p>
          <a:endParaRPr lang="en-US"/>
        </a:p>
      </dgm:t>
    </dgm:pt>
    <dgm:pt modelId="{88992EE0-9C31-E04B-AB5F-F7CA81107B45}" type="sibTrans" cxnId="{6B22D175-54A7-DE49-83CA-41ED4E1FF846}">
      <dgm:prSet/>
      <dgm:spPr/>
      <dgm:t>
        <a:bodyPr/>
        <a:lstStyle/>
        <a:p>
          <a:endParaRPr lang="en-US"/>
        </a:p>
      </dgm:t>
    </dgm:pt>
    <dgm:pt modelId="{2C3C9812-3746-334F-B712-7650FA818A91}">
      <dgm:prSet/>
      <dgm:spPr/>
      <dgm:t>
        <a:bodyPr/>
        <a:lstStyle/>
        <a:p>
          <a:r>
            <a:rPr lang="en-US" dirty="0"/>
            <a:t>Mathematical Development</a:t>
          </a:r>
        </a:p>
      </dgm:t>
    </dgm:pt>
    <dgm:pt modelId="{54F5C79C-DB49-4049-BC5A-DEFE0E36869F}" type="parTrans" cxnId="{59C1B70D-A129-E948-A580-C23B9F9459E0}">
      <dgm:prSet/>
      <dgm:spPr/>
      <dgm:t>
        <a:bodyPr/>
        <a:lstStyle/>
        <a:p>
          <a:endParaRPr lang="en-US"/>
        </a:p>
      </dgm:t>
    </dgm:pt>
    <dgm:pt modelId="{127CF7FF-F7E1-D344-8828-BDEC1DACCFD4}" type="sibTrans" cxnId="{59C1B70D-A129-E948-A580-C23B9F9459E0}">
      <dgm:prSet/>
      <dgm:spPr/>
      <dgm:t>
        <a:bodyPr/>
        <a:lstStyle/>
        <a:p>
          <a:endParaRPr lang="en-US"/>
        </a:p>
      </dgm:t>
    </dgm:pt>
    <dgm:pt modelId="{400CF27A-6E37-8141-A35B-498F44FB343A}">
      <dgm:prSet/>
      <dgm:spPr/>
      <dgm:t>
        <a:bodyPr/>
        <a:lstStyle/>
        <a:p>
          <a:r>
            <a:rPr lang="en-US" dirty="0"/>
            <a:t>Welsh Language Development</a:t>
          </a:r>
        </a:p>
      </dgm:t>
    </dgm:pt>
    <dgm:pt modelId="{13A92794-5517-9948-BF6D-8F752FC9BE00}" type="parTrans" cxnId="{9D87A1F7-3EEB-F549-9A0D-E3690AE23660}">
      <dgm:prSet/>
      <dgm:spPr/>
      <dgm:t>
        <a:bodyPr/>
        <a:lstStyle/>
        <a:p>
          <a:endParaRPr lang="en-US"/>
        </a:p>
      </dgm:t>
    </dgm:pt>
    <dgm:pt modelId="{9BB8E8EE-D8E7-834A-958C-8021CAEA2865}" type="sibTrans" cxnId="{9D87A1F7-3EEB-F549-9A0D-E3690AE23660}">
      <dgm:prSet/>
      <dgm:spPr/>
      <dgm:t>
        <a:bodyPr/>
        <a:lstStyle/>
        <a:p>
          <a:endParaRPr lang="en-US"/>
        </a:p>
      </dgm:t>
    </dgm:pt>
    <dgm:pt modelId="{F3000D32-C695-9142-8328-AEE7E9797565}" type="pres">
      <dgm:prSet presAssocID="{06DD1C88-9BD7-D541-AE4B-CB0B9D1D1EBA}" presName="composite" presStyleCnt="0">
        <dgm:presLayoutVars>
          <dgm:chMax val="1"/>
          <dgm:dir/>
          <dgm:resizeHandles val="exact"/>
        </dgm:presLayoutVars>
      </dgm:prSet>
      <dgm:spPr/>
    </dgm:pt>
    <dgm:pt modelId="{8983458F-98F1-4B4C-9645-A943DFF2E409}" type="pres">
      <dgm:prSet presAssocID="{06DD1C88-9BD7-D541-AE4B-CB0B9D1D1EBA}" presName="radial" presStyleCnt="0">
        <dgm:presLayoutVars>
          <dgm:animLvl val="ctr"/>
        </dgm:presLayoutVars>
      </dgm:prSet>
      <dgm:spPr/>
    </dgm:pt>
    <dgm:pt modelId="{87CBCC91-E0B6-BF42-BB07-E70FCE7E5FA3}" type="pres">
      <dgm:prSet presAssocID="{B9E11B3D-EB28-AA4E-BA4B-1714F99A1926}" presName="centerShape" presStyleLbl="vennNode1" presStyleIdx="0" presStyleCnt="7" custScaleX="73573" custScaleY="72074" custLinFactNeighborX="-2505" custLinFactNeighborY="674"/>
      <dgm:spPr/>
    </dgm:pt>
    <dgm:pt modelId="{22FB2DCD-4234-994D-96DB-BECDE621F2E1}" type="pres">
      <dgm:prSet presAssocID="{9DDE5526-634E-DB43-921E-6F50C105643D}" presName="node" presStyleLbl="vennNode1" presStyleIdx="1" presStyleCnt="7" custScaleX="127427" custScaleY="127521" custRadScaleRad="79585" custRadScaleInc="-11505">
        <dgm:presLayoutVars>
          <dgm:bulletEnabled val="1"/>
        </dgm:presLayoutVars>
      </dgm:prSet>
      <dgm:spPr/>
    </dgm:pt>
    <dgm:pt modelId="{8B630FD8-CB8C-D141-A19F-A9B0C0B32F2E}" type="pres">
      <dgm:prSet presAssocID="{AC45DB0F-80F3-644E-B170-8771499DFCA7}" presName="node" presStyleLbl="vennNode1" presStyleIdx="2" presStyleCnt="7" custScaleX="129942" custScaleY="124160" custRadScaleRad="92574" custRadScaleInc="154">
        <dgm:presLayoutVars>
          <dgm:bulletEnabled val="1"/>
        </dgm:presLayoutVars>
      </dgm:prSet>
      <dgm:spPr/>
    </dgm:pt>
    <dgm:pt modelId="{AF8CDF50-17AC-E043-A357-479A86A667AA}" type="pres">
      <dgm:prSet presAssocID="{2C3C9812-3746-334F-B712-7650FA818A91}" presName="node" presStyleLbl="vennNode1" presStyleIdx="3" presStyleCnt="7" custScaleX="131179" custScaleY="125910" custRadScaleRad="93578" custRadScaleInc="-5569">
        <dgm:presLayoutVars>
          <dgm:bulletEnabled val="1"/>
        </dgm:presLayoutVars>
      </dgm:prSet>
      <dgm:spPr/>
    </dgm:pt>
    <dgm:pt modelId="{E0B4F032-8D5F-B540-AAB5-D4B9A966D363}" type="pres">
      <dgm:prSet presAssocID="{F008250F-7D88-884E-88E5-C4660B3F3B4C}" presName="node" presStyleLbl="vennNode1" presStyleIdx="4" presStyleCnt="7" custScaleX="129719" custScaleY="125277" custRadScaleRad="81999" custRadScaleInc="-603">
        <dgm:presLayoutVars>
          <dgm:bulletEnabled val="1"/>
        </dgm:presLayoutVars>
      </dgm:prSet>
      <dgm:spPr/>
    </dgm:pt>
    <dgm:pt modelId="{C4D7A35A-797C-A34D-A5BF-83DE314C7246}" type="pres">
      <dgm:prSet presAssocID="{0596BA4A-C1BF-544B-A7EF-DA3D4E3D7E09}" presName="node" presStyleLbl="vennNode1" presStyleIdx="5" presStyleCnt="7" custScaleX="128482" custScaleY="116025" custRadScaleRad="98430" custRadScaleInc="4574">
        <dgm:presLayoutVars>
          <dgm:bulletEnabled val="1"/>
        </dgm:presLayoutVars>
      </dgm:prSet>
      <dgm:spPr/>
    </dgm:pt>
    <dgm:pt modelId="{9C41903B-490B-9144-974C-40FD6FB8241A}" type="pres">
      <dgm:prSet presAssocID="{400CF27A-6E37-8141-A35B-498F44FB343A}" presName="node" presStyleLbl="vennNode1" presStyleIdx="6" presStyleCnt="7" custScaleX="129213" custScaleY="126422" custRadScaleRad="97295" custRadScaleInc="-9337">
        <dgm:presLayoutVars>
          <dgm:bulletEnabled val="1"/>
        </dgm:presLayoutVars>
      </dgm:prSet>
      <dgm:spPr/>
    </dgm:pt>
  </dgm:ptLst>
  <dgm:cxnLst>
    <dgm:cxn modelId="{59C1B70D-A129-E948-A580-C23B9F9459E0}" srcId="{B9E11B3D-EB28-AA4E-BA4B-1714F99A1926}" destId="{2C3C9812-3746-334F-B712-7650FA818A91}" srcOrd="2" destOrd="0" parTransId="{54F5C79C-DB49-4049-BC5A-DEFE0E36869F}" sibTransId="{127CF7FF-F7E1-D344-8828-BDEC1DACCFD4}"/>
    <dgm:cxn modelId="{D05E8A2F-9919-5840-BD89-4B2B4270298D}" srcId="{06DD1C88-9BD7-D541-AE4B-CB0B9D1D1EBA}" destId="{78BB7884-1AB1-A74F-8387-9625F31D852E}" srcOrd="2" destOrd="0" parTransId="{1E2E8840-B614-554D-B758-89D0ADDA29D9}" sibTransId="{56DCAE66-9951-264B-B5AE-126884E731E2}"/>
    <dgm:cxn modelId="{98999631-CD6B-3844-8A0B-F43E26ABB83C}" srcId="{06DD1C88-9BD7-D541-AE4B-CB0B9D1D1EBA}" destId="{B9E11B3D-EB28-AA4E-BA4B-1714F99A1926}" srcOrd="0" destOrd="0" parTransId="{741F57C1-8668-534B-9121-581CF2780528}" sibTransId="{26090324-6B93-9D4F-BDCE-38AD56DB56C5}"/>
    <dgm:cxn modelId="{5BF44C5F-3CCC-724B-A0A1-E77A99202D6F}" type="presOf" srcId="{0596BA4A-C1BF-544B-A7EF-DA3D4E3D7E09}" destId="{C4D7A35A-797C-A34D-A5BF-83DE314C7246}" srcOrd="0" destOrd="0" presId="urn:microsoft.com/office/officeart/2005/8/layout/radial3"/>
    <dgm:cxn modelId="{AA071F50-09BE-8D40-95AC-04A145D05BFB}" srcId="{06DD1C88-9BD7-D541-AE4B-CB0B9D1D1EBA}" destId="{41D3D704-B34A-5848-A780-13C80A8839EF}" srcOrd="1" destOrd="0" parTransId="{EC7F560C-7200-5F43-9175-10B9E6FC87AD}" sibTransId="{F04F79F8-571C-F842-96DB-4BC8EDA7369D}"/>
    <dgm:cxn modelId="{6B3D9775-8003-8B40-9A61-6F9CB839BA36}" type="presOf" srcId="{F008250F-7D88-884E-88E5-C4660B3F3B4C}" destId="{E0B4F032-8D5F-B540-AAB5-D4B9A966D363}" srcOrd="0" destOrd="0" presId="urn:microsoft.com/office/officeart/2005/8/layout/radial3"/>
    <dgm:cxn modelId="{6B22D175-54A7-DE49-83CA-41ED4E1FF846}" srcId="{06DD1C88-9BD7-D541-AE4B-CB0B9D1D1EBA}" destId="{D729CB48-8A2B-EA42-AA54-676379B0D95C}" srcOrd="3" destOrd="0" parTransId="{06C187C5-4AA3-E74F-A7E8-A2CFBFFD6F10}" sibTransId="{88992EE0-9C31-E04B-AB5F-F7CA81107B45}"/>
    <dgm:cxn modelId="{620E9E88-CA3F-7245-B27E-77E091DC1C6B}" srcId="{B9E11B3D-EB28-AA4E-BA4B-1714F99A1926}" destId="{AC45DB0F-80F3-644E-B170-8771499DFCA7}" srcOrd="1" destOrd="0" parTransId="{AB3B4047-9703-DF48-9813-2876FA19F647}" sibTransId="{AB60422D-9988-5B45-BE08-6C6A4ABA0019}"/>
    <dgm:cxn modelId="{C900A98E-2DD5-A64B-AFBB-CB998FA9F9F8}" srcId="{B9E11B3D-EB28-AA4E-BA4B-1714F99A1926}" destId="{F008250F-7D88-884E-88E5-C4660B3F3B4C}" srcOrd="3" destOrd="0" parTransId="{3D4C5BC1-4E84-A644-BB4F-46BBC0DEDA38}" sibTransId="{E3EFA1C5-6545-2842-BDEE-6AE30B616722}"/>
    <dgm:cxn modelId="{E390979A-736E-3F4E-8644-A5AED7B9D52E}" type="presOf" srcId="{400CF27A-6E37-8141-A35B-498F44FB343A}" destId="{9C41903B-490B-9144-974C-40FD6FB8241A}" srcOrd="0" destOrd="0" presId="urn:microsoft.com/office/officeart/2005/8/layout/radial3"/>
    <dgm:cxn modelId="{5D961BA3-19D5-4744-9F6B-F810F269DB42}" type="presOf" srcId="{AC45DB0F-80F3-644E-B170-8771499DFCA7}" destId="{8B630FD8-CB8C-D141-A19F-A9B0C0B32F2E}" srcOrd="0" destOrd="0" presId="urn:microsoft.com/office/officeart/2005/8/layout/radial3"/>
    <dgm:cxn modelId="{4D646EC1-7930-7341-9125-B2797F6B7588}" srcId="{B9E11B3D-EB28-AA4E-BA4B-1714F99A1926}" destId="{0596BA4A-C1BF-544B-A7EF-DA3D4E3D7E09}" srcOrd="4" destOrd="0" parTransId="{E6D37272-88FB-2942-9ABC-409E2170879A}" sibTransId="{EBA69A26-C096-9B45-954E-3B7C3E3701DF}"/>
    <dgm:cxn modelId="{F0BE1DC4-D9C8-C74F-BE62-29EEA484D5F2}" type="presOf" srcId="{9DDE5526-634E-DB43-921E-6F50C105643D}" destId="{22FB2DCD-4234-994D-96DB-BECDE621F2E1}" srcOrd="0" destOrd="0" presId="urn:microsoft.com/office/officeart/2005/8/layout/radial3"/>
    <dgm:cxn modelId="{6AEFC7C8-358C-B841-9E10-51A7005F62F9}" srcId="{B9E11B3D-EB28-AA4E-BA4B-1714F99A1926}" destId="{9DDE5526-634E-DB43-921E-6F50C105643D}" srcOrd="0" destOrd="0" parTransId="{0CD8487D-5D44-1D41-86FC-000CA0E59E2D}" sibTransId="{95742D5B-ECBD-6D4D-83A8-FEB45B020B60}"/>
    <dgm:cxn modelId="{88FCF1D5-F581-864F-B05E-D440DE3C4609}" type="presOf" srcId="{06DD1C88-9BD7-D541-AE4B-CB0B9D1D1EBA}" destId="{F3000D32-C695-9142-8328-AEE7E9797565}" srcOrd="0" destOrd="0" presId="urn:microsoft.com/office/officeart/2005/8/layout/radial3"/>
    <dgm:cxn modelId="{9DF4A2DE-C087-284A-9D33-F5E3D393ABFA}" type="presOf" srcId="{2C3C9812-3746-334F-B712-7650FA818A91}" destId="{AF8CDF50-17AC-E043-A357-479A86A667AA}" srcOrd="0" destOrd="0" presId="urn:microsoft.com/office/officeart/2005/8/layout/radial3"/>
    <dgm:cxn modelId="{148AE5E2-71DF-2B40-A1B2-7414F26E2BF4}" type="presOf" srcId="{B9E11B3D-EB28-AA4E-BA4B-1714F99A1926}" destId="{87CBCC91-E0B6-BF42-BB07-E70FCE7E5FA3}" srcOrd="0" destOrd="0" presId="urn:microsoft.com/office/officeart/2005/8/layout/radial3"/>
    <dgm:cxn modelId="{9D87A1F7-3EEB-F549-9A0D-E3690AE23660}" srcId="{B9E11B3D-EB28-AA4E-BA4B-1714F99A1926}" destId="{400CF27A-6E37-8141-A35B-498F44FB343A}" srcOrd="5" destOrd="0" parTransId="{13A92794-5517-9948-BF6D-8F752FC9BE00}" sibTransId="{9BB8E8EE-D8E7-834A-958C-8021CAEA2865}"/>
    <dgm:cxn modelId="{31B74F3F-2C71-0343-B61A-0BE24D4D2165}" type="presParOf" srcId="{F3000D32-C695-9142-8328-AEE7E9797565}" destId="{8983458F-98F1-4B4C-9645-A943DFF2E409}" srcOrd="0" destOrd="0" presId="urn:microsoft.com/office/officeart/2005/8/layout/radial3"/>
    <dgm:cxn modelId="{0F6652BA-5015-0C46-9031-45A310F5A61D}" type="presParOf" srcId="{8983458F-98F1-4B4C-9645-A943DFF2E409}" destId="{87CBCC91-E0B6-BF42-BB07-E70FCE7E5FA3}" srcOrd="0" destOrd="0" presId="urn:microsoft.com/office/officeart/2005/8/layout/radial3"/>
    <dgm:cxn modelId="{D0FA4194-4C57-C94D-BFD4-3AE2823A29C3}" type="presParOf" srcId="{8983458F-98F1-4B4C-9645-A943DFF2E409}" destId="{22FB2DCD-4234-994D-96DB-BECDE621F2E1}" srcOrd="1" destOrd="0" presId="urn:microsoft.com/office/officeart/2005/8/layout/radial3"/>
    <dgm:cxn modelId="{EACE2AB9-A704-2D44-9708-887FFD2A4FA0}" type="presParOf" srcId="{8983458F-98F1-4B4C-9645-A943DFF2E409}" destId="{8B630FD8-CB8C-D141-A19F-A9B0C0B32F2E}" srcOrd="2" destOrd="0" presId="urn:microsoft.com/office/officeart/2005/8/layout/radial3"/>
    <dgm:cxn modelId="{F987430F-4815-7E49-9A8C-49A0EA4C9623}" type="presParOf" srcId="{8983458F-98F1-4B4C-9645-A943DFF2E409}" destId="{AF8CDF50-17AC-E043-A357-479A86A667AA}" srcOrd="3" destOrd="0" presId="urn:microsoft.com/office/officeart/2005/8/layout/radial3"/>
    <dgm:cxn modelId="{D8B2BF33-8A9F-504A-A722-8F0BC6B77029}" type="presParOf" srcId="{8983458F-98F1-4B4C-9645-A943DFF2E409}" destId="{E0B4F032-8D5F-B540-AAB5-D4B9A966D363}" srcOrd="4" destOrd="0" presId="urn:microsoft.com/office/officeart/2005/8/layout/radial3"/>
    <dgm:cxn modelId="{104AC8E7-2732-714E-AF81-10BDB8A88E40}" type="presParOf" srcId="{8983458F-98F1-4B4C-9645-A943DFF2E409}" destId="{C4D7A35A-797C-A34D-A5BF-83DE314C7246}" srcOrd="5" destOrd="0" presId="urn:microsoft.com/office/officeart/2005/8/layout/radial3"/>
    <dgm:cxn modelId="{858FA780-4349-C34A-83D5-1FD6F467AE6F}" type="presParOf" srcId="{8983458F-98F1-4B4C-9645-A943DFF2E409}" destId="{9C41903B-490B-9144-974C-40FD6FB8241A}" srcOrd="6"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CBCC91-E0B6-BF42-BB07-E70FCE7E5FA3}">
      <dsp:nvSpPr>
        <dsp:cNvPr id="0" name=""/>
        <dsp:cNvSpPr/>
      </dsp:nvSpPr>
      <dsp:spPr>
        <a:xfrm>
          <a:off x="2139651" y="1245748"/>
          <a:ext cx="1658519" cy="162472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Personal &amp; Social Development, Well-being and Cultural Diversity Area of Learning</a:t>
          </a:r>
        </a:p>
      </dsp:txBody>
      <dsp:txXfrm>
        <a:off x="2382535" y="1483684"/>
        <a:ext cx="1172751" cy="1148856"/>
      </dsp:txXfrm>
    </dsp:sp>
    <dsp:sp modelId="{22FB2DCD-4234-994D-96DB-BECDE621F2E1}">
      <dsp:nvSpPr>
        <dsp:cNvPr id="0" name=""/>
        <dsp:cNvSpPr/>
      </dsp:nvSpPr>
      <dsp:spPr>
        <a:xfrm>
          <a:off x="2183908" y="159796"/>
          <a:ext cx="1436261" cy="1437321"/>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Language, Literacy &amp; Communication Skills</a:t>
          </a:r>
        </a:p>
      </dsp:txBody>
      <dsp:txXfrm>
        <a:off x="2394244" y="370287"/>
        <a:ext cx="1015589" cy="1016339"/>
      </dsp:txXfrm>
    </dsp:sp>
    <dsp:sp modelId="{8B630FD8-CB8C-D141-A19F-A9B0C0B32F2E}">
      <dsp:nvSpPr>
        <dsp:cNvPr id="0" name=""/>
        <dsp:cNvSpPr/>
      </dsp:nvSpPr>
      <dsp:spPr>
        <a:xfrm>
          <a:off x="3488194" y="660993"/>
          <a:ext cx="1464608" cy="139943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Knowledge &amp; Understanding of the World</a:t>
          </a:r>
        </a:p>
      </dsp:txBody>
      <dsp:txXfrm>
        <a:off x="3702681" y="865936"/>
        <a:ext cx="1035634" cy="989552"/>
      </dsp:txXfrm>
    </dsp:sp>
    <dsp:sp modelId="{AF8CDF50-17AC-E043-A357-479A86A667AA}">
      <dsp:nvSpPr>
        <dsp:cNvPr id="0" name=""/>
        <dsp:cNvSpPr/>
      </dsp:nvSpPr>
      <dsp:spPr>
        <a:xfrm>
          <a:off x="3530906" y="1945110"/>
          <a:ext cx="1478551" cy="14191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Mathematical Development</a:t>
          </a:r>
        </a:p>
      </dsp:txBody>
      <dsp:txXfrm>
        <a:off x="3747435" y="2152942"/>
        <a:ext cx="1045493" cy="1003499"/>
      </dsp:txXfrm>
    </dsp:sp>
    <dsp:sp modelId="{E0B4F032-8D5F-B540-AAB5-D4B9A966D363}">
      <dsp:nvSpPr>
        <dsp:cNvPr id="0" name=""/>
        <dsp:cNvSpPr/>
      </dsp:nvSpPr>
      <dsp:spPr>
        <a:xfrm>
          <a:off x="2319013" y="2536059"/>
          <a:ext cx="1462095" cy="141202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Physical Development</a:t>
          </a:r>
        </a:p>
      </dsp:txBody>
      <dsp:txXfrm>
        <a:off x="2533132" y="2742846"/>
        <a:ext cx="1033857" cy="998454"/>
      </dsp:txXfrm>
    </dsp:sp>
    <dsp:sp modelId="{C4D7A35A-797C-A34D-A5BF-83DE314C7246}">
      <dsp:nvSpPr>
        <dsp:cNvPr id="0" name=""/>
        <dsp:cNvSpPr/>
      </dsp:nvSpPr>
      <dsp:spPr>
        <a:xfrm>
          <a:off x="1033830" y="2046197"/>
          <a:ext cx="1448152" cy="1307746"/>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Creative Development</a:t>
          </a:r>
        </a:p>
      </dsp:txBody>
      <dsp:txXfrm>
        <a:off x="1245907" y="2237712"/>
        <a:ext cx="1023998" cy="924716"/>
      </dsp:txXfrm>
    </dsp:sp>
    <dsp:sp modelId="{9C41903B-490B-9144-974C-40FD6FB8241A}">
      <dsp:nvSpPr>
        <dsp:cNvPr id="0" name=""/>
        <dsp:cNvSpPr/>
      </dsp:nvSpPr>
      <dsp:spPr>
        <a:xfrm>
          <a:off x="1013489" y="735858"/>
          <a:ext cx="1456392" cy="142493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kern="1200" dirty="0"/>
            <a:t>Welsh Language Development</a:t>
          </a:r>
        </a:p>
      </dsp:txBody>
      <dsp:txXfrm>
        <a:off x="1226773" y="944535"/>
        <a:ext cx="1029824" cy="1007579"/>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459BAAF-5318-48FD-8FBB-CB01E76D1381}"/>
              </a:ext>
            </a:extLst>
          </p:cNvPr>
          <p:cNvSpPr>
            <a:spLocks noGrp="1" noChangeArrowheads="1"/>
          </p:cNvSpPr>
          <p:nvPr>
            <p:ph type="hdr" sz="quarter"/>
          </p:nvPr>
        </p:nvSpPr>
        <p:spPr bwMode="auto">
          <a:xfrm>
            <a:off x="0" y="0"/>
            <a:ext cx="2914748" cy="489259"/>
          </a:xfrm>
          <a:prstGeom prst="rect">
            <a:avLst/>
          </a:prstGeom>
          <a:noFill/>
          <a:ln w="9525">
            <a:noFill/>
            <a:miter lim="800000"/>
            <a:headEnd/>
            <a:tailEnd/>
          </a:ln>
          <a:effectLst/>
        </p:spPr>
        <p:txBody>
          <a:bodyPr vert="horz" wrap="square" lIns="90206" tIns="45103" rIns="90206" bIns="45103"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GB"/>
          </a:p>
        </p:txBody>
      </p:sp>
      <p:sp>
        <p:nvSpPr>
          <p:cNvPr id="25603" name="Rectangle 3">
            <a:extLst>
              <a:ext uri="{FF2B5EF4-FFF2-40B4-BE49-F238E27FC236}">
                <a16:creationId xmlns:a16="http://schemas.microsoft.com/office/drawing/2014/main" id="{70285A21-1C66-4251-8179-3FB1FD8F8738}"/>
              </a:ext>
            </a:extLst>
          </p:cNvPr>
          <p:cNvSpPr>
            <a:spLocks noGrp="1" noChangeArrowheads="1"/>
          </p:cNvSpPr>
          <p:nvPr>
            <p:ph type="dt" sz="quarter" idx="1"/>
          </p:nvPr>
        </p:nvSpPr>
        <p:spPr bwMode="auto">
          <a:xfrm>
            <a:off x="3808332" y="0"/>
            <a:ext cx="2914748" cy="489259"/>
          </a:xfrm>
          <a:prstGeom prst="rect">
            <a:avLst/>
          </a:prstGeom>
          <a:noFill/>
          <a:ln w="9525">
            <a:noFill/>
            <a:miter lim="800000"/>
            <a:headEnd/>
            <a:tailEnd/>
          </a:ln>
          <a:effectLst/>
        </p:spPr>
        <p:txBody>
          <a:bodyPr vert="horz" wrap="square" lIns="90206" tIns="45103" rIns="90206" bIns="45103"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GB"/>
          </a:p>
        </p:txBody>
      </p:sp>
      <p:sp>
        <p:nvSpPr>
          <p:cNvPr id="25604" name="Rectangle 4">
            <a:extLst>
              <a:ext uri="{FF2B5EF4-FFF2-40B4-BE49-F238E27FC236}">
                <a16:creationId xmlns:a16="http://schemas.microsoft.com/office/drawing/2014/main" id="{B41D0983-9CBC-424F-BE2A-89B0DB0B2234}"/>
              </a:ext>
            </a:extLst>
          </p:cNvPr>
          <p:cNvSpPr>
            <a:spLocks noGrp="1" noChangeArrowheads="1"/>
          </p:cNvSpPr>
          <p:nvPr>
            <p:ph type="ftr" sz="quarter" idx="2"/>
          </p:nvPr>
        </p:nvSpPr>
        <p:spPr bwMode="auto">
          <a:xfrm>
            <a:off x="0" y="9283417"/>
            <a:ext cx="2914748" cy="489258"/>
          </a:xfrm>
          <a:prstGeom prst="rect">
            <a:avLst/>
          </a:prstGeom>
          <a:noFill/>
          <a:ln w="9525">
            <a:noFill/>
            <a:miter lim="800000"/>
            <a:headEnd/>
            <a:tailEnd/>
          </a:ln>
          <a:effectLst/>
        </p:spPr>
        <p:txBody>
          <a:bodyPr vert="horz" wrap="square" lIns="90206" tIns="45103" rIns="90206" bIns="45103"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GB"/>
          </a:p>
        </p:txBody>
      </p:sp>
      <p:sp>
        <p:nvSpPr>
          <p:cNvPr id="25605" name="Rectangle 5">
            <a:extLst>
              <a:ext uri="{FF2B5EF4-FFF2-40B4-BE49-F238E27FC236}">
                <a16:creationId xmlns:a16="http://schemas.microsoft.com/office/drawing/2014/main" id="{EE7D0552-7690-4697-8CDC-EE5B4D449179}"/>
              </a:ext>
            </a:extLst>
          </p:cNvPr>
          <p:cNvSpPr>
            <a:spLocks noGrp="1" noChangeArrowheads="1"/>
          </p:cNvSpPr>
          <p:nvPr>
            <p:ph type="sldNum" sz="quarter" idx="3"/>
          </p:nvPr>
        </p:nvSpPr>
        <p:spPr bwMode="auto">
          <a:xfrm>
            <a:off x="3808332" y="9283417"/>
            <a:ext cx="2914748" cy="489258"/>
          </a:xfrm>
          <a:prstGeom prst="rect">
            <a:avLst/>
          </a:prstGeom>
          <a:noFill/>
          <a:ln w="9525">
            <a:noFill/>
            <a:miter lim="800000"/>
            <a:headEnd/>
            <a:tailEnd/>
          </a:ln>
          <a:effectLst/>
        </p:spPr>
        <p:txBody>
          <a:bodyPr vert="horz" wrap="square" lIns="90206" tIns="45103" rIns="90206" bIns="45103"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1A1E9215-0749-433E-A989-36D47931D55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ED9242DB-27F6-46C3-89AD-DD687ACA4D4A}"/>
              </a:ext>
            </a:extLst>
          </p:cNvPr>
          <p:cNvSpPr>
            <a:spLocks noGrp="1" noChangeArrowheads="1"/>
          </p:cNvSpPr>
          <p:nvPr>
            <p:ph type="hdr" sz="quarter"/>
          </p:nvPr>
        </p:nvSpPr>
        <p:spPr bwMode="auto">
          <a:xfrm>
            <a:off x="0" y="0"/>
            <a:ext cx="2914748" cy="489259"/>
          </a:xfrm>
          <a:prstGeom prst="rect">
            <a:avLst/>
          </a:prstGeom>
          <a:noFill/>
          <a:ln w="9525">
            <a:noFill/>
            <a:miter lim="800000"/>
            <a:headEnd/>
            <a:tailEnd/>
          </a:ln>
          <a:effectLst/>
        </p:spPr>
        <p:txBody>
          <a:bodyPr vert="horz" wrap="square" lIns="90206" tIns="45103" rIns="90206" bIns="45103"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29699" name="Rectangle 3">
            <a:extLst>
              <a:ext uri="{FF2B5EF4-FFF2-40B4-BE49-F238E27FC236}">
                <a16:creationId xmlns:a16="http://schemas.microsoft.com/office/drawing/2014/main" id="{F43959B6-84FA-4CA7-B467-47D0A3505123}"/>
              </a:ext>
            </a:extLst>
          </p:cNvPr>
          <p:cNvSpPr>
            <a:spLocks noGrp="1" noChangeArrowheads="1"/>
          </p:cNvSpPr>
          <p:nvPr>
            <p:ph type="dt" idx="1"/>
          </p:nvPr>
        </p:nvSpPr>
        <p:spPr bwMode="auto">
          <a:xfrm>
            <a:off x="3808332" y="0"/>
            <a:ext cx="2914748" cy="489259"/>
          </a:xfrm>
          <a:prstGeom prst="rect">
            <a:avLst/>
          </a:prstGeom>
          <a:noFill/>
          <a:ln w="9525">
            <a:noFill/>
            <a:miter lim="800000"/>
            <a:headEnd/>
            <a:tailEnd/>
          </a:ln>
          <a:effectLst/>
        </p:spPr>
        <p:txBody>
          <a:bodyPr vert="horz" wrap="square" lIns="90206" tIns="45103" rIns="90206" bIns="45103"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5124" name="Rectangle 4">
            <a:extLst>
              <a:ext uri="{FF2B5EF4-FFF2-40B4-BE49-F238E27FC236}">
                <a16:creationId xmlns:a16="http://schemas.microsoft.com/office/drawing/2014/main" id="{E162AE9F-03B8-4754-95B7-5E6A0ECDF1B8}"/>
              </a:ext>
            </a:extLst>
          </p:cNvPr>
          <p:cNvSpPr>
            <a:spLocks noGrp="1" noRot="1" noChangeAspect="1" noChangeArrowheads="1" noTextEdit="1"/>
          </p:cNvSpPr>
          <p:nvPr>
            <p:ph type="sldImg" idx="2"/>
          </p:nvPr>
        </p:nvSpPr>
        <p:spPr bwMode="auto">
          <a:xfrm>
            <a:off x="917575" y="731838"/>
            <a:ext cx="4889500" cy="36671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a:extLst>
              <a:ext uri="{FF2B5EF4-FFF2-40B4-BE49-F238E27FC236}">
                <a16:creationId xmlns:a16="http://schemas.microsoft.com/office/drawing/2014/main" id="{0CBAFC9B-C7E3-43F8-94C4-9DCC4EF074EA}"/>
              </a:ext>
            </a:extLst>
          </p:cNvPr>
          <p:cNvSpPr>
            <a:spLocks noGrp="1" noChangeArrowheads="1"/>
          </p:cNvSpPr>
          <p:nvPr>
            <p:ph type="body" sz="quarter" idx="3"/>
          </p:nvPr>
        </p:nvSpPr>
        <p:spPr bwMode="auto">
          <a:xfrm>
            <a:off x="672151" y="4642490"/>
            <a:ext cx="5380348" cy="4400205"/>
          </a:xfrm>
          <a:prstGeom prst="rect">
            <a:avLst/>
          </a:prstGeom>
          <a:noFill/>
          <a:ln w="9525">
            <a:noFill/>
            <a:miter lim="800000"/>
            <a:headEnd/>
            <a:tailEnd/>
          </a:ln>
          <a:effectLst/>
        </p:spPr>
        <p:txBody>
          <a:bodyPr vert="horz" wrap="square" lIns="90206" tIns="45103" rIns="90206" bIns="4510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702" name="Rectangle 6">
            <a:extLst>
              <a:ext uri="{FF2B5EF4-FFF2-40B4-BE49-F238E27FC236}">
                <a16:creationId xmlns:a16="http://schemas.microsoft.com/office/drawing/2014/main" id="{07E0DB4B-6F63-402B-B1FB-103F2D73EE7C}"/>
              </a:ext>
            </a:extLst>
          </p:cNvPr>
          <p:cNvSpPr>
            <a:spLocks noGrp="1" noChangeArrowheads="1"/>
          </p:cNvSpPr>
          <p:nvPr>
            <p:ph type="ftr" sz="quarter" idx="4"/>
          </p:nvPr>
        </p:nvSpPr>
        <p:spPr bwMode="auto">
          <a:xfrm>
            <a:off x="0" y="9283417"/>
            <a:ext cx="2914748" cy="489258"/>
          </a:xfrm>
          <a:prstGeom prst="rect">
            <a:avLst/>
          </a:prstGeom>
          <a:noFill/>
          <a:ln w="9525">
            <a:noFill/>
            <a:miter lim="800000"/>
            <a:headEnd/>
            <a:tailEnd/>
          </a:ln>
          <a:effectLst/>
        </p:spPr>
        <p:txBody>
          <a:bodyPr vert="horz" wrap="square" lIns="90206" tIns="45103" rIns="90206" bIns="45103"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29703" name="Rectangle 7">
            <a:extLst>
              <a:ext uri="{FF2B5EF4-FFF2-40B4-BE49-F238E27FC236}">
                <a16:creationId xmlns:a16="http://schemas.microsoft.com/office/drawing/2014/main" id="{C84DF93C-0ACD-47E2-B9AA-4D78410530C8}"/>
              </a:ext>
            </a:extLst>
          </p:cNvPr>
          <p:cNvSpPr>
            <a:spLocks noGrp="1" noChangeArrowheads="1"/>
          </p:cNvSpPr>
          <p:nvPr>
            <p:ph type="sldNum" sz="quarter" idx="5"/>
          </p:nvPr>
        </p:nvSpPr>
        <p:spPr bwMode="auto">
          <a:xfrm>
            <a:off x="3808332" y="9283417"/>
            <a:ext cx="2914748" cy="489258"/>
          </a:xfrm>
          <a:prstGeom prst="rect">
            <a:avLst/>
          </a:prstGeom>
          <a:noFill/>
          <a:ln w="9525">
            <a:noFill/>
            <a:miter lim="800000"/>
            <a:headEnd/>
            <a:tailEnd/>
          </a:ln>
          <a:effectLst/>
        </p:spPr>
        <p:txBody>
          <a:bodyPr vert="horz" wrap="square" lIns="90206" tIns="45103" rIns="90206" bIns="45103"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8E2D2A43-5136-4AC1-862B-7ADF409249B8}"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29F7C062-27A5-4950-9ED8-AC45A1C1EB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32920" indent="-281892">
              <a:spcBef>
                <a:spcPct val="30000"/>
              </a:spcBef>
              <a:defRPr sz="1200">
                <a:solidFill>
                  <a:schemeClr val="tx1"/>
                </a:solidFill>
                <a:latin typeface="Arial" panose="020B0604020202020204" pitchFamily="34" charset="0"/>
                <a:ea typeface="MS PGothic" panose="020B0600070205080204" pitchFamily="34" charset="-128"/>
              </a:defRPr>
            </a:lvl2pPr>
            <a:lvl3pPr marL="1127570" indent="-225514">
              <a:spcBef>
                <a:spcPct val="30000"/>
              </a:spcBef>
              <a:defRPr sz="1200">
                <a:solidFill>
                  <a:schemeClr val="tx1"/>
                </a:solidFill>
                <a:latin typeface="Arial" panose="020B0604020202020204" pitchFamily="34" charset="0"/>
                <a:ea typeface="MS PGothic" panose="020B0600070205080204" pitchFamily="34" charset="-128"/>
              </a:defRPr>
            </a:lvl3pPr>
            <a:lvl4pPr marL="1578597" indent="-225514">
              <a:spcBef>
                <a:spcPct val="30000"/>
              </a:spcBef>
              <a:defRPr sz="1200">
                <a:solidFill>
                  <a:schemeClr val="tx1"/>
                </a:solidFill>
                <a:latin typeface="Arial" panose="020B0604020202020204" pitchFamily="34" charset="0"/>
                <a:ea typeface="MS PGothic" panose="020B0600070205080204" pitchFamily="34" charset="-128"/>
              </a:defRPr>
            </a:lvl4pPr>
            <a:lvl5pPr marL="2029625" indent="-225514">
              <a:spcBef>
                <a:spcPct val="30000"/>
              </a:spcBef>
              <a:defRPr sz="1200">
                <a:solidFill>
                  <a:schemeClr val="tx1"/>
                </a:solidFill>
                <a:latin typeface="Arial" panose="020B0604020202020204" pitchFamily="34" charset="0"/>
                <a:ea typeface="MS PGothic" panose="020B0600070205080204" pitchFamily="34" charset="-128"/>
              </a:defRPr>
            </a:lvl5pPr>
            <a:lvl6pPr marL="2480653"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31681"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382709"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33736"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B095FEF-CC9E-4B3C-A400-AB411209AC86}" type="slidenum">
              <a:rPr lang="en-US" altLang="en-US"/>
              <a:pPr>
                <a:spcBef>
                  <a:spcPct val="0"/>
                </a:spcBef>
              </a:pPr>
              <a:t>1</a:t>
            </a:fld>
            <a:endParaRPr lang="en-US" altLang="en-US"/>
          </a:p>
        </p:txBody>
      </p:sp>
      <p:sp>
        <p:nvSpPr>
          <p:cNvPr id="8195" name="Rectangle 2">
            <a:extLst>
              <a:ext uri="{FF2B5EF4-FFF2-40B4-BE49-F238E27FC236}">
                <a16:creationId xmlns:a16="http://schemas.microsoft.com/office/drawing/2014/main" id="{0DC8AA63-DAAC-4EF7-8BC5-8991A7A8521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955907C-8557-44FA-8D96-856AEACAB90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u="sng"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EDEC1057-2CAA-4F28-80FD-4EFDD23C2A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32920" indent="-281892">
              <a:spcBef>
                <a:spcPct val="30000"/>
              </a:spcBef>
              <a:defRPr sz="1200">
                <a:solidFill>
                  <a:schemeClr val="tx1"/>
                </a:solidFill>
                <a:latin typeface="Arial" panose="020B0604020202020204" pitchFamily="34" charset="0"/>
                <a:ea typeface="MS PGothic" panose="020B0600070205080204" pitchFamily="34" charset="-128"/>
              </a:defRPr>
            </a:lvl2pPr>
            <a:lvl3pPr marL="1127570" indent="-225514">
              <a:spcBef>
                <a:spcPct val="30000"/>
              </a:spcBef>
              <a:defRPr sz="1200">
                <a:solidFill>
                  <a:schemeClr val="tx1"/>
                </a:solidFill>
                <a:latin typeface="Arial" panose="020B0604020202020204" pitchFamily="34" charset="0"/>
                <a:ea typeface="MS PGothic" panose="020B0600070205080204" pitchFamily="34" charset="-128"/>
              </a:defRPr>
            </a:lvl3pPr>
            <a:lvl4pPr marL="1578597" indent="-225514">
              <a:spcBef>
                <a:spcPct val="30000"/>
              </a:spcBef>
              <a:defRPr sz="1200">
                <a:solidFill>
                  <a:schemeClr val="tx1"/>
                </a:solidFill>
                <a:latin typeface="Arial" panose="020B0604020202020204" pitchFamily="34" charset="0"/>
                <a:ea typeface="MS PGothic" panose="020B0600070205080204" pitchFamily="34" charset="-128"/>
              </a:defRPr>
            </a:lvl4pPr>
            <a:lvl5pPr marL="2029625" indent="-225514">
              <a:spcBef>
                <a:spcPct val="30000"/>
              </a:spcBef>
              <a:defRPr sz="1200">
                <a:solidFill>
                  <a:schemeClr val="tx1"/>
                </a:solidFill>
                <a:latin typeface="Arial" panose="020B0604020202020204" pitchFamily="34" charset="0"/>
                <a:ea typeface="MS PGothic" panose="020B0600070205080204" pitchFamily="34" charset="-128"/>
              </a:defRPr>
            </a:lvl5pPr>
            <a:lvl6pPr marL="2480653"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31681"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382709"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33736"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27460A0E-FEE2-4FD8-91FF-1531406B2CD5}" type="slidenum">
              <a:rPr lang="en-US" altLang="en-US"/>
              <a:pPr>
                <a:spcBef>
                  <a:spcPct val="0"/>
                </a:spcBef>
              </a:pPr>
              <a:t>2</a:t>
            </a:fld>
            <a:endParaRPr lang="en-US" altLang="en-US"/>
          </a:p>
        </p:txBody>
      </p:sp>
      <p:sp>
        <p:nvSpPr>
          <p:cNvPr id="10243" name="Rectangle 2">
            <a:extLst>
              <a:ext uri="{FF2B5EF4-FFF2-40B4-BE49-F238E27FC236}">
                <a16:creationId xmlns:a16="http://schemas.microsoft.com/office/drawing/2014/main" id="{1984C034-1605-4D10-A41D-3DAAAA4CD1C8}"/>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ADC2C08F-5181-4EE2-92C7-460E22D65B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err="1">
                <a:latin typeface="Arial" panose="020B0604020202020204" pitchFamily="34" charset="0"/>
              </a:rPr>
              <a:t>Cyflwyniad</a:t>
            </a:r>
            <a:r>
              <a:rPr lang="en-US" altLang="en-US" dirty="0">
                <a:latin typeface="Arial" panose="020B0604020202020204" pitchFamily="34" charset="0"/>
              </a:rPr>
              <a:t> </a:t>
            </a:r>
            <a:r>
              <a:rPr lang="en-US" altLang="en-US" dirty="0" err="1">
                <a:latin typeface="Arial" panose="020B0604020202020204" pitchFamily="34" charset="0"/>
              </a:rPr>
              <a:t>i’r</a:t>
            </a:r>
            <a:r>
              <a:rPr lang="en-US" altLang="en-US" dirty="0">
                <a:latin typeface="Arial" panose="020B0604020202020204" pitchFamily="34" charset="0"/>
              </a:rPr>
              <a:t> </a:t>
            </a:r>
            <a:r>
              <a:rPr lang="en-US" altLang="en-US" dirty="0" err="1">
                <a:latin typeface="Arial" panose="020B0604020202020204" pitchFamily="34" charset="0"/>
              </a:rPr>
              <a:t>modiwl</a:t>
            </a:r>
            <a:r>
              <a:rPr lang="en-US" altLang="en-US" dirty="0">
                <a:latin typeface="Arial" panose="020B0604020202020204" pitchFamily="34" charset="0"/>
              </a:rPr>
              <a:t> 10 mins: </a:t>
            </a:r>
          </a:p>
          <a:p>
            <a:pPr eaLnBrk="1" hangingPunct="1"/>
            <a:r>
              <a:rPr lang="en-US" altLang="en-US" dirty="0" err="1">
                <a:latin typeface="Arial" panose="020B0604020202020204" pitchFamily="34" charset="0"/>
              </a:rPr>
              <a:t>Egluro</a:t>
            </a:r>
            <a:r>
              <a:rPr lang="en-US" altLang="en-US" dirty="0">
                <a:latin typeface="Arial" panose="020B0604020202020204" pitchFamily="34" charset="0"/>
              </a:rPr>
              <a:t> </a:t>
            </a:r>
            <a:r>
              <a:rPr lang="en-US" altLang="en-US" dirty="0" err="1">
                <a:latin typeface="Arial" panose="020B0604020202020204" pitchFamily="34" charset="0"/>
              </a:rPr>
              <a:t>naws</a:t>
            </a:r>
            <a:r>
              <a:rPr lang="en-US" altLang="en-US" dirty="0">
                <a:latin typeface="Arial" panose="020B0604020202020204" pitchFamily="34" charset="0"/>
              </a:rPr>
              <a:t> a </a:t>
            </a:r>
            <a:r>
              <a:rPr lang="en-US" altLang="en-US" dirty="0" err="1">
                <a:latin typeface="Arial" panose="020B0604020202020204" pitchFamily="34" charset="0"/>
              </a:rPr>
              <a:t>bwriad</a:t>
            </a:r>
            <a:r>
              <a:rPr lang="en-US" altLang="en-US" dirty="0">
                <a:latin typeface="Arial" panose="020B0604020202020204" pitchFamily="34" charset="0"/>
              </a:rPr>
              <a:t> – </a:t>
            </a:r>
            <a:r>
              <a:rPr lang="en-US" altLang="en-US" dirty="0" err="1">
                <a:latin typeface="Arial" panose="020B0604020202020204" pitchFamily="34" charset="0"/>
              </a:rPr>
              <a:t>amcanion</a:t>
            </a:r>
            <a:r>
              <a:rPr lang="en-US" altLang="en-US" dirty="0">
                <a:latin typeface="Arial" panose="020B0604020202020204" pitchFamily="34" charset="0"/>
              </a:rPr>
              <a:t> </a:t>
            </a:r>
            <a:r>
              <a:rPr lang="en-US" altLang="en-US" dirty="0" err="1">
                <a:latin typeface="Arial" panose="020B0604020202020204" pitchFamily="34" charset="0"/>
              </a:rPr>
              <a:t>dysgu’r</a:t>
            </a:r>
            <a:r>
              <a:rPr lang="en-US" altLang="en-US" dirty="0">
                <a:latin typeface="Arial" panose="020B0604020202020204" pitchFamily="34" charset="0"/>
              </a:rPr>
              <a:t> module. </a:t>
            </a:r>
            <a:r>
              <a:rPr lang="en-US" altLang="en-US" dirty="0" err="1">
                <a:latin typeface="Arial" panose="020B0604020202020204" pitchFamily="34" charset="0"/>
              </a:rPr>
              <a:t>Gweler</a:t>
            </a:r>
            <a:r>
              <a:rPr lang="en-US" altLang="en-US" dirty="0">
                <a:latin typeface="Arial" panose="020B0604020202020204" pitchFamily="34" charset="0"/>
              </a:rPr>
              <a:t> – module descriptors. </a:t>
            </a:r>
            <a:r>
              <a:rPr lang="en-US" altLang="en-US" dirty="0" err="1">
                <a:latin typeface="Arial" panose="020B0604020202020204" pitchFamily="34" charset="0"/>
              </a:rPr>
              <a:t>Bydd</a:t>
            </a:r>
            <a:r>
              <a:rPr lang="en-US" altLang="en-US" dirty="0">
                <a:latin typeface="Arial" panose="020B0604020202020204" pitchFamily="34" charset="0"/>
              </a:rPr>
              <a:t> y Gwaith </a:t>
            </a:r>
            <a:r>
              <a:rPr lang="en-US" altLang="en-US" dirty="0" err="1">
                <a:latin typeface="Arial" panose="020B0604020202020204" pitchFamily="34" charset="0"/>
              </a:rPr>
              <a:t>yn</a:t>
            </a:r>
            <a:r>
              <a:rPr lang="en-US" altLang="en-US" dirty="0">
                <a:latin typeface="Arial" panose="020B0604020202020204" pitchFamily="34" charset="0"/>
              </a:rPr>
              <a:t> </a:t>
            </a:r>
            <a:r>
              <a:rPr lang="en-US" altLang="en-US" dirty="0" err="1">
                <a:latin typeface="Arial" panose="020B0604020202020204" pitchFamily="34" charset="0"/>
              </a:rPr>
              <a:t>ystod</a:t>
            </a:r>
            <a:r>
              <a:rPr lang="en-US" altLang="en-US" dirty="0">
                <a:latin typeface="Arial" panose="020B0604020202020204" pitchFamily="34" charset="0"/>
              </a:rPr>
              <a:t> </a:t>
            </a:r>
            <a:r>
              <a:rPr lang="en-US" altLang="en-US" dirty="0" err="1">
                <a:latin typeface="Arial" panose="020B0604020202020204" pitchFamily="34" charset="0"/>
              </a:rPr>
              <a:t>lefel</a:t>
            </a:r>
            <a:r>
              <a:rPr lang="en-US" altLang="en-US" dirty="0">
                <a:latin typeface="Arial" panose="020B0604020202020204" pitchFamily="34" charset="0"/>
              </a:rPr>
              <a:t> 5 </a:t>
            </a:r>
            <a:r>
              <a:rPr lang="en-US" altLang="en-US" dirty="0" err="1">
                <a:latin typeface="Arial" panose="020B0604020202020204" pitchFamily="34" charset="0"/>
              </a:rPr>
              <a:t>yn</a:t>
            </a:r>
            <a:r>
              <a:rPr lang="en-US" altLang="en-US" dirty="0">
                <a:latin typeface="Arial" panose="020B0604020202020204" pitchFamily="34" charset="0"/>
              </a:rPr>
              <a:t> ail </a:t>
            </a:r>
            <a:r>
              <a:rPr lang="en-US" altLang="en-US" dirty="0" err="1">
                <a:latin typeface="Arial" panose="020B0604020202020204" pitchFamily="34" charset="0"/>
              </a:rPr>
              <a:t>ymweld</a:t>
            </a:r>
            <a:r>
              <a:rPr lang="en-US" altLang="en-US" dirty="0">
                <a:latin typeface="Arial" panose="020B0604020202020204" pitchFamily="34" charset="0"/>
              </a:rPr>
              <a:t> </a:t>
            </a:r>
            <a:r>
              <a:rPr lang="en-US" altLang="en-US" dirty="0" err="1">
                <a:latin typeface="Arial" panose="020B0604020202020204" pitchFamily="34" charset="0"/>
              </a:rPr>
              <a:t>gyda</a:t>
            </a:r>
            <a:r>
              <a:rPr lang="en-US" altLang="en-US" dirty="0">
                <a:latin typeface="Arial" panose="020B0604020202020204" pitchFamily="34" charset="0"/>
              </a:rPr>
              <a:t> </a:t>
            </a:r>
            <a:r>
              <a:rPr lang="en-US" altLang="en-US" dirty="0" err="1">
                <a:latin typeface="Arial" panose="020B0604020202020204" pitchFamily="34" charset="0"/>
              </a:rPr>
              <a:t>rhai</a:t>
            </a:r>
            <a:r>
              <a:rPr lang="en-US" altLang="en-US" dirty="0">
                <a:latin typeface="Arial" panose="020B0604020202020204" pitchFamily="34" charset="0"/>
              </a:rPr>
              <a:t>  </a:t>
            </a:r>
            <a:r>
              <a:rPr lang="en-US" altLang="en-US" dirty="0" err="1">
                <a:latin typeface="Arial" panose="020B0604020202020204" pitchFamily="34" charset="0"/>
              </a:rPr>
              <a:t>agweddau</a:t>
            </a:r>
            <a:r>
              <a:rPr lang="en-US" altLang="en-US" dirty="0">
                <a:latin typeface="Arial" panose="020B0604020202020204" pitchFamily="34" charset="0"/>
              </a:rPr>
              <a:t> </a:t>
            </a:r>
            <a:r>
              <a:rPr lang="en-US" altLang="en-US" dirty="0" err="1">
                <a:latin typeface="Arial" panose="020B0604020202020204" pitchFamily="34" charset="0"/>
              </a:rPr>
              <a:t>gwnaethpwyd</a:t>
            </a:r>
            <a:r>
              <a:rPr lang="en-US" altLang="en-US" dirty="0">
                <a:latin typeface="Arial" panose="020B0604020202020204" pitchFamily="34" charset="0"/>
              </a:rPr>
              <a:t> </a:t>
            </a:r>
            <a:r>
              <a:rPr lang="en-US" altLang="en-US" dirty="0" err="1">
                <a:latin typeface="Arial" panose="020B0604020202020204" pitchFamily="34" charset="0"/>
              </a:rPr>
              <a:t>cyffwrdd</a:t>
            </a:r>
            <a:r>
              <a:rPr lang="en-US" altLang="en-US" dirty="0">
                <a:latin typeface="Arial" panose="020B0604020202020204" pitchFamily="34" charset="0"/>
              </a:rPr>
              <a:t> </a:t>
            </a:r>
            <a:r>
              <a:rPr lang="en-US" altLang="en-US" dirty="0" err="1">
                <a:latin typeface="Arial" panose="020B0604020202020204" pitchFamily="34" charset="0"/>
              </a:rPr>
              <a:t>â</a:t>
            </a:r>
            <a:r>
              <a:rPr lang="en-US" altLang="en-US" dirty="0">
                <a:latin typeface="Arial" panose="020B0604020202020204" pitchFamily="34" charset="0"/>
              </a:rPr>
              <a:t> </a:t>
            </a:r>
            <a:r>
              <a:rPr lang="en-US" altLang="en-US" dirty="0" err="1">
                <a:latin typeface="Arial" panose="020B0604020202020204" pitchFamily="34" charset="0"/>
              </a:rPr>
              <a:t>yn</a:t>
            </a:r>
            <a:r>
              <a:rPr lang="en-US" altLang="en-US" dirty="0">
                <a:latin typeface="Arial" panose="020B0604020202020204" pitchFamily="34" charset="0"/>
              </a:rPr>
              <a:t> </a:t>
            </a:r>
            <a:r>
              <a:rPr lang="en-US" altLang="en-US" dirty="0" err="1">
                <a:latin typeface="Arial" panose="020B0604020202020204" pitchFamily="34" charset="0"/>
              </a:rPr>
              <a:t>ystod</a:t>
            </a:r>
            <a:r>
              <a:rPr lang="en-US" altLang="en-US" dirty="0">
                <a:latin typeface="Arial" panose="020B0604020202020204" pitchFamily="34" charset="0"/>
              </a:rPr>
              <a:t> </a:t>
            </a:r>
            <a:r>
              <a:rPr lang="en-US" altLang="en-US" dirty="0" err="1">
                <a:latin typeface="Arial" panose="020B0604020202020204" pitchFamily="34" charset="0"/>
              </a:rPr>
              <a:t>lefel</a:t>
            </a:r>
            <a:r>
              <a:rPr lang="en-US" altLang="en-US" dirty="0">
                <a:latin typeface="Arial" panose="020B0604020202020204" pitchFamily="34" charset="0"/>
              </a:rPr>
              <a:t> 4 </a:t>
            </a:r>
            <a:r>
              <a:rPr lang="en-US" altLang="en-US" dirty="0" err="1">
                <a:latin typeface="Arial" panose="020B0604020202020204" pitchFamily="34" charset="0"/>
              </a:rPr>
              <a:t>ond</a:t>
            </a:r>
            <a:r>
              <a:rPr lang="en-US" altLang="en-US" dirty="0">
                <a:latin typeface="Arial" panose="020B0604020202020204" pitchFamily="34" charset="0"/>
              </a:rPr>
              <a:t> y </a:t>
            </a:r>
            <a:r>
              <a:rPr lang="en-US" altLang="en-US" dirty="0" err="1">
                <a:latin typeface="Arial" panose="020B0604020202020204" pitchFamily="34" charset="0"/>
              </a:rPr>
              <a:t>disgwyliad</a:t>
            </a:r>
            <a:r>
              <a:rPr lang="en-US" altLang="en-US" dirty="0">
                <a:latin typeface="Arial" panose="020B0604020202020204" pitchFamily="34" charset="0"/>
              </a:rPr>
              <a:t> </a:t>
            </a:r>
            <a:r>
              <a:rPr lang="en-US" altLang="en-US" dirty="0" err="1">
                <a:latin typeface="Arial" panose="020B0604020202020204" pitchFamily="34" charset="0"/>
              </a:rPr>
              <a:t>nawr</a:t>
            </a:r>
            <a:r>
              <a:rPr lang="en-US" altLang="en-US" dirty="0">
                <a:latin typeface="Arial" panose="020B0604020202020204" pitchFamily="34" charset="0"/>
              </a:rPr>
              <a:t> </a:t>
            </a:r>
            <a:r>
              <a:rPr lang="en-US" altLang="en-US" dirty="0" err="1">
                <a:latin typeface="Arial" panose="020B0604020202020204" pitchFamily="34" charset="0"/>
              </a:rPr>
              <a:t>yw</a:t>
            </a:r>
            <a:r>
              <a:rPr lang="en-US" altLang="en-US" dirty="0">
                <a:latin typeface="Arial" panose="020B0604020202020204" pitchFamily="34" charset="0"/>
              </a:rPr>
              <a:t> </a:t>
            </a:r>
            <a:r>
              <a:rPr lang="en-US" altLang="en-US" dirty="0" err="1">
                <a:latin typeface="Arial" panose="020B0604020202020204" pitchFamily="34" charset="0"/>
              </a:rPr>
              <a:t>byddant</a:t>
            </a:r>
            <a:r>
              <a:rPr lang="en-US" altLang="en-US" dirty="0">
                <a:latin typeface="Arial" panose="020B0604020202020204" pitchFamily="34" charset="0"/>
              </a:rPr>
              <a:t> </a:t>
            </a:r>
            <a:r>
              <a:rPr lang="en-US" altLang="en-US" dirty="0" err="1">
                <a:latin typeface="Arial" panose="020B0604020202020204" pitchFamily="34" charset="0"/>
              </a:rPr>
              <a:t>yn</a:t>
            </a:r>
            <a:r>
              <a:rPr lang="en-US" altLang="en-US" dirty="0">
                <a:latin typeface="Arial" panose="020B0604020202020204" pitchFamily="34" charset="0"/>
              </a:rPr>
              <a:t> </a:t>
            </a:r>
            <a:r>
              <a:rPr lang="en-US" altLang="en-US" dirty="0" err="1">
                <a:latin typeface="Arial" panose="020B0604020202020204" pitchFamily="34" charset="0"/>
              </a:rPr>
              <a:t>cael</a:t>
            </a:r>
            <a:r>
              <a:rPr lang="en-US" altLang="en-US" dirty="0">
                <a:latin typeface="Arial" panose="020B0604020202020204" pitchFamily="34" charset="0"/>
              </a:rPr>
              <a:t> y </a:t>
            </a:r>
            <a:r>
              <a:rPr lang="en-US" altLang="en-US" dirty="0" err="1">
                <a:latin typeface="Arial" panose="020B0604020202020204" pitchFamily="34" charset="0"/>
              </a:rPr>
              <a:t>cyfel</a:t>
            </a:r>
            <a:r>
              <a:rPr lang="en-US" altLang="en-US" dirty="0">
                <a:latin typeface="Arial" panose="020B0604020202020204" pitchFamily="34" charset="0"/>
              </a:rPr>
              <a:t> I </a:t>
            </a:r>
            <a:r>
              <a:rPr lang="en-US" altLang="en-US" dirty="0" err="1">
                <a:latin typeface="Arial" panose="020B0604020202020204" pitchFamily="34" charset="0"/>
              </a:rPr>
              <a:t>ddarllen</a:t>
            </a:r>
            <a:r>
              <a:rPr lang="en-US" altLang="en-US" dirty="0">
                <a:latin typeface="Arial" panose="020B0604020202020204" pitchFamily="34" charset="0"/>
              </a:rPr>
              <a:t> </a:t>
            </a:r>
            <a:r>
              <a:rPr lang="en-US" altLang="en-US" dirty="0" err="1">
                <a:latin typeface="Arial" panose="020B0604020202020204" pitchFamily="34" charset="0"/>
              </a:rPr>
              <a:t>mwy</a:t>
            </a:r>
            <a:r>
              <a:rPr lang="en-US" altLang="en-US" dirty="0">
                <a:latin typeface="Arial" panose="020B0604020202020204" pitchFamily="34" charset="0"/>
              </a:rPr>
              <a:t> </a:t>
            </a:r>
            <a:r>
              <a:rPr lang="en-US" altLang="en-US" dirty="0" err="1">
                <a:latin typeface="Arial" panose="020B0604020202020204" pitchFamily="34" charset="0"/>
              </a:rPr>
              <a:t>mewn</a:t>
            </a:r>
            <a:r>
              <a:rPr lang="en-US" altLang="en-US" dirty="0">
                <a:latin typeface="Arial" panose="020B0604020202020204" pitchFamily="34" charset="0"/>
              </a:rPr>
              <a:t> </a:t>
            </a:r>
            <a:r>
              <a:rPr lang="en-US" altLang="en-US" dirty="0" err="1">
                <a:latin typeface="Arial" panose="020B0604020202020204" pitchFamily="34" charset="0"/>
              </a:rPr>
              <a:t>i’r</a:t>
            </a:r>
            <a:r>
              <a:rPr lang="en-US" altLang="en-US" dirty="0">
                <a:latin typeface="Arial" panose="020B0604020202020204" pitchFamily="34" charset="0"/>
              </a:rPr>
              <a:t> </a:t>
            </a:r>
            <a:r>
              <a:rPr lang="en-US" altLang="en-US" dirty="0" err="1">
                <a:latin typeface="Arial" panose="020B0604020202020204" pitchFamily="34" charset="0"/>
              </a:rPr>
              <a:t>meysydd</a:t>
            </a:r>
            <a:r>
              <a:rPr lang="en-US" altLang="en-US" dirty="0">
                <a:latin typeface="Arial" panose="020B0604020202020204" pitchFamily="34" charset="0"/>
              </a:rPr>
              <a:t>/  </a:t>
            </a:r>
            <a:r>
              <a:rPr lang="en-US" altLang="en-US" dirty="0" err="1">
                <a:latin typeface="Arial" panose="020B0604020202020204" pitchFamily="34" charset="0"/>
              </a:rPr>
              <a:t>agweddau</a:t>
            </a:r>
            <a:r>
              <a:rPr lang="en-US" altLang="en-US" dirty="0">
                <a:latin typeface="Arial" panose="020B0604020202020204" pitchFamily="34" charset="0"/>
              </a:rPr>
              <a:t> </a:t>
            </a:r>
            <a:r>
              <a:rPr lang="en-US" altLang="en-US" dirty="0" err="1">
                <a:latin typeface="Arial" panose="020B0604020202020204" pitchFamily="34" charset="0"/>
              </a:rPr>
              <a:t>hynny</a:t>
            </a:r>
            <a:r>
              <a:rPr lang="en-US" altLang="en-US" dirty="0">
                <a:latin typeface="Arial" panose="020B0604020202020204" pitchFamily="34" charset="0"/>
              </a:rPr>
              <a:t> ag </a:t>
            </a:r>
            <a:r>
              <a:rPr lang="en-US" altLang="en-US" dirty="0" err="1">
                <a:latin typeface="Arial" panose="020B0604020202020204" pitchFamily="34" charset="0"/>
              </a:rPr>
              <a:t>yn</a:t>
            </a:r>
            <a:r>
              <a:rPr lang="en-US" altLang="en-US" dirty="0">
                <a:latin typeface="Arial" panose="020B0604020202020204" pitchFamily="34" charset="0"/>
              </a:rPr>
              <a:t> </a:t>
            </a:r>
            <a:r>
              <a:rPr lang="en-US" altLang="en-US" dirty="0" err="1">
                <a:latin typeface="Arial" panose="020B0604020202020204" pitchFamily="34" charset="0"/>
              </a:rPr>
              <a:t>medru</a:t>
            </a:r>
            <a:r>
              <a:rPr lang="en-US" altLang="en-US" dirty="0">
                <a:latin typeface="Arial" panose="020B0604020202020204" pitchFamily="34" charset="0"/>
              </a:rPr>
              <a:t> </a:t>
            </a:r>
            <a:r>
              <a:rPr lang="en-US" altLang="en-US" dirty="0" err="1">
                <a:latin typeface="Arial" panose="020B0604020202020204" pitchFamily="34" charset="0"/>
              </a:rPr>
              <a:t>ymateb</a:t>
            </a:r>
            <a:r>
              <a:rPr lang="en-US" altLang="en-US" dirty="0">
                <a:latin typeface="Arial" panose="020B0604020202020204" pitchFamily="34" charset="0"/>
              </a:rPr>
              <a:t> </a:t>
            </a:r>
            <a:r>
              <a:rPr lang="en-US" altLang="en-US" dirty="0" err="1">
                <a:latin typeface="Arial" panose="020B0604020202020204" pitchFamily="34" charset="0"/>
              </a:rPr>
              <a:t>yn</a:t>
            </a:r>
            <a:r>
              <a:rPr lang="en-US" altLang="en-US" dirty="0">
                <a:latin typeface="Arial" panose="020B0604020202020204" pitchFamily="34" charset="0"/>
              </a:rPr>
              <a:t> </a:t>
            </a:r>
            <a:r>
              <a:rPr lang="en-US" altLang="en-US" dirty="0" err="1">
                <a:latin typeface="Arial" panose="020B0604020202020204" pitchFamily="34" charset="0"/>
              </a:rPr>
              <a:t>fwy</a:t>
            </a:r>
            <a:r>
              <a:rPr lang="en-US" altLang="en-US" dirty="0">
                <a:latin typeface="Arial" panose="020B0604020202020204" pitchFamily="34" charset="0"/>
              </a:rPr>
              <a:t> </a:t>
            </a:r>
            <a:r>
              <a:rPr lang="en-US" altLang="en-US" dirty="0" err="1">
                <a:latin typeface="Arial" panose="020B0604020202020204" pitchFamily="34" charset="0"/>
              </a:rPr>
              <a:t>wybodus</a:t>
            </a:r>
            <a:r>
              <a:rPr lang="en-US" altLang="en-US" dirty="0">
                <a:latin typeface="Arial" panose="020B0604020202020204" pitchFamily="34" charset="0"/>
              </a:rPr>
              <a:t> </a:t>
            </a:r>
            <a:r>
              <a:rPr lang="en-US" altLang="en-US" dirty="0" err="1">
                <a:latin typeface="Arial" panose="020B0604020202020204" pitchFamily="34" charset="0"/>
              </a:rPr>
              <a:t>yn</a:t>
            </a:r>
            <a:r>
              <a:rPr lang="en-US" altLang="en-US" dirty="0">
                <a:latin typeface="Arial" panose="020B0604020202020204" pitchFamily="34" charset="0"/>
              </a:rPr>
              <a:t> </a:t>
            </a:r>
            <a:r>
              <a:rPr lang="en-US" altLang="en-US" dirty="0" err="1">
                <a:latin typeface="Arial" panose="020B0604020202020204" pitchFamily="34" charset="0"/>
              </a:rPr>
              <a:t>eu</a:t>
            </a:r>
            <a:r>
              <a:rPr lang="en-US" altLang="en-US" dirty="0">
                <a:latin typeface="Arial" panose="020B0604020202020204" pitchFamily="34" charset="0"/>
              </a:rPr>
              <a:t> </a:t>
            </a:r>
            <a:r>
              <a:rPr lang="en-US" altLang="en-US" dirty="0" err="1">
                <a:latin typeface="Arial" panose="020B0604020202020204" pitchFamily="34" charset="0"/>
              </a:rPr>
              <a:t>trafodaethau</a:t>
            </a:r>
            <a:r>
              <a:rPr lang="en-US" altLang="en-US" dirty="0">
                <a:latin typeface="Arial" panose="020B0604020202020204" pitchFamily="34" charset="0"/>
              </a:rPr>
              <a:t> &amp; </a:t>
            </a:r>
            <a:r>
              <a:rPr lang="en-US" altLang="en-US" dirty="0" err="1">
                <a:latin typeface="Arial" panose="020B0604020202020204" pitchFamily="34" charset="0"/>
              </a:rPr>
              <a:t>asesiadau</a:t>
            </a:r>
            <a:r>
              <a:rPr lang="en-US" altLang="en-US" dirty="0">
                <a:latin typeface="Arial" panose="020B0604020202020204" pitchFamily="34" charset="0"/>
              </a:rPr>
              <a:t>. </a:t>
            </a:r>
          </a:p>
          <a:p>
            <a:pPr eaLnBrk="1" hangingPunct="1"/>
            <a:endParaRPr lang="en-US" altLang="en-US" dirty="0">
              <a:latin typeface="Arial" panose="020B0604020202020204" pitchFamily="34" charset="0"/>
            </a:endParaRPr>
          </a:p>
          <a:p>
            <a:pPr eaLnBrk="1" hangingPunct="1"/>
            <a:endParaRPr lang="en-US" altLang="en-US" dirty="0">
              <a:latin typeface="Arial" panose="020B0604020202020204" pitchFamily="34" charset="0"/>
            </a:endParaRPr>
          </a:p>
          <a:p>
            <a:pPr eaLnBrk="1" hangingPunct="1"/>
            <a:endParaRPr lang="en-US" altLang="en-US" dirty="0">
              <a:latin typeface="Arial" panose="020B0604020202020204" pitchFamily="34" charset="0"/>
            </a:endParaRPr>
          </a:p>
          <a:p>
            <a:pPr eaLnBrk="1" hangingPunct="1"/>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a:t>
            </a:fld>
            <a:endParaRPr lang="en-US" altLang="en-US"/>
          </a:p>
        </p:txBody>
      </p:sp>
    </p:spTree>
    <p:extLst>
      <p:ext uri="{BB962C8B-B14F-4D97-AF65-F5344CB8AC3E}">
        <p14:creationId xmlns:p14="http://schemas.microsoft.com/office/powerpoint/2010/main" val="2887387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4</a:t>
            </a:fld>
            <a:endParaRPr lang="en-US" altLang="en-US"/>
          </a:p>
        </p:txBody>
      </p:sp>
    </p:spTree>
    <p:extLst>
      <p:ext uri="{BB962C8B-B14F-4D97-AF65-F5344CB8AC3E}">
        <p14:creationId xmlns:p14="http://schemas.microsoft.com/office/powerpoint/2010/main" val="945446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 10mins show me that you’ve located &amp; downloaded by raising your hands</a:t>
            </a:r>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5</a:t>
            </a:fld>
            <a:endParaRPr lang="en-US" altLang="en-US"/>
          </a:p>
        </p:txBody>
      </p:sp>
    </p:spTree>
    <p:extLst>
      <p:ext uri="{BB962C8B-B14F-4D97-AF65-F5344CB8AC3E}">
        <p14:creationId xmlns:p14="http://schemas.microsoft.com/office/powerpoint/2010/main" val="2384517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6</a:t>
            </a:fld>
            <a:endParaRPr lang="en-US" altLang="en-US"/>
          </a:p>
        </p:txBody>
      </p:sp>
    </p:spTree>
    <p:extLst>
      <p:ext uri="{BB962C8B-B14F-4D97-AF65-F5344CB8AC3E}">
        <p14:creationId xmlns:p14="http://schemas.microsoft.com/office/powerpoint/2010/main" val="2902049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7</a:t>
            </a:fld>
            <a:endParaRPr lang="en-US" altLang="en-US"/>
          </a:p>
        </p:txBody>
      </p:sp>
    </p:spTree>
    <p:extLst>
      <p:ext uri="{BB962C8B-B14F-4D97-AF65-F5344CB8AC3E}">
        <p14:creationId xmlns:p14="http://schemas.microsoft.com/office/powerpoint/2010/main" val="268660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2056">
              <a:defRPr/>
            </a:pPr>
            <a:r>
              <a:rPr lang="en-US" dirty="0"/>
              <a:t>Made it so that you don’t have to get any extra reading from library – all the reading you need is on this </a:t>
            </a:r>
            <a:r>
              <a:rPr lang="en-US" dirty="0" err="1"/>
              <a:t>moodle</a:t>
            </a:r>
            <a:r>
              <a:rPr lang="en-US" dirty="0"/>
              <a:t> page. The reading page for this library is currently under review with the library - &amp; once they are happy with it it will appear live on this page under the heading ‘Leganto – Reding References’. </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8</a:t>
            </a:fld>
            <a:endParaRPr lang="en-US" altLang="en-US"/>
          </a:p>
        </p:txBody>
      </p:sp>
    </p:spTree>
    <p:extLst>
      <p:ext uri="{BB962C8B-B14F-4D97-AF65-F5344CB8AC3E}">
        <p14:creationId xmlns:p14="http://schemas.microsoft.com/office/powerpoint/2010/main" val="1543717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9</a:t>
            </a:fld>
            <a:endParaRPr lang="en-US" altLang="en-US"/>
          </a:p>
        </p:txBody>
      </p:sp>
    </p:spTree>
    <p:extLst>
      <p:ext uri="{BB962C8B-B14F-4D97-AF65-F5344CB8AC3E}">
        <p14:creationId xmlns:p14="http://schemas.microsoft.com/office/powerpoint/2010/main" val="3335201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10</a:t>
            </a:fld>
            <a:endParaRPr lang="en-US" altLang="en-US"/>
          </a:p>
        </p:txBody>
      </p:sp>
    </p:spTree>
    <p:extLst>
      <p:ext uri="{BB962C8B-B14F-4D97-AF65-F5344CB8AC3E}">
        <p14:creationId xmlns:p14="http://schemas.microsoft.com/office/powerpoint/2010/main" val="24534097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you’ve written a chapter or an article – write the meaning of it in your own words in couple of sentences. Make a note of the author. Then when you come to write your essay you have got some viewpoints already researched. </a:t>
            </a:r>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11</a:t>
            </a:fld>
            <a:endParaRPr lang="en-US" altLang="en-US"/>
          </a:p>
        </p:txBody>
      </p:sp>
    </p:spTree>
    <p:extLst>
      <p:ext uri="{BB962C8B-B14F-4D97-AF65-F5344CB8AC3E}">
        <p14:creationId xmlns:p14="http://schemas.microsoft.com/office/powerpoint/2010/main" val="11520274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13</a:t>
            </a:fld>
            <a:endParaRPr lang="en-US" altLang="en-US"/>
          </a:p>
        </p:txBody>
      </p:sp>
    </p:spTree>
    <p:extLst>
      <p:ext uri="{BB962C8B-B14F-4D97-AF65-F5344CB8AC3E}">
        <p14:creationId xmlns:p14="http://schemas.microsoft.com/office/powerpoint/2010/main" val="370647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2056">
              <a:defRPr/>
            </a:pPr>
            <a:r>
              <a:rPr lang="en-US" dirty="0"/>
              <a:t>So before I begin by sharing with you brief summary of what is the Foundation Phase I’d like you to turn to </a:t>
            </a:r>
            <a:r>
              <a:rPr lang="en-US" dirty="0" err="1"/>
              <a:t>moodle</a:t>
            </a:r>
            <a:r>
              <a:rPr lang="en-US" dirty="0"/>
              <a:t> and under the tile 29</a:t>
            </a:r>
            <a:r>
              <a:rPr lang="en-US" baseline="30000" dirty="0"/>
              <a:t>th</a:t>
            </a:r>
            <a:r>
              <a:rPr lang="en-US" dirty="0"/>
              <a:t> Sept </a:t>
            </a:r>
            <a:r>
              <a:rPr lang="en-US" dirty="0" err="1"/>
              <a:t>Cyfnod</a:t>
            </a:r>
            <a:r>
              <a:rPr lang="en-US" dirty="0"/>
              <a:t> Sylfaen </a:t>
            </a:r>
            <a:r>
              <a:rPr lang="en-US" dirty="0" err="1"/>
              <a:t>yng</a:t>
            </a:r>
            <a:r>
              <a:rPr lang="en-US" dirty="0"/>
              <a:t> </a:t>
            </a:r>
            <a:r>
              <a:rPr lang="en-US" dirty="0" err="1"/>
              <a:t>Nghymru</a:t>
            </a:r>
            <a:r>
              <a:rPr lang="en-US" dirty="0"/>
              <a:t> / Foundation Phase in Wales find the document that looks like this!  It’s called ‘Foundation Phase Framework’ (Revised 2015).  If you’ve got it – download &amp; give me a high five …</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14</a:t>
            </a:fld>
            <a:endParaRPr lang="en-US" altLang="en-US"/>
          </a:p>
        </p:txBody>
      </p:sp>
    </p:spTree>
    <p:extLst>
      <p:ext uri="{BB962C8B-B14F-4D97-AF65-F5344CB8AC3E}">
        <p14:creationId xmlns:p14="http://schemas.microsoft.com/office/powerpoint/2010/main" val="1410887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B15265-8B7D-0E41-9AB5-EFA6CEA239F0}" type="slidenum">
              <a:rPr lang="en-US" smtClean="0"/>
              <a:pPr/>
              <a:t>15</a:t>
            </a:fld>
            <a:endParaRPr lang="en-US"/>
          </a:p>
        </p:txBody>
      </p:sp>
    </p:spTree>
    <p:extLst>
      <p:ext uri="{BB962C8B-B14F-4D97-AF65-F5344CB8AC3E}">
        <p14:creationId xmlns:p14="http://schemas.microsoft.com/office/powerpoint/2010/main" val="3180301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5mins</a:t>
            </a:r>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16</a:t>
            </a:fld>
            <a:endParaRPr lang="en-US" altLang="en-US"/>
          </a:p>
        </p:txBody>
      </p:sp>
    </p:spTree>
    <p:extLst>
      <p:ext uri="{BB962C8B-B14F-4D97-AF65-F5344CB8AC3E}">
        <p14:creationId xmlns:p14="http://schemas.microsoft.com/office/powerpoint/2010/main" val="32603723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17</a:t>
            </a:fld>
            <a:endParaRPr lang="en-US" altLang="en-US"/>
          </a:p>
        </p:txBody>
      </p:sp>
    </p:spTree>
    <p:extLst>
      <p:ext uri="{BB962C8B-B14F-4D97-AF65-F5344CB8AC3E}">
        <p14:creationId xmlns:p14="http://schemas.microsoft.com/office/powerpoint/2010/main" val="2678318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Clip </a:t>
            </a:r>
            <a:r>
              <a:rPr lang="en-US" dirty="0" err="1"/>
              <a:t>fideo</a:t>
            </a:r>
            <a:r>
              <a:rPr lang="en-US" dirty="0"/>
              <a:t> is 6mins long – talks about how staff listen to children to impact planning</a:t>
            </a:r>
            <a:r>
              <a:rPr lang="en-US" baseline="0" dirty="0"/>
              <a:t> and how challenges are implemented in various areas. </a:t>
            </a:r>
          </a:p>
          <a:p>
            <a:r>
              <a:rPr lang="en-US" baseline="0" dirty="0"/>
              <a:t>It touches on continuous provision and enhanced – won’t go into this in this lecture …</a:t>
            </a:r>
            <a:endParaRPr lang="en-US" dirty="0"/>
          </a:p>
        </p:txBody>
      </p:sp>
      <p:sp>
        <p:nvSpPr>
          <p:cNvPr id="4" name="Slide Number Placeholder 3"/>
          <p:cNvSpPr>
            <a:spLocks noGrp="1"/>
          </p:cNvSpPr>
          <p:nvPr>
            <p:ph type="sldNum" sz="quarter" idx="10"/>
          </p:nvPr>
        </p:nvSpPr>
        <p:spPr/>
        <p:txBody>
          <a:bodyPr/>
          <a:lstStyle/>
          <a:p>
            <a:fld id="{23B15265-8B7D-0E41-9AB5-EFA6CEA239F0}" type="slidenum">
              <a:rPr lang="en-US" smtClean="0"/>
              <a:pPr/>
              <a:t>18</a:t>
            </a:fld>
            <a:endParaRPr lang="en-US"/>
          </a:p>
        </p:txBody>
      </p:sp>
    </p:spTree>
    <p:extLst>
      <p:ext uri="{BB962C8B-B14F-4D97-AF65-F5344CB8AC3E}">
        <p14:creationId xmlns:p14="http://schemas.microsoft.com/office/powerpoint/2010/main" val="113473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2mins</a:t>
            </a:r>
          </a:p>
          <a:p>
            <a:r>
              <a:rPr lang="en-US" dirty="0"/>
              <a:t>The</a:t>
            </a:r>
            <a:r>
              <a:rPr lang="en-US" baseline="0" dirty="0"/>
              <a:t> welsh government drew on best practice from around the world when it developed the Foundation Phase. </a:t>
            </a:r>
          </a:p>
          <a:p>
            <a:endParaRPr lang="en-US" baseline="0" dirty="0"/>
          </a:p>
          <a:p>
            <a:r>
              <a:rPr lang="en-US" baseline="0" dirty="0"/>
              <a:t>From Reggio child </a:t>
            </a:r>
            <a:r>
              <a:rPr lang="en-US" baseline="0" dirty="0" err="1"/>
              <a:t>centred</a:t>
            </a:r>
            <a:r>
              <a:rPr lang="en-US" baseline="0" dirty="0"/>
              <a:t>, pupils lead the learning, highly creative and allows children to lead their learning.  Te </a:t>
            </a:r>
            <a:r>
              <a:rPr lang="en-US" baseline="0" dirty="0" err="1"/>
              <a:t>Whariki</a:t>
            </a:r>
            <a:r>
              <a:rPr lang="en-US" baseline="0" dirty="0"/>
              <a:t> – means a woven mat – underpinned by well being and also multi cultural.   Hi scope– based on Dewey’s work and experiential approach, pupils plan do and review ’Active participatory learning’ – originated in areas of deprivation and has significant impact on outcomes in later life.</a:t>
            </a:r>
          </a:p>
          <a:p>
            <a:r>
              <a:rPr lang="en-US" baseline="0" dirty="0"/>
              <a:t>Outdoor focus from </a:t>
            </a:r>
            <a:r>
              <a:rPr lang="en-US" baseline="0" dirty="0" err="1"/>
              <a:t>Scandanavia</a:t>
            </a:r>
            <a:r>
              <a:rPr lang="en-US" baseline="0" dirty="0"/>
              <a:t> with approaches such as forest schools.</a:t>
            </a:r>
            <a:endParaRPr lang="en-US" dirty="0"/>
          </a:p>
          <a:p>
            <a:endParaRPr lang="en-US" dirty="0"/>
          </a:p>
        </p:txBody>
      </p:sp>
      <p:sp>
        <p:nvSpPr>
          <p:cNvPr id="4" name="Slide Number Placeholder 3"/>
          <p:cNvSpPr>
            <a:spLocks noGrp="1"/>
          </p:cNvSpPr>
          <p:nvPr>
            <p:ph type="sldNum" sz="quarter" idx="10"/>
          </p:nvPr>
        </p:nvSpPr>
        <p:spPr/>
        <p:txBody>
          <a:bodyPr/>
          <a:lstStyle/>
          <a:p>
            <a:fld id="{23B15265-8B7D-0E41-9AB5-EFA6CEA239F0}" type="slidenum">
              <a:rPr lang="en-US" smtClean="0"/>
              <a:pPr/>
              <a:t>19</a:t>
            </a:fld>
            <a:endParaRPr lang="en-US"/>
          </a:p>
        </p:txBody>
      </p:sp>
    </p:spTree>
    <p:extLst>
      <p:ext uri="{BB962C8B-B14F-4D97-AF65-F5344CB8AC3E}">
        <p14:creationId xmlns:p14="http://schemas.microsoft.com/office/powerpoint/2010/main" val="136077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2056">
              <a:defRPr/>
            </a:pPr>
            <a:r>
              <a:rPr lang="en-US" dirty="0"/>
              <a:t>international approach to each group. </a:t>
            </a:r>
          </a:p>
          <a:p>
            <a:pPr defTabSz="902056">
              <a:defRPr/>
            </a:pPr>
            <a:r>
              <a:rPr lang="en-US" dirty="0"/>
              <a:t>Dull </a:t>
            </a:r>
            <a:r>
              <a:rPr lang="en-US" dirty="0" err="1"/>
              <a:t>rhyngwladol</a:t>
            </a:r>
            <a:r>
              <a:rPr lang="en-US" dirty="0"/>
              <a:t> </a:t>
            </a:r>
            <a:r>
              <a:rPr lang="en-US" dirty="0" err="1"/>
              <a:t>gwahanol</a:t>
            </a:r>
            <a:r>
              <a:rPr lang="en-US" dirty="0"/>
              <a:t> </a:t>
            </a:r>
            <a:r>
              <a:rPr lang="en-US" dirty="0" err="1"/>
              <a:t>i</a:t>
            </a:r>
            <a:r>
              <a:rPr lang="en-US" dirty="0"/>
              <a:t> bob </a:t>
            </a:r>
            <a:r>
              <a:rPr lang="en-US" dirty="0" err="1"/>
              <a:t>grŵp</a:t>
            </a:r>
            <a:r>
              <a:rPr lang="en-US" dirty="0"/>
              <a:t>.</a:t>
            </a:r>
          </a:p>
          <a:p>
            <a:pPr defTabSz="902056">
              <a:defRPr/>
            </a:pPr>
            <a:r>
              <a:rPr lang="en-US" dirty="0"/>
              <a:t>Make a note of the time &amp; 30 mins from now return …</a:t>
            </a:r>
          </a:p>
          <a:p>
            <a:pPr defTabSz="902056">
              <a:defRPr/>
            </a:pPr>
            <a:endParaRPr lang="en-US" dirty="0"/>
          </a:p>
          <a:p>
            <a:pPr defTabSz="902056">
              <a:defRPr/>
            </a:pPr>
            <a:r>
              <a:rPr lang="en-US" dirty="0"/>
              <a:t>Choice of two</a:t>
            </a:r>
          </a:p>
          <a:p>
            <a:pPr defTabSz="902056">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20</a:t>
            </a:fld>
            <a:endParaRPr lang="en-US" altLang="en-US"/>
          </a:p>
        </p:txBody>
      </p:sp>
    </p:spTree>
    <p:extLst>
      <p:ext uri="{BB962C8B-B14F-4D97-AF65-F5344CB8AC3E}">
        <p14:creationId xmlns:p14="http://schemas.microsoft.com/office/powerpoint/2010/main" val="25204071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22</a:t>
            </a:fld>
            <a:endParaRPr lang="en-US" altLang="en-US"/>
          </a:p>
        </p:txBody>
      </p:sp>
    </p:spTree>
    <p:extLst>
      <p:ext uri="{BB962C8B-B14F-4D97-AF65-F5344CB8AC3E}">
        <p14:creationId xmlns:p14="http://schemas.microsoft.com/office/powerpoint/2010/main" val="21547349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Students to send their research on to me – I’ll share up onto </a:t>
            </a:r>
            <a:r>
              <a:rPr lang="en-US" dirty="0" err="1"/>
              <a:t>moodle</a:t>
            </a:r>
            <a:r>
              <a:rPr lang="en-US" dirty="0"/>
              <a:t>. </a:t>
            </a:r>
          </a:p>
          <a:p>
            <a:endParaRPr lang="en-US" dirty="0"/>
          </a:p>
          <a:p>
            <a:endParaRPr lang="en-US" dirty="0"/>
          </a:p>
        </p:txBody>
      </p:sp>
      <p:sp>
        <p:nvSpPr>
          <p:cNvPr id="4" name="Slide Number Placeholder 3"/>
          <p:cNvSpPr>
            <a:spLocks noGrp="1"/>
          </p:cNvSpPr>
          <p:nvPr>
            <p:ph type="sldNum" sz="quarter" idx="10"/>
          </p:nvPr>
        </p:nvSpPr>
        <p:spPr/>
        <p:txBody>
          <a:bodyPr/>
          <a:lstStyle/>
          <a:p>
            <a:fld id="{23B15265-8B7D-0E41-9AB5-EFA6CEA239F0}" type="slidenum">
              <a:rPr lang="en-US" smtClean="0"/>
              <a:pPr/>
              <a:t>23</a:t>
            </a:fld>
            <a:endParaRPr lang="en-US"/>
          </a:p>
        </p:txBody>
      </p:sp>
    </p:spTree>
    <p:extLst>
      <p:ext uri="{BB962C8B-B14F-4D97-AF65-F5344CB8AC3E}">
        <p14:creationId xmlns:p14="http://schemas.microsoft.com/office/powerpoint/2010/main" val="37426153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EDEC1057-2CAA-4F28-80FD-4EFDD23C2A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32920" indent="-281892">
              <a:spcBef>
                <a:spcPct val="30000"/>
              </a:spcBef>
              <a:defRPr sz="1200">
                <a:solidFill>
                  <a:schemeClr val="tx1"/>
                </a:solidFill>
                <a:latin typeface="Arial" panose="020B0604020202020204" pitchFamily="34" charset="0"/>
                <a:ea typeface="MS PGothic" panose="020B0600070205080204" pitchFamily="34" charset="-128"/>
              </a:defRPr>
            </a:lvl2pPr>
            <a:lvl3pPr marL="1127570" indent="-225514">
              <a:spcBef>
                <a:spcPct val="30000"/>
              </a:spcBef>
              <a:defRPr sz="1200">
                <a:solidFill>
                  <a:schemeClr val="tx1"/>
                </a:solidFill>
                <a:latin typeface="Arial" panose="020B0604020202020204" pitchFamily="34" charset="0"/>
                <a:ea typeface="MS PGothic" panose="020B0600070205080204" pitchFamily="34" charset="-128"/>
              </a:defRPr>
            </a:lvl3pPr>
            <a:lvl4pPr marL="1578597" indent="-225514">
              <a:spcBef>
                <a:spcPct val="30000"/>
              </a:spcBef>
              <a:defRPr sz="1200">
                <a:solidFill>
                  <a:schemeClr val="tx1"/>
                </a:solidFill>
                <a:latin typeface="Arial" panose="020B0604020202020204" pitchFamily="34" charset="0"/>
                <a:ea typeface="MS PGothic" panose="020B0600070205080204" pitchFamily="34" charset="-128"/>
              </a:defRPr>
            </a:lvl4pPr>
            <a:lvl5pPr marL="2029625" indent="-225514">
              <a:spcBef>
                <a:spcPct val="30000"/>
              </a:spcBef>
              <a:defRPr sz="1200">
                <a:solidFill>
                  <a:schemeClr val="tx1"/>
                </a:solidFill>
                <a:latin typeface="Arial" panose="020B0604020202020204" pitchFamily="34" charset="0"/>
                <a:ea typeface="MS PGothic" panose="020B0600070205080204" pitchFamily="34" charset="-128"/>
              </a:defRPr>
            </a:lvl5pPr>
            <a:lvl6pPr marL="2480653"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31681"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382709"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33736" indent="-225514"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27460A0E-FEE2-4FD8-91FF-1531406B2CD5}" type="slidenum">
              <a:rPr lang="en-US" altLang="en-US"/>
              <a:pPr>
                <a:spcBef>
                  <a:spcPct val="0"/>
                </a:spcBef>
              </a:pPr>
              <a:t>24</a:t>
            </a:fld>
            <a:endParaRPr lang="en-US" altLang="en-US"/>
          </a:p>
        </p:txBody>
      </p:sp>
      <p:sp>
        <p:nvSpPr>
          <p:cNvPr id="10243" name="Rectangle 2">
            <a:extLst>
              <a:ext uri="{FF2B5EF4-FFF2-40B4-BE49-F238E27FC236}">
                <a16:creationId xmlns:a16="http://schemas.microsoft.com/office/drawing/2014/main" id="{1984C034-1605-4D10-A41D-3DAAAA4CD1C8}"/>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ADC2C08F-5181-4EE2-92C7-460E22D65B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Place one point in the chat</a:t>
            </a:r>
          </a:p>
        </p:txBody>
      </p:sp>
    </p:spTree>
    <p:extLst>
      <p:ext uri="{BB962C8B-B14F-4D97-AF65-F5344CB8AC3E}">
        <p14:creationId xmlns:p14="http://schemas.microsoft.com/office/powerpoint/2010/main" val="3488191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25</a:t>
            </a:fld>
            <a:endParaRPr lang="en-US" altLang="en-US"/>
          </a:p>
        </p:txBody>
      </p:sp>
    </p:spTree>
    <p:extLst>
      <p:ext uri="{BB962C8B-B14F-4D97-AF65-F5344CB8AC3E}">
        <p14:creationId xmlns:p14="http://schemas.microsoft.com/office/powerpoint/2010/main" val="14136611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26</a:t>
            </a:fld>
            <a:endParaRPr lang="en-US" altLang="en-US"/>
          </a:p>
        </p:txBody>
      </p:sp>
    </p:spTree>
    <p:extLst>
      <p:ext uri="{BB962C8B-B14F-4D97-AF65-F5344CB8AC3E}">
        <p14:creationId xmlns:p14="http://schemas.microsoft.com/office/powerpoint/2010/main" val="9849163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Tasg</a:t>
            </a:r>
            <a:r>
              <a:rPr lang="en-US" dirty="0"/>
              <a:t> </a:t>
            </a:r>
            <a:r>
              <a:rPr lang="en-US" dirty="0" err="1"/>
              <a:t>Darllen</a:t>
            </a:r>
            <a:r>
              <a:rPr lang="en-US" dirty="0"/>
              <a:t> a </a:t>
            </a:r>
            <a:r>
              <a:rPr lang="en-US" dirty="0" err="1"/>
              <a:t>pharatoi</a:t>
            </a:r>
            <a:r>
              <a:rPr lang="en-US" dirty="0"/>
              <a:t> </a:t>
            </a:r>
            <a:r>
              <a:rPr lang="en-US" dirty="0" err="1"/>
              <a:t>ymlaen</a:t>
            </a:r>
            <a:r>
              <a:rPr lang="en-US" dirty="0"/>
              <a:t> </a:t>
            </a:r>
            <a:r>
              <a:rPr lang="en-US" dirty="0" err="1"/>
              <a:t>ar</a:t>
            </a:r>
            <a:r>
              <a:rPr lang="en-US" dirty="0"/>
              <a:t> </a:t>
            </a:r>
            <a:r>
              <a:rPr lang="en-US" dirty="0" err="1"/>
              <a:t>gyfer</a:t>
            </a:r>
            <a:r>
              <a:rPr lang="en-US" dirty="0"/>
              <a:t> </a:t>
            </a:r>
            <a:r>
              <a:rPr lang="en-US" dirty="0" err="1"/>
              <a:t>darlith</a:t>
            </a:r>
            <a:r>
              <a:rPr lang="en-US" dirty="0"/>
              <a:t> </a:t>
            </a:r>
            <a:r>
              <a:rPr lang="en-US" dirty="0" err="1"/>
              <a:t>nesaf</a:t>
            </a:r>
            <a:r>
              <a:rPr lang="en-US" dirty="0"/>
              <a:t>. </a:t>
            </a:r>
          </a:p>
          <a:p>
            <a:r>
              <a:rPr lang="en-US" dirty="0"/>
              <a:t>Reading Task in preparation for next lecture. </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27</a:t>
            </a:fld>
            <a:endParaRPr lang="en-US" altLang="en-US"/>
          </a:p>
        </p:txBody>
      </p:sp>
    </p:spTree>
    <p:extLst>
      <p:ext uri="{BB962C8B-B14F-4D97-AF65-F5344CB8AC3E}">
        <p14:creationId xmlns:p14="http://schemas.microsoft.com/office/powerpoint/2010/main" val="41536765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28</a:t>
            </a:fld>
            <a:endParaRPr lang="en-US" altLang="en-US"/>
          </a:p>
        </p:txBody>
      </p:sp>
    </p:spTree>
    <p:extLst>
      <p:ext uri="{BB962C8B-B14F-4D97-AF65-F5344CB8AC3E}">
        <p14:creationId xmlns:p14="http://schemas.microsoft.com/office/powerpoint/2010/main" val="5934738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2BFA1F-4F6A-40A6-99E4-AD9CAABA419A}"/>
              </a:ext>
            </a:extLst>
          </p:cNvPr>
          <p:cNvSpPr>
            <a:spLocks noGrp="1"/>
          </p:cNvSpPr>
          <p:nvPr>
            <p:ph type="dt" sz="half" idx="10"/>
          </p:nvPr>
        </p:nvSpPr>
        <p:spPr>
          <a:xfrm>
            <a:off x="395288" y="6524625"/>
            <a:ext cx="971550" cy="219075"/>
          </a:xfrm>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65320108-3094-4C02-B53A-2A90A0ECF6CD}"/>
              </a:ext>
            </a:extLst>
          </p:cNvPr>
          <p:cNvSpPr>
            <a:spLocks noGrp="1"/>
          </p:cNvSpPr>
          <p:nvPr>
            <p:ph type="ftr" sz="quarter" idx="11"/>
          </p:nvPr>
        </p:nvSpPr>
        <p:spPr>
          <a:xfrm>
            <a:off x="4140200" y="6381750"/>
            <a:ext cx="2895600" cy="365125"/>
          </a:xfrm>
          <a:prstGeom prst="rect">
            <a:avLst/>
          </a:prstGeom>
        </p:spPr>
        <p:txBody>
          <a:bodyPr/>
          <a:lstStyle>
            <a:lvl1pPr eaLnBrk="1" hangingPunct="1">
              <a:defRPr/>
            </a:lvl1pPr>
          </a:lstStyle>
          <a:p>
            <a:pPr>
              <a:defRPr/>
            </a:pPr>
            <a:endParaRPr lang="en-GB"/>
          </a:p>
        </p:txBody>
      </p:sp>
      <p:sp>
        <p:nvSpPr>
          <p:cNvPr id="6" name="Slide Number Placeholder 5">
            <a:extLst>
              <a:ext uri="{FF2B5EF4-FFF2-40B4-BE49-F238E27FC236}">
                <a16:creationId xmlns:a16="http://schemas.microsoft.com/office/drawing/2014/main" id="{277D0907-D8BA-466F-B857-D347A1E4A366}"/>
              </a:ext>
            </a:extLst>
          </p:cNvPr>
          <p:cNvSpPr>
            <a:spLocks noGrp="1"/>
          </p:cNvSpPr>
          <p:nvPr>
            <p:ph type="sldNum" sz="quarter" idx="12"/>
          </p:nvPr>
        </p:nvSpPr>
        <p:spPr/>
        <p:txBody>
          <a:bodyPr/>
          <a:lstStyle>
            <a:lvl1pPr>
              <a:defRPr smtClean="0"/>
            </a:lvl1pPr>
          </a:lstStyle>
          <a:p>
            <a:pPr>
              <a:defRPr/>
            </a:pPr>
            <a:fld id="{5C3DFA37-EBC5-4BC2-87E4-F81FFB777147}" type="slidenum">
              <a:rPr lang="en-GB" altLang="en-US"/>
              <a:pPr>
                <a:defRPr/>
              </a:pPr>
              <a:t>‹#›</a:t>
            </a:fld>
            <a:endParaRPr lang="en-GB" altLang="en-US"/>
          </a:p>
        </p:txBody>
      </p:sp>
    </p:spTree>
    <p:extLst>
      <p:ext uri="{BB962C8B-B14F-4D97-AF65-F5344CB8AC3E}">
        <p14:creationId xmlns:p14="http://schemas.microsoft.com/office/powerpoint/2010/main" val="2279891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C491D7-12C7-40B8-ACD7-BC193C1307B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3220F078-E5EB-47BC-ADA2-466799EF1D19}"/>
              </a:ext>
            </a:extLst>
          </p:cNvPr>
          <p:cNvSpPr>
            <a:spLocks noGrp="1"/>
          </p:cNvSpPr>
          <p:nvPr>
            <p:ph type="ftr" sz="quarter" idx="11"/>
          </p:nvPr>
        </p:nvSpPr>
        <p:spPr>
          <a:xfrm>
            <a:off x="3132138" y="6461125"/>
            <a:ext cx="2895600" cy="365125"/>
          </a:xfrm>
          <a:prstGeom prst="rect">
            <a:avLst/>
          </a:prstGeom>
        </p:spPr>
        <p:txBody>
          <a:bodyPr/>
          <a:lstStyle>
            <a:lvl1pPr eaLnBrk="1" hangingPunct="1">
              <a:defRPr/>
            </a:lvl1pPr>
          </a:lstStyle>
          <a:p>
            <a:pPr>
              <a:defRPr/>
            </a:pPr>
            <a:endParaRPr lang="en-GB"/>
          </a:p>
        </p:txBody>
      </p:sp>
      <p:sp>
        <p:nvSpPr>
          <p:cNvPr id="6" name="Slide Number Placeholder 5">
            <a:extLst>
              <a:ext uri="{FF2B5EF4-FFF2-40B4-BE49-F238E27FC236}">
                <a16:creationId xmlns:a16="http://schemas.microsoft.com/office/drawing/2014/main" id="{302D42D0-856A-4D95-8F6D-624640B481A1}"/>
              </a:ext>
            </a:extLst>
          </p:cNvPr>
          <p:cNvSpPr>
            <a:spLocks noGrp="1"/>
          </p:cNvSpPr>
          <p:nvPr>
            <p:ph type="sldNum" sz="quarter" idx="12"/>
          </p:nvPr>
        </p:nvSpPr>
        <p:spPr/>
        <p:txBody>
          <a:bodyPr/>
          <a:lstStyle>
            <a:lvl1pPr>
              <a:defRPr smtClean="0"/>
            </a:lvl1pPr>
          </a:lstStyle>
          <a:p>
            <a:pPr>
              <a:defRPr/>
            </a:pPr>
            <a:fld id="{790676E5-54EC-4E52-91E1-1A2B87E80ED7}" type="slidenum">
              <a:rPr lang="en-GB" altLang="en-US"/>
              <a:pPr>
                <a:defRPr/>
              </a:pPr>
              <a:t>‹#›</a:t>
            </a:fld>
            <a:endParaRPr lang="en-GB" altLang="en-US"/>
          </a:p>
        </p:txBody>
      </p:sp>
    </p:spTree>
    <p:extLst>
      <p:ext uri="{BB962C8B-B14F-4D97-AF65-F5344CB8AC3E}">
        <p14:creationId xmlns:p14="http://schemas.microsoft.com/office/powerpoint/2010/main" val="1512388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77E894-D565-4C01-BBCB-C64174AB6C08}"/>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4A58AF41-0367-490D-90CE-0056CFA22F33}"/>
              </a:ext>
            </a:extLst>
          </p:cNvPr>
          <p:cNvSpPr>
            <a:spLocks noGrp="1"/>
          </p:cNvSpPr>
          <p:nvPr>
            <p:ph type="sldNum" sz="quarter" idx="11"/>
          </p:nvPr>
        </p:nvSpPr>
        <p:spPr/>
        <p:txBody>
          <a:bodyPr/>
          <a:lstStyle>
            <a:lvl1pPr>
              <a:defRPr/>
            </a:lvl1pPr>
          </a:lstStyle>
          <a:p>
            <a:pPr>
              <a:defRPr/>
            </a:pPr>
            <a:fld id="{4DEC7498-54F0-44CF-9794-3B8631A36A6E}" type="slidenum">
              <a:rPr lang="en-GB" altLang="en-US"/>
              <a:pPr>
                <a:defRPr/>
              </a:pPr>
              <a:t>‹#›</a:t>
            </a:fld>
            <a:endParaRPr lang="en-GB" altLang="en-US"/>
          </a:p>
        </p:txBody>
      </p:sp>
    </p:spTree>
    <p:extLst>
      <p:ext uri="{BB962C8B-B14F-4D97-AF65-F5344CB8AC3E}">
        <p14:creationId xmlns:p14="http://schemas.microsoft.com/office/powerpoint/2010/main" val="1519110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CA59533D-6B67-4D67-A48B-65C144FB1420}"/>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C70EBDE-1F2D-4288-B0C1-71CF772E83C6}"/>
              </a:ext>
            </a:extLst>
          </p:cNvPr>
          <p:cNvSpPr>
            <a:spLocks noGrp="1"/>
          </p:cNvSpPr>
          <p:nvPr>
            <p:ph type="sldNum" sz="quarter" idx="11"/>
          </p:nvPr>
        </p:nvSpPr>
        <p:spPr/>
        <p:txBody>
          <a:bodyPr/>
          <a:lstStyle>
            <a:lvl1pPr>
              <a:defRPr/>
            </a:lvl1pPr>
          </a:lstStyle>
          <a:p>
            <a:pPr>
              <a:defRPr/>
            </a:pPr>
            <a:fld id="{31EA5032-5CDF-408B-919E-C449C6A7ECF0}" type="slidenum">
              <a:rPr lang="en-GB" altLang="en-US"/>
              <a:pPr>
                <a:defRPr/>
              </a:pPr>
              <a:t>‹#›</a:t>
            </a:fld>
            <a:endParaRPr lang="en-GB" altLang="en-US"/>
          </a:p>
        </p:txBody>
      </p:sp>
    </p:spTree>
    <p:extLst>
      <p:ext uri="{BB962C8B-B14F-4D97-AF65-F5344CB8AC3E}">
        <p14:creationId xmlns:p14="http://schemas.microsoft.com/office/powerpoint/2010/main" val="295001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A808219E-9320-4304-8D3B-941010037168}"/>
              </a:ext>
            </a:extLst>
          </p:cNvPr>
          <p:cNvSpPr>
            <a:spLocks noGrp="1"/>
          </p:cNvSpPr>
          <p:nvPr>
            <p:ph type="dt" sz="half" idx="10"/>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09540D69-1A9C-432C-8F14-688683D0F004}"/>
              </a:ext>
            </a:extLst>
          </p:cNvPr>
          <p:cNvSpPr>
            <a:spLocks noGrp="1"/>
          </p:cNvSpPr>
          <p:nvPr>
            <p:ph type="sldNum" sz="quarter" idx="11"/>
          </p:nvPr>
        </p:nvSpPr>
        <p:spPr/>
        <p:txBody>
          <a:bodyPr/>
          <a:lstStyle>
            <a:lvl1pPr>
              <a:defRPr/>
            </a:lvl1pPr>
          </a:lstStyle>
          <a:p>
            <a:pPr>
              <a:defRPr/>
            </a:pPr>
            <a:fld id="{050AACCF-7E01-4A4C-9A87-C47F8B020C60}" type="slidenum">
              <a:rPr lang="en-GB" altLang="en-US"/>
              <a:pPr>
                <a:defRPr/>
              </a:pPr>
              <a:t>‹#›</a:t>
            </a:fld>
            <a:endParaRPr lang="en-GB" altLang="en-US"/>
          </a:p>
        </p:txBody>
      </p:sp>
    </p:spTree>
    <p:extLst>
      <p:ext uri="{BB962C8B-B14F-4D97-AF65-F5344CB8AC3E}">
        <p14:creationId xmlns:p14="http://schemas.microsoft.com/office/powerpoint/2010/main" val="808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1FCD189-B9AA-409B-9C11-84AD7F271ACA}"/>
              </a:ext>
            </a:extLst>
          </p:cNvPr>
          <p:cNvSpPr>
            <a:spLocks noGrp="1"/>
          </p:cNvSpPr>
          <p:nvPr>
            <p:ph type="dt" sz="half" idx="10"/>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A3AE9330-2D6A-4E75-A3E3-72E7A668BC0C}"/>
              </a:ext>
            </a:extLst>
          </p:cNvPr>
          <p:cNvSpPr>
            <a:spLocks noGrp="1"/>
          </p:cNvSpPr>
          <p:nvPr>
            <p:ph type="sldNum" sz="quarter" idx="11"/>
          </p:nvPr>
        </p:nvSpPr>
        <p:spPr/>
        <p:txBody>
          <a:bodyPr/>
          <a:lstStyle>
            <a:lvl1pPr>
              <a:defRPr/>
            </a:lvl1pPr>
          </a:lstStyle>
          <a:p>
            <a:pPr>
              <a:defRPr/>
            </a:pPr>
            <a:fld id="{01EB83EE-DF2F-42F1-BF74-490BB7C7E72A}" type="slidenum">
              <a:rPr lang="en-GB" altLang="en-US"/>
              <a:pPr>
                <a:defRPr/>
              </a:pPr>
              <a:t>‹#›</a:t>
            </a:fld>
            <a:endParaRPr lang="en-GB" altLang="en-US"/>
          </a:p>
        </p:txBody>
      </p:sp>
    </p:spTree>
    <p:extLst>
      <p:ext uri="{BB962C8B-B14F-4D97-AF65-F5344CB8AC3E}">
        <p14:creationId xmlns:p14="http://schemas.microsoft.com/office/powerpoint/2010/main" val="415950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1E112E7-DBCC-45EA-AD8B-5F3F12D309E5}"/>
              </a:ext>
            </a:extLst>
          </p:cNvPr>
          <p:cNvSpPr>
            <a:spLocks noGrp="1"/>
          </p:cNvSpPr>
          <p:nvPr>
            <p:ph type="dt" sz="half" idx="10"/>
          </p:nvPr>
        </p:nvSpPr>
        <p:spPr/>
        <p:txBody>
          <a:bodyPr/>
          <a:lstStyle>
            <a:lvl1pPr>
              <a:defRPr/>
            </a:lvl1pPr>
          </a:lstStyle>
          <a:p>
            <a:pPr>
              <a:defRPr/>
            </a:pPr>
            <a:endParaRPr lang="en-GB"/>
          </a:p>
        </p:txBody>
      </p:sp>
      <p:sp>
        <p:nvSpPr>
          <p:cNvPr id="3" name="Slide Number Placeholder 5">
            <a:extLst>
              <a:ext uri="{FF2B5EF4-FFF2-40B4-BE49-F238E27FC236}">
                <a16:creationId xmlns:a16="http://schemas.microsoft.com/office/drawing/2014/main" id="{02A6560A-F34D-4DC4-B482-E3DBB3DE372B}"/>
              </a:ext>
            </a:extLst>
          </p:cNvPr>
          <p:cNvSpPr>
            <a:spLocks noGrp="1"/>
          </p:cNvSpPr>
          <p:nvPr>
            <p:ph type="sldNum" sz="quarter" idx="11"/>
          </p:nvPr>
        </p:nvSpPr>
        <p:spPr/>
        <p:txBody>
          <a:bodyPr/>
          <a:lstStyle>
            <a:lvl1pPr>
              <a:defRPr/>
            </a:lvl1pPr>
          </a:lstStyle>
          <a:p>
            <a:pPr>
              <a:defRPr/>
            </a:pPr>
            <a:fld id="{52EBD3BF-CC28-4289-A099-65DFBBBF7595}" type="slidenum">
              <a:rPr lang="en-GB" altLang="en-US"/>
              <a:pPr>
                <a:defRPr/>
              </a:pPr>
              <a:t>‹#›</a:t>
            </a:fld>
            <a:endParaRPr lang="en-GB" altLang="en-US"/>
          </a:p>
        </p:txBody>
      </p:sp>
    </p:spTree>
    <p:extLst>
      <p:ext uri="{BB962C8B-B14F-4D97-AF65-F5344CB8AC3E}">
        <p14:creationId xmlns:p14="http://schemas.microsoft.com/office/powerpoint/2010/main" val="406346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6977EC0-DE9D-4F35-BD58-D0BC3D4A5127}"/>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BB752E9-F57C-4203-B7C3-205174D66750}"/>
              </a:ext>
            </a:extLst>
          </p:cNvPr>
          <p:cNvSpPr>
            <a:spLocks noGrp="1"/>
          </p:cNvSpPr>
          <p:nvPr>
            <p:ph type="sldNum" sz="quarter" idx="11"/>
          </p:nvPr>
        </p:nvSpPr>
        <p:spPr/>
        <p:txBody>
          <a:bodyPr/>
          <a:lstStyle>
            <a:lvl1pPr>
              <a:defRPr/>
            </a:lvl1pPr>
          </a:lstStyle>
          <a:p>
            <a:pPr>
              <a:defRPr/>
            </a:pPr>
            <a:fld id="{DBD77E8D-51B6-4277-A80F-3A0B2D724836}" type="slidenum">
              <a:rPr lang="en-GB" altLang="en-US"/>
              <a:pPr>
                <a:defRPr/>
              </a:pPr>
              <a:t>‹#›</a:t>
            </a:fld>
            <a:endParaRPr lang="en-GB" altLang="en-US"/>
          </a:p>
        </p:txBody>
      </p:sp>
    </p:spTree>
    <p:extLst>
      <p:ext uri="{BB962C8B-B14F-4D97-AF65-F5344CB8AC3E}">
        <p14:creationId xmlns:p14="http://schemas.microsoft.com/office/powerpoint/2010/main" val="3556080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42E18E9-B1EA-42A5-B402-AD1BADA6E145}"/>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FC9CA1A-CAD8-48F1-B5C0-0CD43386C0BC}"/>
              </a:ext>
            </a:extLst>
          </p:cNvPr>
          <p:cNvSpPr>
            <a:spLocks noGrp="1"/>
          </p:cNvSpPr>
          <p:nvPr>
            <p:ph type="sldNum" sz="quarter" idx="11"/>
          </p:nvPr>
        </p:nvSpPr>
        <p:spPr/>
        <p:txBody>
          <a:bodyPr/>
          <a:lstStyle>
            <a:lvl1pPr>
              <a:defRPr/>
            </a:lvl1pPr>
          </a:lstStyle>
          <a:p>
            <a:pPr>
              <a:defRPr/>
            </a:pPr>
            <a:fld id="{5F9B46FC-9839-4A71-8CB7-98976FA54CF4}" type="slidenum">
              <a:rPr lang="en-GB" altLang="en-US"/>
              <a:pPr>
                <a:defRPr/>
              </a:pPr>
              <a:t>‹#›</a:t>
            </a:fld>
            <a:endParaRPr lang="en-GB" altLang="en-US"/>
          </a:p>
        </p:txBody>
      </p:sp>
    </p:spTree>
    <p:extLst>
      <p:ext uri="{BB962C8B-B14F-4D97-AF65-F5344CB8AC3E}">
        <p14:creationId xmlns:p14="http://schemas.microsoft.com/office/powerpoint/2010/main" val="960382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B5AE2C-9395-4E1A-9E62-715FFA622E44}"/>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7C4BCCD9-27AE-439F-80F5-20B94999DD44}"/>
              </a:ext>
            </a:extLst>
          </p:cNvPr>
          <p:cNvSpPr>
            <a:spLocks noGrp="1"/>
          </p:cNvSpPr>
          <p:nvPr>
            <p:ph type="sldNum" sz="quarter" idx="11"/>
          </p:nvPr>
        </p:nvSpPr>
        <p:spPr/>
        <p:txBody>
          <a:bodyPr/>
          <a:lstStyle>
            <a:lvl1pPr>
              <a:defRPr/>
            </a:lvl1pPr>
          </a:lstStyle>
          <a:p>
            <a:pPr>
              <a:defRPr/>
            </a:pPr>
            <a:fld id="{FA8257FA-80EF-49A3-A9BD-F7E93ADB0864}" type="slidenum">
              <a:rPr lang="en-GB" altLang="en-US"/>
              <a:pPr>
                <a:defRPr/>
              </a:pPr>
              <a:t>‹#›</a:t>
            </a:fld>
            <a:endParaRPr lang="en-GB" altLang="en-US"/>
          </a:p>
        </p:txBody>
      </p:sp>
    </p:spTree>
    <p:extLst>
      <p:ext uri="{BB962C8B-B14F-4D97-AF65-F5344CB8AC3E}">
        <p14:creationId xmlns:p14="http://schemas.microsoft.com/office/powerpoint/2010/main" val="1708198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6F5F1F-9EC4-4B19-B108-771E5F5B1C6E}"/>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F0069876-3713-430F-A664-53C6C354CD5E}"/>
              </a:ext>
            </a:extLst>
          </p:cNvPr>
          <p:cNvSpPr>
            <a:spLocks noGrp="1"/>
          </p:cNvSpPr>
          <p:nvPr>
            <p:ph type="sldNum" sz="quarter" idx="11"/>
          </p:nvPr>
        </p:nvSpPr>
        <p:spPr/>
        <p:txBody>
          <a:bodyPr/>
          <a:lstStyle>
            <a:lvl1pPr>
              <a:defRPr/>
            </a:lvl1pPr>
          </a:lstStyle>
          <a:p>
            <a:pPr>
              <a:defRPr/>
            </a:pPr>
            <a:fld id="{190CE446-55EA-4452-8801-790BA34C2323}" type="slidenum">
              <a:rPr lang="en-GB" altLang="en-US"/>
              <a:pPr>
                <a:defRPr/>
              </a:pPr>
              <a:t>‹#›</a:t>
            </a:fld>
            <a:endParaRPr lang="en-GB" altLang="en-US"/>
          </a:p>
        </p:txBody>
      </p:sp>
    </p:spTree>
    <p:extLst>
      <p:ext uri="{BB962C8B-B14F-4D97-AF65-F5344CB8AC3E}">
        <p14:creationId xmlns:p14="http://schemas.microsoft.com/office/powerpoint/2010/main" val="3992019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CF4F2BD-E9C6-4D2F-9A98-DCBC8265D00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 name="Text Placeholder 2">
            <a:extLst>
              <a:ext uri="{FF2B5EF4-FFF2-40B4-BE49-F238E27FC236}">
                <a16:creationId xmlns:a16="http://schemas.microsoft.com/office/drawing/2014/main" id="{3B87484B-153F-42BD-A0EE-FDB444E99D87}"/>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AA2AD25-7693-464D-8499-17E09781A289}"/>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hangingPunct="1">
              <a:defRPr sz="105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A01F28E3-8BB0-48A9-A95B-15F73D993D3A}"/>
              </a:ext>
            </a:extLst>
          </p:cNvPr>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hangingPunct="1">
              <a:defRPr sz="1200" smtClean="0">
                <a:solidFill>
                  <a:schemeClr val="tx1">
                    <a:tint val="75000"/>
                  </a:schemeClr>
                </a:solidFill>
              </a:defRPr>
            </a:lvl1pPr>
          </a:lstStyle>
          <a:p>
            <a:pPr>
              <a:defRPr/>
            </a:pPr>
            <a:fld id="{9074DFD2-5CF9-47C1-80DE-71965890EA6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04" r:id="rId1"/>
    <p:sldLayoutId id="2147483805"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moodle.uwtsd.ac.uk/mod/folder/view.php?id=93357"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youtu.be/5CZ0uX2g9HE"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hyperlink" Target="https://dysgu.hwb.gov.wales/playlists/view/00d83c8b-7c19-4f60-aead-38d09de33108/en#page1" TargetMode="External"/><Relationship Id="rId4" Type="http://schemas.openxmlformats.org/officeDocument/2006/relationships/image" Target="../media/image6.tif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6.tif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65F4B80-A848-4C17-8ADE-4B7DAD2027AC}"/>
              </a:ext>
            </a:extLst>
          </p:cNvPr>
          <p:cNvSpPr>
            <a:spLocks noGrp="1" noChangeArrowheads="1"/>
          </p:cNvSpPr>
          <p:nvPr>
            <p:ph type="ctrTitle"/>
          </p:nvPr>
        </p:nvSpPr>
        <p:spPr>
          <a:xfrm>
            <a:off x="3574132" y="1052736"/>
            <a:ext cx="5119142" cy="3168352"/>
          </a:xfrm>
        </p:spPr>
        <p:txBody>
          <a:bodyPr/>
          <a:lstStyle/>
          <a:p>
            <a:pPr>
              <a:buFont typeface="Wingdings" panose="05000000000000000000" pitchFamily="2" charset="2"/>
              <a:buNone/>
              <a:defRPr/>
            </a:pPr>
            <a:r>
              <a:rPr lang="en-GB" altLang="en-US" sz="4000" b="1" dirty="0">
                <a:solidFill>
                  <a:schemeClr val="bg1">
                    <a:lumMod val="95000"/>
                  </a:schemeClr>
                </a:solidFill>
              </a:rPr>
              <a:t>BMPE  5005 </a:t>
            </a:r>
            <a:br>
              <a:rPr lang="en-GB" altLang="en-US" sz="4000" b="1" dirty="0">
                <a:solidFill>
                  <a:schemeClr val="bg1">
                    <a:lumMod val="95000"/>
                  </a:schemeClr>
                </a:solidFill>
              </a:rPr>
            </a:br>
            <a:r>
              <a:rPr lang="en-GB" altLang="en-US" sz="4000" b="1" dirty="0">
                <a:solidFill>
                  <a:schemeClr val="bg1">
                    <a:lumMod val="95000"/>
                  </a:schemeClr>
                </a:solidFill>
              </a:rPr>
              <a:t>Foundations of High Quality Physical and Outdoor Learning</a:t>
            </a:r>
            <a:br>
              <a:rPr lang="en-GB" altLang="en-US" sz="4000" b="1" dirty="0">
                <a:solidFill>
                  <a:schemeClr val="bg1">
                    <a:lumMod val="95000"/>
                  </a:schemeClr>
                </a:solidFill>
              </a:rPr>
            </a:br>
            <a:br>
              <a:rPr lang="en-GB" altLang="en-US" sz="4000" b="1" dirty="0">
                <a:solidFill>
                  <a:schemeClr val="bg1">
                    <a:lumMod val="95000"/>
                  </a:schemeClr>
                </a:solidFill>
              </a:rPr>
            </a:br>
            <a:endParaRPr lang="en-GB" altLang="en-US" sz="4000" b="1" dirty="0">
              <a:solidFill>
                <a:schemeClr val="bg1">
                  <a:lumMod val="95000"/>
                </a:schemeClr>
              </a:solidFill>
            </a:endParaRPr>
          </a:p>
        </p:txBody>
      </p:sp>
      <p:sp>
        <p:nvSpPr>
          <p:cNvPr id="4098" name="Rectangle 3">
            <a:extLst>
              <a:ext uri="{FF2B5EF4-FFF2-40B4-BE49-F238E27FC236}">
                <a16:creationId xmlns:a16="http://schemas.microsoft.com/office/drawing/2014/main" id="{1249D66A-1227-4805-9146-A489C053FFD9}"/>
              </a:ext>
            </a:extLst>
          </p:cNvPr>
          <p:cNvSpPr>
            <a:spLocks noGrp="1" noChangeArrowheads="1"/>
          </p:cNvSpPr>
          <p:nvPr>
            <p:ph type="subTitle" idx="1"/>
          </p:nvPr>
        </p:nvSpPr>
        <p:spPr>
          <a:xfrm>
            <a:off x="-26268" y="2978274"/>
            <a:ext cx="3600400" cy="1746870"/>
          </a:xfrm>
        </p:spPr>
        <p:txBody>
          <a:bodyPr/>
          <a:lstStyle/>
          <a:p>
            <a:pPr>
              <a:buFont typeface="Wingdings" panose="05000000000000000000" pitchFamily="2" charset="2"/>
              <a:buNone/>
              <a:defRPr/>
            </a:pPr>
            <a:r>
              <a:rPr lang="en-GB" altLang="en-US" b="1" dirty="0" err="1">
                <a:solidFill>
                  <a:schemeClr val="bg1"/>
                </a:solidFill>
              </a:rPr>
              <a:t>Darlith</a:t>
            </a:r>
            <a:r>
              <a:rPr lang="en-GB" altLang="en-US" b="1" dirty="0">
                <a:solidFill>
                  <a:schemeClr val="bg1"/>
                </a:solidFill>
              </a:rPr>
              <a:t> 1 / Lecture 1</a:t>
            </a:r>
          </a:p>
          <a:p>
            <a:pPr>
              <a:buFont typeface="Wingdings" panose="05000000000000000000" pitchFamily="2" charset="2"/>
              <a:buNone/>
              <a:defRPr/>
            </a:pPr>
            <a:r>
              <a:rPr lang="en-GB" altLang="en-US" b="1" dirty="0">
                <a:solidFill>
                  <a:schemeClr val="bg1"/>
                </a:solidFill>
              </a:rPr>
              <a:t>28/09/2021 </a:t>
            </a:r>
          </a:p>
          <a:p>
            <a:pPr>
              <a:buFont typeface="Wingdings" panose="05000000000000000000" pitchFamily="2" charset="2"/>
              <a:buNone/>
              <a:defRPr/>
            </a:pPr>
            <a:endParaRPr lang="en-GB" altLang="en-US" b="1" dirty="0">
              <a:solidFill>
                <a:schemeClr val="bg1"/>
              </a:solidFill>
            </a:endParaRPr>
          </a:p>
        </p:txBody>
      </p:sp>
      <p:sp>
        <p:nvSpPr>
          <p:cNvPr id="2" name="TextBox 1">
            <a:extLst>
              <a:ext uri="{FF2B5EF4-FFF2-40B4-BE49-F238E27FC236}">
                <a16:creationId xmlns:a16="http://schemas.microsoft.com/office/drawing/2014/main" id="{F364CABC-88BF-4F8E-9DFB-F215937D53B5}"/>
              </a:ext>
            </a:extLst>
          </p:cNvPr>
          <p:cNvSpPr txBox="1"/>
          <p:nvPr/>
        </p:nvSpPr>
        <p:spPr>
          <a:xfrm>
            <a:off x="251520" y="4725144"/>
            <a:ext cx="6110199" cy="1200329"/>
          </a:xfrm>
          <a:prstGeom prst="rect">
            <a:avLst/>
          </a:prstGeom>
          <a:noFill/>
        </p:spPr>
        <p:txBody>
          <a:bodyPr wrap="none" rtlCol="0">
            <a:spAutoFit/>
          </a:bodyPr>
          <a:lstStyle/>
          <a:p>
            <a:pPr algn="ctr"/>
            <a:r>
              <a:rPr lang="en-GB" sz="3600" b="1" dirty="0">
                <a:solidFill>
                  <a:schemeClr val="bg1">
                    <a:lumMod val="95000"/>
                  </a:schemeClr>
                </a:solidFill>
                <a:latin typeface="+mn-lt"/>
              </a:rPr>
              <a:t>Heddwen Davies</a:t>
            </a:r>
          </a:p>
          <a:p>
            <a:pPr algn="ctr"/>
            <a:r>
              <a:rPr lang="en-GB" sz="3600" b="1" dirty="0" err="1">
                <a:solidFill>
                  <a:schemeClr val="bg1">
                    <a:lumMod val="95000"/>
                  </a:schemeClr>
                </a:solidFill>
                <a:latin typeface="+mn-lt"/>
              </a:rPr>
              <a:t>Heddwen.davies@uwtsd.ac.uk</a:t>
            </a:r>
            <a:endParaRPr lang="en-GB" sz="3600" b="1" dirty="0">
              <a:solidFill>
                <a:schemeClr val="bg1">
                  <a:lumMod val="95000"/>
                </a:schemeClr>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DD45BFA-A7A6-4D8B-B3B4-DACB1C5A3B66}"/>
              </a:ext>
            </a:extLst>
          </p:cNvPr>
          <p:cNvSpPr>
            <a:spLocks noGrp="1" noChangeArrowheads="1"/>
          </p:cNvSpPr>
          <p:nvPr>
            <p:ph type="title"/>
          </p:nvPr>
        </p:nvSpPr>
        <p:spPr>
          <a:xfrm>
            <a:off x="0" y="0"/>
            <a:ext cx="4572000" cy="764704"/>
          </a:xfrm>
          <a:solidFill>
            <a:schemeClr val="accent5">
              <a:lumMod val="75000"/>
            </a:schemeClr>
          </a:solidFill>
        </p:spPr>
        <p:txBody>
          <a:bodyPr/>
          <a:lstStyle/>
          <a:p>
            <a:pPr algn="l"/>
            <a:r>
              <a:rPr lang="en-US" altLang="en-US" sz="3200" b="1" dirty="0" err="1">
                <a:solidFill>
                  <a:schemeClr val="bg1"/>
                </a:solidFill>
              </a:rPr>
              <a:t>Amcanion</a:t>
            </a:r>
            <a:r>
              <a:rPr lang="en-US" altLang="en-US" sz="3200" b="1" dirty="0">
                <a:solidFill>
                  <a:schemeClr val="bg1"/>
                </a:solidFill>
              </a:rPr>
              <a:t> / Aims :</a:t>
            </a:r>
            <a:endParaRPr lang="en-US" altLang="en-US" sz="4000" b="1" dirty="0">
              <a:solidFill>
                <a:schemeClr val="bg1"/>
              </a:solidFill>
            </a:endParaRPr>
          </a:p>
        </p:txBody>
      </p:sp>
      <p:sp>
        <p:nvSpPr>
          <p:cNvPr id="5" name="Content Placeholder 4">
            <a:extLst>
              <a:ext uri="{FF2B5EF4-FFF2-40B4-BE49-F238E27FC236}">
                <a16:creationId xmlns:a16="http://schemas.microsoft.com/office/drawing/2014/main" id="{FDC8EA92-0B74-A249-9B93-73460C085BF5}"/>
              </a:ext>
            </a:extLst>
          </p:cNvPr>
          <p:cNvSpPr txBox="1">
            <a:spLocks/>
          </p:cNvSpPr>
          <p:nvPr/>
        </p:nvSpPr>
        <p:spPr bwMode="auto">
          <a:xfrm>
            <a:off x="198938" y="908357"/>
            <a:ext cx="4037195" cy="4923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62500" lnSpcReduction="20000"/>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dirty="0" err="1"/>
              <a:t>Cyflwyniad</a:t>
            </a:r>
            <a:r>
              <a:rPr lang="en-US" dirty="0"/>
              <a:t> </a:t>
            </a:r>
            <a:r>
              <a:rPr lang="en-US" dirty="0" err="1"/>
              <a:t>i’r</a:t>
            </a:r>
            <a:r>
              <a:rPr lang="en-US" dirty="0"/>
              <a:t> </a:t>
            </a:r>
            <a:r>
              <a:rPr lang="en-US" dirty="0" err="1"/>
              <a:t>modiwl</a:t>
            </a:r>
            <a:endParaRPr lang="en-US" dirty="0"/>
          </a:p>
          <a:p>
            <a:pPr eaLnBrk="1" hangingPunct="1"/>
            <a:r>
              <a:rPr lang="en-US" dirty="0" err="1"/>
              <a:t>Cyflwyno</a:t>
            </a:r>
            <a:r>
              <a:rPr lang="en-US" dirty="0"/>
              <a:t> </a:t>
            </a:r>
            <a:r>
              <a:rPr lang="en-US" dirty="0" err="1"/>
              <a:t>Cwricwlwm</a:t>
            </a:r>
            <a:r>
              <a:rPr lang="en-US" dirty="0"/>
              <a:t> </a:t>
            </a:r>
            <a:r>
              <a:rPr lang="en-US" dirty="0" err="1"/>
              <a:t>Cyfnod</a:t>
            </a:r>
            <a:r>
              <a:rPr lang="en-US" dirty="0"/>
              <a:t> Sylfaen </a:t>
            </a:r>
          </a:p>
          <a:p>
            <a:pPr eaLnBrk="1" hangingPunct="1"/>
            <a:r>
              <a:rPr lang="en-US" dirty="0" err="1"/>
              <a:t>Edrych</a:t>
            </a:r>
            <a:r>
              <a:rPr lang="en-US" dirty="0"/>
              <a:t> </a:t>
            </a:r>
            <a:r>
              <a:rPr lang="en-US" dirty="0" err="1"/>
              <a:t>ar</a:t>
            </a:r>
            <a:r>
              <a:rPr lang="en-US" dirty="0"/>
              <a:t> </a:t>
            </a:r>
            <a:r>
              <a:rPr lang="en-US" dirty="0" err="1"/>
              <a:t>ddylanwadau</a:t>
            </a:r>
            <a:r>
              <a:rPr lang="en-US" dirty="0"/>
              <a:t> a </a:t>
            </a:r>
            <a:r>
              <a:rPr lang="en-US" dirty="0" err="1"/>
              <a:t>wnaeth</a:t>
            </a:r>
            <a:r>
              <a:rPr lang="en-US" dirty="0"/>
              <a:t> </a:t>
            </a:r>
            <a:r>
              <a:rPr lang="en-US" dirty="0" err="1"/>
              <a:t>arwain</a:t>
            </a:r>
            <a:r>
              <a:rPr lang="en-US" dirty="0"/>
              <a:t> at </a:t>
            </a:r>
            <a:r>
              <a:rPr lang="en-US" dirty="0" err="1"/>
              <a:t>greadigrwydd</a:t>
            </a:r>
            <a:r>
              <a:rPr lang="en-US" dirty="0"/>
              <a:t> a </a:t>
            </a:r>
            <a:r>
              <a:rPr lang="en-US" dirty="0" err="1"/>
              <a:t>natur</a:t>
            </a:r>
            <a:r>
              <a:rPr lang="en-US" dirty="0"/>
              <a:t> </a:t>
            </a:r>
            <a:r>
              <a:rPr lang="en-US" dirty="0" err="1"/>
              <a:t>cwricwlwm</a:t>
            </a:r>
            <a:r>
              <a:rPr lang="en-US" dirty="0"/>
              <a:t> y </a:t>
            </a:r>
            <a:r>
              <a:rPr lang="en-US" dirty="0" err="1"/>
              <a:t>Cyfnod</a:t>
            </a:r>
            <a:r>
              <a:rPr lang="en-US" dirty="0"/>
              <a:t> Sylfaen. </a:t>
            </a:r>
          </a:p>
          <a:p>
            <a:pPr eaLnBrk="1" hangingPunct="1"/>
            <a:r>
              <a:rPr lang="en-US" dirty="0" err="1"/>
              <a:t>Datblygu</a:t>
            </a:r>
            <a:r>
              <a:rPr lang="en-US" dirty="0"/>
              <a:t> </a:t>
            </a:r>
            <a:r>
              <a:rPr lang="en-US" dirty="0" err="1"/>
              <a:t>gwybodaeth</a:t>
            </a:r>
            <a:r>
              <a:rPr lang="en-US" dirty="0"/>
              <a:t> a </a:t>
            </a:r>
            <a:r>
              <a:rPr lang="en-US" dirty="0" err="1"/>
              <a:t>dealltwriaeth</a:t>
            </a:r>
            <a:r>
              <a:rPr lang="en-US" dirty="0"/>
              <a:t> o </a:t>
            </a:r>
            <a:r>
              <a:rPr lang="en-US" dirty="0" err="1"/>
              <a:t>egwyddorion</a:t>
            </a:r>
            <a:r>
              <a:rPr lang="en-US" dirty="0"/>
              <a:t> y </a:t>
            </a:r>
            <a:r>
              <a:rPr lang="en-US" dirty="0" err="1"/>
              <a:t>Cyfnod</a:t>
            </a:r>
            <a:r>
              <a:rPr lang="en-US" dirty="0"/>
              <a:t> Sylfaen a </a:t>
            </a:r>
            <a:r>
              <a:rPr lang="en-US" dirty="0" err="1"/>
              <a:t>dulliau</a:t>
            </a:r>
            <a:r>
              <a:rPr lang="en-US" dirty="0"/>
              <a:t> </a:t>
            </a:r>
            <a:r>
              <a:rPr lang="en-US" dirty="0" err="1"/>
              <a:t>rhyngwladol</a:t>
            </a:r>
            <a:r>
              <a:rPr lang="en-US" dirty="0"/>
              <a:t> </a:t>
            </a:r>
            <a:r>
              <a:rPr lang="en-US" dirty="0" err="1"/>
              <a:t>sy’n</a:t>
            </a:r>
            <a:r>
              <a:rPr lang="en-US" dirty="0"/>
              <a:t> </a:t>
            </a:r>
            <a:r>
              <a:rPr lang="en-US" dirty="0" err="1"/>
              <a:t>allweddol</a:t>
            </a:r>
            <a:r>
              <a:rPr lang="en-US" dirty="0"/>
              <a:t> </a:t>
            </a:r>
            <a:r>
              <a:rPr lang="en-US" dirty="0" err="1"/>
              <a:t>i</a:t>
            </a:r>
            <a:r>
              <a:rPr lang="en-US" dirty="0"/>
              <a:t> </a:t>
            </a:r>
            <a:r>
              <a:rPr lang="en-US" dirty="0" err="1"/>
              <a:t>addysgeg</a:t>
            </a:r>
            <a:r>
              <a:rPr lang="en-US" dirty="0"/>
              <a:t> </a:t>
            </a:r>
            <a:r>
              <a:rPr lang="en-US" dirty="0" err="1"/>
              <a:t>chwaraeus</a:t>
            </a:r>
            <a:r>
              <a:rPr lang="en-US" dirty="0"/>
              <a:t> y </a:t>
            </a:r>
            <a:r>
              <a:rPr lang="en-US" dirty="0" err="1"/>
              <a:t>Cyfnod</a:t>
            </a:r>
            <a:r>
              <a:rPr lang="en-US" dirty="0"/>
              <a:t> Sylfaen. </a:t>
            </a:r>
          </a:p>
          <a:p>
            <a:pPr eaLnBrk="1" hangingPunct="1"/>
            <a:r>
              <a:rPr lang="en-US" dirty="0" err="1"/>
              <a:t>Creu</a:t>
            </a:r>
            <a:r>
              <a:rPr lang="en-US" dirty="0"/>
              <a:t> poster neu </a:t>
            </a:r>
            <a:r>
              <a:rPr lang="en-US" dirty="0" err="1"/>
              <a:t>ddogfen</a:t>
            </a:r>
            <a:r>
              <a:rPr lang="en-US" dirty="0"/>
              <a:t> ac </a:t>
            </a:r>
            <a:r>
              <a:rPr lang="en-US" dirty="0" err="1"/>
              <a:t>i</a:t>
            </a:r>
            <a:r>
              <a:rPr lang="en-US" dirty="0"/>
              <a:t> </a:t>
            </a:r>
            <a:r>
              <a:rPr lang="en-US" dirty="0" err="1"/>
              <a:t>gyfrannu</a:t>
            </a:r>
            <a:r>
              <a:rPr lang="en-US" dirty="0"/>
              <a:t> </a:t>
            </a:r>
            <a:r>
              <a:rPr lang="en-US" dirty="0" err="1"/>
              <a:t>i</a:t>
            </a:r>
            <a:r>
              <a:rPr lang="en-US" dirty="0"/>
              <a:t> </a:t>
            </a:r>
            <a:r>
              <a:rPr lang="en-US" dirty="0" err="1"/>
              <a:t>drafodaethau</a:t>
            </a:r>
            <a:r>
              <a:rPr lang="en-US" dirty="0"/>
              <a:t> </a:t>
            </a:r>
            <a:r>
              <a:rPr lang="en-US" dirty="0" err="1"/>
              <a:t>grŵp</a:t>
            </a:r>
            <a:r>
              <a:rPr lang="en-US" dirty="0"/>
              <a:t>. </a:t>
            </a:r>
          </a:p>
        </p:txBody>
      </p:sp>
      <p:sp>
        <p:nvSpPr>
          <p:cNvPr id="6" name="Content Placeholder 5">
            <a:extLst>
              <a:ext uri="{FF2B5EF4-FFF2-40B4-BE49-F238E27FC236}">
                <a16:creationId xmlns:a16="http://schemas.microsoft.com/office/drawing/2014/main" id="{D7828996-BE25-8045-8A16-16D00A270D04}"/>
              </a:ext>
            </a:extLst>
          </p:cNvPr>
          <p:cNvSpPr txBox="1">
            <a:spLocks/>
          </p:cNvSpPr>
          <p:nvPr/>
        </p:nvSpPr>
        <p:spPr>
          <a:xfrm>
            <a:off x="4912732" y="382352"/>
            <a:ext cx="3840480" cy="5418839"/>
          </a:xfrm>
          <a:prstGeom prst="rect">
            <a:avLst/>
          </a:prstGeom>
        </p:spPr>
        <p:txBody>
          <a:bodyPr>
            <a:normAutofit fontScale="62500" lnSpcReduction="20000"/>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dirty="0"/>
              <a:t>Introduction to module</a:t>
            </a:r>
          </a:p>
          <a:p>
            <a:pPr eaLnBrk="1" hangingPunct="1"/>
            <a:r>
              <a:rPr lang="en-US" dirty="0"/>
              <a:t>Introduction to the Foundation Phase</a:t>
            </a:r>
          </a:p>
          <a:p>
            <a:pPr eaLnBrk="1" hangingPunct="1"/>
            <a:r>
              <a:rPr lang="en-US" dirty="0"/>
              <a:t>Consider various educational approaches that influenced the nature the Foundation Phase curriculum. </a:t>
            </a:r>
          </a:p>
          <a:p>
            <a:pPr eaLnBrk="1" hangingPunct="1"/>
            <a:r>
              <a:rPr lang="en-US" dirty="0"/>
              <a:t>To develop some </a:t>
            </a:r>
            <a:r>
              <a:rPr lang="en-GB" dirty="0"/>
              <a:t>knowledge and understanding of the underpinning philosophy of the Foundation Phase and international approaches that underpin the playful pedagogy of the Foundation Phase.</a:t>
            </a:r>
            <a:r>
              <a:rPr lang="en-US" dirty="0"/>
              <a:t> </a:t>
            </a:r>
          </a:p>
          <a:p>
            <a:pPr eaLnBrk="1" hangingPunct="1"/>
            <a:r>
              <a:rPr lang="en-US" dirty="0"/>
              <a:t>To produce a document/ poster and to contribute to whole group discussions.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89E6D-7539-5A44-9EF4-D00B035B3073}"/>
              </a:ext>
            </a:extLst>
          </p:cNvPr>
          <p:cNvSpPr>
            <a:spLocks noGrp="1"/>
          </p:cNvSpPr>
          <p:nvPr>
            <p:ph type="title"/>
          </p:nvPr>
        </p:nvSpPr>
        <p:spPr>
          <a:xfrm>
            <a:off x="457200" y="39231"/>
            <a:ext cx="8229600" cy="1143000"/>
          </a:xfrm>
        </p:spPr>
        <p:txBody>
          <a:bodyPr/>
          <a:lstStyle/>
          <a:p>
            <a:r>
              <a:rPr lang="en-US" dirty="0"/>
              <a:t>Intro to module</a:t>
            </a:r>
          </a:p>
        </p:txBody>
      </p:sp>
      <p:sp>
        <p:nvSpPr>
          <p:cNvPr id="4" name="Rectangle 3">
            <a:extLst>
              <a:ext uri="{FF2B5EF4-FFF2-40B4-BE49-F238E27FC236}">
                <a16:creationId xmlns:a16="http://schemas.microsoft.com/office/drawing/2014/main" id="{0DF1163A-8ADF-DE44-84E3-0EDD720AF909}"/>
              </a:ext>
            </a:extLst>
          </p:cNvPr>
          <p:cNvSpPr/>
          <p:nvPr/>
        </p:nvSpPr>
        <p:spPr>
          <a:xfrm>
            <a:off x="251520" y="1052736"/>
            <a:ext cx="8640960" cy="4708981"/>
          </a:xfrm>
          <a:prstGeom prst="rect">
            <a:avLst/>
          </a:prstGeom>
        </p:spPr>
        <p:txBody>
          <a:bodyPr wrap="square">
            <a:spAutoFit/>
          </a:bodyPr>
          <a:lstStyle/>
          <a:p>
            <a:r>
              <a:rPr lang="en-GB" sz="2000" i="1" dirty="0"/>
              <a:t>We will be studying the Foundation Phase curriculum in Wales and in particular we will look at the emphasis on outdoor learning and playful pedagogy. </a:t>
            </a:r>
          </a:p>
          <a:p>
            <a:endParaRPr lang="en-GB" sz="2000" i="1" dirty="0"/>
          </a:p>
          <a:p>
            <a:r>
              <a:rPr lang="en-GB" sz="2000" i="1" dirty="0"/>
              <a:t>We will be observing various Foundation Phase settings which will support with the understanding of effective teaching and learning in the outdoors. </a:t>
            </a:r>
          </a:p>
          <a:p>
            <a:endParaRPr lang="en-GB" sz="2000" i="1" dirty="0"/>
          </a:p>
          <a:p>
            <a:r>
              <a:rPr lang="en-GB" sz="2000" i="1" dirty="0"/>
              <a:t>Some lectures will highlight the links between the observations and your assessments.  </a:t>
            </a:r>
          </a:p>
          <a:p>
            <a:endParaRPr lang="en-GB" sz="2000" i="1" dirty="0"/>
          </a:p>
          <a:p>
            <a:r>
              <a:rPr lang="en-GB" sz="2000" i="1" dirty="0"/>
              <a:t>We will do practical activities for some of the sessions and it is essential that you do reading tasks in order to make the links from theory to practice. Many </a:t>
            </a:r>
            <a:r>
              <a:rPr lang="en-GB" sz="2000" i="1" dirty="0">
                <a:hlinkClick r:id="rId3" tooltip="articles"/>
              </a:rPr>
              <a:t>articles</a:t>
            </a:r>
            <a:r>
              <a:rPr lang="en-GB" sz="2000" i="1" dirty="0"/>
              <a:t> have been placed on </a:t>
            </a:r>
            <a:r>
              <a:rPr lang="en-GB" sz="2000" i="1" dirty="0" err="1"/>
              <a:t>moodle</a:t>
            </a:r>
            <a:r>
              <a:rPr lang="en-GB" sz="2000" i="1" dirty="0"/>
              <a:t> to support you with the research. Enjoy the reading. </a:t>
            </a:r>
            <a:endParaRPr lang="en-US" sz="2000" b="1" dirty="0"/>
          </a:p>
        </p:txBody>
      </p:sp>
    </p:spTree>
    <p:extLst>
      <p:ext uri="{BB962C8B-B14F-4D97-AF65-F5344CB8AC3E}">
        <p14:creationId xmlns:p14="http://schemas.microsoft.com/office/powerpoint/2010/main" val="3118277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445C7A-0264-7E47-AA2C-951EA8BEE4A3}"/>
              </a:ext>
            </a:extLst>
          </p:cNvPr>
          <p:cNvSpPr/>
          <p:nvPr/>
        </p:nvSpPr>
        <p:spPr>
          <a:xfrm>
            <a:off x="107504" y="116632"/>
            <a:ext cx="8640960" cy="5606150"/>
          </a:xfrm>
          <a:prstGeom prst="rect">
            <a:avLst/>
          </a:prstGeom>
        </p:spPr>
        <p:txBody>
          <a:bodyPr wrap="square">
            <a:spAutoFit/>
          </a:bodyPr>
          <a:lstStyle/>
          <a:p>
            <a:pPr marL="342900" lvl="0" indent="-342900">
              <a:lnSpc>
                <a:spcPct val="115000"/>
              </a:lnSpc>
              <a:spcAft>
                <a:spcPts val="1000"/>
              </a:spcAft>
              <a:buFont typeface="Symbol" pitchFamily="2" charset="2"/>
              <a:buChar char=""/>
            </a:pPr>
            <a:r>
              <a:rPr lang="en-US" dirty="0">
                <a:solidFill>
                  <a:srgbClr val="000000"/>
                </a:solidFill>
                <a:latin typeface="Arial" panose="020B0604020202020204" pitchFamily="34" charset="0"/>
                <a:ea typeface="Calibri" panose="020F0502020204030204" pitchFamily="34" charset="0"/>
                <a:cs typeface="Times New Roman" panose="02020603050405020304" pitchFamily="18" charset="0"/>
              </a:rPr>
              <a:t>Evaluate the contribution of constructivist theory and educational ideologies to early years education and the underlying principles and philosophy of the Foundation Phase and/or Successful Futures in Wales. </a:t>
            </a:r>
            <a:br>
              <a:rPr lang="en-US" dirty="0">
                <a:solidFill>
                  <a:srgbClr val="000000"/>
                </a:solidFill>
                <a:latin typeface="Cambria" panose="02040503050406030204" pitchFamily="18" charset="0"/>
                <a:ea typeface="Calibri" panose="020F0502020204030204" pitchFamily="34" charset="0"/>
                <a:cs typeface="Times New Roman" panose="02020603050405020304" pitchFamily="18" charset="0"/>
              </a:rPr>
            </a:br>
            <a:r>
              <a:rPr lang="en-US"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endParaRPr lang="en-GB"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itchFamily="2" charset="2"/>
              <a:buChar char=""/>
            </a:pPr>
            <a:r>
              <a:rPr lang="en-US" dirty="0">
                <a:solidFill>
                  <a:srgbClr val="000000"/>
                </a:solidFill>
                <a:latin typeface="Arial" panose="020B0604020202020204" pitchFamily="34" charset="0"/>
                <a:ea typeface="Calibri" panose="020F0502020204030204" pitchFamily="34" charset="0"/>
                <a:cs typeface="Times New Roman" panose="02020603050405020304" pitchFamily="18" charset="0"/>
              </a:rPr>
              <a:t>Demonstrate a knowledge and critical understanding of the role of the outdoor classroom and the impact the environment can have on the development of children’s sensory motor development and physical literacy as a vehicle for inclusive practice. </a:t>
            </a:r>
          </a:p>
          <a:p>
            <a:pPr marL="342900" lvl="0" indent="-342900">
              <a:lnSpc>
                <a:spcPct val="115000"/>
              </a:lnSpc>
              <a:spcAft>
                <a:spcPts val="1000"/>
              </a:spcAft>
              <a:buFont typeface="Symbol" pitchFamily="2"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auto">
              <a:spcBef>
                <a:spcPts val="600"/>
              </a:spcBef>
              <a:spcAft>
                <a:spcPts val="0"/>
              </a:spcAft>
              <a:buFont typeface="Symbol" pitchFamily="2" charset="2"/>
              <a:buChar char=""/>
            </a:pPr>
            <a:r>
              <a:rPr lang="en-GB" dirty="0">
                <a:latin typeface="Arial" panose="020B0604020202020204" pitchFamily="34" charset="0"/>
                <a:ea typeface="Times New Roman" panose="02020603050405020304" pitchFamily="18" charset="0"/>
              </a:rPr>
              <a:t>Demonstrate a critical understanding of different types of learning needs and circumstances relating to a child’s ability to respond in Physical Development lessons;</a:t>
            </a:r>
            <a:endParaRPr lang="en-GB" sz="2000" dirty="0">
              <a:latin typeface="Times New Roman" panose="02020603050405020304" pitchFamily="18" charset="0"/>
              <a:ea typeface="Times New Roman" panose="02020603050405020304" pitchFamily="18" charset="0"/>
            </a:endParaRPr>
          </a:p>
          <a:p>
            <a:pPr marL="457200" indent="-180340" algn="just">
              <a:spcBef>
                <a:spcPts val="600"/>
              </a:spcBef>
              <a:spcAft>
                <a:spcPts val="0"/>
              </a:spcAft>
            </a:pPr>
            <a:r>
              <a:rPr lang="en-GB" dirty="0">
                <a:latin typeface="Arial" panose="020B0604020202020204" pitchFamily="34"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a:p>
            <a:pPr marL="342900" lvl="0" indent="-342900" algn="just" fontAlgn="auto">
              <a:spcBef>
                <a:spcPts val="600"/>
              </a:spcBef>
              <a:spcAft>
                <a:spcPts val="0"/>
              </a:spcAft>
              <a:buFont typeface="Symbol" pitchFamily="2" charset="2"/>
              <a:buChar char=""/>
            </a:pPr>
            <a:r>
              <a:rPr lang="en-GB" dirty="0">
                <a:latin typeface="Arial" panose="020B0604020202020204" pitchFamily="34" charset="0"/>
                <a:ea typeface="Times New Roman" panose="02020603050405020304" pitchFamily="18" charset="0"/>
              </a:rPr>
              <a:t>identify and utilise a range of strategies to enable all young people, whatever their circumstances or ability, to take part in and enjoy meaningful Physical Development lessons which contributes to the development of physical literacy;</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89814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Tasgiau</a:t>
            </a:r>
            <a:r>
              <a:rPr lang="en-US" dirty="0"/>
              <a:t> Moodle Tasks</a:t>
            </a:r>
            <a:br>
              <a:rPr lang="en-US" dirty="0"/>
            </a:br>
            <a:r>
              <a:rPr lang="en-US" dirty="0"/>
              <a:t>BMPE5005</a:t>
            </a:r>
          </a:p>
        </p:txBody>
      </p:sp>
      <p:sp>
        <p:nvSpPr>
          <p:cNvPr id="3" name="Content Placeholder 2"/>
          <p:cNvSpPr>
            <a:spLocks noGrp="1"/>
          </p:cNvSpPr>
          <p:nvPr>
            <p:ph sz="half" idx="1"/>
          </p:nvPr>
        </p:nvSpPr>
        <p:spPr>
          <a:xfrm>
            <a:off x="5097679" y="1737921"/>
            <a:ext cx="4038600" cy="3989040"/>
          </a:xfrm>
        </p:spPr>
        <p:txBody>
          <a:bodyPr/>
          <a:lstStyle/>
          <a:p>
            <a:r>
              <a:rPr lang="en-US" dirty="0"/>
              <a:t>Find on </a:t>
            </a:r>
            <a:r>
              <a:rPr lang="en-US" dirty="0" err="1"/>
              <a:t>moodle</a:t>
            </a:r>
            <a:endParaRPr lang="en-US" dirty="0"/>
          </a:p>
          <a:p>
            <a:r>
              <a:rPr lang="en-US" dirty="0"/>
              <a:t>Assessment Part 1?</a:t>
            </a:r>
          </a:p>
          <a:p>
            <a:pPr marL="0" indent="0">
              <a:buNone/>
            </a:pPr>
            <a:r>
              <a:rPr lang="en-US" dirty="0"/>
              <a:t> </a:t>
            </a:r>
          </a:p>
          <a:p>
            <a:r>
              <a:rPr lang="en-US" dirty="0"/>
              <a:t>Assessment Part 2?</a:t>
            </a:r>
          </a:p>
          <a:p>
            <a:endParaRPr lang="en-US" dirty="0"/>
          </a:p>
          <a:p>
            <a:endParaRPr lang="en-US" dirty="0"/>
          </a:p>
          <a:p>
            <a:endParaRPr lang="en-US" dirty="0"/>
          </a:p>
        </p:txBody>
      </p:sp>
      <p:sp>
        <p:nvSpPr>
          <p:cNvPr id="4" name="Content Placeholder 3"/>
          <p:cNvSpPr>
            <a:spLocks noGrp="1"/>
          </p:cNvSpPr>
          <p:nvPr>
            <p:ph sz="half" idx="2"/>
          </p:nvPr>
        </p:nvSpPr>
        <p:spPr>
          <a:xfrm>
            <a:off x="408566" y="1737921"/>
            <a:ext cx="4379458" cy="2645949"/>
          </a:xfrm>
        </p:spPr>
        <p:txBody>
          <a:bodyPr/>
          <a:lstStyle/>
          <a:p>
            <a:r>
              <a:rPr lang="en-US" dirty="0" err="1"/>
              <a:t>Dod</a:t>
            </a:r>
            <a:r>
              <a:rPr lang="en-US" dirty="0"/>
              <a:t> o </a:t>
            </a:r>
            <a:r>
              <a:rPr lang="en-US" dirty="0" err="1"/>
              <a:t>hyd</a:t>
            </a:r>
            <a:r>
              <a:rPr lang="en-US" dirty="0"/>
              <a:t> </a:t>
            </a:r>
            <a:r>
              <a:rPr lang="en-US" dirty="0" err="1"/>
              <a:t>iddo</a:t>
            </a:r>
            <a:r>
              <a:rPr lang="en-US" dirty="0"/>
              <a:t> </a:t>
            </a:r>
            <a:r>
              <a:rPr lang="en-US" dirty="0" err="1"/>
              <a:t>ar</a:t>
            </a:r>
            <a:r>
              <a:rPr lang="en-US" dirty="0"/>
              <a:t> </a:t>
            </a:r>
            <a:r>
              <a:rPr lang="en-US" dirty="0" err="1"/>
              <a:t>moodle</a:t>
            </a:r>
            <a:endParaRPr lang="en-US" dirty="0"/>
          </a:p>
          <a:p>
            <a:r>
              <a:rPr lang="en-US" dirty="0" err="1"/>
              <a:t>Asesiad</a:t>
            </a:r>
            <a:r>
              <a:rPr lang="en-US" dirty="0"/>
              <a:t> </a:t>
            </a:r>
            <a:r>
              <a:rPr lang="en-US" dirty="0" err="1"/>
              <a:t>Rhan</a:t>
            </a:r>
            <a:r>
              <a:rPr lang="en-US" dirty="0"/>
              <a:t> 1?</a:t>
            </a:r>
          </a:p>
          <a:p>
            <a:pPr marL="0" indent="0">
              <a:buNone/>
            </a:pPr>
            <a:endParaRPr lang="en-US" dirty="0"/>
          </a:p>
          <a:p>
            <a:r>
              <a:rPr lang="en-US" dirty="0" err="1"/>
              <a:t>Asesiad</a:t>
            </a:r>
            <a:r>
              <a:rPr lang="en-US" dirty="0"/>
              <a:t> </a:t>
            </a:r>
            <a:r>
              <a:rPr lang="en-US" dirty="0" err="1"/>
              <a:t>Rhan</a:t>
            </a:r>
            <a:r>
              <a:rPr lang="en-US" dirty="0"/>
              <a:t> 2?</a:t>
            </a:r>
          </a:p>
          <a:p>
            <a:pPr>
              <a:buNone/>
            </a:pPr>
            <a:endParaRPr lang="en-US" dirty="0"/>
          </a:p>
        </p:txBody>
      </p:sp>
      <p:sp>
        <p:nvSpPr>
          <p:cNvPr id="5" name="Content Placeholder 3">
            <a:extLst>
              <a:ext uri="{FF2B5EF4-FFF2-40B4-BE49-F238E27FC236}">
                <a16:creationId xmlns:a16="http://schemas.microsoft.com/office/drawing/2014/main" id="{06F9B37D-B5C8-3F46-8997-C84321286274}"/>
              </a:ext>
            </a:extLst>
          </p:cNvPr>
          <p:cNvSpPr txBox="1">
            <a:spLocks/>
          </p:cNvSpPr>
          <p:nvPr/>
        </p:nvSpPr>
        <p:spPr bwMode="auto">
          <a:xfrm>
            <a:off x="1702052" y="4385775"/>
            <a:ext cx="4673098" cy="1703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eaLnBrk="1" hangingPunct="1">
              <a:buNone/>
            </a:pPr>
            <a:r>
              <a:rPr lang="en-US" dirty="0"/>
              <a:t>Module lead : e-mail address? </a:t>
            </a:r>
          </a:p>
        </p:txBody>
      </p:sp>
    </p:spTree>
    <p:extLst>
      <p:ext uri="{BB962C8B-B14F-4D97-AF65-F5344CB8AC3E}">
        <p14:creationId xmlns:p14="http://schemas.microsoft.com/office/powerpoint/2010/main" val="3680225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20628E4C-6417-9746-8292-E38447CF6550}"/>
              </a:ext>
            </a:extLst>
          </p:cNvPr>
          <p:cNvGraphicFramePr>
            <a:graphicFrameLocks noChangeAspect="1"/>
          </p:cNvGraphicFramePr>
          <p:nvPr>
            <p:extLst>
              <p:ext uri="{D42A27DB-BD31-4B8C-83A1-F6EECF244321}">
                <p14:modId xmlns:p14="http://schemas.microsoft.com/office/powerpoint/2010/main" val="1536149742"/>
              </p:ext>
            </p:extLst>
          </p:nvPr>
        </p:nvGraphicFramePr>
        <p:xfrm>
          <a:off x="2051720" y="-459432"/>
          <a:ext cx="5034934" cy="7200800"/>
        </p:xfrm>
        <a:graphic>
          <a:graphicData uri="http://schemas.openxmlformats.org/presentationml/2006/ole">
            <mc:AlternateContent xmlns:mc="http://schemas.openxmlformats.org/markup-compatibility/2006">
              <mc:Choice xmlns:v="urn:schemas-microsoft-com:vml" Requires="v">
                <p:oleObj name="Document" r:id="rId3" imgW="6642100" imgH="9499600" progId="Word.Document.12">
                  <p:embed/>
                </p:oleObj>
              </mc:Choice>
              <mc:Fallback>
                <p:oleObj name="Document" r:id="rId3" imgW="6642100" imgH="9499600" progId="Word.Document.12">
                  <p:embed/>
                  <p:pic>
                    <p:nvPicPr>
                      <p:cNvPr id="0" name=""/>
                      <p:cNvPicPr/>
                      <p:nvPr/>
                    </p:nvPicPr>
                    <p:blipFill>
                      <a:blip r:embed="rId4"/>
                      <a:stretch>
                        <a:fillRect/>
                      </a:stretch>
                    </p:blipFill>
                    <p:spPr>
                      <a:xfrm>
                        <a:off x="2051720" y="-459432"/>
                        <a:ext cx="5034934" cy="7200800"/>
                      </a:xfrm>
                      <a:prstGeom prst="rect">
                        <a:avLst/>
                      </a:prstGeom>
                    </p:spPr>
                  </p:pic>
                </p:oleObj>
              </mc:Fallback>
            </mc:AlternateContent>
          </a:graphicData>
        </a:graphic>
      </p:graphicFrame>
    </p:spTree>
    <p:extLst>
      <p:ext uri="{BB962C8B-B14F-4D97-AF65-F5344CB8AC3E}">
        <p14:creationId xmlns:p14="http://schemas.microsoft.com/office/powerpoint/2010/main" val="3586538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5F65CAA2-80B4-144E-8915-8E88FD27BFE3}"/>
              </a:ext>
            </a:extLst>
          </p:cNvPr>
          <p:cNvGraphicFramePr>
            <a:graphicFrameLocks noGrp="1"/>
          </p:cNvGraphicFramePr>
          <p:nvPr>
            <p:ph sz="half" idx="1"/>
            <p:extLst>
              <p:ext uri="{D42A27DB-BD31-4B8C-83A1-F6EECF244321}">
                <p14:modId xmlns:p14="http://schemas.microsoft.com/office/powerpoint/2010/main" val="2360318524"/>
              </p:ext>
            </p:extLst>
          </p:nvPr>
        </p:nvGraphicFramePr>
        <p:xfrm>
          <a:off x="2555776" y="3473"/>
          <a:ext cx="4032448" cy="564882"/>
        </p:xfrm>
        <a:graphic>
          <a:graphicData uri="http://schemas.openxmlformats.org/drawingml/2006/table">
            <a:tbl>
              <a:tblPr firstRow="1" firstCol="1" lastRow="1" lastCol="1" bandRow="1" bandCol="1">
                <a:tableStyleId>{5C22544A-7EE6-4342-B048-85BDC9FD1C3A}</a:tableStyleId>
              </a:tblPr>
              <a:tblGrid>
                <a:gridCol w="4032448">
                  <a:extLst>
                    <a:ext uri="{9D8B030D-6E8A-4147-A177-3AD203B41FA5}">
                      <a16:colId xmlns:a16="http://schemas.microsoft.com/office/drawing/2014/main" val="2741106371"/>
                    </a:ext>
                  </a:extLst>
                </a:gridCol>
              </a:tblGrid>
              <a:tr h="564882">
                <a:tc>
                  <a:txBody>
                    <a:bodyPr/>
                    <a:lstStyle/>
                    <a:p>
                      <a:pPr algn="ctr"/>
                      <a:br>
                        <a:rPr lang="en-GB" sz="1000" dirty="0">
                          <a:effectLst/>
                        </a:rPr>
                      </a:br>
                      <a:r>
                        <a:rPr lang="en-GB" sz="1300" dirty="0">
                          <a:effectLst/>
                        </a:rPr>
                        <a:t>TASK DESCRIPTION</a:t>
                      </a:r>
                      <a:endParaRPr lang="en-GB" sz="700" dirty="0">
                        <a:effectLst/>
                        <a:latin typeface="Times New Roman" panose="02020603050405020304" pitchFamily="18" charset="0"/>
                        <a:ea typeface="Times New Roman" panose="02020603050405020304" pitchFamily="18" charset="0"/>
                      </a:endParaRPr>
                    </a:p>
                  </a:txBody>
                  <a:tcPr marL="44593" marR="44593" marT="0" marB="0"/>
                </a:tc>
                <a:extLst>
                  <a:ext uri="{0D108BD9-81ED-4DB2-BD59-A6C34878D82A}">
                    <a16:rowId xmlns:a16="http://schemas.microsoft.com/office/drawing/2014/main" val="978429259"/>
                  </a:ext>
                </a:extLst>
              </a:tr>
            </a:tbl>
          </a:graphicData>
        </a:graphic>
      </p:graphicFrame>
      <p:sp>
        <p:nvSpPr>
          <p:cNvPr id="11" name="Rectangle 3">
            <a:extLst>
              <a:ext uri="{FF2B5EF4-FFF2-40B4-BE49-F238E27FC236}">
                <a16:creationId xmlns:a16="http://schemas.microsoft.com/office/drawing/2014/main" id="{BBD1E78A-C22C-4C4C-B9E7-6FB3A5889D3F}"/>
              </a:ext>
            </a:extLst>
          </p:cNvPr>
          <p:cNvSpPr>
            <a:spLocks noChangeArrowheads="1"/>
          </p:cNvSpPr>
          <p:nvPr/>
        </p:nvSpPr>
        <p:spPr bwMode="auto">
          <a:xfrm>
            <a:off x="354360" y="897538"/>
            <a:ext cx="8435280" cy="5062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tabLst>
                <a:tab pos="2857500" algn="l"/>
              </a:tabLst>
              <a:defRPr>
                <a:solidFill>
                  <a:schemeClr val="tx1"/>
                </a:solidFill>
                <a:latin typeface="Arial" panose="020B0604020202020204" pitchFamily="34" charset="0"/>
              </a:defRPr>
            </a:lvl1pPr>
            <a:lvl2pPr>
              <a:tabLst>
                <a:tab pos="2857500" algn="l"/>
              </a:tabLst>
              <a:defRPr>
                <a:solidFill>
                  <a:schemeClr val="tx1"/>
                </a:solidFill>
                <a:latin typeface="Arial" panose="020B0604020202020204" pitchFamily="34" charset="0"/>
              </a:defRPr>
            </a:lvl2pPr>
            <a:lvl3pPr>
              <a:tabLst>
                <a:tab pos="2857500" algn="l"/>
              </a:tabLst>
              <a:defRPr>
                <a:solidFill>
                  <a:schemeClr val="tx1"/>
                </a:solidFill>
                <a:latin typeface="Arial" panose="020B0604020202020204" pitchFamily="34" charset="0"/>
              </a:defRPr>
            </a:lvl3pPr>
            <a:lvl4pPr>
              <a:tabLst>
                <a:tab pos="2857500" algn="l"/>
              </a:tabLst>
              <a:defRPr>
                <a:solidFill>
                  <a:schemeClr val="tx1"/>
                </a:solidFill>
                <a:latin typeface="Arial" panose="020B0604020202020204" pitchFamily="34" charset="0"/>
              </a:defRPr>
            </a:lvl4pPr>
            <a:lvl5pPr>
              <a:tabLst>
                <a:tab pos="2857500" algn="l"/>
              </a:tabLst>
              <a:defRPr>
                <a:solidFill>
                  <a:schemeClr val="tx1"/>
                </a:solidFill>
                <a:latin typeface="Arial" panose="020B0604020202020204" pitchFamily="34" charset="0"/>
              </a:defRPr>
            </a:lvl5pPr>
            <a:lvl6pPr eaLnBrk="0" fontAlgn="base" hangingPunct="0">
              <a:spcBef>
                <a:spcPct val="0"/>
              </a:spcBef>
              <a:spcAft>
                <a:spcPct val="0"/>
              </a:spcAft>
              <a:tabLst>
                <a:tab pos="2857500" algn="l"/>
              </a:tabLst>
              <a:defRPr>
                <a:solidFill>
                  <a:schemeClr val="tx1"/>
                </a:solidFill>
                <a:latin typeface="Arial" panose="020B0604020202020204" pitchFamily="34" charset="0"/>
              </a:defRPr>
            </a:lvl6pPr>
            <a:lvl7pPr eaLnBrk="0" fontAlgn="base" hangingPunct="0">
              <a:spcBef>
                <a:spcPct val="0"/>
              </a:spcBef>
              <a:spcAft>
                <a:spcPct val="0"/>
              </a:spcAft>
              <a:tabLst>
                <a:tab pos="2857500" algn="l"/>
              </a:tabLst>
              <a:defRPr>
                <a:solidFill>
                  <a:schemeClr val="tx1"/>
                </a:solidFill>
                <a:latin typeface="Arial" panose="020B0604020202020204" pitchFamily="34" charset="0"/>
              </a:defRPr>
            </a:lvl7pPr>
            <a:lvl8pPr eaLnBrk="0" fontAlgn="base" hangingPunct="0">
              <a:spcBef>
                <a:spcPct val="0"/>
              </a:spcBef>
              <a:spcAft>
                <a:spcPct val="0"/>
              </a:spcAft>
              <a:tabLst>
                <a:tab pos="2857500" algn="l"/>
              </a:tabLst>
              <a:defRPr>
                <a:solidFill>
                  <a:schemeClr val="tx1"/>
                </a:solidFill>
                <a:latin typeface="Arial" panose="020B0604020202020204" pitchFamily="34" charset="0"/>
              </a:defRPr>
            </a:lvl8pPr>
            <a:lvl9pPr eaLnBrk="0" fontAlgn="base" hangingPunct="0">
              <a:spcBef>
                <a:spcPct val="0"/>
              </a:spcBef>
              <a:spcAft>
                <a:spcPct val="0"/>
              </a:spcAft>
              <a:tabLst>
                <a:tab pos="28575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Times New Roman" panose="02020603050405020304" pitchFamily="18" charset="0"/>
              </a:rPr>
              <a:t>Analyse</a:t>
            </a:r>
            <a:r>
              <a:rPr kumimoji="0" lang="en-US"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rPr>
              <a:t> how the playful pedagogical approach of the Foundation Phase with its emphasis on outdoor learning lays foundations for children’s </a:t>
            </a:r>
            <a:r>
              <a:rPr kumimoji="0" lang="en-US" altLang="en-US"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rPr>
              <a:t>physical literacy.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1. This is an individual piece of work</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2. You need to evaluate - how does the theory of physical play enhance children’s learning in the Foundation Phase. What is its effectiveness?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3. Include / Refer to learning theorists that have influenced the philosophy of the Foundation Phase Curriculum.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4</a:t>
            </a:r>
            <a:r>
              <a:rPr kumimoji="0" lang="en-US" altLang="en-US" sz="1400" b="1" i="0" u="none" strike="noStrike" cap="none" normalizeH="0" baseline="0" dirty="0">
                <a:ln>
                  <a:noFill/>
                </a:ln>
                <a:solidFill>
                  <a:schemeClr val="tx1"/>
                </a:solidFill>
                <a:effectLst/>
                <a:highlight>
                  <a:srgbClr val="FFFF00"/>
                </a:highlight>
                <a:latin typeface="Calibri" panose="020F0502020204030204" pitchFamily="34" charset="0"/>
                <a:ea typeface="Times New Roman" panose="02020603050405020304" pitchFamily="18" charset="0"/>
                <a:cs typeface="Arial" panose="020B0604020202020204" pitchFamily="34" charset="0"/>
              </a:rPr>
              <a:t>. By evaluating the role of the outdoors, consider the benefits and the breadth that’s provided in the teaching of the Foundation Phase Curriculum in this way. Here, including reference to international methods may be useful</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5. </a:t>
            </a:r>
            <a:r>
              <a:rPr kumimoji="0" lang="en-US" altLang="en-US" sz="1400" b="1" i="0" u="none" strike="noStrike" cap="none" normalizeH="0" baseline="0" dirty="0">
                <a:ln>
                  <a:noFill/>
                </a:ln>
                <a:solidFill>
                  <a:schemeClr val="tx1"/>
                </a:solidFill>
                <a:effectLst/>
                <a:highlight>
                  <a:srgbClr val="FFFF00"/>
                </a:highlight>
                <a:latin typeface="Calibri" panose="020F0502020204030204" pitchFamily="34" charset="0"/>
                <a:ea typeface="Times New Roman" panose="02020603050405020304" pitchFamily="18" charset="0"/>
                <a:cs typeface="Arial" panose="020B0604020202020204" pitchFamily="34" charset="0"/>
              </a:rPr>
              <a:t>Ensure you include sufficient information/reference/ international influences of recent research and current educational issues to the development of the physicality of the Foundation Phase in Wales within Health &amp; Wellbeing Area of Learning. </a:t>
            </a:r>
            <a:endParaRPr kumimoji="0" lang="en-US" altLang="en-US" sz="1400" b="0" i="0" u="none" strike="noStrike" cap="none" normalizeH="0" baseline="0" dirty="0">
              <a:ln>
                <a:noFill/>
              </a:ln>
              <a:solidFill>
                <a:schemeClr val="tx1"/>
              </a:solidFill>
              <a:effectLst/>
              <a:highlight>
                <a:srgbClr val="FFFF00"/>
              </a:highligh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lang="en-US" altLang="en-US" sz="1400" b="1" dirty="0">
                <a:latin typeface="Calibri" panose="020F0502020204030204" pitchFamily="34" charset="0"/>
                <a:ea typeface="Times New Roman" panose="02020603050405020304" pitchFamily="18" charset="0"/>
                <a:cs typeface="Arial" panose="020B0604020202020204" pitchFamily="34" charset="0"/>
              </a:rPr>
              <a:t>6</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Provide good examples of support from reading that may influence the quality of content and discussion.  Including them could enhance the overall essay.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7. Demonstrating an awareness of what is meant by children’s physical literacy, inclusive teaching and learning would be useful.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lang="en-US" altLang="en-US" sz="1400" b="1" dirty="0">
                <a:latin typeface="Calibri" panose="020F0502020204030204" pitchFamily="34" charset="0"/>
                <a:ea typeface="Times New Roman" panose="02020603050405020304" pitchFamily="18" charset="0"/>
                <a:cs typeface="Arial" panose="020B0604020202020204" pitchFamily="34" charset="0"/>
              </a:rPr>
              <a:t>8</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Links should be made to WG documentation and various theorists.  In particular documents such as ‘Well-being of Future Generations (Wales) Act 2015’ &amp; Successful Futures (2015)  – Area of Learning : Health and Wellbeing.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lang="en-US" altLang="en-US" sz="1400" b="1" dirty="0">
                <a:latin typeface="Calibri" panose="020F0502020204030204" pitchFamily="34" charset="0"/>
                <a:ea typeface="Times New Roman" panose="02020603050405020304" pitchFamily="18" charset="0"/>
                <a:cs typeface="Arial" panose="020B0604020202020204" pitchFamily="34" charset="0"/>
              </a:rPr>
              <a:t>9</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Include a reference list as evidence of sources used</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Indication of words : Introduction : 200 – 400 words. Main body : 1,600 – 1,200.  Conclusion : 200 – 400. (Range therefore between 2,000 and 2,200 words.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64446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61E9F-DECF-644A-B7AB-E0710BC19D51}"/>
              </a:ext>
            </a:extLst>
          </p:cNvPr>
          <p:cNvSpPr>
            <a:spLocks noGrp="1"/>
          </p:cNvSpPr>
          <p:nvPr>
            <p:ph type="title"/>
          </p:nvPr>
        </p:nvSpPr>
        <p:spPr/>
        <p:txBody>
          <a:bodyPr/>
          <a:lstStyle/>
          <a:p>
            <a:r>
              <a:rPr lang="en-GB" b="1" dirty="0"/>
              <a:t>Engagement with Literature Skills</a:t>
            </a:r>
            <a:br>
              <a:rPr lang="en-GB" dirty="0"/>
            </a:br>
            <a:endParaRPr lang="en-US" dirty="0"/>
          </a:p>
        </p:txBody>
      </p:sp>
      <p:sp>
        <p:nvSpPr>
          <p:cNvPr id="5" name="Rectangle 4">
            <a:extLst>
              <a:ext uri="{FF2B5EF4-FFF2-40B4-BE49-F238E27FC236}">
                <a16:creationId xmlns:a16="http://schemas.microsoft.com/office/drawing/2014/main" id="{71846846-C7D4-2F44-B775-F3F552B4FC36}"/>
              </a:ext>
            </a:extLst>
          </p:cNvPr>
          <p:cNvSpPr/>
          <p:nvPr/>
        </p:nvSpPr>
        <p:spPr>
          <a:xfrm>
            <a:off x="457200" y="1720840"/>
            <a:ext cx="7416824" cy="3416320"/>
          </a:xfrm>
          <a:prstGeom prst="rect">
            <a:avLst/>
          </a:prstGeom>
        </p:spPr>
        <p:txBody>
          <a:bodyPr wrap="square">
            <a:spAutoFit/>
          </a:bodyPr>
          <a:lstStyle/>
          <a:p>
            <a:pPr algn="just"/>
            <a:r>
              <a:rPr lang="en-GB" b="1" i="1" dirty="0">
                <a:latin typeface="Arial" panose="020B0604020202020204" pitchFamily="34" charset="0"/>
                <a:ea typeface="Times New Roman" panose="02020603050405020304" pitchFamily="18" charset="0"/>
              </a:rPr>
              <a:t>Guidance specific to this assessment:</a:t>
            </a:r>
            <a:r>
              <a:rPr lang="en-GB" i="1" dirty="0">
                <a:latin typeface="Arial" panose="020B0604020202020204" pitchFamily="34"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algn="just"/>
            <a:r>
              <a:rPr lang="en-GB" i="1" dirty="0">
                <a:latin typeface="Arial" panose="020B0604020202020204" pitchFamily="34" charset="0"/>
                <a:ea typeface="Times New Roman" panose="02020603050405020304" pitchFamily="18" charset="0"/>
              </a:rPr>
              <a:t>You should read widely and </a:t>
            </a:r>
            <a:r>
              <a:rPr lang="en-GB" i="1" dirty="0">
                <a:highlight>
                  <a:srgbClr val="FFFF00"/>
                </a:highlight>
                <a:latin typeface="Arial" panose="020B0604020202020204" pitchFamily="34" charset="0"/>
                <a:ea typeface="Times New Roman" panose="02020603050405020304" pitchFamily="18" charset="0"/>
              </a:rPr>
              <a:t>consider different perspectives on the value of teaching Foundation Phase children/curriculum outdoors</a:t>
            </a:r>
            <a:r>
              <a:rPr lang="en-GB" i="1" dirty="0">
                <a:latin typeface="Arial" panose="020B0604020202020204" pitchFamily="34" charset="0"/>
                <a:ea typeface="Times New Roman" panose="02020603050405020304" pitchFamily="18" charset="0"/>
              </a:rPr>
              <a:t>. To support with this aspect use readings from the essential and recommended readings in the module handbook and from Moodle.  Highlight key points (avoid simply reporting what has been read), identify differing perspectives and apply these to your discussions and debates (see Cognitive and Intellectual Skills below).  </a:t>
            </a:r>
            <a:r>
              <a:rPr lang="en-GB" i="1" dirty="0">
                <a:highlight>
                  <a:srgbClr val="FFFF00"/>
                </a:highlight>
                <a:latin typeface="Arial" panose="020B0604020202020204" pitchFamily="34" charset="0"/>
                <a:ea typeface="Times New Roman" panose="02020603050405020304" pitchFamily="18" charset="0"/>
              </a:rPr>
              <a:t>Welsh Government and/or Estyn documentation and publications in relation to learning in the outdoors could also be useful. </a:t>
            </a:r>
            <a:r>
              <a:rPr lang="en-GB" i="1" dirty="0">
                <a:latin typeface="Arial" panose="020B0604020202020204" pitchFamily="34" charset="0"/>
                <a:ea typeface="Times New Roman" panose="02020603050405020304" pitchFamily="18" charset="0"/>
              </a:rPr>
              <a:t>Develop professional skills of referencing accurately – use Referencing Handbook Harvard for guidance.  </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72152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A6273-94F5-EF41-AF55-EF43FE0769EC}"/>
              </a:ext>
            </a:extLst>
          </p:cNvPr>
          <p:cNvSpPr>
            <a:spLocks noGrp="1"/>
          </p:cNvSpPr>
          <p:nvPr>
            <p:ph type="title"/>
          </p:nvPr>
        </p:nvSpPr>
        <p:spPr/>
        <p:txBody>
          <a:bodyPr/>
          <a:lstStyle/>
          <a:p>
            <a:r>
              <a:rPr lang="en-GB" sz="3600" b="1" dirty="0"/>
              <a:t>Knowledge and Understanding Skills</a:t>
            </a:r>
            <a:br>
              <a:rPr lang="en-GB" dirty="0"/>
            </a:br>
            <a:endParaRPr lang="en-US" dirty="0"/>
          </a:p>
        </p:txBody>
      </p:sp>
      <p:sp>
        <p:nvSpPr>
          <p:cNvPr id="5" name="Rectangle 4">
            <a:extLst>
              <a:ext uri="{FF2B5EF4-FFF2-40B4-BE49-F238E27FC236}">
                <a16:creationId xmlns:a16="http://schemas.microsoft.com/office/drawing/2014/main" id="{1B87EF33-EE0D-ED4B-A959-CB8256FB6A8E}"/>
              </a:ext>
            </a:extLst>
          </p:cNvPr>
          <p:cNvSpPr/>
          <p:nvPr/>
        </p:nvSpPr>
        <p:spPr>
          <a:xfrm>
            <a:off x="533400" y="1288181"/>
            <a:ext cx="8229600" cy="3693319"/>
          </a:xfrm>
          <a:prstGeom prst="rect">
            <a:avLst/>
          </a:prstGeom>
        </p:spPr>
        <p:txBody>
          <a:bodyPr wrap="square">
            <a:spAutoFit/>
          </a:bodyPr>
          <a:lstStyle/>
          <a:p>
            <a:pPr algn="just"/>
            <a:r>
              <a:rPr lang="en-GB" b="1" i="1" dirty="0">
                <a:latin typeface="Arial" panose="020B0604020202020204" pitchFamily="34" charset="0"/>
                <a:ea typeface="Times New Roman" panose="02020603050405020304" pitchFamily="18" charset="0"/>
              </a:rPr>
              <a:t>Guidance specific to this assessment:</a:t>
            </a:r>
            <a:r>
              <a:rPr lang="en-GB" i="1" dirty="0">
                <a:latin typeface="Arial" panose="020B0604020202020204" pitchFamily="34"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r>
              <a:rPr lang="en-GB" i="1" dirty="0">
                <a:solidFill>
                  <a:srgbClr val="000000"/>
                </a:solidFill>
                <a:highlight>
                  <a:srgbClr val="FFFF00"/>
                </a:highlight>
                <a:latin typeface="Arial" panose="020B0604020202020204" pitchFamily="34" charset="0"/>
                <a:ea typeface="Times New Roman" panose="02020603050405020304" pitchFamily="18" charset="0"/>
              </a:rPr>
              <a:t>You will need to show an understanding of key aspects of various worldwide influences over the years on this unique curriculum</a:t>
            </a:r>
            <a:r>
              <a:rPr lang="en-GB" i="1" dirty="0">
                <a:solidFill>
                  <a:srgbClr val="000000"/>
                </a:solidFill>
                <a:latin typeface="Arial" panose="020B0604020202020204" pitchFamily="34" charset="0"/>
                <a:ea typeface="Times New Roman" panose="02020603050405020304" pitchFamily="18" charset="0"/>
              </a:rPr>
              <a:t>. Demonstrate appropriate understanding of the role of the outdoor classroom and the impact the environment can have on the development of children’s sensory motor development and physical literacy as a vehicle for inclusive practice.  </a:t>
            </a:r>
            <a:r>
              <a:rPr lang="en-GB" i="1" dirty="0">
                <a:solidFill>
                  <a:srgbClr val="000000"/>
                </a:solidFill>
                <a:highlight>
                  <a:srgbClr val="FFFF00"/>
                </a:highlight>
                <a:latin typeface="Arial" panose="020B0604020202020204" pitchFamily="34" charset="0"/>
                <a:ea typeface="Times New Roman" panose="02020603050405020304" pitchFamily="18" charset="0"/>
              </a:rPr>
              <a:t>You will need to show that you understand how the curriculum is evolving in Wales and consider how this might have implications for future opportunities for teaching physical development (i.e. Health and Wellbeing, Successful Futures, 2015).  </a:t>
            </a:r>
            <a:r>
              <a:rPr lang="en-GB" i="1" dirty="0">
                <a:solidFill>
                  <a:srgbClr val="000000"/>
                </a:solidFill>
                <a:latin typeface="Arial" panose="020B0604020202020204" pitchFamily="34" charset="0"/>
                <a:ea typeface="Times New Roman" panose="02020603050405020304" pitchFamily="18" charset="0"/>
              </a:rPr>
              <a:t>Demonstrate knowledge of those that have contributed to the field of physical literacy and outdoor learning in order to inspire and enrich the teaching within Primary Schools in Wales e.g. Whitehead, M. (2010). </a:t>
            </a:r>
            <a:endParaRPr lang="en-GB" sz="1400" dirty="0">
              <a:latin typeface="Times New Roman" panose="02020603050405020304" pitchFamily="18" charset="0"/>
              <a:ea typeface="Times New Roman" panose="02020603050405020304" pitchFamily="18" charset="0"/>
            </a:endParaRPr>
          </a:p>
          <a:p>
            <a:pPr algn="just"/>
            <a:r>
              <a:rPr lang="en-GB" b="1" dirty="0">
                <a:latin typeface="Arial" panose="020B0604020202020204" pitchFamily="34"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09423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974B3-6DA2-1346-98F4-0318D2A9A7C8}"/>
              </a:ext>
            </a:extLst>
          </p:cNvPr>
          <p:cNvSpPr>
            <a:spLocks noGrp="1"/>
          </p:cNvSpPr>
          <p:nvPr>
            <p:ph type="title"/>
          </p:nvPr>
        </p:nvSpPr>
        <p:spPr>
          <a:xfrm>
            <a:off x="394556" y="445766"/>
            <a:ext cx="8507288" cy="1143000"/>
          </a:xfrm>
        </p:spPr>
        <p:txBody>
          <a:bodyPr/>
          <a:lstStyle/>
          <a:p>
            <a:r>
              <a:rPr lang="en-GB" b="1" dirty="0"/>
              <a:t>Cognitive and Intellectual Skills</a:t>
            </a:r>
            <a:br>
              <a:rPr lang="en-GB" dirty="0"/>
            </a:br>
            <a:endParaRPr lang="en-US" dirty="0"/>
          </a:p>
        </p:txBody>
      </p:sp>
      <p:sp>
        <p:nvSpPr>
          <p:cNvPr id="5" name="Rectangle 4">
            <a:extLst>
              <a:ext uri="{FF2B5EF4-FFF2-40B4-BE49-F238E27FC236}">
                <a16:creationId xmlns:a16="http://schemas.microsoft.com/office/drawing/2014/main" id="{94CE1C16-0430-7444-8635-9BB96FE733A8}"/>
              </a:ext>
            </a:extLst>
          </p:cNvPr>
          <p:cNvSpPr/>
          <p:nvPr/>
        </p:nvSpPr>
        <p:spPr>
          <a:xfrm>
            <a:off x="533400" y="1720840"/>
            <a:ext cx="8229600" cy="3416320"/>
          </a:xfrm>
          <a:prstGeom prst="rect">
            <a:avLst/>
          </a:prstGeom>
        </p:spPr>
        <p:txBody>
          <a:bodyPr wrap="square">
            <a:spAutoFit/>
          </a:bodyPr>
          <a:lstStyle/>
          <a:p>
            <a:pPr algn="just"/>
            <a:r>
              <a:rPr lang="en-GB" b="1" i="1" dirty="0">
                <a:latin typeface="Arial" panose="020B0604020202020204" pitchFamily="34" charset="0"/>
                <a:ea typeface="Times New Roman" panose="02020603050405020304" pitchFamily="18" charset="0"/>
              </a:rPr>
              <a:t>Guidance specific to this assessment:</a:t>
            </a:r>
            <a:r>
              <a:rPr lang="en-GB" i="1" dirty="0">
                <a:latin typeface="Arial" panose="020B0604020202020204" pitchFamily="34"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algn="just"/>
            <a:r>
              <a:rPr lang="en-GB" i="1" dirty="0">
                <a:latin typeface="Arial" panose="020B0604020202020204" pitchFamily="34" charset="0"/>
                <a:ea typeface="Times New Roman" panose="02020603050405020304" pitchFamily="18" charset="0"/>
              </a:rPr>
              <a:t>You should show that you </a:t>
            </a:r>
            <a:r>
              <a:rPr lang="en-GB" i="1" dirty="0">
                <a:highlight>
                  <a:srgbClr val="FFFF00"/>
                </a:highlight>
                <a:latin typeface="Arial" panose="020B0604020202020204" pitchFamily="34" charset="0"/>
                <a:ea typeface="Times New Roman" panose="02020603050405020304" pitchFamily="18" charset="0"/>
              </a:rPr>
              <a:t>can consider differing perspectives/ theories/ arguments around the teaching and learning of the Foundation Phase curriculum in the outdoors and critically discuss its value and purpose.  </a:t>
            </a:r>
            <a:r>
              <a:rPr lang="en-GB" i="1" dirty="0">
                <a:latin typeface="Arial" panose="020B0604020202020204" pitchFamily="34" charset="0"/>
                <a:ea typeface="Times New Roman" panose="02020603050405020304" pitchFamily="18" charset="0"/>
              </a:rPr>
              <a:t>You need to show that you are aware of the debates that may exist around teaching Foundation Phase Curriculum in the outdoors and how does this relate to children’s Physical Literacy in the primary school. You should also ensure that you justify judgements and provide informed debates within your work.  Contrasting opinions that is further supported with research would be desirable in order to be able to make good and sensible judgements and sound concluding statements.   What are the implications of ensuring good levels of physical literacy at young age? </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78569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0696-55C3-3540-A4BC-1AAC6B01EA5C}"/>
              </a:ext>
            </a:extLst>
          </p:cNvPr>
          <p:cNvSpPr>
            <a:spLocks noGrp="1"/>
          </p:cNvSpPr>
          <p:nvPr>
            <p:ph type="title"/>
          </p:nvPr>
        </p:nvSpPr>
        <p:spPr>
          <a:xfrm>
            <a:off x="457200" y="908720"/>
            <a:ext cx="8229600" cy="1143000"/>
          </a:xfrm>
        </p:spPr>
        <p:txBody>
          <a:bodyPr/>
          <a:lstStyle/>
          <a:p>
            <a:r>
              <a:rPr lang="en-GB" b="1" dirty="0"/>
              <a:t>Transferable Skills for Life and Professional Practice </a:t>
            </a:r>
            <a:br>
              <a:rPr lang="en-GB" dirty="0"/>
            </a:br>
            <a:endParaRPr lang="en-US" dirty="0"/>
          </a:p>
        </p:txBody>
      </p:sp>
      <p:sp>
        <p:nvSpPr>
          <p:cNvPr id="5" name="Rectangle 4">
            <a:extLst>
              <a:ext uri="{FF2B5EF4-FFF2-40B4-BE49-F238E27FC236}">
                <a16:creationId xmlns:a16="http://schemas.microsoft.com/office/drawing/2014/main" id="{0A24F0C6-C5C4-0146-B901-6DFB576A815F}"/>
              </a:ext>
            </a:extLst>
          </p:cNvPr>
          <p:cNvSpPr/>
          <p:nvPr/>
        </p:nvSpPr>
        <p:spPr>
          <a:xfrm>
            <a:off x="967408" y="2413337"/>
            <a:ext cx="7056784" cy="2031325"/>
          </a:xfrm>
          <a:prstGeom prst="rect">
            <a:avLst/>
          </a:prstGeom>
        </p:spPr>
        <p:txBody>
          <a:bodyPr wrap="square">
            <a:spAutoFit/>
          </a:bodyPr>
          <a:lstStyle/>
          <a:p>
            <a:pPr algn="just"/>
            <a:r>
              <a:rPr lang="en-GB" b="1" i="1" dirty="0">
                <a:latin typeface="Arial" panose="020B0604020202020204" pitchFamily="34" charset="0"/>
                <a:ea typeface="Times New Roman" panose="02020603050405020304" pitchFamily="18" charset="0"/>
              </a:rPr>
              <a:t>Guidance specific to this assessment:</a:t>
            </a:r>
            <a:r>
              <a:rPr lang="en-GB" i="1" dirty="0">
                <a:latin typeface="Arial" panose="020B0604020202020204" pitchFamily="34" charset="0"/>
                <a:ea typeface="Times New Roman" panose="02020603050405020304" pitchFamily="18" charset="0"/>
              </a:rPr>
              <a:t> </a:t>
            </a:r>
            <a:endParaRPr lang="en-GB" sz="1400" dirty="0">
              <a:latin typeface="Times New Roman" panose="02020603050405020304" pitchFamily="18" charset="0"/>
              <a:ea typeface="Times New Roman" panose="02020603050405020304" pitchFamily="18" charset="0"/>
            </a:endParaRPr>
          </a:p>
          <a:p>
            <a:pPr algn="just"/>
            <a:r>
              <a:rPr lang="en-GB" i="1" dirty="0">
                <a:latin typeface="Arial" panose="020B0604020202020204" pitchFamily="34" charset="0"/>
                <a:ea typeface="Times New Roman" panose="02020603050405020304" pitchFamily="18" charset="0"/>
              </a:rPr>
              <a:t>You should show that you are able to </a:t>
            </a:r>
            <a:r>
              <a:rPr lang="en-GB" i="1" dirty="0">
                <a:highlight>
                  <a:srgbClr val="FFFF00"/>
                </a:highlight>
                <a:latin typeface="Arial" panose="020B0604020202020204" pitchFamily="34" charset="0"/>
                <a:ea typeface="Times New Roman" panose="02020603050405020304" pitchFamily="18" charset="0"/>
              </a:rPr>
              <a:t>present your own points and thoughts in a coherent and clear written assignment, which is well presented and well written.  </a:t>
            </a:r>
            <a:r>
              <a:rPr lang="en-GB" i="1" dirty="0">
                <a:latin typeface="Arial" panose="020B0604020202020204" pitchFamily="34" charset="0"/>
                <a:ea typeface="Times New Roman" panose="02020603050405020304" pitchFamily="18" charset="0"/>
              </a:rPr>
              <a:t>You should ensure that work is grammatically correct, with professional, precise and accurate use of language. Any appendices provided should be relevant and should support points made within the assignment. </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9347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A08A2-7688-4F85-9CD9-84CB7288040A}"/>
              </a:ext>
            </a:extLst>
          </p:cNvPr>
          <p:cNvSpPr>
            <a:spLocks noGrp="1"/>
          </p:cNvSpPr>
          <p:nvPr>
            <p:ph type="title"/>
          </p:nvPr>
        </p:nvSpPr>
        <p:spPr/>
        <p:txBody>
          <a:bodyPr/>
          <a:lstStyle/>
          <a:p>
            <a:r>
              <a:rPr lang="en-GB" dirty="0"/>
              <a:t>Connections with marking grid</a:t>
            </a:r>
            <a:br>
              <a:rPr lang="en-GB" dirty="0"/>
            </a:br>
            <a:r>
              <a:rPr lang="en-GB" dirty="0" err="1"/>
              <a:t>Cyswllt</a:t>
            </a:r>
            <a:r>
              <a:rPr lang="en-GB" dirty="0"/>
              <a:t> </a:t>
            </a:r>
            <a:r>
              <a:rPr lang="en-GB" dirty="0" err="1"/>
              <a:t>gyda</a:t>
            </a:r>
            <a:r>
              <a:rPr lang="en-GB" dirty="0"/>
              <a:t> grid </a:t>
            </a:r>
            <a:r>
              <a:rPr lang="en-GB" dirty="0" err="1"/>
              <a:t>marciau</a:t>
            </a:r>
            <a:endParaRPr lang="en-GB" dirty="0"/>
          </a:p>
        </p:txBody>
      </p:sp>
      <p:sp>
        <p:nvSpPr>
          <p:cNvPr id="3" name="Content Placeholder 2">
            <a:extLst>
              <a:ext uri="{FF2B5EF4-FFF2-40B4-BE49-F238E27FC236}">
                <a16:creationId xmlns:a16="http://schemas.microsoft.com/office/drawing/2014/main" id="{B1AE9F79-FCE4-4D1F-80B1-153956C45ED5}"/>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79BBF21C-1DBA-45EC-B6B9-6F874C66FA44}"/>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2807908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AC588-2407-974D-A17A-9029EF7E88FE}"/>
              </a:ext>
            </a:extLst>
          </p:cNvPr>
          <p:cNvSpPr>
            <a:spLocks noGrp="1"/>
          </p:cNvSpPr>
          <p:nvPr>
            <p:ph type="title"/>
          </p:nvPr>
        </p:nvSpPr>
        <p:spPr/>
        <p:txBody>
          <a:bodyPr/>
          <a:lstStyle/>
          <a:p>
            <a:r>
              <a:rPr lang="en-US" dirty="0" err="1"/>
              <a:t>Toriad</a:t>
            </a:r>
            <a:r>
              <a:rPr lang="en-US" dirty="0"/>
              <a:t>/ Brief break</a:t>
            </a:r>
          </a:p>
        </p:txBody>
      </p:sp>
      <p:sp>
        <p:nvSpPr>
          <p:cNvPr id="3" name="Content Placeholder 2">
            <a:extLst>
              <a:ext uri="{FF2B5EF4-FFF2-40B4-BE49-F238E27FC236}">
                <a16:creationId xmlns:a16="http://schemas.microsoft.com/office/drawing/2014/main" id="{7F4083BF-313E-F247-A5C6-7C66E552B6A6}"/>
              </a:ext>
            </a:extLst>
          </p:cNvPr>
          <p:cNvSpPr>
            <a:spLocks noGrp="1"/>
          </p:cNvSpPr>
          <p:nvPr>
            <p:ph sz="half" idx="1"/>
          </p:nvPr>
        </p:nvSpPr>
        <p:spPr/>
        <p:txBody>
          <a:bodyPr/>
          <a:lstStyle/>
          <a:p>
            <a:endParaRPr lang="en-US" dirty="0"/>
          </a:p>
        </p:txBody>
      </p:sp>
      <p:sp>
        <p:nvSpPr>
          <p:cNvPr id="4" name="Content Placeholder 3">
            <a:extLst>
              <a:ext uri="{FF2B5EF4-FFF2-40B4-BE49-F238E27FC236}">
                <a16:creationId xmlns:a16="http://schemas.microsoft.com/office/drawing/2014/main" id="{CE7CB92E-BBF9-9F4A-A0F5-B34DD0CAA2B5}"/>
              </a:ext>
            </a:extLst>
          </p:cNvPr>
          <p:cNvSpPr>
            <a:spLocks noGrp="1"/>
          </p:cNvSpPr>
          <p:nvPr>
            <p:ph sz="half" idx="2"/>
          </p:nvPr>
        </p:nvSpPr>
        <p:spPr/>
        <p:txBody>
          <a:bodyPr/>
          <a:lstStyle/>
          <a:p>
            <a:endParaRPr lang="en-US" dirty="0"/>
          </a:p>
        </p:txBody>
      </p:sp>
    </p:spTree>
    <p:extLst>
      <p:ext uri="{BB962C8B-B14F-4D97-AF65-F5344CB8AC3E}">
        <p14:creationId xmlns:p14="http://schemas.microsoft.com/office/powerpoint/2010/main" val="3998219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10;&#10;Description automatically generated">
            <a:extLst>
              <a:ext uri="{FF2B5EF4-FFF2-40B4-BE49-F238E27FC236}">
                <a16:creationId xmlns:a16="http://schemas.microsoft.com/office/drawing/2014/main" id="{4E20A4B1-D7B0-3348-B08B-E63A9AA95B3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r="8666" b="-1"/>
          <a:stretch/>
        </p:blipFill>
        <p:spPr>
          <a:xfrm>
            <a:off x="20" y="10"/>
            <a:ext cx="9143980" cy="6857990"/>
          </a:xfrm>
          <a:noFill/>
        </p:spPr>
      </p:pic>
    </p:spTree>
    <p:extLst>
      <p:ext uri="{BB962C8B-B14F-4D97-AF65-F5344CB8AC3E}">
        <p14:creationId xmlns:p14="http://schemas.microsoft.com/office/powerpoint/2010/main" val="912702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973698" y="1747598"/>
            <a:ext cx="3840480" cy="4633729"/>
          </a:xfrm>
        </p:spPr>
        <p:txBody>
          <a:bodyPr>
            <a:normAutofit fontScale="77500" lnSpcReduction="20000"/>
          </a:bodyPr>
          <a:lstStyle/>
          <a:p>
            <a:r>
              <a:rPr lang="en-US" dirty="0"/>
              <a:t>The Foundation Phase has been influenced by educational theorists and international approaches form around the world.</a:t>
            </a:r>
          </a:p>
          <a:p>
            <a:r>
              <a:rPr lang="en-US" dirty="0"/>
              <a:t>The curriculum is for children aged 3 to 7 years old</a:t>
            </a:r>
          </a:p>
          <a:p>
            <a:r>
              <a:rPr lang="en-US" dirty="0"/>
              <a:t>The Foundation Phase curriculum is made up of seven areas of learning. </a:t>
            </a:r>
          </a:p>
          <a:p>
            <a:r>
              <a:rPr lang="en-US" dirty="0"/>
              <a:t>Task – </a:t>
            </a:r>
            <a:r>
              <a:rPr lang="en-US" dirty="0" err="1"/>
              <a:t>moodle</a:t>
            </a:r>
            <a:r>
              <a:rPr lang="en-US" dirty="0"/>
              <a:t> – read &amp; list the 6 areas of learning. </a:t>
            </a:r>
          </a:p>
        </p:txBody>
      </p:sp>
      <p:sp>
        <p:nvSpPr>
          <p:cNvPr id="4" name="Content Placeholder 3"/>
          <p:cNvSpPr>
            <a:spLocks noGrp="1"/>
          </p:cNvSpPr>
          <p:nvPr>
            <p:ph sz="half" idx="2"/>
          </p:nvPr>
        </p:nvSpPr>
        <p:spPr>
          <a:xfrm>
            <a:off x="326735" y="1772816"/>
            <a:ext cx="4066193" cy="4343400"/>
          </a:xfrm>
        </p:spPr>
        <p:txBody>
          <a:bodyPr>
            <a:normAutofit fontScale="77500" lnSpcReduction="20000"/>
          </a:bodyPr>
          <a:lstStyle/>
          <a:p>
            <a:r>
              <a:rPr lang="en-US" dirty="0" err="1"/>
              <a:t>Wrth</a:t>
            </a:r>
            <a:r>
              <a:rPr lang="en-US" dirty="0"/>
              <a:t> </a:t>
            </a:r>
            <a:r>
              <a:rPr lang="en-US" dirty="0" err="1"/>
              <a:t>gynllunio’r</a:t>
            </a:r>
            <a:r>
              <a:rPr lang="en-US" dirty="0"/>
              <a:t> </a:t>
            </a:r>
            <a:r>
              <a:rPr lang="en-US" dirty="0" err="1"/>
              <a:t>Cyfnod</a:t>
            </a:r>
            <a:r>
              <a:rPr lang="en-US" dirty="0"/>
              <a:t> </a:t>
            </a:r>
            <a:r>
              <a:rPr lang="en-US" dirty="0" err="1"/>
              <a:t>Sylfaen</a:t>
            </a:r>
            <a:r>
              <a:rPr lang="en-US" dirty="0"/>
              <a:t> </a:t>
            </a:r>
            <a:r>
              <a:rPr lang="en-US" dirty="0" err="1"/>
              <a:t>cafodd</a:t>
            </a:r>
            <a:r>
              <a:rPr lang="en-US" dirty="0"/>
              <a:t> </a:t>
            </a:r>
            <a:r>
              <a:rPr lang="en-US" dirty="0" err="1"/>
              <a:t>ei</a:t>
            </a:r>
            <a:r>
              <a:rPr lang="en-US" dirty="0"/>
              <a:t> </a:t>
            </a:r>
            <a:r>
              <a:rPr lang="en-US" dirty="0" err="1"/>
              <a:t>ddylanwadu</a:t>
            </a:r>
            <a:r>
              <a:rPr lang="en-US" dirty="0"/>
              <a:t> </a:t>
            </a:r>
            <a:r>
              <a:rPr lang="en-US" dirty="0" err="1"/>
              <a:t>gan</a:t>
            </a:r>
            <a:r>
              <a:rPr lang="en-US" dirty="0"/>
              <a:t> </a:t>
            </a:r>
            <a:r>
              <a:rPr lang="en-US" dirty="0" err="1"/>
              <a:t>nifer</a:t>
            </a:r>
            <a:r>
              <a:rPr lang="en-US" dirty="0"/>
              <a:t> </a:t>
            </a:r>
            <a:r>
              <a:rPr lang="en-US" dirty="0" err="1"/>
              <a:t>o</a:t>
            </a:r>
            <a:r>
              <a:rPr lang="en-US" dirty="0"/>
              <a:t> </a:t>
            </a:r>
            <a:r>
              <a:rPr lang="en-US" dirty="0" err="1"/>
              <a:t>ddamcanieithwyr</a:t>
            </a:r>
            <a:r>
              <a:rPr lang="en-US" dirty="0"/>
              <a:t> </a:t>
            </a:r>
            <a:r>
              <a:rPr lang="en-US" dirty="0" err="1"/>
              <a:t>addysgiadol</a:t>
            </a:r>
            <a:r>
              <a:rPr lang="en-US" dirty="0"/>
              <a:t> a </a:t>
            </a:r>
            <a:r>
              <a:rPr lang="en-US" dirty="0" err="1"/>
              <a:t>dulliau</a:t>
            </a:r>
            <a:r>
              <a:rPr lang="en-US" dirty="0"/>
              <a:t> </a:t>
            </a:r>
            <a:r>
              <a:rPr lang="en-US" dirty="0" err="1"/>
              <a:t>rhyngwladol</a:t>
            </a:r>
            <a:r>
              <a:rPr lang="en-US" dirty="0"/>
              <a:t>.</a:t>
            </a:r>
          </a:p>
          <a:p>
            <a:r>
              <a:rPr lang="en-US" dirty="0" err="1"/>
              <a:t>Mae’n</a:t>
            </a:r>
            <a:r>
              <a:rPr lang="en-US" dirty="0"/>
              <a:t> </a:t>
            </a:r>
            <a:r>
              <a:rPr lang="en-US" dirty="0" err="1"/>
              <a:t>gwricwlwm</a:t>
            </a:r>
            <a:r>
              <a:rPr lang="en-US" dirty="0"/>
              <a:t> </a:t>
            </a:r>
            <a:r>
              <a:rPr lang="en-US" dirty="0" err="1"/>
              <a:t>ar</a:t>
            </a:r>
            <a:r>
              <a:rPr lang="en-US" dirty="0"/>
              <a:t> </a:t>
            </a:r>
            <a:r>
              <a:rPr lang="en-US" dirty="0" err="1"/>
              <a:t>gyfer</a:t>
            </a:r>
            <a:r>
              <a:rPr lang="en-US" dirty="0"/>
              <a:t> plant 3 </a:t>
            </a:r>
            <a:r>
              <a:rPr lang="en-US" dirty="0" err="1"/>
              <a:t>i</a:t>
            </a:r>
            <a:r>
              <a:rPr lang="en-US" dirty="0"/>
              <a:t> 7mlwydd </a:t>
            </a:r>
            <a:r>
              <a:rPr lang="en-US" dirty="0" err="1"/>
              <a:t>oed</a:t>
            </a:r>
            <a:r>
              <a:rPr lang="en-US" dirty="0"/>
              <a:t>.</a:t>
            </a:r>
          </a:p>
          <a:p>
            <a:r>
              <a:rPr lang="en-US" dirty="0" err="1"/>
              <a:t>Mae’r</a:t>
            </a:r>
            <a:r>
              <a:rPr lang="en-US" dirty="0"/>
              <a:t> </a:t>
            </a:r>
            <a:r>
              <a:rPr lang="en-US" dirty="0" err="1"/>
              <a:t>cwriwlwm</a:t>
            </a:r>
            <a:r>
              <a:rPr lang="en-US" dirty="0"/>
              <a:t> </a:t>
            </a:r>
            <a:r>
              <a:rPr lang="en-US" dirty="0" err="1"/>
              <a:t>Cyfnod</a:t>
            </a:r>
            <a:r>
              <a:rPr lang="en-US" dirty="0"/>
              <a:t> </a:t>
            </a:r>
            <a:r>
              <a:rPr lang="en-US" dirty="0" err="1"/>
              <a:t>Sylfaen</a:t>
            </a:r>
            <a:r>
              <a:rPr lang="en-US" dirty="0"/>
              <a:t> </a:t>
            </a:r>
            <a:r>
              <a:rPr lang="en-US" dirty="0" err="1"/>
              <a:t>wedi</a:t>
            </a:r>
            <a:r>
              <a:rPr lang="en-US" dirty="0"/>
              <a:t> </a:t>
            </a:r>
            <a:r>
              <a:rPr lang="en-US" dirty="0" err="1"/>
              <a:t>llunio</a:t>
            </a:r>
            <a:r>
              <a:rPr lang="en-US" dirty="0"/>
              <a:t> </a:t>
            </a:r>
            <a:r>
              <a:rPr lang="en-US" dirty="0" err="1"/>
              <a:t>gan</a:t>
            </a:r>
            <a:r>
              <a:rPr lang="en-US" dirty="0"/>
              <a:t> </a:t>
            </a:r>
            <a:r>
              <a:rPr lang="en-US" dirty="0" err="1"/>
              <a:t>chwe</a:t>
            </a:r>
            <a:r>
              <a:rPr lang="en-US" dirty="0"/>
              <a:t> </a:t>
            </a:r>
            <a:r>
              <a:rPr lang="en-US" dirty="0" err="1"/>
              <a:t>maes</a:t>
            </a:r>
            <a:r>
              <a:rPr lang="en-US" dirty="0"/>
              <a:t> </a:t>
            </a:r>
            <a:r>
              <a:rPr lang="en-US" dirty="0" err="1"/>
              <a:t>dysgu</a:t>
            </a:r>
            <a:r>
              <a:rPr lang="en-US" dirty="0"/>
              <a:t>.  </a:t>
            </a:r>
          </a:p>
          <a:p>
            <a:r>
              <a:rPr lang="en-US" dirty="0" err="1"/>
              <a:t>Tasg</a:t>
            </a:r>
            <a:r>
              <a:rPr lang="en-US" dirty="0"/>
              <a:t> – </a:t>
            </a:r>
            <a:r>
              <a:rPr lang="en-US" dirty="0" err="1"/>
              <a:t>moodle</a:t>
            </a:r>
            <a:r>
              <a:rPr lang="en-US" dirty="0"/>
              <a:t> – </a:t>
            </a:r>
            <a:r>
              <a:rPr lang="en-US" dirty="0" err="1"/>
              <a:t>darllen</a:t>
            </a:r>
            <a:r>
              <a:rPr lang="en-US" dirty="0"/>
              <a:t> a </a:t>
            </a:r>
            <a:r>
              <a:rPr lang="en-US" dirty="0" err="1"/>
              <a:t>rhestrwch</a:t>
            </a:r>
            <a:r>
              <a:rPr lang="en-US" dirty="0"/>
              <a:t> 6 </a:t>
            </a:r>
            <a:r>
              <a:rPr lang="en-US" dirty="0" err="1"/>
              <a:t>penawd</a:t>
            </a:r>
            <a:r>
              <a:rPr lang="en-US" dirty="0"/>
              <a:t> </a:t>
            </a:r>
            <a:r>
              <a:rPr lang="en-US" dirty="0" err="1"/>
              <a:t>maesydd</a:t>
            </a:r>
            <a:r>
              <a:rPr lang="en-US" dirty="0"/>
              <a:t> </a:t>
            </a:r>
            <a:r>
              <a:rPr lang="en-US" dirty="0" err="1"/>
              <a:t>dysgu</a:t>
            </a:r>
            <a:r>
              <a:rPr lang="en-US" dirty="0"/>
              <a:t>.  </a:t>
            </a:r>
          </a:p>
        </p:txBody>
      </p:sp>
      <p:sp>
        <p:nvSpPr>
          <p:cNvPr id="5" name="Title 1"/>
          <p:cNvSpPr txBox="1">
            <a:spLocks/>
          </p:cNvSpPr>
          <p:nvPr/>
        </p:nvSpPr>
        <p:spPr>
          <a:xfrm>
            <a:off x="549275" y="263245"/>
            <a:ext cx="8042276" cy="1336956"/>
          </a:xfrm>
          <a:prstGeom prst="rect">
            <a:avLst/>
          </a:prstGeom>
        </p:spPr>
        <p:txBody>
          <a:bodyPr vert="horz" lIns="91440" tIns="45720" rIns="91440" bIns="45720" rtlCol="0" anchor="b"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600" b="0" i="0" u="none" strike="noStrike" kern="1200" cap="none" spc="0" normalizeH="0" baseline="0" noProof="0" dirty="0">
                <a:ln>
                  <a:noFill/>
                </a:ln>
                <a:solidFill>
                  <a:schemeClr val="accent1"/>
                </a:solidFill>
                <a:effectLst/>
                <a:uLnTx/>
                <a:uFillTx/>
                <a:latin typeface="+mj-lt"/>
                <a:ea typeface="+mj-ea"/>
                <a:cs typeface="+mj-cs"/>
              </a:rPr>
              <a:t>Y </a:t>
            </a:r>
            <a:r>
              <a:rPr kumimoji="0" lang="en-US" sz="4600" b="0" i="0" u="none" strike="noStrike" kern="1200" cap="none" spc="0" normalizeH="0" baseline="0" noProof="0" dirty="0" err="1">
                <a:ln>
                  <a:noFill/>
                </a:ln>
                <a:solidFill>
                  <a:schemeClr val="accent1"/>
                </a:solidFill>
                <a:effectLst/>
                <a:uLnTx/>
                <a:uFillTx/>
                <a:latin typeface="+mj-lt"/>
                <a:ea typeface="+mj-ea"/>
                <a:cs typeface="+mj-cs"/>
              </a:rPr>
              <a:t>Cyfnod</a:t>
            </a:r>
            <a:r>
              <a:rPr kumimoji="0" lang="en-US" sz="4600" b="0" i="0" u="none" strike="noStrike" kern="1200" cap="none" spc="0" normalizeH="0" baseline="0" noProof="0" dirty="0">
                <a:ln>
                  <a:noFill/>
                </a:ln>
                <a:solidFill>
                  <a:schemeClr val="accent1"/>
                </a:solidFill>
                <a:effectLst/>
                <a:uLnTx/>
                <a:uFillTx/>
                <a:latin typeface="+mj-lt"/>
                <a:ea typeface="+mj-ea"/>
                <a:cs typeface="+mj-cs"/>
              </a:rPr>
              <a:t> </a:t>
            </a:r>
            <a:r>
              <a:rPr kumimoji="0" lang="en-US" sz="4600" b="0" i="0" u="none" strike="noStrike" kern="1200" cap="none" spc="0" normalizeH="0" baseline="0" noProof="0" dirty="0" err="1">
                <a:ln>
                  <a:noFill/>
                </a:ln>
                <a:solidFill>
                  <a:schemeClr val="accent1"/>
                </a:solidFill>
                <a:effectLst/>
                <a:uLnTx/>
                <a:uFillTx/>
                <a:latin typeface="+mj-lt"/>
                <a:ea typeface="+mj-ea"/>
                <a:cs typeface="+mj-cs"/>
              </a:rPr>
              <a:t>Sylfaen</a:t>
            </a:r>
            <a:r>
              <a:rPr kumimoji="0" lang="en-US" sz="4600" b="0" i="0" u="none" strike="noStrike" kern="1200" cap="none" spc="0" normalizeH="0" baseline="0" noProof="0" dirty="0">
                <a:ln>
                  <a:noFill/>
                </a:ln>
                <a:solidFill>
                  <a:schemeClr val="accent1"/>
                </a:solidFill>
                <a:effectLst/>
                <a:uLnTx/>
                <a:uFillTx/>
                <a:latin typeface="+mj-lt"/>
                <a:ea typeface="+mj-ea"/>
                <a:cs typeface="+mj-cs"/>
              </a:rPr>
              <a:t> </a:t>
            </a:r>
            <a:br>
              <a:rPr kumimoji="0" lang="en-US" sz="4600" b="0" i="0" u="none" strike="noStrike" kern="1200" cap="none" spc="0" normalizeH="0" baseline="0" noProof="0" dirty="0">
                <a:ln>
                  <a:noFill/>
                </a:ln>
                <a:solidFill>
                  <a:schemeClr val="accent1"/>
                </a:solidFill>
                <a:effectLst/>
                <a:uLnTx/>
                <a:uFillTx/>
                <a:latin typeface="+mj-lt"/>
                <a:ea typeface="+mj-ea"/>
                <a:cs typeface="+mj-cs"/>
              </a:rPr>
            </a:br>
            <a:r>
              <a:rPr kumimoji="0" lang="en-US" sz="4600" b="0" i="0" u="none" strike="noStrike" kern="1200" cap="none" spc="0" normalizeH="0" baseline="0" noProof="0" dirty="0">
                <a:ln>
                  <a:noFill/>
                </a:ln>
                <a:solidFill>
                  <a:schemeClr val="accent1"/>
                </a:solidFill>
                <a:effectLst/>
                <a:uLnTx/>
                <a:uFillTx/>
                <a:latin typeface="+mj-lt"/>
                <a:ea typeface="+mj-ea"/>
                <a:cs typeface="+mj-cs"/>
              </a:rPr>
              <a:t>The Foundation Phase</a:t>
            </a:r>
          </a:p>
        </p:txBody>
      </p:sp>
    </p:spTree>
    <p:extLst>
      <p:ext uri="{BB962C8B-B14F-4D97-AF65-F5344CB8AC3E}">
        <p14:creationId xmlns:p14="http://schemas.microsoft.com/office/powerpoint/2010/main" val="241632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10FC2-0265-E540-850D-80355675C6BE}"/>
              </a:ext>
            </a:extLst>
          </p:cNvPr>
          <p:cNvSpPr>
            <a:spLocks noGrp="1"/>
          </p:cNvSpPr>
          <p:nvPr>
            <p:ph type="title"/>
          </p:nvPr>
        </p:nvSpPr>
        <p:spPr/>
        <p:txBody>
          <a:bodyPr/>
          <a:lstStyle/>
          <a:p>
            <a:r>
              <a:rPr lang="en-US" dirty="0" err="1"/>
              <a:t>Deunydd</a:t>
            </a:r>
            <a:r>
              <a:rPr lang="en-US" dirty="0"/>
              <a:t> </a:t>
            </a:r>
            <a:r>
              <a:rPr lang="en-US" dirty="0" err="1"/>
              <a:t>Cefnogi</a:t>
            </a:r>
            <a:r>
              <a:rPr lang="en-US" dirty="0"/>
              <a:t> </a:t>
            </a:r>
            <a:r>
              <a:rPr lang="en-US" dirty="0" err="1"/>
              <a:t>Ll.C</a:t>
            </a:r>
            <a:r>
              <a:rPr lang="en-US" dirty="0"/>
              <a:t>.</a:t>
            </a:r>
            <a:br>
              <a:rPr lang="en-US" dirty="0"/>
            </a:br>
            <a:r>
              <a:rPr lang="en-US" dirty="0"/>
              <a:t>W.G. Supporting Documents</a:t>
            </a:r>
          </a:p>
        </p:txBody>
      </p:sp>
      <p:sp>
        <p:nvSpPr>
          <p:cNvPr id="3" name="Content Placeholder 2">
            <a:extLst>
              <a:ext uri="{FF2B5EF4-FFF2-40B4-BE49-F238E27FC236}">
                <a16:creationId xmlns:a16="http://schemas.microsoft.com/office/drawing/2014/main" id="{38EDA39D-D44A-7C46-B344-93F592D0548B}"/>
              </a:ext>
            </a:extLst>
          </p:cNvPr>
          <p:cNvSpPr>
            <a:spLocks noGrp="1"/>
          </p:cNvSpPr>
          <p:nvPr>
            <p:ph sz="half" idx="1"/>
          </p:nvPr>
        </p:nvSpPr>
        <p:spPr/>
        <p:txBody>
          <a:bodyPr/>
          <a:lstStyle/>
          <a:p>
            <a:r>
              <a:rPr lang="en-US" dirty="0"/>
              <a:t>Moodle</a:t>
            </a:r>
          </a:p>
          <a:p>
            <a:pPr marL="0" indent="0">
              <a:buNone/>
            </a:pPr>
            <a:r>
              <a:rPr lang="en-US" dirty="0" err="1"/>
              <a:t>e.e.</a:t>
            </a:r>
            <a:r>
              <a:rPr lang="en-US" dirty="0"/>
              <a:t> </a:t>
            </a:r>
            <a:r>
              <a:rPr lang="en-US" dirty="0" err="1"/>
              <a:t>Datblygiad</a:t>
            </a:r>
            <a:r>
              <a:rPr lang="en-US" dirty="0"/>
              <a:t> </a:t>
            </a:r>
            <a:r>
              <a:rPr lang="en-US" dirty="0" err="1"/>
              <a:t>Corfforol</a:t>
            </a:r>
            <a:r>
              <a:rPr lang="en-US" dirty="0"/>
              <a:t> </a:t>
            </a:r>
            <a:r>
              <a:rPr lang="en-US" dirty="0" err="1"/>
              <a:t>tudalennau</a:t>
            </a:r>
            <a:r>
              <a:rPr lang="en-US" dirty="0"/>
              <a:t> 13 – 18</a:t>
            </a:r>
          </a:p>
          <a:p>
            <a:pPr marL="0" indent="0">
              <a:buNone/>
            </a:pPr>
            <a:endParaRPr lang="en-US" dirty="0"/>
          </a:p>
          <a:p>
            <a:pPr marL="0" indent="0">
              <a:buNone/>
            </a:pPr>
            <a:r>
              <a:rPr lang="en-US" dirty="0" err="1"/>
              <a:t>Llawlyfr</a:t>
            </a:r>
            <a:r>
              <a:rPr lang="en-US" dirty="0"/>
              <a:t> </a:t>
            </a:r>
            <a:r>
              <a:rPr lang="en-US" dirty="0" err="1"/>
              <a:t>Dysgu’n</a:t>
            </a:r>
            <a:r>
              <a:rPr lang="en-US" dirty="0"/>
              <a:t> </a:t>
            </a:r>
            <a:r>
              <a:rPr lang="en-US" dirty="0" err="1"/>
              <a:t>yr</a:t>
            </a:r>
            <a:r>
              <a:rPr lang="en-US" dirty="0"/>
              <a:t> </a:t>
            </a:r>
            <a:r>
              <a:rPr lang="en-US" dirty="0" err="1"/>
              <a:t>Awyr</a:t>
            </a:r>
            <a:r>
              <a:rPr lang="en-US" dirty="0"/>
              <a:t> </a:t>
            </a:r>
            <a:r>
              <a:rPr lang="en-US" dirty="0" err="1"/>
              <a:t>Agored</a:t>
            </a:r>
            <a:r>
              <a:rPr lang="en-US" dirty="0"/>
              <a:t> </a:t>
            </a:r>
            <a:r>
              <a:rPr lang="en-US" dirty="0" err="1"/>
              <a:t>yn</a:t>
            </a:r>
            <a:r>
              <a:rPr lang="en-US" dirty="0"/>
              <a:t> y </a:t>
            </a:r>
            <a:r>
              <a:rPr lang="en-US" dirty="0" err="1"/>
              <a:t>Cyfnod</a:t>
            </a:r>
            <a:r>
              <a:rPr lang="en-US" dirty="0"/>
              <a:t> Sylfaen : </a:t>
            </a:r>
            <a:r>
              <a:rPr lang="en-US" dirty="0" err="1"/>
              <a:t>tudalennau</a:t>
            </a:r>
            <a:r>
              <a:rPr lang="en-US" dirty="0"/>
              <a:t> 6 a 14</a:t>
            </a:r>
          </a:p>
        </p:txBody>
      </p:sp>
      <p:sp>
        <p:nvSpPr>
          <p:cNvPr id="4" name="Content Placeholder 3">
            <a:extLst>
              <a:ext uri="{FF2B5EF4-FFF2-40B4-BE49-F238E27FC236}">
                <a16:creationId xmlns:a16="http://schemas.microsoft.com/office/drawing/2014/main" id="{9EE3E4BC-B658-9F4F-8825-7C041B37925A}"/>
              </a:ext>
            </a:extLst>
          </p:cNvPr>
          <p:cNvSpPr>
            <a:spLocks noGrp="1"/>
          </p:cNvSpPr>
          <p:nvPr>
            <p:ph sz="half" idx="2"/>
          </p:nvPr>
        </p:nvSpPr>
        <p:spPr/>
        <p:txBody>
          <a:bodyPr/>
          <a:lstStyle/>
          <a:p>
            <a:r>
              <a:rPr lang="en-US" dirty="0"/>
              <a:t>Moodle</a:t>
            </a:r>
          </a:p>
          <a:p>
            <a:pPr marL="0" indent="0">
              <a:buNone/>
            </a:pPr>
            <a:r>
              <a:rPr lang="en-US" dirty="0"/>
              <a:t>i.e. Physical Developments page 13 – 18</a:t>
            </a:r>
          </a:p>
          <a:p>
            <a:pPr marL="0" indent="0">
              <a:buNone/>
            </a:pPr>
            <a:endParaRPr lang="en-US" dirty="0"/>
          </a:p>
          <a:p>
            <a:pPr marL="0" indent="0">
              <a:buNone/>
            </a:pPr>
            <a:r>
              <a:rPr lang="en-US" dirty="0"/>
              <a:t>Foundation Phase Outdoor Learning Handbook : page 6 &amp; 14</a:t>
            </a:r>
          </a:p>
        </p:txBody>
      </p:sp>
    </p:spTree>
    <p:extLst>
      <p:ext uri="{BB962C8B-B14F-4D97-AF65-F5344CB8AC3E}">
        <p14:creationId xmlns:p14="http://schemas.microsoft.com/office/powerpoint/2010/main" val="3105489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097F6-8A91-D54D-9D68-1E6268F6812E}"/>
              </a:ext>
            </a:extLst>
          </p:cNvPr>
          <p:cNvSpPr>
            <a:spLocks noGrp="1"/>
          </p:cNvSpPr>
          <p:nvPr>
            <p:ph type="title"/>
          </p:nvPr>
        </p:nvSpPr>
        <p:spPr>
          <a:xfrm>
            <a:off x="457200" y="15719"/>
            <a:ext cx="8229600" cy="1143000"/>
          </a:xfrm>
        </p:spPr>
        <p:txBody>
          <a:bodyPr/>
          <a:lstStyle/>
          <a:p>
            <a:r>
              <a:rPr lang="en-US" dirty="0" err="1"/>
              <a:t>Chwech</a:t>
            </a:r>
            <a:r>
              <a:rPr lang="en-US" dirty="0"/>
              <a:t> </a:t>
            </a:r>
            <a:r>
              <a:rPr lang="en-US" dirty="0" err="1"/>
              <a:t>Maes</a:t>
            </a:r>
            <a:r>
              <a:rPr lang="en-US" dirty="0"/>
              <a:t> </a:t>
            </a:r>
            <a:r>
              <a:rPr lang="en-US" dirty="0" err="1"/>
              <a:t>Dysgu</a:t>
            </a:r>
            <a:r>
              <a:rPr lang="en-US" dirty="0"/>
              <a:t> </a:t>
            </a:r>
            <a:br>
              <a:rPr lang="en-US" dirty="0"/>
            </a:br>
            <a:r>
              <a:rPr lang="en-US" dirty="0"/>
              <a:t>Six Areas Of Learning</a:t>
            </a:r>
          </a:p>
        </p:txBody>
      </p:sp>
      <p:graphicFrame>
        <p:nvGraphicFramePr>
          <p:cNvPr id="5" name="Diagram 4">
            <a:extLst>
              <a:ext uri="{FF2B5EF4-FFF2-40B4-BE49-F238E27FC236}">
                <a16:creationId xmlns:a16="http://schemas.microsoft.com/office/drawing/2014/main" id="{2F6164A2-BCFD-DF40-96BB-7703BA9E0304}"/>
              </a:ext>
            </a:extLst>
          </p:cNvPr>
          <p:cNvGraphicFramePr/>
          <p:nvPr>
            <p:extLst>
              <p:ext uri="{D42A27DB-BD31-4B8C-83A1-F6EECF244321}">
                <p14:modId xmlns:p14="http://schemas.microsoft.com/office/powerpoint/2010/main" val="1900130622"/>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5917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 </a:t>
            </a:r>
            <a:r>
              <a:rPr lang="en-US" dirty="0" err="1"/>
              <a:t>Cyfnod</a:t>
            </a:r>
            <a:r>
              <a:rPr lang="en-US" dirty="0"/>
              <a:t> </a:t>
            </a:r>
            <a:r>
              <a:rPr lang="en-US" dirty="0" err="1"/>
              <a:t>Sylfaen</a:t>
            </a:r>
            <a:r>
              <a:rPr lang="en-US" dirty="0"/>
              <a:t> </a:t>
            </a:r>
            <a:br>
              <a:rPr lang="en-US" dirty="0"/>
            </a:br>
            <a:r>
              <a:rPr lang="en-US" dirty="0"/>
              <a:t>The Foundation Phase</a:t>
            </a:r>
          </a:p>
        </p:txBody>
      </p:sp>
      <p:sp>
        <p:nvSpPr>
          <p:cNvPr id="3" name="Content Placeholder 2"/>
          <p:cNvSpPr>
            <a:spLocks noGrp="1"/>
          </p:cNvSpPr>
          <p:nvPr>
            <p:ph sz="half" idx="1"/>
          </p:nvPr>
        </p:nvSpPr>
        <p:spPr/>
        <p:txBody>
          <a:bodyPr>
            <a:normAutofit fontScale="92500" lnSpcReduction="20000"/>
          </a:bodyPr>
          <a:lstStyle/>
          <a:p>
            <a:r>
              <a:rPr lang="en-US" dirty="0" err="1"/>
              <a:t>Mae’r</a:t>
            </a:r>
            <a:r>
              <a:rPr lang="en-US" dirty="0"/>
              <a:t> </a:t>
            </a:r>
            <a:r>
              <a:rPr lang="en-US" dirty="0" err="1"/>
              <a:t>cwricwlwm</a:t>
            </a:r>
            <a:r>
              <a:rPr lang="en-US" dirty="0"/>
              <a:t> </a:t>
            </a:r>
            <a:r>
              <a:rPr lang="en-US" dirty="0" err="1"/>
              <a:t>yn</a:t>
            </a:r>
            <a:r>
              <a:rPr lang="en-US" dirty="0"/>
              <a:t> </a:t>
            </a:r>
            <a:r>
              <a:rPr lang="en-US" dirty="0" err="1"/>
              <a:t>seiliedig</a:t>
            </a:r>
            <a:r>
              <a:rPr lang="en-US" dirty="0"/>
              <a:t> </a:t>
            </a:r>
            <a:r>
              <a:rPr lang="en-US" dirty="0" err="1"/>
              <a:t>ar</a:t>
            </a:r>
            <a:r>
              <a:rPr lang="en-US" dirty="0"/>
              <a:t> </a:t>
            </a:r>
            <a:r>
              <a:rPr lang="en-US" dirty="0" err="1"/>
              <a:t>chwarae</a:t>
            </a:r>
            <a:r>
              <a:rPr lang="en-US" dirty="0"/>
              <a:t> </a:t>
            </a:r>
            <a:r>
              <a:rPr lang="en-US" dirty="0" err="1"/>
              <a:t>i</a:t>
            </a:r>
            <a:r>
              <a:rPr lang="en-US" dirty="0"/>
              <a:t> </a:t>
            </a:r>
            <a:r>
              <a:rPr lang="en-US" dirty="0" err="1"/>
              <a:t>ddysgu</a:t>
            </a:r>
            <a:r>
              <a:rPr lang="en-US" dirty="0"/>
              <a:t> – </a:t>
            </a:r>
            <a:r>
              <a:rPr lang="en-US" dirty="0" err="1"/>
              <a:t>gan</a:t>
            </a:r>
            <a:r>
              <a:rPr lang="en-US" dirty="0"/>
              <a:t> </a:t>
            </a:r>
            <a:r>
              <a:rPr lang="en-US" dirty="0" err="1"/>
              <a:t>annog</a:t>
            </a:r>
            <a:r>
              <a:rPr lang="en-US" dirty="0"/>
              <a:t> </a:t>
            </a:r>
            <a:r>
              <a:rPr lang="en-US" dirty="0" err="1"/>
              <a:t>y</a:t>
            </a:r>
            <a:r>
              <a:rPr lang="en-US" dirty="0"/>
              <a:t> </a:t>
            </a:r>
            <a:r>
              <a:rPr lang="en-US" dirty="0" err="1"/>
              <a:t>disgyblion</a:t>
            </a:r>
            <a:r>
              <a:rPr lang="en-US" dirty="0"/>
              <a:t> </a:t>
            </a:r>
            <a:r>
              <a:rPr lang="en-US" dirty="0" err="1"/>
              <a:t>i</a:t>
            </a:r>
            <a:r>
              <a:rPr lang="en-US" dirty="0"/>
              <a:t> </a:t>
            </a:r>
            <a:r>
              <a:rPr lang="en-US" dirty="0" err="1"/>
              <a:t>fod</a:t>
            </a:r>
            <a:r>
              <a:rPr lang="en-US" dirty="0"/>
              <a:t> </a:t>
            </a:r>
            <a:r>
              <a:rPr lang="en-US" dirty="0" err="1"/>
              <a:t>yn</a:t>
            </a:r>
            <a:r>
              <a:rPr lang="en-US" dirty="0"/>
              <a:t> </a:t>
            </a:r>
            <a:r>
              <a:rPr lang="en-US" dirty="0" err="1"/>
              <a:t>annibynnol</a:t>
            </a:r>
            <a:endParaRPr lang="en-US" dirty="0"/>
          </a:p>
          <a:p>
            <a:r>
              <a:rPr lang="en-US" dirty="0" err="1"/>
              <a:t>Mae’r</a:t>
            </a:r>
            <a:r>
              <a:rPr lang="en-US" dirty="0"/>
              <a:t> </a:t>
            </a:r>
            <a:r>
              <a:rPr lang="en-US" dirty="0" err="1"/>
              <a:t>plentyn</a:t>
            </a:r>
            <a:r>
              <a:rPr lang="en-US" dirty="0"/>
              <a:t> </a:t>
            </a:r>
            <a:r>
              <a:rPr lang="en-US" dirty="0" err="1"/>
              <a:t>yn</a:t>
            </a:r>
            <a:r>
              <a:rPr lang="en-US" dirty="0"/>
              <a:t> </a:t>
            </a:r>
            <a:r>
              <a:rPr lang="en-US" dirty="0" err="1"/>
              <a:t>ganolog</a:t>
            </a:r>
            <a:r>
              <a:rPr lang="en-US" dirty="0"/>
              <a:t> </a:t>
            </a:r>
            <a:r>
              <a:rPr lang="en-US" dirty="0" err="1"/>
              <a:t>i</a:t>
            </a:r>
            <a:r>
              <a:rPr lang="en-US" dirty="0"/>
              <a:t> </a:t>
            </a:r>
            <a:r>
              <a:rPr lang="en-US" dirty="0" err="1"/>
              <a:t>gynllunio</a:t>
            </a:r>
            <a:r>
              <a:rPr lang="en-US" dirty="0"/>
              <a:t>, </a:t>
            </a:r>
            <a:r>
              <a:rPr lang="en-US" dirty="0" err="1"/>
              <a:t>adfyfyrio</a:t>
            </a:r>
            <a:r>
              <a:rPr lang="en-US" dirty="0"/>
              <a:t>, </a:t>
            </a:r>
            <a:r>
              <a:rPr lang="en-US" dirty="0" err="1"/>
              <a:t>tracio</a:t>
            </a:r>
            <a:r>
              <a:rPr lang="en-US" dirty="0"/>
              <a:t> ac </a:t>
            </a:r>
            <a:r>
              <a:rPr lang="en-US" dirty="0" err="1"/>
              <a:t>asesu</a:t>
            </a:r>
            <a:r>
              <a:rPr lang="en-US" dirty="0"/>
              <a:t>. Felly, </a:t>
            </a:r>
            <a:r>
              <a:rPr lang="en-US" dirty="0" err="1"/>
              <a:t>mae’r</a:t>
            </a:r>
            <a:r>
              <a:rPr lang="en-US" dirty="0"/>
              <a:t> </a:t>
            </a:r>
            <a:r>
              <a:rPr lang="en-US" dirty="0" err="1"/>
              <a:t>cwricwlwm</a:t>
            </a:r>
            <a:r>
              <a:rPr lang="en-US" dirty="0"/>
              <a:t> </a:t>
            </a:r>
            <a:r>
              <a:rPr lang="en-US" dirty="0" err="1"/>
              <a:t>wedi</a:t>
            </a:r>
            <a:r>
              <a:rPr lang="en-US" dirty="0"/>
              <a:t> </a:t>
            </a:r>
            <a:r>
              <a:rPr lang="en-US" dirty="0" err="1"/>
              <a:t>llunio</a:t>
            </a:r>
            <a:r>
              <a:rPr lang="en-US" dirty="0"/>
              <a:t> </a:t>
            </a:r>
            <a:r>
              <a:rPr lang="en-US" dirty="0" err="1"/>
              <a:t>yn</a:t>
            </a:r>
            <a:r>
              <a:rPr lang="en-US" dirty="0"/>
              <a:t> </a:t>
            </a:r>
            <a:r>
              <a:rPr lang="en-US" dirty="0" err="1"/>
              <a:t>unol</a:t>
            </a:r>
            <a:r>
              <a:rPr lang="en-US" dirty="0"/>
              <a:t> a </a:t>
            </a:r>
            <a:r>
              <a:rPr lang="en-US" dirty="0" err="1"/>
              <a:t>gofynion</a:t>
            </a:r>
            <a:r>
              <a:rPr lang="en-US" dirty="0"/>
              <a:t> yr </a:t>
            </a:r>
            <a:r>
              <a:rPr lang="en-US" dirty="0" err="1"/>
              <a:t>unigolyn</a:t>
            </a:r>
            <a:r>
              <a:rPr lang="en-US" dirty="0"/>
              <a:t>. </a:t>
            </a:r>
          </a:p>
        </p:txBody>
      </p:sp>
      <p:sp>
        <p:nvSpPr>
          <p:cNvPr id="4" name="Content Placeholder 3"/>
          <p:cNvSpPr>
            <a:spLocks noGrp="1"/>
          </p:cNvSpPr>
          <p:nvPr>
            <p:ph sz="half" idx="2"/>
          </p:nvPr>
        </p:nvSpPr>
        <p:spPr>
          <a:xfrm>
            <a:off x="4751071" y="1600200"/>
            <a:ext cx="3840480" cy="4989731"/>
          </a:xfrm>
        </p:spPr>
        <p:txBody>
          <a:bodyPr>
            <a:normAutofit fontScale="92500" lnSpcReduction="20000"/>
          </a:bodyPr>
          <a:lstStyle/>
          <a:p>
            <a:r>
              <a:rPr lang="en-US" dirty="0"/>
              <a:t>The curriculum is play based – encouraging the pupils to be independent</a:t>
            </a:r>
          </a:p>
          <a:p>
            <a:r>
              <a:rPr lang="en-US" dirty="0"/>
              <a:t>The child is at the heart of the planning, reflections, tracking and assessment. Therefore, the curriculum tailored to individuals needs.</a:t>
            </a:r>
          </a:p>
        </p:txBody>
      </p:sp>
      <p:sp>
        <p:nvSpPr>
          <p:cNvPr id="5" name="TextBox 4"/>
          <p:cNvSpPr txBox="1"/>
          <p:nvPr/>
        </p:nvSpPr>
        <p:spPr>
          <a:xfrm>
            <a:off x="4150007" y="5297270"/>
            <a:ext cx="4441544" cy="646331"/>
          </a:xfrm>
          <a:prstGeom prst="rect">
            <a:avLst/>
          </a:prstGeom>
          <a:noFill/>
        </p:spPr>
        <p:txBody>
          <a:bodyPr wrap="square" rtlCol="0">
            <a:spAutoFit/>
          </a:bodyPr>
          <a:lstStyle/>
          <a:p>
            <a:r>
              <a:rPr lang="en-US" dirty="0">
                <a:hlinkClick r:id="rId3"/>
              </a:rPr>
              <a:t>https://youtu.be/5CZ0uX2g9HE</a:t>
            </a:r>
            <a:endParaRPr lang="en-US" dirty="0"/>
          </a:p>
          <a:p>
            <a:endParaRPr lang="en-US" dirty="0"/>
          </a:p>
        </p:txBody>
      </p:sp>
    </p:spTree>
    <p:extLst>
      <p:ext uri="{BB962C8B-B14F-4D97-AF65-F5344CB8AC3E}">
        <p14:creationId xmlns:p14="http://schemas.microsoft.com/office/powerpoint/2010/main" val="869924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Dylanwadau</a:t>
            </a:r>
            <a:r>
              <a:rPr lang="en-US" dirty="0"/>
              <a:t> </a:t>
            </a:r>
            <a:r>
              <a:rPr lang="en-US" dirty="0" err="1"/>
              <a:t>Byd</a:t>
            </a:r>
            <a:r>
              <a:rPr lang="en-US" dirty="0"/>
              <a:t> </a:t>
            </a:r>
            <a:r>
              <a:rPr lang="en-US" dirty="0" err="1"/>
              <a:t>Eang</a:t>
            </a:r>
            <a:br>
              <a:rPr lang="en-US" dirty="0"/>
            </a:br>
            <a:r>
              <a:rPr lang="en-US" dirty="0"/>
              <a:t>International Influences</a:t>
            </a:r>
          </a:p>
        </p:txBody>
      </p:sp>
      <p:sp>
        <p:nvSpPr>
          <p:cNvPr id="3" name="Content Placeholder 2"/>
          <p:cNvSpPr>
            <a:spLocks noGrp="1"/>
          </p:cNvSpPr>
          <p:nvPr>
            <p:ph sz="half" idx="1"/>
          </p:nvPr>
        </p:nvSpPr>
        <p:spPr/>
        <p:txBody>
          <a:bodyPr/>
          <a:lstStyle/>
          <a:p>
            <a:pPr>
              <a:buNone/>
            </a:pPr>
            <a:r>
              <a:rPr lang="en-US" dirty="0"/>
              <a:t>1. Reggio Emilia – Northern Italy</a:t>
            </a:r>
          </a:p>
          <a:p>
            <a:pPr>
              <a:buNone/>
            </a:pPr>
            <a:r>
              <a:rPr lang="en-US" dirty="0"/>
              <a:t>2. Te </a:t>
            </a:r>
            <a:r>
              <a:rPr lang="en-US" dirty="0" err="1"/>
              <a:t>Whariki</a:t>
            </a:r>
            <a:r>
              <a:rPr lang="en-US" dirty="0"/>
              <a:t> – New Zealand</a:t>
            </a:r>
          </a:p>
          <a:p>
            <a:pPr>
              <a:buNone/>
            </a:pPr>
            <a:r>
              <a:rPr lang="en-US" dirty="0"/>
              <a:t>3. Hi-scope – USA</a:t>
            </a:r>
          </a:p>
          <a:p>
            <a:pPr>
              <a:buNone/>
            </a:pPr>
            <a:r>
              <a:rPr lang="en-US" dirty="0"/>
              <a:t>4. Forest Schools – </a:t>
            </a:r>
            <a:r>
              <a:rPr lang="en-US" dirty="0" err="1"/>
              <a:t>Scandanavia</a:t>
            </a:r>
            <a:endParaRPr lang="en-US" dirty="0"/>
          </a:p>
        </p:txBody>
      </p:sp>
      <p:pic>
        <p:nvPicPr>
          <p:cNvPr id="5" name="Picture 4"/>
          <p:cNvPicPr>
            <a:picLocks noChangeAspect="1"/>
          </p:cNvPicPr>
          <p:nvPr/>
        </p:nvPicPr>
        <p:blipFill>
          <a:blip r:embed="rId3"/>
          <a:stretch>
            <a:fillRect/>
          </a:stretch>
        </p:blipFill>
        <p:spPr>
          <a:xfrm>
            <a:off x="4724271" y="1600201"/>
            <a:ext cx="2657626" cy="1420622"/>
          </a:xfrm>
          <a:prstGeom prst="rect">
            <a:avLst/>
          </a:prstGeom>
        </p:spPr>
      </p:pic>
      <p:pic>
        <p:nvPicPr>
          <p:cNvPr id="6" name="Picture 5"/>
          <p:cNvPicPr>
            <a:picLocks noChangeAspect="1"/>
          </p:cNvPicPr>
          <p:nvPr/>
        </p:nvPicPr>
        <p:blipFill>
          <a:blip r:embed="rId4"/>
          <a:stretch>
            <a:fillRect/>
          </a:stretch>
        </p:blipFill>
        <p:spPr>
          <a:xfrm>
            <a:off x="196863" y="4550560"/>
            <a:ext cx="3510150" cy="2204345"/>
          </a:xfrm>
          <a:prstGeom prst="rect">
            <a:avLst/>
          </a:prstGeom>
        </p:spPr>
      </p:pic>
      <p:sp>
        <p:nvSpPr>
          <p:cNvPr id="7" name="TextBox 6"/>
          <p:cNvSpPr txBox="1"/>
          <p:nvPr/>
        </p:nvSpPr>
        <p:spPr>
          <a:xfrm>
            <a:off x="3967350" y="4371580"/>
            <a:ext cx="4493082" cy="923330"/>
          </a:xfrm>
          <a:prstGeom prst="rect">
            <a:avLst/>
          </a:prstGeom>
          <a:noFill/>
        </p:spPr>
        <p:txBody>
          <a:bodyPr wrap="square" rtlCol="0">
            <a:spAutoFit/>
          </a:bodyPr>
          <a:lstStyle/>
          <a:p>
            <a:r>
              <a:rPr lang="en-US" dirty="0">
                <a:hlinkClick r:id="rId5"/>
              </a:rPr>
              <a:t>https://dysgu.hwb.gov.wales/playlists/view/00d83c8b-7c19-4f60-aead-38d09de33108/en#page1</a:t>
            </a:r>
            <a:endParaRPr lang="en-US" dirty="0"/>
          </a:p>
        </p:txBody>
      </p:sp>
      <p:sp>
        <p:nvSpPr>
          <p:cNvPr id="8" name="TextBox 7"/>
          <p:cNvSpPr txBox="1"/>
          <p:nvPr/>
        </p:nvSpPr>
        <p:spPr>
          <a:xfrm>
            <a:off x="3952185" y="3203386"/>
            <a:ext cx="4639365" cy="923330"/>
          </a:xfrm>
          <a:prstGeom prst="rect">
            <a:avLst/>
          </a:prstGeom>
          <a:noFill/>
        </p:spPr>
        <p:txBody>
          <a:bodyPr wrap="square" rtlCol="0">
            <a:spAutoFit/>
          </a:bodyPr>
          <a:lstStyle/>
          <a:p>
            <a:r>
              <a:rPr lang="en-US" dirty="0"/>
              <a:t>The use of the outdoors is central to the learning of the Foundation Phase  </a:t>
            </a:r>
          </a:p>
          <a:p>
            <a:r>
              <a:rPr lang="en-US" dirty="0"/>
              <a:t>The outdoors as a site for learning</a:t>
            </a:r>
          </a:p>
        </p:txBody>
      </p:sp>
    </p:spTree>
    <p:extLst>
      <p:ext uri="{BB962C8B-B14F-4D97-AF65-F5344CB8AC3E}">
        <p14:creationId xmlns:p14="http://schemas.microsoft.com/office/powerpoint/2010/main" val="10334860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617" y="227990"/>
            <a:ext cx="8042276" cy="1336956"/>
          </a:xfrm>
        </p:spPr>
        <p:txBody>
          <a:bodyPr/>
          <a:lstStyle/>
          <a:p>
            <a:r>
              <a:rPr lang="en-US" dirty="0" err="1"/>
              <a:t>Tasg</a:t>
            </a:r>
            <a:r>
              <a:rPr lang="en-US" dirty="0"/>
              <a:t> </a:t>
            </a:r>
            <a:r>
              <a:rPr lang="en-US" dirty="0" err="1"/>
              <a:t>Grŵp</a:t>
            </a:r>
            <a:r>
              <a:rPr lang="en-US" dirty="0"/>
              <a:t> / Group Task – 30mins</a:t>
            </a:r>
          </a:p>
        </p:txBody>
      </p:sp>
      <p:sp>
        <p:nvSpPr>
          <p:cNvPr id="3" name="Content Placeholder 2"/>
          <p:cNvSpPr>
            <a:spLocks noGrp="1"/>
          </p:cNvSpPr>
          <p:nvPr>
            <p:ph sz="half" idx="1"/>
          </p:nvPr>
        </p:nvSpPr>
        <p:spPr>
          <a:xfrm>
            <a:off x="391066" y="1916832"/>
            <a:ext cx="4172796" cy="3528392"/>
          </a:xfrm>
        </p:spPr>
        <p:txBody>
          <a:bodyPr>
            <a:noAutofit/>
          </a:bodyPr>
          <a:lstStyle/>
          <a:p>
            <a:r>
              <a:rPr lang="en-US" sz="2000" dirty="0" err="1"/>
              <a:t>Ewch</a:t>
            </a:r>
            <a:r>
              <a:rPr lang="en-US" sz="2000" dirty="0"/>
              <a:t> </a:t>
            </a:r>
            <a:r>
              <a:rPr lang="en-US" sz="2000" dirty="0" err="1"/>
              <a:t>mewn</a:t>
            </a:r>
            <a:r>
              <a:rPr lang="en-US" sz="2000" dirty="0"/>
              <a:t> </a:t>
            </a:r>
            <a:r>
              <a:rPr lang="en-US" sz="2000" dirty="0" err="1"/>
              <a:t>i</a:t>
            </a:r>
            <a:r>
              <a:rPr lang="en-US" sz="2000" dirty="0"/>
              <a:t> </a:t>
            </a:r>
            <a:r>
              <a:rPr lang="en-US" sz="2000" dirty="0" err="1"/>
              <a:t>grŵpiau</a:t>
            </a:r>
            <a:r>
              <a:rPr lang="en-US" sz="2000" dirty="0"/>
              <a:t> o 3 neu 4</a:t>
            </a:r>
          </a:p>
          <a:p>
            <a:r>
              <a:rPr lang="en-US" sz="2000" dirty="0" err="1"/>
              <a:t>Creu</a:t>
            </a:r>
            <a:r>
              <a:rPr lang="en-US" sz="2000" dirty="0"/>
              <a:t> poster / wordle / word doc am </a:t>
            </a:r>
            <a:r>
              <a:rPr lang="en-US" sz="2000" dirty="0" err="1"/>
              <a:t>ddull</a:t>
            </a:r>
            <a:r>
              <a:rPr lang="en-US" sz="2000" dirty="0"/>
              <a:t> </a:t>
            </a:r>
            <a:r>
              <a:rPr lang="en-US" sz="2000" dirty="0" err="1"/>
              <a:t>rhyngwladol</a:t>
            </a:r>
            <a:r>
              <a:rPr lang="en-US" sz="2000" dirty="0"/>
              <a:t>. </a:t>
            </a:r>
          </a:p>
          <a:p>
            <a:r>
              <a:rPr lang="en-US" sz="2000" dirty="0"/>
              <a:t>Mae </a:t>
            </a:r>
            <a:r>
              <a:rPr lang="en-US" sz="2000" dirty="0" err="1"/>
              <a:t>gan</a:t>
            </a:r>
            <a:r>
              <a:rPr lang="en-US" sz="2000" dirty="0"/>
              <a:t> bob </a:t>
            </a:r>
            <a:r>
              <a:rPr lang="en-US" sz="2000" dirty="0" err="1"/>
              <a:t>grŵp</a:t>
            </a:r>
            <a:r>
              <a:rPr lang="en-US" sz="2000" dirty="0"/>
              <a:t> </a:t>
            </a:r>
            <a:r>
              <a:rPr lang="en-US" sz="2000" dirty="0" err="1"/>
              <a:t>ymchwilio</a:t>
            </a:r>
            <a:r>
              <a:rPr lang="en-US" sz="2000" dirty="0"/>
              <a:t> 30munud </a:t>
            </a:r>
            <a:r>
              <a:rPr lang="en-US" sz="2000" dirty="0" err="1"/>
              <a:t>i</a:t>
            </a:r>
            <a:r>
              <a:rPr lang="en-US" sz="2000" dirty="0"/>
              <a:t> </a:t>
            </a:r>
            <a:r>
              <a:rPr lang="en-US" sz="2000" dirty="0" err="1"/>
              <a:t>ymchwilio</a:t>
            </a:r>
            <a:r>
              <a:rPr lang="en-US" sz="2000" dirty="0"/>
              <a:t> dull </a:t>
            </a:r>
            <a:r>
              <a:rPr lang="en-US" sz="2000" dirty="0" err="1"/>
              <a:t>rhyngwladol</a:t>
            </a:r>
            <a:r>
              <a:rPr lang="en-US" sz="2000" dirty="0"/>
              <a:t> ag </a:t>
            </a:r>
            <a:r>
              <a:rPr lang="en-US" sz="2000" dirty="0" err="1"/>
              <a:t>i</a:t>
            </a:r>
            <a:r>
              <a:rPr lang="en-US" sz="2000" dirty="0"/>
              <a:t> </a:t>
            </a:r>
            <a:r>
              <a:rPr lang="en-US" sz="2000" dirty="0" err="1"/>
              <a:t>gyd-weithio</a:t>
            </a:r>
            <a:r>
              <a:rPr lang="en-US" sz="2000" dirty="0"/>
              <a:t> </a:t>
            </a:r>
            <a:r>
              <a:rPr lang="en-US" sz="2000" dirty="0" err="1"/>
              <a:t>i</a:t>
            </a:r>
            <a:r>
              <a:rPr lang="en-US" sz="2000" dirty="0"/>
              <a:t> </a:t>
            </a:r>
            <a:r>
              <a:rPr lang="en-US" sz="2000" dirty="0" err="1"/>
              <a:t>greu</a:t>
            </a:r>
            <a:r>
              <a:rPr lang="en-US" sz="2000" dirty="0"/>
              <a:t> </a:t>
            </a:r>
            <a:r>
              <a:rPr lang="en-US" sz="2000" dirty="0" err="1"/>
              <a:t>strwythur</a:t>
            </a:r>
            <a:r>
              <a:rPr lang="en-US" sz="2000" dirty="0"/>
              <a:t> </a:t>
            </a:r>
            <a:r>
              <a:rPr lang="en-US" sz="2000" dirty="0" err="1"/>
              <a:t>adrodd</a:t>
            </a:r>
            <a:r>
              <a:rPr lang="en-US" sz="2000" dirty="0"/>
              <a:t> </a:t>
            </a:r>
            <a:r>
              <a:rPr lang="en-US" sz="2000" dirty="0" err="1"/>
              <a:t>nôl</a:t>
            </a:r>
            <a:r>
              <a:rPr lang="en-US" sz="2000" dirty="0"/>
              <a:t>.</a:t>
            </a:r>
          </a:p>
          <a:p>
            <a:r>
              <a:rPr lang="en-US" sz="2000" dirty="0" err="1"/>
              <a:t>Ewch</a:t>
            </a:r>
            <a:r>
              <a:rPr lang="en-US" sz="2000" dirty="0"/>
              <a:t> </a:t>
            </a:r>
            <a:r>
              <a:rPr lang="en-US" sz="2000" dirty="0" err="1"/>
              <a:t>i</a:t>
            </a:r>
            <a:r>
              <a:rPr lang="en-US" sz="2000" dirty="0"/>
              <a:t> </a:t>
            </a:r>
            <a:r>
              <a:rPr lang="en-US" sz="2000" dirty="0" err="1"/>
              <a:t>moodle</a:t>
            </a:r>
            <a:r>
              <a:rPr lang="en-US" sz="2000" dirty="0"/>
              <a:t> </a:t>
            </a:r>
            <a:r>
              <a:rPr lang="en-US" sz="2000" dirty="0" err="1"/>
              <a:t>ar</a:t>
            </a:r>
            <a:r>
              <a:rPr lang="en-US" sz="2000" dirty="0"/>
              <a:t> </a:t>
            </a:r>
            <a:r>
              <a:rPr lang="en-US" sz="2000" dirty="0" err="1"/>
              <a:t>gyfer</a:t>
            </a:r>
            <a:r>
              <a:rPr lang="en-US" sz="2000" dirty="0"/>
              <a:t> </a:t>
            </a:r>
            <a:r>
              <a:rPr lang="en-US" sz="2000" dirty="0" err="1"/>
              <a:t>deunydd</a:t>
            </a:r>
            <a:r>
              <a:rPr lang="en-US" sz="2000" dirty="0"/>
              <a:t> </a:t>
            </a:r>
            <a:r>
              <a:rPr lang="en-US" sz="2000" dirty="0" err="1"/>
              <a:t>parod</a:t>
            </a:r>
            <a:r>
              <a:rPr lang="en-US" sz="2000" dirty="0"/>
              <a:t> ac/neu </a:t>
            </a:r>
            <a:r>
              <a:rPr lang="en-US" sz="2000" dirty="0" err="1"/>
              <a:t>ar</a:t>
            </a:r>
            <a:r>
              <a:rPr lang="en-US" sz="2000" dirty="0"/>
              <a:t> </a:t>
            </a:r>
            <a:r>
              <a:rPr lang="en-US" sz="2000" dirty="0" err="1"/>
              <a:t>llyfrgell</a:t>
            </a:r>
            <a:r>
              <a:rPr lang="en-US" sz="2000" dirty="0"/>
              <a:t> </a:t>
            </a:r>
            <a:r>
              <a:rPr lang="en-US" sz="2000" dirty="0" err="1"/>
              <a:t>ar</a:t>
            </a:r>
            <a:r>
              <a:rPr lang="en-US" sz="2000" dirty="0"/>
              <a:t> </a:t>
            </a:r>
            <a:r>
              <a:rPr lang="en-US" sz="2000" dirty="0" err="1"/>
              <a:t>lein</a:t>
            </a:r>
            <a:r>
              <a:rPr lang="en-US" sz="2000" dirty="0"/>
              <a:t> ac/neu google. </a:t>
            </a:r>
          </a:p>
        </p:txBody>
      </p:sp>
      <p:sp>
        <p:nvSpPr>
          <p:cNvPr id="4" name="Content Placeholder 3"/>
          <p:cNvSpPr>
            <a:spLocks noGrp="1"/>
          </p:cNvSpPr>
          <p:nvPr>
            <p:ph sz="half" idx="2"/>
          </p:nvPr>
        </p:nvSpPr>
        <p:spPr>
          <a:xfrm>
            <a:off x="4776860" y="1916832"/>
            <a:ext cx="4172796" cy="4044700"/>
          </a:xfrm>
        </p:spPr>
        <p:txBody>
          <a:bodyPr>
            <a:normAutofit fontScale="70000" lnSpcReduction="20000"/>
          </a:bodyPr>
          <a:lstStyle/>
          <a:p>
            <a:r>
              <a:rPr lang="en-US" dirty="0"/>
              <a:t>Get into groups of 3 or 4 </a:t>
            </a:r>
          </a:p>
          <a:p>
            <a:r>
              <a:rPr lang="is-IS" dirty="0"/>
              <a:t>Research and create a poster / wordle / word document about  an international approach. </a:t>
            </a:r>
          </a:p>
          <a:p>
            <a:r>
              <a:rPr lang="is-IS" dirty="0"/>
              <a:t>Each research group have 30 mins to </a:t>
            </a:r>
            <a:r>
              <a:rPr lang="en-GB" dirty="0"/>
              <a:t>research their international approach &amp; to collaborate to create the format for feedback.   </a:t>
            </a:r>
          </a:p>
          <a:p>
            <a:r>
              <a:rPr lang="en-GB" dirty="0"/>
              <a:t>Go to </a:t>
            </a:r>
            <a:r>
              <a:rPr lang="en-GB" dirty="0" err="1"/>
              <a:t>moodle</a:t>
            </a:r>
            <a:r>
              <a:rPr lang="en-GB" dirty="0"/>
              <a:t> for docs about the approach and/or the online library and/or google searches.  </a:t>
            </a:r>
          </a:p>
          <a:p>
            <a:endParaRPr lang="en-US" dirty="0"/>
          </a:p>
        </p:txBody>
      </p:sp>
    </p:spTree>
    <p:extLst>
      <p:ext uri="{BB962C8B-B14F-4D97-AF65-F5344CB8AC3E}">
        <p14:creationId xmlns:p14="http://schemas.microsoft.com/office/powerpoint/2010/main" val="3977486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ECBF7-544B-4704-89EC-1A8215A38F11}"/>
              </a:ext>
            </a:extLst>
          </p:cNvPr>
          <p:cNvSpPr>
            <a:spLocks noGrp="1"/>
          </p:cNvSpPr>
          <p:nvPr>
            <p:ph type="title"/>
          </p:nvPr>
        </p:nvSpPr>
        <p:spPr/>
        <p:txBody>
          <a:bodyPr/>
          <a:lstStyle/>
          <a:p>
            <a:r>
              <a:rPr lang="en-US" dirty="0" err="1"/>
              <a:t>Tasg</a:t>
            </a:r>
            <a:r>
              <a:rPr lang="en-US" dirty="0"/>
              <a:t> </a:t>
            </a:r>
            <a:r>
              <a:rPr lang="en-US" dirty="0" err="1"/>
              <a:t>Grŵp</a:t>
            </a:r>
            <a:r>
              <a:rPr lang="en-US" dirty="0"/>
              <a:t> / Group Task – 30mins</a:t>
            </a:r>
            <a:endParaRPr lang="en-GB" dirty="0"/>
          </a:p>
        </p:txBody>
      </p:sp>
      <p:sp>
        <p:nvSpPr>
          <p:cNvPr id="3" name="Content Placeholder 2">
            <a:extLst>
              <a:ext uri="{FF2B5EF4-FFF2-40B4-BE49-F238E27FC236}">
                <a16:creationId xmlns:a16="http://schemas.microsoft.com/office/drawing/2014/main" id="{AB03FDC4-43C9-46FA-852D-6182336F7CB7}"/>
              </a:ext>
            </a:extLst>
          </p:cNvPr>
          <p:cNvSpPr>
            <a:spLocks noGrp="1"/>
          </p:cNvSpPr>
          <p:nvPr>
            <p:ph sz="half" idx="1"/>
          </p:nvPr>
        </p:nvSpPr>
        <p:spPr/>
        <p:txBody>
          <a:bodyPr/>
          <a:lstStyle/>
          <a:p>
            <a:r>
              <a:rPr lang="en-US" sz="2800" dirty="0" err="1"/>
              <a:t>Cydweithiwch</a:t>
            </a:r>
            <a:r>
              <a:rPr lang="en-US" sz="2800" dirty="0"/>
              <a:t> </a:t>
            </a:r>
            <a:r>
              <a:rPr lang="en-US" sz="2800" dirty="0" err="1"/>
              <a:t>i</a:t>
            </a:r>
            <a:r>
              <a:rPr lang="en-US" sz="2800" dirty="0"/>
              <a:t> </a:t>
            </a:r>
            <a:r>
              <a:rPr lang="en-US" sz="2800" dirty="0" err="1"/>
              <a:t>ysgrifennu</a:t>
            </a:r>
            <a:r>
              <a:rPr lang="en-US" sz="2800" dirty="0"/>
              <a:t> </a:t>
            </a:r>
            <a:r>
              <a:rPr lang="en-US" sz="2800" dirty="0" err="1"/>
              <a:t>prif</a:t>
            </a:r>
            <a:r>
              <a:rPr lang="en-US" sz="2800" dirty="0"/>
              <a:t> </a:t>
            </a:r>
            <a:r>
              <a:rPr lang="en-US" sz="2800" dirty="0" err="1"/>
              <a:t>pwyntiau</a:t>
            </a:r>
            <a:r>
              <a:rPr lang="en-US" sz="2800" dirty="0"/>
              <a:t> am </a:t>
            </a:r>
            <a:r>
              <a:rPr lang="en-US" sz="2800" dirty="0" err="1"/>
              <a:t>eich</a:t>
            </a:r>
            <a:r>
              <a:rPr lang="en-US" sz="2800" dirty="0"/>
              <a:t> dull </a:t>
            </a:r>
            <a:r>
              <a:rPr lang="en-US" sz="2800" dirty="0" err="1"/>
              <a:t>rhyngwladol</a:t>
            </a:r>
            <a:r>
              <a:rPr lang="en-US" sz="2800" dirty="0"/>
              <a:t>. </a:t>
            </a:r>
          </a:p>
          <a:p>
            <a:r>
              <a:rPr lang="en-US" sz="2800" dirty="0" err="1"/>
              <a:t>Penderfynwch</a:t>
            </a:r>
            <a:r>
              <a:rPr lang="en-US" sz="2800" dirty="0"/>
              <a:t> </a:t>
            </a:r>
            <a:r>
              <a:rPr lang="en-US" sz="2800" dirty="0" err="1"/>
              <a:t>pwy</a:t>
            </a:r>
            <a:r>
              <a:rPr lang="en-US" sz="2800" dirty="0"/>
              <a:t> </a:t>
            </a:r>
            <a:r>
              <a:rPr lang="en-US" sz="2800" dirty="0" err="1"/>
              <a:t>sy’n</a:t>
            </a:r>
            <a:r>
              <a:rPr lang="en-US" sz="2800" dirty="0"/>
              <a:t> </a:t>
            </a:r>
            <a:r>
              <a:rPr lang="en-US" sz="2800" dirty="0" err="1"/>
              <a:t>adrodd</a:t>
            </a:r>
            <a:r>
              <a:rPr lang="en-US" sz="2800" dirty="0"/>
              <a:t> </a:t>
            </a:r>
            <a:r>
              <a:rPr lang="en-US" sz="2800" dirty="0" err="1"/>
              <a:t>nôl</a:t>
            </a:r>
            <a:endParaRPr lang="en-US" sz="2800" dirty="0"/>
          </a:p>
          <a:p>
            <a:r>
              <a:rPr lang="en-US" sz="2800" dirty="0" err="1"/>
              <a:t>Dod</a:t>
            </a:r>
            <a:r>
              <a:rPr lang="en-US" sz="2800" dirty="0"/>
              <a:t> </a:t>
            </a:r>
            <a:r>
              <a:rPr lang="en-US" sz="2800" dirty="0" err="1"/>
              <a:t>yn</a:t>
            </a:r>
            <a:r>
              <a:rPr lang="en-US" sz="2800" dirty="0"/>
              <a:t> ‘</a:t>
            </a:r>
            <a:r>
              <a:rPr lang="en-US" sz="2800" dirty="0" err="1"/>
              <a:t>arbenigwr</a:t>
            </a:r>
            <a:r>
              <a:rPr lang="en-US" sz="2800" dirty="0"/>
              <a:t> / </a:t>
            </a:r>
            <a:r>
              <a:rPr lang="en-US" sz="2800" dirty="0" err="1"/>
              <a:t>wraig</a:t>
            </a:r>
            <a:r>
              <a:rPr lang="en-US" sz="2800" dirty="0"/>
              <a:t>’!  </a:t>
            </a:r>
          </a:p>
          <a:p>
            <a:endParaRPr lang="en-GB" dirty="0"/>
          </a:p>
        </p:txBody>
      </p:sp>
      <p:sp>
        <p:nvSpPr>
          <p:cNvPr id="4" name="Content Placeholder 3">
            <a:extLst>
              <a:ext uri="{FF2B5EF4-FFF2-40B4-BE49-F238E27FC236}">
                <a16:creationId xmlns:a16="http://schemas.microsoft.com/office/drawing/2014/main" id="{B336322F-6D1B-446B-A915-5BC482B4FB1A}"/>
              </a:ext>
            </a:extLst>
          </p:cNvPr>
          <p:cNvSpPr>
            <a:spLocks noGrp="1"/>
          </p:cNvSpPr>
          <p:nvPr>
            <p:ph sz="half" idx="2"/>
          </p:nvPr>
        </p:nvSpPr>
        <p:spPr>
          <a:xfrm>
            <a:off x="4648200" y="1600201"/>
            <a:ext cx="4244280" cy="3989040"/>
          </a:xfrm>
        </p:spPr>
        <p:txBody>
          <a:bodyPr/>
          <a:lstStyle/>
          <a:p>
            <a:r>
              <a:rPr lang="en-GB" dirty="0"/>
              <a:t>Work together to write about main points re. your international approach </a:t>
            </a:r>
          </a:p>
          <a:p>
            <a:r>
              <a:rPr lang="en-GB" dirty="0"/>
              <a:t>Decide who’s going to feedback on behalf of the group</a:t>
            </a:r>
          </a:p>
          <a:p>
            <a:r>
              <a:rPr lang="en-GB" dirty="0"/>
              <a:t>Become the ‘expert’ in this approach! </a:t>
            </a:r>
            <a:endParaRPr lang="en-US" dirty="0"/>
          </a:p>
          <a:p>
            <a:endParaRPr lang="en-GB" dirty="0"/>
          </a:p>
        </p:txBody>
      </p:sp>
    </p:spTree>
    <p:extLst>
      <p:ext uri="{BB962C8B-B14F-4D97-AF65-F5344CB8AC3E}">
        <p14:creationId xmlns:p14="http://schemas.microsoft.com/office/powerpoint/2010/main" val="3835619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7A296-C72F-1A4A-8F40-76FB448900D2}"/>
              </a:ext>
            </a:extLst>
          </p:cNvPr>
          <p:cNvSpPr>
            <a:spLocks noGrp="1"/>
          </p:cNvSpPr>
          <p:nvPr>
            <p:ph type="title"/>
          </p:nvPr>
        </p:nvSpPr>
        <p:spPr/>
        <p:txBody>
          <a:bodyPr/>
          <a:lstStyle/>
          <a:p>
            <a:r>
              <a:rPr lang="en-US" dirty="0" err="1"/>
              <a:t>Amser</a:t>
            </a:r>
            <a:r>
              <a:rPr lang="en-US" dirty="0"/>
              <a:t> </a:t>
            </a:r>
            <a:r>
              <a:rPr lang="en-US" dirty="0" err="1"/>
              <a:t>i</a:t>
            </a:r>
            <a:r>
              <a:rPr lang="en-US" dirty="0"/>
              <a:t> </a:t>
            </a:r>
            <a:r>
              <a:rPr lang="en-US" dirty="0" err="1"/>
              <a:t>rannu</a:t>
            </a:r>
            <a:r>
              <a:rPr lang="en-US" dirty="0"/>
              <a:t> / Time to share</a:t>
            </a:r>
          </a:p>
        </p:txBody>
      </p:sp>
      <p:sp>
        <p:nvSpPr>
          <p:cNvPr id="3" name="Content Placeholder 2">
            <a:extLst>
              <a:ext uri="{FF2B5EF4-FFF2-40B4-BE49-F238E27FC236}">
                <a16:creationId xmlns:a16="http://schemas.microsoft.com/office/drawing/2014/main" id="{A83F2D94-142D-124C-8573-A035FC41E93D}"/>
              </a:ext>
            </a:extLst>
          </p:cNvPr>
          <p:cNvSpPr>
            <a:spLocks noGrp="1"/>
          </p:cNvSpPr>
          <p:nvPr>
            <p:ph idx="1"/>
          </p:nvPr>
        </p:nvSpPr>
        <p:spPr/>
        <p:txBody>
          <a:bodyPr/>
          <a:lstStyle/>
          <a:p>
            <a:pPr marL="0" indent="0" algn="ctr">
              <a:buNone/>
            </a:pPr>
            <a:r>
              <a:rPr lang="en-US" dirty="0" err="1"/>
              <a:t>Croeso</a:t>
            </a:r>
            <a:r>
              <a:rPr lang="en-US" dirty="0"/>
              <a:t> </a:t>
            </a:r>
            <a:r>
              <a:rPr lang="en-US" dirty="0" err="1"/>
              <a:t>nôl</a:t>
            </a:r>
            <a:r>
              <a:rPr lang="en-US" dirty="0"/>
              <a:t> ! </a:t>
            </a:r>
          </a:p>
          <a:p>
            <a:pPr marL="0" indent="0" algn="ctr">
              <a:buNone/>
            </a:pPr>
            <a:r>
              <a:rPr lang="en-US" dirty="0"/>
              <a:t>E-</a:t>
            </a:r>
            <a:r>
              <a:rPr lang="en-US" dirty="0" err="1"/>
              <a:t>bostio</a:t>
            </a:r>
            <a:r>
              <a:rPr lang="en-US" dirty="0"/>
              <a:t> </a:t>
            </a:r>
            <a:r>
              <a:rPr lang="en-US" dirty="0" err="1"/>
              <a:t>dogfen</a:t>
            </a:r>
            <a:r>
              <a:rPr lang="en-US" dirty="0"/>
              <a:t> </a:t>
            </a:r>
            <a:r>
              <a:rPr lang="en-US" dirty="0" err="1"/>
              <a:t>ymchwil</a:t>
            </a:r>
            <a:r>
              <a:rPr lang="en-US" dirty="0"/>
              <a:t> at :</a:t>
            </a:r>
          </a:p>
          <a:p>
            <a:pPr marL="0" indent="0" algn="ctr">
              <a:buNone/>
            </a:pPr>
            <a:endParaRPr lang="en-US" dirty="0"/>
          </a:p>
          <a:p>
            <a:pPr marL="0" indent="0" algn="ctr">
              <a:buNone/>
            </a:pPr>
            <a:r>
              <a:rPr lang="en-US" dirty="0"/>
              <a:t> </a:t>
            </a:r>
            <a:r>
              <a:rPr lang="en-US" b="1" dirty="0" err="1"/>
              <a:t>Heddwen.davies@uwtsd.ac.uk</a:t>
            </a:r>
            <a:endParaRPr lang="en-US" b="1" dirty="0"/>
          </a:p>
          <a:p>
            <a:pPr marL="0" indent="0" algn="ctr">
              <a:buNone/>
            </a:pPr>
            <a:endParaRPr lang="en-US" dirty="0"/>
          </a:p>
          <a:p>
            <a:pPr marL="0" indent="0" algn="ctr">
              <a:buNone/>
            </a:pPr>
            <a:r>
              <a:rPr lang="en-US" dirty="0"/>
              <a:t>Welcome back !</a:t>
            </a:r>
          </a:p>
          <a:p>
            <a:pPr marL="0" indent="0" algn="ctr">
              <a:buNone/>
            </a:pPr>
            <a:r>
              <a:rPr lang="en-US" dirty="0"/>
              <a:t>E-mail research document to : </a:t>
            </a:r>
          </a:p>
        </p:txBody>
      </p:sp>
    </p:spTree>
    <p:extLst>
      <p:ext uri="{BB962C8B-B14F-4D97-AF65-F5344CB8AC3E}">
        <p14:creationId xmlns:p14="http://schemas.microsoft.com/office/powerpoint/2010/main" val="26103582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err="1"/>
              <a:t>Dylanwadau</a:t>
            </a:r>
            <a:r>
              <a:rPr lang="en-US" sz="3600" dirty="0"/>
              <a:t> </a:t>
            </a:r>
            <a:r>
              <a:rPr lang="en-US" sz="3600" dirty="0" err="1"/>
              <a:t>Byd</a:t>
            </a:r>
            <a:r>
              <a:rPr lang="en-US" sz="3600" dirty="0"/>
              <a:t> </a:t>
            </a:r>
            <a:r>
              <a:rPr lang="en-US" sz="3600" dirty="0" err="1"/>
              <a:t>Eang</a:t>
            </a:r>
            <a:br>
              <a:rPr lang="en-US" sz="3600" dirty="0"/>
            </a:br>
            <a:r>
              <a:rPr lang="en-US" sz="3600" dirty="0"/>
              <a:t>International Influences – Level up</a:t>
            </a:r>
          </a:p>
        </p:txBody>
      </p:sp>
      <p:sp>
        <p:nvSpPr>
          <p:cNvPr id="3" name="Content Placeholder 2"/>
          <p:cNvSpPr>
            <a:spLocks noGrp="1"/>
          </p:cNvSpPr>
          <p:nvPr>
            <p:ph sz="half" idx="1"/>
          </p:nvPr>
        </p:nvSpPr>
        <p:spPr>
          <a:xfrm>
            <a:off x="428110" y="2310512"/>
            <a:ext cx="4038600" cy="3989040"/>
          </a:xfrm>
        </p:spPr>
        <p:txBody>
          <a:bodyPr/>
          <a:lstStyle/>
          <a:p>
            <a:pPr>
              <a:buNone/>
            </a:pPr>
            <a:r>
              <a:rPr lang="en-US" dirty="0"/>
              <a:t>1. Reggio Emilia – Northern Italy</a:t>
            </a:r>
          </a:p>
          <a:p>
            <a:pPr>
              <a:buNone/>
            </a:pPr>
            <a:r>
              <a:rPr lang="en-US" dirty="0"/>
              <a:t>2. Te </a:t>
            </a:r>
            <a:r>
              <a:rPr lang="en-US" dirty="0" err="1"/>
              <a:t>Whariki</a:t>
            </a:r>
            <a:r>
              <a:rPr lang="en-US" dirty="0"/>
              <a:t> – New Zealand</a:t>
            </a:r>
          </a:p>
          <a:p>
            <a:pPr>
              <a:buNone/>
            </a:pPr>
            <a:r>
              <a:rPr lang="en-US" dirty="0"/>
              <a:t>3. Hi-scope – USA</a:t>
            </a:r>
          </a:p>
          <a:p>
            <a:pPr>
              <a:buNone/>
            </a:pPr>
            <a:r>
              <a:rPr lang="en-US" dirty="0"/>
              <a:t>4. Forest Schools – </a:t>
            </a:r>
            <a:r>
              <a:rPr lang="en-US" dirty="0" err="1"/>
              <a:t>Scandanavia</a:t>
            </a:r>
            <a:endParaRPr lang="en-US" dirty="0"/>
          </a:p>
        </p:txBody>
      </p:sp>
      <p:pic>
        <p:nvPicPr>
          <p:cNvPr id="5" name="Picture 4"/>
          <p:cNvPicPr>
            <a:picLocks noChangeAspect="1"/>
          </p:cNvPicPr>
          <p:nvPr/>
        </p:nvPicPr>
        <p:blipFill>
          <a:blip r:embed="rId3"/>
          <a:stretch>
            <a:fillRect/>
          </a:stretch>
        </p:blipFill>
        <p:spPr>
          <a:xfrm>
            <a:off x="4724271" y="1600201"/>
            <a:ext cx="2657626" cy="1420622"/>
          </a:xfrm>
          <a:prstGeom prst="rect">
            <a:avLst/>
          </a:prstGeom>
        </p:spPr>
      </p:pic>
      <p:pic>
        <p:nvPicPr>
          <p:cNvPr id="6" name="Picture 5"/>
          <p:cNvPicPr>
            <a:picLocks noChangeAspect="1"/>
          </p:cNvPicPr>
          <p:nvPr/>
        </p:nvPicPr>
        <p:blipFill>
          <a:blip r:embed="rId4"/>
          <a:stretch>
            <a:fillRect/>
          </a:stretch>
        </p:blipFill>
        <p:spPr>
          <a:xfrm>
            <a:off x="5176650" y="3203386"/>
            <a:ext cx="3510150" cy="2204345"/>
          </a:xfrm>
          <a:prstGeom prst="rect">
            <a:avLst/>
          </a:prstGeom>
        </p:spPr>
      </p:pic>
    </p:spTree>
    <p:extLst>
      <p:ext uri="{BB962C8B-B14F-4D97-AF65-F5344CB8AC3E}">
        <p14:creationId xmlns:p14="http://schemas.microsoft.com/office/powerpoint/2010/main" val="12308174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DD45BFA-A7A6-4D8B-B3B4-DACB1C5A3B66}"/>
              </a:ext>
            </a:extLst>
          </p:cNvPr>
          <p:cNvSpPr>
            <a:spLocks noGrp="1" noChangeArrowheads="1"/>
          </p:cNvSpPr>
          <p:nvPr>
            <p:ph type="title"/>
          </p:nvPr>
        </p:nvSpPr>
        <p:spPr>
          <a:xfrm>
            <a:off x="0" y="0"/>
            <a:ext cx="4572000" cy="764704"/>
          </a:xfrm>
          <a:solidFill>
            <a:schemeClr val="accent5">
              <a:lumMod val="75000"/>
            </a:schemeClr>
          </a:solidFill>
        </p:spPr>
        <p:txBody>
          <a:bodyPr/>
          <a:lstStyle/>
          <a:p>
            <a:pPr algn="l"/>
            <a:r>
              <a:rPr lang="en-US" altLang="en-US" sz="3200" b="1" dirty="0">
                <a:solidFill>
                  <a:schemeClr val="bg1"/>
                </a:solidFill>
              </a:rPr>
              <a:t>Recapping…</a:t>
            </a:r>
            <a:endParaRPr lang="en-US" altLang="en-US" sz="4000" b="1" dirty="0">
              <a:solidFill>
                <a:schemeClr val="bg1"/>
              </a:solidFill>
            </a:endParaRPr>
          </a:p>
        </p:txBody>
      </p:sp>
      <p:pic>
        <p:nvPicPr>
          <p:cNvPr id="1026" name="Picture 2" descr="Question, Questions, Man, Head, Success, Lamp, Brain"/>
          <p:cNvPicPr>
            <a:picLocks noChangeAspect="1" noChangeArrowheads="1"/>
          </p:cNvPicPr>
          <p:nvPr/>
        </p:nvPicPr>
        <p:blipFill rotWithShape="1">
          <a:blip r:embed="rId3">
            <a:extLst>
              <a:ext uri="{28A0092B-C50C-407E-A947-70E740481C1C}">
                <a14:useLocalDpi xmlns:a14="http://schemas.microsoft.com/office/drawing/2010/main" val="0"/>
              </a:ext>
            </a:extLst>
          </a:blip>
          <a:srcRect r="1563" b="1258"/>
          <a:stretch/>
        </p:blipFill>
        <p:spPr bwMode="auto">
          <a:xfrm>
            <a:off x="5724128" y="363679"/>
            <a:ext cx="2448272" cy="20947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62DD27C-541C-C940-9511-CBA893D4FA42}"/>
              </a:ext>
            </a:extLst>
          </p:cNvPr>
          <p:cNvSpPr txBox="1"/>
          <p:nvPr/>
        </p:nvSpPr>
        <p:spPr>
          <a:xfrm>
            <a:off x="4716016" y="2780928"/>
            <a:ext cx="3745104" cy="3016210"/>
          </a:xfrm>
          <a:prstGeom prst="rect">
            <a:avLst/>
          </a:prstGeom>
          <a:noFill/>
        </p:spPr>
        <p:txBody>
          <a:bodyPr wrap="square" rtlCol="0">
            <a:spAutoFit/>
          </a:bodyPr>
          <a:lstStyle/>
          <a:p>
            <a:pPr algn="ctr"/>
            <a:r>
              <a:rPr lang="en-GB" b="1" dirty="0"/>
              <a:t>What is the Foundation Phase? </a:t>
            </a:r>
          </a:p>
          <a:p>
            <a:pPr algn="ctr"/>
            <a:endParaRPr lang="en-GB" b="1" dirty="0"/>
          </a:p>
          <a:p>
            <a:pPr algn="ctr"/>
            <a:r>
              <a:rPr lang="en-GB" b="1" dirty="0"/>
              <a:t>Influencers of the Foundation Phase?</a:t>
            </a:r>
          </a:p>
          <a:p>
            <a:pPr algn="ctr"/>
            <a:endParaRPr lang="en-GB" b="1" dirty="0"/>
          </a:p>
          <a:p>
            <a:pPr algn="ctr"/>
            <a:r>
              <a:rPr lang="en-GB" b="1" dirty="0"/>
              <a:t>What are the values and main principles of the Foundation Phase? </a:t>
            </a:r>
            <a:endParaRPr lang="en-GB" dirty="0"/>
          </a:p>
          <a:p>
            <a:pPr algn="ctr"/>
            <a:endParaRPr lang="en-US" sz="2800" dirty="0"/>
          </a:p>
        </p:txBody>
      </p:sp>
      <p:sp>
        <p:nvSpPr>
          <p:cNvPr id="6" name="TextBox 5">
            <a:extLst>
              <a:ext uri="{FF2B5EF4-FFF2-40B4-BE49-F238E27FC236}">
                <a16:creationId xmlns:a16="http://schemas.microsoft.com/office/drawing/2014/main" id="{BB1FAB4E-8C48-2B4E-8E20-17746B32D3C0}"/>
              </a:ext>
            </a:extLst>
          </p:cNvPr>
          <p:cNvSpPr txBox="1"/>
          <p:nvPr/>
        </p:nvSpPr>
        <p:spPr>
          <a:xfrm>
            <a:off x="250833" y="1772816"/>
            <a:ext cx="3745103" cy="2739211"/>
          </a:xfrm>
          <a:prstGeom prst="rect">
            <a:avLst/>
          </a:prstGeom>
          <a:noFill/>
        </p:spPr>
        <p:txBody>
          <a:bodyPr wrap="square" rtlCol="0">
            <a:spAutoFit/>
          </a:bodyPr>
          <a:lstStyle/>
          <a:p>
            <a:pPr algn="ctr"/>
            <a:r>
              <a:rPr lang="en-GB" b="1" dirty="0"/>
              <a:t>Beth </a:t>
            </a:r>
            <a:r>
              <a:rPr lang="en-GB" b="1" dirty="0" err="1"/>
              <a:t>ydy’r</a:t>
            </a:r>
            <a:r>
              <a:rPr lang="en-GB" b="1" dirty="0"/>
              <a:t> </a:t>
            </a:r>
            <a:r>
              <a:rPr lang="en-GB" b="1" dirty="0" err="1"/>
              <a:t>Cyfnod</a:t>
            </a:r>
            <a:r>
              <a:rPr lang="en-GB" b="1" dirty="0"/>
              <a:t> Sylfaen?</a:t>
            </a:r>
          </a:p>
          <a:p>
            <a:pPr algn="ctr"/>
            <a:endParaRPr lang="en-GB" b="1" dirty="0"/>
          </a:p>
          <a:p>
            <a:pPr algn="ctr"/>
            <a:r>
              <a:rPr lang="en-GB" b="1" dirty="0" err="1"/>
              <a:t>Dylanwadau’r</a:t>
            </a:r>
            <a:r>
              <a:rPr lang="en-GB" b="1" dirty="0"/>
              <a:t> </a:t>
            </a:r>
            <a:r>
              <a:rPr lang="en-GB" b="1" dirty="0" err="1"/>
              <a:t>Cyfnod</a:t>
            </a:r>
            <a:r>
              <a:rPr lang="en-GB" b="1" dirty="0"/>
              <a:t> Sylfaen?</a:t>
            </a:r>
          </a:p>
          <a:p>
            <a:pPr algn="ctr"/>
            <a:endParaRPr lang="en-GB" b="1" dirty="0"/>
          </a:p>
          <a:p>
            <a:pPr algn="ctr"/>
            <a:r>
              <a:rPr lang="en-GB" b="1" dirty="0"/>
              <a:t>Beth </a:t>
            </a:r>
            <a:r>
              <a:rPr lang="en-GB" b="1" dirty="0" err="1"/>
              <a:t>ydy</a:t>
            </a:r>
            <a:r>
              <a:rPr lang="en-GB" b="1" dirty="0"/>
              <a:t> </a:t>
            </a:r>
            <a:r>
              <a:rPr lang="en-GB" b="1" dirty="0" err="1"/>
              <a:t>egwyddorion</a:t>
            </a:r>
            <a:r>
              <a:rPr lang="en-GB" b="1" dirty="0"/>
              <a:t> a </a:t>
            </a:r>
            <a:r>
              <a:rPr lang="en-GB" b="1" dirty="0" err="1"/>
              <a:t>gwerthoedd</a:t>
            </a:r>
            <a:r>
              <a:rPr lang="en-GB" b="1" dirty="0"/>
              <a:t> y </a:t>
            </a:r>
            <a:r>
              <a:rPr lang="en-GB" b="1" dirty="0" err="1"/>
              <a:t>Cyfnod</a:t>
            </a:r>
            <a:r>
              <a:rPr lang="en-GB" b="1" dirty="0"/>
              <a:t> Sylfaen? </a:t>
            </a:r>
            <a:endParaRPr lang="en-GB" dirty="0"/>
          </a:p>
          <a:p>
            <a:pPr algn="ctr"/>
            <a:endParaRPr lang="en-US" sz="2800" dirty="0"/>
          </a:p>
        </p:txBody>
      </p:sp>
    </p:spTree>
    <p:extLst>
      <p:ext uri="{BB962C8B-B14F-4D97-AF65-F5344CB8AC3E}">
        <p14:creationId xmlns:p14="http://schemas.microsoft.com/office/powerpoint/2010/main" val="2115452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9BD82-7066-4B74-9826-6A64FCF50E9D}"/>
              </a:ext>
            </a:extLst>
          </p:cNvPr>
          <p:cNvSpPr>
            <a:spLocks noGrp="1"/>
          </p:cNvSpPr>
          <p:nvPr>
            <p:ph type="title"/>
          </p:nvPr>
        </p:nvSpPr>
        <p:spPr>
          <a:xfrm>
            <a:off x="4572000" y="548680"/>
            <a:ext cx="4629200" cy="1143000"/>
          </a:xfrm>
        </p:spPr>
        <p:txBody>
          <a:bodyPr/>
          <a:lstStyle/>
          <a:p>
            <a:r>
              <a:rPr lang="en-US" sz="3200" b="1" dirty="0" err="1"/>
              <a:t>Wythnos</a:t>
            </a:r>
            <a:r>
              <a:rPr lang="en-US" sz="3200" b="1" dirty="0"/>
              <a:t> </a:t>
            </a:r>
            <a:r>
              <a:rPr lang="en-US" sz="3200" b="1" dirty="0" err="1"/>
              <a:t>nesaf</a:t>
            </a:r>
            <a:r>
              <a:rPr lang="en-US" sz="3200" b="1" dirty="0"/>
              <a:t> : </a:t>
            </a:r>
            <a:r>
              <a:rPr lang="en-US" sz="3200" b="1" dirty="0" err="1"/>
              <a:t>Ymarferol</a:t>
            </a:r>
            <a:r>
              <a:rPr lang="en-US" sz="3200" b="1" dirty="0"/>
              <a:t> </a:t>
            </a:r>
            <a:br>
              <a:rPr lang="en-US" sz="3200" b="1" dirty="0"/>
            </a:br>
            <a:r>
              <a:rPr lang="en-US" sz="3200" b="1" dirty="0"/>
              <a:t>Next week : Practical </a:t>
            </a:r>
            <a:br>
              <a:rPr lang="en-US" sz="4400" b="1" dirty="0"/>
            </a:br>
            <a:endParaRPr lang="en-GB" dirty="0"/>
          </a:p>
        </p:txBody>
      </p:sp>
      <p:sp>
        <p:nvSpPr>
          <p:cNvPr id="3" name="Content Placeholder 2">
            <a:extLst>
              <a:ext uri="{FF2B5EF4-FFF2-40B4-BE49-F238E27FC236}">
                <a16:creationId xmlns:a16="http://schemas.microsoft.com/office/drawing/2014/main" id="{A9560D4C-9733-44B0-A7D0-196E5D22210E}"/>
              </a:ext>
            </a:extLst>
          </p:cNvPr>
          <p:cNvSpPr>
            <a:spLocks noGrp="1"/>
          </p:cNvSpPr>
          <p:nvPr>
            <p:ph idx="1"/>
          </p:nvPr>
        </p:nvSpPr>
        <p:spPr>
          <a:xfrm>
            <a:off x="457200" y="1691679"/>
            <a:ext cx="8229600" cy="3825553"/>
          </a:xfrm>
        </p:spPr>
        <p:txBody>
          <a:bodyPr/>
          <a:lstStyle/>
          <a:p>
            <a:pPr marL="342900" lvl="0" indent="-342900" algn="just" fontAlgn="auto">
              <a:spcBef>
                <a:spcPts val="600"/>
              </a:spcBef>
              <a:spcAft>
                <a:spcPts val="0"/>
              </a:spcAft>
              <a:buFont typeface="Symbol" pitchFamily="2" charset="2"/>
              <a:buChar char=""/>
            </a:pPr>
            <a:r>
              <a:rPr lang="en-GB" sz="2400" dirty="0">
                <a:latin typeface="Arial" panose="020B0604020202020204" pitchFamily="34" charset="0"/>
                <a:ea typeface="Times New Roman" panose="02020603050405020304" pitchFamily="18" charset="0"/>
              </a:rPr>
              <a:t>Demonstrate a critical understanding of different types of learning needs and circumstances relating to a child’s ability to respond in Physical Development lessons;</a:t>
            </a:r>
            <a:endParaRPr lang="en-GB" sz="2400" dirty="0">
              <a:latin typeface="Times New Roman" panose="02020603050405020304" pitchFamily="18" charset="0"/>
              <a:ea typeface="Times New Roman" panose="02020603050405020304" pitchFamily="18" charset="0"/>
            </a:endParaRPr>
          </a:p>
          <a:p>
            <a:pPr marL="276860" indent="0" algn="just">
              <a:spcBef>
                <a:spcPts val="600"/>
              </a:spcBef>
              <a:spcAft>
                <a:spcPts val="0"/>
              </a:spcAft>
              <a:buNone/>
            </a:pPr>
            <a:endParaRPr lang="en-GB" sz="2400" dirty="0">
              <a:latin typeface="Times New Roman" panose="02020603050405020304" pitchFamily="18" charset="0"/>
              <a:ea typeface="Times New Roman" panose="02020603050405020304" pitchFamily="18" charset="0"/>
            </a:endParaRPr>
          </a:p>
          <a:p>
            <a:pPr marL="342900" lvl="0" indent="-342900" algn="just" fontAlgn="auto">
              <a:spcBef>
                <a:spcPts val="600"/>
              </a:spcBef>
              <a:spcAft>
                <a:spcPts val="0"/>
              </a:spcAft>
              <a:buFont typeface="Symbol" pitchFamily="2" charset="2"/>
              <a:buChar char=""/>
            </a:pPr>
            <a:r>
              <a:rPr lang="en-GB" sz="2400" dirty="0">
                <a:latin typeface="Arial" panose="020B0604020202020204" pitchFamily="34" charset="0"/>
                <a:ea typeface="Times New Roman" panose="02020603050405020304" pitchFamily="18" charset="0"/>
              </a:rPr>
              <a:t>identify and utilise a range of strategies to enable all young people, whatever their circumstances or ability, to take part in and enjoy meaningful Physical Development lessons which contributes to the development of physical literacy;</a:t>
            </a:r>
            <a:endParaRPr lang="en-GB" sz="2400" dirty="0">
              <a:effectLst/>
              <a:latin typeface="Times New Roman" panose="02020603050405020304" pitchFamily="18" charset="0"/>
              <a:ea typeface="Times New Roman" panose="02020603050405020304" pitchFamily="18" charset="0"/>
            </a:endParaRPr>
          </a:p>
        </p:txBody>
      </p:sp>
      <p:sp>
        <p:nvSpPr>
          <p:cNvPr id="4" name="Rectangle 2">
            <a:extLst>
              <a:ext uri="{FF2B5EF4-FFF2-40B4-BE49-F238E27FC236}">
                <a16:creationId xmlns:a16="http://schemas.microsoft.com/office/drawing/2014/main" id="{C260F8A8-7206-4861-9D46-B82A0AFE0B03}"/>
              </a:ext>
            </a:extLst>
          </p:cNvPr>
          <p:cNvSpPr txBox="1">
            <a:spLocks noChangeArrowheads="1"/>
          </p:cNvSpPr>
          <p:nvPr/>
        </p:nvSpPr>
        <p:spPr bwMode="auto">
          <a:xfrm>
            <a:off x="0" y="0"/>
            <a:ext cx="4572000" cy="1412776"/>
          </a:xfrm>
          <a:prstGeom prst="rect">
            <a:avLst/>
          </a:prstGeom>
          <a:solidFill>
            <a:schemeClr val="accent5">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algn="l" eaLnBrk="1" hangingPunct="1"/>
            <a:r>
              <a:rPr lang="en-US" altLang="en-US" sz="2800" b="1" dirty="0">
                <a:solidFill>
                  <a:schemeClr val="bg1"/>
                </a:solidFill>
              </a:rPr>
              <a:t>Module Learning Outcome Assessment Part 1/A :</a:t>
            </a:r>
            <a:endParaRPr lang="en-US" altLang="en-US" sz="3600" b="1" dirty="0">
              <a:solidFill>
                <a:schemeClr val="bg1"/>
              </a:solidFill>
            </a:endParaRPr>
          </a:p>
        </p:txBody>
      </p:sp>
    </p:spTree>
    <p:extLst>
      <p:ext uri="{BB962C8B-B14F-4D97-AF65-F5344CB8AC3E}">
        <p14:creationId xmlns:p14="http://schemas.microsoft.com/office/powerpoint/2010/main" val="10295464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654497-513D-4580-B13F-FD7B4D0F007F}"/>
              </a:ext>
            </a:extLst>
          </p:cNvPr>
          <p:cNvSpPr>
            <a:spLocks noGrp="1"/>
          </p:cNvSpPr>
          <p:nvPr>
            <p:ph idx="1"/>
          </p:nvPr>
        </p:nvSpPr>
        <p:spPr>
          <a:xfrm>
            <a:off x="457200" y="2636912"/>
            <a:ext cx="8229600" cy="3917032"/>
          </a:xfrm>
        </p:spPr>
        <p:txBody>
          <a:bodyPr/>
          <a:lstStyle/>
          <a:p>
            <a:pPr marL="0" indent="0" algn="just">
              <a:buNone/>
            </a:pPr>
            <a:r>
              <a:rPr lang="en-GB" dirty="0"/>
              <a:t>LO1 Evaluate the contribution of constructivist theory and educational ideologies to early years education and the underlying principles and philosophy of the Foundation Phase and/or Successful Futures in Wales. </a:t>
            </a:r>
          </a:p>
          <a:p>
            <a:pPr marL="0" indent="0" algn="just">
              <a:buNone/>
            </a:pPr>
            <a:endParaRPr lang="en-GB" sz="2400" dirty="0"/>
          </a:p>
          <a:p>
            <a:pPr marL="0" indent="0" algn="just">
              <a:buNone/>
            </a:pPr>
            <a:endParaRPr lang="en-GB" sz="2400" i="1" dirty="0"/>
          </a:p>
          <a:p>
            <a:pPr marL="0" indent="0" algn="just">
              <a:buNone/>
            </a:pPr>
            <a:endParaRPr lang="en-GB" sz="2400" dirty="0"/>
          </a:p>
        </p:txBody>
      </p:sp>
      <p:sp>
        <p:nvSpPr>
          <p:cNvPr id="4" name="Rectangle 2">
            <a:extLst>
              <a:ext uri="{FF2B5EF4-FFF2-40B4-BE49-F238E27FC236}">
                <a16:creationId xmlns:a16="http://schemas.microsoft.com/office/drawing/2014/main" id="{765F693D-EF17-470B-B225-8853BCCB3210}"/>
              </a:ext>
            </a:extLst>
          </p:cNvPr>
          <p:cNvSpPr txBox="1">
            <a:spLocks noChangeArrowheads="1"/>
          </p:cNvSpPr>
          <p:nvPr/>
        </p:nvSpPr>
        <p:spPr bwMode="auto">
          <a:xfrm>
            <a:off x="0" y="0"/>
            <a:ext cx="4572000" cy="1412776"/>
          </a:xfrm>
          <a:prstGeom prst="rect">
            <a:avLst/>
          </a:prstGeom>
          <a:solidFill>
            <a:schemeClr val="accent5">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algn="l" eaLnBrk="1" hangingPunct="1"/>
            <a:r>
              <a:rPr lang="en-US" altLang="en-US" sz="2800" b="1" dirty="0">
                <a:solidFill>
                  <a:schemeClr val="bg1"/>
                </a:solidFill>
              </a:rPr>
              <a:t>Module Learning Outcome Assessment Part 1/A :</a:t>
            </a:r>
            <a:endParaRPr lang="en-US" altLang="en-US" sz="3600" b="1" dirty="0">
              <a:solidFill>
                <a:schemeClr val="bg1"/>
              </a:solidFill>
            </a:endParaRPr>
          </a:p>
        </p:txBody>
      </p:sp>
      <p:sp>
        <p:nvSpPr>
          <p:cNvPr id="2" name="TextBox 1">
            <a:extLst>
              <a:ext uri="{FF2B5EF4-FFF2-40B4-BE49-F238E27FC236}">
                <a16:creationId xmlns:a16="http://schemas.microsoft.com/office/drawing/2014/main" id="{4B56FB9F-42F1-6D4A-A0ED-16FBA7D81227}"/>
              </a:ext>
            </a:extLst>
          </p:cNvPr>
          <p:cNvSpPr txBox="1"/>
          <p:nvPr/>
        </p:nvSpPr>
        <p:spPr>
          <a:xfrm>
            <a:off x="4644008" y="329224"/>
            <a:ext cx="4114800" cy="1661993"/>
          </a:xfrm>
          <a:prstGeom prst="rect">
            <a:avLst/>
          </a:prstGeom>
          <a:noFill/>
        </p:spPr>
        <p:txBody>
          <a:bodyPr wrap="square" rtlCol="0">
            <a:spAutoFit/>
          </a:bodyPr>
          <a:lstStyle/>
          <a:p>
            <a:pPr algn="ctr"/>
            <a:r>
              <a:rPr lang="en-US" sz="3400" b="1" dirty="0" err="1"/>
              <a:t>Wythnos</a:t>
            </a:r>
            <a:r>
              <a:rPr lang="en-US" sz="3400" b="1" dirty="0"/>
              <a:t> </a:t>
            </a:r>
            <a:r>
              <a:rPr lang="en-US" sz="3400" b="1" dirty="0" err="1"/>
              <a:t>nesaf</a:t>
            </a:r>
            <a:r>
              <a:rPr lang="en-US" sz="3400" b="1" dirty="0"/>
              <a:t> </a:t>
            </a:r>
          </a:p>
          <a:p>
            <a:pPr algn="ctr"/>
            <a:r>
              <a:rPr lang="en-US" sz="3400" b="1" dirty="0"/>
              <a:t>Next week</a:t>
            </a:r>
          </a:p>
          <a:p>
            <a:pPr algn="ctr"/>
            <a:r>
              <a:rPr lang="en-US" sz="3400" b="1" dirty="0"/>
              <a:t>Theory </a:t>
            </a:r>
          </a:p>
        </p:txBody>
      </p:sp>
    </p:spTree>
    <p:extLst>
      <p:ext uri="{BB962C8B-B14F-4D97-AF65-F5344CB8AC3E}">
        <p14:creationId xmlns:p14="http://schemas.microsoft.com/office/powerpoint/2010/main" val="3344034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334198"/>
            <a:ext cx="8042276" cy="1336956"/>
          </a:xfrm>
        </p:spPr>
        <p:txBody>
          <a:bodyPr/>
          <a:lstStyle/>
          <a:p>
            <a:r>
              <a:rPr lang="en-US" dirty="0" err="1"/>
              <a:t>Dylanwad</a:t>
            </a:r>
            <a:r>
              <a:rPr lang="en-US" dirty="0"/>
              <a:t> </a:t>
            </a:r>
            <a:r>
              <a:rPr lang="en-US" dirty="0" err="1"/>
              <a:t>Damcanieithwyr</a:t>
            </a:r>
            <a:br>
              <a:rPr lang="en-US" dirty="0"/>
            </a:br>
            <a:r>
              <a:rPr lang="en-US" dirty="0"/>
              <a:t>Influences from Theorists</a:t>
            </a:r>
          </a:p>
        </p:txBody>
      </p:sp>
      <p:sp>
        <p:nvSpPr>
          <p:cNvPr id="5" name="Content Placeholder 2"/>
          <p:cNvSpPr txBox="1">
            <a:spLocks/>
          </p:cNvSpPr>
          <p:nvPr/>
        </p:nvSpPr>
        <p:spPr>
          <a:xfrm>
            <a:off x="286464" y="1904862"/>
            <a:ext cx="5461432" cy="4343400"/>
          </a:xfrm>
          <a:prstGeom prst="rect">
            <a:avLst/>
          </a:prstGeom>
        </p:spPr>
        <p:txBody>
          <a:bodyPr vert="horz" lIns="91440" tIns="45720" rIns="91440" bIns="45720" rtlCol="0">
            <a:normAutofit/>
          </a:bodyPr>
          <a:lstStyle/>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Frederick Froebel 	1782-1852</a:t>
            </a: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 </a:t>
            </a:r>
          </a:p>
          <a:p>
            <a:pPr marL="349250" lvl="0" indent="-349250">
              <a:spcBef>
                <a:spcPts val="1600"/>
              </a:spcBef>
              <a:buClr>
                <a:schemeClr val="accent1">
                  <a:lumMod val="60000"/>
                  <a:lumOff val="40000"/>
                </a:schemeClr>
              </a:buClr>
              <a:buSzPct val="110000"/>
              <a:buFont typeface="Wingdings 2" pitchFamily="18" charset="2"/>
              <a:buChar char=""/>
              <a:defRPr/>
            </a:pPr>
            <a:r>
              <a:rPr lang="en-US" sz="2200" dirty="0">
                <a:solidFill>
                  <a:schemeClr val="tx1">
                    <a:lumMod val="65000"/>
                    <a:lumOff val="35000"/>
                  </a:schemeClr>
                </a:solidFill>
                <a:latin typeface="Al Nile" pitchFamily="2" charset="-78"/>
                <a:cs typeface="Al Nile" pitchFamily="2" charset="-78"/>
              </a:rPr>
              <a:t>Rudolf Steiner</a:t>
            </a:r>
            <a:r>
              <a:rPr lang="en-GB" sz="2200" dirty="0">
                <a:solidFill>
                  <a:schemeClr val="tx1">
                    <a:lumMod val="65000"/>
                    <a:lumOff val="35000"/>
                  </a:schemeClr>
                </a:solidFill>
                <a:latin typeface="Al Nile" pitchFamily="2" charset="-78"/>
                <a:cs typeface="Al Nile" pitchFamily="2" charset="-78"/>
              </a:rPr>
              <a:t> 	1861-1925</a:t>
            </a:r>
            <a:endPar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endParaRP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Maria Montessori	1870-1952</a:t>
            </a: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 </a:t>
            </a:r>
            <a:endParaRPr lang="en-GB" sz="2200" dirty="0">
              <a:solidFill>
                <a:schemeClr val="tx1">
                  <a:lumMod val="65000"/>
                  <a:lumOff val="35000"/>
                </a:schemeClr>
              </a:solidFill>
              <a:latin typeface="Al Nile" pitchFamily="2" charset="-78"/>
              <a:cs typeface="Al Nile" pitchFamily="2" charset="-78"/>
            </a:endParaRP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Lev</a:t>
            </a:r>
            <a:r>
              <a:rPr kumimoji="0" lang="en-GB" sz="2200" b="0" i="0" u="none" strike="noStrike" kern="1200" cap="none" spc="0" normalizeH="0" noProof="0" dirty="0">
                <a:ln>
                  <a:noFill/>
                </a:ln>
                <a:solidFill>
                  <a:schemeClr val="tx1">
                    <a:lumMod val="65000"/>
                    <a:lumOff val="35000"/>
                  </a:schemeClr>
                </a:solidFill>
                <a:effectLst/>
                <a:uLnTx/>
                <a:uFillTx/>
                <a:latin typeface="Al Nile" pitchFamily="2" charset="-78"/>
                <a:ea typeface="+mn-ea"/>
                <a:cs typeface="Al Nile" pitchFamily="2" charset="-78"/>
              </a:rPr>
              <a:t> Vygotsky </a:t>
            </a:r>
            <a:r>
              <a:rPr lang="en-GB" sz="2200" dirty="0">
                <a:solidFill>
                  <a:schemeClr val="tx1">
                    <a:lumMod val="65000"/>
                    <a:lumOff val="35000"/>
                  </a:schemeClr>
                </a:solidFill>
                <a:latin typeface="Al Nile" pitchFamily="2" charset="-78"/>
                <a:ea typeface="+mn-ea"/>
                <a:cs typeface="Al Nile" pitchFamily="2" charset="-78"/>
              </a:rPr>
              <a:t>	</a:t>
            </a:r>
            <a:r>
              <a:rPr kumimoji="0" lang="en-GB" sz="2200" b="0" i="0" u="none" strike="noStrike" kern="1200" cap="none" spc="0" normalizeH="0" noProof="0" dirty="0">
                <a:ln>
                  <a:noFill/>
                </a:ln>
                <a:solidFill>
                  <a:schemeClr val="tx1">
                    <a:lumMod val="65000"/>
                    <a:lumOff val="35000"/>
                  </a:schemeClr>
                </a:solidFill>
                <a:effectLst/>
                <a:uLnTx/>
                <a:uFillTx/>
                <a:latin typeface="Al Nile" pitchFamily="2" charset="-78"/>
                <a:ea typeface="+mn-ea"/>
                <a:cs typeface="Al Nile" pitchFamily="2" charset="-78"/>
              </a:rPr>
              <a:t>1896 – 1934</a:t>
            </a: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lang="en-GB" sz="2200" baseline="0" dirty="0">
                <a:solidFill>
                  <a:schemeClr val="tx1">
                    <a:lumMod val="65000"/>
                    <a:lumOff val="35000"/>
                  </a:schemeClr>
                </a:solidFill>
                <a:latin typeface="Al Nile" pitchFamily="2" charset="-78"/>
                <a:cs typeface="Al Nile" pitchFamily="2" charset="-78"/>
              </a:rPr>
              <a:t>Susan Isaacs	1885 - 1948</a:t>
            </a:r>
            <a:endPar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endParaRP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lang="en-US" sz="2200" dirty="0">
                <a:solidFill>
                  <a:schemeClr val="tx1">
                    <a:lumMod val="65000"/>
                    <a:lumOff val="35000"/>
                  </a:schemeClr>
                </a:solidFill>
                <a:latin typeface="Al Nile" pitchFamily="2" charset="-78"/>
                <a:cs typeface="Al Nile" pitchFamily="2" charset="-78"/>
              </a:rPr>
              <a:t>Jean Piaget 	1896 - 1980</a:t>
            </a: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 </a:t>
            </a:r>
            <a:endPar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endParaRPr>
          </a:p>
        </p:txBody>
      </p:sp>
      <p:sp>
        <p:nvSpPr>
          <p:cNvPr id="6" name="TextBox 5"/>
          <p:cNvSpPr txBox="1"/>
          <p:nvPr/>
        </p:nvSpPr>
        <p:spPr>
          <a:xfrm>
            <a:off x="4951369" y="1692695"/>
            <a:ext cx="3875535" cy="1477328"/>
          </a:xfrm>
          <a:prstGeom prst="rect">
            <a:avLst/>
          </a:prstGeom>
          <a:noFill/>
        </p:spPr>
        <p:txBody>
          <a:bodyPr wrap="square" rtlCol="0">
            <a:spAutoFit/>
          </a:bodyPr>
          <a:lstStyle/>
          <a:p>
            <a:endParaRPr lang="en-US" dirty="0"/>
          </a:p>
          <a:p>
            <a:r>
              <a:rPr lang="en-US" b="1" dirty="0"/>
              <a:t>Her </a:t>
            </a:r>
            <a:r>
              <a:rPr lang="en-US" b="1" dirty="0" err="1"/>
              <a:t>ychwanegol</a:t>
            </a:r>
            <a:r>
              <a:rPr lang="en-US" b="1" dirty="0"/>
              <a:t> …</a:t>
            </a:r>
          </a:p>
          <a:p>
            <a:r>
              <a:rPr lang="en-US" b="1" dirty="0" err="1"/>
              <a:t>Dewiswch</a:t>
            </a:r>
            <a:r>
              <a:rPr lang="en-US" b="1" dirty="0"/>
              <a:t> </a:t>
            </a:r>
            <a:r>
              <a:rPr lang="en-US" b="1" dirty="0" err="1"/>
              <a:t>ddamcanieithwr</a:t>
            </a:r>
            <a:r>
              <a:rPr lang="en-US" b="1" dirty="0"/>
              <a:t> </a:t>
            </a:r>
          </a:p>
          <a:p>
            <a:r>
              <a:rPr lang="en-US" b="1" dirty="0"/>
              <a:t>a </a:t>
            </a:r>
            <a:r>
              <a:rPr lang="en-US" b="1" dirty="0" err="1"/>
              <a:t>nodwch</a:t>
            </a:r>
            <a:r>
              <a:rPr lang="en-US" b="1" dirty="0"/>
              <a:t> </a:t>
            </a:r>
            <a:r>
              <a:rPr lang="en-US" b="1" dirty="0" err="1"/>
              <a:t>prif</a:t>
            </a:r>
            <a:r>
              <a:rPr lang="en-US" b="1" dirty="0"/>
              <a:t> 3 – 5 </a:t>
            </a:r>
            <a:r>
              <a:rPr lang="en-US" b="1" dirty="0" err="1"/>
              <a:t>pwynt</a:t>
            </a:r>
            <a:r>
              <a:rPr lang="en-US" b="1" dirty="0"/>
              <a:t> </a:t>
            </a:r>
            <a:r>
              <a:rPr lang="en-US" b="1" dirty="0" err="1"/>
              <a:t>amdano</a:t>
            </a:r>
            <a:r>
              <a:rPr lang="en-US" b="1" dirty="0"/>
              <a:t> / </a:t>
            </a:r>
            <a:r>
              <a:rPr lang="en-US" b="1" dirty="0" err="1"/>
              <a:t>amdani</a:t>
            </a:r>
            <a:r>
              <a:rPr lang="en-US" b="1" dirty="0"/>
              <a:t>. </a:t>
            </a:r>
          </a:p>
        </p:txBody>
      </p:sp>
      <p:sp>
        <p:nvSpPr>
          <p:cNvPr id="7" name="TextBox 6"/>
          <p:cNvSpPr txBox="1"/>
          <p:nvPr/>
        </p:nvSpPr>
        <p:spPr>
          <a:xfrm>
            <a:off x="5292080" y="4029809"/>
            <a:ext cx="3299471" cy="1200329"/>
          </a:xfrm>
          <a:prstGeom prst="rect">
            <a:avLst/>
          </a:prstGeom>
          <a:noFill/>
        </p:spPr>
        <p:txBody>
          <a:bodyPr wrap="square" rtlCol="0">
            <a:spAutoFit/>
          </a:bodyPr>
          <a:lstStyle/>
          <a:p>
            <a:r>
              <a:rPr lang="en-US" b="1" dirty="0"/>
              <a:t>Level up …</a:t>
            </a:r>
          </a:p>
          <a:p>
            <a:r>
              <a:rPr lang="en-US" b="1" dirty="0"/>
              <a:t>Choose a theorist and note 3 to 5 points about his / her philosophy. </a:t>
            </a:r>
          </a:p>
        </p:txBody>
      </p:sp>
    </p:spTree>
    <p:extLst>
      <p:ext uri="{BB962C8B-B14F-4D97-AF65-F5344CB8AC3E}">
        <p14:creationId xmlns:p14="http://schemas.microsoft.com/office/powerpoint/2010/main" val="4273861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93949160-BE97-8444-868B-8CD7410FAA07}"/>
              </a:ext>
            </a:extLst>
          </p:cNvPr>
          <p:cNvSpPr txBox="1">
            <a:spLocks noChangeArrowheads="1"/>
          </p:cNvSpPr>
          <p:nvPr/>
        </p:nvSpPr>
        <p:spPr bwMode="auto">
          <a:xfrm>
            <a:off x="2033972" y="285762"/>
            <a:ext cx="5076056" cy="1728192"/>
          </a:xfrm>
          <a:prstGeom prst="rect">
            <a:avLst/>
          </a:prstGeom>
          <a:solidFill>
            <a:schemeClr val="accent5">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US" altLang="en-US" sz="2400" b="1" dirty="0" err="1">
                <a:solidFill>
                  <a:schemeClr val="bg1"/>
                </a:solidFill>
              </a:rPr>
              <a:t>Dydd</a:t>
            </a:r>
            <a:r>
              <a:rPr lang="en-US" altLang="en-US" sz="2400" b="1" dirty="0">
                <a:solidFill>
                  <a:schemeClr val="bg1"/>
                </a:solidFill>
              </a:rPr>
              <a:t> Mawrth / Tuesday</a:t>
            </a:r>
          </a:p>
          <a:p>
            <a:pPr eaLnBrk="1" hangingPunct="1"/>
            <a:r>
              <a:rPr lang="en-US" altLang="en-US" sz="2400" b="1" dirty="0">
                <a:solidFill>
                  <a:schemeClr val="bg1"/>
                </a:solidFill>
              </a:rPr>
              <a:t>Campus based lectures </a:t>
            </a:r>
          </a:p>
          <a:p>
            <a:pPr eaLnBrk="1" hangingPunct="1"/>
            <a:r>
              <a:rPr lang="en-US" altLang="en-US" sz="2400" b="1" dirty="0">
                <a:solidFill>
                  <a:schemeClr val="bg1"/>
                </a:solidFill>
              </a:rPr>
              <a:t>5/10/2021</a:t>
            </a:r>
          </a:p>
          <a:p>
            <a:pPr eaLnBrk="1" hangingPunct="1"/>
            <a:r>
              <a:rPr lang="en-US" altLang="en-US" sz="2400" b="1" dirty="0">
                <a:solidFill>
                  <a:schemeClr val="bg1"/>
                </a:solidFill>
              </a:rPr>
              <a:t>9 – 11 = Studio / 1 – 3pm TL05</a:t>
            </a:r>
          </a:p>
        </p:txBody>
      </p:sp>
      <p:sp>
        <p:nvSpPr>
          <p:cNvPr id="2" name="TextBox 1">
            <a:extLst>
              <a:ext uri="{FF2B5EF4-FFF2-40B4-BE49-F238E27FC236}">
                <a16:creationId xmlns:a16="http://schemas.microsoft.com/office/drawing/2014/main" id="{1D996922-2B59-BE4C-B810-81D771F5B647}"/>
              </a:ext>
            </a:extLst>
          </p:cNvPr>
          <p:cNvSpPr txBox="1"/>
          <p:nvPr/>
        </p:nvSpPr>
        <p:spPr>
          <a:xfrm>
            <a:off x="868071" y="2204864"/>
            <a:ext cx="2886969" cy="3266663"/>
          </a:xfrm>
          <a:prstGeom prst="rect">
            <a:avLst/>
          </a:prstGeom>
          <a:noFill/>
          <a:ln>
            <a:solidFill>
              <a:schemeClr val="accent1"/>
            </a:solidFill>
          </a:ln>
        </p:spPr>
        <p:txBody>
          <a:bodyPr wrap="square" rtlCol="0">
            <a:spAutoFit/>
          </a:bodyPr>
          <a:lstStyle/>
          <a:p>
            <a:pPr algn="ctr">
              <a:lnSpc>
                <a:spcPct val="150000"/>
              </a:lnSpc>
            </a:pPr>
            <a:r>
              <a:rPr lang="en-US" sz="2400" dirty="0" err="1">
                <a:latin typeface="+mn-lt"/>
              </a:rPr>
              <a:t>Ymarferol</a:t>
            </a:r>
            <a:r>
              <a:rPr lang="en-US" sz="2400" dirty="0">
                <a:latin typeface="+mn-lt"/>
              </a:rPr>
              <a:t> (bore)</a:t>
            </a:r>
          </a:p>
          <a:p>
            <a:pPr algn="ctr">
              <a:lnSpc>
                <a:spcPct val="150000"/>
              </a:lnSpc>
            </a:pPr>
            <a:r>
              <a:rPr lang="en-US" sz="2400" dirty="0" err="1">
                <a:latin typeface="+mn-lt"/>
              </a:rPr>
              <a:t>Dillad</a:t>
            </a:r>
            <a:r>
              <a:rPr lang="en-US" sz="2400" dirty="0">
                <a:latin typeface="+mn-lt"/>
              </a:rPr>
              <a:t> addas</a:t>
            </a:r>
          </a:p>
          <a:p>
            <a:pPr algn="ctr">
              <a:lnSpc>
                <a:spcPct val="150000"/>
              </a:lnSpc>
            </a:pPr>
            <a:r>
              <a:rPr lang="en-US" sz="2400" dirty="0">
                <a:latin typeface="+mn-lt"/>
              </a:rPr>
              <a:t>Cot </a:t>
            </a:r>
            <a:r>
              <a:rPr lang="en-US" sz="2400" dirty="0" err="1">
                <a:latin typeface="+mn-lt"/>
              </a:rPr>
              <a:t>glaw</a:t>
            </a:r>
            <a:r>
              <a:rPr lang="en-US" sz="2400" dirty="0">
                <a:latin typeface="+mn-lt"/>
              </a:rPr>
              <a:t> – </a:t>
            </a:r>
            <a:r>
              <a:rPr lang="en-US" sz="2400" dirty="0" err="1">
                <a:latin typeface="+mn-lt"/>
              </a:rPr>
              <a:t>rhag</a:t>
            </a:r>
            <a:r>
              <a:rPr lang="en-US" sz="2400" dirty="0">
                <a:latin typeface="+mn-lt"/>
              </a:rPr>
              <a:t> </a:t>
            </a:r>
            <a:r>
              <a:rPr lang="en-US" sz="2400" dirty="0" err="1">
                <a:latin typeface="+mn-lt"/>
              </a:rPr>
              <a:t>ofn</a:t>
            </a:r>
            <a:r>
              <a:rPr lang="en-US" sz="2400" dirty="0">
                <a:latin typeface="+mn-lt"/>
              </a:rPr>
              <a:t>! </a:t>
            </a:r>
          </a:p>
          <a:p>
            <a:pPr algn="ctr">
              <a:lnSpc>
                <a:spcPct val="150000"/>
              </a:lnSpc>
            </a:pPr>
            <a:r>
              <a:rPr lang="en-US" sz="2400" dirty="0" err="1">
                <a:latin typeface="+mn-lt"/>
              </a:rPr>
              <a:t>Potel</a:t>
            </a:r>
            <a:r>
              <a:rPr lang="en-US" sz="2400" dirty="0">
                <a:latin typeface="+mn-lt"/>
              </a:rPr>
              <a:t> </a:t>
            </a:r>
            <a:r>
              <a:rPr lang="en-US" sz="2400" dirty="0" err="1">
                <a:latin typeface="+mn-lt"/>
              </a:rPr>
              <a:t>dwr</a:t>
            </a:r>
            <a:r>
              <a:rPr lang="en-US" sz="2400" dirty="0">
                <a:latin typeface="+mn-lt"/>
              </a:rPr>
              <a:t> </a:t>
            </a:r>
            <a:r>
              <a:rPr lang="en-US" sz="2400" dirty="0" err="1">
                <a:latin typeface="+mn-lt"/>
              </a:rPr>
              <a:t>personol</a:t>
            </a:r>
            <a:r>
              <a:rPr lang="en-US" sz="2400" dirty="0">
                <a:latin typeface="+mn-lt"/>
              </a:rPr>
              <a:t>. </a:t>
            </a:r>
          </a:p>
          <a:p>
            <a:pPr algn="ctr">
              <a:lnSpc>
                <a:spcPct val="150000"/>
              </a:lnSpc>
            </a:pPr>
            <a:r>
              <a:rPr lang="en-US" sz="2000" dirty="0">
                <a:latin typeface="+mn-lt"/>
              </a:rPr>
              <a:t> </a:t>
            </a:r>
          </a:p>
        </p:txBody>
      </p:sp>
      <p:sp>
        <p:nvSpPr>
          <p:cNvPr id="8" name="TextBox 7">
            <a:extLst>
              <a:ext uri="{FF2B5EF4-FFF2-40B4-BE49-F238E27FC236}">
                <a16:creationId xmlns:a16="http://schemas.microsoft.com/office/drawing/2014/main" id="{A00CCA6D-7341-4D46-8360-FE9762F2BF06}"/>
              </a:ext>
            </a:extLst>
          </p:cNvPr>
          <p:cNvSpPr txBox="1"/>
          <p:nvPr/>
        </p:nvSpPr>
        <p:spPr>
          <a:xfrm>
            <a:off x="4932040" y="2200054"/>
            <a:ext cx="3458361" cy="3266663"/>
          </a:xfrm>
          <a:prstGeom prst="rect">
            <a:avLst/>
          </a:prstGeom>
          <a:noFill/>
          <a:ln>
            <a:solidFill>
              <a:schemeClr val="accent1"/>
            </a:solidFill>
          </a:ln>
        </p:spPr>
        <p:txBody>
          <a:bodyPr wrap="square" rtlCol="0">
            <a:spAutoFit/>
          </a:bodyPr>
          <a:lstStyle/>
          <a:p>
            <a:pPr algn="ctr">
              <a:lnSpc>
                <a:spcPct val="150000"/>
              </a:lnSpc>
            </a:pPr>
            <a:r>
              <a:rPr lang="en-US" sz="2400" dirty="0">
                <a:latin typeface="+mn-lt"/>
              </a:rPr>
              <a:t>Practical (morning)</a:t>
            </a:r>
          </a:p>
          <a:p>
            <a:pPr algn="ctr">
              <a:lnSpc>
                <a:spcPct val="150000"/>
              </a:lnSpc>
            </a:pPr>
            <a:r>
              <a:rPr lang="en-US" sz="2400" dirty="0">
                <a:latin typeface="+mn-lt"/>
              </a:rPr>
              <a:t>Dress appropriately</a:t>
            </a:r>
          </a:p>
          <a:p>
            <a:pPr algn="ctr">
              <a:lnSpc>
                <a:spcPct val="150000"/>
              </a:lnSpc>
            </a:pPr>
            <a:r>
              <a:rPr lang="en-US" sz="2400" dirty="0">
                <a:latin typeface="+mn-lt"/>
              </a:rPr>
              <a:t>&amp; raincoat – just in case!</a:t>
            </a:r>
          </a:p>
          <a:p>
            <a:pPr algn="ctr">
              <a:lnSpc>
                <a:spcPct val="150000"/>
              </a:lnSpc>
            </a:pPr>
            <a:r>
              <a:rPr lang="en-US" sz="2400" dirty="0">
                <a:latin typeface="+mn-lt"/>
              </a:rPr>
              <a:t>Bring own water bottles</a:t>
            </a:r>
          </a:p>
          <a:p>
            <a:pPr algn="ctr">
              <a:lnSpc>
                <a:spcPct val="150000"/>
              </a:lnSpc>
            </a:pPr>
            <a:r>
              <a:rPr lang="en-US" sz="2000" dirty="0">
                <a:latin typeface="+mn-lt"/>
              </a:rPr>
              <a:t> </a:t>
            </a:r>
          </a:p>
        </p:txBody>
      </p:sp>
    </p:spTree>
    <p:extLst>
      <p:ext uri="{BB962C8B-B14F-4D97-AF65-F5344CB8AC3E}">
        <p14:creationId xmlns:p14="http://schemas.microsoft.com/office/powerpoint/2010/main" val="521142403"/>
      </p:ext>
    </p:extLst>
  </p:cSld>
  <p:clrMapOvr>
    <a:masterClrMapping/>
  </p:clrMapOvr>
</p:sld>
</file>

<file path=ppt/theme/theme1.xml><?xml version="1.0" encoding="utf-8"?>
<a:theme xmlns:a="http://schemas.openxmlformats.org/drawingml/2006/main" name="Theme2">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2" id="{3591BD16-07DF-4BA2-BF3E-1BC8979AC60E}" vid="{23EDC278-C0A3-4313-8D21-321F5231F3B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TotalTime>
  <Words>2659</Words>
  <Application>Microsoft Office PowerPoint</Application>
  <PresentationFormat>On-screen Show (4:3)</PresentationFormat>
  <Paragraphs>237</Paragraphs>
  <Slides>28</Slides>
  <Notes>26</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40" baseType="lpstr">
      <vt:lpstr>Al Nile</vt:lpstr>
      <vt:lpstr>Myriad Pro</vt:lpstr>
      <vt:lpstr>Arial</vt:lpstr>
      <vt:lpstr>Calibri</vt:lpstr>
      <vt:lpstr>Cambria</vt:lpstr>
      <vt:lpstr>Symbol</vt:lpstr>
      <vt:lpstr>Times New Roman</vt:lpstr>
      <vt:lpstr>Verdana</vt:lpstr>
      <vt:lpstr>Wingdings</vt:lpstr>
      <vt:lpstr>Wingdings 2</vt:lpstr>
      <vt:lpstr>Theme2</vt:lpstr>
      <vt:lpstr>Document</vt:lpstr>
      <vt:lpstr>BMPE  5005  Foundations of High Quality Physical and Outdoor Learning  </vt:lpstr>
      <vt:lpstr>Amcanion / Aims :</vt:lpstr>
      <vt:lpstr>Intro to module</vt:lpstr>
      <vt:lpstr>PowerPoint Presentation</vt:lpstr>
      <vt:lpstr>Tasgiau Moodle Tasks BMPE5005</vt:lpstr>
      <vt:lpstr>PowerPoint Presentation</vt:lpstr>
      <vt:lpstr>PowerPoint Presentation</vt:lpstr>
      <vt:lpstr>Engagement with Literature Skills </vt:lpstr>
      <vt:lpstr>Knowledge and Understanding Skills </vt:lpstr>
      <vt:lpstr>Cognitive and Intellectual Skills </vt:lpstr>
      <vt:lpstr>Transferable Skills for Life and Professional Practice  </vt:lpstr>
      <vt:lpstr>Connections with marking grid Cyswllt gyda grid marciau</vt:lpstr>
      <vt:lpstr>Toriad/ Brief break</vt:lpstr>
      <vt:lpstr>PowerPoint Presentation</vt:lpstr>
      <vt:lpstr>PowerPoint Presentation</vt:lpstr>
      <vt:lpstr>Deunydd Cefnogi Ll.C. W.G. Supporting Documents</vt:lpstr>
      <vt:lpstr>Chwech Maes Dysgu  Six Areas Of Learning</vt:lpstr>
      <vt:lpstr>Y Cyfnod Sylfaen  The Foundation Phase</vt:lpstr>
      <vt:lpstr>Dylanwadau Byd Eang International Influences</vt:lpstr>
      <vt:lpstr>Tasg Grŵp / Group Task – 30mins</vt:lpstr>
      <vt:lpstr>Tasg Grŵp / Group Task – 30mins</vt:lpstr>
      <vt:lpstr>Amser i rannu / Time to share</vt:lpstr>
      <vt:lpstr>Dylanwadau Byd Eang International Influences – Level up</vt:lpstr>
      <vt:lpstr>Recapping…</vt:lpstr>
      <vt:lpstr>Wythnos nesaf : Ymarferol  Next week : Practical  </vt:lpstr>
      <vt:lpstr>PowerPoint Presentation</vt:lpstr>
      <vt:lpstr>Dylanwad Damcanieithwyr Influences from Theorists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BMPE  5005  Foundations of High Quality Physical and Outdoor Learning  </dc:title>
  <dc:creator>Heddwen Davies</dc:creator>
  <cp:lastModifiedBy>Heddwen Davies</cp:lastModifiedBy>
  <cp:revision>11</cp:revision>
  <cp:lastPrinted>2021-09-28T09:46:09Z</cp:lastPrinted>
  <dcterms:created xsi:type="dcterms:W3CDTF">2020-09-28T16:36:29Z</dcterms:created>
  <dcterms:modified xsi:type="dcterms:W3CDTF">2021-09-28T09:59:13Z</dcterms:modified>
</cp:coreProperties>
</file>