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3"/>
  </p:notesMasterIdLst>
  <p:sldIdLst>
    <p:sldId id="257" r:id="rId2"/>
    <p:sldId id="286" r:id="rId3"/>
    <p:sldId id="258" r:id="rId4"/>
    <p:sldId id="349" r:id="rId5"/>
    <p:sldId id="295" r:id="rId6"/>
    <p:sldId id="347" r:id="rId7"/>
    <p:sldId id="348" r:id="rId8"/>
    <p:sldId id="315" r:id="rId9"/>
    <p:sldId id="318" r:id="rId10"/>
    <p:sldId id="261" r:id="rId11"/>
    <p:sldId id="264" r:id="rId12"/>
    <p:sldId id="259" r:id="rId13"/>
    <p:sldId id="291" r:id="rId14"/>
    <p:sldId id="313" r:id="rId15"/>
    <p:sldId id="290" r:id="rId16"/>
    <p:sldId id="270" r:id="rId17"/>
    <p:sldId id="350" r:id="rId18"/>
    <p:sldId id="309" r:id="rId19"/>
    <p:sldId id="321" r:id="rId20"/>
    <p:sldId id="323" r:id="rId21"/>
    <p:sldId id="324" r:id="rId22"/>
    <p:sldId id="351" r:id="rId23"/>
    <p:sldId id="312" r:id="rId24"/>
    <p:sldId id="329" r:id="rId25"/>
    <p:sldId id="332" r:id="rId26"/>
    <p:sldId id="333" r:id="rId27"/>
    <p:sldId id="337" r:id="rId28"/>
    <p:sldId id="307" r:id="rId29"/>
    <p:sldId id="352" r:id="rId30"/>
    <p:sldId id="302" r:id="rId31"/>
    <p:sldId id="303" r:id="rId32"/>
    <p:sldId id="355" r:id="rId33"/>
    <p:sldId id="304" r:id="rId34"/>
    <p:sldId id="354" r:id="rId35"/>
    <p:sldId id="306" r:id="rId36"/>
    <p:sldId id="305" r:id="rId37"/>
    <p:sldId id="328" r:id="rId38"/>
    <p:sldId id="294" r:id="rId39"/>
    <p:sldId id="325" r:id="rId40"/>
    <p:sldId id="326" r:id="rId41"/>
    <p:sldId id="327" r:id="rId42"/>
    <p:sldId id="336" r:id="rId43"/>
    <p:sldId id="335" r:id="rId44"/>
    <p:sldId id="338" r:id="rId45"/>
    <p:sldId id="356" r:id="rId46"/>
    <p:sldId id="339" r:id="rId47"/>
    <p:sldId id="341" r:id="rId48"/>
    <p:sldId id="342" r:id="rId49"/>
    <p:sldId id="344" r:id="rId50"/>
    <p:sldId id="340" r:id="rId51"/>
    <p:sldId id="345" r:id="rId52"/>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391" autoAdjust="0"/>
    <p:restoredTop sz="78856" autoAdjust="0"/>
  </p:normalViewPr>
  <p:slideViewPr>
    <p:cSldViewPr snapToGrid="0">
      <p:cViewPr>
        <p:scale>
          <a:sx n="66" d="100"/>
          <a:sy n="66" d="100"/>
        </p:scale>
        <p:origin x="544" y="764"/>
      </p:cViewPr>
      <p:guideLst/>
    </p:cSldViewPr>
  </p:slideViewPr>
  <p:notesTextViewPr>
    <p:cViewPr>
      <p:scale>
        <a:sx n="200" d="100"/>
        <a:sy n="200" d="100"/>
      </p:scale>
      <p:origin x="0" y="0"/>
    </p:cViewPr>
  </p:notesTextViewPr>
  <p:notesViewPr>
    <p:cSldViewPr snapToGrid="0">
      <p:cViewPr varScale="1">
        <p:scale>
          <a:sx n="75" d="100"/>
          <a:sy n="75" d="100"/>
        </p:scale>
        <p:origin x="2816" y="4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F00AA941-6992-444E-8B73-E762CE6C605B}" type="datetimeFigureOut">
              <a:rPr lang="en-US" smtClean="0"/>
              <a:t>11/26/2019</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BBEE2312-A709-4C05-87B0-9E53A14AFA9A}" type="slidenum">
              <a:rPr lang="en-US" smtClean="0"/>
              <a:t>‹#›</a:t>
            </a:fld>
            <a:endParaRPr lang="en-US"/>
          </a:p>
        </p:txBody>
      </p:sp>
    </p:spTree>
    <p:extLst>
      <p:ext uri="{BB962C8B-B14F-4D97-AF65-F5344CB8AC3E}">
        <p14:creationId xmlns:p14="http://schemas.microsoft.com/office/powerpoint/2010/main" val="1114809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historyofthings.com/history-of-discman" TargetMode="External"/><Relationship Id="rId2" Type="http://schemas.openxmlformats.org/officeDocument/2006/relationships/slide" Target="../slides/slide2.xml"/><Relationship Id="rId1" Type="http://schemas.openxmlformats.org/officeDocument/2006/relationships/notesMaster" Target="../notesMasters/notesMaster1.xml"/><Relationship Id="rId5" Type="http://schemas.openxmlformats.org/officeDocument/2006/relationships/hyperlink" Target="https://doi.org/10.1080/17510694.2019.1570775" TargetMode="External"/><Relationship Id="rId4" Type="http://schemas.openxmlformats.org/officeDocument/2006/relationships/hyperlink" Target="https://blog.hubspot.com/marketing/history-of-internet-radio"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doi.org/10.1080/17510694.2019.1570775"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link.springer.com/article/10.1007/s12599-018-0550-4#CR10" TargetMode="External"/><Relationship Id="rId13" Type="http://schemas.openxmlformats.org/officeDocument/2006/relationships/hyperlink" Target="https://link.springer.com/article/10.1007/s12599-018-0550-4" TargetMode="External"/><Relationship Id="rId3" Type="http://schemas.openxmlformats.org/officeDocument/2006/relationships/hyperlink" Target="https://link.springer.com/article/10.1007/s12599-018-0550-4#CR7" TargetMode="External"/><Relationship Id="rId7" Type="http://schemas.openxmlformats.org/officeDocument/2006/relationships/hyperlink" Target="https://link.springer.com/article/10.1007/s12599-018-0550-4#CR36" TargetMode="External"/><Relationship Id="rId12" Type="http://schemas.openxmlformats.org/officeDocument/2006/relationships/hyperlink" Target="https://link.springer.com/article/10.1007/s12599-018-0550-4#CR26"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link.springer.com/article/10.1007/s12599-018-0550-4#CR32" TargetMode="External"/><Relationship Id="rId11" Type="http://schemas.openxmlformats.org/officeDocument/2006/relationships/hyperlink" Target="https://link.springer.com/article/10.1007/s12599-018-0550-4#CR2" TargetMode="External"/><Relationship Id="rId5" Type="http://schemas.openxmlformats.org/officeDocument/2006/relationships/hyperlink" Target="https://link.springer.com/article/10.1007/s12599-018-0550-4#CR6" TargetMode="External"/><Relationship Id="rId10" Type="http://schemas.openxmlformats.org/officeDocument/2006/relationships/hyperlink" Target="https://link.springer.com/article/10.1007/s12599-018-0550-4#CR18" TargetMode="External"/><Relationship Id="rId4" Type="http://schemas.openxmlformats.org/officeDocument/2006/relationships/hyperlink" Target="https://niemanreports.org/wp-content/uploads/2014/03/Fall2012.pdf" TargetMode="External"/><Relationship Id="rId9" Type="http://schemas.openxmlformats.org/officeDocument/2006/relationships/hyperlink" Target="https://link.springer.com/article/10.1007/s12599-018-0550-4#CR9"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en.wikipedia.org/wiki/History_of_the_World_Wide_Web"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www.makeuseof.com/tag/the-evolution-of-music-consumption-how-we-got-here/"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niemanreports.org/wp-content/uploads/2014/03/Fall2012.pdf"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8" Type="http://schemas.openxmlformats.org/officeDocument/2006/relationships/hyperlink" Target="https://www.theverge.com/2015/11/17/9749050/pandora-rdio-spotify-tidal-apple-youtube-streaming-music" TargetMode="External"/><Relationship Id="rId3" Type="http://schemas.openxmlformats.org/officeDocument/2006/relationships/hyperlink" Target="https://www.pocket-lint.com/apps/buyers-guides/126892-best-music-streaming-services-apps-and-sites-spotify-vs-apple-music-and-more" TargetMode="External"/><Relationship Id="rId7" Type="http://schemas.openxmlformats.org/officeDocument/2006/relationships/hyperlink" Target="http://www.theverge.com/2015/5/20/8629623/spotify-video-podcast-fitness-profit-loss-music"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mirror.co.uk/authors/jeff-parsons/" TargetMode="External"/><Relationship Id="rId5" Type="http://schemas.openxmlformats.org/officeDocument/2006/relationships/hyperlink" Target="https://support.spotify.com/uk/account_payment_help/account_settings/using-spotify-with-facebook/" TargetMode="External"/><Relationship Id="rId4" Type="http://schemas.openxmlformats.org/officeDocument/2006/relationships/hyperlink" Target="https://www.spotify.com/uk/signup/" TargetMode="External"/><Relationship Id="rId9" Type="http://schemas.openxmlformats.org/officeDocument/2006/relationships/hyperlink" Target="https://fortune.com/longform/spotify-music-industry-profits-apple-amazon/"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ifpi.org/downloads/GMR2018.pdf"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amazon.com/Scanning-Business-Environment-Francis-Aguilar/dp/B000VF9852/ref=sr_1_1?s=books&amp;ie=UTF8&amp;qid=1358936612&amp;sr=1-1&amp;keywords=Scanning+the+Business+Environment" TargetMode="External"/><Relationship Id="rId2" Type="http://schemas.openxmlformats.org/officeDocument/2006/relationships/slide" Target="../slides/slide27.xml"/><Relationship Id="rId1" Type="http://schemas.openxmlformats.org/officeDocument/2006/relationships/notesMaster" Target="../notesMasters/notesMaster1.xml"/><Relationship Id="rId5" Type="http://schemas.openxmlformats.org/officeDocument/2006/relationships/hyperlink" Target="https://www.mindtools.com/pages/article/newTMC_09.htm" TargetMode="External"/><Relationship Id="rId4" Type="http://schemas.openxmlformats.org/officeDocument/2006/relationships/hyperlink" Target="https://www.mindtools.com/pages/article/newTMC_05.htm"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Looking back, Vinyl records gave way to cassettes, which in turn disappeared as compact discs grew in popularity. Each one of these were innovations that disrupted the Music Industry at that time“</a:t>
            </a:r>
          </a:p>
          <a:p>
            <a:endParaRPr lang="en-GB" dirty="0"/>
          </a:p>
          <a:p>
            <a:r>
              <a:rPr lang="en-GB" dirty="0">
                <a:highlight>
                  <a:srgbClr val="C0C0C0"/>
                </a:highlight>
              </a:rPr>
              <a:t>“The very first compact disc player was released to the market, the CDP-101, and was marketed by Sony” and “In 1983 </a:t>
            </a:r>
            <a:r>
              <a:rPr lang="en-GB" dirty="0" err="1">
                <a:highlight>
                  <a:srgbClr val="C0C0C0"/>
                </a:highlight>
              </a:rPr>
              <a:t>Katsuaki</a:t>
            </a:r>
            <a:r>
              <a:rPr lang="en-GB" dirty="0">
                <a:highlight>
                  <a:srgbClr val="C0C0C0"/>
                </a:highlight>
              </a:rPr>
              <a:t> </a:t>
            </a:r>
            <a:r>
              <a:rPr lang="en-GB" dirty="0" err="1">
                <a:highlight>
                  <a:srgbClr val="C0C0C0"/>
                </a:highlight>
              </a:rPr>
              <a:t>Tsurushima</a:t>
            </a:r>
            <a:r>
              <a:rPr lang="en-GB" dirty="0">
                <a:highlight>
                  <a:srgbClr val="C0C0C0"/>
                </a:highlight>
              </a:rPr>
              <a:t>, head of Sony’s Engineering Development Department came up with the idea of creating a portable CD player which could be powered by batteries, be transportable, and lead to increased demand.” and so the Sony Discman was born. </a:t>
            </a:r>
            <a:r>
              <a:rPr lang="en-GB" dirty="0">
                <a:highlight>
                  <a:srgbClr val="C0C0C0"/>
                </a:highlight>
                <a:hlinkClick r:id="rId3"/>
              </a:rPr>
              <a:t>http://www.historyofthings.com/history-of-discman</a:t>
            </a:r>
            <a:endParaRPr lang="en-GB" dirty="0">
              <a:highlight>
                <a:srgbClr val="C0C0C0"/>
              </a:highlight>
            </a:endParaRPr>
          </a:p>
          <a:p>
            <a:endParaRPr lang="en-GB" dirty="0">
              <a:highlight>
                <a:srgbClr val="C0C0C0"/>
              </a:highlight>
            </a:endParaRPr>
          </a:p>
          <a:p>
            <a:r>
              <a:rPr lang="en-GB" dirty="0">
                <a:highlight>
                  <a:srgbClr val="C0C0C0"/>
                </a:highlight>
              </a:rPr>
              <a:t>By the following decade, economies of scale led to CDs being the primary music consumption format” </a:t>
            </a:r>
            <a:r>
              <a:rPr lang="en-AU" dirty="0">
                <a:highlight>
                  <a:srgbClr val="C0C0C0"/>
                </a:highlight>
              </a:rPr>
              <a:t> </a:t>
            </a:r>
            <a:r>
              <a:rPr lang="en-US" dirty="0">
                <a:highlight>
                  <a:srgbClr val="C0C0C0"/>
                </a:highlight>
                <a:hlinkClick r:id="rId4"/>
              </a:rPr>
              <a:t>https://blog.hubspot.com/marketing/history-of-internet-radio</a:t>
            </a:r>
            <a:endParaRPr lang="en-AU" dirty="0">
              <a:highlight>
                <a:srgbClr val="C0C0C0"/>
              </a:highlight>
            </a:endParaRPr>
          </a:p>
          <a:p>
            <a:endParaRPr lang="en-AU" dirty="0">
              <a:highlight>
                <a:srgbClr val="C0C0C0"/>
              </a:highlight>
            </a:endParaRPr>
          </a:p>
          <a:p>
            <a:r>
              <a:rPr lang="en-GB" dirty="0">
                <a:highlight>
                  <a:srgbClr val="C0C0C0"/>
                </a:highlight>
              </a:rPr>
              <a:t>The rapid rise in the ubiquity of the CD became a core part of what is now regarded as a period of major change and digital disruption in terms of consumer habits “ Daniel 2019. </a:t>
            </a:r>
            <a:r>
              <a:rPr lang="en-GB" dirty="0">
                <a:highlight>
                  <a:srgbClr val="C0C0C0"/>
                </a:highlight>
                <a:hlinkClick r:id="rId5"/>
              </a:rPr>
              <a:t>https://doi.org/10.1080/17510694.2019.1570775</a:t>
            </a:r>
            <a:endParaRPr lang="en-GB" dirty="0">
              <a:highlight>
                <a:srgbClr val="C0C0C0"/>
              </a:highlight>
            </a:endParaRPr>
          </a:p>
          <a:p>
            <a:endParaRPr lang="en-AU" dirty="0"/>
          </a:p>
          <a:p>
            <a:r>
              <a:rPr lang="en-AU" dirty="0"/>
              <a:t>Through it all, the music industry saw its revenue continue to climb to an all time high of $21.5 billion by 1999. That is, until it was, itself, disrupted by technology such as the MP3 digital format,  the Apple Organisations innovation and ultimately online streaming services, driven primarily by technological advances and the customer centric focus of the changing job-to-do. </a:t>
            </a:r>
          </a:p>
          <a:p>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2</a:t>
            </a:fld>
            <a:endParaRPr lang="en-US"/>
          </a:p>
        </p:txBody>
      </p:sp>
    </p:spTree>
    <p:extLst>
      <p:ext uri="{BB962C8B-B14F-4D97-AF65-F5344CB8AC3E}">
        <p14:creationId xmlns:p14="http://schemas.microsoft.com/office/powerpoint/2010/main" val="331416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Sony is currently regarded as the second largest sound recording studio in the world after Universal Music Group and is seen as an Incumbent in the music industry. Sony, however, was at one stage the industry disrupter through digital innovation.</a:t>
            </a:r>
          </a:p>
          <a:p>
            <a:r>
              <a:rPr lang="en-AU" dirty="0"/>
              <a:t>In order to understand Sony’s current Market position we need to first understand the industry in which it exists and how changing external factors have impacted the industry as a whole.</a:t>
            </a:r>
          </a:p>
          <a:p>
            <a:r>
              <a:rPr lang="en-AU" dirty="0"/>
              <a:t>Between 1988 – 2012, the number of large Record labels reduced to three, being Warner Music Group, Sony Music Entertainment and Universal Music Group. </a:t>
            </a:r>
          </a:p>
          <a:p>
            <a:r>
              <a:rPr lang="en-AU" dirty="0"/>
              <a:t>The Job-to- do of these powerful record labels (Incumbents) was traditionally to discover music talent, manufacture and produce recordings, acquire the recording and distribution rights, distribute the sound recordings. </a:t>
            </a:r>
          </a:p>
          <a:p>
            <a:r>
              <a:rPr lang="en-AU" dirty="0"/>
              <a:t>Though Digital disruption, the ‘Job-to-do’ changed dramatically and “To a large extent control shifted from the major companies to the user.” </a:t>
            </a:r>
            <a:r>
              <a:rPr lang="en-GB" dirty="0"/>
              <a:t>“ Daniel 2019. </a:t>
            </a:r>
            <a:r>
              <a:rPr lang="en-GB" dirty="0">
                <a:hlinkClick r:id="rId3"/>
              </a:rPr>
              <a:t>https://doi.org/10.1080/17510694.2019.1570775 </a:t>
            </a:r>
            <a:endParaRPr lang="en-GB" dirty="0"/>
          </a:p>
          <a:p>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3</a:t>
            </a:fld>
            <a:endParaRPr lang="en-US"/>
          </a:p>
        </p:txBody>
      </p:sp>
    </p:spTree>
    <p:extLst>
      <p:ext uri="{BB962C8B-B14F-4D97-AF65-F5344CB8AC3E}">
        <p14:creationId xmlns:p14="http://schemas.microsoft.com/office/powerpoint/2010/main" val="3175787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In assessing the marketplace, its useful to utilise Chaffey’s and Smiths Situation Analysis (taken form SOSTAC). </a:t>
            </a:r>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4</a:t>
            </a:fld>
            <a:endParaRPr lang="en-US"/>
          </a:p>
        </p:txBody>
      </p:sp>
    </p:spTree>
    <p:extLst>
      <p:ext uri="{BB962C8B-B14F-4D97-AF65-F5344CB8AC3E}">
        <p14:creationId xmlns:p14="http://schemas.microsoft.com/office/powerpoint/2010/main" val="22043851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useful way to illustrate the business model of an incumbent record label organisation such as Sony, pre the Mp3 Digital disruption is to use the </a:t>
            </a:r>
            <a:r>
              <a:rPr lang="en-GB" sz="1200" b="0" i="0" kern="1200" dirty="0" err="1">
                <a:solidFill>
                  <a:schemeClr val="tx1"/>
                </a:solidFill>
                <a:effectLst/>
                <a:latin typeface="+mn-lt"/>
                <a:ea typeface="+mn-ea"/>
                <a:cs typeface="+mn-cs"/>
              </a:rPr>
              <a:t>the</a:t>
            </a:r>
            <a:r>
              <a:rPr lang="en-GB" sz="1200" b="0" i="0" kern="1200" dirty="0">
                <a:solidFill>
                  <a:schemeClr val="tx1"/>
                </a:solidFill>
                <a:effectLst/>
                <a:latin typeface="+mn-lt"/>
                <a:ea typeface="+mn-ea"/>
                <a:cs typeface="+mn-cs"/>
              </a:rPr>
              <a:t> Business model Canvass. </a:t>
            </a:r>
            <a:r>
              <a:rPr lang="en-GB" sz="1200" b="1" i="0" kern="1200" dirty="0">
                <a:solidFill>
                  <a:schemeClr val="tx1"/>
                </a:solidFill>
                <a:effectLst/>
                <a:latin typeface="+mn-lt"/>
                <a:ea typeface="+mn-ea"/>
                <a:cs typeface="+mn-cs"/>
              </a:rPr>
              <a:t>Business Model Canvas</a:t>
            </a:r>
            <a:r>
              <a:rPr lang="en-GB" sz="1200" b="0" i="0" kern="1200" dirty="0">
                <a:solidFill>
                  <a:schemeClr val="tx1"/>
                </a:solidFill>
                <a:effectLst/>
                <a:latin typeface="+mn-lt"/>
                <a:ea typeface="+mn-ea"/>
                <a:cs typeface="+mn-cs"/>
              </a:rPr>
              <a:t> was developed by the Swiss </a:t>
            </a:r>
            <a:r>
              <a:rPr lang="en-GB" sz="1200" b="1" i="0" kern="1200" dirty="0">
                <a:solidFill>
                  <a:schemeClr val="tx1"/>
                </a:solidFill>
                <a:effectLst/>
                <a:latin typeface="+mn-lt"/>
                <a:ea typeface="+mn-ea"/>
                <a:cs typeface="+mn-cs"/>
              </a:rPr>
              <a:t>business model</a:t>
            </a:r>
            <a:r>
              <a:rPr lang="en-GB" sz="1200" b="0" i="0" kern="1200" dirty="0">
                <a:solidFill>
                  <a:schemeClr val="tx1"/>
                </a:solidFill>
                <a:effectLst/>
                <a:latin typeface="+mn-lt"/>
                <a:ea typeface="+mn-ea"/>
                <a:cs typeface="+mn-cs"/>
              </a:rPr>
              <a:t> guru Alexander Osterwalder and management Information Systems professor Yves </a:t>
            </a:r>
            <a:r>
              <a:rPr lang="en-GB" sz="1200" b="0" i="0" kern="1200" dirty="0" err="1">
                <a:solidFill>
                  <a:schemeClr val="tx1"/>
                </a:solidFill>
                <a:effectLst/>
                <a:latin typeface="+mn-lt"/>
                <a:ea typeface="+mn-ea"/>
                <a:cs typeface="+mn-cs"/>
              </a:rPr>
              <a:t>Pigneur</a:t>
            </a:r>
            <a:r>
              <a:rPr lang="en-GB" sz="1200" b="0" i="0" kern="1200" dirty="0">
                <a:solidFill>
                  <a:schemeClr val="tx1"/>
                </a:solidFill>
                <a:effectLst/>
                <a:latin typeface="+mn-lt"/>
                <a:ea typeface="+mn-ea"/>
                <a:cs typeface="+mn-cs"/>
              </a:rPr>
              <a:t>. They defined nine categories for the </a:t>
            </a:r>
            <a:r>
              <a:rPr lang="en-GB" sz="1200" b="1" i="0" kern="1200" dirty="0">
                <a:solidFill>
                  <a:schemeClr val="tx1"/>
                </a:solidFill>
                <a:effectLst/>
                <a:latin typeface="+mn-lt"/>
                <a:ea typeface="+mn-ea"/>
                <a:cs typeface="+mn-cs"/>
              </a:rPr>
              <a:t>Business Model Canvas</a:t>
            </a:r>
            <a:r>
              <a:rPr lang="en-GB" sz="1200" b="0" i="0" kern="1200" dirty="0">
                <a:solidFill>
                  <a:schemeClr val="tx1"/>
                </a:solidFill>
                <a:effectLst/>
                <a:latin typeface="+mn-lt"/>
                <a:ea typeface="+mn-ea"/>
                <a:cs typeface="+mn-cs"/>
              </a:rPr>
              <a:t> which they refer to as the building blocks of an organization.</a:t>
            </a:r>
          </a:p>
          <a:p>
            <a:endParaRPr lang="en-US" dirty="0"/>
          </a:p>
          <a:p>
            <a:r>
              <a:rPr lang="en-GB" sz="1200" b="0" i="0" kern="1200" dirty="0">
                <a:solidFill>
                  <a:schemeClr val="tx1"/>
                </a:solidFill>
                <a:effectLst/>
                <a:latin typeface="+mn-lt"/>
                <a:ea typeface="+mn-ea"/>
                <a:cs typeface="+mn-cs"/>
              </a:rPr>
              <a:t>Here we see Sony utilising a </a:t>
            </a:r>
            <a:r>
              <a:rPr lang="en-GB" sz="1200" b="1" i="0" kern="1200" dirty="0">
                <a:solidFill>
                  <a:schemeClr val="tx1"/>
                </a:solidFill>
                <a:effectLst/>
                <a:latin typeface="+mn-lt"/>
                <a:ea typeface="+mn-ea"/>
                <a:cs typeface="+mn-cs"/>
              </a:rPr>
              <a:t>push marketing strategy</a:t>
            </a:r>
            <a:r>
              <a:rPr lang="en-GB" sz="1200" b="0" i="0" kern="1200" dirty="0">
                <a:solidFill>
                  <a:schemeClr val="tx1"/>
                </a:solidFill>
                <a:effectLst/>
                <a:latin typeface="+mn-lt"/>
                <a:ea typeface="+mn-ea"/>
                <a:cs typeface="+mn-cs"/>
              </a:rPr>
              <a:t>, whereby physical product such as a CD Album, is designed, produced, manufactured and distributed through traditional retail outlets to consumers. The power rests with publisher and there is little or no relationship with the customer. </a:t>
            </a:r>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5</a:t>
            </a:fld>
            <a:endParaRPr lang="en-US"/>
          </a:p>
        </p:txBody>
      </p:sp>
    </p:spTree>
    <p:extLst>
      <p:ext uri="{BB962C8B-B14F-4D97-AF65-F5344CB8AC3E}">
        <p14:creationId xmlns:p14="http://schemas.microsoft.com/office/powerpoint/2010/main" val="8651083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useful way to illustrate the business model of an incumbent record label organisation such as Sony, pre the Mp3 Digital disruption is to use the </a:t>
            </a:r>
            <a:r>
              <a:rPr lang="en-GB" sz="1200" b="0" i="0" kern="1200" dirty="0" err="1">
                <a:solidFill>
                  <a:schemeClr val="tx1"/>
                </a:solidFill>
                <a:effectLst/>
                <a:latin typeface="+mn-lt"/>
                <a:ea typeface="+mn-ea"/>
                <a:cs typeface="+mn-cs"/>
              </a:rPr>
              <a:t>the</a:t>
            </a:r>
            <a:r>
              <a:rPr lang="en-GB" sz="1200" b="0" i="0" kern="1200" dirty="0">
                <a:solidFill>
                  <a:schemeClr val="tx1"/>
                </a:solidFill>
                <a:effectLst/>
                <a:latin typeface="+mn-lt"/>
                <a:ea typeface="+mn-ea"/>
                <a:cs typeface="+mn-cs"/>
              </a:rPr>
              <a:t> Business model Canvass. </a:t>
            </a:r>
            <a:r>
              <a:rPr lang="en-GB" sz="1200" b="1" i="0" kern="1200" dirty="0">
                <a:solidFill>
                  <a:schemeClr val="tx1"/>
                </a:solidFill>
                <a:effectLst/>
                <a:latin typeface="+mn-lt"/>
                <a:ea typeface="+mn-ea"/>
                <a:cs typeface="+mn-cs"/>
              </a:rPr>
              <a:t>Business Model Canvas</a:t>
            </a:r>
            <a:r>
              <a:rPr lang="en-GB" sz="1200" b="0" i="0" kern="1200" dirty="0">
                <a:solidFill>
                  <a:schemeClr val="tx1"/>
                </a:solidFill>
                <a:effectLst/>
                <a:latin typeface="+mn-lt"/>
                <a:ea typeface="+mn-ea"/>
                <a:cs typeface="+mn-cs"/>
              </a:rPr>
              <a:t> was developed by the Swiss </a:t>
            </a:r>
            <a:r>
              <a:rPr lang="en-GB" sz="1200" b="1" i="0" kern="1200" dirty="0">
                <a:solidFill>
                  <a:schemeClr val="tx1"/>
                </a:solidFill>
                <a:effectLst/>
                <a:latin typeface="+mn-lt"/>
                <a:ea typeface="+mn-ea"/>
                <a:cs typeface="+mn-cs"/>
              </a:rPr>
              <a:t>business model</a:t>
            </a:r>
            <a:r>
              <a:rPr lang="en-GB" sz="1200" b="0" i="0" kern="1200" dirty="0">
                <a:solidFill>
                  <a:schemeClr val="tx1"/>
                </a:solidFill>
                <a:effectLst/>
                <a:latin typeface="+mn-lt"/>
                <a:ea typeface="+mn-ea"/>
                <a:cs typeface="+mn-cs"/>
              </a:rPr>
              <a:t> guru Alexander Osterwalder and management Information Systems professor Yves </a:t>
            </a:r>
            <a:r>
              <a:rPr lang="en-GB" sz="1200" b="0" i="0" kern="1200" dirty="0" err="1">
                <a:solidFill>
                  <a:schemeClr val="tx1"/>
                </a:solidFill>
                <a:effectLst/>
                <a:latin typeface="+mn-lt"/>
                <a:ea typeface="+mn-ea"/>
                <a:cs typeface="+mn-cs"/>
              </a:rPr>
              <a:t>Pigneur</a:t>
            </a:r>
            <a:r>
              <a:rPr lang="en-GB" sz="1200" b="0" i="0" kern="1200" dirty="0">
                <a:solidFill>
                  <a:schemeClr val="tx1"/>
                </a:solidFill>
                <a:effectLst/>
                <a:latin typeface="+mn-lt"/>
                <a:ea typeface="+mn-ea"/>
                <a:cs typeface="+mn-cs"/>
              </a:rPr>
              <a:t>. They defined nine categories for the </a:t>
            </a:r>
            <a:r>
              <a:rPr lang="en-GB" sz="1200" b="1" i="0" kern="1200" dirty="0">
                <a:solidFill>
                  <a:schemeClr val="tx1"/>
                </a:solidFill>
                <a:effectLst/>
                <a:latin typeface="+mn-lt"/>
                <a:ea typeface="+mn-ea"/>
                <a:cs typeface="+mn-cs"/>
              </a:rPr>
              <a:t>Business Model Canvas</a:t>
            </a:r>
            <a:r>
              <a:rPr lang="en-GB" sz="1200" b="0" i="0" kern="1200" dirty="0">
                <a:solidFill>
                  <a:schemeClr val="tx1"/>
                </a:solidFill>
                <a:effectLst/>
                <a:latin typeface="+mn-lt"/>
                <a:ea typeface="+mn-ea"/>
                <a:cs typeface="+mn-cs"/>
              </a:rPr>
              <a:t> which they refer to as the building blocks of an organization.</a:t>
            </a:r>
          </a:p>
          <a:p>
            <a:endParaRPr lang="en-US" dirty="0"/>
          </a:p>
          <a:p>
            <a:r>
              <a:rPr lang="en-GB" sz="1200" b="0" i="0" kern="1200" dirty="0">
                <a:solidFill>
                  <a:schemeClr val="tx1"/>
                </a:solidFill>
                <a:effectLst/>
                <a:latin typeface="+mn-lt"/>
                <a:ea typeface="+mn-ea"/>
                <a:cs typeface="+mn-cs"/>
              </a:rPr>
              <a:t>Here we see Sony utilising a </a:t>
            </a:r>
            <a:r>
              <a:rPr lang="en-GB" sz="1200" b="1" i="0" kern="1200" dirty="0">
                <a:solidFill>
                  <a:schemeClr val="tx1"/>
                </a:solidFill>
                <a:effectLst/>
                <a:latin typeface="+mn-lt"/>
                <a:ea typeface="+mn-ea"/>
                <a:cs typeface="+mn-cs"/>
              </a:rPr>
              <a:t>push marketing strategy</a:t>
            </a:r>
            <a:r>
              <a:rPr lang="en-GB" sz="1200" b="0" i="0" kern="1200" dirty="0">
                <a:solidFill>
                  <a:schemeClr val="tx1"/>
                </a:solidFill>
                <a:effectLst/>
                <a:latin typeface="+mn-lt"/>
                <a:ea typeface="+mn-ea"/>
                <a:cs typeface="+mn-cs"/>
              </a:rPr>
              <a:t>, whereby physical product such as a CD Album, is designed, produced, manufactured and distributed through traditional retail outlets to consumers. The power rests with publisher and there is little or no relationship with the customer. </a:t>
            </a:r>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6</a:t>
            </a:fld>
            <a:endParaRPr lang="en-US"/>
          </a:p>
        </p:txBody>
      </p:sp>
    </p:spTree>
    <p:extLst>
      <p:ext uri="{BB962C8B-B14F-4D97-AF65-F5344CB8AC3E}">
        <p14:creationId xmlns:p14="http://schemas.microsoft.com/office/powerpoint/2010/main" val="30603213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The Spotify business model is increasingly customer focussed but now includes advertisers as an additional customer segment and revenue source. Talented designers and programmers are now an increased resource focus. </a:t>
            </a:r>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7</a:t>
            </a:fld>
            <a:endParaRPr lang="en-US"/>
          </a:p>
        </p:txBody>
      </p:sp>
    </p:spTree>
    <p:extLst>
      <p:ext uri="{BB962C8B-B14F-4D97-AF65-F5344CB8AC3E}">
        <p14:creationId xmlns:p14="http://schemas.microsoft.com/office/powerpoint/2010/main" val="11486569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leader in the academic field of disruptive innovation theory, and disruptive technology Christensen (1997) is said to have played a key role in establishing the discourse relevant to disruption within firms and industry.  (</a:t>
            </a:r>
            <a:r>
              <a:rPr lang="en-GB" dirty="0" err="1"/>
              <a:t>Sood</a:t>
            </a:r>
            <a:r>
              <a:rPr lang="en-GB" dirty="0"/>
              <a:t> and </a:t>
            </a:r>
            <a:r>
              <a:rPr lang="en-GB" dirty="0" err="1"/>
              <a:t>Tellis</a:t>
            </a:r>
            <a:r>
              <a:rPr lang="en-GB" dirty="0"/>
              <a:t> 2011, </a:t>
            </a:r>
            <a:r>
              <a:rPr lang="en-GB" dirty="0" err="1"/>
              <a:t>Daneels</a:t>
            </a:r>
            <a:r>
              <a:rPr lang="en-GB" dirty="0"/>
              <a:t> 2004)</a:t>
            </a:r>
          </a:p>
          <a:p>
            <a:pPr marL="0" indent="0">
              <a:buNone/>
            </a:pPr>
            <a:endParaRPr lang="en-GB" dirty="0"/>
          </a:p>
          <a:p>
            <a:pPr marL="0" indent="0">
              <a:buNone/>
            </a:pPr>
            <a:r>
              <a:rPr lang="en-GB" b="1" dirty="0"/>
              <a:t>Digital disruption theory </a:t>
            </a:r>
            <a:r>
              <a:rPr lang="en-GB" dirty="0"/>
              <a:t>as part of a wider field of disruptive innovation theory emerged during the 1990’s. Since that time however there has been significant crossover in terminology, with terms such as disruptive technology, digital disruption, digital innovation and disruptive innovating appearing in the discourse.  (Daniel 2019, Skog, </a:t>
            </a:r>
            <a:r>
              <a:rPr lang="en-GB" dirty="0" err="1"/>
              <a:t>Wimielius</a:t>
            </a:r>
            <a:r>
              <a:rPr lang="en-GB" dirty="0"/>
              <a:t>, and Sandberg 2018, </a:t>
            </a:r>
            <a:r>
              <a:rPr lang="en-GB" dirty="0" err="1"/>
              <a:t>Sood</a:t>
            </a:r>
            <a:r>
              <a:rPr lang="en-GB" dirty="0"/>
              <a:t> and </a:t>
            </a:r>
            <a:r>
              <a:rPr lang="en-GB" dirty="0" err="1"/>
              <a:t>Tellis</a:t>
            </a:r>
            <a:r>
              <a:rPr lang="en-GB" dirty="0"/>
              <a:t> 2011). </a:t>
            </a:r>
          </a:p>
          <a:p>
            <a:pPr marL="0" indent="0">
              <a:buNone/>
            </a:pPr>
            <a:endParaRPr lang="en-GB" dirty="0"/>
          </a:p>
          <a:p>
            <a:pPr marL="0" indent="0">
              <a:buNone/>
            </a:pPr>
            <a:r>
              <a:rPr lang="en-GB" dirty="0"/>
              <a:t>In </a:t>
            </a:r>
            <a:r>
              <a:rPr lang="en-GB" b="1" dirty="0"/>
              <a:t>disruptive innovation theory</a:t>
            </a:r>
            <a:r>
              <a:rPr lang="en-GB" dirty="0"/>
              <a:t>, disruption refers to a very specific process that explains how entrants can successfully compete with incumbents (Christensen et al. </a:t>
            </a:r>
            <a:r>
              <a:rPr lang="en-GB" u="sng" dirty="0">
                <a:hlinkClick r:id="rId3" tooltip="View reference"/>
              </a:rPr>
              <a:t>2015</a:t>
            </a:r>
            <a:r>
              <a:rPr lang="en-GB" dirty="0"/>
              <a:t>). </a:t>
            </a:r>
          </a:p>
          <a:p>
            <a:pPr marL="0" indent="0">
              <a:buNone/>
            </a:pPr>
            <a:endParaRPr lang="en-GB" dirty="0"/>
          </a:p>
          <a:p>
            <a:pPr marL="0" indent="0">
              <a:buNone/>
            </a:pPr>
            <a:r>
              <a:rPr lang="en-GB" b="1" dirty="0"/>
              <a:t>“Disruption theory </a:t>
            </a:r>
            <a:r>
              <a:rPr lang="en-GB" dirty="0"/>
              <a:t>argues that a consistent pattern repeats itself from industry to industry. New entrants to a field establish a foothold at the low end and move up the value network—eating away at the customer base of incumbents—by using a scalable advantage and typically entering the market with a lower-margin profit formula.” Christensen et al. 2012 </a:t>
            </a:r>
            <a:r>
              <a:rPr lang="en-US" dirty="0">
                <a:hlinkClick r:id="rId4"/>
              </a:rPr>
              <a:t>https://niemanreports.org/wp-content/uploads/2014/03/Fall2012.pdf</a:t>
            </a:r>
            <a:endParaRPr lang="en-GB" dirty="0"/>
          </a:p>
          <a:p>
            <a:pPr marL="0" indent="0">
              <a:buNone/>
            </a:pPr>
            <a:endParaRPr lang="en-GB" dirty="0"/>
          </a:p>
          <a:p>
            <a:pPr marL="0" indent="0">
              <a:buNone/>
            </a:pPr>
            <a:r>
              <a:rPr lang="en-GB" dirty="0"/>
              <a:t>It is concerned with </a:t>
            </a:r>
            <a:r>
              <a:rPr lang="en-GB" b="1" dirty="0"/>
              <a:t>business-model innovation </a:t>
            </a:r>
            <a:r>
              <a:rPr lang="en-GB" dirty="0"/>
              <a:t>that enables entrants to enter markets with cheap, easy to use, but low-performing products (Christensen </a:t>
            </a:r>
            <a:r>
              <a:rPr lang="en-GB" u="sng" dirty="0">
                <a:hlinkClick r:id="rId5" tooltip="View reference"/>
              </a:rPr>
              <a:t>2006</a:t>
            </a:r>
            <a:r>
              <a:rPr lang="en-GB" dirty="0"/>
              <a:t>; Christensen et al. 2012; Christensen et al. </a:t>
            </a:r>
            <a:r>
              <a:rPr lang="en-GB" u="sng" dirty="0">
                <a:hlinkClick r:id="rId3" tooltip="View reference"/>
              </a:rPr>
              <a:t>2015</a:t>
            </a:r>
            <a:r>
              <a:rPr lang="en-GB" dirty="0"/>
              <a:t>). </a:t>
            </a:r>
          </a:p>
          <a:p>
            <a:pPr marL="0" indent="0">
              <a:buNone/>
            </a:pPr>
            <a:endParaRPr lang="en-GB" dirty="0"/>
          </a:p>
          <a:p>
            <a:pPr marL="0" indent="0">
              <a:buNone/>
            </a:pPr>
            <a:r>
              <a:rPr lang="en-GB" dirty="0"/>
              <a:t>In the Music Industry, new entrants are embracing this, delivering a product that is faster and more personalised than the products provided by the larger Incumbent organisations. These new entrants aren’t burdened by the extensive overheads of legacy organisations…Instead they have invested in only those resources critical to survival in the new world. All the while they have created new market demand by engaging new audiences. Christensen et al. 2012..</a:t>
            </a:r>
          </a:p>
          <a:p>
            <a:pPr marL="0" indent="0">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AU" dirty="0" err="1"/>
              <a:t>Daneels</a:t>
            </a:r>
            <a:r>
              <a:rPr lang="en-AU" dirty="0"/>
              <a:t> (2004) describes how </a:t>
            </a:r>
            <a:r>
              <a:rPr lang="en-AU" b="1" dirty="0"/>
              <a:t>disruptive technologies </a:t>
            </a:r>
            <a:r>
              <a:rPr lang="en-AU" dirty="0"/>
              <a:t>initially underperform in the market before eventually displacing established technologies.  </a:t>
            </a:r>
          </a:p>
          <a:p>
            <a:pPr marL="0" indent="0">
              <a:buNone/>
            </a:pPr>
            <a:endParaRPr lang="en-GB" dirty="0"/>
          </a:p>
          <a:p>
            <a:pPr marL="0" indent="0">
              <a:buNone/>
            </a:pPr>
            <a:r>
              <a:rPr lang="en-GB" dirty="0">
                <a:highlight>
                  <a:srgbClr val="C0C0C0"/>
                </a:highlight>
              </a:rPr>
              <a:t>Skog, </a:t>
            </a:r>
            <a:r>
              <a:rPr lang="en-GB" dirty="0" err="1">
                <a:highlight>
                  <a:srgbClr val="C0C0C0"/>
                </a:highlight>
              </a:rPr>
              <a:t>Wimelius</a:t>
            </a:r>
            <a:r>
              <a:rPr lang="en-GB" dirty="0">
                <a:highlight>
                  <a:srgbClr val="C0C0C0"/>
                </a:highlight>
              </a:rPr>
              <a:t> and Sandburg (2018) describe how </a:t>
            </a:r>
            <a:r>
              <a:rPr lang="en-GB" b="1" dirty="0">
                <a:highlight>
                  <a:srgbClr val="C0C0C0"/>
                </a:highlight>
              </a:rPr>
              <a:t>Digital disruption </a:t>
            </a:r>
            <a:r>
              <a:rPr lang="en-GB" dirty="0">
                <a:highlight>
                  <a:srgbClr val="C0C0C0"/>
                </a:highlight>
              </a:rPr>
              <a:t>however, is often framed as a type of digital technology-induced environmental turbulence capable of producing industry-level upheaval. Other authors similarly have attributed the origination of digital disruption to specific actors, digital disruptors, that leverage digital technologies to undermine established industry models of consumption, competition and resourcing (Tan et al. </a:t>
            </a:r>
            <a:r>
              <a:rPr lang="en-GB" u="sng" dirty="0">
                <a:highlight>
                  <a:srgbClr val="C0C0C0"/>
                </a:highlight>
                <a:hlinkClick r:id="rId6" tooltip="View reference"/>
              </a:rPr>
              <a:t>2015</a:t>
            </a:r>
            <a:r>
              <a:rPr lang="en-GB" dirty="0">
                <a:highlight>
                  <a:srgbClr val="C0C0C0"/>
                </a:highlight>
              </a:rPr>
              <a:t>; Wenzel et al. </a:t>
            </a:r>
            <a:r>
              <a:rPr lang="en-GB" u="sng" dirty="0">
                <a:highlight>
                  <a:srgbClr val="C0C0C0"/>
                </a:highlight>
                <a:hlinkClick r:id="rId7" tooltip="View reference"/>
              </a:rPr>
              <a:t>2015</a:t>
            </a:r>
            <a:r>
              <a:rPr lang="en-GB" dirty="0">
                <a:highlight>
                  <a:srgbClr val="C0C0C0"/>
                </a:highlight>
              </a:rPr>
              <a:t>; </a:t>
            </a:r>
            <a:r>
              <a:rPr lang="en-GB" dirty="0" err="1">
                <a:highlight>
                  <a:srgbClr val="C0C0C0"/>
                </a:highlight>
              </a:rPr>
              <a:t>Elbanna</a:t>
            </a:r>
            <a:r>
              <a:rPr lang="en-GB" dirty="0">
                <a:highlight>
                  <a:srgbClr val="C0C0C0"/>
                </a:highlight>
              </a:rPr>
              <a:t> and Newman </a:t>
            </a:r>
            <a:r>
              <a:rPr lang="en-GB" u="sng" dirty="0">
                <a:highlight>
                  <a:srgbClr val="C0C0C0"/>
                </a:highlight>
                <a:hlinkClick r:id="rId8" tooltip="View reference"/>
              </a:rPr>
              <a:t>2016</a:t>
            </a:r>
            <a:r>
              <a:rPr lang="en-GB" dirty="0">
                <a:highlight>
                  <a:srgbClr val="C0C0C0"/>
                </a:highlight>
              </a:rPr>
              <a:t>).</a:t>
            </a:r>
          </a:p>
          <a:p>
            <a:pPr marL="0" indent="0">
              <a:buNone/>
            </a:pPr>
            <a:endParaRPr lang="en-GB" dirty="0"/>
          </a:p>
          <a:p>
            <a:pPr marL="0" indent="0">
              <a:buNone/>
            </a:pPr>
            <a:r>
              <a:rPr lang="en-GB" dirty="0"/>
              <a:t>Digitization and digital platforms have, for example, been highlighted as processes or artefacts that can lead to dissolution of core industry conditions for organizing the production and capture of value (El </a:t>
            </a:r>
            <a:r>
              <a:rPr lang="en-GB" dirty="0" err="1"/>
              <a:t>Sawy</a:t>
            </a:r>
            <a:r>
              <a:rPr lang="en-GB" dirty="0"/>
              <a:t> et al. </a:t>
            </a:r>
            <a:r>
              <a:rPr lang="en-GB" u="sng" dirty="0">
                <a:hlinkClick r:id="rId9" tooltip="View reference"/>
              </a:rPr>
              <a:t>2010</a:t>
            </a:r>
            <a:r>
              <a:rPr lang="en-GB" dirty="0"/>
              <a:t>; Karimi and Walter </a:t>
            </a:r>
            <a:r>
              <a:rPr lang="en-GB" u="sng" dirty="0">
                <a:hlinkClick r:id="rId10" tooltip="View reference"/>
              </a:rPr>
              <a:t>2015</a:t>
            </a:r>
            <a:r>
              <a:rPr lang="en-GB" dirty="0"/>
              <a:t>; Tan et al. </a:t>
            </a:r>
            <a:r>
              <a:rPr lang="en-GB" u="sng" dirty="0">
                <a:hlinkClick r:id="rId6" tooltip="View reference"/>
              </a:rPr>
              <a:t>2015</a:t>
            </a:r>
            <a:r>
              <a:rPr lang="en-GB" dirty="0"/>
              <a:t>; Berghaus and Back </a:t>
            </a:r>
            <a:r>
              <a:rPr lang="en-GB" u="sng" dirty="0">
                <a:hlinkClick r:id="rId11" tooltip="View reference"/>
              </a:rPr>
              <a:t>2016</a:t>
            </a:r>
            <a:r>
              <a:rPr lang="en-GB" dirty="0"/>
              <a:t>; Rauch et al. </a:t>
            </a:r>
            <a:r>
              <a:rPr lang="en-GB" u="sng" dirty="0">
                <a:hlinkClick r:id="rId12" tooltip="View reference"/>
              </a:rPr>
              <a:t>2016</a:t>
            </a:r>
            <a:r>
              <a:rPr lang="en-GB" dirty="0"/>
              <a:t>). </a:t>
            </a:r>
          </a:p>
          <a:p>
            <a:pPr marL="0" indent="0">
              <a:buNone/>
            </a:pPr>
            <a:r>
              <a:rPr lang="en-US" dirty="0">
                <a:hlinkClick r:id="rId13"/>
              </a:rPr>
              <a:t>https://link.springer.com/article/10.1007/s12599-018-0550-4</a:t>
            </a:r>
            <a:endParaRPr lang="en-AU" dirty="0"/>
          </a:p>
          <a:p>
            <a:pPr marL="0" indent="0">
              <a:buNone/>
            </a:pPr>
            <a:endParaRPr lang="en-AU" dirty="0"/>
          </a:p>
        </p:txBody>
      </p:sp>
      <p:sp>
        <p:nvSpPr>
          <p:cNvPr id="4" name="Slide Number Placeholder 3"/>
          <p:cNvSpPr>
            <a:spLocks noGrp="1"/>
          </p:cNvSpPr>
          <p:nvPr>
            <p:ph type="sldNum" sz="quarter" idx="5"/>
          </p:nvPr>
        </p:nvSpPr>
        <p:spPr/>
        <p:txBody>
          <a:bodyPr/>
          <a:lstStyle/>
          <a:p>
            <a:fld id="{BBEE2312-A709-4C05-87B0-9E53A14AFA9A}" type="slidenum">
              <a:rPr lang="en-US" smtClean="0"/>
              <a:t>8</a:t>
            </a:fld>
            <a:endParaRPr lang="en-US"/>
          </a:p>
        </p:txBody>
      </p:sp>
    </p:spTree>
    <p:extLst>
      <p:ext uri="{BB962C8B-B14F-4D97-AF65-F5344CB8AC3E}">
        <p14:creationId xmlns:p14="http://schemas.microsoft.com/office/powerpoint/2010/main" val="37485911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The late 1980’s introduced MP3 (a means of compressing a sound sequence into a very small file , to enable digital storage and transmission). </a:t>
            </a:r>
          </a:p>
          <a:p>
            <a:r>
              <a:rPr lang="en-AU" dirty="0"/>
              <a:t>Together with the mainstream adoption of Internet, and the introduction of Apple’s iPod,  in mid 1990’s </a:t>
            </a:r>
            <a:r>
              <a:rPr lang="en-US" dirty="0">
                <a:hlinkClick r:id="rId3"/>
              </a:rPr>
              <a:t>https://en.wikipedia.org/wiki/History_of_the_World_Wide_Web</a:t>
            </a:r>
            <a:r>
              <a:rPr lang="en-AU" dirty="0"/>
              <a:t>, </a:t>
            </a:r>
            <a:r>
              <a:rPr lang="en-GB" dirty="0"/>
              <a:t>Shawn Fanning, John Fanning, and Sean Parker,  the people who invented Napster saw the opportunity to create: “</a:t>
            </a:r>
            <a:r>
              <a:rPr lang="en-GB" dirty="0">
                <a:hlinkClick r:id="rId4"/>
              </a:rPr>
              <a:t>a simple, </a:t>
            </a:r>
            <a:r>
              <a:rPr lang="en-GB" b="1" dirty="0">
                <a:hlinkClick r:id="rId4"/>
              </a:rPr>
              <a:t>free</a:t>
            </a:r>
            <a:r>
              <a:rPr lang="en-GB" dirty="0">
                <a:hlinkClick r:id="rId4"/>
              </a:rPr>
              <a:t> peer-to-peer (P2P) file-sharing service,</a:t>
            </a:r>
            <a:r>
              <a:rPr lang="en-GB" dirty="0"/>
              <a:t>” and according to Amanda </a:t>
            </a:r>
            <a:r>
              <a:rPr lang="en-GB" dirty="0" err="1"/>
              <a:t>Zantal</a:t>
            </a:r>
            <a:r>
              <a:rPr lang="en-GB" dirty="0"/>
              <a:t> – Weiner, perhaps the first of its kind to have a household name, which rose to multi-million usership by 2001, the same year the iPod was unveiled. </a:t>
            </a:r>
          </a:p>
          <a:p>
            <a:endParaRPr lang="en-GB" dirty="0"/>
          </a:p>
          <a:p>
            <a:r>
              <a:rPr lang="en-GB" dirty="0"/>
              <a:t>Napster, essentially created a shared network whereby songs existing on that network could be shared between participants. Napster, was however seen to be infringing on copyright of artists and was eventually closed down. But by this stage other organisations followed suit and the beginning of music devaluation commenced,.</a:t>
            </a:r>
          </a:p>
          <a:p>
            <a:endParaRPr lang="en-US" dirty="0"/>
          </a:p>
          <a:p>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10</a:t>
            </a:fld>
            <a:endParaRPr lang="en-US"/>
          </a:p>
        </p:txBody>
      </p:sp>
    </p:spTree>
    <p:extLst>
      <p:ext uri="{BB962C8B-B14F-4D97-AF65-F5344CB8AC3E}">
        <p14:creationId xmlns:p14="http://schemas.microsoft.com/office/powerpoint/2010/main" val="35045698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US" b="1" dirty="0"/>
              <a:t>Pirating </a:t>
            </a:r>
            <a:r>
              <a:rPr lang="en-US" dirty="0"/>
              <a:t> – Online and offline Illegal downloading. </a:t>
            </a:r>
            <a:r>
              <a:rPr lang="en-AU" dirty="0"/>
              <a:t>Napster, was shut down in 2002, but music piracy continued to grow and it’s effect on the industry was immediate and devastating.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b="1" dirty="0"/>
              <a:t>Jobs-to-be-done theory </a:t>
            </a:r>
            <a:r>
              <a:rPr lang="en-US" dirty="0"/>
              <a:t>emerges whereby consumers look for solutions to their everyday problems and at that point they will hire a service or buy a product. </a:t>
            </a:r>
            <a:r>
              <a:rPr lang="en-GB" dirty="0"/>
              <a:t>Christensen et al. 2012. Sony’s strategy is to identify jobs-to-be done and lead the public with new products rather than ask them what kind of products they want. By doing this, Christensen et al. explains that customers will instinctively ‘pull’ the product into their lives. Christensen et al 2012 </a:t>
            </a:r>
            <a:r>
              <a:rPr lang="en-US" dirty="0">
                <a:hlinkClick r:id="rId3"/>
              </a:rPr>
              <a:t>https://niemanreports.org/wp-content/uploads/2014/03/Fall2012.pdf</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Inbound Marketing and Pull rather than Push</a:t>
            </a:r>
            <a:r>
              <a:rPr lang="en-GB" dirty="0"/>
              <a:t>. Power has shifted from the </a:t>
            </a:r>
            <a:r>
              <a:rPr lang="en-AU" dirty="0"/>
              <a:t>incumbent organisations (who used to push music product to the consumer), to the Consumer who has the power to choose what product or service they want, how they wish to receive it and when. Understanding the consumer has become more important than ever before.</a:t>
            </a:r>
            <a:endParaRPr lang="en-US" dirty="0"/>
          </a:p>
          <a:p>
            <a:pPr marL="285750" indent="-285750"/>
            <a:endParaRPr lang="en-US" dirty="0"/>
          </a:p>
          <a:p>
            <a:pPr marL="285750" indent="-285750"/>
            <a:r>
              <a:rPr lang="en-US" b="1" dirty="0"/>
              <a:t>Consumer Behavior Changes  </a:t>
            </a:r>
            <a:r>
              <a:rPr lang="en-US" dirty="0"/>
              <a:t>- Increased Consumer demand for high definition mobile music hardware, for access to or the ability to store large personalized music library's, for ‘use’ by the customer through customization, for seamless integration of music with hardware and efficiency. Preference for choice to buy single favored tracks rather than full albums (a’ la carte).  </a:t>
            </a:r>
          </a:p>
          <a:p>
            <a:endParaRPr lang="en-US" dirty="0"/>
          </a:p>
          <a:p>
            <a:pPr marL="285750" indent="-285750"/>
            <a:r>
              <a:rPr lang="en-US" b="1" dirty="0"/>
              <a:t>Devaluation of Music </a:t>
            </a:r>
            <a:r>
              <a:rPr lang="en-US" dirty="0"/>
              <a:t>– Consumers are now less motivated to pay for Music with easy access and convenient access to free Music. However, from being merely a marketing tool, live concert tour revenue has grown significantly to become one of the key revenue generators for music artists. “The internet –led disruption meant that value accrued in a different part of the value network; as album revenues declined, “360 deals” which enable record Labels to make revenue not just on Albums but also on tours and merchandise have become more common” (</a:t>
            </a:r>
            <a:r>
              <a:rPr lang="en-GB" dirty="0"/>
              <a:t>Christensen et al 2012 )</a:t>
            </a:r>
            <a:r>
              <a:rPr lang="en-US" dirty="0">
                <a:hlinkClick r:id="rId3"/>
              </a:rPr>
              <a:t> https://niemanreports.org/wp-content/uploads/2014/03/Fall2012.pdf</a:t>
            </a:r>
            <a:endParaRPr lang="en-US" dirty="0"/>
          </a:p>
          <a:p>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11</a:t>
            </a:fld>
            <a:endParaRPr lang="en-US"/>
          </a:p>
        </p:txBody>
      </p:sp>
    </p:spTree>
    <p:extLst>
      <p:ext uri="{BB962C8B-B14F-4D97-AF65-F5344CB8AC3E}">
        <p14:creationId xmlns:p14="http://schemas.microsoft.com/office/powerpoint/2010/main" val="32134166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14350" indent="-514350">
              <a:buAutoNum type="arabicParenR"/>
            </a:pPr>
            <a:r>
              <a:rPr lang="en-AU" b="1" dirty="0"/>
              <a:t>Market opportunity </a:t>
            </a:r>
            <a:r>
              <a:rPr lang="en-AU" dirty="0"/>
              <a:t>– Apple identified the Job-to-do as the provision of an extensive, mobile customisable music library. Through the popularity of the </a:t>
            </a:r>
            <a:r>
              <a:rPr lang="en-AU" dirty="0" err="1"/>
              <a:t>Ipod</a:t>
            </a:r>
            <a:r>
              <a:rPr lang="en-AU" dirty="0"/>
              <a:t> and its ability to carry, “1000 songs in you pocket” Apple was able to broker deals with eh major record labels to sell all artists on one platform, which was unique and unprecedented. </a:t>
            </a:r>
          </a:p>
          <a:p>
            <a:pPr marL="514350" indent="-514350">
              <a:buAutoNum type="arabicParenR"/>
            </a:pPr>
            <a:r>
              <a:rPr lang="en-AU" b="1" dirty="0"/>
              <a:t>Innovative Product </a:t>
            </a:r>
            <a:r>
              <a:rPr lang="en-AU" dirty="0"/>
              <a:t>– The </a:t>
            </a:r>
            <a:r>
              <a:rPr lang="en-AU" dirty="0" err="1"/>
              <a:t>Ipod</a:t>
            </a:r>
            <a:r>
              <a:rPr lang="en-AU" dirty="0"/>
              <a:t> was able to carry over a 1000 songs, was still portable, smaller than the Sony CD Walkman and didn’t skip. The </a:t>
            </a:r>
            <a:r>
              <a:rPr lang="en-AU" dirty="0" err="1"/>
              <a:t>Itunes</a:t>
            </a:r>
            <a:r>
              <a:rPr lang="en-AU" dirty="0"/>
              <a:t> store, digital platform, provided the online retail component required for Apple to capture further value. </a:t>
            </a:r>
          </a:p>
          <a:p>
            <a:pPr marL="514350" indent="-514350">
              <a:buAutoNum type="arabicParenR"/>
            </a:pPr>
            <a:r>
              <a:rPr lang="en-AU" b="1" dirty="0"/>
              <a:t>Creative disruption </a:t>
            </a:r>
            <a:r>
              <a:rPr lang="en-AU" dirty="0"/>
              <a:t>– Mass adoption of the iPod disrupted the industry, replacing the CD and by creating a platform that any music artist (or record label) can more affordably produce and sell their music, to a larger global customer base, iTunes pivoted from being a purely computer hardware business to a global music distribution organisation, Apple achieved this by disrupting the industry through innovation  effectively bypassing traditional record companies. </a:t>
            </a:r>
          </a:p>
          <a:p>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12</a:t>
            </a:fld>
            <a:endParaRPr lang="en-US"/>
          </a:p>
        </p:txBody>
      </p:sp>
    </p:spTree>
    <p:extLst>
      <p:ext uri="{BB962C8B-B14F-4D97-AF65-F5344CB8AC3E}">
        <p14:creationId xmlns:p14="http://schemas.microsoft.com/office/powerpoint/2010/main" val="9215631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By unpacking the </a:t>
            </a:r>
            <a:r>
              <a:rPr lang="en-AU" dirty="0" err="1"/>
              <a:t>Itunes</a:t>
            </a:r>
            <a:r>
              <a:rPr lang="en-AU" dirty="0"/>
              <a:t> business model we can clearly see how the industry has shifted power towards the customer and User. The importance of the customer and user relationship is clear and the resources become more talent based. </a:t>
            </a:r>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13</a:t>
            </a:fld>
            <a:endParaRPr lang="en-US"/>
          </a:p>
        </p:txBody>
      </p:sp>
    </p:spTree>
    <p:extLst>
      <p:ext uri="{BB962C8B-B14F-4D97-AF65-F5344CB8AC3E}">
        <p14:creationId xmlns:p14="http://schemas.microsoft.com/office/powerpoint/2010/main" val="537495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buNone/>
            </a:pPr>
            <a:r>
              <a:rPr lang="en-GB" dirty="0"/>
              <a:t>Even with iTunes in place, the ongoing devaluation of music continued until the 2007 release of the iPhone,  enabled the streaming service, Spotify to launch in 2008.</a:t>
            </a:r>
          </a:p>
          <a:p>
            <a:pPr marL="0" indent="0">
              <a:buNone/>
            </a:pPr>
            <a:r>
              <a:rPr lang="en-GB" dirty="0"/>
              <a:t>Spotify is a digital </a:t>
            </a:r>
            <a:r>
              <a:rPr lang="en-GB" dirty="0">
                <a:hlinkClick r:id="rId3"/>
              </a:rPr>
              <a:t>music streaming service</a:t>
            </a:r>
            <a:r>
              <a:rPr lang="en-GB" dirty="0"/>
              <a:t> that gives you access to millions of songs from artists all over the world for free. </a:t>
            </a:r>
          </a:p>
          <a:p>
            <a:pPr marL="0" indent="0">
              <a:buNone/>
            </a:pPr>
            <a:r>
              <a:rPr lang="en-AU" dirty="0"/>
              <a:t>Applying the Digital Disruption Theory to Spotify, we note that the Organisation identified the following:</a:t>
            </a:r>
          </a:p>
          <a:p>
            <a:pPr marL="514350" indent="-514350">
              <a:buFont typeface="Arial" panose="020B0604020202020204" pitchFamily="34" charset="0"/>
              <a:buAutoNum type="arabicParenR"/>
            </a:pPr>
            <a:r>
              <a:rPr lang="en-AU" b="1" dirty="0"/>
              <a:t>Market opportunity </a:t>
            </a:r>
            <a:r>
              <a:rPr lang="en-AU" dirty="0"/>
              <a:t>– Spotify identified the Job-to-do as the provision of an extensive library of Music that can be accessed online,  free of charge by s</a:t>
            </a:r>
            <a:r>
              <a:rPr lang="en-GB" dirty="0"/>
              <a:t>imply </a:t>
            </a:r>
            <a:r>
              <a:rPr lang="en-GB" dirty="0">
                <a:hlinkClick r:id="rId4"/>
              </a:rPr>
              <a:t>signing up using an email address</a:t>
            </a:r>
            <a:r>
              <a:rPr lang="en-GB" dirty="0"/>
              <a:t> or by </a:t>
            </a:r>
            <a:r>
              <a:rPr lang="en-GB" dirty="0">
                <a:hlinkClick r:id="rId5"/>
              </a:rPr>
              <a:t>connecting with Facebook</a:t>
            </a:r>
            <a:r>
              <a:rPr lang="en-GB" dirty="0"/>
              <a:t>. The other Job-to –do is the Revenue was sourced form advertising that was pushed to free content listeners and Spotify also offered a premium subscription package which was advert free. </a:t>
            </a:r>
            <a:endParaRPr lang="en-AU" dirty="0"/>
          </a:p>
          <a:p>
            <a:pPr marL="514350" indent="-514350">
              <a:buAutoNum type="arabicParenR"/>
            </a:pPr>
            <a:r>
              <a:rPr lang="en-AU" b="1" dirty="0"/>
              <a:t>Innovative Product </a:t>
            </a:r>
            <a:r>
              <a:rPr lang="en-AU" dirty="0"/>
              <a:t>– The Spotify platform, together with increased internet speed were the innovative products that enabled Spotify to disrupt the music industry. Millions of songs could be accessed without the need to store them on your devise.</a:t>
            </a:r>
          </a:p>
          <a:p>
            <a:pPr marL="514350" indent="-514350">
              <a:buAutoNum type="arabicParenR"/>
            </a:pPr>
            <a:r>
              <a:rPr lang="en-AU" b="1" dirty="0"/>
              <a:t>Creative disruption </a:t>
            </a:r>
            <a:r>
              <a:rPr lang="en-AU" dirty="0"/>
              <a:t>– Spotify’s free with adverts model was widely adopted amongst existing music customers as well as created new demand from a new music market who traditionally didn’t download or purchase Music. Spotify also provides a platform for record labels, aggregators and the like to distribute the work produced by the artists they represent. As music streaming is free on the standard download, Advertising becomes the key revenue generator. Spotify, is therefore in the business of online advertising. </a:t>
            </a:r>
          </a:p>
          <a:p>
            <a:pPr marL="0" indent="0">
              <a:buNone/>
            </a:pPr>
            <a:endParaRPr lang="en-US" dirty="0"/>
          </a:p>
          <a:p>
            <a:pPr marL="0" indent="0">
              <a:buNone/>
            </a:pPr>
            <a:r>
              <a:rPr lang="en-US" dirty="0"/>
              <a:t>The number of Streaming Service Organizations has grown significantly to include Apple Music, Amazon Music, Google Play Music, Pandora and many more. The result, according to the Record Industry Association of America (RIAA),  is in 2017 we witness an increase in Music revenue for the first time.</a:t>
            </a:r>
            <a:endParaRPr lang="en-GB" dirty="0"/>
          </a:p>
          <a:p>
            <a:pPr marL="0" indent="0">
              <a:buNone/>
            </a:pPr>
            <a:r>
              <a:rPr lang="en-US" dirty="0">
                <a:hlinkClick r:id="rId6">
                  <a:extLst>
                    <a:ext uri="{A12FA001-AC4F-418D-AE19-62706E023703}">
                      <ahyp:hlinkClr xmlns:ahyp="http://schemas.microsoft.com/office/drawing/2018/hyperlinkcolor" val="tx"/>
                    </a:ext>
                  </a:extLst>
                </a:hlinkClick>
              </a:rPr>
              <a:t>But streaming </a:t>
            </a:r>
            <a:r>
              <a:rPr lang="en-US" dirty="0" err="1">
                <a:hlinkClick r:id="rId6">
                  <a:extLst>
                    <a:ext uri="{A12FA001-AC4F-418D-AE19-62706E023703}">
                      <ahyp:hlinkClr xmlns:ahyp="http://schemas.microsoft.com/office/drawing/2018/hyperlinkcolor" val="tx"/>
                    </a:ext>
                  </a:extLst>
                </a:hlinkClick>
              </a:rPr>
              <a:t>organisations</a:t>
            </a:r>
            <a:r>
              <a:rPr lang="en-US" dirty="0">
                <a:hlinkClick r:id="rId6">
                  <a:extLst>
                    <a:ext uri="{A12FA001-AC4F-418D-AE19-62706E023703}">
                      <ahyp:hlinkClr xmlns:ahyp="http://schemas.microsoft.com/office/drawing/2018/hyperlinkcolor" val="tx"/>
                    </a:ext>
                  </a:extLst>
                </a:hlinkClick>
              </a:rPr>
              <a:t> are struggling with profitability due to high royalty fees demanded by the 3 incumbents. </a:t>
            </a:r>
            <a:r>
              <a:rPr lang="en-US" b="1" u="sng" dirty="0">
                <a:hlinkClick r:id="rId6">
                  <a:extLst>
                    <a:ext uri="{A12FA001-AC4F-418D-AE19-62706E023703}">
                      <ahyp:hlinkClr xmlns:ahyp="http://schemas.microsoft.com/office/drawing/2018/hyperlinkcolor" val="tx"/>
                    </a:ext>
                  </a:extLst>
                </a:hlinkClick>
              </a:rPr>
              <a:t>Jeff Parsons</a:t>
            </a:r>
            <a:r>
              <a:rPr lang="en-US" b="1" u="sng" dirty="0"/>
              <a:t> </a:t>
            </a:r>
            <a:r>
              <a:rPr lang="en-US" dirty="0"/>
              <a:t>Tech/Science reporter for the Mirror UK explains that </a:t>
            </a:r>
            <a:r>
              <a:rPr lang="en-GB" dirty="0"/>
              <a:t>despite these new revenue sources, Spotify reported a $4.4 million loss in 2008. </a:t>
            </a:r>
          </a:p>
          <a:p>
            <a:pPr marL="0" indent="0">
              <a:buNone/>
            </a:pPr>
            <a:r>
              <a:rPr lang="en-GB" dirty="0"/>
              <a:t>BY 2015, according to Ben Popper of the Verge Magazine</a:t>
            </a:r>
            <a:r>
              <a:rPr lang="en-GB" b="1" dirty="0"/>
              <a:t>, “</a:t>
            </a:r>
            <a:r>
              <a:rPr lang="en-GB" dirty="0"/>
              <a:t>Streaming music highlighted a fundamental </a:t>
            </a:r>
            <a:r>
              <a:rPr lang="en-GB" dirty="0">
                <a:hlinkClick r:id="rId7"/>
              </a:rPr>
              <a:t>economics problem</a:t>
            </a:r>
            <a:r>
              <a:rPr lang="en-GB" dirty="0"/>
              <a:t>… Spotify had grown to more than $1 billion in annual revenue, but has struggled with profitability.” </a:t>
            </a:r>
            <a:r>
              <a:rPr lang="en-US" dirty="0">
                <a:hlinkClick r:id="rId8"/>
              </a:rPr>
              <a:t>https://www.theverge.com/2015/11/17/9749050/pandora-</a:t>
            </a:r>
            <a:r>
              <a:rPr lang="en-US" dirty="0" err="1">
                <a:hlinkClick r:id="rId8"/>
              </a:rPr>
              <a:t>rdio</a:t>
            </a:r>
            <a:r>
              <a:rPr lang="en-US" dirty="0">
                <a:hlinkClick r:id="rId8"/>
              </a:rPr>
              <a:t>-</a:t>
            </a:r>
            <a:r>
              <a:rPr lang="en-US" dirty="0" err="1">
                <a:hlinkClick r:id="rId8"/>
              </a:rPr>
              <a:t>spotify</a:t>
            </a:r>
            <a:r>
              <a:rPr lang="en-US" dirty="0">
                <a:hlinkClick r:id="rId8"/>
              </a:rPr>
              <a:t>-tidal-apple-</a:t>
            </a:r>
            <a:r>
              <a:rPr lang="en-US" dirty="0" err="1">
                <a:hlinkClick r:id="rId8"/>
              </a:rPr>
              <a:t>youtube</a:t>
            </a:r>
            <a:r>
              <a:rPr lang="en-US" dirty="0">
                <a:hlinkClick r:id="rId8"/>
              </a:rPr>
              <a:t>-streaming-music</a:t>
            </a:r>
            <a:r>
              <a:rPr lang="en-US" dirty="0"/>
              <a:t>”</a:t>
            </a:r>
            <a:endParaRPr lang="en-GB" dirty="0"/>
          </a:p>
          <a:p>
            <a:pPr marL="0" indent="0" fontAlgn="base">
              <a:buNone/>
            </a:pPr>
            <a:r>
              <a:rPr lang="en-GB" dirty="0"/>
              <a:t> “Today, </a:t>
            </a:r>
            <a:r>
              <a:rPr lang="en-GB" b="1" dirty="0"/>
              <a:t>Spotify</a:t>
            </a:r>
            <a:r>
              <a:rPr lang="en-GB" dirty="0"/>
              <a:t> has a market </a:t>
            </a:r>
            <a:r>
              <a:rPr lang="en-GB" b="1" dirty="0"/>
              <a:t>value</a:t>
            </a:r>
            <a:r>
              <a:rPr lang="en-GB" dirty="0"/>
              <a:t> of about $21 billion. Analysts estimate that the company will reach $7 billion in sales for </a:t>
            </a:r>
            <a:r>
              <a:rPr lang="en-GB" b="1" dirty="0"/>
              <a:t>2019. </a:t>
            </a:r>
            <a:r>
              <a:rPr lang="en-GB" dirty="0">
                <a:hlinkClick r:id="rId9"/>
              </a:rPr>
              <a:t>https://fortune.com › longform › </a:t>
            </a:r>
            <a:r>
              <a:rPr lang="en-GB" dirty="0" err="1">
                <a:hlinkClick r:id="rId9"/>
              </a:rPr>
              <a:t>spotify</a:t>
            </a:r>
            <a:r>
              <a:rPr lang="en-GB" dirty="0">
                <a:hlinkClick r:id="rId9"/>
              </a:rPr>
              <a:t>-music-industry-profits-apple-amazon</a:t>
            </a:r>
            <a:endParaRPr lang="en-GB" dirty="0"/>
          </a:p>
          <a:p>
            <a:pPr marL="0" indent="0" fontAlgn="base">
              <a:buNone/>
            </a:pPr>
            <a:endParaRPr lang="en-GB" dirty="0"/>
          </a:p>
          <a:p>
            <a:pPr marL="0" indent="0" fontAlgn="base">
              <a:buNone/>
            </a:pPr>
            <a:r>
              <a:rPr lang="en-GB" dirty="0"/>
              <a:t>BY providing a free downloads, Spotify is employing a Freemium marketing model whereby, a </a:t>
            </a:r>
            <a:r>
              <a:rPr lang="en-GB" b="1" dirty="0"/>
              <a:t>business</a:t>
            </a:r>
            <a:r>
              <a:rPr lang="en-GB" dirty="0"/>
              <a:t> gives away a service at no cost to the consumer as a way to establish the foundation for future transactions such as subscription premium service. “</a:t>
            </a:r>
          </a:p>
          <a:p>
            <a:pPr marL="0" indent="0" fontAlgn="base">
              <a:buNone/>
            </a:pPr>
            <a:endParaRPr lang="en-GB" dirty="0"/>
          </a:p>
          <a:p>
            <a:pPr marL="0" indent="0" fontAlgn="base">
              <a:buNone/>
            </a:pPr>
            <a:endParaRPr lang="en-GB" dirty="0"/>
          </a:p>
          <a:p>
            <a:pPr marL="0" indent="0" fontAlgn="base">
              <a:buNone/>
            </a:pPr>
            <a:endParaRPr lang="en-GB" dirty="0"/>
          </a:p>
          <a:p>
            <a:pPr marL="0" indent="0" fontAlgn="base">
              <a:buNone/>
            </a:pPr>
            <a:endParaRPr lang="en-GB" dirty="0"/>
          </a:p>
          <a:p>
            <a:pPr marL="0" indent="0" fontAlgn="base">
              <a:buNone/>
            </a:pPr>
            <a:r>
              <a:rPr lang="en-GB" dirty="0"/>
              <a:t>“The option of signing up for a free account wasn't made generally available to the public in the UK until 2009. That's also when Spotify launched on the Apple App Store and continued to grow as it provided an alternative to both legal (iTunes) and illegal downloading of music.</a:t>
            </a:r>
          </a:p>
          <a:p>
            <a:pPr marL="0" indent="0" fontAlgn="base">
              <a:buNone/>
            </a:pPr>
            <a:r>
              <a:rPr lang="en-GB" dirty="0"/>
              <a:t>In 2011, the company received a $100 million investment that it used to fund its launch into the United States. Interestingly, Sean Parker, the co-founder of infamous file-sharing site Napster was brought on board to secure relationships with the major record labels.”</a:t>
            </a:r>
          </a:p>
          <a:p>
            <a:pPr marL="0" indent="0" fontAlgn="base">
              <a:buNone/>
            </a:pPr>
            <a:r>
              <a:rPr lang="en-GB" dirty="0"/>
              <a:t>By 2012, the company had launched its service on Android smartphones.</a:t>
            </a:r>
          </a:p>
          <a:p>
            <a:pPr marL="0" indent="0" fontAlgn="base">
              <a:buNone/>
            </a:pPr>
            <a:r>
              <a:rPr lang="en-GB" dirty="0"/>
              <a:t>In 2015, the company updated and rebranded itself, adding music videos and clips to the service. By that point, the service had over 25 billion hours of songs available and was now competing with the likes of other live streaming distributor such as YouTube.</a:t>
            </a:r>
          </a:p>
          <a:p>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14</a:t>
            </a:fld>
            <a:endParaRPr lang="en-US"/>
          </a:p>
        </p:txBody>
      </p:sp>
    </p:spTree>
    <p:extLst>
      <p:ext uri="{BB962C8B-B14F-4D97-AF65-F5344CB8AC3E}">
        <p14:creationId xmlns:p14="http://schemas.microsoft.com/office/powerpoint/2010/main" val="3836059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The Spotify business model is increasingly customer focussed but now includes advertisers as an additional customer segment and revenue source. Talented designers and programmers are now an increased resource focus. </a:t>
            </a:r>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15</a:t>
            </a:fld>
            <a:endParaRPr lang="en-US"/>
          </a:p>
        </p:txBody>
      </p:sp>
    </p:spTree>
    <p:extLst>
      <p:ext uri="{BB962C8B-B14F-4D97-AF65-F5344CB8AC3E}">
        <p14:creationId xmlns:p14="http://schemas.microsoft.com/office/powerpoint/2010/main" val="33794629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AU" dirty="0"/>
              <a:t>According to the RIAA 2018 Year – End Music Industry Revenue Report, “</a:t>
            </a:r>
            <a:r>
              <a:rPr lang="en-GB" dirty="0"/>
              <a:t>revenues from recorded music in the United States grew 12% to $9.8 billion at estimated retail value. For the third year in a row, double-digit growth was driven primarily by increased revenues from paid subscription services including Spotify, Apple Music, Tidal, Amazon and others, which reached more than 50 million subscriptions in the United States for the first time. Revenues measured at wholesale value also grew 12% to $6.6 billion.”</a:t>
            </a:r>
          </a:p>
          <a:p>
            <a:pPr marL="0" indent="0">
              <a:buNone/>
            </a:pPr>
            <a:endParaRPr lang="en-GB" dirty="0"/>
          </a:p>
          <a:p>
            <a:pPr marL="0" indent="0">
              <a:buNone/>
            </a:pPr>
            <a:r>
              <a:rPr lang="en-GB" dirty="0"/>
              <a:t>“Subscriptions to on-demand streaming services remained the biggest driver of increasing revenues for the music business, and for the first time accounted for more than half of total revenues for the year. “</a:t>
            </a:r>
          </a:p>
          <a:p>
            <a:pPr marL="0" indent="0">
              <a:buNone/>
            </a:pPr>
            <a:endParaRPr lang="en-GB" dirty="0"/>
          </a:p>
          <a:p>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16</a:t>
            </a:fld>
            <a:endParaRPr lang="en-US"/>
          </a:p>
        </p:txBody>
      </p:sp>
    </p:spTree>
    <p:extLst>
      <p:ext uri="{BB962C8B-B14F-4D97-AF65-F5344CB8AC3E}">
        <p14:creationId xmlns:p14="http://schemas.microsoft.com/office/powerpoint/2010/main" val="32082782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dirty="0"/>
              <a:t>Based on the Recording Institute Association of America (</a:t>
            </a:r>
            <a:r>
              <a:rPr lang="en-GB" dirty="0"/>
              <a:t>RIAA) 2018 year –end Music Industry Revenue Report, “STREAMING Revenues from streaming music platforms grew 30% year-over-year to reach $7.4 billion, contributing 75% of total revenues for 2018, and accounting for virtually all the revenue growth for the year. The streaming category includes a wide variety of formats including premium paid subscription services, ad-supported on-demand services (i.e. YouTube, Vevo, and ad-supported Spotify), and streaming radio services including those that distribute revenues through </a:t>
            </a:r>
            <a:r>
              <a:rPr lang="en-GB" dirty="0" err="1"/>
              <a:t>SoundExchange</a:t>
            </a:r>
            <a:r>
              <a:rPr lang="en-GB" dirty="0"/>
              <a:t> (including Pandora, SiriusXM, and other internet radio services).”</a:t>
            </a:r>
          </a:p>
          <a:p>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18</a:t>
            </a:fld>
            <a:endParaRPr lang="en-US"/>
          </a:p>
        </p:txBody>
      </p:sp>
    </p:spTree>
    <p:extLst>
      <p:ext uri="{BB962C8B-B14F-4D97-AF65-F5344CB8AC3E}">
        <p14:creationId xmlns:p14="http://schemas.microsoft.com/office/powerpoint/2010/main" val="29991652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20</a:t>
            </a:fld>
            <a:endParaRPr lang="en-US"/>
          </a:p>
        </p:txBody>
      </p:sp>
    </p:spTree>
    <p:extLst>
      <p:ext uri="{BB962C8B-B14F-4D97-AF65-F5344CB8AC3E}">
        <p14:creationId xmlns:p14="http://schemas.microsoft.com/office/powerpoint/2010/main" val="31519273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There is still the issue of the Value Gap.</a:t>
            </a:r>
          </a:p>
          <a:p>
            <a:endParaRPr lang="en-AU" dirty="0"/>
          </a:p>
          <a:p>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23</a:t>
            </a:fld>
            <a:endParaRPr lang="en-US"/>
          </a:p>
        </p:txBody>
      </p:sp>
    </p:spTree>
    <p:extLst>
      <p:ext uri="{BB962C8B-B14F-4D97-AF65-F5344CB8AC3E}">
        <p14:creationId xmlns:p14="http://schemas.microsoft.com/office/powerpoint/2010/main" val="21634424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IN 2017 it was reported that Spotify paid out to rightsholders $20 per download whereby </a:t>
            </a:r>
            <a:r>
              <a:rPr lang="en-AU" dirty="0" err="1"/>
              <a:t>Youtube</a:t>
            </a:r>
            <a:r>
              <a:rPr lang="en-AU" dirty="0"/>
              <a:t>, less than $1. This has the effect of devaluing music as a commodity and the industry is calling for Legislative action to safeguard the value. </a:t>
            </a:r>
          </a:p>
          <a:p>
            <a:endParaRPr lang="en-AU"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“WORKING TOWARDS A FAIR DIGITAL MARKETPLACE The music industry has transformed itself into a predominantly digital, growing industry. To achieve this, record companies have worked tirelessly to adapt, innovate and invest, to drive a new digital age for music. However, for this positive development to be sustainable, there must be a fair digital marketplace where all the participants play by the same fair rules. The sustainable and balanced growth of the digital content market continues to be undermined by a fundamental flaw in legislation underpinning the market that has created a ‘value gap’, a mismatch between the value that online user upload services, such as YouTube, extract from music and the revenue returned to the music community. It is currently the biggest policy challenge facing the music industry. For music to thrive in a digital world, those that are creating and investing in music must be able to negotiate fair commercial terms for its use. Furthermore, digital music services that are licensing music on freely negotiated terms, must be allowed to compete on a level playing field – something they currently do not have. The global music community is united in its call to fix the value gap and is campaigning around the world for a legislative solution.” </a:t>
            </a:r>
            <a:r>
              <a:rPr lang="en-US" dirty="0"/>
              <a:t>Global Music Report 2018 </a:t>
            </a:r>
            <a:r>
              <a:rPr lang="en-US" dirty="0">
                <a:hlinkClick r:id="rId3"/>
              </a:rPr>
              <a:t>https://www.ifpi.org/downloads/GMR2018.pdf</a:t>
            </a:r>
            <a:endParaRPr lang="en-US" dirty="0"/>
          </a:p>
          <a:p>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24</a:t>
            </a:fld>
            <a:endParaRPr lang="en-US"/>
          </a:p>
        </p:txBody>
      </p:sp>
    </p:spTree>
    <p:extLst>
      <p:ext uri="{BB962C8B-B14F-4D97-AF65-F5344CB8AC3E}">
        <p14:creationId xmlns:p14="http://schemas.microsoft.com/office/powerpoint/2010/main" val="38569609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25</a:t>
            </a:fld>
            <a:endParaRPr lang="en-US"/>
          </a:p>
        </p:txBody>
      </p:sp>
    </p:spTree>
    <p:extLst>
      <p:ext uri="{BB962C8B-B14F-4D97-AF65-F5344CB8AC3E}">
        <p14:creationId xmlns:p14="http://schemas.microsoft.com/office/powerpoint/2010/main" val="26172101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Copyright Infringement remains another Industry challenge and as technology innovates, so too does methods of undermining the Value chain. Stream Ripping has come about with the advent of Streaming Services. </a:t>
            </a:r>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26</a:t>
            </a:fld>
            <a:endParaRPr lang="en-US"/>
          </a:p>
        </p:txBody>
      </p:sp>
    </p:spTree>
    <p:extLst>
      <p:ext uri="{BB962C8B-B14F-4D97-AF65-F5344CB8AC3E}">
        <p14:creationId xmlns:p14="http://schemas.microsoft.com/office/powerpoint/2010/main" val="28052232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With an understanding of how the Music industry has changed due to digital disruption we need to now look at its current environment and where it sits in the broader context.  In order to do this we look to traditional Analysis tools such as PESTLE and  SWOT ANALYSIS which Often go hand in hand. </a:t>
            </a:r>
          </a:p>
          <a:p>
            <a:endParaRPr lang="en-AU" dirty="0"/>
          </a:p>
          <a:p>
            <a:pPr fontAlgn="base"/>
            <a:r>
              <a:rPr lang="en-GB" dirty="0"/>
              <a:t>Harvard professor Francis Aguilar is thought to be the creator of PEST Analysis. He included a scanning tool called ETPS in his 1967 book, "</a:t>
            </a:r>
            <a:r>
              <a:rPr lang="en-GB" b="1" dirty="0">
                <a:hlinkClick r:id="rId3"/>
              </a:rPr>
              <a:t>Scanning the Business Environment</a:t>
            </a:r>
            <a:r>
              <a:rPr lang="en-GB" dirty="0"/>
              <a:t>." The name was later tweaked to create the current acronym PEST.</a:t>
            </a:r>
          </a:p>
          <a:p>
            <a:pPr fontAlgn="base"/>
            <a:r>
              <a:rPr lang="en-GB" b="1" dirty="0"/>
              <a:t>PEST/LE </a:t>
            </a:r>
            <a:r>
              <a:rPr lang="en-GB" dirty="0"/>
              <a:t>Analysis is useful for four main reasons:</a:t>
            </a:r>
          </a:p>
          <a:p>
            <a:pPr fontAlgn="base"/>
            <a:r>
              <a:rPr lang="en-GB" dirty="0"/>
              <a:t>It helps you to spot business or personal opportunities, and it gives you advanced warning of significant threats.</a:t>
            </a:r>
          </a:p>
          <a:p>
            <a:pPr fontAlgn="base"/>
            <a:r>
              <a:rPr lang="en-GB" dirty="0"/>
              <a:t>It reveals the direction of change within your business environment. This helps you shape what you're doing, so that you work with change, rather than against it.</a:t>
            </a:r>
          </a:p>
          <a:p>
            <a:pPr fontAlgn="base"/>
            <a:r>
              <a:rPr lang="en-GB" dirty="0"/>
              <a:t>It helps you avoid starting projects that are likely to fail, for reasons beyond your control.</a:t>
            </a:r>
          </a:p>
          <a:p>
            <a:pPr fontAlgn="base"/>
            <a:r>
              <a:rPr lang="en-GB" dirty="0"/>
              <a:t>It can help you break free of unconscious assumptions when you enter a new country, region, or market; because it helps you develop an objective view of this new environment. </a:t>
            </a:r>
          </a:p>
          <a:p>
            <a:pPr fontAlgn="base"/>
            <a:r>
              <a:rPr lang="en-US" altLang="en-US" b="1" dirty="0">
                <a:solidFill>
                  <a:srgbClr val="333333"/>
                </a:solidFill>
                <a:latin typeface="Arial" panose="020B0604020202020204" pitchFamily="34" charset="0"/>
                <a:ea typeface="ProximaNova-n4"/>
              </a:rPr>
              <a:t>PEST/LE </a:t>
            </a:r>
            <a:r>
              <a:rPr lang="en-US" altLang="en-US" dirty="0">
                <a:solidFill>
                  <a:srgbClr val="333333"/>
                </a:solidFill>
                <a:latin typeface="Arial" panose="020B0604020202020204" pitchFamily="34" charset="0"/>
                <a:ea typeface="ProximaNova-n4"/>
              </a:rPr>
              <a:t>Analysis is often linked with </a:t>
            </a:r>
            <a:r>
              <a:rPr lang="en-US" altLang="en-US" b="1" dirty="0">
                <a:solidFill>
                  <a:srgbClr val="0861A2"/>
                </a:solidFill>
                <a:latin typeface="Arial" panose="020B0604020202020204" pitchFamily="34" charset="0"/>
                <a:ea typeface="ProximaNova-n4"/>
                <a:hlinkClick r:id="rId4"/>
              </a:rPr>
              <a:t>SWOT Analysis</a:t>
            </a:r>
            <a:r>
              <a:rPr lang="en-US" altLang="en-US" dirty="0">
                <a:solidFill>
                  <a:srgbClr val="333333"/>
                </a:solidFill>
                <a:latin typeface="Arial" panose="020B0604020202020204" pitchFamily="34" charset="0"/>
                <a:ea typeface="ProximaNova-n4"/>
              </a:rPr>
              <a:t>, however, the two tools have different areas of focus. PEST Analysis looks at "big picture" factors that might influence a decision, a market, or a potential new business. SWOT Analysis explores these factors at a business, product-line or product level. </a:t>
            </a:r>
          </a:p>
          <a:p>
            <a:pPr fontAlgn="base"/>
            <a:r>
              <a:rPr lang="en-US" altLang="en-US" b="1" dirty="0">
                <a:solidFill>
                  <a:srgbClr val="333333"/>
                </a:solidFill>
                <a:latin typeface="Arial" panose="020B0604020202020204" pitchFamily="34" charset="0"/>
              </a:rPr>
              <a:t>TOWS Analysis </a:t>
            </a:r>
            <a:r>
              <a:rPr lang="en-US" altLang="en-US" dirty="0">
                <a:solidFill>
                  <a:srgbClr val="333333"/>
                </a:solidFill>
                <a:latin typeface="Arial" panose="020B0604020202020204" pitchFamily="34" charset="0"/>
              </a:rPr>
              <a:t>is typically applied to a SWOT analysis as it prompts consideration of how your greatest strengths can make good of your best opportunities and draws attention to situations where internal weaknesses overlap with external threats. </a:t>
            </a:r>
            <a:r>
              <a:rPr lang="en-US" dirty="0">
                <a:hlinkClick r:id="rId5"/>
              </a:rPr>
              <a:t>https://www.mindtools.com/pages/article/newTMC_09.htm</a:t>
            </a:r>
            <a:r>
              <a:rPr lang="en-US" dirty="0"/>
              <a:t> </a:t>
            </a:r>
          </a:p>
          <a:p>
            <a:pPr fontAlgn="base"/>
            <a:r>
              <a:rPr lang="en-AU" dirty="0"/>
              <a:t>TOWS analysis is applied to the SWOT findings to further strategies how an organisation might deal with the findings however, for this task, we are interested in the market position, and not the strategy going forward so TOWS wont be used.</a:t>
            </a:r>
          </a:p>
          <a:p>
            <a:pPr fontAlgn="base"/>
            <a:endParaRPr lang="en-US" altLang="en-US" dirty="0">
              <a:solidFill>
                <a:srgbClr val="333333"/>
              </a:solidFill>
              <a:latin typeface="Arial" panose="020B0604020202020204" pitchFamily="34" charset="0"/>
              <a:ea typeface="ProximaNova-n4"/>
            </a:endParaRPr>
          </a:p>
          <a:p>
            <a:pPr fontAlgn="base"/>
            <a:r>
              <a:rPr lang="en-US" altLang="en-US" sz="1600" dirty="0">
                <a:solidFill>
                  <a:srgbClr val="333333"/>
                </a:solidFill>
                <a:latin typeface="Arial" panose="020B0604020202020204" pitchFamily="34" charset="0"/>
              </a:rPr>
              <a:t>Alternate framework exist such as SCORE and SORE however SCORE and SORE tend towards more positive slant </a:t>
            </a:r>
            <a:r>
              <a:rPr lang="en-AU" altLang="en-US" sz="1600" dirty="0">
                <a:solidFill>
                  <a:srgbClr val="333333"/>
                </a:solidFill>
                <a:latin typeface="Arial" panose="020B0604020202020204" pitchFamily="34" charset="0"/>
              </a:rPr>
              <a:t>which is less appropriate for a systematic analysis. </a:t>
            </a:r>
            <a:endParaRPr lang="en-GB" dirty="0"/>
          </a:p>
          <a:p>
            <a:endParaRPr lang="en-GB" dirty="0"/>
          </a:p>
          <a:p>
            <a:r>
              <a:rPr lang="en-AU" dirty="0"/>
              <a:t>There are a number of similar models we might look to in order to systematically analyse the external and Macro economic factors impacting the Music Industry. Some of these are: </a:t>
            </a:r>
          </a:p>
          <a:p>
            <a:pPr fontAlgn="base"/>
            <a:r>
              <a:rPr lang="en-US" b="1" dirty="0"/>
              <a:t>PESTLE/PESTEL:</a:t>
            </a:r>
            <a:r>
              <a:rPr lang="en-US" dirty="0"/>
              <a:t> Political, Economic, Socio-Cultural, Technological, Legal, Environmental.</a:t>
            </a:r>
          </a:p>
          <a:p>
            <a:pPr fontAlgn="base"/>
            <a:r>
              <a:rPr lang="en-US" b="1" dirty="0"/>
              <a:t>PESTLIED:</a:t>
            </a:r>
            <a:r>
              <a:rPr lang="en-US" dirty="0"/>
              <a:t> Political, Economic, Socio-Cultural, Technological, Legal, International, Environmental, Demographic.</a:t>
            </a:r>
          </a:p>
          <a:p>
            <a:pPr fontAlgn="base"/>
            <a:r>
              <a:rPr lang="en-US" b="1" dirty="0"/>
              <a:t>STEEPLE:</a:t>
            </a:r>
            <a:r>
              <a:rPr lang="en-US" dirty="0"/>
              <a:t> Social/Demographic, Technological, Economic, Environmental, Political, Legal, Ethical.</a:t>
            </a:r>
          </a:p>
          <a:p>
            <a:pPr fontAlgn="base"/>
            <a:r>
              <a:rPr lang="en-US" b="1" dirty="0"/>
              <a:t>SLEPT:</a:t>
            </a:r>
            <a:r>
              <a:rPr lang="en-US" dirty="0"/>
              <a:t> Socio-Cultural, Legal, Economic, Political, Technological.</a:t>
            </a:r>
          </a:p>
          <a:p>
            <a:endParaRPr lang="en-GB" dirty="0"/>
          </a:p>
        </p:txBody>
      </p:sp>
      <p:sp>
        <p:nvSpPr>
          <p:cNvPr id="4" name="Slide Number Placeholder 3"/>
          <p:cNvSpPr>
            <a:spLocks noGrp="1"/>
          </p:cNvSpPr>
          <p:nvPr>
            <p:ph type="sldNum" sz="quarter" idx="5"/>
          </p:nvPr>
        </p:nvSpPr>
        <p:spPr/>
        <p:txBody>
          <a:bodyPr/>
          <a:lstStyle/>
          <a:p>
            <a:fld id="{BBEE2312-A709-4C05-87B0-9E53A14AFA9A}" type="slidenum">
              <a:rPr lang="en-US" smtClean="0"/>
              <a:t>27</a:t>
            </a:fld>
            <a:endParaRPr lang="en-US"/>
          </a:p>
        </p:txBody>
      </p:sp>
    </p:spTree>
    <p:extLst>
      <p:ext uri="{BB962C8B-B14F-4D97-AF65-F5344CB8AC3E}">
        <p14:creationId xmlns:p14="http://schemas.microsoft.com/office/powerpoint/2010/main" val="37893511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dirty="0"/>
              <a:t>Starting with PESTLE, we first look to the Political Environment in the US, where Sony Headquarters are based.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lvl="0" indent="0" algn="l" defTabSz="914400" rtl="0" eaLnBrk="1" fontAlgn="auto" latinLnBrk="0" hangingPunct="1">
              <a:lnSpc>
                <a:spcPct val="100000"/>
              </a:lnSpc>
              <a:spcBef>
                <a:spcPts val="0"/>
              </a:spcBef>
              <a:spcAft>
                <a:spcPts val="0"/>
              </a:spcAft>
              <a:buClrTx/>
              <a:buSzTx/>
              <a:buFontTx/>
              <a:buNone/>
              <a:tabLst/>
              <a:defRPr/>
            </a:pPr>
            <a:r>
              <a:rPr lang="en-AU" dirty="0"/>
              <a:t>As Music is a global industry, reliant on a global audience and customer base,  Political climate plays an important role. The industry has responded well to Digital Media disruption which has motivated Leaders to create recent legislation and establish sustainable political effects on the music industry.</a:t>
            </a:r>
          </a:p>
          <a:p>
            <a:endParaRPr lang="en-US" dirty="0"/>
          </a:p>
          <a:p>
            <a:r>
              <a:rPr lang="en-US" dirty="0"/>
              <a:t>Taxation is a key consideration. The US has undergone recent Tax reform under the Trump presidency which is good for the music industry. However Tax laws, lagging innovative organizations are catching up. The introduction of tax on intangible digital services known as the “Netflix Tax” is a risk to organizations operating in this space such as Spotify. </a:t>
            </a:r>
          </a:p>
          <a:p>
            <a:r>
              <a:rPr lang="en-US" dirty="0"/>
              <a:t>Tax law also requires that record labels be responsible for collecting proper taxpayer identification of artists prior to making royalty payments or face penalties. </a:t>
            </a:r>
          </a:p>
          <a:p>
            <a:endParaRPr lang="en-US" dirty="0"/>
          </a:p>
          <a:p>
            <a:r>
              <a:rPr lang="en-US" dirty="0"/>
              <a:t>Another key consideration are Industry regulations. The </a:t>
            </a:r>
            <a:r>
              <a:rPr lang="en-GB" dirty="0"/>
              <a:t>Music Modernization Act (MMA) came into law in 2018, has to some degree  strengthened the Copyright Laws in the industry.  </a:t>
            </a:r>
          </a:p>
          <a:p>
            <a:r>
              <a:rPr lang="en-GB" dirty="0"/>
              <a:t>The music Industry is also calling for stricter regulations around royalty rates in order to close the Value Gap.</a:t>
            </a:r>
          </a:p>
          <a:p>
            <a:endParaRPr lang="en-GB" dirty="0"/>
          </a:p>
          <a:p>
            <a:r>
              <a:rPr lang="en-GB" dirty="0"/>
              <a:t>The current US trade war with china doesn’t seem to be effecting the music industry as the music industry is experiencing impressive local and global growth. </a:t>
            </a:r>
          </a:p>
          <a:p>
            <a:endParaRPr lang="en-GB" dirty="0"/>
          </a:p>
          <a:p>
            <a:r>
              <a:rPr lang="en-GB" dirty="0"/>
              <a:t>In general the political climate in the US is positive for the music business with a focus on economic growth. However as the Music industry is global, its important to understand political climate in each of the countries in which an organisation operates as this can have a dramatic effect. By way of example, the largest annual Hong Kong festival had to be cancelled this year due to political unrest.</a:t>
            </a:r>
          </a:p>
          <a:p>
            <a:endParaRPr lang="en-GB" dirty="0"/>
          </a:p>
          <a:p>
            <a:r>
              <a:rPr lang="en-GB" dirty="0"/>
              <a:t>In general the music industry is well positioned within the global political environment. </a:t>
            </a:r>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28</a:t>
            </a:fld>
            <a:endParaRPr lang="en-US"/>
          </a:p>
        </p:txBody>
      </p:sp>
    </p:spTree>
    <p:extLst>
      <p:ext uri="{BB962C8B-B14F-4D97-AF65-F5344CB8AC3E}">
        <p14:creationId xmlns:p14="http://schemas.microsoft.com/office/powerpoint/2010/main" val="3799979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dirty="0"/>
              <a:t>Starting with PESTLE, we first look to the Political Environment in the US, where Sony Headquarters are based.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lvl="0" indent="0" algn="l" defTabSz="914400" rtl="0" eaLnBrk="1" fontAlgn="auto" latinLnBrk="0" hangingPunct="1">
              <a:lnSpc>
                <a:spcPct val="100000"/>
              </a:lnSpc>
              <a:spcBef>
                <a:spcPts val="0"/>
              </a:spcBef>
              <a:spcAft>
                <a:spcPts val="0"/>
              </a:spcAft>
              <a:buClrTx/>
              <a:buSzTx/>
              <a:buFontTx/>
              <a:buNone/>
              <a:tabLst/>
              <a:defRPr/>
            </a:pPr>
            <a:r>
              <a:rPr lang="en-AU" dirty="0"/>
              <a:t>As Music is a global industry, reliant on a global audience and customer base,  Political climate plays an important role. The industry has responded well to Digital Media disruption which has motivated Leaders to create recent legislation and establish sustainable political effects on the music industry.</a:t>
            </a:r>
          </a:p>
          <a:p>
            <a:endParaRPr lang="en-US" dirty="0"/>
          </a:p>
          <a:p>
            <a:r>
              <a:rPr lang="en-US" dirty="0"/>
              <a:t>Taxation is a key consideration. The US has undergone recent Tax reform under the Trump presidency which is good for the music industry. However Tax laws, lagging innovative organizations are catching up. The introduction of tax on intangible digital services known as the “Netflix Tax” is a risk to organizations operating in this space such as Spotify. </a:t>
            </a:r>
          </a:p>
          <a:p>
            <a:r>
              <a:rPr lang="en-US" dirty="0"/>
              <a:t>Tax law also requires that record labels be responsible for collecting proper taxpayer identification of artists prior to making royalty payments or face penalties. </a:t>
            </a:r>
          </a:p>
          <a:p>
            <a:endParaRPr lang="en-US" dirty="0"/>
          </a:p>
          <a:p>
            <a:r>
              <a:rPr lang="en-US" dirty="0"/>
              <a:t>Another key consideration are Industry regulations. The </a:t>
            </a:r>
            <a:r>
              <a:rPr lang="en-GB" dirty="0"/>
              <a:t>Music Modernization Act (MMA) came into law in 2018, has to some degree  strengthened the Copyright Laws in the industry.  </a:t>
            </a:r>
          </a:p>
          <a:p>
            <a:r>
              <a:rPr lang="en-GB" dirty="0"/>
              <a:t>The music Industry is also calling for stricter regulations around royalty rates in order to close the Value Gap.</a:t>
            </a:r>
          </a:p>
          <a:p>
            <a:endParaRPr lang="en-GB" dirty="0"/>
          </a:p>
          <a:p>
            <a:r>
              <a:rPr lang="en-GB" dirty="0"/>
              <a:t>The current US trade war with china doesn’t seem to be effecting the music industry as the music industry is experiencing impressive local and global growth. </a:t>
            </a:r>
          </a:p>
          <a:p>
            <a:endParaRPr lang="en-GB" dirty="0"/>
          </a:p>
          <a:p>
            <a:r>
              <a:rPr lang="en-GB" dirty="0"/>
              <a:t>In general the political climate in the US is positive for the music business with a focus on economic growth. However as the Music industry is global, its important to understand political climate in each of the countries in which an organisation operates as this can have a dramatic effect. By way of example, the largest annual Hong Kong festival had to be cancelled this year due to political unrest.</a:t>
            </a:r>
          </a:p>
          <a:p>
            <a:endParaRPr lang="en-GB" dirty="0"/>
          </a:p>
          <a:p>
            <a:r>
              <a:rPr lang="en-GB" dirty="0"/>
              <a:t>In general the music industry is well positioned within the global political environment. </a:t>
            </a:r>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29</a:t>
            </a:fld>
            <a:endParaRPr lang="en-US"/>
          </a:p>
        </p:txBody>
      </p:sp>
    </p:spTree>
    <p:extLst>
      <p:ext uri="{BB962C8B-B14F-4D97-AF65-F5344CB8AC3E}">
        <p14:creationId xmlns:p14="http://schemas.microsoft.com/office/powerpoint/2010/main" val="36838170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The economic environment in the US is generally positive. GDP growth is slowly recovering, interest rates are on hold for now but expected to rise going forward due to a strengthening jobs market and increasing consumer spend. In general this bodes well for the Music Industry.</a:t>
            </a:r>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30</a:t>
            </a:fld>
            <a:endParaRPr lang="en-US"/>
          </a:p>
        </p:txBody>
      </p:sp>
    </p:spTree>
    <p:extLst>
      <p:ext uri="{BB962C8B-B14F-4D97-AF65-F5344CB8AC3E}">
        <p14:creationId xmlns:p14="http://schemas.microsoft.com/office/powerpoint/2010/main" val="5978626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31</a:t>
            </a:fld>
            <a:endParaRPr lang="en-US"/>
          </a:p>
        </p:txBody>
      </p:sp>
    </p:spTree>
    <p:extLst>
      <p:ext uri="{BB962C8B-B14F-4D97-AF65-F5344CB8AC3E}">
        <p14:creationId xmlns:p14="http://schemas.microsoft.com/office/powerpoint/2010/main" val="13294458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Title I of the Orrin G. Hatch–Bob Goodlatte Music Modernization Act, the Music Licensing Modernization Act, replaces the existing song-by-song compulsory licensing structure for making and distributing musical works with a blanket licensing system for digital music providers to make and distribute digital phonorecord deliveries (e.g., permanent downloads, limited downloads, or interactive streams).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Title II. The Classics Protection and Access Act, Title II of the Orrin G. Hatch–Bob Goodlatte Music Modernization Act, brings pre-1972 sound recordings partially into the federal copyright system. The legislation created a new chapter 14 of the copyright law, title 17 United States Code, which, among other things, extends remedies for copyright infringement to owners of sound recordings fixed before February 15, 1972 (“Pre-1972 Sound Recordings”) when the recordings are used without authorization. The new chapter includes several limitations and exceptions to the eligibility for these remedies and related administrative procedures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Title III, among other things, allows music producers, mixers, or sound engineers to receive royalties collected for uses of sound recordings under the section 114 statutory license by codifying a process wherein the designated collective (Sound Exchange) will distribute those royalties to such parties under a "letter of direction."</a:t>
            </a:r>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36</a:t>
            </a:fld>
            <a:endParaRPr lang="en-US"/>
          </a:p>
        </p:txBody>
      </p:sp>
    </p:spTree>
    <p:extLst>
      <p:ext uri="{BB962C8B-B14F-4D97-AF65-F5344CB8AC3E}">
        <p14:creationId xmlns:p14="http://schemas.microsoft.com/office/powerpoint/2010/main" val="16974355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EE2312-A709-4C05-87B0-9E53A14AFA9A}" type="slidenum">
              <a:rPr lang="en-US" smtClean="0"/>
              <a:t>38</a:t>
            </a:fld>
            <a:endParaRPr lang="en-US"/>
          </a:p>
        </p:txBody>
      </p:sp>
    </p:spTree>
    <p:extLst>
      <p:ext uri="{BB962C8B-B14F-4D97-AF65-F5344CB8AC3E}">
        <p14:creationId xmlns:p14="http://schemas.microsoft.com/office/powerpoint/2010/main" val="1712002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D4B4DD-4633-44CC-B4C4-62B83CFB31D4}" type="datetimeFigureOut">
              <a:rPr lang="en-AU" smtClean="0"/>
              <a:t>26/11/2019</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8E7BD268-9872-45BA-AA54-72DEA3838342}" type="slidenum">
              <a:rPr lang="en-AU" smtClean="0"/>
              <a:t>‹#›</a:t>
            </a:fld>
            <a:endParaRPr lang="en-AU"/>
          </a:p>
        </p:txBody>
      </p:sp>
    </p:spTree>
    <p:extLst>
      <p:ext uri="{BB962C8B-B14F-4D97-AF65-F5344CB8AC3E}">
        <p14:creationId xmlns:p14="http://schemas.microsoft.com/office/powerpoint/2010/main" val="408397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D4B4DD-4633-44CC-B4C4-62B83CFB31D4}" type="datetimeFigureOut">
              <a:rPr lang="en-AU" smtClean="0"/>
              <a:t>26/11/2019</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8E7BD268-9872-45BA-AA54-72DEA3838342}" type="slidenum">
              <a:rPr lang="en-AU" smtClean="0"/>
              <a:t>‹#›</a:t>
            </a:fld>
            <a:endParaRPr lang="en-AU"/>
          </a:p>
        </p:txBody>
      </p:sp>
    </p:spTree>
    <p:extLst>
      <p:ext uri="{BB962C8B-B14F-4D97-AF65-F5344CB8AC3E}">
        <p14:creationId xmlns:p14="http://schemas.microsoft.com/office/powerpoint/2010/main" val="4078050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D4B4DD-4633-44CC-B4C4-62B83CFB31D4}" type="datetimeFigureOut">
              <a:rPr lang="en-AU" smtClean="0"/>
              <a:t>26/11/2019</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8E7BD268-9872-45BA-AA54-72DEA3838342}" type="slidenum">
              <a:rPr lang="en-AU" smtClean="0"/>
              <a:t>‹#›</a:t>
            </a:fld>
            <a:endParaRPr lang="en-AU"/>
          </a:p>
        </p:txBody>
      </p:sp>
    </p:spTree>
    <p:extLst>
      <p:ext uri="{BB962C8B-B14F-4D97-AF65-F5344CB8AC3E}">
        <p14:creationId xmlns:p14="http://schemas.microsoft.com/office/powerpoint/2010/main" val="2971400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D4B4DD-4633-44CC-B4C4-62B83CFB31D4}" type="datetimeFigureOut">
              <a:rPr lang="en-AU" smtClean="0"/>
              <a:t>26/11/2019</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8E7BD268-9872-45BA-AA54-72DEA3838342}" type="slidenum">
              <a:rPr lang="en-AU" smtClean="0"/>
              <a:t>‹#›</a:t>
            </a:fld>
            <a:endParaRPr lang="en-AU"/>
          </a:p>
        </p:txBody>
      </p:sp>
    </p:spTree>
    <p:extLst>
      <p:ext uri="{BB962C8B-B14F-4D97-AF65-F5344CB8AC3E}">
        <p14:creationId xmlns:p14="http://schemas.microsoft.com/office/powerpoint/2010/main" val="2040539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D4B4DD-4633-44CC-B4C4-62B83CFB31D4}" type="datetimeFigureOut">
              <a:rPr lang="en-AU" smtClean="0"/>
              <a:t>26/11/2019</a:t>
            </a:fld>
            <a:endParaRPr lang="en-AU"/>
          </a:p>
        </p:txBody>
      </p:sp>
      <p:sp>
        <p:nvSpPr>
          <p:cNvPr id="8" name="Footer Placeholder 7"/>
          <p:cNvSpPr>
            <a:spLocks noGrp="1"/>
          </p:cNvSpPr>
          <p:nvPr>
            <p:ph type="ftr" sz="quarter" idx="11"/>
          </p:nvPr>
        </p:nvSpPr>
        <p:spPr/>
        <p:txBody>
          <a:bodyPr/>
          <a:lstStyle/>
          <a:p>
            <a:endParaRPr lang="en-AU"/>
          </a:p>
        </p:txBody>
      </p:sp>
      <p:sp>
        <p:nvSpPr>
          <p:cNvPr id="9" name="Slide Number Placeholder 8"/>
          <p:cNvSpPr>
            <a:spLocks noGrp="1"/>
          </p:cNvSpPr>
          <p:nvPr>
            <p:ph type="sldNum" sz="quarter" idx="12"/>
          </p:nvPr>
        </p:nvSpPr>
        <p:spPr/>
        <p:txBody>
          <a:bodyPr/>
          <a:lstStyle/>
          <a:p>
            <a:fld id="{8E7BD268-9872-45BA-AA54-72DEA3838342}" type="slidenum">
              <a:rPr lang="en-AU" smtClean="0"/>
              <a:t>‹#›</a:t>
            </a:fld>
            <a:endParaRPr lang="en-AU"/>
          </a:p>
        </p:txBody>
      </p:sp>
    </p:spTree>
    <p:extLst>
      <p:ext uri="{BB962C8B-B14F-4D97-AF65-F5344CB8AC3E}">
        <p14:creationId xmlns:p14="http://schemas.microsoft.com/office/powerpoint/2010/main" val="1994859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D4B4DD-4633-44CC-B4C4-62B83CFB31D4}" type="datetimeFigureOut">
              <a:rPr lang="en-AU" smtClean="0"/>
              <a:t>26/11/2019</a:t>
            </a:fld>
            <a:endParaRPr lang="en-AU"/>
          </a:p>
        </p:txBody>
      </p:sp>
      <p:sp>
        <p:nvSpPr>
          <p:cNvPr id="4" name="Footer Placeholder 3"/>
          <p:cNvSpPr>
            <a:spLocks noGrp="1"/>
          </p:cNvSpPr>
          <p:nvPr>
            <p:ph type="ftr" sz="quarter" idx="11"/>
          </p:nvPr>
        </p:nvSpPr>
        <p:spPr/>
        <p:txBody>
          <a:bodyPr/>
          <a:lstStyle/>
          <a:p>
            <a:endParaRPr lang="en-AU"/>
          </a:p>
        </p:txBody>
      </p:sp>
      <p:sp>
        <p:nvSpPr>
          <p:cNvPr id="5" name="Slide Number Placeholder 4"/>
          <p:cNvSpPr>
            <a:spLocks noGrp="1"/>
          </p:cNvSpPr>
          <p:nvPr>
            <p:ph type="sldNum" sz="quarter" idx="12"/>
          </p:nvPr>
        </p:nvSpPr>
        <p:spPr/>
        <p:txBody>
          <a:bodyPr/>
          <a:lstStyle/>
          <a:p>
            <a:fld id="{8E7BD268-9872-45BA-AA54-72DEA3838342}" type="slidenum">
              <a:rPr lang="en-AU" smtClean="0"/>
              <a:t>‹#›</a:t>
            </a:fld>
            <a:endParaRPr lang="en-AU"/>
          </a:p>
        </p:txBody>
      </p:sp>
    </p:spTree>
    <p:extLst>
      <p:ext uri="{BB962C8B-B14F-4D97-AF65-F5344CB8AC3E}">
        <p14:creationId xmlns:p14="http://schemas.microsoft.com/office/powerpoint/2010/main" val="602231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D4B4DD-4633-44CC-B4C4-62B83CFB31D4}" type="datetimeFigureOut">
              <a:rPr lang="en-AU" smtClean="0"/>
              <a:t>26/11/2019</a:t>
            </a:fld>
            <a:endParaRPr lang="en-AU"/>
          </a:p>
        </p:txBody>
      </p:sp>
      <p:sp>
        <p:nvSpPr>
          <p:cNvPr id="3" name="Footer Placeholder 2"/>
          <p:cNvSpPr>
            <a:spLocks noGrp="1"/>
          </p:cNvSpPr>
          <p:nvPr>
            <p:ph type="ftr" sz="quarter" idx="11"/>
          </p:nvPr>
        </p:nvSpPr>
        <p:spPr/>
        <p:txBody>
          <a:bodyPr/>
          <a:lstStyle/>
          <a:p>
            <a:endParaRPr lang="en-AU"/>
          </a:p>
        </p:txBody>
      </p:sp>
      <p:sp>
        <p:nvSpPr>
          <p:cNvPr id="4" name="Slide Number Placeholder 3"/>
          <p:cNvSpPr>
            <a:spLocks noGrp="1"/>
          </p:cNvSpPr>
          <p:nvPr>
            <p:ph type="sldNum" sz="quarter" idx="12"/>
          </p:nvPr>
        </p:nvSpPr>
        <p:spPr/>
        <p:txBody>
          <a:bodyPr/>
          <a:lstStyle/>
          <a:p>
            <a:fld id="{8E7BD268-9872-45BA-AA54-72DEA3838342}" type="slidenum">
              <a:rPr lang="en-AU" smtClean="0"/>
              <a:t>‹#›</a:t>
            </a:fld>
            <a:endParaRPr lang="en-AU"/>
          </a:p>
        </p:txBody>
      </p:sp>
    </p:spTree>
    <p:extLst>
      <p:ext uri="{BB962C8B-B14F-4D97-AF65-F5344CB8AC3E}">
        <p14:creationId xmlns:p14="http://schemas.microsoft.com/office/powerpoint/2010/main" val="16921514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D4B4DD-4633-44CC-B4C4-62B83CFB31D4}" type="datetimeFigureOut">
              <a:rPr lang="en-AU" smtClean="0"/>
              <a:t>26/11/2019</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8E7BD268-9872-45BA-AA54-72DEA3838342}" type="slidenum">
              <a:rPr lang="en-AU" smtClean="0"/>
              <a:t>‹#›</a:t>
            </a:fld>
            <a:endParaRPr lang="en-AU"/>
          </a:p>
        </p:txBody>
      </p:sp>
    </p:spTree>
    <p:extLst>
      <p:ext uri="{BB962C8B-B14F-4D97-AF65-F5344CB8AC3E}">
        <p14:creationId xmlns:p14="http://schemas.microsoft.com/office/powerpoint/2010/main" val="2365322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D4B4DD-4633-44CC-B4C4-62B83CFB31D4}" type="datetimeFigureOut">
              <a:rPr lang="en-AU" smtClean="0"/>
              <a:t>26/11/2019</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8E7BD268-9872-45BA-AA54-72DEA3838342}" type="slidenum">
              <a:rPr lang="en-AU" smtClean="0"/>
              <a:t>‹#›</a:t>
            </a:fld>
            <a:endParaRPr lang="en-AU"/>
          </a:p>
        </p:txBody>
      </p:sp>
    </p:spTree>
    <p:extLst>
      <p:ext uri="{BB962C8B-B14F-4D97-AF65-F5344CB8AC3E}">
        <p14:creationId xmlns:p14="http://schemas.microsoft.com/office/powerpoint/2010/main" val="1640371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D4B4DD-4633-44CC-B4C4-62B83CFB31D4}" type="datetimeFigureOut">
              <a:rPr lang="en-AU" smtClean="0"/>
              <a:t>26/11/2019</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8E7BD268-9872-45BA-AA54-72DEA3838342}" type="slidenum">
              <a:rPr lang="en-AU" smtClean="0"/>
              <a:t>‹#›</a:t>
            </a:fld>
            <a:endParaRPr lang="en-AU"/>
          </a:p>
        </p:txBody>
      </p:sp>
    </p:spTree>
    <p:extLst>
      <p:ext uri="{BB962C8B-B14F-4D97-AF65-F5344CB8AC3E}">
        <p14:creationId xmlns:p14="http://schemas.microsoft.com/office/powerpoint/2010/main" val="319218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D4B4DD-4633-44CC-B4C4-62B83CFB31D4}" type="datetimeFigureOut">
              <a:rPr lang="en-AU" smtClean="0"/>
              <a:t>26/11/2019</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8E7BD268-9872-45BA-AA54-72DEA3838342}" type="slidenum">
              <a:rPr lang="en-AU" smtClean="0"/>
              <a:t>‹#›</a:t>
            </a:fld>
            <a:endParaRPr lang="en-AU"/>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715399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D4B4DD-4633-44CC-B4C4-62B83CFB31D4}" type="datetimeFigureOut">
              <a:rPr lang="en-AU" smtClean="0"/>
              <a:t>26/11/2019</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8E7BD268-9872-45BA-AA54-72DEA3838342}" type="slidenum">
              <a:rPr lang="en-AU" smtClean="0"/>
              <a:t>‹#›</a:t>
            </a:fld>
            <a:endParaRPr lang="en-AU"/>
          </a:p>
        </p:txBody>
      </p:sp>
    </p:spTree>
    <p:extLst>
      <p:ext uri="{BB962C8B-B14F-4D97-AF65-F5344CB8AC3E}">
        <p14:creationId xmlns:p14="http://schemas.microsoft.com/office/powerpoint/2010/main" val="7332067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D4B4DD-4633-44CC-B4C4-62B83CFB31D4}" type="datetimeFigureOut">
              <a:rPr lang="en-AU" smtClean="0"/>
              <a:t>26/11/2019</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8E7BD268-9872-45BA-AA54-72DEA3838342}" type="slidenum">
              <a:rPr lang="en-AU" smtClean="0"/>
              <a:t>‹#›</a:t>
            </a:fld>
            <a:endParaRPr lang="en-AU"/>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27461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D4B4DD-4633-44CC-B4C4-62B83CFB31D4}" type="datetimeFigureOut">
              <a:rPr lang="en-AU" smtClean="0"/>
              <a:t>26/11/2019</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8E7BD268-9872-45BA-AA54-72DEA3838342}" type="slidenum">
              <a:rPr lang="en-AU" smtClean="0"/>
              <a:t>‹#›</a:t>
            </a:fld>
            <a:endParaRPr lang="en-AU"/>
          </a:p>
        </p:txBody>
      </p:sp>
    </p:spTree>
    <p:extLst>
      <p:ext uri="{BB962C8B-B14F-4D97-AF65-F5344CB8AC3E}">
        <p14:creationId xmlns:p14="http://schemas.microsoft.com/office/powerpoint/2010/main" val="7828496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D4B4DD-4633-44CC-B4C4-62B83CFB31D4}" type="datetimeFigureOut">
              <a:rPr lang="en-AU" smtClean="0"/>
              <a:t>26/11/2019</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8E7BD268-9872-45BA-AA54-72DEA3838342}" type="slidenum">
              <a:rPr lang="en-AU" smtClean="0"/>
              <a:t>‹#›</a:t>
            </a:fld>
            <a:endParaRPr lang="en-AU"/>
          </a:p>
        </p:txBody>
      </p:sp>
    </p:spTree>
    <p:extLst>
      <p:ext uri="{BB962C8B-B14F-4D97-AF65-F5344CB8AC3E}">
        <p14:creationId xmlns:p14="http://schemas.microsoft.com/office/powerpoint/2010/main" val="1233129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D4B4DD-4633-44CC-B4C4-62B83CFB31D4}" type="datetimeFigureOut">
              <a:rPr lang="en-AU" smtClean="0"/>
              <a:t>26/11/2019</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8E7BD268-9872-45BA-AA54-72DEA3838342}" type="slidenum">
              <a:rPr lang="en-AU" smtClean="0"/>
              <a:t>‹#›</a:t>
            </a:fld>
            <a:endParaRPr lang="en-AU"/>
          </a:p>
        </p:txBody>
      </p:sp>
    </p:spTree>
    <p:extLst>
      <p:ext uri="{BB962C8B-B14F-4D97-AF65-F5344CB8AC3E}">
        <p14:creationId xmlns:p14="http://schemas.microsoft.com/office/powerpoint/2010/main" val="3263324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8D4B4DD-4633-44CC-B4C4-62B83CFB31D4}" type="datetimeFigureOut">
              <a:rPr lang="en-AU" smtClean="0"/>
              <a:t>26/11/2019</a:t>
            </a:fld>
            <a:endParaRPr lang="en-AU"/>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AU"/>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E7BD268-9872-45BA-AA54-72DEA3838342}" type="slidenum">
              <a:rPr lang="en-AU" smtClean="0"/>
              <a:t>‹#›</a:t>
            </a:fld>
            <a:endParaRPr lang="en-AU"/>
          </a:p>
        </p:txBody>
      </p:sp>
    </p:spTree>
    <p:extLst>
      <p:ext uri="{BB962C8B-B14F-4D97-AF65-F5344CB8AC3E}">
        <p14:creationId xmlns:p14="http://schemas.microsoft.com/office/powerpoint/2010/main" val="15819212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2.m4a"/><Relationship Id="rId7" Type="http://schemas.openxmlformats.org/officeDocument/2006/relationships/notesSlide" Target="../notesSlides/notesSlide1.xml"/><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slideLayout" Target="../slideLayouts/slideLayout2.xml"/><Relationship Id="rId5" Type="http://schemas.openxmlformats.org/officeDocument/2006/relationships/audio" Target="../media/media3.m4a"/><Relationship Id="rId4" Type="http://schemas.microsoft.com/office/2007/relationships/media" Target="../media/media3.m4a"/><Relationship Id="rId9"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5.jp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5.jp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5.jp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8.jpe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9.jp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5.jp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1.png"/><Relationship Id="rId5" Type="http://schemas.openxmlformats.org/officeDocument/2006/relationships/image" Target="../media/image10.jpg"/><Relationship Id="rId10" Type="http://schemas.openxmlformats.org/officeDocument/2006/relationships/image" Target="../media/image1.png"/><Relationship Id="rId4" Type="http://schemas.openxmlformats.org/officeDocument/2006/relationships/notesSlide" Target="../notesSlides/notesSlide12.xml"/><Relationship Id="rId9"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image" Target="../media/image5.jp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5.png"/><Relationship Id="rId5" Type="http://schemas.openxmlformats.org/officeDocument/2006/relationships/hyperlink" Target="http://2oqz471sa19h3vbwa53m33yj.wpengine.netdna-cdn.com/wp-content/uploads/2018/10/30-years-of-music-sales-2.png" TargetMode="External"/><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slideLayout" Target="../slideLayouts/slideLayout2.xml"/><Relationship Id="rId7" Type="http://schemas.openxmlformats.org/officeDocument/2006/relationships/image" Target="../media/image21.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0.png"/><Relationship Id="rId11" Type="http://schemas.openxmlformats.org/officeDocument/2006/relationships/image" Target="../media/image1.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png"/><Relationship Id="rId5" Type="http://schemas.openxmlformats.org/officeDocument/2006/relationships/image" Target="../media/image25.png"/><Relationship Id="rId4" Type="http://schemas.openxmlformats.org/officeDocument/2006/relationships/notesSlide" Target="../notesSlides/notesSlide16.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27.png"/><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png"/></Relationships>
</file>

<file path=ppt/slides/_rels/slide2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hyperlink" Target="https://www.theverge.com/2015/11/17/9749050/pandora-rdio-spotify-tidal-apple-youtube-streaming-music" TargetMode="Externa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hyperlink" Target="http://www.theverge.com/2015/5/19/8621581/sony-music-spotify-contract" TargetMode="External"/><Relationship Id="rId5" Type="http://schemas.openxmlformats.org/officeDocument/2006/relationships/image" Target="../media/image28.png"/><Relationship Id="rId4" Type="http://schemas.openxmlformats.org/officeDocument/2006/relationships/notesSlide" Target="../notesSlides/notesSlide17.xml"/></Relationships>
</file>

<file path=ppt/slides/_rels/slide24.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slideLayout" Target="../slideLayouts/slideLayout2.xml"/><Relationship Id="rId7" Type="http://schemas.openxmlformats.org/officeDocument/2006/relationships/image" Target="../media/image31.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30.png"/><Relationship Id="rId5" Type="http://schemas.openxmlformats.org/officeDocument/2006/relationships/image" Target="../media/image29.png"/><Relationship Id="rId10" Type="http://schemas.openxmlformats.org/officeDocument/2006/relationships/image" Target="../media/image1.png"/><Relationship Id="rId4" Type="http://schemas.openxmlformats.org/officeDocument/2006/relationships/notesSlide" Target="../notesSlides/notesSlide18.xml"/><Relationship Id="rId9" Type="http://schemas.openxmlformats.org/officeDocument/2006/relationships/image" Target="../media/image33.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notesSlide" Target="../notesSlides/notesSlide19.xml"/></Relationships>
</file>

<file path=ppt/slides/_rels/slide26.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slideLayout" Target="../slideLayouts/slideLayout2.xml"/><Relationship Id="rId7" Type="http://schemas.openxmlformats.org/officeDocument/2006/relationships/image" Target="../media/image38.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notesSlide" Target="../notesSlides/notesSlide20.xml"/><Relationship Id="rId9" Type="http://schemas.openxmlformats.org/officeDocument/2006/relationships/image" Target="../media/image1.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1.png"/><Relationship Id="rId5" Type="http://schemas.openxmlformats.org/officeDocument/2006/relationships/image" Target="../media/image40.png"/><Relationship Id="rId4" Type="http://schemas.openxmlformats.org/officeDocument/2006/relationships/notesSlide" Target="../notesSlides/notesSlide21.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1.png"/><Relationship Id="rId4" Type="http://schemas.openxmlformats.org/officeDocument/2006/relationships/notesSlide" Target="../notesSlides/notesSlide2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1.png"/><Relationship Id="rId5" Type="http://schemas.openxmlformats.org/officeDocument/2006/relationships/hyperlink" Target="https://variety.com/t/clockenflap/" TargetMode="External"/><Relationship Id="rId4" Type="http://schemas.openxmlformats.org/officeDocument/2006/relationships/notesSlide" Target="../notesSlides/notesSlide23.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1.png"/><Relationship Id="rId5" Type="http://schemas.openxmlformats.org/officeDocument/2006/relationships/hyperlink" Target="https://ig.ft.com/sites/numbers/economies/us/" TargetMode="External"/><Relationship Id="rId4" Type="http://schemas.openxmlformats.org/officeDocument/2006/relationships/notesSlide" Target="../notesSlides/notesSlide24.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1.png"/><Relationship Id="rId4" Type="http://schemas.openxmlformats.org/officeDocument/2006/relationships/notesSlide" Target="../notesSlides/notesSlide25.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1.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1.png"/><Relationship Id="rId4" Type="http://schemas.openxmlformats.org/officeDocument/2006/relationships/hyperlink" Target="https://www.wipo.int/pressroom/en/articles/2019/article_0008.html" TargetMode="Externa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1.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1.png"/><Relationship Id="rId4" Type="http://schemas.openxmlformats.org/officeDocument/2006/relationships/hyperlink" Target="https://www.pwc.co.uk/industries/entertainment-media/insights/blockchain-recording-music-industry.html"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www.copyright.gov/music-modernization/amp/" TargetMode="External"/><Relationship Id="rId3" Type="http://schemas.openxmlformats.org/officeDocument/2006/relationships/slideLayout" Target="../slideLayouts/slideLayout2.xml"/><Relationship Id="rId7" Type="http://schemas.openxmlformats.org/officeDocument/2006/relationships/hyperlink" Target="https://www.copyright.gov/music-modernization/pre1972-soundrecordings/" TargetMode="Externa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hyperlink" Target="https://www.copyright.gov/music-modernization/115%20/" TargetMode="External"/><Relationship Id="rId11" Type="http://schemas.openxmlformats.org/officeDocument/2006/relationships/image" Target="../media/image1.png"/><Relationship Id="rId5" Type="http://schemas.openxmlformats.org/officeDocument/2006/relationships/hyperlink" Target="https://www.congress.gov/bill/115th-congress/house-bill/1551" TargetMode="External"/><Relationship Id="rId10" Type="http://schemas.openxmlformats.org/officeDocument/2006/relationships/hyperlink" Target="https://www.hypebot.com/hypebot/2019/10/copyright-infringement-liability-in-the-music-business.html" TargetMode="External"/><Relationship Id="rId4" Type="http://schemas.openxmlformats.org/officeDocument/2006/relationships/notesSlide" Target="../notesSlides/notesSlide26.xml"/><Relationship Id="rId9" Type="http://schemas.openxmlformats.org/officeDocument/2006/relationships/hyperlink" Target="https://www.copyright.gov/music-modernization/" TargetMode="Externa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1.png"/><Relationship Id="rId4" Type="http://schemas.openxmlformats.org/officeDocument/2006/relationships/hyperlink" Target="https://www.lucidchart.com/pages/what-is-swot-analysis" TargetMode="Externa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1.png"/><Relationship Id="rId4" Type="http://schemas.openxmlformats.org/officeDocument/2006/relationships/notesSlide" Target="../notesSlides/notesSlide27.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1.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1.m4a"/><Relationship Id="rId1" Type="http://schemas.microsoft.com/office/2007/relationships/media" Target="../media/media41.m4a"/><Relationship Id="rId4" Type="http://schemas.openxmlformats.org/officeDocument/2006/relationships/image" Target="../media/image1.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2.m4a"/><Relationship Id="rId1" Type="http://schemas.microsoft.com/office/2007/relationships/media" Target="../media/media42.m4a"/><Relationship Id="rId4" Type="http://schemas.openxmlformats.org/officeDocument/2006/relationships/image" Target="../media/image1.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hyperlink" Target="https://pdfs.semanticscholar.org/6345/da165ce1e3b6330f46f350ed4b544bc505e5.pdf" TargetMode="External"/><Relationship Id="rId5" Type="http://schemas.openxmlformats.org/officeDocument/2006/relationships/hyperlink" Target="https://www.investopedia.com/terms/p/porter.asp" TargetMode="External"/><Relationship Id="rId4" Type="http://schemas.openxmlformats.org/officeDocument/2006/relationships/hyperlink" Target="https://www.mindtools.com/pages/article/newTMC_08.htm" TargetMode="Externa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4.m4a"/><Relationship Id="rId1" Type="http://schemas.microsoft.com/office/2007/relationships/media" Target="../media/media44.m4a"/><Relationship Id="rId5" Type="http://schemas.openxmlformats.org/officeDocument/2006/relationships/image" Target="../media/image1.png"/><Relationship Id="rId4" Type="http://schemas.openxmlformats.org/officeDocument/2006/relationships/image" Target="../media/image41.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1.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6.m4a"/><Relationship Id="rId1" Type="http://schemas.microsoft.com/office/2007/relationships/media" Target="../media/media46.m4a"/><Relationship Id="rId4" Type="http://schemas.openxmlformats.org/officeDocument/2006/relationships/image" Target="../media/image1.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7.m4a"/><Relationship Id="rId1" Type="http://schemas.microsoft.com/office/2007/relationships/media" Target="../media/media47.m4a"/><Relationship Id="rId4" Type="http://schemas.openxmlformats.org/officeDocument/2006/relationships/image" Target="../media/image1.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8.m4a"/><Relationship Id="rId1" Type="http://schemas.microsoft.com/office/2007/relationships/media" Target="../media/media48.m4a"/><Relationship Id="rId4" Type="http://schemas.openxmlformats.org/officeDocument/2006/relationships/image" Target="../media/image1.png"/></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9.m4a"/><Relationship Id="rId1" Type="http://schemas.microsoft.com/office/2007/relationships/media" Target="../media/media49.m4a"/><Relationship Id="rId4" Type="http://schemas.openxmlformats.org/officeDocument/2006/relationships/image" Target="../media/image1.pn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0.m4a"/><Relationship Id="rId1" Type="http://schemas.microsoft.com/office/2007/relationships/media" Target="../media/media50.m4a"/><Relationship Id="rId4" Type="http://schemas.openxmlformats.org/officeDocument/2006/relationships/image" Target="../media/image1.pn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1.m4a"/><Relationship Id="rId1" Type="http://schemas.microsoft.com/office/2007/relationships/media" Target="../media/media51.m4a"/><Relationship Id="rId4" Type="http://schemas.openxmlformats.org/officeDocument/2006/relationships/image" Target="../media/image1.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52.m4a"/><Relationship Id="rId1" Type="http://schemas.microsoft.com/office/2007/relationships/media" Target="../media/media52.m4a"/><Relationship Id="rId6" Type="http://schemas.openxmlformats.org/officeDocument/2006/relationships/hyperlink" Target="https://www.riaa.com/riaa-releases-2019-mid-year-music-industry-revenue-report/" TargetMode="External"/><Relationship Id="rId5" Type="http://schemas.openxmlformats.org/officeDocument/2006/relationships/hyperlink" Target="https://ig.ft.com/sites/numbers/economies/us/" TargetMode="External"/><Relationship Id="rId4" Type="http://schemas.openxmlformats.org/officeDocument/2006/relationships/hyperlink" Target="https://www.abc.net.au/news/2016-11-28/why-music-is-not-lost/80550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 name="Straight Connector 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40" name="Rectangle 18">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20">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22">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cxnSp>
        <p:nvCxnSpPr>
          <p:cNvPr id="44" name="Straight Connector 26">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45" name="Straight Connector 28">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E4B45AAF-962A-4D8A-A234-257ED933AFC4}"/>
              </a:ext>
            </a:extLst>
          </p:cNvPr>
          <p:cNvSpPr>
            <a:spLocks noGrp="1"/>
          </p:cNvSpPr>
          <p:nvPr>
            <p:ph type="title"/>
          </p:nvPr>
        </p:nvSpPr>
        <p:spPr>
          <a:xfrm>
            <a:off x="1614131" y="1936015"/>
            <a:ext cx="7766936" cy="2653836"/>
          </a:xfrm>
        </p:spPr>
        <p:txBody>
          <a:bodyPr vert="horz" lIns="91440" tIns="45720" rIns="91440" bIns="45720" rtlCol="0" anchor="b">
            <a:normAutofit fontScale="90000"/>
          </a:bodyPr>
          <a:lstStyle/>
          <a:p>
            <a:pPr algn="ctr">
              <a:lnSpc>
                <a:spcPct val="90000"/>
              </a:lnSpc>
            </a:pPr>
            <a:br>
              <a:rPr lang="en-US" sz="3100" dirty="0"/>
            </a:br>
            <a:r>
              <a:rPr lang="en-US" sz="3100" b="1" dirty="0"/>
              <a:t>A Critical Assessment of the Music Industry and the wider market conditions in the light of Digital Disruption. </a:t>
            </a:r>
            <a:br>
              <a:rPr lang="en-US" sz="2400" dirty="0"/>
            </a:br>
            <a:br>
              <a:rPr lang="en-US" sz="1400" dirty="0"/>
            </a:br>
            <a:r>
              <a:rPr lang="en-US" sz="1800" dirty="0"/>
              <a:t>Assignment 1</a:t>
            </a:r>
            <a:br>
              <a:rPr lang="en-US" sz="1800" dirty="0"/>
            </a:br>
            <a:r>
              <a:rPr lang="en-US" sz="1800" dirty="0"/>
              <a:t>Task 1</a:t>
            </a:r>
            <a:br>
              <a:rPr lang="en-US" sz="1800" dirty="0"/>
            </a:br>
            <a:br>
              <a:rPr lang="en-US" sz="1800" dirty="0"/>
            </a:br>
            <a:r>
              <a:rPr lang="en-US" sz="1800" dirty="0"/>
              <a:t>C. Blackstone</a:t>
            </a:r>
            <a:br>
              <a:rPr lang="en-US" sz="1800" dirty="0"/>
            </a:br>
            <a:r>
              <a:rPr lang="en-US" sz="1800" dirty="0"/>
              <a:t>Student Number 1910263</a:t>
            </a:r>
            <a:br>
              <a:rPr lang="en-US" sz="1400" dirty="0"/>
            </a:br>
            <a:endParaRPr lang="en-US" sz="1400" dirty="0"/>
          </a:p>
        </p:txBody>
      </p:sp>
      <p:pic>
        <p:nvPicPr>
          <p:cNvPr id="18" name="Audio 17">
            <a:hlinkClick r:id="" action="ppaction://media"/>
            <a:extLst>
              <a:ext uri="{FF2B5EF4-FFF2-40B4-BE49-F238E27FC236}">
                <a16:creationId xmlns:a16="http://schemas.microsoft.com/office/drawing/2014/main" id="{0C4C2839-B06A-4A2D-AEB4-4D06ADEB23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65165970"/>
      </p:ext>
    </p:extLst>
  </p:cSld>
  <p:clrMapOvr>
    <a:masterClrMapping/>
  </p:clrMapOvr>
  <mc:AlternateContent xmlns:mc="http://schemas.openxmlformats.org/markup-compatibility/2006">
    <mc:Choice xmlns:p14="http://schemas.microsoft.com/office/powerpoint/2010/main" Requires="p14">
      <p:transition spd="slow" p14:dur="2000" advTm="6623"/>
    </mc:Choice>
    <mc:Fallback>
      <p:transition spd="slow" advTm="6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lide 2">
            <a:hlinkClick r:id="" action="ppaction://media"/>
            <a:extLst>
              <a:ext uri="{FF2B5EF4-FFF2-40B4-BE49-F238E27FC236}">
                <a16:creationId xmlns:a16="http://schemas.microsoft.com/office/drawing/2014/main" id="{B31EAFBD-FDED-4301-BD61-B7B4EC20F3F5}"/>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5791200" y="3124200"/>
            <a:ext cx="609600" cy="609600"/>
          </a:xfrm>
          <a:prstGeom prst="rect">
            <a:avLst/>
          </a:prstGeom>
        </p:spPr>
      </p:pic>
      <p:sp>
        <p:nvSpPr>
          <p:cNvPr id="5" name="TextBox 4">
            <a:extLst>
              <a:ext uri="{FF2B5EF4-FFF2-40B4-BE49-F238E27FC236}">
                <a16:creationId xmlns:a16="http://schemas.microsoft.com/office/drawing/2014/main" id="{AB6E9D61-6A6A-407B-B4F0-516DA9CFDA9D}"/>
              </a:ext>
            </a:extLst>
          </p:cNvPr>
          <p:cNvSpPr txBox="1"/>
          <p:nvPr/>
        </p:nvSpPr>
        <p:spPr>
          <a:xfrm>
            <a:off x="770467" y="428517"/>
            <a:ext cx="9172023" cy="707886"/>
          </a:xfrm>
          <a:prstGeom prst="rect">
            <a:avLst/>
          </a:prstGeom>
          <a:noFill/>
        </p:spPr>
        <p:txBody>
          <a:bodyPr wrap="square" rtlCol="0">
            <a:spAutoFit/>
          </a:bodyPr>
          <a:lstStyle/>
          <a:p>
            <a:r>
              <a:rPr lang="en-AU" sz="4000" dirty="0">
                <a:solidFill>
                  <a:srgbClr val="0070C0"/>
                </a:solidFill>
              </a:rPr>
              <a:t>Global Music Industry – Revenue to 1998</a:t>
            </a:r>
            <a:endParaRPr lang="en-US" sz="4000" dirty="0">
              <a:solidFill>
                <a:srgbClr val="0070C0"/>
              </a:solidFill>
            </a:endParaRPr>
          </a:p>
        </p:txBody>
      </p:sp>
      <p:pic>
        <p:nvPicPr>
          <p:cNvPr id="6" name="Picture 5" descr="A close up of a logo&#10;&#10;Description automatically generated">
            <a:extLst>
              <a:ext uri="{FF2B5EF4-FFF2-40B4-BE49-F238E27FC236}">
                <a16:creationId xmlns:a16="http://schemas.microsoft.com/office/drawing/2014/main" id="{8F6B5DA6-9837-49D3-ACCA-9D6751EA0F7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487754" y="1339500"/>
            <a:ext cx="5674938" cy="4908900"/>
          </a:xfrm>
          <a:prstGeom prst="rect">
            <a:avLst/>
          </a:prstGeom>
        </p:spPr>
      </p:pic>
      <p:pic>
        <p:nvPicPr>
          <p:cNvPr id="12" name="Audio 11">
            <a:hlinkClick r:id="" action="ppaction://media"/>
            <a:extLst>
              <a:ext uri="{FF2B5EF4-FFF2-40B4-BE49-F238E27FC236}">
                <a16:creationId xmlns:a16="http://schemas.microsoft.com/office/drawing/2014/main" id="{48CF4D03-1CF3-484A-B26E-FB70A8C54ED9}"/>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130080474"/>
      </p:ext>
    </p:extLst>
  </p:cSld>
  <p:clrMapOvr>
    <a:masterClrMapping/>
  </p:clrMapOvr>
  <mc:AlternateContent xmlns:mc="http://schemas.openxmlformats.org/markup-compatibility/2006">
    <mc:Choice xmlns:p14="http://schemas.microsoft.com/office/powerpoint/2010/main" Requires="p14">
      <p:transition spd="slow" p14:dur="2000" advTm="84317"/>
    </mc:Choice>
    <mc:Fallback>
      <p:transition spd="slow" advTm="843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4299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audio isNarration="1">
              <p:cMediaNode vol="80000" showWhenStopped="0">
                <p:cTn id="12" fill="hold" display="0">
                  <p:stCondLst>
                    <p:cond delay="indefinite"/>
                  </p:stCondLst>
                  <p:endCondLst>
                    <p:cond evt="onStopAudio" delay="0">
                      <p:tgtEl>
                        <p:sldTgt/>
                      </p:tgtEl>
                    </p:cond>
                  </p:endCondLst>
                </p:cTn>
                <p:tgtEl>
                  <p:spTgt spid="12"/>
                </p:tgtEl>
              </p:cMediaNode>
            </p:audio>
          </p:childTnLst>
        </p:cTn>
      </p:par>
    </p:tnLst>
  </p:timing>
  <p:extLst>
    <p:ext uri="{E180D4A7-C9FB-4DFB-919C-405C955672EB}">
      <p14:showEvtLst xmlns:p14="http://schemas.microsoft.com/office/powerpoint/2010/main">
        <p14:playEvt time="82031" objId="3"/>
        <p14:stopEvt time="84317" objId="3"/>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DD5825-2E0E-46ED-8BAD-768CAA032378}"/>
              </a:ext>
            </a:extLst>
          </p:cNvPr>
          <p:cNvSpPr>
            <a:spLocks noGrp="1"/>
          </p:cNvSpPr>
          <p:nvPr>
            <p:ph idx="1"/>
          </p:nvPr>
        </p:nvSpPr>
        <p:spPr>
          <a:xfrm>
            <a:off x="784860" y="1014287"/>
            <a:ext cx="10622280" cy="4829426"/>
          </a:xfrm>
        </p:spPr>
        <p:txBody>
          <a:bodyPr>
            <a:normAutofit/>
          </a:bodyPr>
          <a:lstStyle/>
          <a:p>
            <a:pPr marL="0" indent="0">
              <a:buNone/>
            </a:pPr>
            <a:endParaRPr lang="en-AU" dirty="0"/>
          </a:p>
          <a:p>
            <a:endParaRPr lang="en-AU" dirty="0"/>
          </a:p>
          <a:p>
            <a:endParaRPr lang="en-AU" dirty="0"/>
          </a:p>
          <a:p>
            <a:endParaRPr lang="en-AU" dirty="0"/>
          </a:p>
        </p:txBody>
      </p:sp>
      <p:pic>
        <p:nvPicPr>
          <p:cNvPr id="5" name="Picture 4" descr="A picture containing drawing&#10;&#10;Description automatically generated">
            <a:extLst>
              <a:ext uri="{FF2B5EF4-FFF2-40B4-BE49-F238E27FC236}">
                <a16:creationId xmlns:a16="http://schemas.microsoft.com/office/drawing/2014/main" id="{8610ABEA-7521-459B-99E1-52555D7F3E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08200" y="1284429"/>
            <a:ext cx="6993467" cy="4856574"/>
          </a:xfrm>
          <a:prstGeom prst="rect">
            <a:avLst/>
          </a:prstGeom>
        </p:spPr>
      </p:pic>
      <p:pic>
        <p:nvPicPr>
          <p:cNvPr id="7" name="Audio 6">
            <a:hlinkClick r:id="" action="ppaction://media"/>
            <a:extLst>
              <a:ext uri="{FF2B5EF4-FFF2-40B4-BE49-F238E27FC236}">
                <a16:creationId xmlns:a16="http://schemas.microsoft.com/office/drawing/2014/main" id="{7E7D6C77-C6B3-4C38-932F-BC8E505E357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99214477"/>
      </p:ext>
    </p:extLst>
  </p:cSld>
  <p:clrMapOvr>
    <a:masterClrMapping/>
  </p:clrMapOvr>
  <mc:AlternateContent xmlns:mc="http://schemas.openxmlformats.org/markup-compatibility/2006">
    <mc:Choice xmlns:p14="http://schemas.microsoft.com/office/powerpoint/2010/main" Requires="p14">
      <p:transition spd="slow" p14:dur="2000" advTm="1836"/>
    </mc:Choice>
    <mc:Fallback>
      <p:transition spd="slow" advTm="1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32E99-8E58-4F92-ADB2-744F2C7DCFE4}"/>
              </a:ext>
            </a:extLst>
          </p:cNvPr>
          <p:cNvSpPr>
            <a:spLocks noGrp="1"/>
          </p:cNvSpPr>
          <p:nvPr>
            <p:ph type="title"/>
          </p:nvPr>
        </p:nvSpPr>
        <p:spPr/>
        <p:txBody>
          <a:bodyPr>
            <a:normAutofit fontScale="90000"/>
          </a:bodyPr>
          <a:lstStyle/>
          <a:p>
            <a:r>
              <a:rPr lang="en-AU" dirty="0"/>
              <a:t>Situation Analysis</a:t>
            </a:r>
            <a:br>
              <a:rPr lang="en-AU" dirty="0"/>
            </a:br>
            <a:r>
              <a:rPr lang="en-AU" sz="2700" dirty="0"/>
              <a:t>First we need to understanding the industry and how digital disruption impacted it.</a:t>
            </a:r>
            <a:endParaRPr lang="en-US" sz="2700" dirty="0"/>
          </a:p>
        </p:txBody>
      </p:sp>
      <p:pic>
        <p:nvPicPr>
          <p:cNvPr id="4" name="Picture 3">
            <a:extLst>
              <a:ext uri="{FF2B5EF4-FFF2-40B4-BE49-F238E27FC236}">
                <a16:creationId xmlns:a16="http://schemas.microsoft.com/office/drawing/2014/main" id="{8E2DFF99-D267-44E3-BA3C-599649BFECC7}"/>
              </a:ext>
            </a:extLst>
          </p:cNvPr>
          <p:cNvPicPr>
            <a:picLocks noChangeAspect="1"/>
          </p:cNvPicPr>
          <p:nvPr/>
        </p:nvPicPr>
        <p:blipFill>
          <a:blip r:embed="rId5"/>
          <a:stretch>
            <a:fillRect/>
          </a:stretch>
        </p:blipFill>
        <p:spPr>
          <a:xfrm>
            <a:off x="904973" y="1930400"/>
            <a:ext cx="7504632" cy="3806412"/>
          </a:xfrm>
          <a:prstGeom prst="rect">
            <a:avLst/>
          </a:prstGeom>
        </p:spPr>
      </p:pic>
      <p:sp>
        <p:nvSpPr>
          <p:cNvPr id="5" name="Rectangle 4">
            <a:extLst>
              <a:ext uri="{FF2B5EF4-FFF2-40B4-BE49-F238E27FC236}">
                <a16:creationId xmlns:a16="http://schemas.microsoft.com/office/drawing/2014/main" id="{29B35F18-A113-4194-93C3-DD5D93ABAF31}"/>
              </a:ext>
            </a:extLst>
          </p:cNvPr>
          <p:cNvSpPr/>
          <p:nvPr/>
        </p:nvSpPr>
        <p:spPr>
          <a:xfrm>
            <a:off x="570565" y="6086885"/>
            <a:ext cx="2962671" cy="369332"/>
          </a:xfrm>
          <a:prstGeom prst="rect">
            <a:avLst/>
          </a:prstGeom>
        </p:spPr>
        <p:txBody>
          <a:bodyPr wrap="none">
            <a:spAutoFit/>
          </a:bodyPr>
          <a:lstStyle/>
          <a:p>
            <a:r>
              <a:rPr lang="en-GB" dirty="0"/>
              <a:t>(</a:t>
            </a:r>
            <a:r>
              <a:rPr lang="en-US" dirty="0"/>
              <a:t>Chaffey and Smith, 2013) </a:t>
            </a:r>
          </a:p>
        </p:txBody>
      </p:sp>
      <p:pic>
        <p:nvPicPr>
          <p:cNvPr id="9" name="Audio 8">
            <a:hlinkClick r:id="" action="ppaction://media"/>
            <a:extLst>
              <a:ext uri="{FF2B5EF4-FFF2-40B4-BE49-F238E27FC236}">
                <a16:creationId xmlns:a16="http://schemas.microsoft.com/office/drawing/2014/main" id="{316B6DF4-D170-4F6B-BC28-FADBD8F016D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228826638"/>
      </p:ext>
    </p:extLst>
  </p:cSld>
  <p:clrMapOvr>
    <a:masterClrMapping/>
  </p:clrMapOvr>
  <mc:AlternateContent xmlns:mc="http://schemas.openxmlformats.org/markup-compatibility/2006">
    <mc:Choice xmlns:p14="http://schemas.microsoft.com/office/powerpoint/2010/main" Requires="p14">
      <p:transition spd="slow" p14:dur="2000" advTm="10902"/>
    </mc:Choice>
    <mc:Fallback>
      <p:transition spd="slow" advTm="10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1DC47EC-8B0F-47E4-A041-140ED6F67BF4}"/>
              </a:ext>
            </a:extLst>
          </p:cNvPr>
          <p:cNvPicPr/>
          <p:nvPr/>
        </p:nvPicPr>
        <p:blipFill>
          <a:blip r:embed="rId5">
            <a:extLst>
              <a:ext uri="{28A0092B-C50C-407E-A947-70E740481C1C}">
                <a14:useLocalDpi xmlns:a14="http://schemas.microsoft.com/office/drawing/2010/main" val="0"/>
              </a:ext>
            </a:extLst>
          </a:blip>
          <a:stretch>
            <a:fillRect/>
          </a:stretch>
        </p:blipFill>
        <p:spPr>
          <a:xfrm>
            <a:off x="669925" y="269875"/>
            <a:ext cx="9144000" cy="6419850"/>
          </a:xfrm>
          <a:prstGeom prst="rect">
            <a:avLst/>
          </a:prstGeom>
        </p:spPr>
      </p:pic>
      <p:sp>
        <p:nvSpPr>
          <p:cNvPr id="6" name="TextBox 5">
            <a:extLst>
              <a:ext uri="{FF2B5EF4-FFF2-40B4-BE49-F238E27FC236}">
                <a16:creationId xmlns:a16="http://schemas.microsoft.com/office/drawing/2014/main" id="{89F108C7-2001-4A6F-A626-88519247FA3D}"/>
              </a:ext>
            </a:extLst>
          </p:cNvPr>
          <p:cNvSpPr txBox="1"/>
          <p:nvPr/>
        </p:nvSpPr>
        <p:spPr>
          <a:xfrm>
            <a:off x="7969249" y="1403350"/>
            <a:ext cx="1400993" cy="1477328"/>
          </a:xfrm>
          <a:prstGeom prst="rect">
            <a:avLst/>
          </a:prstGeom>
          <a:solidFill>
            <a:schemeClr val="accent6">
              <a:lumMod val="20000"/>
              <a:lumOff val="80000"/>
            </a:schemeClr>
          </a:solidFill>
        </p:spPr>
        <p:txBody>
          <a:bodyPr wrap="square" rtlCol="0">
            <a:spAutoFit/>
          </a:bodyPr>
          <a:lstStyle/>
          <a:p>
            <a:r>
              <a:rPr lang="en-AU" dirty="0"/>
              <a:t>Mass market - Anyone who listens to Music</a:t>
            </a:r>
            <a:endParaRPr lang="en-US" dirty="0"/>
          </a:p>
        </p:txBody>
      </p:sp>
      <p:sp>
        <p:nvSpPr>
          <p:cNvPr id="8" name="TextBox 7">
            <a:extLst>
              <a:ext uri="{FF2B5EF4-FFF2-40B4-BE49-F238E27FC236}">
                <a16:creationId xmlns:a16="http://schemas.microsoft.com/office/drawing/2014/main" id="{0B3A812B-01E7-4CBE-9527-71943AB2121E}"/>
              </a:ext>
            </a:extLst>
          </p:cNvPr>
          <p:cNvSpPr txBox="1"/>
          <p:nvPr/>
        </p:nvSpPr>
        <p:spPr>
          <a:xfrm>
            <a:off x="6159499" y="3217208"/>
            <a:ext cx="1384299" cy="338554"/>
          </a:xfrm>
          <a:prstGeom prst="rect">
            <a:avLst/>
          </a:prstGeom>
          <a:solidFill>
            <a:schemeClr val="accent6">
              <a:lumMod val="20000"/>
              <a:lumOff val="80000"/>
            </a:schemeClr>
          </a:solidFill>
        </p:spPr>
        <p:txBody>
          <a:bodyPr wrap="square" rtlCol="0">
            <a:spAutoFit/>
          </a:bodyPr>
          <a:lstStyle/>
          <a:p>
            <a:r>
              <a:rPr lang="en-AU" sz="1600" dirty="0"/>
              <a:t>Retail</a:t>
            </a:r>
            <a:endParaRPr lang="en-US" sz="1600" dirty="0"/>
          </a:p>
        </p:txBody>
      </p:sp>
      <p:sp>
        <p:nvSpPr>
          <p:cNvPr id="9" name="TextBox 8">
            <a:extLst>
              <a:ext uri="{FF2B5EF4-FFF2-40B4-BE49-F238E27FC236}">
                <a16:creationId xmlns:a16="http://schemas.microsoft.com/office/drawing/2014/main" id="{FA3F4594-1CCC-47C1-AAA6-F744EE534D16}"/>
              </a:ext>
            </a:extLst>
          </p:cNvPr>
          <p:cNvSpPr txBox="1"/>
          <p:nvPr/>
        </p:nvSpPr>
        <p:spPr>
          <a:xfrm>
            <a:off x="6140450" y="3609995"/>
            <a:ext cx="1390650" cy="338554"/>
          </a:xfrm>
          <a:prstGeom prst="rect">
            <a:avLst/>
          </a:prstGeom>
          <a:solidFill>
            <a:schemeClr val="accent6">
              <a:lumMod val="20000"/>
              <a:lumOff val="80000"/>
            </a:schemeClr>
          </a:solidFill>
        </p:spPr>
        <p:txBody>
          <a:bodyPr wrap="square" rtlCol="0">
            <a:spAutoFit/>
          </a:bodyPr>
          <a:lstStyle/>
          <a:p>
            <a:r>
              <a:rPr lang="en-AU" sz="1600" dirty="0"/>
              <a:t>TV</a:t>
            </a:r>
            <a:endParaRPr lang="en-US" sz="1600" dirty="0"/>
          </a:p>
        </p:txBody>
      </p:sp>
      <p:sp>
        <p:nvSpPr>
          <p:cNvPr id="10" name="TextBox 9">
            <a:extLst>
              <a:ext uri="{FF2B5EF4-FFF2-40B4-BE49-F238E27FC236}">
                <a16:creationId xmlns:a16="http://schemas.microsoft.com/office/drawing/2014/main" id="{F386F051-BE7F-4314-9789-F3A40A848B61}"/>
              </a:ext>
            </a:extLst>
          </p:cNvPr>
          <p:cNvSpPr txBox="1"/>
          <p:nvPr/>
        </p:nvSpPr>
        <p:spPr>
          <a:xfrm>
            <a:off x="6167436" y="4002782"/>
            <a:ext cx="1376363" cy="338554"/>
          </a:xfrm>
          <a:prstGeom prst="rect">
            <a:avLst/>
          </a:prstGeom>
          <a:solidFill>
            <a:schemeClr val="accent6">
              <a:lumMod val="20000"/>
              <a:lumOff val="80000"/>
            </a:schemeClr>
          </a:solidFill>
        </p:spPr>
        <p:txBody>
          <a:bodyPr wrap="square" rtlCol="0">
            <a:spAutoFit/>
          </a:bodyPr>
          <a:lstStyle/>
          <a:p>
            <a:r>
              <a:rPr lang="en-AU" sz="1600" dirty="0"/>
              <a:t>Radio</a:t>
            </a:r>
            <a:endParaRPr lang="en-US" sz="1600" dirty="0"/>
          </a:p>
        </p:txBody>
      </p:sp>
      <p:sp>
        <p:nvSpPr>
          <p:cNvPr id="11" name="TextBox 10">
            <a:extLst>
              <a:ext uri="{FF2B5EF4-FFF2-40B4-BE49-F238E27FC236}">
                <a16:creationId xmlns:a16="http://schemas.microsoft.com/office/drawing/2014/main" id="{F0A08588-0A85-4F46-941D-1F08D8769914}"/>
              </a:ext>
            </a:extLst>
          </p:cNvPr>
          <p:cNvSpPr txBox="1"/>
          <p:nvPr/>
        </p:nvSpPr>
        <p:spPr>
          <a:xfrm>
            <a:off x="4586282" y="2573883"/>
            <a:ext cx="1311286" cy="646331"/>
          </a:xfrm>
          <a:prstGeom prst="rect">
            <a:avLst/>
          </a:prstGeom>
          <a:solidFill>
            <a:schemeClr val="accent6">
              <a:lumMod val="20000"/>
              <a:lumOff val="80000"/>
            </a:schemeClr>
          </a:solidFill>
        </p:spPr>
        <p:txBody>
          <a:bodyPr wrap="square" rtlCol="0">
            <a:spAutoFit/>
          </a:bodyPr>
          <a:lstStyle/>
          <a:p>
            <a:r>
              <a:rPr lang="en-AU" sz="1200" dirty="0"/>
              <a:t>Popular and hit music albums (CD’s)</a:t>
            </a:r>
            <a:endParaRPr lang="en-US" sz="1200" dirty="0"/>
          </a:p>
        </p:txBody>
      </p:sp>
      <p:sp>
        <p:nvSpPr>
          <p:cNvPr id="13" name="TextBox 12">
            <a:extLst>
              <a:ext uri="{FF2B5EF4-FFF2-40B4-BE49-F238E27FC236}">
                <a16:creationId xmlns:a16="http://schemas.microsoft.com/office/drawing/2014/main" id="{1B20555E-80C0-421F-9C7F-3CDBC441E762}"/>
              </a:ext>
            </a:extLst>
          </p:cNvPr>
          <p:cNvSpPr txBox="1"/>
          <p:nvPr/>
        </p:nvSpPr>
        <p:spPr>
          <a:xfrm>
            <a:off x="6194423" y="4402982"/>
            <a:ext cx="1535555" cy="338554"/>
          </a:xfrm>
          <a:prstGeom prst="rect">
            <a:avLst/>
          </a:prstGeom>
          <a:solidFill>
            <a:schemeClr val="accent6">
              <a:lumMod val="20000"/>
              <a:lumOff val="80000"/>
            </a:schemeClr>
          </a:solidFill>
        </p:spPr>
        <p:txBody>
          <a:bodyPr wrap="square" rtlCol="0">
            <a:spAutoFit/>
          </a:bodyPr>
          <a:lstStyle/>
          <a:p>
            <a:r>
              <a:rPr lang="en-AU" sz="1600" dirty="0"/>
              <a:t>Live Concerts</a:t>
            </a:r>
            <a:endParaRPr lang="en-US" sz="1600" dirty="0"/>
          </a:p>
        </p:txBody>
      </p:sp>
      <p:sp>
        <p:nvSpPr>
          <p:cNvPr id="18" name="TextBox 17">
            <a:extLst>
              <a:ext uri="{FF2B5EF4-FFF2-40B4-BE49-F238E27FC236}">
                <a16:creationId xmlns:a16="http://schemas.microsoft.com/office/drawing/2014/main" id="{1EB3EBB5-CD5A-4B64-9614-2A09E801FC16}"/>
              </a:ext>
            </a:extLst>
          </p:cNvPr>
          <p:cNvSpPr txBox="1"/>
          <p:nvPr/>
        </p:nvSpPr>
        <p:spPr>
          <a:xfrm flipV="1">
            <a:off x="6708775" y="1700650"/>
            <a:ext cx="425449" cy="923330"/>
          </a:xfrm>
          <a:prstGeom prst="rect">
            <a:avLst/>
          </a:prstGeom>
          <a:solidFill>
            <a:schemeClr val="bg1"/>
          </a:solidFill>
        </p:spPr>
        <p:txBody>
          <a:bodyPr wrap="square" rtlCol="0">
            <a:spAutoFit/>
          </a:bodyPr>
          <a:lstStyle/>
          <a:p>
            <a:r>
              <a:rPr lang="en-AU" sz="5400" dirty="0">
                <a:latin typeface="+mj-lt"/>
              </a:rPr>
              <a:t>x</a:t>
            </a:r>
            <a:endParaRPr lang="en-US" sz="5400" dirty="0">
              <a:latin typeface="+mj-lt"/>
            </a:endParaRPr>
          </a:p>
        </p:txBody>
      </p:sp>
      <p:sp>
        <p:nvSpPr>
          <p:cNvPr id="19" name="TextBox 18">
            <a:extLst>
              <a:ext uri="{FF2B5EF4-FFF2-40B4-BE49-F238E27FC236}">
                <a16:creationId xmlns:a16="http://schemas.microsoft.com/office/drawing/2014/main" id="{BAFEB47E-939E-4725-902B-6787AE2700B7}"/>
              </a:ext>
            </a:extLst>
          </p:cNvPr>
          <p:cNvSpPr txBox="1"/>
          <p:nvPr/>
        </p:nvSpPr>
        <p:spPr>
          <a:xfrm>
            <a:off x="2670173" y="3184597"/>
            <a:ext cx="1652586" cy="461665"/>
          </a:xfrm>
          <a:prstGeom prst="rect">
            <a:avLst/>
          </a:prstGeom>
          <a:solidFill>
            <a:schemeClr val="accent6">
              <a:lumMod val="20000"/>
              <a:lumOff val="80000"/>
            </a:schemeClr>
          </a:solidFill>
        </p:spPr>
        <p:txBody>
          <a:bodyPr wrap="square" rtlCol="0">
            <a:spAutoFit/>
          </a:bodyPr>
          <a:lstStyle/>
          <a:p>
            <a:r>
              <a:rPr lang="en-AU" sz="1200" dirty="0"/>
              <a:t>CD Walkman hardware (Sony) </a:t>
            </a:r>
            <a:endParaRPr lang="en-US" sz="1200" dirty="0"/>
          </a:p>
        </p:txBody>
      </p:sp>
      <p:sp>
        <p:nvSpPr>
          <p:cNvPr id="23" name="TextBox 22">
            <a:extLst>
              <a:ext uri="{FF2B5EF4-FFF2-40B4-BE49-F238E27FC236}">
                <a16:creationId xmlns:a16="http://schemas.microsoft.com/office/drawing/2014/main" id="{80B1A8FB-0F8C-4E83-AB4D-851425D11F52}"/>
              </a:ext>
            </a:extLst>
          </p:cNvPr>
          <p:cNvSpPr txBox="1"/>
          <p:nvPr/>
        </p:nvSpPr>
        <p:spPr>
          <a:xfrm>
            <a:off x="2699541" y="4548072"/>
            <a:ext cx="1652588" cy="276999"/>
          </a:xfrm>
          <a:prstGeom prst="rect">
            <a:avLst/>
          </a:prstGeom>
          <a:solidFill>
            <a:schemeClr val="accent6">
              <a:lumMod val="20000"/>
              <a:lumOff val="80000"/>
            </a:schemeClr>
          </a:solidFill>
        </p:spPr>
        <p:txBody>
          <a:bodyPr wrap="square" rtlCol="0">
            <a:spAutoFit/>
          </a:bodyPr>
          <a:lstStyle/>
          <a:p>
            <a:r>
              <a:rPr lang="en-AU" sz="1200" dirty="0"/>
              <a:t>Copyright Content</a:t>
            </a:r>
            <a:endParaRPr lang="en-US" sz="1200" dirty="0"/>
          </a:p>
        </p:txBody>
      </p:sp>
      <p:sp>
        <p:nvSpPr>
          <p:cNvPr id="24" name="TextBox 23">
            <a:extLst>
              <a:ext uri="{FF2B5EF4-FFF2-40B4-BE49-F238E27FC236}">
                <a16:creationId xmlns:a16="http://schemas.microsoft.com/office/drawing/2014/main" id="{971500E4-E614-427A-9A47-71A98DF86B9B}"/>
              </a:ext>
            </a:extLst>
          </p:cNvPr>
          <p:cNvSpPr txBox="1"/>
          <p:nvPr/>
        </p:nvSpPr>
        <p:spPr>
          <a:xfrm>
            <a:off x="2677326" y="3675318"/>
            <a:ext cx="1652585" cy="830997"/>
          </a:xfrm>
          <a:prstGeom prst="rect">
            <a:avLst/>
          </a:prstGeom>
          <a:solidFill>
            <a:schemeClr val="accent6">
              <a:lumMod val="20000"/>
              <a:lumOff val="80000"/>
            </a:schemeClr>
          </a:solidFill>
        </p:spPr>
        <p:txBody>
          <a:bodyPr wrap="square" rtlCol="0">
            <a:spAutoFit/>
          </a:bodyPr>
          <a:lstStyle/>
          <a:p>
            <a:r>
              <a:rPr lang="en-AU" sz="1200" dirty="0"/>
              <a:t>Portfolio of popular artists with the potential to continue to create hit content.</a:t>
            </a:r>
            <a:endParaRPr lang="en-US" sz="1200" dirty="0"/>
          </a:p>
        </p:txBody>
      </p:sp>
      <p:sp>
        <p:nvSpPr>
          <p:cNvPr id="26" name="TextBox 25">
            <a:extLst>
              <a:ext uri="{FF2B5EF4-FFF2-40B4-BE49-F238E27FC236}">
                <a16:creationId xmlns:a16="http://schemas.microsoft.com/office/drawing/2014/main" id="{0D2AFF66-301B-4829-BCA6-A7594E3823BD}"/>
              </a:ext>
            </a:extLst>
          </p:cNvPr>
          <p:cNvSpPr txBox="1"/>
          <p:nvPr/>
        </p:nvSpPr>
        <p:spPr>
          <a:xfrm>
            <a:off x="2701130" y="2390524"/>
            <a:ext cx="1658940" cy="461665"/>
          </a:xfrm>
          <a:prstGeom prst="rect">
            <a:avLst/>
          </a:prstGeom>
          <a:solidFill>
            <a:schemeClr val="accent6">
              <a:lumMod val="20000"/>
              <a:lumOff val="80000"/>
            </a:schemeClr>
          </a:solidFill>
        </p:spPr>
        <p:txBody>
          <a:bodyPr wrap="square" rtlCol="0">
            <a:spAutoFit/>
          </a:bodyPr>
          <a:lstStyle/>
          <a:p>
            <a:r>
              <a:rPr lang="en-AU" sz="1200" dirty="0"/>
              <a:t>Hardware design (</a:t>
            </a:r>
            <a:r>
              <a:rPr lang="en-AU" sz="1200" dirty="0" err="1"/>
              <a:t>eg</a:t>
            </a:r>
            <a:r>
              <a:rPr lang="en-AU" sz="1200" dirty="0"/>
              <a:t>, Sony Discman) </a:t>
            </a:r>
            <a:endParaRPr lang="en-US" sz="1200" dirty="0"/>
          </a:p>
        </p:txBody>
      </p:sp>
      <p:sp>
        <p:nvSpPr>
          <p:cNvPr id="27" name="TextBox 26">
            <a:extLst>
              <a:ext uri="{FF2B5EF4-FFF2-40B4-BE49-F238E27FC236}">
                <a16:creationId xmlns:a16="http://schemas.microsoft.com/office/drawing/2014/main" id="{CD48C07F-6598-4531-9C42-E87B4287CB2F}"/>
              </a:ext>
            </a:extLst>
          </p:cNvPr>
          <p:cNvSpPr txBox="1"/>
          <p:nvPr/>
        </p:nvSpPr>
        <p:spPr>
          <a:xfrm>
            <a:off x="2699541" y="2076819"/>
            <a:ext cx="1660528" cy="276999"/>
          </a:xfrm>
          <a:prstGeom prst="rect">
            <a:avLst/>
          </a:prstGeom>
          <a:solidFill>
            <a:schemeClr val="accent6">
              <a:lumMod val="20000"/>
              <a:lumOff val="80000"/>
            </a:schemeClr>
          </a:solidFill>
        </p:spPr>
        <p:txBody>
          <a:bodyPr wrap="square" rtlCol="0">
            <a:spAutoFit/>
          </a:bodyPr>
          <a:lstStyle/>
          <a:p>
            <a:r>
              <a:rPr lang="en-AU" sz="1200" dirty="0"/>
              <a:t>Marketing, Sales &amp; PR</a:t>
            </a:r>
            <a:endParaRPr lang="en-US" sz="1200" dirty="0"/>
          </a:p>
        </p:txBody>
      </p:sp>
      <p:sp>
        <p:nvSpPr>
          <p:cNvPr id="30" name="TextBox 29">
            <a:extLst>
              <a:ext uri="{FF2B5EF4-FFF2-40B4-BE49-F238E27FC236}">
                <a16:creationId xmlns:a16="http://schemas.microsoft.com/office/drawing/2014/main" id="{2FDA3187-E50E-4B7D-9059-33B4A9D223D9}"/>
              </a:ext>
            </a:extLst>
          </p:cNvPr>
          <p:cNvSpPr txBox="1"/>
          <p:nvPr/>
        </p:nvSpPr>
        <p:spPr>
          <a:xfrm>
            <a:off x="990193" y="1506901"/>
            <a:ext cx="1240633" cy="461665"/>
          </a:xfrm>
          <a:prstGeom prst="rect">
            <a:avLst/>
          </a:prstGeom>
          <a:solidFill>
            <a:schemeClr val="accent6">
              <a:lumMod val="20000"/>
              <a:lumOff val="80000"/>
            </a:schemeClr>
          </a:solidFill>
        </p:spPr>
        <p:txBody>
          <a:bodyPr wrap="square" rtlCol="0">
            <a:spAutoFit/>
          </a:bodyPr>
          <a:lstStyle/>
          <a:p>
            <a:r>
              <a:rPr lang="en-AU" sz="1200" dirty="0"/>
              <a:t>Radio &amp; TV Stations</a:t>
            </a:r>
            <a:endParaRPr lang="en-US" sz="1200" dirty="0"/>
          </a:p>
        </p:txBody>
      </p:sp>
      <p:sp>
        <p:nvSpPr>
          <p:cNvPr id="35" name="TextBox 34">
            <a:extLst>
              <a:ext uri="{FF2B5EF4-FFF2-40B4-BE49-F238E27FC236}">
                <a16:creationId xmlns:a16="http://schemas.microsoft.com/office/drawing/2014/main" id="{B04668AE-AE76-4C97-80FA-09AD5E47355F}"/>
              </a:ext>
            </a:extLst>
          </p:cNvPr>
          <p:cNvSpPr txBox="1"/>
          <p:nvPr/>
        </p:nvSpPr>
        <p:spPr>
          <a:xfrm>
            <a:off x="987311" y="5725276"/>
            <a:ext cx="1542282" cy="276999"/>
          </a:xfrm>
          <a:prstGeom prst="rect">
            <a:avLst/>
          </a:prstGeom>
          <a:solidFill>
            <a:schemeClr val="accent6">
              <a:lumMod val="20000"/>
              <a:lumOff val="80000"/>
            </a:schemeClr>
          </a:solidFill>
        </p:spPr>
        <p:txBody>
          <a:bodyPr wrap="square" rtlCol="0">
            <a:spAutoFit/>
          </a:bodyPr>
          <a:lstStyle/>
          <a:p>
            <a:r>
              <a:rPr lang="en-AU" sz="1200" dirty="0"/>
              <a:t>Music Royalties</a:t>
            </a:r>
            <a:endParaRPr lang="en-US" sz="1200" dirty="0"/>
          </a:p>
        </p:txBody>
      </p:sp>
      <p:sp>
        <p:nvSpPr>
          <p:cNvPr id="36" name="TextBox 35">
            <a:extLst>
              <a:ext uri="{FF2B5EF4-FFF2-40B4-BE49-F238E27FC236}">
                <a16:creationId xmlns:a16="http://schemas.microsoft.com/office/drawing/2014/main" id="{E40FAE79-F5E5-4431-8ECA-F5CD3383C179}"/>
              </a:ext>
            </a:extLst>
          </p:cNvPr>
          <p:cNvSpPr txBox="1"/>
          <p:nvPr/>
        </p:nvSpPr>
        <p:spPr>
          <a:xfrm>
            <a:off x="986454" y="5421214"/>
            <a:ext cx="1542283" cy="276999"/>
          </a:xfrm>
          <a:prstGeom prst="rect">
            <a:avLst/>
          </a:prstGeom>
          <a:solidFill>
            <a:schemeClr val="accent6">
              <a:lumMod val="20000"/>
              <a:lumOff val="80000"/>
            </a:schemeClr>
          </a:solidFill>
        </p:spPr>
        <p:txBody>
          <a:bodyPr wrap="square" rtlCol="0">
            <a:spAutoFit/>
          </a:bodyPr>
          <a:lstStyle/>
          <a:p>
            <a:r>
              <a:rPr lang="en-AU" sz="1200" dirty="0"/>
              <a:t>Legal &amp; Contract</a:t>
            </a:r>
            <a:endParaRPr lang="en-US" sz="1200" dirty="0"/>
          </a:p>
        </p:txBody>
      </p:sp>
      <p:sp>
        <p:nvSpPr>
          <p:cNvPr id="37" name="TextBox 36">
            <a:extLst>
              <a:ext uri="{FF2B5EF4-FFF2-40B4-BE49-F238E27FC236}">
                <a16:creationId xmlns:a16="http://schemas.microsoft.com/office/drawing/2014/main" id="{56F0CB52-A8C3-48FF-BCBB-72A2149BF706}"/>
              </a:ext>
            </a:extLst>
          </p:cNvPr>
          <p:cNvSpPr txBox="1"/>
          <p:nvPr/>
        </p:nvSpPr>
        <p:spPr>
          <a:xfrm>
            <a:off x="983044" y="5113178"/>
            <a:ext cx="1543886" cy="276999"/>
          </a:xfrm>
          <a:prstGeom prst="rect">
            <a:avLst/>
          </a:prstGeom>
          <a:solidFill>
            <a:schemeClr val="accent6">
              <a:lumMod val="20000"/>
              <a:lumOff val="80000"/>
            </a:schemeClr>
          </a:solidFill>
        </p:spPr>
        <p:txBody>
          <a:bodyPr wrap="square" rtlCol="0">
            <a:spAutoFit/>
          </a:bodyPr>
          <a:lstStyle/>
          <a:p>
            <a:r>
              <a:rPr lang="en-AU" sz="1200" dirty="0"/>
              <a:t>Marketing, Sales &amp; PR</a:t>
            </a:r>
            <a:endParaRPr lang="en-US" sz="1200" dirty="0"/>
          </a:p>
        </p:txBody>
      </p:sp>
      <p:sp>
        <p:nvSpPr>
          <p:cNvPr id="38" name="TextBox 37">
            <a:extLst>
              <a:ext uri="{FF2B5EF4-FFF2-40B4-BE49-F238E27FC236}">
                <a16:creationId xmlns:a16="http://schemas.microsoft.com/office/drawing/2014/main" id="{86511560-99A8-48F1-8550-1E8971874E86}"/>
              </a:ext>
            </a:extLst>
          </p:cNvPr>
          <p:cNvSpPr txBox="1"/>
          <p:nvPr/>
        </p:nvSpPr>
        <p:spPr>
          <a:xfrm>
            <a:off x="2603447" y="4971224"/>
            <a:ext cx="1323221" cy="830997"/>
          </a:xfrm>
          <a:prstGeom prst="rect">
            <a:avLst/>
          </a:prstGeom>
          <a:solidFill>
            <a:schemeClr val="accent6">
              <a:lumMod val="20000"/>
              <a:lumOff val="80000"/>
            </a:schemeClr>
          </a:solidFill>
        </p:spPr>
        <p:txBody>
          <a:bodyPr wrap="square" rtlCol="0">
            <a:spAutoFit/>
          </a:bodyPr>
          <a:lstStyle/>
          <a:p>
            <a:r>
              <a:rPr lang="en-AU" sz="1200" dirty="0"/>
              <a:t>Hardware Manufacture &amp; Packaging (Sony Discman)</a:t>
            </a:r>
            <a:endParaRPr lang="en-US" sz="1200" dirty="0"/>
          </a:p>
        </p:txBody>
      </p:sp>
      <p:sp>
        <p:nvSpPr>
          <p:cNvPr id="43" name="TextBox 42">
            <a:extLst>
              <a:ext uri="{FF2B5EF4-FFF2-40B4-BE49-F238E27FC236}">
                <a16:creationId xmlns:a16="http://schemas.microsoft.com/office/drawing/2014/main" id="{57592605-A6A2-4046-AFA9-9CA98CEB6DD0}"/>
              </a:ext>
            </a:extLst>
          </p:cNvPr>
          <p:cNvSpPr txBox="1"/>
          <p:nvPr/>
        </p:nvSpPr>
        <p:spPr>
          <a:xfrm>
            <a:off x="5365750" y="5651064"/>
            <a:ext cx="3225801" cy="276999"/>
          </a:xfrm>
          <a:prstGeom prst="rect">
            <a:avLst/>
          </a:prstGeom>
          <a:solidFill>
            <a:schemeClr val="accent6">
              <a:lumMod val="20000"/>
              <a:lumOff val="80000"/>
            </a:schemeClr>
          </a:solidFill>
        </p:spPr>
        <p:txBody>
          <a:bodyPr wrap="square" rtlCol="0">
            <a:spAutoFit/>
          </a:bodyPr>
          <a:lstStyle/>
          <a:p>
            <a:r>
              <a:rPr lang="en-AU" sz="1200" dirty="0"/>
              <a:t>High Margin Hardware Revenue (Sony Discman)</a:t>
            </a:r>
            <a:endParaRPr lang="en-US" sz="1200" dirty="0"/>
          </a:p>
        </p:txBody>
      </p:sp>
      <p:sp>
        <p:nvSpPr>
          <p:cNvPr id="44" name="TextBox 43">
            <a:extLst>
              <a:ext uri="{FF2B5EF4-FFF2-40B4-BE49-F238E27FC236}">
                <a16:creationId xmlns:a16="http://schemas.microsoft.com/office/drawing/2014/main" id="{127A512B-A1B5-4578-B2E1-03EF0FD39526}"/>
              </a:ext>
            </a:extLst>
          </p:cNvPr>
          <p:cNvSpPr txBox="1"/>
          <p:nvPr/>
        </p:nvSpPr>
        <p:spPr>
          <a:xfrm>
            <a:off x="5365750" y="5154451"/>
            <a:ext cx="4156077" cy="461665"/>
          </a:xfrm>
          <a:prstGeom prst="rect">
            <a:avLst/>
          </a:prstGeom>
          <a:solidFill>
            <a:schemeClr val="accent6">
              <a:lumMod val="20000"/>
              <a:lumOff val="80000"/>
            </a:schemeClr>
          </a:solidFill>
        </p:spPr>
        <p:txBody>
          <a:bodyPr wrap="square" rtlCol="0">
            <a:spAutoFit/>
          </a:bodyPr>
          <a:lstStyle/>
          <a:p>
            <a:r>
              <a:rPr lang="en-AU" sz="1200" dirty="0"/>
              <a:t>High Volume, High Margin Sales Revenue from a relatively small number of popular hit albums</a:t>
            </a:r>
            <a:endParaRPr lang="en-US" sz="1200" dirty="0"/>
          </a:p>
        </p:txBody>
      </p:sp>
      <p:sp>
        <p:nvSpPr>
          <p:cNvPr id="45" name="TextBox 44">
            <a:extLst>
              <a:ext uri="{FF2B5EF4-FFF2-40B4-BE49-F238E27FC236}">
                <a16:creationId xmlns:a16="http://schemas.microsoft.com/office/drawing/2014/main" id="{7DC8BA3E-3C93-48EB-8109-EF58E5BD0C80}"/>
              </a:ext>
            </a:extLst>
          </p:cNvPr>
          <p:cNvSpPr txBox="1"/>
          <p:nvPr/>
        </p:nvSpPr>
        <p:spPr>
          <a:xfrm>
            <a:off x="5365750" y="5963011"/>
            <a:ext cx="3225801" cy="276999"/>
          </a:xfrm>
          <a:prstGeom prst="rect">
            <a:avLst/>
          </a:prstGeom>
          <a:solidFill>
            <a:schemeClr val="accent6">
              <a:lumMod val="20000"/>
              <a:lumOff val="80000"/>
            </a:schemeClr>
          </a:solidFill>
        </p:spPr>
        <p:txBody>
          <a:bodyPr wrap="square" rtlCol="0">
            <a:spAutoFit/>
          </a:bodyPr>
          <a:lstStyle/>
          <a:p>
            <a:r>
              <a:rPr lang="en-AU" sz="1200" dirty="0"/>
              <a:t>High Margin Merchandise Revenue</a:t>
            </a:r>
            <a:endParaRPr lang="en-US" sz="1200" dirty="0"/>
          </a:p>
        </p:txBody>
      </p:sp>
      <p:sp>
        <p:nvSpPr>
          <p:cNvPr id="47" name="TextBox 46">
            <a:extLst>
              <a:ext uri="{FF2B5EF4-FFF2-40B4-BE49-F238E27FC236}">
                <a16:creationId xmlns:a16="http://schemas.microsoft.com/office/drawing/2014/main" id="{8CF5C90B-F686-48D1-9B5E-71DB842B9BB2}"/>
              </a:ext>
            </a:extLst>
          </p:cNvPr>
          <p:cNvSpPr txBox="1"/>
          <p:nvPr/>
        </p:nvSpPr>
        <p:spPr>
          <a:xfrm>
            <a:off x="2701129" y="1282303"/>
            <a:ext cx="1658940" cy="461665"/>
          </a:xfrm>
          <a:prstGeom prst="rect">
            <a:avLst/>
          </a:prstGeom>
          <a:solidFill>
            <a:schemeClr val="accent6">
              <a:lumMod val="20000"/>
              <a:lumOff val="80000"/>
            </a:schemeClr>
          </a:solidFill>
        </p:spPr>
        <p:txBody>
          <a:bodyPr wrap="square" rtlCol="0">
            <a:spAutoFit/>
          </a:bodyPr>
          <a:lstStyle/>
          <a:p>
            <a:r>
              <a:rPr lang="en-AU" sz="1200" dirty="0"/>
              <a:t>Discovering and Promoting Talent.</a:t>
            </a:r>
            <a:endParaRPr lang="en-US" sz="1200" dirty="0"/>
          </a:p>
        </p:txBody>
      </p:sp>
      <p:sp>
        <p:nvSpPr>
          <p:cNvPr id="48" name="TextBox 47">
            <a:extLst>
              <a:ext uri="{FF2B5EF4-FFF2-40B4-BE49-F238E27FC236}">
                <a16:creationId xmlns:a16="http://schemas.microsoft.com/office/drawing/2014/main" id="{29677EF4-9ACD-479D-8EF8-8DAED16DC0EA}"/>
              </a:ext>
            </a:extLst>
          </p:cNvPr>
          <p:cNvSpPr txBox="1"/>
          <p:nvPr/>
        </p:nvSpPr>
        <p:spPr>
          <a:xfrm>
            <a:off x="990192" y="2037711"/>
            <a:ext cx="1240633" cy="461665"/>
          </a:xfrm>
          <a:prstGeom prst="rect">
            <a:avLst/>
          </a:prstGeom>
          <a:solidFill>
            <a:schemeClr val="accent6">
              <a:lumMod val="20000"/>
              <a:lumOff val="80000"/>
            </a:schemeClr>
          </a:solidFill>
        </p:spPr>
        <p:txBody>
          <a:bodyPr wrap="square" rtlCol="0">
            <a:spAutoFit/>
          </a:bodyPr>
          <a:lstStyle/>
          <a:p>
            <a:r>
              <a:rPr lang="en-AU" sz="1200" dirty="0"/>
              <a:t>Distribution Channel</a:t>
            </a:r>
            <a:endParaRPr lang="en-US" sz="1200" dirty="0"/>
          </a:p>
        </p:txBody>
      </p:sp>
      <p:sp>
        <p:nvSpPr>
          <p:cNvPr id="49" name="TextBox 48">
            <a:extLst>
              <a:ext uri="{FF2B5EF4-FFF2-40B4-BE49-F238E27FC236}">
                <a16:creationId xmlns:a16="http://schemas.microsoft.com/office/drawing/2014/main" id="{EB6B1BF5-0E6B-44D4-B5E0-8CFAEF2F3C71}"/>
              </a:ext>
            </a:extLst>
          </p:cNvPr>
          <p:cNvSpPr txBox="1"/>
          <p:nvPr/>
        </p:nvSpPr>
        <p:spPr>
          <a:xfrm>
            <a:off x="990191" y="2554062"/>
            <a:ext cx="1240633" cy="276999"/>
          </a:xfrm>
          <a:prstGeom prst="rect">
            <a:avLst/>
          </a:prstGeom>
          <a:solidFill>
            <a:schemeClr val="accent6">
              <a:lumMod val="20000"/>
              <a:lumOff val="80000"/>
            </a:schemeClr>
          </a:solidFill>
        </p:spPr>
        <p:txBody>
          <a:bodyPr wrap="square" rtlCol="0">
            <a:spAutoFit/>
          </a:bodyPr>
          <a:lstStyle/>
          <a:p>
            <a:r>
              <a:rPr lang="en-AU" sz="1200" dirty="0"/>
              <a:t>Manufacturers</a:t>
            </a:r>
            <a:endParaRPr lang="en-US" sz="1200" dirty="0"/>
          </a:p>
        </p:txBody>
      </p:sp>
      <p:sp>
        <p:nvSpPr>
          <p:cNvPr id="50" name="TextBox 49">
            <a:extLst>
              <a:ext uri="{FF2B5EF4-FFF2-40B4-BE49-F238E27FC236}">
                <a16:creationId xmlns:a16="http://schemas.microsoft.com/office/drawing/2014/main" id="{96D00FF5-3AA7-4E11-A723-79BF3ACE0CFE}"/>
              </a:ext>
            </a:extLst>
          </p:cNvPr>
          <p:cNvSpPr txBox="1"/>
          <p:nvPr/>
        </p:nvSpPr>
        <p:spPr>
          <a:xfrm>
            <a:off x="989396" y="2897049"/>
            <a:ext cx="1240633" cy="276999"/>
          </a:xfrm>
          <a:prstGeom prst="rect">
            <a:avLst/>
          </a:prstGeom>
          <a:solidFill>
            <a:schemeClr val="accent6">
              <a:lumMod val="20000"/>
              <a:lumOff val="80000"/>
            </a:schemeClr>
          </a:solidFill>
        </p:spPr>
        <p:txBody>
          <a:bodyPr wrap="square" rtlCol="0">
            <a:spAutoFit/>
          </a:bodyPr>
          <a:lstStyle/>
          <a:p>
            <a:r>
              <a:rPr lang="en-AU" sz="1200" dirty="0"/>
              <a:t>Popular Artists</a:t>
            </a:r>
            <a:endParaRPr lang="en-US" sz="1200" dirty="0"/>
          </a:p>
        </p:txBody>
      </p:sp>
      <p:sp>
        <p:nvSpPr>
          <p:cNvPr id="51" name="TextBox 50">
            <a:extLst>
              <a:ext uri="{FF2B5EF4-FFF2-40B4-BE49-F238E27FC236}">
                <a16:creationId xmlns:a16="http://schemas.microsoft.com/office/drawing/2014/main" id="{4189FCAB-D320-4D12-8CB7-06531A596CDB}"/>
              </a:ext>
            </a:extLst>
          </p:cNvPr>
          <p:cNvSpPr txBox="1"/>
          <p:nvPr/>
        </p:nvSpPr>
        <p:spPr>
          <a:xfrm>
            <a:off x="2609785" y="5846569"/>
            <a:ext cx="1314935" cy="461665"/>
          </a:xfrm>
          <a:prstGeom prst="rect">
            <a:avLst/>
          </a:prstGeom>
          <a:solidFill>
            <a:schemeClr val="accent6">
              <a:lumMod val="20000"/>
              <a:lumOff val="80000"/>
            </a:schemeClr>
          </a:solidFill>
        </p:spPr>
        <p:txBody>
          <a:bodyPr wrap="square" rtlCol="0">
            <a:spAutoFit/>
          </a:bodyPr>
          <a:lstStyle/>
          <a:p>
            <a:r>
              <a:rPr lang="en-AU" sz="1200" dirty="0"/>
              <a:t>Subsidising Artists Expenses</a:t>
            </a:r>
            <a:endParaRPr lang="en-US" sz="1200" dirty="0"/>
          </a:p>
        </p:txBody>
      </p:sp>
      <p:sp>
        <p:nvSpPr>
          <p:cNvPr id="52" name="TextBox 51">
            <a:extLst>
              <a:ext uri="{FF2B5EF4-FFF2-40B4-BE49-F238E27FC236}">
                <a16:creationId xmlns:a16="http://schemas.microsoft.com/office/drawing/2014/main" id="{2DF512CD-B3A7-4C23-994D-E1D6AD7C8BB8}"/>
              </a:ext>
            </a:extLst>
          </p:cNvPr>
          <p:cNvSpPr txBox="1"/>
          <p:nvPr/>
        </p:nvSpPr>
        <p:spPr>
          <a:xfrm>
            <a:off x="8631238" y="5648088"/>
            <a:ext cx="871539" cy="461665"/>
          </a:xfrm>
          <a:prstGeom prst="rect">
            <a:avLst/>
          </a:prstGeom>
          <a:solidFill>
            <a:schemeClr val="accent6">
              <a:lumMod val="20000"/>
              <a:lumOff val="80000"/>
            </a:schemeClr>
          </a:solidFill>
        </p:spPr>
        <p:txBody>
          <a:bodyPr wrap="square" rtlCol="0">
            <a:spAutoFit/>
          </a:bodyPr>
          <a:lstStyle/>
          <a:p>
            <a:r>
              <a:rPr lang="en-AU" sz="1200" dirty="0"/>
              <a:t>Tours &amp; Concerts</a:t>
            </a:r>
            <a:endParaRPr lang="en-US" sz="1200" dirty="0"/>
          </a:p>
        </p:txBody>
      </p:sp>
      <p:sp>
        <p:nvSpPr>
          <p:cNvPr id="53" name="TextBox 52">
            <a:extLst>
              <a:ext uri="{FF2B5EF4-FFF2-40B4-BE49-F238E27FC236}">
                <a16:creationId xmlns:a16="http://schemas.microsoft.com/office/drawing/2014/main" id="{5C57D020-675F-44C3-8CFB-FF1D5F9799D0}"/>
              </a:ext>
            </a:extLst>
          </p:cNvPr>
          <p:cNvSpPr txBox="1"/>
          <p:nvPr/>
        </p:nvSpPr>
        <p:spPr>
          <a:xfrm>
            <a:off x="983044" y="3247985"/>
            <a:ext cx="1240633" cy="276999"/>
          </a:xfrm>
          <a:prstGeom prst="rect">
            <a:avLst/>
          </a:prstGeom>
          <a:solidFill>
            <a:schemeClr val="accent6">
              <a:lumMod val="20000"/>
              <a:lumOff val="80000"/>
            </a:schemeClr>
          </a:solidFill>
        </p:spPr>
        <p:txBody>
          <a:bodyPr wrap="square" rtlCol="0">
            <a:spAutoFit/>
          </a:bodyPr>
          <a:lstStyle/>
          <a:p>
            <a:r>
              <a:rPr lang="en-AU" sz="1200" dirty="0"/>
              <a:t>Legal</a:t>
            </a:r>
            <a:endParaRPr lang="en-US" sz="1200" dirty="0"/>
          </a:p>
        </p:txBody>
      </p:sp>
      <p:sp>
        <p:nvSpPr>
          <p:cNvPr id="54" name="TextBox 53">
            <a:extLst>
              <a:ext uri="{FF2B5EF4-FFF2-40B4-BE49-F238E27FC236}">
                <a16:creationId xmlns:a16="http://schemas.microsoft.com/office/drawing/2014/main" id="{25932C49-194F-4B82-AA43-90DB7F60B7F8}"/>
              </a:ext>
            </a:extLst>
          </p:cNvPr>
          <p:cNvSpPr txBox="1"/>
          <p:nvPr/>
        </p:nvSpPr>
        <p:spPr>
          <a:xfrm>
            <a:off x="983044" y="6011792"/>
            <a:ext cx="1542282" cy="276999"/>
          </a:xfrm>
          <a:prstGeom prst="rect">
            <a:avLst/>
          </a:prstGeom>
          <a:solidFill>
            <a:schemeClr val="accent6">
              <a:lumMod val="20000"/>
              <a:lumOff val="80000"/>
            </a:schemeClr>
          </a:solidFill>
        </p:spPr>
        <p:txBody>
          <a:bodyPr wrap="square" rtlCol="0">
            <a:spAutoFit/>
          </a:bodyPr>
          <a:lstStyle/>
          <a:p>
            <a:r>
              <a:rPr lang="en-AU" sz="1200" dirty="0"/>
              <a:t>Agents Commission</a:t>
            </a:r>
            <a:endParaRPr lang="en-US" sz="1200" dirty="0"/>
          </a:p>
        </p:txBody>
      </p:sp>
      <p:sp>
        <p:nvSpPr>
          <p:cNvPr id="55" name="TextBox 54">
            <a:extLst>
              <a:ext uri="{FF2B5EF4-FFF2-40B4-BE49-F238E27FC236}">
                <a16:creationId xmlns:a16="http://schemas.microsoft.com/office/drawing/2014/main" id="{EAAEFB8E-185A-45A8-857C-2BABE4AF9277}"/>
              </a:ext>
            </a:extLst>
          </p:cNvPr>
          <p:cNvSpPr txBox="1"/>
          <p:nvPr/>
        </p:nvSpPr>
        <p:spPr>
          <a:xfrm>
            <a:off x="3835002" y="494748"/>
            <a:ext cx="5753498" cy="400110"/>
          </a:xfrm>
          <a:prstGeom prst="rect">
            <a:avLst/>
          </a:prstGeom>
          <a:solidFill>
            <a:schemeClr val="accent6">
              <a:lumMod val="20000"/>
              <a:lumOff val="80000"/>
            </a:schemeClr>
          </a:solidFill>
        </p:spPr>
        <p:txBody>
          <a:bodyPr wrap="square" rtlCol="0">
            <a:spAutoFit/>
          </a:bodyPr>
          <a:lstStyle/>
          <a:p>
            <a:r>
              <a:rPr lang="en-AU" sz="2000" dirty="0"/>
              <a:t>Music Publisher (Sony) – Pre MP3 &amp; Digitisation.</a:t>
            </a:r>
            <a:endParaRPr lang="en-US" sz="2000" dirty="0"/>
          </a:p>
        </p:txBody>
      </p:sp>
      <p:sp>
        <p:nvSpPr>
          <p:cNvPr id="56" name="TextBox 55">
            <a:extLst>
              <a:ext uri="{FF2B5EF4-FFF2-40B4-BE49-F238E27FC236}">
                <a16:creationId xmlns:a16="http://schemas.microsoft.com/office/drawing/2014/main" id="{18C9E767-5547-4639-A070-0BEA44DC8B90}"/>
              </a:ext>
            </a:extLst>
          </p:cNvPr>
          <p:cNvSpPr txBox="1"/>
          <p:nvPr/>
        </p:nvSpPr>
        <p:spPr>
          <a:xfrm>
            <a:off x="2691601" y="1778284"/>
            <a:ext cx="1660528" cy="276999"/>
          </a:xfrm>
          <a:prstGeom prst="rect">
            <a:avLst/>
          </a:prstGeom>
          <a:solidFill>
            <a:schemeClr val="accent6">
              <a:lumMod val="20000"/>
              <a:lumOff val="80000"/>
            </a:schemeClr>
          </a:solidFill>
        </p:spPr>
        <p:txBody>
          <a:bodyPr wrap="square" rtlCol="0">
            <a:spAutoFit/>
          </a:bodyPr>
          <a:lstStyle/>
          <a:p>
            <a:r>
              <a:rPr lang="en-AU" sz="1200" dirty="0"/>
              <a:t>Contracting with Artists</a:t>
            </a:r>
            <a:endParaRPr lang="en-US" sz="1200" dirty="0"/>
          </a:p>
        </p:txBody>
      </p:sp>
      <p:sp>
        <p:nvSpPr>
          <p:cNvPr id="57" name="TextBox 56">
            <a:extLst>
              <a:ext uri="{FF2B5EF4-FFF2-40B4-BE49-F238E27FC236}">
                <a16:creationId xmlns:a16="http://schemas.microsoft.com/office/drawing/2014/main" id="{65BBF815-B834-4843-A62D-45E074583419}"/>
              </a:ext>
            </a:extLst>
          </p:cNvPr>
          <p:cNvSpPr txBox="1"/>
          <p:nvPr/>
        </p:nvSpPr>
        <p:spPr>
          <a:xfrm>
            <a:off x="3964407" y="4971224"/>
            <a:ext cx="1203388" cy="1015663"/>
          </a:xfrm>
          <a:prstGeom prst="rect">
            <a:avLst/>
          </a:prstGeom>
          <a:solidFill>
            <a:schemeClr val="accent6">
              <a:lumMod val="20000"/>
              <a:lumOff val="80000"/>
            </a:schemeClr>
          </a:solidFill>
        </p:spPr>
        <p:txBody>
          <a:bodyPr wrap="square" rtlCol="0">
            <a:spAutoFit/>
          </a:bodyPr>
          <a:lstStyle/>
          <a:p>
            <a:r>
              <a:rPr lang="en-AU" sz="1200" dirty="0"/>
              <a:t>Staff Costs –(Sony Discman) Design, Development Sales &amp; Support</a:t>
            </a:r>
            <a:endParaRPr lang="en-US" sz="1200" dirty="0"/>
          </a:p>
        </p:txBody>
      </p:sp>
      <p:pic>
        <p:nvPicPr>
          <p:cNvPr id="2" name="Audio 1">
            <a:hlinkClick r:id="" action="ppaction://media"/>
            <a:extLst>
              <a:ext uri="{FF2B5EF4-FFF2-40B4-BE49-F238E27FC236}">
                <a16:creationId xmlns:a16="http://schemas.microsoft.com/office/drawing/2014/main" id="{DB48470B-284F-459C-AC14-E90922C2358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61958467"/>
      </p:ext>
    </p:extLst>
  </p:cSld>
  <p:clrMapOvr>
    <a:masterClrMapping/>
  </p:clrMapOvr>
  <mc:AlternateContent xmlns:mc="http://schemas.openxmlformats.org/markup-compatibility/2006">
    <mc:Choice xmlns:p14="http://schemas.microsoft.com/office/powerpoint/2010/main" Requires="p14">
      <p:transition spd="slow" p14:dur="2000" advTm="47585"/>
    </mc:Choice>
    <mc:Fallback>
      <p:transition spd="slow" advTm="475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1DC47EC-8B0F-47E4-A041-140ED6F67BF4}"/>
              </a:ext>
            </a:extLst>
          </p:cNvPr>
          <p:cNvPicPr/>
          <p:nvPr/>
        </p:nvPicPr>
        <p:blipFill>
          <a:blip r:embed="rId5">
            <a:extLst>
              <a:ext uri="{28A0092B-C50C-407E-A947-70E740481C1C}">
                <a14:useLocalDpi xmlns:a14="http://schemas.microsoft.com/office/drawing/2010/main" val="0"/>
              </a:ext>
            </a:extLst>
          </a:blip>
          <a:stretch>
            <a:fillRect/>
          </a:stretch>
        </p:blipFill>
        <p:spPr>
          <a:xfrm>
            <a:off x="669925" y="269875"/>
            <a:ext cx="9144000" cy="6419850"/>
          </a:xfrm>
          <a:prstGeom prst="rect">
            <a:avLst/>
          </a:prstGeom>
        </p:spPr>
      </p:pic>
      <p:sp>
        <p:nvSpPr>
          <p:cNvPr id="6" name="TextBox 5">
            <a:extLst>
              <a:ext uri="{FF2B5EF4-FFF2-40B4-BE49-F238E27FC236}">
                <a16:creationId xmlns:a16="http://schemas.microsoft.com/office/drawing/2014/main" id="{89F108C7-2001-4A6F-A626-88519247FA3D}"/>
              </a:ext>
            </a:extLst>
          </p:cNvPr>
          <p:cNvSpPr txBox="1"/>
          <p:nvPr/>
        </p:nvSpPr>
        <p:spPr>
          <a:xfrm>
            <a:off x="7969250" y="1403350"/>
            <a:ext cx="1390650" cy="1200329"/>
          </a:xfrm>
          <a:prstGeom prst="rect">
            <a:avLst/>
          </a:prstGeom>
          <a:solidFill>
            <a:schemeClr val="accent6">
              <a:lumMod val="20000"/>
              <a:lumOff val="80000"/>
            </a:schemeClr>
          </a:solidFill>
        </p:spPr>
        <p:txBody>
          <a:bodyPr wrap="square" rtlCol="0">
            <a:spAutoFit/>
          </a:bodyPr>
          <a:lstStyle/>
          <a:p>
            <a:r>
              <a:rPr lang="en-AU" dirty="0"/>
              <a:t>Mass market - Anyone who listens to Music</a:t>
            </a:r>
            <a:endParaRPr lang="en-US" dirty="0"/>
          </a:p>
        </p:txBody>
      </p:sp>
      <p:sp>
        <p:nvSpPr>
          <p:cNvPr id="8" name="TextBox 7">
            <a:extLst>
              <a:ext uri="{FF2B5EF4-FFF2-40B4-BE49-F238E27FC236}">
                <a16:creationId xmlns:a16="http://schemas.microsoft.com/office/drawing/2014/main" id="{0B3A812B-01E7-4CBE-9527-71943AB2121E}"/>
              </a:ext>
            </a:extLst>
          </p:cNvPr>
          <p:cNvSpPr txBox="1"/>
          <p:nvPr/>
        </p:nvSpPr>
        <p:spPr>
          <a:xfrm>
            <a:off x="6159500" y="3174048"/>
            <a:ext cx="711379" cy="338554"/>
          </a:xfrm>
          <a:prstGeom prst="rect">
            <a:avLst/>
          </a:prstGeom>
          <a:solidFill>
            <a:schemeClr val="accent6">
              <a:lumMod val="20000"/>
              <a:lumOff val="80000"/>
            </a:schemeClr>
          </a:solidFill>
        </p:spPr>
        <p:txBody>
          <a:bodyPr wrap="square" rtlCol="0">
            <a:spAutoFit/>
          </a:bodyPr>
          <a:lstStyle/>
          <a:p>
            <a:r>
              <a:rPr lang="en-AU" sz="1600" dirty="0"/>
              <a:t>Retail</a:t>
            </a:r>
            <a:endParaRPr lang="en-US" sz="1600" dirty="0"/>
          </a:p>
        </p:txBody>
      </p:sp>
      <p:sp>
        <p:nvSpPr>
          <p:cNvPr id="9" name="TextBox 8">
            <a:extLst>
              <a:ext uri="{FF2B5EF4-FFF2-40B4-BE49-F238E27FC236}">
                <a16:creationId xmlns:a16="http://schemas.microsoft.com/office/drawing/2014/main" id="{FA3F4594-1CCC-47C1-AAA6-F744EE534D16}"/>
              </a:ext>
            </a:extLst>
          </p:cNvPr>
          <p:cNvSpPr txBox="1"/>
          <p:nvPr/>
        </p:nvSpPr>
        <p:spPr>
          <a:xfrm>
            <a:off x="6153149" y="3540511"/>
            <a:ext cx="479471" cy="338554"/>
          </a:xfrm>
          <a:prstGeom prst="rect">
            <a:avLst/>
          </a:prstGeom>
          <a:solidFill>
            <a:schemeClr val="accent6">
              <a:lumMod val="20000"/>
              <a:lumOff val="80000"/>
            </a:schemeClr>
          </a:solidFill>
        </p:spPr>
        <p:txBody>
          <a:bodyPr wrap="square" rtlCol="0">
            <a:spAutoFit/>
          </a:bodyPr>
          <a:lstStyle/>
          <a:p>
            <a:r>
              <a:rPr lang="en-AU" sz="1600" dirty="0"/>
              <a:t>TV</a:t>
            </a:r>
            <a:endParaRPr lang="en-US" sz="1600" dirty="0"/>
          </a:p>
        </p:txBody>
      </p:sp>
      <p:sp>
        <p:nvSpPr>
          <p:cNvPr id="10" name="TextBox 9">
            <a:extLst>
              <a:ext uri="{FF2B5EF4-FFF2-40B4-BE49-F238E27FC236}">
                <a16:creationId xmlns:a16="http://schemas.microsoft.com/office/drawing/2014/main" id="{F386F051-BE7F-4314-9789-F3A40A848B61}"/>
              </a:ext>
            </a:extLst>
          </p:cNvPr>
          <p:cNvSpPr txBox="1"/>
          <p:nvPr/>
        </p:nvSpPr>
        <p:spPr>
          <a:xfrm>
            <a:off x="7065777" y="3170072"/>
            <a:ext cx="703443" cy="338554"/>
          </a:xfrm>
          <a:prstGeom prst="rect">
            <a:avLst/>
          </a:prstGeom>
          <a:solidFill>
            <a:schemeClr val="accent6">
              <a:lumMod val="20000"/>
              <a:lumOff val="80000"/>
            </a:schemeClr>
          </a:solidFill>
        </p:spPr>
        <p:txBody>
          <a:bodyPr wrap="square" rtlCol="0">
            <a:spAutoFit/>
          </a:bodyPr>
          <a:lstStyle/>
          <a:p>
            <a:r>
              <a:rPr lang="en-AU" sz="1600" dirty="0"/>
              <a:t>Radio</a:t>
            </a:r>
            <a:endParaRPr lang="en-US" sz="1600" dirty="0"/>
          </a:p>
        </p:txBody>
      </p:sp>
      <p:sp>
        <p:nvSpPr>
          <p:cNvPr id="13" name="TextBox 12">
            <a:extLst>
              <a:ext uri="{FF2B5EF4-FFF2-40B4-BE49-F238E27FC236}">
                <a16:creationId xmlns:a16="http://schemas.microsoft.com/office/drawing/2014/main" id="{1B20555E-80C0-421F-9C7F-3CDBC441E762}"/>
              </a:ext>
            </a:extLst>
          </p:cNvPr>
          <p:cNvSpPr txBox="1"/>
          <p:nvPr/>
        </p:nvSpPr>
        <p:spPr>
          <a:xfrm>
            <a:off x="6175553" y="4530751"/>
            <a:ext cx="1479011" cy="338554"/>
          </a:xfrm>
          <a:prstGeom prst="rect">
            <a:avLst/>
          </a:prstGeom>
          <a:solidFill>
            <a:schemeClr val="accent6">
              <a:lumMod val="20000"/>
              <a:lumOff val="80000"/>
            </a:schemeClr>
          </a:solidFill>
        </p:spPr>
        <p:txBody>
          <a:bodyPr wrap="square" rtlCol="0">
            <a:spAutoFit/>
          </a:bodyPr>
          <a:lstStyle/>
          <a:p>
            <a:r>
              <a:rPr lang="en-AU" sz="1600" dirty="0"/>
              <a:t>Live Concerts</a:t>
            </a:r>
            <a:endParaRPr lang="en-US" sz="1600" dirty="0"/>
          </a:p>
        </p:txBody>
      </p:sp>
      <p:sp>
        <p:nvSpPr>
          <p:cNvPr id="23" name="TextBox 22">
            <a:extLst>
              <a:ext uri="{FF2B5EF4-FFF2-40B4-BE49-F238E27FC236}">
                <a16:creationId xmlns:a16="http://schemas.microsoft.com/office/drawing/2014/main" id="{80B1A8FB-0F8C-4E83-AB4D-851425D11F52}"/>
              </a:ext>
            </a:extLst>
          </p:cNvPr>
          <p:cNvSpPr txBox="1"/>
          <p:nvPr/>
        </p:nvSpPr>
        <p:spPr>
          <a:xfrm>
            <a:off x="2726441" y="3657428"/>
            <a:ext cx="1605049" cy="461665"/>
          </a:xfrm>
          <a:prstGeom prst="rect">
            <a:avLst/>
          </a:prstGeom>
          <a:solidFill>
            <a:schemeClr val="accent6">
              <a:lumMod val="20000"/>
              <a:lumOff val="80000"/>
            </a:schemeClr>
          </a:solidFill>
        </p:spPr>
        <p:txBody>
          <a:bodyPr wrap="square" rtlCol="0">
            <a:spAutoFit/>
          </a:bodyPr>
          <a:lstStyle/>
          <a:p>
            <a:r>
              <a:rPr lang="en-AU" sz="1200" dirty="0"/>
              <a:t>Extensive Copyright Content - IP</a:t>
            </a:r>
            <a:endParaRPr lang="en-US" sz="1200" dirty="0"/>
          </a:p>
        </p:txBody>
      </p:sp>
      <p:sp>
        <p:nvSpPr>
          <p:cNvPr id="24" name="TextBox 23">
            <a:extLst>
              <a:ext uri="{FF2B5EF4-FFF2-40B4-BE49-F238E27FC236}">
                <a16:creationId xmlns:a16="http://schemas.microsoft.com/office/drawing/2014/main" id="{971500E4-E614-427A-9A47-71A98DF86B9B}"/>
              </a:ext>
            </a:extLst>
          </p:cNvPr>
          <p:cNvSpPr txBox="1"/>
          <p:nvPr/>
        </p:nvSpPr>
        <p:spPr>
          <a:xfrm>
            <a:off x="2699541" y="3170051"/>
            <a:ext cx="1135461" cy="471585"/>
          </a:xfrm>
          <a:prstGeom prst="rect">
            <a:avLst/>
          </a:prstGeom>
          <a:solidFill>
            <a:schemeClr val="accent6">
              <a:lumMod val="20000"/>
              <a:lumOff val="80000"/>
            </a:schemeClr>
          </a:solidFill>
        </p:spPr>
        <p:txBody>
          <a:bodyPr wrap="square" rtlCol="0">
            <a:spAutoFit/>
          </a:bodyPr>
          <a:lstStyle/>
          <a:p>
            <a:r>
              <a:rPr lang="en-AU" sz="1200" dirty="0"/>
              <a:t>Portfolio of popular artists</a:t>
            </a:r>
            <a:endParaRPr lang="en-US" sz="1200" dirty="0"/>
          </a:p>
        </p:txBody>
      </p:sp>
      <p:sp>
        <p:nvSpPr>
          <p:cNvPr id="27" name="TextBox 26">
            <a:extLst>
              <a:ext uri="{FF2B5EF4-FFF2-40B4-BE49-F238E27FC236}">
                <a16:creationId xmlns:a16="http://schemas.microsoft.com/office/drawing/2014/main" id="{CD48C07F-6598-4531-9C42-E87B4287CB2F}"/>
              </a:ext>
            </a:extLst>
          </p:cNvPr>
          <p:cNvSpPr txBox="1"/>
          <p:nvPr/>
        </p:nvSpPr>
        <p:spPr>
          <a:xfrm>
            <a:off x="2699541" y="2268794"/>
            <a:ext cx="1660528" cy="276999"/>
          </a:xfrm>
          <a:prstGeom prst="rect">
            <a:avLst/>
          </a:prstGeom>
          <a:solidFill>
            <a:schemeClr val="accent6">
              <a:lumMod val="20000"/>
              <a:lumOff val="80000"/>
            </a:schemeClr>
          </a:solidFill>
        </p:spPr>
        <p:txBody>
          <a:bodyPr wrap="square" rtlCol="0">
            <a:spAutoFit/>
          </a:bodyPr>
          <a:lstStyle/>
          <a:p>
            <a:r>
              <a:rPr lang="en-AU" sz="1200" dirty="0"/>
              <a:t>Marketing, Sales &amp; PR</a:t>
            </a:r>
            <a:endParaRPr lang="en-US" sz="1200" dirty="0"/>
          </a:p>
        </p:txBody>
      </p:sp>
      <p:sp>
        <p:nvSpPr>
          <p:cNvPr id="30" name="TextBox 29">
            <a:extLst>
              <a:ext uri="{FF2B5EF4-FFF2-40B4-BE49-F238E27FC236}">
                <a16:creationId xmlns:a16="http://schemas.microsoft.com/office/drawing/2014/main" id="{2FDA3187-E50E-4B7D-9059-33B4A9D223D9}"/>
              </a:ext>
            </a:extLst>
          </p:cNvPr>
          <p:cNvSpPr txBox="1"/>
          <p:nvPr/>
        </p:nvSpPr>
        <p:spPr>
          <a:xfrm>
            <a:off x="990193" y="1506901"/>
            <a:ext cx="1240633" cy="461665"/>
          </a:xfrm>
          <a:prstGeom prst="rect">
            <a:avLst/>
          </a:prstGeom>
          <a:solidFill>
            <a:schemeClr val="accent6">
              <a:lumMod val="20000"/>
              <a:lumOff val="80000"/>
            </a:schemeClr>
          </a:solidFill>
        </p:spPr>
        <p:txBody>
          <a:bodyPr wrap="square" rtlCol="0">
            <a:spAutoFit/>
          </a:bodyPr>
          <a:lstStyle/>
          <a:p>
            <a:r>
              <a:rPr lang="en-AU" sz="1200" dirty="0"/>
              <a:t>Radio &amp; TV Stations</a:t>
            </a:r>
            <a:endParaRPr lang="en-US" sz="1200" dirty="0"/>
          </a:p>
        </p:txBody>
      </p:sp>
      <p:sp>
        <p:nvSpPr>
          <p:cNvPr id="36" name="TextBox 35">
            <a:extLst>
              <a:ext uri="{FF2B5EF4-FFF2-40B4-BE49-F238E27FC236}">
                <a16:creationId xmlns:a16="http://schemas.microsoft.com/office/drawing/2014/main" id="{E40FAE79-F5E5-4431-8ECA-F5CD3383C179}"/>
              </a:ext>
            </a:extLst>
          </p:cNvPr>
          <p:cNvSpPr txBox="1"/>
          <p:nvPr/>
        </p:nvSpPr>
        <p:spPr>
          <a:xfrm>
            <a:off x="3623434" y="5937693"/>
            <a:ext cx="1542283" cy="276999"/>
          </a:xfrm>
          <a:prstGeom prst="rect">
            <a:avLst/>
          </a:prstGeom>
          <a:solidFill>
            <a:schemeClr val="accent6">
              <a:lumMod val="20000"/>
              <a:lumOff val="80000"/>
            </a:schemeClr>
          </a:solidFill>
        </p:spPr>
        <p:txBody>
          <a:bodyPr wrap="square" rtlCol="0">
            <a:spAutoFit/>
          </a:bodyPr>
          <a:lstStyle/>
          <a:p>
            <a:r>
              <a:rPr lang="en-AU" sz="1200" dirty="0"/>
              <a:t>Legal &amp; Contract</a:t>
            </a:r>
            <a:endParaRPr lang="en-US" sz="1200" dirty="0"/>
          </a:p>
        </p:txBody>
      </p:sp>
      <p:sp>
        <p:nvSpPr>
          <p:cNvPr id="37" name="TextBox 36">
            <a:extLst>
              <a:ext uri="{FF2B5EF4-FFF2-40B4-BE49-F238E27FC236}">
                <a16:creationId xmlns:a16="http://schemas.microsoft.com/office/drawing/2014/main" id="{56F0CB52-A8C3-48FF-BCBB-72A2149BF706}"/>
              </a:ext>
            </a:extLst>
          </p:cNvPr>
          <p:cNvSpPr txBox="1"/>
          <p:nvPr/>
        </p:nvSpPr>
        <p:spPr>
          <a:xfrm>
            <a:off x="999033" y="5235938"/>
            <a:ext cx="1543886" cy="276999"/>
          </a:xfrm>
          <a:prstGeom prst="rect">
            <a:avLst/>
          </a:prstGeom>
          <a:solidFill>
            <a:schemeClr val="accent6">
              <a:lumMod val="20000"/>
              <a:lumOff val="80000"/>
            </a:schemeClr>
          </a:solidFill>
        </p:spPr>
        <p:txBody>
          <a:bodyPr wrap="square" rtlCol="0">
            <a:spAutoFit/>
          </a:bodyPr>
          <a:lstStyle/>
          <a:p>
            <a:r>
              <a:rPr lang="en-AU" sz="1200" dirty="0"/>
              <a:t>Marketing, Sales &amp; PR</a:t>
            </a:r>
            <a:endParaRPr lang="en-US" sz="1200" dirty="0"/>
          </a:p>
        </p:txBody>
      </p:sp>
      <p:sp>
        <p:nvSpPr>
          <p:cNvPr id="43" name="TextBox 42">
            <a:extLst>
              <a:ext uri="{FF2B5EF4-FFF2-40B4-BE49-F238E27FC236}">
                <a16:creationId xmlns:a16="http://schemas.microsoft.com/office/drawing/2014/main" id="{57592605-A6A2-4046-AFA9-9CA98CEB6DD0}"/>
              </a:ext>
            </a:extLst>
          </p:cNvPr>
          <p:cNvSpPr txBox="1"/>
          <p:nvPr/>
        </p:nvSpPr>
        <p:spPr>
          <a:xfrm>
            <a:off x="5365751" y="5651066"/>
            <a:ext cx="1833540" cy="276999"/>
          </a:xfrm>
          <a:prstGeom prst="rect">
            <a:avLst/>
          </a:prstGeom>
          <a:solidFill>
            <a:schemeClr val="accent6">
              <a:lumMod val="20000"/>
              <a:lumOff val="80000"/>
            </a:schemeClr>
          </a:solidFill>
        </p:spPr>
        <p:txBody>
          <a:bodyPr wrap="square" rtlCol="0">
            <a:spAutoFit/>
          </a:bodyPr>
          <a:lstStyle/>
          <a:p>
            <a:r>
              <a:rPr lang="en-AU" sz="1200" dirty="0"/>
              <a:t>High Margin Royalty Fees. </a:t>
            </a:r>
            <a:endParaRPr lang="en-US" sz="1200" dirty="0"/>
          </a:p>
        </p:txBody>
      </p:sp>
      <p:sp>
        <p:nvSpPr>
          <p:cNvPr id="44" name="TextBox 43">
            <a:extLst>
              <a:ext uri="{FF2B5EF4-FFF2-40B4-BE49-F238E27FC236}">
                <a16:creationId xmlns:a16="http://schemas.microsoft.com/office/drawing/2014/main" id="{127A512B-A1B5-4578-B2E1-03EF0FD39526}"/>
              </a:ext>
            </a:extLst>
          </p:cNvPr>
          <p:cNvSpPr txBox="1"/>
          <p:nvPr/>
        </p:nvSpPr>
        <p:spPr>
          <a:xfrm>
            <a:off x="5365750" y="5154451"/>
            <a:ext cx="4156077" cy="461665"/>
          </a:xfrm>
          <a:prstGeom prst="rect">
            <a:avLst/>
          </a:prstGeom>
          <a:solidFill>
            <a:schemeClr val="accent6">
              <a:lumMod val="20000"/>
              <a:lumOff val="80000"/>
            </a:schemeClr>
          </a:solidFill>
        </p:spPr>
        <p:txBody>
          <a:bodyPr wrap="square" rtlCol="0">
            <a:spAutoFit/>
          </a:bodyPr>
          <a:lstStyle/>
          <a:p>
            <a:r>
              <a:rPr lang="en-AU" sz="1200" dirty="0"/>
              <a:t>Share of advertising fees and other revenue from online distribution services. </a:t>
            </a:r>
            <a:endParaRPr lang="en-US" sz="1200" dirty="0"/>
          </a:p>
        </p:txBody>
      </p:sp>
      <p:sp>
        <p:nvSpPr>
          <p:cNvPr id="45" name="TextBox 44">
            <a:extLst>
              <a:ext uri="{FF2B5EF4-FFF2-40B4-BE49-F238E27FC236}">
                <a16:creationId xmlns:a16="http://schemas.microsoft.com/office/drawing/2014/main" id="{7DC8BA3E-3C93-48EB-8109-EF58E5BD0C80}"/>
              </a:ext>
            </a:extLst>
          </p:cNvPr>
          <p:cNvSpPr txBox="1"/>
          <p:nvPr/>
        </p:nvSpPr>
        <p:spPr>
          <a:xfrm>
            <a:off x="5365750" y="5963011"/>
            <a:ext cx="3225801" cy="276999"/>
          </a:xfrm>
          <a:prstGeom prst="rect">
            <a:avLst/>
          </a:prstGeom>
          <a:solidFill>
            <a:schemeClr val="accent6">
              <a:lumMod val="20000"/>
              <a:lumOff val="80000"/>
            </a:schemeClr>
          </a:solidFill>
        </p:spPr>
        <p:txBody>
          <a:bodyPr wrap="square" rtlCol="0">
            <a:spAutoFit/>
          </a:bodyPr>
          <a:lstStyle/>
          <a:p>
            <a:r>
              <a:rPr lang="en-AU" sz="1200" dirty="0"/>
              <a:t>High Margin Merchandise Revenue</a:t>
            </a:r>
            <a:endParaRPr lang="en-US" sz="1200" dirty="0"/>
          </a:p>
        </p:txBody>
      </p:sp>
      <p:sp>
        <p:nvSpPr>
          <p:cNvPr id="47" name="TextBox 46">
            <a:extLst>
              <a:ext uri="{FF2B5EF4-FFF2-40B4-BE49-F238E27FC236}">
                <a16:creationId xmlns:a16="http://schemas.microsoft.com/office/drawing/2014/main" id="{8CF5C90B-F686-48D1-9B5E-71DB842B9BB2}"/>
              </a:ext>
            </a:extLst>
          </p:cNvPr>
          <p:cNvSpPr txBox="1"/>
          <p:nvPr/>
        </p:nvSpPr>
        <p:spPr>
          <a:xfrm>
            <a:off x="2689736" y="1265571"/>
            <a:ext cx="1658940" cy="646331"/>
          </a:xfrm>
          <a:prstGeom prst="rect">
            <a:avLst/>
          </a:prstGeom>
          <a:solidFill>
            <a:schemeClr val="accent6">
              <a:lumMod val="20000"/>
              <a:lumOff val="80000"/>
            </a:schemeClr>
          </a:solidFill>
        </p:spPr>
        <p:txBody>
          <a:bodyPr wrap="square" rtlCol="0">
            <a:spAutoFit/>
          </a:bodyPr>
          <a:lstStyle/>
          <a:p>
            <a:r>
              <a:rPr lang="en-AU" sz="1200" dirty="0"/>
              <a:t>Discovering, Promoting &amp; Supporting Talent (360 Degree service).</a:t>
            </a:r>
            <a:endParaRPr lang="en-US" sz="1200" dirty="0"/>
          </a:p>
        </p:txBody>
      </p:sp>
      <p:sp>
        <p:nvSpPr>
          <p:cNvPr id="48" name="TextBox 47">
            <a:extLst>
              <a:ext uri="{FF2B5EF4-FFF2-40B4-BE49-F238E27FC236}">
                <a16:creationId xmlns:a16="http://schemas.microsoft.com/office/drawing/2014/main" id="{29677EF4-9ACD-479D-8EF8-8DAED16DC0EA}"/>
              </a:ext>
            </a:extLst>
          </p:cNvPr>
          <p:cNvSpPr txBox="1"/>
          <p:nvPr/>
        </p:nvSpPr>
        <p:spPr>
          <a:xfrm>
            <a:off x="990192" y="2024833"/>
            <a:ext cx="1240633" cy="646331"/>
          </a:xfrm>
          <a:prstGeom prst="rect">
            <a:avLst/>
          </a:prstGeom>
          <a:solidFill>
            <a:schemeClr val="accent6">
              <a:lumMod val="20000"/>
              <a:lumOff val="80000"/>
            </a:schemeClr>
          </a:solidFill>
        </p:spPr>
        <p:txBody>
          <a:bodyPr wrap="square" rtlCol="0">
            <a:spAutoFit/>
          </a:bodyPr>
          <a:lstStyle/>
          <a:p>
            <a:r>
              <a:rPr lang="en-AU" sz="1200" dirty="0"/>
              <a:t>Online Distribution Services.</a:t>
            </a:r>
            <a:endParaRPr lang="en-US" sz="1200" dirty="0"/>
          </a:p>
        </p:txBody>
      </p:sp>
      <p:sp>
        <p:nvSpPr>
          <p:cNvPr id="49" name="TextBox 48">
            <a:extLst>
              <a:ext uri="{FF2B5EF4-FFF2-40B4-BE49-F238E27FC236}">
                <a16:creationId xmlns:a16="http://schemas.microsoft.com/office/drawing/2014/main" id="{EB6B1BF5-0E6B-44D4-B5E0-8CFAEF2F3C71}"/>
              </a:ext>
            </a:extLst>
          </p:cNvPr>
          <p:cNvSpPr txBox="1"/>
          <p:nvPr/>
        </p:nvSpPr>
        <p:spPr>
          <a:xfrm>
            <a:off x="980709" y="3333695"/>
            <a:ext cx="1240633" cy="276999"/>
          </a:xfrm>
          <a:prstGeom prst="rect">
            <a:avLst/>
          </a:prstGeom>
          <a:solidFill>
            <a:schemeClr val="accent6">
              <a:lumMod val="20000"/>
              <a:lumOff val="80000"/>
            </a:schemeClr>
          </a:solidFill>
        </p:spPr>
        <p:txBody>
          <a:bodyPr wrap="square" rtlCol="0">
            <a:spAutoFit/>
          </a:bodyPr>
          <a:lstStyle/>
          <a:p>
            <a:r>
              <a:rPr lang="en-AU" sz="1200" dirty="0"/>
              <a:t>Manufacturers</a:t>
            </a:r>
            <a:endParaRPr lang="en-US" sz="1200" dirty="0"/>
          </a:p>
        </p:txBody>
      </p:sp>
      <p:sp>
        <p:nvSpPr>
          <p:cNvPr id="50" name="TextBox 49">
            <a:extLst>
              <a:ext uri="{FF2B5EF4-FFF2-40B4-BE49-F238E27FC236}">
                <a16:creationId xmlns:a16="http://schemas.microsoft.com/office/drawing/2014/main" id="{96D00FF5-3AA7-4E11-A723-79BF3ACE0CFE}"/>
              </a:ext>
            </a:extLst>
          </p:cNvPr>
          <p:cNvSpPr txBox="1"/>
          <p:nvPr/>
        </p:nvSpPr>
        <p:spPr>
          <a:xfrm>
            <a:off x="990191" y="2999775"/>
            <a:ext cx="1240633" cy="276999"/>
          </a:xfrm>
          <a:prstGeom prst="rect">
            <a:avLst/>
          </a:prstGeom>
          <a:solidFill>
            <a:schemeClr val="accent6">
              <a:lumMod val="20000"/>
              <a:lumOff val="80000"/>
            </a:schemeClr>
          </a:solidFill>
        </p:spPr>
        <p:txBody>
          <a:bodyPr wrap="square" rtlCol="0">
            <a:spAutoFit/>
          </a:bodyPr>
          <a:lstStyle/>
          <a:p>
            <a:r>
              <a:rPr lang="en-AU" sz="1200" dirty="0"/>
              <a:t>Popular Artists</a:t>
            </a:r>
            <a:endParaRPr lang="en-US" sz="1200" dirty="0"/>
          </a:p>
        </p:txBody>
      </p:sp>
      <p:sp>
        <p:nvSpPr>
          <p:cNvPr id="51" name="TextBox 50">
            <a:extLst>
              <a:ext uri="{FF2B5EF4-FFF2-40B4-BE49-F238E27FC236}">
                <a16:creationId xmlns:a16="http://schemas.microsoft.com/office/drawing/2014/main" id="{4189FCAB-D320-4D12-8CB7-06531A596CDB}"/>
              </a:ext>
            </a:extLst>
          </p:cNvPr>
          <p:cNvSpPr txBox="1"/>
          <p:nvPr/>
        </p:nvSpPr>
        <p:spPr>
          <a:xfrm>
            <a:off x="992750" y="5568361"/>
            <a:ext cx="1534180" cy="646331"/>
          </a:xfrm>
          <a:prstGeom prst="rect">
            <a:avLst/>
          </a:prstGeom>
          <a:solidFill>
            <a:schemeClr val="accent6">
              <a:lumMod val="20000"/>
              <a:lumOff val="80000"/>
            </a:schemeClr>
          </a:solidFill>
        </p:spPr>
        <p:txBody>
          <a:bodyPr wrap="square" rtlCol="0">
            <a:spAutoFit/>
          </a:bodyPr>
          <a:lstStyle/>
          <a:p>
            <a:r>
              <a:rPr lang="en-AU" sz="1200" dirty="0"/>
              <a:t>Subsidising Artists Expenses 360 Degree Service costs.</a:t>
            </a:r>
            <a:endParaRPr lang="en-US" sz="1200" dirty="0"/>
          </a:p>
        </p:txBody>
      </p:sp>
      <p:sp>
        <p:nvSpPr>
          <p:cNvPr id="52" name="TextBox 51">
            <a:extLst>
              <a:ext uri="{FF2B5EF4-FFF2-40B4-BE49-F238E27FC236}">
                <a16:creationId xmlns:a16="http://schemas.microsoft.com/office/drawing/2014/main" id="{2DF512CD-B3A7-4C23-994D-E1D6AD7C8BB8}"/>
              </a:ext>
            </a:extLst>
          </p:cNvPr>
          <p:cNvSpPr txBox="1"/>
          <p:nvPr/>
        </p:nvSpPr>
        <p:spPr>
          <a:xfrm>
            <a:off x="8642748" y="5778345"/>
            <a:ext cx="871539" cy="461665"/>
          </a:xfrm>
          <a:prstGeom prst="rect">
            <a:avLst/>
          </a:prstGeom>
          <a:solidFill>
            <a:schemeClr val="accent6">
              <a:lumMod val="20000"/>
              <a:lumOff val="80000"/>
            </a:schemeClr>
          </a:solidFill>
        </p:spPr>
        <p:txBody>
          <a:bodyPr wrap="square" rtlCol="0">
            <a:spAutoFit/>
          </a:bodyPr>
          <a:lstStyle/>
          <a:p>
            <a:r>
              <a:rPr lang="en-AU" sz="1200" dirty="0"/>
              <a:t>Tours &amp; Concerts</a:t>
            </a:r>
            <a:endParaRPr lang="en-US" sz="1200" dirty="0"/>
          </a:p>
        </p:txBody>
      </p:sp>
      <p:sp>
        <p:nvSpPr>
          <p:cNvPr id="55" name="TextBox 54">
            <a:extLst>
              <a:ext uri="{FF2B5EF4-FFF2-40B4-BE49-F238E27FC236}">
                <a16:creationId xmlns:a16="http://schemas.microsoft.com/office/drawing/2014/main" id="{EAAEFB8E-185A-45A8-857C-2BABE4AF9277}"/>
              </a:ext>
            </a:extLst>
          </p:cNvPr>
          <p:cNvSpPr txBox="1"/>
          <p:nvPr/>
        </p:nvSpPr>
        <p:spPr>
          <a:xfrm>
            <a:off x="3835002" y="494748"/>
            <a:ext cx="5753498" cy="400110"/>
          </a:xfrm>
          <a:prstGeom prst="rect">
            <a:avLst/>
          </a:prstGeom>
          <a:solidFill>
            <a:schemeClr val="accent6">
              <a:lumMod val="20000"/>
              <a:lumOff val="80000"/>
            </a:schemeClr>
          </a:solidFill>
        </p:spPr>
        <p:txBody>
          <a:bodyPr wrap="square" rtlCol="0">
            <a:spAutoFit/>
          </a:bodyPr>
          <a:lstStyle/>
          <a:p>
            <a:r>
              <a:rPr lang="en-AU" sz="2000" dirty="0"/>
              <a:t>SONY Music Entertainment </a:t>
            </a:r>
            <a:endParaRPr lang="en-US" sz="2000" dirty="0"/>
          </a:p>
        </p:txBody>
      </p:sp>
      <p:sp>
        <p:nvSpPr>
          <p:cNvPr id="56" name="TextBox 55">
            <a:extLst>
              <a:ext uri="{FF2B5EF4-FFF2-40B4-BE49-F238E27FC236}">
                <a16:creationId xmlns:a16="http://schemas.microsoft.com/office/drawing/2014/main" id="{18C9E767-5547-4639-A070-0BEA44DC8B90}"/>
              </a:ext>
            </a:extLst>
          </p:cNvPr>
          <p:cNvSpPr txBox="1"/>
          <p:nvPr/>
        </p:nvSpPr>
        <p:spPr>
          <a:xfrm>
            <a:off x="2686869" y="1947447"/>
            <a:ext cx="1660528" cy="276999"/>
          </a:xfrm>
          <a:prstGeom prst="rect">
            <a:avLst/>
          </a:prstGeom>
          <a:solidFill>
            <a:schemeClr val="accent6">
              <a:lumMod val="20000"/>
              <a:lumOff val="80000"/>
            </a:schemeClr>
          </a:solidFill>
        </p:spPr>
        <p:txBody>
          <a:bodyPr wrap="square" rtlCol="0">
            <a:spAutoFit/>
          </a:bodyPr>
          <a:lstStyle/>
          <a:p>
            <a:r>
              <a:rPr lang="en-AU" sz="1200" dirty="0"/>
              <a:t>Contracting with Artists</a:t>
            </a:r>
            <a:endParaRPr lang="en-US" sz="1200" dirty="0"/>
          </a:p>
        </p:txBody>
      </p:sp>
      <p:sp>
        <p:nvSpPr>
          <p:cNvPr id="39" name="TextBox 38">
            <a:extLst>
              <a:ext uri="{FF2B5EF4-FFF2-40B4-BE49-F238E27FC236}">
                <a16:creationId xmlns:a16="http://schemas.microsoft.com/office/drawing/2014/main" id="{EB7F7350-F009-4B2A-B7F4-5DA7CF69AB86}"/>
              </a:ext>
            </a:extLst>
          </p:cNvPr>
          <p:cNvSpPr txBox="1"/>
          <p:nvPr/>
        </p:nvSpPr>
        <p:spPr>
          <a:xfrm>
            <a:off x="6194424" y="1282303"/>
            <a:ext cx="1581140" cy="461665"/>
          </a:xfrm>
          <a:prstGeom prst="rect">
            <a:avLst/>
          </a:prstGeom>
          <a:solidFill>
            <a:schemeClr val="accent6">
              <a:lumMod val="20000"/>
              <a:lumOff val="80000"/>
            </a:schemeClr>
          </a:solidFill>
        </p:spPr>
        <p:txBody>
          <a:bodyPr wrap="square" rtlCol="0">
            <a:spAutoFit/>
          </a:bodyPr>
          <a:lstStyle/>
          <a:p>
            <a:r>
              <a:rPr lang="en-AU" sz="1200" dirty="0"/>
              <a:t>Automated Online &amp; Customer centric </a:t>
            </a:r>
            <a:endParaRPr lang="en-US" sz="1200" dirty="0"/>
          </a:p>
        </p:txBody>
      </p:sp>
      <p:sp>
        <p:nvSpPr>
          <p:cNvPr id="40" name="TextBox 39">
            <a:extLst>
              <a:ext uri="{FF2B5EF4-FFF2-40B4-BE49-F238E27FC236}">
                <a16:creationId xmlns:a16="http://schemas.microsoft.com/office/drawing/2014/main" id="{B995C00B-7D8B-48A0-B9A1-B35046D3B755}"/>
              </a:ext>
            </a:extLst>
          </p:cNvPr>
          <p:cNvSpPr txBox="1"/>
          <p:nvPr/>
        </p:nvSpPr>
        <p:spPr>
          <a:xfrm>
            <a:off x="6194424" y="1771575"/>
            <a:ext cx="1581140" cy="461665"/>
          </a:xfrm>
          <a:prstGeom prst="rect">
            <a:avLst/>
          </a:prstGeom>
          <a:solidFill>
            <a:schemeClr val="accent6">
              <a:lumMod val="20000"/>
              <a:lumOff val="80000"/>
            </a:schemeClr>
          </a:solidFill>
        </p:spPr>
        <p:txBody>
          <a:bodyPr wrap="square" rtlCol="0">
            <a:spAutoFit/>
          </a:bodyPr>
          <a:lstStyle/>
          <a:p>
            <a:r>
              <a:rPr lang="en-AU" sz="1200" dirty="0"/>
              <a:t>‘</a:t>
            </a:r>
            <a:r>
              <a:rPr lang="en-AU" sz="1200" dirty="0" err="1"/>
              <a:t>Lovemark</a:t>
            </a:r>
            <a:r>
              <a:rPr lang="en-AU" sz="1200" dirty="0"/>
              <a:t>’ Personal Experiential</a:t>
            </a:r>
            <a:endParaRPr lang="en-US" sz="1200" dirty="0"/>
          </a:p>
        </p:txBody>
      </p:sp>
      <p:sp>
        <p:nvSpPr>
          <p:cNvPr id="41" name="TextBox 40">
            <a:extLst>
              <a:ext uri="{FF2B5EF4-FFF2-40B4-BE49-F238E27FC236}">
                <a16:creationId xmlns:a16="http://schemas.microsoft.com/office/drawing/2014/main" id="{62FEDBAF-8420-4233-B210-4AADE9DC5155}"/>
              </a:ext>
            </a:extLst>
          </p:cNvPr>
          <p:cNvSpPr txBox="1"/>
          <p:nvPr/>
        </p:nvSpPr>
        <p:spPr>
          <a:xfrm>
            <a:off x="6188080" y="2277063"/>
            <a:ext cx="1581140" cy="276999"/>
          </a:xfrm>
          <a:prstGeom prst="rect">
            <a:avLst/>
          </a:prstGeom>
          <a:solidFill>
            <a:schemeClr val="accent6">
              <a:lumMod val="20000"/>
              <a:lumOff val="80000"/>
            </a:schemeClr>
          </a:solidFill>
        </p:spPr>
        <p:txBody>
          <a:bodyPr wrap="square" rtlCol="0">
            <a:spAutoFit/>
          </a:bodyPr>
          <a:lstStyle/>
          <a:p>
            <a:r>
              <a:rPr lang="en-AU" sz="1200" dirty="0"/>
              <a:t>Inbound</a:t>
            </a:r>
            <a:endParaRPr lang="en-US" sz="1200" dirty="0"/>
          </a:p>
        </p:txBody>
      </p:sp>
      <p:sp>
        <p:nvSpPr>
          <p:cNvPr id="42" name="TextBox 41">
            <a:extLst>
              <a:ext uri="{FF2B5EF4-FFF2-40B4-BE49-F238E27FC236}">
                <a16:creationId xmlns:a16="http://schemas.microsoft.com/office/drawing/2014/main" id="{3F039321-20A2-4442-A7D3-6873BFC392D2}"/>
              </a:ext>
            </a:extLst>
          </p:cNvPr>
          <p:cNvSpPr txBox="1"/>
          <p:nvPr/>
        </p:nvSpPr>
        <p:spPr>
          <a:xfrm>
            <a:off x="6188080" y="2575190"/>
            <a:ext cx="1581140" cy="276999"/>
          </a:xfrm>
          <a:prstGeom prst="rect">
            <a:avLst/>
          </a:prstGeom>
          <a:solidFill>
            <a:schemeClr val="accent6">
              <a:lumMod val="20000"/>
              <a:lumOff val="80000"/>
            </a:schemeClr>
          </a:solidFill>
        </p:spPr>
        <p:txBody>
          <a:bodyPr wrap="square" rtlCol="0">
            <a:spAutoFit/>
          </a:bodyPr>
          <a:lstStyle/>
          <a:p>
            <a:r>
              <a:rPr lang="en-AU" sz="1200" dirty="0"/>
              <a:t>Pull Marketing</a:t>
            </a:r>
            <a:endParaRPr lang="en-US" sz="1200" dirty="0"/>
          </a:p>
        </p:txBody>
      </p:sp>
      <p:sp>
        <p:nvSpPr>
          <p:cNvPr id="46" name="TextBox 45">
            <a:extLst>
              <a:ext uri="{FF2B5EF4-FFF2-40B4-BE49-F238E27FC236}">
                <a16:creationId xmlns:a16="http://schemas.microsoft.com/office/drawing/2014/main" id="{4697D829-4689-4E2D-8689-E48D1FA14166}"/>
              </a:ext>
            </a:extLst>
          </p:cNvPr>
          <p:cNvSpPr txBox="1"/>
          <p:nvPr/>
        </p:nvSpPr>
        <p:spPr>
          <a:xfrm>
            <a:off x="6188080" y="3903649"/>
            <a:ext cx="908179" cy="584775"/>
          </a:xfrm>
          <a:prstGeom prst="rect">
            <a:avLst/>
          </a:prstGeom>
          <a:solidFill>
            <a:schemeClr val="accent6">
              <a:lumMod val="20000"/>
              <a:lumOff val="80000"/>
            </a:schemeClr>
          </a:solidFill>
        </p:spPr>
        <p:txBody>
          <a:bodyPr wrap="square" rtlCol="0">
            <a:spAutoFit/>
          </a:bodyPr>
          <a:lstStyle/>
          <a:p>
            <a:r>
              <a:rPr lang="en-AU" sz="1600" dirty="0"/>
              <a:t>Video Games</a:t>
            </a:r>
            <a:endParaRPr lang="en-US" sz="1600" dirty="0"/>
          </a:p>
        </p:txBody>
      </p:sp>
      <p:sp>
        <p:nvSpPr>
          <p:cNvPr id="58" name="TextBox 57">
            <a:extLst>
              <a:ext uri="{FF2B5EF4-FFF2-40B4-BE49-F238E27FC236}">
                <a16:creationId xmlns:a16="http://schemas.microsoft.com/office/drawing/2014/main" id="{A2C3221F-14BC-4E15-82F9-9A57054B72DC}"/>
              </a:ext>
            </a:extLst>
          </p:cNvPr>
          <p:cNvSpPr txBox="1"/>
          <p:nvPr/>
        </p:nvSpPr>
        <p:spPr>
          <a:xfrm>
            <a:off x="6767847" y="3547550"/>
            <a:ext cx="1201403" cy="584775"/>
          </a:xfrm>
          <a:prstGeom prst="rect">
            <a:avLst/>
          </a:prstGeom>
          <a:solidFill>
            <a:schemeClr val="accent6">
              <a:lumMod val="20000"/>
              <a:lumOff val="80000"/>
            </a:schemeClr>
          </a:solidFill>
        </p:spPr>
        <p:txBody>
          <a:bodyPr wrap="square" rtlCol="0">
            <a:spAutoFit/>
          </a:bodyPr>
          <a:lstStyle/>
          <a:p>
            <a:r>
              <a:rPr lang="en-AU" sz="1600" dirty="0"/>
              <a:t>Streaming Platforms</a:t>
            </a:r>
            <a:endParaRPr lang="en-US" sz="1600" dirty="0"/>
          </a:p>
        </p:txBody>
      </p:sp>
      <p:sp>
        <p:nvSpPr>
          <p:cNvPr id="59" name="TextBox 58">
            <a:extLst>
              <a:ext uri="{FF2B5EF4-FFF2-40B4-BE49-F238E27FC236}">
                <a16:creationId xmlns:a16="http://schemas.microsoft.com/office/drawing/2014/main" id="{B5445CD8-3BF7-4F50-A25B-05DAD2B49A6A}"/>
              </a:ext>
            </a:extLst>
          </p:cNvPr>
          <p:cNvSpPr txBox="1"/>
          <p:nvPr/>
        </p:nvSpPr>
        <p:spPr>
          <a:xfrm>
            <a:off x="4480320" y="2353600"/>
            <a:ext cx="1530350" cy="830997"/>
          </a:xfrm>
          <a:prstGeom prst="rect">
            <a:avLst/>
          </a:prstGeom>
          <a:solidFill>
            <a:schemeClr val="accent6">
              <a:lumMod val="20000"/>
              <a:lumOff val="80000"/>
            </a:schemeClr>
          </a:solidFill>
        </p:spPr>
        <p:txBody>
          <a:bodyPr wrap="square" rtlCol="0">
            <a:spAutoFit/>
          </a:bodyPr>
          <a:lstStyle/>
          <a:p>
            <a:r>
              <a:rPr lang="en-AU" sz="1200" dirty="0"/>
              <a:t>Access to Popular Music Artist recordings – Right Holder</a:t>
            </a:r>
            <a:endParaRPr lang="en-US" sz="1200" dirty="0"/>
          </a:p>
        </p:txBody>
      </p:sp>
      <p:sp>
        <p:nvSpPr>
          <p:cNvPr id="61" name="TextBox 60">
            <a:extLst>
              <a:ext uri="{FF2B5EF4-FFF2-40B4-BE49-F238E27FC236}">
                <a16:creationId xmlns:a16="http://schemas.microsoft.com/office/drawing/2014/main" id="{0F1C34B1-FDEF-4C16-BD52-1E59FF43F019}"/>
              </a:ext>
            </a:extLst>
          </p:cNvPr>
          <p:cNvSpPr txBox="1"/>
          <p:nvPr/>
        </p:nvSpPr>
        <p:spPr>
          <a:xfrm>
            <a:off x="2688148" y="2604015"/>
            <a:ext cx="1660528" cy="276999"/>
          </a:xfrm>
          <a:prstGeom prst="rect">
            <a:avLst/>
          </a:prstGeom>
          <a:solidFill>
            <a:schemeClr val="accent6">
              <a:lumMod val="20000"/>
              <a:lumOff val="80000"/>
            </a:schemeClr>
          </a:solidFill>
        </p:spPr>
        <p:txBody>
          <a:bodyPr wrap="square" rtlCol="0">
            <a:spAutoFit/>
          </a:bodyPr>
          <a:lstStyle/>
          <a:p>
            <a:r>
              <a:rPr lang="en-AU" sz="1200" dirty="0"/>
              <a:t>Data Analysis</a:t>
            </a:r>
            <a:endParaRPr lang="en-US" sz="1200" dirty="0"/>
          </a:p>
        </p:txBody>
      </p:sp>
      <p:sp>
        <p:nvSpPr>
          <p:cNvPr id="63" name="TextBox 62">
            <a:extLst>
              <a:ext uri="{FF2B5EF4-FFF2-40B4-BE49-F238E27FC236}">
                <a16:creationId xmlns:a16="http://schemas.microsoft.com/office/drawing/2014/main" id="{02483A63-1707-4584-953A-C62A7AEE92FB}"/>
              </a:ext>
            </a:extLst>
          </p:cNvPr>
          <p:cNvSpPr txBox="1"/>
          <p:nvPr/>
        </p:nvSpPr>
        <p:spPr>
          <a:xfrm>
            <a:off x="2726441" y="4149098"/>
            <a:ext cx="1605048" cy="646331"/>
          </a:xfrm>
          <a:prstGeom prst="rect">
            <a:avLst/>
          </a:prstGeom>
          <a:solidFill>
            <a:schemeClr val="accent6">
              <a:lumMod val="20000"/>
              <a:lumOff val="80000"/>
            </a:schemeClr>
          </a:solidFill>
        </p:spPr>
        <p:txBody>
          <a:bodyPr wrap="square" rtlCol="0">
            <a:spAutoFit/>
          </a:bodyPr>
          <a:lstStyle/>
          <a:p>
            <a:r>
              <a:rPr lang="en-AU" sz="1200" dirty="0"/>
              <a:t>Talented designers, programmers &amp; network Engineers</a:t>
            </a:r>
            <a:endParaRPr lang="en-US" sz="1200" dirty="0"/>
          </a:p>
        </p:txBody>
      </p:sp>
      <p:sp>
        <p:nvSpPr>
          <p:cNvPr id="64" name="TextBox 63">
            <a:extLst>
              <a:ext uri="{FF2B5EF4-FFF2-40B4-BE49-F238E27FC236}">
                <a16:creationId xmlns:a16="http://schemas.microsoft.com/office/drawing/2014/main" id="{653FC301-3F75-4E83-920E-B71E8100B0C4}"/>
              </a:ext>
            </a:extLst>
          </p:cNvPr>
          <p:cNvSpPr txBox="1"/>
          <p:nvPr/>
        </p:nvSpPr>
        <p:spPr>
          <a:xfrm>
            <a:off x="3812508" y="3372533"/>
            <a:ext cx="548082" cy="276999"/>
          </a:xfrm>
          <a:prstGeom prst="rect">
            <a:avLst/>
          </a:prstGeom>
          <a:solidFill>
            <a:schemeClr val="accent6">
              <a:lumMod val="20000"/>
              <a:lumOff val="80000"/>
            </a:schemeClr>
          </a:solidFill>
        </p:spPr>
        <p:txBody>
          <a:bodyPr wrap="square" rtlCol="0">
            <a:spAutoFit/>
          </a:bodyPr>
          <a:lstStyle/>
          <a:p>
            <a:r>
              <a:rPr lang="en-AU" sz="1200" dirty="0"/>
              <a:t>Brand</a:t>
            </a:r>
            <a:endParaRPr lang="en-US" sz="1200" dirty="0"/>
          </a:p>
        </p:txBody>
      </p:sp>
      <p:sp>
        <p:nvSpPr>
          <p:cNvPr id="65" name="TextBox 64">
            <a:extLst>
              <a:ext uri="{FF2B5EF4-FFF2-40B4-BE49-F238E27FC236}">
                <a16:creationId xmlns:a16="http://schemas.microsoft.com/office/drawing/2014/main" id="{774D8F3C-D4E3-4954-B871-A6873A1D4A8A}"/>
              </a:ext>
            </a:extLst>
          </p:cNvPr>
          <p:cNvSpPr txBox="1"/>
          <p:nvPr/>
        </p:nvSpPr>
        <p:spPr>
          <a:xfrm>
            <a:off x="975034" y="2676906"/>
            <a:ext cx="1240633" cy="276999"/>
          </a:xfrm>
          <a:prstGeom prst="rect">
            <a:avLst/>
          </a:prstGeom>
          <a:solidFill>
            <a:schemeClr val="accent6">
              <a:lumMod val="20000"/>
              <a:lumOff val="80000"/>
            </a:schemeClr>
          </a:solidFill>
        </p:spPr>
        <p:txBody>
          <a:bodyPr wrap="square" rtlCol="0">
            <a:spAutoFit/>
          </a:bodyPr>
          <a:lstStyle/>
          <a:p>
            <a:r>
              <a:rPr lang="en-AU" sz="1200" dirty="0"/>
              <a:t>Retailers</a:t>
            </a:r>
            <a:endParaRPr lang="en-US" sz="1200" dirty="0"/>
          </a:p>
        </p:txBody>
      </p:sp>
      <p:sp>
        <p:nvSpPr>
          <p:cNvPr id="66" name="TextBox 65">
            <a:extLst>
              <a:ext uri="{FF2B5EF4-FFF2-40B4-BE49-F238E27FC236}">
                <a16:creationId xmlns:a16="http://schemas.microsoft.com/office/drawing/2014/main" id="{201B9AD6-2548-4267-8F21-409902F3AAAB}"/>
              </a:ext>
            </a:extLst>
          </p:cNvPr>
          <p:cNvSpPr txBox="1"/>
          <p:nvPr/>
        </p:nvSpPr>
        <p:spPr>
          <a:xfrm>
            <a:off x="979639" y="3641351"/>
            <a:ext cx="1240633" cy="461665"/>
          </a:xfrm>
          <a:prstGeom prst="rect">
            <a:avLst/>
          </a:prstGeom>
          <a:solidFill>
            <a:schemeClr val="accent6">
              <a:lumMod val="20000"/>
              <a:lumOff val="80000"/>
            </a:schemeClr>
          </a:solidFill>
        </p:spPr>
        <p:txBody>
          <a:bodyPr wrap="square" rtlCol="0">
            <a:spAutoFit/>
          </a:bodyPr>
          <a:lstStyle/>
          <a:p>
            <a:r>
              <a:rPr lang="en-AU" sz="1200" dirty="0"/>
              <a:t>Live Concert Promoters</a:t>
            </a:r>
            <a:endParaRPr lang="en-US" sz="1200" dirty="0"/>
          </a:p>
        </p:txBody>
      </p:sp>
      <p:sp>
        <p:nvSpPr>
          <p:cNvPr id="67" name="TextBox 66">
            <a:extLst>
              <a:ext uri="{FF2B5EF4-FFF2-40B4-BE49-F238E27FC236}">
                <a16:creationId xmlns:a16="http://schemas.microsoft.com/office/drawing/2014/main" id="{96B0951F-3211-416D-BE01-C00993EDD299}"/>
              </a:ext>
            </a:extLst>
          </p:cNvPr>
          <p:cNvSpPr txBox="1"/>
          <p:nvPr/>
        </p:nvSpPr>
        <p:spPr>
          <a:xfrm>
            <a:off x="2799192" y="5425115"/>
            <a:ext cx="603232" cy="286491"/>
          </a:xfrm>
          <a:prstGeom prst="rect">
            <a:avLst/>
          </a:prstGeom>
          <a:solidFill>
            <a:schemeClr val="accent6">
              <a:lumMod val="20000"/>
              <a:lumOff val="80000"/>
            </a:schemeClr>
          </a:solidFill>
        </p:spPr>
        <p:txBody>
          <a:bodyPr wrap="square" rtlCol="0">
            <a:spAutoFit/>
          </a:bodyPr>
          <a:lstStyle/>
          <a:p>
            <a:r>
              <a:rPr lang="en-AU" sz="1200" dirty="0"/>
              <a:t>R&amp;D</a:t>
            </a:r>
            <a:endParaRPr lang="en-US" sz="1200" dirty="0"/>
          </a:p>
        </p:txBody>
      </p:sp>
      <p:sp>
        <p:nvSpPr>
          <p:cNvPr id="68" name="TextBox 67">
            <a:extLst>
              <a:ext uri="{FF2B5EF4-FFF2-40B4-BE49-F238E27FC236}">
                <a16:creationId xmlns:a16="http://schemas.microsoft.com/office/drawing/2014/main" id="{62B5DC18-95BB-4D80-B151-1678666E5B40}"/>
              </a:ext>
            </a:extLst>
          </p:cNvPr>
          <p:cNvSpPr txBox="1"/>
          <p:nvPr/>
        </p:nvSpPr>
        <p:spPr>
          <a:xfrm>
            <a:off x="3616997" y="5169175"/>
            <a:ext cx="1534180" cy="646331"/>
          </a:xfrm>
          <a:prstGeom prst="rect">
            <a:avLst/>
          </a:prstGeom>
          <a:solidFill>
            <a:schemeClr val="accent6">
              <a:lumMod val="20000"/>
              <a:lumOff val="80000"/>
            </a:schemeClr>
          </a:solidFill>
        </p:spPr>
        <p:txBody>
          <a:bodyPr wrap="square" rtlCol="0">
            <a:spAutoFit/>
          </a:bodyPr>
          <a:lstStyle/>
          <a:p>
            <a:r>
              <a:rPr lang="en-AU" sz="1200" dirty="0"/>
              <a:t>Staff Costs – Design, Development Sales &amp; Support</a:t>
            </a:r>
            <a:endParaRPr lang="en-US" sz="1200" dirty="0"/>
          </a:p>
        </p:txBody>
      </p:sp>
      <p:pic>
        <p:nvPicPr>
          <p:cNvPr id="3" name="Audio 2">
            <a:hlinkClick r:id="" action="ppaction://media"/>
            <a:extLst>
              <a:ext uri="{FF2B5EF4-FFF2-40B4-BE49-F238E27FC236}">
                <a16:creationId xmlns:a16="http://schemas.microsoft.com/office/drawing/2014/main" id="{016AA943-F492-4E7C-A6E6-045BCCEAB1F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69131949"/>
      </p:ext>
    </p:extLst>
  </p:cSld>
  <p:clrMapOvr>
    <a:masterClrMapping/>
  </p:clrMapOvr>
  <mc:AlternateContent xmlns:mc="http://schemas.openxmlformats.org/markup-compatibility/2006">
    <mc:Choice xmlns:p14="http://schemas.microsoft.com/office/powerpoint/2010/main" Requires="p14">
      <p:transition spd="slow" p14:dur="2000" advTm="26170"/>
    </mc:Choice>
    <mc:Fallback>
      <p:transition spd="slow" advTm="26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C0F90D7-BFDF-4986-B71C-2BB0BEB7E4FA}"/>
              </a:ext>
            </a:extLst>
          </p:cNvPr>
          <p:cNvPicPr/>
          <p:nvPr/>
        </p:nvPicPr>
        <p:blipFill>
          <a:blip r:embed="rId5">
            <a:extLst>
              <a:ext uri="{28A0092B-C50C-407E-A947-70E740481C1C}">
                <a14:useLocalDpi xmlns:a14="http://schemas.microsoft.com/office/drawing/2010/main" val="0"/>
              </a:ext>
            </a:extLst>
          </a:blip>
          <a:stretch>
            <a:fillRect/>
          </a:stretch>
        </p:blipFill>
        <p:spPr>
          <a:xfrm>
            <a:off x="1489435" y="150829"/>
            <a:ext cx="9207140" cy="6488096"/>
          </a:xfrm>
          <a:prstGeom prst="rect">
            <a:avLst/>
          </a:prstGeom>
        </p:spPr>
      </p:pic>
      <p:sp>
        <p:nvSpPr>
          <p:cNvPr id="6" name="TextBox 5">
            <a:extLst>
              <a:ext uri="{FF2B5EF4-FFF2-40B4-BE49-F238E27FC236}">
                <a16:creationId xmlns:a16="http://schemas.microsoft.com/office/drawing/2014/main" id="{C971EC3A-9D46-440F-A7D8-9FE5045FF021}"/>
              </a:ext>
            </a:extLst>
          </p:cNvPr>
          <p:cNvSpPr txBox="1"/>
          <p:nvPr/>
        </p:nvSpPr>
        <p:spPr>
          <a:xfrm>
            <a:off x="8851900" y="1289050"/>
            <a:ext cx="1390650" cy="1323439"/>
          </a:xfrm>
          <a:prstGeom prst="rect">
            <a:avLst/>
          </a:prstGeom>
          <a:solidFill>
            <a:schemeClr val="accent6">
              <a:lumMod val="20000"/>
              <a:lumOff val="80000"/>
            </a:schemeClr>
          </a:solidFill>
        </p:spPr>
        <p:txBody>
          <a:bodyPr wrap="square" rtlCol="0">
            <a:spAutoFit/>
          </a:bodyPr>
          <a:lstStyle/>
          <a:p>
            <a:r>
              <a:rPr lang="en-AU" sz="1600" b="1" u="sng" dirty="0"/>
              <a:t>CUSTOMER</a:t>
            </a:r>
          </a:p>
          <a:p>
            <a:r>
              <a:rPr lang="en-AU" sz="1600" dirty="0"/>
              <a:t>Mass market - Anyone who listens to Music</a:t>
            </a:r>
            <a:endParaRPr lang="en-US" sz="1600" dirty="0"/>
          </a:p>
        </p:txBody>
      </p:sp>
      <p:sp>
        <p:nvSpPr>
          <p:cNvPr id="7" name="TextBox 6">
            <a:extLst>
              <a:ext uri="{FF2B5EF4-FFF2-40B4-BE49-F238E27FC236}">
                <a16:creationId xmlns:a16="http://schemas.microsoft.com/office/drawing/2014/main" id="{2BD8A2C7-3E11-49DA-A84F-D159D44A8394}"/>
              </a:ext>
            </a:extLst>
          </p:cNvPr>
          <p:cNvSpPr txBox="1"/>
          <p:nvPr/>
        </p:nvSpPr>
        <p:spPr>
          <a:xfrm>
            <a:off x="1879458" y="2128016"/>
            <a:ext cx="1390650" cy="461665"/>
          </a:xfrm>
          <a:prstGeom prst="rect">
            <a:avLst/>
          </a:prstGeom>
          <a:solidFill>
            <a:schemeClr val="accent6">
              <a:lumMod val="20000"/>
              <a:lumOff val="80000"/>
            </a:schemeClr>
          </a:solidFill>
        </p:spPr>
        <p:txBody>
          <a:bodyPr wrap="square" rtlCol="0">
            <a:spAutoFit/>
          </a:bodyPr>
          <a:lstStyle/>
          <a:p>
            <a:r>
              <a:rPr lang="en-AU" sz="1200" dirty="0"/>
              <a:t>Distribution Services. </a:t>
            </a:r>
            <a:endParaRPr lang="en-US" sz="1200" dirty="0"/>
          </a:p>
        </p:txBody>
      </p:sp>
      <p:sp>
        <p:nvSpPr>
          <p:cNvPr id="9" name="TextBox 8">
            <a:extLst>
              <a:ext uri="{FF2B5EF4-FFF2-40B4-BE49-F238E27FC236}">
                <a16:creationId xmlns:a16="http://schemas.microsoft.com/office/drawing/2014/main" id="{432E10DB-0357-449D-A744-D941F0E66BD9}"/>
              </a:ext>
            </a:extLst>
          </p:cNvPr>
          <p:cNvSpPr txBox="1"/>
          <p:nvPr/>
        </p:nvSpPr>
        <p:spPr>
          <a:xfrm>
            <a:off x="7023099" y="3192798"/>
            <a:ext cx="1543049" cy="338554"/>
          </a:xfrm>
          <a:prstGeom prst="rect">
            <a:avLst/>
          </a:prstGeom>
          <a:solidFill>
            <a:schemeClr val="accent6">
              <a:lumMod val="20000"/>
              <a:lumOff val="80000"/>
            </a:schemeClr>
          </a:solidFill>
        </p:spPr>
        <p:txBody>
          <a:bodyPr wrap="square" rtlCol="0">
            <a:spAutoFit/>
          </a:bodyPr>
          <a:lstStyle/>
          <a:p>
            <a:r>
              <a:rPr lang="en-AU" sz="1600" dirty="0"/>
              <a:t>Internet + PC</a:t>
            </a:r>
            <a:endParaRPr lang="en-US" sz="1600" dirty="0"/>
          </a:p>
        </p:txBody>
      </p:sp>
      <p:sp>
        <p:nvSpPr>
          <p:cNvPr id="10" name="TextBox 9">
            <a:extLst>
              <a:ext uri="{FF2B5EF4-FFF2-40B4-BE49-F238E27FC236}">
                <a16:creationId xmlns:a16="http://schemas.microsoft.com/office/drawing/2014/main" id="{6E392E20-A958-46CC-B033-39500D71BF1D}"/>
              </a:ext>
            </a:extLst>
          </p:cNvPr>
          <p:cNvSpPr txBox="1"/>
          <p:nvPr/>
        </p:nvSpPr>
        <p:spPr>
          <a:xfrm>
            <a:off x="7088982" y="3715072"/>
            <a:ext cx="1477166" cy="830997"/>
          </a:xfrm>
          <a:prstGeom prst="rect">
            <a:avLst/>
          </a:prstGeom>
          <a:solidFill>
            <a:schemeClr val="accent6">
              <a:lumMod val="20000"/>
              <a:lumOff val="80000"/>
            </a:schemeClr>
          </a:solidFill>
        </p:spPr>
        <p:txBody>
          <a:bodyPr wrap="square" rtlCol="0">
            <a:spAutoFit/>
          </a:bodyPr>
          <a:lstStyle/>
          <a:p>
            <a:r>
              <a:rPr lang="en-AU" sz="1600" dirty="0"/>
              <a:t>Internet+  Mobile Devises (growing)</a:t>
            </a:r>
            <a:endParaRPr lang="en-US" sz="1600" dirty="0"/>
          </a:p>
        </p:txBody>
      </p:sp>
      <p:sp>
        <p:nvSpPr>
          <p:cNvPr id="11" name="TextBox 10">
            <a:extLst>
              <a:ext uri="{FF2B5EF4-FFF2-40B4-BE49-F238E27FC236}">
                <a16:creationId xmlns:a16="http://schemas.microsoft.com/office/drawing/2014/main" id="{27AC9F20-F1EA-4257-91DC-30271ED3B91A}"/>
              </a:ext>
            </a:extLst>
          </p:cNvPr>
          <p:cNvSpPr txBox="1"/>
          <p:nvPr/>
        </p:nvSpPr>
        <p:spPr>
          <a:xfrm>
            <a:off x="5346699" y="1368882"/>
            <a:ext cx="1530350" cy="830997"/>
          </a:xfrm>
          <a:prstGeom prst="rect">
            <a:avLst/>
          </a:prstGeom>
          <a:solidFill>
            <a:schemeClr val="accent6">
              <a:lumMod val="20000"/>
              <a:lumOff val="80000"/>
            </a:schemeClr>
          </a:solidFill>
        </p:spPr>
        <p:txBody>
          <a:bodyPr wrap="square" rtlCol="0">
            <a:spAutoFit/>
          </a:bodyPr>
          <a:lstStyle/>
          <a:p>
            <a:r>
              <a:rPr lang="en-AU" sz="1200" dirty="0"/>
              <a:t>Access to global music via streaming and download services.</a:t>
            </a:r>
            <a:endParaRPr lang="en-US" sz="1200" dirty="0"/>
          </a:p>
        </p:txBody>
      </p:sp>
      <p:sp>
        <p:nvSpPr>
          <p:cNvPr id="12" name="TextBox 11">
            <a:extLst>
              <a:ext uri="{FF2B5EF4-FFF2-40B4-BE49-F238E27FC236}">
                <a16:creationId xmlns:a16="http://schemas.microsoft.com/office/drawing/2014/main" id="{D1033AC8-7E9A-446F-978A-70BDBC93B7E8}"/>
              </a:ext>
            </a:extLst>
          </p:cNvPr>
          <p:cNvSpPr txBox="1"/>
          <p:nvPr/>
        </p:nvSpPr>
        <p:spPr>
          <a:xfrm>
            <a:off x="5356236" y="3731162"/>
            <a:ext cx="1520813" cy="646331"/>
          </a:xfrm>
          <a:prstGeom prst="rect">
            <a:avLst/>
          </a:prstGeom>
          <a:solidFill>
            <a:schemeClr val="accent2">
              <a:lumMod val="20000"/>
              <a:lumOff val="80000"/>
            </a:schemeClr>
          </a:solidFill>
        </p:spPr>
        <p:txBody>
          <a:bodyPr wrap="square" rtlCol="0">
            <a:spAutoFit/>
          </a:bodyPr>
          <a:lstStyle/>
          <a:p>
            <a:r>
              <a:rPr lang="en-AU" sz="1200" dirty="0"/>
              <a:t>Affordable Advertising Channel to Mass Market</a:t>
            </a:r>
            <a:endParaRPr lang="en-US" sz="1200" dirty="0"/>
          </a:p>
        </p:txBody>
      </p:sp>
      <p:sp>
        <p:nvSpPr>
          <p:cNvPr id="15" name="TextBox 14">
            <a:extLst>
              <a:ext uri="{FF2B5EF4-FFF2-40B4-BE49-F238E27FC236}">
                <a16:creationId xmlns:a16="http://schemas.microsoft.com/office/drawing/2014/main" id="{B3306B2C-5139-42CE-AF09-CCAB20973098}"/>
              </a:ext>
            </a:extLst>
          </p:cNvPr>
          <p:cNvSpPr txBox="1"/>
          <p:nvPr/>
        </p:nvSpPr>
        <p:spPr>
          <a:xfrm>
            <a:off x="7035800" y="1184963"/>
            <a:ext cx="1581140" cy="461665"/>
          </a:xfrm>
          <a:prstGeom prst="rect">
            <a:avLst/>
          </a:prstGeom>
          <a:solidFill>
            <a:schemeClr val="accent6">
              <a:lumMod val="20000"/>
              <a:lumOff val="80000"/>
            </a:schemeClr>
          </a:solidFill>
        </p:spPr>
        <p:txBody>
          <a:bodyPr wrap="square" rtlCol="0">
            <a:spAutoFit/>
          </a:bodyPr>
          <a:lstStyle/>
          <a:p>
            <a:r>
              <a:rPr lang="en-AU" sz="1200" dirty="0"/>
              <a:t>Automated Online &amp; Customer centric </a:t>
            </a:r>
            <a:endParaRPr lang="en-US" sz="1200" dirty="0"/>
          </a:p>
        </p:txBody>
      </p:sp>
      <p:sp>
        <p:nvSpPr>
          <p:cNvPr id="16" name="TextBox 15">
            <a:extLst>
              <a:ext uri="{FF2B5EF4-FFF2-40B4-BE49-F238E27FC236}">
                <a16:creationId xmlns:a16="http://schemas.microsoft.com/office/drawing/2014/main" id="{32F8B442-6C9E-4C7C-8E2F-F53ED2F783E3}"/>
              </a:ext>
            </a:extLst>
          </p:cNvPr>
          <p:cNvSpPr txBox="1"/>
          <p:nvPr/>
        </p:nvSpPr>
        <p:spPr>
          <a:xfrm>
            <a:off x="7035800" y="1674235"/>
            <a:ext cx="1581140" cy="461665"/>
          </a:xfrm>
          <a:prstGeom prst="rect">
            <a:avLst/>
          </a:prstGeom>
          <a:solidFill>
            <a:schemeClr val="accent6">
              <a:lumMod val="20000"/>
              <a:lumOff val="80000"/>
            </a:schemeClr>
          </a:solidFill>
        </p:spPr>
        <p:txBody>
          <a:bodyPr wrap="square" rtlCol="0">
            <a:spAutoFit/>
          </a:bodyPr>
          <a:lstStyle/>
          <a:p>
            <a:r>
              <a:rPr lang="en-AU" sz="1200" dirty="0"/>
              <a:t>‘</a:t>
            </a:r>
            <a:r>
              <a:rPr lang="en-AU" sz="1200" dirty="0" err="1"/>
              <a:t>Lovemark</a:t>
            </a:r>
            <a:r>
              <a:rPr lang="en-AU" sz="1200" dirty="0"/>
              <a:t>’ Personal Experiential</a:t>
            </a:r>
            <a:endParaRPr lang="en-US" sz="1200" dirty="0"/>
          </a:p>
        </p:txBody>
      </p:sp>
      <p:sp>
        <p:nvSpPr>
          <p:cNvPr id="21" name="TextBox 20">
            <a:extLst>
              <a:ext uri="{FF2B5EF4-FFF2-40B4-BE49-F238E27FC236}">
                <a16:creationId xmlns:a16="http://schemas.microsoft.com/office/drawing/2014/main" id="{6712D580-14BD-4694-B791-9C56418D4565}"/>
              </a:ext>
            </a:extLst>
          </p:cNvPr>
          <p:cNvSpPr txBox="1"/>
          <p:nvPr/>
        </p:nvSpPr>
        <p:spPr>
          <a:xfrm>
            <a:off x="4388601" y="3802786"/>
            <a:ext cx="948561" cy="461665"/>
          </a:xfrm>
          <a:prstGeom prst="rect">
            <a:avLst/>
          </a:prstGeom>
          <a:gradFill>
            <a:gsLst>
              <a:gs pos="0">
                <a:schemeClr val="accent2">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Internet &amp; Bandwidth </a:t>
            </a:r>
            <a:endParaRPr lang="en-US" sz="1200" dirty="0"/>
          </a:p>
        </p:txBody>
      </p:sp>
      <p:sp>
        <p:nvSpPr>
          <p:cNvPr id="22" name="TextBox 21">
            <a:extLst>
              <a:ext uri="{FF2B5EF4-FFF2-40B4-BE49-F238E27FC236}">
                <a16:creationId xmlns:a16="http://schemas.microsoft.com/office/drawing/2014/main" id="{5E3344BC-28D3-4C9E-877D-555CFD46F1A8}"/>
              </a:ext>
            </a:extLst>
          </p:cNvPr>
          <p:cNvSpPr txBox="1"/>
          <p:nvPr/>
        </p:nvSpPr>
        <p:spPr>
          <a:xfrm>
            <a:off x="3558373" y="4310628"/>
            <a:ext cx="785912" cy="470883"/>
          </a:xfrm>
          <a:prstGeom prst="rect">
            <a:avLst/>
          </a:prstGeom>
          <a:gradFill>
            <a:gsLst>
              <a:gs pos="0">
                <a:schemeClr val="accent2">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Spotify Brand</a:t>
            </a:r>
            <a:endParaRPr lang="en-US" sz="1200" dirty="0"/>
          </a:p>
        </p:txBody>
      </p:sp>
      <p:sp>
        <p:nvSpPr>
          <p:cNvPr id="24" name="TextBox 23">
            <a:extLst>
              <a:ext uri="{FF2B5EF4-FFF2-40B4-BE49-F238E27FC236}">
                <a16:creationId xmlns:a16="http://schemas.microsoft.com/office/drawing/2014/main" id="{CD4E0A04-018F-448D-A673-CC9EEC52C796}"/>
              </a:ext>
            </a:extLst>
          </p:cNvPr>
          <p:cNvSpPr txBox="1"/>
          <p:nvPr/>
        </p:nvSpPr>
        <p:spPr>
          <a:xfrm>
            <a:off x="3547267" y="3128425"/>
            <a:ext cx="1660528" cy="646331"/>
          </a:xfrm>
          <a:prstGeom prst="rect">
            <a:avLst/>
          </a:prstGeom>
          <a:gradFill>
            <a:gsLst>
              <a:gs pos="0">
                <a:schemeClr val="accent2">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Talented designers, programmers &amp; network Engineers</a:t>
            </a:r>
            <a:endParaRPr lang="en-US" sz="1200" dirty="0"/>
          </a:p>
        </p:txBody>
      </p:sp>
      <p:sp>
        <p:nvSpPr>
          <p:cNvPr id="27" name="TextBox 26">
            <a:extLst>
              <a:ext uri="{FF2B5EF4-FFF2-40B4-BE49-F238E27FC236}">
                <a16:creationId xmlns:a16="http://schemas.microsoft.com/office/drawing/2014/main" id="{4F63D8F0-FC77-4FDA-ABAB-CDA1095F7621}"/>
              </a:ext>
            </a:extLst>
          </p:cNvPr>
          <p:cNvSpPr txBox="1"/>
          <p:nvPr/>
        </p:nvSpPr>
        <p:spPr>
          <a:xfrm>
            <a:off x="3582986" y="1252342"/>
            <a:ext cx="1660528" cy="276999"/>
          </a:xfrm>
          <a:prstGeom prst="rect">
            <a:avLst/>
          </a:prstGeom>
          <a:solidFill>
            <a:schemeClr val="accent6">
              <a:lumMod val="20000"/>
              <a:lumOff val="80000"/>
            </a:schemeClr>
          </a:solidFill>
        </p:spPr>
        <p:txBody>
          <a:bodyPr wrap="square" rtlCol="0">
            <a:spAutoFit/>
          </a:bodyPr>
          <a:lstStyle/>
          <a:p>
            <a:r>
              <a:rPr lang="en-AU" sz="1200" dirty="0"/>
              <a:t>Marketing &amp; PR</a:t>
            </a:r>
            <a:endParaRPr lang="en-US" sz="1200" dirty="0"/>
          </a:p>
        </p:txBody>
      </p:sp>
      <p:sp>
        <p:nvSpPr>
          <p:cNvPr id="28" name="TextBox 27">
            <a:extLst>
              <a:ext uri="{FF2B5EF4-FFF2-40B4-BE49-F238E27FC236}">
                <a16:creationId xmlns:a16="http://schemas.microsoft.com/office/drawing/2014/main" id="{01DA6FEC-6D9B-4882-B364-C9B9BB27E94D}"/>
              </a:ext>
            </a:extLst>
          </p:cNvPr>
          <p:cNvSpPr txBox="1"/>
          <p:nvPr/>
        </p:nvSpPr>
        <p:spPr>
          <a:xfrm>
            <a:off x="3582986" y="1631928"/>
            <a:ext cx="1660528" cy="461665"/>
          </a:xfrm>
          <a:prstGeom prst="rect">
            <a:avLst/>
          </a:prstGeom>
          <a:solidFill>
            <a:schemeClr val="accent6">
              <a:lumMod val="20000"/>
              <a:lumOff val="80000"/>
            </a:schemeClr>
          </a:solidFill>
        </p:spPr>
        <p:txBody>
          <a:bodyPr wrap="square" rtlCol="0">
            <a:spAutoFit/>
          </a:bodyPr>
          <a:lstStyle/>
          <a:p>
            <a:r>
              <a:rPr lang="en-AU" sz="1200" dirty="0"/>
              <a:t>Platform development and maintenance</a:t>
            </a:r>
            <a:endParaRPr lang="en-US" sz="1200" dirty="0"/>
          </a:p>
        </p:txBody>
      </p:sp>
      <p:sp>
        <p:nvSpPr>
          <p:cNvPr id="29" name="TextBox 28">
            <a:extLst>
              <a:ext uri="{FF2B5EF4-FFF2-40B4-BE49-F238E27FC236}">
                <a16:creationId xmlns:a16="http://schemas.microsoft.com/office/drawing/2014/main" id="{D370FF21-887D-4C08-B31F-4964B003DEDD}"/>
              </a:ext>
            </a:extLst>
          </p:cNvPr>
          <p:cNvSpPr txBox="1"/>
          <p:nvPr/>
        </p:nvSpPr>
        <p:spPr>
          <a:xfrm>
            <a:off x="1856904" y="1596943"/>
            <a:ext cx="1410160" cy="461665"/>
          </a:xfrm>
          <a:prstGeom prst="rect">
            <a:avLst/>
          </a:prstGeom>
          <a:solidFill>
            <a:schemeClr val="accent6">
              <a:lumMod val="20000"/>
              <a:lumOff val="80000"/>
            </a:schemeClr>
          </a:solidFill>
        </p:spPr>
        <p:txBody>
          <a:bodyPr wrap="square" rtlCol="0">
            <a:spAutoFit/>
          </a:bodyPr>
          <a:lstStyle/>
          <a:p>
            <a:r>
              <a:rPr lang="en-AU" sz="1200" dirty="0"/>
              <a:t>Rightsholders </a:t>
            </a:r>
          </a:p>
          <a:p>
            <a:endParaRPr lang="en-US" sz="1200" dirty="0"/>
          </a:p>
        </p:txBody>
      </p:sp>
      <p:sp>
        <p:nvSpPr>
          <p:cNvPr id="31" name="TextBox 30">
            <a:extLst>
              <a:ext uri="{FF2B5EF4-FFF2-40B4-BE49-F238E27FC236}">
                <a16:creationId xmlns:a16="http://schemas.microsoft.com/office/drawing/2014/main" id="{8242D67B-BA36-44AA-9F65-BE2434F4DAB4}"/>
              </a:ext>
            </a:extLst>
          </p:cNvPr>
          <p:cNvSpPr txBox="1"/>
          <p:nvPr/>
        </p:nvSpPr>
        <p:spPr>
          <a:xfrm>
            <a:off x="1856904" y="2675498"/>
            <a:ext cx="1413204" cy="461665"/>
          </a:xfrm>
          <a:prstGeom prst="rect">
            <a:avLst/>
          </a:prstGeom>
          <a:solidFill>
            <a:schemeClr val="accent6">
              <a:lumMod val="20000"/>
              <a:lumOff val="80000"/>
            </a:schemeClr>
          </a:solidFill>
        </p:spPr>
        <p:txBody>
          <a:bodyPr wrap="square" rtlCol="0">
            <a:spAutoFit/>
          </a:bodyPr>
          <a:lstStyle/>
          <a:p>
            <a:r>
              <a:rPr lang="en-AU" sz="1200" dirty="0"/>
              <a:t>Recording Labels &amp; Publishers</a:t>
            </a:r>
            <a:endParaRPr lang="en-US" sz="1200" dirty="0"/>
          </a:p>
        </p:txBody>
      </p:sp>
      <p:sp>
        <p:nvSpPr>
          <p:cNvPr id="34" name="TextBox 33">
            <a:extLst>
              <a:ext uri="{FF2B5EF4-FFF2-40B4-BE49-F238E27FC236}">
                <a16:creationId xmlns:a16="http://schemas.microsoft.com/office/drawing/2014/main" id="{D1F8AA3F-FB3C-4E9A-AEDC-1A178B8F242E}"/>
              </a:ext>
            </a:extLst>
          </p:cNvPr>
          <p:cNvSpPr txBox="1"/>
          <p:nvPr/>
        </p:nvSpPr>
        <p:spPr>
          <a:xfrm>
            <a:off x="1948648" y="5100039"/>
            <a:ext cx="3721880" cy="276999"/>
          </a:xfrm>
          <a:prstGeom prst="rect">
            <a:avLst/>
          </a:prstGeom>
          <a:gradFill>
            <a:gsLst>
              <a:gs pos="0">
                <a:schemeClr val="accent2">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Staff Costs – Design, Development Sales &amp; Support</a:t>
            </a:r>
            <a:endParaRPr lang="en-US" sz="1200" dirty="0"/>
          </a:p>
        </p:txBody>
      </p:sp>
      <p:sp>
        <p:nvSpPr>
          <p:cNvPr id="35" name="TextBox 34">
            <a:extLst>
              <a:ext uri="{FF2B5EF4-FFF2-40B4-BE49-F238E27FC236}">
                <a16:creationId xmlns:a16="http://schemas.microsoft.com/office/drawing/2014/main" id="{EE560D4A-C742-4423-A541-82F331CCAC40}"/>
              </a:ext>
            </a:extLst>
          </p:cNvPr>
          <p:cNvSpPr txBox="1"/>
          <p:nvPr/>
        </p:nvSpPr>
        <p:spPr>
          <a:xfrm>
            <a:off x="1948647" y="5771397"/>
            <a:ext cx="1191820" cy="276999"/>
          </a:xfrm>
          <a:prstGeom prst="rect">
            <a:avLst/>
          </a:prstGeom>
          <a:solidFill>
            <a:schemeClr val="accent6">
              <a:lumMod val="20000"/>
              <a:lumOff val="80000"/>
            </a:schemeClr>
          </a:solidFill>
        </p:spPr>
        <p:txBody>
          <a:bodyPr wrap="square" rtlCol="0">
            <a:spAutoFit/>
          </a:bodyPr>
          <a:lstStyle/>
          <a:p>
            <a:r>
              <a:rPr lang="en-AU" sz="1200" dirty="0"/>
              <a:t>Music Royalties</a:t>
            </a:r>
            <a:endParaRPr lang="en-US" sz="1200" dirty="0"/>
          </a:p>
        </p:txBody>
      </p:sp>
      <p:sp>
        <p:nvSpPr>
          <p:cNvPr id="36" name="TextBox 35">
            <a:extLst>
              <a:ext uri="{FF2B5EF4-FFF2-40B4-BE49-F238E27FC236}">
                <a16:creationId xmlns:a16="http://schemas.microsoft.com/office/drawing/2014/main" id="{4B2E6D55-AF8B-43F0-85C1-DCCE52371C1E}"/>
              </a:ext>
            </a:extLst>
          </p:cNvPr>
          <p:cNvSpPr txBox="1"/>
          <p:nvPr/>
        </p:nvSpPr>
        <p:spPr>
          <a:xfrm>
            <a:off x="1948647" y="5426079"/>
            <a:ext cx="1205728" cy="276999"/>
          </a:xfrm>
          <a:prstGeom prst="rect">
            <a:avLst/>
          </a:prstGeom>
          <a:solidFill>
            <a:schemeClr val="accent6">
              <a:lumMod val="20000"/>
              <a:lumOff val="80000"/>
            </a:schemeClr>
          </a:solidFill>
        </p:spPr>
        <p:txBody>
          <a:bodyPr wrap="square" rtlCol="0">
            <a:spAutoFit/>
          </a:bodyPr>
          <a:lstStyle/>
          <a:p>
            <a:r>
              <a:rPr lang="en-AU" sz="1200" dirty="0"/>
              <a:t>Legal &amp; Contract</a:t>
            </a:r>
            <a:endParaRPr lang="en-US" sz="1200" dirty="0"/>
          </a:p>
        </p:txBody>
      </p:sp>
      <p:sp>
        <p:nvSpPr>
          <p:cNvPr id="37" name="TextBox 36">
            <a:extLst>
              <a:ext uri="{FF2B5EF4-FFF2-40B4-BE49-F238E27FC236}">
                <a16:creationId xmlns:a16="http://schemas.microsoft.com/office/drawing/2014/main" id="{0BDC98F8-53AA-49A7-B383-5184D06014D3}"/>
              </a:ext>
            </a:extLst>
          </p:cNvPr>
          <p:cNvSpPr txBox="1"/>
          <p:nvPr/>
        </p:nvSpPr>
        <p:spPr>
          <a:xfrm>
            <a:off x="4402599" y="5786792"/>
            <a:ext cx="1276360" cy="276999"/>
          </a:xfrm>
          <a:prstGeom prst="rect">
            <a:avLst/>
          </a:prstGeom>
          <a:solidFill>
            <a:schemeClr val="accent6">
              <a:lumMod val="20000"/>
              <a:lumOff val="80000"/>
            </a:schemeClr>
          </a:solidFill>
        </p:spPr>
        <p:txBody>
          <a:bodyPr wrap="square" rtlCol="0">
            <a:spAutoFit/>
          </a:bodyPr>
          <a:lstStyle/>
          <a:p>
            <a:r>
              <a:rPr lang="en-AU" sz="1200" dirty="0"/>
              <a:t>Marketing &amp; PR</a:t>
            </a:r>
            <a:endParaRPr lang="en-US" sz="1200" dirty="0"/>
          </a:p>
        </p:txBody>
      </p:sp>
      <p:sp>
        <p:nvSpPr>
          <p:cNvPr id="40" name="TextBox 39">
            <a:extLst>
              <a:ext uri="{FF2B5EF4-FFF2-40B4-BE49-F238E27FC236}">
                <a16:creationId xmlns:a16="http://schemas.microsoft.com/office/drawing/2014/main" id="{E3F267B8-B0CB-4C9F-95C6-D923258B514B}"/>
              </a:ext>
            </a:extLst>
          </p:cNvPr>
          <p:cNvSpPr txBox="1"/>
          <p:nvPr/>
        </p:nvSpPr>
        <p:spPr>
          <a:xfrm>
            <a:off x="3580268" y="2189649"/>
            <a:ext cx="1607347" cy="276999"/>
          </a:xfrm>
          <a:prstGeom prst="rect">
            <a:avLst/>
          </a:prstGeom>
          <a:gradFill flip="none" rotWithShape="1">
            <a:gsLst>
              <a:gs pos="0">
                <a:schemeClr val="accent2">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tileRect/>
          </a:gradFill>
        </p:spPr>
        <p:txBody>
          <a:bodyPr wrap="square" rtlCol="0">
            <a:spAutoFit/>
          </a:bodyPr>
          <a:lstStyle/>
          <a:p>
            <a:r>
              <a:rPr lang="en-AU" sz="1200" dirty="0"/>
              <a:t>CRM, SCM &amp; Support</a:t>
            </a:r>
            <a:endParaRPr lang="en-US" sz="1200" dirty="0"/>
          </a:p>
        </p:txBody>
      </p:sp>
      <p:sp>
        <p:nvSpPr>
          <p:cNvPr id="44" name="TextBox 43">
            <a:extLst>
              <a:ext uri="{FF2B5EF4-FFF2-40B4-BE49-F238E27FC236}">
                <a16:creationId xmlns:a16="http://schemas.microsoft.com/office/drawing/2014/main" id="{F77496B2-519A-4288-B495-A0BAE5775CFA}"/>
              </a:ext>
            </a:extLst>
          </p:cNvPr>
          <p:cNvSpPr txBox="1"/>
          <p:nvPr/>
        </p:nvSpPr>
        <p:spPr>
          <a:xfrm>
            <a:off x="6213472" y="5179851"/>
            <a:ext cx="1362068" cy="461665"/>
          </a:xfrm>
          <a:prstGeom prst="rect">
            <a:avLst/>
          </a:prstGeom>
          <a:solidFill>
            <a:schemeClr val="accent6">
              <a:lumMod val="20000"/>
              <a:lumOff val="80000"/>
            </a:schemeClr>
          </a:solidFill>
        </p:spPr>
        <p:txBody>
          <a:bodyPr wrap="square" rtlCol="0">
            <a:spAutoFit/>
          </a:bodyPr>
          <a:lstStyle/>
          <a:p>
            <a:r>
              <a:rPr lang="en-AU" sz="1200" dirty="0"/>
              <a:t>Subscription Fees PC &amp; Mobile</a:t>
            </a:r>
            <a:endParaRPr lang="en-US" sz="1200" dirty="0"/>
          </a:p>
        </p:txBody>
      </p:sp>
      <p:sp>
        <p:nvSpPr>
          <p:cNvPr id="45" name="TextBox 44">
            <a:extLst>
              <a:ext uri="{FF2B5EF4-FFF2-40B4-BE49-F238E27FC236}">
                <a16:creationId xmlns:a16="http://schemas.microsoft.com/office/drawing/2014/main" id="{9B622AC1-43BC-431F-ABA7-523F0665FBF3}"/>
              </a:ext>
            </a:extLst>
          </p:cNvPr>
          <p:cNvSpPr txBox="1"/>
          <p:nvPr/>
        </p:nvSpPr>
        <p:spPr>
          <a:xfrm>
            <a:off x="7575540" y="5179851"/>
            <a:ext cx="1276360" cy="461665"/>
          </a:xfrm>
          <a:prstGeom prst="rect">
            <a:avLst/>
          </a:prstGeom>
          <a:solidFill>
            <a:schemeClr val="accent2">
              <a:lumMod val="20000"/>
              <a:lumOff val="80000"/>
            </a:schemeClr>
          </a:solidFill>
        </p:spPr>
        <p:txBody>
          <a:bodyPr wrap="square" rtlCol="0">
            <a:spAutoFit/>
          </a:bodyPr>
          <a:lstStyle/>
          <a:p>
            <a:r>
              <a:rPr lang="en-AU" sz="1200" dirty="0"/>
              <a:t>Advertising Revenue</a:t>
            </a:r>
            <a:endParaRPr lang="en-US" sz="1200" dirty="0"/>
          </a:p>
        </p:txBody>
      </p:sp>
      <p:sp>
        <p:nvSpPr>
          <p:cNvPr id="46" name="TextBox 45">
            <a:extLst>
              <a:ext uri="{FF2B5EF4-FFF2-40B4-BE49-F238E27FC236}">
                <a16:creationId xmlns:a16="http://schemas.microsoft.com/office/drawing/2014/main" id="{56DBA4D1-395B-44D7-B286-CC67C69495E1}"/>
              </a:ext>
            </a:extLst>
          </p:cNvPr>
          <p:cNvSpPr txBox="1"/>
          <p:nvPr/>
        </p:nvSpPr>
        <p:spPr>
          <a:xfrm>
            <a:off x="4613274" y="331345"/>
            <a:ext cx="5787436" cy="523220"/>
          </a:xfrm>
          <a:prstGeom prst="rect">
            <a:avLst/>
          </a:prstGeom>
          <a:solidFill>
            <a:schemeClr val="accent6">
              <a:lumMod val="20000"/>
              <a:lumOff val="80000"/>
            </a:schemeClr>
          </a:solidFill>
        </p:spPr>
        <p:txBody>
          <a:bodyPr wrap="square" rtlCol="0">
            <a:spAutoFit/>
          </a:bodyPr>
          <a:lstStyle/>
          <a:p>
            <a:r>
              <a:rPr lang="en-AU" sz="2800" dirty="0"/>
              <a:t>Spotify – Streaming Service</a:t>
            </a:r>
            <a:endParaRPr lang="en-US" sz="1200" dirty="0"/>
          </a:p>
        </p:txBody>
      </p:sp>
      <p:sp>
        <p:nvSpPr>
          <p:cNvPr id="47" name="TextBox 46">
            <a:extLst>
              <a:ext uri="{FF2B5EF4-FFF2-40B4-BE49-F238E27FC236}">
                <a16:creationId xmlns:a16="http://schemas.microsoft.com/office/drawing/2014/main" id="{E4F5B590-83C8-490E-ACE4-EDF58AE524AB}"/>
              </a:ext>
            </a:extLst>
          </p:cNvPr>
          <p:cNvSpPr txBox="1"/>
          <p:nvPr/>
        </p:nvSpPr>
        <p:spPr>
          <a:xfrm>
            <a:off x="8851900" y="2750910"/>
            <a:ext cx="1390650" cy="584775"/>
          </a:xfrm>
          <a:prstGeom prst="rect">
            <a:avLst/>
          </a:prstGeom>
          <a:solidFill>
            <a:schemeClr val="accent2">
              <a:lumMod val="20000"/>
              <a:lumOff val="80000"/>
            </a:schemeClr>
          </a:solidFill>
        </p:spPr>
        <p:txBody>
          <a:bodyPr wrap="square" rtlCol="0">
            <a:spAutoFit/>
          </a:bodyPr>
          <a:lstStyle/>
          <a:p>
            <a:r>
              <a:rPr lang="en-AU" sz="1600" b="1" u="sng" dirty="0"/>
              <a:t>CUSTOMER</a:t>
            </a:r>
          </a:p>
          <a:p>
            <a:r>
              <a:rPr lang="en-AU" sz="1600" dirty="0"/>
              <a:t>Advertiser</a:t>
            </a:r>
            <a:endParaRPr lang="en-US" sz="1600" dirty="0"/>
          </a:p>
        </p:txBody>
      </p:sp>
      <p:sp>
        <p:nvSpPr>
          <p:cNvPr id="48" name="TextBox 47">
            <a:extLst>
              <a:ext uri="{FF2B5EF4-FFF2-40B4-BE49-F238E27FC236}">
                <a16:creationId xmlns:a16="http://schemas.microsoft.com/office/drawing/2014/main" id="{1FE5BEDD-5EB4-476A-9641-FB8C4D39A5E8}"/>
              </a:ext>
            </a:extLst>
          </p:cNvPr>
          <p:cNvSpPr txBox="1"/>
          <p:nvPr/>
        </p:nvSpPr>
        <p:spPr>
          <a:xfrm>
            <a:off x="7035800" y="2172498"/>
            <a:ext cx="1581140" cy="276999"/>
          </a:xfrm>
          <a:prstGeom prst="rect">
            <a:avLst/>
          </a:prstGeom>
          <a:solidFill>
            <a:schemeClr val="accent6">
              <a:lumMod val="20000"/>
              <a:lumOff val="80000"/>
            </a:schemeClr>
          </a:solidFill>
        </p:spPr>
        <p:txBody>
          <a:bodyPr wrap="square" rtlCol="0">
            <a:spAutoFit/>
          </a:bodyPr>
          <a:lstStyle/>
          <a:p>
            <a:r>
              <a:rPr lang="en-AU" sz="1200" dirty="0"/>
              <a:t>Online Communities</a:t>
            </a:r>
            <a:endParaRPr lang="en-US" sz="1200" dirty="0"/>
          </a:p>
        </p:txBody>
      </p:sp>
      <p:sp>
        <p:nvSpPr>
          <p:cNvPr id="50" name="TextBox 49">
            <a:extLst>
              <a:ext uri="{FF2B5EF4-FFF2-40B4-BE49-F238E27FC236}">
                <a16:creationId xmlns:a16="http://schemas.microsoft.com/office/drawing/2014/main" id="{17D6CC76-5CC4-49BA-A278-64FBF827A842}"/>
              </a:ext>
            </a:extLst>
          </p:cNvPr>
          <p:cNvSpPr txBox="1"/>
          <p:nvPr/>
        </p:nvSpPr>
        <p:spPr>
          <a:xfrm>
            <a:off x="6932214" y="2448986"/>
            <a:ext cx="1849829" cy="461665"/>
          </a:xfrm>
          <a:prstGeom prst="rect">
            <a:avLst/>
          </a:prstGeom>
          <a:solidFill>
            <a:schemeClr val="accent2">
              <a:lumMod val="20000"/>
              <a:lumOff val="80000"/>
            </a:schemeClr>
          </a:solidFill>
        </p:spPr>
        <p:txBody>
          <a:bodyPr wrap="square" rtlCol="0">
            <a:spAutoFit/>
          </a:bodyPr>
          <a:lstStyle/>
          <a:p>
            <a:r>
              <a:rPr lang="en-AU" sz="1200" dirty="0"/>
              <a:t>3</a:t>
            </a:r>
            <a:r>
              <a:rPr lang="en-AU" sz="1200" baseline="30000" dirty="0"/>
              <a:t>rd</a:t>
            </a:r>
            <a:r>
              <a:rPr lang="en-AU" sz="1200" dirty="0"/>
              <a:t> Party API (Google API)</a:t>
            </a:r>
            <a:endParaRPr lang="en-US" sz="1200" dirty="0"/>
          </a:p>
        </p:txBody>
      </p:sp>
      <p:sp>
        <p:nvSpPr>
          <p:cNvPr id="52" name="TextBox 51">
            <a:extLst>
              <a:ext uri="{FF2B5EF4-FFF2-40B4-BE49-F238E27FC236}">
                <a16:creationId xmlns:a16="http://schemas.microsoft.com/office/drawing/2014/main" id="{3867FF93-4700-4467-A5C0-CFF8F323D52D}"/>
              </a:ext>
            </a:extLst>
          </p:cNvPr>
          <p:cNvSpPr txBox="1"/>
          <p:nvPr/>
        </p:nvSpPr>
        <p:spPr>
          <a:xfrm>
            <a:off x="5337162" y="2311061"/>
            <a:ext cx="1530350" cy="646331"/>
          </a:xfrm>
          <a:prstGeom prst="rect">
            <a:avLst/>
          </a:prstGeom>
          <a:solidFill>
            <a:schemeClr val="accent6">
              <a:lumMod val="20000"/>
              <a:lumOff val="80000"/>
            </a:schemeClr>
          </a:solidFill>
        </p:spPr>
        <p:txBody>
          <a:bodyPr wrap="square" rtlCol="0">
            <a:spAutoFit/>
          </a:bodyPr>
          <a:lstStyle/>
          <a:p>
            <a:r>
              <a:rPr lang="en-AU" sz="1200" dirty="0"/>
              <a:t>Customisable and intuitive through AI integration.  </a:t>
            </a:r>
            <a:endParaRPr lang="en-US" sz="1200" dirty="0"/>
          </a:p>
        </p:txBody>
      </p:sp>
      <p:sp>
        <p:nvSpPr>
          <p:cNvPr id="54" name="TextBox 53">
            <a:extLst>
              <a:ext uri="{FF2B5EF4-FFF2-40B4-BE49-F238E27FC236}">
                <a16:creationId xmlns:a16="http://schemas.microsoft.com/office/drawing/2014/main" id="{40126AC0-919F-4CC4-9A27-52CD3416841D}"/>
              </a:ext>
            </a:extLst>
          </p:cNvPr>
          <p:cNvSpPr txBox="1"/>
          <p:nvPr/>
        </p:nvSpPr>
        <p:spPr>
          <a:xfrm>
            <a:off x="3558373" y="3801147"/>
            <a:ext cx="785912" cy="461665"/>
          </a:xfrm>
          <a:prstGeom prst="rect">
            <a:avLst/>
          </a:prstGeom>
          <a:gradFill>
            <a:gsLst>
              <a:gs pos="0">
                <a:schemeClr val="accent2">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Spotify Platform</a:t>
            </a:r>
            <a:endParaRPr lang="en-US" sz="1200" dirty="0"/>
          </a:p>
        </p:txBody>
      </p:sp>
      <p:sp>
        <p:nvSpPr>
          <p:cNvPr id="55" name="TextBox 54">
            <a:extLst>
              <a:ext uri="{FF2B5EF4-FFF2-40B4-BE49-F238E27FC236}">
                <a16:creationId xmlns:a16="http://schemas.microsoft.com/office/drawing/2014/main" id="{4F76AEC2-3F75-4C77-A5AA-4DA3D8EECFDB}"/>
              </a:ext>
            </a:extLst>
          </p:cNvPr>
          <p:cNvSpPr txBox="1"/>
          <p:nvPr/>
        </p:nvSpPr>
        <p:spPr>
          <a:xfrm>
            <a:off x="4407462" y="4499554"/>
            <a:ext cx="929700" cy="276999"/>
          </a:xfrm>
          <a:prstGeom prst="rect">
            <a:avLst/>
          </a:prstGeom>
          <a:solidFill>
            <a:schemeClr val="accent6">
              <a:lumMod val="20000"/>
              <a:lumOff val="80000"/>
            </a:schemeClr>
          </a:solidFill>
        </p:spPr>
        <p:txBody>
          <a:bodyPr wrap="square" rtlCol="0">
            <a:spAutoFit/>
          </a:bodyPr>
          <a:lstStyle/>
          <a:p>
            <a:r>
              <a:rPr lang="en-AU" sz="1200" dirty="0"/>
              <a:t>Licensing</a:t>
            </a:r>
            <a:endParaRPr lang="en-US" sz="1200" dirty="0"/>
          </a:p>
        </p:txBody>
      </p:sp>
      <p:sp>
        <p:nvSpPr>
          <p:cNvPr id="56" name="TextBox 55">
            <a:extLst>
              <a:ext uri="{FF2B5EF4-FFF2-40B4-BE49-F238E27FC236}">
                <a16:creationId xmlns:a16="http://schemas.microsoft.com/office/drawing/2014/main" id="{B70EC407-8596-45B1-ABED-90466A8437B4}"/>
              </a:ext>
            </a:extLst>
          </p:cNvPr>
          <p:cNvSpPr txBox="1"/>
          <p:nvPr/>
        </p:nvSpPr>
        <p:spPr>
          <a:xfrm>
            <a:off x="1856905" y="3255276"/>
            <a:ext cx="1436542" cy="646331"/>
          </a:xfrm>
          <a:prstGeom prst="rect">
            <a:avLst/>
          </a:prstGeom>
          <a:solidFill>
            <a:schemeClr val="accent2">
              <a:lumMod val="20000"/>
              <a:lumOff val="80000"/>
            </a:schemeClr>
          </a:solidFill>
        </p:spPr>
        <p:txBody>
          <a:bodyPr wrap="square" rtlCol="0">
            <a:spAutoFit/>
          </a:bodyPr>
          <a:lstStyle/>
          <a:p>
            <a:r>
              <a:rPr lang="en-AU" sz="1200" dirty="0"/>
              <a:t>3</a:t>
            </a:r>
            <a:r>
              <a:rPr lang="en-AU" sz="1200" baseline="30000" dirty="0"/>
              <a:t>rd</a:t>
            </a:r>
            <a:r>
              <a:rPr lang="en-AU" sz="1200" dirty="0"/>
              <a:t> Party API (Google API - Advertising)</a:t>
            </a:r>
            <a:endParaRPr lang="en-US" sz="1200" dirty="0"/>
          </a:p>
        </p:txBody>
      </p:sp>
      <p:sp>
        <p:nvSpPr>
          <p:cNvPr id="57" name="TextBox 56">
            <a:extLst>
              <a:ext uri="{FF2B5EF4-FFF2-40B4-BE49-F238E27FC236}">
                <a16:creationId xmlns:a16="http://schemas.microsoft.com/office/drawing/2014/main" id="{870BBF18-280F-48D9-B4F5-D624A4DCA6FB}"/>
              </a:ext>
            </a:extLst>
          </p:cNvPr>
          <p:cNvSpPr txBox="1"/>
          <p:nvPr/>
        </p:nvSpPr>
        <p:spPr>
          <a:xfrm>
            <a:off x="3257986" y="5412923"/>
            <a:ext cx="1205728" cy="828688"/>
          </a:xfrm>
          <a:prstGeom prst="rect">
            <a:avLst/>
          </a:prstGeom>
          <a:solidFill>
            <a:schemeClr val="accent6">
              <a:lumMod val="20000"/>
              <a:lumOff val="80000"/>
            </a:schemeClr>
          </a:solidFill>
        </p:spPr>
        <p:txBody>
          <a:bodyPr wrap="square" rtlCol="0">
            <a:spAutoFit/>
          </a:bodyPr>
          <a:lstStyle/>
          <a:p>
            <a:r>
              <a:rPr lang="en-AU" sz="1200" dirty="0"/>
              <a:t>Share of Advertising Revenue to Right Holders</a:t>
            </a:r>
            <a:endParaRPr lang="en-US" sz="1200" dirty="0"/>
          </a:p>
        </p:txBody>
      </p:sp>
      <p:sp>
        <p:nvSpPr>
          <p:cNvPr id="58" name="TextBox 57">
            <a:extLst>
              <a:ext uri="{FF2B5EF4-FFF2-40B4-BE49-F238E27FC236}">
                <a16:creationId xmlns:a16="http://schemas.microsoft.com/office/drawing/2014/main" id="{8264AED0-50BC-4CF8-A657-2BA99395DA6F}"/>
              </a:ext>
            </a:extLst>
          </p:cNvPr>
          <p:cNvSpPr txBox="1"/>
          <p:nvPr/>
        </p:nvSpPr>
        <p:spPr>
          <a:xfrm>
            <a:off x="4426341" y="5439052"/>
            <a:ext cx="1253903" cy="276999"/>
          </a:xfrm>
          <a:prstGeom prst="rect">
            <a:avLst/>
          </a:prstGeom>
          <a:gradFill>
            <a:gsLst>
              <a:gs pos="0">
                <a:schemeClr val="accent2">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Bandwidth </a:t>
            </a:r>
            <a:endParaRPr lang="en-US" sz="1200" dirty="0"/>
          </a:p>
        </p:txBody>
      </p:sp>
      <p:pic>
        <p:nvPicPr>
          <p:cNvPr id="3" name="Audio 2">
            <a:hlinkClick r:id="" action="ppaction://media"/>
            <a:extLst>
              <a:ext uri="{FF2B5EF4-FFF2-40B4-BE49-F238E27FC236}">
                <a16:creationId xmlns:a16="http://schemas.microsoft.com/office/drawing/2014/main" id="{F9C488B3-2D14-4EC6-8943-854E0F567B5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815903470"/>
      </p:ext>
    </p:extLst>
  </p:cSld>
  <p:clrMapOvr>
    <a:masterClrMapping/>
  </p:clrMapOvr>
  <mc:AlternateContent xmlns:mc="http://schemas.openxmlformats.org/markup-compatibility/2006">
    <mc:Choice xmlns:p14="http://schemas.microsoft.com/office/powerpoint/2010/main" Requires="p14">
      <p:transition spd="slow" p14:dur="2000" advTm="24171"/>
    </mc:Choice>
    <mc:Fallback>
      <p:transition spd="slow" advTm="241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1F8BE-7D55-415F-9EF8-3591CF090C4D}"/>
              </a:ext>
            </a:extLst>
          </p:cNvPr>
          <p:cNvSpPr>
            <a:spLocks noGrp="1"/>
          </p:cNvSpPr>
          <p:nvPr>
            <p:ph type="title"/>
          </p:nvPr>
        </p:nvSpPr>
        <p:spPr>
          <a:xfrm>
            <a:off x="728133" y="128058"/>
            <a:ext cx="10515600" cy="1325563"/>
          </a:xfrm>
        </p:spPr>
        <p:txBody>
          <a:bodyPr/>
          <a:lstStyle/>
          <a:p>
            <a:r>
              <a:rPr lang="en-AU" dirty="0"/>
              <a:t>Digital Disruption Theory</a:t>
            </a:r>
            <a:endParaRPr lang="en-US" dirty="0"/>
          </a:p>
        </p:txBody>
      </p:sp>
      <p:pic>
        <p:nvPicPr>
          <p:cNvPr id="4" name="Picture 3">
            <a:extLst>
              <a:ext uri="{FF2B5EF4-FFF2-40B4-BE49-F238E27FC236}">
                <a16:creationId xmlns:a16="http://schemas.microsoft.com/office/drawing/2014/main" id="{1BCAA8B8-15FC-4253-9DA4-D3E90C3B19B0}"/>
              </a:ext>
            </a:extLst>
          </p:cNvPr>
          <p:cNvPicPr>
            <a:picLocks noChangeAspect="1"/>
          </p:cNvPicPr>
          <p:nvPr/>
        </p:nvPicPr>
        <p:blipFill>
          <a:blip r:embed="rId5"/>
          <a:stretch>
            <a:fillRect/>
          </a:stretch>
        </p:blipFill>
        <p:spPr>
          <a:xfrm>
            <a:off x="551964" y="1069231"/>
            <a:ext cx="5781724" cy="5418746"/>
          </a:xfrm>
          <a:prstGeom prst="rect">
            <a:avLst/>
          </a:prstGeom>
        </p:spPr>
      </p:pic>
      <p:pic>
        <p:nvPicPr>
          <p:cNvPr id="5" name="Picture 4">
            <a:extLst>
              <a:ext uri="{FF2B5EF4-FFF2-40B4-BE49-F238E27FC236}">
                <a16:creationId xmlns:a16="http://schemas.microsoft.com/office/drawing/2014/main" id="{DA3B3963-2AE2-4275-821F-D0906F1743FC}"/>
              </a:ext>
            </a:extLst>
          </p:cNvPr>
          <p:cNvPicPr>
            <a:picLocks noChangeAspect="1"/>
          </p:cNvPicPr>
          <p:nvPr/>
        </p:nvPicPr>
        <p:blipFill>
          <a:blip r:embed="rId6"/>
          <a:stretch>
            <a:fillRect/>
          </a:stretch>
        </p:blipFill>
        <p:spPr>
          <a:xfrm>
            <a:off x="6545170" y="884024"/>
            <a:ext cx="5646830" cy="5603953"/>
          </a:xfrm>
          <a:prstGeom prst="rect">
            <a:avLst/>
          </a:prstGeom>
        </p:spPr>
      </p:pic>
      <p:pic>
        <p:nvPicPr>
          <p:cNvPr id="11" name="Audio 10">
            <a:hlinkClick r:id="" action="ppaction://media"/>
            <a:extLst>
              <a:ext uri="{FF2B5EF4-FFF2-40B4-BE49-F238E27FC236}">
                <a16:creationId xmlns:a16="http://schemas.microsoft.com/office/drawing/2014/main" id="{0DEA74AC-E59D-4B8A-A1FE-340D418FE8F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388470999"/>
      </p:ext>
    </p:extLst>
  </p:cSld>
  <p:clrMapOvr>
    <a:masterClrMapping/>
  </p:clrMapOvr>
  <mc:AlternateContent xmlns:mc="http://schemas.openxmlformats.org/markup-compatibility/2006">
    <mc:Choice xmlns:p14="http://schemas.microsoft.com/office/powerpoint/2010/main" Requires="p14">
      <p:transition spd="slow" p14:dur="2000" advTm="55409"/>
    </mc:Choice>
    <mc:Fallback>
      <p:transition spd="slow" advTm="55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2F88D2-1D9A-463E-B8D4-F020F0863E7E}"/>
              </a:ext>
            </a:extLst>
          </p:cNvPr>
          <p:cNvSpPr>
            <a:spLocks noGrp="1"/>
          </p:cNvSpPr>
          <p:nvPr>
            <p:ph idx="1"/>
          </p:nvPr>
        </p:nvSpPr>
        <p:spPr>
          <a:xfrm>
            <a:off x="1456267" y="1412224"/>
            <a:ext cx="8686800" cy="4275667"/>
          </a:xfrm>
        </p:spPr>
        <p:txBody>
          <a:bodyPr/>
          <a:lstStyle/>
          <a:p>
            <a:pPr marL="0" indent="0">
              <a:buNone/>
            </a:pPr>
            <a:r>
              <a:rPr lang="en-AU" dirty="0"/>
              <a:t>Simply put, for Digital Disruption to occur three stages are required. </a:t>
            </a:r>
          </a:p>
          <a:p>
            <a:pPr marL="0" indent="0">
              <a:buNone/>
            </a:pPr>
            <a:endParaRPr lang="en-AU" dirty="0"/>
          </a:p>
          <a:p>
            <a:pPr marL="0" indent="0">
              <a:buNone/>
            </a:pPr>
            <a:r>
              <a:rPr lang="en-AU" dirty="0"/>
              <a:t>These are:</a:t>
            </a:r>
          </a:p>
          <a:p>
            <a:pPr marL="514350" indent="-514350">
              <a:buAutoNum type="arabicParenR"/>
            </a:pPr>
            <a:r>
              <a:rPr lang="en-AU" b="1" dirty="0"/>
              <a:t>Market opportunity (A Job-to-do theory) </a:t>
            </a:r>
          </a:p>
          <a:p>
            <a:pPr marL="514350" indent="-514350">
              <a:buAutoNum type="arabicParenR"/>
            </a:pPr>
            <a:r>
              <a:rPr lang="en-AU" b="1" dirty="0"/>
              <a:t>Innovative Product or Technology</a:t>
            </a:r>
          </a:p>
          <a:p>
            <a:pPr marL="514350" indent="-514350">
              <a:buAutoNum type="arabicParenR"/>
            </a:pPr>
            <a:r>
              <a:rPr lang="en-AU" b="1" dirty="0"/>
              <a:t>Creative disruption of core industry conditions for Value Capture.</a:t>
            </a:r>
          </a:p>
          <a:p>
            <a:endParaRPr lang="en-US" dirty="0"/>
          </a:p>
        </p:txBody>
      </p:sp>
      <p:pic>
        <p:nvPicPr>
          <p:cNvPr id="2" name="Audio 1">
            <a:hlinkClick r:id="" action="ppaction://media"/>
            <a:extLst>
              <a:ext uri="{FF2B5EF4-FFF2-40B4-BE49-F238E27FC236}">
                <a16:creationId xmlns:a16="http://schemas.microsoft.com/office/drawing/2014/main" id="{1A064633-FA6D-41E0-800F-86D6619BC94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03808626"/>
      </p:ext>
    </p:extLst>
  </p:cSld>
  <p:clrMapOvr>
    <a:masterClrMapping/>
  </p:clrMapOvr>
  <mc:AlternateContent xmlns:mc="http://schemas.openxmlformats.org/markup-compatibility/2006">
    <mc:Choice xmlns:p14="http://schemas.microsoft.com/office/powerpoint/2010/main" Requires="p14">
      <p:transition spd="slow" p14:dur="2000" advTm="17121"/>
    </mc:Choice>
    <mc:Fallback>
      <p:transition spd="slow" advTm="17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7663F-C3C5-49F5-8289-5D1360982730}"/>
              </a:ext>
            </a:extLst>
          </p:cNvPr>
          <p:cNvSpPr>
            <a:spLocks noGrp="1"/>
          </p:cNvSpPr>
          <p:nvPr>
            <p:ph type="title"/>
          </p:nvPr>
        </p:nvSpPr>
        <p:spPr>
          <a:xfrm>
            <a:off x="485862" y="180567"/>
            <a:ext cx="9035210" cy="1667087"/>
          </a:xfrm>
        </p:spPr>
        <p:txBody>
          <a:bodyPr/>
          <a:lstStyle/>
          <a:p>
            <a:r>
              <a:rPr lang="en-AU" dirty="0">
                <a:solidFill>
                  <a:schemeClr val="accent1"/>
                </a:solidFill>
              </a:rPr>
              <a:t>Digital Disruption in the Music Industry – MP3 </a:t>
            </a:r>
          </a:p>
        </p:txBody>
      </p:sp>
      <p:pic>
        <p:nvPicPr>
          <p:cNvPr id="6" name="Picture 2" descr="Related image">
            <a:extLst>
              <a:ext uri="{FF2B5EF4-FFF2-40B4-BE49-F238E27FC236}">
                <a16:creationId xmlns:a16="http://schemas.microsoft.com/office/drawing/2014/main" id="{E34C8D35-2E51-4E5B-B130-6E4F1D5AB036}"/>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2583809" y="933071"/>
            <a:ext cx="7759817" cy="581986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B0E84A5-4967-4554-B9B7-C7ECA2DA10DB}"/>
              </a:ext>
            </a:extLst>
          </p:cNvPr>
          <p:cNvSpPr txBox="1"/>
          <p:nvPr/>
        </p:nvSpPr>
        <p:spPr>
          <a:xfrm>
            <a:off x="874552" y="3121833"/>
            <a:ext cx="2090801" cy="1099978"/>
          </a:xfrm>
          <a:prstGeom prst="rect">
            <a:avLst/>
          </a:prstGeom>
          <a:noFill/>
        </p:spPr>
        <p:txBody>
          <a:bodyPr wrap="square" rtlCol="0">
            <a:spAutoFit/>
          </a:bodyPr>
          <a:lstStyle/>
          <a:p>
            <a:r>
              <a:rPr lang="en-AU" sz="3200" b="1" dirty="0">
                <a:solidFill>
                  <a:schemeClr val="accent1"/>
                </a:solidFill>
              </a:rPr>
              <a:t>HOW DID IT WORK?</a:t>
            </a:r>
            <a:endParaRPr lang="en-US" sz="3200" b="1" dirty="0">
              <a:solidFill>
                <a:schemeClr val="accent1"/>
              </a:solidFill>
            </a:endParaRPr>
          </a:p>
        </p:txBody>
      </p:sp>
      <p:pic>
        <p:nvPicPr>
          <p:cNvPr id="4" name="Audio 3">
            <a:hlinkClick r:id="" action="ppaction://media"/>
            <a:extLst>
              <a:ext uri="{FF2B5EF4-FFF2-40B4-BE49-F238E27FC236}">
                <a16:creationId xmlns:a16="http://schemas.microsoft.com/office/drawing/2014/main" id="{A8C8BCE8-9B93-402A-A83F-E155C54306A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674593045"/>
      </p:ext>
    </p:extLst>
  </p:cSld>
  <p:clrMapOvr>
    <a:masterClrMapping/>
  </p:clrMapOvr>
  <mc:AlternateContent xmlns:mc="http://schemas.openxmlformats.org/markup-compatibility/2006">
    <mc:Choice xmlns:p14="http://schemas.microsoft.com/office/powerpoint/2010/main" Requires="p14">
      <p:transition spd="slow" p14:dur="2000" advTm="65479"/>
    </mc:Choice>
    <mc:Fallback>
      <p:transition spd="slow" advTm="65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CC6C4-612B-42C9-8EFB-EACD0570EFF6}"/>
              </a:ext>
            </a:extLst>
          </p:cNvPr>
          <p:cNvSpPr>
            <a:spLocks noGrp="1"/>
          </p:cNvSpPr>
          <p:nvPr>
            <p:ph type="title"/>
          </p:nvPr>
        </p:nvSpPr>
        <p:spPr/>
        <p:txBody>
          <a:bodyPr/>
          <a:lstStyle/>
          <a:p>
            <a:r>
              <a:rPr lang="en-AU" dirty="0">
                <a:solidFill>
                  <a:schemeClr val="accent1"/>
                </a:solidFill>
              </a:rPr>
              <a:t>Emerging Trends Caused by Digitisation Impacting The Music Industry. </a:t>
            </a:r>
            <a:endParaRPr lang="en-US" dirty="0">
              <a:solidFill>
                <a:schemeClr val="accent1"/>
              </a:solidFill>
            </a:endParaRPr>
          </a:p>
        </p:txBody>
      </p:sp>
      <p:sp>
        <p:nvSpPr>
          <p:cNvPr id="4" name="Rectangle 3">
            <a:extLst>
              <a:ext uri="{FF2B5EF4-FFF2-40B4-BE49-F238E27FC236}">
                <a16:creationId xmlns:a16="http://schemas.microsoft.com/office/drawing/2014/main" id="{89C9C714-DEBB-48A8-93B3-472689974FA0}"/>
              </a:ext>
            </a:extLst>
          </p:cNvPr>
          <p:cNvSpPr/>
          <p:nvPr/>
        </p:nvSpPr>
        <p:spPr>
          <a:xfrm>
            <a:off x="1049302" y="2655912"/>
            <a:ext cx="4683741" cy="369332"/>
          </a:xfrm>
          <a:prstGeom prst="rect">
            <a:avLst/>
          </a:prstGeom>
        </p:spPr>
        <p:txBody>
          <a:bodyPr wrap="square">
            <a:spAutoFit/>
          </a:bodyPr>
          <a:lstStyle/>
          <a:p>
            <a:r>
              <a:rPr lang="en-US" b="1" dirty="0"/>
              <a:t>Jobs-to-be-done theory </a:t>
            </a:r>
            <a:endParaRPr lang="en-US" dirty="0"/>
          </a:p>
        </p:txBody>
      </p:sp>
      <p:sp>
        <p:nvSpPr>
          <p:cNvPr id="5" name="Rectangle 4">
            <a:extLst>
              <a:ext uri="{FF2B5EF4-FFF2-40B4-BE49-F238E27FC236}">
                <a16:creationId xmlns:a16="http://schemas.microsoft.com/office/drawing/2014/main" id="{32294453-3859-4CD2-84CD-53DFFE4B758B}"/>
              </a:ext>
            </a:extLst>
          </p:cNvPr>
          <p:cNvSpPr/>
          <p:nvPr/>
        </p:nvSpPr>
        <p:spPr>
          <a:xfrm>
            <a:off x="1049301" y="2086654"/>
            <a:ext cx="1742607" cy="369332"/>
          </a:xfrm>
          <a:prstGeom prst="rect">
            <a:avLst/>
          </a:prstGeom>
        </p:spPr>
        <p:txBody>
          <a:bodyPr wrap="square">
            <a:spAutoFit/>
          </a:bodyPr>
          <a:lstStyle/>
          <a:p>
            <a:r>
              <a:rPr lang="en-US" b="1" dirty="0"/>
              <a:t>Pirating</a:t>
            </a:r>
            <a:endParaRPr lang="en-US" dirty="0"/>
          </a:p>
        </p:txBody>
      </p:sp>
      <p:sp>
        <p:nvSpPr>
          <p:cNvPr id="6" name="Rectangle 5">
            <a:extLst>
              <a:ext uri="{FF2B5EF4-FFF2-40B4-BE49-F238E27FC236}">
                <a16:creationId xmlns:a16="http://schemas.microsoft.com/office/drawing/2014/main" id="{CF7AE695-62A8-459A-A02C-01702E21CCB7}"/>
              </a:ext>
            </a:extLst>
          </p:cNvPr>
          <p:cNvSpPr/>
          <p:nvPr/>
        </p:nvSpPr>
        <p:spPr>
          <a:xfrm>
            <a:off x="1049302" y="3311446"/>
            <a:ext cx="8510489" cy="369332"/>
          </a:xfrm>
          <a:prstGeom prst="rect">
            <a:avLst/>
          </a:prstGeom>
        </p:spPr>
        <p:txBody>
          <a:bodyPr wrap="square">
            <a:spAutoFit/>
          </a:bodyPr>
          <a:lstStyle/>
          <a:p>
            <a:r>
              <a:rPr lang="en-GB" b="1" dirty="0"/>
              <a:t>Inbound Marketing and Pull rather than Push</a:t>
            </a:r>
            <a:endParaRPr lang="en-US" dirty="0"/>
          </a:p>
        </p:txBody>
      </p:sp>
      <p:sp>
        <p:nvSpPr>
          <p:cNvPr id="7" name="Rectangle 6">
            <a:extLst>
              <a:ext uri="{FF2B5EF4-FFF2-40B4-BE49-F238E27FC236}">
                <a16:creationId xmlns:a16="http://schemas.microsoft.com/office/drawing/2014/main" id="{DAE6279D-3CDB-489C-8DAE-2BDF57FCE003}"/>
              </a:ext>
            </a:extLst>
          </p:cNvPr>
          <p:cNvSpPr/>
          <p:nvPr/>
        </p:nvSpPr>
        <p:spPr>
          <a:xfrm>
            <a:off x="1049301" y="4032683"/>
            <a:ext cx="5593007" cy="369332"/>
          </a:xfrm>
          <a:prstGeom prst="rect">
            <a:avLst/>
          </a:prstGeom>
        </p:spPr>
        <p:txBody>
          <a:bodyPr wrap="square">
            <a:spAutoFit/>
          </a:bodyPr>
          <a:lstStyle/>
          <a:p>
            <a:r>
              <a:rPr lang="en-US" b="1" dirty="0"/>
              <a:t>Consumer Behavior Changes </a:t>
            </a:r>
            <a:endParaRPr lang="en-US" dirty="0"/>
          </a:p>
        </p:txBody>
      </p:sp>
      <p:sp>
        <p:nvSpPr>
          <p:cNvPr id="8" name="Rectangle 7">
            <a:extLst>
              <a:ext uri="{FF2B5EF4-FFF2-40B4-BE49-F238E27FC236}">
                <a16:creationId xmlns:a16="http://schemas.microsoft.com/office/drawing/2014/main" id="{F7C1AB25-CD30-48A8-8357-318118787B0A}"/>
              </a:ext>
            </a:extLst>
          </p:cNvPr>
          <p:cNvSpPr/>
          <p:nvPr/>
        </p:nvSpPr>
        <p:spPr>
          <a:xfrm>
            <a:off x="1049301" y="4752546"/>
            <a:ext cx="4281443" cy="369332"/>
          </a:xfrm>
          <a:prstGeom prst="rect">
            <a:avLst/>
          </a:prstGeom>
        </p:spPr>
        <p:txBody>
          <a:bodyPr wrap="square">
            <a:spAutoFit/>
          </a:bodyPr>
          <a:lstStyle/>
          <a:p>
            <a:r>
              <a:rPr lang="en-US" b="1" dirty="0"/>
              <a:t>Devaluation of Music </a:t>
            </a:r>
            <a:endParaRPr lang="en-US" dirty="0"/>
          </a:p>
        </p:txBody>
      </p:sp>
      <p:pic>
        <p:nvPicPr>
          <p:cNvPr id="10" name="Audio 9">
            <a:hlinkClick r:id="" action="ppaction://media"/>
            <a:extLst>
              <a:ext uri="{FF2B5EF4-FFF2-40B4-BE49-F238E27FC236}">
                <a16:creationId xmlns:a16="http://schemas.microsoft.com/office/drawing/2014/main" id="{CE5BA89E-2E65-41E1-97B7-BCFBA7F413F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52731577"/>
      </p:ext>
    </p:extLst>
  </p:cSld>
  <p:clrMapOvr>
    <a:masterClrMapping/>
  </p:clrMapOvr>
  <mc:AlternateContent xmlns:mc="http://schemas.openxmlformats.org/markup-compatibility/2006">
    <mc:Choice xmlns:p14="http://schemas.microsoft.com/office/powerpoint/2010/main" Requires="p14">
      <p:transition spd="slow" p14:dur="2000" advTm="20000"/>
    </mc:Choice>
    <mc:Fallback>
      <p:transition spd="slow" advTm="20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A750BF-A052-4B4C-87B7-13F7E3F0AAAE}"/>
              </a:ext>
            </a:extLst>
          </p:cNvPr>
          <p:cNvSpPr>
            <a:spLocks noGrp="1"/>
          </p:cNvSpPr>
          <p:nvPr>
            <p:ph idx="1"/>
          </p:nvPr>
        </p:nvSpPr>
        <p:spPr>
          <a:xfrm>
            <a:off x="317500" y="800100"/>
            <a:ext cx="10515600" cy="5771147"/>
          </a:xfrm>
        </p:spPr>
        <p:txBody>
          <a:bodyPr>
            <a:normAutofit/>
          </a:bodyPr>
          <a:lstStyle/>
          <a:p>
            <a:r>
              <a:rPr lang="en-AU" sz="4600" b="1" dirty="0"/>
              <a:t>Apple </a:t>
            </a:r>
            <a:r>
              <a:rPr lang="en-AU" sz="4600" b="1" dirty="0" err="1"/>
              <a:t>ITunes</a:t>
            </a:r>
            <a:endParaRPr lang="en-AU" sz="4600" b="1" dirty="0"/>
          </a:p>
          <a:p>
            <a:pPr marL="0" indent="0">
              <a:buNone/>
            </a:pPr>
            <a:endParaRPr lang="en-AU" dirty="0"/>
          </a:p>
          <a:p>
            <a:pPr marL="0" indent="0">
              <a:buNone/>
            </a:pPr>
            <a:endParaRPr lang="en-AU" dirty="0"/>
          </a:p>
          <a:p>
            <a:pPr marL="0" indent="0">
              <a:buNone/>
            </a:pPr>
            <a:endParaRPr lang="en-AU" dirty="0"/>
          </a:p>
        </p:txBody>
      </p:sp>
      <p:pic>
        <p:nvPicPr>
          <p:cNvPr id="8" name="Content Placeholder 8">
            <a:extLst>
              <a:ext uri="{FF2B5EF4-FFF2-40B4-BE49-F238E27FC236}">
                <a16:creationId xmlns:a16="http://schemas.microsoft.com/office/drawing/2014/main" id="{33661DD8-1D0F-4F7B-972F-2F670689B23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6744" y="1813578"/>
            <a:ext cx="7560732" cy="4427625"/>
          </a:xfrm>
          <a:prstGeom prst="rect">
            <a:avLst/>
          </a:prstGeom>
        </p:spPr>
      </p:pic>
      <p:sp>
        <p:nvSpPr>
          <p:cNvPr id="9" name="TextBox 8">
            <a:extLst>
              <a:ext uri="{FF2B5EF4-FFF2-40B4-BE49-F238E27FC236}">
                <a16:creationId xmlns:a16="http://schemas.microsoft.com/office/drawing/2014/main" id="{890B9602-2A67-40BC-A967-F096266B2C19}"/>
              </a:ext>
            </a:extLst>
          </p:cNvPr>
          <p:cNvSpPr txBox="1"/>
          <p:nvPr/>
        </p:nvSpPr>
        <p:spPr>
          <a:xfrm>
            <a:off x="6962863" y="3429000"/>
            <a:ext cx="2991904" cy="2556970"/>
          </a:xfrm>
          <a:prstGeom prst="rect">
            <a:avLst/>
          </a:prstGeom>
          <a:noFill/>
        </p:spPr>
        <p:txBody>
          <a:bodyPr wrap="square" rtlCol="0">
            <a:spAutoFit/>
          </a:bodyPr>
          <a:lstStyle/>
          <a:p>
            <a:r>
              <a:rPr lang="en-AU" sz="4000" dirty="0">
                <a:solidFill>
                  <a:srgbClr val="0070C0"/>
                </a:solidFill>
              </a:rPr>
              <a:t>US Music Industry – Revenue to 2005</a:t>
            </a:r>
            <a:endParaRPr lang="en-US" sz="4000" dirty="0">
              <a:solidFill>
                <a:srgbClr val="0070C0"/>
              </a:solidFill>
            </a:endParaRPr>
          </a:p>
        </p:txBody>
      </p:sp>
      <p:sp>
        <p:nvSpPr>
          <p:cNvPr id="6" name="Rectangle 5">
            <a:extLst>
              <a:ext uri="{FF2B5EF4-FFF2-40B4-BE49-F238E27FC236}">
                <a16:creationId xmlns:a16="http://schemas.microsoft.com/office/drawing/2014/main" id="{28623231-19B4-47BE-B835-1800681F0C5C}"/>
              </a:ext>
            </a:extLst>
          </p:cNvPr>
          <p:cNvSpPr/>
          <p:nvPr/>
        </p:nvSpPr>
        <p:spPr>
          <a:xfrm>
            <a:off x="4883849" y="6221559"/>
            <a:ext cx="6096000" cy="369332"/>
          </a:xfrm>
          <a:prstGeom prst="rect">
            <a:avLst/>
          </a:prstGeom>
        </p:spPr>
        <p:txBody>
          <a:bodyPr>
            <a:spAutoFit/>
          </a:bodyPr>
          <a:lstStyle/>
          <a:p>
            <a:r>
              <a:rPr lang="en-US" dirty="0"/>
              <a:t>RIAA (2019)</a:t>
            </a:r>
          </a:p>
        </p:txBody>
      </p:sp>
      <p:pic>
        <p:nvPicPr>
          <p:cNvPr id="5" name="Audio 4">
            <a:hlinkClick r:id="" action="ppaction://media"/>
            <a:extLst>
              <a:ext uri="{FF2B5EF4-FFF2-40B4-BE49-F238E27FC236}">
                <a16:creationId xmlns:a16="http://schemas.microsoft.com/office/drawing/2014/main" id="{12E5ADBD-AEFD-4401-893B-665FA00CFDA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34338733"/>
      </p:ext>
    </p:extLst>
  </p:cSld>
  <p:clrMapOvr>
    <a:masterClrMapping/>
  </p:clrMapOvr>
  <mc:AlternateContent xmlns:mc="http://schemas.openxmlformats.org/markup-compatibility/2006">
    <mc:Choice xmlns:p14="http://schemas.microsoft.com/office/powerpoint/2010/main" Requires="p14">
      <p:transition spd="slow" p14:dur="2000" advTm="80692"/>
    </mc:Choice>
    <mc:Fallback>
      <p:transition spd="slow" advTm="806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CA2CFA7-A526-4F76-8B92-B401878FA630}"/>
              </a:ext>
            </a:extLst>
          </p:cNvPr>
          <p:cNvPicPr/>
          <p:nvPr/>
        </p:nvPicPr>
        <p:blipFill>
          <a:blip r:embed="rId5">
            <a:extLst>
              <a:ext uri="{28A0092B-C50C-407E-A947-70E740481C1C}">
                <a14:useLocalDpi xmlns:a14="http://schemas.microsoft.com/office/drawing/2010/main" val="0"/>
              </a:ext>
            </a:extLst>
          </a:blip>
          <a:stretch>
            <a:fillRect/>
          </a:stretch>
        </p:blipFill>
        <p:spPr>
          <a:xfrm>
            <a:off x="1552575" y="219075"/>
            <a:ext cx="9144000" cy="6419850"/>
          </a:xfrm>
          <a:prstGeom prst="rect">
            <a:avLst/>
          </a:prstGeom>
        </p:spPr>
      </p:pic>
      <p:sp>
        <p:nvSpPr>
          <p:cNvPr id="5" name="TextBox 4">
            <a:extLst>
              <a:ext uri="{FF2B5EF4-FFF2-40B4-BE49-F238E27FC236}">
                <a16:creationId xmlns:a16="http://schemas.microsoft.com/office/drawing/2014/main" id="{A788FD24-3B48-4B3D-8EBB-EC3E426D9334}"/>
              </a:ext>
            </a:extLst>
          </p:cNvPr>
          <p:cNvSpPr txBox="1"/>
          <p:nvPr/>
        </p:nvSpPr>
        <p:spPr>
          <a:xfrm>
            <a:off x="8851900" y="1352550"/>
            <a:ext cx="1390650" cy="1477328"/>
          </a:xfrm>
          <a:prstGeom prst="rect">
            <a:avLst/>
          </a:prstGeom>
          <a:solidFill>
            <a:schemeClr val="accent6">
              <a:lumMod val="20000"/>
              <a:lumOff val="80000"/>
            </a:schemeClr>
          </a:solidFill>
        </p:spPr>
        <p:txBody>
          <a:bodyPr wrap="square" rtlCol="0">
            <a:spAutoFit/>
          </a:bodyPr>
          <a:lstStyle/>
          <a:p>
            <a:r>
              <a:rPr lang="en-AU" b="1" u="sng" dirty="0"/>
              <a:t>CUSTOMER</a:t>
            </a:r>
          </a:p>
          <a:p>
            <a:r>
              <a:rPr lang="en-AU" dirty="0"/>
              <a:t>Mass market - Anyone who listens to Music</a:t>
            </a:r>
            <a:endParaRPr lang="en-US" dirty="0"/>
          </a:p>
        </p:txBody>
      </p:sp>
      <p:sp>
        <p:nvSpPr>
          <p:cNvPr id="8" name="TextBox 7">
            <a:extLst>
              <a:ext uri="{FF2B5EF4-FFF2-40B4-BE49-F238E27FC236}">
                <a16:creationId xmlns:a16="http://schemas.microsoft.com/office/drawing/2014/main" id="{AD7BA3AC-5437-4766-B133-E1DCF8FB0AC1}"/>
              </a:ext>
            </a:extLst>
          </p:cNvPr>
          <p:cNvSpPr txBox="1"/>
          <p:nvPr/>
        </p:nvSpPr>
        <p:spPr>
          <a:xfrm>
            <a:off x="8845550" y="3166408"/>
            <a:ext cx="1555160" cy="1477328"/>
          </a:xfrm>
          <a:prstGeom prst="rect">
            <a:avLst/>
          </a:prstGeom>
          <a:solidFill>
            <a:schemeClr val="accent1">
              <a:lumMod val="20000"/>
              <a:lumOff val="80000"/>
            </a:schemeClr>
          </a:solidFill>
        </p:spPr>
        <p:txBody>
          <a:bodyPr wrap="square" rtlCol="0">
            <a:spAutoFit/>
          </a:bodyPr>
          <a:lstStyle/>
          <a:p>
            <a:r>
              <a:rPr lang="en-AU" dirty="0"/>
              <a:t>     </a:t>
            </a:r>
            <a:r>
              <a:rPr lang="en-AU" b="1" u="sng" dirty="0"/>
              <a:t>USER </a:t>
            </a:r>
          </a:p>
          <a:p>
            <a:r>
              <a:rPr lang="en-AU" dirty="0"/>
              <a:t>Mass Market – Anyone who makes Music</a:t>
            </a:r>
            <a:endParaRPr lang="en-US" dirty="0"/>
          </a:p>
        </p:txBody>
      </p:sp>
      <p:sp>
        <p:nvSpPr>
          <p:cNvPr id="9" name="TextBox 8">
            <a:extLst>
              <a:ext uri="{FF2B5EF4-FFF2-40B4-BE49-F238E27FC236}">
                <a16:creationId xmlns:a16="http://schemas.microsoft.com/office/drawing/2014/main" id="{601ECCD4-63C0-427E-9655-BE26EEB3B4FA}"/>
              </a:ext>
            </a:extLst>
          </p:cNvPr>
          <p:cNvSpPr txBox="1"/>
          <p:nvPr/>
        </p:nvSpPr>
        <p:spPr>
          <a:xfrm>
            <a:off x="7042149" y="3166408"/>
            <a:ext cx="1384299" cy="338554"/>
          </a:xfrm>
          <a:prstGeom prst="rect">
            <a:avLst/>
          </a:prstGeom>
          <a:solidFill>
            <a:schemeClr val="accent6">
              <a:lumMod val="20000"/>
              <a:lumOff val="80000"/>
            </a:schemeClr>
          </a:solidFill>
        </p:spPr>
        <p:txBody>
          <a:bodyPr wrap="square" rtlCol="0">
            <a:spAutoFit/>
          </a:bodyPr>
          <a:lstStyle/>
          <a:p>
            <a:r>
              <a:rPr lang="en-AU" sz="1600" dirty="0"/>
              <a:t>iTunes</a:t>
            </a:r>
            <a:endParaRPr lang="en-US" sz="1600" dirty="0"/>
          </a:p>
        </p:txBody>
      </p:sp>
      <p:sp>
        <p:nvSpPr>
          <p:cNvPr id="10" name="TextBox 9">
            <a:extLst>
              <a:ext uri="{FF2B5EF4-FFF2-40B4-BE49-F238E27FC236}">
                <a16:creationId xmlns:a16="http://schemas.microsoft.com/office/drawing/2014/main" id="{9CF942FB-3F23-46F3-8946-73987F8E0749}"/>
              </a:ext>
            </a:extLst>
          </p:cNvPr>
          <p:cNvSpPr txBox="1"/>
          <p:nvPr/>
        </p:nvSpPr>
        <p:spPr>
          <a:xfrm>
            <a:off x="7023100" y="3559195"/>
            <a:ext cx="1390650" cy="338554"/>
          </a:xfrm>
          <a:prstGeom prst="rect">
            <a:avLst/>
          </a:prstGeom>
          <a:solidFill>
            <a:schemeClr val="accent6">
              <a:lumMod val="20000"/>
              <a:lumOff val="80000"/>
            </a:schemeClr>
          </a:solidFill>
        </p:spPr>
        <p:txBody>
          <a:bodyPr wrap="square" rtlCol="0">
            <a:spAutoFit/>
          </a:bodyPr>
          <a:lstStyle/>
          <a:p>
            <a:r>
              <a:rPr lang="en-AU" sz="1600" dirty="0"/>
              <a:t>Apple Store</a:t>
            </a:r>
            <a:endParaRPr lang="en-US" sz="1600" dirty="0"/>
          </a:p>
        </p:txBody>
      </p:sp>
      <p:sp>
        <p:nvSpPr>
          <p:cNvPr id="11" name="TextBox 10">
            <a:extLst>
              <a:ext uri="{FF2B5EF4-FFF2-40B4-BE49-F238E27FC236}">
                <a16:creationId xmlns:a16="http://schemas.microsoft.com/office/drawing/2014/main" id="{E15BE26A-E10F-4751-9053-441980B37D14}"/>
              </a:ext>
            </a:extLst>
          </p:cNvPr>
          <p:cNvSpPr txBox="1"/>
          <p:nvPr/>
        </p:nvSpPr>
        <p:spPr>
          <a:xfrm>
            <a:off x="7050086" y="3951982"/>
            <a:ext cx="1376363" cy="338554"/>
          </a:xfrm>
          <a:prstGeom prst="rect">
            <a:avLst/>
          </a:prstGeom>
          <a:solidFill>
            <a:schemeClr val="accent6">
              <a:lumMod val="20000"/>
              <a:lumOff val="80000"/>
            </a:schemeClr>
          </a:solidFill>
        </p:spPr>
        <p:txBody>
          <a:bodyPr wrap="square" rtlCol="0">
            <a:spAutoFit/>
          </a:bodyPr>
          <a:lstStyle/>
          <a:p>
            <a:r>
              <a:rPr lang="en-AU" sz="1600" dirty="0"/>
              <a:t>Retail</a:t>
            </a:r>
            <a:endParaRPr lang="en-US" sz="1600" dirty="0"/>
          </a:p>
        </p:txBody>
      </p:sp>
      <p:sp>
        <p:nvSpPr>
          <p:cNvPr id="12" name="TextBox 11">
            <a:extLst>
              <a:ext uri="{FF2B5EF4-FFF2-40B4-BE49-F238E27FC236}">
                <a16:creationId xmlns:a16="http://schemas.microsoft.com/office/drawing/2014/main" id="{A5296FC2-C383-4493-B7C3-9EB26A52545B}"/>
              </a:ext>
            </a:extLst>
          </p:cNvPr>
          <p:cNvSpPr txBox="1"/>
          <p:nvPr/>
        </p:nvSpPr>
        <p:spPr>
          <a:xfrm>
            <a:off x="5346700" y="1203066"/>
            <a:ext cx="1601788" cy="830997"/>
          </a:xfrm>
          <a:prstGeom prst="rect">
            <a:avLst/>
          </a:prstGeom>
          <a:solidFill>
            <a:schemeClr val="accent6">
              <a:lumMod val="20000"/>
              <a:lumOff val="80000"/>
            </a:schemeClr>
          </a:solidFill>
        </p:spPr>
        <p:txBody>
          <a:bodyPr wrap="square" rtlCol="0">
            <a:spAutoFit/>
          </a:bodyPr>
          <a:lstStyle/>
          <a:p>
            <a:r>
              <a:rPr lang="en-AU" sz="1200" dirty="0"/>
              <a:t>Extensive selection of easily accessible, affordable, high sound quality music. </a:t>
            </a:r>
            <a:endParaRPr lang="en-US" sz="1200" dirty="0"/>
          </a:p>
        </p:txBody>
      </p:sp>
      <p:sp>
        <p:nvSpPr>
          <p:cNvPr id="13" name="TextBox 12">
            <a:extLst>
              <a:ext uri="{FF2B5EF4-FFF2-40B4-BE49-F238E27FC236}">
                <a16:creationId xmlns:a16="http://schemas.microsoft.com/office/drawing/2014/main" id="{50714868-E168-45AE-A903-8E6D5B22CFD4}"/>
              </a:ext>
            </a:extLst>
          </p:cNvPr>
          <p:cNvSpPr txBox="1"/>
          <p:nvPr/>
        </p:nvSpPr>
        <p:spPr>
          <a:xfrm>
            <a:off x="5346699" y="3476763"/>
            <a:ext cx="1611323" cy="646331"/>
          </a:xfrm>
          <a:prstGeom prst="rect">
            <a:avLst/>
          </a:prstGeom>
          <a:solidFill>
            <a:schemeClr val="accent1">
              <a:lumMod val="20000"/>
              <a:lumOff val="80000"/>
            </a:schemeClr>
          </a:solidFill>
        </p:spPr>
        <p:txBody>
          <a:bodyPr wrap="square" rtlCol="0">
            <a:spAutoFit/>
          </a:bodyPr>
          <a:lstStyle/>
          <a:p>
            <a:r>
              <a:rPr lang="en-AU" sz="1200" dirty="0"/>
              <a:t>Seamless mass market distribution channel.</a:t>
            </a:r>
            <a:endParaRPr lang="en-US" sz="1200" dirty="0"/>
          </a:p>
        </p:txBody>
      </p:sp>
      <p:sp>
        <p:nvSpPr>
          <p:cNvPr id="14" name="TextBox 13">
            <a:extLst>
              <a:ext uri="{FF2B5EF4-FFF2-40B4-BE49-F238E27FC236}">
                <a16:creationId xmlns:a16="http://schemas.microsoft.com/office/drawing/2014/main" id="{277AAA43-81CC-494A-9FCF-6FA802D6193F}"/>
              </a:ext>
            </a:extLst>
          </p:cNvPr>
          <p:cNvSpPr txBox="1"/>
          <p:nvPr/>
        </p:nvSpPr>
        <p:spPr>
          <a:xfrm>
            <a:off x="7077074" y="4352182"/>
            <a:ext cx="1390650" cy="338554"/>
          </a:xfrm>
          <a:prstGeom prst="rect">
            <a:avLst/>
          </a:prstGeom>
          <a:solidFill>
            <a:schemeClr val="accent1">
              <a:lumMod val="20000"/>
              <a:lumOff val="80000"/>
            </a:schemeClr>
          </a:solidFill>
        </p:spPr>
        <p:txBody>
          <a:bodyPr wrap="square" rtlCol="0">
            <a:spAutoFit/>
          </a:bodyPr>
          <a:lstStyle/>
          <a:p>
            <a:r>
              <a:rPr lang="en-AU" sz="1600" dirty="0"/>
              <a:t>Apple.com</a:t>
            </a:r>
            <a:endParaRPr lang="en-US" sz="1600" dirty="0"/>
          </a:p>
        </p:txBody>
      </p:sp>
      <p:sp>
        <p:nvSpPr>
          <p:cNvPr id="15" name="TextBox 14">
            <a:extLst>
              <a:ext uri="{FF2B5EF4-FFF2-40B4-BE49-F238E27FC236}">
                <a16:creationId xmlns:a16="http://schemas.microsoft.com/office/drawing/2014/main" id="{DCBC1F2D-2479-4EDE-9099-980EB241F7D6}"/>
              </a:ext>
            </a:extLst>
          </p:cNvPr>
          <p:cNvSpPr txBox="1"/>
          <p:nvPr/>
        </p:nvSpPr>
        <p:spPr>
          <a:xfrm>
            <a:off x="5337165" y="2083106"/>
            <a:ext cx="1611323" cy="646331"/>
          </a:xfrm>
          <a:prstGeom prst="rect">
            <a:avLst/>
          </a:prstGeom>
          <a:solidFill>
            <a:schemeClr val="accent6">
              <a:lumMod val="20000"/>
              <a:lumOff val="80000"/>
            </a:schemeClr>
          </a:solidFill>
        </p:spPr>
        <p:txBody>
          <a:bodyPr wrap="square" rtlCol="0">
            <a:spAutoFit/>
          </a:bodyPr>
          <a:lstStyle/>
          <a:p>
            <a:r>
              <a:rPr lang="en-AU" sz="1200" dirty="0"/>
              <a:t>Seamless integration of music hardware &amp; software</a:t>
            </a:r>
            <a:endParaRPr lang="en-US" sz="1200" dirty="0"/>
          </a:p>
        </p:txBody>
      </p:sp>
      <p:sp>
        <p:nvSpPr>
          <p:cNvPr id="16" name="TextBox 15">
            <a:extLst>
              <a:ext uri="{FF2B5EF4-FFF2-40B4-BE49-F238E27FC236}">
                <a16:creationId xmlns:a16="http://schemas.microsoft.com/office/drawing/2014/main" id="{71615985-E286-44FC-B417-7DE2500D07A0}"/>
              </a:ext>
            </a:extLst>
          </p:cNvPr>
          <p:cNvSpPr txBox="1"/>
          <p:nvPr/>
        </p:nvSpPr>
        <p:spPr>
          <a:xfrm>
            <a:off x="7035800" y="1233088"/>
            <a:ext cx="1530350" cy="276999"/>
          </a:xfrm>
          <a:prstGeom prst="rect">
            <a:avLst/>
          </a:prstGeom>
          <a:solidFill>
            <a:schemeClr val="accent6">
              <a:lumMod val="20000"/>
              <a:lumOff val="80000"/>
            </a:schemeClr>
          </a:solidFill>
        </p:spPr>
        <p:txBody>
          <a:bodyPr wrap="square" rtlCol="0">
            <a:spAutoFit/>
          </a:bodyPr>
          <a:lstStyle/>
          <a:p>
            <a:r>
              <a:rPr lang="en-AU" sz="1200" dirty="0"/>
              <a:t>Customer centric</a:t>
            </a:r>
            <a:endParaRPr lang="en-US" sz="1200" dirty="0"/>
          </a:p>
        </p:txBody>
      </p:sp>
      <p:sp>
        <p:nvSpPr>
          <p:cNvPr id="17" name="TextBox 16">
            <a:extLst>
              <a:ext uri="{FF2B5EF4-FFF2-40B4-BE49-F238E27FC236}">
                <a16:creationId xmlns:a16="http://schemas.microsoft.com/office/drawing/2014/main" id="{1FE32D33-0171-4BD4-BD28-C09D0D9BF4E5}"/>
              </a:ext>
            </a:extLst>
          </p:cNvPr>
          <p:cNvSpPr txBox="1"/>
          <p:nvPr/>
        </p:nvSpPr>
        <p:spPr>
          <a:xfrm>
            <a:off x="7035800" y="1608060"/>
            <a:ext cx="1530350" cy="461665"/>
          </a:xfrm>
          <a:prstGeom prst="rect">
            <a:avLst/>
          </a:prstGeom>
          <a:solidFill>
            <a:schemeClr val="accent6">
              <a:lumMod val="20000"/>
              <a:lumOff val="80000"/>
            </a:schemeClr>
          </a:solidFill>
        </p:spPr>
        <p:txBody>
          <a:bodyPr wrap="square" rtlCol="0">
            <a:spAutoFit/>
          </a:bodyPr>
          <a:lstStyle/>
          <a:p>
            <a:r>
              <a:rPr lang="en-AU" sz="1200" dirty="0"/>
              <a:t>‘</a:t>
            </a:r>
            <a:r>
              <a:rPr lang="en-AU" sz="1200" dirty="0" err="1"/>
              <a:t>Lovemark</a:t>
            </a:r>
            <a:r>
              <a:rPr lang="en-AU" sz="1200" dirty="0"/>
              <a:t>’ Personal Experiential</a:t>
            </a:r>
            <a:endParaRPr lang="en-US" sz="1200" dirty="0"/>
          </a:p>
        </p:txBody>
      </p:sp>
      <p:sp>
        <p:nvSpPr>
          <p:cNvPr id="18" name="TextBox 17">
            <a:extLst>
              <a:ext uri="{FF2B5EF4-FFF2-40B4-BE49-F238E27FC236}">
                <a16:creationId xmlns:a16="http://schemas.microsoft.com/office/drawing/2014/main" id="{3659D053-06DE-4669-B8AF-3E135689B37D}"/>
              </a:ext>
            </a:extLst>
          </p:cNvPr>
          <p:cNvSpPr txBox="1"/>
          <p:nvPr/>
        </p:nvSpPr>
        <p:spPr>
          <a:xfrm>
            <a:off x="7035800" y="2129598"/>
            <a:ext cx="1530350" cy="276999"/>
          </a:xfrm>
          <a:prstGeom prst="rect">
            <a:avLst/>
          </a:prstGeom>
          <a:gradFill>
            <a:gsLst>
              <a:gs pos="0">
                <a:schemeClr val="accent1">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Long term strategy</a:t>
            </a:r>
            <a:endParaRPr lang="en-US" sz="1200" dirty="0"/>
          </a:p>
        </p:txBody>
      </p:sp>
      <p:sp>
        <p:nvSpPr>
          <p:cNvPr id="19" name="TextBox 18">
            <a:extLst>
              <a:ext uri="{FF2B5EF4-FFF2-40B4-BE49-F238E27FC236}">
                <a16:creationId xmlns:a16="http://schemas.microsoft.com/office/drawing/2014/main" id="{BF3FD36A-1652-48EB-9AA2-62C2F05CF115}"/>
              </a:ext>
            </a:extLst>
          </p:cNvPr>
          <p:cNvSpPr txBox="1"/>
          <p:nvPr/>
        </p:nvSpPr>
        <p:spPr>
          <a:xfrm>
            <a:off x="7035800" y="2441982"/>
            <a:ext cx="1530350" cy="276999"/>
          </a:xfrm>
          <a:prstGeom prst="rect">
            <a:avLst/>
          </a:prstGeom>
          <a:solidFill>
            <a:schemeClr val="accent1">
              <a:lumMod val="20000"/>
              <a:lumOff val="80000"/>
            </a:schemeClr>
          </a:solidFill>
        </p:spPr>
        <p:txBody>
          <a:bodyPr wrap="square" rtlCol="0">
            <a:spAutoFit/>
          </a:bodyPr>
          <a:lstStyle/>
          <a:p>
            <a:r>
              <a:rPr lang="en-AU" sz="1200" dirty="0"/>
              <a:t>Win-Win</a:t>
            </a:r>
            <a:endParaRPr lang="en-US" sz="1200" dirty="0"/>
          </a:p>
        </p:txBody>
      </p:sp>
      <p:sp>
        <p:nvSpPr>
          <p:cNvPr id="20" name="TextBox 19">
            <a:extLst>
              <a:ext uri="{FF2B5EF4-FFF2-40B4-BE49-F238E27FC236}">
                <a16:creationId xmlns:a16="http://schemas.microsoft.com/office/drawing/2014/main" id="{78E168C3-A055-4C6B-BA0E-06A0A6623627}"/>
              </a:ext>
            </a:extLst>
          </p:cNvPr>
          <p:cNvSpPr txBox="1"/>
          <p:nvPr/>
        </p:nvSpPr>
        <p:spPr>
          <a:xfrm>
            <a:off x="3552823" y="3133797"/>
            <a:ext cx="774700" cy="461665"/>
          </a:xfrm>
          <a:prstGeom prst="rect">
            <a:avLst/>
          </a:prstGeom>
          <a:solidFill>
            <a:schemeClr val="accent6">
              <a:lumMod val="20000"/>
              <a:lumOff val="80000"/>
            </a:schemeClr>
          </a:solidFill>
        </p:spPr>
        <p:txBody>
          <a:bodyPr wrap="square" rtlCol="0">
            <a:spAutoFit/>
          </a:bodyPr>
          <a:lstStyle/>
          <a:p>
            <a:r>
              <a:rPr lang="en-AU" sz="1200" dirty="0"/>
              <a:t>iPod hardware</a:t>
            </a:r>
            <a:endParaRPr lang="en-US" sz="1200" dirty="0"/>
          </a:p>
        </p:txBody>
      </p:sp>
      <p:sp>
        <p:nvSpPr>
          <p:cNvPr id="21" name="TextBox 20">
            <a:extLst>
              <a:ext uri="{FF2B5EF4-FFF2-40B4-BE49-F238E27FC236}">
                <a16:creationId xmlns:a16="http://schemas.microsoft.com/office/drawing/2014/main" id="{B82270CE-93E2-4A2F-A05F-36B8BC29C603}"/>
              </a:ext>
            </a:extLst>
          </p:cNvPr>
          <p:cNvSpPr txBox="1"/>
          <p:nvPr/>
        </p:nvSpPr>
        <p:spPr>
          <a:xfrm>
            <a:off x="4375146" y="3119510"/>
            <a:ext cx="901704" cy="461665"/>
          </a:xfrm>
          <a:prstGeom prst="rect">
            <a:avLst/>
          </a:prstGeom>
          <a:solidFill>
            <a:schemeClr val="accent6">
              <a:lumMod val="20000"/>
              <a:lumOff val="80000"/>
            </a:schemeClr>
          </a:solidFill>
        </p:spPr>
        <p:txBody>
          <a:bodyPr wrap="square" rtlCol="0">
            <a:spAutoFit/>
          </a:bodyPr>
          <a:lstStyle/>
          <a:p>
            <a:r>
              <a:rPr lang="en-AU" sz="1200" dirty="0"/>
              <a:t>iTunes software</a:t>
            </a:r>
            <a:endParaRPr lang="en-US" sz="1200" dirty="0"/>
          </a:p>
        </p:txBody>
      </p:sp>
      <p:sp>
        <p:nvSpPr>
          <p:cNvPr id="22" name="TextBox 21">
            <a:extLst>
              <a:ext uri="{FF2B5EF4-FFF2-40B4-BE49-F238E27FC236}">
                <a16:creationId xmlns:a16="http://schemas.microsoft.com/office/drawing/2014/main" id="{5DA6105D-F808-47DC-B4D2-7955AE4E3F82}"/>
              </a:ext>
            </a:extLst>
          </p:cNvPr>
          <p:cNvSpPr txBox="1"/>
          <p:nvPr/>
        </p:nvSpPr>
        <p:spPr>
          <a:xfrm>
            <a:off x="4610102" y="4066829"/>
            <a:ext cx="687386" cy="276999"/>
          </a:xfrm>
          <a:prstGeom prst="rect">
            <a:avLst/>
          </a:prstGeom>
          <a:gradFill>
            <a:gsLst>
              <a:gs pos="0">
                <a:schemeClr val="accent1">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Internet</a:t>
            </a:r>
            <a:endParaRPr lang="en-US" sz="1200" dirty="0"/>
          </a:p>
        </p:txBody>
      </p:sp>
      <p:sp>
        <p:nvSpPr>
          <p:cNvPr id="23" name="TextBox 22">
            <a:extLst>
              <a:ext uri="{FF2B5EF4-FFF2-40B4-BE49-F238E27FC236}">
                <a16:creationId xmlns:a16="http://schemas.microsoft.com/office/drawing/2014/main" id="{D5B3FD39-DA21-41EB-A65F-452A9443919C}"/>
              </a:ext>
            </a:extLst>
          </p:cNvPr>
          <p:cNvSpPr txBox="1"/>
          <p:nvPr/>
        </p:nvSpPr>
        <p:spPr>
          <a:xfrm>
            <a:off x="4610101" y="3575418"/>
            <a:ext cx="777881" cy="461665"/>
          </a:xfrm>
          <a:prstGeom prst="rect">
            <a:avLst/>
          </a:prstGeom>
          <a:gradFill>
            <a:gsLst>
              <a:gs pos="0">
                <a:schemeClr val="accent1">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Apple’s Brand</a:t>
            </a:r>
            <a:endParaRPr lang="en-US" sz="1200" dirty="0"/>
          </a:p>
        </p:txBody>
      </p:sp>
      <p:sp>
        <p:nvSpPr>
          <p:cNvPr id="24" name="TextBox 23">
            <a:extLst>
              <a:ext uri="{FF2B5EF4-FFF2-40B4-BE49-F238E27FC236}">
                <a16:creationId xmlns:a16="http://schemas.microsoft.com/office/drawing/2014/main" id="{36385305-50A8-49DB-B3EB-7CEADEFE6BC9}"/>
              </a:ext>
            </a:extLst>
          </p:cNvPr>
          <p:cNvSpPr txBox="1"/>
          <p:nvPr/>
        </p:nvSpPr>
        <p:spPr>
          <a:xfrm>
            <a:off x="3552822" y="4353927"/>
            <a:ext cx="1652588" cy="276999"/>
          </a:xfrm>
          <a:prstGeom prst="rect">
            <a:avLst/>
          </a:prstGeom>
          <a:solidFill>
            <a:schemeClr val="accent1">
              <a:lumMod val="20000"/>
              <a:lumOff val="80000"/>
            </a:schemeClr>
          </a:solidFill>
        </p:spPr>
        <p:txBody>
          <a:bodyPr wrap="square" rtlCol="0">
            <a:spAutoFit/>
          </a:bodyPr>
          <a:lstStyle/>
          <a:p>
            <a:r>
              <a:rPr lang="en-AU" sz="1200" dirty="0"/>
              <a:t>Talented Artists</a:t>
            </a:r>
            <a:endParaRPr lang="en-US" sz="1200" dirty="0"/>
          </a:p>
        </p:txBody>
      </p:sp>
      <p:sp>
        <p:nvSpPr>
          <p:cNvPr id="25" name="TextBox 24">
            <a:extLst>
              <a:ext uri="{FF2B5EF4-FFF2-40B4-BE49-F238E27FC236}">
                <a16:creationId xmlns:a16="http://schemas.microsoft.com/office/drawing/2014/main" id="{55B93917-4EAD-46C0-A60D-105C08CBC597}"/>
              </a:ext>
            </a:extLst>
          </p:cNvPr>
          <p:cNvSpPr txBox="1"/>
          <p:nvPr/>
        </p:nvSpPr>
        <p:spPr>
          <a:xfrm>
            <a:off x="3552822" y="3546496"/>
            <a:ext cx="1038228" cy="830997"/>
          </a:xfrm>
          <a:prstGeom prst="rect">
            <a:avLst/>
          </a:prstGeom>
          <a:gradFill>
            <a:gsLst>
              <a:gs pos="0">
                <a:schemeClr val="accent1">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Talented designers and programmers</a:t>
            </a:r>
            <a:endParaRPr lang="en-US" sz="1200" dirty="0"/>
          </a:p>
        </p:txBody>
      </p:sp>
      <p:sp>
        <p:nvSpPr>
          <p:cNvPr id="26" name="TextBox 25">
            <a:extLst>
              <a:ext uri="{FF2B5EF4-FFF2-40B4-BE49-F238E27FC236}">
                <a16:creationId xmlns:a16="http://schemas.microsoft.com/office/drawing/2014/main" id="{2301BB2C-140B-4675-8A20-6788D807CA73}"/>
              </a:ext>
            </a:extLst>
          </p:cNvPr>
          <p:cNvSpPr txBox="1"/>
          <p:nvPr/>
        </p:nvSpPr>
        <p:spPr>
          <a:xfrm>
            <a:off x="3552821" y="4650738"/>
            <a:ext cx="1652588" cy="276999"/>
          </a:xfrm>
          <a:prstGeom prst="rect">
            <a:avLst/>
          </a:prstGeom>
          <a:solidFill>
            <a:schemeClr val="accent1">
              <a:lumMod val="20000"/>
              <a:lumOff val="80000"/>
            </a:schemeClr>
          </a:solidFill>
        </p:spPr>
        <p:txBody>
          <a:bodyPr wrap="square" rtlCol="0">
            <a:spAutoFit/>
          </a:bodyPr>
          <a:lstStyle/>
          <a:p>
            <a:r>
              <a:rPr lang="en-AU" sz="1200" dirty="0"/>
              <a:t>Content</a:t>
            </a:r>
            <a:endParaRPr lang="en-US" sz="1200" dirty="0"/>
          </a:p>
        </p:txBody>
      </p:sp>
      <p:sp>
        <p:nvSpPr>
          <p:cNvPr id="28" name="TextBox 27">
            <a:extLst>
              <a:ext uri="{FF2B5EF4-FFF2-40B4-BE49-F238E27FC236}">
                <a16:creationId xmlns:a16="http://schemas.microsoft.com/office/drawing/2014/main" id="{B8376749-0766-4035-95E5-118A32A00B2B}"/>
              </a:ext>
            </a:extLst>
          </p:cNvPr>
          <p:cNvSpPr txBox="1"/>
          <p:nvPr/>
        </p:nvSpPr>
        <p:spPr>
          <a:xfrm>
            <a:off x="3584574" y="1572397"/>
            <a:ext cx="828675" cy="461665"/>
          </a:xfrm>
          <a:prstGeom prst="rect">
            <a:avLst/>
          </a:prstGeom>
          <a:solidFill>
            <a:schemeClr val="accent6">
              <a:lumMod val="20000"/>
              <a:lumOff val="80000"/>
            </a:schemeClr>
          </a:solidFill>
        </p:spPr>
        <p:txBody>
          <a:bodyPr wrap="square" rtlCol="0">
            <a:spAutoFit/>
          </a:bodyPr>
          <a:lstStyle/>
          <a:p>
            <a:r>
              <a:rPr lang="en-AU" sz="1200" dirty="0"/>
              <a:t>Hardware design</a:t>
            </a:r>
            <a:endParaRPr lang="en-US" sz="1200" dirty="0"/>
          </a:p>
        </p:txBody>
      </p:sp>
      <p:sp>
        <p:nvSpPr>
          <p:cNvPr id="30" name="TextBox 29">
            <a:extLst>
              <a:ext uri="{FF2B5EF4-FFF2-40B4-BE49-F238E27FC236}">
                <a16:creationId xmlns:a16="http://schemas.microsoft.com/office/drawing/2014/main" id="{EFA4E069-E48A-481F-9756-1BFE52D8CAA3}"/>
              </a:ext>
            </a:extLst>
          </p:cNvPr>
          <p:cNvSpPr txBox="1"/>
          <p:nvPr/>
        </p:nvSpPr>
        <p:spPr>
          <a:xfrm>
            <a:off x="3582986" y="1252342"/>
            <a:ext cx="1660528" cy="276999"/>
          </a:xfrm>
          <a:prstGeom prst="rect">
            <a:avLst/>
          </a:prstGeom>
          <a:solidFill>
            <a:schemeClr val="accent6">
              <a:lumMod val="20000"/>
              <a:lumOff val="80000"/>
            </a:schemeClr>
          </a:solidFill>
        </p:spPr>
        <p:txBody>
          <a:bodyPr wrap="square" rtlCol="0">
            <a:spAutoFit/>
          </a:bodyPr>
          <a:lstStyle/>
          <a:p>
            <a:r>
              <a:rPr lang="en-AU" sz="1200" dirty="0"/>
              <a:t>Marketing, Sales &amp; PR</a:t>
            </a:r>
            <a:endParaRPr lang="en-US" sz="1200" dirty="0"/>
          </a:p>
        </p:txBody>
      </p:sp>
      <p:sp>
        <p:nvSpPr>
          <p:cNvPr id="31" name="TextBox 30">
            <a:extLst>
              <a:ext uri="{FF2B5EF4-FFF2-40B4-BE49-F238E27FC236}">
                <a16:creationId xmlns:a16="http://schemas.microsoft.com/office/drawing/2014/main" id="{D710CCDF-5922-4D65-96A8-16E41CAD0817}"/>
              </a:ext>
            </a:extLst>
          </p:cNvPr>
          <p:cNvSpPr txBox="1"/>
          <p:nvPr/>
        </p:nvSpPr>
        <p:spPr>
          <a:xfrm>
            <a:off x="3582986" y="2065107"/>
            <a:ext cx="1660528" cy="461665"/>
          </a:xfrm>
          <a:prstGeom prst="rect">
            <a:avLst/>
          </a:prstGeom>
          <a:gradFill flip="none" rotWithShape="1">
            <a:gsLst>
              <a:gs pos="0">
                <a:schemeClr val="accent1">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tileRect/>
          </a:gradFill>
        </p:spPr>
        <p:txBody>
          <a:bodyPr wrap="square" rtlCol="0">
            <a:spAutoFit/>
          </a:bodyPr>
          <a:lstStyle/>
          <a:p>
            <a:r>
              <a:rPr lang="en-AU" sz="1200" dirty="0"/>
              <a:t>Supply Chain Management</a:t>
            </a:r>
            <a:endParaRPr lang="en-US" sz="1200" dirty="0"/>
          </a:p>
        </p:txBody>
      </p:sp>
      <p:sp>
        <p:nvSpPr>
          <p:cNvPr id="35" name="TextBox 34">
            <a:extLst>
              <a:ext uri="{FF2B5EF4-FFF2-40B4-BE49-F238E27FC236}">
                <a16:creationId xmlns:a16="http://schemas.microsoft.com/office/drawing/2014/main" id="{36C6BE2E-854E-4079-8A9E-8B63FEA05DB1}"/>
              </a:ext>
            </a:extLst>
          </p:cNvPr>
          <p:cNvSpPr txBox="1"/>
          <p:nvPr/>
        </p:nvSpPr>
        <p:spPr>
          <a:xfrm>
            <a:off x="1878797" y="2552879"/>
            <a:ext cx="1240633" cy="461665"/>
          </a:xfrm>
          <a:prstGeom prst="rect">
            <a:avLst/>
          </a:prstGeom>
          <a:solidFill>
            <a:schemeClr val="accent1">
              <a:lumMod val="20000"/>
              <a:lumOff val="80000"/>
            </a:schemeClr>
          </a:solidFill>
        </p:spPr>
        <p:txBody>
          <a:bodyPr wrap="square" rtlCol="0">
            <a:spAutoFit/>
          </a:bodyPr>
          <a:lstStyle/>
          <a:p>
            <a:r>
              <a:rPr lang="en-AU" sz="1200" dirty="0"/>
              <a:t>Incumbent Record Labels</a:t>
            </a:r>
            <a:endParaRPr lang="en-US" sz="1200" dirty="0"/>
          </a:p>
        </p:txBody>
      </p:sp>
      <p:sp>
        <p:nvSpPr>
          <p:cNvPr id="36" name="TextBox 35">
            <a:extLst>
              <a:ext uri="{FF2B5EF4-FFF2-40B4-BE49-F238E27FC236}">
                <a16:creationId xmlns:a16="http://schemas.microsoft.com/office/drawing/2014/main" id="{31A8AB34-9C69-455A-A258-8C6BCECDCD65}"/>
              </a:ext>
            </a:extLst>
          </p:cNvPr>
          <p:cNvSpPr txBox="1"/>
          <p:nvPr/>
        </p:nvSpPr>
        <p:spPr>
          <a:xfrm>
            <a:off x="1878798" y="1994336"/>
            <a:ext cx="1240633" cy="461665"/>
          </a:xfrm>
          <a:prstGeom prst="rect">
            <a:avLst/>
          </a:prstGeom>
          <a:solidFill>
            <a:schemeClr val="accent6">
              <a:lumMod val="20000"/>
              <a:lumOff val="80000"/>
            </a:schemeClr>
          </a:solidFill>
        </p:spPr>
        <p:txBody>
          <a:bodyPr wrap="square" rtlCol="0">
            <a:spAutoFit/>
          </a:bodyPr>
          <a:lstStyle/>
          <a:p>
            <a:r>
              <a:rPr lang="en-AU" sz="1200" dirty="0"/>
              <a:t>Influencers &amp; Bloggers</a:t>
            </a:r>
            <a:endParaRPr lang="en-US" sz="1200" dirty="0"/>
          </a:p>
        </p:txBody>
      </p:sp>
      <p:sp>
        <p:nvSpPr>
          <p:cNvPr id="37" name="TextBox 36">
            <a:extLst>
              <a:ext uri="{FF2B5EF4-FFF2-40B4-BE49-F238E27FC236}">
                <a16:creationId xmlns:a16="http://schemas.microsoft.com/office/drawing/2014/main" id="{87D7DCBA-8F97-4C04-BC2A-6C801A8395FE}"/>
              </a:ext>
            </a:extLst>
          </p:cNvPr>
          <p:cNvSpPr txBox="1"/>
          <p:nvPr/>
        </p:nvSpPr>
        <p:spPr>
          <a:xfrm>
            <a:off x="1878797" y="3089665"/>
            <a:ext cx="1410498" cy="461665"/>
          </a:xfrm>
          <a:prstGeom prst="rect">
            <a:avLst/>
          </a:prstGeom>
          <a:solidFill>
            <a:schemeClr val="accent1">
              <a:lumMod val="20000"/>
              <a:lumOff val="80000"/>
            </a:schemeClr>
          </a:solidFill>
        </p:spPr>
        <p:txBody>
          <a:bodyPr wrap="square" rtlCol="0">
            <a:spAutoFit/>
          </a:bodyPr>
          <a:lstStyle/>
          <a:p>
            <a:r>
              <a:rPr lang="en-AU" sz="1200" dirty="0"/>
              <a:t>Independent Recording Artists</a:t>
            </a:r>
            <a:endParaRPr lang="en-US" sz="1200" dirty="0"/>
          </a:p>
        </p:txBody>
      </p:sp>
      <p:sp>
        <p:nvSpPr>
          <p:cNvPr id="38" name="TextBox 37">
            <a:extLst>
              <a:ext uri="{FF2B5EF4-FFF2-40B4-BE49-F238E27FC236}">
                <a16:creationId xmlns:a16="http://schemas.microsoft.com/office/drawing/2014/main" id="{4DD63412-BD6A-4529-8B05-E1A9DF2EA236}"/>
              </a:ext>
            </a:extLst>
          </p:cNvPr>
          <p:cNvSpPr txBox="1"/>
          <p:nvPr/>
        </p:nvSpPr>
        <p:spPr>
          <a:xfrm>
            <a:off x="1872844" y="3605164"/>
            <a:ext cx="1240633" cy="276999"/>
          </a:xfrm>
          <a:prstGeom prst="rect">
            <a:avLst/>
          </a:prstGeom>
          <a:solidFill>
            <a:schemeClr val="accent1">
              <a:lumMod val="20000"/>
              <a:lumOff val="80000"/>
            </a:schemeClr>
          </a:solidFill>
        </p:spPr>
        <p:txBody>
          <a:bodyPr wrap="square" rtlCol="0">
            <a:spAutoFit/>
          </a:bodyPr>
          <a:lstStyle/>
          <a:p>
            <a:r>
              <a:rPr lang="en-AU" sz="1200" dirty="0"/>
              <a:t>Aggregators</a:t>
            </a:r>
            <a:endParaRPr lang="en-US" sz="1200" dirty="0"/>
          </a:p>
        </p:txBody>
      </p:sp>
      <p:sp>
        <p:nvSpPr>
          <p:cNvPr id="39" name="TextBox 38">
            <a:extLst>
              <a:ext uri="{FF2B5EF4-FFF2-40B4-BE49-F238E27FC236}">
                <a16:creationId xmlns:a16="http://schemas.microsoft.com/office/drawing/2014/main" id="{04A43500-EB75-4FAB-9FB3-38AA458183C2}"/>
              </a:ext>
            </a:extLst>
          </p:cNvPr>
          <p:cNvSpPr txBox="1"/>
          <p:nvPr/>
        </p:nvSpPr>
        <p:spPr>
          <a:xfrm>
            <a:off x="1872844" y="3928329"/>
            <a:ext cx="1321600" cy="276999"/>
          </a:xfrm>
          <a:prstGeom prst="rect">
            <a:avLst/>
          </a:prstGeom>
          <a:solidFill>
            <a:schemeClr val="accent1">
              <a:lumMod val="20000"/>
              <a:lumOff val="80000"/>
            </a:schemeClr>
          </a:solidFill>
        </p:spPr>
        <p:txBody>
          <a:bodyPr wrap="square" rtlCol="0">
            <a:spAutoFit/>
          </a:bodyPr>
          <a:lstStyle/>
          <a:p>
            <a:r>
              <a:rPr lang="en-AU" sz="1200" dirty="0"/>
              <a:t>Encoding Houses</a:t>
            </a:r>
            <a:endParaRPr lang="en-US" sz="1200" dirty="0"/>
          </a:p>
        </p:txBody>
      </p:sp>
      <p:sp>
        <p:nvSpPr>
          <p:cNvPr id="41" name="TextBox 40">
            <a:extLst>
              <a:ext uri="{FF2B5EF4-FFF2-40B4-BE49-F238E27FC236}">
                <a16:creationId xmlns:a16="http://schemas.microsoft.com/office/drawing/2014/main" id="{0FDF063B-5345-4E60-9227-E3BEF8C79D9F}"/>
              </a:ext>
            </a:extLst>
          </p:cNvPr>
          <p:cNvSpPr txBox="1"/>
          <p:nvPr/>
        </p:nvSpPr>
        <p:spPr>
          <a:xfrm>
            <a:off x="1948648" y="5100037"/>
            <a:ext cx="3455204" cy="276999"/>
          </a:xfrm>
          <a:prstGeom prst="rect">
            <a:avLst/>
          </a:prstGeom>
          <a:gradFill>
            <a:gsLst>
              <a:gs pos="0">
                <a:schemeClr val="accent1">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Staff Costs – Design, Development Sales &amp; Support</a:t>
            </a:r>
            <a:endParaRPr lang="en-US" sz="1200" dirty="0"/>
          </a:p>
        </p:txBody>
      </p:sp>
      <p:sp>
        <p:nvSpPr>
          <p:cNvPr id="42" name="TextBox 41">
            <a:extLst>
              <a:ext uri="{FF2B5EF4-FFF2-40B4-BE49-F238E27FC236}">
                <a16:creationId xmlns:a16="http://schemas.microsoft.com/office/drawing/2014/main" id="{4759BB94-1D37-4112-971E-8911C8A2F07A}"/>
              </a:ext>
            </a:extLst>
          </p:cNvPr>
          <p:cNvSpPr txBox="1"/>
          <p:nvPr/>
        </p:nvSpPr>
        <p:spPr>
          <a:xfrm>
            <a:off x="1948646" y="5771397"/>
            <a:ext cx="1245797" cy="276999"/>
          </a:xfrm>
          <a:prstGeom prst="rect">
            <a:avLst/>
          </a:prstGeom>
          <a:solidFill>
            <a:schemeClr val="accent1">
              <a:lumMod val="20000"/>
              <a:lumOff val="80000"/>
            </a:schemeClr>
          </a:solidFill>
        </p:spPr>
        <p:txBody>
          <a:bodyPr wrap="square" rtlCol="0">
            <a:spAutoFit/>
          </a:bodyPr>
          <a:lstStyle/>
          <a:p>
            <a:r>
              <a:rPr lang="en-AU" sz="1200" dirty="0"/>
              <a:t>Music Royalties</a:t>
            </a:r>
            <a:endParaRPr lang="en-US" sz="1200" dirty="0"/>
          </a:p>
        </p:txBody>
      </p:sp>
      <p:sp>
        <p:nvSpPr>
          <p:cNvPr id="43" name="TextBox 42">
            <a:extLst>
              <a:ext uri="{FF2B5EF4-FFF2-40B4-BE49-F238E27FC236}">
                <a16:creationId xmlns:a16="http://schemas.microsoft.com/office/drawing/2014/main" id="{0C01A5AD-3BA8-430C-A56F-7FB912A904D5}"/>
              </a:ext>
            </a:extLst>
          </p:cNvPr>
          <p:cNvSpPr txBox="1"/>
          <p:nvPr/>
        </p:nvSpPr>
        <p:spPr>
          <a:xfrm>
            <a:off x="1948647" y="5426080"/>
            <a:ext cx="1340648" cy="276999"/>
          </a:xfrm>
          <a:prstGeom prst="rect">
            <a:avLst/>
          </a:prstGeom>
          <a:gradFill>
            <a:gsLst>
              <a:gs pos="0">
                <a:schemeClr val="accent1">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Legal &amp; Contract</a:t>
            </a:r>
            <a:endParaRPr lang="en-US" sz="1200" dirty="0"/>
          </a:p>
        </p:txBody>
      </p:sp>
      <p:sp>
        <p:nvSpPr>
          <p:cNvPr id="44" name="TextBox 43">
            <a:extLst>
              <a:ext uri="{FF2B5EF4-FFF2-40B4-BE49-F238E27FC236}">
                <a16:creationId xmlns:a16="http://schemas.microsoft.com/office/drawing/2014/main" id="{11C21793-5C3D-404C-BDDC-93AB3749F8B2}"/>
              </a:ext>
            </a:extLst>
          </p:cNvPr>
          <p:cNvSpPr txBox="1"/>
          <p:nvPr/>
        </p:nvSpPr>
        <p:spPr>
          <a:xfrm>
            <a:off x="4413250" y="5419448"/>
            <a:ext cx="990602" cy="461665"/>
          </a:xfrm>
          <a:prstGeom prst="rect">
            <a:avLst/>
          </a:prstGeom>
          <a:solidFill>
            <a:schemeClr val="accent6">
              <a:lumMod val="20000"/>
              <a:lumOff val="80000"/>
            </a:schemeClr>
          </a:solidFill>
        </p:spPr>
        <p:txBody>
          <a:bodyPr wrap="square" rtlCol="0">
            <a:spAutoFit/>
          </a:bodyPr>
          <a:lstStyle/>
          <a:p>
            <a:r>
              <a:rPr lang="en-AU" sz="1200" dirty="0"/>
              <a:t>Marketing, Sales &amp; PR</a:t>
            </a:r>
            <a:endParaRPr lang="en-US" sz="1200" dirty="0"/>
          </a:p>
        </p:txBody>
      </p:sp>
      <p:sp>
        <p:nvSpPr>
          <p:cNvPr id="45" name="TextBox 44">
            <a:extLst>
              <a:ext uri="{FF2B5EF4-FFF2-40B4-BE49-F238E27FC236}">
                <a16:creationId xmlns:a16="http://schemas.microsoft.com/office/drawing/2014/main" id="{2E8DA4FD-5C20-4B32-B127-03572C0BEE4C}"/>
              </a:ext>
            </a:extLst>
          </p:cNvPr>
          <p:cNvSpPr txBox="1"/>
          <p:nvPr/>
        </p:nvSpPr>
        <p:spPr>
          <a:xfrm>
            <a:off x="3194444" y="5426079"/>
            <a:ext cx="1164829" cy="646331"/>
          </a:xfrm>
          <a:prstGeom prst="rect">
            <a:avLst/>
          </a:prstGeom>
          <a:solidFill>
            <a:schemeClr val="accent6">
              <a:lumMod val="20000"/>
              <a:lumOff val="80000"/>
            </a:schemeClr>
          </a:solidFill>
        </p:spPr>
        <p:txBody>
          <a:bodyPr wrap="square" rtlCol="0">
            <a:spAutoFit/>
          </a:bodyPr>
          <a:lstStyle/>
          <a:p>
            <a:r>
              <a:rPr lang="en-AU" sz="1200" dirty="0"/>
              <a:t>Hardware Manufacture &amp; Packaging</a:t>
            </a:r>
            <a:endParaRPr lang="en-US" sz="1200" dirty="0"/>
          </a:p>
        </p:txBody>
      </p:sp>
      <p:sp>
        <p:nvSpPr>
          <p:cNvPr id="46" name="TextBox 45">
            <a:extLst>
              <a:ext uri="{FF2B5EF4-FFF2-40B4-BE49-F238E27FC236}">
                <a16:creationId xmlns:a16="http://schemas.microsoft.com/office/drawing/2014/main" id="{D108E08E-65F2-4436-BC09-359EF36546E0}"/>
              </a:ext>
            </a:extLst>
          </p:cNvPr>
          <p:cNvSpPr txBox="1"/>
          <p:nvPr/>
        </p:nvSpPr>
        <p:spPr>
          <a:xfrm>
            <a:off x="4439441" y="1581022"/>
            <a:ext cx="804073" cy="461665"/>
          </a:xfrm>
          <a:prstGeom prst="rect">
            <a:avLst/>
          </a:prstGeom>
          <a:gradFill flip="none" rotWithShape="1">
            <a:gsLst>
              <a:gs pos="0">
                <a:schemeClr val="accent1">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tileRect/>
          </a:gradFill>
        </p:spPr>
        <p:txBody>
          <a:bodyPr wrap="square" rtlCol="0">
            <a:spAutoFit/>
          </a:bodyPr>
          <a:lstStyle/>
          <a:p>
            <a:r>
              <a:rPr lang="en-AU" sz="1200" dirty="0"/>
              <a:t>Software design</a:t>
            </a:r>
            <a:endParaRPr lang="en-US" sz="1200" dirty="0"/>
          </a:p>
        </p:txBody>
      </p:sp>
      <p:sp>
        <p:nvSpPr>
          <p:cNvPr id="47" name="TextBox 46">
            <a:extLst>
              <a:ext uri="{FF2B5EF4-FFF2-40B4-BE49-F238E27FC236}">
                <a16:creationId xmlns:a16="http://schemas.microsoft.com/office/drawing/2014/main" id="{4688E105-D5A3-431D-89CD-981802DCF255}"/>
              </a:ext>
            </a:extLst>
          </p:cNvPr>
          <p:cNvSpPr txBox="1"/>
          <p:nvPr/>
        </p:nvSpPr>
        <p:spPr>
          <a:xfrm>
            <a:off x="3598061" y="2553239"/>
            <a:ext cx="1607347" cy="276999"/>
          </a:xfrm>
          <a:prstGeom prst="rect">
            <a:avLst/>
          </a:prstGeom>
          <a:gradFill flip="none" rotWithShape="1">
            <a:gsLst>
              <a:gs pos="0">
                <a:schemeClr val="accent1">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tileRect/>
          </a:gradFill>
        </p:spPr>
        <p:txBody>
          <a:bodyPr wrap="square" rtlCol="0">
            <a:spAutoFit/>
          </a:bodyPr>
          <a:lstStyle/>
          <a:p>
            <a:r>
              <a:rPr lang="en-AU" sz="1200" dirty="0"/>
              <a:t>CRM, SCM &amp; Support</a:t>
            </a:r>
            <a:endParaRPr lang="en-US" sz="1200" dirty="0"/>
          </a:p>
        </p:txBody>
      </p:sp>
      <p:sp>
        <p:nvSpPr>
          <p:cNvPr id="48" name="TextBox 47">
            <a:extLst>
              <a:ext uri="{FF2B5EF4-FFF2-40B4-BE49-F238E27FC236}">
                <a16:creationId xmlns:a16="http://schemas.microsoft.com/office/drawing/2014/main" id="{049D2571-2819-4BC4-A61F-11627BF0DD59}"/>
              </a:ext>
            </a:extLst>
          </p:cNvPr>
          <p:cNvSpPr txBox="1"/>
          <p:nvPr/>
        </p:nvSpPr>
        <p:spPr>
          <a:xfrm>
            <a:off x="5346700" y="2779764"/>
            <a:ext cx="1601788" cy="830997"/>
          </a:xfrm>
          <a:prstGeom prst="rect">
            <a:avLst/>
          </a:prstGeom>
          <a:solidFill>
            <a:schemeClr val="accent6">
              <a:lumMod val="20000"/>
              <a:lumOff val="80000"/>
            </a:schemeClr>
          </a:solidFill>
        </p:spPr>
        <p:txBody>
          <a:bodyPr wrap="square" rtlCol="0">
            <a:spAutoFit/>
          </a:bodyPr>
          <a:lstStyle/>
          <a:p>
            <a:r>
              <a:rPr lang="en-AU" sz="1200" dirty="0"/>
              <a:t>Portable, Mass storage &amp; customisable playlist</a:t>
            </a:r>
            <a:endParaRPr lang="en-US" sz="1200" dirty="0"/>
          </a:p>
        </p:txBody>
      </p:sp>
      <p:sp>
        <p:nvSpPr>
          <p:cNvPr id="49" name="TextBox 48">
            <a:extLst>
              <a:ext uri="{FF2B5EF4-FFF2-40B4-BE49-F238E27FC236}">
                <a16:creationId xmlns:a16="http://schemas.microsoft.com/office/drawing/2014/main" id="{219D85ED-29FA-4550-B5BD-6795B1D10128}"/>
              </a:ext>
            </a:extLst>
          </p:cNvPr>
          <p:cNvSpPr txBox="1"/>
          <p:nvPr/>
        </p:nvSpPr>
        <p:spPr>
          <a:xfrm>
            <a:off x="5337165" y="4169075"/>
            <a:ext cx="1601788" cy="646331"/>
          </a:xfrm>
          <a:prstGeom prst="rect">
            <a:avLst/>
          </a:prstGeom>
          <a:solidFill>
            <a:schemeClr val="accent1">
              <a:lumMod val="20000"/>
              <a:lumOff val="80000"/>
            </a:schemeClr>
          </a:solidFill>
        </p:spPr>
        <p:txBody>
          <a:bodyPr wrap="square" rtlCol="0">
            <a:spAutoFit/>
          </a:bodyPr>
          <a:lstStyle/>
          <a:p>
            <a:r>
              <a:rPr lang="en-AU" sz="1200" dirty="0"/>
              <a:t>Affordable mass market distribution channel.</a:t>
            </a:r>
            <a:endParaRPr lang="en-US" sz="1200" dirty="0"/>
          </a:p>
        </p:txBody>
      </p:sp>
      <p:sp>
        <p:nvSpPr>
          <p:cNvPr id="50" name="TextBox 49">
            <a:extLst>
              <a:ext uri="{FF2B5EF4-FFF2-40B4-BE49-F238E27FC236}">
                <a16:creationId xmlns:a16="http://schemas.microsoft.com/office/drawing/2014/main" id="{1A876640-61DF-49DA-9B4D-60B6E5E369D1}"/>
              </a:ext>
            </a:extLst>
          </p:cNvPr>
          <p:cNvSpPr txBox="1"/>
          <p:nvPr/>
        </p:nvSpPr>
        <p:spPr>
          <a:xfrm>
            <a:off x="6208325" y="5174464"/>
            <a:ext cx="990602" cy="646331"/>
          </a:xfrm>
          <a:prstGeom prst="rect">
            <a:avLst/>
          </a:prstGeom>
          <a:solidFill>
            <a:schemeClr val="accent6">
              <a:lumMod val="20000"/>
              <a:lumOff val="80000"/>
            </a:schemeClr>
          </a:solidFill>
        </p:spPr>
        <p:txBody>
          <a:bodyPr wrap="square" rtlCol="0">
            <a:spAutoFit/>
          </a:bodyPr>
          <a:lstStyle/>
          <a:p>
            <a:r>
              <a:rPr lang="en-AU" sz="1200" dirty="0"/>
              <a:t>High Margin Hardware Revenue</a:t>
            </a:r>
            <a:endParaRPr lang="en-US" sz="1200" dirty="0"/>
          </a:p>
        </p:txBody>
      </p:sp>
      <p:sp>
        <p:nvSpPr>
          <p:cNvPr id="51" name="TextBox 50">
            <a:extLst>
              <a:ext uri="{FF2B5EF4-FFF2-40B4-BE49-F238E27FC236}">
                <a16:creationId xmlns:a16="http://schemas.microsoft.com/office/drawing/2014/main" id="{E17A6A09-E3B7-4E97-90AE-571565CE2E09}"/>
              </a:ext>
            </a:extLst>
          </p:cNvPr>
          <p:cNvSpPr txBox="1"/>
          <p:nvPr/>
        </p:nvSpPr>
        <p:spPr>
          <a:xfrm>
            <a:off x="7238996" y="5179852"/>
            <a:ext cx="1390650" cy="646331"/>
          </a:xfrm>
          <a:prstGeom prst="rect">
            <a:avLst/>
          </a:prstGeom>
          <a:solidFill>
            <a:schemeClr val="accent6">
              <a:lumMod val="20000"/>
              <a:lumOff val="80000"/>
            </a:schemeClr>
          </a:solidFill>
        </p:spPr>
        <p:txBody>
          <a:bodyPr wrap="square" rtlCol="0">
            <a:spAutoFit/>
          </a:bodyPr>
          <a:lstStyle/>
          <a:p>
            <a:r>
              <a:rPr lang="en-AU" sz="1200" dirty="0"/>
              <a:t>High Volume, low Margin Content Revenue</a:t>
            </a:r>
            <a:endParaRPr lang="en-US" sz="1200" dirty="0"/>
          </a:p>
        </p:txBody>
      </p:sp>
      <p:sp>
        <p:nvSpPr>
          <p:cNvPr id="52" name="TextBox 51">
            <a:extLst>
              <a:ext uri="{FF2B5EF4-FFF2-40B4-BE49-F238E27FC236}">
                <a16:creationId xmlns:a16="http://schemas.microsoft.com/office/drawing/2014/main" id="{9D9571F5-4CEF-4233-A89A-B45B7B591299}"/>
              </a:ext>
            </a:extLst>
          </p:cNvPr>
          <p:cNvSpPr txBox="1"/>
          <p:nvPr/>
        </p:nvSpPr>
        <p:spPr>
          <a:xfrm>
            <a:off x="8616940" y="5174464"/>
            <a:ext cx="1276360" cy="646331"/>
          </a:xfrm>
          <a:prstGeom prst="rect">
            <a:avLst/>
          </a:prstGeom>
          <a:gradFill>
            <a:gsLst>
              <a:gs pos="0">
                <a:schemeClr val="accent1">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High Margin Merchandise Revenue</a:t>
            </a:r>
            <a:endParaRPr lang="en-US" sz="1200" dirty="0"/>
          </a:p>
        </p:txBody>
      </p:sp>
      <p:sp>
        <p:nvSpPr>
          <p:cNvPr id="53" name="TextBox 52">
            <a:extLst>
              <a:ext uri="{FF2B5EF4-FFF2-40B4-BE49-F238E27FC236}">
                <a16:creationId xmlns:a16="http://schemas.microsoft.com/office/drawing/2014/main" id="{ECA9DEE9-D23E-4C0A-86B3-903C7B4AD036}"/>
              </a:ext>
            </a:extLst>
          </p:cNvPr>
          <p:cNvSpPr txBox="1"/>
          <p:nvPr/>
        </p:nvSpPr>
        <p:spPr>
          <a:xfrm>
            <a:off x="4613274" y="331345"/>
            <a:ext cx="5787436" cy="523220"/>
          </a:xfrm>
          <a:prstGeom prst="rect">
            <a:avLst/>
          </a:prstGeom>
          <a:solidFill>
            <a:schemeClr val="accent6">
              <a:lumMod val="20000"/>
              <a:lumOff val="80000"/>
            </a:schemeClr>
          </a:solidFill>
        </p:spPr>
        <p:txBody>
          <a:bodyPr wrap="square" rtlCol="0">
            <a:spAutoFit/>
          </a:bodyPr>
          <a:lstStyle/>
          <a:p>
            <a:r>
              <a:rPr lang="en-AU" sz="2800" dirty="0"/>
              <a:t>iTunes – Direct Download Model</a:t>
            </a:r>
            <a:r>
              <a:rPr lang="en-AU" sz="1200" dirty="0"/>
              <a:t> </a:t>
            </a:r>
            <a:endParaRPr lang="en-US" sz="1200" dirty="0"/>
          </a:p>
        </p:txBody>
      </p:sp>
      <p:pic>
        <p:nvPicPr>
          <p:cNvPr id="3" name="Audio 2">
            <a:hlinkClick r:id="" action="ppaction://media"/>
            <a:extLst>
              <a:ext uri="{FF2B5EF4-FFF2-40B4-BE49-F238E27FC236}">
                <a16:creationId xmlns:a16="http://schemas.microsoft.com/office/drawing/2014/main" id="{4DFADF20-FB73-4D80-9F0E-55D4DB9CF4F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92075307"/>
      </p:ext>
    </p:extLst>
  </p:cSld>
  <p:clrMapOvr>
    <a:masterClrMapping/>
  </p:clrMapOvr>
  <mc:AlternateContent xmlns:mc="http://schemas.openxmlformats.org/markup-compatibility/2006">
    <mc:Choice xmlns:p14="http://schemas.microsoft.com/office/powerpoint/2010/main" Requires="p14">
      <p:transition spd="slow" p14:dur="2000" advTm="35466"/>
    </mc:Choice>
    <mc:Fallback>
      <p:transition spd="slow" advTm="35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861B5-A0DD-4416-A189-8FDBC66CD285}"/>
              </a:ext>
            </a:extLst>
          </p:cNvPr>
          <p:cNvSpPr>
            <a:spLocks noGrp="1"/>
          </p:cNvSpPr>
          <p:nvPr>
            <p:ph type="title"/>
          </p:nvPr>
        </p:nvSpPr>
        <p:spPr>
          <a:xfrm>
            <a:off x="616819" y="133919"/>
            <a:ext cx="10515600" cy="1325563"/>
          </a:xfrm>
        </p:spPr>
        <p:txBody>
          <a:bodyPr/>
          <a:lstStyle/>
          <a:p>
            <a:r>
              <a:rPr lang="en-AU" dirty="0">
                <a:solidFill>
                  <a:schemeClr val="accent1"/>
                </a:solidFill>
              </a:rPr>
              <a:t>Streaming Services – Spotify</a:t>
            </a:r>
            <a:br>
              <a:rPr lang="en-AU" dirty="0">
                <a:solidFill>
                  <a:schemeClr val="accent1"/>
                </a:solidFill>
              </a:rPr>
            </a:br>
            <a:r>
              <a:rPr lang="en-AU" sz="3200" dirty="0">
                <a:solidFill>
                  <a:schemeClr val="accent1"/>
                </a:solidFill>
              </a:rPr>
              <a:t>Free (with Adverts) &amp; Subscription </a:t>
            </a:r>
            <a:endParaRPr lang="en-US" sz="3200" dirty="0">
              <a:solidFill>
                <a:schemeClr val="accent1"/>
              </a:solidFill>
            </a:endParaRPr>
          </a:p>
        </p:txBody>
      </p:sp>
      <p:pic>
        <p:nvPicPr>
          <p:cNvPr id="5" name="Content Placeholder 3" descr="A picture containing text, map&#10;&#10;Description automatically generated">
            <a:extLst>
              <a:ext uri="{FF2B5EF4-FFF2-40B4-BE49-F238E27FC236}">
                <a16:creationId xmlns:a16="http://schemas.microsoft.com/office/drawing/2014/main" id="{C21B0317-2B29-432D-AD3B-1DE8F0B77A61}"/>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320041" y="1620425"/>
            <a:ext cx="9655608" cy="5185232"/>
          </a:xfrm>
        </p:spPr>
      </p:pic>
      <p:sp>
        <p:nvSpPr>
          <p:cNvPr id="6" name="TextBox 5">
            <a:extLst>
              <a:ext uri="{FF2B5EF4-FFF2-40B4-BE49-F238E27FC236}">
                <a16:creationId xmlns:a16="http://schemas.microsoft.com/office/drawing/2014/main" id="{76705A9E-88D9-4E7A-8F8D-E0FD29467C1C}"/>
              </a:ext>
            </a:extLst>
          </p:cNvPr>
          <p:cNvSpPr txBox="1"/>
          <p:nvPr/>
        </p:nvSpPr>
        <p:spPr>
          <a:xfrm>
            <a:off x="692234" y="1097205"/>
            <a:ext cx="6151715" cy="523220"/>
          </a:xfrm>
          <a:prstGeom prst="rect">
            <a:avLst/>
          </a:prstGeom>
          <a:noFill/>
        </p:spPr>
        <p:txBody>
          <a:bodyPr wrap="square" rtlCol="0">
            <a:spAutoFit/>
          </a:bodyPr>
          <a:lstStyle/>
          <a:p>
            <a:r>
              <a:rPr lang="en-AU" sz="2800" dirty="0">
                <a:solidFill>
                  <a:srgbClr val="0070C0"/>
                </a:solidFill>
              </a:rPr>
              <a:t>Global Music Industry – Revenue to 2017</a:t>
            </a:r>
            <a:endParaRPr lang="en-US" sz="2800" dirty="0">
              <a:solidFill>
                <a:srgbClr val="0070C0"/>
              </a:solidFill>
            </a:endParaRPr>
          </a:p>
        </p:txBody>
      </p:sp>
      <p:pic>
        <p:nvPicPr>
          <p:cNvPr id="8" name="Picture 7">
            <a:extLst>
              <a:ext uri="{FF2B5EF4-FFF2-40B4-BE49-F238E27FC236}">
                <a16:creationId xmlns:a16="http://schemas.microsoft.com/office/drawing/2014/main" id="{7A8FE497-0607-4E45-9302-65EF994B8BC8}"/>
              </a:ext>
            </a:extLst>
          </p:cNvPr>
          <p:cNvPicPr>
            <a:picLocks noChangeAspect="1"/>
          </p:cNvPicPr>
          <p:nvPr/>
        </p:nvPicPr>
        <p:blipFill>
          <a:blip r:embed="rId6"/>
          <a:stretch>
            <a:fillRect/>
          </a:stretch>
        </p:blipFill>
        <p:spPr>
          <a:xfrm>
            <a:off x="9975649" y="2942441"/>
            <a:ext cx="1819275" cy="723900"/>
          </a:xfrm>
          <a:prstGeom prst="rect">
            <a:avLst/>
          </a:prstGeom>
        </p:spPr>
      </p:pic>
      <p:pic>
        <p:nvPicPr>
          <p:cNvPr id="9" name="Picture 8">
            <a:extLst>
              <a:ext uri="{FF2B5EF4-FFF2-40B4-BE49-F238E27FC236}">
                <a16:creationId xmlns:a16="http://schemas.microsoft.com/office/drawing/2014/main" id="{53F0EFB9-15D0-4DDD-9652-66A88C423DE5}"/>
              </a:ext>
            </a:extLst>
          </p:cNvPr>
          <p:cNvPicPr>
            <a:picLocks noChangeAspect="1"/>
          </p:cNvPicPr>
          <p:nvPr/>
        </p:nvPicPr>
        <p:blipFill>
          <a:blip r:embed="rId7"/>
          <a:stretch>
            <a:fillRect/>
          </a:stretch>
        </p:blipFill>
        <p:spPr>
          <a:xfrm>
            <a:off x="10119304" y="4485491"/>
            <a:ext cx="1819275" cy="963146"/>
          </a:xfrm>
          <a:prstGeom prst="rect">
            <a:avLst/>
          </a:prstGeom>
        </p:spPr>
      </p:pic>
      <p:pic>
        <p:nvPicPr>
          <p:cNvPr id="10" name="Picture 9">
            <a:extLst>
              <a:ext uri="{FF2B5EF4-FFF2-40B4-BE49-F238E27FC236}">
                <a16:creationId xmlns:a16="http://schemas.microsoft.com/office/drawing/2014/main" id="{0C6929D0-47D7-4D29-8669-62A08BE104F2}"/>
              </a:ext>
            </a:extLst>
          </p:cNvPr>
          <p:cNvPicPr>
            <a:picLocks noChangeAspect="1"/>
          </p:cNvPicPr>
          <p:nvPr/>
        </p:nvPicPr>
        <p:blipFill>
          <a:blip r:embed="rId8"/>
          <a:stretch>
            <a:fillRect/>
          </a:stretch>
        </p:blipFill>
        <p:spPr>
          <a:xfrm>
            <a:off x="10104871" y="5372267"/>
            <a:ext cx="1331567" cy="791221"/>
          </a:xfrm>
          <a:prstGeom prst="rect">
            <a:avLst/>
          </a:prstGeom>
        </p:spPr>
      </p:pic>
      <p:pic>
        <p:nvPicPr>
          <p:cNvPr id="11" name="Picture 10">
            <a:extLst>
              <a:ext uri="{FF2B5EF4-FFF2-40B4-BE49-F238E27FC236}">
                <a16:creationId xmlns:a16="http://schemas.microsoft.com/office/drawing/2014/main" id="{B8FFC496-D6A7-4E7F-8E7D-5CC2DA559262}"/>
              </a:ext>
            </a:extLst>
          </p:cNvPr>
          <p:cNvPicPr>
            <a:picLocks noChangeAspect="1"/>
          </p:cNvPicPr>
          <p:nvPr/>
        </p:nvPicPr>
        <p:blipFill>
          <a:blip r:embed="rId9"/>
          <a:stretch>
            <a:fillRect/>
          </a:stretch>
        </p:blipFill>
        <p:spPr>
          <a:xfrm>
            <a:off x="10066944" y="3666341"/>
            <a:ext cx="1857375" cy="819150"/>
          </a:xfrm>
          <a:prstGeom prst="rect">
            <a:avLst/>
          </a:prstGeom>
        </p:spPr>
      </p:pic>
      <p:sp>
        <p:nvSpPr>
          <p:cNvPr id="12" name="Rectangle 11">
            <a:extLst>
              <a:ext uri="{FF2B5EF4-FFF2-40B4-BE49-F238E27FC236}">
                <a16:creationId xmlns:a16="http://schemas.microsoft.com/office/drawing/2014/main" id="{BD942DA8-794A-4A5B-8943-10BF8F2BFE94}"/>
              </a:ext>
            </a:extLst>
          </p:cNvPr>
          <p:cNvSpPr/>
          <p:nvPr/>
        </p:nvSpPr>
        <p:spPr>
          <a:xfrm>
            <a:off x="6927649" y="6369607"/>
            <a:ext cx="6096000" cy="369332"/>
          </a:xfrm>
          <a:prstGeom prst="rect">
            <a:avLst/>
          </a:prstGeom>
        </p:spPr>
        <p:txBody>
          <a:bodyPr>
            <a:spAutoFit/>
          </a:bodyPr>
          <a:lstStyle/>
          <a:p>
            <a:r>
              <a:rPr lang="en-US" dirty="0"/>
              <a:t>RIAA (2019)</a:t>
            </a:r>
          </a:p>
        </p:txBody>
      </p:sp>
      <p:pic>
        <p:nvPicPr>
          <p:cNvPr id="3" name="Audio 2">
            <a:hlinkClick r:id="" action="ppaction://media"/>
            <a:extLst>
              <a:ext uri="{FF2B5EF4-FFF2-40B4-BE49-F238E27FC236}">
                <a16:creationId xmlns:a16="http://schemas.microsoft.com/office/drawing/2014/main" id="{3EA7004E-AA3C-4927-81A5-7028DDDB374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745238841"/>
      </p:ext>
    </p:extLst>
  </p:cSld>
  <p:clrMapOvr>
    <a:masterClrMapping/>
  </p:clrMapOvr>
  <mc:AlternateContent xmlns:mc="http://schemas.openxmlformats.org/markup-compatibility/2006">
    <mc:Choice xmlns:p14="http://schemas.microsoft.com/office/powerpoint/2010/main" Requires="p14">
      <p:transition spd="slow" p14:dur="2000" advTm="203314"/>
    </mc:Choice>
    <mc:Fallback>
      <p:transition spd="slow" advTm="2033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C0F90D7-BFDF-4986-B71C-2BB0BEB7E4FA}"/>
              </a:ext>
            </a:extLst>
          </p:cNvPr>
          <p:cNvPicPr/>
          <p:nvPr/>
        </p:nvPicPr>
        <p:blipFill>
          <a:blip r:embed="rId5">
            <a:extLst>
              <a:ext uri="{28A0092B-C50C-407E-A947-70E740481C1C}">
                <a14:useLocalDpi xmlns:a14="http://schemas.microsoft.com/office/drawing/2010/main" val="0"/>
              </a:ext>
            </a:extLst>
          </a:blip>
          <a:stretch>
            <a:fillRect/>
          </a:stretch>
        </p:blipFill>
        <p:spPr>
          <a:xfrm>
            <a:off x="1552575" y="219075"/>
            <a:ext cx="9144000" cy="6419850"/>
          </a:xfrm>
          <a:prstGeom prst="rect">
            <a:avLst/>
          </a:prstGeom>
        </p:spPr>
      </p:pic>
      <p:sp>
        <p:nvSpPr>
          <p:cNvPr id="6" name="TextBox 5">
            <a:extLst>
              <a:ext uri="{FF2B5EF4-FFF2-40B4-BE49-F238E27FC236}">
                <a16:creationId xmlns:a16="http://schemas.microsoft.com/office/drawing/2014/main" id="{C971EC3A-9D46-440F-A7D8-9FE5045FF021}"/>
              </a:ext>
            </a:extLst>
          </p:cNvPr>
          <p:cNvSpPr txBox="1"/>
          <p:nvPr/>
        </p:nvSpPr>
        <p:spPr>
          <a:xfrm>
            <a:off x="8851900" y="1289050"/>
            <a:ext cx="1390650" cy="1323439"/>
          </a:xfrm>
          <a:prstGeom prst="rect">
            <a:avLst/>
          </a:prstGeom>
          <a:solidFill>
            <a:schemeClr val="accent6">
              <a:lumMod val="20000"/>
              <a:lumOff val="80000"/>
            </a:schemeClr>
          </a:solidFill>
        </p:spPr>
        <p:txBody>
          <a:bodyPr wrap="square" rtlCol="0">
            <a:spAutoFit/>
          </a:bodyPr>
          <a:lstStyle/>
          <a:p>
            <a:r>
              <a:rPr lang="en-AU" sz="1600" b="1" u="sng" dirty="0"/>
              <a:t>CUSTOMER</a:t>
            </a:r>
          </a:p>
          <a:p>
            <a:r>
              <a:rPr lang="en-AU" sz="1600" dirty="0"/>
              <a:t>Mass market - Anyone who listens to Music</a:t>
            </a:r>
            <a:endParaRPr lang="en-US" sz="1600" dirty="0"/>
          </a:p>
        </p:txBody>
      </p:sp>
      <p:sp>
        <p:nvSpPr>
          <p:cNvPr id="7" name="TextBox 6">
            <a:extLst>
              <a:ext uri="{FF2B5EF4-FFF2-40B4-BE49-F238E27FC236}">
                <a16:creationId xmlns:a16="http://schemas.microsoft.com/office/drawing/2014/main" id="{2BD8A2C7-3E11-49DA-A84F-D159D44A8394}"/>
              </a:ext>
            </a:extLst>
          </p:cNvPr>
          <p:cNvSpPr txBox="1"/>
          <p:nvPr/>
        </p:nvSpPr>
        <p:spPr>
          <a:xfrm>
            <a:off x="1879458" y="2128016"/>
            <a:ext cx="1390650" cy="461665"/>
          </a:xfrm>
          <a:prstGeom prst="rect">
            <a:avLst/>
          </a:prstGeom>
          <a:solidFill>
            <a:schemeClr val="accent6">
              <a:lumMod val="20000"/>
              <a:lumOff val="80000"/>
            </a:schemeClr>
          </a:solidFill>
        </p:spPr>
        <p:txBody>
          <a:bodyPr wrap="square" rtlCol="0">
            <a:spAutoFit/>
          </a:bodyPr>
          <a:lstStyle/>
          <a:p>
            <a:r>
              <a:rPr lang="en-AU" sz="1200" dirty="0"/>
              <a:t>Distribution Services. </a:t>
            </a:r>
            <a:endParaRPr lang="en-US" sz="1200" dirty="0"/>
          </a:p>
        </p:txBody>
      </p:sp>
      <p:sp>
        <p:nvSpPr>
          <p:cNvPr id="9" name="TextBox 8">
            <a:extLst>
              <a:ext uri="{FF2B5EF4-FFF2-40B4-BE49-F238E27FC236}">
                <a16:creationId xmlns:a16="http://schemas.microsoft.com/office/drawing/2014/main" id="{432E10DB-0357-449D-A744-D941F0E66BD9}"/>
              </a:ext>
            </a:extLst>
          </p:cNvPr>
          <p:cNvSpPr txBox="1"/>
          <p:nvPr/>
        </p:nvSpPr>
        <p:spPr>
          <a:xfrm>
            <a:off x="7023099" y="3192798"/>
            <a:ext cx="1543049" cy="338554"/>
          </a:xfrm>
          <a:prstGeom prst="rect">
            <a:avLst/>
          </a:prstGeom>
          <a:solidFill>
            <a:schemeClr val="accent6">
              <a:lumMod val="20000"/>
              <a:lumOff val="80000"/>
            </a:schemeClr>
          </a:solidFill>
        </p:spPr>
        <p:txBody>
          <a:bodyPr wrap="square" rtlCol="0">
            <a:spAutoFit/>
          </a:bodyPr>
          <a:lstStyle/>
          <a:p>
            <a:r>
              <a:rPr lang="en-AU" sz="1600" dirty="0"/>
              <a:t>Internet + PC</a:t>
            </a:r>
            <a:endParaRPr lang="en-US" sz="1600" dirty="0"/>
          </a:p>
        </p:txBody>
      </p:sp>
      <p:sp>
        <p:nvSpPr>
          <p:cNvPr id="10" name="TextBox 9">
            <a:extLst>
              <a:ext uri="{FF2B5EF4-FFF2-40B4-BE49-F238E27FC236}">
                <a16:creationId xmlns:a16="http://schemas.microsoft.com/office/drawing/2014/main" id="{6E392E20-A958-46CC-B033-39500D71BF1D}"/>
              </a:ext>
            </a:extLst>
          </p:cNvPr>
          <p:cNvSpPr txBox="1"/>
          <p:nvPr/>
        </p:nvSpPr>
        <p:spPr>
          <a:xfrm>
            <a:off x="7088983" y="3633562"/>
            <a:ext cx="1477166" cy="830997"/>
          </a:xfrm>
          <a:prstGeom prst="rect">
            <a:avLst/>
          </a:prstGeom>
          <a:solidFill>
            <a:schemeClr val="accent6">
              <a:lumMod val="20000"/>
              <a:lumOff val="80000"/>
            </a:schemeClr>
          </a:solidFill>
        </p:spPr>
        <p:txBody>
          <a:bodyPr wrap="square" rtlCol="0">
            <a:spAutoFit/>
          </a:bodyPr>
          <a:lstStyle/>
          <a:p>
            <a:r>
              <a:rPr lang="en-AU" sz="1600" dirty="0"/>
              <a:t>Internet+  Mobile Devises (growing)</a:t>
            </a:r>
            <a:endParaRPr lang="en-US" sz="1600" dirty="0"/>
          </a:p>
        </p:txBody>
      </p:sp>
      <p:sp>
        <p:nvSpPr>
          <p:cNvPr id="11" name="TextBox 10">
            <a:extLst>
              <a:ext uri="{FF2B5EF4-FFF2-40B4-BE49-F238E27FC236}">
                <a16:creationId xmlns:a16="http://schemas.microsoft.com/office/drawing/2014/main" id="{27AC9F20-F1EA-4257-91DC-30271ED3B91A}"/>
              </a:ext>
            </a:extLst>
          </p:cNvPr>
          <p:cNvSpPr txBox="1"/>
          <p:nvPr/>
        </p:nvSpPr>
        <p:spPr>
          <a:xfrm>
            <a:off x="5346699" y="1368882"/>
            <a:ext cx="1530350" cy="830997"/>
          </a:xfrm>
          <a:prstGeom prst="rect">
            <a:avLst/>
          </a:prstGeom>
          <a:solidFill>
            <a:schemeClr val="accent6">
              <a:lumMod val="20000"/>
              <a:lumOff val="80000"/>
            </a:schemeClr>
          </a:solidFill>
        </p:spPr>
        <p:txBody>
          <a:bodyPr wrap="square" rtlCol="0">
            <a:spAutoFit/>
          </a:bodyPr>
          <a:lstStyle/>
          <a:p>
            <a:r>
              <a:rPr lang="en-AU" sz="1200" dirty="0"/>
              <a:t>Access to global music via streaming and download services.</a:t>
            </a:r>
            <a:endParaRPr lang="en-US" sz="1200" dirty="0"/>
          </a:p>
        </p:txBody>
      </p:sp>
      <p:sp>
        <p:nvSpPr>
          <p:cNvPr id="12" name="TextBox 11">
            <a:extLst>
              <a:ext uri="{FF2B5EF4-FFF2-40B4-BE49-F238E27FC236}">
                <a16:creationId xmlns:a16="http://schemas.microsoft.com/office/drawing/2014/main" id="{D1033AC8-7E9A-446F-978A-70BDBC93B7E8}"/>
              </a:ext>
            </a:extLst>
          </p:cNvPr>
          <p:cNvSpPr txBox="1"/>
          <p:nvPr/>
        </p:nvSpPr>
        <p:spPr>
          <a:xfrm>
            <a:off x="5356236" y="3731162"/>
            <a:ext cx="1520813" cy="646331"/>
          </a:xfrm>
          <a:prstGeom prst="rect">
            <a:avLst/>
          </a:prstGeom>
          <a:solidFill>
            <a:schemeClr val="accent2">
              <a:lumMod val="20000"/>
              <a:lumOff val="80000"/>
            </a:schemeClr>
          </a:solidFill>
        </p:spPr>
        <p:txBody>
          <a:bodyPr wrap="square" rtlCol="0">
            <a:spAutoFit/>
          </a:bodyPr>
          <a:lstStyle/>
          <a:p>
            <a:r>
              <a:rPr lang="en-AU" sz="1200" dirty="0"/>
              <a:t>Affordable Advertising Channel to Mass Market</a:t>
            </a:r>
            <a:endParaRPr lang="en-US" sz="1200" dirty="0"/>
          </a:p>
        </p:txBody>
      </p:sp>
      <p:sp>
        <p:nvSpPr>
          <p:cNvPr id="15" name="TextBox 14">
            <a:extLst>
              <a:ext uri="{FF2B5EF4-FFF2-40B4-BE49-F238E27FC236}">
                <a16:creationId xmlns:a16="http://schemas.microsoft.com/office/drawing/2014/main" id="{B3306B2C-5139-42CE-AF09-CCAB20973098}"/>
              </a:ext>
            </a:extLst>
          </p:cNvPr>
          <p:cNvSpPr txBox="1"/>
          <p:nvPr/>
        </p:nvSpPr>
        <p:spPr>
          <a:xfrm>
            <a:off x="7035800" y="1184963"/>
            <a:ext cx="1581140" cy="461665"/>
          </a:xfrm>
          <a:prstGeom prst="rect">
            <a:avLst/>
          </a:prstGeom>
          <a:solidFill>
            <a:schemeClr val="accent6">
              <a:lumMod val="20000"/>
              <a:lumOff val="80000"/>
            </a:schemeClr>
          </a:solidFill>
        </p:spPr>
        <p:txBody>
          <a:bodyPr wrap="square" rtlCol="0">
            <a:spAutoFit/>
          </a:bodyPr>
          <a:lstStyle/>
          <a:p>
            <a:r>
              <a:rPr lang="en-AU" sz="1200" dirty="0"/>
              <a:t>Automated Online &amp; Customer centric </a:t>
            </a:r>
            <a:endParaRPr lang="en-US" sz="1200" dirty="0"/>
          </a:p>
        </p:txBody>
      </p:sp>
      <p:sp>
        <p:nvSpPr>
          <p:cNvPr id="16" name="TextBox 15">
            <a:extLst>
              <a:ext uri="{FF2B5EF4-FFF2-40B4-BE49-F238E27FC236}">
                <a16:creationId xmlns:a16="http://schemas.microsoft.com/office/drawing/2014/main" id="{32F8B442-6C9E-4C7C-8E2F-F53ED2F783E3}"/>
              </a:ext>
            </a:extLst>
          </p:cNvPr>
          <p:cNvSpPr txBox="1"/>
          <p:nvPr/>
        </p:nvSpPr>
        <p:spPr>
          <a:xfrm>
            <a:off x="7035800" y="1674235"/>
            <a:ext cx="1581140" cy="461665"/>
          </a:xfrm>
          <a:prstGeom prst="rect">
            <a:avLst/>
          </a:prstGeom>
          <a:solidFill>
            <a:schemeClr val="accent6">
              <a:lumMod val="20000"/>
              <a:lumOff val="80000"/>
            </a:schemeClr>
          </a:solidFill>
        </p:spPr>
        <p:txBody>
          <a:bodyPr wrap="square" rtlCol="0">
            <a:spAutoFit/>
          </a:bodyPr>
          <a:lstStyle/>
          <a:p>
            <a:r>
              <a:rPr lang="en-AU" sz="1200" dirty="0"/>
              <a:t>‘</a:t>
            </a:r>
            <a:r>
              <a:rPr lang="en-AU" sz="1200" dirty="0" err="1"/>
              <a:t>Lovemark</a:t>
            </a:r>
            <a:r>
              <a:rPr lang="en-AU" sz="1200" dirty="0"/>
              <a:t>’ Personal Experiential</a:t>
            </a:r>
            <a:endParaRPr lang="en-US" sz="1200" dirty="0"/>
          </a:p>
        </p:txBody>
      </p:sp>
      <p:sp>
        <p:nvSpPr>
          <p:cNvPr id="21" name="TextBox 20">
            <a:extLst>
              <a:ext uri="{FF2B5EF4-FFF2-40B4-BE49-F238E27FC236}">
                <a16:creationId xmlns:a16="http://schemas.microsoft.com/office/drawing/2014/main" id="{6712D580-14BD-4694-B791-9C56418D4565}"/>
              </a:ext>
            </a:extLst>
          </p:cNvPr>
          <p:cNvSpPr txBox="1"/>
          <p:nvPr/>
        </p:nvSpPr>
        <p:spPr>
          <a:xfrm>
            <a:off x="4388601" y="3802786"/>
            <a:ext cx="910644" cy="461665"/>
          </a:xfrm>
          <a:prstGeom prst="rect">
            <a:avLst/>
          </a:prstGeom>
          <a:gradFill>
            <a:gsLst>
              <a:gs pos="0">
                <a:schemeClr val="accent2">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Internet &amp; Bandwidth </a:t>
            </a:r>
            <a:endParaRPr lang="en-US" sz="1200" dirty="0"/>
          </a:p>
        </p:txBody>
      </p:sp>
      <p:sp>
        <p:nvSpPr>
          <p:cNvPr id="22" name="TextBox 21">
            <a:extLst>
              <a:ext uri="{FF2B5EF4-FFF2-40B4-BE49-F238E27FC236}">
                <a16:creationId xmlns:a16="http://schemas.microsoft.com/office/drawing/2014/main" id="{5E3344BC-28D3-4C9E-877D-555CFD46F1A8}"/>
              </a:ext>
            </a:extLst>
          </p:cNvPr>
          <p:cNvSpPr txBox="1"/>
          <p:nvPr/>
        </p:nvSpPr>
        <p:spPr>
          <a:xfrm>
            <a:off x="3558373" y="4310628"/>
            <a:ext cx="785912" cy="470883"/>
          </a:xfrm>
          <a:prstGeom prst="rect">
            <a:avLst/>
          </a:prstGeom>
          <a:gradFill>
            <a:gsLst>
              <a:gs pos="0">
                <a:schemeClr val="accent2">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Spotify Brand</a:t>
            </a:r>
            <a:endParaRPr lang="en-US" sz="1200" dirty="0"/>
          </a:p>
        </p:txBody>
      </p:sp>
      <p:sp>
        <p:nvSpPr>
          <p:cNvPr id="24" name="TextBox 23">
            <a:extLst>
              <a:ext uri="{FF2B5EF4-FFF2-40B4-BE49-F238E27FC236}">
                <a16:creationId xmlns:a16="http://schemas.microsoft.com/office/drawing/2014/main" id="{CD4E0A04-018F-448D-A673-CC9EEC52C796}"/>
              </a:ext>
            </a:extLst>
          </p:cNvPr>
          <p:cNvSpPr txBox="1"/>
          <p:nvPr/>
        </p:nvSpPr>
        <p:spPr>
          <a:xfrm>
            <a:off x="3547267" y="3128425"/>
            <a:ext cx="1660528" cy="646331"/>
          </a:xfrm>
          <a:prstGeom prst="rect">
            <a:avLst/>
          </a:prstGeom>
          <a:gradFill>
            <a:gsLst>
              <a:gs pos="0">
                <a:schemeClr val="accent2">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Talented designers, programmers &amp; network Engineers</a:t>
            </a:r>
            <a:endParaRPr lang="en-US" sz="1200" dirty="0"/>
          </a:p>
        </p:txBody>
      </p:sp>
      <p:sp>
        <p:nvSpPr>
          <p:cNvPr id="27" name="TextBox 26">
            <a:extLst>
              <a:ext uri="{FF2B5EF4-FFF2-40B4-BE49-F238E27FC236}">
                <a16:creationId xmlns:a16="http://schemas.microsoft.com/office/drawing/2014/main" id="{4F63D8F0-FC77-4FDA-ABAB-CDA1095F7621}"/>
              </a:ext>
            </a:extLst>
          </p:cNvPr>
          <p:cNvSpPr txBox="1"/>
          <p:nvPr/>
        </p:nvSpPr>
        <p:spPr>
          <a:xfrm>
            <a:off x="3582986" y="1252342"/>
            <a:ext cx="1660528" cy="276999"/>
          </a:xfrm>
          <a:prstGeom prst="rect">
            <a:avLst/>
          </a:prstGeom>
          <a:solidFill>
            <a:schemeClr val="accent6">
              <a:lumMod val="20000"/>
              <a:lumOff val="80000"/>
            </a:schemeClr>
          </a:solidFill>
        </p:spPr>
        <p:txBody>
          <a:bodyPr wrap="square" rtlCol="0">
            <a:spAutoFit/>
          </a:bodyPr>
          <a:lstStyle/>
          <a:p>
            <a:r>
              <a:rPr lang="en-AU" sz="1200" dirty="0"/>
              <a:t>Marketing &amp; PR</a:t>
            </a:r>
            <a:endParaRPr lang="en-US" sz="1200" dirty="0"/>
          </a:p>
        </p:txBody>
      </p:sp>
      <p:sp>
        <p:nvSpPr>
          <p:cNvPr id="28" name="TextBox 27">
            <a:extLst>
              <a:ext uri="{FF2B5EF4-FFF2-40B4-BE49-F238E27FC236}">
                <a16:creationId xmlns:a16="http://schemas.microsoft.com/office/drawing/2014/main" id="{01DA6FEC-6D9B-4882-B364-C9B9BB27E94D}"/>
              </a:ext>
            </a:extLst>
          </p:cNvPr>
          <p:cNvSpPr txBox="1"/>
          <p:nvPr/>
        </p:nvSpPr>
        <p:spPr>
          <a:xfrm>
            <a:off x="3582986" y="1631928"/>
            <a:ext cx="1660528" cy="461665"/>
          </a:xfrm>
          <a:prstGeom prst="rect">
            <a:avLst/>
          </a:prstGeom>
          <a:solidFill>
            <a:schemeClr val="accent6">
              <a:lumMod val="20000"/>
              <a:lumOff val="80000"/>
            </a:schemeClr>
          </a:solidFill>
        </p:spPr>
        <p:txBody>
          <a:bodyPr wrap="square" rtlCol="0">
            <a:spAutoFit/>
          </a:bodyPr>
          <a:lstStyle/>
          <a:p>
            <a:r>
              <a:rPr lang="en-AU" sz="1200" dirty="0"/>
              <a:t>Platform development and maintenance</a:t>
            </a:r>
            <a:endParaRPr lang="en-US" sz="1200" dirty="0"/>
          </a:p>
        </p:txBody>
      </p:sp>
      <p:sp>
        <p:nvSpPr>
          <p:cNvPr id="29" name="TextBox 28">
            <a:extLst>
              <a:ext uri="{FF2B5EF4-FFF2-40B4-BE49-F238E27FC236}">
                <a16:creationId xmlns:a16="http://schemas.microsoft.com/office/drawing/2014/main" id="{D370FF21-887D-4C08-B31F-4964B003DEDD}"/>
              </a:ext>
            </a:extLst>
          </p:cNvPr>
          <p:cNvSpPr txBox="1"/>
          <p:nvPr/>
        </p:nvSpPr>
        <p:spPr>
          <a:xfrm>
            <a:off x="1856904" y="1596943"/>
            <a:ext cx="1410160" cy="461665"/>
          </a:xfrm>
          <a:prstGeom prst="rect">
            <a:avLst/>
          </a:prstGeom>
          <a:solidFill>
            <a:schemeClr val="accent6">
              <a:lumMod val="20000"/>
              <a:lumOff val="80000"/>
            </a:schemeClr>
          </a:solidFill>
        </p:spPr>
        <p:txBody>
          <a:bodyPr wrap="square" rtlCol="0">
            <a:spAutoFit/>
          </a:bodyPr>
          <a:lstStyle/>
          <a:p>
            <a:r>
              <a:rPr lang="en-AU" sz="1200" dirty="0"/>
              <a:t>Rightsholders </a:t>
            </a:r>
          </a:p>
          <a:p>
            <a:endParaRPr lang="en-US" sz="1200" dirty="0"/>
          </a:p>
        </p:txBody>
      </p:sp>
      <p:sp>
        <p:nvSpPr>
          <p:cNvPr id="31" name="TextBox 30">
            <a:extLst>
              <a:ext uri="{FF2B5EF4-FFF2-40B4-BE49-F238E27FC236}">
                <a16:creationId xmlns:a16="http://schemas.microsoft.com/office/drawing/2014/main" id="{8242D67B-BA36-44AA-9F65-BE2434F4DAB4}"/>
              </a:ext>
            </a:extLst>
          </p:cNvPr>
          <p:cNvSpPr txBox="1"/>
          <p:nvPr/>
        </p:nvSpPr>
        <p:spPr>
          <a:xfrm>
            <a:off x="1856904" y="2675498"/>
            <a:ext cx="1413204" cy="461665"/>
          </a:xfrm>
          <a:prstGeom prst="rect">
            <a:avLst/>
          </a:prstGeom>
          <a:solidFill>
            <a:schemeClr val="accent6">
              <a:lumMod val="20000"/>
              <a:lumOff val="80000"/>
            </a:schemeClr>
          </a:solidFill>
        </p:spPr>
        <p:txBody>
          <a:bodyPr wrap="square" rtlCol="0">
            <a:spAutoFit/>
          </a:bodyPr>
          <a:lstStyle/>
          <a:p>
            <a:r>
              <a:rPr lang="en-AU" sz="1200" dirty="0"/>
              <a:t>Recording Labels &amp; Publishers</a:t>
            </a:r>
            <a:endParaRPr lang="en-US" sz="1200" dirty="0"/>
          </a:p>
        </p:txBody>
      </p:sp>
      <p:sp>
        <p:nvSpPr>
          <p:cNvPr id="34" name="TextBox 33">
            <a:extLst>
              <a:ext uri="{FF2B5EF4-FFF2-40B4-BE49-F238E27FC236}">
                <a16:creationId xmlns:a16="http://schemas.microsoft.com/office/drawing/2014/main" id="{D1F8AA3F-FB3C-4E9A-AEDC-1A178B8F242E}"/>
              </a:ext>
            </a:extLst>
          </p:cNvPr>
          <p:cNvSpPr txBox="1"/>
          <p:nvPr/>
        </p:nvSpPr>
        <p:spPr>
          <a:xfrm>
            <a:off x="1948648" y="5100039"/>
            <a:ext cx="3721880" cy="276999"/>
          </a:xfrm>
          <a:prstGeom prst="rect">
            <a:avLst/>
          </a:prstGeom>
          <a:gradFill>
            <a:gsLst>
              <a:gs pos="0">
                <a:schemeClr val="accent2">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Staff Costs – Design, Development Sales &amp; Support</a:t>
            </a:r>
            <a:endParaRPr lang="en-US" sz="1200" dirty="0"/>
          </a:p>
        </p:txBody>
      </p:sp>
      <p:sp>
        <p:nvSpPr>
          <p:cNvPr id="35" name="TextBox 34">
            <a:extLst>
              <a:ext uri="{FF2B5EF4-FFF2-40B4-BE49-F238E27FC236}">
                <a16:creationId xmlns:a16="http://schemas.microsoft.com/office/drawing/2014/main" id="{EE560D4A-C742-4423-A541-82F331CCAC40}"/>
              </a:ext>
            </a:extLst>
          </p:cNvPr>
          <p:cNvSpPr txBox="1"/>
          <p:nvPr/>
        </p:nvSpPr>
        <p:spPr>
          <a:xfrm>
            <a:off x="1948647" y="5771397"/>
            <a:ext cx="1191820" cy="276999"/>
          </a:xfrm>
          <a:prstGeom prst="rect">
            <a:avLst/>
          </a:prstGeom>
          <a:solidFill>
            <a:schemeClr val="accent6">
              <a:lumMod val="20000"/>
              <a:lumOff val="80000"/>
            </a:schemeClr>
          </a:solidFill>
        </p:spPr>
        <p:txBody>
          <a:bodyPr wrap="square" rtlCol="0">
            <a:spAutoFit/>
          </a:bodyPr>
          <a:lstStyle/>
          <a:p>
            <a:r>
              <a:rPr lang="en-AU" sz="1200" dirty="0"/>
              <a:t>Music Royalties</a:t>
            </a:r>
            <a:endParaRPr lang="en-US" sz="1200" dirty="0"/>
          </a:p>
        </p:txBody>
      </p:sp>
      <p:sp>
        <p:nvSpPr>
          <p:cNvPr id="36" name="TextBox 35">
            <a:extLst>
              <a:ext uri="{FF2B5EF4-FFF2-40B4-BE49-F238E27FC236}">
                <a16:creationId xmlns:a16="http://schemas.microsoft.com/office/drawing/2014/main" id="{4B2E6D55-AF8B-43F0-85C1-DCCE52371C1E}"/>
              </a:ext>
            </a:extLst>
          </p:cNvPr>
          <p:cNvSpPr txBox="1"/>
          <p:nvPr/>
        </p:nvSpPr>
        <p:spPr>
          <a:xfrm>
            <a:off x="1948647" y="5426079"/>
            <a:ext cx="1205728" cy="276999"/>
          </a:xfrm>
          <a:prstGeom prst="rect">
            <a:avLst/>
          </a:prstGeom>
          <a:solidFill>
            <a:schemeClr val="accent6">
              <a:lumMod val="20000"/>
              <a:lumOff val="80000"/>
            </a:schemeClr>
          </a:solidFill>
        </p:spPr>
        <p:txBody>
          <a:bodyPr wrap="square" rtlCol="0">
            <a:spAutoFit/>
          </a:bodyPr>
          <a:lstStyle/>
          <a:p>
            <a:r>
              <a:rPr lang="en-AU" sz="1200" dirty="0"/>
              <a:t>Legal &amp; Contract</a:t>
            </a:r>
            <a:endParaRPr lang="en-US" sz="1200" dirty="0"/>
          </a:p>
        </p:txBody>
      </p:sp>
      <p:sp>
        <p:nvSpPr>
          <p:cNvPr id="37" name="TextBox 36">
            <a:extLst>
              <a:ext uri="{FF2B5EF4-FFF2-40B4-BE49-F238E27FC236}">
                <a16:creationId xmlns:a16="http://schemas.microsoft.com/office/drawing/2014/main" id="{0BDC98F8-53AA-49A7-B383-5184D06014D3}"/>
              </a:ext>
            </a:extLst>
          </p:cNvPr>
          <p:cNvSpPr txBox="1"/>
          <p:nvPr/>
        </p:nvSpPr>
        <p:spPr>
          <a:xfrm>
            <a:off x="4402599" y="5786792"/>
            <a:ext cx="1276360" cy="276999"/>
          </a:xfrm>
          <a:prstGeom prst="rect">
            <a:avLst/>
          </a:prstGeom>
          <a:solidFill>
            <a:schemeClr val="accent6">
              <a:lumMod val="20000"/>
              <a:lumOff val="80000"/>
            </a:schemeClr>
          </a:solidFill>
        </p:spPr>
        <p:txBody>
          <a:bodyPr wrap="square" rtlCol="0">
            <a:spAutoFit/>
          </a:bodyPr>
          <a:lstStyle/>
          <a:p>
            <a:r>
              <a:rPr lang="en-AU" sz="1200" dirty="0"/>
              <a:t>Marketing &amp; PR</a:t>
            </a:r>
            <a:endParaRPr lang="en-US" sz="1200" dirty="0"/>
          </a:p>
        </p:txBody>
      </p:sp>
      <p:sp>
        <p:nvSpPr>
          <p:cNvPr id="40" name="TextBox 39">
            <a:extLst>
              <a:ext uri="{FF2B5EF4-FFF2-40B4-BE49-F238E27FC236}">
                <a16:creationId xmlns:a16="http://schemas.microsoft.com/office/drawing/2014/main" id="{E3F267B8-B0CB-4C9F-95C6-D923258B514B}"/>
              </a:ext>
            </a:extLst>
          </p:cNvPr>
          <p:cNvSpPr txBox="1"/>
          <p:nvPr/>
        </p:nvSpPr>
        <p:spPr>
          <a:xfrm>
            <a:off x="3580268" y="2189649"/>
            <a:ext cx="1607347" cy="276999"/>
          </a:xfrm>
          <a:prstGeom prst="rect">
            <a:avLst/>
          </a:prstGeom>
          <a:gradFill flip="none" rotWithShape="1">
            <a:gsLst>
              <a:gs pos="0">
                <a:schemeClr val="accent2">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tileRect/>
          </a:gradFill>
        </p:spPr>
        <p:txBody>
          <a:bodyPr wrap="square" rtlCol="0">
            <a:spAutoFit/>
          </a:bodyPr>
          <a:lstStyle/>
          <a:p>
            <a:r>
              <a:rPr lang="en-AU" sz="1200" dirty="0"/>
              <a:t>CRM, SCM &amp; Support</a:t>
            </a:r>
            <a:endParaRPr lang="en-US" sz="1200" dirty="0"/>
          </a:p>
        </p:txBody>
      </p:sp>
      <p:sp>
        <p:nvSpPr>
          <p:cNvPr id="44" name="TextBox 43">
            <a:extLst>
              <a:ext uri="{FF2B5EF4-FFF2-40B4-BE49-F238E27FC236}">
                <a16:creationId xmlns:a16="http://schemas.microsoft.com/office/drawing/2014/main" id="{F77496B2-519A-4288-B495-A0BAE5775CFA}"/>
              </a:ext>
            </a:extLst>
          </p:cNvPr>
          <p:cNvSpPr txBox="1"/>
          <p:nvPr/>
        </p:nvSpPr>
        <p:spPr>
          <a:xfrm>
            <a:off x="6213472" y="5179851"/>
            <a:ext cx="1327153" cy="461665"/>
          </a:xfrm>
          <a:prstGeom prst="rect">
            <a:avLst/>
          </a:prstGeom>
          <a:solidFill>
            <a:schemeClr val="accent6">
              <a:lumMod val="20000"/>
              <a:lumOff val="80000"/>
            </a:schemeClr>
          </a:solidFill>
        </p:spPr>
        <p:txBody>
          <a:bodyPr wrap="square" rtlCol="0">
            <a:spAutoFit/>
          </a:bodyPr>
          <a:lstStyle/>
          <a:p>
            <a:r>
              <a:rPr lang="en-AU" sz="1200" dirty="0"/>
              <a:t>Subscription Fees PC &amp; Mobile</a:t>
            </a:r>
            <a:endParaRPr lang="en-US" sz="1200" dirty="0"/>
          </a:p>
        </p:txBody>
      </p:sp>
      <p:sp>
        <p:nvSpPr>
          <p:cNvPr id="45" name="TextBox 44">
            <a:extLst>
              <a:ext uri="{FF2B5EF4-FFF2-40B4-BE49-F238E27FC236}">
                <a16:creationId xmlns:a16="http://schemas.microsoft.com/office/drawing/2014/main" id="{9B622AC1-43BC-431F-ABA7-523F0665FBF3}"/>
              </a:ext>
            </a:extLst>
          </p:cNvPr>
          <p:cNvSpPr txBox="1"/>
          <p:nvPr/>
        </p:nvSpPr>
        <p:spPr>
          <a:xfrm>
            <a:off x="7575540" y="5179851"/>
            <a:ext cx="1276360" cy="461665"/>
          </a:xfrm>
          <a:prstGeom prst="rect">
            <a:avLst/>
          </a:prstGeom>
          <a:solidFill>
            <a:schemeClr val="accent2">
              <a:lumMod val="20000"/>
              <a:lumOff val="80000"/>
            </a:schemeClr>
          </a:solidFill>
        </p:spPr>
        <p:txBody>
          <a:bodyPr wrap="square" rtlCol="0">
            <a:spAutoFit/>
          </a:bodyPr>
          <a:lstStyle/>
          <a:p>
            <a:r>
              <a:rPr lang="en-AU" sz="1200" dirty="0"/>
              <a:t>Advertising Revenue</a:t>
            </a:r>
            <a:endParaRPr lang="en-US" sz="1200" dirty="0"/>
          </a:p>
        </p:txBody>
      </p:sp>
      <p:sp>
        <p:nvSpPr>
          <p:cNvPr id="46" name="TextBox 45">
            <a:extLst>
              <a:ext uri="{FF2B5EF4-FFF2-40B4-BE49-F238E27FC236}">
                <a16:creationId xmlns:a16="http://schemas.microsoft.com/office/drawing/2014/main" id="{56DBA4D1-395B-44D7-B286-CC67C69495E1}"/>
              </a:ext>
            </a:extLst>
          </p:cNvPr>
          <p:cNvSpPr txBox="1"/>
          <p:nvPr/>
        </p:nvSpPr>
        <p:spPr>
          <a:xfrm>
            <a:off x="4613274" y="331345"/>
            <a:ext cx="5787436" cy="523220"/>
          </a:xfrm>
          <a:prstGeom prst="rect">
            <a:avLst/>
          </a:prstGeom>
          <a:solidFill>
            <a:schemeClr val="accent6">
              <a:lumMod val="20000"/>
              <a:lumOff val="80000"/>
            </a:schemeClr>
          </a:solidFill>
        </p:spPr>
        <p:txBody>
          <a:bodyPr wrap="square" rtlCol="0">
            <a:spAutoFit/>
          </a:bodyPr>
          <a:lstStyle/>
          <a:p>
            <a:r>
              <a:rPr lang="en-AU" sz="2800" dirty="0"/>
              <a:t>Spotify – Streaming Service</a:t>
            </a:r>
            <a:endParaRPr lang="en-US" sz="1200" dirty="0"/>
          </a:p>
        </p:txBody>
      </p:sp>
      <p:sp>
        <p:nvSpPr>
          <p:cNvPr id="47" name="TextBox 46">
            <a:extLst>
              <a:ext uri="{FF2B5EF4-FFF2-40B4-BE49-F238E27FC236}">
                <a16:creationId xmlns:a16="http://schemas.microsoft.com/office/drawing/2014/main" id="{E4F5B590-83C8-490E-ACE4-EDF58AE524AB}"/>
              </a:ext>
            </a:extLst>
          </p:cNvPr>
          <p:cNvSpPr txBox="1"/>
          <p:nvPr/>
        </p:nvSpPr>
        <p:spPr>
          <a:xfrm>
            <a:off x="8851900" y="2750910"/>
            <a:ext cx="1390650" cy="584775"/>
          </a:xfrm>
          <a:prstGeom prst="rect">
            <a:avLst/>
          </a:prstGeom>
          <a:solidFill>
            <a:schemeClr val="accent2">
              <a:lumMod val="20000"/>
              <a:lumOff val="80000"/>
            </a:schemeClr>
          </a:solidFill>
        </p:spPr>
        <p:txBody>
          <a:bodyPr wrap="square" rtlCol="0">
            <a:spAutoFit/>
          </a:bodyPr>
          <a:lstStyle/>
          <a:p>
            <a:r>
              <a:rPr lang="en-AU" sz="1600" b="1" u="sng" dirty="0"/>
              <a:t>CUSTOMER</a:t>
            </a:r>
          </a:p>
          <a:p>
            <a:r>
              <a:rPr lang="en-AU" sz="1600" dirty="0"/>
              <a:t>Advertiser</a:t>
            </a:r>
            <a:endParaRPr lang="en-US" sz="1600" dirty="0"/>
          </a:p>
        </p:txBody>
      </p:sp>
      <p:sp>
        <p:nvSpPr>
          <p:cNvPr id="48" name="TextBox 47">
            <a:extLst>
              <a:ext uri="{FF2B5EF4-FFF2-40B4-BE49-F238E27FC236}">
                <a16:creationId xmlns:a16="http://schemas.microsoft.com/office/drawing/2014/main" id="{1FE5BEDD-5EB4-476A-9641-FB8C4D39A5E8}"/>
              </a:ext>
            </a:extLst>
          </p:cNvPr>
          <p:cNvSpPr txBox="1"/>
          <p:nvPr/>
        </p:nvSpPr>
        <p:spPr>
          <a:xfrm>
            <a:off x="7035800" y="2172498"/>
            <a:ext cx="1530350" cy="276999"/>
          </a:xfrm>
          <a:prstGeom prst="rect">
            <a:avLst/>
          </a:prstGeom>
          <a:solidFill>
            <a:schemeClr val="accent6">
              <a:lumMod val="20000"/>
              <a:lumOff val="80000"/>
            </a:schemeClr>
          </a:solidFill>
        </p:spPr>
        <p:txBody>
          <a:bodyPr wrap="square" rtlCol="0">
            <a:spAutoFit/>
          </a:bodyPr>
          <a:lstStyle/>
          <a:p>
            <a:r>
              <a:rPr lang="en-AU" sz="1200" dirty="0"/>
              <a:t>Online Communities</a:t>
            </a:r>
            <a:endParaRPr lang="en-US" sz="1200" dirty="0"/>
          </a:p>
        </p:txBody>
      </p:sp>
      <p:sp>
        <p:nvSpPr>
          <p:cNvPr id="50" name="TextBox 49">
            <a:extLst>
              <a:ext uri="{FF2B5EF4-FFF2-40B4-BE49-F238E27FC236}">
                <a16:creationId xmlns:a16="http://schemas.microsoft.com/office/drawing/2014/main" id="{17D6CC76-5CC4-49BA-A278-64FBF827A842}"/>
              </a:ext>
            </a:extLst>
          </p:cNvPr>
          <p:cNvSpPr txBox="1"/>
          <p:nvPr/>
        </p:nvSpPr>
        <p:spPr>
          <a:xfrm>
            <a:off x="7002071" y="2488272"/>
            <a:ext cx="1779973" cy="276999"/>
          </a:xfrm>
          <a:prstGeom prst="rect">
            <a:avLst/>
          </a:prstGeom>
          <a:solidFill>
            <a:schemeClr val="accent2">
              <a:lumMod val="20000"/>
              <a:lumOff val="80000"/>
            </a:schemeClr>
          </a:solidFill>
        </p:spPr>
        <p:txBody>
          <a:bodyPr wrap="square" rtlCol="0">
            <a:spAutoFit/>
          </a:bodyPr>
          <a:lstStyle/>
          <a:p>
            <a:r>
              <a:rPr lang="en-AU" sz="1200" dirty="0"/>
              <a:t>3</a:t>
            </a:r>
            <a:r>
              <a:rPr lang="en-AU" sz="1200" baseline="30000" dirty="0"/>
              <a:t>rd</a:t>
            </a:r>
            <a:r>
              <a:rPr lang="en-AU" sz="1200" dirty="0"/>
              <a:t> Party API (Google API)</a:t>
            </a:r>
            <a:endParaRPr lang="en-US" sz="1200" dirty="0"/>
          </a:p>
        </p:txBody>
      </p:sp>
      <p:sp>
        <p:nvSpPr>
          <p:cNvPr id="52" name="TextBox 51">
            <a:extLst>
              <a:ext uri="{FF2B5EF4-FFF2-40B4-BE49-F238E27FC236}">
                <a16:creationId xmlns:a16="http://schemas.microsoft.com/office/drawing/2014/main" id="{3867FF93-4700-4467-A5C0-CFF8F323D52D}"/>
              </a:ext>
            </a:extLst>
          </p:cNvPr>
          <p:cNvSpPr txBox="1"/>
          <p:nvPr/>
        </p:nvSpPr>
        <p:spPr>
          <a:xfrm>
            <a:off x="5337162" y="2311061"/>
            <a:ext cx="1530350" cy="646331"/>
          </a:xfrm>
          <a:prstGeom prst="rect">
            <a:avLst/>
          </a:prstGeom>
          <a:solidFill>
            <a:schemeClr val="accent6">
              <a:lumMod val="20000"/>
              <a:lumOff val="80000"/>
            </a:schemeClr>
          </a:solidFill>
        </p:spPr>
        <p:txBody>
          <a:bodyPr wrap="square" rtlCol="0">
            <a:spAutoFit/>
          </a:bodyPr>
          <a:lstStyle/>
          <a:p>
            <a:r>
              <a:rPr lang="en-AU" sz="1200" dirty="0"/>
              <a:t>Customisable and intuitive through AI integration.  </a:t>
            </a:r>
            <a:endParaRPr lang="en-US" sz="1200" dirty="0"/>
          </a:p>
        </p:txBody>
      </p:sp>
      <p:sp>
        <p:nvSpPr>
          <p:cNvPr id="54" name="TextBox 53">
            <a:extLst>
              <a:ext uri="{FF2B5EF4-FFF2-40B4-BE49-F238E27FC236}">
                <a16:creationId xmlns:a16="http://schemas.microsoft.com/office/drawing/2014/main" id="{40126AC0-919F-4CC4-9A27-52CD3416841D}"/>
              </a:ext>
            </a:extLst>
          </p:cNvPr>
          <p:cNvSpPr txBox="1"/>
          <p:nvPr/>
        </p:nvSpPr>
        <p:spPr>
          <a:xfrm>
            <a:off x="3558373" y="3801147"/>
            <a:ext cx="785912" cy="461665"/>
          </a:xfrm>
          <a:prstGeom prst="rect">
            <a:avLst/>
          </a:prstGeom>
          <a:gradFill>
            <a:gsLst>
              <a:gs pos="0">
                <a:schemeClr val="accent2">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Spotify Platform</a:t>
            </a:r>
            <a:endParaRPr lang="en-US" sz="1200" dirty="0"/>
          </a:p>
        </p:txBody>
      </p:sp>
      <p:sp>
        <p:nvSpPr>
          <p:cNvPr id="55" name="TextBox 54">
            <a:extLst>
              <a:ext uri="{FF2B5EF4-FFF2-40B4-BE49-F238E27FC236}">
                <a16:creationId xmlns:a16="http://schemas.microsoft.com/office/drawing/2014/main" id="{4F76AEC2-3F75-4C77-A5AA-4DA3D8EECFDB}"/>
              </a:ext>
            </a:extLst>
          </p:cNvPr>
          <p:cNvSpPr txBox="1"/>
          <p:nvPr/>
        </p:nvSpPr>
        <p:spPr>
          <a:xfrm>
            <a:off x="4407462" y="4499554"/>
            <a:ext cx="800333" cy="276999"/>
          </a:xfrm>
          <a:prstGeom prst="rect">
            <a:avLst/>
          </a:prstGeom>
          <a:solidFill>
            <a:schemeClr val="accent6">
              <a:lumMod val="20000"/>
              <a:lumOff val="80000"/>
            </a:schemeClr>
          </a:solidFill>
        </p:spPr>
        <p:txBody>
          <a:bodyPr wrap="square" rtlCol="0">
            <a:spAutoFit/>
          </a:bodyPr>
          <a:lstStyle/>
          <a:p>
            <a:r>
              <a:rPr lang="en-AU" sz="1200" dirty="0"/>
              <a:t>Licensing</a:t>
            </a:r>
            <a:endParaRPr lang="en-US" sz="1200" dirty="0"/>
          </a:p>
        </p:txBody>
      </p:sp>
      <p:sp>
        <p:nvSpPr>
          <p:cNvPr id="56" name="TextBox 55">
            <a:extLst>
              <a:ext uri="{FF2B5EF4-FFF2-40B4-BE49-F238E27FC236}">
                <a16:creationId xmlns:a16="http://schemas.microsoft.com/office/drawing/2014/main" id="{B70EC407-8596-45B1-ABED-90466A8437B4}"/>
              </a:ext>
            </a:extLst>
          </p:cNvPr>
          <p:cNvSpPr txBox="1"/>
          <p:nvPr/>
        </p:nvSpPr>
        <p:spPr>
          <a:xfrm>
            <a:off x="1856905" y="3255276"/>
            <a:ext cx="1436542" cy="646331"/>
          </a:xfrm>
          <a:prstGeom prst="rect">
            <a:avLst/>
          </a:prstGeom>
          <a:solidFill>
            <a:schemeClr val="accent2">
              <a:lumMod val="20000"/>
              <a:lumOff val="80000"/>
            </a:schemeClr>
          </a:solidFill>
        </p:spPr>
        <p:txBody>
          <a:bodyPr wrap="square" rtlCol="0">
            <a:spAutoFit/>
          </a:bodyPr>
          <a:lstStyle/>
          <a:p>
            <a:r>
              <a:rPr lang="en-AU" sz="1200" dirty="0"/>
              <a:t>3</a:t>
            </a:r>
            <a:r>
              <a:rPr lang="en-AU" sz="1200" baseline="30000" dirty="0"/>
              <a:t>rd</a:t>
            </a:r>
            <a:r>
              <a:rPr lang="en-AU" sz="1200" dirty="0"/>
              <a:t> Party API (Google API - Advertising)</a:t>
            </a:r>
            <a:endParaRPr lang="en-US" sz="1200" dirty="0"/>
          </a:p>
        </p:txBody>
      </p:sp>
      <p:sp>
        <p:nvSpPr>
          <p:cNvPr id="57" name="TextBox 56">
            <a:extLst>
              <a:ext uri="{FF2B5EF4-FFF2-40B4-BE49-F238E27FC236}">
                <a16:creationId xmlns:a16="http://schemas.microsoft.com/office/drawing/2014/main" id="{870BBF18-280F-48D9-B4F5-D624A4DCA6FB}"/>
              </a:ext>
            </a:extLst>
          </p:cNvPr>
          <p:cNvSpPr txBox="1"/>
          <p:nvPr/>
        </p:nvSpPr>
        <p:spPr>
          <a:xfrm>
            <a:off x="3257986" y="5412922"/>
            <a:ext cx="1086300" cy="830997"/>
          </a:xfrm>
          <a:prstGeom prst="rect">
            <a:avLst/>
          </a:prstGeom>
          <a:solidFill>
            <a:schemeClr val="accent6">
              <a:lumMod val="20000"/>
              <a:lumOff val="80000"/>
            </a:schemeClr>
          </a:solidFill>
        </p:spPr>
        <p:txBody>
          <a:bodyPr wrap="square" rtlCol="0">
            <a:spAutoFit/>
          </a:bodyPr>
          <a:lstStyle/>
          <a:p>
            <a:r>
              <a:rPr lang="en-AU" sz="1200" dirty="0"/>
              <a:t>Share of Advertising Revenue to Right Holders</a:t>
            </a:r>
            <a:endParaRPr lang="en-US" sz="1200" dirty="0"/>
          </a:p>
        </p:txBody>
      </p:sp>
      <p:sp>
        <p:nvSpPr>
          <p:cNvPr id="58" name="TextBox 57">
            <a:extLst>
              <a:ext uri="{FF2B5EF4-FFF2-40B4-BE49-F238E27FC236}">
                <a16:creationId xmlns:a16="http://schemas.microsoft.com/office/drawing/2014/main" id="{8264AED0-50BC-4CF8-A657-2BA99395DA6F}"/>
              </a:ext>
            </a:extLst>
          </p:cNvPr>
          <p:cNvSpPr txBox="1"/>
          <p:nvPr/>
        </p:nvSpPr>
        <p:spPr>
          <a:xfrm>
            <a:off x="4426341" y="5439052"/>
            <a:ext cx="1253903" cy="276999"/>
          </a:xfrm>
          <a:prstGeom prst="rect">
            <a:avLst/>
          </a:prstGeom>
          <a:gradFill>
            <a:gsLst>
              <a:gs pos="0">
                <a:schemeClr val="accent2">
                  <a:lumMod val="20000"/>
                  <a:lumOff val="80000"/>
                </a:schemeClr>
              </a:gs>
              <a:gs pos="98000">
                <a:schemeClr val="accent6">
                  <a:lumMod val="45000"/>
                  <a:lumOff val="55000"/>
                </a:schemeClr>
              </a:gs>
              <a:gs pos="100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AU" sz="1200" dirty="0"/>
              <a:t>Bandwidth </a:t>
            </a:r>
            <a:endParaRPr lang="en-US" sz="1200" dirty="0"/>
          </a:p>
        </p:txBody>
      </p:sp>
      <p:pic>
        <p:nvPicPr>
          <p:cNvPr id="4" name="Audio 3">
            <a:hlinkClick r:id="" action="ppaction://media"/>
            <a:extLst>
              <a:ext uri="{FF2B5EF4-FFF2-40B4-BE49-F238E27FC236}">
                <a16:creationId xmlns:a16="http://schemas.microsoft.com/office/drawing/2014/main" id="{E0C611AC-CAB5-4002-A454-5D6FA03D5CC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27894428"/>
      </p:ext>
    </p:extLst>
  </p:cSld>
  <p:clrMapOvr>
    <a:masterClrMapping/>
  </p:clrMapOvr>
  <mc:AlternateContent xmlns:mc="http://schemas.openxmlformats.org/markup-compatibility/2006">
    <mc:Choice xmlns:p14="http://schemas.microsoft.com/office/powerpoint/2010/main" Requires="p14">
      <p:transition spd="slow" p14:dur="2000" advTm="34966"/>
    </mc:Choice>
    <mc:Fallback>
      <p:transition spd="slow" advTm="34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 Though only a small period, the ringtone era was the gateway to paid digital music subscribtion     ">
            <a:hlinkClick r:id="rId5"/>
            <a:extLst>
              <a:ext uri="{FF2B5EF4-FFF2-40B4-BE49-F238E27FC236}">
                <a16:creationId xmlns:a16="http://schemas.microsoft.com/office/drawing/2014/main" id="{6E863E6C-3991-48A4-BB26-6796943F89D1}"/>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1129595" y="1266567"/>
            <a:ext cx="10121231" cy="5025587"/>
          </a:xfrm>
          <a:prstGeom prst="rect">
            <a:avLst/>
          </a:prstGeom>
          <a:noFill/>
          <a:ln>
            <a:noFill/>
          </a:ln>
        </p:spPr>
      </p:pic>
      <p:sp>
        <p:nvSpPr>
          <p:cNvPr id="5" name="TextBox 4">
            <a:extLst>
              <a:ext uri="{FF2B5EF4-FFF2-40B4-BE49-F238E27FC236}">
                <a16:creationId xmlns:a16="http://schemas.microsoft.com/office/drawing/2014/main" id="{6A02D6B2-0D4C-4FE3-AEBD-7DA4A64DDF62}"/>
              </a:ext>
            </a:extLst>
          </p:cNvPr>
          <p:cNvSpPr txBox="1"/>
          <p:nvPr/>
        </p:nvSpPr>
        <p:spPr>
          <a:xfrm>
            <a:off x="1098062" y="488234"/>
            <a:ext cx="10827238" cy="707886"/>
          </a:xfrm>
          <a:prstGeom prst="rect">
            <a:avLst/>
          </a:prstGeom>
          <a:noFill/>
        </p:spPr>
        <p:txBody>
          <a:bodyPr wrap="square" rtlCol="0">
            <a:spAutoFit/>
          </a:bodyPr>
          <a:lstStyle/>
          <a:p>
            <a:r>
              <a:rPr lang="en-AU" sz="4000" dirty="0">
                <a:solidFill>
                  <a:srgbClr val="0070C0"/>
                </a:solidFill>
              </a:rPr>
              <a:t>Global Music Industry – </a:t>
            </a:r>
            <a:r>
              <a:rPr lang="en-AU" sz="2000" dirty="0">
                <a:solidFill>
                  <a:srgbClr val="0070C0"/>
                </a:solidFill>
              </a:rPr>
              <a:t>Revenue to 2017 by segment.</a:t>
            </a:r>
            <a:endParaRPr lang="en-US" sz="2000" dirty="0">
              <a:solidFill>
                <a:srgbClr val="0070C0"/>
              </a:solidFill>
            </a:endParaRPr>
          </a:p>
        </p:txBody>
      </p:sp>
      <p:sp>
        <p:nvSpPr>
          <p:cNvPr id="6" name="Rectangle 5">
            <a:extLst>
              <a:ext uri="{FF2B5EF4-FFF2-40B4-BE49-F238E27FC236}">
                <a16:creationId xmlns:a16="http://schemas.microsoft.com/office/drawing/2014/main" id="{37EAE74A-A92F-40DE-8DFB-15457C6D336E}"/>
              </a:ext>
            </a:extLst>
          </p:cNvPr>
          <p:cNvSpPr/>
          <p:nvPr/>
        </p:nvSpPr>
        <p:spPr>
          <a:xfrm>
            <a:off x="539721" y="6177935"/>
            <a:ext cx="6096000" cy="369332"/>
          </a:xfrm>
          <a:prstGeom prst="rect">
            <a:avLst/>
          </a:prstGeom>
        </p:spPr>
        <p:txBody>
          <a:bodyPr>
            <a:spAutoFit/>
          </a:bodyPr>
          <a:lstStyle/>
          <a:p>
            <a:r>
              <a:rPr lang="en-US" dirty="0"/>
              <a:t>RIAA (2019)</a:t>
            </a:r>
          </a:p>
        </p:txBody>
      </p:sp>
      <p:pic>
        <p:nvPicPr>
          <p:cNvPr id="7" name="Audio 6">
            <a:hlinkClick r:id="" action="ppaction://media"/>
            <a:extLst>
              <a:ext uri="{FF2B5EF4-FFF2-40B4-BE49-F238E27FC236}">
                <a16:creationId xmlns:a16="http://schemas.microsoft.com/office/drawing/2014/main" id="{FCE94DEF-2CA3-4DBA-91CF-E1FA82FEE9D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50432395"/>
      </p:ext>
    </p:extLst>
  </p:cSld>
  <p:clrMapOvr>
    <a:masterClrMapping/>
  </p:clrMapOvr>
  <mc:AlternateContent xmlns:mc="http://schemas.openxmlformats.org/markup-compatibility/2006">
    <mc:Choice xmlns:p14="http://schemas.microsoft.com/office/powerpoint/2010/main" Requires="p14">
      <p:transition spd="slow" p14:dur="2000" advTm="39338"/>
    </mc:Choice>
    <mc:Fallback>
      <p:transition spd="slow" advTm="39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FA97C-90CC-4F04-B56E-1A6A687DEA89}"/>
              </a:ext>
            </a:extLst>
          </p:cNvPr>
          <p:cNvSpPr>
            <a:spLocks noGrp="1"/>
          </p:cNvSpPr>
          <p:nvPr>
            <p:ph type="title"/>
          </p:nvPr>
        </p:nvSpPr>
        <p:spPr>
          <a:xfrm>
            <a:off x="1294368" y="2847278"/>
            <a:ext cx="8596668" cy="1320800"/>
          </a:xfrm>
        </p:spPr>
        <p:txBody>
          <a:bodyPr/>
          <a:lstStyle/>
          <a:p>
            <a:r>
              <a:rPr lang="en-AU" dirty="0"/>
              <a:t>Demand Analysis &amp; Market Research</a:t>
            </a:r>
            <a:endParaRPr lang="en-US" dirty="0"/>
          </a:p>
        </p:txBody>
      </p:sp>
      <p:pic>
        <p:nvPicPr>
          <p:cNvPr id="4" name="Audio 3">
            <a:hlinkClick r:id="" action="ppaction://media"/>
            <a:extLst>
              <a:ext uri="{FF2B5EF4-FFF2-40B4-BE49-F238E27FC236}">
                <a16:creationId xmlns:a16="http://schemas.microsoft.com/office/drawing/2014/main" id="{DDD31589-C899-4E5E-9D3A-F735A01FCD7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85396637"/>
      </p:ext>
    </p:extLst>
  </p:cSld>
  <p:clrMapOvr>
    <a:masterClrMapping/>
  </p:clrMapOvr>
  <mc:AlternateContent xmlns:mc="http://schemas.openxmlformats.org/markup-compatibility/2006">
    <mc:Choice xmlns:p14="http://schemas.microsoft.com/office/powerpoint/2010/main" Requires="p14">
      <p:transition spd="slow" p14:dur="2000" advTm="2639"/>
    </mc:Choice>
    <mc:Fallback>
      <p:transition spd="slow" advTm="2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0745B68-8F1F-4520-9BDB-4AFABC32D450}"/>
              </a:ext>
            </a:extLst>
          </p:cNvPr>
          <p:cNvPicPr>
            <a:picLocks noGrp="1" noChangeAspect="1"/>
          </p:cNvPicPr>
          <p:nvPr>
            <p:ph idx="1"/>
          </p:nvPr>
        </p:nvPicPr>
        <p:blipFill>
          <a:blip r:embed="rId5"/>
          <a:stretch>
            <a:fillRect/>
          </a:stretch>
        </p:blipFill>
        <p:spPr>
          <a:xfrm>
            <a:off x="236560" y="1422910"/>
            <a:ext cx="6360352" cy="4339312"/>
          </a:xfrm>
          <a:prstGeom prst="rect">
            <a:avLst/>
          </a:prstGeom>
        </p:spPr>
      </p:pic>
      <p:pic>
        <p:nvPicPr>
          <p:cNvPr id="5" name="Picture 4">
            <a:extLst>
              <a:ext uri="{FF2B5EF4-FFF2-40B4-BE49-F238E27FC236}">
                <a16:creationId xmlns:a16="http://schemas.microsoft.com/office/drawing/2014/main" id="{72870162-AC57-4F72-8603-11DBFE77F424}"/>
              </a:ext>
            </a:extLst>
          </p:cNvPr>
          <p:cNvPicPr>
            <a:picLocks noChangeAspect="1"/>
          </p:cNvPicPr>
          <p:nvPr/>
        </p:nvPicPr>
        <p:blipFill>
          <a:blip r:embed="rId6"/>
          <a:stretch>
            <a:fillRect/>
          </a:stretch>
        </p:blipFill>
        <p:spPr>
          <a:xfrm>
            <a:off x="6561508" y="1585068"/>
            <a:ext cx="5393932" cy="4255213"/>
          </a:xfrm>
          <a:prstGeom prst="rect">
            <a:avLst/>
          </a:prstGeom>
        </p:spPr>
      </p:pic>
      <p:sp>
        <p:nvSpPr>
          <p:cNvPr id="6" name="Rectangle 5">
            <a:extLst>
              <a:ext uri="{FF2B5EF4-FFF2-40B4-BE49-F238E27FC236}">
                <a16:creationId xmlns:a16="http://schemas.microsoft.com/office/drawing/2014/main" id="{5FB48A6F-CD2F-49AF-9F24-F77D9110F5A7}"/>
              </a:ext>
            </a:extLst>
          </p:cNvPr>
          <p:cNvSpPr/>
          <p:nvPr/>
        </p:nvSpPr>
        <p:spPr>
          <a:xfrm>
            <a:off x="368736" y="5918341"/>
            <a:ext cx="6096000" cy="369332"/>
          </a:xfrm>
          <a:prstGeom prst="rect">
            <a:avLst/>
          </a:prstGeom>
        </p:spPr>
        <p:txBody>
          <a:bodyPr>
            <a:spAutoFit/>
          </a:bodyPr>
          <a:lstStyle/>
          <a:p>
            <a:r>
              <a:rPr lang="en-US" dirty="0"/>
              <a:t>RIAA (2019)</a:t>
            </a:r>
          </a:p>
        </p:txBody>
      </p:sp>
      <p:sp>
        <p:nvSpPr>
          <p:cNvPr id="7" name="Content Placeholder 2">
            <a:extLst>
              <a:ext uri="{FF2B5EF4-FFF2-40B4-BE49-F238E27FC236}">
                <a16:creationId xmlns:a16="http://schemas.microsoft.com/office/drawing/2014/main" id="{C07DDD88-77A0-4C0C-9A63-359B46108A4C}"/>
              </a:ext>
            </a:extLst>
          </p:cNvPr>
          <p:cNvSpPr txBox="1">
            <a:spLocks/>
          </p:cNvSpPr>
          <p:nvPr/>
        </p:nvSpPr>
        <p:spPr>
          <a:xfrm>
            <a:off x="639945" y="293328"/>
            <a:ext cx="11158355" cy="1129582"/>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“Subscriptions to on-demand streaming services remained the biggest driver of increasing revenues for the music business, and for the first time accounted for more than half of total revenues for the year. “</a:t>
            </a:r>
          </a:p>
          <a:p>
            <a:pPr marL="0" indent="0">
              <a:buNone/>
            </a:pPr>
            <a:endParaRPr lang="en-US" dirty="0"/>
          </a:p>
        </p:txBody>
      </p:sp>
      <p:pic>
        <p:nvPicPr>
          <p:cNvPr id="9" name="Audio 8">
            <a:hlinkClick r:id="" action="ppaction://media"/>
            <a:extLst>
              <a:ext uri="{FF2B5EF4-FFF2-40B4-BE49-F238E27FC236}">
                <a16:creationId xmlns:a16="http://schemas.microsoft.com/office/drawing/2014/main" id="{341D651D-B0C4-4426-A93E-816A5401776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78865158"/>
      </p:ext>
    </p:extLst>
  </p:cSld>
  <p:clrMapOvr>
    <a:masterClrMapping/>
  </p:clrMapOvr>
  <mc:AlternateContent xmlns:mc="http://schemas.openxmlformats.org/markup-compatibility/2006">
    <mc:Choice xmlns:p14="http://schemas.microsoft.com/office/powerpoint/2010/main" Requires="p14">
      <p:transition spd="slow" p14:dur="2000" advTm="36588"/>
    </mc:Choice>
    <mc:Fallback>
      <p:transition spd="slow" advTm="36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DE7B97E-E6F3-4791-B5B2-34D08BFE7BE0}"/>
              </a:ext>
            </a:extLst>
          </p:cNvPr>
          <p:cNvPicPr>
            <a:picLocks noGrp="1" noChangeAspect="1"/>
          </p:cNvPicPr>
          <p:nvPr>
            <p:ph idx="1"/>
          </p:nvPr>
        </p:nvPicPr>
        <p:blipFill>
          <a:blip r:embed="rId4"/>
          <a:stretch>
            <a:fillRect/>
          </a:stretch>
        </p:blipFill>
        <p:spPr>
          <a:xfrm>
            <a:off x="333235" y="860001"/>
            <a:ext cx="3095625" cy="3838575"/>
          </a:xfrm>
          <a:prstGeom prst="rect">
            <a:avLst/>
          </a:prstGeom>
        </p:spPr>
      </p:pic>
      <p:pic>
        <p:nvPicPr>
          <p:cNvPr id="5" name="Picture 4">
            <a:extLst>
              <a:ext uri="{FF2B5EF4-FFF2-40B4-BE49-F238E27FC236}">
                <a16:creationId xmlns:a16="http://schemas.microsoft.com/office/drawing/2014/main" id="{4AF5F6E2-457F-4401-B166-4D444E510B7E}"/>
              </a:ext>
            </a:extLst>
          </p:cNvPr>
          <p:cNvPicPr>
            <a:picLocks noChangeAspect="1"/>
          </p:cNvPicPr>
          <p:nvPr/>
        </p:nvPicPr>
        <p:blipFill>
          <a:blip r:embed="rId5"/>
          <a:stretch>
            <a:fillRect/>
          </a:stretch>
        </p:blipFill>
        <p:spPr>
          <a:xfrm>
            <a:off x="6961655" y="709602"/>
            <a:ext cx="4898642" cy="4579858"/>
          </a:xfrm>
          <a:prstGeom prst="rect">
            <a:avLst/>
          </a:prstGeom>
        </p:spPr>
      </p:pic>
      <p:pic>
        <p:nvPicPr>
          <p:cNvPr id="6" name="Picture 5">
            <a:extLst>
              <a:ext uri="{FF2B5EF4-FFF2-40B4-BE49-F238E27FC236}">
                <a16:creationId xmlns:a16="http://schemas.microsoft.com/office/drawing/2014/main" id="{4590F4C7-CAA0-43BC-A48A-20FFCAD25788}"/>
              </a:ext>
            </a:extLst>
          </p:cNvPr>
          <p:cNvPicPr>
            <a:picLocks noChangeAspect="1"/>
          </p:cNvPicPr>
          <p:nvPr/>
        </p:nvPicPr>
        <p:blipFill>
          <a:blip r:embed="rId6"/>
          <a:stretch>
            <a:fillRect/>
          </a:stretch>
        </p:blipFill>
        <p:spPr>
          <a:xfrm>
            <a:off x="3396431" y="950299"/>
            <a:ext cx="3609975" cy="3905250"/>
          </a:xfrm>
          <a:prstGeom prst="rect">
            <a:avLst/>
          </a:prstGeom>
        </p:spPr>
      </p:pic>
      <p:pic>
        <p:nvPicPr>
          <p:cNvPr id="7" name="Picture 6">
            <a:extLst>
              <a:ext uri="{FF2B5EF4-FFF2-40B4-BE49-F238E27FC236}">
                <a16:creationId xmlns:a16="http://schemas.microsoft.com/office/drawing/2014/main" id="{F6DD2479-49A7-4384-B342-FED9F0AFC80F}"/>
              </a:ext>
            </a:extLst>
          </p:cNvPr>
          <p:cNvPicPr>
            <a:picLocks noChangeAspect="1"/>
          </p:cNvPicPr>
          <p:nvPr/>
        </p:nvPicPr>
        <p:blipFill>
          <a:blip r:embed="rId7"/>
          <a:stretch>
            <a:fillRect/>
          </a:stretch>
        </p:blipFill>
        <p:spPr>
          <a:xfrm>
            <a:off x="331703" y="4380646"/>
            <a:ext cx="2137893" cy="2209524"/>
          </a:xfrm>
          <a:prstGeom prst="rect">
            <a:avLst/>
          </a:prstGeom>
        </p:spPr>
      </p:pic>
      <p:pic>
        <p:nvPicPr>
          <p:cNvPr id="8" name="Picture 7">
            <a:extLst>
              <a:ext uri="{FF2B5EF4-FFF2-40B4-BE49-F238E27FC236}">
                <a16:creationId xmlns:a16="http://schemas.microsoft.com/office/drawing/2014/main" id="{C0223684-13BE-49D2-AF18-900558D47A83}"/>
              </a:ext>
            </a:extLst>
          </p:cNvPr>
          <p:cNvPicPr>
            <a:picLocks noChangeAspect="1"/>
          </p:cNvPicPr>
          <p:nvPr/>
        </p:nvPicPr>
        <p:blipFill>
          <a:blip r:embed="rId8"/>
          <a:stretch>
            <a:fillRect/>
          </a:stretch>
        </p:blipFill>
        <p:spPr>
          <a:xfrm>
            <a:off x="2446567" y="4355756"/>
            <a:ext cx="2144871" cy="2233548"/>
          </a:xfrm>
          <a:prstGeom prst="rect">
            <a:avLst/>
          </a:prstGeom>
        </p:spPr>
      </p:pic>
      <p:pic>
        <p:nvPicPr>
          <p:cNvPr id="9" name="Picture 8">
            <a:extLst>
              <a:ext uri="{FF2B5EF4-FFF2-40B4-BE49-F238E27FC236}">
                <a16:creationId xmlns:a16="http://schemas.microsoft.com/office/drawing/2014/main" id="{474E27D9-0DB7-4C9C-A300-7E363A9BBD1C}"/>
              </a:ext>
            </a:extLst>
          </p:cNvPr>
          <p:cNvPicPr>
            <a:picLocks noChangeAspect="1"/>
          </p:cNvPicPr>
          <p:nvPr/>
        </p:nvPicPr>
        <p:blipFill>
          <a:blip r:embed="rId9"/>
          <a:stretch>
            <a:fillRect/>
          </a:stretch>
        </p:blipFill>
        <p:spPr>
          <a:xfrm>
            <a:off x="302653" y="267830"/>
            <a:ext cx="5294192" cy="1066994"/>
          </a:xfrm>
          <a:prstGeom prst="rect">
            <a:avLst/>
          </a:prstGeom>
        </p:spPr>
      </p:pic>
      <p:pic>
        <p:nvPicPr>
          <p:cNvPr id="10" name="Picture 9">
            <a:extLst>
              <a:ext uri="{FF2B5EF4-FFF2-40B4-BE49-F238E27FC236}">
                <a16:creationId xmlns:a16="http://schemas.microsoft.com/office/drawing/2014/main" id="{EDE43D6A-ACD6-4A80-A35F-48843D76F06D}"/>
              </a:ext>
            </a:extLst>
          </p:cNvPr>
          <p:cNvPicPr>
            <a:picLocks noChangeAspect="1"/>
          </p:cNvPicPr>
          <p:nvPr/>
        </p:nvPicPr>
        <p:blipFill>
          <a:blip r:embed="rId10"/>
          <a:stretch>
            <a:fillRect/>
          </a:stretch>
        </p:blipFill>
        <p:spPr>
          <a:xfrm>
            <a:off x="4353058" y="4826437"/>
            <a:ext cx="3943350" cy="514350"/>
          </a:xfrm>
          <a:prstGeom prst="rect">
            <a:avLst/>
          </a:prstGeom>
        </p:spPr>
      </p:pic>
      <p:pic>
        <p:nvPicPr>
          <p:cNvPr id="2" name="Audio 1">
            <a:hlinkClick r:id="" action="ppaction://media"/>
            <a:extLst>
              <a:ext uri="{FF2B5EF4-FFF2-40B4-BE49-F238E27FC236}">
                <a16:creationId xmlns:a16="http://schemas.microsoft.com/office/drawing/2014/main" id="{299FBBC4-C61E-4EEB-B2E0-21E9933015F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668070661"/>
      </p:ext>
    </p:extLst>
  </p:cSld>
  <p:clrMapOvr>
    <a:masterClrMapping/>
  </p:clrMapOvr>
  <mc:AlternateContent xmlns:mc="http://schemas.openxmlformats.org/markup-compatibility/2006">
    <mc:Choice xmlns:p14="http://schemas.microsoft.com/office/powerpoint/2010/main" Requires="p14">
      <p:transition spd="slow" p14:dur="2000" advTm="24490"/>
    </mc:Choice>
    <mc:Fallback>
      <p:transition spd="slow" advTm="244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664BEA7-F404-4677-B7D2-B85CB06090C8}"/>
              </a:ext>
            </a:extLst>
          </p:cNvPr>
          <p:cNvPicPr>
            <a:picLocks noChangeAspect="1"/>
          </p:cNvPicPr>
          <p:nvPr/>
        </p:nvPicPr>
        <p:blipFill>
          <a:blip r:embed="rId5"/>
          <a:stretch>
            <a:fillRect/>
          </a:stretch>
        </p:blipFill>
        <p:spPr>
          <a:xfrm>
            <a:off x="217357" y="707766"/>
            <a:ext cx="11757286" cy="5640567"/>
          </a:xfrm>
          <a:prstGeom prst="rect">
            <a:avLst/>
          </a:prstGeom>
        </p:spPr>
      </p:pic>
      <p:pic>
        <p:nvPicPr>
          <p:cNvPr id="2" name="Audio 1">
            <a:hlinkClick r:id="" action="ppaction://media"/>
            <a:extLst>
              <a:ext uri="{FF2B5EF4-FFF2-40B4-BE49-F238E27FC236}">
                <a16:creationId xmlns:a16="http://schemas.microsoft.com/office/drawing/2014/main" id="{A62FFA6E-490B-4144-B9E7-6526F991BD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83629745"/>
      </p:ext>
    </p:extLst>
  </p:cSld>
  <p:clrMapOvr>
    <a:masterClrMapping/>
  </p:clrMapOvr>
  <mc:AlternateContent xmlns:mc="http://schemas.openxmlformats.org/markup-compatibility/2006">
    <mc:Choice xmlns:p14="http://schemas.microsoft.com/office/powerpoint/2010/main" Requires="p14">
      <p:transition spd="slow" p14:dur="2000" advTm="15276"/>
    </mc:Choice>
    <mc:Fallback>
      <p:transition spd="slow" advTm="15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A93D639-1E26-4E54-9372-AB7AD076074F}"/>
              </a:ext>
            </a:extLst>
          </p:cNvPr>
          <p:cNvPicPr>
            <a:picLocks noChangeAspect="1"/>
          </p:cNvPicPr>
          <p:nvPr/>
        </p:nvPicPr>
        <p:blipFill>
          <a:blip r:embed="rId4"/>
          <a:stretch>
            <a:fillRect/>
          </a:stretch>
        </p:blipFill>
        <p:spPr>
          <a:xfrm>
            <a:off x="276089" y="399707"/>
            <a:ext cx="5989535" cy="6121013"/>
          </a:xfrm>
          <a:prstGeom prst="rect">
            <a:avLst/>
          </a:prstGeom>
        </p:spPr>
      </p:pic>
      <p:pic>
        <p:nvPicPr>
          <p:cNvPr id="6" name="Picture 5">
            <a:extLst>
              <a:ext uri="{FF2B5EF4-FFF2-40B4-BE49-F238E27FC236}">
                <a16:creationId xmlns:a16="http://schemas.microsoft.com/office/drawing/2014/main" id="{F309CFAA-1553-4D2F-BAE4-26297E4489E5}"/>
              </a:ext>
            </a:extLst>
          </p:cNvPr>
          <p:cNvPicPr>
            <a:picLocks noChangeAspect="1"/>
          </p:cNvPicPr>
          <p:nvPr/>
        </p:nvPicPr>
        <p:blipFill>
          <a:blip r:embed="rId5"/>
          <a:stretch>
            <a:fillRect/>
          </a:stretch>
        </p:blipFill>
        <p:spPr>
          <a:xfrm>
            <a:off x="6667120" y="1963628"/>
            <a:ext cx="5582048" cy="3405996"/>
          </a:xfrm>
          <a:prstGeom prst="rect">
            <a:avLst/>
          </a:prstGeom>
        </p:spPr>
      </p:pic>
      <p:pic>
        <p:nvPicPr>
          <p:cNvPr id="3" name="Audio 2">
            <a:hlinkClick r:id="" action="ppaction://media"/>
            <a:extLst>
              <a:ext uri="{FF2B5EF4-FFF2-40B4-BE49-F238E27FC236}">
                <a16:creationId xmlns:a16="http://schemas.microsoft.com/office/drawing/2014/main" id="{1FD99A91-ACDF-4056-8CEE-A0AF5DA647C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81313912"/>
      </p:ext>
    </p:extLst>
  </p:cSld>
  <p:clrMapOvr>
    <a:masterClrMapping/>
  </p:clrMapOvr>
  <mc:AlternateContent xmlns:mc="http://schemas.openxmlformats.org/markup-compatibility/2006">
    <mc:Choice xmlns:p14="http://schemas.microsoft.com/office/powerpoint/2010/main" Requires="p14">
      <p:transition spd="slow" p14:dur="2000" advTm="3140"/>
    </mc:Choice>
    <mc:Fallback>
      <p:transition spd="slow" advTm="3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41A7A88-D40C-4439-97A2-B89CF52759E1}"/>
              </a:ext>
            </a:extLst>
          </p:cNvPr>
          <p:cNvSpPr txBox="1">
            <a:spLocks/>
          </p:cNvSpPr>
          <p:nvPr/>
        </p:nvSpPr>
        <p:spPr>
          <a:xfrm>
            <a:off x="1294368" y="2847278"/>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AU" dirty="0"/>
              <a:t>Resource Analysis</a:t>
            </a:r>
            <a:endParaRPr lang="en-US" dirty="0"/>
          </a:p>
        </p:txBody>
      </p:sp>
      <p:sp>
        <p:nvSpPr>
          <p:cNvPr id="5" name="Title 1">
            <a:extLst>
              <a:ext uri="{FF2B5EF4-FFF2-40B4-BE49-F238E27FC236}">
                <a16:creationId xmlns:a16="http://schemas.microsoft.com/office/drawing/2014/main" id="{1A59BE9C-7BFA-4345-877D-A02A504AA629}"/>
              </a:ext>
            </a:extLst>
          </p:cNvPr>
          <p:cNvSpPr txBox="1">
            <a:spLocks/>
          </p:cNvSpPr>
          <p:nvPr/>
        </p:nvSpPr>
        <p:spPr>
          <a:xfrm>
            <a:off x="1294368" y="3502102"/>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AU" sz="2000" dirty="0"/>
              <a:t>Artists are the resource</a:t>
            </a:r>
            <a:endParaRPr lang="en-US" sz="2000" dirty="0"/>
          </a:p>
        </p:txBody>
      </p:sp>
      <p:pic>
        <p:nvPicPr>
          <p:cNvPr id="6" name="Audio 5">
            <a:hlinkClick r:id="" action="ppaction://media"/>
            <a:extLst>
              <a:ext uri="{FF2B5EF4-FFF2-40B4-BE49-F238E27FC236}">
                <a16:creationId xmlns:a16="http://schemas.microsoft.com/office/drawing/2014/main" id="{4D6AF9A6-4FA1-45D7-A565-20101B7DA0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72021865"/>
      </p:ext>
    </p:extLst>
  </p:cSld>
  <p:clrMapOvr>
    <a:masterClrMapping/>
  </p:clrMapOvr>
  <mc:AlternateContent xmlns:mc="http://schemas.openxmlformats.org/markup-compatibility/2006">
    <mc:Choice xmlns:p14="http://schemas.microsoft.com/office/powerpoint/2010/main" Requires="p14">
      <p:transition spd="slow" p14:dur="2000" advTm="4521"/>
    </mc:Choice>
    <mc:Fallback>
      <p:transition spd="slow" advTm="45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E2D9F-FF71-4651-B08B-C2617B813FE7}"/>
              </a:ext>
            </a:extLst>
          </p:cNvPr>
          <p:cNvSpPr>
            <a:spLocks noGrp="1"/>
          </p:cNvSpPr>
          <p:nvPr>
            <p:ph type="title"/>
          </p:nvPr>
        </p:nvSpPr>
        <p:spPr>
          <a:xfrm>
            <a:off x="466927" y="449457"/>
            <a:ext cx="11372560" cy="2450196"/>
          </a:xfrm>
        </p:spPr>
        <p:txBody>
          <a:bodyPr>
            <a:normAutofit/>
          </a:bodyPr>
          <a:lstStyle/>
          <a:p>
            <a:pPr fontAlgn="base"/>
            <a:r>
              <a:rPr lang="en-US" b="1" dirty="0"/>
              <a:t>Streaming – It’s Not all Good News for the Industry </a:t>
            </a:r>
            <a:br>
              <a:rPr lang="en-US" b="1" dirty="0"/>
            </a:br>
            <a:br>
              <a:rPr lang="en-US" b="1" dirty="0"/>
            </a:br>
            <a:br>
              <a:rPr lang="en-US" b="1" dirty="0"/>
            </a:br>
            <a:endParaRPr lang="en-US" dirty="0"/>
          </a:p>
        </p:txBody>
      </p:sp>
      <p:pic>
        <p:nvPicPr>
          <p:cNvPr id="4" name="Content Placeholder 3">
            <a:extLst>
              <a:ext uri="{FF2B5EF4-FFF2-40B4-BE49-F238E27FC236}">
                <a16:creationId xmlns:a16="http://schemas.microsoft.com/office/drawing/2014/main" id="{5E7EAF5F-91E9-4FBC-9CB8-165C64470A8D}"/>
              </a:ext>
            </a:extLst>
          </p:cNvPr>
          <p:cNvPicPr>
            <a:picLocks noGrp="1" noChangeAspect="1"/>
          </p:cNvPicPr>
          <p:nvPr>
            <p:ph idx="1"/>
          </p:nvPr>
        </p:nvPicPr>
        <p:blipFill>
          <a:blip r:embed="rId5"/>
          <a:stretch>
            <a:fillRect/>
          </a:stretch>
        </p:blipFill>
        <p:spPr>
          <a:xfrm>
            <a:off x="466925" y="2353793"/>
            <a:ext cx="4498887" cy="4129260"/>
          </a:xfrm>
          <a:prstGeom prst="rect">
            <a:avLst/>
          </a:prstGeom>
        </p:spPr>
      </p:pic>
      <p:sp>
        <p:nvSpPr>
          <p:cNvPr id="6" name="Content Placeholder 2">
            <a:extLst>
              <a:ext uri="{FF2B5EF4-FFF2-40B4-BE49-F238E27FC236}">
                <a16:creationId xmlns:a16="http://schemas.microsoft.com/office/drawing/2014/main" id="{50D7FD76-780C-4EB8-9AD6-F060D068C687}"/>
              </a:ext>
            </a:extLst>
          </p:cNvPr>
          <p:cNvSpPr txBox="1">
            <a:spLocks/>
          </p:cNvSpPr>
          <p:nvPr/>
        </p:nvSpPr>
        <p:spPr>
          <a:xfrm>
            <a:off x="466925" y="1336785"/>
            <a:ext cx="10327909" cy="1101615"/>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Because Streaming services like Spotify, deal with Publishers , Labels and Distribution Services, and not the artists directly, the royalties it pays still strike many musicians as inadequate. </a:t>
            </a:r>
          </a:p>
          <a:p>
            <a:pPr marL="0" indent="0">
              <a:buNone/>
            </a:pPr>
            <a:br>
              <a:rPr lang="en-GB" dirty="0"/>
            </a:br>
            <a:endParaRPr lang="en-US" dirty="0"/>
          </a:p>
        </p:txBody>
      </p:sp>
      <p:sp>
        <p:nvSpPr>
          <p:cNvPr id="7" name="Content Placeholder 2">
            <a:extLst>
              <a:ext uri="{FF2B5EF4-FFF2-40B4-BE49-F238E27FC236}">
                <a16:creationId xmlns:a16="http://schemas.microsoft.com/office/drawing/2014/main" id="{29623A3B-A08D-43B9-AC38-7EC96637CD5D}"/>
              </a:ext>
            </a:extLst>
          </p:cNvPr>
          <p:cNvSpPr txBox="1">
            <a:spLocks/>
          </p:cNvSpPr>
          <p:nvPr/>
        </p:nvSpPr>
        <p:spPr>
          <a:xfrm>
            <a:off x="5204131" y="3429000"/>
            <a:ext cx="6635355" cy="2679700"/>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“A part of the struggle is that a big chunk of the royalties Spotify pays out go to rights holders — labels and publishers — who get tens of millions of dollars in advances and </a:t>
            </a:r>
            <a:r>
              <a:rPr lang="en-GB" dirty="0">
                <a:hlinkClick r:id="rId6"/>
              </a:rPr>
              <a:t>70 percent of the overall revenue</a:t>
            </a:r>
            <a:r>
              <a:rPr lang="en-GB" dirty="0"/>
              <a:t> generated by Spotify’s subscriptions and advertising.”</a:t>
            </a:r>
            <a:br>
              <a:rPr lang="en-GB" dirty="0"/>
            </a:br>
            <a:endParaRPr lang="en-GB" dirty="0"/>
          </a:p>
          <a:p>
            <a:pPr marL="0" indent="0">
              <a:buNone/>
            </a:pPr>
            <a:r>
              <a:rPr lang="en-GB" dirty="0"/>
              <a:t>“However, others have argued that Spotify works as a distribution method for smaller artists who otherwise wouldn't be able to get their music in front of fans.”</a:t>
            </a:r>
            <a:br>
              <a:rPr lang="en-GB" dirty="0"/>
            </a:br>
            <a:endParaRPr lang="en-US" dirty="0"/>
          </a:p>
        </p:txBody>
      </p:sp>
      <p:sp>
        <p:nvSpPr>
          <p:cNvPr id="8" name="Title 1">
            <a:extLst>
              <a:ext uri="{FF2B5EF4-FFF2-40B4-BE49-F238E27FC236}">
                <a16:creationId xmlns:a16="http://schemas.microsoft.com/office/drawing/2014/main" id="{8CD2F8B5-5869-492E-8F0B-A82B69C71584}"/>
              </a:ext>
            </a:extLst>
          </p:cNvPr>
          <p:cNvSpPr txBox="1">
            <a:spLocks/>
          </p:cNvSpPr>
          <p:nvPr/>
        </p:nvSpPr>
        <p:spPr>
          <a:xfrm>
            <a:off x="352513" y="1887238"/>
            <a:ext cx="5819469" cy="1600968"/>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base"/>
            <a:r>
              <a:rPr lang="en-US" b="1" dirty="0"/>
              <a:t>How it Works for the Artists.</a:t>
            </a:r>
            <a:br>
              <a:rPr lang="en-US" b="1" dirty="0"/>
            </a:br>
            <a:br>
              <a:rPr lang="en-US" b="1" dirty="0"/>
            </a:br>
            <a:br>
              <a:rPr lang="en-US" b="1" dirty="0"/>
            </a:br>
            <a:endParaRPr lang="en-US" dirty="0"/>
          </a:p>
        </p:txBody>
      </p:sp>
      <p:sp>
        <p:nvSpPr>
          <p:cNvPr id="9" name="Content Placeholder 2">
            <a:extLst>
              <a:ext uri="{FF2B5EF4-FFF2-40B4-BE49-F238E27FC236}">
                <a16:creationId xmlns:a16="http://schemas.microsoft.com/office/drawing/2014/main" id="{5BA37894-016B-4736-BE8E-8B6DE7209842}"/>
              </a:ext>
            </a:extLst>
          </p:cNvPr>
          <p:cNvSpPr txBox="1">
            <a:spLocks/>
          </p:cNvSpPr>
          <p:nvPr/>
        </p:nvSpPr>
        <p:spPr>
          <a:xfrm>
            <a:off x="5204132" y="2303264"/>
            <a:ext cx="6520942" cy="859035"/>
          </a:xfrm>
          <a:prstGeom prst="rect">
            <a:avLst/>
          </a:prstGeom>
          <a:solidFill>
            <a:schemeClr val="tx1"/>
          </a:solidFill>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AU" b="1" dirty="0">
                <a:solidFill>
                  <a:schemeClr val="bg1"/>
                </a:solidFill>
              </a:rPr>
              <a:t>6) A listener streams your track and a share of the royalty fee is paid back to you via your Distribution Service. </a:t>
            </a:r>
            <a:endParaRPr lang="en-US" b="1" dirty="0">
              <a:solidFill>
                <a:schemeClr val="bg1"/>
              </a:solidFill>
            </a:endParaRPr>
          </a:p>
        </p:txBody>
      </p:sp>
      <p:sp>
        <p:nvSpPr>
          <p:cNvPr id="10" name="TextBox 9">
            <a:extLst>
              <a:ext uri="{FF2B5EF4-FFF2-40B4-BE49-F238E27FC236}">
                <a16:creationId xmlns:a16="http://schemas.microsoft.com/office/drawing/2014/main" id="{F57EF0E0-EF69-4507-83B4-8F491EAE6A48}"/>
              </a:ext>
            </a:extLst>
          </p:cNvPr>
          <p:cNvSpPr txBox="1"/>
          <p:nvPr/>
        </p:nvSpPr>
        <p:spPr>
          <a:xfrm>
            <a:off x="5204131" y="5714717"/>
            <a:ext cx="6172200" cy="923330"/>
          </a:xfrm>
          <a:prstGeom prst="rect">
            <a:avLst/>
          </a:prstGeom>
          <a:noFill/>
        </p:spPr>
        <p:txBody>
          <a:bodyPr wrap="square" rtlCol="0">
            <a:spAutoFit/>
          </a:bodyPr>
          <a:lstStyle/>
          <a:p>
            <a:r>
              <a:rPr lang="en-US" dirty="0">
                <a:hlinkClick r:id="rId7"/>
              </a:rPr>
              <a:t>https://www.theverge.com/2015/11/17/9749050/pandora-</a:t>
            </a:r>
            <a:r>
              <a:rPr lang="en-US" dirty="0" err="1">
                <a:hlinkClick r:id="rId7"/>
              </a:rPr>
              <a:t>rdio</a:t>
            </a:r>
            <a:r>
              <a:rPr lang="en-US" dirty="0">
                <a:hlinkClick r:id="rId7"/>
              </a:rPr>
              <a:t>-</a:t>
            </a:r>
            <a:r>
              <a:rPr lang="en-US" dirty="0" err="1">
                <a:hlinkClick r:id="rId7"/>
              </a:rPr>
              <a:t>spotify</a:t>
            </a:r>
            <a:r>
              <a:rPr lang="en-US" dirty="0">
                <a:hlinkClick r:id="rId7"/>
              </a:rPr>
              <a:t>-tidal-apple-</a:t>
            </a:r>
            <a:r>
              <a:rPr lang="en-US" dirty="0" err="1">
                <a:hlinkClick r:id="rId7"/>
              </a:rPr>
              <a:t>youtube</a:t>
            </a:r>
            <a:r>
              <a:rPr lang="en-US" dirty="0">
                <a:hlinkClick r:id="rId7"/>
              </a:rPr>
              <a:t>-streaming-music</a:t>
            </a:r>
            <a:r>
              <a:rPr lang="en-US" dirty="0"/>
              <a:t>”</a:t>
            </a:r>
            <a:endParaRPr lang="en-GB" dirty="0"/>
          </a:p>
          <a:p>
            <a:endParaRPr lang="en-US" dirty="0"/>
          </a:p>
        </p:txBody>
      </p:sp>
      <p:pic>
        <p:nvPicPr>
          <p:cNvPr id="13" name="Audio 12">
            <a:hlinkClick r:id="" action="ppaction://media"/>
            <a:extLst>
              <a:ext uri="{FF2B5EF4-FFF2-40B4-BE49-F238E27FC236}">
                <a16:creationId xmlns:a16="http://schemas.microsoft.com/office/drawing/2014/main" id="{6E45A148-F295-4390-A22F-A3831765D3F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762935071"/>
      </p:ext>
    </p:extLst>
  </p:cSld>
  <p:clrMapOvr>
    <a:masterClrMapping/>
  </p:clrMapOvr>
  <mc:AlternateContent xmlns:mc="http://schemas.openxmlformats.org/markup-compatibility/2006">
    <mc:Choice xmlns:p14="http://schemas.microsoft.com/office/powerpoint/2010/main" Requires="p14">
      <p:transition spd="slow" p14:dur="2000" advTm="25885"/>
    </mc:Choice>
    <mc:Fallback>
      <p:transition spd="slow" advTm="25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4D1DDA7-9FE6-432D-AED8-73074D56AC8F}"/>
              </a:ext>
            </a:extLst>
          </p:cNvPr>
          <p:cNvPicPr>
            <a:picLocks noChangeAspect="1"/>
          </p:cNvPicPr>
          <p:nvPr/>
        </p:nvPicPr>
        <p:blipFill>
          <a:blip r:embed="rId5"/>
          <a:stretch>
            <a:fillRect/>
          </a:stretch>
        </p:blipFill>
        <p:spPr>
          <a:xfrm>
            <a:off x="8103167" y="92075"/>
            <a:ext cx="3449253" cy="3704028"/>
          </a:xfrm>
          <a:prstGeom prst="rect">
            <a:avLst/>
          </a:prstGeom>
        </p:spPr>
      </p:pic>
      <p:pic>
        <p:nvPicPr>
          <p:cNvPr id="4" name="Picture 3">
            <a:extLst>
              <a:ext uri="{FF2B5EF4-FFF2-40B4-BE49-F238E27FC236}">
                <a16:creationId xmlns:a16="http://schemas.microsoft.com/office/drawing/2014/main" id="{8C8E478E-3669-4DE0-9B74-9539640A9BE3}"/>
              </a:ext>
            </a:extLst>
          </p:cNvPr>
          <p:cNvPicPr>
            <a:picLocks noChangeAspect="1"/>
          </p:cNvPicPr>
          <p:nvPr/>
        </p:nvPicPr>
        <p:blipFill>
          <a:blip r:embed="rId6"/>
          <a:stretch>
            <a:fillRect/>
          </a:stretch>
        </p:blipFill>
        <p:spPr>
          <a:xfrm>
            <a:off x="161179" y="92075"/>
            <a:ext cx="8648700" cy="1543050"/>
          </a:xfrm>
          <a:prstGeom prst="rect">
            <a:avLst/>
          </a:prstGeom>
        </p:spPr>
      </p:pic>
      <p:pic>
        <p:nvPicPr>
          <p:cNvPr id="6" name="Picture 5">
            <a:extLst>
              <a:ext uri="{FF2B5EF4-FFF2-40B4-BE49-F238E27FC236}">
                <a16:creationId xmlns:a16="http://schemas.microsoft.com/office/drawing/2014/main" id="{CB77E806-B398-4511-B10C-A87B5EB78224}"/>
              </a:ext>
            </a:extLst>
          </p:cNvPr>
          <p:cNvPicPr>
            <a:picLocks noChangeAspect="1"/>
          </p:cNvPicPr>
          <p:nvPr/>
        </p:nvPicPr>
        <p:blipFill>
          <a:blip r:embed="rId7"/>
          <a:stretch>
            <a:fillRect/>
          </a:stretch>
        </p:blipFill>
        <p:spPr>
          <a:xfrm>
            <a:off x="3571932" y="1635125"/>
            <a:ext cx="4604534" cy="4295775"/>
          </a:xfrm>
          <a:prstGeom prst="rect">
            <a:avLst/>
          </a:prstGeom>
        </p:spPr>
      </p:pic>
      <p:pic>
        <p:nvPicPr>
          <p:cNvPr id="8" name="Picture 7">
            <a:extLst>
              <a:ext uri="{FF2B5EF4-FFF2-40B4-BE49-F238E27FC236}">
                <a16:creationId xmlns:a16="http://schemas.microsoft.com/office/drawing/2014/main" id="{60803758-57C4-4541-9A41-92165E3461BE}"/>
              </a:ext>
            </a:extLst>
          </p:cNvPr>
          <p:cNvPicPr>
            <a:picLocks noChangeAspect="1"/>
          </p:cNvPicPr>
          <p:nvPr/>
        </p:nvPicPr>
        <p:blipFill>
          <a:blip r:embed="rId8"/>
          <a:stretch>
            <a:fillRect/>
          </a:stretch>
        </p:blipFill>
        <p:spPr>
          <a:xfrm>
            <a:off x="82716" y="1635124"/>
            <a:ext cx="4210050" cy="4295775"/>
          </a:xfrm>
          <a:prstGeom prst="rect">
            <a:avLst/>
          </a:prstGeom>
        </p:spPr>
      </p:pic>
      <p:pic>
        <p:nvPicPr>
          <p:cNvPr id="9" name="Picture 8">
            <a:extLst>
              <a:ext uri="{FF2B5EF4-FFF2-40B4-BE49-F238E27FC236}">
                <a16:creationId xmlns:a16="http://schemas.microsoft.com/office/drawing/2014/main" id="{5ADD0707-FA68-474A-ADCF-6ACA82681C75}"/>
              </a:ext>
            </a:extLst>
          </p:cNvPr>
          <p:cNvPicPr>
            <a:picLocks noChangeAspect="1"/>
          </p:cNvPicPr>
          <p:nvPr/>
        </p:nvPicPr>
        <p:blipFill>
          <a:blip r:embed="rId9"/>
          <a:stretch>
            <a:fillRect/>
          </a:stretch>
        </p:blipFill>
        <p:spPr>
          <a:xfrm>
            <a:off x="8176466" y="3796103"/>
            <a:ext cx="3358727" cy="2969822"/>
          </a:xfrm>
          <a:prstGeom prst="rect">
            <a:avLst/>
          </a:prstGeom>
        </p:spPr>
      </p:pic>
      <p:pic>
        <p:nvPicPr>
          <p:cNvPr id="2" name="Audio 1">
            <a:hlinkClick r:id="" action="ppaction://media"/>
            <a:extLst>
              <a:ext uri="{FF2B5EF4-FFF2-40B4-BE49-F238E27FC236}">
                <a16:creationId xmlns:a16="http://schemas.microsoft.com/office/drawing/2014/main" id="{0754824B-3CD8-4F08-B44F-A16228FF3CA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23901904"/>
      </p:ext>
    </p:extLst>
  </p:cSld>
  <p:clrMapOvr>
    <a:masterClrMapping/>
  </p:clrMapOvr>
  <mc:AlternateContent xmlns:mc="http://schemas.openxmlformats.org/markup-compatibility/2006">
    <mc:Choice xmlns:p14="http://schemas.microsoft.com/office/powerpoint/2010/main" Requires="p14">
      <p:transition spd="slow" p14:dur="2000" advTm="20756"/>
    </mc:Choice>
    <mc:Fallback>
      <p:transition spd="slow" advTm="20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BA3C98-4628-44EF-BA71-A01E6CB24CA0}"/>
              </a:ext>
            </a:extLst>
          </p:cNvPr>
          <p:cNvPicPr>
            <a:picLocks noChangeAspect="1"/>
          </p:cNvPicPr>
          <p:nvPr/>
        </p:nvPicPr>
        <p:blipFill>
          <a:blip r:embed="rId5"/>
          <a:stretch>
            <a:fillRect/>
          </a:stretch>
        </p:blipFill>
        <p:spPr>
          <a:xfrm>
            <a:off x="4357922" y="365125"/>
            <a:ext cx="7448550" cy="5753100"/>
          </a:xfrm>
          <a:prstGeom prst="rect">
            <a:avLst/>
          </a:prstGeom>
        </p:spPr>
      </p:pic>
      <p:pic>
        <p:nvPicPr>
          <p:cNvPr id="5" name="Picture 4">
            <a:extLst>
              <a:ext uri="{FF2B5EF4-FFF2-40B4-BE49-F238E27FC236}">
                <a16:creationId xmlns:a16="http://schemas.microsoft.com/office/drawing/2014/main" id="{A438D3DE-B7A9-4293-BB81-22301EDAE136}"/>
              </a:ext>
            </a:extLst>
          </p:cNvPr>
          <p:cNvPicPr>
            <a:picLocks noChangeAspect="1"/>
          </p:cNvPicPr>
          <p:nvPr/>
        </p:nvPicPr>
        <p:blipFill>
          <a:blip r:embed="rId6"/>
          <a:stretch>
            <a:fillRect/>
          </a:stretch>
        </p:blipFill>
        <p:spPr>
          <a:xfrm>
            <a:off x="680491" y="365126"/>
            <a:ext cx="3641063" cy="5753100"/>
          </a:xfrm>
          <a:prstGeom prst="rect">
            <a:avLst/>
          </a:prstGeom>
        </p:spPr>
      </p:pic>
      <p:pic>
        <p:nvPicPr>
          <p:cNvPr id="2" name="Audio 1">
            <a:hlinkClick r:id="" action="ppaction://media"/>
            <a:extLst>
              <a:ext uri="{FF2B5EF4-FFF2-40B4-BE49-F238E27FC236}">
                <a16:creationId xmlns:a16="http://schemas.microsoft.com/office/drawing/2014/main" id="{AC2DCBA6-5AB2-4844-A15E-0B28387B732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82176311"/>
      </p:ext>
    </p:extLst>
  </p:cSld>
  <p:clrMapOvr>
    <a:masterClrMapping/>
  </p:clrMapOvr>
  <mc:AlternateContent xmlns:mc="http://schemas.openxmlformats.org/markup-compatibility/2006">
    <mc:Choice xmlns:p14="http://schemas.microsoft.com/office/powerpoint/2010/main" Requires="p14">
      <p:transition spd="slow" p14:dur="2000" advTm="12130"/>
    </mc:Choice>
    <mc:Fallback>
      <p:transition spd="slow" advTm="12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BEC004B-F29C-466A-9022-9BBE7D86052B}"/>
              </a:ext>
            </a:extLst>
          </p:cNvPr>
          <p:cNvPicPr>
            <a:picLocks noChangeAspect="1"/>
          </p:cNvPicPr>
          <p:nvPr/>
        </p:nvPicPr>
        <p:blipFill>
          <a:blip r:embed="rId5"/>
          <a:stretch>
            <a:fillRect/>
          </a:stretch>
        </p:blipFill>
        <p:spPr>
          <a:xfrm>
            <a:off x="5975102" y="65883"/>
            <a:ext cx="6277285" cy="6824969"/>
          </a:xfrm>
          <a:prstGeom prst="rect">
            <a:avLst/>
          </a:prstGeom>
        </p:spPr>
      </p:pic>
      <p:pic>
        <p:nvPicPr>
          <p:cNvPr id="6" name="Picture 5">
            <a:extLst>
              <a:ext uri="{FF2B5EF4-FFF2-40B4-BE49-F238E27FC236}">
                <a16:creationId xmlns:a16="http://schemas.microsoft.com/office/drawing/2014/main" id="{EB6B3B8D-D0EC-4A7A-A1E0-0157F337AE28}"/>
              </a:ext>
            </a:extLst>
          </p:cNvPr>
          <p:cNvPicPr>
            <a:picLocks noChangeAspect="1"/>
          </p:cNvPicPr>
          <p:nvPr/>
        </p:nvPicPr>
        <p:blipFill>
          <a:blip r:embed="rId6"/>
          <a:stretch>
            <a:fillRect/>
          </a:stretch>
        </p:blipFill>
        <p:spPr>
          <a:xfrm>
            <a:off x="0" y="6221546"/>
            <a:ext cx="7899672" cy="655704"/>
          </a:xfrm>
          <a:prstGeom prst="rect">
            <a:avLst/>
          </a:prstGeom>
        </p:spPr>
      </p:pic>
      <p:pic>
        <p:nvPicPr>
          <p:cNvPr id="4" name="Content Placeholder 3">
            <a:extLst>
              <a:ext uri="{FF2B5EF4-FFF2-40B4-BE49-F238E27FC236}">
                <a16:creationId xmlns:a16="http://schemas.microsoft.com/office/drawing/2014/main" id="{91B50F4B-9D83-44BD-9DA4-2673E5082F9C}"/>
              </a:ext>
            </a:extLst>
          </p:cNvPr>
          <p:cNvPicPr>
            <a:picLocks noGrp="1" noChangeAspect="1"/>
          </p:cNvPicPr>
          <p:nvPr>
            <p:ph idx="1"/>
          </p:nvPr>
        </p:nvPicPr>
        <p:blipFill>
          <a:blip r:embed="rId7"/>
          <a:stretch>
            <a:fillRect/>
          </a:stretch>
        </p:blipFill>
        <p:spPr>
          <a:xfrm>
            <a:off x="54567" y="4412795"/>
            <a:ext cx="6637782" cy="1971439"/>
          </a:xfrm>
          <a:prstGeom prst="rect">
            <a:avLst/>
          </a:prstGeom>
        </p:spPr>
      </p:pic>
      <p:pic>
        <p:nvPicPr>
          <p:cNvPr id="8" name="Picture 7">
            <a:extLst>
              <a:ext uri="{FF2B5EF4-FFF2-40B4-BE49-F238E27FC236}">
                <a16:creationId xmlns:a16="http://schemas.microsoft.com/office/drawing/2014/main" id="{77E6D5B2-C367-473C-A840-E7AD185399D5}"/>
              </a:ext>
            </a:extLst>
          </p:cNvPr>
          <p:cNvPicPr>
            <a:picLocks noChangeAspect="1"/>
          </p:cNvPicPr>
          <p:nvPr/>
        </p:nvPicPr>
        <p:blipFill>
          <a:blip r:embed="rId8"/>
          <a:stretch>
            <a:fillRect/>
          </a:stretch>
        </p:blipFill>
        <p:spPr>
          <a:xfrm>
            <a:off x="2907279" y="3132948"/>
            <a:ext cx="3483895" cy="852530"/>
          </a:xfrm>
          <a:prstGeom prst="rect">
            <a:avLst/>
          </a:prstGeom>
        </p:spPr>
      </p:pic>
      <p:sp>
        <p:nvSpPr>
          <p:cNvPr id="9" name="TextBox 8">
            <a:extLst>
              <a:ext uri="{FF2B5EF4-FFF2-40B4-BE49-F238E27FC236}">
                <a16:creationId xmlns:a16="http://schemas.microsoft.com/office/drawing/2014/main" id="{B821F971-0009-4871-8B5F-1F1A2A9372DB}"/>
              </a:ext>
            </a:extLst>
          </p:cNvPr>
          <p:cNvSpPr txBox="1"/>
          <p:nvPr/>
        </p:nvSpPr>
        <p:spPr>
          <a:xfrm>
            <a:off x="733707" y="919465"/>
            <a:ext cx="5792222" cy="830997"/>
          </a:xfrm>
          <a:prstGeom prst="rect">
            <a:avLst/>
          </a:prstGeom>
          <a:noFill/>
        </p:spPr>
        <p:txBody>
          <a:bodyPr wrap="square" rtlCol="0">
            <a:spAutoFit/>
          </a:bodyPr>
          <a:lstStyle/>
          <a:p>
            <a:r>
              <a:rPr lang="en-AU" sz="4800" b="1" dirty="0">
                <a:solidFill>
                  <a:srgbClr val="0070C0"/>
                </a:solidFill>
              </a:rPr>
              <a:t>Industry Challenges</a:t>
            </a:r>
            <a:endParaRPr lang="en-US" sz="4800" b="1" dirty="0">
              <a:solidFill>
                <a:srgbClr val="0070C0"/>
              </a:solidFill>
            </a:endParaRPr>
          </a:p>
        </p:txBody>
      </p:sp>
      <p:pic>
        <p:nvPicPr>
          <p:cNvPr id="2" name="Audio 1">
            <a:hlinkClick r:id="" action="ppaction://media"/>
            <a:extLst>
              <a:ext uri="{FF2B5EF4-FFF2-40B4-BE49-F238E27FC236}">
                <a16:creationId xmlns:a16="http://schemas.microsoft.com/office/drawing/2014/main" id="{26E10556-1E3A-462B-AC80-EC36CA64788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40223283"/>
      </p:ext>
    </p:extLst>
  </p:cSld>
  <p:clrMapOvr>
    <a:masterClrMapping/>
  </p:clrMapOvr>
  <mc:AlternateContent xmlns:mc="http://schemas.openxmlformats.org/markup-compatibility/2006">
    <mc:Choice xmlns:p14="http://schemas.microsoft.com/office/powerpoint/2010/main" Requires="p14">
      <p:transition spd="slow" p14:dur="2000" advTm="13066"/>
    </mc:Choice>
    <mc:Fallback>
      <p:transition spd="slow" advTm="13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973BE-A93C-4AB4-A2EB-B17199F3684D}"/>
              </a:ext>
            </a:extLst>
          </p:cNvPr>
          <p:cNvSpPr>
            <a:spLocks noGrp="1"/>
          </p:cNvSpPr>
          <p:nvPr>
            <p:ph type="title"/>
          </p:nvPr>
        </p:nvSpPr>
        <p:spPr/>
        <p:txBody>
          <a:bodyPr/>
          <a:lstStyle/>
          <a:p>
            <a:r>
              <a:rPr lang="en-AU" dirty="0"/>
              <a:t>STRATEGIC ANALYSIS of THE MUSIC INDUSTRY </a:t>
            </a:r>
            <a:endParaRPr lang="en-US" dirty="0"/>
          </a:p>
        </p:txBody>
      </p:sp>
      <p:pic>
        <p:nvPicPr>
          <p:cNvPr id="15" name="Picture 14">
            <a:extLst>
              <a:ext uri="{FF2B5EF4-FFF2-40B4-BE49-F238E27FC236}">
                <a16:creationId xmlns:a16="http://schemas.microsoft.com/office/drawing/2014/main" id="{C5822936-8C19-44D4-929B-B6D8AADA5799}"/>
              </a:ext>
            </a:extLst>
          </p:cNvPr>
          <p:cNvPicPr>
            <a:picLocks noChangeAspect="1"/>
          </p:cNvPicPr>
          <p:nvPr/>
        </p:nvPicPr>
        <p:blipFill>
          <a:blip r:embed="rId5"/>
          <a:stretch>
            <a:fillRect/>
          </a:stretch>
        </p:blipFill>
        <p:spPr>
          <a:xfrm>
            <a:off x="3105949" y="1606982"/>
            <a:ext cx="6168053" cy="4641418"/>
          </a:xfrm>
          <a:prstGeom prst="rect">
            <a:avLst/>
          </a:prstGeom>
        </p:spPr>
      </p:pic>
      <p:pic>
        <p:nvPicPr>
          <p:cNvPr id="3" name="Audio 2">
            <a:hlinkClick r:id="" action="ppaction://media"/>
            <a:extLst>
              <a:ext uri="{FF2B5EF4-FFF2-40B4-BE49-F238E27FC236}">
                <a16:creationId xmlns:a16="http://schemas.microsoft.com/office/drawing/2014/main" id="{BA83EB0F-B8AE-49AB-84E6-4F4CBE130C3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68042617"/>
      </p:ext>
    </p:extLst>
  </p:cSld>
  <p:clrMapOvr>
    <a:masterClrMapping/>
  </p:clrMapOvr>
  <mc:AlternateContent xmlns:mc="http://schemas.openxmlformats.org/markup-compatibility/2006">
    <mc:Choice xmlns:p14="http://schemas.microsoft.com/office/powerpoint/2010/main" Requires="p14">
      <p:transition spd="slow" p14:dur="2000" advTm="7674"/>
    </mc:Choice>
    <mc:Fallback>
      <p:transition spd="slow" advTm="76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211EE-BE6D-45F4-9624-ADB0A206DBAF}"/>
              </a:ext>
            </a:extLst>
          </p:cNvPr>
          <p:cNvSpPr>
            <a:spLocks noGrp="1"/>
          </p:cNvSpPr>
          <p:nvPr>
            <p:ph type="title"/>
          </p:nvPr>
        </p:nvSpPr>
        <p:spPr>
          <a:xfrm>
            <a:off x="645584" y="317500"/>
            <a:ext cx="8596668" cy="1320800"/>
          </a:xfrm>
        </p:spPr>
        <p:txBody>
          <a:bodyPr/>
          <a:lstStyle/>
          <a:p>
            <a:r>
              <a:rPr lang="en-AU" b="1" dirty="0"/>
              <a:t>Political </a:t>
            </a:r>
            <a:br>
              <a:rPr lang="en-AU" b="1" dirty="0"/>
            </a:br>
            <a:endParaRPr lang="en-US" dirty="0"/>
          </a:p>
        </p:txBody>
      </p:sp>
      <p:sp>
        <p:nvSpPr>
          <p:cNvPr id="3" name="Content Placeholder 2">
            <a:extLst>
              <a:ext uri="{FF2B5EF4-FFF2-40B4-BE49-F238E27FC236}">
                <a16:creationId xmlns:a16="http://schemas.microsoft.com/office/drawing/2014/main" id="{A8FB0DEE-AD5E-4DF5-AF05-C16CCC31FBD6}"/>
              </a:ext>
            </a:extLst>
          </p:cNvPr>
          <p:cNvSpPr>
            <a:spLocks noGrp="1"/>
          </p:cNvSpPr>
          <p:nvPr>
            <p:ph idx="1"/>
          </p:nvPr>
        </p:nvSpPr>
        <p:spPr>
          <a:xfrm>
            <a:off x="736600" y="977900"/>
            <a:ext cx="9770327" cy="5060660"/>
          </a:xfrm>
        </p:spPr>
        <p:txBody>
          <a:bodyPr>
            <a:noAutofit/>
          </a:bodyPr>
          <a:lstStyle/>
          <a:p>
            <a:pPr marL="0" indent="0">
              <a:buNone/>
            </a:pPr>
            <a:r>
              <a:rPr lang="en-AU" sz="1400" dirty="0"/>
              <a:t>As Music is a global industry, reliant on a global audience and customer base,  Political climate plays an important role. The industry has responded well to Digital Media disruption which has motivated Leaders to create recent legislation and establish sustainable political effects on the music industry.</a:t>
            </a:r>
          </a:p>
          <a:p>
            <a:pPr marL="0" indent="0">
              <a:buNone/>
            </a:pPr>
            <a:r>
              <a:rPr lang="en-AU" sz="1400" dirty="0"/>
              <a:t>Some Key external factors are:</a:t>
            </a:r>
          </a:p>
          <a:p>
            <a:pPr marL="0" indent="0">
              <a:buNone/>
            </a:pPr>
            <a:r>
              <a:rPr lang="en-AU" sz="1400" b="1" dirty="0"/>
              <a:t>1. 	Taxation </a:t>
            </a:r>
          </a:p>
          <a:p>
            <a:pPr marL="0" indent="0">
              <a:buNone/>
            </a:pPr>
            <a:r>
              <a:rPr lang="en-AU" sz="1400" dirty="0"/>
              <a:t>Not only do Taxation laws differ globally but Tax laws changing rapidly to try keep up with digital technological advances. </a:t>
            </a:r>
          </a:p>
          <a:p>
            <a:pPr marL="0" indent="0">
              <a:buNone/>
            </a:pPr>
            <a:r>
              <a:rPr lang="en-AU" sz="1400" dirty="0"/>
              <a:t> Its important for multinational music companies to understand the Tax laws applicable to the regions they operate and continually review their Tax strategies according to changing Government policy. </a:t>
            </a:r>
          </a:p>
          <a:p>
            <a:pPr marL="0" indent="0">
              <a:buNone/>
            </a:pPr>
            <a:r>
              <a:rPr lang="en-AU" sz="1400" dirty="0"/>
              <a:t>Specifically:</a:t>
            </a:r>
          </a:p>
          <a:p>
            <a:pPr marL="971550" lvl="1" indent="-514350">
              <a:buAutoNum type="arabicPeriod"/>
            </a:pPr>
            <a:r>
              <a:rPr lang="en-AU" sz="1400" dirty="0"/>
              <a:t>Governments often do provide support for local artists with tax cuts and other incentives. </a:t>
            </a:r>
          </a:p>
          <a:p>
            <a:pPr marL="971550" lvl="1" indent="-514350">
              <a:buAutoNum type="arabicPeriod"/>
            </a:pPr>
            <a:r>
              <a:rPr lang="en-GB" sz="1400" dirty="0"/>
              <a:t>Under Amusement Tax Ruling No. 5, Chicago created a revenue program in 2015 that extended the city’s amusement tax to online entertainment providers such as: Apple and Spotify in the music-streaming sphere; Netflix, Hulu, and Amazon Instant Video for television and movies; and, Sony, Microsoft and Nintendo Co. for gaming.” Chicago’s tax, thought to be the first of its kind in the nation by a large municipality, has triggered considerable litigation, including a case that involved Sony. (Bloombergtax.com, 2018) </a:t>
            </a:r>
          </a:p>
          <a:p>
            <a:pPr marL="971550" lvl="1" indent="-514350">
              <a:buAutoNum type="arabicPeriod"/>
            </a:pPr>
            <a:r>
              <a:rPr lang="en-US" sz="1400" dirty="0"/>
              <a:t>In Australia for example, </a:t>
            </a:r>
            <a:r>
              <a:rPr lang="en-GB" sz="1400" dirty="0"/>
              <a:t>originally proposed in 2015, the so-called "Netflix Tax" put an added GST on intangible digital services like Netflix and iTunes.</a:t>
            </a:r>
            <a:endParaRPr lang="en-US" sz="1400" dirty="0"/>
          </a:p>
          <a:p>
            <a:pPr marL="971550" lvl="1" indent="-514350">
              <a:buAutoNum type="arabicPeriod"/>
            </a:pPr>
            <a:r>
              <a:rPr lang="en-US" sz="1400" dirty="0"/>
              <a:t>Music Publishers are required by US Tax Law to ensure that that when making payments of royalties to Artists, they obtain proper taxpayer identification.</a:t>
            </a:r>
          </a:p>
          <a:p>
            <a:pPr marL="457200" lvl="1" indent="0">
              <a:buNone/>
            </a:pPr>
            <a:endParaRPr lang="en-AU" sz="1400" dirty="0"/>
          </a:p>
        </p:txBody>
      </p:sp>
      <p:pic>
        <p:nvPicPr>
          <p:cNvPr id="6" name="Audio 5">
            <a:hlinkClick r:id="" action="ppaction://media"/>
            <a:extLst>
              <a:ext uri="{FF2B5EF4-FFF2-40B4-BE49-F238E27FC236}">
                <a16:creationId xmlns:a16="http://schemas.microsoft.com/office/drawing/2014/main" id="{8DE679F7-00AD-4D47-950D-71E64969FD4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7906497"/>
      </p:ext>
    </p:extLst>
  </p:cSld>
  <p:clrMapOvr>
    <a:masterClrMapping/>
  </p:clrMapOvr>
  <mc:AlternateContent xmlns:mc="http://schemas.openxmlformats.org/markup-compatibility/2006">
    <mc:Choice xmlns:p14="http://schemas.microsoft.com/office/powerpoint/2010/main" Requires="p14">
      <p:transition spd="slow" p14:dur="2000" advTm="64829"/>
    </mc:Choice>
    <mc:Fallback>
      <p:transition spd="slow" advTm="64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211EE-BE6D-45F4-9624-ADB0A206DBAF}"/>
              </a:ext>
            </a:extLst>
          </p:cNvPr>
          <p:cNvSpPr>
            <a:spLocks noGrp="1"/>
          </p:cNvSpPr>
          <p:nvPr>
            <p:ph type="title"/>
          </p:nvPr>
        </p:nvSpPr>
        <p:spPr>
          <a:xfrm>
            <a:off x="645584" y="317500"/>
            <a:ext cx="8596668" cy="1320800"/>
          </a:xfrm>
        </p:spPr>
        <p:txBody>
          <a:bodyPr/>
          <a:lstStyle/>
          <a:p>
            <a:r>
              <a:rPr lang="en-AU" b="1" dirty="0"/>
              <a:t>Political </a:t>
            </a:r>
            <a:br>
              <a:rPr lang="en-AU" b="1" dirty="0"/>
            </a:br>
            <a:endParaRPr lang="en-US" dirty="0"/>
          </a:p>
        </p:txBody>
      </p:sp>
      <p:sp>
        <p:nvSpPr>
          <p:cNvPr id="3" name="Content Placeholder 2">
            <a:extLst>
              <a:ext uri="{FF2B5EF4-FFF2-40B4-BE49-F238E27FC236}">
                <a16:creationId xmlns:a16="http://schemas.microsoft.com/office/drawing/2014/main" id="{A8FB0DEE-AD5E-4DF5-AF05-C16CCC31FBD6}"/>
              </a:ext>
            </a:extLst>
          </p:cNvPr>
          <p:cNvSpPr>
            <a:spLocks noGrp="1"/>
          </p:cNvSpPr>
          <p:nvPr>
            <p:ph idx="1"/>
          </p:nvPr>
        </p:nvSpPr>
        <p:spPr>
          <a:xfrm>
            <a:off x="838200" y="1027907"/>
            <a:ext cx="9770327" cy="5060660"/>
          </a:xfrm>
        </p:spPr>
        <p:txBody>
          <a:bodyPr>
            <a:normAutofit fontScale="25000" lnSpcReduction="20000"/>
          </a:bodyPr>
          <a:lstStyle/>
          <a:p>
            <a:pPr marL="0" indent="0">
              <a:buNone/>
            </a:pPr>
            <a:r>
              <a:rPr lang="en-AU" sz="7200" b="1" dirty="0"/>
              <a:t>2.      Industry regulations – </a:t>
            </a:r>
          </a:p>
          <a:p>
            <a:pPr marL="1143000" indent="-1143000">
              <a:buAutoNum type="arabicPeriod" startAt="2"/>
            </a:pPr>
            <a:endParaRPr lang="en-GB" sz="6400" b="1" i="1" dirty="0"/>
          </a:p>
          <a:p>
            <a:pPr marL="0" indent="0">
              <a:buNone/>
            </a:pPr>
            <a:r>
              <a:rPr lang="en-GB" sz="6400" b="1" i="1" dirty="0"/>
              <a:t>Government froze the compulsory mechanical rate at 2¢ for 68 years.  </a:t>
            </a:r>
            <a:r>
              <a:rPr lang="en-GB" sz="6400" dirty="0"/>
              <a:t> Songwriters are still struggling to recover from this intervention and industry is calling for change. (Castle 2019)</a:t>
            </a:r>
          </a:p>
          <a:p>
            <a:pPr marL="0" indent="0">
              <a:buNone/>
            </a:pPr>
            <a:endParaRPr lang="en-GB" sz="6400" dirty="0"/>
          </a:p>
          <a:p>
            <a:pPr marL="0" indent="0">
              <a:buNone/>
            </a:pPr>
            <a:r>
              <a:rPr lang="en-GB" sz="6400" dirty="0"/>
              <a:t>Value Gap</a:t>
            </a:r>
          </a:p>
          <a:p>
            <a:pPr marL="971550" lvl="1" indent="-514350">
              <a:buAutoNum type="arabicPeriod"/>
            </a:pPr>
            <a:endParaRPr lang="en-US" sz="6400" dirty="0"/>
          </a:p>
          <a:p>
            <a:pPr marL="0" indent="0">
              <a:buNone/>
            </a:pPr>
            <a:r>
              <a:rPr lang="en-AU" sz="7200" b="1" dirty="0"/>
              <a:t>3.	Global trade agreements and restrictions –</a:t>
            </a:r>
          </a:p>
          <a:p>
            <a:pPr marL="0" indent="0">
              <a:buNone/>
            </a:pPr>
            <a:r>
              <a:rPr lang="en-GB" sz="6400" dirty="0"/>
              <a:t>It’s reported that more than 2,600 foreign websites and service are severely hindered in China.”</a:t>
            </a:r>
            <a:r>
              <a:rPr lang="en-AU" sz="6400" dirty="0"/>
              <a:t> (Guides, 2019)</a:t>
            </a:r>
            <a:endParaRPr lang="en-GB" sz="6400" b="1" dirty="0"/>
          </a:p>
          <a:p>
            <a:pPr marL="0" indent="0">
              <a:buNone/>
            </a:pPr>
            <a:endParaRPr lang="en-AU" sz="6400" b="1" dirty="0"/>
          </a:p>
          <a:p>
            <a:pPr marL="0" indent="0">
              <a:buNone/>
            </a:pPr>
            <a:r>
              <a:rPr lang="en-AU" sz="7200" b="1" dirty="0"/>
              <a:t>4. 	Political Climate </a:t>
            </a:r>
            <a:endParaRPr lang="en-AU" sz="7200" dirty="0"/>
          </a:p>
          <a:p>
            <a:pPr marL="0" indent="0">
              <a:buNone/>
            </a:pPr>
            <a:r>
              <a:rPr lang="en-AU" sz="6400" dirty="0"/>
              <a:t>Political Climate is also an important element to keep track on</a:t>
            </a:r>
            <a:r>
              <a:rPr lang="en-AU" sz="6400" dirty="0">
                <a:solidFill>
                  <a:schemeClr val="tx1"/>
                </a:solidFill>
              </a:rPr>
              <a:t>. </a:t>
            </a:r>
            <a:r>
              <a:rPr lang="en-AU" sz="6400" dirty="0">
                <a:solidFill>
                  <a:schemeClr val="tx1"/>
                </a:solidFill>
                <a:hlinkClick r:id="rId5">
                  <a:extLst>
                    <a:ext uri="{A12FA001-AC4F-418D-AE19-62706E023703}">
                      <ahyp:hlinkClr xmlns:ahyp="http://schemas.microsoft.com/office/drawing/2018/hyperlinkcolor" val="tx"/>
                    </a:ext>
                  </a:extLst>
                </a:hlinkClick>
              </a:rPr>
              <a:t>B</a:t>
            </a:r>
            <a:r>
              <a:rPr lang="en-AU" sz="6400" dirty="0">
                <a:solidFill>
                  <a:schemeClr val="tx1"/>
                </a:solidFill>
              </a:rPr>
              <a:t>y way of example </a:t>
            </a:r>
            <a:r>
              <a:rPr lang="en-GB" sz="6400" dirty="0" err="1">
                <a:solidFill>
                  <a:schemeClr val="tx1"/>
                </a:solidFill>
                <a:hlinkClick r:id="rId5">
                  <a:extLst>
                    <a:ext uri="{A12FA001-AC4F-418D-AE19-62706E023703}">
                      <ahyp:hlinkClr xmlns:ahyp="http://schemas.microsoft.com/office/drawing/2018/hyperlinkcolor" val="tx"/>
                    </a:ext>
                  </a:extLst>
                </a:hlinkClick>
              </a:rPr>
              <a:t>Clockenflap</a:t>
            </a:r>
            <a:r>
              <a:rPr lang="en-GB" sz="6400" dirty="0">
                <a:solidFill>
                  <a:schemeClr val="tx1"/>
                </a:solidFill>
              </a:rPr>
              <a:t>, </a:t>
            </a:r>
            <a:r>
              <a:rPr lang="en-GB" sz="6400" dirty="0"/>
              <a:t>Hong Kong’s largest annual music festival, which was due to be held 22-24 Nov. 2019, was cancelled. The decision,  follows an increase in violence and disruption in the city emerging from the ongoing political struggle. (Yahoo Entertainment 2019)</a:t>
            </a:r>
            <a:endParaRPr lang="en-US" sz="6400" dirty="0"/>
          </a:p>
          <a:p>
            <a:pPr marL="0" indent="0">
              <a:buNone/>
            </a:pPr>
            <a:endParaRPr lang="en-US" dirty="0"/>
          </a:p>
        </p:txBody>
      </p:sp>
      <p:pic>
        <p:nvPicPr>
          <p:cNvPr id="8" name="Audio 7">
            <a:hlinkClick r:id="" action="ppaction://media"/>
            <a:extLst>
              <a:ext uri="{FF2B5EF4-FFF2-40B4-BE49-F238E27FC236}">
                <a16:creationId xmlns:a16="http://schemas.microsoft.com/office/drawing/2014/main" id="{A4A58F48-82A6-42E9-820D-79950FCD77B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644290770"/>
      </p:ext>
    </p:extLst>
  </p:cSld>
  <p:clrMapOvr>
    <a:masterClrMapping/>
  </p:clrMapOvr>
  <mc:AlternateContent xmlns:mc="http://schemas.openxmlformats.org/markup-compatibility/2006">
    <mc:Choice xmlns:p14="http://schemas.microsoft.com/office/powerpoint/2010/main" Requires="p14">
      <p:transition spd="slow" p14:dur="2000" advTm="52630"/>
    </mc:Choice>
    <mc:Fallback>
      <p:transition spd="slow" advTm="52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3C74E-451E-4166-8214-AD2FB513CDDF}"/>
              </a:ext>
            </a:extLst>
          </p:cNvPr>
          <p:cNvSpPr>
            <a:spLocks noGrp="1"/>
          </p:cNvSpPr>
          <p:nvPr>
            <p:ph type="title"/>
          </p:nvPr>
        </p:nvSpPr>
        <p:spPr/>
        <p:txBody>
          <a:bodyPr/>
          <a:lstStyle/>
          <a:p>
            <a:r>
              <a:rPr lang="en-AU" dirty="0"/>
              <a:t>Economic (US)</a:t>
            </a:r>
            <a:endParaRPr lang="en-US" sz="2800" dirty="0">
              <a:highlight>
                <a:srgbClr val="FFFF00"/>
              </a:highlight>
            </a:endParaRPr>
          </a:p>
        </p:txBody>
      </p:sp>
      <p:sp>
        <p:nvSpPr>
          <p:cNvPr id="3" name="Content Placeholder 2">
            <a:extLst>
              <a:ext uri="{FF2B5EF4-FFF2-40B4-BE49-F238E27FC236}">
                <a16:creationId xmlns:a16="http://schemas.microsoft.com/office/drawing/2014/main" id="{1526E0B0-29B8-4873-AFA3-AE28EC154895}"/>
              </a:ext>
            </a:extLst>
          </p:cNvPr>
          <p:cNvSpPr>
            <a:spLocks noGrp="1"/>
          </p:cNvSpPr>
          <p:nvPr>
            <p:ph idx="1"/>
          </p:nvPr>
        </p:nvSpPr>
        <p:spPr>
          <a:xfrm>
            <a:off x="838200" y="1455420"/>
            <a:ext cx="10515600" cy="4721543"/>
          </a:xfrm>
        </p:spPr>
        <p:txBody>
          <a:bodyPr>
            <a:normAutofit fontScale="77500" lnSpcReduction="20000"/>
          </a:bodyPr>
          <a:lstStyle/>
          <a:p>
            <a:r>
              <a:rPr lang="en-AU" dirty="0"/>
              <a:t>GDP Growth</a:t>
            </a:r>
          </a:p>
          <a:p>
            <a:pPr lvl="1"/>
            <a:r>
              <a:rPr lang="en-AU" dirty="0"/>
              <a:t>The US recorded its slowest economic Growth in five years in 2016 but is recovering with 1,9% growth in Q3 2019.</a:t>
            </a:r>
          </a:p>
          <a:p>
            <a:r>
              <a:rPr lang="en-AU" dirty="0"/>
              <a:t>Markets</a:t>
            </a:r>
          </a:p>
          <a:p>
            <a:pPr lvl="1"/>
            <a:r>
              <a:rPr lang="en-AU" dirty="0"/>
              <a:t>Movement in the bond and currency markets are a barometer of investor expectations on economic prospects. The bond market has reflected that the US economy faces a future of lacklustre growth and muted inflationary pressures.</a:t>
            </a:r>
          </a:p>
          <a:p>
            <a:r>
              <a:rPr lang="en-AU" dirty="0"/>
              <a:t>Inflation rates</a:t>
            </a:r>
          </a:p>
          <a:p>
            <a:pPr lvl="1"/>
            <a:r>
              <a:rPr lang="en-AU" dirty="0"/>
              <a:t>Inflation rates of 1.8% in October 2019 were still below the federal Reserve’s target of 2%, which would indicate a hold on Interest rates for now.</a:t>
            </a:r>
          </a:p>
          <a:p>
            <a:r>
              <a:rPr lang="en-AU" dirty="0"/>
              <a:t>Interest rates </a:t>
            </a:r>
          </a:p>
          <a:p>
            <a:pPr lvl="1"/>
            <a:r>
              <a:rPr lang="en-AU" dirty="0"/>
              <a:t>A stronger US economy has given the Federal Reserve cover this year to accelerate its pace interest rate increases.  Federal Funds target rate is currently 1.75% (3.8% on an Average 30 Year Prime Mortgage rate).</a:t>
            </a:r>
          </a:p>
          <a:p>
            <a:r>
              <a:rPr lang="en-AU" dirty="0"/>
              <a:t>Labour Market</a:t>
            </a:r>
          </a:p>
          <a:p>
            <a:pPr lvl="1"/>
            <a:r>
              <a:rPr lang="en-AU" dirty="0"/>
              <a:t>With the US Unemployment rate in October 2019 of 3.6%, The strengthening jobs market has been core to Federal Reserve’s debate on whether to raise interest rates. Officials believe that wage growth will drive upwards and that inflation could accelerate the above the targeted 2%.</a:t>
            </a:r>
          </a:p>
          <a:p>
            <a:r>
              <a:rPr lang="en-AU" dirty="0"/>
              <a:t>Consumer Spending</a:t>
            </a:r>
          </a:p>
          <a:p>
            <a:pPr lvl="1"/>
            <a:r>
              <a:rPr lang="en-AU" dirty="0"/>
              <a:t>As the Labour market has strengthened, so has US Consumer Spend. Consumers do remain in a cautious mood. The annual Change in retail sales in October 2019 was 3.1%.   </a:t>
            </a:r>
          </a:p>
          <a:p>
            <a:pPr marL="457200" lvl="1" indent="0">
              <a:buNone/>
            </a:pPr>
            <a:r>
              <a:rPr lang="en-AU" dirty="0">
                <a:solidFill>
                  <a:schemeClr val="tx1"/>
                </a:solidFill>
                <a:hlinkClick r:id="rId5">
                  <a:extLst>
                    <a:ext uri="{A12FA001-AC4F-418D-AE19-62706E023703}">
                      <ahyp:hlinkClr xmlns:ahyp="http://schemas.microsoft.com/office/drawing/2018/hyperlinkcolor" val="tx"/>
                    </a:ext>
                  </a:extLst>
                </a:hlinkClick>
              </a:rPr>
              <a:t>(g.ft.com 2019)</a:t>
            </a:r>
            <a:endParaRPr lang="en-AU" dirty="0">
              <a:solidFill>
                <a:schemeClr val="tx1"/>
              </a:solidFill>
            </a:endParaRPr>
          </a:p>
        </p:txBody>
      </p:sp>
      <p:pic>
        <p:nvPicPr>
          <p:cNvPr id="8" name="Audio 7">
            <a:hlinkClick r:id="" action="ppaction://media"/>
            <a:extLst>
              <a:ext uri="{FF2B5EF4-FFF2-40B4-BE49-F238E27FC236}">
                <a16:creationId xmlns:a16="http://schemas.microsoft.com/office/drawing/2014/main" id="{5499610B-B52E-4437-88C8-5C4EACA0029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70968587"/>
      </p:ext>
    </p:extLst>
  </p:cSld>
  <p:clrMapOvr>
    <a:masterClrMapping/>
  </p:clrMapOvr>
  <mc:AlternateContent xmlns:mc="http://schemas.openxmlformats.org/markup-compatibility/2006">
    <mc:Choice xmlns:p14="http://schemas.microsoft.com/office/powerpoint/2010/main" Requires="p14">
      <p:transition spd="slow" p14:dur="2000" advTm="11408"/>
    </mc:Choice>
    <mc:Fallback>
      <p:transition spd="slow" advTm="11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FFA42-EEB3-4A88-8B79-22C3D62EADEB}"/>
              </a:ext>
            </a:extLst>
          </p:cNvPr>
          <p:cNvSpPr>
            <a:spLocks noGrp="1"/>
          </p:cNvSpPr>
          <p:nvPr>
            <p:ph type="title"/>
          </p:nvPr>
        </p:nvSpPr>
        <p:spPr>
          <a:xfrm>
            <a:off x="662466" y="237893"/>
            <a:ext cx="8596668" cy="1320800"/>
          </a:xfrm>
        </p:spPr>
        <p:txBody>
          <a:bodyPr/>
          <a:lstStyle/>
          <a:p>
            <a:r>
              <a:rPr lang="en-AU" dirty="0"/>
              <a:t>Social</a:t>
            </a:r>
            <a:endParaRPr lang="en-US" dirty="0"/>
          </a:p>
        </p:txBody>
      </p:sp>
      <p:sp>
        <p:nvSpPr>
          <p:cNvPr id="3" name="Content Placeholder 2">
            <a:extLst>
              <a:ext uri="{FF2B5EF4-FFF2-40B4-BE49-F238E27FC236}">
                <a16:creationId xmlns:a16="http://schemas.microsoft.com/office/drawing/2014/main" id="{649758EF-3BF1-4969-89EC-9BA3A28DEE2B}"/>
              </a:ext>
            </a:extLst>
          </p:cNvPr>
          <p:cNvSpPr>
            <a:spLocks noGrp="1"/>
          </p:cNvSpPr>
          <p:nvPr>
            <p:ph idx="1"/>
          </p:nvPr>
        </p:nvSpPr>
        <p:spPr>
          <a:xfrm>
            <a:off x="773978" y="898293"/>
            <a:ext cx="8596668" cy="3880773"/>
          </a:xfrm>
        </p:spPr>
        <p:txBody>
          <a:bodyPr>
            <a:normAutofit fontScale="25000" lnSpcReduction="20000"/>
          </a:bodyPr>
          <a:lstStyle/>
          <a:p>
            <a:r>
              <a:rPr lang="en-AU" sz="6400" dirty="0"/>
              <a:t>Lifestyle Choices</a:t>
            </a:r>
          </a:p>
          <a:p>
            <a:pPr lvl="1"/>
            <a:r>
              <a:rPr lang="en-AU" sz="5600" dirty="0"/>
              <a:t>There is a growing trend towards health and fitness and travel and the Music industry is well placed to benefit off this. Mobile technology enables streaming services to travel with the customer wherever and whenever. Cultural norms such as work life balance</a:t>
            </a:r>
          </a:p>
          <a:p>
            <a:pPr marL="457200" lvl="1" indent="0">
              <a:buNone/>
            </a:pPr>
            <a:endParaRPr lang="en-AU" sz="6400" b="1" dirty="0"/>
          </a:p>
          <a:p>
            <a:r>
              <a:rPr lang="en-AU" sz="6400" b="1" dirty="0"/>
              <a:t>Consumer trends</a:t>
            </a:r>
          </a:p>
          <a:p>
            <a:pPr lvl="1"/>
            <a:r>
              <a:rPr lang="en-AU" sz="4800" dirty="0"/>
              <a:t>Consumers are demanding increased efficiency, affordability, customisation and personalisation.</a:t>
            </a:r>
          </a:p>
          <a:p>
            <a:pPr lvl="1"/>
            <a:r>
              <a:rPr lang="en-AU" sz="4800" dirty="0"/>
              <a:t>Customers are also becoming more involved with the creating the product with Organisations looking to adapt and pivot if required to the changing wants and needs of the customer base.</a:t>
            </a:r>
          </a:p>
          <a:p>
            <a:pPr lvl="1"/>
            <a:r>
              <a:rPr lang="en-GB" sz="4800" dirty="0"/>
              <a:t>Social media platforms have enabled musicians and music companies to develop new strategies for marketing and distribution that further disrupts the more traditional linear supply chains dominated by the major record labels. </a:t>
            </a:r>
          </a:p>
          <a:p>
            <a:pPr lvl="1"/>
            <a:r>
              <a:rPr lang="en-GB" sz="4800" dirty="0"/>
              <a:t>Professor Richard Vella states that the new digital economy is a shared economy, built increasingly upon user-led content creation. The consumer transforms from passive recipient to active co-creator. Consumers are now informed, connected, empowered and consequently have more market power. Once music has been digitised, it can be changed into any format..</a:t>
            </a:r>
          </a:p>
          <a:p>
            <a:pPr lvl="1"/>
            <a:r>
              <a:rPr lang="en-AU" sz="4800" dirty="0"/>
              <a:t>Buying habits</a:t>
            </a:r>
          </a:p>
          <a:p>
            <a:pPr lvl="1"/>
            <a:r>
              <a:rPr lang="en-AU" sz="4800" dirty="0"/>
              <a:t>Online is becoming the norm and online streaming in the music industry even more so. Consumers appear to be embracing the subscription models and in cases where there is reluctance to spend, there is a growing expectation that the services are provided free, but with accepted inconvenience of advertising interruption. </a:t>
            </a:r>
          </a:p>
          <a:p>
            <a:pPr lvl="1"/>
            <a:r>
              <a:rPr lang="en-AU" sz="4800" dirty="0"/>
              <a:t>Big data and deep analysis using AI is increasingly informing and guiding organisations around product development to better serve the customers </a:t>
            </a:r>
            <a:r>
              <a:rPr lang="en-AU" sz="3700" dirty="0"/>
              <a:t>everyday preferences and requirements. </a:t>
            </a:r>
          </a:p>
          <a:p>
            <a:pPr lvl="1"/>
            <a:endParaRPr lang="en-AU" dirty="0"/>
          </a:p>
        </p:txBody>
      </p:sp>
      <p:pic>
        <p:nvPicPr>
          <p:cNvPr id="4" name="Audio 3">
            <a:hlinkClick r:id="" action="ppaction://media"/>
            <a:extLst>
              <a:ext uri="{FF2B5EF4-FFF2-40B4-BE49-F238E27FC236}">
                <a16:creationId xmlns:a16="http://schemas.microsoft.com/office/drawing/2014/main" id="{9CC2C4C5-C432-4F42-B06A-93F3CC63C6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150101361"/>
      </p:ext>
    </p:extLst>
  </p:cSld>
  <p:clrMapOvr>
    <a:masterClrMapping/>
  </p:clrMapOvr>
  <mc:AlternateContent xmlns:mc="http://schemas.openxmlformats.org/markup-compatibility/2006">
    <mc:Choice xmlns:p14="http://schemas.microsoft.com/office/powerpoint/2010/main" Requires="p14">
      <p:transition spd="slow" p14:dur="2000" advTm="71618"/>
    </mc:Choice>
    <mc:Fallback>
      <p:transition spd="slow" advTm="71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82D5F4-EAC2-454A-9AC5-EA5A8AEBB5F5}"/>
              </a:ext>
            </a:extLst>
          </p:cNvPr>
          <p:cNvSpPr>
            <a:spLocks noGrp="1"/>
          </p:cNvSpPr>
          <p:nvPr>
            <p:ph idx="1"/>
          </p:nvPr>
        </p:nvSpPr>
        <p:spPr>
          <a:xfrm>
            <a:off x="878056" y="1342833"/>
            <a:ext cx="8596668" cy="3880773"/>
          </a:xfrm>
        </p:spPr>
        <p:txBody>
          <a:bodyPr>
            <a:normAutofit fontScale="47500" lnSpcReduction="20000"/>
          </a:bodyPr>
          <a:lstStyle/>
          <a:p>
            <a:r>
              <a:rPr lang="en-AU" sz="6400" b="1" dirty="0"/>
              <a:t>Population Growth and demographics</a:t>
            </a:r>
          </a:p>
          <a:p>
            <a:pPr lvl="1"/>
            <a:r>
              <a:rPr lang="en-AU" sz="3700" dirty="0"/>
              <a:t>Over 50% of the worlds Population is under 30 Years old and increasingly tech savvy.</a:t>
            </a:r>
          </a:p>
          <a:p>
            <a:r>
              <a:rPr lang="en-AU" sz="3700" dirty="0"/>
              <a:t>Income levels</a:t>
            </a:r>
          </a:p>
          <a:p>
            <a:pPr lvl="1"/>
            <a:r>
              <a:rPr lang="en-AU" sz="3700" dirty="0"/>
              <a:t>With low wage growth in the US, income level growth has remained subdued. </a:t>
            </a:r>
          </a:p>
          <a:p>
            <a:r>
              <a:rPr lang="en-AU" sz="3700" dirty="0"/>
              <a:t>Impact of Pressure Groups and public opinion</a:t>
            </a:r>
          </a:p>
          <a:p>
            <a:pPr lvl="1"/>
            <a:r>
              <a:rPr lang="en-AU" sz="3700" dirty="0"/>
              <a:t>There is growing demand for increase royalties for artists with a perception that record labels and online platforms are not fairly sharing in the profits derived form online streaming content. Video streaming Organisations such as YouTube are highlighted as key culprits. </a:t>
            </a:r>
          </a:p>
          <a:p>
            <a:pPr lvl="1"/>
            <a:r>
              <a:rPr lang="en-AU" sz="3700" dirty="0"/>
              <a:t>As Industry revenues begin to recover, pressure to increase the rate of royalty payable will continue to increase. </a:t>
            </a:r>
          </a:p>
          <a:p>
            <a:pPr lvl="1"/>
            <a:endParaRPr lang="en-AU" dirty="0"/>
          </a:p>
          <a:p>
            <a:pPr lvl="1"/>
            <a:endParaRPr lang="en-AU" dirty="0"/>
          </a:p>
          <a:p>
            <a:endParaRPr lang="en-US" dirty="0"/>
          </a:p>
        </p:txBody>
      </p:sp>
      <p:pic>
        <p:nvPicPr>
          <p:cNvPr id="4" name="Audio 3">
            <a:hlinkClick r:id="" action="ppaction://media"/>
            <a:extLst>
              <a:ext uri="{FF2B5EF4-FFF2-40B4-BE49-F238E27FC236}">
                <a16:creationId xmlns:a16="http://schemas.microsoft.com/office/drawing/2014/main" id="{97D72A32-0173-4E21-8532-8A8F1E5AFA2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90560512"/>
      </p:ext>
    </p:extLst>
  </p:cSld>
  <p:clrMapOvr>
    <a:masterClrMapping/>
  </p:clrMapOvr>
  <mc:AlternateContent xmlns:mc="http://schemas.openxmlformats.org/markup-compatibility/2006">
    <mc:Choice xmlns:p14="http://schemas.microsoft.com/office/powerpoint/2010/main" Requires="p14">
      <p:transition spd="slow" p14:dur="2000" advTm="15963"/>
    </mc:Choice>
    <mc:Fallback>
      <p:transition spd="slow" advTm="159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1BC3D-39D9-4DC3-9D27-687A1F7BF6E5}"/>
              </a:ext>
            </a:extLst>
          </p:cNvPr>
          <p:cNvSpPr>
            <a:spLocks noGrp="1"/>
          </p:cNvSpPr>
          <p:nvPr>
            <p:ph type="title"/>
          </p:nvPr>
        </p:nvSpPr>
        <p:spPr/>
        <p:txBody>
          <a:bodyPr/>
          <a:lstStyle/>
          <a:p>
            <a:r>
              <a:rPr lang="en-AU" dirty="0"/>
              <a:t>Technology</a:t>
            </a:r>
            <a:endParaRPr lang="en-US" dirty="0"/>
          </a:p>
        </p:txBody>
      </p:sp>
      <p:sp>
        <p:nvSpPr>
          <p:cNvPr id="3" name="Content Placeholder 2">
            <a:extLst>
              <a:ext uri="{FF2B5EF4-FFF2-40B4-BE49-F238E27FC236}">
                <a16:creationId xmlns:a16="http://schemas.microsoft.com/office/drawing/2014/main" id="{4177231C-23AE-48EA-9B75-C4D16C98D994}"/>
              </a:ext>
            </a:extLst>
          </p:cNvPr>
          <p:cNvSpPr>
            <a:spLocks noGrp="1"/>
          </p:cNvSpPr>
          <p:nvPr>
            <p:ph idx="1"/>
          </p:nvPr>
        </p:nvSpPr>
        <p:spPr>
          <a:xfrm>
            <a:off x="838200" y="1501140"/>
            <a:ext cx="10515600" cy="4675823"/>
          </a:xfrm>
        </p:spPr>
        <p:txBody>
          <a:bodyPr>
            <a:noAutofit/>
          </a:bodyPr>
          <a:lstStyle/>
          <a:p>
            <a:r>
              <a:rPr lang="en-AU" sz="1200" dirty="0"/>
              <a:t>Technological innovation</a:t>
            </a:r>
          </a:p>
          <a:p>
            <a:pPr marL="0" indent="0">
              <a:buNone/>
            </a:pPr>
            <a:r>
              <a:rPr lang="en-AU" sz="1200" dirty="0"/>
              <a:t>Fast moving technological and digital innovation has been the leading external factor driving disruption in the music industry. </a:t>
            </a:r>
            <a:r>
              <a:rPr lang="en-GB" sz="1200" dirty="0"/>
              <a:t>Patrick </a:t>
            </a:r>
            <a:r>
              <a:rPr lang="en-GB" sz="1200" dirty="0" err="1"/>
              <a:t>Wikstrom</a:t>
            </a:r>
            <a:r>
              <a:rPr lang="en-GB" sz="1200" dirty="0"/>
              <a:t> writes that technological changes consist of three models: ownership, access and context.</a:t>
            </a:r>
          </a:p>
          <a:p>
            <a:pPr marL="0" indent="0">
              <a:buNone/>
            </a:pPr>
            <a:r>
              <a:rPr lang="en-GB" sz="1200" dirty="0"/>
              <a:t>The "ownership model" has dominated the last century with the sale of recorded music on formats like CDs and records.</a:t>
            </a:r>
          </a:p>
          <a:p>
            <a:pPr marL="0" indent="0">
              <a:buNone/>
            </a:pPr>
            <a:r>
              <a:rPr lang="en-GB" sz="1200" dirty="0"/>
              <a:t>The "access model" refers to the rise of online subscription-based music streaming services like Spotify. </a:t>
            </a:r>
          </a:p>
          <a:p>
            <a:pPr marL="0" indent="0">
              <a:buNone/>
            </a:pPr>
            <a:r>
              <a:rPr lang="en-GB" sz="1200" dirty="0"/>
              <a:t>A "context model" enables audiences to "do things with music“</a:t>
            </a:r>
            <a:r>
              <a:rPr lang="en-AU" sz="1200" dirty="0"/>
              <a:t> . Block-chain, Cryptocurrency, IA, robotics and IOT are enablers that will likely drive further technological Innovation. </a:t>
            </a:r>
          </a:p>
          <a:p>
            <a:r>
              <a:rPr lang="en-AU" sz="1200" dirty="0"/>
              <a:t>Level of Innovation</a:t>
            </a:r>
          </a:p>
          <a:p>
            <a:pPr marL="0" indent="0">
              <a:buNone/>
            </a:pPr>
            <a:r>
              <a:rPr lang="en-AU" sz="1200" dirty="0"/>
              <a:t>The US is currently ranked the 3</a:t>
            </a:r>
            <a:r>
              <a:rPr lang="en-AU" sz="1200" baseline="30000" dirty="0"/>
              <a:t>rd</a:t>
            </a:r>
            <a:r>
              <a:rPr lang="en-AU" sz="1200" dirty="0"/>
              <a:t> most Innovative country in the world, up form 6</a:t>
            </a:r>
            <a:r>
              <a:rPr lang="en-AU" sz="1200" baseline="30000" dirty="0"/>
              <a:t>th</a:t>
            </a:r>
            <a:r>
              <a:rPr lang="en-AU" sz="1200" dirty="0"/>
              <a:t> place in 2018. </a:t>
            </a:r>
            <a:r>
              <a:rPr lang="en-US" sz="1200" dirty="0">
                <a:hlinkClick r:id="rId4"/>
              </a:rPr>
              <a:t>https://www.wipo.int/pressroom/en/articles/2019/article_0008.html</a:t>
            </a:r>
            <a:endParaRPr lang="en-US" sz="1200" dirty="0"/>
          </a:p>
          <a:p>
            <a:pPr marL="0" indent="0">
              <a:buNone/>
            </a:pPr>
            <a:r>
              <a:rPr lang="en-GB" sz="1200" dirty="0"/>
              <a:t>The global landscape of science, innovation, and technology has undergone important shifts over the last decades. Middle-income economies, especially in Asia, are increasingly contributing to global research and development (R&amp;D) and international patenting rates via WIPO’s International Patent System;</a:t>
            </a:r>
          </a:p>
          <a:p>
            <a:pPr marL="0" indent="0">
              <a:buNone/>
            </a:pPr>
            <a:r>
              <a:rPr lang="en-GB" sz="1200" dirty="0"/>
              <a:t>Increased protectionism poses risks. If left uncontained, it will lead to a slowdown of growth in innovation productivity and diffusion across the globe;</a:t>
            </a:r>
          </a:p>
          <a:p>
            <a:pPr marL="0" indent="0">
              <a:buNone/>
            </a:pPr>
            <a:r>
              <a:rPr lang="en-GB" sz="1200" dirty="0"/>
              <a:t>Innovation inputs and outputs are still concentrated in very few economies </a:t>
            </a:r>
            <a:r>
              <a:rPr lang="en-GB" sz="1200" dirty="0" err="1"/>
              <a:t>Wipo</a:t>
            </a:r>
            <a:r>
              <a:rPr lang="en-GB" sz="1200" dirty="0"/>
              <a:t> 2019</a:t>
            </a:r>
            <a:endParaRPr lang="en-AU" sz="1200" dirty="0"/>
          </a:p>
        </p:txBody>
      </p:sp>
      <p:pic>
        <p:nvPicPr>
          <p:cNvPr id="5" name="Audio 4">
            <a:hlinkClick r:id="" action="ppaction://media"/>
            <a:extLst>
              <a:ext uri="{FF2B5EF4-FFF2-40B4-BE49-F238E27FC236}">
                <a16:creationId xmlns:a16="http://schemas.microsoft.com/office/drawing/2014/main" id="{8098BB3F-0D9F-4893-8B22-B1568805F4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1920991"/>
      </p:ext>
    </p:extLst>
  </p:cSld>
  <p:clrMapOvr>
    <a:masterClrMapping/>
  </p:clrMapOvr>
  <mc:AlternateContent xmlns:mc="http://schemas.openxmlformats.org/markup-compatibility/2006">
    <mc:Choice xmlns:p14="http://schemas.microsoft.com/office/powerpoint/2010/main" Requires="p14">
      <p:transition spd="slow" p14:dur="2000" advTm="45707"/>
    </mc:Choice>
    <mc:Fallback>
      <p:transition spd="slow" advTm="45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D958B4-D97E-4B9C-9AC9-E4FEE936A650}"/>
              </a:ext>
            </a:extLst>
          </p:cNvPr>
          <p:cNvSpPr>
            <a:spLocks noGrp="1"/>
          </p:cNvSpPr>
          <p:nvPr>
            <p:ph idx="1"/>
          </p:nvPr>
        </p:nvSpPr>
        <p:spPr>
          <a:xfrm>
            <a:off x="632729" y="1422400"/>
            <a:ext cx="9195212" cy="4747941"/>
          </a:xfrm>
        </p:spPr>
        <p:txBody>
          <a:bodyPr/>
          <a:lstStyle/>
          <a:p>
            <a:r>
              <a:rPr lang="en-AU" sz="1600" dirty="0"/>
              <a:t>R&amp;D activity</a:t>
            </a:r>
          </a:p>
          <a:p>
            <a:pPr marL="0" indent="0">
              <a:buNone/>
            </a:pPr>
            <a:r>
              <a:rPr lang="en-GB" sz="1600" dirty="0"/>
              <a:t>The GII 2019 shows that public R&amp;D expenditures – particularly in some high-income economies – are growing slowly or not at all. This raises concerns given the public sector’s central role in funding basic R&amp;D and blue-sky research, which are key to future innovations;</a:t>
            </a:r>
          </a:p>
          <a:p>
            <a:r>
              <a:rPr lang="en-AU" sz="1600" dirty="0"/>
              <a:t>Disruptive technology </a:t>
            </a:r>
            <a:endParaRPr lang="en-US" sz="1600" dirty="0"/>
          </a:p>
          <a:p>
            <a:pPr lvl="1"/>
            <a:r>
              <a:rPr lang="en-US" dirty="0"/>
              <a:t>Smart phones</a:t>
            </a:r>
          </a:p>
          <a:p>
            <a:pPr lvl="1"/>
            <a:r>
              <a:rPr lang="en-US" dirty="0"/>
              <a:t>Smart watches and trackers </a:t>
            </a:r>
          </a:p>
          <a:p>
            <a:pPr lvl="1"/>
            <a:r>
              <a:rPr lang="en-US" dirty="0"/>
              <a:t>Social networks</a:t>
            </a:r>
          </a:p>
          <a:p>
            <a:pPr lvl="1"/>
            <a:r>
              <a:rPr lang="en-US" dirty="0"/>
              <a:t>Robotics</a:t>
            </a:r>
          </a:p>
          <a:p>
            <a:pPr lvl="1"/>
            <a:r>
              <a:rPr lang="en-US" dirty="0"/>
              <a:t>AI</a:t>
            </a:r>
          </a:p>
          <a:p>
            <a:pPr lvl="1"/>
            <a:r>
              <a:rPr lang="en-US" dirty="0"/>
              <a:t>VR &amp; AR</a:t>
            </a:r>
          </a:p>
          <a:p>
            <a:pPr lvl="1"/>
            <a:r>
              <a:rPr lang="en-US" dirty="0"/>
              <a:t>Automation</a:t>
            </a:r>
          </a:p>
          <a:p>
            <a:pPr lvl="1"/>
            <a:r>
              <a:rPr lang="en-US" dirty="0"/>
              <a:t>Block-chain</a:t>
            </a:r>
            <a:endParaRPr lang="en-AU" dirty="0"/>
          </a:p>
          <a:p>
            <a:endParaRPr lang="en-US" dirty="0"/>
          </a:p>
        </p:txBody>
      </p:sp>
      <p:sp>
        <p:nvSpPr>
          <p:cNvPr id="4" name="Title 1">
            <a:extLst>
              <a:ext uri="{FF2B5EF4-FFF2-40B4-BE49-F238E27FC236}">
                <a16:creationId xmlns:a16="http://schemas.microsoft.com/office/drawing/2014/main" id="{2985D5FD-9797-4993-BFD6-EDFA43B1588F}"/>
              </a:ext>
            </a:extLst>
          </p:cNvPr>
          <p:cNvSpPr txBox="1">
            <a:spLocks/>
          </p:cNvSpPr>
          <p:nvPr/>
        </p:nvSpPr>
        <p:spPr>
          <a:xfrm>
            <a:off x="829734" y="7620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AU"/>
              <a:t>Technology</a:t>
            </a:r>
            <a:endParaRPr lang="en-US" dirty="0"/>
          </a:p>
        </p:txBody>
      </p:sp>
      <p:pic>
        <p:nvPicPr>
          <p:cNvPr id="5" name="Audio 4">
            <a:hlinkClick r:id="" action="ppaction://media"/>
            <a:extLst>
              <a:ext uri="{FF2B5EF4-FFF2-40B4-BE49-F238E27FC236}">
                <a16:creationId xmlns:a16="http://schemas.microsoft.com/office/drawing/2014/main" id="{D2EFB6C7-1C6F-49B2-8939-FACAA80E283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6839727"/>
      </p:ext>
    </p:extLst>
  </p:cSld>
  <p:clrMapOvr>
    <a:masterClrMapping/>
  </p:clrMapOvr>
  <mc:AlternateContent xmlns:mc="http://schemas.openxmlformats.org/markup-compatibility/2006">
    <mc:Choice xmlns:p14="http://schemas.microsoft.com/office/powerpoint/2010/main" Requires="p14">
      <p:transition spd="slow" p14:dur="2000" advTm="15767"/>
    </mc:Choice>
    <mc:Fallback>
      <p:transition spd="slow" advTm="15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569BF-E1A2-4178-AD4B-1862B765EE67}"/>
              </a:ext>
            </a:extLst>
          </p:cNvPr>
          <p:cNvSpPr>
            <a:spLocks noGrp="1"/>
          </p:cNvSpPr>
          <p:nvPr>
            <p:ph type="title"/>
          </p:nvPr>
        </p:nvSpPr>
        <p:spPr/>
        <p:txBody>
          <a:bodyPr/>
          <a:lstStyle/>
          <a:p>
            <a:r>
              <a:rPr lang="en-AU" dirty="0"/>
              <a:t>Environmental</a:t>
            </a:r>
            <a:endParaRPr lang="en-US" dirty="0"/>
          </a:p>
        </p:txBody>
      </p:sp>
      <p:sp>
        <p:nvSpPr>
          <p:cNvPr id="3" name="Content Placeholder 2">
            <a:extLst>
              <a:ext uri="{FF2B5EF4-FFF2-40B4-BE49-F238E27FC236}">
                <a16:creationId xmlns:a16="http://schemas.microsoft.com/office/drawing/2014/main" id="{AA9DAC8B-71AB-4294-945A-78D9DFCA347F}"/>
              </a:ext>
            </a:extLst>
          </p:cNvPr>
          <p:cNvSpPr>
            <a:spLocks noGrp="1"/>
          </p:cNvSpPr>
          <p:nvPr>
            <p:ph idx="1"/>
          </p:nvPr>
        </p:nvSpPr>
        <p:spPr>
          <a:xfrm>
            <a:off x="677334" y="1201584"/>
            <a:ext cx="8596668" cy="3880773"/>
          </a:xfrm>
        </p:spPr>
        <p:txBody>
          <a:bodyPr>
            <a:noAutofit/>
          </a:bodyPr>
          <a:lstStyle/>
          <a:p>
            <a:pPr marL="0" indent="0">
              <a:buNone/>
            </a:pPr>
            <a:r>
              <a:rPr lang="en-AU" sz="1400" b="1" dirty="0"/>
              <a:t>- Corporate Social responsibility  (CSR)</a:t>
            </a:r>
          </a:p>
          <a:p>
            <a:pPr marL="0" indent="0">
              <a:buNone/>
            </a:pPr>
            <a:r>
              <a:rPr lang="en-AU" sz="1100" dirty="0"/>
              <a:t>There is growing demand for increase royalties for artists with a perception that record labels and online platforms are not fairly sharing in the profits derived form online streaming content. As Industry revenues begin to recover, pressure to increase the rate of royalty payable will continue to increase. </a:t>
            </a:r>
          </a:p>
          <a:p>
            <a:pPr marL="0" indent="0">
              <a:buNone/>
            </a:pPr>
            <a:r>
              <a:rPr lang="en-AU" sz="1400" b="1" dirty="0"/>
              <a:t>- Ethical sourcing of Goods and service</a:t>
            </a:r>
          </a:p>
          <a:p>
            <a:pPr marL="0" indent="0">
              <a:buNone/>
            </a:pPr>
            <a:r>
              <a:rPr lang="en-AU" sz="1100" dirty="0"/>
              <a:t>Copyright ownership and infringement is also increasingly difficult manage with online platforms currently protected by legislation. However this is changing as pressure form artists grows and legislation catches up with the industry </a:t>
            </a:r>
          </a:p>
          <a:p>
            <a:pPr marL="0" indent="0">
              <a:buNone/>
            </a:pPr>
            <a:r>
              <a:rPr lang="en-AU" sz="1400" b="1" dirty="0"/>
              <a:t>- Security, Privacy and data handling</a:t>
            </a:r>
          </a:p>
          <a:p>
            <a:pPr marL="0" indent="0">
              <a:buNone/>
            </a:pPr>
            <a:r>
              <a:rPr lang="en-AU" sz="1100" dirty="0"/>
              <a:t>With growing acceptance of IOT,  Big Data and deep analysis  organisations are increasingly under pressure to protect privacy and utilise data responsibly. Block-Chain technology is touted as an innovative technology set change the Music Industry in profound ways. </a:t>
            </a:r>
          </a:p>
          <a:p>
            <a:pPr marL="0" indent="0">
              <a:buNone/>
            </a:pPr>
            <a:r>
              <a:rPr lang="en-GB" sz="1100" dirty="0"/>
              <a:t>Blockchain has the potential to save the music industry billions by revolutionising the rights and royalties process, ensuring artists, writers, publishers and everyone in the music industry value chain is paid appropriately.</a:t>
            </a:r>
          </a:p>
          <a:p>
            <a:pPr marL="0" indent="0">
              <a:buNone/>
            </a:pPr>
            <a:r>
              <a:rPr lang="en-GB" sz="1100" dirty="0"/>
              <a:t>Embracing blockchain across the music industry would simplify the management of rights and royalties with a single version of the truth, regardless of territory and rights ownership specifics - ensuring everyone is paid the right amount in a more timely fashion.  This could potentially save the industry billions in lost revenues, delayed payments and legal costs.  But in order for this to happen, the industry needs to come together determine a standard practice and trust in each other and the technology. </a:t>
            </a:r>
            <a:r>
              <a:rPr lang="en-US" sz="1100" dirty="0">
                <a:hlinkClick r:id="rId4"/>
              </a:rPr>
              <a:t>https://www.pwc.co.uk/industries/entertainment-media/insights/blockchain-recording-music-industry.html</a:t>
            </a:r>
            <a:endParaRPr lang="en-US" sz="1100" dirty="0"/>
          </a:p>
          <a:p>
            <a:pPr marL="0" indent="0">
              <a:buNone/>
            </a:pPr>
            <a:r>
              <a:rPr lang="en-US" sz="1400" b="1" dirty="0"/>
              <a:t>- Competition</a:t>
            </a:r>
          </a:p>
          <a:p>
            <a:pPr marL="0" indent="0">
              <a:buNone/>
            </a:pPr>
            <a:r>
              <a:rPr lang="en-US" sz="1100" dirty="0"/>
              <a:t>Competition in the Music industry is rife. Artists are increasingly looking to self promote and self publish creating their own record </a:t>
            </a:r>
            <a:r>
              <a:rPr lang="en-US" sz="1100" dirty="0" err="1"/>
              <a:t>lables</a:t>
            </a:r>
            <a:r>
              <a:rPr lang="en-US" sz="1100" dirty="0"/>
              <a:t>. </a:t>
            </a:r>
            <a:r>
              <a:rPr lang="en-US" sz="1100" dirty="0" err="1"/>
              <a:t>Incumbant</a:t>
            </a:r>
            <a:r>
              <a:rPr lang="en-US" sz="1100" dirty="0"/>
              <a:t> Record </a:t>
            </a:r>
            <a:r>
              <a:rPr lang="en-US" sz="1100" dirty="0" err="1"/>
              <a:t>lables</a:t>
            </a:r>
            <a:r>
              <a:rPr lang="en-US" sz="1100" dirty="0"/>
              <a:t> such as Sony and EMI are having to compete through innovative technology and synching with other media such as video games and </a:t>
            </a:r>
            <a:r>
              <a:rPr lang="en-US" sz="1100" dirty="0" err="1"/>
              <a:t>FIlm</a:t>
            </a:r>
            <a:r>
              <a:rPr lang="en-US" sz="1100" dirty="0"/>
              <a:t>. Major technology brands such as Apple, Amazon, YouTube, Google and the like have embraced Streaming Services as an innovative product that will ensure the </a:t>
            </a:r>
            <a:r>
              <a:rPr lang="en-US" sz="1100" dirty="0" err="1"/>
              <a:t>organisations</a:t>
            </a:r>
            <a:r>
              <a:rPr lang="en-US" sz="1100" dirty="0"/>
              <a:t> currency.  </a:t>
            </a:r>
          </a:p>
        </p:txBody>
      </p:sp>
      <p:pic>
        <p:nvPicPr>
          <p:cNvPr id="4" name="Audio 3">
            <a:hlinkClick r:id="" action="ppaction://media"/>
            <a:extLst>
              <a:ext uri="{FF2B5EF4-FFF2-40B4-BE49-F238E27FC236}">
                <a16:creationId xmlns:a16="http://schemas.microsoft.com/office/drawing/2014/main" id="{17C80605-0A31-43AD-862E-CBE0CBCD4E9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80309278"/>
      </p:ext>
    </p:extLst>
  </p:cSld>
  <p:clrMapOvr>
    <a:masterClrMapping/>
  </p:clrMapOvr>
  <mc:AlternateContent xmlns:mc="http://schemas.openxmlformats.org/markup-compatibility/2006">
    <mc:Choice xmlns:p14="http://schemas.microsoft.com/office/powerpoint/2010/main" Requires="p14">
      <p:transition spd="slow" p14:dur="2000" advTm="44009"/>
    </mc:Choice>
    <mc:Fallback>
      <p:transition spd="slow" advTm="440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6A926-D16B-4F81-BCBC-F9E8E8DDC905}"/>
              </a:ext>
            </a:extLst>
          </p:cNvPr>
          <p:cNvSpPr>
            <a:spLocks noGrp="1"/>
          </p:cNvSpPr>
          <p:nvPr>
            <p:ph type="title"/>
          </p:nvPr>
        </p:nvSpPr>
        <p:spPr/>
        <p:txBody>
          <a:bodyPr/>
          <a:lstStyle/>
          <a:p>
            <a:r>
              <a:rPr lang="en-AU" dirty="0"/>
              <a:t>Legal</a:t>
            </a:r>
            <a:endParaRPr lang="en-US" dirty="0"/>
          </a:p>
        </p:txBody>
      </p:sp>
      <p:sp>
        <p:nvSpPr>
          <p:cNvPr id="3" name="Content Placeholder 2">
            <a:extLst>
              <a:ext uri="{FF2B5EF4-FFF2-40B4-BE49-F238E27FC236}">
                <a16:creationId xmlns:a16="http://schemas.microsoft.com/office/drawing/2014/main" id="{5FF7B6FD-C516-44FE-892A-024856757ACC}"/>
              </a:ext>
            </a:extLst>
          </p:cNvPr>
          <p:cNvSpPr>
            <a:spLocks noGrp="1"/>
          </p:cNvSpPr>
          <p:nvPr>
            <p:ph idx="1"/>
          </p:nvPr>
        </p:nvSpPr>
        <p:spPr>
          <a:xfrm>
            <a:off x="838200" y="1358900"/>
            <a:ext cx="10591800" cy="5213349"/>
          </a:xfrm>
        </p:spPr>
        <p:txBody>
          <a:bodyPr>
            <a:normAutofit fontScale="62500" lnSpcReduction="20000"/>
          </a:bodyPr>
          <a:lstStyle/>
          <a:p>
            <a:pPr marL="0" indent="0">
              <a:buNone/>
            </a:pPr>
            <a:r>
              <a:rPr lang="en-AU" b="1" dirty="0"/>
              <a:t>1. 	Legislation changes &amp; Copyright Laws</a:t>
            </a:r>
            <a:endParaRPr lang="en-US" b="1" dirty="0"/>
          </a:p>
          <a:p>
            <a:pPr marL="0" indent="0">
              <a:buNone/>
            </a:pPr>
            <a:r>
              <a:rPr lang="en-AU" b="1" dirty="0"/>
              <a:t>US Music Modernization Act 2019.</a:t>
            </a:r>
          </a:p>
          <a:p>
            <a:pPr marL="0" indent="0">
              <a:buNone/>
            </a:pPr>
            <a:r>
              <a:rPr lang="en-AU" dirty="0"/>
              <a:t>On 8</a:t>
            </a:r>
            <a:r>
              <a:rPr lang="en-AU" baseline="30000" dirty="0"/>
              <a:t>th</a:t>
            </a:r>
            <a:r>
              <a:rPr lang="en-AU" dirty="0"/>
              <a:t> July 2019, t</a:t>
            </a:r>
            <a:r>
              <a:rPr lang="en-GB" dirty="0"/>
              <a:t>he </a:t>
            </a:r>
            <a:r>
              <a:rPr lang="en-GB" dirty="0">
                <a:hlinkClick r:id="rId5"/>
              </a:rPr>
              <a:t>Orrin G. Hatch-Bob Goodlatte Music Modernization Act</a:t>
            </a:r>
            <a:r>
              <a:rPr lang="en-GB" dirty="0"/>
              <a:t> (“Music Modernization Act”) was legislated and according to the United States Copyright Office website, </a:t>
            </a:r>
            <a:r>
              <a:rPr lang="en-GB" dirty="0" err="1"/>
              <a:t>CopyrightGov</a:t>
            </a:r>
            <a:r>
              <a:rPr lang="en-GB" dirty="0"/>
              <a:t>  is the most significant piece of copyright legislation in decades and updates our current laws to reflect modern consumer preferences and technological developments in the music marketplace. </a:t>
            </a:r>
          </a:p>
          <a:p>
            <a:pPr marL="0" indent="0">
              <a:buNone/>
            </a:pPr>
            <a:r>
              <a:rPr lang="en-GB" dirty="0"/>
              <a:t>The law is organized into three key titles, outlined below: </a:t>
            </a:r>
          </a:p>
          <a:p>
            <a:pPr marL="0" indent="0">
              <a:buNone/>
            </a:pPr>
            <a:r>
              <a:rPr lang="en-GB" dirty="0">
                <a:hlinkClick r:id="rId6"/>
              </a:rPr>
              <a:t>Title I</a:t>
            </a:r>
            <a:r>
              <a:rPr lang="en-GB" dirty="0"/>
              <a:t>—</a:t>
            </a:r>
            <a:r>
              <a:rPr lang="en-GB" b="1" dirty="0"/>
              <a:t>Music Licensing Modernization Act</a:t>
            </a:r>
            <a:r>
              <a:rPr lang="en-GB" dirty="0"/>
              <a:t>; </a:t>
            </a:r>
          </a:p>
          <a:p>
            <a:pPr marL="0" indent="0">
              <a:buNone/>
            </a:pPr>
            <a:r>
              <a:rPr lang="en-GB" dirty="0">
                <a:hlinkClick r:id="rId7"/>
              </a:rPr>
              <a:t>Title II</a:t>
            </a:r>
            <a:r>
              <a:rPr lang="en-GB" dirty="0"/>
              <a:t>—</a:t>
            </a:r>
            <a:r>
              <a:rPr lang="en-GB" b="1" dirty="0"/>
              <a:t>Classics Protection and Access Act</a:t>
            </a:r>
            <a:r>
              <a:rPr lang="en-GB" dirty="0"/>
              <a:t>; and </a:t>
            </a:r>
          </a:p>
          <a:p>
            <a:pPr marL="0" indent="0">
              <a:buNone/>
            </a:pPr>
            <a:r>
              <a:rPr lang="en-GB" dirty="0">
                <a:hlinkClick r:id="rId8"/>
              </a:rPr>
              <a:t>Title III</a:t>
            </a:r>
            <a:r>
              <a:rPr lang="en-GB" dirty="0"/>
              <a:t>—</a:t>
            </a:r>
            <a:r>
              <a:rPr lang="en-GB" b="1" dirty="0"/>
              <a:t>Allocation for Music Producers Act</a:t>
            </a:r>
            <a:r>
              <a:rPr lang="en-GB" dirty="0"/>
              <a:t>. </a:t>
            </a:r>
          </a:p>
          <a:p>
            <a:pPr marL="0" indent="0">
              <a:buNone/>
            </a:pPr>
            <a:r>
              <a:rPr lang="en-US" dirty="0">
                <a:hlinkClick r:id="rId9"/>
              </a:rPr>
              <a:t>https://www.copyright.gov/music-modernization/</a:t>
            </a:r>
            <a:endParaRPr lang="en-US" dirty="0"/>
          </a:p>
          <a:p>
            <a:pPr marL="0" indent="0">
              <a:buNone/>
            </a:pPr>
            <a:r>
              <a:rPr lang="en-AU" dirty="0"/>
              <a:t>However, the above included safe harbour provisions which protect online platforms.  However, Industry is pushing </a:t>
            </a:r>
            <a:r>
              <a:rPr lang="en-GB" dirty="0"/>
              <a:t>to move away from Safe </a:t>
            </a:r>
            <a:r>
              <a:rPr lang="en-GB" dirty="0" err="1"/>
              <a:t>Harbor</a:t>
            </a:r>
            <a:r>
              <a:rPr lang="en-GB" dirty="0"/>
              <a:t> Provisions and similar protections for online platforms. The Recording Industry Association of America (RIAA) and the National Music Publishers Association (NMPA) recently drafted an open letter to Vishal Amin, the Intellectual Property Enforcement Coordinator (IPEC), putting forward their concerns that there is not enough legal protection for intellectual property online. Their proposed solution includes “fixing the DMCA, making it a felony to knowingly engage in unauthorized streaming of copyrighted works, and investigating the positive impact that website blocking of foreign sites has in other jurisdictions and whether U.S. law should be revised accordingly.” </a:t>
            </a:r>
            <a:r>
              <a:rPr lang="en-US" dirty="0">
                <a:hlinkClick r:id="rId10"/>
              </a:rPr>
              <a:t> https://www.hypebot.com/hypebot/2019/10/copyright-infringement-liability-in-the-music-business.html</a:t>
            </a:r>
            <a:endParaRPr lang="en-AU" dirty="0"/>
          </a:p>
          <a:p>
            <a:pPr marL="0" indent="0" fontAlgn="base">
              <a:buNone/>
            </a:pPr>
            <a:r>
              <a:rPr lang="en-US" altLang="en-US" b="1" dirty="0">
                <a:solidFill>
                  <a:srgbClr val="414141"/>
                </a:solidFill>
                <a:latin typeface="Arial" panose="020B0604020202020204" pitchFamily="34" charset="0"/>
                <a:ea typeface="Muli"/>
                <a:cs typeface="Arial" panose="020B0604020202020204" pitchFamily="34" charset="0"/>
              </a:rPr>
              <a:t>EU Copyright Directive,</a:t>
            </a:r>
          </a:p>
          <a:p>
            <a:pPr marL="0" indent="0" fontAlgn="base">
              <a:buNone/>
            </a:pPr>
            <a:r>
              <a:rPr lang="en-US" altLang="en-US" dirty="0">
                <a:solidFill>
                  <a:srgbClr val="414141"/>
                </a:solidFill>
                <a:latin typeface="Arial" panose="020B0604020202020204" pitchFamily="34" charset="0"/>
                <a:ea typeface="Muli"/>
                <a:cs typeface="Arial" panose="020B0604020202020204" pitchFamily="34" charset="0"/>
              </a:rPr>
              <a:t>EU Copyright Directive, a piece of legislation aimed at online copyright laws in Europe, was approved this year (2019) . It aims to deal with the revenue disparity between rights holders and the platforms that host their content online.</a:t>
            </a:r>
            <a:endParaRPr lang="en-AU" dirty="0"/>
          </a:p>
          <a:p>
            <a:pPr marL="0" indent="0" fontAlgn="base">
              <a:buNone/>
            </a:pPr>
            <a:r>
              <a:rPr lang="en-GB" dirty="0"/>
              <a:t>The most controversial part of the Copyright Directive is Article 13, which requires Information Society Service Providers (ISSPs) to take the appropriate steps to stop copyright infringement on their platforms by enforcing stricter regulations</a:t>
            </a:r>
            <a:endParaRPr lang="en-GB" b="1" dirty="0"/>
          </a:p>
          <a:p>
            <a:pPr marL="0" indent="0">
              <a:buNone/>
            </a:pPr>
            <a:endParaRPr lang="en-AU" dirty="0"/>
          </a:p>
          <a:p>
            <a:pPr marL="0" indent="0">
              <a:buNone/>
            </a:pPr>
            <a:r>
              <a:rPr lang="en-AU" dirty="0"/>
              <a:t>The laws are getting tougher for Online Providers.</a:t>
            </a:r>
          </a:p>
        </p:txBody>
      </p:sp>
      <p:pic>
        <p:nvPicPr>
          <p:cNvPr id="4" name="Audio 3">
            <a:hlinkClick r:id="" action="ppaction://media"/>
            <a:extLst>
              <a:ext uri="{FF2B5EF4-FFF2-40B4-BE49-F238E27FC236}">
                <a16:creationId xmlns:a16="http://schemas.microsoft.com/office/drawing/2014/main" id="{4F747AB5-011F-4A91-9F61-7B3A046EC5E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981455817"/>
      </p:ext>
    </p:extLst>
  </p:cSld>
  <p:clrMapOvr>
    <a:masterClrMapping/>
  </p:clrMapOvr>
  <mc:AlternateContent xmlns:mc="http://schemas.openxmlformats.org/markup-compatibility/2006">
    <mc:Choice xmlns:p14="http://schemas.microsoft.com/office/powerpoint/2010/main" Requires="p14">
      <p:transition spd="slow" p14:dur="2000" advTm="15189"/>
    </mc:Choice>
    <mc:Fallback>
      <p:transition spd="slow" advTm="15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7D40E6-A0CF-47A8-A800-D2337B3CBEE4}"/>
              </a:ext>
            </a:extLst>
          </p:cNvPr>
          <p:cNvSpPr>
            <a:spLocks noGrp="1"/>
          </p:cNvSpPr>
          <p:nvPr>
            <p:ph idx="1"/>
          </p:nvPr>
        </p:nvSpPr>
        <p:spPr/>
        <p:txBody>
          <a:bodyPr>
            <a:normAutofit/>
          </a:bodyPr>
          <a:lstStyle/>
          <a:p>
            <a:pPr marL="0" indent="0">
              <a:buNone/>
            </a:pPr>
            <a:r>
              <a:rPr lang="en-GB" b="1" dirty="0"/>
              <a:t>SWOT analysis</a:t>
            </a:r>
            <a:r>
              <a:rPr lang="en-GB" dirty="0"/>
              <a:t> was </a:t>
            </a:r>
            <a:r>
              <a:rPr lang="en-GB" b="1" dirty="0"/>
              <a:t>invented</a:t>
            </a:r>
            <a:r>
              <a:rPr lang="en-GB" dirty="0"/>
              <a:t> in the 1960s by a management consultant named Albert Humphrey at the Stanford Research Institute. Previously, corporate planning had not met with much success. Fortune 500 companies needed a way to produce long-term planning that was executable and reasonable. </a:t>
            </a:r>
            <a:r>
              <a:rPr lang="en-GB" dirty="0">
                <a:hlinkClick r:id="rId4"/>
              </a:rPr>
              <a:t>https://www.lucidchart.com › pages › what-is-swot-analysis</a:t>
            </a:r>
          </a:p>
          <a:p>
            <a:pPr marL="0" indent="0">
              <a:buNone/>
            </a:pPr>
            <a:endParaRPr lang="en-GB" b="1" dirty="0"/>
          </a:p>
          <a:p>
            <a:pPr marL="0" indent="0">
              <a:buNone/>
            </a:pPr>
            <a:r>
              <a:rPr lang="en-GB" b="1" dirty="0"/>
              <a:t>A SWOT analysis</a:t>
            </a:r>
            <a:r>
              <a:rPr lang="en-GB" dirty="0"/>
              <a:t> is a technique used to determine and define your Strengths, Weaknesses, Opportunities, and Threats – </a:t>
            </a:r>
            <a:r>
              <a:rPr lang="en-GB" b="1" dirty="0"/>
              <a:t>SWOT</a:t>
            </a:r>
            <a:r>
              <a:rPr lang="en-GB" dirty="0"/>
              <a:t>. </a:t>
            </a:r>
            <a:endParaRPr lang="en-US" dirty="0"/>
          </a:p>
        </p:txBody>
      </p:sp>
      <p:sp>
        <p:nvSpPr>
          <p:cNvPr id="4" name="Title 1">
            <a:extLst>
              <a:ext uri="{FF2B5EF4-FFF2-40B4-BE49-F238E27FC236}">
                <a16:creationId xmlns:a16="http://schemas.microsoft.com/office/drawing/2014/main" id="{2D61464D-5169-49CB-83F4-7498A9A3D34F}"/>
              </a:ext>
            </a:extLst>
          </p:cNvPr>
          <p:cNvSpPr txBox="1">
            <a:spLocks/>
          </p:cNvSpPr>
          <p:nvPr/>
        </p:nvSpPr>
        <p:spPr>
          <a:xfrm>
            <a:off x="838200" y="31718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AU" dirty="0"/>
              <a:t>SWOT Analysis </a:t>
            </a:r>
            <a:endParaRPr lang="en-US" dirty="0"/>
          </a:p>
        </p:txBody>
      </p:sp>
      <p:pic>
        <p:nvPicPr>
          <p:cNvPr id="5" name="Audio 4">
            <a:hlinkClick r:id="" action="ppaction://media"/>
            <a:extLst>
              <a:ext uri="{FF2B5EF4-FFF2-40B4-BE49-F238E27FC236}">
                <a16:creationId xmlns:a16="http://schemas.microsoft.com/office/drawing/2014/main" id="{79F48A56-BD65-423A-A795-07C42CAFF2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18567740"/>
      </p:ext>
    </p:extLst>
  </p:cSld>
  <p:clrMapOvr>
    <a:masterClrMapping/>
  </p:clrMapOvr>
  <mc:AlternateContent xmlns:mc="http://schemas.openxmlformats.org/markup-compatibility/2006">
    <mc:Choice xmlns:p14="http://schemas.microsoft.com/office/powerpoint/2010/main" Requires="p14">
      <p:transition spd="slow" p14:dur="2000" advTm="3417"/>
    </mc:Choice>
    <mc:Fallback>
      <p:transition spd="slow" advTm="34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B8CB6-A739-4DF5-97E3-DA3901B9235F}"/>
              </a:ext>
            </a:extLst>
          </p:cNvPr>
          <p:cNvSpPr>
            <a:spLocks noGrp="1"/>
          </p:cNvSpPr>
          <p:nvPr>
            <p:ph type="title"/>
          </p:nvPr>
        </p:nvSpPr>
        <p:spPr/>
        <p:txBody>
          <a:bodyPr/>
          <a:lstStyle/>
          <a:p>
            <a:r>
              <a:rPr lang="en-AU" dirty="0"/>
              <a:t>Strengths </a:t>
            </a:r>
            <a:r>
              <a:rPr lang="en-AU" sz="2000" dirty="0"/>
              <a:t>(Internal Factors)</a:t>
            </a:r>
            <a:endParaRPr lang="en-US" sz="2000" dirty="0"/>
          </a:p>
        </p:txBody>
      </p:sp>
      <p:sp>
        <p:nvSpPr>
          <p:cNvPr id="3" name="Content Placeholder 2">
            <a:extLst>
              <a:ext uri="{FF2B5EF4-FFF2-40B4-BE49-F238E27FC236}">
                <a16:creationId xmlns:a16="http://schemas.microsoft.com/office/drawing/2014/main" id="{B44D7D62-F82E-4873-B90C-20120E7171A3}"/>
              </a:ext>
            </a:extLst>
          </p:cNvPr>
          <p:cNvSpPr>
            <a:spLocks noGrp="1"/>
          </p:cNvSpPr>
          <p:nvPr>
            <p:ph idx="1"/>
          </p:nvPr>
        </p:nvSpPr>
        <p:spPr>
          <a:xfrm>
            <a:off x="838200" y="1564783"/>
            <a:ext cx="10515600" cy="4612180"/>
          </a:xfrm>
        </p:spPr>
        <p:txBody>
          <a:bodyPr>
            <a:normAutofit fontScale="70000" lnSpcReduction="20000"/>
          </a:bodyPr>
          <a:lstStyle/>
          <a:p>
            <a:r>
              <a:rPr lang="en-GB" dirty="0"/>
              <a:t>The Global and US Music Industry is a substantial contributor, both Global and Local, economically, culturally and socially.</a:t>
            </a:r>
          </a:p>
          <a:p>
            <a:r>
              <a:rPr lang="en-GB" dirty="0"/>
              <a:t>High profile, well respected Industry</a:t>
            </a:r>
          </a:p>
          <a:p>
            <a:r>
              <a:rPr lang="en-GB" dirty="0"/>
              <a:t>Extensive reach and integration with Social media Channels</a:t>
            </a:r>
          </a:p>
          <a:p>
            <a:r>
              <a:rPr lang="en-GB" dirty="0"/>
              <a:t>Promotes entrepreneurship, creativity, employment and participation creation. </a:t>
            </a:r>
          </a:p>
          <a:p>
            <a:r>
              <a:rPr lang="en-GB" dirty="0"/>
              <a:t>Industry has become agile and adaptable to change.</a:t>
            </a:r>
          </a:p>
          <a:p>
            <a:r>
              <a:rPr lang="en-GB" dirty="0"/>
              <a:t>Strong growth in revenue (global and US)</a:t>
            </a:r>
          </a:p>
          <a:p>
            <a:r>
              <a:rPr lang="en-GB" dirty="0"/>
              <a:t>Very innovative and Creative Industry.</a:t>
            </a:r>
          </a:p>
          <a:p>
            <a:r>
              <a:rPr lang="en-GB" dirty="0"/>
              <a:t>Diversity in products and services</a:t>
            </a:r>
          </a:p>
          <a:p>
            <a:r>
              <a:rPr lang="en-GB" dirty="0"/>
              <a:t>Strong and established Incumbents (who also see themselves as disrupters) – Opportunity Also</a:t>
            </a:r>
          </a:p>
          <a:p>
            <a:r>
              <a:rPr lang="en-GB" dirty="0"/>
              <a:t>Thriving Global Record Labels (Opportunity)</a:t>
            </a:r>
          </a:p>
          <a:p>
            <a:r>
              <a:rPr lang="en-GB" dirty="0"/>
              <a:t>Strong sector representative organisations. (Opportunity also)</a:t>
            </a:r>
          </a:p>
          <a:p>
            <a:r>
              <a:rPr lang="en-GB" dirty="0"/>
              <a:t>The industry has made significant restructuring investments</a:t>
            </a:r>
          </a:p>
          <a:p>
            <a:r>
              <a:rPr lang="en-GB" dirty="0"/>
              <a:t>Relatively low-cost operating, manufacturing and distribution structures.</a:t>
            </a:r>
          </a:p>
          <a:p>
            <a:r>
              <a:rPr lang="en-GB" dirty="0"/>
              <a:t>Ease of integration with emerging technology</a:t>
            </a:r>
          </a:p>
          <a:p>
            <a:r>
              <a:rPr lang="en-GB" dirty="0"/>
              <a:t>Technological Innovation (Opportunity &amp; Threat also)</a:t>
            </a:r>
          </a:p>
          <a:p>
            <a:r>
              <a:rPr lang="en-GB" dirty="0"/>
              <a:t>Disruptive Innovation (Opportunity &amp; Threat also)</a:t>
            </a:r>
            <a:endParaRPr lang="en-US" dirty="0"/>
          </a:p>
          <a:p>
            <a:endParaRPr lang="en-AU" dirty="0"/>
          </a:p>
          <a:p>
            <a:pPr marL="0" indent="0">
              <a:buNone/>
            </a:pPr>
            <a:endParaRPr lang="en-GB" dirty="0"/>
          </a:p>
          <a:p>
            <a:endParaRPr lang="en-GB" dirty="0"/>
          </a:p>
          <a:p>
            <a:endParaRPr lang="en-US" dirty="0"/>
          </a:p>
        </p:txBody>
      </p:sp>
      <p:pic>
        <p:nvPicPr>
          <p:cNvPr id="4" name="Audio 3">
            <a:hlinkClick r:id="" action="ppaction://media"/>
            <a:extLst>
              <a:ext uri="{FF2B5EF4-FFF2-40B4-BE49-F238E27FC236}">
                <a16:creationId xmlns:a16="http://schemas.microsoft.com/office/drawing/2014/main" id="{5BD12660-085F-47BE-AC51-02AA135CBE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43715950"/>
      </p:ext>
    </p:extLst>
  </p:cSld>
  <p:clrMapOvr>
    <a:masterClrMapping/>
  </p:clrMapOvr>
  <mc:AlternateContent xmlns:mc="http://schemas.openxmlformats.org/markup-compatibility/2006">
    <mc:Choice xmlns:p14="http://schemas.microsoft.com/office/powerpoint/2010/main" Requires="p14">
      <p:transition spd="slow" p14:dur="2000" advTm="27238"/>
    </mc:Choice>
    <mc:Fallback>
      <p:transition spd="slow" advTm="27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CB026-3EA5-4732-9547-41074F366ED4}"/>
              </a:ext>
            </a:extLst>
          </p:cNvPr>
          <p:cNvSpPr>
            <a:spLocks noGrp="1"/>
          </p:cNvSpPr>
          <p:nvPr>
            <p:ph type="title"/>
          </p:nvPr>
        </p:nvSpPr>
        <p:spPr/>
        <p:txBody>
          <a:bodyPr/>
          <a:lstStyle/>
          <a:p>
            <a:r>
              <a:rPr lang="en-AU" dirty="0"/>
              <a:t>Weaknesses </a:t>
            </a:r>
            <a:r>
              <a:rPr lang="en-AU" sz="2000" dirty="0"/>
              <a:t>(Internal Factors)</a:t>
            </a:r>
            <a:endParaRPr lang="en-US" sz="2000" dirty="0"/>
          </a:p>
        </p:txBody>
      </p:sp>
      <p:sp>
        <p:nvSpPr>
          <p:cNvPr id="8" name="Content Placeholder 7">
            <a:extLst>
              <a:ext uri="{FF2B5EF4-FFF2-40B4-BE49-F238E27FC236}">
                <a16:creationId xmlns:a16="http://schemas.microsoft.com/office/drawing/2014/main" id="{0842EB12-5536-4444-9647-97612A9E7AA3}"/>
              </a:ext>
            </a:extLst>
          </p:cNvPr>
          <p:cNvSpPr>
            <a:spLocks noGrp="1"/>
          </p:cNvSpPr>
          <p:nvPr>
            <p:ph idx="1"/>
          </p:nvPr>
        </p:nvSpPr>
        <p:spPr/>
        <p:txBody>
          <a:bodyPr>
            <a:normAutofit fontScale="92500"/>
          </a:bodyPr>
          <a:lstStyle/>
          <a:p>
            <a:r>
              <a:rPr lang="en-GB" dirty="0"/>
              <a:t>Insufficient work is being done to combat Stream-ripping </a:t>
            </a:r>
          </a:p>
          <a:p>
            <a:r>
              <a:rPr lang="en-GB" dirty="0"/>
              <a:t>Non-centralised global music data base.</a:t>
            </a:r>
          </a:p>
          <a:p>
            <a:r>
              <a:rPr lang="en-GB" dirty="0"/>
              <a:t>Independent sector lacks support and access to funds for promotion and distribution</a:t>
            </a:r>
          </a:p>
          <a:p>
            <a:r>
              <a:rPr lang="en-GB" dirty="0"/>
              <a:t>The Value Gap - Unfair renumeration for Artists (particularly Video) by Streaming Services.</a:t>
            </a:r>
          </a:p>
          <a:p>
            <a:r>
              <a:rPr lang="en-GB" dirty="0"/>
              <a:t>Low profitability of Streaming sites due to cost of royalties to large record labels.</a:t>
            </a:r>
          </a:p>
          <a:p>
            <a:r>
              <a:rPr lang="en-GB" dirty="0"/>
              <a:t>The three Strong record Labels still hold most of the rights and thus control the industry.</a:t>
            </a:r>
          </a:p>
          <a:p>
            <a:r>
              <a:rPr lang="en-GB" dirty="0"/>
              <a:t>Inadequate Security and data protection (Threat also)</a:t>
            </a:r>
          </a:p>
          <a:p>
            <a:r>
              <a:rPr lang="en-GB" dirty="0"/>
              <a:t>Address the Value Gap. (Weakness)</a:t>
            </a:r>
          </a:p>
          <a:p>
            <a:endParaRPr lang="en-GB" dirty="0">
              <a:highlight>
                <a:srgbClr val="FFFF00"/>
              </a:highlight>
            </a:endParaRPr>
          </a:p>
          <a:p>
            <a:endParaRPr lang="en-GB" dirty="0"/>
          </a:p>
          <a:p>
            <a:endParaRPr lang="en-US" dirty="0"/>
          </a:p>
        </p:txBody>
      </p:sp>
      <p:pic>
        <p:nvPicPr>
          <p:cNvPr id="3" name="Audio 2">
            <a:hlinkClick r:id="" action="ppaction://media"/>
            <a:extLst>
              <a:ext uri="{FF2B5EF4-FFF2-40B4-BE49-F238E27FC236}">
                <a16:creationId xmlns:a16="http://schemas.microsoft.com/office/drawing/2014/main" id="{979EC347-C4B1-433A-BA5C-BD813FD1327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98840799"/>
      </p:ext>
    </p:extLst>
  </p:cSld>
  <p:clrMapOvr>
    <a:masterClrMapping/>
  </p:clrMapOvr>
  <mc:AlternateContent xmlns:mc="http://schemas.openxmlformats.org/markup-compatibility/2006">
    <mc:Choice xmlns:p14="http://schemas.microsoft.com/office/powerpoint/2010/main" Requires="p14">
      <p:transition spd="slow" p14:dur="2000" advTm="5576"/>
    </mc:Choice>
    <mc:Fallback>
      <p:transition spd="slow" advTm="55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37750-D702-46C1-A224-EE59DB7F9317}"/>
              </a:ext>
            </a:extLst>
          </p:cNvPr>
          <p:cNvSpPr>
            <a:spLocks noGrp="1"/>
          </p:cNvSpPr>
          <p:nvPr>
            <p:ph type="title"/>
          </p:nvPr>
        </p:nvSpPr>
        <p:spPr/>
        <p:txBody>
          <a:bodyPr/>
          <a:lstStyle/>
          <a:p>
            <a:r>
              <a:rPr lang="en-AU" dirty="0"/>
              <a:t>Opportunities</a:t>
            </a:r>
            <a:endParaRPr lang="en-US" dirty="0"/>
          </a:p>
        </p:txBody>
      </p:sp>
      <p:sp>
        <p:nvSpPr>
          <p:cNvPr id="4" name="Content Placeholder 2">
            <a:extLst>
              <a:ext uri="{FF2B5EF4-FFF2-40B4-BE49-F238E27FC236}">
                <a16:creationId xmlns:a16="http://schemas.microsoft.com/office/drawing/2014/main" id="{DED9A516-314F-420B-B9F8-F0C7B2EB7078}"/>
              </a:ext>
            </a:extLst>
          </p:cNvPr>
          <p:cNvSpPr txBox="1">
            <a:spLocks/>
          </p:cNvSpPr>
          <p:nvPr/>
        </p:nvSpPr>
        <p:spPr>
          <a:xfrm>
            <a:off x="476253" y="1338972"/>
            <a:ext cx="9492937" cy="5046960"/>
          </a:xfrm>
          <a:prstGeom prst="rect">
            <a:avLst/>
          </a:prstGeom>
        </p:spPr>
        <p:txBody>
          <a:bodyPr vert="horz" lIns="91440" tIns="45720" rIns="91440" bIns="45720" rtlCol="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sz="5600" dirty="0"/>
              <a:t>Growth in Synching opportunities with TV, </a:t>
            </a:r>
            <a:r>
              <a:rPr lang="en-AU" sz="5600" b="1" dirty="0"/>
              <a:t>Video Game</a:t>
            </a:r>
            <a:r>
              <a:rPr lang="en-AU" sz="5600" dirty="0"/>
              <a:t>s, ringtones, Social media and the like.</a:t>
            </a:r>
          </a:p>
          <a:p>
            <a:r>
              <a:rPr lang="en-AU" sz="5600" dirty="0"/>
              <a:t>Increasing availability to big data and deep analysis to better engage with and understand the customer to drive change. </a:t>
            </a:r>
          </a:p>
          <a:p>
            <a:r>
              <a:rPr lang="en-AU" sz="5600" dirty="0"/>
              <a:t>Ongoing </a:t>
            </a:r>
            <a:r>
              <a:rPr lang="en-GB" sz="5600" dirty="0"/>
              <a:t>potential for growth and innovation across the industry’s value chain.</a:t>
            </a:r>
          </a:p>
          <a:p>
            <a:r>
              <a:rPr lang="en-GB" sz="5600" dirty="0"/>
              <a:t>Increased collaboration of industry sectors (labels and artists) through strong industry bodies.</a:t>
            </a:r>
          </a:p>
          <a:p>
            <a:r>
              <a:rPr lang="en-GB" sz="5600" dirty="0"/>
              <a:t>Independent record labels emerging and a growing number of small to medium businesses emerging.</a:t>
            </a:r>
          </a:p>
          <a:p>
            <a:r>
              <a:rPr lang="en-US" sz="5600" dirty="0"/>
              <a:t>Investment by large record companies in ongoing innovation and digital disruption within the industry</a:t>
            </a:r>
          </a:p>
          <a:p>
            <a:r>
              <a:rPr lang="en-US" sz="5600" dirty="0"/>
              <a:t>Continued Investment in hardware innovation, by music large record labels</a:t>
            </a:r>
          </a:p>
          <a:p>
            <a:r>
              <a:rPr lang="en-US" sz="5600" dirty="0"/>
              <a:t>Growing trends in Music sharing</a:t>
            </a:r>
          </a:p>
          <a:p>
            <a:r>
              <a:rPr lang="en-US" sz="5600" dirty="0"/>
              <a:t>Growth in technological advances facilitating engagement and collaboration with the User and Customer.</a:t>
            </a:r>
          </a:p>
          <a:p>
            <a:r>
              <a:rPr lang="en-US" sz="5600" dirty="0"/>
              <a:t>Strong year on year growth in digital music sales and trending upwards</a:t>
            </a:r>
          </a:p>
          <a:p>
            <a:r>
              <a:rPr lang="en-US" sz="5600" dirty="0"/>
              <a:t>Strong year on year growth in digital downloads through Streaming services and associated revenue and trending upwards</a:t>
            </a:r>
          </a:p>
          <a:p>
            <a:r>
              <a:rPr lang="en-US" sz="5600" dirty="0"/>
              <a:t>Strong year on year growth in third party advertising revenue form Streaming services and trending upwards</a:t>
            </a:r>
          </a:p>
          <a:p>
            <a:r>
              <a:rPr lang="en-US" sz="5600" dirty="0"/>
              <a:t>Evolving self production and publishing enabled by technological advances</a:t>
            </a:r>
          </a:p>
          <a:p>
            <a:r>
              <a:rPr lang="en-US" sz="5600" dirty="0"/>
              <a:t>Continued introduction of New Innovative Technology to the industry – Hardware, software, online platforms, IOT, AI, AR, VR, Bots</a:t>
            </a:r>
          </a:p>
          <a:p>
            <a:r>
              <a:rPr lang="en-US" sz="5600" dirty="0"/>
              <a:t>Emergence of new </a:t>
            </a:r>
            <a:r>
              <a:rPr lang="en-GB" sz="5600" dirty="0"/>
              <a:t>revenue streams and distribution channels.</a:t>
            </a:r>
          </a:p>
          <a:p>
            <a:r>
              <a:rPr lang="en-GB" sz="5600" dirty="0"/>
              <a:t>Emergence of </a:t>
            </a:r>
            <a:r>
              <a:rPr lang="en-US" sz="5600" dirty="0"/>
              <a:t>new business models </a:t>
            </a:r>
          </a:p>
          <a:p>
            <a:r>
              <a:rPr lang="en-GB" sz="5600" dirty="0"/>
              <a:t>Significant growth in developing local music markets highlighting growth in Asian and South American Music Industries</a:t>
            </a:r>
          </a:p>
          <a:p>
            <a:endParaRPr lang="en-AU" dirty="0">
              <a:highlight>
                <a:srgbClr val="FFFF00"/>
              </a:highlight>
            </a:endParaRPr>
          </a:p>
          <a:p>
            <a:pPr marL="0" indent="0">
              <a:buNone/>
            </a:pPr>
            <a:endParaRPr lang="en-GB" dirty="0">
              <a:highlight>
                <a:srgbClr val="FFFF00"/>
              </a:highlight>
            </a:endParaRPr>
          </a:p>
          <a:p>
            <a:endParaRPr lang="en-GB" dirty="0">
              <a:highlight>
                <a:srgbClr val="FFFF00"/>
              </a:highlight>
            </a:endParaRPr>
          </a:p>
          <a:p>
            <a:endParaRPr lang="en-GB" dirty="0">
              <a:highlight>
                <a:srgbClr val="FFFF00"/>
              </a:highlight>
            </a:endParaRPr>
          </a:p>
          <a:p>
            <a:endParaRPr lang="en-GB" dirty="0"/>
          </a:p>
          <a:p>
            <a:endParaRPr lang="en-GB" dirty="0"/>
          </a:p>
          <a:p>
            <a:endParaRPr lang="en-US" dirty="0"/>
          </a:p>
        </p:txBody>
      </p:sp>
      <p:pic>
        <p:nvPicPr>
          <p:cNvPr id="7" name="Audio 6">
            <a:hlinkClick r:id="" action="ppaction://media"/>
            <a:extLst>
              <a:ext uri="{FF2B5EF4-FFF2-40B4-BE49-F238E27FC236}">
                <a16:creationId xmlns:a16="http://schemas.microsoft.com/office/drawing/2014/main" id="{68BDF7C1-9900-497E-928C-637BE30FB22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51358669"/>
      </p:ext>
    </p:extLst>
  </p:cSld>
  <p:clrMapOvr>
    <a:masterClrMapping/>
  </p:clrMapOvr>
  <mc:AlternateContent xmlns:mc="http://schemas.openxmlformats.org/markup-compatibility/2006">
    <mc:Choice xmlns:p14="http://schemas.microsoft.com/office/powerpoint/2010/main" Requires="p14">
      <p:transition spd="slow" p14:dur="2000" advTm="5980"/>
    </mc:Choice>
    <mc:Fallback>
      <p:transition spd="slow" advTm="5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8EEA8-25CD-4B7B-96D7-F68D17F00457}"/>
              </a:ext>
            </a:extLst>
          </p:cNvPr>
          <p:cNvSpPr>
            <a:spLocks noGrp="1"/>
          </p:cNvSpPr>
          <p:nvPr>
            <p:ph type="title"/>
          </p:nvPr>
        </p:nvSpPr>
        <p:spPr/>
        <p:txBody>
          <a:bodyPr/>
          <a:lstStyle/>
          <a:p>
            <a:r>
              <a:rPr lang="en-AU" dirty="0"/>
              <a:t>Threats</a:t>
            </a:r>
            <a:endParaRPr lang="en-US" dirty="0"/>
          </a:p>
        </p:txBody>
      </p:sp>
      <p:sp>
        <p:nvSpPr>
          <p:cNvPr id="3" name="Content Placeholder 2">
            <a:extLst>
              <a:ext uri="{FF2B5EF4-FFF2-40B4-BE49-F238E27FC236}">
                <a16:creationId xmlns:a16="http://schemas.microsoft.com/office/drawing/2014/main" id="{D997F120-F251-40CD-BE9F-320C6DBE666A}"/>
              </a:ext>
            </a:extLst>
          </p:cNvPr>
          <p:cNvSpPr>
            <a:spLocks noGrp="1"/>
          </p:cNvSpPr>
          <p:nvPr>
            <p:ph idx="1"/>
          </p:nvPr>
        </p:nvSpPr>
        <p:spPr>
          <a:xfrm>
            <a:off x="767366" y="1701723"/>
            <a:ext cx="5221310" cy="4393239"/>
          </a:xfrm>
        </p:spPr>
        <p:txBody>
          <a:bodyPr>
            <a:normAutofit lnSpcReduction="10000"/>
          </a:bodyPr>
          <a:lstStyle/>
          <a:p>
            <a:r>
              <a:rPr lang="en-GB" dirty="0"/>
              <a:t>Lagging policy and legislation</a:t>
            </a:r>
          </a:p>
          <a:p>
            <a:r>
              <a:rPr lang="en-GB" dirty="0"/>
              <a:t>Restrictive legislation</a:t>
            </a:r>
          </a:p>
          <a:p>
            <a:r>
              <a:rPr lang="en-GB" dirty="0"/>
              <a:t>Ongoing devaluation of Music</a:t>
            </a:r>
          </a:p>
          <a:p>
            <a:r>
              <a:rPr lang="en-GB" dirty="0"/>
              <a:t>Ability to prevent Piracy</a:t>
            </a:r>
          </a:p>
          <a:p>
            <a:r>
              <a:rPr lang="en-GB" dirty="0"/>
              <a:t>Weak Copyright protection Legislation </a:t>
            </a:r>
          </a:p>
          <a:p>
            <a:r>
              <a:rPr lang="en-AU" dirty="0"/>
              <a:t>Piracy &amp; Stream-ripping</a:t>
            </a:r>
          </a:p>
          <a:p>
            <a:r>
              <a:rPr lang="en-AU" dirty="0"/>
              <a:t>Copyright Infringement </a:t>
            </a:r>
          </a:p>
          <a:p>
            <a:r>
              <a:rPr lang="en-AU" dirty="0"/>
              <a:t>Inadequate and lagging Legislation and Policy </a:t>
            </a:r>
          </a:p>
          <a:p>
            <a:r>
              <a:rPr lang="en-AU" dirty="0"/>
              <a:t>Changing Global and Local Tax laws – ‘Netflix tax’</a:t>
            </a:r>
          </a:p>
          <a:p>
            <a:r>
              <a:rPr lang="en-GB" dirty="0"/>
              <a:t>Strength of Large Publishing and Distribution Organisations (Strength Also)  </a:t>
            </a:r>
          </a:p>
          <a:p>
            <a:endParaRPr lang="en-GB" dirty="0">
              <a:highlight>
                <a:srgbClr val="FFFF00"/>
              </a:highlight>
            </a:endParaRPr>
          </a:p>
          <a:p>
            <a:endParaRPr lang="en-US" dirty="0">
              <a:highlight>
                <a:srgbClr val="FFFF00"/>
              </a:highlight>
            </a:endParaRPr>
          </a:p>
        </p:txBody>
      </p:sp>
      <p:sp>
        <p:nvSpPr>
          <p:cNvPr id="4" name="Content Placeholder 2">
            <a:extLst>
              <a:ext uri="{FF2B5EF4-FFF2-40B4-BE49-F238E27FC236}">
                <a16:creationId xmlns:a16="http://schemas.microsoft.com/office/drawing/2014/main" id="{7DE649EE-A9C3-4943-B12C-71A9DB44F742}"/>
              </a:ext>
            </a:extLst>
          </p:cNvPr>
          <p:cNvSpPr txBox="1">
            <a:spLocks/>
          </p:cNvSpPr>
          <p:nvPr/>
        </p:nvSpPr>
        <p:spPr>
          <a:xfrm>
            <a:off x="5988675" y="1701722"/>
            <a:ext cx="5653825" cy="4570357"/>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Strength of Large Social Media Organisations (Strength Also)</a:t>
            </a:r>
          </a:p>
          <a:p>
            <a:r>
              <a:rPr lang="en-GB" dirty="0"/>
              <a:t>Reduction in Physical revenue</a:t>
            </a:r>
          </a:p>
          <a:p>
            <a:r>
              <a:rPr lang="en-GB" dirty="0"/>
              <a:t>Reduction in download revenue</a:t>
            </a:r>
          </a:p>
          <a:p>
            <a:r>
              <a:rPr lang="en-GB" dirty="0"/>
              <a:t>Inadequate Security and data protection (Weakness also)</a:t>
            </a:r>
          </a:p>
          <a:p>
            <a:r>
              <a:rPr lang="en-GB" dirty="0"/>
              <a:t>Government Policy </a:t>
            </a:r>
          </a:p>
          <a:p>
            <a:r>
              <a:rPr lang="en-GB" dirty="0"/>
              <a:t>Technological Innovation (Opportunity &amp; Strength also)</a:t>
            </a:r>
          </a:p>
          <a:p>
            <a:r>
              <a:rPr lang="en-GB" dirty="0"/>
              <a:t>Disruptive Innovation (Opportunity &amp; Strength also)</a:t>
            </a:r>
          </a:p>
          <a:p>
            <a:r>
              <a:rPr lang="en-GB" dirty="0"/>
              <a:t>Independent sector lacks access to radio, TV and retail channels</a:t>
            </a:r>
          </a:p>
          <a:p>
            <a:r>
              <a:rPr lang="en-GB" dirty="0"/>
              <a:t>Decline in download revenue and trending downwards (Opportunity also)</a:t>
            </a:r>
          </a:p>
          <a:p>
            <a:r>
              <a:rPr lang="en-GB" dirty="0"/>
              <a:t>Decline in Physical revenue and trending downwards (Opportunity also</a:t>
            </a:r>
            <a:r>
              <a:rPr lang="en-GB" dirty="0">
                <a:highlight>
                  <a:srgbClr val="FFFF00"/>
                </a:highlight>
              </a:rPr>
              <a:t>)</a:t>
            </a:r>
          </a:p>
        </p:txBody>
      </p:sp>
      <p:pic>
        <p:nvPicPr>
          <p:cNvPr id="5" name="Audio 4">
            <a:hlinkClick r:id="" action="ppaction://media"/>
            <a:extLst>
              <a:ext uri="{FF2B5EF4-FFF2-40B4-BE49-F238E27FC236}">
                <a16:creationId xmlns:a16="http://schemas.microsoft.com/office/drawing/2014/main" id="{5CB69549-BED8-4A9E-B130-68955AD9DA3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05718006"/>
      </p:ext>
    </p:extLst>
  </p:cSld>
  <p:clrMapOvr>
    <a:masterClrMapping/>
  </p:clrMapOvr>
  <mc:AlternateContent xmlns:mc="http://schemas.openxmlformats.org/markup-compatibility/2006">
    <mc:Choice xmlns:p14="http://schemas.microsoft.com/office/powerpoint/2010/main" Requires="p14">
      <p:transition spd="slow" p14:dur="2000" advTm="4742"/>
    </mc:Choice>
    <mc:Fallback>
      <p:transition spd="slow" advTm="4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0A9CC-083A-44A9-BC1B-D85E07F6A589}"/>
              </a:ext>
            </a:extLst>
          </p:cNvPr>
          <p:cNvSpPr>
            <a:spLocks noGrp="1"/>
          </p:cNvSpPr>
          <p:nvPr>
            <p:ph type="title"/>
          </p:nvPr>
        </p:nvSpPr>
        <p:spPr>
          <a:xfrm>
            <a:off x="766544" y="1167161"/>
            <a:ext cx="8596668" cy="1320800"/>
          </a:xfrm>
        </p:spPr>
        <p:txBody>
          <a:bodyPr>
            <a:normAutofit/>
          </a:bodyPr>
          <a:lstStyle/>
          <a:p>
            <a:r>
              <a:rPr lang="en-AU" sz="2800" dirty="0"/>
              <a:t>Porters five forces</a:t>
            </a:r>
            <a:endParaRPr lang="en-US" sz="2800" dirty="0"/>
          </a:p>
        </p:txBody>
      </p:sp>
      <p:sp>
        <p:nvSpPr>
          <p:cNvPr id="3" name="Content Placeholder 2">
            <a:extLst>
              <a:ext uri="{FF2B5EF4-FFF2-40B4-BE49-F238E27FC236}">
                <a16:creationId xmlns:a16="http://schemas.microsoft.com/office/drawing/2014/main" id="{5BEA11CD-9251-42E8-AC21-FE755CF4A5A7}"/>
              </a:ext>
            </a:extLst>
          </p:cNvPr>
          <p:cNvSpPr>
            <a:spLocks noGrp="1"/>
          </p:cNvSpPr>
          <p:nvPr>
            <p:ph idx="1"/>
          </p:nvPr>
        </p:nvSpPr>
        <p:spPr>
          <a:xfrm>
            <a:off x="677334" y="1930400"/>
            <a:ext cx="8596668" cy="4710650"/>
          </a:xfrm>
        </p:spPr>
        <p:txBody>
          <a:bodyPr>
            <a:normAutofit fontScale="70000" lnSpcReduction="20000"/>
          </a:bodyPr>
          <a:lstStyle/>
          <a:p>
            <a:r>
              <a:rPr lang="en-GB" dirty="0"/>
              <a:t>The tool was </a:t>
            </a:r>
            <a:r>
              <a:rPr lang="en-GB" b="1" dirty="0"/>
              <a:t>created</a:t>
            </a:r>
            <a:r>
              <a:rPr lang="en-GB" dirty="0"/>
              <a:t> by Harvard Business School professor Michael </a:t>
            </a:r>
            <a:r>
              <a:rPr lang="en-GB" b="1" dirty="0"/>
              <a:t>Porter</a:t>
            </a:r>
            <a:r>
              <a:rPr lang="en-GB" dirty="0"/>
              <a:t>, to analyse an industry's attractiveness and likely profitability. Since its publication in 1979, it has become one of the most popular and highly regarded business strategy tools. </a:t>
            </a:r>
            <a:r>
              <a:rPr lang="en-US" dirty="0">
                <a:hlinkClick r:id="rId4"/>
              </a:rPr>
              <a:t>https://www.mindtools.com/pages/article/newTMC_08.htm</a:t>
            </a:r>
            <a:endParaRPr lang="en-GB" dirty="0"/>
          </a:p>
          <a:p>
            <a:r>
              <a:rPr lang="en-GB" b="1" dirty="0"/>
              <a:t>Porter's Five Forces</a:t>
            </a:r>
            <a:r>
              <a:rPr lang="en-GB" dirty="0"/>
              <a:t> is a model that identifies and analyses </a:t>
            </a:r>
            <a:r>
              <a:rPr lang="en-GB" b="1" dirty="0"/>
              <a:t>five</a:t>
            </a:r>
            <a:r>
              <a:rPr lang="en-GB" dirty="0"/>
              <a:t> competitive </a:t>
            </a:r>
            <a:r>
              <a:rPr lang="en-GB" b="1" dirty="0"/>
              <a:t>forces</a:t>
            </a:r>
            <a:r>
              <a:rPr lang="en-GB" dirty="0"/>
              <a:t> that shape every industry and helps determine an industry's weaknesses and strengths. </a:t>
            </a:r>
          </a:p>
          <a:p>
            <a:r>
              <a:rPr lang="en-GB" b="1" dirty="0"/>
              <a:t>Porter's Five Forces</a:t>
            </a:r>
            <a:r>
              <a:rPr lang="en-GB" dirty="0"/>
              <a:t> assess the threats to the profitability of your strategy, by identifying who holds the balance of power in your market or situation. </a:t>
            </a:r>
            <a:r>
              <a:rPr lang="en-US" dirty="0">
                <a:hlinkClick r:id="rId5"/>
              </a:rPr>
              <a:t>https://www.investopedia.com/terms/p/porter.asp</a:t>
            </a:r>
            <a:endParaRPr lang="en-US" dirty="0"/>
          </a:p>
          <a:p>
            <a:pPr marL="0" indent="0">
              <a:buNone/>
            </a:pPr>
            <a:r>
              <a:rPr lang="en-GB" dirty="0"/>
              <a:t>“Porter’s Model is still being used in various recent analysis of different industries This suggests that the old framework still provides a solid basis of an industry analysis. (</a:t>
            </a:r>
            <a:r>
              <a:rPr lang="en-GB" dirty="0" err="1"/>
              <a:t>Reisewijk</a:t>
            </a:r>
            <a:r>
              <a:rPr lang="en-GB" dirty="0"/>
              <a:t> 2019) </a:t>
            </a:r>
            <a:r>
              <a:rPr lang="en-US" dirty="0">
                <a:hlinkClick r:id="rId6"/>
              </a:rPr>
              <a:t>https://pdfs.semanticscholar.org/6345/da165ce1e3b6330f46f350ed4b544bc505e5.pdf</a:t>
            </a:r>
            <a:endParaRPr lang="en-GB" dirty="0"/>
          </a:p>
          <a:p>
            <a:pPr marL="0" indent="0">
              <a:buNone/>
            </a:pPr>
            <a:r>
              <a:rPr lang="en-GB" dirty="0"/>
              <a:t>Porter's five forces are: (Profitability decreases as Completion increases)</a:t>
            </a:r>
          </a:p>
          <a:p>
            <a:r>
              <a:rPr lang="en-GB" dirty="0"/>
              <a:t>1. Competition in the industry (Easy Entry?)</a:t>
            </a:r>
          </a:p>
          <a:p>
            <a:r>
              <a:rPr lang="en-GB" dirty="0"/>
              <a:t>2. Potential of new entrants into the industry (Value and Activity of Rivals - More Established rivals more competition)</a:t>
            </a:r>
          </a:p>
          <a:p>
            <a:r>
              <a:rPr lang="en-GB" dirty="0"/>
              <a:t>3. Bargaining Power of suppliers  (If few suppliers provide resource than demand increases, costs go up and profitability decreases).</a:t>
            </a:r>
          </a:p>
          <a:p>
            <a:r>
              <a:rPr lang="en-GB" dirty="0"/>
              <a:t>4. Bargaining Power of customers (Consumer can drive down prices and erode </a:t>
            </a:r>
            <a:r>
              <a:rPr lang="en-GB" dirty="0" err="1"/>
              <a:t>profidability</a:t>
            </a:r>
            <a:r>
              <a:rPr lang="en-GB" dirty="0"/>
              <a:t> if it has strong bargaining power) </a:t>
            </a:r>
          </a:p>
          <a:p>
            <a:r>
              <a:rPr lang="en-GB" dirty="0"/>
              <a:t>5. Threat of substitute products (New service erodes established  products)</a:t>
            </a:r>
          </a:p>
          <a:p>
            <a:endParaRPr lang="en-US" dirty="0"/>
          </a:p>
        </p:txBody>
      </p:sp>
      <p:sp>
        <p:nvSpPr>
          <p:cNvPr id="4" name="Title 1">
            <a:extLst>
              <a:ext uri="{FF2B5EF4-FFF2-40B4-BE49-F238E27FC236}">
                <a16:creationId xmlns:a16="http://schemas.microsoft.com/office/drawing/2014/main" id="{541E1F4B-0D3E-45CD-899C-9F4A422636E0}"/>
              </a:ext>
            </a:extLst>
          </p:cNvPr>
          <p:cNvSpPr txBox="1">
            <a:spLocks/>
          </p:cNvSpPr>
          <p:nvPr/>
        </p:nvSpPr>
        <p:spPr>
          <a:xfrm>
            <a:off x="766544" y="427463"/>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AU" dirty="0"/>
              <a:t>Competitor Analysis.</a:t>
            </a:r>
            <a:endParaRPr lang="en-US" dirty="0"/>
          </a:p>
        </p:txBody>
      </p:sp>
      <p:pic>
        <p:nvPicPr>
          <p:cNvPr id="8" name="Audio 7">
            <a:hlinkClick r:id="" action="ppaction://media"/>
            <a:extLst>
              <a:ext uri="{FF2B5EF4-FFF2-40B4-BE49-F238E27FC236}">
                <a16:creationId xmlns:a16="http://schemas.microsoft.com/office/drawing/2014/main" id="{257C6961-5476-4F8F-A44B-1673249F48F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815310067"/>
      </p:ext>
    </p:extLst>
  </p:cSld>
  <p:clrMapOvr>
    <a:masterClrMapping/>
  </p:clrMapOvr>
  <mc:AlternateContent xmlns:mc="http://schemas.openxmlformats.org/markup-compatibility/2006">
    <mc:Choice xmlns:p14="http://schemas.microsoft.com/office/powerpoint/2010/main" Requires="p14">
      <p:transition spd="slow" p14:dur="2000" advTm="15849"/>
    </mc:Choice>
    <mc:Fallback>
      <p:transition spd="slow" advTm="158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AA26E1-B62E-4EDD-B70F-3F35C61C8AAA}"/>
              </a:ext>
            </a:extLst>
          </p:cNvPr>
          <p:cNvSpPr>
            <a:spLocks noGrp="1"/>
          </p:cNvSpPr>
          <p:nvPr>
            <p:ph idx="1"/>
          </p:nvPr>
        </p:nvSpPr>
        <p:spPr>
          <a:xfrm>
            <a:off x="3403486" y="2354169"/>
            <a:ext cx="6578714" cy="3200701"/>
          </a:xfrm>
        </p:spPr>
        <p:txBody>
          <a:bodyPr/>
          <a:lstStyle/>
          <a:p>
            <a:r>
              <a:rPr lang="en-AU" dirty="0"/>
              <a:t>Porters five forces</a:t>
            </a:r>
            <a:endParaRPr lang="en-US" dirty="0"/>
          </a:p>
        </p:txBody>
      </p:sp>
      <p:pic>
        <p:nvPicPr>
          <p:cNvPr id="1026" name="Picture 2">
            <a:extLst>
              <a:ext uri="{FF2B5EF4-FFF2-40B4-BE49-F238E27FC236}">
                <a16:creationId xmlns:a16="http://schemas.microsoft.com/office/drawing/2014/main" id="{1EC30520-B7F3-4620-A2F9-5C2CEFFBA5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1708" y="1303130"/>
            <a:ext cx="8968033" cy="5041015"/>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34158390-2071-493D-A04F-06C392AFBBD2}"/>
              </a:ext>
            </a:extLst>
          </p:cNvPr>
          <p:cNvSpPr txBox="1">
            <a:spLocks/>
          </p:cNvSpPr>
          <p:nvPr/>
        </p:nvSpPr>
        <p:spPr>
          <a:xfrm>
            <a:off x="1167161" y="1081441"/>
            <a:ext cx="8005179" cy="338481"/>
          </a:xfrm>
          <a:prstGeom prst="rect">
            <a:avLst/>
          </a:prstGeom>
        </p:spPr>
        <p:txBody>
          <a:bodyPr vert="horz" lIns="91440" tIns="45720" rIns="91440" bIns="45720" rtlCol="0" anchor="ctr">
            <a:normAutofit fontScale="4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Porter (2008) </a:t>
            </a:r>
            <a:endParaRPr lang="en-US" dirty="0"/>
          </a:p>
        </p:txBody>
      </p:sp>
      <p:pic>
        <p:nvPicPr>
          <p:cNvPr id="2" name="Audio 1">
            <a:hlinkClick r:id="" action="ppaction://media"/>
            <a:extLst>
              <a:ext uri="{FF2B5EF4-FFF2-40B4-BE49-F238E27FC236}">
                <a16:creationId xmlns:a16="http://schemas.microsoft.com/office/drawing/2014/main" id="{EA882022-1262-44E5-9305-3F48FB9FEAB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179460593"/>
      </p:ext>
    </p:extLst>
  </p:cSld>
  <p:clrMapOvr>
    <a:masterClrMapping/>
  </p:clrMapOvr>
  <mc:AlternateContent xmlns:mc="http://schemas.openxmlformats.org/markup-compatibility/2006">
    <mc:Choice xmlns:p14="http://schemas.microsoft.com/office/powerpoint/2010/main" Requires="p14">
      <p:transition spd="slow" p14:dur="2000" advTm="3036"/>
    </mc:Choice>
    <mc:Fallback>
      <p:transition spd="slow" advTm="3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B9BCEE2-D738-4B2E-B076-9B8AC9B0F96B}"/>
              </a:ext>
            </a:extLst>
          </p:cNvPr>
          <p:cNvSpPr txBox="1">
            <a:spLocks/>
          </p:cNvSpPr>
          <p:nvPr/>
        </p:nvSpPr>
        <p:spPr>
          <a:xfrm>
            <a:off x="838200" y="6048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1. Competition in the industry</a:t>
            </a:r>
          </a:p>
          <a:p>
            <a:endParaRPr lang="en-US" dirty="0"/>
          </a:p>
        </p:txBody>
      </p:sp>
      <p:sp>
        <p:nvSpPr>
          <p:cNvPr id="8" name="Content Placeholder 2">
            <a:extLst>
              <a:ext uri="{FF2B5EF4-FFF2-40B4-BE49-F238E27FC236}">
                <a16:creationId xmlns:a16="http://schemas.microsoft.com/office/drawing/2014/main" id="{F03A4676-8A0F-46AC-AA1D-161F58C33A0D}"/>
              </a:ext>
            </a:extLst>
          </p:cNvPr>
          <p:cNvSpPr txBox="1">
            <a:spLocks/>
          </p:cNvSpPr>
          <p:nvPr/>
        </p:nvSpPr>
        <p:spPr>
          <a:xfrm>
            <a:off x="677333" y="1331250"/>
            <a:ext cx="10701867" cy="2053695"/>
          </a:xfrm>
          <a:prstGeom prst="rect">
            <a:avLst/>
          </a:prstGeom>
        </p:spPr>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dirty="0"/>
              <a:t>The music industry has seen significant disruption with a shift from Physical traditional record publishing to online digital streaming services. The result is that the incumbent big three record labels, Warner Music Group, Sony Music Entertainment and Warner Music Group have witnessed, due to digital disruption,  a significant devaluation of music value, industry revenue and organisation profit.  Competition is fierce between these three string </a:t>
            </a:r>
            <a:r>
              <a:rPr lang="en-AU" dirty="0" err="1"/>
              <a:t>Incumbants</a:t>
            </a:r>
            <a:r>
              <a:rPr lang="en-AU" dirty="0"/>
              <a:t>.</a:t>
            </a:r>
          </a:p>
          <a:p>
            <a:r>
              <a:rPr lang="en-AU" dirty="0"/>
              <a:t>However, New innovative players have entered the digital music market and through innovative </a:t>
            </a:r>
            <a:r>
              <a:rPr lang="en-AU" dirty="0" err="1"/>
              <a:t>streamimg</a:t>
            </a:r>
            <a:r>
              <a:rPr lang="en-AU" dirty="0"/>
              <a:t> technology, are creating new platforms for music these music rightsholders to distribute their artists songs. </a:t>
            </a:r>
          </a:p>
          <a:p>
            <a:r>
              <a:rPr lang="en-AU" dirty="0"/>
              <a:t>While direct competition with the big three powerful incumbents is difficult due their size and legacy artists rights, some popular, well resourced  artists have created their own smaller Labels.</a:t>
            </a:r>
          </a:p>
          <a:p>
            <a:r>
              <a:rPr lang="en-US" dirty="0"/>
              <a:t>Streaming services platforms, however, provide a much lower cost of entry, especially for existing innovative technological companies and some innovative start-ups. As a result, we have seen increased number of </a:t>
            </a:r>
            <a:r>
              <a:rPr lang="en-US" dirty="0" err="1"/>
              <a:t>organisations</a:t>
            </a:r>
            <a:r>
              <a:rPr lang="en-US" dirty="0"/>
              <a:t> entering the  music streaming sector but costs of maintaining these platforms and keeping up with user expectations is becoming costly and requires cash resources.</a:t>
            </a:r>
          </a:p>
        </p:txBody>
      </p:sp>
      <p:sp>
        <p:nvSpPr>
          <p:cNvPr id="5" name="Content Placeholder 4">
            <a:extLst>
              <a:ext uri="{FF2B5EF4-FFF2-40B4-BE49-F238E27FC236}">
                <a16:creationId xmlns:a16="http://schemas.microsoft.com/office/drawing/2014/main" id="{433913FE-56B0-4CA9-8A15-427852B355B8}"/>
              </a:ext>
            </a:extLst>
          </p:cNvPr>
          <p:cNvSpPr>
            <a:spLocks noGrp="1"/>
          </p:cNvSpPr>
          <p:nvPr>
            <p:ph idx="1"/>
          </p:nvPr>
        </p:nvSpPr>
        <p:spPr/>
        <p:txBody>
          <a:bodyPr/>
          <a:lstStyle/>
          <a:p>
            <a:endParaRPr lang="en-US"/>
          </a:p>
        </p:txBody>
      </p:sp>
      <p:pic>
        <p:nvPicPr>
          <p:cNvPr id="6" name="Audio 5">
            <a:hlinkClick r:id="" action="ppaction://media"/>
            <a:extLst>
              <a:ext uri="{FF2B5EF4-FFF2-40B4-BE49-F238E27FC236}">
                <a16:creationId xmlns:a16="http://schemas.microsoft.com/office/drawing/2014/main" id="{81208601-8D2E-463E-B619-3A0BDF44DBA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48375735"/>
      </p:ext>
    </p:extLst>
  </p:cSld>
  <p:clrMapOvr>
    <a:masterClrMapping/>
  </p:clrMapOvr>
  <mc:AlternateContent xmlns:mc="http://schemas.openxmlformats.org/markup-compatibility/2006">
    <mc:Choice xmlns:p14="http://schemas.microsoft.com/office/powerpoint/2010/main" Requires="p14">
      <p:transition spd="slow" p14:dur="2000" advTm="51566"/>
    </mc:Choice>
    <mc:Fallback>
      <p:transition spd="slow" advTm="515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BEB672-5E59-4B2D-A184-BB227768FE4C}"/>
              </a:ext>
            </a:extLst>
          </p:cNvPr>
          <p:cNvSpPr>
            <a:spLocks noGrp="1"/>
          </p:cNvSpPr>
          <p:nvPr>
            <p:ph idx="1"/>
          </p:nvPr>
        </p:nvSpPr>
        <p:spPr>
          <a:xfrm>
            <a:off x="7055414" y="2720898"/>
            <a:ext cx="3040262" cy="2070194"/>
          </a:xfrm>
        </p:spPr>
        <p:txBody>
          <a:bodyPr>
            <a:normAutofit fontScale="92500" lnSpcReduction="10000"/>
          </a:bodyPr>
          <a:lstStyle/>
          <a:p>
            <a:r>
              <a:rPr lang="en-AU" dirty="0"/>
              <a:t>Pandora</a:t>
            </a:r>
          </a:p>
          <a:p>
            <a:pPr lvl="1"/>
            <a:r>
              <a:rPr lang="en-US" dirty="0"/>
              <a:t>First Mover.</a:t>
            </a:r>
          </a:p>
          <a:p>
            <a:pPr lvl="1"/>
            <a:r>
              <a:rPr lang="en-US" dirty="0"/>
              <a:t>80 million users</a:t>
            </a:r>
          </a:p>
          <a:p>
            <a:pPr lvl="1"/>
            <a:r>
              <a:rPr lang="en-GB" dirty="0"/>
              <a:t>4.39 million paid subscriptions</a:t>
            </a:r>
          </a:p>
          <a:p>
            <a:pPr lvl="1"/>
            <a:r>
              <a:rPr lang="en-GB" dirty="0"/>
              <a:t>Radio, not on demand streaming.</a:t>
            </a:r>
          </a:p>
        </p:txBody>
      </p:sp>
      <p:sp>
        <p:nvSpPr>
          <p:cNvPr id="4" name="Title 1">
            <a:extLst>
              <a:ext uri="{FF2B5EF4-FFF2-40B4-BE49-F238E27FC236}">
                <a16:creationId xmlns:a16="http://schemas.microsoft.com/office/drawing/2014/main" id="{AB9BCEE2-D738-4B2E-B076-9B8AC9B0F96B}"/>
              </a:ext>
            </a:extLst>
          </p:cNvPr>
          <p:cNvSpPr txBox="1">
            <a:spLocks/>
          </p:cNvSpPr>
          <p:nvPr/>
        </p:nvSpPr>
        <p:spPr>
          <a:xfrm>
            <a:off x="838200" y="6048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1. Competition in the industry</a:t>
            </a:r>
          </a:p>
          <a:p>
            <a:endParaRPr lang="en-US" dirty="0"/>
          </a:p>
        </p:txBody>
      </p:sp>
      <p:sp>
        <p:nvSpPr>
          <p:cNvPr id="7" name="Content Placeholder 2">
            <a:extLst>
              <a:ext uri="{FF2B5EF4-FFF2-40B4-BE49-F238E27FC236}">
                <a16:creationId xmlns:a16="http://schemas.microsoft.com/office/drawing/2014/main" id="{F25D3B4D-EEF7-4D55-894F-F665FB3F7771}"/>
              </a:ext>
            </a:extLst>
          </p:cNvPr>
          <p:cNvSpPr txBox="1">
            <a:spLocks/>
          </p:cNvSpPr>
          <p:nvPr/>
        </p:nvSpPr>
        <p:spPr>
          <a:xfrm>
            <a:off x="397523" y="3652983"/>
            <a:ext cx="2971800" cy="2053695"/>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dirty="0"/>
              <a:t>Apple Music</a:t>
            </a:r>
          </a:p>
          <a:p>
            <a:pPr lvl="1"/>
            <a:r>
              <a:rPr lang="en-GB" dirty="0"/>
              <a:t>27 million paid subscriptions</a:t>
            </a:r>
          </a:p>
          <a:p>
            <a:pPr lvl="1"/>
            <a:r>
              <a:rPr lang="en-GB" dirty="0"/>
              <a:t>Apple control Apple IOS devises which is a risk for competitors.</a:t>
            </a:r>
          </a:p>
          <a:p>
            <a:pPr lvl="1"/>
            <a:r>
              <a:rPr lang="en-GB" dirty="0"/>
              <a:t>Large Company Backing and Brand</a:t>
            </a:r>
          </a:p>
        </p:txBody>
      </p:sp>
      <p:sp>
        <p:nvSpPr>
          <p:cNvPr id="9" name="Content Placeholder 2">
            <a:extLst>
              <a:ext uri="{FF2B5EF4-FFF2-40B4-BE49-F238E27FC236}">
                <a16:creationId xmlns:a16="http://schemas.microsoft.com/office/drawing/2014/main" id="{3641E1E9-1994-4A2E-8FA7-20A10B9905D7}"/>
              </a:ext>
            </a:extLst>
          </p:cNvPr>
          <p:cNvSpPr txBox="1">
            <a:spLocks/>
          </p:cNvSpPr>
          <p:nvPr/>
        </p:nvSpPr>
        <p:spPr>
          <a:xfrm>
            <a:off x="3509435" y="3409036"/>
            <a:ext cx="3649134" cy="2297642"/>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dirty="0"/>
              <a:t>Deezer</a:t>
            </a:r>
          </a:p>
          <a:p>
            <a:pPr lvl="1"/>
            <a:r>
              <a:rPr lang="en-GB" dirty="0"/>
              <a:t>European Start-up </a:t>
            </a:r>
          </a:p>
          <a:p>
            <a:pPr lvl="1"/>
            <a:r>
              <a:rPr lang="en-GB" dirty="0"/>
              <a:t>Very large music selection. Greater than Spotify and Apple.</a:t>
            </a:r>
          </a:p>
          <a:p>
            <a:pPr lvl="1"/>
            <a:r>
              <a:rPr lang="en-GB" dirty="0"/>
              <a:t>Partnered with Telecom company Orange. </a:t>
            </a:r>
          </a:p>
          <a:p>
            <a:pPr lvl="1"/>
            <a:r>
              <a:rPr lang="en-GB" dirty="0"/>
              <a:t>Apple control Apple IOS devises which is a risk for competitors.</a:t>
            </a:r>
          </a:p>
        </p:txBody>
      </p:sp>
      <p:sp>
        <p:nvSpPr>
          <p:cNvPr id="10" name="Content Placeholder 2">
            <a:extLst>
              <a:ext uri="{FF2B5EF4-FFF2-40B4-BE49-F238E27FC236}">
                <a16:creationId xmlns:a16="http://schemas.microsoft.com/office/drawing/2014/main" id="{07AC29B8-AA10-4FF1-A32E-CBA9C3C5A07F}"/>
              </a:ext>
            </a:extLst>
          </p:cNvPr>
          <p:cNvSpPr txBox="1">
            <a:spLocks/>
          </p:cNvSpPr>
          <p:nvPr/>
        </p:nvSpPr>
        <p:spPr>
          <a:xfrm>
            <a:off x="8058615" y="1466128"/>
            <a:ext cx="2700917" cy="1632745"/>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dirty="0"/>
              <a:t>Tidal </a:t>
            </a:r>
          </a:p>
          <a:p>
            <a:pPr lvl="1"/>
            <a:r>
              <a:rPr lang="en-GB" dirty="0"/>
              <a:t>Smaller Independent Competitor Label</a:t>
            </a:r>
          </a:p>
          <a:p>
            <a:pPr lvl="1"/>
            <a:r>
              <a:rPr lang="en-GB" dirty="0"/>
              <a:t>High profile Executives in Beyoncé and Kanye West</a:t>
            </a:r>
          </a:p>
        </p:txBody>
      </p:sp>
      <p:sp>
        <p:nvSpPr>
          <p:cNvPr id="11" name="Content Placeholder 2">
            <a:extLst>
              <a:ext uri="{FF2B5EF4-FFF2-40B4-BE49-F238E27FC236}">
                <a16:creationId xmlns:a16="http://schemas.microsoft.com/office/drawing/2014/main" id="{E7A6D4EB-6501-4E04-ACCE-8057B093B65F}"/>
              </a:ext>
            </a:extLst>
          </p:cNvPr>
          <p:cNvSpPr txBox="1">
            <a:spLocks/>
          </p:cNvSpPr>
          <p:nvPr/>
        </p:nvSpPr>
        <p:spPr>
          <a:xfrm>
            <a:off x="3848102" y="1466128"/>
            <a:ext cx="3310467" cy="1776605"/>
          </a:xfrm>
          <a:prstGeom prst="rect">
            <a:avLst/>
          </a:prstGeom>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dirty="0"/>
              <a:t>Google Play </a:t>
            </a:r>
          </a:p>
          <a:p>
            <a:pPr lvl="1"/>
            <a:r>
              <a:rPr lang="en-GB" dirty="0"/>
              <a:t>Owns YouTube which has  900million users</a:t>
            </a:r>
          </a:p>
          <a:p>
            <a:pPr lvl="1"/>
            <a:r>
              <a:rPr lang="en-GB" dirty="0"/>
              <a:t>YouTube is </a:t>
            </a:r>
            <a:r>
              <a:rPr lang="en-GB" dirty="0" err="1"/>
              <a:t>plaiguesd</a:t>
            </a:r>
            <a:r>
              <a:rPr lang="en-GB" dirty="0"/>
              <a:t> with accusations of Value Gap creation. </a:t>
            </a:r>
          </a:p>
          <a:p>
            <a:pPr lvl="1"/>
            <a:r>
              <a:rPr lang="en-GB" dirty="0"/>
              <a:t>Play + YouTube bundle subscriptions.</a:t>
            </a:r>
          </a:p>
          <a:p>
            <a:pPr lvl="1"/>
            <a:r>
              <a:rPr lang="en-GB" dirty="0"/>
              <a:t>Large Company Backing and Brand</a:t>
            </a:r>
          </a:p>
          <a:p>
            <a:pPr marL="457200" lvl="1" indent="0">
              <a:buNone/>
            </a:pPr>
            <a:endParaRPr lang="en-GB" dirty="0"/>
          </a:p>
        </p:txBody>
      </p:sp>
      <p:sp>
        <p:nvSpPr>
          <p:cNvPr id="12" name="Content Placeholder 2">
            <a:extLst>
              <a:ext uri="{FF2B5EF4-FFF2-40B4-BE49-F238E27FC236}">
                <a16:creationId xmlns:a16="http://schemas.microsoft.com/office/drawing/2014/main" id="{4E03F2C8-D729-4C2D-B254-A3C5FFFA0E04}"/>
              </a:ext>
            </a:extLst>
          </p:cNvPr>
          <p:cNvSpPr txBox="1">
            <a:spLocks/>
          </p:cNvSpPr>
          <p:nvPr/>
        </p:nvSpPr>
        <p:spPr>
          <a:xfrm>
            <a:off x="7123876" y="5207448"/>
            <a:ext cx="3334216" cy="1447532"/>
          </a:xfrm>
          <a:prstGeom prst="rect">
            <a:avLst/>
          </a:prstGeom>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dirty="0"/>
              <a:t>Amazon Music Unlimited</a:t>
            </a:r>
          </a:p>
          <a:p>
            <a:pPr lvl="1"/>
            <a:r>
              <a:rPr lang="en-GB" dirty="0"/>
              <a:t>Large Company Backing and Brand</a:t>
            </a:r>
          </a:p>
          <a:p>
            <a:pPr lvl="1"/>
            <a:r>
              <a:rPr lang="en-US" dirty="0"/>
              <a:t>80 million users</a:t>
            </a:r>
          </a:p>
          <a:p>
            <a:pPr lvl="1"/>
            <a:r>
              <a:rPr lang="en-US" dirty="0"/>
              <a:t>Amazon Echo bundles allow a seamless voice driven music streaming service at a low price.</a:t>
            </a:r>
          </a:p>
        </p:txBody>
      </p:sp>
      <p:sp>
        <p:nvSpPr>
          <p:cNvPr id="13" name="Content Placeholder 2">
            <a:extLst>
              <a:ext uri="{FF2B5EF4-FFF2-40B4-BE49-F238E27FC236}">
                <a16:creationId xmlns:a16="http://schemas.microsoft.com/office/drawing/2014/main" id="{DDEA20FA-60CD-47ED-9496-3E2AC2C7F3C4}"/>
              </a:ext>
            </a:extLst>
          </p:cNvPr>
          <p:cNvSpPr txBox="1">
            <a:spLocks/>
          </p:cNvSpPr>
          <p:nvPr/>
        </p:nvSpPr>
        <p:spPr>
          <a:xfrm>
            <a:off x="1527304" y="1838069"/>
            <a:ext cx="1955799" cy="74849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dirty="0"/>
              <a:t>Spotify</a:t>
            </a:r>
          </a:p>
        </p:txBody>
      </p:sp>
      <p:pic>
        <p:nvPicPr>
          <p:cNvPr id="2" name="Audio 1">
            <a:hlinkClick r:id="" action="ppaction://media"/>
            <a:extLst>
              <a:ext uri="{FF2B5EF4-FFF2-40B4-BE49-F238E27FC236}">
                <a16:creationId xmlns:a16="http://schemas.microsoft.com/office/drawing/2014/main" id="{090274EC-71A8-49EC-A7CF-87C614E25C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90171815"/>
      </p:ext>
    </p:extLst>
  </p:cSld>
  <p:clrMapOvr>
    <a:masterClrMapping/>
  </p:clrMapOvr>
  <mc:AlternateContent xmlns:mc="http://schemas.openxmlformats.org/markup-compatibility/2006">
    <mc:Choice xmlns:p14="http://schemas.microsoft.com/office/powerpoint/2010/main" Requires="p14">
      <p:transition spd="slow" p14:dur="2000" advTm="5528"/>
    </mc:Choice>
    <mc:Fallback>
      <p:transition spd="slow" advTm="5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85BA-A93B-41E1-B5FD-29D47BE24E7F}"/>
              </a:ext>
            </a:extLst>
          </p:cNvPr>
          <p:cNvSpPr>
            <a:spLocks noGrp="1"/>
          </p:cNvSpPr>
          <p:nvPr>
            <p:ph type="title"/>
          </p:nvPr>
        </p:nvSpPr>
        <p:spPr/>
        <p:txBody>
          <a:bodyPr/>
          <a:lstStyle/>
          <a:p>
            <a:r>
              <a:rPr lang="en-GB" dirty="0"/>
              <a:t>Potential of new entrants into the industry</a:t>
            </a:r>
            <a:endParaRPr lang="en-US" dirty="0"/>
          </a:p>
        </p:txBody>
      </p:sp>
      <p:sp>
        <p:nvSpPr>
          <p:cNvPr id="3" name="Content Placeholder 2">
            <a:extLst>
              <a:ext uri="{FF2B5EF4-FFF2-40B4-BE49-F238E27FC236}">
                <a16:creationId xmlns:a16="http://schemas.microsoft.com/office/drawing/2014/main" id="{229CFEAA-B3FF-456B-8950-51D2814EDC2F}"/>
              </a:ext>
            </a:extLst>
          </p:cNvPr>
          <p:cNvSpPr>
            <a:spLocks noGrp="1"/>
          </p:cNvSpPr>
          <p:nvPr>
            <p:ph idx="1"/>
          </p:nvPr>
        </p:nvSpPr>
        <p:spPr>
          <a:xfrm>
            <a:off x="677334" y="2038815"/>
            <a:ext cx="10515600" cy="4576763"/>
          </a:xfrm>
        </p:spPr>
        <p:txBody>
          <a:bodyPr>
            <a:normAutofit/>
          </a:bodyPr>
          <a:lstStyle/>
          <a:p>
            <a:pPr marL="0" indent="0">
              <a:buNone/>
            </a:pPr>
            <a:r>
              <a:rPr lang="en-AU" dirty="0"/>
              <a:t>According to Porter (2008), when there is high barrier to entry, there is less risk of new entrants and thus competition.</a:t>
            </a:r>
          </a:p>
          <a:p>
            <a:r>
              <a:rPr lang="en-AU" dirty="0"/>
              <a:t>Barriers to Entry</a:t>
            </a:r>
          </a:p>
          <a:p>
            <a:pPr lvl="1"/>
            <a:r>
              <a:rPr lang="en-AU" dirty="0"/>
              <a:t>Access to Distribution Channels and Content as this is controlled by the big three record labels.</a:t>
            </a:r>
          </a:p>
          <a:p>
            <a:r>
              <a:rPr lang="en-AU" dirty="0"/>
              <a:t>Capital Requirements</a:t>
            </a:r>
          </a:p>
          <a:p>
            <a:pPr lvl="1"/>
            <a:r>
              <a:rPr lang="en-AU" dirty="0"/>
              <a:t>Streaming companies are struggling with profitability due to high royalty fees/share of revenue. As such, the entrant requires ongoing upfront cash reserves. </a:t>
            </a:r>
          </a:p>
          <a:p>
            <a:r>
              <a:rPr lang="en-AU" dirty="0"/>
              <a:t>Product Differentiation</a:t>
            </a:r>
          </a:p>
          <a:p>
            <a:pPr lvl="1"/>
            <a:r>
              <a:rPr lang="en-AU" dirty="0"/>
              <a:t>Its difficult to differentiate between organisations offering on demand music  streaming. Strong Brand identification such as Spotify, Apple and Google differentiate these platforms and create further barrier to entrants for start-up companies. </a:t>
            </a:r>
          </a:p>
          <a:p>
            <a:pPr lvl="1"/>
            <a:endParaRPr lang="en-AU" dirty="0"/>
          </a:p>
          <a:p>
            <a:pPr lvl="1"/>
            <a:endParaRPr lang="en-US" dirty="0"/>
          </a:p>
        </p:txBody>
      </p:sp>
      <p:pic>
        <p:nvPicPr>
          <p:cNvPr id="4" name="Audio 3">
            <a:hlinkClick r:id="" action="ppaction://media"/>
            <a:extLst>
              <a:ext uri="{FF2B5EF4-FFF2-40B4-BE49-F238E27FC236}">
                <a16:creationId xmlns:a16="http://schemas.microsoft.com/office/drawing/2014/main" id="{880FAB4F-0B1D-4002-9ED5-B0748024AB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4496870"/>
      </p:ext>
    </p:extLst>
  </p:cSld>
  <p:clrMapOvr>
    <a:masterClrMapping/>
  </p:clrMapOvr>
  <mc:AlternateContent xmlns:mc="http://schemas.openxmlformats.org/markup-compatibility/2006">
    <mc:Choice xmlns:p14="http://schemas.microsoft.com/office/powerpoint/2010/main" Requires="p14">
      <p:transition spd="slow" p14:dur="2000" advTm="14179"/>
    </mc:Choice>
    <mc:Fallback>
      <p:transition spd="slow" advTm="141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85BA-A93B-41E1-B5FD-29D47BE24E7F}"/>
              </a:ext>
            </a:extLst>
          </p:cNvPr>
          <p:cNvSpPr>
            <a:spLocks noGrp="1"/>
          </p:cNvSpPr>
          <p:nvPr>
            <p:ph type="title"/>
          </p:nvPr>
        </p:nvSpPr>
        <p:spPr/>
        <p:txBody>
          <a:bodyPr>
            <a:normAutofit/>
          </a:bodyPr>
          <a:lstStyle/>
          <a:p>
            <a:r>
              <a:rPr lang="en-GB" dirty="0"/>
              <a:t>Bargaining Power of suppliers</a:t>
            </a:r>
            <a:endParaRPr lang="en-US" dirty="0"/>
          </a:p>
        </p:txBody>
      </p:sp>
      <p:sp>
        <p:nvSpPr>
          <p:cNvPr id="3" name="Content Placeholder 2">
            <a:extLst>
              <a:ext uri="{FF2B5EF4-FFF2-40B4-BE49-F238E27FC236}">
                <a16:creationId xmlns:a16="http://schemas.microsoft.com/office/drawing/2014/main" id="{229CFEAA-B3FF-456B-8950-51D2814EDC2F}"/>
              </a:ext>
            </a:extLst>
          </p:cNvPr>
          <p:cNvSpPr>
            <a:spLocks noGrp="1"/>
          </p:cNvSpPr>
          <p:nvPr>
            <p:ph idx="1"/>
          </p:nvPr>
        </p:nvSpPr>
        <p:spPr>
          <a:xfrm>
            <a:off x="838200" y="1690688"/>
            <a:ext cx="10515600" cy="4351338"/>
          </a:xfrm>
        </p:spPr>
        <p:txBody>
          <a:bodyPr>
            <a:normAutofit/>
          </a:bodyPr>
          <a:lstStyle/>
          <a:p>
            <a:r>
              <a:rPr lang="en-AU" dirty="0"/>
              <a:t>Big Three Record Labels (69% of the Market as of 2016) </a:t>
            </a:r>
          </a:p>
          <a:p>
            <a:pPr lvl="1"/>
            <a:r>
              <a:rPr lang="en-AU" dirty="0"/>
              <a:t>Porter states that a supplier group is powerful when it is dominated by a few companies and is more concentrated than the industry it sells to. </a:t>
            </a:r>
          </a:p>
          <a:p>
            <a:pPr lvl="1"/>
            <a:r>
              <a:rPr lang="en-AU" dirty="0"/>
              <a:t>The big three are therefore powerful suppliers of content however, this power is limited by the power of the online streaming distribution platforms, which the big three lost due to digital disruption.  </a:t>
            </a:r>
          </a:p>
          <a:p>
            <a:r>
              <a:rPr lang="en-AU" dirty="0"/>
              <a:t>Exclusivity</a:t>
            </a:r>
          </a:p>
          <a:p>
            <a:pPr lvl="1"/>
            <a:r>
              <a:rPr lang="en-AU" dirty="0"/>
              <a:t>Apple Music and Tidal employ this strategy as they have some control of both music rights and distribution platform however many in the industry have spoken out against this.</a:t>
            </a:r>
          </a:p>
        </p:txBody>
      </p:sp>
      <p:pic>
        <p:nvPicPr>
          <p:cNvPr id="4" name="Audio 3">
            <a:hlinkClick r:id="" action="ppaction://media"/>
            <a:extLst>
              <a:ext uri="{FF2B5EF4-FFF2-40B4-BE49-F238E27FC236}">
                <a16:creationId xmlns:a16="http://schemas.microsoft.com/office/drawing/2014/main" id="{F76A60C7-9AED-46D1-A951-6C859C98549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653945064"/>
      </p:ext>
    </p:extLst>
  </p:cSld>
  <p:clrMapOvr>
    <a:masterClrMapping/>
  </p:clrMapOvr>
  <mc:AlternateContent xmlns:mc="http://schemas.openxmlformats.org/markup-compatibility/2006">
    <mc:Choice xmlns:p14="http://schemas.microsoft.com/office/powerpoint/2010/main" Requires="p14">
      <p:transition spd="slow" p14:dur="2000" advTm="42128"/>
    </mc:Choice>
    <mc:Fallback>
      <p:transition spd="slow" advTm="42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85BA-A93B-41E1-B5FD-29D47BE24E7F}"/>
              </a:ext>
            </a:extLst>
          </p:cNvPr>
          <p:cNvSpPr>
            <a:spLocks noGrp="1"/>
          </p:cNvSpPr>
          <p:nvPr>
            <p:ph type="title"/>
          </p:nvPr>
        </p:nvSpPr>
        <p:spPr/>
        <p:txBody>
          <a:bodyPr>
            <a:normAutofit/>
          </a:bodyPr>
          <a:lstStyle/>
          <a:p>
            <a:r>
              <a:rPr lang="en-GB" dirty="0"/>
              <a:t>Bargaining Power of Customers</a:t>
            </a:r>
            <a:endParaRPr lang="en-US" dirty="0"/>
          </a:p>
        </p:txBody>
      </p:sp>
      <p:sp>
        <p:nvSpPr>
          <p:cNvPr id="3" name="Content Placeholder 2">
            <a:extLst>
              <a:ext uri="{FF2B5EF4-FFF2-40B4-BE49-F238E27FC236}">
                <a16:creationId xmlns:a16="http://schemas.microsoft.com/office/drawing/2014/main" id="{229CFEAA-B3FF-456B-8950-51D2814EDC2F}"/>
              </a:ext>
            </a:extLst>
          </p:cNvPr>
          <p:cNvSpPr>
            <a:spLocks noGrp="1"/>
          </p:cNvSpPr>
          <p:nvPr>
            <p:ph idx="1"/>
          </p:nvPr>
        </p:nvSpPr>
        <p:spPr>
          <a:xfrm>
            <a:off x="486834" y="2349500"/>
            <a:ext cx="7636417" cy="3527426"/>
          </a:xfrm>
        </p:spPr>
        <p:txBody>
          <a:bodyPr>
            <a:normAutofit/>
          </a:bodyPr>
          <a:lstStyle/>
          <a:p>
            <a:pPr marL="457200" lvl="1" indent="0">
              <a:buNone/>
            </a:pPr>
            <a:r>
              <a:rPr lang="en-AU" dirty="0"/>
              <a:t>Customers can easily change the streaming platform they are listening to which significantly increases the power of the customer.  The Music industry must ensure that additional value is provided to the customer through customization, special features and seamless music download to ensure that the customer remains engaged and satisfied. </a:t>
            </a:r>
          </a:p>
          <a:p>
            <a:pPr marL="457200" lvl="1" indent="0">
              <a:buNone/>
            </a:pPr>
            <a:endParaRPr lang="en-AU" dirty="0"/>
          </a:p>
        </p:txBody>
      </p:sp>
      <p:pic>
        <p:nvPicPr>
          <p:cNvPr id="4" name="Audio 3">
            <a:hlinkClick r:id="" action="ppaction://media"/>
            <a:extLst>
              <a:ext uri="{FF2B5EF4-FFF2-40B4-BE49-F238E27FC236}">
                <a16:creationId xmlns:a16="http://schemas.microsoft.com/office/drawing/2014/main" id="{52BCCAE6-EB53-47D8-B0EE-4AA735B5040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80109933"/>
      </p:ext>
    </p:extLst>
  </p:cSld>
  <p:clrMapOvr>
    <a:masterClrMapping/>
  </p:clrMapOvr>
  <mc:AlternateContent xmlns:mc="http://schemas.openxmlformats.org/markup-compatibility/2006">
    <mc:Choice xmlns:p14="http://schemas.microsoft.com/office/powerpoint/2010/main" Requires="p14">
      <p:transition spd="slow" p14:dur="2000" advTm="9385"/>
    </mc:Choice>
    <mc:Fallback>
      <p:transition spd="slow" advTm="93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85BA-A93B-41E1-B5FD-29D47BE24E7F}"/>
              </a:ext>
            </a:extLst>
          </p:cNvPr>
          <p:cNvSpPr>
            <a:spLocks noGrp="1"/>
          </p:cNvSpPr>
          <p:nvPr>
            <p:ph type="title"/>
          </p:nvPr>
        </p:nvSpPr>
        <p:spPr/>
        <p:txBody>
          <a:bodyPr>
            <a:normAutofit/>
          </a:bodyPr>
          <a:lstStyle/>
          <a:p>
            <a:r>
              <a:rPr lang="en-GB" dirty="0"/>
              <a:t>Threat of substitute products</a:t>
            </a:r>
            <a:endParaRPr lang="en-US" dirty="0"/>
          </a:p>
        </p:txBody>
      </p:sp>
      <p:sp>
        <p:nvSpPr>
          <p:cNvPr id="3" name="Content Placeholder 2">
            <a:extLst>
              <a:ext uri="{FF2B5EF4-FFF2-40B4-BE49-F238E27FC236}">
                <a16:creationId xmlns:a16="http://schemas.microsoft.com/office/drawing/2014/main" id="{229CFEAA-B3FF-456B-8950-51D2814EDC2F}"/>
              </a:ext>
            </a:extLst>
          </p:cNvPr>
          <p:cNvSpPr>
            <a:spLocks noGrp="1"/>
          </p:cNvSpPr>
          <p:nvPr>
            <p:ph idx="1"/>
          </p:nvPr>
        </p:nvSpPr>
        <p:spPr>
          <a:xfrm>
            <a:off x="838200" y="1690688"/>
            <a:ext cx="10515600" cy="4351338"/>
          </a:xfrm>
        </p:spPr>
        <p:txBody>
          <a:bodyPr>
            <a:normAutofit/>
          </a:bodyPr>
          <a:lstStyle/>
          <a:p>
            <a:r>
              <a:rPr lang="en-AU" dirty="0"/>
              <a:t>Internet Radio such as Pandora </a:t>
            </a:r>
          </a:p>
          <a:p>
            <a:r>
              <a:rPr lang="en-AU" dirty="0"/>
              <a:t>Freemium offers such as Spotify</a:t>
            </a:r>
          </a:p>
          <a:p>
            <a:r>
              <a:rPr lang="en-AU" dirty="0"/>
              <a:t>Legal Downloading such as Apple iTunes</a:t>
            </a:r>
          </a:p>
          <a:p>
            <a:r>
              <a:rPr lang="en-AU" dirty="0"/>
              <a:t>Illegal Downloading such as Napster </a:t>
            </a:r>
          </a:p>
          <a:p>
            <a:r>
              <a:rPr lang="en-AU" dirty="0"/>
              <a:t>Illegal streaming – Stream ripping</a:t>
            </a:r>
          </a:p>
          <a:p>
            <a:r>
              <a:rPr lang="en-AU" dirty="0"/>
              <a:t>Video Streaming Services</a:t>
            </a:r>
          </a:p>
          <a:p>
            <a:r>
              <a:rPr lang="en-AU" dirty="0"/>
              <a:t>Unexpected – Innovative Disruption</a:t>
            </a:r>
          </a:p>
          <a:p>
            <a:endParaRPr lang="en-AU" dirty="0"/>
          </a:p>
        </p:txBody>
      </p:sp>
      <p:pic>
        <p:nvPicPr>
          <p:cNvPr id="4" name="Audio 3">
            <a:hlinkClick r:id="" action="ppaction://media"/>
            <a:extLst>
              <a:ext uri="{FF2B5EF4-FFF2-40B4-BE49-F238E27FC236}">
                <a16:creationId xmlns:a16="http://schemas.microsoft.com/office/drawing/2014/main" id="{2B6D8A13-7FC6-4A33-8F1E-1D33578C379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53841104"/>
      </p:ext>
    </p:extLst>
  </p:cSld>
  <p:clrMapOvr>
    <a:masterClrMapping/>
  </p:clrMapOvr>
  <mc:AlternateContent xmlns:mc="http://schemas.openxmlformats.org/markup-compatibility/2006">
    <mc:Choice xmlns:p14="http://schemas.microsoft.com/office/powerpoint/2010/main" Requires="p14">
      <p:transition spd="slow" p14:dur="2000" advTm="9037"/>
    </mc:Choice>
    <mc:Fallback>
      <p:transition spd="slow" advTm="9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8065B-7C64-4EAD-BB14-71C625074649}"/>
              </a:ext>
            </a:extLst>
          </p:cNvPr>
          <p:cNvSpPr>
            <a:spLocks noGrp="1"/>
          </p:cNvSpPr>
          <p:nvPr>
            <p:ph type="title"/>
          </p:nvPr>
        </p:nvSpPr>
        <p:spPr/>
        <p:txBody>
          <a:bodyPr/>
          <a:lstStyle/>
          <a:p>
            <a:r>
              <a:rPr lang="en-AU" dirty="0"/>
              <a:t>Conclusion</a:t>
            </a:r>
            <a:endParaRPr lang="en-US" dirty="0"/>
          </a:p>
        </p:txBody>
      </p:sp>
      <p:sp>
        <p:nvSpPr>
          <p:cNvPr id="3" name="Content Placeholder 2">
            <a:extLst>
              <a:ext uri="{FF2B5EF4-FFF2-40B4-BE49-F238E27FC236}">
                <a16:creationId xmlns:a16="http://schemas.microsoft.com/office/drawing/2014/main" id="{CA810EBF-6609-436E-AA76-769063DC38EC}"/>
              </a:ext>
            </a:extLst>
          </p:cNvPr>
          <p:cNvSpPr>
            <a:spLocks noGrp="1"/>
          </p:cNvSpPr>
          <p:nvPr>
            <p:ph idx="1"/>
          </p:nvPr>
        </p:nvSpPr>
        <p:spPr>
          <a:xfrm>
            <a:off x="448734" y="1368109"/>
            <a:ext cx="8596668" cy="3854131"/>
          </a:xfrm>
        </p:spPr>
        <p:txBody>
          <a:bodyPr>
            <a:normAutofit fontScale="40000" lnSpcReduction="20000"/>
          </a:bodyPr>
          <a:lstStyle/>
          <a:p>
            <a:r>
              <a:rPr lang="en-AU" dirty="0"/>
              <a:t>The music industry remains in a state of flux, still coming to grips with the most recent digital disruption. </a:t>
            </a:r>
          </a:p>
          <a:p>
            <a:r>
              <a:rPr lang="en-AU" dirty="0"/>
              <a:t>Further technological innovation is on the cards for the industry and may include block-chain, AI AR/VR, IOT and the like.</a:t>
            </a:r>
          </a:p>
          <a:p>
            <a:r>
              <a:rPr lang="en-AU" dirty="0"/>
              <a:t>The recently amended taxation laws (Netflix tax) is a significant risk for the industry. </a:t>
            </a:r>
          </a:p>
          <a:p>
            <a:r>
              <a:rPr lang="en-AU" dirty="0"/>
              <a:t>Additional risks relate a low barrier to entry, risk of substitutes and the advent of stream ripping (piracy). </a:t>
            </a:r>
          </a:p>
          <a:p>
            <a:r>
              <a:rPr lang="en-AU" dirty="0"/>
              <a:t>Marketing strategy includes inbound marketing, which facilitates customer engagement and collaboration. </a:t>
            </a:r>
          </a:p>
          <a:p>
            <a:r>
              <a:rPr lang="en-AU" dirty="0"/>
              <a:t>The power has also shifted form the incumbent labels to the customer.</a:t>
            </a:r>
          </a:p>
          <a:p>
            <a:r>
              <a:rPr lang="en-AU" dirty="0"/>
              <a:t>However, the industry is experiencing excellent annual growth due to digital disruption caused by the Streaming  Services with global revenues increasing  30% year on year. for the third year </a:t>
            </a:r>
          </a:p>
          <a:p>
            <a:r>
              <a:rPr lang="en-AU" dirty="0"/>
              <a:t>Opportunities </a:t>
            </a:r>
            <a:r>
              <a:rPr lang="en-AU" dirty="0" err="1"/>
              <a:t>exisit</a:t>
            </a:r>
            <a:r>
              <a:rPr lang="en-AU" dirty="0"/>
              <a:t> in the synching space where Sony is already collaborating across media type with its very popular and profitable Sony PlayStation.</a:t>
            </a:r>
          </a:p>
          <a:p>
            <a:pPr marL="0" indent="0">
              <a:buNone/>
            </a:pPr>
            <a:r>
              <a:rPr lang="en-AU" dirty="0"/>
              <a:t>Other notable trends include:</a:t>
            </a:r>
          </a:p>
          <a:p>
            <a:pPr marL="285750" indent="-285750"/>
            <a:r>
              <a:rPr lang="en-US" b="1" dirty="0"/>
              <a:t>Going it alone - </a:t>
            </a:r>
            <a:r>
              <a:rPr lang="en-US" dirty="0"/>
              <a:t>Popular Artists such as Radio Head, Kanye &amp; Beyoncé have begun turning away form record Labels preferring to do it themselves using the Internet and social media as a tool for self Marketing and online distribution. </a:t>
            </a:r>
          </a:p>
          <a:p>
            <a:r>
              <a:rPr lang="en-US" dirty="0"/>
              <a:t>Preference for local music – </a:t>
            </a:r>
            <a:r>
              <a:rPr lang="en-US" dirty="0" err="1"/>
              <a:t>Notwithstading</a:t>
            </a:r>
            <a:r>
              <a:rPr lang="en-US" dirty="0"/>
              <a:t> increased interconnectedness, a growing trend is strength in local music industries. This could be aligned with the increase in revenue for live tours and concerts. The Economist 2012 reports 59% of music sold in Brazil is local music. 72% of Korean music sales are local. </a:t>
            </a:r>
          </a:p>
          <a:p>
            <a:r>
              <a:rPr lang="en-US" dirty="0"/>
              <a:t>Ease of Production – “every Apple computer comes with free program called Garage Band, a recording suite with tools the best studios of 1960 could only have dreamed of.” (Franklin and Andrews, 2012 The Economist </a:t>
            </a:r>
            <a:r>
              <a:rPr lang="en-US" dirty="0" err="1"/>
              <a:t>Megachange</a:t>
            </a:r>
            <a:r>
              <a:rPr lang="en-US" dirty="0"/>
              <a:t> – The World in 2050)</a:t>
            </a:r>
          </a:p>
          <a:p>
            <a:r>
              <a:rPr lang="en-US" dirty="0"/>
              <a:t>User collaboration and Inbound marketing.</a:t>
            </a:r>
          </a:p>
          <a:p>
            <a:r>
              <a:rPr lang="en-US" dirty="0"/>
              <a:t>Diversification of product and a growing trend towards hardware (Speakers).</a:t>
            </a:r>
          </a:p>
          <a:p>
            <a:pPr marL="0" indent="0">
              <a:buNone/>
            </a:pPr>
            <a:r>
              <a:rPr lang="en-US" dirty="0"/>
              <a:t>Notwithstanding the above mentioned risks, the impressive growth due to streaming subscriptions points to a strong recovery period for the Music Industry. </a:t>
            </a:r>
          </a:p>
          <a:p>
            <a:pPr marL="0" indent="0">
              <a:buNone/>
            </a:pPr>
            <a:endParaRPr lang="en-US" dirty="0"/>
          </a:p>
        </p:txBody>
      </p:sp>
      <p:pic>
        <p:nvPicPr>
          <p:cNvPr id="4" name="Audio 3">
            <a:hlinkClick r:id="" action="ppaction://media"/>
            <a:extLst>
              <a:ext uri="{FF2B5EF4-FFF2-40B4-BE49-F238E27FC236}">
                <a16:creationId xmlns:a16="http://schemas.microsoft.com/office/drawing/2014/main" id="{6EFB4FE8-D349-4B46-9C23-B7D60C4DBB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1409066"/>
      </p:ext>
    </p:extLst>
  </p:cSld>
  <p:clrMapOvr>
    <a:masterClrMapping/>
  </p:clrMapOvr>
  <mc:AlternateContent xmlns:mc="http://schemas.openxmlformats.org/markup-compatibility/2006">
    <mc:Choice xmlns:p14="http://schemas.microsoft.com/office/powerpoint/2010/main" Requires="p14">
      <p:transition spd="slow" p14:dur="2000" advTm="99976"/>
    </mc:Choice>
    <mc:Fallback>
      <p:transition spd="slow" advTm="999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257E3-267D-4295-B6C7-9146742B0D6B}"/>
              </a:ext>
            </a:extLst>
          </p:cNvPr>
          <p:cNvSpPr>
            <a:spLocks noGrp="1"/>
          </p:cNvSpPr>
          <p:nvPr>
            <p:ph type="title"/>
          </p:nvPr>
        </p:nvSpPr>
        <p:spPr/>
        <p:txBody>
          <a:bodyPr/>
          <a:lstStyle/>
          <a:p>
            <a:r>
              <a:rPr lang="en-AU" dirty="0"/>
              <a:t>References</a:t>
            </a:r>
            <a:endParaRPr lang="en-US" dirty="0"/>
          </a:p>
        </p:txBody>
      </p:sp>
      <p:sp>
        <p:nvSpPr>
          <p:cNvPr id="4" name="Content Placeholder 2">
            <a:extLst>
              <a:ext uri="{FF2B5EF4-FFF2-40B4-BE49-F238E27FC236}">
                <a16:creationId xmlns:a16="http://schemas.microsoft.com/office/drawing/2014/main" id="{689AB19C-599E-4BEE-AEF4-56AEAF1F7A8A}"/>
              </a:ext>
            </a:extLst>
          </p:cNvPr>
          <p:cNvSpPr txBox="1">
            <a:spLocks/>
          </p:cNvSpPr>
          <p:nvPr/>
        </p:nvSpPr>
        <p:spPr>
          <a:xfrm>
            <a:off x="829734" y="1460500"/>
            <a:ext cx="8596668" cy="4876799"/>
          </a:xfrm>
          <a:prstGeom prst="rect">
            <a:avLst/>
          </a:prstGeom>
        </p:spPr>
        <p:txBody>
          <a:bodyPr vert="horz" lIns="91440" tIns="45720" rIns="91440" bIns="45720" rtlCol="0">
            <a:normAutofit fontScale="40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dirty="0"/>
              <a:t>Chaffey D, Smith PR, (2013) </a:t>
            </a:r>
            <a:r>
              <a:rPr lang="en-US" i="1" dirty="0" err="1"/>
              <a:t>Emarketing</a:t>
            </a:r>
            <a:r>
              <a:rPr lang="en-US" i="1" dirty="0"/>
              <a:t> Excellence Planning and optimizing your digital marketing Fourth edition</a:t>
            </a:r>
            <a:r>
              <a:rPr lang="en-US" dirty="0"/>
              <a:t>, </a:t>
            </a:r>
            <a:r>
              <a:rPr lang="en-US" dirty="0" err="1"/>
              <a:t>Routlidge</a:t>
            </a:r>
            <a:r>
              <a:rPr lang="en-US" dirty="0"/>
              <a:t>, London and New York </a:t>
            </a:r>
          </a:p>
          <a:p>
            <a:r>
              <a:rPr lang="en-US" dirty="0"/>
              <a:t>Christensen CM (1997) The innovators dilemma: when new technologies cause great firms to fail. Harvard Business School Press, Boston</a:t>
            </a:r>
          </a:p>
          <a:p>
            <a:r>
              <a:rPr lang="en-US" dirty="0"/>
              <a:t>Christensen CM (2006) The ongoing process of building a theory of disruption. J Prod </a:t>
            </a:r>
            <a:r>
              <a:rPr lang="en-US" dirty="0" err="1"/>
              <a:t>Innov</a:t>
            </a:r>
            <a:r>
              <a:rPr lang="en-US" dirty="0"/>
              <a:t> </a:t>
            </a:r>
            <a:r>
              <a:rPr lang="en-US" dirty="0" err="1"/>
              <a:t>Manag</a:t>
            </a:r>
            <a:r>
              <a:rPr lang="en-US" dirty="0"/>
              <a:t> 23(1):39–55</a:t>
            </a:r>
            <a:endParaRPr lang="en-US" u="sng" dirty="0"/>
          </a:p>
          <a:p>
            <a:r>
              <a:rPr lang="en-US" dirty="0"/>
              <a:t>Christensen CM, Raynor M, McDonald R (2015) What Is disruptive innovation? In: Harvard business review. </a:t>
            </a:r>
            <a:r>
              <a:rPr lang="en-US" u="sng" dirty="0"/>
              <a:t>https://hbr.org/2015/12/what-is-disruptive-innovation</a:t>
            </a:r>
            <a:r>
              <a:rPr lang="en-US" dirty="0"/>
              <a:t>. Accessed 26 /06/ 2018.</a:t>
            </a:r>
          </a:p>
          <a:p>
            <a:r>
              <a:rPr lang="en-GB" dirty="0"/>
              <a:t>Bloombergtax.com (2018)  Available at </a:t>
            </a:r>
            <a:r>
              <a:rPr lang="en-US" dirty="0"/>
              <a:t>https://news.bloombergtax.com/daily-tax-report-state/sony-settles-netflix-tax-debt-ending-chicago-legal-battle. Accessed 20/11/2019</a:t>
            </a:r>
          </a:p>
          <a:p>
            <a:r>
              <a:rPr lang="en-US" dirty="0"/>
              <a:t>Global Music Report (2018), Available at https://www.ifpi.org/downloads/GMR2018.pdf. Accessed 20/11/2019</a:t>
            </a:r>
          </a:p>
          <a:p>
            <a:r>
              <a:rPr lang="en-AU" dirty="0"/>
              <a:t>Guides (2019), </a:t>
            </a:r>
            <a:r>
              <a:rPr lang="en-AU" dirty="0" err="1"/>
              <a:t>Availabe</a:t>
            </a:r>
            <a:r>
              <a:rPr lang="en-AU" dirty="0"/>
              <a:t> at  </a:t>
            </a:r>
            <a:r>
              <a:rPr lang="en-US" dirty="0"/>
              <a:t>https://guides.yoosecurity.com/ Access 20/11/2019.</a:t>
            </a:r>
          </a:p>
          <a:p>
            <a:r>
              <a:rPr lang="en-GB" dirty="0"/>
              <a:t>Frater P, (2019) </a:t>
            </a:r>
            <a:r>
              <a:rPr lang="en-GB" i="1" dirty="0"/>
              <a:t>Yahoo Entertainment </a:t>
            </a:r>
            <a:r>
              <a:rPr lang="en-US" dirty="0"/>
              <a:t>https://www.yahoo.com/entertainment/clockenflap-hong-kong-music-festival-145143120.html</a:t>
            </a:r>
          </a:p>
          <a:p>
            <a:r>
              <a:rPr lang="en-US" b="1" dirty="0"/>
              <a:t>Vella, R.</a:t>
            </a:r>
            <a:r>
              <a:rPr lang="en-GB" b="1" dirty="0"/>
              <a:t> </a:t>
            </a:r>
            <a:r>
              <a:rPr lang="en-GB" dirty="0"/>
              <a:t>(2016) Industry faces digitisation challenges, but all is not lost </a:t>
            </a:r>
            <a:r>
              <a:rPr lang="en-GB" dirty="0" err="1"/>
              <a:t>Mndustry</a:t>
            </a:r>
            <a:r>
              <a:rPr lang="en-GB" dirty="0"/>
              <a:t> faces digitisation challenges, but all is not lost. Available at </a:t>
            </a:r>
            <a:r>
              <a:rPr lang="en-US" dirty="0">
                <a:hlinkClick r:id="rId4"/>
              </a:rPr>
              <a:t> </a:t>
            </a:r>
            <a:r>
              <a:rPr lang="en-US" dirty="0"/>
              <a:t>https://www.abc.net.au/news/2016-11-28/why-music-is-not-lost/8055044 Accessed 21/11/2019. </a:t>
            </a:r>
          </a:p>
          <a:p>
            <a:r>
              <a:rPr lang="en-GB" dirty="0"/>
              <a:t>Porter M.E. (1985) </a:t>
            </a:r>
            <a:r>
              <a:rPr lang="en-GB" i="1" dirty="0"/>
              <a:t>Competitive Advantage. Creating and Sustaining Superior Performance</a:t>
            </a:r>
            <a:r>
              <a:rPr lang="en-GB" dirty="0"/>
              <a:t>, New York, NY: Free Press 1985</a:t>
            </a:r>
            <a:endParaRPr lang="en-US" dirty="0"/>
          </a:p>
          <a:p>
            <a:r>
              <a:rPr lang="en-GB" dirty="0" err="1"/>
              <a:t>Wikstrom</a:t>
            </a:r>
            <a:r>
              <a:rPr lang="en-GB" dirty="0"/>
              <a:t>  P.  (2012)</a:t>
            </a:r>
            <a:r>
              <a:rPr lang="en-GB" i="1" dirty="0"/>
              <a:t> typology of music distribution models, Available in the International Journal of Music Business Research, available at https://eprints.qut.edu.au/67836/. </a:t>
            </a:r>
            <a:r>
              <a:rPr lang="en-GB" dirty="0"/>
              <a:t>Accessed 21/11/2019</a:t>
            </a:r>
          </a:p>
          <a:p>
            <a:pPr>
              <a:buFont typeface="+mj-lt"/>
              <a:buAutoNum type="arabicPeriod"/>
            </a:pPr>
            <a:r>
              <a:rPr lang="en-US" b="1" i="1" dirty="0"/>
              <a:t>Ferrier C,</a:t>
            </a:r>
            <a:r>
              <a:rPr lang="en-US" i="1" dirty="0"/>
              <a:t>  </a:t>
            </a:r>
            <a:r>
              <a:rPr lang="en-GB" dirty="0"/>
              <a:t>(2019,) </a:t>
            </a:r>
            <a:r>
              <a:rPr lang="en-GB" b="1" dirty="0"/>
              <a:t>Copyright Infringement Liability In The Music Business . Available at </a:t>
            </a:r>
            <a:r>
              <a:rPr lang="en-US" dirty="0"/>
              <a:t>https://www.hypebot.com/hypebot/2019/10/copyright-infringement-liability-in-the-music-business.html, Accessed 21/11/19</a:t>
            </a:r>
          </a:p>
          <a:p>
            <a:r>
              <a:rPr lang="en-AU" dirty="0"/>
              <a:t>IG.FT (2019) </a:t>
            </a:r>
            <a:r>
              <a:rPr lang="en-AU" dirty="0">
                <a:hlinkClick r:id="rId5"/>
              </a:rPr>
              <a:t>A</a:t>
            </a:r>
            <a:r>
              <a:rPr lang="en-AU" dirty="0"/>
              <a:t>vailable at https://ig.ft.com/sites/numbers/economies/us/, Accessed 21/11/2019</a:t>
            </a:r>
          </a:p>
          <a:p>
            <a:r>
              <a:rPr lang="en-US" dirty="0"/>
              <a:t>Mindtools (2019) Available at https://www.mindtools.com/pages/article/newTMC_08.htm, Accessed 21/11/2019</a:t>
            </a:r>
          </a:p>
          <a:p>
            <a:r>
              <a:rPr lang="en-GB" dirty="0" err="1"/>
              <a:t>Chapellpo</a:t>
            </a:r>
            <a:r>
              <a:rPr lang="en-GB" dirty="0"/>
              <a:t> J, Porters five forces, available at  </a:t>
            </a:r>
            <a:r>
              <a:rPr lang="en-US" dirty="0"/>
              <a:t>https://www.investopedia.com/terms/p/porter.asp. Accessed 20/11/2019</a:t>
            </a:r>
          </a:p>
          <a:p>
            <a:r>
              <a:rPr lang="en-GB" dirty="0" err="1"/>
              <a:t>Riesewik</a:t>
            </a:r>
            <a:r>
              <a:rPr lang="en-GB" dirty="0"/>
              <a:t>, M (2019), The Future of Spotify: Assessing Spotify’s Position by Analysing the Competition, University of Twente P.O. Box 217, 7500AE Enschede The Netherlands. Available at  </a:t>
            </a:r>
            <a:r>
              <a:rPr lang="en-US" dirty="0"/>
              <a:t>https://pdfs.semanticscholar.org/6345/da165ce1e3b6330f46f350ed4b544bc505e5.pdf. Accessed 21/11/2019</a:t>
            </a:r>
          </a:p>
          <a:p>
            <a:r>
              <a:rPr lang="en-GB" dirty="0"/>
              <a:t>(</a:t>
            </a:r>
            <a:r>
              <a:rPr lang="en-GB" dirty="0" err="1"/>
              <a:t>Reisewijk</a:t>
            </a:r>
            <a:r>
              <a:rPr lang="en-GB" dirty="0"/>
              <a:t> 2019) </a:t>
            </a:r>
            <a:r>
              <a:rPr lang="en-US" dirty="0"/>
              <a:t>https://pdfs.semanticscholar.org/6345/da165ce1e3b6330f46f350ed4b544bc505e5.pdf</a:t>
            </a:r>
          </a:p>
          <a:p>
            <a:r>
              <a:rPr lang="en-GB" dirty="0"/>
              <a:t>IFPI (2019) </a:t>
            </a:r>
            <a:r>
              <a:rPr lang="en-GB" dirty="0" err="1"/>
              <a:t>Gliobal</a:t>
            </a:r>
            <a:r>
              <a:rPr lang="en-GB" dirty="0"/>
              <a:t> Music Report 2019 available at </a:t>
            </a:r>
            <a:r>
              <a:rPr lang="en-US" dirty="0"/>
              <a:t>https://www.ifpi.org/news/IFPI-GLOBAL-MUSIC-REPORT-2019 Accessed 20/11/2019</a:t>
            </a:r>
            <a:endParaRPr lang="en-GB" dirty="0"/>
          </a:p>
          <a:p>
            <a:r>
              <a:rPr lang="en-GB" b="1" dirty="0"/>
              <a:t>RIAA (2019) M</a:t>
            </a:r>
            <a:r>
              <a:rPr lang="en-GB" b="1" dirty="0">
                <a:hlinkClick r:id="rId6"/>
              </a:rPr>
              <a:t>i</a:t>
            </a:r>
            <a:r>
              <a:rPr lang="en-GB" b="1" dirty="0"/>
              <a:t>d Year Report Availab</a:t>
            </a:r>
            <a:r>
              <a:rPr lang="en-GB" b="1" dirty="0">
                <a:hlinkClick r:id="rId6"/>
              </a:rPr>
              <a:t>le</a:t>
            </a:r>
            <a:r>
              <a:rPr lang="en-GB" b="1" dirty="0"/>
              <a:t> at </a:t>
            </a:r>
            <a:r>
              <a:rPr lang="en-US" dirty="0"/>
              <a:t>https://www.riaa.com/riaa-releases-2019-mid-year-music-industry-revenue-report/ Accessed 20/11/2019</a:t>
            </a:r>
            <a:endParaRPr lang="en-GB" dirty="0"/>
          </a:p>
          <a:p>
            <a:endParaRPr lang="en-GB" dirty="0"/>
          </a:p>
          <a:p>
            <a:endParaRPr lang="en-US" dirty="0"/>
          </a:p>
          <a:p>
            <a:endParaRPr lang="en-US" dirty="0"/>
          </a:p>
          <a:p>
            <a:endParaRPr lang="en-US" dirty="0"/>
          </a:p>
          <a:p>
            <a:endParaRPr lang="en-US" dirty="0"/>
          </a:p>
          <a:p>
            <a:endParaRPr lang="en-AU" dirty="0"/>
          </a:p>
          <a:p>
            <a:endParaRPr lang="en-US" dirty="0"/>
          </a:p>
          <a:p>
            <a:endParaRPr lang="en-US" dirty="0"/>
          </a:p>
        </p:txBody>
      </p:sp>
      <p:pic>
        <p:nvPicPr>
          <p:cNvPr id="5" name="Audio 4">
            <a:hlinkClick r:id="" action="ppaction://media"/>
            <a:extLst>
              <a:ext uri="{FF2B5EF4-FFF2-40B4-BE49-F238E27FC236}">
                <a16:creationId xmlns:a16="http://schemas.microsoft.com/office/drawing/2014/main" id="{62E0F627-F6D9-41C4-806B-AB41D77FB2C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269880028"/>
      </p:ext>
    </p:extLst>
  </p:cSld>
  <p:clrMapOvr>
    <a:masterClrMapping/>
  </p:clrMapOvr>
  <mc:AlternateContent xmlns:mc="http://schemas.openxmlformats.org/markup-compatibility/2006">
    <mc:Choice xmlns:p14="http://schemas.microsoft.com/office/powerpoint/2010/main" Requires="p14">
      <p:transition spd="slow" p14:dur="2000" advTm="4646"/>
    </mc:Choice>
    <mc:Fallback>
      <p:transition spd="slow" advTm="46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81.9"/>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10599</Words>
  <Application>Microsoft Office PowerPoint</Application>
  <PresentationFormat>Widescreen</PresentationFormat>
  <Paragraphs>689</Paragraphs>
  <Slides>51</Slides>
  <Notes>27</Notes>
  <HiddenSlides>0</HiddenSlides>
  <MMClips>52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Calibri</vt:lpstr>
      <vt:lpstr>Trebuchet MS</vt:lpstr>
      <vt:lpstr>Wingdings 3</vt:lpstr>
      <vt:lpstr>Facet</vt:lpstr>
      <vt:lpstr> A Critical Assessment of the Music Industry and the wider market conditions in the light of Digital Disruption.   Assignment 1 Task 1  C. Blackstone Student Number 1910263 </vt:lpstr>
      <vt:lpstr>PowerPoint Presentation</vt:lpstr>
      <vt:lpstr>PowerPoint Presentation</vt:lpstr>
      <vt:lpstr>Situation Analysis First we need to understanding the industry and how digital disruption impacted it.</vt:lpstr>
      <vt:lpstr>PowerPoint Presentation</vt:lpstr>
      <vt:lpstr>PowerPoint Presentation</vt:lpstr>
      <vt:lpstr>PowerPoint Presentation</vt:lpstr>
      <vt:lpstr>Digital Disruption Theory</vt:lpstr>
      <vt:lpstr>PowerPoint Presentation</vt:lpstr>
      <vt:lpstr>Digital Disruption in the Music Industry – MP3 </vt:lpstr>
      <vt:lpstr>Emerging Trends Caused by Digitisation Impacting The Music Industry. </vt:lpstr>
      <vt:lpstr>PowerPoint Presentation</vt:lpstr>
      <vt:lpstr>PowerPoint Presentation</vt:lpstr>
      <vt:lpstr>Streaming Services – Spotify Free (with Adverts) &amp; Subscription </vt:lpstr>
      <vt:lpstr>PowerPoint Presentation</vt:lpstr>
      <vt:lpstr>PowerPoint Presentation</vt:lpstr>
      <vt:lpstr>Demand Analysis &amp; Market Research</vt:lpstr>
      <vt:lpstr>PowerPoint Presentation</vt:lpstr>
      <vt:lpstr>PowerPoint Presentation</vt:lpstr>
      <vt:lpstr>PowerPoint Presentation</vt:lpstr>
      <vt:lpstr>PowerPoint Presentation</vt:lpstr>
      <vt:lpstr>PowerPoint Presentation</vt:lpstr>
      <vt:lpstr>Streaming – It’s Not all Good News for the Industry    </vt:lpstr>
      <vt:lpstr>PowerPoint Presentation</vt:lpstr>
      <vt:lpstr>PowerPoint Presentation</vt:lpstr>
      <vt:lpstr>PowerPoint Presentation</vt:lpstr>
      <vt:lpstr>STRATEGIC ANALYSIS of THE MUSIC INDUSTRY </vt:lpstr>
      <vt:lpstr>Political  </vt:lpstr>
      <vt:lpstr>Political  </vt:lpstr>
      <vt:lpstr>Economic (US)</vt:lpstr>
      <vt:lpstr>Social</vt:lpstr>
      <vt:lpstr>PowerPoint Presentation</vt:lpstr>
      <vt:lpstr>Technology</vt:lpstr>
      <vt:lpstr>PowerPoint Presentation</vt:lpstr>
      <vt:lpstr>Environmental</vt:lpstr>
      <vt:lpstr>Legal</vt:lpstr>
      <vt:lpstr>PowerPoint Presentation</vt:lpstr>
      <vt:lpstr>Strengths (Internal Factors)</vt:lpstr>
      <vt:lpstr>Weaknesses (Internal Factors)</vt:lpstr>
      <vt:lpstr>Opportunities</vt:lpstr>
      <vt:lpstr>Threats</vt:lpstr>
      <vt:lpstr>Porters five forces</vt:lpstr>
      <vt:lpstr>PowerPoint Presentation</vt:lpstr>
      <vt:lpstr>PowerPoint Presentation</vt:lpstr>
      <vt:lpstr>PowerPoint Presentation</vt:lpstr>
      <vt:lpstr>Potential of new entrants into the industry</vt:lpstr>
      <vt:lpstr>Bargaining Power of suppliers</vt:lpstr>
      <vt:lpstr>Bargaining Power of Customers</vt:lpstr>
      <vt:lpstr>Threat of substitute products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 Critical Assessment of the Music Industry and the wider market conditions in the light of Digital Disruption.   Assignment 1 Task 1  C. Blackstone Student Number 1910263 </dc:title>
  <dc:creator>Craig Blackstone</dc:creator>
  <cp:lastModifiedBy>Craig Blackstone</cp:lastModifiedBy>
  <cp:revision>27</cp:revision>
  <dcterms:created xsi:type="dcterms:W3CDTF">2019-11-25T16:07:53Z</dcterms:created>
  <dcterms:modified xsi:type="dcterms:W3CDTF">2019-11-25T20:06:04Z</dcterms:modified>
</cp:coreProperties>
</file>