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2" r:id="rId3"/>
    <p:sldId id="301"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303" r:id="rId22"/>
    <p:sldId id="275" r:id="rId23"/>
    <p:sldId id="290" r:id="rId24"/>
    <p:sldId id="291" r:id="rId25"/>
    <p:sldId id="294" r:id="rId26"/>
    <p:sldId id="295" r:id="rId27"/>
    <p:sldId id="296" r:id="rId28"/>
    <p:sldId id="297" r:id="rId29"/>
    <p:sldId id="276" r:id="rId30"/>
    <p:sldId id="277" r:id="rId31"/>
    <p:sldId id="278" r:id="rId32"/>
    <p:sldId id="292" r:id="rId33"/>
    <p:sldId id="300" r:id="rId34"/>
    <p:sldId id="281" r:id="rId35"/>
    <p:sldId id="298" r:id="rId36"/>
    <p:sldId id="279" r:id="rId37"/>
    <p:sldId id="280" r:id="rId38"/>
    <p:sldId id="282" r:id="rId39"/>
    <p:sldId id="293" r:id="rId40"/>
    <p:sldId id="283" r:id="rId41"/>
    <p:sldId id="284" r:id="rId42"/>
    <p:sldId id="285" r:id="rId43"/>
    <p:sldId id="286" r:id="rId44"/>
    <p:sldId id="287" r:id="rId45"/>
    <p:sldId id="288" r:id="rId46"/>
    <p:sldId id="289" r:id="rId47"/>
  </p:sldIdLst>
  <p:sldSz cx="9144000" cy="6858000" type="screen4x3"/>
  <p:notesSz cx="6858000" cy="9144000"/>
  <p:defaultTextStyle>
    <a:defPPr>
      <a:defRPr lang="en-GB"/>
    </a:defPPr>
    <a:lvl1pPr algn="l" rtl="0" eaLnBrk="0" fontAlgn="base" hangingPunct="0">
      <a:spcBef>
        <a:spcPct val="0"/>
      </a:spcBef>
      <a:spcAft>
        <a:spcPct val="0"/>
      </a:spcAft>
      <a:defRPr kern="1200">
        <a:solidFill>
          <a:schemeClr val="tx1"/>
        </a:solidFill>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charset="0"/>
        <a:ea typeface="+mn-ea"/>
        <a:cs typeface="+mn-cs"/>
      </a:defRPr>
    </a:lvl2pPr>
    <a:lvl3pPr marL="914400" algn="l" rtl="0" eaLnBrk="0" fontAlgn="base" hangingPunct="0">
      <a:spcBef>
        <a:spcPct val="0"/>
      </a:spcBef>
      <a:spcAft>
        <a:spcPct val="0"/>
      </a:spcAft>
      <a:defRPr kern="1200">
        <a:solidFill>
          <a:schemeClr val="tx1"/>
        </a:solidFill>
        <a:latin typeface="Arial" charset="0"/>
        <a:ea typeface="+mn-ea"/>
        <a:cs typeface="+mn-cs"/>
      </a:defRPr>
    </a:lvl3pPr>
    <a:lvl4pPr marL="1371600" algn="l" rtl="0" eaLnBrk="0" fontAlgn="base" hangingPunct="0">
      <a:spcBef>
        <a:spcPct val="0"/>
      </a:spcBef>
      <a:spcAft>
        <a:spcPct val="0"/>
      </a:spcAft>
      <a:defRPr kern="1200">
        <a:solidFill>
          <a:schemeClr val="tx1"/>
        </a:solidFill>
        <a:latin typeface="Arial" charset="0"/>
        <a:ea typeface="+mn-ea"/>
        <a:cs typeface="+mn-cs"/>
      </a:defRPr>
    </a:lvl4pPr>
    <a:lvl5pPr marL="1828800" algn="l" rtl="0" eaLnBrk="0" fontAlgn="base" hangingPunct="0">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99"/>
    <a:srgbClr val="0066FF"/>
    <a:srgbClr val="0099FF"/>
    <a:srgbClr val="33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7" autoAdjust="0"/>
    <p:restoredTop sz="94649" autoAdjust="0"/>
  </p:normalViewPr>
  <p:slideViewPr>
    <p:cSldViewPr>
      <p:cViewPr varScale="1">
        <p:scale>
          <a:sx n="89" d="100"/>
          <a:sy n="89" d="100"/>
        </p:scale>
        <p:origin x="725" y="6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914400" y="762000"/>
            <a:ext cx="7086600" cy="1295400"/>
          </a:xfrm>
        </p:spPr>
        <p:txBody>
          <a:bodyPr/>
          <a:lstStyle>
            <a:lvl1pPr>
              <a:defRPr sz="4800"/>
            </a:lvl1pPr>
          </a:lstStyle>
          <a:p>
            <a:pPr lvl="0"/>
            <a:r>
              <a:rPr lang="en-GB" altLang="en-US" noProof="0" smtClean="0"/>
              <a:t>Click to edit Master title style</a:t>
            </a:r>
          </a:p>
        </p:txBody>
      </p:sp>
      <p:sp>
        <p:nvSpPr>
          <p:cNvPr id="3075" name="Rectangle 3"/>
          <p:cNvSpPr>
            <a:spLocks noGrp="1" noChangeArrowheads="1"/>
          </p:cNvSpPr>
          <p:nvPr>
            <p:ph type="subTitle" idx="1"/>
          </p:nvPr>
        </p:nvSpPr>
        <p:spPr>
          <a:xfrm>
            <a:off x="1143000" y="2209800"/>
            <a:ext cx="6629400" cy="1371600"/>
          </a:xfrm>
        </p:spPr>
        <p:txBody>
          <a:bodyPr/>
          <a:lstStyle>
            <a:lvl1pPr marL="0" indent="0">
              <a:buFontTx/>
              <a:buNone/>
              <a:defRPr sz="3600">
                <a:latin typeface="Arial Black" pitchFamily="34" charset="0"/>
              </a:defRPr>
            </a:lvl1pPr>
          </a:lstStyle>
          <a:p>
            <a:pPr lvl="0"/>
            <a:r>
              <a:rPr lang="en-GB" altLang="en-US" noProof="0" smtClean="0"/>
              <a:t>Click to edit Master subtitle style</a:t>
            </a:r>
          </a:p>
        </p:txBody>
      </p:sp>
      <p:sp>
        <p:nvSpPr>
          <p:cNvPr id="3076" name="Rectangle 4"/>
          <p:cNvSpPr>
            <a:spLocks noGrp="1" noChangeArrowheads="1"/>
          </p:cNvSpPr>
          <p:nvPr>
            <p:ph type="dt" sz="half" idx="2"/>
          </p:nvPr>
        </p:nvSpPr>
        <p:spPr>
          <a:xfrm>
            <a:off x="914400" y="6248400"/>
            <a:ext cx="1905000" cy="457200"/>
          </a:xfrm>
        </p:spPr>
        <p:txBody>
          <a:bodyPr/>
          <a:lstStyle>
            <a:lvl1pPr>
              <a:defRPr/>
            </a:lvl1pPr>
          </a:lstStyle>
          <a:p>
            <a:endParaRPr lang="en-GB" altLang="en-US"/>
          </a:p>
        </p:txBody>
      </p:sp>
      <p:sp>
        <p:nvSpPr>
          <p:cNvPr id="3077" name="Rectangle 5"/>
          <p:cNvSpPr>
            <a:spLocks noGrp="1" noChangeArrowheads="1"/>
          </p:cNvSpPr>
          <p:nvPr>
            <p:ph type="ftr" sz="quarter" idx="3"/>
          </p:nvPr>
        </p:nvSpPr>
        <p:spPr>
          <a:xfrm>
            <a:off x="3048000" y="6248400"/>
            <a:ext cx="3048000" cy="457200"/>
          </a:xfrm>
        </p:spPr>
        <p:txBody>
          <a:bodyPr/>
          <a:lstStyle>
            <a:lvl1pPr>
              <a:defRPr/>
            </a:lvl1pPr>
          </a:lstStyle>
          <a:p>
            <a:endParaRPr lang="en-GB" altLang="en-US"/>
          </a:p>
        </p:txBody>
      </p:sp>
      <p:sp>
        <p:nvSpPr>
          <p:cNvPr id="3078" name="Rectangle 6"/>
          <p:cNvSpPr>
            <a:spLocks noGrp="1" noChangeArrowheads="1"/>
          </p:cNvSpPr>
          <p:nvPr>
            <p:ph type="sldNum" sz="quarter" idx="4"/>
          </p:nvPr>
        </p:nvSpPr>
        <p:spPr>
          <a:xfrm>
            <a:off x="6324600" y="6248400"/>
            <a:ext cx="1905000" cy="457200"/>
          </a:xfrm>
        </p:spPr>
        <p:txBody>
          <a:bodyPr/>
          <a:lstStyle>
            <a:lvl1pPr>
              <a:defRPr/>
            </a:lvl1pPr>
          </a:lstStyle>
          <a:p>
            <a:fld id="{6ADD5545-5373-4E0E-85A2-C6CC2392E455}" type="slidenum">
              <a:rPr lang="en-GB" altLang="en-US"/>
              <a:pPr/>
              <a:t>‹#›</a:t>
            </a:fld>
            <a:endParaRPr lang="en-GB"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GB"/>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ltLang="en-US"/>
          </a:p>
        </p:txBody>
      </p:sp>
      <p:sp>
        <p:nvSpPr>
          <p:cNvPr id="5" name="Footer Placeholder 4"/>
          <p:cNvSpPr>
            <a:spLocks noGrp="1"/>
          </p:cNvSpPr>
          <p:nvPr>
            <p:ph type="ftr" sz="quarter" idx="11"/>
          </p:nvPr>
        </p:nvSpPr>
        <p:spPr/>
        <p:txBody>
          <a:bodyPr/>
          <a:lstStyle>
            <a:lvl1pPr>
              <a:defRPr/>
            </a:lvl1pPr>
          </a:lstStyle>
          <a:p>
            <a:endParaRPr lang="en-GB" altLang="en-US"/>
          </a:p>
        </p:txBody>
      </p:sp>
      <p:sp>
        <p:nvSpPr>
          <p:cNvPr id="6" name="Slide Number Placeholder 5"/>
          <p:cNvSpPr>
            <a:spLocks noGrp="1"/>
          </p:cNvSpPr>
          <p:nvPr>
            <p:ph type="sldNum" sz="quarter" idx="12"/>
          </p:nvPr>
        </p:nvSpPr>
        <p:spPr/>
        <p:txBody>
          <a:bodyPr/>
          <a:lstStyle>
            <a:lvl1pPr>
              <a:defRPr/>
            </a:lvl1pPr>
          </a:lstStyle>
          <a:p>
            <a:fld id="{4D73353E-C487-41E2-AB53-5B9E96D93C6A}" type="slidenum">
              <a:rPr lang="en-GB" altLang="en-US"/>
              <a:pPr/>
              <a:t>‹#›</a:t>
            </a:fld>
            <a:endParaRPr lang="en-GB" altLang="en-US"/>
          </a:p>
        </p:txBody>
      </p:sp>
    </p:spTree>
    <p:extLst>
      <p:ext uri="{BB962C8B-B14F-4D97-AF65-F5344CB8AC3E}">
        <p14:creationId xmlns:p14="http://schemas.microsoft.com/office/powerpoint/2010/main" val="26737975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GB" smtClean="0"/>
              <a:t>Click to edit Master text styles</a:t>
            </a:r>
          </a:p>
        </p:txBody>
      </p:sp>
      <p:sp>
        <p:nvSpPr>
          <p:cNvPr id="4" name="Date Placeholder 3"/>
          <p:cNvSpPr>
            <a:spLocks noGrp="1"/>
          </p:cNvSpPr>
          <p:nvPr>
            <p:ph type="dt" sz="half" idx="10"/>
          </p:nvPr>
        </p:nvSpPr>
        <p:spPr/>
        <p:txBody>
          <a:bodyPr/>
          <a:lstStyle>
            <a:lvl1pPr>
              <a:defRPr/>
            </a:lvl1pPr>
          </a:lstStyle>
          <a:p>
            <a:endParaRPr lang="en-GB" altLang="en-US"/>
          </a:p>
        </p:txBody>
      </p:sp>
      <p:sp>
        <p:nvSpPr>
          <p:cNvPr id="5" name="Footer Placeholder 4"/>
          <p:cNvSpPr>
            <a:spLocks noGrp="1"/>
          </p:cNvSpPr>
          <p:nvPr>
            <p:ph type="ftr" sz="quarter" idx="11"/>
          </p:nvPr>
        </p:nvSpPr>
        <p:spPr/>
        <p:txBody>
          <a:bodyPr/>
          <a:lstStyle>
            <a:lvl1pPr>
              <a:defRPr/>
            </a:lvl1pPr>
          </a:lstStyle>
          <a:p>
            <a:endParaRPr lang="en-GB" altLang="en-US"/>
          </a:p>
        </p:txBody>
      </p:sp>
      <p:sp>
        <p:nvSpPr>
          <p:cNvPr id="6" name="Slide Number Placeholder 5"/>
          <p:cNvSpPr>
            <a:spLocks noGrp="1"/>
          </p:cNvSpPr>
          <p:nvPr>
            <p:ph type="sldNum" sz="quarter" idx="12"/>
          </p:nvPr>
        </p:nvSpPr>
        <p:spPr/>
        <p:txBody>
          <a:bodyPr/>
          <a:lstStyle>
            <a:lvl1pPr>
              <a:defRPr/>
            </a:lvl1pPr>
          </a:lstStyle>
          <a:p>
            <a:fld id="{B484AFDD-CD9F-4BB2-91F3-A17A85301BF7}" type="slidenum">
              <a:rPr lang="en-GB" altLang="en-US"/>
              <a:pPr/>
              <a:t>‹#›</a:t>
            </a:fld>
            <a:endParaRPr lang="en-GB" altLang="en-US"/>
          </a:p>
        </p:txBody>
      </p:sp>
    </p:spTree>
    <p:extLst>
      <p:ext uri="{BB962C8B-B14F-4D97-AF65-F5344CB8AC3E}">
        <p14:creationId xmlns:p14="http://schemas.microsoft.com/office/powerpoint/2010/main" val="39839523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GB"/>
          </a:p>
        </p:txBody>
      </p:sp>
      <p:sp>
        <p:nvSpPr>
          <p:cNvPr id="3" name="Content Placeholder 2"/>
          <p:cNvSpPr>
            <a:spLocks noGrp="1"/>
          </p:cNvSpPr>
          <p:nvPr>
            <p:ph sz="half" idx="1"/>
          </p:nvPr>
        </p:nvSpPr>
        <p:spPr>
          <a:xfrm>
            <a:off x="533400" y="1752600"/>
            <a:ext cx="3962400" cy="4343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4" name="Content Placeholder 3"/>
          <p:cNvSpPr>
            <a:spLocks noGrp="1"/>
          </p:cNvSpPr>
          <p:nvPr>
            <p:ph sz="half" idx="2"/>
          </p:nvPr>
        </p:nvSpPr>
        <p:spPr>
          <a:xfrm>
            <a:off x="4648200" y="1752600"/>
            <a:ext cx="3962400" cy="4343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5" name="Date Placeholder 4"/>
          <p:cNvSpPr>
            <a:spLocks noGrp="1"/>
          </p:cNvSpPr>
          <p:nvPr>
            <p:ph type="dt" sz="half" idx="10"/>
          </p:nvPr>
        </p:nvSpPr>
        <p:spPr/>
        <p:txBody>
          <a:bodyPr/>
          <a:lstStyle>
            <a:lvl1pPr>
              <a:defRPr/>
            </a:lvl1pPr>
          </a:lstStyle>
          <a:p>
            <a:endParaRPr lang="en-GB" altLang="en-US"/>
          </a:p>
        </p:txBody>
      </p:sp>
      <p:sp>
        <p:nvSpPr>
          <p:cNvPr id="6" name="Footer Placeholder 5"/>
          <p:cNvSpPr>
            <a:spLocks noGrp="1"/>
          </p:cNvSpPr>
          <p:nvPr>
            <p:ph type="ftr" sz="quarter" idx="11"/>
          </p:nvPr>
        </p:nvSpPr>
        <p:spPr/>
        <p:txBody>
          <a:bodyPr/>
          <a:lstStyle>
            <a:lvl1pPr>
              <a:defRPr/>
            </a:lvl1pPr>
          </a:lstStyle>
          <a:p>
            <a:endParaRPr lang="en-GB" altLang="en-US"/>
          </a:p>
        </p:txBody>
      </p:sp>
      <p:sp>
        <p:nvSpPr>
          <p:cNvPr id="7" name="Slide Number Placeholder 6"/>
          <p:cNvSpPr>
            <a:spLocks noGrp="1"/>
          </p:cNvSpPr>
          <p:nvPr>
            <p:ph type="sldNum" sz="quarter" idx="12"/>
          </p:nvPr>
        </p:nvSpPr>
        <p:spPr/>
        <p:txBody>
          <a:bodyPr/>
          <a:lstStyle>
            <a:lvl1pPr>
              <a:defRPr/>
            </a:lvl1pPr>
          </a:lstStyle>
          <a:p>
            <a:fld id="{896E674F-FDD4-4196-A0AB-EA4267E7D956}" type="slidenum">
              <a:rPr lang="en-GB" altLang="en-US"/>
              <a:pPr/>
              <a:t>‹#›</a:t>
            </a:fld>
            <a:endParaRPr lang="en-GB" altLang="en-US"/>
          </a:p>
        </p:txBody>
      </p:sp>
    </p:spTree>
    <p:extLst>
      <p:ext uri="{BB962C8B-B14F-4D97-AF65-F5344CB8AC3E}">
        <p14:creationId xmlns:p14="http://schemas.microsoft.com/office/powerpoint/2010/main" val="37558959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GB"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7" name="Date Placeholder 6"/>
          <p:cNvSpPr>
            <a:spLocks noGrp="1"/>
          </p:cNvSpPr>
          <p:nvPr>
            <p:ph type="dt" sz="half" idx="10"/>
          </p:nvPr>
        </p:nvSpPr>
        <p:spPr/>
        <p:txBody>
          <a:bodyPr/>
          <a:lstStyle>
            <a:lvl1pPr>
              <a:defRPr/>
            </a:lvl1pPr>
          </a:lstStyle>
          <a:p>
            <a:endParaRPr lang="en-GB" altLang="en-US"/>
          </a:p>
        </p:txBody>
      </p:sp>
      <p:sp>
        <p:nvSpPr>
          <p:cNvPr id="8" name="Footer Placeholder 7"/>
          <p:cNvSpPr>
            <a:spLocks noGrp="1"/>
          </p:cNvSpPr>
          <p:nvPr>
            <p:ph type="ftr" sz="quarter" idx="11"/>
          </p:nvPr>
        </p:nvSpPr>
        <p:spPr/>
        <p:txBody>
          <a:bodyPr/>
          <a:lstStyle>
            <a:lvl1pPr>
              <a:defRPr/>
            </a:lvl1pPr>
          </a:lstStyle>
          <a:p>
            <a:endParaRPr lang="en-GB" altLang="en-US"/>
          </a:p>
        </p:txBody>
      </p:sp>
      <p:sp>
        <p:nvSpPr>
          <p:cNvPr id="9" name="Slide Number Placeholder 8"/>
          <p:cNvSpPr>
            <a:spLocks noGrp="1"/>
          </p:cNvSpPr>
          <p:nvPr>
            <p:ph type="sldNum" sz="quarter" idx="12"/>
          </p:nvPr>
        </p:nvSpPr>
        <p:spPr/>
        <p:txBody>
          <a:bodyPr/>
          <a:lstStyle>
            <a:lvl1pPr>
              <a:defRPr/>
            </a:lvl1pPr>
          </a:lstStyle>
          <a:p>
            <a:fld id="{4DE0A824-A116-405C-9FD5-1E7CF193896A}" type="slidenum">
              <a:rPr lang="en-GB" altLang="en-US"/>
              <a:pPr/>
              <a:t>‹#›</a:t>
            </a:fld>
            <a:endParaRPr lang="en-GB" altLang="en-US"/>
          </a:p>
        </p:txBody>
      </p:sp>
    </p:spTree>
    <p:extLst>
      <p:ext uri="{BB962C8B-B14F-4D97-AF65-F5344CB8AC3E}">
        <p14:creationId xmlns:p14="http://schemas.microsoft.com/office/powerpoint/2010/main" val="19271658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GB" altLang="en-US"/>
          </a:p>
        </p:txBody>
      </p:sp>
      <p:sp>
        <p:nvSpPr>
          <p:cNvPr id="4" name="Footer Placeholder 3"/>
          <p:cNvSpPr>
            <a:spLocks noGrp="1"/>
          </p:cNvSpPr>
          <p:nvPr>
            <p:ph type="ftr" sz="quarter" idx="11"/>
          </p:nvPr>
        </p:nvSpPr>
        <p:spPr/>
        <p:txBody>
          <a:bodyPr/>
          <a:lstStyle>
            <a:lvl1pPr>
              <a:defRPr/>
            </a:lvl1pPr>
          </a:lstStyle>
          <a:p>
            <a:endParaRPr lang="en-GB" altLang="en-US"/>
          </a:p>
        </p:txBody>
      </p:sp>
      <p:sp>
        <p:nvSpPr>
          <p:cNvPr id="5" name="Slide Number Placeholder 4"/>
          <p:cNvSpPr>
            <a:spLocks noGrp="1"/>
          </p:cNvSpPr>
          <p:nvPr>
            <p:ph type="sldNum" sz="quarter" idx="12"/>
          </p:nvPr>
        </p:nvSpPr>
        <p:spPr/>
        <p:txBody>
          <a:bodyPr/>
          <a:lstStyle>
            <a:lvl1pPr>
              <a:defRPr/>
            </a:lvl1pPr>
          </a:lstStyle>
          <a:p>
            <a:fld id="{55BE1C68-1E38-4CB6-8AE5-E51708DDB8D8}" type="slidenum">
              <a:rPr lang="en-GB" altLang="en-US"/>
              <a:pPr/>
              <a:t>‹#›</a:t>
            </a:fld>
            <a:endParaRPr lang="en-GB" altLang="en-US"/>
          </a:p>
        </p:txBody>
      </p:sp>
    </p:spTree>
    <p:extLst>
      <p:ext uri="{BB962C8B-B14F-4D97-AF65-F5344CB8AC3E}">
        <p14:creationId xmlns:p14="http://schemas.microsoft.com/office/powerpoint/2010/main" val="10818441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GB" altLang="en-US"/>
          </a:p>
        </p:txBody>
      </p:sp>
      <p:sp>
        <p:nvSpPr>
          <p:cNvPr id="3" name="Footer Placeholder 2"/>
          <p:cNvSpPr>
            <a:spLocks noGrp="1"/>
          </p:cNvSpPr>
          <p:nvPr>
            <p:ph type="ftr" sz="quarter" idx="11"/>
          </p:nvPr>
        </p:nvSpPr>
        <p:spPr/>
        <p:txBody>
          <a:bodyPr/>
          <a:lstStyle>
            <a:lvl1pPr>
              <a:defRPr/>
            </a:lvl1pPr>
          </a:lstStyle>
          <a:p>
            <a:endParaRPr lang="en-GB" altLang="en-US"/>
          </a:p>
        </p:txBody>
      </p:sp>
      <p:sp>
        <p:nvSpPr>
          <p:cNvPr id="4" name="Slide Number Placeholder 3"/>
          <p:cNvSpPr>
            <a:spLocks noGrp="1"/>
          </p:cNvSpPr>
          <p:nvPr>
            <p:ph type="sldNum" sz="quarter" idx="12"/>
          </p:nvPr>
        </p:nvSpPr>
        <p:spPr/>
        <p:txBody>
          <a:bodyPr/>
          <a:lstStyle>
            <a:lvl1pPr>
              <a:defRPr/>
            </a:lvl1pPr>
          </a:lstStyle>
          <a:p>
            <a:fld id="{EF354206-C538-4CDA-B168-C33E0DA6DAF7}" type="slidenum">
              <a:rPr lang="en-GB" altLang="en-US"/>
              <a:pPr/>
              <a:t>‹#›</a:t>
            </a:fld>
            <a:endParaRPr lang="en-GB" altLang="en-US"/>
          </a:p>
        </p:txBody>
      </p:sp>
    </p:spTree>
    <p:extLst>
      <p:ext uri="{BB962C8B-B14F-4D97-AF65-F5344CB8AC3E}">
        <p14:creationId xmlns:p14="http://schemas.microsoft.com/office/powerpoint/2010/main" val="23870383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altLang="en-US"/>
          </a:p>
        </p:txBody>
      </p:sp>
      <p:sp>
        <p:nvSpPr>
          <p:cNvPr id="6" name="Footer Placeholder 5"/>
          <p:cNvSpPr>
            <a:spLocks noGrp="1"/>
          </p:cNvSpPr>
          <p:nvPr>
            <p:ph type="ftr" sz="quarter" idx="11"/>
          </p:nvPr>
        </p:nvSpPr>
        <p:spPr/>
        <p:txBody>
          <a:bodyPr/>
          <a:lstStyle>
            <a:lvl1pPr>
              <a:defRPr/>
            </a:lvl1pPr>
          </a:lstStyle>
          <a:p>
            <a:endParaRPr lang="en-GB" altLang="en-US"/>
          </a:p>
        </p:txBody>
      </p:sp>
      <p:sp>
        <p:nvSpPr>
          <p:cNvPr id="7" name="Slide Number Placeholder 6"/>
          <p:cNvSpPr>
            <a:spLocks noGrp="1"/>
          </p:cNvSpPr>
          <p:nvPr>
            <p:ph type="sldNum" sz="quarter" idx="12"/>
          </p:nvPr>
        </p:nvSpPr>
        <p:spPr/>
        <p:txBody>
          <a:bodyPr/>
          <a:lstStyle>
            <a:lvl1pPr>
              <a:defRPr/>
            </a:lvl1pPr>
          </a:lstStyle>
          <a:p>
            <a:fld id="{29D9C66B-E9C4-4343-9082-BE264E1D92E8}" type="slidenum">
              <a:rPr lang="en-GB" altLang="en-US"/>
              <a:pPr/>
              <a:t>‹#›</a:t>
            </a:fld>
            <a:endParaRPr lang="en-GB" altLang="en-US"/>
          </a:p>
        </p:txBody>
      </p:sp>
    </p:spTree>
    <p:extLst>
      <p:ext uri="{BB962C8B-B14F-4D97-AF65-F5344CB8AC3E}">
        <p14:creationId xmlns:p14="http://schemas.microsoft.com/office/powerpoint/2010/main" val="4680703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smtClean="0"/>
              <a:t>Click icon to add picture</a:t>
            </a:r>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altLang="en-US"/>
          </a:p>
        </p:txBody>
      </p:sp>
      <p:sp>
        <p:nvSpPr>
          <p:cNvPr id="6" name="Footer Placeholder 5"/>
          <p:cNvSpPr>
            <a:spLocks noGrp="1"/>
          </p:cNvSpPr>
          <p:nvPr>
            <p:ph type="ftr" sz="quarter" idx="11"/>
          </p:nvPr>
        </p:nvSpPr>
        <p:spPr/>
        <p:txBody>
          <a:bodyPr/>
          <a:lstStyle>
            <a:lvl1pPr>
              <a:defRPr/>
            </a:lvl1pPr>
          </a:lstStyle>
          <a:p>
            <a:endParaRPr lang="en-GB" altLang="en-US"/>
          </a:p>
        </p:txBody>
      </p:sp>
      <p:sp>
        <p:nvSpPr>
          <p:cNvPr id="7" name="Slide Number Placeholder 6"/>
          <p:cNvSpPr>
            <a:spLocks noGrp="1"/>
          </p:cNvSpPr>
          <p:nvPr>
            <p:ph type="sldNum" sz="quarter" idx="12"/>
          </p:nvPr>
        </p:nvSpPr>
        <p:spPr/>
        <p:txBody>
          <a:bodyPr/>
          <a:lstStyle>
            <a:lvl1pPr>
              <a:defRPr/>
            </a:lvl1pPr>
          </a:lstStyle>
          <a:p>
            <a:fld id="{54F58DEC-37B8-4C67-B491-7B9EAB8FA6B0}" type="slidenum">
              <a:rPr lang="en-GB" altLang="en-US"/>
              <a:pPr/>
              <a:t>‹#›</a:t>
            </a:fld>
            <a:endParaRPr lang="en-GB" altLang="en-US"/>
          </a:p>
        </p:txBody>
      </p:sp>
    </p:spTree>
    <p:extLst>
      <p:ext uri="{BB962C8B-B14F-4D97-AF65-F5344CB8AC3E}">
        <p14:creationId xmlns:p14="http://schemas.microsoft.com/office/powerpoint/2010/main" val="2179862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ltLang="en-US"/>
          </a:p>
        </p:txBody>
      </p:sp>
      <p:sp>
        <p:nvSpPr>
          <p:cNvPr id="5" name="Footer Placeholder 4"/>
          <p:cNvSpPr>
            <a:spLocks noGrp="1"/>
          </p:cNvSpPr>
          <p:nvPr>
            <p:ph type="ftr" sz="quarter" idx="11"/>
          </p:nvPr>
        </p:nvSpPr>
        <p:spPr/>
        <p:txBody>
          <a:bodyPr/>
          <a:lstStyle>
            <a:lvl1pPr>
              <a:defRPr/>
            </a:lvl1pPr>
          </a:lstStyle>
          <a:p>
            <a:endParaRPr lang="en-GB" altLang="en-US"/>
          </a:p>
        </p:txBody>
      </p:sp>
      <p:sp>
        <p:nvSpPr>
          <p:cNvPr id="6" name="Slide Number Placeholder 5"/>
          <p:cNvSpPr>
            <a:spLocks noGrp="1"/>
          </p:cNvSpPr>
          <p:nvPr>
            <p:ph type="sldNum" sz="quarter" idx="12"/>
          </p:nvPr>
        </p:nvSpPr>
        <p:spPr/>
        <p:txBody>
          <a:bodyPr/>
          <a:lstStyle>
            <a:lvl1pPr>
              <a:defRPr/>
            </a:lvl1pPr>
          </a:lstStyle>
          <a:p>
            <a:fld id="{F75D0CC3-6B08-43F6-BA1F-512A0AE4E704}" type="slidenum">
              <a:rPr lang="en-GB" altLang="en-US"/>
              <a:pPr/>
              <a:t>‹#›</a:t>
            </a:fld>
            <a:endParaRPr lang="en-GB" altLang="en-US"/>
          </a:p>
        </p:txBody>
      </p:sp>
    </p:spTree>
    <p:extLst>
      <p:ext uri="{BB962C8B-B14F-4D97-AF65-F5344CB8AC3E}">
        <p14:creationId xmlns:p14="http://schemas.microsoft.com/office/powerpoint/2010/main" val="3082303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419100"/>
            <a:ext cx="2057400" cy="5676900"/>
          </a:xfrm>
        </p:spPr>
        <p:txBody>
          <a:bodyPr vert="eaVert"/>
          <a:lstStyle/>
          <a:p>
            <a:r>
              <a:rPr lang="en-GB" smtClean="0"/>
              <a:t>Click to edit Master title style</a:t>
            </a:r>
            <a:endParaRPr lang="en-GB"/>
          </a:p>
        </p:txBody>
      </p:sp>
      <p:sp>
        <p:nvSpPr>
          <p:cNvPr id="3" name="Vertical Text Placeholder 2"/>
          <p:cNvSpPr>
            <a:spLocks noGrp="1"/>
          </p:cNvSpPr>
          <p:nvPr>
            <p:ph type="body" orient="vert" idx="1"/>
          </p:nvPr>
        </p:nvSpPr>
        <p:spPr>
          <a:xfrm>
            <a:off x="381000" y="419100"/>
            <a:ext cx="6019800" cy="5676900"/>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ltLang="en-US"/>
          </a:p>
        </p:txBody>
      </p:sp>
      <p:sp>
        <p:nvSpPr>
          <p:cNvPr id="5" name="Footer Placeholder 4"/>
          <p:cNvSpPr>
            <a:spLocks noGrp="1"/>
          </p:cNvSpPr>
          <p:nvPr>
            <p:ph type="ftr" sz="quarter" idx="11"/>
          </p:nvPr>
        </p:nvSpPr>
        <p:spPr/>
        <p:txBody>
          <a:bodyPr/>
          <a:lstStyle>
            <a:lvl1pPr>
              <a:defRPr/>
            </a:lvl1pPr>
          </a:lstStyle>
          <a:p>
            <a:endParaRPr lang="en-GB" altLang="en-US"/>
          </a:p>
        </p:txBody>
      </p:sp>
      <p:sp>
        <p:nvSpPr>
          <p:cNvPr id="6" name="Slide Number Placeholder 5"/>
          <p:cNvSpPr>
            <a:spLocks noGrp="1"/>
          </p:cNvSpPr>
          <p:nvPr>
            <p:ph type="sldNum" sz="quarter" idx="12"/>
          </p:nvPr>
        </p:nvSpPr>
        <p:spPr/>
        <p:txBody>
          <a:bodyPr/>
          <a:lstStyle>
            <a:lvl1pPr>
              <a:defRPr/>
            </a:lvl1pPr>
          </a:lstStyle>
          <a:p>
            <a:fld id="{A464C6EB-B32D-41A1-ABF7-206AF914C3E3}" type="slidenum">
              <a:rPr lang="en-GB" altLang="en-US"/>
              <a:pPr/>
              <a:t>‹#›</a:t>
            </a:fld>
            <a:endParaRPr lang="en-GB" altLang="en-US"/>
          </a:p>
        </p:txBody>
      </p:sp>
    </p:spTree>
    <p:extLst>
      <p:ext uri="{BB962C8B-B14F-4D97-AF65-F5344CB8AC3E}">
        <p14:creationId xmlns:p14="http://schemas.microsoft.com/office/powerpoint/2010/main" val="33061024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81000" y="419100"/>
            <a:ext cx="4114800"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r>
              <a:rPr lang="en-GB" altLang="en-US" smtClean="0"/>
              <a:t>Click to edit Master title style</a:t>
            </a:r>
          </a:p>
        </p:txBody>
      </p:sp>
      <p:sp>
        <p:nvSpPr>
          <p:cNvPr id="1027" name="Rectangle 3"/>
          <p:cNvSpPr>
            <a:spLocks noGrp="1" noChangeArrowheads="1"/>
          </p:cNvSpPr>
          <p:nvPr>
            <p:ph type="body" idx="1"/>
          </p:nvPr>
        </p:nvSpPr>
        <p:spPr bwMode="auto">
          <a:xfrm>
            <a:off x="533400" y="1752600"/>
            <a:ext cx="8077200" cy="434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1028" name="Rectangle 4"/>
          <p:cNvSpPr>
            <a:spLocks noGrp="1" noChangeArrowheads="1"/>
          </p:cNvSpPr>
          <p:nvPr>
            <p:ph type="dt" sz="half" idx="2"/>
          </p:nvPr>
        </p:nvSpPr>
        <p:spPr bwMode="auto">
          <a:xfrm>
            <a:off x="533400" y="6400800"/>
            <a:ext cx="1905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000"/>
            </a:lvl1pPr>
          </a:lstStyle>
          <a:p>
            <a:endParaRPr lang="en-GB" altLang="en-US"/>
          </a:p>
        </p:txBody>
      </p:sp>
      <p:sp>
        <p:nvSpPr>
          <p:cNvPr id="1029" name="Rectangle 5"/>
          <p:cNvSpPr>
            <a:spLocks noGrp="1" noChangeArrowheads="1"/>
          </p:cNvSpPr>
          <p:nvPr>
            <p:ph type="ftr" sz="quarter" idx="3"/>
          </p:nvPr>
        </p:nvSpPr>
        <p:spPr bwMode="auto">
          <a:xfrm>
            <a:off x="2667000" y="6400800"/>
            <a:ext cx="37338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000"/>
            </a:lvl1pPr>
          </a:lstStyle>
          <a:p>
            <a:endParaRPr lang="en-GB" altLang="en-US"/>
          </a:p>
        </p:txBody>
      </p:sp>
      <p:sp>
        <p:nvSpPr>
          <p:cNvPr id="1030" name="Rectangle 6"/>
          <p:cNvSpPr>
            <a:spLocks noGrp="1" noChangeArrowheads="1"/>
          </p:cNvSpPr>
          <p:nvPr>
            <p:ph type="sldNum" sz="quarter" idx="4"/>
          </p:nvPr>
        </p:nvSpPr>
        <p:spPr bwMode="auto">
          <a:xfrm>
            <a:off x="6705600" y="6400800"/>
            <a:ext cx="1905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000"/>
            </a:lvl1pPr>
          </a:lstStyle>
          <a:p>
            <a:fld id="{2461F3FB-DE5F-4C22-89C5-18F85C9F293F}"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3200">
          <a:solidFill>
            <a:schemeClr val="tx2"/>
          </a:solidFill>
          <a:latin typeface="+mj-lt"/>
          <a:ea typeface="+mj-ea"/>
          <a:cs typeface="+mj-cs"/>
        </a:defRPr>
      </a:lvl1pPr>
      <a:lvl2pPr algn="ctr" rtl="0" eaLnBrk="1" fontAlgn="base" hangingPunct="1">
        <a:spcBef>
          <a:spcPct val="0"/>
        </a:spcBef>
        <a:spcAft>
          <a:spcPct val="0"/>
        </a:spcAft>
        <a:defRPr sz="3200">
          <a:solidFill>
            <a:schemeClr val="tx2"/>
          </a:solidFill>
          <a:latin typeface="Arial Black" pitchFamily="34" charset="0"/>
        </a:defRPr>
      </a:lvl2pPr>
      <a:lvl3pPr algn="ctr" rtl="0" eaLnBrk="1" fontAlgn="base" hangingPunct="1">
        <a:spcBef>
          <a:spcPct val="0"/>
        </a:spcBef>
        <a:spcAft>
          <a:spcPct val="0"/>
        </a:spcAft>
        <a:defRPr sz="3200">
          <a:solidFill>
            <a:schemeClr val="tx2"/>
          </a:solidFill>
          <a:latin typeface="Arial Black" pitchFamily="34" charset="0"/>
        </a:defRPr>
      </a:lvl3pPr>
      <a:lvl4pPr algn="ctr" rtl="0" eaLnBrk="1" fontAlgn="base" hangingPunct="1">
        <a:spcBef>
          <a:spcPct val="0"/>
        </a:spcBef>
        <a:spcAft>
          <a:spcPct val="0"/>
        </a:spcAft>
        <a:defRPr sz="3200">
          <a:solidFill>
            <a:schemeClr val="tx2"/>
          </a:solidFill>
          <a:latin typeface="Arial Black" pitchFamily="34" charset="0"/>
        </a:defRPr>
      </a:lvl4pPr>
      <a:lvl5pPr algn="ctr" rtl="0" eaLnBrk="1" fontAlgn="base" hangingPunct="1">
        <a:spcBef>
          <a:spcPct val="0"/>
        </a:spcBef>
        <a:spcAft>
          <a:spcPct val="0"/>
        </a:spcAft>
        <a:defRPr sz="3200">
          <a:solidFill>
            <a:schemeClr val="tx2"/>
          </a:solidFill>
          <a:latin typeface="Arial Black" pitchFamily="34" charset="0"/>
        </a:defRPr>
      </a:lvl5pPr>
      <a:lvl6pPr marL="457200" algn="ctr" rtl="0" eaLnBrk="1" fontAlgn="base" hangingPunct="1">
        <a:spcBef>
          <a:spcPct val="0"/>
        </a:spcBef>
        <a:spcAft>
          <a:spcPct val="0"/>
        </a:spcAft>
        <a:defRPr sz="3200">
          <a:solidFill>
            <a:schemeClr val="tx2"/>
          </a:solidFill>
          <a:latin typeface="Arial Black" pitchFamily="34" charset="0"/>
        </a:defRPr>
      </a:lvl6pPr>
      <a:lvl7pPr marL="914400" algn="ctr" rtl="0" eaLnBrk="1" fontAlgn="base" hangingPunct="1">
        <a:spcBef>
          <a:spcPct val="0"/>
        </a:spcBef>
        <a:spcAft>
          <a:spcPct val="0"/>
        </a:spcAft>
        <a:defRPr sz="3200">
          <a:solidFill>
            <a:schemeClr val="tx2"/>
          </a:solidFill>
          <a:latin typeface="Arial Black" pitchFamily="34" charset="0"/>
        </a:defRPr>
      </a:lvl7pPr>
      <a:lvl8pPr marL="1371600" algn="ctr" rtl="0" eaLnBrk="1" fontAlgn="base" hangingPunct="1">
        <a:spcBef>
          <a:spcPct val="0"/>
        </a:spcBef>
        <a:spcAft>
          <a:spcPct val="0"/>
        </a:spcAft>
        <a:defRPr sz="3200">
          <a:solidFill>
            <a:schemeClr val="tx2"/>
          </a:solidFill>
          <a:latin typeface="Arial Black" pitchFamily="34" charset="0"/>
        </a:defRPr>
      </a:lvl8pPr>
      <a:lvl9pPr marL="1828800" algn="ctr" rtl="0" eaLnBrk="1" fontAlgn="base" hangingPunct="1">
        <a:spcBef>
          <a:spcPct val="0"/>
        </a:spcBef>
        <a:spcAft>
          <a:spcPct val="0"/>
        </a:spcAft>
        <a:defRPr sz="3200">
          <a:solidFill>
            <a:schemeClr val="tx2"/>
          </a:solidFill>
          <a:latin typeface="Arial Black" pitchFamily="34"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youtube.com/watch?v=HeEWtNaW6KE" TargetMode="Externa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www.youtube.com/watch?v=p7AM49svaGQ"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youtube.com/watch?v=LS37SNYjg8w"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youtube.com/watch?v=76UADeMq-aY" TargetMode="External"/><Relationship Id="rId7" Type="http://schemas.openxmlformats.org/officeDocument/2006/relationships/image" Target="../media/image16.png"/><Relationship Id="rId2" Type="http://schemas.openxmlformats.org/officeDocument/2006/relationships/hyperlink" Target="https://www.youtube.com/watch?v=yg9ZuZ6Wazk" TargetMode="Externa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s://www.youtube.com/watch?v=kuRn2S7iPNU"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www.youtube.com/watch?v=-JvtlB_NzI8"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s://www.youtube.com/watch?v=ZVo8ynkZj9I"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hyperlink" Target="https://www.youtube.com/watch?v=40DykbPa4Lc"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hyperlink" Target="https://www.youtube.com/watch?v=Ekr05T9Iaio"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s://www.youtube.com/watch?v=MB9WaV_onps"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s://www.youtube.com/watch?v=x_sV4k-xRa4" TargetMode="External"/><Relationship Id="rId1" Type="http://schemas.openxmlformats.org/officeDocument/2006/relationships/slideLayout" Target="../slideLayouts/slideLayout2.xml"/><Relationship Id="rId4" Type="http://schemas.openxmlformats.org/officeDocument/2006/relationships/hyperlink" Target="https://www.youtube.com/watch?v=AXzR5b6HoIA" TargetMode="External"/></Relationships>
</file>

<file path=ppt/slides/_rels/slide3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8" Type="http://schemas.openxmlformats.org/officeDocument/2006/relationships/hyperlink" Target="https://www.youtube.com/watch?v=zpOULjyy-n8" TargetMode="External"/><Relationship Id="rId13" Type="http://schemas.openxmlformats.org/officeDocument/2006/relationships/image" Target="../media/image32.png"/><Relationship Id="rId3" Type="http://schemas.openxmlformats.org/officeDocument/2006/relationships/hyperlink" Target="https://www.youtube.com/watch?v=t4QK8RxCAwo" TargetMode="External"/><Relationship Id="rId7" Type="http://schemas.openxmlformats.org/officeDocument/2006/relationships/hyperlink" Target="https://www.youtube.com/watch?v=WXbHOnHAG-g" TargetMode="External"/><Relationship Id="rId12" Type="http://schemas.openxmlformats.org/officeDocument/2006/relationships/hyperlink" Target="https://www.youtube.com/watch?v=biL6zAMkOQs" TargetMode="External"/><Relationship Id="rId2" Type="http://schemas.openxmlformats.org/officeDocument/2006/relationships/hyperlink" Target="https://www.youtube.com/watch?v=JwC1Ctrj6Xk&amp;index=10&amp;list=PL7C220D67E86AABC2" TargetMode="External"/><Relationship Id="rId1" Type="http://schemas.openxmlformats.org/officeDocument/2006/relationships/slideLayout" Target="../slideLayouts/slideLayout2.xml"/><Relationship Id="rId6" Type="http://schemas.openxmlformats.org/officeDocument/2006/relationships/hyperlink" Target="https://www.youtube.com/watch?v=lcOxhH8N3Bo" TargetMode="External"/><Relationship Id="rId11" Type="http://schemas.openxmlformats.org/officeDocument/2006/relationships/hyperlink" Target="https://www.youtube.com/watch?v=CmELf8DJAVY" TargetMode="External"/><Relationship Id="rId5" Type="http://schemas.openxmlformats.org/officeDocument/2006/relationships/hyperlink" Target="https://www.youtube.com/watch?v=pcHI_lTmog4" TargetMode="External"/><Relationship Id="rId10" Type="http://schemas.openxmlformats.org/officeDocument/2006/relationships/hyperlink" Target="https://www.youtube.com/watch?v=9HpHelfjpuU" TargetMode="External"/><Relationship Id="rId4" Type="http://schemas.openxmlformats.org/officeDocument/2006/relationships/hyperlink" Target="https://www.youtube.com/watch?v=dzY0-I4Gq5w" TargetMode="External"/><Relationship Id="rId9" Type="http://schemas.openxmlformats.org/officeDocument/2006/relationships/hyperlink" Target="https://www.youtube.com/watch?v=cdxCurfPEoI" TargetMode="Externa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980728"/>
            <a:ext cx="7086600" cy="1583134"/>
          </a:xfrm>
        </p:spPr>
        <p:txBody>
          <a:bodyPr/>
          <a:lstStyle/>
          <a:p>
            <a:r>
              <a:rPr lang="en-GB" dirty="0" smtClean="0"/>
              <a:t>Media and Consumer Psychology</a:t>
            </a:r>
            <a:endParaRPr lang="en-GB" dirty="0"/>
          </a:p>
        </p:txBody>
      </p:sp>
      <p:sp>
        <p:nvSpPr>
          <p:cNvPr id="3" name="Subtitle 2"/>
          <p:cNvSpPr>
            <a:spLocks noGrp="1"/>
          </p:cNvSpPr>
          <p:nvPr>
            <p:ph type="subTitle" idx="1"/>
          </p:nvPr>
        </p:nvSpPr>
        <p:spPr>
          <a:xfrm>
            <a:off x="1143000" y="2924944"/>
            <a:ext cx="6629400" cy="656456"/>
          </a:xfrm>
        </p:spPr>
        <p:txBody>
          <a:bodyPr/>
          <a:lstStyle/>
          <a:p>
            <a:pPr algn="ctr"/>
            <a:r>
              <a:rPr lang="en-GB" dirty="0" smtClean="0"/>
              <a:t>SSAP5003</a:t>
            </a:r>
            <a:endParaRPr lang="en-GB" dirty="0"/>
          </a:p>
        </p:txBody>
      </p:sp>
    </p:spTree>
    <p:extLst>
      <p:ext uri="{BB962C8B-B14F-4D97-AF65-F5344CB8AC3E}">
        <p14:creationId xmlns:p14="http://schemas.microsoft.com/office/powerpoint/2010/main" val="156197727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413891"/>
            <a:ext cx="4114800" cy="1077218"/>
          </a:xfrm>
        </p:spPr>
        <p:txBody>
          <a:bodyPr/>
          <a:lstStyle/>
          <a:p>
            <a:r>
              <a:rPr lang="en-GB" dirty="0" smtClean="0"/>
              <a:t>Learning Outcomes</a:t>
            </a:r>
            <a:endParaRPr lang="en-GB" dirty="0"/>
          </a:p>
        </p:txBody>
      </p:sp>
      <p:sp>
        <p:nvSpPr>
          <p:cNvPr id="3" name="Content Placeholder 2"/>
          <p:cNvSpPr>
            <a:spLocks noGrp="1"/>
          </p:cNvSpPr>
          <p:nvPr>
            <p:ph idx="1"/>
          </p:nvPr>
        </p:nvSpPr>
        <p:spPr>
          <a:xfrm>
            <a:off x="107504" y="1556792"/>
            <a:ext cx="8928992" cy="4539208"/>
          </a:xfrm>
        </p:spPr>
        <p:txBody>
          <a:bodyPr/>
          <a:lstStyle/>
          <a:p>
            <a:pPr lvl="0" hangingPunct="0"/>
            <a:r>
              <a:rPr lang="en-GB" sz="2400" dirty="0">
                <a:solidFill>
                  <a:srgbClr val="000099"/>
                </a:solidFill>
              </a:rPr>
              <a:t>C</a:t>
            </a:r>
            <a:r>
              <a:rPr lang="en-GB" sz="2400" dirty="0" smtClean="0">
                <a:solidFill>
                  <a:srgbClr val="000099"/>
                </a:solidFill>
              </a:rPr>
              <a:t>ritically </a:t>
            </a:r>
            <a:r>
              <a:rPr lang="en-GB" sz="2400" dirty="0">
                <a:solidFill>
                  <a:srgbClr val="000099"/>
                </a:solidFill>
              </a:rPr>
              <a:t>evaluate and apply the main theories underpinning consumer psychology;</a:t>
            </a:r>
          </a:p>
          <a:p>
            <a:pPr lvl="0" hangingPunct="0"/>
            <a:r>
              <a:rPr lang="en-GB" sz="2400" dirty="0">
                <a:solidFill>
                  <a:srgbClr val="000099"/>
                </a:solidFill>
              </a:rPr>
              <a:t>C</a:t>
            </a:r>
            <a:r>
              <a:rPr lang="en-GB" sz="2400" dirty="0" smtClean="0">
                <a:solidFill>
                  <a:srgbClr val="000099"/>
                </a:solidFill>
              </a:rPr>
              <a:t>ontextualise </a:t>
            </a:r>
            <a:r>
              <a:rPr lang="en-GB" sz="2400" dirty="0">
                <a:solidFill>
                  <a:srgbClr val="000099"/>
                </a:solidFill>
              </a:rPr>
              <a:t>understandings of complex issues in consumer psychology;</a:t>
            </a:r>
          </a:p>
          <a:p>
            <a:pPr lvl="0" hangingPunct="0"/>
            <a:r>
              <a:rPr lang="en-GB" sz="2400" dirty="0">
                <a:solidFill>
                  <a:srgbClr val="000099"/>
                </a:solidFill>
              </a:rPr>
              <a:t>C</a:t>
            </a:r>
            <a:r>
              <a:rPr lang="en-GB" sz="2400" dirty="0" smtClean="0">
                <a:solidFill>
                  <a:srgbClr val="000099"/>
                </a:solidFill>
              </a:rPr>
              <a:t>ritically </a:t>
            </a:r>
            <a:r>
              <a:rPr lang="en-GB" sz="2400" dirty="0">
                <a:solidFill>
                  <a:srgbClr val="000099"/>
                </a:solidFill>
              </a:rPr>
              <a:t>evaluate psychological theory and research exploring the impact of the media’s influence on human behaviour;</a:t>
            </a:r>
          </a:p>
          <a:p>
            <a:pPr lvl="0" hangingPunct="0"/>
            <a:r>
              <a:rPr lang="en-GB" sz="2400" dirty="0">
                <a:solidFill>
                  <a:srgbClr val="000099"/>
                </a:solidFill>
              </a:rPr>
              <a:t>C</a:t>
            </a:r>
            <a:r>
              <a:rPr lang="en-GB" sz="2400" dirty="0" smtClean="0">
                <a:solidFill>
                  <a:srgbClr val="000099"/>
                </a:solidFill>
              </a:rPr>
              <a:t>ritically </a:t>
            </a:r>
            <a:r>
              <a:rPr lang="en-GB" sz="2400" dirty="0">
                <a:solidFill>
                  <a:srgbClr val="000099"/>
                </a:solidFill>
              </a:rPr>
              <a:t>evaluate psychological research investigating human interaction with the media;</a:t>
            </a:r>
          </a:p>
          <a:p>
            <a:pPr lvl="0" hangingPunct="0"/>
            <a:r>
              <a:rPr lang="en-GB" sz="2400" dirty="0">
                <a:solidFill>
                  <a:srgbClr val="000099"/>
                </a:solidFill>
              </a:rPr>
              <a:t>O</a:t>
            </a:r>
            <a:r>
              <a:rPr lang="en-GB" sz="2400" dirty="0" smtClean="0">
                <a:solidFill>
                  <a:srgbClr val="000099"/>
                </a:solidFill>
              </a:rPr>
              <a:t>rganise </a:t>
            </a:r>
            <a:r>
              <a:rPr lang="en-GB" sz="2400" dirty="0">
                <a:solidFill>
                  <a:srgbClr val="000099"/>
                </a:solidFill>
              </a:rPr>
              <a:t>their knowledge and learning through the use of a range of information resources and present their work at the appropriate level. </a:t>
            </a:r>
          </a:p>
          <a:p>
            <a:endParaRPr lang="en-GB" dirty="0">
              <a:solidFill>
                <a:srgbClr val="000099"/>
              </a:solidFill>
            </a:endParaRPr>
          </a:p>
        </p:txBody>
      </p:sp>
    </p:spTree>
    <p:extLst>
      <p:ext uri="{BB962C8B-B14F-4D97-AF65-F5344CB8AC3E}">
        <p14:creationId xmlns:p14="http://schemas.microsoft.com/office/powerpoint/2010/main" val="215810855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660112"/>
            <a:ext cx="4114800" cy="584775"/>
          </a:xfrm>
        </p:spPr>
        <p:txBody>
          <a:bodyPr/>
          <a:lstStyle/>
          <a:p>
            <a:r>
              <a:rPr lang="en-GB" dirty="0" smtClean="0"/>
              <a:t>Assessments </a:t>
            </a:r>
            <a:endParaRPr lang="en-GB" dirty="0"/>
          </a:p>
        </p:txBody>
      </p:sp>
      <p:sp>
        <p:nvSpPr>
          <p:cNvPr id="3" name="Content Placeholder 2"/>
          <p:cNvSpPr>
            <a:spLocks noGrp="1"/>
          </p:cNvSpPr>
          <p:nvPr>
            <p:ph idx="1"/>
          </p:nvPr>
        </p:nvSpPr>
        <p:spPr>
          <a:xfrm>
            <a:off x="381000" y="1628800"/>
            <a:ext cx="8439472" cy="4467200"/>
          </a:xfrm>
        </p:spPr>
        <p:txBody>
          <a:bodyPr/>
          <a:lstStyle/>
          <a:p>
            <a:r>
              <a:rPr lang="en-GB" sz="2400" dirty="0" smtClean="0">
                <a:solidFill>
                  <a:srgbClr val="000099"/>
                </a:solidFill>
              </a:rPr>
              <a:t>Essay: 3,000 words (70%) – 30</a:t>
            </a:r>
            <a:r>
              <a:rPr lang="en-GB" sz="2400" baseline="30000" dirty="0" smtClean="0">
                <a:solidFill>
                  <a:srgbClr val="000099"/>
                </a:solidFill>
              </a:rPr>
              <a:t>th</a:t>
            </a:r>
            <a:r>
              <a:rPr lang="en-GB" sz="2400" dirty="0" smtClean="0">
                <a:solidFill>
                  <a:srgbClr val="000099"/>
                </a:solidFill>
              </a:rPr>
              <a:t>  March 2018</a:t>
            </a:r>
          </a:p>
          <a:p>
            <a:r>
              <a:rPr lang="en-GB" sz="2400" dirty="0">
                <a:solidFill>
                  <a:srgbClr val="FF0000"/>
                </a:solidFill>
              </a:rPr>
              <a:t>Using empirical evidence, critically explore the impact of pro-social and/or educational media on tackling issues associated with health and well-being.</a:t>
            </a:r>
            <a:endParaRPr lang="en-GB" sz="2400" dirty="0" smtClean="0">
              <a:solidFill>
                <a:srgbClr val="FF0000"/>
              </a:solidFill>
            </a:endParaRPr>
          </a:p>
          <a:p>
            <a:r>
              <a:rPr lang="en-GB" sz="2400" dirty="0" smtClean="0">
                <a:solidFill>
                  <a:srgbClr val="000099"/>
                </a:solidFill>
              </a:rPr>
              <a:t>Project &amp; Presentation (30%) </a:t>
            </a:r>
            <a:r>
              <a:rPr lang="en-GB" sz="2400" smtClean="0">
                <a:solidFill>
                  <a:srgbClr val="000099"/>
                </a:solidFill>
              </a:rPr>
              <a:t>– </a:t>
            </a:r>
            <a:r>
              <a:rPr lang="en-GB" sz="2400" smtClean="0">
                <a:solidFill>
                  <a:srgbClr val="000099"/>
                </a:solidFill>
              </a:rPr>
              <a:t>1</a:t>
            </a:r>
            <a:r>
              <a:rPr lang="en-GB" sz="2400" baseline="30000" smtClean="0">
                <a:solidFill>
                  <a:srgbClr val="000099"/>
                </a:solidFill>
              </a:rPr>
              <a:t>st</a:t>
            </a:r>
            <a:r>
              <a:rPr lang="en-GB" sz="2400" smtClean="0">
                <a:solidFill>
                  <a:srgbClr val="000099"/>
                </a:solidFill>
              </a:rPr>
              <a:t> </a:t>
            </a:r>
            <a:r>
              <a:rPr lang="en-GB" sz="2400" baseline="30000" smtClean="0">
                <a:solidFill>
                  <a:srgbClr val="000099"/>
                </a:solidFill>
              </a:rPr>
              <a:t> </a:t>
            </a:r>
            <a:r>
              <a:rPr lang="en-GB" sz="2400" smtClean="0">
                <a:solidFill>
                  <a:srgbClr val="000099"/>
                </a:solidFill>
              </a:rPr>
              <a:t>May </a:t>
            </a:r>
            <a:r>
              <a:rPr lang="en-GB" sz="2400" dirty="0" smtClean="0">
                <a:solidFill>
                  <a:srgbClr val="000099"/>
                </a:solidFill>
              </a:rPr>
              <a:t>2018</a:t>
            </a:r>
          </a:p>
          <a:p>
            <a:r>
              <a:rPr lang="en-GB" sz="2400" dirty="0" smtClean="0">
                <a:solidFill>
                  <a:srgbClr val="FF0000"/>
                </a:solidFill>
              </a:rPr>
              <a:t>Using </a:t>
            </a:r>
            <a:r>
              <a:rPr lang="en-GB" sz="2400" dirty="0">
                <a:solidFill>
                  <a:srgbClr val="FF0000"/>
                </a:solidFill>
              </a:rPr>
              <a:t>one of the attitude scales provided, conduct research comparing the attitudes of two groups of participants towards a television advertisement of your choice. With the use of psychological theory and evidence, present your findings to the rest of your group. </a:t>
            </a:r>
          </a:p>
          <a:p>
            <a:pPr marL="0" indent="0">
              <a:buNone/>
            </a:pPr>
            <a:r>
              <a:rPr lang="en-GB" sz="2800" dirty="0" smtClean="0">
                <a:solidFill>
                  <a:srgbClr val="000099"/>
                </a:solidFill>
              </a:rPr>
              <a:t> </a:t>
            </a:r>
            <a:r>
              <a:rPr lang="en-GB" sz="2800" dirty="0" smtClean="0"/>
              <a:t> </a:t>
            </a:r>
          </a:p>
          <a:p>
            <a:endParaRPr lang="en-GB" dirty="0"/>
          </a:p>
        </p:txBody>
      </p:sp>
    </p:spTree>
    <p:extLst>
      <p:ext uri="{BB962C8B-B14F-4D97-AF65-F5344CB8AC3E}">
        <p14:creationId xmlns:p14="http://schemas.microsoft.com/office/powerpoint/2010/main" val="400661615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660112"/>
            <a:ext cx="4114800" cy="584775"/>
          </a:xfrm>
        </p:spPr>
        <p:txBody>
          <a:bodyPr/>
          <a:lstStyle/>
          <a:p>
            <a:r>
              <a:rPr lang="en-GB" dirty="0" smtClean="0"/>
              <a:t>Watch this!</a:t>
            </a:r>
            <a:endParaRPr lang="en-GB" dirty="0"/>
          </a:p>
        </p:txBody>
      </p:sp>
      <p:sp>
        <p:nvSpPr>
          <p:cNvPr id="3" name="Content Placeholder 2"/>
          <p:cNvSpPr>
            <a:spLocks noGrp="1"/>
          </p:cNvSpPr>
          <p:nvPr>
            <p:ph idx="1"/>
          </p:nvPr>
        </p:nvSpPr>
        <p:spPr/>
        <p:txBody>
          <a:bodyPr/>
          <a:lstStyle/>
          <a:p>
            <a:r>
              <a:rPr lang="en-GB" dirty="0" smtClean="0">
                <a:hlinkClick r:id="rId2"/>
              </a:rPr>
              <a:t>https://www.youtube.com/watch?v=HeEWtNaW6KE</a:t>
            </a:r>
            <a:endParaRPr lang="en-GB" dirty="0" smtClean="0"/>
          </a:p>
          <a:p>
            <a:pPr marL="0" indent="0">
              <a:buNone/>
            </a:pPr>
            <a:endParaRPr lang="en-GB" dirty="0"/>
          </a:p>
        </p:txBody>
      </p:sp>
      <p:pic>
        <p:nvPicPr>
          <p:cNvPr id="337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9488" y="2343150"/>
            <a:ext cx="2105025" cy="2171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379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3467100"/>
            <a:ext cx="2181225" cy="2095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379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3568" y="4005064"/>
            <a:ext cx="2457450" cy="1857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4980845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660112"/>
            <a:ext cx="4114800" cy="584775"/>
          </a:xfrm>
        </p:spPr>
        <p:txBody>
          <a:bodyPr/>
          <a:lstStyle/>
          <a:p>
            <a:r>
              <a:rPr lang="en-GB" dirty="0" smtClean="0"/>
              <a:t>What is it?</a:t>
            </a:r>
            <a:endParaRPr lang="en-GB" dirty="0"/>
          </a:p>
        </p:txBody>
      </p:sp>
      <p:sp>
        <p:nvSpPr>
          <p:cNvPr id="3" name="Content Placeholder 2"/>
          <p:cNvSpPr>
            <a:spLocks noGrp="1"/>
          </p:cNvSpPr>
          <p:nvPr>
            <p:ph idx="1"/>
          </p:nvPr>
        </p:nvSpPr>
        <p:spPr/>
        <p:txBody>
          <a:bodyPr/>
          <a:lstStyle/>
          <a:p>
            <a:r>
              <a:rPr lang="en-GB" dirty="0" smtClean="0"/>
              <a:t>Media Psychology:</a:t>
            </a:r>
          </a:p>
          <a:p>
            <a:r>
              <a:rPr lang="en-GB" sz="2400" dirty="0" smtClean="0">
                <a:solidFill>
                  <a:srgbClr val="0066FF"/>
                </a:solidFill>
              </a:rPr>
              <a:t>“…any method of communication, other than one to one interactions, which is facilitated by some type of technology, such as printed newspapers through to news podcasts”.      (Brewer, 2011, p 2).</a:t>
            </a:r>
            <a:endParaRPr lang="en-GB" dirty="0" smtClean="0"/>
          </a:p>
          <a:p>
            <a:r>
              <a:rPr lang="en-GB" dirty="0" smtClean="0"/>
              <a:t>Consumer Psychology:</a:t>
            </a:r>
          </a:p>
          <a:p>
            <a:r>
              <a:rPr lang="en-GB" sz="2400" dirty="0" smtClean="0">
                <a:solidFill>
                  <a:srgbClr val="0066FF"/>
                </a:solidFill>
              </a:rPr>
              <a:t>“…an interdisciplinary subject area and it combines theories and research methods from Psychology, Marketing, Advertising, Economics, Sociology and Anthropology”.       (</a:t>
            </a:r>
            <a:r>
              <a:rPr lang="en-GB" sz="2400" dirty="0" err="1" smtClean="0">
                <a:solidFill>
                  <a:srgbClr val="0066FF"/>
                </a:solidFill>
              </a:rPr>
              <a:t>Jansson</a:t>
            </a:r>
            <a:r>
              <a:rPr lang="en-GB" sz="2400" dirty="0" smtClean="0">
                <a:solidFill>
                  <a:srgbClr val="0066FF"/>
                </a:solidFill>
              </a:rPr>
              <a:t>-Boyd, 2011, p1).</a:t>
            </a:r>
            <a:endParaRPr lang="en-GB" sz="2400" dirty="0">
              <a:solidFill>
                <a:srgbClr val="0066FF"/>
              </a:solidFill>
            </a:endParaRPr>
          </a:p>
        </p:txBody>
      </p:sp>
    </p:spTree>
    <p:extLst>
      <p:ext uri="{BB962C8B-B14F-4D97-AF65-F5344CB8AC3E}">
        <p14:creationId xmlns:p14="http://schemas.microsoft.com/office/powerpoint/2010/main" val="391350270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660112"/>
            <a:ext cx="4114800" cy="584775"/>
          </a:xfrm>
        </p:spPr>
        <p:txBody>
          <a:bodyPr/>
          <a:lstStyle/>
          <a:p>
            <a:r>
              <a:rPr lang="en-GB" dirty="0" smtClean="0"/>
              <a:t>Questions</a:t>
            </a:r>
            <a:endParaRPr lang="en-GB" dirty="0"/>
          </a:p>
        </p:txBody>
      </p:sp>
      <p:sp>
        <p:nvSpPr>
          <p:cNvPr id="3" name="Content Placeholder 2"/>
          <p:cNvSpPr>
            <a:spLocks noGrp="1"/>
          </p:cNvSpPr>
          <p:nvPr>
            <p:ph idx="1"/>
          </p:nvPr>
        </p:nvSpPr>
        <p:spPr/>
        <p:txBody>
          <a:bodyPr/>
          <a:lstStyle/>
          <a:p>
            <a:r>
              <a:rPr lang="en-GB" dirty="0" smtClean="0"/>
              <a:t>How much digital media do you receive on an average day?</a:t>
            </a:r>
          </a:p>
          <a:p>
            <a:r>
              <a:rPr lang="en-GB" dirty="0" smtClean="0"/>
              <a:t>What is meant by the `age of interruption?`</a:t>
            </a:r>
          </a:p>
          <a:p>
            <a:r>
              <a:rPr lang="en-GB" dirty="0" smtClean="0"/>
              <a:t>Who uses the most digital media (as measured in time) - Young mobiles, Prime timers or average households?</a:t>
            </a:r>
            <a:endParaRPr lang="en-GB" dirty="0"/>
          </a:p>
        </p:txBody>
      </p:sp>
    </p:spTree>
    <p:extLst>
      <p:ext uri="{BB962C8B-B14F-4D97-AF65-F5344CB8AC3E}">
        <p14:creationId xmlns:p14="http://schemas.microsoft.com/office/powerpoint/2010/main" val="95308948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660112"/>
            <a:ext cx="4114800" cy="584775"/>
          </a:xfrm>
        </p:spPr>
        <p:txBody>
          <a:bodyPr/>
          <a:lstStyle/>
          <a:p>
            <a:r>
              <a:rPr lang="en-GB" dirty="0" smtClean="0"/>
              <a:t>Short (2014)</a:t>
            </a:r>
            <a:endParaRPr lang="en-GB" dirty="0"/>
          </a:p>
        </p:txBody>
      </p:sp>
      <p:sp>
        <p:nvSpPr>
          <p:cNvPr id="3" name="Content Placeholder 2"/>
          <p:cNvSpPr>
            <a:spLocks noGrp="1"/>
          </p:cNvSpPr>
          <p:nvPr>
            <p:ph idx="1"/>
          </p:nvPr>
        </p:nvSpPr>
        <p:spPr/>
        <p:txBody>
          <a:bodyPr/>
          <a:lstStyle/>
          <a:p>
            <a:r>
              <a:rPr lang="en-GB" sz="2000" dirty="0"/>
              <a:t>A</a:t>
            </a:r>
            <a:r>
              <a:rPr lang="en-GB" sz="2000" dirty="0" smtClean="0"/>
              <a:t>verage American receives more than 15 hours a day of digital media.</a:t>
            </a:r>
          </a:p>
          <a:p>
            <a:r>
              <a:rPr lang="en-GB" sz="2000" dirty="0"/>
              <a:t>H</a:t>
            </a:r>
            <a:r>
              <a:rPr lang="en-GB" sz="2000" dirty="0" smtClean="0"/>
              <a:t>ow much of that time are we/they really paying attention? </a:t>
            </a:r>
          </a:p>
          <a:p>
            <a:r>
              <a:rPr lang="en-GB" sz="2000" dirty="0" smtClean="0">
                <a:solidFill>
                  <a:srgbClr val="0066FF"/>
                </a:solidFill>
              </a:rPr>
              <a:t>Young mobiles: </a:t>
            </a:r>
            <a:r>
              <a:rPr lang="en-GB" sz="2000" b="1" dirty="0" smtClean="0"/>
              <a:t>Accounting for selective attention and multitasking</a:t>
            </a:r>
            <a:r>
              <a:rPr lang="en-GB" sz="2000" dirty="0" smtClean="0"/>
              <a:t>, their daily media hours are 6:52, with 39% spent on video (Internet and mobile video and TV) and 26% on communications (social media, messaging and voice calls).</a:t>
            </a:r>
          </a:p>
          <a:p>
            <a:r>
              <a:rPr lang="en-GB" sz="2000" dirty="0" smtClean="0">
                <a:solidFill>
                  <a:srgbClr val="0066FF"/>
                </a:solidFill>
              </a:rPr>
              <a:t>Prime timers: </a:t>
            </a:r>
            <a:r>
              <a:rPr lang="en-GB" sz="2000" dirty="0" smtClean="0"/>
              <a:t>Daily media hours are 10:35, with 65% of that time spent viewing video and 16% on communications (traditional T.V. viewing).</a:t>
            </a:r>
          </a:p>
          <a:p>
            <a:r>
              <a:rPr lang="en-GB" sz="2000" dirty="0" smtClean="0">
                <a:solidFill>
                  <a:srgbClr val="0066FF"/>
                </a:solidFill>
              </a:rPr>
              <a:t>Average Americans: </a:t>
            </a:r>
            <a:r>
              <a:rPr lang="en-GB" sz="2000" dirty="0" smtClean="0"/>
              <a:t>Daily media hours are 8:03, with 51% of that time spent on video and 22% on communications (They have more interruptions than the prime timers).</a:t>
            </a:r>
          </a:p>
          <a:p>
            <a:endParaRPr lang="en-GB" dirty="0"/>
          </a:p>
        </p:txBody>
      </p:sp>
    </p:spTree>
    <p:extLst>
      <p:ext uri="{BB962C8B-B14F-4D97-AF65-F5344CB8AC3E}">
        <p14:creationId xmlns:p14="http://schemas.microsoft.com/office/powerpoint/2010/main" val="4421592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r>
              <a:rPr lang="en-GB" dirty="0" smtClean="0"/>
              <a:t>Why study Consumer Psychology? – Why is Media and Consumer Psychology important to us?</a:t>
            </a:r>
          </a:p>
          <a:p>
            <a:r>
              <a:rPr lang="en-GB" dirty="0" smtClean="0"/>
              <a:t>People are repeatedly exposed to different aspects of consumption. </a:t>
            </a:r>
          </a:p>
          <a:p>
            <a:r>
              <a:rPr lang="en-GB" dirty="0" smtClean="0"/>
              <a:t>All hobbies are linked to consumption. </a:t>
            </a:r>
          </a:p>
          <a:p>
            <a:r>
              <a:rPr lang="en-GB" dirty="0" smtClean="0"/>
              <a:t>Holidays are mainly about consumption.</a:t>
            </a:r>
          </a:p>
          <a:p>
            <a:endParaRPr lang="en-GB" dirty="0"/>
          </a:p>
        </p:txBody>
      </p:sp>
    </p:spTree>
    <p:extLst>
      <p:ext uri="{BB962C8B-B14F-4D97-AF65-F5344CB8AC3E}">
        <p14:creationId xmlns:p14="http://schemas.microsoft.com/office/powerpoint/2010/main" val="216742761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lvl="0">
              <a:lnSpc>
                <a:spcPct val="80000"/>
              </a:lnSpc>
            </a:pPr>
            <a:r>
              <a:rPr lang="en-GB" altLang="en-US" sz="2400" dirty="0">
                <a:solidFill>
                  <a:srgbClr val="0066FF"/>
                </a:solidFill>
              </a:rPr>
              <a:t>Almost all behaviours engaged in by humans are directly or indirectly linked to </a:t>
            </a:r>
            <a:r>
              <a:rPr lang="en-GB" altLang="en-US" sz="2400" dirty="0" smtClean="0">
                <a:solidFill>
                  <a:srgbClr val="0066FF"/>
                </a:solidFill>
              </a:rPr>
              <a:t>consumption; it is </a:t>
            </a:r>
            <a:r>
              <a:rPr lang="en-GB" altLang="en-US" sz="2400" dirty="0">
                <a:solidFill>
                  <a:srgbClr val="0066FF"/>
                </a:solidFill>
              </a:rPr>
              <a:t>part of the everyday lives of humans (</a:t>
            </a:r>
            <a:r>
              <a:rPr lang="en-GB" altLang="en-US" sz="2400" dirty="0" err="1">
                <a:solidFill>
                  <a:srgbClr val="0066FF"/>
                </a:solidFill>
              </a:rPr>
              <a:t>Tatzel</a:t>
            </a:r>
            <a:r>
              <a:rPr lang="en-GB" altLang="en-US" sz="2400" dirty="0">
                <a:solidFill>
                  <a:srgbClr val="0066FF"/>
                </a:solidFill>
              </a:rPr>
              <a:t>, 2003; </a:t>
            </a:r>
            <a:r>
              <a:rPr lang="en-GB" altLang="en-US" sz="2400" dirty="0" err="1">
                <a:solidFill>
                  <a:srgbClr val="0066FF"/>
                </a:solidFill>
              </a:rPr>
              <a:t>Kasser</a:t>
            </a:r>
            <a:r>
              <a:rPr lang="en-GB" altLang="en-US" sz="2400" dirty="0">
                <a:solidFill>
                  <a:srgbClr val="0066FF"/>
                </a:solidFill>
              </a:rPr>
              <a:t> and </a:t>
            </a:r>
            <a:r>
              <a:rPr lang="en-GB" altLang="en-US" sz="2400" dirty="0" err="1">
                <a:solidFill>
                  <a:srgbClr val="0066FF"/>
                </a:solidFill>
              </a:rPr>
              <a:t>Kanner</a:t>
            </a:r>
            <a:r>
              <a:rPr lang="en-GB" altLang="en-US" sz="2400" dirty="0">
                <a:solidFill>
                  <a:srgbClr val="0066FF"/>
                </a:solidFill>
              </a:rPr>
              <a:t>, 2003</a:t>
            </a:r>
            <a:r>
              <a:rPr lang="en-GB" altLang="en-US" sz="2400" dirty="0" smtClean="0">
                <a:solidFill>
                  <a:srgbClr val="0066FF"/>
                </a:solidFill>
              </a:rPr>
              <a:t>).</a:t>
            </a:r>
            <a:endParaRPr lang="en-GB" altLang="en-US" sz="2400" dirty="0">
              <a:solidFill>
                <a:srgbClr val="0066FF"/>
              </a:solidFill>
            </a:endParaRPr>
          </a:p>
          <a:p>
            <a:pPr lvl="0">
              <a:lnSpc>
                <a:spcPct val="80000"/>
              </a:lnSpc>
            </a:pPr>
            <a:r>
              <a:rPr lang="en-GB" altLang="en-US" sz="2400" b="1" u="sng" dirty="0">
                <a:solidFill>
                  <a:srgbClr val="0066FF"/>
                </a:solidFill>
              </a:rPr>
              <a:t>Impact of </a:t>
            </a:r>
            <a:r>
              <a:rPr lang="en-GB" altLang="en-US" sz="2400" b="1" u="sng" dirty="0" smtClean="0">
                <a:solidFill>
                  <a:srgbClr val="0066FF"/>
                </a:solidFill>
              </a:rPr>
              <a:t>Consumption</a:t>
            </a:r>
            <a:endParaRPr lang="en-GB" altLang="en-US" sz="2400" dirty="0">
              <a:solidFill>
                <a:srgbClr val="0066FF"/>
              </a:solidFill>
            </a:endParaRPr>
          </a:p>
          <a:p>
            <a:pPr lvl="0">
              <a:lnSpc>
                <a:spcPct val="80000"/>
              </a:lnSpc>
            </a:pPr>
            <a:r>
              <a:rPr lang="en-GB" altLang="en-US" sz="2400" dirty="0">
                <a:solidFill>
                  <a:srgbClr val="0066FF"/>
                </a:solidFill>
              </a:rPr>
              <a:t>Impact of consumption on people </a:t>
            </a:r>
          </a:p>
          <a:p>
            <a:pPr lvl="0">
              <a:lnSpc>
                <a:spcPct val="80000"/>
              </a:lnSpc>
              <a:buNone/>
            </a:pPr>
            <a:r>
              <a:rPr lang="en-GB" altLang="en-US" sz="2400" dirty="0">
                <a:solidFill>
                  <a:srgbClr val="0066FF"/>
                </a:solidFill>
              </a:rPr>
              <a:t>	– e.g. children and development/ </a:t>
            </a:r>
            <a:r>
              <a:rPr lang="en-GB" altLang="en-US" sz="2400" dirty="0" smtClean="0">
                <a:solidFill>
                  <a:srgbClr val="0066FF"/>
                </a:solidFill>
              </a:rPr>
              <a:t>health.</a:t>
            </a:r>
            <a:endParaRPr lang="en-GB" altLang="en-US" sz="2400" dirty="0">
              <a:solidFill>
                <a:srgbClr val="0066FF"/>
              </a:solidFill>
            </a:endParaRPr>
          </a:p>
          <a:p>
            <a:pPr lvl="0">
              <a:lnSpc>
                <a:spcPct val="80000"/>
              </a:lnSpc>
            </a:pPr>
            <a:endParaRPr lang="en-GB" altLang="en-US" sz="2400" dirty="0">
              <a:solidFill>
                <a:srgbClr val="0066FF"/>
              </a:solidFill>
            </a:endParaRPr>
          </a:p>
          <a:p>
            <a:pPr lvl="0">
              <a:lnSpc>
                <a:spcPct val="80000"/>
              </a:lnSpc>
            </a:pPr>
            <a:r>
              <a:rPr lang="en-GB" altLang="en-US" sz="2400" dirty="0">
                <a:solidFill>
                  <a:srgbClr val="0066FF"/>
                </a:solidFill>
              </a:rPr>
              <a:t>How products contribute to shaping identity </a:t>
            </a:r>
          </a:p>
          <a:p>
            <a:pPr lvl="0">
              <a:lnSpc>
                <a:spcPct val="80000"/>
              </a:lnSpc>
              <a:buNone/>
            </a:pPr>
            <a:r>
              <a:rPr lang="en-GB" altLang="en-US" sz="2400" dirty="0">
                <a:solidFill>
                  <a:srgbClr val="0066FF"/>
                </a:solidFill>
              </a:rPr>
              <a:t>	– brand labels, products </a:t>
            </a:r>
            <a:r>
              <a:rPr lang="en-GB" altLang="en-US" sz="2400" dirty="0" smtClean="0">
                <a:solidFill>
                  <a:srgbClr val="0066FF"/>
                </a:solidFill>
              </a:rPr>
              <a:t>types. </a:t>
            </a:r>
            <a:r>
              <a:rPr lang="en-GB" altLang="en-US" sz="2400" dirty="0" smtClean="0">
                <a:solidFill>
                  <a:srgbClr val="0066FF"/>
                </a:solidFill>
                <a:hlinkClick r:id="rId2"/>
              </a:rPr>
              <a:t>Beer!</a:t>
            </a:r>
            <a:endParaRPr lang="en-GB" altLang="en-US" sz="2400" dirty="0" smtClean="0">
              <a:solidFill>
                <a:srgbClr val="0066FF"/>
              </a:solidFill>
            </a:endParaRPr>
          </a:p>
          <a:p>
            <a:pPr marL="0" lvl="0" indent="0">
              <a:lnSpc>
                <a:spcPct val="80000"/>
              </a:lnSpc>
              <a:buNone/>
            </a:pPr>
            <a:endParaRPr lang="en-GB" altLang="en-US" sz="2400" dirty="0">
              <a:solidFill>
                <a:srgbClr val="0066FF"/>
              </a:solidFill>
            </a:endParaRPr>
          </a:p>
          <a:p>
            <a:pPr lvl="0">
              <a:lnSpc>
                <a:spcPct val="80000"/>
              </a:lnSpc>
            </a:pPr>
            <a:r>
              <a:rPr lang="en-GB" altLang="en-US" sz="2400" dirty="0">
                <a:solidFill>
                  <a:srgbClr val="0066FF"/>
                </a:solidFill>
              </a:rPr>
              <a:t>Effects of consumption on the </a:t>
            </a:r>
            <a:r>
              <a:rPr lang="en-GB" altLang="en-US" sz="2400" dirty="0" smtClean="0">
                <a:solidFill>
                  <a:srgbClr val="0066FF"/>
                </a:solidFill>
              </a:rPr>
              <a:t>environment.</a:t>
            </a:r>
            <a:endParaRPr lang="en-GB" altLang="en-US" sz="2400" dirty="0">
              <a:solidFill>
                <a:srgbClr val="0066FF"/>
              </a:solidFill>
            </a:endParaRPr>
          </a:p>
          <a:p>
            <a:endParaRPr lang="en-GB" sz="2400" dirty="0">
              <a:solidFill>
                <a:srgbClr val="0066FF"/>
              </a:solidFill>
            </a:endParaRPr>
          </a:p>
        </p:txBody>
      </p:sp>
    </p:spTree>
    <p:extLst>
      <p:ext uri="{BB962C8B-B14F-4D97-AF65-F5344CB8AC3E}">
        <p14:creationId xmlns:p14="http://schemas.microsoft.com/office/powerpoint/2010/main" val="33200656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660112"/>
            <a:ext cx="4114800" cy="584775"/>
          </a:xfrm>
        </p:spPr>
        <p:txBody>
          <a:bodyPr/>
          <a:lstStyle/>
          <a:p>
            <a:r>
              <a:rPr lang="en-GB" dirty="0" smtClean="0"/>
              <a:t>Identity:</a:t>
            </a:r>
            <a:endParaRPr lang="en-GB" dirty="0"/>
          </a:p>
        </p:txBody>
      </p:sp>
      <p:sp>
        <p:nvSpPr>
          <p:cNvPr id="3" name="Content Placeholder 2"/>
          <p:cNvSpPr>
            <a:spLocks noGrp="1"/>
          </p:cNvSpPr>
          <p:nvPr>
            <p:ph idx="1"/>
          </p:nvPr>
        </p:nvSpPr>
        <p:spPr/>
        <p:txBody>
          <a:bodyPr/>
          <a:lstStyle/>
          <a:p>
            <a:pPr lvl="0">
              <a:lnSpc>
                <a:spcPct val="90000"/>
              </a:lnSpc>
            </a:pPr>
            <a:r>
              <a:rPr lang="en-GB" altLang="en-US" sz="2400" dirty="0">
                <a:solidFill>
                  <a:srgbClr val="0066FF"/>
                </a:solidFill>
              </a:rPr>
              <a:t>Often goods and services are bought because people believe that they somehow represent who they are other </a:t>
            </a:r>
            <a:r>
              <a:rPr lang="en-GB" altLang="en-US" sz="2400" dirty="0" smtClean="0">
                <a:solidFill>
                  <a:srgbClr val="0066FF"/>
                </a:solidFill>
              </a:rPr>
              <a:t>than for </a:t>
            </a:r>
            <a:r>
              <a:rPr lang="en-GB" altLang="en-US" sz="2400" dirty="0">
                <a:solidFill>
                  <a:srgbClr val="0066FF"/>
                </a:solidFill>
              </a:rPr>
              <a:t>practical reasons. </a:t>
            </a:r>
          </a:p>
          <a:p>
            <a:pPr lvl="0">
              <a:lnSpc>
                <a:spcPct val="90000"/>
              </a:lnSpc>
            </a:pPr>
            <a:endParaRPr lang="en-GB" altLang="en-US" sz="2400" dirty="0">
              <a:solidFill>
                <a:srgbClr val="0066FF"/>
              </a:solidFill>
            </a:endParaRPr>
          </a:p>
          <a:p>
            <a:pPr lvl="0">
              <a:lnSpc>
                <a:spcPct val="90000"/>
              </a:lnSpc>
            </a:pPr>
            <a:r>
              <a:rPr lang="en-GB" altLang="en-US" sz="2400" dirty="0" smtClean="0">
                <a:solidFill>
                  <a:srgbClr val="0066FF"/>
                </a:solidFill>
              </a:rPr>
              <a:t>We judge </a:t>
            </a:r>
            <a:r>
              <a:rPr lang="en-GB" altLang="en-US" sz="2400" dirty="0">
                <a:solidFill>
                  <a:srgbClr val="0066FF"/>
                </a:solidFill>
              </a:rPr>
              <a:t>others by </a:t>
            </a:r>
            <a:r>
              <a:rPr lang="en-GB" altLang="en-US" sz="2400" dirty="0" smtClean="0">
                <a:solidFill>
                  <a:srgbClr val="0066FF"/>
                </a:solidFill>
              </a:rPr>
              <a:t>their material possessions.</a:t>
            </a:r>
            <a:endParaRPr lang="en-GB" altLang="en-US" sz="2400" dirty="0">
              <a:solidFill>
                <a:srgbClr val="0066FF"/>
              </a:solidFill>
            </a:endParaRPr>
          </a:p>
          <a:p>
            <a:pPr lvl="0">
              <a:lnSpc>
                <a:spcPct val="90000"/>
              </a:lnSpc>
            </a:pPr>
            <a:endParaRPr lang="en-GB" altLang="en-US" sz="2400" dirty="0">
              <a:solidFill>
                <a:srgbClr val="0066FF"/>
              </a:solidFill>
            </a:endParaRPr>
          </a:p>
          <a:p>
            <a:pPr lvl="0">
              <a:lnSpc>
                <a:spcPct val="90000"/>
              </a:lnSpc>
            </a:pPr>
            <a:r>
              <a:rPr lang="en-GB" altLang="en-US" sz="2400" dirty="0">
                <a:solidFill>
                  <a:srgbClr val="0066FF"/>
                </a:solidFill>
              </a:rPr>
              <a:t>Consumption is important in the creation and maintenance </a:t>
            </a:r>
            <a:r>
              <a:rPr lang="en-GB" altLang="en-US" sz="2400" dirty="0" smtClean="0">
                <a:solidFill>
                  <a:srgbClr val="0066FF"/>
                </a:solidFill>
              </a:rPr>
              <a:t>of our own </a:t>
            </a:r>
            <a:r>
              <a:rPr lang="en-GB" altLang="en-US" sz="2400" dirty="0">
                <a:solidFill>
                  <a:srgbClr val="0066FF"/>
                </a:solidFill>
              </a:rPr>
              <a:t>identities. </a:t>
            </a:r>
          </a:p>
          <a:p>
            <a:pPr lvl="0">
              <a:lnSpc>
                <a:spcPct val="90000"/>
              </a:lnSpc>
            </a:pPr>
            <a:endParaRPr lang="en-GB" altLang="en-US" sz="2400" dirty="0">
              <a:solidFill>
                <a:srgbClr val="0066FF"/>
              </a:solidFill>
            </a:endParaRPr>
          </a:p>
          <a:p>
            <a:pPr lvl="0">
              <a:lnSpc>
                <a:spcPct val="90000"/>
              </a:lnSpc>
            </a:pPr>
            <a:r>
              <a:rPr lang="en-GB" altLang="en-US" sz="2400" dirty="0">
                <a:solidFill>
                  <a:srgbClr val="0066FF"/>
                </a:solidFill>
              </a:rPr>
              <a:t>Who you are and how you fit into </a:t>
            </a:r>
            <a:r>
              <a:rPr lang="en-GB" altLang="en-US" sz="2400" dirty="0" smtClean="0">
                <a:solidFill>
                  <a:srgbClr val="0066FF"/>
                </a:solidFill>
              </a:rPr>
              <a:t>society, consumption generates </a:t>
            </a:r>
            <a:r>
              <a:rPr lang="en-GB" altLang="en-US" sz="2400" dirty="0">
                <a:solidFill>
                  <a:srgbClr val="0066FF"/>
                </a:solidFill>
              </a:rPr>
              <a:t>feelings of belonging and well-being. </a:t>
            </a:r>
          </a:p>
          <a:p>
            <a:endParaRPr lang="en-GB" dirty="0"/>
          </a:p>
        </p:txBody>
      </p:sp>
    </p:spTree>
    <p:extLst>
      <p:ext uri="{BB962C8B-B14F-4D97-AF65-F5344CB8AC3E}">
        <p14:creationId xmlns:p14="http://schemas.microsoft.com/office/powerpoint/2010/main" val="28555247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660112"/>
            <a:ext cx="4114800" cy="584775"/>
          </a:xfrm>
        </p:spPr>
        <p:txBody>
          <a:bodyPr/>
          <a:lstStyle/>
          <a:p>
            <a:r>
              <a:rPr lang="en-GB" dirty="0" smtClean="0"/>
              <a:t>Identity </a:t>
            </a:r>
            <a:endParaRPr lang="en-GB" dirty="0"/>
          </a:p>
        </p:txBody>
      </p:sp>
      <p:sp>
        <p:nvSpPr>
          <p:cNvPr id="3" name="Content Placeholder 2"/>
          <p:cNvSpPr>
            <a:spLocks noGrp="1"/>
          </p:cNvSpPr>
          <p:nvPr>
            <p:ph idx="1"/>
          </p:nvPr>
        </p:nvSpPr>
        <p:spPr/>
        <p:txBody>
          <a:bodyPr/>
          <a:lstStyle/>
          <a:p>
            <a:r>
              <a:rPr lang="en-GB" dirty="0" smtClean="0"/>
              <a:t>More than one type of identity?</a:t>
            </a:r>
          </a:p>
          <a:p>
            <a:r>
              <a:rPr lang="en-GB" dirty="0" smtClean="0"/>
              <a:t>(</a:t>
            </a:r>
            <a:r>
              <a:rPr lang="en-GB" dirty="0" err="1" smtClean="0"/>
              <a:t>Jansson</a:t>
            </a:r>
            <a:r>
              <a:rPr lang="en-GB" dirty="0" smtClean="0"/>
              <a:t>-Boyd, 2011) proposes there are as many identities as there are social situations!</a:t>
            </a:r>
          </a:p>
          <a:p>
            <a:r>
              <a:rPr lang="en-GB" dirty="0" smtClean="0"/>
              <a:t> People can use different type of products to represent them in different contexts. </a:t>
            </a:r>
          </a:p>
          <a:p>
            <a:r>
              <a:rPr lang="en-GB" dirty="0" smtClean="0"/>
              <a:t>We consume in the hope of reinforcing these roles. </a:t>
            </a:r>
          </a:p>
          <a:p>
            <a:endParaRPr lang="en-GB" dirty="0"/>
          </a:p>
        </p:txBody>
      </p:sp>
    </p:spTree>
    <p:extLst>
      <p:ext uri="{BB962C8B-B14F-4D97-AF65-F5344CB8AC3E}">
        <p14:creationId xmlns:p14="http://schemas.microsoft.com/office/powerpoint/2010/main" val="12304708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413891"/>
            <a:ext cx="4114800" cy="1077218"/>
          </a:xfrm>
        </p:spPr>
        <p:txBody>
          <a:bodyPr/>
          <a:lstStyle/>
          <a:p>
            <a:r>
              <a:rPr lang="en-GB" dirty="0" smtClean="0"/>
              <a:t>Social Categorisation:</a:t>
            </a:r>
            <a:endParaRPr lang="en-GB" dirty="0"/>
          </a:p>
        </p:txBody>
      </p:sp>
      <p:sp>
        <p:nvSpPr>
          <p:cNvPr id="3" name="Content Placeholder 2"/>
          <p:cNvSpPr>
            <a:spLocks noGrp="1"/>
          </p:cNvSpPr>
          <p:nvPr>
            <p:ph idx="1"/>
          </p:nvPr>
        </p:nvSpPr>
        <p:spPr/>
        <p:txBody>
          <a:bodyPr/>
          <a:lstStyle/>
          <a:p>
            <a:r>
              <a:rPr lang="en-GB" dirty="0" smtClean="0"/>
              <a:t>Humans categorise the world around them in relation to themselves. </a:t>
            </a:r>
          </a:p>
          <a:p>
            <a:r>
              <a:rPr lang="en-GB" dirty="0" smtClean="0"/>
              <a:t>This accentuates the perception of others and objects they come across (</a:t>
            </a:r>
            <a:r>
              <a:rPr lang="en-GB" dirty="0" err="1" smtClean="0"/>
              <a:t>Tajfel</a:t>
            </a:r>
            <a:r>
              <a:rPr lang="en-GB" dirty="0" smtClean="0"/>
              <a:t> and Wilkes, 1963). </a:t>
            </a:r>
          </a:p>
          <a:p>
            <a:r>
              <a:rPr lang="en-GB" dirty="0" smtClean="0"/>
              <a:t>This makes it easier to find similarities or differences between themselves and those they are categorising. </a:t>
            </a:r>
          </a:p>
          <a:p>
            <a:endParaRPr lang="en-GB" dirty="0"/>
          </a:p>
        </p:txBody>
      </p:sp>
    </p:spTree>
    <p:extLst>
      <p:ext uri="{BB962C8B-B14F-4D97-AF65-F5344CB8AC3E}">
        <p14:creationId xmlns:p14="http://schemas.microsoft.com/office/powerpoint/2010/main" val="56256623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lvl="0"/>
            <a:r>
              <a:rPr lang="en-GB" altLang="en-US" sz="2400" dirty="0">
                <a:solidFill>
                  <a:srgbClr val="0066FF"/>
                </a:solidFill>
              </a:rPr>
              <a:t>The perception of </a:t>
            </a:r>
            <a:r>
              <a:rPr lang="en-GB" altLang="en-US" sz="2400" dirty="0" smtClean="0">
                <a:solidFill>
                  <a:srgbClr val="0066FF"/>
                </a:solidFill>
              </a:rPr>
              <a:t>others is </a:t>
            </a:r>
            <a:r>
              <a:rPr lang="en-GB" altLang="en-US" sz="2400" dirty="0">
                <a:solidFill>
                  <a:srgbClr val="0066FF"/>
                </a:solidFill>
              </a:rPr>
              <a:t>affected by material possessions (</a:t>
            </a:r>
            <a:r>
              <a:rPr lang="en-GB" altLang="en-US" sz="2400" dirty="0" err="1">
                <a:solidFill>
                  <a:srgbClr val="0066FF"/>
                </a:solidFill>
              </a:rPr>
              <a:t>Dittmar</a:t>
            </a:r>
            <a:r>
              <a:rPr lang="en-GB" altLang="en-US" sz="2400" dirty="0">
                <a:solidFill>
                  <a:srgbClr val="0066FF"/>
                </a:solidFill>
              </a:rPr>
              <a:t>, 2004). </a:t>
            </a:r>
          </a:p>
          <a:p>
            <a:pPr lvl="0"/>
            <a:r>
              <a:rPr lang="en-GB" altLang="en-US" sz="2400" dirty="0">
                <a:solidFill>
                  <a:srgbClr val="0066FF"/>
                </a:solidFill>
              </a:rPr>
              <a:t>Categorising objects can be influenced by marketing and advertising. </a:t>
            </a:r>
          </a:p>
          <a:p>
            <a:pPr lvl="0"/>
            <a:r>
              <a:rPr lang="en-GB" altLang="en-US" sz="2400" dirty="0" smtClean="0">
                <a:solidFill>
                  <a:srgbClr val="0066FF"/>
                </a:solidFill>
              </a:rPr>
              <a:t>We focus </a:t>
            </a:r>
            <a:r>
              <a:rPr lang="en-GB" altLang="en-US" sz="2400" dirty="0">
                <a:solidFill>
                  <a:srgbClr val="0066FF"/>
                </a:solidFill>
              </a:rPr>
              <a:t>on the group people belong to – individuals become depersonalised. </a:t>
            </a:r>
          </a:p>
          <a:p>
            <a:pPr lvl="1"/>
            <a:r>
              <a:rPr lang="en-GB" altLang="en-US" sz="2400" dirty="0">
                <a:solidFill>
                  <a:srgbClr val="0066FF"/>
                </a:solidFill>
              </a:rPr>
              <a:t>Individuals perceived as prototypes with stereotypical characteristics</a:t>
            </a:r>
            <a:r>
              <a:rPr lang="en-GB" altLang="en-US" sz="2400" dirty="0" smtClean="0">
                <a:solidFill>
                  <a:srgbClr val="0066FF"/>
                </a:solidFill>
              </a:rPr>
              <a:t>.</a:t>
            </a:r>
          </a:p>
          <a:p>
            <a:pPr marL="514350" indent="-457200"/>
            <a:r>
              <a:rPr lang="en-GB" altLang="en-US" sz="2400" dirty="0" smtClean="0">
                <a:solidFill>
                  <a:srgbClr val="0066FF"/>
                </a:solidFill>
                <a:hlinkClick r:id="rId2"/>
              </a:rPr>
              <a:t>Women and limits!</a:t>
            </a:r>
            <a:endParaRPr lang="en-GB" altLang="en-US" sz="2400" dirty="0" smtClean="0">
              <a:solidFill>
                <a:srgbClr val="0066FF"/>
              </a:solidFill>
            </a:endParaRPr>
          </a:p>
          <a:p>
            <a:pPr marL="57150" indent="0">
              <a:buNone/>
            </a:pPr>
            <a:r>
              <a:rPr lang="en-GB" altLang="en-US" dirty="0" smtClean="0">
                <a:solidFill>
                  <a:srgbClr val="0066FF"/>
                </a:solidFill>
              </a:rPr>
              <a:t> </a:t>
            </a:r>
            <a:endParaRPr lang="en-GB" altLang="en-US" dirty="0">
              <a:solidFill>
                <a:srgbClr val="0066FF"/>
              </a:solidFill>
            </a:endParaRPr>
          </a:p>
          <a:p>
            <a:pPr marL="0" indent="0">
              <a:buNone/>
            </a:pPr>
            <a:endParaRPr lang="en-GB" sz="2400" dirty="0" smtClean="0"/>
          </a:p>
          <a:p>
            <a:endParaRPr lang="en-GB" dirty="0"/>
          </a:p>
        </p:txBody>
      </p:sp>
      <p:pic>
        <p:nvPicPr>
          <p:cNvPr id="368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58171" y="4581128"/>
            <a:ext cx="2752725" cy="1657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0158352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660112"/>
            <a:ext cx="4114800" cy="584775"/>
          </a:xfrm>
        </p:spPr>
        <p:txBody>
          <a:bodyPr/>
          <a:lstStyle/>
          <a:p>
            <a:r>
              <a:rPr lang="en-GB" dirty="0" smtClean="0"/>
              <a:t>However…</a:t>
            </a:r>
            <a:endParaRPr lang="en-GB" dirty="0"/>
          </a:p>
        </p:txBody>
      </p:sp>
      <p:sp>
        <p:nvSpPr>
          <p:cNvPr id="3" name="Content Placeholder 2"/>
          <p:cNvSpPr>
            <a:spLocks noGrp="1"/>
          </p:cNvSpPr>
          <p:nvPr>
            <p:ph idx="1"/>
          </p:nvPr>
        </p:nvSpPr>
        <p:spPr/>
        <p:txBody>
          <a:bodyPr/>
          <a:lstStyle/>
          <a:p>
            <a:pPr lvl="0"/>
            <a:r>
              <a:rPr lang="en-GB" altLang="en-US" sz="2000" dirty="0">
                <a:solidFill>
                  <a:srgbClr val="0066FF"/>
                </a:solidFill>
              </a:rPr>
              <a:t>Is categorisation representative of what the person is really like</a:t>
            </a:r>
            <a:r>
              <a:rPr lang="en-GB" altLang="en-US" sz="2000" dirty="0" smtClean="0">
                <a:solidFill>
                  <a:srgbClr val="0066FF"/>
                </a:solidFill>
              </a:rPr>
              <a:t>?</a:t>
            </a:r>
          </a:p>
          <a:p>
            <a:pPr lvl="0"/>
            <a:endParaRPr lang="en-GB" altLang="en-US" sz="2000" dirty="0">
              <a:solidFill>
                <a:srgbClr val="0066FF"/>
              </a:solidFill>
            </a:endParaRPr>
          </a:p>
          <a:p>
            <a:pPr lvl="0"/>
            <a:r>
              <a:rPr lang="en-GB" altLang="en-US" sz="2000" dirty="0">
                <a:solidFill>
                  <a:srgbClr val="0066FF"/>
                </a:solidFill>
              </a:rPr>
              <a:t>Research has shown that brands and products can indeed be used to generate accurate opinions about what others are like (</a:t>
            </a:r>
            <a:r>
              <a:rPr lang="en-GB" altLang="en-US" sz="2000" dirty="0" err="1">
                <a:solidFill>
                  <a:srgbClr val="0066FF"/>
                </a:solidFill>
              </a:rPr>
              <a:t>Jannson</a:t>
            </a:r>
            <a:r>
              <a:rPr lang="en-GB" altLang="en-US" sz="2000" dirty="0">
                <a:solidFill>
                  <a:srgbClr val="0066FF"/>
                </a:solidFill>
              </a:rPr>
              <a:t>-Boyd, </a:t>
            </a:r>
            <a:r>
              <a:rPr lang="en-GB" altLang="en-US" sz="2000" dirty="0" smtClean="0">
                <a:solidFill>
                  <a:srgbClr val="0066FF"/>
                </a:solidFill>
              </a:rPr>
              <a:t>2011). </a:t>
            </a:r>
            <a:endParaRPr lang="en-GB" altLang="en-US" sz="2000" dirty="0">
              <a:solidFill>
                <a:srgbClr val="0066FF"/>
              </a:solidFill>
            </a:endParaRPr>
          </a:p>
          <a:p>
            <a:pPr lvl="0">
              <a:lnSpc>
                <a:spcPct val="80000"/>
              </a:lnSpc>
            </a:pPr>
            <a:r>
              <a:rPr lang="en-GB" altLang="en-US" sz="2000" dirty="0">
                <a:solidFill>
                  <a:srgbClr val="0066FF"/>
                </a:solidFill>
              </a:rPr>
              <a:t>Correct judgements of another’s personality by looking at their office or bedroom </a:t>
            </a:r>
            <a:r>
              <a:rPr lang="en-GB" altLang="en-US" sz="2000" dirty="0" smtClean="0">
                <a:solidFill>
                  <a:srgbClr val="0066FF"/>
                </a:solidFill>
              </a:rPr>
              <a:t>(</a:t>
            </a:r>
            <a:r>
              <a:rPr lang="en-GB" altLang="en-US" sz="2000" dirty="0">
                <a:solidFill>
                  <a:srgbClr val="0066FF"/>
                </a:solidFill>
              </a:rPr>
              <a:t>Gosling, </a:t>
            </a:r>
            <a:r>
              <a:rPr lang="en-GB" altLang="en-US" sz="2000" dirty="0" err="1">
                <a:solidFill>
                  <a:srgbClr val="0066FF"/>
                </a:solidFill>
              </a:rPr>
              <a:t>Ko</a:t>
            </a:r>
            <a:r>
              <a:rPr lang="en-GB" altLang="en-US" sz="2000" dirty="0">
                <a:solidFill>
                  <a:srgbClr val="0066FF"/>
                </a:solidFill>
              </a:rPr>
              <a:t>, Morris and Thomas, 2002</a:t>
            </a:r>
            <a:r>
              <a:rPr lang="en-GB" altLang="en-US" sz="2000" dirty="0" smtClean="0">
                <a:solidFill>
                  <a:srgbClr val="0066FF"/>
                </a:solidFill>
              </a:rPr>
              <a:t>).</a:t>
            </a:r>
            <a:endParaRPr lang="en-GB" altLang="en-US" sz="2000" dirty="0">
              <a:solidFill>
                <a:srgbClr val="0066FF"/>
              </a:solidFill>
            </a:endParaRPr>
          </a:p>
          <a:p>
            <a:pPr lvl="0">
              <a:lnSpc>
                <a:spcPct val="80000"/>
              </a:lnSpc>
            </a:pPr>
            <a:r>
              <a:rPr lang="en-GB" altLang="en-US" sz="2000" dirty="0">
                <a:solidFill>
                  <a:srgbClr val="0066FF"/>
                </a:solidFill>
              </a:rPr>
              <a:t>Owners correctly matched to their cars </a:t>
            </a:r>
            <a:r>
              <a:rPr lang="en-GB" altLang="en-US" sz="2000" dirty="0" smtClean="0">
                <a:solidFill>
                  <a:srgbClr val="0066FF"/>
                </a:solidFill>
              </a:rPr>
              <a:t>(</a:t>
            </a:r>
            <a:r>
              <a:rPr lang="en-GB" altLang="en-US" sz="2000" dirty="0" err="1">
                <a:solidFill>
                  <a:srgbClr val="0066FF"/>
                </a:solidFill>
              </a:rPr>
              <a:t>Alpers</a:t>
            </a:r>
            <a:r>
              <a:rPr lang="en-GB" altLang="en-US" sz="2000" dirty="0">
                <a:solidFill>
                  <a:srgbClr val="0066FF"/>
                </a:solidFill>
              </a:rPr>
              <a:t> and </a:t>
            </a:r>
            <a:r>
              <a:rPr lang="en-GB" altLang="en-US" sz="2000" dirty="0" err="1">
                <a:solidFill>
                  <a:srgbClr val="0066FF"/>
                </a:solidFill>
              </a:rPr>
              <a:t>Gerdes</a:t>
            </a:r>
            <a:r>
              <a:rPr lang="en-GB" altLang="en-US" sz="2000" dirty="0">
                <a:solidFill>
                  <a:srgbClr val="0066FF"/>
                </a:solidFill>
              </a:rPr>
              <a:t>, 2006</a:t>
            </a:r>
            <a:r>
              <a:rPr lang="en-GB" altLang="en-US" sz="2000" dirty="0" smtClean="0">
                <a:solidFill>
                  <a:srgbClr val="0066FF"/>
                </a:solidFill>
              </a:rPr>
              <a:t>).</a:t>
            </a:r>
          </a:p>
          <a:p>
            <a:pPr marL="0" lvl="0" indent="0">
              <a:lnSpc>
                <a:spcPct val="80000"/>
              </a:lnSpc>
              <a:buNone/>
            </a:pPr>
            <a:r>
              <a:rPr lang="en-GB" altLang="en-US" sz="2000" dirty="0" smtClean="0">
                <a:solidFill>
                  <a:srgbClr val="0066FF"/>
                </a:solidFill>
              </a:rPr>
              <a:t> </a:t>
            </a:r>
            <a:endParaRPr lang="en-GB" dirty="0" smtClean="0">
              <a:solidFill>
                <a:srgbClr val="0066FF"/>
              </a:solidFill>
            </a:endParaRPr>
          </a:p>
          <a:p>
            <a:endParaRPr lang="en-GB" dirty="0"/>
          </a:p>
        </p:txBody>
      </p:sp>
      <p:pic>
        <p:nvPicPr>
          <p:cNvPr id="3789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62" y="4308995"/>
            <a:ext cx="2716953" cy="16402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789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5736" y="5187905"/>
            <a:ext cx="2619375" cy="1743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789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99992" y="4365103"/>
            <a:ext cx="2466975" cy="17755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7894"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50536" y="5445224"/>
            <a:ext cx="3164185" cy="13979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4016813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413891"/>
            <a:ext cx="4114800" cy="1077218"/>
          </a:xfrm>
        </p:spPr>
        <p:txBody>
          <a:bodyPr/>
          <a:lstStyle/>
          <a:p>
            <a:r>
              <a:rPr lang="en-GB" dirty="0" smtClean="0"/>
              <a:t>Social Comparison:</a:t>
            </a:r>
            <a:endParaRPr lang="en-GB" dirty="0"/>
          </a:p>
        </p:txBody>
      </p:sp>
      <p:sp>
        <p:nvSpPr>
          <p:cNvPr id="3" name="Content Placeholder 2"/>
          <p:cNvSpPr>
            <a:spLocks noGrp="1"/>
          </p:cNvSpPr>
          <p:nvPr>
            <p:ph idx="1"/>
          </p:nvPr>
        </p:nvSpPr>
        <p:spPr/>
        <p:txBody>
          <a:bodyPr/>
          <a:lstStyle/>
          <a:p>
            <a:pPr lvl="0">
              <a:lnSpc>
                <a:spcPct val="80000"/>
              </a:lnSpc>
            </a:pPr>
            <a:r>
              <a:rPr lang="en-GB" altLang="en-US" sz="2000" dirty="0">
                <a:solidFill>
                  <a:srgbClr val="0066FF"/>
                </a:solidFill>
              </a:rPr>
              <a:t>We learn about ourselves by comparing ourselves to </a:t>
            </a:r>
            <a:r>
              <a:rPr lang="en-GB" altLang="en-US" sz="2000" dirty="0" smtClean="0">
                <a:solidFill>
                  <a:srgbClr val="0066FF"/>
                </a:solidFill>
              </a:rPr>
              <a:t>others </a:t>
            </a:r>
            <a:r>
              <a:rPr lang="en-GB" altLang="en-US" sz="1800" dirty="0" smtClean="0">
                <a:solidFill>
                  <a:srgbClr val="0066FF"/>
                </a:solidFill>
              </a:rPr>
              <a:t>(</a:t>
            </a:r>
            <a:r>
              <a:rPr lang="en-GB" altLang="en-US" sz="1800" dirty="0" err="1" smtClean="0">
                <a:solidFill>
                  <a:srgbClr val="0066FF"/>
                </a:solidFill>
              </a:rPr>
              <a:t>Festinger</a:t>
            </a:r>
            <a:r>
              <a:rPr lang="en-GB" altLang="en-US" sz="1800" dirty="0">
                <a:solidFill>
                  <a:srgbClr val="0066FF"/>
                </a:solidFill>
              </a:rPr>
              <a:t>, 1954; </a:t>
            </a:r>
            <a:r>
              <a:rPr lang="en-GB" altLang="en-US" sz="1800" dirty="0" err="1">
                <a:solidFill>
                  <a:srgbClr val="0066FF"/>
                </a:solidFill>
              </a:rPr>
              <a:t>Suls</a:t>
            </a:r>
            <a:r>
              <a:rPr lang="en-GB" altLang="en-US" sz="1800" dirty="0">
                <a:solidFill>
                  <a:srgbClr val="0066FF"/>
                </a:solidFill>
              </a:rPr>
              <a:t> and Wheeler, 2000</a:t>
            </a:r>
            <a:r>
              <a:rPr lang="en-GB" altLang="en-US" sz="1800" dirty="0" smtClean="0">
                <a:solidFill>
                  <a:srgbClr val="0066FF"/>
                </a:solidFill>
              </a:rPr>
              <a:t>).</a:t>
            </a:r>
            <a:endParaRPr lang="en-GB" altLang="en-US" sz="1800" dirty="0">
              <a:solidFill>
                <a:srgbClr val="0066FF"/>
              </a:solidFill>
            </a:endParaRPr>
          </a:p>
          <a:p>
            <a:pPr lvl="0">
              <a:lnSpc>
                <a:spcPct val="80000"/>
              </a:lnSpc>
            </a:pPr>
            <a:endParaRPr lang="en-GB" altLang="en-US" sz="1800" dirty="0">
              <a:solidFill>
                <a:srgbClr val="0066FF"/>
              </a:solidFill>
            </a:endParaRPr>
          </a:p>
          <a:p>
            <a:pPr lvl="0">
              <a:lnSpc>
                <a:spcPct val="80000"/>
              </a:lnSpc>
            </a:pPr>
            <a:r>
              <a:rPr lang="en-GB" altLang="en-US" sz="2000" dirty="0">
                <a:solidFill>
                  <a:srgbClr val="0066FF"/>
                </a:solidFill>
              </a:rPr>
              <a:t>To maintain or increase our self </a:t>
            </a:r>
            <a:r>
              <a:rPr lang="en-GB" altLang="en-US" sz="2000" dirty="0" smtClean="0">
                <a:solidFill>
                  <a:srgbClr val="0066FF"/>
                </a:solidFill>
              </a:rPr>
              <a:t>esteem.</a:t>
            </a:r>
            <a:endParaRPr lang="en-GB" altLang="en-US" sz="2000" dirty="0">
              <a:solidFill>
                <a:srgbClr val="0066FF"/>
              </a:solidFill>
            </a:endParaRPr>
          </a:p>
          <a:p>
            <a:pPr marL="0" lvl="0" indent="0">
              <a:lnSpc>
                <a:spcPct val="80000"/>
              </a:lnSpc>
              <a:buNone/>
            </a:pPr>
            <a:endParaRPr lang="en-GB" altLang="en-US" sz="2000" dirty="0">
              <a:solidFill>
                <a:srgbClr val="0066FF"/>
              </a:solidFill>
            </a:endParaRPr>
          </a:p>
          <a:p>
            <a:pPr lvl="0">
              <a:lnSpc>
                <a:spcPct val="80000"/>
              </a:lnSpc>
            </a:pPr>
            <a:r>
              <a:rPr lang="en-GB" altLang="en-US" sz="2000" dirty="0">
                <a:solidFill>
                  <a:srgbClr val="0066FF"/>
                </a:solidFill>
              </a:rPr>
              <a:t>Possessions can indicate group identity - enhances our sense of </a:t>
            </a:r>
            <a:r>
              <a:rPr lang="en-GB" altLang="en-US" sz="2000" dirty="0" smtClean="0">
                <a:solidFill>
                  <a:srgbClr val="0066FF"/>
                </a:solidFill>
              </a:rPr>
              <a:t>belonging (Belk</a:t>
            </a:r>
            <a:r>
              <a:rPr lang="en-GB" altLang="en-US" sz="2000" dirty="0">
                <a:solidFill>
                  <a:srgbClr val="0066FF"/>
                </a:solidFill>
              </a:rPr>
              <a:t>, </a:t>
            </a:r>
            <a:r>
              <a:rPr lang="en-GB" altLang="en-US" sz="2000" dirty="0" smtClean="0">
                <a:solidFill>
                  <a:srgbClr val="0066FF"/>
                </a:solidFill>
              </a:rPr>
              <a:t>1988).</a:t>
            </a:r>
            <a:endParaRPr lang="en-GB" altLang="en-US" sz="2000" dirty="0">
              <a:solidFill>
                <a:srgbClr val="0066FF"/>
              </a:solidFill>
            </a:endParaRPr>
          </a:p>
          <a:p>
            <a:pPr marL="0" lvl="0" indent="0">
              <a:lnSpc>
                <a:spcPct val="80000"/>
              </a:lnSpc>
              <a:buNone/>
            </a:pPr>
            <a:endParaRPr lang="en-GB" altLang="en-US" sz="2000" dirty="0">
              <a:solidFill>
                <a:srgbClr val="0066FF"/>
              </a:solidFill>
            </a:endParaRPr>
          </a:p>
          <a:p>
            <a:pPr lvl="0">
              <a:lnSpc>
                <a:spcPct val="80000"/>
              </a:lnSpc>
            </a:pPr>
            <a:r>
              <a:rPr lang="en-GB" altLang="en-US" sz="2000" dirty="0">
                <a:solidFill>
                  <a:srgbClr val="0066FF"/>
                </a:solidFill>
              </a:rPr>
              <a:t>Downward social comparisons make us feel better about ourselves  </a:t>
            </a:r>
          </a:p>
          <a:p>
            <a:pPr lvl="0">
              <a:lnSpc>
                <a:spcPct val="80000"/>
              </a:lnSpc>
              <a:buNone/>
            </a:pPr>
            <a:r>
              <a:rPr lang="en-GB" altLang="en-US" sz="2000" dirty="0">
                <a:solidFill>
                  <a:srgbClr val="0066FF"/>
                </a:solidFill>
              </a:rPr>
              <a:t> </a:t>
            </a:r>
            <a:r>
              <a:rPr lang="en-GB" altLang="en-US" sz="2000" dirty="0" smtClean="0">
                <a:solidFill>
                  <a:srgbClr val="0066FF"/>
                </a:solidFill>
              </a:rPr>
              <a:t>   (</a:t>
            </a:r>
            <a:r>
              <a:rPr lang="en-GB" altLang="en-US" sz="2000" dirty="0">
                <a:solidFill>
                  <a:srgbClr val="0066FF"/>
                </a:solidFill>
              </a:rPr>
              <a:t>e.g. Wills, 1981</a:t>
            </a:r>
            <a:r>
              <a:rPr lang="en-GB" altLang="en-US" sz="2000" dirty="0" smtClean="0">
                <a:solidFill>
                  <a:srgbClr val="0066FF"/>
                </a:solidFill>
              </a:rPr>
              <a:t>).</a:t>
            </a:r>
            <a:endParaRPr lang="en-GB" altLang="en-US" sz="2000" dirty="0">
              <a:solidFill>
                <a:srgbClr val="0066FF"/>
              </a:solidFill>
            </a:endParaRPr>
          </a:p>
          <a:p>
            <a:pPr marL="0" indent="0">
              <a:buNone/>
            </a:pPr>
            <a:endParaRPr lang="en-GB" dirty="0"/>
          </a:p>
        </p:txBody>
      </p:sp>
      <p:pic>
        <p:nvPicPr>
          <p:cNvPr id="389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4725144"/>
            <a:ext cx="2286000" cy="1438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891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64088" y="4493055"/>
            <a:ext cx="2762250" cy="1657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1211491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413891"/>
            <a:ext cx="4114800" cy="1077218"/>
          </a:xfrm>
        </p:spPr>
        <p:txBody>
          <a:bodyPr/>
          <a:lstStyle/>
          <a:p>
            <a:r>
              <a:rPr lang="en-GB" dirty="0" smtClean="0"/>
              <a:t>Upward social comparison:</a:t>
            </a:r>
            <a:endParaRPr lang="en-GB" dirty="0"/>
          </a:p>
        </p:txBody>
      </p:sp>
      <p:sp>
        <p:nvSpPr>
          <p:cNvPr id="3" name="Content Placeholder 2"/>
          <p:cNvSpPr>
            <a:spLocks noGrp="1"/>
          </p:cNvSpPr>
          <p:nvPr>
            <p:ph idx="1"/>
          </p:nvPr>
        </p:nvSpPr>
        <p:spPr>
          <a:xfrm>
            <a:off x="533400" y="1556792"/>
            <a:ext cx="8077200" cy="4539208"/>
          </a:xfrm>
        </p:spPr>
        <p:txBody>
          <a:bodyPr/>
          <a:lstStyle/>
          <a:p>
            <a:endParaRPr lang="en-GB" sz="1800" dirty="0" smtClean="0"/>
          </a:p>
          <a:p>
            <a:endParaRPr lang="en-GB" sz="1800" dirty="0"/>
          </a:p>
          <a:p>
            <a:endParaRPr lang="en-GB" sz="1800" dirty="0" smtClean="0"/>
          </a:p>
          <a:p>
            <a:endParaRPr lang="en-GB" sz="1800" dirty="0"/>
          </a:p>
          <a:p>
            <a:endParaRPr lang="en-GB" sz="1800" dirty="0" smtClean="0"/>
          </a:p>
          <a:p>
            <a:endParaRPr lang="en-GB" sz="1800" dirty="0"/>
          </a:p>
          <a:p>
            <a:endParaRPr lang="en-GB" sz="1800" dirty="0" smtClean="0"/>
          </a:p>
          <a:p>
            <a:endParaRPr lang="en-GB" sz="1800" dirty="0"/>
          </a:p>
          <a:p>
            <a:endParaRPr lang="en-GB" sz="1800" dirty="0" smtClean="0"/>
          </a:p>
          <a:p>
            <a:r>
              <a:rPr lang="en-GB" sz="1800" dirty="0" smtClean="0"/>
              <a:t>Celebrities are carefully chosen to target a specific audience. We are being `sold to` by advertisers, by using `ideals`. This can have negative effects, with some people being more vulnerable than others.</a:t>
            </a:r>
          </a:p>
          <a:p>
            <a:r>
              <a:rPr lang="en-GB" sz="1800" dirty="0" smtClean="0">
                <a:hlinkClick r:id="rId2"/>
              </a:rPr>
              <a:t>Cheryl</a:t>
            </a:r>
            <a:endParaRPr lang="en-GB" sz="1800" dirty="0" smtClean="0"/>
          </a:p>
          <a:p>
            <a:r>
              <a:rPr lang="en-GB" sz="1800" dirty="0" smtClean="0">
                <a:hlinkClick r:id="rId3"/>
              </a:rPr>
              <a:t>George</a:t>
            </a:r>
            <a:endParaRPr lang="en-GB" sz="1800" dirty="0" smtClean="0"/>
          </a:p>
          <a:p>
            <a:endParaRPr lang="en-GB" sz="1800" dirty="0" smtClean="0"/>
          </a:p>
        </p:txBody>
      </p:sp>
      <p:pic>
        <p:nvPicPr>
          <p:cNvPr id="3993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00192" y="2405800"/>
            <a:ext cx="2257425" cy="2028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9939"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19872" y="2405800"/>
            <a:ext cx="2451264" cy="2028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9940"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19872" y="2405799"/>
            <a:ext cx="2451264" cy="2028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9942"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11560" y="2405801"/>
            <a:ext cx="2376264" cy="2028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2965229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413891"/>
            <a:ext cx="4114800" cy="1077218"/>
          </a:xfrm>
        </p:spPr>
        <p:txBody>
          <a:bodyPr/>
          <a:lstStyle/>
          <a:p>
            <a:r>
              <a:rPr lang="en-GB" dirty="0" smtClean="0"/>
              <a:t>Symbolic meanings:</a:t>
            </a:r>
            <a:endParaRPr lang="en-GB" dirty="0"/>
          </a:p>
        </p:txBody>
      </p:sp>
      <p:sp>
        <p:nvSpPr>
          <p:cNvPr id="3" name="Content Placeholder 2"/>
          <p:cNvSpPr>
            <a:spLocks noGrp="1"/>
          </p:cNvSpPr>
          <p:nvPr>
            <p:ph idx="1"/>
          </p:nvPr>
        </p:nvSpPr>
        <p:spPr/>
        <p:txBody>
          <a:bodyPr/>
          <a:lstStyle/>
          <a:p>
            <a:r>
              <a:rPr lang="en-GB" sz="2400" dirty="0" smtClean="0"/>
              <a:t>Often there is a consensus regarding what brands/products represent and which are the best ones to purchase. </a:t>
            </a:r>
          </a:p>
          <a:p>
            <a:pPr marL="0" indent="0">
              <a:buNone/>
            </a:pPr>
            <a:endParaRPr lang="en-GB" sz="2400" dirty="0" smtClean="0"/>
          </a:p>
          <a:p>
            <a:r>
              <a:rPr lang="en-GB" sz="2400" dirty="0" smtClean="0"/>
              <a:t>We recognize the symbolic meaning of products, with some inanimate objects having human characteristics </a:t>
            </a:r>
          </a:p>
          <a:p>
            <a:pPr marL="0" indent="0">
              <a:buNone/>
            </a:pPr>
            <a:r>
              <a:rPr lang="en-GB" sz="2400" dirty="0"/>
              <a:t> </a:t>
            </a:r>
            <a:r>
              <a:rPr lang="en-GB" sz="2400" dirty="0" smtClean="0"/>
              <a:t>   (e.g. </a:t>
            </a:r>
            <a:r>
              <a:rPr lang="en-GB" sz="2400" dirty="0" err="1" smtClean="0"/>
              <a:t>Aaker</a:t>
            </a:r>
            <a:r>
              <a:rPr lang="en-GB" sz="2400" dirty="0" smtClean="0"/>
              <a:t>, 1997).</a:t>
            </a:r>
          </a:p>
          <a:p>
            <a:r>
              <a:rPr lang="en-GB" sz="2400" dirty="0" smtClean="0"/>
              <a:t>Absolut Vodka versus </a:t>
            </a:r>
            <a:r>
              <a:rPr lang="en-GB" sz="2400" dirty="0" err="1" smtClean="0"/>
              <a:t>Stoli</a:t>
            </a:r>
            <a:r>
              <a:rPr lang="en-GB" sz="2400" dirty="0" smtClean="0"/>
              <a:t>  Vodka.</a:t>
            </a:r>
          </a:p>
          <a:p>
            <a:pPr marL="0" indent="0">
              <a:buNone/>
            </a:pPr>
            <a:endParaRPr lang="en-GB" sz="2400" dirty="0" smtClean="0"/>
          </a:p>
          <a:p>
            <a:pPr marL="0" indent="0">
              <a:buNone/>
            </a:pPr>
            <a:endParaRPr lang="en-GB" sz="2400" dirty="0" smtClean="0"/>
          </a:p>
          <a:p>
            <a:endParaRPr lang="en-GB" dirty="0"/>
          </a:p>
        </p:txBody>
      </p:sp>
      <p:pic>
        <p:nvPicPr>
          <p:cNvPr id="409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720" y="2964253"/>
            <a:ext cx="2615753" cy="4888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6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2557782"/>
            <a:ext cx="1924422" cy="895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3820853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sz="2400" dirty="0" smtClean="0"/>
              <a:t>We may have a strong relationship with a product - identification - results in a ‘strong social bond and deep-rooted loyalty’(Muniz and Guinn, 2001).</a:t>
            </a:r>
          </a:p>
          <a:p>
            <a:r>
              <a:rPr lang="en-GB" sz="2400" dirty="0" smtClean="0"/>
              <a:t>People who use </a:t>
            </a:r>
            <a:r>
              <a:rPr lang="en-GB" sz="2400" dirty="0" err="1" smtClean="0"/>
              <a:t>Applemac`s</a:t>
            </a:r>
            <a:r>
              <a:rPr lang="en-GB" sz="2400" dirty="0" smtClean="0"/>
              <a:t> versus PC`s. (Special or no choice?)</a:t>
            </a:r>
          </a:p>
          <a:p>
            <a:endParaRPr lang="en-GB" sz="2400" dirty="0" smtClean="0"/>
          </a:p>
          <a:p>
            <a:endParaRPr lang="en-GB" sz="2400" dirty="0"/>
          </a:p>
        </p:txBody>
      </p:sp>
      <p:pic>
        <p:nvPicPr>
          <p:cNvPr id="419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3717032"/>
            <a:ext cx="3236665" cy="21995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98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3717032"/>
            <a:ext cx="3200315" cy="21995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3669151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413891"/>
            <a:ext cx="4114800" cy="1077218"/>
          </a:xfrm>
        </p:spPr>
        <p:txBody>
          <a:bodyPr/>
          <a:lstStyle/>
          <a:p>
            <a:r>
              <a:rPr lang="en-GB" dirty="0" smtClean="0"/>
              <a:t>When and how do we learn this?</a:t>
            </a:r>
            <a:endParaRPr lang="en-GB" dirty="0"/>
          </a:p>
        </p:txBody>
      </p:sp>
      <p:sp>
        <p:nvSpPr>
          <p:cNvPr id="3" name="Content Placeholder 2"/>
          <p:cNvSpPr>
            <a:spLocks noGrp="1"/>
          </p:cNvSpPr>
          <p:nvPr>
            <p:ph idx="1"/>
          </p:nvPr>
        </p:nvSpPr>
        <p:spPr/>
        <p:txBody>
          <a:bodyPr/>
          <a:lstStyle/>
          <a:p>
            <a:r>
              <a:rPr lang="en-GB" dirty="0" smtClean="0"/>
              <a:t>From a young age.</a:t>
            </a:r>
          </a:p>
          <a:p>
            <a:r>
              <a:rPr lang="en-GB" dirty="0" smtClean="0"/>
              <a:t>Indirect learning from observation. E.g.</a:t>
            </a:r>
          </a:p>
          <a:p>
            <a:pPr marL="0" indent="0">
              <a:buNone/>
            </a:pPr>
            <a:r>
              <a:rPr lang="en-GB" dirty="0" smtClean="0"/>
              <a:t>Only children who have certain toys have lots of friends. </a:t>
            </a:r>
          </a:p>
          <a:p>
            <a:pPr marL="0" indent="0">
              <a:buNone/>
            </a:pPr>
            <a:r>
              <a:rPr lang="en-GB" dirty="0" smtClean="0">
                <a:hlinkClick r:id="rId2"/>
              </a:rPr>
              <a:t>Sainsbury`s </a:t>
            </a:r>
            <a:r>
              <a:rPr lang="en-GB" dirty="0" err="1" smtClean="0">
                <a:hlinkClick r:id="rId2"/>
              </a:rPr>
              <a:t>christmas</a:t>
            </a:r>
            <a:r>
              <a:rPr lang="en-GB" dirty="0" smtClean="0">
                <a:hlinkClick r:id="rId2"/>
              </a:rPr>
              <a:t> 2015</a:t>
            </a:r>
            <a:endParaRPr lang="en-GB" dirty="0" smtClean="0"/>
          </a:p>
          <a:p>
            <a:pPr marL="0" indent="0">
              <a:buNone/>
            </a:pPr>
            <a:endParaRPr lang="en-GB" dirty="0" smtClean="0"/>
          </a:p>
          <a:p>
            <a:endParaRPr lang="en-GB" dirty="0"/>
          </a:p>
        </p:txBody>
      </p:sp>
    </p:spTree>
    <p:extLst>
      <p:ext uri="{BB962C8B-B14F-4D97-AF65-F5344CB8AC3E}">
        <p14:creationId xmlns:p14="http://schemas.microsoft.com/office/powerpoint/2010/main" val="201419749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t>Direct Learning. </a:t>
            </a:r>
          </a:p>
          <a:p>
            <a:r>
              <a:rPr lang="en-GB" sz="2400" dirty="0" smtClean="0"/>
              <a:t>Children learn how others respond to them depending on the objects that they own, clothes they wear etc. </a:t>
            </a:r>
          </a:p>
          <a:p>
            <a:r>
              <a:rPr lang="en-GB" sz="2400" dirty="0" smtClean="0"/>
              <a:t>Possessions may teach a child about values. </a:t>
            </a:r>
          </a:p>
          <a:p>
            <a:r>
              <a:rPr lang="en-GB" sz="2400" dirty="0" smtClean="0"/>
              <a:t> </a:t>
            </a:r>
            <a:r>
              <a:rPr lang="en-GB" sz="2400" dirty="0" smtClean="0">
                <a:hlinkClick r:id="rId2"/>
              </a:rPr>
              <a:t>right car, wrong colour!</a:t>
            </a:r>
            <a:endParaRPr lang="en-GB" sz="2400" dirty="0" smtClean="0"/>
          </a:p>
          <a:p>
            <a:pPr marL="0" indent="0">
              <a:buNone/>
            </a:pPr>
            <a:endParaRPr lang="en-GB" sz="2400" dirty="0" smtClean="0"/>
          </a:p>
          <a:p>
            <a:endParaRPr lang="en-GB" dirty="0"/>
          </a:p>
        </p:txBody>
      </p:sp>
    </p:spTree>
    <p:extLst>
      <p:ext uri="{BB962C8B-B14F-4D97-AF65-F5344CB8AC3E}">
        <p14:creationId xmlns:p14="http://schemas.microsoft.com/office/powerpoint/2010/main" val="419752714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660112"/>
            <a:ext cx="4114800" cy="584775"/>
          </a:xfrm>
        </p:spPr>
        <p:txBody>
          <a:bodyPr/>
          <a:lstStyle/>
          <a:p>
            <a:r>
              <a:rPr lang="en-GB" dirty="0" smtClean="0"/>
              <a:t>Advertising </a:t>
            </a:r>
            <a:endParaRPr lang="en-GB" dirty="0"/>
          </a:p>
        </p:txBody>
      </p:sp>
      <p:sp>
        <p:nvSpPr>
          <p:cNvPr id="3" name="Content Placeholder 2"/>
          <p:cNvSpPr>
            <a:spLocks noGrp="1"/>
          </p:cNvSpPr>
          <p:nvPr>
            <p:ph idx="1"/>
          </p:nvPr>
        </p:nvSpPr>
        <p:spPr/>
        <p:txBody>
          <a:bodyPr/>
          <a:lstStyle/>
          <a:p>
            <a:r>
              <a:rPr lang="en-GB" dirty="0" smtClean="0">
                <a:hlinkClick r:id="rId2"/>
              </a:rPr>
              <a:t>Top ten controversial advertisements</a:t>
            </a:r>
            <a:endParaRPr lang="en-GB" dirty="0" smtClean="0"/>
          </a:p>
          <a:p>
            <a:pPr marL="0" indent="0">
              <a:buNone/>
            </a:pPr>
            <a:endParaRPr lang="en-GB" dirty="0" smtClean="0"/>
          </a:p>
          <a:p>
            <a:endParaRPr lang="en-GB" dirty="0"/>
          </a:p>
          <a:p>
            <a:endParaRPr lang="en-GB" dirty="0"/>
          </a:p>
        </p:txBody>
      </p:sp>
    </p:spTree>
    <p:extLst>
      <p:ext uri="{BB962C8B-B14F-4D97-AF65-F5344CB8AC3E}">
        <p14:creationId xmlns:p14="http://schemas.microsoft.com/office/powerpoint/2010/main" val="37900294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660112"/>
            <a:ext cx="4114800" cy="584775"/>
          </a:xfrm>
        </p:spPr>
        <p:txBody>
          <a:bodyPr/>
          <a:lstStyle/>
          <a:p>
            <a:r>
              <a:rPr lang="en-GB" dirty="0" smtClean="0"/>
              <a:t>Advertising:</a:t>
            </a:r>
            <a:endParaRPr lang="en-GB" dirty="0"/>
          </a:p>
        </p:txBody>
      </p:sp>
      <p:sp>
        <p:nvSpPr>
          <p:cNvPr id="3" name="Content Placeholder 2"/>
          <p:cNvSpPr>
            <a:spLocks noGrp="1"/>
          </p:cNvSpPr>
          <p:nvPr>
            <p:ph idx="1"/>
          </p:nvPr>
        </p:nvSpPr>
        <p:spPr/>
        <p:txBody>
          <a:bodyPr/>
          <a:lstStyle/>
          <a:p>
            <a:r>
              <a:rPr lang="en-GB" altLang="en-US" sz="2000" dirty="0" smtClean="0"/>
              <a:t>Adverts with vivid stimuli are noticed more frequently because they attract consumer’s attention in an automatic and involuntary way</a:t>
            </a:r>
          </a:p>
          <a:p>
            <a:pPr algn="r">
              <a:buNone/>
            </a:pPr>
            <a:r>
              <a:rPr lang="en-GB" altLang="en-US" sz="1800" dirty="0" smtClean="0"/>
              <a:t>(e.g. </a:t>
            </a:r>
            <a:r>
              <a:rPr lang="en-GB" altLang="en-US" sz="1800" dirty="0" err="1" smtClean="0"/>
              <a:t>Kisielius</a:t>
            </a:r>
            <a:r>
              <a:rPr lang="en-GB" altLang="en-US" sz="1800" dirty="0" smtClean="0"/>
              <a:t> and </a:t>
            </a:r>
            <a:r>
              <a:rPr lang="en-GB" altLang="en-US" sz="1800" dirty="0" err="1" smtClean="0"/>
              <a:t>Sternthal</a:t>
            </a:r>
            <a:r>
              <a:rPr lang="en-GB" altLang="en-US" sz="1800" dirty="0" smtClean="0"/>
              <a:t>, 1986; Taylor and Thompson, 1982)</a:t>
            </a:r>
          </a:p>
          <a:p>
            <a:pPr algn="r">
              <a:buNone/>
            </a:pPr>
            <a:endParaRPr lang="en-GB" altLang="en-US" sz="1800" dirty="0" smtClean="0"/>
          </a:p>
          <a:p>
            <a:pPr algn="r">
              <a:buNone/>
            </a:pPr>
            <a:endParaRPr lang="en-GB" altLang="en-US" sz="1800" dirty="0" smtClean="0"/>
          </a:p>
          <a:p>
            <a:r>
              <a:rPr lang="en-GB" altLang="en-US" sz="2000" dirty="0" smtClean="0"/>
              <a:t>A vivid stimulus should be:</a:t>
            </a:r>
          </a:p>
          <a:p>
            <a:endParaRPr lang="en-GB" altLang="en-US" sz="2000" dirty="0" smtClean="0"/>
          </a:p>
          <a:p>
            <a:pPr lvl="1">
              <a:buNone/>
            </a:pPr>
            <a:r>
              <a:rPr lang="en-GB" altLang="en-US" sz="2000" dirty="0" smtClean="0"/>
              <a:t>	- </a:t>
            </a:r>
            <a:r>
              <a:rPr lang="en-GB" altLang="en-US" sz="1800" dirty="0" smtClean="0"/>
              <a:t>emotionally interesting</a:t>
            </a:r>
          </a:p>
          <a:p>
            <a:pPr lvl="1">
              <a:buNone/>
            </a:pPr>
            <a:r>
              <a:rPr lang="en-GB" altLang="en-US" sz="1800" dirty="0" smtClean="0"/>
              <a:t>	- concrete and image-provoking</a:t>
            </a:r>
          </a:p>
          <a:p>
            <a:pPr lvl="1">
              <a:buNone/>
            </a:pPr>
            <a:r>
              <a:rPr lang="en-GB" altLang="en-US" sz="1800" dirty="0" smtClean="0"/>
              <a:t>	- proximate in a temporal, spatial or sensory way</a:t>
            </a:r>
          </a:p>
          <a:p>
            <a:pPr lvl="1" algn="r">
              <a:buNone/>
            </a:pPr>
            <a:r>
              <a:rPr lang="en-GB" altLang="en-US" sz="1800" dirty="0" smtClean="0"/>
              <a:t>(</a:t>
            </a:r>
            <a:r>
              <a:rPr lang="en-GB" altLang="en-US" sz="1800" dirty="0" err="1" smtClean="0"/>
              <a:t>Nisbett</a:t>
            </a:r>
            <a:r>
              <a:rPr lang="en-GB" altLang="en-US" sz="1800" dirty="0" smtClean="0"/>
              <a:t> and Ross, 1980)</a:t>
            </a:r>
          </a:p>
          <a:p>
            <a:pPr marL="0" indent="0">
              <a:buNone/>
            </a:pPr>
            <a:endParaRPr lang="en-GB" dirty="0"/>
          </a:p>
        </p:txBody>
      </p:sp>
      <p:pic>
        <p:nvPicPr>
          <p:cNvPr id="430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3" y="2852936"/>
            <a:ext cx="3165133" cy="20162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4687222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660112"/>
            <a:ext cx="4114800" cy="584775"/>
          </a:xfrm>
        </p:spPr>
        <p:txBody>
          <a:bodyPr/>
          <a:lstStyle/>
          <a:p>
            <a:r>
              <a:rPr lang="en-GB" dirty="0" smtClean="0"/>
              <a:t>Benetton: </a:t>
            </a:r>
            <a:endParaRPr lang="en-GB"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796136" y="1700808"/>
            <a:ext cx="2813427" cy="18722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1800" y="3837044"/>
            <a:ext cx="3217540" cy="21450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560" y="1741704"/>
            <a:ext cx="2688853" cy="19033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3006314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660112"/>
            <a:ext cx="4114800" cy="584775"/>
          </a:xfrm>
        </p:spPr>
        <p:txBody>
          <a:bodyPr/>
          <a:lstStyle/>
          <a:p>
            <a:r>
              <a:rPr lang="en-GB" dirty="0" smtClean="0"/>
              <a:t>Emotion &amp; mood:</a:t>
            </a:r>
            <a:endParaRPr lang="en-GB" dirty="0"/>
          </a:p>
        </p:txBody>
      </p:sp>
      <p:sp>
        <p:nvSpPr>
          <p:cNvPr id="3" name="Content Placeholder 2"/>
          <p:cNvSpPr>
            <a:spLocks noGrp="1"/>
          </p:cNvSpPr>
          <p:nvPr>
            <p:ph idx="1"/>
          </p:nvPr>
        </p:nvSpPr>
        <p:spPr>
          <a:xfrm>
            <a:off x="323528" y="1752600"/>
            <a:ext cx="8287072" cy="4343400"/>
          </a:xfrm>
        </p:spPr>
        <p:txBody>
          <a:bodyPr/>
          <a:lstStyle/>
          <a:p>
            <a:r>
              <a:rPr lang="en-GB" sz="2400" dirty="0" smtClean="0"/>
              <a:t>Mood induction is used frequently by advertisers. </a:t>
            </a:r>
          </a:p>
          <a:p>
            <a:r>
              <a:rPr lang="en-GB" sz="2400" dirty="0" smtClean="0"/>
              <a:t>However, it can be difficult to measure</a:t>
            </a:r>
            <a:r>
              <a:rPr lang="en-GB" sz="2400" dirty="0"/>
              <a:t>-</a:t>
            </a:r>
            <a:r>
              <a:rPr lang="en-GB" sz="2400" dirty="0" smtClean="0"/>
              <a:t> it is not just mood that is altered but other factors such as self esteem. </a:t>
            </a:r>
          </a:p>
          <a:p>
            <a:r>
              <a:rPr lang="en-GB" sz="2400" dirty="0" smtClean="0"/>
              <a:t>Questionnaires are often utilised and analysed via factor analysis. The use of questionnaires come with the usual host of problems in themselves.</a:t>
            </a:r>
          </a:p>
          <a:p>
            <a:r>
              <a:rPr lang="en-GB" sz="2400" dirty="0" smtClean="0"/>
              <a:t>Emotions impact on the ability to encode, store and retrieve information. In consumer psychology, </a:t>
            </a:r>
            <a:r>
              <a:rPr lang="en-GB" sz="2400" dirty="0" smtClean="0">
                <a:solidFill>
                  <a:srgbClr val="000099"/>
                </a:solidFill>
              </a:rPr>
              <a:t>selective attention and recall</a:t>
            </a:r>
            <a:r>
              <a:rPr lang="en-GB" sz="2400" dirty="0" smtClean="0"/>
              <a:t> are two areas widely researched.</a:t>
            </a:r>
          </a:p>
          <a:p>
            <a:r>
              <a:rPr lang="en-GB" sz="2400" dirty="0" smtClean="0"/>
              <a:t>Emotion can tell us why people focus on certain factors more than others.</a:t>
            </a:r>
            <a:endParaRPr lang="en-GB" sz="2400" dirty="0"/>
          </a:p>
        </p:txBody>
      </p:sp>
    </p:spTree>
    <p:extLst>
      <p:ext uri="{BB962C8B-B14F-4D97-AF65-F5344CB8AC3E}">
        <p14:creationId xmlns:p14="http://schemas.microsoft.com/office/powerpoint/2010/main" val="414441436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413891"/>
            <a:ext cx="4114800" cy="1077218"/>
          </a:xfrm>
        </p:spPr>
        <p:txBody>
          <a:bodyPr/>
          <a:lstStyle/>
          <a:p>
            <a:r>
              <a:rPr lang="en-GB" dirty="0" smtClean="0"/>
              <a:t>Bower, Gilligan &amp; </a:t>
            </a:r>
            <a:r>
              <a:rPr lang="en-GB" dirty="0" err="1" smtClean="0"/>
              <a:t>Montiero</a:t>
            </a:r>
            <a:r>
              <a:rPr lang="en-GB" dirty="0" smtClean="0"/>
              <a:t> (1981)</a:t>
            </a:r>
            <a:endParaRPr lang="en-GB" dirty="0"/>
          </a:p>
        </p:txBody>
      </p:sp>
      <p:sp>
        <p:nvSpPr>
          <p:cNvPr id="3" name="Content Placeholder 2"/>
          <p:cNvSpPr>
            <a:spLocks noGrp="1"/>
          </p:cNvSpPr>
          <p:nvPr>
            <p:ph idx="1"/>
          </p:nvPr>
        </p:nvSpPr>
        <p:spPr>
          <a:xfrm>
            <a:off x="533400" y="1556792"/>
            <a:ext cx="8077200" cy="4539208"/>
          </a:xfrm>
        </p:spPr>
        <p:txBody>
          <a:bodyPr/>
          <a:lstStyle/>
          <a:p>
            <a:r>
              <a:rPr lang="en-GB" sz="2400" dirty="0" smtClean="0"/>
              <a:t>Pp`s made to feel happy or sad via hypnosis, then asked to read drafts of psychiatric interviews. Happy people focused on happy facts and vice versa, suggesting that subconscious experiences bias later information processing. </a:t>
            </a:r>
          </a:p>
          <a:p>
            <a:r>
              <a:rPr lang="en-GB" sz="2400" dirty="0" smtClean="0"/>
              <a:t>Congruent material is semantically elaborated. </a:t>
            </a:r>
          </a:p>
          <a:p>
            <a:r>
              <a:rPr lang="en-GB" sz="2400" dirty="0" err="1" smtClean="0"/>
              <a:t>Adaval</a:t>
            </a:r>
            <a:r>
              <a:rPr lang="en-GB" sz="2400" dirty="0" smtClean="0"/>
              <a:t> (2001) pp`s given mood induction task to feel happy or sad. Then asked to judge clothing that was described as either according to subjective or non subjective criteria. Pp`s were more likely to pay attention to information matching their feelings regardless of the relevance to the piece of clothing.</a:t>
            </a:r>
            <a:endParaRPr lang="en-GB" sz="2400" dirty="0"/>
          </a:p>
        </p:txBody>
      </p:sp>
    </p:spTree>
    <p:extLst>
      <p:ext uri="{BB962C8B-B14F-4D97-AF65-F5344CB8AC3E}">
        <p14:creationId xmlns:p14="http://schemas.microsoft.com/office/powerpoint/2010/main" val="108548441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660112"/>
            <a:ext cx="4114800" cy="584775"/>
          </a:xfrm>
        </p:spPr>
        <p:txBody>
          <a:bodyPr/>
          <a:lstStyle/>
          <a:p>
            <a:r>
              <a:rPr lang="en-GB" dirty="0" smtClean="0"/>
              <a:t>Impact on recall:</a:t>
            </a:r>
            <a:endParaRPr lang="en-GB"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4797152"/>
            <a:ext cx="2537352" cy="16520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Content Placeholder 2"/>
          <p:cNvSpPr>
            <a:spLocks noGrp="1"/>
          </p:cNvSpPr>
          <p:nvPr>
            <p:ph idx="1"/>
          </p:nvPr>
        </p:nvSpPr>
        <p:spPr/>
        <p:txBody>
          <a:bodyPr/>
          <a:lstStyle/>
          <a:p>
            <a:r>
              <a:rPr lang="en-GB" sz="2400" dirty="0" smtClean="0"/>
              <a:t>Positive moods are more likely to generate recall of positive events more than negative moods (Bower &amp; </a:t>
            </a:r>
            <a:r>
              <a:rPr lang="en-GB" sz="2400" dirty="0" err="1" smtClean="0"/>
              <a:t>Forgas</a:t>
            </a:r>
            <a:r>
              <a:rPr lang="en-GB" sz="2400" dirty="0" smtClean="0"/>
              <a:t> 2000).</a:t>
            </a:r>
          </a:p>
          <a:p>
            <a:r>
              <a:rPr lang="en-GB" sz="2400" dirty="0" smtClean="0"/>
              <a:t>However, Trope &amp; </a:t>
            </a:r>
            <a:r>
              <a:rPr lang="en-GB" sz="2400" dirty="0" err="1" smtClean="0"/>
              <a:t>Pomerantz</a:t>
            </a:r>
            <a:r>
              <a:rPr lang="en-GB" sz="2400" dirty="0" smtClean="0"/>
              <a:t> (1998) suggest positive moods help the recall of </a:t>
            </a:r>
            <a:r>
              <a:rPr lang="en-GB" sz="2400" dirty="0" smtClean="0">
                <a:solidFill>
                  <a:srgbClr val="000099"/>
                </a:solidFill>
              </a:rPr>
              <a:t>both</a:t>
            </a:r>
            <a:r>
              <a:rPr lang="en-GB" sz="2400" dirty="0" smtClean="0"/>
              <a:t> positive and negative moods.</a:t>
            </a:r>
          </a:p>
          <a:p>
            <a:r>
              <a:rPr lang="en-GB" sz="2400" dirty="0" smtClean="0"/>
              <a:t>And, </a:t>
            </a:r>
            <a:r>
              <a:rPr lang="en-GB" sz="2400" dirty="0" err="1" smtClean="0"/>
              <a:t>Raghunathan</a:t>
            </a:r>
            <a:r>
              <a:rPr lang="en-GB" sz="2400" dirty="0" smtClean="0"/>
              <a:t> and Trope (2002) found high caffeine consumers had enhanced recall of negative aspects of caffeine when in good mood, but </a:t>
            </a:r>
            <a:r>
              <a:rPr lang="en-GB" sz="2400" dirty="0" smtClean="0">
                <a:solidFill>
                  <a:srgbClr val="000099"/>
                </a:solidFill>
              </a:rPr>
              <a:t>low</a:t>
            </a:r>
            <a:r>
              <a:rPr lang="en-GB" sz="2400" dirty="0" smtClean="0"/>
              <a:t> caffeine users did not!</a:t>
            </a:r>
          </a:p>
          <a:p>
            <a:r>
              <a:rPr lang="en-GB" sz="2400" dirty="0" smtClean="0"/>
              <a:t>Clearly not a simple relationship!</a:t>
            </a:r>
            <a:endParaRPr lang="en-GB" sz="2400" dirty="0"/>
          </a:p>
        </p:txBody>
      </p:sp>
    </p:spTree>
    <p:extLst>
      <p:ext uri="{BB962C8B-B14F-4D97-AF65-F5344CB8AC3E}">
        <p14:creationId xmlns:p14="http://schemas.microsoft.com/office/powerpoint/2010/main" val="306525626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413891"/>
            <a:ext cx="4114800" cy="1077218"/>
          </a:xfrm>
        </p:spPr>
        <p:txBody>
          <a:bodyPr/>
          <a:lstStyle/>
          <a:p>
            <a:r>
              <a:rPr lang="en-GB" dirty="0" smtClean="0"/>
              <a:t>Emotions and decision making:</a:t>
            </a:r>
            <a:endParaRPr lang="en-GB" dirty="0"/>
          </a:p>
        </p:txBody>
      </p:sp>
      <p:sp>
        <p:nvSpPr>
          <p:cNvPr id="3" name="Content Placeholder 2"/>
          <p:cNvSpPr>
            <a:spLocks noGrp="1"/>
          </p:cNvSpPr>
          <p:nvPr>
            <p:ph idx="1"/>
          </p:nvPr>
        </p:nvSpPr>
        <p:spPr/>
        <p:txBody>
          <a:bodyPr/>
          <a:lstStyle/>
          <a:p>
            <a:r>
              <a:rPr lang="en-GB" sz="2400" dirty="0" smtClean="0"/>
              <a:t>Are emotional reactions independent of cognition?</a:t>
            </a:r>
          </a:p>
          <a:p>
            <a:r>
              <a:rPr lang="en-GB" sz="2400" dirty="0" smtClean="0"/>
              <a:t>When choosing to purchase (or not), we search feelings to see how we feel about it. The </a:t>
            </a:r>
            <a:r>
              <a:rPr lang="en-GB" sz="2400" dirty="0" smtClean="0">
                <a:solidFill>
                  <a:srgbClr val="000099"/>
                </a:solidFill>
              </a:rPr>
              <a:t>“how do I feel about it” </a:t>
            </a:r>
            <a:r>
              <a:rPr lang="en-GB" sz="2400" dirty="0" smtClean="0"/>
              <a:t>heuristic (Peters &amp; </a:t>
            </a:r>
            <a:r>
              <a:rPr lang="en-GB" sz="2400" dirty="0" err="1" smtClean="0"/>
              <a:t>Slovic</a:t>
            </a:r>
            <a:r>
              <a:rPr lang="en-GB" sz="2400" dirty="0" smtClean="0"/>
              <a:t> 2000). </a:t>
            </a:r>
          </a:p>
          <a:p>
            <a:pPr marL="0" indent="0">
              <a:buNone/>
            </a:pPr>
            <a:endParaRPr lang="en-GB" sz="2400" dirty="0" smtClean="0"/>
          </a:p>
          <a:p>
            <a:r>
              <a:rPr lang="en-GB" sz="2400" dirty="0" smtClean="0"/>
              <a:t>And, whilst some research suggests that being in a good mood will more likely result in a positive evaluation, if the stimulus is highly familiar to us it will not have the same effect, as we will refer to the previous evaluations that have become part of our schema.</a:t>
            </a:r>
          </a:p>
          <a:p>
            <a:endParaRPr lang="en-GB" sz="2400" dirty="0"/>
          </a:p>
        </p:txBody>
      </p:sp>
    </p:spTree>
    <p:extLst>
      <p:ext uri="{BB962C8B-B14F-4D97-AF65-F5344CB8AC3E}">
        <p14:creationId xmlns:p14="http://schemas.microsoft.com/office/powerpoint/2010/main" val="122266902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413891"/>
            <a:ext cx="4114800" cy="1077218"/>
          </a:xfrm>
        </p:spPr>
        <p:txBody>
          <a:bodyPr/>
          <a:lstStyle/>
          <a:p>
            <a:r>
              <a:rPr lang="en-GB" dirty="0" smtClean="0"/>
              <a:t>Controlling feelings:</a:t>
            </a:r>
            <a:endParaRPr lang="en-GB" dirty="0"/>
          </a:p>
        </p:txBody>
      </p:sp>
      <p:sp>
        <p:nvSpPr>
          <p:cNvPr id="3" name="Content Placeholder 2"/>
          <p:cNvSpPr>
            <a:spLocks noGrp="1"/>
          </p:cNvSpPr>
          <p:nvPr>
            <p:ph idx="1"/>
          </p:nvPr>
        </p:nvSpPr>
        <p:spPr/>
        <p:txBody>
          <a:bodyPr/>
          <a:lstStyle/>
          <a:p>
            <a:r>
              <a:rPr lang="en-GB" dirty="0" smtClean="0"/>
              <a:t>Controlling how we feel is often linked to consumption. The activities we perform do not matter themselves, it is</a:t>
            </a:r>
          </a:p>
          <a:p>
            <a:pPr marL="0" indent="0">
              <a:buNone/>
            </a:pPr>
            <a:r>
              <a:rPr lang="en-GB" dirty="0"/>
              <a:t> </a:t>
            </a:r>
            <a:r>
              <a:rPr lang="en-GB" dirty="0" smtClean="0"/>
              <a:t>  our belief that they will enhance</a:t>
            </a:r>
          </a:p>
          <a:p>
            <a:pPr marL="0" indent="0">
              <a:buNone/>
            </a:pPr>
            <a:r>
              <a:rPr lang="en-GB" dirty="0"/>
              <a:t> </a:t>
            </a:r>
            <a:r>
              <a:rPr lang="en-GB" dirty="0" smtClean="0"/>
              <a:t>  our mood!</a:t>
            </a:r>
          </a:p>
          <a:p>
            <a:r>
              <a:rPr lang="en-GB" dirty="0" smtClean="0"/>
              <a:t>Therefore, the goal of advertisers is to create associations with their product.  </a:t>
            </a:r>
            <a:endParaRPr lang="en-GB"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6256" y="2996952"/>
            <a:ext cx="1828800" cy="1457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1578751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660112"/>
            <a:ext cx="4114800" cy="584775"/>
          </a:xfrm>
        </p:spPr>
        <p:txBody>
          <a:bodyPr/>
          <a:lstStyle/>
          <a:p>
            <a:r>
              <a:rPr lang="en-GB" dirty="0" smtClean="0"/>
              <a:t>Humour:</a:t>
            </a:r>
            <a:endParaRPr lang="en-GB" dirty="0"/>
          </a:p>
        </p:txBody>
      </p:sp>
      <p:sp>
        <p:nvSpPr>
          <p:cNvPr id="3" name="Content Placeholder 2"/>
          <p:cNvSpPr>
            <a:spLocks noGrp="1"/>
          </p:cNvSpPr>
          <p:nvPr>
            <p:ph idx="1"/>
          </p:nvPr>
        </p:nvSpPr>
        <p:spPr/>
        <p:txBody>
          <a:bodyPr/>
          <a:lstStyle/>
          <a:p>
            <a:pPr lvl="0">
              <a:lnSpc>
                <a:spcPct val="80000"/>
              </a:lnSpc>
            </a:pPr>
            <a:r>
              <a:rPr lang="en-GB" altLang="en-US" sz="2000" dirty="0">
                <a:solidFill>
                  <a:srgbClr val="0066FF"/>
                </a:solidFill>
              </a:rPr>
              <a:t>Around 10-30% of adverts contain humour  (Krishnan and </a:t>
            </a:r>
            <a:r>
              <a:rPr lang="en-GB" altLang="en-US" sz="2000" dirty="0" err="1">
                <a:solidFill>
                  <a:srgbClr val="0066FF"/>
                </a:solidFill>
              </a:rPr>
              <a:t>Chakravarti</a:t>
            </a:r>
            <a:r>
              <a:rPr lang="en-GB" altLang="en-US" sz="2000" dirty="0">
                <a:solidFill>
                  <a:srgbClr val="0066FF"/>
                </a:solidFill>
              </a:rPr>
              <a:t>, 2003</a:t>
            </a:r>
            <a:r>
              <a:rPr lang="en-GB" altLang="en-US" sz="2000" dirty="0" smtClean="0">
                <a:solidFill>
                  <a:srgbClr val="0066FF"/>
                </a:solidFill>
              </a:rPr>
              <a:t>).</a:t>
            </a:r>
            <a:endParaRPr lang="en-GB" altLang="en-US" sz="2000" dirty="0">
              <a:solidFill>
                <a:srgbClr val="0066FF"/>
              </a:solidFill>
            </a:endParaRPr>
          </a:p>
          <a:p>
            <a:pPr lvl="0">
              <a:lnSpc>
                <a:spcPct val="80000"/>
              </a:lnSpc>
            </a:pPr>
            <a:endParaRPr lang="en-GB" altLang="en-US" sz="2000" dirty="0">
              <a:solidFill>
                <a:srgbClr val="0066FF"/>
              </a:solidFill>
            </a:endParaRPr>
          </a:p>
          <a:p>
            <a:pPr lvl="0">
              <a:lnSpc>
                <a:spcPct val="80000"/>
              </a:lnSpc>
            </a:pPr>
            <a:r>
              <a:rPr lang="en-GB" altLang="en-US" sz="2000" dirty="0">
                <a:solidFill>
                  <a:srgbClr val="0066FF"/>
                </a:solidFill>
              </a:rPr>
              <a:t>Funny advertisements:</a:t>
            </a:r>
          </a:p>
          <a:p>
            <a:pPr marL="457200" lvl="1" indent="0">
              <a:lnSpc>
                <a:spcPct val="80000"/>
              </a:lnSpc>
              <a:buNone/>
            </a:pPr>
            <a:r>
              <a:rPr lang="en-GB" altLang="en-US" sz="2000" dirty="0" smtClean="0">
                <a:solidFill>
                  <a:srgbClr val="0066FF"/>
                </a:solidFill>
              </a:rPr>
              <a:t>Attract attention (</a:t>
            </a:r>
            <a:r>
              <a:rPr lang="en-GB" altLang="en-US" sz="2000" dirty="0">
                <a:solidFill>
                  <a:srgbClr val="0066FF"/>
                </a:solidFill>
              </a:rPr>
              <a:t>Weinberger et al, </a:t>
            </a:r>
            <a:r>
              <a:rPr lang="en-GB" altLang="en-US" sz="2000" dirty="0" smtClean="0">
                <a:solidFill>
                  <a:srgbClr val="0066FF"/>
                </a:solidFill>
              </a:rPr>
              <a:t>1995).</a:t>
            </a:r>
          </a:p>
          <a:p>
            <a:pPr marL="457200" lvl="1" indent="0">
              <a:lnSpc>
                <a:spcPct val="80000"/>
              </a:lnSpc>
              <a:buNone/>
            </a:pPr>
            <a:r>
              <a:rPr lang="en-GB" altLang="en-US" sz="2000" dirty="0">
                <a:solidFill>
                  <a:srgbClr val="0066FF"/>
                </a:solidFill>
              </a:rPr>
              <a:t>E</a:t>
            </a:r>
            <a:r>
              <a:rPr lang="en-GB" altLang="en-US" sz="2000" dirty="0" smtClean="0">
                <a:solidFill>
                  <a:srgbClr val="0066FF"/>
                </a:solidFill>
              </a:rPr>
              <a:t>ngage </a:t>
            </a:r>
            <a:r>
              <a:rPr lang="en-GB" altLang="en-US" sz="2000" dirty="0">
                <a:solidFill>
                  <a:srgbClr val="0066FF"/>
                </a:solidFill>
              </a:rPr>
              <a:t>the audience </a:t>
            </a:r>
            <a:r>
              <a:rPr lang="en-GB" altLang="en-US" sz="2000" dirty="0" smtClean="0">
                <a:solidFill>
                  <a:srgbClr val="0066FF"/>
                </a:solidFill>
              </a:rPr>
              <a:t>(</a:t>
            </a:r>
            <a:r>
              <a:rPr lang="en-GB" altLang="en-US" sz="2000" dirty="0" err="1">
                <a:solidFill>
                  <a:srgbClr val="0066FF"/>
                </a:solidFill>
              </a:rPr>
              <a:t>Spotts</a:t>
            </a:r>
            <a:r>
              <a:rPr lang="en-GB" altLang="en-US" sz="2000" dirty="0">
                <a:solidFill>
                  <a:srgbClr val="0066FF"/>
                </a:solidFill>
              </a:rPr>
              <a:t> et al, 1997</a:t>
            </a:r>
            <a:r>
              <a:rPr lang="en-GB" altLang="en-US" sz="2000" dirty="0" smtClean="0">
                <a:solidFill>
                  <a:srgbClr val="0066FF"/>
                </a:solidFill>
              </a:rPr>
              <a:t>).</a:t>
            </a:r>
            <a:endParaRPr lang="en-GB" altLang="en-US" sz="2000" dirty="0">
              <a:solidFill>
                <a:srgbClr val="0066FF"/>
              </a:solidFill>
            </a:endParaRPr>
          </a:p>
          <a:p>
            <a:pPr marL="457200" lvl="1" indent="0">
              <a:lnSpc>
                <a:spcPct val="80000"/>
              </a:lnSpc>
              <a:buNone/>
            </a:pPr>
            <a:r>
              <a:rPr lang="en-GB" altLang="en-US" sz="2000" dirty="0" smtClean="0">
                <a:solidFill>
                  <a:srgbClr val="0066FF"/>
                </a:solidFill>
              </a:rPr>
              <a:t>Enhance </a:t>
            </a:r>
            <a:r>
              <a:rPr lang="en-GB" altLang="en-US" sz="2000" dirty="0">
                <a:solidFill>
                  <a:srgbClr val="0066FF"/>
                </a:solidFill>
              </a:rPr>
              <a:t>responses to </a:t>
            </a:r>
            <a:r>
              <a:rPr lang="en-GB" altLang="en-US" sz="2000" dirty="0" smtClean="0">
                <a:solidFill>
                  <a:srgbClr val="0066FF"/>
                </a:solidFill>
              </a:rPr>
              <a:t>adverts (</a:t>
            </a:r>
            <a:r>
              <a:rPr lang="en-GB" altLang="en-US" sz="2000" dirty="0">
                <a:solidFill>
                  <a:srgbClr val="0066FF"/>
                </a:solidFill>
              </a:rPr>
              <a:t>Scott, Klein and Bryant, 1990</a:t>
            </a:r>
            <a:r>
              <a:rPr lang="en-GB" altLang="en-US" sz="2000" dirty="0" smtClean="0">
                <a:solidFill>
                  <a:srgbClr val="0066FF"/>
                </a:solidFill>
              </a:rPr>
              <a:t>).</a:t>
            </a:r>
            <a:endParaRPr lang="en-GB" altLang="en-US" sz="2000" dirty="0">
              <a:solidFill>
                <a:srgbClr val="0066FF"/>
              </a:solidFill>
            </a:endParaRPr>
          </a:p>
          <a:p>
            <a:pPr lvl="0">
              <a:lnSpc>
                <a:spcPct val="80000"/>
              </a:lnSpc>
            </a:pPr>
            <a:endParaRPr lang="en-GB" altLang="en-US" sz="2000" dirty="0">
              <a:solidFill>
                <a:srgbClr val="0066FF"/>
              </a:solidFill>
            </a:endParaRPr>
          </a:p>
          <a:p>
            <a:pPr marL="0" lvl="0" indent="0">
              <a:lnSpc>
                <a:spcPct val="80000"/>
              </a:lnSpc>
              <a:buNone/>
            </a:pPr>
            <a:r>
              <a:rPr lang="en-GB" altLang="en-US" sz="2000" dirty="0" smtClean="0">
                <a:solidFill>
                  <a:srgbClr val="0066FF"/>
                </a:solidFill>
                <a:hlinkClick r:id="rId2"/>
              </a:rPr>
              <a:t>Funny commercial!</a:t>
            </a:r>
            <a:endParaRPr lang="en-GB" altLang="en-US" sz="2000" dirty="0">
              <a:solidFill>
                <a:srgbClr val="0066FF"/>
              </a:solidFill>
            </a:endParaRPr>
          </a:p>
          <a:p>
            <a:pPr marL="0" lvl="0" indent="0">
              <a:lnSpc>
                <a:spcPct val="80000"/>
              </a:lnSpc>
              <a:buNone/>
            </a:pPr>
            <a:endParaRPr lang="en-GB" altLang="en-US" sz="2000" dirty="0">
              <a:solidFill>
                <a:srgbClr val="0066FF"/>
              </a:solidFill>
            </a:endParaRPr>
          </a:p>
          <a:p>
            <a:pPr lvl="0">
              <a:lnSpc>
                <a:spcPct val="80000"/>
              </a:lnSpc>
            </a:pPr>
            <a:r>
              <a:rPr lang="en-GB" altLang="en-US" sz="2000" dirty="0">
                <a:solidFill>
                  <a:srgbClr val="0066FF"/>
                </a:solidFill>
              </a:rPr>
              <a:t>Humour works best under low involvement conditions </a:t>
            </a:r>
            <a:r>
              <a:rPr lang="en-GB" altLang="en-US" sz="2000" dirty="0" smtClean="0">
                <a:solidFill>
                  <a:srgbClr val="0066FF"/>
                </a:solidFill>
              </a:rPr>
              <a:t>as a peripheral cue (Zhang </a:t>
            </a:r>
            <a:r>
              <a:rPr lang="en-GB" altLang="en-US" sz="2000" dirty="0">
                <a:solidFill>
                  <a:srgbClr val="0066FF"/>
                </a:solidFill>
              </a:rPr>
              <a:t>and </a:t>
            </a:r>
            <a:r>
              <a:rPr lang="en-GB" altLang="en-US" sz="2000" dirty="0" err="1">
                <a:solidFill>
                  <a:srgbClr val="0066FF"/>
                </a:solidFill>
              </a:rPr>
              <a:t>Zinkhan</a:t>
            </a:r>
            <a:r>
              <a:rPr lang="en-GB" altLang="en-US" sz="2000" dirty="0">
                <a:solidFill>
                  <a:srgbClr val="0066FF"/>
                </a:solidFill>
              </a:rPr>
              <a:t>, 2006)</a:t>
            </a:r>
          </a:p>
          <a:p>
            <a:endParaRPr lang="en-GB" dirty="0"/>
          </a:p>
        </p:txBody>
      </p:sp>
    </p:spTree>
    <p:extLst>
      <p:ext uri="{BB962C8B-B14F-4D97-AF65-F5344CB8AC3E}">
        <p14:creationId xmlns:p14="http://schemas.microsoft.com/office/powerpoint/2010/main" val="395330689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lvl="0">
              <a:lnSpc>
                <a:spcPct val="90000"/>
              </a:lnSpc>
            </a:pPr>
            <a:r>
              <a:rPr lang="en-GB" altLang="en-US" sz="2000" dirty="0">
                <a:solidFill>
                  <a:srgbClr val="0066FF"/>
                </a:solidFill>
              </a:rPr>
              <a:t>Humour</a:t>
            </a:r>
            <a:r>
              <a:rPr lang="en-GB" altLang="en-US" sz="2000" dirty="0" smtClean="0">
                <a:solidFill>
                  <a:srgbClr val="0066FF"/>
                </a:solidFill>
              </a:rPr>
              <a:t>:</a:t>
            </a:r>
            <a:endParaRPr lang="en-GB" altLang="en-US" sz="2000" dirty="0">
              <a:solidFill>
                <a:srgbClr val="0066FF"/>
              </a:solidFill>
            </a:endParaRPr>
          </a:p>
          <a:p>
            <a:pPr lvl="0">
              <a:lnSpc>
                <a:spcPct val="90000"/>
              </a:lnSpc>
              <a:buNone/>
            </a:pPr>
            <a:r>
              <a:rPr lang="en-GB" altLang="en-US" sz="2000" dirty="0">
                <a:solidFill>
                  <a:srgbClr val="0066FF"/>
                </a:solidFill>
              </a:rPr>
              <a:t>	- works best as a peripheral </a:t>
            </a:r>
            <a:r>
              <a:rPr lang="en-GB" altLang="en-US" sz="2000" dirty="0" smtClean="0">
                <a:solidFill>
                  <a:srgbClr val="0066FF"/>
                </a:solidFill>
              </a:rPr>
              <a:t>cue</a:t>
            </a:r>
            <a:endParaRPr lang="en-GB" altLang="en-US" sz="2000" dirty="0">
              <a:solidFill>
                <a:srgbClr val="0066FF"/>
              </a:solidFill>
            </a:endParaRPr>
          </a:p>
          <a:p>
            <a:pPr lvl="0">
              <a:lnSpc>
                <a:spcPct val="90000"/>
              </a:lnSpc>
            </a:pPr>
            <a:r>
              <a:rPr lang="en-GB" altLang="en-US" sz="2000" dirty="0">
                <a:solidFill>
                  <a:srgbClr val="0066FF"/>
                </a:solidFill>
              </a:rPr>
              <a:t>- can generate mixed feelings </a:t>
            </a:r>
            <a:r>
              <a:rPr lang="en-GB" altLang="en-US" sz="1800" dirty="0" smtClean="0">
                <a:solidFill>
                  <a:srgbClr val="0066FF"/>
                </a:solidFill>
              </a:rPr>
              <a:t>(</a:t>
            </a:r>
            <a:r>
              <a:rPr lang="en-GB" altLang="en-US" sz="1800" dirty="0">
                <a:solidFill>
                  <a:srgbClr val="0066FF"/>
                </a:solidFill>
              </a:rPr>
              <a:t>Gelb and </a:t>
            </a:r>
            <a:r>
              <a:rPr lang="en-GB" altLang="en-US" sz="1800" dirty="0" err="1">
                <a:solidFill>
                  <a:srgbClr val="0066FF"/>
                </a:solidFill>
              </a:rPr>
              <a:t>Zinkhan</a:t>
            </a:r>
            <a:r>
              <a:rPr lang="en-GB" altLang="en-US" sz="1800" dirty="0">
                <a:solidFill>
                  <a:srgbClr val="0066FF"/>
                </a:solidFill>
              </a:rPr>
              <a:t>, 1986; Nelson, 1987</a:t>
            </a:r>
            <a:r>
              <a:rPr lang="en-GB" altLang="en-US" sz="1800" dirty="0" smtClean="0">
                <a:solidFill>
                  <a:srgbClr val="0066FF"/>
                </a:solidFill>
              </a:rPr>
              <a:t>).</a:t>
            </a:r>
            <a:endParaRPr lang="en-GB" altLang="en-US" sz="1800" dirty="0">
              <a:solidFill>
                <a:srgbClr val="0066FF"/>
              </a:solidFill>
            </a:endParaRPr>
          </a:p>
          <a:p>
            <a:pPr marL="0" lvl="0" indent="0">
              <a:lnSpc>
                <a:spcPct val="90000"/>
              </a:lnSpc>
              <a:buNone/>
            </a:pPr>
            <a:endParaRPr lang="en-GB" altLang="en-US" sz="1800" dirty="0">
              <a:solidFill>
                <a:srgbClr val="0066FF"/>
              </a:solidFill>
            </a:endParaRPr>
          </a:p>
          <a:p>
            <a:pPr lvl="0">
              <a:lnSpc>
                <a:spcPct val="90000"/>
              </a:lnSpc>
            </a:pPr>
            <a:r>
              <a:rPr lang="en-GB" altLang="en-US" sz="2000" dirty="0">
                <a:solidFill>
                  <a:srgbClr val="0066FF"/>
                </a:solidFill>
              </a:rPr>
              <a:t>Cultural variations regarding what is deemed funny </a:t>
            </a:r>
            <a:r>
              <a:rPr lang="en-GB" altLang="en-US" sz="1800" dirty="0" smtClean="0">
                <a:solidFill>
                  <a:srgbClr val="0066FF"/>
                </a:solidFill>
              </a:rPr>
              <a:t>(</a:t>
            </a:r>
            <a:r>
              <a:rPr lang="en-GB" altLang="en-US" sz="1800" dirty="0">
                <a:solidFill>
                  <a:srgbClr val="0066FF"/>
                </a:solidFill>
              </a:rPr>
              <a:t>Francis, 1994</a:t>
            </a:r>
            <a:r>
              <a:rPr lang="en-GB" altLang="en-US" sz="1800" dirty="0" smtClean="0">
                <a:solidFill>
                  <a:srgbClr val="0066FF"/>
                </a:solidFill>
              </a:rPr>
              <a:t>).</a:t>
            </a:r>
            <a:endParaRPr lang="en-GB" altLang="en-US" sz="1800" dirty="0">
              <a:solidFill>
                <a:srgbClr val="0066FF"/>
              </a:solidFill>
            </a:endParaRPr>
          </a:p>
          <a:p>
            <a:pPr lvl="0">
              <a:lnSpc>
                <a:spcPct val="90000"/>
              </a:lnSpc>
            </a:pPr>
            <a:r>
              <a:rPr lang="en-GB" altLang="en-US" sz="2000" dirty="0">
                <a:solidFill>
                  <a:srgbClr val="0066FF"/>
                </a:solidFill>
              </a:rPr>
              <a:t>Too humorous - can distract from what is being advertised </a:t>
            </a:r>
            <a:r>
              <a:rPr lang="en-GB" altLang="en-US" sz="1800" dirty="0" smtClean="0">
                <a:solidFill>
                  <a:srgbClr val="0066FF"/>
                </a:solidFill>
              </a:rPr>
              <a:t>(</a:t>
            </a:r>
            <a:r>
              <a:rPr lang="en-GB" altLang="en-US" sz="1800" dirty="0">
                <a:solidFill>
                  <a:srgbClr val="0066FF"/>
                </a:solidFill>
              </a:rPr>
              <a:t>Belch and Belch, 1984</a:t>
            </a:r>
            <a:r>
              <a:rPr lang="en-GB" altLang="en-US" sz="1800" dirty="0" smtClean="0">
                <a:solidFill>
                  <a:srgbClr val="0066FF"/>
                </a:solidFill>
              </a:rPr>
              <a:t>).</a:t>
            </a:r>
            <a:endParaRPr lang="en-GB" altLang="en-US" sz="2000" dirty="0">
              <a:solidFill>
                <a:srgbClr val="0066FF"/>
              </a:solidFill>
            </a:endParaRPr>
          </a:p>
          <a:p>
            <a:pPr lvl="0">
              <a:lnSpc>
                <a:spcPct val="90000"/>
              </a:lnSpc>
            </a:pPr>
            <a:r>
              <a:rPr lang="en-GB" altLang="en-US" sz="2000" dirty="0">
                <a:solidFill>
                  <a:srgbClr val="0066FF"/>
                </a:solidFill>
              </a:rPr>
              <a:t>To take this into account - brand/product needs to be clearly visible and integrated into the story </a:t>
            </a:r>
            <a:r>
              <a:rPr lang="en-GB" altLang="en-US" sz="1800" dirty="0" smtClean="0">
                <a:solidFill>
                  <a:srgbClr val="0066FF"/>
                </a:solidFill>
              </a:rPr>
              <a:t>(</a:t>
            </a:r>
            <a:r>
              <a:rPr lang="en-GB" altLang="en-US" sz="1800" dirty="0">
                <a:solidFill>
                  <a:srgbClr val="0066FF"/>
                </a:solidFill>
              </a:rPr>
              <a:t>Cline and </a:t>
            </a:r>
            <a:r>
              <a:rPr lang="en-GB" altLang="en-US" sz="1800" dirty="0" err="1">
                <a:solidFill>
                  <a:srgbClr val="0066FF"/>
                </a:solidFill>
              </a:rPr>
              <a:t>Kellaris</a:t>
            </a:r>
            <a:r>
              <a:rPr lang="en-GB" altLang="en-US" sz="1800" dirty="0">
                <a:solidFill>
                  <a:srgbClr val="0066FF"/>
                </a:solidFill>
              </a:rPr>
              <a:t>, 2007</a:t>
            </a:r>
            <a:r>
              <a:rPr lang="en-GB" altLang="en-US" sz="1800" dirty="0" smtClean="0">
                <a:solidFill>
                  <a:srgbClr val="0066FF"/>
                </a:solidFill>
              </a:rPr>
              <a:t>).</a:t>
            </a:r>
          </a:p>
          <a:p>
            <a:pPr lvl="0">
              <a:lnSpc>
                <a:spcPct val="90000"/>
              </a:lnSpc>
            </a:pPr>
            <a:endParaRPr lang="en-GB" altLang="en-US" sz="1800" dirty="0">
              <a:solidFill>
                <a:srgbClr val="0066FF"/>
              </a:solidFill>
            </a:endParaRPr>
          </a:p>
          <a:p>
            <a:pPr lvl="0">
              <a:lnSpc>
                <a:spcPct val="90000"/>
              </a:lnSpc>
            </a:pPr>
            <a:r>
              <a:rPr lang="en-GB" altLang="en-US" sz="1800" dirty="0" smtClean="0">
                <a:solidFill>
                  <a:srgbClr val="0066FF"/>
                </a:solidFill>
                <a:hlinkClick r:id="rId2"/>
              </a:rPr>
              <a:t>Horsing around</a:t>
            </a:r>
            <a:endParaRPr lang="en-GB" altLang="en-US" sz="1800" dirty="0" smtClean="0">
              <a:solidFill>
                <a:srgbClr val="0066FF"/>
              </a:solidFill>
            </a:endParaRPr>
          </a:p>
          <a:p>
            <a:pPr marL="0" lvl="0" indent="0">
              <a:lnSpc>
                <a:spcPct val="90000"/>
              </a:lnSpc>
              <a:buNone/>
            </a:pPr>
            <a:endParaRPr lang="en-GB" altLang="en-US" sz="1800" dirty="0" smtClean="0">
              <a:solidFill>
                <a:srgbClr val="0066FF"/>
              </a:solidFill>
            </a:endParaRPr>
          </a:p>
          <a:p>
            <a:pPr lvl="0">
              <a:lnSpc>
                <a:spcPct val="90000"/>
              </a:lnSpc>
            </a:pPr>
            <a:endParaRPr lang="en-GB" altLang="en-US" sz="1800" dirty="0">
              <a:solidFill>
                <a:srgbClr val="0066FF"/>
              </a:solidFill>
            </a:endParaRPr>
          </a:p>
          <a:p>
            <a:endParaRPr lang="en-GB" dirty="0">
              <a:solidFill>
                <a:srgbClr val="0066FF"/>
              </a:solidFill>
            </a:endParaRPr>
          </a:p>
        </p:txBody>
      </p:sp>
    </p:spTree>
    <p:extLst>
      <p:ext uri="{BB962C8B-B14F-4D97-AF65-F5344CB8AC3E}">
        <p14:creationId xmlns:p14="http://schemas.microsoft.com/office/powerpoint/2010/main" val="203342628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660112"/>
            <a:ext cx="4114800" cy="584775"/>
          </a:xfrm>
        </p:spPr>
        <p:txBody>
          <a:bodyPr/>
          <a:lstStyle/>
          <a:p>
            <a:r>
              <a:rPr lang="en-GB" dirty="0" smtClean="0"/>
              <a:t>Sex sells:</a:t>
            </a:r>
            <a:endParaRPr lang="en-GB" dirty="0"/>
          </a:p>
        </p:txBody>
      </p:sp>
      <p:sp>
        <p:nvSpPr>
          <p:cNvPr id="3" name="Content Placeholder 2"/>
          <p:cNvSpPr>
            <a:spLocks noGrp="1"/>
          </p:cNvSpPr>
          <p:nvPr>
            <p:ph idx="1"/>
          </p:nvPr>
        </p:nvSpPr>
        <p:spPr/>
        <p:txBody>
          <a:bodyPr/>
          <a:lstStyle/>
          <a:p>
            <a:pPr lvl="0">
              <a:lnSpc>
                <a:spcPct val="80000"/>
              </a:lnSpc>
            </a:pPr>
            <a:r>
              <a:rPr lang="en-GB" altLang="en-US" sz="1800" dirty="0">
                <a:solidFill>
                  <a:srgbClr val="0066FF"/>
                </a:solidFill>
              </a:rPr>
              <a:t>Advertisements using sexuality</a:t>
            </a:r>
            <a:r>
              <a:rPr lang="en-GB" altLang="en-US" sz="1800" dirty="0" smtClean="0">
                <a:solidFill>
                  <a:srgbClr val="0066FF"/>
                </a:solidFill>
              </a:rPr>
              <a:t>:  </a:t>
            </a:r>
            <a:endParaRPr lang="en-GB" altLang="en-US" sz="1800" dirty="0">
              <a:solidFill>
                <a:srgbClr val="FF0000"/>
              </a:solidFill>
            </a:endParaRPr>
          </a:p>
          <a:p>
            <a:pPr lvl="0">
              <a:lnSpc>
                <a:spcPct val="80000"/>
              </a:lnSpc>
            </a:pPr>
            <a:r>
              <a:rPr lang="en-GB" altLang="en-US" sz="1800" dirty="0">
                <a:solidFill>
                  <a:srgbClr val="0066FF"/>
                </a:solidFill>
              </a:rPr>
              <a:t>	- generate a more favourable </a:t>
            </a:r>
            <a:r>
              <a:rPr lang="en-GB" altLang="en-US" sz="1800" dirty="0" smtClean="0">
                <a:solidFill>
                  <a:srgbClr val="0066FF"/>
                </a:solidFill>
              </a:rPr>
              <a:t>perception.</a:t>
            </a:r>
            <a:endParaRPr lang="en-GB" altLang="en-US" sz="1800" dirty="0">
              <a:solidFill>
                <a:srgbClr val="0066FF"/>
              </a:solidFill>
            </a:endParaRPr>
          </a:p>
          <a:p>
            <a:pPr lvl="1">
              <a:lnSpc>
                <a:spcPct val="80000"/>
              </a:lnSpc>
              <a:buNone/>
            </a:pPr>
            <a:r>
              <a:rPr lang="en-GB" altLang="en-US" sz="1800" dirty="0">
                <a:solidFill>
                  <a:srgbClr val="0066FF"/>
                </a:solidFill>
              </a:rPr>
              <a:t>		- attract attention </a:t>
            </a:r>
            <a:r>
              <a:rPr lang="en-GB" altLang="en-US" sz="1800" dirty="0" smtClean="0">
                <a:solidFill>
                  <a:srgbClr val="0066FF"/>
                </a:solidFill>
              </a:rPr>
              <a:t>(</a:t>
            </a:r>
            <a:r>
              <a:rPr lang="en-GB" altLang="en-US" sz="1800" dirty="0">
                <a:solidFill>
                  <a:srgbClr val="0066FF"/>
                </a:solidFill>
              </a:rPr>
              <a:t>Dudley, 1999</a:t>
            </a:r>
            <a:r>
              <a:rPr lang="en-GB" altLang="en-US" sz="1800" dirty="0" smtClean="0">
                <a:solidFill>
                  <a:srgbClr val="0066FF"/>
                </a:solidFill>
              </a:rPr>
              <a:t>).</a:t>
            </a:r>
            <a:endParaRPr lang="en-GB" altLang="en-US" sz="1800" dirty="0">
              <a:solidFill>
                <a:srgbClr val="0066FF"/>
              </a:solidFill>
            </a:endParaRPr>
          </a:p>
          <a:p>
            <a:pPr lvl="0">
              <a:lnSpc>
                <a:spcPct val="80000"/>
              </a:lnSpc>
            </a:pPr>
            <a:endParaRPr lang="en-GB" altLang="en-US" sz="1800" dirty="0">
              <a:solidFill>
                <a:srgbClr val="0066FF"/>
              </a:solidFill>
            </a:endParaRPr>
          </a:p>
          <a:p>
            <a:pPr lvl="0">
              <a:lnSpc>
                <a:spcPct val="80000"/>
              </a:lnSpc>
            </a:pPr>
            <a:r>
              <a:rPr lang="en-GB" altLang="en-US" sz="1800" dirty="0">
                <a:solidFill>
                  <a:srgbClr val="0066FF"/>
                </a:solidFill>
              </a:rPr>
              <a:t>Both males and </a:t>
            </a:r>
            <a:r>
              <a:rPr lang="en-GB" altLang="en-US" sz="1800" dirty="0" smtClean="0">
                <a:solidFill>
                  <a:srgbClr val="0066FF"/>
                </a:solidFill>
              </a:rPr>
              <a:t>females were found </a:t>
            </a:r>
            <a:r>
              <a:rPr lang="en-GB" altLang="en-US" sz="1800" dirty="0">
                <a:solidFill>
                  <a:srgbClr val="0066FF"/>
                </a:solidFill>
              </a:rPr>
              <a:t>to find sexy versions of ads more interesting </a:t>
            </a:r>
            <a:r>
              <a:rPr lang="en-GB" altLang="en-US" sz="1800" dirty="0" smtClean="0">
                <a:solidFill>
                  <a:srgbClr val="0066FF"/>
                </a:solidFill>
              </a:rPr>
              <a:t>(</a:t>
            </a:r>
            <a:r>
              <a:rPr lang="en-GB" altLang="en-US" sz="1800" dirty="0">
                <a:solidFill>
                  <a:srgbClr val="0066FF"/>
                </a:solidFill>
              </a:rPr>
              <a:t>Bello et al, 1983</a:t>
            </a:r>
            <a:r>
              <a:rPr lang="en-GB" altLang="en-US" sz="1800" dirty="0" smtClean="0">
                <a:solidFill>
                  <a:srgbClr val="0066FF"/>
                </a:solidFill>
              </a:rPr>
              <a:t>).</a:t>
            </a:r>
            <a:endParaRPr lang="en-GB" altLang="en-US" sz="1800" dirty="0">
              <a:solidFill>
                <a:srgbClr val="0066FF"/>
              </a:solidFill>
            </a:endParaRPr>
          </a:p>
          <a:p>
            <a:pPr lvl="0">
              <a:lnSpc>
                <a:spcPct val="80000"/>
              </a:lnSpc>
            </a:pPr>
            <a:endParaRPr lang="en-GB" altLang="en-US" sz="1800" dirty="0">
              <a:solidFill>
                <a:srgbClr val="0066FF"/>
              </a:solidFill>
            </a:endParaRPr>
          </a:p>
          <a:p>
            <a:pPr lvl="0">
              <a:lnSpc>
                <a:spcPct val="80000"/>
              </a:lnSpc>
            </a:pPr>
            <a:r>
              <a:rPr lang="en-GB" altLang="en-US" sz="1800" dirty="0">
                <a:solidFill>
                  <a:srgbClr val="0066FF"/>
                </a:solidFill>
              </a:rPr>
              <a:t>Sexy advertisements often make use of classical </a:t>
            </a:r>
            <a:r>
              <a:rPr lang="en-GB" altLang="en-US" sz="1800" dirty="0" smtClean="0">
                <a:solidFill>
                  <a:srgbClr val="0066FF"/>
                </a:solidFill>
              </a:rPr>
              <a:t>conditioning:</a:t>
            </a:r>
            <a:endParaRPr lang="en-GB" altLang="en-US" sz="1800" dirty="0">
              <a:solidFill>
                <a:srgbClr val="0066FF"/>
              </a:solidFill>
            </a:endParaRPr>
          </a:p>
          <a:p>
            <a:pPr lvl="0">
              <a:lnSpc>
                <a:spcPct val="80000"/>
              </a:lnSpc>
            </a:pPr>
            <a:endParaRPr lang="en-GB" altLang="en-US" sz="1800" dirty="0">
              <a:solidFill>
                <a:srgbClr val="0066FF"/>
              </a:solidFill>
            </a:endParaRPr>
          </a:p>
          <a:p>
            <a:pPr lvl="0">
              <a:lnSpc>
                <a:spcPct val="80000"/>
              </a:lnSpc>
              <a:buNone/>
            </a:pPr>
            <a:r>
              <a:rPr lang="en-GB" altLang="en-US" sz="1800" dirty="0">
                <a:solidFill>
                  <a:srgbClr val="0066FF"/>
                </a:solidFill>
              </a:rPr>
              <a:t>		-  e.g. - repeated pairing of </a:t>
            </a:r>
            <a:r>
              <a:rPr lang="en-GB" altLang="en-US" sz="1800" dirty="0" smtClean="0">
                <a:solidFill>
                  <a:srgbClr val="0066FF"/>
                </a:solidFill>
              </a:rPr>
              <a:t>a product </a:t>
            </a:r>
            <a:r>
              <a:rPr lang="en-GB" altLang="en-US" sz="1800" dirty="0">
                <a:solidFill>
                  <a:srgbClr val="0066FF"/>
                </a:solidFill>
              </a:rPr>
              <a:t>with </a:t>
            </a:r>
            <a:r>
              <a:rPr lang="en-GB" altLang="en-US" sz="1800" dirty="0" smtClean="0">
                <a:solidFill>
                  <a:srgbClr val="0066FF"/>
                </a:solidFill>
              </a:rPr>
              <a:t>a sexy </a:t>
            </a:r>
            <a:r>
              <a:rPr lang="en-GB" altLang="en-US" sz="1800" dirty="0">
                <a:solidFill>
                  <a:srgbClr val="0066FF"/>
                </a:solidFill>
              </a:rPr>
              <a:t>looking </a:t>
            </a:r>
            <a:r>
              <a:rPr lang="en-GB" altLang="en-US" sz="1800" dirty="0" smtClean="0">
                <a:solidFill>
                  <a:srgbClr val="0066FF"/>
                </a:solidFill>
              </a:rPr>
              <a:t>woman.</a:t>
            </a:r>
            <a:endParaRPr lang="en-GB" altLang="en-US" sz="1800" dirty="0">
              <a:solidFill>
                <a:srgbClr val="0066FF"/>
              </a:solidFill>
            </a:endParaRPr>
          </a:p>
          <a:p>
            <a:pPr lvl="0">
              <a:lnSpc>
                <a:spcPct val="80000"/>
              </a:lnSpc>
              <a:buNone/>
            </a:pPr>
            <a:r>
              <a:rPr lang="en-GB" altLang="en-US" sz="1800" dirty="0">
                <a:solidFill>
                  <a:srgbClr val="0066FF"/>
                </a:solidFill>
              </a:rPr>
              <a:t>		-  </a:t>
            </a:r>
            <a:r>
              <a:rPr lang="en-GB" altLang="en-US" sz="1800" dirty="0" smtClean="0">
                <a:solidFill>
                  <a:srgbClr val="0066FF"/>
                </a:solidFill>
              </a:rPr>
              <a:t>the consumer </a:t>
            </a:r>
            <a:r>
              <a:rPr lang="en-GB" altLang="en-US" sz="1800" dirty="0">
                <a:solidFill>
                  <a:srgbClr val="0066FF"/>
                </a:solidFill>
              </a:rPr>
              <a:t>learns to associate </a:t>
            </a:r>
            <a:r>
              <a:rPr lang="en-GB" altLang="en-US" sz="1800" dirty="0" smtClean="0">
                <a:solidFill>
                  <a:srgbClr val="0066FF"/>
                </a:solidFill>
              </a:rPr>
              <a:t>a product </a:t>
            </a:r>
            <a:r>
              <a:rPr lang="en-GB" altLang="en-US" sz="1800" dirty="0">
                <a:solidFill>
                  <a:srgbClr val="0066FF"/>
                </a:solidFill>
              </a:rPr>
              <a:t>with </a:t>
            </a:r>
            <a:r>
              <a:rPr lang="en-GB" altLang="en-US" sz="1800" dirty="0" smtClean="0">
                <a:solidFill>
                  <a:srgbClr val="0066FF"/>
                </a:solidFill>
              </a:rPr>
              <a:t>the arousal </a:t>
            </a:r>
            <a:r>
              <a:rPr lang="en-GB" altLang="en-US" sz="1800" dirty="0">
                <a:solidFill>
                  <a:srgbClr val="0066FF"/>
                </a:solidFill>
              </a:rPr>
              <a:t>felt </a:t>
            </a:r>
          </a:p>
          <a:p>
            <a:pPr lvl="0">
              <a:lnSpc>
                <a:spcPct val="80000"/>
              </a:lnSpc>
              <a:buNone/>
            </a:pPr>
            <a:r>
              <a:rPr lang="en-GB" altLang="en-US" sz="1800" dirty="0">
                <a:solidFill>
                  <a:srgbClr val="0066FF"/>
                </a:solidFill>
              </a:rPr>
              <a:t>		   on seeing </a:t>
            </a:r>
            <a:r>
              <a:rPr lang="en-GB" altLang="en-US" sz="1800" dirty="0" smtClean="0">
                <a:solidFill>
                  <a:srgbClr val="0066FF"/>
                </a:solidFill>
              </a:rPr>
              <a:t>the woman.</a:t>
            </a:r>
            <a:endParaRPr lang="en-GB" altLang="en-US" sz="1800" dirty="0">
              <a:solidFill>
                <a:srgbClr val="0066FF"/>
              </a:solidFill>
            </a:endParaRPr>
          </a:p>
          <a:p>
            <a:pPr lvl="0">
              <a:lnSpc>
                <a:spcPct val="80000"/>
              </a:lnSpc>
              <a:buNone/>
            </a:pPr>
            <a:r>
              <a:rPr lang="en-GB" altLang="en-US" sz="1800" dirty="0">
                <a:solidFill>
                  <a:srgbClr val="0066FF"/>
                </a:solidFill>
              </a:rPr>
              <a:t>		-  </a:t>
            </a:r>
            <a:r>
              <a:rPr lang="en-GB" altLang="en-US" sz="1800" dirty="0" smtClean="0">
                <a:solidFill>
                  <a:srgbClr val="0066FF"/>
                </a:solidFill>
              </a:rPr>
              <a:t>the conditioned </a:t>
            </a:r>
            <a:r>
              <a:rPr lang="en-GB" altLang="en-US" sz="1800" dirty="0">
                <a:solidFill>
                  <a:srgbClr val="0066FF"/>
                </a:solidFill>
              </a:rPr>
              <a:t>stimulus is the </a:t>
            </a:r>
            <a:r>
              <a:rPr lang="en-GB" altLang="en-US" sz="1800" dirty="0" smtClean="0">
                <a:solidFill>
                  <a:srgbClr val="0066FF"/>
                </a:solidFill>
              </a:rPr>
              <a:t>product.</a:t>
            </a:r>
          </a:p>
          <a:p>
            <a:pPr lvl="0">
              <a:lnSpc>
                <a:spcPct val="80000"/>
              </a:lnSpc>
              <a:buNone/>
            </a:pPr>
            <a:endParaRPr lang="en-GB" altLang="en-US" sz="1800" dirty="0" smtClean="0">
              <a:solidFill>
                <a:srgbClr val="0066FF"/>
              </a:solidFill>
            </a:endParaRPr>
          </a:p>
          <a:p>
            <a:pPr marL="0" lvl="0" indent="0">
              <a:lnSpc>
                <a:spcPct val="80000"/>
              </a:lnSpc>
              <a:buNone/>
            </a:pPr>
            <a:r>
              <a:rPr lang="en-GB" altLang="en-US" sz="1800" dirty="0" smtClean="0">
                <a:solidFill>
                  <a:srgbClr val="0066FF"/>
                </a:solidFill>
                <a:hlinkClick r:id="rId2"/>
              </a:rPr>
              <a:t>https://www.youtube.com/watch?v=MB9WaV_onps</a:t>
            </a:r>
            <a:endParaRPr lang="en-GB" altLang="en-US" sz="1800" dirty="0" smtClean="0">
              <a:solidFill>
                <a:srgbClr val="0066FF"/>
              </a:solidFill>
            </a:endParaRPr>
          </a:p>
          <a:p>
            <a:pPr marL="0" lvl="0" indent="0">
              <a:lnSpc>
                <a:spcPct val="80000"/>
              </a:lnSpc>
              <a:buNone/>
            </a:pPr>
            <a:endParaRPr lang="en-GB" altLang="en-US" sz="1800" dirty="0">
              <a:solidFill>
                <a:srgbClr val="0066FF"/>
              </a:solidFill>
            </a:endParaRPr>
          </a:p>
          <a:p>
            <a:endParaRPr lang="en-GB" dirty="0">
              <a:solidFill>
                <a:srgbClr val="0066FF"/>
              </a:solidFill>
            </a:endParaRPr>
          </a:p>
        </p:txBody>
      </p:sp>
      <p:pic>
        <p:nvPicPr>
          <p:cNvPr id="4403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8224" y="4869160"/>
            <a:ext cx="2102506" cy="15407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8815672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413891"/>
            <a:ext cx="4114800" cy="1077218"/>
          </a:xfrm>
        </p:spPr>
        <p:txBody>
          <a:bodyPr/>
          <a:lstStyle/>
          <a:p>
            <a:r>
              <a:rPr lang="en-GB" dirty="0" smtClean="0"/>
              <a:t>Classical conditioning:</a:t>
            </a:r>
            <a:endParaRPr lang="en-GB" dirty="0"/>
          </a:p>
        </p:txBody>
      </p:sp>
      <p:sp>
        <p:nvSpPr>
          <p:cNvPr id="3" name="Content Placeholder 2"/>
          <p:cNvSpPr>
            <a:spLocks noGrp="1"/>
          </p:cNvSpPr>
          <p:nvPr>
            <p:ph idx="1"/>
          </p:nvPr>
        </p:nvSpPr>
        <p:spPr/>
        <p:txBody>
          <a:bodyPr/>
          <a:lstStyle/>
          <a:p>
            <a:r>
              <a:rPr lang="en-GB" sz="2000" dirty="0" smtClean="0">
                <a:hlinkClick r:id="rId2"/>
              </a:rPr>
              <a:t>Calvin Klein</a:t>
            </a:r>
            <a:endParaRPr lang="en-GB" sz="2000" dirty="0" smtClean="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11960" y="2564904"/>
            <a:ext cx="3672408" cy="27649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971600" y="3105835"/>
            <a:ext cx="5886400" cy="646331"/>
          </a:xfrm>
          <a:prstGeom prst="rect">
            <a:avLst/>
          </a:prstGeom>
        </p:spPr>
        <p:txBody>
          <a:bodyPr wrap="square">
            <a:spAutoFit/>
          </a:bodyPr>
          <a:lstStyle/>
          <a:p>
            <a:r>
              <a:rPr lang="en-GB" dirty="0" smtClean="0">
                <a:hlinkClick r:id="rId4"/>
              </a:rPr>
              <a:t>Genes/jeans</a:t>
            </a:r>
            <a:endParaRPr lang="en-GB" dirty="0" smtClean="0"/>
          </a:p>
          <a:p>
            <a:endParaRPr lang="en-GB" dirty="0"/>
          </a:p>
        </p:txBody>
      </p:sp>
    </p:spTree>
    <p:extLst>
      <p:ext uri="{BB962C8B-B14F-4D97-AF65-F5344CB8AC3E}">
        <p14:creationId xmlns:p14="http://schemas.microsoft.com/office/powerpoint/2010/main" val="170093455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660112"/>
            <a:ext cx="4114800" cy="584775"/>
          </a:xfrm>
        </p:spPr>
        <p:txBody>
          <a:bodyPr/>
          <a:lstStyle/>
          <a:p>
            <a:r>
              <a:rPr lang="en-GB" dirty="0" smtClean="0"/>
              <a:t>More sex:</a:t>
            </a:r>
            <a:endParaRPr lang="en-GB" dirty="0"/>
          </a:p>
        </p:txBody>
      </p:sp>
      <p:sp>
        <p:nvSpPr>
          <p:cNvPr id="3" name="Content Placeholder 2"/>
          <p:cNvSpPr>
            <a:spLocks noGrp="1"/>
          </p:cNvSpPr>
          <p:nvPr>
            <p:ph idx="1"/>
          </p:nvPr>
        </p:nvSpPr>
        <p:spPr/>
        <p:txBody>
          <a:bodyPr/>
          <a:lstStyle/>
          <a:p>
            <a:r>
              <a:rPr lang="en-GB" dirty="0" smtClean="0"/>
              <a:t>Smith &amp; Engle (1968)</a:t>
            </a:r>
          </a:p>
          <a:p>
            <a:r>
              <a:rPr lang="en-GB" dirty="0" smtClean="0"/>
              <a:t>Two groups of male pp`s shown car either with sexy female or without. </a:t>
            </a:r>
          </a:p>
          <a:p>
            <a:r>
              <a:rPr lang="en-GB" dirty="0" smtClean="0"/>
              <a:t>If female present they rate car as faster, more expensive and better designed.</a:t>
            </a:r>
          </a:p>
          <a:p>
            <a:r>
              <a:rPr lang="en-GB" dirty="0" smtClean="0"/>
              <a:t>Would we find the same today?</a:t>
            </a:r>
          </a:p>
          <a:p>
            <a:r>
              <a:rPr lang="en-GB" dirty="0" smtClean="0">
                <a:solidFill>
                  <a:srgbClr val="000099"/>
                </a:solidFill>
              </a:rPr>
              <a:t>Lass &amp; Hart (2004)….</a:t>
            </a:r>
          </a:p>
          <a:p>
            <a:endParaRPr lang="en-GB"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4248" y="4437112"/>
            <a:ext cx="1859285" cy="17236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7854613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660112"/>
            <a:ext cx="4114800" cy="584775"/>
          </a:xfrm>
        </p:spPr>
        <p:txBody>
          <a:bodyPr/>
          <a:lstStyle/>
          <a:p>
            <a:r>
              <a:rPr lang="en-GB" dirty="0" smtClean="0"/>
              <a:t>Music:</a:t>
            </a:r>
            <a:endParaRPr lang="en-GB" dirty="0"/>
          </a:p>
        </p:txBody>
      </p:sp>
      <p:sp>
        <p:nvSpPr>
          <p:cNvPr id="3" name="Content Placeholder 2"/>
          <p:cNvSpPr>
            <a:spLocks noGrp="1"/>
          </p:cNvSpPr>
          <p:nvPr>
            <p:ph idx="1"/>
          </p:nvPr>
        </p:nvSpPr>
        <p:spPr/>
        <p:txBody>
          <a:bodyPr/>
          <a:lstStyle/>
          <a:p>
            <a:pPr marL="0" indent="0">
              <a:buNone/>
            </a:pPr>
            <a:r>
              <a:rPr lang="en-GB" dirty="0" smtClean="0"/>
              <a:t>Links between music and:  </a:t>
            </a:r>
          </a:p>
          <a:p>
            <a:r>
              <a:rPr lang="en-GB" dirty="0" smtClean="0"/>
              <a:t>Recall (</a:t>
            </a:r>
            <a:r>
              <a:rPr lang="en-GB" dirty="0" err="1" smtClean="0"/>
              <a:t>Roehm</a:t>
            </a:r>
            <a:r>
              <a:rPr lang="en-GB" dirty="0" smtClean="0"/>
              <a:t>, 2001)- </a:t>
            </a:r>
            <a:r>
              <a:rPr lang="en-GB" sz="2400" dirty="0" smtClean="0">
                <a:solidFill>
                  <a:srgbClr val="000099"/>
                </a:solidFill>
              </a:rPr>
              <a:t>instrumental vs vocal.</a:t>
            </a:r>
          </a:p>
          <a:p>
            <a:r>
              <a:rPr lang="en-GB" dirty="0" smtClean="0"/>
              <a:t>Persuasion (</a:t>
            </a:r>
            <a:r>
              <a:rPr lang="en-GB" dirty="0" err="1" smtClean="0"/>
              <a:t>Muehling</a:t>
            </a:r>
            <a:r>
              <a:rPr lang="en-GB" dirty="0" smtClean="0"/>
              <a:t> and </a:t>
            </a:r>
            <a:r>
              <a:rPr lang="en-GB" dirty="0" err="1" smtClean="0"/>
              <a:t>Bozman</a:t>
            </a:r>
            <a:r>
              <a:rPr lang="en-GB" dirty="0" smtClean="0"/>
              <a:t>, 1990)- </a:t>
            </a:r>
            <a:r>
              <a:rPr lang="en-GB" sz="2400" dirty="0" smtClean="0">
                <a:solidFill>
                  <a:srgbClr val="000099"/>
                </a:solidFill>
              </a:rPr>
              <a:t>both immediate and delayed.</a:t>
            </a:r>
          </a:p>
          <a:p>
            <a:r>
              <a:rPr lang="en-GB" dirty="0" smtClean="0"/>
              <a:t>Purchase probability (North and Hargreaves, 1998)- </a:t>
            </a:r>
            <a:r>
              <a:rPr lang="en-GB" sz="2400" dirty="0" smtClean="0">
                <a:solidFill>
                  <a:srgbClr val="000099"/>
                </a:solidFill>
              </a:rPr>
              <a:t>classical, pop and easy listening.</a:t>
            </a:r>
          </a:p>
          <a:p>
            <a:r>
              <a:rPr lang="en-GB" dirty="0" smtClean="0">
                <a:solidFill>
                  <a:srgbClr val="0070C0"/>
                </a:solidFill>
              </a:rPr>
              <a:t>Again, via classical conditioning.</a:t>
            </a:r>
          </a:p>
          <a:p>
            <a:endParaRPr lang="en-GB" dirty="0"/>
          </a:p>
        </p:txBody>
      </p:sp>
    </p:spTree>
    <p:extLst>
      <p:ext uri="{BB962C8B-B14F-4D97-AF65-F5344CB8AC3E}">
        <p14:creationId xmlns:p14="http://schemas.microsoft.com/office/powerpoint/2010/main" val="268660757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413891"/>
            <a:ext cx="4114800" cy="1077218"/>
          </a:xfrm>
        </p:spPr>
        <p:txBody>
          <a:bodyPr/>
          <a:lstStyle/>
          <a:p>
            <a:r>
              <a:rPr lang="en-GB" dirty="0" smtClean="0"/>
              <a:t>Music and shopping:</a:t>
            </a:r>
            <a:endParaRPr lang="en-GB" dirty="0"/>
          </a:p>
        </p:txBody>
      </p:sp>
      <p:sp>
        <p:nvSpPr>
          <p:cNvPr id="3" name="Content Placeholder 2"/>
          <p:cNvSpPr>
            <a:spLocks noGrp="1"/>
          </p:cNvSpPr>
          <p:nvPr>
            <p:ph idx="1"/>
          </p:nvPr>
        </p:nvSpPr>
        <p:spPr/>
        <p:txBody>
          <a:bodyPr/>
          <a:lstStyle/>
          <a:p>
            <a:r>
              <a:rPr lang="en-GB" dirty="0"/>
              <a:t>C</a:t>
            </a:r>
            <a:r>
              <a:rPr lang="en-GB" dirty="0" smtClean="0"/>
              <a:t>lassical music in </a:t>
            </a:r>
          </a:p>
          <a:p>
            <a:pPr marL="0" indent="0">
              <a:buNone/>
            </a:pPr>
            <a:r>
              <a:rPr lang="en-GB" dirty="0"/>
              <a:t> </a:t>
            </a:r>
            <a:r>
              <a:rPr lang="en-GB" dirty="0" smtClean="0"/>
              <a:t>   supermarkets:</a:t>
            </a:r>
          </a:p>
          <a:p>
            <a:pPr marL="0" indent="0">
              <a:buNone/>
            </a:pPr>
            <a:endParaRPr lang="en-GB" dirty="0"/>
          </a:p>
          <a:p>
            <a:r>
              <a:rPr lang="en-GB" dirty="0" smtClean="0"/>
              <a:t>Slow music in </a:t>
            </a:r>
          </a:p>
          <a:p>
            <a:pPr marL="0" indent="0">
              <a:buNone/>
            </a:pPr>
            <a:r>
              <a:rPr lang="en-GB" dirty="0"/>
              <a:t> </a:t>
            </a:r>
            <a:r>
              <a:rPr lang="en-GB" dirty="0" smtClean="0"/>
              <a:t>   restaurants:</a:t>
            </a:r>
          </a:p>
          <a:p>
            <a:pPr marL="0" indent="0">
              <a:buNone/>
            </a:pPr>
            <a:endParaRPr lang="en-GB" dirty="0"/>
          </a:p>
          <a:p>
            <a:r>
              <a:rPr lang="en-GB" sz="2400" dirty="0" smtClean="0">
                <a:solidFill>
                  <a:srgbClr val="000099"/>
                </a:solidFill>
              </a:rPr>
              <a:t>But… confounded by lighting and ambience. Much research conducted in travel agents, jewellers etc…</a:t>
            </a:r>
            <a:endParaRPr lang="en-GB" sz="2400" dirty="0">
              <a:solidFill>
                <a:srgbClr val="000099"/>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1685925"/>
            <a:ext cx="2619375" cy="1743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2159" y="3429000"/>
            <a:ext cx="2619375" cy="1743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6092312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660112"/>
            <a:ext cx="4114800" cy="584775"/>
          </a:xfrm>
        </p:spPr>
        <p:txBody>
          <a:bodyPr/>
          <a:lstStyle/>
          <a:p>
            <a:r>
              <a:rPr lang="en-GB" dirty="0" smtClean="0"/>
              <a:t>Music:</a:t>
            </a:r>
            <a:endParaRPr lang="en-GB" dirty="0"/>
          </a:p>
        </p:txBody>
      </p:sp>
      <p:sp>
        <p:nvSpPr>
          <p:cNvPr id="3" name="Content Placeholder 2"/>
          <p:cNvSpPr>
            <a:spLocks noGrp="1"/>
          </p:cNvSpPr>
          <p:nvPr>
            <p:ph idx="1"/>
          </p:nvPr>
        </p:nvSpPr>
        <p:spPr/>
        <p:txBody>
          <a:bodyPr/>
          <a:lstStyle/>
          <a:p>
            <a:pPr lvl="0">
              <a:lnSpc>
                <a:spcPct val="90000"/>
              </a:lnSpc>
              <a:buNone/>
            </a:pPr>
            <a:r>
              <a:rPr lang="en-GB" altLang="en-US" sz="2000" dirty="0" smtClean="0">
                <a:solidFill>
                  <a:srgbClr val="0066FF"/>
                </a:solidFill>
                <a:hlinkClick r:id="rId2"/>
              </a:rPr>
              <a:t>Shine</a:t>
            </a:r>
            <a:endParaRPr lang="en-GB" altLang="en-US" sz="2000" dirty="0">
              <a:solidFill>
                <a:srgbClr val="0066FF"/>
              </a:solidFill>
            </a:endParaRPr>
          </a:p>
          <a:p>
            <a:pPr lvl="0">
              <a:lnSpc>
                <a:spcPct val="90000"/>
              </a:lnSpc>
              <a:buNone/>
            </a:pPr>
            <a:r>
              <a:rPr lang="en-GB" altLang="en-US" sz="2000" dirty="0" smtClean="0">
                <a:solidFill>
                  <a:srgbClr val="0066FF"/>
                </a:solidFill>
                <a:hlinkClick r:id="rId3"/>
              </a:rPr>
              <a:t>More than a feeling</a:t>
            </a:r>
            <a:endParaRPr lang="en-GB" altLang="en-US" sz="2000" dirty="0" smtClean="0">
              <a:solidFill>
                <a:srgbClr val="0066FF"/>
              </a:solidFill>
            </a:endParaRPr>
          </a:p>
          <a:p>
            <a:pPr lvl="0">
              <a:lnSpc>
                <a:spcPct val="90000"/>
              </a:lnSpc>
              <a:buNone/>
            </a:pPr>
            <a:r>
              <a:rPr lang="en-GB" altLang="en-US" sz="2000" dirty="0" smtClean="0">
                <a:solidFill>
                  <a:srgbClr val="0066FF"/>
                </a:solidFill>
                <a:hlinkClick r:id="rId4"/>
              </a:rPr>
              <a:t>Eliza</a:t>
            </a:r>
            <a:endParaRPr lang="en-GB" altLang="en-US" sz="2000" dirty="0" smtClean="0">
              <a:solidFill>
                <a:srgbClr val="0066FF"/>
              </a:solidFill>
            </a:endParaRPr>
          </a:p>
          <a:p>
            <a:pPr lvl="0">
              <a:lnSpc>
                <a:spcPct val="90000"/>
              </a:lnSpc>
              <a:buNone/>
            </a:pPr>
            <a:r>
              <a:rPr lang="en-GB" altLang="en-US" sz="2000" dirty="0" smtClean="0">
                <a:solidFill>
                  <a:srgbClr val="0066FF"/>
                </a:solidFill>
                <a:hlinkClick r:id="rId5"/>
              </a:rPr>
              <a:t>Lets go</a:t>
            </a:r>
            <a:endParaRPr lang="en-GB" altLang="en-US" sz="2000" dirty="0" smtClean="0">
              <a:solidFill>
                <a:srgbClr val="0066FF"/>
              </a:solidFill>
            </a:endParaRPr>
          </a:p>
          <a:p>
            <a:pPr lvl="0">
              <a:lnSpc>
                <a:spcPct val="90000"/>
              </a:lnSpc>
              <a:buNone/>
            </a:pPr>
            <a:r>
              <a:rPr lang="en-GB" altLang="en-US" sz="2000" dirty="0" smtClean="0">
                <a:solidFill>
                  <a:srgbClr val="0066FF"/>
                </a:solidFill>
                <a:hlinkClick r:id="rId6"/>
              </a:rPr>
              <a:t>Bonnie Tyler</a:t>
            </a:r>
            <a:endParaRPr lang="en-GB" altLang="en-US" sz="2000" dirty="0" smtClean="0">
              <a:solidFill>
                <a:srgbClr val="0066FF"/>
              </a:solidFill>
            </a:endParaRPr>
          </a:p>
          <a:p>
            <a:pPr lvl="0">
              <a:lnSpc>
                <a:spcPct val="90000"/>
              </a:lnSpc>
              <a:buNone/>
            </a:pPr>
            <a:r>
              <a:rPr lang="en-GB" altLang="en-US" sz="2000" dirty="0" smtClean="0">
                <a:solidFill>
                  <a:srgbClr val="0066FF"/>
                </a:solidFill>
                <a:hlinkClick r:id="rId7"/>
              </a:rPr>
              <a:t>Jim Reeves</a:t>
            </a:r>
            <a:endParaRPr lang="en-GB" altLang="en-US" sz="2000" dirty="0" smtClean="0">
              <a:solidFill>
                <a:srgbClr val="0066FF"/>
              </a:solidFill>
            </a:endParaRPr>
          </a:p>
          <a:p>
            <a:pPr lvl="0">
              <a:lnSpc>
                <a:spcPct val="90000"/>
              </a:lnSpc>
              <a:buNone/>
            </a:pPr>
            <a:r>
              <a:rPr lang="en-GB" altLang="en-US" sz="2000" dirty="0" smtClean="0">
                <a:solidFill>
                  <a:srgbClr val="0066FF"/>
                </a:solidFill>
                <a:hlinkClick r:id="rId8"/>
              </a:rPr>
              <a:t>Cant fight this feeling</a:t>
            </a:r>
            <a:endParaRPr lang="en-GB" altLang="en-US" sz="2000" dirty="0" smtClean="0">
              <a:solidFill>
                <a:srgbClr val="0066FF"/>
              </a:solidFill>
            </a:endParaRPr>
          </a:p>
          <a:p>
            <a:pPr lvl="0">
              <a:lnSpc>
                <a:spcPct val="90000"/>
              </a:lnSpc>
              <a:buNone/>
            </a:pPr>
            <a:r>
              <a:rPr lang="en-GB" altLang="en-US" sz="2000" dirty="0" smtClean="0">
                <a:solidFill>
                  <a:srgbClr val="0066FF"/>
                </a:solidFill>
                <a:hlinkClick r:id="rId9"/>
              </a:rPr>
              <a:t>Labelle</a:t>
            </a:r>
            <a:endParaRPr lang="en-GB" altLang="en-US" sz="2000" dirty="0" smtClean="0">
              <a:solidFill>
                <a:srgbClr val="0066FF"/>
              </a:solidFill>
            </a:endParaRPr>
          </a:p>
          <a:p>
            <a:pPr>
              <a:lnSpc>
                <a:spcPct val="90000"/>
              </a:lnSpc>
              <a:buNone/>
            </a:pPr>
            <a:r>
              <a:rPr lang="en-GB" altLang="en-US" sz="2000" dirty="0" smtClean="0">
                <a:solidFill>
                  <a:srgbClr val="0066FF"/>
                </a:solidFill>
                <a:hlinkClick r:id="rId10"/>
              </a:rPr>
              <a:t>Oops!</a:t>
            </a:r>
            <a:endParaRPr lang="en-GB" altLang="en-US" sz="2000" dirty="0" smtClean="0">
              <a:solidFill>
                <a:srgbClr val="0066FF"/>
              </a:solidFill>
            </a:endParaRPr>
          </a:p>
          <a:p>
            <a:pPr>
              <a:lnSpc>
                <a:spcPct val="90000"/>
              </a:lnSpc>
              <a:buNone/>
            </a:pPr>
            <a:r>
              <a:rPr lang="en-GB" altLang="en-US" sz="2000" dirty="0" smtClean="0">
                <a:solidFill>
                  <a:srgbClr val="0066FF"/>
                </a:solidFill>
                <a:hlinkClick r:id="rId11"/>
              </a:rPr>
              <a:t>Kiss  I was made for </a:t>
            </a:r>
            <a:r>
              <a:rPr lang="en-GB" altLang="en-US" sz="2000" dirty="0" err="1" smtClean="0">
                <a:solidFill>
                  <a:srgbClr val="0066FF"/>
                </a:solidFill>
                <a:hlinkClick r:id="rId11"/>
              </a:rPr>
              <a:t>lovin</a:t>
            </a:r>
            <a:r>
              <a:rPr lang="en-GB" altLang="en-US" sz="2000" dirty="0" smtClean="0">
                <a:solidFill>
                  <a:srgbClr val="0066FF"/>
                </a:solidFill>
                <a:hlinkClick r:id="rId11"/>
              </a:rPr>
              <a:t> you</a:t>
            </a:r>
            <a:endParaRPr lang="en-GB" altLang="en-US" sz="2000" dirty="0">
              <a:solidFill>
                <a:srgbClr val="0066FF"/>
              </a:solidFill>
            </a:endParaRPr>
          </a:p>
          <a:p>
            <a:pPr lvl="0">
              <a:lnSpc>
                <a:spcPct val="90000"/>
              </a:lnSpc>
            </a:pPr>
            <a:r>
              <a:rPr lang="en-GB" altLang="en-US" sz="2000" dirty="0">
                <a:solidFill>
                  <a:srgbClr val="0066FF"/>
                </a:solidFill>
              </a:rPr>
              <a:t>Classical </a:t>
            </a:r>
            <a:r>
              <a:rPr lang="en-GB" altLang="en-US" sz="2000" dirty="0" smtClean="0">
                <a:solidFill>
                  <a:srgbClr val="0066FF"/>
                </a:solidFill>
              </a:rPr>
              <a:t>conditioning - </a:t>
            </a:r>
            <a:r>
              <a:rPr lang="en-GB" altLang="en-US" sz="2000" dirty="0" err="1" smtClean="0">
                <a:solidFill>
                  <a:srgbClr val="0066FF"/>
                </a:solidFill>
              </a:rPr>
              <a:t>Gorn</a:t>
            </a:r>
            <a:r>
              <a:rPr lang="en-GB" altLang="en-US" sz="2000" dirty="0" smtClean="0">
                <a:solidFill>
                  <a:srgbClr val="0066FF"/>
                </a:solidFill>
              </a:rPr>
              <a:t> </a:t>
            </a:r>
            <a:r>
              <a:rPr lang="en-GB" altLang="en-US" sz="2000" dirty="0">
                <a:solidFill>
                  <a:srgbClr val="0066FF"/>
                </a:solidFill>
              </a:rPr>
              <a:t>(1982)</a:t>
            </a:r>
          </a:p>
          <a:p>
            <a:r>
              <a:rPr lang="en-GB" sz="2000" dirty="0" smtClean="0">
                <a:hlinkClick r:id="rId12"/>
              </a:rPr>
              <a:t>https://www.youtube.com/watch?v=biL6zAMkOQs</a:t>
            </a:r>
            <a:endParaRPr lang="en-GB" sz="2000" dirty="0" smtClean="0"/>
          </a:p>
          <a:p>
            <a:endParaRPr lang="en-GB" dirty="0"/>
          </a:p>
        </p:txBody>
      </p:sp>
      <p:pic>
        <p:nvPicPr>
          <p:cNvPr id="45059" name="Picture 3"/>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012160" y="3429000"/>
            <a:ext cx="2419350" cy="1895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0018069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660112"/>
            <a:ext cx="4114800" cy="584775"/>
          </a:xfrm>
        </p:spPr>
        <p:txBody>
          <a:bodyPr/>
          <a:lstStyle/>
          <a:p>
            <a:r>
              <a:rPr lang="en-GB" dirty="0" smtClean="0"/>
              <a:t>Fear:</a:t>
            </a:r>
            <a:endParaRPr lang="en-GB" dirty="0"/>
          </a:p>
        </p:txBody>
      </p:sp>
      <p:sp>
        <p:nvSpPr>
          <p:cNvPr id="3" name="Content Placeholder 2"/>
          <p:cNvSpPr>
            <a:spLocks noGrp="1"/>
          </p:cNvSpPr>
          <p:nvPr>
            <p:ph idx="1"/>
          </p:nvPr>
        </p:nvSpPr>
        <p:spPr/>
        <p:txBody>
          <a:bodyPr/>
          <a:lstStyle/>
          <a:p>
            <a:pPr lvl="0">
              <a:lnSpc>
                <a:spcPct val="80000"/>
              </a:lnSpc>
            </a:pPr>
            <a:r>
              <a:rPr lang="en-GB" altLang="en-US" sz="2000" dirty="0">
                <a:solidFill>
                  <a:srgbClr val="0066FF"/>
                </a:solidFill>
              </a:rPr>
              <a:t>Using fear can frighten people into changing their attitudes and hopefully their behaviour </a:t>
            </a:r>
            <a:r>
              <a:rPr lang="en-GB" altLang="en-US" sz="1800" dirty="0" smtClean="0">
                <a:solidFill>
                  <a:srgbClr val="0066FF"/>
                </a:solidFill>
              </a:rPr>
              <a:t>(</a:t>
            </a:r>
            <a:r>
              <a:rPr lang="en-GB" altLang="en-US" sz="1800" dirty="0">
                <a:solidFill>
                  <a:srgbClr val="0066FF"/>
                </a:solidFill>
              </a:rPr>
              <a:t>e.g. Bennett, 1996</a:t>
            </a:r>
            <a:r>
              <a:rPr lang="en-GB" altLang="en-US" sz="1800" dirty="0" smtClean="0">
                <a:solidFill>
                  <a:srgbClr val="0066FF"/>
                </a:solidFill>
              </a:rPr>
              <a:t>).</a:t>
            </a:r>
            <a:endParaRPr lang="en-GB" altLang="en-US" sz="1800" dirty="0">
              <a:solidFill>
                <a:srgbClr val="0066FF"/>
              </a:solidFill>
            </a:endParaRPr>
          </a:p>
          <a:p>
            <a:pPr lvl="0">
              <a:lnSpc>
                <a:spcPct val="80000"/>
              </a:lnSpc>
            </a:pPr>
            <a:endParaRPr lang="en-GB" altLang="en-US" sz="1800" dirty="0">
              <a:solidFill>
                <a:srgbClr val="0066FF"/>
              </a:solidFill>
            </a:endParaRPr>
          </a:p>
          <a:p>
            <a:pPr lvl="0">
              <a:lnSpc>
                <a:spcPct val="80000"/>
              </a:lnSpc>
            </a:pPr>
            <a:r>
              <a:rPr lang="en-GB" altLang="en-US" sz="2000" dirty="0">
                <a:solidFill>
                  <a:srgbClr val="0066FF"/>
                </a:solidFill>
              </a:rPr>
              <a:t>Design of advertisements - they have to include:</a:t>
            </a:r>
          </a:p>
          <a:p>
            <a:pPr lvl="0">
              <a:lnSpc>
                <a:spcPct val="80000"/>
              </a:lnSpc>
              <a:buNone/>
            </a:pPr>
            <a:r>
              <a:rPr lang="en-GB" altLang="en-US" sz="2000" dirty="0">
                <a:solidFill>
                  <a:srgbClr val="0066FF"/>
                </a:solidFill>
              </a:rPr>
              <a:t>		- a moderate amount of fear (so as not to repel people) </a:t>
            </a:r>
          </a:p>
          <a:p>
            <a:pPr lvl="0">
              <a:lnSpc>
                <a:spcPct val="80000"/>
              </a:lnSpc>
              <a:buNone/>
            </a:pPr>
            <a:r>
              <a:rPr lang="en-GB" altLang="en-US" sz="2000" dirty="0">
                <a:solidFill>
                  <a:srgbClr val="0066FF"/>
                </a:solidFill>
              </a:rPr>
              <a:t>		- a solution to the problem </a:t>
            </a:r>
            <a:r>
              <a:rPr lang="en-GB" altLang="en-US" sz="1800" dirty="0" smtClean="0">
                <a:solidFill>
                  <a:srgbClr val="0066FF"/>
                </a:solidFill>
              </a:rPr>
              <a:t>(</a:t>
            </a:r>
            <a:r>
              <a:rPr lang="en-GB" altLang="en-US" sz="1800" dirty="0">
                <a:solidFill>
                  <a:srgbClr val="0066FF"/>
                </a:solidFill>
              </a:rPr>
              <a:t>e.g. </a:t>
            </a:r>
            <a:r>
              <a:rPr lang="en-GB" altLang="en-US" sz="1800" dirty="0" err="1">
                <a:solidFill>
                  <a:srgbClr val="0066FF"/>
                </a:solidFill>
              </a:rPr>
              <a:t>Ruiter</a:t>
            </a:r>
            <a:r>
              <a:rPr lang="en-GB" altLang="en-US" sz="1800" dirty="0">
                <a:solidFill>
                  <a:srgbClr val="0066FF"/>
                </a:solidFill>
              </a:rPr>
              <a:t>, Abraham and </a:t>
            </a:r>
            <a:r>
              <a:rPr lang="en-GB" altLang="en-US" sz="1800" dirty="0" err="1">
                <a:solidFill>
                  <a:srgbClr val="0066FF"/>
                </a:solidFill>
              </a:rPr>
              <a:t>Kok</a:t>
            </a:r>
            <a:r>
              <a:rPr lang="en-GB" altLang="en-US" sz="1800" dirty="0">
                <a:solidFill>
                  <a:srgbClr val="0066FF"/>
                </a:solidFill>
              </a:rPr>
              <a:t>, 2001</a:t>
            </a:r>
            <a:r>
              <a:rPr lang="en-GB" altLang="en-US" sz="1800" dirty="0" smtClean="0">
                <a:solidFill>
                  <a:srgbClr val="0066FF"/>
                </a:solidFill>
              </a:rPr>
              <a:t>).</a:t>
            </a:r>
            <a:endParaRPr lang="en-GB" altLang="en-US" sz="1800" dirty="0">
              <a:solidFill>
                <a:srgbClr val="0066FF"/>
              </a:solidFill>
            </a:endParaRPr>
          </a:p>
          <a:p>
            <a:pPr lvl="0">
              <a:lnSpc>
                <a:spcPct val="80000"/>
              </a:lnSpc>
              <a:buNone/>
            </a:pPr>
            <a:endParaRPr lang="en-GB" altLang="en-US" sz="2000" dirty="0">
              <a:solidFill>
                <a:srgbClr val="0066FF"/>
              </a:solidFill>
            </a:endParaRPr>
          </a:p>
          <a:p>
            <a:pPr lvl="0">
              <a:lnSpc>
                <a:spcPct val="80000"/>
              </a:lnSpc>
            </a:pPr>
            <a:r>
              <a:rPr lang="en-GB" altLang="en-US" sz="2000" dirty="0">
                <a:solidFill>
                  <a:srgbClr val="0066FF"/>
                </a:solidFill>
              </a:rPr>
              <a:t>If</a:t>
            </a:r>
            <a:r>
              <a:rPr lang="en-GB" altLang="en-US" sz="2000" dirty="0" smtClean="0">
                <a:solidFill>
                  <a:srgbClr val="0066FF"/>
                </a:solidFill>
              </a:rPr>
              <a:t>… </a:t>
            </a:r>
            <a:endParaRPr lang="en-GB" altLang="en-US" sz="1400" dirty="0">
              <a:solidFill>
                <a:srgbClr val="0066FF"/>
              </a:solidFill>
            </a:endParaRPr>
          </a:p>
          <a:p>
            <a:pPr lvl="1">
              <a:lnSpc>
                <a:spcPct val="80000"/>
              </a:lnSpc>
              <a:buNone/>
            </a:pPr>
            <a:r>
              <a:rPr lang="en-GB" altLang="en-US" sz="1800" dirty="0">
                <a:solidFill>
                  <a:srgbClr val="0066FF"/>
                </a:solidFill>
              </a:rPr>
              <a:t>	</a:t>
            </a:r>
            <a:r>
              <a:rPr lang="en-GB" altLang="en-US" sz="2000" dirty="0">
                <a:solidFill>
                  <a:srgbClr val="0066FF"/>
                </a:solidFill>
              </a:rPr>
              <a:t>- moderate amount of fear is </a:t>
            </a:r>
            <a:r>
              <a:rPr lang="en-GB" altLang="en-US" sz="2000" dirty="0" smtClean="0">
                <a:solidFill>
                  <a:srgbClr val="0066FF"/>
                </a:solidFill>
              </a:rPr>
              <a:t>used, </a:t>
            </a:r>
            <a:endParaRPr lang="en-GB" altLang="en-US" sz="2000" dirty="0">
              <a:solidFill>
                <a:srgbClr val="0066FF"/>
              </a:solidFill>
            </a:endParaRPr>
          </a:p>
          <a:p>
            <a:pPr lvl="1">
              <a:lnSpc>
                <a:spcPct val="80000"/>
              </a:lnSpc>
              <a:buNone/>
            </a:pPr>
            <a:r>
              <a:rPr lang="en-GB" altLang="en-US" sz="2000" dirty="0">
                <a:solidFill>
                  <a:srgbClr val="0066FF"/>
                </a:solidFill>
              </a:rPr>
              <a:t>	- people think that listening to the ad will teach them how to </a:t>
            </a:r>
          </a:p>
          <a:p>
            <a:pPr lvl="1">
              <a:lnSpc>
                <a:spcPct val="80000"/>
              </a:lnSpc>
              <a:buNone/>
            </a:pPr>
            <a:r>
              <a:rPr lang="en-GB" altLang="en-US" sz="2000" dirty="0">
                <a:solidFill>
                  <a:srgbClr val="0066FF"/>
                </a:solidFill>
              </a:rPr>
              <a:t>	  behave in appropriate </a:t>
            </a:r>
            <a:r>
              <a:rPr lang="en-GB" altLang="en-US" sz="2000" dirty="0" smtClean="0">
                <a:solidFill>
                  <a:srgbClr val="0066FF"/>
                </a:solidFill>
              </a:rPr>
              <a:t>ways.</a:t>
            </a:r>
            <a:endParaRPr lang="en-GB" altLang="en-US" sz="2000" dirty="0">
              <a:solidFill>
                <a:srgbClr val="0066FF"/>
              </a:solidFill>
            </a:endParaRPr>
          </a:p>
          <a:p>
            <a:pPr lvl="0">
              <a:lnSpc>
                <a:spcPct val="80000"/>
              </a:lnSpc>
              <a:buNone/>
            </a:pPr>
            <a:r>
              <a:rPr lang="en-GB" altLang="en-US" sz="2000" dirty="0" smtClean="0">
                <a:solidFill>
                  <a:srgbClr val="0066FF"/>
                </a:solidFill>
              </a:rPr>
              <a:t>…</a:t>
            </a:r>
            <a:r>
              <a:rPr lang="en-GB" altLang="en-US" sz="2000" dirty="0">
                <a:solidFill>
                  <a:srgbClr val="0066FF"/>
                </a:solidFill>
              </a:rPr>
              <a:t>they will be more likely to elaborate upon the message and in</a:t>
            </a:r>
          </a:p>
          <a:p>
            <a:pPr lvl="0">
              <a:lnSpc>
                <a:spcPct val="80000"/>
              </a:lnSpc>
              <a:buNone/>
            </a:pPr>
            <a:r>
              <a:rPr lang="en-GB" altLang="en-US" sz="2000" dirty="0">
                <a:solidFill>
                  <a:srgbClr val="0066FF"/>
                </a:solidFill>
              </a:rPr>
              <a:t>		turn change their </a:t>
            </a:r>
            <a:r>
              <a:rPr lang="en-GB" altLang="en-US" sz="2000" dirty="0" smtClean="0">
                <a:solidFill>
                  <a:srgbClr val="0066FF"/>
                </a:solidFill>
              </a:rPr>
              <a:t>attitudes </a:t>
            </a:r>
            <a:r>
              <a:rPr lang="en-GB" altLang="en-US" sz="1800" dirty="0">
                <a:solidFill>
                  <a:srgbClr val="0066FF"/>
                </a:solidFill>
              </a:rPr>
              <a:t>(Petty, 1995</a:t>
            </a:r>
            <a:r>
              <a:rPr lang="en-GB" altLang="en-US" sz="1800" dirty="0" smtClean="0">
                <a:solidFill>
                  <a:srgbClr val="0066FF"/>
                </a:solidFill>
              </a:rPr>
              <a:t>).</a:t>
            </a:r>
            <a:endParaRPr lang="en-GB" altLang="en-US" sz="1800" dirty="0">
              <a:solidFill>
                <a:srgbClr val="0066FF"/>
              </a:solidFill>
            </a:endParaRPr>
          </a:p>
          <a:p>
            <a:endParaRPr lang="en-GB" dirty="0"/>
          </a:p>
        </p:txBody>
      </p:sp>
    </p:spTree>
    <p:extLst>
      <p:ext uri="{BB962C8B-B14F-4D97-AF65-F5344CB8AC3E}">
        <p14:creationId xmlns:p14="http://schemas.microsoft.com/office/powerpoint/2010/main" val="358263067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660112"/>
            <a:ext cx="4114800" cy="584775"/>
          </a:xfrm>
        </p:spPr>
        <p:txBody>
          <a:bodyPr/>
          <a:lstStyle/>
          <a:p>
            <a:r>
              <a:rPr lang="en-GB" dirty="0" smtClean="0"/>
              <a:t>Threat:</a:t>
            </a:r>
            <a:endParaRPr lang="en-GB" dirty="0"/>
          </a:p>
        </p:txBody>
      </p:sp>
      <p:sp>
        <p:nvSpPr>
          <p:cNvPr id="3" name="Content Placeholder 2"/>
          <p:cNvSpPr>
            <a:spLocks noGrp="1"/>
          </p:cNvSpPr>
          <p:nvPr>
            <p:ph idx="1"/>
          </p:nvPr>
        </p:nvSpPr>
        <p:spPr/>
        <p:txBody>
          <a:bodyPr/>
          <a:lstStyle/>
          <a:p>
            <a:pPr lvl="0"/>
            <a:r>
              <a:rPr lang="en-GB" altLang="en-US" sz="2000" dirty="0">
                <a:solidFill>
                  <a:srgbClr val="0066FF"/>
                </a:solidFill>
              </a:rPr>
              <a:t>Ads containing threats fall into two categories:</a:t>
            </a:r>
          </a:p>
          <a:p>
            <a:pPr lvl="0"/>
            <a:endParaRPr lang="en-GB" altLang="en-US" sz="2000" dirty="0">
              <a:solidFill>
                <a:srgbClr val="0066FF"/>
              </a:solidFill>
            </a:endParaRPr>
          </a:p>
          <a:p>
            <a:pPr lvl="0">
              <a:buNone/>
            </a:pPr>
            <a:r>
              <a:rPr lang="en-GB" altLang="en-US" sz="2000" dirty="0">
                <a:solidFill>
                  <a:srgbClr val="0066FF"/>
                </a:solidFill>
              </a:rPr>
              <a:t>	Physical threats – threats to body, health or life</a:t>
            </a:r>
          </a:p>
          <a:p>
            <a:pPr lvl="0">
              <a:buNone/>
            </a:pPr>
            <a:endParaRPr lang="en-GB" altLang="en-US" sz="2000" dirty="0">
              <a:solidFill>
                <a:srgbClr val="0066FF"/>
              </a:solidFill>
            </a:endParaRPr>
          </a:p>
          <a:p>
            <a:pPr lvl="0">
              <a:buNone/>
            </a:pPr>
            <a:r>
              <a:rPr lang="en-GB" altLang="en-US" sz="2000" dirty="0">
                <a:solidFill>
                  <a:srgbClr val="0066FF"/>
                </a:solidFill>
              </a:rPr>
              <a:t> 	Social threats – relating to being socially excluded</a:t>
            </a:r>
          </a:p>
          <a:p>
            <a:pPr lvl="0">
              <a:buNone/>
            </a:pPr>
            <a:endParaRPr lang="en-GB" altLang="en-US" sz="2000" dirty="0">
              <a:solidFill>
                <a:srgbClr val="0066FF"/>
              </a:solidFill>
            </a:endParaRPr>
          </a:p>
          <a:p>
            <a:pPr lvl="0">
              <a:buNone/>
            </a:pPr>
            <a:endParaRPr lang="en-GB" altLang="en-US" sz="2000" dirty="0">
              <a:solidFill>
                <a:srgbClr val="0066FF"/>
              </a:solidFill>
            </a:endParaRPr>
          </a:p>
          <a:p>
            <a:pPr lvl="0"/>
            <a:r>
              <a:rPr lang="en-GB" altLang="en-US" sz="2000" dirty="0">
                <a:solidFill>
                  <a:srgbClr val="0066FF"/>
                </a:solidFill>
              </a:rPr>
              <a:t>Ads using physical threats </a:t>
            </a:r>
            <a:r>
              <a:rPr lang="en-GB" altLang="en-US" sz="2000" dirty="0" smtClean="0">
                <a:solidFill>
                  <a:srgbClr val="0066FF"/>
                </a:solidFill>
              </a:rPr>
              <a:t>are more </a:t>
            </a:r>
            <a:r>
              <a:rPr lang="en-GB" altLang="en-US" sz="2000" dirty="0">
                <a:solidFill>
                  <a:srgbClr val="0066FF"/>
                </a:solidFill>
              </a:rPr>
              <a:t>commonly used </a:t>
            </a:r>
          </a:p>
          <a:p>
            <a:pPr lvl="0">
              <a:buNone/>
            </a:pPr>
            <a:r>
              <a:rPr lang="en-GB" altLang="en-US" sz="2000" dirty="0">
                <a:solidFill>
                  <a:srgbClr val="0066FF"/>
                </a:solidFill>
              </a:rPr>
              <a:t> </a:t>
            </a:r>
            <a:r>
              <a:rPr lang="en-GB" altLang="en-US" sz="2000" dirty="0" smtClean="0">
                <a:solidFill>
                  <a:srgbClr val="0066FF"/>
                </a:solidFill>
              </a:rPr>
              <a:t>   - But </a:t>
            </a:r>
            <a:r>
              <a:rPr lang="en-GB" altLang="en-US" sz="2000" dirty="0">
                <a:solidFill>
                  <a:srgbClr val="0066FF"/>
                </a:solidFill>
              </a:rPr>
              <a:t>social threats </a:t>
            </a:r>
            <a:r>
              <a:rPr lang="en-GB" altLang="en-US" sz="2000" dirty="0" smtClean="0">
                <a:solidFill>
                  <a:srgbClr val="0066FF"/>
                </a:solidFill>
              </a:rPr>
              <a:t>can </a:t>
            </a:r>
            <a:r>
              <a:rPr lang="en-GB" altLang="en-US" sz="2000" dirty="0">
                <a:solidFill>
                  <a:srgbClr val="0066FF"/>
                </a:solidFill>
              </a:rPr>
              <a:t>sometimes </a:t>
            </a:r>
            <a:r>
              <a:rPr lang="en-GB" altLang="en-US" sz="2000" dirty="0" smtClean="0">
                <a:solidFill>
                  <a:srgbClr val="0066FF"/>
                </a:solidFill>
              </a:rPr>
              <a:t>be more </a:t>
            </a:r>
            <a:r>
              <a:rPr lang="en-GB" altLang="en-US" sz="2000" dirty="0">
                <a:solidFill>
                  <a:srgbClr val="0066FF"/>
                </a:solidFill>
              </a:rPr>
              <a:t>persuasive</a:t>
            </a:r>
            <a:r>
              <a:rPr lang="en-GB" altLang="en-US" b="1" dirty="0">
                <a:solidFill>
                  <a:srgbClr val="0066FF"/>
                </a:solidFill>
              </a:rPr>
              <a:t> </a:t>
            </a:r>
          </a:p>
          <a:p>
            <a:pPr lvl="0" algn="r">
              <a:buNone/>
            </a:pPr>
            <a:r>
              <a:rPr lang="en-GB" altLang="en-US" sz="2000" dirty="0">
                <a:solidFill>
                  <a:srgbClr val="0066FF"/>
                </a:solidFill>
              </a:rPr>
              <a:t>(e.g. Dickinson and Holmes, 2008</a:t>
            </a:r>
            <a:r>
              <a:rPr lang="en-GB" altLang="en-US" sz="2000" dirty="0" smtClean="0">
                <a:solidFill>
                  <a:srgbClr val="0066FF"/>
                </a:solidFill>
              </a:rPr>
              <a:t>).</a:t>
            </a:r>
            <a:endParaRPr lang="en-GB" altLang="en-US" sz="2000" dirty="0">
              <a:solidFill>
                <a:srgbClr val="0066FF"/>
              </a:solidFill>
            </a:endParaRPr>
          </a:p>
          <a:p>
            <a:endParaRPr lang="en-GB" dirty="0"/>
          </a:p>
        </p:txBody>
      </p:sp>
    </p:spTree>
    <p:extLst>
      <p:ext uri="{BB962C8B-B14F-4D97-AF65-F5344CB8AC3E}">
        <p14:creationId xmlns:p14="http://schemas.microsoft.com/office/powerpoint/2010/main" val="276222523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413891"/>
            <a:ext cx="4114800" cy="1077218"/>
          </a:xfrm>
        </p:spPr>
        <p:txBody>
          <a:bodyPr/>
          <a:lstStyle/>
          <a:p>
            <a:r>
              <a:rPr lang="en-GB" dirty="0" smtClean="0"/>
              <a:t>Short or long term?</a:t>
            </a:r>
            <a:endParaRPr lang="en-GB" dirty="0"/>
          </a:p>
        </p:txBody>
      </p:sp>
      <p:sp>
        <p:nvSpPr>
          <p:cNvPr id="3" name="Content Placeholder 2"/>
          <p:cNvSpPr>
            <a:spLocks noGrp="1"/>
          </p:cNvSpPr>
          <p:nvPr>
            <p:ph idx="1"/>
          </p:nvPr>
        </p:nvSpPr>
        <p:spPr/>
        <p:txBody>
          <a:bodyPr/>
          <a:lstStyle/>
          <a:p>
            <a:r>
              <a:rPr lang="en-GB" dirty="0" err="1" smtClean="0"/>
              <a:t>Michaelidou</a:t>
            </a:r>
            <a:r>
              <a:rPr lang="en-GB" dirty="0" smtClean="0"/>
              <a:t>, </a:t>
            </a:r>
            <a:r>
              <a:rPr lang="en-GB" dirty="0" err="1" smtClean="0"/>
              <a:t>Dibb</a:t>
            </a:r>
            <a:r>
              <a:rPr lang="en-GB" dirty="0" smtClean="0"/>
              <a:t> &amp; Ali (2008) Researched anti smoking campaigns. </a:t>
            </a:r>
          </a:p>
          <a:p>
            <a:r>
              <a:rPr lang="en-GB" dirty="0" smtClean="0"/>
              <a:t>It appears that the short term cosmetic effects are more persuasive than the long term health benefits.</a:t>
            </a:r>
          </a:p>
          <a:p>
            <a:pPr marL="0" indent="0">
              <a:buNone/>
            </a:pPr>
            <a:endParaRPr lang="en-GB" dirty="0" smtClean="0"/>
          </a:p>
          <a:p>
            <a:r>
              <a:rPr lang="en-GB" dirty="0" smtClean="0">
                <a:solidFill>
                  <a:srgbClr val="000099"/>
                </a:solidFill>
              </a:rPr>
              <a:t>But age matters too…</a:t>
            </a:r>
          </a:p>
          <a:p>
            <a:r>
              <a:rPr lang="en-GB" dirty="0" smtClean="0">
                <a:solidFill>
                  <a:srgbClr val="000099"/>
                </a:solidFill>
              </a:rPr>
              <a:t>How/why?</a:t>
            </a:r>
          </a:p>
          <a:p>
            <a:pPr marL="0" indent="0">
              <a:buNone/>
            </a:pPr>
            <a:endParaRPr lang="en-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3933056"/>
            <a:ext cx="2628364" cy="27358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7527504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660112"/>
            <a:ext cx="4114800" cy="584775"/>
          </a:xfrm>
        </p:spPr>
        <p:txBody>
          <a:bodyPr/>
          <a:lstStyle/>
          <a:p>
            <a:r>
              <a:rPr lang="en-GB" dirty="0" smtClean="0"/>
              <a:t>Shock tactics:</a:t>
            </a:r>
            <a:endParaRPr lang="en-GB" dirty="0"/>
          </a:p>
        </p:txBody>
      </p:sp>
      <p:sp>
        <p:nvSpPr>
          <p:cNvPr id="3" name="Content Placeholder 2"/>
          <p:cNvSpPr>
            <a:spLocks noGrp="1"/>
          </p:cNvSpPr>
          <p:nvPr>
            <p:ph idx="1"/>
          </p:nvPr>
        </p:nvSpPr>
        <p:spPr/>
        <p:txBody>
          <a:bodyPr/>
          <a:lstStyle/>
          <a:p>
            <a:pPr lvl="0"/>
            <a:r>
              <a:rPr lang="en-GB" altLang="en-US" sz="1800" dirty="0">
                <a:solidFill>
                  <a:srgbClr val="0066FF"/>
                </a:solidFill>
              </a:rPr>
              <a:t>Shock advertising appeals deliberately shock and offend the sensibilities of the audience</a:t>
            </a:r>
            <a:r>
              <a:rPr lang="en-GB" altLang="en-US" sz="2000" dirty="0">
                <a:solidFill>
                  <a:srgbClr val="0066FF"/>
                </a:solidFill>
              </a:rPr>
              <a:t> </a:t>
            </a:r>
            <a:r>
              <a:rPr lang="en-GB" altLang="en-US" sz="1600" dirty="0">
                <a:solidFill>
                  <a:srgbClr val="0066FF"/>
                </a:solidFill>
              </a:rPr>
              <a:t>(Gustafson and </a:t>
            </a:r>
            <a:r>
              <a:rPr lang="en-GB" altLang="en-US" sz="1600" dirty="0" err="1">
                <a:solidFill>
                  <a:srgbClr val="0066FF"/>
                </a:solidFill>
              </a:rPr>
              <a:t>Yssel</a:t>
            </a:r>
            <a:r>
              <a:rPr lang="en-GB" altLang="en-US" sz="1600" dirty="0">
                <a:solidFill>
                  <a:srgbClr val="0066FF"/>
                </a:solidFill>
              </a:rPr>
              <a:t>, 1994)</a:t>
            </a:r>
          </a:p>
          <a:p>
            <a:pPr lvl="0"/>
            <a:endParaRPr lang="en-GB" altLang="en-US" sz="1600" dirty="0">
              <a:solidFill>
                <a:srgbClr val="0066FF"/>
              </a:solidFill>
            </a:endParaRPr>
          </a:p>
          <a:p>
            <a:endParaRPr lang="en-GB" dirty="0"/>
          </a:p>
        </p:txBody>
      </p:sp>
      <p:pic>
        <p:nvPicPr>
          <p:cNvPr id="4" name="Picture 11" descr="4277979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39179" y="2276873"/>
            <a:ext cx="2934221" cy="3816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6853" y="2996952"/>
            <a:ext cx="3583058"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43226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660112"/>
            <a:ext cx="4114800" cy="584775"/>
          </a:xfrm>
        </p:spPr>
        <p:txBody>
          <a:bodyPr/>
          <a:lstStyle/>
          <a:p>
            <a:r>
              <a:rPr lang="en-GB" dirty="0" smtClean="0"/>
              <a:t>Shock tactics:</a:t>
            </a:r>
            <a:endParaRPr lang="en-GB" dirty="0"/>
          </a:p>
        </p:txBody>
      </p:sp>
      <p:sp>
        <p:nvSpPr>
          <p:cNvPr id="3" name="Content Placeholder 2"/>
          <p:cNvSpPr>
            <a:spLocks noGrp="1"/>
          </p:cNvSpPr>
          <p:nvPr>
            <p:ph idx="1"/>
          </p:nvPr>
        </p:nvSpPr>
        <p:spPr/>
        <p:txBody>
          <a:bodyPr/>
          <a:lstStyle/>
          <a:p>
            <a:pPr lvl="0"/>
            <a:r>
              <a:rPr lang="en-GB" altLang="en-US" sz="2800" dirty="0">
                <a:solidFill>
                  <a:srgbClr val="0066FF"/>
                </a:solidFill>
              </a:rPr>
              <a:t>Offence is caused by violation of norms created by. </a:t>
            </a:r>
          </a:p>
          <a:p>
            <a:pPr lvl="1"/>
            <a:r>
              <a:rPr lang="en-GB" altLang="en-US" sz="2400" dirty="0">
                <a:solidFill>
                  <a:srgbClr val="0066FF"/>
                </a:solidFill>
              </a:rPr>
              <a:t>Legal System</a:t>
            </a:r>
          </a:p>
          <a:p>
            <a:pPr lvl="1"/>
            <a:r>
              <a:rPr lang="en-GB" altLang="en-US" sz="2400" dirty="0">
                <a:solidFill>
                  <a:srgbClr val="0066FF"/>
                </a:solidFill>
              </a:rPr>
              <a:t>Culture</a:t>
            </a:r>
          </a:p>
          <a:p>
            <a:pPr lvl="1"/>
            <a:r>
              <a:rPr lang="en-GB" altLang="en-US" sz="2400" dirty="0">
                <a:solidFill>
                  <a:srgbClr val="0066FF"/>
                </a:solidFill>
              </a:rPr>
              <a:t>Peoples Customs. </a:t>
            </a:r>
            <a:endParaRPr lang="en-GB" altLang="en-US" sz="2400" dirty="0" smtClean="0">
              <a:solidFill>
                <a:srgbClr val="0066FF"/>
              </a:solidFill>
            </a:endParaRPr>
          </a:p>
          <a:p>
            <a:pPr marL="457200" lvl="1" indent="0">
              <a:buNone/>
            </a:pPr>
            <a:endParaRPr lang="en-GB" altLang="en-US" sz="2400" dirty="0">
              <a:solidFill>
                <a:srgbClr val="0066FF"/>
              </a:solidFill>
            </a:endParaRPr>
          </a:p>
          <a:p>
            <a:endParaRPr lang="en-GB" dirty="0"/>
          </a:p>
        </p:txBody>
      </p:sp>
      <p:pic>
        <p:nvPicPr>
          <p:cNvPr id="4" name="Picture 7" descr="The images that have upset parents and Mother&amp;#39;s Union organisation. Photo: Sharif Hamza for French Vogu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3968" y="4005064"/>
            <a:ext cx="4689165" cy="27366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2261078"/>
            <a:ext cx="3215747" cy="15927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03648" y="4074852"/>
            <a:ext cx="2088232" cy="25970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7903877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660112"/>
            <a:ext cx="4114800" cy="584775"/>
          </a:xfrm>
        </p:spPr>
        <p:txBody>
          <a:bodyPr/>
          <a:lstStyle/>
          <a:p>
            <a:r>
              <a:rPr lang="en-GB" dirty="0" smtClean="0"/>
              <a:t>Shock tactics:</a:t>
            </a:r>
            <a:endParaRPr lang="en-GB" dirty="0"/>
          </a:p>
        </p:txBody>
      </p:sp>
      <p:sp>
        <p:nvSpPr>
          <p:cNvPr id="3" name="Content Placeholder 2"/>
          <p:cNvSpPr>
            <a:spLocks noGrp="1"/>
          </p:cNvSpPr>
          <p:nvPr>
            <p:ph idx="1"/>
          </p:nvPr>
        </p:nvSpPr>
        <p:spPr/>
        <p:txBody>
          <a:bodyPr/>
          <a:lstStyle/>
          <a:p>
            <a:pPr lvl="0"/>
            <a:r>
              <a:rPr lang="en-GB" altLang="en-US" dirty="0">
                <a:solidFill>
                  <a:srgbClr val="0066FF"/>
                </a:solidFill>
              </a:rPr>
              <a:t>Dahl et al (2003). </a:t>
            </a:r>
          </a:p>
          <a:p>
            <a:pPr lvl="0"/>
            <a:r>
              <a:rPr lang="en-GB" altLang="en-US" dirty="0">
                <a:solidFill>
                  <a:srgbClr val="0066FF"/>
                </a:solidFill>
              </a:rPr>
              <a:t>5 Different </a:t>
            </a:r>
            <a:r>
              <a:rPr lang="en-GB" altLang="en-US" dirty="0" smtClean="0">
                <a:solidFill>
                  <a:srgbClr val="0066FF"/>
                </a:solidFill>
              </a:rPr>
              <a:t>Advertisements- AIDS &amp; HIV.</a:t>
            </a:r>
            <a:endParaRPr lang="en-GB" altLang="en-US" dirty="0">
              <a:solidFill>
                <a:srgbClr val="0066FF"/>
              </a:solidFill>
            </a:endParaRPr>
          </a:p>
          <a:p>
            <a:pPr lvl="0"/>
            <a:r>
              <a:rPr lang="en-GB" altLang="en-US" dirty="0">
                <a:solidFill>
                  <a:srgbClr val="0066FF"/>
                </a:solidFill>
              </a:rPr>
              <a:t>Shocking element captures the attention, </a:t>
            </a:r>
            <a:r>
              <a:rPr lang="en-GB" altLang="en-US" dirty="0" smtClean="0">
                <a:solidFill>
                  <a:srgbClr val="0066FF"/>
                </a:solidFill>
              </a:rPr>
              <a:t>and aided </a:t>
            </a:r>
            <a:r>
              <a:rPr lang="en-GB" altLang="en-US" dirty="0">
                <a:solidFill>
                  <a:srgbClr val="0066FF"/>
                </a:solidFill>
              </a:rPr>
              <a:t>recall and recognition. </a:t>
            </a:r>
          </a:p>
          <a:p>
            <a:pPr lvl="0"/>
            <a:r>
              <a:rPr lang="en-GB" altLang="en-US" dirty="0">
                <a:solidFill>
                  <a:srgbClr val="0066FF"/>
                </a:solidFill>
              </a:rPr>
              <a:t>Conclusion – to capitalise on attention </a:t>
            </a:r>
            <a:r>
              <a:rPr lang="en-GB" altLang="en-US" dirty="0" smtClean="0">
                <a:solidFill>
                  <a:srgbClr val="0066FF"/>
                </a:solidFill>
              </a:rPr>
              <a:t>it is better </a:t>
            </a:r>
            <a:r>
              <a:rPr lang="en-GB" altLang="en-US" dirty="0">
                <a:solidFill>
                  <a:srgbClr val="0066FF"/>
                </a:solidFill>
              </a:rPr>
              <a:t>to have a shocking element. </a:t>
            </a:r>
          </a:p>
          <a:p>
            <a:endParaRPr lang="en-GB" dirty="0"/>
          </a:p>
        </p:txBody>
      </p:sp>
    </p:spTree>
    <p:extLst>
      <p:ext uri="{BB962C8B-B14F-4D97-AF65-F5344CB8AC3E}">
        <p14:creationId xmlns:p14="http://schemas.microsoft.com/office/powerpoint/2010/main" val="280122414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660112"/>
            <a:ext cx="4114800" cy="584775"/>
          </a:xfrm>
        </p:spPr>
        <p:txBody>
          <a:bodyPr/>
          <a:lstStyle/>
          <a:p>
            <a:r>
              <a:rPr lang="en-GB" dirty="0" smtClean="0"/>
              <a:t>The message:</a:t>
            </a:r>
            <a:endParaRPr lang="en-GB" dirty="0"/>
          </a:p>
        </p:txBody>
      </p:sp>
      <p:sp>
        <p:nvSpPr>
          <p:cNvPr id="3" name="Content Placeholder 2"/>
          <p:cNvSpPr>
            <a:spLocks noGrp="1"/>
          </p:cNvSpPr>
          <p:nvPr>
            <p:ph idx="1"/>
          </p:nvPr>
        </p:nvSpPr>
        <p:spPr/>
        <p:txBody>
          <a:bodyPr/>
          <a:lstStyle/>
          <a:p>
            <a:pPr lvl="0">
              <a:lnSpc>
                <a:spcPct val="80000"/>
              </a:lnSpc>
            </a:pPr>
            <a:r>
              <a:rPr lang="en-GB" altLang="en-US" sz="2000" dirty="0">
                <a:solidFill>
                  <a:srgbClr val="0066FF"/>
                </a:solidFill>
              </a:rPr>
              <a:t>Primacy effect – we tend to remember information presented at the beginning of a message </a:t>
            </a:r>
          </a:p>
          <a:p>
            <a:pPr lvl="0">
              <a:lnSpc>
                <a:spcPct val="80000"/>
              </a:lnSpc>
              <a:buNone/>
            </a:pPr>
            <a:r>
              <a:rPr lang="en-GB" altLang="en-US" sz="2000" dirty="0">
                <a:solidFill>
                  <a:srgbClr val="0066FF"/>
                </a:solidFill>
              </a:rPr>
              <a:t>	- this also influences how we interpret subsequent information in the message</a:t>
            </a:r>
          </a:p>
          <a:p>
            <a:pPr marL="0" lvl="0" indent="0">
              <a:lnSpc>
                <a:spcPct val="80000"/>
              </a:lnSpc>
              <a:buNone/>
            </a:pPr>
            <a:endParaRPr lang="en-GB" altLang="en-US" sz="2000" b="1" dirty="0">
              <a:solidFill>
                <a:srgbClr val="0066FF"/>
              </a:solidFill>
            </a:endParaRPr>
          </a:p>
          <a:p>
            <a:pPr lvl="0">
              <a:lnSpc>
                <a:spcPct val="80000"/>
              </a:lnSpc>
            </a:pPr>
            <a:r>
              <a:rPr lang="en-GB" altLang="en-US" sz="2000" dirty="0" err="1">
                <a:solidFill>
                  <a:srgbClr val="0066FF"/>
                </a:solidFill>
              </a:rPr>
              <a:t>Recency</a:t>
            </a:r>
            <a:r>
              <a:rPr lang="en-GB" altLang="en-US" sz="2000" dirty="0">
                <a:solidFill>
                  <a:srgbClr val="0066FF"/>
                </a:solidFill>
              </a:rPr>
              <a:t> effect – information that is presented at the end of a message is likely to be remembered</a:t>
            </a:r>
          </a:p>
          <a:p>
            <a:pPr marL="0" lvl="0" indent="0">
              <a:lnSpc>
                <a:spcPct val="80000"/>
              </a:lnSpc>
              <a:buNone/>
            </a:pPr>
            <a:endParaRPr lang="en-GB" altLang="en-US" sz="2000" dirty="0">
              <a:solidFill>
                <a:srgbClr val="0066FF"/>
              </a:solidFill>
            </a:endParaRPr>
          </a:p>
          <a:p>
            <a:pPr lvl="0">
              <a:lnSpc>
                <a:spcPct val="80000"/>
              </a:lnSpc>
            </a:pPr>
            <a:r>
              <a:rPr lang="en-GB" altLang="en-US" sz="2000" dirty="0">
                <a:solidFill>
                  <a:srgbClr val="0066FF"/>
                </a:solidFill>
              </a:rPr>
              <a:t>But - when messages are short or if the message is compatible with our interests these effects are </a:t>
            </a:r>
            <a:r>
              <a:rPr lang="en-GB" altLang="en-US" sz="2000" dirty="0" smtClean="0">
                <a:solidFill>
                  <a:srgbClr val="0066FF"/>
                </a:solidFill>
              </a:rPr>
              <a:t>reduced</a:t>
            </a:r>
            <a:endParaRPr lang="en-GB" altLang="en-US" sz="2000" dirty="0">
              <a:solidFill>
                <a:srgbClr val="0066FF"/>
              </a:solidFill>
            </a:endParaRPr>
          </a:p>
          <a:p>
            <a:pPr lvl="0">
              <a:lnSpc>
                <a:spcPct val="80000"/>
              </a:lnSpc>
              <a:buNone/>
            </a:pPr>
            <a:r>
              <a:rPr lang="en-GB" altLang="en-US" sz="2000" dirty="0">
                <a:solidFill>
                  <a:srgbClr val="0066FF"/>
                </a:solidFill>
              </a:rPr>
              <a:t>	- we are less likely to rely on only parts of the message when </a:t>
            </a:r>
          </a:p>
          <a:p>
            <a:pPr lvl="0">
              <a:lnSpc>
                <a:spcPct val="80000"/>
              </a:lnSpc>
              <a:buNone/>
            </a:pPr>
            <a:r>
              <a:rPr lang="en-GB" altLang="en-US" sz="2000" dirty="0">
                <a:solidFill>
                  <a:srgbClr val="0066FF"/>
                </a:solidFill>
              </a:rPr>
              <a:t>	  processing and memorising</a:t>
            </a:r>
          </a:p>
          <a:p>
            <a:endParaRPr lang="en-GB" dirty="0"/>
          </a:p>
        </p:txBody>
      </p:sp>
      <p:pic>
        <p:nvPicPr>
          <p:cNvPr id="471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4851096"/>
            <a:ext cx="2687293" cy="19442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7738893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413891"/>
            <a:ext cx="4114800" cy="1077218"/>
          </a:xfrm>
        </p:spPr>
        <p:txBody>
          <a:bodyPr/>
          <a:lstStyle/>
          <a:p>
            <a:r>
              <a:rPr lang="en-GB" dirty="0" smtClean="0"/>
              <a:t>Subliminal messages:</a:t>
            </a:r>
            <a:endParaRPr lang="en-GB" dirty="0"/>
          </a:p>
        </p:txBody>
      </p:sp>
      <p:sp>
        <p:nvSpPr>
          <p:cNvPr id="3" name="Content Placeholder 2"/>
          <p:cNvSpPr>
            <a:spLocks noGrp="1"/>
          </p:cNvSpPr>
          <p:nvPr>
            <p:ph idx="1"/>
          </p:nvPr>
        </p:nvSpPr>
        <p:spPr/>
        <p:txBody>
          <a:bodyPr/>
          <a:lstStyle/>
          <a:p>
            <a:pPr lvl="0">
              <a:lnSpc>
                <a:spcPct val="80000"/>
              </a:lnSpc>
            </a:pPr>
            <a:r>
              <a:rPr lang="en-GB" altLang="en-US" sz="2000" dirty="0">
                <a:solidFill>
                  <a:srgbClr val="0066FF"/>
                </a:solidFill>
              </a:rPr>
              <a:t>Messages that cannot be consciously perceived but still supposedly affect people’s judgements, attitudes and </a:t>
            </a:r>
            <a:r>
              <a:rPr lang="en-GB" altLang="en-US" sz="2000" dirty="0" smtClean="0">
                <a:solidFill>
                  <a:srgbClr val="0066FF"/>
                </a:solidFill>
              </a:rPr>
              <a:t>behaviours. </a:t>
            </a:r>
            <a:endParaRPr lang="en-GB" altLang="en-US" sz="2000" dirty="0">
              <a:solidFill>
                <a:srgbClr val="0066FF"/>
              </a:solidFill>
            </a:endParaRPr>
          </a:p>
          <a:p>
            <a:pPr lvl="0">
              <a:lnSpc>
                <a:spcPct val="80000"/>
              </a:lnSpc>
            </a:pPr>
            <a:r>
              <a:rPr lang="en-GB" altLang="en-US" sz="2000" dirty="0">
                <a:solidFill>
                  <a:srgbClr val="0066FF"/>
                </a:solidFill>
              </a:rPr>
              <a:t>Considered to be an enduring myth – – no strong evidence that subliminal messages are </a:t>
            </a:r>
            <a:r>
              <a:rPr lang="en-GB" altLang="en-US" sz="2000" dirty="0" smtClean="0">
                <a:solidFill>
                  <a:srgbClr val="0066FF"/>
                </a:solidFill>
              </a:rPr>
              <a:t>effective.</a:t>
            </a:r>
            <a:endParaRPr lang="en-GB" altLang="en-US" sz="2000" dirty="0">
              <a:solidFill>
                <a:srgbClr val="0066FF"/>
              </a:solidFill>
            </a:endParaRPr>
          </a:p>
          <a:p>
            <a:pPr lvl="0">
              <a:lnSpc>
                <a:spcPct val="80000"/>
              </a:lnSpc>
            </a:pPr>
            <a:r>
              <a:rPr lang="en-GB" altLang="en-US" sz="2000" dirty="0">
                <a:solidFill>
                  <a:srgbClr val="0066FF"/>
                </a:solidFill>
              </a:rPr>
              <a:t>Late 1950s James </a:t>
            </a:r>
            <a:r>
              <a:rPr lang="en-GB" altLang="en-US" sz="2000" dirty="0" err="1">
                <a:solidFill>
                  <a:srgbClr val="0066FF"/>
                </a:solidFill>
              </a:rPr>
              <a:t>Vicary</a:t>
            </a:r>
            <a:r>
              <a:rPr lang="en-GB" altLang="en-US" sz="2000" dirty="0">
                <a:solidFill>
                  <a:srgbClr val="0066FF"/>
                </a:solidFill>
              </a:rPr>
              <a:t> – ‘eat popcorn’, ‘drink coca cola’ - claimed subliminal messages increased sales during </a:t>
            </a:r>
            <a:r>
              <a:rPr lang="en-GB" altLang="en-US" sz="2000" dirty="0" smtClean="0">
                <a:solidFill>
                  <a:srgbClr val="0066FF"/>
                </a:solidFill>
              </a:rPr>
              <a:t>interval.</a:t>
            </a:r>
            <a:endParaRPr lang="en-GB" altLang="en-US" sz="2000" dirty="0">
              <a:solidFill>
                <a:srgbClr val="0066FF"/>
              </a:solidFill>
            </a:endParaRPr>
          </a:p>
          <a:p>
            <a:pPr lvl="0">
              <a:lnSpc>
                <a:spcPct val="80000"/>
              </a:lnSpc>
              <a:buNone/>
            </a:pPr>
            <a:r>
              <a:rPr lang="en-GB" altLang="en-US" sz="2000" dirty="0">
                <a:solidFill>
                  <a:srgbClr val="0066FF"/>
                </a:solidFill>
              </a:rPr>
              <a:t>	But not true </a:t>
            </a:r>
            <a:r>
              <a:rPr lang="en-GB" altLang="en-US" sz="2000" dirty="0" smtClean="0">
                <a:solidFill>
                  <a:srgbClr val="0066FF"/>
                </a:solidFill>
              </a:rPr>
              <a:t>– there were no </a:t>
            </a:r>
            <a:r>
              <a:rPr lang="en-GB" altLang="en-US" sz="2000" dirty="0">
                <a:solidFill>
                  <a:srgbClr val="0066FF"/>
                </a:solidFill>
              </a:rPr>
              <a:t>subliminal </a:t>
            </a:r>
            <a:r>
              <a:rPr lang="en-GB" altLang="en-US" sz="2000" dirty="0" smtClean="0">
                <a:solidFill>
                  <a:srgbClr val="0066FF"/>
                </a:solidFill>
              </a:rPr>
              <a:t>messages. Whilst fascinating</a:t>
            </a:r>
            <a:endParaRPr lang="en-GB" altLang="en-US" sz="2000" dirty="0">
              <a:solidFill>
                <a:srgbClr val="0066FF"/>
              </a:solidFill>
            </a:endParaRPr>
          </a:p>
          <a:p>
            <a:pPr lvl="0">
              <a:lnSpc>
                <a:spcPct val="80000"/>
              </a:lnSpc>
            </a:pPr>
            <a:endParaRPr lang="en-GB" altLang="en-US" sz="2000" dirty="0">
              <a:solidFill>
                <a:srgbClr val="0066FF"/>
              </a:solidFill>
            </a:endParaRPr>
          </a:p>
          <a:p>
            <a:pPr lvl="0">
              <a:lnSpc>
                <a:spcPct val="80000"/>
              </a:lnSpc>
            </a:pPr>
            <a:r>
              <a:rPr lang="en-GB" altLang="en-US" sz="2000" dirty="0">
                <a:solidFill>
                  <a:srgbClr val="0066FF"/>
                </a:solidFill>
              </a:rPr>
              <a:t>One lab-based study - interesting </a:t>
            </a:r>
            <a:r>
              <a:rPr lang="en-GB" altLang="en-US" sz="2000" dirty="0" smtClean="0">
                <a:solidFill>
                  <a:srgbClr val="0066FF"/>
                </a:solidFill>
              </a:rPr>
              <a:t>findings (Murphy &amp; </a:t>
            </a:r>
            <a:r>
              <a:rPr lang="en-GB" altLang="en-US" sz="2000" dirty="0" err="1" smtClean="0">
                <a:solidFill>
                  <a:srgbClr val="0066FF"/>
                </a:solidFill>
              </a:rPr>
              <a:t>Zajonc</a:t>
            </a:r>
            <a:r>
              <a:rPr lang="en-GB" altLang="en-US" sz="2000" dirty="0" smtClean="0">
                <a:solidFill>
                  <a:srgbClr val="0066FF"/>
                </a:solidFill>
              </a:rPr>
              <a:t>, 1993):</a:t>
            </a:r>
            <a:endParaRPr lang="en-GB" altLang="en-US" sz="2000" dirty="0">
              <a:solidFill>
                <a:srgbClr val="0066FF"/>
              </a:solidFill>
            </a:endParaRPr>
          </a:p>
          <a:p>
            <a:pPr lvl="0">
              <a:lnSpc>
                <a:spcPct val="80000"/>
              </a:lnSpc>
              <a:buNone/>
            </a:pPr>
            <a:r>
              <a:rPr lang="en-GB" altLang="en-US" sz="2000" dirty="0">
                <a:solidFill>
                  <a:srgbClr val="0066FF"/>
                </a:solidFill>
              </a:rPr>
              <a:t>		- Chinese ideographs - each one preceded by image of happy </a:t>
            </a:r>
          </a:p>
          <a:p>
            <a:pPr lvl="0">
              <a:lnSpc>
                <a:spcPct val="80000"/>
              </a:lnSpc>
              <a:buNone/>
            </a:pPr>
            <a:r>
              <a:rPr lang="en-GB" altLang="en-US" sz="2000" dirty="0">
                <a:solidFill>
                  <a:srgbClr val="0066FF"/>
                </a:solidFill>
              </a:rPr>
              <a:t>		  or angry face for just 4 milliseconds - participant not aware of 	  seeing face</a:t>
            </a:r>
          </a:p>
          <a:p>
            <a:pPr lvl="0">
              <a:lnSpc>
                <a:spcPct val="80000"/>
              </a:lnSpc>
              <a:buNone/>
            </a:pPr>
            <a:r>
              <a:rPr lang="en-GB" altLang="en-US" sz="2000" dirty="0">
                <a:solidFill>
                  <a:srgbClr val="0066FF"/>
                </a:solidFill>
              </a:rPr>
              <a:t>		- Preferred the ideographs preceded by happy </a:t>
            </a:r>
            <a:r>
              <a:rPr lang="en-GB" altLang="en-US" sz="2000" dirty="0" smtClean="0">
                <a:solidFill>
                  <a:srgbClr val="0066FF"/>
                </a:solidFill>
              </a:rPr>
              <a:t>face</a:t>
            </a:r>
            <a:endParaRPr lang="en-GB" altLang="en-US" sz="2000" dirty="0">
              <a:solidFill>
                <a:srgbClr val="0066FF"/>
              </a:solidFill>
            </a:endParaRPr>
          </a:p>
          <a:p>
            <a:pPr lvl="0">
              <a:lnSpc>
                <a:spcPct val="80000"/>
              </a:lnSpc>
            </a:pPr>
            <a:r>
              <a:rPr lang="en-GB" altLang="en-US" sz="2000" dirty="0">
                <a:solidFill>
                  <a:srgbClr val="0066FF"/>
                </a:solidFill>
              </a:rPr>
              <a:t>However - lab studies lack ecological validity </a:t>
            </a:r>
          </a:p>
          <a:p>
            <a:endParaRPr lang="en-GB" dirty="0">
              <a:solidFill>
                <a:srgbClr val="0066FF"/>
              </a:solidFill>
            </a:endParaRPr>
          </a:p>
        </p:txBody>
      </p:sp>
    </p:spTree>
    <p:extLst>
      <p:ext uri="{BB962C8B-B14F-4D97-AF65-F5344CB8AC3E}">
        <p14:creationId xmlns:p14="http://schemas.microsoft.com/office/powerpoint/2010/main" val="197749514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660112"/>
            <a:ext cx="4114800" cy="584775"/>
          </a:xfrm>
        </p:spPr>
        <p:txBody>
          <a:bodyPr/>
          <a:lstStyle/>
          <a:p>
            <a:r>
              <a:rPr lang="en-GB" dirty="0" smtClean="0"/>
              <a:t>Task:</a:t>
            </a:r>
            <a:endParaRPr lang="en-GB" dirty="0"/>
          </a:p>
        </p:txBody>
      </p:sp>
      <p:sp>
        <p:nvSpPr>
          <p:cNvPr id="3" name="Content Placeholder 2"/>
          <p:cNvSpPr>
            <a:spLocks noGrp="1"/>
          </p:cNvSpPr>
          <p:nvPr>
            <p:ph idx="1"/>
          </p:nvPr>
        </p:nvSpPr>
        <p:spPr/>
        <p:txBody>
          <a:bodyPr/>
          <a:lstStyle/>
          <a:p>
            <a:pPr lvl="0"/>
            <a:r>
              <a:rPr lang="en-GB" altLang="en-US" sz="2400" dirty="0">
                <a:solidFill>
                  <a:srgbClr val="0066FF"/>
                </a:solidFill>
              </a:rPr>
              <a:t>In </a:t>
            </a:r>
            <a:r>
              <a:rPr lang="en-GB" altLang="en-US" sz="2400" dirty="0" smtClean="0">
                <a:solidFill>
                  <a:srgbClr val="0066FF"/>
                </a:solidFill>
              </a:rPr>
              <a:t>groups </a:t>
            </a:r>
            <a:r>
              <a:rPr lang="en-GB" altLang="en-US" sz="2400" dirty="0">
                <a:solidFill>
                  <a:srgbClr val="0066FF"/>
                </a:solidFill>
              </a:rPr>
              <a:t>– Research the product given </a:t>
            </a:r>
            <a:r>
              <a:rPr lang="en-GB" altLang="en-US" sz="2400" dirty="0" smtClean="0">
                <a:solidFill>
                  <a:srgbClr val="0066FF"/>
                </a:solidFill>
              </a:rPr>
              <a:t>by </a:t>
            </a:r>
            <a:r>
              <a:rPr lang="en-GB" altLang="en-US" sz="2400" dirty="0">
                <a:solidFill>
                  <a:srgbClr val="0066FF"/>
                </a:solidFill>
              </a:rPr>
              <a:t>and present the findings in terms </a:t>
            </a:r>
            <a:r>
              <a:rPr lang="en-GB" altLang="en-US" sz="2400" dirty="0" smtClean="0">
                <a:solidFill>
                  <a:srgbClr val="0066FF"/>
                </a:solidFill>
              </a:rPr>
              <a:t>of:  </a:t>
            </a:r>
            <a:endParaRPr lang="en-GB" altLang="en-US" sz="2400" dirty="0">
              <a:solidFill>
                <a:srgbClr val="0066FF"/>
              </a:solidFill>
            </a:endParaRPr>
          </a:p>
          <a:p>
            <a:pPr lvl="1"/>
            <a:r>
              <a:rPr lang="en-GB" altLang="en-US" sz="2400" dirty="0">
                <a:solidFill>
                  <a:srgbClr val="0066FF"/>
                </a:solidFill>
              </a:rPr>
              <a:t>Target audience. </a:t>
            </a:r>
          </a:p>
          <a:p>
            <a:pPr lvl="1"/>
            <a:r>
              <a:rPr lang="en-GB" altLang="en-US" sz="2400" dirty="0">
                <a:solidFill>
                  <a:srgbClr val="0066FF"/>
                </a:solidFill>
              </a:rPr>
              <a:t>Product History. </a:t>
            </a:r>
          </a:p>
          <a:p>
            <a:pPr lvl="1"/>
            <a:r>
              <a:rPr lang="en-GB" altLang="en-US" sz="2400" dirty="0">
                <a:solidFill>
                  <a:srgbClr val="0066FF"/>
                </a:solidFill>
              </a:rPr>
              <a:t>Usability. </a:t>
            </a:r>
          </a:p>
          <a:p>
            <a:pPr lvl="1"/>
            <a:r>
              <a:rPr lang="en-GB" altLang="en-US" sz="2400" dirty="0">
                <a:solidFill>
                  <a:srgbClr val="0066FF"/>
                </a:solidFill>
              </a:rPr>
              <a:t>A critique compared to rival products. </a:t>
            </a:r>
          </a:p>
          <a:p>
            <a:pPr lvl="1"/>
            <a:r>
              <a:rPr lang="en-GB" altLang="en-US" sz="2400" dirty="0">
                <a:solidFill>
                  <a:srgbClr val="0066FF"/>
                </a:solidFill>
              </a:rPr>
              <a:t>Potential further uses. </a:t>
            </a:r>
          </a:p>
          <a:p>
            <a:pPr marL="0" indent="0">
              <a:buNone/>
            </a:pPr>
            <a:endParaRPr lang="en-GB" dirty="0"/>
          </a:p>
        </p:txBody>
      </p:sp>
    </p:spTree>
    <p:extLst>
      <p:ext uri="{BB962C8B-B14F-4D97-AF65-F5344CB8AC3E}">
        <p14:creationId xmlns:p14="http://schemas.microsoft.com/office/powerpoint/2010/main" val="334365315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660112"/>
            <a:ext cx="4114800" cy="584775"/>
          </a:xfrm>
        </p:spPr>
        <p:txBody>
          <a:bodyPr/>
          <a:lstStyle/>
          <a:p>
            <a:r>
              <a:rPr lang="en-GB" dirty="0" smtClean="0"/>
              <a:t>The products:</a:t>
            </a:r>
            <a:endParaRPr lang="en-GB" dirty="0"/>
          </a:p>
        </p:txBody>
      </p:sp>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46678" y="4865054"/>
            <a:ext cx="3569526" cy="18295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Content Placeholder 2"/>
          <p:cNvSpPr>
            <a:spLocks noGrp="1"/>
          </p:cNvSpPr>
          <p:nvPr>
            <p:ph idx="1"/>
          </p:nvPr>
        </p:nvSpPr>
        <p:spPr/>
        <p:txBody>
          <a:bodyPr/>
          <a:lstStyle/>
          <a:p>
            <a:r>
              <a:rPr lang="en-GB" dirty="0" smtClean="0"/>
              <a:t>1</a:t>
            </a:r>
            <a:r>
              <a:rPr lang="en-GB" dirty="0"/>
              <a:t>. </a:t>
            </a:r>
            <a:r>
              <a:rPr lang="en-GB" dirty="0" smtClean="0"/>
              <a:t>`Eminent </a:t>
            </a:r>
            <a:r>
              <a:rPr lang="en-GB" dirty="0"/>
              <a:t>Move </a:t>
            </a:r>
            <a:r>
              <a:rPr lang="en-GB" dirty="0" smtClean="0"/>
              <a:t>Air` suitcase from Amazon.</a:t>
            </a:r>
          </a:p>
          <a:p>
            <a:r>
              <a:rPr lang="en-GB" dirty="0" smtClean="0"/>
              <a:t>2. `</a:t>
            </a:r>
            <a:r>
              <a:rPr lang="en-GB" dirty="0" err="1" smtClean="0"/>
              <a:t>i</a:t>
            </a:r>
            <a:r>
              <a:rPr lang="en-GB" dirty="0" smtClean="0"/>
              <a:t> phone 6`</a:t>
            </a:r>
          </a:p>
          <a:p>
            <a:r>
              <a:rPr lang="en-GB" dirty="0" smtClean="0"/>
              <a:t>3</a:t>
            </a:r>
            <a:r>
              <a:rPr lang="en-GB" dirty="0"/>
              <a:t>. `Volkswagen Golf </a:t>
            </a:r>
            <a:r>
              <a:rPr lang="en-GB" dirty="0" smtClean="0"/>
              <a:t>R`</a:t>
            </a:r>
          </a:p>
          <a:p>
            <a:r>
              <a:rPr lang="en-GB" dirty="0" smtClean="0"/>
              <a:t>4</a:t>
            </a:r>
            <a:r>
              <a:rPr lang="en-GB" dirty="0"/>
              <a:t>. `</a:t>
            </a:r>
            <a:r>
              <a:rPr lang="en-GB" dirty="0" smtClean="0"/>
              <a:t>Sharp </a:t>
            </a:r>
            <a:r>
              <a:rPr lang="en-GB" dirty="0" err="1" smtClean="0"/>
              <a:t>Aquos</a:t>
            </a:r>
            <a:r>
              <a:rPr lang="en-GB" dirty="0" smtClean="0"/>
              <a:t> LC-60UD20KN 60“ TV`</a:t>
            </a:r>
          </a:p>
          <a:p>
            <a:r>
              <a:rPr lang="en-GB" dirty="0" smtClean="0"/>
              <a:t>5</a:t>
            </a:r>
            <a:r>
              <a:rPr lang="en-GB" dirty="0"/>
              <a:t>.  `The </a:t>
            </a:r>
            <a:r>
              <a:rPr lang="en-GB" dirty="0" err="1"/>
              <a:t>Tamarina</a:t>
            </a:r>
            <a:r>
              <a:rPr lang="en-GB" dirty="0"/>
              <a:t> Boutique Hotel </a:t>
            </a:r>
            <a:endParaRPr lang="en-GB" dirty="0" smtClean="0"/>
          </a:p>
          <a:p>
            <a:pPr marL="0" indent="0">
              <a:buNone/>
            </a:pPr>
            <a:r>
              <a:rPr lang="en-GB" dirty="0"/>
              <a:t> </a:t>
            </a:r>
            <a:r>
              <a:rPr lang="en-GB" dirty="0" smtClean="0"/>
              <a:t>       Mauritius` </a:t>
            </a:r>
          </a:p>
        </p:txBody>
      </p:sp>
    </p:spTree>
    <p:extLst>
      <p:ext uri="{BB962C8B-B14F-4D97-AF65-F5344CB8AC3E}">
        <p14:creationId xmlns:p14="http://schemas.microsoft.com/office/powerpoint/2010/main" val="3124531087"/>
      </p:ext>
    </p:extLst>
  </p:cSld>
  <p:clrMapOvr>
    <a:masterClrMapping/>
  </p:clrMapOvr>
</p:sld>
</file>

<file path=ppt/theme/theme1.xml><?xml version="1.0" encoding="utf-8"?>
<a:theme xmlns:a="http://schemas.openxmlformats.org/drawingml/2006/main" name="Communications design template">
  <a:themeElements>
    <a:clrScheme name="Office Theme 9">
      <a:dk1>
        <a:srgbClr val="F26800"/>
      </a:dk1>
      <a:lt1>
        <a:srgbClr val="FFCC00"/>
      </a:lt1>
      <a:dk2>
        <a:srgbClr val="FFFFFF"/>
      </a:dk2>
      <a:lt2>
        <a:srgbClr val="5C1F00"/>
      </a:lt2>
      <a:accent1>
        <a:srgbClr val="B7CAFF"/>
      </a:accent1>
      <a:accent2>
        <a:srgbClr val="FF8241"/>
      </a:accent2>
      <a:accent3>
        <a:srgbClr val="FFE2AA"/>
      </a:accent3>
      <a:accent4>
        <a:srgbClr val="CF5800"/>
      </a:accent4>
      <a:accent5>
        <a:srgbClr val="D8E1FF"/>
      </a:accent5>
      <a:accent6>
        <a:srgbClr val="E7753A"/>
      </a:accent6>
      <a:hlink>
        <a:srgbClr val="0066FF"/>
      </a:hlink>
      <a:folHlink>
        <a:srgbClr val="000099"/>
      </a:folHlink>
    </a:clrScheme>
    <a:fontScheme name="Office Them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alt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altLang="en-US" sz="1800" b="0" i="0" u="none" strike="noStrike" cap="none" normalizeH="0" baseline="0" smtClean="0">
            <a:ln>
              <a:noFill/>
            </a:ln>
            <a:solidFill>
              <a:schemeClr val="tx1"/>
            </a:solidFill>
            <a:effectLst/>
            <a:latin typeface="Arial" charset="0"/>
          </a:defRPr>
        </a:defPPr>
      </a:lstStyle>
    </a:lnDef>
  </a:objectDefaults>
  <a:extraClrSchemeLst>
    <a:extraClrScheme>
      <a:clrScheme name="Office Theme 1">
        <a:dk1>
          <a:srgbClr val="666666"/>
        </a:dk1>
        <a:lt1>
          <a:srgbClr val="6699FF"/>
        </a:lt1>
        <a:dk2>
          <a:srgbClr val="FFFFFF"/>
        </a:dk2>
        <a:lt2>
          <a:srgbClr val="3E3E5C"/>
        </a:lt2>
        <a:accent1>
          <a:srgbClr val="D2D2D2"/>
        </a:accent1>
        <a:accent2>
          <a:srgbClr val="0066CC"/>
        </a:accent2>
        <a:accent3>
          <a:srgbClr val="B8CAFF"/>
        </a:accent3>
        <a:accent4>
          <a:srgbClr val="565656"/>
        </a:accent4>
        <a:accent5>
          <a:srgbClr val="E5E5E5"/>
        </a:accent5>
        <a:accent6>
          <a:srgbClr val="005CB9"/>
        </a:accent6>
        <a:hlink>
          <a:srgbClr val="6A8DFE"/>
        </a:hlink>
        <a:folHlink>
          <a:srgbClr val="FF9933"/>
        </a:folHlink>
      </a:clrScheme>
      <a:clrMap bg1="lt1" tx1="dk1" bg2="lt2" tx2="dk2" accent1="accent1" accent2="accent2" accent3="accent3" accent4="accent4" accent5="accent5" accent6="accent6" hlink="hlink" folHlink="folHlink"/>
    </a:extraClrScheme>
    <a:extraClrScheme>
      <a:clrScheme name="Office Theme 2">
        <a:dk1>
          <a:srgbClr val="336699"/>
        </a:dk1>
        <a:lt1>
          <a:srgbClr val="DEF6F1"/>
        </a:lt1>
        <a:dk2>
          <a:srgbClr val="C5D8FF"/>
        </a:dk2>
        <a:lt2>
          <a:srgbClr val="969696"/>
        </a:lt2>
        <a:accent1>
          <a:srgbClr val="FFFFFF"/>
        </a:accent1>
        <a:accent2>
          <a:srgbClr val="8DC6FF"/>
        </a:accent2>
        <a:accent3>
          <a:srgbClr val="ECFAF7"/>
        </a:accent3>
        <a:accent4>
          <a:srgbClr val="2A5682"/>
        </a:accent4>
        <a:accent5>
          <a:srgbClr val="FFFFFF"/>
        </a:accent5>
        <a:accent6>
          <a:srgbClr val="7FB3E7"/>
        </a:accent6>
        <a:hlink>
          <a:srgbClr val="0066CC"/>
        </a:hlink>
        <a:folHlink>
          <a:srgbClr val="333333"/>
        </a:folHlink>
      </a:clrScheme>
      <a:clrMap bg1="lt1" tx1="dk1" bg2="lt2" tx2="dk2" accent1="accent1" accent2="accent2" accent3="accent3" accent4="accent4" accent5="accent5" accent6="accent6" hlink="hlink" folHlink="folHlink"/>
    </a:extraClrScheme>
    <a:extraClrScheme>
      <a:clrScheme name="Office Theme 3">
        <a:dk1>
          <a:srgbClr val="FF6600"/>
        </a:dk1>
        <a:lt1>
          <a:srgbClr val="FFFFD9"/>
        </a:lt1>
        <a:dk2>
          <a:srgbClr val="FFFFFF"/>
        </a:dk2>
        <a:lt2>
          <a:srgbClr val="777777"/>
        </a:lt2>
        <a:accent1>
          <a:srgbClr val="FFFFF7"/>
        </a:accent1>
        <a:accent2>
          <a:srgbClr val="0066FF"/>
        </a:accent2>
        <a:accent3>
          <a:srgbClr val="FFFFE9"/>
        </a:accent3>
        <a:accent4>
          <a:srgbClr val="DA5600"/>
        </a:accent4>
        <a:accent5>
          <a:srgbClr val="FFFFFA"/>
        </a:accent5>
        <a:accent6>
          <a:srgbClr val="005CE7"/>
        </a:accent6>
        <a:hlink>
          <a:srgbClr val="003399"/>
        </a:hlink>
        <a:folHlink>
          <a:srgbClr val="FF9900"/>
        </a:folHlink>
      </a:clrScheme>
      <a:clrMap bg1="lt1" tx1="dk1" bg2="lt2" tx2="dk2" accent1="accent1" accent2="accent2" accent3="accent3" accent4="accent4" accent5="accent5" accent6="accent6" hlink="hlink" folHlink="folHlink"/>
    </a:extraClrScheme>
    <a:extraClrScheme>
      <a:clrScheme name="Office Theme 4">
        <a:dk1>
          <a:srgbClr val="003399"/>
        </a:dk1>
        <a:lt1>
          <a:srgbClr val="F8FBDB"/>
        </a:lt1>
        <a:dk2>
          <a:srgbClr val="3366FF"/>
        </a:dk2>
        <a:lt2>
          <a:srgbClr val="333333"/>
        </a:lt2>
        <a:accent1>
          <a:srgbClr val="DDDDDD"/>
        </a:accent1>
        <a:accent2>
          <a:srgbClr val="6699FF"/>
        </a:accent2>
        <a:accent3>
          <a:srgbClr val="FBFDEA"/>
        </a:accent3>
        <a:accent4>
          <a:srgbClr val="002A82"/>
        </a:accent4>
        <a:accent5>
          <a:srgbClr val="EBEBEB"/>
        </a:accent5>
        <a:accent6>
          <a:srgbClr val="5C8AE7"/>
        </a:accent6>
        <a:hlink>
          <a:srgbClr val="FF9900"/>
        </a:hlink>
        <a:folHlink>
          <a:srgbClr val="777777"/>
        </a:folHlink>
      </a:clrScheme>
      <a:clrMap bg1="lt1" tx1="dk1" bg2="lt2" tx2="dk2" accent1="accent1" accent2="accent2" accent3="accent3" accent4="accent4" accent5="accent5" accent6="accent6" hlink="hlink" folHlink="folHlink"/>
    </a:extraClrScheme>
    <a:extraClrScheme>
      <a:clrScheme name="Office Theme 5">
        <a:dk1>
          <a:srgbClr val="185394"/>
        </a:dk1>
        <a:lt1>
          <a:srgbClr val="FFFFD9"/>
        </a:lt1>
        <a:dk2>
          <a:srgbClr val="3366CC"/>
        </a:dk2>
        <a:lt2>
          <a:srgbClr val="777777"/>
        </a:lt2>
        <a:accent1>
          <a:srgbClr val="CCCC99"/>
        </a:accent1>
        <a:accent2>
          <a:srgbClr val="FFFFCC"/>
        </a:accent2>
        <a:accent3>
          <a:srgbClr val="FFFFE9"/>
        </a:accent3>
        <a:accent4>
          <a:srgbClr val="13467E"/>
        </a:accent4>
        <a:accent5>
          <a:srgbClr val="E2E2CA"/>
        </a:accent5>
        <a:accent6>
          <a:srgbClr val="E7E7B9"/>
        </a:accent6>
        <a:hlink>
          <a:srgbClr val="FF6600"/>
        </a:hlink>
        <a:folHlink>
          <a:srgbClr val="0000CC"/>
        </a:folHlink>
      </a:clrScheme>
      <a:clrMap bg1="lt1" tx1="dk1" bg2="lt2" tx2="dk2" accent1="accent1" accent2="accent2" accent3="accent3" accent4="accent4" accent5="accent5" accent6="accent6" hlink="hlink" folHlink="folHlink"/>
    </a:extraClrScheme>
    <a:extraClrScheme>
      <a:clrScheme name="Office Theme 6">
        <a:dk1>
          <a:srgbClr val="333399"/>
        </a:dk1>
        <a:lt1>
          <a:srgbClr val="F0F0BE"/>
        </a:lt1>
        <a:dk2>
          <a:srgbClr val="FF6600"/>
        </a:dk2>
        <a:lt2>
          <a:srgbClr val="005A58"/>
        </a:lt2>
        <a:accent1>
          <a:srgbClr val="FFDE81"/>
        </a:accent1>
        <a:accent2>
          <a:srgbClr val="3333FF"/>
        </a:accent2>
        <a:accent3>
          <a:srgbClr val="F6F6DB"/>
        </a:accent3>
        <a:accent4>
          <a:srgbClr val="2A2A82"/>
        </a:accent4>
        <a:accent5>
          <a:srgbClr val="FFECC1"/>
        </a:accent5>
        <a:accent6>
          <a:srgbClr val="2D2DE7"/>
        </a:accent6>
        <a:hlink>
          <a:srgbClr val="FF7500"/>
        </a:hlink>
        <a:folHlink>
          <a:srgbClr val="808080"/>
        </a:folHlink>
      </a:clrScheme>
      <a:clrMap bg1="lt1" tx1="dk1" bg2="lt2" tx2="dk2" accent1="accent1" accent2="accent2" accent3="accent3" accent4="accent4" accent5="accent5" accent6="accent6" hlink="hlink" folHlink="folHlink"/>
    </a:extraClrScheme>
    <a:extraClrScheme>
      <a:clrScheme name="Office Theme 7">
        <a:dk1>
          <a:srgbClr val="3976FD"/>
        </a:dk1>
        <a:lt1>
          <a:srgbClr val="3399FF"/>
        </a:lt1>
        <a:dk2>
          <a:srgbClr val="FFFFFF"/>
        </a:dk2>
        <a:lt2>
          <a:srgbClr val="3E3E5C"/>
        </a:lt2>
        <a:accent1>
          <a:srgbClr val="B9CFFF"/>
        </a:accent1>
        <a:accent2>
          <a:srgbClr val="FF9933"/>
        </a:accent2>
        <a:accent3>
          <a:srgbClr val="ADCAFF"/>
        </a:accent3>
        <a:accent4>
          <a:srgbClr val="2F64D8"/>
        </a:accent4>
        <a:accent5>
          <a:srgbClr val="D9E4FF"/>
        </a:accent5>
        <a:accent6>
          <a:srgbClr val="E78A2D"/>
        </a:accent6>
        <a:hlink>
          <a:srgbClr val="0036CE"/>
        </a:hlink>
        <a:folHlink>
          <a:srgbClr val="CC3300"/>
        </a:folHlink>
      </a:clrScheme>
      <a:clrMap bg1="lt1" tx1="dk1" bg2="lt2" tx2="dk2" accent1="accent1" accent2="accent2" accent3="accent3" accent4="accent4" accent5="accent5" accent6="accent6" hlink="hlink" folHlink="folHlink"/>
    </a:extraClrScheme>
    <a:extraClrScheme>
      <a:clrScheme name="Office Theme 8">
        <a:dk1>
          <a:srgbClr val="0066CC"/>
        </a:dk1>
        <a:lt1>
          <a:srgbClr val="FBDF53"/>
        </a:lt1>
        <a:dk2>
          <a:srgbClr val="FFFFFF"/>
        </a:dk2>
        <a:lt2>
          <a:srgbClr val="969696"/>
        </a:lt2>
        <a:accent1>
          <a:srgbClr val="FFC269"/>
        </a:accent1>
        <a:accent2>
          <a:srgbClr val="FF9966"/>
        </a:accent2>
        <a:accent3>
          <a:srgbClr val="FDECB3"/>
        </a:accent3>
        <a:accent4>
          <a:srgbClr val="0056AE"/>
        </a:accent4>
        <a:accent5>
          <a:srgbClr val="FFDDB9"/>
        </a:accent5>
        <a:accent6>
          <a:srgbClr val="E78A5C"/>
        </a:accent6>
        <a:hlink>
          <a:srgbClr val="CC3300"/>
        </a:hlink>
        <a:folHlink>
          <a:srgbClr val="000000"/>
        </a:folHlink>
      </a:clrScheme>
      <a:clrMap bg1="lt1" tx1="dk1" bg2="lt2" tx2="dk2" accent1="accent1" accent2="accent2" accent3="accent3" accent4="accent4" accent5="accent5" accent6="accent6" hlink="hlink" folHlink="folHlink"/>
    </a:extraClrScheme>
    <a:extraClrScheme>
      <a:clrScheme name="Office Theme 9">
        <a:dk1>
          <a:srgbClr val="F26800"/>
        </a:dk1>
        <a:lt1>
          <a:srgbClr val="FFCC00"/>
        </a:lt1>
        <a:dk2>
          <a:srgbClr val="FFFFFF"/>
        </a:dk2>
        <a:lt2>
          <a:srgbClr val="5C1F00"/>
        </a:lt2>
        <a:accent1>
          <a:srgbClr val="B7CAFF"/>
        </a:accent1>
        <a:accent2>
          <a:srgbClr val="FF8241"/>
        </a:accent2>
        <a:accent3>
          <a:srgbClr val="FFE2AA"/>
        </a:accent3>
        <a:accent4>
          <a:srgbClr val="CF5800"/>
        </a:accent4>
        <a:accent5>
          <a:srgbClr val="D8E1FF"/>
        </a:accent5>
        <a:accent6>
          <a:srgbClr val="E7753A"/>
        </a:accent6>
        <a:hlink>
          <a:srgbClr val="0066FF"/>
        </a:hlink>
        <a:folHlink>
          <a:srgbClr val="000099"/>
        </a:folHlink>
      </a:clrScheme>
      <a:clrMap bg1="lt1" tx1="dk1" bg2="lt2" tx2="dk2" accent1="accent1" accent2="accent2" accent3="accent3" accent4="accent4" accent5="accent5" accent6="accent6" hlink="hlink" folHlink="folHlink"/>
    </a:extraClrScheme>
    <a:extraClrScheme>
      <a:clrScheme name="Office Theme 10">
        <a:dk1>
          <a:srgbClr val="336699"/>
        </a:dk1>
        <a:lt1>
          <a:srgbClr val="FFFFFF"/>
        </a:lt1>
        <a:dk2>
          <a:srgbClr val="FFFFFF"/>
        </a:dk2>
        <a:lt2>
          <a:srgbClr val="808080"/>
        </a:lt2>
        <a:accent1>
          <a:srgbClr val="99CCFF"/>
        </a:accent1>
        <a:accent2>
          <a:srgbClr val="CCCCFF"/>
        </a:accent2>
        <a:accent3>
          <a:srgbClr val="FFFFFF"/>
        </a:accent3>
        <a:accent4>
          <a:srgbClr val="2A5682"/>
        </a:accent4>
        <a:accent5>
          <a:srgbClr val="CAE2FF"/>
        </a:accent5>
        <a:accent6>
          <a:srgbClr val="B9B9E7"/>
        </a:accent6>
        <a:hlink>
          <a:srgbClr val="3333CC"/>
        </a:hlink>
        <a:folHlink>
          <a:srgbClr val="FF3300"/>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Communications design template</Template>
  <TotalTime>658</TotalTime>
  <Words>2161</Words>
  <Application>Microsoft Office PowerPoint</Application>
  <PresentationFormat>On-screen Show (4:3)</PresentationFormat>
  <Paragraphs>302</Paragraphs>
  <Slides>46</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46</vt:i4>
      </vt:variant>
    </vt:vector>
  </HeadingPairs>
  <TitlesOfParts>
    <vt:vector size="49" baseType="lpstr">
      <vt:lpstr>Arial</vt:lpstr>
      <vt:lpstr>Arial Black</vt:lpstr>
      <vt:lpstr>Communications design template</vt:lpstr>
      <vt:lpstr>Media and Consumer Psychology</vt:lpstr>
      <vt:lpstr>Learning Outcomes</vt:lpstr>
      <vt:lpstr>Assessments </vt:lpstr>
      <vt:lpstr>Watch this!</vt:lpstr>
      <vt:lpstr>What is it?</vt:lpstr>
      <vt:lpstr>Questions</vt:lpstr>
      <vt:lpstr>Short (2014)</vt:lpstr>
      <vt:lpstr>PowerPoint Presentation</vt:lpstr>
      <vt:lpstr>PowerPoint Presentation</vt:lpstr>
      <vt:lpstr>Identity:</vt:lpstr>
      <vt:lpstr>Identity </vt:lpstr>
      <vt:lpstr>Social Categorisation:</vt:lpstr>
      <vt:lpstr>PowerPoint Presentation</vt:lpstr>
      <vt:lpstr>However…</vt:lpstr>
      <vt:lpstr>Social Comparison:</vt:lpstr>
      <vt:lpstr>Upward social comparison:</vt:lpstr>
      <vt:lpstr>Symbolic meanings:</vt:lpstr>
      <vt:lpstr>PowerPoint Presentation</vt:lpstr>
      <vt:lpstr>When and how do we learn this?</vt:lpstr>
      <vt:lpstr>PowerPoint Presentation</vt:lpstr>
      <vt:lpstr>Advertising </vt:lpstr>
      <vt:lpstr>Advertising:</vt:lpstr>
      <vt:lpstr>Benetton: </vt:lpstr>
      <vt:lpstr>Emotion &amp; mood:</vt:lpstr>
      <vt:lpstr>Bower, Gilligan &amp; Montiero (1981)</vt:lpstr>
      <vt:lpstr>Impact on recall:</vt:lpstr>
      <vt:lpstr>Emotions and decision making:</vt:lpstr>
      <vt:lpstr>Controlling feelings:</vt:lpstr>
      <vt:lpstr>Humour:</vt:lpstr>
      <vt:lpstr>PowerPoint Presentation</vt:lpstr>
      <vt:lpstr>Sex sells:</vt:lpstr>
      <vt:lpstr>Classical conditioning:</vt:lpstr>
      <vt:lpstr>More sex:</vt:lpstr>
      <vt:lpstr>Music:</vt:lpstr>
      <vt:lpstr>Music and shopping:</vt:lpstr>
      <vt:lpstr>Music:</vt:lpstr>
      <vt:lpstr>Fear:</vt:lpstr>
      <vt:lpstr>Threat:</vt:lpstr>
      <vt:lpstr>Short or long term?</vt:lpstr>
      <vt:lpstr>Shock tactics:</vt:lpstr>
      <vt:lpstr>Shock tactics:</vt:lpstr>
      <vt:lpstr>Shock tactics:</vt:lpstr>
      <vt:lpstr>The message:</vt:lpstr>
      <vt:lpstr>Subliminal messages:</vt:lpstr>
      <vt:lpstr>Task:</vt:lpstr>
      <vt:lpstr>The products: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Media and Consumer Psychology</dc:title>
  <dc:creator>Administrator</dc:creator>
  <cp:lastModifiedBy>Karen EatonThomas</cp:lastModifiedBy>
  <cp:revision>40</cp:revision>
  <cp:lastPrinted>1601-01-01T00:00:00Z</cp:lastPrinted>
  <dcterms:created xsi:type="dcterms:W3CDTF">2015-01-15T11:46:17Z</dcterms:created>
  <dcterms:modified xsi:type="dcterms:W3CDTF">2018-02-01T14:01:36Z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TC010721291033</vt:lpwstr>
  </property>
</Properties>
</file>