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85" r:id="rId3"/>
    <p:sldId id="271" r:id="rId4"/>
    <p:sldId id="272" r:id="rId5"/>
    <p:sldId id="273" r:id="rId6"/>
    <p:sldId id="274" r:id="rId7"/>
    <p:sldId id="275" r:id="rId8"/>
    <p:sldId id="276" r:id="rId9"/>
    <p:sldId id="278" r:id="rId10"/>
    <p:sldId id="279" r:id="rId11"/>
    <p:sldId id="270" r:id="rId12"/>
    <p:sldId id="280" r:id="rId13"/>
    <p:sldId id="281" r:id="rId14"/>
    <p:sldId id="284" r:id="rId15"/>
    <p:sldId id="283" r:id="rId16"/>
    <p:sldId id="28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1688E3-15BB-4F2F-AD5B-4B79E28F9380}"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3427118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49EAA2-818F-4C03-9149-96BB9F8D4E74}"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a:xfrm>
            <a:off x="4356000" y="6041362"/>
            <a:ext cx="683339" cy="365125"/>
          </a:xfrm>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2155435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solidFill>
                  <a:schemeClr val="accent2">
                    <a:lumMod val="50000"/>
                  </a:schemeClr>
                </a:solidFill>
              </a:defRPr>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2901B2-06CE-4EFF-977B-4F06474364A1}"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3832617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085D07-AE67-4EB1-901F-DE35E19AED28}" type="datetime1">
              <a:rPr lang="en-GB" smtClean="0">
                <a:solidFill>
                  <a:prstClr val="black">
                    <a:tint val="75000"/>
                  </a:prstClr>
                </a:solidFill>
              </a:rPr>
              <a:pPr/>
              <a:t>21/01/2021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658908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631FBA-3156-4CE0-84F9-E9B64073B97E}" type="datetime1">
              <a:rPr lang="en-GB" smtClean="0">
                <a:solidFill>
                  <a:prstClr val="black">
                    <a:tint val="75000"/>
                  </a:prstClr>
                </a:solidFill>
              </a:rPr>
              <a:pPr/>
              <a:t>21/01/2021</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1584475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818851-7417-489A-B38C-F415EE47D6E8}" type="datetime1">
              <a:rPr lang="en-GB" smtClean="0">
                <a:solidFill>
                  <a:prstClr val="black">
                    <a:tint val="75000"/>
                  </a:prstClr>
                </a:solidFill>
              </a:rPr>
              <a:pPr/>
              <a:t>21/01/2021</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4161565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0F6287-112C-458A-9C8F-873E68C2FBB1}" type="datetime1">
              <a:rPr lang="en-GB" smtClean="0">
                <a:solidFill>
                  <a:prstClr val="black">
                    <a:tint val="75000"/>
                  </a:prstClr>
                </a:solidFill>
              </a:rPr>
              <a:pPr/>
              <a:t>21/01/2021</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4102107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EDB098-9504-438B-B67B-63C43A04DC52}" type="datetime1">
              <a:rPr lang="en-GB" smtClean="0">
                <a:solidFill>
                  <a:prstClr val="black">
                    <a:tint val="75000"/>
                  </a:prstClr>
                </a:solidFill>
              </a:rPr>
              <a:pPr/>
              <a:t>21/01/2021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5678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D86F7D-DB1E-4A0B-8EB0-D07F5E70FFA7}" type="datetime1">
              <a:rPr lang="en-GB" smtClean="0">
                <a:solidFill>
                  <a:prstClr val="black">
                    <a:tint val="75000"/>
                  </a:prstClr>
                </a:solidFill>
              </a:rPr>
              <a:pPr/>
              <a:t>21/01/2021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122394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05D0A-D788-469D-B652-3E8C281B618F}"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722301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7C9D73-2F9D-44B7-B8FF-8BFB58F853F0}"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4241980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CDBB90-AE34-4F17-8B25-5C984F6645CA}"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20506041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E0C9E-41EB-4A7A-B26B-35AEC05096CE}"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3970350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86E0BC-BDEA-40CE-A15F-30B06C202A86}"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756618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57A4F8-CF9B-4C34-A2FF-7D54DDFD7861}"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4265872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7BFAF2-B121-4AA3-A345-AF5688264498}" type="datetime1">
              <a:rPr lang="en-GB" smtClean="0">
                <a:solidFill>
                  <a:prstClr val="black">
                    <a:tint val="75000"/>
                  </a:prstClr>
                </a:solidFill>
              </a:rPr>
              <a:pPr/>
              <a:t>21/01/2021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954C90-C2B5-4FA0-A36B-84683B1C2215}" type="slidenum">
              <a:rPr lang="en-GB" smtClean="0">
                <a:solidFill>
                  <a:srgbClr val="90C226"/>
                </a:solidFill>
              </a:rPr>
              <a:pPr/>
              <a:t>‹#›</a:t>
            </a:fld>
            <a:endParaRPr lang="en-GB" dirty="0">
              <a:solidFill>
                <a:srgbClr val="90C226"/>
              </a:solidFill>
            </a:endParaRPr>
          </a:p>
        </p:txBody>
      </p:sp>
    </p:spTree>
    <p:extLst>
      <p:ext uri="{BB962C8B-B14F-4D97-AF65-F5344CB8AC3E}">
        <p14:creationId xmlns:p14="http://schemas.microsoft.com/office/powerpoint/2010/main" val="842778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46BCCF44-21F3-4AA1-B552-67D4B5532B6A}" type="datetime1">
              <a:rPr lang="en-GB" smtClean="0">
                <a:solidFill>
                  <a:prstClr val="black">
                    <a:tint val="75000"/>
                  </a:prstClr>
                </a:solidFill>
              </a:rPr>
              <a:pPr defTabSz="457200"/>
              <a:t>21/01/2021</a:t>
            </a:fld>
            <a:endParaRPr lang="en-GB" dirty="0">
              <a:solidFill>
                <a:prstClr val="black">
                  <a:tint val="75000"/>
                </a:prstClr>
              </a:solidFill>
            </a:endParaRP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GB" dirty="0">
              <a:solidFill>
                <a:prstClr val="black">
                  <a:tint val="75000"/>
                </a:prst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BF954C90-C2B5-4FA0-A36B-84683B1C2215}" type="slidenum">
              <a:rPr lang="en-GB" smtClean="0">
                <a:solidFill>
                  <a:srgbClr val="90C226"/>
                </a:solidFill>
              </a:rPr>
              <a:pPr defTabSz="457200"/>
              <a:t>‹#›</a:t>
            </a:fld>
            <a:endParaRPr lang="en-GB" dirty="0">
              <a:solidFill>
                <a:srgbClr val="90C226"/>
              </a:solidFill>
            </a:endParaRPr>
          </a:p>
        </p:txBody>
      </p:sp>
    </p:spTree>
    <p:extLst>
      <p:ext uri="{BB962C8B-B14F-4D97-AF65-F5344CB8AC3E}">
        <p14:creationId xmlns:p14="http://schemas.microsoft.com/office/powerpoint/2010/main" val="28921145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1100" y="2404534"/>
            <a:ext cx="8092903" cy="1646302"/>
          </a:xfrm>
        </p:spPr>
        <p:txBody>
          <a:bodyPr>
            <a:normAutofit fontScale="90000"/>
          </a:bodyPr>
          <a:lstStyle/>
          <a:p>
            <a:pPr lvl="0">
              <a:spcBef>
                <a:spcPts val="1000"/>
              </a:spcBef>
            </a:pPr>
            <a:r>
              <a:rPr lang="en-GB" sz="4000" dirty="0">
                <a:solidFill>
                  <a:schemeClr val="accent2">
                    <a:lumMod val="50000"/>
                  </a:schemeClr>
                </a:solidFill>
              </a:rPr>
              <a:t>The Standard Theory of Corporate Finance and Modigliani-Miller Theorems</a:t>
            </a:r>
            <a:r>
              <a:rPr lang="en-GB" dirty="0">
                <a:solidFill>
                  <a:schemeClr val="accent2">
                    <a:lumMod val="50000"/>
                  </a:schemeClr>
                </a:solidFill>
              </a:rPr>
              <a:t/>
            </a:r>
            <a:br>
              <a:rPr lang="en-GB" dirty="0">
                <a:solidFill>
                  <a:schemeClr val="accent2">
                    <a:lumMod val="50000"/>
                  </a:schemeClr>
                </a:solidFill>
              </a:rPr>
            </a:br>
            <a:r>
              <a:rPr lang="en-GB" sz="1800" dirty="0">
                <a:solidFill>
                  <a:schemeClr val="accent2">
                    <a:lumMod val="50000"/>
                  </a:schemeClr>
                </a:solidFill>
              </a:rPr>
              <a:t/>
            </a:r>
            <a:br>
              <a:rPr lang="en-GB" sz="1800" dirty="0">
                <a:solidFill>
                  <a:schemeClr val="accent2">
                    <a:lumMod val="50000"/>
                  </a:schemeClr>
                </a:solidFill>
              </a:rPr>
            </a:br>
            <a:endParaRPr lang="en-GB" sz="1800" dirty="0"/>
          </a:p>
        </p:txBody>
      </p:sp>
      <p:sp>
        <p:nvSpPr>
          <p:cNvPr id="3" name="Subtitle 2"/>
          <p:cNvSpPr>
            <a:spLocks noGrp="1"/>
          </p:cNvSpPr>
          <p:nvPr>
            <p:ph type="subTitle" idx="1"/>
          </p:nvPr>
        </p:nvSpPr>
        <p:spPr/>
        <p:txBody>
          <a:bodyPr>
            <a:normAutofit/>
          </a:bodyPr>
          <a:lstStyle/>
          <a:p>
            <a:pPr algn="ctr"/>
            <a:r>
              <a:rPr lang="en-GB" sz="2300" dirty="0">
                <a:solidFill>
                  <a:srgbClr val="000000"/>
                </a:solidFill>
              </a:rPr>
              <a:t>Dr Konstantina Mari</a:t>
            </a:r>
          </a:p>
        </p:txBody>
      </p:sp>
      <p:sp>
        <p:nvSpPr>
          <p:cNvPr id="4" name="Subtitle 2"/>
          <p:cNvSpPr txBox="1">
            <a:spLocks/>
          </p:cNvSpPr>
          <p:nvPr/>
        </p:nvSpPr>
        <p:spPr>
          <a:xfrm>
            <a:off x="1507067" y="484485"/>
            <a:ext cx="7766936" cy="1096899"/>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ctr"/>
            <a:r>
              <a:rPr lang="en-GB" sz="2800" dirty="0">
                <a:solidFill>
                  <a:srgbClr val="000000"/>
                </a:solidFill>
              </a:rPr>
              <a:t>Corporate </a:t>
            </a:r>
            <a:r>
              <a:rPr lang="en-GB" sz="2800" dirty="0" smtClean="0">
                <a:solidFill>
                  <a:srgbClr val="000000"/>
                </a:solidFill>
              </a:rPr>
              <a:t>Governance</a:t>
            </a:r>
            <a:br>
              <a:rPr lang="en-GB" sz="2800" dirty="0" smtClean="0">
                <a:solidFill>
                  <a:srgbClr val="000000"/>
                </a:solidFill>
              </a:rPr>
            </a:br>
            <a:r>
              <a:rPr lang="en-GB" sz="2800" dirty="0" smtClean="0">
                <a:solidFill>
                  <a:srgbClr val="000000"/>
                </a:solidFill>
              </a:rPr>
              <a:t>Lecture </a:t>
            </a:r>
            <a:r>
              <a:rPr lang="en-GB" sz="2800" dirty="0">
                <a:solidFill>
                  <a:srgbClr val="000000"/>
                </a:solidFill>
              </a:rPr>
              <a:t>1</a:t>
            </a:r>
          </a:p>
        </p:txBody>
      </p:sp>
    </p:spTree>
    <p:extLst>
      <p:ext uri="{BB962C8B-B14F-4D97-AF65-F5344CB8AC3E}">
        <p14:creationId xmlns:p14="http://schemas.microsoft.com/office/powerpoint/2010/main" val="18089550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Aims</a:t>
            </a:r>
            <a:endParaRPr lang="en-GB" dirty="0"/>
          </a:p>
        </p:txBody>
      </p:sp>
      <p:sp>
        <p:nvSpPr>
          <p:cNvPr id="3" name="Content Placeholder 2"/>
          <p:cNvSpPr>
            <a:spLocks noGrp="1"/>
          </p:cNvSpPr>
          <p:nvPr>
            <p:ph idx="1"/>
          </p:nvPr>
        </p:nvSpPr>
        <p:spPr/>
        <p:txBody>
          <a:bodyPr/>
          <a:lstStyle/>
          <a:p>
            <a:r>
              <a:rPr lang="en-GB" dirty="0" smtClean="0"/>
              <a:t>At the end of this lecture we will know: </a:t>
            </a:r>
          </a:p>
          <a:p>
            <a:pPr marL="792163">
              <a:buFont typeface="+mj-lt"/>
              <a:buAutoNum type="arabicPeriod"/>
            </a:pPr>
            <a:r>
              <a:rPr lang="en-GB" dirty="0"/>
              <a:t>The importance of </a:t>
            </a:r>
            <a:r>
              <a:rPr lang="en-GB" dirty="0" smtClean="0"/>
              <a:t>manager’s </a:t>
            </a:r>
            <a:r>
              <a:rPr lang="en-GB" dirty="0"/>
              <a:t>decisions </a:t>
            </a:r>
            <a:endParaRPr lang="en-GB" dirty="0" smtClean="0"/>
          </a:p>
          <a:p>
            <a:pPr marL="792163">
              <a:buFont typeface="+mj-lt"/>
              <a:buAutoNum type="arabicPeriod"/>
            </a:pPr>
            <a:r>
              <a:rPr lang="en-GB" dirty="0" smtClean="0"/>
              <a:t>How managerial decisions affect some of the other parties of the company and </a:t>
            </a:r>
          </a:p>
          <a:p>
            <a:pPr marL="792163">
              <a:buFont typeface="+mj-lt"/>
              <a:buAutoNum type="arabicPeriod"/>
            </a:pPr>
            <a:r>
              <a:rPr lang="en-GB" dirty="0" smtClean="0"/>
              <a:t>We will think how these decisions can be influenced by </a:t>
            </a:r>
            <a:r>
              <a:rPr lang="en-GB" dirty="0"/>
              <a:t>c</a:t>
            </a:r>
            <a:r>
              <a:rPr lang="en-GB" dirty="0" smtClean="0"/>
              <a:t>orporate governance issues</a:t>
            </a:r>
            <a:endParaRPr lang="en-GB" dirty="0"/>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2</a:t>
            </a:fld>
            <a:endParaRPr lang="en-GB" dirty="0">
              <a:solidFill>
                <a:srgbClr val="90C226"/>
              </a:solidFill>
            </a:endParaRPr>
          </a:p>
        </p:txBody>
      </p:sp>
    </p:spTree>
    <p:extLst>
      <p:ext uri="{BB962C8B-B14F-4D97-AF65-F5344CB8AC3E}">
        <p14:creationId xmlns:p14="http://schemas.microsoft.com/office/powerpoint/2010/main" val="4348665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The Standard Theory</a:t>
            </a:r>
          </a:p>
        </p:txBody>
      </p:sp>
      <p:sp>
        <p:nvSpPr>
          <p:cNvPr id="3" name="Content Placeholder 2"/>
          <p:cNvSpPr>
            <a:spLocks noGrp="1"/>
          </p:cNvSpPr>
          <p:nvPr>
            <p:ph idx="1"/>
          </p:nvPr>
        </p:nvSpPr>
        <p:spPr/>
        <p:txBody>
          <a:bodyPr/>
          <a:lstStyle/>
          <a:p>
            <a:r>
              <a:rPr lang="en-GB" dirty="0"/>
              <a:t>The role of the financial manager is generally divided into three parts:</a:t>
            </a:r>
          </a:p>
          <a:p>
            <a:pPr marL="0" indent="0">
              <a:buNone/>
            </a:pPr>
            <a:r>
              <a:rPr lang="en-GB" dirty="0" smtClean="0"/>
              <a:t>	1</a:t>
            </a:r>
            <a:r>
              <a:rPr lang="en-GB" dirty="0"/>
              <a:t>. the </a:t>
            </a:r>
            <a:r>
              <a:rPr lang="en-GB" b="1" dirty="0"/>
              <a:t>investment</a:t>
            </a:r>
            <a:r>
              <a:rPr lang="en-GB" dirty="0"/>
              <a:t> decision</a:t>
            </a:r>
          </a:p>
          <a:p>
            <a:pPr marL="0" indent="0">
              <a:buNone/>
            </a:pPr>
            <a:r>
              <a:rPr lang="en-GB" dirty="0" smtClean="0"/>
              <a:t>	2</a:t>
            </a:r>
            <a:r>
              <a:rPr lang="en-GB" dirty="0"/>
              <a:t>. the </a:t>
            </a:r>
            <a:r>
              <a:rPr lang="en-GB" b="1" dirty="0"/>
              <a:t>financing</a:t>
            </a:r>
            <a:r>
              <a:rPr lang="en-GB" dirty="0"/>
              <a:t> decision</a:t>
            </a:r>
          </a:p>
          <a:p>
            <a:pPr marL="0" indent="0">
              <a:buNone/>
            </a:pPr>
            <a:r>
              <a:rPr lang="en-GB" dirty="0" smtClean="0"/>
              <a:t>	3</a:t>
            </a:r>
            <a:r>
              <a:rPr lang="en-GB" dirty="0"/>
              <a:t>. the </a:t>
            </a:r>
            <a:r>
              <a:rPr lang="en-GB" b="1" dirty="0"/>
              <a:t>dividend</a:t>
            </a:r>
            <a:r>
              <a:rPr lang="en-GB" dirty="0"/>
              <a:t> </a:t>
            </a:r>
            <a:r>
              <a:rPr lang="en-GB" dirty="0" smtClean="0"/>
              <a:t>decision</a:t>
            </a: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3</a:t>
            </a:fld>
            <a:endParaRPr lang="en-GB" dirty="0">
              <a:solidFill>
                <a:srgbClr val="90C226"/>
              </a:solidFill>
            </a:endParaRPr>
          </a:p>
        </p:txBody>
      </p:sp>
    </p:spTree>
    <p:extLst>
      <p:ext uri="{BB962C8B-B14F-4D97-AF65-F5344CB8AC3E}">
        <p14:creationId xmlns:p14="http://schemas.microsoft.com/office/powerpoint/2010/main" val="3539447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The Investment Decision and the NPV Rule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77334" y="2160590"/>
                <a:ext cx="9677280" cy="4098542"/>
              </a:xfrm>
            </p:spPr>
            <p:txBody>
              <a:bodyPr>
                <a:normAutofit lnSpcReduction="10000"/>
              </a:bodyPr>
              <a:lstStyle/>
              <a:p>
                <a:r>
                  <a:rPr lang="en-GB" dirty="0"/>
                  <a:t>Which investment projects a firm should pursue?</a:t>
                </a:r>
              </a:p>
              <a:p>
                <a:r>
                  <a:rPr lang="en-GB" dirty="0"/>
                  <a:t>One of the most enduring investment rules is that </a:t>
                </a:r>
                <a:r>
                  <a:rPr lang="en-GB" i="1" dirty="0"/>
                  <a:t>a firm should pursue all projects with a positive net present value (NPV)</a:t>
                </a:r>
                <a:r>
                  <a:rPr lang="en-GB" dirty="0"/>
                  <a:t>.</a:t>
                </a:r>
              </a:p>
              <a:p>
                <a:r>
                  <a:rPr lang="en-GB" dirty="0"/>
                  <a:t>The investment decision is based on which project has the highest positive NPV out of all the projects under consideration. To compute the NPV for a project, the following steps should be followed:</a:t>
                </a:r>
              </a:p>
              <a:p>
                <a:r>
                  <a:rPr lang="en-GB" dirty="0"/>
                  <a:t>1. Determine </a:t>
                </a:r>
                <a:r>
                  <a:rPr lang="en-GB" i="1" dirty="0" err="1"/>
                  <a:t>R</a:t>
                </a:r>
                <a:r>
                  <a:rPr lang="en-GB" sz="1200" i="1" dirty="0" err="1"/>
                  <a:t>t</a:t>
                </a:r>
                <a:r>
                  <a:rPr lang="en-GB" dirty="0"/>
                  <a:t>, the (uncertain) </a:t>
                </a:r>
                <a:r>
                  <a:rPr lang="en-GB" i="1" dirty="0"/>
                  <a:t>payoff</a:t>
                </a:r>
                <a:r>
                  <a:rPr lang="en-GB" dirty="0"/>
                  <a:t> generated by the project at time t, for all relevant time periods t = 1, 2, . . . , T.</a:t>
                </a:r>
              </a:p>
              <a:p>
                <a:r>
                  <a:rPr lang="en-GB" dirty="0"/>
                  <a:t>2. Determine the appropriate </a:t>
                </a:r>
                <a:r>
                  <a:rPr lang="en-GB" i="1" dirty="0"/>
                  <a:t>discount rate, </a:t>
                </a:r>
                <a:r>
                  <a:rPr lang="el-GR" i="1" dirty="0"/>
                  <a:t>β</a:t>
                </a:r>
                <a:r>
                  <a:rPr lang="en-GB" dirty="0"/>
                  <a:t>, at which the payoffs should be discounted.</a:t>
                </a:r>
                <a:endParaRPr lang="el-GR" dirty="0"/>
              </a:p>
              <a:p>
                <a:r>
                  <a:rPr lang="en-GB" dirty="0"/>
                  <a:t>3. Compute the project’s </a:t>
                </a:r>
                <a:r>
                  <a:rPr lang="en-GB" i="1" dirty="0"/>
                  <a:t>present value</a:t>
                </a:r>
                <a:r>
                  <a:rPr lang="en-GB" dirty="0"/>
                  <a:t>:</a:t>
                </a:r>
                <a:r>
                  <a:rPr lang="el-GR" dirty="0"/>
                  <a:t> </a:t>
                </a:r>
                <a14:m>
                  <m:oMath xmlns:m="http://schemas.openxmlformats.org/officeDocument/2006/math">
                    <m:r>
                      <a:rPr lang="en-US" i="1">
                        <a:latin typeface="Cambria Math" panose="02040503050406030204" pitchFamily="18" charset="0"/>
                      </a:rPr>
                      <m:t>𝑃𝑉</m:t>
                    </m:r>
                    <m:r>
                      <a:rPr lang="en-US" i="1">
                        <a:latin typeface="Cambria Math" panose="02040503050406030204" pitchFamily="18" charset="0"/>
                      </a:rPr>
                      <m:t>=</m:t>
                    </m:r>
                    <m:nary>
                      <m:naryPr>
                        <m:chr m:val="∑"/>
                        <m:ctrlPr>
                          <a:rPr lang="en-US" i="1">
                            <a:latin typeface="Cambria Math" panose="02040503050406030204" pitchFamily="18" charset="0"/>
                          </a:rPr>
                        </m:ctrlPr>
                      </m:naryPr>
                      <m:sub>
                        <m:r>
                          <m:rPr>
                            <m:brk m:alnAt="23"/>
                          </m:rPr>
                          <a:rPr lang="en-US" i="1">
                            <a:latin typeface="Cambria Math" panose="02040503050406030204" pitchFamily="18" charset="0"/>
                          </a:rPr>
                          <m:t>𝑡</m:t>
                        </m:r>
                        <m:r>
                          <a:rPr lang="en-US" i="1">
                            <a:latin typeface="Cambria Math" panose="02040503050406030204" pitchFamily="18" charset="0"/>
                          </a:rPr>
                          <m:t>=1</m:t>
                        </m:r>
                      </m:sub>
                      <m:sup>
                        <m:r>
                          <a:rPr lang="en-US" i="1">
                            <a:latin typeface="Cambria Math" panose="02040503050406030204" pitchFamily="18" charset="0"/>
                          </a:rPr>
                          <m:t>𝑇</m:t>
                        </m:r>
                      </m:sup>
                      <m:e>
                        <m:f>
                          <m:fPr>
                            <m:ctrlPr>
                              <a:rPr lang="en-US" i="1">
                                <a:latin typeface="Cambria Math" panose="02040503050406030204" pitchFamily="18" charset="0"/>
                              </a:rPr>
                            </m:ctrlPr>
                          </m:fPr>
                          <m:num>
                            <m:r>
                              <m:rPr>
                                <m:sty m:val="p"/>
                              </m:rPr>
                              <a:rPr lang="el-GR">
                                <a:latin typeface="Cambria Math" panose="02040503050406030204" pitchFamily="18" charset="0"/>
                              </a:rPr>
                              <m:t>Ε</m:t>
                            </m:r>
                            <m:r>
                              <a:rPr lang="el-GR">
                                <a:latin typeface="Cambria Math" panose="02040503050406030204" pitchFamily="18" charset="0"/>
                              </a:rPr>
                              <m:t>(</m:t>
                            </m:r>
                            <m:sSub>
                              <m:sSubPr>
                                <m:ctrlPr>
                                  <a:rPr lang="el-GR" i="1">
                                    <a:latin typeface="Cambria Math" panose="02040503050406030204" pitchFamily="18" charset="0"/>
                                  </a:rPr>
                                </m:ctrlPr>
                              </m:sSubPr>
                              <m:e>
                                <m:r>
                                  <a:rPr lang="en-US" i="1">
                                    <a:latin typeface="Cambria Math" panose="02040503050406030204" pitchFamily="18" charset="0"/>
                                  </a:rPr>
                                  <m:t>𝑅</m:t>
                                </m:r>
                              </m:e>
                              <m:sub>
                                <m:r>
                                  <a:rPr lang="en-US" i="1">
                                    <a:latin typeface="Cambria Math" panose="02040503050406030204" pitchFamily="18" charset="0"/>
                                  </a:rPr>
                                  <m:t>𝑡</m:t>
                                </m:r>
                              </m:sub>
                            </m:sSub>
                            <m:r>
                              <a:rPr lang="en-US" i="1">
                                <a:latin typeface="Cambria Math" panose="02040503050406030204" pitchFamily="18" charset="0"/>
                              </a:rPr>
                              <m:t>)</m:t>
                            </m:r>
                          </m:num>
                          <m:den>
                            <m:sSup>
                              <m:sSupPr>
                                <m:ctrlPr>
                                  <a:rPr lang="en-US" i="1">
                                    <a:latin typeface="Cambria Math" panose="02040503050406030204" pitchFamily="18" charset="0"/>
                                  </a:rPr>
                                </m:ctrlPr>
                              </m:sSupPr>
                              <m:e>
                                <m:r>
                                  <a:rPr lang="en-US" i="1">
                                    <a:latin typeface="Cambria Math" panose="02040503050406030204" pitchFamily="18" charset="0"/>
                                  </a:rPr>
                                  <m:t>(1+</m:t>
                                </m:r>
                                <m:r>
                                  <a:rPr lang="el-GR" i="1">
                                    <a:latin typeface="Cambria Math" panose="02040503050406030204" pitchFamily="18" charset="0"/>
                                  </a:rPr>
                                  <m:t>𝛽</m:t>
                                </m:r>
                                <m:r>
                                  <a:rPr lang="el-GR" i="1">
                                    <a:latin typeface="Cambria Math" panose="02040503050406030204" pitchFamily="18" charset="0"/>
                                  </a:rPr>
                                  <m:t>)</m:t>
                                </m:r>
                              </m:e>
                              <m:sup>
                                <m:r>
                                  <a:rPr lang="en-US" i="1">
                                    <a:latin typeface="Cambria Math" panose="02040503050406030204" pitchFamily="18" charset="0"/>
                                  </a:rPr>
                                  <m:t>𝑡</m:t>
                                </m:r>
                              </m:sup>
                            </m:sSup>
                          </m:den>
                        </m:f>
                      </m:e>
                    </m:nary>
                  </m:oMath>
                </a14:m>
                <a:endParaRPr lang="el-GR" i="1" dirty="0"/>
              </a:p>
              <a:p>
                <a:r>
                  <a:rPr lang="el-GR" dirty="0"/>
                  <a:t>4. </a:t>
                </a:r>
                <a:r>
                  <a:rPr lang="en-GB" dirty="0"/>
                  <a:t>Determine the </a:t>
                </a:r>
                <a:r>
                  <a:rPr lang="en-GB" i="1" dirty="0"/>
                  <a:t>sunk costs,</a:t>
                </a:r>
                <a:r>
                  <a:rPr lang="en-GB" dirty="0"/>
                  <a:t> </a:t>
                </a:r>
                <a:r>
                  <a:rPr lang="en-GB" i="1" dirty="0"/>
                  <a:t>I</a:t>
                </a:r>
                <a:r>
                  <a:rPr lang="en-GB" dirty="0"/>
                  <a:t>, of the project.</a:t>
                </a:r>
              </a:p>
              <a:p>
                <a:r>
                  <a:rPr lang="en-GB" dirty="0"/>
                  <a:t>5. Compute the net present value: </a:t>
                </a:r>
                <a14:m>
                  <m:oMath xmlns:m="http://schemas.openxmlformats.org/officeDocument/2006/math">
                    <m:r>
                      <a:rPr lang="en-US" i="1">
                        <a:latin typeface="Cambria Math" panose="02040503050406030204" pitchFamily="18" charset="0"/>
                      </a:rPr>
                      <m:t>𝑁𝑃𝑉</m:t>
                    </m:r>
                    <m:r>
                      <a:rPr lang="en-US" i="1">
                        <a:latin typeface="Cambria Math" panose="02040503050406030204" pitchFamily="18" charset="0"/>
                      </a:rPr>
                      <m:t>=</m:t>
                    </m:r>
                    <m:r>
                      <a:rPr lang="en-US" i="1">
                        <a:latin typeface="Cambria Math" panose="02040503050406030204" pitchFamily="18" charset="0"/>
                      </a:rPr>
                      <m:t>𝑃𝑉</m:t>
                    </m:r>
                    <m:r>
                      <a:rPr lang="en-US" i="1">
                        <a:latin typeface="Cambria Math" panose="02040503050406030204" pitchFamily="18" charset="0"/>
                      </a:rPr>
                      <m:t>−</m:t>
                    </m:r>
                    <m:r>
                      <a:rPr lang="en-US" i="1">
                        <a:latin typeface="Cambria Math" panose="02040503050406030204" pitchFamily="18" charset="0"/>
                      </a:rPr>
                      <m:t>𝐼</m:t>
                    </m:r>
                  </m:oMath>
                </a14:m>
                <a:r>
                  <a:rPr lang="en-GB" dirty="0"/>
                  <a:t>.</a:t>
                </a:r>
                <a:endParaRPr lang="el-GR" i="1" dirty="0"/>
              </a:p>
              <a:p>
                <a:endParaRPr lang="en-GB" i="1"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77334" y="2160590"/>
                <a:ext cx="9677280" cy="4098542"/>
              </a:xfrm>
              <a:blipFill rotWithShape="0">
                <a:blip r:embed="rId2"/>
                <a:stretch>
                  <a:fillRect l="-126" t="-1337" b="-2080"/>
                </a:stretch>
              </a:blipFill>
            </p:spPr>
            <p:txBody>
              <a:bodyPr/>
              <a:lstStyle/>
              <a:p>
                <a:r>
                  <a:rPr lang="en-GB">
                    <a:noFill/>
                  </a:rPr>
                  <a:t> </a:t>
                </a:r>
              </a:p>
            </p:txBody>
          </p:sp>
        </mc:Fallback>
      </mc:AlternateContent>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4</a:t>
            </a:fld>
            <a:endParaRPr lang="en-GB" dirty="0">
              <a:solidFill>
                <a:srgbClr val="90C226"/>
              </a:solidFill>
            </a:endParaRPr>
          </a:p>
        </p:txBody>
      </p:sp>
    </p:spTree>
    <p:extLst>
      <p:ext uri="{BB962C8B-B14F-4D97-AF65-F5344CB8AC3E}">
        <p14:creationId xmlns:p14="http://schemas.microsoft.com/office/powerpoint/2010/main" val="10874264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The Financing Decision: Modigliani-Miller I</a:t>
            </a:r>
          </a:p>
        </p:txBody>
      </p:sp>
      <p:sp>
        <p:nvSpPr>
          <p:cNvPr id="3" name="Content Placeholder 2"/>
          <p:cNvSpPr>
            <a:spLocks noGrp="1"/>
          </p:cNvSpPr>
          <p:nvPr>
            <p:ph idx="1"/>
          </p:nvPr>
        </p:nvSpPr>
        <p:spPr>
          <a:xfrm>
            <a:off x="677335" y="2160589"/>
            <a:ext cx="9059094" cy="4245898"/>
          </a:xfrm>
        </p:spPr>
        <p:txBody>
          <a:bodyPr>
            <a:normAutofit fontScale="92500"/>
          </a:bodyPr>
          <a:lstStyle/>
          <a:p>
            <a:endParaRPr lang="en-GB" dirty="0"/>
          </a:p>
          <a:p>
            <a:endParaRPr lang="en-GB" dirty="0"/>
          </a:p>
          <a:p>
            <a:endParaRPr lang="en-GB" dirty="0"/>
          </a:p>
          <a:p>
            <a:endParaRPr lang="en-GB" dirty="0"/>
          </a:p>
          <a:p>
            <a:endParaRPr lang="en-GB" sz="1900" dirty="0"/>
          </a:p>
          <a:p>
            <a:r>
              <a:rPr lang="en-GB" sz="1900" dirty="0"/>
              <a:t>Once the financial manager has decided the project that should be financed, the second stage is then to find appropriate sources.</a:t>
            </a:r>
          </a:p>
          <a:p>
            <a:r>
              <a:rPr lang="en-GB" sz="1900" dirty="0"/>
              <a:t>There are several ways through which a firm can raise funds:</a:t>
            </a:r>
          </a:p>
          <a:p>
            <a:pPr marL="800100" lvl="1" indent="-342900">
              <a:buFont typeface="+mj-lt"/>
              <a:buAutoNum type="alphaLcParenR"/>
            </a:pPr>
            <a:r>
              <a:rPr lang="en-GB" sz="1900" dirty="0"/>
              <a:t>Equity financing (cash or equity issuance)</a:t>
            </a:r>
          </a:p>
          <a:p>
            <a:pPr marL="800100" lvl="1" indent="-342900">
              <a:buFont typeface="+mj-lt"/>
              <a:buAutoNum type="alphaLcParenR"/>
            </a:pPr>
            <a:r>
              <a:rPr lang="en-GB" sz="1900" dirty="0"/>
              <a:t>Debt financing </a:t>
            </a:r>
          </a:p>
          <a:p>
            <a:r>
              <a:rPr lang="en-GB" sz="1900" dirty="0"/>
              <a:t>The task of the financial manager is to </a:t>
            </a:r>
            <a:r>
              <a:rPr lang="en-GB" sz="1900" i="1" dirty="0"/>
              <a:t>find the optimal mix </a:t>
            </a:r>
            <a:r>
              <a:rPr lang="en-GB" sz="1900" dirty="0"/>
              <a:t>of equity and debt financing.</a:t>
            </a: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5</a:t>
            </a:fld>
            <a:endParaRPr lang="en-GB" dirty="0">
              <a:solidFill>
                <a:srgbClr val="90C226"/>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2061" y="2160589"/>
            <a:ext cx="2791215" cy="1781424"/>
          </a:xfrm>
          <a:prstGeom prst="rect">
            <a:avLst/>
          </a:prstGeom>
        </p:spPr>
      </p:pic>
    </p:spTree>
    <p:extLst>
      <p:ext uri="{BB962C8B-B14F-4D97-AF65-F5344CB8AC3E}">
        <p14:creationId xmlns:p14="http://schemas.microsoft.com/office/powerpoint/2010/main" val="37262088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The Financing Decision: Modigliani-Miller I</a:t>
            </a:r>
          </a:p>
        </p:txBody>
      </p:sp>
      <p:sp>
        <p:nvSpPr>
          <p:cNvPr id="3" name="Content Placeholder 2"/>
          <p:cNvSpPr>
            <a:spLocks noGrp="1"/>
          </p:cNvSpPr>
          <p:nvPr>
            <p:ph idx="1"/>
          </p:nvPr>
        </p:nvSpPr>
        <p:spPr>
          <a:xfrm>
            <a:off x="677334" y="2160589"/>
            <a:ext cx="9110610" cy="3880773"/>
          </a:xfrm>
        </p:spPr>
        <p:txBody>
          <a:bodyPr>
            <a:normAutofit lnSpcReduction="10000"/>
          </a:bodyPr>
          <a:lstStyle/>
          <a:p>
            <a:r>
              <a:rPr lang="en-GB" dirty="0"/>
              <a:t>The first systematic study of this question was by Modigliani and Miller (1958). Their argument is presented below.</a:t>
            </a:r>
          </a:p>
          <a:p>
            <a:r>
              <a:rPr lang="en-GB" dirty="0"/>
              <a:t>Let </a:t>
            </a:r>
            <a:r>
              <a:rPr lang="en-GB" i="1" dirty="0"/>
              <a:t>R</a:t>
            </a:r>
            <a:r>
              <a:rPr lang="en-GB" dirty="0"/>
              <a:t> denote the </a:t>
            </a:r>
            <a:r>
              <a:rPr lang="en-GB" i="1" dirty="0"/>
              <a:t>firm’s income</a:t>
            </a:r>
            <a:r>
              <a:rPr lang="en-GB" dirty="0"/>
              <a:t>. In general this income will be generated at a later date than the time at which the financing decision is being taken and, thus, it is uncertain.</a:t>
            </a:r>
          </a:p>
          <a:p>
            <a:r>
              <a:rPr lang="en-GB" i="1" dirty="0"/>
              <a:t>D</a:t>
            </a:r>
            <a:r>
              <a:rPr lang="en-GB" dirty="0"/>
              <a:t> denotes the </a:t>
            </a:r>
            <a:r>
              <a:rPr lang="en-GB" i="1" dirty="0"/>
              <a:t>claim of the debt-holders</a:t>
            </a:r>
            <a:r>
              <a:rPr lang="en-GB" dirty="0"/>
              <a:t>. The payoff to them, after income has been realised, is min(D,R).</a:t>
            </a:r>
          </a:p>
          <a:p>
            <a:pPr lvl="1"/>
            <a:r>
              <a:rPr lang="en-GB" dirty="0"/>
              <a:t>This reflects what is called </a:t>
            </a:r>
            <a:r>
              <a:rPr lang="en-GB" i="1" dirty="0"/>
              <a:t>limited liability</a:t>
            </a:r>
            <a:r>
              <a:rPr lang="en-GB" dirty="0"/>
              <a:t>: a debt-holder can never claim more than what is actually available.</a:t>
            </a:r>
          </a:p>
          <a:p>
            <a:r>
              <a:rPr lang="en-GB" dirty="0"/>
              <a:t>If the firm performs as expected, the creditor gets the full amount of D back.</a:t>
            </a:r>
          </a:p>
          <a:p>
            <a:r>
              <a:rPr lang="en-GB" dirty="0"/>
              <a:t>Otherwise, if firm brings in R &lt; D, then the creditor will not get more than R and, thus, he makes a loss. </a:t>
            </a:r>
          </a:p>
          <a:p>
            <a:r>
              <a:rPr lang="en-GB" dirty="0"/>
              <a:t>The payoff to equity-holders is the residual, i.e. max(R − D, 0).</a:t>
            </a:r>
          </a:p>
          <a:p>
            <a:endParaRPr lang="en-GB" dirty="0"/>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6</a:t>
            </a:fld>
            <a:endParaRPr lang="en-GB" dirty="0">
              <a:solidFill>
                <a:srgbClr val="90C226"/>
              </a:solidFill>
            </a:endParaRPr>
          </a:p>
        </p:txBody>
      </p:sp>
    </p:spTree>
    <p:extLst>
      <p:ext uri="{BB962C8B-B14F-4D97-AF65-F5344CB8AC3E}">
        <p14:creationId xmlns:p14="http://schemas.microsoft.com/office/powerpoint/2010/main" val="40976474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The Financing Decision: Modigliani-Miller I</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Let’s assume that debt and equity holders are </a:t>
                </a:r>
                <a:r>
                  <a:rPr lang="en-GB" i="1" dirty="0"/>
                  <a:t>risk-neutral</a:t>
                </a:r>
                <a:r>
                  <a:rPr lang="en-GB" dirty="0"/>
                  <a:t> (i.e. their utility is simply the expected value of their payoff). </a:t>
                </a:r>
              </a:p>
              <a:p>
                <a:r>
                  <a:rPr lang="en-GB" dirty="0"/>
                  <a:t>Then, by letting V</a:t>
                </a:r>
                <a:r>
                  <a:rPr lang="en-GB" sz="1200" dirty="0"/>
                  <a:t>E</a:t>
                </a:r>
                <a:r>
                  <a:rPr lang="en-GB" dirty="0"/>
                  <a:t> and V</a:t>
                </a:r>
                <a:r>
                  <a:rPr lang="en-GB" sz="1200" dirty="0"/>
                  <a:t>D</a:t>
                </a:r>
                <a:r>
                  <a:rPr lang="en-GB" dirty="0"/>
                  <a:t> denote the value of the firm accruing to equity and debt holders, respectively, the value of the firm equals:</a:t>
                </a:r>
                <a:br>
                  <a:rPr lang="en-GB" dirty="0"/>
                </a:br>
                <a:r>
                  <a:rPr lang="en-GB" i="1" dirty="0">
                    <a:latin typeface="Cambria Math" panose="02040503050406030204" pitchFamily="18" charset="0"/>
                  </a:rPr>
                  <a:t/>
                </a:r>
                <a:br>
                  <a:rPr lang="en-GB" i="1" dirty="0">
                    <a:latin typeface="Cambria Math" panose="02040503050406030204" pitchFamily="18" charset="0"/>
                  </a:rPr>
                </a:b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𝑉</m:t>
                        </m:r>
                        <m:r>
                          <a:rPr lang="en-US" i="1">
                            <a:latin typeface="Cambria Math" panose="02040503050406030204" pitchFamily="18" charset="0"/>
                          </a:rPr>
                          <m:t>=</m:t>
                        </m:r>
                        <m:r>
                          <a:rPr lang="en-US" i="1">
                            <a:latin typeface="Cambria Math" panose="02040503050406030204" pitchFamily="18" charset="0"/>
                          </a:rPr>
                          <m:t>𝑉</m:t>
                        </m:r>
                      </m:e>
                      <m:sub>
                        <m:r>
                          <a:rPr lang="en-US" i="1">
                            <a:latin typeface="Cambria Math" panose="02040503050406030204" pitchFamily="18" charset="0"/>
                          </a:rPr>
                          <m:t>𝐸</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𝑉</m:t>
                        </m:r>
                      </m:e>
                      <m:sub>
                        <m:r>
                          <a:rPr lang="en-US" i="1">
                            <a:latin typeface="Cambria Math" panose="02040503050406030204" pitchFamily="18" charset="0"/>
                          </a:rPr>
                          <m:t>𝐷</m:t>
                        </m:r>
                      </m:sub>
                    </m:sSub>
                    <m:r>
                      <a:rPr lang="en-US" i="1">
                        <a:latin typeface="Cambria Math" panose="02040503050406030204" pitchFamily="18" charset="0"/>
                      </a:rPr>
                      <m:t>=</m:t>
                    </m:r>
                    <m:r>
                      <m:rPr>
                        <m:sty m:val="p"/>
                      </m:rPr>
                      <a:rPr lang="el-GR">
                        <a:latin typeface="Cambria Math" panose="02040503050406030204" pitchFamily="18" charset="0"/>
                      </a:rPr>
                      <m:t>Ε</m:t>
                    </m:r>
                    <m:r>
                      <a:rPr lang="el-GR">
                        <a:latin typeface="Cambria Math" panose="02040503050406030204" pitchFamily="18" charset="0"/>
                      </a:rPr>
                      <m:t>[</m:t>
                    </m:r>
                    <m:r>
                      <m:rPr>
                        <m:sty m:val="p"/>
                      </m:rPr>
                      <a:rPr lang="en-US">
                        <a:latin typeface="Cambria Math" panose="02040503050406030204" pitchFamily="18" charset="0"/>
                      </a:rPr>
                      <m:t>max</m:t>
                    </m:r>
                    <m:d>
                      <m:dPr>
                        <m:endChr m:val="]"/>
                        <m:ctrlPr>
                          <a:rPr lang="en-US" i="1">
                            <a:latin typeface="Cambria Math" panose="02040503050406030204" pitchFamily="18" charset="0"/>
                          </a:rPr>
                        </m:ctrlPr>
                      </m:dPr>
                      <m:e>
                        <m:r>
                          <m:rPr>
                            <m:sty m:val="p"/>
                          </m:rPr>
                          <a:rPr lang="en-US">
                            <a:latin typeface="Cambria Math" panose="02040503050406030204" pitchFamily="18" charset="0"/>
                          </a:rPr>
                          <m:t>R</m:t>
                        </m:r>
                        <m:r>
                          <a:rPr lang="en-US">
                            <a:latin typeface="Cambria Math" panose="02040503050406030204" pitchFamily="18" charset="0"/>
                          </a:rPr>
                          <m:t>−</m:t>
                        </m:r>
                        <m:r>
                          <m:rPr>
                            <m:sty m:val="p"/>
                          </m:rPr>
                          <a:rPr lang="en-US">
                            <a:latin typeface="Cambria Math" panose="02040503050406030204" pitchFamily="18" charset="0"/>
                          </a:rPr>
                          <m:t>D</m:t>
                        </m:r>
                        <m:r>
                          <a:rPr lang="en-US">
                            <a:latin typeface="Cambria Math" panose="02040503050406030204" pitchFamily="18" charset="0"/>
                          </a:rPr>
                          <m:t>,0)</m:t>
                        </m:r>
                      </m:e>
                    </m:d>
                    <m:r>
                      <a:rPr lang="en-US">
                        <a:latin typeface="Cambria Math" panose="02040503050406030204" pitchFamily="18" charset="0"/>
                      </a:rPr>
                      <m:t>+</m:t>
                    </m:r>
                    <m:r>
                      <m:rPr>
                        <m:sty m:val="p"/>
                      </m:rPr>
                      <a:rPr lang="el-GR">
                        <a:latin typeface="Cambria Math" panose="02040503050406030204" pitchFamily="18" charset="0"/>
                      </a:rPr>
                      <m:t>Ε</m:t>
                    </m:r>
                    <m:d>
                      <m:dPr>
                        <m:begChr m:val="["/>
                        <m:endChr m:val="]"/>
                        <m:ctrlPr>
                          <a:rPr lang="en-US" i="1">
                            <a:latin typeface="Cambria Math" panose="02040503050406030204" pitchFamily="18" charset="0"/>
                          </a:rPr>
                        </m:ctrlPr>
                      </m:dPr>
                      <m:e>
                        <m:r>
                          <m:rPr>
                            <m:sty m:val="p"/>
                          </m:rPr>
                          <a:rPr lang="en-US">
                            <a:latin typeface="Cambria Math" panose="02040503050406030204" pitchFamily="18" charset="0"/>
                          </a:rPr>
                          <m:t>min</m:t>
                        </m:r>
                        <m:d>
                          <m:dPr>
                            <m:ctrlPr>
                              <a:rPr lang="en-US" i="1">
                                <a:latin typeface="Cambria Math" panose="02040503050406030204" pitchFamily="18" charset="0"/>
                              </a:rPr>
                            </m:ctrlPr>
                          </m:dPr>
                          <m:e>
                            <m:r>
                              <m:rPr>
                                <m:sty m:val="p"/>
                              </m:rPr>
                              <a:rPr lang="en-US">
                                <a:latin typeface="Cambria Math" panose="02040503050406030204" pitchFamily="18" charset="0"/>
                              </a:rPr>
                              <m:t>D</m:t>
                            </m:r>
                            <m:r>
                              <a:rPr lang="en-US">
                                <a:latin typeface="Cambria Math" panose="02040503050406030204" pitchFamily="18" charset="0"/>
                              </a:rPr>
                              <m:t>,</m:t>
                            </m:r>
                            <m:r>
                              <m:rPr>
                                <m:sty m:val="p"/>
                              </m:rPr>
                              <a:rPr lang="en-US">
                                <a:latin typeface="Cambria Math" panose="02040503050406030204" pitchFamily="18" charset="0"/>
                              </a:rPr>
                              <m:t>R</m:t>
                            </m:r>
                          </m:e>
                        </m:d>
                      </m:e>
                    </m:d>
                  </m:oMath>
                </a14:m>
                <a:endParaRPr lang="en-US" i="1" dirty="0">
                  <a:latin typeface="Cambria Math" panose="02040503050406030204" pitchFamily="18" charset="0"/>
                </a:endParaRPr>
              </a:p>
              <a:p>
                <a:pPr marL="0" indent="0">
                  <a:buNone/>
                  <a:tabLst>
                    <a:tab pos="2603500" algn="l"/>
                  </a:tabLst>
                </a:pPr>
                <a14:m>
                  <m:oMathPara xmlns:m="http://schemas.openxmlformats.org/officeDocument/2006/math">
                    <m:oMathParaPr>
                      <m:jc m:val="center"/>
                    </m:oMathParaPr>
                    <m:oMath xmlns:m="http://schemas.openxmlformats.org/officeDocument/2006/math">
                      <m:r>
                        <a:rPr lang="en-US">
                          <a:latin typeface="Cambria Math" panose="02040503050406030204" pitchFamily="18" charset="0"/>
                        </a:rPr>
                        <m:t>                         =</m:t>
                      </m:r>
                      <m:r>
                        <m:rPr>
                          <m:sty m:val="p"/>
                        </m:rPr>
                        <a:rPr lang="el-GR">
                          <a:latin typeface="Cambria Math" panose="02040503050406030204" pitchFamily="18" charset="0"/>
                        </a:rPr>
                        <m:t>Ε</m:t>
                      </m:r>
                      <m:d>
                        <m:dPr>
                          <m:begChr m:val="["/>
                          <m:endChr m:val="]"/>
                          <m:ctrlPr>
                            <a:rPr lang="en-US" i="1">
                              <a:latin typeface="Cambria Math" panose="02040503050406030204" pitchFamily="18" charset="0"/>
                            </a:rPr>
                          </m:ctrlPr>
                        </m:dPr>
                        <m:e>
                          <m:r>
                            <m:rPr>
                              <m:sty m:val="p"/>
                            </m:rPr>
                            <a:rPr lang="en-US">
                              <a:latin typeface="Cambria Math" panose="02040503050406030204" pitchFamily="18" charset="0"/>
                            </a:rPr>
                            <m:t>max</m:t>
                          </m:r>
                          <m:d>
                            <m:dPr>
                              <m:ctrlPr>
                                <a:rPr lang="en-US" i="1">
                                  <a:latin typeface="Cambria Math" panose="02040503050406030204" pitchFamily="18" charset="0"/>
                                </a:rPr>
                              </m:ctrlPr>
                            </m:dPr>
                            <m:e>
                              <m:r>
                                <m:rPr>
                                  <m:sty m:val="p"/>
                                </m:rPr>
                                <a:rPr lang="en-US">
                                  <a:latin typeface="Cambria Math" panose="02040503050406030204" pitchFamily="18" charset="0"/>
                                </a:rPr>
                                <m:t>R</m:t>
                              </m:r>
                              <m:r>
                                <a:rPr lang="en-US">
                                  <a:latin typeface="Cambria Math" panose="02040503050406030204" pitchFamily="18" charset="0"/>
                                </a:rPr>
                                <m:t>−</m:t>
                              </m:r>
                              <m:r>
                                <m:rPr>
                                  <m:sty m:val="p"/>
                                </m:rPr>
                                <a:rPr lang="en-US">
                                  <a:latin typeface="Cambria Math" panose="02040503050406030204" pitchFamily="18" charset="0"/>
                                </a:rPr>
                                <m:t>D</m:t>
                              </m:r>
                              <m:r>
                                <a:rPr lang="en-US">
                                  <a:latin typeface="Cambria Math" panose="02040503050406030204" pitchFamily="18" charset="0"/>
                                </a:rPr>
                                <m:t>,0</m:t>
                              </m:r>
                            </m:e>
                          </m:d>
                          <m:r>
                            <a:rPr lang="en-US">
                              <a:latin typeface="Cambria Math" panose="02040503050406030204" pitchFamily="18" charset="0"/>
                            </a:rPr>
                            <m:t>+</m:t>
                          </m:r>
                          <m:r>
                            <m:rPr>
                              <m:sty m:val="p"/>
                            </m:rPr>
                            <a:rPr lang="en-US">
                              <a:latin typeface="Cambria Math" panose="02040503050406030204" pitchFamily="18" charset="0"/>
                            </a:rPr>
                            <m:t>min</m:t>
                          </m:r>
                          <m:d>
                            <m:dPr>
                              <m:ctrlPr>
                                <a:rPr lang="en-US" i="1">
                                  <a:latin typeface="Cambria Math" panose="02040503050406030204" pitchFamily="18" charset="0"/>
                                </a:rPr>
                              </m:ctrlPr>
                            </m:dPr>
                            <m:e>
                              <m:r>
                                <m:rPr>
                                  <m:sty m:val="p"/>
                                </m:rPr>
                                <a:rPr lang="en-US">
                                  <a:latin typeface="Cambria Math" panose="02040503050406030204" pitchFamily="18" charset="0"/>
                                </a:rPr>
                                <m:t>R</m:t>
                              </m:r>
                              <m:r>
                                <a:rPr lang="en-US">
                                  <a:latin typeface="Cambria Math" panose="02040503050406030204" pitchFamily="18" charset="0"/>
                                </a:rPr>
                                <m:t>,</m:t>
                              </m:r>
                              <m:r>
                                <m:rPr>
                                  <m:sty m:val="p"/>
                                </m:rPr>
                                <a:rPr lang="en-US">
                                  <a:latin typeface="Cambria Math" panose="02040503050406030204" pitchFamily="18" charset="0"/>
                                </a:rPr>
                                <m:t>D</m:t>
                              </m:r>
                            </m:e>
                          </m:d>
                        </m:e>
                      </m:d>
                      <m:r>
                        <a:rPr lang="en-US">
                          <a:latin typeface="Cambria Math" panose="02040503050406030204" pitchFamily="18" charset="0"/>
                        </a:rPr>
                        <m:t>=</m:t>
                      </m:r>
                      <m:r>
                        <m:rPr>
                          <m:sty m:val="p"/>
                        </m:rPr>
                        <a:rPr lang="el-GR">
                          <a:latin typeface="Cambria Math" panose="02040503050406030204" pitchFamily="18" charset="0"/>
                        </a:rPr>
                        <m:t>Ε</m:t>
                      </m:r>
                      <m:r>
                        <a:rPr lang="en-US">
                          <a:latin typeface="Cambria Math" panose="02040503050406030204" pitchFamily="18" charset="0"/>
                        </a:rPr>
                        <m:t>[</m:t>
                      </m:r>
                      <m:r>
                        <m:rPr>
                          <m:sty m:val="p"/>
                        </m:rPr>
                        <a:rPr lang="en-US">
                          <a:latin typeface="Cambria Math" panose="02040503050406030204" pitchFamily="18" charset="0"/>
                        </a:rPr>
                        <m:t>R</m:t>
                      </m:r>
                      <m:r>
                        <a:rPr lang="en-US">
                          <a:latin typeface="Cambria Math" panose="02040503050406030204" pitchFamily="18" charset="0"/>
                        </a:rPr>
                        <m:t>]</m:t>
                      </m:r>
                    </m:oMath>
                  </m:oMathPara>
                </a14:m>
                <a:endParaRPr lang="en-GB" dirty="0"/>
              </a:p>
              <a:p>
                <a:r>
                  <a:rPr lang="en-GB" dirty="0"/>
                  <a:t>In other words, the precise </a:t>
                </a:r>
                <a:r>
                  <a:rPr lang="en-GB" dirty="0" smtClean="0"/>
                  <a:t>division </a:t>
                </a:r>
                <a:r>
                  <a:rPr lang="en-GB" dirty="0"/>
                  <a:t>of debt and equity has no effect whatsoever on the value of the firm, because the choice of D does not change the value of the firm.</a:t>
                </a:r>
              </a:p>
              <a:p>
                <a:r>
                  <a:rPr lang="en-GB" dirty="0"/>
                  <a:t>Since it is generally accepted that managers should maximize the value of the firm, the Modigliani–Miller result says that the financing decision is immaterial.</a:t>
                </a:r>
              </a:p>
              <a:p>
                <a:pPr marL="0" indent="0" algn="just">
                  <a:buNone/>
                </a:pPr>
                <a14:m>
                  <m:oMathPara xmlns:m="http://schemas.openxmlformats.org/officeDocument/2006/math">
                    <m:oMathParaPr>
                      <m:jc m:val="center"/>
                    </m:oMathParaPr>
                    <m:oMath xmlns:m="http://schemas.openxmlformats.org/officeDocument/2006/math">
                      <m:r>
                        <a:rPr lang="en-GB" b="0" i="1" smtClean="0">
                          <a:latin typeface="Cambria Math" panose="02040503050406030204" pitchFamily="18" charset="0"/>
                        </a:rPr>
                        <m:t>  </m:t>
                      </m:r>
                    </m:oMath>
                  </m:oMathPara>
                </a14:m>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42" t="-785" r="-993"/>
                </a:stretch>
              </a:blipFill>
            </p:spPr>
            <p:txBody>
              <a:bodyPr/>
              <a:lstStyle/>
              <a:p>
                <a:r>
                  <a:rPr lang="en-GB">
                    <a:noFill/>
                  </a:rPr>
                  <a:t> </a:t>
                </a:r>
              </a:p>
            </p:txBody>
          </p:sp>
        </mc:Fallback>
      </mc:AlternateContent>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7</a:t>
            </a:fld>
            <a:endParaRPr lang="en-GB" dirty="0">
              <a:solidFill>
                <a:srgbClr val="90C226"/>
              </a:solidFill>
            </a:endParaRPr>
          </a:p>
        </p:txBody>
      </p:sp>
    </p:spTree>
    <p:extLst>
      <p:ext uri="{BB962C8B-B14F-4D97-AF65-F5344CB8AC3E}">
        <p14:creationId xmlns:p14="http://schemas.microsoft.com/office/powerpoint/2010/main" val="36885722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it-IT" dirty="0"/>
              <a:t>The Dividend Decision: Modigliani–Miller II</a:t>
            </a:r>
            <a:endParaRPr lang="en-GB" dirty="0"/>
          </a:p>
        </p:txBody>
      </p:sp>
      <p:sp>
        <p:nvSpPr>
          <p:cNvPr id="3" name="Content Placeholder 2"/>
          <p:cNvSpPr>
            <a:spLocks noGrp="1"/>
          </p:cNvSpPr>
          <p:nvPr>
            <p:ph idx="1"/>
          </p:nvPr>
        </p:nvSpPr>
        <p:spPr>
          <a:xfrm>
            <a:off x="677333" y="2160589"/>
            <a:ext cx="8891669" cy="4111422"/>
          </a:xfrm>
        </p:spPr>
        <p:txBody>
          <a:bodyPr>
            <a:normAutofit/>
          </a:bodyPr>
          <a:lstStyle/>
          <a:p>
            <a:r>
              <a:rPr lang="en-GB" dirty="0"/>
              <a:t>“But”, you might say, “a firm’s financing policy consists of much more. Firms have to decide on how much to invest, whether to buy back or issue new shares, and how much dividend to pay”. So, let’s analyse the dividend decision.</a:t>
            </a:r>
          </a:p>
          <a:p>
            <a:r>
              <a:rPr lang="en-GB" dirty="0"/>
              <a:t>Consider discrete periods of time t </a:t>
            </a:r>
            <a:r>
              <a:rPr lang="az-Cyrl-AZ" sz="1600" dirty="0"/>
              <a:t>Є</a:t>
            </a:r>
            <a:r>
              <a:rPr lang="en-GB" dirty="0"/>
              <a:t> {0, 1, 2, . . . }.</a:t>
            </a:r>
          </a:p>
          <a:p>
            <a:r>
              <a:rPr lang="en-GB" dirty="0"/>
              <a:t>The firm is 100% financed by equity (as it does not matter based on the previous analysis).</a:t>
            </a:r>
          </a:p>
          <a:p>
            <a:r>
              <a:rPr lang="en-GB" dirty="0"/>
              <a:t>At each period a random revenue </a:t>
            </a:r>
            <a:r>
              <a:rPr lang="en-GB" i="1" dirty="0" err="1"/>
              <a:t>R</a:t>
            </a:r>
            <a:r>
              <a:rPr lang="en-GB" sz="1300" i="1" dirty="0" err="1"/>
              <a:t>t</a:t>
            </a:r>
            <a:r>
              <a:rPr lang="en-GB" dirty="0"/>
              <a:t> is realised. The firm decides on the level of dividend, </a:t>
            </a:r>
            <a:r>
              <a:rPr lang="en-GB" i="1" dirty="0" err="1"/>
              <a:t>d</a:t>
            </a:r>
            <a:r>
              <a:rPr lang="en-GB" sz="1300" i="1" dirty="0" err="1"/>
              <a:t>t</a:t>
            </a:r>
            <a:r>
              <a:rPr lang="en-GB" dirty="0"/>
              <a:t>, to pay out. </a:t>
            </a:r>
          </a:p>
          <a:p>
            <a:r>
              <a:rPr lang="en-GB" dirty="0"/>
              <a:t>In addition, an investment </a:t>
            </a:r>
            <a:r>
              <a:rPr lang="en-GB" i="1" dirty="0"/>
              <a:t>I</a:t>
            </a:r>
            <a:r>
              <a:rPr lang="en-GB" sz="1300" i="1" dirty="0"/>
              <a:t>t</a:t>
            </a:r>
            <a:r>
              <a:rPr lang="en-GB" dirty="0"/>
              <a:t> is decided upon and the number of shares outstanding is changed to </a:t>
            </a:r>
            <a:r>
              <a:rPr lang="en-GB" i="1" dirty="0"/>
              <a:t>n</a:t>
            </a:r>
            <a:r>
              <a:rPr lang="en-GB" sz="1300" i="1" dirty="0"/>
              <a:t>t</a:t>
            </a:r>
            <a:r>
              <a:rPr lang="en-GB" dirty="0"/>
              <a:t>. </a:t>
            </a:r>
          </a:p>
          <a:p>
            <a:r>
              <a:rPr lang="en-GB" dirty="0"/>
              <a:t>The price of a share in the firm at time t is denoted by </a:t>
            </a:r>
            <a:r>
              <a:rPr lang="en-GB" i="1" dirty="0"/>
              <a:t>P</a:t>
            </a:r>
            <a:r>
              <a:rPr lang="en-GB" sz="1050" i="1" dirty="0"/>
              <a:t>t</a:t>
            </a:r>
            <a:r>
              <a:rPr lang="en-GB" dirty="0"/>
              <a:t>. What should the price at time t be? </a:t>
            </a:r>
          </a:p>
          <a:p>
            <a:endParaRPr lang="en-GB" dirty="0"/>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8</a:t>
            </a:fld>
            <a:endParaRPr lang="en-GB" dirty="0">
              <a:solidFill>
                <a:srgbClr val="90C226"/>
              </a:solidFill>
            </a:endParaRPr>
          </a:p>
        </p:txBody>
      </p:sp>
    </p:spTree>
    <p:extLst>
      <p:ext uri="{BB962C8B-B14F-4D97-AF65-F5344CB8AC3E}">
        <p14:creationId xmlns:p14="http://schemas.microsoft.com/office/powerpoint/2010/main" val="41711875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it-IT" dirty="0"/>
              <a:t>The Dividend Decision: Modigliani–Miller II</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Based on the theory of finance the price of an asset at time t should equal the value that an investor expects to get from holding this asset for a period. </a:t>
                </a:r>
              </a:p>
              <a:p>
                <a:r>
                  <a:rPr lang="en-GB" dirty="0"/>
                  <a:t>If this is not the case, then a smart investor could create an investment strategy that would always guarantee a profit. But if one investor can do this everyone can and this would change demand and supply, and thus the price, of the asset.</a:t>
                </a:r>
              </a:p>
              <a:p>
                <a:r>
                  <a:rPr lang="en-GB" dirty="0"/>
                  <a:t>Assuming that there is a common </a:t>
                </a:r>
                <a:r>
                  <a:rPr lang="en-GB" i="1" dirty="0"/>
                  <a:t>discount factor </a:t>
                </a:r>
                <a:r>
                  <a:rPr lang="el-GR" i="1" dirty="0"/>
                  <a:t>β</a:t>
                </a:r>
                <a:r>
                  <a:rPr lang="en-GB" i="1" dirty="0"/>
                  <a:t> </a:t>
                </a:r>
                <a:r>
                  <a:rPr lang="en-GB" dirty="0"/>
                  <a:t>for all investors and that all investors are risk-neutral, it should, thus, hold that:</a:t>
                </a:r>
              </a:p>
              <a:p>
                <a:pPr marL="0" indent="0" algn="ctr">
                  <a:buNone/>
                </a:pPr>
                <a14:m>
                  <m:oMath xmlns:m="http://schemas.openxmlformats.org/officeDocument/2006/math">
                    <m:sSub>
                      <m:sSubPr>
                        <m:ctrlPr>
                          <a:rPr lang="en-GB"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𝑡</m:t>
                        </m:r>
                      </m:sub>
                    </m:sSub>
                    <m:r>
                      <a:rPr lang="en-US" i="1">
                        <a:latin typeface="Cambria Math" panose="02040503050406030204" pitchFamily="18" charset="0"/>
                      </a:rPr>
                      <m:t>=</m:t>
                    </m:r>
                    <m:r>
                      <a:rPr lang="el-GR" i="1">
                        <a:latin typeface="Cambria Math" panose="02040503050406030204" pitchFamily="18" charset="0"/>
                      </a:rPr>
                      <m:t>𝛽</m:t>
                    </m:r>
                    <m:sSub>
                      <m:sSubPr>
                        <m:ctrlPr>
                          <a:rPr lang="el-GR" i="1">
                            <a:latin typeface="Cambria Math" panose="02040503050406030204" pitchFamily="18" charset="0"/>
                          </a:rPr>
                        </m:ctrlPr>
                      </m:sSubPr>
                      <m:e>
                        <m:r>
                          <m:rPr>
                            <m:sty m:val="p"/>
                          </m:rPr>
                          <a:rPr lang="el-GR">
                            <a:latin typeface="Cambria Math" panose="02040503050406030204" pitchFamily="18" charset="0"/>
                          </a:rPr>
                          <m:t>Ε</m:t>
                        </m:r>
                      </m:e>
                      <m:sub>
                        <m:r>
                          <a:rPr lang="en-US" i="1">
                            <a:latin typeface="Cambria Math" panose="02040503050406030204" pitchFamily="18" charset="0"/>
                          </a:rPr>
                          <m:t>𝑡</m:t>
                        </m:r>
                      </m:sub>
                    </m:sSub>
                    <m:d>
                      <m:dPr>
                        <m:begChr m:val="["/>
                        <m:endChr m:val="]"/>
                        <m:ctrlPr>
                          <a:rPr lang="en-US" i="1">
                            <a:latin typeface="Cambria Math" panose="02040503050406030204" pitchFamily="18" charset="0"/>
                          </a:rPr>
                        </m:ctrlPr>
                      </m:dPr>
                      <m:e>
                        <m:sSub>
                          <m:sSubPr>
                            <m:ctrlPr>
                              <a:rPr lang="en-US" i="1">
                                <a:latin typeface="Cambria Math" panose="02040503050406030204" pitchFamily="18" charset="0"/>
                              </a:rPr>
                            </m:ctrlPr>
                          </m:sSubPr>
                          <m:e>
                            <m:r>
                              <a:rPr lang="en-US" i="1">
                                <a:latin typeface="Cambria Math" panose="02040503050406030204" pitchFamily="18" charset="0"/>
                              </a:rPr>
                              <m:t>𝑑</m:t>
                            </m:r>
                          </m:e>
                          <m:sub>
                            <m:r>
                              <a:rPr lang="en-US" i="1">
                                <a:latin typeface="Cambria Math" panose="02040503050406030204" pitchFamily="18" charset="0"/>
                              </a:rPr>
                              <m:t>𝑡</m:t>
                            </m:r>
                            <m:r>
                              <a:rPr lang="en-US"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𝑡</m:t>
                            </m:r>
                            <m:r>
                              <a:rPr lang="en-US" i="1">
                                <a:latin typeface="Cambria Math" panose="02040503050406030204" pitchFamily="18" charset="0"/>
                              </a:rPr>
                              <m:t>+1</m:t>
                            </m:r>
                          </m:sub>
                        </m:sSub>
                      </m:e>
                    </m:d>
                  </m:oMath>
                </a14:m>
                <a:r>
                  <a:rPr lang="en-GB" dirty="0"/>
                  <a:t>,  all </a:t>
                </a:r>
                <a14:m>
                  <m:oMath xmlns:m="http://schemas.openxmlformats.org/officeDocument/2006/math">
                    <m:r>
                      <a:rPr lang="en-US" i="1">
                        <a:latin typeface="Cambria Math" panose="02040503050406030204" pitchFamily="18" charset="0"/>
                      </a:rPr>
                      <m:t>𝑡</m:t>
                    </m:r>
                    <m:r>
                      <a:rPr lang="en-US" i="1">
                        <a:latin typeface="Cambria Math" panose="02040503050406030204" pitchFamily="18" charset="0"/>
                      </a:rPr>
                      <m:t>=0, 1, 2</m:t>
                    </m:r>
                  </m:oMath>
                </a14:m>
                <a:endParaRPr lang="en-GB" dirty="0"/>
              </a:p>
              <a:p>
                <a:r>
                  <a:rPr lang="en-GB" dirty="0"/>
                  <a:t>If you buy one unit of share in this firm at time t, what do you get at time t+1?</a:t>
                </a:r>
              </a:p>
              <a:p>
                <a:endParaRPr lang="en-GB" dirty="0"/>
              </a:p>
              <a:p>
                <a:endParaRPr lang="en-GB" dirty="0"/>
              </a:p>
              <a:p>
                <a:endParaRPr lang="en-GB" dirty="0"/>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42" t="-785"/>
                </a:stretch>
              </a:blipFill>
            </p:spPr>
            <p:txBody>
              <a:bodyPr/>
              <a:lstStyle/>
              <a:p>
                <a:r>
                  <a:rPr lang="en-GB">
                    <a:noFill/>
                  </a:rPr>
                  <a:t> </a:t>
                </a:r>
              </a:p>
            </p:txBody>
          </p:sp>
        </mc:Fallback>
      </mc:AlternateContent>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9</a:t>
            </a:fld>
            <a:endParaRPr lang="en-GB" dirty="0">
              <a:solidFill>
                <a:srgbClr val="90C226"/>
              </a:solidFill>
            </a:endParaRPr>
          </a:p>
        </p:txBody>
      </p:sp>
    </p:spTree>
    <p:extLst>
      <p:ext uri="{BB962C8B-B14F-4D97-AF65-F5344CB8AC3E}">
        <p14:creationId xmlns:p14="http://schemas.microsoft.com/office/powerpoint/2010/main" val="24301774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it-IT" dirty="0"/>
              <a:t>The Dividend Decision: Modigliani–Miller II</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In addition, the firm faces an accounting identity: its income plus the value of assets it</a:t>
                </a:r>
                <a:r>
                  <a:rPr lang="el-GR" dirty="0"/>
                  <a:t> </a:t>
                </a:r>
                <a:r>
                  <a:rPr lang="en-GB" dirty="0"/>
                  <a:t>sells should, at each point in time, equal the value of dividends and investment costs it pays</a:t>
                </a:r>
                <a:r>
                  <a:rPr lang="el-GR" dirty="0"/>
                  <a:t> </a:t>
                </a:r>
                <a:r>
                  <a:rPr lang="en-GB" dirty="0"/>
                  <a:t>out, </a:t>
                </a:r>
                <a:r>
                  <a:rPr lang="en-GB" dirty="0" err="1"/>
                  <a:t>i.e</a:t>
                </a:r>
                <a:r>
                  <a:rPr lang="el-GR" dirty="0"/>
                  <a:t>.</a:t>
                </a:r>
                <a:r>
                  <a:rPr lang="en-GB" dirty="0"/>
                  <a:t>:</a:t>
                </a:r>
              </a:p>
              <a:p>
                <a:pPr marL="0" indent="0">
                  <a:buNone/>
                </a:pPr>
                <a14:m>
                  <m:oMathPara xmlns:m="http://schemas.openxmlformats.org/officeDocument/2006/math">
                    <m:oMathParaPr>
                      <m:jc m:val="center"/>
                    </m:oMathParaPr>
                    <m:oMath xmlns:m="http://schemas.openxmlformats.org/officeDocument/2006/math">
                      <m:sSub>
                        <m:sSubPr>
                          <m:ctrlPr>
                            <a:rPr lang="en-GB" i="1">
                              <a:latin typeface="Cambria Math" panose="02040503050406030204" pitchFamily="18" charset="0"/>
                            </a:rPr>
                          </m:ctrlPr>
                        </m:sSubPr>
                        <m:e>
                          <m:r>
                            <a:rPr lang="en-US" i="1">
                              <a:latin typeface="Cambria Math" panose="02040503050406030204" pitchFamily="18" charset="0"/>
                            </a:rPr>
                            <m:t>𝑅</m:t>
                          </m:r>
                        </m:e>
                        <m:sub>
                          <m:r>
                            <a:rPr lang="en-US" i="1">
                              <a:latin typeface="Cambria Math" panose="02040503050406030204" pitchFamily="18" charset="0"/>
                            </a:rPr>
                            <m:t>𝑡</m:t>
                          </m:r>
                          <m:r>
                            <a:rPr lang="en-US" i="1">
                              <a:latin typeface="Cambria Math" panose="02040503050406030204" pitchFamily="18" charset="0"/>
                            </a:rPr>
                            <m:t>+1</m:t>
                          </m:r>
                        </m:sub>
                      </m:sSub>
                      <m:r>
                        <a:rPr lang="en-US" i="1">
                          <a:latin typeface="Cambria Math" panose="02040503050406030204" pitchFamily="18" charset="0"/>
                        </a:rPr>
                        <m:t>+</m:t>
                      </m:r>
                      <m:d>
                        <m:dPr>
                          <m:ctrlPr>
                            <a:rPr lang="en-US" i="1">
                              <a:latin typeface="Cambria Math" panose="02040503050406030204" pitchFamily="18" charset="0"/>
                            </a:rPr>
                          </m:ctrlPr>
                        </m:dPr>
                        <m:e>
                          <m:sSub>
                            <m:sSubPr>
                              <m:ctrlPr>
                                <a:rPr lang="en-US" i="1">
                                  <a:latin typeface="Cambria Math" panose="02040503050406030204" pitchFamily="18" charset="0"/>
                                </a:rPr>
                              </m:ctrlPr>
                            </m:sSubPr>
                            <m:e>
                              <m:r>
                                <a:rPr lang="en-US" i="1">
                                  <a:latin typeface="Cambria Math" panose="02040503050406030204" pitchFamily="18" charset="0"/>
                                </a:rPr>
                                <m:t>𝑛</m:t>
                              </m:r>
                            </m:e>
                            <m:sub>
                              <m:r>
                                <a:rPr lang="en-US" i="1">
                                  <a:latin typeface="Cambria Math" panose="02040503050406030204" pitchFamily="18" charset="0"/>
                                </a:rPr>
                                <m:t>𝑡</m:t>
                              </m:r>
                              <m:r>
                                <a:rPr lang="en-US"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𝑛</m:t>
                              </m:r>
                            </m:e>
                            <m:sub>
                              <m:r>
                                <a:rPr lang="en-US" i="1">
                                  <a:latin typeface="Cambria Math" panose="02040503050406030204" pitchFamily="18" charset="0"/>
                                </a:rPr>
                                <m:t>𝑡</m:t>
                              </m:r>
                            </m:sub>
                          </m:sSub>
                        </m:e>
                      </m:d>
                      <m:sSub>
                        <m:sSubPr>
                          <m:ctrlPr>
                            <a:rPr lang="en-US" i="1">
                              <a:latin typeface="Cambria Math" panose="02040503050406030204" pitchFamily="18" charset="0"/>
                            </a:rPr>
                          </m:ctrlPr>
                        </m:sSubPr>
                        <m:e>
                          <m:r>
                            <a:rPr lang="en-US" i="1">
                              <a:latin typeface="Cambria Math" panose="02040503050406030204" pitchFamily="18" charset="0"/>
                            </a:rPr>
                            <m:t>𝑃</m:t>
                          </m:r>
                        </m:e>
                        <m:sub>
                          <m:r>
                            <a:rPr lang="en-US" i="1">
                              <a:latin typeface="Cambria Math" panose="02040503050406030204" pitchFamily="18" charset="0"/>
                            </a:rPr>
                            <m:t>𝑡</m:t>
                          </m:r>
                          <m:r>
                            <a:rPr lang="en-US"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𝑛</m:t>
                          </m:r>
                        </m:e>
                        <m:sub>
                          <m:r>
                            <a:rPr lang="en-US" i="1">
                              <a:latin typeface="Cambria Math" panose="02040503050406030204" pitchFamily="18" charset="0"/>
                            </a:rPr>
                            <m:t>𝑡</m:t>
                          </m:r>
                        </m:sub>
                      </m:sSub>
                      <m:sSub>
                        <m:sSubPr>
                          <m:ctrlPr>
                            <a:rPr lang="en-US" i="1">
                              <a:latin typeface="Cambria Math" panose="02040503050406030204" pitchFamily="18" charset="0"/>
                            </a:rPr>
                          </m:ctrlPr>
                        </m:sSubPr>
                        <m:e>
                          <m:r>
                            <a:rPr lang="en-US" i="1">
                              <a:latin typeface="Cambria Math" panose="02040503050406030204" pitchFamily="18" charset="0"/>
                            </a:rPr>
                            <m:t>𝑑</m:t>
                          </m:r>
                        </m:e>
                        <m:sub>
                          <m:r>
                            <a:rPr lang="en-US" i="1">
                              <a:latin typeface="Cambria Math" panose="02040503050406030204" pitchFamily="18" charset="0"/>
                            </a:rPr>
                            <m:t>𝑡</m:t>
                          </m:r>
                          <m:r>
                            <a:rPr lang="en-US" i="1">
                              <a:latin typeface="Cambria Math" panose="02040503050406030204" pitchFamily="18" charset="0"/>
                            </a:rPr>
                            <m:t>+1</m:t>
                          </m:r>
                        </m:sub>
                      </m:sSub>
                      <m:r>
                        <a:rPr lang="en-US" i="1">
                          <a:latin typeface="Cambria Math" panose="02040503050406030204" pitchFamily="18" charset="0"/>
                        </a:rPr>
                        <m:t>+</m:t>
                      </m:r>
                      <m:sSub>
                        <m:sSubPr>
                          <m:ctrlPr>
                            <a:rPr lang="en-US" i="1">
                              <a:latin typeface="Cambria Math" panose="02040503050406030204" pitchFamily="18" charset="0"/>
                            </a:rPr>
                          </m:ctrlPr>
                        </m:sSubPr>
                        <m:e>
                          <m:r>
                            <a:rPr lang="en-US" i="1">
                              <a:latin typeface="Cambria Math" panose="02040503050406030204" pitchFamily="18" charset="0"/>
                            </a:rPr>
                            <m:t>𝐼</m:t>
                          </m:r>
                        </m:e>
                        <m:sub>
                          <m:r>
                            <a:rPr lang="en-US" i="1">
                              <a:latin typeface="Cambria Math" panose="02040503050406030204" pitchFamily="18" charset="0"/>
                            </a:rPr>
                            <m:t>𝑡</m:t>
                          </m:r>
                          <m:r>
                            <a:rPr lang="en-US" i="1">
                              <a:latin typeface="Cambria Math" panose="02040503050406030204" pitchFamily="18" charset="0"/>
                            </a:rPr>
                            <m:t>+1</m:t>
                          </m:r>
                        </m:sub>
                      </m:sSub>
                    </m:oMath>
                  </m:oMathPara>
                </a14:m>
                <a:endParaRPr lang="en-GB" dirty="0"/>
              </a:p>
              <a:p>
                <a:pPr marL="0" indent="0">
                  <a:buNone/>
                </a:pPr>
                <a:r>
                  <a:rPr lang="en-GB" dirty="0"/>
                  <a:t>	which can be rewritten as:</a:t>
                </a:r>
              </a:p>
              <a:p>
                <a:pPr marL="0" indent="0">
                  <a:buNone/>
                </a:pPr>
                <a14:m>
                  <m:oMathPara xmlns:m="http://schemas.openxmlformats.org/officeDocument/2006/math">
                    <m:oMathParaPr>
                      <m:jc m:val="center"/>
                    </m:oMathParaPr>
                    <m:oMath xmlns:m="http://schemas.openxmlformats.org/officeDocument/2006/math">
                      <m:sSub>
                        <m:sSubPr>
                          <m:ctrlPr>
                            <a:rPr lang="en-GB" i="1" dirty="0" smtClean="0">
                              <a:latin typeface="Cambria Math" panose="02040503050406030204" pitchFamily="18" charset="0"/>
                            </a:rPr>
                          </m:ctrlPr>
                        </m:sSubPr>
                        <m:e>
                          <m:r>
                            <a:rPr lang="en-US" i="1" dirty="0">
                              <a:latin typeface="Cambria Math" panose="02040503050406030204" pitchFamily="18" charset="0"/>
                            </a:rPr>
                            <m:t>𝑛</m:t>
                          </m:r>
                        </m:e>
                        <m:sub>
                          <m:r>
                            <a:rPr lang="en-US" i="1" dirty="0">
                              <a:latin typeface="Cambria Math" panose="02040503050406030204" pitchFamily="18" charset="0"/>
                            </a:rPr>
                            <m:t>𝑡</m:t>
                          </m:r>
                        </m:sub>
                      </m:sSub>
                      <m:r>
                        <a:rPr lang="en-GB" i="1" dirty="0">
                          <a:latin typeface="Cambria Math" panose="02040503050406030204" pitchFamily="18" charset="0"/>
                        </a:rPr>
                        <m:t> </m:t>
                      </m:r>
                      <m:r>
                        <m:rPr>
                          <m:nor/>
                        </m:rPr>
                        <a:rPr lang="en-US" dirty="0">
                          <a:latin typeface="CMMI8"/>
                        </a:rPr>
                        <m:t>(</m:t>
                      </m:r>
                      <m:sSub>
                        <m:sSubPr>
                          <m:ctrlPr>
                            <a:rPr lang="en-GB" i="1" dirty="0">
                              <a:latin typeface="Cambria Math" panose="02040503050406030204" pitchFamily="18" charset="0"/>
                            </a:rPr>
                          </m:ctrlPr>
                        </m:sSubPr>
                        <m:e>
                          <m:r>
                            <a:rPr lang="en-US" i="1">
                              <a:latin typeface="Cambria Math" panose="02040503050406030204" pitchFamily="18" charset="0"/>
                            </a:rPr>
                            <m:t>𝑑</m:t>
                          </m:r>
                        </m:e>
                        <m:sub>
                          <m:r>
                            <a:rPr lang="en-US" i="1" dirty="0">
                              <a:latin typeface="Cambria Math" panose="02040503050406030204" pitchFamily="18" charset="0"/>
                            </a:rPr>
                            <m:t>𝑡</m:t>
                          </m:r>
                          <m:r>
                            <a:rPr lang="en-US" i="1" dirty="0">
                              <a:latin typeface="Cambria Math" panose="02040503050406030204" pitchFamily="18" charset="0"/>
                            </a:rPr>
                            <m:t>+1</m:t>
                          </m:r>
                        </m:sub>
                      </m:sSub>
                      <m:r>
                        <m:rPr>
                          <m:nor/>
                        </m:rPr>
                        <a:rPr lang="en-GB" dirty="0">
                          <a:latin typeface="CMR8"/>
                        </a:rPr>
                        <m:t> </m:t>
                      </m:r>
                      <m:r>
                        <m:rPr>
                          <m:nor/>
                        </m:rPr>
                        <a:rPr lang="en-GB" dirty="0">
                          <a:latin typeface="CMR10"/>
                        </a:rPr>
                        <m:t>+ </m:t>
                      </m:r>
                      <m:sSub>
                        <m:sSubPr>
                          <m:ctrlPr>
                            <a:rPr lang="en-GB" i="1" dirty="0">
                              <a:latin typeface="Cambria Math" panose="02040503050406030204" pitchFamily="18" charset="0"/>
                            </a:rPr>
                          </m:ctrlPr>
                        </m:sSubPr>
                        <m:e>
                          <m:r>
                            <a:rPr lang="en-US" i="1" dirty="0">
                              <a:latin typeface="Cambria Math" panose="02040503050406030204" pitchFamily="18" charset="0"/>
                            </a:rPr>
                            <m:t>𝑃</m:t>
                          </m:r>
                        </m:e>
                        <m:sub>
                          <m:r>
                            <a:rPr lang="en-US" i="1" dirty="0">
                              <a:latin typeface="Cambria Math" panose="02040503050406030204" pitchFamily="18" charset="0"/>
                            </a:rPr>
                            <m:t>𝑡</m:t>
                          </m:r>
                          <m:r>
                            <a:rPr lang="en-US" i="1" dirty="0">
                              <a:latin typeface="Cambria Math" panose="02040503050406030204" pitchFamily="18" charset="0"/>
                            </a:rPr>
                            <m:t>+1</m:t>
                          </m:r>
                        </m:sub>
                      </m:sSub>
                      <m:r>
                        <m:rPr>
                          <m:nor/>
                        </m:rPr>
                        <a:rPr lang="en-US"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𝑅</m:t>
                          </m:r>
                        </m:e>
                        <m:sub>
                          <m:r>
                            <a:rPr lang="en-US" i="1" dirty="0">
                              <a:latin typeface="Cambria Math" panose="02040503050406030204" pitchFamily="18" charset="0"/>
                            </a:rPr>
                            <m:t>𝑡</m:t>
                          </m:r>
                          <m:r>
                            <a:rPr lang="en-US" i="1" dirty="0">
                              <a:latin typeface="Cambria Math" panose="02040503050406030204" pitchFamily="18" charset="0"/>
                            </a:rPr>
                            <m:t>+1</m:t>
                          </m:r>
                        </m:sub>
                      </m:sSub>
                      <m:r>
                        <a:rPr lang="en-US" i="1"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𝐼</m:t>
                          </m:r>
                        </m:e>
                        <m:sub>
                          <m:r>
                            <a:rPr lang="en-US" i="1" dirty="0">
                              <a:latin typeface="Cambria Math" panose="02040503050406030204" pitchFamily="18" charset="0"/>
                            </a:rPr>
                            <m:t>𝑡</m:t>
                          </m:r>
                          <m:r>
                            <a:rPr lang="en-US" i="1" dirty="0">
                              <a:latin typeface="Cambria Math" panose="02040503050406030204" pitchFamily="18" charset="0"/>
                            </a:rPr>
                            <m:t>+1</m:t>
                          </m:r>
                        </m:sub>
                      </m:sSub>
                      <m:r>
                        <a:rPr lang="en-US" i="1"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𝑛</m:t>
                          </m:r>
                        </m:e>
                        <m:sub>
                          <m:r>
                            <a:rPr lang="en-US" i="1" dirty="0">
                              <a:latin typeface="Cambria Math" panose="02040503050406030204" pitchFamily="18" charset="0"/>
                            </a:rPr>
                            <m:t>𝑡</m:t>
                          </m:r>
                          <m:r>
                            <a:rPr lang="en-US" i="1" dirty="0">
                              <a:latin typeface="Cambria Math" panose="02040503050406030204" pitchFamily="18" charset="0"/>
                            </a:rPr>
                            <m:t>+1</m:t>
                          </m:r>
                        </m:sub>
                      </m:sSub>
                      <m:sSub>
                        <m:sSubPr>
                          <m:ctrlPr>
                            <a:rPr lang="en-US" i="1" dirty="0">
                              <a:latin typeface="Cambria Math" panose="02040503050406030204" pitchFamily="18" charset="0"/>
                            </a:rPr>
                          </m:ctrlPr>
                        </m:sSubPr>
                        <m:e>
                          <m:r>
                            <a:rPr lang="en-US" i="1" dirty="0">
                              <a:latin typeface="Cambria Math" panose="02040503050406030204" pitchFamily="18" charset="0"/>
                            </a:rPr>
                            <m:t>𝑃</m:t>
                          </m:r>
                        </m:e>
                        <m:sub>
                          <m:r>
                            <a:rPr lang="en-US" i="1" dirty="0">
                              <a:latin typeface="Cambria Math" panose="02040503050406030204" pitchFamily="18" charset="0"/>
                            </a:rPr>
                            <m:t>𝑡</m:t>
                          </m:r>
                          <m:r>
                            <a:rPr lang="en-US" i="1" dirty="0">
                              <a:latin typeface="Cambria Math" panose="02040503050406030204" pitchFamily="18" charset="0"/>
                            </a:rPr>
                            <m:t>+1</m:t>
                          </m:r>
                        </m:sub>
                      </m:sSub>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42" t="-785" r="-709"/>
                </a:stretch>
              </a:blipFill>
            </p:spPr>
            <p:txBody>
              <a:bodyPr/>
              <a:lstStyle/>
              <a:p>
                <a:r>
                  <a:rPr lang="en-GB">
                    <a:noFill/>
                  </a:rPr>
                  <a:t> </a:t>
                </a:r>
              </a:p>
            </p:txBody>
          </p:sp>
        </mc:Fallback>
      </mc:AlternateContent>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10</a:t>
            </a:fld>
            <a:endParaRPr lang="en-GB" dirty="0">
              <a:solidFill>
                <a:srgbClr val="90C226"/>
              </a:solidFill>
            </a:endParaRPr>
          </a:p>
        </p:txBody>
      </p:sp>
    </p:spTree>
    <p:extLst>
      <p:ext uri="{BB962C8B-B14F-4D97-AF65-F5344CB8AC3E}">
        <p14:creationId xmlns:p14="http://schemas.microsoft.com/office/powerpoint/2010/main" val="309878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E58259-0A9F-425E-84EE-54C2353C983F}"/>
              </a:ext>
            </a:extLst>
          </p:cNvPr>
          <p:cNvSpPr>
            <a:spLocks noGrp="1"/>
          </p:cNvSpPr>
          <p:nvPr>
            <p:ph type="title"/>
          </p:nvPr>
        </p:nvSpPr>
        <p:spPr/>
        <p:txBody>
          <a:bodyPr anchor="ctr"/>
          <a:lstStyle/>
          <a:p>
            <a:r>
              <a:rPr lang="it-IT" dirty="0"/>
              <a:t>The Dividend Decision: Modigliani–Miller II</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 xmlns:a16="http://schemas.microsoft.com/office/drawing/2014/main" id="{6BB2CED1-430F-4F9E-A8E2-FCF6CCEA5D27}"/>
                  </a:ext>
                </a:extLst>
              </p:cNvPr>
              <p:cNvSpPr>
                <a:spLocks noGrp="1"/>
              </p:cNvSpPr>
              <p:nvPr>
                <p:ph idx="1"/>
              </p:nvPr>
            </p:nvSpPr>
            <p:spPr/>
            <p:txBody>
              <a:bodyPr>
                <a:normAutofit fontScale="92500" lnSpcReduction="10000"/>
              </a:bodyPr>
              <a:lstStyle/>
              <a:p>
                <a:pPr marL="0" indent="0" algn="ctr">
                  <a:buNone/>
                </a:pPr>
                <a14:m>
                  <m:oMathPara xmlns:m="http://schemas.openxmlformats.org/officeDocument/2006/math">
                    <m:oMathParaPr>
                      <m:jc m:val="centerGroup"/>
                    </m:oMathParaPr>
                    <m:oMath xmlns:m="http://schemas.openxmlformats.org/officeDocument/2006/math">
                      <m:sSub>
                        <m:sSubPr>
                          <m:ctrlPr>
                            <a:rPr lang="en-GB" i="1" dirty="0" smtClean="0">
                              <a:latin typeface="Cambria Math" panose="02040503050406030204" pitchFamily="18" charset="0"/>
                            </a:rPr>
                          </m:ctrlPr>
                        </m:sSubPr>
                        <m:e>
                          <m:r>
                            <a:rPr lang="en-US" i="1" dirty="0">
                              <a:latin typeface="Cambria Math" panose="02040503050406030204" pitchFamily="18" charset="0"/>
                            </a:rPr>
                            <m:t>𝑛</m:t>
                          </m:r>
                        </m:e>
                        <m:sub>
                          <m:r>
                            <a:rPr lang="en-US" i="1" dirty="0">
                              <a:latin typeface="Cambria Math" panose="02040503050406030204" pitchFamily="18" charset="0"/>
                            </a:rPr>
                            <m:t>𝑡</m:t>
                          </m:r>
                        </m:sub>
                      </m:sSub>
                      <m:r>
                        <a:rPr lang="en-GB" i="1" dirty="0">
                          <a:latin typeface="Cambria Math" panose="02040503050406030204" pitchFamily="18" charset="0"/>
                        </a:rPr>
                        <m:t> </m:t>
                      </m:r>
                      <m:r>
                        <m:rPr>
                          <m:nor/>
                        </m:rPr>
                        <a:rPr lang="en-US" dirty="0">
                          <a:latin typeface="CMMI8"/>
                        </a:rPr>
                        <m:t>(</m:t>
                      </m:r>
                      <m:sSub>
                        <m:sSubPr>
                          <m:ctrlPr>
                            <a:rPr lang="en-GB" i="1" dirty="0">
                              <a:latin typeface="Cambria Math" panose="02040503050406030204" pitchFamily="18" charset="0"/>
                            </a:rPr>
                          </m:ctrlPr>
                        </m:sSubPr>
                        <m:e>
                          <m:r>
                            <a:rPr lang="en-US" i="1">
                              <a:latin typeface="Cambria Math" panose="02040503050406030204" pitchFamily="18" charset="0"/>
                            </a:rPr>
                            <m:t>𝑑</m:t>
                          </m:r>
                        </m:e>
                        <m:sub>
                          <m:r>
                            <a:rPr lang="en-US" i="1" dirty="0">
                              <a:latin typeface="Cambria Math" panose="02040503050406030204" pitchFamily="18" charset="0"/>
                            </a:rPr>
                            <m:t>𝑡</m:t>
                          </m:r>
                          <m:r>
                            <a:rPr lang="en-US" i="1" dirty="0">
                              <a:latin typeface="Cambria Math" panose="02040503050406030204" pitchFamily="18" charset="0"/>
                            </a:rPr>
                            <m:t>+1</m:t>
                          </m:r>
                        </m:sub>
                      </m:sSub>
                      <m:r>
                        <m:rPr>
                          <m:nor/>
                        </m:rPr>
                        <a:rPr lang="en-GB" dirty="0">
                          <a:latin typeface="CMR8"/>
                        </a:rPr>
                        <m:t> </m:t>
                      </m:r>
                      <m:r>
                        <m:rPr>
                          <m:nor/>
                        </m:rPr>
                        <a:rPr lang="en-GB" dirty="0">
                          <a:latin typeface="CMR10"/>
                        </a:rPr>
                        <m:t>+ </m:t>
                      </m:r>
                      <m:sSub>
                        <m:sSubPr>
                          <m:ctrlPr>
                            <a:rPr lang="en-GB" i="1" dirty="0">
                              <a:latin typeface="Cambria Math" panose="02040503050406030204" pitchFamily="18" charset="0"/>
                            </a:rPr>
                          </m:ctrlPr>
                        </m:sSubPr>
                        <m:e>
                          <m:r>
                            <a:rPr lang="en-US" i="1" dirty="0">
                              <a:latin typeface="Cambria Math" panose="02040503050406030204" pitchFamily="18" charset="0"/>
                            </a:rPr>
                            <m:t>𝑃</m:t>
                          </m:r>
                        </m:e>
                        <m:sub>
                          <m:r>
                            <a:rPr lang="en-US" i="1" dirty="0">
                              <a:latin typeface="Cambria Math" panose="02040503050406030204" pitchFamily="18" charset="0"/>
                            </a:rPr>
                            <m:t>𝑡</m:t>
                          </m:r>
                          <m:r>
                            <a:rPr lang="en-US" i="1" dirty="0">
                              <a:latin typeface="Cambria Math" panose="02040503050406030204" pitchFamily="18" charset="0"/>
                            </a:rPr>
                            <m:t>+1</m:t>
                          </m:r>
                        </m:sub>
                      </m:sSub>
                      <m:r>
                        <m:rPr>
                          <m:nor/>
                        </m:rPr>
                        <a:rPr lang="en-US"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𝑅</m:t>
                          </m:r>
                        </m:e>
                        <m:sub>
                          <m:r>
                            <a:rPr lang="en-US" i="1" dirty="0">
                              <a:latin typeface="Cambria Math" panose="02040503050406030204" pitchFamily="18" charset="0"/>
                            </a:rPr>
                            <m:t>𝑡</m:t>
                          </m:r>
                          <m:r>
                            <a:rPr lang="en-US" i="1" dirty="0">
                              <a:latin typeface="Cambria Math" panose="02040503050406030204" pitchFamily="18" charset="0"/>
                            </a:rPr>
                            <m:t>+1</m:t>
                          </m:r>
                        </m:sub>
                      </m:sSub>
                      <m:r>
                        <a:rPr lang="en-US" i="1"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𝐼</m:t>
                          </m:r>
                        </m:e>
                        <m:sub>
                          <m:r>
                            <a:rPr lang="en-US" i="1" dirty="0">
                              <a:latin typeface="Cambria Math" panose="02040503050406030204" pitchFamily="18" charset="0"/>
                            </a:rPr>
                            <m:t>𝑡</m:t>
                          </m:r>
                          <m:r>
                            <a:rPr lang="en-US" i="1" dirty="0">
                              <a:latin typeface="Cambria Math" panose="02040503050406030204" pitchFamily="18" charset="0"/>
                            </a:rPr>
                            <m:t>+1</m:t>
                          </m:r>
                        </m:sub>
                      </m:sSub>
                      <m:r>
                        <a:rPr lang="en-US" i="1" dirty="0">
                          <a:latin typeface="Cambria Math" panose="02040503050406030204" pitchFamily="18" charset="0"/>
                        </a:rPr>
                        <m:t>+</m:t>
                      </m:r>
                      <m:sSub>
                        <m:sSubPr>
                          <m:ctrlPr>
                            <a:rPr lang="en-US" i="1" dirty="0">
                              <a:latin typeface="Cambria Math" panose="02040503050406030204" pitchFamily="18" charset="0"/>
                            </a:rPr>
                          </m:ctrlPr>
                        </m:sSubPr>
                        <m:e>
                          <m:r>
                            <a:rPr lang="en-US" i="1" dirty="0">
                              <a:latin typeface="Cambria Math" panose="02040503050406030204" pitchFamily="18" charset="0"/>
                            </a:rPr>
                            <m:t>𝑛</m:t>
                          </m:r>
                        </m:e>
                        <m:sub>
                          <m:r>
                            <a:rPr lang="en-US" i="1" dirty="0">
                              <a:latin typeface="Cambria Math" panose="02040503050406030204" pitchFamily="18" charset="0"/>
                            </a:rPr>
                            <m:t>𝑡</m:t>
                          </m:r>
                          <m:r>
                            <a:rPr lang="en-US" i="1" dirty="0">
                              <a:latin typeface="Cambria Math" panose="02040503050406030204" pitchFamily="18" charset="0"/>
                            </a:rPr>
                            <m:t>+1</m:t>
                          </m:r>
                        </m:sub>
                      </m:sSub>
                      <m:sSub>
                        <m:sSubPr>
                          <m:ctrlPr>
                            <a:rPr lang="en-US" i="1" dirty="0">
                              <a:latin typeface="Cambria Math" panose="02040503050406030204" pitchFamily="18" charset="0"/>
                            </a:rPr>
                          </m:ctrlPr>
                        </m:sSubPr>
                        <m:e>
                          <m:r>
                            <a:rPr lang="en-US" i="1" dirty="0">
                              <a:latin typeface="Cambria Math" panose="02040503050406030204" pitchFamily="18" charset="0"/>
                            </a:rPr>
                            <m:t>𝑃</m:t>
                          </m:r>
                        </m:e>
                        <m:sub>
                          <m:r>
                            <a:rPr lang="en-US" i="1" dirty="0">
                              <a:latin typeface="Cambria Math" panose="02040503050406030204" pitchFamily="18" charset="0"/>
                            </a:rPr>
                            <m:t>𝑡</m:t>
                          </m:r>
                          <m:r>
                            <a:rPr lang="en-US" i="1" dirty="0">
                              <a:latin typeface="Cambria Math" panose="02040503050406030204" pitchFamily="18" charset="0"/>
                            </a:rPr>
                            <m:t>+1</m:t>
                          </m:r>
                        </m:sub>
                      </m:sSub>
                    </m:oMath>
                  </m:oMathPara>
                </a14:m>
                <a:r>
                  <a:rPr lang="en-GB" dirty="0">
                    <a:solidFill>
                      <a:schemeClr val="accent6">
                        <a:lumMod val="75000"/>
                      </a:schemeClr>
                    </a:solidFill>
                  </a:rPr>
                  <a:t/>
                </a:r>
                <a:br>
                  <a:rPr lang="en-GB" dirty="0">
                    <a:solidFill>
                      <a:schemeClr val="accent6">
                        <a:lumMod val="75000"/>
                      </a:schemeClr>
                    </a:solidFill>
                  </a:rPr>
                </a:br>
                <a:endParaRPr lang="en-GB" dirty="0">
                  <a:solidFill>
                    <a:schemeClr val="accent6">
                      <a:lumMod val="75000"/>
                    </a:schemeClr>
                  </a:solidFill>
                </a:endParaRPr>
              </a:p>
              <a:p>
                <a:r>
                  <a:rPr lang="en-GB" dirty="0"/>
                  <a:t>So, the value of all outstanding shares at time t is then </a:t>
                </a:r>
                <a:r>
                  <a:rPr lang="en-GB" dirty="0">
                    <a:solidFill>
                      <a:schemeClr val="tx1">
                        <a:lumMod val="75000"/>
                        <a:lumOff val="25000"/>
                      </a:schemeClr>
                    </a:solidFill>
                  </a:rPr>
                  <a:t>simply</a:t>
                </a:r>
                <a14:m>
                  <m:oMath xmlns:m="http://schemas.openxmlformats.org/officeDocument/2006/math">
                    <m:r>
                      <a:rPr lang="en-GB" sz="1800" b="0" i="0" smtClean="0">
                        <a:solidFill>
                          <a:schemeClr val="tx1">
                            <a:lumMod val="75000"/>
                            <a:lumOff val="25000"/>
                          </a:schemeClr>
                        </a:solidFill>
                        <a:latin typeface="Cambria Math" panose="02040503050406030204" pitchFamily="18" charset="0"/>
                      </a:rPr>
                      <m:t>:</m:t>
                    </m:r>
                  </m:oMath>
                </a14:m>
                <a:r>
                  <a:rPr lang="en-GB" sz="1800" b="0" i="0" dirty="0">
                    <a:solidFill>
                      <a:schemeClr val="accent4"/>
                    </a:solidFill>
                    <a:latin typeface="Cambria Math" panose="02040503050406030204" pitchFamily="18" charset="0"/>
                  </a:rPr>
                  <a:t/>
                </a:r>
                <a:br>
                  <a:rPr lang="en-GB" sz="1800" b="0" i="0" dirty="0">
                    <a:solidFill>
                      <a:schemeClr val="accent4"/>
                    </a:solidFill>
                    <a:latin typeface="Cambria Math" panose="02040503050406030204" pitchFamily="18" charset="0"/>
                  </a:rPr>
                </a:br>
                <a:endParaRPr lang="en-GB" sz="1800" b="0" i="0" dirty="0">
                  <a:solidFill>
                    <a:schemeClr val="accent4"/>
                  </a:solidFill>
                  <a:latin typeface="Cambria Math" panose="02040503050406030204" pitchFamily="18" charset="0"/>
                </a:endParaRPr>
              </a:p>
              <a:p>
                <a:pPr marL="0" indent="0">
                  <a:buNone/>
                </a:pPr>
                <a14:m>
                  <m:oMathPara xmlns:m="http://schemas.openxmlformats.org/officeDocument/2006/math">
                    <m:oMathParaPr>
                      <m:jc m:val="center"/>
                    </m:oMathParaPr>
                    <m:oMath xmlns:m="http://schemas.openxmlformats.org/officeDocument/2006/math">
                      <m:sSub>
                        <m:sSubPr>
                          <m:ctrlPr>
                            <a:rPr lang="en-GB" sz="1800" i="1" smtClean="0">
                              <a:solidFill>
                                <a:schemeClr val="accent4"/>
                              </a:solidFill>
                              <a:latin typeface="Cambria Math" panose="02040503050406030204" pitchFamily="18" charset="0"/>
                            </a:rPr>
                          </m:ctrlPr>
                        </m:sSubPr>
                        <m:e>
                          <m:r>
                            <a:rPr lang="en-US" sz="1800" b="0" i="1" smtClean="0">
                              <a:solidFill>
                                <a:schemeClr val="accent4"/>
                              </a:solidFill>
                              <a:latin typeface="Cambria Math" panose="02040503050406030204" pitchFamily="18" charset="0"/>
                            </a:rPr>
                            <m:t>𝑉</m:t>
                          </m:r>
                        </m:e>
                        <m:sub>
                          <m:r>
                            <a:rPr lang="en-US" sz="1800" b="0" i="1" smtClean="0">
                              <a:solidFill>
                                <a:schemeClr val="accent4"/>
                              </a:solidFill>
                              <a:latin typeface="Cambria Math" panose="02040503050406030204" pitchFamily="18" charset="0"/>
                            </a:rPr>
                            <m:t>𝑡</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accent4"/>
                              </a:solidFill>
                              <a:latin typeface="Cambria Math" panose="02040503050406030204" pitchFamily="18" charset="0"/>
                            </a:rPr>
                          </m:ctrlPr>
                        </m:sSubPr>
                        <m:e>
                          <m:r>
                            <a:rPr lang="en-US" sz="1800" b="0" i="1" smtClean="0">
                              <a:solidFill>
                                <a:schemeClr val="accent4"/>
                              </a:solidFill>
                              <a:latin typeface="Cambria Math" panose="02040503050406030204" pitchFamily="18" charset="0"/>
                            </a:rPr>
                            <m:t>𝑛</m:t>
                          </m:r>
                        </m:e>
                        <m:sub>
                          <m:r>
                            <a:rPr lang="en-US" sz="1800" b="0" i="1" smtClean="0">
                              <a:solidFill>
                                <a:schemeClr val="accent4"/>
                              </a:solidFill>
                              <a:latin typeface="Cambria Math" panose="02040503050406030204" pitchFamily="18" charset="0"/>
                            </a:rPr>
                            <m:t>𝑡</m:t>
                          </m:r>
                        </m:sub>
                      </m:sSub>
                      <m:sSub>
                        <m:sSubPr>
                          <m:ctrlPr>
                            <a:rPr lang="en-US" sz="1800" b="0" i="1" smtClean="0">
                              <a:solidFill>
                                <a:schemeClr val="accent4"/>
                              </a:solidFill>
                              <a:latin typeface="Cambria Math" panose="02040503050406030204" pitchFamily="18" charset="0"/>
                            </a:rPr>
                          </m:ctrlPr>
                        </m:sSubPr>
                        <m:e>
                          <m:r>
                            <a:rPr lang="en-US" sz="1800" b="0" i="1" smtClean="0">
                              <a:solidFill>
                                <a:schemeClr val="accent4"/>
                              </a:solidFill>
                              <a:latin typeface="Cambria Math" panose="02040503050406030204" pitchFamily="18" charset="0"/>
                            </a:rPr>
                            <m:t>𝑃</m:t>
                          </m:r>
                        </m:e>
                        <m:sub>
                          <m:r>
                            <a:rPr lang="en-US" sz="1800" b="0" i="1" smtClean="0">
                              <a:solidFill>
                                <a:schemeClr val="accent4"/>
                              </a:solidFill>
                              <a:latin typeface="Cambria Math" panose="02040503050406030204" pitchFamily="18" charset="0"/>
                            </a:rPr>
                            <m:t>𝑡</m:t>
                          </m:r>
                        </m:sub>
                      </m:sSub>
                      <m:r>
                        <a:rPr lang="en-US" sz="1800" b="0" i="1" smtClean="0">
                          <a:latin typeface="Cambria Math" panose="02040503050406030204" pitchFamily="18" charset="0"/>
                        </a:rPr>
                        <m:t>=</m:t>
                      </m:r>
                      <m:sSub>
                        <m:sSubPr>
                          <m:ctrlPr>
                            <a:rPr lang="en-US" sz="1800" b="0" i="1" smtClean="0">
                              <a:latin typeface="Cambria Math" panose="02040503050406030204" pitchFamily="18" charset="0"/>
                            </a:rPr>
                          </m:ctrlPr>
                        </m:sSubPr>
                        <m:e>
                          <m:r>
                            <a:rPr lang="en-US" sz="1800" b="0" i="1" smtClean="0">
                              <a:latin typeface="Cambria Math" panose="02040503050406030204" pitchFamily="18" charset="0"/>
                            </a:rPr>
                            <m:t>𝑛</m:t>
                          </m:r>
                        </m:e>
                        <m:sub>
                          <m:r>
                            <a:rPr lang="en-US" sz="1800" b="0" i="1" smtClean="0">
                              <a:latin typeface="Cambria Math" panose="02040503050406030204" pitchFamily="18" charset="0"/>
                            </a:rPr>
                            <m:t>𝑡</m:t>
                          </m:r>
                        </m:sub>
                      </m:sSub>
                      <m:r>
                        <a:rPr lang="el-GR" sz="1800" b="0" i="1" smtClean="0">
                          <a:latin typeface="Cambria Math" panose="02040503050406030204" pitchFamily="18" charset="0"/>
                        </a:rPr>
                        <m:t>𝛽</m:t>
                      </m:r>
                      <m:sSub>
                        <m:sSubPr>
                          <m:ctrlPr>
                            <a:rPr lang="el-GR" sz="1800" b="0" i="1" smtClean="0">
                              <a:latin typeface="Cambria Math" panose="02040503050406030204" pitchFamily="18" charset="0"/>
                            </a:rPr>
                          </m:ctrlPr>
                        </m:sSubPr>
                        <m:e>
                          <m:r>
                            <m:rPr>
                              <m:sty m:val="p"/>
                            </m:rPr>
                            <a:rPr lang="el-GR" sz="1800" b="0" i="0" smtClean="0">
                              <a:latin typeface="Cambria Math" panose="02040503050406030204" pitchFamily="18" charset="0"/>
                            </a:rPr>
                            <m:t>Ε</m:t>
                          </m:r>
                        </m:e>
                        <m:sub>
                          <m:r>
                            <a:rPr lang="en-US" sz="1800" b="0" i="1" smtClean="0">
                              <a:latin typeface="Cambria Math" panose="02040503050406030204" pitchFamily="18" charset="0"/>
                            </a:rPr>
                            <m:t>𝑡</m:t>
                          </m:r>
                        </m:sub>
                      </m:sSub>
                      <m:d>
                        <m:dPr>
                          <m:begChr m:val="["/>
                          <m:endChr m:val="]"/>
                          <m:ctrlPr>
                            <a:rPr lang="en-US" sz="1800" b="0" i="1" smtClean="0">
                              <a:latin typeface="Cambria Math" panose="02040503050406030204" pitchFamily="18" charset="0"/>
                            </a:rPr>
                          </m:ctrlPr>
                        </m:dPr>
                        <m:e>
                          <m:sSub>
                            <m:sSubPr>
                              <m:ctrlPr>
                                <a:rPr lang="en-US" sz="1800" b="0" i="1" smtClean="0">
                                  <a:latin typeface="Cambria Math" panose="02040503050406030204" pitchFamily="18" charset="0"/>
                                </a:rPr>
                              </m:ctrlPr>
                            </m:sSubPr>
                            <m:e>
                              <m:r>
                                <a:rPr lang="en-US" sz="1800" b="0" i="1" smtClean="0">
                                  <a:latin typeface="Cambria Math" panose="02040503050406030204" pitchFamily="18" charset="0"/>
                                </a:rPr>
                                <m:t>𝑑</m:t>
                              </m:r>
                            </m:e>
                            <m:sub>
                              <m:r>
                                <a:rPr lang="en-US" sz="1800" b="0" i="1" smtClean="0">
                                  <a:latin typeface="Cambria Math" panose="02040503050406030204" pitchFamily="18" charset="0"/>
                                </a:rPr>
                                <m:t>𝑡</m:t>
                              </m:r>
                              <m:r>
                                <a:rPr lang="en-US" sz="1800" b="0" i="1" smtClean="0">
                                  <a:latin typeface="Cambria Math" panose="02040503050406030204" pitchFamily="18" charset="0"/>
                                </a:rPr>
                                <m:t>+1</m:t>
                              </m:r>
                            </m:sub>
                          </m:sSub>
                          <m:r>
                            <a:rPr lang="en-US" sz="1800" b="0" i="1" smtClean="0">
                              <a:latin typeface="Cambria Math" panose="02040503050406030204" pitchFamily="18" charset="0"/>
                            </a:rPr>
                            <m:t>+</m:t>
                          </m:r>
                          <m:sSub>
                            <m:sSubPr>
                              <m:ctrlPr>
                                <a:rPr lang="en-US" sz="1800" b="0" i="1" smtClean="0">
                                  <a:latin typeface="Cambria Math" panose="02040503050406030204" pitchFamily="18" charset="0"/>
                                </a:rPr>
                              </m:ctrlPr>
                            </m:sSubPr>
                            <m:e>
                              <m:r>
                                <a:rPr lang="en-US" sz="1800" b="0" i="1" smtClean="0">
                                  <a:latin typeface="Cambria Math" panose="02040503050406030204" pitchFamily="18" charset="0"/>
                                </a:rPr>
                                <m:t>𝑃</m:t>
                              </m:r>
                            </m:e>
                            <m:sub>
                              <m:r>
                                <a:rPr lang="en-US" sz="1800" b="0" i="1" smtClean="0">
                                  <a:latin typeface="Cambria Math" panose="02040503050406030204" pitchFamily="18" charset="0"/>
                                </a:rPr>
                                <m:t>𝑡</m:t>
                              </m:r>
                              <m:r>
                                <a:rPr lang="en-US" sz="1800" b="0" i="1" smtClean="0">
                                  <a:latin typeface="Cambria Math" panose="02040503050406030204" pitchFamily="18" charset="0"/>
                                </a:rPr>
                                <m:t>+1</m:t>
                              </m:r>
                            </m:sub>
                          </m:sSub>
                        </m:e>
                      </m:d>
                    </m:oMath>
                  </m:oMathPara>
                </a14:m>
                <a:endParaRPr lang="en-US" sz="1800" b="0" i="1" dirty="0">
                  <a:latin typeface="Cambria Math" panose="02040503050406030204" pitchFamily="18" charset="0"/>
                </a:endParaRPr>
              </a:p>
              <a:p>
                <a:pPr marL="0" indent="0">
                  <a:buNone/>
                  <a:tabLst>
                    <a:tab pos="2687638" algn="l"/>
                    <a:tab pos="3228975" algn="l"/>
                  </a:tabLst>
                </a:pPr>
                <a:r>
                  <a:rPr lang="en-US" sz="1800" b="0" dirty="0"/>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r>
                      <a:rPr lang="el-GR" sz="1800" b="0" i="1" smtClean="0">
                        <a:solidFill>
                          <a:schemeClr val="tx1">
                            <a:lumMod val="75000"/>
                            <a:lumOff val="25000"/>
                          </a:schemeClr>
                        </a:solidFill>
                        <a:latin typeface="Cambria Math" panose="02040503050406030204" pitchFamily="18" charset="0"/>
                      </a:rPr>
                      <m:t>𝛽</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𝑛</m:t>
                        </m:r>
                      </m:e>
                      <m:sub>
                        <m:r>
                          <a:rPr lang="en-US" sz="1800" b="0" i="1" smtClean="0">
                            <a:solidFill>
                              <a:schemeClr val="tx1">
                                <a:lumMod val="75000"/>
                                <a:lumOff val="25000"/>
                              </a:schemeClr>
                            </a:solidFill>
                            <a:latin typeface="Cambria Math" panose="02040503050406030204" pitchFamily="18" charset="0"/>
                          </a:rPr>
                          <m:t>𝑡</m:t>
                        </m:r>
                      </m:sub>
                    </m:sSub>
                    <m:d>
                      <m:dPr>
                        <m:endChr m:val="]"/>
                        <m:ctrlPr>
                          <a:rPr lang="en-US" sz="1800" b="0" i="1" smtClean="0">
                            <a:solidFill>
                              <a:schemeClr val="tx1">
                                <a:lumMod val="75000"/>
                                <a:lumOff val="25000"/>
                              </a:schemeClr>
                            </a:solidFill>
                            <a:latin typeface="Cambria Math" panose="02040503050406030204" pitchFamily="18" charset="0"/>
                          </a:rPr>
                        </m:ctrlPr>
                      </m:dPr>
                      <m:e>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𝑑</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𝑃</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e>
                    </m:d>
                  </m:oMath>
                </a14:m>
                <a:endParaRPr lang="en-US" sz="1800" b="0" i="1" dirty="0">
                  <a:solidFill>
                    <a:schemeClr val="tx1">
                      <a:lumMod val="75000"/>
                      <a:lumOff val="25000"/>
                    </a:schemeClr>
                  </a:solidFill>
                  <a:latin typeface="Cambria Math" panose="02040503050406030204" pitchFamily="18" charset="0"/>
                </a:endParaRPr>
              </a:p>
              <a:p>
                <a:pPr marL="0" indent="0">
                  <a:buNone/>
                  <a:tabLst>
                    <a:tab pos="2687638" algn="l"/>
                  </a:tabLst>
                </a:pPr>
                <a:r>
                  <a:rPr lang="en-US" sz="1800" i="1" dirty="0">
                    <a:solidFill>
                      <a:schemeClr val="tx1">
                        <a:lumMod val="75000"/>
                        <a:lumOff val="25000"/>
                      </a:schemeClr>
                    </a:solidFill>
                    <a:latin typeface="Cambria Math" panose="02040503050406030204" pitchFamily="18" charset="0"/>
                  </a:rPr>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r>
                      <a:rPr lang="el-GR" sz="1800" b="0" i="1" smtClean="0">
                        <a:solidFill>
                          <a:schemeClr val="tx1">
                            <a:lumMod val="75000"/>
                            <a:lumOff val="25000"/>
                          </a:schemeClr>
                        </a:solidFill>
                        <a:latin typeface="Cambria Math" panose="02040503050406030204" pitchFamily="18" charset="0"/>
                      </a:rPr>
                      <m:t>𝛽</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d>
                      <m:dPr>
                        <m:begChr m:val="["/>
                        <m:endChr m:val="]"/>
                        <m:ctrlPr>
                          <a:rPr lang="en-US" sz="1800" b="0" i="1" smtClean="0">
                            <a:solidFill>
                              <a:schemeClr val="tx1">
                                <a:lumMod val="75000"/>
                                <a:lumOff val="25000"/>
                              </a:schemeClr>
                            </a:solidFill>
                            <a:latin typeface="Cambria Math" panose="02040503050406030204" pitchFamily="18" charset="0"/>
                          </a:rPr>
                        </m:ctrlPr>
                      </m:dPr>
                      <m:e>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accent2"/>
                                </a:solidFill>
                                <a:latin typeface="Cambria Math" panose="02040503050406030204" pitchFamily="18" charset="0"/>
                              </a:rPr>
                            </m:ctrlPr>
                          </m:sSubPr>
                          <m:e>
                            <m:sSub>
                              <m:sSubPr>
                                <m:ctrlPr>
                                  <a:rPr lang="en-US" sz="1800" b="0" i="1" smtClean="0">
                                    <a:solidFill>
                                      <a:schemeClr val="accent2"/>
                                    </a:solidFill>
                                    <a:latin typeface="Cambria Math" panose="02040503050406030204" pitchFamily="18" charset="0"/>
                                  </a:rPr>
                                </m:ctrlPr>
                              </m:sSubPr>
                              <m:e>
                                <m:r>
                                  <a:rPr lang="en-US" sz="1800" b="0" i="1" smtClean="0">
                                    <a:solidFill>
                                      <a:schemeClr val="accent2"/>
                                    </a:solidFill>
                                    <a:latin typeface="Cambria Math" panose="02040503050406030204" pitchFamily="18" charset="0"/>
                                  </a:rPr>
                                  <m:t>𝑛</m:t>
                                </m:r>
                              </m:e>
                              <m:sub>
                                <m:r>
                                  <a:rPr lang="en-US" sz="1800" b="0" i="1" smtClean="0">
                                    <a:solidFill>
                                      <a:schemeClr val="accent2"/>
                                    </a:solidFill>
                                    <a:latin typeface="Cambria Math" panose="02040503050406030204" pitchFamily="18" charset="0"/>
                                  </a:rPr>
                                  <m:t>𝑡</m:t>
                                </m:r>
                                <m:r>
                                  <a:rPr lang="en-US" sz="1800" b="0" i="1" smtClean="0">
                                    <a:solidFill>
                                      <a:schemeClr val="accent2"/>
                                    </a:solidFill>
                                    <a:latin typeface="Cambria Math" panose="02040503050406030204" pitchFamily="18" charset="0"/>
                                  </a:rPr>
                                  <m:t>+1</m:t>
                                </m:r>
                              </m:sub>
                            </m:sSub>
                            <m:r>
                              <a:rPr lang="en-US" sz="1800" b="0" i="1" smtClean="0">
                                <a:solidFill>
                                  <a:schemeClr val="accent2"/>
                                </a:solidFill>
                                <a:latin typeface="Cambria Math" panose="02040503050406030204" pitchFamily="18" charset="0"/>
                              </a:rPr>
                              <m:t>𝑃</m:t>
                            </m:r>
                          </m:e>
                          <m:sub>
                            <m:r>
                              <a:rPr lang="en-US" sz="1800" b="0" i="1" smtClean="0">
                                <a:solidFill>
                                  <a:schemeClr val="accent2"/>
                                </a:solidFill>
                                <a:latin typeface="Cambria Math" panose="02040503050406030204" pitchFamily="18" charset="0"/>
                              </a:rPr>
                              <m:t>𝑡</m:t>
                            </m:r>
                            <m:r>
                              <a:rPr lang="en-US" sz="1800" b="0" i="1" smtClean="0">
                                <a:solidFill>
                                  <a:schemeClr val="accent2"/>
                                </a:solidFill>
                                <a:latin typeface="Cambria Math" panose="02040503050406030204" pitchFamily="18" charset="0"/>
                              </a:rPr>
                              <m:t>+1</m:t>
                            </m:r>
                          </m:sub>
                        </m:sSub>
                      </m:e>
                    </m:d>
                  </m:oMath>
                </a14:m>
                <a:endParaRPr lang="en-US" sz="1800" b="0" i="1" dirty="0">
                  <a:solidFill>
                    <a:schemeClr val="tx1">
                      <a:lumMod val="75000"/>
                      <a:lumOff val="25000"/>
                    </a:schemeClr>
                  </a:solidFill>
                  <a:latin typeface="Cambria Math" panose="02040503050406030204" pitchFamily="18" charset="0"/>
                </a:endParaRPr>
              </a:p>
              <a:p>
                <a:pPr marL="0" indent="0">
                  <a:buNone/>
                  <a:tabLst>
                    <a:tab pos="2687638" algn="l"/>
                  </a:tabLst>
                </a:pPr>
                <a:r>
                  <a:rPr lang="en-US" sz="1800" b="0" dirty="0">
                    <a:solidFill>
                      <a:schemeClr val="tx1">
                        <a:lumMod val="75000"/>
                        <a:lumOff val="25000"/>
                      </a:schemeClr>
                    </a:solidFill>
                  </a:rPr>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d>
                      <m:dPr>
                        <m:begChr m:val="["/>
                        <m:endChr m:val="]"/>
                        <m:ctrlPr>
                          <a:rPr lang="en-US" sz="1800" b="0" i="1" smtClean="0">
                            <a:solidFill>
                              <a:schemeClr val="tx1">
                                <a:lumMod val="75000"/>
                                <a:lumOff val="25000"/>
                              </a:schemeClr>
                            </a:solidFill>
                            <a:latin typeface="Cambria Math" panose="02040503050406030204" pitchFamily="18" charset="0"/>
                          </a:rPr>
                        </m:ctrlPr>
                      </m:dPr>
                      <m:e>
                        <m:r>
                          <a:rPr lang="el-GR" sz="1800" b="0" i="1" smtClean="0">
                            <a:solidFill>
                              <a:schemeClr val="tx1">
                                <a:lumMod val="75000"/>
                                <a:lumOff val="25000"/>
                              </a:schemeClr>
                            </a:solidFill>
                            <a:latin typeface="Cambria Math" panose="02040503050406030204" pitchFamily="18" charset="0"/>
                          </a:rPr>
                          <m:t>𝛽</m:t>
                        </m:r>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accent2"/>
                                </a:solidFill>
                                <a:latin typeface="Cambria Math" panose="02040503050406030204" pitchFamily="18" charset="0"/>
                              </a:rPr>
                            </m:ctrlPr>
                          </m:sSubPr>
                          <m:e>
                            <m:r>
                              <a:rPr lang="en-US" sz="1800" b="0" i="1" smtClean="0">
                                <a:solidFill>
                                  <a:schemeClr val="accent2"/>
                                </a:solidFill>
                                <a:latin typeface="Cambria Math" panose="02040503050406030204" pitchFamily="18" charset="0"/>
                              </a:rPr>
                              <m:t>𝑉</m:t>
                            </m:r>
                          </m:e>
                          <m:sub>
                            <m:r>
                              <a:rPr lang="en-US" sz="1800" b="0" i="1" smtClean="0">
                                <a:solidFill>
                                  <a:schemeClr val="accent2"/>
                                </a:solidFill>
                                <a:latin typeface="Cambria Math" panose="02040503050406030204" pitchFamily="18" charset="0"/>
                              </a:rPr>
                              <m:t>𝑡</m:t>
                            </m:r>
                            <m:r>
                              <a:rPr lang="en-US" sz="1800" b="0" i="1" smtClean="0">
                                <a:solidFill>
                                  <a:schemeClr val="accent2"/>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e>
                    </m:d>
                  </m:oMath>
                </a14:m>
                <a:endParaRPr lang="en-US" b="0" i="1" dirty="0">
                  <a:solidFill>
                    <a:schemeClr val="tx1">
                      <a:lumMod val="75000"/>
                      <a:lumOff val="25000"/>
                    </a:schemeClr>
                  </a:solidFill>
                  <a:latin typeface="Cambria Math" panose="02040503050406030204" pitchFamily="18" charset="0"/>
                </a:endParaRPr>
              </a:p>
              <a:p>
                <a:pPr marL="0" indent="0">
                  <a:buNone/>
                  <a:tabLst>
                    <a:tab pos="2687638" algn="l"/>
                  </a:tabLst>
                </a:pPr>
                <a:r>
                  <a:rPr lang="en-US" b="0" dirty="0">
                    <a:solidFill>
                      <a:schemeClr val="tx1">
                        <a:lumMod val="75000"/>
                        <a:lumOff val="25000"/>
                      </a:schemeClr>
                    </a:solidFill>
                  </a:rPr>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d>
                      <m:dPr>
                        <m:begChr m:val="["/>
                        <m:endChr m:val="]"/>
                        <m:ctrlPr>
                          <a:rPr lang="en-US" sz="1800" b="0" i="1" smtClean="0">
                            <a:solidFill>
                              <a:schemeClr val="tx1">
                                <a:lumMod val="75000"/>
                                <a:lumOff val="25000"/>
                              </a:schemeClr>
                            </a:solidFill>
                            <a:latin typeface="Cambria Math" panose="02040503050406030204" pitchFamily="18" charset="0"/>
                          </a:rPr>
                        </m:ctrlPr>
                      </m:dPr>
                      <m:e>
                        <m:r>
                          <a:rPr lang="el-GR" sz="1800" b="0" i="1" smtClean="0">
                            <a:solidFill>
                              <a:schemeClr val="tx1">
                                <a:lumMod val="75000"/>
                                <a:lumOff val="25000"/>
                              </a:schemeClr>
                            </a:solidFill>
                            <a:latin typeface="Cambria Math" panose="02040503050406030204" pitchFamily="18" charset="0"/>
                          </a:rPr>
                          <m:t>𝛽</m:t>
                        </m:r>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r>
                          <a:rPr lang="el-GR" sz="1800" b="0" i="1" smtClean="0">
                            <a:solidFill>
                              <a:schemeClr val="tx1">
                                <a:lumMod val="75000"/>
                                <a:lumOff val="25000"/>
                              </a:schemeClr>
                            </a:solidFill>
                            <a:latin typeface="Cambria Math" panose="02040503050406030204" pitchFamily="18" charset="0"/>
                          </a:rPr>
                          <m:t>𝛽</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d>
                          <m:dPr>
                            <m:begChr m:val="["/>
                            <m:endChr m:val="]"/>
                            <m:ctrlPr>
                              <a:rPr lang="en-US" sz="1800" b="0" i="1" smtClean="0">
                                <a:solidFill>
                                  <a:schemeClr val="tx1">
                                    <a:lumMod val="75000"/>
                                    <a:lumOff val="25000"/>
                                  </a:schemeClr>
                                </a:solidFill>
                                <a:latin typeface="Cambria Math" panose="02040503050406030204" pitchFamily="18" charset="0"/>
                              </a:rPr>
                            </m:ctrlPr>
                          </m:dPr>
                          <m:e>
                            <m:r>
                              <a:rPr lang="el-GR" sz="1800" b="0" i="1" smtClean="0">
                                <a:solidFill>
                                  <a:schemeClr val="tx1">
                                    <a:lumMod val="75000"/>
                                    <a:lumOff val="25000"/>
                                  </a:schemeClr>
                                </a:solidFill>
                                <a:latin typeface="Cambria Math" panose="02040503050406030204" pitchFamily="18" charset="0"/>
                              </a:rPr>
                              <m:t>𝛽</m:t>
                            </m:r>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m:t>
                                </m:r>
                                <m:r>
                                  <a:rPr lang="en-US" sz="1800" b="0" i="1" smtClean="0">
                                    <a:solidFill>
                                      <a:schemeClr val="tx1">
                                        <a:lumMod val="75000"/>
                                        <a:lumOff val="25000"/>
                                      </a:schemeClr>
                                    </a:solidFill>
                                    <a:latin typeface="Cambria Math" panose="02040503050406030204" pitchFamily="18" charset="0"/>
                                  </a:rPr>
                                  <m:t>𝑉</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e>
                        </m:d>
                      </m:e>
                    </m:d>
                  </m:oMath>
                </a14:m>
                <a:endParaRPr lang="en-US" b="0" i="1" dirty="0">
                  <a:solidFill>
                    <a:schemeClr val="tx1">
                      <a:lumMod val="75000"/>
                      <a:lumOff val="25000"/>
                    </a:schemeClr>
                  </a:solidFill>
                  <a:latin typeface="Cambria Math" panose="02040503050406030204" pitchFamily="18" charset="0"/>
                </a:endParaRPr>
              </a:p>
              <a:p>
                <a:pPr marL="0" indent="0">
                  <a:buNone/>
                  <a:tabLst>
                    <a:tab pos="2687638" algn="l"/>
                  </a:tabLst>
                </a:pPr>
                <a:r>
                  <a:rPr lang="en-US" b="0" dirty="0">
                    <a:solidFill>
                      <a:schemeClr val="tx1">
                        <a:lumMod val="75000"/>
                        <a:lumOff val="25000"/>
                      </a:schemeClr>
                    </a:solidFill>
                  </a:rPr>
                  <a:t>	</a:t>
                </a:r>
                <a:r>
                  <a:rPr lang="en-US" sz="1800" b="0" dirty="0">
                    <a:solidFill>
                      <a:schemeClr val="tx1">
                        <a:lumMod val="75000"/>
                        <a:lumOff val="25000"/>
                      </a:schemeClr>
                    </a:solidFill>
                  </a:rPr>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d>
                      <m:dPr>
                        <m:begChr m:val="["/>
                        <m:endChr m:val="]"/>
                        <m:ctrlPr>
                          <a:rPr lang="en-US" sz="1800" b="0" i="1" smtClean="0">
                            <a:solidFill>
                              <a:schemeClr val="tx1">
                                <a:lumMod val="75000"/>
                                <a:lumOff val="25000"/>
                              </a:schemeClr>
                            </a:solidFill>
                            <a:latin typeface="Cambria Math" panose="02040503050406030204" pitchFamily="18" charset="0"/>
                          </a:rPr>
                        </m:ctrlPr>
                      </m:dPr>
                      <m:e>
                        <m:r>
                          <a:rPr lang="el-GR" sz="1800" b="0" i="1" smtClean="0">
                            <a:solidFill>
                              <a:schemeClr val="tx1">
                                <a:lumMod val="75000"/>
                                <a:lumOff val="25000"/>
                              </a:schemeClr>
                            </a:solidFill>
                            <a:latin typeface="Cambria Math" panose="02040503050406030204" pitchFamily="18" charset="0"/>
                          </a:rPr>
                          <m:t>𝛽</m:t>
                        </m:r>
                        <m:d>
                          <m:dPr>
                            <m:ctrlPr>
                              <a:rPr lang="en-US" sz="1800" b="0" i="1" smtClean="0">
                                <a:solidFill>
                                  <a:schemeClr val="tx1">
                                    <a:lumMod val="75000"/>
                                    <a:lumOff val="25000"/>
                                  </a:schemeClr>
                                </a:solidFill>
                                <a:latin typeface="Cambria Math" panose="02040503050406030204" pitchFamily="18" charset="0"/>
                              </a:rPr>
                            </m:ctrlPr>
                          </m:dPr>
                          <m:e>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+1</m:t>
                                </m:r>
                              </m:sub>
                            </m:sSub>
                          </m:e>
                        </m:d>
                        <m:r>
                          <a:rPr lang="en-US" sz="1800" b="0" i="1" smtClean="0">
                            <a:solidFill>
                              <a:schemeClr val="tx1">
                                <a:lumMod val="75000"/>
                                <a:lumOff val="25000"/>
                              </a:schemeClr>
                            </a:solidFill>
                            <a:latin typeface="Cambria Math" panose="02040503050406030204" pitchFamily="18" charset="0"/>
                          </a:rPr>
                          <m:t>+</m:t>
                        </m:r>
                        <m:sSup>
                          <m:sSupPr>
                            <m:ctrlPr>
                              <a:rPr lang="en-US" sz="1800" b="0" i="1" smtClean="0">
                                <a:solidFill>
                                  <a:schemeClr val="tx1">
                                    <a:lumMod val="75000"/>
                                    <a:lumOff val="25000"/>
                                  </a:schemeClr>
                                </a:solidFill>
                                <a:latin typeface="Cambria Math" panose="02040503050406030204" pitchFamily="18" charset="0"/>
                              </a:rPr>
                            </m:ctrlPr>
                          </m:sSupPr>
                          <m:e>
                            <m:r>
                              <a:rPr lang="el-GR" sz="1800" b="0" i="1" smtClean="0">
                                <a:solidFill>
                                  <a:schemeClr val="tx1">
                                    <a:lumMod val="75000"/>
                                    <a:lumOff val="25000"/>
                                  </a:schemeClr>
                                </a:solidFill>
                                <a:latin typeface="Cambria Math" panose="02040503050406030204" pitchFamily="18" charset="0"/>
                              </a:rPr>
                              <m:t>𝛽</m:t>
                            </m:r>
                          </m:e>
                          <m:sup>
                            <m:r>
                              <a:rPr lang="en-US" sz="1800" b="0" i="1" smtClean="0">
                                <a:solidFill>
                                  <a:schemeClr val="tx1">
                                    <a:lumMod val="75000"/>
                                    <a:lumOff val="25000"/>
                                  </a:schemeClr>
                                </a:solidFill>
                                <a:latin typeface="Cambria Math" panose="02040503050406030204" pitchFamily="18" charset="0"/>
                              </a:rPr>
                              <m:t>2</m:t>
                            </m:r>
                          </m:sup>
                        </m:sSup>
                        <m:d>
                          <m:dPr>
                            <m:ctrlPr>
                              <a:rPr lang="en-US" sz="1800" b="0" i="1" smtClean="0">
                                <a:solidFill>
                                  <a:schemeClr val="tx1">
                                    <a:lumMod val="75000"/>
                                    <a:lumOff val="25000"/>
                                  </a:schemeClr>
                                </a:solidFill>
                                <a:latin typeface="Cambria Math" panose="02040503050406030204" pitchFamily="18" charset="0"/>
                              </a:rPr>
                            </m:ctrlPr>
                          </m:dPr>
                          <m:e>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e>
                        </m:d>
                        <m:r>
                          <a:rPr lang="en-US" sz="1800" b="0" i="1" smtClean="0">
                            <a:solidFill>
                              <a:schemeClr val="tx1">
                                <a:lumMod val="75000"/>
                                <a:lumOff val="25000"/>
                              </a:schemeClr>
                            </a:solidFill>
                            <a:latin typeface="Cambria Math" panose="02040503050406030204" pitchFamily="18" charset="0"/>
                          </a:rPr>
                          <m:t>+</m:t>
                        </m:r>
                        <m:sSup>
                          <m:sSupPr>
                            <m:ctrlPr>
                              <a:rPr lang="en-US" sz="1800" b="0" i="1" smtClean="0">
                                <a:solidFill>
                                  <a:schemeClr val="tx1">
                                    <a:lumMod val="75000"/>
                                    <a:lumOff val="25000"/>
                                  </a:schemeClr>
                                </a:solidFill>
                                <a:latin typeface="Cambria Math" panose="02040503050406030204" pitchFamily="18" charset="0"/>
                              </a:rPr>
                            </m:ctrlPr>
                          </m:sSupPr>
                          <m:e>
                            <m:r>
                              <a:rPr lang="el-GR" sz="1800" b="0" i="1" smtClean="0">
                                <a:solidFill>
                                  <a:schemeClr val="tx1">
                                    <a:lumMod val="75000"/>
                                    <a:lumOff val="25000"/>
                                  </a:schemeClr>
                                </a:solidFill>
                                <a:latin typeface="Cambria Math" panose="02040503050406030204" pitchFamily="18" charset="0"/>
                              </a:rPr>
                              <m:t>𝛽</m:t>
                            </m:r>
                          </m:e>
                          <m:sup>
                            <m:r>
                              <a:rPr lang="el-GR" sz="1800" b="0" i="1" smtClean="0">
                                <a:solidFill>
                                  <a:schemeClr val="tx1">
                                    <a:lumMod val="75000"/>
                                    <a:lumOff val="25000"/>
                                  </a:schemeClr>
                                </a:solidFill>
                                <a:latin typeface="Cambria Math" panose="02040503050406030204" pitchFamily="18" charset="0"/>
                              </a:rPr>
                              <m:t>2</m:t>
                            </m:r>
                          </m:sup>
                        </m:sSup>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𝑉</m:t>
                            </m:r>
                          </m:e>
                          <m:sub>
                            <m:r>
                              <a:rPr lang="en-US" sz="1800" b="0" i="1" smtClean="0">
                                <a:solidFill>
                                  <a:schemeClr val="tx1">
                                    <a:lumMod val="75000"/>
                                    <a:lumOff val="25000"/>
                                  </a:schemeClr>
                                </a:solidFill>
                                <a:latin typeface="Cambria Math" panose="02040503050406030204" pitchFamily="18" charset="0"/>
                              </a:rPr>
                              <m:t>𝑡</m:t>
                            </m:r>
                            <m:r>
                              <a:rPr lang="en-US" sz="1800" b="0" i="1" smtClean="0">
                                <a:solidFill>
                                  <a:schemeClr val="tx1">
                                    <a:lumMod val="75000"/>
                                    <a:lumOff val="25000"/>
                                  </a:schemeClr>
                                </a:solidFill>
                                <a:latin typeface="Cambria Math" panose="02040503050406030204" pitchFamily="18" charset="0"/>
                              </a:rPr>
                              <m:t>+2</m:t>
                            </m:r>
                          </m:sub>
                        </m:sSub>
                      </m:e>
                    </m:d>
                  </m:oMath>
                </a14:m>
                <a:endParaRPr lang="en-US" sz="1800" b="0" dirty="0">
                  <a:solidFill>
                    <a:schemeClr val="tx1">
                      <a:lumMod val="75000"/>
                      <a:lumOff val="25000"/>
                    </a:schemeClr>
                  </a:solidFill>
                </a:endParaRPr>
              </a:p>
              <a:p>
                <a:pPr marL="0" indent="0">
                  <a:buNone/>
                  <a:tabLst>
                    <a:tab pos="3316288" algn="l"/>
                    <a:tab pos="3411538" algn="l"/>
                  </a:tabLst>
                </a:pPr>
                <a:r>
                  <a:rPr lang="en-GB" sz="1800" dirty="0">
                    <a:solidFill>
                      <a:schemeClr val="tx1">
                        <a:lumMod val="75000"/>
                        <a:lumOff val="25000"/>
                      </a:schemeClr>
                    </a:solidFill>
                  </a:rPr>
                  <a:t>	 </a:t>
                </a:r>
                <a:r>
                  <a:rPr lang="en-GB" sz="2800" dirty="0">
                    <a:solidFill>
                      <a:schemeClr val="tx1">
                        <a:lumMod val="75000"/>
                        <a:lumOff val="25000"/>
                      </a:schemeClr>
                    </a:solidFill>
                    <a:latin typeface="MS Mincho" panose="020B0400000000000000" pitchFamily="49" charset="-128"/>
                    <a:ea typeface="MS Mincho" panose="020B0400000000000000" pitchFamily="49" charset="-128"/>
                  </a:rPr>
                  <a:t>⋮</a:t>
                </a:r>
                <a:endParaRPr lang="en-GB" sz="1800" dirty="0">
                  <a:solidFill>
                    <a:schemeClr val="tx1">
                      <a:lumMod val="75000"/>
                      <a:lumOff val="25000"/>
                    </a:schemeClr>
                  </a:solidFill>
                  <a:latin typeface="MS Mincho" panose="020B0400000000000000" pitchFamily="49" charset="-128"/>
                  <a:ea typeface="MS Mincho" panose="020B0400000000000000" pitchFamily="49" charset="-128"/>
                </a:endParaRPr>
              </a:p>
              <a:p>
                <a:pPr marL="0" indent="0">
                  <a:buNone/>
                  <a:tabLst>
                    <a:tab pos="2687638" algn="l"/>
                  </a:tabLst>
                </a:pPr>
                <a:r>
                  <a:rPr lang="en-US" sz="1800" b="0" dirty="0">
                    <a:solidFill>
                      <a:schemeClr val="tx1">
                        <a:lumMod val="75000"/>
                        <a:lumOff val="25000"/>
                      </a:schemeClr>
                    </a:solidFill>
                  </a:rPr>
                  <a:t>	     </a:t>
                </a:r>
                <a14:m>
                  <m:oMath xmlns:m="http://schemas.openxmlformats.org/officeDocument/2006/math">
                    <m:r>
                      <a:rPr lang="en-US" sz="1800" b="0" i="1" smtClean="0">
                        <a:solidFill>
                          <a:schemeClr val="tx1">
                            <a:lumMod val="75000"/>
                            <a:lumOff val="25000"/>
                          </a:schemeClr>
                        </a:solidFill>
                        <a:latin typeface="Cambria Math" panose="02040503050406030204" pitchFamily="18" charset="0"/>
                      </a:rPr>
                      <m:t>=</m:t>
                    </m:r>
                    <m:sSub>
                      <m:sSubPr>
                        <m:ctrlPr>
                          <a:rPr lang="el-GR" sz="1800" b="0" i="1" smtClean="0">
                            <a:solidFill>
                              <a:schemeClr val="tx1">
                                <a:lumMod val="75000"/>
                                <a:lumOff val="25000"/>
                              </a:schemeClr>
                            </a:solidFill>
                            <a:latin typeface="Cambria Math" panose="02040503050406030204" pitchFamily="18" charset="0"/>
                          </a:rPr>
                        </m:ctrlPr>
                      </m:sSubPr>
                      <m:e>
                        <m:r>
                          <m:rPr>
                            <m:sty m:val="p"/>
                          </m:rPr>
                          <a:rPr lang="el-GR" sz="1800" b="0" i="0" smtClean="0">
                            <a:solidFill>
                              <a:schemeClr val="tx1">
                                <a:lumMod val="75000"/>
                                <a:lumOff val="25000"/>
                              </a:schemeClr>
                            </a:solidFill>
                            <a:latin typeface="Cambria Math" panose="02040503050406030204" pitchFamily="18" charset="0"/>
                          </a:rPr>
                          <m:t>Ε</m:t>
                        </m:r>
                      </m:e>
                      <m:sub>
                        <m:r>
                          <a:rPr lang="en-US" sz="1800" b="0" i="1" smtClean="0">
                            <a:solidFill>
                              <a:schemeClr val="tx1">
                                <a:lumMod val="75000"/>
                                <a:lumOff val="25000"/>
                              </a:schemeClr>
                            </a:solidFill>
                            <a:latin typeface="Cambria Math" panose="02040503050406030204" pitchFamily="18" charset="0"/>
                          </a:rPr>
                          <m:t>𝑡</m:t>
                        </m:r>
                      </m:sub>
                    </m:sSub>
                    <m:r>
                      <a:rPr lang="en-US" sz="1800" b="0" i="1" smtClean="0">
                        <a:solidFill>
                          <a:schemeClr val="tx1">
                            <a:lumMod val="75000"/>
                            <a:lumOff val="25000"/>
                          </a:schemeClr>
                        </a:solidFill>
                        <a:latin typeface="Cambria Math" panose="02040503050406030204" pitchFamily="18" charset="0"/>
                      </a:rPr>
                      <m:t>[</m:t>
                    </m:r>
                    <m:nary>
                      <m:naryPr>
                        <m:chr m:val="∑"/>
                        <m:supHide m:val="on"/>
                        <m:ctrlPr>
                          <a:rPr lang="en-US" sz="1800" b="0" i="1" smtClean="0">
                            <a:solidFill>
                              <a:schemeClr val="tx1">
                                <a:lumMod val="75000"/>
                                <a:lumOff val="25000"/>
                              </a:schemeClr>
                            </a:solidFill>
                            <a:latin typeface="Cambria Math" panose="02040503050406030204" pitchFamily="18" charset="0"/>
                          </a:rPr>
                        </m:ctrlPr>
                      </m:naryPr>
                      <m:sub>
                        <m:r>
                          <m:rPr>
                            <m:brk m:alnAt="7"/>
                          </m:rPr>
                          <a:rPr lang="en-US" sz="1800" b="0" i="1" smtClean="0">
                            <a:solidFill>
                              <a:schemeClr val="tx1">
                                <a:lumMod val="75000"/>
                                <a:lumOff val="25000"/>
                              </a:schemeClr>
                            </a:solidFill>
                            <a:latin typeface="Cambria Math" panose="02040503050406030204" pitchFamily="18" charset="0"/>
                          </a:rPr>
                          <m:t>𝑠</m:t>
                        </m:r>
                        <m:r>
                          <a:rPr lang="en-US" sz="1800" b="0" i="1" smtClean="0">
                            <a:solidFill>
                              <a:schemeClr val="tx1">
                                <a:lumMod val="75000"/>
                                <a:lumOff val="25000"/>
                              </a:schemeClr>
                            </a:solidFill>
                            <a:latin typeface="Cambria Math" panose="02040503050406030204" pitchFamily="18" charset="0"/>
                          </a:rPr>
                          <m:t>&gt;</m:t>
                        </m:r>
                        <m:r>
                          <a:rPr lang="en-US" sz="1800" b="0" i="1" smtClean="0">
                            <a:solidFill>
                              <a:schemeClr val="tx1">
                                <a:lumMod val="75000"/>
                                <a:lumOff val="25000"/>
                              </a:schemeClr>
                            </a:solidFill>
                            <a:latin typeface="Cambria Math" panose="02040503050406030204" pitchFamily="18" charset="0"/>
                          </a:rPr>
                          <m:t>𝑡</m:t>
                        </m:r>
                      </m:sub>
                      <m:sup/>
                      <m:e>
                        <m:sSup>
                          <m:sSupPr>
                            <m:ctrlPr>
                              <a:rPr lang="en-US" sz="1800" b="0" i="1" smtClean="0">
                                <a:solidFill>
                                  <a:schemeClr val="tx1">
                                    <a:lumMod val="75000"/>
                                    <a:lumOff val="25000"/>
                                  </a:schemeClr>
                                </a:solidFill>
                                <a:latin typeface="Cambria Math" panose="02040503050406030204" pitchFamily="18" charset="0"/>
                              </a:rPr>
                            </m:ctrlPr>
                          </m:sSupPr>
                          <m:e>
                            <m:r>
                              <a:rPr lang="el-GR" sz="1800" b="0" i="1" smtClean="0">
                                <a:solidFill>
                                  <a:schemeClr val="tx1">
                                    <a:lumMod val="75000"/>
                                    <a:lumOff val="25000"/>
                                  </a:schemeClr>
                                </a:solidFill>
                                <a:latin typeface="Cambria Math" panose="02040503050406030204" pitchFamily="18" charset="0"/>
                              </a:rPr>
                              <m:t>𝛽</m:t>
                            </m:r>
                          </m:e>
                          <m:sup>
                            <m:r>
                              <a:rPr lang="en-US" sz="1800" b="0" i="1" smtClean="0">
                                <a:solidFill>
                                  <a:schemeClr val="tx1">
                                    <a:lumMod val="75000"/>
                                    <a:lumOff val="25000"/>
                                  </a:schemeClr>
                                </a:solidFill>
                                <a:latin typeface="Cambria Math" panose="02040503050406030204" pitchFamily="18" charset="0"/>
                              </a:rPr>
                              <m:t>𝑠</m:t>
                            </m:r>
                            <m:r>
                              <a:rPr lang="en-US" sz="1800" b="0" i="1" smtClean="0">
                                <a:solidFill>
                                  <a:schemeClr val="tx1">
                                    <a:lumMod val="75000"/>
                                    <a:lumOff val="25000"/>
                                  </a:schemeClr>
                                </a:solidFill>
                                <a:latin typeface="Cambria Math" panose="02040503050406030204" pitchFamily="18" charset="0"/>
                              </a:rPr>
                              <m:t>−</m:t>
                            </m:r>
                            <m:r>
                              <a:rPr lang="en-US" sz="1800" b="0" i="1" smtClean="0">
                                <a:solidFill>
                                  <a:schemeClr val="tx1">
                                    <a:lumMod val="75000"/>
                                    <a:lumOff val="25000"/>
                                  </a:schemeClr>
                                </a:solidFill>
                                <a:latin typeface="Cambria Math" panose="02040503050406030204" pitchFamily="18" charset="0"/>
                              </a:rPr>
                              <m:t>𝑡</m:t>
                            </m:r>
                          </m:sup>
                        </m:sSup>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𝑅</m:t>
                            </m:r>
                          </m:e>
                          <m:sub>
                            <m:r>
                              <a:rPr lang="en-US" sz="1800" b="0" i="1" smtClean="0">
                                <a:solidFill>
                                  <a:schemeClr val="tx1">
                                    <a:lumMod val="75000"/>
                                    <a:lumOff val="25000"/>
                                  </a:schemeClr>
                                </a:solidFill>
                                <a:latin typeface="Cambria Math" panose="02040503050406030204" pitchFamily="18" charset="0"/>
                              </a:rPr>
                              <m:t>𝑠</m:t>
                            </m:r>
                          </m:sub>
                        </m:sSub>
                        <m:r>
                          <a:rPr lang="en-US" sz="1800" b="0" i="1" smtClean="0">
                            <a:solidFill>
                              <a:schemeClr val="tx1">
                                <a:lumMod val="75000"/>
                                <a:lumOff val="25000"/>
                              </a:schemeClr>
                            </a:solidFill>
                            <a:latin typeface="Cambria Math" panose="02040503050406030204" pitchFamily="18" charset="0"/>
                          </a:rPr>
                          <m:t>−</m:t>
                        </m:r>
                        <m:sSub>
                          <m:sSubPr>
                            <m:ctrlPr>
                              <a:rPr lang="en-US" sz="1800" b="0" i="1" smtClean="0">
                                <a:solidFill>
                                  <a:schemeClr val="tx1">
                                    <a:lumMod val="75000"/>
                                    <a:lumOff val="25000"/>
                                  </a:schemeClr>
                                </a:solidFill>
                                <a:latin typeface="Cambria Math" panose="02040503050406030204" pitchFamily="18" charset="0"/>
                              </a:rPr>
                            </m:ctrlPr>
                          </m:sSubPr>
                          <m:e>
                            <m:r>
                              <a:rPr lang="en-US" sz="1800" b="0" i="1" smtClean="0">
                                <a:solidFill>
                                  <a:schemeClr val="tx1">
                                    <a:lumMod val="75000"/>
                                    <a:lumOff val="25000"/>
                                  </a:schemeClr>
                                </a:solidFill>
                                <a:latin typeface="Cambria Math" panose="02040503050406030204" pitchFamily="18" charset="0"/>
                              </a:rPr>
                              <m:t>𝐼</m:t>
                            </m:r>
                          </m:e>
                          <m:sub>
                            <m:r>
                              <a:rPr lang="en-US" sz="1800" b="0" i="1" smtClean="0">
                                <a:solidFill>
                                  <a:schemeClr val="tx1">
                                    <a:lumMod val="75000"/>
                                    <a:lumOff val="25000"/>
                                  </a:schemeClr>
                                </a:solidFill>
                                <a:latin typeface="Cambria Math" panose="02040503050406030204" pitchFamily="18" charset="0"/>
                              </a:rPr>
                              <m:t>𝑠</m:t>
                            </m:r>
                          </m:sub>
                        </m:sSub>
                        <m:r>
                          <a:rPr lang="en-US" sz="1800" b="0" i="1" smtClean="0">
                            <a:solidFill>
                              <a:schemeClr val="tx1">
                                <a:lumMod val="75000"/>
                                <a:lumOff val="25000"/>
                              </a:schemeClr>
                            </a:solidFill>
                            <a:latin typeface="Cambria Math" panose="02040503050406030204" pitchFamily="18" charset="0"/>
                          </a:rPr>
                          <m:t>)]</m:t>
                        </m:r>
                      </m:e>
                    </m:nary>
                  </m:oMath>
                </a14:m>
                <a:endParaRPr lang="en-GB" sz="180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6BB2CED1-430F-4F9E-A8E2-FCF6CCEA5D27}"/>
                  </a:ext>
                </a:extLst>
              </p:cNvPr>
              <p:cNvSpPr>
                <a:spLocks noGrp="1" noRot="1" noChangeAspect="1" noMove="1" noResize="1" noEditPoints="1" noAdjustHandles="1" noChangeArrowheads="1" noChangeShapeType="1" noTextEdit="1"/>
              </p:cNvSpPr>
              <p:nvPr>
                <p:ph idx="1"/>
              </p:nvPr>
            </p:nvSpPr>
            <p:spPr>
              <a:blipFill>
                <a:blip r:embed="rId2"/>
                <a:stretch>
                  <a:fillRect l="-71" b="-15856"/>
                </a:stretch>
              </a:blipFill>
            </p:spPr>
            <p:txBody>
              <a:bodyPr/>
              <a:lstStyle/>
              <a:p>
                <a:r>
                  <a:rPr lang="en-GB">
                    <a:noFill/>
                  </a:rPr>
                  <a:t> </a:t>
                </a:r>
              </a:p>
            </p:txBody>
          </p:sp>
        </mc:Fallback>
      </mc:AlternateContent>
      <p:sp>
        <p:nvSpPr>
          <p:cNvPr id="4" name="Slide Number Placeholder 3">
            <a:extLst>
              <a:ext uri="{FF2B5EF4-FFF2-40B4-BE49-F238E27FC236}">
                <a16:creationId xmlns="" xmlns:a16="http://schemas.microsoft.com/office/drawing/2014/main" id="{DDCC6886-C47B-4E5E-A6FF-CBA3711ADC14}"/>
              </a:ext>
            </a:extLst>
          </p:cNvPr>
          <p:cNvSpPr>
            <a:spLocks noGrp="1"/>
          </p:cNvSpPr>
          <p:nvPr>
            <p:ph type="sldNum" sz="quarter" idx="12"/>
          </p:nvPr>
        </p:nvSpPr>
        <p:spPr/>
        <p:txBody>
          <a:bodyPr/>
          <a:lstStyle/>
          <a:p>
            <a:fld id="{BF954C90-C2B5-4FA0-A36B-84683B1C2215}" type="slidenum">
              <a:rPr lang="en-GB" smtClean="0">
                <a:solidFill>
                  <a:srgbClr val="90C226"/>
                </a:solidFill>
              </a:rPr>
              <a:pPr/>
              <a:t>11</a:t>
            </a:fld>
            <a:endParaRPr lang="en-GB" dirty="0">
              <a:solidFill>
                <a:srgbClr val="90C226"/>
              </a:solidFill>
            </a:endParaRPr>
          </a:p>
        </p:txBody>
      </p:sp>
      <p:sp>
        <p:nvSpPr>
          <p:cNvPr id="5" name="Oval 4">
            <a:extLst>
              <a:ext uri="{FF2B5EF4-FFF2-40B4-BE49-F238E27FC236}">
                <a16:creationId xmlns="" xmlns:a16="http://schemas.microsoft.com/office/drawing/2014/main" id="{A70235C2-B57F-4472-96B4-2FB4DDD733CD}"/>
              </a:ext>
            </a:extLst>
          </p:cNvPr>
          <p:cNvSpPr/>
          <p:nvPr/>
        </p:nvSpPr>
        <p:spPr>
          <a:xfrm>
            <a:off x="3395302" y="3021059"/>
            <a:ext cx="351075" cy="377338"/>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 xmlns:a16="http://schemas.microsoft.com/office/drawing/2014/main" id="{B44B97BC-7156-4AF4-B403-21FA8F00680A}"/>
              </a:ext>
            </a:extLst>
          </p:cNvPr>
          <p:cNvSpPr/>
          <p:nvPr/>
        </p:nvSpPr>
        <p:spPr>
          <a:xfrm>
            <a:off x="3450282" y="4093545"/>
            <a:ext cx="3480320" cy="393068"/>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Connector: Elbow 6">
            <a:extLst>
              <a:ext uri="{FF2B5EF4-FFF2-40B4-BE49-F238E27FC236}">
                <a16:creationId xmlns="" xmlns:a16="http://schemas.microsoft.com/office/drawing/2014/main" id="{89E036E7-FAC7-4B09-B963-2ACEDCB67290}"/>
              </a:ext>
            </a:extLst>
          </p:cNvPr>
          <p:cNvCxnSpPr>
            <a:cxnSpLocks/>
          </p:cNvCxnSpPr>
          <p:nvPr/>
        </p:nvCxnSpPr>
        <p:spPr>
          <a:xfrm rot="10800000">
            <a:off x="7109929" y="4292084"/>
            <a:ext cx="1474234" cy="401214"/>
          </a:xfrm>
          <a:prstGeom prst="bentConnector3">
            <a:avLst>
              <a:gd name="adj1" fmla="val -25949"/>
            </a:avLst>
          </a:prstGeom>
          <a:ln w="190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407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it-IT" dirty="0"/>
              <a:t>The Dividend Decision: Modigliani–Miller II</a:t>
            </a:r>
            <a:endParaRPr lang="en-GB" dirty="0"/>
          </a:p>
        </p:txBody>
      </p:sp>
      <p:sp>
        <p:nvSpPr>
          <p:cNvPr id="3" name="Content Placeholder 2"/>
          <p:cNvSpPr>
            <a:spLocks noGrp="1"/>
          </p:cNvSpPr>
          <p:nvPr>
            <p:ph idx="1"/>
          </p:nvPr>
        </p:nvSpPr>
        <p:spPr/>
        <p:txBody>
          <a:bodyPr/>
          <a:lstStyle/>
          <a:p>
            <a:r>
              <a:rPr lang="en-GB" dirty="0"/>
              <a:t>This shows that the firm’s value only depends on the firm’s income and investment policy. Its dividend and financial policy do not influence the value.</a:t>
            </a:r>
          </a:p>
          <a:p>
            <a:r>
              <a:rPr lang="en-GB" dirty="0"/>
              <a:t>Again, corporate finance is not an important issue, firms should only focus on their core business, not about how to finance it.</a:t>
            </a: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12</a:t>
            </a:fld>
            <a:endParaRPr lang="en-GB" dirty="0">
              <a:solidFill>
                <a:srgbClr val="90C226"/>
              </a:solidFill>
            </a:endParaRPr>
          </a:p>
        </p:txBody>
      </p:sp>
    </p:spTree>
    <p:extLst>
      <p:ext uri="{BB962C8B-B14F-4D97-AF65-F5344CB8AC3E}">
        <p14:creationId xmlns:p14="http://schemas.microsoft.com/office/powerpoint/2010/main" val="6347761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M&amp;M and Tax Rules</a:t>
            </a:r>
          </a:p>
        </p:txBody>
      </p:sp>
      <p:sp>
        <p:nvSpPr>
          <p:cNvPr id="3" name="Content Placeholder 2"/>
          <p:cNvSpPr>
            <a:spLocks noGrp="1"/>
          </p:cNvSpPr>
          <p:nvPr>
            <p:ph idx="1"/>
          </p:nvPr>
        </p:nvSpPr>
        <p:spPr/>
        <p:txBody>
          <a:bodyPr>
            <a:normAutofit/>
          </a:bodyPr>
          <a:lstStyle/>
          <a:p>
            <a:r>
              <a:rPr lang="en-GB" dirty="0"/>
              <a:t>The Modigliani–Miller indicate that we’re better off going home right now and stop talking about corporate finance altogether. But before we do so let’s have a look at what happens in the real-world. </a:t>
            </a:r>
          </a:p>
          <a:p>
            <a:r>
              <a:rPr lang="en-GB" dirty="0"/>
              <a:t>If you </a:t>
            </a:r>
            <a:r>
              <a:rPr lang="en-GB" u="sng" dirty="0"/>
              <a:t>look at the different kinds of debt and equity instruments</a:t>
            </a:r>
            <a:r>
              <a:rPr lang="en-GB" dirty="0"/>
              <a:t> that are available in the market for corporate debt you might be surprised at the sheer variety of products. There’s ordinary debt, secured debt, senior debt, subordinated debt, convertible debt, etc. In terms of stock there’s common stock, preferred stock, and so on. </a:t>
            </a:r>
          </a:p>
          <a:p>
            <a:r>
              <a:rPr lang="en-GB" dirty="0"/>
              <a:t>Also in terms of </a:t>
            </a:r>
            <a:r>
              <a:rPr lang="en-GB" u="sng" dirty="0"/>
              <a:t>where firms can find financing </a:t>
            </a:r>
            <a:r>
              <a:rPr lang="en-GB" dirty="0"/>
              <a:t>there are lot of possibilities. Firms can turn to venture capitalists, banks, pension funds and other institutional investors, etc. </a:t>
            </a:r>
          </a:p>
          <a:p>
            <a:r>
              <a:rPr lang="en-GB" dirty="0"/>
              <a:t>Suffice to say that if Modigliani and Miller are right then we should not expect to see all these opportunities in the financial and credit markets. So either Modigliani and Miller are wrong, or the world is wrong.</a:t>
            </a: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13</a:t>
            </a:fld>
            <a:endParaRPr lang="en-GB" dirty="0">
              <a:solidFill>
                <a:srgbClr val="90C226"/>
              </a:solidFill>
            </a:endParaRPr>
          </a:p>
        </p:txBody>
      </p:sp>
    </p:spTree>
    <p:extLst>
      <p:ext uri="{BB962C8B-B14F-4D97-AF65-F5344CB8AC3E}">
        <p14:creationId xmlns:p14="http://schemas.microsoft.com/office/powerpoint/2010/main" val="32082404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M&amp;M and Tax Rules</a:t>
            </a:r>
          </a:p>
        </p:txBody>
      </p:sp>
      <p:sp>
        <p:nvSpPr>
          <p:cNvPr id="3" name="Content Placeholder 2"/>
          <p:cNvSpPr>
            <a:spLocks noGrp="1"/>
          </p:cNvSpPr>
          <p:nvPr>
            <p:ph idx="1"/>
          </p:nvPr>
        </p:nvSpPr>
        <p:spPr/>
        <p:txBody>
          <a:bodyPr>
            <a:normAutofit/>
          </a:bodyPr>
          <a:lstStyle/>
          <a:p>
            <a:r>
              <a:rPr lang="en-GB" dirty="0"/>
              <a:t>Let’s assume that M&amp;M overlooked something crucial. What could this be? A first remark, made by M&amp;M themselves, is that it may have something to do with </a:t>
            </a:r>
            <a:r>
              <a:rPr lang="en-GB" i="1" dirty="0"/>
              <a:t>tax issues</a:t>
            </a:r>
            <a:r>
              <a:rPr lang="en-GB" dirty="0"/>
              <a:t>. </a:t>
            </a:r>
          </a:p>
          <a:p>
            <a:r>
              <a:rPr lang="en-GB" dirty="0"/>
              <a:t>In most modern economies </a:t>
            </a:r>
            <a:r>
              <a:rPr lang="en-GB" i="1" dirty="0"/>
              <a:t>interest payments on debt can be subtracted from profits for tax purposes</a:t>
            </a:r>
            <a:r>
              <a:rPr lang="en-GB" dirty="0"/>
              <a:t>; the so-called </a:t>
            </a:r>
            <a:r>
              <a:rPr lang="en-GB" i="1" dirty="0"/>
              <a:t>tax-shield</a:t>
            </a:r>
            <a:r>
              <a:rPr lang="en-GB" dirty="0"/>
              <a:t>. </a:t>
            </a:r>
          </a:p>
          <a:p>
            <a:r>
              <a:rPr lang="en-GB" dirty="0"/>
              <a:t>This creates an asymmetry between equity and debt, which changes the M&amp;M result.</a:t>
            </a:r>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14</a:t>
            </a:fld>
            <a:endParaRPr lang="en-GB" dirty="0">
              <a:solidFill>
                <a:srgbClr val="90C226"/>
              </a:solidFill>
            </a:endParaRPr>
          </a:p>
        </p:txBody>
      </p:sp>
    </p:spTree>
    <p:extLst>
      <p:ext uri="{BB962C8B-B14F-4D97-AF65-F5344CB8AC3E}">
        <p14:creationId xmlns:p14="http://schemas.microsoft.com/office/powerpoint/2010/main" val="20991506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dirty="0"/>
              <a:t>M&amp;M and Tax Rules - Example</a:t>
            </a:r>
          </a:p>
        </p:txBody>
      </p:sp>
      <p:sp>
        <p:nvSpPr>
          <p:cNvPr id="3" name="Content Placeholder 2"/>
          <p:cNvSpPr>
            <a:spLocks noGrp="1"/>
          </p:cNvSpPr>
          <p:nvPr>
            <p:ph idx="1"/>
          </p:nvPr>
        </p:nvSpPr>
        <p:spPr/>
        <p:txBody>
          <a:bodyPr/>
          <a:lstStyle/>
          <a:p>
            <a:r>
              <a:rPr lang="en-GB" dirty="0"/>
              <a:t>A quick example (taken from </a:t>
            </a:r>
            <a:r>
              <a:rPr lang="en-GB" dirty="0" err="1"/>
              <a:t>Brealey</a:t>
            </a:r>
            <a:r>
              <a:rPr lang="en-GB" dirty="0"/>
              <a:t> and Myers (2003, p. 490)) illustrates the issue. </a:t>
            </a:r>
          </a:p>
          <a:p>
            <a:r>
              <a:rPr lang="en-GB" dirty="0"/>
              <a:t>Consider two firms, an unleveraged firm U (i.e. 100% equity financed) and a leveraged firm L which has borrowed £1,000 at 8%. </a:t>
            </a:r>
          </a:p>
          <a:p>
            <a:r>
              <a:rPr lang="en-GB" dirty="0"/>
              <a:t>Suppose each firm has realised an income of £1,000 and that income is taxed at 35%.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15</a:t>
            </a:fld>
            <a:endParaRPr lang="en-GB" dirty="0">
              <a:solidFill>
                <a:srgbClr val="90C226"/>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4781" y="3677275"/>
            <a:ext cx="5180319" cy="2517118"/>
          </a:xfrm>
          <a:prstGeom prst="rect">
            <a:avLst/>
          </a:prstGeom>
        </p:spPr>
      </p:pic>
    </p:spTree>
    <p:extLst>
      <p:ext uri="{BB962C8B-B14F-4D97-AF65-F5344CB8AC3E}">
        <p14:creationId xmlns:p14="http://schemas.microsoft.com/office/powerpoint/2010/main" val="20371108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Governance issues</a:t>
            </a:r>
            <a:endParaRPr lang="en-GB" dirty="0"/>
          </a:p>
        </p:txBody>
      </p:sp>
      <p:sp>
        <p:nvSpPr>
          <p:cNvPr id="3" name="Content Placeholder 2"/>
          <p:cNvSpPr>
            <a:spLocks noGrp="1"/>
          </p:cNvSpPr>
          <p:nvPr>
            <p:ph idx="1"/>
          </p:nvPr>
        </p:nvSpPr>
        <p:spPr/>
        <p:txBody>
          <a:bodyPr>
            <a:normAutofit lnSpcReduction="10000"/>
          </a:bodyPr>
          <a:lstStyle/>
          <a:p>
            <a:r>
              <a:rPr lang="en-GB" dirty="0" smtClean="0"/>
              <a:t>It is generally admitted that:</a:t>
            </a:r>
          </a:p>
          <a:p>
            <a:pPr lvl="1">
              <a:lnSpc>
                <a:spcPct val="90000"/>
              </a:lnSpc>
            </a:pPr>
            <a:r>
              <a:rPr lang="en-US" altLang="en-US" dirty="0" smtClean="0"/>
              <a:t>A </a:t>
            </a:r>
            <a:r>
              <a:rPr lang="en-US" altLang="en-US" dirty="0"/>
              <a:t>doctor knows more about illnesses and medical treatment than does the buyer.</a:t>
            </a:r>
          </a:p>
          <a:p>
            <a:pPr lvl="1">
              <a:lnSpc>
                <a:spcPct val="90000"/>
              </a:lnSpc>
            </a:pPr>
            <a:r>
              <a:rPr lang="en-US" altLang="en-US" dirty="0" smtClean="0"/>
              <a:t>An </a:t>
            </a:r>
            <a:r>
              <a:rPr lang="en-US" altLang="en-US" dirty="0"/>
              <a:t>insurance buyer knows more about his life-style and the risks connected with it than does the seller. </a:t>
            </a:r>
          </a:p>
          <a:p>
            <a:pPr lvl="1">
              <a:lnSpc>
                <a:spcPct val="90000"/>
              </a:lnSpc>
            </a:pPr>
            <a:r>
              <a:rPr lang="sv-SE" altLang="en-US" dirty="0" smtClean="0"/>
              <a:t>Someone </a:t>
            </a:r>
            <a:r>
              <a:rPr lang="sv-SE" altLang="en-US" dirty="0"/>
              <a:t>who sells ”Swiss watches” on the internet knows where they are made better than the buyer</a:t>
            </a:r>
            <a:r>
              <a:rPr lang="sv-SE" altLang="en-US" dirty="0" smtClean="0"/>
              <a:t>.</a:t>
            </a:r>
          </a:p>
          <a:p>
            <a:pPr lvl="1">
              <a:lnSpc>
                <a:spcPct val="90000"/>
              </a:lnSpc>
            </a:pPr>
            <a:r>
              <a:rPr lang="sv-SE" altLang="en-US" dirty="0" smtClean="0"/>
              <a:t>A manager knows better than the owners of the firm which is the best project the firm should invest in.</a:t>
            </a:r>
            <a:endParaRPr lang="en-US" altLang="en-US" dirty="0"/>
          </a:p>
          <a:p>
            <a:r>
              <a:rPr lang="en-GB" dirty="0" smtClean="0"/>
              <a:t>However, an agent (manager) who does not govern properly a company possibly:</a:t>
            </a:r>
          </a:p>
          <a:p>
            <a:pPr lvl="1">
              <a:lnSpc>
                <a:spcPct val="90000"/>
              </a:lnSpc>
            </a:pPr>
            <a:r>
              <a:rPr lang="en-GB" dirty="0" smtClean="0"/>
              <a:t>wants </a:t>
            </a:r>
            <a:r>
              <a:rPr lang="en-GB" dirty="0"/>
              <a:t>to undertake projects not based on pure profits but based on other issues, such as </a:t>
            </a:r>
            <a:r>
              <a:rPr lang="en-GB" dirty="0" smtClean="0"/>
              <a:t>his/her reputation</a:t>
            </a:r>
            <a:r>
              <a:rPr lang="en-GB" dirty="0"/>
              <a:t> or </a:t>
            </a:r>
            <a:r>
              <a:rPr lang="en-GB" dirty="0" smtClean="0"/>
              <a:t>promotion.</a:t>
            </a:r>
          </a:p>
          <a:p>
            <a:pPr lvl="1">
              <a:lnSpc>
                <a:spcPct val="90000"/>
              </a:lnSpc>
            </a:pPr>
            <a:r>
              <a:rPr lang="en-GB" dirty="0" smtClean="0"/>
              <a:t>wants </a:t>
            </a:r>
            <a:r>
              <a:rPr lang="en-GB" dirty="0"/>
              <a:t>to undertake projects not based on pure profits but based on other issues, such as </a:t>
            </a:r>
            <a:r>
              <a:rPr lang="en-GB" dirty="0" smtClean="0"/>
              <a:t>the improvement of the position of specific parties in the company (such as shareholders).</a:t>
            </a:r>
            <a:endParaRPr lang="en-GB" dirty="0"/>
          </a:p>
          <a:p>
            <a:pPr lvl="1">
              <a:lnSpc>
                <a:spcPct val="90000"/>
              </a:lnSpc>
            </a:pPr>
            <a:endParaRPr lang="en-GB" dirty="0"/>
          </a:p>
        </p:txBody>
      </p:sp>
      <p:sp>
        <p:nvSpPr>
          <p:cNvPr id="4" name="Slide Number Placeholder 3"/>
          <p:cNvSpPr>
            <a:spLocks noGrp="1"/>
          </p:cNvSpPr>
          <p:nvPr>
            <p:ph type="sldNum" sz="quarter" idx="12"/>
          </p:nvPr>
        </p:nvSpPr>
        <p:spPr/>
        <p:txBody>
          <a:bodyPr/>
          <a:lstStyle/>
          <a:p>
            <a:fld id="{BF954C90-C2B5-4FA0-A36B-84683B1C2215}" type="slidenum">
              <a:rPr lang="en-GB" smtClean="0">
                <a:solidFill>
                  <a:srgbClr val="90C226"/>
                </a:solidFill>
              </a:rPr>
              <a:pPr/>
              <a:t>16</a:t>
            </a:fld>
            <a:endParaRPr lang="en-GB" dirty="0">
              <a:solidFill>
                <a:srgbClr val="90C226"/>
              </a:solidFill>
            </a:endParaRPr>
          </a:p>
        </p:txBody>
      </p:sp>
    </p:spTree>
    <p:extLst>
      <p:ext uri="{BB962C8B-B14F-4D97-AF65-F5344CB8AC3E}">
        <p14:creationId xmlns:p14="http://schemas.microsoft.com/office/powerpoint/2010/main" val="413381410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1549</TotalTime>
  <Words>1394</Words>
  <Application>Microsoft Office PowerPoint</Application>
  <PresentationFormat>Widescreen</PresentationFormat>
  <Paragraphs>124</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Calibri</vt:lpstr>
      <vt:lpstr>Cambria Math</vt:lpstr>
      <vt:lpstr>CMMI8</vt:lpstr>
      <vt:lpstr>CMR10</vt:lpstr>
      <vt:lpstr>CMR8</vt:lpstr>
      <vt:lpstr>MS Mincho</vt:lpstr>
      <vt:lpstr>Wingdings 3</vt:lpstr>
      <vt:lpstr>Facet</vt:lpstr>
      <vt:lpstr>The Standard Theory of Corporate Finance and Modigliani-Miller Theorems  </vt:lpstr>
      <vt:lpstr>Aims</vt:lpstr>
      <vt:lpstr>The Standard Theory</vt:lpstr>
      <vt:lpstr>The Investment Decision and the NPV Rule</vt:lpstr>
      <vt:lpstr>The Financing Decision: Modigliani-Miller I</vt:lpstr>
      <vt:lpstr>The Financing Decision: Modigliani-Miller I</vt:lpstr>
      <vt:lpstr>The Financing Decision: Modigliani-Miller I</vt:lpstr>
      <vt:lpstr>The Dividend Decision: Modigliani–Miller II</vt:lpstr>
      <vt:lpstr>The Dividend Decision: Modigliani–Miller II</vt:lpstr>
      <vt:lpstr>The Dividend Decision: Modigliani–Miller II</vt:lpstr>
      <vt:lpstr>The Dividend Decision: Modigliani–Miller II</vt:lpstr>
      <vt:lpstr>The Dividend Decision: Modigliani–Miller II</vt:lpstr>
      <vt:lpstr>M&amp;M and Tax Rules</vt:lpstr>
      <vt:lpstr>M&amp;M and Tax Rules</vt:lpstr>
      <vt:lpstr>M&amp;M and Tax Rules - Example</vt:lpstr>
      <vt:lpstr>Corporate Governance issues</vt:lpstr>
    </vt:vector>
  </TitlesOfParts>
  <Company>SEF Queen Mary University of London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Standard Theory of Corporate Finance and Modigliani-Miller Theorems</dc:title>
  <dc:creator>Economist</dc:creator>
  <cp:lastModifiedBy>Economist</cp:lastModifiedBy>
  <cp:revision>52</cp:revision>
  <dcterms:created xsi:type="dcterms:W3CDTF">2020-06-30T21:09:43Z</dcterms:created>
  <dcterms:modified xsi:type="dcterms:W3CDTF">2021-01-21T19:36:10Z</dcterms:modified>
</cp:coreProperties>
</file>