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256" r:id="rId5"/>
    <p:sldId id="269" r:id="rId6"/>
    <p:sldId id="257" r:id="rId7"/>
    <p:sldId id="258" r:id="rId8"/>
    <p:sldId id="275" r:id="rId9"/>
    <p:sldId id="271" r:id="rId10"/>
    <p:sldId id="272" r:id="rId11"/>
    <p:sldId id="259" r:id="rId12"/>
    <p:sldId id="260" r:id="rId13"/>
    <p:sldId id="262" r:id="rId14"/>
    <p:sldId id="263" r:id="rId15"/>
    <p:sldId id="278" r:id="rId16"/>
    <p:sldId id="261" r:id="rId17"/>
    <p:sldId id="276" r:id="rId18"/>
    <p:sldId id="280" r:id="rId19"/>
    <p:sldId id="281" r:id="rId20"/>
    <p:sldId id="264" r:id="rId21"/>
    <p:sldId id="265" r:id="rId22"/>
    <p:sldId id="266" r:id="rId23"/>
    <p:sldId id="267" r:id="rId24"/>
    <p:sldId id="26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01BD33-83A9-4FC0-998E-324689C7E955}" v="6" dt="2019-10-17T08:13:04.7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627"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egory Owen" userId="S::gregory.owen@uwtsd.ac.uk::cfc2ea22-c018-4ee0-9ec4-d885aab3cc76" providerId="AD" clId="Web-{3201BD33-83A9-4FC0-998E-324689C7E955}"/>
    <pc:docChg chg="modSld">
      <pc:chgData name="Gregory Owen" userId="S::gregory.owen@uwtsd.ac.uk::cfc2ea22-c018-4ee0-9ec4-d885aab3cc76" providerId="AD" clId="Web-{3201BD33-83A9-4FC0-998E-324689C7E955}" dt="2019-10-17T08:13:04.731" v="4"/>
      <pc:docMkLst>
        <pc:docMk/>
      </pc:docMkLst>
      <pc:sldChg chg="addSp delSp modSp">
        <pc:chgData name="Gregory Owen" userId="S::gregory.owen@uwtsd.ac.uk::cfc2ea22-c018-4ee0-9ec4-d885aab3cc76" providerId="AD" clId="Web-{3201BD33-83A9-4FC0-998E-324689C7E955}" dt="2019-10-17T08:13:04.731" v="4"/>
        <pc:sldMkLst>
          <pc:docMk/>
          <pc:sldMk cId="0" sldId="256"/>
        </pc:sldMkLst>
        <pc:spChg chg="mod">
          <ac:chgData name="Gregory Owen" userId="S::gregory.owen@uwtsd.ac.uk::cfc2ea22-c018-4ee0-9ec4-d885aab3cc76" providerId="AD" clId="Web-{3201BD33-83A9-4FC0-998E-324689C7E955}" dt="2019-10-17T08:12:59.262" v="1" actId="20577"/>
          <ac:spMkLst>
            <pc:docMk/>
            <pc:sldMk cId="0" sldId="256"/>
            <ac:spMk id="2" creationId="{00000000-0000-0000-0000-000000000000}"/>
          </ac:spMkLst>
        </pc:spChg>
        <pc:spChg chg="del">
          <ac:chgData name="Gregory Owen" userId="S::gregory.owen@uwtsd.ac.uk::cfc2ea22-c018-4ee0-9ec4-d885aab3cc76" providerId="AD" clId="Web-{3201BD33-83A9-4FC0-998E-324689C7E955}" dt="2019-10-17T08:12:52.606" v="0"/>
          <ac:spMkLst>
            <pc:docMk/>
            <pc:sldMk cId="0" sldId="256"/>
            <ac:spMk id="3" creationId="{00000000-0000-0000-0000-000000000000}"/>
          </ac:spMkLst>
        </pc:spChg>
        <pc:spChg chg="add del mod">
          <ac:chgData name="Gregory Owen" userId="S::gregory.owen@uwtsd.ac.uk::cfc2ea22-c018-4ee0-9ec4-d885aab3cc76" providerId="AD" clId="Web-{3201BD33-83A9-4FC0-998E-324689C7E955}" dt="2019-10-17T08:13:04.731" v="4"/>
          <ac:spMkLst>
            <pc:docMk/>
            <pc:sldMk cId="0" sldId="256"/>
            <ac:spMk id="6" creationId="{636A749B-4912-4A88-905C-E4BA72A24933}"/>
          </ac:spMkLst>
        </pc:s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313B7D-23FD-4DD1-A8B5-83DD420DA5EB}" type="datetimeFigureOut">
              <a:rPr lang="en-GB" smtClean="0"/>
              <a:pPr/>
              <a:t>24/10/2019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875E0F-ADF7-4407-9255-53BF2523403F}" type="slidenum">
              <a:rPr lang="en-GB" smtClean="0"/>
              <a:pPr/>
              <a:t>‹#›</a:t>
            </a:fld>
            <a:endParaRPr lang="en-GB"/>
          </a:p>
        </p:txBody>
      </p:sp>
    </p:spTree>
    <p:extLst>
      <p:ext uri="{BB962C8B-B14F-4D97-AF65-F5344CB8AC3E}">
        <p14:creationId xmlns:p14="http://schemas.microsoft.com/office/powerpoint/2010/main" val="4271518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5B204C8-906B-4E46-AAD8-D435E57C41BE}"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033E01-CF4A-42F1-816C-D92B3FDAE4B9}"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1DB2AA-1E64-4F34-9AA2-EAFD87EA4ADE}"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D4AB70-A05D-49D1-845C-4D7C6830579F}" type="datetime1">
              <a:rPr lang="en-GB" smtClean="0"/>
              <a:pPr/>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9832D60-2143-4B3E-9377-3254B0DE949E}" type="datetime1">
              <a:rPr lang="en-GB" smtClean="0"/>
              <a:pPr/>
              <a:t>24/10/2019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BED5B2F-9602-4491-BD77-1E955E2FD2A7}" type="datetime1">
              <a:rPr lang="en-GB" smtClean="0"/>
              <a:pPr/>
              <a:t>24/10/2019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3FDFBB-0C69-4E5F-9DCB-F12427B55D72}" type="datetime1">
              <a:rPr lang="en-GB" smtClean="0"/>
              <a:pPr/>
              <a:t>24/10/2019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0051C1-0B26-4EE0-A29E-139C64DECC18}" type="datetime1">
              <a:rPr lang="en-GB" smtClean="0"/>
              <a:pPr/>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7E1ACC-8655-46A8-B4C6-1EC16A01D7CD}" type="datetime1">
              <a:rPr lang="en-GB" smtClean="0"/>
              <a:pPr/>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931F49-420C-4DC3-8380-70A5D66B31EF}"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A0D0C0-1AB6-45E5-9CDF-6B7206ED078F}"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lvl1pPr algn="l">
              <a:defRPr sz="3600"/>
            </a:lvl1pPr>
          </a:lstStyle>
          <a:p>
            <a:r>
              <a:rPr lang="en-US" dirty="0"/>
              <a:t>Click to edit Master title style</a:t>
            </a:r>
            <a:endParaRPr lang="en-GB" dirty="0"/>
          </a:p>
        </p:txBody>
      </p:sp>
      <p:sp>
        <p:nvSpPr>
          <p:cNvPr id="3" name="Content Placeholder 2"/>
          <p:cNvSpPr>
            <a:spLocks noGrp="1"/>
          </p:cNvSpPr>
          <p:nvPr>
            <p:ph idx="1"/>
          </p:nvPr>
        </p:nvSpPr>
        <p:spPr>
          <a:xfrm>
            <a:off x="4283968" y="1124744"/>
            <a:ext cx="4186808" cy="2055947"/>
          </a:xfrm>
        </p:spPr>
        <p:style>
          <a:lnRef idx="1">
            <a:schemeClr val="accent2"/>
          </a:lnRef>
          <a:fillRef idx="2">
            <a:schemeClr val="accent2"/>
          </a:fillRef>
          <a:effectRef idx="1">
            <a:schemeClr val="accent2"/>
          </a:effectRef>
          <a:fontRef idx="none"/>
        </p:style>
        <p:txBody>
          <a:bodyPr>
            <a:spAutoFit/>
          </a:bodyPr>
          <a:lstStyle>
            <a:lvl1pPr>
              <a:buNone/>
              <a:defRPr sz="2200"/>
            </a:lvl1pPr>
            <a:lvl2pPr algn="l">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C48118D5-DA49-4C82-986B-CE4E3366F0A6}"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cxnSp>
        <p:nvCxnSpPr>
          <p:cNvPr id="8" name="Straight Connector 7"/>
          <p:cNvCxnSpPr/>
          <p:nvPr userDrawn="1"/>
        </p:nvCxnSpPr>
        <p:spPr>
          <a:xfrm>
            <a:off x="395536" y="836712"/>
            <a:ext cx="828092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Text Placeholder 9"/>
          <p:cNvSpPr>
            <a:spLocks noGrp="1"/>
          </p:cNvSpPr>
          <p:nvPr>
            <p:ph type="body" sz="quarter" idx="13"/>
          </p:nvPr>
        </p:nvSpPr>
        <p:spPr>
          <a:xfrm>
            <a:off x="467544" y="1124744"/>
            <a:ext cx="3384550" cy="2394502"/>
          </a:xfrm>
        </p:spPr>
        <p:style>
          <a:lnRef idx="2">
            <a:schemeClr val="accent1"/>
          </a:lnRef>
          <a:fillRef idx="1">
            <a:schemeClr val="lt1"/>
          </a:fillRef>
          <a:effectRef idx="0">
            <a:schemeClr val="accent1"/>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Content Placeholder 11"/>
          <p:cNvSpPr>
            <a:spLocks noGrp="1"/>
          </p:cNvSpPr>
          <p:nvPr>
            <p:ph sz="quarter" idx="14"/>
          </p:nvPr>
        </p:nvSpPr>
        <p:spPr>
          <a:xfrm>
            <a:off x="539750" y="2205038"/>
            <a:ext cx="3311525" cy="2394502"/>
          </a:xfrm>
        </p:spPr>
        <p:style>
          <a:lnRef idx="2">
            <a:schemeClr val="accent3"/>
          </a:lnRef>
          <a:fillRef idx="1">
            <a:schemeClr val="lt1"/>
          </a:fillRef>
          <a:effectRef idx="0">
            <a:schemeClr val="accent3"/>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lvl1pPr algn="l">
              <a:defRPr sz="3600"/>
            </a:lvl1pPr>
          </a:lstStyle>
          <a:p>
            <a:r>
              <a:rPr lang="en-US" dirty="0"/>
              <a:t>Click to edit Master title style</a:t>
            </a:r>
            <a:endParaRPr lang="en-GB" dirty="0"/>
          </a:p>
        </p:txBody>
      </p:sp>
      <p:sp>
        <p:nvSpPr>
          <p:cNvPr id="3" name="Content Placeholder 2"/>
          <p:cNvSpPr>
            <a:spLocks noGrp="1"/>
          </p:cNvSpPr>
          <p:nvPr>
            <p:ph idx="1"/>
          </p:nvPr>
        </p:nvSpPr>
        <p:spPr>
          <a:xfrm>
            <a:off x="4283968" y="1124744"/>
            <a:ext cx="4186808" cy="2055947"/>
          </a:xfrm>
        </p:spPr>
        <p:style>
          <a:lnRef idx="1">
            <a:schemeClr val="accent2"/>
          </a:lnRef>
          <a:fillRef idx="2">
            <a:schemeClr val="accent2"/>
          </a:fillRef>
          <a:effectRef idx="1">
            <a:schemeClr val="accent2"/>
          </a:effectRef>
          <a:fontRef idx="none"/>
        </p:style>
        <p:txBody>
          <a:bodyPr>
            <a:spAutoFit/>
          </a:bodyPr>
          <a:lstStyle>
            <a:lvl1pPr>
              <a:buNone/>
              <a:defRPr sz="2200"/>
            </a:lvl1pPr>
            <a:lvl2pPr algn="l">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C48118D5-DA49-4C82-986B-CE4E3366F0A6}"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cxnSp>
        <p:nvCxnSpPr>
          <p:cNvPr id="8" name="Straight Connector 7"/>
          <p:cNvCxnSpPr/>
          <p:nvPr userDrawn="1"/>
        </p:nvCxnSpPr>
        <p:spPr>
          <a:xfrm>
            <a:off x="395536" y="836712"/>
            <a:ext cx="828092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Text Placeholder 9"/>
          <p:cNvSpPr>
            <a:spLocks noGrp="1"/>
          </p:cNvSpPr>
          <p:nvPr>
            <p:ph type="body" sz="quarter" idx="13"/>
          </p:nvPr>
        </p:nvSpPr>
        <p:spPr>
          <a:xfrm>
            <a:off x="467544" y="1124744"/>
            <a:ext cx="3384550" cy="2394502"/>
          </a:xfrm>
        </p:spPr>
        <p:style>
          <a:lnRef idx="2">
            <a:schemeClr val="accent1"/>
          </a:lnRef>
          <a:fillRef idx="1">
            <a:schemeClr val="lt1"/>
          </a:fillRef>
          <a:effectRef idx="0">
            <a:schemeClr val="accent1"/>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Content Placeholder 11"/>
          <p:cNvSpPr>
            <a:spLocks noGrp="1"/>
          </p:cNvSpPr>
          <p:nvPr>
            <p:ph sz="quarter" idx="14"/>
          </p:nvPr>
        </p:nvSpPr>
        <p:spPr>
          <a:xfrm>
            <a:off x="539750" y="2205038"/>
            <a:ext cx="3311525" cy="2394502"/>
          </a:xfrm>
        </p:spPr>
        <p:style>
          <a:lnRef idx="2">
            <a:schemeClr val="accent3"/>
          </a:lnRef>
          <a:fillRef idx="1">
            <a:schemeClr val="lt1"/>
          </a:fillRef>
          <a:effectRef idx="0">
            <a:schemeClr val="accent3"/>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lvl1pPr algn="l">
              <a:defRPr sz="3600"/>
            </a:lvl1pPr>
          </a:lstStyle>
          <a:p>
            <a:r>
              <a:rPr lang="en-US" dirty="0"/>
              <a:t>Click to edit Master title style</a:t>
            </a:r>
            <a:endParaRPr lang="en-GB" dirty="0"/>
          </a:p>
        </p:txBody>
      </p:sp>
      <p:sp>
        <p:nvSpPr>
          <p:cNvPr id="3" name="Content Placeholder 2"/>
          <p:cNvSpPr>
            <a:spLocks noGrp="1"/>
          </p:cNvSpPr>
          <p:nvPr>
            <p:ph idx="1"/>
          </p:nvPr>
        </p:nvSpPr>
        <p:spPr>
          <a:xfrm>
            <a:off x="4283968" y="1124744"/>
            <a:ext cx="4186808" cy="2055947"/>
          </a:xfrm>
        </p:spPr>
        <p:style>
          <a:lnRef idx="1">
            <a:schemeClr val="accent2"/>
          </a:lnRef>
          <a:fillRef idx="2">
            <a:schemeClr val="accent2"/>
          </a:fillRef>
          <a:effectRef idx="1">
            <a:schemeClr val="accent2"/>
          </a:effectRef>
          <a:fontRef idx="none"/>
        </p:style>
        <p:txBody>
          <a:bodyPr>
            <a:spAutoFit/>
          </a:bodyPr>
          <a:lstStyle>
            <a:lvl1pPr>
              <a:buNone/>
              <a:defRPr sz="2200"/>
            </a:lvl1pPr>
            <a:lvl2pPr algn="l">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C48118D5-DA49-4C82-986B-CE4E3366F0A6}"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cxnSp>
        <p:nvCxnSpPr>
          <p:cNvPr id="8" name="Straight Connector 7"/>
          <p:cNvCxnSpPr/>
          <p:nvPr userDrawn="1"/>
        </p:nvCxnSpPr>
        <p:spPr>
          <a:xfrm>
            <a:off x="395536" y="836712"/>
            <a:ext cx="828092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Text Placeholder 9"/>
          <p:cNvSpPr>
            <a:spLocks noGrp="1"/>
          </p:cNvSpPr>
          <p:nvPr>
            <p:ph type="body" sz="quarter" idx="13"/>
          </p:nvPr>
        </p:nvSpPr>
        <p:spPr>
          <a:xfrm>
            <a:off x="467544" y="1124744"/>
            <a:ext cx="3384550" cy="2394502"/>
          </a:xfrm>
        </p:spPr>
        <p:style>
          <a:lnRef idx="2">
            <a:schemeClr val="accent1"/>
          </a:lnRef>
          <a:fillRef idx="1">
            <a:schemeClr val="lt1"/>
          </a:fillRef>
          <a:effectRef idx="0">
            <a:schemeClr val="accent1"/>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Content Placeholder 11"/>
          <p:cNvSpPr>
            <a:spLocks noGrp="1"/>
          </p:cNvSpPr>
          <p:nvPr>
            <p:ph sz="quarter" idx="14"/>
          </p:nvPr>
        </p:nvSpPr>
        <p:spPr>
          <a:xfrm>
            <a:off x="539750" y="2205038"/>
            <a:ext cx="3311525" cy="2394502"/>
          </a:xfrm>
        </p:spPr>
        <p:style>
          <a:lnRef idx="2">
            <a:schemeClr val="accent3"/>
          </a:lnRef>
          <a:fillRef idx="1">
            <a:schemeClr val="lt1"/>
          </a:fillRef>
          <a:effectRef idx="0">
            <a:schemeClr val="accent3"/>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lvl1pPr algn="l">
              <a:defRPr sz="3600"/>
            </a:lvl1pPr>
          </a:lstStyle>
          <a:p>
            <a:r>
              <a:rPr lang="en-US" dirty="0"/>
              <a:t>Click to edit Master title style</a:t>
            </a:r>
            <a:endParaRPr lang="en-GB" dirty="0"/>
          </a:p>
        </p:txBody>
      </p:sp>
      <p:sp>
        <p:nvSpPr>
          <p:cNvPr id="3" name="Content Placeholder 2"/>
          <p:cNvSpPr>
            <a:spLocks noGrp="1"/>
          </p:cNvSpPr>
          <p:nvPr>
            <p:ph idx="1"/>
          </p:nvPr>
        </p:nvSpPr>
        <p:spPr>
          <a:xfrm>
            <a:off x="4283968" y="1124744"/>
            <a:ext cx="4186808" cy="2055947"/>
          </a:xfrm>
        </p:spPr>
        <p:style>
          <a:lnRef idx="1">
            <a:schemeClr val="accent2"/>
          </a:lnRef>
          <a:fillRef idx="2">
            <a:schemeClr val="accent2"/>
          </a:fillRef>
          <a:effectRef idx="1">
            <a:schemeClr val="accent2"/>
          </a:effectRef>
          <a:fontRef idx="none"/>
        </p:style>
        <p:txBody>
          <a:bodyPr>
            <a:spAutoFit/>
          </a:bodyPr>
          <a:lstStyle>
            <a:lvl1pPr>
              <a:buNone/>
              <a:defRPr sz="2200"/>
            </a:lvl1pPr>
            <a:lvl2pPr algn="l">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C48118D5-DA49-4C82-986B-CE4E3366F0A6}" type="datetime1">
              <a:rPr lang="en-GB" smtClean="0"/>
              <a:pPr/>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DF2FFF-F584-4735-8106-888DF8C1047C}" type="slidenum">
              <a:rPr lang="en-GB" smtClean="0"/>
              <a:pPr/>
              <a:t>‹#›</a:t>
            </a:fld>
            <a:endParaRPr lang="en-GB"/>
          </a:p>
        </p:txBody>
      </p:sp>
      <p:cxnSp>
        <p:nvCxnSpPr>
          <p:cNvPr id="8" name="Straight Connector 7"/>
          <p:cNvCxnSpPr/>
          <p:nvPr userDrawn="1"/>
        </p:nvCxnSpPr>
        <p:spPr>
          <a:xfrm>
            <a:off x="395536" y="836712"/>
            <a:ext cx="828092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Text Placeholder 9"/>
          <p:cNvSpPr>
            <a:spLocks noGrp="1"/>
          </p:cNvSpPr>
          <p:nvPr>
            <p:ph type="body" sz="quarter" idx="13"/>
          </p:nvPr>
        </p:nvSpPr>
        <p:spPr>
          <a:xfrm>
            <a:off x="467544" y="1124744"/>
            <a:ext cx="3384550" cy="2394502"/>
          </a:xfrm>
        </p:spPr>
        <p:style>
          <a:lnRef idx="2">
            <a:schemeClr val="accent1"/>
          </a:lnRef>
          <a:fillRef idx="1">
            <a:schemeClr val="lt1"/>
          </a:fillRef>
          <a:effectRef idx="0">
            <a:schemeClr val="accent1"/>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Content Placeholder 11"/>
          <p:cNvSpPr>
            <a:spLocks noGrp="1"/>
          </p:cNvSpPr>
          <p:nvPr>
            <p:ph sz="quarter" idx="14"/>
          </p:nvPr>
        </p:nvSpPr>
        <p:spPr>
          <a:xfrm>
            <a:off x="539750" y="2205038"/>
            <a:ext cx="3311525" cy="2394502"/>
          </a:xfrm>
        </p:spPr>
        <p:style>
          <a:lnRef idx="2">
            <a:schemeClr val="accent3"/>
          </a:lnRef>
          <a:fillRef idx="1">
            <a:schemeClr val="lt1"/>
          </a:fillRef>
          <a:effectRef idx="0">
            <a:schemeClr val="accent3"/>
          </a:effectRef>
          <a:fontRef idx="none"/>
        </p:style>
        <p:txBody>
          <a:bodyPr>
            <a:spAutoFit/>
          </a:bodyPr>
          <a:lstStyle>
            <a:lvl1pPr>
              <a:buNone/>
              <a:defRPr lang="en-US" sz="2200" kern="1200" dirty="0" smtClean="0">
                <a:solidFill>
                  <a:schemeClr val="tx1"/>
                </a:solidFill>
                <a:latin typeface="+mn-lt"/>
                <a:ea typeface="+mn-ea"/>
                <a:cs typeface="+mn-cs"/>
              </a:defRPr>
            </a:lvl1pPr>
            <a:lvl2pPr>
              <a:buNone/>
              <a:defRPr lang="en-US" sz="2200" kern="1200" dirty="0" smtClean="0">
                <a:solidFill>
                  <a:schemeClr val="tx1"/>
                </a:solidFill>
                <a:latin typeface="+mn-lt"/>
                <a:ea typeface="+mn-ea"/>
                <a:cs typeface="+mn-cs"/>
              </a:defRPr>
            </a:lvl2pPr>
            <a:lvl3pPr>
              <a:buNone/>
              <a:defRPr lang="en-US" sz="2200" kern="1200" dirty="0" smtClean="0">
                <a:solidFill>
                  <a:schemeClr val="tx1"/>
                </a:solidFill>
                <a:latin typeface="+mn-lt"/>
                <a:ea typeface="+mn-ea"/>
                <a:cs typeface="+mn-cs"/>
              </a:defRPr>
            </a:lvl3pPr>
            <a:lvl4pPr>
              <a:buNone/>
              <a:defRPr lang="en-US" sz="2200" kern="1200" dirty="0" smtClean="0">
                <a:solidFill>
                  <a:schemeClr val="tx1"/>
                </a:solidFill>
                <a:latin typeface="+mn-lt"/>
                <a:ea typeface="+mn-ea"/>
                <a:cs typeface="+mn-cs"/>
              </a:defRPr>
            </a:lvl4pPr>
            <a:lvl5pPr>
              <a:buNone/>
              <a:defRPr lang="en-GB" sz="2200" kern="1200" dirty="0" smtClean="0">
                <a:solidFill>
                  <a:schemeClr val="tx1"/>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33E01-CF4A-42F1-816C-D92B3FDAE4B9}" type="datetime1">
              <a:rPr lang="en-GB" smtClean="0"/>
              <a:pPr/>
              <a:t>24/10/2019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DF2FFF-F584-4735-8106-888DF8C1047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5.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phet.colorado.edu/en/simulation/nuclear-fission" TargetMode="External"/><Relationship Id="rId2" Type="http://schemas.openxmlformats.org/officeDocument/2006/relationships/hyperlink" Target="http://phet.colorado.edu/en/simulation/alpha-decay"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3600" dirty="0"/>
              <a:t>Nuclear Energy</a:t>
            </a:r>
          </a:p>
        </p:txBody>
      </p:sp>
      <p:sp>
        <p:nvSpPr>
          <p:cNvPr id="4" name="Slide Number Placeholder 3"/>
          <p:cNvSpPr>
            <a:spLocks noGrp="1"/>
          </p:cNvSpPr>
          <p:nvPr>
            <p:ph type="sldNum" sz="quarter" idx="12"/>
          </p:nvPr>
        </p:nvSpPr>
        <p:spPr/>
        <p:txBody>
          <a:bodyPr/>
          <a:lstStyle/>
          <a:p>
            <a:fld id="{29DF2FFF-F584-4735-8106-888DF8C1047C}" type="slidenum">
              <a:rPr lang="en-GB" smtClean="0"/>
              <a:pPr/>
              <a:t>1</a:t>
            </a:fld>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r>
              <a:rPr lang="en-GB"/>
              <a:t>What you should be able to do</a:t>
            </a:r>
          </a:p>
        </p:txBody>
      </p:sp>
      <p:sp>
        <p:nvSpPr>
          <p:cNvPr id="3" name="Content Placeholder 2"/>
          <p:cNvSpPr>
            <a:spLocks noGrp="1"/>
          </p:cNvSpPr>
          <p:nvPr>
            <p:ph idx="1"/>
          </p:nvPr>
        </p:nvSpPr>
        <p:spPr/>
        <p:txBody>
          <a:bodyPr rtlCol="0">
            <a:normAutofit fontScale="85000" lnSpcReduction="10000"/>
          </a:bodyPr>
          <a:lstStyle/>
          <a:p>
            <a:pPr eaLnBrk="1" fontAlgn="auto" hangingPunct="1">
              <a:spcAft>
                <a:spcPts val="0"/>
              </a:spcAft>
              <a:defRPr/>
            </a:pPr>
            <a:r>
              <a:rPr lang="en-GB" dirty="0"/>
              <a:t>Do simple calculations on nuclear transformations; </a:t>
            </a:r>
          </a:p>
          <a:p>
            <a:pPr eaLnBrk="1" fontAlgn="auto" hangingPunct="1">
              <a:spcAft>
                <a:spcPts val="0"/>
              </a:spcAft>
              <a:defRPr/>
            </a:pPr>
            <a:r>
              <a:rPr lang="en-GB" dirty="0"/>
              <a:t>Understand the concept of mass difference and binding energy; </a:t>
            </a:r>
          </a:p>
          <a:p>
            <a:pPr eaLnBrk="1" fontAlgn="auto" hangingPunct="1">
              <a:spcAft>
                <a:spcPts val="0"/>
              </a:spcAft>
              <a:defRPr/>
            </a:pPr>
            <a:r>
              <a:rPr lang="en-GB" dirty="0"/>
              <a:t>Understand the atomic mass unit, u; </a:t>
            </a:r>
          </a:p>
          <a:p>
            <a:pPr eaLnBrk="1" fontAlgn="auto" hangingPunct="1">
              <a:spcAft>
                <a:spcPts val="0"/>
              </a:spcAft>
              <a:defRPr/>
            </a:pPr>
            <a:r>
              <a:rPr lang="en-GB" dirty="0"/>
              <a:t>Convert from one unit to another using 1 u = 931.1 </a:t>
            </a:r>
            <a:r>
              <a:rPr lang="en-GB" dirty="0" err="1"/>
              <a:t>MeV</a:t>
            </a:r>
            <a:r>
              <a:rPr lang="en-GB" dirty="0"/>
              <a:t>, </a:t>
            </a:r>
            <a:r>
              <a:rPr lang="en-GB" i="1" dirty="0"/>
              <a:t>E = mc</a:t>
            </a:r>
            <a:r>
              <a:rPr lang="en-GB" i="1" baseline="30000" dirty="0"/>
              <a:t>2</a:t>
            </a:r>
            <a:r>
              <a:rPr lang="en-GB" dirty="0"/>
              <a:t>; </a:t>
            </a:r>
          </a:p>
          <a:p>
            <a:pPr eaLnBrk="1" fontAlgn="auto" hangingPunct="1">
              <a:spcAft>
                <a:spcPts val="0"/>
              </a:spcAft>
              <a:defRPr/>
            </a:pPr>
            <a:r>
              <a:rPr lang="en-GB" dirty="0"/>
              <a:t>Appreciate that </a:t>
            </a:r>
            <a:r>
              <a:rPr lang="en-GB" i="1" dirty="0"/>
              <a:t>E = mc</a:t>
            </a:r>
            <a:r>
              <a:rPr lang="en-GB" i="1" baseline="30000" dirty="0"/>
              <a:t>2</a:t>
            </a:r>
            <a:r>
              <a:rPr lang="en-GB" dirty="0"/>
              <a:t> applies to all energy changes; </a:t>
            </a:r>
          </a:p>
          <a:p>
            <a:pPr eaLnBrk="1" fontAlgn="auto" hangingPunct="1">
              <a:spcAft>
                <a:spcPts val="0"/>
              </a:spcAft>
              <a:defRPr/>
            </a:pPr>
            <a:r>
              <a:rPr lang="en-GB" dirty="0"/>
              <a:t>Know the graph of average binding energy per nucleon against nucleon number, </a:t>
            </a:r>
            <a:r>
              <a:rPr lang="en-GB" i="1" dirty="0"/>
              <a:t>A</a:t>
            </a:r>
            <a:r>
              <a:rPr lang="en-GB" dirty="0"/>
              <a:t>; </a:t>
            </a:r>
          </a:p>
          <a:p>
            <a:pPr eaLnBrk="1" fontAlgn="auto" hangingPunct="1">
              <a:spcAft>
                <a:spcPts val="0"/>
              </a:spcAft>
              <a:defRPr/>
            </a:pPr>
            <a:r>
              <a:rPr lang="en-GB" dirty="0"/>
              <a:t>Understand fission and fusion processes.</a:t>
            </a:r>
          </a:p>
          <a:p>
            <a:pPr eaLnBrk="1" fontAlgn="auto" hangingPunct="1">
              <a:spcAft>
                <a:spcPts val="0"/>
              </a:spcAft>
              <a:defRPr/>
            </a:pP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Einstein</a:t>
            </a:r>
          </a:p>
        </p:txBody>
      </p:sp>
      <p:sp>
        <p:nvSpPr>
          <p:cNvPr id="3" name="Content Placeholder 2"/>
          <p:cNvSpPr>
            <a:spLocks noGrp="1"/>
          </p:cNvSpPr>
          <p:nvPr>
            <p:ph idx="1"/>
          </p:nvPr>
        </p:nvSpPr>
        <p:spPr>
          <a:xfrm>
            <a:off x="4283968" y="1177471"/>
            <a:ext cx="4186808" cy="1243417"/>
          </a:xfrm>
        </p:spPr>
        <p:style>
          <a:lnRef idx="1">
            <a:schemeClr val="accent1"/>
          </a:lnRef>
          <a:fillRef idx="2">
            <a:schemeClr val="accent1"/>
          </a:fillRef>
          <a:effectRef idx="1">
            <a:schemeClr val="accent1"/>
          </a:effectRef>
          <a:fontRef idx="minor">
            <a:schemeClr val="dk1"/>
          </a:fontRef>
        </p:style>
        <p:txBody>
          <a:bodyPr/>
          <a:lstStyle/>
          <a:p>
            <a:r>
              <a:rPr lang="en-GB" dirty="0"/>
              <a:t>Time dilation</a:t>
            </a:r>
          </a:p>
          <a:p>
            <a:r>
              <a:rPr lang="en-GB" dirty="0"/>
              <a:t>Length contraction</a:t>
            </a:r>
          </a:p>
          <a:p>
            <a:r>
              <a:rPr lang="en-GB" dirty="0"/>
              <a:t>Mass increase as energy gained</a:t>
            </a:r>
          </a:p>
        </p:txBody>
      </p:sp>
      <p:sp>
        <p:nvSpPr>
          <p:cNvPr id="4" name="Slide Number Placeholder 3"/>
          <p:cNvSpPr>
            <a:spLocks noGrp="1"/>
          </p:cNvSpPr>
          <p:nvPr>
            <p:ph type="sldNum" sz="quarter" idx="12"/>
          </p:nvPr>
        </p:nvSpPr>
        <p:spPr/>
        <p:txBody>
          <a:bodyPr/>
          <a:lstStyle/>
          <a:p>
            <a:fld id="{29DF2FFF-F584-4735-8106-888DF8C1047C}" type="slidenum">
              <a:rPr lang="en-GB" smtClean="0"/>
              <a:pPr/>
              <a:t>3</a:t>
            </a:fld>
            <a:endParaRPr lang="en-GB"/>
          </a:p>
        </p:txBody>
      </p:sp>
      <p:sp>
        <p:nvSpPr>
          <p:cNvPr id="5" name="Text Placeholder 4"/>
          <p:cNvSpPr>
            <a:spLocks noGrp="1"/>
          </p:cNvSpPr>
          <p:nvPr>
            <p:ph type="body" sz="quarter" idx="13"/>
          </p:nvPr>
        </p:nvSpPr>
        <p:spPr>
          <a:xfrm>
            <a:off x="467544" y="1124744"/>
            <a:ext cx="3384550" cy="792088"/>
          </a:xfrm>
        </p:spPr>
        <p:txBody>
          <a:bodyPr/>
          <a:lstStyle/>
          <a:p>
            <a:r>
              <a:rPr lang="en-GB" dirty="0"/>
              <a:t>     What three effects did Einstein notice?</a:t>
            </a:r>
          </a:p>
        </p:txBody>
      </p:sp>
      <p:sp>
        <p:nvSpPr>
          <p:cNvPr id="6" name="Content Placeholder 5"/>
          <p:cNvSpPr>
            <a:spLocks noGrp="1"/>
          </p:cNvSpPr>
          <p:nvPr>
            <p:ph sz="quarter" idx="14"/>
          </p:nvPr>
        </p:nvSpPr>
        <p:spPr>
          <a:xfrm>
            <a:off x="539750" y="2205039"/>
            <a:ext cx="3311525" cy="2592113"/>
          </a:xfrm>
        </p:spPr>
        <p:txBody>
          <a:bodyPr/>
          <a:lstStyle/>
          <a:p>
            <a:r>
              <a:rPr lang="en-GB" dirty="0"/>
              <a:t>Explain the significance of E = mc</a:t>
            </a:r>
            <a:r>
              <a:rPr lang="en-GB" baseline="30000" dirty="0"/>
              <a:t>2</a:t>
            </a:r>
          </a:p>
          <a:p>
            <a:r>
              <a:rPr lang="en-GB" dirty="0"/>
              <a:t>In respect of:</a:t>
            </a:r>
          </a:p>
          <a:p>
            <a:pPr lvl="3"/>
            <a:r>
              <a:rPr lang="en-GB" dirty="0"/>
              <a:t>A torch</a:t>
            </a:r>
          </a:p>
          <a:p>
            <a:pPr lvl="3"/>
            <a:r>
              <a:rPr lang="en-GB" dirty="0"/>
              <a:t>A car</a:t>
            </a:r>
          </a:p>
          <a:p>
            <a:pPr lvl="3"/>
            <a:r>
              <a:rPr lang="en-GB" dirty="0"/>
              <a:t>An atom</a:t>
            </a:r>
          </a:p>
          <a:p>
            <a:endParaRPr lang="en-GB" dirty="0"/>
          </a:p>
        </p:txBody>
      </p:sp>
      <p:sp>
        <p:nvSpPr>
          <p:cNvPr id="7" name="Content Placeholder 2"/>
          <p:cNvSpPr txBox="1">
            <a:spLocks/>
          </p:cNvSpPr>
          <p:nvPr/>
        </p:nvSpPr>
        <p:spPr>
          <a:xfrm>
            <a:off x="4283968" y="2996952"/>
            <a:ext cx="4186808" cy="837152"/>
          </a:xfrm>
          <a:prstGeom prst="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dk1"/>
                </a:solidFill>
                <a:effectLst/>
                <a:uLnTx/>
                <a:uFillTx/>
                <a:latin typeface="+mn-lt"/>
                <a:ea typeface="+mn-ea"/>
                <a:cs typeface="+mn-cs"/>
              </a:rPr>
              <a:t>Only in atoms is the effect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dk1"/>
                </a:solidFill>
                <a:effectLst/>
                <a:uLnTx/>
                <a:uFillTx/>
                <a:latin typeface="+mn-lt"/>
                <a:ea typeface="+mn-ea"/>
                <a:cs typeface="+mn-cs"/>
              </a:rPr>
              <a:t>substantive</a:t>
            </a:r>
          </a:p>
        </p:txBody>
      </p:sp>
      <p:sp>
        <p:nvSpPr>
          <p:cNvPr id="8" name="Content Placeholder 5"/>
          <p:cNvSpPr txBox="1">
            <a:spLocks/>
          </p:cNvSpPr>
          <p:nvPr/>
        </p:nvSpPr>
        <p:spPr>
          <a:xfrm>
            <a:off x="539552" y="5085184"/>
            <a:ext cx="3311525" cy="1107996"/>
          </a:xfrm>
          <a:prstGeom prst="rect">
            <a:avLst/>
          </a:prstGeom>
          <a:ln/>
        </p:spPr>
        <p:style>
          <a:lnRef idx="2">
            <a:schemeClr val="accent6"/>
          </a:lnRef>
          <a:fillRef idx="1">
            <a:schemeClr val="lt1"/>
          </a:fillRef>
          <a:effectRef idx="0">
            <a:schemeClr val="accent6"/>
          </a:effectRef>
          <a:fontRef idx="minor">
            <a:schemeClr val="dk1"/>
          </a:fontRef>
        </p:style>
        <p:txBody>
          <a:bodyPr vert="horz"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     What is the minimum photon energy for pair production?</a:t>
            </a:r>
          </a:p>
        </p:txBody>
      </p:sp>
      <p:sp>
        <p:nvSpPr>
          <p:cNvPr id="9" name="Content Placeholder 5"/>
          <p:cNvSpPr txBox="1">
            <a:spLocks/>
          </p:cNvSpPr>
          <p:nvPr/>
        </p:nvSpPr>
        <p:spPr>
          <a:xfrm>
            <a:off x="4355977" y="5157192"/>
            <a:ext cx="1296144" cy="430887"/>
          </a:xfrm>
          <a:prstGeom prst="rect">
            <a:avLst/>
          </a:prstGeom>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     2 mc</a:t>
            </a:r>
            <a:r>
              <a:rPr kumimoji="0" lang="en-GB" sz="2200" b="0" i="0" u="none" strike="noStrike" kern="1200" cap="none" spc="0" normalizeH="0" baseline="30000" noProof="0" dirty="0">
                <a:ln>
                  <a:noFill/>
                </a:ln>
                <a:solidFill>
                  <a:schemeClr val="tx1"/>
                </a:solidFill>
                <a:effectLst/>
                <a:uLnTx/>
                <a:uFillTx/>
                <a:latin typeface="+mn-lt"/>
                <a:ea typeface="+mn-ea"/>
                <a:cs typeface="+mn-cs"/>
              </a:rPr>
              <a:t>2</a:t>
            </a:r>
            <a:endParaRPr kumimoji="0" lang="en-GB" sz="2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grpId="0" nodeType="withEffect">
                                  <p:stCondLst>
                                    <p:cond delay="50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100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6">
                                            <p:bg/>
                                          </p:spTgt>
                                        </p:tgtEl>
                                        <p:attrNameLst>
                                          <p:attrName>style.visibility</p:attrName>
                                        </p:attrNameLst>
                                      </p:cBhvr>
                                      <p:to>
                                        <p:strVal val="visible"/>
                                      </p:to>
                                    </p:set>
                                    <p:anim calcmode="discrete" valueType="clr">
                                      <p:cBhvr override="childStyle">
                                        <p:cTn id="17" dur="80"/>
                                        <p:tgtEl>
                                          <p:spTgt spid="6">
                                            <p:bg/>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6">
                                            <p:bg/>
                                          </p:spTgt>
                                        </p:tgtEl>
                                        <p:attrNameLst>
                                          <p:attrName>fillcolor</p:attrName>
                                        </p:attrNameLst>
                                      </p:cBhvr>
                                      <p:tavLst>
                                        <p:tav tm="0">
                                          <p:val>
                                            <p:clrVal>
                                              <a:schemeClr val="accent2"/>
                                            </p:clrVal>
                                          </p:val>
                                        </p:tav>
                                        <p:tav tm="50000">
                                          <p:val>
                                            <p:clrVal>
                                              <a:schemeClr val="hlink"/>
                                            </p:clrVal>
                                          </p:val>
                                        </p:tav>
                                      </p:tavLst>
                                    </p:anim>
                                    <p:set>
                                      <p:cBhvr>
                                        <p:cTn id="19" dur="80"/>
                                        <p:tgtEl>
                                          <p:spTgt spid="6">
                                            <p:bg/>
                                          </p:spTgt>
                                        </p:tgtEl>
                                        <p:attrNameLst>
                                          <p:attrName>fill.type</p:attrName>
                                        </p:attrNameLst>
                                      </p:cBhvr>
                                      <p:to>
                                        <p:strVal val="solid"/>
                                      </p:to>
                                    </p:set>
                                  </p:childTnLst>
                                </p:cTn>
                              </p:par>
                            </p:childTnLst>
                          </p:cTn>
                        </p:par>
                      </p:childTnLst>
                    </p:cTn>
                  </p:par>
                  <p:par>
                    <p:cTn id="20" fill="hold">
                      <p:stCondLst>
                        <p:cond delay="indefinite"/>
                      </p:stCondLst>
                      <p:childTnLst>
                        <p:par>
                          <p:cTn id="21" fill="hold">
                            <p:stCondLst>
                              <p:cond delay="0"/>
                            </p:stCondLst>
                            <p:childTnLst>
                              <p:par>
                                <p:cTn id="22" presetID="27" presetClass="entr" presetSubtype="0" fill="hold" grpId="0" nodeType="clickEffect">
                                  <p:stCondLst>
                                    <p:cond delay="0"/>
                                  </p:stCondLst>
                                  <p:iterate type="lt">
                                    <p:tmPct val="50000"/>
                                  </p:iterate>
                                  <p:childTnLst>
                                    <p:set>
                                      <p:cBhvr>
                                        <p:cTn id="23"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24"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26" dur="80"/>
                                        <p:tgtEl>
                                          <p:spTgt spid="6">
                                            <p:txEl>
                                              <p:pRg st="0" end="0"/>
                                            </p:txEl>
                                          </p:spTgt>
                                        </p:tgtEl>
                                        <p:attrNameLst>
                                          <p:attrName>fill.type</p:attrName>
                                        </p:attrNameLst>
                                      </p:cBhvr>
                                      <p:to>
                                        <p:strVal val="solid"/>
                                      </p:to>
                                    </p:set>
                                  </p:childTnLst>
                                </p:cTn>
                              </p:par>
                            </p:childTnLst>
                          </p:cTn>
                        </p:par>
                      </p:childTnLst>
                    </p:cTn>
                  </p:par>
                  <p:par>
                    <p:cTn id="27" fill="hold">
                      <p:stCondLst>
                        <p:cond delay="indefinite"/>
                      </p:stCondLst>
                      <p:childTnLst>
                        <p:par>
                          <p:cTn id="28" fill="hold">
                            <p:stCondLst>
                              <p:cond delay="0"/>
                            </p:stCondLst>
                            <p:childTnLst>
                              <p:par>
                                <p:cTn id="29" presetID="27" presetClass="entr" presetSubtype="0" fill="hold" grpId="0" nodeType="clickEffect">
                                  <p:stCondLst>
                                    <p:cond delay="0"/>
                                  </p:stCondLst>
                                  <p:iterate type="lt">
                                    <p:tmPct val="50000"/>
                                  </p:iterate>
                                  <p:childTnLst>
                                    <p:set>
                                      <p:cBhvr>
                                        <p:cTn id="30"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31"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2"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33" dur="80"/>
                                        <p:tgtEl>
                                          <p:spTgt spid="6">
                                            <p:txEl>
                                              <p:pRg st="1" end="1"/>
                                            </p:txEl>
                                          </p:spTgt>
                                        </p:tgtEl>
                                        <p:attrNameLst>
                                          <p:attrName>fill.type</p:attrName>
                                        </p:attrNameLst>
                                      </p:cBhvr>
                                      <p:to>
                                        <p:strVal val="solid"/>
                                      </p:to>
                                    </p:set>
                                  </p:childTnLst>
                                </p:cTn>
                              </p:par>
                              <p:par>
                                <p:cTn id="34" presetID="27" presetClass="entr" presetSubtype="0" fill="hold" grpId="0" nodeType="withEffect">
                                  <p:stCondLst>
                                    <p:cond delay="0"/>
                                  </p:stCondLst>
                                  <p:iterate type="lt">
                                    <p:tmPct val="50000"/>
                                  </p:iterate>
                                  <p:childTnLst>
                                    <p:set>
                                      <p:cBhvr>
                                        <p:cTn id="35"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36" dur="8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38" dur="80"/>
                                        <p:tgtEl>
                                          <p:spTgt spid="6">
                                            <p:txEl>
                                              <p:pRg st="2" end="2"/>
                                            </p:txEl>
                                          </p:spTgt>
                                        </p:tgtEl>
                                        <p:attrNameLst>
                                          <p:attrName>fill.type</p:attrName>
                                        </p:attrNameLst>
                                      </p:cBhvr>
                                      <p:to>
                                        <p:strVal val="solid"/>
                                      </p:to>
                                    </p:set>
                                  </p:childTnLst>
                                </p:cTn>
                              </p:par>
                              <p:par>
                                <p:cTn id="39" presetID="27" presetClass="entr" presetSubtype="0" fill="hold" grpId="0" nodeType="withEffect">
                                  <p:stCondLst>
                                    <p:cond delay="0"/>
                                  </p:stCondLst>
                                  <p:iterate type="lt">
                                    <p:tmPct val="50000"/>
                                  </p:iterate>
                                  <p:childTnLst>
                                    <p:set>
                                      <p:cBhvr>
                                        <p:cTn id="40" dur="1" fill="hold">
                                          <p:stCondLst>
                                            <p:cond delay="0"/>
                                          </p:stCondLst>
                                        </p:cTn>
                                        <p:tgtEl>
                                          <p:spTgt spid="6">
                                            <p:txEl>
                                              <p:pRg st="3" end="3"/>
                                            </p:txEl>
                                          </p:spTgt>
                                        </p:tgtEl>
                                        <p:attrNameLst>
                                          <p:attrName>style.visibility</p:attrName>
                                        </p:attrNameLst>
                                      </p:cBhvr>
                                      <p:to>
                                        <p:strVal val="visible"/>
                                      </p:to>
                                    </p:set>
                                    <p:anim calcmode="discrete" valueType="clr">
                                      <p:cBhvr override="childStyle">
                                        <p:cTn id="41" dur="80"/>
                                        <p:tgtEl>
                                          <p:spTgt spid="6">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2" dur="80"/>
                                        <p:tgtEl>
                                          <p:spTgt spid="6">
                                            <p:txEl>
                                              <p:pRg st="3" end="3"/>
                                            </p:txEl>
                                          </p:spTgt>
                                        </p:tgtEl>
                                        <p:attrNameLst>
                                          <p:attrName>fillcolor</p:attrName>
                                        </p:attrNameLst>
                                      </p:cBhvr>
                                      <p:tavLst>
                                        <p:tav tm="0">
                                          <p:val>
                                            <p:clrVal>
                                              <a:schemeClr val="accent2"/>
                                            </p:clrVal>
                                          </p:val>
                                        </p:tav>
                                        <p:tav tm="50000">
                                          <p:val>
                                            <p:clrVal>
                                              <a:schemeClr val="hlink"/>
                                            </p:clrVal>
                                          </p:val>
                                        </p:tav>
                                      </p:tavLst>
                                    </p:anim>
                                    <p:set>
                                      <p:cBhvr>
                                        <p:cTn id="43" dur="80"/>
                                        <p:tgtEl>
                                          <p:spTgt spid="6">
                                            <p:txEl>
                                              <p:pRg st="3" end="3"/>
                                            </p:txEl>
                                          </p:spTgt>
                                        </p:tgtEl>
                                        <p:attrNameLst>
                                          <p:attrName>fill.type</p:attrName>
                                        </p:attrNameLst>
                                      </p:cBhvr>
                                      <p:to>
                                        <p:strVal val="solid"/>
                                      </p:to>
                                    </p:set>
                                  </p:childTnLst>
                                </p:cTn>
                              </p:par>
                              <p:par>
                                <p:cTn id="44" presetID="27" presetClass="entr" presetSubtype="0" fill="hold" grpId="0" nodeType="withEffect">
                                  <p:stCondLst>
                                    <p:cond delay="0"/>
                                  </p:stCondLst>
                                  <p:iterate type="lt">
                                    <p:tmPct val="50000"/>
                                  </p:iterate>
                                  <p:childTnLst>
                                    <p:set>
                                      <p:cBhvr>
                                        <p:cTn id="45" dur="1" fill="hold">
                                          <p:stCondLst>
                                            <p:cond delay="0"/>
                                          </p:stCondLst>
                                        </p:cTn>
                                        <p:tgtEl>
                                          <p:spTgt spid="6">
                                            <p:txEl>
                                              <p:pRg st="4" end="4"/>
                                            </p:txEl>
                                          </p:spTgt>
                                        </p:tgtEl>
                                        <p:attrNameLst>
                                          <p:attrName>style.visibility</p:attrName>
                                        </p:attrNameLst>
                                      </p:cBhvr>
                                      <p:to>
                                        <p:strVal val="visible"/>
                                      </p:to>
                                    </p:set>
                                    <p:anim calcmode="discrete" valueType="clr">
                                      <p:cBhvr override="childStyle">
                                        <p:cTn id="46" dur="80"/>
                                        <p:tgtEl>
                                          <p:spTgt spid="6">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6">
                                            <p:txEl>
                                              <p:pRg st="4" end="4"/>
                                            </p:txEl>
                                          </p:spTgt>
                                        </p:tgtEl>
                                        <p:attrNameLst>
                                          <p:attrName>fillcolor</p:attrName>
                                        </p:attrNameLst>
                                      </p:cBhvr>
                                      <p:tavLst>
                                        <p:tav tm="0">
                                          <p:val>
                                            <p:clrVal>
                                              <a:schemeClr val="accent2"/>
                                            </p:clrVal>
                                          </p:val>
                                        </p:tav>
                                        <p:tav tm="50000">
                                          <p:val>
                                            <p:clrVal>
                                              <a:schemeClr val="hlink"/>
                                            </p:clrVal>
                                          </p:val>
                                        </p:tav>
                                      </p:tavLst>
                                    </p:anim>
                                    <p:set>
                                      <p:cBhvr>
                                        <p:cTn id="48" dur="80"/>
                                        <p:tgtEl>
                                          <p:spTgt spid="6">
                                            <p:txEl>
                                              <p:pRg st="4" end="4"/>
                                            </p:txEl>
                                          </p:spTgt>
                                        </p:tgtEl>
                                        <p:attrNameLst>
                                          <p:attrName>fill.type</p:attrName>
                                        </p:attrNameLst>
                                      </p:cBhvr>
                                      <p:to>
                                        <p:strVal val="solid"/>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7">
                                            <p:bg/>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7">
                                            <p:txEl>
                                              <p:pRg st="0" end="0"/>
                                            </p:txEl>
                                          </p:spTgt>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7" presetClass="entr" presetSubtype="0" fill="hold" grpId="0" nodeType="clickEffect">
                                  <p:stCondLst>
                                    <p:cond delay="0"/>
                                  </p:stCondLst>
                                  <p:iterate type="lt">
                                    <p:tmPct val="50000"/>
                                  </p:iterate>
                                  <p:childTnLst>
                                    <p:set>
                                      <p:cBhvr>
                                        <p:cTn id="60" dur="1" fill="hold">
                                          <p:stCondLst>
                                            <p:cond delay="0"/>
                                          </p:stCondLst>
                                        </p:cTn>
                                        <p:tgtEl>
                                          <p:spTgt spid="8">
                                            <p:bg/>
                                          </p:spTgt>
                                        </p:tgtEl>
                                        <p:attrNameLst>
                                          <p:attrName>style.visibility</p:attrName>
                                        </p:attrNameLst>
                                      </p:cBhvr>
                                      <p:to>
                                        <p:strVal val="visible"/>
                                      </p:to>
                                    </p:set>
                                    <p:anim calcmode="discrete" valueType="clr">
                                      <p:cBhvr override="childStyle">
                                        <p:cTn id="61" dur="80"/>
                                        <p:tgtEl>
                                          <p:spTgt spid="8">
                                            <p:bg/>
                                          </p:spTgt>
                                        </p:tgtEl>
                                        <p:attrNameLst>
                                          <p:attrName>style.color</p:attrName>
                                        </p:attrNameLst>
                                      </p:cBhvr>
                                      <p:tavLst>
                                        <p:tav tm="0">
                                          <p:val>
                                            <p:clrVal>
                                              <a:schemeClr val="accent2"/>
                                            </p:clrVal>
                                          </p:val>
                                        </p:tav>
                                        <p:tav tm="50000">
                                          <p:val>
                                            <p:clrVal>
                                              <a:schemeClr val="hlink"/>
                                            </p:clrVal>
                                          </p:val>
                                        </p:tav>
                                      </p:tavLst>
                                    </p:anim>
                                    <p:anim calcmode="discrete" valueType="clr">
                                      <p:cBhvr>
                                        <p:cTn id="62" dur="80"/>
                                        <p:tgtEl>
                                          <p:spTgt spid="8">
                                            <p:bg/>
                                          </p:spTgt>
                                        </p:tgtEl>
                                        <p:attrNameLst>
                                          <p:attrName>fillcolor</p:attrName>
                                        </p:attrNameLst>
                                      </p:cBhvr>
                                      <p:tavLst>
                                        <p:tav tm="0">
                                          <p:val>
                                            <p:clrVal>
                                              <a:schemeClr val="accent2"/>
                                            </p:clrVal>
                                          </p:val>
                                        </p:tav>
                                        <p:tav tm="50000">
                                          <p:val>
                                            <p:clrVal>
                                              <a:schemeClr val="hlink"/>
                                            </p:clrVal>
                                          </p:val>
                                        </p:tav>
                                      </p:tavLst>
                                    </p:anim>
                                    <p:set>
                                      <p:cBhvr>
                                        <p:cTn id="63" dur="80"/>
                                        <p:tgtEl>
                                          <p:spTgt spid="8">
                                            <p:bg/>
                                          </p:spTgt>
                                        </p:tgtEl>
                                        <p:attrNameLst>
                                          <p:attrName>fill.type</p:attrName>
                                        </p:attrNameLst>
                                      </p:cBhvr>
                                      <p:to>
                                        <p:strVal val="solid"/>
                                      </p:to>
                                    </p:set>
                                  </p:childTnLst>
                                </p:cTn>
                              </p:par>
                            </p:childTnLst>
                          </p:cTn>
                        </p:par>
                      </p:childTnLst>
                    </p:cTn>
                  </p:par>
                  <p:par>
                    <p:cTn id="64" fill="hold">
                      <p:stCondLst>
                        <p:cond delay="indefinite"/>
                      </p:stCondLst>
                      <p:childTnLst>
                        <p:par>
                          <p:cTn id="65" fill="hold">
                            <p:stCondLst>
                              <p:cond delay="0"/>
                            </p:stCondLst>
                            <p:childTnLst>
                              <p:par>
                                <p:cTn id="66" presetID="27" presetClass="entr" presetSubtype="0" fill="hold" grpId="0" nodeType="clickEffect">
                                  <p:stCondLst>
                                    <p:cond delay="0"/>
                                  </p:stCondLst>
                                  <p:iterate type="lt">
                                    <p:tmPct val="50000"/>
                                  </p:iterate>
                                  <p:childTnLst>
                                    <p:set>
                                      <p:cBhvr>
                                        <p:cTn id="67" dur="1" fill="hold">
                                          <p:stCondLst>
                                            <p:cond delay="0"/>
                                          </p:stCondLst>
                                        </p:cTn>
                                        <p:tgtEl>
                                          <p:spTgt spid="8">
                                            <p:txEl>
                                              <p:pRg st="0" end="0"/>
                                            </p:txEl>
                                          </p:spTgt>
                                        </p:tgtEl>
                                        <p:attrNameLst>
                                          <p:attrName>style.visibility</p:attrName>
                                        </p:attrNameLst>
                                      </p:cBhvr>
                                      <p:to>
                                        <p:strVal val="visible"/>
                                      </p:to>
                                    </p:set>
                                    <p:anim calcmode="discrete" valueType="clr">
                                      <p:cBhvr override="childStyle">
                                        <p:cTn id="68" dur="80"/>
                                        <p:tgtEl>
                                          <p:spTgt spid="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9" dur="80"/>
                                        <p:tgtEl>
                                          <p:spTgt spid="8">
                                            <p:txEl>
                                              <p:pRg st="0" end="0"/>
                                            </p:txEl>
                                          </p:spTgt>
                                        </p:tgtEl>
                                        <p:attrNameLst>
                                          <p:attrName>fillcolor</p:attrName>
                                        </p:attrNameLst>
                                      </p:cBhvr>
                                      <p:tavLst>
                                        <p:tav tm="0">
                                          <p:val>
                                            <p:clrVal>
                                              <a:schemeClr val="accent2"/>
                                            </p:clrVal>
                                          </p:val>
                                        </p:tav>
                                        <p:tav tm="50000">
                                          <p:val>
                                            <p:clrVal>
                                              <a:schemeClr val="hlink"/>
                                            </p:clrVal>
                                          </p:val>
                                        </p:tav>
                                      </p:tavLst>
                                    </p:anim>
                                    <p:set>
                                      <p:cBhvr>
                                        <p:cTn id="70" dur="80"/>
                                        <p:tgtEl>
                                          <p:spTgt spid="8">
                                            <p:txEl>
                                              <p:pRg st="0" end="0"/>
                                            </p:txEl>
                                          </p:spTgt>
                                        </p:tgtEl>
                                        <p:attrNameLst>
                                          <p:attrName>fill.type</p:attrName>
                                        </p:attrNameLst>
                                      </p:cBhvr>
                                      <p:to>
                                        <p:strVal val="solid"/>
                                      </p:to>
                                    </p:set>
                                  </p:childTnLst>
                                </p:cTn>
                              </p:par>
                            </p:childTnLst>
                          </p:cTn>
                        </p:par>
                      </p:childTnLst>
                    </p:cTn>
                  </p:par>
                  <p:par>
                    <p:cTn id="71" fill="hold">
                      <p:stCondLst>
                        <p:cond delay="indefinite"/>
                      </p:stCondLst>
                      <p:childTnLst>
                        <p:par>
                          <p:cTn id="72" fill="hold">
                            <p:stCondLst>
                              <p:cond delay="0"/>
                            </p:stCondLst>
                            <p:childTnLst>
                              <p:par>
                                <p:cTn id="73" presetID="27" presetClass="entr" presetSubtype="0" fill="hold" grpId="0" nodeType="clickEffect">
                                  <p:stCondLst>
                                    <p:cond delay="0"/>
                                  </p:stCondLst>
                                  <p:iterate type="lt">
                                    <p:tmPct val="50000"/>
                                  </p:iterate>
                                  <p:childTnLst>
                                    <p:set>
                                      <p:cBhvr>
                                        <p:cTn id="74" dur="1" fill="hold">
                                          <p:stCondLst>
                                            <p:cond delay="0"/>
                                          </p:stCondLst>
                                        </p:cTn>
                                        <p:tgtEl>
                                          <p:spTgt spid="9">
                                            <p:bg/>
                                          </p:spTgt>
                                        </p:tgtEl>
                                        <p:attrNameLst>
                                          <p:attrName>style.visibility</p:attrName>
                                        </p:attrNameLst>
                                      </p:cBhvr>
                                      <p:to>
                                        <p:strVal val="visible"/>
                                      </p:to>
                                    </p:set>
                                    <p:anim calcmode="discrete" valueType="clr">
                                      <p:cBhvr override="childStyle">
                                        <p:cTn id="75" dur="80"/>
                                        <p:tgtEl>
                                          <p:spTgt spid="9">
                                            <p:bg/>
                                          </p:spTgt>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9">
                                            <p:bg/>
                                          </p:spTgt>
                                        </p:tgtEl>
                                        <p:attrNameLst>
                                          <p:attrName>fillcolor</p:attrName>
                                        </p:attrNameLst>
                                      </p:cBhvr>
                                      <p:tavLst>
                                        <p:tav tm="0">
                                          <p:val>
                                            <p:clrVal>
                                              <a:schemeClr val="accent2"/>
                                            </p:clrVal>
                                          </p:val>
                                        </p:tav>
                                        <p:tav tm="50000">
                                          <p:val>
                                            <p:clrVal>
                                              <a:schemeClr val="hlink"/>
                                            </p:clrVal>
                                          </p:val>
                                        </p:tav>
                                      </p:tavLst>
                                    </p:anim>
                                    <p:set>
                                      <p:cBhvr>
                                        <p:cTn id="77" dur="80"/>
                                        <p:tgtEl>
                                          <p:spTgt spid="9">
                                            <p:bg/>
                                          </p:spTgt>
                                        </p:tgtEl>
                                        <p:attrNameLst>
                                          <p:attrName>fill.type</p:attrName>
                                        </p:attrNameLst>
                                      </p:cBhvr>
                                      <p:to>
                                        <p:strVal val="solid"/>
                                      </p:to>
                                    </p:set>
                                  </p:childTnLst>
                                </p:cTn>
                              </p:par>
                            </p:childTnLst>
                          </p:cTn>
                        </p:par>
                      </p:childTnLst>
                    </p:cTn>
                  </p:par>
                  <p:par>
                    <p:cTn id="78" fill="hold">
                      <p:stCondLst>
                        <p:cond delay="indefinite"/>
                      </p:stCondLst>
                      <p:childTnLst>
                        <p:par>
                          <p:cTn id="79" fill="hold">
                            <p:stCondLst>
                              <p:cond delay="0"/>
                            </p:stCondLst>
                            <p:childTnLst>
                              <p:par>
                                <p:cTn id="80" presetID="27" presetClass="entr" presetSubtype="0" fill="hold" grpId="0" nodeType="clickEffect">
                                  <p:stCondLst>
                                    <p:cond delay="0"/>
                                  </p:stCondLst>
                                  <p:iterate type="lt">
                                    <p:tmPct val="50000"/>
                                  </p:iterate>
                                  <p:childTnLst>
                                    <p:set>
                                      <p:cBhvr>
                                        <p:cTn id="81" dur="1" fill="hold">
                                          <p:stCondLst>
                                            <p:cond delay="0"/>
                                          </p:stCondLst>
                                        </p:cTn>
                                        <p:tgtEl>
                                          <p:spTgt spid="9">
                                            <p:txEl>
                                              <p:pRg st="0" end="0"/>
                                            </p:txEl>
                                          </p:spTgt>
                                        </p:tgtEl>
                                        <p:attrNameLst>
                                          <p:attrName>style.visibility</p:attrName>
                                        </p:attrNameLst>
                                      </p:cBhvr>
                                      <p:to>
                                        <p:strVal val="visible"/>
                                      </p:to>
                                    </p:set>
                                    <p:anim calcmode="discrete" valueType="clr">
                                      <p:cBhvr override="childStyle">
                                        <p:cTn id="82" dur="80"/>
                                        <p:tgtEl>
                                          <p:spTgt spid="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3" dur="80"/>
                                        <p:tgtEl>
                                          <p:spTgt spid="9">
                                            <p:txEl>
                                              <p:pRg st="0" end="0"/>
                                            </p:txEl>
                                          </p:spTgt>
                                        </p:tgtEl>
                                        <p:attrNameLst>
                                          <p:attrName>fillcolor</p:attrName>
                                        </p:attrNameLst>
                                      </p:cBhvr>
                                      <p:tavLst>
                                        <p:tav tm="0">
                                          <p:val>
                                            <p:clrVal>
                                              <a:schemeClr val="accent2"/>
                                            </p:clrVal>
                                          </p:val>
                                        </p:tav>
                                        <p:tav tm="50000">
                                          <p:val>
                                            <p:clrVal>
                                              <a:schemeClr val="hlink"/>
                                            </p:clrVal>
                                          </p:val>
                                        </p:tav>
                                      </p:tavLst>
                                    </p:anim>
                                    <p:set>
                                      <p:cBhvr>
                                        <p:cTn id="84" dur="80"/>
                                        <p:tgtEl>
                                          <p:spTgt spid="9">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build="p" animBg="1"/>
      <p:bldP spid="7" grpId="0" build="p" animBg="1"/>
      <p:bldP spid="8" grpId="0" build="p" animBg="1"/>
      <p:bldP spid="9"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Energy losses in radioactive decay</a:t>
            </a:r>
          </a:p>
        </p:txBody>
      </p:sp>
      <p:sp>
        <p:nvSpPr>
          <p:cNvPr id="3" name="Content Placeholder 2"/>
          <p:cNvSpPr>
            <a:spLocks noGrp="1"/>
          </p:cNvSpPr>
          <p:nvPr>
            <p:ph idx="1"/>
          </p:nvPr>
        </p:nvSpPr>
        <p:spPr>
          <a:xfrm>
            <a:off x="4283968" y="1124744"/>
            <a:ext cx="4186808" cy="1243417"/>
          </a:xfrm>
        </p:spPr>
        <p:txBody>
          <a:bodyPr/>
          <a:lstStyle/>
          <a:p>
            <a:r>
              <a:rPr lang="en-GB" dirty="0"/>
              <a:t>Because energy release is</a:t>
            </a:r>
          </a:p>
          <a:p>
            <a:r>
              <a:rPr lang="en-GB" dirty="0"/>
              <a:t>associated with a change (loss) of</a:t>
            </a:r>
          </a:p>
          <a:p>
            <a:r>
              <a:rPr lang="en-GB" dirty="0"/>
              <a:t>mass</a:t>
            </a:r>
          </a:p>
        </p:txBody>
      </p:sp>
      <p:sp>
        <p:nvSpPr>
          <p:cNvPr id="4" name="Slide Number Placeholder 3"/>
          <p:cNvSpPr>
            <a:spLocks noGrp="1"/>
          </p:cNvSpPr>
          <p:nvPr>
            <p:ph type="sldNum" sz="quarter" idx="12"/>
          </p:nvPr>
        </p:nvSpPr>
        <p:spPr/>
        <p:txBody>
          <a:bodyPr/>
          <a:lstStyle/>
          <a:p>
            <a:fld id="{29DF2FFF-F584-4735-8106-888DF8C1047C}" type="slidenum">
              <a:rPr lang="en-GB" smtClean="0"/>
              <a:pPr/>
              <a:t>4</a:t>
            </a:fld>
            <a:endParaRPr lang="en-GB"/>
          </a:p>
        </p:txBody>
      </p:sp>
      <p:sp>
        <p:nvSpPr>
          <p:cNvPr id="5" name="Text Placeholder 4"/>
          <p:cNvSpPr>
            <a:spLocks noGrp="1"/>
          </p:cNvSpPr>
          <p:nvPr>
            <p:ph type="body" sz="quarter" idx="13"/>
          </p:nvPr>
        </p:nvSpPr>
        <p:spPr>
          <a:xfrm>
            <a:off x="467544" y="1124744"/>
            <a:ext cx="3384550" cy="1649682"/>
          </a:xfrm>
        </p:spPr>
        <p:txBody>
          <a:bodyPr/>
          <a:lstStyle/>
          <a:p>
            <a:r>
              <a:rPr lang="en-GB" dirty="0"/>
              <a:t>Einstein’s equation is also</a:t>
            </a:r>
          </a:p>
          <a:p>
            <a:r>
              <a:rPr lang="en-GB" dirty="0"/>
              <a:t>written as</a:t>
            </a:r>
          </a:p>
          <a:p>
            <a:r>
              <a:rPr lang="en-GB" dirty="0"/>
              <a:t>                Q = </a:t>
            </a:r>
            <a:r>
              <a:rPr lang="en-GB" dirty="0">
                <a:sym typeface="Symbol"/>
              </a:rPr>
              <a:t>m c</a:t>
            </a:r>
            <a:r>
              <a:rPr lang="en-GB" baseline="30000" dirty="0">
                <a:sym typeface="Symbol"/>
              </a:rPr>
              <a:t>2</a:t>
            </a:r>
            <a:r>
              <a:rPr lang="en-GB" dirty="0">
                <a:sym typeface="Symbol"/>
              </a:rPr>
              <a:t>   </a:t>
            </a:r>
          </a:p>
          <a:p>
            <a:r>
              <a:rPr lang="en-GB" dirty="0">
                <a:sym typeface="Symbol"/>
              </a:rPr>
              <a:t>Why? </a:t>
            </a:r>
            <a:endParaRPr lang="en-GB" dirty="0"/>
          </a:p>
        </p:txBody>
      </p:sp>
      <p:sp>
        <p:nvSpPr>
          <p:cNvPr id="6" name="Content Placeholder 5"/>
          <p:cNvSpPr>
            <a:spLocks noGrp="1"/>
          </p:cNvSpPr>
          <p:nvPr>
            <p:ph sz="quarter" idx="14"/>
          </p:nvPr>
        </p:nvSpPr>
        <p:spPr>
          <a:xfrm>
            <a:off x="467544" y="3068960"/>
            <a:ext cx="3311525" cy="1649682"/>
          </a:xfrm>
        </p:spPr>
        <p:txBody>
          <a:bodyPr/>
          <a:lstStyle/>
          <a:p>
            <a:r>
              <a:rPr lang="en-GB" dirty="0"/>
              <a:t>What happens to the</a:t>
            </a:r>
          </a:p>
          <a:p>
            <a:r>
              <a:rPr lang="en-GB" dirty="0"/>
              <a:t>energy in :</a:t>
            </a:r>
          </a:p>
          <a:p>
            <a:pPr marL="457200" indent="-457200">
              <a:buAutoNum type="alphaLcPeriod"/>
            </a:pPr>
            <a:r>
              <a:rPr lang="en-GB" dirty="0">
                <a:sym typeface="Symbol"/>
              </a:rPr>
              <a:t>-decay</a:t>
            </a:r>
          </a:p>
          <a:p>
            <a:pPr marL="457200" indent="-457200">
              <a:buAutoNum type="alphaLcPeriod"/>
            </a:pPr>
            <a:r>
              <a:rPr lang="en-GB" dirty="0">
                <a:sym typeface="Symbol"/>
              </a:rPr>
              <a:t>-</a:t>
            </a:r>
            <a:r>
              <a:rPr lang="en-GB" dirty="0" smtClean="0">
                <a:sym typeface="Symbol"/>
              </a:rPr>
              <a:t>decay</a:t>
            </a:r>
            <a:endParaRPr lang="en-GB" dirty="0">
              <a:sym typeface="Symbol"/>
            </a:endParaRPr>
          </a:p>
        </p:txBody>
      </p:sp>
      <p:sp>
        <p:nvSpPr>
          <p:cNvPr id="7" name="TextBox 6"/>
          <p:cNvSpPr txBox="1"/>
          <p:nvPr/>
        </p:nvSpPr>
        <p:spPr>
          <a:xfrm>
            <a:off x="4283968" y="2780928"/>
            <a:ext cx="4176464" cy="110799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200" dirty="0"/>
              <a:t>Calculate the amount of energy that would be released from 1kg of matter</a:t>
            </a:r>
          </a:p>
        </p:txBody>
      </p:sp>
      <p:sp>
        <p:nvSpPr>
          <p:cNvPr id="8" name="TextBox 7"/>
          <p:cNvSpPr txBox="1"/>
          <p:nvPr/>
        </p:nvSpPr>
        <p:spPr>
          <a:xfrm>
            <a:off x="4283968" y="4005064"/>
            <a:ext cx="4536504" cy="267765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US" sz="2400" dirty="0"/>
              <a:t>E = 1 x [3x10</a:t>
            </a:r>
            <a:r>
              <a:rPr lang="en-US" sz="2400" baseline="30000" dirty="0"/>
              <a:t>8</a:t>
            </a:r>
            <a:r>
              <a:rPr lang="en-US" sz="2400" dirty="0"/>
              <a:t>]</a:t>
            </a:r>
            <a:r>
              <a:rPr lang="en-US" sz="2400" baseline="30000" dirty="0"/>
              <a:t>2</a:t>
            </a:r>
            <a:r>
              <a:rPr lang="en-US" sz="2400" dirty="0"/>
              <a:t> = 9x10</a:t>
            </a:r>
            <a:r>
              <a:rPr lang="en-US" sz="2400" baseline="30000" dirty="0"/>
              <a:t>16</a:t>
            </a:r>
            <a:r>
              <a:rPr lang="en-US" sz="2400" dirty="0"/>
              <a:t> J</a:t>
            </a:r>
          </a:p>
          <a:p>
            <a:endParaRPr lang="en-US" sz="2400" dirty="0"/>
          </a:p>
          <a:p>
            <a:r>
              <a:rPr lang="en-US" sz="2400" dirty="0"/>
              <a:t> This is equivalent to 2.5x10</a:t>
            </a:r>
            <a:r>
              <a:rPr lang="en-US" sz="2400" baseline="30000" dirty="0"/>
              <a:t>10</a:t>
            </a:r>
            <a:r>
              <a:rPr lang="en-US" sz="2400" dirty="0"/>
              <a:t> kWh, it  would heat each of the 10 000 houses in a medium sized town with a 1 kW fire for nearly 300 years</a:t>
            </a:r>
            <a:endParaRPr lang="en-GB"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3" presetClass="entr" presetSubtype="10" fill="hold" grpId="0" nodeType="withEffect">
                                  <p:stCondLst>
                                    <p:cond delay="0"/>
                                  </p:stCondLst>
                                  <p:childTnLst>
                                    <p:set>
                                      <p:cBhvr>
                                        <p:cTn id="14" dur="1" fill="hold">
                                          <p:stCondLst>
                                            <p:cond delay="0"/>
                                          </p:stCondLst>
                                        </p:cTn>
                                        <p:tgtEl>
                                          <p:spTgt spid="6">
                                            <p:bg/>
                                          </p:spTgt>
                                        </p:tgtEl>
                                        <p:attrNameLst>
                                          <p:attrName>style.visibility</p:attrName>
                                        </p:attrNameLst>
                                      </p:cBhvr>
                                      <p:to>
                                        <p:strVal val="visible"/>
                                      </p:to>
                                    </p:set>
                                    <p:animEffect transition="in" filter="blinds(horizontal)">
                                      <p:cBhvr>
                                        <p:cTn id="15" dur="500"/>
                                        <p:tgtEl>
                                          <p:spTgt spid="6">
                                            <p:bg/>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blinds(horizontal)">
                                      <p:cBhvr>
                                        <p:cTn id="21" dur="500"/>
                                        <p:tgtEl>
                                          <p:spTgt spid="6">
                                            <p:txEl>
                                              <p:pRg st="1" end="1"/>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blinds(horizontal)">
                                      <p:cBhvr>
                                        <p:cTn id="24" dur="500"/>
                                        <p:tgtEl>
                                          <p:spTgt spid="6">
                                            <p:txEl>
                                              <p:pRg st="2" end="2"/>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blinds(horizontal)">
                                      <p:cBhvr>
                                        <p:cTn id="27" dur="5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dissolve">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uiExpand="1" build="p"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Units of Mass</a:t>
            </a:r>
          </a:p>
        </p:txBody>
      </p:sp>
      <p:sp>
        <p:nvSpPr>
          <p:cNvPr id="4" name="Slide Number Placeholder 3"/>
          <p:cNvSpPr>
            <a:spLocks noGrp="1"/>
          </p:cNvSpPr>
          <p:nvPr>
            <p:ph type="sldNum" sz="quarter" idx="12"/>
          </p:nvPr>
        </p:nvSpPr>
        <p:spPr/>
        <p:txBody>
          <a:bodyPr/>
          <a:lstStyle/>
          <a:p>
            <a:fld id="{29DF2FFF-F584-4735-8106-888DF8C1047C}" type="slidenum">
              <a:rPr lang="en-GB" smtClean="0"/>
              <a:pPr/>
              <a:t>5</a:t>
            </a:fld>
            <a:endParaRPr lang="en-GB"/>
          </a:p>
        </p:txBody>
      </p:sp>
      <p:sp>
        <p:nvSpPr>
          <p:cNvPr id="5" name="Text Placeholder 4"/>
          <p:cNvSpPr>
            <a:spLocks noGrp="1"/>
          </p:cNvSpPr>
          <p:nvPr>
            <p:ph type="body" sz="quarter" idx="13"/>
          </p:nvPr>
        </p:nvSpPr>
        <p:spPr>
          <a:xfrm>
            <a:off x="467544" y="1124744"/>
            <a:ext cx="8064896" cy="1243417"/>
          </a:xfrm>
        </p:spPr>
        <p:style>
          <a:lnRef idx="1">
            <a:schemeClr val="accent6"/>
          </a:lnRef>
          <a:fillRef idx="2">
            <a:schemeClr val="accent6"/>
          </a:fillRef>
          <a:effectRef idx="1">
            <a:schemeClr val="accent6"/>
          </a:effectRef>
          <a:fontRef idx="minor">
            <a:schemeClr val="dk1"/>
          </a:fontRef>
        </p:style>
        <p:txBody>
          <a:bodyPr/>
          <a:lstStyle/>
          <a:p>
            <a:pPr>
              <a:defRPr/>
            </a:pPr>
            <a:r>
              <a:rPr lang="en-GB" dirty="0"/>
              <a:t>The </a:t>
            </a:r>
            <a:r>
              <a:rPr lang="en-GB" b="1" dirty="0"/>
              <a:t>Atomic Mass unit </a:t>
            </a:r>
            <a:r>
              <a:rPr lang="en-GB" dirty="0"/>
              <a:t> is convenient for nuclear masses. It is equal to</a:t>
            </a:r>
          </a:p>
          <a:p>
            <a:pPr algn="ctr">
              <a:defRPr/>
            </a:pPr>
            <a:r>
              <a:rPr lang="en-GB" b="1" dirty="0">
                <a:solidFill>
                  <a:srgbClr val="FFFF00"/>
                </a:solidFill>
              </a:rPr>
              <a:t>	</a:t>
            </a:r>
            <a:r>
              <a:rPr lang="en-GB" b="1" i="1" dirty="0">
                <a:solidFill>
                  <a:srgbClr val="FF0000"/>
                </a:solidFill>
              </a:rPr>
              <a:t>Exactly 1/12</a:t>
            </a:r>
            <a:r>
              <a:rPr lang="en-GB" b="1" i="1" baseline="30000" dirty="0">
                <a:solidFill>
                  <a:srgbClr val="FF0000"/>
                </a:solidFill>
              </a:rPr>
              <a:t>th</a:t>
            </a:r>
            <a:r>
              <a:rPr lang="en-GB" b="1" i="1" dirty="0">
                <a:solidFill>
                  <a:srgbClr val="FF0000"/>
                </a:solidFill>
              </a:rPr>
              <a:t> the mass of a carbon 12 atom</a:t>
            </a:r>
          </a:p>
          <a:p>
            <a:pPr algn="ctr">
              <a:defRPr/>
            </a:pPr>
            <a:r>
              <a:rPr lang="en-GB" dirty="0"/>
              <a:t>1 atomic mass unit (u) = 1.661 </a:t>
            </a:r>
            <a:r>
              <a:rPr lang="en-GB" dirty="0">
                <a:sym typeface="Symbol"/>
              </a:rPr>
              <a:t></a:t>
            </a:r>
            <a:r>
              <a:rPr lang="en-GB" dirty="0"/>
              <a:t> 10</a:t>
            </a:r>
            <a:r>
              <a:rPr lang="en-GB" baseline="30000" dirty="0"/>
              <a:t>-27</a:t>
            </a:r>
            <a:r>
              <a:rPr lang="en-GB" dirty="0"/>
              <a:t> kg</a:t>
            </a:r>
            <a:r>
              <a:rPr lang="en-GB" i="1" dirty="0">
                <a:solidFill>
                  <a:srgbClr val="FF0000"/>
                </a:solidFill>
              </a:rPr>
              <a:t> </a:t>
            </a:r>
          </a:p>
        </p:txBody>
      </p:sp>
      <p:sp>
        <p:nvSpPr>
          <p:cNvPr id="6" name="Content Placeholder 5"/>
          <p:cNvSpPr>
            <a:spLocks noGrp="1"/>
          </p:cNvSpPr>
          <p:nvPr>
            <p:ph sz="quarter" idx="14"/>
          </p:nvPr>
        </p:nvSpPr>
        <p:spPr>
          <a:xfrm>
            <a:off x="467544" y="2924944"/>
            <a:ext cx="7992888" cy="3545586"/>
          </a:xfrm>
        </p:spPr>
        <p:style>
          <a:lnRef idx="1">
            <a:schemeClr val="accent3"/>
          </a:lnRef>
          <a:fillRef idx="2">
            <a:schemeClr val="accent3"/>
          </a:fillRef>
          <a:effectRef idx="1">
            <a:schemeClr val="accent3"/>
          </a:effectRef>
          <a:fontRef idx="minor">
            <a:schemeClr val="dk1"/>
          </a:fontRef>
        </p:style>
        <p:txBody>
          <a:bodyPr/>
          <a:lstStyle/>
          <a:p>
            <a:pPr>
              <a:defRPr/>
            </a:pPr>
            <a:r>
              <a:rPr lang="en-GB" dirty="0"/>
              <a:t>The </a:t>
            </a:r>
            <a:r>
              <a:rPr lang="en-GB" b="1" dirty="0"/>
              <a:t>relative atomic mass </a:t>
            </a:r>
            <a:r>
              <a:rPr lang="en-GB" dirty="0"/>
              <a:t>of an atom is useful.  It is defined as: </a:t>
            </a:r>
          </a:p>
          <a:p>
            <a:pPr>
              <a:defRPr/>
            </a:pPr>
            <a:r>
              <a:rPr lang="en-GB" dirty="0"/>
              <a:t>  </a:t>
            </a:r>
            <a:endParaRPr lang="en-GB" dirty="0">
              <a:solidFill>
                <a:srgbClr val="FFFF00"/>
              </a:solidFill>
            </a:endParaRPr>
          </a:p>
          <a:p>
            <a:pPr>
              <a:defRPr/>
            </a:pPr>
            <a:r>
              <a:rPr lang="en-GB" b="1" dirty="0">
                <a:solidFill>
                  <a:srgbClr val="FFFF00"/>
                </a:solidFill>
              </a:rPr>
              <a:t>                     </a:t>
            </a:r>
            <a:r>
              <a:rPr lang="en-GB" b="1" u="sng" dirty="0">
                <a:solidFill>
                  <a:srgbClr val="FF0000"/>
                </a:solidFill>
              </a:rPr>
              <a:t>Mass of the atom       </a:t>
            </a:r>
            <a:r>
              <a:rPr lang="en-GB" b="1" dirty="0">
                <a:solidFill>
                  <a:srgbClr val="FF0000"/>
                </a:solidFill>
              </a:rPr>
              <a:t>      × 12 </a:t>
            </a:r>
            <a:endParaRPr lang="en-GB" dirty="0">
              <a:solidFill>
                <a:srgbClr val="FF0000"/>
              </a:solidFill>
            </a:endParaRPr>
          </a:p>
          <a:p>
            <a:pPr>
              <a:defRPr/>
            </a:pPr>
            <a:r>
              <a:rPr lang="en-GB" dirty="0">
                <a:solidFill>
                  <a:srgbClr val="FF0000"/>
                </a:solidFill>
              </a:rPr>
              <a:t>		    </a:t>
            </a:r>
            <a:r>
              <a:rPr lang="en-GB" b="1" dirty="0">
                <a:solidFill>
                  <a:srgbClr val="FF0000"/>
                </a:solidFill>
              </a:rPr>
              <a:t>Mass of carbon 12 atom </a:t>
            </a:r>
          </a:p>
          <a:p>
            <a:pPr>
              <a:defRPr/>
            </a:pPr>
            <a:endParaRPr lang="en-GB" dirty="0">
              <a:solidFill>
                <a:srgbClr val="FF0000"/>
              </a:solidFill>
            </a:endParaRPr>
          </a:p>
          <a:p>
            <a:pPr>
              <a:defRPr/>
            </a:pPr>
            <a:r>
              <a:rPr lang="en-GB" dirty="0"/>
              <a:t>      The relative atomic mass of atoms is usually very close to a whole number, which is consistent with the idea of a nucleus made up of whole numbers of nucleons</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blinds(horizontal)">
                                      <p:cBhvr>
                                        <p:cTn id="7" dur="500"/>
                                        <p:tgtEl>
                                          <p:spTgt spid="6">
                                            <p:bg/>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blinds(horizontal)">
                                      <p:cBhvr>
                                        <p:cTn id="10" dur="500"/>
                                        <p:tgtEl>
                                          <p:spTgt spid="6">
                                            <p:txEl>
                                              <p:pRg st="0" end="0"/>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blinds(horizontal)">
                                      <p:cBhvr>
                                        <p:cTn id="13" dur="500"/>
                                        <p:tgtEl>
                                          <p:spTgt spid="6">
                                            <p:txEl>
                                              <p:pRg st="1" end="1"/>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animEffect transition="in" filter="blinds(horizontal)">
                                      <p:cBhvr>
                                        <p:cTn id="16" dur="500"/>
                                        <p:tgtEl>
                                          <p:spTgt spid="6">
                                            <p:txEl>
                                              <p:pRg st="2" end="2"/>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500"/>
                                        <p:tgtEl>
                                          <p:spTgt spid="6">
                                            <p:txEl>
                                              <p:pRg st="3" end="3"/>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blinds(horizontal)">
                                      <p:cBhvr>
                                        <p:cTn id="2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28625" y="714375"/>
          <a:ext cx="8229600" cy="356616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70840">
                <a:tc>
                  <a:txBody>
                    <a:bodyPr/>
                    <a:lstStyle/>
                    <a:p>
                      <a:pPr algn="ctr"/>
                      <a:r>
                        <a:rPr lang="en-GB" sz="2400" b="1" i="1" dirty="0"/>
                        <a:t>Particle </a:t>
                      </a:r>
                      <a:endParaRPr lang="en-GB" sz="3600" dirty="0"/>
                    </a:p>
                  </a:txBody>
                  <a:tcPr marL="68580" marR="68580"/>
                </a:tc>
                <a:tc>
                  <a:txBody>
                    <a:bodyPr/>
                    <a:lstStyle/>
                    <a:p>
                      <a:pPr algn="ctr"/>
                      <a:r>
                        <a:rPr lang="en-GB" sz="2400" b="1" i="1" dirty="0"/>
                        <a:t>Mass (u) </a:t>
                      </a:r>
                      <a:endParaRPr lang="en-GB" sz="3600" dirty="0"/>
                    </a:p>
                  </a:txBody>
                  <a:tcPr marL="68580" marR="68580"/>
                </a:tc>
                <a:extLst>
                  <a:ext uri="{0D108BD9-81ED-4DB2-BD59-A6C34878D82A}">
                    <a16:rowId xmlns:a16="http://schemas.microsoft.com/office/drawing/2014/main" val="10000"/>
                  </a:ext>
                </a:extLst>
              </a:tr>
              <a:tr h="370840">
                <a:tc>
                  <a:txBody>
                    <a:bodyPr/>
                    <a:lstStyle/>
                    <a:p>
                      <a:r>
                        <a:rPr lang="en-GB" sz="2400" dirty="0"/>
                        <a:t>Electron </a:t>
                      </a:r>
                      <a:endParaRPr lang="en-GB" sz="3600" dirty="0"/>
                    </a:p>
                  </a:txBody>
                  <a:tcPr marL="68580" marR="68580"/>
                </a:tc>
                <a:tc>
                  <a:txBody>
                    <a:bodyPr/>
                    <a:lstStyle/>
                    <a:p>
                      <a:pPr algn="ctr"/>
                      <a:r>
                        <a:rPr lang="en-GB" sz="2400" dirty="0"/>
                        <a:t>0.000549 </a:t>
                      </a:r>
                      <a:endParaRPr lang="en-GB" sz="3600" dirty="0"/>
                    </a:p>
                  </a:txBody>
                  <a:tcPr marL="68580" marR="68580"/>
                </a:tc>
                <a:extLst>
                  <a:ext uri="{0D108BD9-81ED-4DB2-BD59-A6C34878D82A}">
                    <a16:rowId xmlns:a16="http://schemas.microsoft.com/office/drawing/2014/main" val="10001"/>
                  </a:ext>
                </a:extLst>
              </a:tr>
              <a:tr h="370840">
                <a:tc>
                  <a:txBody>
                    <a:bodyPr/>
                    <a:lstStyle/>
                    <a:p>
                      <a:r>
                        <a:rPr lang="en-GB" sz="2400" dirty="0"/>
                        <a:t>Neutron </a:t>
                      </a:r>
                      <a:endParaRPr lang="en-GB" sz="3600" dirty="0"/>
                    </a:p>
                  </a:txBody>
                  <a:tcPr marL="68580" marR="68580"/>
                </a:tc>
                <a:tc>
                  <a:txBody>
                    <a:bodyPr/>
                    <a:lstStyle/>
                    <a:p>
                      <a:pPr algn="ctr"/>
                      <a:r>
                        <a:rPr lang="en-GB" sz="2400" dirty="0"/>
                        <a:t>1.008665 </a:t>
                      </a:r>
                      <a:endParaRPr lang="en-GB" sz="3600" dirty="0"/>
                    </a:p>
                  </a:txBody>
                  <a:tcPr marL="68580" marR="68580"/>
                </a:tc>
                <a:extLst>
                  <a:ext uri="{0D108BD9-81ED-4DB2-BD59-A6C34878D82A}">
                    <a16:rowId xmlns:a16="http://schemas.microsoft.com/office/drawing/2014/main" val="10002"/>
                  </a:ext>
                </a:extLst>
              </a:tr>
              <a:tr h="370840">
                <a:tc>
                  <a:txBody>
                    <a:bodyPr/>
                    <a:lstStyle/>
                    <a:p>
                      <a:r>
                        <a:rPr lang="en-GB" sz="2400" dirty="0"/>
                        <a:t>Proton </a:t>
                      </a:r>
                      <a:endParaRPr lang="en-GB" sz="3600" dirty="0"/>
                    </a:p>
                  </a:txBody>
                  <a:tcPr marL="68580" marR="68580"/>
                </a:tc>
                <a:tc>
                  <a:txBody>
                    <a:bodyPr/>
                    <a:lstStyle/>
                    <a:p>
                      <a:pPr algn="ctr"/>
                      <a:r>
                        <a:rPr lang="en-GB" sz="2400" dirty="0"/>
                        <a:t>1.007276 </a:t>
                      </a:r>
                      <a:endParaRPr lang="en-GB" sz="3600" dirty="0"/>
                    </a:p>
                  </a:txBody>
                  <a:tcPr marL="68580" marR="68580"/>
                </a:tc>
                <a:extLst>
                  <a:ext uri="{0D108BD9-81ED-4DB2-BD59-A6C34878D82A}">
                    <a16:rowId xmlns:a16="http://schemas.microsoft.com/office/drawing/2014/main" val="10003"/>
                  </a:ext>
                </a:extLst>
              </a:tr>
              <a:tr h="370840">
                <a:tc>
                  <a:txBody>
                    <a:bodyPr/>
                    <a:lstStyle/>
                    <a:p>
                      <a:r>
                        <a:rPr lang="en-GB" sz="2400" dirty="0"/>
                        <a:t>Hydrogen atom (1p</a:t>
                      </a:r>
                      <a:r>
                        <a:rPr lang="en-GB" sz="2400" baseline="30000" dirty="0"/>
                        <a:t>+</a:t>
                      </a:r>
                      <a:r>
                        <a:rPr lang="en-GB" sz="2400" dirty="0"/>
                        <a:t> + 1 e</a:t>
                      </a:r>
                      <a:r>
                        <a:rPr lang="en-GB" sz="2400" baseline="30000" dirty="0"/>
                        <a:t>-</a:t>
                      </a:r>
                      <a:r>
                        <a:rPr lang="en-GB" sz="2400" dirty="0"/>
                        <a:t>) </a:t>
                      </a:r>
                      <a:endParaRPr lang="en-GB" sz="3600" dirty="0"/>
                    </a:p>
                  </a:txBody>
                  <a:tcPr marL="68580" marR="68580"/>
                </a:tc>
                <a:tc>
                  <a:txBody>
                    <a:bodyPr/>
                    <a:lstStyle/>
                    <a:p>
                      <a:pPr algn="ctr"/>
                      <a:r>
                        <a:rPr lang="en-GB" sz="2400" dirty="0"/>
                        <a:t>1.007825 </a:t>
                      </a:r>
                      <a:endParaRPr lang="en-GB" sz="3600" dirty="0"/>
                    </a:p>
                  </a:txBody>
                  <a:tcPr marL="68580" marR="68580"/>
                </a:tc>
                <a:extLst>
                  <a:ext uri="{0D108BD9-81ED-4DB2-BD59-A6C34878D82A}">
                    <a16:rowId xmlns:a16="http://schemas.microsoft.com/office/drawing/2014/main" val="10004"/>
                  </a:ext>
                </a:extLst>
              </a:tr>
              <a:tr h="370840">
                <a:tc>
                  <a:txBody>
                    <a:bodyPr/>
                    <a:lstStyle/>
                    <a:p>
                      <a:r>
                        <a:rPr lang="pt-BR" sz="2400" dirty="0"/>
                        <a:t>Helium atom </a:t>
                      </a:r>
                    </a:p>
                    <a:p>
                      <a:r>
                        <a:rPr lang="pt-BR" sz="2400" dirty="0"/>
                        <a:t>(2p</a:t>
                      </a:r>
                      <a:r>
                        <a:rPr lang="pt-BR" sz="2400" baseline="30000" dirty="0"/>
                        <a:t>+</a:t>
                      </a:r>
                      <a:r>
                        <a:rPr lang="pt-BR" sz="2400" dirty="0"/>
                        <a:t> + 2 n + 2e</a:t>
                      </a:r>
                      <a:r>
                        <a:rPr lang="pt-BR" sz="2400" baseline="30000" dirty="0"/>
                        <a:t>-</a:t>
                      </a:r>
                      <a:r>
                        <a:rPr lang="pt-BR" sz="2400" dirty="0"/>
                        <a:t>) </a:t>
                      </a:r>
                      <a:endParaRPr lang="pt-BR" sz="3600" dirty="0"/>
                    </a:p>
                  </a:txBody>
                  <a:tcPr marL="68580" marR="68580"/>
                </a:tc>
                <a:tc>
                  <a:txBody>
                    <a:bodyPr/>
                    <a:lstStyle/>
                    <a:p>
                      <a:pPr algn="ctr"/>
                      <a:r>
                        <a:rPr lang="en-GB" sz="2400" dirty="0"/>
                        <a:t>4.002063 </a:t>
                      </a:r>
                      <a:endParaRPr lang="en-GB" sz="3600" dirty="0"/>
                    </a:p>
                  </a:txBody>
                  <a:tcPr marL="68580" marR="68580"/>
                </a:tc>
                <a:extLst>
                  <a:ext uri="{0D108BD9-81ED-4DB2-BD59-A6C34878D82A}">
                    <a16:rowId xmlns:a16="http://schemas.microsoft.com/office/drawing/2014/main" val="10005"/>
                  </a:ext>
                </a:extLst>
              </a:tr>
              <a:tr h="370840">
                <a:tc>
                  <a:txBody>
                    <a:bodyPr/>
                    <a:lstStyle/>
                    <a:p>
                      <a:r>
                        <a:rPr lang="pt-BR" sz="2400" dirty="0">
                          <a:sym typeface="Symbol"/>
                        </a:rPr>
                        <a:t></a:t>
                      </a:r>
                      <a:r>
                        <a:rPr lang="pt-BR" sz="2400" dirty="0"/>
                        <a:t> particle (2p</a:t>
                      </a:r>
                      <a:r>
                        <a:rPr lang="pt-BR" sz="2400" baseline="30000" dirty="0"/>
                        <a:t>+</a:t>
                      </a:r>
                      <a:r>
                        <a:rPr lang="pt-BR" sz="2400" dirty="0"/>
                        <a:t> + 2 n) </a:t>
                      </a:r>
                      <a:endParaRPr lang="pt-BR" sz="3600" dirty="0"/>
                    </a:p>
                  </a:txBody>
                  <a:tcPr marL="68580" marR="68580"/>
                </a:tc>
                <a:tc>
                  <a:txBody>
                    <a:bodyPr/>
                    <a:lstStyle/>
                    <a:p>
                      <a:pPr algn="ctr"/>
                      <a:r>
                        <a:rPr lang="en-GB" sz="2400" dirty="0"/>
                        <a:t>4.001505 </a:t>
                      </a:r>
                      <a:endParaRPr lang="en-GB" sz="3600" dirty="0"/>
                    </a:p>
                  </a:txBody>
                  <a:tcPr marL="68580" marR="68580"/>
                </a:tc>
                <a:extLst>
                  <a:ext uri="{0D108BD9-81ED-4DB2-BD59-A6C34878D82A}">
                    <a16:rowId xmlns:a16="http://schemas.microsoft.com/office/drawing/2014/main" val="10006"/>
                  </a:ext>
                </a:extLst>
              </a:tr>
            </a:tbl>
          </a:graphicData>
        </a:graphic>
      </p:graphicFrame>
      <p:sp>
        <p:nvSpPr>
          <p:cNvPr id="1025" name="Rectangle 1"/>
          <p:cNvSpPr>
            <a:spLocks noChangeArrowheads="1"/>
          </p:cNvSpPr>
          <p:nvPr/>
        </p:nvSpPr>
        <p:spPr bwMode="auto">
          <a:xfrm>
            <a:off x="428625" y="4432300"/>
            <a:ext cx="8501063" cy="224631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nchor="ctr">
            <a:spAutoFit/>
          </a:bodyPr>
          <a:lstStyle/>
          <a:p>
            <a:pPr>
              <a:tabLst>
                <a:tab pos="228600" algn="l"/>
              </a:tabLst>
              <a:defRPr/>
            </a:pPr>
            <a:r>
              <a:rPr lang="en-US" sz="2000" dirty="0">
                <a:latin typeface="Trebuchet MS" pitchFamily="34" charset="0"/>
              </a:rPr>
              <a:t>We need to be careful to distinguish between the </a:t>
            </a:r>
            <a:r>
              <a:rPr lang="en-US" sz="2000" b="1" dirty="0">
                <a:solidFill>
                  <a:srgbClr val="FF0000"/>
                </a:solidFill>
                <a:latin typeface="Trebuchet MS" pitchFamily="34" charset="0"/>
              </a:rPr>
              <a:t>atomic</a:t>
            </a:r>
            <a:r>
              <a:rPr lang="en-US" sz="2000" b="1" dirty="0">
                <a:latin typeface="Trebuchet MS" pitchFamily="34" charset="0"/>
              </a:rPr>
              <a:t> mass</a:t>
            </a:r>
            <a:r>
              <a:rPr lang="en-US" sz="2000" dirty="0">
                <a:latin typeface="Trebuchet MS" pitchFamily="34" charset="0"/>
              </a:rPr>
              <a:t> and the </a:t>
            </a:r>
            <a:r>
              <a:rPr lang="en-US" sz="2000" b="1" dirty="0">
                <a:solidFill>
                  <a:srgbClr val="FF0000"/>
                </a:solidFill>
                <a:latin typeface="Trebuchet MS" pitchFamily="34" charset="0"/>
              </a:rPr>
              <a:t>nuclear</a:t>
            </a:r>
            <a:r>
              <a:rPr lang="en-US" sz="2000" b="1" dirty="0">
                <a:latin typeface="Trebuchet MS" pitchFamily="34" charset="0"/>
              </a:rPr>
              <a:t> mass</a:t>
            </a:r>
            <a:r>
              <a:rPr lang="en-US" sz="2000" dirty="0">
                <a:latin typeface="Trebuchet MS" pitchFamily="34" charset="0"/>
              </a:rPr>
              <a:t>. </a:t>
            </a:r>
            <a:endParaRPr lang="en-US" sz="1200" dirty="0"/>
          </a:p>
          <a:p>
            <a:pPr eaLnBrk="0" hangingPunct="0">
              <a:tabLst>
                <a:tab pos="228600" algn="l"/>
              </a:tabLst>
              <a:defRPr/>
            </a:pPr>
            <a:r>
              <a:rPr lang="en-US" sz="1050" dirty="0">
                <a:latin typeface="Trebuchet MS" pitchFamily="34" charset="0"/>
              </a:rPr>
              <a:t>        </a:t>
            </a:r>
            <a:r>
              <a:rPr lang="en-US" sz="2000" dirty="0">
                <a:latin typeface="Trebuchet MS" pitchFamily="34" charset="0"/>
              </a:rPr>
              <a:t>The </a:t>
            </a:r>
            <a:r>
              <a:rPr lang="en-US" sz="2000" b="1" i="1" dirty="0">
                <a:solidFill>
                  <a:srgbClr val="FF0000"/>
                </a:solidFill>
                <a:latin typeface="Trebuchet MS" pitchFamily="34" charset="0"/>
              </a:rPr>
              <a:t>atomic mass </a:t>
            </a:r>
            <a:r>
              <a:rPr lang="en-US" sz="2000" dirty="0">
                <a:latin typeface="Trebuchet MS" pitchFamily="34" charset="0"/>
              </a:rPr>
              <a:t>is the mass of an atom complete with its electrons; </a:t>
            </a:r>
            <a:endParaRPr lang="en-US" sz="1200" dirty="0"/>
          </a:p>
          <a:p>
            <a:pPr eaLnBrk="0" hangingPunct="0">
              <a:tabLst>
                <a:tab pos="228600" algn="l"/>
              </a:tabLst>
              <a:defRPr/>
            </a:pPr>
            <a:r>
              <a:rPr lang="en-US" sz="1050" dirty="0">
                <a:latin typeface="Trebuchet MS" pitchFamily="34" charset="0"/>
              </a:rPr>
              <a:t>       </a:t>
            </a:r>
            <a:r>
              <a:rPr lang="en-US" sz="2000" dirty="0">
                <a:latin typeface="Trebuchet MS" pitchFamily="34" charset="0"/>
              </a:rPr>
              <a:t>The </a:t>
            </a:r>
            <a:r>
              <a:rPr lang="en-US" sz="2000" b="1" i="1" dirty="0">
                <a:solidFill>
                  <a:srgbClr val="FF0000"/>
                </a:solidFill>
                <a:latin typeface="Trebuchet MS" pitchFamily="34" charset="0"/>
              </a:rPr>
              <a:t>nuclear mass </a:t>
            </a:r>
            <a:r>
              <a:rPr lang="en-US" sz="2000" dirty="0">
                <a:latin typeface="Trebuchet MS" pitchFamily="34" charset="0"/>
              </a:rPr>
              <a:t>is the mass of the nucleus alone.  </a:t>
            </a:r>
          </a:p>
          <a:p>
            <a:pPr eaLnBrk="0" hangingPunct="0">
              <a:tabLst>
                <a:tab pos="228600" algn="l"/>
              </a:tabLst>
              <a:defRPr/>
            </a:pPr>
            <a:endParaRPr lang="en-US" sz="2000" dirty="0">
              <a:latin typeface="Trebuchet MS" pitchFamily="34" charset="0"/>
            </a:endParaRPr>
          </a:p>
          <a:p>
            <a:pPr eaLnBrk="0" hangingPunct="0">
              <a:tabLst>
                <a:tab pos="228600" algn="l"/>
              </a:tabLst>
              <a:defRPr/>
            </a:pPr>
            <a:r>
              <a:rPr lang="en-US" sz="2000" dirty="0">
                <a:latin typeface="Trebuchet MS" pitchFamily="34" charset="0"/>
              </a:rPr>
              <a:t>To get the nuclear mass we need to take away the mass of the electrons.</a:t>
            </a:r>
            <a:endParaRPr lang="en-US" sz="3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algn="l" eaLnBrk="1" hangingPunct="1"/>
            <a:r>
              <a:rPr lang="en-GB" dirty="0"/>
              <a:t>Questions:</a:t>
            </a:r>
          </a:p>
        </p:txBody>
      </p:sp>
      <p:sp>
        <p:nvSpPr>
          <p:cNvPr id="3" name="Content Placeholder 2"/>
          <p:cNvSpPr>
            <a:spLocks noGrp="1"/>
          </p:cNvSpPr>
          <p:nvPr>
            <p:ph idx="1"/>
          </p:nvPr>
        </p:nvSpPr>
        <p:spPr>
          <a:xfrm>
            <a:off x="467544" y="2492896"/>
            <a:ext cx="5400600" cy="2055947"/>
          </a:xfrm>
        </p:spPr>
        <p:style>
          <a:lnRef idx="1">
            <a:schemeClr val="accent1"/>
          </a:lnRef>
          <a:fillRef idx="2">
            <a:schemeClr val="accent1"/>
          </a:fillRef>
          <a:effectRef idx="1">
            <a:schemeClr val="accent1"/>
          </a:effectRef>
          <a:fontRef idx="minor">
            <a:schemeClr val="dk1"/>
          </a:fontRef>
        </p:style>
        <p:txBody>
          <a:bodyPr rtlCol="0">
            <a:normAutofit/>
          </a:bodyPr>
          <a:lstStyle/>
          <a:p>
            <a:pPr eaLnBrk="1" fontAlgn="auto" hangingPunct="1">
              <a:spcAft>
                <a:spcPts val="0"/>
              </a:spcAft>
              <a:buFont typeface="Arial" pitchFamily="34" charset="0"/>
              <a:buNone/>
              <a:defRPr/>
            </a:pPr>
            <a:r>
              <a:rPr lang="en-GB" dirty="0"/>
              <a:t>Take away the mass of two electrons (1) </a:t>
            </a:r>
          </a:p>
          <a:p>
            <a:pPr eaLnBrk="1" fontAlgn="auto" hangingPunct="1">
              <a:spcAft>
                <a:spcPts val="0"/>
              </a:spcAft>
              <a:buFont typeface="Arial" pitchFamily="34" charset="0"/>
              <a:buNone/>
              <a:defRPr/>
            </a:pPr>
            <a:r>
              <a:rPr lang="en-GB" dirty="0"/>
              <a:t>  </a:t>
            </a:r>
          </a:p>
          <a:p>
            <a:pPr eaLnBrk="1" fontAlgn="auto" hangingPunct="1">
              <a:spcAft>
                <a:spcPts val="0"/>
              </a:spcAft>
              <a:defRPr/>
            </a:pPr>
            <a:r>
              <a:rPr lang="en-GB" dirty="0"/>
              <a:t>Nuclear mass = 3.016030 u – (2 </a:t>
            </a:r>
            <a:r>
              <a:rPr lang="en-GB" dirty="0">
                <a:sym typeface="Symbol"/>
              </a:rPr>
              <a:t></a:t>
            </a:r>
            <a:r>
              <a:rPr lang="en-GB" dirty="0"/>
              <a:t> 0.000549 u) </a:t>
            </a:r>
          </a:p>
          <a:p>
            <a:pPr eaLnBrk="1" fontAlgn="auto" hangingPunct="1">
              <a:spcAft>
                <a:spcPts val="0"/>
              </a:spcAft>
              <a:buFont typeface="Arial" pitchFamily="34" charset="0"/>
              <a:buNone/>
              <a:defRPr/>
            </a:pPr>
            <a:r>
              <a:rPr lang="en-GB" dirty="0"/>
              <a:t>                             </a:t>
            </a:r>
            <a:r>
              <a:rPr lang="en-GB" dirty="0">
                <a:solidFill>
                  <a:srgbClr val="FF0000"/>
                </a:solidFill>
              </a:rPr>
              <a:t>= </a:t>
            </a:r>
            <a:r>
              <a:rPr lang="en-GB" b="1" dirty="0">
                <a:solidFill>
                  <a:srgbClr val="FF0000"/>
                </a:solidFill>
              </a:rPr>
              <a:t>3.014932 u </a:t>
            </a:r>
            <a:r>
              <a:rPr lang="en-GB" dirty="0"/>
              <a:t>(1)</a:t>
            </a:r>
            <a:r>
              <a:rPr lang="en-GB" b="1" dirty="0"/>
              <a:t> </a:t>
            </a:r>
            <a:endParaRPr lang="en-GB" dirty="0"/>
          </a:p>
          <a:p>
            <a:pPr eaLnBrk="1" fontAlgn="auto" hangingPunct="1">
              <a:spcAft>
                <a:spcPts val="0"/>
              </a:spcAft>
              <a:defRPr/>
            </a:pPr>
            <a:endParaRPr lang="en-GB" dirty="0"/>
          </a:p>
        </p:txBody>
      </p:sp>
      <p:sp>
        <p:nvSpPr>
          <p:cNvPr id="4" name="Text Placeholder 3"/>
          <p:cNvSpPr>
            <a:spLocks noGrp="1"/>
          </p:cNvSpPr>
          <p:nvPr>
            <p:ph type="body" sz="quarter" idx="13"/>
          </p:nvPr>
        </p:nvSpPr>
        <p:spPr>
          <a:xfrm>
            <a:off x="467544" y="1124744"/>
            <a:ext cx="7920880" cy="1175706"/>
          </a:xfrm>
        </p:spPr>
        <p:txBody>
          <a:bodyPr/>
          <a:lstStyle/>
          <a:p>
            <a:r>
              <a:rPr lang="en-GB" dirty="0"/>
              <a:t> 1. What is the nuclear mass of helium 3 (</a:t>
            </a:r>
            <a:r>
              <a:rPr lang="en-GB" baseline="30000" dirty="0"/>
              <a:t>3</a:t>
            </a:r>
            <a:r>
              <a:rPr lang="en-GB" dirty="0"/>
              <a:t>He) of which the atomic mass is 3.016030 u? </a:t>
            </a:r>
          </a:p>
          <a:p>
            <a:r>
              <a:rPr lang="en-GB" dirty="0"/>
              <a:t>(Electron   0.000549 u</a:t>
            </a:r>
            <a:r>
              <a:rPr lang="en-GB" b="1" dirty="0"/>
              <a:t>; </a:t>
            </a:r>
            <a:r>
              <a:rPr lang="en-GB" dirty="0"/>
              <a:t>Neutron 1.008665u ; Proton 1.007276 u)</a:t>
            </a:r>
          </a:p>
        </p:txBody>
      </p:sp>
      <p:sp>
        <p:nvSpPr>
          <p:cNvPr id="5" name="Content Placeholder 4"/>
          <p:cNvSpPr>
            <a:spLocks noGrp="1"/>
          </p:cNvSpPr>
          <p:nvPr>
            <p:ph sz="quarter" idx="14"/>
          </p:nvPr>
        </p:nvSpPr>
        <p:spPr>
          <a:xfrm>
            <a:off x="395536" y="4725144"/>
            <a:ext cx="2915816" cy="1243417"/>
          </a:xfrm>
        </p:spPr>
        <p:txBody>
          <a:bodyPr/>
          <a:lstStyle/>
          <a:p>
            <a:r>
              <a:rPr lang="en-US" dirty="0"/>
              <a:t>2. Convert 1 </a:t>
            </a:r>
            <a:r>
              <a:rPr lang="en-US" dirty="0" err="1"/>
              <a:t>MeV</a:t>
            </a:r>
            <a:r>
              <a:rPr lang="en-US" dirty="0"/>
              <a:t> into:</a:t>
            </a:r>
            <a:endParaRPr lang="en-GB" dirty="0"/>
          </a:p>
          <a:p>
            <a:r>
              <a:rPr lang="en-US" dirty="0"/>
              <a:t>(a)	Joules    (b) kg</a:t>
            </a:r>
            <a:endParaRPr lang="en-GB" dirty="0"/>
          </a:p>
          <a:p>
            <a:endParaRPr lang="en-GB" dirty="0"/>
          </a:p>
        </p:txBody>
      </p:sp>
      <p:sp>
        <p:nvSpPr>
          <p:cNvPr id="6" name="TextBox 5"/>
          <p:cNvSpPr txBox="1"/>
          <p:nvPr/>
        </p:nvSpPr>
        <p:spPr>
          <a:xfrm>
            <a:off x="3491880" y="4725144"/>
            <a:ext cx="4608512" cy="1938992"/>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GB" sz="2000" b="1" dirty="0"/>
              <a:t>(a) 1 </a:t>
            </a:r>
            <a:r>
              <a:rPr lang="en-GB" sz="2000" b="1" dirty="0" err="1"/>
              <a:t>MeV</a:t>
            </a:r>
            <a:r>
              <a:rPr lang="en-GB" sz="2000" b="1" dirty="0"/>
              <a:t> = 1.6x10</a:t>
            </a:r>
            <a:r>
              <a:rPr lang="en-GB" sz="2000" b="1" baseline="30000" dirty="0"/>
              <a:t>-19</a:t>
            </a:r>
            <a:r>
              <a:rPr lang="en-GB" sz="2000" b="1" dirty="0"/>
              <a:t> x 10</a:t>
            </a:r>
            <a:r>
              <a:rPr lang="en-GB" sz="2000" b="1" baseline="30000" dirty="0"/>
              <a:t>6</a:t>
            </a:r>
            <a:r>
              <a:rPr lang="en-GB" sz="2000" b="1" dirty="0"/>
              <a:t> = </a:t>
            </a:r>
            <a:r>
              <a:rPr lang="en-GB" sz="2000" b="1" dirty="0">
                <a:solidFill>
                  <a:srgbClr val="FF0000"/>
                </a:solidFill>
              </a:rPr>
              <a:t>1.6x10</a:t>
            </a:r>
            <a:r>
              <a:rPr lang="en-GB" sz="2000" b="1" baseline="30000" dirty="0">
                <a:solidFill>
                  <a:srgbClr val="FF0000"/>
                </a:solidFill>
              </a:rPr>
              <a:t>-13</a:t>
            </a:r>
            <a:r>
              <a:rPr lang="en-GB" sz="2000" b="1" dirty="0">
                <a:solidFill>
                  <a:srgbClr val="FF0000"/>
                </a:solidFill>
              </a:rPr>
              <a:t> J</a:t>
            </a:r>
            <a:endParaRPr lang="en-GB" sz="2000" dirty="0">
              <a:solidFill>
                <a:srgbClr val="FF0000"/>
              </a:solidFill>
            </a:endParaRPr>
          </a:p>
          <a:p>
            <a:endParaRPr lang="en-GB" sz="2000" b="1" dirty="0"/>
          </a:p>
          <a:p>
            <a:r>
              <a:rPr lang="en-GB" sz="2000" b="1" dirty="0"/>
              <a:t>(b) Using E = mc</a:t>
            </a:r>
            <a:r>
              <a:rPr lang="en-GB" sz="2000" b="1" baseline="30000" dirty="0"/>
              <a:t>2</a:t>
            </a:r>
            <a:r>
              <a:rPr lang="en-GB" sz="2000" b="1" dirty="0"/>
              <a:t>   </a:t>
            </a:r>
          </a:p>
          <a:p>
            <a:r>
              <a:rPr lang="en-GB" sz="2000" b="1" dirty="0"/>
              <a:t>          1.6x10</a:t>
            </a:r>
            <a:r>
              <a:rPr lang="en-GB" sz="2000" b="1" baseline="30000" dirty="0"/>
              <a:t>-13</a:t>
            </a:r>
            <a:r>
              <a:rPr lang="en-GB" sz="2000" b="1" dirty="0"/>
              <a:t> = m x (3x10</a:t>
            </a:r>
            <a:r>
              <a:rPr lang="en-GB" sz="2000" b="1" baseline="30000" dirty="0"/>
              <a:t>8</a:t>
            </a:r>
            <a:r>
              <a:rPr lang="en-GB" sz="2000" b="1" dirty="0"/>
              <a:t>)</a:t>
            </a:r>
            <a:r>
              <a:rPr lang="en-GB" sz="2000" b="1" baseline="30000" dirty="0"/>
              <a:t>2</a:t>
            </a:r>
            <a:r>
              <a:rPr lang="en-GB" sz="2000" b="1" dirty="0"/>
              <a:t>    </a:t>
            </a:r>
          </a:p>
          <a:p>
            <a:r>
              <a:rPr lang="en-GB" sz="2000" b="1" dirty="0"/>
              <a:t>          so m = 1.7x10</a:t>
            </a:r>
            <a:r>
              <a:rPr lang="en-GB" sz="2000" b="1" baseline="30000" dirty="0"/>
              <a:t>-30</a:t>
            </a:r>
            <a:r>
              <a:rPr lang="en-GB" sz="2000" b="1" dirty="0"/>
              <a:t> kg</a:t>
            </a:r>
            <a:endParaRPr lang="en-GB" sz="2000" dirty="0"/>
          </a:p>
          <a:p>
            <a:endParaRPr lang="en-GB"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Energy release in nuclear decay</a:t>
            </a:r>
          </a:p>
        </p:txBody>
      </p:sp>
      <p:sp>
        <p:nvSpPr>
          <p:cNvPr id="3" name="Content Placeholder 2"/>
          <p:cNvSpPr>
            <a:spLocks noGrp="1"/>
          </p:cNvSpPr>
          <p:nvPr>
            <p:ph idx="1"/>
          </p:nvPr>
        </p:nvSpPr>
        <p:spPr>
          <a:xfrm>
            <a:off x="4283968" y="1124744"/>
            <a:ext cx="4186808" cy="2394502"/>
          </a:xfrm>
        </p:spPr>
        <p:txBody>
          <a:bodyPr/>
          <a:lstStyle/>
          <a:p>
            <a:r>
              <a:rPr lang="en-GB" dirty="0"/>
              <a:t>E = 1.661 x 10</a:t>
            </a:r>
            <a:r>
              <a:rPr lang="en-GB" baseline="30000" dirty="0"/>
              <a:t>-27</a:t>
            </a:r>
            <a:r>
              <a:rPr lang="en-GB" dirty="0"/>
              <a:t> kg x (2.998 x 10</a:t>
            </a:r>
            <a:r>
              <a:rPr lang="en-GB" baseline="30000" dirty="0"/>
              <a:t>8</a:t>
            </a:r>
            <a:r>
              <a:rPr lang="en-GB" dirty="0"/>
              <a:t>)</a:t>
            </a:r>
            <a:r>
              <a:rPr lang="en-GB" baseline="30000" dirty="0"/>
              <a:t>2</a:t>
            </a:r>
            <a:r>
              <a:rPr lang="en-GB" dirty="0"/>
              <a:t> </a:t>
            </a:r>
          </a:p>
          <a:p>
            <a:endParaRPr lang="en-GB" dirty="0"/>
          </a:p>
          <a:p>
            <a:r>
              <a:rPr lang="en-GB" dirty="0"/>
              <a:t>E =                  J</a:t>
            </a:r>
          </a:p>
          <a:p>
            <a:r>
              <a:rPr lang="en-GB" dirty="0"/>
              <a:t>   = 931.3 </a:t>
            </a:r>
            <a:r>
              <a:rPr lang="en-GB" dirty="0" err="1"/>
              <a:t>MeV</a:t>
            </a:r>
            <a:r>
              <a:rPr lang="en-GB" dirty="0"/>
              <a:t>  </a:t>
            </a:r>
          </a:p>
          <a:p>
            <a:r>
              <a:rPr lang="en-GB" dirty="0"/>
              <a:t>(divide by 1.602 x 10</a:t>
            </a:r>
            <a:r>
              <a:rPr lang="en-GB" baseline="30000" dirty="0"/>
              <a:t> -19 </a:t>
            </a:r>
            <a:r>
              <a:rPr lang="en-GB" dirty="0"/>
              <a:t> to get an answer in </a:t>
            </a:r>
            <a:r>
              <a:rPr lang="en-GB" dirty="0" err="1"/>
              <a:t>eV</a:t>
            </a:r>
            <a:r>
              <a:rPr lang="en-GB" dirty="0"/>
              <a:t>)   </a:t>
            </a:r>
          </a:p>
        </p:txBody>
      </p:sp>
      <p:sp>
        <p:nvSpPr>
          <p:cNvPr id="4" name="Slide Number Placeholder 3"/>
          <p:cNvSpPr>
            <a:spLocks noGrp="1"/>
          </p:cNvSpPr>
          <p:nvPr>
            <p:ph type="sldNum" sz="quarter" idx="12"/>
          </p:nvPr>
        </p:nvSpPr>
        <p:spPr/>
        <p:txBody>
          <a:bodyPr/>
          <a:lstStyle/>
          <a:p>
            <a:fld id="{29DF2FFF-F584-4735-8106-888DF8C1047C}" type="slidenum">
              <a:rPr lang="en-GB" smtClean="0"/>
              <a:pPr/>
              <a:t>8</a:t>
            </a:fld>
            <a:endParaRPr lang="en-GB"/>
          </a:p>
        </p:txBody>
      </p:sp>
      <p:sp>
        <p:nvSpPr>
          <p:cNvPr id="5" name="Text Placeholder 4"/>
          <p:cNvSpPr>
            <a:spLocks noGrp="1"/>
          </p:cNvSpPr>
          <p:nvPr>
            <p:ph type="body" sz="quarter" idx="13"/>
          </p:nvPr>
        </p:nvSpPr>
        <p:spPr>
          <a:xfrm>
            <a:off x="467544" y="1124744"/>
            <a:ext cx="3384550" cy="1649682"/>
          </a:xfrm>
        </p:spPr>
        <p:txBody>
          <a:bodyPr/>
          <a:lstStyle/>
          <a:p>
            <a:r>
              <a:rPr lang="en-GB" dirty="0"/>
              <a:t>Calculate the energy</a:t>
            </a:r>
          </a:p>
          <a:p>
            <a:r>
              <a:rPr lang="en-GB" dirty="0"/>
              <a:t>equivalence of 1</a:t>
            </a:r>
            <a:r>
              <a:rPr lang="en-GB" i="1" dirty="0"/>
              <a:t>u </a:t>
            </a:r>
            <a:r>
              <a:rPr lang="en-GB" dirty="0"/>
              <a:t>in</a:t>
            </a:r>
          </a:p>
          <a:p>
            <a:r>
              <a:rPr lang="en-GB" i="1" dirty="0"/>
              <a:t>	a. Joules</a:t>
            </a:r>
          </a:p>
          <a:p>
            <a:r>
              <a:rPr lang="en-GB" i="1" dirty="0"/>
              <a:t>     b. Electron volts </a:t>
            </a:r>
            <a:endParaRPr lang="en-GB" dirty="0"/>
          </a:p>
        </p:txBody>
      </p:sp>
      <p:sp>
        <p:nvSpPr>
          <p:cNvPr id="6" name="Content Placeholder 5"/>
          <p:cNvSpPr>
            <a:spLocks noGrp="1"/>
          </p:cNvSpPr>
          <p:nvPr>
            <p:ph sz="quarter" idx="14"/>
          </p:nvPr>
        </p:nvSpPr>
        <p:spPr>
          <a:xfrm>
            <a:off x="467544" y="2996952"/>
            <a:ext cx="3311525" cy="1107996"/>
          </a:xfrm>
        </p:spPr>
        <p:style>
          <a:lnRef idx="1">
            <a:schemeClr val="accent4"/>
          </a:lnRef>
          <a:fillRef idx="2">
            <a:schemeClr val="accent4"/>
          </a:fillRef>
          <a:effectRef idx="1">
            <a:schemeClr val="accent4"/>
          </a:effectRef>
          <a:fontRef idx="minor">
            <a:schemeClr val="dk1"/>
          </a:fontRef>
        </p:style>
        <p:txBody>
          <a:bodyPr/>
          <a:lstStyle/>
          <a:p>
            <a:r>
              <a:rPr lang="en-GB" dirty="0"/>
              <a:t>     So for every </a:t>
            </a:r>
            <a:r>
              <a:rPr lang="en-GB" i="1" dirty="0"/>
              <a:t>u</a:t>
            </a:r>
            <a:r>
              <a:rPr lang="en-GB" dirty="0"/>
              <a:t> of mass lost, 931.3MeV of energy is given out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grpId="0" nodeType="withEffect">
                                  <p:stCondLst>
                                    <p:cond delay="70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110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20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bg/>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Breaking up </a:t>
            </a:r>
            <a:r>
              <a:rPr lang="en-GB" dirty="0" smtClean="0"/>
              <a:t>nuclei (Nuclear Fission)</a:t>
            </a:r>
            <a:endParaRPr lang="en-GB" dirty="0"/>
          </a:p>
        </p:txBody>
      </p:sp>
      <p:sp>
        <p:nvSpPr>
          <p:cNvPr id="3" name="Content Placeholder 2"/>
          <p:cNvSpPr>
            <a:spLocks noGrp="1"/>
          </p:cNvSpPr>
          <p:nvPr>
            <p:ph idx="1"/>
          </p:nvPr>
        </p:nvSpPr>
        <p:spPr>
          <a:xfrm>
            <a:off x="4283968" y="1124744"/>
            <a:ext cx="4186808" cy="837152"/>
          </a:xfrm>
        </p:spPr>
        <p:txBody>
          <a:bodyPr/>
          <a:lstStyle/>
          <a:p>
            <a:r>
              <a:rPr lang="en-GB" dirty="0"/>
              <a:t>Using</a:t>
            </a:r>
          </a:p>
          <a:p>
            <a:endParaRPr lang="en-GB" dirty="0"/>
          </a:p>
        </p:txBody>
      </p:sp>
      <p:sp>
        <p:nvSpPr>
          <p:cNvPr id="4" name="Slide Number Placeholder 3"/>
          <p:cNvSpPr>
            <a:spLocks noGrp="1"/>
          </p:cNvSpPr>
          <p:nvPr>
            <p:ph type="sldNum" sz="quarter" idx="12"/>
          </p:nvPr>
        </p:nvSpPr>
        <p:spPr/>
        <p:txBody>
          <a:bodyPr/>
          <a:lstStyle/>
          <a:p>
            <a:fld id="{29DF2FFF-F584-4735-8106-888DF8C1047C}" type="slidenum">
              <a:rPr lang="en-GB" smtClean="0"/>
              <a:pPr/>
              <a:t>9</a:t>
            </a:fld>
            <a:endParaRPr lang="en-GB"/>
          </a:p>
        </p:txBody>
      </p:sp>
      <p:sp>
        <p:nvSpPr>
          <p:cNvPr id="5" name="Text Placeholder 4"/>
          <p:cNvSpPr>
            <a:spLocks noGrp="1"/>
          </p:cNvSpPr>
          <p:nvPr>
            <p:ph type="body" sz="quarter" idx="13"/>
          </p:nvPr>
        </p:nvSpPr>
        <p:spPr>
          <a:xfrm>
            <a:off x="467544" y="1124744"/>
            <a:ext cx="3384550" cy="1446550"/>
          </a:xfrm>
        </p:spPr>
        <p:txBody>
          <a:bodyPr/>
          <a:lstStyle/>
          <a:p>
            <a:r>
              <a:rPr lang="en-GB" dirty="0"/>
              <a:t>     What is the magnitude of the strong nuclear </a:t>
            </a:r>
            <a:r>
              <a:rPr lang="en-GB" dirty="0" smtClean="0"/>
              <a:t>force between two protons?</a:t>
            </a:r>
            <a:endParaRPr lang="en-GB" dirty="0"/>
          </a:p>
        </p:txBody>
      </p:sp>
      <p:graphicFrame>
        <p:nvGraphicFramePr>
          <p:cNvPr id="7" name="Content Placeholder 6"/>
          <p:cNvGraphicFramePr>
            <a:graphicFrameLocks noGrp="1" noChangeAspect="1"/>
          </p:cNvGraphicFramePr>
          <p:nvPr>
            <p:ph sz="quarter" idx="14"/>
          </p:nvPr>
        </p:nvGraphicFramePr>
        <p:xfrm>
          <a:off x="5435600" y="1196975"/>
          <a:ext cx="1657350" cy="782638"/>
        </p:xfrm>
        <a:graphic>
          <a:graphicData uri="http://schemas.openxmlformats.org/presentationml/2006/ole">
            <mc:AlternateContent xmlns:mc="http://schemas.openxmlformats.org/markup-compatibility/2006">
              <mc:Choice xmlns:v="urn:schemas-microsoft-com:vml" Requires="v">
                <p:oleObj spid="_x0000_s1035" name="Equation" r:id="rId3" imgW="914400" imgH="431640" progId="Equation.3">
                  <p:embed/>
                </p:oleObj>
              </mc:Choice>
              <mc:Fallback>
                <p:oleObj name="Equation" r:id="rId3" imgW="914400" imgH="431640" progId="Equation.3">
                  <p:embed/>
                  <p:pic>
                    <p:nvPicPr>
                      <p:cNvPr id="0" name="Content Placeholder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1196975"/>
                        <a:ext cx="1657350" cy="782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Text Placeholder 4"/>
          <p:cNvSpPr txBox="1">
            <a:spLocks/>
          </p:cNvSpPr>
          <p:nvPr/>
        </p:nvSpPr>
        <p:spPr>
          <a:xfrm>
            <a:off x="539552" y="2852936"/>
            <a:ext cx="3384550" cy="2462213"/>
          </a:xfrm>
          <a:prstGeom prst="rect">
            <a:avLst/>
          </a:prstGeom>
          <a:ln/>
        </p:spPr>
        <p:style>
          <a:lnRef idx="1">
            <a:schemeClr val="accent4"/>
          </a:lnRef>
          <a:fillRef idx="2">
            <a:schemeClr val="accent4"/>
          </a:fillRef>
          <a:effectRef idx="1">
            <a:schemeClr val="accent4"/>
          </a:effectRef>
          <a:fontRef idx="minor">
            <a:schemeClr val="dk1"/>
          </a:fontRef>
        </p:style>
        <p:txBody>
          <a:bodyPr vert="horz"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GB" sz="2200" dirty="0" smtClean="0">
                <a:solidFill>
                  <a:schemeClr val="tx1"/>
                </a:solidFill>
              </a:rPr>
              <a:t>What is t</a:t>
            </a:r>
            <a:r>
              <a:rPr kumimoji="0" lang="en-GB" sz="2200" b="0" i="0" u="none" strike="noStrike" kern="1200" cap="none" spc="0" normalizeH="0" baseline="0" noProof="0" dirty="0" smtClean="0">
                <a:ln>
                  <a:noFill/>
                </a:ln>
                <a:solidFill>
                  <a:schemeClr val="tx1"/>
                </a:solidFill>
                <a:effectLst/>
                <a:uLnTx/>
                <a:uFillTx/>
                <a:latin typeface="+mn-lt"/>
                <a:ea typeface="+mn-ea"/>
                <a:cs typeface="+mn-cs"/>
              </a:rPr>
              <a:t>he </a:t>
            </a:r>
            <a:r>
              <a:rPr kumimoji="0" lang="en-GB" sz="2200" b="0" i="0" u="none" strike="noStrike" kern="1200" cap="none" spc="0" normalizeH="0" baseline="0" noProof="0" dirty="0">
                <a:ln>
                  <a:noFill/>
                </a:ln>
                <a:solidFill>
                  <a:schemeClr val="tx1"/>
                </a:solidFill>
                <a:effectLst/>
                <a:uLnTx/>
                <a:uFillTx/>
                <a:latin typeface="+mn-lt"/>
                <a:ea typeface="+mn-ea"/>
                <a:cs typeface="+mn-cs"/>
              </a:rPr>
              <a:t>work </a:t>
            </a:r>
            <a:r>
              <a:rPr kumimoji="0" lang="en-GB" sz="2200" b="0" i="0" u="none" strike="noStrike" kern="1200" cap="none" spc="0" normalizeH="0" baseline="0" noProof="0" dirty="0" smtClean="0">
                <a:ln>
                  <a:noFill/>
                </a:ln>
                <a:solidFill>
                  <a:schemeClr val="tx1"/>
                </a:solidFill>
                <a:effectLst/>
                <a:uLnTx/>
                <a:uFillTx/>
                <a:latin typeface="+mn-lt"/>
                <a:ea typeface="+mn-ea"/>
                <a:cs typeface="+mn-cs"/>
              </a:rPr>
              <a:t>done (in </a:t>
            </a:r>
            <a:r>
              <a:rPr kumimoji="0" lang="en-GB" sz="2200" b="0" i="0" u="none" strike="noStrike" kern="1200" cap="none" spc="0" normalizeH="0" baseline="0" noProof="0" dirty="0" err="1" smtClean="0">
                <a:ln>
                  <a:noFill/>
                </a:ln>
                <a:solidFill>
                  <a:schemeClr val="tx1"/>
                </a:solidFill>
                <a:effectLst/>
                <a:uLnTx/>
                <a:uFillTx/>
                <a:latin typeface="+mn-lt"/>
                <a:ea typeface="+mn-ea"/>
                <a:cs typeface="+mn-cs"/>
              </a:rPr>
              <a:t>Mev</a:t>
            </a:r>
            <a:r>
              <a:rPr kumimoji="0" lang="en-GB" sz="2200" b="0" i="0" u="none" strike="noStrike" kern="1200" cap="none" spc="0" normalizeH="0" baseline="0" noProof="0" dirty="0" smtClean="0">
                <a:ln>
                  <a:noFill/>
                </a:ln>
                <a:solidFill>
                  <a:schemeClr val="tx1"/>
                </a:solidFill>
                <a:effectLst/>
                <a:uLnTx/>
                <a:uFillTx/>
                <a:latin typeface="+mn-lt"/>
                <a:ea typeface="+mn-ea"/>
                <a:cs typeface="+mn-cs"/>
              </a:rPr>
              <a:t>) in </a:t>
            </a:r>
            <a:r>
              <a:rPr kumimoji="0" lang="en-GB" sz="2200" b="0" i="0" u="none" strike="noStrike" kern="1200" cap="none" spc="0" normalizeH="0" baseline="0" noProof="0" dirty="0">
                <a:ln>
                  <a:noFill/>
                </a:ln>
                <a:solidFill>
                  <a:schemeClr val="tx1"/>
                </a:solidFill>
                <a:effectLst/>
                <a:uLnTx/>
                <a:uFillTx/>
                <a:latin typeface="+mn-lt"/>
                <a:ea typeface="+mn-ea"/>
                <a:cs typeface="+mn-cs"/>
              </a:rPr>
              <a:t>removing a proton </a:t>
            </a:r>
            <a:r>
              <a:rPr kumimoji="0" lang="en-GB" sz="2200" b="0" i="0" u="none" strike="noStrike" kern="1200" cap="none" spc="0" normalizeH="0" baseline="0" noProof="0" dirty="0" smtClean="0">
                <a:ln>
                  <a:noFill/>
                </a:ln>
                <a:solidFill>
                  <a:schemeClr val="tx1"/>
                </a:solidFill>
                <a:effectLst/>
                <a:uLnTx/>
                <a:uFillTx/>
                <a:latin typeface="+mn-lt"/>
                <a:ea typeface="+mn-ea"/>
                <a:cs typeface="+mn-cs"/>
              </a:rPr>
              <a:t>to </a:t>
            </a:r>
            <a:r>
              <a:rPr lang="en-GB" sz="2200" dirty="0" smtClean="0">
                <a:solidFill>
                  <a:schemeClr val="tx1"/>
                </a:solidFill>
              </a:rPr>
              <a:t>a distance where the strong force is negligible, a distance of 3.2Fm away from the nucleus? </a:t>
            </a:r>
            <a:endParaRPr kumimoji="0" lang="en-GB" sz="2200" b="0" i="0" u="none" strike="noStrike" kern="1200" cap="none" spc="0" normalizeH="0" baseline="0" noProof="0" dirty="0">
              <a:ln>
                <a:noFill/>
              </a:ln>
              <a:solidFill>
                <a:schemeClr val="tx1"/>
              </a:solidFill>
              <a:effectLst/>
              <a:uLnTx/>
              <a:uFillTx/>
              <a:latin typeface="+mn-lt"/>
              <a:ea typeface="+mn-ea"/>
              <a:cs typeface="+mn-cs"/>
            </a:endParaRPr>
          </a:p>
        </p:txBody>
      </p:sp>
      <p:pic>
        <p:nvPicPr>
          <p:cNvPr id="10" name="Picture 4"/>
          <p:cNvPicPr>
            <a:picLocks noChangeAspect="1" noChangeArrowheads="1"/>
          </p:cNvPicPr>
          <p:nvPr/>
        </p:nvPicPr>
        <p:blipFill>
          <a:blip r:embed="rId5" cstate="print"/>
          <a:srcRect/>
          <a:stretch>
            <a:fillRect/>
          </a:stretch>
        </p:blipFill>
        <p:spPr bwMode="auto">
          <a:xfrm>
            <a:off x="4427984" y="3356992"/>
            <a:ext cx="3942822" cy="2924944"/>
          </a:xfrm>
          <a:prstGeom prst="rect">
            <a:avLst/>
          </a:prstGeom>
          <a:ln>
            <a:headEnd/>
            <a:tailEnd/>
          </a:ln>
        </p:spPr>
        <p:style>
          <a:lnRef idx="2">
            <a:schemeClr val="accent4"/>
          </a:lnRef>
          <a:fillRef idx="1">
            <a:schemeClr val="lt1"/>
          </a:fillRef>
          <a:effectRef idx="0">
            <a:schemeClr val="accent4"/>
          </a:effectRef>
          <a:fontRef idx="minor">
            <a:schemeClr val="dk1"/>
          </a:fontRef>
        </p:style>
      </p:pic>
      <p:sp>
        <p:nvSpPr>
          <p:cNvPr id="6" name="TextBox 5"/>
          <p:cNvSpPr txBox="1"/>
          <p:nvPr/>
        </p:nvSpPr>
        <p:spPr>
          <a:xfrm>
            <a:off x="4716016" y="2060848"/>
            <a:ext cx="1584176" cy="738664"/>
          </a:xfrm>
          <a:prstGeom prst="rect">
            <a:avLst/>
          </a:prstGeom>
          <a:noFill/>
        </p:spPr>
        <p:txBody>
          <a:bodyPr wrap="square" rtlCol="0">
            <a:spAutoFit/>
          </a:bodyPr>
          <a:lstStyle/>
          <a:p>
            <a:r>
              <a:rPr lang="en-GB" sz="2400" dirty="0"/>
              <a:t>F </a:t>
            </a:r>
            <a:r>
              <a:rPr lang="en-GB" sz="2400" dirty="0">
                <a:sym typeface="Symbol"/>
              </a:rPr>
              <a:t> 200N</a:t>
            </a:r>
            <a:endParaRPr lang="en-GB" sz="2400" dirty="0"/>
          </a:p>
          <a:p>
            <a:endParaRPr lang="en-GB" dirty="0"/>
          </a:p>
        </p:txBody>
      </p:sp>
      <p:sp>
        <p:nvSpPr>
          <p:cNvPr id="11" name="TextBox 10"/>
          <p:cNvSpPr txBox="1"/>
          <p:nvPr/>
        </p:nvSpPr>
        <p:spPr>
          <a:xfrm>
            <a:off x="1043608" y="5653282"/>
            <a:ext cx="2016224" cy="738664"/>
          </a:xfrm>
          <a:prstGeom prst="rect">
            <a:avLst/>
          </a:prstGeom>
          <a:noFill/>
        </p:spPr>
        <p:txBody>
          <a:bodyPr wrap="square" rtlCol="0">
            <a:spAutoFit/>
          </a:bodyPr>
          <a:lstStyle/>
          <a:p>
            <a:r>
              <a:rPr lang="en-GB" sz="2400" dirty="0" smtClean="0"/>
              <a:t>Work = 4MeV</a:t>
            </a:r>
            <a:endParaRPr lang="en-GB" sz="2400" dirty="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10.2</a:t>
            </a:r>
          </a:p>
        </p:txBody>
      </p:sp>
      <p:sp>
        <p:nvSpPr>
          <p:cNvPr id="3" name="Content Placeholder 2"/>
          <p:cNvSpPr>
            <a:spLocks noGrp="1"/>
          </p:cNvSpPr>
          <p:nvPr>
            <p:ph idx="1"/>
          </p:nvPr>
        </p:nvSpPr>
        <p:spPr>
          <a:xfrm>
            <a:off x="395536" y="3717032"/>
            <a:ext cx="8363272" cy="2800767"/>
          </a:xfrm>
        </p:spPr>
        <p:txBody>
          <a:bodyPr/>
          <a:lstStyle/>
          <a:p>
            <a:r>
              <a:rPr lang="en-GB" dirty="0"/>
              <a:t> 			protons  (2)    2 x 1.007 276       		=   2.014 552</a:t>
            </a:r>
          </a:p>
          <a:p>
            <a:r>
              <a:rPr lang="en-GB" dirty="0"/>
              <a:t> 			neutrons (2)    2 x 1.008 665       		=   2.017 330</a:t>
            </a:r>
          </a:p>
          <a:p>
            <a:r>
              <a:rPr lang="en-GB" dirty="0"/>
              <a:t>         		Mass of two protons + two neutrons  	=   4.031 882</a:t>
            </a:r>
          </a:p>
          <a:p>
            <a:r>
              <a:rPr lang="en-GB" dirty="0"/>
              <a:t>        		Mass of "completed" helium nucleus  	=   4.001 508</a:t>
            </a:r>
          </a:p>
          <a:p>
            <a:r>
              <a:rPr lang="en-GB" dirty="0"/>
              <a:t> </a:t>
            </a:r>
          </a:p>
          <a:p>
            <a:r>
              <a:rPr lang="en-GB" dirty="0"/>
              <a:t>      There is a difference of 0.030374 u between them, the helium nucleus is lighter than the four particles that made it.</a:t>
            </a:r>
          </a:p>
        </p:txBody>
      </p:sp>
      <p:sp>
        <p:nvSpPr>
          <p:cNvPr id="4" name="Slide Number Placeholder 3"/>
          <p:cNvSpPr>
            <a:spLocks noGrp="1"/>
          </p:cNvSpPr>
          <p:nvPr>
            <p:ph type="sldNum" sz="quarter" idx="12"/>
          </p:nvPr>
        </p:nvSpPr>
        <p:spPr/>
        <p:txBody>
          <a:bodyPr/>
          <a:lstStyle/>
          <a:p>
            <a:fld id="{29DF2FFF-F584-4735-8106-888DF8C1047C}" type="slidenum">
              <a:rPr lang="en-GB" smtClean="0"/>
              <a:pPr/>
              <a:t>10</a:t>
            </a:fld>
            <a:endParaRPr lang="en-GB"/>
          </a:p>
        </p:txBody>
      </p:sp>
      <p:sp>
        <p:nvSpPr>
          <p:cNvPr id="5" name="Text Placeholder 4"/>
          <p:cNvSpPr>
            <a:spLocks noGrp="1"/>
          </p:cNvSpPr>
          <p:nvPr>
            <p:ph type="body" sz="quarter" idx="13"/>
          </p:nvPr>
        </p:nvSpPr>
        <p:spPr>
          <a:xfrm>
            <a:off x="467544" y="1124744"/>
            <a:ext cx="6336704" cy="2232247"/>
          </a:xfrm>
        </p:spPr>
        <p:txBody>
          <a:bodyPr/>
          <a:lstStyle/>
          <a:p>
            <a:r>
              <a:rPr lang="en-GB" dirty="0"/>
              <a:t>      Imagine that you were asked to make a nucleus. You are given the four pieces (two protons and two neutrons), asked to measure their masses, make them stick them together somehow and then measure the mass of the finished helium nucleus. What would you expect to see?</a:t>
            </a:r>
          </a:p>
          <a:p>
            <a:endParaRPr lang="en-GB" dirty="0"/>
          </a:p>
        </p:txBody>
      </p:sp>
      <p:grpSp>
        <p:nvGrpSpPr>
          <p:cNvPr id="23554" name="Group 2"/>
          <p:cNvGrpSpPr>
            <a:grpSpLocks/>
          </p:cNvGrpSpPr>
          <p:nvPr/>
        </p:nvGrpSpPr>
        <p:grpSpPr bwMode="auto">
          <a:xfrm>
            <a:off x="6948264" y="980728"/>
            <a:ext cx="1440160" cy="2520280"/>
            <a:chOff x="8804" y="12286"/>
            <a:chExt cx="1515" cy="2856"/>
          </a:xfrm>
        </p:grpSpPr>
        <p:grpSp>
          <p:nvGrpSpPr>
            <p:cNvPr id="23555" name="Group 3"/>
            <p:cNvGrpSpPr>
              <a:grpSpLocks/>
            </p:cNvGrpSpPr>
            <p:nvPr/>
          </p:nvGrpSpPr>
          <p:grpSpPr bwMode="auto">
            <a:xfrm>
              <a:off x="8984" y="13897"/>
              <a:ext cx="1260" cy="1245"/>
              <a:chOff x="9119" y="14077"/>
              <a:chExt cx="1260" cy="1245"/>
            </a:xfrm>
          </p:grpSpPr>
          <p:sp>
            <p:nvSpPr>
              <p:cNvPr id="23556" name="Oval 4"/>
              <p:cNvSpPr>
                <a:spLocks noChangeArrowheads="1"/>
              </p:cNvSpPr>
              <p:nvPr/>
            </p:nvSpPr>
            <p:spPr bwMode="auto">
              <a:xfrm>
                <a:off x="9119" y="14077"/>
                <a:ext cx="1260" cy="1245"/>
              </a:xfrm>
              <a:prstGeom prst="ellipse">
                <a:avLst/>
              </a:prstGeom>
              <a:solidFill>
                <a:srgbClr val="FF99CC"/>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3557" name="Text Box 5"/>
              <p:cNvSpPr txBox="1">
                <a:spLocks noChangeArrowheads="1"/>
              </p:cNvSpPr>
              <p:nvPr/>
            </p:nvSpPr>
            <p:spPr bwMode="auto">
              <a:xfrm>
                <a:off x="9194" y="14521"/>
                <a:ext cx="1080" cy="4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a:ln>
                      <a:noFill/>
                    </a:ln>
                    <a:solidFill>
                      <a:schemeClr val="tx1"/>
                    </a:solidFill>
                    <a:effectLst/>
                    <a:latin typeface="Calibri" pitchFamily="34" charset="0"/>
                    <a:cs typeface="Arial" pitchFamily="34" charset="0"/>
                  </a:rPr>
                  <a:t>Helium 4</a:t>
                </a:r>
                <a:endParaRPr kumimoji="0" lang="en-US" sz="3600" b="0" i="0" u="none" strike="noStrike" cap="none" normalizeH="0" baseline="0" dirty="0">
                  <a:ln>
                    <a:noFill/>
                  </a:ln>
                  <a:solidFill>
                    <a:schemeClr val="tx1"/>
                  </a:solidFill>
                  <a:effectLst/>
                  <a:latin typeface="Arial" pitchFamily="34" charset="0"/>
                  <a:cs typeface="Arial" pitchFamily="34" charset="0"/>
                </a:endParaRPr>
              </a:p>
            </p:txBody>
          </p:sp>
        </p:grpSp>
        <p:grpSp>
          <p:nvGrpSpPr>
            <p:cNvPr id="23558" name="Group 6"/>
            <p:cNvGrpSpPr>
              <a:grpSpLocks/>
            </p:cNvGrpSpPr>
            <p:nvPr/>
          </p:nvGrpSpPr>
          <p:grpSpPr bwMode="auto">
            <a:xfrm>
              <a:off x="8804" y="12286"/>
              <a:ext cx="1515" cy="1485"/>
              <a:chOff x="8804" y="12286"/>
              <a:chExt cx="1515" cy="1485"/>
            </a:xfrm>
          </p:grpSpPr>
          <p:sp>
            <p:nvSpPr>
              <p:cNvPr id="23559" name="AutoShape 7"/>
              <p:cNvSpPr>
                <a:spLocks noChangeArrowheads="1"/>
              </p:cNvSpPr>
              <p:nvPr/>
            </p:nvSpPr>
            <p:spPr bwMode="auto">
              <a:xfrm>
                <a:off x="9404" y="13006"/>
                <a:ext cx="308" cy="765"/>
              </a:xfrm>
              <a:prstGeom prst="downArrow">
                <a:avLst>
                  <a:gd name="adj1" fmla="val 50000"/>
                  <a:gd name="adj2" fmla="val 62094"/>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nvGrpSpPr>
              <p:cNvPr id="23560" name="Group 8"/>
              <p:cNvGrpSpPr>
                <a:grpSpLocks/>
              </p:cNvGrpSpPr>
              <p:nvPr/>
            </p:nvGrpSpPr>
            <p:grpSpPr bwMode="auto">
              <a:xfrm>
                <a:off x="8804" y="12286"/>
                <a:ext cx="1515" cy="1290"/>
                <a:chOff x="8579" y="12256"/>
                <a:chExt cx="1515" cy="1290"/>
              </a:xfrm>
            </p:grpSpPr>
            <p:sp>
              <p:nvSpPr>
                <p:cNvPr id="23561" name="Oval 9"/>
                <p:cNvSpPr>
                  <a:spLocks noChangeArrowheads="1"/>
                </p:cNvSpPr>
                <p:nvPr/>
              </p:nvSpPr>
              <p:spPr bwMode="auto">
                <a:xfrm>
                  <a:off x="8699" y="12256"/>
                  <a:ext cx="480" cy="480"/>
                </a:xfrm>
                <a:prstGeom prst="ellipse">
                  <a:avLst/>
                </a:prstGeom>
                <a:solidFill>
                  <a:srgbClr val="3366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3562" name="Oval 10"/>
                <p:cNvSpPr>
                  <a:spLocks noChangeArrowheads="1"/>
                </p:cNvSpPr>
                <p:nvPr/>
              </p:nvSpPr>
              <p:spPr bwMode="auto">
                <a:xfrm>
                  <a:off x="8579" y="13066"/>
                  <a:ext cx="480" cy="480"/>
                </a:xfrm>
                <a:prstGeom prst="ellipse">
                  <a:avLst/>
                </a:prstGeom>
                <a:solidFill>
                  <a:srgbClr val="FF99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3563" name="Oval 11"/>
                <p:cNvSpPr>
                  <a:spLocks noChangeArrowheads="1"/>
                </p:cNvSpPr>
                <p:nvPr/>
              </p:nvSpPr>
              <p:spPr bwMode="auto">
                <a:xfrm>
                  <a:off x="9614" y="13006"/>
                  <a:ext cx="480" cy="480"/>
                </a:xfrm>
                <a:prstGeom prst="ellipse">
                  <a:avLst/>
                </a:prstGeom>
                <a:solidFill>
                  <a:srgbClr val="3366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3564" name="Group 12"/>
                <p:cNvGrpSpPr>
                  <a:grpSpLocks/>
                </p:cNvGrpSpPr>
                <p:nvPr/>
              </p:nvGrpSpPr>
              <p:grpSpPr bwMode="auto">
                <a:xfrm>
                  <a:off x="8639" y="12316"/>
                  <a:ext cx="1410" cy="1185"/>
                  <a:chOff x="8639" y="12316"/>
                  <a:chExt cx="1410" cy="1185"/>
                </a:xfrm>
              </p:grpSpPr>
              <p:grpSp>
                <p:nvGrpSpPr>
                  <p:cNvPr id="23565" name="Group 13"/>
                  <p:cNvGrpSpPr>
                    <a:grpSpLocks/>
                  </p:cNvGrpSpPr>
                  <p:nvPr/>
                </p:nvGrpSpPr>
                <p:grpSpPr bwMode="auto">
                  <a:xfrm>
                    <a:off x="9524" y="12346"/>
                    <a:ext cx="480" cy="480"/>
                    <a:chOff x="9914" y="12646"/>
                    <a:chExt cx="480" cy="480"/>
                  </a:xfrm>
                </p:grpSpPr>
                <p:sp>
                  <p:nvSpPr>
                    <p:cNvPr id="23566" name="Oval 14"/>
                    <p:cNvSpPr>
                      <a:spLocks noChangeArrowheads="1"/>
                    </p:cNvSpPr>
                    <p:nvPr/>
                  </p:nvSpPr>
                  <p:spPr bwMode="auto">
                    <a:xfrm>
                      <a:off x="9914" y="12646"/>
                      <a:ext cx="480" cy="480"/>
                    </a:xfrm>
                    <a:prstGeom prst="ellipse">
                      <a:avLst/>
                    </a:prstGeom>
                    <a:solidFill>
                      <a:srgbClr val="FF99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3567" name="Text Box 15"/>
                    <p:cNvSpPr txBox="1">
                      <a:spLocks noChangeArrowheads="1"/>
                    </p:cNvSpPr>
                    <p:nvPr/>
                  </p:nvSpPr>
                  <p:spPr bwMode="auto">
                    <a:xfrm>
                      <a:off x="9959" y="12691"/>
                      <a:ext cx="390" cy="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sz="1600" dirty="0">
                          <a:latin typeface="Calibri" pitchFamily="34" charset="0"/>
                          <a:cs typeface="Arial" pitchFamily="34" charset="0"/>
                        </a:rPr>
                        <a:t>n</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grpSp>
              <p:grpSp>
                <p:nvGrpSpPr>
                  <p:cNvPr id="23568" name="Group 16"/>
                  <p:cNvGrpSpPr>
                    <a:grpSpLocks/>
                  </p:cNvGrpSpPr>
                  <p:nvPr/>
                </p:nvGrpSpPr>
                <p:grpSpPr bwMode="auto">
                  <a:xfrm>
                    <a:off x="8639" y="12316"/>
                    <a:ext cx="1410" cy="1185"/>
                    <a:chOff x="8969" y="12661"/>
                    <a:chExt cx="1410" cy="1185"/>
                  </a:xfrm>
                </p:grpSpPr>
                <p:sp>
                  <p:nvSpPr>
                    <p:cNvPr id="23569" name="Text Box 17"/>
                    <p:cNvSpPr txBox="1">
                      <a:spLocks noChangeArrowheads="1"/>
                    </p:cNvSpPr>
                    <p:nvPr/>
                  </p:nvSpPr>
                  <p:spPr bwMode="auto">
                    <a:xfrm>
                      <a:off x="9074" y="12661"/>
                      <a:ext cx="390" cy="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dirty="0">
                          <a:latin typeface="Calibri" pitchFamily="34" charset="0"/>
                          <a:cs typeface="Arial" pitchFamily="34" charset="0"/>
                        </a:rPr>
                        <a:t>p</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3570" name="Text Box 18"/>
                    <p:cNvSpPr txBox="1">
                      <a:spLocks noChangeArrowheads="1"/>
                    </p:cNvSpPr>
                    <p:nvPr/>
                  </p:nvSpPr>
                  <p:spPr bwMode="auto">
                    <a:xfrm>
                      <a:off x="8969" y="13471"/>
                      <a:ext cx="390" cy="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dirty="0">
                          <a:latin typeface="Calibri" pitchFamily="34" charset="0"/>
                          <a:cs typeface="Arial" pitchFamily="34" charset="0"/>
                        </a:rPr>
                        <a:t>n</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3571" name="Text Box 19"/>
                    <p:cNvSpPr txBox="1">
                      <a:spLocks noChangeArrowheads="1"/>
                    </p:cNvSpPr>
                    <p:nvPr/>
                  </p:nvSpPr>
                  <p:spPr bwMode="auto">
                    <a:xfrm>
                      <a:off x="9989" y="13441"/>
                      <a:ext cx="390" cy="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sz="1400" dirty="0">
                          <a:latin typeface="Calibri" pitchFamily="34" charset="0"/>
                          <a:cs typeface="Arial" pitchFamily="34" charset="0"/>
                        </a:rPr>
                        <a:t>p</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grpSp>
            </p:gr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Mass defect</a:t>
            </a:r>
          </a:p>
        </p:txBody>
      </p:sp>
      <p:sp>
        <p:nvSpPr>
          <p:cNvPr id="3" name="Content Placeholder 2"/>
          <p:cNvSpPr>
            <a:spLocks noGrp="1"/>
          </p:cNvSpPr>
          <p:nvPr>
            <p:ph idx="1"/>
          </p:nvPr>
        </p:nvSpPr>
        <p:spPr>
          <a:xfrm>
            <a:off x="4067944" y="1124744"/>
            <a:ext cx="4824536" cy="1514261"/>
          </a:xfrm>
        </p:spPr>
        <p:style>
          <a:lnRef idx="1">
            <a:schemeClr val="accent1"/>
          </a:lnRef>
          <a:fillRef idx="2">
            <a:schemeClr val="accent1"/>
          </a:fillRef>
          <a:effectRef idx="1">
            <a:schemeClr val="accent1"/>
          </a:effectRef>
          <a:fontRef idx="minor">
            <a:schemeClr val="dk1"/>
          </a:fontRef>
        </p:style>
        <p:txBody>
          <a:bodyPr/>
          <a:lstStyle/>
          <a:p>
            <a:r>
              <a:rPr lang="en-GB" dirty="0"/>
              <a:t>      The alpha particle has 28.3 </a:t>
            </a:r>
            <a:r>
              <a:rPr lang="en-GB" dirty="0" err="1"/>
              <a:t>MeV</a:t>
            </a:r>
            <a:r>
              <a:rPr lang="en-GB" dirty="0"/>
              <a:t> less energy</a:t>
            </a:r>
          </a:p>
          <a:p>
            <a:r>
              <a:rPr lang="en-GB" dirty="0"/>
              <a:t>      It means that this energy would be needed to split up the helium nucleus</a:t>
            </a:r>
          </a:p>
        </p:txBody>
      </p:sp>
      <p:sp>
        <p:nvSpPr>
          <p:cNvPr id="4" name="Slide Number Placeholder 3"/>
          <p:cNvSpPr>
            <a:spLocks noGrp="1"/>
          </p:cNvSpPr>
          <p:nvPr>
            <p:ph type="sldNum" sz="quarter" idx="12"/>
          </p:nvPr>
        </p:nvSpPr>
        <p:spPr/>
        <p:txBody>
          <a:bodyPr/>
          <a:lstStyle/>
          <a:p>
            <a:fld id="{29DF2FFF-F584-4735-8106-888DF8C1047C}" type="slidenum">
              <a:rPr lang="en-GB" smtClean="0"/>
              <a:pPr/>
              <a:t>11</a:t>
            </a:fld>
            <a:endParaRPr lang="en-GB"/>
          </a:p>
        </p:txBody>
      </p:sp>
      <p:sp>
        <p:nvSpPr>
          <p:cNvPr id="5" name="Text Placeholder 4"/>
          <p:cNvSpPr>
            <a:spLocks noGrp="1"/>
          </p:cNvSpPr>
          <p:nvPr>
            <p:ph type="body" sz="quarter" idx="13"/>
          </p:nvPr>
        </p:nvSpPr>
        <p:spPr>
          <a:xfrm>
            <a:off x="4067944" y="2924944"/>
            <a:ext cx="4752528" cy="2952328"/>
          </a:xfrm>
        </p:spPr>
        <p:style>
          <a:lnRef idx="1">
            <a:schemeClr val="accent3"/>
          </a:lnRef>
          <a:fillRef idx="2">
            <a:schemeClr val="accent3"/>
          </a:fillRef>
          <a:effectRef idx="1">
            <a:schemeClr val="accent3"/>
          </a:effectRef>
          <a:fontRef idx="minor">
            <a:schemeClr val="dk1"/>
          </a:fontRef>
        </p:style>
        <p:txBody>
          <a:bodyPr/>
          <a:lstStyle/>
          <a:p>
            <a:r>
              <a:rPr lang="en-GB" b="1" dirty="0"/>
              <a:t> Element                 	Mass defect (u)</a:t>
            </a:r>
            <a:endParaRPr lang="en-GB" dirty="0"/>
          </a:p>
          <a:p>
            <a:r>
              <a:rPr lang="en-GB" dirty="0"/>
              <a:t>12 Carbon 6                    	0.099 00</a:t>
            </a:r>
          </a:p>
          <a:p>
            <a:r>
              <a:rPr lang="en-GB" dirty="0"/>
              <a:t>16 Oxygen 8                   	0.137 08</a:t>
            </a:r>
          </a:p>
          <a:p>
            <a:r>
              <a:rPr lang="en-GB" dirty="0"/>
              <a:t>40 Calcium 20                  	0.367 41   </a:t>
            </a:r>
          </a:p>
          <a:p>
            <a:r>
              <a:rPr lang="en-GB" dirty="0"/>
              <a:t>56 Iron 26                      	0.528 75</a:t>
            </a:r>
          </a:p>
          <a:p>
            <a:r>
              <a:rPr lang="en-GB" dirty="0"/>
              <a:t>208 Lead 82                     	1.757 84</a:t>
            </a:r>
          </a:p>
          <a:p>
            <a:r>
              <a:rPr lang="en-GB" dirty="0"/>
              <a:t>235 Uranium92                1.935 38</a:t>
            </a:r>
          </a:p>
          <a:p>
            <a:r>
              <a:rPr lang="en-GB" dirty="0"/>
              <a:t> </a:t>
            </a:r>
          </a:p>
          <a:p>
            <a:r>
              <a:rPr lang="en-GB" dirty="0"/>
              <a:t/>
            </a:r>
            <a:br>
              <a:rPr lang="en-GB" dirty="0"/>
            </a:br>
            <a:endParaRPr lang="en-GB" dirty="0"/>
          </a:p>
        </p:txBody>
      </p:sp>
      <p:sp>
        <p:nvSpPr>
          <p:cNvPr id="6" name="Content Placeholder 5"/>
          <p:cNvSpPr>
            <a:spLocks noGrp="1"/>
          </p:cNvSpPr>
          <p:nvPr>
            <p:ph sz="quarter" idx="14"/>
          </p:nvPr>
        </p:nvSpPr>
        <p:spPr>
          <a:xfrm>
            <a:off x="539552" y="1124744"/>
            <a:ext cx="3311525" cy="3613297"/>
          </a:xfrm>
        </p:spPr>
        <p:style>
          <a:lnRef idx="2">
            <a:schemeClr val="accent1"/>
          </a:lnRef>
          <a:fillRef idx="1">
            <a:schemeClr val="lt1"/>
          </a:fillRef>
          <a:effectRef idx="0">
            <a:schemeClr val="accent1"/>
          </a:effectRef>
          <a:fontRef idx="minor">
            <a:schemeClr val="dk1"/>
          </a:fontRef>
        </p:style>
        <p:txBody>
          <a:bodyPr/>
          <a:lstStyle/>
          <a:p>
            <a:r>
              <a:rPr lang="en-GB" dirty="0"/>
              <a:t>      If we think of this mass difference as a difference of energy:</a:t>
            </a:r>
          </a:p>
          <a:p>
            <a:pPr>
              <a:buFont typeface="Arial" pitchFamily="34" charset="0"/>
              <a:buChar char="•"/>
            </a:pPr>
            <a:r>
              <a:rPr lang="en-GB" dirty="0"/>
              <a:t>How much less energy does the alpha particle have than the four particles it is made from?  </a:t>
            </a:r>
          </a:p>
          <a:p>
            <a:pPr>
              <a:buFont typeface="Arial" pitchFamily="34" charset="0"/>
              <a:buChar char="•"/>
            </a:pPr>
            <a:r>
              <a:rPr lang="en-GB" dirty="0"/>
              <a:t>What is the implication of this?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bg/>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GB" dirty="0"/>
              <a:t>Mass Defect</a:t>
            </a:r>
          </a:p>
        </p:txBody>
      </p:sp>
      <p:sp>
        <p:nvSpPr>
          <p:cNvPr id="9219" name="Content Placeholder 2"/>
          <p:cNvSpPr>
            <a:spLocks noGrp="1"/>
          </p:cNvSpPr>
          <p:nvPr>
            <p:ph idx="1"/>
          </p:nvPr>
        </p:nvSpPr>
        <p:spPr>
          <a:xfrm>
            <a:off x="467544" y="1124744"/>
            <a:ext cx="8003232" cy="936104"/>
          </a:xfrm>
        </p:spPr>
        <p:txBody>
          <a:bodyPr/>
          <a:lstStyle/>
          <a:p>
            <a:pPr eaLnBrk="1" hangingPunct="1"/>
            <a:r>
              <a:rPr lang="en-GB" dirty="0"/>
              <a:t>The difference between the mass of an atom and the mass of its particles is known as the </a:t>
            </a:r>
            <a:r>
              <a:rPr lang="en-GB" i="1" dirty="0">
                <a:solidFill>
                  <a:srgbClr val="FF0000"/>
                </a:solidFill>
              </a:rPr>
              <a:t>Mass defect, </a:t>
            </a:r>
            <a:r>
              <a:rPr lang="el-GR" i="1" dirty="0"/>
              <a:t>Δ</a:t>
            </a:r>
            <a:r>
              <a:rPr lang="en-GB" i="1" dirty="0"/>
              <a:t>m. </a:t>
            </a:r>
          </a:p>
          <a:p>
            <a:pPr eaLnBrk="1" hangingPunct="1"/>
            <a:endParaRPr lang="en-GB" dirty="0"/>
          </a:p>
        </p:txBody>
      </p:sp>
      <p:sp>
        <p:nvSpPr>
          <p:cNvPr id="6" name="TextBox 5"/>
          <p:cNvSpPr txBox="1"/>
          <p:nvPr/>
        </p:nvSpPr>
        <p:spPr>
          <a:xfrm>
            <a:off x="611560" y="2420888"/>
            <a:ext cx="3024336" cy="646331"/>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dirty="0"/>
              <a:t>State three conditions for the mass defect</a:t>
            </a:r>
          </a:p>
        </p:txBody>
      </p:sp>
      <p:sp>
        <p:nvSpPr>
          <p:cNvPr id="7" name="Rectangle 6"/>
          <p:cNvSpPr/>
          <p:nvPr/>
        </p:nvSpPr>
        <p:spPr>
          <a:xfrm>
            <a:off x="611560" y="3501008"/>
            <a:ext cx="6264696" cy="237626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en-GB" dirty="0"/>
              <a:t>1. The mass defect is small compared to the total  mass of the atom.</a:t>
            </a:r>
            <a:r>
              <a:rPr lang="en-GB" i="1" dirty="0">
                <a:solidFill>
                  <a:srgbClr val="FFFF00"/>
                </a:solidFill>
              </a:rPr>
              <a:t> </a:t>
            </a:r>
          </a:p>
          <a:p>
            <a:endParaRPr lang="en-GB" i="1" dirty="0">
              <a:solidFill>
                <a:srgbClr val="FFFF00"/>
              </a:solidFill>
            </a:endParaRPr>
          </a:p>
          <a:p>
            <a:r>
              <a:rPr lang="en-GB" i="1" dirty="0">
                <a:solidFill>
                  <a:srgbClr val="FF0000"/>
                </a:solidFill>
              </a:rPr>
              <a:t>2.  The energy released when an atom is formed from its constituent particles is given by </a:t>
            </a:r>
          </a:p>
          <a:p>
            <a:r>
              <a:rPr lang="en-GB" dirty="0"/>
              <a:t>			</a:t>
            </a:r>
            <a:r>
              <a:rPr lang="el-GR" dirty="0">
                <a:solidFill>
                  <a:srgbClr val="FF0000"/>
                </a:solidFill>
              </a:rPr>
              <a:t>Δ</a:t>
            </a:r>
            <a:r>
              <a:rPr lang="en-GB" dirty="0">
                <a:solidFill>
                  <a:srgbClr val="FF0000"/>
                </a:solidFill>
              </a:rPr>
              <a:t>E = </a:t>
            </a:r>
            <a:r>
              <a:rPr lang="el-GR" dirty="0">
                <a:solidFill>
                  <a:srgbClr val="FF0000"/>
                </a:solidFill>
              </a:rPr>
              <a:t>Δ</a:t>
            </a:r>
            <a:r>
              <a:rPr lang="en-GB" dirty="0">
                <a:solidFill>
                  <a:srgbClr val="FF0000"/>
                </a:solidFill>
              </a:rPr>
              <a:t>mc</a:t>
            </a:r>
            <a:r>
              <a:rPr lang="en-GB" baseline="30000" dirty="0">
                <a:solidFill>
                  <a:srgbClr val="FF0000"/>
                </a:solidFill>
              </a:rPr>
              <a:t>2</a:t>
            </a:r>
            <a:endParaRPr lang="en-GB" dirty="0">
              <a:solidFill>
                <a:srgbClr val="FF0000"/>
              </a:solidFill>
            </a:endParaRPr>
          </a:p>
          <a:p>
            <a:endParaRPr lang="en-GB" dirty="0"/>
          </a:p>
          <a:p>
            <a:r>
              <a:rPr lang="en-GB" dirty="0"/>
              <a:t>3. Mass must be in kg, E will be in Joules.</a:t>
            </a:r>
            <a:endParaRPr lang="el-G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Binding energy</a:t>
            </a:r>
          </a:p>
        </p:txBody>
      </p:sp>
      <p:sp>
        <p:nvSpPr>
          <p:cNvPr id="3" name="Content Placeholder 2"/>
          <p:cNvSpPr>
            <a:spLocks noGrp="1"/>
          </p:cNvSpPr>
          <p:nvPr>
            <p:ph idx="1"/>
          </p:nvPr>
        </p:nvSpPr>
        <p:spPr>
          <a:xfrm>
            <a:off x="4211960" y="1196752"/>
            <a:ext cx="4464496" cy="430887"/>
          </a:xfrm>
        </p:spPr>
        <p:style>
          <a:lnRef idx="1">
            <a:schemeClr val="accent1"/>
          </a:lnRef>
          <a:fillRef idx="2">
            <a:schemeClr val="accent1"/>
          </a:fillRef>
          <a:effectRef idx="1">
            <a:schemeClr val="accent1"/>
          </a:effectRef>
          <a:fontRef idx="minor">
            <a:schemeClr val="dk1"/>
          </a:fontRef>
        </p:style>
        <p:txBody>
          <a:bodyPr/>
          <a:lstStyle/>
          <a:p>
            <a:r>
              <a:rPr lang="en-GB" dirty="0"/>
              <a:t>Mass and energy are interchangeable</a:t>
            </a:r>
          </a:p>
        </p:txBody>
      </p:sp>
      <p:sp>
        <p:nvSpPr>
          <p:cNvPr id="4" name="Slide Number Placeholder 3"/>
          <p:cNvSpPr>
            <a:spLocks noGrp="1"/>
          </p:cNvSpPr>
          <p:nvPr>
            <p:ph type="sldNum" sz="quarter" idx="12"/>
          </p:nvPr>
        </p:nvSpPr>
        <p:spPr/>
        <p:txBody>
          <a:bodyPr/>
          <a:lstStyle/>
          <a:p>
            <a:fld id="{29DF2FFF-F584-4735-8106-888DF8C1047C}" type="slidenum">
              <a:rPr lang="en-GB" smtClean="0"/>
              <a:pPr/>
              <a:t>13</a:t>
            </a:fld>
            <a:endParaRPr lang="en-GB" dirty="0"/>
          </a:p>
        </p:txBody>
      </p:sp>
      <p:sp>
        <p:nvSpPr>
          <p:cNvPr id="5" name="Text Placeholder 4"/>
          <p:cNvSpPr>
            <a:spLocks noGrp="1"/>
          </p:cNvSpPr>
          <p:nvPr>
            <p:ph type="body" sz="quarter" idx="13"/>
          </p:nvPr>
        </p:nvSpPr>
        <p:spPr>
          <a:xfrm>
            <a:off x="467544" y="1124744"/>
            <a:ext cx="3384550" cy="769441"/>
          </a:xfrm>
        </p:spPr>
        <p:txBody>
          <a:bodyPr/>
          <a:lstStyle/>
          <a:p>
            <a:r>
              <a:rPr lang="en-GB" dirty="0"/>
              <a:t>What is the significance of </a:t>
            </a:r>
            <a:r>
              <a:rPr lang="en-GB" dirty="0">
                <a:sym typeface="Symbol"/>
              </a:rPr>
              <a:t>Q = m c</a:t>
            </a:r>
            <a:r>
              <a:rPr lang="en-GB" baseline="30000" dirty="0">
                <a:sym typeface="Symbol"/>
              </a:rPr>
              <a:t>2</a:t>
            </a:r>
            <a:endParaRPr lang="en-GB" dirty="0"/>
          </a:p>
        </p:txBody>
      </p:sp>
      <p:sp>
        <p:nvSpPr>
          <p:cNvPr id="6" name="Content Placeholder 5"/>
          <p:cNvSpPr>
            <a:spLocks noGrp="1"/>
          </p:cNvSpPr>
          <p:nvPr>
            <p:ph sz="quarter" idx="14"/>
          </p:nvPr>
        </p:nvSpPr>
        <p:spPr>
          <a:xfrm>
            <a:off x="467544" y="4149080"/>
            <a:ext cx="3311525" cy="1649682"/>
          </a:xfrm>
        </p:spPr>
        <p:style>
          <a:lnRef idx="2">
            <a:schemeClr val="accent5"/>
          </a:lnRef>
          <a:fillRef idx="1">
            <a:schemeClr val="lt1"/>
          </a:fillRef>
          <a:effectRef idx="0">
            <a:schemeClr val="accent5"/>
          </a:effectRef>
          <a:fontRef idx="minor">
            <a:schemeClr val="dk1"/>
          </a:fontRef>
        </p:style>
        <p:txBody>
          <a:bodyPr/>
          <a:lstStyle/>
          <a:p>
            <a:r>
              <a:rPr lang="en-GB" dirty="0"/>
              <a:t>What happens to the</a:t>
            </a:r>
          </a:p>
          <a:p>
            <a:r>
              <a:rPr lang="en-GB" dirty="0"/>
              <a:t>energy supplied in</a:t>
            </a:r>
          </a:p>
          <a:p>
            <a:r>
              <a:rPr lang="en-GB" dirty="0"/>
              <a:t>removing a nucleon from</a:t>
            </a:r>
          </a:p>
          <a:p>
            <a:r>
              <a:rPr lang="en-GB" dirty="0"/>
              <a:t>the nucleus?</a:t>
            </a:r>
          </a:p>
        </p:txBody>
      </p:sp>
      <p:sp>
        <p:nvSpPr>
          <p:cNvPr id="7" name="Text Placeholder 4"/>
          <p:cNvSpPr txBox="1">
            <a:spLocks/>
          </p:cNvSpPr>
          <p:nvPr/>
        </p:nvSpPr>
        <p:spPr>
          <a:xfrm>
            <a:off x="467544" y="2204864"/>
            <a:ext cx="3384550" cy="1649682"/>
          </a:xfrm>
          <a:prstGeom prst="rect">
            <a:avLst/>
          </a:prstGeom>
          <a:ln/>
        </p:spPr>
        <p:style>
          <a:lnRef idx="2">
            <a:schemeClr val="accent3"/>
          </a:lnRef>
          <a:fillRef idx="1">
            <a:schemeClr val="lt1"/>
          </a:fillRef>
          <a:effectRef idx="0">
            <a:schemeClr val="accent3"/>
          </a:effectRef>
          <a:fontRef idx="minor">
            <a:schemeClr val="dk1"/>
          </a:fontRef>
        </p:style>
        <p:txBody>
          <a:bodyPr vert="horz"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How big is the strong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nuclear force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How much work must be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done to extract a nucleon?</a:t>
            </a:r>
          </a:p>
        </p:txBody>
      </p:sp>
      <p:sp>
        <p:nvSpPr>
          <p:cNvPr id="8" name="Content Placeholder 2"/>
          <p:cNvSpPr txBox="1">
            <a:spLocks/>
          </p:cNvSpPr>
          <p:nvPr/>
        </p:nvSpPr>
        <p:spPr>
          <a:xfrm>
            <a:off x="4139952" y="4149080"/>
            <a:ext cx="3672408" cy="1920526"/>
          </a:xfrm>
          <a:prstGeom prst="rect">
            <a:avLst/>
          </a:prstGeom>
        </p:spPr>
        <p:style>
          <a:lnRef idx="1">
            <a:schemeClr val="accent5"/>
          </a:lnRef>
          <a:fillRef idx="2">
            <a:schemeClr val="accent5"/>
          </a:fillRef>
          <a:effectRef idx="1">
            <a:schemeClr val="accent5"/>
          </a:effectRef>
          <a:fontRef idx="minor">
            <a:schemeClr val="dk1"/>
          </a:fontRef>
        </p:style>
        <p:txBody>
          <a:bodyPr vert="horz" wrap="square"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dk1"/>
                </a:solidFill>
                <a:effectLst/>
                <a:uLnTx/>
                <a:uFillTx/>
                <a:latin typeface="+mn-lt"/>
                <a:ea typeface="+mn-ea"/>
                <a:cs typeface="+mn-cs"/>
              </a:rPr>
              <a:t>     The potential energy of the nucleon is increased.</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lang="en-GB" sz="2200" dirty="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dk1"/>
                </a:solidFill>
                <a:effectLst/>
                <a:uLnTx/>
                <a:uFillTx/>
                <a:latin typeface="+mn-lt"/>
                <a:ea typeface="+mn-ea"/>
                <a:cs typeface="+mn-cs"/>
              </a:rPr>
              <a:t>     This energy is known as the </a:t>
            </a:r>
            <a:r>
              <a:rPr kumimoji="0" lang="en-GB" sz="2200" b="0" i="0" u="none" strike="noStrike" kern="1200" cap="none" spc="0" normalizeH="0" baseline="0" noProof="0" dirty="0">
                <a:ln>
                  <a:noFill/>
                </a:ln>
                <a:solidFill>
                  <a:srgbClr val="FF0000"/>
                </a:solidFill>
                <a:effectLst/>
                <a:uLnTx/>
                <a:uFillTx/>
                <a:latin typeface="+mn-lt"/>
                <a:ea typeface="+mn-ea"/>
                <a:cs typeface="+mn-cs"/>
              </a:rPr>
              <a:t>binding</a:t>
            </a:r>
            <a:r>
              <a:rPr kumimoji="0" lang="en-GB" sz="2200" b="0" i="0" u="none" strike="noStrike" kern="1200" cap="none" spc="0" normalizeH="0" noProof="0" dirty="0">
                <a:ln>
                  <a:noFill/>
                </a:ln>
                <a:solidFill>
                  <a:srgbClr val="FF0000"/>
                </a:solidFill>
                <a:effectLst/>
                <a:uLnTx/>
                <a:uFillTx/>
                <a:latin typeface="+mn-lt"/>
                <a:ea typeface="+mn-ea"/>
                <a:cs typeface="+mn-cs"/>
              </a:rPr>
              <a:t> energy per nucleon</a:t>
            </a:r>
            <a:endParaRPr kumimoji="0" lang="en-GB" sz="2200" b="0" i="0" u="none" strike="noStrike" kern="1200" cap="none" spc="0" normalizeH="0" baseline="0" noProof="0" dirty="0">
              <a:ln>
                <a:noFill/>
              </a:ln>
              <a:solidFill>
                <a:srgbClr val="FF0000"/>
              </a:solidFill>
              <a:effectLst/>
              <a:uLnTx/>
              <a:uFillTx/>
              <a:latin typeface="+mn-lt"/>
              <a:ea typeface="+mn-ea"/>
              <a:cs typeface="+mn-cs"/>
            </a:endParaRPr>
          </a:p>
        </p:txBody>
      </p:sp>
      <p:sp>
        <p:nvSpPr>
          <p:cNvPr id="9" name="Content Placeholder 2"/>
          <p:cNvSpPr txBox="1">
            <a:spLocks/>
          </p:cNvSpPr>
          <p:nvPr/>
        </p:nvSpPr>
        <p:spPr>
          <a:xfrm>
            <a:off x="4139952" y="2492896"/>
            <a:ext cx="1800200" cy="1243417"/>
          </a:xfrm>
          <a:prstGeom prst="rect">
            <a:avLst/>
          </a:prstGeom>
        </p:spPr>
        <p:style>
          <a:lnRef idx="1">
            <a:schemeClr val="accent3"/>
          </a:lnRef>
          <a:fillRef idx="2">
            <a:schemeClr val="accent3"/>
          </a:fillRef>
          <a:effectRef idx="1">
            <a:schemeClr val="accent3"/>
          </a:effectRef>
          <a:fontRef idx="minor">
            <a:schemeClr val="dk1"/>
          </a:fontRef>
        </p:style>
        <p:txBody>
          <a:bodyPr vert="horz" wrap="square"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dk1"/>
                </a:solidFill>
                <a:effectLst/>
                <a:uLnTx/>
                <a:uFillTx/>
                <a:latin typeface="+mn-lt"/>
                <a:ea typeface="+mn-ea"/>
                <a:cs typeface="+mn-cs"/>
              </a:rPr>
              <a:t>F = 200N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lang="en-GB" sz="2200" dirty="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dk1"/>
                </a:solidFill>
                <a:effectLst/>
                <a:uLnTx/>
                <a:uFillTx/>
                <a:latin typeface="+mn-lt"/>
                <a:ea typeface="+mn-ea"/>
                <a:cs typeface="+mn-cs"/>
              </a:rPr>
              <a:t>W</a:t>
            </a:r>
            <a:r>
              <a:rPr kumimoji="0" lang="en-GB" sz="2200" b="0" i="0" u="none" strike="noStrike" kern="1200" cap="none" spc="0" normalizeH="0" noProof="0" dirty="0">
                <a:ln>
                  <a:noFill/>
                </a:ln>
                <a:solidFill>
                  <a:schemeClr val="dk1"/>
                </a:solidFill>
                <a:effectLst/>
                <a:uLnTx/>
                <a:uFillTx/>
                <a:latin typeface="+mn-lt"/>
                <a:ea typeface="+mn-ea"/>
                <a:cs typeface="+mn-cs"/>
              </a:rPr>
              <a:t> = 4MeV</a:t>
            </a:r>
            <a:endParaRPr kumimoji="0" lang="en-GB" sz="2200" b="0" i="0" u="none" strike="noStrike" kern="1200" cap="none" spc="0" normalizeH="0" baseline="0" noProof="0" dirty="0">
              <a:ln>
                <a:noFill/>
              </a:ln>
              <a:solidFill>
                <a:schemeClr val="dk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
                                            <p:bg/>
                                          </p:spTgt>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9">
                                            <p:bg/>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P spid="8" grpId="0" uiExpand="1" build="p" animBg="1"/>
      <p:bldP spid="9"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normAutofit/>
          </a:bodyPr>
          <a:lstStyle/>
          <a:p>
            <a:pPr algn="l" eaLnBrk="1" hangingPunct="1"/>
            <a:r>
              <a:rPr lang="en-GB" sz="4000" dirty="0"/>
              <a:t>Questions</a:t>
            </a:r>
          </a:p>
        </p:txBody>
      </p:sp>
      <p:sp>
        <p:nvSpPr>
          <p:cNvPr id="3" name="Content Placeholder 2"/>
          <p:cNvSpPr>
            <a:spLocks noGrp="1"/>
          </p:cNvSpPr>
          <p:nvPr>
            <p:ph idx="1"/>
          </p:nvPr>
        </p:nvSpPr>
        <p:spPr>
          <a:xfrm>
            <a:off x="4644008" y="1340768"/>
            <a:ext cx="3960440" cy="1368152"/>
          </a:xfrm>
        </p:spPr>
        <p:style>
          <a:lnRef idx="1">
            <a:schemeClr val="accent1"/>
          </a:lnRef>
          <a:fillRef idx="2">
            <a:schemeClr val="accent1"/>
          </a:fillRef>
          <a:effectRef idx="1">
            <a:schemeClr val="accent1"/>
          </a:effectRef>
          <a:fontRef idx="minor">
            <a:schemeClr val="dk1"/>
          </a:fontRef>
        </p:style>
        <p:txBody>
          <a:bodyPr>
            <a:normAutofit/>
          </a:bodyPr>
          <a:lstStyle/>
          <a:p>
            <a:pPr lvl="1" eaLnBrk="1" hangingPunct="1">
              <a:lnSpc>
                <a:spcPct val="80000"/>
              </a:lnSpc>
              <a:buFont typeface="Arial" charset="0"/>
              <a:buNone/>
              <a:defRPr/>
            </a:pPr>
            <a:endParaRPr lang="en-GB" sz="2000" dirty="0"/>
          </a:p>
          <a:p>
            <a:pPr lvl="1" eaLnBrk="1" hangingPunct="1">
              <a:lnSpc>
                <a:spcPct val="80000"/>
              </a:lnSpc>
              <a:buFont typeface="Arial" charset="0"/>
              <a:buNone/>
              <a:defRPr/>
            </a:pPr>
            <a:r>
              <a:rPr lang="en-GB" sz="2000" dirty="0"/>
              <a:t>(20 x 1.00728</a:t>
            </a:r>
            <a:r>
              <a:rPr lang="en-GB" sz="2000" i="1" dirty="0"/>
              <a:t>u</a:t>
            </a:r>
            <a:r>
              <a:rPr lang="en-GB" sz="2000" dirty="0"/>
              <a:t>)</a:t>
            </a:r>
            <a:r>
              <a:rPr lang="en-GB" sz="2000" i="1" dirty="0"/>
              <a:t> + </a:t>
            </a:r>
            <a:r>
              <a:rPr lang="en-GB" sz="2000" dirty="0"/>
              <a:t>(20 x 1.00867</a:t>
            </a:r>
            <a:r>
              <a:rPr lang="en-GB" sz="2000" i="1" dirty="0"/>
              <a:t>u</a:t>
            </a:r>
            <a:r>
              <a:rPr lang="en-GB" sz="2000" dirty="0"/>
              <a:t>) + (20 x 0.00055 </a:t>
            </a:r>
            <a:r>
              <a:rPr lang="en-GB" sz="2000" i="1" dirty="0"/>
              <a:t>u</a:t>
            </a:r>
            <a:r>
              <a:rPr lang="en-GB" sz="2000" dirty="0"/>
              <a:t>)</a:t>
            </a:r>
          </a:p>
          <a:p>
            <a:pPr lvl="1" eaLnBrk="1" hangingPunct="1">
              <a:lnSpc>
                <a:spcPct val="80000"/>
              </a:lnSpc>
              <a:buFont typeface="Arial" charset="0"/>
              <a:buNone/>
              <a:defRPr/>
            </a:pPr>
            <a:r>
              <a:rPr lang="en-GB" dirty="0"/>
              <a:t>= 40.3300u</a:t>
            </a:r>
          </a:p>
        </p:txBody>
      </p:sp>
      <p:sp>
        <p:nvSpPr>
          <p:cNvPr id="4" name="Text Placeholder 3"/>
          <p:cNvSpPr>
            <a:spLocks noGrp="1"/>
          </p:cNvSpPr>
          <p:nvPr>
            <p:ph type="body" sz="quarter" idx="13"/>
          </p:nvPr>
        </p:nvSpPr>
        <p:spPr>
          <a:xfrm>
            <a:off x="323528" y="1124744"/>
            <a:ext cx="3960440" cy="2394502"/>
          </a:xfrm>
        </p:spPr>
        <p:txBody>
          <a:bodyPr/>
          <a:lstStyle/>
          <a:p>
            <a:pPr>
              <a:lnSpc>
                <a:spcPct val="80000"/>
              </a:lnSpc>
              <a:defRPr/>
            </a:pPr>
            <a:r>
              <a:rPr lang="en-GB" dirty="0"/>
              <a:t>1. Find the mass of a  Ca- 40  atom.</a:t>
            </a:r>
          </a:p>
          <a:p>
            <a:pPr>
              <a:lnSpc>
                <a:spcPct val="80000"/>
              </a:lnSpc>
              <a:defRPr/>
            </a:pPr>
            <a:endParaRPr lang="en-GB" dirty="0"/>
          </a:p>
          <a:p>
            <a:pPr>
              <a:lnSpc>
                <a:spcPct val="80000"/>
              </a:lnSpc>
              <a:defRPr/>
            </a:pPr>
            <a:r>
              <a:rPr lang="en-GB" i="1" dirty="0"/>
              <a:t>Electron   0.00055 u</a:t>
            </a:r>
            <a:endParaRPr lang="en-GB" b="1" i="1" dirty="0"/>
          </a:p>
          <a:p>
            <a:pPr>
              <a:lnSpc>
                <a:spcPct val="80000"/>
              </a:lnSpc>
              <a:defRPr/>
            </a:pPr>
            <a:r>
              <a:rPr lang="en-GB" i="1" dirty="0"/>
              <a:t>Neutron 1.00867u </a:t>
            </a:r>
          </a:p>
          <a:p>
            <a:pPr>
              <a:lnSpc>
                <a:spcPct val="80000"/>
              </a:lnSpc>
              <a:defRPr/>
            </a:pPr>
            <a:r>
              <a:rPr lang="en-GB" i="1" dirty="0"/>
              <a:t>Proton 1.00728 u</a:t>
            </a:r>
          </a:p>
          <a:p>
            <a:endParaRPr lang="en-GB" dirty="0"/>
          </a:p>
        </p:txBody>
      </p:sp>
      <p:sp>
        <p:nvSpPr>
          <p:cNvPr id="5" name="Content Placeholder 4"/>
          <p:cNvSpPr>
            <a:spLocks noGrp="1"/>
          </p:cNvSpPr>
          <p:nvPr>
            <p:ph sz="quarter" idx="14"/>
          </p:nvPr>
        </p:nvSpPr>
        <p:spPr>
          <a:xfrm>
            <a:off x="467544" y="4005064"/>
            <a:ext cx="4104456" cy="2259080"/>
          </a:xfrm>
        </p:spPr>
        <p:txBody>
          <a:bodyPr/>
          <a:lstStyle/>
          <a:p>
            <a:pPr>
              <a:lnSpc>
                <a:spcPct val="80000"/>
              </a:lnSpc>
              <a:defRPr/>
            </a:pPr>
            <a:r>
              <a:rPr lang="en-GB" dirty="0"/>
              <a:t>2. If the actual mass  is 39.96259</a:t>
            </a:r>
            <a:r>
              <a:rPr lang="en-GB" i="1" dirty="0"/>
              <a:t>u</a:t>
            </a:r>
            <a:r>
              <a:rPr lang="en-GB" dirty="0"/>
              <a:t>, </a:t>
            </a:r>
          </a:p>
          <a:p>
            <a:pPr>
              <a:lnSpc>
                <a:spcPct val="80000"/>
              </a:lnSpc>
              <a:defRPr/>
            </a:pPr>
            <a:r>
              <a:rPr lang="en-GB" dirty="0"/>
              <a:t>      (a) Calculate the difference between these values and  </a:t>
            </a:r>
          </a:p>
          <a:p>
            <a:pPr>
              <a:lnSpc>
                <a:spcPct val="80000"/>
              </a:lnSpc>
              <a:defRPr/>
            </a:pPr>
            <a:r>
              <a:rPr lang="en-GB" dirty="0"/>
              <a:t>      (b) work out the</a:t>
            </a:r>
            <a:r>
              <a:rPr lang="en-GB" dirty="0">
                <a:solidFill>
                  <a:srgbClr val="FF0000"/>
                </a:solidFill>
              </a:rPr>
              <a:t> binding energy</a:t>
            </a:r>
            <a:r>
              <a:rPr lang="en-GB" dirty="0"/>
              <a:t>, both in Joules and in </a:t>
            </a:r>
            <a:r>
              <a:rPr lang="en-GB" dirty="0" err="1"/>
              <a:t>eV</a:t>
            </a:r>
            <a:r>
              <a:rPr lang="en-GB" dirty="0"/>
              <a:t>. </a:t>
            </a:r>
          </a:p>
          <a:p>
            <a:endParaRPr lang="en-GB" dirty="0"/>
          </a:p>
        </p:txBody>
      </p:sp>
      <p:sp>
        <p:nvSpPr>
          <p:cNvPr id="6" name="Rectangle 5"/>
          <p:cNvSpPr/>
          <p:nvPr/>
        </p:nvSpPr>
        <p:spPr>
          <a:xfrm>
            <a:off x="4788024" y="4581128"/>
            <a:ext cx="2520280" cy="112646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nSpc>
                <a:spcPct val="80000"/>
              </a:lnSpc>
              <a:buFont typeface="Arial" charset="0"/>
              <a:buChar char="•"/>
              <a:defRPr/>
            </a:pPr>
            <a:endParaRPr lang="en-GB" dirty="0"/>
          </a:p>
          <a:p>
            <a:pPr>
              <a:lnSpc>
                <a:spcPct val="80000"/>
              </a:lnSpc>
              <a:defRPr/>
            </a:pPr>
            <a:r>
              <a:rPr lang="en-GB" sz="2200" dirty="0"/>
              <a:t>a) 0.36741u</a:t>
            </a:r>
          </a:p>
          <a:p>
            <a:pPr marL="457200" indent="-457200">
              <a:lnSpc>
                <a:spcPct val="80000"/>
              </a:lnSpc>
              <a:buAutoNum type="alphaLcParenR" startAt="2"/>
              <a:defRPr/>
            </a:pPr>
            <a:r>
              <a:rPr lang="en-GB" sz="2200" dirty="0"/>
              <a:t>5.484 x 10 </a:t>
            </a:r>
            <a:r>
              <a:rPr lang="en-GB" sz="2200" baseline="30000" dirty="0"/>
              <a:t>-11 </a:t>
            </a:r>
            <a:r>
              <a:rPr lang="en-GB" sz="2200" dirty="0"/>
              <a:t>J    </a:t>
            </a:r>
          </a:p>
          <a:p>
            <a:pPr marL="457200" indent="-457200">
              <a:lnSpc>
                <a:spcPct val="80000"/>
              </a:lnSpc>
              <a:defRPr/>
            </a:pPr>
            <a:r>
              <a:rPr lang="en-GB" sz="2200" dirty="0"/>
              <a:t>       342.3 </a:t>
            </a:r>
            <a:r>
              <a:rPr lang="en-GB" sz="2200" dirty="0" err="1"/>
              <a:t>MeV</a:t>
            </a:r>
            <a:endParaRPr lang="en-GB"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bg/>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ssolv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p:cNvSpPr>
          <p:nvPr>
            <p:ph type="body" idx="1"/>
          </p:nvPr>
        </p:nvSpPr>
        <p:spPr>
          <a:xfrm>
            <a:off x="468313" y="1196752"/>
            <a:ext cx="8229600" cy="5328592"/>
          </a:xfrm>
        </p:spPr>
        <p:style>
          <a:lnRef idx="1">
            <a:schemeClr val="accent2"/>
          </a:lnRef>
          <a:fillRef idx="2">
            <a:schemeClr val="accent2"/>
          </a:fillRef>
          <a:effectRef idx="1">
            <a:schemeClr val="accent2"/>
          </a:effectRef>
          <a:fontRef idx="minor">
            <a:schemeClr val="dk1"/>
          </a:fontRef>
        </p:style>
        <p:txBody>
          <a:bodyPr>
            <a:normAutofit lnSpcReduction="10000"/>
          </a:bodyPr>
          <a:lstStyle/>
          <a:p>
            <a:pPr eaLnBrk="1" hangingPunct="1">
              <a:lnSpc>
                <a:spcPct val="80000"/>
              </a:lnSpc>
              <a:buNone/>
            </a:pPr>
            <a:endParaRPr lang="en-GB" sz="2400" dirty="0"/>
          </a:p>
          <a:p>
            <a:pPr marL="457200" indent="-457200" eaLnBrk="1" hangingPunct="1">
              <a:lnSpc>
                <a:spcPct val="80000"/>
              </a:lnSpc>
              <a:buFont typeface="+mj-lt"/>
              <a:buAutoNum type="alphaLcPeriod"/>
            </a:pPr>
            <a:r>
              <a:rPr lang="en-GB" sz="2400" dirty="0"/>
              <a:t>Only nuclear rearrangements are possible at room temperature</a:t>
            </a:r>
          </a:p>
          <a:p>
            <a:pPr marL="457200" indent="-457200" eaLnBrk="1" hangingPunct="1">
              <a:lnSpc>
                <a:spcPct val="80000"/>
              </a:lnSpc>
              <a:buFont typeface="+mj-lt"/>
              <a:buAutoNum type="alphaLcPeriod"/>
            </a:pPr>
            <a:endParaRPr lang="en-GB" sz="2400" dirty="0"/>
          </a:p>
          <a:p>
            <a:pPr marL="457200" indent="-457200" eaLnBrk="1" hangingPunct="1">
              <a:lnSpc>
                <a:spcPct val="80000"/>
              </a:lnSpc>
              <a:buFont typeface="+mj-lt"/>
              <a:buAutoNum type="alphaLcPeriod"/>
            </a:pPr>
            <a:r>
              <a:rPr lang="en-GB" sz="2400" dirty="0"/>
              <a:t>The term “binding energy” for an atom is used to show how much energy would be released if it were formed from separate protons, neutrons and electrons. </a:t>
            </a:r>
          </a:p>
          <a:p>
            <a:pPr marL="457200" indent="-457200" eaLnBrk="1" hangingPunct="1">
              <a:lnSpc>
                <a:spcPct val="80000"/>
              </a:lnSpc>
              <a:buFont typeface="+mj-lt"/>
              <a:buAutoNum type="alphaLcPeriod"/>
            </a:pPr>
            <a:endParaRPr lang="en-GB" sz="2400" dirty="0"/>
          </a:p>
          <a:p>
            <a:pPr marL="457200" indent="-457200" eaLnBrk="1" hangingPunct="1">
              <a:lnSpc>
                <a:spcPct val="80000"/>
              </a:lnSpc>
              <a:buFont typeface="+mj-lt"/>
              <a:buAutoNum type="alphaLcPeriod"/>
            </a:pPr>
            <a:r>
              <a:rPr lang="en-GB" sz="2400" dirty="0"/>
              <a:t>It is equivalent to the work done to separate the atom into it’s constituent parts. </a:t>
            </a:r>
          </a:p>
          <a:p>
            <a:pPr marL="457200" indent="-457200" eaLnBrk="1" hangingPunct="1">
              <a:lnSpc>
                <a:spcPct val="80000"/>
              </a:lnSpc>
              <a:buFont typeface="+mj-lt"/>
              <a:buAutoNum type="alphaLcPeriod"/>
            </a:pPr>
            <a:endParaRPr lang="en-GB" sz="2400" dirty="0"/>
          </a:p>
          <a:p>
            <a:pPr marL="457200" indent="-457200" eaLnBrk="1" hangingPunct="1">
              <a:lnSpc>
                <a:spcPct val="80000"/>
              </a:lnSpc>
              <a:buFont typeface="+mj-lt"/>
              <a:buAutoNum type="alphaLcPeriod"/>
            </a:pPr>
            <a:r>
              <a:rPr lang="en-GB" sz="2400" dirty="0"/>
              <a:t>It is NOT the energy holding the atom together. </a:t>
            </a:r>
          </a:p>
          <a:p>
            <a:pPr marL="457200" indent="-457200" eaLnBrk="1" hangingPunct="1">
              <a:lnSpc>
                <a:spcPct val="80000"/>
              </a:lnSpc>
              <a:buFont typeface="+mj-lt"/>
              <a:buAutoNum type="alphaLcPeriod"/>
            </a:pPr>
            <a:endParaRPr lang="en-GB" sz="2400" dirty="0"/>
          </a:p>
          <a:p>
            <a:pPr marL="457200" indent="-457200" eaLnBrk="1" hangingPunct="1">
              <a:lnSpc>
                <a:spcPct val="80000"/>
              </a:lnSpc>
              <a:buFont typeface="+mj-lt"/>
              <a:buAutoNum type="alphaLcPeriod"/>
            </a:pPr>
            <a:r>
              <a:rPr lang="en-GB" sz="2400" dirty="0"/>
              <a:t>The total ionisation energy for all of the electrons to be removed is trivial in comparison with the energy needed to separate the nucleons and is usually ignored.</a:t>
            </a:r>
            <a:endParaRPr lang="en-US" sz="2400" dirty="0"/>
          </a:p>
        </p:txBody>
      </p:sp>
      <p:sp>
        <p:nvSpPr>
          <p:cNvPr id="3" name="Rectangle 2"/>
          <p:cNvSpPr/>
          <p:nvPr/>
        </p:nvSpPr>
        <p:spPr>
          <a:xfrm>
            <a:off x="539552" y="404664"/>
            <a:ext cx="4572000" cy="640816"/>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nSpc>
                <a:spcPct val="80000"/>
              </a:lnSpc>
            </a:pPr>
            <a:r>
              <a:rPr lang="en-GB" sz="2200" dirty="0"/>
              <a:t>Explain why we cannot simply make atoms from nucleons and electrons.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555">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55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4"/>
          <p:cNvSpPr>
            <a:spLocks noGrp="1"/>
          </p:cNvSpPr>
          <p:nvPr>
            <p:ph idx="1"/>
          </p:nvPr>
        </p:nvSpPr>
        <p:spPr>
          <a:xfrm>
            <a:off x="285750" y="285750"/>
            <a:ext cx="8401050" cy="2423170"/>
          </a:xfrm>
        </p:spPr>
        <p:txBody>
          <a:bodyPr>
            <a:normAutofit fontScale="92500" lnSpcReduction="20000"/>
          </a:bodyPr>
          <a:lstStyle/>
          <a:p>
            <a:pPr eaLnBrk="1" hangingPunct="1">
              <a:buFont typeface="Arial" pitchFamily="34" charset="0"/>
              <a:buNone/>
            </a:pPr>
            <a:r>
              <a:rPr lang="en-GB" sz="2400" dirty="0"/>
              <a:t>     Another useful quantity is the </a:t>
            </a:r>
            <a:r>
              <a:rPr lang="en-GB" sz="2400" b="1" dirty="0"/>
              <a:t>binding energy per nucleon</a:t>
            </a:r>
            <a:r>
              <a:rPr lang="en-GB" sz="2400" dirty="0"/>
              <a:t>, this is the average energy needed to </a:t>
            </a:r>
            <a:r>
              <a:rPr lang="en-GB" sz="2400" b="1" dirty="0"/>
              <a:t>"break off"</a:t>
            </a:r>
            <a:r>
              <a:rPr lang="en-GB" sz="2400" dirty="0"/>
              <a:t> just one nucleon from the nucleus. It is defined as:</a:t>
            </a:r>
          </a:p>
          <a:p>
            <a:pPr eaLnBrk="1" hangingPunct="1">
              <a:buFont typeface="Arial" pitchFamily="34" charset="0"/>
              <a:buNone/>
            </a:pPr>
            <a:endParaRPr lang="en-GB" sz="2400" dirty="0"/>
          </a:p>
          <a:p>
            <a:pPr eaLnBrk="1" hangingPunct="1">
              <a:buFont typeface="Arial" pitchFamily="34" charset="0"/>
              <a:buNone/>
            </a:pPr>
            <a:r>
              <a:rPr lang="en-GB" sz="2000" dirty="0"/>
              <a:t>           </a:t>
            </a:r>
            <a:r>
              <a:rPr lang="en-GB" sz="2400" i="1" dirty="0"/>
              <a:t>Binding Energy per nucleon = </a:t>
            </a:r>
            <a:r>
              <a:rPr lang="en-GB" sz="2400" i="1" u="sng" dirty="0"/>
              <a:t>Binding Energy</a:t>
            </a:r>
            <a:r>
              <a:rPr lang="en-GB" sz="2400" i="1" dirty="0"/>
              <a:t>                                 </a:t>
            </a:r>
          </a:p>
          <a:p>
            <a:pPr eaLnBrk="1" hangingPunct="1">
              <a:buFont typeface="Arial" pitchFamily="34" charset="0"/>
              <a:buNone/>
            </a:pPr>
            <a:r>
              <a:rPr lang="en-GB" sz="2400" i="1" dirty="0"/>
              <a:t>				                   Nucleon Number</a:t>
            </a:r>
            <a:r>
              <a:rPr lang="en-GB" dirty="0"/>
              <a:t/>
            </a:r>
            <a:br>
              <a:rPr lang="en-GB" dirty="0"/>
            </a:br>
            <a:endParaRPr lang="en-GB" dirty="0"/>
          </a:p>
        </p:txBody>
      </p:sp>
      <p:graphicFrame>
        <p:nvGraphicFramePr>
          <p:cNvPr id="6" name="Table 5"/>
          <p:cNvGraphicFramePr>
            <a:graphicFrameLocks noGrp="1"/>
          </p:cNvGraphicFramePr>
          <p:nvPr/>
        </p:nvGraphicFramePr>
        <p:xfrm>
          <a:off x="714375" y="2428875"/>
          <a:ext cx="7929620" cy="4091096"/>
        </p:xfrm>
        <a:graphic>
          <a:graphicData uri="http://schemas.openxmlformats.org/drawingml/2006/table">
            <a:tbl>
              <a:tblPr firstRow="1" bandRow="1">
                <a:tableStyleId>{5C22544A-7EE6-4342-B048-85BDC9FD1C3A}</a:tableStyleId>
              </a:tblPr>
              <a:tblGrid>
                <a:gridCol w="1585924">
                  <a:extLst>
                    <a:ext uri="{9D8B030D-6E8A-4147-A177-3AD203B41FA5}">
                      <a16:colId xmlns:a16="http://schemas.microsoft.com/office/drawing/2014/main" val="20000"/>
                    </a:ext>
                  </a:extLst>
                </a:gridCol>
                <a:gridCol w="1585924">
                  <a:extLst>
                    <a:ext uri="{9D8B030D-6E8A-4147-A177-3AD203B41FA5}">
                      <a16:colId xmlns:a16="http://schemas.microsoft.com/office/drawing/2014/main" val="20001"/>
                    </a:ext>
                  </a:extLst>
                </a:gridCol>
                <a:gridCol w="1585924">
                  <a:extLst>
                    <a:ext uri="{9D8B030D-6E8A-4147-A177-3AD203B41FA5}">
                      <a16:colId xmlns:a16="http://schemas.microsoft.com/office/drawing/2014/main" val="20002"/>
                    </a:ext>
                  </a:extLst>
                </a:gridCol>
                <a:gridCol w="1585924">
                  <a:extLst>
                    <a:ext uri="{9D8B030D-6E8A-4147-A177-3AD203B41FA5}">
                      <a16:colId xmlns:a16="http://schemas.microsoft.com/office/drawing/2014/main" val="20003"/>
                    </a:ext>
                  </a:extLst>
                </a:gridCol>
                <a:gridCol w="1585924">
                  <a:extLst>
                    <a:ext uri="{9D8B030D-6E8A-4147-A177-3AD203B41FA5}">
                      <a16:colId xmlns:a16="http://schemas.microsoft.com/office/drawing/2014/main" val="20004"/>
                    </a:ext>
                  </a:extLst>
                </a:gridCol>
              </a:tblGrid>
              <a:tr h="569517">
                <a:tc>
                  <a:txBody>
                    <a:bodyPr/>
                    <a:lstStyle/>
                    <a:p>
                      <a:pPr algn="just">
                        <a:spcAft>
                          <a:spcPts val="0"/>
                        </a:spcAft>
                      </a:pPr>
                      <a:r>
                        <a:rPr lang="en-GB" sz="1600" dirty="0">
                          <a:latin typeface="Arial"/>
                          <a:ea typeface="MS Mincho"/>
                        </a:rPr>
                        <a:t>Element       </a:t>
                      </a:r>
                      <a:endParaRPr lang="en-GB" sz="1200" dirty="0">
                        <a:latin typeface="Courier New"/>
                        <a:ea typeface="Times New Roman"/>
                      </a:endParaRPr>
                    </a:p>
                  </a:txBody>
                  <a:tcPr marL="68580" marR="68580" marT="0" marB="0"/>
                </a:tc>
                <a:tc>
                  <a:txBody>
                    <a:bodyPr/>
                    <a:lstStyle/>
                    <a:p>
                      <a:pPr algn="l">
                        <a:spcAft>
                          <a:spcPts val="0"/>
                        </a:spcAft>
                      </a:pPr>
                      <a:r>
                        <a:rPr lang="en-GB" sz="1600" dirty="0">
                          <a:latin typeface="Arial"/>
                          <a:ea typeface="MS Mincho"/>
                        </a:rPr>
                        <a:t>Mass</a:t>
                      </a:r>
                      <a:r>
                        <a:rPr lang="en-GB" sz="1600" baseline="0" dirty="0">
                          <a:latin typeface="Arial"/>
                          <a:ea typeface="MS Mincho"/>
                        </a:rPr>
                        <a:t> </a:t>
                      </a:r>
                      <a:r>
                        <a:rPr lang="en-GB" sz="1600" dirty="0">
                          <a:latin typeface="Arial"/>
                          <a:ea typeface="MS Mincho"/>
                        </a:rPr>
                        <a:t>of    nucleons / u</a:t>
                      </a:r>
                      <a:endParaRPr lang="en-GB" sz="1200" dirty="0">
                        <a:latin typeface="Courier New"/>
                        <a:ea typeface="Times New Roman"/>
                      </a:endParaRPr>
                    </a:p>
                  </a:txBody>
                  <a:tcPr marL="68580" marR="68580" marT="0" marB="0"/>
                </a:tc>
                <a:tc>
                  <a:txBody>
                    <a:bodyPr/>
                    <a:lstStyle/>
                    <a:p>
                      <a:pPr algn="l">
                        <a:spcAft>
                          <a:spcPts val="0"/>
                        </a:spcAft>
                      </a:pPr>
                      <a:r>
                        <a:rPr lang="en-GB" sz="1600" dirty="0">
                          <a:latin typeface="Arial"/>
                          <a:ea typeface="MS Mincho"/>
                        </a:rPr>
                        <a:t>Nuclear</a:t>
                      </a:r>
                      <a:r>
                        <a:rPr lang="en-GB" sz="1600" baseline="0" dirty="0">
                          <a:latin typeface="Arial"/>
                          <a:ea typeface="MS Mincho"/>
                        </a:rPr>
                        <a:t> </a:t>
                      </a:r>
                      <a:r>
                        <a:rPr lang="en-GB" sz="1600" dirty="0">
                          <a:latin typeface="Arial"/>
                          <a:ea typeface="MS Mincho"/>
                        </a:rPr>
                        <a:t>Mass / u     </a:t>
                      </a:r>
                      <a:endParaRPr lang="en-GB" sz="1200" dirty="0">
                        <a:latin typeface="Courier New"/>
                        <a:ea typeface="Times New Roman"/>
                      </a:endParaRPr>
                    </a:p>
                  </a:txBody>
                  <a:tcPr marL="68580" marR="68580" marT="0" marB="0"/>
                </a:tc>
                <a:tc>
                  <a:txBody>
                    <a:bodyPr/>
                    <a:lstStyle/>
                    <a:p>
                      <a:pPr algn="l">
                        <a:spcAft>
                          <a:spcPts val="0"/>
                        </a:spcAft>
                      </a:pPr>
                      <a:r>
                        <a:rPr lang="en-GB" sz="1600">
                          <a:latin typeface="Arial"/>
                          <a:ea typeface="MS Mincho"/>
                        </a:rPr>
                        <a:t>Binding  Energy /MeV        </a:t>
                      </a:r>
                      <a:endParaRPr lang="en-GB" sz="1200">
                        <a:latin typeface="Courier New"/>
                        <a:ea typeface="Times New Roman"/>
                      </a:endParaRPr>
                    </a:p>
                  </a:txBody>
                  <a:tcPr marL="68580" marR="68580" marT="0" marB="0"/>
                </a:tc>
                <a:tc>
                  <a:txBody>
                    <a:bodyPr/>
                    <a:lstStyle/>
                    <a:p>
                      <a:pPr algn="l">
                        <a:spcAft>
                          <a:spcPts val="0"/>
                        </a:spcAft>
                      </a:pPr>
                      <a:r>
                        <a:rPr lang="en-GB" sz="1600" dirty="0">
                          <a:latin typeface="Arial"/>
                          <a:ea typeface="MS Mincho"/>
                        </a:rPr>
                        <a:t>Binding Energy per Nucleon /</a:t>
                      </a:r>
                      <a:r>
                        <a:rPr lang="en-GB" sz="1600" dirty="0" err="1">
                          <a:latin typeface="Arial"/>
                          <a:ea typeface="MS Mincho"/>
                        </a:rPr>
                        <a:t>MeV</a:t>
                      </a:r>
                      <a:endParaRPr lang="en-GB" sz="1200" dirty="0">
                        <a:latin typeface="Courier New"/>
                        <a:ea typeface="Times New Roman"/>
                      </a:endParaRPr>
                    </a:p>
                  </a:txBody>
                  <a:tcPr marL="68580" marR="68580" marT="0" marB="0"/>
                </a:tc>
                <a:extLst>
                  <a:ext uri="{0D108BD9-81ED-4DB2-BD59-A6C34878D82A}">
                    <a16:rowId xmlns:a16="http://schemas.microsoft.com/office/drawing/2014/main" val="10000"/>
                  </a:ext>
                </a:extLst>
              </a:tr>
              <a:tr h="419947">
                <a:tc>
                  <a:txBody>
                    <a:bodyPr/>
                    <a:lstStyle/>
                    <a:p>
                      <a:pPr algn="just">
                        <a:spcAft>
                          <a:spcPts val="0"/>
                        </a:spcAft>
                      </a:pPr>
                      <a:r>
                        <a:rPr lang="en-GB" sz="1600">
                          <a:latin typeface="Arial"/>
                          <a:ea typeface="MS Mincho"/>
                        </a:rPr>
                        <a:t>Deuterium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2.01594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2.01355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2.23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1.12</a:t>
                      </a:r>
                      <a:endParaRPr lang="en-GB" sz="1200">
                        <a:latin typeface="Courier New"/>
                        <a:ea typeface="Times New Roman"/>
                      </a:endParaRPr>
                    </a:p>
                  </a:txBody>
                  <a:tcPr marL="68580" marR="68580" marT="0" marB="0"/>
                </a:tc>
                <a:extLst>
                  <a:ext uri="{0D108BD9-81ED-4DB2-BD59-A6C34878D82A}">
                    <a16:rowId xmlns:a16="http://schemas.microsoft.com/office/drawing/2014/main" val="10001"/>
                  </a:ext>
                </a:extLst>
              </a:tr>
              <a:tr h="419947">
                <a:tc>
                  <a:txBody>
                    <a:bodyPr/>
                    <a:lstStyle/>
                    <a:p>
                      <a:pPr algn="just">
                        <a:spcAft>
                          <a:spcPts val="0"/>
                        </a:spcAft>
                      </a:pPr>
                      <a:r>
                        <a:rPr lang="en-GB" sz="1600">
                          <a:latin typeface="Arial"/>
                          <a:ea typeface="MS Mincho"/>
                        </a:rPr>
                        <a:t>Helium 4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4.03188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4.00151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28.29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7.07</a:t>
                      </a:r>
                      <a:endParaRPr lang="en-GB" sz="1200">
                        <a:latin typeface="Courier New"/>
                        <a:ea typeface="Times New Roman"/>
                      </a:endParaRPr>
                    </a:p>
                  </a:txBody>
                  <a:tcPr marL="68580" marR="68580" marT="0" marB="0"/>
                </a:tc>
                <a:extLst>
                  <a:ext uri="{0D108BD9-81ED-4DB2-BD59-A6C34878D82A}">
                    <a16:rowId xmlns:a16="http://schemas.microsoft.com/office/drawing/2014/main" val="10002"/>
                  </a:ext>
                </a:extLst>
              </a:tr>
              <a:tr h="419947">
                <a:tc>
                  <a:txBody>
                    <a:bodyPr/>
                    <a:lstStyle/>
                    <a:p>
                      <a:pPr algn="just">
                        <a:spcAft>
                          <a:spcPts val="0"/>
                        </a:spcAft>
                      </a:pPr>
                      <a:r>
                        <a:rPr lang="en-GB" sz="1600">
                          <a:latin typeface="Arial"/>
                          <a:ea typeface="MS Mincho"/>
                        </a:rPr>
                        <a:t>Lithium 7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7.05649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7.01336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40.15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5.74</a:t>
                      </a:r>
                      <a:endParaRPr lang="en-GB" sz="1200">
                        <a:latin typeface="Courier New"/>
                        <a:ea typeface="Times New Roman"/>
                      </a:endParaRPr>
                    </a:p>
                  </a:txBody>
                  <a:tcPr marL="68580" marR="68580" marT="0" marB="0"/>
                </a:tc>
                <a:extLst>
                  <a:ext uri="{0D108BD9-81ED-4DB2-BD59-A6C34878D82A}">
                    <a16:rowId xmlns:a16="http://schemas.microsoft.com/office/drawing/2014/main" val="10003"/>
                  </a:ext>
                </a:extLst>
              </a:tr>
              <a:tr h="419947">
                <a:tc>
                  <a:txBody>
                    <a:bodyPr/>
                    <a:lstStyle/>
                    <a:p>
                      <a:pPr algn="just">
                        <a:spcAft>
                          <a:spcPts val="0"/>
                        </a:spcAft>
                      </a:pPr>
                      <a:r>
                        <a:rPr lang="en-GB" sz="1600">
                          <a:latin typeface="Arial"/>
                          <a:ea typeface="MS Mincho"/>
                        </a:rPr>
                        <a:t>Beryllium 9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9.07243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 9.00999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58.13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6.46</a:t>
                      </a:r>
                      <a:endParaRPr lang="en-GB" sz="1200">
                        <a:latin typeface="Courier New"/>
                        <a:ea typeface="Times New Roman"/>
                      </a:endParaRPr>
                    </a:p>
                  </a:txBody>
                  <a:tcPr marL="68580" marR="68580" marT="0" marB="0"/>
                </a:tc>
                <a:extLst>
                  <a:ext uri="{0D108BD9-81ED-4DB2-BD59-A6C34878D82A}">
                    <a16:rowId xmlns:a16="http://schemas.microsoft.com/office/drawing/2014/main" val="10004"/>
                  </a:ext>
                </a:extLst>
              </a:tr>
              <a:tr h="419947">
                <a:tc>
                  <a:txBody>
                    <a:bodyPr/>
                    <a:lstStyle/>
                    <a:p>
                      <a:pPr algn="just">
                        <a:spcAft>
                          <a:spcPts val="0"/>
                        </a:spcAft>
                      </a:pPr>
                      <a:r>
                        <a:rPr lang="en-GB" sz="1600">
                          <a:latin typeface="Arial"/>
                          <a:ea typeface="MS Mincho"/>
                        </a:rPr>
                        <a:t>Iron 56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56.44913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55.92069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492.24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8.79</a:t>
                      </a:r>
                      <a:endParaRPr lang="en-GB" sz="1200">
                        <a:latin typeface="Courier New"/>
                        <a:ea typeface="Times New Roman"/>
                      </a:endParaRPr>
                    </a:p>
                  </a:txBody>
                  <a:tcPr marL="68580" marR="68580" marT="0" marB="0"/>
                </a:tc>
                <a:extLst>
                  <a:ext uri="{0D108BD9-81ED-4DB2-BD59-A6C34878D82A}">
                    <a16:rowId xmlns:a16="http://schemas.microsoft.com/office/drawing/2014/main" val="10005"/>
                  </a:ext>
                </a:extLst>
              </a:tr>
              <a:tr h="419947">
                <a:tc>
                  <a:txBody>
                    <a:bodyPr/>
                    <a:lstStyle/>
                    <a:p>
                      <a:pPr algn="just">
                        <a:spcAft>
                          <a:spcPts val="0"/>
                        </a:spcAft>
                      </a:pPr>
                      <a:r>
                        <a:rPr lang="en-GB" sz="1600">
                          <a:latin typeface="Arial"/>
                          <a:ea typeface="MS Mincho"/>
                        </a:rPr>
                        <a:t>Silver 107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107.86187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106.87934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915.23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8.55</a:t>
                      </a:r>
                      <a:endParaRPr lang="en-GB" sz="1200">
                        <a:latin typeface="Courier New"/>
                        <a:ea typeface="Times New Roman"/>
                      </a:endParaRPr>
                    </a:p>
                  </a:txBody>
                  <a:tcPr marL="68580" marR="68580" marT="0" marB="0"/>
                </a:tc>
                <a:extLst>
                  <a:ext uri="{0D108BD9-81ED-4DB2-BD59-A6C34878D82A}">
                    <a16:rowId xmlns:a16="http://schemas.microsoft.com/office/drawing/2014/main" val="10006"/>
                  </a:ext>
                </a:extLst>
              </a:tr>
              <a:tr h="419947">
                <a:tc>
                  <a:txBody>
                    <a:bodyPr/>
                    <a:lstStyle/>
                    <a:p>
                      <a:pPr algn="just">
                        <a:spcAft>
                          <a:spcPts val="0"/>
                        </a:spcAft>
                      </a:pPr>
                      <a:r>
                        <a:rPr lang="en-GB" sz="1600">
                          <a:latin typeface="Arial"/>
                          <a:ea typeface="MS Mincho"/>
                        </a:rPr>
                        <a:t>Iodine 127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128.02684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126.87544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1072.53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 8.45</a:t>
                      </a:r>
                      <a:endParaRPr lang="en-GB" sz="1200">
                        <a:latin typeface="Courier New"/>
                        <a:ea typeface="Times New Roman"/>
                      </a:endParaRPr>
                    </a:p>
                  </a:txBody>
                  <a:tcPr marL="68580" marR="68580" marT="0" marB="0"/>
                </a:tc>
                <a:extLst>
                  <a:ext uri="{0D108BD9-81ED-4DB2-BD59-A6C34878D82A}">
                    <a16:rowId xmlns:a16="http://schemas.microsoft.com/office/drawing/2014/main" val="10007"/>
                  </a:ext>
                </a:extLst>
              </a:tr>
              <a:tr h="419947">
                <a:tc>
                  <a:txBody>
                    <a:bodyPr/>
                    <a:lstStyle/>
                    <a:p>
                      <a:pPr algn="just">
                        <a:spcAft>
                          <a:spcPts val="0"/>
                        </a:spcAft>
                      </a:pPr>
                      <a:r>
                        <a:rPr lang="en-GB" sz="1600">
                          <a:latin typeface="Arial"/>
                          <a:ea typeface="MS Mincho"/>
                        </a:rPr>
                        <a:t>Lead 206      </a:t>
                      </a:r>
                      <a:endParaRPr lang="en-GB" sz="1200">
                        <a:latin typeface="Courier New"/>
                        <a:ea typeface="Times New Roman"/>
                      </a:endParaRPr>
                    </a:p>
                  </a:txBody>
                  <a:tcPr marL="68580" marR="68580" marT="0" marB="0"/>
                </a:tc>
                <a:tc>
                  <a:txBody>
                    <a:bodyPr/>
                    <a:lstStyle/>
                    <a:p>
                      <a:pPr algn="just">
                        <a:spcAft>
                          <a:spcPts val="0"/>
                        </a:spcAft>
                      </a:pPr>
                      <a:r>
                        <a:rPr lang="en-GB" sz="1600" dirty="0">
                          <a:latin typeface="Arial"/>
                          <a:ea typeface="MS Mincho"/>
                        </a:rPr>
                        <a:t>207.67109 </a:t>
                      </a:r>
                      <a:endParaRPr lang="en-GB" sz="1200" dirty="0">
                        <a:latin typeface="Courier New"/>
                        <a:ea typeface="Times New Roman"/>
                      </a:endParaRPr>
                    </a:p>
                  </a:txBody>
                  <a:tcPr marL="68580" marR="68580" marT="0" marB="0"/>
                </a:tc>
                <a:tc>
                  <a:txBody>
                    <a:bodyPr/>
                    <a:lstStyle/>
                    <a:p>
                      <a:pPr algn="just">
                        <a:spcAft>
                          <a:spcPts val="0"/>
                        </a:spcAft>
                      </a:pPr>
                      <a:r>
                        <a:rPr lang="en-GB" sz="1600">
                          <a:latin typeface="Arial"/>
                          <a:ea typeface="MS Mincho"/>
                        </a:rPr>
                        <a:t>205.92952  </a:t>
                      </a:r>
                      <a:endParaRPr lang="en-GB" sz="1200">
                        <a:latin typeface="Courier New"/>
                        <a:ea typeface="Times New Roman"/>
                      </a:endParaRPr>
                    </a:p>
                  </a:txBody>
                  <a:tcPr marL="68580" marR="68580" marT="0" marB="0"/>
                </a:tc>
                <a:tc>
                  <a:txBody>
                    <a:bodyPr/>
                    <a:lstStyle/>
                    <a:p>
                      <a:pPr algn="just">
                        <a:spcAft>
                          <a:spcPts val="0"/>
                        </a:spcAft>
                      </a:pPr>
                      <a:r>
                        <a:rPr lang="en-GB" sz="1600">
                          <a:latin typeface="Arial"/>
                          <a:ea typeface="MS Mincho"/>
                        </a:rPr>
                        <a:t>1622.27        </a:t>
                      </a:r>
                      <a:endParaRPr lang="en-GB" sz="1200">
                        <a:latin typeface="Courier New"/>
                        <a:ea typeface="Times New Roman"/>
                      </a:endParaRPr>
                    </a:p>
                  </a:txBody>
                  <a:tcPr marL="68580" marR="68580" marT="0" marB="0"/>
                </a:tc>
                <a:tc>
                  <a:txBody>
                    <a:bodyPr/>
                    <a:lstStyle/>
                    <a:p>
                      <a:pPr algn="just">
                        <a:spcAft>
                          <a:spcPts val="0"/>
                        </a:spcAft>
                      </a:pPr>
                      <a:r>
                        <a:rPr lang="en-GB" sz="1600" dirty="0">
                          <a:latin typeface="Arial"/>
                          <a:ea typeface="MS Mincho"/>
                        </a:rPr>
                        <a:t>7.88</a:t>
                      </a:r>
                      <a:endParaRPr lang="en-GB" sz="1200" dirty="0">
                        <a:latin typeface="Courier New"/>
                        <a:ea typeface="Times New Roman"/>
                      </a:endParaRPr>
                    </a:p>
                  </a:txBody>
                  <a:tcPr marL="68580" marR="68580"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Nuclear stability</a:t>
            </a:r>
          </a:p>
        </p:txBody>
      </p:sp>
      <p:sp>
        <p:nvSpPr>
          <p:cNvPr id="4" name="Slide Number Placeholder 3"/>
          <p:cNvSpPr>
            <a:spLocks noGrp="1"/>
          </p:cNvSpPr>
          <p:nvPr>
            <p:ph type="sldNum" sz="quarter" idx="12"/>
          </p:nvPr>
        </p:nvSpPr>
        <p:spPr/>
        <p:txBody>
          <a:bodyPr/>
          <a:lstStyle/>
          <a:p>
            <a:fld id="{29DF2FFF-F584-4735-8106-888DF8C1047C}" type="slidenum">
              <a:rPr lang="en-GB" smtClean="0"/>
              <a:pPr/>
              <a:t>17</a:t>
            </a:fld>
            <a:endParaRPr lang="en-GB" dirty="0"/>
          </a:p>
        </p:txBody>
      </p:sp>
      <p:grpSp>
        <p:nvGrpSpPr>
          <p:cNvPr id="25602" name="Group 2"/>
          <p:cNvGrpSpPr>
            <a:grpSpLocks/>
          </p:cNvGrpSpPr>
          <p:nvPr/>
        </p:nvGrpSpPr>
        <p:grpSpPr bwMode="auto">
          <a:xfrm>
            <a:off x="539552" y="980728"/>
            <a:ext cx="7055688" cy="4986326"/>
            <a:chOff x="1592" y="1589"/>
            <a:chExt cx="8768" cy="6836"/>
          </a:xfrm>
        </p:grpSpPr>
        <p:grpSp>
          <p:nvGrpSpPr>
            <p:cNvPr id="25603" name="Group 3"/>
            <p:cNvGrpSpPr>
              <a:grpSpLocks/>
            </p:cNvGrpSpPr>
            <p:nvPr/>
          </p:nvGrpSpPr>
          <p:grpSpPr bwMode="auto">
            <a:xfrm>
              <a:off x="1592" y="1589"/>
              <a:ext cx="8768" cy="6836"/>
              <a:chOff x="1592" y="1589"/>
              <a:chExt cx="8768" cy="6836"/>
            </a:xfrm>
          </p:grpSpPr>
          <p:grpSp>
            <p:nvGrpSpPr>
              <p:cNvPr id="25604" name="Group 4"/>
              <p:cNvGrpSpPr>
                <a:grpSpLocks/>
              </p:cNvGrpSpPr>
              <p:nvPr/>
            </p:nvGrpSpPr>
            <p:grpSpPr bwMode="auto">
              <a:xfrm>
                <a:off x="2622" y="2397"/>
                <a:ext cx="6961" cy="5169"/>
                <a:chOff x="2442" y="3357"/>
                <a:chExt cx="6961" cy="5169"/>
              </a:xfrm>
            </p:grpSpPr>
            <p:grpSp>
              <p:nvGrpSpPr>
                <p:cNvPr id="25605" name="Group 5"/>
                <p:cNvGrpSpPr>
                  <a:grpSpLocks/>
                </p:cNvGrpSpPr>
                <p:nvPr/>
              </p:nvGrpSpPr>
              <p:grpSpPr bwMode="auto">
                <a:xfrm>
                  <a:off x="2442" y="3357"/>
                  <a:ext cx="6961" cy="5169"/>
                  <a:chOff x="2442" y="3357"/>
                  <a:chExt cx="6961" cy="5169"/>
                </a:xfrm>
              </p:grpSpPr>
              <p:sp>
                <p:nvSpPr>
                  <p:cNvPr id="25606" name="Freeform 6"/>
                  <p:cNvSpPr>
                    <a:spLocks/>
                  </p:cNvSpPr>
                  <p:nvPr/>
                </p:nvSpPr>
                <p:spPr bwMode="auto">
                  <a:xfrm>
                    <a:off x="2460" y="3520"/>
                    <a:ext cx="1540" cy="5000"/>
                  </a:xfrm>
                  <a:custGeom>
                    <a:avLst/>
                    <a:gdLst/>
                    <a:ahLst/>
                    <a:cxnLst>
                      <a:cxn ang="0">
                        <a:pos x="1540" y="5000"/>
                      </a:cxn>
                      <a:cxn ang="0">
                        <a:pos x="1540" y="0"/>
                      </a:cxn>
                      <a:cxn ang="0">
                        <a:pos x="1313" y="20"/>
                      </a:cxn>
                      <a:cxn ang="0">
                        <a:pos x="1088" y="73"/>
                      </a:cxn>
                      <a:cxn ang="0">
                        <a:pos x="825" y="200"/>
                      </a:cxn>
                      <a:cxn ang="0">
                        <a:pos x="653" y="328"/>
                      </a:cxn>
                      <a:cxn ang="0">
                        <a:pos x="495" y="478"/>
                      </a:cxn>
                      <a:cxn ang="0">
                        <a:pos x="443" y="388"/>
                      </a:cxn>
                      <a:cxn ang="0">
                        <a:pos x="405" y="665"/>
                      </a:cxn>
                      <a:cxn ang="0">
                        <a:pos x="330" y="538"/>
                      </a:cxn>
                      <a:cxn ang="0">
                        <a:pos x="218" y="1888"/>
                      </a:cxn>
                      <a:cxn ang="0">
                        <a:pos x="128" y="898"/>
                      </a:cxn>
                      <a:cxn ang="0">
                        <a:pos x="80" y="3000"/>
                      </a:cxn>
                      <a:cxn ang="0">
                        <a:pos x="0" y="5000"/>
                      </a:cxn>
                      <a:cxn ang="0">
                        <a:pos x="1540" y="5000"/>
                      </a:cxn>
                    </a:cxnLst>
                    <a:rect l="0" t="0" r="r" b="b"/>
                    <a:pathLst>
                      <a:path w="1540" h="5000">
                        <a:moveTo>
                          <a:pt x="1540" y="5000"/>
                        </a:moveTo>
                        <a:lnTo>
                          <a:pt x="1540" y="0"/>
                        </a:lnTo>
                        <a:lnTo>
                          <a:pt x="1313" y="20"/>
                        </a:lnTo>
                        <a:lnTo>
                          <a:pt x="1088" y="73"/>
                        </a:lnTo>
                        <a:lnTo>
                          <a:pt x="825" y="200"/>
                        </a:lnTo>
                        <a:lnTo>
                          <a:pt x="653" y="328"/>
                        </a:lnTo>
                        <a:lnTo>
                          <a:pt x="495" y="478"/>
                        </a:lnTo>
                        <a:lnTo>
                          <a:pt x="443" y="388"/>
                        </a:lnTo>
                        <a:lnTo>
                          <a:pt x="405" y="665"/>
                        </a:lnTo>
                        <a:lnTo>
                          <a:pt x="330" y="538"/>
                        </a:lnTo>
                        <a:lnTo>
                          <a:pt x="218" y="1888"/>
                        </a:lnTo>
                        <a:lnTo>
                          <a:pt x="128" y="898"/>
                        </a:lnTo>
                        <a:lnTo>
                          <a:pt x="80" y="3000"/>
                        </a:lnTo>
                        <a:lnTo>
                          <a:pt x="0" y="5000"/>
                        </a:lnTo>
                        <a:lnTo>
                          <a:pt x="1540" y="5000"/>
                        </a:lnTo>
                        <a:close/>
                      </a:path>
                    </a:pathLst>
                  </a:custGeom>
                  <a:solidFill>
                    <a:srgbClr val="C6F9FE"/>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07" name="Freeform 7"/>
                  <p:cNvSpPr>
                    <a:spLocks/>
                  </p:cNvSpPr>
                  <p:nvPr/>
                </p:nvSpPr>
                <p:spPr bwMode="auto">
                  <a:xfrm>
                    <a:off x="3998" y="3510"/>
                    <a:ext cx="5400" cy="5010"/>
                  </a:xfrm>
                  <a:custGeom>
                    <a:avLst/>
                    <a:gdLst/>
                    <a:ahLst/>
                    <a:cxnLst>
                      <a:cxn ang="0">
                        <a:pos x="62" y="30"/>
                      </a:cxn>
                      <a:cxn ang="0">
                        <a:pos x="5392" y="608"/>
                      </a:cxn>
                      <a:cxn ang="0">
                        <a:pos x="5400" y="5010"/>
                      </a:cxn>
                      <a:cxn ang="0">
                        <a:pos x="2" y="5010"/>
                      </a:cxn>
                      <a:cxn ang="0">
                        <a:pos x="0" y="0"/>
                      </a:cxn>
                      <a:cxn ang="0">
                        <a:pos x="62" y="30"/>
                      </a:cxn>
                    </a:cxnLst>
                    <a:rect l="0" t="0" r="r" b="b"/>
                    <a:pathLst>
                      <a:path w="5400" h="5010">
                        <a:moveTo>
                          <a:pt x="62" y="30"/>
                        </a:moveTo>
                        <a:lnTo>
                          <a:pt x="5392" y="608"/>
                        </a:lnTo>
                        <a:lnTo>
                          <a:pt x="5400" y="5010"/>
                        </a:lnTo>
                        <a:lnTo>
                          <a:pt x="2" y="5010"/>
                        </a:lnTo>
                        <a:lnTo>
                          <a:pt x="0" y="0"/>
                        </a:lnTo>
                        <a:lnTo>
                          <a:pt x="62" y="30"/>
                        </a:lnTo>
                        <a:close/>
                      </a:path>
                    </a:pathLst>
                  </a:custGeom>
                  <a:solidFill>
                    <a:srgbClr val="FFFF99"/>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5608" name="Group 8"/>
                  <p:cNvGrpSpPr>
                    <a:grpSpLocks/>
                  </p:cNvGrpSpPr>
                  <p:nvPr/>
                </p:nvGrpSpPr>
                <p:grpSpPr bwMode="auto">
                  <a:xfrm>
                    <a:off x="2442" y="3357"/>
                    <a:ext cx="6961" cy="5169"/>
                    <a:chOff x="2442" y="3357"/>
                    <a:chExt cx="6961" cy="5169"/>
                  </a:xfrm>
                </p:grpSpPr>
                <p:grpSp>
                  <p:nvGrpSpPr>
                    <p:cNvPr id="25609" name="Group 9"/>
                    <p:cNvGrpSpPr>
                      <a:grpSpLocks/>
                    </p:cNvGrpSpPr>
                    <p:nvPr/>
                  </p:nvGrpSpPr>
                  <p:grpSpPr bwMode="auto">
                    <a:xfrm>
                      <a:off x="2460" y="3357"/>
                      <a:ext cx="6943" cy="5169"/>
                      <a:chOff x="2460" y="3357"/>
                      <a:chExt cx="6943" cy="5169"/>
                    </a:xfrm>
                  </p:grpSpPr>
                  <p:sp>
                    <p:nvSpPr>
                      <p:cNvPr id="25610" name="Rectangle 10"/>
                      <p:cNvSpPr>
                        <a:spLocks noChangeArrowheads="1"/>
                      </p:cNvSpPr>
                      <p:nvPr/>
                    </p:nvSpPr>
                    <p:spPr bwMode="auto">
                      <a:xfrm>
                        <a:off x="2460" y="3360"/>
                        <a:ext cx="6930" cy="5160"/>
                      </a:xfrm>
                      <a:prstGeom prst="rect">
                        <a:avLst/>
                      </a:prstGeom>
                      <a:noFill/>
                      <a:ln w="190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nvGrpSpPr>
                      <p:cNvPr id="25611" name="Group 11"/>
                      <p:cNvGrpSpPr>
                        <a:grpSpLocks/>
                      </p:cNvGrpSpPr>
                      <p:nvPr/>
                    </p:nvGrpSpPr>
                    <p:grpSpPr bwMode="auto">
                      <a:xfrm>
                        <a:off x="3028" y="3357"/>
                        <a:ext cx="1740" cy="5168"/>
                        <a:chOff x="3028" y="3357"/>
                        <a:chExt cx="1740" cy="5168"/>
                      </a:xfrm>
                    </p:grpSpPr>
                    <p:sp>
                      <p:nvSpPr>
                        <p:cNvPr id="25612" name="Line 12"/>
                        <p:cNvSpPr>
                          <a:spLocks noChangeShapeType="1"/>
                        </p:cNvSpPr>
                        <p:nvPr/>
                      </p:nvSpPr>
                      <p:spPr bwMode="auto">
                        <a:xfrm flipV="1">
                          <a:off x="4191" y="3365"/>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13" name="Line 13"/>
                        <p:cNvSpPr>
                          <a:spLocks noChangeShapeType="1"/>
                        </p:cNvSpPr>
                        <p:nvPr/>
                      </p:nvSpPr>
                      <p:spPr bwMode="auto">
                        <a:xfrm flipV="1">
                          <a:off x="3028" y="3357"/>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14" name="Line 14"/>
                        <p:cNvSpPr>
                          <a:spLocks noChangeShapeType="1"/>
                        </p:cNvSpPr>
                        <p:nvPr/>
                      </p:nvSpPr>
                      <p:spPr bwMode="auto">
                        <a:xfrm flipV="1">
                          <a:off x="3620" y="3363"/>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15" name="Line 15"/>
                        <p:cNvSpPr>
                          <a:spLocks noChangeShapeType="1"/>
                        </p:cNvSpPr>
                        <p:nvPr/>
                      </p:nvSpPr>
                      <p:spPr bwMode="auto">
                        <a:xfrm flipV="1">
                          <a:off x="4768" y="3360"/>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5616" name="Group 16"/>
                      <p:cNvGrpSpPr>
                        <a:grpSpLocks/>
                      </p:cNvGrpSpPr>
                      <p:nvPr/>
                    </p:nvGrpSpPr>
                    <p:grpSpPr bwMode="auto">
                      <a:xfrm>
                        <a:off x="5338" y="3358"/>
                        <a:ext cx="1740" cy="5168"/>
                        <a:chOff x="3028" y="3357"/>
                        <a:chExt cx="1740" cy="5168"/>
                      </a:xfrm>
                    </p:grpSpPr>
                    <p:sp>
                      <p:nvSpPr>
                        <p:cNvPr id="25617" name="Line 17"/>
                        <p:cNvSpPr>
                          <a:spLocks noChangeShapeType="1"/>
                        </p:cNvSpPr>
                        <p:nvPr/>
                      </p:nvSpPr>
                      <p:spPr bwMode="auto">
                        <a:xfrm flipV="1">
                          <a:off x="4191" y="3365"/>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18" name="Line 18"/>
                        <p:cNvSpPr>
                          <a:spLocks noChangeShapeType="1"/>
                        </p:cNvSpPr>
                        <p:nvPr/>
                      </p:nvSpPr>
                      <p:spPr bwMode="auto">
                        <a:xfrm flipV="1">
                          <a:off x="3028" y="3357"/>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19" name="Line 19"/>
                        <p:cNvSpPr>
                          <a:spLocks noChangeShapeType="1"/>
                        </p:cNvSpPr>
                        <p:nvPr/>
                      </p:nvSpPr>
                      <p:spPr bwMode="auto">
                        <a:xfrm flipV="1">
                          <a:off x="3620" y="3363"/>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20" name="Line 20"/>
                        <p:cNvSpPr>
                          <a:spLocks noChangeShapeType="1"/>
                        </p:cNvSpPr>
                        <p:nvPr/>
                      </p:nvSpPr>
                      <p:spPr bwMode="auto">
                        <a:xfrm flipV="1">
                          <a:off x="4768" y="3360"/>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5621" name="Group 21"/>
                      <p:cNvGrpSpPr>
                        <a:grpSpLocks/>
                      </p:cNvGrpSpPr>
                      <p:nvPr/>
                    </p:nvGrpSpPr>
                    <p:grpSpPr bwMode="auto">
                      <a:xfrm>
                        <a:off x="7663" y="3358"/>
                        <a:ext cx="1740" cy="5168"/>
                        <a:chOff x="3028" y="3357"/>
                        <a:chExt cx="1740" cy="5168"/>
                      </a:xfrm>
                    </p:grpSpPr>
                    <p:sp>
                      <p:nvSpPr>
                        <p:cNvPr id="25622" name="Line 22"/>
                        <p:cNvSpPr>
                          <a:spLocks noChangeShapeType="1"/>
                        </p:cNvSpPr>
                        <p:nvPr/>
                      </p:nvSpPr>
                      <p:spPr bwMode="auto">
                        <a:xfrm flipV="1">
                          <a:off x="4191" y="3365"/>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23" name="Line 23"/>
                        <p:cNvSpPr>
                          <a:spLocks noChangeShapeType="1"/>
                        </p:cNvSpPr>
                        <p:nvPr/>
                      </p:nvSpPr>
                      <p:spPr bwMode="auto">
                        <a:xfrm flipV="1">
                          <a:off x="3028" y="3357"/>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24" name="Line 24"/>
                        <p:cNvSpPr>
                          <a:spLocks noChangeShapeType="1"/>
                        </p:cNvSpPr>
                        <p:nvPr/>
                      </p:nvSpPr>
                      <p:spPr bwMode="auto">
                        <a:xfrm flipV="1">
                          <a:off x="3620" y="3363"/>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25" name="Line 25"/>
                        <p:cNvSpPr>
                          <a:spLocks noChangeShapeType="1"/>
                        </p:cNvSpPr>
                        <p:nvPr/>
                      </p:nvSpPr>
                      <p:spPr bwMode="auto">
                        <a:xfrm flipV="1">
                          <a:off x="4768" y="3360"/>
                          <a:ext cx="0" cy="516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25626" name="Group 26"/>
                    <p:cNvGrpSpPr>
                      <a:grpSpLocks/>
                    </p:cNvGrpSpPr>
                    <p:nvPr/>
                  </p:nvGrpSpPr>
                  <p:grpSpPr bwMode="auto">
                    <a:xfrm>
                      <a:off x="2450" y="3900"/>
                      <a:ext cx="6947" cy="1718"/>
                      <a:chOff x="2450" y="3900"/>
                      <a:chExt cx="6947" cy="1718"/>
                    </a:xfrm>
                  </p:grpSpPr>
                  <p:grpSp>
                    <p:nvGrpSpPr>
                      <p:cNvPr id="25627" name="Group 27"/>
                      <p:cNvGrpSpPr>
                        <a:grpSpLocks/>
                      </p:cNvGrpSpPr>
                      <p:nvPr/>
                    </p:nvGrpSpPr>
                    <p:grpSpPr bwMode="auto">
                      <a:xfrm>
                        <a:off x="2450" y="3900"/>
                        <a:ext cx="6940" cy="570"/>
                        <a:chOff x="2450" y="3900"/>
                        <a:chExt cx="6940" cy="570"/>
                      </a:xfrm>
                    </p:grpSpPr>
                    <p:sp>
                      <p:nvSpPr>
                        <p:cNvPr id="25628" name="Line 28"/>
                        <p:cNvSpPr>
                          <a:spLocks noChangeShapeType="1"/>
                        </p:cNvSpPr>
                        <p:nvPr/>
                      </p:nvSpPr>
                      <p:spPr bwMode="auto">
                        <a:xfrm>
                          <a:off x="2460" y="390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29" name="Line 29"/>
                        <p:cNvSpPr>
                          <a:spLocks noChangeShapeType="1"/>
                        </p:cNvSpPr>
                        <p:nvPr/>
                      </p:nvSpPr>
                      <p:spPr bwMode="auto">
                        <a:xfrm>
                          <a:off x="2450" y="447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5630" name="Group 30"/>
                      <p:cNvGrpSpPr>
                        <a:grpSpLocks/>
                      </p:cNvGrpSpPr>
                      <p:nvPr/>
                    </p:nvGrpSpPr>
                    <p:grpSpPr bwMode="auto">
                      <a:xfrm>
                        <a:off x="2457" y="5048"/>
                        <a:ext cx="6940" cy="570"/>
                        <a:chOff x="2450" y="3900"/>
                        <a:chExt cx="6940" cy="570"/>
                      </a:xfrm>
                    </p:grpSpPr>
                    <p:sp>
                      <p:nvSpPr>
                        <p:cNvPr id="25631" name="Line 31"/>
                        <p:cNvSpPr>
                          <a:spLocks noChangeShapeType="1"/>
                        </p:cNvSpPr>
                        <p:nvPr/>
                      </p:nvSpPr>
                      <p:spPr bwMode="auto">
                        <a:xfrm>
                          <a:off x="2460" y="390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32" name="Line 32"/>
                        <p:cNvSpPr>
                          <a:spLocks noChangeShapeType="1"/>
                        </p:cNvSpPr>
                        <p:nvPr/>
                      </p:nvSpPr>
                      <p:spPr bwMode="auto">
                        <a:xfrm>
                          <a:off x="2450" y="447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25633" name="Group 33"/>
                    <p:cNvGrpSpPr>
                      <a:grpSpLocks/>
                    </p:cNvGrpSpPr>
                    <p:nvPr/>
                  </p:nvGrpSpPr>
                  <p:grpSpPr bwMode="auto">
                    <a:xfrm>
                      <a:off x="2442" y="6203"/>
                      <a:ext cx="6947" cy="1718"/>
                      <a:chOff x="2450" y="3900"/>
                      <a:chExt cx="6947" cy="1718"/>
                    </a:xfrm>
                  </p:grpSpPr>
                  <p:grpSp>
                    <p:nvGrpSpPr>
                      <p:cNvPr id="25634" name="Group 34"/>
                      <p:cNvGrpSpPr>
                        <a:grpSpLocks/>
                      </p:cNvGrpSpPr>
                      <p:nvPr/>
                    </p:nvGrpSpPr>
                    <p:grpSpPr bwMode="auto">
                      <a:xfrm>
                        <a:off x="2450" y="3900"/>
                        <a:ext cx="6940" cy="570"/>
                        <a:chOff x="2450" y="3900"/>
                        <a:chExt cx="6940" cy="570"/>
                      </a:xfrm>
                    </p:grpSpPr>
                    <p:sp>
                      <p:nvSpPr>
                        <p:cNvPr id="25635" name="Line 35"/>
                        <p:cNvSpPr>
                          <a:spLocks noChangeShapeType="1"/>
                        </p:cNvSpPr>
                        <p:nvPr/>
                      </p:nvSpPr>
                      <p:spPr bwMode="auto">
                        <a:xfrm>
                          <a:off x="2460" y="390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36" name="Line 36"/>
                        <p:cNvSpPr>
                          <a:spLocks noChangeShapeType="1"/>
                        </p:cNvSpPr>
                        <p:nvPr/>
                      </p:nvSpPr>
                      <p:spPr bwMode="auto">
                        <a:xfrm>
                          <a:off x="2450" y="447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5637" name="Group 37"/>
                      <p:cNvGrpSpPr>
                        <a:grpSpLocks/>
                      </p:cNvGrpSpPr>
                      <p:nvPr/>
                    </p:nvGrpSpPr>
                    <p:grpSpPr bwMode="auto">
                      <a:xfrm>
                        <a:off x="2457" y="5048"/>
                        <a:ext cx="6940" cy="570"/>
                        <a:chOff x="2450" y="3900"/>
                        <a:chExt cx="6940" cy="570"/>
                      </a:xfrm>
                    </p:grpSpPr>
                    <p:sp>
                      <p:nvSpPr>
                        <p:cNvPr id="25638" name="Line 38"/>
                        <p:cNvSpPr>
                          <a:spLocks noChangeShapeType="1"/>
                        </p:cNvSpPr>
                        <p:nvPr/>
                      </p:nvSpPr>
                      <p:spPr bwMode="auto">
                        <a:xfrm>
                          <a:off x="2460" y="390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39" name="Line 39"/>
                        <p:cNvSpPr>
                          <a:spLocks noChangeShapeType="1"/>
                        </p:cNvSpPr>
                        <p:nvPr/>
                      </p:nvSpPr>
                      <p:spPr bwMode="auto">
                        <a:xfrm>
                          <a:off x="2450" y="4470"/>
                          <a:ext cx="6930" cy="0"/>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25640" name="Oval 40"/>
                  <p:cNvSpPr>
                    <a:spLocks noChangeArrowheads="1"/>
                  </p:cNvSpPr>
                  <p:nvPr/>
                </p:nvSpPr>
                <p:spPr bwMode="auto">
                  <a:xfrm>
                    <a:off x="2544" y="4365"/>
                    <a:ext cx="101" cy="101"/>
                  </a:xfrm>
                  <a:prstGeom prst="ellipse">
                    <a:avLst/>
                  </a:prstGeom>
                  <a:solidFill>
                    <a:srgbClr val="FFCC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41" name="Oval 41"/>
                  <p:cNvSpPr>
                    <a:spLocks noChangeArrowheads="1"/>
                  </p:cNvSpPr>
                  <p:nvPr/>
                </p:nvSpPr>
                <p:spPr bwMode="auto">
                  <a:xfrm>
                    <a:off x="2731" y="4013"/>
                    <a:ext cx="101" cy="101"/>
                  </a:xfrm>
                  <a:prstGeom prst="ellipse">
                    <a:avLst/>
                  </a:prstGeom>
                  <a:solidFill>
                    <a:srgbClr val="FFCC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42" name="Oval 42"/>
                  <p:cNvSpPr>
                    <a:spLocks noChangeArrowheads="1"/>
                  </p:cNvSpPr>
                  <p:nvPr/>
                </p:nvSpPr>
                <p:spPr bwMode="auto">
                  <a:xfrm>
                    <a:off x="2852" y="3855"/>
                    <a:ext cx="101" cy="101"/>
                  </a:xfrm>
                  <a:prstGeom prst="ellipse">
                    <a:avLst/>
                  </a:prstGeom>
                  <a:solidFill>
                    <a:srgbClr val="FFCC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43" name="Oval 43"/>
                  <p:cNvSpPr>
                    <a:spLocks noChangeArrowheads="1"/>
                  </p:cNvSpPr>
                  <p:nvPr/>
                </p:nvSpPr>
                <p:spPr bwMode="auto">
                  <a:xfrm>
                    <a:off x="3954" y="3472"/>
                    <a:ext cx="101" cy="101"/>
                  </a:xfrm>
                  <a:prstGeom prst="ellipse">
                    <a:avLst/>
                  </a:pr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44" name="Oval 44"/>
                  <p:cNvSpPr>
                    <a:spLocks noChangeArrowheads="1"/>
                  </p:cNvSpPr>
                  <p:nvPr/>
                </p:nvSpPr>
                <p:spPr bwMode="auto">
                  <a:xfrm>
                    <a:off x="9144" y="4043"/>
                    <a:ext cx="101" cy="101"/>
                  </a:xfrm>
                  <a:prstGeom prst="ellipse">
                    <a:avLst/>
                  </a:prstGeom>
                  <a:solidFill>
                    <a:srgbClr val="FF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645" name="Line 45"/>
                  <p:cNvSpPr>
                    <a:spLocks noChangeShapeType="1"/>
                  </p:cNvSpPr>
                  <p:nvPr/>
                </p:nvSpPr>
                <p:spPr bwMode="auto">
                  <a:xfrm>
                    <a:off x="4005" y="3600"/>
                    <a:ext cx="0" cy="4905"/>
                  </a:xfrm>
                  <a:prstGeom prst="line">
                    <a:avLst/>
                  </a:prstGeom>
                  <a:noFill/>
                  <a:ln w="19050">
                    <a:solidFill>
                      <a:srgbClr val="003366"/>
                    </a:solidFill>
                    <a:prstDash val="dash"/>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5646" name="Freeform 46"/>
                <p:cNvSpPr>
                  <a:spLocks/>
                </p:cNvSpPr>
                <p:nvPr/>
              </p:nvSpPr>
              <p:spPr bwMode="auto">
                <a:xfrm>
                  <a:off x="2520" y="3513"/>
                  <a:ext cx="6840" cy="4347"/>
                </a:xfrm>
                <a:custGeom>
                  <a:avLst/>
                  <a:gdLst/>
                  <a:ahLst/>
                  <a:cxnLst>
                    <a:cxn ang="0">
                      <a:pos x="0" y="4347"/>
                    </a:cxn>
                    <a:cxn ang="0">
                      <a:pos x="66" y="897"/>
                    </a:cxn>
                    <a:cxn ang="0">
                      <a:pos x="153" y="1914"/>
                    </a:cxn>
                    <a:cxn ang="0">
                      <a:pos x="270" y="567"/>
                    </a:cxn>
                    <a:cxn ang="0">
                      <a:pos x="353" y="687"/>
                    </a:cxn>
                    <a:cxn ang="0">
                      <a:pos x="375" y="387"/>
                    </a:cxn>
                    <a:cxn ang="0">
                      <a:pos x="420" y="507"/>
                    </a:cxn>
                    <a:cxn ang="0">
                      <a:pos x="593" y="327"/>
                    </a:cxn>
                    <a:cxn ang="0">
                      <a:pos x="717" y="234"/>
                    </a:cxn>
                    <a:cxn ang="0">
                      <a:pos x="870" y="150"/>
                    </a:cxn>
                    <a:cxn ang="0">
                      <a:pos x="1014" y="90"/>
                    </a:cxn>
                    <a:cxn ang="0">
                      <a:pos x="1116" y="54"/>
                    </a:cxn>
                    <a:cxn ang="0">
                      <a:pos x="1223" y="27"/>
                    </a:cxn>
                    <a:cxn ang="0">
                      <a:pos x="1524" y="0"/>
                    </a:cxn>
                    <a:cxn ang="0">
                      <a:pos x="6840" y="597"/>
                    </a:cxn>
                  </a:cxnLst>
                  <a:rect l="0" t="0" r="r" b="b"/>
                  <a:pathLst>
                    <a:path w="6840" h="4347">
                      <a:moveTo>
                        <a:pt x="0" y="4347"/>
                      </a:moveTo>
                      <a:lnTo>
                        <a:pt x="66" y="897"/>
                      </a:lnTo>
                      <a:lnTo>
                        <a:pt x="153" y="1914"/>
                      </a:lnTo>
                      <a:lnTo>
                        <a:pt x="270" y="567"/>
                      </a:lnTo>
                      <a:lnTo>
                        <a:pt x="353" y="687"/>
                      </a:lnTo>
                      <a:lnTo>
                        <a:pt x="375" y="387"/>
                      </a:lnTo>
                      <a:lnTo>
                        <a:pt x="420" y="507"/>
                      </a:lnTo>
                      <a:lnTo>
                        <a:pt x="593" y="327"/>
                      </a:lnTo>
                      <a:lnTo>
                        <a:pt x="717" y="234"/>
                      </a:lnTo>
                      <a:lnTo>
                        <a:pt x="870" y="150"/>
                      </a:lnTo>
                      <a:lnTo>
                        <a:pt x="1014" y="90"/>
                      </a:lnTo>
                      <a:lnTo>
                        <a:pt x="1116" y="54"/>
                      </a:lnTo>
                      <a:lnTo>
                        <a:pt x="1223" y="27"/>
                      </a:lnTo>
                      <a:lnTo>
                        <a:pt x="1524" y="0"/>
                      </a:lnTo>
                      <a:lnTo>
                        <a:pt x="6840" y="597"/>
                      </a:lnTo>
                    </a:path>
                  </a:pathLst>
                </a:custGeom>
                <a:noFill/>
                <a:ln w="25400" cmpd="sng">
                  <a:solidFill>
                    <a:srgbClr val="0000FF"/>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5647" name="Text Box 47"/>
              <p:cNvSpPr txBox="1">
                <a:spLocks noChangeArrowheads="1"/>
              </p:cNvSpPr>
              <p:nvPr/>
            </p:nvSpPr>
            <p:spPr bwMode="auto">
              <a:xfrm>
                <a:off x="2548" y="7583"/>
                <a:ext cx="7812" cy="324"/>
              </a:xfrm>
              <a:prstGeom prst="rect">
                <a:avLst/>
              </a:prstGeom>
              <a:noFill/>
              <a:ln w="9525">
                <a:noFill/>
                <a:miter lim="800000"/>
                <a:headEnd/>
                <a:tailEnd/>
              </a:ln>
            </p:spPr>
            <p:txBody>
              <a:bodyPr vert="horz" wrap="square" lIns="18000" tIns="10800" rIns="18000" bIns="108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a:ln>
                      <a:noFill/>
                    </a:ln>
                    <a:solidFill>
                      <a:schemeClr val="tx1"/>
                    </a:solidFill>
                    <a:effectLst/>
                    <a:latin typeface="Calibri" pitchFamily="34" charset="0"/>
                    <a:cs typeface="Arial" pitchFamily="34" charset="0"/>
                  </a:rPr>
                  <a:t>0       20     40      60     80     100   120    140   160   180    200    220</a:t>
                </a:r>
                <a:r>
                  <a:rPr kumimoji="0" lang="en-GB" sz="2000" b="0" i="0" u="none" strike="noStrike" cap="none" normalizeH="0" baseline="0" dirty="0">
                    <a:ln>
                      <a:noFill/>
                    </a:ln>
                    <a:solidFill>
                      <a:schemeClr val="tx1"/>
                    </a:solidFill>
                    <a:effectLst/>
                    <a:latin typeface="Calibri" pitchFamily="34" charset="0"/>
                    <a:cs typeface="Arial" pitchFamily="34" charset="0"/>
                  </a:rPr>
                  <a:t>   </a:t>
                </a:r>
                <a:r>
                  <a:rPr kumimoji="0" lang="en-GB" sz="1600" b="0" i="0" u="none" strike="noStrike" cap="none" normalizeH="0" baseline="0" dirty="0">
                    <a:ln>
                      <a:noFill/>
                    </a:ln>
                    <a:solidFill>
                      <a:schemeClr val="tx1"/>
                    </a:solidFill>
                    <a:effectLst/>
                    <a:latin typeface="Calibri" pitchFamily="34" charset="0"/>
                    <a:cs typeface="Arial" pitchFamily="34" charset="0"/>
                  </a:rPr>
                  <a:t>240</a:t>
                </a:r>
                <a:endParaRPr kumimoji="0" lang="en-US" sz="3600" b="0" i="0" u="none" strike="noStrike" cap="none" normalizeH="0" baseline="0" dirty="0">
                  <a:ln>
                    <a:noFill/>
                  </a:ln>
                  <a:solidFill>
                    <a:schemeClr val="tx1"/>
                  </a:solidFill>
                  <a:effectLst/>
                  <a:latin typeface="Arial" pitchFamily="34" charset="0"/>
                  <a:cs typeface="Arial" pitchFamily="34" charset="0"/>
                </a:endParaRPr>
              </a:p>
            </p:txBody>
          </p:sp>
          <p:sp>
            <p:nvSpPr>
              <p:cNvPr id="25648" name="Text Box 48"/>
              <p:cNvSpPr txBox="1">
                <a:spLocks noChangeArrowheads="1"/>
              </p:cNvSpPr>
              <p:nvPr/>
            </p:nvSpPr>
            <p:spPr bwMode="auto">
              <a:xfrm>
                <a:off x="6871" y="8006"/>
                <a:ext cx="1942" cy="419"/>
              </a:xfrm>
              <a:prstGeom prst="rect">
                <a:avLst/>
              </a:prstGeom>
              <a:solidFill>
                <a:schemeClr val="bg1"/>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sz="1400" b="0" i="0" u="none" strike="noStrike" cap="none" normalizeH="0" baseline="0" dirty="0">
                    <a:ln>
                      <a:noFill/>
                    </a:ln>
                    <a:solidFill>
                      <a:schemeClr val="tx1"/>
                    </a:solidFill>
                    <a:effectLst/>
                    <a:latin typeface="Calibri" pitchFamily="34" charset="0"/>
                    <a:cs typeface="Arial" pitchFamily="34" charset="0"/>
                  </a:rPr>
                  <a:t>Mass number</a:t>
                </a:r>
                <a:r>
                  <a:rPr kumimoji="0" lang="en-GB" sz="2400" b="0" i="0" u="none" strike="noStrike" cap="none" normalizeH="0" baseline="0" dirty="0">
                    <a:ln>
                      <a:noFill/>
                    </a:ln>
                    <a:solidFill>
                      <a:schemeClr val="tx1"/>
                    </a:solidFill>
                    <a:effectLst/>
                    <a:latin typeface="Calibri" pitchFamily="34" charset="0"/>
                    <a:cs typeface="Arial" pitchFamily="34" charset="0"/>
                  </a:rPr>
                  <a:t> </a:t>
                </a:r>
                <a:r>
                  <a:rPr kumimoji="0" lang="en-GB" sz="1400" b="0" i="0" u="none" strike="noStrike" cap="none" normalizeH="0" baseline="0" dirty="0">
                    <a:ln>
                      <a:noFill/>
                    </a:ln>
                    <a:solidFill>
                      <a:schemeClr val="tx1"/>
                    </a:solidFill>
                    <a:effectLst/>
                    <a:latin typeface="Calibri" pitchFamily="34" charset="0"/>
                    <a:cs typeface="Arial" pitchFamily="34" charset="0"/>
                  </a:rPr>
                  <a:t>(A)</a:t>
                </a:r>
                <a:endParaRPr kumimoji="0" lang="en-US" sz="4000" b="0" i="0" u="none" strike="noStrike" cap="none" normalizeH="0" baseline="0" dirty="0">
                  <a:ln>
                    <a:noFill/>
                  </a:ln>
                  <a:solidFill>
                    <a:schemeClr val="tx1"/>
                  </a:solidFill>
                  <a:effectLst/>
                  <a:latin typeface="Arial" pitchFamily="34" charset="0"/>
                  <a:cs typeface="Arial" pitchFamily="34" charset="0"/>
                </a:endParaRPr>
              </a:p>
            </p:txBody>
          </p:sp>
          <p:sp>
            <p:nvSpPr>
              <p:cNvPr id="25649" name="Text Box 49"/>
              <p:cNvSpPr txBox="1">
                <a:spLocks noChangeArrowheads="1"/>
              </p:cNvSpPr>
              <p:nvPr/>
            </p:nvSpPr>
            <p:spPr bwMode="auto">
              <a:xfrm>
                <a:off x="2220" y="2280"/>
                <a:ext cx="460" cy="52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9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8</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7</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6</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5</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4</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3</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a:ln>
                      <a:noFill/>
                    </a:ln>
                    <a:solidFill>
                      <a:schemeClr val="tx1"/>
                    </a:solidFill>
                    <a:effectLst/>
                    <a:latin typeface="Calibri" pitchFamily="34" charset="0"/>
                    <a:cs typeface="Arial" pitchFamily="34" charset="0"/>
                  </a:rPr>
                  <a:t>2</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a:ln>
                      <a:noFill/>
                    </a:ln>
                    <a:solidFill>
                      <a:schemeClr val="tx1"/>
                    </a:solidFill>
                    <a:effectLst/>
                    <a:latin typeface="Arial" pitchFamily="34" charset="0"/>
                    <a:cs typeface="Arial" pitchFamily="34" charset="0"/>
                  </a:rPr>
                  <a:t>1</a:t>
                </a:r>
                <a:endParaRPr kumimoji="0" lang="en-US" sz="3200" b="0" i="0" u="none" strike="noStrike" cap="none" normalizeH="0" baseline="0" dirty="0">
                  <a:ln>
                    <a:noFill/>
                  </a:ln>
                  <a:solidFill>
                    <a:schemeClr val="tx1"/>
                  </a:solidFill>
                  <a:effectLst/>
                  <a:latin typeface="Arial" pitchFamily="34" charset="0"/>
                  <a:cs typeface="Arial" pitchFamily="34" charset="0"/>
                </a:endParaRPr>
              </a:p>
            </p:txBody>
          </p:sp>
          <p:sp>
            <p:nvSpPr>
              <p:cNvPr id="25650" name="Text Box 50"/>
              <p:cNvSpPr txBox="1">
                <a:spLocks noChangeArrowheads="1"/>
              </p:cNvSpPr>
              <p:nvPr/>
            </p:nvSpPr>
            <p:spPr bwMode="auto">
              <a:xfrm>
                <a:off x="6423" y="1885"/>
                <a:ext cx="3119" cy="341"/>
              </a:xfrm>
              <a:prstGeom prst="rect">
                <a:avLst/>
              </a:prstGeom>
              <a:solidFill>
                <a:schemeClr val="bg1"/>
              </a:solidFill>
              <a:ln w="9525">
                <a:noFill/>
                <a:miter lim="800000"/>
                <a:headEnd/>
                <a:tailEnd/>
              </a:ln>
            </p:spPr>
            <p:txBody>
              <a:bodyPr vert="horz" wrap="square" lIns="18000" tIns="10800" rIns="18000" bIns="108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a:ln>
                      <a:noFill/>
                    </a:ln>
                    <a:solidFill>
                      <a:schemeClr val="tx1"/>
                    </a:solidFill>
                    <a:effectLst/>
                    <a:latin typeface="Calibri" pitchFamily="34" charset="0"/>
                    <a:cs typeface="Arial" pitchFamily="34" charset="0"/>
                  </a:rPr>
                  <a:t>Energy released by fission</a:t>
                </a:r>
                <a:endParaRPr kumimoji="0" lang="en-US" sz="4400" b="0" i="0" u="none" strike="noStrike" cap="none" normalizeH="0" baseline="0" dirty="0">
                  <a:ln>
                    <a:noFill/>
                  </a:ln>
                  <a:solidFill>
                    <a:schemeClr val="tx1"/>
                  </a:solidFill>
                  <a:effectLst/>
                  <a:latin typeface="Arial" pitchFamily="34" charset="0"/>
                  <a:cs typeface="Arial" pitchFamily="34" charset="0"/>
                </a:endParaRPr>
              </a:p>
            </p:txBody>
          </p:sp>
          <p:sp>
            <p:nvSpPr>
              <p:cNvPr id="25651" name="Text Box 51"/>
              <p:cNvSpPr txBox="1">
                <a:spLocks noChangeArrowheads="1"/>
              </p:cNvSpPr>
              <p:nvPr/>
            </p:nvSpPr>
            <p:spPr bwMode="auto">
              <a:xfrm>
                <a:off x="2307" y="1589"/>
                <a:ext cx="1879" cy="691"/>
              </a:xfrm>
              <a:prstGeom prst="rect">
                <a:avLst/>
              </a:prstGeom>
              <a:solidFill>
                <a:schemeClr val="bg1"/>
              </a:solidFill>
              <a:ln w="9525">
                <a:noFill/>
                <a:miter lim="800000"/>
                <a:headEnd/>
                <a:tailEnd/>
              </a:ln>
            </p:spPr>
            <p:txBody>
              <a:bodyPr vert="horz" wrap="square" lIns="18000" tIns="10800" rIns="18000" bIns="108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a:ln>
                      <a:noFill/>
                    </a:ln>
                    <a:solidFill>
                      <a:schemeClr val="tx1"/>
                    </a:solidFill>
                    <a:effectLst/>
                    <a:latin typeface="Calibri" pitchFamily="34" charset="0"/>
                    <a:cs typeface="Arial" pitchFamily="34" charset="0"/>
                  </a:rPr>
                  <a:t>Energy released by fusion</a:t>
                </a:r>
                <a:endParaRPr kumimoji="0" lang="en-US" sz="4400" b="0" i="0" u="none" strike="noStrike" cap="none" normalizeH="0" baseline="0" dirty="0">
                  <a:ln>
                    <a:noFill/>
                  </a:ln>
                  <a:solidFill>
                    <a:schemeClr val="tx1"/>
                  </a:solidFill>
                  <a:effectLst/>
                  <a:latin typeface="Arial" pitchFamily="34" charset="0"/>
                  <a:cs typeface="Arial" pitchFamily="34" charset="0"/>
                </a:endParaRPr>
              </a:p>
            </p:txBody>
          </p:sp>
          <p:sp>
            <p:nvSpPr>
              <p:cNvPr id="25652" name="Text Box 52"/>
              <p:cNvSpPr txBox="1">
                <a:spLocks noChangeArrowheads="1"/>
              </p:cNvSpPr>
              <p:nvPr/>
            </p:nvSpPr>
            <p:spPr bwMode="auto">
              <a:xfrm rot="16200000">
                <a:off x="-204" y="5161"/>
                <a:ext cx="3949" cy="358"/>
              </a:xfrm>
              <a:prstGeom prst="rect">
                <a:avLst/>
              </a:prstGeom>
              <a:solidFill>
                <a:schemeClr val="bg1"/>
              </a:solidFill>
              <a:ln w="9525">
                <a:noFill/>
                <a:miter lim="800000"/>
                <a:headEnd/>
                <a:tailEnd/>
              </a:ln>
            </p:spPr>
            <p:txBody>
              <a:bodyPr vert="horz" wrap="square" lIns="18000" tIns="10800" rIns="18000" bIns="108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a:ln>
                      <a:noFill/>
                    </a:ln>
                    <a:solidFill>
                      <a:schemeClr val="tx1"/>
                    </a:solidFill>
                    <a:effectLst/>
                    <a:latin typeface="Calibri" pitchFamily="34" charset="0"/>
                    <a:cs typeface="Arial" pitchFamily="34" charset="0"/>
                  </a:rPr>
                  <a:t>Binding energy per nucleon (</a:t>
                </a:r>
                <a:r>
                  <a:rPr kumimoji="0" lang="en-GB" sz="1600" b="0" i="0" u="none" strike="noStrike" cap="none" normalizeH="0" baseline="0" dirty="0" err="1">
                    <a:ln>
                      <a:noFill/>
                    </a:ln>
                    <a:solidFill>
                      <a:schemeClr val="tx1"/>
                    </a:solidFill>
                    <a:effectLst/>
                    <a:latin typeface="Calibri" pitchFamily="34" charset="0"/>
                    <a:cs typeface="Arial" pitchFamily="34" charset="0"/>
                  </a:rPr>
                  <a:t>MeV</a:t>
                </a:r>
                <a:r>
                  <a:rPr kumimoji="0" lang="en-GB" sz="1600" b="0" i="0" u="none" strike="noStrike" cap="none" normalizeH="0" baseline="0" dirty="0">
                    <a:ln>
                      <a:noFill/>
                    </a:ln>
                    <a:solidFill>
                      <a:schemeClr val="tx1"/>
                    </a:solidFill>
                    <a:effectLst/>
                    <a:latin typeface="Calibri" pitchFamily="34" charset="0"/>
                    <a:cs typeface="Arial" pitchFamily="34" charset="0"/>
                  </a:rPr>
                  <a:t>)</a:t>
                </a:r>
                <a:endParaRPr kumimoji="0" lang="en-US" sz="4400" b="0" i="0" u="none" strike="noStrike" cap="none" normalizeH="0" baseline="0" dirty="0">
                  <a:ln>
                    <a:noFill/>
                  </a:ln>
                  <a:solidFill>
                    <a:schemeClr val="tx1"/>
                  </a:solidFill>
                  <a:effectLst/>
                  <a:latin typeface="Arial" pitchFamily="34" charset="0"/>
                  <a:cs typeface="Arial" pitchFamily="34" charset="0"/>
                </a:endParaRPr>
              </a:p>
            </p:txBody>
          </p:sp>
        </p:grpSp>
        <p:sp>
          <p:nvSpPr>
            <p:cNvPr id="25653" name="AutoShape 53"/>
            <p:cNvSpPr>
              <a:spLocks noChangeArrowheads="1"/>
            </p:cNvSpPr>
            <p:nvPr/>
          </p:nvSpPr>
          <p:spPr bwMode="auto">
            <a:xfrm>
              <a:off x="2933" y="2280"/>
              <a:ext cx="580" cy="300"/>
            </a:xfrm>
            <a:prstGeom prst="rightArrow">
              <a:avLst>
                <a:gd name="adj1" fmla="val 50000"/>
                <a:gd name="adj2" fmla="val 48333"/>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5654" name="AutoShape 54"/>
            <p:cNvSpPr>
              <a:spLocks noChangeArrowheads="1"/>
            </p:cNvSpPr>
            <p:nvPr/>
          </p:nvSpPr>
          <p:spPr bwMode="auto">
            <a:xfrm flipH="1">
              <a:off x="6692" y="2379"/>
              <a:ext cx="1100" cy="300"/>
            </a:xfrm>
            <a:prstGeom prst="rightArrow">
              <a:avLst>
                <a:gd name="adj1" fmla="val 50000"/>
                <a:gd name="adj2" fmla="val 91667"/>
              </a:avLst>
            </a:prstGeom>
            <a:solidFill>
              <a:srgbClr val="0000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sp>
        <p:nvSpPr>
          <p:cNvPr id="60" name="TextBox 59"/>
          <p:cNvSpPr txBox="1"/>
          <p:nvPr/>
        </p:nvSpPr>
        <p:spPr>
          <a:xfrm>
            <a:off x="755576" y="6093296"/>
            <a:ext cx="7344816" cy="369332"/>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dirty="0"/>
              <a:t>Write a general statement relating stability to binding energy per nucleon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Binding energy per nucleon</a:t>
            </a:r>
          </a:p>
        </p:txBody>
      </p:sp>
      <p:sp>
        <p:nvSpPr>
          <p:cNvPr id="3" name="Content Placeholder 2"/>
          <p:cNvSpPr>
            <a:spLocks noGrp="1"/>
          </p:cNvSpPr>
          <p:nvPr>
            <p:ph idx="1"/>
          </p:nvPr>
        </p:nvSpPr>
        <p:spPr>
          <a:xfrm>
            <a:off x="4067944" y="2204864"/>
            <a:ext cx="4186808" cy="1514261"/>
          </a:xfrm>
        </p:spPr>
        <p:txBody>
          <a:bodyPr/>
          <a:lstStyle/>
          <a:p>
            <a:r>
              <a:rPr lang="en-GB" dirty="0"/>
              <a:t>     The higher the Binding energy per nucleon, the more stable it is and so it won’t decay.</a:t>
            </a:r>
          </a:p>
          <a:p>
            <a:endParaRPr lang="en-GB" dirty="0"/>
          </a:p>
        </p:txBody>
      </p:sp>
      <p:sp>
        <p:nvSpPr>
          <p:cNvPr id="4" name="Slide Number Placeholder 3"/>
          <p:cNvSpPr>
            <a:spLocks noGrp="1"/>
          </p:cNvSpPr>
          <p:nvPr>
            <p:ph type="sldNum" sz="quarter" idx="12"/>
          </p:nvPr>
        </p:nvSpPr>
        <p:spPr/>
        <p:txBody>
          <a:bodyPr/>
          <a:lstStyle/>
          <a:p>
            <a:fld id="{29DF2FFF-F584-4735-8106-888DF8C1047C}" type="slidenum">
              <a:rPr lang="en-GB" smtClean="0"/>
              <a:pPr/>
              <a:t>18</a:t>
            </a:fld>
            <a:endParaRPr lang="en-GB"/>
          </a:p>
        </p:txBody>
      </p:sp>
      <p:sp>
        <p:nvSpPr>
          <p:cNvPr id="5" name="Text Placeholder 4"/>
          <p:cNvSpPr>
            <a:spLocks noGrp="1"/>
          </p:cNvSpPr>
          <p:nvPr>
            <p:ph type="body" sz="quarter" idx="13"/>
          </p:nvPr>
        </p:nvSpPr>
        <p:spPr>
          <a:xfrm>
            <a:off x="467544" y="1124744"/>
            <a:ext cx="3384550" cy="769441"/>
          </a:xfrm>
        </p:spPr>
        <p:txBody>
          <a:bodyPr/>
          <a:lstStyle/>
          <a:p>
            <a:r>
              <a:rPr lang="en-GB" dirty="0"/>
              <a:t>     Which element lies at the top of the curve?</a:t>
            </a:r>
          </a:p>
        </p:txBody>
      </p:sp>
      <p:sp>
        <p:nvSpPr>
          <p:cNvPr id="6" name="Content Placeholder 5"/>
          <p:cNvSpPr>
            <a:spLocks noGrp="1"/>
          </p:cNvSpPr>
          <p:nvPr>
            <p:ph sz="quarter" idx="14"/>
          </p:nvPr>
        </p:nvSpPr>
        <p:spPr>
          <a:xfrm>
            <a:off x="539750" y="2205038"/>
            <a:ext cx="3311525" cy="1446550"/>
          </a:xfrm>
        </p:spPr>
        <p:txBody>
          <a:bodyPr/>
          <a:lstStyle/>
          <a:p>
            <a:r>
              <a:rPr lang="en-GB" dirty="0"/>
              <a:t>     How does the binding energy per nucleon of this element relate to its abundance?</a:t>
            </a:r>
          </a:p>
        </p:txBody>
      </p:sp>
      <p:sp>
        <p:nvSpPr>
          <p:cNvPr id="7" name="TextBox 6"/>
          <p:cNvSpPr txBox="1"/>
          <p:nvPr/>
        </p:nvSpPr>
        <p:spPr>
          <a:xfrm>
            <a:off x="4139952" y="1124744"/>
            <a:ext cx="1224136"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2400" baseline="30000" dirty="0"/>
              <a:t>56 </a:t>
            </a:r>
            <a:r>
              <a:rPr lang="en-GB" sz="2400" dirty="0"/>
              <a:t>Fe</a:t>
            </a:r>
          </a:p>
        </p:txBody>
      </p:sp>
      <p:sp>
        <p:nvSpPr>
          <p:cNvPr id="10" name="Content Placeholder 5"/>
          <p:cNvSpPr txBox="1">
            <a:spLocks/>
          </p:cNvSpPr>
          <p:nvPr/>
        </p:nvSpPr>
        <p:spPr>
          <a:xfrm>
            <a:off x="539552" y="3861048"/>
            <a:ext cx="3311525" cy="2462213"/>
          </a:xfrm>
          <a:prstGeom prst="rect">
            <a:avLst/>
          </a:prstGeom>
          <a:solidFill>
            <a:schemeClr val="lt1"/>
          </a:solidFill>
          <a:ln w="25400" cap="flat" cmpd="sng" algn="ctr">
            <a:solidFill>
              <a:schemeClr val="accent3"/>
            </a:solidFill>
            <a:prstDash val="solid"/>
          </a:ln>
          <a:effectLst/>
        </p:spPr>
        <p:txBody>
          <a:bodyPr vert="horz"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     Look at the handout,</a:t>
            </a:r>
            <a:r>
              <a:rPr kumimoji="0" lang="en-GB" sz="2200" b="0" i="0" u="none" strike="noStrike" kern="1200" cap="none" spc="0" normalizeH="0" noProof="0" dirty="0">
                <a:ln>
                  <a:noFill/>
                </a:ln>
                <a:solidFill>
                  <a:schemeClr val="tx1"/>
                </a:solidFill>
                <a:effectLst/>
                <a:uLnTx/>
                <a:uFillTx/>
                <a:latin typeface="+mn-lt"/>
                <a:ea typeface="+mn-ea"/>
                <a:cs typeface="+mn-cs"/>
              </a:rPr>
              <a:t> and locate the elements on the curve.  Use this information to explain the use of deuterium  and uranium in energy generation. </a:t>
            </a:r>
          </a:p>
        </p:txBody>
      </p:sp>
      <p:sp>
        <p:nvSpPr>
          <p:cNvPr id="11" name="TextBox 10"/>
          <p:cNvSpPr txBox="1"/>
          <p:nvPr/>
        </p:nvSpPr>
        <p:spPr>
          <a:xfrm>
            <a:off x="4355976" y="4221088"/>
            <a:ext cx="3456384" cy="76944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200" dirty="0"/>
              <a:t>Why does the decay of heavy isotopes stop at lead?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bg/>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diamond(in)">
                                      <p:cBhvr>
                                        <p:cTn id="17" dur="2000"/>
                                        <p:tgtEl>
                                          <p:spTgt spid="3">
                                            <p:bg/>
                                          </p:spTgt>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diamond(in)">
                                      <p:cBhvr>
                                        <p:cTn id="20" dur="2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bg/>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nodeType="clickEffect">
                                  <p:stCondLst>
                                    <p:cond delay="0"/>
                                  </p:stCondLst>
                                  <p:childTnLst>
                                    <p:set>
                                      <p:cBhvr>
                                        <p:cTn id="30" dur="1" fill="hold">
                                          <p:stCondLst>
                                            <p:cond delay="0"/>
                                          </p:stCondLst>
                                        </p:cTn>
                                        <p:tgtEl>
                                          <p:spTgt spid="11">
                                            <p:txEl>
                                              <p:pRg st="0" end="0"/>
                                            </p:txEl>
                                          </p:spTgt>
                                        </p:tgtEl>
                                        <p:attrNameLst>
                                          <p:attrName>style.visibility</p:attrName>
                                        </p:attrNameLst>
                                      </p:cBhvr>
                                      <p:to>
                                        <p:strVal val="visible"/>
                                      </p:to>
                                    </p:set>
                                    <p:animEffect transition="in" filter="fade">
                                      <p:cBhvr>
                                        <p:cTn id="31" dur="800" decel="100000"/>
                                        <p:tgtEl>
                                          <p:spTgt spid="11">
                                            <p:txEl>
                                              <p:pRg st="0" end="0"/>
                                            </p:txEl>
                                          </p:spTgt>
                                        </p:tgtEl>
                                      </p:cBhvr>
                                    </p:animEffect>
                                    <p:anim calcmode="lin" valueType="num">
                                      <p:cBhvr>
                                        <p:cTn id="32" dur="800" decel="100000" fill="hold"/>
                                        <p:tgtEl>
                                          <p:spTgt spid="11">
                                            <p:txEl>
                                              <p:pRg st="0" end="0"/>
                                            </p:txEl>
                                          </p:spTgt>
                                        </p:tgtEl>
                                        <p:attrNameLst>
                                          <p:attrName>style.rotation</p:attrName>
                                        </p:attrNameLst>
                                      </p:cBhvr>
                                      <p:tavLst>
                                        <p:tav tm="0">
                                          <p:val>
                                            <p:fltVal val="-90"/>
                                          </p:val>
                                        </p:tav>
                                        <p:tav tm="100000">
                                          <p:val>
                                            <p:fltVal val="0"/>
                                          </p:val>
                                        </p:tav>
                                      </p:tavLst>
                                    </p:anim>
                                    <p:anim calcmode="lin" valueType="num">
                                      <p:cBhvr>
                                        <p:cTn id="33" dur="800" decel="100000" fill="hold"/>
                                        <p:tgtEl>
                                          <p:spTgt spid="11">
                                            <p:txEl>
                                              <p:pRg st="0" end="0"/>
                                            </p:txEl>
                                          </p:spTgt>
                                        </p:tgtEl>
                                        <p:attrNameLst>
                                          <p:attrName>ppt_x</p:attrName>
                                        </p:attrNameLst>
                                      </p:cBhvr>
                                      <p:tavLst>
                                        <p:tav tm="0">
                                          <p:val>
                                            <p:strVal val="#ppt_x+0.4"/>
                                          </p:val>
                                        </p:tav>
                                        <p:tav tm="100000">
                                          <p:val>
                                            <p:strVal val="#ppt_x-0.05"/>
                                          </p:val>
                                        </p:tav>
                                      </p:tavLst>
                                    </p:anim>
                                    <p:anim calcmode="lin" valueType="num">
                                      <p:cBhvr>
                                        <p:cTn id="34" dur="800" decel="100000" fill="hold"/>
                                        <p:tgtEl>
                                          <p:spTgt spid="11">
                                            <p:txEl>
                                              <p:pRg st="0" end="0"/>
                                            </p:txEl>
                                          </p:spTgt>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11">
                                            <p:txEl>
                                              <p:pRg st="0" end="0"/>
                                            </p:txEl>
                                          </p:spTgt>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11">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uiExpand="1" build="p" animBg="1"/>
      <p:bldP spid="7" grpId="0" animBg="1"/>
      <p:bldP spid="10"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a:t>Fission</a:t>
            </a:r>
          </a:p>
        </p:txBody>
      </p:sp>
      <p:sp>
        <p:nvSpPr>
          <p:cNvPr id="4" name="Slide Number Placeholder 3"/>
          <p:cNvSpPr>
            <a:spLocks noGrp="1"/>
          </p:cNvSpPr>
          <p:nvPr>
            <p:ph type="sldNum" sz="quarter" idx="12"/>
          </p:nvPr>
        </p:nvSpPr>
        <p:spPr/>
        <p:txBody>
          <a:bodyPr/>
          <a:lstStyle/>
          <a:p>
            <a:fld id="{29DF2FFF-F584-4735-8106-888DF8C1047C}" type="slidenum">
              <a:rPr lang="en-GB" sz="1600" smtClean="0"/>
              <a:pPr/>
              <a:t>19</a:t>
            </a:fld>
            <a:endParaRPr lang="en-GB" sz="1600"/>
          </a:p>
        </p:txBody>
      </p:sp>
      <p:sp>
        <p:nvSpPr>
          <p:cNvPr id="11" name="Content Placeholder 10"/>
          <p:cNvSpPr>
            <a:spLocks noGrp="1"/>
          </p:cNvSpPr>
          <p:nvPr>
            <p:ph sz="quarter" idx="14"/>
          </p:nvPr>
        </p:nvSpPr>
        <p:spPr>
          <a:xfrm>
            <a:off x="539552" y="1268760"/>
            <a:ext cx="3311525" cy="430887"/>
          </a:xfrm>
        </p:spPr>
        <p:txBody>
          <a:bodyPr/>
          <a:lstStyle/>
          <a:p>
            <a:r>
              <a:rPr lang="en-GB" dirty="0"/>
              <a:t>Complete  worksheet 10.3</a:t>
            </a:r>
          </a:p>
        </p:txBody>
      </p:sp>
      <p:grpSp>
        <p:nvGrpSpPr>
          <p:cNvPr id="27651" name="Group 3"/>
          <p:cNvGrpSpPr>
            <a:grpSpLocks/>
          </p:cNvGrpSpPr>
          <p:nvPr/>
        </p:nvGrpSpPr>
        <p:grpSpPr bwMode="auto">
          <a:xfrm>
            <a:off x="971600" y="2132856"/>
            <a:ext cx="6840855" cy="2016125"/>
            <a:chOff x="1190" y="5932"/>
            <a:chExt cx="10773" cy="3175"/>
          </a:xfrm>
        </p:grpSpPr>
        <p:grpSp>
          <p:nvGrpSpPr>
            <p:cNvPr id="27652" name="Group 4"/>
            <p:cNvGrpSpPr>
              <a:grpSpLocks/>
            </p:cNvGrpSpPr>
            <p:nvPr/>
          </p:nvGrpSpPr>
          <p:grpSpPr bwMode="auto">
            <a:xfrm>
              <a:off x="3081" y="6923"/>
              <a:ext cx="1405" cy="1398"/>
              <a:chOff x="5181" y="4168"/>
              <a:chExt cx="1705" cy="1697"/>
            </a:xfrm>
          </p:grpSpPr>
          <p:sp>
            <p:nvSpPr>
              <p:cNvPr id="27653" name="Oval 5"/>
              <p:cNvSpPr>
                <a:spLocks noChangeArrowheads="1"/>
              </p:cNvSpPr>
              <p:nvPr/>
            </p:nvSpPr>
            <p:spPr bwMode="auto">
              <a:xfrm>
                <a:off x="5400" y="507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654" name="Group 6"/>
              <p:cNvGrpSpPr>
                <a:grpSpLocks/>
              </p:cNvGrpSpPr>
              <p:nvPr/>
            </p:nvGrpSpPr>
            <p:grpSpPr bwMode="auto">
              <a:xfrm>
                <a:off x="5181" y="4168"/>
                <a:ext cx="1705" cy="1697"/>
                <a:chOff x="6531" y="4228"/>
                <a:chExt cx="1705" cy="1697"/>
              </a:xfrm>
            </p:grpSpPr>
            <p:grpSp>
              <p:nvGrpSpPr>
                <p:cNvPr id="27655" name="Group 7"/>
                <p:cNvGrpSpPr>
                  <a:grpSpLocks/>
                </p:cNvGrpSpPr>
                <p:nvPr/>
              </p:nvGrpSpPr>
              <p:grpSpPr bwMode="auto">
                <a:xfrm>
                  <a:off x="6531" y="4228"/>
                  <a:ext cx="1705" cy="1697"/>
                  <a:chOff x="2458" y="4475"/>
                  <a:chExt cx="1705" cy="1697"/>
                </a:xfrm>
              </p:grpSpPr>
              <p:grpSp>
                <p:nvGrpSpPr>
                  <p:cNvPr id="27656" name="Group 8"/>
                  <p:cNvGrpSpPr>
                    <a:grpSpLocks/>
                  </p:cNvGrpSpPr>
                  <p:nvPr/>
                </p:nvGrpSpPr>
                <p:grpSpPr bwMode="auto">
                  <a:xfrm>
                    <a:off x="2784" y="4709"/>
                    <a:ext cx="1267" cy="1463"/>
                    <a:chOff x="2859" y="4679"/>
                    <a:chExt cx="1267" cy="1463"/>
                  </a:xfrm>
                </p:grpSpPr>
                <p:grpSp>
                  <p:nvGrpSpPr>
                    <p:cNvPr id="27657" name="Group 9"/>
                    <p:cNvGrpSpPr>
                      <a:grpSpLocks/>
                    </p:cNvGrpSpPr>
                    <p:nvPr/>
                  </p:nvGrpSpPr>
                  <p:grpSpPr bwMode="auto">
                    <a:xfrm>
                      <a:off x="2859" y="4679"/>
                      <a:ext cx="1267" cy="1064"/>
                      <a:chOff x="2723" y="4552"/>
                      <a:chExt cx="1267" cy="1064"/>
                    </a:xfrm>
                  </p:grpSpPr>
                  <p:grpSp>
                    <p:nvGrpSpPr>
                      <p:cNvPr id="27658" name="Group 10"/>
                      <p:cNvGrpSpPr>
                        <a:grpSpLocks/>
                      </p:cNvGrpSpPr>
                      <p:nvPr/>
                    </p:nvGrpSpPr>
                    <p:grpSpPr bwMode="auto">
                      <a:xfrm>
                        <a:off x="2723" y="4552"/>
                        <a:ext cx="1080" cy="907"/>
                        <a:chOff x="4485" y="4905"/>
                        <a:chExt cx="1080" cy="907"/>
                      </a:xfrm>
                    </p:grpSpPr>
                    <p:sp>
                      <p:nvSpPr>
                        <p:cNvPr id="27659" name="Oval 11"/>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660" name="Group 12"/>
                        <p:cNvGrpSpPr>
                          <a:grpSpLocks/>
                        </p:cNvGrpSpPr>
                        <p:nvPr/>
                      </p:nvGrpSpPr>
                      <p:grpSpPr bwMode="auto">
                        <a:xfrm>
                          <a:off x="4485" y="4905"/>
                          <a:ext cx="690" cy="600"/>
                          <a:chOff x="4080" y="4560"/>
                          <a:chExt cx="690" cy="600"/>
                        </a:xfrm>
                      </p:grpSpPr>
                      <p:sp>
                        <p:nvSpPr>
                          <p:cNvPr id="27661" name="Oval 13"/>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62" name="Oval 14"/>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63" name="Oval 15"/>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64" name="Oval 16"/>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65" name="Oval 17"/>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66" name="Oval 18"/>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667" name="Oval 19"/>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68" name="Oval 20"/>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69" name="Oval 21"/>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70" name="Oval 22"/>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71" name="Oval 23"/>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672" name="Group 24"/>
                      <p:cNvGrpSpPr>
                        <a:grpSpLocks/>
                      </p:cNvGrpSpPr>
                      <p:nvPr/>
                    </p:nvGrpSpPr>
                    <p:grpSpPr bwMode="auto">
                      <a:xfrm flipH="1">
                        <a:off x="2910" y="4709"/>
                        <a:ext cx="1080" cy="907"/>
                        <a:chOff x="4485" y="4905"/>
                        <a:chExt cx="1080" cy="907"/>
                      </a:xfrm>
                    </p:grpSpPr>
                    <p:sp>
                      <p:nvSpPr>
                        <p:cNvPr id="27673" name="Oval 25"/>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674" name="Group 26"/>
                        <p:cNvGrpSpPr>
                          <a:grpSpLocks/>
                        </p:cNvGrpSpPr>
                        <p:nvPr/>
                      </p:nvGrpSpPr>
                      <p:grpSpPr bwMode="auto">
                        <a:xfrm>
                          <a:off x="4485" y="4905"/>
                          <a:ext cx="690" cy="600"/>
                          <a:chOff x="4080" y="4560"/>
                          <a:chExt cx="690" cy="600"/>
                        </a:xfrm>
                      </p:grpSpPr>
                      <p:sp>
                        <p:nvSpPr>
                          <p:cNvPr id="27675" name="Oval 27"/>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76" name="Oval 28"/>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77" name="Oval 29"/>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78" name="Oval 30"/>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79" name="Oval 31"/>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80" name="Oval 32"/>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681" name="Oval 33"/>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82" name="Oval 34"/>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83" name="Oval 35"/>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84" name="Oval 36"/>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85" name="Oval 37"/>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sp>
                  <p:nvSpPr>
                    <p:cNvPr id="27686" name="Oval 38"/>
                    <p:cNvSpPr>
                      <a:spLocks noChangeArrowheads="1"/>
                    </p:cNvSpPr>
                    <p:nvPr/>
                  </p:nvSpPr>
                  <p:spPr bwMode="auto">
                    <a:xfrm>
                      <a:off x="3322" y="587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87" name="Oval 39"/>
                    <p:cNvSpPr>
                      <a:spLocks noChangeArrowheads="1"/>
                    </p:cNvSpPr>
                    <p:nvPr/>
                  </p:nvSpPr>
                  <p:spPr bwMode="auto">
                    <a:xfrm>
                      <a:off x="3637" y="573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88" name="Oval 40"/>
                    <p:cNvSpPr>
                      <a:spLocks noChangeArrowheads="1"/>
                    </p:cNvSpPr>
                    <p:nvPr/>
                  </p:nvSpPr>
                  <p:spPr bwMode="auto">
                    <a:xfrm>
                      <a:off x="3247" y="558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689" name="Group 41"/>
                  <p:cNvGrpSpPr>
                    <a:grpSpLocks/>
                  </p:cNvGrpSpPr>
                  <p:nvPr/>
                </p:nvGrpSpPr>
                <p:grpSpPr bwMode="auto">
                  <a:xfrm>
                    <a:off x="2458" y="4475"/>
                    <a:ext cx="1705" cy="1638"/>
                    <a:chOff x="4431" y="4347"/>
                    <a:chExt cx="1705" cy="1638"/>
                  </a:xfrm>
                </p:grpSpPr>
                <p:sp>
                  <p:nvSpPr>
                    <p:cNvPr id="27690" name="Oval 42"/>
                    <p:cNvSpPr>
                      <a:spLocks noChangeArrowheads="1"/>
                    </p:cNvSpPr>
                    <p:nvPr/>
                  </p:nvSpPr>
                  <p:spPr bwMode="auto">
                    <a:xfrm>
                      <a:off x="5601" y="525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91" name="Oval 43"/>
                    <p:cNvSpPr>
                      <a:spLocks noChangeArrowheads="1"/>
                    </p:cNvSpPr>
                    <p:nvPr/>
                  </p:nvSpPr>
                  <p:spPr bwMode="auto">
                    <a:xfrm>
                      <a:off x="4806" y="448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692" name="Group 44"/>
                    <p:cNvGrpSpPr>
                      <a:grpSpLocks/>
                    </p:cNvGrpSpPr>
                    <p:nvPr/>
                  </p:nvGrpSpPr>
                  <p:grpSpPr bwMode="auto">
                    <a:xfrm>
                      <a:off x="4431" y="4347"/>
                      <a:ext cx="1705" cy="1638"/>
                      <a:chOff x="2458" y="4558"/>
                      <a:chExt cx="1705" cy="1638"/>
                    </a:xfrm>
                  </p:grpSpPr>
                  <p:grpSp>
                    <p:nvGrpSpPr>
                      <p:cNvPr id="27693" name="Group 45"/>
                      <p:cNvGrpSpPr>
                        <a:grpSpLocks/>
                      </p:cNvGrpSpPr>
                      <p:nvPr/>
                    </p:nvGrpSpPr>
                    <p:grpSpPr bwMode="auto">
                      <a:xfrm rot="5400000">
                        <a:off x="2356" y="4660"/>
                        <a:ext cx="1267" cy="1064"/>
                        <a:chOff x="2723" y="4552"/>
                        <a:chExt cx="1267" cy="1064"/>
                      </a:xfrm>
                    </p:grpSpPr>
                    <p:grpSp>
                      <p:nvGrpSpPr>
                        <p:cNvPr id="27694" name="Group 46"/>
                        <p:cNvGrpSpPr>
                          <a:grpSpLocks/>
                        </p:cNvGrpSpPr>
                        <p:nvPr/>
                      </p:nvGrpSpPr>
                      <p:grpSpPr bwMode="auto">
                        <a:xfrm>
                          <a:off x="2723" y="4552"/>
                          <a:ext cx="1080" cy="907"/>
                          <a:chOff x="4485" y="4905"/>
                          <a:chExt cx="1080" cy="907"/>
                        </a:xfrm>
                      </p:grpSpPr>
                      <p:sp>
                        <p:nvSpPr>
                          <p:cNvPr id="27695" name="Oval 47"/>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696" name="Group 48"/>
                          <p:cNvGrpSpPr>
                            <a:grpSpLocks/>
                          </p:cNvGrpSpPr>
                          <p:nvPr/>
                        </p:nvGrpSpPr>
                        <p:grpSpPr bwMode="auto">
                          <a:xfrm>
                            <a:off x="4485" y="4905"/>
                            <a:ext cx="690" cy="600"/>
                            <a:chOff x="4080" y="4560"/>
                            <a:chExt cx="690" cy="600"/>
                          </a:xfrm>
                        </p:grpSpPr>
                        <p:sp>
                          <p:nvSpPr>
                            <p:cNvPr id="27697" name="Oval 49"/>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98" name="Oval 50"/>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699" name="Oval 51"/>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00" name="Oval 52"/>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01" name="Oval 53"/>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02" name="Oval 54"/>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703" name="Oval 55"/>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04" name="Oval 56"/>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05" name="Oval 57"/>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06" name="Oval 58"/>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07" name="Oval 59"/>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708" name="Group 60"/>
                        <p:cNvGrpSpPr>
                          <a:grpSpLocks/>
                        </p:cNvGrpSpPr>
                        <p:nvPr/>
                      </p:nvGrpSpPr>
                      <p:grpSpPr bwMode="auto">
                        <a:xfrm flipH="1">
                          <a:off x="2910" y="4709"/>
                          <a:ext cx="1080" cy="907"/>
                          <a:chOff x="4485" y="4905"/>
                          <a:chExt cx="1080" cy="907"/>
                        </a:xfrm>
                      </p:grpSpPr>
                      <p:sp>
                        <p:nvSpPr>
                          <p:cNvPr id="27709" name="Oval 61"/>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710" name="Group 62"/>
                          <p:cNvGrpSpPr>
                            <a:grpSpLocks/>
                          </p:cNvGrpSpPr>
                          <p:nvPr/>
                        </p:nvGrpSpPr>
                        <p:grpSpPr bwMode="auto">
                          <a:xfrm>
                            <a:off x="4485" y="4905"/>
                            <a:ext cx="690" cy="600"/>
                            <a:chOff x="4080" y="4560"/>
                            <a:chExt cx="690" cy="600"/>
                          </a:xfrm>
                        </p:grpSpPr>
                        <p:sp>
                          <p:nvSpPr>
                            <p:cNvPr id="27711" name="Oval 63"/>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12" name="Oval 64"/>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13" name="Oval 65"/>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14" name="Oval 66"/>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15" name="Oval 67"/>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16" name="Oval 68"/>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717" name="Oval 69"/>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18" name="Oval 70"/>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19" name="Oval 71"/>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20" name="Oval 72"/>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21" name="Oval 73"/>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27722" name="Group 74"/>
                      <p:cNvGrpSpPr>
                        <a:grpSpLocks/>
                      </p:cNvGrpSpPr>
                      <p:nvPr/>
                    </p:nvGrpSpPr>
                    <p:grpSpPr bwMode="auto">
                      <a:xfrm>
                        <a:off x="3480" y="5182"/>
                        <a:ext cx="683" cy="848"/>
                        <a:chOff x="3480" y="5182"/>
                        <a:chExt cx="683" cy="848"/>
                      </a:xfrm>
                    </p:grpSpPr>
                    <p:sp>
                      <p:nvSpPr>
                        <p:cNvPr id="27723" name="Oval 75"/>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24" name="Oval 76"/>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25" name="Oval 77"/>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26" name="Oval 78"/>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727" name="Group 79"/>
                      <p:cNvGrpSpPr>
                        <a:grpSpLocks/>
                      </p:cNvGrpSpPr>
                      <p:nvPr/>
                    </p:nvGrpSpPr>
                    <p:grpSpPr bwMode="auto">
                      <a:xfrm rot="-17614763">
                        <a:off x="2708" y="5354"/>
                        <a:ext cx="683" cy="848"/>
                        <a:chOff x="3480" y="5182"/>
                        <a:chExt cx="683" cy="848"/>
                      </a:xfrm>
                    </p:grpSpPr>
                    <p:sp>
                      <p:nvSpPr>
                        <p:cNvPr id="27728" name="Oval 80"/>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29" name="Oval 81"/>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30" name="Oval 82"/>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31" name="Oval 83"/>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732" name="Group 84"/>
                      <p:cNvGrpSpPr>
                        <a:grpSpLocks/>
                      </p:cNvGrpSpPr>
                      <p:nvPr/>
                    </p:nvGrpSpPr>
                    <p:grpSpPr bwMode="auto">
                      <a:xfrm rot="-17614763" flipH="1" flipV="1">
                        <a:off x="3181" y="4485"/>
                        <a:ext cx="683" cy="848"/>
                        <a:chOff x="3480" y="5182"/>
                        <a:chExt cx="683" cy="848"/>
                      </a:xfrm>
                    </p:grpSpPr>
                    <p:sp>
                      <p:nvSpPr>
                        <p:cNvPr id="27733" name="Oval 85"/>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34" name="Oval 86"/>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35" name="Oval 87"/>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36" name="Oval 88"/>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737" name="Oval 89"/>
                      <p:cNvSpPr>
                        <a:spLocks noChangeArrowheads="1"/>
                      </p:cNvSpPr>
                      <p:nvPr/>
                    </p:nvSpPr>
                    <p:spPr bwMode="auto">
                      <a:xfrm>
                        <a:off x="2856" y="585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38" name="Oval 90"/>
                      <p:cNvSpPr>
                        <a:spLocks noChangeArrowheads="1"/>
                      </p:cNvSpPr>
                      <p:nvPr/>
                    </p:nvSpPr>
                    <p:spPr bwMode="auto">
                      <a:xfrm>
                        <a:off x="2497" y="539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39" name="Oval 91"/>
                      <p:cNvSpPr>
                        <a:spLocks noChangeArrowheads="1"/>
                      </p:cNvSpPr>
                      <p:nvPr/>
                    </p:nvSpPr>
                    <p:spPr bwMode="auto">
                      <a:xfrm>
                        <a:off x="3104" y="5926"/>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40" name="Oval 92"/>
                      <p:cNvSpPr>
                        <a:spLocks noChangeArrowheads="1"/>
                      </p:cNvSpPr>
                      <p:nvPr/>
                    </p:nvSpPr>
                    <p:spPr bwMode="auto">
                      <a:xfrm>
                        <a:off x="2699" y="5731"/>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41" name="Oval 93"/>
                      <p:cNvSpPr>
                        <a:spLocks noChangeArrowheads="1"/>
                      </p:cNvSpPr>
                      <p:nvPr/>
                    </p:nvSpPr>
                    <p:spPr bwMode="auto">
                      <a:xfrm>
                        <a:off x="2624" y="4816"/>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42" name="Oval 94"/>
                      <p:cNvSpPr>
                        <a:spLocks noChangeArrowheads="1"/>
                      </p:cNvSpPr>
                      <p:nvPr/>
                    </p:nvSpPr>
                    <p:spPr bwMode="auto">
                      <a:xfrm>
                        <a:off x="3457" y="5843"/>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27743" name="Oval 95"/>
                <p:cNvSpPr>
                  <a:spLocks noChangeArrowheads="1"/>
                </p:cNvSpPr>
                <p:nvPr/>
              </p:nvSpPr>
              <p:spPr bwMode="auto">
                <a:xfrm>
                  <a:off x="7491" y="4501"/>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27744" name="Group 96"/>
            <p:cNvGrpSpPr>
              <a:grpSpLocks/>
            </p:cNvGrpSpPr>
            <p:nvPr/>
          </p:nvGrpSpPr>
          <p:grpSpPr bwMode="auto">
            <a:xfrm>
              <a:off x="5486" y="6833"/>
              <a:ext cx="1405" cy="1398"/>
              <a:chOff x="5181" y="4168"/>
              <a:chExt cx="1705" cy="1697"/>
            </a:xfrm>
          </p:grpSpPr>
          <p:sp>
            <p:nvSpPr>
              <p:cNvPr id="27745" name="Oval 97"/>
              <p:cNvSpPr>
                <a:spLocks noChangeArrowheads="1"/>
              </p:cNvSpPr>
              <p:nvPr/>
            </p:nvSpPr>
            <p:spPr bwMode="auto">
              <a:xfrm>
                <a:off x="5400" y="507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746" name="Group 98"/>
              <p:cNvGrpSpPr>
                <a:grpSpLocks/>
              </p:cNvGrpSpPr>
              <p:nvPr/>
            </p:nvGrpSpPr>
            <p:grpSpPr bwMode="auto">
              <a:xfrm>
                <a:off x="5181" y="4168"/>
                <a:ext cx="1705" cy="1697"/>
                <a:chOff x="6531" y="4228"/>
                <a:chExt cx="1705" cy="1697"/>
              </a:xfrm>
            </p:grpSpPr>
            <p:grpSp>
              <p:nvGrpSpPr>
                <p:cNvPr id="27747" name="Group 99"/>
                <p:cNvGrpSpPr>
                  <a:grpSpLocks/>
                </p:cNvGrpSpPr>
                <p:nvPr/>
              </p:nvGrpSpPr>
              <p:grpSpPr bwMode="auto">
                <a:xfrm>
                  <a:off x="6531" y="4228"/>
                  <a:ext cx="1705" cy="1697"/>
                  <a:chOff x="2458" y="4475"/>
                  <a:chExt cx="1705" cy="1697"/>
                </a:xfrm>
              </p:grpSpPr>
              <p:grpSp>
                <p:nvGrpSpPr>
                  <p:cNvPr id="27748" name="Group 100"/>
                  <p:cNvGrpSpPr>
                    <a:grpSpLocks/>
                  </p:cNvGrpSpPr>
                  <p:nvPr/>
                </p:nvGrpSpPr>
                <p:grpSpPr bwMode="auto">
                  <a:xfrm>
                    <a:off x="2784" y="4709"/>
                    <a:ext cx="1267" cy="1463"/>
                    <a:chOff x="2859" y="4679"/>
                    <a:chExt cx="1267" cy="1463"/>
                  </a:xfrm>
                </p:grpSpPr>
                <p:grpSp>
                  <p:nvGrpSpPr>
                    <p:cNvPr id="27749" name="Group 101"/>
                    <p:cNvGrpSpPr>
                      <a:grpSpLocks/>
                    </p:cNvGrpSpPr>
                    <p:nvPr/>
                  </p:nvGrpSpPr>
                  <p:grpSpPr bwMode="auto">
                    <a:xfrm>
                      <a:off x="2859" y="4679"/>
                      <a:ext cx="1267" cy="1064"/>
                      <a:chOff x="2723" y="4552"/>
                      <a:chExt cx="1267" cy="1064"/>
                    </a:xfrm>
                  </p:grpSpPr>
                  <p:grpSp>
                    <p:nvGrpSpPr>
                      <p:cNvPr id="27750" name="Group 102"/>
                      <p:cNvGrpSpPr>
                        <a:grpSpLocks/>
                      </p:cNvGrpSpPr>
                      <p:nvPr/>
                    </p:nvGrpSpPr>
                    <p:grpSpPr bwMode="auto">
                      <a:xfrm>
                        <a:off x="2723" y="4552"/>
                        <a:ext cx="1080" cy="907"/>
                        <a:chOff x="4485" y="4905"/>
                        <a:chExt cx="1080" cy="907"/>
                      </a:xfrm>
                    </p:grpSpPr>
                    <p:sp>
                      <p:nvSpPr>
                        <p:cNvPr id="27751" name="Oval 103"/>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752" name="Group 104"/>
                        <p:cNvGrpSpPr>
                          <a:grpSpLocks/>
                        </p:cNvGrpSpPr>
                        <p:nvPr/>
                      </p:nvGrpSpPr>
                      <p:grpSpPr bwMode="auto">
                        <a:xfrm>
                          <a:off x="4485" y="4905"/>
                          <a:ext cx="690" cy="600"/>
                          <a:chOff x="4080" y="4560"/>
                          <a:chExt cx="690" cy="600"/>
                        </a:xfrm>
                      </p:grpSpPr>
                      <p:sp>
                        <p:nvSpPr>
                          <p:cNvPr id="27753" name="Oval 105"/>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54" name="Oval 106"/>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55" name="Oval 107"/>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56" name="Oval 108"/>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57" name="Oval 109"/>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58" name="Oval 110"/>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759" name="Oval 111"/>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60" name="Oval 112"/>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61" name="Oval 113"/>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62" name="Oval 114"/>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63" name="Oval 115"/>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764" name="Group 116"/>
                      <p:cNvGrpSpPr>
                        <a:grpSpLocks/>
                      </p:cNvGrpSpPr>
                      <p:nvPr/>
                    </p:nvGrpSpPr>
                    <p:grpSpPr bwMode="auto">
                      <a:xfrm flipH="1">
                        <a:off x="2910" y="4709"/>
                        <a:ext cx="1080" cy="907"/>
                        <a:chOff x="4485" y="4905"/>
                        <a:chExt cx="1080" cy="907"/>
                      </a:xfrm>
                    </p:grpSpPr>
                    <p:sp>
                      <p:nvSpPr>
                        <p:cNvPr id="27765" name="Oval 117"/>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766" name="Group 118"/>
                        <p:cNvGrpSpPr>
                          <a:grpSpLocks/>
                        </p:cNvGrpSpPr>
                        <p:nvPr/>
                      </p:nvGrpSpPr>
                      <p:grpSpPr bwMode="auto">
                        <a:xfrm>
                          <a:off x="4485" y="4905"/>
                          <a:ext cx="690" cy="600"/>
                          <a:chOff x="4080" y="4560"/>
                          <a:chExt cx="690" cy="600"/>
                        </a:xfrm>
                      </p:grpSpPr>
                      <p:sp>
                        <p:nvSpPr>
                          <p:cNvPr id="27767" name="Oval 119"/>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68" name="Oval 120"/>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69" name="Oval 121"/>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0" name="Oval 122"/>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1" name="Oval 123"/>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2" name="Oval 124"/>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773" name="Oval 125"/>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4" name="Oval 126"/>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5" name="Oval 127"/>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6" name="Oval 128"/>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7" name="Oval 129"/>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sp>
                  <p:nvSpPr>
                    <p:cNvPr id="27778" name="Oval 130"/>
                    <p:cNvSpPr>
                      <a:spLocks noChangeArrowheads="1"/>
                    </p:cNvSpPr>
                    <p:nvPr/>
                  </p:nvSpPr>
                  <p:spPr bwMode="auto">
                    <a:xfrm>
                      <a:off x="3322" y="587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79" name="Oval 131"/>
                    <p:cNvSpPr>
                      <a:spLocks noChangeArrowheads="1"/>
                    </p:cNvSpPr>
                    <p:nvPr/>
                  </p:nvSpPr>
                  <p:spPr bwMode="auto">
                    <a:xfrm>
                      <a:off x="3637" y="573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80" name="Oval 132"/>
                    <p:cNvSpPr>
                      <a:spLocks noChangeArrowheads="1"/>
                    </p:cNvSpPr>
                    <p:nvPr/>
                  </p:nvSpPr>
                  <p:spPr bwMode="auto">
                    <a:xfrm>
                      <a:off x="3247" y="558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781" name="Group 133"/>
                  <p:cNvGrpSpPr>
                    <a:grpSpLocks/>
                  </p:cNvGrpSpPr>
                  <p:nvPr/>
                </p:nvGrpSpPr>
                <p:grpSpPr bwMode="auto">
                  <a:xfrm>
                    <a:off x="2458" y="4475"/>
                    <a:ext cx="1705" cy="1638"/>
                    <a:chOff x="4431" y="4347"/>
                    <a:chExt cx="1705" cy="1638"/>
                  </a:xfrm>
                </p:grpSpPr>
                <p:sp>
                  <p:nvSpPr>
                    <p:cNvPr id="27782" name="Oval 134"/>
                    <p:cNvSpPr>
                      <a:spLocks noChangeArrowheads="1"/>
                    </p:cNvSpPr>
                    <p:nvPr/>
                  </p:nvSpPr>
                  <p:spPr bwMode="auto">
                    <a:xfrm>
                      <a:off x="5601" y="525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83" name="Oval 135"/>
                    <p:cNvSpPr>
                      <a:spLocks noChangeArrowheads="1"/>
                    </p:cNvSpPr>
                    <p:nvPr/>
                  </p:nvSpPr>
                  <p:spPr bwMode="auto">
                    <a:xfrm>
                      <a:off x="4806" y="448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784" name="Group 136"/>
                    <p:cNvGrpSpPr>
                      <a:grpSpLocks/>
                    </p:cNvGrpSpPr>
                    <p:nvPr/>
                  </p:nvGrpSpPr>
                  <p:grpSpPr bwMode="auto">
                    <a:xfrm>
                      <a:off x="4431" y="4347"/>
                      <a:ext cx="1705" cy="1638"/>
                      <a:chOff x="2458" y="4558"/>
                      <a:chExt cx="1705" cy="1638"/>
                    </a:xfrm>
                  </p:grpSpPr>
                  <p:grpSp>
                    <p:nvGrpSpPr>
                      <p:cNvPr id="27785" name="Group 137"/>
                      <p:cNvGrpSpPr>
                        <a:grpSpLocks/>
                      </p:cNvGrpSpPr>
                      <p:nvPr/>
                    </p:nvGrpSpPr>
                    <p:grpSpPr bwMode="auto">
                      <a:xfrm rot="5400000">
                        <a:off x="2356" y="4660"/>
                        <a:ext cx="1267" cy="1064"/>
                        <a:chOff x="2723" y="4552"/>
                        <a:chExt cx="1267" cy="1064"/>
                      </a:xfrm>
                    </p:grpSpPr>
                    <p:grpSp>
                      <p:nvGrpSpPr>
                        <p:cNvPr id="27786" name="Group 138"/>
                        <p:cNvGrpSpPr>
                          <a:grpSpLocks/>
                        </p:cNvGrpSpPr>
                        <p:nvPr/>
                      </p:nvGrpSpPr>
                      <p:grpSpPr bwMode="auto">
                        <a:xfrm>
                          <a:off x="2723" y="4552"/>
                          <a:ext cx="1080" cy="907"/>
                          <a:chOff x="4485" y="4905"/>
                          <a:chExt cx="1080" cy="907"/>
                        </a:xfrm>
                      </p:grpSpPr>
                      <p:sp>
                        <p:nvSpPr>
                          <p:cNvPr id="27787" name="Oval 139"/>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788" name="Group 140"/>
                          <p:cNvGrpSpPr>
                            <a:grpSpLocks/>
                          </p:cNvGrpSpPr>
                          <p:nvPr/>
                        </p:nvGrpSpPr>
                        <p:grpSpPr bwMode="auto">
                          <a:xfrm>
                            <a:off x="4485" y="4905"/>
                            <a:ext cx="690" cy="600"/>
                            <a:chOff x="4080" y="4560"/>
                            <a:chExt cx="690" cy="600"/>
                          </a:xfrm>
                        </p:grpSpPr>
                        <p:sp>
                          <p:nvSpPr>
                            <p:cNvPr id="27789" name="Oval 141"/>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0" name="Oval 142"/>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1" name="Oval 143"/>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2" name="Oval 144"/>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3" name="Oval 145"/>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4" name="Oval 146"/>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795" name="Oval 147"/>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6" name="Oval 148"/>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7" name="Oval 149"/>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8" name="Oval 150"/>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799" name="Oval 151"/>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800" name="Group 152"/>
                        <p:cNvGrpSpPr>
                          <a:grpSpLocks/>
                        </p:cNvGrpSpPr>
                        <p:nvPr/>
                      </p:nvGrpSpPr>
                      <p:grpSpPr bwMode="auto">
                        <a:xfrm flipH="1">
                          <a:off x="2910" y="4709"/>
                          <a:ext cx="1080" cy="907"/>
                          <a:chOff x="4485" y="4905"/>
                          <a:chExt cx="1080" cy="907"/>
                        </a:xfrm>
                      </p:grpSpPr>
                      <p:sp>
                        <p:nvSpPr>
                          <p:cNvPr id="27801" name="Oval 153"/>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02" name="Group 154"/>
                          <p:cNvGrpSpPr>
                            <a:grpSpLocks/>
                          </p:cNvGrpSpPr>
                          <p:nvPr/>
                        </p:nvGrpSpPr>
                        <p:grpSpPr bwMode="auto">
                          <a:xfrm>
                            <a:off x="4485" y="4905"/>
                            <a:ext cx="690" cy="600"/>
                            <a:chOff x="4080" y="4560"/>
                            <a:chExt cx="690" cy="600"/>
                          </a:xfrm>
                        </p:grpSpPr>
                        <p:sp>
                          <p:nvSpPr>
                            <p:cNvPr id="27803" name="Oval 155"/>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04" name="Oval 156"/>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05" name="Oval 157"/>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06" name="Oval 158"/>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07" name="Oval 159"/>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08" name="Oval 160"/>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809" name="Oval 161"/>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10" name="Oval 162"/>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11" name="Oval 163"/>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12" name="Oval 164"/>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13" name="Oval 165"/>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27814" name="Group 166"/>
                      <p:cNvGrpSpPr>
                        <a:grpSpLocks/>
                      </p:cNvGrpSpPr>
                      <p:nvPr/>
                    </p:nvGrpSpPr>
                    <p:grpSpPr bwMode="auto">
                      <a:xfrm>
                        <a:off x="3480" y="5182"/>
                        <a:ext cx="683" cy="848"/>
                        <a:chOff x="3480" y="5182"/>
                        <a:chExt cx="683" cy="848"/>
                      </a:xfrm>
                    </p:grpSpPr>
                    <p:sp>
                      <p:nvSpPr>
                        <p:cNvPr id="27815" name="Oval 167"/>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16" name="Oval 168"/>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17" name="Oval 169"/>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18" name="Oval 170"/>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819" name="Group 171"/>
                      <p:cNvGrpSpPr>
                        <a:grpSpLocks/>
                      </p:cNvGrpSpPr>
                      <p:nvPr/>
                    </p:nvGrpSpPr>
                    <p:grpSpPr bwMode="auto">
                      <a:xfrm rot="-17614763">
                        <a:off x="2708" y="5354"/>
                        <a:ext cx="683" cy="848"/>
                        <a:chOff x="3480" y="5182"/>
                        <a:chExt cx="683" cy="848"/>
                      </a:xfrm>
                    </p:grpSpPr>
                    <p:sp>
                      <p:nvSpPr>
                        <p:cNvPr id="27820" name="Oval 172"/>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21" name="Oval 173"/>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22" name="Oval 174"/>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23" name="Oval 175"/>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824" name="Group 176"/>
                      <p:cNvGrpSpPr>
                        <a:grpSpLocks/>
                      </p:cNvGrpSpPr>
                      <p:nvPr/>
                    </p:nvGrpSpPr>
                    <p:grpSpPr bwMode="auto">
                      <a:xfrm rot="-17614763" flipH="1" flipV="1">
                        <a:off x="3181" y="4485"/>
                        <a:ext cx="683" cy="848"/>
                        <a:chOff x="3480" y="5182"/>
                        <a:chExt cx="683" cy="848"/>
                      </a:xfrm>
                    </p:grpSpPr>
                    <p:sp>
                      <p:nvSpPr>
                        <p:cNvPr id="27825" name="Oval 177"/>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26" name="Oval 178"/>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27" name="Oval 179"/>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28" name="Oval 180"/>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829" name="Oval 181"/>
                      <p:cNvSpPr>
                        <a:spLocks noChangeArrowheads="1"/>
                      </p:cNvSpPr>
                      <p:nvPr/>
                    </p:nvSpPr>
                    <p:spPr bwMode="auto">
                      <a:xfrm>
                        <a:off x="2856" y="585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30" name="Oval 182"/>
                      <p:cNvSpPr>
                        <a:spLocks noChangeArrowheads="1"/>
                      </p:cNvSpPr>
                      <p:nvPr/>
                    </p:nvSpPr>
                    <p:spPr bwMode="auto">
                      <a:xfrm>
                        <a:off x="2497" y="539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31" name="Oval 183"/>
                      <p:cNvSpPr>
                        <a:spLocks noChangeArrowheads="1"/>
                      </p:cNvSpPr>
                      <p:nvPr/>
                    </p:nvSpPr>
                    <p:spPr bwMode="auto">
                      <a:xfrm>
                        <a:off x="3104" y="5926"/>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32" name="Oval 184"/>
                      <p:cNvSpPr>
                        <a:spLocks noChangeArrowheads="1"/>
                      </p:cNvSpPr>
                      <p:nvPr/>
                    </p:nvSpPr>
                    <p:spPr bwMode="auto">
                      <a:xfrm>
                        <a:off x="2699" y="5731"/>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33" name="Oval 185"/>
                      <p:cNvSpPr>
                        <a:spLocks noChangeArrowheads="1"/>
                      </p:cNvSpPr>
                      <p:nvPr/>
                    </p:nvSpPr>
                    <p:spPr bwMode="auto">
                      <a:xfrm>
                        <a:off x="2624" y="4816"/>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34" name="Oval 186"/>
                      <p:cNvSpPr>
                        <a:spLocks noChangeArrowheads="1"/>
                      </p:cNvSpPr>
                      <p:nvPr/>
                    </p:nvSpPr>
                    <p:spPr bwMode="auto">
                      <a:xfrm>
                        <a:off x="3457" y="5843"/>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27835" name="Oval 187"/>
                <p:cNvSpPr>
                  <a:spLocks noChangeArrowheads="1"/>
                </p:cNvSpPr>
                <p:nvPr/>
              </p:nvSpPr>
              <p:spPr bwMode="auto">
                <a:xfrm>
                  <a:off x="7491" y="4501"/>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27836" name="Group 188"/>
            <p:cNvGrpSpPr>
              <a:grpSpLocks/>
            </p:cNvGrpSpPr>
            <p:nvPr/>
          </p:nvGrpSpPr>
          <p:grpSpPr bwMode="auto">
            <a:xfrm>
              <a:off x="7711" y="6485"/>
              <a:ext cx="969" cy="1043"/>
              <a:chOff x="9584" y="6178"/>
              <a:chExt cx="969" cy="1043"/>
            </a:xfrm>
          </p:grpSpPr>
          <p:sp>
            <p:nvSpPr>
              <p:cNvPr id="27837" name="Oval 189"/>
              <p:cNvSpPr>
                <a:spLocks noChangeArrowheads="1"/>
              </p:cNvSpPr>
              <p:nvPr/>
            </p:nvSpPr>
            <p:spPr bwMode="auto">
              <a:xfrm>
                <a:off x="9688" y="6376"/>
                <a:ext cx="223"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38" name="Group 190"/>
              <p:cNvGrpSpPr>
                <a:grpSpLocks/>
              </p:cNvGrpSpPr>
              <p:nvPr/>
            </p:nvGrpSpPr>
            <p:grpSpPr bwMode="auto">
              <a:xfrm>
                <a:off x="9584" y="6178"/>
                <a:ext cx="969" cy="1043"/>
                <a:chOff x="8486" y="6259"/>
                <a:chExt cx="969" cy="1043"/>
              </a:xfrm>
            </p:grpSpPr>
            <p:sp>
              <p:nvSpPr>
                <p:cNvPr id="27839" name="Oval 191"/>
                <p:cNvSpPr>
                  <a:spLocks noChangeArrowheads="1"/>
                </p:cNvSpPr>
                <p:nvPr/>
              </p:nvSpPr>
              <p:spPr bwMode="auto">
                <a:xfrm>
                  <a:off x="9229" y="6621"/>
                  <a:ext cx="223" cy="223"/>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40" name="Oval 192"/>
                <p:cNvSpPr>
                  <a:spLocks noChangeArrowheads="1"/>
                </p:cNvSpPr>
                <p:nvPr/>
              </p:nvSpPr>
              <p:spPr bwMode="auto">
                <a:xfrm>
                  <a:off x="9184" y="6753"/>
                  <a:ext cx="223" cy="222"/>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41" name="Group 193"/>
                <p:cNvGrpSpPr>
                  <a:grpSpLocks/>
                </p:cNvGrpSpPr>
                <p:nvPr/>
              </p:nvGrpSpPr>
              <p:grpSpPr bwMode="auto">
                <a:xfrm>
                  <a:off x="8486" y="6259"/>
                  <a:ext cx="969" cy="1043"/>
                  <a:chOff x="8681" y="6238"/>
                  <a:chExt cx="969" cy="1043"/>
                </a:xfrm>
              </p:grpSpPr>
              <p:grpSp>
                <p:nvGrpSpPr>
                  <p:cNvPr id="27842" name="Group 194"/>
                  <p:cNvGrpSpPr>
                    <a:grpSpLocks/>
                  </p:cNvGrpSpPr>
                  <p:nvPr/>
                </p:nvGrpSpPr>
                <p:grpSpPr bwMode="auto">
                  <a:xfrm>
                    <a:off x="8858" y="6238"/>
                    <a:ext cx="410" cy="246"/>
                    <a:chOff x="8753" y="6172"/>
                    <a:chExt cx="410" cy="246"/>
                  </a:xfrm>
                </p:grpSpPr>
                <p:sp>
                  <p:nvSpPr>
                    <p:cNvPr id="27843" name="Oval 195"/>
                    <p:cNvSpPr>
                      <a:spLocks noChangeArrowheads="1"/>
                    </p:cNvSpPr>
                    <p:nvPr/>
                  </p:nvSpPr>
                  <p:spPr bwMode="auto">
                    <a:xfrm>
                      <a:off x="8940" y="6172"/>
                      <a:ext cx="223"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44" name="Oval 196"/>
                    <p:cNvSpPr>
                      <a:spLocks noChangeArrowheads="1"/>
                    </p:cNvSpPr>
                    <p:nvPr/>
                  </p:nvSpPr>
                  <p:spPr bwMode="auto">
                    <a:xfrm>
                      <a:off x="8753" y="6195"/>
                      <a:ext cx="222" cy="223"/>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845" name="Group 197"/>
                  <p:cNvGrpSpPr>
                    <a:grpSpLocks/>
                  </p:cNvGrpSpPr>
                  <p:nvPr/>
                </p:nvGrpSpPr>
                <p:grpSpPr bwMode="auto">
                  <a:xfrm>
                    <a:off x="8681" y="6238"/>
                    <a:ext cx="969" cy="1043"/>
                    <a:chOff x="8603" y="6193"/>
                    <a:chExt cx="969" cy="1043"/>
                  </a:xfrm>
                </p:grpSpPr>
                <p:sp>
                  <p:nvSpPr>
                    <p:cNvPr id="27846" name="Oval 198"/>
                    <p:cNvSpPr>
                      <a:spLocks noChangeArrowheads="1"/>
                    </p:cNvSpPr>
                    <p:nvPr/>
                  </p:nvSpPr>
                  <p:spPr bwMode="auto">
                    <a:xfrm>
                      <a:off x="8603" y="6476"/>
                      <a:ext cx="223"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47" name="Group 199"/>
                    <p:cNvGrpSpPr>
                      <a:grpSpLocks/>
                    </p:cNvGrpSpPr>
                    <p:nvPr/>
                  </p:nvGrpSpPr>
                  <p:grpSpPr bwMode="auto">
                    <a:xfrm>
                      <a:off x="8605" y="6193"/>
                      <a:ext cx="967" cy="1043"/>
                      <a:chOff x="8605" y="6193"/>
                      <a:chExt cx="967" cy="1043"/>
                    </a:xfrm>
                  </p:grpSpPr>
                  <p:sp>
                    <p:nvSpPr>
                      <p:cNvPr id="27848" name="Oval 200"/>
                      <p:cNvSpPr>
                        <a:spLocks noChangeArrowheads="1"/>
                      </p:cNvSpPr>
                      <p:nvPr/>
                    </p:nvSpPr>
                    <p:spPr bwMode="auto">
                      <a:xfrm>
                        <a:off x="8605" y="6814"/>
                        <a:ext cx="222" cy="222"/>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49" name="Group 201"/>
                      <p:cNvGrpSpPr>
                        <a:grpSpLocks/>
                      </p:cNvGrpSpPr>
                      <p:nvPr/>
                    </p:nvGrpSpPr>
                    <p:grpSpPr bwMode="auto">
                      <a:xfrm>
                        <a:off x="8619" y="6193"/>
                        <a:ext cx="953" cy="1043"/>
                        <a:chOff x="8619" y="6193"/>
                        <a:chExt cx="953" cy="1043"/>
                      </a:xfrm>
                    </p:grpSpPr>
                    <p:sp>
                      <p:nvSpPr>
                        <p:cNvPr id="27850" name="Oval 202"/>
                        <p:cNvSpPr>
                          <a:spLocks noChangeArrowheads="1"/>
                        </p:cNvSpPr>
                        <p:nvPr/>
                      </p:nvSpPr>
                      <p:spPr bwMode="auto">
                        <a:xfrm>
                          <a:off x="8749" y="6927"/>
                          <a:ext cx="222"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51" name="Group 203"/>
                        <p:cNvGrpSpPr>
                          <a:grpSpLocks/>
                        </p:cNvGrpSpPr>
                        <p:nvPr/>
                      </p:nvGrpSpPr>
                      <p:grpSpPr bwMode="auto">
                        <a:xfrm>
                          <a:off x="8619" y="6193"/>
                          <a:ext cx="953" cy="1043"/>
                          <a:chOff x="8619" y="6193"/>
                          <a:chExt cx="953" cy="1043"/>
                        </a:xfrm>
                      </p:grpSpPr>
                      <p:grpSp>
                        <p:nvGrpSpPr>
                          <p:cNvPr id="27852" name="Group 204"/>
                          <p:cNvGrpSpPr>
                            <a:grpSpLocks/>
                          </p:cNvGrpSpPr>
                          <p:nvPr/>
                        </p:nvGrpSpPr>
                        <p:grpSpPr bwMode="auto">
                          <a:xfrm rot="5400000">
                            <a:off x="8593" y="6276"/>
                            <a:ext cx="1043" cy="877"/>
                            <a:chOff x="2723" y="4552"/>
                            <a:chExt cx="1267" cy="1064"/>
                          </a:xfrm>
                        </p:grpSpPr>
                        <p:grpSp>
                          <p:nvGrpSpPr>
                            <p:cNvPr id="27853" name="Group 205"/>
                            <p:cNvGrpSpPr>
                              <a:grpSpLocks/>
                            </p:cNvGrpSpPr>
                            <p:nvPr/>
                          </p:nvGrpSpPr>
                          <p:grpSpPr bwMode="auto">
                            <a:xfrm>
                              <a:off x="2723" y="4552"/>
                              <a:ext cx="1080" cy="907"/>
                              <a:chOff x="4485" y="4905"/>
                              <a:chExt cx="1080" cy="907"/>
                            </a:xfrm>
                          </p:grpSpPr>
                          <p:sp>
                            <p:nvSpPr>
                              <p:cNvPr id="27854" name="Oval 206"/>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55" name="Group 207"/>
                              <p:cNvGrpSpPr>
                                <a:grpSpLocks/>
                              </p:cNvGrpSpPr>
                              <p:nvPr/>
                            </p:nvGrpSpPr>
                            <p:grpSpPr bwMode="auto">
                              <a:xfrm>
                                <a:off x="4485" y="4905"/>
                                <a:ext cx="690" cy="600"/>
                                <a:chOff x="4080" y="4560"/>
                                <a:chExt cx="690" cy="600"/>
                              </a:xfrm>
                            </p:grpSpPr>
                            <p:sp>
                              <p:nvSpPr>
                                <p:cNvPr id="27856" name="Oval 208"/>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57" name="Oval 209"/>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58" name="Oval 210"/>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59" name="Oval 211"/>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60" name="Oval 212"/>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61" name="Oval 213"/>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862" name="Oval 214"/>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63" name="Oval 215"/>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64" name="Oval 216"/>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65" name="Oval 217"/>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66" name="Oval 218"/>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867" name="Group 219"/>
                            <p:cNvGrpSpPr>
                              <a:grpSpLocks/>
                            </p:cNvGrpSpPr>
                            <p:nvPr/>
                          </p:nvGrpSpPr>
                          <p:grpSpPr bwMode="auto">
                            <a:xfrm flipH="1">
                              <a:off x="2910" y="4709"/>
                              <a:ext cx="1080" cy="907"/>
                              <a:chOff x="4485" y="4905"/>
                              <a:chExt cx="1080" cy="907"/>
                            </a:xfrm>
                          </p:grpSpPr>
                          <p:sp>
                            <p:nvSpPr>
                              <p:cNvPr id="27868" name="Oval 220"/>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69" name="Group 221"/>
                              <p:cNvGrpSpPr>
                                <a:grpSpLocks/>
                              </p:cNvGrpSpPr>
                              <p:nvPr/>
                            </p:nvGrpSpPr>
                            <p:grpSpPr bwMode="auto">
                              <a:xfrm>
                                <a:off x="4485" y="4905"/>
                                <a:ext cx="690" cy="600"/>
                                <a:chOff x="4080" y="4560"/>
                                <a:chExt cx="690" cy="600"/>
                              </a:xfrm>
                            </p:grpSpPr>
                            <p:sp>
                              <p:nvSpPr>
                                <p:cNvPr id="27870" name="Oval 222"/>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1" name="Oval 223"/>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2" name="Oval 224"/>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3" name="Oval 225"/>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4" name="Oval 226"/>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5" name="Oval 227"/>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876" name="Oval 228"/>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7" name="Oval 229"/>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8" name="Oval 230"/>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79" name="Oval 231"/>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80" name="Oval 232"/>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27881" name="Group 233"/>
                          <p:cNvGrpSpPr>
                            <a:grpSpLocks/>
                          </p:cNvGrpSpPr>
                          <p:nvPr/>
                        </p:nvGrpSpPr>
                        <p:grpSpPr bwMode="auto">
                          <a:xfrm>
                            <a:off x="8619" y="6199"/>
                            <a:ext cx="953" cy="905"/>
                            <a:chOff x="8619" y="6199"/>
                            <a:chExt cx="953" cy="905"/>
                          </a:xfrm>
                        </p:grpSpPr>
                        <p:grpSp>
                          <p:nvGrpSpPr>
                            <p:cNvPr id="27882" name="Group 234"/>
                            <p:cNvGrpSpPr>
                              <a:grpSpLocks/>
                            </p:cNvGrpSpPr>
                            <p:nvPr/>
                          </p:nvGrpSpPr>
                          <p:grpSpPr bwMode="auto">
                            <a:xfrm rot="-17614763">
                              <a:off x="8687" y="6473"/>
                              <a:ext cx="563" cy="699"/>
                              <a:chOff x="3480" y="5182"/>
                              <a:chExt cx="683" cy="848"/>
                            </a:xfrm>
                          </p:grpSpPr>
                          <p:sp>
                            <p:nvSpPr>
                              <p:cNvPr id="27883" name="Oval 235"/>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84" name="Oval 236"/>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85" name="Oval 237"/>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86" name="Oval 238"/>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887" name="Group 239"/>
                            <p:cNvGrpSpPr>
                              <a:grpSpLocks/>
                            </p:cNvGrpSpPr>
                            <p:nvPr/>
                          </p:nvGrpSpPr>
                          <p:grpSpPr bwMode="auto">
                            <a:xfrm rot="-17614763" flipH="1" flipV="1">
                              <a:off x="8716" y="6131"/>
                              <a:ext cx="564" cy="699"/>
                              <a:chOff x="3480" y="5182"/>
                              <a:chExt cx="683" cy="848"/>
                            </a:xfrm>
                          </p:grpSpPr>
                          <p:sp>
                            <p:nvSpPr>
                              <p:cNvPr id="27888" name="Oval 240"/>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89" name="Oval 241"/>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90" name="Oval 242"/>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91" name="Oval 243"/>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892" name="Oval 244"/>
                            <p:cNvSpPr>
                              <a:spLocks noChangeArrowheads="1"/>
                            </p:cNvSpPr>
                            <p:nvPr/>
                          </p:nvSpPr>
                          <p:spPr bwMode="auto">
                            <a:xfrm>
                              <a:off x="9349" y="6456"/>
                              <a:ext cx="223" cy="223"/>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grpSp>
              </p:grpSp>
            </p:grpSp>
          </p:grpSp>
        </p:grpSp>
        <p:grpSp>
          <p:nvGrpSpPr>
            <p:cNvPr id="27893" name="Group 245"/>
            <p:cNvGrpSpPr>
              <a:grpSpLocks/>
            </p:cNvGrpSpPr>
            <p:nvPr/>
          </p:nvGrpSpPr>
          <p:grpSpPr bwMode="auto">
            <a:xfrm>
              <a:off x="7686" y="7910"/>
              <a:ext cx="907" cy="805"/>
              <a:chOff x="7822" y="7585"/>
              <a:chExt cx="907" cy="805"/>
            </a:xfrm>
          </p:grpSpPr>
          <p:sp>
            <p:nvSpPr>
              <p:cNvPr id="27894" name="Oval 246"/>
              <p:cNvSpPr>
                <a:spLocks noChangeArrowheads="1"/>
              </p:cNvSpPr>
              <p:nvPr/>
            </p:nvSpPr>
            <p:spPr bwMode="auto">
              <a:xfrm flipH="1">
                <a:off x="8213" y="7601"/>
                <a:ext cx="222" cy="223"/>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895" name="Group 247"/>
              <p:cNvGrpSpPr>
                <a:grpSpLocks/>
              </p:cNvGrpSpPr>
              <p:nvPr/>
            </p:nvGrpSpPr>
            <p:grpSpPr bwMode="auto">
              <a:xfrm>
                <a:off x="7822" y="7585"/>
                <a:ext cx="907" cy="805"/>
                <a:chOff x="8671" y="7600"/>
                <a:chExt cx="907" cy="805"/>
              </a:xfrm>
            </p:grpSpPr>
            <p:grpSp>
              <p:nvGrpSpPr>
                <p:cNvPr id="27896" name="Group 248"/>
                <p:cNvGrpSpPr>
                  <a:grpSpLocks/>
                </p:cNvGrpSpPr>
                <p:nvPr/>
              </p:nvGrpSpPr>
              <p:grpSpPr bwMode="auto">
                <a:xfrm>
                  <a:off x="8671" y="7912"/>
                  <a:ext cx="422" cy="451"/>
                  <a:chOff x="8365" y="7966"/>
                  <a:chExt cx="422" cy="451"/>
                </a:xfrm>
              </p:grpSpPr>
              <p:sp>
                <p:nvSpPr>
                  <p:cNvPr id="27897" name="Oval 249"/>
                  <p:cNvSpPr>
                    <a:spLocks noChangeArrowheads="1"/>
                  </p:cNvSpPr>
                  <p:nvPr/>
                </p:nvSpPr>
                <p:spPr bwMode="auto">
                  <a:xfrm flipH="1">
                    <a:off x="8564" y="8195"/>
                    <a:ext cx="223"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98" name="Oval 250"/>
                  <p:cNvSpPr>
                    <a:spLocks noChangeArrowheads="1"/>
                  </p:cNvSpPr>
                  <p:nvPr/>
                </p:nvSpPr>
                <p:spPr bwMode="auto">
                  <a:xfrm flipH="1">
                    <a:off x="8403" y="8127"/>
                    <a:ext cx="222" cy="222"/>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899" name="Oval 251"/>
                  <p:cNvSpPr>
                    <a:spLocks noChangeArrowheads="1"/>
                  </p:cNvSpPr>
                  <p:nvPr/>
                </p:nvSpPr>
                <p:spPr bwMode="auto">
                  <a:xfrm flipH="1">
                    <a:off x="8440" y="7966"/>
                    <a:ext cx="222" cy="223"/>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00" name="Oval 252"/>
                  <p:cNvSpPr>
                    <a:spLocks noChangeArrowheads="1"/>
                  </p:cNvSpPr>
                  <p:nvPr/>
                </p:nvSpPr>
                <p:spPr bwMode="auto">
                  <a:xfrm>
                    <a:off x="8365" y="8058"/>
                    <a:ext cx="222"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901" name="Group 253"/>
                <p:cNvGrpSpPr>
                  <a:grpSpLocks/>
                </p:cNvGrpSpPr>
                <p:nvPr/>
              </p:nvGrpSpPr>
              <p:grpSpPr bwMode="auto">
                <a:xfrm>
                  <a:off x="8684" y="7600"/>
                  <a:ext cx="894" cy="805"/>
                  <a:chOff x="8120" y="7618"/>
                  <a:chExt cx="894" cy="805"/>
                </a:xfrm>
              </p:grpSpPr>
              <p:sp>
                <p:nvSpPr>
                  <p:cNvPr id="27902" name="Oval 254"/>
                  <p:cNvSpPr>
                    <a:spLocks noChangeArrowheads="1"/>
                  </p:cNvSpPr>
                  <p:nvPr/>
                </p:nvSpPr>
                <p:spPr bwMode="auto">
                  <a:xfrm>
                    <a:off x="8181" y="7701"/>
                    <a:ext cx="223" cy="223"/>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903" name="Group 255"/>
                  <p:cNvGrpSpPr>
                    <a:grpSpLocks/>
                  </p:cNvGrpSpPr>
                  <p:nvPr/>
                </p:nvGrpSpPr>
                <p:grpSpPr bwMode="auto">
                  <a:xfrm>
                    <a:off x="8120" y="7618"/>
                    <a:ext cx="894" cy="805"/>
                    <a:chOff x="8120" y="7618"/>
                    <a:chExt cx="894" cy="805"/>
                  </a:xfrm>
                </p:grpSpPr>
                <p:grpSp>
                  <p:nvGrpSpPr>
                    <p:cNvPr id="27904" name="Group 256"/>
                    <p:cNvGrpSpPr>
                      <a:grpSpLocks/>
                    </p:cNvGrpSpPr>
                    <p:nvPr/>
                  </p:nvGrpSpPr>
                  <p:grpSpPr bwMode="auto">
                    <a:xfrm>
                      <a:off x="8120" y="7652"/>
                      <a:ext cx="894" cy="771"/>
                      <a:chOff x="8120" y="7652"/>
                      <a:chExt cx="894" cy="771"/>
                    </a:xfrm>
                  </p:grpSpPr>
                  <p:grpSp>
                    <p:nvGrpSpPr>
                      <p:cNvPr id="27905" name="Group 257"/>
                      <p:cNvGrpSpPr>
                        <a:grpSpLocks/>
                      </p:cNvGrpSpPr>
                      <p:nvPr/>
                    </p:nvGrpSpPr>
                    <p:grpSpPr bwMode="auto">
                      <a:xfrm>
                        <a:off x="8120" y="7676"/>
                        <a:ext cx="890" cy="747"/>
                        <a:chOff x="4485" y="4905"/>
                        <a:chExt cx="1080" cy="907"/>
                      </a:xfrm>
                    </p:grpSpPr>
                    <p:sp>
                      <p:nvSpPr>
                        <p:cNvPr id="27906" name="Oval 258"/>
                        <p:cNvSpPr>
                          <a:spLocks noChangeArrowheads="1"/>
                        </p:cNvSpPr>
                        <p:nvPr/>
                      </p:nvSpPr>
                      <p:spPr bwMode="auto">
                        <a:xfrm>
                          <a:off x="4852" y="5542"/>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907" name="Group 259"/>
                        <p:cNvGrpSpPr>
                          <a:grpSpLocks/>
                        </p:cNvGrpSpPr>
                        <p:nvPr/>
                      </p:nvGrpSpPr>
                      <p:grpSpPr bwMode="auto">
                        <a:xfrm>
                          <a:off x="4485" y="4905"/>
                          <a:ext cx="690" cy="600"/>
                          <a:chOff x="4080" y="4560"/>
                          <a:chExt cx="690" cy="600"/>
                        </a:xfrm>
                      </p:grpSpPr>
                      <p:sp>
                        <p:nvSpPr>
                          <p:cNvPr id="27908" name="Oval 260"/>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09" name="Oval 261"/>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0" name="Oval 262"/>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1" name="Oval 263"/>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2" name="Oval 264"/>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3" name="Oval 265"/>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914" name="Oval 266"/>
                        <p:cNvSpPr>
                          <a:spLocks noChangeArrowheads="1"/>
                        </p:cNvSpPr>
                        <p:nvPr/>
                      </p:nvSpPr>
                      <p:spPr bwMode="auto">
                        <a:xfrm>
                          <a:off x="4800" y="537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5" name="Oval 267"/>
                        <p:cNvSpPr>
                          <a:spLocks noChangeArrowheads="1"/>
                        </p:cNvSpPr>
                        <p:nvPr/>
                      </p:nvSpPr>
                      <p:spPr bwMode="auto">
                        <a:xfrm>
                          <a:off x="5048" y="54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6" name="Oval 268"/>
                        <p:cNvSpPr>
                          <a:spLocks noChangeArrowheads="1"/>
                        </p:cNvSpPr>
                        <p:nvPr/>
                      </p:nvSpPr>
                      <p:spPr bwMode="auto">
                        <a:xfrm>
                          <a:off x="5295" y="4987"/>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7" name="Oval 269"/>
                        <p:cNvSpPr>
                          <a:spLocks noChangeArrowheads="1"/>
                        </p:cNvSpPr>
                        <p:nvPr/>
                      </p:nvSpPr>
                      <p:spPr bwMode="auto">
                        <a:xfrm>
                          <a:off x="4703" y="5033"/>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18" name="Oval 270"/>
                        <p:cNvSpPr>
                          <a:spLocks noChangeArrowheads="1"/>
                        </p:cNvSpPr>
                        <p:nvPr/>
                      </p:nvSpPr>
                      <p:spPr bwMode="auto">
                        <a:xfrm>
                          <a:off x="5003" y="526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27919" name="Group 271"/>
                      <p:cNvGrpSpPr>
                        <a:grpSpLocks/>
                      </p:cNvGrpSpPr>
                      <p:nvPr/>
                    </p:nvGrpSpPr>
                    <p:grpSpPr bwMode="auto">
                      <a:xfrm>
                        <a:off x="8184" y="7652"/>
                        <a:ext cx="830" cy="698"/>
                        <a:chOff x="8199" y="7637"/>
                        <a:chExt cx="830" cy="698"/>
                      </a:xfrm>
                    </p:grpSpPr>
                    <p:grpSp>
                      <p:nvGrpSpPr>
                        <p:cNvPr id="27920" name="Group 272"/>
                        <p:cNvGrpSpPr>
                          <a:grpSpLocks/>
                        </p:cNvGrpSpPr>
                        <p:nvPr/>
                      </p:nvGrpSpPr>
                      <p:grpSpPr bwMode="auto">
                        <a:xfrm flipH="1">
                          <a:off x="8460" y="7805"/>
                          <a:ext cx="569" cy="494"/>
                          <a:chOff x="4080" y="4560"/>
                          <a:chExt cx="690" cy="600"/>
                        </a:xfrm>
                      </p:grpSpPr>
                      <p:sp>
                        <p:nvSpPr>
                          <p:cNvPr id="27921" name="Oval 273"/>
                          <p:cNvSpPr>
                            <a:spLocks noChangeArrowheads="1"/>
                          </p:cNvSpPr>
                          <p:nvPr/>
                        </p:nvSpPr>
                        <p:spPr bwMode="auto">
                          <a:xfrm>
                            <a:off x="4080" y="465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22" name="Oval 274"/>
                          <p:cNvSpPr>
                            <a:spLocks noChangeArrowheads="1"/>
                          </p:cNvSpPr>
                          <p:nvPr/>
                        </p:nvSpPr>
                        <p:spPr bwMode="auto">
                          <a:xfrm>
                            <a:off x="4290" y="45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23" name="Oval 275"/>
                          <p:cNvSpPr>
                            <a:spLocks noChangeArrowheads="1"/>
                          </p:cNvSpPr>
                          <p:nvPr/>
                        </p:nvSpPr>
                        <p:spPr bwMode="auto">
                          <a:xfrm>
                            <a:off x="4163" y="4815"/>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24" name="Oval 276"/>
                          <p:cNvSpPr>
                            <a:spLocks noChangeArrowheads="1"/>
                          </p:cNvSpPr>
                          <p:nvPr/>
                        </p:nvSpPr>
                        <p:spPr bwMode="auto">
                          <a:xfrm>
                            <a:off x="4500" y="4860"/>
                            <a:ext cx="270" cy="270"/>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25" name="Oval 277"/>
                          <p:cNvSpPr>
                            <a:spLocks noChangeArrowheads="1"/>
                          </p:cNvSpPr>
                          <p:nvPr/>
                        </p:nvSpPr>
                        <p:spPr bwMode="auto">
                          <a:xfrm>
                            <a:off x="4320" y="489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26" name="Oval 278"/>
                          <p:cNvSpPr>
                            <a:spLocks noChangeArrowheads="1"/>
                          </p:cNvSpPr>
                          <p:nvPr/>
                        </p:nvSpPr>
                        <p:spPr bwMode="auto">
                          <a:xfrm>
                            <a:off x="4471" y="460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27927" name="Oval 279"/>
                        <p:cNvSpPr>
                          <a:spLocks noChangeArrowheads="1"/>
                        </p:cNvSpPr>
                        <p:nvPr/>
                      </p:nvSpPr>
                      <p:spPr bwMode="auto">
                        <a:xfrm flipH="1">
                          <a:off x="8607" y="8053"/>
                          <a:ext cx="222" cy="222"/>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28" name="Oval 280"/>
                        <p:cNvSpPr>
                          <a:spLocks noChangeArrowheads="1"/>
                        </p:cNvSpPr>
                        <p:nvPr/>
                      </p:nvSpPr>
                      <p:spPr bwMode="auto">
                        <a:xfrm flipH="1">
                          <a:off x="8199" y="7738"/>
                          <a:ext cx="223"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29" name="Oval 281"/>
                        <p:cNvSpPr>
                          <a:spLocks noChangeArrowheads="1"/>
                        </p:cNvSpPr>
                        <p:nvPr/>
                      </p:nvSpPr>
                      <p:spPr bwMode="auto">
                        <a:xfrm>
                          <a:off x="8217" y="8074"/>
                          <a:ext cx="222" cy="222"/>
                        </a:xfrm>
                        <a:prstGeom prst="ellipse">
                          <a:avLst/>
                        </a:prstGeom>
                        <a:solidFill>
                          <a:srgbClr val="0000FF"/>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27930" name="Group 282"/>
                        <p:cNvGrpSpPr>
                          <a:grpSpLocks/>
                        </p:cNvGrpSpPr>
                        <p:nvPr/>
                      </p:nvGrpSpPr>
                      <p:grpSpPr bwMode="auto">
                        <a:xfrm>
                          <a:off x="8273" y="7637"/>
                          <a:ext cx="563" cy="698"/>
                          <a:chOff x="3480" y="5182"/>
                          <a:chExt cx="683" cy="848"/>
                        </a:xfrm>
                      </p:grpSpPr>
                      <p:sp>
                        <p:nvSpPr>
                          <p:cNvPr id="27931" name="Oval 283"/>
                          <p:cNvSpPr>
                            <a:spLocks noChangeArrowheads="1"/>
                          </p:cNvSpPr>
                          <p:nvPr/>
                        </p:nvSpPr>
                        <p:spPr bwMode="auto">
                          <a:xfrm>
                            <a:off x="3480" y="5760"/>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32" name="Oval 284"/>
                          <p:cNvSpPr>
                            <a:spLocks noChangeArrowheads="1"/>
                          </p:cNvSpPr>
                          <p:nvPr/>
                        </p:nvSpPr>
                        <p:spPr bwMode="auto">
                          <a:xfrm>
                            <a:off x="3893" y="5182"/>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33" name="Oval 285"/>
                          <p:cNvSpPr>
                            <a:spLocks noChangeArrowheads="1"/>
                          </p:cNvSpPr>
                          <p:nvPr/>
                        </p:nvSpPr>
                        <p:spPr bwMode="auto">
                          <a:xfrm>
                            <a:off x="3803" y="5415"/>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34" name="Oval 286"/>
                          <p:cNvSpPr>
                            <a:spLocks noChangeArrowheads="1"/>
                          </p:cNvSpPr>
                          <p:nvPr/>
                        </p:nvSpPr>
                        <p:spPr bwMode="auto">
                          <a:xfrm>
                            <a:off x="3675" y="5617"/>
                            <a:ext cx="270" cy="270"/>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27935" name="Oval 287"/>
                    <p:cNvSpPr>
                      <a:spLocks noChangeArrowheads="1"/>
                    </p:cNvSpPr>
                    <p:nvPr/>
                  </p:nvSpPr>
                  <p:spPr bwMode="auto">
                    <a:xfrm>
                      <a:off x="8357" y="7618"/>
                      <a:ext cx="223" cy="222"/>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grpSp>
        <p:sp>
          <p:nvSpPr>
            <p:cNvPr id="27936" name="Oval 288"/>
            <p:cNvSpPr>
              <a:spLocks noChangeArrowheads="1"/>
            </p:cNvSpPr>
            <p:nvPr/>
          </p:nvSpPr>
          <p:spPr bwMode="auto">
            <a:xfrm>
              <a:off x="9470" y="6737"/>
              <a:ext cx="218" cy="218"/>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37" name="Oval 289"/>
            <p:cNvSpPr>
              <a:spLocks noChangeArrowheads="1"/>
            </p:cNvSpPr>
            <p:nvPr/>
          </p:nvSpPr>
          <p:spPr bwMode="auto">
            <a:xfrm>
              <a:off x="9500" y="8072"/>
              <a:ext cx="218" cy="218"/>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38" name="Oval 290"/>
            <p:cNvSpPr>
              <a:spLocks noChangeArrowheads="1"/>
            </p:cNvSpPr>
            <p:nvPr/>
          </p:nvSpPr>
          <p:spPr bwMode="auto">
            <a:xfrm>
              <a:off x="9605" y="7412"/>
              <a:ext cx="218" cy="218"/>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39" name="AutoShape 291"/>
            <p:cNvSpPr>
              <a:spLocks noChangeArrowheads="1"/>
            </p:cNvSpPr>
            <p:nvPr/>
          </p:nvSpPr>
          <p:spPr bwMode="auto">
            <a:xfrm rot="1098247">
              <a:off x="6973" y="7878"/>
              <a:ext cx="600" cy="270"/>
            </a:xfrm>
            <a:prstGeom prst="rightArrow">
              <a:avLst>
                <a:gd name="adj1" fmla="val 50000"/>
                <a:gd name="adj2" fmla="val 55556"/>
              </a:avLst>
            </a:prstGeom>
            <a:solidFill>
              <a:srgbClr val="0000FF"/>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7940" name="AutoShape 292"/>
            <p:cNvSpPr>
              <a:spLocks noChangeArrowheads="1"/>
            </p:cNvSpPr>
            <p:nvPr/>
          </p:nvSpPr>
          <p:spPr bwMode="auto">
            <a:xfrm rot="919915">
              <a:off x="8787" y="7893"/>
              <a:ext cx="600" cy="270"/>
            </a:xfrm>
            <a:prstGeom prst="rightArrow">
              <a:avLst>
                <a:gd name="adj1" fmla="val 50000"/>
                <a:gd name="adj2" fmla="val 55556"/>
              </a:avLst>
            </a:prstGeom>
            <a:solidFill>
              <a:srgbClr val="0000FF"/>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7941" name="AutoShape 293"/>
            <p:cNvSpPr>
              <a:spLocks noChangeArrowheads="1"/>
            </p:cNvSpPr>
            <p:nvPr/>
          </p:nvSpPr>
          <p:spPr bwMode="auto">
            <a:xfrm rot="-1357191">
              <a:off x="6995" y="6955"/>
              <a:ext cx="600" cy="270"/>
            </a:xfrm>
            <a:prstGeom prst="rightArrow">
              <a:avLst>
                <a:gd name="adj1" fmla="val 50000"/>
                <a:gd name="adj2" fmla="val 55556"/>
              </a:avLst>
            </a:prstGeom>
            <a:solidFill>
              <a:srgbClr val="0000FF"/>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7942" name="AutoShape 294"/>
            <p:cNvSpPr>
              <a:spLocks noChangeArrowheads="1"/>
            </p:cNvSpPr>
            <p:nvPr/>
          </p:nvSpPr>
          <p:spPr bwMode="auto">
            <a:xfrm rot="-1074628">
              <a:off x="8825" y="6895"/>
              <a:ext cx="600" cy="270"/>
            </a:xfrm>
            <a:prstGeom prst="rightArrow">
              <a:avLst>
                <a:gd name="adj1" fmla="val 50000"/>
                <a:gd name="adj2" fmla="val 55556"/>
              </a:avLst>
            </a:prstGeom>
            <a:solidFill>
              <a:srgbClr val="0000FF"/>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7943" name="Text Box 295"/>
            <p:cNvSpPr txBox="1">
              <a:spLocks noChangeArrowheads="1"/>
            </p:cNvSpPr>
            <p:nvPr/>
          </p:nvSpPr>
          <p:spPr bwMode="auto">
            <a:xfrm>
              <a:off x="2891" y="8405"/>
              <a:ext cx="1361" cy="588"/>
            </a:xfrm>
            <a:prstGeom prst="rect">
              <a:avLst/>
            </a:prstGeom>
            <a:solidFill>
              <a:schemeClr val="bg1"/>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sz="1600" dirty="0">
                  <a:latin typeface="Calibri" pitchFamily="34" charset="0"/>
                  <a:cs typeface="Arial" pitchFamily="34" charset="0"/>
                </a:rPr>
                <a:t>U-</a:t>
              </a:r>
              <a:r>
                <a:rPr kumimoji="0" lang="en-GB" sz="1600" b="0" i="0" u="none" strike="noStrike" cap="none" normalizeH="0" baseline="0" dirty="0">
                  <a:ln>
                    <a:noFill/>
                  </a:ln>
                  <a:solidFill>
                    <a:schemeClr val="tx1"/>
                  </a:solidFill>
                  <a:effectLst/>
                  <a:latin typeface="Calibri" pitchFamily="34" charset="0"/>
                  <a:cs typeface="Arial" pitchFamily="34" charset="0"/>
                </a:rPr>
                <a:t> 235</a:t>
              </a:r>
              <a:endParaRPr kumimoji="0" lang="en-US" sz="3600" b="0" i="0" u="none" strike="noStrike" cap="none" normalizeH="0" baseline="0" dirty="0">
                <a:ln>
                  <a:noFill/>
                </a:ln>
                <a:solidFill>
                  <a:schemeClr val="tx1"/>
                </a:solidFill>
                <a:effectLst/>
                <a:latin typeface="Arial" pitchFamily="34" charset="0"/>
                <a:cs typeface="Arial" pitchFamily="34" charset="0"/>
              </a:endParaRPr>
            </a:p>
          </p:txBody>
        </p:sp>
        <p:sp>
          <p:nvSpPr>
            <p:cNvPr id="27944" name="Text Box 296"/>
            <p:cNvSpPr txBox="1">
              <a:spLocks noChangeArrowheads="1"/>
            </p:cNvSpPr>
            <p:nvPr/>
          </p:nvSpPr>
          <p:spPr bwMode="auto">
            <a:xfrm>
              <a:off x="5310" y="8405"/>
              <a:ext cx="1450" cy="702"/>
            </a:xfrm>
            <a:prstGeom prst="rect">
              <a:avLst/>
            </a:prstGeom>
            <a:solidFill>
              <a:schemeClr val="bg1"/>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800" b="0" i="0" u="none" strike="noStrike" cap="none" normalizeH="0" baseline="0" dirty="0">
                  <a:ln>
                    <a:noFill/>
                  </a:ln>
                  <a:solidFill>
                    <a:schemeClr val="tx1"/>
                  </a:solidFill>
                  <a:effectLst/>
                  <a:latin typeface="Arial" pitchFamily="34" charset="0"/>
                  <a:cs typeface="Arial" pitchFamily="34" charset="0"/>
                </a:rPr>
                <a:t>U-236</a:t>
              </a:r>
            </a:p>
          </p:txBody>
        </p:sp>
        <p:grpSp>
          <p:nvGrpSpPr>
            <p:cNvPr id="27946" name="Group 298"/>
            <p:cNvGrpSpPr>
              <a:grpSpLocks/>
            </p:cNvGrpSpPr>
            <p:nvPr/>
          </p:nvGrpSpPr>
          <p:grpSpPr bwMode="auto">
            <a:xfrm>
              <a:off x="1190" y="6952"/>
              <a:ext cx="1701" cy="848"/>
              <a:chOff x="3670" y="6812"/>
              <a:chExt cx="1701" cy="848"/>
            </a:xfrm>
          </p:grpSpPr>
          <p:sp>
            <p:nvSpPr>
              <p:cNvPr id="27947" name="Oval 299"/>
              <p:cNvSpPr>
                <a:spLocks noChangeArrowheads="1"/>
              </p:cNvSpPr>
              <p:nvPr/>
            </p:nvSpPr>
            <p:spPr bwMode="auto">
              <a:xfrm>
                <a:off x="4055" y="7427"/>
                <a:ext cx="218" cy="218"/>
              </a:xfrm>
              <a:prstGeom prst="ellipse">
                <a:avLst/>
              </a:prstGeom>
              <a:solidFill>
                <a:srgbClr val="FF6600"/>
              </a:solidFill>
              <a:ln w="12700">
                <a:solidFill>
                  <a:schemeClr val="tx1"/>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7948" name="AutoShape 300"/>
              <p:cNvSpPr>
                <a:spLocks noChangeArrowheads="1"/>
              </p:cNvSpPr>
              <p:nvPr/>
            </p:nvSpPr>
            <p:spPr bwMode="auto">
              <a:xfrm>
                <a:off x="4490" y="7390"/>
                <a:ext cx="855" cy="270"/>
              </a:xfrm>
              <a:prstGeom prst="rightArrow">
                <a:avLst>
                  <a:gd name="adj1" fmla="val 50000"/>
                  <a:gd name="adj2" fmla="val 79167"/>
                </a:avLst>
              </a:prstGeom>
              <a:solidFill>
                <a:srgbClr val="FF66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7949" name="Text Box 301"/>
              <p:cNvSpPr txBox="1">
                <a:spLocks noChangeArrowheads="1"/>
              </p:cNvSpPr>
              <p:nvPr/>
            </p:nvSpPr>
            <p:spPr bwMode="auto">
              <a:xfrm>
                <a:off x="3670" y="6812"/>
                <a:ext cx="1701" cy="533"/>
              </a:xfrm>
              <a:prstGeom prst="rect">
                <a:avLst/>
              </a:prstGeom>
              <a:solidFill>
                <a:schemeClr val="bg1"/>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800" b="0" i="0" u="none" strike="noStrike" cap="none" normalizeH="0" baseline="0" dirty="0">
                    <a:ln>
                      <a:noFill/>
                    </a:ln>
                    <a:solidFill>
                      <a:schemeClr val="tx1"/>
                    </a:solidFill>
                    <a:effectLst/>
                    <a:latin typeface="Arial" pitchFamily="34" charset="0"/>
                    <a:cs typeface="Arial" pitchFamily="34" charset="0"/>
                  </a:rPr>
                  <a:t>Neutron</a:t>
                </a:r>
              </a:p>
            </p:txBody>
          </p:sp>
        </p:grpSp>
        <p:sp>
          <p:nvSpPr>
            <p:cNvPr id="27951" name="AutoShape 303"/>
            <p:cNvSpPr>
              <a:spLocks noChangeArrowheads="1"/>
            </p:cNvSpPr>
            <p:nvPr/>
          </p:nvSpPr>
          <p:spPr bwMode="auto">
            <a:xfrm>
              <a:off x="4680" y="7520"/>
              <a:ext cx="680" cy="290"/>
            </a:xfrm>
            <a:prstGeom prst="rightArrow">
              <a:avLst>
                <a:gd name="adj1" fmla="val 50000"/>
                <a:gd name="adj2" fmla="val 58621"/>
              </a:avLst>
            </a:prstGeom>
            <a:solidFill>
              <a:srgbClr val="0000FF"/>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314" name="Text Box 302"/>
            <p:cNvSpPr txBox="1">
              <a:spLocks noChangeArrowheads="1"/>
            </p:cNvSpPr>
            <p:nvPr/>
          </p:nvSpPr>
          <p:spPr bwMode="auto">
            <a:xfrm>
              <a:off x="7200" y="5932"/>
              <a:ext cx="2948" cy="567"/>
            </a:xfrm>
            <a:prstGeom prst="rect">
              <a:avLst/>
            </a:prstGeom>
            <a:solidFill>
              <a:schemeClr val="bg1"/>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800" b="0" i="0" u="none" strike="noStrike" cap="none" normalizeH="0" baseline="0" dirty="0">
                  <a:ln>
                    <a:noFill/>
                  </a:ln>
                  <a:solidFill>
                    <a:schemeClr val="tx1"/>
                  </a:solidFill>
                  <a:effectLst/>
                  <a:latin typeface="Arial" pitchFamily="34" charset="0"/>
                  <a:cs typeface="Arial" pitchFamily="34" charset="0"/>
                </a:rPr>
                <a:t>Fission nuclei</a:t>
              </a:r>
            </a:p>
          </p:txBody>
        </p:sp>
        <p:sp>
          <p:nvSpPr>
            <p:cNvPr id="315" name="Text Box 297"/>
            <p:cNvSpPr txBox="1">
              <a:spLocks noChangeArrowheads="1"/>
            </p:cNvSpPr>
            <p:nvPr/>
          </p:nvSpPr>
          <p:spPr bwMode="auto">
            <a:xfrm>
              <a:off x="10035" y="8086"/>
              <a:ext cx="1928" cy="1021"/>
            </a:xfrm>
            <a:prstGeom prst="rect">
              <a:avLst/>
            </a:prstGeom>
            <a:solidFill>
              <a:schemeClr val="bg1"/>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800" b="0" i="0" u="none" strike="noStrike" cap="none" normalizeH="0" baseline="0" dirty="0">
                  <a:ln>
                    <a:noFill/>
                  </a:ln>
                  <a:solidFill>
                    <a:schemeClr val="tx1"/>
                  </a:solidFill>
                  <a:effectLst/>
                  <a:latin typeface="Arial" pitchFamily="34" charset="0"/>
                  <a:cs typeface="Arial" pitchFamily="34" charset="0"/>
                </a:rPr>
                <a:t>Fission neutrons</a:t>
              </a:r>
            </a:p>
          </p:txBody>
        </p:sp>
      </p:grpSp>
      <p:sp>
        <p:nvSpPr>
          <p:cNvPr id="317" name="TextBox 316"/>
          <p:cNvSpPr txBox="1"/>
          <p:nvPr/>
        </p:nvSpPr>
        <p:spPr>
          <a:xfrm>
            <a:off x="683568" y="4509120"/>
            <a:ext cx="7560840" cy="203132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dirty="0"/>
              <a:t>You only get a chain reaction if there is enough uranium 235 and it is the right shape otherwise too many neutrons will escape from the outside and the reaction will stop. </a:t>
            </a:r>
          </a:p>
          <a:p>
            <a:endParaRPr lang="en-GB" dirty="0"/>
          </a:p>
          <a:p>
            <a:r>
              <a:rPr lang="en-GB" dirty="0"/>
              <a:t>The smallest amount of uranium needed to keep a chain reaction going is called the </a:t>
            </a:r>
            <a:r>
              <a:rPr lang="en-GB" b="1" dirty="0"/>
              <a:t>CRITICAL MASS</a:t>
            </a:r>
            <a:r>
              <a:rPr lang="en-GB" dirty="0"/>
              <a:t>.</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Nuclear fusion</a:t>
            </a:r>
          </a:p>
        </p:txBody>
      </p:sp>
      <p:sp>
        <p:nvSpPr>
          <p:cNvPr id="3" name="Content Placeholder 2"/>
          <p:cNvSpPr>
            <a:spLocks noGrp="1"/>
          </p:cNvSpPr>
          <p:nvPr>
            <p:ph idx="1"/>
          </p:nvPr>
        </p:nvSpPr>
        <p:spPr>
          <a:xfrm>
            <a:off x="4067944" y="1124744"/>
            <a:ext cx="4752528" cy="769441"/>
          </a:xfrm>
        </p:spPr>
        <p:style>
          <a:lnRef idx="1">
            <a:schemeClr val="accent1"/>
          </a:lnRef>
          <a:fillRef idx="2">
            <a:schemeClr val="accent1"/>
          </a:fillRef>
          <a:effectRef idx="1">
            <a:schemeClr val="accent1"/>
          </a:effectRef>
          <a:fontRef idx="minor">
            <a:schemeClr val="dk1"/>
          </a:fontRef>
        </p:style>
        <p:txBody>
          <a:bodyPr/>
          <a:lstStyle/>
          <a:p>
            <a:r>
              <a:rPr lang="en-GB" dirty="0"/>
              <a:t>      The left,  but the nucleon number of any product must be less than 50</a:t>
            </a:r>
          </a:p>
        </p:txBody>
      </p:sp>
      <p:sp>
        <p:nvSpPr>
          <p:cNvPr id="4" name="Slide Number Placeholder 3"/>
          <p:cNvSpPr>
            <a:spLocks noGrp="1"/>
          </p:cNvSpPr>
          <p:nvPr>
            <p:ph type="sldNum" sz="quarter" idx="12"/>
          </p:nvPr>
        </p:nvSpPr>
        <p:spPr/>
        <p:txBody>
          <a:bodyPr/>
          <a:lstStyle/>
          <a:p>
            <a:fld id="{29DF2FFF-F584-4735-8106-888DF8C1047C}" type="slidenum">
              <a:rPr lang="en-GB" smtClean="0"/>
              <a:pPr/>
              <a:t>20</a:t>
            </a:fld>
            <a:endParaRPr lang="en-GB"/>
          </a:p>
        </p:txBody>
      </p:sp>
      <p:sp>
        <p:nvSpPr>
          <p:cNvPr id="5" name="Text Placeholder 4"/>
          <p:cNvSpPr>
            <a:spLocks noGrp="1"/>
          </p:cNvSpPr>
          <p:nvPr>
            <p:ph type="body" sz="quarter" idx="13"/>
          </p:nvPr>
        </p:nvSpPr>
        <p:spPr>
          <a:xfrm>
            <a:off x="467544" y="1124745"/>
            <a:ext cx="3384550" cy="1152128"/>
          </a:xfrm>
        </p:spPr>
        <p:txBody>
          <a:bodyPr/>
          <a:lstStyle/>
          <a:p>
            <a:r>
              <a:rPr lang="en-GB" dirty="0"/>
              <a:t>      On which side of the binding energy graph does fusion occur?</a:t>
            </a:r>
          </a:p>
          <a:p>
            <a:endParaRPr lang="en-GB" dirty="0"/>
          </a:p>
        </p:txBody>
      </p:sp>
      <p:sp>
        <p:nvSpPr>
          <p:cNvPr id="6" name="Content Placeholder 5"/>
          <p:cNvSpPr>
            <a:spLocks noGrp="1"/>
          </p:cNvSpPr>
          <p:nvPr>
            <p:ph sz="quarter" idx="14"/>
          </p:nvPr>
        </p:nvSpPr>
        <p:spPr>
          <a:xfrm>
            <a:off x="467544" y="2636912"/>
            <a:ext cx="3311525" cy="1107996"/>
          </a:xfrm>
        </p:spPr>
        <p:txBody>
          <a:bodyPr/>
          <a:lstStyle/>
          <a:p>
            <a:r>
              <a:rPr lang="en-GB" dirty="0"/>
              <a:t>     Why can’t nuclei of Silver be fused together to produce energy?</a:t>
            </a:r>
          </a:p>
        </p:txBody>
      </p:sp>
      <p:sp>
        <p:nvSpPr>
          <p:cNvPr id="7" name="Content Placeholder 2"/>
          <p:cNvSpPr txBox="1">
            <a:spLocks/>
          </p:cNvSpPr>
          <p:nvPr/>
        </p:nvSpPr>
        <p:spPr>
          <a:xfrm>
            <a:off x="4067944" y="2636912"/>
            <a:ext cx="4752528" cy="1175706"/>
          </a:xfrm>
          <a:prstGeom prst="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dk1"/>
                </a:solidFill>
                <a:effectLst/>
                <a:uLnTx/>
                <a:uFillTx/>
                <a:latin typeface="+mn-lt"/>
                <a:ea typeface="+mn-ea"/>
                <a:cs typeface="+mn-cs"/>
              </a:rPr>
              <a:t>      They</a:t>
            </a:r>
            <a:r>
              <a:rPr kumimoji="0" lang="en-GB" sz="2200" b="0" i="0" u="none" strike="noStrike" kern="1200" cap="none" spc="0" normalizeH="0" noProof="0" dirty="0">
                <a:ln>
                  <a:noFill/>
                </a:ln>
                <a:solidFill>
                  <a:schemeClr val="dk1"/>
                </a:solidFill>
                <a:effectLst/>
                <a:uLnTx/>
                <a:uFillTx/>
                <a:latin typeface="+mn-lt"/>
                <a:ea typeface="+mn-ea"/>
                <a:cs typeface="+mn-cs"/>
              </a:rPr>
              <a:t> are heavier than iron,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GB" sz="2200" dirty="0"/>
              <a:t>      Binding energy per nucleon would need to be increased</a:t>
            </a:r>
            <a:endParaRPr kumimoji="0" lang="en-GB" sz="2200" b="0" i="0" u="none" strike="noStrike" kern="1200" cap="none" spc="0" normalizeH="0" baseline="0" noProof="0" dirty="0">
              <a:ln>
                <a:noFill/>
              </a:ln>
              <a:solidFill>
                <a:schemeClr val="dk1"/>
              </a:solidFill>
              <a:effectLst/>
              <a:uLnTx/>
              <a:uFillTx/>
              <a:latin typeface="+mn-lt"/>
              <a:ea typeface="+mn-ea"/>
              <a:cs typeface="+mn-cs"/>
            </a:endParaRPr>
          </a:p>
        </p:txBody>
      </p:sp>
      <p:sp>
        <p:nvSpPr>
          <p:cNvPr id="8" name="Content Placeholder 5"/>
          <p:cNvSpPr txBox="1">
            <a:spLocks/>
          </p:cNvSpPr>
          <p:nvPr/>
        </p:nvSpPr>
        <p:spPr>
          <a:xfrm>
            <a:off x="467544" y="4293096"/>
            <a:ext cx="3311525" cy="1107996"/>
          </a:xfrm>
          <a:prstGeom prst="rect">
            <a:avLst/>
          </a:prstGeom>
          <a:ln/>
        </p:spPr>
        <p:style>
          <a:lnRef idx="2">
            <a:schemeClr val="accent4"/>
          </a:lnRef>
          <a:fillRef idx="1">
            <a:schemeClr val="lt1"/>
          </a:fillRef>
          <a:effectRef idx="0">
            <a:schemeClr val="accent4"/>
          </a:effectRef>
          <a:fontRef idx="minor">
            <a:schemeClr val="dk1"/>
          </a:fontRef>
        </p:style>
        <p:txBody>
          <a:bodyPr vert="horz" lIns="91440" tIns="45720" rIns="91440" bIns="45720" rtlCol="0">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mn-lt"/>
                <a:ea typeface="+mn-ea"/>
                <a:cs typeface="+mn-cs"/>
              </a:rPr>
              <a:t>     What conditions must be met for fusion to</a:t>
            </a:r>
            <a:r>
              <a:rPr kumimoji="0" lang="en-GB" sz="2200" b="0" i="0" u="none" strike="noStrike" kern="1200" cap="none" spc="0" normalizeH="0" noProof="0" dirty="0">
                <a:ln>
                  <a:noFill/>
                </a:ln>
                <a:solidFill>
                  <a:schemeClr val="tx1"/>
                </a:solidFill>
                <a:effectLst/>
                <a:uLnTx/>
                <a:uFillTx/>
                <a:latin typeface="+mn-lt"/>
                <a:ea typeface="+mn-ea"/>
                <a:cs typeface="+mn-cs"/>
              </a:rPr>
              <a:t> occur?</a:t>
            </a:r>
            <a:endParaRPr kumimoji="0" lang="en-GB" sz="2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4067944" y="4221088"/>
            <a:ext cx="4680520" cy="224676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marL="342900" indent="-342900">
              <a:buAutoNum type="arabicPeriod"/>
            </a:pPr>
            <a:r>
              <a:rPr lang="en-GB" sz="2000" dirty="0"/>
              <a:t>The BE per nucleon of the product nucleus must be greater than those of the individual nuclei</a:t>
            </a:r>
          </a:p>
          <a:p>
            <a:pPr marL="342900" indent="-342900">
              <a:buAutoNum type="arabicPeriod"/>
            </a:pPr>
            <a:r>
              <a:rPr lang="en-GB" sz="2000" dirty="0"/>
              <a:t>High speed collisions are needed to overcome the electrostatic repulsion of the nuclei, and enable the strong force to take over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Internet links</a:t>
            </a:r>
          </a:p>
        </p:txBody>
      </p:sp>
      <p:sp>
        <p:nvSpPr>
          <p:cNvPr id="4" name="Slide Number Placeholder 3"/>
          <p:cNvSpPr>
            <a:spLocks noGrp="1"/>
          </p:cNvSpPr>
          <p:nvPr>
            <p:ph type="sldNum" sz="quarter" idx="12"/>
          </p:nvPr>
        </p:nvSpPr>
        <p:spPr/>
        <p:txBody>
          <a:bodyPr/>
          <a:lstStyle/>
          <a:p>
            <a:fld id="{29DF2FFF-F584-4735-8106-888DF8C1047C}" type="slidenum">
              <a:rPr lang="en-GB" smtClean="0"/>
              <a:pPr/>
              <a:t>21</a:t>
            </a:fld>
            <a:endParaRPr lang="en-GB"/>
          </a:p>
        </p:txBody>
      </p:sp>
      <p:sp>
        <p:nvSpPr>
          <p:cNvPr id="7" name="TextBox 6"/>
          <p:cNvSpPr txBox="1"/>
          <p:nvPr/>
        </p:nvSpPr>
        <p:spPr>
          <a:xfrm>
            <a:off x="611560" y="1484784"/>
            <a:ext cx="6336704" cy="923330"/>
          </a:xfrm>
          <a:prstGeom prst="rect">
            <a:avLst/>
          </a:prstGeom>
          <a:noFill/>
        </p:spPr>
        <p:txBody>
          <a:bodyPr wrap="square" rtlCol="0">
            <a:spAutoFit/>
          </a:bodyPr>
          <a:lstStyle/>
          <a:p>
            <a:r>
              <a:rPr lang="en-GB" dirty="0">
                <a:hlinkClick r:id="rId2"/>
              </a:rPr>
              <a:t>http://phet.colorado.edu/en/simulation/alpha-decay</a:t>
            </a:r>
            <a:endParaRPr lang="en-GB" dirty="0"/>
          </a:p>
          <a:p>
            <a:r>
              <a:rPr lang="en-GB" dirty="0">
                <a:hlinkClick r:id="rId3"/>
              </a:rPr>
              <a:t>http://phet.colorado.edu/en/simulation/nuclear-fission</a:t>
            </a:r>
            <a:endParaRPr lang="en-GB" dirty="0"/>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A38CB9733B8A4A824BFB985F2FCCEC" ma:contentTypeVersion="11" ma:contentTypeDescription="Create a new document." ma:contentTypeScope="" ma:versionID="3b63f077dae1edb8611e2b36b37ee08c">
  <xsd:schema xmlns:xsd="http://www.w3.org/2001/XMLSchema" xmlns:xs="http://www.w3.org/2001/XMLSchema" xmlns:p="http://schemas.microsoft.com/office/2006/metadata/properties" xmlns:ns3="d64fc65d-7750-4031-b8cc-77fb8ce0222c" xmlns:ns4="c71a35f4-390b-4493-8280-34550b5c8115" targetNamespace="http://schemas.microsoft.com/office/2006/metadata/properties" ma:root="true" ma:fieldsID="e736b4ea6bc22788e10edd2bb12945cf" ns3:_="" ns4:_="">
    <xsd:import namespace="d64fc65d-7750-4031-b8cc-77fb8ce0222c"/>
    <xsd:import namespace="c71a35f4-390b-4493-8280-34550b5c811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64fc65d-7750-4031-b8cc-77fb8ce0222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1a35f4-390b-4493-8280-34550b5c811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844CAAB-CFB5-4CFE-A423-A96D7E83C5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64fc65d-7750-4031-b8cc-77fb8ce0222c"/>
    <ds:schemaRef ds:uri="c71a35f4-390b-4493-8280-34550b5c81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B828883-4467-460E-9978-2C18B5711139}">
  <ds:schemaRefs>
    <ds:schemaRef ds:uri="http://schemas.microsoft.com/sharepoint/v3/contenttype/forms"/>
  </ds:schemaRefs>
</ds:datastoreItem>
</file>

<file path=customXml/itemProps3.xml><?xml version="1.0" encoding="utf-8"?>
<ds:datastoreItem xmlns:ds="http://schemas.openxmlformats.org/officeDocument/2006/customXml" ds:itemID="{31505CC9-1951-4A13-9DFF-D25A87FB29DE}">
  <ds:schemaRefs>
    <ds:schemaRef ds:uri="http://schemas.microsoft.com/office/infopath/2007/PartnerControls"/>
    <ds:schemaRef ds:uri="http://purl.org/dc/elements/1.1/"/>
    <ds:schemaRef ds:uri="http://schemas.microsoft.com/office/2006/metadata/properties"/>
    <ds:schemaRef ds:uri="c71a35f4-390b-4493-8280-34550b5c8115"/>
    <ds:schemaRef ds:uri="http://purl.org/dc/terms/"/>
    <ds:schemaRef ds:uri="http://schemas.openxmlformats.org/package/2006/metadata/core-properties"/>
    <ds:schemaRef ds:uri="http://schemas.microsoft.com/office/2006/documentManagement/types"/>
    <ds:schemaRef ds:uri="http://purl.org/dc/dcmitype/"/>
    <ds:schemaRef ds:uri="d64fc65d-7750-4031-b8cc-77fb8ce0222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335</TotalTime>
  <Words>1460</Words>
  <Application>Microsoft Office PowerPoint</Application>
  <PresentationFormat>On-screen Show (4:3)</PresentationFormat>
  <Paragraphs>289</Paragraphs>
  <Slides>21</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30" baseType="lpstr">
      <vt:lpstr>Arial</vt:lpstr>
      <vt:lpstr>Calibri</vt:lpstr>
      <vt:lpstr>Courier New</vt:lpstr>
      <vt:lpstr>MS Mincho</vt:lpstr>
      <vt:lpstr>Symbol</vt:lpstr>
      <vt:lpstr>Times New Roman</vt:lpstr>
      <vt:lpstr>Trebuchet MS</vt:lpstr>
      <vt:lpstr>Office Theme</vt:lpstr>
      <vt:lpstr>Equation</vt:lpstr>
      <vt:lpstr>Nuclear Energy</vt:lpstr>
      <vt:lpstr>What you should be able to do</vt:lpstr>
      <vt:lpstr>Einstein</vt:lpstr>
      <vt:lpstr>Energy losses in radioactive decay</vt:lpstr>
      <vt:lpstr>Units of Mass</vt:lpstr>
      <vt:lpstr>PowerPoint Presentation</vt:lpstr>
      <vt:lpstr>Questions:</vt:lpstr>
      <vt:lpstr>Energy release in nuclear decay</vt:lpstr>
      <vt:lpstr>Breaking up nuclei (Nuclear Fission)</vt:lpstr>
      <vt:lpstr>10.2</vt:lpstr>
      <vt:lpstr>Mass defect</vt:lpstr>
      <vt:lpstr>Mass Defect</vt:lpstr>
      <vt:lpstr>Binding energy</vt:lpstr>
      <vt:lpstr>Questions</vt:lpstr>
      <vt:lpstr>PowerPoint Presentation</vt:lpstr>
      <vt:lpstr>PowerPoint Presentation</vt:lpstr>
      <vt:lpstr>Nuclear stability</vt:lpstr>
      <vt:lpstr>Binding energy per nucleon</vt:lpstr>
      <vt:lpstr>Fission</vt:lpstr>
      <vt:lpstr>Nuclear fusion</vt:lpstr>
      <vt:lpstr>Internet links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 Nuclear Energy</dc:title>
  <dc:creator>Windows User</dc:creator>
  <cp:lastModifiedBy>Gregory Owen</cp:lastModifiedBy>
  <cp:revision>25</cp:revision>
  <dcterms:created xsi:type="dcterms:W3CDTF">2010-08-21T19:43:47Z</dcterms:created>
  <dcterms:modified xsi:type="dcterms:W3CDTF">2019-10-24T07:45:03Z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0x01010067A38CB9733B8A4A824BFB985F2FCCEC</vt:lpwstr>
  </property>
</Properties>
</file>