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37" autoAdjust="0"/>
    <p:restoredTop sz="94660"/>
  </p:normalViewPr>
  <p:slideViewPr>
    <p:cSldViewPr snapToGrid="0">
      <p:cViewPr>
        <p:scale>
          <a:sx n="92" d="100"/>
          <a:sy n="92" d="100"/>
        </p:scale>
        <p:origin x="7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33EF18-2C4C-4FCD-BDCF-1EC5DC5C0B44}" type="datetimeFigureOut">
              <a:rPr lang="en-US" smtClean="0"/>
              <a:t>10/21/26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1269686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3EF18-2C4C-4FCD-BDCF-1EC5DC5C0B44}" type="datetimeFigureOut">
              <a:rPr lang="en-US" smtClean="0"/>
              <a:t>10/21/26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4198927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33EF18-2C4C-4FCD-BDCF-1EC5DC5C0B44}" type="datetimeFigureOut">
              <a:rPr lang="en-US" smtClean="0"/>
              <a:t>10/21/26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1072513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33EF18-2C4C-4FCD-BDCF-1EC5DC5C0B44}" type="datetimeFigureOut">
              <a:rPr lang="en-US" smtClean="0"/>
              <a:t>10/21/26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1219798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33EF18-2C4C-4FCD-BDCF-1EC5DC5C0B44}" type="datetimeFigureOut">
              <a:rPr lang="en-US" smtClean="0"/>
              <a:t>10/21/26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4027718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33EF18-2C4C-4FCD-BDCF-1EC5DC5C0B44}" type="datetimeFigureOut">
              <a:rPr lang="en-US" smtClean="0"/>
              <a:t>10/21/26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784104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33EF18-2C4C-4FCD-BDCF-1EC5DC5C0B44}" type="datetimeFigureOut">
              <a:rPr lang="en-US" smtClean="0"/>
              <a:t>10/21/26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1232313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933EF18-2C4C-4FCD-BDCF-1EC5DC5C0B44}" type="datetimeFigureOut">
              <a:rPr lang="en-US" smtClean="0"/>
              <a:t>10/21/26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2958582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A933EF18-2C4C-4FCD-BDCF-1EC5DC5C0B44}" type="datetimeFigureOut">
              <a:rPr lang="en-US" smtClean="0"/>
              <a:t>10/21/26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1652986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3EF18-2C4C-4FCD-BDCF-1EC5DC5C0B44}" type="datetimeFigureOut">
              <a:rPr lang="en-US" smtClean="0"/>
              <a:t>10/21/26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248929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33EF18-2C4C-4FCD-BDCF-1EC5DC5C0B44}" type="datetimeFigureOut">
              <a:rPr lang="en-US" smtClean="0"/>
              <a:t>10/21/26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3ED1CF-5561-40E9-BC60-FA804E31B073}" type="slidenum">
              <a:rPr lang="en-US" smtClean="0"/>
              <a:t>‹#›</a:t>
            </a:fld>
            <a:endParaRPr lang="en-US"/>
          </a:p>
        </p:txBody>
      </p:sp>
    </p:spTree>
    <p:extLst>
      <p:ext uri="{BB962C8B-B14F-4D97-AF65-F5344CB8AC3E}">
        <p14:creationId xmlns:p14="http://schemas.microsoft.com/office/powerpoint/2010/main" val="3129375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A933EF18-2C4C-4FCD-BDCF-1EC5DC5C0B44}" type="datetimeFigureOut">
              <a:rPr lang="en-US" smtClean="0"/>
              <a:t>10/21/26</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B3ED1CF-5561-40E9-BC60-FA804E31B073}" type="slidenum">
              <a:rPr lang="en-US" smtClean="0"/>
              <a:t>‹#›</a:t>
            </a:fld>
            <a:endParaRPr lang="en-US"/>
          </a:p>
        </p:txBody>
      </p:sp>
    </p:spTree>
    <p:extLst>
      <p:ext uri="{BB962C8B-B14F-4D97-AF65-F5344CB8AC3E}">
        <p14:creationId xmlns:p14="http://schemas.microsoft.com/office/powerpoint/2010/main" val="35034889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a:extLst>
              <a:ext uri="{FF2B5EF4-FFF2-40B4-BE49-F238E27FC236}">
                <a16:creationId xmlns:a16="http://schemas.microsoft.com/office/drawing/2014/main" id="{911360FD-3978-4FB1-AB56-7274860BF5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p:blipFill>
        <p:spPr bwMode="auto">
          <a:xfrm>
            <a:off x="8613004" y="143252"/>
            <a:ext cx="4988695" cy="49886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F30B6D1-CB52-419F-8759-CDDBF4D8643F}"/>
              </a:ext>
            </a:extLst>
          </p:cNvPr>
          <p:cNvSpPr>
            <a:spLocks noGrp="1"/>
          </p:cNvSpPr>
          <p:nvPr>
            <p:ph type="ctrTitle"/>
          </p:nvPr>
        </p:nvSpPr>
        <p:spPr>
          <a:xfrm>
            <a:off x="1336632" y="16454"/>
            <a:ext cx="11367985" cy="584767"/>
          </a:xfrm>
        </p:spPr>
        <p:style>
          <a:lnRef idx="1">
            <a:schemeClr val="dk1"/>
          </a:lnRef>
          <a:fillRef idx="3">
            <a:schemeClr val="dk1"/>
          </a:fillRef>
          <a:effectRef idx="2">
            <a:schemeClr val="dk1"/>
          </a:effectRef>
          <a:fontRef idx="minor">
            <a:schemeClr val="lt1"/>
          </a:fontRef>
        </p:style>
        <p:txBody>
          <a:bodyPr anchor="ctr">
            <a:noAutofit/>
          </a:bodyPr>
          <a:lstStyle/>
          <a:p>
            <a:r>
              <a:rPr lang="en-US" sz="1800" b="1" dirty="0">
                <a:latin typeface="Abadi" panose="020B0604020104020204" pitchFamily="34" charset="0"/>
              </a:rPr>
              <a:t>The Effectiveness of Digital Mental Health Interventions in Reducing Anxiety and Depression Among University Students: A Systematic Literature Review</a:t>
            </a:r>
          </a:p>
        </p:txBody>
      </p:sp>
      <p:sp>
        <p:nvSpPr>
          <p:cNvPr id="4" name="Title 1">
            <a:extLst>
              <a:ext uri="{FF2B5EF4-FFF2-40B4-BE49-F238E27FC236}">
                <a16:creationId xmlns:a16="http://schemas.microsoft.com/office/drawing/2014/main" id="{42FB0A0A-CFF0-456B-ADC1-816303903413}"/>
              </a:ext>
            </a:extLst>
          </p:cNvPr>
          <p:cNvSpPr txBox="1">
            <a:spLocks/>
          </p:cNvSpPr>
          <p:nvPr/>
        </p:nvSpPr>
        <p:spPr>
          <a:xfrm>
            <a:off x="228599" y="692295"/>
            <a:ext cx="3496734" cy="1325856"/>
          </a:xfrm>
          <a:prstGeom prst="rect">
            <a:avLst/>
          </a:prstGeom>
          <a:solidFill>
            <a:schemeClr val="tx2">
              <a:lumMod val="40000"/>
              <a:lumOff val="60000"/>
            </a:schemeClr>
          </a:solidFill>
          <a:ln>
            <a:solidFill>
              <a:schemeClr val="bg1"/>
            </a:solidFill>
          </a:ln>
        </p:spPr>
        <p:style>
          <a:lnRef idx="0">
            <a:schemeClr val="accent3"/>
          </a:lnRef>
          <a:fillRef idx="3">
            <a:schemeClr val="accent3"/>
          </a:fillRef>
          <a:effectRef idx="3">
            <a:schemeClr val="accent3"/>
          </a:effectRef>
          <a:fontRef idx="minor">
            <a:schemeClr val="lt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r>
              <a:rPr lang="en-US" sz="1400" b="1" dirty="0"/>
              <a:t>Program: MSc Public Health and Social Care in Practice</a:t>
            </a:r>
          </a:p>
          <a:p>
            <a:pPr algn="l"/>
            <a:r>
              <a:rPr lang="en-US" sz="1400" b="1" dirty="0"/>
              <a:t>Module: LCHS7008 Practice-Based Research</a:t>
            </a:r>
          </a:p>
          <a:p>
            <a:pPr algn="l"/>
            <a:r>
              <a:rPr lang="en-US" sz="1400" b="1" dirty="0"/>
              <a:t>Student Name: </a:t>
            </a:r>
            <a:r>
              <a:rPr lang="en-US" sz="1400" b="1" dirty="0" err="1"/>
              <a:t>Shivaniben</a:t>
            </a:r>
            <a:r>
              <a:rPr lang="en-US" sz="1400" b="1" dirty="0"/>
              <a:t> </a:t>
            </a:r>
            <a:r>
              <a:rPr lang="en-US" sz="1400" b="1" dirty="0" err="1"/>
              <a:t>Pulkitbhai</a:t>
            </a:r>
            <a:r>
              <a:rPr lang="en-US" sz="1400" b="1" dirty="0"/>
              <a:t> Patel </a:t>
            </a:r>
          </a:p>
          <a:p>
            <a:pPr algn="l"/>
            <a:r>
              <a:rPr lang="en-US" sz="1400" b="1" dirty="0"/>
              <a:t>Student ID: 2537051</a:t>
            </a:r>
          </a:p>
        </p:txBody>
      </p:sp>
      <p:sp>
        <p:nvSpPr>
          <p:cNvPr id="6" name="Title 1">
            <a:extLst>
              <a:ext uri="{FF2B5EF4-FFF2-40B4-BE49-F238E27FC236}">
                <a16:creationId xmlns:a16="http://schemas.microsoft.com/office/drawing/2014/main" id="{39EFE25C-4BE5-41B4-95EE-351DBD49DA0C}"/>
              </a:ext>
            </a:extLst>
          </p:cNvPr>
          <p:cNvSpPr txBox="1">
            <a:spLocks/>
          </p:cNvSpPr>
          <p:nvPr/>
        </p:nvSpPr>
        <p:spPr>
          <a:xfrm>
            <a:off x="3847493" y="712562"/>
            <a:ext cx="6214645" cy="3622531"/>
          </a:xfrm>
          <a:prstGeom prst="rect">
            <a:avLst/>
          </a:prstGeom>
          <a:solidFill>
            <a:schemeClr val="accent2">
              <a:lumMod val="60000"/>
              <a:lumOff val="40000"/>
            </a:schemeClr>
          </a:solidFill>
          <a:ln w="28575">
            <a:solidFill>
              <a:schemeClr val="tx1"/>
            </a:solidFill>
          </a:ln>
        </p:spPr>
        <p:style>
          <a:lnRef idx="0">
            <a:schemeClr val="accent2"/>
          </a:lnRef>
          <a:fillRef idx="3">
            <a:schemeClr val="accent2"/>
          </a:fillRef>
          <a:effectRef idx="3">
            <a:schemeClr val="accent2"/>
          </a:effectRef>
          <a:fontRef idx="minor">
            <a:schemeClr val="lt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r>
              <a:rPr lang="en-US" sz="1400" b="1" i="1" dirty="0" err="1"/>
              <a:t>Prevelence</a:t>
            </a:r>
            <a:endParaRPr lang="en-US" sz="1200" b="1" i="1" dirty="0"/>
          </a:p>
          <a:p>
            <a:pPr marL="171450" indent="-171450" algn="l">
              <a:buFont typeface="Arial" panose="020B0604020202020204" pitchFamily="34" charset="0"/>
              <a:buChar char="•"/>
            </a:pPr>
            <a:r>
              <a:rPr lang="en-US" sz="1200" dirty="0"/>
              <a:t>University students often experience anxiety and depression because of academic pressure, social transitions and in some cases financial concerns as documented in a research by Li </a:t>
            </a:r>
            <a:r>
              <a:rPr lang="en-US" sz="1200" i="1" dirty="0"/>
              <a:t>et al.</a:t>
            </a:r>
            <a:r>
              <a:rPr lang="en-US" sz="1200" dirty="0"/>
              <a:t> (2022) where studies involving 100,000 college students found 33.6% prevalence of depressive symptoms and anxiety symptoms of 39%.</a:t>
            </a:r>
          </a:p>
          <a:p>
            <a:pPr marL="171450" indent="-171450" algn="l">
              <a:buFont typeface="Arial" panose="020B0604020202020204" pitchFamily="34" charset="0"/>
              <a:buChar char="•"/>
            </a:pPr>
            <a:r>
              <a:rPr lang="en-US" sz="1200" dirty="0"/>
              <a:t>Digital mental health interventions, including online cognitive </a:t>
            </a:r>
            <a:r>
              <a:rPr lang="en-US" sz="1200" dirty="0" err="1"/>
              <a:t>behavioural</a:t>
            </a:r>
            <a:r>
              <a:rPr lang="en-US" sz="1200" dirty="0"/>
              <a:t> therapy (CBT), web-based </a:t>
            </a:r>
            <a:r>
              <a:rPr lang="en-US" sz="1200" dirty="0" err="1"/>
              <a:t>programmes</a:t>
            </a:r>
            <a:r>
              <a:rPr lang="en-US" sz="1200" dirty="0"/>
              <a:t> and mobile applications, may offer accessible alternatives to traditional psychological support (</a:t>
            </a:r>
            <a:r>
              <a:rPr lang="en-US" sz="1200" dirty="0" err="1"/>
              <a:t>Harrer</a:t>
            </a:r>
            <a:r>
              <a:rPr lang="en-US" sz="1200" dirty="0"/>
              <a:t> </a:t>
            </a:r>
            <a:r>
              <a:rPr lang="en-US" sz="1200" i="1" dirty="0"/>
              <a:t>et al</a:t>
            </a:r>
            <a:r>
              <a:rPr lang="en-US" sz="1200" dirty="0"/>
              <a:t>., 2019; </a:t>
            </a:r>
            <a:r>
              <a:rPr lang="en-US" sz="1200" dirty="0" err="1"/>
              <a:t>Lattie</a:t>
            </a:r>
            <a:r>
              <a:rPr lang="en-US" sz="1200" dirty="0"/>
              <a:t> </a:t>
            </a:r>
            <a:r>
              <a:rPr lang="en-US" sz="1200" i="1" dirty="0"/>
              <a:t>et al</a:t>
            </a:r>
            <a:r>
              <a:rPr lang="en-US" sz="1200" dirty="0"/>
              <a:t>., 2019; O'Connor </a:t>
            </a:r>
            <a:r>
              <a:rPr lang="en-US" sz="1200" i="1" dirty="0"/>
              <a:t>et al</a:t>
            </a:r>
            <a:r>
              <a:rPr lang="en-US" sz="1200" dirty="0"/>
              <a:t>., 2022; Deng </a:t>
            </a:r>
            <a:r>
              <a:rPr lang="en-US" sz="1200" i="1" dirty="0"/>
              <a:t>et al</a:t>
            </a:r>
            <a:r>
              <a:rPr lang="en-US" sz="1200" dirty="0"/>
              <a:t>., 2021).</a:t>
            </a:r>
          </a:p>
          <a:p>
            <a:pPr marL="171450" indent="-171450" algn="l">
              <a:buFont typeface="Arial" panose="020B0604020202020204" pitchFamily="34" charset="0"/>
              <a:buChar char="•"/>
            </a:pPr>
            <a:r>
              <a:rPr lang="en-US" sz="1200" dirty="0"/>
              <a:t>Evidence based on studies conducted on internet-delivered CBT, mindfulness and other digital approaches for  student mental health improvements has suggested potential benefits, although effectiveness varies across interventions and study designs (Davies </a:t>
            </a:r>
            <a:r>
              <a:rPr lang="en-US" sz="1200" i="1" dirty="0"/>
              <a:t>et al</a:t>
            </a:r>
            <a:r>
              <a:rPr lang="en-US" sz="1200" dirty="0"/>
              <a:t>., 2014; </a:t>
            </a:r>
            <a:r>
              <a:rPr lang="en-US" sz="1200" dirty="0" err="1"/>
              <a:t>Bolinski</a:t>
            </a:r>
            <a:r>
              <a:rPr lang="en-US" sz="1200" dirty="0"/>
              <a:t> </a:t>
            </a:r>
            <a:r>
              <a:rPr lang="en-US" sz="1200" i="1" dirty="0"/>
              <a:t>et al</a:t>
            </a:r>
            <a:r>
              <a:rPr lang="en-US" sz="1200" dirty="0"/>
              <a:t>., 2020; Taylor </a:t>
            </a:r>
            <a:r>
              <a:rPr lang="en-US" sz="1200" i="1" dirty="0"/>
              <a:t>et al</a:t>
            </a:r>
            <a:r>
              <a:rPr lang="en-US" sz="1200" dirty="0"/>
              <a:t>., 2024; </a:t>
            </a:r>
            <a:r>
              <a:rPr lang="it-IT" sz="1200" dirty="0"/>
              <a:t>Riboldi </a:t>
            </a:r>
            <a:r>
              <a:rPr lang="it-IT" sz="1200" i="1" dirty="0"/>
              <a:t>et al</a:t>
            </a:r>
            <a:r>
              <a:rPr lang="it-IT" sz="1200" dirty="0"/>
              <a:t>., 2023; Oliveira </a:t>
            </a:r>
            <a:r>
              <a:rPr lang="it-IT" sz="1200" i="1" dirty="0"/>
              <a:t>et al</a:t>
            </a:r>
            <a:r>
              <a:rPr lang="it-IT" sz="1200" dirty="0"/>
              <a:t>., 2023; Ferrari </a:t>
            </a:r>
            <a:r>
              <a:rPr lang="it-IT" sz="1200" i="1" dirty="0"/>
              <a:t>et al</a:t>
            </a:r>
            <a:r>
              <a:rPr lang="it-IT" sz="1200" dirty="0"/>
              <a:t>., 2022</a:t>
            </a:r>
            <a:r>
              <a:rPr lang="en-US" sz="1200" dirty="0"/>
              <a:t>).</a:t>
            </a:r>
          </a:p>
          <a:p>
            <a:pPr marL="171450" indent="-171450" algn="l">
              <a:buFont typeface="Arial" panose="020B0604020202020204" pitchFamily="34" charset="0"/>
              <a:buChar char="•"/>
            </a:pPr>
            <a:r>
              <a:rPr lang="en-US" sz="1200" dirty="0"/>
              <a:t>Systematic review by Madrid-</a:t>
            </a:r>
            <a:r>
              <a:rPr lang="en-US" sz="1200" dirty="0" err="1"/>
              <a:t>Cagigal</a:t>
            </a:r>
            <a:r>
              <a:rPr lang="en-US" sz="1200" dirty="0"/>
              <a:t> </a:t>
            </a:r>
            <a:r>
              <a:rPr lang="en-US" sz="1200" i="1" dirty="0"/>
              <a:t>et al</a:t>
            </a:r>
            <a:r>
              <a:rPr lang="en-US" sz="1200" dirty="0"/>
              <a:t>., (2025) on 34 studies, with 21 </a:t>
            </a:r>
            <a:r>
              <a:rPr lang="en-US" sz="1200" dirty="0" err="1"/>
              <a:t>randomised</a:t>
            </a:r>
            <a:r>
              <a:rPr lang="en-US" sz="1200" dirty="0"/>
              <a:t> controlled trials found beneficial effect of digital interventions on anxiety and depression symptoms among university students.</a:t>
            </a:r>
          </a:p>
          <a:p>
            <a:pPr marL="171450" indent="-171450" algn="l">
              <a:buFont typeface="Arial" panose="020B0604020202020204" pitchFamily="34" charset="0"/>
              <a:buChar char="•"/>
            </a:pPr>
            <a:r>
              <a:rPr lang="en-US" sz="1200" dirty="0"/>
              <a:t>However, these </a:t>
            </a:r>
            <a:r>
              <a:rPr lang="en-US" sz="1200" dirty="0" err="1"/>
              <a:t>programmes</a:t>
            </a:r>
            <a:r>
              <a:rPr lang="en-US" sz="1200" dirty="0"/>
              <a:t> are always improving and also the causes of student depression and anxiety also changing, a new study on finding differences in intervention delivery, student engagement and research quality will be beneficial (</a:t>
            </a:r>
            <a:r>
              <a:rPr lang="en-US" sz="1200" dirty="0" err="1"/>
              <a:t>Rith-Najarian</a:t>
            </a:r>
            <a:r>
              <a:rPr lang="en-US" sz="1200" dirty="0"/>
              <a:t>, </a:t>
            </a:r>
            <a:r>
              <a:rPr lang="en-US" sz="1200" dirty="0" err="1"/>
              <a:t>Boustani</a:t>
            </a:r>
            <a:r>
              <a:rPr lang="en-US" sz="1200" dirty="0"/>
              <a:t> and </a:t>
            </a:r>
            <a:r>
              <a:rPr lang="en-US" sz="1200" dirty="0" err="1"/>
              <a:t>Chorpita</a:t>
            </a:r>
            <a:r>
              <a:rPr lang="en-US" sz="1200" dirty="0"/>
              <a:t>, 2019; Worsley, Pennington and Corcoran, 2022).</a:t>
            </a:r>
          </a:p>
        </p:txBody>
      </p:sp>
      <p:sp>
        <p:nvSpPr>
          <p:cNvPr id="7" name="Title 1">
            <a:extLst>
              <a:ext uri="{FF2B5EF4-FFF2-40B4-BE49-F238E27FC236}">
                <a16:creationId xmlns:a16="http://schemas.microsoft.com/office/drawing/2014/main" id="{0585DC60-5A95-4CBC-888D-E21DB0B2541B}"/>
              </a:ext>
            </a:extLst>
          </p:cNvPr>
          <p:cNvSpPr txBox="1">
            <a:spLocks/>
          </p:cNvSpPr>
          <p:nvPr/>
        </p:nvSpPr>
        <p:spPr>
          <a:xfrm>
            <a:off x="3847493" y="4416675"/>
            <a:ext cx="8725505" cy="1832049"/>
          </a:xfrm>
          <a:prstGeom prst="rect">
            <a:avLst/>
          </a:prstGeom>
          <a:ln w="28575">
            <a:solidFill>
              <a:schemeClr val="tx1"/>
            </a:solidFill>
          </a:ln>
        </p:spPr>
        <p:style>
          <a:lnRef idx="1">
            <a:schemeClr val="accent4"/>
          </a:lnRef>
          <a:fillRef idx="2">
            <a:schemeClr val="accent4"/>
          </a:fillRef>
          <a:effectRef idx="1">
            <a:schemeClr val="accent4"/>
          </a:effectRef>
          <a:fontRef idx="minor">
            <a:schemeClr val="dk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r>
              <a:rPr lang="en-US" sz="1400" b="1" i="1" dirty="0"/>
              <a:t>Rationale of The Study</a:t>
            </a:r>
          </a:p>
          <a:p>
            <a:pPr marL="171450" indent="-171450" algn="l">
              <a:buFont typeface="Arial" panose="020B0604020202020204" pitchFamily="34" charset="0"/>
              <a:buChar char="•"/>
            </a:pPr>
            <a:r>
              <a:rPr lang="en-US" sz="1200" dirty="0"/>
              <a:t>Anxiety and depression are significant public health concerns among university students, as they are associated with impaired emotional wellbeing, disrupted social relationships, difficulties in academic participation, and an increased risk of longer-term mental health problems (Chiu, Falk and Walkup, 2016). </a:t>
            </a:r>
          </a:p>
          <a:p>
            <a:pPr marL="171450" indent="-171450" algn="l">
              <a:buFont typeface="Arial" panose="020B0604020202020204" pitchFamily="34" charset="0"/>
              <a:buChar char="•"/>
            </a:pPr>
            <a:r>
              <a:rPr lang="en-US" sz="1200" dirty="0"/>
              <a:t>Digital mental health interventions, including online psychological </a:t>
            </a:r>
            <a:r>
              <a:rPr lang="en-US" sz="1200" dirty="0" err="1"/>
              <a:t>programmes</a:t>
            </a:r>
            <a:r>
              <a:rPr lang="en-US" sz="1200" dirty="0"/>
              <a:t>, mobile applications and web-based support, offer accessible approaches to addressing these difficulties. They may provide students with flexible opportunities to access mental health support alongside their academic commitments (Dieu Yin, Low and </a:t>
            </a:r>
            <a:r>
              <a:rPr lang="en-US" sz="1200" dirty="0" err="1"/>
              <a:t>Mishu</a:t>
            </a:r>
            <a:r>
              <a:rPr lang="en-US" sz="1200" dirty="0"/>
              <a:t>, 2025). </a:t>
            </a:r>
          </a:p>
          <a:p>
            <a:pPr marL="171450" indent="-171450" algn="l">
              <a:buFont typeface="Arial" panose="020B0604020202020204" pitchFamily="34" charset="0"/>
              <a:buChar char="•"/>
            </a:pPr>
            <a:r>
              <a:rPr lang="en-US" sz="1200" dirty="0"/>
              <a:t>Although existing systematic reviews have </a:t>
            </a:r>
            <a:r>
              <a:rPr lang="en-US" sz="1200" dirty="0" err="1"/>
              <a:t>synthesised</a:t>
            </a:r>
            <a:r>
              <a:rPr lang="en-US" sz="1200" dirty="0"/>
              <a:t> evidence on digital mental health interventions, their effectiveness may vary across intervention types and the outcomes measured, as a result, there is a significant need for a focused systematic literature review, which will be able to clarify which school-based approaches are able to demonstrate the consistent reductions in anxiety within the selected age group.</a:t>
            </a:r>
          </a:p>
        </p:txBody>
      </p:sp>
      <p:sp>
        <p:nvSpPr>
          <p:cNvPr id="12" name="Title 1">
            <a:extLst>
              <a:ext uri="{FF2B5EF4-FFF2-40B4-BE49-F238E27FC236}">
                <a16:creationId xmlns:a16="http://schemas.microsoft.com/office/drawing/2014/main" id="{B3916CAA-B8FC-4DD4-A24F-62EB196DF6C1}"/>
              </a:ext>
            </a:extLst>
          </p:cNvPr>
          <p:cNvSpPr txBox="1">
            <a:spLocks/>
          </p:cNvSpPr>
          <p:nvPr/>
        </p:nvSpPr>
        <p:spPr>
          <a:xfrm>
            <a:off x="228598" y="2099733"/>
            <a:ext cx="3496733" cy="4120182"/>
          </a:xfrm>
          <a:prstGeom prst="rect">
            <a:avLst/>
          </a:prstGeom>
          <a:ln w="28575">
            <a:solidFill>
              <a:schemeClr val="tx1"/>
            </a:solidFill>
          </a:ln>
        </p:spPr>
        <p:style>
          <a:lnRef idx="0">
            <a:schemeClr val="accent4"/>
          </a:lnRef>
          <a:fillRef idx="3">
            <a:schemeClr val="accent4"/>
          </a:fillRef>
          <a:effectRef idx="3">
            <a:schemeClr val="accent4"/>
          </a:effectRef>
          <a:fontRef idx="minor">
            <a:schemeClr val="lt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r>
              <a:rPr lang="en-US" sz="1600" b="1" i="1" dirty="0"/>
              <a:t>Research Aim, Objectives and Question</a:t>
            </a:r>
          </a:p>
          <a:p>
            <a:pPr algn="l"/>
            <a:r>
              <a:rPr lang="en-US" sz="1400" b="1" i="1" dirty="0"/>
              <a:t>Research Aim</a:t>
            </a:r>
          </a:p>
          <a:p>
            <a:pPr algn="l"/>
            <a:endParaRPr lang="en-US" sz="1400" b="1" i="1" dirty="0"/>
          </a:p>
          <a:p>
            <a:pPr algn="l"/>
            <a:r>
              <a:rPr lang="en-US" sz="1200" dirty="0"/>
              <a:t>The aim is to systematically review and evaluate existing published evidence on the effectiveness of digital mental health interventions in reducing anxiety and depression symptoms among university students.</a:t>
            </a:r>
          </a:p>
          <a:p>
            <a:pPr algn="l"/>
            <a:endParaRPr lang="en-US" sz="1200" dirty="0"/>
          </a:p>
          <a:p>
            <a:pPr algn="l"/>
            <a:r>
              <a:rPr lang="en-US" sz="1400" b="1" i="1" dirty="0"/>
              <a:t>Research Objectives</a:t>
            </a:r>
          </a:p>
          <a:p>
            <a:pPr algn="l"/>
            <a:endParaRPr lang="en-US" sz="1400" b="1" i="1" dirty="0"/>
          </a:p>
          <a:p>
            <a:pPr algn="l"/>
            <a:r>
              <a:rPr lang="en-US" sz="1200" dirty="0"/>
              <a:t>1. To identify the main types of digital mental health interventions used to support university students experiencing anxiety and depression.</a:t>
            </a:r>
          </a:p>
          <a:p>
            <a:pPr algn="l"/>
            <a:r>
              <a:rPr lang="en-US" sz="1200" dirty="0"/>
              <a:t>2. To evaluate the effectiveness of these interventions in reducing anxiety and depression symptoms.</a:t>
            </a:r>
          </a:p>
          <a:p>
            <a:pPr algn="l"/>
            <a:r>
              <a:rPr lang="en-US" sz="1200" dirty="0"/>
              <a:t>3. To compare the reported outcomes of different digital mental health interventions across published studies.</a:t>
            </a:r>
          </a:p>
          <a:p>
            <a:pPr algn="l"/>
            <a:r>
              <a:rPr lang="en-US" sz="1400" b="1" i="1" dirty="0"/>
              <a:t>Research Question</a:t>
            </a:r>
          </a:p>
          <a:p>
            <a:pPr algn="l"/>
            <a:endParaRPr lang="en-US" sz="1400" b="1" i="1" dirty="0"/>
          </a:p>
          <a:p>
            <a:pPr algn="l"/>
            <a:r>
              <a:rPr lang="en-US" sz="1200" dirty="0"/>
              <a:t>How effective are digital mental health interventions in reducing symptoms of anxiety and depression among university students?</a:t>
            </a:r>
          </a:p>
        </p:txBody>
      </p:sp>
      <p:sp>
        <p:nvSpPr>
          <p:cNvPr id="16" name="Title 1">
            <a:extLst>
              <a:ext uri="{FF2B5EF4-FFF2-40B4-BE49-F238E27FC236}">
                <a16:creationId xmlns:a16="http://schemas.microsoft.com/office/drawing/2014/main" id="{CBDF836C-6A65-4C91-95D8-A55722DA42ED}"/>
              </a:ext>
            </a:extLst>
          </p:cNvPr>
          <p:cNvSpPr txBox="1">
            <a:spLocks/>
          </p:cNvSpPr>
          <p:nvPr/>
        </p:nvSpPr>
        <p:spPr>
          <a:xfrm>
            <a:off x="228598" y="7190565"/>
            <a:ext cx="12344401" cy="2334435"/>
          </a:xfrm>
          <a:prstGeom prst="rect">
            <a:avLst/>
          </a:prstGeom>
          <a:ln w="28575">
            <a:solidFill>
              <a:schemeClr val="tx1"/>
            </a:solidFill>
          </a:ln>
        </p:spPr>
        <p:style>
          <a:lnRef idx="1">
            <a:schemeClr val="accent1"/>
          </a:lnRef>
          <a:fillRef idx="2">
            <a:schemeClr val="accent1"/>
          </a:fillRef>
          <a:effectRef idx="1">
            <a:schemeClr val="accent1"/>
          </a:effectRef>
          <a:fontRef idx="minor">
            <a:schemeClr val="dk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just">
              <a:lnSpc>
                <a:spcPct val="100000"/>
              </a:lnSpc>
              <a:spcBef>
                <a:spcPts val="0"/>
              </a:spcBef>
            </a:pPr>
            <a:r>
              <a:rPr lang="en-US" sz="800" b="1" dirty="0">
                <a:latin typeface="+mn-lt"/>
              </a:rPr>
              <a:t>References</a:t>
            </a:r>
          </a:p>
          <a:p>
            <a:pPr marL="0" marR="0" algn="just">
              <a:lnSpc>
                <a:spcPct val="100000"/>
              </a:lnSpc>
              <a:spcBef>
                <a:spcPts val="0"/>
              </a:spcBef>
            </a:pPr>
            <a:r>
              <a:rPr lang="en-US" sz="800" dirty="0" err="1">
                <a:effectLst/>
                <a:latin typeface="+mn-lt"/>
                <a:ea typeface="Calibri" panose="020F0502020204030204" pitchFamily="34" charset="0"/>
                <a:cs typeface="Times New Roman" panose="02020603050405020304" pitchFamily="18" charset="0"/>
              </a:rPr>
              <a:t>Bolinski</a:t>
            </a:r>
            <a:r>
              <a:rPr lang="en-US" sz="800" dirty="0">
                <a:effectLst/>
                <a:latin typeface="+mn-lt"/>
                <a:ea typeface="Calibri" panose="020F0502020204030204" pitchFamily="34" charset="0"/>
                <a:cs typeface="Times New Roman" panose="02020603050405020304" pitchFamily="18" charset="0"/>
              </a:rPr>
              <a:t>, F. et al. (2020) ‘The effect of e-mental health interventions on depression, anxiety and psychological well-being among college students: A systematic review and meta-analysis’, </a:t>
            </a:r>
            <a:r>
              <a:rPr lang="en-US" sz="800" i="1" dirty="0">
                <a:effectLst/>
                <a:latin typeface="+mn-lt"/>
                <a:ea typeface="Calibri" panose="020F0502020204030204" pitchFamily="34" charset="0"/>
                <a:cs typeface="Times New Roman" panose="02020603050405020304" pitchFamily="18" charset="0"/>
              </a:rPr>
              <a:t>Journal of Medical Internet Research</a:t>
            </a:r>
            <a:r>
              <a:rPr lang="en-US" sz="800" dirty="0">
                <a:effectLst/>
                <a:latin typeface="+mn-lt"/>
                <a:ea typeface="Calibri" panose="020F0502020204030204" pitchFamily="34" charset="0"/>
                <a:cs typeface="Times New Roman" panose="02020603050405020304" pitchFamily="18" charset="0"/>
              </a:rPr>
              <a:t>.</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Chiu, A., Falk, A. and Walkup, J.T. (2016). Anxiety disorders among children and adolescents. </a:t>
            </a:r>
            <a:r>
              <a:rPr lang="en-US" sz="800" i="1" dirty="0">
                <a:effectLst/>
                <a:latin typeface="+mn-lt"/>
                <a:ea typeface="Calibri" panose="020F0502020204030204" pitchFamily="34" charset="0"/>
                <a:cs typeface="Times New Roman" panose="02020603050405020304" pitchFamily="18" charset="0"/>
              </a:rPr>
              <a:t>FOCUS</a:t>
            </a:r>
            <a:r>
              <a:rPr lang="en-US" sz="800" dirty="0">
                <a:effectLst/>
                <a:latin typeface="+mn-lt"/>
                <a:ea typeface="Calibri" panose="020F0502020204030204" pitchFamily="34" charset="0"/>
                <a:cs typeface="Times New Roman" panose="02020603050405020304" pitchFamily="18" charset="0"/>
              </a:rPr>
              <a:t>, [online] 14(1), pp.26–33.</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Davies, E.B., </a:t>
            </a:r>
            <a:r>
              <a:rPr lang="en-US" sz="800" dirty="0" err="1">
                <a:effectLst/>
                <a:latin typeface="+mn-lt"/>
                <a:ea typeface="Calibri" panose="020F0502020204030204" pitchFamily="34" charset="0"/>
                <a:cs typeface="Times New Roman" panose="02020603050405020304" pitchFamily="18" charset="0"/>
              </a:rPr>
              <a:t>Morriss</a:t>
            </a:r>
            <a:r>
              <a:rPr lang="en-US" sz="800" dirty="0">
                <a:effectLst/>
                <a:latin typeface="+mn-lt"/>
                <a:ea typeface="Calibri" panose="020F0502020204030204" pitchFamily="34" charset="0"/>
                <a:cs typeface="Times New Roman" panose="02020603050405020304" pitchFamily="18" charset="0"/>
              </a:rPr>
              <a:t>, R. and </a:t>
            </a:r>
            <a:r>
              <a:rPr lang="en-US" sz="800" dirty="0" err="1">
                <a:effectLst/>
                <a:latin typeface="+mn-lt"/>
                <a:ea typeface="Calibri" panose="020F0502020204030204" pitchFamily="34" charset="0"/>
                <a:cs typeface="Times New Roman" panose="02020603050405020304" pitchFamily="18" charset="0"/>
              </a:rPr>
              <a:t>Glazebrook</a:t>
            </a:r>
            <a:r>
              <a:rPr lang="en-US" sz="800" dirty="0">
                <a:effectLst/>
                <a:latin typeface="+mn-lt"/>
                <a:ea typeface="Calibri" panose="020F0502020204030204" pitchFamily="34" charset="0"/>
                <a:cs typeface="Times New Roman" panose="02020603050405020304" pitchFamily="18" charset="0"/>
              </a:rPr>
              <a:t>, C. (2014) ‘Computer-delivered and web-based interventions to improve depression, anxiety, and psychological well-being of university students: A systematic review and meta-analysis’, </a:t>
            </a:r>
            <a:r>
              <a:rPr lang="en-US" sz="800" i="1" dirty="0">
                <a:effectLst/>
                <a:latin typeface="+mn-lt"/>
                <a:ea typeface="Calibri" panose="020F0502020204030204" pitchFamily="34" charset="0"/>
                <a:cs typeface="Times New Roman" panose="02020603050405020304" pitchFamily="18" charset="0"/>
              </a:rPr>
              <a:t>Journal of Medical Internet Research</a:t>
            </a:r>
            <a:r>
              <a:rPr lang="en-US" sz="800" dirty="0">
                <a:effectLst/>
                <a:latin typeface="+mn-lt"/>
                <a:ea typeface="Calibri" panose="020F0502020204030204" pitchFamily="34" charset="0"/>
                <a:cs typeface="Times New Roman" panose="02020603050405020304" pitchFamily="18" charset="0"/>
              </a:rPr>
              <a:t>, 16(5), e130.</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Deng, J. et al. (2021) ‘The prevalence of depressive symptoms, anxiety symptoms and sleep disturbance in higher education students during the COVID-19 pandemic: A systematic review and meta-analysis’, </a:t>
            </a:r>
            <a:r>
              <a:rPr lang="en-US" sz="800" i="1" dirty="0">
                <a:effectLst/>
                <a:latin typeface="+mn-lt"/>
                <a:ea typeface="Calibri" panose="020F0502020204030204" pitchFamily="34" charset="0"/>
                <a:cs typeface="Times New Roman" panose="02020603050405020304" pitchFamily="18" charset="0"/>
              </a:rPr>
              <a:t>Psychiatry Research</a:t>
            </a:r>
            <a:r>
              <a:rPr lang="en-US" sz="800" dirty="0">
                <a:effectLst/>
                <a:latin typeface="+mn-lt"/>
                <a:ea typeface="Calibri" panose="020F0502020204030204" pitchFamily="34" charset="0"/>
                <a:cs typeface="Times New Roman" panose="02020603050405020304" pitchFamily="18" charset="0"/>
              </a:rPr>
              <a:t>, 301, 113863.</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Dieu Yin, S.Z., Low, M.K. and </a:t>
            </a:r>
            <a:r>
              <a:rPr lang="en-US" sz="800" dirty="0" err="1">
                <a:effectLst/>
                <a:latin typeface="+mn-lt"/>
                <a:ea typeface="Calibri" panose="020F0502020204030204" pitchFamily="34" charset="0"/>
                <a:cs typeface="Times New Roman" panose="02020603050405020304" pitchFamily="18" charset="0"/>
              </a:rPr>
              <a:t>Mishu</a:t>
            </a:r>
            <a:r>
              <a:rPr lang="en-US" sz="800" dirty="0">
                <a:effectLst/>
                <a:latin typeface="+mn-lt"/>
                <a:ea typeface="Calibri" panose="020F0502020204030204" pitchFamily="34" charset="0"/>
                <a:cs typeface="Times New Roman" panose="02020603050405020304" pitchFamily="18" charset="0"/>
              </a:rPr>
              <a:t>, M.P. (2025). School-based interventions to prevent anxiety and depression in children and adolescents in low- and middle-income countries: A systematic review. </a:t>
            </a:r>
            <a:r>
              <a:rPr lang="en-US" sz="800" i="1" dirty="0">
                <a:effectLst/>
                <a:latin typeface="+mn-lt"/>
                <a:ea typeface="Calibri" panose="020F0502020204030204" pitchFamily="34" charset="0"/>
                <a:cs typeface="Times New Roman" panose="02020603050405020304" pitchFamily="18" charset="0"/>
              </a:rPr>
              <a:t>PLOS One</a:t>
            </a:r>
            <a:r>
              <a:rPr lang="en-US" sz="800" dirty="0">
                <a:effectLst/>
                <a:latin typeface="+mn-lt"/>
                <a:ea typeface="Calibri" panose="020F0502020204030204" pitchFamily="34" charset="0"/>
                <a:cs typeface="Times New Roman" panose="02020603050405020304" pitchFamily="18" charset="0"/>
              </a:rPr>
              <a:t>, 20(4), p.e0316825.</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Ferrari, M. et al. (2022) ‘Digital interventions for psychological well-being in university students: Systematic review and meta-analysis’, </a:t>
            </a:r>
            <a:r>
              <a:rPr lang="en-US" sz="800" i="1" dirty="0">
                <a:effectLst/>
                <a:latin typeface="+mn-lt"/>
                <a:ea typeface="Calibri" panose="020F0502020204030204" pitchFamily="34" charset="0"/>
                <a:cs typeface="Times New Roman" panose="02020603050405020304" pitchFamily="18" charset="0"/>
              </a:rPr>
              <a:t>Journal of Medical Internet Research</a:t>
            </a:r>
            <a:r>
              <a:rPr lang="en-US" sz="800" dirty="0">
                <a:effectLst/>
                <a:latin typeface="+mn-lt"/>
                <a:ea typeface="Calibri" panose="020F0502020204030204" pitchFamily="34" charset="0"/>
                <a:cs typeface="Times New Roman" panose="02020603050405020304" pitchFamily="18" charset="0"/>
              </a:rPr>
              <a:t>, 24(9), e39686.</a:t>
            </a:r>
          </a:p>
          <a:p>
            <a:pPr marL="0" marR="0" algn="just">
              <a:lnSpc>
                <a:spcPct val="100000"/>
              </a:lnSpc>
              <a:spcBef>
                <a:spcPts val="0"/>
              </a:spcBef>
            </a:pPr>
            <a:r>
              <a:rPr lang="en-US" sz="800" dirty="0" err="1">
                <a:effectLst/>
                <a:latin typeface="+mn-lt"/>
                <a:ea typeface="Calibri" panose="020F0502020204030204" pitchFamily="34" charset="0"/>
                <a:cs typeface="Times New Roman" panose="02020603050405020304" pitchFamily="18" charset="0"/>
              </a:rPr>
              <a:t>Harrer</a:t>
            </a:r>
            <a:r>
              <a:rPr lang="en-US" sz="800" dirty="0">
                <a:effectLst/>
                <a:latin typeface="+mn-lt"/>
                <a:ea typeface="Calibri" panose="020F0502020204030204" pitchFamily="34" charset="0"/>
                <a:cs typeface="Times New Roman" panose="02020603050405020304" pitchFamily="18" charset="0"/>
              </a:rPr>
              <a:t>, M. et al. (2019) ‘Internet interventions for mental health in university students: A systematic review and meta-analysis’, </a:t>
            </a:r>
            <a:r>
              <a:rPr lang="en-US" sz="800" i="1" dirty="0">
                <a:effectLst/>
                <a:latin typeface="+mn-lt"/>
                <a:ea typeface="Calibri" panose="020F0502020204030204" pitchFamily="34" charset="0"/>
                <a:cs typeface="Times New Roman" panose="02020603050405020304" pitchFamily="18" charset="0"/>
              </a:rPr>
              <a:t>International Journal of Methods in Psychiatric Research</a:t>
            </a:r>
            <a:r>
              <a:rPr lang="en-US" sz="800" dirty="0">
                <a:effectLst/>
                <a:latin typeface="+mn-lt"/>
                <a:ea typeface="Calibri" panose="020F0502020204030204" pitchFamily="34" charset="0"/>
                <a:cs typeface="Times New Roman" panose="02020603050405020304" pitchFamily="18" charset="0"/>
              </a:rPr>
              <a:t>, 28(2), e1759.</a:t>
            </a:r>
          </a:p>
          <a:p>
            <a:pPr marL="0" marR="0" algn="just">
              <a:lnSpc>
                <a:spcPct val="100000"/>
              </a:lnSpc>
              <a:spcBef>
                <a:spcPts val="0"/>
              </a:spcBef>
            </a:pPr>
            <a:r>
              <a:rPr lang="en-US" sz="800" dirty="0" err="1">
                <a:effectLst/>
                <a:latin typeface="+mn-lt"/>
                <a:ea typeface="Calibri" panose="020F0502020204030204" pitchFamily="34" charset="0"/>
                <a:cs typeface="Times New Roman" panose="02020603050405020304" pitchFamily="18" charset="0"/>
              </a:rPr>
              <a:t>Lattie</a:t>
            </a:r>
            <a:r>
              <a:rPr lang="en-US" sz="800" dirty="0">
                <a:effectLst/>
                <a:latin typeface="+mn-lt"/>
                <a:ea typeface="Calibri" panose="020F0502020204030204" pitchFamily="34" charset="0"/>
                <a:cs typeface="Times New Roman" panose="02020603050405020304" pitchFamily="18" charset="0"/>
              </a:rPr>
              <a:t>, E.G. et al. (2019) ‘Digital mental health interventions for depression, anxiety, and enhancement of psychological well-being among college students: Systematic review’, </a:t>
            </a:r>
            <a:r>
              <a:rPr lang="en-US" sz="800" i="1" dirty="0">
                <a:effectLst/>
                <a:latin typeface="+mn-lt"/>
                <a:ea typeface="Calibri" panose="020F0502020204030204" pitchFamily="34" charset="0"/>
                <a:cs typeface="Times New Roman" panose="02020603050405020304" pitchFamily="18" charset="0"/>
              </a:rPr>
              <a:t>Journal of Medical Internet Research</a:t>
            </a:r>
            <a:r>
              <a:rPr lang="en-US" sz="800" dirty="0">
                <a:effectLst/>
                <a:latin typeface="+mn-lt"/>
                <a:ea typeface="Calibri" panose="020F0502020204030204" pitchFamily="34" charset="0"/>
                <a:cs typeface="Times New Roman" panose="02020603050405020304" pitchFamily="18" charset="0"/>
              </a:rPr>
              <a:t>, 21(7), e12869.</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Li, W. et al. (2022) ‘Prevalence and associated factors of depression and anxiety symptoms among college students: A systematic review and meta-analysis’, </a:t>
            </a:r>
            <a:r>
              <a:rPr lang="en-US" sz="800" i="1" dirty="0">
                <a:effectLst/>
                <a:latin typeface="+mn-lt"/>
                <a:ea typeface="Calibri" panose="020F0502020204030204" pitchFamily="34" charset="0"/>
                <a:cs typeface="Times New Roman" panose="02020603050405020304" pitchFamily="18" charset="0"/>
              </a:rPr>
              <a:t>Journal of Child Psychology and Psychiatry</a:t>
            </a:r>
            <a:r>
              <a:rPr lang="en-US" sz="800" dirty="0">
                <a:effectLst/>
                <a:latin typeface="+mn-lt"/>
                <a:ea typeface="Calibri" panose="020F0502020204030204" pitchFamily="34" charset="0"/>
                <a:cs typeface="Times New Roman" panose="02020603050405020304" pitchFamily="18" charset="0"/>
              </a:rPr>
              <a:t>, 63(11), pp. 1222–1230.</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Madrid-</a:t>
            </a:r>
            <a:r>
              <a:rPr lang="en-US" sz="800" dirty="0" err="1">
                <a:effectLst/>
                <a:latin typeface="+mn-lt"/>
                <a:ea typeface="Calibri" panose="020F0502020204030204" pitchFamily="34" charset="0"/>
                <a:cs typeface="Times New Roman" panose="02020603050405020304" pitchFamily="18" charset="0"/>
              </a:rPr>
              <a:t>Cagigal</a:t>
            </a:r>
            <a:r>
              <a:rPr lang="en-US" sz="800" dirty="0">
                <a:effectLst/>
                <a:latin typeface="+mn-lt"/>
                <a:ea typeface="Calibri" panose="020F0502020204030204" pitchFamily="34" charset="0"/>
                <a:cs typeface="Times New Roman" panose="02020603050405020304" pitchFamily="18" charset="0"/>
              </a:rPr>
              <a:t>, A. et al. (2025) ‘Digital mental health interventions for university students with mental health difficulties: A systematic review and meta-analysis’, </a:t>
            </a:r>
            <a:r>
              <a:rPr lang="en-US" sz="800" i="1" dirty="0">
                <a:effectLst/>
                <a:latin typeface="+mn-lt"/>
                <a:ea typeface="Calibri" panose="020F0502020204030204" pitchFamily="34" charset="0"/>
                <a:cs typeface="Times New Roman" panose="02020603050405020304" pitchFamily="18" charset="0"/>
              </a:rPr>
              <a:t>Early Intervention in Psychiatry</a:t>
            </a:r>
            <a:r>
              <a:rPr lang="en-US" sz="800" dirty="0">
                <a:effectLst/>
                <a:latin typeface="+mn-lt"/>
                <a:ea typeface="Calibri" panose="020F0502020204030204" pitchFamily="34" charset="0"/>
                <a:cs typeface="Times New Roman" panose="02020603050405020304" pitchFamily="18" charset="0"/>
              </a:rPr>
              <a:t>, 19(3), e70017.</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O'Connor, S. et al. (2022) ‘Effectiveness of digital mental health interventions for university students: An umbrella review’, </a:t>
            </a:r>
            <a:r>
              <a:rPr lang="en-US" sz="800" i="1" dirty="0" err="1">
                <a:effectLst/>
                <a:latin typeface="+mn-lt"/>
                <a:ea typeface="Calibri" panose="020F0502020204030204" pitchFamily="34" charset="0"/>
                <a:cs typeface="Times New Roman" panose="02020603050405020304" pitchFamily="18" charset="0"/>
              </a:rPr>
              <a:t>PeerJ</a:t>
            </a:r>
            <a:r>
              <a:rPr lang="en-US" sz="800" dirty="0">
                <a:effectLst/>
                <a:latin typeface="+mn-lt"/>
                <a:ea typeface="Calibri" panose="020F0502020204030204" pitchFamily="34" charset="0"/>
                <a:cs typeface="Times New Roman" panose="02020603050405020304" pitchFamily="18" charset="0"/>
              </a:rPr>
              <a:t>, 10, e13111.</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Oliveira, C. et al. (2023) ‘Internet-delivered cognitive behavioral therapy for anxiety among university students: A systematic review and meta-analysis’, </a:t>
            </a:r>
            <a:r>
              <a:rPr lang="en-US" sz="800" i="1" dirty="0">
                <a:effectLst/>
                <a:latin typeface="+mn-lt"/>
                <a:ea typeface="Calibri" panose="020F0502020204030204" pitchFamily="34" charset="0"/>
                <a:cs typeface="Times New Roman" panose="02020603050405020304" pitchFamily="18" charset="0"/>
              </a:rPr>
              <a:t>Internet Interventions</a:t>
            </a:r>
            <a:r>
              <a:rPr lang="en-US" sz="800" dirty="0">
                <a:effectLst/>
                <a:latin typeface="+mn-lt"/>
                <a:ea typeface="Calibri" panose="020F0502020204030204" pitchFamily="34" charset="0"/>
                <a:cs typeface="Times New Roman" panose="02020603050405020304" pitchFamily="18" charset="0"/>
              </a:rPr>
              <a:t>, 31, 100609.</a:t>
            </a:r>
          </a:p>
          <a:p>
            <a:pPr marL="0" marR="0" algn="just">
              <a:lnSpc>
                <a:spcPct val="100000"/>
              </a:lnSpc>
              <a:spcBef>
                <a:spcPts val="0"/>
              </a:spcBef>
            </a:pPr>
            <a:r>
              <a:rPr lang="en-US" sz="800" dirty="0" err="1">
                <a:effectLst/>
                <a:latin typeface="+mn-lt"/>
                <a:ea typeface="Calibri" panose="020F0502020204030204" pitchFamily="34" charset="0"/>
                <a:cs typeface="Times New Roman" panose="02020603050405020304" pitchFamily="18" charset="0"/>
              </a:rPr>
              <a:t>Riboldi</a:t>
            </a:r>
            <a:r>
              <a:rPr lang="en-US" sz="800" dirty="0">
                <a:effectLst/>
                <a:latin typeface="+mn-lt"/>
                <a:ea typeface="Calibri" panose="020F0502020204030204" pitchFamily="34" charset="0"/>
                <a:cs typeface="Times New Roman" panose="02020603050405020304" pitchFamily="18" charset="0"/>
              </a:rPr>
              <a:t>, I. et al. (2023) ‘Digital mental health interventions for anxiety and depressive symptoms in university students during the COVID-19 pandemic: A systematic review of randomized controlled trials’, </a:t>
            </a:r>
            <a:r>
              <a:rPr lang="en-US" sz="800" i="1" dirty="0" err="1">
                <a:effectLst/>
                <a:latin typeface="+mn-lt"/>
                <a:ea typeface="Calibri" panose="020F0502020204030204" pitchFamily="34" charset="0"/>
                <a:cs typeface="Times New Roman" panose="02020603050405020304" pitchFamily="18" charset="0"/>
              </a:rPr>
              <a:t>Revista</a:t>
            </a:r>
            <a:r>
              <a:rPr lang="en-US" sz="800" i="1" dirty="0">
                <a:effectLst/>
                <a:latin typeface="+mn-lt"/>
                <a:ea typeface="Calibri" panose="020F0502020204030204" pitchFamily="34" charset="0"/>
                <a:cs typeface="Times New Roman" panose="02020603050405020304" pitchFamily="18" charset="0"/>
              </a:rPr>
              <a:t> de </a:t>
            </a:r>
            <a:r>
              <a:rPr lang="en-US" sz="800" i="1" dirty="0" err="1">
                <a:effectLst/>
                <a:latin typeface="+mn-lt"/>
                <a:ea typeface="Calibri" panose="020F0502020204030204" pitchFamily="34" charset="0"/>
                <a:cs typeface="Times New Roman" panose="02020603050405020304" pitchFamily="18" charset="0"/>
              </a:rPr>
              <a:t>Psiquiatría</a:t>
            </a:r>
            <a:r>
              <a:rPr lang="en-US" sz="800" i="1" dirty="0">
                <a:effectLst/>
                <a:latin typeface="+mn-lt"/>
                <a:ea typeface="Calibri" panose="020F0502020204030204" pitchFamily="34" charset="0"/>
                <a:cs typeface="Times New Roman" panose="02020603050405020304" pitchFamily="18" charset="0"/>
              </a:rPr>
              <a:t> y </a:t>
            </a:r>
            <a:r>
              <a:rPr lang="en-US" sz="800" i="1" dirty="0" err="1">
                <a:effectLst/>
                <a:latin typeface="+mn-lt"/>
                <a:ea typeface="Calibri" panose="020F0502020204030204" pitchFamily="34" charset="0"/>
                <a:cs typeface="Times New Roman" panose="02020603050405020304" pitchFamily="18" charset="0"/>
              </a:rPr>
              <a:t>Salud</a:t>
            </a:r>
            <a:r>
              <a:rPr lang="en-US" sz="800" i="1" dirty="0">
                <a:effectLst/>
                <a:latin typeface="+mn-lt"/>
                <a:ea typeface="Calibri" panose="020F0502020204030204" pitchFamily="34" charset="0"/>
                <a:cs typeface="Times New Roman" panose="02020603050405020304" pitchFamily="18" charset="0"/>
              </a:rPr>
              <a:t> Mental</a:t>
            </a:r>
            <a:r>
              <a:rPr lang="en-US" sz="800" dirty="0">
                <a:effectLst/>
                <a:latin typeface="+mn-lt"/>
                <a:ea typeface="Calibri" panose="020F0502020204030204" pitchFamily="34" charset="0"/>
                <a:cs typeface="Times New Roman" panose="02020603050405020304" pitchFamily="18" charset="0"/>
              </a:rPr>
              <a:t>, 16, pp. 47–58.</a:t>
            </a:r>
          </a:p>
          <a:p>
            <a:pPr marL="0" marR="0" algn="just">
              <a:lnSpc>
                <a:spcPct val="100000"/>
              </a:lnSpc>
              <a:spcBef>
                <a:spcPts val="0"/>
              </a:spcBef>
            </a:pPr>
            <a:r>
              <a:rPr lang="en-US" sz="800" dirty="0" err="1">
                <a:effectLst/>
                <a:latin typeface="+mn-lt"/>
                <a:ea typeface="Calibri" panose="020F0502020204030204" pitchFamily="34" charset="0"/>
                <a:cs typeface="Times New Roman" panose="02020603050405020304" pitchFamily="18" charset="0"/>
              </a:rPr>
              <a:t>Rith-Najarian</a:t>
            </a:r>
            <a:r>
              <a:rPr lang="en-US" sz="800" dirty="0">
                <a:effectLst/>
                <a:latin typeface="+mn-lt"/>
                <a:ea typeface="Calibri" panose="020F0502020204030204" pitchFamily="34" charset="0"/>
                <a:cs typeface="Times New Roman" panose="02020603050405020304" pitchFamily="18" charset="0"/>
              </a:rPr>
              <a:t>, L.R., </a:t>
            </a:r>
            <a:r>
              <a:rPr lang="en-US" sz="800" dirty="0" err="1">
                <a:effectLst/>
                <a:latin typeface="+mn-lt"/>
                <a:ea typeface="Calibri" panose="020F0502020204030204" pitchFamily="34" charset="0"/>
                <a:cs typeface="Times New Roman" panose="02020603050405020304" pitchFamily="18" charset="0"/>
              </a:rPr>
              <a:t>Boustani</a:t>
            </a:r>
            <a:r>
              <a:rPr lang="en-US" sz="800" dirty="0">
                <a:effectLst/>
                <a:latin typeface="+mn-lt"/>
                <a:ea typeface="Calibri" panose="020F0502020204030204" pitchFamily="34" charset="0"/>
                <a:cs typeface="Times New Roman" panose="02020603050405020304" pitchFamily="18" charset="0"/>
              </a:rPr>
              <a:t>, M.M. and </a:t>
            </a:r>
            <a:r>
              <a:rPr lang="en-US" sz="800" dirty="0" err="1">
                <a:effectLst/>
                <a:latin typeface="+mn-lt"/>
                <a:ea typeface="Calibri" panose="020F0502020204030204" pitchFamily="34" charset="0"/>
                <a:cs typeface="Times New Roman" panose="02020603050405020304" pitchFamily="18" charset="0"/>
              </a:rPr>
              <a:t>Chorpita</a:t>
            </a:r>
            <a:r>
              <a:rPr lang="en-US" sz="800" dirty="0">
                <a:effectLst/>
                <a:latin typeface="+mn-lt"/>
                <a:ea typeface="Calibri" panose="020F0502020204030204" pitchFamily="34" charset="0"/>
                <a:cs typeface="Times New Roman" panose="02020603050405020304" pitchFamily="18" charset="0"/>
              </a:rPr>
              <a:t>, B.F. (2019) ‘A systematic review of prevention programs targeting depression, anxiety, and stress in university students’, </a:t>
            </a:r>
            <a:r>
              <a:rPr lang="en-US" sz="800" i="1" dirty="0">
                <a:effectLst/>
                <a:latin typeface="+mn-lt"/>
                <a:ea typeface="Calibri" panose="020F0502020204030204" pitchFamily="34" charset="0"/>
                <a:cs typeface="Times New Roman" panose="02020603050405020304" pitchFamily="18" charset="0"/>
              </a:rPr>
              <a:t>Journal of Affective Disorders</a:t>
            </a:r>
            <a:r>
              <a:rPr lang="en-US" sz="800" dirty="0">
                <a:effectLst/>
                <a:latin typeface="+mn-lt"/>
                <a:ea typeface="Calibri" panose="020F0502020204030204" pitchFamily="34" charset="0"/>
                <a:cs typeface="Times New Roman" panose="02020603050405020304" pitchFamily="18" charset="0"/>
              </a:rPr>
              <a:t>.</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Taylor, M.E. et al. (2024) ‘The reach, effectiveness, adoption, implementation, and maintenance of digital mental health interventions for college students: A systematic review’, </a:t>
            </a:r>
            <a:r>
              <a:rPr lang="en-US" sz="800" i="1" dirty="0">
                <a:effectLst/>
                <a:latin typeface="+mn-lt"/>
                <a:ea typeface="Calibri" panose="020F0502020204030204" pitchFamily="34" charset="0"/>
                <a:cs typeface="Times New Roman" panose="02020603050405020304" pitchFamily="18" charset="0"/>
              </a:rPr>
              <a:t>Current Psychiatry Reports</a:t>
            </a:r>
            <a:r>
              <a:rPr lang="en-US" sz="800" dirty="0">
                <a:effectLst/>
                <a:latin typeface="+mn-lt"/>
                <a:ea typeface="Calibri" panose="020F0502020204030204" pitchFamily="34" charset="0"/>
                <a:cs typeface="Times New Roman" panose="02020603050405020304" pitchFamily="18" charset="0"/>
              </a:rPr>
              <a:t>, 26, pp. 683–693.</a:t>
            </a:r>
          </a:p>
          <a:p>
            <a:pPr marL="0" marR="0" algn="just">
              <a:lnSpc>
                <a:spcPct val="100000"/>
              </a:lnSpc>
              <a:spcBef>
                <a:spcPts val="0"/>
              </a:spcBef>
            </a:pPr>
            <a:r>
              <a:rPr lang="en-US" sz="800" dirty="0">
                <a:effectLst/>
                <a:latin typeface="+mn-lt"/>
                <a:ea typeface="Calibri" panose="020F0502020204030204" pitchFamily="34" charset="0"/>
                <a:cs typeface="Times New Roman" panose="02020603050405020304" pitchFamily="18" charset="0"/>
              </a:rPr>
              <a:t>Worsley, J.D., Pennington, A. and Corcoran, R. (2022) ‘Supporting mental health and wellbeing of university and college students: A systematic review of review-level evidence of interventions’, </a:t>
            </a:r>
            <a:r>
              <a:rPr lang="en-US" sz="800" i="1" dirty="0">
                <a:effectLst/>
                <a:latin typeface="+mn-lt"/>
                <a:ea typeface="Calibri" panose="020F0502020204030204" pitchFamily="34" charset="0"/>
                <a:cs typeface="Times New Roman" panose="02020603050405020304" pitchFamily="18" charset="0"/>
              </a:rPr>
              <a:t>PLOS ONE</a:t>
            </a:r>
            <a:r>
              <a:rPr lang="en-US" sz="800" dirty="0">
                <a:effectLst/>
                <a:latin typeface="+mn-lt"/>
                <a:ea typeface="Calibri" panose="020F0502020204030204" pitchFamily="34" charset="0"/>
                <a:cs typeface="Times New Roman" panose="02020603050405020304" pitchFamily="18" charset="0"/>
              </a:rPr>
              <a:t>, 17(7), e0266725.</a:t>
            </a:r>
          </a:p>
        </p:txBody>
      </p:sp>
      <p:sp>
        <p:nvSpPr>
          <p:cNvPr id="20" name="Title 1">
            <a:extLst>
              <a:ext uri="{FF2B5EF4-FFF2-40B4-BE49-F238E27FC236}">
                <a16:creationId xmlns:a16="http://schemas.microsoft.com/office/drawing/2014/main" id="{5A43F75C-D357-46A0-9BB1-F3735E371F18}"/>
              </a:ext>
            </a:extLst>
          </p:cNvPr>
          <p:cNvSpPr txBox="1">
            <a:spLocks/>
          </p:cNvSpPr>
          <p:nvPr/>
        </p:nvSpPr>
        <p:spPr>
          <a:xfrm>
            <a:off x="228598" y="6301497"/>
            <a:ext cx="12344401" cy="829322"/>
          </a:xfrm>
          <a:prstGeom prst="rect">
            <a:avLst/>
          </a:prstGeom>
          <a:ln w="28575">
            <a:solidFill>
              <a:schemeClr val="tx1"/>
            </a:solidFill>
          </a:ln>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r>
              <a:rPr lang="en-US" sz="1400" b="1" i="1" dirty="0"/>
              <a:t>Research Impact</a:t>
            </a:r>
          </a:p>
          <a:p>
            <a:pPr algn="l"/>
            <a:r>
              <a:rPr lang="en-US" sz="1200" dirty="0"/>
              <a:t>This systematic review will help strengthen the evidence base on digital mental health interventions for reducing anxiety and depression among university students. It will help guide university wellbeing services and mental health practitioners towards approaches with the strongest demonstrated effects. Findings from this review may inform the selection and implementation of digital support </a:t>
            </a:r>
            <a:r>
              <a:rPr lang="en-US" sz="1200" dirty="0" err="1"/>
              <a:t>programmes</a:t>
            </a:r>
            <a:r>
              <a:rPr lang="en-US" sz="1200" dirty="0"/>
              <a:t>, improve access to mental health resources, and identify gaps in current evidence to support future research and more effective student mental health services.</a:t>
            </a:r>
          </a:p>
        </p:txBody>
      </p:sp>
      <p:pic>
        <p:nvPicPr>
          <p:cNvPr id="3" name="Picture 2" descr="University of Wales Trinity Saint David Logo Vector - (.SVG + .PNG) -  Tukuz.Com">
            <a:extLst>
              <a:ext uri="{FF2B5EF4-FFF2-40B4-BE49-F238E27FC236}">
                <a16:creationId xmlns:a16="http://schemas.microsoft.com/office/drawing/2014/main" id="{7F600BB6-D4D0-1FB4-68FF-A7F9B6C6586E}"/>
              </a:ext>
            </a:extLst>
          </p:cNvPr>
          <p:cNvPicPr>
            <a:picLocks noChangeAspect="1"/>
          </p:cNvPicPr>
          <p:nvPr/>
        </p:nvPicPr>
        <p:blipFill>
          <a:blip r:embed="rId3"/>
          <a:stretch>
            <a:fillRect/>
          </a:stretch>
        </p:blipFill>
        <p:spPr>
          <a:xfrm>
            <a:off x="195832" y="16454"/>
            <a:ext cx="1140800" cy="616095"/>
          </a:xfrm>
          <a:prstGeom prst="rect">
            <a:avLst/>
          </a:prstGeom>
        </p:spPr>
      </p:pic>
    </p:spTree>
    <p:extLst>
      <p:ext uri="{BB962C8B-B14F-4D97-AF65-F5344CB8AC3E}">
        <p14:creationId xmlns:p14="http://schemas.microsoft.com/office/powerpoint/2010/main" val="12092696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166</TotalTime>
  <Words>1348</Words>
  <Application>Microsoft Macintosh PowerPoint</Application>
  <PresentationFormat>A3 Paper (297x420 mm)</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The Effectiveness of Digital Mental Health Interventions in Reducing Anxiety and Depression Among University Students: A Systematic Literature Review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Gnanu Bhatt</cp:lastModifiedBy>
  <cp:revision>2</cp:revision>
  <dcterms:created xsi:type="dcterms:W3CDTF">2026-10-18T09:32:06Z</dcterms:created>
  <dcterms:modified xsi:type="dcterms:W3CDTF">2026-10-21T07:26:21Z</dcterms:modified>
</cp:coreProperties>
</file>