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9BA947-952C-C344-972C-0BC818814E51}" v="12" dt="2026-07-10T20:18:10.6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3038" autoAdjust="0"/>
    <p:restoredTop sz="95906" autoAdjust="0"/>
  </p:normalViewPr>
  <p:slideViewPr>
    <p:cSldViewPr snapToGrid="0">
      <p:cViewPr varScale="1">
        <p:scale>
          <a:sx n="98" d="100"/>
          <a:sy n="98" d="100"/>
        </p:scale>
        <p:origin x="192" y="7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ba Traore (2530261)" userId="afafa4a2-3278-4ea5-9fd5-8b6b52314e87" providerId="ADAL" clId="{5021F257-19F1-5EEB-9593-6F8BE6BC5465}"/>
    <pc:docChg chg="undo redo custSel modSld">
      <pc:chgData name="Samba Traore (2530261)" userId="afafa4a2-3278-4ea5-9fd5-8b6b52314e87" providerId="ADAL" clId="{5021F257-19F1-5EEB-9593-6F8BE6BC5465}" dt="2026-07-11T11:10:48.930" v="775" actId="207"/>
      <pc:docMkLst>
        <pc:docMk/>
      </pc:docMkLst>
      <pc:sldChg chg="modSp mod">
        <pc:chgData name="Samba Traore (2530261)" userId="afafa4a2-3278-4ea5-9fd5-8b6b52314e87" providerId="ADAL" clId="{5021F257-19F1-5EEB-9593-6F8BE6BC5465}" dt="2026-07-11T10:37:33.881" v="773" actId="20577"/>
        <pc:sldMkLst>
          <pc:docMk/>
          <pc:sldMk cId="2563627717" sldId="256"/>
        </pc:sldMkLst>
        <pc:spChg chg="mod">
          <ac:chgData name="Samba Traore (2530261)" userId="afafa4a2-3278-4ea5-9fd5-8b6b52314e87" providerId="ADAL" clId="{5021F257-19F1-5EEB-9593-6F8BE6BC5465}" dt="2026-07-11T10:37:33.881" v="773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addSp delSp modSp mod">
        <pc:chgData name="Samba Traore (2530261)" userId="afafa4a2-3278-4ea5-9fd5-8b6b52314e87" providerId="ADAL" clId="{5021F257-19F1-5EEB-9593-6F8BE6BC5465}" dt="2026-07-11T11:10:48.930" v="775" actId="207"/>
        <pc:sldMkLst>
          <pc:docMk/>
          <pc:sldMk cId="2897957523" sldId="258"/>
        </pc:sldMkLst>
        <pc:spChg chg="mod">
          <ac:chgData name="Samba Traore (2530261)" userId="afafa4a2-3278-4ea5-9fd5-8b6b52314e87" providerId="ADAL" clId="{5021F257-19F1-5EEB-9593-6F8BE6BC5465}" dt="2026-07-11T11:10:48.930" v="775" actId="207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">
        <pc:chgData name="Samba Traore (2530261)" userId="afafa4a2-3278-4ea5-9fd5-8b6b52314e87" providerId="ADAL" clId="{5021F257-19F1-5EEB-9593-6F8BE6BC5465}" dt="2026-07-04T10:28:20.151" v="640" actId="1036"/>
        <pc:sldMkLst>
          <pc:docMk/>
          <pc:sldMk cId="1748499028" sldId="259"/>
        </pc:sldMkLst>
        <pc:spChg chg="mod">
          <ac:chgData name="Samba Traore (2530261)" userId="afafa4a2-3278-4ea5-9fd5-8b6b52314e87" providerId="ADAL" clId="{5021F257-19F1-5EEB-9593-6F8BE6BC5465}" dt="2026-07-04T10:28:20.151" v="640" actId="1036"/>
          <ac:spMkLst>
            <pc:docMk/>
            <pc:sldMk cId="1748499028" sldId="259"/>
            <ac:spMk id="3" creationId="{F9C1CCB3-874D-5E4A-629C-E7AA4A8AB46C}"/>
          </ac:spMkLst>
        </pc:spChg>
      </pc:sldChg>
      <pc:sldChg chg="addSp modSp mod">
        <pc:chgData name="Samba Traore (2530261)" userId="afafa4a2-3278-4ea5-9fd5-8b6b52314e87" providerId="ADAL" clId="{5021F257-19F1-5EEB-9593-6F8BE6BC5465}" dt="2026-07-10T20:21:25.978" v="674" actId="1076"/>
        <pc:sldMkLst>
          <pc:docMk/>
          <pc:sldMk cId="1424087263" sldId="260"/>
        </pc:sldMkLst>
        <pc:spChg chg="mod">
          <ac:chgData name="Samba Traore (2530261)" userId="afafa4a2-3278-4ea5-9fd5-8b6b52314e87" providerId="ADAL" clId="{5021F257-19F1-5EEB-9593-6F8BE6BC5465}" dt="2026-07-04T10:25:12.976" v="638" actId="113"/>
          <ac:spMkLst>
            <pc:docMk/>
            <pc:sldMk cId="1424087263" sldId="260"/>
            <ac:spMk id="3" creationId="{E73EC453-8E6E-AAA5-639A-7F2EB8FCDBC5}"/>
          </ac:spMkLst>
        </pc:spChg>
        <pc:spChg chg="add mod">
          <ac:chgData name="Samba Traore (2530261)" userId="afafa4a2-3278-4ea5-9fd5-8b6b52314e87" providerId="ADAL" clId="{5021F257-19F1-5EEB-9593-6F8BE6BC5465}" dt="2026-07-10T20:21:25.978" v="674" actId="1076"/>
          <ac:spMkLst>
            <pc:docMk/>
            <pc:sldMk cId="1424087263" sldId="260"/>
            <ac:spMk id="5" creationId="{D1EEAC20-BFB5-0F1D-1878-186A09CE884D}"/>
          </ac:spMkLst>
        </pc:spChg>
      </pc:sldChg>
      <pc:sldChg chg="modSp mod">
        <pc:chgData name="Samba Traore (2530261)" userId="afafa4a2-3278-4ea5-9fd5-8b6b52314e87" providerId="ADAL" clId="{5021F257-19F1-5EEB-9593-6F8BE6BC5465}" dt="2026-07-04T10:36:13.915" v="646" actId="12"/>
        <pc:sldMkLst>
          <pc:docMk/>
          <pc:sldMk cId="1382716628" sldId="262"/>
        </pc:sldMkLst>
        <pc:spChg chg="mod">
          <ac:chgData name="Samba Traore (2530261)" userId="afafa4a2-3278-4ea5-9fd5-8b6b52314e87" providerId="ADAL" clId="{5021F257-19F1-5EEB-9593-6F8BE6BC5465}" dt="2026-07-04T10:36:13.915" v="646" actId="12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">
        <pc:chgData name="Samba Traore (2530261)" userId="afafa4a2-3278-4ea5-9fd5-8b6b52314e87" providerId="ADAL" clId="{5021F257-19F1-5EEB-9593-6F8BE6BC5465}" dt="2026-07-04T10:27:57.763" v="639" actId="113"/>
        <pc:sldMkLst>
          <pc:docMk/>
          <pc:sldMk cId="3970473306" sldId="264"/>
        </pc:sldMkLst>
        <pc:spChg chg="mod">
          <ac:chgData name="Samba Traore (2530261)" userId="afafa4a2-3278-4ea5-9fd5-8b6b52314e87" providerId="ADAL" clId="{5021F257-19F1-5EEB-9593-6F8BE6BC5465}" dt="2026-07-04T10:27:57.763" v="639" actId="113"/>
          <ac:spMkLst>
            <pc:docMk/>
            <pc:sldMk cId="3970473306" sldId="264"/>
            <ac:spMk id="3" creationId="{4A53051C-8483-F6FD-7AB5-FC885653EC99}"/>
          </ac:spMkLst>
        </pc:spChg>
      </pc:sldChg>
      <pc:sldChg chg="addSp modSp mod">
        <pc:chgData name="Samba Traore (2530261)" userId="afafa4a2-3278-4ea5-9fd5-8b6b52314e87" providerId="ADAL" clId="{5021F257-19F1-5EEB-9593-6F8BE6BC5465}" dt="2026-07-11T10:19:51.905" v="765" actId="115"/>
        <pc:sldMkLst>
          <pc:docMk/>
          <pc:sldMk cId="359125969" sldId="265"/>
        </pc:sldMkLst>
        <pc:spChg chg="add mod">
          <ac:chgData name="Samba Traore (2530261)" userId="afafa4a2-3278-4ea5-9fd5-8b6b52314e87" providerId="ADAL" clId="{5021F257-19F1-5EEB-9593-6F8BE6BC5465}" dt="2026-07-11T10:19:51.905" v="765" actId="115"/>
          <ac:spMkLst>
            <pc:docMk/>
            <pc:sldMk cId="359125969" sldId="265"/>
            <ac:spMk id="5" creationId="{6501DD82-2361-616D-A69C-A79F76B286D5}"/>
          </ac:spMkLst>
        </pc:spChg>
        <pc:spChg chg="mod">
          <ac:chgData name="Samba Traore (2530261)" userId="afafa4a2-3278-4ea5-9fd5-8b6b52314e87" providerId="ADAL" clId="{5021F257-19F1-5EEB-9593-6F8BE6BC5465}" dt="2026-07-11T08:44:59.097" v="751" actId="20577"/>
          <ac:spMkLst>
            <pc:docMk/>
            <pc:sldMk cId="359125969" sldId="265"/>
            <ac:spMk id="6" creationId="{7E51AB75-6B70-0643-B106-A31F3965F782}"/>
          </ac:spMkLst>
        </pc:spChg>
      </pc:sldChg>
      <pc:sldChg chg="addSp delSp modSp mod">
        <pc:chgData name="Samba Traore (2530261)" userId="afafa4a2-3278-4ea5-9fd5-8b6b52314e87" providerId="ADAL" clId="{5021F257-19F1-5EEB-9593-6F8BE6BC5465}" dt="2026-07-10T20:07:31.053" v="666" actId="1076"/>
        <pc:sldMkLst>
          <pc:docMk/>
          <pc:sldMk cId="1917974163" sldId="267"/>
        </pc:sldMkLst>
        <pc:spChg chg="mod">
          <ac:chgData name="Samba Traore (2530261)" userId="afafa4a2-3278-4ea5-9fd5-8b6b52314e87" providerId="ADAL" clId="{5021F257-19F1-5EEB-9593-6F8BE6BC5465}" dt="2026-07-04T10:24:51.360" v="637" actId="113"/>
          <ac:spMkLst>
            <pc:docMk/>
            <pc:sldMk cId="1917974163" sldId="267"/>
            <ac:spMk id="3" creationId="{C71705AF-A114-46D3-808C-4A69D3AE5A69}"/>
          </ac:spMkLst>
        </pc:spChg>
        <pc:spChg chg="add del mod">
          <ac:chgData name="Samba Traore (2530261)" userId="afafa4a2-3278-4ea5-9fd5-8b6b52314e87" providerId="ADAL" clId="{5021F257-19F1-5EEB-9593-6F8BE6BC5465}" dt="2026-07-10T20:05:55.208" v="664" actId="767"/>
          <ac:spMkLst>
            <pc:docMk/>
            <pc:sldMk cId="1917974163" sldId="267"/>
            <ac:spMk id="4" creationId="{FD541DE7-1621-3985-6875-42F913DDDD43}"/>
          </ac:spMkLst>
        </pc:spChg>
        <pc:spChg chg="add mod">
          <ac:chgData name="Samba Traore (2530261)" userId="afafa4a2-3278-4ea5-9fd5-8b6b52314e87" providerId="ADAL" clId="{5021F257-19F1-5EEB-9593-6F8BE6BC5465}" dt="2026-07-10T20:05:49.277" v="660" actId="1076"/>
          <ac:spMkLst>
            <pc:docMk/>
            <pc:sldMk cId="1917974163" sldId="267"/>
            <ac:spMk id="5" creationId="{914D3C2E-22C6-9EDA-BF4E-6F7CED9F6A77}"/>
          </ac:spMkLst>
        </pc:spChg>
        <pc:spChg chg="add mod">
          <ac:chgData name="Samba Traore (2530261)" userId="afafa4a2-3278-4ea5-9fd5-8b6b52314e87" providerId="ADAL" clId="{5021F257-19F1-5EEB-9593-6F8BE6BC5465}" dt="2026-07-10T20:07:31.053" v="666" actId="1076"/>
          <ac:spMkLst>
            <pc:docMk/>
            <pc:sldMk cId="1917974163" sldId="267"/>
            <ac:spMk id="6" creationId="{63374C91-E9F0-5621-C3F2-0EF11C5594F3}"/>
          </ac:spMkLst>
        </pc:spChg>
      </pc:sldChg>
      <pc:sldChg chg="addSp delSp modSp mod setBg">
        <pc:chgData name="Samba Traore (2530261)" userId="afafa4a2-3278-4ea5-9fd5-8b6b52314e87" providerId="ADAL" clId="{5021F257-19F1-5EEB-9593-6F8BE6BC5465}" dt="2026-07-10T20:01:14.431" v="652" actId="1076"/>
        <pc:sldMkLst>
          <pc:docMk/>
          <pc:sldMk cId="3645478630" sldId="268"/>
        </pc:sldMkLst>
        <pc:spChg chg="mod">
          <ac:chgData name="Samba Traore (2530261)" userId="afafa4a2-3278-4ea5-9fd5-8b6b52314e87" providerId="ADAL" clId="{5021F257-19F1-5EEB-9593-6F8BE6BC5465}" dt="2026-07-10T20:00:35.077" v="647" actId="14100"/>
          <ac:spMkLst>
            <pc:docMk/>
            <pc:sldMk cId="3645478630" sldId="268"/>
            <ac:spMk id="2" creationId="{3FC915AA-9AD6-9DEC-20C0-9E11999F2E2F}"/>
          </ac:spMkLst>
        </pc:spChg>
        <pc:spChg chg="mod">
          <ac:chgData name="Samba Traore (2530261)" userId="afafa4a2-3278-4ea5-9fd5-8b6b52314e87" providerId="ADAL" clId="{5021F257-19F1-5EEB-9593-6F8BE6BC5465}" dt="2026-07-10T20:00:58.841" v="650" actId="14100"/>
          <ac:spMkLst>
            <pc:docMk/>
            <pc:sldMk cId="3645478630" sldId="268"/>
            <ac:spMk id="3" creationId="{6ED3E622-CB09-1362-15C9-BF616871B4C4}"/>
          </ac:spMkLst>
        </pc:spChg>
        <pc:spChg chg="add mod">
          <ac:chgData name="Samba Traore (2530261)" userId="afafa4a2-3278-4ea5-9fd5-8b6b52314e87" providerId="ADAL" clId="{5021F257-19F1-5EEB-9593-6F8BE6BC5465}" dt="2026-07-10T20:01:14.431" v="652" actId="1076"/>
          <ac:spMkLst>
            <pc:docMk/>
            <pc:sldMk cId="3645478630" sldId="268"/>
            <ac:spMk id="4" creationId="{AA4A8586-AE42-F897-F40F-E49E1170FDC7}"/>
          </ac:spMkLst>
        </pc:spChg>
        <pc:spChg chg="add">
          <ac:chgData name="Samba Traore (2530261)" userId="afafa4a2-3278-4ea5-9fd5-8b6b52314e87" providerId="ADAL" clId="{5021F257-19F1-5EEB-9593-6F8BE6BC5465}" dt="2026-06-29T18:37:23.890" v="349" actId="26606"/>
          <ac:spMkLst>
            <pc:docMk/>
            <pc:sldMk cId="3645478630" sldId="268"/>
            <ac:spMk id="116" creationId="{B8FE8EF1-7AF2-4864-A8DE-7EE3481DA1D4}"/>
          </ac:spMkLst>
        </pc:spChg>
        <pc:spChg chg="add">
          <ac:chgData name="Samba Traore (2530261)" userId="afafa4a2-3278-4ea5-9fd5-8b6b52314e87" providerId="ADAL" clId="{5021F257-19F1-5EEB-9593-6F8BE6BC5465}" dt="2026-06-29T18:37:23.890" v="349" actId="26606"/>
          <ac:spMkLst>
            <pc:docMk/>
            <pc:sldMk cId="3645478630" sldId="268"/>
            <ac:spMk id="117" creationId="{76CB6AE4-A444-41E5-A744-47F048A15E7D}"/>
          </ac:spMkLst>
        </pc:spChg>
        <pc:grpChg chg="add">
          <ac:chgData name="Samba Traore (2530261)" userId="afafa4a2-3278-4ea5-9fd5-8b6b52314e87" providerId="ADAL" clId="{5021F257-19F1-5EEB-9593-6F8BE6BC5465}" dt="2026-06-29T18:37:23.890" v="349" actId="26606"/>
          <ac:grpSpMkLst>
            <pc:docMk/>
            <pc:sldMk cId="3645478630" sldId="268"/>
            <ac:grpSpMk id="114" creationId="{7B7EFD05-5F12-420E-8AEF-74D5EF9D58BC}"/>
          </ac:grpSpMkLst>
        </pc:grpChg>
        <pc:grpChg chg="add">
          <ac:chgData name="Samba Traore (2530261)" userId="afafa4a2-3278-4ea5-9fd5-8b6b52314e87" providerId="ADAL" clId="{5021F257-19F1-5EEB-9593-6F8BE6BC5465}" dt="2026-06-29T18:37:23.890" v="349" actId="26606"/>
          <ac:grpSpMkLst>
            <pc:docMk/>
            <pc:sldMk cId="3645478630" sldId="268"/>
            <ac:grpSpMk id="115" creationId="{B64F33C7-E158-4057-87E7-6F42AA6D034A}"/>
          </ac:grpSpMkLst>
        </pc:grpChg>
        <pc:picChg chg="add mod">
          <ac:chgData name="Samba Traore (2530261)" userId="afafa4a2-3278-4ea5-9fd5-8b6b52314e87" providerId="ADAL" clId="{5021F257-19F1-5EEB-9593-6F8BE6BC5465}" dt="2026-06-29T18:37:50.664" v="352" actId="1076"/>
          <ac:picMkLst>
            <pc:docMk/>
            <pc:sldMk cId="3645478630" sldId="268"/>
            <ac:picMk id="8" creationId="{9588385D-8D6B-3BEA-DDB9-86FBC1A7DDA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" TargetMode="External"/><Relationship Id="rId2" Type="http://schemas.openxmlformats.org/officeDocument/2006/relationships/hyperlink" Target="https://www.cipd.org/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asq.org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</a:t>
            </a:r>
            <a:r>
              <a:rPr lang="en-GB" sz="3200" dirty="0" err="1">
                <a:latin typeface="A"/>
              </a:rPr>
              <a:t>NAME:Problem</a:t>
            </a:r>
            <a:r>
              <a:rPr lang="en-GB" sz="3200" dirty="0">
                <a:latin typeface="A"/>
              </a:rPr>
              <a:t> Solving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:LCLM4004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</a:t>
            </a:r>
            <a:r>
              <a:rPr lang="en-GB" sz="3200" dirty="0" err="1">
                <a:latin typeface="A"/>
              </a:rPr>
              <a:t>NAME:Samba</a:t>
            </a:r>
            <a:r>
              <a:rPr lang="en-GB" sz="3200" dirty="0">
                <a:latin typeface="A"/>
              </a:rPr>
              <a:t> Traore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ID.       :2530261</a:t>
            </a:r>
            <a:br>
              <a:rPr lang="en-GB" sz="3200" dirty="0">
                <a:latin typeface="A"/>
              </a:rPr>
            </a:br>
            <a:r>
              <a:rPr lang="en-GB" sz="3200" dirty="0" err="1">
                <a:latin typeface="A"/>
              </a:rPr>
              <a:t>LECTURER:Charles</a:t>
            </a:r>
            <a:r>
              <a:rPr lang="en-GB" sz="3200" dirty="0">
                <a:latin typeface="A"/>
              </a:rPr>
              <a:t> Obinwa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Basil’s Bakery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F618F9-0F2B-C2ED-8CAA-38E91D6FC9DA}"/>
              </a:ext>
            </a:extLst>
          </p:cNvPr>
          <p:cNvSpPr txBox="1"/>
          <p:nvPr/>
        </p:nvSpPr>
        <p:spPr>
          <a:xfrm>
            <a:off x="2346592" y="2986602"/>
            <a:ext cx="6103344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This presentation analyses the causes of sales stagnation at Basil’s Bakery.</a:t>
            </a:r>
          </a:p>
          <a:p>
            <a:endParaRPr lang="en-US" sz="1800" dirty="0"/>
          </a:p>
          <a:p>
            <a:r>
              <a:rPr lang="en-US" sz="1800" dirty="0"/>
              <a:t>It applies the 5W2H model, PESTLE analysis and Fishbone Diagram to identify the main business issues.</a:t>
            </a:r>
          </a:p>
          <a:p>
            <a:endParaRPr lang="en-US" sz="1800" dirty="0"/>
          </a:p>
          <a:p>
            <a:r>
              <a:rPr lang="en-US" sz="1800" dirty="0"/>
              <a:t>Key concepts:</a:t>
            </a:r>
          </a:p>
          <a:p>
            <a:r>
              <a:rPr lang="en-US" sz="1800" dirty="0"/>
              <a:t>• PESTLE: a tool </a:t>
            </a:r>
            <a:r>
              <a:rPr lang="en-US" sz="1800" dirty="0" err="1"/>
              <a:t>analysing</a:t>
            </a:r>
            <a:r>
              <a:rPr lang="en-US" sz="1800" dirty="0"/>
              <a:t> external business factors.</a:t>
            </a:r>
          </a:p>
          <a:p>
            <a:r>
              <a:rPr lang="en-US" sz="1800" dirty="0"/>
              <a:t>• Fishbone Diagram: a method identifying root causes of problems.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905871"/>
            <a:ext cx="9090595" cy="4078224"/>
          </a:xfrm>
        </p:spPr>
        <p:txBody>
          <a:bodyPr>
            <a:normAutofit fontScale="92500" lnSpcReduction="10000"/>
          </a:bodyPr>
          <a:lstStyle/>
          <a:p>
            <a:endParaRPr lang="en-GB" b="1" dirty="0"/>
          </a:p>
          <a:p>
            <a:r>
              <a:rPr lang="en-US" dirty="0"/>
              <a:t>Basil’s Bakery</a:t>
            </a:r>
          </a:p>
          <a:p>
            <a:endParaRPr lang="en-US" dirty="0"/>
          </a:p>
          <a:p>
            <a:r>
              <a:rPr lang="en-US" dirty="0"/>
              <a:t>Founded: 2015</a:t>
            </a:r>
          </a:p>
          <a:p>
            <a:r>
              <a:rPr lang="en-US" dirty="0"/>
              <a:t>Owner: Basil (artisan baker)</a:t>
            </a:r>
          </a:p>
          <a:p>
            <a:endParaRPr lang="en-US" dirty="0"/>
          </a:p>
          <a:p>
            <a:r>
              <a:rPr lang="en-US" dirty="0"/>
              <a:t>The bakery sells contemporary cakes, pastries and breads using high-quality organic ingredients.</a:t>
            </a:r>
          </a:p>
          <a:p>
            <a:endParaRPr lang="en-US" dirty="0"/>
          </a:p>
          <a:p>
            <a:r>
              <a:rPr lang="en-US" dirty="0"/>
              <a:t>The business is located in a retail park in Coventry and serves shoppers, retail workers, office workers and warehouse workers.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 fontScale="92500" lnSpcReduction="20000"/>
          </a:bodyPr>
          <a:lstStyle/>
          <a:p>
            <a:r>
              <a:rPr lang="en-US" sz="2800" b="1" dirty="0"/>
              <a:t>5W2H Analysis</a:t>
            </a:r>
          </a:p>
          <a:p>
            <a:endParaRPr lang="en-US" sz="2800" dirty="0"/>
          </a:p>
          <a:p>
            <a:r>
              <a:rPr lang="en-US" sz="2800" dirty="0"/>
              <a:t>What: Sales have remained around 25% below 2019 levels.</a:t>
            </a:r>
          </a:p>
          <a:p>
            <a:r>
              <a:rPr lang="en-US" sz="2800" dirty="0"/>
              <a:t>Who: Customers, office workers, retail workers and Basil.</a:t>
            </a:r>
          </a:p>
          <a:p>
            <a:r>
              <a:rPr lang="en-US" sz="2800" dirty="0"/>
              <a:t>Where: Retail park location in Coventry.</a:t>
            </a:r>
          </a:p>
          <a:p>
            <a:r>
              <a:rPr lang="en-US" sz="2800" dirty="0"/>
              <a:t>When: Decline began after COVID-19 restrictions in 2020.</a:t>
            </a:r>
          </a:p>
          <a:p>
            <a:r>
              <a:rPr lang="en-US" sz="2800" dirty="0"/>
              <a:t>Why: Reduced footfall, remote working and increased costs.</a:t>
            </a:r>
          </a:p>
          <a:p>
            <a:r>
              <a:rPr lang="en-US" sz="2800" dirty="0"/>
              <a:t>How: Fewer visits and missed delivery/pre-order opportunities.</a:t>
            </a:r>
          </a:p>
          <a:p>
            <a:r>
              <a:rPr lang="en-US" sz="2800" dirty="0"/>
              <a:t>How much: Significant reduction in sales compared with 2019.</a:t>
            </a:r>
          </a:p>
          <a:p>
            <a:endParaRPr lang="en-GB" sz="2800" b="1" dirty="0">
              <a:solidFill>
                <a:srgbClr val="FF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EEAC20-BFB5-0F1D-1878-186A09CE884D}"/>
              </a:ext>
            </a:extLst>
          </p:cNvPr>
          <p:cNvSpPr txBox="1"/>
          <p:nvPr/>
        </p:nvSpPr>
        <p:spPr>
          <a:xfrm>
            <a:off x="2844437" y="5997388"/>
            <a:ext cx="610688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u="none" strike="noStrike" dirty="0">
                <a:solidFill>
                  <a:srgbClr val="1A1A1A"/>
                </a:solidFill>
                <a:effectLst/>
                <a:latin typeface="museo-sans"/>
              </a:rPr>
              <a:t>International Journal of Organizational Analysis (2026) 34 (4): 1364–1386.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 lnSpcReduction="10000"/>
          </a:bodyPr>
          <a:lstStyle/>
          <a:p>
            <a:r>
              <a:rPr lang="en-US" b="1" dirty="0"/>
              <a:t>POLITICAL</a:t>
            </a:r>
          </a:p>
          <a:p>
            <a:r>
              <a:rPr lang="en-US" dirty="0"/>
              <a:t>• Increasing business regulations and rates.</a:t>
            </a:r>
          </a:p>
          <a:p>
            <a:r>
              <a:rPr lang="en-US" dirty="0"/>
              <a:t>• Government support changes affecting small businesses.</a:t>
            </a:r>
          </a:p>
          <a:p>
            <a:endParaRPr lang="en-US" dirty="0"/>
          </a:p>
          <a:p>
            <a:r>
              <a:rPr lang="en-US" b="1" dirty="0"/>
              <a:t>ECONOMIC</a:t>
            </a:r>
          </a:p>
          <a:p>
            <a:r>
              <a:rPr lang="en-US" dirty="0"/>
              <a:t>• Rising rent, utilities and insurance costs.</a:t>
            </a:r>
          </a:p>
          <a:p>
            <a:r>
              <a:rPr lang="en-US" dirty="0"/>
              <a:t>• Organic ingredient prices are unpredictable.</a:t>
            </a:r>
          </a:p>
          <a:p>
            <a:endParaRPr lang="en-US" dirty="0"/>
          </a:p>
          <a:p>
            <a:r>
              <a:rPr lang="en-US" b="1" dirty="0"/>
              <a:t>SOCIAL</a:t>
            </a:r>
          </a:p>
          <a:p>
            <a:r>
              <a:rPr lang="en-US" dirty="0"/>
              <a:t>• More customers working from home.</a:t>
            </a:r>
          </a:p>
          <a:p>
            <a:r>
              <a:rPr lang="en-US" dirty="0"/>
              <a:t>• Customers expect convenience services.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>
            <a:normAutofit fontScale="92500" lnSpcReduction="20000"/>
          </a:bodyPr>
          <a:lstStyle/>
          <a:p>
            <a:r>
              <a:rPr lang="en-US" b="1" dirty="0"/>
              <a:t>TECHNOLOGICAL</a:t>
            </a:r>
          </a:p>
          <a:p>
            <a:r>
              <a:rPr lang="en-US" dirty="0"/>
              <a:t>• No online ordering system.</a:t>
            </a:r>
          </a:p>
          <a:p>
            <a:r>
              <a:rPr lang="en-US" dirty="0"/>
              <a:t>• No delivery platform limits growth.</a:t>
            </a:r>
          </a:p>
          <a:p>
            <a:endParaRPr lang="en-US" dirty="0"/>
          </a:p>
          <a:p>
            <a:r>
              <a:rPr lang="en-US" b="1" dirty="0"/>
              <a:t>LEGAL</a:t>
            </a:r>
          </a:p>
          <a:p>
            <a:r>
              <a:rPr lang="en-US" dirty="0"/>
              <a:t>• Must comply with food safety regulations.</a:t>
            </a:r>
          </a:p>
          <a:p>
            <a:r>
              <a:rPr lang="en-US" dirty="0"/>
              <a:t>• Employment and insurance requirements increase costs.</a:t>
            </a:r>
          </a:p>
          <a:p>
            <a:endParaRPr lang="en-US" dirty="0"/>
          </a:p>
          <a:p>
            <a:r>
              <a:rPr lang="en-US" b="1" dirty="0"/>
              <a:t>ENVIRONMENTAL</a:t>
            </a:r>
          </a:p>
          <a:p>
            <a:r>
              <a:rPr lang="en-US" dirty="0"/>
              <a:t>• Organic supply affected by crop failures.</a:t>
            </a:r>
          </a:p>
          <a:p>
            <a:r>
              <a:rPr lang="en-US" dirty="0"/>
              <a:t>• Sustainability expectations influence purchasing.</a:t>
            </a:r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63374C91-E9F0-5621-C3F2-0EF11C5594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65269" y="6296297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-webkit-standard"/>
              </a:rPr>
              <a:t>CIPD (2025) – PESTLE Analysis Framework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4" name="Group 113">
            <a:extLst>
              <a:ext uri="{FF2B5EF4-FFF2-40B4-BE49-F238E27FC236}">
                <a16:creationId xmlns:a16="http://schemas.microsoft.com/office/drawing/2014/main" id="{7B7EFD05-5F12-420E-8AEF-74D5EF9D5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6B6786B7-9BA0-488B-8C6B-1C5BB4E2A5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ACF6C842-D596-43D3-B584-5672E0D331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3">
              <a:extLst>
                <a:ext uri="{FF2B5EF4-FFF2-40B4-BE49-F238E27FC236}">
                  <a16:creationId xmlns:a16="http://schemas.microsoft.com/office/drawing/2014/main" id="{6DF84F3E-35FA-497B-B6FA-F453E82F32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2846D7FA-E05C-448E-B156-F77C205A1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E269AD3A-E6B6-4322-A013-276CBC1B08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6">
              <a:extLst>
                <a:ext uri="{FF2B5EF4-FFF2-40B4-BE49-F238E27FC236}">
                  <a16:creationId xmlns:a16="http://schemas.microsoft.com/office/drawing/2014/main" id="{CEFB9F00-6239-4BF6-B439-D16231B24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7">
              <a:extLst>
                <a:ext uri="{FF2B5EF4-FFF2-40B4-BE49-F238E27FC236}">
                  <a16:creationId xmlns:a16="http://schemas.microsoft.com/office/drawing/2014/main" id="{74D1DDDB-FC85-40C5-9225-06312C451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8">
              <a:extLst>
                <a:ext uri="{FF2B5EF4-FFF2-40B4-BE49-F238E27FC236}">
                  <a16:creationId xmlns:a16="http://schemas.microsoft.com/office/drawing/2014/main" id="{E9217709-40C1-4F4A-AB69-8A693608A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9">
              <a:extLst>
                <a:ext uri="{FF2B5EF4-FFF2-40B4-BE49-F238E27FC236}">
                  <a16:creationId xmlns:a16="http://schemas.microsoft.com/office/drawing/2014/main" id="{ACCD26D6-BC97-43F5-B803-5838985FCC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20">
              <a:extLst>
                <a:ext uri="{FF2B5EF4-FFF2-40B4-BE49-F238E27FC236}">
                  <a16:creationId xmlns:a16="http://schemas.microsoft.com/office/drawing/2014/main" id="{8136022F-2988-42E2-90E1-617D189FF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21">
              <a:extLst>
                <a:ext uri="{FF2B5EF4-FFF2-40B4-BE49-F238E27FC236}">
                  <a16:creationId xmlns:a16="http://schemas.microsoft.com/office/drawing/2014/main" id="{03859925-85FA-4D69-A0AB-6F827E3B5C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22">
              <a:extLst>
                <a:ext uri="{FF2B5EF4-FFF2-40B4-BE49-F238E27FC236}">
                  <a16:creationId xmlns:a16="http://schemas.microsoft.com/office/drawing/2014/main" id="{BAE65FC7-970A-4DCC-9FB4-CF0F7496A9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15" name="Group 114">
            <a:extLst>
              <a:ext uri="{FF2B5EF4-FFF2-40B4-BE49-F238E27FC236}">
                <a16:creationId xmlns:a16="http://schemas.microsoft.com/office/drawing/2014/main" id="{B64F33C7-E158-4057-87E7-6F42AA6D0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26714E66-FCC0-42F6-B127-0F91203BC5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7E0BD3C9-F0D9-4A53-87DF-71D17D328D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DFA9FE4C-FCED-4A9A-9E43-358EB7501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E5D5BB28-15EC-4D32-9C05-C2206AF9E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06210E9D-4080-4566-B32A-3A8BE356F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894D3505-0982-40B2-8131-1B6BFF2736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11598CAB-0965-48D6-999C-91450C50D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29E94126-468A-4060-BCBC-DC3806A46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35">
              <a:extLst>
                <a:ext uri="{FF2B5EF4-FFF2-40B4-BE49-F238E27FC236}">
                  <a16:creationId xmlns:a16="http://schemas.microsoft.com/office/drawing/2014/main" id="{438F3422-C112-405B-B955-7B16907214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Freeform 36">
              <a:extLst>
                <a:ext uri="{FF2B5EF4-FFF2-40B4-BE49-F238E27FC236}">
                  <a16:creationId xmlns:a16="http://schemas.microsoft.com/office/drawing/2014/main" id="{C99C65FC-23C1-4B1D-A385-29B46619D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53D192C3-5E79-4B85-98D0-8F6C681CDC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8709C0CF-D42A-4EE0-9C30-B0B72C69A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16" name="Rectangle 115">
            <a:extLst>
              <a:ext uri="{FF2B5EF4-FFF2-40B4-BE49-F238E27FC236}">
                <a16:creationId xmlns:a16="http://schemas.microsoft.com/office/drawing/2014/main" id="{B8FE8EF1-7AF2-4864-A8DE-7EE3481D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7" name="Freeform 6">
            <a:extLst>
              <a:ext uri="{FF2B5EF4-FFF2-40B4-BE49-F238E27FC236}">
                <a16:creationId xmlns:a16="http://schemas.microsoft.com/office/drawing/2014/main" id="{76CB6AE4-A444-41E5-A744-47F048A15E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4775200"/>
            <a:ext cx="8915399" cy="823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 dirty="0"/>
              <a:t>Cause and effect analysis (Fishbone diagram)</a:t>
            </a:r>
            <a:endParaRPr lang="en-US" sz="2800" dirty="0"/>
          </a:p>
          <a:p>
            <a:pPr>
              <a:lnSpc>
                <a:spcPct val="90000"/>
              </a:lnSpc>
            </a:pPr>
            <a:endParaRPr lang="en-US" sz="28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3" y="5631830"/>
            <a:ext cx="7900261" cy="612906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800"/>
          </a:p>
          <a:p>
            <a:endParaRPr lang="en-US" sz="180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588385D-8D6B-3BEA-DDB9-86FBC1A7DD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3899" y="735457"/>
            <a:ext cx="7041042" cy="3854971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AA4A8586-AE42-F897-F40F-E49E1170FD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1532" y="5823494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-webkit-standard"/>
              </a:rPr>
              <a:t>ASQ (2024) – Fishbone Diagram / Root Cause Analysis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US" b="1" dirty="0"/>
              <a:t>Key Findings:</a:t>
            </a:r>
          </a:p>
          <a:p>
            <a:endParaRPr lang="en-US" dirty="0"/>
          </a:p>
          <a:p>
            <a:r>
              <a:rPr lang="en-US" dirty="0"/>
              <a:t>• Sales decline is caused by several internal and external factors.</a:t>
            </a:r>
          </a:p>
          <a:p>
            <a:r>
              <a:rPr lang="en-US" dirty="0"/>
              <a:t>• Reduced footfall and remote working changed customer </a:t>
            </a:r>
            <a:r>
              <a:rPr lang="en-US" dirty="0" err="1"/>
              <a:t>behaviour</a:t>
            </a:r>
            <a:r>
              <a:rPr lang="en-US" dirty="0"/>
              <a:t>.</a:t>
            </a:r>
          </a:p>
          <a:p>
            <a:r>
              <a:rPr lang="en-US" dirty="0"/>
              <a:t>• Rising costs create pressure on profitability.</a:t>
            </a:r>
          </a:p>
          <a:p>
            <a:r>
              <a:rPr lang="en-US" dirty="0"/>
              <a:t>• Basil should introduce online ordering, delivery and business partnerships.</a:t>
            </a:r>
          </a:p>
          <a:p>
            <a:r>
              <a:rPr lang="en-US" dirty="0"/>
              <a:t>• The bakery must adapt its business model to future customer needs.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52252" y="2105891"/>
            <a:ext cx="9914905" cy="45719"/>
          </a:xfrm>
        </p:spPr>
        <p:txBody>
          <a:bodyPr>
            <a:normAutofit fontScale="25000" lnSpcReduction="20000"/>
          </a:bodyPr>
          <a:lstStyle/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DAB148-51F5-D436-1857-C729448A37D9}"/>
              </a:ext>
            </a:extLst>
          </p:cNvPr>
          <p:cNvSpPr txBox="1"/>
          <p:nvPr/>
        </p:nvSpPr>
        <p:spPr>
          <a:xfrm>
            <a:off x="5403273" y="343592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7E51AB75-6B70-0643-B106-A31F3965F7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2546" y="1990912"/>
            <a:ext cx="8938088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CIPD (2025) 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PESTLE Analysis: Understanding External Influences on 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Organisations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2"/>
              </a:rPr>
              <a:t>https://www.cipd.org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Cambridge Dictionary (2026) 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PESTLE Analysis Definition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3"/>
              </a:rPr>
              <a:t>https://dictionary.cambridge.org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ASQ (2024) 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Fishbone Diagram (Cause-and-Effect Analysis)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4"/>
              </a:rPr>
              <a:t>https://asq.org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Kotler &amp; Armstrong (2021) 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Principles of Marketing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Pearson.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01DD82-2361-616D-A69C-A79F76B286D5}"/>
              </a:ext>
            </a:extLst>
          </p:cNvPr>
          <p:cNvSpPr txBox="1"/>
          <p:nvPr/>
        </p:nvSpPr>
        <p:spPr>
          <a:xfrm>
            <a:off x="1662546" y="4206903"/>
            <a:ext cx="58782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.</a:t>
            </a:r>
            <a:r>
              <a:rPr lang="en-US" i="1" dirty="0"/>
              <a:t>International Journal of Organizational Analysis (2026) 34 (4): 1364–1386.</a:t>
            </a: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13915</TotalTime>
  <Words>541</Words>
  <Application>Microsoft Macintosh PowerPoint</Application>
  <PresentationFormat>Widescreen</PresentationFormat>
  <Paragraphs>84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</vt:lpstr>
      <vt:lpstr>museo-sans</vt:lpstr>
      <vt:lpstr>Aptos</vt:lpstr>
      <vt:lpstr>Arial</vt:lpstr>
      <vt:lpstr>Century Gothic</vt:lpstr>
      <vt:lpstr>Roboto</vt:lpstr>
      <vt:lpstr>Wingdings 3</vt:lpstr>
      <vt:lpstr>Wisp</vt:lpstr>
      <vt:lpstr>MODULE NAME:Problem Solving Decision Making MODULE CODE :LCLM4004 STUDENT NAME:Samba Traore STUDENT ID.       :2530261 LECTURER:Charles Obinwa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Samba Traore</cp:lastModifiedBy>
  <cp:revision>93</cp:revision>
  <dcterms:created xsi:type="dcterms:W3CDTF">2024-10-08T15:58:04Z</dcterms:created>
  <dcterms:modified xsi:type="dcterms:W3CDTF">2026-07-11T11:10:57Z</dcterms:modified>
</cp:coreProperties>
</file>