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
  </p:notesMasterIdLst>
  <p:sldIdLst>
    <p:sldId id="269" r:id="rId2"/>
    <p:sldId id="286" r:id="rId3"/>
    <p:sldId id="285" r:id="rId4"/>
    <p:sldId id="287" r:id="rId5"/>
    <p:sldId id="284" r:id="rId6"/>
    <p:sldId id="258" r:id="rId7"/>
    <p:sldId id="297"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2"/>
    <p:restoredTop sz="94694"/>
  </p:normalViewPr>
  <p:slideViewPr>
    <p:cSldViewPr snapToGrid="0">
      <p:cViewPr varScale="1">
        <p:scale>
          <a:sx n="109" d="100"/>
          <a:sy n="109" d="100"/>
        </p:scale>
        <p:origin x="7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705A94-AA4F-448E-8610-B2DE9474E7D5}"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9646B297-313E-4A14-BB05-E9E043E6A995}">
      <dgm:prSet/>
      <dgm:spPr/>
      <dgm:t>
        <a:bodyPr/>
        <a:lstStyle/>
        <a:p>
          <a:pPr rtl="0"/>
          <a:r>
            <a:rPr lang="en-GB"/>
            <a:t>Lord Laming, officially Herbert John Laming, Baron Laming, is a British social worker and life peer known for his significant contributions to social welfare and child protection</a:t>
          </a:r>
          <a:r>
            <a:rPr lang="en-GB">
              <a:latin typeface="Times New Roman"/>
              <a:cs typeface="Times New Roman"/>
            </a:rPr>
            <a:t> (</a:t>
          </a:r>
          <a:r>
            <a:rPr lang="en-GB" err="1">
              <a:latin typeface="Times New Roman"/>
              <a:cs typeface="Times New Roman"/>
            </a:rPr>
            <a:t>Sheerman</a:t>
          </a:r>
          <a:r>
            <a:rPr lang="en-GB">
              <a:latin typeface="Times New Roman"/>
              <a:cs typeface="Times New Roman"/>
            </a:rPr>
            <a:t> and </a:t>
          </a:r>
          <a:r>
            <a:rPr lang="en-GB" err="1">
              <a:latin typeface="Times New Roman"/>
              <a:cs typeface="Times New Roman"/>
            </a:rPr>
            <a:t>Briatin</a:t>
          </a:r>
          <a:r>
            <a:rPr lang="en-GB">
              <a:latin typeface="Times New Roman"/>
              <a:cs typeface="Times New Roman"/>
            </a:rPr>
            <a:t>, 2009).</a:t>
          </a:r>
          <a:endParaRPr lang="en-US">
            <a:latin typeface="Times New Roman"/>
            <a:cs typeface="Times New Roman"/>
          </a:endParaRPr>
        </a:p>
      </dgm:t>
    </dgm:pt>
    <dgm:pt modelId="{BCD50FE4-8B82-4E47-A842-DAE5088E7496}" type="parTrans" cxnId="{D08ACD41-B580-4D86-9D59-7424479DB6A7}">
      <dgm:prSet/>
      <dgm:spPr/>
      <dgm:t>
        <a:bodyPr/>
        <a:lstStyle/>
        <a:p>
          <a:endParaRPr lang="en-US"/>
        </a:p>
      </dgm:t>
    </dgm:pt>
    <dgm:pt modelId="{CCEFCB2B-1AAC-404F-9D44-EAA2E4D04055}" type="sibTrans" cxnId="{D08ACD41-B580-4D86-9D59-7424479DB6A7}">
      <dgm:prSet/>
      <dgm:spPr/>
      <dgm:t>
        <a:bodyPr/>
        <a:lstStyle/>
        <a:p>
          <a:endParaRPr lang="en-US"/>
        </a:p>
      </dgm:t>
    </dgm:pt>
    <dgm:pt modelId="{3ACF87A8-07F8-499C-9595-310669ECB6CD}">
      <dgm:prSet/>
      <dgm:spPr/>
      <dgm:t>
        <a:bodyPr/>
        <a:lstStyle/>
        <a:p>
          <a:pPr rtl="0"/>
          <a:r>
            <a:rPr lang="en-GB"/>
            <a:t>He gained widespread recognition as the author of the </a:t>
          </a:r>
          <a:r>
            <a:rPr lang="en-GB" i="1"/>
            <a:t>Victoria Climbié Inquiry</a:t>
          </a:r>
          <a:r>
            <a:rPr lang="en-GB"/>
            <a:t> report (2003), which examined the systemic failures leading to the tragic death of eight-year-old Victoria Climbié in London</a:t>
          </a:r>
          <a:r>
            <a:rPr lang="en-GB">
              <a:latin typeface="Times New Roman"/>
              <a:cs typeface="Times New Roman"/>
            </a:rPr>
            <a:t> (Lord Laming, 2003).</a:t>
          </a:r>
          <a:endParaRPr lang="en-US">
            <a:latin typeface="Times New Roman"/>
            <a:cs typeface="Times New Roman"/>
          </a:endParaRPr>
        </a:p>
      </dgm:t>
    </dgm:pt>
    <dgm:pt modelId="{6CAC0CE2-CFC8-4866-9366-9447E8C84D4E}" type="parTrans" cxnId="{8B6B1D2E-AA9D-406A-B9E7-7A07E00A1FCC}">
      <dgm:prSet/>
      <dgm:spPr/>
      <dgm:t>
        <a:bodyPr/>
        <a:lstStyle/>
        <a:p>
          <a:endParaRPr lang="en-US"/>
        </a:p>
      </dgm:t>
    </dgm:pt>
    <dgm:pt modelId="{6E4E7EBC-EA5D-4708-9E98-1283E2413C9F}" type="sibTrans" cxnId="{8B6B1D2E-AA9D-406A-B9E7-7A07E00A1FCC}">
      <dgm:prSet/>
      <dgm:spPr/>
      <dgm:t>
        <a:bodyPr/>
        <a:lstStyle/>
        <a:p>
          <a:endParaRPr lang="en-US"/>
        </a:p>
      </dgm:t>
    </dgm:pt>
    <dgm:pt modelId="{EB4E2B23-9775-48C9-A5B9-23184B9B28D2}" type="pres">
      <dgm:prSet presAssocID="{B9705A94-AA4F-448E-8610-B2DE9474E7D5}" presName="vert0" presStyleCnt="0">
        <dgm:presLayoutVars>
          <dgm:dir/>
          <dgm:animOne val="branch"/>
          <dgm:animLvl val="lvl"/>
        </dgm:presLayoutVars>
      </dgm:prSet>
      <dgm:spPr/>
    </dgm:pt>
    <dgm:pt modelId="{4D66FF42-C5C8-4F01-8C3C-CCA2C9A8030C}" type="pres">
      <dgm:prSet presAssocID="{9646B297-313E-4A14-BB05-E9E043E6A995}" presName="thickLine" presStyleLbl="alignNode1" presStyleIdx="0" presStyleCnt="2"/>
      <dgm:spPr/>
    </dgm:pt>
    <dgm:pt modelId="{FF54FD5A-7436-4792-A5E7-C4D7A3752424}" type="pres">
      <dgm:prSet presAssocID="{9646B297-313E-4A14-BB05-E9E043E6A995}" presName="horz1" presStyleCnt="0"/>
      <dgm:spPr/>
    </dgm:pt>
    <dgm:pt modelId="{A267753E-E018-4444-9354-3F101C0CB296}" type="pres">
      <dgm:prSet presAssocID="{9646B297-313E-4A14-BB05-E9E043E6A995}" presName="tx1" presStyleLbl="revTx" presStyleIdx="0" presStyleCnt="2"/>
      <dgm:spPr/>
    </dgm:pt>
    <dgm:pt modelId="{192AFC44-8E49-454C-AE3F-9C33B760F62C}" type="pres">
      <dgm:prSet presAssocID="{9646B297-313E-4A14-BB05-E9E043E6A995}" presName="vert1" presStyleCnt="0"/>
      <dgm:spPr/>
    </dgm:pt>
    <dgm:pt modelId="{A9D1EA88-799F-4F8D-B361-BF087BB7E746}" type="pres">
      <dgm:prSet presAssocID="{3ACF87A8-07F8-499C-9595-310669ECB6CD}" presName="thickLine" presStyleLbl="alignNode1" presStyleIdx="1" presStyleCnt="2"/>
      <dgm:spPr/>
    </dgm:pt>
    <dgm:pt modelId="{72260B1F-3F1F-4095-96CC-5C620BA8E6B2}" type="pres">
      <dgm:prSet presAssocID="{3ACF87A8-07F8-499C-9595-310669ECB6CD}" presName="horz1" presStyleCnt="0"/>
      <dgm:spPr/>
    </dgm:pt>
    <dgm:pt modelId="{E08D1429-6358-4573-B014-37E14746B00B}" type="pres">
      <dgm:prSet presAssocID="{3ACF87A8-07F8-499C-9595-310669ECB6CD}" presName="tx1" presStyleLbl="revTx" presStyleIdx="1" presStyleCnt="2"/>
      <dgm:spPr/>
    </dgm:pt>
    <dgm:pt modelId="{4C2D020B-A18D-46D6-943A-9CDDE6E13888}" type="pres">
      <dgm:prSet presAssocID="{3ACF87A8-07F8-499C-9595-310669ECB6CD}" presName="vert1" presStyleCnt="0"/>
      <dgm:spPr/>
    </dgm:pt>
  </dgm:ptLst>
  <dgm:cxnLst>
    <dgm:cxn modelId="{8B6B1D2E-AA9D-406A-B9E7-7A07E00A1FCC}" srcId="{B9705A94-AA4F-448E-8610-B2DE9474E7D5}" destId="{3ACF87A8-07F8-499C-9595-310669ECB6CD}" srcOrd="1" destOrd="0" parTransId="{6CAC0CE2-CFC8-4866-9366-9447E8C84D4E}" sibTransId="{6E4E7EBC-EA5D-4708-9E98-1283E2413C9F}"/>
    <dgm:cxn modelId="{D08ACD41-B580-4D86-9D59-7424479DB6A7}" srcId="{B9705A94-AA4F-448E-8610-B2DE9474E7D5}" destId="{9646B297-313E-4A14-BB05-E9E043E6A995}" srcOrd="0" destOrd="0" parTransId="{BCD50FE4-8B82-4E47-A842-DAE5088E7496}" sibTransId="{CCEFCB2B-1AAC-404F-9D44-EAA2E4D04055}"/>
    <dgm:cxn modelId="{98B2EB8F-6158-4FAF-BB14-73DD428F452A}" type="presOf" srcId="{B9705A94-AA4F-448E-8610-B2DE9474E7D5}" destId="{EB4E2B23-9775-48C9-A5B9-23184B9B28D2}" srcOrd="0" destOrd="0" presId="urn:microsoft.com/office/officeart/2008/layout/LinedList"/>
    <dgm:cxn modelId="{21C971BD-CAB1-4E9E-9863-8DC7B584BE13}" type="presOf" srcId="{3ACF87A8-07F8-499C-9595-310669ECB6CD}" destId="{E08D1429-6358-4573-B014-37E14746B00B}" srcOrd="0" destOrd="0" presId="urn:microsoft.com/office/officeart/2008/layout/LinedList"/>
    <dgm:cxn modelId="{A5CE99E3-E5EE-445A-8A1F-885A96E7D775}" type="presOf" srcId="{9646B297-313E-4A14-BB05-E9E043E6A995}" destId="{A267753E-E018-4444-9354-3F101C0CB296}" srcOrd="0" destOrd="0" presId="urn:microsoft.com/office/officeart/2008/layout/LinedList"/>
    <dgm:cxn modelId="{901ACEEF-17DB-4C9A-B245-D46F9CEC1E9E}" type="presParOf" srcId="{EB4E2B23-9775-48C9-A5B9-23184B9B28D2}" destId="{4D66FF42-C5C8-4F01-8C3C-CCA2C9A8030C}" srcOrd="0" destOrd="0" presId="urn:microsoft.com/office/officeart/2008/layout/LinedList"/>
    <dgm:cxn modelId="{3B1F07EB-2705-4A48-9F50-1361D55A0C7D}" type="presParOf" srcId="{EB4E2B23-9775-48C9-A5B9-23184B9B28D2}" destId="{FF54FD5A-7436-4792-A5E7-C4D7A3752424}" srcOrd="1" destOrd="0" presId="urn:microsoft.com/office/officeart/2008/layout/LinedList"/>
    <dgm:cxn modelId="{42EEE3E8-8F30-48B5-88EE-EA5C9146B413}" type="presParOf" srcId="{FF54FD5A-7436-4792-A5E7-C4D7A3752424}" destId="{A267753E-E018-4444-9354-3F101C0CB296}" srcOrd="0" destOrd="0" presId="urn:microsoft.com/office/officeart/2008/layout/LinedList"/>
    <dgm:cxn modelId="{D738EC8E-457B-4B23-96F2-0F2EE94C5F8E}" type="presParOf" srcId="{FF54FD5A-7436-4792-A5E7-C4D7A3752424}" destId="{192AFC44-8E49-454C-AE3F-9C33B760F62C}" srcOrd="1" destOrd="0" presId="urn:microsoft.com/office/officeart/2008/layout/LinedList"/>
    <dgm:cxn modelId="{65C02405-E842-4B21-A747-0D3E79A57E50}" type="presParOf" srcId="{EB4E2B23-9775-48C9-A5B9-23184B9B28D2}" destId="{A9D1EA88-799F-4F8D-B361-BF087BB7E746}" srcOrd="2" destOrd="0" presId="urn:microsoft.com/office/officeart/2008/layout/LinedList"/>
    <dgm:cxn modelId="{BD70786C-59CE-4F23-86D6-ABF6AE00010C}" type="presParOf" srcId="{EB4E2B23-9775-48C9-A5B9-23184B9B28D2}" destId="{72260B1F-3F1F-4095-96CC-5C620BA8E6B2}" srcOrd="3" destOrd="0" presId="urn:microsoft.com/office/officeart/2008/layout/LinedList"/>
    <dgm:cxn modelId="{57215132-16D8-4508-B47A-357E0B2FB4EB}" type="presParOf" srcId="{72260B1F-3F1F-4095-96CC-5C620BA8E6B2}" destId="{E08D1429-6358-4573-B014-37E14746B00B}" srcOrd="0" destOrd="0" presId="urn:microsoft.com/office/officeart/2008/layout/LinedList"/>
    <dgm:cxn modelId="{87221D22-4AE1-4405-A28D-ABF25853B885}" type="presParOf" srcId="{72260B1F-3F1F-4095-96CC-5C620BA8E6B2}" destId="{4C2D020B-A18D-46D6-943A-9CDDE6E1388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683162-BD63-4049-BBDE-2231E2BA856A}"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03724E8-97A9-4058-9423-623072CE59D4}">
      <dgm:prSet/>
      <dgm:spPr/>
      <dgm:t>
        <a:bodyPr/>
        <a:lstStyle/>
        <a:p>
          <a:r>
            <a:rPr lang="en-GB"/>
            <a:t>Featherstone, B. and Gupta, A. (2018). Protecting children. Policy Press. </a:t>
          </a:r>
          <a:endParaRPr lang="en-US"/>
        </a:p>
      </dgm:t>
    </dgm:pt>
    <dgm:pt modelId="{6C05060F-5831-43EB-AF3C-3D6C16EE5482}" type="parTrans" cxnId="{CB6520C0-4B54-4641-A2E9-D87E44885D35}">
      <dgm:prSet/>
      <dgm:spPr/>
      <dgm:t>
        <a:bodyPr/>
        <a:lstStyle/>
        <a:p>
          <a:endParaRPr lang="en-US"/>
        </a:p>
      </dgm:t>
    </dgm:pt>
    <dgm:pt modelId="{FA62D901-98C8-45A1-8229-E99DBA663551}" type="sibTrans" cxnId="{CB6520C0-4B54-4641-A2E9-D87E44885D35}">
      <dgm:prSet/>
      <dgm:spPr/>
      <dgm:t>
        <a:bodyPr/>
        <a:lstStyle/>
        <a:p>
          <a:endParaRPr lang="en-US"/>
        </a:p>
      </dgm:t>
    </dgm:pt>
    <dgm:pt modelId="{61D0C6B4-8398-4851-B564-431415AF4FF0}">
      <dgm:prSet/>
      <dgm:spPr/>
      <dgm:t>
        <a:bodyPr/>
        <a:lstStyle/>
        <a:p>
          <a:r>
            <a:rPr lang="en-GB"/>
            <a:t>George, R.H. (2021). Blackstone’s statutes on family law, 2021-2022. Oxford: Oxford University Press. </a:t>
          </a:r>
          <a:endParaRPr lang="en-US"/>
        </a:p>
      </dgm:t>
    </dgm:pt>
    <dgm:pt modelId="{E9AA487A-E9A7-414F-8042-F1C3449D3F98}" type="parTrans" cxnId="{4BCCA6BC-C5D8-4A40-9A8D-7E47B1DF6E4E}">
      <dgm:prSet/>
      <dgm:spPr/>
      <dgm:t>
        <a:bodyPr/>
        <a:lstStyle/>
        <a:p>
          <a:endParaRPr lang="en-US"/>
        </a:p>
      </dgm:t>
    </dgm:pt>
    <dgm:pt modelId="{AAF15531-8AB2-436D-832B-B6FF74E19EDC}" type="sibTrans" cxnId="{4BCCA6BC-C5D8-4A40-9A8D-7E47B1DF6E4E}">
      <dgm:prSet/>
      <dgm:spPr/>
      <dgm:t>
        <a:bodyPr/>
        <a:lstStyle/>
        <a:p>
          <a:endParaRPr lang="en-US"/>
        </a:p>
      </dgm:t>
    </dgm:pt>
    <dgm:pt modelId="{43008426-A19D-42E4-A001-F464A37A26DF}">
      <dgm:prSet/>
      <dgm:spPr/>
      <dgm:t>
        <a:bodyPr/>
        <a:lstStyle/>
        <a:p>
          <a:r>
            <a:rPr lang="en-GB" dirty="0"/>
            <a:t>Home Office (2019). Disclosure and Barring Service.  Available at: </a:t>
          </a:r>
          <a:r>
            <a:rPr lang="en-GB" dirty="0">
              <a:solidFill>
                <a:schemeClr val="accent1"/>
              </a:solidFill>
            </a:rPr>
            <a:t>https://</a:t>
          </a:r>
          <a:r>
            <a:rPr lang="en-GB" dirty="0" err="1">
              <a:solidFill>
                <a:schemeClr val="accent1"/>
              </a:solidFill>
            </a:rPr>
            <a:t>www.gov.uk</a:t>
          </a:r>
          <a:r>
            <a:rPr lang="en-GB" dirty="0">
              <a:solidFill>
                <a:schemeClr val="accent1"/>
              </a:solidFill>
            </a:rPr>
            <a:t>/government/organisations/disclosure-and-barring-service</a:t>
          </a:r>
          <a:r>
            <a:rPr lang="en-GB" dirty="0"/>
            <a:t>. [Accessed 19 December]. </a:t>
          </a:r>
          <a:endParaRPr lang="en-US" dirty="0"/>
        </a:p>
      </dgm:t>
    </dgm:pt>
    <dgm:pt modelId="{78B45045-2244-4213-9DCA-2C8414FDA27A}" type="parTrans" cxnId="{680B0378-C385-4504-9267-804047A79C6F}">
      <dgm:prSet/>
      <dgm:spPr/>
      <dgm:t>
        <a:bodyPr/>
        <a:lstStyle/>
        <a:p>
          <a:endParaRPr lang="en-US"/>
        </a:p>
      </dgm:t>
    </dgm:pt>
    <dgm:pt modelId="{EBF7A7DD-2053-4368-880B-B001D4720E34}" type="sibTrans" cxnId="{680B0378-C385-4504-9267-804047A79C6F}">
      <dgm:prSet/>
      <dgm:spPr/>
      <dgm:t>
        <a:bodyPr/>
        <a:lstStyle/>
        <a:p>
          <a:endParaRPr lang="en-US"/>
        </a:p>
      </dgm:t>
    </dgm:pt>
    <dgm:pt modelId="{5D0E606D-AF59-464F-A303-ED7E468672E2}">
      <dgm:prSet/>
      <dgm:spPr/>
      <dgm:t>
        <a:bodyPr/>
        <a:lstStyle/>
        <a:p>
          <a:r>
            <a:rPr lang="en-GB" dirty="0"/>
            <a:t>Laming, H. (2003). The Victoria </a:t>
          </a:r>
          <a:r>
            <a:rPr lang="en-GB" dirty="0" err="1"/>
            <a:t>Climbiʹe</a:t>
          </a:r>
          <a:r>
            <a:rPr lang="en-GB" dirty="0"/>
            <a:t> inquiry : report of an inquiry by Lord </a:t>
          </a:r>
          <a:r>
            <a:rPr lang="en-GB" dirty="0" err="1"/>
            <a:t>Laming.Norwich</a:t>
          </a:r>
          <a:r>
            <a:rPr lang="en-GB" dirty="0"/>
            <a:t>: Tso. Available at: </a:t>
          </a:r>
          <a:r>
            <a:rPr lang="en-GB" dirty="0">
              <a:solidFill>
                <a:schemeClr val="accent1"/>
              </a:solidFill>
            </a:rPr>
            <a:t>https://</a:t>
          </a:r>
          <a:r>
            <a:rPr lang="en-GB" dirty="0" err="1">
              <a:solidFill>
                <a:schemeClr val="accent1"/>
              </a:solidFill>
            </a:rPr>
            <a:t>assets.publishing.service.gov.uk</a:t>
          </a:r>
          <a:r>
            <a:rPr lang="en-GB" dirty="0">
              <a:solidFill>
                <a:schemeClr val="accent1"/>
              </a:solidFill>
            </a:rPr>
            <a:t>/media/5a7c5edeed915d696ccfc51b/5730.pdf</a:t>
          </a:r>
          <a:r>
            <a:rPr lang="en-GB" dirty="0"/>
            <a:t>. [Accessed 29 December 2024].</a:t>
          </a:r>
          <a:endParaRPr lang="en-US" dirty="0"/>
        </a:p>
      </dgm:t>
    </dgm:pt>
    <dgm:pt modelId="{71C3EA0B-CF0D-4BAF-8555-63AB24F1E4CA}" type="parTrans" cxnId="{20F1128F-7457-4171-A381-BDC7B10E1FCF}">
      <dgm:prSet/>
      <dgm:spPr/>
      <dgm:t>
        <a:bodyPr/>
        <a:lstStyle/>
        <a:p>
          <a:endParaRPr lang="en-US"/>
        </a:p>
      </dgm:t>
    </dgm:pt>
    <dgm:pt modelId="{21CA9465-AF2E-4877-B1AF-D405938B9E12}" type="sibTrans" cxnId="{20F1128F-7457-4171-A381-BDC7B10E1FCF}">
      <dgm:prSet/>
      <dgm:spPr/>
      <dgm:t>
        <a:bodyPr/>
        <a:lstStyle/>
        <a:p>
          <a:endParaRPr lang="en-US"/>
        </a:p>
      </dgm:t>
    </dgm:pt>
    <dgm:pt modelId="{A23F39C4-94F5-4BD1-ABD5-F4CB7AC021C8}">
      <dgm:prSet/>
      <dgm:spPr/>
      <dgm:t>
        <a:bodyPr/>
        <a:lstStyle/>
        <a:p>
          <a:r>
            <a:rPr lang="en-GB"/>
            <a:t>Masson, | M (2008) 'Controlling costs and maintaining services: The reform of legal ald fees for care proceedings' 20(4) Child and Family Law Quarterly 425-48.</a:t>
          </a:r>
          <a:endParaRPr lang="en-US"/>
        </a:p>
      </dgm:t>
    </dgm:pt>
    <dgm:pt modelId="{8B4F6051-4AF1-469C-B014-1DB42ADD55E7}" type="parTrans" cxnId="{451BFA8D-59E3-4B24-AC20-443AF0A7A87B}">
      <dgm:prSet/>
      <dgm:spPr/>
      <dgm:t>
        <a:bodyPr/>
        <a:lstStyle/>
        <a:p>
          <a:endParaRPr lang="en-US"/>
        </a:p>
      </dgm:t>
    </dgm:pt>
    <dgm:pt modelId="{B986851C-3E5D-4154-A82E-9C918E89267A}" type="sibTrans" cxnId="{451BFA8D-59E3-4B24-AC20-443AF0A7A87B}">
      <dgm:prSet/>
      <dgm:spPr/>
      <dgm:t>
        <a:bodyPr/>
        <a:lstStyle/>
        <a:p>
          <a:endParaRPr lang="en-US"/>
        </a:p>
      </dgm:t>
    </dgm:pt>
    <dgm:pt modelId="{CB5D2306-3628-46BC-B509-5A4DACEB7A06}">
      <dgm:prSet/>
      <dgm:spPr/>
      <dgm:t>
        <a:bodyPr/>
        <a:lstStyle/>
        <a:p>
          <a:r>
            <a:rPr lang="en-GB"/>
            <a:t>Masson, | M (2010) 'A new approach to care proceedings' 15 Child and Family Social Work 369-79.</a:t>
          </a:r>
          <a:endParaRPr lang="en-US"/>
        </a:p>
      </dgm:t>
    </dgm:pt>
    <dgm:pt modelId="{B68DA367-1E5F-4B73-B206-74253D72EA6D}" type="parTrans" cxnId="{4A1C626F-D477-48A1-B303-BB61052E53BA}">
      <dgm:prSet/>
      <dgm:spPr/>
      <dgm:t>
        <a:bodyPr/>
        <a:lstStyle/>
        <a:p>
          <a:endParaRPr lang="en-US"/>
        </a:p>
      </dgm:t>
    </dgm:pt>
    <dgm:pt modelId="{9CF21E97-C8C7-4744-83B2-CF417F1ED38A}" type="sibTrans" cxnId="{4A1C626F-D477-48A1-B303-BB61052E53BA}">
      <dgm:prSet/>
      <dgm:spPr/>
      <dgm:t>
        <a:bodyPr/>
        <a:lstStyle/>
        <a:p>
          <a:endParaRPr lang="en-US"/>
        </a:p>
      </dgm:t>
    </dgm:pt>
    <dgm:pt modelId="{8476E8D0-7993-B943-8AD4-2A1D696DB52C}" type="pres">
      <dgm:prSet presAssocID="{91683162-BD63-4049-BBDE-2231E2BA856A}" presName="vert0" presStyleCnt="0">
        <dgm:presLayoutVars>
          <dgm:dir/>
          <dgm:animOne val="branch"/>
          <dgm:animLvl val="lvl"/>
        </dgm:presLayoutVars>
      </dgm:prSet>
      <dgm:spPr/>
    </dgm:pt>
    <dgm:pt modelId="{DFA50756-851E-4E40-9443-CE683BB761E1}" type="pres">
      <dgm:prSet presAssocID="{803724E8-97A9-4058-9423-623072CE59D4}" presName="thickLine" presStyleLbl="alignNode1" presStyleIdx="0" presStyleCnt="6"/>
      <dgm:spPr/>
    </dgm:pt>
    <dgm:pt modelId="{6CC48C3C-D6FD-2842-AF29-19A9C7AFA6D0}" type="pres">
      <dgm:prSet presAssocID="{803724E8-97A9-4058-9423-623072CE59D4}" presName="horz1" presStyleCnt="0"/>
      <dgm:spPr/>
    </dgm:pt>
    <dgm:pt modelId="{6CA5C7D4-0F07-1343-A4A3-857896C2A7C6}" type="pres">
      <dgm:prSet presAssocID="{803724E8-97A9-4058-9423-623072CE59D4}" presName="tx1" presStyleLbl="revTx" presStyleIdx="0" presStyleCnt="6"/>
      <dgm:spPr/>
    </dgm:pt>
    <dgm:pt modelId="{49CA4381-13DD-1D4E-BDAA-249568216E50}" type="pres">
      <dgm:prSet presAssocID="{803724E8-97A9-4058-9423-623072CE59D4}" presName="vert1" presStyleCnt="0"/>
      <dgm:spPr/>
    </dgm:pt>
    <dgm:pt modelId="{AD876017-9BB6-1148-B600-03E30071B7B9}" type="pres">
      <dgm:prSet presAssocID="{61D0C6B4-8398-4851-B564-431415AF4FF0}" presName="thickLine" presStyleLbl="alignNode1" presStyleIdx="1" presStyleCnt="6"/>
      <dgm:spPr/>
    </dgm:pt>
    <dgm:pt modelId="{3B70A4A4-9EA3-EE42-B503-CAFEEDA992B3}" type="pres">
      <dgm:prSet presAssocID="{61D0C6B4-8398-4851-B564-431415AF4FF0}" presName="horz1" presStyleCnt="0"/>
      <dgm:spPr/>
    </dgm:pt>
    <dgm:pt modelId="{9E9617C8-C086-8547-A98D-57FEE2A5337A}" type="pres">
      <dgm:prSet presAssocID="{61D0C6B4-8398-4851-B564-431415AF4FF0}" presName="tx1" presStyleLbl="revTx" presStyleIdx="1" presStyleCnt="6"/>
      <dgm:spPr/>
    </dgm:pt>
    <dgm:pt modelId="{4B162529-549D-2E49-A7B2-E2A4C261E346}" type="pres">
      <dgm:prSet presAssocID="{61D0C6B4-8398-4851-B564-431415AF4FF0}" presName="vert1" presStyleCnt="0"/>
      <dgm:spPr/>
    </dgm:pt>
    <dgm:pt modelId="{C2E5CAF2-7EA7-A943-9AC1-C0579AD7260E}" type="pres">
      <dgm:prSet presAssocID="{43008426-A19D-42E4-A001-F464A37A26DF}" presName="thickLine" presStyleLbl="alignNode1" presStyleIdx="2" presStyleCnt="6"/>
      <dgm:spPr/>
    </dgm:pt>
    <dgm:pt modelId="{6C216668-2F29-A14F-A864-3E70F5F9202C}" type="pres">
      <dgm:prSet presAssocID="{43008426-A19D-42E4-A001-F464A37A26DF}" presName="horz1" presStyleCnt="0"/>
      <dgm:spPr/>
    </dgm:pt>
    <dgm:pt modelId="{D21FFC22-BCA7-AE42-9004-863EEFF8DB27}" type="pres">
      <dgm:prSet presAssocID="{43008426-A19D-42E4-A001-F464A37A26DF}" presName="tx1" presStyleLbl="revTx" presStyleIdx="2" presStyleCnt="6"/>
      <dgm:spPr/>
    </dgm:pt>
    <dgm:pt modelId="{C70F3B6E-3552-1B45-B5D7-2EA79CCB28DB}" type="pres">
      <dgm:prSet presAssocID="{43008426-A19D-42E4-A001-F464A37A26DF}" presName="vert1" presStyleCnt="0"/>
      <dgm:spPr/>
    </dgm:pt>
    <dgm:pt modelId="{6E754CEB-4A3C-2440-BC49-1AF0576D6919}" type="pres">
      <dgm:prSet presAssocID="{5D0E606D-AF59-464F-A303-ED7E468672E2}" presName="thickLine" presStyleLbl="alignNode1" presStyleIdx="3" presStyleCnt="6"/>
      <dgm:spPr/>
    </dgm:pt>
    <dgm:pt modelId="{468FE319-2613-F244-909C-7DEB12B310C1}" type="pres">
      <dgm:prSet presAssocID="{5D0E606D-AF59-464F-A303-ED7E468672E2}" presName="horz1" presStyleCnt="0"/>
      <dgm:spPr/>
    </dgm:pt>
    <dgm:pt modelId="{4E9B2309-02E6-6D46-A055-6E7572E56EA5}" type="pres">
      <dgm:prSet presAssocID="{5D0E606D-AF59-464F-A303-ED7E468672E2}" presName="tx1" presStyleLbl="revTx" presStyleIdx="3" presStyleCnt="6"/>
      <dgm:spPr/>
    </dgm:pt>
    <dgm:pt modelId="{69FFAA51-E067-C444-A24D-7980ED0A46B7}" type="pres">
      <dgm:prSet presAssocID="{5D0E606D-AF59-464F-A303-ED7E468672E2}" presName="vert1" presStyleCnt="0"/>
      <dgm:spPr/>
    </dgm:pt>
    <dgm:pt modelId="{2F38A253-6B00-9E41-B4E1-AFC9E58A671A}" type="pres">
      <dgm:prSet presAssocID="{A23F39C4-94F5-4BD1-ABD5-F4CB7AC021C8}" presName="thickLine" presStyleLbl="alignNode1" presStyleIdx="4" presStyleCnt="6"/>
      <dgm:spPr/>
    </dgm:pt>
    <dgm:pt modelId="{571B228D-CABA-1246-AA31-AC1E17C317DD}" type="pres">
      <dgm:prSet presAssocID="{A23F39C4-94F5-4BD1-ABD5-F4CB7AC021C8}" presName="horz1" presStyleCnt="0"/>
      <dgm:spPr/>
    </dgm:pt>
    <dgm:pt modelId="{7BE3B5B8-2196-5E4F-9ECB-8C7B7F0C42A8}" type="pres">
      <dgm:prSet presAssocID="{A23F39C4-94F5-4BD1-ABD5-F4CB7AC021C8}" presName="tx1" presStyleLbl="revTx" presStyleIdx="4" presStyleCnt="6"/>
      <dgm:spPr/>
    </dgm:pt>
    <dgm:pt modelId="{464A11ED-88B5-3141-AF6B-B72D21433E14}" type="pres">
      <dgm:prSet presAssocID="{A23F39C4-94F5-4BD1-ABD5-F4CB7AC021C8}" presName="vert1" presStyleCnt="0"/>
      <dgm:spPr/>
    </dgm:pt>
    <dgm:pt modelId="{95A4B5B8-1204-4B47-8336-108F886ACFC1}" type="pres">
      <dgm:prSet presAssocID="{CB5D2306-3628-46BC-B509-5A4DACEB7A06}" presName="thickLine" presStyleLbl="alignNode1" presStyleIdx="5" presStyleCnt="6"/>
      <dgm:spPr/>
    </dgm:pt>
    <dgm:pt modelId="{120896D8-CCDB-EF47-B8CF-BAAB3DB0CB42}" type="pres">
      <dgm:prSet presAssocID="{CB5D2306-3628-46BC-B509-5A4DACEB7A06}" presName="horz1" presStyleCnt="0"/>
      <dgm:spPr/>
    </dgm:pt>
    <dgm:pt modelId="{97ECFB5B-3954-5546-8D31-CB3A91141F51}" type="pres">
      <dgm:prSet presAssocID="{CB5D2306-3628-46BC-B509-5A4DACEB7A06}" presName="tx1" presStyleLbl="revTx" presStyleIdx="5" presStyleCnt="6"/>
      <dgm:spPr/>
    </dgm:pt>
    <dgm:pt modelId="{F3516180-CEA5-B24A-A767-1BC483645AAE}" type="pres">
      <dgm:prSet presAssocID="{CB5D2306-3628-46BC-B509-5A4DACEB7A06}" presName="vert1" presStyleCnt="0"/>
      <dgm:spPr/>
    </dgm:pt>
  </dgm:ptLst>
  <dgm:cxnLst>
    <dgm:cxn modelId="{6422880C-BAA3-B247-9066-577E2BC4ACBD}" type="presOf" srcId="{CB5D2306-3628-46BC-B509-5A4DACEB7A06}" destId="{97ECFB5B-3954-5546-8D31-CB3A91141F51}" srcOrd="0" destOrd="0" presId="urn:microsoft.com/office/officeart/2008/layout/LinedList"/>
    <dgm:cxn modelId="{E1D22F57-9604-C348-8256-DF9AC942287B}" type="presOf" srcId="{A23F39C4-94F5-4BD1-ABD5-F4CB7AC021C8}" destId="{7BE3B5B8-2196-5E4F-9ECB-8C7B7F0C42A8}" srcOrd="0" destOrd="0" presId="urn:microsoft.com/office/officeart/2008/layout/LinedList"/>
    <dgm:cxn modelId="{4A1C626F-D477-48A1-B303-BB61052E53BA}" srcId="{91683162-BD63-4049-BBDE-2231E2BA856A}" destId="{CB5D2306-3628-46BC-B509-5A4DACEB7A06}" srcOrd="5" destOrd="0" parTransId="{B68DA367-1E5F-4B73-B206-74253D72EA6D}" sibTransId="{9CF21E97-C8C7-4744-83B2-CF417F1ED38A}"/>
    <dgm:cxn modelId="{A33BA177-361A-D943-9556-DC6C301327FC}" type="presOf" srcId="{5D0E606D-AF59-464F-A303-ED7E468672E2}" destId="{4E9B2309-02E6-6D46-A055-6E7572E56EA5}" srcOrd="0" destOrd="0" presId="urn:microsoft.com/office/officeart/2008/layout/LinedList"/>
    <dgm:cxn modelId="{680B0378-C385-4504-9267-804047A79C6F}" srcId="{91683162-BD63-4049-BBDE-2231E2BA856A}" destId="{43008426-A19D-42E4-A001-F464A37A26DF}" srcOrd="2" destOrd="0" parTransId="{78B45045-2244-4213-9DCA-2C8414FDA27A}" sibTransId="{EBF7A7DD-2053-4368-880B-B001D4720E34}"/>
    <dgm:cxn modelId="{451BFA8D-59E3-4B24-AC20-443AF0A7A87B}" srcId="{91683162-BD63-4049-BBDE-2231E2BA856A}" destId="{A23F39C4-94F5-4BD1-ABD5-F4CB7AC021C8}" srcOrd="4" destOrd="0" parTransId="{8B4F6051-4AF1-469C-B014-1DB42ADD55E7}" sibTransId="{B986851C-3E5D-4154-A82E-9C918E89267A}"/>
    <dgm:cxn modelId="{20F1128F-7457-4171-A381-BDC7B10E1FCF}" srcId="{91683162-BD63-4049-BBDE-2231E2BA856A}" destId="{5D0E606D-AF59-464F-A303-ED7E468672E2}" srcOrd="3" destOrd="0" parTransId="{71C3EA0B-CF0D-4BAF-8555-63AB24F1E4CA}" sibTransId="{21CA9465-AF2E-4877-B1AF-D405938B9E12}"/>
    <dgm:cxn modelId="{317E3296-41BA-9C40-B473-007FD9FE65B8}" type="presOf" srcId="{43008426-A19D-42E4-A001-F464A37A26DF}" destId="{D21FFC22-BCA7-AE42-9004-863EEFF8DB27}" srcOrd="0" destOrd="0" presId="urn:microsoft.com/office/officeart/2008/layout/LinedList"/>
    <dgm:cxn modelId="{4BCCA6BC-C5D8-4A40-9A8D-7E47B1DF6E4E}" srcId="{91683162-BD63-4049-BBDE-2231E2BA856A}" destId="{61D0C6B4-8398-4851-B564-431415AF4FF0}" srcOrd="1" destOrd="0" parTransId="{E9AA487A-E9A7-414F-8042-F1C3449D3F98}" sibTransId="{AAF15531-8AB2-436D-832B-B6FF74E19EDC}"/>
    <dgm:cxn modelId="{CB6520C0-4B54-4641-A2E9-D87E44885D35}" srcId="{91683162-BD63-4049-BBDE-2231E2BA856A}" destId="{803724E8-97A9-4058-9423-623072CE59D4}" srcOrd="0" destOrd="0" parTransId="{6C05060F-5831-43EB-AF3C-3D6C16EE5482}" sibTransId="{FA62D901-98C8-45A1-8229-E99DBA663551}"/>
    <dgm:cxn modelId="{F3B68ACB-D435-1344-A4E4-459064EACF8F}" type="presOf" srcId="{803724E8-97A9-4058-9423-623072CE59D4}" destId="{6CA5C7D4-0F07-1343-A4A3-857896C2A7C6}" srcOrd="0" destOrd="0" presId="urn:microsoft.com/office/officeart/2008/layout/LinedList"/>
    <dgm:cxn modelId="{DB200FD1-E187-3049-8919-7472040B5443}" type="presOf" srcId="{91683162-BD63-4049-BBDE-2231E2BA856A}" destId="{8476E8D0-7993-B943-8AD4-2A1D696DB52C}" srcOrd="0" destOrd="0" presId="urn:microsoft.com/office/officeart/2008/layout/LinedList"/>
    <dgm:cxn modelId="{8A2C15FB-A8D7-1948-8825-89EE4FDEA339}" type="presOf" srcId="{61D0C6B4-8398-4851-B564-431415AF4FF0}" destId="{9E9617C8-C086-8547-A98D-57FEE2A5337A}" srcOrd="0" destOrd="0" presId="urn:microsoft.com/office/officeart/2008/layout/LinedList"/>
    <dgm:cxn modelId="{D24F65AB-CA9C-6541-BE0A-AF081014FE20}" type="presParOf" srcId="{8476E8D0-7993-B943-8AD4-2A1D696DB52C}" destId="{DFA50756-851E-4E40-9443-CE683BB761E1}" srcOrd="0" destOrd="0" presId="urn:microsoft.com/office/officeart/2008/layout/LinedList"/>
    <dgm:cxn modelId="{B70049BD-E2CD-ED49-BCAF-771B00E53E56}" type="presParOf" srcId="{8476E8D0-7993-B943-8AD4-2A1D696DB52C}" destId="{6CC48C3C-D6FD-2842-AF29-19A9C7AFA6D0}" srcOrd="1" destOrd="0" presId="urn:microsoft.com/office/officeart/2008/layout/LinedList"/>
    <dgm:cxn modelId="{43E88591-4EA4-D54A-9DB3-58A6E9F326DA}" type="presParOf" srcId="{6CC48C3C-D6FD-2842-AF29-19A9C7AFA6D0}" destId="{6CA5C7D4-0F07-1343-A4A3-857896C2A7C6}" srcOrd="0" destOrd="0" presId="urn:microsoft.com/office/officeart/2008/layout/LinedList"/>
    <dgm:cxn modelId="{E02F8B67-7DE6-354F-BDF4-F5274358D291}" type="presParOf" srcId="{6CC48C3C-D6FD-2842-AF29-19A9C7AFA6D0}" destId="{49CA4381-13DD-1D4E-BDAA-249568216E50}" srcOrd="1" destOrd="0" presId="urn:microsoft.com/office/officeart/2008/layout/LinedList"/>
    <dgm:cxn modelId="{EE7414B2-DBEE-D744-B592-EAD9A028D25B}" type="presParOf" srcId="{8476E8D0-7993-B943-8AD4-2A1D696DB52C}" destId="{AD876017-9BB6-1148-B600-03E30071B7B9}" srcOrd="2" destOrd="0" presId="urn:microsoft.com/office/officeart/2008/layout/LinedList"/>
    <dgm:cxn modelId="{CD19FF93-38E1-A340-81B8-CF2C2A372165}" type="presParOf" srcId="{8476E8D0-7993-B943-8AD4-2A1D696DB52C}" destId="{3B70A4A4-9EA3-EE42-B503-CAFEEDA992B3}" srcOrd="3" destOrd="0" presId="urn:microsoft.com/office/officeart/2008/layout/LinedList"/>
    <dgm:cxn modelId="{1A0AACF4-5AB1-2C4C-BD1B-0C17A9DB9071}" type="presParOf" srcId="{3B70A4A4-9EA3-EE42-B503-CAFEEDA992B3}" destId="{9E9617C8-C086-8547-A98D-57FEE2A5337A}" srcOrd="0" destOrd="0" presId="urn:microsoft.com/office/officeart/2008/layout/LinedList"/>
    <dgm:cxn modelId="{A9603392-6D08-664F-89B3-A6A3D928FF7F}" type="presParOf" srcId="{3B70A4A4-9EA3-EE42-B503-CAFEEDA992B3}" destId="{4B162529-549D-2E49-A7B2-E2A4C261E346}" srcOrd="1" destOrd="0" presId="urn:microsoft.com/office/officeart/2008/layout/LinedList"/>
    <dgm:cxn modelId="{D2C0212C-8AC0-244F-A7A9-F932DE9BB09D}" type="presParOf" srcId="{8476E8D0-7993-B943-8AD4-2A1D696DB52C}" destId="{C2E5CAF2-7EA7-A943-9AC1-C0579AD7260E}" srcOrd="4" destOrd="0" presId="urn:microsoft.com/office/officeart/2008/layout/LinedList"/>
    <dgm:cxn modelId="{78B9A663-5D86-FB4C-B9EF-3EFFFBA801BB}" type="presParOf" srcId="{8476E8D0-7993-B943-8AD4-2A1D696DB52C}" destId="{6C216668-2F29-A14F-A864-3E70F5F9202C}" srcOrd="5" destOrd="0" presId="urn:microsoft.com/office/officeart/2008/layout/LinedList"/>
    <dgm:cxn modelId="{5F2138C8-CB2B-3A44-8F24-1B5BF4447354}" type="presParOf" srcId="{6C216668-2F29-A14F-A864-3E70F5F9202C}" destId="{D21FFC22-BCA7-AE42-9004-863EEFF8DB27}" srcOrd="0" destOrd="0" presId="urn:microsoft.com/office/officeart/2008/layout/LinedList"/>
    <dgm:cxn modelId="{60A66EB3-A8EE-B649-8051-E73F0C3BE3C5}" type="presParOf" srcId="{6C216668-2F29-A14F-A864-3E70F5F9202C}" destId="{C70F3B6E-3552-1B45-B5D7-2EA79CCB28DB}" srcOrd="1" destOrd="0" presId="urn:microsoft.com/office/officeart/2008/layout/LinedList"/>
    <dgm:cxn modelId="{4689DB97-E032-8642-B4E4-8B3AA30E1CD7}" type="presParOf" srcId="{8476E8D0-7993-B943-8AD4-2A1D696DB52C}" destId="{6E754CEB-4A3C-2440-BC49-1AF0576D6919}" srcOrd="6" destOrd="0" presId="urn:microsoft.com/office/officeart/2008/layout/LinedList"/>
    <dgm:cxn modelId="{EE880269-0041-9343-9F00-042E4BB12CFE}" type="presParOf" srcId="{8476E8D0-7993-B943-8AD4-2A1D696DB52C}" destId="{468FE319-2613-F244-909C-7DEB12B310C1}" srcOrd="7" destOrd="0" presId="urn:microsoft.com/office/officeart/2008/layout/LinedList"/>
    <dgm:cxn modelId="{E1BFF3BB-7DC0-5349-9636-590510834ECB}" type="presParOf" srcId="{468FE319-2613-F244-909C-7DEB12B310C1}" destId="{4E9B2309-02E6-6D46-A055-6E7572E56EA5}" srcOrd="0" destOrd="0" presId="urn:microsoft.com/office/officeart/2008/layout/LinedList"/>
    <dgm:cxn modelId="{EC80BD32-7572-FE40-8E30-6BEF8C269CA5}" type="presParOf" srcId="{468FE319-2613-F244-909C-7DEB12B310C1}" destId="{69FFAA51-E067-C444-A24D-7980ED0A46B7}" srcOrd="1" destOrd="0" presId="urn:microsoft.com/office/officeart/2008/layout/LinedList"/>
    <dgm:cxn modelId="{ED2F04B5-1C9E-CC43-A29D-4B256713D5B5}" type="presParOf" srcId="{8476E8D0-7993-B943-8AD4-2A1D696DB52C}" destId="{2F38A253-6B00-9E41-B4E1-AFC9E58A671A}" srcOrd="8" destOrd="0" presId="urn:microsoft.com/office/officeart/2008/layout/LinedList"/>
    <dgm:cxn modelId="{6A5BAE9E-2E06-A84F-8EDA-2097E6DCD687}" type="presParOf" srcId="{8476E8D0-7993-B943-8AD4-2A1D696DB52C}" destId="{571B228D-CABA-1246-AA31-AC1E17C317DD}" srcOrd="9" destOrd="0" presId="urn:microsoft.com/office/officeart/2008/layout/LinedList"/>
    <dgm:cxn modelId="{687A57B0-D080-E543-BD88-DECA16374730}" type="presParOf" srcId="{571B228D-CABA-1246-AA31-AC1E17C317DD}" destId="{7BE3B5B8-2196-5E4F-9ECB-8C7B7F0C42A8}" srcOrd="0" destOrd="0" presId="urn:microsoft.com/office/officeart/2008/layout/LinedList"/>
    <dgm:cxn modelId="{1F1A0027-9A01-E948-BC41-575754265035}" type="presParOf" srcId="{571B228D-CABA-1246-AA31-AC1E17C317DD}" destId="{464A11ED-88B5-3141-AF6B-B72D21433E14}" srcOrd="1" destOrd="0" presId="urn:microsoft.com/office/officeart/2008/layout/LinedList"/>
    <dgm:cxn modelId="{0121A7A8-7F1E-5547-933B-066837553E65}" type="presParOf" srcId="{8476E8D0-7993-B943-8AD4-2A1D696DB52C}" destId="{95A4B5B8-1204-4B47-8336-108F886ACFC1}" srcOrd="10" destOrd="0" presId="urn:microsoft.com/office/officeart/2008/layout/LinedList"/>
    <dgm:cxn modelId="{98BF18D1-13EE-B94C-8111-00808718C8A4}" type="presParOf" srcId="{8476E8D0-7993-B943-8AD4-2A1D696DB52C}" destId="{120896D8-CCDB-EF47-B8CF-BAAB3DB0CB42}" srcOrd="11" destOrd="0" presId="urn:microsoft.com/office/officeart/2008/layout/LinedList"/>
    <dgm:cxn modelId="{A832409F-22A6-7F43-8899-BDB1DD7E57DB}" type="presParOf" srcId="{120896D8-CCDB-EF47-B8CF-BAAB3DB0CB42}" destId="{97ECFB5B-3954-5546-8D31-CB3A91141F51}" srcOrd="0" destOrd="0" presId="urn:microsoft.com/office/officeart/2008/layout/LinedList"/>
    <dgm:cxn modelId="{E6186A31-C396-B342-958B-FB2C5505CA6C}" type="presParOf" srcId="{120896D8-CCDB-EF47-B8CF-BAAB3DB0CB42}" destId="{F3516180-CEA5-B24A-A767-1BC483645AA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66FF42-C5C8-4F01-8C3C-CCA2C9A8030C}">
      <dsp:nvSpPr>
        <dsp:cNvPr id="0" name=""/>
        <dsp:cNvSpPr/>
      </dsp:nvSpPr>
      <dsp:spPr>
        <a:xfrm>
          <a:off x="0" y="0"/>
          <a:ext cx="10353675"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267753E-E018-4444-9354-3F101C0CB296}">
      <dsp:nvSpPr>
        <dsp:cNvPr id="0" name=""/>
        <dsp:cNvSpPr/>
      </dsp:nvSpPr>
      <dsp:spPr>
        <a:xfrm>
          <a:off x="0" y="0"/>
          <a:ext cx="10353675" cy="1652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GB" sz="2600" kern="1200"/>
            <a:t>Lord Laming, officially Herbert John Laming, Baron Laming, is a British social worker and life peer known for his significant contributions to social welfare and child protection</a:t>
          </a:r>
          <a:r>
            <a:rPr lang="en-GB" sz="2600" kern="1200">
              <a:latin typeface="Times New Roman"/>
              <a:cs typeface="Times New Roman"/>
            </a:rPr>
            <a:t> (</a:t>
          </a:r>
          <a:r>
            <a:rPr lang="en-GB" sz="2600" kern="1200" err="1">
              <a:latin typeface="Times New Roman"/>
              <a:cs typeface="Times New Roman"/>
            </a:rPr>
            <a:t>Sheerman</a:t>
          </a:r>
          <a:r>
            <a:rPr lang="en-GB" sz="2600" kern="1200">
              <a:latin typeface="Times New Roman"/>
              <a:cs typeface="Times New Roman"/>
            </a:rPr>
            <a:t> and </a:t>
          </a:r>
          <a:r>
            <a:rPr lang="en-GB" sz="2600" kern="1200" err="1">
              <a:latin typeface="Times New Roman"/>
              <a:cs typeface="Times New Roman"/>
            </a:rPr>
            <a:t>Briatin</a:t>
          </a:r>
          <a:r>
            <a:rPr lang="en-GB" sz="2600" kern="1200">
              <a:latin typeface="Times New Roman"/>
              <a:cs typeface="Times New Roman"/>
            </a:rPr>
            <a:t>, 2009).</a:t>
          </a:r>
          <a:endParaRPr lang="en-US" sz="2600" kern="1200">
            <a:latin typeface="Times New Roman"/>
            <a:cs typeface="Times New Roman"/>
          </a:endParaRPr>
        </a:p>
      </dsp:txBody>
      <dsp:txXfrm>
        <a:off x="0" y="0"/>
        <a:ext cx="10353675" cy="1652909"/>
      </dsp:txXfrm>
    </dsp:sp>
    <dsp:sp modelId="{A9D1EA88-799F-4F8D-B361-BF087BB7E746}">
      <dsp:nvSpPr>
        <dsp:cNvPr id="0" name=""/>
        <dsp:cNvSpPr/>
      </dsp:nvSpPr>
      <dsp:spPr>
        <a:xfrm>
          <a:off x="0" y="1652909"/>
          <a:ext cx="1035367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8D1429-6358-4573-B014-37E14746B00B}">
      <dsp:nvSpPr>
        <dsp:cNvPr id="0" name=""/>
        <dsp:cNvSpPr/>
      </dsp:nvSpPr>
      <dsp:spPr>
        <a:xfrm>
          <a:off x="0" y="1652909"/>
          <a:ext cx="10353675" cy="1652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rtl="0">
            <a:lnSpc>
              <a:spcPct val="90000"/>
            </a:lnSpc>
            <a:spcBef>
              <a:spcPct val="0"/>
            </a:spcBef>
            <a:spcAft>
              <a:spcPct val="35000"/>
            </a:spcAft>
            <a:buNone/>
          </a:pPr>
          <a:r>
            <a:rPr lang="en-GB" sz="2600" kern="1200"/>
            <a:t>He gained widespread recognition as the author of the </a:t>
          </a:r>
          <a:r>
            <a:rPr lang="en-GB" sz="2600" i="1" kern="1200"/>
            <a:t>Victoria Climbié Inquiry</a:t>
          </a:r>
          <a:r>
            <a:rPr lang="en-GB" sz="2600" kern="1200"/>
            <a:t> report (2003), which examined the systemic failures leading to the tragic death of eight-year-old Victoria Climbié in London</a:t>
          </a:r>
          <a:r>
            <a:rPr lang="en-GB" sz="2600" kern="1200">
              <a:latin typeface="Times New Roman"/>
              <a:cs typeface="Times New Roman"/>
            </a:rPr>
            <a:t> (Lord Laming, 2003).</a:t>
          </a:r>
          <a:endParaRPr lang="en-US" sz="2600" kern="1200">
            <a:latin typeface="Times New Roman"/>
            <a:cs typeface="Times New Roman"/>
          </a:endParaRPr>
        </a:p>
      </dsp:txBody>
      <dsp:txXfrm>
        <a:off x="0" y="1652909"/>
        <a:ext cx="10353675" cy="1652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A50756-851E-4E40-9443-CE683BB761E1}">
      <dsp:nvSpPr>
        <dsp:cNvPr id="0" name=""/>
        <dsp:cNvSpPr/>
      </dsp:nvSpPr>
      <dsp:spPr>
        <a:xfrm>
          <a:off x="0" y="2587"/>
          <a:ext cx="1046232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A5C7D4-0F07-1343-A4A3-857896C2A7C6}">
      <dsp:nvSpPr>
        <dsp:cNvPr id="0" name=""/>
        <dsp:cNvSpPr/>
      </dsp:nvSpPr>
      <dsp:spPr>
        <a:xfrm>
          <a:off x="0" y="2587"/>
          <a:ext cx="10462327" cy="88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Featherstone, B. and Gupta, A. (2018). Protecting children. Policy Press. </a:t>
          </a:r>
          <a:endParaRPr lang="en-US" sz="1700" kern="1200"/>
        </a:p>
      </dsp:txBody>
      <dsp:txXfrm>
        <a:off x="0" y="2587"/>
        <a:ext cx="10462327" cy="882437"/>
      </dsp:txXfrm>
    </dsp:sp>
    <dsp:sp modelId="{AD876017-9BB6-1148-B600-03E30071B7B9}">
      <dsp:nvSpPr>
        <dsp:cNvPr id="0" name=""/>
        <dsp:cNvSpPr/>
      </dsp:nvSpPr>
      <dsp:spPr>
        <a:xfrm>
          <a:off x="0" y="885025"/>
          <a:ext cx="1046232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9617C8-C086-8547-A98D-57FEE2A5337A}">
      <dsp:nvSpPr>
        <dsp:cNvPr id="0" name=""/>
        <dsp:cNvSpPr/>
      </dsp:nvSpPr>
      <dsp:spPr>
        <a:xfrm>
          <a:off x="0" y="885025"/>
          <a:ext cx="10462327" cy="88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George, R.H. (2021). Blackstone’s statutes on family law, 2021-2022. Oxford: Oxford University Press. </a:t>
          </a:r>
          <a:endParaRPr lang="en-US" sz="1700" kern="1200"/>
        </a:p>
      </dsp:txBody>
      <dsp:txXfrm>
        <a:off x="0" y="885025"/>
        <a:ext cx="10462327" cy="882437"/>
      </dsp:txXfrm>
    </dsp:sp>
    <dsp:sp modelId="{C2E5CAF2-7EA7-A943-9AC1-C0579AD7260E}">
      <dsp:nvSpPr>
        <dsp:cNvPr id="0" name=""/>
        <dsp:cNvSpPr/>
      </dsp:nvSpPr>
      <dsp:spPr>
        <a:xfrm>
          <a:off x="0" y="1767462"/>
          <a:ext cx="1046232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1FFC22-BCA7-AE42-9004-863EEFF8DB27}">
      <dsp:nvSpPr>
        <dsp:cNvPr id="0" name=""/>
        <dsp:cNvSpPr/>
      </dsp:nvSpPr>
      <dsp:spPr>
        <a:xfrm>
          <a:off x="0" y="1767462"/>
          <a:ext cx="10462327" cy="88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Home Office (2019). Disclosure and Barring Service.  Available at: </a:t>
          </a:r>
          <a:r>
            <a:rPr lang="en-GB" sz="1700" kern="1200" dirty="0">
              <a:solidFill>
                <a:schemeClr val="accent1"/>
              </a:solidFill>
            </a:rPr>
            <a:t>https://</a:t>
          </a:r>
          <a:r>
            <a:rPr lang="en-GB" sz="1700" kern="1200" dirty="0" err="1">
              <a:solidFill>
                <a:schemeClr val="accent1"/>
              </a:solidFill>
            </a:rPr>
            <a:t>www.gov.uk</a:t>
          </a:r>
          <a:r>
            <a:rPr lang="en-GB" sz="1700" kern="1200" dirty="0">
              <a:solidFill>
                <a:schemeClr val="accent1"/>
              </a:solidFill>
            </a:rPr>
            <a:t>/government/organisations/disclosure-and-barring-service</a:t>
          </a:r>
          <a:r>
            <a:rPr lang="en-GB" sz="1700" kern="1200" dirty="0"/>
            <a:t>. [Accessed 19 December]. </a:t>
          </a:r>
          <a:endParaRPr lang="en-US" sz="1700" kern="1200" dirty="0"/>
        </a:p>
      </dsp:txBody>
      <dsp:txXfrm>
        <a:off x="0" y="1767462"/>
        <a:ext cx="10462327" cy="882437"/>
      </dsp:txXfrm>
    </dsp:sp>
    <dsp:sp modelId="{6E754CEB-4A3C-2440-BC49-1AF0576D6919}">
      <dsp:nvSpPr>
        <dsp:cNvPr id="0" name=""/>
        <dsp:cNvSpPr/>
      </dsp:nvSpPr>
      <dsp:spPr>
        <a:xfrm>
          <a:off x="0" y="2649900"/>
          <a:ext cx="1046232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9B2309-02E6-6D46-A055-6E7572E56EA5}">
      <dsp:nvSpPr>
        <dsp:cNvPr id="0" name=""/>
        <dsp:cNvSpPr/>
      </dsp:nvSpPr>
      <dsp:spPr>
        <a:xfrm>
          <a:off x="0" y="2649900"/>
          <a:ext cx="10462327" cy="88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dirty="0"/>
            <a:t>Laming, H. (2003). The Victoria </a:t>
          </a:r>
          <a:r>
            <a:rPr lang="en-GB" sz="1700" kern="1200" dirty="0" err="1"/>
            <a:t>Climbiʹe</a:t>
          </a:r>
          <a:r>
            <a:rPr lang="en-GB" sz="1700" kern="1200" dirty="0"/>
            <a:t> inquiry : report of an inquiry by Lord </a:t>
          </a:r>
          <a:r>
            <a:rPr lang="en-GB" sz="1700" kern="1200" dirty="0" err="1"/>
            <a:t>Laming.Norwich</a:t>
          </a:r>
          <a:r>
            <a:rPr lang="en-GB" sz="1700" kern="1200" dirty="0"/>
            <a:t>: Tso. Available at: </a:t>
          </a:r>
          <a:r>
            <a:rPr lang="en-GB" sz="1700" kern="1200" dirty="0">
              <a:solidFill>
                <a:schemeClr val="accent1"/>
              </a:solidFill>
            </a:rPr>
            <a:t>https://</a:t>
          </a:r>
          <a:r>
            <a:rPr lang="en-GB" sz="1700" kern="1200" dirty="0" err="1">
              <a:solidFill>
                <a:schemeClr val="accent1"/>
              </a:solidFill>
            </a:rPr>
            <a:t>assets.publishing.service.gov.uk</a:t>
          </a:r>
          <a:r>
            <a:rPr lang="en-GB" sz="1700" kern="1200" dirty="0">
              <a:solidFill>
                <a:schemeClr val="accent1"/>
              </a:solidFill>
            </a:rPr>
            <a:t>/media/5a7c5edeed915d696ccfc51b/5730.pdf</a:t>
          </a:r>
          <a:r>
            <a:rPr lang="en-GB" sz="1700" kern="1200" dirty="0"/>
            <a:t>. [Accessed 29 December 2024].</a:t>
          </a:r>
          <a:endParaRPr lang="en-US" sz="1700" kern="1200" dirty="0"/>
        </a:p>
      </dsp:txBody>
      <dsp:txXfrm>
        <a:off x="0" y="2649900"/>
        <a:ext cx="10462327" cy="882437"/>
      </dsp:txXfrm>
    </dsp:sp>
    <dsp:sp modelId="{2F38A253-6B00-9E41-B4E1-AFC9E58A671A}">
      <dsp:nvSpPr>
        <dsp:cNvPr id="0" name=""/>
        <dsp:cNvSpPr/>
      </dsp:nvSpPr>
      <dsp:spPr>
        <a:xfrm>
          <a:off x="0" y="3532337"/>
          <a:ext cx="1046232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BE3B5B8-2196-5E4F-9ECB-8C7B7F0C42A8}">
      <dsp:nvSpPr>
        <dsp:cNvPr id="0" name=""/>
        <dsp:cNvSpPr/>
      </dsp:nvSpPr>
      <dsp:spPr>
        <a:xfrm>
          <a:off x="0" y="3532337"/>
          <a:ext cx="10462327" cy="88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Masson, | M (2008) 'Controlling costs and maintaining services: The reform of legal ald fees for care proceedings' 20(4) Child and Family Law Quarterly 425-48.</a:t>
          </a:r>
          <a:endParaRPr lang="en-US" sz="1700" kern="1200"/>
        </a:p>
      </dsp:txBody>
      <dsp:txXfrm>
        <a:off x="0" y="3532337"/>
        <a:ext cx="10462327" cy="882437"/>
      </dsp:txXfrm>
    </dsp:sp>
    <dsp:sp modelId="{95A4B5B8-1204-4B47-8336-108F886ACFC1}">
      <dsp:nvSpPr>
        <dsp:cNvPr id="0" name=""/>
        <dsp:cNvSpPr/>
      </dsp:nvSpPr>
      <dsp:spPr>
        <a:xfrm>
          <a:off x="0" y="4414774"/>
          <a:ext cx="1046232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CFB5B-3954-5546-8D31-CB3A91141F51}">
      <dsp:nvSpPr>
        <dsp:cNvPr id="0" name=""/>
        <dsp:cNvSpPr/>
      </dsp:nvSpPr>
      <dsp:spPr>
        <a:xfrm>
          <a:off x="0" y="4414774"/>
          <a:ext cx="10462327" cy="8824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Masson, | M (2010) 'A new approach to care proceedings' 15 Child and Family Social Work 369-79.</a:t>
          </a:r>
          <a:endParaRPr lang="en-US" sz="1700" kern="1200"/>
        </a:p>
      </dsp:txBody>
      <dsp:txXfrm>
        <a:off x="0" y="4414774"/>
        <a:ext cx="10462327" cy="88243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D0885CC-94EC-1045-BBB6-439F462A8469}" type="datetimeFigureOut">
              <a:rPr lang="en-US" smtClean="0"/>
              <a:t>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C66B312-4A11-484F-8F32-1A541C6DCC35}" type="slidenum">
              <a:rPr lang="en-US" smtClean="0"/>
              <a:t>‹#›</a:t>
            </a:fld>
            <a:endParaRPr lang="en-US"/>
          </a:p>
        </p:txBody>
      </p:sp>
    </p:spTree>
    <p:extLst>
      <p:ext uri="{BB962C8B-B14F-4D97-AF65-F5344CB8AC3E}">
        <p14:creationId xmlns:p14="http://schemas.microsoft.com/office/powerpoint/2010/main" val="1617422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case highlighted deficiencies in multi-agency collaboration, reporting, and response to child welfare concerns, resulting in a tragedy that led to legal and systemic changes.</a:t>
            </a:r>
          </a:p>
        </p:txBody>
      </p:sp>
      <p:sp>
        <p:nvSpPr>
          <p:cNvPr id="4" name="Slide Number Placeholder 3"/>
          <p:cNvSpPr>
            <a:spLocks noGrp="1"/>
          </p:cNvSpPr>
          <p:nvPr>
            <p:ph type="sldNum" sz="quarter" idx="5"/>
          </p:nvPr>
        </p:nvSpPr>
        <p:spPr/>
        <p:txBody>
          <a:bodyPr/>
          <a:lstStyle/>
          <a:p>
            <a:fld id="{0858CE10-D498-4265-8B29-1462007EB352}" type="slidenum">
              <a:rPr lang="en-GB" smtClean="0"/>
              <a:t>1</a:t>
            </a:fld>
            <a:endParaRPr lang="en-GB"/>
          </a:p>
        </p:txBody>
      </p:sp>
    </p:spTree>
    <p:extLst>
      <p:ext uri="{BB962C8B-B14F-4D97-AF65-F5344CB8AC3E}">
        <p14:creationId xmlns:p14="http://schemas.microsoft.com/office/powerpoint/2010/main" val="3689506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Lord Laming was a social worker with whom achieved landscape recognition with his work with the Victoria Climbié case, he was asked to conduct a thorough investigation of the failings of Baby P.</a:t>
            </a:r>
          </a:p>
        </p:txBody>
      </p:sp>
      <p:sp>
        <p:nvSpPr>
          <p:cNvPr id="4" name="Slide Number Placeholder 3"/>
          <p:cNvSpPr>
            <a:spLocks noGrp="1"/>
          </p:cNvSpPr>
          <p:nvPr>
            <p:ph type="sldNum" sz="quarter" idx="5"/>
          </p:nvPr>
        </p:nvSpPr>
        <p:spPr/>
        <p:txBody>
          <a:bodyPr/>
          <a:lstStyle/>
          <a:p>
            <a:fld id="{0858CE10-D498-4265-8B29-1462007EB352}" type="slidenum">
              <a:rPr lang="en-GB" smtClean="0"/>
              <a:t>2</a:t>
            </a:fld>
            <a:endParaRPr lang="en-GB"/>
          </a:p>
        </p:txBody>
      </p:sp>
    </p:spTree>
    <p:extLst>
      <p:ext uri="{BB962C8B-B14F-4D97-AF65-F5344CB8AC3E}">
        <p14:creationId xmlns:p14="http://schemas.microsoft.com/office/powerpoint/2010/main" val="3392773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Discuss further the importance of what this legislation did, regarding changes within the child protection system. </a:t>
            </a:r>
          </a:p>
        </p:txBody>
      </p:sp>
      <p:sp>
        <p:nvSpPr>
          <p:cNvPr id="4" name="Slide Number Placeholder 3"/>
          <p:cNvSpPr>
            <a:spLocks noGrp="1"/>
          </p:cNvSpPr>
          <p:nvPr>
            <p:ph type="sldNum" sz="quarter" idx="5"/>
          </p:nvPr>
        </p:nvSpPr>
        <p:spPr/>
        <p:txBody>
          <a:bodyPr/>
          <a:lstStyle/>
          <a:p>
            <a:fld id="{0858CE10-D498-4265-8B29-1462007EB352}" type="slidenum">
              <a:rPr lang="en-GB" smtClean="0"/>
              <a:t>3</a:t>
            </a:fld>
            <a:endParaRPr lang="en-GB"/>
          </a:p>
        </p:txBody>
      </p:sp>
    </p:spTree>
    <p:extLst>
      <p:ext uri="{BB962C8B-B14F-4D97-AF65-F5344CB8AC3E}">
        <p14:creationId xmlns:p14="http://schemas.microsoft.com/office/powerpoint/2010/main" val="40320523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With a legal framework that </a:t>
            </a:r>
            <a:r>
              <a:rPr lang="en-US" err="1"/>
              <a:t>prioritised</a:t>
            </a:r>
            <a:r>
              <a:rPr lang="en-US"/>
              <a:t> the child's safety and well-being, Baby P may have received the protection he needed earlier, potentially saving his life. </a:t>
            </a:r>
          </a:p>
        </p:txBody>
      </p:sp>
      <p:sp>
        <p:nvSpPr>
          <p:cNvPr id="4" name="Slide Number Placeholder 3"/>
          <p:cNvSpPr>
            <a:spLocks noGrp="1"/>
          </p:cNvSpPr>
          <p:nvPr>
            <p:ph type="sldNum" sz="quarter" idx="5"/>
          </p:nvPr>
        </p:nvSpPr>
        <p:spPr/>
        <p:txBody>
          <a:bodyPr/>
          <a:lstStyle/>
          <a:p>
            <a:fld id="{0858CE10-D498-4265-8B29-1462007EB352}" type="slidenum">
              <a:rPr lang="en-GB" smtClean="0"/>
              <a:t>4</a:t>
            </a:fld>
            <a:endParaRPr lang="en-GB"/>
          </a:p>
        </p:txBody>
      </p:sp>
    </p:spTree>
    <p:extLst>
      <p:ext uri="{BB962C8B-B14F-4D97-AF65-F5344CB8AC3E}">
        <p14:creationId xmlns:p14="http://schemas.microsoft.com/office/powerpoint/2010/main" val="6420253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Emphases that these guidelines were created to improve child protection practices following a number of highly made public &amp; tragic cases, such as that of Peter Connelly (Baby P). This case exposed serious weaknesses in how various agencies, including social services, healthcare, and law enforcement, worked together to protect vulnerable children. </a:t>
            </a:r>
          </a:p>
        </p:txBody>
      </p:sp>
      <p:sp>
        <p:nvSpPr>
          <p:cNvPr id="4" name="Slide Number Placeholder 3"/>
          <p:cNvSpPr>
            <a:spLocks noGrp="1"/>
          </p:cNvSpPr>
          <p:nvPr>
            <p:ph type="sldNum" sz="quarter" idx="5"/>
          </p:nvPr>
        </p:nvSpPr>
        <p:spPr/>
        <p:txBody>
          <a:bodyPr/>
          <a:lstStyle/>
          <a:p>
            <a:fld id="{0858CE10-D498-4265-8B29-1462007EB352}" type="slidenum">
              <a:rPr lang="en-GB" smtClean="0"/>
              <a:t>5</a:t>
            </a:fld>
            <a:endParaRPr lang="en-GB"/>
          </a:p>
        </p:txBody>
      </p:sp>
    </p:spTree>
    <p:extLst>
      <p:ext uri="{BB962C8B-B14F-4D97-AF65-F5344CB8AC3E}">
        <p14:creationId xmlns:p14="http://schemas.microsoft.com/office/powerpoint/2010/main" val="133053743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89BDF-D00B-61F8-4681-7520962C867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60293FD9-D39E-8A83-7B88-27BD459556C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657698C-BBA5-8317-CAA8-3B3BB11BECA7}"/>
              </a:ext>
            </a:extLst>
          </p:cNvPr>
          <p:cNvSpPr>
            <a:spLocks noGrp="1"/>
          </p:cNvSpPr>
          <p:nvPr>
            <p:ph type="dt" sz="half" idx="10"/>
          </p:nvPr>
        </p:nvSpPr>
        <p:spPr/>
        <p:txBody>
          <a:bodyPr/>
          <a:lstStyle/>
          <a:p>
            <a:fld id="{144B46CF-399E-784A-941A-FD7AFB440989}" type="datetimeFigureOut">
              <a:rPr lang="en-US" smtClean="0"/>
              <a:t>1/20/25</a:t>
            </a:fld>
            <a:endParaRPr lang="en-US"/>
          </a:p>
        </p:txBody>
      </p:sp>
      <p:sp>
        <p:nvSpPr>
          <p:cNvPr id="5" name="Footer Placeholder 4">
            <a:extLst>
              <a:ext uri="{FF2B5EF4-FFF2-40B4-BE49-F238E27FC236}">
                <a16:creationId xmlns:a16="http://schemas.microsoft.com/office/drawing/2014/main" id="{D69A3A34-3084-11B6-7B0B-769E2F7438C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78160A9-DFC2-09DD-195D-62939EA251F0}"/>
              </a:ext>
            </a:extLst>
          </p:cNvPr>
          <p:cNvSpPr>
            <a:spLocks noGrp="1"/>
          </p:cNvSpPr>
          <p:nvPr>
            <p:ph type="sldNum" sz="quarter" idx="12"/>
          </p:nvPr>
        </p:nvSpPr>
        <p:spPr/>
        <p:txBody>
          <a:bodyPr/>
          <a:lstStyle/>
          <a:p>
            <a:fld id="{C3D0A36C-F387-174A-B609-D3BABD4F4100}" type="slidenum">
              <a:rPr lang="en-US" smtClean="0"/>
              <a:t>‹#›</a:t>
            </a:fld>
            <a:endParaRPr lang="en-US"/>
          </a:p>
        </p:txBody>
      </p:sp>
    </p:spTree>
    <p:extLst>
      <p:ext uri="{BB962C8B-B14F-4D97-AF65-F5344CB8AC3E}">
        <p14:creationId xmlns:p14="http://schemas.microsoft.com/office/powerpoint/2010/main" val="1749949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97405-9399-878B-1CDE-95A0FBBAB12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FC4B5E7-0D90-8293-28EE-EBA7768EB11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5C8B1AC-4DA6-97F5-6346-F0346A36B9E0}"/>
              </a:ext>
            </a:extLst>
          </p:cNvPr>
          <p:cNvSpPr>
            <a:spLocks noGrp="1"/>
          </p:cNvSpPr>
          <p:nvPr>
            <p:ph type="dt" sz="half" idx="10"/>
          </p:nvPr>
        </p:nvSpPr>
        <p:spPr/>
        <p:txBody>
          <a:bodyPr/>
          <a:lstStyle/>
          <a:p>
            <a:fld id="{144B46CF-399E-784A-941A-FD7AFB440989}" type="datetimeFigureOut">
              <a:rPr lang="en-US" smtClean="0"/>
              <a:t>1/20/25</a:t>
            </a:fld>
            <a:endParaRPr lang="en-US"/>
          </a:p>
        </p:txBody>
      </p:sp>
      <p:sp>
        <p:nvSpPr>
          <p:cNvPr id="5" name="Footer Placeholder 4">
            <a:extLst>
              <a:ext uri="{FF2B5EF4-FFF2-40B4-BE49-F238E27FC236}">
                <a16:creationId xmlns:a16="http://schemas.microsoft.com/office/drawing/2014/main" id="{D5F9B1CF-E4F5-734B-8494-E6C8768BD3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584B6C-47C2-149E-A860-A5BEA4E80C0D}"/>
              </a:ext>
            </a:extLst>
          </p:cNvPr>
          <p:cNvSpPr>
            <a:spLocks noGrp="1"/>
          </p:cNvSpPr>
          <p:nvPr>
            <p:ph type="sldNum" sz="quarter" idx="12"/>
          </p:nvPr>
        </p:nvSpPr>
        <p:spPr/>
        <p:txBody>
          <a:bodyPr/>
          <a:lstStyle/>
          <a:p>
            <a:fld id="{C3D0A36C-F387-174A-B609-D3BABD4F4100}" type="slidenum">
              <a:rPr lang="en-US" smtClean="0"/>
              <a:t>‹#›</a:t>
            </a:fld>
            <a:endParaRPr lang="en-US"/>
          </a:p>
        </p:txBody>
      </p:sp>
    </p:spTree>
    <p:extLst>
      <p:ext uri="{BB962C8B-B14F-4D97-AF65-F5344CB8AC3E}">
        <p14:creationId xmlns:p14="http://schemas.microsoft.com/office/powerpoint/2010/main" val="15520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B597C-B060-4898-0352-F82FD7BC73F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EFFABB2-0584-373F-2031-EEA161BB7C4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E15A1B-CF7D-C3A1-AFAB-0FE1FB45E52C}"/>
              </a:ext>
            </a:extLst>
          </p:cNvPr>
          <p:cNvSpPr>
            <a:spLocks noGrp="1"/>
          </p:cNvSpPr>
          <p:nvPr>
            <p:ph type="dt" sz="half" idx="10"/>
          </p:nvPr>
        </p:nvSpPr>
        <p:spPr/>
        <p:txBody>
          <a:bodyPr/>
          <a:lstStyle/>
          <a:p>
            <a:fld id="{144B46CF-399E-784A-941A-FD7AFB440989}" type="datetimeFigureOut">
              <a:rPr lang="en-US" smtClean="0"/>
              <a:t>1/20/25</a:t>
            </a:fld>
            <a:endParaRPr lang="en-US"/>
          </a:p>
        </p:txBody>
      </p:sp>
      <p:sp>
        <p:nvSpPr>
          <p:cNvPr id="5" name="Footer Placeholder 4">
            <a:extLst>
              <a:ext uri="{FF2B5EF4-FFF2-40B4-BE49-F238E27FC236}">
                <a16:creationId xmlns:a16="http://schemas.microsoft.com/office/drawing/2014/main" id="{277280DC-4C05-88FA-48B6-E6DFAB09E09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5D4E597-C54B-388B-9197-981321746BB9}"/>
              </a:ext>
            </a:extLst>
          </p:cNvPr>
          <p:cNvSpPr>
            <a:spLocks noGrp="1"/>
          </p:cNvSpPr>
          <p:nvPr>
            <p:ph type="sldNum" sz="quarter" idx="12"/>
          </p:nvPr>
        </p:nvSpPr>
        <p:spPr/>
        <p:txBody>
          <a:bodyPr/>
          <a:lstStyle/>
          <a:p>
            <a:fld id="{C3D0A36C-F387-174A-B609-D3BABD4F4100}" type="slidenum">
              <a:rPr lang="en-US" smtClean="0"/>
              <a:t>‹#›</a:t>
            </a:fld>
            <a:endParaRPr lang="en-US"/>
          </a:p>
        </p:txBody>
      </p:sp>
    </p:spTree>
    <p:extLst>
      <p:ext uri="{BB962C8B-B14F-4D97-AF65-F5344CB8AC3E}">
        <p14:creationId xmlns:p14="http://schemas.microsoft.com/office/powerpoint/2010/main" val="3507212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53B1-B137-8A6A-8DFB-2AA9711D8CB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2AE9706-9CEB-B2F6-02C6-22CEC3F4836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418E990-1CA7-6D78-B091-2417FFED7EF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DFD65A3-FCE8-66D9-6329-79C9EC9BFF30}"/>
              </a:ext>
            </a:extLst>
          </p:cNvPr>
          <p:cNvSpPr>
            <a:spLocks noGrp="1"/>
          </p:cNvSpPr>
          <p:nvPr>
            <p:ph type="dt" sz="half" idx="10"/>
          </p:nvPr>
        </p:nvSpPr>
        <p:spPr/>
        <p:txBody>
          <a:bodyPr/>
          <a:lstStyle/>
          <a:p>
            <a:fld id="{144B46CF-399E-784A-941A-FD7AFB440989}" type="datetimeFigureOut">
              <a:rPr lang="en-US" smtClean="0"/>
              <a:t>1/20/25</a:t>
            </a:fld>
            <a:endParaRPr lang="en-US"/>
          </a:p>
        </p:txBody>
      </p:sp>
      <p:sp>
        <p:nvSpPr>
          <p:cNvPr id="6" name="Footer Placeholder 5">
            <a:extLst>
              <a:ext uri="{FF2B5EF4-FFF2-40B4-BE49-F238E27FC236}">
                <a16:creationId xmlns:a16="http://schemas.microsoft.com/office/drawing/2014/main" id="{04467DBC-3EEF-C0F6-5A0B-03A9A19C6C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FB19401-E538-3501-8C69-B0A4C9497145}"/>
              </a:ext>
            </a:extLst>
          </p:cNvPr>
          <p:cNvSpPr>
            <a:spLocks noGrp="1"/>
          </p:cNvSpPr>
          <p:nvPr>
            <p:ph type="sldNum" sz="quarter" idx="12"/>
          </p:nvPr>
        </p:nvSpPr>
        <p:spPr/>
        <p:txBody>
          <a:bodyPr/>
          <a:lstStyle/>
          <a:p>
            <a:fld id="{C3D0A36C-F387-174A-B609-D3BABD4F4100}" type="slidenum">
              <a:rPr lang="en-US" smtClean="0"/>
              <a:t>‹#›</a:t>
            </a:fld>
            <a:endParaRPr lang="en-US"/>
          </a:p>
        </p:txBody>
      </p:sp>
    </p:spTree>
    <p:extLst>
      <p:ext uri="{BB962C8B-B14F-4D97-AF65-F5344CB8AC3E}">
        <p14:creationId xmlns:p14="http://schemas.microsoft.com/office/powerpoint/2010/main" val="24531893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1FE60-F2A8-0F77-223E-171ECECDD9C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9C59BE9-1EF9-B54B-F34C-A22A24D470D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0E1214F-6FF0-4947-73A3-D15707BD529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7955D92-E678-356A-C528-F9903F652B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723CC0-132C-5AD4-6E38-1223CAA722A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156B35-07A8-7765-896C-2660668353AB}"/>
              </a:ext>
            </a:extLst>
          </p:cNvPr>
          <p:cNvSpPr>
            <a:spLocks noGrp="1"/>
          </p:cNvSpPr>
          <p:nvPr>
            <p:ph type="dt" sz="half" idx="10"/>
          </p:nvPr>
        </p:nvSpPr>
        <p:spPr/>
        <p:txBody>
          <a:bodyPr/>
          <a:lstStyle/>
          <a:p>
            <a:fld id="{144B46CF-399E-784A-941A-FD7AFB440989}" type="datetimeFigureOut">
              <a:rPr lang="en-US" smtClean="0"/>
              <a:t>1/20/25</a:t>
            </a:fld>
            <a:endParaRPr lang="en-US"/>
          </a:p>
        </p:txBody>
      </p:sp>
      <p:sp>
        <p:nvSpPr>
          <p:cNvPr id="8" name="Footer Placeholder 7">
            <a:extLst>
              <a:ext uri="{FF2B5EF4-FFF2-40B4-BE49-F238E27FC236}">
                <a16:creationId xmlns:a16="http://schemas.microsoft.com/office/drawing/2014/main" id="{D62AB42B-142D-3927-FBFA-65DCE3A0FE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377D57-0B95-F67F-9ACF-528EBE0E679B}"/>
              </a:ext>
            </a:extLst>
          </p:cNvPr>
          <p:cNvSpPr>
            <a:spLocks noGrp="1"/>
          </p:cNvSpPr>
          <p:nvPr>
            <p:ph type="sldNum" sz="quarter" idx="12"/>
          </p:nvPr>
        </p:nvSpPr>
        <p:spPr/>
        <p:txBody>
          <a:bodyPr/>
          <a:lstStyle/>
          <a:p>
            <a:fld id="{C3D0A36C-F387-174A-B609-D3BABD4F4100}" type="slidenum">
              <a:rPr lang="en-US" smtClean="0"/>
              <a:t>‹#›</a:t>
            </a:fld>
            <a:endParaRPr lang="en-US"/>
          </a:p>
        </p:txBody>
      </p:sp>
    </p:spTree>
    <p:extLst>
      <p:ext uri="{BB962C8B-B14F-4D97-AF65-F5344CB8AC3E}">
        <p14:creationId xmlns:p14="http://schemas.microsoft.com/office/powerpoint/2010/main" val="24994594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77129-FF35-DD41-2FA8-BBF16BC51BF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45B16BA-F1E5-C138-FDA9-745AF7C6AFC7}"/>
              </a:ext>
            </a:extLst>
          </p:cNvPr>
          <p:cNvSpPr>
            <a:spLocks noGrp="1"/>
          </p:cNvSpPr>
          <p:nvPr>
            <p:ph type="dt" sz="half" idx="10"/>
          </p:nvPr>
        </p:nvSpPr>
        <p:spPr/>
        <p:txBody>
          <a:bodyPr/>
          <a:lstStyle/>
          <a:p>
            <a:fld id="{144B46CF-399E-784A-941A-FD7AFB440989}" type="datetimeFigureOut">
              <a:rPr lang="en-US" smtClean="0"/>
              <a:t>1/20/25</a:t>
            </a:fld>
            <a:endParaRPr lang="en-US"/>
          </a:p>
        </p:txBody>
      </p:sp>
      <p:sp>
        <p:nvSpPr>
          <p:cNvPr id="4" name="Footer Placeholder 3">
            <a:extLst>
              <a:ext uri="{FF2B5EF4-FFF2-40B4-BE49-F238E27FC236}">
                <a16:creationId xmlns:a16="http://schemas.microsoft.com/office/drawing/2014/main" id="{99C24713-CC67-1C02-1713-B24A936B676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1DF98E3-6092-28F4-3605-2DBA6D9439D3}"/>
              </a:ext>
            </a:extLst>
          </p:cNvPr>
          <p:cNvSpPr>
            <a:spLocks noGrp="1"/>
          </p:cNvSpPr>
          <p:nvPr>
            <p:ph type="sldNum" sz="quarter" idx="12"/>
          </p:nvPr>
        </p:nvSpPr>
        <p:spPr/>
        <p:txBody>
          <a:bodyPr/>
          <a:lstStyle/>
          <a:p>
            <a:fld id="{C3D0A36C-F387-174A-B609-D3BABD4F4100}" type="slidenum">
              <a:rPr lang="en-US" smtClean="0"/>
              <a:t>‹#›</a:t>
            </a:fld>
            <a:endParaRPr lang="en-US"/>
          </a:p>
        </p:txBody>
      </p:sp>
    </p:spTree>
    <p:extLst>
      <p:ext uri="{BB962C8B-B14F-4D97-AF65-F5344CB8AC3E}">
        <p14:creationId xmlns:p14="http://schemas.microsoft.com/office/powerpoint/2010/main" val="3515342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F1B8430-5486-700B-4C36-C16C7F0D558A}"/>
              </a:ext>
            </a:extLst>
          </p:cNvPr>
          <p:cNvSpPr>
            <a:spLocks noGrp="1"/>
          </p:cNvSpPr>
          <p:nvPr>
            <p:ph type="dt" sz="half" idx="10"/>
          </p:nvPr>
        </p:nvSpPr>
        <p:spPr/>
        <p:txBody>
          <a:bodyPr/>
          <a:lstStyle/>
          <a:p>
            <a:fld id="{144B46CF-399E-784A-941A-FD7AFB440989}" type="datetimeFigureOut">
              <a:rPr lang="en-US" smtClean="0"/>
              <a:t>1/20/25</a:t>
            </a:fld>
            <a:endParaRPr lang="en-US"/>
          </a:p>
        </p:txBody>
      </p:sp>
      <p:sp>
        <p:nvSpPr>
          <p:cNvPr id="3" name="Footer Placeholder 2">
            <a:extLst>
              <a:ext uri="{FF2B5EF4-FFF2-40B4-BE49-F238E27FC236}">
                <a16:creationId xmlns:a16="http://schemas.microsoft.com/office/drawing/2014/main" id="{7C5BC7E7-1188-0869-6B06-4DDC37A051D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2CCA8A-FDCC-27BD-1963-0B5143F8AA01}"/>
              </a:ext>
            </a:extLst>
          </p:cNvPr>
          <p:cNvSpPr>
            <a:spLocks noGrp="1"/>
          </p:cNvSpPr>
          <p:nvPr>
            <p:ph type="sldNum" sz="quarter" idx="12"/>
          </p:nvPr>
        </p:nvSpPr>
        <p:spPr/>
        <p:txBody>
          <a:bodyPr/>
          <a:lstStyle/>
          <a:p>
            <a:fld id="{C3D0A36C-F387-174A-B609-D3BABD4F4100}" type="slidenum">
              <a:rPr lang="en-US" smtClean="0"/>
              <a:t>‹#›</a:t>
            </a:fld>
            <a:endParaRPr lang="en-US"/>
          </a:p>
        </p:txBody>
      </p:sp>
    </p:spTree>
    <p:extLst>
      <p:ext uri="{BB962C8B-B14F-4D97-AF65-F5344CB8AC3E}">
        <p14:creationId xmlns:p14="http://schemas.microsoft.com/office/powerpoint/2010/main" val="18210250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0C9BC-E6F3-62C2-64DB-03651CCF53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A39DF66-7A6A-FC29-9940-40E011E9EFE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7565065-7AC6-8380-DA71-255C532BC0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943EC9D-AC2C-8BEC-7AF3-D5173D205477}"/>
              </a:ext>
            </a:extLst>
          </p:cNvPr>
          <p:cNvSpPr>
            <a:spLocks noGrp="1"/>
          </p:cNvSpPr>
          <p:nvPr>
            <p:ph type="dt" sz="half" idx="10"/>
          </p:nvPr>
        </p:nvSpPr>
        <p:spPr/>
        <p:txBody>
          <a:bodyPr/>
          <a:lstStyle/>
          <a:p>
            <a:fld id="{144B46CF-399E-784A-941A-FD7AFB440989}" type="datetimeFigureOut">
              <a:rPr lang="en-US" smtClean="0"/>
              <a:t>1/20/25</a:t>
            </a:fld>
            <a:endParaRPr lang="en-US"/>
          </a:p>
        </p:txBody>
      </p:sp>
      <p:sp>
        <p:nvSpPr>
          <p:cNvPr id="6" name="Footer Placeholder 5">
            <a:extLst>
              <a:ext uri="{FF2B5EF4-FFF2-40B4-BE49-F238E27FC236}">
                <a16:creationId xmlns:a16="http://schemas.microsoft.com/office/drawing/2014/main" id="{4C9CF50C-6149-0323-50CF-3AA91E057FC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793572-AA07-25E4-0116-4DE44336F1DA}"/>
              </a:ext>
            </a:extLst>
          </p:cNvPr>
          <p:cNvSpPr>
            <a:spLocks noGrp="1"/>
          </p:cNvSpPr>
          <p:nvPr>
            <p:ph type="sldNum" sz="quarter" idx="12"/>
          </p:nvPr>
        </p:nvSpPr>
        <p:spPr/>
        <p:txBody>
          <a:bodyPr/>
          <a:lstStyle/>
          <a:p>
            <a:fld id="{C3D0A36C-F387-174A-B609-D3BABD4F4100}" type="slidenum">
              <a:rPr lang="en-US" smtClean="0"/>
              <a:t>‹#›</a:t>
            </a:fld>
            <a:endParaRPr lang="en-US"/>
          </a:p>
        </p:txBody>
      </p:sp>
    </p:spTree>
    <p:extLst>
      <p:ext uri="{BB962C8B-B14F-4D97-AF65-F5344CB8AC3E}">
        <p14:creationId xmlns:p14="http://schemas.microsoft.com/office/powerpoint/2010/main" val="2801855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A5E42-D3E8-6E89-3656-C11DDF2369C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E93908-2A06-FA71-63B2-4FE2FEAC06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3AA2506-2A99-13CF-AB03-74CFB424FEF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5A285B-7082-F827-5A39-A252380B0B7D}"/>
              </a:ext>
            </a:extLst>
          </p:cNvPr>
          <p:cNvSpPr>
            <a:spLocks noGrp="1"/>
          </p:cNvSpPr>
          <p:nvPr>
            <p:ph type="dt" sz="half" idx="10"/>
          </p:nvPr>
        </p:nvSpPr>
        <p:spPr/>
        <p:txBody>
          <a:bodyPr/>
          <a:lstStyle/>
          <a:p>
            <a:fld id="{144B46CF-399E-784A-941A-FD7AFB440989}" type="datetimeFigureOut">
              <a:rPr lang="en-US" smtClean="0"/>
              <a:t>1/20/25</a:t>
            </a:fld>
            <a:endParaRPr lang="en-US"/>
          </a:p>
        </p:txBody>
      </p:sp>
      <p:sp>
        <p:nvSpPr>
          <p:cNvPr id="6" name="Footer Placeholder 5">
            <a:extLst>
              <a:ext uri="{FF2B5EF4-FFF2-40B4-BE49-F238E27FC236}">
                <a16:creationId xmlns:a16="http://schemas.microsoft.com/office/drawing/2014/main" id="{B860DB06-5A8D-5C34-A271-1137B2AA38E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9304A2-913C-C43B-E475-9C5756288137}"/>
              </a:ext>
            </a:extLst>
          </p:cNvPr>
          <p:cNvSpPr>
            <a:spLocks noGrp="1"/>
          </p:cNvSpPr>
          <p:nvPr>
            <p:ph type="sldNum" sz="quarter" idx="12"/>
          </p:nvPr>
        </p:nvSpPr>
        <p:spPr/>
        <p:txBody>
          <a:bodyPr/>
          <a:lstStyle/>
          <a:p>
            <a:fld id="{C3D0A36C-F387-174A-B609-D3BABD4F4100}" type="slidenum">
              <a:rPr lang="en-US" smtClean="0"/>
              <a:t>‹#›</a:t>
            </a:fld>
            <a:endParaRPr lang="en-US"/>
          </a:p>
        </p:txBody>
      </p:sp>
    </p:spTree>
    <p:extLst>
      <p:ext uri="{BB962C8B-B14F-4D97-AF65-F5344CB8AC3E}">
        <p14:creationId xmlns:p14="http://schemas.microsoft.com/office/powerpoint/2010/main" val="1420485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F3E02-D4EB-EC96-5B89-316AF1C3F88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008D4FD-9D42-E838-5A3C-AD0AF2282ED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B1802F-DFB8-A9C2-460D-FDB547D7167E}"/>
              </a:ext>
            </a:extLst>
          </p:cNvPr>
          <p:cNvSpPr>
            <a:spLocks noGrp="1"/>
          </p:cNvSpPr>
          <p:nvPr>
            <p:ph type="dt" sz="half" idx="10"/>
          </p:nvPr>
        </p:nvSpPr>
        <p:spPr/>
        <p:txBody>
          <a:bodyPr/>
          <a:lstStyle/>
          <a:p>
            <a:fld id="{144B46CF-399E-784A-941A-FD7AFB440989}" type="datetimeFigureOut">
              <a:rPr lang="en-US" smtClean="0"/>
              <a:t>1/20/25</a:t>
            </a:fld>
            <a:endParaRPr lang="en-US"/>
          </a:p>
        </p:txBody>
      </p:sp>
      <p:sp>
        <p:nvSpPr>
          <p:cNvPr id="5" name="Footer Placeholder 4">
            <a:extLst>
              <a:ext uri="{FF2B5EF4-FFF2-40B4-BE49-F238E27FC236}">
                <a16:creationId xmlns:a16="http://schemas.microsoft.com/office/drawing/2014/main" id="{1DD0AAC9-1F5F-CCB5-C84C-67861D9A1E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CF631D-7114-EE8F-9458-0446C3E99BEA}"/>
              </a:ext>
            </a:extLst>
          </p:cNvPr>
          <p:cNvSpPr>
            <a:spLocks noGrp="1"/>
          </p:cNvSpPr>
          <p:nvPr>
            <p:ph type="sldNum" sz="quarter" idx="12"/>
          </p:nvPr>
        </p:nvSpPr>
        <p:spPr/>
        <p:txBody>
          <a:bodyPr/>
          <a:lstStyle/>
          <a:p>
            <a:fld id="{C3D0A36C-F387-174A-B609-D3BABD4F4100}" type="slidenum">
              <a:rPr lang="en-US" smtClean="0"/>
              <a:t>‹#›</a:t>
            </a:fld>
            <a:endParaRPr lang="en-US"/>
          </a:p>
        </p:txBody>
      </p:sp>
    </p:spTree>
    <p:extLst>
      <p:ext uri="{BB962C8B-B14F-4D97-AF65-F5344CB8AC3E}">
        <p14:creationId xmlns:p14="http://schemas.microsoft.com/office/powerpoint/2010/main" val="10648432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AC89BB-E865-0A32-6985-E3FF8A26D698}"/>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D5FC1E6-32DF-AB01-EF4D-303494B1422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5E5BD4-6C09-F9AB-7A45-2509009ADA1B}"/>
              </a:ext>
            </a:extLst>
          </p:cNvPr>
          <p:cNvSpPr>
            <a:spLocks noGrp="1"/>
          </p:cNvSpPr>
          <p:nvPr>
            <p:ph type="dt" sz="half" idx="10"/>
          </p:nvPr>
        </p:nvSpPr>
        <p:spPr/>
        <p:txBody>
          <a:bodyPr/>
          <a:lstStyle/>
          <a:p>
            <a:fld id="{144B46CF-399E-784A-941A-FD7AFB440989}" type="datetimeFigureOut">
              <a:rPr lang="en-US" smtClean="0"/>
              <a:t>1/20/25</a:t>
            </a:fld>
            <a:endParaRPr lang="en-US"/>
          </a:p>
        </p:txBody>
      </p:sp>
      <p:sp>
        <p:nvSpPr>
          <p:cNvPr id="5" name="Footer Placeholder 4">
            <a:extLst>
              <a:ext uri="{FF2B5EF4-FFF2-40B4-BE49-F238E27FC236}">
                <a16:creationId xmlns:a16="http://schemas.microsoft.com/office/drawing/2014/main" id="{ED36BC70-384A-2D1A-D739-6F3EF8A01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D21F5-155D-AA3B-D47D-EDC23B4207BD}"/>
              </a:ext>
            </a:extLst>
          </p:cNvPr>
          <p:cNvSpPr>
            <a:spLocks noGrp="1"/>
          </p:cNvSpPr>
          <p:nvPr>
            <p:ph type="sldNum" sz="quarter" idx="12"/>
          </p:nvPr>
        </p:nvSpPr>
        <p:spPr/>
        <p:txBody>
          <a:bodyPr/>
          <a:lstStyle/>
          <a:p>
            <a:fld id="{C3D0A36C-F387-174A-B609-D3BABD4F4100}" type="slidenum">
              <a:rPr lang="en-US" smtClean="0"/>
              <a:t>‹#›</a:t>
            </a:fld>
            <a:endParaRPr lang="en-US"/>
          </a:p>
        </p:txBody>
      </p:sp>
    </p:spTree>
    <p:extLst>
      <p:ext uri="{BB962C8B-B14F-4D97-AF65-F5344CB8AC3E}">
        <p14:creationId xmlns:p14="http://schemas.microsoft.com/office/powerpoint/2010/main" val="1847394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B26A8E-17D1-B26D-0234-A59E06BF9D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5AD51BC-1E23-B21C-38AB-5E59736D7D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AA57549-BFF2-19EC-95E5-BF17D984605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44B46CF-399E-784A-941A-FD7AFB440989}" type="datetimeFigureOut">
              <a:rPr lang="en-US" smtClean="0"/>
              <a:t>1/20/25</a:t>
            </a:fld>
            <a:endParaRPr lang="en-US"/>
          </a:p>
        </p:txBody>
      </p:sp>
      <p:sp>
        <p:nvSpPr>
          <p:cNvPr id="5" name="Footer Placeholder 4">
            <a:extLst>
              <a:ext uri="{FF2B5EF4-FFF2-40B4-BE49-F238E27FC236}">
                <a16:creationId xmlns:a16="http://schemas.microsoft.com/office/drawing/2014/main" id="{B3C53C98-57DD-3EEF-06BE-EE49B87113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A65D40A-DFA4-EB95-F5C7-E9DA0B7BD21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3D0A36C-F387-174A-B609-D3BABD4F4100}" type="slidenum">
              <a:rPr lang="en-US" smtClean="0"/>
              <a:t>‹#›</a:t>
            </a:fld>
            <a:endParaRPr lang="en-US"/>
          </a:p>
        </p:txBody>
      </p:sp>
    </p:spTree>
    <p:extLst>
      <p:ext uri="{BB962C8B-B14F-4D97-AF65-F5344CB8AC3E}">
        <p14:creationId xmlns:p14="http://schemas.microsoft.com/office/powerpoint/2010/main" val="7436590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E2800-46A5-BA0B-F656-02451F893492}"/>
              </a:ext>
            </a:extLst>
          </p:cNvPr>
          <p:cNvSpPr>
            <a:spLocks noGrp="1"/>
          </p:cNvSpPr>
          <p:nvPr>
            <p:ph type="title"/>
          </p:nvPr>
        </p:nvSpPr>
        <p:spPr>
          <a:xfrm>
            <a:off x="4927472" y="609600"/>
            <a:ext cx="6340084" cy="1326321"/>
          </a:xfrm>
        </p:spPr>
        <p:txBody>
          <a:bodyPr>
            <a:normAutofit/>
          </a:bodyPr>
          <a:lstStyle/>
          <a:p>
            <a:r>
              <a:rPr lang="en-US"/>
              <a:t>Legislation Failure's &amp; Lessons learned</a:t>
            </a:r>
          </a:p>
        </p:txBody>
      </p:sp>
      <p:pic>
        <p:nvPicPr>
          <p:cNvPr id="5" name="Picture 4">
            <a:extLst>
              <a:ext uri="{FF2B5EF4-FFF2-40B4-BE49-F238E27FC236}">
                <a16:creationId xmlns:a16="http://schemas.microsoft.com/office/drawing/2014/main" id="{E82E1436-B86A-01D6-247E-EF335ED276FD}"/>
              </a:ext>
            </a:extLst>
          </p:cNvPr>
          <p:cNvPicPr>
            <a:picLocks noChangeAspect="1"/>
          </p:cNvPicPr>
          <p:nvPr/>
        </p:nvPicPr>
        <p:blipFill>
          <a:blip r:embed="rId3"/>
          <a:srcRect l="34317" r="27658"/>
          <a:stretch/>
        </p:blipFill>
        <p:spPr>
          <a:xfrm>
            <a:off x="20" y="10"/>
            <a:ext cx="4635987" cy="6857990"/>
          </a:xfrm>
          <a:prstGeom prst="rect">
            <a:avLst/>
          </a:prstGeom>
        </p:spPr>
      </p:pic>
      <p:sp>
        <p:nvSpPr>
          <p:cNvPr id="3" name="Content Placeholder 2">
            <a:extLst>
              <a:ext uri="{FF2B5EF4-FFF2-40B4-BE49-F238E27FC236}">
                <a16:creationId xmlns:a16="http://schemas.microsoft.com/office/drawing/2014/main" id="{D854C018-6EA7-6893-B4F3-9307E30984CE}"/>
              </a:ext>
            </a:extLst>
          </p:cNvPr>
          <p:cNvSpPr>
            <a:spLocks noGrp="1"/>
          </p:cNvSpPr>
          <p:nvPr>
            <p:ph idx="1"/>
          </p:nvPr>
        </p:nvSpPr>
        <p:spPr>
          <a:xfrm>
            <a:off x="4927471" y="2096064"/>
            <a:ext cx="6340085" cy="4367488"/>
          </a:xfrm>
        </p:spPr>
        <p:txBody>
          <a:bodyPr vert="horz" lIns="91440" tIns="45720" rIns="91440" bIns="45720" rtlCol="0" anchor="t">
            <a:normAutofit/>
          </a:bodyPr>
          <a:lstStyle/>
          <a:p>
            <a:pPr>
              <a:lnSpc>
                <a:spcPct val="110000"/>
              </a:lnSpc>
            </a:pPr>
            <a:r>
              <a:rPr lang="en-US" sz="1400">
                <a:latin typeface="Times New Roman"/>
                <a:cs typeface="Times New Roman"/>
              </a:rPr>
              <a:t>The Baby P case (2007) exposed significant failures in child protection systems, prompting substantial legislative and procedural changes in the UK. Among the key reforms was the introduction of the Children and Families Act 2014, which </a:t>
            </a:r>
            <a:r>
              <a:rPr lang="en-US" sz="1400" err="1">
                <a:latin typeface="Times New Roman"/>
                <a:cs typeface="Times New Roman"/>
              </a:rPr>
              <a:t>emphasised</a:t>
            </a:r>
            <a:r>
              <a:rPr lang="en-US" sz="1400">
                <a:latin typeface="Times New Roman"/>
                <a:cs typeface="Times New Roman"/>
              </a:rPr>
              <a:t> early intervention and cooperation among agencies to safeguard children. The case also led to revisions in the statutory guidance Working Together to Safeguard Children, strengthening the requirements for multiple agency collaboration and accountability. </a:t>
            </a:r>
          </a:p>
          <a:p>
            <a:pPr>
              <a:lnSpc>
                <a:spcPct val="110000"/>
              </a:lnSpc>
            </a:pPr>
            <a:r>
              <a:rPr lang="en-US" sz="1400">
                <a:latin typeface="Times New Roman"/>
                <a:cs typeface="Times New Roman"/>
              </a:rPr>
              <a:t>Local Safeguarding Children Boards (LSCBs) were given clearer roles and responsibilities to oversee child protection practices. Additionally, the Serious Case Review process was revised to ensure greater transparency and learning from mistakes, and social workers faced enhanced training and oversight to improve decision-making and risk assessments. These changes aimed to prevent similar tragedies and restore public trust in child protection services (Shoesmith, 2016). </a:t>
            </a:r>
          </a:p>
          <a:p>
            <a:pPr>
              <a:lnSpc>
                <a:spcPct val="110000"/>
              </a:lnSpc>
            </a:pPr>
            <a:r>
              <a:rPr lang="en-US" sz="1400">
                <a:latin typeface="Times New Roman"/>
                <a:ea typeface="+mn-lt"/>
                <a:cs typeface="Times New Roman"/>
              </a:rPr>
              <a:t>Additionally, there were breaches of the Human Rights Act 1998, particularly regarding the right to life (Article 2) and protection from inhuman or degrading treatment (Article 3) (Home Office, 1998).</a:t>
            </a:r>
            <a:endParaRPr lang="en-US" sz="1400">
              <a:latin typeface="Times New Roman"/>
              <a:cs typeface="Times New Roman"/>
            </a:endParaRPr>
          </a:p>
          <a:p>
            <a:pPr>
              <a:lnSpc>
                <a:spcPct val="110000"/>
              </a:lnSpc>
            </a:pPr>
            <a:endParaRPr lang="en-US" sz="1400">
              <a:latin typeface="Times New Roman"/>
              <a:cs typeface="Times New Roman"/>
            </a:endParaRPr>
          </a:p>
        </p:txBody>
      </p:sp>
    </p:spTree>
    <p:extLst>
      <p:ext uri="{BB962C8B-B14F-4D97-AF65-F5344CB8AC3E}">
        <p14:creationId xmlns:p14="http://schemas.microsoft.com/office/powerpoint/2010/main" val="3514175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6267A-B161-21BC-C37D-8F7BEBD5D05E}"/>
              </a:ext>
            </a:extLst>
          </p:cNvPr>
          <p:cNvSpPr>
            <a:spLocks noGrp="1"/>
          </p:cNvSpPr>
          <p:nvPr>
            <p:ph type="title"/>
          </p:nvPr>
        </p:nvSpPr>
        <p:spPr>
          <a:xfrm>
            <a:off x="913795" y="609600"/>
            <a:ext cx="10353761" cy="1326321"/>
          </a:xfrm>
        </p:spPr>
        <p:txBody>
          <a:bodyPr>
            <a:normAutofit/>
          </a:bodyPr>
          <a:lstStyle/>
          <a:p>
            <a:r>
              <a:rPr lang="en-GB"/>
              <a:t>Lord Laming</a:t>
            </a:r>
          </a:p>
        </p:txBody>
      </p:sp>
      <p:graphicFrame>
        <p:nvGraphicFramePr>
          <p:cNvPr id="16" name="Content Placeholder 2">
            <a:extLst>
              <a:ext uri="{FF2B5EF4-FFF2-40B4-BE49-F238E27FC236}">
                <a16:creationId xmlns:a16="http://schemas.microsoft.com/office/drawing/2014/main" id="{B2161083-031D-636C-2DB3-63A0F0BBB1EF}"/>
              </a:ext>
            </a:extLst>
          </p:cNvPr>
          <p:cNvGraphicFramePr>
            <a:graphicFrameLocks noGrp="1"/>
          </p:cNvGraphicFramePr>
          <p:nvPr>
            <p:ph idx="1"/>
          </p:nvPr>
        </p:nvGraphicFramePr>
        <p:xfrm>
          <a:off x="914400" y="2417233"/>
          <a:ext cx="10353675" cy="33058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8957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6">
                                            <p:graphicEl>
                                              <a:dgm id="{4D66FF42-C5C8-4F01-8C3C-CCA2C9A8030C}"/>
                                            </p:graphicEl>
                                          </p:spTgt>
                                        </p:tgtEl>
                                        <p:attrNameLst>
                                          <p:attrName>style.visibility</p:attrName>
                                        </p:attrNameLst>
                                      </p:cBhvr>
                                      <p:to>
                                        <p:strVal val="visible"/>
                                      </p:to>
                                    </p:set>
                                    <p:anim calcmode="lin" valueType="num">
                                      <p:cBhvr additive="base">
                                        <p:cTn id="7" dur="500" fill="hold"/>
                                        <p:tgtEl>
                                          <p:spTgt spid="16">
                                            <p:graphicEl>
                                              <a:dgm id="{4D66FF42-C5C8-4F01-8C3C-CCA2C9A8030C}"/>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16">
                                            <p:graphicEl>
                                              <a:dgm id="{4D66FF42-C5C8-4F01-8C3C-CCA2C9A8030C}"/>
                                            </p:graphic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16">
                                            <p:graphicEl>
                                              <a:dgm id="{A267753E-E018-4444-9354-3F101C0CB296}"/>
                                            </p:graphicEl>
                                          </p:spTgt>
                                        </p:tgtEl>
                                        <p:attrNameLst>
                                          <p:attrName>style.visibility</p:attrName>
                                        </p:attrNameLst>
                                      </p:cBhvr>
                                      <p:to>
                                        <p:strVal val="visible"/>
                                      </p:to>
                                    </p:set>
                                    <p:anim calcmode="lin" valueType="num">
                                      <p:cBhvr additive="base">
                                        <p:cTn id="11" dur="500" fill="hold"/>
                                        <p:tgtEl>
                                          <p:spTgt spid="16">
                                            <p:graphicEl>
                                              <a:dgm id="{A267753E-E018-4444-9354-3F101C0CB296}"/>
                                            </p:graphicEl>
                                          </p:spTgt>
                                        </p:tgtEl>
                                        <p:attrNameLst>
                                          <p:attrName>ppt_x</p:attrName>
                                        </p:attrNameLst>
                                      </p:cBhvr>
                                      <p:tavLst>
                                        <p:tav tm="0">
                                          <p:val>
                                            <p:strVal val="#ppt_x"/>
                                          </p:val>
                                        </p:tav>
                                        <p:tav tm="100000">
                                          <p:val>
                                            <p:strVal val="#ppt_x"/>
                                          </p:val>
                                        </p:tav>
                                      </p:tavLst>
                                    </p:anim>
                                    <p:anim calcmode="lin" valueType="num">
                                      <p:cBhvr additive="base">
                                        <p:cTn id="12" dur="500" fill="hold"/>
                                        <p:tgtEl>
                                          <p:spTgt spid="16">
                                            <p:graphicEl>
                                              <a:dgm id="{A267753E-E018-4444-9354-3F101C0CB296}"/>
                                            </p:graphic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6">
                                            <p:graphicEl>
                                              <a:dgm id="{A9D1EA88-799F-4F8D-B361-BF087BB7E746}"/>
                                            </p:graphicEl>
                                          </p:spTgt>
                                        </p:tgtEl>
                                        <p:attrNameLst>
                                          <p:attrName>style.visibility</p:attrName>
                                        </p:attrNameLst>
                                      </p:cBhvr>
                                      <p:to>
                                        <p:strVal val="visible"/>
                                      </p:to>
                                    </p:set>
                                    <p:anim calcmode="lin" valueType="num">
                                      <p:cBhvr additive="base">
                                        <p:cTn id="17" dur="500" fill="hold"/>
                                        <p:tgtEl>
                                          <p:spTgt spid="16">
                                            <p:graphicEl>
                                              <a:dgm id="{A9D1EA88-799F-4F8D-B361-BF087BB7E746}"/>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16">
                                            <p:graphicEl>
                                              <a:dgm id="{A9D1EA88-799F-4F8D-B361-BF087BB7E746}"/>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16">
                                            <p:graphicEl>
                                              <a:dgm id="{E08D1429-6358-4573-B014-37E14746B00B}"/>
                                            </p:graphicEl>
                                          </p:spTgt>
                                        </p:tgtEl>
                                        <p:attrNameLst>
                                          <p:attrName>style.visibility</p:attrName>
                                        </p:attrNameLst>
                                      </p:cBhvr>
                                      <p:to>
                                        <p:strVal val="visible"/>
                                      </p:to>
                                    </p:set>
                                    <p:anim calcmode="lin" valueType="num">
                                      <p:cBhvr additive="base">
                                        <p:cTn id="21" dur="500" fill="hold"/>
                                        <p:tgtEl>
                                          <p:spTgt spid="16">
                                            <p:graphicEl>
                                              <a:dgm id="{E08D1429-6358-4573-B014-37E14746B00B}"/>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16">
                                            <p:graphicEl>
                                              <a:dgm id="{E08D1429-6358-4573-B014-37E14746B00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6" grpId="0">
        <p:bldSub>
          <a:bldDgm bld="one"/>
        </p:bldSub>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8D6E5-9713-98D3-C8AA-87984CFC663A}"/>
              </a:ext>
            </a:extLst>
          </p:cNvPr>
          <p:cNvSpPr>
            <a:spLocks noGrp="1"/>
          </p:cNvSpPr>
          <p:nvPr>
            <p:ph type="title"/>
          </p:nvPr>
        </p:nvSpPr>
        <p:spPr>
          <a:xfrm>
            <a:off x="838201" y="365125"/>
            <a:ext cx="5251316" cy="1807305"/>
          </a:xfrm>
        </p:spPr>
        <p:txBody>
          <a:bodyPr>
            <a:normAutofit/>
          </a:bodyPr>
          <a:lstStyle/>
          <a:p>
            <a:r>
              <a:rPr lang="en-GB"/>
              <a:t>Impacts On Practice</a:t>
            </a:r>
          </a:p>
        </p:txBody>
      </p:sp>
      <p:sp>
        <p:nvSpPr>
          <p:cNvPr id="26" name="Content Placeholder 2">
            <a:extLst>
              <a:ext uri="{FF2B5EF4-FFF2-40B4-BE49-F238E27FC236}">
                <a16:creationId xmlns:a16="http://schemas.microsoft.com/office/drawing/2014/main" id="{E34245A9-D686-3B5C-B58D-1719293168F9}"/>
              </a:ext>
            </a:extLst>
          </p:cNvPr>
          <p:cNvSpPr>
            <a:spLocks noGrp="1"/>
          </p:cNvSpPr>
          <p:nvPr>
            <p:ph idx="1"/>
          </p:nvPr>
        </p:nvSpPr>
        <p:spPr>
          <a:xfrm>
            <a:off x="838200" y="2333297"/>
            <a:ext cx="4619621" cy="3843666"/>
          </a:xfrm>
        </p:spPr>
        <p:txBody>
          <a:bodyPr vert="horz" lIns="91440" tIns="45720" rIns="91440" bIns="45720" rtlCol="0">
            <a:normAutofit/>
          </a:bodyPr>
          <a:lstStyle/>
          <a:p>
            <a:r>
              <a:rPr lang="en-GB" sz="1400">
                <a:latin typeface="Times New Roman"/>
                <a:ea typeface="+mn-lt"/>
                <a:cs typeface="+mn-lt"/>
              </a:rPr>
              <a:t>The release of statutory guidance, Working Together to Safeguard Children (2010), was designed to promote multi-agency collaboration and coordinated efforts in child protection </a:t>
            </a:r>
            <a:r>
              <a:rPr lang="en-GB" sz="1400">
                <a:latin typeface="Times New Roman"/>
                <a:ea typeface="Roboto"/>
                <a:cs typeface="Roboto"/>
              </a:rPr>
              <a:t>(Mcshane, 2010). </a:t>
            </a:r>
          </a:p>
          <a:p>
            <a:r>
              <a:rPr lang="en-GB" sz="1400">
                <a:latin typeface="Times New Roman"/>
                <a:ea typeface="Roboto"/>
                <a:cs typeface="Roboto"/>
              </a:rPr>
              <a:t>Social services came under intense scrutiny for failing to intervene effectively despite numerous signs of abuse, including multiple injuries documented over several months. The role of healthcare professionals, who failed to identify and act on clear evidence of neglect and physical harm, was also criticised (Masson, 2008).</a:t>
            </a:r>
          </a:p>
          <a:p>
            <a:r>
              <a:rPr lang="en-GB" sz="1400">
                <a:latin typeface="Times New Roman"/>
                <a:ea typeface="Roboto"/>
                <a:cs typeface="Roboto"/>
              </a:rPr>
              <a:t>Moreover, systemic failures in communication and coordination between agencies, including social services, health, and the police, highlighted the lack of a unified approach to safeguarding vulnerable children. This case led to significant reforms in child protection policies and practices in the UK, emphasising better training, accountability, and inter-agency cooperation (Mason, 2011a).</a:t>
            </a:r>
          </a:p>
          <a:p>
            <a:endParaRPr lang="en-GB" sz="1400">
              <a:latin typeface="Times New Roman"/>
              <a:ea typeface="Roboto"/>
              <a:cs typeface="Roboto"/>
            </a:endParaRPr>
          </a:p>
          <a:p>
            <a:endParaRPr lang="en-GB" sz="1400"/>
          </a:p>
        </p:txBody>
      </p:sp>
      <p:pic>
        <p:nvPicPr>
          <p:cNvPr id="24" name="Picture 23" descr="A group of yellow figures and a red figure on the other side">
            <a:extLst>
              <a:ext uri="{FF2B5EF4-FFF2-40B4-BE49-F238E27FC236}">
                <a16:creationId xmlns:a16="http://schemas.microsoft.com/office/drawing/2014/main" id="{37C05B75-93A2-4A74-11F1-70FEDA58C681}"/>
              </a:ext>
            </a:extLst>
          </p:cNvPr>
          <p:cNvPicPr>
            <a:picLocks noChangeAspect="1"/>
          </p:cNvPicPr>
          <p:nvPr/>
        </p:nvPicPr>
        <p:blipFill>
          <a:blip r:embed="rId3"/>
          <a:srcRect l="20982" r="20980"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96544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6">
                                            <p:txEl>
                                              <p:pRg st="0" end="0"/>
                                            </p:txEl>
                                          </p:spTgt>
                                        </p:tgtEl>
                                        <p:attrNameLst>
                                          <p:attrName>style.visibility</p:attrName>
                                        </p:attrNameLst>
                                      </p:cBhvr>
                                      <p:to>
                                        <p:strVal val="visible"/>
                                      </p:to>
                                    </p:set>
                                    <p:anim calcmode="lin" valueType="num">
                                      <p:cBhvr additive="base">
                                        <p:cTn id="7" dur="500" fill="hold"/>
                                        <p:tgtEl>
                                          <p:spTgt spid="2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6">
                                            <p:txEl>
                                              <p:pRg st="1" end="1"/>
                                            </p:txEl>
                                          </p:spTgt>
                                        </p:tgtEl>
                                        <p:attrNameLst>
                                          <p:attrName>style.visibility</p:attrName>
                                        </p:attrNameLst>
                                      </p:cBhvr>
                                      <p:to>
                                        <p:strVal val="visible"/>
                                      </p:to>
                                    </p:set>
                                    <p:anim calcmode="lin" valueType="num">
                                      <p:cBhvr additive="base">
                                        <p:cTn id="13" dur="500" fill="hold"/>
                                        <p:tgtEl>
                                          <p:spTgt spid="2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6">
                                            <p:txEl>
                                              <p:pRg st="2" end="2"/>
                                            </p:txEl>
                                          </p:spTgt>
                                        </p:tgtEl>
                                        <p:attrNameLst>
                                          <p:attrName>style.visibility</p:attrName>
                                        </p:attrNameLst>
                                      </p:cBhvr>
                                      <p:to>
                                        <p:strVal val="visible"/>
                                      </p:to>
                                    </p:set>
                                    <p:anim calcmode="lin" valueType="num">
                                      <p:cBhvr additive="base">
                                        <p:cTn id="19" dur="500" fill="hold"/>
                                        <p:tgtEl>
                                          <p:spTgt spid="2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873BEF-6BAB-60B6-11BF-329608D28206}"/>
              </a:ext>
            </a:extLst>
          </p:cNvPr>
          <p:cNvSpPr>
            <a:spLocks noGrp="1"/>
          </p:cNvSpPr>
          <p:nvPr>
            <p:ph type="title"/>
          </p:nvPr>
        </p:nvSpPr>
        <p:spPr>
          <a:xfrm>
            <a:off x="838201" y="365125"/>
            <a:ext cx="5251316" cy="1807305"/>
          </a:xfrm>
        </p:spPr>
        <p:txBody>
          <a:bodyPr>
            <a:normAutofit/>
          </a:bodyPr>
          <a:lstStyle/>
          <a:p>
            <a:r>
              <a:rPr lang="en-GB"/>
              <a:t>Necessity of Early Intervention </a:t>
            </a:r>
          </a:p>
        </p:txBody>
      </p:sp>
      <p:sp>
        <p:nvSpPr>
          <p:cNvPr id="3" name="Content Placeholder 2">
            <a:extLst>
              <a:ext uri="{FF2B5EF4-FFF2-40B4-BE49-F238E27FC236}">
                <a16:creationId xmlns:a16="http://schemas.microsoft.com/office/drawing/2014/main" id="{EB3C82F6-8B2C-A47F-118D-A045C8287B9C}"/>
              </a:ext>
            </a:extLst>
          </p:cNvPr>
          <p:cNvSpPr>
            <a:spLocks noGrp="1"/>
          </p:cNvSpPr>
          <p:nvPr>
            <p:ph idx="1"/>
          </p:nvPr>
        </p:nvSpPr>
        <p:spPr>
          <a:xfrm>
            <a:off x="838200" y="2333297"/>
            <a:ext cx="4619621" cy="3843666"/>
          </a:xfrm>
        </p:spPr>
        <p:txBody>
          <a:bodyPr vert="horz" lIns="91440" tIns="45720" rIns="91440" bIns="45720" rtlCol="0">
            <a:normAutofit/>
          </a:bodyPr>
          <a:lstStyle/>
          <a:p>
            <a:r>
              <a:rPr lang="en-GB" sz="1000">
                <a:latin typeface="Times New Roman"/>
                <a:ea typeface="+mn-lt"/>
                <a:cs typeface="+mn-lt"/>
              </a:rPr>
              <a:t>Among the key reforms was the introduction of the Children and Families Act 2014, which emphasized early intervention and cooperation among agencies to safeguard children. The case also led to revisions in the statutory guidance Working Together to Safeguard Children, strengthening the requirements for inter-agency collaboration and accountability (George, 2021).</a:t>
            </a:r>
          </a:p>
          <a:p>
            <a:endParaRPr lang="en-GB" sz="1000">
              <a:latin typeface="Times New Roman"/>
              <a:ea typeface="+mn-lt"/>
              <a:cs typeface="+mn-lt"/>
            </a:endParaRPr>
          </a:p>
          <a:p>
            <a:r>
              <a:rPr lang="en-GB" sz="1000">
                <a:latin typeface="Times New Roman"/>
                <a:ea typeface="+mn-lt"/>
                <a:cs typeface="+mn-lt"/>
              </a:rPr>
              <a:t>This placed the responsibility on local authorities, health professionals, and the police to protect children from harm and ensure their welfare. The professionals involved in the case failed to adequately safeguard the child, who was being abused despite numerous visits and reports from various agencies (Wadham et al., 2015) </a:t>
            </a:r>
          </a:p>
          <a:p>
            <a:endParaRPr lang="en-GB" sz="1000">
              <a:latin typeface="Times New Roman"/>
              <a:cs typeface="Times New Roman"/>
            </a:endParaRPr>
          </a:p>
          <a:p>
            <a:r>
              <a:rPr lang="en-GB" sz="1000">
                <a:latin typeface="Times New Roman"/>
                <a:ea typeface="+mn-lt"/>
                <a:cs typeface="+mn-lt"/>
              </a:rPr>
              <a:t>DBS -  DBS stands for "Disclosure and Barring Service." It is a UK government service that helps employers make safer recruitment decisions by providing background checks on individuals. The DBS checks for criminal records, including convictions, cautions, warnings, and reprimands, and can also check whether a person is barred from working with vulnerable groups, such as children or vulnerable adults. (Home Office, 2019).</a:t>
            </a:r>
          </a:p>
          <a:p>
            <a:r>
              <a:rPr lang="en-GB" sz="1000">
                <a:latin typeface="Times New Roman"/>
                <a:ea typeface="+mn-lt"/>
                <a:cs typeface="+mn-lt"/>
              </a:rPr>
              <a:t>laws would have required more rigorous monitoring, better information-sharing across agencies, and a more coordinated approach in addressing the family's history of neglect and abuse (Masson, 2010).</a:t>
            </a:r>
            <a:endParaRPr lang="en-GB" sz="1000">
              <a:latin typeface="Times New Roman"/>
              <a:cs typeface="Times New Roman"/>
            </a:endParaRPr>
          </a:p>
          <a:p>
            <a:endParaRPr lang="en-GB" sz="1000">
              <a:latin typeface="Times New Roman"/>
            </a:endParaRPr>
          </a:p>
          <a:p>
            <a:endParaRPr lang="en-GB" sz="1000">
              <a:latin typeface="Times New Roman"/>
              <a:cs typeface="Times New Roman"/>
            </a:endParaRPr>
          </a:p>
          <a:p>
            <a:endParaRPr lang="en-GB" sz="1000">
              <a:latin typeface="Times New Roman"/>
              <a:cs typeface="Times New Roman"/>
            </a:endParaRPr>
          </a:p>
          <a:p>
            <a:endParaRPr lang="en-GB" sz="1000"/>
          </a:p>
        </p:txBody>
      </p:sp>
      <p:pic>
        <p:nvPicPr>
          <p:cNvPr id="5" name="Picture 4" descr="Stick figure families holding hands">
            <a:extLst>
              <a:ext uri="{FF2B5EF4-FFF2-40B4-BE49-F238E27FC236}">
                <a16:creationId xmlns:a16="http://schemas.microsoft.com/office/drawing/2014/main" id="{57F79AD0-620B-4855-5686-3F6665FD5D63}"/>
              </a:ext>
            </a:extLst>
          </p:cNvPr>
          <p:cNvPicPr>
            <a:picLocks noChangeAspect="1"/>
          </p:cNvPicPr>
          <p:nvPr/>
        </p:nvPicPr>
        <p:blipFill>
          <a:blip r:embed="rId3"/>
          <a:srcRect l="28707" r="13255"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5730696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0D6C0-3200-772D-AEF3-64204CD23220}"/>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Ensuring SafeguardingAwareness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F1C0D4-6632-0181-A7B3-BB28AC026584}"/>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a:t>The</a:t>
            </a:r>
            <a:r>
              <a:rPr lang="en-GB">
                <a:ea typeface="+mn-lt"/>
                <a:cs typeface="+mn-lt"/>
              </a:rPr>
              <a:t> Children Act 1989 (as ammeneded by section 53 of The Chidren Act 2004) is a piece of legislation in the United Kingdom that provides the legal framework for promoting the well-being and safeguarding of children </a:t>
            </a:r>
            <a:r>
              <a:rPr lang="en-GB">
                <a:latin typeface="Rockwell"/>
                <a:ea typeface="+mn-lt"/>
                <a:cs typeface="+mn-lt"/>
              </a:rPr>
              <a:t>(Featherstone and Gupta, 2018).</a:t>
            </a:r>
            <a:endParaRPr lang="en-US">
              <a:latin typeface="Rockwell"/>
            </a:endParaRPr>
          </a:p>
          <a:p>
            <a:endParaRPr lang="en-GB">
              <a:ea typeface="+mn-lt"/>
              <a:cs typeface="+mn-lt"/>
            </a:endParaRPr>
          </a:p>
          <a:p>
            <a:r>
              <a:rPr lang="en-GB">
                <a:ea typeface="+mn-lt"/>
                <a:cs typeface="+mn-lt"/>
              </a:rPr>
              <a:t>It was introduced to strengthen and clarify the roles and responsibilities of local authorities, schools, health services, and other agencies in ensuring the welfare of children (Ryan, 2019). </a:t>
            </a:r>
            <a:endParaRPr lang="en-GB"/>
          </a:p>
          <a:p>
            <a:endParaRPr lang="en-GB"/>
          </a:p>
          <a:p>
            <a:endParaRPr lang="en-GB"/>
          </a:p>
        </p:txBody>
      </p:sp>
    </p:spTree>
    <p:extLst>
      <p:ext uri="{BB962C8B-B14F-4D97-AF65-F5344CB8AC3E}">
        <p14:creationId xmlns:p14="http://schemas.microsoft.com/office/powerpoint/2010/main" val="1790416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Content Placeholder 2">
            <a:extLst>
              <a:ext uri="{FF2B5EF4-FFF2-40B4-BE49-F238E27FC236}">
                <a16:creationId xmlns:a16="http://schemas.microsoft.com/office/drawing/2014/main" id="{E051A4AF-641A-0F1E-626B-D0D9E38079A3}"/>
              </a:ext>
            </a:extLst>
          </p:cNvPr>
          <p:cNvGraphicFramePr>
            <a:graphicFrameLocks noGrp="1"/>
          </p:cNvGraphicFramePr>
          <p:nvPr>
            <p:ph idx="1"/>
            <p:extLst>
              <p:ext uri="{D42A27DB-BD31-4B8C-83A1-F6EECF244321}">
                <p14:modId xmlns:p14="http://schemas.microsoft.com/office/powerpoint/2010/main" val="1935725256"/>
              </p:ext>
            </p:extLst>
          </p:nvPr>
        </p:nvGraphicFramePr>
        <p:xfrm>
          <a:off x="952500" y="1255711"/>
          <a:ext cx="10462327" cy="5299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itle 1">
            <a:extLst>
              <a:ext uri="{FF2B5EF4-FFF2-40B4-BE49-F238E27FC236}">
                <a16:creationId xmlns:a16="http://schemas.microsoft.com/office/drawing/2014/main" id="{5E7288D9-29FC-A311-C8F4-ED3E61F79C59}"/>
              </a:ext>
            </a:extLst>
          </p:cNvPr>
          <p:cNvSpPr txBox="1">
            <a:spLocks/>
          </p:cNvSpPr>
          <p:nvPr/>
        </p:nvSpPr>
        <p:spPr>
          <a:xfrm>
            <a:off x="647075" y="292276"/>
            <a:ext cx="5528784" cy="831552"/>
          </a:xfrm>
          <a:prstGeom prst="rect">
            <a:avLst/>
          </a:prstGeom>
        </p:spPr>
        <p:txBody>
          <a:bodyPr vert="horz" lIns="91440" tIns="45720" rIns="91440" bIns="45720" rtlCol="0" anchor="t" anchorCtr="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u="sng"/>
              <a:t>References</a:t>
            </a:r>
            <a:endParaRPr lang="en-US" sz="3200"/>
          </a:p>
        </p:txBody>
      </p:sp>
      <p:sp>
        <p:nvSpPr>
          <p:cNvPr id="8" name="Title 1">
            <a:extLst>
              <a:ext uri="{FF2B5EF4-FFF2-40B4-BE49-F238E27FC236}">
                <a16:creationId xmlns:a16="http://schemas.microsoft.com/office/drawing/2014/main" id="{544386CD-A37D-3C8A-7D91-6784768E3EE7}"/>
              </a:ext>
            </a:extLst>
          </p:cNvPr>
          <p:cNvSpPr txBox="1">
            <a:spLocks/>
          </p:cNvSpPr>
          <p:nvPr/>
        </p:nvSpPr>
        <p:spPr>
          <a:xfrm>
            <a:off x="6198018" y="293914"/>
            <a:ext cx="5569439" cy="832228"/>
          </a:xfrm>
          <a:prstGeom prst="rect">
            <a:avLst/>
          </a:prstGeom>
        </p:spPr>
        <p:txBody>
          <a:bodyPr vert="horz" lIns="91440" tIns="45720" rIns="91440" bIns="45720" rtlCol="0" anchor="t" anchorCtr="0">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a:t>Matthew Rees</a:t>
            </a:r>
            <a:endParaRPr lang="en-US" sz="3200"/>
          </a:p>
        </p:txBody>
      </p:sp>
    </p:spTree>
    <p:extLst>
      <p:ext uri="{BB962C8B-B14F-4D97-AF65-F5344CB8AC3E}">
        <p14:creationId xmlns:p14="http://schemas.microsoft.com/office/powerpoint/2010/main" val="26031136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EDA910FF-B7EF-E459-5A6D-54E1E7953609}"/>
              </a:ext>
            </a:extLst>
          </p:cNvPr>
          <p:cNvSpPr>
            <a:spLocks noGrp="1"/>
          </p:cNvSpPr>
          <p:nvPr>
            <p:ph type="title"/>
          </p:nvPr>
        </p:nvSpPr>
        <p:spPr>
          <a:xfrm>
            <a:off x="838200" y="401221"/>
            <a:ext cx="10515600" cy="1348065"/>
          </a:xfrm>
        </p:spPr>
        <p:txBody>
          <a:bodyPr>
            <a:normAutofit/>
          </a:bodyPr>
          <a:lstStyle/>
          <a:p>
            <a:r>
              <a:rPr lang="en-GB" sz="5400">
                <a:solidFill>
                  <a:srgbClr val="FFFFFF"/>
                </a:solidFill>
              </a:rPr>
              <a:t>References                Matthew Rees</a:t>
            </a:r>
          </a:p>
        </p:txBody>
      </p:sp>
      <p:sp>
        <p:nvSpPr>
          <p:cNvPr id="3" name="Content Placeholder 2">
            <a:extLst>
              <a:ext uri="{FF2B5EF4-FFF2-40B4-BE49-F238E27FC236}">
                <a16:creationId xmlns:a16="http://schemas.microsoft.com/office/drawing/2014/main" id="{0FBA1C22-E591-5AB8-C763-920EBE43CB36}"/>
              </a:ext>
            </a:extLst>
          </p:cNvPr>
          <p:cNvSpPr>
            <a:spLocks noGrp="1"/>
          </p:cNvSpPr>
          <p:nvPr>
            <p:ph idx="1"/>
          </p:nvPr>
        </p:nvSpPr>
        <p:spPr>
          <a:xfrm>
            <a:off x="838200" y="2586789"/>
            <a:ext cx="10515600" cy="3590174"/>
          </a:xfrm>
        </p:spPr>
        <p:txBody>
          <a:bodyPr vert="horz" lIns="91440" tIns="45720" rIns="91440" bIns="45720" rtlCol="0">
            <a:normAutofit/>
          </a:bodyPr>
          <a:lstStyle/>
          <a:p>
            <a:r>
              <a:rPr lang="en-GB" sz="1200"/>
              <a:t>Masson, | M (2011a) 'Public child law: A service priority?' 33 Journal of Social Welfare and Family Law 361-77. </a:t>
            </a:r>
          </a:p>
          <a:p>
            <a:endParaRPr lang="en-GB" sz="1200"/>
          </a:p>
          <a:p>
            <a:r>
              <a:rPr lang="en-GB" sz="1200"/>
              <a:t>Mcshane, J. (2010). It must never happen again : the lessons learned from the short life and terrible death of Baby P. England: John Blake Pub. </a:t>
            </a:r>
          </a:p>
          <a:p>
            <a:endParaRPr lang="en-GB" sz="1200"/>
          </a:p>
          <a:p>
            <a:r>
              <a:rPr lang="en-GB" sz="1200"/>
              <a:t>Ryan, M. (2019). The Children Act 1989. Routledge.  </a:t>
            </a:r>
          </a:p>
          <a:p>
            <a:endParaRPr lang="en-GB" sz="1200"/>
          </a:p>
          <a:p>
            <a:r>
              <a:rPr lang="en-GB" sz="1200"/>
              <a:t>Sheerman, B. and Britain., G. (2009). The protection of children in England : Lord Laming’s progress report : oral evidence, 25 March 2009 : Lord Laming of Tewin CBE. London: Stationery Office. </a:t>
            </a:r>
          </a:p>
          <a:p>
            <a:endParaRPr lang="en-GB" sz="1200"/>
          </a:p>
          <a:p>
            <a:r>
              <a:rPr lang="en-GB" sz="1200"/>
              <a:t>Shoesmith, S. (2016). Learning from Baby P : the politics of blame, fear and denial. London ; Philadelphia: Jessica Kingsley Publishers. </a:t>
            </a:r>
          </a:p>
          <a:p>
            <a:endParaRPr lang="en-GB" sz="1200"/>
          </a:p>
          <a:p>
            <a:r>
              <a:rPr lang="en-GB" sz="1200"/>
              <a:t>Wadham, J., Mountfield, H., Prochaska, E. and Desai, R.M. (2015). Blackstone’s guide to the Human Rights Act 1998. Oxford, United Kingdom Oxford University Press. (Wadham et al., 2015). </a:t>
            </a:r>
          </a:p>
          <a:p>
            <a:endParaRPr lang="en-GB" sz="1200"/>
          </a:p>
        </p:txBody>
      </p:sp>
    </p:spTree>
    <p:extLst>
      <p:ext uri="{BB962C8B-B14F-4D97-AF65-F5344CB8AC3E}">
        <p14:creationId xmlns:p14="http://schemas.microsoft.com/office/powerpoint/2010/main" val="34521862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TotalTime>
  <Words>1278</Words>
  <Application>Microsoft Macintosh PowerPoint</Application>
  <PresentationFormat>Widescreen</PresentationFormat>
  <Paragraphs>54</Paragraphs>
  <Slides>7</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Aptos</vt:lpstr>
      <vt:lpstr>Aptos Display</vt:lpstr>
      <vt:lpstr>Arial</vt:lpstr>
      <vt:lpstr>Calibri</vt:lpstr>
      <vt:lpstr>Rockwell</vt:lpstr>
      <vt:lpstr>Times New Roman</vt:lpstr>
      <vt:lpstr>Office Theme</vt:lpstr>
      <vt:lpstr>Legislation Failure's &amp; Lessons learned</vt:lpstr>
      <vt:lpstr>Lord Laming</vt:lpstr>
      <vt:lpstr>Impacts On Practice</vt:lpstr>
      <vt:lpstr>Necessity of Early Intervention </vt:lpstr>
      <vt:lpstr>Ensuring SafeguardingAwareness</vt:lpstr>
      <vt:lpstr>PowerPoint Presentation</vt:lpstr>
      <vt:lpstr>References                Matthew Rees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Matthew Rees (0952210)</dc:creator>
  <cp:lastModifiedBy>Matthew Rees (0952210)</cp:lastModifiedBy>
  <cp:revision>1</cp:revision>
  <dcterms:created xsi:type="dcterms:W3CDTF">2025-01-20T13:46:39Z</dcterms:created>
  <dcterms:modified xsi:type="dcterms:W3CDTF">2025-01-20T14:04:00Z</dcterms:modified>
</cp:coreProperties>
</file>