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9.xml" ContentType="application/vnd.openxmlformats-officedocument.presentationml.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s/slide91.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slides/slide89.xml" ContentType="application/vnd.openxmlformats-officedocument.presentationml.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slides/slide87.xml" ContentType="application/vnd.openxmlformats-officedocument.presentationml.slide+xml"/>
  <Override PartName="/ppt/handoutMasters/handoutMaster1.xml" ContentType="application/vnd.openxmlformats-officedocument.presentationml.handoutMaster+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4" r:id="rId1"/>
  </p:sldMasterIdLst>
  <p:handoutMasterIdLst>
    <p:handoutMasterId r:id="rId93"/>
  </p:handoutMasterIdLst>
  <p:sldIdLst>
    <p:sldId id="256" r:id="rId2"/>
    <p:sldId id="289" r:id="rId3"/>
    <p:sldId id="311" r:id="rId4"/>
    <p:sldId id="310" r:id="rId5"/>
    <p:sldId id="312" r:id="rId6"/>
    <p:sldId id="313" r:id="rId7"/>
    <p:sldId id="314" r:id="rId8"/>
    <p:sldId id="315" r:id="rId9"/>
    <p:sldId id="316" r:id="rId10"/>
    <p:sldId id="317" r:id="rId11"/>
    <p:sldId id="318" r:id="rId12"/>
    <p:sldId id="319" r:id="rId13"/>
    <p:sldId id="320" r:id="rId14"/>
    <p:sldId id="321" r:id="rId15"/>
    <p:sldId id="322" r:id="rId16"/>
    <p:sldId id="323" r:id="rId17"/>
    <p:sldId id="324" r:id="rId18"/>
    <p:sldId id="325" r:id="rId19"/>
    <p:sldId id="326" r:id="rId20"/>
    <p:sldId id="327" r:id="rId21"/>
    <p:sldId id="328" r:id="rId22"/>
    <p:sldId id="329" r:id="rId23"/>
    <p:sldId id="330" r:id="rId24"/>
    <p:sldId id="331" r:id="rId25"/>
    <p:sldId id="332" r:id="rId26"/>
    <p:sldId id="333" r:id="rId27"/>
    <p:sldId id="339" r:id="rId28"/>
    <p:sldId id="334" r:id="rId29"/>
    <p:sldId id="338" r:id="rId30"/>
    <p:sldId id="335" r:id="rId31"/>
    <p:sldId id="336" r:id="rId32"/>
    <p:sldId id="337" r:id="rId33"/>
    <p:sldId id="340" r:id="rId34"/>
    <p:sldId id="341" r:id="rId35"/>
    <p:sldId id="342" r:id="rId36"/>
    <p:sldId id="343" r:id="rId37"/>
    <p:sldId id="344" r:id="rId38"/>
    <p:sldId id="345" r:id="rId39"/>
    <p:sldId id="346" r:id="rId40"/>
    <p:sldId id="347" r:id="rId41"/>
    <p:sldId id="348" r:id="rId42"/>
    <p:sldId id="349" r:id="rId43"/>
    <p:sldId id="350" r:id="rId44"/>
    <p:sldId id="351" r:id="rId45"/>
    <p:sldId id="352" r:id="rId46"/>
    <p:sldId id="353" r:id="rId47"/>
    <p:sldId id="354" r:id="rId48"/>
    <p:sldId id="355" r:id="rId49"/>
    <p:sldId id="356" r:id="rId50"/>
    <p:sldId id="357" r:id="rId51"/>
    <p:sldId id="358" r:id="rId52"/>
    <p:sldId id="359" r:id="rId53"/>
    <p:sldId id="360" r:id="rId54"/>
    <p:sldId id="361" r:id="rId55"/>
    <p:sldId id="362" r:id="rId56"/>
    <p:sldId id="363" r:id="rId57"/>
    <p:sldId id="364" r:id="rId58"/>
    <p:sldId id="365" r:id="rId59"/>
    <p:sldId id="366" r:id="rId60"/>
    <p:sldId id="367" r:id="rId61"/>
    <p:sldId id="368" r:id="rId62"/>
    <p:sldId id="369" r:id="rId63"/>
    <p:sldId id="370" r:id="rId64"/>
    <p:sldId id="371" r:id="rId65"/>
    <p:sldId id="372" r:id="rId66"/>
    <p:sldId id="373" r:id="rId67"/>
    <p:sldId id="374" r:id="rId68"/>
    <p:sldId id="375" r:id="rId69"/>
    <p:sldId id="376" r:id="rId70"/>
    <p:sldId id="377" r:id="rId71"/>
    <p:sldId id="378" r:id="rId72"/>
    <p:sldId id="379" r:id="rId73"/>
    <p:sldId id="380" r:id="rId74"/>
    <p:sldId id="381" r:id="rId75"/>
    <p:sldId id="382" r:id="rId76"/>
    <p:sldId id="383" r:id="rId77"/>
    <p:sldId id="384" r:id="rId78"/>
    <p:sldId id="385" r:id="rId79"/>
    <p:sldId id="386" r:id="rId80"/>
    <p:sldId id="387" r:id="rId81"/>
    <p:sldId id="388" r:id="rId82"/>
    <p:sldId id="389" r:id="rId83"/>
    <p:sldId id="390" r:id="rId84"/>
    <p:sldId id="391" r:id="rId85"/>
    <p:sldId id="392" r:id="rId86"/>
    <p:sldId id="394" r:id="rId87"/>
    <p:sldId id="395" r:id="rId88"/>
    <p:sldId id="396" r:id="rId89"/>
    <p:sldId id="397" r:id="rId90"/>
    <p:sldId id="398" r:id="rId91"/>
    <p:sldId id="393" r:id="rId92"/>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33"/>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p:scale>
          <a:sx n="50" d="100"/>
          <a:sy n="50" d="100"/>
        </p:scale>
        <p:origin x="-69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8246"/>
    </p:cViewPr>
  </p:sorter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p:cNvSpPr>
            <a:spLocks noGrp="1" noChangeArrowheads="1"/>
          </p:cNvSpPr>
          <p:nvPr>
            <p:ph type="hdr" sz="quarter"/>
          </p:nvPr>
        </p:nvSpPr>
        <p:spPr bwMode="auto">
          <a:xfrm>
            <a:off x="0" y="0"/>
            <a:ext cx="2971800" cy="457200"/>
          </a:xfrm>
          <a:prstGeom prst="rect">
            <a:avLst/>
          </a:prstGeom>
          <a:noFill/>
          <a:ln w="12700">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US"/>
          </a:p>
        </p:txBody>
      </p:sp>
      <p:sp>
        <p:nvSpPr>
          <p:cNvPr id="72707" name="Rectangle 3"/>
          <p:cNvSpPr>
            <a:spLocks noGrp="1" noChangeArrowheads="1"/>
          </p:cNvSpPr>
          <p:nvPr>
            <p:ph type="dt" sz="quarter" idx="1"/>
          </p:nvPr>
        </p:nvSpPr>
        <p:spPr bwMode="auto">
          <a:xfrm>
            <a:off x="3886200" y="0"/>
            <a:ext cx="2971800" cy="457200"/>
          </a:xfrm>
          <a:prstGeom prst="rect">
            <a:avLst/>
          </a:prstGeom>
          <a:noFill/>
          <a:ln w="12700">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US"/>
          </a:p>
        </p:txBody>
      </p:sp>
      <p:sp>
        <p:nvSpPr>
          <p:cNvPr id="72708" name="Rectangle 4"/>
          <p:cNvSpPr>
            <a:spLocks noGrp="1" noChangeArrowheads="1"/>
          </p:cNvSpPr>
          <p:nvPr>
            <p:ph type="ftr" sz="quarter" idx="2"/>
          </p:nvPr>
        </p:nvSpPr>
        <p:spPr bwMode="auto">
          <a:xfrm>
            <a:off x="0" y="8686800"/>
            <a:ext cx="2971800" cy="457200"/>
          </a:xfrm>
          <a:prstGeom prst="rect">
            <a:avLst/>
          </a:prstGeom>
          <a:noFill/>
          <a:ln w="12700">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US"/>
          </a:p>
        </p:txBody>
      </p:sp>
      <p:sp>
        <p:nvSpPr>
          <p:cNvPr id="72709" name="Rectangle 5"/>
          <p:cNvSpPr>
            <a:spLocks noGrp="1" noChangeArrowheads="1"/>
          </p:cNvSpPr>
          <p:nvPr>
            <p:ph type="sldNum" sz="quarter" idx="3"/>
          </p:nvPr>
        </p:nvSpPr>
        <p:spPr bwMode="auto">
          <a:xfrm>
            <a:off x="3886200" y="8686800"/>
            <a:ext cx="2971800" cy="457200"/>
          </a:xfrm>
          <a:prstGeom prst="rect">
            <a:avLst/>
          </a:prstGeom>
          <a:noFill/>
          <a:ln w="12700">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45208358-1A59-458D-A1E2-824EFF85FE11}" type="slidenum">
              <a:rPr lang="en-US"/>
              <a:pPr/>
              <a:t>‹#›</a:t>
            </a:fld>
            <a:endParaRPr 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103426" name="Group 2"/>
          <p:cNvGrpSpPr>
            <a:grpSpLocks/>
          </p:cNvGrpSpPr>
          <p:nvPr/>
        </p:nvGrpSpPr>
        <p:grpSpPr bwMode="auto">
          <a:xfrm>
            <a:off x="0" y="0"/>
            <a:ext cx="9144000" cy="6918325"/>
            <a:chOff x="0" y="0"/>
            <a:chExt cx="5760" cy="4358"/>
          </a:xfrm>
        </p:grpSpPr>
        <p:sp>
          <p:nvSpPr>
            <p:cNvPr id="103427"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3428"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3429"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0"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3431" name="Freeform 7"/>
            <p:cNvSpPr>
              <a:spLocks/>
            </p:cNvSpPr>
            <p:nvPr/>
          </p:nvSpPr>
          <p:spPr bwMode="hidden">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2" name="Freeform 8"/>
            <p:cNvSpPr>
              <a:spLocks/>
            </p:cNvSpPr>
            <p:nvPr/>
          </p:nvSpPr>
          <p:spPr bwMode="white">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3433"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3434" name="Freeform 10"/>
            <p:cNvSpPr>
              <a:spLocks/>
            </p:cNvSpPr>
            <p:nvPr/>
          </p:nvSpPr>
          <p:spPr bwMode="white">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3435" name="Rectangle 11"/>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103436" name="Rectangle 12"/>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103437" name="Rectangle 13"/>
          <p:cNvSpPr>
            <a:spLocks noGrp="1" noChangeArrowheads="1"/>
          </p:cNvSpPr>
          <p:nvPr>
            <p:ph type="dt" sz="quarter" idx="2"/>
          </p:nvPr>
        </p:nvSpPr>
        <p:spPr/>
        <p:txBody>
          <a:bodyPr/>
          <a:lstStyle>
            <a:lvl1pPr>
              <a:spcBef>
                <a:spcPct val="0"/>
              </a:spcBef>
              <a:defRPr/>
            </a:lvl1pPr>
          </a:lstStyle>
          <a:p>
            <a:endParaRPr lang="en-US"/>
          </a:p>
        </p:txBody>
      </p:sp>
      <p:sp>
        <p:nvSpPr>
          <p:cNvPr id="103438" name="Rectangle 14"/>
          <p:cNvSpPr>
            <a:spLocks noGrp="1" noChangeArrowheads="1"/>
          </p:cNvSpPr>
          <p:nvPr>
            <p:ph type="ftr" sz="quarter" idx="3"/>
          </p:nvPr>
        </p:nvSpPr>
        <p:spPr/>
        <p:txBody>
          <a:bodyPr/>
          <a:lstStyle>
            <a:lvl1pPr>
              <a:spcBef>
                <a:spcPct val="0"/>
              </a:spcBef>
              <a:defRPr/>
            </a:lvl1pPr>
          </a:lstStyle>
          <a:p>
            <a:endParaRPr lang="en-US"/>
          </a:p>
        </p:txBody>
      </p:sp>
      <p:sp>
        <p:nvSpPr>
          <p:cNvPr id="103439" name="Rectangle 15"/>
          <p:cNvSpPr>
            <a:spLocks noGrp="1" noChangeArrowheads="1"/>
          </p:cNvSpPr>
          <p:nvPr>
            <p:ph type="sldNum" sz="quarter" idx="4"/>
          </p:nvPr>
        </p:nvSpPr>
        <p:spPr/>
        <p:txBody>
          <a:bodyPr/>
          <a:lstStyle>
            <a:lvl1pPr>
              <a:spcBef>
                <a:spcPct val="0"/>
              </a:spcBef>
              <a:defRPr/>
            </a:lvl1pPr>
          </a:lstStyle>
          <a:p>
            <a:fld id="{98CB5E57-49AD-4477-8226-A0BFF21F44B3}"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81D13D7-8ED2-466F-9FF8-DD5A1FD316CA}"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96099BE1-8047-48F9-A1D8-F57AA7778A38}"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7AA2E27-7FCB-4794-A767-E76DAC4A3CE9}"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79F929C4-C680-4759-850B-1EFCFEF6B8BD}"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A42FFA7A-728D-460B-9D0A-06A7777AA76C}"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E1F02F0F-302C-4921-A990-85EF6148BEB1}"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3CAC1CD-DC90-4949-8F73-972C76E97014}"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948DB9EC-4DC7-422D-BB2D-CC2DE433451E}"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787301B-9A5A-495C-97AD-BD046E169D26}"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599AEBC2-62A4-463C-89D8-EDB625E3F6E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50000">
              <a:schemeClr val="bg1"/>
            </a:gs>
            <a:gs pos="100000">
              <a:schemeClr val="bg2"/>
            </a:gs>
          </a:gsLst>
          <a:lin ang="0" scaled="1"/>
        </a:gra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102402" name="Group 2"/>
          <p:cNvGrpSpPr>
            <a:grpSpLocks/>
          </p:cNvGrpSpPr>
          <p:nvPr/>
        </p:nvGrpSpPr>
        <p:grpSpPr bwMode="auto">
          <a:xfrm>
            <a:off x="0" y="0"/>
            <a:ext cx="9144000" cy="6918325"/>
            <a:chOff x="0" y="0"/>
            <a:chExt cx="5760" cy="4358"/>
          </a:xfrm>
        </p:grpSpPr>
        <p:sp>
          <p:nvSpPr>
            <p:cNvPr id="102403" name="Rectangle 3"/>
            <p:cNvSpPr>
              <a:spLocks noChangeArrowheads="1"/>
            </p:cNvSpPr>
            <p:nvPr/>
          </p:nvSpPr>
          <p:spPr bwMode="invGray">
            <a:xfrm>
              <a:off x="5533" y="280"/>
              <a:ext cx="227" cy="1986"/>
            </a:xfrm>
            <a:prstGeom prst="rect">
              <a:avLst/>
            </a:prstGeom>
            <a:gradFill rotWithShape="0">
              <a:gsLst>
                <a:gs pos="0">
                  <a:schemeClr val="bg2"/>
                </a:gs>
                <a:gs pos="50000">
                  <a:schemeClr val="hlink"/>
                </a:gs>
                <a:gs pos="100000">
                  <a:schemeClr val="bg2"/>
                </a:gs>
              </a:gsLst>
              <a:lin ang="0" scaled="1"/>
            </a:gradFill>
            <a:ln w="9525">
              <a:noFill/>
              <a:miter lim="800000"/>
              <a:headEnd/>
              <a:tailEnd/>
            </a:ln>
          </p:spPr>
          <p:txBody>
            <a:bodyPr wrap="none" anchor="ctr"/>
            <a:lstStyle/>
            <a:p>
              <a:endParaRPr lang="en-GB"/>
            </a:p>
          </p:txBody>
        </p:sp>
        <p:sp>
          <p:nvSpPr>
            <p:cNvPr id="102404" name="Freeform 4"/>
            <p:cNvSpPr>
              <a:spLocks/>
            </p:cNvSpPr>
            <p:nvPr/>
          </p:nvSpPr>
          <p:spPr bwMode="invGray">
            <a:xfrm>
              <a:off x="0" y="0"/>
              <a:ext cx="5760" cy="1344"/>
            </a:xfrm>
            <a:custGeom>
              <a:avLst/>
              <a:gdLst/>
              <a:ahLst/>
              <a:cxnLst>
                <a:cxn ang="0">
                  <a:pos x="0" y="0"/>
                </a:cxn>
                <a:cxn ang="0">
                  <a:pos x="5760" y="0"/>
                </a:cxn>
                <a:cxn ang="0">
                  <a:pos x="5760" y="720"/>
                </a:cxn>
                <a:cxn ang="0">
                  <a:pos x="3600" y="624"/>
                </a:cxn>
                <a:cxn ang="0">
                  <a:pos x="0" y="1000"/>
                </a:cxn>
                <a:cxn ang="0">
                  <a:pos x="0" y="0"/>
                </a:cxn>
              </a:cxnLst>
              <a:rect l="0" t="0" r="r" b="b"/>
              <a:pathLst>
                <a:path w="5760" h="1104">
                  <a:moveTo>
                    <a:pt x="0" y="0"/>
                  </a:moveTo>
                  <a:lnTo>
                    <a:pt x="5760" y="0"/>
                  </a:lnTo>
                  <a:lnTo>
                    <a:pt x="5760" y="720"/>
                  </a:lnTo>
                  <a:cubicBezTo>
                    <a:pt x="5400" y="824"/>
                    <a:pt x="4560" y="577"/>
                    <a:pt x="3600" y="624"/>
                  </a:cubicBezTo>
                  <a:cubicBezTo>
                    <a:pt x="2640" y="671"/>
                    <a:pt x="600" y="1104"/>
                    <a:pt x="0" y="1000"/>
                  </a:cubicBezTo>
                  <a:lnTo>
                    <a:pt x="0" y="0"/>
                  </a:lnTo>
                  <a:close/>
                </a:path>
              </a:pathLst>
            </a:custGeom>
            <a:gradFill rotWithShape="0">
              <a:gsLst>
                <a:gs pos="0">
                  <a:schemeClr val="bg2"/>
                </a:gs>
                <a:gs pos="50000">
                  <a:schemeClr val="bg1"/>
                </a:gs>
                <a:gs pos="100000">
                  <a:schemeClr val="bg2"/>
                </a:gs>
              </a:gsLst>
              <a:lin ang="0" scaled="1"/>
            </a:gradFill>
            <a:ln w="9525">
              <a:noFill/>
              <a:round/>
              <a:headEnd/>
              <a:tailEnd/>
            </a:ln>
          </p:spPr>
          <p:txBody>
            <a:bodyPr wrap="none" anchor="ctr"/>
            <a:lstStyle/>
            <a:p>
              <a:endParaRPr lang="en-GB"/>
            </a:p>
          </p:txBody>
        </p:sp>
        <p:sp>
          <p:nvSpPr>
            <p:cNvPr id="102405" name="Freeform 5"/>
            <p:cNvSpPr>
              <a:spLocks/>
            </p:cNvSpPr>
            <p:nvPr/>
          </p:nvSpPr>
          <p:spPr bwMode="invGray">
            <a:xfrm>
              <a:off x="0" y="733"/>
              <a:ext cx="5760" cy="3587"/>
            </a:xfrm>
            <a:custGeom>
              <a:avLst/>
              <a:gdLst/>
              <a:ahLst/>
              <a:cxnLst>
                <a:cxn ang="0">
                  <a:pos x="0" y="582"/>
                </a:cxn>
                <a:cxn ang="0">
                  <a:pos x="2640" y="267"/>
                </a:cxn>
                <a:cxn ang="0">
                  <a:pos x="3373" y="160"/>
                </a:cxn>
                <a:cxn ang="0">
                  <a:pos x="5760" y="358"/>
                </a:cxn>
                <a:cxn ang="0">
                  <a:pos x="5760" y="3587"/>
                </a:cxn>
                <a:cxn ang="0">
                  <a:pos x="0" y="3587"/>
                </a:cxn>
                <a:cxn ang="0">
                  <a:pos x="0" y="582"/>
                </a:cxn>
              </a:cxnLst>
              <a:rect l="0" t="0" r="r" b="b"/>
              <a:pathLst>
                <a:path w="5760" h="3587">
                  <a:moveTo>
                    <a:pt x="0" y="582"/>
                  </a:moveTo>
                  <a:cubicBezTo>
                    <a:pt x="1027" y="680"/>
                    <a:pt x="1960" y="387"/>
                    <a:pt x="2640" y="267"/>
                  </a:cubicBezTo>
                  <a:cubicBezTo>
                    <a:pt x="2640" y="267"/>
                    <a:pt x="3268" y="180"/>
                    <a:pt x="3373" y="160"/>
                  </a:cubicBezTo>
                  <a:cubicBezTo>
                    <a:pt x="4120" y="0"/>
                    <a:pt x="5280" y="358"/>
                    <a:pt x="5760" y="358"/>
                  </a:cubicBezTo>
                  <a:lnTo>
                    <a:pt x="5760" y="3587"/>
                  </a:lnTo>
                  <a:lnTo>
                    <a:pt x="0" y="3587"/>
                  </a:lnTo>
                  <a:cubicBezTo>
                    <a:pt x="0" y="3587"/>
                    <a:pt x="0" y="582"/>
                    <a:pt x="0" y="582"/>
                  </a:cubicBezTo>
                  <a:close/>
                </a:path>
              </a:pathLst>
            </a:custGeom>
            <a:gradFill rotWithShape="0">
              <a:gsLst>
                <a:gs pos="0">
                  <a:schemeClr val="bg2"/>
                </a:gs>
                <a:gs pos="50000">
                  <a:schemeClr val="bg1"/>
                </a:gs>
                <a:gs pos="100000">
                  <a:schemeClr val="bg2"/>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6" name="Freeform 6"/>
            <p:cNvSpPr>
              <a:spLocks/>
            </p:cNvSpPr>
            <p:nvPr/>
          </p:nvSpPr>
          <p:spPr bwMode="invGray">
            <a:xfrm>
              <a:off x="0" y="184"/>
              <a:ext cx="5760" cy="538"/>
            </a:xfrm>
            <a:custGeom>
              <a:avLst/>
              <a:gdLst/>
              <a:ahLst/>
              <a:cxnLst>
                <a:cxn ang="0">
                  <a:pos x="0" y="163"/>
                </a:cxn>
                <a:cxn ang="0">
                  <a:pos x="0" y="403"/>
                </a:cxn>
                <a:cxn ang="0">
                  <a:pos x="1773" y="443"/>
                </a:cxn>
                <a:cxn ang="0">
                  <a:pos x="4573" y="176"/>
                </a:cxn>
                <a:cxn ang="0">
                  <a:pos x="5760" y="536"/>
                </a:cxn>
                <a:cxn ang="0">
                  <a:pos x="5760" y="163"/>
                </a:cxn>
                <a:cxn ang="0">
                  <a:pos x="4560" y="29"/>
                </a:cxn>
                <a:cxn ang="0">
                  <a:pos x="1987" y="336"/>
                </a:cxn>
                <a:cxn ang="0">
                  <a:pos x="0" y="163"/>
                </a:cxn>
              </a:cxnLst>
              <a:rect l="0" t="0" r="r" b="b"/>
              <a:pathLst>
                <a:path w="5760" h="538">
                  <a:moveTo>
                    <a:pt x="0" y="163"/>
                  </a:moveTo>
                  <a:lnTo>
                    <a:pt x="0" y="403"/>
                  </a:lnTo>
                  <a:cubicBezTo>
                    <a:pt x="295" y="450"/>
                    <a:pt x="1011" y="481"/>
                    <a:pt x="1773" y="443"/>
                  </a:cubicBezTo>
                  <a:cubicBezTo>
                    <a:pt x="2535" y="405"/>
                    <a:pt x="3909" y="161"/>
                    <a:pt x="4573" y="176"/>
                  </a:cubicBezTo>
                  <a:cubicBezTo>
                    <a:pt x="5237" y="191"/>
                    <a:pt x="5562" y="538"/>
                    <a:pt x="5760" y="536"/>
                  </a:cubicBezTo>
                  <a:lnTo>
                    <a:pt x="5760" y="163"/>
                  </a:lnTo>
                  <a:cubicBezTo>
                    <a:pt x="5560" y="79"/>
                    <a:pt x="5189" y="0"/>
                    <a:pt x="4560" y="29"/>
                  </a:cubicBezTo>
                  <a:cubicBezTo>
                    <a:pt x="3931" y="58"/>
                    <a:pt x="2747" y="314"/>
                    <a:pt x="1987" y="336"/>
                  </a:cubicBezTo>
                  <a:cubicBezTo>
                    <a:pt x="1227" y="358"/>
                    <a:pt x="414" y="199"/>
                    <a:pt x="0" y="163"/>
                  </a:cubicBezTo>
                  <a:close/>
                </a:path>
              </a:pathLst>
            </a:custGeom>
            <a:gradFill rotWithShape="0">
              <a:gsLst>
                <a:gs pos="0">
                  <a:schemeClr val="bg1"/>
                </a:gs>
                <a:gs pos="50000">
                  <a:schemeClr val="bg2"/>
                </a:gs>
                <a:gs pos="100000">
                  <a:schemeClr val="bg1"/>
                </a:gs>
              </a:gsLst>
              <a:lin ang="0" scaled="1"/>
            </a:gradFill>
            <a:ln w="9525">
              <a:noFill/>
              <a:round/>
              <a:headEnd/>
              <a:tailEnd/>
            </a:ln>
          </p:spPr>
          <p:txBody>
            <a:bodyPr wrap="none" anchor="ctr"/>
            <a:lstStyle/>
            <a:p>
              <a:endParaRPr lang="en-GB"/>
            </a:p>
          </p:txBody>
        </p:sp>
        <p:sp>
          <p:nvSpPr>
            <p:cNvPr id="102407" name="Freeform 7"/>
            <p:cNvSpPr>
              <a:spLocks/>
            </p:cNvSpPr>
            <p:nvPr/>
          </p:nvSpPr>
          <p:spPr bwMode="invGray">
            <a:xfrm>
              <a:off x="0" y="1515"/>
              <a:ext cx="5760" cy="674"/>
            </a:xfrm>
            <a:custGeom>
              <a:avLst/>
              <a:gdLst/>
              <a:ahLst/>
              <a:cxnLst>
                <a:cxn ang="0">
                  <a:pos x="0" y="246"/>
                </a:cxn>
                <a:cxn ang="0">
                  <a:pos x="0" y="406"/>
                </a:cxn>
                <a:cxn ang="0">
                  <a:pos x="1280" y="645"/>
                </a:cxn>
                <a:cxn ang="0">
                  <a:pos x="1627" y="580"/>
                </a:cxn>
                <a:cxn ang="0">
                  <a:pos x="4493" y="113"/>
                </a:cxn>
                <a:cxn ang="0">
                  <a:pos x="5760" y="606"/>
                </a:cxn>
                <a:cxn ang="0">
                  <a:pos x="5760" y="233"/>
                </a:cxn>
                <a:cxn ang="0">
                  <a:pos x="4040" y="33"/>
                </a:cxn>
                <a:cxn ang="0">
                  <a:pos x="1093" y="433"/>
                </a:cxn>
                <a:cxn ang="0">
                  <a:pos x="0" y="246"/>
                </a:cxn>
              </a:cxnLst>
              <a:rect l="0" t="0" r="r" b="b"/>
              <a:pathLst>
                <a:path w="5760" h="674">
                  <a:moveTo>
                    <a:pt x="0" y="246"/>
                  </a:moveTo>
                  <a:lnTo>
                    <a:pt x="0" y="406"/>
                  </a:lnTo>
                  <a:cubicBezTo>
                    <a:pt x="213" y="463"/>
                    <a:pt x="1009" y="616"/>
                    <a:pt x="1280" y="645"/>
                  </a:cubicBezTo>
                  <a:cubicBezTo>
                    <a:pt x="1551" y="674"/>
                    <a:pt x="1092" y="669"/>
                    <a:pt x="1627" y="580"/>
                  </a:cubicBezTo>
                  <a:cubicBezTo>
                    <a:pt x="2162" y="491"/>
                    <a:pt x="3804" y="109"/>
                    <a:pt x="4493" y="113"/>
                  </a:cubicBezTo>
                  <a:cubicBezTo>
                    <a:pt x="5182" y="117"/>
                    <a:pt x="5549" y="586"/>
                    <a:pt x="5760" y="606"/>
                  </a:cubicBezTo>
                  <a:lnTo>
                    <a:pt x="5760" y="233"/>
                  </a:lnTo>
                  <a:cubicBezTo>
                    <a:pt x="5471" y="158"/>
                    <a:pt x="4818" y="0"/>
                    <a:pt x="4040" y="33"/>
                  </a:cubicBezTo>
                  <a:cubicBezTo>
                    <a:pt x="3262" y="66"/>
                    <a:pt x="1766" y="398"/>
                    <a:pt x="1093" y="433"/>
                  </a:cubicBezTo>
                  <a:cubicBezTo>
                    <a:pt x="420" y="468"/>
                    <a:pt x="228" y="285"/>
                    <a:pt x="0" y="246"/>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08" name="Freeform 8"/>
            <p:cNvSpPr>
              <a:spLocks/>
            </p:cNvSpPr>
            <p:nvPr/>
          </p:nvSpPr>
          <p:spPr bwMode="invGray">
            <a:xfrm>
              <a:off x="1560" y="959"/>
              <a:ext cx="4200" cy="3361"/>
            </a:xfrm>
            <a:custGeom>
              <a:avLst/>
              <a:gdLst/>
              <a:ahLst/>
              <a:cxnLst>
                <a:cxn ang="0">
                  <a:pos x="0" y="3361"/>
                </a:cxn>
                <a:cxn ang="0">
                  <a:pos x="1054" y="295"/>
                </a:cxn>
                <a:cxn ang="0">
                  <a:pos x="4200" y="1588"/>
                </a:cxn>
                <a:cxn ang="0">
                  <a:pos x="4200" y="2028"/>
                </a:cxn>
                <a:cxn ang="0">
                  <a:pos x="1200" y="442"/>
                </a:cxn>
                <a:cxn ang="0">
                  <a:pos x="347" y="3361"/>
                </a:cxn>
                <a:cxn ang="0">
                  <a:pos x="0" y="3361"/>
                </a:cxn>
              </a:cxnLst>
              <a:rect l="0" t="0" r="r" b="b"/>
              <a:pathLst>
                <a:path w="4200" h="3361">
                  <a:moveTo>
                    <a:pt x="0" y="3361"/>
                  </a:moveTo>
                  <a:cubicBezTo>
                    <a:pt x="118" y="2850"/>
                    <a:pt x="354" y="590"/>
                    <a:pt x="1054" y="295"/>
                  </a:cubicBezTo>
                  <a:cubicBezTo>
                    <a:pt x="1754" y="0"/>
                    <a:pt x="3676" y="1299"/>
                    <a:pt x="4200" y="1588"/>
                  </a:cubicBezTo>
                  <a:lnTo>
                    <a:pt x="4200" y="2028"/>
                  </a:lnTo>
                  <a:cubicBezTo>
                    <a:pt x="3700" y="1837"/>
                    <a:pt x="1842" y="220"/>
                    <a:pt x="1200" y="442"/>
                  </a:cubicBezTo>
                  <a:cubicBezTo>
                    <a:pt x="558" y="664"/>
                    <a:pt x="547" y="2875"/>
                    <a:pt x="347" y="3361"/>
                  </a:cubicBezTo>
                  <a:lnTo>
                    <a:pt x="0" y="3361"/>
                  </a:lnTo>
                  <a:close/>
                </a:path>
              </a:pathLst>
            </a:custGeom>
            <a:gradFill rotWithShape="0">
              <a:gsLst>
                <a:gs pos="0">
                  <a:schemeClr val="accent2"/>
                </a:gs>
                <a:gs pos="50000">
                  <a:schemeClr val="bg1"/>
                </a:gs>
                <a:gs pos="100000">
                  <a:schemeClr val="accent2"/>
                </a:gs>
              </a:gsLst>
              <a:lin ang="5400000" scaled="1"/>
            </a:gradFill>
            <a:ln w="9525">
              <a:noFill/>
              <a:round/>
              <a:headEnd/>
              <a:tailEnd/>
            </a:ln>
          </p:spPr>
          <p:txBody>
            <a:bodyPr wrap="none" anchor="ctr"/>
            <a:lstStyle/>
            <a:p>
              <a:endParaRPr lang="en-GB"/>
            </a:p>
          </p:txBody>
        </p:sp>
        <p:sp>
          <p:nvSpPr>
            <p:cNvPr id="102409" name="Freeform 9"/>
            <p:cNvSpPr>
              <a:spLocks/>
            </p:cNvSpPr>
            <p:nvPr/>
          </p:nvSpPr>
          <p:spPr bwMode="invGray">
            <a:xfrm>
              <a:off x="0" y="2169"/>
              <a:ext cx="5760" cy="1925"/>
            </a:xfrm>
            <a:custGeom>
              <a:avLst/>
              <a:gdLst/>
              <a:ahLst/>
              <a:cxnLst>
                <a:cxn ang="0">
                  <a:pos x="0" y="804"/>
                </a:cxn>
                <a:cxn ang="0">
                  <a:pos x="0" y="991"/>
                </a:cxn>
                <a:cxn ang="0">
                  <a:pos x="1547" y="1818"/>
                </a:cxn>
                <a:cxn ang="0">
                  <a:pos x="3253" y="351"/>
                </a:cxn>
                <a:cxn ang="0">
                  <a:pos x="5760" y="1537"/>
                </a:cxn>
                <a:cxn ang="0">
                  <a:pos x="5760" y="1151"/>
                </a:cxn>
                <a:cxn ang="0">
                  <a:pos x="3240" y="84"/>
                </a:cxn>
                <a:cxn ang="0">
                  <a:pos x="1573" y="1671"/>
                </a:cxn>
                <a:cxn ang="0">
                  <a:pos x="0" y="804"/>
                </a:cxn>
              </a:cxnLst>
              <a:rect l="0" t="0" r="r" b="b"/>
              <a:pathLst>
                <a:path w="5760" h="1925">
                  <a:moveTo>
                    <a:pt x="0" y="804"/>
                  </a:moveTo>
                  <a:lnTo>
                    <a:pt x="0" y="991"/>
                  </a:lnTo>
                  <a:cubicBezTo>
                    <a:pt x="258" y="1160"/>
                    <a:pt x="1005" y="1925"/>
                    <a:pt x="1547" y="1818"/>
                  </a:cubicBezTo>
                  <a:cubicBezTo>
                    <a:pt x="2089" y="1711"/>
                    <a:pt x="2551" y="398"/>
                    <a:pt x="3253" y="351"/>
                  </a:cubicBezTo>
                  <a:cubicBezTo>
                    <a:pt x="3955" y="304"/>
                    <a:pt x="5342" y="1404"/>
                    <a:pt x="5760" y="1537"/>
                  </a:cubicBezTo>
                  <a:lnTo>
                    <a:pt x="5760" y="1151"/>
                  </a:lnTo>
                  <a:cubicBezTo>
                    <a:pt x="5405" y="1124"/>
                    <a:pt x="3982" y="0"/>
                    <a:pt x="3240" y="84"/>
                  </a:cubicBezTo>
                  <a:cubicBezTo>
                    <a:pt x="2542" y="171"/>
                    <a:pt x="2113" y="1551"/>
                    <a:pt x="1573" y="1671"/>
                  </a:cubicBezTo>
                  <a:cubicBezTo>
                    <a:pt x="1033" y="1791"/>
                    <a:pt x="262" y="826"/>
                    <a:pt x="0" y="804"/>
                  </a:cubicBezTo>
                  <a:close/>
                </a:path>
              </a:pathLst>
            </a:custGeom>
            <a:gradFill rotWithShape="0">
              <a:gsLst>
                <a:gs pos="0">
                  <a:schemeClr val="bg1"/>
                </a:gs>
                <a:gs pos="50000">
                  <a:schemeClr val="accent2"/>
                </a:gs>
                <a:gs pos="100000">
                  <a:schemeClr val="bg1"/>
                </a:gs>
              </a:gsLst>
              <a:lin ang="0" scaled="1"/>
            </a:gradFill>
            <a:ln w="9525" cap="flat">
              <a:noFill/>
              <a:prstDash val="solid"/>
              <a:round/>
              <a:headEnd type="none" w="med" len="med"/>
              <a:tailEnd type="none" w="med" len="med"/>
            </a:ln>
            <a:effectLst/>
          </p:spPr>
          <p:txBody>
            <a:bodyPr wrap="none" anchor="ctr"/>
            <a:lstStyle/>
            <a:p>
              <a:endParaRPr lang="en-GB"/>
            </a:p>
          </p:txBody>
        </p:sp>
        <p:sp>
          <p:nvSpPr>
            <p:cNvPr id="102410" name="Freeform 10"/>
            <p:cNvSpPr>
              <a:spLocks/>
            </p:cNvSpPr>
            <p:nvPr/>
          </p:nvSpPr>
          <p:spPr bwMode="invGray">
            <a:xfrm>
              <a:off x="0" y="2238"/>
              <a:ext cx="3929" cy="2120"/>
            </a:xfrm>
            <a:custGeom>
              <a:avLst/>
              <a:gdLst/>
              <a:ahLst/>
              <a:cxnLst>
                <a:cxn ang="0">
                  <a:pos x="0" y="415"/>
                </a:cxn>
                <a:cxn ang="0">
                  <a:pos x="0" y="508"/>
                </a:cxn>
                <a:cxn ang="0">
                  <a:pos x="1933" y="229"/>
                </a:cxn>
                <a:cxn ang="0">
                  <a:pos x="3920" y="1055"/>
                </a:cxn>
                <a:cxn ang="0">
                  <a:pos x="3587" y="2082"/>
                </a:cxn>
                <a:cxn ang="0">
                  <a:pos x="3947" y="829"/>
                </a:cxn>
                <a:cxn ang="0">
                  <a:pos x="2253" y="69"/>
                </a:cxn>
                <a:cxn ang="0">
                  <a:pos x="0" y="415"/>
                </a:cxn>
              </a:cxnLst>
              <a:rect l="0" t="0" r="r" b="b"/>
              <a:pathLst>
                <a:path w="4196" h="2120">
                  <a:moveTo>
                    <a:pt x="0" y="415"/>
                  </a:moveTo>
                  <a:lnTo>
                    <a:pt x="0" y="508"/>
                  </a:lnTo>
                  <a:cubicBezTo>
                    <a:pt x="160" y="577"/>
                    <a:pt x="1280" y="138"/>
                    <a:pt x="1933" y="229"/>
                  </a:cubicBezTo>
                  <a:cubicBezTo>
                    <a:pt x="2586" y="320"/>
                    <a:pt x="3644" y="746"/>
                    <a:pt x="3920" y="1055"/>
                  </a:cubicBezTo>
                  <a:cubicBezTo>
                    <a:pt x="4196" y="1364"/>
                    <a:pt x="3583" y="2120"/>
                    <a:pt x="3587" y="2082"/>
                  </a:cubicBezTo>
                  <a:lnTo>
                    <a:pt x="3947" y="829"/>
                  </a:lnTo>
                  <a:cubicBezTo>
                    <a:pt x="3725" y="494"/>
                    <a:pt x="2911" y="138"/>
                    <a:pt x="2253" y="69"/>
                  </a:cubicBezTo>
                  <a:cubicBezTo>
                    <a:pt x="1595" y="0"/>
                    <a:pt x="469" y="343"/>
                    <a:pt x="0" y="415"/>
                  </a:cubicBezTo>
                  <a:close/>
                </a:path>
              </a:pathLst>
            </a:custGeom>
            <a:gradFill rotWithShape="0">
              <a:gsLst>
                <a:gs pos="0">
                  <a:schemeClr val="accent2"/>
                </a:gs>
                <a:gs pos="50000">
                  <a:schemeClr val="bg1"/>
                </a:gs>
                <a:gs pos="100000">
                  <a:schemeClr val="accent2"/>
                </a:gs>
              </a:gsLst>
              <a:lin ang="5400000" scaled="1"/>
            </a:gradFill>
            <a:ln w="9525" cap="flat">
              <a:noFill/>
              <a:prstDash val="solid"/>
              <a:round/>
              <a:headEnd type="none" w="med" len="med"/>
              <a:tailEnd type="none" w="med" len="med"/>
            </a:ln>
            <a:effectLst/>
          </p:spPr>
          <p:txBody>
            <a:bodyPr wrap="none" anchor="ctr"/>
            <a:lstStyle/>
            <a:p>
              <a:endParaRPr lang="en-GB"/>
            </a:p>
          </p:txBody>
        </p:sp>
      </p:grpSp>
      <p:sp>
        <p:nvSpPr>
          <p:cNvPr id="102411" name="Rectangle 11"/>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412" name="Rectangle 12"/>
          <p:cNvSpPr>
            <a:spLocks noGrp="1" noChangeArrowheads="1"/>
          </p:cNvSpPr>
          <p:nvPr>
            <p:ph type="dt" sz="half" idx="2"/>
          </p:nvPr>
        </p:nvSpPr>
        <p:spPr bwMode="auto">
          <a:xfrm>
            <a:off x="6858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spcBef>
                <a:spcPct val="50000"/>
              </a:spcBef>
              <a:defRPr sz="1400"/>
            </a:lvl1pPr>
          </a:lstStyle>
          <a:p>
            <a:endParaRPr lang="en-US"/>
          </a:p>
        </p:txBody>
      </p:sp>
      <p:sp>
        <p:nvSpPr>
          <p:cNvPr id="102413" name="Rectangle 13"/>
          <p:cNvSpPr>
            <a:spLocks noGrp="1" noChangeArrowheads="1"/>
          </p:cNvSpPr>
          <p:nvPr>
            <p:ph type="ftr" sz="quarter" idx="3"/>
          </p:nvPr>
        </p:nvSpPr>
        <p:spPr bwMode="auto">
          <a:xfrm>
            <a:off x="3124200" y="6248400"/>
            <a:ext cx="28956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ctr">
              <a:spcBef>
                <a:spcPct val="50000"/>
              </a:spcBef>
              <a:defRPr sz="1400"/>
            </a:lvl1pPr>
          </a:lstStyle>
          <a:p>
            <a:endParaRPr lang="en-US"/>
          </a:p>
        </p:txBody>
      </p:sp>
      <p:sp>
        <p:nvSpPr>
          <p:cNvPr id="102414" name="Rectangle 14"/>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spcBef>
                <a:spcPct val="50000"/>
              </a:spcBef>
              <a:defRPr sz="1400"/>
            </a:lvl1pPr>
          </a:lstStyle>
          <a:p>
            <a:fld id="{7C5E4061-06F3-4039-AE19-E908F40FB37D}" type="slidenum">
              <a:rPr lang="en-US"/>
              <a:pPr/>
              <a:t>‹#›</a:t>
            </a:fld>
            <a:endParaRPr lang="en-US"/>
          </a:p>
        </p:txBody>
      </p:sp>
      <p:sp>
        <p:nvSpPr>
          <p:cNvPr id="102415" name="Rectangle 15"/>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dk2" tx1="lt1" bg2="dk1" tx2="lt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 id="2147483660" r:id="rId6"/>
    <p:sldLayoutId id="2147483661" r:id="rId7"/>
    <p:sldLayoutId id="2147483662" r:id="rId8"/>
    <p:sldLayoutId id="2147483663" r:id="rId9"/>
    <p:sldLayoutId id="2147483664" r:id="rId10"/>
    <p:sldLayoutId id="2147483665"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charset="0"/>
        </a:defRPr>
      </a:lvl2pPr>
      <a:lvl3pPr algn="ctr" rtl="0" fontAlgn="base">
        <a:spcBef>
          <a:spcPct val="0"/>
        </a:spcBef>
        <a:spcAft>
          <a:spcPct val="0"/>
        </a:spcAft>
        <a:defRPr sz="4400">
          <a:solidFill>
            <a:schemeClr val="tx2"/>
          </a:solidFill>
          <a:latin typeface="Times New Roman" charset="0"/>
        </a:defRPr>
      </a:lvl3pPr>
      <a:lvl4pPr algn="ctr" rtl="0" fontAlgn="base">
        <a:spcBef>
          <a:spcPct val="0"/>
        </a:spcBef>
        <a:spcAft>
          <a:spcPct val="0"/>
        </a:spcAft>
        <a:defRPr sz="4400">
          <a:solidFill>
            <a:schemeClr val="tx2"/>
          </a:solidFill>
          <a:latin typeface="Times New Roman" charset="0"/>
        </a:defRPr>
      </a:lvl4pPr>
      <a:lvl5pPr algn="ctr" rtl="0" fontAlgn="base">
        <a:spcBef>
          <a:spcPct val="0"/>
        </a:spcBef>
        <a:spcAft>
          <a:spcPct val="0"/>
        </a:spcAft>
        <a:defRPr sz="4400">
          <a:solidFill>
            <a:schemeClr val="tx2"/>
          </a:solidFill>
          <a:latin typeface="Times New Roman" charset="0"/>
        </a:defRPr>
      </a:lvl5pPr>
      <a:lvl6pPr marL="457200" algn="ctr" rtl="0" fontAlgn="base">
        <a:spcBef>
          <a:spcPct val="0"/>
        </a:spcBef>
        <a:spcAft>
          <a:spcPct val="0"/>
        </a:spcAft>
        <a:defRPr sz="4400">
          <a:solidFill>
            <a:schemeClr val="tx2"/>
          </a:solidFill>
          <a:latin typeface="Times New Roman" charset="0"/>
        </a:defRPr>
      </a:lvl6pPr>
      <a:lvl7pPr marL="914400" algn="ctr" rtl="0" fontAlgn="base">
        <a:spcBef>
          <a:spcPct val="0"/>
        </a:spcBef>
        <a:spcAft>
          <a:spcPct val="0"/>
        </a:spcAft>
        <a:defRPr sz="4400">
          <a:solidFill>
            <a:schemeClr val="tx2"/>
          </a:solidFill>
          <a:latin typeface="Times New Roman" charset="0"/>
        </a:defRPr>
      </a:lvl7pPr>
      <a:lvl8pPr marL="1371600" algn="ctr" rtl="0" fontAlgn="base">
        <a:spcBef>
          <a:spcPct val="0"/>
        </a:spcBef>
        <a:spcAft>
          <a:spcPct val="0"/>
        </a:spcAft>
        <a:defRPr sz="4400">
          <a:solidFill>
            <a:schemeClr val="tx2"/>
          </a:solidFill>
          <a:latin typeface="Times New Roman" charset="0"/>
        </a:defRPr>
      </a:lvl8pPr>
      <a:lvl9pPr marL="1828800" algn="ctr" rtl="0" fontAlgn="base">
        <a:spcBef>
          <a:spcPct val="0"/>
        </a:spcBef>
        <a:spcAft>
          <a:spcPct val="0"/>
        </a:spcAft>
        <a:defRPr sz="4400">
          <a:solidFill>
            <a:schemeClr val="tx2"/>
          </a:solidFill>
          <a:latin typeface="Times New Roman"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1752600"/>
            <a:ext cx="7772400" cy="1143000"/>
          </a:xfrm>
        </p:spPr>
        <p:txBody>
          <a:bodyPr/>
          <a:lstStyle/>
          <a:p>
            <a:r>
              <a:rPr lang="en-US" altLang="en-US" sz="3800" b="1" i="1" dirty="0">
                <a:latin typeface="Arial" charset="0"/>
              </a:rPr>
              <a:t>Fundamentals </a:t>
            </a:r>
            <a:r>
              <a:rPr lang="en-US" altLang="en-US" sz="3800" b="1" i="1" dirty="0" smtClean="0">
                <a:latin typeface="Arial" charset="0"/>
              </a:rPr>
              <a:t>of </a:t>
            </a:r>
            <a:r>
              <a:rPr lang="en-US" altLang="en-US" sz="3800" b="1" i="1" dirty="0" err="1" smtClean="0">
                <a:latin typeface="Arial" charset="0"/>
              </a:rPr>
              <a:t>Organisational</a:t>
            </a:r>
            <a:r>
              <a:rPr lang="en-US" altLang="en-US" sz="3800" b="1" i="1" dirty="0" smtClean="0">
                <a:latin typeface="Arial" charset="0"/>
              </a:rPr>
              <a:t> </a:t>
            </a:r>
            <a:r>
              <a:rPr lang="en-US" altLang="en-US" sz="3800" b="1" i="1" dirty="0" smtClean="0">
                <a:latin typeface="Arial" charset="0"/>
              </a:rPr>
              <a:t>Theories</a:t>
            </a:r>
            <a:endParaRPr lang="en-US" altLang="en-US" sz="3800" b="1" i="1" dirty="0">
              <a:latin typeface="Arial" charset="0"/>
            </a:endParaRPr>
          </a:p>
        </p:txBody>
      </p:sp>
      <p:sp>
        <p:nvSpPr>
          <p:cNvPr id="2051" name="Rectangle 3"/>
          <p:cNvSpPr>
            <a:spLocks noGrp="1" noChangeArrowheads="1"/>
          </p:cNvSpPr>
          <p:nvPr>
            <p:ph type="subTitle" idx="1"/>
          </p:nvPr>
        </p:nvSpPr>
        <p:spPr>
          <a:xfrm>
            <a:off x="1371600" y="3276600"/>
            <a:ext cx="6400800" cy="2286000"/>
          </a:xfrm>
        </p:spPr>
        <p:txBody>
          <a:bodyPr/>
          <a:lstStyle/>
          <a:p>
            <a:pPr>
              <a:lnSpc>
                <a:spcPct val="120000"/>
              </a:lnSpc>
            </a:pPr>
            <a:r>
              <a:rPr lang="en-US" altLang="en-US" b="1" dirty="0" smtClean="0">
                <a:latin typeface="Arial" charset="0"/>
              </a:rPr>
              <a:t>Caroline </a:t>
            </a:r>
            <a:r>
              <a:rPr lang="en-US" altLang="en-US" b="1" smtClean="0">
                <a:latin typeface="Arial" charset="0"/>
              </a:rPr>
              <a:t>Jawad</a:t>
            </a:r>
            <a:endParaRPr lang="en-US" altLang="en-US" b="1" dirty="0">
              <a:latin typeface="Arial" charset="0"/>
            </a:endParaRPr>
          </a:p>
        </p:txBody>
      </p:sp>
    </p:spTree>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box(out)">
                                      <p:cBhvr>
                                        <p:cTn id="7" dur="500"/>
                                        <p:tgtEl>
                                          <p:spTgt spid="2050"/>
                                        </p:tgtEl>
                                      </p:cBhvr>
                                    </p:animEffect>
                                  </p:childTnLst>
                                </p:cTn>
                              </p:par>
                            </p:childTnLst>
                          </p:cTn>
                        </p:par>
                        <p:par>
                          <p:cTn id="8" fill="hold">
                            <p:stCondLst>
                              <p:cond delay="500"/>
                            </p:stCondLst>
                            <p:childTnLst>
                              <p:par>
                                <p:cTn id="9" presetID="4" presetClass="entr" presetSubtype="32" fill="hold" grpId="0" nodeType="afterEffect">
                                  <p:stCondLst>
                                    <p:cond delay="0"/>
                                  </p:stCondLst>
                                  <p:childTnLst>
                                    <p:set>
                                      <p:cBhvr>
                                        <p:cTn id="10" dur="1" fill="hold">
                                          <p:stCondLst>
                                            <p:cond delay="0"/>
                                          </p:stCondLst>
                                        </p:cTn>
                                        <p:tgtEl>
                                          <p:spTgt spid="2051">
                                            <p:txEl>
                                              <p:pRg st="0" end="0"/>
                                            </p:txEl>
                                          </p:spTgt>
                                        </p:tgtEl>
                                        <p:attrNameLst>
                                          <p:attrName>style.visibility</p:attrName>
                                        </p:attrNameLst>
                                      </p:cBhvr>
                                      <p:to>
                                        <p:strVal val="visible"/>
                                      </p:to>
                                    </p:set>
                                    <p:animEffect transition="in" filter="box(out)">
                                      <p:cBhvr>
                                        <p:cTn id="11" dur="500"/>
                                        <p:tgtEl>
                                          <p:spTgt spid="205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autoUpdateAnimBg="0"/>
      <p:bldP spid="2051" grpId="0" build="p" autoUpdateAnimBg="0" advAuto="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685800" y="685800"/>
            <a:ext cx="8229600" cy="762000"/>
          </a:xfrm>
        </p:spPr>
        <p:txBody>
          <a:bodyPr/>
          <a:lstStyle/>
          <a:p>
            <a:r>
              <a:rPr lang="en-US" altLang="en-US" sz="3800" b="1">
                <a:latin typeface="Arial" charset="0"/>
              </a:rPr>
              <a:t>The Scientific Management School</a:t>
            </a:r>
          </a:p>
        </p:txBody>
      </p:sp>
      <p:sp>
        <p:nvSpPr>
          <p:cNvPr id="74755" name="Rectangle 3"/>
          <p:cNvSpPr>
            <a:spLocks noGrp="1" noChangeArrowheads="1"/>
          </p:cNvSpPr>
          <p:nvPr>
            <p:ph type="body" idx="1"/>
          </p:nvPr>
        </p:nvSpPr>
        <p:spPr/>
        <p:txBody>
          <a:bodyPr/>
          <a:lstStyle/>
          <a:p>
            <a:r>
              <a:rPr lang="en-US" altLang="en-US" b="1" u="sng" dirty="0">
                <a:latin typeface="Arial" charset="0"/>
              </a:rPr>
              <a:t>Scientific Management perspective</a:t>
            </a:r>
            <a:r>
              <a:rPr lang="en-US" altLang="en-US" b="1" dirty="0">
                <a:latin typeface="Arial" charset="0"/>
              </a:rPr>
              <a:t> </a:t>
            </a:r>
          </a:p>
          <a:p>
            <a:pPr lvl="1">
              <a:buFontTx/>
              <a:buChar char="•"/>
            </a:pPr>
            <a:r>
              <a:rPr lang="en-US" altLang="en-US" b="1" dirty="0">
                <a:latin typeface="Arial" charset="0"/>
              </a:rPr>
              <a:t>theoretical approach to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that emphasizes </a:t>
            </a:r>
            <a:r>
              <a:rPr lang="en-US" altLang="en-US" b="1" dirty="0" err="1" smtClean="0">
                <a:latin typeface="Arial" charset="0"/>
              </a:rPr>
              <a:t>organisational</a:t>
            </a:r>
            <a:r>
              <a:rPr lang="en-US" altLang="en-US" b="1" dirty="0" smtClean="0">
                <a:latin typeface="Arial" charset="0"/>
              </a:rPr>
              <a:t> </a:t>
            </a:r>
            <a:r>
              <a:rPr lang="en-US" altLang="en-US" b="1" dirty="0" err="1">
                <a:latin typeface="Arial" charset="0"/>
              </a:rPr>
              <a:t>design,worker</a:t>
            </a:r>
            <a:r>
              <a:rPr lang="en-US" altLang="en-US" b="1" dirty="0">
                <a:latin typeface="Arial" charset="0"/>
              </a:rPr>
              <a:t> training for efficiency, chains of command, and division of </a:t>
            </a:r>
            <a:r>
              <a:rPr lang="en-US" altLang="en-US" b="1" dirty="0" err="1" smtClean="0">
                <a:latin typeface="Arial" charset="0"/>
              </a:rPr>
              <a:t>labour</a:t>
            </a:r>
            <a:r>
              <a:rPr lang="en-US" altLang="en-US" b="1" dirty="0" smtClean="0">
                <a:latin typeface="Arial" charset="0"/>
              </a:rPr>
              <a:t>. </a:t>
            </a:r>
            <a:r>
              <a:rPr lang="en-US" altLang="en-US" b="1" dirty="0">
                <a:latin typeface="Arial" charset="0"/>
              </a:rPr>
              <a:t>The perspective rests on the assumption that work and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can be rationally or “scientifically” designed and developed.</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4755"/>
                                        </p:tgtEl>
                                        <p:attrNameLst>
                                          <p:attrName>style.visibility</p:attrName>
                                        </p:attrNameLst>
                                      </p:cBhvr>
                                      <p:to>
                                        <p:strVal val="visible"/>
                                      </p:to>
                                    </p:set>
                                    <p:anim calcmode="lin" valueType="num">
                                      <p:cBhvr additive="base">
                                        <p:cTn id="7" dur="500" fill="hold"/>
                                        <p:tgtEl>
                                          <p:spTgt spid="74755"/>
                                        </p:tgtEl>
                                        <p:attrNameLst>
                                          <p:attrName>ppt_x</p:attrName>
                                        </p:attrNameLst>
                                      </p:cBhvr>
                                      <p:tavLst>
                                        <p:tav tm="0">
                                          <p:val>
                                            <p:strVal val="0-#ppt_w/2"/>
                                          </p:val>
                                        </p:tav>
                                        <p:tav tm="100000">
                                          <p:val>
                                            <p:strVal val="#ppt_x"/>
                                          </p:val>
                                        </p:tav>
                                      </p:tavLst>
                                    </p:anim>
                                    <p:anim calcmode="lin" valueType="num">
                                      <p:cBhvr additive="base">
                                        <p:cTn id="8" dur="500" fill="hold"/>
                                        <p:tgtEl>
                                          <p:spTgt spid="7475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685800" y="685800"/>
            <a:ext cx="8229600" cy="762000"/>
          </a:xfrm>
        </p:spPr>
        <p:txBody>
          <a:bodyPr/>
          <a:lstStyle/>
          <a:p>
            <a:r>
              <a:rPr lang="en-US" altLang="en-US" sz="3400" b="1">
                <a:latin typeface="Arial" charset="0"/>
              </a:rPr>
              <a:t>Major Scientific Management Theories</a:t>
            </a:r>
          </a:p>
        </p:txBody>
      </p:sp>
      <p:sp>
        <p:nvSpPr>
          <p:cNvPr id="99331" name="Rectangle 3"/>
          <p:cNvSpPr>
            <a:spLocks noGrp="1" noChangeArrowheads="1"/>
          </p:cNvSpPr>
          <p:nvPr>
            <p:ph type="body" idx="1"/>
          </p:nvPr>
        </p:nvSpPr>
        <p:spPr/>
        <p:txBody>
          <a:bodyPr/>
          <a:lstStyle/>
          <a:p>
            <a:pPr>
              <a:lnSpc>
                <a:spcPct val="90000"/>
              </a:lnSpc>
            </a:pPr>
            <a:r>
              <a:rPr lang="en-US" altLang="en-US" b="1">
                <a:latin typeface="Arial" charset="0"/>
              </a:rPr>
              <a:t>Principles of Scientific Management: Frederick Taylor (1856-1915)</a:t>
            </a:r>
          </a:p>
          <a:p>
            <a:pPr lvl="1">
              <a:lnSpc>
                <a:spcPct val="90000"/>
              </a:lnSpc>
              <a:buFontTx/>
              <a:buChar char="•"/>
            </a:pPr>
            <a:r>
              <a:rPr lang="en-US" altLang="en-US" b="1">
                <a:latin typeface="Arial" charset="0"/>
              </a:rPr>
              <a:t>Four Essential Elements</a:t>
            </a:r>
          </a:p>
          <a:p>
            <a:pPr lvl="2">
              <a:lnSpc>
                <a:spcPct val="90000"/>
              </a:lnSpc>
            </a:pPr>
            <a:r>
              <a:rPr lang="en-US" altLang="en-US" b="1">
                <a:latin typeface="Arial" charset="0"/>
              </a:rPr>
              <a:t>Careful selection of workers</a:t>
            </a:r>
          </a:p>
          <a:p>
            <a:pPr lvl="2">
              <a:lnSpc>
                <a:spcPct val="90000"/>
              </a:lnSpc>
            </a:pPr>
            <a:r>
              <a:rPr lang="en-US" altLang="en-US" b="1">
                <a:latin typeface="Arial" charset="0"/>
              </a:rPr>
              <a:t>Inducing and training the worker by the scientific method</a:t>
            </a:r>
          </a:p>
          <a:p>
            <a:pPr lvl="2">
              <a:lnSpc>
                <a:spcPct val="90000"/>
              </a:lnSpc>
            </a:pPr>
            <a:r>
              <a:rPr lang="en-US" altLang="en-US" b="1">
                <a:latin typeface="Arial" charset="0"/>
              </a:rPr>
              <a:t>Equal division of work between management and workers</a:t>
            </a:r>
          </a:p>
          <a:p>
            <a:pPr lvl="2">
              <a:lnSpc>
                <a:spcPct val="90000"/>
              </a:lnSpc>
            </a:pPr>
            <a:r>
              <a:rPr lang="en-US" altLang="en-US" b="1">
                <a:latin typeface="Arial" charset="0"/>
              </a:rPr>
              <a:t>Discovering the scientific method for tasks and jobs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anim calcmode="lin" valueType="num">
                                      <p:cBhvr additive="base">
                                        <p:cTn id="7" dur="500" fill="hold"/>
                                        <p:tgtEl>
                                          <p:spTgt spid="9933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93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9331">
                                            <p:txEl>
                                              <p:pRg st="1" end="1"/>
                                            </p:txEl>
                                          </p:spTgt>
                                        </p:tgtEl>
                                        <p:attrNameLst>
                                          <p:attrName>style.visibility</p:attrName>
                                        </p:attrNameLst>
                                      </p:cBhvr>
                                      <p:to>
                                        <p:strVal val="visible"/>
                                      </p:to>
                                    </p:set>
                                    <p:anim calcmode="lin" valueType="num">
                                      <p:cBhvr additive="base">
                                        <p:cTn id="13" dur="500" fill="hold"/>
                                        <p:tgtEl>
                                          <p:spTgt spid="9933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93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9331">
                                            <p:txEl>
                                              <p:pRg st="2" end="2"/>
                                            </p:txEl>
                                          </p:spTgt>
                                        </p:tgtEl>
                                        <p:attrNameLst>
                                          <p:attrName>style.visibility</p:attrName>
                                        </p:attrNameLst>
                                      </p:cBhvr>
                                      <p:to>
                                        <p:strVal val="visible"/>
                                      </p:to>
                                    </p:set>
                                    <p:anim calcmode="lin" valueType="num">
                                      <p:cBhvr additive="base">
                                        <p:cTn id="19" dur="500" fill="hold"/>
                                        <p:tgtEl>
                                          <p:spTgt spid="9933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93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9331">
                                            <p:txEl>
                                              <p:pRg st="3" end="3"/>
                                            </p:txEl>
                                          </p:spTgt>
                                        </p:tgtEl>
                                        <p:attrNameLst>
                                          <p:attrName>style.visibility</p:attrName>
                                        </p:attrNameLst>
                                      </p:cBhvr>
                                      <p:to>
                                        <p:strVal val="visible"/>
                                      </p:to>
                                    </p:set>
                                    <p:anim calcmode="lin" valueType="num">
                                      <p:cBhvr additive="base">
                                        <p:cTn id="25" dur="500" fill="hold"/>
                                        <p:tgtEl>
                                          <p:spTgt spid="9933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93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9331">
                                            <p:txEl>
                                              <p:pRg st="4" end="4"/>
                                            </p:txEl>
                                          </p:spTgt>
                                        </p:tgtEl>
                                        <p:attrNameLst>
                                          <p:attrName>style.visibility</p:attrName>
                                        </p:attrNameLst>
                                      </p:cBhvr>
                                      <p:to>
                                        <p:strVal val="visible"/>
                                      </p:to>
                                    </p:set>
                                    <p:anim calcmode="lin" valueType="num">
                                      <p:cBhvr additive="base">
                                        <p:cTn id="31" dur="500" fill="hold"/>
                                        <p:tgtEl>
                                          <p:spTgt spid="9933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93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9331">
                                            <p:txEl>
                                              <p:pRg st="5" end="5"/>
                                            </p:txEl>
                                          </p:spTgt>
                                        </p:tgtEl>
                                        <p:attrNameLst>
                                          <p:attrName>style.visibility</p:attrName>
                                        </p:attrNameLst>
                                      </p:cBhvr>
                                      <p:to>
                                        <p:strVal val="visible"/>
                                      </p:to>
                                    </p:set>
                                    <p:anim calcmode="lin" valueType="num">
                                      <p:cBhvr additive="base">
                                        <p:cTn id="37" dur="500" fill="hold"/>
                                        <p:tgtEl>
                                          <p:spTgt spid="9933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933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bldLvl="3"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685800" y="685800"/>
            <a:ext cx="8229600" cy="762000"/>
          </a:xfrm>
        </p:spPr>
        <p:txBody>
          <a:bodyPr/>
          <a:lstStyle/>
          <a:p>
            <a:r>
              <a:rPr lang="en-US" altLang="en-US" sz="3400" b="1">
                <a:latin typeface="Arial" charset="0"/>
              </a:rPr>
              <a:t>Major Scientific Management Theories</a:t>
            </a:r>
          </a:p>
        </p:txBody>
      </p:sp>
      <p:sp>
        <p:nvSpPr>
          <p:cNvPr id="97283" name="Rectangle 3"/>
          <p:cNvSpPr>
            <a:spLocks noGrp="1" noChangeArrowheads="1"/>
          </p:cNvSpPr>
          <p:nvPr>
            <p:ph type="body" idx="1"/>
          </p:nvPr>
        </p:nvSpPr>
        <p:spPr/>
        <p:txBody>
          <a:bodyPr/>
          <a:lstStyle/>
          <a:p>
            <a:r>
              <a:rPr lang="en-US" altLang="en-US" b="1">
                <a:latin typeface="Arial" charset="0"/>
              </a:rPr>
              <a:t>Principles of Scientific Management: Frederick Taylor (1856-1915)</a:t>
            </a:r>
          </a:p>
          <a:p>
            <a:pPr lvl="1">
              <a:buFontTx/>
              <a:buChar char="•"/>
            </a:pPr>
            <a:r>
              <a:rPr lang="en-US" altLang="en-US" b="1">
                <a:latin typeface="Arial" charset="0"/>
              </a:rPr>
              <a:t>Time and Motion Study</a:t>
            </a:r>
          </a:p>
          <a:p>
            <a:pPr lvl="2"/>
            <a:r>
              <a:rPr lang="en-US" altLang="en-US" b="1">
                <a:latin typeface="Arial" charset="0"/>
              </a:rPr>
              <a:t> a technique for determining the efficiency of production through work observation and time measurements; used to develop work standards that can be measured for efficiency.</a:t>
            </a:r>
          </a:p>
          <a:p>
            <a:endParaRPr lang="en-US" altLang="en-US" b="1">
              <a:latin typeface="Arial" charset="0"/>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anim calcmode="lin" valueType="num">
                                      <p:cBhvr additive="base">
                                        <p:cTn id="7" dur="500" fill="hold"/>
                                        <p:tgtEl>
                                          <p:spTgt spid="9728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72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7283">
                                            <p:txEl>
                                              <p:pRg st="1" end="1"/>
                                            </p:txEl>
                                          </p:spTgt>
                                        </p:tgtEl>
                                        <p:attrNameLst>
                                          <p:attrName>style.visibility</p:attrName>
                                        </p:attrNameLst>
                                      </p:cBhvr>
                                      <p:to>
                                        <p:strVal val="visible"/>
                                      </p:to>
                                    </p:set>
                                    <p:anim calcmode="lin" valueType="num">
                                      <p:cBhvr additive="base">
                                        <p:cTn id="13" dur="500" fill="hold"/>
                                        <p:tgtEl>
                                          <p:spTgt spid="9728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7283">
                                            <p:txEl>
                                              <p:pRg st="1" end="1"/>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97283">
                                            <p:txEl>
                                              <p:pRg st="2" end="2"/>
                                            </p:txEl>
                                          </p:spTgt>
                                        </p:tgtEl>
                                        <p:attrNameLst>
                                          <p:attrName>style.visibility</p:attrName>
                                        </p:attrNameLst>
                                      </p:cBhvr>
                                      <p:to>
                                        <p:strVal val="visible"/>
                                      </p:to>
                                    </p:set>
                                    <p:anim calcmode="lin" valueType="num">
                                      <p:cBhvr additive="base">
                                        <p:cTn id="17" dur="500" fill="hold"/>
                                        <p:tgtEl>
                                          <p:spTgt spid="9728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9728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bldLvl="2"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685800" y="685800"/>
            <a:ext cx="8229600" cy="762000"/>
          </a:xfrm>
        </p:spPr>
        <p:txBody>
          <a:bodyPr/>
          <a:lstStyle/>
          <a:p>
            <a:r>
              <a:rPr lang="en-US" altLang="en-US" sz="3400" b="1">
                <a:latin typeface="Arial" charset="0"/>
              </a:rPr>
              <a:t>Major Scientific Management Theories</a:t>
            </a:r>
          </a:p>
        </p:txBody>
      </p:sp>
      <p:sp>
        <p:nvSpPr>
          <p:cNvPr id="100355" name="Rectangle 3"/>
          <p:cNvSpPr>
            <a:spLocks noGrp="1" noChangeArrowheads="1"/>
          </p:cNvSpPr>
          <p:nvPr>
            <p:ph type="body" idx="1"/>
          </p:nvPr>
        </p:nvSpPr>
        <p:spPr/>
        <p:txBody>
          <a:bodyPr/>
          <a:lstStyle/>
          <a:p>
            <a:r>
              <a:rPr lang="en-US" altLang="en-US" b="1" dirty="0">
                <a:latin typeface="Arial" charset="0"/>
              </a:rPr>
              <a:t>Principles of Management: Henri </a:t>
            </a:r>
            <a:r>
              <a:rPr lang="en-US" altLang="en-US" b="1" dirty="0" err="1">
                <a:latin typeface="Arial" charset="0"/>
              </a:rPr>
              <a:t>Fayol</a:t>
            </a:r>
            <a:r>
              <a:rPr lang="en-US" altLang="en-US" b="1" dirty="0">
                <a:latin typeface="Arial" charset="0"/>
              </a:rPr>
              <a:t> (1841-1925)</a:t>
            </a:r>
          </a:p>
          <a:p>
            <a:pPr lvl="1">
              <a:buFontTx/>
              <a:buChar char="•"/>
            </a:pPr>
            <a:r>
              <a:rPr lang="en-US" altLang="en-US" b="1" dirty="0">
                <a:latin typeface="Arial" charset="0"/>
              </a:rPr>
              <a:t>Credited with the first known attempt to describe broad principles of management for the </a:t>
            </a:r>
            <a:r>
              <a:rPr lang="en-US" altLang="en-US" b="1" dirty="0" err="1" smtClean="0">
                <a:latin typeface="Arial" charset="0"/>
              </a:rPr>
              <a:t>organisation</a:t>
            </a:r>
            <a:r>
              <a:rPr lang="en-US" altLang="en-US" b="1" dirty="0" smtClean="0">
                <a:latin typeface="Arial" charset="0"/>
              </a:rPr>
              <a:t> </a:t>
            </a:r>
            <a:r>
              <a:rPr lang="en-US" altLang="en-US" b="1" dirty="0">
                <a:latin typeface="Arial" charset="0"/>
              </a:rPr>
              <a:t>and conduct of business.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0355">
                                            <p:txEl>
                                              <p:pRg st="0" end="0"/>
                                            </p:txEl>
                                          </p:spTgt>
                                        </p:tgtEl>
                                        <p:attrNameLst>
                                          <p:attrName>style.visibility</p:attrName>
                                        </p:attrNameLst>
                                      </p:cBhvr>
                                      <p:to>
                                        <p:strVal val="visible"/>
                                      </p:to>
                                    </p:set>
                                    <p:anim calcmode="lin" valueType="num">
                                      <p:cBhvr additive="base">
                                        <p:cTn id="7" dur="500" fill="hold"/>
                                        <p:tgtEl>
                                          <p:spTgt spid="1003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035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0355">
                                            <p:txEl>
                                              <p:pRg st="1" end="1"/>
                                            </p:txEl>
                                          </p:spTgt>
                                        </p:tgtEl>
                                        <p:attrNameLst>
                                          <p:attrName>style.visibility</p:attrName>
                                        </p:attrNameLst>
                                      </p:cBhvr>
                                      <p:to>
                                        <p:strVal val="visible"/>
                                      </p:to>
                                    </p:set>
                                    <p:anim calcmode="lin" valueType="num">
                                      <p:cBhvr additive="base">
                                        <p:cTn id="13" dur="500" fill="hold"/>
                                        <p:tgtEl>
                                          <p:spTgt spid="10035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035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5" grpId="0" build="p" bldLvl="2"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381000" y="609600"/>
            <a:ext cx="8382000" cy="1143000"/>
          </a:xfrm>
        </p:spPr>
        <p:txBody>
          <a:bodyPr/>
          <a:lstStyle/>
          <a:p>
            <a:r>
              <a:rPr lang="en-US" altLang="en-US" sz="3600" b="1">
                <a:latin typeface="Arial" charset="0"/>
              </a:rPr>
              <a:t>Fourteen Principles of Management: Henri Fayol</a:t>
            </a:r>
          </a:p>
        </p:txBody>
      </p:sp>
      <p:sp>
        <p:nvSpPr>
          <p:cNvPr id="101379" name="Rectangle 3"/>
          <p:cNvSpPr>
            <a:spLocks noGrp="1" noChangeArrowheads="1"/>
          </p:cNvSpPr>
          <p:nvPr>
            <p:ph type="body" sz="half" idx="1"/>
          </p:nvPr>
        </p:nvSpPr>
        <p:spPr/>
        <p:txBody>
          <a:bodyPr/>
          <a:lstStyle/>
          <a:p>
            <a:pPr lvl="1">
              <a:lnSpc>
                <a:spcPct val="90000"/>
              </a:lnSpc>
              <a:buFontTx/>
              <a:buChar char="•"/>
            </a:pPr>
            <a:r>
              <a:rPr lang="en-US" altLang="en-US" b="1">
                <a:latin typeface="Arial" charset="0"/>
              </a:rPr>
              <a:t>Division of work</a:t>
            </a:r>
          </a:p>
          <a:p>
            <a:pPr lvl="1">
              <a:lnSpc>
                <a:spcPct val="90000"/>
              </a:lnSpc>
              <a:buFontTx/>
              <a:buChar char="•"/>
            </a:pPr>
            <a:r>
              <a:rPr lang="en-US" altLang="en-US" b="1">
                <a:latin typeface="Arial" charset="0"/>
              </a:rPr>
              <a:t>Authority</a:t>
            </a:r>
          </a:p>
          <a:p>
            <a:pPr lvl="1">
              <a:lnSpc>
                <a:spcPct val="90000"/>
              </a:lnSpc>
              <a:buFontTx/>
              <a:buChar char="•"/>
            </a:pPr>
            <a:r>
              <a:rPr lang="en-US" altLang="en-US" b="1">
                <a:latin typeface="Arial" charset="0"/>
              </a:rPr>
              <a:t>Discipline</a:t>
            </a:r>
          </a:p>
          <a:p>
            <a:pPr lvl="1">
              <a:lnSpc>
                <a:spcPct val="90000"/>
              </a:lnSpc>
              <a:buFontTx/>
              <a:buChar char="•"/>
            </a:pPr>
            <a:r>
              <a:rPr lang="en-US" altLang="en-US" b="1">
                <a:latin typeface="Arial" charset="0"/>
              </a:rPr>
              <a:t>Unity of Command</a:t>
            </a:r>
          </a:p>
          <a:p>
            <a:pPr lvl="1">
              <a:lnSpc>
                <a:spcPct val="90000"/>
              </a:lnSpc>
              <a:buFontTx/>
              <a:buChar char="•"/>
            </a:pPr>
            <a:r>
              <a:rPr lang="en-US" altLang="en-US" b="1">
                <a:latin typeface="Arial" charset="0"/>
              </a:rPr>
              <a:t>Unity of direction</a:t>
            </a:r>
          </a:p>
          <a:p>
            <a:pPr lvl="1">
              <a:lnSpc>
                <a:spcPct val="90000"/>
              </a:lnSpc>
              <a:buFontTx/>
              <a:buChar char="•"/>
            </a:pPr>
            <a:r>
              <a:rPr lang="en-US" altLang="en-US" b="1">
                <a:latin typeface="Arial" charset="0"/>
              </a:rPr>
              <a:t>Subordination of individual interests to the general interest</a:t>
            </a:r>
          </a:p>
          <a:p>
            <a:pPr lvl="1">
              <a:lnSpc>
                <a:spcPct val="90000"/>
              </a:lnSpc>
              <a:buFontTx/>
              <a:buChar char="•"/>
            </a:pPr>
            <a:r>
              <a:rPr lang="en-US" altLang="en-US" b="1">
                <a:latin typeface="Arial" charset="0"/>
              </a:rPr>
              <a:t>Remuneration</a:t>
            </a:r>
          </a:p>
        </p:txBody>
      </p:sp>
      <p:sp>
        <p:nvSpPr>
          <p:cNvPr id="101380" name="Rectangle 4"/>
          <p:cNvSpPr>
            <a:spLocks noGrp="1" noChangeArrowheads="1"/>
          </p:cNvSpPr>
          <p:nvPr>
            <p:ph type="body" sz="half" idx="2"/>
          </p:nvPr>
        </p:nvSpPr>
        <p:spPr/>
        <p:txBody>
          <a:bodyPr/>
          <a:lstStyle/>
          <a:p>
            <a:r>
              <a:rPr lang="en-US" sz="2400" b="1" dirty="0" err="1" smtClean="0">
                <a:latin typeface="Arial" charset="0"/>
              </a:rPr>
              <a:t>Centralisation</a:t>
            </a:r>
            <a:endParaRPr lang="en-US" sz="2400" b="1" dirty="0">
              <a:latin typeface="Arial" charset="0"/>
            </a:endParaRPr>
          </a:p>
          <a:p>
            <a:r>
              <a:rPr lang="en-US" sz="2400" b="1" dirty="0">
                <a:latin typeface="Arial" charset="0"/>
              </a:rPr>
              <a:t>Scalar chain</a:t>
            </a:r>
          </a:p>
          <a:p>
            <a:r>
              <a:rPr lang="en-US" sz="2400" b="1" dirty="0">
                <a:latin typeface="Arial" charset="0"/>
              </a:rPr>
              <a:t>Order</a:t>
            </a:r>
          </a:p>
          <a:p>
            <a:r>
              <a:rPr lang="en-US" sz="2400" b="1" dirty="0">
                <a:latin typeface="Arial" charset="0"/>
              </a:rPr>
              <a:t>Equity</a:t>
            </a:r>
          </a:p>
          <a:p>
            <a:r>
              <a:rPr lang="en-US" sz="2400" b="1" dirty="0">
                <a:latin typeface="Arial" charset="0"/>
              </a:rPr>
              <a:t>Stability of tenure of personnel</a:t>
            </a:r>
          </a:p>
          <a:p>
            <a:r>
              <a:rPr lang="en-US" sz="2400" b="1" dirty="0">
                <a:latin typeface="Arial" charset="0"/>
              </a:rPr>
              <a:t>Initiative</a:t>
            </a:r>
          </a:p>
          <a:p>
            <a:r>
              <a:rPr lang="en-US" sz="2400" b="1" dirty="0">
                <a:latin typeface="Arial" charset="0"/>
              </a:rPr>
              <a:t>Esprit de corps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1379">
                                            <p:txEl>
                                              <p:pRg st="1" end="1"/>
                                            </p:txEl>
                                          </p:spTgt>
                                        </p:tgtEl>
                                        <p:attrNameLst>
                                          <p:attrName>style.visibility</p:attrName>
                                        </p:attrNameLst>
                                      </p:cBhvr>
                                      <p:to>
                                        <p:strVal val="visible"/>
                                      </p:to>
                                    </p:set>
                                    <p:anim calcmode="lin" valueType="num">
                                      <p:cBhvr additive="base">
                                        <p:cTn id="11" dur="500" fill="hold"/>
                                        <p:tgtEl>
                                          <p:spTgt spid="10137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1379">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1379">
                                            <p:txEl>
                                              <p:pRg st="2" end="2"/>
                                            </p:txEl>
                                          </p:spTgt>
                                        </p:tgtEl>
                                        <p:attrNameLst>
                                          <p:attrName>style.visibility</p:attrName>
                                        </p:attrNameLst>
                                      </p:cBhvr>
                                      <p:to>
                                        <p:strVal val="visible"/>
                                      </p:to>
                                    </p:set>
                                    <p:anim calcmode="lin" valueType="num">
                                      <p:cBhvr additive="base">
                                        <p:cTn id="15" dur="500" fill="hold"/>
                                        <p:tgtEl>
                                          <p:spTgt spid="101379">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1379">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1379">
                                            <p:txEl>
                                              <p:pRg st="3" end="3"/>
                                            </p:txEl>
                                          </p:spTgt>
                                        </p:tgtEl>
                                        <p:attrNameLst>
                                          <p:attrName>style.visibility</p:attrName>
                                        </p:attrNameLst>
                                      </p:cBhvr>
                                      <p:to>
                                        <p:strVal val="visible"/>
                                      </p:to>
                                    </p:set>
                                    <p:anim calcmode="lin" valueType="num">
                                      <p:cBhvr additive="base">
                                        <p:cTn id="19" dur="500" fill="hold"/>
                                        <p:tgtEl>
                                          <p:spTgt spid="101379">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1379">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1379">
                                            <p:txEl>
                                              <p:pRg st="4" end="4"/>
                                            </p:txEl>
                                          </p:spTgt>
                                        </p:tgtEl>
                                        <p:attrNameLst>
                                          <p:attrName>style.visibility</p:attrName>
                                        </p:attrNameLst>
                                      </p:cBhvr>
                                      <p:to>
                                        <p:strVal val="visible"/>
                                      </p:to>
                                    </p:set>
                                    <p:anim calcmode="lin" valueType="num">
                                      <p:cBhvr additive="base">
                                        <p:cTn id="23" dur="500" fill="hold"/>
                                        <p:tgtEl>
                                          <p:spTgt spid="101379">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1379">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101379">
                                            <p:txEl>
                                              <p:pRg st="5" end="5"/>
                                            </p:txEl>
                                          </p:spTgt>
                                        </p:tgtEl>
                                        <p:attrNameLst>
                                          <p:attrName>style.visibility</p:attrName>
                                        </p:attrNameLst>
                                      </p:cBhvr>
                                      <p:to>
                                        <p:strVal val="visible"/>
                                      </p:to>
                                    </p:set>
                                    <p:anim calcmode="lin" valueType="num">
                                      <p:cBhvr additive="base">
                                        <p:cTn id="27" dur="500" fill="hold"/>
                                        <p:tgtEl>
                                          <p:spTgt spid="101379">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01379">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101379">
                                            <p:txEl>
                                              <p:pRg st="6" end="6"/>
                                            </p:txEl>
                                          </p:spTgt>
                                        </p:tgtEl>
                                        <p:attrNameLst>
                                          <p:attrName>style.visibility</p:attrName>
                                        </p:attrNameLst>
                                      </p:cBhvr>
                                      <p:to>
                                        <p:strVal val="visible"/>
                                      </p:to>
                                    </p:set>
                                    <p:anim calcmode="lin" valueType="num">
                                      <p:cBhvr additive="base">
                                        <p:cTn id="31" dur="500" fill="hold"/>
                                        <p:tgtEl>
                                          <p:spTgt spid="101379">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137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101380"/>
                                        </p:tgtEl>
                                        <p:attrNameLst>
                                          <p:attrName>style.visibility</p:attrName>
                                        </p:attrNameLst>
                                      </p:cBhvr>
                                      <p:to>
                                        <p:strVal val="visible"/>
                                      </p:to>
                                    </p:set>
                                    <p:anim calcmode="lin" valueType="num">
                                      <p:cBhvr additive="base">
                                        <p:cTn id="37" dur="500" fill="hold"/>
                                        <p:tgtEl>
                                          <p:spTgt spid="101380"/>
                                        </p:tgtEl>
                                        <p:attrNameLst>
                                          <p:attrName>ppt_x</p:attrName>
                                        </p:attrNameLst>
                                      </p:cBhvr>
                                      <p:tavLst>
                                        <p:tav tm="0">
                                          <p:val>
                                            <p:strVal val="1+#ppt_w/2"/>
                                          </p:val>
                                        </p:tav>
                                        <p:tav tm="100000">
                                          <p:val>
                                            <p:strVal val="#ppt_x"/>
                                          </p:val>
                                        </p:tav>
                                      </p:tavLst>
                                    </p:anim>
                                    <p:anim calcmode="lin" valueType="num">
                                      <p:cBhvr additive="base">
                                        <p:cTn id="38" dur="500" fill="hold"/>
                                        <p:tgtEl>
                                          <p:spTgt spid="10138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autoUpdateAnimBg="0"/>
      <p:bldP spid="101380"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685800" y="685800"/>
            <a:ext cx="8229600" cy="762000"/>
          </a:xfrm>
        </p:spPr>
        <p:txBody>
          <a:bodyPr/>
          <a:lstStyle/>
          <a:p>
            <a:r>
              <a:rPr lang="en-US" altLang="en-US" sz="3600" b="1">
                <a:latin typeface="Arial" charset="0"/>
              </a:rPr>
              <a:t>Fourteen Principles of Management: Henri Fayol</a:t>
            </a:r>
            <a:endParaRPr lang="en-US" altLang="en-US" sz="3400" b="1">
              <a:latin typeface="Arial" charset="0"/>
            </a:endParaRPr>
          </a:p>
        </p:txBody>
      </p:sp>
      <p:sp>
        <p:nvSpPr>
          <p:cNvPr id="105475" name="Rectangle 3"/>
          <p:cNvSpPr>
            <a:spLocks noGrp="1" noChangeArrowheads="1"/>
          </p:cNvSpPr>
          <p:nvPr>
            <p:ph type="body" idx="1"/>
          </p:nvPr>
        </p:nvSpPr>
        <p:spPr/>
        <p:txBody>
          <a:bodyPr/>
          <a:lstStyle/>
          <a:p>
            <a:pPr>
              <a:lnSpc>
                <a:spcPct val="110000"/>
              </a:lnSpc>
            </a:pPr>
            <a:r>
              <a:rPr lang="en-US" altLang="en-US" b="1" dirty="0">
                <a:latin typeface="Arial" charset="0"/>
              </a:rPr>
              <a:t>His discussion of the </a:t>
            </a:r>
            <a:r>
              <a:rPr lang="en-US" altLang="en-US" b="1" i="1" dirty="0">
                <a:solidFill>
                  <a:srgbClr val="66FF33"/>
                </a:solidFill>
                <a:latin typeface="Arial" charset="0"/>
              </a:rPr>
              <a:t>scalar chain</a:t>
            </a:r>
            <a:r>
              <a:rPr lang="en-US" altLang="en-US" b="1" dirty="0">
                <a:latin typeface="Arial" charset="0"/>
              </a:rPr>
              <a:t> is the only known treatment of horizontal communication found in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literature until the writings of Chester Barnard in 1938.</a:t>
            </a:r>
          </a:p>
          <a:p>
            <a:pPr lvl="1">
              <a:lnSpc>
                <a:spcPct val="110000"/>
              </a:lnSpc>
              <a:buFontTx/>
              <a:buChar char="•"/>
            </a:pPr>
            <a:r>
              <a:rPr lang="en-US" altLang="en-US" b="1" dirty="0">
                <a:latin typeface="Arial" charset="0"/>
              </a:rPr>
              <a:t>“the chain of superiors ranging from the ultimate authority to the lowest ranks”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5475">
                                            <p:txEl>
                                              <p:pRg st="0" end="0"/>
                                            </p:txEl>
                                          </p:spTgt>
                                        </p:tgtEl>
                                        <p:attrNameLst>
                                          <p:attrName>style.visibility</p:attrName>
                                        </p:attrNameLst>
                                      </p:cBhvr>
                                      <p:to>
                                        <p:strVal val="visible"/>
                                      </p:to>
                                    </p:set>
                                    <p:anim calcmode="lin" valueType="num">
                                      <p:cBhvr additive="base">
                                        <p:cTn id="7" dur="500" fill="hold"/>
                                        <p:tgtEl>
                                          <p:spTgt spid="10547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547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5475">
                                            <p:txEl>
                                              <p:pRg st="1" end="1"/>
                                            </p:txEl>
                                          </p:spTgt>
                                        </p:tgtEl>
                                        <p:attrNameLst>
                                          <p:attrName>style.visibility</p:attrName>
                                        </p:attrNameLst>
                                      </p:cBhvr>
                                      <p:to>
                                        <p:strVal val="visible"/>
                                      </p:to>
                                    </p:set>
                                    <p:anim calcmode="lin" valueType="num">
                                      <p:cBhvr additive="base">
                                        <p:cTn id="13" dur="500" fill="hold"/>
                                        <p:tgtEl>
                                          <p:spTgt spid="10547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547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5" grpId="0"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685800" y="685800"/>
            <a:ext cx="8229600" cy="762000"/>
          </a:xfrm>
        </p:spPr>
        <p:txBody>
          <a:bodyPr/>
          <a:lstStyle/>
          <a:p>
            <a:r>
              <a:rPr lang="en-US" altLang="en-US" sz="3600" b="1">
                <a:latin typeface="Arial" charset="0"/>
              </a:rPr>
              <a:t>Principles of Bureaucracy: Max Weber (1864-1920)</a:t>
            </a:r>
            <a:endParaRPr lang="en-US" altLang="en-US" sz="3400" b="1">
              <a:latin typeface="Arial" charset="0"/>
            </a:endParaRPr>
          </a:p>
        </p:txBody>
      </p:sp>
      <p:sp>
        <p:nvSpPr>
          <p:cNvPr id="106499" name="Rectangle 3"/>
          <p:cNvSpPr>
            <a:spLocks noGrp="1" noChangeArrowheads="1"/>
          </p:cNvSpPr>
          <p:nvPr>
            <p:ph type="body" idx="1"/>
          </p:nvPr>
        </p:nvSpPr>
        <p:spPr/>
        <p:txBody>
          <a:bodyPr/>
          <a:lstStyle/>
          <a:p>
            <a:r>
              <a:rPr lang="en-US" altLang="en-US" b="1">
                <a:latin typeface="Arial" charset="0"/>
              </a:rPr>
              <a:t>The father of bureaucracy</a:t>
            </a:r>
          </a:p>
          <a:p>
            <a:r>
              <a:rPr lang="en-US" altLang="en-US" b="1">
                <a:latin typeface="Arial" charset="0"/>
              </a:rPr>
              <a:t>Three types of authority</a:t>
            </a:r>
          </a:p>
          <a:p>
            <a:pPr lvl="1">
              <a:buFontTx/>
              <a:buChar char="•"/>
            </a:pPr>
            <a:r>
              <a:rPr lang="en-US" altLang="en-US" b="1">
                <a:latin typeface="Arial" charset="0"/>
              </a:rPr>
              <a:t>Charismatic</a:t>
            </a:r>
          </a:p>
          <a:p>
            <a:pPr lvl="1">
              <a:buFontTx/>
              <a:buChar char="•"/>
            </a:pPr>
            <a:r>
              <a:rPr lang="en-US" altLang="en-US" b="1">
                <a:latin typeface="Arial" charset="0"/>
              </a:rPr>
              <a:t>Traditional</a:t>
            </a:r>
          </a:p>
          <a:p>
            <a:pPr lvl="1">
              <a:buFontTx/>
              <a:buChar char="•"/>
            </a:pPr>
            <a:r>
              <a:rPr lang="en-US" altLang="en-US" b="1">
                <a:latin typeface="Arial" charset="0"/>
              </a:rPr>
              <a:t>Bureaucratic</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6499">
                                            <p:txEl>
                                              <p:pRg st="0" end="0"/>
                                            </p:txEl>
                                          </p:spTgt>
                                        </p:tgtEl>
                                        <p:attrNameLst>
                                          <p:attrName>style.visibility</p:attrName>
                                        </p:attrNameLst>
                                      </p:cBhvr>
                                      <p:to>
                                        <p:strVal val="visible"/>
                                      </p:to>
                                    </p:set>
                                    <p:anim calcmode="lin" valueType="num">
                                      <p:cBhvr additive="base">
                                        <p:cTn id="7" dur="500" fill="hold"/>
                                        <p:tgtEl>
                                          <p:spTgt spid="10649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64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6499">
                                            <p:txEl>
                                              <p:pRg st="1" end="1"/>
                                            </p:txEl>
                                          </p:spTgt>
                                        </p:tgtEl>
                                        <p:attrNameLst>
                                          <p:attrName>style.visibility</p:attrName>
                                        </p:attrNameLst>
                                      </p:cBhvr>
                                      <p:to>
                                        <p:strVal val="visible"/>
                                      </p:to>
                                    </p:set>
                                    <p:anim calcmode="lin" valueType="num">
                                      <p:cBhvr additive="base">
                                        <p:cTn id="13" dur="500" fill="hold"/>
                                        <p:tgtEl>
                                          <p:spTgt spid="10649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6499">
                                            <p:txEl>
                                              <p:pRg st="1" end="1"/>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06499">
                                            <p:txEl>
                                              <p:pRg st="2" end="2"/>
                                            </p:txEl>
                                          </p:spTgt>
                                        </p:tgtEl>
                                        <p:attrNameLst>
                                          <p:attrName>style.visibility</p:attrName>
                                        </p:attrNameLst>
                                      </p:cBhvr>
                                      <p:to>
                                        <p:strVal val="visible"/>
                                      </p:to>
                                    </p:set>
                                    <p:anim calcmode="lin" valueType="num">
                                      <p:cBhvr additive="base">
                                        <p:cTn id="17" dur="500" fill="hold"/>
                                        <p:tgtEl>
                                          <p:spTgt spid="106499">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06499">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106499">
                                            <p:txEl>
                                              <p:pRg st="3" end="3"/>
                                            </p:txEl>
                                          </p:spTgt>
                                        </p:tgtEl>
                                        <p:attrNameLst>
                                          <p:attrName>style.visibility</p:attrName>
                                        </p:attrNameLst>
                                      </p:cBhvr>
                                      <p:to>
                                        <p:strVal val="visible"/>
                                      </p:to>
                                    </p:set>
                                    <p:anim calcmode="lin" valueType="num">
                                      <p:cBhvr additive="base">
                                        <p:cTn id="21" dur="500" fill="hold"/>
                                        <p:tgtEl>
                                          <p:spTgt spid="106499">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06499">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106499">
                                            <p:txEl>
                                              <p:pRg st="4" end="4"/>
                                            </p:txEl>
                                          </p:spTgt>
                                        </p:tgtEl>
                                        <p:attrNameLst>
                                          <p:attrName>style.visibility</p:attrName>
                                        </p:attrNameLst>
                                      </p:cBhvr>
                                      <p:to>
                                        <p:strVal val="visible"/>
                                      </p:to>
                                    </p:set>
                                    <p:anim calcmode="lin" valueType="num">
                                      <p:cBhvr additive="base">
                                        <p:cTn id="25" dur="500" fill="hold"/>
                                        <p:tgtEl>
                                          <p:spTgt spid="106499">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649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49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381000" y="685800"/>
            <a:ext cx="8534400" cy="762000"/>
          </a:xfrm>
        </p:spPr>
        <p:txBody>
          <a:bodyPr/>
          <a:lstStyle/>
          <a:p>
            <a:r>
              <a:rPr lang="en-US" altLang="en-US" sz="3600" b="1">
                <a:latin typeface="Arial" charset="0"/>
              </a:rPr>
              <a:t>Principles of Bureaucracy: Max Weber</a:t>
            </a:r>
            <a:endParaRPr lang="en-US" altLang="en-US" sz="3400" b="1">
              <a:latin typeface="Arial" charset="0"/>
            </a:endParaRPr>
          </a:p>
        </p:txBody>
      </p:sp>
      <p:sp>
        <p:nvSpPr>
          <p:cNvPr id="107523" name="Rectangle 3"/>
          <p:cNvSpPr>
            <a:spLocks noGrp="1" noChangeArrowheads="1"/>
          </p:cNvSpPr>
          <p:nvPr>
            <p:ph type="body" idx="1"/>
          </p:nvPr>
        </p:nvSpPr>
        <p:spPr/>
        <p:txBody>
          <a:bodyPr/>
          <a:lstStyle/>
          <a:p>
            <a:r>
              <a:rPr lang="en-US" altLang="en-US" b="1" dirty="0">
                <a:latin typeface="Arial" charset="0"/>
              </a:rPr>
              <a:t>Bureaucracy</a:t>
            </a:r>
          </a:p>
          <a:p>
            <a:pPr lvl="1">
              <a:buFontTx/>
              <a:buChar char="•"/>
            </a:pP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based on formalized rules, regulations, and procedures, which make authority rational as opposed to charismatic or traditional.</a:t>
            </a:r>
          </a:p>
          <a:p>
            <a:r>
              <a:rPr lang="en-US" altLang="en-US" b="1" dirty="0">
                <a:latin typeface="Arial" charset="0"/>
              </a:rPr>
              <a:t>Chain of command</a:t>
            </a:r>
          </a:p>
          <a:p>
            <a:pPr lvl="1">
              <a:buFontTx/>
              <a:buChar char="•"/>
            </a:pPr>
            <a:r>
              <a:rPr lang="en-US" altLang="en-US" b="1" dirty="0">
                <a:latin typeface="Arial" charset="0"/>
              </a:rPr>
              <a:t>the formal authority and reporting structure of an </a:t>
            </a:r>
            <a:r>
              <a:rPr lang="en-US" altLang="en-US" b="1" dirty="0" err="1" smtClean="0">
                <a:latin typeface="Arial" charset="0"/>
              </a:rPr>
              <a:t>organisation</a:t>
            </a:r>
            <a:r>
              <a:rPr lang="en-US" altLang="en-US" b="1" dirty="0">
                <a:latin typeface="Arial" charset="0"/>
              </a:rPr>
              <a:t>.</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7523">
                                            <p:txEl>
                                              <p:pRg st="0" end="0"/>
                                            </p:txEl>
                                          </p:spTgt>
                                        </p:tgtEl>
                                        <p:attrNameLst>
                                          <p:attrName>style.visibility</p:attrName>
                                        </p:attrNameLst>
                                      </p:cBhvr>
                                      <p:to>
                                        <p:strVal val="visible"/>
                                      </p:to>
                                    </p:set>
                                    <p:anim calcmode="lin" valueType="num">
                                      <p:cBhvr additive="base">
                                        <p:cTn id="7" dur="500" fill="hold"/>
                                        <p:tgtEl>
                                          <p:spTgt spid="10752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752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7523">
                                            <p:txEl>
                                              <p:pRg st="1" end="1"/>
                                            </p:txEl>
                                          </p:spTgt>
                                        </p:tgtEl>
                                        <p:attrNameLst>
                                          <p:attrName>style.visibility</p:attrName>
                                        </p:attrNameLst>
                                      </p:cBhvr>
                                      <p:to>
                                        <p:strVal val="visible"/>
                                      </p:to>
                                    </p:set>
                                    <p:anim calcmode="lin" valueType="num">
                                      <p:cBhvr additive="base">
                                        <p:cTn id="11" dur="500" fill="hold"/>
                                        <p:tgtEl>
                                          <p:spTgt spid="10752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75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107523">
                                            <p:txEl>
                                              <p:pRg st="2" end="2"/>
                                            </p:txEl>
                                          </p:spTgt>
                                        </p:tgtEl>
                                        <p:attrNameLst>
                                          <p:attrName>style.visibility</p:attrName>
                                        </p:attrNameLst>
                                      </p:cBhvr>
                                      <p:to>
                                        <p:strVal val="visible"/>
                                      </p:to>
                                    </p:set>
                                    <p:anim calcmode="lin" valueType="num">
                                      <p:cBhvr additive="base">
                                        <p:cTn id="17" dur="500" fill="hold"/>
                                        <p:tgtEl>
                                          <p:spTgt spid="10752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0752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107523">
                                            <p:txEl>
                                              <p:pRg st="3" end="3"/>
                                            </p:txEl>
                                          </p:spTgt>
                                        </p:tgtEl>
                                        <p:attrNameLst>
                                          <p:attrName>style.visibility</p:attrName>
                                        </p:attrNameLst>
                                      </p:cBhvr>
                                      <p:to>
                                        <p:strVal val="visible"/>
                                      </p:to>
                                    </p:set>
                                    <p:anim calcmode="lin" valueType="num">
                                      <p:cBhvr additive="base">
                                        <p:cTn id="21" dur="500" fill="hold"/>
                                        <p:tgtEl>
                                          <p:spTgt spid="107523">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0752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381000" y="685800"/>
            <a:ext cx="8534400" cy="762000"/>
          </a:xfrm>
        </p:spPr>
        <p:txBody>
          <a:bodyPr/>
          <a:lstStyle/>
          <a:p>
            <a:r>
              <a:rPr lang="en-US" altLang="en-US" sz="3600" b="1">
                <a:latin typeface="Arial" charset="0"/>
              </a:rPr>
              <a:t>Communication Implications of Scientific Management Theories</a:t>
            </a:r>
            <a:endParaRPr lang="en-US" altLang="en-US" sz="3400" b="1">
              <a:latin typeface="Arial" charset="0"/>
            </a:endParaRPr>
          </a:p>
        </p:txBody>
      </p:sp>
      <p:sp>
        <p:nvSpPr>
          <p:cNvPr id="108547" name="Rectangle 3"/>
          <p:cNvSpPr>
            <a:spLocks noGrp="1" noChangeArrowheads="1"/>
          </p:cNvSpPr>
          <p:nvPr>
            <p:ph type="body" idx="1"/>
          </p:nvPr>
        </p:nvSpPr>
        <p:spPr/>
        <p:txBody>
          <a:bodyPr/>
          <a:lstStyle/>
          <a:p>
            <a:pPr>
              <a:lnSpc>
                <a:spcPct val="90000"/>
              </a:lnSpc>
            </a:pPr>
            <a:r>
              <a:rPr lang="en-US" altLang="en-US" b="1">
                <a:latin typeface="Arial" charset="0"/>
              </a:rPr>
              <a:t>Communication was to be a tool of management designed to facilitate task completion</a:t>
            </a:r>
          </a:p>
          <a:p>
            <a:pPr lvl="1">
              <a:lnSpc>
                <a:spcPct val="90000"/>
              </a:lnSpc>
              <a:buFontTx/>
              <a:buChar char="•"/>
            </a:pPr>
            <a:r>
              <a:rPr lang="en-US" altLang="en-US" b="1">
                <a:latin typeface="Arial" charset="0"/>
              </a:rPr>
              <a:t>Train employees</a:t>
            </a:r>
          </a:p>
          <a:p>
            <a:pPr lvl="1">
              <a:lnSpc>
                <a:spcPct val="90000"/>
              </a:lnSpc>
              <a:buFontTx/>
              <a:buChar char="•"/>
            </a:pPr>
            <a:r>
              <a:rPr lang="en-US" altLang="en-US" b="1">
                <a:latin typeface="Arial" charset="0"/>
              </a:rPr>
              <a:t>Give daily instructions</a:t>
            </a:r>
          </a:p>
          <a:p>
            <a:pPr>
              <a:lnSpc>
                <a:spcPct val="90000"/>
              </a:lnSpc>
            </a:pPr>
            <a:r>
              <a:rPr lang="en-US" altLang="en-US" b="1">
                <a:latin typeface="Arial" charset="0"/>
              </a:rPr>
              <a:t>Communication was to be formal</a:t>
            </a:r>
          </a:p>
          <a:p>
            <a:pPr>
              <a:lnSpc>
                <a:spcPct val="90000"/>
              </a:lnSpc>
            </a:pPr>
            <a:r>
              <a:rPr lang="en-US" altLang="en-US" b="1">
                <a:latin typeface="Arial" charset="0"/>
              </a:rPr>
              <a:t>Messages primarily from supervisors to subordinates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anim calcmode="lin" valueType="num">
                                      <p:cBhvr additive="base">
                                        <p:cTn id="7" dur="500" fill="hold"/>
                                        <p:tgtEl>
                                          <p:spTgt spid="1085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85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8547">
                                            <p:txEl>
                                              <p:pRg st="1" end="1"/>
                                            </p:txEl>
                                          </p:spTgt>
                                        </p:tgtEl>
                                        <p:attrNameLst>
                                          <p:attrName>style.visibility</p:attrName>
                                        </p:attrNameLst>
                                      </p:cBhvr>
                                      <p:to>
                                        <p:strVal val="visible"/>
                                      </p:to>
                                    </p:set>
                                    <p:anim calcmode="lin" valueType="num">
                                      <p:cBhvr additive="base">
                                        <p:cTn id="13" dur="500" fill="hold"/>
                                        <p:tgtEl>
                                          <p:spTgt spid="1085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85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8547">
                                            <p:txEl>
                                              <p:pRg st="2" end="2"/>
                                            </p:txEl>
                                          </p:spTgt>
                                        </p:tgtEl>
                                        <p:attrNameLst>
                                          <p:attrName>style.visibility</p:attrName>
                                        </p:attrNameLst>
                                      </p:cBhvr>
                                      <p:to>
                                        <p:strVal val="visible"/>
                                      </p:to>
                                    </p:set>
                                    <p:anim calcmode="lin" valueType="num">
                                      <p:cBhvr additive="base">
                                        <p:cTn id="19" dur="500" fill="hold"/>
                                        <p:tgtEl>
                                          <p:spTgt spid="10854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85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8547">
                                            <p:txEl>
                                              <p:pRg st="3" end="3"/>
                                            </p:txEl>
                                          </p:spTgt>
                                        </p:tgtEl>
                                        <p:attrNameLst>
                                          <p:attrName>style.visibility</p:attrName>
                                        </p:attrNameLst>
                                      </p:cBhvr>
                                      <p:to>
                                        <p:strVal val="visible"/>
                                      </p:to>
                                    </p:set>
                                    <p:anim calcmode="lin" valueType="num">
                                      <p:cBhvr additive="base">
                                        <p:cTn id="25" dur="500" fill="hold"/>
                                        <p:tgtEl>
                                          <p:spTgt spid="10854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85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08547">
                                            <p:txEl>
                                              <p:pRg st="4" end="4"/>
                                            </p:txEl>
                                          </p:spTgt>
                                        </p:tgtEl>
                                        <p:attrNameLst>
                                          <p:attrName>style.visibility</p:attrName>
                                        </p:attrNameLst>
                                      </p:cBhvr>
                                      <p:to>
                                        <p:strVal val="visible"/>
                                      </p:to>
                                    </p:set>
                                    <p:anim calcmode="lin" valueType="num">
                                      <p:cBhvr additive="base">
                                        <p:cTn id="31" dur="500" fill="hold"/>
                                        <p:tgtEl>
                                          <p:spTgt spid="10854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854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build="p" bldLvl="2"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381000" y="685800"/>
            <a:ext cx="8534400" cy="762000"/>
          </a:xfrm>
        </p:spPr>
        <p:txBody>
          <a:bodyPr/>
          <a:lstStyle/>
          <a:p>
            <a:r>
              <a:rPr lang="en-US" altLang="en-US" sz="3600" b="1">
                <a:latin typeface="Arial" charset="0"/>
              </a:rPr>
              <a:t>Communication Implications of Scientific Management Theories</a:t>
            </a:r>
            <a:endParaRPr lang="en-US" altLang="en-US" sz="3400" b="1">
              <a:latin typeface="Arial" charset="0"/>
            </a:endParaRPr>
          </a:p>
        </p:txBody>
      </p:sp>
      <p:sp>
        <p:nvSpPr>
          <p:cNvPr id="109571" name="Rectangle 3"/>
          <p:cNvSpPr>
            <a:spLocks noGrp="1" noChangeArrowheads="1"/>
          </p:cNvSpPr>
          <p:nvPr>
            <p:ph type="body" idx="1"/>
          </p:nvPr>
        </p:nvSpPr>
        <p:spPr/>
        <p:txBody>
          <a:bodyPr/>
          <a:lstStyle/>
          <a:p>
            <a:r>
              <a:rPr lang="en-US" altLang="en-US" b="1">
                <a:latin typeface="Arial" charset="0"/>
              </a:rPr>
              <a:t>Communication was viewed as rational and functioning to reduce uncertainty about task expectations and measurement</a:t>
            </a:r>
          </a:p>
        </p:txBody>
      </p:sp>
    </p:spTree>
  </p:cSld>
  <p:clrMapOvr>
    <a:masterClrMapping/>
  </p:clrMapOvr>
  <p:transition>
    <p:rand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381000" y="685800"/>
            <a:ext cx="8534400" cy="762000"/>
          </a:xfrm>
        </p:spPr>
        <p:txBody>
          <a:bodyPr/>
          <a:lstStyle/>
          <a:p>
            <a:r>
              <a:rPr lang="en-US" altLang="en-US" sz="3600" b="1">
                <a:latin typeface="Arial" charset="0"/>
              </a:rPr>
              <a:t>Communication Implications of Scientific Management Theories</a:t>
            </a:r>
            <a:endParaRPr lang="en-US" altLang="en-US" sz="3400" b="1">
              <a:latin typeface="Arial" charset="0"/>
            </a:endParaRPr>
          </a:p>
        </p:txBody>
      </p:sp>
      <p:sp>
        <p:nvSpPr>
          <p:cNvPr id="110595" name="Rectangle 3"/>
          <p:cNvSpPr>
            <a:spLocks noGrp="1" noChangeArrowheads="1"/>
          </p:cNvSpPr>
          <p:nvPr>
            <p:ph type="body" idx="1"/>
          </p:nvPr>
        </p:nvSpPr>
        <p:spPr/>
        <p:txBody>
          <a:bodyPr/>
          <a:lstStyle/>
          <a:p>
            <a:pPr>
              <a:lnSpc>
                <a:spcPct val="90000"/>
              </a:lnSpc>
            </a:pPr>
            <a:r>
              <a:rPr lang="en-US" altLang="en-US" b="1" dirty="0">
                <a:latin typeface="Arial" charset="0"/>
              </a:rPr>
              <a:t>The Functional approach to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communication can be used to describe communication implications from the Scientific Management viewpoint.</a:t>
            </a:r>
          </a:p>
          <a:p>
            <a:pPr lvl="1">
              <a:lnSpc>
                <a:spcPct val="90000"/>
              </a:lnSpc>
              <a:buFontTx/>
              <a:buChar char="•"/>
            </a:pP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communication functioned to organize task performance and to clarify rules and regulations.</a:t>
            </a:r>
          </a:p>
        </p:txBody>
      </p:sp>
    </p:spTree>
  </p:cSld>
  <p:clrMapOvr>
    <a:masterClrMapping/>
  </p:clrMapOvr>
  <p:transition>
    <p:random/>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381000" y="685800"/>
            <a:ext cx="8534400" cy="762000"/>
          </a:xfrm>
        </p:spPr>
        <p:txBody>
          <a:bodyPr/>
          <a:lstStyle/>
          <a:p>
            <a:r>
              <a:rPr lang="en-US" altLang="en-US" sz="3600" b="1">
                <a:latin typeface="Arial" charset="0"/>
              </a:rPr>
              <a:t>Communication Implications of Scientific Management Theories</a:t>
            </a:r>
            <a:endParaRPr lang="en-US" altLang="en-US" sz="3400" b="1">
              <a:latin typeface="Arial" charset="0"/>
            </a:endParaRPr>
          </a:p>
        </p:txBody>
      </p:sp>
      <p:sp>
        <p:nvSpPr>
          <p:cNvPr id="111619" name="Rectangle 3"/>
          <p:cNvSpPr>
            <a:spLocks noGrp="1" noChangeArrowheads="1"/>
          </p:cNvSpPr>
          <p:nvPr>
            <p:ph type="body" idx="1"/>
          </p:nvPr>
        </p:nvSpPr>
        <p:spPr/>
        <p:txBody>
          <a:bodyPr/>
          <a:lstStyle/>
          <a:p>
            <a:r>
              <a:rPr lang="en-US" altLang="en-US" b="1">
                <a:latin typeface="Arial" charset="0"/>
              </a:rPr>
              <a:t>The Functional approach…</a:t>
            </a:r>
            <a:endParaRPr lang="en-US" altLang="en-US" sz="3600" b="1">
              <a:latin typeface="Arial" charset="0"/>
            </a:endParaRPr>
          </a:p>
          <a:p>
            <a:pPr lvl="1">
              <a:buFontTx/>
              <a:buChar char="•"/>
            </a:pPr>
            <a:r>
              <a:rPr lang="en-US" altLang="en-US" sz="3200" b="1">
                <a:latin typeface="Arial" charset="0"/>
              </a:rPr>
              <a:t>Scientific Management theorists described messages as flowing via the chain of command primarily in a downward direction.</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anim calcmode="lin" valueType="num">
                                      <p:cBhvr additive="base">
                                        <p:cTn id="7" dur="500" fill="hold"/>
                                        <p:tgtEl>
                                          <p:spTgt spid="1116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619">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11619">
                                            <p:txEl>
                                              <p:pRg st="1" end="1"/>
                                            </p:txEl>
                                          </p:spTgt>
                                        </p:tgtEl>
                                        <p:attrNameLst>
                                          <p:attrName>style.visibility</p:attrName>
                                        </p:attrNameLst>
                                      </p:cBhvr>
                                      <p:to>
                                        <p:strVal val="visible"/>
                                      </p:to>
                                    </p:set>
                                    <p:anim calcmode="lin" valueType="num">
                                      <p:cBhvr additive="base">
                                        <p:cTn id="11" dur="500" fill="hold"/>
                                        <p:tgtEl>
                                          <p:spTgt spid="111619">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1161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381000" y="685800"/>
            <a:ext cx="8534400" cy="762000"/>
          </a:xfrm>
        </p:spPr>
        <p:txBody>
          <a:bodyPr/>
          <a:lstStyle/>
          <a:p>
            <a:r>
              <a:rPr lang="en-US" altLang="en-US" sz="3600" b="1">
                <a:latin typeface="Arial" charset="0"/>
              </a:rPr>
              <a:t>Communication Implications of Scientific Management Theories</a:t>
            </a:r>
            <a:endParaRPr lang="en-US" altLang="en-US" sz="3400" b="1">
              <a:latin typeface="Arial" charset="0"/>
            </a:endParaRPr>
          </a:p>
        </p:txBody>
      </p:sp>
      <p:sp>
        <p:nvSpPr>
          <p:cNvPr id="112643" name="Rectangle 3"/>
          <p:cNvSpPr>
            <a:spLocks noGrp="1" noChangeArrowheads="1"/>
          </p:cNvSpPr>
          <p:nvPr>
            <p:ph type="body" idx="1"/>
          </p:nvPr>
        </p:nvSpPr>
        <p:spPr/>
        <p:txBody>
          <a:bodyPr/>
          <a:lstStyle/>
          <a:p>
            <a:r>
              <a:rPr lang="en-US" altLang="en-US" sz="2800" b="1" dirty="0">
                <a:latin typeface="Arial" charset="0"/>
              </a:rPr>
              <a:t>The Meaning-Centered approach…</a:t>
            </a:r>
            <a:endParaRPr lang="en-US" altLang="en-US" b="1" dirty="0">
              <a:latin typeface="Arial" charset="0"/>
            </a:endParaRPr>
          </a:p>
          <a:p>
            <a:pPr lvl="1">
              <a:buFontTx/>
              <a:buChar char="•"/>
            </a:pPr>
            <a:r>
              <a:rPr lang="en-US" altLang="en-US" b="1" dirty="0">
                <a:latin typeface="Arial" charset="0"/>
              </a:rPr>
              <a:t>Communication was described as a variable of the </a:t>
            </a:r>
            <a:r>
              <a:rPr lang="en-US" altLang="en-US" b="1" dirty="0" err="1" smtClean="0">
                <a:latin typeface="Arial" charset="0"/>
              </a:rPr>
              <a:t>organisation</a:t>
            </a:r>
            <a:r>
              <a:rPr lang="en-US" altLang="en-US" b="1" dirty="0" smtClean="0">
                <a:latin typeface="Arial" charset="0"/>
              </a:rPr>
              <a:t> </a:t>
            </a:r>
            <a:r>
              <a:rPr lang="en-US" altLang="en-US" b="1" dirty="0">
                <a:latin typeface="Arial" charset="0"/>
              </a:rPr>
              <a:t>controlled by management</a:t>
            </a:r>
          </a:p>
          <a:p>
            <a:pPr lvl="1">
              <a:buFontTx/>
              <a:buChar char="•"/>
            </a:pPr>
            <a:r>
              <a:rPr lang="en-US" altLang="en-US" b="1" dirty="0">
                <a:latin typeface="Arial" charset="0"/>
              </a:rPr>
              <a:t>Culture was not a primary consideration</a:t>
            </a:r>
          </a:p>
          <a:p>
            <a:pPr lvl="1">
              <a:buFontTx/>
              <a:buChar char="•"/>
            </a:pPr>
            <a:r>
              <a:rPr lang="en-US" altLang="en-US" b="1" dirty="0">
                <a:latin typeface="Arial" charset="0"/>
              </a:rPr>
              <a:t>Decision making was another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variable controlled by management</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2643">
                                            <p:txEl>
                                              <p:pRg st="0" end="0"/>
                                            </p:txEl>
                                          </p:spTgt>
                                        </p:tgtEl>
                                        <p:attrNameLst>
                                          <p:attrName>style.visibility</p:attrName>
                                        </p:attrNameLst>
                                      </p:cBhvr>
                                      <p:to>
                                        <p:strVal val="visible"/>
                                      </p:to>
                                    </p:set>
                                    <p:anim calcmode="lin" valueType="num">
                                      <p:cBhvr additive="base">
                                        <p:cTn id="7" dur="500" fill="hold"/>
                                        <p:tgtEl>
                                          <p:spTgt spid="1126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64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12643">
                                            <p:txEl>
                                              <p:pRg st="1" end="1"/>
                                            </p:txEl>
                                          </p:spTgt>
                                        </p:tgtEl>
                                        <p:attrNameLst>
                                          <p:attrName>style.visibility</p:attrName>
                                        </p:attrNameLst>
                                      </p:cBhvr>
                                      <p:to>
                                        <p:strVal val="visible"/>
                                      </p:to>
                                    </p:set>
                                    <p:anim calcmode="lin" valueType="num">
                                      <p:cBhvr additive="base">
                                        <p:cTn id="11" dur="500" fill="hold"/>
                                        <p:tgtEl>
                                          <p:spTgt spid="11264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1264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12643">
                                            <p:txEl>
                                              <p:pRg st="2" end="2"/>
                                            </p:txEl>
                                          </p:spTgt>
                                        </p:tgtEl>
                                        <p:attrNameLst>
                                          <p:attrName>style.visibility</p:attrName>
                                        </p:attrNameLst>
                                      </p:cBhvr>
                                      <p:to>
                                        <p:strVal val="visible"/>
                                      </p:to>
                                    </p:set>
                                    <p:anim calcmode="lin" valueType="num">
                                      <p:cBhvr additive="base">
                                        <p:cTn id="15" dur="500" fill="hold"/>
                                        <p:tgtEl>
                                          <p:spTgt spid="112643">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12643">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12643">
                                            <p:txEl>
                                              <p:pRg st="3" end="3"/>
                                            </p:txEl>
                                          </p:spTgt>
                                        </p:tgtEl>
                                        <p:attrNameLst>
                                          <p:attrName>style.visibility</p:attrName>
                                        </p:attrNameLst>
                                      </p:cBhvr>
                                      <p:to>
                                        <p:strVal val="visible"/>
                                      </p:to>
                                    </p:set>
                                    <p:anim calcmode="lin" valueType="num">
                                      <p:cBhvr additive="base">
                                        <p:cTn id="19" dur="500" fill="hold"/>
                                        <p:tgtEl>
                                          <p:spTgt spid="11264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26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381000" y="685800"/>
            <a:ext cx="8534400" cy="762000"/>
          </a:xfrm>
        </p:spPr>
        <p:txBody>
          <a:bodyPr/>
          <a:lstStyle/>
          <a:p>
            <a:r>
              <a:rPr lang="en-US" altLang="en-US" sz="3600" b="1">
                <a:latin typeface="Arial" charset="0"/>
              </a:rPr>
              <a:t>Communication Implications of Scientific Management Theories</a:t>
            </a:r>
            <a:endParaRPr lang="en-US" altLang="en-US" sz="3400" b="1">
              <a:latin typeface="Arial" charset="0"/>
            </a:endParaRPr>
          </a:p>
        </p:txBody>
      </p:sp>
      <p:sp>
        <p:nvSpPr>
          <p:cNvPr id="113667" name="Rectangle 3"/>
          <p:cNvSpPr>
            <a:spLocks noGrp="1" noChangeArrowheads="1"/>
          </p:cNvSpPr>
          <p:nvPr>
            <p:ph type="body" idx="1"/>
          </p:nvPr>
        </p:nvSpPr>
        <p:spPr/>
        <p:txBody>
          <a:bodyPr/>
          <a:lstStyle/>
          <a:p>
            <a:r>
              <a:rPr lang="en-US" altLang="en-US" sz="3600" b="1">
                <a:latin typeface="Arial" charset="0"/>
              </a:rPr>
              <a:t>The Emerging Perspectives…</a:t>
            </a:r>
          </a:p>
          <a:p>
            <a:pPr lvl="1">
              <a:buFontTx/>
              <a:buChar char="•"/>
            </a:pPr>
            <a:r>
              <a:rPr lang="en-US" altLang="en-US" sz="3200" b="1">
                <a:latin typeface="Arial" charset="0"/>
              </a:rPr>
              <a:t>Scientific Management theorists did not consider abuses of power, as evidenced in the Emerging Perspectives, and readily supported a legitimate power within the control of management.</a:t>
            </a:r>
          </a:p>
        </p:txBody>
      </p:sp>
    </p:spTree>
  </p:cSld>
  <p:clrMapOvr>
    <a:masterClrMapping/>
  </p:clrMapOvr>
  <p:transition>
    <p:random/>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381000" y="685800"/>
            <a:ext cx="8534400" cy="762000"/>
          </a:xfrm>
        </p:spPr>
        <p:txBody>
          <a:bodyPr/>
          <a:lstStyle/>
          <a:p>
            <a:r>
              <a:rPr lang="en-US" altLang="en-US" sz="3600" b="1" dirty="0">
                <a:latin typeface="Arial" charset="0"/>
              </a:rPr>
              <a:t>Scientific Management Theories in Contemporary </a:t>
            </a:r>
            <a:r>
              <a:rPr lang="en-US" altLang="en-US" sz="3600" b="1" dirty="0" err="1" smtClean="0">
                <a:latin typeface="Arial" charset="0"/>
              </a:rPr>
              <a:t>Organisations</a:t>
            </a:r>
            <a:endParaRPr lang="en-US" altLang="en-US" sz="3400" b="1" dirty="0">
              <a:latin typeface="Arial" charset="0"/>
            </a:endParaRPr>
          </a:p>
        </p:txBody>
      </p:sp>
      <p:sp>
        <p:nvSpPr>
          <p:cNvPr id="114691" name="Rectangle 3"/>
          <p:cNvSpPr>
            <a:spLocks noGrp="1" noChangeArrowheads="1"/>
          </p:cNvSpPr>
          <p:nvPr>
            <p:ph type="body" idx="1"/>
          </p:nvPr>
        </p:nvSpPr>
        <p:spPr/>
        <p:txBody>
          <a:bodyPr/>
          <a:lstStyle/>
          <a:p>
            <a:r>
              <a:rPr lang="en-US" altLang="en-US" b="1" dirty="0">
                <a:latin typeface="Arial" charset="0"/>
              </a:rPr>
              <a:t>A careful examination of most contemporary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reveals numerous Scientific Management principles still in operation.</a:t>
            </a:r>
          </a:p>
          <a:p>
            <a:r>
              <a:rPr lang="en-US" altLang="en-US" b="1" dirty="0">
                <a:latin typeface="Arial" charset="0"/>
              </a:rPr>
              <a:t>Local, state, and national governments are also organized with many of these principles.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4691">
                                            <p:txEl>
                                              <p:pRg st="0" end="0"/>
                                            </p:txEl>
                                          </p:spTgt>
                                        </p:tgtEl>
                                        <p:attrNameLst>
                                          <p:attrName>style.visibility</p:attrName>
                                        </p:attrNameLst>
                                      </p:cBhvr>
                                      <p:to>
                                        <p:strVal val="visible"/>
                                      </p:to>
                                    </p:set>
                                    <p:anim calcmode="lin" valueType="num">
                                      <p:cBhvr additive="base">
                                        <p:cTn id="7" dur="500" fill="hold"/>
                                        <p:tgtEl>
                                          <p:spTgt spid="1146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469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4691">
                                            <p:txEl>
                                              <p:pRg st="1" end="1"/>
                                            </p:txEl>
                                          </p:spTgt>
                                        </p:tgtEl>
                                        <p:attrNameLst>
                                          <p:attrName>style.visibility</p:attrName>
                                        </p:attrNameLst>
                                      </p:cBhvr>
                                      <p:to>
                                        <p:strVal val="visible"/>
                                      </p:to>
                                    </p:set>
                                    <p:anim calcmode="lin" valueType="num">
                                      <p:cBhvr additive="base">
                                        <p:cTn id="13" dur="500" fill="hold"/>
                                        <p:tgtEl>
                                          <p:spTgt spid="11469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469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1" grpId="0" build="p" bldLvl="2"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685800" y="685800"/>
            <a:ext cx="8229600" cy="762000"/>
          </a:xfrm>
        </p:spPr>
        <p:txBody>
          <a:bodyPr/>
          <a:lstStyle/>
          <a:p>
            <a:r>
              <a:rPr lang="en-US" altLang="en-US" sz="3800" b="1" dirty="0">
                <a:latin typeface="Arial" charset="0"/>
              </a:rPr>
              <a:t>The Human </a:t>
            </a:r>
            <a:r>
              <a:rPr lang="en-US" altLang="en-US" sz="3800" b="1" dirty="0" err="1" smtClean="0">
                <a:latin typeface="Arial" charset="0"/>
              </a:rPr>
              <a:t>behaviour</a:t>
            </a:r>
            <a:r>
              <a:rPr lang="en-US" altLang="en-US" sz="3800" b="1" dirty="0" smtClean="0">
                <a:latin typeface="Arial" charset="0"/>
              </a:rPr>
              <a:t> </a:t>
            </a:r>
            <a:r>
              <a:rPr lang="en-US" altLang="en-US" sz="3800" b="1" dirty="0">
                <a:latin typeface="Arial" charset="0"/>
              </a:rPr>
              <a:t>School</a:t>
            </a:r>
          </a:p>
        </p:txBody>
      </p:sp>
      <p:sp>
        <p:nvSpPr>
          <p:cNvPr id="115715" name="Rectangle 3"/>
          <p:cNvSpPr>
            <a:spLocks noGrp="1" noChangeArrowheads="1"/>
          </p:cNvSpPr>
          <p:nvPr>
            <p:ph type="body" idx="1"/>
          </p:nvPr>
        </p:nvSpPr>
        <p:spPr/>
        <p:txBody>
          <a:bodyPr/>
          <a:lstStyle/>
          <a:p>
            <a:r>
              <a:rPr lang="en-US" altLang="en-US" b="1" dirty="0">
                <a:solidFill>
                  <a:srgbClr val="66FF33"/>
                </a:solidFill>
                <a:latin typeface="Arial" charset="0"/>
              </a:rPr>
              <a:t>The Human </a:t>
            </a:r>
            <a:r>
              <a:rPr lang="en-US" altLang="en-US" b="1" dirty="0" err="1" smtClean="0">
                <a:solidFill>
                  <a:srgbClr val="66FF33"/>
                </a:solidFill>
                <a:latin typeface="Arial" charset="0"/>
              </a:rPr>
              <a:t>behaviour</a:t>
            </a:r>
            <a:r>
              <a:rPr lang="en-US" altLang="en-US" b="1" dirty="0" smtClean="0">
                <a:latin typeface="Arial" charset="0"/>
              </a:rPr>
              <a:t> </a:t>
            </a:r>
            <a:r>
              <a:rPr lang="en-US" altLang="en-US" b="1" dirty="0">
                <a:latin typeface="Arial" charset="0"/>
              </a:rPr>
              <a:t>school shifts the emphasis from the structure of </a:t>
            </a:r>
            <a:r>
              <a:rPr lang="en-US" altLang="en-US" b="1" dirty="0" err="1" smtClean="0">
                <a:latin typeface="Arial" charset="0"/>
              </a:rPr>
              <a:t>organisations</a:t>
            </a:r>
            <a:r>
              <a:rPr lang="en-US" altLang="en-US" b="1" dirty="0">
                <a:latin typeface="Arial" charset="0"/>
              </a:rPr>
              <a:t>, work design, and measurement to the interactions of individuals, their motivations, and their influence on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events.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5715">
                                            <p:txEl>
                                              <p:pRg st="0" end="0"/>
                                            </p:txEl>
                                          </p:spTgt>
                                        </p:tgtEl>
                                        <p:attrNameLst>
                                          <p:attrName>style.visibility</p:attrName>
                                        </p:attrNameLst>
                                      </p:cBhvr>
                                      <p:to>
                                        <p:strVal val="visible"/>
                                      </p:to>
                                    </p:set>
                                    <p:anim calcmode="lin" valueType="num">
                                      <p:cBhvr additive="base">
                                        <p:cTn id="7" dur="500" fill="hold"/>
                                        <p:tgtEl>
                                          <p:spTgt spid="1157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571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5" grpId="0" build="p" bldLvl="2"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685800" y="685800"/>
            <a:ext cx="8229600" cy="762000"/>
          </a:xfrm>
        </p:spPr>
        <p:txBody>
          <a:bodyPr/>
          <a:lstStyle/>
          <a:p>
            <a:r>
              <a:rPr lang="en-US" altLang="en-US" sz="3800" b="1" dirty="0">
                <a:latin typeface="Arial" charset="0"/>
              </a:rPr>
              <a:t>The Human </a:t>
            </a:r>
            <a:r>
              <a:rPr lang="en-US" altLang="en-US" sz="3800" b="1" dirty="0" err="1" smtClean="0">
                <a:latin typeface="Arial" charset="0"/>
              </a:rPr>
              <a:t>behaviour</a:t>
            </a:r>
            <a:r>
              <a:rPr lang="en-US" altLang="en-US" sz="3800" b="1" dirty="0" smtClean="0">
                <a:latin typeface="Arial" charset="0"/>
              </a:rPr>
              <a:t> </a:t>
            </a:r>
            <a:r>
              <a:rPr lang="en-US" altLang="en-US" sz="3800" b="1" dirty="0">
                <a:latin typeface="Arial" charset="0"/>
              </a:rPr>
              <a:t>School</a:t>
            </a:r>
          </a:p>
        </p:txBody>
      </p:sp>
      <p:sp>
        <p:nvSpPr>
          <p:cNvPr id="116739" name="Rectangle 3"/>
          <p:cNvSpPr>
            <a:spLocks noGrp="1" noChangeArrowheads="1"/>
          </p:cNvSpPr>
          <p:nvPr>
            <p:ph type="body" idx="1"/>
          </p:nvPr>
        </p:nvSpPr>
        <p:spPr/>
        <p:txBody>
          <a:bodyPr/>
          <a:lstStyle/>
          <a:p>
            <a:r>
              <a:rPr lang="en-US" altLang="en-US" b="1" dirty="0">
                <a:latin typeface="Arial" charset="0"/>
              </a:rPr>
              <a:t>The </a:t>
            </a:r>
            <a:r>
              <a:rPr lang="en-US" altLang="en-US" b="1" dirty="0">
                <a:solidFill>
                  <a:srgbClr val="66FF33"/>
                </a:solidFill>
                <a:latin typeface="Arial" charset="0"/>
              </a:rPr>
              <a:t>Human </a:t>
            </a:r>
            <a:r>
              <a:rPr lang="en-US" altLang="en-US" b="1" dirty="0" err="1" smtClean="0">
                <a:solidFill>
                  <a:srgbClr val="66FF33"/>
                </a:solidFill>
                <a:latin typeface="Arial" charset="0"/>
              </a:rPr>
              <a:t>behaviour</a:t>
            </a:r>
            <a:r>
              <a:rPr lang="en-US" altLang="en-US" b="1" dirty="0" smtClean="0">
                <a:solidFill>
                  <a:srgbClr val="66FF33"/>
                </a:solidFill>
                <a:latin typeface="Arial" charset="0"/>
              </a:rPr>
              <a:t> </a:t>
            </a:r>
            <a:r>
              <a:rPr lang="en-US" altLang="en-US" b="1" dirty="0">
                <a:solidFill>
                  <a:srgbClr val="66FF33"/>
                </a:solidFill>
                <a:latin typeface="Arial" charset="0"/>
              </a:rPr>
              <a:t>Perspective</a:t>
            </a:r>
            <a:r>
              <a:rPr lang="en-US" altLang="en-US" b="1" dirty="0">
                <a:latin typeface="Arial" charset="0"/>
              </a:rPr>
              <a:t> assumes that work is accomplished through people and emphasizes cooperation, participation, satisfaction, and interpersonal skills.</a:t>
            </a:r>
          </a:p>
        </p:txBody>
      </p:sp>
    </p:spTree>
  </p:cSld>
  <p:clrMapOvr>
    <a:masterClrMapping/>
  </p:clrMapOvr>
  <p:transition>
    <p:random/>
  </p:transition>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17763" name="Rectangle 3"/>
          <p:cNvSpPr>
            <a:spLocks noGrp="1" noChangeArrowheads="1"/>
          </p:cNvSpPr>
          <p:nvPr>
            <p:ph type="body" idx="1"/>
          </p:nvPr>
        </p:nvSpPr>
        <p:spPr>
          <a:xfrm>
            <a:off x="685800" y="1981200"/>
            <a:ext cx="7772400" cy="4495800"/>
          </a:xfrm>
        </p:spPr>
        <p:txBody>
          <a:bodyPr/>
          <a:lstStyle/>
          <a:p>
            <a:pPr>
              <a:lnSpc>
                <a:spcPct val="90000"/>
              </a:lnSpc>
            </a:pPr>
            <a:r>
              <a:rPr lang="en-US" altLang="en-US" b="1" dirty="0">
                <a:latin typeface="Arial" charset="0"/>
              </a:rPr>
              <a:t>Principles of Coordination: Mary Parker Follett (1868-1933)</a:t>
            </a:r>
          </a:p>
          <a:p>
            <a:pPr lvl="1">
              <a:lnSpc>
                <a:spcPct val="90000"/>
              </a:lnSpc>
              <a:buFontTx/>
              <a:buChar char="•"/>
            </a:pPr>
            <a:r>
              <a:rPr lang="en-US" altLang="en-US" b="1" dirty="0">
                <a:latin typeface="Arial" charset="0"/>
              </a:rPr>
              <a:t>Best known for her true principles of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based on a stable foundation for the steady, ordered progress of human well-being.</a:t>
            </a:r>
          </a:p>
          <a:p>
            <a:pPr lvl="1">
              <a:lnSpc>
                <a:spcPct val="90000"/>
              </a:lnSpc>
              <a:buFontTx/>
              <a:buChar char="•"/>
            </a:pPr>
            <a:r>
              <a:rPr lang="en-US" altLang="en-US" b="1" dirty="0">
                <a:latin typeface="Arial" charset="0"/>
              </a:rPr>
              <a:t>Characterized conflict as potentially constructive and described collective responsibility and integration as supportive of business excellence.</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7763">
                                            <p:txEl>
                                              <p:pRg st="0" end="0"/>
                                            </p:txEl>
                                          </p:spTgt>
                                        </p:tgtEl>
                                        <p:attrNameLst>
                                          <p:attrName>style.visibility</p:attrName>
                                        </p:attrNameLst>
                                      </p:cBhvr>
                                      <p:to>
                                        <p:strVal val="visible"/>
                                      </p:to>
                                    </p:set>
                                    <p:anim calcmode="lin" valueType="num">
                                      <p:cBhvr additive="base">
                                        <p:cTn id="7" dur="500" fill="hold"/>
                                        <p:tgtEl>
                                          <p:spTgt spid="1177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7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7763">
                                            <p:txEl>
                                              <p:pRg st="1" end="1"/>
                                            </p:txEl>
                                          </p:spTgt>
                                        </p:tgtEl>
                                        <p:attrNameLst>
                                          <p:attrName>style.visibility</p:attrName>
                                        </p:attrNameLst>
                                      </p:cBhvr>
                                      <p:to>
                                        <p:strVal val="visible"/>
                                      </p:to>
                                    </p:set>
                                    <p:anim calcmode="lin" valueType="num">
                                      <p:cBhvr additive="base">
                                        <p:cTn id="13" dur="500" fill="hold"/>
                                        <p:tgtEl>
                                          <p:spTgt spid="1177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77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7763">
                                            <p:txEl>
                                              <p:pRg st="2" end="2"/>
                                            </p:txEl>
                                          </p:spTgt>
                                        </p:tgtEl>
                                        <p:attrNameLst>
                                          <p:attrName>style.visibility</p:attrName>
                                        </p:attrNameLst>
                                      </p:cBhvr>
                                      <p:to>
                                        <p:strVal val="visible"/>
                                      </p:to>
                                    </p:set>
                                    <p:anim calcmode="lin" valueType="num">
                                      <p:cBhvr additive="base">
                                        <p:cTn id="19" dur="500" fill="hold"/>
                                        <p:tgtEl>
                                          <p:spTgt spid="1177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776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3" grpId="0" build="p" bldLvl="2"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18787" name="Rectangle 3"/>
          <p:cNvSpPr>
            <a:spLocks noGrp="1" noChangeArrowheads="1"/>
          </p:cNvSpPr>
          <p:nvPr>
            <p:ph type="body" idx="1"/>
          </p:nvPr>
        </p:nvSpPr>
        <p:spPr>
          <a:xfrm>
            <a:off x="685800" y="1828800"/>
            <a:ext cx="7772400" cy="4648200"/>
          </a:xfrm>
        </p:spPr>
        <p:txBody>
          <a:bodyPr/>
          <a:lstStyle/>
          <a:p>
            <a:pPr marL="609600" indent="-609600">
              <a:lnSpc>
                <a:spcPct val="90000"/>
              </a:lnSpc>
            </a:pPr>
            <a:r>
              <a:rPr lang="en-US" altLang="en-US" b="1">
                <a:latin typeface="Arial" charset="0"/>
              </a:rPr>
              <a:t>Principles of Coordination: Mary Parker Follett (1868-1933)</a:t>
            </a:r>
          </a:p>
          <a:p>
            <a:pPr marL="990600" lvl="1" indent="-533400">
              <a:lnSpc>
                <a:spcPct val="90000"/>
              </a:lnSpc>
              <a:buFontTx/>
              <a:buChar char="•"/>
            </a:pPr>
            <a:r>
              <a:rPr lang="en-US" altLang="en-US" b="1">
                <a:latin typeface="Arial" charset="0"/>
              </a:rPr>
              <a:t>Four Active Principles:</a:t>
            </a:r>
          </a:p>
          <a:p>
            <a:pPr marL="1371600" lvl="2" indent="-457200">
              <a:lnSpc>
                <a:spcPct val="90000"/>
              </a:lnSpc>
              <a:buFontTx/>
              <a:buAutoNum type="arabicPeriod"/>
            </a:pPr>
            <a:r>
              <a:rPr lang="en-US" altLang="en-US" b="1">
                <a:latin typeface="Arial" charset="0"/>
              </a:rPr>
              <a:t>Coordination by direct contact of the responsible people concerned</a:t>
            </a:r>
          </a:p>
          <a:p>
            <a:pPr marL="1371600" lvl="2" indent="-457200">
              <a:lnSpc>
                <a:spcPct val="90000"/>
              </a:lnSpc>
              <a:buFontTx/>
              <a:buAutoNum type="arabicPeriod"/>
            </a:pPr>
            <a:r>
              <a:rPr lang="en-US" altLang="en-US" b="1">
                <a:latin typeface="Arial" charset="0"/>
              </a:rPr>
              <a:t>Coordination in the early stages</a:t>
            </a:r>
          </a:p>
          <a:p>
            <a:pPr marL="1371600" lvl="2" indent="-457200">
              <a:lnSpc>
                <a:spcPct val="90000"/>
              </a:lnSpc>
              <a:buFontTx/>
              <a:buAutoNum type="arabicPeriod"/>
            </a:pPr>
            <a:r>
              <a:rPr lang="en-US" altLang="en-US" b="1">
                <a:latin typeface="Arial" charset="0"/>
              </a:rPr>
              <a:t>Coordination as a reciprocal relation of all the features in a situation</a:t>
            </a:r>
          </a:p>
          <a:p>
            <a:pPr marL="1371600" lvl="2" indent="-457200">
              <a:lnSpc>
                <a:spcPct val="90000"/>
              </a:lnSpc>
              <a:buFontTx/>
              <a:buAutoNum type="arabicPeriod"/>
            </a:pPr>
            <a:r>
              <a:rPr lang="en-US" altLang="en-US" b="1">
                <a:latin typeface="Arial" charset="0"/>
              </a:rPr>
              <a:t>Coordination as a continuing process.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8787">
                                            <p:txEl>
                                              <p:pRg st="0" end="0"/>
                                            </p:txEl>
                                          </p:spTgt>
                                        </p:tgtEl>
                                        <p:attrNameLst>
                                          <p:attrName>style.visibility</p:attrName>
                                        </p:attrNameLst>
                                      </p:cBhvr>
                                      <p:to>
                                        <p:strVal val="visible"/>
                                      </p:to>
                                    </p:set>
                                    <p:anim calcmode="lin" valueType="num">
                                      <p:cBhvr additive="base">
                                        <p:cTn id="7" dur="500" fill="hold"/>
                                        <p:tgtEl>
                                          <p:spTgt spid="1187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78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8787">
                                            <p:txEl>
                                              <p:pRg st="1" end="1"/>
                                            </p:txEl>
                                          </p:spTgt>
                                        </p:tgtEl>
                                        <p:attrNameLst>
                                          <p:attrName>style.visibility</p:attrName>
                                        </p:attrNameLst>
                                      </p:cBhvr>
                                      <p:to>
                                        <p:strVal val="visible"/>
                                      </p:to>
                                    </p:set>
                                    <p:anim calcmode="lin" valueType="num">
                                      <p:cBhvr additive="base">
                                        <p:cTn id="13" dur="500" fill="hold"/>
                                        <p:tgtEl>
                                          <p:spTgt spid="11878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8787">
                                            <p:txEl>
                                              <p:pRg st="1" end="1"/>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18787">
                                            <p:txEl>
                                              <p:pRg st="2" end="2"/>
                                            </p:txEl>
                                          </p:spTgt>
                                        </p:tgtEl>
                                        <p:attrNameLst>
                                          <p:attrName>style.visibility</p:attrName>
                                        </p:attrNameLst>
                                      </p:cBhvr>
                                      <p:to>
                                        <p:strVal val="visible"/>
                                      </p:to>
                                    </p:set>
                                    <p:anim calcmode="lin" valueType="num">
                                      <p:cBhvr additive="base">
                                        <p:cTn id="17" dur="500" fill="hold"/>
                                        <p:tgtEl>
                                          <p:spTgt spid="118787">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8787">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118787">
                                            <p:txEl>
                                              <p:pRg st="3" end="3"/>
                                            </p:txEl>
                                          </p:spTgt>
                                        </p:tgtEl>
                                        <p:attrNameLst>
                                          <p:attrName>style.visibility</p:attrName>
                                        </p:attrNameLst>
                                      </p:cBhvr>
                                      <p:to>
                                        <p:strVal val="visible"/>
                                      </p:to>
                                    </p:set>
                                    <p:anim calcmode="lin" valueType="num">
                                      <p:cBhvr additive="base">
                                        <p:cTn id="21" dur="500" fill="hold"/>
                                        <p:tgtEl>
                                          <p:spTgt spid="118787">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18787">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118787">
                                            <p:txEl>
                                              <p:pRg st="4" end="4"/>
                                            </p:txEl>
                                          </p:spTgt>
                                        </p:tgtEl>
                                        <p:attrNameLst>
                                          <p:attrName>style.visibility</p:attrName>
                                        </p:attrNameLst>
                                      </p:cBhvr>
                                      <p:to>
                                        <p:strVal val="visible"/>
                                      </p:to>
                                    </p:set>
                                    <p:anim calcmode="lin" valueType="num">
                                      <p:cBhvr additive="base">
                                        <p:cTn id="25" dur="500" fill="hold"/>
                                        <p:tgtEl>
                                          <p:spTgt spid="118787">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8787">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118787">
                                            <p:txEl>
                                              <p:pRg st="5" end="5"/>
                                            </p:txEl>
                                          </p:spTgt>
                                        </p:tgtEl>
                                        <p:attrNameLst>
                                          <p:attrName>style.visibility</p:attrName>
                                        </p:attrNameLst>
                                      </p:cBhvr>
                                      <p:to>
                                        <p:strVal val="visible"/>
                                      </p:to>
                                    </p:set>
                                    <p:anim calcmode="lin" valueType="num">
                                      <p:cBhvr additive="base">
                                        <p:cTn id="29" dur="500" fill="hold"/>
                                        <p:tgtEl>
                                          <p:spTgt spid="118787">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18787">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7" grpId="0" build="p" bldLvl="2"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19811" name="Rectangle 3"/>
          <p:cNvSpPr>
            <a:spLocks noGrp="1" noChangeArrowheads="1"/>
          </p:cNvSpPr>
          <p:nvPr>
            <p:ph type="body" idx="1"/>
          </p:nvPr>
        </p:nvSpPr>
        <p:spPr>
          <a:xfrm>
            <a:off x="685800" y="1981200"/>
            <a:ext cx="7772400" cy="4495800"/>
          </a:xfrm>
        </p:spPr>
        <p:txBody>
          <a:bodyPr/>
          <a:lstStyle/>
          <a:p>
            <a:pPr>
              <a:lnSpc>
                <a:spcPct val="90000"/>
              </a:lnSpc>
            </a:pPr>
            <a:r>
              <a:rPr lang="en-US" altLang="en-US" b="1">
                <a:latin typeface="Arial" charset="0"/>
              </a:rPr>
              <a:t>The Hawthorne Effect: Elton Mayo (1880-1949)</a:t>
            </a:r>
          </a:p>
          <a:p>
            <a:pPr lvl="1">
              <a:lnSpc>
                <a:spcPct val="90000"/>
              </a:lnSpc>
              <a:buFontTx/>
              <a:buChar char="•"/>
            </a:pPr>
            <a:r>
              <a:rPr lang="en-US" altLang="en-US" b="1">
                <a:latin typeface="Arial" charset="0"/>
              </a:rPr>
              <a:t>When the famous Hawthorne studies began, Mayo was experimenting with the alteration of physical working conditions to increase productivity.</a:t>
            </a:r>
          </a:p>
          <a:p>
            <a:pPr lvl="1">
              <a:lnSpc>
                <a:spcPct val="90000"/>
              </a:lnSpc>
              <a:buFontTx/>
              <a:buChar char="•"/>
            </a:pPr>
            <a:r>
              <a:rPr lang="en-US" altLang="en-US" b="1">
                <a:latin typeface="Arial" charset="0"/>
              </a:rPr>
              <a:t>They became aware that other unexpected factors were interacting with physical factors to influence work output.</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9811">
                                            <p:txEl>
                                              <p:pRg st="0" end="0"/>
                                            </p:txEl>
                                          </p:spTgt>
                                        </p:tgtEl>
                                        <p:attrNameLst>
                                          <p:attrName>style.visibility</p:attrName>
                                        </p:attrNameLst>
                                      </p:cBhvr>
                                      <p:to>
                                        <p:strVal val="visible"/>
                                      </p:to>
                                    </p:set>
                                    <p:anim calcmode="lin" valueType="num">
                                      <p:cBhvr additive="base">
                                        <p:cTn id="7" dur="500" fill="hold"/>
                                        <p:tgtEl>
                                          <p:spTgt spid="11981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81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9811">
                                            <p:txEl>
                                              <p:pRg st="1" end="1"/>
                                            </p:txEl>
                                          </p:spTgt>
                                        </p:tgtEl>
                                        <p:attrNameLst>
                                          <p:attrName>style.visibility</p:attrName>
                                        </p:attrNameLst>
                                      </p:cBhvr>
                                      <p:to>
                                        <p:strVal val="visible"/>
                                      </p:to>
                                    </p:set>
                                    <p:anim calcmode="lin" valueType="num">
                                      <p:cBhvr additive="base">
                                        <p:cTn id="13" dur="500" fill="hold"/>
                                        <p:tgtEl>
                                          <p:spTgt spid="11981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981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9811">
                                            <p:txEl>
                                              <p:pRg st="2" end="2"/>
                                            </p:txEl>
                                          </p:spTgt>
                                        </p:tgtEl>
                                        <p:attrNameLst>
                                          <p:attrName>style.visibility</p:attrName>
                                        </p:attrNameLst>
                                      </p:cBhvr>
                                      <p:to>
                                        <p:strVal val="visible"/>
                                      </p:to>
                                    </p:set>
                                    <p:anim calcmode="lin" valueType="num">
                                      <p:cBhvr additive="base">
                                        <p:cTn id="19" dur="500" fill="hold"/>
                                        <p:tgtEl>
                                          <p:spTgt spid="11981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981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1" grpId="0" build="p" bldLvl="2"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20835" name="Rectangle 3"/>
          <p:cNvSpPr>
            <a:spLocks noGrp="1" noChangeArrowheads="1"/>
          </p:cNvSpPr>
          <p:nvPr>
            <p:ph type="body" idx="1"/>
          </p:nvPr>
        </p:nvSpPr>
        <p:spPr>
          <a:xfrm>
            <a:off x="685800" y="1981200"/>
            <a:ext cx="7772400" cy="4495800"/>
          </a:xfrm>
        </p:spPr>
        <p:txBody>
          <a:bodyPr/>
          <a:lstStyle/>
          <a:p>
            <a:pPr>
              <a:lnSpc>
                <a:spcPct val="90000"/>
              </a:lnSpc>
            </a:pPr>
            <a:r>
              <a:rPr lang="en-US" altLang="en-US" b="1">
                <a:latin typeface="Arial" charset="0"/>
              </a:rPr>
              <a:t>The Hawthorne Effect: Elton Mayo (1880-1949)</a:t>
            </a:r>
          </a:p>
          <a:p>
            <a:pPr lvl="1">
              <a:lnSpc>
                <a:spcPct val="90000"/>
              </a:lnSpc>
              <a:buFontTx/>
              <a:buChar char="•"/>
            </a:pPr>
            <a:r>
              <a:rPr lang="en-US" altLang="en-US" b="1">
                <a:latin typeface="Arial" charset="0"/>
              </a:rPr>
              <a:t>Output increased not matter how the physical variables were changed. Mayo and his colleagues came to understand that a powerful and previously unrecognized influence in the experimental setting was the attention the researchers were paying to the workers.</a:t>
            </a:r>
          </a:p>
        </p:txBody>
      </p:sp>
    </p:spTree>
  </p:cSld>
  <p:clrMapOvr>
    <a:masterClrMapping/>
  </p:clrMapOvr>
  <p:transition>
    <p:random/>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21859" name="Rectangle 3"/>
          <p:cNvSpPr>
            <a:spLocks noGrp="1" noChangeArrowheads="1"/>
          </p:cNvSpPr>
          <p:nvPr>
            <p:ph type="body" idx="1"/>
          </p:nvPr>
        </p:nvSpPr>
        <p:spPr>
          <a:xfrm>
            <a:off x="685800" y="1981200"/>
            <a:ext cx="7772400" cy="4495800"/>
          </a:xfrm>
        </p:spPr>
        <p:txBody>
          <a:bodyPr/>
          <a:lstStyle/>
          <a:p>
            <a:pPr>
              <a:lnSpc>
                <a:spcPct val="90000"/>
              </a:lnSpc>
            </a:pPr>
            <a:r>
              <a:rPr lang="en-US" altLang="en-US" sz="3600" b="1" dirty="0">
                <a:latin typeface="Arial" charset="0"/>
              </a:rPr>
              <a:t>The Hawthorne Effect: Elton Mayo (1880-1949)</a:t>
            </a:r>
          </a:p>
          <a:p>
            <a:pPr lvl="1">
              <a:lnSpc>
                <a:spcPct val="90000"/>
              </a:lnSpc>
              <a:buFontTx/>
              <a:buChar char="•"/>
            </a:pPr>
            <a:r>
              <a:rPr lang="en-US" altLang="en-US" sz="3200" b="1" dirty="0">
                <a:latin typeface="Arial" charset="0"/>
              </a:rPr>
              <a:t>As a result of the Hawthorne research, production could no longer be viewed as solely dependent on formal job and </a:t>
            </a:r>
            <a:r>
              <a:rPr lang="en-US" altLang="en-US" sz="3200" b="1" dirty="0" err="1" smtClean="0">
                <a:latin typeface="Arial" charset="0"/>
              </a:rPr>
              <a:t>organisational</a:t>
            </a:r>
            <a:r>
              <a:rPr lang="en-US" altLang="en-US" sz="3200" b="1" dirty="0" smtClean="0">
                <a:latin typeface="Arial" charset="0"/>
              </a:rPr>
              <a:t> </a:t>
            </a:r>
            <a:r>
              <a:rPr lang="en-US" altLang="en-US" sz="3200" b="1" dirty="0">
                <a:latin typeface="Arial" charset="0"/>
              </a:rPr>
              <a:t>design.</a:t>
            </a:r>
          </a:p>
        </p:txBody>
      </p:sp>
    </p:spTree>
  </p:cSld>
  <p:clrMapOvr>
    <a:masterClrMapping/>
  </p:clrMapOvr>
  <p:transition>
    <p:random/>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22883" name="Rectangle 3"/>
          <p:cNvSpPr>
            <a:spLocks noGrp="1" noChangeArrowheads="1"/>
          </p:cNvSpPr>
          <p:nvPr>
            <p:ph type="body" idx="1"/>
          </p:nvPr>
        </p:nvSpPr>
        <p:spPr>
          <a:xfrm>
            <a:off x="685800" y="1981200"/>
            <a:ext cx="7772400" cy="4495800"/>
          </a:xfrm>
        </p:spPr>
        <p:txBody>
          <a:bodyPr/>
          <a:lstStyle/>
          <a:p>
            <a:pPr>
              <a:lnSpc>
                <a:spcPct val="90000"/>
              </a:lnSpc>
            </a:pPr>
            <a:r>
              <a:rPr lang="en-US" altLang="en-US" sz="3600" b="1">
                <a:latin typeface="Arial" charset="0"/>
              </a:rPr>
              <a:t>The Hawthorne Effect: Elton Mayo (1880-1949)</a:t>
            </a:r>
          </a:p>
          <a:p>
            <a:pPr lvl="1">
              <a:lnSpc>
                <a:spcPct val="90000"/>
              </a:lnSpc>
              <a:buFontTx/>
              <a:buChar char="•"/>
            </a:pPr>
            <a:r>
              <a:rPr lang="en-US" altLang="en-US" sz="3200" b="1">
                <a:latin typeface="Arial" charset="0"/>
              </a:rPr>
              <a:t>This effect, widely know as the </a:t>
            </a:r>
            <a:r>
              <a:rPr lang="en-US" altLang="en-US" sz="3200" b="1">
                <a:solidFill>
                  <a:srgbClr val="66FF33"/>
                </a:solidFill>
                <a:latin typeface="Arial" charset="0"/>
              </a:rPr>
              <a:t>Hawthorne effect</a:t>
            </a:r>
            <a:r>
              <a:rPr lang="en-US" altLang="en-US" sz="3200" b="1">
                <a:latin typeface="Arial" charset="0"/>
              </a:rPr>
              <a:t>, was the first documentation in industrial psychological research of the importance of human interaction and morale for productivity</a:t>
            </a:r>
          </a:p>
        </p:txBody>
      </p:sp>
    </p:spTree>
  </p:cSld>
  <p:clrMapOvr>
    <a:masterClrMapping/>
  </p:clrMapOvr>
  <p:transition>
    <p:random/>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23907" name="Rectangle 3"/>
          <p:cNvSpPr>
            <a:spLocks noGrp="1" noChangeArrowheads="1"/>
          </p:cNvSpPr>
          <p:nvPr>
            <p:ph type="body" idx="1"/>
          </p:nvPr>
        </p:nvSpPr>
        <p:spPr>
          <a:xfrm>
            <a:off x="685800" y="1981200"/>
            <a:ext cx="7772400" cy="4495800"/>
          </a:xfrm>
        </p:spPr>
        <p:txBody>
          <a:bodyPr/>
          <a:lstStyle/>
          <a:p>
            <a:pPr>
              <a:lnSpc>
                <a:spcPct val="90000"/>
              </a:lnSpc>
            </a:pPr>
            <a:r>
              <a:rPr lang="en-US" altLang="en-US" b="1" dirty="0">
                <a:latin typeface="Arial" charset="0"/>
              </a:rPr>
              <a:t>Theory X and Theory Y: Douglas McGregor (1906-1964)</a:t>
            </a:r>
          </a:p>
          <a:p>
            <a:pPr lvl="1">
              <a:lnSpc>
                <a:spcPct val="90000"/>
              </a:lnSpc>
              <a:buFontTx/>
              <a:buChar char="•"/>
            </a:pPr>
            <a:r>
              <a:rPr lang="en-US" altLang="en-US" sz="2400" b="1" dirty="0">
                <a:latin typeface="Arial" charset="0"/>
              </a:rPr>
              <a:t>McGregor’s description of management assumptions about workers. Theory X characterizes assumptions underlying Scientific Management theory, and Theory Y is associated with assumptions common to Human </a:t>
            </a:r>
            <a:r>
              <a:rPr lang="en-US" altLang="en-US" sz="2400" b="1" dirty="0" err="1" smtClean="0">
                <a:latin typeface="Arial" charset="0"/>
              </a:rPr>
              <a:t>behaviour</a:t>
            </a:r>
            <a:r>
              <a:rPr lang="en-US" altLang="en-US" sz="2400" b="1" dirty="0" smtClean="0">
                <a:latin typeface="Arial" charset="0"/>
              </a:rPr>
              <a:t> </a:t>
            </a:r>
            <a:r>
              <a:rPr lang="en-US" altLang="en-US" sz="2400" b="1" dirty="0">
                <a:latin typeface="Arial" charset="0"/>
              </a:rPr>
              <a:t>perspectives. Theory X managers assume workers dislike work and will avoid responsible </a:t>
            </a:r>
            <a:r>
              <a:rPr lang="en-US" altLang="en-US" sz="2400" b="1" dirty="0" err="1" smtClean="0">
                <a:latin typeface="Arial" charset="0"/>
              </a:rPr>
              <a:t>labour</a:t>
            </a:r>
            <a:r>
              <a:rPr lang="en-US" altLang="en-US" sz="2400" b="1" dirty="0" smtClean="0">
                <a:latin typeface="Arial" charset="0"/>
              </a:rPr>
              <a:t>. </a:t>
            </a:r>
            <a:r>
              <a:rPr lang="en-US" altLang="en-US" sz="2400" b="1" dirty="0">
                <a:latin typeface="Arial" charset="0"/>
              </a:rPr>
              <a:t>Theory Y managers believe that workers can be self-directed and self-controlled.</a:t>
            </a:r>
            <a:endParaRPr lang="en-US" altLang="en-US" b="1" dirty="0">
              <a:latin typeface="Arial" charset="0"/>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3907">
                                            <p:txEl>
                                              <p:pRg st="0" end="0"/>
                                            </p:txEl>
                                          </p:spTgt>
                                        </p:tgtEl>
                                        <p:attrNameLst>
                                          <p:attrName>style.visibility</p:attrName>
                                        </p:attrNameLst>
                                      </p:cBhvr>
                                      <p:to>
                                        <p:strVal val="visible"/>
                                      </p:to>
                                    </p:set>
                                    <p:anim calcmode="lin" valueType="num">
                                      <p:cBhvr additive="base">
                                        <p:cTn id="7" dur="500" fill="hold"/>
                                        <p:tgtEl>
                                          <p:spTgt spid="12390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390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3907">
                                            <p:txEl>
                                              <p:pRg st="1" end="1"/>
                                            </p:txEl>
                                          </p:spTgt>
                                        </p:tgtEl>
                                        <p:attrNameLst>
                                          <p:attrName>style.visibility</p:attrName>
                                        </p:attrNameLst>
                                      </p:cBhvr>
                                      <p:to>
                                        <p:strVal val="visible"/>
                                      </p:to>
                                    </p:set>
                                    <p:anim calcmode="lin" valueType="num">
                                      <p:cBhvr additive="base">
                                        <p:cTn id="13" dur="500" fill="hold"/>
                                        <p:tgtEl>
                                          <p:spTgt spid="12390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3907">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7" grpId="0" build="p" bldLvl="2"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24931" name="Rectangle 3"/>
          <p:cNvSpPr>
            <a:spLocks noGrp="1" noChangeArrowheads="1"/>
          </p:cNvSpPr>
          <p:nvPr>
            <p:ph type="body" idx="1"/>
          </p:nvPr>
        </p:nvSpPr>
        <p:spPr>
          <a:xfrm>
            <a:off x="685800" y="1981200"/>
            <a:ext cx="7772400" cy="4495800"/>
          </a:xfrm>
        </p:spPr>
        <p:txBody>
          <a:bodyPr/>
          <a:lstStyle/>
          <a:p>
            <a:pPr>
              <a:lnSpc>
                <a:spcPct val="90000"/>
              </a:lnSpc>
            </a:pPr>
            <a:r>
              <a:rPr lang="en-US" altLang="en-US" sz="3600" b="1" dirty="0">
                <a:latin typeface="Arial" charset="0"/>
              </a:rPr>
              <a:t>Theory X and Theory Y: Douglas McGregor (1906-1964)</a:t>
            </a:r>
          </a:p>
          <a:p>
            <a:pPr lvl="1">
              <a:buFontTx/>
              <a:buChar char="•"/>
            </a:pPr>
            <a:r>
              <a:rPr lang="en-US" altLang="en-US" b="1" dirty="0">
                <a:latin typeface="Arial" charset="0"/>
              </a:rPr>
              <a:t>McGregor has been criticized for what some have called a polarized either/or approach to human nature. McGregor has responded that Theory X and Theory Y are assumptions that may be better understood as ranges of </a:t>
            </a:r>
            <a:r>
              <a:rPr lang="en-US" altLang="en-US" b="1" dirty="0" err="1" smtClean="0">
                <a:latin typeface="Arial" charset="0"/>
              </a:rPr>
              <a:t>behaviours</a:t>
            </a:r>
            <a:r>
              <a:rPr lang="en-US" altLang="en-US" b="1" dirty="0" smtClean="0">
                <a:latin typeface="Arial" charset="0"/>
              </a:rPr>
              <a:t> </a:t>
            </a:r>
            <a:r>
              <a:rPr lang="en-US" altLang="en-US" b="1" dirty="0">
                <a:latin typeface="Arial" charset="0"/>
              </a:rPr>
              <a:t>from X to Y.</a:t>
            </a:r>
            <a:endParaRPr lang="en-US" altLang="en-US" sz="3200" b="1" dirty="0">
              <a:latin typeface="Arial" charset="0"/>
            </a:endParaRPr>
          </a:p>
        </p:txBody>
      </p:sp>
    </p:spTree>
  </p:cSld>
  <p:clrMapOvr>
    <a:masterClrMapping/>
  </p:clrMapOvr>
  <p:transition>
    <p:rand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685800" y="685800"/>
            <a:ext cx="8229600" cy="762000"/>
          </a:xfrm>
        </p:spPr>
        <p:txBody>
          <a:bodyPr/>
          <a:lstStyle/>
          <a:p>
            <a:r>
              <a:rPr lang="en-US" altLang="en-US" sz="4000" b="1">
                <a:latin typeface="Arial" charset="0"/>
              </a:rPr>
              <a:t>Theory X and Theory Y</a:t>
            </a:r>
          </a:p>
        </p:txBody>
      </p:sp>
      <p:pic>
        <p:nvPicPr>
          <p:cNvPr id="134148" name="Picture 4" descr="C:\My Documents\ORGCOMM\Theory X and Y.gif"/>
          <p:cNvPicPr>
            <a:picLocks noChangeAspect="1" noChangeArrowheads="1"/>
          </p:cNvPicPr>
          <p:nvPr/>
        </p:nvPicPr>
        <p:blipFill>
          <a:blip r:embed="rId2" cstate="print"/>
          <a:srcRect/>
          <a:stretch>
            <a:fillRect/>
          </a:stretch>
        </p:blipFill>
        <p:spPr bwMode="auto">
          <a:xfrm>
            <a:off x="1295400" y="2209800"/>
            <a:ext cx="6767513" cy="3965575"/>
          </a:xfrm>
          <a:prstGeom prst="rect">
            <a:avLst/>
          </a:prstGeom>
          <a:noFill/>
        </p:spPr>
      </p:pic>
    </p:spTree>
  </p:cSld>
  <p:clrMapOvr>
    <a:masterClrMapping/>
  </p:clrMapOvr>
  <p:transition>
    <p:random/>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25955" name="Rectangle 3"/>
          <p:cNvSpPr>
            <a:spLocks noGrp="1" noChangeArrowheads="1"/>
          </p:cNvSpPr>
          <p:nvPr>
            <p:ph type="body" idx="1"/>
          </p:nvPr>
        </p:nvSpPr>
        <p:spPr>
          <a:xfrm>
            <a:off x="685800" y="1981200"/>
            <a:ext cx="7772400" cy="4495800"/>
          </a:xfrm>
        </p:spPr>
        <p:txBody>
          <a:bodyPr/>
          <a:lstStyle/>
          <a:p>
            <a:pPr>
              <a:lnSpc>
                <a:spcPct val="90000"/>
              </a:lnSpc>
            </a:pPr>
            <a:r>
              <a:rPr lang="en-US" altLang="en-US" sz="3600" b="1" dirty="0">
                <a:latin typeface="Arial" charset="0"/>
              </a:rPr>
              <a:t>Participative Management: </a:t>
            </a:r>
            <a:r>
              <a:rPr lang="en-US" altLang="en-US" sz="3600" b="1" dirty="0" err="1">
                <a:latin typeface="Arial" charset="0"/>
              </a:rPr>
              <a:t>Rensis</a:t>
            </a:r>
            <a:r>
              <a:rPr lang="en-US" altLang="en-US" sz="3600" b="1" dirty="0">
                <a:latin typeface="Arial" charset="0"/>
              </a:rPr>
              <a:t> </a:t>
            </a:r>
            <a:r>
              <a:rPr lang="en-US" altLang="en-US" sz="3600" b="1" dirty="0" err="1">
                <a:latin typeface="Arial" charset="0"/>
              </a:rPr>
              <a:t>Likert</a:t>
            </a:r>
            <a:r>
              <a:rPr lang="en-US" altLang="en-US" sz="3600" b="1" dirty="0">
                <a:latin typeface="Arial" charset="0"/>
              </a:rPr>
              <a:t> (1903-1981)</a:t>
            </a:r>
          </a:p>
          <a:p>
            <a:pPr lvl="1">
              <a:lnSpc>
                <a:spcPct val="90000"/>
              </a:lnSpc>
              <a:buFontTx/>
              <a:buChar char="•"/>
            </a:pPr>
            <a:r>
              <a:rPr lang="en-US" altLang="en-US" sz="3200" b="1" dirty="0" err="1">
                <a:latin typeface="Arial" charset="0"/>
              </a:rPr>
              <a:t>Likert’s</a:t>
            </a:r>
            <a:r>
              <a:rPr lang="en-US" altLang="en-US" sz="3200" b="1" dirty="0">
                <a:latin typeface="Arial" charset="0"/>
              </a:rPr>
              <a:t> theory of employee-centered management based on effectively functioning groups linked together structurally throughout the </a:t>
            </a:r>
            <a:r>
              <a:rPr lang="en-US" altLang="en-US" sz="3200" b="1" dirty="0" err="1" smtClean="0">
                <a:latin typeface="Arial" charset="0"/>
              </a:rPr>
              <a:t>organisation</a:t>
            </a:r>
            <a:endParaRPr lang="en-US" altLang="en-US" sz="3200" b="1" dirty="0">
              <a:latin typeface="Arial" charset="0"/>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anim calcmode="lin" valueType="num">
                                      <p:cBhvr additive="base">
                                        <p:cTn id="7" dur="500" fill="hold"/>
                                        <p:tgtEl>
                                          <p:spTgt spid="1259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595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5955">
                                            <p:txEl>
                                              <p:pRg st="1" end="1"/>
                                            </p:txEl>
                                          </p:spTgt>
                                        </p:tgtEl>
                                        <p:attrNameLst>
                                          <p:attrName>style.visibility</p:attrName>
                                        </p:attrNameLst>
                                      </p:cBhvr>
                                      <p:to>
                                        <p:strVal val="visible"/>
                                      </p:to>
                                    </p:set>
                                    <p:anim calcmode="lin" valueType="num">
                                      <p:cBhvr additive="base">
                                        <p:cTn id="13" dur="500" fill="hold"/>
                                        <p:tgtEl>
                                          <p:spTgt spid="12595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595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bldLvl="2"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685800" y="685800"/>
            <a:ext cx="8229600" cy="762000"/>
          </a:xfrm>
        </p:spPr>
        <p:txBody>
          <a:bodyPr/>
          <a:lstStyle/>
          <a:p>
            <a:r>
              <a:rPr lang="en-US" altLang="en-US" sz="4000" b="1">
                <a:latin typeface="Arial" charset="0"/>
              </a:rPr>
              <a:t>Likert’s Linking Pin Concept</a:t>
            </a:r>
          </a:p>
        </p:txBody>
      </p:sp>
      <p:pic>
        <p:nvPicPr>
          <p:cNvPr id="130054" name="Picture 6" descr="C:\My Documents\ORGCOMM\Likert Linking Pin.gif"/>
          <p:cNvPicPr>
            <a:picLocks noChangeAspect="1" noChangeArrowheads="1"/>
          </p:cNvPicPr>
          <p:nvPr/>
        </p:nvPicPr>
        <p:blipFill>
          <a:blip r:embed="rId2" cstate="print"/>
          <a:srcRect/>
          <a:stretch>
            <a:fillRect/>
          </a:stretch>
        </p:blipFill>
        <p:spPr bwMode="auto">
          <a:xfrm>
            <a:off x="1143000" y="1752600"/>
            <a:ext cx="6934200" cy="4603750"/>
          </a:xfrm>
          <a:prstGeom prst="rect">
            <a:avLst/>
          </a:prstGeom>
          <a:noFill/>
        </p:spPr>
      </p:pic>
    </p:spTree>
  </p:cSld>
  <p:clrMapOvr>
    <a:masterClrMapping/>
  </p:clrMapOvr>
  <p:transition>
    <p:random/>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26979" name="Rectangle 3"/>
          <p:cNvSpPr>
            <a:spLocks noGrp="1" noChangeArrowheads="1"/>
          </p:cNvSpPr>
          <p:nvPr>
            <p:ph type="body" idx="1"/>
          </p:nvPr>
        </p:nvSpPr>
        <p:spPr>
          <a:xfrm>
            <a:off x="685800" y="1981200"/>
            <a:ext cx="7772400" cy="4495800"/>
          </a:xfrm>
        </p:spPr>
        <p:txBody>
          <a:bodyPr/>
          <a:lstStyle/>
          <a:p>
            <a:r>
              <a:rPr lang="en-US" altLang="en-US" sz="2800" b="1" dirty="0">
                <a:latin typeface="Arial" charset="0"/>
              </a:rPr>
              <a:t>Participative Management: </a:t>
            </a:r>
            <a:r>
              <a:rPr lang="en-US" altLang="en-US" sz="2800" b="1" dirty="0" err="1">
                <a:latin typeface="Arial" charset="0"/>
              </a:rPr>
              <a:t>Rensis</a:t>
            </a:r>
            <a:r>
              <a:rPr lang="en-US" altLang="en-US" sz="2800" b="1" dirty="0">
                <a:latin typeface="Arial" charset="0"/>
              </a:rPr>
              <a:t> </a:t>
            </a:r>
            <a:r>
              <a:rPr lang="en-US" altLang="en-US" sz="2800" b="1" dirty="0" err="1">
                <a:latin typeface="Arial" charset="0"/>
              </a:rPr>
              <a:t>Likert</a:t>
            </a:r>
            <a:r>
              <a:rPr lang="en-US" altLang="en-US" sz="2800" b="1" dirty="0">
                <a:latin typeface="Arial" charset="0"/>
              </a:rPr>
              <a:t> (1903-1981)</a:t>
            </a:r>
          </a:p>
          <a:p>
            <a:pPr lvl="1">
              <a:buFontTx/>
              <a:buChar char="•"/>
            </a:pPr>
            <a:r>
              <a:rPr lang="en-US" altLang="en-US" b="1" dirty="0">
                <a:latin typeface="Arial" charset="0"/>
              </a:rPr>
              <a:t>Taylor had interpreted variability in performance as a need to establish specific procedures and production standards; </a:t>
            </a:r>
            <a:r>
              <a:rPr lang="en-US" altLang="en-US" b="1" dirty="0" err="1">
                <a:latin typeface="Arial" charset="0"/>
              </a:rPr>
              <a:t>Likert’s</a:t>
            </a:r>
            <a:r>
              <a:rPr lang="en-US" altLang="en-US" b="1" dirty="0">
                <a:latin typeface="Arial" charset="0"/>
              </a:rPr>
              <a:t> interpretation called for an increase in participation by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members at all levels.</a:t>
            </a:r>
          </a:p>
        </p:txBody>
      </p:sp>
    </p:spTree>
  </p:cSld>
  <p:clrMapOvr>
    <a:masterClrMapping/>
  </p:clrMapOvr>
  <p:transition>
    <p:random/>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28003" name="Rectangle 3"/>
          <p:cNvSpPr>
            <a:spLocks noGrp="1" noChangeArrowheads="1"/>
          </p:cNvSpPr>
          <p:nvPr>
            <p:ph type="body" idx="1"/>
          </p:nvPr>
        </p:nvSpPr>
        <p:spPr>
          <a:xfrm>
            <a:off x="685800" y="1981200"/>
            <a:ext cx="7772400" cy="4495800"/>
          </a:xfrm>
        </p:spPr>
        <p:txBody>
          <a:bodyPr/>
          <a:lstStyle/>
          <a:p>
            <a:pPr>
              <a:lnSpc>
                <a:spcPct val="90000"/>
              </a:lnSpc>
            </a:pPr>
            <a:r>
              <a:rPr lang="en-US" altLang="en-US" b="1" dirty="0">
                <a:latin typeface="Arial" charset="0"/>
              </a:rPr>
              <a:t>Participative Management: </a:t>
            </a:r>
            <a:r>
              <a:rPr lang="en-US" altLang="en-US" b="1" dirty="0" err="1">
                <a:latin typeface="Arial" charset="0"/>
              </a:rPr>
              <a:t>Rensis</a:t>
            </a:r>
            <a:r>
              <a:rPr lang="en-US" altLang="en-US" b="1" dirty="0">
                <a:latin typeface="Arial" charset="0"/>
              </a:rPr>
              <a:t> </a:t>
            </a:r>
            <a:r>
              <a:rPr lang="en-US" altLang="en-US" b="1" dirty="0" err="1">
                <a:latin typeface="Arial" charset="0"/>
              </a:rPr>
              <a:t>Likert</a:t>
            </a:r>
            <a:r>
              <a:rPr lang="en-US" altLang="en-US" b="1" dirty="0">
                <a:latin typeface="Arial" charset="0"/>
              </a:rPr>
              <a:t> (1903-1981)</a:t>
            </a:r>
          </a:p>
          <a:p>
            <a:pPr lvl="1">
              <a:lnSpc>
                <a:spcPct val="90000"/>
              </a:lnSpc>
              <a:buFontTx/>
              <a:buChar char="•"/>
            </a:pPr>
            <a:r>
              <a:rPr lang="en-US" altLang="en-US" sz="3200" b="1" dirty="0" err="1">
                <a:latin typeface="Arial" charset="0"/>
              </a:rPr>
              <a:t>Likert’s</a:t>
            </a:r>
            <a:r>
              <a:rPr lang="en-US" altLang="en-US" sz="3200" b="1" dirty="0">
                <a:latin typeface="Arial" charset="0"/>
              </a:rPr>
              <a:t> (1960) attitude toward communication was clear when he stated: “Communication is essential to the functioning of an </a:t>
            </a:r>
            <a:r>
              <a:rPr lang="en-US" altLang="en-US" sz="3200" b="1" dirty="0" err="1" smtClean="0">
                <a:latin typeface="Arial" charset="0"/>
              </a:rPr>
              <a:t>organisation</a:t>
            </a:r>
            <a:r>
              <a:rPr lang="en-US" altLang="en-US" sz="3200" b="1" dirty="0">
                <a:latin typeface="Arial" charset="0"/>
              </a:rPr>
              <a:t>. It is viewed widely as one of the most important processes of management.”</a:t>
            </a:r>
          </a:p>
        </p:txBody>
      </p:sp>
    </p:spTree>
  </p:cSld>
  <p:clrMapOvr>
    <a:masterClrMapping/>
  </p:clrMapOvr>
  <p:transition>
    <p:random/>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685800" y="685800"/>
            <a:ext cx="8229600" cy="762000"/>
          </a:xfrm>
        </p:spPr>
        <p:txBody>
          <a:bodyPr/>
          <a:lstStyle/>
          <a:p>
            <a:r>
              <a:rPr lang="en-US" altLang="en-US" sz="4000" b="1" dirty="0">
                <a:latin typeface="Arial" charset="0"/>
              </a:rPr>
              <a:t>Major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29027" name="Rectangle 3"/>
          <p:cNvSpPr>
            <a:spLocks noGrp="1" noChangeArrowheads="1"/>
          </p:cNvSpPr>
          <p:nvPr>
            <p:ph type="body" idx="1"/>
          </p:nvPr>
        </p:nvSpPr>
        <p:spPr>
          <a:xfrm>
            <a:off x="685800" y="1981200"/>
            <a:ext cx="7772400" cy="4495800"/>
          </a:xfrm>
        </p:spPr>
        <p:txBody>
          <a:bodyPr/>
          <a:lstStyle/>
          <a:p>
            <a:pPr>
              <a:lnSpc>
                <a:spcPct val="90000"/>
              </a:lnSpc>
            </a:pPr>
            <a:r>
              <a:rPr lang="en-US" altLang="en-US" b="1">
                <a:latin typeface="Arial" charset="0"/>
              </a:rPr>
              <a:t>Participative Management: Rensis Likert (1903-1981)</a:t>
            </a:r>
          </a:p>
          <a:p>
            <a:pPr lvl="1">
              <a:lnSpc>
                <a:spcPct val="90000"/>
              </a:lnSpc>
              <a:buFontTx/>
              <a:buChar char="•"/>
            </a:pPr>
            <a:r>
              <a:rPr lang="en-US" altLang="en-US" sz="3000" b="1">
                <a:latin typeface="Arial" charset="0"/>
              </a:rPr>
              <a:t>Likert’s research also revealed that productivity was high in groups in which the supervisor and subordinate shared reasonable accurate perceptions of each other. Likert concluded from this finding that good communication and high performance go together.</a:t>
            </a:r>
          </a:p>
        </p:txBody>
      </p:sp>
    </p:spTree>
  </p:cSld>
  <p:clrMapOvr>
    <a:masterClrMapping/>
  </p:clrMapOvr>
  <p:transition>
    <p:random/>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685800" y="457200"/>
            <a:ext cx="8229600" cy="1219200"/>
          </a:xfrm>
        </p:spPr>
        <p:txBody>
          <a:bodyPr/>
          <a:lstStyle/>
          <a:p>
            <a:r>
              <a:rPr lang="en-US" altLang="en-US" sz="4000" b="1" dirty="0">
                <a:latin typeface="Arial" charset="0"/>
              </a:rPr>
              <a:t>Communication Implications of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35171" name="Rectangle 3"/>
          <p:cNvSpPr>
            <a:spLocks noGrp="1" noChangeArrowheads="1"/>
          </p:cNvSpPr>
          <p:nvPr>
            <p:ph type="body" idx="1"/>
          </p:nvPr>
        </p:nvSpPr>
        <p:spPr>
          <a:xfrm>
            <a:off x="685800" y="1981200"/>
            <a:ext cx="7772400" cy="4495800"/>
          </a:xfrm>
        </p:spPr>
        <p:txBody>
          <a:bodyPr/>
          <a:lstStyle/>
          <a:p>
            <a:pPr>
              <a:lnSpc>
                <a:spcPct val="90000"/>
              </a:lnSpc>
            </a:pPr>
            <a:r>
              <a:rPr lang="en-US" altLang="en-US" sz="3900" b="1" dirty="0">
                <a:latin typeface="Arial" charset="0"/>
              </a:rPr>
              <a:t>Effective communication was a cornerstone of the Human </a:t>
            </a:r>
            <a:r>
              <a:rPr lang="en-US" altLang="en-US" sz="3900" b="1" dirty="0" err="1" smtClean="0">
                <a:latin typeface="Arial" charset="0"/>
              </a:rPr>
              <a:t>behaviour</a:t>
            </a:r>
            <a:r>
              <a:rPr lang="en-US" altLang="en-US" sz="3900" b="1" dirty="0" smtClean="0">
                <a:latin typeface="Arial" charset="0"/>
              </a:rPr>
              <a:t> </a:t>
            </a:r>
            <a:r>
              <a:rPr lang="en-US" altLang="en-US" sz="3900" b="1" dirty="0">
                <a:latin typeface="Arial" charset="0"/>
              </a:rPr>
              <a:t>perspective.</a:t>
            </a:r>
          </a:p>
          <a:p>
            <a:pPr>
              <a:lnSpc>
                <a:spcPct val="90000"/>
              </a:lnSpc>
            </a:pPr>
            <a:r>
              <a:rPr lang="en-US" altLang="en-US" sz="3900" b="1" dirty="0">
                <a:latin typeface="Arial" charset="0"/>
              </a:rPr>
              <a:t>Interactions at all levels were expected to be extensive and friendly, with substantial cooperation throughout the </a:t>
            </a:r>
            <a:r>
              <a:rPr lang="en-US" altLang="en-US" sz="3900" b="1" dirty="0" err="1" smtClean="0">
                <a:latin typeface="Arial" charset="0"/>
              </a:rPr>
              <a:t>organisation</a:t>
            </a:r>
            <a:r>
              <a:rPr lang="en-US" altLang="en-US" sz="3900" b="1" dirty="0">
                <a:latin typeface="Arial" charset="0"/>
              </a:rPr>
              <a:t>.</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5171">
                                            <p:txEl>
                                              <p:pRg st="0" end="0"/>
                                            </p:txEl>
                                          </p:spTgt>
                                        </p:tgtEl>
                                        <p:attrNameLst>
                                          <p:attrName>style.visibility</p:attrName>
                                        </p:attrNameLst>
                                      </p:cBhvr>
                                      <p:to>
                                        <p:strVal val="visible"/>
                                      </p:to>
                                    </p:set>
                                    <p:anim calcmode="lin" valueType="num">
                                      <p:cBhvr additive="base">
                                        <p:cTn id="7" dur="500" fill="hold"/>
                                        <p:tgtEl>
                                          <p:spTgt spid="1351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5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5171">
                                            <p:txEl>
                                              <p:pRg st="1" end="1"/>
                                            </p:txEl>
                                          </p:spTgt>
                                        </p:tgtEl>
                                        <p:attrNameLst>
                                          <p:attrName>style.visibility</p:attrName>
                                        </p:attrNameLst>
                                      </p:cBhvr>
                                      <p:to>
                                        <p:strVal val="visible"/>
                                      </p:to>
                                    </p:set>
                                    <p:anim calcmode="lin" valueType="num">
                                      <p:cBhvr additive="base">
                                        <p:cTn id="13" dur="500" fill="hold"/>
                                        <p:tgtEl>
                                          <p:spTgt spid="1351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517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1" grpId="0" build="p" bldLvl="2"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xfrm>
            <a:off x="685800" y="457200"/>
            <a:ext cx="8229600" cy="1219200"/>
          </a:xfrm>
        </p:spPr>
        <p:txBody>
          <a:bodyPr/>
          <a:lstStyle/>
          <a:p>
            <a:r>
              <a:rPr lang="en-US" altLang="en-US" sz="4000" b="1" dirty="0">
                <a:latin typeface="Arial" charset="0"/>
              </a:rPr>
              <a:t>Communication Implications of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36195" name="Rectangle 3"/>
          <p:cNvSpPr>
            <a:spLocks noGrp="1" noChangeArrowheads="1"/>
          </p:cNvSpPr>
          <p:nvPr>
            <p:ph type="body" idx="1"/>
          </p:nvPr>
        </p:nvSpPr>
        <p:spPr>
          <a:xfrm>
            <a:off x="685800" y="1981200"/>
            <a:ext cx="7772400" cy="4495800"/>
          </a:xfrm>
        </p:spPr>
        <p:txBody>
          <a:bodyPr/>
          <a:lstStyle/>
          <a:p>
            <a:pPr>
              <a:lnSpc>
                <a:spcPct val="90000"/>
              </a:lnSpc>
            </a:pPr>
            <a:r>
              <a:rPr lang="en-US" altLang="en-US" sz="3500" b="1" dirty="0">
                <a:latin typeface="Arial" charset="0"/>
              </a:rPr>
              <a:t>Functional Approach…</a:t>
            </a:r>
          </a:p>
          <a:p>
            <a:pPr lvl="1">
              <a:lnSpc>
                <a:spcPct val="90000"/>
              </a:lnSpc>
              <a:buFontTx/>
              <a:buChar char="•"/>
            </a:pPr>
            <a:r>
              <a:rPr lang="en-US" altLang="en-US" b="1" dirty="0">
                <a:latin typeface="Arial" charset="0"/>
              </a:rPr>
              <a:t>The Human </a:t>
            </a:r>
            <a:r>
              <a:rPr lang="en-US" altLang="en-US" b="1" dirty="0" err="1" smtClean="0">
                <a:latin typeface="Arial" charset="0"/>
              </a:rPr>
              <a:t>behaviour</a:t>
            </a:r>
            <a:r>
              <a:rPr lang="en-US" altLang="en-US" b="1" dirty="0" smtClean="0">
                <a:latin typeface="Arial" charset="0"/>
              </a:rPr>
              <a:t> </a:t>
            </a:r>
            <a:r>
              <a:rPr lang="en-US" altLang="en-US" b="1" dirty="0">
                <a:latin typeface="Arial" charset="0"/>
              </a:rPr>
              <a:t>viewpoint saw a more complex role for communication than the Scientific Management theorists envisioned.</a:t>
            </a:r>
          </a:p>
          <a:p>
            <a:pPr lvl="1">
              <a:lnSpc>
                <a:spcPct val="90000"/>
              </a:lnSpc>
              <a:buFontTx/>
              <a:buChar char="•"/>
            </a:pPr>
            <a:r>
              <a:rPr lang="en-US" altLang="en-US" b="1" dirty="0">
                <a:latin typeface="Arial" charset="0"/>
              </a:rPr>
              <a:t>The relationship function of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communication was considered significant.</a:t>
            </a:r>
          </a:p>
          <a:p>
            <a:pPr lvl="1">
              <a:lnSpc>
                <a:spcPct val="90000"/>
              </a:lnSpc>
              <a:buFontTx/>
              <a:buChar char="•"/>
            </a:pPr>
            <a:r>
              <a:rPr lang="en-US" altLang="en-US" b="1" dirty="0">
                <a:latin typeface="Arial" charset="0"/>
              </a:rPr>
              <a:t>The change function of communication was everyone’s responsibility</a:t>
            </a:r>
          </a:p>
        </p:txBody>
      </p:sp>
    </p:spTree>
  </p:cSld>
  <p:clrMapOvr>
    <a:masterClrMapping/>
  </p:clrMapOvr>
  <p:transition>
    <p:rand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685800" y="457200"/>
            <a:ext cx="8229600" cy="1219200"/>
          </a:xfrm>
        </p:spPr>
        <p:txBody>
          <a:bodyPr/>
          <a:lstStyle/>
          <a:p>
            <a:r>
              <a:rPr lang="en-US" altLang="en-US" sz="4000" b="1" dirty="0">
                <a:latin typeface="Arial" charset="0"/>
              </a:rPr>
              <a:t>Communication Implications of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37219" name="Rectangle 3"/>
          <p:cNvSpPr>
            <a:spLocks noGrp="1" noChangeArrowheads="1"/>
          </p:cNvSpPr>
          <p:nvPr>
            <p:ph type="body" idx="1"/>
          </p:nvPr>
        </p:nvSpPr>
        <p:spPr>
          <a:xfrm>
            <a:off x="685800" y="1981200"/>
            <a:ext cx="7772400" cy="4495800"/>
          </a:xfrm>
        </p:spPr>
        <p:txBody>
          <a:bodyPr/>
          <a:lstStyle/>
          <a:p>
            <a:pPr>
              <a:lnSpc>
                <a:spcPct val="90000"/>
              </a:lnSpc>
            </a:pPr>
            <a:r>
              <a:rPr lang="en-US" altLang="en-US" sz="3600" b="1" dirty="0">
                <a:latin typeface="Arial" charset="0"/>
              </a:rPr>
              <a:t>Meaning-Centered Approach…</a:t>
            </a:r>
          </a:p>
          <a:p>
            <a:pPr lvl="1">
              <a:lnSpc>
                <a:spcPct val="90000"/>
              </a:lnSpc>
              <a:buFontTx/>
              <a:buChar char="•"/>
            </a:pPr>
            <a:r>
              <a:rPr lang="en-US" altLang="en-US" sz="3600" b="1" dirty="0">
                <a:latin typeface="Arial" charset="0"/>
              </a:rPr>
              <a:t>Communication was better understood in the Human </a:t>
            </a:r>
            <a:r>
              <a:rPr lang="en-US" altLang="en-US" sz="3600" b="1" dirty="0" err="1" smtClean="0">
                <a:latin typeface="Arial" charset="0"/>
              </a:rPr>
              <a:t>behaviour</a:t>
            </a:r>
            <a:r>
              <a:rPr lang="en-US" altLang="en-US" sz="3600" b="1" dirty="0" smtClean="0">
                <a:latin typeface="Arial" charset="0"/>
              </a:rPr>
              <a:t> </a:t>
            </a:r>
            <a:r>
              <a:rPr lang="en-US" altLang="en-US" sz="3600" b="1" dirty="0">
                <a:latin typeface="Arial" charset="0"/>
              </a:rPr>
              <a:t>perspective than in the Scientific Management approach.</a:t>
            </a:r>
          </a:p>
        </p:txBody>
      </p:sp>
    </p:spTree>
  </p:cSld>
  <p:clrMapOvr>
    <a:masterClrMapping/>
  </p:clrMapOvr>
  <p:transition>
    <p:rand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685800" y="457200"/>
            <a:ext cx="8229600" cy="1219200"/>
          </a:xfrm>
        </p:spPr>
        <p:txBody>
          <a:bodyPr/>
          <a:lstStyle/>
          <a:p>
            <a:r>
              <a:rPr lang="en-US" altLang="en-US" sz="4000" b="1" dirty="0">
                <a:latin typeface="Arial" charset="0"/>
              </a:rPr>
              <a:t>Communication Implications of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38243" name="Rectangle 3"/>
          <p:cNvSpPr>
            <a:spLocks noGrp="1" noChangeArrowheads="1"/>
          </p:cNvSpPr>
          <p:nvPr>
            <p:ph type="body" idx="1"/>
          </p:nvPr>
        </p:nvSpPr>
        <p:spPr>
          <a:xfrm>
            <a:off x="685800" y="1981200"/>
            <a:ext cx="7772400" cy="4495800"/>
          </a:xfrm>
        </p:spPr>
        <p:txBody>
          <a:bodyPr/>
          <a:lstStyle/>
          <a:p>
            <a:pPr>
              <a:lnSpc>
                <a:spcPct val="90000"/>
              </a:lnSpc>
            </a:pPr>
            <a:r>
              <a:rPr lang="en-US" altLang="en-US" sz="3600" b="1" dirty="0">
                <a:latin typeface="Arial" charset="0"/>
              </a:rPr>
              <a:t>Meaning-Centered Approach…</a:t>
            </a:r>
          </a:p>
          <a:p>
            <a:pPr lvl="1">
              <a:lnSpc>
                <a:spcPct val="90000"/>
              </a:lnSpc>
              <a:buFontTx/>
              <a:buChar char="•"/>
            </a:pPr>
            <a:r>
              <a:rPr lang="en-US" altLang="en-US" sz="3600" b="1" dirty="0">
                <a:latin typeface="Arial" charset="0"/>
              </a:rPr>
              <a:t>The Human </a:t>
            </a:r>
            <a:r>
              <a:rPr lang="en-US" altLang="en-US" sz="3600" b="1" dirty="0" err="1" smtClean="0">
                <a:latin typeface="Arial" charset="0"/>
              </a:rPr>
              <a:t>behaviour</a:t>
            </a:r>
            <a:r>
              <a:rPr lang="en-US" altLang="en-US" sz="3600" b="1" dirty="0" smtClean="0">
                <a:latin typeface="Arial" charset="0"/>
              </a:rPr>
              <a:t> </a:t>
            </a:r>
            <a:r>
              <a:rPr lang="en-US" altLang="en-US" sz="3600" b="1" dirty="0">
                <a:latin typeface="Arial" charset="0"/>
              </a:rPr>
              <a:t>perspective exhibits more concern with worker participation and satisfaction than do Scientific Management theories.</a:t>
            </a:r>
          </a:p>
        </p:txBody>
      </p:sp>
    </p:spTree>
  </p:cSld>
  <p:clrMapOvr>
    <a:masterClrMapping/>
  </p:clrMapOvr>
  <p:transition>
    <p:rand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a:xfrm>
            <a:off x="685800" y="457200"/>
            <a:ext cx="8229600" cy="1219200"/>
          </a:xfrm>
        </p:spPr>
        <p:txBody>
          <a:bodyPr/>
          <a:lstStyle/>
          <a:p>
            <a:r>
              <a:rPr lang="en-US" altLang="en-US" sz="4000" b="1" dirty="0">
                <a:latin typeface="Arial" charset="0"/>
              </a:rPr>
              <a:t>Communication Implications of 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a:t>
            </a:r>
          </a:p>
        </p:txBody>
      </p:sp>
      <p:sp>
        <p:nvSpPr>
          <p:cNvPr id="139267" name="Rectangle 3"/>
          <p:cNvSpPr>
            <a:spLocks noGrp="1" noChangeArrowheads="1"/>
          </p:cNvSpPr>
          <p:nvPr>
            <p:ph type="body" idx="1"/>
          </p:nvPr>
        </p:nvSpPr>
        <p:spPr>
          <a:xfrm>
            <a:off x="685800" y="1981200"/>
            <a:ext cx="7772400" cy="4495800"/>
          </a:xfrm>
        </p:spPr>
        <p:txBody>
          <a:bodyPr/>
          <a:lstStyle/>
          <a:p>
            <a:pPr>
              <a:lnSpc>
                <a:spcPct val="90000"/>
              </a:lnSpc>
            </a:pPr>
            <a:r>
              <a:rPr lang="en-US" altLang="en-US" b="1" dirty="0">
                <a:latin typeface="Arial" charset="0"/>
              </a:rPr>
              <a:t>Emerging Perspectives…</a:t>
            </a:r>
          </a:p>
          <a:p>
            <a:pPr lvl="1">
              <a:lnSpc>
                <a:spcPct val="90000"/>
              </a:lnSpc>
              <a:buFontTx/>
              <a:buChar char="•"/>
            </a:pPr>
            <a:r>
              <a:rPr lang="en-US" altLang="en-US" sz="3000" b="1" dirty="0">
                <a:latin typeface="Arial" charset="0"/>
              </a:rPr>
              <a:t>Despite this concern for participation, Human </a:t>
            </a:r>
            <a:r>
              <a:rPr lang="en-US" altLang="en-US" sz="3000" b="1" dirty="0" err="1" smtClean="0">
                <a:latin typeface="Arial" charset="0"/>
              </a:rPr>
              <a:t>behaviour</a:t>
            </a:r>
            <a:r>
              <a:rPr lang="en-US" altLang="en-US" sz="3000" b="1" dirty="0" smtClean="0">
                <a:latin typeface="Arial" charset="0"/>
              </a:rPr>
              <a:t> </a:t>
            </a:r>
            <a:r>
              <a:rPr lang="en-US" altLang="en-US" sz="3000" b="1" dirty="0">
                <a:latin typeface="Arial" charset="0"/>
              </a:rPr>
              <a:t>theorists pay little attention to the concerns of power and how communication constitutes organizing, decision making, and influence.</a:t>
            </a:r>
          </a:p>
          <a:p>
            <a:pPr lvl="1">
              <a:lnSpc>
                <a:spcPct val="90000"/>
              </a:lnSpc>
              <a:buFontTx/>
              <a:buChar char="•"/>
            </a:pPr>
            <a:r>
              <a:rPr lang="en-US" altLang="en-US" sz="3000" b="1" dirty="0">
                <a:latin typeface="Arial" charset="0"/>
              </a:rPr>
              <a:t>Women and other marginalized voices are not included as concerns.</a:t>
            </a:r>
          </a:p>
        </p:txBody>
      </p:sp>
    </p:spTree>
  </p:cSld>
  <p:clrMapOvr>
    <a:masterClrMapping/>
  </p:clrMapOvr>
  <p:transition>
    <p:random/>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685800" y="457200"/>
            <a:ext cx="8229600" cy="1219200"/>
          </a:xfrm>
        </p:spPr>
        <p:txBody>
          <a:bodyPr/>
          <a:lstStyle/>
          <a:p>
            <a:r>
              <a:rPr lang="en-US" altLang="en-US" sz="4000" b="1" dirty="0">
                <a:latin typeface="Arial" charset="0"/>
              </a:rPr>
              <a:t>Human </a:t>
            </a:r>
            <a:r>
              <a:rPr lang="en-US" altLang="en-US" sz="4000" b="1" dirty="0" err="1" smtClean="0">
                <a:latin typeface="Arial" charset="0"/>
              </a:rPr>
              <a:t>behaviour</a:t>
            </a:r>
            <a:r>
              <a:rPr lang="en-US" altLang="en-US" sz="4000" b="1" dirty="0" smtClean="0">
                <a:latin typeface="Arial" charset="0"/>
              </a:rPr>
              <a:t> </a:t>
            </a:r>
            <a:r>
              <a:rPr lang="en-US" altLang="en-US" sz="4000" b="1" dirty="0">
                <a:latin typeface="Arial" charset="0"/>
              </a:rPr>
              <a:t>Theories in Contemporary </a:t>
            </a:r>
            <a:r>
              <a:rPr lang="en-US" altLang="en-US" sz="4000" b="1" dirty="0" err="1" smtClean="0">
                <a:latin typeface="Arial" charset="0"/>
              </a:rPr>
              <a:t>Organisations</a:t>
            </a:r>
            <a:endParaRPr lang="en-US" altLang="en-US" sz="4000" b="1" dirty="0">
              <a:latin typeface="Arial" charset="0"/>
            </a:endParaRPr>
          </a:p>
        </p:txBody>
      </p:sp>
      <p:sp>
        <p:nvSpPr>
          <p:cNvPr id="140291" name="Rectangle 3"/>
          <p:cNvSpPr>
            <a:spLocks noGrp="1" noChangeArrowheads="1"/>
          </p:cNvSpPr>
          <p:nvPr>
            <p:ph type="body" idx="1"/>
          </p:nvPr>
        </p:nvSpPr>
        <p:spPr>
          <a:xfrm>
            <a:off x="685800" y="1981200"/>
            <a:ext cx="7772400" cy="4495800"/>
          </a:xfrm>
        </p:spPr>
        <p:txBody>
          <a:bodyPr/>
          <a:lstStyle/>
          <a:p>
            <a:pPr>
              <a:lnSpc>
                <a:spcPct val="90000"/>
              </a:lnSpc>
            </a:pPr>
            <a:r>
              <a:rPr lang="en-US" altLang="en-US" sz="3600" b="1" dirty="0">
                <a:latin typeface="Arial" charset="0"/>
              </a:rPr>
              <a:t>Most contemporary </a:t>
            </a:r>
            <a:r>
              <a:rPr lang="en-US" altLang="en-US" sz="3600" b="1" dirty="0" err="1" smtClean="0">
                <a:latin typeface="Arial" charset="0"/>
              </a:rPr>
              <a:t>organisations</a:t>
            </a:r>
            <a:r>
              <a:rPr lang="en-US" altLang="en-US" sz="3600" b="1" dirty="0" smtClean="0">
                <a:latin typeface="Arial" charset="0"/>
              </a:rPr>
              <a:t> </a:t>
            </a:r>
            <a:r>
              <a:rPr lang="en-US" altLang="en-US" sz="3600" b="1" dirty="0">
                <a:latin typeface="Arial" charset="0"/>
              </a:rPr>
              <a:t>include not only Scientific Management ideas but also much of the thinking generated from the Human </a:t>
            </a:r>
            <a:r>
              <a:rPr lang="en-US" altLang="en-US" sz="3600" b="1" dirty="0" err="1" smtClean="0">
                <a:latin typeface="Arial" charset="0"/>
              </a:rPr>
              <a:t>behaviour</a:t>
            </a:r>
            <a:r>
              <a:rPr lang="en-US" altLang="en-US" sz="3600" b="1" dirty="0" smtClean="0">
                <a:latin typeface="Arial" charset="0"/>
              </a:rPr>
              <a:t> </a:t>
            </a:r>
            <a:r>
              <a:rPr lang="en-US" altLang="en-US" sz="3600" b="1" dirty="0">
                <a:latin typeface="Arial" charset="0"/>
              </a:rPr>
              <a:t>theorists.</a:t>
            </a:r>
            <a:endParaRPr lang="en-US" altLang="en-US" sz="3900" b="1" dirty="0">
              <a:latin typeface="Arial" charset="0"/>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0291">
                                            <p:txEl>
                                              <p:pRg st="0" end="0"/>
                                            </p:txEl>
                                          </p:spTgt>
                                        </p:tgtEl>
                                        <p:attrNameLst>
                                          <p:attrName>style.visibility</p:attrName>
                                        </p:attrNameLst>
                                      </p:cBhvr>
                                      <p:to>
                                        <p:strVal val="visible"/>
                                      </p:to>
                                    </p:set>
                                    <p:anim calcmode="lin" valueType="num">
                                      <p:cBhvr additive="base">
                                        <p:cTn id="7" dur="500" fill="hold"/>
                                        <p:tgtEl>
                                          <p:spTgt spid="1402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029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291" grpId="0" build="p" bldLvl="2"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a:xfrm>
            <a:off x="685800" y="457200"/>
            <a:ext cx="8229600" cy="1219200"/>
          </a:xfrm>
        </p:spPr>
        <p:txBody>
          <a:bodyPr/>
          <a:lstStyle/>
          <a:p>
            <a:r>
              <a:rPr lang="en-US" altLang="en-US" sz="3600" b="1">
                <a:latin typeface="Arial" charset="0"/>
              </a:rPr>
              <a:t>The Integrated Perspectives School</a:t>
            </a:r>
          </a:p>
        </p:txBody>
      </p:sp>
      <p:sp>
        <p:nvSpPr>
          <p:cNvPr id="141315" name="Rectangle 3"/>
          <p:cNvSpPr>
            <a:spLocks noGrp="1" noChangeArrowheads="1"/>
          </p:cNvSpPr>
          <p:nvPr>
            <p:ph type="body" idx="1"/>
          </p:nvPr>
        </p:nvSpPr>
        <p:spPr>
          <a:xfrm>
            <a:off x="685800" y="1981200"/>
            <a:ext cx="7772400" cy="4495800"/>
          </a:xfrm>
        </p:spPr>
        <p:txBody>
          <a:bodyPr/>
          <a:lstStyle/>
          <a:p>
            <a:r>
              <a:rPr lang="en-US" altLang="en-US" sz="3600" b="1" dirty="0">
                <a:latin typeface="Arial" charset="0"/>
              </a:rPr>
              <a:t>Theories that attempt to explain how people, technologies, and environments integrate to influence goal-directed </a:t>
            </a:r>
            <a:r>
              <a:rPr lang="en-US" altLang="en-US" sz="3600" b="1" dirty="0" err="1" smtClean="0">
                <a:latin typeface="Arial" charset="0"/>
              </a:rPr>
              <a:t>behaviour</a:t>
            </a:r>
            <a:r>
              <a:rPr lang="en-US" altLang="en-US" sz="3600" b="1" dirty="0" smtClean="0">
                <a:latin typeface="Arial" charset="0"/>
              </a:rPr>
              <a:t>.</a:t>
            </a:r>
            <a:endParaRPr lang="en-US" altLang="en-US" sz="4300" b="1" dirty="0">
              <a:latin typeface="Arial" charset="0"/>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1315">
                                            <p:txEl>
                                              <p:pRg st="0" end="0"/>
                                            </p:txEl>
                                          </p:spTgt>
                                        </p:tgtEl>
                                        <p:attrNameLst>
                                          <p:attrName>style.visibility</p:attrName>
                                        </p:attrNameLst>
                                      </p:cBhvr>
                                      <p:to>
                                        <p:strVal val="visible"/>
                                      </p:to>
                                    </p:set>
                                    <p:anim calcmode="lin" valueType="num">
                                      <p:cBhvr additive="base">
                                        <p:cTn id="7" dur="500" fill="hold"/>
                                        <p:tgtEl>
                                          <p:spTgt spid="1413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131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5" grpId="0" build="p" bldLvl="2"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42339" name="Rectangle 3"/>
          <p:cNvSpPr>
            <a:spLocks noGrp="1" noChangeArrowheads="1"/>
          </p:cNvSpPr>
          <p:nvPr>
            <p:ph type="body" idx="1"/>
          </p:nvPr>
        </p:nvSpPr>
        <p:spPr>
          <a:xfrm>
            <a:off x="685800" y="2133600"/>
            <a:ext cx="8153400" cy="4343400"/>
          </a:xfrm>
        </p:spPr>
        <p:txBody>
          <a:bodyPr/>
          <a:lstStyle/>
          <a:p>
            <a:pPr>
              <a:lnSpc>
                <a:spcPct val="90000"/>
              </a:lnSpc>
            </a:pPr>
            <a:r>
              <a:rPr lang="en-US" altLang="en-US" sz="3600" b="1" dirty="0">
                <a:latin typeface="Arial" charset="0"/>
              </a:rPr>
              <a:t>Process and environmental approaches to </a:t>
            </a:r>
            <a:r>
              <a:rPr lang="en-US" altLang="en-US" sz="3600" b="1" dirty="0" err="1" smtClean="0">
                <a:latin typeface="Arial" charset="0"/>
              </a:rPr>
              <a:t>organisational</a:t>
            </a:r>
            <a:r>
              <a:rPr lang="en-US" altLang="en-US" sz="3600" b="1" dirty="0" smtClean="0">
                <a:latin typeface="Arial" charset="0"/>
              </a:rPr>
              <a:t> </a:t>
            </a:r>
            <a:r>
              <a:rPr lang="en-US" altLang="en-US" sz="3600" b="1" dirty="0">
                <a:latin typeface="Arial" charset="0"/>
              </a:rPr>
              <a:t>theory attempt to describe how complex processes such as decision making influence the internal operation of </a:t>
            </a:r>
            <a:r>
              <a:rPr lang="en-US" altLang="en-US" sz="3600" b="1" dirty="0" err="1" smtClean="0">
                <a:latin typeface="Arial" charset="0"/>
              </a:rPr>
              <a:t>organisations</a:t>
            </a:r>
            <a:r>
              <a:rPr lang="en-US" altLang="en-US" sz="3600" b="1" dirty="0" smtClean="0">
                <a:latin typeface="Arial" charset="0"/>
              </a:rPr>
              <a:t> </a:t>
            </a:r>
            <a:r>
              <a:rPr lang="en-US" altLang="en-US" sz="3600" b="1" dirty="0">
                <a:latin typeface="Arial" charset="0"/>
              </a:rPr>
              <a:t>and are influenced by external environments</a:t>
            </a:r>
            <a:endParaRPr lang="en-US" altLang="en-US" sz="4300" b="1" dirty="0">
              <a:latin typeface="Arial" charset="0"/>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2339">
                                            <p:txEl>
                                              <p:pRg st="0" end="0"/>
                                            </p:txEl>
                                          </p:spTgt>
                                        </p:tgtEl>
                                        <p:attrNameLst>
                                          <p:attrName>style.visibility</p:attrName>
                                        </p:attrNameLst>
                                      </p:cBhvr>
                                      <p:to>
                                        <p:strVal val="visible"/>
                                      </p:to>
                                    </p:set>
                                    <p:anim calcmode="lin" valueType="num">
                                      <p:cBhvr additive="base">
                                        <p:cTn id="7" dur="500" fill="hold"/>
                                        <p:tgtEl>
                                          <p:spTgt spid="1423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2339">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339" grpId="0" build="p" bldLvl="2"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43363" name="Rectangle 3"/>
          <p:cNvSpPr>
            <a:spLocks noGrp="1" noChangeArrowheads="1"/>
          </p:cNvSpPr>
          <p:nvPr>
            <p:ph type="body" idx="1"/>
          </p:nvPr>
        </p:nvSpPr>
        <p:spPr>
          <a:xfrm>
            <a:off x="685800" y="2133600"/>
            <a:ext cx="8153400" cy="4495800"/>
          </a:xfrm>
        </p:spPr>
        <p:txBody>
          <a:bodyPr/>
          <a:lstStyle/>
          <a:p>
            <a:pPr>
              <a:lnSpc>
                <a:spcPct val="90000"/>
              </a:lnSpc>
            </a:pPr>
            <a:r>
              <a:rPr lang="en-US" altLang="en-US" b="1" dirty="0">
                <a:latin typeface="Arial" charset="0"/>
              </a:rPr>
              <a:t>Decision-Making Approach</a:t>
            </a:r>
          </a:p>
          <a:p>
            <a:pPr>
              <a:lnSpc>
                <a:spcPct val="90000"/>
              </a:lnSpc>
            </a:pPr>
            <a:r>
              <a:rPr lang="en-US" altLang="en-US" b="1" dirty="0" err="1">
                <a:latin typeface="Arial" charset="0"/>
              </a:rPr>
              <a:t>Sociotechnical</a:t>
            </a:r>
            <a:r>
              <a:rPr lang="en-US" altLang="en-US" b="1" dirty="0">
                <a:latin typeface="Arial" charset="0"/>
              </a:rPr>
              <a:t> Integration</a:t>
            </a:r>
          </a:p>
          <a:p>
            <a:pPr>
              <a:lnSpc>
                <a:spcPct val="90000"/>
              </a:lnSpc>
            </a:pPr>
            <a:r>
              <a:rPr lang="en-US" altLang="en-US" b="1" dirty="0">
                <a:latin typeface="Arial" charset="0"/>
              </a:rPr>
              <a:t>Contingency Theory</a:t>
            </a:r>
          </a:p>
          <a:p>
            <a:pPr>
              <a:lnSpc>
                <a:spcPct val="90000"/>
              </a:lnSpc>
            </a:pPr>
            <a:r>
              <a:rPr lang="en-US" altLang="en-US" b="1" dirty="0">
                <a:latin typeface="Arial" charset="0"/>
              </a:rPr>
              <a:t>The Systems Approach</a:t>
            </a:r>
          </a:p>
          <a:p>
            <a:pPr>
              <a:lnSpc>
                <a:spcPct val="90000"/>
              </a:lnSpc>
            </a:pPr>
            <a:r>
              <a:rPr lang="en-US" altLang="en-US" b="1" dirty="0">
                <a:latin typeface="Arial" charset="0"/>
              </a:rPr>
              <a:t>The New Systems Approaches – Flux, Transformation, Quantum Physics, Self-Organizing Systems, and Chaos Theory</a:t>
            </a:r>
          </a:p>
          <a:p>
            <a:pPr>
              <a:lnSpc>
                <a:spcPct val="90000"/>
              </a:lnSpc>
            </a:pPr>
            <a:r>
              <a:rPr lang="en-US" altLang="en-US" b="1" dirty="0">
                <a:latin typeface="Arial" charset="0"/>
              </a:rPr>
              <a:t>Learning </a:t>
            </a:r>
            <a:r>
              <a:rPr lang="en-US" altLang="en-US" b="1" dirty="0" err="1" smtClean="0">
                <a:latin typeface="Arial" charset="0"/>
              </a:rPr>
              <a:t>Organisations</a:t>
            </a:r>
            <a:endParaRPr lang="en-US" altLang="en-US" b="1" dirty="0">
              <a:latin typeface="Arial" charset="0"/>
            </a:endParaRPr>
          </a:p>
        </p:txBody>
      </p:sp>
    </p:spTree>
  </p:cSld>
  <p:clrMapOvr>
    <a:masterClrMapping/>
  </p:clrMapOvr>
  <p:transition>
    <p:random/>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44387" name="Rectangle 3"/>
          <p:cNvSpPr>
            <a:spLocks noGrp="1" noChangeArrowheads="1"/>
          </p:cNvSpPr>
          <p:nvPr>
            <p:ph type="body" idx="1"/>
          </p:nvPr>
        </p:nvSpPr>
        <p:spPr>
          <a:xfrm>
            <a:off x="685800" y="2133600"/>
            <a:ext cx="8153400" cy="4495800"/>
          </a:xfrm>
        </p:spPr>
        <p:txBody>
          <a:bodyPr/>
          <a:lstStyle/>
          <a:p>
            <a:r>
              <a:rPr lang="en-US" altLang="en-US" sz="3600" b="1" dirty="0">
                <a:latin typeface="Arial" charset="0"/>
              </a:rPr>
              <a:t>Decision-Making Approach: </a:t>
            </a:r>
            <a:r>
              <a:rPr lang="en-US" altLang="en-US" sz="2000" b="1" dirty="0">
                <a:latin typeface="Arial" charset="0"/>
              </a:rPr>
              <a:t>Herbert Simon (1916- )</a:t>
            </a:r>
          </a:p>
          <a:p>
            <a:pPr lvl="1">
              <a:buFontTx/>
              <a:buChar char="•"/>
            </a:pPr>
            <a:r>
              <a:rPr lang="en-US" altLang="en-US" b="1" dirty="0">
                <a:latin typeface="Arial" charset="0"/>
              </a:rPr>
              <a:t>Simon’s concept that </a:t>
            </a:r>
            <a:r>
              <a:rPr lang="en-US" altLang="en-US" b="1" dirty="0" err="1" smtClean="0">
                <a:latin typeface="Arial" charset="0"/>
              </a:rPr>
              <a:t>organisational</a:t>
            </a:r>
            <a:r>
              <a:rPr lang="en-US" altLang="en-US" b="1" dirty="0" smtClean="0">
                <a:latin typeface="Arial" charset="0"/>
              </a:rPr>
              <a:t> </a:t>
            </a:r>
            <a:r>
              <a:rPr lang="en-US" altLang="en-US" b="1" dirty="0" err="1" smtClean="0">
                <a:latin typeface="Arial" charset="0"/>
              </a:rPr>
              <a:t>behaviour</a:t>
            </a:r>
            <a:r>
              <a:rPr lang="en-US" altLang="en-US" b="1" dirty="0" smtClean="0">
                <a:latin typeface="Arial" charset="0"/>
              </a:rPr>
              <a:t> </a:t>
            </a:r>
            <a:r>
              <a:rPr lang="en-US" altLang="en-US" b="1" dirty="0">
                <a:latin typeface="Arial" charset="0"/>
              </a:rPr>
              <a:t>is a complex network of decisions, with decision-making processes influencing the </a:t>
            </a:r>
            <a:r>
              <a:rPr lang="en-US" altLang="en-US" b="1" dirty="0" err="1" smtClean="0">
                <a:latin typeface="Arial" charset="0"/>
              </a:rPr>
              <a:t>behaviour</a:t>
            </a:r>
            <a:r>
              <a:rPr lang="en-US" altLang="en-US" b="1" dirty="0" smtClean="0">
                <a:latin typeface="Arial" charset="0"/>
              </a:rPr>
              <a:t> </a:t>
            </a:r>
            <a:r>
              <a:rPr lang="en-US" altLang="en-US" b="1" dirty="0">
                <a:latin typeface="Arial" charset="0"/>
              </a:rPr>
              <a:t>of the entire </a:t>
            </a:r>
            <a:r>
              <a:rPr lang="en-US" altLang="en-US" b="1" dirty="0" err="1" smtClean="0">
                <a:latin typeface="Arial" charset="0"/>
              </a:rPr>
              <a:t>organisation</a:t>
            </a:r>
            <a:r>
              <a:rPr lang="en-US" altLang="en-US" b="1" dirty="0">
                <a:latin typeface="Arial" charset="0"/>
              </a:rPr>
              <a:t>.</a:t>
            </a:r>
          </a:p>
          <a:p>
            <a:pPr lvl="1">
              <a:buFontTx/>
              <a:buChar char="•"/>
            </a:pPr>
            <a:endParaRPr lang="en-US" altLang="en-US" sz="3200" b="1" dirty="0">
              <a:latin typeface="Arial" charset="0"/>
            </a:endParaRPr>
          </a:p>
        </p:txBody>
      </p:sp>
    </p:spTree>
  </p:cSld>
  <p:clrMapOvr>
    <a:masterClrMapping/>
  </p:clrMapOvr>
  <p:transition>
    <p:random/>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45411" name="Rectangle 3"/>
          <p:cNvSpPr>
            <a:spLocks noGrp="1" noChangeArrowheads="1"/>
          </p:cNvSpPr>
          <p:nvPr>
            <p:ph type="body" idx="1"/>
          </p:nvPr>
        </p:nvSpPr>
        <p:spPr>
          <a:xfrm>
            <a:off x="685800" y="2133600"/>
            <a:ext cx="8153400" cy="4495800"/>
          </a:xfrm>
        </p:spPr>
        <p:txBody>
          <a:bodyPr/>
          <a:lstStyle/>
          <a:p>
            <a:r>
              <a:rPr lang="en-US" altLang="en-US" sz="3600" b="1">
                <a:latin typeface="Arial" charset="0"/>
              </a:rPr>
              <a:t>Decision-Making Approach: </a:t>
            </a:r>
            <a:r>
              <a:rPr lang="en-US" altLang="en-US" sz="2000" b="1">
                <a:latin typeface="Arial" charset="0"/>
              </a:rPr>
              <a:t>Herbert Simon (1916- )</a:t>
            </a:r>
          </a:p>
          <a:p>
            <a:pPr lvl="1">
              <a:buFontTx/>
              <a:buChar char="•"/>
            </a:pPr>
            <a:r>
              <a:rPr lang="en-US" altLang="en-US" b="1" u="sng">
                <a:latin typeface="Arial" charset="0"/>
              </a:rPr>
              <a:t>Bounded rationality</a:t>
            </a:r>
            <a:r>
              <a:rPr lang="en-US" altLang="en-US" b="1">
                <a:latin typeface="Arial" charset="0"/>
              </a:rPr>
              <a:t> - assumption that people intend to be rational, but with limited information-processing capacity human decision making is based on selective perception and therefore exhibits “limited” rationality.</a:t>
            </a:r>
          </a:p>
          <a:p>
            <a:pPr lvl="1">
              <a:buFontTx/>
              <a:buChar char="•"/>
            </a:pPr>
            <a:endParaRPr lang="en-US" altLang="en-US" sz="3200" b="1">
              <a:latin typeface="Arial" charset="0"/>
            </a:endParaRPr>
          </a:p>
        </p:txBody>
      </p:sp>
    </p:spTree>
  </p:cSld>
  <p:clrMapOvr>
    <a:masterClrMapping/>
  </p:clrMapOvr>
  <p:transition>
    <p:random/>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46435" name="Rectangle 3"/>
          <p:cNvSpPr>
            <a:spLocks noGrp="1" noChangeArrowheads="1"/>
          </p:cNvSpPr>
          <p:nvPr>
            <p:ph type="body" idx="1"/>
          </p:nvPr>
        </p:nvSpPr>
        <p:spPr>
          <a:xfrm>
            <a:off x="685800" y="2133600"/>
            <a:ext cx="8153400" cy="4495800"/>
          </a:xfrm>
        </p:spPr>
        <p:txBody>
          <a:bodyPr/>
          <a:lstStyle/>
          <a:p>
            <a:r>
              <a:rPr lang="en-US" altLang="en-US" sz="3600" b="1" dirty="0">
                <a:latin typeface="Arial" charset="0"/>
              </a:rPr>
              <a:t>Decision-Making Approach: </a:t>
            </a:r>
            <a:r>
              <a:rPr lang="en-US" altLang="en-US" sz="2000" b="1" dirty="0">
                <a:latin typeface="Arial" charset="0"/>
              </a:rPr>
              <a:t>Herbert Simon (1916- )</a:t>
            </a:r>
          </a:p>
          <a:p>
            <a:pPr lvl="1">
              <a:buFontTx/>
              <a:buChar char="•"/>
            </a:pPr>
            <a:r>
              <a:rPr lang="en-US" altLang="en-US" b="1" dirty="0">
                <a:latin typeface="Arial" charset="0"/>
              </a:rPr>
              <a:t>He described decision making as the fundamental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process. Decision making, he said, occurs through the communication </a:t>
            </a:r>
            <a:r>
              <a:rPr lang="en-US" altLang="en-US" b="1" dirty="0" err="1" smtClean="0">
                <a:latin typeface="Arial" charset="0"/>
              </a:rPr>
              <a:t>behaviours</a:t>
            </a:r>
            <a:r>
              <a:rPr lang="en-US" altLang="en-US" b="1" dirty="0" smtClean="0">
                <a:latin typeface="Arial" charset="0"/>
              </a:rPr>
              <a:t> </a:t>
            </a:r>
            <a:r>
              <a:rPr lang="en-US" altLang="en-US" b="1" dirty="0">
                <a:latin typeface="Arial" charset="0"/>
              </a:rPr>
              <a:t>of individuals who intend rationality but can only approach rationality because of limited information-processing capacity.</a:t>
            </a:r>
            <a:endParaRPr lang="en-US" altLang="en-US" sz="3200" b="1" dirty="0">
              <a:latin typeface="Arial" charset="0"/>
            </a:endParaRPr>
          </a:p>
        </p:txBody>
      </p:sp>
    </p:spTree>
  </p:cSld>
  <p:clrMapOvr>
    <a:masterClrMapping/>
  </p:clrMapOvr>
  <p:transition>
    <p:random/>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47459" name="Rectangle 3"/>
          <p:cNvSpPr>
            <a:spLocks noGrp="1" noChangeArrowheads="1"/>
          </p:cNvSpPr>
          <p:nvPr>
            <p:ph type="body" idx="1"/>
          </p:nvPr>
        </p:nvSpPr>
        <p:spPr>
          <a:xfrm>
            <a:off x="685800" y="2133600"/>
            <a:ext cx="8153400" cy="4495800"/>
          </a:xfrm>
        </p:spPr>
        <p:txBody>
          <a:bodyPr/>
          <a:lstStyle/>
          <a:p>
            <a:r>
              <a:rPr lang="en-US" altLang="en-US" sz="3600" b="1" dirty="0" err="1">
                <a:latin typeface="Arial" charset="0"/>
              </a:rPr>
              <a:t>Sociotechnical</a:t>
            </a:r>
            <a:r>
              <a:rPr lang="en-US" altLang="en-US" sz="3600" b="1" dirty="0">
                <a:latin typeface="Arial" charset="0"/>
              </a:rPr>
              <a:t> Integration: </a:t>
            </a:r>
            <a:r>
              <a:rPr lang="en-US" altLang="en-US" sz="2000" b="1" dirty="0">
                <a:latin typeface="Arial" charset="0"/>
              </a:rPr>
              <a:t>Eric L. Trist (1909-1993) and Kenneth W. </a:t>
            </a:r>
            <a:r>
              <a:rPr lang="en-US" altLang="en-US" sz="2000" b="1" dirty="0" err="1">
                <a:latin typeface="Arial" charset="0"/>
              </a:rPr>
              <a:t>Bamforth</a:t>
            </a:r>
            <a:endParaRPr lang="en-US" altLang="en-US" sz="2000" b="1" dirty="0">
              <a:latin typeface="Arial" charset="0"/>
            </a:endParaRPr>
          </a:p>
          <a:p>
            <a:pPr lvl="1">
              <a:buFontTx/>
              <a:buChar char="•"/>
            </a:pPr>
            <a:r>
              <a:rPr lang="en-US" altLang="en-US" b="1" dirty="0">
                <a:latin typeface="Arial" charset="0"/>
              </a:rPr>
              <a:t>theoretical attempt to balance human social-psychological needs with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goals; </a:t>
            </a:r>
            <a:endParaRPr lang="en-US" altLang="en-US" sz="3200" b="1" dirty="0">
              <a:latin typeface="Arial" charset="0"/>
            </a:endParaRPr>
          </a:p>
        </p:txBody>
      </p:sp>
    </p:spTree>
  </p:cSld>
  <p:clrMapOvr>
    <a:masterClrMapping/>
  </p:clrMapOvr>
  <p:transition>
    <p:random/>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48483" name="Rectangle 3"/>
          <p:cNvSpPr>
            <a:spLocks noGrp="1" noChangeArrowheads="1"/>
          </p:cNvSpPr>
          <p:nvPr>
            <p:ph type="body" idx="1"/>
          </p:nvPr>
        </p:nvSpPr>
        <p:spPr>
          <a:xfrm>
            <a:off x="685800" y="2133600"/>
            <a:ext cx="8153400" cy="4495800"/>
          </a:xfrm>
        </p:spPr>
        <p:txBody>
          <a:bodyPr/>
          <a:lstStyle/>
          <a:p>
            <a:r>
              <a:rPr lang="en-US" altLang="en-US" sz="3600" b="1" dirty="0" err="1">
                <a:latin typeface="Arial" charset="0"/>
              </a:rPr>
              <a:t>Sociotechnical</a:t>
            </a:r>
            <a:r>
              <a:rPr lang="en-US" altLang="en-US" sz="3600" b="1" dirty="0">
                <a:latin typeface="Arial" charset="0"/>
              </a:rPr>
              <a:t> Integration: </a:t>
            </a:r>
            <a:r>
              <a:rPr lang="en-US" altLang="en-US" sz="2000" b="1" dirty="0">
                <a:latin typeface="Arial" charset="0"/>
              </a:rPr>
              <a:t>Eric L. Trist (1909-1993) and Kenneth W. </a:t>
            </a:r>
            <a:r>
              <a:rPr lang="en-US" altLang="en-US" sz="2000" b="1" dirty="0" err="1">
                <a:latin typeface="Arial" charset="0"/>
              </a:rPr>
              <a:t>Bamforth</a:t>
            </a:r>
            <a:endParaRPr lang="en-US" altLang="en-US" sz="3600" b="1" dirty="0">
              <a:latin typeface="Arial" charset="0"/>
            </a:endParaRPr>
          </a:p>
          <a:p>
            <a:pPr lvl="1">
              <a:buFontTx/>
              <a:buChar char="•"/>
            </a:pPr>
            <a:r>
              <a:rPr lang="en-US" altLang="en-US" sz="3200" b="1" dirty="0">
                <a:latin typeface="Arial" charset="0"/>
              </a:rPr>
              <a:t>Two Assumptions</a:t>
            </a:r>
          </a:p>
          <a:p>
            <a:pPr lvl="2"/>
            <a:r>
              <a:rPr lang="en-US" altLang="en-US" b="1" dirty="0">
                <a:latin typeface="Arial" charset="0"/>
              </a:rPr>
              <a:t>Assumed that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production is optimized through optimizing social and technical systems</a:t>
            </a:r>
          </a:p>
          <a:p>
            <a:pPr lvl="2"/>
            <a:r>
              <a:rPr lang="en-US" altLang="en-US" b="1" dirty="0">
                <a:latin typeface="Arial" charset="0"/>
              </a:rPr>
              <a:t>Assumed a constant interchange exists between the work system and the broader environment.</a:t>
            </a:r>
            <a:endParaRPr lang="en-US" altLang="en-US" sz="2800" b="1" dirty="0">
              <a:latin typeface="Arial" charset="0"/>
            </a:endParaRPr>
          </a:p>
        </p:txBody>
      </p:sp>
    </p:spTree>
  </p:cSld>
  <p:clrMapOvr>
    <a:masterClrMapping/>
  </p:clrMapOvr>
  <p:transition>
    <p:random/>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49507" name="Rectangle 3"/>
          <p:cNvSpPr>
            <a:spLocks noGrp="1" noChangeArrowheads="1"/>
          </p:cNvSpPr>
          <p:nvPr>
            <p:ph type="body" idx="1"/>
          </p:nvPr>
        </p:nvSpPr>
        <p:spPr>
          <a:xfrm>
            <a:off x="685800" y="2133600"/>
            <a:ext cx="8153400" cy="4495800"/>
          </a:xfrm>
        </p:spPr>
        <p:txBody>
          <a:bodyPr/>
          <a:lstStyle/>
          <a:p>
            <a:r>
              <a:rPr lang="en-US" altLang="en-US" sz="3600" b="1">
                <a:latin typeface="Arial" charset="0"/>
              </a:rPr>
              <a:t>Sociotechnical Integration: </a:t>
            </a:r>
            <a:r>
              <a:rPr lang="en-US" altLang="en-US" sz="2000" b="1">
                <a:latin typeface="Arial" charset="0"/>
              </a:rPr>
              <a:t>Eric L. Trist (1909-1993) and Kenneth W. Bamforth</a:t>
            </a:r>
            <a:endParaRPr lang="en-US" altLang="en-US" sz="3600" b="1">
              <a:latin typeface="Arial" charset="0"/>
            </a:endParaRPr>
          </a:p>
          <a:p>
            <a:pPr lvl="1">
              <a:buFontTx/>
              <a:buChar char="•"/>
            </a:pPr>
            <a:r>
              <a:rPr lang="en-US" altLang="en-US" b="1">
                <a:latin typeface="Arial" charset="0"/>
              </a:rPr>
              <a:t>Their experiments led them to conclude that meaning in work could be established through group assignments that permit individuals to be included in entire task cycles rather than working on isolated parts of a job.</a:t>
            </a:r>
            <a:endParaRPr lang="en-US" altLang="en-US" sz="3200" b="1">
              <a:latin typeface="Arial" charset="0"/>
            </a:endParaRPr>
          </a:p>
        </p:txBody>
      </p:sp>
    </p:spTree>
  </p:cSld>
  <p:clrMapOvr>
    <a:masterClrMapping/>
  </p:clrMapOvr>
  <p:transition>
    <p:random/>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50531" name="Rectangle 3"/>
          <p:cNvSpPr>
            <a:spLocks noGrp="1" noChangeArrowheads="1"/>
          </p:cNvSpPr>
          <p:nvPr>
            <p:ph type="body" idx="1"/>
          </p:nvPr>
        </p:nvSpPr>
        <p:spPr>
          <a:xfrm>
            <a:off x="685800" y="2133600"/>
            <a:ext cx="8153400" cy="4495800"/>
          </a:xfrm>
        </p:spPr>
        <p:txBody>
          <a:bodyPr/>
          <a:lstStyle/>
          <a:p>
            <a:r>
              <a:rPr lang="en-US" altLang="en-US" sz="3600" b="1" dirty="0">
                <a:latin typeface="Arial" charset="0"/>
              </a:rPr>
              <a:t>Contingency Theory: </a:t>
            </a:r>
            <a:r>
              <a:rPr lang="en-US" altLang="en-US" sz="2000" b="1" dirty="0">
                <a:latin typeface="Arial" charset="0"/>
              </a:rPr>
              <a:t>Joan Woodward (1916)-1971), Paul Lawrence (1922- ), and Jay </a:t>
            </a:r>
            <a:r>
              <a:rPr lang="en-US" altLang="en-US" sz="2000" b="1" dirty="0" err="1">
                <a:latin typeface="Arial" charset="0"/>
              </a:rPr>
              <a:t>Lorsch</a:t>
            </a:r>
            <a:r>
              <a:rPr lang="en-US" altLang="en-US" sz="2000" b="1" dirty="0">
                <a:latin typeface="Arial" charset="0"/>
              </a:rPr>
              <a:t> (1932- )</a:t>
            </a:r>
          </a:p>
          <a:p>
            <a:pPr lvl="1">
              <a:buFontTx/>
              <a:buChar char="•"/>
            </a:pPr>
            <a:r>
              <a:rPr lang="en-US" altLang="en-US" b="1" dirty="0">
                <a:latin typeface="Arial" charset="0"/>
              </a:rPr>
              <a:t>Approach that rejects the “one best way” to organize in favor of the view that no specific set of prescriptions is appropriate for all </a:t>
            </a:r>
            <a:r>
              <a:rPr lang="en-US" altLang="en-US" b="1" dirty="0" err="1" smtClean="0">
                <a:latin typeface="Arial" charset="0"/>
              </a:rPr>
              <a:t>organisations</a:t>
            </a:r>
            <a:r>
              <a:rPr lang="en-US" altLang="en-US" b="1" dirty="0">
                <a:latin typeface="Arial" charset="0"/>
              </a:rPr>
              <a:t>. As such,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must adapt to changing circumstances, the needs of individuals, and the environment in which the </a:t>
            </a:r>
            <a:r>
              <a:rPr lang="en-US" altLang="en-US" b="1" dirty="0" err="1" smtClean="0">
                <a:latin typeface="Arial" charset="0"/>
              </a:rPr>
              <a:t>organisation</a:t>
            </a:r>
            <a:r>
              <a:rPr lang="en-US" altLang="en-US" b="1" dirty="0" smtClean="0">
                <a:latin typeface="Arial" charset="0"/>
              </a:rPr>
              <a:t> </a:t>
            </a:r>
            <a:r>
              <a:rPr lang="en-US" altLang="en-US" b="1" dirty="0">
                <a:latin typeface="Arial" charset="0"/>
              </a:rPr>
              <a:t>operates.</a:t>
            </a:r>
            <a:endParaRPr lang="en-US" altLang="en-US" sz="3200" b="1" dirty="0">
              <a:latin typeface="Arial" charset="0"/>
            </a:endParaRPr>
          </a:p>
        </p:txBody>
      </p:sp>
    </p:spTree>
  </p:cSld>
  <p:clrMapOvr>
    <a:masterClrMapping/>
  </p:clrMapOvr>
  <p:transition>
    <p:random/>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51555" name="Rectangle 3"/>
          <p:cNvSpPr>
            <a:spLocks noGrp="1" noChangeArrowheads="1"/>
          </p:cNvSpPr>
          <p:nvPr>
            <p:ph type="body" idx="1"/>
          </p:nvPr>
        </p:nvSpPr>
        <p:spPr>
          <a:xfrm>
            <a:off x="685800" y="2133600"/>
            <a:ext cx="8153400" cy="4495800"/>
          </a:xfrm>
        </p:spPr>
        <p:txBody>
          <a:bodyPr/>
          <a:lstStyle/>
          <a:p>
            <a:r>
              <a:rPr lang="en-US" altLang="en-US" sz="3600" b="1" dirty="0">
                <a:latin typeface="Arial" charset="0"/>
              </a:rPr>
              <a:t>Contingency Theory: </a:t>
            </a:r>
            <a:r>
              <a:rPr lang="en-US" altLang="en-US" sz="2000" b="1" dirty="0">
                <a:latin typeface="Arial" charset="0"/>
              </a:rPr>
              <a:t>Joan Woodward (1916)-1971), Paul Lawrence (1922- ), and Jay </a:t>
            </a:r>
            <a:r>
              <a:rPr lang="en-US" altLang="en-US" sz="2000" b="1" dirty="0" err="1">
                <a:latin typeface="Arial" charset="0"/>
              </a:rPr>
              <a:t>Lorsch</a:t>
            </a:r>
            <a:r>
              <a:rPr lang="en-US" altLang="en-US" sz="2000" b="1" dirty="0">
                <a:latin typeface="Arial" charset="0"/>
              </a:rPr>
              <a:t> (1932- )</a:t>
            </a:r>
          </a:p>
          <a:p>
            <a:pPr lvl="1">
              <a:buFontTx/>
              <a:buChar char="•"/>
            </a:pPr>
            <a:r>
              <a:rPr lang="en-US" altLang="en-US" b="1" dirty="0">
                <a:latin typeface="Arial" charset="0"/>
              </a:rPr>
              <a:t>Contingency theory suggests that considerable judgment is required to understand effective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operation because that operation “all depends on the situation.”</a:t>
            </a:r>
            <a:endParaRPr lang="en-US" altLang="en-US" sz="3200" b="1" dirty="0">
              <a:latin typeface="Arial" charset="0"/>
            </a:endParaRPr>
          </a:p>
        </p:txBody>
      </p:sp>
    </p:spTree>
  </p:cSld>
  <p:clrMapOvr>
    <a:masterClrMapping/>
  </p:clrMapOvr>
  <p:transition>
    <p:random/>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52579" name="Rectangle 3"/>
          <p:cNvSpPr>
            <a:spLocks noGrp="1" noChangeArrowheads="1"/>
          </p:cNvSpPr>
          <p:nvPr>
            <p:ph type="body" idx="1"/>
          </p:nvPr>
        </p:nvSpPr>
        <p:spPr>
          <a:xfrm>
            <a:off x="685800" y="2133600"/>
            <a:ext cx="8153400" cy="4495800"/>
          </a:xfrm>
        </p:spPr>
        <p:txBody>
          <a:bodyPr/>
          <a:lstStyle/>
          <a:p>
            <a:r>
              <a:rPr lang="en-US" altLang="en-US" sz="3600" b="1" dirty="0">
                <a:latin typeface="Arial" charset="0"/>
              </a:rPr>
              <a:t>The Systems Approach: </a:t>
            </a:r>
            <a:r>
              <a:rPr lang="en-US" altLang="en-US" sz="2000" b="1" dirty="0">
                <a:latin typeface="Arial" charset="0"/>
              </a:rPr>
              <a:t>Daniel Katz (1903-1998) and Robert Kahn (1918- )</a:t>
            </a:r>
          </a:p>
          <a:p>
            <a:pPr lvl="1">
              <a:buFontTx/>
              <a:buChar char="•"/>
            </a:pPr>
            <a:r>
              <a:rPr lang="en-US" altLang="en-US" b="1" dirty="0">
                <a:latin typeface="Arial" charset="0"/>
              </a:rPr>
              <a:t>Describes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as made up of subsystems, which take in materials and human resources, process materials and resources, and yield a finished product to the larger environment.</a:t>
            </a:r>
            <a:endParaRPr lang="en-US" altLang="en-US" sz="3200" b="1" dirty="0">
              <a:latin typeface="Arial" charset="0"/>
            </a:endParaRPr>
          </a:p>
        </p:txBody>
      </p:sp>
    </p:spTree>
  </p:cSld>
  <p:clrMapOvr>
    <a:masterClrMapping/>
  </p:clrMapOvr>
  <p:transition>
    <p:random/>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53603" name="Rectangle 3"/>
          <p:cNvSpPr>
            <a:spLocks noGrp="1" noChangeArrowheads="1"/>
          </p:cNvSpPr>
          <p:nvPr>
            <p:ph type="body" idx="1"/>
          </p:nvPr>
        </p:nvSpPr>
        <p:spPr>
          <a:xfrm>
            <a:off x="685800" y="2133600"/>
            <a:ext cx="8153400" cy="4495800"/>
          </a:xfrm>
        </p:spPr>
        <p:txBody>
          <a:bodyPr/>
          <a:lstStyle/>
          <a:p>
            <a:pPr>
              <a:lnSpc>
                <a:spcPct val="90000"/>
              </a:lnSpc>
            </a:pPr>
            <a:r>
              <a:rPr lang="en-US" altLang="en-US" b="1">
                <a:latin typeface="Arial" charset="0"/>
              </a:rPr>
              <a:t>The New Systems Approach – Flux, Transformation, Quantum Physics, Self-Organizing Systems, and Chaos Theory:</a:t>
            </a:r>
            <a:r>
              <a:rPr lang="en-US" altLang="en-US" sz="3600" b="1">
                <a:latin typeface="Arial" charset="0"/>
              </a:rPr>
              <a:t> </a:t>
            </a:r>
            <a:r>
              <a:rPr lang="en-US" altLang="en-US" sz="2000" b="1">
                <a:latin typeface="Arial" charset="0"/>
              </a:rPr>
              <a:t>Gareth Morgan (1943- ) and Margaret Wheatley (1944- )</a:t>
            </a:r>
            <a:endParaRPr lang="en-US" altLang="en-US" sz="3600" b="1">
              <a:latin typeface="Arial" charset="0"/>
            </a:endParaRPr>
          </a:p>
          <a:p>
            <a:pPr lvl="1">
              <a:lnSpc>
                <a:spcPct val="90000"/>
              </a:lnSpc>
              <a:buFontTx/>
              <a:buChar char="•"/>
            </a:pPr>
            <a:r>
              <a:rPr lang="en-US" altLang="en-US" b="1" u="sng">
                <a:latin typeface="Arial" charset="0"/>
              </a:rPr>
              <a:t>Autopoiesis</a:t>
            </a:r>
            <a:r>
              <a:rPr lang="en-US" altLang="en-US" b="1">
                <a:latin typeface="Arial" charset="0"/>
              </a:rPr>
              <a:t> - process describing each element in a system simultaneously combining the maintenance of itself with the maintenance of the other elements of the system.</a:t>
            </a:r>
            <a:endParaRPr lang="en-US" altLang="en-US" sz="3200" b="1">
              <a:latin typeface="Arial" charset="0"/>
            </a:endParaRPr>
          </a:p>
        </p:txBody>
      </p:sp>
    </p:spTree>
  </p:cSld>
  <p:clrMapOvr>
    <a:masterClrMapping/>
  </p:clrMapOvr>
  <p:transition>
    <p:random/>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54627" name="Rectangle 3"/>
          <p:cNvSpPr>
            <a:spLocks noGrp="1" noChangeArrowheads="1"/>
          </p:cNvSpPr>
          <p:nvPr>
            <p:ph type="body" idx="1"/>
          </p:nvPr>
        </p:nvSpPr>
        <p:spPr>
          <a:xfrm>
            <a:off x="685800" y="2133600"/>
            <a:ext cx="8153400" cy="4495800"/>
          </a:xfrm>
        </p:spPr>
        <p:txBody>
          <a:bodyPr/>
          <a:lstStyle/>
          <a:p>
            <a:pPr>
              <a:lnSpc>
                <a:spcPct val="90000"/>
              </a:lnSpc>
            </a:pPr>
            <a:r>
              <a:rPr lang="en-US" altLang="en-US" b="1">
                <a:latin typeface="Arial" charset="0"/>
              </a:rPr>
              <a:t>The New Systems Approach – Flux, Transformation, Quantum Physics, Self-Organizing Systems, and Chaos Theory:</a:t>
            </a:r>
            <a:r>
              <a:rPr lang="en-US" altLang="en-US" sz="3600" b="1">
                <a:latin typeface="Arial" charset="0"/>
              </a:rPr>
              <a:t> </a:t>
            </a:r>
            <a:r>
              <a:rPr lang="en-US" altLang="en-US" sz="2000" b="1">
                <a:latin typeface="Arial" charset="0"/>
              </a:rPr>
              <a:t>Gareth Morgan (1943- ) and Margaret Wheatley (1944- )</a:t>
            </a:r>
          </a:p>
          <a:p>
            <a:pPr lvl="1">
              <a:lnSpc>
                <a:spcPct val="90000"/>
              </a:lnSpc>
              <a:buFontTx/>
              <a:buChar char="•"/>
            </a:pPr>
            <a:r>
              <a:rPr lang="en-US" altLang="en-US" b="1" u="sng">
                <a:latin typeface="Arial" charset="0"/>
              </a:rPr>
              <a:t>Dissipative Structures</a:t>
            </a:r>
            <a:r>
              <a:rPr lang="en-US" altLang="en-US" b="1">
                <a:latin typeface="Arial" charset="0"/>
              </a:rPr>
              <a:t> - descriptions of structures when a loss of energy and form contribute to disequilibrium, which in turn contributes to growth and new structures and forms.</a:t>
            </a:r>
          </a:p>
        </p:txBody>
      </p:sp>
    </p:spTree>
  </p:cSld>
  <p:clrMapOvr>
    <a:masterClrMapping/>
  </p:clrMapOvr>
  <p:transition>
    <p:random/>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55651" name="Rectangle 3"/>
          <p:cNvSpPr>
            <a:spLocks noGrp="1" noChangeArrowheads="1"/>
          </p:cNvSpPr>
          <p:nvPr>
            <p:ph type="body" idx="1"/>
          </p:nvPr>
        </p:nvSpPr>
        <p:spPr>
          <a:xfrm>
            <a:off x="685800" y="2133600"/>
            <a:ext cx="8153400" cy="4495800"/>
          </a:xfrm>
        </p:spPr>
        <p:txBody>
          <a:bodyPr/>
          <a:lstStyle/>
          <a:p>
            <a:r>
              <a:rPr lang="en-US" altLang="en-US" sz="2800" b="1">
                <a:latin typeface="Arial" charset="0"/>
              </a:rPr>
              <a:t>The New Systems Approach – Flux, Transformation, Quantum Physics, Self-Organizing Systems, and Chaos Theory:</a:t>
            </a:r>
            <a:r>
              <a:rPr lang="en-US" altLang="en-US" b="1">
                <a:latin typeface="Arial" charset="0"/>
              </a:rPr>
              <a:t> </a:t>
            </a:r>
            <a:r>
              <a:rPr lang="en-US" altLang="en-US" sz="1800" b="1">
                <a:latin typeface="Arial" charset="0"/>
              </a:rPr>
              <a:t>Gareth Morgan (1943- ) and Margaret Wheatley (1944- )</a:t>
            </a:r>
          </a:p>
          <a:p>
            <a:pPr lvl="1">
              <a:buFontTx/>
              <a:buChar char="•"/>
            </a:pPr>
            <a:r>
              <a:rPr lang="en-US" altLang="en-US" sz="2400" b="1" u="sng">
                <a:latin typeface="Arial" charset="0"/>
              </a:rPr>
              <a:t>Self-organizing/Self-renewing Systems</a:t>
            </a:r>
            <a:r>
              <a:rPr lang="en-US" altLang="en-US" sz="2400" b="1">
                <a:latin typeface="Arial" charset="0"/>
              </a:rPr>
              <a:t> - processes occurring when disturbances amplify stimulating reconfigurations to deal with new information.</a:t>
            </a:r>
          </a:p>
          <a:p>
            <a:pPr lvl="1">
              <a:buFontTx/>
              <a:buChar char="•"/>
            </a:pPr>
            <a:r>
              <a:rPr lang="en-US" altLang="en-US" sz="2400" b="1" u="sng">
                <a:latin typeface="Arial" charset="0"/>
              </a:rPr>
              <a:t>Chaos Theory</a:t>
            </a:r>
            <a:r>
              <a:rPr lang="en-US" altLang="en-US" sz="2400" b="1">
                <a:latin typeface="Arial" charset="0"/>
              </a:rPr>
              <a:t> - description of systems disturbed from stable states of unpredictability.</a:t>
            </a:r>
          </a:p>
        </p:txBody>
      </p:sp>
    </p:spTree>
  </p:cSld>
  <p:clrMapOvr>
    <a:masterClrMapping/>
  </p:clrMapOvr>
  <p:transition>
    <p:random/>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57699" name="Rectangle 3"/>
          <p:cNvSpPr>
            <a:spLocks noGrp="1" noChangeArrowheads="1"/>
          </p:cNvSpPr>
          <p:nvPr>
            <p:ph type="body" idx="1"/>
          </p:nvPr>
        </p:nvSpPr>
        <p:spPr>
          <a:xfrm>
            <a:off x="685800" y="2133600"/>
            <a:ext cx="8153400" cy="4495800"/>
          </a:xfrm>
        </p:spPr>
        <p:txBody>
          <a:bodyPr/>
          <a:lstStyle/>
          <a:p>
            <a:r>
              <a:rPr lang="en-US" altLang="en-US" b="1" dirty="0">
                <a:latin typeface="Arial" charset="0"/>
              </a:rPr>
              <a:t>Learning </a:t>
            </a:r>
            <a:r>
              <a:rPr lang="en-US" altLang="en-US" b="1" dirty="0" err="1" smtClean="0">
                <a:latin typeface="Arial" charset="0"/>
              </a:rPr>
              <a:t>Organisations</a:t>
            </a:r>
            <a:r>
              <a:rPr lang="en-US" altLang="en-US" b="1" dirty="0">
                <a:latin typeface="Arial" charset="0"/>
              </a:rPr>
              <a:t>:</a:t>
            </a:r>
            <a:r>
              <a:rPr lang="en-US" altLang="en-US" sz="3600" b="1" dirty="0">
                <a:latin typeface="Arial" charset="0"/>
              </a:rPr>
              <a:t> </a:t>
            </a:r>
            <a:r>
              <a:rPr lang="en-US" altLang="en-US" sz="2000" b="1" dirty="0">
                <a:latin typeface="Arial" charset="0"/>
              </a:rPr>
              <a:t>Peter </a:t>
            </a:r>
            <a:r>
              <a:rPr lang="en-US" altLang="en-US" sz="2000" b="1" dirty="0" err="1">
                <a:latin typeface="Arial" charset="0"/>
              </a:rPr>
              <a:t>Senge</a:t>
            </a:r>
            <a:r>
              <a:rPr lang="en-US" altLang="en-US" sz="2000" b="1" dirty="0">
                <a:latin typeface="Arial" charset="0"/>
              </a:rPr>
              <a:t> and Gareth Morgan (1943- )</a:t>
            </a:r>
          </a:p>
          <a:p>
            <a:pPr lvl="1">
              <a:buFontTx/>
              <a:buChar char="•"/>
            </a:pP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gaining knowledge from continuous processes of information exchange between the </a:t>
            </a:r>
            <a:r>
              <a:rPr lang="en-US" altLang="en-US" b="1" dirty="0" err="1" smtClean="0">
                <a:latin typeface="Arial" charset="0"/>
              </a:rPr>
              <a:t>organisation</a:t>
            </a:r>
            <a:r>
              <a:rPr lang="en-US" altLang="en-US" b="1" dirty="0" smtClean="0">
                <a:latin typeface="Arial" charset="0"/>
              </a:rPr>
              <a:t> </a:t>
            </a:r>
            <a:r>
              <a:rPr lang="en-US" altLang="en-US" b="1" dirty="0">
                <a:latin typeface="Arial" charset="0"/>
              </a:rPr>
              <a:t>and its environment.</a:t>
            </a:r>
          </a:p>
          <a:p>
            <a:pPr lvl="1">
              <a:buFontTx/>
              <a:buChar char="•"/>
            </a:pPr>
            <a:r>
              <a:rPr lang="en-US" altLang="en-US" b="1" dirty="0">
                <a:latin typeface="Arial" charset="0"/>
              </a:rPr>
              <a:t>Double-loop Learning – the process of learning (single-loop) vs. the process of learning to learn (double loop)</a:t>
            </a:r>
            <a:endParaRPr lang="en-US" altLang="en-US" b="1" u="sng" dirty="0">
              <a:latin typeface="Arial" charset="0"/>
            </a:endParaRPr>
          </a:p>
          <a:p>
            <a:pPr lvl="1">
              <a:buFontTx/>
              <a:buChar char="•"/>
            </a:pPr>
            <a:endParaRPr lang="en-US" altLang="en-US" b="1" dirty="0">
              <a:latin typeface="Arial" charset="0"/>
            </a:endParaRPr>
          </a:p>
        </p:txBody>
      </p:sp>
    </p:spTree>
  </p:cSld>
  <p:clrMapOvr>
    <a:masterClrMapping/>
  </p:clrMapOvr>
  <p:transition>
    <p:random/>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58723" name="Rectangle 3"/>
          <p:cNvSpPr>
            <a:spLocks noGrp="1" noChangeArrowheads="1"/>
          </p:cNvSpPr>
          <p:nvPr>
            <p:ph type="body" idx="1"/>
          </p:nvPr>
        </p:nvSpPr>
        <p:spPr>
          <a:xfrm>
            <a:off x="685800" y="2133600"/>
            <a:ext cx="8153400" cy="4495800"/>
          </a:xfrm>
        </p:spPr>
        <p:txBody>
          <a:bodyPr/>
          <a:lstStyle/>
          <a:p>
            <a:r>
              <a:rPr lang="en-US" altLang="en-US" b="1" dirty="0">
                <a:latin typeface="Arial" charset="0"/>
              </a:rPr>
              <a:t>Learning </a:t>
            </a:r>
            <a:r>
              <a:rPr lang="en-US" altLang="en-US" b="1" dirty="0" err="1" smtClean="0">
                <a:latin typeface="Arial" charset="0"/>
              </a:rPr>
              <a:t>Organisations</a:t>
            </a:r>
            <a:r>
              <a:rPr lang="en-US" altLang="en-US" b="1" dirty="0">
                <a:latin typeface="Arial" charset="0"/>
              </a:rPr>
              <a:t>:</a:t>
            </a:r>
            <a:r>
              <a:rPr lang="en-US" altLang="en-US" sz="3600" b="1" dirty="0">
                <a:latin typeface="Arial" charset="0"/>
              </a:rPr>
              <a:t> </a:t>
            </a:r>
            <a:r>
              <a:rPr lang="en-US" altLang="en-US" sz="2000" b="1" dirty="0">
                <a:latin typeface="Arial" charset="0"/>
              </a:rPr>
              <a:t>Peter </a:t>
            </a:r>
            <a:r>
              <a:rPr lang="en-US" altLang="en-US" sz="2000" b="1" dirty="0" err="1">
                <a:latin typeface="Arial" charset="0"/>
              </a:rPr>
              <a:t>Senge</a:t>
            </a:r>
            <a:r>
              <a:rPr lang="en-US" altLang="en-US" sz="2000" b="1" dirty="0">
                <a:latin typeface="Arial" charset="0"/>
              </a:rPr>
              <a:t> and Gareth Morgan (1943- )</a:t>
            </a:r>
          </a:p>
          <a:p>
            <a:pPr lvl="1">
              <a:buFontTx/>
              <a:buChar char="•"/>
            </a:pPr>
            <a:r>
              <a:rPr lang="en-US" altLang="en-US" b="1" dirty="0" err="1">
                <a:latin typeface="Arial" charset="0"/>
              </a:rPr>
              <a:t>Senge’s</a:t>
            </a:r>
            <a:r>
              <a:rPr lang="en-US" altLang="en-US" b="1" dirty="0">
                <a:latin typeface="Arial" charset="0"/>
              </a:rPr>
              <a:t> Five Disciplines</a:t>
            </a:r>
          </a:p>
          <a:p>
            <a:pPr lvl="2"/>
            <a:r>
              <a:rPr lang="en-US" altLang="en-US" b="1" dirty="0">
                <a:latin typeface="Arial" charset="0"/>
              </a:rPr>
              <a:t>System Thinking</a:t>
            </a:r>
          </a:p>
          <a:p>
            <a:pPr lvl="2"/>
            <a:r>
              <a:rPr lang="en-US" altLang="en-US" b="1" dirty="0">
                <a:latin typeface="Arial" charset="0"/>
              </a:rPr>
              <a:t>Personal Mastery</a:t>
            </a:r>
          </a:p>
          <a:p>
            <a:pPr lvl="2"/>
            <a:r>
              <a:rPr lang="en-US" altLang="en-US" b="1" dirty="0">
                <a:latin typeface="Arial" charset="0"/>
              </a:rPr>
              <a:t>Mental Models</a:t>
            </a:r>
          </a:p>
          <a:p>
            <a:pPr lvl="2"/>
            <a:r>
              <a:rPr lang="en-US" altLang="en-US" b="1" dirty="0">
                <a:latin typeface="Arial" charset="0"/>
              </a:rPr>
              <a:t>Building Shared Vision</a:t>
            </a:r>
          </a:p>
          <a:p>
            <a:pPr lvl="2"/>
            <a:r>
              <a:rPr lang="en-US" altLang="en-US" b="1" dirty="0">
                <a:latin typeface="Arial" charset="0"/>
              </a:rPr>
              <a:t>Team Learning</a:t>
            </a:r>
          </a:p>
        </p:txBody>
      </p:sp>
    </p:spTree>
  </p:cSld>
  <p:clrMapOvr>
    <a:masterClrMapping/>
  </p:clrMapOvr>
  <p:transition>
    <p:random/>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Process and Environmental Approaches</a:t>
            </a:r>
          </a:p>
        </p:txBody>
      </p:sp>
      <p:sp>
        <p:nvSpPr>
          <p:cNvPr id="159747" name="Rectangle 3"/>
          <p:cNvSpPr>
            <a:spLocks noGrp="1" noChangeArrowheads="1"/>
          </p:cNvSpPr>
          <p:nvPr>
            <p:ph type="body" idx="1"/>
          </p:nvPr>
        </p:nvSpPr>
        <p:spPr>
          <a:xfrm>
            <a:off x="685800" y="2133600"/>
            <a:ext cx="8153400" cy="4495800"/>
          </a:xfrm>
        </p:spPr>
        <p:txBody>
          <a:bodyPr/>
          <a:lstStyle/>
          <a:p>
            <a:r>
              <a:rPr lang="en-US" altLang="en-US" sz="3600" b="1" dirty="0">
                <a:latin typeface="Arial" charset="0"/>
              </a:rPr>
              <a:t>Learning </a:t>
            </a:r>
            <a:r>
              <a:rPr lang="en-US" altLang="en-US" sz="3600" b="1" dirty="0" err="1" smtClean="0">
                <a:latin typeface="Arial" charset="0"/>
              </a:rPr>
              <a:t>Organisations</a:t>
            </a:r>
            <a:r>
              <a:rPr lang="en-US" altLang="en-US" sz="3600" b="1" dirty="0">
                <a:latin typeface="Arial" charset="0"/>
              </a:rPr>
              <a:t>:</a:t>
            </a:r>
            <a:r>
              <a:rPr lang="en-US" altLang="en-US" sz="4000" b="1" dirty="0">
                <a:latin typeface="Arial" charset="0"/>
              </a:rPr>
              <a:t> </a:t>
            </a:r>
            <a:r>
              <a:rPr lang="en-US" altLang="en-US" sz="2400" b="1" dirty="0">
                <a:latin typeface="Arial" charset="0"/>
              </a:rPr>
              <a:t>Peter </a:t>
            </a:r>
            <a:r>
              <a:rPr lang="en-US" altLang="en-US" sz="2400" b="1" dirty="0" err="1">
                <a:latin typeface="Arial" charset="0"/>
              </a:rPr>
              <a:t>Senge</a:t>
            </a:r>
            <a:r>
              <a:rPr lang="en-US" altLang="en-US" sz="2400" b="1" dirty="0">
                <a:latin typeface="Arial" charset="0"/>
              </a:rPr>
              <a:t> and Gareth Morgan (1943- )</a:t>
            </a:r>
          </a:p>
          <a:p>
            <a:pPr lvl="1">
              <a:buFontTx/>
              <a:buChar char="•"/>
            </a:pPr>
            <a:r>
              <a:rPr lang="en-US" altLang="en-US" sz="3200" b="1" dirty="0" err="1">
                <a:latin typeface="Arial" charset="0"/>
              </a:rPr>
              <a:t>Senge</a:t>
            </a:r>
            <a:r>
              <a:rPr lang="en-US" altLang="en-US" sz="3200" b="1" dirty="0">
                <a:latin typeface="Arial" charset="0"/>
              </a:rPr>
              <a:t>:</a:t>
            </a:r>
          </a:p>
          <a:p>
            <a:pPr lvl="2"/>
            <a:r>
              <a:rPr lang="en-US" altLang="en-US" sz="2800" b="1" dirty="0">
                <a:latin typeface="Arial" charset="0"/>
              </a:rPr>
              <a:t>“A learning </a:t>
            </a:r>
            <a:r>
              <a:rPr lang="en-US" altLang="en-US" sz="2800" b="1" dirty="0" err="1" smtClean="0">
                <a:latin typeface="Arial" charset="0"/>
              </a:rPr>
              <a:t>organisation</a:t>
            </a:r>
            <a:r>
              <a:rPr lang="en-US" altLang="en-US" sz="2800" b="1" dirty="0" smtClean="0">
                <a:latin typeface="Arial" charset="0"/>
              </a:rPr>
              <a:t> </a:t>
            </a:r>
            <a:r>
              <a:rPr lang="en-US" altLang="en-US" sz="2800" b="1" dirty="0">
                <a:latin typeface="Arial" charset="0"/>
              </a:rPr>
              <a:t>is a place where people are continually discovering how they create their reality. And how they can change it.”</a:t>
            </a:r>
          </a:p>
        </p:txBody>
      </p:sp>
    </p:spTree>
  </p:cSld>
  <p:clrMapOvr>
    <a:masterClrMapping/>
  </p:clrMapOvr>
  <p:transition>
    <p:random/>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Cultural Approaches</a:t>
            </a:r>
          </a:p>
        </p:txBody>
      </p:sp>
      <p:sp>
        <p:nvSpPr>
          <p:cNvPr id="160771" name="Rectangle 3"/>
          <p:cNvSpPr>
            <a:spLocks noGrp="1" noChangeArrowheads="1"/>
          </p:cNvSpPr>
          <p:nvPr>
            <p:ph type="body" idx="1"/>
          </p:nvPr>
        </p:nvSpPr>
        <p:spPr>
          <a:xfrm>
            <a:off x="685800" y="2133600"/>
            <a:ext cx="8153400" cy="4495800"/>
          </a:xfrm>
        </p:spPr>
        <p:txBody>
          <a:bodyPr/>
          <a:lstStyle/>
          <a:p>
            <a:pPr>
              <a:lnSpc>
                <a:spcPct val="90000"/>
              </a:lnSpc>
            </a:pPr>
            <a:r>
              <a:rPr lang="en-US" altLang="en-US" b="1" dirty="0">
                <a:latin typeface="Arial" charset="0"/>
              </a:rPr>
              <a:t>Theories that describe how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members collectively interpret the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world around them in order to define the importance of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happenings. Approaches to theory that explain </a:t>
            </a:r>
            <a:r>
              <a:rPr lang="en-US" altLang="en-US" b="1" dirty="0" err="1" smtClean="0">
                <a:latin typeface="Arial" charset="0"/>
              </a:rPr>
              <a:t>organisational</a:t>
            </a:r>
            <a:r>
              <a:rPr lang="en-US" altLang="en-US" b="1" dirty="0" smtClean="0">
                <a:latin typeface="Arial" charset="0"/>
              </a:rPr>
              <a:t> </a:t>
            </a:r>
            <a:r>
              <a:rPr lang="en-US" altLang="en-US" b="1" dirty="0" err="1" smtClean="0">
                <a:latin typeface="Arial" charset="0"/>
              </a:rPr>
              <a:t>behaviour</a:t>
            </a:r>
            <a:r>
              <a:rPr lang="en-US" altLang="en-US" b="1" dirty="0" smtClean="0">
                <a:latin typeface="Arial" charset="0"/>
              </a:rPr>
              <a:t> </a:t>
            </a:r>
            <a:r>
              <a:rPr lang="en-US" altLang="en-US" b="1" dirty="0">
                <a:latin typeface="Arial" charset="0"/>
              </a:rPr>
              <a:t>in terms of the influence of cultures that exist both internally and externally to the </a:t>
            </a:r>
            <a:r>
              <a:rPr lang="en-US" altLang="en-US" b="1" dirty="0" err="1" smtClean="0">
                <a:latin typeface="Arial" charset="0"/>
              </a:rPr>
              <a:t>organisation</a:t>
            </a:r>
            <a:r>
              <a:rPr lang="en-US" altLang="en-US" b="1" dirty="0">
                <a:latin typeface="Arial" charset="0"/>
              </a:rPr>
              <a:t>.</a:t>
            </a:r>
            <a:endParaRPr lang="en-US" altLang="en-US" sz="3600" b="1" dirty="0">
              <a:latin typeface="Arial" charset="0"/>
            </a:endParaRPr>
          </a:p>
        </p:txBody>
      </p:sp>
    </p:spTree>
  </p:cSld>
  <p:clrMapOvr>
    <a:masterClrMapping/>
  </p:clrMapOvr>
  <p:transition>
    <p:random/>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Cultural Approaches</a:t>
            </a:r>
          </a:p>
        </p:txBody>
      </p:sp>
      <p:sp>
        <p:nvSpPr>
          <p:cNvPr id="161795" name="Rectangle 3"/>
          <p:cNvSpPr>
            <a:spLocks noGrp="1" noChangeArrowheads="1"/>
          </p:cNvSpPr>
          <p:nvPr>
            <p:ph type="body" idx="1"/>
          </p:nvPr>
        </p:nvSpPr>
        <p:spPr>
          <a:xfrm>
            <a:off x="685800" y="2133600"/>
            <a:ext cx="8153400" cy="4495800"/>
          </a:xfrm>
        </p:spPr>
        <p:txBody>
          <a:bodyPr/>
          <a:lstStyle/>
          <a:p>
            <a:pPr>
              <a:lnSpc>
                <a:spcPct val="90000"/>
              </a:lnSpc>
            </a:pPr>
            <a:r>
              <a:rPr lang="en-US" altLang="en-US" b="1" dirty="0">
                <a:latin typeface="Arial" charset="0"/>
              </a:rPr>
              <a:t>Elements of Culture: </a:t>
            </a:r>
            <a:r>
              <a:rPr lang="en-US" altLang="en-US" sz="2000" b="1" dirty="0">
                <a:latin typeface="Arial" charset="0"/>
              </a:rPr>
              <a:t>Terrance Deal (1939- ) and Allen Kennedy (1943- )</a:t>
            </a:r>
          </a:p>
          <a:p>
            <a:pPr lvl="1">
              <a:lnSpc>
                <a:spcPct val="90000"/>
              </a:lnSpc>
              <a:buFontTx/>
              <a:buChar char="•"/>
            </a:pPr>
            <a:r>
              <a:rPr lang="en-US" altLang="en-US" sz="3200" b="1" dirty="0">
                <a:latin typeface="Arial" charset="0"/>
              </a:rPr>
              <a:t>Five Basic Elements of </a:t>
            </a:r>
            <a:r>
              <a:rPr lang="en-US" altLang="en-US" sz="3200" b="1" dirty="0" err="1" smtClean="0">
                <a:latin typeface="Arial" charset="0"/>
              </a:rPr>
              <a:t>Organisational</a:t>
            </a:r>
            <a:r>
              <a:rPr lang="en-US" altLang="en-US" sz="3200" b="1" dirty="0" smtClean="0">
                <a:latin typeface="Arial" charset="0"/>
              </a:rPr>
              <a:t> </a:t>
            </a:r>
            <a:r>
              <a:rPr lang="en-US" altLang="en-US" sz="3200" b="1" dirty="0">
                <a:latin typeface="Arial" charset="0"/>
              </a:rPr>
              <a:t>Culture</a:t>
            </a:r>
          </a:p>
          <a:p>
            <a:pPr lvl="2">
              <a:lnSpc>
                <a:spcPct val="90000"/>
              </a:lnSpc>
            </a:pPr>
            <a:r>
              <a:rPr lang="en-US" altLang="en-US" sz="2800" b="1" dirty="0">
                <a:latin typeface="Arial" charset="0"/>
              </a:rPr>
              <a:t>Business environment</a:t>
            </a:r>
          </a:p>
          <a:p>
            <a:pPr lvl="2">
              <a:lnSpc>
                <a:spcPct val="90000"/>
              </a:lnSpc>
            </a:pPr>
            <a:r>
              <a:rPr lang="en-US" altLang="en-US" sz="2800" b="1" dirty="0">
                <a:latin typeface="Arial" charset="0"/>
              </a:rPr>
              <a:t>Values</a:t>
            </a:r>
          </a:p>
          <a:p>
            <a:pPr lvl="2">
              <a:lnSpc>
                <a:spcPct val="90000"/>
              </a:lnSpc>
            </a:pPr>
            <a:r>
              <a:rPr lang="en-US" altLang="en-US" sz="2800" b="1" dirty="0">
                <a:latin typeface="Arial" charset="0"/>
              </a:rPr>
              <a:t>Heroes</a:t>
            </a:r>
          </a:p>
          <a:p>
            <a:pPr lvl="2">
              <a:lnSpc>
                <a:spcPct val="90000"/>
              </a:lnSpc>
            </a:pPr>
            <a:r>
              <a:rPr lang="en-US" altLang="en-US" sz="2800" b="1" dirty="0">
                <a:latin typeface="Arial" charset="0"/>
              </a:rPr>
              <a:t>Rites</a:t>
            </a:r>
          </a:p>
          <a:p>
            <a:pPr lvl="2">
              <a:lnSpc>
                <a:spcPct val="90000"/>
              </a:lnSpc>
            </a:pPr>
            <a:r>
              <a:rPr lang="en-US" altLang="en-US" sz="2800" b="1" dirty="0">
                <a:latin typeface="Arial" charset="0"/>
              </a:rPr>
              <a:t>Rituals</a:t>
            </a:r>
          </a:p>
        </p:txBody>
      </p:sp>
    </p:spTree>
  </p:cSld>
  <p:clrMapOvr>
    <a:masterClrMapping/>
  </p:clrMapOvr>
  <p:transition>
    <p:random/>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Cultural Approaches</a:t>
            </a:r>
          </a:p>
        </p:txBody>
      </p:sp>
      <p:sp>
        <p:nvSpPr>
          <p:cNvPr id="162819" name="Rectangle 3"/>
          <p:cNvSpPr>
            <a:spLocks noGrp="1" noChangeArrowheads="1"/>
          </p:cNvSpPr>
          <p:nvPr>
            <p:ph type="body" idx="1"/>
          </p:nvPr>
        </p:nvSpPr>
        <p:spPr>
          <a:xfrm>
            <a:off x="685800" y="2133600"/>
            <a:ext cx="8153400" cy="4495800"/>
          </a:xfrm>
        </p:spPr>
        <p:txBody>
          <a:bodyPr/>
          <a:lstStyle/>
          <a:p>
            <a:r>
              <a:rPr lang="en-US" altLang="en-US" b="1" dirty="0">
                <a:latin typeface="Arial" charset="0"/>
              </a:rPr>
              <a:t>Theory Z: </a:t>
            </a:r>
            <a:r>
              <a:rPr lang="en-US" altLang="en-US" sz="2000" b="1" dirty="0">
                <a:latin typeface="Arial" charset="0"/>
              </a:rPr>
              <a:t>William </a:t>
            </a:r>
            <a:r>
              <a:rPr lang="en-US" altLang="en-US" sz="2000" b="1" dirty="0" err="1">
                <a:latin typeface="Arial" charset="0"/>
              </a:rPr>
              <a:t>Ouchi</a:t>
            </a:r>
            <a:r>
              <a:rPr lang="en-US" altLang="en-US" sz="2000" b="1" dirty="0">
                <a:latin typeface="Arial" charset="0"/>
              </a:rPr>
              <a:t> (1943- )</a:t>
            </a:r>
          </a:p>
          <a:p>
            <a:pPr lvl="1">
              <a:buFontTx/>
              <a:buChar char="•"/>
            </a:pPr>
            <a:r>
              <a:rPr lang="en-US" altLang="en-US" b="1" dirty="0" err="1">
                <a:latin typeface="Arial" charset="0"/>
              </a:rPr>
              <a:t>Ouchi’s</a:t>
            </a:r>
            <a:r>
              <a:rPr lang="en-US" altLang="en-US" b="1" dirty="0">
                <a:latin typeface="Arial" charset="0"/>
              </a:rPr>
              <a:t> theory derived from comparisons between Japanese and American </a:t>
            </a:r>
            <a:r>
              <a:rPr lang="en-US" altLang="en-US" b="1" dirty="0" err="1" smtClean="0">
                <a:latin typeface="Arial" charset="0"/>
              </a:rPr>
              <a:t>organisations</a:t>
            </a:r>
            <a:r>
              <a:rPr lang="en-US" altLang="en-US" b="1" dirty="0">
                <a:latin typeface="Arial" charset="0"/>
              </a:rPr>
              <a:t>. Theory Z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retain individual achievement and advancement as a model but provide a continuing sense of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community not typical of many American </a:t>
            </a:r>
            <a:r>
              <a:rPr lang="en-US" altLang="en-US" b="1" dirty="0" err="1" smtClean="0">
                <a:latin typeface="Arial" charset="0"/>
              </a:rPr>
              <a:t>organisations</a:t>
            </a:r>
            <a:r>
              <a:rPr lang="en-US" altLang="en-US" b="1" dirty="0">
                <a:latin typeface="Arial" charset="0"/>
              </a:rPr>
              <a:t>.</a:t>
            </a:r>
            <a:r>
              <a:rPr lang="en-US" altLang="en-US" sz="1800" b="1" dirty="0">
                <a:latin typeface="Arial" charset="0"/>
              </a:rPr>
              <a:t> </a:t>
            </a:r>
          </a:p>
        </p:txBody>
      </p:sp>
    </p:spTree>
  </p:cSld>
  <p:clrMapOvr>
    <a:masterClrMapping/>
  </p:clrMapOvr>
  <p:transition>
    <p:random/>
  </p:transition>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r>
              <a:rPr lang="en-US" altLang="en-US" sz="3200" b="1">
                <a:latin typeface="Arial" charset="0"/>
              </a:rPr>
              <a:t>Major Integrated Perspectives Theories: Cultural Approaches – Theory Z</a:t>
            </a:r>
          </a:p>
        </p:txBody>
      </p:sp>
      <p:sp>
        <p:nvSpPr>
          <p:cNvPr id="163843" name="Rectangle 3"/>
          <p:cNvSpPr>
            <a:spLocks noGrp="1" noChangeArrowheads="1"/>
          </p:cNvSpPr>
          <p:nvPr>
            <p:ph type="body" sz="half" idx="1"/>
          </p:nvPr>
        </p:nvSpPr>
        <p:spPr/>
        <p:txBody>
          <a:bodyPr/>
          <a:lstStyle/>
          <a:p>
            <a:pPr marL="533400" indent="-533400">
              <a:lnSpc>
                <a:spcPct val="90000"/>
              </a:lnSpc>
            </a:pPr>
            <a:r>
              <a:rPr lang="en-US" altLang="en-US" sz="2400" b="1" dirty="0">
                <a:latin typeface="Arial" charset="0"/>
              </a:rPr>
              <a:t>Type A </a:t>
            </a:r>
            <a:r>
              <a:rPr lang="en-US" altLang="en-US" sz="2400" b="1" dirty="0" err="1" smtClean="0">
                <a:latin typeface="Arial" charset="0"/>
              </a:rPr>
              <a:t>Organisation</a:t>
            </a:r>
            <a:endParaRPr lang="en-US" altLang="en-US" sz="2400" b="1" dirty="0">
              <a:latin typeface="Arial" charset="0"/>
            </a:endParaRPr>
          </a:p>
          <a:p>
            <a:pPr marL="914400" lvl="1" indent="-457200">
              <a:lnSpc>
                <a:spcPct val="90000"/>
              </a:lnSpc>
              <a:buFontTx/>
              <a:buAutoNum type="arabicPeriod"/>
            </a:pPr>
            <a:r>
              <a:rPr lang="en-US" altLang="en-US" sz="2000" b="1" dirty="0">
                <a:latin typeface="Arial" charset="0"/>
              </a:rPr>
              <a:t>Short-term employment</a:t>
            </a:r>
          </a:p>
          <a:p>
            <a:pPr marL="914400" lvl="1" indent="-457200">
              <a:lnSpc>
                <a:spcPct val="90000"/>
              </a:lnSpc>
              <a:buFontTx/>
              <a:buAutoNum type="arabicPeriod"/>
            </a:pPr>
            <a:r>
              <a:rPr lang="en-US" altLang="en-US" sz="2000" b="1" dirty="0">
                <a:latin typeface="Arial" charset="0"/>
              </a:rPr>
              <a:t>Individual decision making</a:t>
            </a:r>
          </a:p>
          <a:p>
            <a:pPr marL="914400" lvl="1" indent="-457200">
              <a:lnSpc>
                <a:spcPct val="90000"/>
              </a:lnSpc>
              <a:buFontTx/>
              <a:buAutoNum type="arabicPeriod"/>
            </a:pPr>
            <a:r>
              <a:rPr lang="en-US" altLang="en-US" sz="2000" b="1" dirty="0">
                <a:latin typeface="Arial" charset="0"/>
              </a:rPr>
              <a:t>Individual responsibility</a:t>
            </a:r>
          </a:p>
          <a:p>
            <a:pPr marL="914400" lvl="1" indent="-457200">
              <a:lnSpc>
                <a:spcPct val="90000"/>
              </a:lnSpc>
              <a:buFontTx/>
              <a:buAutoNum type="arabicPeriod"/>
            </a:pPr>
            <a:r>
              <a:rPr lang="en-US" altLang="en-US" sz="2000" b="1" dirty="0">
                <a:latin typeface="Arial" charset="0"/>
              </a:rPr>
              <a:t>Rapid promotion</a:t>
            </a:r>
          </a:p>
          <a:p>
            <a:pPr marL="914400" lvl="1" indent="-457200">
              <a:lnSpc>
                <a:spcPct val="90000"/>
              </a:lnSpc>
              <a:buFontTx/>
              <a:buAutoNum type="arabicPeriod"/>
            </a:pPr>
            <a:r>
              <a:rPr lang="en-US" altLang="en-US" sz="2000" b="1" dirty="0">
                <a:latin typeface="Arial" charset="0"/>
              </a:rPr>
              <a:t>Formal control</a:t>
            </a:r>
          </a:p>
          <a:p>
            <a:pPr marL="914400" lvl="1" indent="-457200">
              <a:lnSpc>
                <a:spcPct val="90000"/>
              </a:lnSpc>
              <a:buFontTx/>
              <a:buAutoNum type="arabicPeriod"/>
            </a:pPr>
            <a:r>
              <a:rPr lang="en-US" altLang="en-US" sz="2000" b="1" dirty="0">
                <a:latin typeface="Arial" charset="0"/>
              </a:rPr>
              <a:t>Specialized career paths</a:t>
            </a:r>
          </a:p>
          <a:p>
            <a:pPr marL="914400" lvl="1" indent="-457200">
              <a:lnSpc>
                <a:spcPct val="90000"/>
              </a:lnSpc>
              <a:buFontTx/>
              <a:buAutoNum type="arabicPeriod"/>
            </a:pPr>
            <a:r>
              <a:rPr lang="en-US" altLang="en-US" sz="2000" b="1" dirty="0">
                <a:latin typeface="Arial" charset="0"/>
              </a:rPr>
              <a:t>Segmented concerns</a:t>
            </a:r>
          </a:p>
        </p:txBody>
      </p:sp>
      <p:sp>
        <p:nvSpPr>
          <p:cNvPr id="163844" name="Rectangle 4"/>
          <p:cNvSpPr>
            <a:spLocks noGrp="1" noChangeArrowheads="1"/>
          </p:cNvSpPr>
          <p:nvPr>
            <p:ph type="body" sz="half" idx="2"/>
          </p:nvPr>
        </p:nvSpPr>
        <p:spPr>
          <a:xfrm>
            <a:off x="4648200" y="1981200"/>
            <a:ext cx="3733800" cy="4038600"/>
          </a:xfrm>
        </p:spPr>
        <p:txBody>
          <a:bodyPr/>
          <a:lstStyle/>
          <a:p>
            <a:pPr marL="533400" indent="-533400">
              <a:lnSpc>
                <a:spcPct val="90000"/>
              </a:lnSpc>
            </a:pPr>
            <a:r>
              <a:rPr lang="en-US" sz="2400" b="1" dirty="0">
                <a:latin typeface="Arial" charset="0"/>
              </a:rPr>
              <a:t>Type J </a:t>
            </a:r>
            <a:r>
              <a:rPr lang="en-US" sz="2400" b="1" dirty="0" err="1" smtClean="0">
                <a:latin typeface="Arial" charset="0"/>
              </a:rPr>
              <a:t>Organisation</a:t>
            </a:r>
            <a:endParaRPr lang="en-US" sz="2400" b="1" dirty="0">
              <a:latin typeface="Arial" charset="0"/>
            </a:endParaRPr>
          </a:p>
          <a:p>
            <a:pPr marL="914400" lvl="1" indent="-457200">
              <a:lnSpc>
                <a:spcPct val="90000"/>
              </a:lnSpc>
              <a:buFontTx/>
              <a:buAutoNum type="arabicPeriod"/>
            </a:pPr>
            <a:r>
              <a:rPr lang="en-US" sz="2000" b="1" dirty="0">
                <a:latin typeface="Arial" charset="0"/>
              </a:rPr>
              <a:t>Lifetime   employment</a:t>
            </a:r>
          </a:p>
          <a:p>
            <a:pPr marL="914400" lvl="1" indent="-457200">
              <a:lnSpc>
                <a:spcPct val="90000"/>
              </a:lnSpc>
              <a:buFontTx/>
              <a:buAutoNum type="arabicPeriod"/>
            </a:pPr>
            <a:r>
              <a:rPr lang="en-US" sz="2000" b="1" dirty="0">
                <a:latin typeface="Arial" charset="0"/>
              </a:rPr>
              <a:t>Consensual decision making</a:t>
            </a:r>
          </a:p>
          <a:p>
            <a:pPr marL="914400" lvl="1" indent="-457200">
              <a:lnSpc>
                <a:spcPct val="90000"/>
              </a:lnSpc>
              <a:buFontTx/>
              <a:buAutoNum type="arabicPeriod"/>
            </a:pPr>
            <a:r>
              <a:rPr lang="en-US" sz="2000" b="1" dirty="0">
                <a:latin typeface="Arial" charset="0"/>
              </a:rPr>
              <a:t>Group or collective responsibility</a:t>
            </a:r>
          </a:p>
          <a:p>
            <a:pPr marL="914400" lvl="1" indent="-457200">
              <a:lnSpc>
                <a:spcPct val="90000"/>
              </a:lnSpc>
              <a:buFontTx/>
              <a:buAutoNum type="arabicPeriod"/>
            </a:pPr>
            <a:r>
              <a:rPr lang="en-US" sz="2000" b="1" dirty="0">
                <a:latin typeface="Arial" charset="0"/>
              </a:rPr>
              <a:t>Slow advancement</a:t>
            </a:r>
          </a:p>
          <a:p>
            <a:pPr marL="914400" lvl="1" indent="-457200">
              <a:lnSpc>
                <a:spcPct val="90000"/>
              </a:lnSpc>
              <a:buFontTx/>
              <a:buAutoNum type="arabicPeriod"/>
            </a:pPr>
            <a:r>
              <a:rPr lang="en-US" sz="2000" b="1" dirty="0">
                <a:latin typeface="Arial" charset="0"/>
              </a:rPr>
              <a:t>Informal control</a:t>
            </a:r>
          </a:p>
          <a:p>
            <a:pPr marL="914400" lvl="1" indent="-457200">
              <a:lnSpc>
                <a:spcPct val="90000"/>
              </a:lnSpc>
              <a:buFontTx/>
              <a:buAutoNum type="arabicPeriod"/>
            </a:pPr>
            <a:r>
              <a:rPr lang="en-US" sz="2000" b="1" dirty="0">
                <a:latin typeface="Arial" charset="0"/>
              </a:rPr>
              <a:t>Generalized career paths</a:t>
            </a:r>
          </a:p>
          <a:p>
            <a:pPr marL="914400" lvl="1" indent="-457200">
              <a:lnSpc>
                <a:spcPct val="90000"/>
              </a:lnSpc>
              <a:buFontTx/>
              <a:buAutoNum type="arabicPeriod"/>
            </a:pPr>
            <a:r>
              <a:rPr lang="en-US" sz="2000" b="1" dirty="0">
                <a:latin typeface="Arial" charset="0"/>
              </a:rPr>
              <a:t>Holistic concerns</a:t>
            </a:r>
          </a:p>
          <a:p>
            <a:pPr marL="914400" lvl="1" indent="-457200">
              <a:lnSpc>
                <a:spcPct val="90000"/>
              </a:lnSpc>
              <a:buFontTx/>
              <a:buAutoNum type="arabicPeriod"/>
            </a:pPr>
            <a:endParaRPr lang="en-US" sz="2000" b="1" dirty="0">
              <a:latin typeface="Arial" charset="0"/>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6384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6384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6384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6384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6384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6384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16384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16384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63844">
                                            <p:txEl>
                                              <p:pRg st="0" end="0"/>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63844">
                                            <p:txEl>
                                              <p:pRg st="1" end="1"/>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499"/>
                                          </p:stCondLst>
                                        </p:cTn>
                                        <p:tgtEl>
                                          <p:spTgt spid="163844">
                                            <p:txEl>
                                              <p:pRg st="2" end="2"/>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499"/>
                                          </p:stCondLst>
                                        </p:cTn>
                                        <p:tgtEl>
                                          <p:spTgt spid="163844">
                                            <p:txEl>
                                              <p:pRg st="3" end="3"/>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499"/>
                                          </p:stCondLst>
                                        </p:cTn>
                                        <p:tgtEl>
                                          <p:spTgt spid="163844">
                                            <p:txEl>
                                              <p:pRg st="4" end="4"/>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499"/>
                                          </p:stCondLst>
                                        </p:cTn>
                                        <p:tgtEl>
                                          <p:spTgt spid="163844">
                                            <p:txEl>
                                              <p:pRg st="5" end="5"/>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499"/>
                                          </p:stCondLst>
                                        </p:cTn>
                                        <p:tgtEl>
                                          <p:spTgt spid="163844">
                                            <p:txEl>
                                              <p:pRg st="6" end="6"/>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499"/>
                                          </p:stCondLst>
                                        </p:cTn>
                                        <p:tgtEl>
                                          <p:spTgt spid="16384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3" grpId="0" build="p" autoUpdateAnimBg="0"/>
      <p:bldP spid="163844" grpId="0" build="p"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US" altLang="en-US" sz="3200" b="1">
                <a:latin typeface="Arial" charset="0"/>
              </a:rPr>
              <a:t>Major Integrated Perspectives Theories: Cultural Approaches – Theory Z</a:t>
            </a:r>
          </a:p>
        </p:txBody>
      </p:sp>
      <p:sp>
        <p:nvSpPr>
          <p:cNvPr id="165891" name="Rectangle 3"/>
          <p:cNvSpPr>
            <a:spLocks noGrp="1" noChangeArrowheads="1"/>
          </p:cNvSpPr>
          <p:nvPr>
            <p:ph type="body" sz="half" idx="1"/>
          </p:nvPr>
        </p:nvSpPr>
        <p:spPr/>
        <p:txBody>
          <a:bodyPr/>
          <a:lstStyle/>
          <a:p>
            <a:pPr marL="533400" indent="-533400">
              <a:lnSpc>
                <a:spcPct val="90000"/>
              </a:lnSpc>
            </a:pPr>
            <a:r>
              <a:rPr lang="en-US" altLang="en-US" sz="2400" b="1" dirty="0">
                <a:latin typeface="Arial" charset="0"/>
              </a:rPr>
              <a:t>Type A </a:t>
            </a:r>
            <a:r>
              <a:rPr lang="en-US" altLang="en-US" sz="2400" b="1" dirty="0" err="1" smtClean="0">
                <a:latin typeface="Arial" charset="0"/>
              </a:rPr>
              <a:t>Organisation</a:t>
            </a:r>
            <a:endParaRPr lang="en-US" altLang="en-US" sz="2400" b="1" dirty="0">
              <a:latin typeface="Arial" charset="0"/>
            </a:endParaRPr>
          </a:p>
          <a:p>
            <a:pPr marL="533400" indent="-533400">
              <a:lnSpc>
                <a:spcPct val="90000"/>
              </a:lnSpc>
              <a:buFontTx/>
              <a:buNone/>
            </a:pPr>
            <a:r>
              <a:rPr lang="en-US" altLang="en-US" sz="2400" b="1" dirty="0">
                <a:latin typeface="Arial" charset="0"/>
              </a:rPr>
              <a:t>	-reflects cultural values of individuality over group membership and assume that broad social needs are supported by other institutions rather than formal employment groups</a:t>
            </a:r>
          </a:p>
        </p:txBody>
      </p:sp>
      <p:sp>
        <p:nvSpPr>
          <p:cNvPr id="165892" name="Rectangle 4"/>
          <p:cNvSpPr>
            <a:spLocks noGrp="1" noChangeArrowheads="1"/>
          </p:cNvSpPr>
          <p:nvPr>
            <p:ph type="body" sz="half" idx="2"/>
          </p:nvPr>
        </p:nvSpPr>
        <p:spPr>
          <a:xfrm>
            <a:off x="4648200" y="1981200"/>
            <a:ext cx="3733800" cy="4038600"/>
          </a:xfrm>
        </p:spPr>
        <p:txBody>
          <a:bodyPr/>
          <a:lstStyle/>
          <a:p>
            <a:pPr marL="533400" indent="-533400">
              <a:lnSpc>
                <a:spcPct val="90000"/>
              </a:lnSpc>
            </a:pPr>
            <a:r>
              <a:rPr lang="en-US" sz="2400" b="1" dirty="0">
                <a:latin typeface="Arial" charset="0"/>
              </a:rPr>
              <a:t>Type J </a:t>
            </a:r>
            <a:r>
              <a:rPr lang="en-US" sz="2400" b="1" dirty="0" err="1" smtClean="0">
                <a:latin typeface="Arial" charset="0"/>
              </a:rPr>
              <a:t>Organisation</a:t>
            </a:r>
            <a:endParaRPr lang="en-US" sz="2400" b="1" dirty="0">
              <a:latin typeface="Arial" charset="0"/>
            </a:endParaRPr>
          </a:p>
          <a:p>
            <a:pPr marL="533400" indent="-533400">
              <a:lnSpc>
                <a:spcPct val="90000"/>
              </a:lnSpc>
              <a:buFontTx/>
              <a:buNone/>
            </a:pPr>
            <a:r>
              <a:rPr lang="en-US" sz="2400" b="1" dirty="0">
                <a:latin typeface="Arial" charset="0"/>
              </a:rPr>
              <a:t>	-reflects a culture in which loyalty to groups is more important than individual achievement and in which individuals gain identity from long-term affiliations with the companies for which they work</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658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658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1" grpId="0" autoUpdateAnimBg="0"/>
      <p:bldP spid="165892" grpId="0"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Cultural Approaches</a:t>
            </a:r>
          </a:p>
        </p:txBody>
      </p:sp>
      <p:sp>
        <p:nvSpPr>
          <p:cNvPr id="166915" name="Rectangle 3"/>
          <p:cNvSpPr>
            <a:spLocks noGrp="1" noChangeArrowheads="1"/>
          </p:cNvSpPr>
          <p:nvPr>
            <p:ph type="body" idx="1"/>
          </p:nvPr>
        </p:nvSpPr>
        <p:spPr>
          <a:xfrm>
            <a:off x="685800" y="2133600"/>
            <a:ext cx="8153400" cy="4495800"/>
          </a:xfrm>
        </p:spPr>
        <p:txBody>
          <a:bodyPr/>
          <a:lstStyle/>
          <a:p>
            <a:pPr>
              <a:lnSpc>
                <a:spcPct val="90000"/>
              </a:lnSpc>
            </a:pPr>
            <a:r>
              <a:rPr lang="en-US" altLang="en-US" b="1">
                <a:latin typeface="Arial" charset="0"/>
              </a:rPr>
              <a:t>In Search of Excellence: </a:t>
            </a:r>
            <a:r>
              <a:rPr lang="en-US" altLang="en-US" sz="2000" b="1">
                <a:latin typeface="Arial" charset="0"/>
              </a:rPr>
              <a:t>Thomas Peters (1942- ) and Robert Waterman (1936- )</a:t>
            </a:r>
          </a:p>
          <a:p>
            <a:pPr lvl="1">
              <a:lnSpc>
                <a:spcPct val="90000"/>
              </a:lnSpc>
              <a:buFontTx/>
              <a:buChar char="•"/>
            </a:pPr>
            <a:r>
              <a:rPr lang="en-US" altLang="en-US" b="1">
                <a:latin typeface="Arial" charset="0"/>
              </a:rPr>
              <a:t>Eight Themes</a:t>
            </a:r>
          </a:p>
          <a:p>
            <a:pPr lvl="2">
              <a:lnSpc>
                <a:spcPct val="90000"/>
              </a:lnSpc>
            </a:pPr>
            <a:r>
              <a:rPr lang="en-US" altLang="en-US" b="1">
                <a:latin typeface="Arial" charset="0"/>
              </a:rPr>
              <a:t>A bias for action</a:t>
            </a:r>
          </a:p>
          <a:p>
            <a:pPr lvl="2">
              <a:lnSpc>
                <a:spcPct val="90000"/>
              </a:lnSpc>
            </a:pPr>
            <a:r>
              <a:rPr lang="en-US" altLang="en-US" b="1">
                <a:latin typeface="Arial" charset="0"/>
              </a:rPr>
              <a:t>Close to the customer</a:t>
            </a:r>
          </a:p>
          <a:p>
            <a:pPr lvl="2">
              <a:lnSpc>
                <a:spcPct val="90000"/>
              </a:lnSpc>
            </a:pPr>
            <a:r>
              <a:rPr lang="en-US" altLang="en-US" b="1">
                <a:latin typeface="Arial" charset="0"/>
              </a:rPr>
              <a:t>Autonomy and entrepreneurship</a:t>
            </a:r>
          </a:p>
          <a:p>
            <a:pPr lvl="2">
              <a:lnSpc>
                <a:spcPct val="90000"/>
              </a:lnSpc>
            </a:pPr>
            <a:r>
              <a:rPr lang="en-US" altLang="en-US" b="1">
                <a:latin typeface="Arial" charset="0"/>
              </a:rPr>
              <a:t>Productivity through people</a:t>
            </a:r>
          </a:p>
          <a:p>
            <a:pPr lvl="2">
              <a:lnSpc>
                <a:spcPct val="90000"/>
              </a:lnSpc>
            </a:pPr>
            <a:r>
              <a:rPr lang="en-US" altLang="en-US" b="1">
                <a:latin typeface="Arial" charset="0"/>
              </a:rPr>
              <a:t>Hands-on value-driven</a:t>
            </a:r>
          </a:p>
          <a:p>
            <a:pPr lvl="2">
              <a:lnSpc>
                <a:spcPct val="90000"/>
              </a:lnSpc>
            </a:pPr>
            <a:r>
              <a:rPr lang="en-US" altLang="en-US" b="1">
                <a:latin typeface="Arial" charset="0"/>
              </a:rPr>
              <a:t>Stick to the knitting</a:t>
            </a:r>
          </a:p>
          <a:p>
            <a:pPr lvl="2">
              <a:lnSpc>
                <a:spcPct val="90000"/>
              </a:lnSpc>
            </a:pPr>
            <a:r>
              <a:rPr lang="en-US" altLang="en-US" b="1">
                <a:latin typeface="Arial" charset="0"/>
              </a:rPr>
              <a:t>Simple form, lean staff</a:t>
            </a:r>
          </a:p>
          <a:p>
            <a:pPr lvl="2">
              <a:lnSpc>
                <a:spcPct val="90000"/>
              </a:lnSpc>
            </a:pPr>
            <a:r>
              <a:rPr lang="en-US" altLang="en-US" b="1">
                <a:latin typeface="Arial" charset="0"/>
              </a:rPr>
              <a:t>Simultaneous loose-tight properties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6915">
                                            <p:txEl>
                                              <p:pRg st="0" end="0"/>
                                            </p:txEl>
                                          </p:spTgt>
                                        </p:tgtEl>
                                        <p:attrNameLst>
                                          <p:attrName>style.visibility</p:attrName>
                                        </p:attrNameLst>
                                      </p:cBhvr>
                                      <p:to>
                                        <p:strVal val="visible"/>
                                      </p:to>
                                    </p:set>
                                    <p:anim calcmode="lin" valueType="num">
                                      <p:cBhvr additive="base">
                                        <p:cTn id="7" dur="500" fill="hold"/>
                                        <p:tgtEl>
                                          <p:spTgt spid="1669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69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6915">
                                            <p:txEl>
                                              <p:pRg st="1" end="1"/>
                                            </p:txEl>
                                          </p:spTgt>
                                        </p:tgtEl>
                                        <p:attrNameLst>
                                          <p:attrName>style.visibility</p:attrName>
                                        </p:attrNameLst>
                                      </p:cBhvr>
                                      <p:to>
                                        <p:strVal val="visible"/>
                                      </p:to>
                                    </p:set>
                                    <p:anim calcmode="lin" valueType="num">
                                      <p:cBhvr additive="base">
                                        <p:cTn id="13" dur="500" fill="hold"/>
                                        <p:tgtEl>
                                          <p:spTgt spid="16691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6915">
                                            <p:txEl>
                                              <p:pRg st="1" end="1"/>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66915">
                                            <p:txEl>
                                              <p:pRg st="2" end="2"/>
                                            </p:txEl>
                                          </p:spTgt>
                                        </p:tgtEl>
                                        <p:attrNameLst>
                                          <p:attrName>style.visibility</p:attrName>
                                        </p:attrNameLst>
                                      </p:cBhvr>
                                      <p:to>
                                        <p:strVal val="visible"/>
                                      </p:to>
                                    </p:set>
                                    <p:anim calcmode="lin" valueType="num">
                                      <p:cBhvr additive="base">
                                        <p:cTn id="17" dur="500" fill="hold"/>
                                        <p:tgtEl>
                                          <p:spTgt spid="16691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6691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166915">
                                            <p:txEl>
                                              <p:pRg st="3" end="3"/>
                                            </p:txEl>
                                          </p:spTgt>
                                        </p:tgtEl>
                                        <p:attrNameLst>
                                          <p:attrName>style.visibility</p:attrName>
                                        </p:attrNameLst>
                                      </p:cBhvr>
                                      <p:to>
                                        <p:strVal val="visible"/>
                                      </p:to>
                                    </p:set>
                                    <p:anim calcmode="lin" valueType="num">
                                      <p:cBhvr additive="base">
                                        <p:cTn id="21" dur="500" fill="hold"/>
                                        <p:tgtEl>
                                          <p:spTgt spid="166915">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66915">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166915">
                                            <p:txEl>
                                              <p:pRg st="4" end="4"/>
                                            </p:txEl>
                                          </p:spTgt>
                                        </p:tgtEl>
                                        <p:attrNameLst>
                                          <p:attrName>style.visibility</p:attrName>
                                        </p:attrNameLst>
                                      </p:cBhvr>
                                      <p:to>
                                        <p:strVal val="visible"/>
                                      </p:to>
                                    </p:set>
                                    <p:anim calcmode="lin" valueType="num">
                                      <p:cBhvr additive="base">
                                        <p:cTn id="25" dur="500" fill="hold"/>
                                        <p:tgtEl>
                                          <p:spTgt spid="166915">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66915">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166915">
                                            <p:txEl>
                                              <p:pRg st="5" end="5"/>
                                            </p:txEl>
                                          </p:spTgt>
                                        </p:tgtEl>
                                        <p:attrNameLst>
                                          <p:attrName>style.visibility</p:attrName>
                                        </p:attrNameLst>
                                      </p:cBhvr>
                                      <p:to>
                                        <p:strVal val="visible"/>
                                      </p:to>
                                    </p:set>
                                    <p:anim calcmode="lin" valueType="num">
                                      <p:cBhvr additive="base">
                                        <p:cTn id="29" dur="500" fill="hold"/>
                                        <p:tgtEl>
                                          <p:spTgt spid="166915">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66915">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166915">
                                            <p:txEl>
                                              <p:pRg st="6" end="6"/>
                                            </p:txEl>
                                          </p:spTgt>
                                        </p:tgtEl>
                                        <p:attrNameLst>
                                          <p:attrName>style.visibility</p:attrName>
                                        </p:attrNameLst>
                                      </p:cBhvr>
                                      <p:to>
                                        <p:strVal val="visible"/>
                                      </p:to>
                                    </p:set>
                                    <p:anim calcmode="lin" valueType="num">
                                      <p:cBhvr additive="base">
                                        <p:cTn id="33" dur="500" fill="hold"/>
                                        <p:tgtEl>
                                          <p:spTgt spid="166915">
                                            <p:txEl>
                                              <p:pRg st="6" end="6"/>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66915">
                                            <p:txEl>
                                              <p:pRg st="6" end="6"/>
                                            </p:txEl>
                                          </p:spTgt>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0"/>
                                  </p:stCondLst>
                                  <p:childTnLst>
                                    <p:set>
                                      <p:cBhvr>
                                        <p:cTn id="36" dur="1" fill="hold">
                                          <p:stCondLst>
                                            <p:cond delay="0"/>
                                          </p:stCondLst>
                                        </p:cTn>
                                        <p:tgtEl>
                                          <p:spTgt spid="166915">
                                            <p:txEl>
                                              <p:pRg st="7" end="7"/>
                                            </p:txEl>
                                          </p:spTgt>
                                        </p:tgtEl>
                                        <p:attrNameLst>
                                          <p:attrName>style.visibility</p:attrName>
                                        </p:attrNameLst>
                                      </p:cBhvr>
                                      <p:to>
                                        <p:strVal val="visible"/>
                                      </p:to>
                                    </p:set>
                                    <p:anim calcmode="lin" valueType="num">
                                      <p:cBhvr additive="base">
                                        <p:cTn id="37" dur="500" fill="hold"/>
                                        <p:tgtEl>
                                          <p:spTgt spid="166915">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66915">
                                            <p:txEl>
                                              <p:pRg st="7" end="7"/>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166915">
                                            <p:txEl>
                                              <p:pRg st="8" end="8"/>
                                            </p:txEl>
                                          </p:spTgt>
                                        </p:tgtEl>
                                        <p:attrNameLst>
                                          <p:attrName>style.visibility</p:attrName>
                                        </p:attrNameLst>
                                      </p:cBhvr>
                                      <p:to>
                                        <p:strVal val="visible"/>
                                      </p:to>
                                    </p:set>
                                    <p:anim calcmode="lin" valueType="num">
                                      <p:cBhvr additive="base">
                                        <p:cTn id="41" dur="500" fill="hold"/>
                                        <p:tgtEl>
                                          <p:spTgt spid="166915">
                                            <p:txEl>
                                              <p:pRg st="8" end="8"/>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166915">
                                            <p:txEl>
                                              <p:pRg st="8" end="8"/>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166915">
                                            <p:txEl>
                                              <p:pRg st="9" end="9"/>
                                            </p:txEl>
                                          </p:spTgt>
                                        </p:tgtEl>
                                        <p:attrNameLst>
                                          <p:attrName>style.visibility</p:attrName>
                                        </p:attrNameLst>
                                      </p:cBhvr>
                                      <p:to>
                                        <p:strVal val="visible"/>
                                      </p:to>
                                    </p:set>
                                    <p:anim calcmode="lin" valueType="num">
                                      <p:cBhvr additive="base">
                                        <p:cTn id="45" dur="500" fill="hold"/>
                                        <p:tgtEl>
                                          <p:spTgt spid="166915">
                                            <p:txEl>
                                              <p:pRg st="9" end="9"/>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66915">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6915" grpId="0" build="p" bldLvl="2" autoUpdateAnimBg="0"/>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93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Cultural Approaches</a:t>
            </a:r>
          </a:p>
        </p:txBody>
      </p:sp>
      <p:sp>
        <p:nvSpPr>
          <p:cNvPr id="167939" name="Rectangle 3"/>
          <p:cNvSpPr>
            <a:spLocks noGrp="1" noChangeArrowheads="1"/>
          </p:cNvSpPr>
          <p:nvPr>
            <p:ph type="body" idx="1"/>
          </p:nvPr>
        </p:nvSpPr>
        <p:spPr>
          <a:xfrm>
            <a:off x="685800" y="2133600"/>
            <a:ext cx="8153400" cy="4495800"/>
          </a:xfrm>
        </p:spPr>
        <p:txBody>
          <a:bodyPr/>
          <a:lstStyle/>
          <a:p>
            <a:pPr marL="609600" indent="-609600">
              <a:lnSpc>
                <a:spcPct val="90000"/>
              </a:lnSpc>
            </a:pP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Culture Formation: </a:t>
            </a:r>
            <a:r>
              <a:rPr lang="en-US" altLang="en-US" sz="2000" b="1" dirty="0">
                <a:latin typeface="Arial" charset="0"/>
              </a:rPr>
              <a:t>Edgar Schein</a:t>
            </a:r>
          </a:p>
          <a:p>
            <a:pPr marL="990600" lvl="1" indent="-533400">
              <a:lnSpc>
                <a:spcPct val="90000"/>
              </a:lnSpc>
              <a:buFontTx/>
              <a:buChar char="•"/>
            </a:pPr>
            <a:r>
              <a:rPr lang="en-US" altLang="en-US" b="1" dirty="0">
                <a:latin typeface="Arial" charset="0"/>
              </a:rPr>
              <a:t>Model of Culture: 3 Levels</a:t>
            </a:r>
          </a:p>
          <a:p>
            <a:pPr marL="1371600" lvl="2" indent="-457200">
              <a:lnSpc>
                <a:spcPct val="90000"/>
              </a:lnSpc>
              <a:buFontTx/>
              <a:buAutoNum type="arabicPeriod"/>
            </a:pPr>
            <a:r>
              <a:rPr lang="en-US" altLang="en-US" b="1" dirty="0">
                <a:latin typeface="Arial" charset="0"/>
              </a:rPr>
              <a:t>Artifacts and creations</a:t>
            </a:r>
          </a:p>
          <a:p>
            <a:pPr marL="1752600" lvl="3" indent="-381000">
              <a:lnSpc>
                <a:spcPct val="90000"/>
              </a:lnSpc>
              <a:buFontTx/>
              <a:buChar char="•"/>
            </a:pPr>
            <a:r>
              <a:rPr lang="en-US" altLang="en-US" b="1" dirty="0">
                <a:latin typeface="Arial" charset="0"/>
              </a:rPr>
              <a:t>The most visible level of culture consisting of the physical and social environment</a:t>
            </a:r>
          </a:p>
          <a:p>
            <a:pPr marL="1371600" lvl="2" indent="-457200">
              <a:lnSpc>
                <a:spcPct val="90000"/>
              </a:lnSpc>
              <a:buFontTx/>
              <a:buAutoNum type="arabicPeriod"/>
            </a:pPr>
            <a:r>
              <a:rPr lang="en-US" altLang="en-US" b="1" dirty="0">
                <a:latin typeface="Arial" charset="0"/>
              </a:rPr>
              <a:t>Values</a:t>
            </a:r>
          </a:p>
          <a:p>
            <a:pPr marL="1752600" lvl="3" indent="-381000">
              <a:lnSpc>
                <a:spcPct val="90000"/>
              </a:lnSpc>
              <a:buFontTx/>
              <a:buChar char="•"/>
            </a:pPr>
            <a:r>
              <a:rPr lang="en-US" altLang="en-US" b="1" dirty="0">
                <a:latin typeface="Arial" charset="0"/>
              </a:rPr>
              <a:t>Individual and group preferences for the way it should be in the </a:t>
            </a:r>
            <a:r>
              <a:rPr lang="en-US" altLang="en-US" b="1" dirty="0" err="1" smtClean="0">
                <a:latin typeface="Arial" charset="0"/>
              </a:rPr>
              <a:t>organisation</a:t>
            </a:r>
            <a:endParaRPr lang="en-US" altLang="en-US" b="1" dirty="0">
              <a:latin typeface="Arial" charset="0"/>
            </a:endParaRPr>
          </a:p>
          <a:p>
            <a:pPr marL="1371600" lvl="2" indent="-457200">
              <a:lnSpc>
                <a:spcPct val="90000"/>
              </a:lnSpc>
              <a:buFontTx/>
              <a:buAutoNum type="arabicPeriod"/>
            </a:pPr>
            <a:r>
              <a:rPr lang="en-US" altLang="en-US" b="1" dirty="0">
                <a:latin typeface="Arial" charset="0"/>
              </a:rPr>
              <a:t>Basic assumptions</a:t>
            </a:r>
          </a:p>
          <a:p>
            <a:pPr marL="1752600" lvl="3" indent="-381000">
              <a:lnSpc>
                <a:spcPct val="90000"/>
              </a:lnSpc>
              <a:buFontTx/>
              <a:buChar char="•"/>
            </a:pPr>
            <a:r>
              <a:rPr lang="en-US" altLang="en-US" b="1" dirty="0">
                <a:latin typeface="Arial" charset="0"/>
              </a:rPr>
              <a:t>The core of what individuals believe to be true about the world and how it works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7939">
                                            <p:txEl>
                                              <p:pRg st="0" end="0"/>
                                            </p:txEl>
                                          </p:spTgt>
                                        </p:tgtEl>
                                        <p:attrNameLst>
                                          <p:attrName>style.visibility</p:attrName>
                                        </p:attrNameLst>
                                      </p:cBhvr>
                                      <p:to>
                                        <p:strVal val="visible"/>
                                      </p:to>
                                    </p:set>
                                    <p:anim calcmode="lin" valueType="num">
                                      <p:cBhvr additive="base">
                                        <p:cTn id="7" dur="500" fill="hold"/>
                                        <p:tgtEl>
                                          <p:spTgt spid="1679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793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7939">
                                            <p:txEl>
                                              <p:pRg st="1" end="1"/>
                                            </p:txEl>
                                          </p:spTgt>
                                        </p:tgtEl>
                                        <p:attrNameLst>
                                          <p:attrName>style.visibility</p:attrName>
                                        </p:attrNameLst>
                                      </p:cBhvr>
                                      <p:to>
                                        <p:strVal val="visible"/>
                                      </p:to>
                                    </p:set>
                                    <p:anim calcmode="lin" valueType="num">
                                      <p:cBhvr additive="base">
                                        <p:cTn id="13" dur="500" fill="hold"/>
                                        <p:tgtEl>
                                          <p:spTgt spid="16793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7939">
                                            <p:txEl>
                                              <p:pRg st="1" end="1"/>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67939">
                                            <p:txEl>
                                              <p:pRg st="2" end="2"/>
                                            </p:txEl>
                                          </p:spTgt>
                                        </p:tgtEl>
                                        <p:attrNameLst>
                                          <p:attrName>style.visibility</p:attrName>
                                        </p:attrNameLst>
                                      </p:cBhvr>
                                      <p:to>
                                        <p:strVal val="visible"/>
                                      </p:to>
                                    </p:set>
                                    <p:anim calcmode="lin" valueType="num">
                                      <p:cBhvr additive="base">
                                        <p:cTn id="17" dur="500" fill="hold"/>
                                        <p:tgtEl>
                                          <p:spTgt spid="167939">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67939">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167939">
                                            <p:txEl>
                                              <p:pRg st="3" end="3"/>
                                            </p:txEl>
                                          </p:spTgt>
                                        </p:tgtEl>
                                        <p:attrNameLst>
                                          <p:attrName>style.visibility</p:attrName>
                                        </p:attrNameLst>
                                      </p:cBhvr>
                                      <p:to>
                                        <p:strVal val="visible"/>
                                      </p:to>
                                    </p:set>
                                    <p:anim calcmode="lin" valueType="num">
                                      <p:cBhvr additive="base">
                                        <p:cTn id="21" dur="500" fill="hold"/>
                                        <p:tgtEl>
                                          <p:spTgt spid="167939">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67939">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167939">
                                            <p:txEl>
                                              <p:pRg st="4" end="4"/>
                                            </p:txEl>
                                          </p:spTgt>
                                        </p:tgtEl>
                                        <p:attrNameLst>
                                          <p:attrName>style.visibility</p:attrName>
                                        </p:attrNameLst>
                                      </p:cBhvr>
                                      <p:to>
                                        <p:strVal val="visible"/>
                                      </p:to>
                                    </p:set>
                                    <p:anim calcmode="lin" valueType="num">
                                      <p:cBhvr additive="base">
                                        <p:cTn id="25" dur="500" fill="hold"/>
                                        <p:tgtEl>
                                          <p:spTgt spid="167939">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67939">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167939">
                                            <p:txEl>
                                              <p:pRg st="5" end="5"/>
                                            </p:txEl>
                                          </p:spTgt>
                                        </p:tgtEl>
                                        <p:attrNameLst>
                                          <p:attrName>style.visibility</p:attrName>
                                        </p:attrNameLst>
                                      </p:cBhvr>
                                      <p:to>
                                        <p:strVal val="visible"/>
                                      </p:to>
                                    </p:set>
                                    <p:anim calcmode="lin" valueType="num">
                                      <p:cBhvr additive="base">
                                        <p:cTn id="29" dur="500" fill="hold"/>
                                        <p:tgtEl>
                                          <p:spTgt spid="167939">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67939">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167939">
                                            <p:txEl>
                                              <p:pRg st="6" end="6"/>
                                            </p:txEl>
                                          </p:spTgt>
                                        </p:tgtEl>
                                        <p:attrNameLst>
                                          <p:attrName>style.visibility</p:attrName>
                                        </p:attrNameLst>
                                      </p:cBhvr>
                                      <p:to>
                                        <p:strVal val="visible"/>
                                      </p:to>
                                    </p:set>
                                    <p:anim calcmode="lin" valueType="num">
                                      <p:cBhvr additive="base">
                                        <p:cTn id="33" dur="500" fill="hold"/>
                                        <p:tgtEl>
                                          <p:spTgt spid="167939">
                                            <p:txEl>
                                              <p:pRg st="6" end="6"/>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67939">
                                            <p:txEl>
                                              <p:pRg st="6" end="6"/>
                                            </p:txEl>
                                          </p:spTgt>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0"/>
                                  </p:stCondLst>
                                  <p:childTnLst>
                                    <p:set>
                                      <p:cBhvr>
                                        <p:cTn id="36" dur="1" fill="hold">
                                          <p:stCondLst>
                                            <p:cond delay="0"/>
                                          </p:stCondLst>
                                        </p:cTn>
                                        <p:tgtEl>
                                          <p:spTgt spid="167939">
                                            <p:txEl>
                                              <p:pRg st="7" end="7"/>
                                            </p:txEl>
                                          </p:spTgt>
                                        </p:tgtEl>
                                        <p:attrNameLst>
                                          <p:attrName>style.visibility</p:attrName>
                                        </p:attrNameLst>
                                      </p:cBhvr>
                                      <p:to>
                                        <p:strVal val="visible"/>
                                      </p:to>
                                    </p:set>
                                    <p:anim calcmode="lin" valueType="num">
                                      <p:cBhvr additive="base">
                                        <p:cTn id="37" dur="500" fill="hold"/>
                                        <p:tgtEl>
                                          <p:spTgt spid="167939">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67939">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939" grpId="0" build="p" bldLvl="2"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Cultural Approaches</a:t>
            </a:r>
          </a:p>
        </p:txBody>
      </p:sp>
      <p:sp>
        <p:nvSpPr>
          <p:cNvPr id="168963" name="Rectangle 3"/>
          <p:cNvSpPr>
            <a:spLocks noGrp="1" noChangeArrowheads="1"/>
          </p:cNvSpPr>
          <p:nvPr>
            <p:ph type="body" idx="1"/>
          </p:nvPr>
        </p:nvSpPr>
        <p:spPr>
          <a:xfrm>
            <a:off x="685800" y="2133600"/>
            <a:ext cx="8153400" cy="4495800"/>
          </a:xfrm>
        </p:spPr>
        <p:txBody>
          <a:bodyPr/>
          <a:lstStyle/>
          <a:p>
            <a:pPr marL="609600" indent="-609600"/>
            <a:r>
              <a:rPr lang="en-US" altLang="en-US" b="1">
                <a:latin typeface="Arial" charset="0"/>
              </a:rPr>
              <a:t>Sensemaking Model: </a:t>
            </a:r>
            <a:r>
              <a:rPr lang="en-US" altLang="en-US" sz="2000" b="1">
                <a:latin typeface="Arial" charset="0"/>
              </a:rPr>
              <a:t>Karl Weick (1936- )</a:t>
            </a:r>
          </a:p>
          <a:p>
            <a:pPr marL="990600" lvl="1" indent="-533400">
              <a:buFontTx/>
              <a:buChar char="•"/>
            </a:pPr>
            <a:endParaRPr lang="en-US" altLang="en-US" b="1">
              <a:latin typeface="Arial" charset="0"/>
            </a:endParaRPr>
          </a:p>
          <a:p>
            <a:pPr marL="990600" lvl="1" indent="-533400">
              <a:buFontTx/>
              <a:buNone/>
            </a:pPr>
            <a:r>
              <a:rPr lang="en-US" altLang="en-US" b="1">
                <a:latin typeface="Arial" charset="0"/>
              </a:rPr>
              <a:t>“The outcome comes before the decision”</a:t>
            </a:r>
          </a:p>
          <a:p>
            <a:pPr marL="990600" lvl="1" indent="-533400">
              <a:buFontTx/>
              <a:buNone/>
            </a:pPr>
            <a:endParaRPr lang="en-US" altLang="en-US" b="1">
              <a:latin typeface="Arial" charset="0"/>
            </a:endParaRPr>
          </a:p>
          <a:p>
            <a:pPr marL="990600" lvl="1" indent="-533400">
              <a:buFontTx/>
              <a:buChar char="•"/>
            </a:pPr>
            <a:r>
              <a:rPr lang="en-US" altLang="en-US" b="1">
                <a:latin typeface="Arial" charset="0"/>
              </a:rPr>
              <a:t>Weick is arguing that we make decisions and then render them sensible by explaining the meaning of our decisions.</a:t>
            </a:r>
          </a:p>
        </p:txBody>
      </p:sp>
    </p:spTree>
  </p:cSld>
  <p:clrMapOvr>
    <a:masterClrMapping/>
  </p:clrMapOvr>
  <p:transition>
    <p:random/>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Major Integrated Perspectives Theories: Cultural Approaches</a:t>
            </a:r>
          </a:p>
        </p:txBody>
      </p:sp>
      <p:sp>
        <p:nvSpPr>
          <p:cNvPr id="169987" name="Rectangle 3"/>
          <p:cNvSpPr>
            <a:spLocks noGrp="1" noChangeArrowheads="1"/>
          </p:cNvSpPr>
          <p:nvPr>
            <p:ph type="body" idx="1"/>
          </p:nvPr>
        </p:nvSpPr>
        <p:spPr>
          <a:xfrm>
            <a:off x="685800" y="2133600"/>
            <a:ext cx="8153400" cy="4495800"/>
          </a:xfrm>
        </p:spPr>
        <p:txBody>
          <a:bodyPr/>
          <a:lstStyle/>
          <a:p>
            <a:pPr marL="609600" indent="-609600"/>
            <a:r>
              <a:rPr lang="en-US" altLang="en-US" b="1">
                <a:latin typeface="Arial" charset="0"/>
              </a:rPr>
              <a:t>Sensemaking Model: </a:t>
            </a:r>
            <a:r>
              <a:rPr lang="en-US" altLang="en-US" sz="2000" b="1">
                <a:latin typeface="Arial" charset="0"/>
              </a:rPr>
              <a:t>Karl Weick (1936- )</a:t>
            </a:r>
          </a:p>
          <a:p>
            <a:pPr marL="990600" lvl="1" indent="-533400">
              <a:buFontTx/>
              <a:buChar char="•"/>
            </a:pPr>
            <a:r>
              <a:rPr lang="en-US" altLang="en-US" b="1">
                <a:latin typeface="Arial" charset="0"/>
              </a:rPr>
              <a:t>Seven Characteristics</a:t>
            </a:r>
          </a:p>
          <a:p>
            <a:pPr marL="1371600" lvl="2" indent="-457200">
              <a:buFontTx/>
              <a:buAutoNum type="arabicPeriod"/>
            </a:pPr>
            <a:r>
              <a:rPr lang="en-US" altLang="en-US" b="1">
                <a:latin typeface="Arial" charset="0"/>
              </a:rPr>
              <a:t>Grounded in identity construction</a:t>
            </a:r>
          </a:p>
          <a:p>
            <a:pPr marL="1371600" lvl="2" indent="-457200">
              <a:buFontTx/>
              <a:buAutoNum type="arabicPeriod"/>
            </a:pPr>
            <a:r>
              <a:rPr lang="en-US" altLang="en-US" b="1">
                <a:latin typeface="Arial" charset="0"/>
              </a:rPr>
              <a:t>Retrospective</a:t>
            </a:r>
          </a:p>
          <a:p>
            <a:pPr marL="1371600" lvl="2" indent="-457200">
              <a:buFontTx/>
              <a:buAutoNum type="arabicPeriod"/>
            </a:pPr>
            <a:r>
              <a:rPr lang="en-US" altLang="en-US" b="1">
                <a:latin typeface="Arial" charset="0"/>
              </a:rPr>
              <a:t>Enactive of sensible environments</a:t>
            </a:r>
          </a:p>
          <a:p>
            <a:pPr marL="1371600" lvl="2" indent="-457200">
              <a:buFontTx/>
              <a:buAutoNum type="arabicPeriod"/>
            </a:pPr>
            <a:r>
              <a:rPr lang="en-US" altLang="en-US" b="1">
                <a:latin typeface="Arial" charset="0"/>
              </a:rPr>
              <a:t>Social</a:t>
            </a:r>
          </a:p>
          <a:p>
            <a:pPr marL="1371600" lvl="2" indent="-457200">
              <a:buFontTx/>
              <a:buAutoNum type="arabicPeriod"/>
            </a:pPr>
            <a:r>
              <a:rPr lang="en-US" altLang="en-US" b="1">
                <a:latin typeface="Arial" charset="0"/>
              </a:rPr>
              <a:t>Ongoing</a:t>
            </a:r>
          </a:p>
          <a:p>
            <a:pPr marL="1371600" lvl="2" indent="-457200">
              <a:buFontTx/>
              <a:buAutoNum type="arabicPeriod"/>
            </a:pPr>
            <a:r>
              <a:rPr lang="en-US" altLang="en-US" b="1">
                <a:latin typeface="Arial" charset="0"/>
              </a:rPr>
              <a:t>Focused on and by extracted cues</a:t>
            </a:r>
          </a:p>
          <a:p>
            <a:pPr marL="1371600" lvl="2" indent="-457200">
              <a:buFontTx/>
              <a:buAutoNum type="arabicPeriod"/>
            </a:pPr>
            <a:r>
              <a:rPr lang="en-US" altLang="en-US" b="1">
                <a:latin typeface="Arial" charset="0"/>
              </a:rPr>
              <a:t>Driven by plausibility rather than accuracy</a:t>
            </a:r>
          </a:p>
        </p:txBody>
      </p:sp>
    </p:spTree>
  </p:cSld>
  <p:clrMapOvr>
    <a:masterClrMapping/>
  </p:clrMapOvr>
  <p:transition>
    <p:random/>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Integrated Perspectives Theories</a:t>
            </a:r>
          </a:p>
        </p:txBody>
      </p:sp>
      <p:sp>
        <p:nvSpPr>
          <p:cNvPr id="171011" name="Rectangle 3"/>
          <p:cNvSpPr>
            <a:spLocks noGrp="1" noChangeArrowheads="1"/>
          </p:cNvSpPr>
          <p:nvPr>
            <p:ph type="body" idx="1"/>
          </p:nvPr>
        </p:nvSpPr>
        <p:spPr>
          <a:xfrm>
            <a:off x="685800" y="2133600"/>
            <a:ext cx="8153400" cy="4495800"/>
          </a:xfrm>
        </p:spPr>
        <p:txBody>
          <a:bodyPr/>
          <a:lstStyle/>
          <a:p>
            <a:pPr marL="609600" indent="-609600"/>
            <a:r>
              <a:rPr lang="en-US" altLang="en-US" b="1" dirty="0">
                <a:latin typeface="Arial" charset="0"/>
              </a:rPr>
              <a:t>Systems theorists – the effectiveness of communication is related not only to what happens within the </a:t>
            </a:r>
            <a:r>
              <a:rPr lang="en-US" altLang="en-US" b="1" dirty="0" err="1" smtClean="0">
                <a:latin typeface="Arial" charset="0"/>
              </a:rPr>
              <a:t>organisation</a:t>
            </a:r>
            <a:r>
              <a:rPr lang="en-US" altLang="en-US" b="1" dirty="0">
                <a:latin typeface="Arial" charset="0"/>
              </a:rPr>
              <a:t>, but also to how the </a:t>
            </a:r>
            <a:r>
              <a:rPr lang="en-US" altLang="en-US" b="1" dirty="0" err="1" smtClean="0">
                <a:latin typeface="Arial" charset="0"/>
              </a:rPr>
              <a:t>organisation</a:t>
            </a:r>
            <a:r>
              <a:rPr lang="en-US" altLang="en-US" b="1" dirty="0" smtClean="0">
                <a:latin typeface="Arial" charset="0"/>
              </a:rPr>
              <a:t> </a:t>
            </a:r>
            <a:r>
              <a:rPr lang="en-US" altLang="en-US" b="1" dirty="0">
                <a:latin typeface="Arial" charset="0"/>
              </a:rPr>
              <a:t>communicates with its environment, its customers, and community.</a:t>
            </a:r>
          </a:p>
        </p:txBody>
      </p:sp>
    </p:spTree>
  </p:cSld>
  <p:clrMapOvr>
    <a:masterClrMapping/>
  </p:clrMapOvr>
  <p:transition>
    <p:random/>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Integrated Perspectives Theories</a:t>
            </a:r>
          </a:p>
        </p:txBody>
      </p:sp>
      <p:sp>
        <p:nvSpPr>
          <p:cNvPr id="172035" name="Rectangle 3"/>
          <p:cNvSpPr>
            <a:spLocks noGrp="1" noChangeArrowheads="1"/>
          </p:cNvSpPr>
          <p:nvPr>
            <p:ph type="body" idx="1"/>
          </p:nvPr>
        </p:nvSpPr>
        <p:spPr>
          <a:xfrm>
            <a:off x="685800" y="2133600"/>
            <a:ext cx="8153400" cy="4495800"/>
          </a:xfrm>
        </p:spPr>
        <p:txBody>
          <a:bodyPr/>
          <a:lstStyle/>
          <a:p>
            <a:pPr marL="609600" indent="-609600"/>
            <a:r>
              <a:rPr lang="en-US" altLang="en-US" b="1" dirty="0">
                <a:latin typeface="Arial" charset="0"/>
              </a:rPr>
              <a:t>Cultural approaches – more specific about the importance of communication in carrying messages about the culture and influencing </a:t>
            </a:r>
            <a:r>
              <a:rPr lang="en-US" altLang="en-US" b="1" dirty="0" err="1" smtClean="0">
                <a:latin typeface="Arial" charset="0"/>
              </a:rPr>
              <a:t>behaviour</a:t>
            </a:r>
            <a:r>
              <a:rPr lang="en-US" altLang="en-US" b="1" dirty="0" smtClean="0">
                <a:latin typeface="Arial" charset="0"/>
              </a:rPr>
              <a:t> </a:t>
            </a:r>
            <a:r>
              <a:rPr lang="en-US" altLang="en-US" b="1" dirty="0">
                <a:latin typeface="Arial" charset="0"/>
              </a:rPr>
              <a:t>through cultural expectations.</a:t>
            </a:r>
          </a:p>
        </p:txBody>
      </p:sp>
    </p:spTree>
  </p:cSld>
  <p:clrMapOvr>
    <a:masterClrMapping/>
  </p:clrMapOvr>
  <p:transition>
    <p:random/>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Integrated Perspectives Theories</a:t>
            </a:r>
          </a:p>
        </p:txBody>
      </p:sp>
      <p:sp>
        <p:nvSpPr>
          <p:cNvPr id="173059" name="Rectangle 3"/>
          <p:cNvSpPr>
            <a:spLocks noGrp="1" noChangeArrowheads="1"/>
          </p:cNvSpPr>
          <p:nvPr>
            <p:ph type="body" idx="1"/>
          </p:nvPr>
        </p:nvSpPr>
        <p:spPr>
          <a:xfrm>
            <a:off x="685800" y="2133600"/>
            <a:ext cx="8153400" cy="4495800"/>
          </a:xfrm>
        </p:spPr>
        <p:txBody>
          <a:bodyPr/>
          <a:lstStyle/>
          <a:p>
            <a:pPr marL="609600" indent="-609600"/>
            <a:r>
              <a:rPr lang="en-US" altLang="en-US" sz="3600" b="1">
                <a:latin typeface="Arial" charset="0"/>
              </a:rPr>
              <a:t>The Functional framework…</a:t>
            </a:r>
          </a:p>
          <a:p>
            <a:pPr marL="990600" lvl="1" indent="-533400">
              <a:buFontTx/>
              <a:buChar char="•"/>
            </a:pPr>
            <a:r>
              <a:rPr lang="en-US" altLang="en-US" sz="3200" b="1">
                <a:latin typeface="Arial" charset="0"/>
              </a:rPr>
              <a:t>The rejection of the “one best way” concept and the emphasis on the external environment require a communication system in continual adaptation to changing circumstances.</a:t>
            </a:r>
          </a:p>
        </p:txBody>
      </p:sp>
    </p:spTree>
  </p:cSld>
  <p:clrMapOvr>
    <a:masterClrMapping/>
  </p:clrMapOvr>
  <p:transition>
    <p:random/>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Integrated Perspectives Theories</a:t>
            </a:r>
          </a:p>
        </p:txBody>
      </p:sp>
      <p:sp>
        <p:nvSpPr>
          <p:cNvPr id="174083" name="Rectangle 3"/>
          <p:cNvSpPr>
            <a:spLocks noGrp="1" noChangeArrowheads="1"/>
          </p:cNvSpPr>
          <p:nvPr>
            <p:ph type="body" idx="1"/>
          </p:nvPr>
        </p:nvSpPr>
        <p:spPr>
          <a:xfrm>
            <a:off x="457200" y="2133600"/>
            <a:ext cx="8382000" cy="4495800"/>
          </a:xfrm>
        </p:spPr>
        <p:txBody>
          <a:bodyPr/>
          <a:lstStyle/>
          <a:p>
            <a:pPr marL="609600" indent="-609600"/>
            <a:r>
              <a:rPr lang="en-US" altLang="en-US" sz="3600" b="1" dirty="0">
                <a:latin typeface="Arial" charset="0"/>
              </a:rPr>
              <a:t>The Meaning-Centered approach…</a:t>
            </a:r>
          </a:p>
          <a:p>
            <a:pPr marL="990600" lvl="1" indent="-533400">
              <a:buFontTx/>
              <a:buChar char="•"/>
            </a:pPr>
            <a:r>
              <a:rPr lang="en-US" altLang="en-US" sz="3200" b="1" dirty="0">
                <a:latin typeface="Arial" charset="0"/>
              </a:rPr>
              <a:t>Both decision-making and cultural concepts are based on how </a:t>
            </a:r>
            <a:r>
              <a:rPr lang="en-US" altLang="en-US" sz="3200" b="1" dirty="0" err="1" smtClean="0">
                <a:latin typeface="Arial" charset="0"/>
              </a:rPr>
              <a:t>organisational</a:t>
            </a:r>
            <a:r>
              <a:rPr lang="en-US" altLang="en-US" sz="3200" b="1" dirty="0" smtClean="0">
                <a:latin typeface="Arial" charset="0"/>
              </a:rPr>
              <a:t> </a:t>
            </a:r>
            <a:r>
              <a:rPr lang="en-US" altLang="en-US" sz="3200" b="1" dirty="0">
                <a:latin typeface="Arial" charset="0"/>
              </a:rPr>
              <a:t>members generate shared meanings and how these meanings influence </a:t>
            </a:r>
            <a:r>
              <a:rPr lang="en-US" altLang="en-US" sz="3200" b="1" dirty="0" err="1" smtClean="0">
                <a:latin typeface="Arial" charset="0"/>
              </a:rPr>
              <a:t>behaviour</a:t>
            </a:r>
            <a:r>
              <a:rPr lang="en-US" altLang="en-US" sz="3200" b="1" dirty="0" smtClean="0">
                <a:latin typeface="Arial" charset="0"/>
              </a:rPr>
              <a:t> </a:t>
            </a:r>
            <a:r>
              <a:rPr lang="en-US" altLang="en-US" sz="3200" b="1" dirty="0">
                <a:latin typeface="Arial" charset="0"/>
              </a:rPr>
              <a:t>and </a:t>
            </a:r>
            <a:r>
              <a:rPr lang="en-US" altLang="en-US" sz="3200" b="1" dirty="0" err="1" smtClean="0">
                <a:latin typeface="Arial" charset="0"/>
              </a:rPr>
              <a:t>organisational</a:t>
            </a:r>
            <a:r>
              <a:rPr lang="en-US" altLang="en-US" sz="3200" b="1" dirty="0" smtClean="0">
                <a:latin typeface="Arial" charset="0"/>
              </a:rPr>
              <a:t> </a:t>
            </a:r>
            <a:r>
              <a:rPr lang="en-US" altLang="en-US" sz="3200" b="1" dirty="0">
                <a:latin typeface="Arial" charset="0"/>
              </a:rPr>
              <a:t>effectiveness.</a:t>
            </a:r>
          </a:p>
        </p:txBody>
      </p:sp>
    </p:spTree>
  </p:cSld>
  <p:clrMapOvr>
    <a:masterClrMapping/>
  </p:clrMapOvr>
  <p:transition>
    <p:random/>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Integrated Perspectives Theories</a:t>
            </a:r>
          </a:p>
        </p:txBody>
      </p:sp>
      <p:sp>
        <p:nvSpPr>
          <p:cNvPr id="175107" name="Rectangle 3"/>
          <p:cNvSpPr>
            <a:spLocks noGrp="1" noChangeArrowheads="1"/>
          </p:cNvSpPr>
          <p:nvPr>
            <p:ph type="body" idx="1"/>
          </p:nvPr>
        </p:nvSpPr>
        <p:spPr>
          <a:xfrm>
            <a:off x="457200" y="2133600"/>
            <a:ext cx="8382000" cy="4495800"/>
          </a:xfrm>
        </p:spPr>
        <p:txBody>
          <a:bodyPr/>
          <a:lstStyle/>
          <a:p>
            <a:pPr marL="609600" indent="-609600"/>
            <a:r>
              <a:rPr lang="en-US" altLang="en-US" sz="3600" b="1" dirty="0">
                <a:latin typeface="Arial" charset="0"/>
              </a:rPr>
              <a:t>The Meaning-Centered approach…</a:t>
            </a:r>
          </a:p>
          <a:p>
            <a:pPr marL="990600" lvl="1" indent="-533400">
              <a:buFontTx/>
              <a:buChar char="•"/>
            </a:pPr>
            <a:r>
              <a:rPr lang="en-US" altLang="en-US" sz="3200" b="1" dirty="0">
                <a:latin typeface="Arial" charset="0"/>
              </a:rPr>
              <a:t>The major premises underlying the prescriptive and popularized cultural approaches are that </a:t>
            </a:r>
            <a:r>
              <a:rPr lang="en-US" altLang="en-US" sz="3200" b="1" dirty="0" err="1" smtClean="0">
                <a:latin typeface="Arial" charset="0"/>
              </a:rPr>
              <a:t>organisations</a:t>
            </a:r>
            <a:r>
              <a:rPr lang="en-US" altLang="en-US" sz="3200" b="1" dirty="0" smtClean="0">
                <a:latin typeface="Arial" charset="0"/>
              </a:rPr>
              <a:t> </a:t>
            </a:r>
            <a:r>
              <a:rPr lang="en-US" altLang="en-US" sz="3200" b="1" dirty="0">
                <a:latin typeface="Arial" charset="0"/>
              </a:rPr>
              <a:t>are more effective with strong cultures and that strong cultures require effective communication.</a:t>
            </a:r>
          </a:p>
        </p:txBody>
      </p:sp>
    </p:spTree>
  </p:cSld>
  <p:clrMapOvr>
    <a:masterClrMapping/>
  </p:clrMapOvr>
  <p:transition>
    <p:random/>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Integrated Perspectives Theories</a:t>
            </a:r>
          </a:p>
        </p:txBody>
      </p:sp>
      <p:sp>
        <p:nvSpPr>
          <p:cNvPr id="176131" name="Rectangle 3"/>
          <p:cNvSpPr>
            <a:spLocks noGrp="1" noChangeArrowheads="1"/>
          </p:cNvSpPr>
          <p:nvPr>
            <p:ph type="body" idx="1"/>
          </p:nvPr>
        </p:nvSpPr>
        <p:spPr>
          <a:xfrm>
            <a:off x="457200" y="2133600"/>
            <a:ext cx="8382000" cy="4495800"/>
          </a:xfrm>
        </p:spPr>
        <p:txBody>
          <a:bodyPr/>
          <a:lstStyle/>
          <a:p>
            <a:pPr marL="609600" indent="-609600"/>
            <a:r>
              <a:rPr lang="en-US" altLang="en-US" sz="3600" b="1" dirty="0">
                <a:latin typeface="Arial" charset="0"/>
              </a:rPr>
              <a:t>The Meaning-Centered approach…</a:t>
            </a:r>
          </a:p>
          <a:p>
            <a:pPr marL="990600" lvl="1" indent="-533400">
              <a:buFontTx/>
              <a:buChar char="•"/>
            </a:pPr>
            <a:r>
              <a:rPr lang="en-US" altLang="en-US" sz="3200" b="1" dirty="0">
                <a:latin typeface="Arial" charset="0"/>
              </a:rPr>
              <a:t>The cultural theorists also underscore the importance of values for excellent </a:t>
            </a:r>
            <a:r>
              <a:rPr lang="en-US" altLang="en-US" sz="3200" b="1" dirty="0" err="1" smtClean="0">
                <a:latin typeface="Arial" charset="0"/>
              </a:rPr>
              <a:t>organisations</a:t>
            </a:r>
            <a:r>
              <a:rPr lang="en-US" altLang="en-US" sz="3200" b="1" dirty="0" smtClean="0">
                <a:latin typeface="Arial" charset="0"/>
              </a:rPr>
              <a:t> </a:t>
            </a:r>
            <a:r>
              <a:rPr lang="en-US" altLang="en-US" sz="3200" b="1" dirty="0">
                <a:latin typeface="Arial" charset="0"/>
              </a:rPr>
              <a:t>and the need for values to become part of the shared realities of </a:t>
            </a:r>
            <a:r>
              <a:rPr lang="en-US" altLang="en-US" sz="3200" b="1" dirty="0" err="1" smtClean="0">
                <a:latin typeface="Arial" charset="0"/>
              </a:rPr>
              <a:t>organisational</a:t>
            </a:r>
            <a:r>
              <a:rPr lang="en-US" altLang="en-US" sz="3200" b="1" dirty="0" smtClean="0">
                <a:latin typeface="Arial" charset="0"/>
              </a:rPr>
              <a:t> </a:t>
            </a:r>
            <a:r>
              <a:rPr lang="en-US" altLang="en-US" sz="3200" b="1" dirty="0">
                <a:latin typeface="Arial" charset="0"/>
              </a:rPr>
              <a:t>members.</a:t>
            </a:r>
          </a:p>
        </p:txBody>
      </p:sp>
    </p:spTree>
  </p:cSld>
  <p:clrMapOvr>
    <a:masterClrMapping/>
  </p:clrMapOvr>
  <p:transition>
    <p:random/>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ChangeArrowheads="1"/>
          </p:cNvSpPr>
          <p:nvPr>
            <p:ph type="title"/>
          </p:nvPr>
        </p:nvSpPr>
        <p:spPr>
          <a:xfrm>
            <a:off x="228600" y="457200"/>
            <a:ext cx="8686800" cy="1447800"/>
          </a:xfrm>
        </p:spPr>
        <p:txBody>
          <a:bodyPr/>
          <a:lstStyle/>
          <a:p>
            <a:r>
              <a:rPr lang="en-US" altLang="en-US" sz="3200" b="1" dirty="0">
                <a:latin typeface="Arial" charset="0"/>
              </a:rPr>
              <a:t>Integrated Perspectives Theories in Contemporary </a:t>
            </a:r>
            <a:r>
              <a:rPr lang="en-US" altLang="en-US" sz="3200" b="1" dirty="0" err="1" smtClean="0">
                <a:latin typeface="Arial" charset="0"/>
              </a:rPr>
              <a:t>Organisations</a:t>
            </a:r>
            <a:endParaRPr lang="en-US" altLang="en-US" sz="3200" b="1" dirty="0">
              <a:latin typeface="Arial" charset="0"/>
            </a:endParaRPr>
          </a:p>
        </p:txBody>
      </p:sp>
      <p:sp>
        <p:nvSpPr>
          <p:cNvPr id="177155" name="Rectangle 3"/>
          <p:cNvSpPr>
            <a:spLocks noGrp="1" noChangeArrowheads="1"/>
          </p:cNvSpPr>
          <p:nvPr>
            <p:ph type="body" idx="1"/>
          </p:nvPr>
        </p:nvSpPr>
        <p:spPr>
          <a:xfrm>
            <a:off x="457200" y="2133600"/>
            <a:ext cx="8382000" cy="4495800"/>
          </a:xfrm>
        </p:spPr>
        <p:txBody>
          <a:bodyPr/>
          <a:lstStyle/>
          <a:p>
            <a:pPr marL="609600" indent="-609600"/>
            <a:r>
              <a:rPr lang="en-US" altLang="en-US" b="1" dirty="0">
                <a:latin typeface="Arial" charset="0"/>
              </a:rPr>
              <a:t>The contribution of Integrated Perspectives theorists in describing the need to acknowledge the influence of the external environment has improved our ability to think comprehensively about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and how people and technology relate to larger environments.</a:t>
            </a:r>
          </a:p>
        </p:txBody>
      </p:sp>
    </p:spTree>
  </p:cSld>
  <p:clrMapOvr>
    <a:masterClrMapping/>
  </p:clrMapOvr>
  <p:transition>
    <p:random/>
  </p:transition>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a:xfrm>
            <a:off x="228600" y="457200"/>
            <a:ext cx="8686800" cy="1447800"/>
          </a:xfrm>
        </p:spPr>
        <p:txBody>
          <a:bodyPr/>
          <a:lstStyle/>
          <a:p>
            <a:r>
              <a:rPr lang="en-US" altLang="en-US" sz="3200" b="1" dirty="0">
                <a:latin typeface="Arial" charset="0"/>
              </a:rPr>
              <a:t>Integrated Perspectives Theories in Contemporary </a:t>
            </a:r>
            <a:r>
              <a:rPr lang="en-US" altLang="en-US" sz="3200" b="1" dirty="0" err="1" smtClean="0">
                <a:latin typeface="Arial" charset="0"/>
              </a:rPr>
              <a:t>Organisations</a:t>
            </a:r>
            <a:endParaRPr lang="en-US" altLang="en-US" sz="3200" b="1" dirty="0">
              <a:latin typeface="Arial" charset="0"/>
            </a:endParaRPr>
          </a:p>
        </p:txBody>
      </p:sp>
      <p:sp>
        <p:nvSpPr>
          <p:cNvPr id="178179" name="Rectangle 3"/>
          <p:cNvSpPr>
            <a:spLocks noGrp="1" noChangeArrowheads="1"/>
          </p:cNvSpPr>
          <p:nvPr>
            <p:ph type="body" idx="1"/>
          </p:nvPr>
        </p:nvSpPr>
        <p:spPr>
          <a:xfrm>
            <a:off x="457200" y="2133600"/>
            <a:ext cx="8382000" cy="4495800"/>
          </a:xfrm>
        </p:spPr>
        <p:txBody>
          <a:bodyPr/>
          <a:lstStyle/>
          <a:p>
            <a:pPr marL="609600" indent="-609600"/>
            <a:r>
              <a:rPr lang="en-US" altLang="en-US" sz="3600" b="1" dirty="0">
                <a:latin typeface="Arial" charset="0"/>
              </a:rPr>
              <a:t>Concern for </a:t>
            </a:r>
            <a:r>
              <a:rPr lang="en-US" altLang="en-US" sz="3600" b="1" dirty="0" err="1" smtClean="0">
                <a:latin typeface="Arial" charset="0"/>
              </a:rPr>
              <a:t>organisational</a:t>
            </a:r>
            <a:r>
              <a:rPr lang="en-US" altLang="en-US" sz="3600" b="1" dirty="0" smtClean="0">
                <a:latin typeface="Arial" charset="0"/>
              </a:rPr>
              <a:t> </a:t>
            </a:r>
            <a:r>
              <a:rPr lang="en-US" altLang="en-US" sz="3600" b="1" dirty="0">
                <a:latin typeface="Arial" charset="0"/>
              </a:rPr>
              <a:t>culture is readily apparent in contemporary </a:t>
            </a:r>
            <a:r>
              <a:rPr lang="en-US" altLang="en-US" sz="3600" b="1" dirty="0" err="1" smtClean="0">
                <a:latin typeface="Arial" charset="0"/>
              </a:rPr>
              <a:t>organisations</a:t>
            </a:r>
            <a:endParaRPr lang="en-US" altLang="en-US" sz="3600" b="1" dirty="0">
              <a:latin typeface="Arial" charset="0"/>
            </a:endParaRPr>
          </a:p>
          <a:p>
            <a:pPr marL="990600" lvl="1" indent="-533400">
              <a:buFontTx/>
              <a:buChar char="•"/>
            </a:pPr>
            <a:r>
              <a:rPr lang="en-US" altLang="en-US" sz="3200" b="1" dirty="0">
                <a:latin typeface="Arial" charset="0"/>
              </a:rPr>
              <a:t>Vision and mission statements</a:t>
            </a:r>
          </a:p>
          <a:p>
            <a:pPr marL="990600" lvl="1" indent="-533400">
              <a:buFontTx/>
              <a:buChar char="•"/>
            </a:pPr>
            <a:r>
              <a:rPr lang="en-US" altLang="en-US" sz="3200" b="1" dirty="0">
                <a:latin typeface="Arial" charset="0"/>
              </a:rPr>
              <a:t>Training programs in </a:t>
            </a:r>
            <a:r>
              <a:rPr lang="en-US" altLang="en-US" sz="3200" b="1" dirty="0" err="1" smtClean="0">
                <a:latin typeface="Arial" charset="0"/>
              </a:rPr>
              <a:t>organisational</a:t>
            </a:r>
            <a:r>
              <a:rPr lang="en-US" altLang="en-US" sz="3200" b="1" dirty="0" smtClean="0">
                <a:latin typeface="Arial" charset="0"/>
              </a:rPr>
              <a:t> </a:t>
            </a:r>
            <a:r>
              <a:rPr lang="en-US" altLang="en-US" sz="3200" b="1" dirty="0">
                <a:latin typeface="Arial" charset="0"/>
              </a:rPr>
              <a:t>values</a:t>
            </a:r>
          </a:p>
          <a:p>
            <a:pPr marL="990600" lvl="1" indent="-533400">
              <a:buFontTx/>
              <a:buChar char="•"/>
            </a:pPr>
            <a:r>
              <a:rPr lang="en-US" altLang="en-US" sz="3200" b="1" dirty="0">
                <a:latin typeface="Arial" charset="0"/>
              </a:rPr>
              <a:t>Annual events and rituals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8179">
                                            <p:txEl>
                                              <p:pRg st="0" end="0"/>
                                            </p:txEl>
                                          </p:spTgt>
                                        </p:tgtEl>
                                        <p:attrNameLst>
                                          <p:attrName>style.visibility</p:attrName>
                                        </p:attrNameLst>
                                      </p:cBhvr>
                                      <p:to>
                                        <p:strVal val="visible"/>
                                      </p:to>
                                    </p:set>
                                    <p:anim calcmode="lin" valueType="num">
                                      <p:cBhvr additive="base">
                                        <p:cTn id="7" dur="500" fill="hold"/>
                                        <p:tgtEl>
                                          <p:spTgt spid="1781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817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8179">
                                            <p:txEl>
                                              <p:pRg st="1" end="1"/>
                                            </p:txEl>
                                          </p:spTgt>
                                        </p:tgtEl>
                                        <p:attrNameLst>
                                          <p:attrName>style.visibility</p:attrName>
                                        </p:attrNameLst>
                                      </p:cBhvr>
                                      <p:to>
                                        <p:strVal val="visible"/>
                                      </p:to>
                                    </p:set>
                                    <p:anim calcmode="lin" valueType="num">
                                      <p:cBhvr additive="base">
                                        <p:cTn id="13" dur="500" fill="hold"/>
                                        <p:tgtEl>
                                          <p:spTgt spid="1781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817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8179">
                                            <p:txEl>
                                              <p:pRg st="2" end="2"/>
                                            </p:txEl>
                                          </p:spTgt>
                                        </p:tgtEl>
                                        <p:attrNameLst>
                                          <p:attrName>style.visibility</p:attrName>
                                        </p:attrNameLst>
                                      </p:cBhvr>
                                      <p:to>
                                        <p:strVal val="visible"/>
                                      </p:to>
                                    </p:set>
                                    <p:anim calcmode="lin" valueType="num">
                                      <p:cBhvr additive="base">
                                        <p:cTn id="19" dur="500" fill="hold"/>
                                        <p:tgtEl>
                                          <p:spTgt spid="17817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817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8179">
                                            <p:txEl>
                                              <p:pRg st="3" end="3"/>
                                            </p:txEl>
                                          </p:spTgt>
                                        </p:tgtEl>
                                        <p:attrNameLst>
                                          <p:attrName>style.visibility</p:attrName>
                                        </p:attrNameLst>
                                      </p:cBhvr>
                                      <p:to>
                                        <p:strVal val="visible"/>
                                      </p:to>
                                    </p:set>
                                    <p:anim calcmode="lin" valueType="num">
                                      <p:cBhvr additive="base">
                                        <p:cTn id="25" dur="500" fill="hold"/>
                                        <p:tgtEl>
                                          <p:spTgt spid="17817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817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179" grpId="0" build="p" bldLvl="2" autoUpdateAnimBg="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0227" name="Rectangle 3"/>
          <p:cNvSpPr>
            <a:spLocks noGrp="1" noChangeArrowheads="1"/>
          </p:cNvSpPr>
          <p:nvPr>
            <p:ph type="body" idx="1"/>
          </p:nvPr>
        </p:nvSpPr>
        <p:spPr>
          <a:xfrm>
            <a:off x="685800" y="2438400"/>
            <a:ext cx="8153400" cy="4191000"/>
          </a:xfrm>
        </p:spPr>
        <p:txBody>
          <a:bodyPr/>
          <a:lstStyle/>
          <a:p>
            <a:pPr marL="609600" indent="-609600"/>
            <a:r>
              <a:rPr lang="en-US" altLang="en-US" sz="3600" b="1">
                <a:latin typeface="Arial" charset="0"/>
              </a:rPr>
              <a:t>Theories that focus on power, domination, and challenges to hierarchy, bureaucracy, and management control.</a:t>
            </a:r>
          </a:p>
          <a:p>
            <a:pPr marL="609600" indent="-609600"/>
            <a:endParaRPr lang="en-US" altLang="en-US" sz="3600" b="1">
              <a:latin typeface="Arial" charset="0"/>
            </a:endParaRPr>
          </a:p>
        </p:txBody>
      </p:sp>
    </p:spTree>
  </p:cSld>
  <p:clrMapOvr>
    <a:masterClrMapping/>
  </p:clrMapOvr>
  <p:transition>
    <p:random/>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1251" name="Rectangle 3"/>
          <p:cNvSpPr>
            <a:spLocks noGrp="1" noChangeArrowheads="1"/>
          </p:cNvSpPr>
          <p:nvPr>
            <p:ph type="body" idx="1"/>
          </p:nvPr>
        </p:nvSpPr>
        <p:spPr>
          <a:xfrm>
            <a:off x="685800" y="2438400"/>
            <a:ext cx="8153400" cy="4191000"/>
          </a:xfrm>
        </p:spPr>
        <p:txBody>
          <a:bodyPr/>
          <a:lstStyle/>
          <a:p>
            <a:pPr marL="609600" indent="-609600"/>
            <a:r>
              <a:rPr lang="en-US" altLang="en-US" sz="3600" b="1">
                <a:latin typeface="Arial" charset="0"/>
              </a:rPr>
              <a:t>Postmodern Perspectives: </a:t>
            </a:r>
            <a:r>
              <a:rPr lang="en-US" altLang="en-US" sz="2000" b="1">
                <a:latin typeface="Arial" charset="0"/>
              </a:rPr>
              <a:t>Steward Clegg (1947- )</a:t>
            </a:r>
          </a:p>
          <a:p>
            <a:pPr marL="990600" lvl="1" indent="-533400">
              <a:buFontTx/>
              <a:buChar char="•"/>
            </a:pPr>
            <a:r>
              <a:rPr lang="en-US" altLang="en-US" sz="3200" b="1">
                <a:latin typeface="Arial" charset="0"/>
              </a:rPr>
              <a:t>The postmodern condition is highly ordered, technologically specialized, mass-mediated, and demanding of precision, speed, flexibility, and adaptability in individual performance</a:t>
            </a:r>
          </a:p>
        </p:txBody>
      </p:sp>
    </p:spTree>
  </p:cSld>
  <p:clrMapOvr>
    <a:masterClrMapping/>
  </p:clrMapOvr>
  <p:transition>
    <p:random/>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2275" name="Rectangle 3"/>
          <p:cNvSpPr>
            <a:spLocks noGrp="1" noChangeArrowheads="1"/>
          </p:cNvSpPr>
          <p:nvPr>
            <p:ph type="body" idx="1"/>
          </p:nvPr>
        </p:nvSpPr>
        <p:spPr>
          <a:xfrm>
            <a:off x="685800" y="1981200"/>
            <a:ext cx="8153400" cy="4648200"/>
          </a:xfrm>
        </p:spPr>
        <p:txBody>
          <a:bodyPr/>
          <a:lstStyle/>
          <a:p>
            <a:pPr marL="609600" indent="-609600"/>
            <a:r>
              <a:rPr lang="en-US" altLang="en-US" b="1" dirty="0">
                <a:latin typeface="Arial" charset="0"/>
              </a:rPr>
              <a:t>Postmodern Perspectives: </a:t>
            </a:r>
            <a:r>
              <a:rPr lang="en-US" altLang="en-US" sz="1800" b="1" dirty="0">
                <a:latin typeface="Arial" charset="0"/>
              </a:rPr>
              <a:t>Steward Clegg (1947- )</a:t>
            </a:r>
          </a:p>
          <a:p>
            <a:pPr marL="990600" lvl="1" indent="-533400">
              <a:buFontTx/>
              <a:buChar char="•"/>
            </a:pPr>
            <a:r>
              <a:rPr lang="en-US" altLang="en-US" sz="2600" b="1" dirty="0">
                <a:latin typeface="Arial" charset="0"/>
              </a:rPr>
              <a:t>Clegg contends that postmodernism rejects the concepts of scientific management when he characterizes postmodern </a:t>
            </a:r>
            <a:r>
              <a:rPr lang="en-US" altLang="en-US" sz="2600" b="1" dirty="0" err="1" smtClean="0">
                <a:latin typeface="Arial" charset="0"/>
              </a:rPr>
              <a:t>organisations</a:t>
            </a:r>
            <a:r>
              <a:rPr lang="en-US" altLang="en-US" sz="2600" b="1" dirty="0" smtClean="0">
                <a:latin typeface="Arial" charset="0"/>
              </a:rPr>
              <a:t> </a:t>
            </a:r>
            <a:r>
              <a:rPr lang="en-US" altLang="en-US" sz="2600" b="1" dirty="0">
                <a:latin typeface="Arial" charset="0"/>
              </a:rPr>
              <a:t>a flexible structures needing workers with multiple skills who are capable of continual learning.</a:t>
            </a:r>
          </a:p>
          <a:p>
            <a:pPr marL="990600" lvl="1" indent="-533400">
              <a:buFontTx/>
              <a:buChar char="•"/>
            </a:pPr>
            <a:r>
              <a:rPr lang="en-US" altLang="en-US" sz="2600" b="1" dirty="0">
                <a:latin typeface="Arial" charset="0"/>
              </a:rPr>
              <a:t>Market niches replace mass consumption, and smaller is better if </a:t>
            </a:r>
            <a:r>
              <a:rPr lang="en-US" altLang="en-US" sz="2600" b="1" dirty="0" err="1" smtClean="0">
                <a:latin typeface="Arial" charset="0"/>
              </a:rPr>
              <a:t>organisations</a:t>
            </a:r>
            <a:r>
              <a:rPr lang="en-US" altLang="en-US" sz="2600" b="1" dirty="0" smtClean="0">
                <a:latin typeface="Arial" charset="0"/>
              </a:rPr>
              <a:t> </a:t>
            </a:r>
            <a:r>
              <a:rPr lang="en-US" altLang="en-US" sz="2600" b="1" dirty="0">
                <a:latin typeface="Arial" charset="0"/>
              </a:rPr>
              <a:t>are doing what they do best.</a:t>
            </a:r>
          </a:p>
        </p:txBody>
      </p:sp>
    </p:spTree>
  </p:cSld>
  <p:clrMapOvr>
    <a:masterClrMapping/>
  </p:clrMapOvr>
  <p:transition>
    <p:random/>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3299" name="Rectangle 3"/>
          <p:cNvSpPr>
            <a:spLocks noGrp="1" noChangeArrowheads="1"/>
          </p:cNvSpPr>
          <p:nvPr>
            <p:ph type="body" idx="1"/>
          </p:nvPr>
        </p:nvSpPr>
        <p:spPr>
          <a:xfrm>
            <a:off x="685800" y="1981200"/>
            <a:ext cx="8153400" cy="4648200"/>
          </a:xfrm>
        </p:spPr>
        <p:txBody>
          <a:bodyPr/>
          <a:lstStyle/>
          <a:p>
            <a:pPr marL="609600" indent="-609600"/>
            <a:r>
              <a:rPr lang="en-US" altLang="en-US" b="1" dirty="0">
                <a:latin typeface="Arial" charset="0"/>
              </a:rPr>
              <a:t>Postmodern Perspectives: </a:t>
            </a:r>
            <a:r>
              <a:rPr lang="en-US" altLang="en-US" sz="1800" b="1" dirty="0">
                <a:latin typeface="Arial" charset="0"/>
              </a:rPr>
              <a:t>Steward Clegg (1947- )</a:t>
            </a:r>
          </a:p>
          <a:p>
            <a:pPr marL="990600" lvl="1" indent="-533400">
              <a:buFontTx/>
              <a:buChar char="•"/>
            </a:pPr>
            <a:r>
              <a:rPr lang="en-US" altLang="en-US" b="1" dirty="0">
                <a:latin typeface="Arial" charset="0"/>
              </a:rPr>
              <a:t>Five Principles of the Postmodern </a:t>
            </a:r>
            <a:r>
              <a:rPr lang="en-US" altLang="en-US" b="1" dirty="0" err="1" smtClean="0">
                <a:latin typeface="Arial" charset="0"/>
              </a:rPr>
              <a:t>Organisation</a:t>
            </a:r>
            <a:r>
              <a:rPr lang="en-US" altLang="en-US" sz="2600" b="1" dirty="0" smtClean="0">
                <a:latin typeface="Arial" charset="0"/>
              </a:rPr>
              <a:t> </a:t>
            </a:r>
            <a:r>
              <a:rPr lang="en-US" altLang="en-US" sz="1800" b="1" dirty="0">
                <a:latin typeface="Arial" charset="0"/>
              </a:rPr>
              <a:t>(Eisenberg and </a:t>
            </a:r>
            <a:r>
              <a:rPr lang="en-US" altLang="en-US" sz="1800" b="1" dirty="0" err="1">
                <a:latin typeface="Arial" charset="0"/>
              </a:rPr>
              <a:t>Goodall</a:t>
            </a:r>
            <a:r>
              <a:rPr lang="en-US" altLang="en-US" sz="1800" b="1" dirty="0">
                <a:latin typeface="Arial" charset="0"/>
              </a:rPr>
              <a:t>)</a:t>
            </a:r>
          </a:p>
          <a:p>
            <a:pPr marL="1371600" lvl="2" indent="-457200"/>
            <a:r>
              <a:rPr lang="en-US" altLang="en-US" b="1" dirty="0" err="1" smtClean="0">
                <a:latin typeface="Arial" charset="0"/>
              </a:rPr>
              <a:t>Decentralisation</a:t>
            </a:r>
            <a:r>
              <a:rPr lang="en-US" altLang="en-US" b="1" dirty="0" smtClean="0">
                <a:latin typeface="Arial" charset="0"/>
              </a:rPr>
              <a:t> </a:t>
            </a:r>
            <a:r>
              <a:rPr lang="en-US" altLang="en-US" b="1" dirty="0">
                <a:latin typeface="Arial" charset="0"/>
              </a:rPr>
              <a:t>of power</a:t>
            </a:r>
          </a:p>
          <a:p>
            <a:pPr marL="1371600" lvl="2" indent="-457200"/>
            <a:r>
              <a:rPr lang="en-US" altLang="en-US" b="1" dirty="0">
                <a:latin typeface="Arial" charset="0"/>
              </a:rPr>
              <a:t>Changes in markets and commodity values</a:t>
            </a:r>
          </a:p>
          <a:p>
            <a:pPr marL="1371600" lvl="2" indent="-457200"/>
            <a:r>
              <a:rPr lang="en-US" altLang="en-US" b="1" dirty="0">
                <a:latin typeface="Arial" charset="0"/>
              </a:rPr>
              <a:t>Flattening of hierarchies</a:t>
            </a:r>
          </a:p>
          <a:p>
            <a:pPr marL="1371600" lvl="2" indent="-457200"/>
            <a:r>
              <a:rPr lang="en-US" altLang="en-US" b="1" dirty="0">
                <a:latin typeface="Arial" charset="0"/>
              </a:rPr>
              <a:t>Cultures based on trust and respect for difference</a:t>
            </a:r>
          </a:p>
          <a:p>
            <a:pPr marL="1371600" lvl="2" indent="-457200"/>
            <a:r>
              <a:rPr lang="en-US" altLang="en-US" b="1" dirty="0">
                <a:latin typeface="Arial" charset="0"/>
              </a:rPr>
              <a:t>The use of groups</a:t>
            </a:r>
          </a:p>
        </p:txBody>
      </p:sp>
    </p:spTree>
  </p:cSld>
  <p:clrMapOvr>
    <a:masterClrMapping/>
  </p:clrMapOvr>
  <p:transition>
    <p:random/>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4323" name="Rectangle 3"/>
          <p:cNvSpPr>
            <a:spLocks noGrp="1" noChangeArrowheads="1"/>
          </p:cNvSpPr>
          <p:nvPr>
            <p:ph type="body" idx="1"/>
          </p:nvPr>
        </p:nvSpPr>
        <p:spPr>
          <a:xfrm>
            <a:off x="685800" y="1981200"/>
            <a:ext cx="8153400" cy="4648200"/>
          </a:xfrm>
        </p:spPr>
        <p:txBody>
          <a:bodyPr/>
          <a:lstStyle/>
          <a:p>
            <a:pPr marL="609600" indent="-609600">
              <a:lnSpc>
                <a:spcPct val="90000"/>
              </a:lnSpc>
            </a:pPr>
            <a:r>
              <a:rPr lang="en-US" altLang="en-US" sz="3600" b="1" dirty="0">
                <a:latin typeface="Arial" charset="0"/>
              </a:rPr>
              <a:t>Critical Theory: </a:t>
            </a:r>
            <a:r>
              <a:rPr lang="en-US" altLang="en-US" sz="2000" b="1" dirty="0" err="1">
                <a:latin typeface="Arial" charset="0"/>
              </a:rPr>
              <a:t>Jurgen</a:t>
            </a:r>
            <a:r>
              <a:rPr lang="en-US" altLang="en-US" sz="2000" b="1" dirty="0">
                <a:latin typeface="Arial" charset="0"/>
              </a:rPr>
              <a:t> </a:t>
            </a:r>
            <a:r>
              <a:rPr lang="en-US" altLang="en-US" sz="2000" b="1" dirty="0" err="1">
                <a:latin typeface="Arial" charset="0"/>
              </a:rPr>
              <a:t>Habermas</a:t>
            </a:r>
            <a:r>
              <a:rPr lang="en-US" altLang="en-US" sz="2000" b="1" dirty="0">
                <a:latin typeface="Arial" charset="0"/>
              </a:rPr>
              <a:t> (1929- )</a:t>
            </a:r>
          </a:p>
          <a:p>
            <a:pPr marL="990600" lvl="1" indent="-533400">
              <a:lnSpc>
                <a:spcPct val="90000"/>
              </a:lnSpc>
              <a:buFontTx/>
              <a:buChar char="•"/>
            </a:pPr>
            <a:r>
              <a:rPr lang="en-US" altLang="en-US" sz="3200" b="1" dirty="0">
                <a:latin typeface="Arial" charset="0"/>
              </a:rPr>
              <a:t>Critical theory is what the name implies: a criticism, a critique of society, </a:t>
            </a:r>
            <a:r>
              <a:rPr lang="en-US" altLang="en-US" sz="3200" b="1" dirty="0" err="1" smtClean="0">
                <a:latin typeface="Arial" charset="0"/>
              </a:rPr>
              <a:t>organisations</a:t>
            </a:r>
            <a:r>
              <a:rPr lang="en-US" altLang="en-US" sz="3200" b="1" dirty="0">
                <a:latin typeface="Arial" charset="0"/>
              </a:rPr>
              <a:t>, and social constructions. Tracing its roots to the work of Karl Marx and other, Critical theory today takes as a central theme the issues of power and power abuse in </a:t>
            </a:r>
            <a:r>
              <a:rPr lang="en-US" altLang="en-US" sz="3200" b="1" dirty="0" err="1" smtClean="0">
                <a:latin typeface="Arial" charset="0"/>
              </a:rPr>
              <a:t>organisations</a:t>
            </a:r>
            <a:r>
              <a:rPr lang="en-US" altLang="en-US" sz="3200" b="1" dirty="0" smtClean="0">
                <a:latin typeface="Arial" charset="0"/>
              </a:rPr>
              <a:t> </a:t>
            </a:r>
            <a:r>
              <a:rPr lang="en-US" altLang="en-US" sz="3200" b="1" dirty="0">
                <a:latin typeface="Arial" charset="0"/>
              </a:rPr>
              <a:t>and society as a whole.</a:t>
            </a:r>
          </a:p>
        </p:txBody>
      </p:sp>
    </p:spTree>
  </p:cSld>
  <p:clrMapOvr>
    <a:masterClrMapping/>
  </p:clrMapOvr>
  <p:transition>
    <p:random/>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5347" name="Rectangle 3"/>
          <p:cNvSpPr>
            <a:spLocks noGrp="1" noChangeArrowheads="1"/>
          </p:cNvSpPr>
          <p:nvPr>
            <p:ph type="body" idx="1"/>
          </p:nvPr>
        </p:nvSpPr>
        <p:spPr>
          <a:xfrm>
            <a:off x="685800" y="1981200"/>
            <a:ext cx="8153400" cy="4648200"/>
          </a:xfrm>
        </p:spPr>
        <p:txBody>
          <a:bodyPr/>
          <a:lstStyle/>
          <a:p>
            <a:pPr marL="609600" indent="-609600"/>
            <a:r>
              <a:rPr lang="en-US" altLang="en-US" b="1">
                <a:latin typeface="Arial" charset="0"/>
              </a:rPr>
              <a:t>Critical Theory: </a:t>
            </a:r>
            <a:r>
              <a:rPr lang="en-US" altLang="en-US" sz="1800" b="1">
                <a:latin typeface="Arial" charset="0"/>
              </a:rPr>
              <a:t>Jurgen Habermas (1929- )</a:t>
            </a:r>
          </a:p>
          <a:p>
            <a:pPr marL="990600" lvl="1" indent="-533400">
              <a:buFontTx/>
              <a:buChar char="•"/>
            </a:pPr>
            <a:r>
              <a:rPr lang="en-US" altLang="en-US" b="1">
                <a:latin typeface="Arial" charset="0"/>
              </a:rPr>
              <a:t>Habermas calls for the use of Critical theory to reconstitute reason and rationality as processes for positive social change. According to Habermas, communicative process is the basis for change and carries a notion of constitutive process, literally foundational to all organizing, influence, and decision making.</a:t>
            </a:r>
          </a:p>
        </p:txBody>
      </p:sp>
    </p:spTree>
  </p:cSld>
  <p:clrMapOvr>
    <a:masterClrMapping/>
  </p:clrMapOvr>
  <p:transition>
    <p:random/>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6371" name="Rectangle 3"/>
          <p:cNvSpPr>
            <a:spLocks noGrp="1" noChangeArrowheads="1"/>
          </p:cNvSpPr>
          <p:nvPr>
            <p:ph type="body" idx="1"/>
          </p:nvPr>
        </p:nvSpPr>
        <p:spPr>
          <a:xfrm>
            <a:off x="685800" y="1981200"/>
            <a:ext cx="8153400" cy="4648200"/>
          </a:xfrm>
        </p:spPr>
        <p:txBody>
          <a:bodyPr/>
          <a:lstStyle/>
          <a:p>
            <a:pPr marL="609600" indent="-609600">
              <a:lnSpc>
                <a:spcPct val="90000"/>
              </a:lnSpc>
            </a:pPr>
            <a:r>
              <a:rPr lang="en-US" altLang="en-US" sz="3600" b="1" dirty="0">
                <a:latin typeface="Arial" charset="0"/>
              </a:rPr>
              <a:t>Critical Theory: </a:t>
            </a:r>
            <a:r>
              <a:rPr lang="en-US" altLang="en-US" sz="2000" b="1" dirty="0" err="1">
                <a:latin typeface="Arial" charset="0"/>
              </a:rPr>
              <a:t>Jurgen</a:t>
            </a:r>
            <a:r>
              <a:rPr lang="en-US" altLang="en-US" sz="2000" b="1" dirty="0">
                <a:latin typeface="Arial" charset="0"/>
              </a:rPr>
              <a:t> </a:t>
            </a:r>
            <a:r>
              <a:rPr lang="en-US" altLang="en-US" sz="2000" b="1" dirty="0" err="1">
                <a:latin typeface="Arial" charset="0"/>
              </a:rPr>
              <a:t>Habermas</a:t>
            </a:r>
            <a:r>
              <a:rPr lang="en-US" altLang="en-US" sz="2000" b="1" dirty="0">
                <a:latin typeface="Arial" charset="0"/>
              </a:rPr>
              <a:t> (1929- )</a:t>
            </a:r>
          </a:p>
          <a:p>
            <a:pPr marL="990600" lvl="1" indent="-533400">
              <a:lnSpc>
                <a:spcPct val="90000"/>
              </a:lnSpc>
              <a:buFontTx/>
              <a:buChar char="•"/>
            </a:pPr>
            <a:r>
              <a:rPr lang="en-US" altLang="en-US" sz="3200" b="1" dirty="0">
                <a:latin typeface="Arial" charset="0"/>
              </a:rPr>
              <a:t>Critical theorists call for a third paradigm in contrast to scientific and interpretative approaches to management and </a:t>
            </a:r>
            <a:r>
              <a:rPr lang="en-US" altLang="en-US" sz="3200" b="1" dirty="0" err="1" smtClean="0">
                <a:latin typeface="Arial" charset="0"/>
              </a:rPr>
              <a:t>organisation</a:t>
            </a:r>
            <a:r>
              <a:rPr lang="en-US" altLang="en-US" sz="3200" b="1" dirty="0">
                <a:latin typeface="Arial" charset="0"/>
              </a:rPr>
              <a:t>. Specifically, Critical theorists seek understanding of </a:t>
            </a:r>
            <a:r>
              <a:rPr lang="en-US" altLang="en-US" sz="3200" b="1" dirty="0" err="1" smtClean="0">
                <a:latin typeface="Arial" charset="0"/>
              </a:rPr>
              <a:t>organisational</a:t>
            </a:r>
            <a:r>
              <a:rPr lang="en-US" altLang="en-US" sz="3200" b="1" dirty="0" smtClean="0">
                <a:latin typeface="Arial" charset="0"/>
              </a:rPr>
              <a:t> </a:t>
            </a:r>
            <a:r>
              <a:rPr lang="en-US" altLang="en-US" sz="3200" b="1" dirty="0">
                <a:latin typeface="Arial" charset="0"/>
              </a:rPr>
              <a:t>life nested in the broader context of society through understanding of power and political relationships.</a:t>
            </a:r>
          </a:p>
        </p:txBody>
      </p:sp>
    </p:spTree>
  </p:cSld>
  <p:clrMapOvr>
    <a:masterClrMapping/>
  </p:clrMapOvr>
  <p:transition>
    <p:random/>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7395" name="Rectangle 3"/>
          <p:cNvSpPr>
            <a:spLocks noGrp="1" noChangeArrowheads="1"/>
          </p:cNvSpPr>
          <p:nvPr>
            <p:ph type="body" idx="1"/>
          </p:nvPr>
        </p:nvSpPr>
        <p:spPr>
          <a:xfrm>
            <a:off x="381000" y="1981200"/>
            <a:ext cx="8458200" cy="4648200"/>
          </a:xfrm>
        </p:spPr>
        <p:txBody>
          <a:bodyPr/>
          <a:lstStyle/>
          <a:p>
            <a:pPr marL="609600" indent="-609600">
              <a:lnSpc>
                <a:spcPct val="90000"/>
              </a:lnSpc>
            </a:pPr>
            <a:r>
              <a:rPr lang="en-US" altLang="en-US" b="1" dirty="0">
                <a:latin typeface="Arial" charset="0"/>
              </a:rPr>
              <a:t>Commentaries on Critical Theory and Postmodernism: </a:t>
            </a:r>
            <a:r>
              <a:rPr lang="en-US" altLang="en-US" sz="1800" b="1" dirty="0">
                <a:latin typeface="Arial" charset="0"/>
              </a:rPr>
              <a:t>Mats </a:t>
            </a:r>
            <a:r>
              <a:rPr lang="en-US" altLang="en-US" sz="1800" b="1" dirty="0" err="1">
                <a:latin typeface="Arial" charset="0"/>
              </a:rPr>
              <a:t>Alvesson</a:t>
            </a:r>
            <a:r>
              <a:rPr lang="en-US" altLang="en-US" sz="1800" b="1" dirty="0">
                <a:latin typeface="Arial" charset="0"/>
              </a:rPr>
              <a:t> (1956- ) and Stanley </a:t>
            </a:r>
            <a:r>
              <a:rPr lang="en-US" altLang="en-US" sz="1800" b="1" dirty="0" err="1">
                <a:latin typeface="Arial" charset="0"/>
              </a:rPr>
              <a:t>Deetz</a:t>
            </a:r>
            <a:r>
              <a:rPr lang="en-US" altLang="en-US" sz="1800" b="1" dirty="0">
                <a:latin typeface="Arial" charset="0"/>
              </a:rPr>
              <a:t> (1948- ), Martin </a:t>
            </a:r>
            <a:r>
              <a:rPr lang="en-US" altLang="en-US" sz="1800" b="1" dirty="0" err="1">
                <a:latin typeface="Arial" charset="0"/>
              </a:rPr>
              <a:t>Kilduff</a:t>
            </a:r>
            <a:r>
              <a:rPr lang="en-US" altLang="en-US" sz="1800" b="1" dirty="0">
                <a:latin typeface="Arial" charset="0"/>
              </a:rPr>
              <a:t> (1949- ) and Ajay </a:t>
            </a:r>
            <a:r>
              <a:rPr lang="en-US" altLang="en-US" sz="1800" b="1" dirty="0" err="1">
                <a:latin typeface="Arial" charset="0"/>
              </a:rPr>
              <a:t>Mehra</a:t>
            </a:r>
            <a:r>
              <a:rPr lang="en-US" altLang="en-US" sz="1800" b="1" dirty="0">
                <a:latin typeface="Arial" charset="0"/>
              </a:rPr>
              <a:t> (1968- ), and Gareth Morgan (1943- )</a:t>
            </a:r>
          </a:p>
          <a:p>
            <a:pPr marL="990600" lvl="1" indent="-533400">
              <a:lnSpc>
                <a:spcPct val="90000"/>
              </a:lnSpc>
              <a:buFontTx/>
              <a:buChar char="•"/>
            </a:pPr>
            <a:r>
              <a:rPr lang="en-US" altLang="en-US" b="1" dirty="0" err="1">
                <a:latin typeface="Arial" charset="0"/>
              </a:rPr>
              <a:t>Alvesson</a:t>
            </a:r>
            <a:r>
              <a:rPr lang="en-US" altLang="en-US" b="1" dirty="0">
                <a:latin typeface="Arial" charset="0"/>
              </a:rPr>
              <a:t> and </a:t>
            </a:r>
            <a:r>
              <a:rPr lang="en-US" altLang="en-US" b="1" dirty="0" err="1">
                <a:latin typeface="Arial" charset="0"/>
              </a:rPr>
              <a:t>Deetz</a:t>
            </a:r>
            <a:r>
              <a:rPr lang="en-US" altLang="en-US" b="1" dirty="0">
                <a:latin typeface="Arial" charset="0"/>
              </a:rPr>
              <a:t> – Critical theory calls into question the illusion that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and their processes are natural and self-evident, the </a:t>
            </a:r>
            <a:r>
              <a:rPr lang="en-US" altLang="en-US" b="1" dirty="0" err="1" smtClean="0">
                <a:latin typeface="Arial" charset="0"/>
              </a:rPr>
              <a:t>universalisation</a:t>
            </a:r>
            <a:r>
              <a:rPr lang="en-US" altLang="en-US" b="1" dirty="0" smtClean="0">
                <a:latin typeface="Arial" charset="0"/>
              </a:rPr>
              <a:t> </a:t>
            </a:r>
            <a:r>
              <a:rPr lang="en-US" altLang="en-US" b="1" dirty="0">
                <a:latin typeface="Arial" charset="0"/>
              </a:rPr>
              <a:t>of managerial interest, the primacy of instrumental reasoning, and hegemonic practices.</a:t>
            </a:r>
          </a:p>
        </p:txBody>
      </p:sp>
    </p:spTree>
  </p:cSld>
  <p:clrMapOvr>
    <a:masterClrMapping/>
  </p:clrMapOvr>
  <p:transition>
    <p:random/>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8419" name="Rectangle 3"/>
          <p:cNvSpPr>
            <a:spLocks noGrp="1" noChangeArrowheads="1"/>
          </p:cNvSpPr>
          <p:nvPr>
            <p:ph type="body" idx="1"/>
          </p:nvPr>
        </p:nvSpPr>
        <p:spPr>
          <a:xfrm>
            <a:off x="381000" y="1981200"/>
            <a:ext cx="8458200" cy="4648200"/>
          </a:xfrm>
        </p:spPr>
        <p:txBody>
          <a:bodyPr/>
          <a:lstStyle/>
          <a:p>
            <a:pPr marL="609600" indent="-609600">
              <a:lnSpc>
                <a:spcPct val="90000"/>
              </a:lnSpc>
            </a:pPr>
            <a:r>
              <a:rPr lang="en-US" altLang="en-US" b="1" dirty="0">
                <a:latin typeface="Arial" charset="0"/>
              </a:rPr>
              <a:t>Commentaries on Critical Theory and Postmodernism: </a:t>
            </a:r>
            <a:r>
              <a:rPr lang="en-US" altLang="en-US" sz="1800" b="1" dirty="0">
                <a:latin typeface="Arial" charset="0"/>
              </a:rPr>
              <a:t>Mats </a:t>
            </a:r>
            <a:r>
              <a:rPr lang="en-US" altLang="en-US" sz="1800" b="1" dirty="0" err="1">
                <a:latin typeface="Arial" charset="0"/>
              </a:rPr>
              <a:t>Alvesson</a:t>
            </a:r>
            <a:r>
              <a:rPr lang="en-US" altLang="en-US" sz="1800" b="1" dirty="0">
                <a:latin typeface="Arial" charset="0"/>
              </a:rPr>
              <a:t> (1956- ) and Stanley </a:t>
            </a:r>
            <a:r>
              <a:rPr lang="en-US" altLang="en-US" sz="1800" b="1" dirty="0" err="1">
                <a:latin typeface="Arial" charset="0"/>
              </a:rPr>
              <a:t>Deetz</a:t>
            </a:r>
            <a:r>
              <a:rPr lang="en-US" altLang="en-US" sz="1800" b="1" dirty="0">
                <a:latin typeface="Arial" charset="0"/>
              </a:rPr>
              <a:t> (1948- ), Martin </a:t>
            </a:r>
            <a:r>
              <a:rPr lang="en-US" altLang="en-US" sz="1800" b="1" dirty="0" err="1">
                <a:latin typeface="Arial" charset="0"/>
              </a:rPr>
              <a:t>Kilduff</a:t>
            </a:r>
            <a:r>
              <a:rPr lang="en-US" altLang="en-US" sz="1800" b="1" dirty="0">
                <a:latin typeface="Arial" charset="0"/>
              </a:rPr>
              <a:t> (1949- ) and Ajay </a:t>
            </a:r>
            <a:r>
              <a:rPr lang="en-US" altLang="en-US" sz="1800" b="1" dirty="0" err="1">
                <a:latin typeface="Arial" charset="0"/>
              </a:rPr>
              <a:t>Mehra</a:t>
            </a:r>
            <a:r>
              <a:rPr lang="en-US" altLang="en-US" sz="1800" b="1" dirty="0">
                <a:latin typeface="Arial" charset="0"/>
              </a:rPr>
              <a:t> (1968- ), and Gareth Morgan (1943- )</a:t>
            </a:r>
          </a:p>
          <a:p>
            <a:pPr marL="990600" lvl="1" indent="-533400">
              <a:lnSpc>
                <a:spcPct val="90000"/>
              </a:lnSpc>
              <a:buFontTx/>
              <a:buChar char="•"/>
            </a:pPr>
            <a:r>
              <a:rPr lang="en-US" altLang="en-US" b="1" dirty="0" err="1">
                <a:latin typeface="Arial" charset="0"/>
              </a:rPr>
              <a:t>Kilduff</a:t>
            </a:r>
            <a:r>
              <a:rPr lang="en-US" altLang="en-US" b="1" dirty="0">
                <a:latin typeface="Arial" charset="0"/>
              </a:rPr>
              <a:t> and </a:t>
            </a:r>
            <a:r>
              <a:rPr lang="en-US" altLang="en-US" b="1" dirty="0" err="1">
                <a:latin typeface="Arial" charset="0"/>
              </a:rPr>
              <a:t>Mehra</a:t>
            </a:r>
            <a:endParaRPr lang="en-US" altLang="en-US" b="1" dirty="0">
              <a:latin typeface="Arial" charset="0"/>
            </a:endParaRPr>
          </a:p>
          <a:p>
            <a:pPr marL="1371600" lvl="2" indent="-457200">
              <a:lnSpc>
                <a:spcPct val="90000"/>
              </a:lnSpc>
            </a:pPr>
            <a:r>
              <a:rPr lang="en-US" altLang="en-US" b="1" dirty="0">
                <a:latin typeface="Arial" charset="0"/>
              </a:rPr>
              <a:t>Challenging underlying assumptions of how we view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and </a:t>
            </a:r>
            <a:r>
              <a:rPr lang="en-US" altLang="en-US" b="1" dirty="0" err="1" smtClean="0">
                <a:latin typeface="Arial" charset="0"/>
              </a:rPr>
              <a:t>organisational</a:t>
            </a:r>
            <a:r>
              <a:rPr lang="en-US" altLang="en-US" b="1" dirty="0" smtClean="0">
                <a:latin typeface="Arial" charset="0"/>
              </a:rPr>
              <a:t> </a:t>
            </a:r>
            <a:r>
              <a:rPr lang="en-US" altLang="en-US" b="1" dirty="0">
                <a:latin typeface="Arial" charset="0"/>
              </a:rPr>
              <a:t>life.</a:t>
            </a:r>
          </a:p>
          <a:p>
            <a:pPr marL="1371600" lvl="2" indent="-457200">
              <a:lnSpc>
                <a:spcPct val="90000"/>
              </a:lnSpc>
            </a:pPr>
            <a:r>
              <a:rPr lang="en-US" altLang="en-US" b="1" dirty="0">
                <a:latin typeface="Arial" charset="0"/>
              </a:rPr>
              <a:t>Postmodernism sees “truth” as problematic and focuses on how individuals construct their social worlds.</a:t>
            </a:r>
          </a:p>
          <a:p>
            <a:pPr marL="1371600" lvl="2" indent="-457200">
              <a:lnSpc>
                <a:spcPct val="90000"/>
              </a:lnSpc>
            </a:pPr>
            <a:r>
              <a:rPr lang="en-US" altLang="en-US" b="1" dirty="0">
                <a:latin typeface="Arial" charset="0"/>
              </a:rPr>
              <a:t>Views the objective as subjective and challenges notions that we truly can generalize from one experience to another.</a:t>
            </a:r>
          </a:p>
        </p:txBody>
      </p:sp>
    </p:spTree>
  </p:cSld>
  <p:clrMapOvr>
    <a:masterClrMapping/>
  </p:clrMapOvr>
  <p:transition>
    <p:random/>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89443" name="Rectangle 3"/>
          <p:cNvSpPr>
            <a:spLocks noGrp="1" noChangeArrowheads="1"/>
          </p:cNvSpPr>
          <p:nvPr>
            <p:ph type="body" idx="1"/>
          </p:nvPr>
        </p:nvSpPr>
        <p:spPr>
          <a:xfrm>
            <a:off x="381000" y="1981200"/>
            <a:ext cx="8458200" cy="4648200"/>
          </a:xfrm>
        </p:spPr>
        <p:txBody>
          <a:bodyPr/>
          <a:lstStyle/>
          <a:p>
            <a:pPr marL="609600" indent="-609600"/>
            <a:r>
              <a:rPr lang="en-US" altLang="en-US" sz="3600" b="1" dirty="0">
                <a:latin typeface="Arial" charset="0"/>
              </a:rPr>
              <a:t>Commentaries on Critical Theory and Postmodernism: </a:t>
            </a:r>
            <a:r>
              <a:rPr lang="en-US" altLang="en-US" sz="2000" b="1" dirty="0">
                <a:latin typeface="Arial" charset="0"/>
              </a:rPr>
              <a:t>Mats </a:t>
            </a:r>
            <a:r>
              <a:rPr lang="en-US" altLang="en-US" sz="2000" b="1" dirty="0" err="1">
                <a:latin typeface="Arial" charset="0"/>
              </a:rPr>
              <a:t>Alvesson</a:t>
            </a:r>
            <a:r>
              <a:rPr lang="en-US" altLang="en-US" sz="2000" b="1" dirty="0">
                <a:latin typeface="Arial" charset="0"/>
              </a:rPr>
              <a:t> (1956- ) and Stanley </a:t>
            </a:r>
            <a:r>
              <a:rPr lang="en-US" altLang="en-US" sz="2000" b="1" dirty="0" err="1">
                <a:latin typeface="Arial" charset="0"/>
              </a:rPr>
              <a:t>Deetz</a:t>
            </a:r>
            <a:r>
              <a:rPr lang="en-US" altLang="en-US" sz="2000" b="1" dirty="0">
                <a:latin typeface="Arial" charset="0"/>
              </a:rPr>
              <a:t> (1948- ), Martin </a:t>
            </a:r>
            <a:r>
              <a:rPr lang="en-US" altLang="en-US" sz="2000" b="1" dirty="0" err="1">
                <a:latin typeface="Arial" charset="0"/>
              </a:rPr>
              <a:t>Kilduff</a:t>
            </a:r>
            <a:r>
              <a:rPr lang="en-US" altLang="en-US" sz="2000" b="1" dirty="0">
                <a:latin typeface="Arial" charset="0"/>
              </a:rPr>
              <a:t> (1949- ) and Ajay </a:t>
            </a:r>
            <a:r>
              <a:rPr lang="en-US" altLang="en-US" sz="2000" b="1" dirty="0" err="1">
                <a:latin typeface="Arial" charset="0"/>
              </a:rPr>
              <a:t>Mehra</a:t>
            </a:r>
            <a:r>
              <a:rPr lang="en-US" altLang="en-US" sz="2000" b="1" dirty="0">
                <a:latin typeface="Arial" charset="0"/>
              </a:rPr>
              <a:t> (1968- ), and Gareth Morgan (1943- )</a:t>
            </a:r>
          </a:p>
          <a:p>
            <a:pPr marL="990600" lvl="1" indent="-533400">
              <a:buFontTx/>
              <a:buChar char="•"/>
            </a:pPr>
            <a:r>
              <a:rPr lang="en-US" altLang="en-US" sz="3200" b="1" dirty="0">
                <a:latin typeface="Arial" charset="0"/>
              </a:rPr>
              <a:t>Morgan</a:t>
            </a:r>
          </a:p>
          <a:p>
            <a:pPr marL="1371600" lvl="2" indent="-457200"/>
            <a:r>
              <a:rPr lang="en-US" altLang="en-US" sz="2800" b="1" dirty="0">
                <a:latin typeface="Arial" charset="0"/>
              </a:rPr>
              <a:t>Identifies examples of how </a:t>
            </a:r>
            <a:r>
              <a:rPr lang="en-US" altLang="en-US" sz="2800" b="1" dirty="0" err="1" smtClean="0">
                <a:latin typeface="Arial" charset="0"/>
              </a:rPr>
              <a:t>organisations</a:t>
            </a:r>
            <a:r>
              <a:rPr lang="en-US" altLang="en-US" sz="2800" b="1" dirty="0" smtClean="0">
                <a:latin typeface="Arial" charset="0"/>
              </a:rPr>
              <a:t> </a:t>
            </a:r>
            <a:r>
              <a:rPr lang="en-US" altLang="en-US" sz="2800" b="1" dirty="0">
                <a:latin typeface="Arial" charset="0"/>
              </a:rPr>
              <a:t>establish class structures that provide forms of control over work, </a:t>
            </a:r>
            <a:r>
              <a:rPr lang="en-US" altLang="en-US" sz="2800" b="1" dirty="0" err="1" smtClean="0">
                <a:latin typeface="Arial" charset="0"/>
              </a:rPr>
              <a:t>behaviour</a:t>
            </a:r>
            <a:r>
              <a:rPr lang="en-US" altLang="en-US" sz="2800" b="1" dirty="0" smtClean="0">
                <a:latin typeface="Arial" charset="0"/>
              </a:rPr>
              <a:t>, </a:t>
            </a:r>
            <a:r>
              <a:rPr lang="en-US" altLang="en-US" sz="2800" b="1" dirty="0">
                <a:latin typeface="Arial" charset="0"/>
              </a:rPr>
              <a:t>and even the continuation of employment.</a:t>
            </a:r>
          </a:p>
        </p:txBody>
      </p:sp>
    </p:spTree>
  </p:cSld>
  <p:clrMapOvr>
    <a:masterClrMapping/>
  </p:clrMapOvr>
  <p:transition>
    <p:random/>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90467" name="Rectangle 3"/>
          <p:cNvSpPr>
            <a:spLocks noGrp="1" noChangeArrowheads="1"/>
          </p:cNvSpPr>
          <p:nvPr>
            <p:ph type="body" idx="1"/>
          </p:nvPr>
        </p:nvSpPr>
        <p:spPr>
          <a:xfrm>
            <a:off x="381000" y="1981200"/>
            <a:ext cx="8458200" cy="4648200"/>
          </a:xfrm>
        </p:spPr>
        <p:txBody>
          <a:bodyPr/>
          <a:lstStyle/>
          <a:p>
            <a:pPr marL="609600" indent="-609600">
              <a:lnSpc>
                <a:spcPct val="90000"/>
              </a:lnSpc>
            </a:pPr>
            <a:r>
              <a:rPr lang="en-US" altLang="en-US" b="1" dirty="0">
                <a:latin typeface="Arial" charset="0"/>
              </a:rPr>
              <a:t>Commentaries on Critical Theory and Postmodernism: </a:t>
            </a:r>
            <a:r>
              <a:rPr lang="en-US" altLang="en-US" sz="1800" b="1" dirty="0">
                <a:latin typeface="Arial" charset="0"/>
              </a:rPr>
              <a:t>Mats </a:t>
            </a:r>
            <a:r>
              <a:rPr lang="en-US" altLang="en-US" sz="1800" b="1" dirty="0" err="1">
                <a:latin typeface="Arial" charset="0"/>
              </a:rPr>
              <a:t>Alvesson</a:t>
            </a:r>
            <a:r>
              <a:rPr lang="en-US" altLang="en-US" sz="1800" b="1" dirty="0">
                <a:latin typeface="Arial" charset="0"/>
              </a:rPr>
              <a:t> (1956- ) and Stanley </a:t>
            </a:r>
            <a:r>
              <a:rPr lang="en-US" altLang="en-US" sz="1800" b="1" dirty="0" err="1">
                <a:latin typeface="Arial" charset="0"/>
              </a:rPr>
              <a:t>Deetz</a:t>
            </a:r>
            <a:r>
              <a:rPr lang="en-US" altLang="en-US" sz="1800" b="1" dirty="0">
                <a:latin typeface="Arial" charset="0"/>
              </a:rPr>
              <a:t> (1948- ), Martin </a:t>
            </a:r>
            <a:r>
              <a:rPr lang="en-US" altLang="en-US" sz="1800" b="1" dirty="0" err="1">
                <a:latin typeface="Arial" charset="0"/>
              </a:rPr>
              <a:t>Kilduff</a:t>
            </a:r>
            <a:r>
              <a:rPr lang="en-US" altLang="en-US" sz="1800" b="1" dirty="0">
                <a:latin typeface="Arial" charset="0"/>
              </a:rPr>
              <a:t> (1949- ) and Ajay </a:t>
            </a:r>
            <a:r>
              <a:rPr lang="en-US" altLang="en-US" sz="1800" b="1" dirty="0" err="1">
                <a:latin typeface="Arial" charset="0"/>
              </a:rPr>
              <a:t>Mehra</a:t>
            </a:r>
            <a:r>
              <a:rPr lang="en-US" altLang="en-US" sz="1800" b="1" dirty="0">
                <a:latin typeface="Arial" charset="0"/>
              </a:rPr>
              <a:t> (1968- ), and Gareth Morgan (1943- )</a:t>
            </a:r>
          </a:p>
          <a:p>
            <a:pPr marL="990600" lvl="1" indent="-533400">
              <a:lnSpc>
                <a:spcPct val="90000"/>
              </a:lnSpc>
              <a:buFontTx/>
              <a:buChar char="•"/>
            </a:pPr>
            <a:r>
              <a:rPr lang="en-US" altLang="en-US" b="1" dirty="0">
                <a:latin typeface="Arial" charset="0"/>
              </a:rPr>
              <a:t>Critical theories contend that the world economy is dominated more by multinational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than by governments or national alliances. Critical theorists view these multinational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as primary sites for domination and abuses of power.</a:t>
            </a:r>
          </a:p>
        </p:txBody>
      </p:sp>
    </p:spTree>
  </p:cSld>
  <p:clrMapOvr>
    <a:masterClrMapping/>
  </p:clrMapOvr>
  <p:transition>
    <p:random/>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91491"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sz="3600" b="1" dirty="0">
                <a:latin typeface="Arial" charset="0"/>
              </a:rPr>
              <a:t>Feminist </a:t>
            </a:r>
            <a:r>
              <a:rPr lang="en-US" altLang="en-US" sz="3600" b="1" dirty="0" err="1" smtClean="0">
                <a:latin typeface="Arial" charset="0"/>
              </a:rPr>
              <a:t>Organisation</a:t>
            </a:r>
            <a:r>
              <a:rPr lang="en-US" altLang="en-US" sz="3600" b="1" dirty="0" smtClean="0">
                <a:latin typeface="Arial" charset="0"/>
              </a:rPr>
              <a:t> </a:t>
            </a:r>
            <a:r>
              <a:rPr lang="en-US" altLang="en-US" sz="3600" b="1" dirty="0">
                <a:latin typeface="Arial" charset="0"/>
              </a:rPr>
              <a:t>Theories: </a:t>
            </a:r>
            <a:r>
              <a:rPr lang="en-US" altLang="en-US" sz="2000" b="1" dirty="0">
                <a:latin typeface="Arial" charset="0"/>
              </a:rPr>
              <a:t>Marta </a:t>
            </a:r>
            <a:r>
              <a:rPr lang="en-US" altLang="en-US" sz="2000" b="1" dirty="0" err="1">
                <a:latin typeface="Arial" charset="0"/>
              </a:rPr>
              <a:t>Cal</a:t>
            </a:r>
            <a:r>
              <a:rPr lang="en-US" altLang="en-US" sz="2000" b="1" dirty="0" err="1">
                <a:latin typeface="Arial" charset="0"/>
                <a:cs typeface="Arial" charset="0"/>
              </a:rPr>
              <a:t>ás</a:t>
            </a:r>
            <a:r>
              <a:rPr lang="en-US" altLang="en-US" sz="2000" b="1" dirty="0">
                <a:latin typeface="Arial" charset="0"/>
                <a:cs typeface="Arial" charset="0"/>
              </a:rPr>
              <a:t> (1942- ), and Linda </a:t>
            </a:r>
            <a:r>
              <a:rPr lang="en-US" altLang="en-US" sz="2000" b="1" dirty="0" err="1">
                <a:latin typeface="Arial" charset="0"/>
                <a:cs typeface="Arial" charset="0"/>
              </a:rPr>
              <a:t>Smircich</a:t>
            </a:r>
            <a:endParaRPr lang="en-US" altLang="en-US" sz="2000" b="1" dirty="0">
              <a:latin typeface="Arial" charset="0"/>
              <a:cs typeface="Arial" charset="0"/>
            </a:endParaRPr>
          </a:p>
          <a:p>
            <a:pPr marL="990600" lvl="1" indent="-533400">
              <a:lnSpc>
                <a:spcPct val="110000"/>
              </a:lnSpc>
              <a:buFontTx/>
              <a:buChar char="•"/>
            </a:pPr>
            <a:r>
              <a:rPr lang="en-US" altLang="en-US" b="1" dirty="0">
                <a:latin typeface="Arial" charset="0"/>
              </a:rPr>
              <a:t>Theories that critique the gendered assumptions of modern </a:t>
            </a:r>
            <a:r>
              <a:rPr lang="en-US" altLang="en-US" b="1" dirty="0" err="1" smtClean="0">
                <a:latin typeface="Arial" charset="0"/>
              </a:rPr>
              <a:t>organisations</a:t>
            </a:r>
            <a:r>
              <a:rPr lang="en-US" altLang="en-US" b="1" dirty="0" smtClean="0">
                <a:latin typeface="Arial" charset="0"/>
              </a:rPr>
              <a:t> </a:t>
            </a:r>
            <a:r>
              <a:rPr lang="en-US" altLang="en-US" b="1" dirty="0">
                <a:latin typeface="Arial" charset="0"/>
              </a:rPr>
              <a:t>and call for the recognition and valuing of multiple voices and perspectives.</a:t>
            </a:r>
            <a:endParaRPr lang="en-US" altLang="en-US" sz="3200" b="1" dirty="0">
              <a:latin typeface="Arial" charset="0"/>
            </a:endParaRPr>
          </a:p>
        </p:txBody>
      </p:sp>
    </p:spTree>
  </p:cSld>
  <p:clrMapOvr>
    <a:masterClrMapping/>
  </p:clrMapOvr>
  <p:transition>
    <p:random/>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Postmodern, Critical, and Feminist Perspectives</a:t>
            </a:r>
          </a:p>
        </p:txBody>
      </p:sp>
      <p:sp>
        <p:nvSpPr>
          <p:cNvPr id="193539"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b="1" dirty="0">
                <a:latin typeface="Arial" charset="0"/>
              </a:rPr>
              <a:t>Feminist </a:t>
            </a:r>
            <a:r>
              <a:rPr lang="en-US" altLang="en-US" b="1" dirty="0" err="1" smtClean="0">
                <a:latin typeface="Arial" charset="0"/>
              </a:rPr>
              <a:t>Organisation</a:t>
            </a:r>
            <a:r>
              <a:rPr lang="en-US" altLang="en-US" b="1" dirty="0" smtClean="0">
                <a:latin typeface="Arial" charset="0"/>
              </a:rPr>
              <a:t> </a:t>
            </a:r>
            <a:r>
              <a:rPr lang="en-US" altLang="en-US" b="1" dirty="0">
                <a:latin typeface="Arial" charset="0"/>
              </a:rPr>
              <a:t>Theories: </a:t>
            </a:r>
            <a:r>
              <a:rPr lang="en-US" altLang="en-US" sz="1800" b="1" dirty="0">
                <a:latin typeface="Arial" charset="0"/>
              </a:rPr>
              <a:t>Marta </a:t>
            </a:r>
            <a:r>
              <a:rPr lang="en-US" altLang="en-US" sz="1800" b="1" dirty="0" err="1">
                <a:latin typeface="Arial" charset="0"/>
              </a:rPr>
              <a:t>Cal</a:t>
            </a:r>
            <a:r>
              <a:rPr lang="en-US" altLang="en-US" sz="1800" b="1" dirty="0" err="1">
                <a:latin typeface="Arial" charset="0"/>
                <a:cs typeface="Arial" charset="0"/>
              </a:rPr>
              <a:t>ás</a:t>
            </a:r>
            <a:r>
              <a:rPr lang="en-US" altLang="en-US" sz="1800" b="1" dirty="0">
                <a:latin typeface="Arial" charset="0"/>
                <a:cs typeface="Arial" charset="0"/>
              </a:rPr>
              <a:t> (1942- ), and Linda </a:t>
            </a:r>
            <a:r>
              <a:rPr lang="en-US" altLang="en-US" sz="1800" b="1" dirty="0" err="1">
                <a:latin typeface="Arial" charset="0"/>
                <a:cs typeface="Arial" charset="0"/>
              </a:rPr>
              <a:t>Smircich</a:t>
            </a:r>
            <a:endParaRPr lang="en-US" altLang="en-US" sz="1800" b="1" dirty="0">
              <a:latin typeface="Arial" charset="0"/>
              <a:cs typeface="Arial" charset="0"/>
            </a:endParaRPr>
          </a:p>
          <a:p>
            <a:pPr marL="990600" lvl="1" indent="-533400">
              <a:lnSpc>
                <a:spcPct val="110000"/>
              </a:lnSpc>
              <a:buFontTx/>
              <a:buChar char="•"/>
            </a:pPr>
            <a:r>
              <a:rPr lang="en-US" altLang="en-US" sz="2400" b="1" dirty="0">
                <a:latin typeface="Arial" charset="0"/>
              </a:rPr>
              <a:t>Seven Approaches to Feminist Theory:</a:t>
            </a:r>
          </a:p>
          <a:p>
            <a:pPr marL="1371600" lvl="2" indent="-457200">
              <a:lnSpc>
                <a:spcPct val="90000"/>
              </a:lnSpc>
            </a:pPr>
            <a:r>
              <a:rPr lang="en-US" altLang="en-US" sz="2200" b="1" dirty="0">
                <a:latin typeface="Arial" charset="0"/>
              </a:rPr>
              <a:t>Liberal feminist theory</a:t>
            </a:r>
          </a:p>
          <a:p>
            <a:pPr marL="1371600" lvl="2" indent="-457200">
              <a:lnSpc>
                <a:spcPct val="90000"/>
              </a:lnSpc>
            </a:pPr>
            <a:r>
              <a:rPr lang="en-US" altLang="en-US" sz="2200" b="1" dirty="0">
                <a:latin typeface="Arial" charset="0"/>
              </a:rPr>
              <a:t>Radical-cultural feminism</a:t>
            </a:r>
          </a:p>
          <a:p>
            <a:pPr marL="1371600" lvl="2" indent="-457200">
              <a:lnSpc>
                <a:spcPct val="90000"/>
              </a:lnSpc>
            </a:pPr>
            <a:r>
              <a:rPr lang="en-US" altLang="en-US" sz="2200" b="1" dirty="0">
                <a:latin typeface="Arial" charset="0"/>
              </a:rPr>
              <a:t>Psychoanalytic feminism</a:t>
            </a:r>
          </a:p>
          <a:p>
            <a:pPr marL="1371600" lvl="2" indent="-457200">
              <a:lnSpc>
                <a:spcPct val="90000"/>
              </a:lnSpc>
            </a:pPr>
            <a:r>
              <a:rPr lang="en-US" altLang="en-US" sz="2200" b="1" dirty="0">
                <a:latin typeface="Arial" charset="0"/>
              </a:rPr>
              <a:t>Marxist feminist theory</a:t>
            </a:r>
          </a:p>
          <a:p>
            <a:pPr marL="1371600" lvl="2" indent="-457200">
              <a:lnSpc>
                <a:spcPct val="90000"/>
              </a:lnSpc>
            </a:pPr>
            <a:r>
              <a:rPr lang="en-US" altLang="en-US" sz="2200" b="1" dirty="0">
                <a:latin typeface="Arial" charset="0"/>
              </a:rPr>
              <a:t>Social feminism/gendering or </a:t>
            </a:r>
            <a:r>
              <a:rPr lang="en-US" altLang="en-US" sz="2200" b="1" dirty="0" err="1" smtClean="0">
                <a:latin typeface="Arial" charset="0"/>
              </a:rPr>
              <a:t>organisations</a:t>
            </a:r>
            <a:r>
              <a:rPr lang="en-US" altLang="en-US" sz="2200" b="1" dirty="0" smtClean="0">
                <a:latin typeface="Arial" charset="0"/>
              </a:rPr>
              <a:t> </a:t>
            </a:r>
            <a:r>
              <a:rPr lang="en-US" altLang="en-US" sz="2200" b="1" dirty="0">
                <a:latin typeface="Arial" charset="0"/>
              </a:rPr>
              <a:t>and organizing</a:t>
            </a:r>
          </a:p>
          <a:p>
            <a:pPr marL="1371600" lvl="2" indent="-457200">
              <a:lnSpc>
                <a:spcPct val="90000"/>
              </a:lnSpc>
            </a:pPr>
            <a:r>
              <a:rPr lang="en-US" altLang="en-US" sz="2200" b="1" dirty="0">
                <a:latin typeface="Arial" charset="0"/>
              </a:rPr>
              <a:t>Poststructuralist feminism/postmodern perspectives</a:t>
            </a:r>
          </a:p>
          <a:p>
            <a:pPr marL="1371600" lvl="2" indent="-457200">
              <a:lnSpc>
                <a:spcPct val="90000"/>
              </a:lnSpc>
            </a:pPr>
            <a:r>
              <a:rPr lang="en-US" altLang="en-US" sz="2200" b="1" dirty="0">
                <a:latin typeface="Arial" charset="0"/>
              </a:rPr>
              <a:t>Third-world/postcolonial feminism</a:t>
            </a:r>
          </a:p>
        </p:txBody>
      </p:sp>
    </p:spTree>
  </p:cSld>
  <p:clrMapOvr>
    <a:masterClrMapping/>
  </p:clrMapOvr>
  <p:transition>
    <p:random/>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Postmodern, Critical, and Feminist Perspectives</a:t>
            </a:r>
          </a:p>
        </p:txBody>
      </p:sp>
      <p:sp>
        <p:nvSpPr>
          <p:cNvPr id="194563"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b="1" dirty="0">
                <a:latin typeface="Arial" charset="0"/>
                <a:cs typeface="Arial" charset="0"/>
              </a:rPr>
              <a:t>The Functional approach…</a:t>
            </a:r>
          </a:p>
          <a:p>
            <a:pPr marL="990600" lvl="1" indent="-533400">
              <a:lnSpc>
                <a:spcPct val="110000"/>
              </a:lnSpc>
              <a:buFontTx/>
              <a:buChar char="•"/>
            </a:pPr>
            <a:r>
              <a:rPr lang="en-US" altLang="en-US" b="1" dirty="0">
                <a:latin typeface="Arial" charset="0"/>
                <a:cs typeface="Arial" charset="0"/>
              </a:rPr>
              <a:t>Hierarchy with its control of networks, exclusion of voices other than the dominant power structure, and deliberate distortions through mediated channels should be exposed so as to support more participative and democratic practices in </a:t>
            </a:r>
            <a:r>
              <a:rPr lang="en-US" altLang="en-US" b="1" dirty="0" err="1" smtClean="0">
                <a:latin typeface="Arial" charset="0"/>
                <a:cs typeface="Arial" charset="0"/>
              </a:rPr>
              <a:t>organisations</a:t>
            </a:r>
            <a:r>
              <a:rPr lang="en-US" altLang="en-US" b="1" dirty="0">
                <a:latin typeface="Arial" charset="0"/>
                <a:cs typeface="Arial" charset="0"/>
              </a:rPr>
              <a:t>.</a:t>
            </a:r>
          </a:p>
        </p:txBody>
      </p:sp>
    </p:spTree>
  </p:cSld>
  <p:clrMapOvr>
    <a:masterClrMapping/>
  </p:clrMapOvr>
  <p:transition>
    <p:random/>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Postmodern, Critical, and Feminist Perspectives</a:t>
            </a:r>
          </a:p>
        </p:txBody>
      </p:sp>
      <p:sp>
        <p:nvSpPr>
          <p:cNvPr id="195587"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sz="3600" b="1">
                <a:latin typeface="Arial" charset="0"/>
                <a:cs typeface="Arial" charset="0"/>
              </a:rPr>
              <a:t>The Meaning-Centered approach…</a:t>
            </a:r>
          </a:p>
          <a:p>
            <a:pPr marL="990600" lvl="1" indent="-533400">
              <a:lnSpc>
                <a:spcPct val="110000"/>
              </a:lnSpc>
              <a:buFontTx/>
              <a:buChar char="•"/>
            </a:pPr>
            <a:r>
              <a:rPr lang="en-US" altLang="en-US" sz="3200" b="1">
                <a:latin typeface="Arial" charset="0"/>
                <a:cs typeface="Arial" charset="0"/>
              </a:rPr>
              <a:t>Critical perspectives discount interpretative notions of the Meaning-Centered approach that focus on shared realities.</a:t>
            </a:r>
          </a:p>
        </p:txBody>
      </p:sp>
    </p:spTree>
  </p:cSld>
  <p:clrMapOvr>
    <a:masterClrMapping/>
  </p:clrMapOvr>
  <p:transition>
    <p:random/>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a:xfrm>
            <a:off x="228600" y="457200"/>
            <a:ext cx="8686800" cy="1447800"/>
          </a:xfrm>
        </p:spPr>
        <p:txBody>
          <a:bodyPr/>
          <a:lstStyle/>
          <a:p>
            <a:r>
              <a:rPr lang="en-US" altLang="en-US" sz="3200" b="1">
                <a:latin typeface="Arial" charset="0"/>
              </a:rPr>
              <a:t>Communication Implications of Postmodern, Critical, and Feminist Perspectives</a:t>
            </a:r>
          </a:p>
        </p:txBody>
      </p:sp>
      <p:sp>
        <p:nvSpPr>
          <p:cNvPr id="196611" name="Rectangle 3"/>
          <p:cNvSpPr>
            <a:spLocks noGrp="1" noChangeArrowheads="1"/>
          </p:cNvSpPr>
          <p:nvPr>
            <p:ph type="body" idx="1"/>
          </p:nvPr>
        </p:nvSpPr>
        <p:spPr>
          <a:xfrm>
            <a:off x="381000" y="1981200"/>
            <a:ext cx="8458200" cy="4648200"/>
          </a:xfrm>
        </p:spPr>
        <p:txBody>
          <a:bodyPr/>
          <a:lstStyle/>
          <a:p>
            <a:pPr marL="609600" indent="-609600">
              <a:lnSpc>
                <a:spcPct val="110000"/>
              </a:lnSpc>
            </a:pPr>
            <a:r>
              <a:rPr lang="en-US" altLang="en-US" b="1" dirty="0">
                <a:latin typeface="Arial" charset="0"/>
                <a:cs typeface="Arial" charset="0"/>
              </a:rPr>
              <a:t>The Emerging Perspectives approach…</a:t>
            </a:r>
          </a:p>
          <a:p>
            <a:pPr marL="990600" lvl="1" indent="-533400">
              <a:lnSpc>
                <a:spcPct val="110000"/>
              </a:lnSpc>
              <a:buFontTx/>
              <a:buChar char="•"/>
            </a:pPr>
            <a:r>
              <a:rPr lang="en-US" altLang="en-US" sz="2600" b="1" dirty="0">
                <a:latin typeface="Arial" charset="0"/>
                <a:cs typeface="Arial" charset="0"/>
              </a:rPr>
              <a:t>Most closely associated with Postmodern and Critical Perspective theory.</a:t>
            </a:r>
          </a:p>
          <a:p>
            <a:pPr marL="990600" lvl="1" indent="-533400">
              <a:lnSpc>
                <a:spcPct val="110000"/>
              </a:lnSpc>
              <a:buFontTx/>
              <a:buChar char="•"/>
            </a:pPr>
            <a:r>
              <a:rPr lang="en-US" altLang="en-US" sz="2600" b="1" dirty="0">
                <a:latin typeface="Arial" charset="0"/>
                <a:cs typeface="Arial" charset="0"/>
              </a:rPr>
              <a:t>Both the Emerging Perspectives approach and Postmodern and Critical Perspectives theories propose a value of increased participation and democracy among workers with an emphasis on the value of all </a:t>
            </a:r>
            <a:r>
              <a:rPr lang="en-US" altLang="en-US" sz="2600" b="1" dirty="0" err="1" smtClean="0">
                <a:latin typeface="Arial" charset="0"/>
                <a:cs typeface="Arial" charset="0"/>
              </a:rPr>
              <a:t>organisational</a:t>
            </a:r>
            <a:r>
              <a:rPr lang="en-US" altLang="en-US" sz="2600" b="1" dirty="0" smtClean="0">
                <a:latin typeface="Arial" charset="0"/>
                <a:cs typeface="Arial" charset="0"/>
              </a:rPr>
              <a:t> </a:t>
            </a:r>
            <a:r>
              <a:rPr lang="en-US" altLang="en-US" sz="2600" b="1" dirty="0">
                <a:latin typeface="Arial" charset="0"/>
                <a:cs typeface="Arial" charset="0"/>
              </a:rPr>
              <a:t>voices.</a:t>
            </a:r>
          </a:p>
        </p:txBody>
      </p:sp>
    </p:spTree>
  </p:cSld>
  <p:clrMapOvr>
    <a:masterClrMapping/>
  </p:clrMapOvr>
  <p:transition>
    <p:random/>
  </p:transition>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a:xfrm>
            <a:off x="228600" y="304800"/>
            <a:ext cx="8915400" cy="1447800"/>
          </a:xfrm>
        </p:spPr>
        <p:txBody>
          <a:bodyPr/>
          <a:lstStyle/>
          <a:p>
            <a:r>
              <a:rPr lang="en-US" altLang="en-US" sz="3200" b="1" dirty="0">
                <a:latin typeface="Arial" charset="0"/>
              </a:rPr>
              <a:t>Postmodern, Critical, and Feminist Perspectives in Contemporary </a:t>
            </a:r>
            <a:r>
              <a:rPr lang="en-US" altLang="en-US" sz="3200" b="1" dirty="0" err="1" smtClean="0">
                <a:latin typeface="Arial" charset="0"/>
              </a:rPr>
              <a:t>Organisations</a:t>
            </a:r>
            <a:endParaRPr lang="en-US" altLang="en-US" sz="3200" b="1" dirty="0">
              <a:latin typeface="Arial" charset="0"/>
            </a:endParaRPr>
          </a:p>
        </p:txBody>
      </p:sp>
      <p:sp>
        <p:nvSpPr>
          <p:cNvPr id="197635" name="Rectangle 3"/>
          <p:cNvSpPr>
            <a:spLocks noGrp="1" noChangeArrowheads="1"/>
          </p:cNvSpPr>
          <p:nvPr>
            <p:ph type="body" idx="1"/>
          </p:nvPr>
        </p:nvSpPr>
        <p:spPr>
          <a:xfrm>
            <a:off x="381000" y="1981200"/>
            <a:ext cx="8458200" cy="4648200"/>
          </a:xfrm>
        </p:spPr>
        <p:txBody>
          <a:bodyPr/>
          <a:lstStyle/>
          <a:p>
            <a:pPr marL="609600" indent="-609600">
              <a:lnSpc>
                <a:spcPct val="90000"/>
              </a:lnSpc>
            </a:pPr>
            <a:r>
              <a:rPr lang="en-US" altLang="en-US" b="1" dirty="0">
                <a:latin typeface="Arial" charset="0"/>
                <a:cs typeface="Arial" charset="0"/>
              </a:rPr>
              <a:t>The </a:t>
            </a:r>
            <a:r>
              <a:rPr lang="en-US" altLang="en-US" b="1" dirty="0" err="1">
                <a:latin typeface="Arial" charset="0"/>
                <a:cs typeface="Arial" charset="0"/>
              </a:rPr>
              <a:t>delayering</a:t>
            </a:r>
            <a:r>
              <a:rPr lang="en-US" altLang="en-US" b="1" dirty="0">
                <a:latin typeface="Arial" charset="0"/>
                <a:cs typeface="Arial" charset="0"/>
              </a:rPr>
              <a:t> of </a:t>
            </a:r>
            <a:r>
              <a:rPr lang="en-US" altLang="en-US" b="1" dirty="0" err="1" smtClean="0">
                <a:latin typeface="Arial" charset="0"/>
                <a:cs typeface="Arial" charset="0"/>
              </a:rPr>
              <a:t>organisations</a:t>
            </a:r>
            <a:r>
              <a:rPr lang="en-US" altLang="en-US" b="1" dirty="0" smtClean="0">
                <a:latin typeface="Arial" charset="0"/>
                <a:cs typeface="Arial" charset="0"/>
              </a:rPr>
              <a:t> </a:t>
            </a:r>
            <a:r>
              <a:rPr lang="en-US" altLang="en-US" b="1" dirty="0">
                <a:latin typeface="Arial" charset="0"/>
                <a:cs typeface="Arial" charset="0"/>
              </a:rPr>
              <a:t>is evident in numerous </a:t>
            </a:r>
            <a:r>
              <a:rPr lang="en-US" altLang="en-US" b="1" dirty="0" err="1" smtClean="0">
                <a:latin typeface="Arial" charset="0"/>
                <a:cs typeface="Arial" charset="0"/>
              </a:rPr>
              <a:t>organisations</a:t>
            </a:r>
            <a:r>
              <a:rPr lang="en-US" altLang="en-US" b="1" dirty="0">
                <a:latin typeface="Arial" charset="0"/>
                <a:cs typeface="Arial" charset="0"/>
              </a:rPr>
              <a:t>, with self-managing and high-performance teams replacing traditional notions of supervision.</a:t>
            </a:r>
          </a:p>
          <a:p>
            <a:pPr marL="609600" indent="-609600">
              <a:lnSpc>
                <a:spcPct val="90000"/>
              </a:lnSpc>
            </a:pPr>
            <a:r>
              <a:rPr lang="en-US" altLang="en-US" b="1" dirty="0">
                <a:latin typeface="Arial" charset="0"/>
                <a:cs typeface="Arial" charset="0"/>
              </a:rPr>
              <a:t>Adaptation, flexibility, and change are more common than unusual, and </a:t>
            </a:r>
            <a:r>
              <a:rPr lang="en-US" altLang="en-US" b="1" dirty="0" err="1" smtClean="0">
                <a:latin typeface="Arial" charset="0"/>
                <a:cs typeface="Arial" charset="0"/>
              </a:rPr>
              <a:t>organisations</a:t>
            </a:r>
            <a:r>
              <a:rPr lang="en-US" altLang="en-US" b="1" dirty="0" smtClean="0">
                <a:latin typeface="Arial" charset="0"/>
                <a:cs typeface="Arial" charset="0"/>
              </a:rPr>
              <a:t> </a:t>
            </a:r>
            <a:r>
              <a:rPr lang="en-US" altLang="en-US" b="1" dirty="0">
                <a:latin typeface="Arial" charset="0"/>
                <a:cs typeface="Arial" charset="0"/>
              </a:rPr>
              <a:t>regularly examine new approaches requiring increased and changing skills from the work force.</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7635">
                                            <p:txEl>
                                              <p:pRg st="0" end="0"/>
                                            </p:txEl>
                                          </p:spTgt>
                                        </p:tgtEl>
                                        <p:attrNameLst>
                                          <p:attrName>style.visibility</p:attrName>
                                        </p:attrNameLst>
                                      </p:cBhvr>
                                      <p:to>
                                        <p:strVal val="visible"/>
                                      </p:to>
                                    </p:set>
                                    <p:anim calcmode="lin" valueType="num">
                                      <p:cBhvr additive="base">
                                        <p:cTn id="7" dur="500" fill="hold"/>
                                        <p:tgtEl>
                                          <p:spTgt spid="19763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763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97635">
                                            <p:txEl>
                                              <p:pRg st="1" end="1"/>
                                            </p:txEl>
                                          </p:spTgt>
                                        </p:tgtEl>
                                        <p:attrNameLst>
                                          <p:attrName>style.visibility</p:attrName>
                                        </p:attrNameLst>
                                      </p:cBhvr>
                                      <p:to>
                                        <p:strVal val="visible"/>
                                      </p:to>
                                    </p:set>
                                    <p:anim calcmode="lin" valueType="num">
                                      <p:cBhvr additive="base">
                                        <p:cTn id="13" dur="500" fill="hold"/>
                                        <p:tgtEl>
                                          <p:spTgt spid="19763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97635">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635" grpId="0" build="p" bldLvl="2" autoUpdateAnimBg="0"/>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2514" name="Rectangle 2"/>
          <p:cNvSpPr>
            <a:spLocks noGrp="1" noChangeArrowheads="1"/>
          </p:cNvSpPr>
          <p:nvPr>
            <p:ph type="ctrTitle"/>
          </p:nvPr>
        </p:nvSpPr>
        <p:spPr>
          <a:xfrm>
            <a:off x="685800" y="1752600"/>
            <a:ext cx="7772400" cy="1143000"/>
          </a:xfrm>
        </p:spPr>
        <p:txBody>
          <a:bodyPr/>
          <a:lstStyle/>
          <a:p>
            <a:r>
              <a:rPr lang="en-US" altLang="en-US" sz="3800" b="1" i="1" dirty="0">
                <a:latin typeface="Arial" charset="0"/>
              </a:rPr>
              <a:t>Fundamentals of </a:t>
            </a:r>
            <a:r>
              <a:rPr lang="en-US" altLang="en-US" sz="3800" b="1" i="1" dirty="0" err="1" smtClean="0">
                <a:latin typeface="Arial" charset="0"/>
              </a:rPr>
              <a:t>Organisational</a:t>
            </a:r>
            <a:r>
              <a:rPr lang="en-US" altLang="en-US" sz="3800" b="1" i="1" dirty="0" smtClean="0">
                <a:latin typeface="Arial" charset="0"/>
              </a:rPr>
              <a:t> </a:t>
            </a:r>
            <a:r>
              <a:rPr lang="en-US" altLang="en-US" sz="3800" b="1" i="1" dirty="0">
                <a:latin typeface="Arial" charset="0"/>
              </a:rPr>
              <a:t>Communication</a:t>
            </a:r>
          </a:p>
        </p:txBody>
      </p:sp>
      <p:sp>
        <p:nvSpPr>
          <p:cNvPr id="192515" name="Rectangle 3"/>
          <p:cNvSpPr>
            <a:spLocks noGrp="1" noChangeArrowheads="1"/>
          </p:cNvSpPr>
          <p:nvPr>
            <p:ph type="subTitle" idx="1"/>
          </p:nvPr>
        </p:nvSpPr>
        <p:spPr>
          <a:xfrm>
            <a:off x="1371600" y="3276600"/>
            <a:ext cx="6400800" cy="2590800"/>
          </a:xfrm>
        </p:spPr>
        <p:txBody>
          <a:bodyPr/>
          <a:lstStyle/>
          <a:p>
            <a:pPr>
              <a:lnSpc>
                <a:spcPct val="120000"/>
              </a:lnSpc>
            </a:pPr>
            <a:r>
              <a:rPr lang="en-US" altLang="en-US" b="1" dirty="0">
                <a:latin typeface="Arial" charset="0"/>
              </a:rPr>
              <a:t>Communication Implications of Major </a:t>
            </a:r>
            <a:r>
              <a:rPr lang="en-US" altLang="en-US" b="1" dirty="0" err="1" smtClean="0">
                <a:latin typeface="Arial" charset="0"/>
              </a:rPr>
              <a:t>Organisational</a:t>
            </a:r>
            <a:r>
              <a:rPr lang="en-US" altLang="en-US" b="1" dirty="0" smtClean="0">
                <a:latin typeface="Arial" charset="0"/>
              </a:rPr>
              <a:t> Theories</a:t>
            </a:r>
            <a:endParaRPr lang="en-US" altLang="en-US" b="1" dirty="0">
              <a:latin typeface="Arial" charset="0"/>
            </a:endParaRPr>
          </a:p>
        </p:txBody>
      </p:sp>
    </p:spTree>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192514"/>
                                        </p:tgtEl>
                                        <p:attrNameLst>
                                          <p:attrName>style.visibility</p:attrName>
                                        </p:attrNameLst>
                                      </p:cBhvr>
                                      <p:to>
                                        <p:strVal val="visible"/>
                                      </p:to>
                                    </p:set>
                                    <p:animEffect transition="in" filter="box(out)">
                                      <p:cBhvr>
                                        <p:cTn id="7" dur="500"/>
                                        <p:tgtEl>
                                          <p:spTgt spid="192514"/>
                                        </p:tgtEl>
                                      </p:cBhvr>
                                    </p:animEffect>
                                  </p:childTnLst>
                                </p:cTn>
                              </p:par>
                            </p:childTnLst>
                          </p:cTn>
                        </p:par>
                        <p:par>
                          <p:cTn id="8" fill="hold">
                            <p:stCondLst>
                              <p:cond delay="500"/>
                            </p:stCondLst>
                            <p:childTnLst>
                              <p:par>
                                <p:cTn id="9" presetID="4" presetClass="entr" presetSubtype="32" fill="hold" grpId="0" nodeType="afterEffect">
                                  <p:stCondLst>
                                    <p:cond delay="0"/>
                                  </p:stCondLst>
                                  <p:childTnLst>
                                    <p:set>
                                      <p:cBhvr>
                                        <p:cTn id="10" dur="1" fill="hold">
                                          <p:stCondLst>
                                            <p:cond delay="0"/>
                                          </p:stCondLst>
                                        </p:cTn>
                                        <p:tgtEl>
                                          <p:spTgt spid="192515">
                                            <p:txEl>
                                              <p:pRg st="0" end="0"/>
                                            </p:txEl>
                                          </p:spTgt>
                                        </p:tgtEl>
                                        <p:attrNameLst>
                                          <p:attrName>style.visibility</p:attrName>
                                        </p:attrNameLst>
                                      </p:cBhvr>
                                      <p:to>
                                        <p:strVal val="visible"/>
                                      </p:to>
                                    </p:set>
                                    <p:animEffect transition="in" filter="box(out)">
                                      <p:cBhvr>
                                        <p:cTn id="11" dur="500"/>
                                        <p:tgtEl>
                                          <p:spTgt spid="1925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4" grpId="0" autoUpdateAnimBg="0"/>
      <p:bldP spid="192515" grpId="0" build="p" autoUpdateAnimBg="0" advAuto="0"/>
    </p:bldLst>
  </p:timing>
</p:sld>
</file>

<file path=ppt/theme/theme1.xml><?xml version="1.0" encoding="utf-8"?>
<a:theme xmlns:a="http://schemas.openxmlformats.org/drawingml/2006/main" name="Ribbons">
  <a:themeElements>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fontScheme name="Ribbons">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Ribbons 1">
        <a:dk1>
          <a:srgbClr val="220011"/>
        </a:dk1>
        <a:lt1>
          <a:srgbClr val="FFFFCC"/>
        </a:lt1>
        <a:dk2>
          <a:srgbClr val="660033"/>
        </a:dk2>
        <a:lt2>
          <a:srgbClr val="FFCC00"/>
        </a:lt2>
        <a:accent1>
          <a:srgbClr val="CC0099"/>
        </a:accent1>
        <a:accent2>
          <a:srgbClr val="56002B"/>
        </a:accent2>
        <a:accent3>
          <a:srgbClr val="B8AAAD"/>
        </a:accent3>
        <a:accent4>
          <a:srgbClr val="DADAAE"/>
        </a:accent4>
        <a:accent5>
          <a:srgbClr val="E2AACA"/>
        </a:accent5>
        <a:accent6>
          <a:srgbClr val="4D0026"/>
        </a:accent6>
        <a:hlink>
          <a:srgbClr val="9C004E"/>
        </a:hlink>
        <a:folHlink>
          <a:srgbClr val="FF6600"/>
        </a:folHlink>
      </a:clrScheme>
      <a:clrMap bg1="dk2" tx1="lt1" bg2="dk1" tx2="lt2" accent1="accent1" accent2="accent2" accent3="accent3" accent4="accent4" accent5="accent5" accent6="accent6" hlink="hlink" folHlink="folHlink"/>
    </a:extraClrScheme>
    <a:extraClrScheme>
      <a:clrScheme name="Ribbons 2">
        <a:dk1>
          <a:srgbClr val="001600"/>
        </a:dk1>
        <a:lt1>
          <a:srgbClr val="669900"/>
        </a:lt1>
        <a:dk2>
          <a:srgbClr val="000000"/>
        </a:dk2>
        <a:lt2>
          <a:srgbClr val="006600"/>
        </a:lt2>
        <a:accent1>
          <a:srgbClr val="336600"/>
        </a:accent1>
        <a:accent2>
          <a:srgbClr val="89BA00"/>
        </a:accent2>
        <a:accent3>
          <a:srgbClr val="B8CAAA"/>
        </a:accent3>
        <a:accent4>
          <a:srgbClr val="001100"/>
        </a:accent4>
        <a:accent5>
          <a:srgbClr val="ADB8AA"/>
        </a:accent5>
        <a:accent6>
          <a:srgbClr val="7CA800"/>
        </a:accent6>
        <a:hlink>
          <a:srgbClr val="FFCC00"/>
        </a:hlink>
        <a:folHlink>
          <a:srgbClr val="FF7C80"/>
        </a:folHlink>
      </a:clrScheme>
      <a:clrMap bg1="lt1" tx1="dk1" bg2="lt2" tx2="dk2" accent1="accent1" accent2="accent2" accent3="accent3" accent4="accent4" accent5="accent5" accent6="accent6" hlink="hlink" folHlink="folHlink"/>
    </a:extraClrScheme>
    <a:extraClrScheme>
      <a:clrScheme name="Ribbons 3">
        <a:dk1>
          <a:srgbClr val="000000"/>
        </a:dk1>
        <a:lt1>
          <a:srgbClr val="B2B2B2"/>
        </a:lt1>
        <a:dk2>
          <a:srgbClr val="000000"/>
        </a:dk2>
        <a:lt2>
          <a:srgbClr val="777777"/>
        </a:lt2>
        <a:accent1>
          <a:srgbClr val="CBCBCB"/>
        </a:accent1>
        <a:accent2>
          <a:srgbClr val="969696"/>
        </a:accent2>
        <a:accent3>
          <a:srgbClr val="D5D5D5"/>
        </a:accent3>
        <a:accent4>
          <a:srgbClr val="000000"/>
        </a:accent4>
        <a:accent5>
          <a:srgbClr val="E2E2E2"/>
        </a:accent5>
        <a:accent6>
          <a:srgbClr val="878787"/>
        </a:accent6>
        <a:hlink>
          <a:srgbClr val="333333"/>
        </a:hlink>
        <a:folHlink>
          <a:srgbClr val="777777"/>
        </a:folHlink>
      </a:clrScheme>
      <a:clrMap bg1="lt1" tx1="dk1" bg2="lt2" tx2="dk2" accent1="accent1" accent2="accent2" accent3="accent3" accent4="accent4" accent5="accent5" accent6="accent6" hlink="hlink" folHlink="folHlink"/>
    </a:extraClrScheme>
    <a:extraClrScheme>
      <a:clrScheme name="Ribbons 4">
        <a:dk1>
          <a:srgbClr val="000F1E"/>
        </a:dk1>
        <a:lt1>
          <a:srgbClr val="FFFFFF"/>
        </a:lt1>
        <a:dk2>
          <a:srgbClr val="003366"/>
        </a:dk2>
        <a:lt2>
          <a:srgbClr val="33CCCC"/>
        </a:lt2>
        <a:accent1>
          <a:srgbClr val="006699"/>
        </a:accent1>
        <a:accent2>
          <a:srgbClr val="003366"/>
        </a:accent2>
        <a:accent3>
          <a:srgbClr val="AAADB8"/>
        </a:accent3>
        <a:accent4>
          <a:srgbClr val="DADADA"/>
        </a:accent4>
        <a:accent5>
          <a:srgbClr val="AAB8CA"/>
        </a:accent5>
        <a:accent6>
          <a:srgbClr val="002D5C"/>
        </a:accent6>
        <a:hlink>
          <a:srgbClr val="0099CC"/>
        </a:hlink>
        <a:folHlink>
          <a:srgbClr val="009999"/>
        </a:folHlink>
      </a:clrScheme>
      <a:clrMap bg1="dk2" tx1="lt1" bg2="dk1" tx2="lt2" accent1="accent1" accent2="accent2" accent3="accent3" accent4="accent4" accent5="accent5" accent6="accent6" hlink="hlink" folHlink="folHlink"/>
    </a:extraClrScheme>
    <a:extraClrScheme>
      <a:clrScheme name="Ribbons 5">
        <a:dk1>
          <a:srgbClr val="002F2E"/>
        </a:dk1>
        <a:lt1>
          <a:srgbClr val="FFFFFF"/>
        </a:lt1>
        <a:dk2>
          <a:srgbClr val="008080"/>
        </a:dk2>
        <a:lt2>
          <a:srgbClr val="66FFCC"/>
        </a:lt2>
        <a:accent1>
          <a:srgbClr val="0099CC"/>
        </a:accent1>
        <a:accent2>
          <a:srgbClr val="005250"/>
        </a:accent2>
        <a:accent3>
          <a:srgbClr val="AAC0C0"/>
        </a:accent3>
        <a:accent4>
          <a:srgbClr val="DADADA"/>
        </a:accent4>
        <a:accent5>
          <a:srgbClr val="AACAE2"/>
        </a:accent5>
        <a:accent6>
          <a:srgbClr val="004948"/>
        </a:accent6>
        <a:hlink>
          <a:srgbClr val="00CC99"/>
        </a:hlink>
        <a:folHlink>
          <a:srgbClr val="009999"/>
        </a:folHlink>
      </a:clrScheme>
      <a:clrMap bg1="dk2" tx1="lt1" bg2="dk1" tx2="lt2" accent1="accent1" accent2="accent2" accent3="accent3" accent4="accent4" accent5="accent5" accent6="accent6" hlink="hlink" folHlink="folHlink"/>
    </a:extraClrScheme>
    <a:extraClrScheme>
      <a:clrScheme name="Ribbons 6">
        <a:dk1>
          <a:srgbClr val="000022"/>
        </a:dk1>
        <a:lt1>
          <a:srgbClr val="FFFFFF"/>
        </a:lt1>
        <a:dk2>
          <a:srgbClr val="000066"/>
        </a:dk2>
        <a:lt2>
          <a:srgbClr val="FFCC00"/>
        </a:lt2>
        <a:accent1>
          <a:srgbClr val="666699"/>
        </a:accent1>
        <a:accent2>
          <a:srgbClr val="000048"/>
        </a:accent2>
        <a:accent3>
          <a:srgbClr val="AAAAB8"/>
        </a:accent3>
        <a:accent4>
          <a:srgbClr val="DADADA"/>
        </a:accent4>
        <a:accent5>
          <a:srgbClr val="B8B8CA"/>
        </a:accent5>
        <a:accent6>
          <a:srgbClr val="000040"/>
        </a:accent6>
        <a:hlink>
          <a:srgbClr val="9999FF"/>
        </a:hlink>
        <a:folHlink>
          <a:srgbClr val="000099"/>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Designs\Ribbons.pot</Template>
  <TotalTime>703</TotalTime>
  <Words>4043</Words>
  <Application>Microsoft Office PowerPoint</Application>
  <PresentationFormat>On-screen Show (4:3)</PresentationFormat>
  <Paragraphs>371</Paragraphs>
  <Slides>91</Slides>
  <Notes>0</Notes>
  <HiddenSlides>0</HiddenSlides>
  <MMClips>0</MMClips>
  <ScaleCrop>false</ScaleCrop>
  <HeadingPairs>
    <vt:vector size="4" baseType="variant">
      <vt:variant>
        <vt:lpstr>Theme</vt:lpstr>
      </vt:variant>
      <vt:variant>
        <vt:i4>1</vt:i4>
      </vt:variant>
      <vt:variant>
        <vt:lpstr>Slide Titles</vt:lpstr>
      </vt:variant>
      <vt:variant>
        <vt:i4>91</vt:i4>
      </vt:variant>
    </vt:vector>
  </HeadingPairs>
  <TitlesOfParts>
    <vt:vector size="92" baseType="lpstr">
      <vt:lpstr>Ribbons</vt:lpstr>
      <vt:lpstr>Fundamentals of Organisational Theories</vt:lpstr>
      <vt:lpstr>The Scientific Management School</vt:lpstr>
      <vt:lpstr>Major Scientific Management Theories</vt:lpstr>
      <vt:lpstr>Major Scientific Management Theories</vt:lpstr>
      <vt:lpstr>Major Scientific Management Theories</vt:lpstr>
      <vt:lpstr>Fourteen Principles of Management: Henri Fayol</vt:lpstr>
      <vt:lpstr>Fourteen Principles of Management: Henri Fayol</vt:lpstr>
      <vt:lpstr>Principles of Bureaucracy: Max Weber (1864-1920)</vt:lpstr>
      <vt:lpstr>Principles of Bureaucracy: Max Weber</vt:lpstr>
      <vt:lpstr>Communication Implications of Scientific Management Theories</vt:lpstr>
      <vt:lpstr>Communication Implications of Scientific Management Theories</vt:lpstr>
      <vt:lpstr>Communication Implications of Scientific Management Theories</vt:lpstr>
      <vt:lpstr>Communication Implications of Scientific Management Theories</vt:lpstr>
      <vt:lpstr>Communication Implications of Scientific Management Theories</vt:lpstr>
      <vt:lpstr>Communication Implications of Scientific Management Theories</vt:lpstr>
      <vt:lpstr>Scientific Management Theories in Contemporary Organisations</vt:lpstr>
      <vt:lpstr>The Human behaviour School</vt:lpstr>
      <vt:lpstr>The Human behaviour School</vt:lpstr>
      <vt:lpstr>Major Human behaviour Theories</vt:lpstr>
      <vt:lpstr>Major Human behaviour Theories</vt:lpstr>
      <vt:lpstr>Major Human behaviour Theories</vt:lpstr>
      <vt:lpstr>Major Human behaviour Theories</vt:lpstr>
      <vt:lpstr>Major Human behaviour Theories</vt:lpstr>
      <vt:lpstr>Major Human behaviour Theories</vt:lpstr>
      <vt:lpstr>Major Human behaviour Theories</vt:lpstr>
      <vt:lpstr>Major Human behaviour Theories</vt:lpstr>
      <vt:lpstr>Theory X and Theory Y</vt:lpstr>
      <vt:lpstr>Major Human behaviour Theories</vt:lpstr>
      <vt:lpstr>Likert’s Linking Pin Concept</vt:lpstr>
      <vt:lpstr>Major Human behaviour Theories</vt:lpstr>
      <vt:lpstr>Major Human behaviour Theories</vt:lpstr>
      <vt:lpstr>Major Human behaviour Theories</vt:lpstr>
      <vt:lpstr>Communication Implications of Human behaviour Theories</vt:lpstr>
      <vt:lpstr>Communication Implications of Human behaviour Theories</vt:lpstr>
      <vt:lpstr>Communication Implications of Human behaviour Theories</vt:lpstr>
      <vt:lpstr>Communication Implications of Human behaviour Theories</vt:lpstr>
      <vt:lpstr>Communication Implications of Human behaviour Theories</vt:lpstr>
      <vt:lpstr>Human behaviour Theories in Contemporary Organisations</vt:lpstr>
      <vt:lpstr>The Integrated Perspectives School</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Process and Environmental Approaches</vt:lpstr>
      <vt:lpstr>Major Integrated Perspectives Theories: Cultural Approaches</vt:lpstr>
      <vt:lpstr>Major Integrated Perspectives Theories: Cultural Approaches</vt:lpstr>
      <vt:lpstr>Major Integrated Perspectives Theories: Cultural Approaches</vt:lpstr>
      <vt:lpstr>Major Integrated Perspectives Theories: Cultural Approaches – Theory Z</vt:lpstr>
      <vt:lpstr>Major Integrated Perspectives Theories: Cultural Approaches – Theory Z</vt:lpstr>
      <vt:lpstr>Major Integrated Perspectives Theories: Cultural Approaches</vt:lpstr>
      <vt:lpstr>Major Integrated Perspectives Theories: Cultural Approaches</vt:lpstr>
      <vt:lpstr>Major Integrated Perspectives Theories: Cultural Approaches</vt:lpstr>
      <vt:lpstr>Major Integrated Perspectives Theories: Cultural Approaches</vt:lpstr>
      <vt:lpstr>Communication Implications of Integrated Perspectives Theories</vt:lpstr>
      <vt:lpstr>Communication Implications of Integrated Perspectives Theories</vt:lpstr>
      <vt:lpstr>Communication Implications of Integrated Perspectives Theories</vt:lpstr>
      <vt:lpstr>Communication Implications of Integrated Perspectives Theories</vt:lpstr>
      <vt:lpstr>Communication Implications of Integrated Perspectives Theories</vt:lpstr>
      <vt:lpstr>Communication Implications of Integrated Perspectives Theories</vt:lpstr>
      <vt:lpstr>Integrated Perspectives Theories in Contemporary Organisations</vt:lpstr>
      <vt:lpstr>Integrated Perspectives Theories in Contemporary Organisations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Postmodern, Critical, and Feminist Perspectives</vt:lpstr>
      <vt:lpstr>Communication Implications of Postmodern, Critical, and Feminist Perspectives</vt:lpstr>
      <vt:lpstr>Communication Implications of Postmodern, Critical, and Feminist Perspectives</vt:lpstr>
      <vt:lpstr>Communication Implications of Postmodern, Critical, and Feminist Perspectives</vt:lpstr>
      <vt:lpstr>Postmodern, Critical, and Feminist Perspectives in Contemporary Organisations</vt:lpstr>
      <vt:lpstr>Fundamentals of Organisational Communication</vt:lpstr>
    </vt:vector>
  </TitlesOfParts>
  <Company>Concordia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04</dc:title>
  <dc:creator>Alan D. Winegarden</dc:creator>
  <cp:lastModifiedBy>George Jawad</cp:lastModifiedBy>
  <cp:revision>69</cp:revision>
  <cp:lastPrinted>1998-05-09T02:52:00Z</cp:lastPrinted>
  <dcterms:created xsi:type="dcterms:W3CDTF">1998-05-03T15:39:19Z</dcterms:created>
  <dcterms:modified xsi:type="dcterms:W3CDTF">2011-11-06T22:44:56Z</dcterms:modified>
</cp:coreProperties>
</file>