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76" r:id="rId4"/>
  </p:sldMasterIdLst>
  <p:notesMasterIdLst>
    <p:notesMasterId r:id="rId56"/>
  </p:notesMasterIdLst>
  <p:sldIdLst>
    <p:sldId id="504" r:id="rId5"/>
    <p:sldId id="568" r:id="rId6"/>
    <p:sldId id="560" r:id="rId7"/>
    <p:sldId id="578" r:id="rId8"/>
    <p:sldId id="561" r:id="rId9"/>
    <p:sldId id="543" r:id="rId10"/>
    <p:sldId id="544" r:id="rId11"/>
    <p:sldId id="545" r:id="rId12"/>
    <p:sldId id="577" r:id="rId13"/>
    <p:sldId id="546" r:id="rId14"/>
    <p:sldId id="547" r:id="rId15"/>
    <p:sldId id="548" r:id="rId16"/>
    <p:sldId id="549" r:id="rId17"/>
    <p:sldId id="550" r:id="rId18"/>
    <p:sldId id="551" r:id="rId19"/>
    <p:sldId id="569" r:id="rId20"/>
    <p:sldId id="562" r:id="rId21"/>
    <p:sldId id="563" r:id="rId22"/>
    <p:sldId id="440" r:id="rId23"/>
    <p:sldId id="528" r:id="rId24"/>
    <p:sldId id="520" r:id="rId25"/>
    <p:sldId id="521" r:id="rId26"/>
    <p:sldId id="522" r:id="rId27"/>
    <p:sldId id="523" r:id="rId28"/>
    <p:sldId id="524" r:id="rId29"/>
    <p:sldId id="525" r:id="rId30"/>
    <p:sldId id="526" r:id="rId31"/>
    <p:sldId id="527" r:id="rId32"/>
    <p:sldId id="565" r:id="rId33"/>
    <p:sldId id="566" r:id="rId34"/>
    <p:sldId id="529" r:id="rId35"/>
    <p:sldId id="530" r:id="rId36"/>
    <p:sldId id="531" r:id="rId37"/>
    <p:sldId id="532" r:id="rId38"/>
    <p:sldId id="533" r:id="rId39"/>
    <p:sldId id="534" r:id="rId40"/>
    <p:sldId id="535" r:id="rId41"/>
    <p:sldId id="536" r:id="rId42"/>
    <p:sldId id="567" r:id="rId43"/>
    <p:sldId id="537" r:id="rId44"/>
    <p:sldId id="538" r:id="rId45"/>
    <p:sldId id="539" r:id="rId46"/>
    <p:sldId id="576" r:id="rId47"/>
    <p:sldId id="573" r:id="rId48"/>
    <p:sldId id="571" r:id="rId49"/>
    <p:sldId id="574" r:id="rId50"/>
    <p:sldId id="541" r:id="rId51"/>
    <p:sldId id="575" r:id="rId52"/>
    <p:sldId id="564" r:id="rId53"/>
    <p:sldId id="468" r:id="rId54"/>
    <p:sldId id="437" r:id="rId5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2B09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446" autoAdjust="0"/>
    <p:restoredTop sz="95833"/>
  </p:normalViewPr>
  <p:slideViewPr>
    <p:cSldViewPr snapToGrid="0" snapToObjects="1">
      <p:cViewPr varScale="1">
        <p:scale>
          <a:sx n="112" d="100"/>
          <a:sy n="112" d="100"/>
        </p:scale>
        <p:origin x="1648"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1/18/23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5489798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5352413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1248405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17557318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42851546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20</a:t>
            </a:fld>
            <a:endParaRPr lang="en-US"/>
          </a:p>
        </p:txBody>
      </p:sp>
    </p:spTree>
    <p:extLst>
      <p:ext uri="{BB962C8B-B14F-4D97-AF65-F5344CB8AC3E}">
        <p14:creationId xmlns:p14="http://schemas.microsoft.com/office/powerpoint/2010/main" val="5358182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7411262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23</a:t>
            </a:fld>
            <a:endParaRPr lang="en-US"/>
          </a:p>
        </p:txBody>
      </p:sp>
    </p:spTree>
    <p:extLst>
      <p:ext uri="{BB962C8B-B14F-4D97-AF65-F5344CB8AC3E}">
        <p14:creationId xmlns:p14="http://schemas.microsoft.com/office/powerpoint/2010/main" val="4572499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24</a:t>
            </a:fld>
            <a:endParaRPr lang="en-US"/>
          </a:p>
        </p:txBody>
      </p:sp>
    </p:spTree>
    <p:extLst>
      <p:ext uri="{BB962C8B-B14F-4D97-AF65-F5344CB8AC3E}">
        <p14:creationId xmlns:p14="http://schemas.microsoft.com/office/powerpoint/2010/main" val="6212236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25</a:t>
            </a:fld>
            <a:endParaRPr lang="en-US"/>
          </a:p>
        </p:txBody>
      </p:sp>
    </p:spTree>
    <p:extLst>
      <p:ext uri="{BB962C8B-B14F-4D97-AF65-F5344CB8AC3E}">
        <p14:creationId xmlns:p14="http://schemas.microsoft.com/office/powerpoint/2010/main" val="5537025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26</a:t>
            </a:fld>
            <a:endParaRPr lang="en-US"/>
          </a:p>
        </p:txBody>
      </p:sp>
    </p:spTree>
    <p:extLst>
      <p:ext uri="{BB962C8B-B14F-4D97-AF65-F5344CB8AC3E}">
        <p14:creationId xmlns:p14="http://schemas.microsoft.com/office/powerpoint/2010/main" val="8641841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27</a:t>
            </a:fld>
            <a:endParaRPr lang="en-US"/>
          </a:p>
        </p:txBody>
      </p:sp>
    </p:spTree>
    <p:extLst>
      <p:ext uri="{BB962C8B-B14F-4D97-AF65-F5344CB8AC3E}">
        <p14:creationId xmlns:p14="http://schemas.microsoft.com/office/powerpoint/2010/main" val="12641032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28</a:t>
            </a:fld>
            <a:endParaRPr lang="en-US"/>
          </a:p>
        </p:txBody>
      </p:sp>
    </p:spTree>
    <p:extLst>
      <p:ext uri="{BB962C8B-B14F-4D97-AF65-F5344CB8AC3E}">
        <p14:creationId xmlns:p14="http://schemas.microsoft.com/office/powerpoint/2010/main" val="6565884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31</a:t>
            </a:fld>
            <a:endParaRPr lang="en-US"/>
          </a:p>
        </p:txBody>
      </p:sp>
    </p:spTree>
    <p:extLst>
      <p:ext uri="{BB962C8B-B14F-4D97-AF65-F5344CB8AC3E}">
        <p14:creationId xmlns:p14="http://schemas.microsoft.com/office/powerpoint/2010/main" val="1805215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32</a:t>
            </a:fld>
            <a:endParaRPr lang="en-US"/>
          </a:p>
        </p:txBody>
      </p:sp>
    </p:spTree>
    <p:extLst>
      <p:ext uri="{BB962C8B-B14F-4D97-AF65-F5344CB8AC3E}">
        <p14:creationId xmlns:p14="http://schemas.microsoft.com/office/powerpoint/2010/main" val="17046496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33</a:t>
            </a:fld>
            <a:endParaRPr lang="en-US"/>
          </a:p>
        </p:txBody>
      </p:sp>
    </p:spTree>
    <p:extLst>
      <p:ext uri="{BB962C8B-B14F-4D97-AF65-F5344CB8AC3E}">
        <p14:creationId xmlns:p14="http://schemas.microsoft.com/office/powerpoint/2010/main" val="2114754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34</a:t>
            </a:fld>
            <a:endParaRPr lang="en-US"/>
          </a:p>
        </p:txBody>
      </p:sp>
    </p:spTree>
    <p:extLst>
      <p:ext uri="{BB962C8B-B14F-4D97-AF65-F5344CB8AC3E}">
        <p14:creationId xmlns:p14="http://schemas.microsoft.com/office/powerpoint/2010/main" val="7721561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35</a:t>
            </a:fld>
            <a:endParaRPr lang="en-US"/>
          </a:p>
        </p:txBody>
      </p:sp>
    </p:spTree>
    <p:extLst>
      <p:ext uri="{BB962C8B-B14F-4D97-AF65-F5344CB8AC3E}">
        <p14:creationId xmlns:p14="http://schemas.microsoft.com/office/powerpoint/2010/main" val="20744138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36</a:t>
            </a:fld>
            <a:endParaRPr lang="en-US"/>
          </a:p>
        </p:txBody>
      </p:sp>
    </p:spTree>
    <p:extLst>
      <p:ext uri="{BB962C8B-B14F-4D97-AF65-F5344CB8AC3E}">
        <p14:creationId xmlns:p14="http://schemas.microsoft.com/office/powerpoint/2010/main" val="32922126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37</a:t>
            </a:fld>
            <a:endParaRPr lang="en-US"/>
          </a:p>
        </p:txBody>
      </p:sp>
    </p:spTree>
    <p:extLst>
      <p:ext uri="{BB962C8B-B14F-4D97-AF65-F5344CB8AC3E}">
        <p14:creationId xmlns:p14="http://schemas.microsoft.com/office/powerpoint/2010/main" val="2992152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38</a:t>
            </a:fld>
            <a:endParaRPr lang="en-US"/>
          </a:p>
        </p:txBody>
      </p:sp>
    </p:spTree>
    <p:extLst>
      <p:ext uri="{BB962C8B-B14F-4D97-AF65-F5344CB8AC3E}">
        <p14:creationId xmlns:p14="http://schemas.microsoft.com/office/powerpoint/2010/main" val="1780371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40</a:t>
            </a:fld>
            <a:endParaRPr lang="en-US"/>
          </a:p>
        </p:txBody>
      </p:sp>
    </p:spTree>
    <p:extLst>
      <p:ext uri="{BB962C8B-B14F-4D97-AF65-F5344CB8AC3E}">
        <p14:creationId xmlns:p14="http://schemas.microsoft.com/office/powerpoint/2010/main" val="11279954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958B5D-2B71-F94E-8A2A-2F1F5E391DA3}" type="datetimeFigureOut">
              <a:rPr lang="en-US" smtClean="0"/>
              <a:t>1/18/23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1/18/23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1/18/23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1/18/23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1/18/23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1/18/23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1/18/23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546563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5_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bwMode="black">
          <a:xfrm>
            <a:off x="516469" y="594360"/>
            <a:ext cx="8170331" cy="1962150"/>
          </a:xfrm>
          <a:noFill/>
          <a:ln w="38100">
            <a:solidFill>
              <a:schemeClr val="bg1"/>
            </a:solidFill>
          </a:ln>
        </p:spPr>
        <p:txBody>
          <a:bodyPr lIns="72000" tIns="72000" rIns="72000" bIns="72000" anchor="t" anchorCtr="0">
            <a:normAutofit/>
          </a:bodyPr>
          <a:lstStyle>
            <a:lvl1pPr algn="l">
              <a:defRPr sz="3000" cap="none" spc="0" baseline="0">
                <a:solidFill>
                  <a:schemeClr val="tx2">
                    <a:lumMod val="50000"/>
                  </a:schemeClr>
                </a:solidFill>
              </a:defRPr>
            </a:lvl1pPr>
          </a:lstStyle>
          <a:p>
            <a:r>
              <a:rPr lang="en-US" noProof="0"/>
              <a:t>Click to edit master title style</a:t>
            </a:r>
          </a:p>
        </p:txBody>
      </p:sp>
      <p:sp>
        <p:nvSpPr>
          <p:cNvPr id="3" name="Content Placeholder 2"/>
          <p:cNvSpPr>
            <a:spLocks noGrp="1"/>
          </p:cNvSpPr>
          <p:nvPr>
            <p:ph idx="1" hasCustomPrompt="1"/>
          </p:nvPr>
        </p:nvSpPr>
        <p:spPr>
          <a:xfrm>
            <a:off x="524331" y="2084071"/>
            <a:ext cx="8162469" cy="3501154"/>
          </a:xfrm>
        </p:spPr>
        <p:txBody>
          <a:bodyPr numCol="2" spcCol="108000">
            <a:normAutofit/>
          </a:bodyPr>
          <a:lstStyle>
            <a:lvl1pPr marL="171450" indent="-171450" algn="l">
              <a:buClr>
                <a:schemeClr val="accent2"/>
              </a:buClr>
              <a:buFont typeface="Wingdings" panose="05000000000000000000" pitchFamily="2" charset="2"/>
              <a:buChar char="§"/>
              <a:defRPr sz="1800">
                <a:solidFill>
                  <a:schemeClr val="tx2">
                    <a:lumMod val="50000"/>
                  </a:schemeClr>
                </a:solidFill>
              </a:defRPr>
            </a:lvl1pPr>
            <a:lvl2pPr marL="342900" indent="-171450" algn="l">
              <a:buClr>
                <a:schemeClr val="accent2"/>
              </a:buClr>
              <a:buFont typeface="Wingdings" panose="05000000000000000000" pitchFamily="2" charset="2"/>
              <a:buChar char="§"/>
              <a:defRPr sz="1800">
                <a:solidFill>
                  <a:schemeClr val="tx2">
                    <a:lumMod val="50000"/>
                  </a:schemeClr>
                </a:solidFill>
              </a:defRPr>
            </a:lvl2pPr>
            <a:lvl3pPr marL="514350" indent="-171450" algn="l">
              <a:buClr>
                <a:schemeClr val="accent2"/>
              </a:buClr>
              <a:buFont typeface="Wingdings" panose="05000000000000000000" pitchFamily="2" charset="2"/>
              <a:buChar char="§"/>
              <a:defRPr sz="1800">
                <a:solidFill>
                  <a:schemeClr val="tx2">
                    <a:lumMod val="50000"/>
                  </a:schemeClr>
                </a:solidFill>
              </a:defRPr>
            </a:lvl3pPr>
            <a:lvl4pPr marL="685800" indent="-171450" algn="l">
              <a:buClr>
                <a:schemeClr val="accent2"/>
              </a:buClr>
              <a:buFont typeface="Wingdings" panose="05000000000000000000" pitchFamily="2" charset="2"/>
              <a:buChar char="§"/>
              <a:defRPr sz="1800">
                <a:solidFill>
                  <a:schemeClr val="tx2">
                    <a:lumMod val="50000"/>
                  </a:schemeClr>
                </a:solidFill>
              </a:defRPr>
            </a:lvl4pPr>
            <a:lvl5pPr marL="857250" indent="-171450" algn="l">
              <a:buClr>
                <a:schemeClr val="accent2"/>
              </a:buClr>
              <a:buFont typeface="Wingdings" panose="05000000000000000000" pitchFamily="2" charset="2"/>
              <a:buChar char="§"/>
              <a:defRPr sz="1800">
                <a:solidFill>
                  <a:schemeClr val="tx2">
                    <a:lumMod val="50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p:cNvSpPr>
            <a:spLocks noGrp="1"/>
          </p:cNvSpPr>
          <p:nvPr>
            <p:ph type="dt" sz="half" idx="10"/>
          </p:nvPr>
        </p:nvSpPr>
        <p:spPr>
          <a:xfrm>
            <a:off x="5442068" y="6234888"/>
            <a:ext cx="1519374" cy="323968"/>
          </a:xfrm>
        </p:spPr>
        <p:txBody>
          <a:bodyPr/>
          <a:lstStyle>
            <a:lvl1pPr>
              <a:defRPr>
                <a:solidFill>
                  <a:schemeClr val="tx2">
                    <a:lumMod val="50000"/>
                  </a:schemeClr>
                </a:solidFill>
              </a:defRPr>
            </a:lvl1pPr>
          </a:lstStyle>
          <a:p>
            <a:fld id="{38386F08-408F-4BD2-A5F9-1FF72E18D3C3}" type="datetimeFigureOut">
              <a:rPr lang="en-US" noProof="0" smtClean="0"/>
              <a:pPr/>
              <a:t>1/18/23</a:t>
            </a:fld>
            <a:endParaRPr lang="en-US" noProof="0" dirty="0"/>
          </a:p>
        </p:txBody>
      </p:sp>
      <p:sp>
        <p:nvSpPr>
          <p:cNvPr id="8" name="Footer Placeholder 7"/>
          <p:cNvSpPr>
            <a:spLocks noGrp="1"/>
          </p:cNvSpPr>
          <p:nvPr>
            <p:ph type="ftr" sz="quarter" idx="11"/>
          </p:nvPr>
        </p:nvSpPr>
        <p:spPr>
          <a:xfrm>
            <a:off x="2171700" y="6238816"/>
            <a:ext cx="3171826" cy="320040"/>
          </a:xfrm>
        </p:spPr>
        <p:txBody>
          <a:bodyPr/>
          <a:lstStyle>
            <a:lvl1pPr>
              <a:defRPr>
                <a:solidFill>
                  <a:schemeClr val="tx2">
                    <a:lumMod val="50000"/>
                  </a:schemeClr>
                </a:solidFill>
              </a:defRPr>
            </a:lvl1pPr>
          </a:lstStyle>
          <a:p>
            <a:r>
              <a:rPr lang="en-US" noProof="0" dirty="0"/>
              <a:t>Add a footer</a:t>
            </a:r>
          </a:p>
        </p:txBody>
      </p:sp>
      <p:sp>
        <p:nvSpPr>
          <p:cNvPr id="9" name="Slide Number Placeholder 8"/>
          <p:cNvSpPr>
            <a:spLocks noGrp="1"/>
          </p:cNvSpPr>
          <p:nvPr>
            <p:ph type="sldNum" sz="quarter" idx="12"/>
          </p:nvPr>
        </p:nvSpPr>
        <p:spPr>
          <a:xfrm>
            <a:off x="6687121" y="5804577"/>
            <a:ext cx="274320" cy="365760"/>
          </a:xfrm>
        </p:spPr>
        <p:txBody>
          <a:bodyPr/>
          <a:lstStyle>
            <a:lvl1pPr>
              <a:defRPr>
                <a:solidFill>
                  <a:schemeClr val="tx2">
                    <a:lumMod val="50000"/>
                  </a:schemeClr>
                </a:solidFill>
              </a:defRPr>
            </a:lvl1pPr>
          </a:lstStyle>
          <a:p>
            <a:fld id="{42F0A33C-B6D6-454E-A4EA-5198AC78DEE3}" type="slidenum">
              <a:rPr lang="en-US" noProof="0" smtClean="0"/>
              <a:pPr/>
              <a:t>‹#›</a:t>
            </a:fld>
            <a:endParaRPr lang="en-US" noProof="0" dirty="0"/>
          </a:p>
        </p:txBody>
      </p:sp>
      <p:sp>
        <p:nvSpPr>
          <p:cNvPr id="4" name="Rectangle 3">
            <a:extLst>
              <a:ext uri="{FF2B5EF4-FFF2-40B4-BE49-F238E27FC236}">
                <a16:creationId xmlns:a16="http://schemas.microsoft.com/office/drawing/2014/main" id="{DC5B8FA8-6A22-40E7-B3E9-A963C93B51FA}"/>
              </a:ext>
            </a:extLst>
          </p:cNvPr>
          <p:cNvSpPr/>
          <p:nvPr userDrawn="1"/>
        </p:nvSpPr>
        <p:spPr>
          <a:xfrm>
            <a:off x="-11430" y="2"/>
            <a:ext cx="274320" cy="6876000"/>
          </a:xfrm>
          <a:prstGeom prst="rect">
            <a:avLst/>
          </a:prstGeom>
          <a:solidFill>
            <a:schemeClr val="accent2"/>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sz="1350" noProof="0" dirty="0"/>
          </a:p>
        </p:txBody>
      </p:sp>
    </p:spTree>
    <p:extLst>
      <p:ext uri="{BB962C8B-B14F-4D97-AF65-F5344CB8AC3E}">
        <p14:creationId xmlns:p14="http://schemas.microsoft.com/office/powerpoint/2010/main" val="18387609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1/18/23</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1723327578"/>
      </p:ext>
    </p:extLst>
  </p:cSld>
  <p:clrMap bg1="lt1" tx1="dk1" bg2="lt2" tx2="dk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 id="2147483781" r:id="rId5"/>
    <p:sldLayoutId id="2147483782" r:id="rId6"/>
    <p:sldLayoutId id="2147483783" r:id="rId7"/>
    <p:sldLayoutId id="2147483784" r:id="rId8"/>
    <p:sldLayoutId id="2147483785" r:id="rId9"/>
    <p:sldLayoutId id="2147483786" r:id="rId10"/>
    <p:sldLayoutId id="2147483787" r:id="rId11"/>
    <p:sldLayoutId id="2147483788" r:id="rId12"/>
    <p:sldLayoutId id="2147483789" r:id="rId13"/>
    <p:sldLayoutId id="2147483663"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hyperlink" Target="https://hwb.gov.wales/curriculum-for-wales/science-and-technology/statements-of-what-matters/"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youtube.com/watch?v=nWAtOkeuWus&amp;list=PLTZvaU9CIF5tfIXnHAp-RQnbqSMAEF4wW"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6.png"/><Relationship Id="rId4" Type="http://schemas.openxmlformats.org/officeDocument/2006/relationships/image" Target="../media/image16.png"/></Relationships>
</file>

<file path=ppt/slides/_rels/slide3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3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6.png"/></Relationships>
</file>

<file path=ppt/slides/_rels/slide3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20.jpeg"/><Relationship Id="rId5" Type="http://schemas.openxmlformats.org/officeDocument/2006/relationships/image" Target="../media/image22.png"/><Relationship Id="rId4" Type="http://schemas.openxmlformats.org/officeDocument/2006/relationships/image" Target="../media/image6.png"/></Relationships>
</file>

<file path=ppt/slides/_rels/slide3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20.jpeg"/><Relationship Id="rId5" Type="http://schemas.openxmlformats.org/officeDocument/2006/relationships/image" Target="../media/image22.png"/><Relationship Id="rId4" Type="http://schemas.openxmlformats.org/officeDocument/2006/relationships/image" Target="../media/image6.png"/></Relationships>
</file>

<file path=ppt/slides/_rels/slide3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20.jpeg"/><Relationship Id="rId5" Type="http://schemas.openxmlformats.org/officeDocument/2006/relationships/image" Target="../media/image22.png"/><Relationship Id="rId4" Type="http://schemas.openxmlformats.org/officeDocument/2006/relationships/image" Target="../media/image6.png"/></Relationships>
</file>

<file path=ppt/slides/_rels/slide3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20.jpeg"/><Relationship Id="rId5" Type="http://schemas.openxmlformats.org/officeDocument/2006/relationships/image" Target="../media/image22.png"/><Relationship Id="rId4" Type="http://schemas.openxmlformats.org/officeDocument/2006/relationships/image" Target="../media/image6.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20.jpeg"/><Relationship Id="rId5" Type="http://schemas.openxmlformats.org/officeDocument/2006/relationships/image" Target="../media/image22.png"/><Relationship Id="rId4" Type="http://schemas.openxmlformats.org/officeDocument/2006/relationships/image" Target="../media/image6.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48.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8.png"/><Relationship Id="rId7" Type="http://schemas.openxmlformats.org/officeDocument/2006/relationships/image" Target="../media/image31.png"/><Relationship Id="rId2" Type="http://schemas.openxmlformats.org/officeDocument/2006/relationships/image" Target="../media/image27.png"/><Relationship Id="rId1" Type="http://schemas.openxmlformats.org/officeDocument/2006/relationships/slideLayout" Target="../slideLayouts/slideLayout7.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 Id="rId9" Type="http://schemas.openxmlformats.org/officeDocument/2006/relationships/image" Target="../media/image33.png"/></Relationships>
</file>

<file path=ppt/slides/_rels/slide4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s://youtu.be/eWX5Vl93KV4" TargetMode="Externa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1B0D21B-F259-5743-85F6-6A4E69FBAEC4}"/>
              </a:ext>
            </a:extLst>
          </p:cNvPr>
          <p:cNvSpPr txBox="1"/>
          <p:nvPr/>
        </p:nvSpPr>
        <p:spPr>
          <a:xfrm>
            <a:off x="2726267" y="4216400"/>
            <a:ext cx="3867149" cy="923330"/>
          </a:xfrm>
          <a:prstGeom prst="rect">
            <a:avLst/>
          </a:prstGeom>
          <a:noFill/>
        </p:spPr>
        <p:txBody>
          <a:bodyPr wrap="none" rtlCol="0">
            <a:spAutoFit/>
          </a:bodyPr>
          <a:lstStyle/>
          <a:p>
            <a:r>
              <a:rPr lang="en-US" sz="5400" dirty="0">
                <a:solidFill>
                  <a:schemeClr val="bg1"/>
                </a:solidFill>
                <a:latin typeface="American Typewriter" panose="02090604020004020304" pitchFamily="18" charset="77"/>
              </a:rPr>
              <a:t>ECAD5007</a:t>
            </a:r>
          </a:p>
        </p:txBody>
      </p:sp>
      <p:sp>
        <p:nvSpPr>
          <p:cNvPr id="4" name="TextBox 3">
            <a:extLst>
              <a:ext uri="{FF2B5EF4-FFF2-40B4-BE49-F238E27FC236}">
                <a16:creationId xmlns:a16="http://schemas.microsoft.com/office/drawing/2014/main" id="{D08E53FF-BBCE-764F-9439-8D0A763B0D90}"/>
              </a:ext>
            </a:extLst>
          </p:cNvPr>
          <p:cNvSpPr txBox="1"/>
          <p:nvPr/>
        </p:nvSpPr>
        <p:spPr>
          <a:xfrm>
            <a:off x="534199" y="592665"/>
            <a:ext cx="8251283" cy="923330"/>
          </a:xfrm>
          <a:prstGeom prst="rect">
            <a:avLst/>
          </a:prstGeom>
          <a:noFill/>
        </p:spPr>
        <p:txBody>
          <a:bodyPr wrap="square" rtlCol="0">
            <a:spAutoFit/>
          </a:bodyPr>
          <a:lstStyle/>
          <a:p>
            <a:pPr algn="ctr"/>
            <a:r>
              <a:rPr lang="en-US" sz="5400" dirty="0">
                <a:solidFill>
                  <a:schemeClr val="bg1"/>
                </a:solidFill>
                <a:latin typeface="American Typewriter" panose="02090604020004020304" pitchFamily="18" charset="77"/>
              </a:rPr>
              <a:t>Progression</a:t>
            </a:r>
          </a:p>
        </p:txBody>
      </p:sp>
    </p:spTree>
    <p:extLst>
      <p:ext uri="{BB962C8B-B14F-4D97-AF65-F5344CB8AC3E}">
        <p14:creationId xmlns:p14="http://schemas.microsoft.com/office/powerpoint/2010/main" val="19053861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37E2FEA-1476-9445-8319-41BBC94C2D7F}"/>
              </a:ext>
            </a:extLst>
          </p:cNvPr>
          <p:cNvSpPr/>
          <p:nvPr/>
        </p:nvSpPr>
        <p:spPr>
          <a:xfrm>
            <a:off x="777240" y="498455"/>
            <a:ext cx="7543800" cy="5632311"/>
          </a:xfrm>
          <a:prstGeom prst="rect">
            <a:avLst/>
          </a:prstGeom>
        </p:spPr>
        <p:txBody>
          <a:bodyPr wrap="square">
            <a:spAutoFit/>
          </a:bodyPr>
          <a:lstStyle/>
          <a:p>
            <a:pPr algn="ctr"/>
            <a:r>
              <a:rPr lang="en-GB" sz="6000" dirty="0"/>
              <a:t>A successful curriculum, supported by effective teaching and learning enables learners to make meaningful progress.</a:t>
            </a:r>
            <a:endParaRPr lang="en-US" sz="6000" dirty="0"/>
          </a:p>
        </p:txBody>
      </p:sp>
    </p:spTree>
    <p:extLst>
      <p:ext uri="{BB962C8B-B14F-4D97-AF65-F5344CB8AC3E}">
        <p14:creationId xmlns:p14="http://schemas.microsoft.com/office/powerpoint/2010/main" val="19802768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4753D5-A22A-1142-96FC-3DF0FDC24761}"/>
              </a:ext>
            </a:extLst>
          </p:cNvPr>
          <p:cNvSpPr txBox="1"/>
          <p:nvPr/>
        </p:nvSpPr>
        <p:spPr>
          <a:xfrm>
            <a:off x="-114301" y="66604"/>
            <a:ext cx="9269730" cy="1938992"/>
          </a:xfrm>
          <a:prstGeom prst="rect">
            <a:avLst/>
          </a:prstGeom>
          <a:noFill/>
        </p:spPr>
        <p:txBody>
          <a:bodyPr wrap="square" rtlCol="0">
            <a:spAutoFit/>
          </a:bodyPr>
          <a:lstStyle/>
          <a:p>
            <a:pPr algn="ctr"/>
            <a:r>
              <a:rPr lang="en-GB" sz="6000" dirty="0"/>
              <a:t>What is your understanding of ‘progression’? </a:t>
            </a:r>
            <a:endParaRPr lang="en-US" sz="6000" dirty="0"/>
          </a:p>
        </p:txBody>
      </p:sp>
      <p:sp>
        <p:nvSpPr>
          <p:cNvPr id="3" name="Rectangle 2">
            <a:extLst>
              <a:ext uri="{FF2B5EF4-FFF2-40B4-BE49-F238E27FC236}">
                <a16:creationId xmlns:a16="http://schemas.microsoft.com/office/drawing/2014/main" id="{C82884F3-F072-E046-AB71-F5F152D7DD29}"/>
              </a:ext>
            </a:extLst>
          </p:cNvPr>
          <p:cNvSpPr/>
          <p:nvPr/>
        </p:nvSpPr>
        <p:spPr>
          <a:xfrm>
            <a:off x="5438920" y="4855966"/>
            <a:ext cx="2710165" cy="369332"/>
          </a:xfrm>
          <a:prstGeom prst="rect">
            <a:avLst/>
          </a:prstGeom>
        </p:spPr>
        <p:txBody>
          <a:bodyPr wrap="none">
            <a:spAutoFit/>
          </a:bodyPr>
          <a:lstStyle/>
          <a:p>
            <a:r>
              <a:rPr lang="en-GB" dirty="0">
                <a:latin typeface="MentiText"/>
              </a:rPr>
              <a:t>The voting code </a:t>
            </a:r>
            <a:r>
              <a:rPr lang="en-GB" b="1" dirty="0">
                <a:latin typeface="MentiText"/>
              </a:rPr>
              <a:t>14 02 07 1</a:t>
            </a:r>
            <a:endParaRPr lang="en-US" dirty="0"/>
          </a:p>
        </p:txBody>
      </p:sp>
      <p:pic>
        <p:nvPicPr>
          <p:cNvPr id="6" name="Picture 5">
            <a:extLst>
              <a:ext uri="{FF2B5EF4-FFF2-40B4-BE49-F238E27FC236}">
                <a16:creationId xmlns:a16="http://schemas.microsoft.com/office/drawing/2014/main" id="{CD37D183-1E30-1C41-8B29-39B469A2429F}"/>
              </a:ext>
            </a:extLst>
          </p:cNvPr>
          <p:cNvPicPr>
            <a:picLocks noChangeAspect="1"/>
          </p:cNvPicPr>
          <p:nvPr/>
        </p:nvPicPr>
        <p:blipFill>
          <a:blip r:embed="rId2"/>
          <a:stretch>
            <a:fillRect/>
          </a:stretch>
        </p:blipFill>
        <p:spPr>
          <a:xfrm>
            <a:off x="361786" y="2441430"/>
            <a:ext cx="3987328" cy="3804955"/>
          </a:xfrm>
          <a:prstGeom prst="rect">
            <a:avLst/>
          </a:prstGeom>
        </p:spPr>
      </p:pic>
      <p:pic>
        <p:nvPicPr>
          <p:cNvPr id="8" name="Picture 7">
            <a:extLst>
              <a:ext uri="{FF2B5EF4-FFF2-40B4-BE49-F238E27FC236}">
                <a16:creationId xmlns:a16="http://schemas.microsoft.com/office/drawing/2014/main" id="{5C479C19-88DC-F84F-8A95-03D9D937248D}"/>
              </a:ext>
            </a:extLst>
          </p:cNvPr>
          <p:cNvPicPr>
            <a:picLocks noChangeAspect="1"/>
          </p:cNvPicPr>
          <p:nvPr/>
        </p:nvPicPr>
        <p:blipFill>
          <a:blip r:embed="rId3"/>
          <a:stretch>
            <a:fillRect/>
          </a:stretch>
        </p:blipFill>
        <p:spPr>
          <a:xfrm>
            <a:off x="4349114" y="2761470"/>
            <a:ext cx="4677236" cy="2094496"/>
          </a:xfrm>
          <a:prstGeom prst="rect">
            <a:avLst/>
          </a:prstGeom>
        </p:spPr>
      </p:pic>
      <p:sp>
        <p:nvSpPr>
          <p:cNvPr id="9" name="TextBox 8">
            <a:extLst>
              <a:ext uri="{FF2B5EF4-FFF2-40B4-BE49-F238E27FC236}">
                <a16:creationId xmlns:a16="http://schemas.microsoft.com/office/drawing/2014/main" id="{6AE0999B-6D26-4348-9E97-AEC2EB949B00}"/>
              </a:ext>
            </a:extLst>
          </p:cNvPr>
          <p:cNvSpPr txBox="1"/>
          <p:nvPr/>
        </p:nvSpPr>
        <p:spPr>
          <a:xfrm>
            <a:off x="5927098" y="5337810"/>
            <a:ext cx="1733808" cy="369332"/>
          </a:xfrm>
          <a:prstGeom prst="rect">
            <a:avLst/>
          </a:prstGeom>
          <a:noFill/>
        </p:spPr>
        <p:txBody>
          <a:bodyPr wrap="none" rtlCol="0">
            <a:spAutoFit/>
          </a:bodyPr>
          <a:lstStyle/>
          <a:p>
            <a:r>
              <a:rPr lang="en-US" dirty="0" err="1"/>
              <a:t>www.menti.com</a:t>
            </a:r>
            <a:endParaRPr lang="en-US" dirty="0"/>
          </a:p>
        </p:txBody>
      </p:sp>
    </p:spTree>
    <p:extLst>
      <p:ext uri="{BB962C8B-B14F-4D97-AF65-F5344CB8AC3E}">
        <p14:creationId xmlns:p14="http://schemas.microsoft.com/office/powerpoint/2010/main" val="40577408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1E88792-486B-DF43-B208-3BA8F3379DAB}"/>
              </a:ext>
            </a:extLst>
          </p:cNvPr>
          <p:cNvPicPr>
            <a:picLocks noChangeAspect="1"/>
          </p:cNvPicPr>
          <p:nvPr/>
        </p:nvPicPr>
        <p:blipFill>
          <a:blip r:embed="rId2"/>
          <a:stretch>
            <a:fillRect/>
          </a:stretch>
        </p:blipFill>
        <p:spPr>
          <a:xfrm>
            <a:off x="1517650" y="514350"/>
            <a:ext cx="6108700" cy="5829300"/>
          </a:xfrm>
          <a:prstGeom prst="rect">
            <a:avLst/>
          </a:prstGeom>
        </p:spPr>
      </p:pic>
    </p:spTree>
    <p:extLst>
      <p:ext uri="{BB962C8B-B14F-4D97-AF65-F5344CB8AC3E}">
        <p14:creationId xmlns:p14="http://schemas.microsoft.com/office/powerpoint/2010/main" val="33500821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4753D5-A22A-1142-96FC-3DF0FDC24761}"/>
              </a:ext>
            </a:extLst>
          </p:cNvPr>
          <p:cNvSpPr txBox="1"/>
          <p:nvPr/>
        </p:nvSpPr>
        <p:spPr>
          <a:xfrm>
            <a:off x="1120141" y="1360170"/>
            <a:ext cx="7075169" cy="3785652"/>
          </a:xfrm>
          <a:prstGeom prst="rect">
            <a:avLst/>
          </a:prstGeom>
          <a:noFill/>
        </p:spPr>
        <p:txBody>
          <a:bodyPr wrap="square" rtlCol="0">
            <a:spAutoFit/>
          </a:bodyPr>
          <a:lstStyle/>
          <a:p>
            <a:pPr algn="ctr"/>
            <a:r>
              <a:rPr lang="en-GB" sz="6000" dirty="0"/>
              <a:t>What is your understanding of progression in Curriculum for Wales? </a:t>
            </a:r>
            <a:endParaRPr lang="en-US" sz="6000" dirty="0"/>
          </a:p>
        </p:txBody>
      </p:sp>
    </p:spTree>
    <p:extLst>
      <p:ext uri="{BB962C8B-B14F-4D97-AF65-F5344CB8AC3E}">
        <p14:creationId xmlns:p14="http://schemas.microsoft.com/office/powerpoint/2010/main" val="41477174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F684E0D-D709-5844-88A1-DBA78649E4E3}"/>
              </a:ext>
            </a:extLst>
          </p:cNvPr>
          <p:cNvPicPr>
            <a:picLocks noChangeAspect="1"/>
          </p:cNvPicPr>
          <p:nvPr/>
        </p:nvPicPr>
        <p:blipFill>
          <a:blip r:embed="rId3"/>
          <a:stretch>
            <a:fillRect/>
          </a:stretch>
        </p:blipFill>
        <p:spPr>
          <a:xfrm>
            <a:off x="-172353" y="510340"/>
            <a:ext cx="9364479" cy="4927934"/>
          </a:xfrm>
          <a:prstGeom prst="rect">
            <a:avLst/>
          </a:prstGeom>
        </p:spPr>
      </p:pic>
      <p:sp>
        <p:nvSpPr>
          <p:cNvPr id="4" name="Rectangle 3">
            <a:hlinkClick r:id="rId4"/>
            <a:extLst>
              <a:ext uri="{FF2B5EF4-FFF2-40B4-BE49-F238E27FC236}">
                <a16:creationId xmlns:a16="http://schemas.microsoft.com/office/drawing/2014/main" id="{F8B891CE-3961-5B46-BDD3-4B405AB14318}"/>
              </a:ext>
            </a:extLst>
          </p:cNvPr>
          <p:cNvSpPr/>
          <p:nvPr/>
        </p:nvSpPr>
        <p:spPr>
          <a:xfrm>
            <a:off x="713873" y="5870956"/>
            <a:ext cx="7932821" cy="646331"/>
          </a:xfrm>
          <a:prstGeom prst="rect">
            <a:avLst/>
          </a:prstGeom>
        </p:spPr>
        <p:txBody>
          <a:bodyPr wrap="square">
            <a:spAutoFit/>
          </a:bodyPr>
          <a:lstStyle/>
          <a:p>
            <a:r>
              <a:rPr lang="en-US" dirty="0">
                <a:hlinkClick r:id="rId4"/>
              </a:rPr>
              <a:t>https://</a:t>
            </a:r>
            <a:r>
              <a:rPr lang="en-US" dirty="0" err="1">
                <a:hlinkClick r:id="rId4"/>
              </a:rPr>
              <a:t>hwb.gov.wales</a:t>
            </a:r>
            <a:r>
              <a:rPr lang="en-US" dirty="0">
                <a:hlinkClick r:id="rId4"/>
              </a:rPr>
              <a:t>/curriculum-for-wales/science-and-technology/statements-of-what-matters/</a:t>
            </a:r>
            <a:endParaRPr lang="en-US" dirty="0"/>
          </a:p>
        </p:txBody>
      </p:sp>
    </p:spTree>
    <p:extLst>
      <p:ext uri="{BB962C8B-B14F-4D97-AF65-F5344CB8AC3E}">
        <p14:creationId xmlns:p14="http://schemas.microsoft.com/office/powerpoint/2010/main" val="12741858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E10B532-8080-4A4E-BC7F-8F895909DD65}"/>
              </a:ext>
            </a:extLst>
          </p:cNvPr>
          <p:cNvPicPr>
            <a:picLocks noChangeAspect="1"/>
          </p:cNvPicPr>
          <p:nvPr/>
        </p:nvPicPr>
        <p:blipFill>
          <a:blip r:embed="rId2"/>
          <a:stretch>
            <a:fillRect/>
          </a:stretch>
        </p:blipFill>
        <p:spPr>
          <a:xfrm>
            <a:off x="114300" y="336550"/>
            <a:ext cx="8915400" cy="6184900"/>
          </a:xfrm>
          <a:prstGeom prst="rect">
            <a:avLst/>
          </a:prstGeom>
        </p:spPr>
      </p:pic>
      <p:pic>
        <p:nvPicPr>
          <p:cNvPr id="5" name="Picture 4">
            <a:extLst>
              <a:ext uri="{FF2B5EF4-FFF2-40B4-BE49-F238E27FC236}">
                <a16:creationId xmlns:a16="http://schemas.microsoft.com/office/drawing/2014/main" id="{9B4104FD-A635-E141-AB06-339EA549ED52}"/>
              </a:ext>
            </a:extLst>
          </p:cNvPr>
          <p:cNvPicPr>
            <a:picLocks noChangeAspect="1"/>
          </p:cNvPicPr>
          <p:nvPr/>
        </p:nvPicPr>
        <p:blipFill>
          <a:blip r:embed="rId3"/>
          <a:stretch>
            <a:fillRect/>
          </a:stretch>
        </p:blipFill>
        <p:spPr>
          <a:xfrm rot="8122723">
            <a:off x="7380081" y="2369903"/>
            <a:ext cx="1684156" cy="918198"/>
          </a:xfrm>
          <a:prstGeom prst="rect">
            <a:avLst/>
          </a:prstGeom>
        </p:spPr>
      </p:pic>
    </p:spTree>
    <p:extLst>
      <p:ext uri="{BB962C8B-B14F-4D97-AF65-F5344CB8AC3E}">
        <p14:creationId xmlns:p14="http://schemas.microsoft.com/office/powerpoint/2010/main" val="21392003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9AB358C-6FA1-364C-A80A-BE46A5B1E88C}"/>
              </a:ext>
            </a:extLst>
          </p:cNvPr>
          <p:cNvPicPr>
            <a:picLocks noChangeAspect="1"/>
          </p:cNvPicPr>
          <p:nvPr/>
        </p:nvPicPr>
        <p:blipFill>
          <a:blip r:embed="rId2"/>
          <a:stretch>
            <a:fillRect/>
          </a:stretch>
        </p:blipFill>
        <p:spPr>
          <a:xfrm>
            <a:off x="406400" y="57150"/>
            <a:ext cx="8331200" cy="6743700"/>
          </a:xfrm>
          <a:prstGeom prst="rect">
            <a:avLst/>
          </a:prstGeom>
        </p:spPr>
      </p:pic>
      <p:sp>
        <p:nvSpPr>
          <p:cNvPr id="2" name="Rectangle 1">
            <a:extLst>
              <a:ext uri="{FF2B5EF4-FFF2-40B4-BE49-F238E27FC236}">
                <a16:creationId xmlns:a16="http://schemas.microsoft.com/office/drawing/2014/main" id="{7EAD0AA9-485E-4643-969A-6D13DBF20562}"/>
              </a:ext>
            </a:extLst>
          </p:cNvPr>
          <p:cNvSpPr/>
          <p:nvPr/>
        </p:nvSpPr>
        <p:spPr>
          <a:xfrm>
            <a:off x="406400" y="4607418"/>
            <a:ext cx="2125980" cy="923330"/>
          </a:xfrm>
          <a:prstGeom prst="rect">
            <a:avLst/>
          </a:prstGeom>
        </p:spPr>
        <p:txBody>
          <a:bodyPr wrap="square">
            <a:spAutoFit/>
          </a:bodyPr>
          <a:lstStyle/>
          <a:p>
            <a:pPr algn="ctr"/>
            <a:r>
              <a:rPr lang="en-GB" dirty="0">
                <a:solidFill>
                  <a:srgbClr val="00B050"/>
                </a:solidFill>
                <a:latin typeface="Arial" panose="020B0604020202020204" pitchFamily="34" charset="0"/>
              </a:rPr>
              <a:t>How would you describe these to a parent?</a:t>
            </a:r>
            <a:endParaRPr lang="en-US" dirty="0">
              <a:solidFill>
                <a:srgbClr val="00B050"/>
              </a:solidFill>
            </a:endParaRPr>
          </a:p>
        </p:txBody>
      </p:sp>
      <p:pic>
        <p:nvPicPr>
          <p:cNvPr id="5" name="Picture 4">
            <a:extLst>
              <a:ext uri="{FF2B5EF4-FFF2-40B4-BE49-F238E27FC236}">
                <a16:creationId xmlns:a16="http://schemas.microsoft.com/office/drawing/2014/main" id="{88B4BF2D-D754-3C46-906C-D0D7575C462D}"/>
              </a:ext>
            </a:extLst>
          </p:cNvPr>
          <p:cNvPicPr>
            <a:picLocks noChangeAspect="1"/>
          </p:cNvPicPr>
          <p:nvPr/>
        </p:nvPicPr>
        <p:blipFill>
          <a:blip r:embed="rId3"/>
          <a:stretch>
            <a:fillRect/>
          </a:stretch>
        </p:blipFill>
        <p:spPr>
          <a:xfrm rot="20527348">
            <a:off x="1571899" y="3629739"/>
            <a:ext cx="1430020" cy="776940"/>
          </a:xfrm>
          <a:prstGeom prst="rect">
            <a:avLst/>
          </a:prstGeom>
        </p:spPr>
      </p:pic>
    </p:spTree>
    <p:extLst>
      <p:ext uri="{BB962C8B-B14F-4D97-AF65-F5344CB8AC3E}">
        <p14:creationId xmlns:p14="http://schemas.microsoft.com/office/powerpoint/2010/main" val="3689131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9AB358C-6FA1-364C-A80A-BE46A5B1E88C}"/>
              </a:ext>
            </a:extLst>
          </p:cNvPr>
          <p:cNvPicPr>
            <a:picLocks noChangeAspect="1"/>
          </p:cNvPicPr>
          <p:nvPr/>
        </p:nvPicPr>
        <p:blipFill>
          <a:blip r:embed="rId2"/>
          <a:stretch>
            <a:fillRect/>
          </a:stretch>
        </p:blipFill>
        <p:spPr>
          <a:xfrm>
            <a:off x="406400" y="57150"/>
            <a:ext cx="8331200" cy="6743700"/>
          </a:xfrm>
          <a:prstGeom prst="rect">
            <a:avLst/>
          </a:prstGeom>
        </p:spPr>
      </p:pic>
      <p:sp>
        <p:nvSpPr>
          <p:cNvPr id="2" name="Rectangle 1">
            <a:extLst>
              <a:ext uri="{FF2B5EF4-FFF2-40B4-BE49-F238E27FC236}">
                <a16:creationId xmlns:a16="http://schemas.microsoft.com/office/drawing/2014/main" id="{7EAD0AA9-485E-4643-969A-6D13DBF20562}"/>
              </a:ext>
            </a:extLst>
          </p:cNvPr>
          <p:cNvSpPr/>
          <p:nvPr/>
        </p:nvSpPr>
        <p:spPr>
          <a:xfrm>
            <a:off x="406400" y="4515978"/>
            <a:ext cx="2680249" cy="2062103"/>
          </a:xfrm>
          <a:prstGeom prst="rect">
            <a:avLst/>
          </a:prstGeom>
        </p:spPr>
        <p:txBody>
          <a:bodyPr wrap="square">
            <a:spAutoFit/>
          </a:bodyPr>
          <a:lstStyle/>
          <a:p>
            <a:pPr algn="ctr"/>
            <a:r>
              <a:rPr lang="en-GB" sz="3200" dirty="0">
                <a:solidFill>
                  <a:srgbClr val="00B050"/>
                </a:solidFill>
                <a:latin typeface="Arial" panose="020B0604020202020204" pitchFamily="34" charset="0"/>
              </a:rPr>
              <a:t>Reference points for the pace of progression.</a:t>
            </a:r>
            <a:endParaRPr lang="en-US" sz="3200" dirty="0">
              <a:solidFill>
                <a:srgbClr val="00B050"/>
              </a:solidFill>
            </a:endParaRPr>
          </a:p>
        </p:txBody>
      </p:sp>
      <p:pic>
        <p:nvPicPr>
          <p:cNvPr id="5" name="Picture 4">
            <a:extLst>
              <a:ext uri="{FF2B5EF4-FFF2-40B4-BE49-F238E27FC236}">
                <a16:creationId xmlns:a16="http://schemas.microsoft.com/office/drawing/2014/main" id="{88B4BF2D-D754-3C46-906C-D0D7575C462D}"/>
              </a:ext>
            </a:extLst>
          </p:cNvPr>
          <p:cNvPicPr>
            <a:picLocks noChangeAspect="1"/>
          </p:cNvPicPr>
          <p:nvPr/>
        </p:nvPicPr>
        <p:blipFill>
          <a:blip r:embed="rId3"/>
          <a:stretch>
            <a:fillRect/>
          </a:stretch>
        </p:blipFill>
        <p:spPr>
          <a:xfrm rot="20527348">
            <a:off x="1571899" y="3629739"/>
            <a:ext cx="1430020" cy="776940"/>
          </a:xfrm>
          <a:prstGeom prst="rect">
            <a:avLst/>
          </a:prstGeom>
        </p:spPr>
      </p:pic>
    </p:spTree>
    <p:extLst>
      <p:ext uri="{BB962C8B-B14F-4D97-AF65-F5344CB8AC3E}">
        <p14:creationId xmlns:p14="http://schemas.microsoft.com/office/powerpoint/2010/main" val="14171291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5658D57-A000-9440-8438-D152EF5B67C9}"/>
              </a:ext>
            </a:extLst>
          </p:cNvPr>
          <p:cNvPicPr>
            <a:picLocks noChangeAspect="1"/>
          </p:cNvPicPr>
          <p:nvPr/>
        </p:nvPicPr>
        <p:blipFill>
          <a:blip r:embed="rId2"/>
          <a:stretch>
            <a:fillRect/>
          </a:stretch>
        </p:blipFill>
        <p:spPr>
          <a:xfrm>
            <a:off x="3479800" y="370974"/>
            <a:ext cx="5664200" cy="6019800"/>
          </a:xfrm>
          <a:prstGeom prst="rect">
            <a:avLst/>
          </a:prstGeom>
        </p:spPr>
      </p:pic>
      <p:sp>
        <p:nvSpPr>
          <p:cNvPr id="4" name="Rectangle 3">
            <a:extLst>
              <a:ext uri="{FF2B5EF4-FFF2-40B4-BE49-F238E27FC236}">
                <a16:creationId xmlns:a16="http://schemas.microsoft.com/office/drawing/2014/main" id="{AB6F06A7-7FDB-304C-BCA8-927E36189C02}"/>
              </a:ext>
            </a:extLst>
          </p:cNvPr>
          <p:cNvSpPr/>
          <p:nvPr/>
        </p:nvSpPr>
        <p:spPr>
          <a:xfrm>
            <a:off x="378994" y="718606"/>
            <a:ext cx="2606843" cy="5324535"/>
          </a:xfrm>
          <a:prstGeom prst="rect">
            <a:avLst/>
          </a:prstGeom>
        </p:spPr>
        <p:txBody>
          <a:bodyPr wrap="square">
            <a:spAutoFit/>
          </a:bodyPr>
          <a:lstStyle/>
          <a:p>
            <a:pPr fontAlgn="base"/>
            <a:r>
              <a:rPr lang="en-GB" sz="2000" dirty="0">
                <a:solidFill>
                  <a:srgbClr val="1F1F1F"/>
                </a:solidFill>
                <a:latin typeface="Arial" panose="020B0604020202020204" pitchFamily="34" charset="0"/>
              </a:rPr>
              <a:t>The purpose of the descriptions of learning is to provide guidance on the pace of progression in order to support practitioners and inform curriculum design and learning and teaching. </a:t>
            </a:r>
          </a:p>
          <a:p>
            <a:pPr fontAlgn="base"/>
            <a:endParaRPr lang="en-GB" sz="2000" dirty="0">
              <a:solidFill>
                <a:srgbClr val="1F1F1F"/>
              </a:solidFill>
              <a:latin typeface="Arial" panose="020B0604020202020204" pitchFamily="34" charset="0"/>
            </a:endParaRPr>
          </a:p>
          <a:p>
            <a:pPr fontAlgn="base"/>
            <a:r>
              <a:rPr lang="en-GB" sz="2000" dirty="0">
                <a:solidFill>
                  <a:srgbClr val="FF0000"/>
                </a:solidFill>
                <a:latin typeface="Arial" panose="020B0604020202020204" pitchFamily="34" charset="0"/>
              </a:rPr>
              <a:t>They are not a series of criteria to be directly assessed against, nor can they be met with single assessment tasks.</a:t>
            </a:r>
            <a:endParaRPr lang="en-GB" sz="2000" b="0" i="0" dirty="0">
              <a:solidFill>
                <a:srgbClr val="FF0000"/>
              </a:solidFill>
              <a:effectLst/>
              <a:latin typeface="Arial" panose="020B0604020202020204" pitchFamily="34" charset="0"/>
            </a:endParaRPr>
          </a:p>
        </p:txBody>
      </p:sp>
    </p:spTree>
    <p:extLst>
      <p:ext uri="{BB962C8B-B14F-4D97-AF65-F5344CB8AC3E}">
        <p14:creationId xmlns:p14="http://schemas.microsoft.com/office/powerpoint/2010/main" val="5374013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E5675B3-59CF-3840-9B34-CC89FE465255}"/>
              </a:ext>
            </a:extLst>
          </p:cNvPr>
          <p:cNvSpPr/>
          <p:nvPr/>
        </p:nvSpPr>
        <p:spPr>
          <a:xfrm>
            <a:off x="296778" y="536917"/>
            <a:ext cx="8494295" cy="6001643"/>
          </a:xfrm>
          <a:prstGeom prst="rect">
            <a:avLst/>
          </a:prstGeom>
        </p:spPr>
        <p:txBody>
          <a:bodyPr wrap="square">
            <a:spAutoFit/>
          </a:bodyPr>
          <a:lstStyle/>
          <a:p>
            <a:r>
              <a:rPr lang="en-GB" sz="2400" dirty="0">
                <a:solidFill>
                  <a:srgbClr val="1F1F1F"/>
                </a:solidFill>
                <a:latin typeface="Arial" panose="020B0604020202020204" pitchFamily="34" charset="0"/>
              </a:rPr>
              <a:t>Descriptions of learning provide </a:t>
            </a:r>
            <a:r>
              <a:rPr lang="en-GB" sz="2400" dirty="0">
                <a:solidFill>
                  <a:srgbClr val="32B098"/>
                </a:solidFill>
                <a:latin typeface="Arial" panose="020B0604020202020204" pitchFamily="34" charset="0"/>
              </a:rPr>
              <a:t>guidance on how learners should progress within each statement of what matters </a:t>
            </a:r>
            <a:r>
              <a:rPr lang="en-GB" sz="2400" dirty="0">
                <a:solidFill>
                  <a:srgbClr val="1F1F1F"/>
                </a:solidFill>
                <a:latin typeface="Arial" panose="020B0604020202020204" pitchFamily="34" charset="0"/>
              </a:rPr>
              <a:t>as they journey through the continuum of learning. These are arranged in five progression steps which provide reference points for the pace of that progression. These expectations are expressed from the learner’s perspective and are framed broadly so that they can sustain learning over a series of years. </a:t>
            </a:r>
          </a:p>
          <a:p>
            <a:endParaRPr lang="en-GB" sz="2400" dirty="0">
              <a:solidFill>
                <a:srgbClr val="1F1F1F"/>
              </a:solidFill>
              <a:latin typeface="Arial" panose="020B0604020202020204" pitchFamily="34" charset="0"/>
            </a:endParaRPr>
          </a:p>
          <a:p>
            <a:endParaRPr lang="en-GB" sz="2400" dirty="0">
              <a:solidFill>
                <a:srgbClr val="1F1F1F"/>
              </a:solidFill>
              <a:latin typeface="Arial" panose="020B0604020202020204" pitchFamily="34" charset="0"/>
            </a:endParaRPr>
          </a:p>
          <a:p>
            <a:r>
              <a:rPr lang="en-GB" sz="2400" dirty="0">
                <a:solidFill>
                  <a:srgbClr val="FF0000"/>
                </a:solidFill>
                <a:latin typeface="Arial" panose="020B0604020202020204" pitchFamily="34" charset="0"/>
              </a:rPr>
              <a:t>They are not designed as stand-alone tasks, activities or assessment criteria. </a:t>
            </a:r>
            <a:r>
              <a:rPr lang="en-GB" sz="2400" dirty="0">
                <a:solidFill>
                  <a:srgbClr val="1F1F1F"/>
                </a:solidFill>
                <a:latin typeface="Arial" panose="020B0604020202020204" pitchFamily="34" charset="0"/>
              </a:rPr>
              <a:t>While the learning continuum is the same for each learner, the pace of progress through it may differ. As a result, the progression steps only broadly relate to age. They broadly correspond to expectations at ages 5, 8, 11, 14 and 16.</a:t>
            </a:r>
            <a:endParaRPr lang="en-US" sz="2400" dirty="0"/>
          </a:p>
        </p:txBody>
      </p:sp>
    </p:spTree>
    <p:extLst>
      <p:ext uri="{BB962C8B-B14F-4D97-AF65-F5344CB8AC3E}">
        <p14:creationId xmlns:p14="http://schemas.microsoft.com/office/powerpoint/2010/main" val="19349470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E4815AF-9369-1847-B466-61F83F946F20}"/>
              </a:ext>
            </a:extLst>
          </p:cNvPr>
          <p:cNvSpPr/>
          <p:nvPr/>
        </p:nvSpPr>
        <p:spPr>
          <a:xfrm>
            <a:off x="735106" y="800707"/>
            <a:ext cx="7530353" cy="5078313"/>
          </a:xfrm>
          <a:prstGeom prst="rect">
            <a:avLst/>
          </a:prstGeom>
        </p:spPr>
        <p:txBody>
          <a:bodyPr wrap="square">
            <a:spAutoFit/>
          </a:bodyPr>
          <a:lstStyle/>
          <a:p>
            <a:pPr algn="ctr"/>
            <a:r>
              <a:rPr lang="en-GB" sz="5400" dirty="0">
                <a:solidFill>
                  <a:srgbClr val="1F1F1F"/>
                </a:solidFill>
                <a:latin typeface="Arial" panose="020B0604020202020204" pitchFamily="34" charset="0"/>
              </a:rPr>
              <a:t>Practitioners should be mindful of a variety of ways in which learners may progress at different points in the learning journey</a:t>
            </a:r>
            <a:endParaRPr lang="en-US" sz="5400" dirty="0"/>
          </a:p>
        </p:txBody>
      </p:sp>
    </p:spTree>
    <p:extLst>
      <p:ext uri="{BB962C8B-B14F-4D97-AF65-F5344CB8AC3E}">
        <p14:creationId xmlns:p14="http://schemas.microsoft.com/office/powerpoint/2010/main" val="13106902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text, clipart&#10;&#10;Description automatically generated">
            <a:extLst>
              <a:ext uri="{FF2B5EF4-FFF2-40B4-BE49-F238E27FC236}">
                <a16:creationId xmlns:a16="http://schemas.microsoft.com/office/drawing/2014/main" id="{8481112A-2E2D-47DD-B15C-6DE3A59B1789}"/>
              </a:ext>
            </a:extLst>
          </p:cNvPr>
          <p:cNvPicPr>
            <a:picLocks noChangeAspect="1"/>
          </p:cNvPicPr>
          <p:nvPr/>
        </p:nvPicPr>
        <p:blipFill rotWithShape="1">
          <a:blip r:embed="rId3"/>
          <a:srcRect l="806"/>
          <a:stretch/>
        </p:blipFill>
        <p:spPr>
          <a:xfrm>
            <a:off x="70576" y="763458"/>
            <a:ext cx="9002847" cy="4674160"/>
          </a:xfrm>
          <a:prstGeom prst="rect">
            <a:avLst/>
          </a:prstGeom>
          <a:effectLst>
            <a:outerShdw blurRad="508000" dist="101600" dir="5400000" algn="tl" rotWithShape="0">
              <a:prstClr val="black">
                <a:alpha val="10000"/>
              </a:prstClr>
            </a:outerShdw>
          </a:effectLst>
        </p:spPr>
      </p:pic>
      <p:sp>
        <p:nvSpPr>
          <p:cNvPr id="3" name="TextBox 2">
            <a:extLst>
              <a:ext uri="{FF2B5EF4-FFF2-40B4-BE49-F238E27FC236}">
                <a16:creationId xmlns:a16="http://schemas.microsoft.com/office/drawing/2014/main" id="{B2A78F83-E155-4FE0-89EE-CF0738550DBF}"/>
              </a:ext>
            </a:extLst>
          </p:cNvPr>
          <p:cNvSpPr txBox="1"/>
          <p:nvPr/>
        </p:nvSpPr>
        <p:spPr>
          <a:xfrm>
            <a:off x="70577" y="5564233"/>
            <a:ext cx="9002846" cy="954107"/>
          </a:xfrm>
          <a:prstGeom prst="rect">
            <a:avLst/>
          </a:prstGeom>
          <a:noFill/>
        </p:spPr>
        <p:txBody>
          <a:bodyPr wrap="square" lIns="91440" tIns="45720" rIns="91440" bIns="45720" rtlCol="0" anchor="t">
            <a:spAutoFit/>
          </a:bodyPr>
          <a:lstStyle/>
          <a:p>
            <a:r>
              <a:rPr lang="cy-GB" sz="2800" dirty="0"/>
              <a:t>...and the base of the mountains is the curriculum...</a:t>
            </a:r>
          </a:p>
          <a:p>
            <a:r>
              <a:rPr lang="cy-GB" sz="2800" dirty="0"/>
              <a:t>what would the journey look like for 3 different learners? </a:t>
            </a:r>
            <a:endParaRPr lang="en-GB" sz="2800" dirty="0"/>
          </a:p>
        </p:txBody>
      </p:sp>
      <p:sp>
        <p:nvSpPr>
          <p:cNvPr id="4" name="TextBox 3">
            <a:extLst>
              <a:ext uri="{FF2B5EF4-FFF2-40B4-BE49-F238E27FC236}">
                <a16:creationId xmlns:a16="http://schemas.microsoft.com/office/drawing/2014/main" id="{4AFDE067-7D4A-4077-BD9A-25A6CCB89C6F}"/>
              </a:ext>
            </a:extLst>
          </p:cNvPr>
          <p:cNvSpPr txBox="1"/>
          <p:nvPr/>
        </p:nvSpPr>
        <p:spPr>
          <a:xfrm>
            <a:off x="1149857" y="113623"/>
            <a:ext cx="7456933" cy="523220"/>
          </a:xfrm>
          <a:prstGeom prst="rect">
            <a:avLst/>
          </a:prstGeom>
          <a:noFill/>
        </p:spPr>
        <p:txBody>
          <a:bodyPr wrap="square" rtlCol="0">
            <a:spAutoFit/>
          </a:bodyPr>
          <a:lstStyle/>
          <a:p>
            <a:r>
              <a:rPr lang="cy-GB" sz="2800" dirty="0"/>
              <a:t>If the mountain tops are the progression steps...</a:t>
            </a:r>
            <a:endParaRPr lang="en-GB" sz="2800" dirty="0"/>
          </a:p>
        </p:txBody>
      </p:sp>
    </p:spTree>
    <p:extLst>
      <p:ext uri="{BB962C8B-B14F-4D97-AF65-F5344CB8AC3E}">
        <p14:creationId xmlns:p14="http://schemas.microsoft.com/office/powerpoint/2010/main" val="20309619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F3EC342-8F6F-49D6-B71A-B81380E761B4}"/>
              </a:ext>
            </a:extLst>
          </p:cNvPr>
          <p:cNvPicPr>
            <a:picLocks noChangeAspect="1"/>
          </p:cNvPicPr>
          <p:nvPr/>
        </p:nvPicPr>
        <p:blipFill rotWithShape="1">
          <a:blip r:embed="rId3"/>
          <a:srcRect t="7812" b="17187"/>
          <a:stretch/>
        </p:blipFill>
        <p:spPr>
          <a:xfrm>
            <a:off x="0" y="857250"/>
            <a:ext cx="9144000" cy="4572000"/>
          </a:xfrm>
          <a:prstGeom prst="rect">
            <a:avLst/>
          </a:prstGeom>
        </p:spPr>
      </p:pic>
    </p:spTree>
    <p:extLst>
      <p:ext uri="{BB962C8B-B14F-4D97-AF65-F5344CB8AC3E}">
        <p14:creationId xmlns:p14="http://schemas.microsoft.com/office/powerpoint/2010/main" val="1036007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D3DAFB4-0427-9948-B168-84F14A8658CC}"/>
              </a:ext>
            </a:extLst>
          </p:cNvPr>
          <p:cNvSpPr/>
          <p:nvPr/>
        </p:nvSpPr>
        <p:spPr>
          <a:xfrm>
            <a:off x="457201" y="3519785"/>
            <a:ext cx="8686799" cy="3108543"/>
          </a:xfrm>
          <a:prstGeom prst="rect">
            <a:avLst/>
          </a:prstGeom>
        </p:spPr>
        <p:txBody>
          <a:bodyPr wrap="square">
            <a:spAutoFit/>
          </a:bodyPr>
          <a:lstStyle/>
          <a:p>
            <a:r>
              <a:rPr lang="en-GB" sz="2800" dirty="0">
                <a:solidFill>
                  <a:srgbClr val="1F1F1F"/>
                </a:solidFill>
                <a:latin typeface="Arial" panose="020B0604020202020204" pitchFamily="34" charset="0"/>
              </a:rPr>
              <a:t>Progression in learning is a process of increasing sophistication, rather than being about a body of content to be covered. </a:t>
            </a:r>
          </a:p>
          <a:p>
            <a:endParaRPr lang="en-GB" sz="2800" dirty="0">
              <a:solidFill>
                <a:srgbClr val="1F1F1F"/>
              </a:solidFill>
              <a:latin typeface="Arial" panose="020B0604020202020204" pitchFamily="34" charset="0"/>
            </a:endParaRPr>
          </a:p>
          <a:p>
            <a:r>
              <a:rPr lang="en-GB" sz="2800" dirty="0">
                <a:solidFill>
                  <a:srgbClr val="1F1F1F"/>
                </a:solidFill>
                <a:latin typeface="Arial" panose="020B0604020202020204" pitchFamily="34" charset="0"/>
              </a:rPr>
              <a:t>Assessment, built into the school curriculum, should recognise this and allow for a variety of diversions, stops and spurts in a learner’s journey.</a:t>
            </a:r>
            <a:endParaRPr lang="en-US" sz="2800" dirty="0"/>
          </a:p>
        </p:txBody>
      </p:sp>
      <p:pic>
        <p:nvPicPr>
          <p:cNvPr id="3" name="Picture 2">
            <a:extLst>
              <a:ext uri="{FF2B5EF4-FFF2-40B4-BE49-F238E27FC236}">
                <a16:creationId xmlns:a16="http://schemas.microsoft.com/office/drawing/2014/main" id="{1A7EE4A4-8567-C449-B47B-BB04C3E4156A}"/>
              </a:ext>
            </a:extLst>
          </p:cNvPr>
          <p:cNvPicPr>
            <a:picLocks noChangeAspect="1"/>
          </p:cNvPicPr>
          <p:nvPr/>
        </p:nvPicPr>
        <p:blipFill rotWithShape="1">
          <a:blip r:embed="rId2"/>
          <a:srcRect t="19625" b="17187"/>
          <a:stretch/>
        </p:blipFill>
        <p:spPr>
          <a:xfrm>
            <a:off x="2423160" y="1495335"/>
            <a:ext cx="4178564" cy="1760220"/>
          </a:xfrm>
          <a:prstGeom prst="rect">
            <a:avLst/>
          </a:prstGeom>
        </p:spPr>
      </p:pic>
      <p:sp>
        <p:nvSpPr>
          <p:cNvPr id="4" name="Rectangle 3">
            <a:extLst>
              <a:ext uri="{FF2B5EF4-FFF2-40B4-BE49-F238E27FC236}">
                <a16:creationId xmlns:a16="http://schemas.microsoft.com/office/drawing/2014/main" id="{8AA6B112-2AF9-1F42-BC87-C259C013B1E7}"/>
              </a:ext>
            </a:extLst>
          </p:cNvPr>
          <p:cNvSpPr/>
          <p:nvPr/>
        </p:nvSpPr>
        <p:spPr>
          <a:xfrm>
            <a:off x="591952" y="0"/>
            <a:ext cx="7840980" cy="1231106"/>
          </a:xfrm>
          <a:prstGeom prst="rect">
            <a:avLst/>
          </a:prstGeom>
        </p:spPr>
        <p:txBody>
          <a:bodyPr wrap="square">
            <a:spAutoFit/>
          </a:bodyPr>
          <a:lstStyle/>
          <a:p>
            <a:endParaRPr lang="en-GB" dirty="0">
              <a:solidFill>
                <a:srgbClr val="1F1F1F"/>
              </a:solidFill>
              <a:latin typeface="Arial" panose="020B0604020202020204" pitchFamily="34" charset="0"/>
            </a:endParaRPr>
          </a:p>
          <a:p>
            <a:r>
              <a:rPr lang="en-GB" sz="2800" dirty="0">
                <a:solidFill>
                  <a:srgbClr val="1F1F1F"/>
                </a:solidFill>
                <a:latin typeface="Arial" panose="020B0604020202020204" pitchFamily="34" charset="0"/>
              </a:rPr>
              <a:t>Progression is not linear and different learners are likely to progress in markedly different ways.</a:t>
            </a:r>
          </a:p>
        </p:txBody>
      </p:sp>
    </p:spTree>
    <p:extLst>
      <p:ext uri="{BB962C8B-B14F-4D97-AF65-F5344CB8AC3E}">
        <p14:creationId xmlns:p14="http://schemas.microsoft.com/office/powerpoint/2010/main" val="123591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4A6E22A-E71C-2C43-9AFC-879B56F91106}"/>
              </a:ext>
            </a:extLst>
          </p:cNvPr>
          <p:cNvSpPr/>
          <p:nvPr/>
        </p:nvSpPr>
        <p:spPr>
          <a:xfrm>
            <a:off x="320040" y="326499"/>
            <a:ext cx="8549640" cy="6001643"/>
          </a:xfrm>
          <a:prstGeom prst="rect">
            <a:avLst/>
          </a:prstGeom>
        </p:spPr>
        <p:txBody>
          <a:bodyPr wrap="square">
            <a:spAutoFit/>
          </a:bodyPr>
          <a:lstStyle/>
          <a:p>
            <a:pPr algn="ctr"/>
            <a:r>
              <a:rPr lang="en-GB" sz="3200" dirty="0">
                <a:solidFill>
                  <a:srgbClr val="00B050"/>
                </a:solidFill>
              </a:rPr>
              <a:t>Supporting learners to make progress </a:t>
            </a:r>
            <a:r>
              <a:rPr lang="en-GB" sz="3200" dirty="0"/>
              <a:t>is a fundamental driver of the Curriculum for Wales.</a:t>
            </a:r>
          </a:p>
          <a:p>
            <a:pPr algn="ctr"/>
            <a:endParaRPr lang="en-GB" sz="3200" dirty="0"/>
          </a:p>
          <a:p>
            <a:pPr algn="ctr"/>
            <a:r>
              <a:rPr lang="en-GB" sz="3200" dirty="0"/>
              <a:t> </a:t>
            </a:r>
            <a:r>
              <a:rPr lang="en-GB" sz="3200" dirty="0">
                <a:solidFill>
                  <a:srgbClr val="00B050"/>
                </a:solidFill>
              </a:rPr>
              <a:t>Progression</a:t>
            </a:r>
            <a:r>
              <a:rPr lang="en-GB" sz="3200" dirty="0"/>
              <a:t> is reflected in the statements of what matters, the descriptions of learning for each of these statements and </a:t>
            </a:r>
            <a:r>
              <a:rPr lang="en-GB" sz="3200" dirty="0">
                <a:solidFill>
                  <a:srgbClr val="00B050"/>
                </a:solidFill>
              </a:rPr>
              <a:t>is also the primary purpose of assessment. </a:t>
            </a:r>
          </a:p>
          <a:p>
            <a:pPr algn="ctr"/>
            <a:endParaRPr lang="en-GB" sz="3200" dirty="0"/>
          </a:p>
          <a:p>
            <a:pPr algn="ctr"/>
            <a:r>
              <a:rPr lang="en-GB" sz="3200" dirty="0">
                <a:solidFill>
                  <a:srgbClr val="00B050"/>
                </a:solidFill>
              </a:rPr>
              <a:t>Understanding how learners progress is critical to learning and teaching</a:t>
            </a:r>
            <a:r>
              <a:rPr lang="en-GB" sz="3200" dirty="0"/>
              <a:t> and should inform curriculum design, classroom planning and assessment.</a:t>
            </a:r>
            <a:endParaRPr lang="en-US" sz="3200" dirty="0"/>
          </a:p>
        </p:txBody>
      </p:sp>
    </p:spTree>
    <p:extLst>
      <p:ext uri="{BB962C8B-B14F-4D97-AF65-F5344CB8AC3E}">
        <p14:creationId xmlns:p14="http://schemas.microsoft.com/office/powerpoint/2010/main" val="31092921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80077D32-4874-FD4A-98AD-A2DFDBAD3B31}"/>
              </a:ext>
            </a:extLst>
          </p:cNvPr>
          <p:cNvPicPr>
            <a:picLocks noChangeAspect="1"/>
          </p:cNvPicPr>
          <p:nvPr/>
        </p:nvPicPr>
        <p:blipFill>
          <a:blip r:embed="rId3"/>
          <a:stretch>
            <a:fillRect/>
          </a:stretch>
        </p:blipFill>
        <p:spPr>
          <a:xfrm>
            <a:off x="194310" y="697229"/>
            <a:ext cx="8723323" cy="5332055"/>
          </a:xfrm>
          <a:prstGeom prst="rect">
            <a:avLst/>
          </a:prstGeom>
        </p:spPr>
      </p:pic>
    </p:spTree>
    <p:extLst>
      <p:ext uri="{BB962C8B-B14F-4D97-AF65-F5344CB8AC3E}">
        <p14:creationId xmlns:p14="http://schemas.microsoft.com/office/powerpoint/2010/main" val="38574247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4753D5-A22A-1142-96FC-3DF0FDC24761}"/>
              </a:ext>
            </a:extLst>
          </p:cNvPr>
          <p:cNvSpPr txBox="1"/>
          <p:nvPr/>
        </p:nvSpPr>
        <p:spPr>
          <a:xfrm>
            <a:off x="1120141" y="1360170"/>
            <a:ext cx="7075169" cy="3785652"/>
          </a:xfrm>
          <a:prstGeom prst="rect">
            <a:avLst/>
          </a:prstGeom>
          <a:noFill/>
        </p:spPr>
        <p:txBody>
          <a:bodyPr wrap="square" rtlCol="0">
            <a:spAutoFit/>
          </a:bodyPr>
          <a:lstStyle/>
          <a:p>
            <a:pPr algn="ctr"/>
            <a:r>
              <a:rPr lang="en-GB" sz="6000" dirty="0"/>
              <a:t>What’s different to how we have previously approached this?</a:t>
            </a:r>
            <a:endParaRPr lang="en-US" sz="6000" dirty="0"/>
          </a:p>
        </p:txBody>
      </p:sp>
    </p:spTree>
    <p:extLst>
      <p:ext uri="{BB962C8B-B14F-4D97-AF65-F5344CB8AC3E}">
        <p14:creationId xmlns:p14="http://schemas.microsoft.com/office/powerpoint/2010/main" val="489720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1FA8CF2-854A-D64B-A5EC-D52B66F9B15F}"/>
              </a:ext>
            </a:extLst>
          </p:cNvPr>
          <p:cNvSpPr txBox="1"/>
          <p:nvPr/>
        </p:nvSpPr>
        <p:spPr>
          <a:xfrm>
            <a:off x="160422" y="112295"/>
            <a:ext cx="8311891" cy="707886"/>
          </a:xfrm>
          <a:prstGeom prst="rect">
            <a:avLst/>
          </a:prstGeom>
          <a:noFill/>
        </p:spPr>
        <p:txBody>
          <a:bodyPr wrap="none" rtlCol="0">
            <a:spAutoFit/>
          </a:bodyPr>
          <a:lstStyle/>
          <a:p>
            <a:r>
              <a:rPr lang="en-US" sz="4000" dirty="0">
                <a:latin typeface="Arial" panose="020B0604020202020204" pitchFamily="34" charset="0"/>
                <a:cs typeface="Arial" panose="020B0604020202020204" pitchFamily="34" charset="0"/>
              </a:rPr>
              <a:t>For you to leave successful today…</a:t>
            </a:r>
          </a:p>
        </p:txBody>
      </p:sp>
      <p:sp>
        <p:nvSpPr>
          <p:cNvPr id="3" name="TextBox 2">
            <a:extLst>
              <a:ext uri="{FF2B5EF4-FFF2-40B4-BE49-F238E27FC236}">
                <a16:creationId xmlns:a16="http://schemas.microsoft.com/office/drawing/2014/main" id="{82D9F8C0-F553-FD49-8828-F1FC9F7163B9}"/>
              </a:ext>
            </a:extLst>
          </p:cNvPr>
          <p:cNvSpPr txBox="1"/>
          <p:nvPr/>
        </p:nvSpPr>
        <p:spPr>
          <a:xfrm>
            <a:off x="160422" y="849179"/>
            <a:ext cx="7487947" cy="400110"/>
          </a:xfrm>
          <a:prstGeom prst="rect">
            <a:avLst/>
          </a:prstGeom>
          <a:noFill/>
        </p:spPr>
        <p:txBody>
          <a:bodyPr wrap="none" rtlCol="0">
            <a:spAutoFit/>
          </a:bodyPr>
          <a:lstStyle/>
          <a:p>
            <a:r>
              <a:rPr lang="en-US" sz="2000" dirty="0">
                <a:latin typeface="Arial" panose="020B0604020202020204" pitchFamily="34" charset="0"/>
                <a:cs typeface="Arial" panose="020B0604020202020204" pitchFamily="34" charset="0"/>
              </a:rPr>
              <a:t>Deeper understanding of ‘progression’ within our new curriculum</a:t>
            </a:r>
          </a:p>
        </p:txBody>
      </p:sp>
      <p:sp>
        <p:nvSpPr>
          <p:cNvPr id="4" name="TextBox 3">
            <a:extLst>
              <a:ext uri="{FF2B5EF4-FFF2-40B4-BE49-F238E27FC236}">
                <a16:creationId xmlns:a16="http://schemas.microsoft.com/office/drawing/2014/main" id="{20C7DC7A-F15B-F54B-9613-88665488FFB4}"/>
              </a:ext>
            </a:extLst>
          </p:cNvPr>
          <p:cNvSpPr txBox="1"/>
          <p:nvPr/>
        </p:nvSpPr>
        <p:spPr>
          <a:xfrm>
            <a:off x="30608" y="1750625"/>
            <a:ext cx="9113392" cy="707886"/>
          </a:xfrm>
          <a:prstGeom prst="rect">
            <a:avLst/>
          </a:prstGeom>
          <a:noFill/>
        </p:spPr>
        <p:txBody>
          <a:bodyPr wrap="none" rtlCol="0">
            <a:spAutoFit/>
          </a:bodyPr>
          <a:lstStyle/>
          <a:p>
            <a:r>
              <a:rPr lang="en-US" sz="4000" dirty="0">
                <a:latin typeface="Arial" panose="020B0604020202020204" pitchFamily="34" charset="0"/>
                <a:cs typeface="Arial" panose="020B0604020202020204" pitchFamily="34" charset="0"/>
              </a:rPr>
              <a:t>What are the principles of progression?</a:t>
            </a:r>
          </a:p>
        </p:txBody>
      </p:sp>
      <p:sp>
        <p:nvSpPr>
          <p:cNvPr id="5" name="TextBox 4">
            <a:extLst>
              <a:ext uri="{FF2B5EF4-FFF2-40B4-BE49-F238E27FC236}">
                <a16:creationId xmlns:a16="http://schemas.microsoft.com/office/drawing/2014/main" id="{9E635F96-43E3-C84C-9916-6D3075E459C1}"/>
              </a:ext>
            </a:extLst>
          </p:cNvPr>
          <p:cNvSpPr txBox="1"/>
          <p:nvPr/>
        </p:nvSpPr>
        <p:spPr>
          <a:xfrm>
            <a:off x="614737" y="2589970"/>
            <a:ext cx="1811714" cy="461665"/>
          </a:xfrm>
          <a:prstGeom prst="rect">
            <a:avLst/>
          </a:prstGeom>
          <a:noFill/>
        </p:spPr>
        <p:txBody>
          <a:bodyPr wrap="none" rtlCol="0">
            <a:spAutoFit/>
          </a:bodyPr>
          <a:lstStyle/>
          <a:p>
            <a:r>
              <a:rPr lang="en-US" sz="2400" dirty="0">
                <a:latin typeface="Arial" panose="020B0604020202020204" pitchFamily="34" charset="0"/>
                <a:cs typeface="Arial" panose="020B0604020202020204" pitchFamily="34" charset="0"/>
              </a:rPr>
              <a:t>How many?</a:t>
            </a:r>
          </a:p>
        </p:txBody>
      </p:sp>
      <p:pic>
        <p:nvPicPr>
          <p:cNvPr id="9" name="Picture 8">
            <a:extLst>
              <a:ext uri="{FF2B5EF4-FFF2-40B4-BE49-F238E27FC236}">
                <a16:creationId xmlns:a16="http://schemas.microsoft.com/office/drawing/2014/main" id="{270F5F1E-5E83-7541-9108-7A431D0107D2}"/>
              </a:ext>
            </a:extLst>
          </p:cNvPr>
          <p:cNvPicPr>
            <a:picLocks noChangeAspect="1"/>
          </p:cNvPicPr>
          <p:nvPr/>
        </p:nvPicPr>
        <p:blipFill rotWithShape="1">
          <a:blip r:embed="rId3"/>
          <a:srcRect l="2999" t="14879" r="2648"/>
          <a:stretch/>
        </p:blipFill>
        <p:spPr>
          <a:xfrm>
            <a:off x="1520594" y="3953446"/>
            <a:ext cx="5591545" cy="2837536"/>
          </a:xfrm>
          <a:prstGeom prst="rect">
            <a:avLst/>
          </a:prstGeom>
        </p:spPr>
      </p:pic>
      <p:sp>
        <p:nvSpPr>
          <p:cNvPr id="10" name="TextBox 9">
            <a:extLst>
              <a:ext uri="{FF2B5EF4-FFF2-40B4-BE49-F238E27FC236}">
                <a16:creationId xmlns:a16="http://schemas.microsoft.com/office/drawing/2014/main" id="{8DB8BEC3-28D7-2448-B228-FFC350F54D99}"/>
              </a:ext>
            </a:extLst>
          </p:cNvPr>
          <p:cNvSpPr txBox="1"/>
          <p:nvPr/>
        </p:nvSpPr>
        <p:spPr>
          <a:xfrm>
            <a:off x="3611880" y="2730968"/>
            <a:ext cx="5007974" cy="369332"/>
          </a:xfrm>
          <a:prstGeom prst="rect">
            <a:avLst/>
          </a:prstGeom>
          <a:noFill/>
        </p:spPr>
        <p:txBody>
          <a:bodyPr wrap="none" rtlCol="0">
            <a:spAutoFit/>
          </a:bodyPr>
          <a:lstStyle/>
          <a:p>
            <a:r>
              <a:rPr lang="en-US" dirty="0"/>
              <a:t>General attributes of each principle of progression?</a:t>
            </a:r>
          </a:p>
        </p:txBody>
      </p:sp>
      <p:sp>
        <p:nvSpPr>
          <p:cNvPr id="11" name="TextBox 10">
            <a:extLst>
              <a:ext uri="{FF2B5EF4-FFF2-40B4-BE49-F238E27FC236}">
                <a16:creationId xmlns:a16="http://schemas.microsoft.com/office/drawing/2014/main" id="{0C41F2F7-77BC-9A46-AA7C-64D64779CEAE}"/>
              </a:ext>
            </a:extLst>
          </p:cNvPr>
          <p:cNvSpPr txBox="1"/>
          <p:nvPr/>
        </p:nvSpPr>
        <p:spPr>
          <a:xfrm>
            <a:off x="380479" y="3372757"/>
            <a:ext cx="8413650" cy="400110"/>
          </a:xfrm>
          <a:prstGeom prst="rect">
            <a:avLst/>
          </a:prstGeom>
          <a:noFill/>
        </p:spPr>
        <p:txBody>
          <a:bodyPr wrap="none" rtlCol="0">
            <a:spAutoFit/>
          </a:bodyPr>
          <a:lstStyle/>
          <a:p>
            <a:r>
              <a:rPr lang="en-US" sz="2000" dirty="0"/>
              <a:t>Have an awareness of what the principles of progression look like in each </a:t>
            </a:r>
            <a:r>
              <a:rPr lang="en-US" sz="2000" dirty="0" err="1"/>
              <a:t>AoLE</a:t>
            </a:r>
            <a:r>
              <a:rPr lang="en-US" sz="2000" dirty="0"/>
              <a:t> </a:t>
            </a:r>
          </a:p>
        </p:txBody>
      </p:sp>
      <p:sp>
        <p:nvSpPr>
          <p:cNvPr id="12" name="TextBox 11">
            <a:extLst>
              <a:ext uri="{FF2B5EF4-FFF2-40B4-BE49-F238E27FC236}">
                <a16:creationId xmlns:a16="http://schemas.microsoft.com/office/drawing/2014/main" id="{4446CA2F-FE8E-8447-8412-EAA2BF1B5F4B}"/>
              </a:ext>
            </a:extLst>
          </p:cNvPr>
          <p:cNvSpPr txBox="1"/>
          <p:nvPr/>
        </p:nvSpPr>
        <p:spPr>
          <a:xfrm>
            <a:off x="2667915" y="2916618"/>
            <a:ext cx="702500" cy="369332"/>
          </a:xfrm>
          <a:prstGeom prst="rect">
            <a:avLst/>
          </a:prstGeom>
          <a:noFill/>
        </p:spPr>
        <p:txBody>
          <a:bodyPr wrap="none" rtlCol="0">
            <a:spAutoFit/>
          </a:bodyPr>
          <a:lstStyle/>
          <a:p>
            <a:r>
              <a:rPr lang="en-US" dirty="0"/>
              <a:t>Role?</a:t>
            </a:r>
          </a:p>
        </p:txBody>
      </p:sp>
      <p:sp>
        <p:nvSpPr>
          <p:cNvPr id="13" name="TextBox 12">
            <a:extLst>
              <a:ext uri="{FF2B5EF4-FFF2-40B4-BE49-F238E27FC236}">
                <a16:creationId xmlns:a16="http://schemas.microsoft.com/office/drawing/2014/main" id="{153CF75E-D5E6-654F-9F31-4F89C2A0B978}"/>
              </a:ext>
            </a:extLst>
          </p:cNvPr>
          <p:cNvSpPr txBox="1"/>
          <p:nvPr/>
        </p:nvSpPr>
        <p:spPr>
          <a:xfrm>
            <a:off x="3455745" y="1340232"/>
            <a:ext cx="5338384" cy="369332"/>
          </a:xfrm>
          <a:prstGeom prst="rect">
            <a:avLst/>
          </a:prstGeom>
          <a:noFill/>
        </p:spPr>
        <p:txBody>
          <a:bodyPr wrap="none" rtlCol="0">
            <a:spAutoFit/>
          </a:bodyPr>
          <a:lstStyle/>
          <a:p>
            <a:r>
              <a:rPr lang="en-US" dirty="0"/>
              <a:t>Reflect on your own approaches to learner progression</a:t>
            </a:r>
          </a:p>
        </p:txBody>
      </p:sp>
    </p:spTree>
    <p:extLst>
      <p:ext uri="{BB962C8B-B14F-4D97-AF65-F5344CB8AC3E}">
        <p14:creationId xmlns:p14="http://schemas.microsoft.com/office/powerpoint/2010/main" val="29462035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8A57CBA-2EC1-45E0-9A8B-A69FE5119ADE}"/>
              </a:ext>
            </a:extLst>
          </p:cNvPr>
          <p:cNvPicPr>
            <a:picLocks noChangeAspect="1"/>
          </p:cNvPicPr>
          <p:nvPr/>
        </p:nvPicPr>
        <p:blipFill rotWithShape="1">
          <a:blip r:embed="rId3"/>
          <a:srcRect l="48946" t="89236" r="42322" b="4920"/>
          <a:stretch/>
        </p:blipFill>
        <p:spPr>
          <a:xfrm>
            <a:off x="2671377" y="3790495"/>
            <a:ext cx="3038522" cy="1355649"/>
          </a:xfrm>
          <a:prstGeom prst="rect">
            <a:avLst/>
          </a:prstGeom>
        </p:spPr>
      </p:pic>
      <p:pic>
        <p:nvPicPr>
          <p:cNvPr id="4" name="Picture 3">
            <a:extLst>
              <a:ext uri="{FF2B5EF4-FFF2-40B4-BE49-F238E27FC236}">
                <a16:creationId xmlns:a16="http://schemas.microsoft.com/office/drawing/2014/main" id="{18A57CBA-2EC1-45E0-9A8B-A69FE5119ADE}"/>
              </a:ext>
            </a:extLst>
          </p:cNvPr>
          <p:cNvPicPr>
            <a:picLocks noChangeAspect="1"/>
          </p:cNvPicPr>
          <p:nvPr/>
        </p:nvPicPr>
        <p:blipFill rotWithShape="1">
          <a:blip r:embed="rId3"/>
          <a:srcRect l="32601" t="89907" r="52890" b="6335"/>
          <a:stretch/>
        </p:blipFill>
        <p:spPr>
          <a:xfrm>
            <a:off x="1565679" y="2406137"/>
            <a:ext cx="5249918" cy="906445"/>
          </a:xfrm>
          <a:prstGeom prst="rect">
            <a:avLst/>
          </a:prstGeom>
        </p:spPr>
      </p:pic>
      <p:pic>
        <p:nvPicPr>
          <p:cNvPr id="6" name="Picture 5">
            <a:extLst>
              <a:ext uri="{FF2B5EF4-FFF2-40B4-BE49-F238E27FC236}">
                <a16:creationId xmlns:a16="http://schemas.microsoft.com/office/drawing/2014/main" id="{18A57CBA-2EC1-45E0-9A8B-A69FE5119ADE}"/>
              </a:ext>
            </a:extLst>
          </p:cNvPr>
          <p:cNvPicPr>
            <a:picLocks noChangeAspect="1"/>
          </p:cNvPicPr>
          <p:nvPr/>
        </p:nvPicPr>
        <p:blipFill rotWithShape="1">
          <a:blip r:embed="rId3"/>
          <a:srcRect l="14510" t="89168" r="69772" b="5592"/>
          <a:stretch/>
        </p:blipFill>
        <p:spPr>
          <a:xfrm>
            <a:off x="1983466" y="855246"/>
            <a:ext cx="4559224" cy="1013162"/>
          </a:xfrm>
          <a:prstGeom prst="rect">
            <a:avLst/>
          </a:prstGeom>
        </p:spPr>
      </p:pic>
      <p:pic>
        <p:nvPicPr>
          <p:cNvPr id="7" name="Picture 6">
            <a:extLst>
              <a:ext uri="{FF2B5EF4-FFF2-40B4-BE49-F238E27FC236}">
                <a16:creationId xmlns:a16="http://schemas.microsoft.com/office/drawing/2014/main" id="{18A57CBA-2EC1-45E0-9A8B-A69FE5119ADE}"/>
              </a:ext>
            </a:extLst>
          </p:cNvPr>
          <p:cNvPicPr>
            <a:picLocks noChangeAspect="1"/>
          </p:cNvPicPr>
          <p:nvPr/>
        </p:nvPicPr>
        <p:blipFill rotWithShape="1">
          <a:blip r:embed="rId3"/>
          <a:srcRect l="13007" t="82921" r="24230" b="10966"/>
          <a:stretch/>
        </p:blipFill>
        <p:spPr>
          <a:xfrm>
            <a:off x="-1" y="0"/>
            <a:ext cx="9120917" cy="592196"/>
          </a:xfrm>
          <a:prstGeom prst="rect">
            <a:avLst/>
          </a:prstGeom>
        </p:spPr>
      </p:pic>
      <p:pic>
        <p:nvPicPr>
          <p:cNvPr id="8" name="Picture 7">
            <a:extLst>
              <a:ext uri="{FF2B5EF4-FFF2-40B4-BE49-F238E27FC236}">
                <a16:creationId xmlns:a16="http://schemas.microsoft.com/office/drawing/2014/main" id="{18A57CBA-2EC1-45E0-9A8B-A69FE5119ADE}"/>
              </a:ext>
            </a:extLst>
          </p:cNvPr>
          <p:cNvPicPr>
            <a:picLocks noChangeAspect="1"/>
          </p:cNvPicPr>
          <p:nvPr/>
        </p:nvPicPr>
        <p:blipFill rotWithShape="1">
          <a:blip r:embed="rId3"/>
          <a:srcRect l="58754" t="88543" r="19751" b="6335"/>
          <a:stretch/>
        </p:blipFill>
        <p:spPr>
          <a:xfrm>
            <a:off x="-1" y="5409194"/>
            <a:ext cx="9120917" cy="1448806"/>
          </a:xfrm>
          <a:prstGeom prst="rect">
            <a:avLst/>
          </a:prstGeom>
        </p:spPr>
      </p:pic>
    </p:spTree>
    <p:extLst>
      <p:ext uri="{BB962C8B-B14F-4D97-AF65-F5344CB8AC3E}">
        <p14:creationId xmlns:p14="http://schemas.microsoft.com/office/powerpoint/2010/main" val="15109496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8A57CBA-2EC1-45E0-9A8B-A69FE5119ADE}"/>
              </a:ext>
            </a:extLst>
          </p:cNvPr>
          <p:cNvPicPr>
            <a:picLocks noChangeAspect="1"/>
          </p:cNvPicPr>
          <p:nvPr/>
        </p:nvPicPr>
        <p:blipFill rotWithShape="1">
          <a:blip r:embed="rId2"/>
          <a:srcRect l="13007" t="15711" r="14575" b="4387"/>
          <a:stretch/>
        </p:blipFill>
        <p:spPr>
          <a:xfrm>
            <a:off x="454211" y="322728"/>
            <a:ext cx="8498541" cy="6251185"/>
          </a:xfrm>
          <a:prstGeom prst="rect">
            <a:avLst/>
          </a:prstGeom>
        </p:spPr>
      </p:pic>
    </p:spTree>
    <p:extLst>
      <p:ext uri="{BB962C8B-B14F-4D97-AF65-F5344CB8AC3E}">
        <p14:creationId xmlns:p14="http://schemas.microsoft.com/office/powerpoint/2010/main" val="11260357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8A57CBA-2EC1-45E0-9A8B-A69FE5119ADE}"/>
              </a:ext>
            </a:extLst>
          </p:cNvPr>
          <p:cNvPicPr>
            <a:picLocks noChangeAspect="1"/>
          </p:cNvPicPr>
          <p:nvPr/>
        </p:nvPicPr>
        <p:blipFill rotWithShape="1">
          <a:blip r:embed="rId3"/>
          <a:srcRect l="13007" t="34155" r="65339" b="41260"/>
          <a:stretch/>
        </p:blipFill>
        <p:spPr>
          <a:xfrm>
            <a:off x="0" y="-62844"/>
            <a:ext cx="9144000" cy="6920844"/>
          </a:xfrm>
          <a:prstGeom prst="rect">
            <a:avLst/>
          </a:prstGeom>
        </p:spPr>
      </p:pic>
    </p:spTree>
    <p:extLst>
      <p:ext uri="{BB962C8B-B14F-4D97-AF65-F5344CB8AC3E}">
        <p14:creationId xmlns:p14="http://schemas.microsoft.com/office/powerpoint/2010/main" val="16573898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8A57CBA-2EC1-45E0-9A8B-A69FE5119ADE}"/>
              </a:ext>
            </a:extLst>
          </p:cNvPr>
          <p:cNvPicPr>
            <a:picLocks noChangeAspect="1"/>
          </p:cNvPicPr>
          <p:nvPr/>
        </p:nvPicPr>
        <p:blipFill rotWithShape="1">
          <a:blip r:embed="rId3"/>
          <a:srcRect l="33586" t="36775" r="48681" b="41663"/>
          <a:stretch/>
        </p:blipFill>
        <p:spPr>
          <a:xfrm>
            <a:off x="0" y="-554181"/>
            <a:ext cx="9144000" cy="7412181"/>
          </a:xfrm>
          <a:prstGeom prst="rect">
            <a:avLst/>
          </a:prstGeom>
        </p:spPr>
      </p:pic>
    </p:spTree>
    <p:extLst>
      <p:ext uri="{BB962C8B-B14F-4D97-AF65-F5344CB8AC3E}">
        <p14:creationId xmlns:p14="http://schemas.microsoft.com/office/powerpoint/2010/main" val="7035462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8A57CBA-2EC1-45E0-9A8B-A69FE5119ADE}"/>
              </a:ext>
            </a:extLst>
          </p:cNvPr>
          <p:cNvPicPr>
            <a:picLocks noChangeAspect="1"/>
          </p:cNvPicPr>
          <p:nvPr/>
        </p:nvPicPr>
        <p:blipFill rotWithShape="1">
          <a:blip r:embed="rId3"/>
          <a:srcRect l="49976" t="37178" r="32022" b="41058"/>
          <a:stretch/>
        </p:blipFill>
        <p:spPr>
          <a:xfrm>
            <a:off x="0" y="-401430"/>
            <a:ext cx="9144000" cy="7369789"/>
          </a:xfrm>
          <a:prstGeom prst="rect">
            <a:avLst/>
          </a:prstGeom>
        </p:spPr>
      </p:pic>
    </p:spTree>
    <p:extLst>
      <p:ext uri="{BB962C8B-B14F-4D97-AF65-F5344CB8AC3E}">
        <p14:creationId xmlns:p14="http://schemas.microsoft.com/office/powerpoint/2010/main" val="13030677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8A57CBA-2EC1-45E0-9A8B-A69FE5119ADE}"/>
              </a:ext>
            </a:extLst>
          </p:cNvPr>
          <p:cNvPicPr>
            <a:picLocks noChangeAspect="1"/>
          </p:cNvPicPr>
          <p:nvPr/>
        </p:nvPicPr>
        <p:blipFill rotWithShape="1">
          <a:blip r:embed="rId3"/>
          <a:srcRect l="66903" t="36573" r="16439" b="40253"/>
          <a:stretch/>
        </p:blipFill>
        <p:spPr>
          <a:xfrm>
            <a:off x="788276" y="0"/>
            <a:ext cx="7551683" cy="7003572"/>
          </a:xfrm>
          <a:prstGeom prst="rect">
            <a:avLst/>
          </a:prstGeom>
        </p:spPr>
      </p:pic>
    </p:spTree>
    <p:extLst>
      <p:ext uri="{BB962C8B-B14F-4D97-AF65-F5344CB8AC3E}">
        <p14:creationId xmlns:p14="http://schemas.microsoft.com/office/powerpoint/2010/main" val="19879279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8A57CBA-2EC1-45E0-9A8B-A69FE5119ADE}"/>
              </a:ext>
            </a:extLst>
          </p:cNvPr>
          <p:cNvPicPr>
            <a:picLocks noChangeAspect="1"/>
          </p:cNvPicPr>
          <p:nvPr/>
        </p:nvPicPr>
        <p:blipFill rotWithShape="1">
          <a:blip r:embed="rId3"/>
          <a:srcRect l="16391" t="58337" r="65204" b="16675"/>
          <a:stretch/>
        </p:blipFill>
        <p:spPr>
          <a:xfrm>
            <a:off x="725214" y="-162603"/>
            <a:ext cx="7756635" cy="7020603"/>
          </a:xfrm>
          <a:prstGeom prst="rect">
            <a:avLst/>
          </a:prstGeom>
        </p:spPr>
      </p:pic>
    </p:spTree>
    <p:extLst>
      <p:ext uri="{BB962C8B-B14F-4D97-AF65-F5344CB8AC3E}">
        <p14:creationId xmlns:p14="http://schemas.microsoft.com/office/powerpoint/2010/main" val="10313086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8A57CBA-2EC1-45E0-9A8B-A69FE5119ADE}"/>
              </a:ext>
            </a:extLst>
          </p:cNvPr>
          <p:cNvPicPr>
            <a:picLocks noChangeAspect="1"/>
          </p:cNvPicPr>
          <p:nvPr/>
        </p:nvPicPr>
        <p:blipFill rotWithShape="1">
          <a:blip r:embed="rId3"/>
          <a:srcRect l="33452" t="59546" r="48681" b="18892"/>
          <a:stretch/>
        </p:blipFill>
        <p:spPr>
          <a:xfrm>
            <a:off x="315311" y="34256"/>
            <a:ext cx="8481848" cy="6823744"/>
          </a:xfrm>
          <a:prstGeom prst="rect">
            <a:avLst/>
          </a:prstGeom>
        </p:spPr>
      </p:pic>
    </p:spTree>
    <p:extLst>
      <p:ext uri="{BB962C8B-B14F-4D97-AF65-F5344CB8AC3E}">
        <p14:creationId xmlns:p14="http://schemas.microsoft.com/office/powerpoint/2010/main" val="9103312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8A57CBA-2EC1-45E0-9A8B-A69FE5119ADE}"/>
              </a:ext>
            </a:extLst>
          </p:cNvPr>
          <p:cNvPicPr>
            <a:picLocks noChangeAspect="1"/>
          </p:cNvPicPr>
          <p:nvPr/>
        </p:nvPicPr>
        <p:blipFill rotWithShape="1">
          <a:blip r:embed="rId3"/>
          <a:srcRect l="49976" t="58538" r="16304" b="19094"/>
          <a:stretch/>
        </p:blipFill>
        <p:spPr>
          <a:xfrm>
            <a:off x="0" y="1150882"/>
            <a:ext cx="9162041" cy="4051738"/>
          </a:xfrm>
          <a:prstGeom prst="rect">
            <a:avLst/>
          </a:prstGeom>
        </p:spPr>
      </p:pic>
    </p:spTree>
    <p:extLst>
      <p:ext uri="{BB962C8B-B14F-4D97-AF65-F5344CB8AC3E}">
        <p14:creationId xmlns:p14="http://schemas.microsoft.com/office/powerpoint/2010/main" val="7274517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24FB6BD-FBA0-694D-B6D1-010D4FB73AEF}"/>
              </a:ext>
            </a:extLst>
          </p:cNvPr>
          <p:cNvSpPr/>
          <p:nvPr/>
        </p:nvSpPr>
        <p:spPr>
          <a:xfrm>
            <a:off x="1154430" y="754380"/>
            <a:ext cx="7063740" cy="4982326"/>
          </a:xfrm>
          <a:prstGeom prst="rect">
            <a:avLst/>
          </a:prstGeom>
        </p:spPr>
        <p:txBody>
          <a:bodyPr wrap="square">
            <a:spAutoFit/>
          </a:bodyPr>
          <a:lstStyle/>
          <a:p>
            <a:pPr lvl="0" algn="ctr">
              <a:lnSpc>
                <a:spcPct val="107000"/>
              </a:lnSpc>
              <a:spcAft>
                <a:spcPts val="600"/>
              </a:spcAft>
              <a:tabLst>
                <a:tab pos="457200" algn="l"/>
              </a:tabLst>
            </a:pPr>
            <a:r>
              <a:rPr lang="en-GB" sz="6000" dirty="0">
                <a:latin typeface="Arial" panose="020B0604020202020204" pitchFamily="34" charset="0"/>
                <a:ea typeface="Calibri" panose="020F0502020204030204" pitchFamily="34" charset="0"/>
                <a:cs typeface="Times New Roman" panose="02020603050405020304" pitchFamily="18" charset="0"/>
              </a:rPr>
              <a:t>What is one thing you feel proud of in your approach to progression so far? Why?</a:t>
            </a:r>
            <a:endParaRPr lang="en-GB" sz="6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214200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8D67185-DC40-7949-B4A6-E11199EBE172}"/>
              </a:ext>
            </a:extLst>
          </p:cNvPr>
          <p:cNvSpPr/>
          <p:nvPr/>
        </p:nvSpPr>
        <p:spPr>
          <a:xfrm>
            <a:off x="1062990" y="899789"/>
            <a:ext cx="7132320" cy="4982326"/>
          </a:xfrm>
          <a:prstGeom prst="rect">
            <a:avLst/>
          </a:prstGeom>
        </p:spPr>
        <p:txBody>
          <a:bodyPr wrap="square">
            <a:spAutoFit/>
          </a:bodyPr>
          <a:lstStyle/>
          <a:p>
            <a:pPr lvl="0" algn="ctr">
              <a:lnSpc>
                <a:spcPct val="107000"/>
              </a:lnSpc>
              <a:spcAft>
                <a:spcPts val="600"/>
              </a:spcAft>
              <a:tabLst>
                <a:tab pos="457200" algn="l"/>
              </a:tabLst>
            </a:pPr>
            <a:r>
              <a:rPr lang="en-GB" sz="6000" dirty="0">
                <a:latin typeface="Arial" panose="020B0604020202020204" pitchFamily="34" charset="0"/>
                <a:ea typeface="Calibri" panose="020F0502020204030204" pitchFamily="34" charset="0"/>
                <a:cs typeface="Times New Roman" panose="02020603050405020304" pitchFamily="18" charset="0"/>
              </a:rPr>
              <a:t>What is a barrier for you in developing progression in your new curriculum? Why?</a:t>
            </a:r>
            <a:endParaRPr lang="en-GB" sz="6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496498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1EB05E2-28E5-5941-902B-759443C05F25}"/>
              </a:ext>
            </a:extLst>
          </p:cNvPr>
          <p:cNvPicPr>
            <a:picLocks noChangeAspect="1"/>
          </p:cNvPicPr>
          <p:nvPr/>
        </p:nvPicPr>
        <p:blipFill>
          <a:blip r:embed="rId3"/>
          <a:stretch>
            <a:fillRect/>
          </a:stretch>
        </p:blipFill>
        <p:spPr>
          <a:xfrm>
            <a:off x="374316" y="121319"/>
            <a:ext cx="8331200" cy="1257300"/>
          </a:xfrm>
          <a:prstGeom prst="rect">
            <a:avLst/>
          </a:prstGeom>
        </p:spPr>
      </p:pic>
      <p:pic>
        <p:nvPicPr>
          <p:cNvPr id="5" name="Picture 4">
            <a:extLst>
              <a:ext uri="{FF2B5EF4-FFF2-40B4-BE49-F238E27FC236}">
                <a16:creationId xmlns:a16="http://schemas.microsoft.com/office/drawing/2014/main" id="{294EC2D9-9E2E-894C-9C68-8C7A00E13B8A}"/>
              </a:ext>
            </a:extLst>
          </p:cNvPr>
          <p:cNvPicPr>
            <a:picLocks noChangeAspect="1"/>
          </p:cNvPicPr>
          <p:nvPr/>
        </p:nvPicPr>
        <p:blipFill>
          <a:blip r:embed="rId4"/>
          <a:stretch>
            <a:fillRect/>
          </a:stretch>
        </p:blipFill>
        <p:spPr>
          <a:xfrm>
            <a:off x="2252289" y="1378619"/>
            <a:ext cx="6453227" cy="5382556"/>
          </a:xfrm>
          <a:prstGeom prst="rect">
            <a:avLst/>
          </a:prstGeom>
        </p:spPr>
      </p:pic>
      <p:pic>
        <p:nvPicPr>
          <p:cNvPr id="7" name="Picture 6">
            <a:extLst>
              <a:ext uri="{FF2B5EF4-FFF2-40B4-BE49-F238E27FC236}">
                <a16:creationId xmlns:a16="http://schemas.microsoft.com/office/drawing/2014/main" id="{40CB9E3A-312A-5349-92D7-87BF58697896}"/>
              </a:ext>
            </a:extLst>
          </p:cNvPr>
          <p:cNvPicPr>
            <a:picLocks noChangeAspect="1"/>
          </p:cNvPicPr>
          <p:nvPr/>
        </p:nvPicPr>
        <p:blipFill>
          <a:blip r:embed="rId5"/>
          <a:stretch>
            <a:fillRect/>
          </a:stretch>
        </p:blipFill>
        <p:spPr>
          <a:xfrm rot="2513264">
            <a:off x="752657" y="4458184"/>
            <a:ext cx="2211194" cy="1205538"/>
          </a:xfrm>
          <a:prstGeom prst="rect">
            <a:avLst/>
          </a:prstGeom>
        </p:spPr>
      </p:pic>
      <p:pic>
        <p:nvPicPr>
          <p:cNvPr id="8" name="Picture 7">
            <a:extLst>
              <a:ext uri="{FF2B5EF4-FFF2-40B4-BE49-F238E27FC236}">
                <a16:creationId xmlns:a16="http://schemas.microsoft.com/office/drawing/2014/main" id="{0BD76327-8166-324B-8902-BBB844FBC139}"/>
              </a:ext>
            </a:extLst>
          </p:cNvPr>
          <p:cNvPicPr>
            <a:picLocks noChangeAspect="1"/>
          </p:cNvPicPr>
          <p:nvPr/>
        </p:nvPicPr>
        <p:blipFill>
          <a:blip r:embed="rId5"/>
          <a:stretch>
            <a:fillRect/>
          </a:stretch>
        </p:blipFill>
        <p:spPr>
          <a:xfrm rot="15209247">
            <a:off x="6707771" y="4392934"/>
            <a:ext cx="2211194" cy="1205538"/>
          </a:xfrm>
          <a:prstGeom prst="rect">
            <a:avLst/>
          </a:prstGeom>
        </p:spPr>
      </p:pic>
      <p:pic>
        <p:nvPicPr>
          <p:cNvPr id="10" name="Picture 9">
            <a:extLst>
              <a:ext uri="{FF2B5EF4-FFF2-40B4-BE49-F238E27FC236}">
                <a16:creationId xmlns:a16="http://schemas.microsoft.com/office/drawing/2014/main" id="{00CD63A5-EA6C-4047-9637-D72F3E95EF18}"/>
              </a:ext>
            </a:extLst>
          </p:cNvPr>
          <p:cNvPicPr>
            <a:picLocks noChangeAspect="1"/>
          </p:cNvPicPr>
          <p:nvPr/>
        </p:nvPicPr>
        <p:blipFill>
          <a:blip r:embed="rId6"/>
          <a:stretch>
            <a:fillRect/>
          </a:stretch>
        </p:blipFill>
        <p:spPr>
          <a:xfrm>
            <a:off x="78061" y="3169953"/>
            <a:ext cx="1235242" cy="1408176"/>
          </a:xfrm>
          <a:prstGeom prst="rect">
            <a:avLst/>
          </a:prstGeom>
        </p:spPr>
      </p:pic>
      <p:pic>
        <p:nvPicPr>
          <p:cNvPr id="14" name="Picture 13">
            <a:extLst>
              <a:ext uri="{FF2B5EF4-FFF2-40B4-BE49-F238E27FC236}">
                <a16:creationId xmlns:a16="http://schemas.microsoft.com/office/drawing/2014/main" id="{48DCAC60-96AF-8749-A05F-6C6D7E90B51E}"/>
              </a:ext>
            </a:extLst>
          </p:cNvPr>
          <p:cNvPicPr>
            <a:picLocks noChangeAspect="1"/>
          </p:cNvPicPr>
          <p:nvPr/>
        </p:nvPicPr>
        <p:blipFill>
          <a:blip r:embed="rId7"/>
          <a:stretch>
            <a:fillRect/>
          </a:stretch>
        </p:blipFill>
        <p:spPr>
          <a:xfrm>
            <a:off x="7752704" y="5476108"/>
            <a:ext cx="1324811" cy="1285067"/>
          </a:xfrm>
          <a:prstGeom prst="rect">
            <a:avLst/>
          </a:prstGeom>
        </p:spPr>
      </p:pic>
    </p:spTree>
    <p:extLst>
      <p:ext uri="{BB962C8B-B14F-4D97-AF65-F5344CB8AC3E}">
        <p14:creationId xmlns:p14="http://schemas.microsoft.com/office/powerpoint/2010/main" val="10980933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F72A748-3F5D-A44E-AD4B-B414F496D82C}"/>
              </a:ext>
            </a:extLst>
          </p:cNvPr>
          <p:cNvPicPr>
            <a:picLocks noChangeAspect="1"/>
          </p:cNvPicPr>
          <p:nvPr/>
        </p:nvPicPr>
        <p:blipFill>
          <a:blip r:embed="rId3"/>
          <a:stretch>
            <a:fillRect/>
          </a:stretch>
        </p:blipFill>
        <p:spPr>
          <a:xfrm rot="20607495">
            <a:off x="4970714" y="162762"/>
            <a:ext cx="5041900" cy="6692900"/>
          </a:xfrm>
          <a:prstGeom prst="rect">
            <a:avLst/>
          </a:prstGeom>
        </p:spPr>
      </p:pic>
      <p:sp>
        <p:nvSpPr>
          <p:cNvPr id="5" name="Rectangle 4">
            <a:extLst>
              <a:ext uri="{FF2B5EF4-FFF2-40B4-BE49-F238E27FC236}">
                <a16:creationId xmlns:a16="http://schemas.microsoft.com/office/drawing/2014/main" id="{BCCD3D2E-8C7A-874B-919E-0DC660B10B0F}"/>
              </a:ext>
            </a:extLst>
          </p:cNvPr>
          <p:cNvSpPr/>
          <p:nvPr/>
        </p:nvSpPr>
        <p:spPr>
          <a:xfrm>
            <a:off x="103720" y="161563"/>
            <a:ext cx="4018548" cy="2862322"/>
          </a:xfrm>
          <a:prstGeom prst="rect">
            <a:avLst/>
          </a:prstGeom>
        </p:spPr>
        <p:txBody>
          <a:bodyPr wrap="square">
            <a:spAutoFit/>
          </a:bodyPr>
          <a:lstStyle/>
          <a:p>
            <a:r>
              <a:rPr lang="en-GB" sz="2000" dirty="0">
                <a:latin typeface="Arial" panose="020B0604020202020204" pitchFamily="34" charset="0"/>
                <a:cs typeface="Arial" panose="020B0604020202020204" pitchFamily="34" charset="0"/>
              </a:rPr>
              <a:t>The Curriculum for Wales guidance aims to help </a:t>
            </a:r>
            <a:r>
              <a:rPr lang="en-GB" sz="2000" dirty="0">
                <a:solidFill>
                  <a:srgbClr val="32B098"/>
                </a:solidFill>
                <a:latin typeface="Arial" panose="020B0604020202020204" pitchFamily="34" charset="0"/>
                <a:cs typeface="Arial" panose="020B0604020202020204" pitchFamily="34" charset="0"/>
              </a:rPr>
              <a:t>each school develop its own curriculum</a:t>
            </a:r>
            <a:r>
              <a:rPr lang="en-GB" sz="2000" dirty="0">
                <a:latin typeface="Arial" panose="020B0604020202020204" pitchFamily="34" charset="0"/>
                <a:cs typeface="Arial" panose="020B0604020202020204" pitchFamily="34" charset="0"/>
              </a:rPr>
              <a:t>, enabling their learners to develop towards the four purposes of the curriculum – the starting point and aspiration for every child and young person in Wales</a:t>
            </a:r>
            <a:endParaRPr lang="en-US" sz="2000"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F2483485-3DE0-FB4E-8BE9-F28718CDBCE7}"/>
              </a:ext>
            </a:extLst>
          </p:cNvPr>
          <p:cNvSpPr/>
          <p:nvPr/>
        </p:nvSpPr>
        <p:spPr>
          <a:xfrm>
            <a:off x="103720" y="3232967"/>
            <a:ext cx="5045796" cy="3477875"/>
          </a:xfrm>
          <a:prstGeom prst="rect">
            <a:avLst/>
          </a:prstGeom>
        </p:spPr>
        <p:txBody>
          <a:bodyPr wrap="square">
            <a:spAutoFit/>
          </a:bodyPr>
          <a:lstStyle/>
          <a:p>
            <a:r>
              <a:rPr lang="en-GB" sz="2000" dirty="0">
                <a:latin typeface="Arial" panose="020B0604020202020204" pitchFamily="34" charset="0"/>
                <a:cs typeface="Arial" panose="020B0604020202020204" pitchFamily="34" charset="0"/>
              </a:rPr>
              <a:t>The purpose of a curriculum is to enable learners to develop as: </a:t>
            </a:r>
          </a:p>
          <a:p>
            <a:pPr marL="342900" indent="-342900">
              <a:buFontTx/>
              <a:buChar char="-"/>
            </a:pPr>
            <a:r>
              <a:rPr lang="en-GB" sz="2000" dirty="0">
                <a:latin typeface="Arial" panose="020B0604020202020204" pitchFamily="34" charset="0"/>
                <a:cs typeface="Arial" panose="020B0604020202020204" pitchFamily="34" charset="0"/>
              </a:rPr>
              <a:t>ambitious, capable learners, ready to learn throughout their lives</a:t>
            </a:r>
          </a:p>
          <a:p>
            <a:pPr marL="342900" indent="-342900">
              <a:buFontTx/>
              <a:buChar char="-"/>
            </a:pPr>
            <a:r>
              <a:rPr lang="en-GB" sz="2000" dirty="0">
                <a:latin typeface="Arial" panose="020B0604020202020204" pitchFamily="34" charset="0"/>
                <a:cs typeface="Arial" panose="020B0604020202020204" pitchFamily="34" charset="0"/>
              </a:rPr>
              <a:t>enterprising, creative contributors, ready to play a full part in life and work</a:t>
            </a:r>
          </a:p>
          <a:p>
            <a:pPr marL="342900" indent="-342900">
              <a:buFontTx/>
              <a:buChar char="-"/>
            </a:pPr>
            <a:r>
              <a:rPr lang="en-GB" sz="2000" dirty="0">
                <a:latin typeface="Arial" panose="020B0604020202020204" pitchFamily="34" charset="0"/>
                <a:cs typeface="Arial" panose="020B0604020202020204" pitchFamily="34" charset="0"/>
              </a:rPr>
              <a:t>ethical, informed citizens of Wales and the world  </a:t>
            </a:r>
          </a:p>
          <a:p>
            <a:pPr marL="342900" indent="-342900">
              <a:buFontTx/>
              <a:buChar char="-"/>
            </a:pPr>
            <a:r>
              <a:rPr lang="en-GB" sz="2000" dirty="0">
                <a:latin typeface="Arial" panose="020B0604020202020204" pitchFamily="34" charset="0"/>
                <a:cs typeface="Arial" panose="020B0604020202020204" pitchFamily="34" charset="0"/>
              </a:rPr>
              <a:t>healthy, confident individuals, ready to lead fulfilling lives as valued members of society.</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788317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32DC492-7011-4D4C-A997-FB93807A75FF}"/>
              </a:ext>
            </a:extLst>
          </p:cNvPr>
          <p:cNvSpPr/>
          <p:nvPr/>
        </p:nvSpPr>
        <p:spPr>
          <a:xfrm>
            <a:off x="4809289" y="266123"/>
            <a:ext cx="4334711" cy="4031873"/>
          </a:xfrm>
          <a:prstGeom prst="rect">
            <a:avLst/>
          </a:prstGeom>
        </p:spPr>
        <p:txBody>
          <a:bodyPr wrap="square">
            <a:spAutoFit/>
          </a:bodyPr>
          <a:lstStyle/>
          <a:p>
            <a:r>
              <a:rPr lang="en-GB" sz="3200" dirty="0">
                <a:latin typeface="Arial" panose="020B0604020202020204" pitchFamily="34" charset="0"/>
                <a:cs typeface="Arial" panose="020B0604020202020204" pitchFamily="34" charset="0"/>
              </a:rPr>
              <a:t>Enabling learners to progress in relation to these purposes is intended to inform </a:t>
            </a:r>
            <a:r>
              <a:rPr lang="en-GB" sz="3200" dirty="0">
                <a:solidFill>
                  <a:srgbClr val="00B050"/>
                </a:solidFill>
                <a:latin typeface="Arial" panose="020B0604020202020204" pitchFamily="34" charset="0"/>
                <a:cs typeface="Arial" panose="020B0604020202020204" pitchFamily="34" charset="0"/>
              </a:rPr>
              <a:t>all decisions</a:t>
            </a:r>
            <a:r>
              <a:rPr lang="en-GB" sz="3200" dirty="0">
                <a:latin typeface="Arial" panose="020B0604020202020204" pitchFamily="34" charset="0"/>
                <a:cs typeface="Arial" panose="020B0604020202020204" pitchFamily="34" charset="0"/>
              </a:rPr>
              <a:t> in relation to school’s curriculum and assessment arrangements</a:t>
            </a:r>
            <a:endParaRPr lang="en-US" sz="32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3DF07DA7-1485-704D-BDEE-0145793CFCC0}"/>
              </a:ext>
            </a:extLst>
          </p:cNvPr>
          <p:cNvPicPr>
            <a:picLocks noChangeAspect="1"/>
          </p:cNvPicPr>
          <p:nvPr/>
        </p:nvPicPr>
        <p:blipFill>
          <a:blip r:embed="rId3"/>
          <a:stretch>
            <a:fillRect/>
          </a:stretch>
        </p:blipFill>
        <p:spPr>
          <a:xfrm>
            <a:off x="0" y="266123"/>
            <a:ext cx="4809289" cy="4153477"/>
          </a:xfrm>
          <a:prstGeom prst="rect">
            <a:avLst/>
          </a:prstGeom>
        </p:spPr>
      </p:pic>
      <p:pic>
        <p:nvPicPr>
          <p:cNvPr id="8" name="Picture 7">
            <a:extLst>
              <a:ext uri="{FF2B5EF4-FFF2-40B4-BE49-F238E27FC236}">
                <a16:creationId xmlns:a16="http://schemas.microsoft.com/office/drawing/2014/main" id="{B3B93E5F-593E-EC40-995B-181897E01283}"/>
              </a:ext>
            </a:extLst>
          </p:cNvPr>
          <p:cNvPicPr>
            <a:picLocks noChangeAspect="1"/>
          </p:cNvPicPr>
          <p:nvPr/>
        </p:nvPicPr>
        <p:blipFill>
          <a:blip r:embed="rId4"/>
          <a:stretch>
            <a:fillRect/>
          </a:stretch>
        </p:blipFill>
        <p:spPr>
          <a:xfrm>
            <a:off x="160421" y="4840490"/>
            <a:ext cx="2582779" cy="1549667"/>
          </a:xfrm>
          <a:prstGeom prst="rect">
            <a:avLst/>
          </a:prstGeom>
        </p:spPr>
      </p:pic>
      <p:sp>
        <p:nvSpPr>
          <p:cNvPr id="9" name="TextBox 8">
            <a:extLst>
              <a:ext uri="{FF2B5EF4-FFF2-40B4-BE49-F238E27FC236}">
                <a16:creationId xmlns:a16="http://schemas.microsoft.com/office/drawing/2014/main" id="{C364B070-FD52-E944-8C03-007FDE60FD95}"/>
              </a:ext>
            </a:extLst>
          </p:cNvPr>
          <p:cNvSpPr txBox="1"/>
          <p:nvPr/>
        </p:nvSpPr>
        <p:spPr>
          <a:xfrm>
            <a:off x="2919662" y="5261380"/>
            <a:ext cx="6063916" cy="707886"/>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Wales is very clear…Learner progression is focused on enabling children to achieve the purposes. </a:t>
            </a:r>
          </a:p>
        </p:txBody>
      </p:sp>
    </p:spTree>
    <p:extLst>
      <p:ext uri="{BB962C8B-B14F-4D97-AF65-F5344CB8AC3E}">
        <p14:creationId xmlns:p14="http://schemas.microsoft.com/office/powerpoint/2010/main" val="4675346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D2150FE-68AE-9943-9491-FC2E9EF2729B}"/>
              </a:ext>
            </a:extLst>
          </p:cNvPr>
          <p:cNvPicPr>
            <a:picLocks noChangeAspect="1"/>
          </p:cNvPicPr>
          <p:nvPr/>
        </p:nvPicPr>
        <p:blipFill>
          <a:blip r:embed="rId3"/>
          <a:stretch>
            <a:fillRect/>
          </a:stretch>
        </p:blipFill>
        <p:spPr>
          <a:xfrm>
            <a:off x="6070600" y="4203700"/>
            <a:ext cx="3073400" cy="2654300"/>
          </a:xfrm>
          <a:prstGeom prst="rect">
            <a:avLst/>
          </a:prstGeom>
        </p:spPr>
      </p:pic>
      <p:pic>
        <p:nvPicPr>
          <p:cNvPr id="5" name="Picture 4">
            <a:extLst>
              <a:ext uri="{FF2B5EF4-FFF2-40B4-BE49-F238E27FC236}">
                <a16:creationId xmlns:a16="http://schemas.microsoft.com/office/drawing/2014/main" id="{7BD83AA2-D41B-CA48-A599-1DFA835F5DF7}"/>
              </a:ext>
            </a:extLst>
          </p:cNvPr>
          <p:cNvPicPr>
            <a:picLocks noChangeAspect="1"/>
          </p:cNvPicPr>
          <p:nvPr/>
        </p:nvPicPr>
        <p:blipFill>
          <a:blip r:embed="rId4"/>
          <a:stretch>
            <a:fillRect/>
          </a:stretch>
        </p:blipFill>
        <p:spPr>
          <a:xfrm rot="2390530">
            <a:off x="4769071" y="3817171"/>
            <a:ext cx="1975298" cy="1076928"/>
          </a:xfrm>
          <a:prstGeom prst="rect">
            <a:avLst/>
          </a:prstGeom>
        </p:spPr>
      </p:pic>
      <p:pic>
        <p:nvPicPr>
          <p:cNvPr id="6" name="Picture 5">
            <a:extLst>
              <a:ext uri="{FF2B5EF4-FFF2-40B4-BE49-F238E27FC236}">
                <a16:creationId xmlns:a16="http://schemas.microsoft.com/office/drawing/2014/main" id="{3D7180F8-C41C-DA46-895A-B9D470EE7ADA}"/>
              </a:ext>
            </a:extLst>
          </p:cNvPr>
          <p:cNvPicPr>
            <a:picLocks noChangeAspect="1"/>
          </p:cNvPicPr>
          <p:nvPr/>
        </p:nvPicPr>
        <p:blipFill>
          <a:blip r:embed="rId5"/>
          <a:stretch>
            <a:fillRect/>
          </a:stretch>
        </p:blipFill>
        <p:spPr>
          <a:xfrm rot="20607495">
            <a:off x="89467" y="65985"/>
            <a:ext cx="1970679" cy="2615990"/>
          </a:xfrm>
          <a:prstGeom prst="rect">
            <a:avLst/>
          </a:prstGeom>
        </p:spPr>
      </p:pic>
      <p:pic>
        <p:nvPicPr>
          <p:cNvPr id="7" name="Picture 6">
            <a:extLst>
              <a:ext uri="{FF2B5EF4-FFF2-40B4-BE49-F238E27FC236}">
                <a16:creationId xmlns:a16="http://schemas.microsoft.com/office/drawing/2014/main" id="{ACC692D7-64BE-6F4D-A53E-6246D8A75CE0}"/>
              </a:ext>
            </a:extLst>
          </p:cNvPr>
          <p:cNvPicPr>
            <a:picLocks noChangeAspect="1"/>
          </p:cNvPicPr>
          <p:nvPr/>
        </p:nvPicPr>
        <p:blipFill>
          <a:blip r:embed="rId4"/>
          <a:stretch>
            <a:fillRect/>
          </a:stretch>
        </p:blipFill>
        <p:spPr>
          <a:xfrm rot="13183476">
            <a:off x="1716038" y="1484985"/>
            <a:ext cx="1975298" cy="1076928"/>
          </a:xfrm>
          <a:prstGeom prst="rect">
            <a:avLst/>
          </a:prstGeom>
        </p:spPr>
      </p:pic>
      <p:sp>
        <p:nvSpPr>
          <p:cNvPr id="8" name="TextBox 7">
            <a:extLst>
              <a:ext uri="{FF2B5EF4-FFF2-40B4-BE49-F238E27FC236}">
                <a16:creationId xmlns:a16="http://schemas.microsoft.com/office/drawing/2014/main" id="{CD26B4A2-5443-FF4F-ABE7-A10DF5B885A7}"/>
              </a:ext>
            </a:extLst>
          </p:cNvPr>
          <p:cNvSpPr txBox="1"/>
          <p:nvPr/>
        </p:nvSpPr>
        <p:spPr>
          <a:xfrm>
            <a:off x="35800" y="3174797"/>
            <a:ext cx="9235220" cy="461665"/>
          </a:xfrm>
          <a:prstGeom prst="rect">
            <a:avLst/>
          </a:prstGeom>
          <a:noFill/>
        </p:spPr>
        <p:txBody>
          <a:bodyPr wrap="none" rtlCol="0">
            <a:spAutoFit/>
          </a:bodyPr>
          <a:lstStyle/>
          <a:p>
            <a:r>
              <a:rPr lang="en-US" sz="2400" dirty="0">
                <a:solidFill>
                  <a:srgbClr val="00B050"/>
                </a:solidFill>
                <a:latin typeface="Arial" panose="020B0604020202020204" pitchFamily="34" charset="0"/>
                <a:cs typeface="Arial" panose="020B0604020202020204" pitchFamily="34" charset="0"/>
              </a:rPr>
              <a:t>So how is this done and what role does ‘learner progression’ play?</a:t>
            </a:r>
          </a:p>
        </p:txBody>
      </p:sp>
    </p:spTree>
    <p:extLst>
      <p:ext uri="{BB962C8B-B14F-4D97-AF65-F5344CB8AC3E}">
        <p14:creationId xmlns:p14="http://schemas.microsoft.com/office/powerpoint/2010/main" val="18288934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D7180F8-C41C-DA46-895A-B9D470EE7ADA}"/>
              </a:ext>
            </a:extLst>
          </p:cNvPr>
          <p:cNvPicPr>
            <a:picLocks noChangeAspect="1"/>
          </p:cNvPicPr>
          <p:nvPr/>
        </p:nvPicPr>
        <p:blipFill>
          <a:blip r:embed="rId3"/>
          <a:stretch>
            <a:fillRect/>
          </a:stretch>
        </p:blipFill>
        <p:spPr>
          <a:xfrm rot="20607495">
            <a:off x="89467" y="65985"/>
            <a:ext cx="1970679" cy="2615990"/>
          </a:xfrm>
          <a:prstGeom prst="rect">
            <a:avLst/>
          </a:prstGeom>
        </p:spPr>
      </p:pic>
      <p:pic>
        <p:nvPicPr>
          <p:cNvPr id="7" name="Picture 6">
            <a:extLst>
              <a:ext uri="{FF2B5EF4-FFF2-40B4-BE49-F238E27FC236}">
                <a16:creationId xmlns:a16="http://schemas.microsoft.com/office/drawing/2014/main" id="{ACC692D7-64BE-6F4D-A53E-6246D8A75CE0}"/>
              </a:ext>
            </a:extLst>
          </p:cNvPr>
          <p:cNvPicPr>
            <a:picLocks noChangeAspect="1"/>
          </p:cNvPicPr>
          <p:nvPr/>
        </p:nvPicPr>
        <p:blipFill>
          <a:blip r:embed="rId4"/>
          <a:stretch>
            <a:fillRect/>
          </a:stretch>
        </p:blipFill>
        <p:spPr>
          <a:xfrm>
            <a:off x="1331028" y="449178"/>
            <a:ext cx="1374098" cy="749155"/>
          </a:xfrm>
          <a:prstGeom prst="rect">
            <a:avLst/>
          </a:prstGeom>
        </p:spPr>
      </p:pic>
      <p:pic>
        <p:nvPicPr>
          <p:cNvPr id="4" name="Picture 3">
            <a:extLst>
              <a:ext uri="{FF2B5EF4-FFF2-40B4-BE49-F238E27FC236}">
                <a16:creationId xmlns:a16="http://schemas.microsoft.com/office/drawing/2014/main" id="{C7B0EF96-50E9-2C4D-8593-923B59C21C17}"/>
              </a:ext>
            </a:extLst>
          </p:cNvPr>
          <p:cNvPicPr>
            <a:picLocks noChangeAspect="1"/>
          </p:cNvPicPr>
          <p:nvPr/>
        </p:nvPicPr>
        <p:blipFill>
          <a:blip r:embed="rId5"/>
          <a:stretch>
            <a:fillRect/>
          </a:stretch>
        </p:blipFill>
        <p:spPr>
          <a:xfrm>
            <a:off x="2705126" y="0"/>
            <a:ext cx="6438874" cy="4273420"/>
          </a:xfrm>
          <a:prstGeom prst="rect">
            <a:avLst/>
          </a:prstGeom>
        </p:spPr>
      </p:pic>
      <p:pic>
        <p:nvPicPr>
          <p:cNvPr id="3" name="Picture 2">
            <a:extLst>
              <a:ext uri="{FF2B5EF4-FFF2-40B4-BE49-F238E27FC236}">
                <a16:creationId xmlns:a16="http://schemas.microsoft.com/office/drawing/2014/main" id="{3D2150FE-68AE-9943-9491-FC2E9EF2729B}"/>
              </a:ext>
            </a:extLst>
          </p:cNvPr>
          <p:cNvPicPr>
            <a:picLocks noChangeAspect="1"/>
          </p:cNvPicPr>
          <p:nvPr/>
        </p:nvPicPr>
        <p:blipFill>
          <a:blip r:embed="rId6"/>
          <a:stretch>
            <a:fillRect/>
          </a:stretch>
        </p:blipFill>
        <p:spPr>
          <a:xfrm>
            <a:off x="6070600" y="4203700"/>
            <a:ext cx="3073400" cy="2654300"/>
          </a:xfrm>
          <a:prstGeom prst="rect">
            <a:avLst/>
          </a:prstGeom>
        </p:spPr>
      </p:pic>
      <p:sp>
        <p:nvSpPr>
          <p:cNvPr id="10" name="TextBox 9">
            <a:extLst>
              <a:ext uri="{FF2B5EF4-FFF2-40B4-BE49-F238E27FC236}">
                <a16:creationId xmlns:a16="http://schemas.microsoft.com/office/drawing/2014/main" id="{71CD648C-7A14-DE49-BAF0-9DFEC1100DC0}"/>
              </a:ext>
            </a:extLst>
          </p:cNvPr>
          <p:cNvSpPr txBox="1"/>
          <p:nvPr/>
        </p:nvSpPr>
        <p:spPr>
          <a:xfrm>
            <a:off x="93024" y="4273420"/>
            <a:ext cx="4708340" cy="523220"/>
          </a:xfrm>
          <a:prstGeom prst="rect">
            <a:avLst/>
          </a:prstGeom>
          <a:noFill/>
        </p:spPr>
        <p:txBody>
          <a:bodyPr wrap="none" rtlCol="0">
            <a:spAutoFit/>
          </a:bodyPr>
          <a:lstStyle/>
          <a:p>
            <a:r>
              <a:rPr lang="en-US" sz="2800" dirty="0">
                <a:latin typeface="Arial" panose="020B0604020202020204" pitchFamily="34" charset="0"/>
                <a:cs typeface="Arial" panose="020B0604020202020204" pitchFamily="34" charset="0"/>
              </a:rPr>
              <a:t>Statements of ‘what matters’</a:t>
            </a:r>
          </a:p>
        </p:txBody>
      </p:sp>
      <p:sp>
        <p:nvSpPr>
          <p:cNvPr id="11" name="TextBox 10">
            <a:extLst>
              <a:ext uri="{FF2B5EF4-FFF2-40B4-BE49-F238E27FC236}">
                <a16:creationId xmlns:a16="http://schemas.microsoft.com/office/drawing/2014/main" id="{977D4501-759E-D64E-A7A4-0E12469762EA}"/>
              </a:ext>
            </a:extLst>
          </p:cNvPr>
          <p:cNvSpPr txBox="1"/>
          <p:nvPr/>
        </p:nvSpPr>
        <p:spPr>
          <a:xfrm>
            <a:off x="93024" y="2929182"/>
            <a:ext cx="2720617" cy="707886"/>
          </a:xfrm>
          <a:prstGeom prst="rect">
            <a:avLst/>
          </a:prstGeom>
          <a:noFill/>
        </p:spPr>
        <p:txBody>
          <a:bodyPr wrap="none" rtlCol="0">
            <a:spAutoFit/>
          </a:bodyPr>
          <a:lstStyle/>
          <a:p>
            <a:r>
              <a:rPr lang="en-US" sz="4000" dirty="0">
                <a:latin typeface="Arial" panose="020B0604020202020204" pitchFamily="34" charset="0"/>
                <a:cs typeface="Arial" panose="020B0604020202020204" pitchFamily="34" charset="0"/>
              </a:rPr>
              <a:t>All Schools</a:t>
            </a:r>
          </a:p>
        </p:txBody>
      </p:sp>
      <p:sp>
        <p:nvSpPr>
          <p:cNvPr id="13" name="Rectangle 12">
            <a:extLst>
              <a:ext uri="{FF2B5EF4-FFF2-40B4-BE49-F238E27FC236}">
                <a16:creationId xmlns:a16="http://schemas.microsoft.com/office/drawing/2014/main" id="{EB6ACCC1-C01F-574A-B508-476D0A7D2F74}"/>
              </a:ext>
            </a:extLst>
          </p:cNvPr>
          <p:cNvSpPr/>
          <p:nvPr/>
        </p:nvSpPr>
        <p:spPr>
          <a:xfrm>
            <a:off x="105770" y="4675604"/>
            <a:ext cx="5396672" cy="1384995"/>
          </a:xfrm>
          <a:prstGeom prst="rect">
            <a:avLst/>
          </a:prstGeom>
        </p:spPr>
        <p:txBody>
          <a:bodyPr wrap="square">
            <a:spAutoFit/>
          </a:bodyPr>
          <a:lstStyle/>
          <a:p>
            <a:r>
              <a:rPr lang="en-GB" sz="2800" dirty="0">
                <a:latin typeface="Arial" panose="020B0604020202020204" pitchFamily="34" charset="0"/>
                <a:cs typeface="Arial" panose="020B0604020202020204" pitchFamily="34" charset="0"/>
              </a:rPr>
              <a:t>Mandatory curriculum elements</a:t>
            </a:r>
          </a:p>
          <a:p>
            <a:r>
              <a:rPr lang="en-GB" sz="2800" dirty="0">
                <a:latin typeface="Arial" panose="020B0604020202020204" pitchFamily="34" charset="0"/>
                <a:cs typeface="Arial" panose="020B0604020202020204" pitchFamily="34" charset="0"/>
              </a:rPr>
              <a:t>Mandatory cross-curricular skills</a:t>
            </a:r>
          </a:p>
          <a:p>
            <a:r>
              <a:rPr lang="en-GB" sz="2800" dirty="0">
                <a:latin typeface="Arial" panose="020B0604020202020204" pitchFamily="34" charset="0"/>
                <a:cs typeface="Arial" panose="020B0604020202020204" pitchFamily="34" charset="0"/>
              </a:rPr>
              <a:t>Progression code </a:t>
            </a:r>
          </a:p>
        </p:txBody>
      </p:sp>
    </p:spTree>
    <p:extLst>
      <p:ext uri="{BB962C8B-B14F-4D97-AF65-F5344CB8AC3E}">
        <p14:creationId xmlns:p14="http://schemas.microsoft.com/office/powerpoint/2010/main" val="38510398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D7180F8-C41C-DA46-895A-B9D470EE7ADA}"/>
              </a:ext>
            </a:extLst>
          </p:cNvPr>
          <p:cNvPicPr>
            <a:picLocks noChangeAspect="1"/>
          </p:cNvPicPr>
          <p:nvPr/>
        </p:nvPicPr>
        <p:blipFill>
          <a:blip r:embed="rId3"/>
          <a:stretch>
            <a:fillRect/>
          </a:stretch>
        </p:blipFill>
        <p:spPr>
          <a:xfrm rot="20607495">
            <a:off x="89467" y="65985"/>
            <a:ext cx="1970679" cy="2615990"/>
          </a:xfrm>
          <a:prstGeom prst="rect">
            <a:avLst/>
          </a:prstGeom>
        </p:spPr>
      </p:pic>
      <p:pic>
        <p:nvPicPr>
          <p:cNvPr id="7" name="Picture 6">
            <a:extLst>
              <a:ext uri="{FF2B5EF4-FFF2-40B4-BE49-F238E27FC236}">
                <a16:creationId xmlns:a16="http://schemas.microsoft.com/office/drawing/2014/main" id="{ACC692D7-64BE-6F4D-A53E-6246D8A75CE0}"/>
              </a:ext>
            </a:extLst>
          </p:cNvPr>
          <p:cNvPicPr>
            <a:picLocks noChangeAspect="1"/>
          </p:cNvPicPr>
          <p:nvPr/>
        </p:nvPicPr>
        <p:blipFill>
          <a:blip r:embed="rId4"/>
          <a:stretch>
            <a:fillRect/>
          </a:stretch>
        </p:blipFill>
        <p:spPr>
          <a:xfrm>
            <a:off x="1331028" y="449178"/>
            <a:ext cx="1374098" cy="749155"/>
          </a:xfrm>
          <a:prstGeom prst="rect">
            <a:avLst/>
          </a:prstGeom>
        </p:spPr>
      </p:pic>
      <p:pic>
        <p:nvPicPr>
          <p:cNvPr id="4" name="Picture 3">
            <a:extLst>
              <a:ext uri="{FF2B5EF4-FFF2-40B4-BE49-F238E27FC236}">
                <a16:creationId xmlns:a16="http://schemas.microsoft.com/office/drawing/2014/main" id="{C7B0EF96-50E9-2C4D-8593-923B59C21C17}"/>
              </a:ext>
            </a:extLst>
          </p:cNvPr>
          <p:cNvPicPr>
            <a:picLocks noChangeAspect="1"/>
          </p:cNvPicPr>
          <p:nvPr/>
        </p:nvPicPr>
        <p:blipFill>
          <a:blip r:embed="rId5"/>
          <a:stretch>
            <a:fillRect/>
          </a:stretch>
        </p:blipFill>
        <p:spPr>
          <a:xfrm>
            <a:off x="2705126" y="0"/>
            <a:ext cx="6438874" cy="4273420"/>
          </a:xfrm>
          <a:prstGeom prst="rect">
            <a:avLst/>
          </a:prstGeom>
        </p:spPr>
      </p:pic>
      <p:pic>
        <p:nvPicPr>
          <p:cNvPr id="3" name="Picture 2">
            <a:extLst>
              <a:ext uri="{FF2B5EF4-FFF2-40B4-BE49-F238E27FC236}">
                <a16:creationId xmlns:a16="http://schemas.microsoft.com/office/drawing/2014/main" id="{3D2150FE-68AE-9943-9491-FC2E9EF2729B}"/>
              </a:ext>
            </a:extLst>
          </p:cNvPr>
          <p:cNvPicPr>
            <a:picLocks noChangeAspect="1"/>
          </p:cNvPicPr>
          <p:nvPr/>
        </p:nvPicPr>
        <p:blipFill>
          <a:blip r:embed="rId6"/>
          <a:stretch>
            <a:fillRect/>
          </a:stretch>
        </p:blipFill>
        <p:spPr>
          <a:xfrm>
            <a:off x="6070600" y="4203700"/>
            <a:ext cx="3073400" cy="2654300"/>
          </a:xfrm>
          <a:prstGeom prst="rect">
            <a:avLst/>
          </a:prstGeom>
        </p:spPr>
      </p:pic>
      <p:sp>
        <p:nvSpPr>
          <p:cNvPr id="10" name="TextBox 9">
            <a:extLst>
              <a:ext uri="{FF2B5EF4-FFF2-40B4-BE49-F238E27FC236}">
                <a16:creationId xmlns:a16="http://schemas.microsoft.com/office/drawing/2014/main" id="{71CD648C-7A14-DE49-BAF0-9DFEC1100DC0}"/>
              </a:ext>
            </a:extLst>
          </p:cNvPr>
          <p:cNvSpPr txBox="1"/>
          <p:nvPr/>
        </p:nvSpPr>
        <p:spPr>
          <a:xfrm>
            <a:off x="93024" y="4127515"/>
            <a:ext cx="4708340" cy="523220"/>
          </a:xfrm>
          <a:prstGeom prst="rect">
            <a:avLst/>
          </a:prstGeom>
          <a:noFill/>
        </p:spPr>
        <p:txBody>
          <a:bodyPr wrap="none" rtlCol="0">
            <a:spAutoFit/>
          </a:bodyPr>
          <a:lstStyle/>
          <a:p>
            <a:r>
              <a:rPr lang="en-US" sz="2800" dirty="0">
                <a:latin typeface="Arial" panose="020B0604020202020204" pitchFamily="34" charset="0"/>
                <a:cs typeface="Arial" panose="020B0604020202020204" pitchFamily="34" charset="0"/>
              </a:rPr>
              <a:t>Statements of ‘what matters’</a:t>
            </a:r>
          </a:p>
        </p:txBody>
      </p:sp>
      <p:sp>
        <p:nvSpPr>
          <p:cNvPr id="11" name="TextBox 10">
            <a:extLst>
              <a:ext uri="{FF2B5EF4-FFF2-40B4-BE49-F238E27FC236}">
                <a16:creationId xmlns:a16="http://schemas.microsoft.com/office/drawing/2014/main" id="{977D4501-759E-D64E-A7A4-0E12469762EA}"/>
              </a:ext>
            </a:extLst>
          </p:cNvPr>
          <p:cNvSpPr txBox="1"/>
          <p:nvPr/>
        </p:nvSpPr>
        <p:spPr>
          <a:xfrm>
            <a:off x="93024" y="2929182"/>
            <a:ext cx="2720617" cy="707886"/>
          </a:xfrm>
          <a:prstGeom prst="rect">
            <a:avLst/>
          </a:prstGeom>
          <a:noFill/>
        </p:spPr>
        <p:txBody>
          <a:bodyPr wrap="none" rtlCol="0">
            <a:spAutoFit/>
          </a:bodyPr>
          <a:lstStyle/>
          <a:p>
            <a:r>
              <a:rPr lang="en-US" sz="4000" dirty="0">
                <a:latin typeface="Arial" panose="020B0604020202020204" pitchFamily="34" charset="0"/>
                <a:cs typeface="Arial" panose="020B0604020202020204" pitchFamily="34" charset="0"/>
              </a:rPr>
              <a:t>All Schools</a:t>
            </a:r>
          </a:p>
        </p:txBody>
      </p:sp>
      <p:sp>
        <p:nvSpPr>
          <p:cNvPr id="5" name="Rectangle 4">
            <a:extLst>
              <a:ext uri="{FF2B5EF4-FFF2-40B4-BE49-F238E27FC236}">
                <a16:creationId xmlns:a16="http://schemas.microsoft.com/office/drawing/2014/main" id="{1CEDA35E-C8AE-1647-8D72-7DF653EEC825}"/>
              </a:ext>
            </a:extLst>
          </p:cNvPr>
          <p:cNvSpPr/>
          <p:nvPr/>
        </p:nvSpPr>
        <p:spPr>
          <a:xfrm>
            <a:off x="161194" y="4711607"/>
            <a:ext cx="5909406" cy="2031325"/>
          </a:xfrm>
          <a:prstGeom prst="rect">
            <a:avLst/>
          </a:prstGeom>
        </p:spPr>
        <p:txBody>
          <a:bodyPr wrap="square">
            <a:spAutoFit/>
          </a:bodyPr>
          <a:lstStyle/>
          <a:p>
            <a:r>
              <a:rPr lang="en-GB" dirty="0">
                <a:solidFill>
                  <a:srgbClr val="1F1F1F"/>
                </a:solidFill>
                <a:latin typeface="Arial" panose="020B0604020202020204" pitchFamily="34" charset="0"/>
              </a:rPr>
              <a:t>These are the </a:t>
            </a:r>
            <a:r>
              <a:rPr lang="en-GB" b="1" u="sng" dirty="0">
                <a:solidFill>
                  <a:srgbClr val="1F1F1F"/>
                </a:solidFill>
                <a:latin typeface="Arial" panose="020B0604020202020204" pitchFamily="34" charset="0"/>
              </a:rPr>
              <a:t>basis of learners’ progression</a:t>
            </a:r>
            <a:r>
              <a:rPr lang="en-GB" dirty="0">
                <a:solidFill>
                  <a:srgbClr val="1F1F1F"/>
                </a:solidFill>
                <a:latin typeface="Arial" panose="020B0604020202020204" pitchFamily="34" charset="0"/>
              </a:rPr>
              <a:t>. It is through exploration of the key ideas and principles contained in these statements that child will develop their learning. Practitioners will need to design learning which supports an increasingly sophisticated understanding and application of the statements of what matters.</a:t>
            </a:r>
            <a:endParaRPr lang="en-US" dirty="0"/>
          </a:p>
        </p:txBody>
      </p:sp>
    </p:spTree>
    <p:extLst>
      <p:ext uri="{BB962C8B-B14F-4D97-AF65-F5344CB8AC3E}">
        <p14:creationId xmlns:p14="http://schemas.microsoft.com/office/powerpoint/2010/main" val="2769040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D7180F8-C41C-DA46-895A-B9D470EE7ADA}"/>
              </a:ext>
            </a:extLst>
          </p:cNvPr>
          <p:cNvPicPr>
            <a:picLocks noChangeAspect="1"/>
          </p:cNvPicPr>
          <p:nvPr/>
        </p:nvPicPr>
        <p:blipFill>
          <a:blip r:embed="rId3"/>
          <a:stretch>
            <a:fillRect/>
          </a:stretch>
        </p:blipFill>
        <p:spPr>
          <a:xfrm rot="20607495">
            <a:off x="89467" y="65985"/>
            <a:ext cx="1970679" cy="2615990"/>
          </a:xfrm>
          <a:prstGeom prst="rect">
            <a:avLst/>
          </a:prstGeom>
        </p:spPr>
      </p:pic>
      <p:pic>
        <p:nvPicPr>
          <p:cNvPr id="7" name="Picture 6">
            <a:extLst>
              <a:ext uri="{FF2B5EF4-FFF2-40B4-BE49-F238E27FC236}">
                <a16:creationId xmlns:a16="http://schemas.microsoft.com/office/drawing/2014/main" id="{ACC692D7-64BE-6F4D-A53E-6246D8A75CE0}"/>
              </a:ext>
            </a:extLst>
          </p:cNvPr>
          <p:cNvPicPr>
            <a:picLocks noChangeAspect="1"/>
          </p:cNvPicPr>
          <p:nvPr/>
        </p:nvPicPr>
        <p:blipFill>
          <a:blip r:embed="rId4"/>
          <a:stretch>
            <a:fillRect/>
          </a:stretch>
        </p:blipFill>
        <p:spPr>
          <a:xfrm>
            <a:off x="1331028" y="449178"/>
            <a:ext cx="1374098" cy="749155"/>
          </a:xfrm>
          <a:prstGeom prst="rect">
            <a:avLst/>
          </a:prstGeom>
        </p:spPr>
      </p:pic>
      <p:pic>
        <p:nvPicPr>
          <p:cNvPr id="4" name="Picture 3">
            <a:extLst>
              <a:ext uri="{FF2B5EF4-FFF2-40B4-BE49-F238E27FC236}">
                <a16:creationId xmlns:a16="http://schemas.microsoft.com/office/drawing/2014/main" id="{C7B0EF96-50E9-2C4D-8593-923B59C21C17}"/>
              </a:ext>
            </a:extLst>
          </p:cNvPr>
          <p:cNvPicPr>
            <a:picLocks noChangeAspect="1"/>
          </p:cNvPicPr>
          <p:nvPr/>
        </p:nvPicPr>
        <p:blipFill>
          <a:blip r:embed="rId5"/>
          <a:stretch>
            <a:fillRect/>
          </a:stretch>
        </p:blipFill>
        <p:spPr>
          <a:xfrm>
            <a:off x="2705126" y="12929"/>
            <a:ext cx="6438874" cy="4273420"/>
          </a:xfrm>
          <a:prstGeom prst="rect">
            <a:avLst/>
          </a:prstGeom>
        </p:spPr>
      </p:pic>
      <p:pic>
        <p:nvPicPr>
          <p:cNvPr id="3" name="Picture 2">
            <a:extLst>
              <a:ext uri="{FF2B5EF4-FFF2-40B4-BE49-F238E27FC236}">
                <a16:creationId xmlns:a16="http://schemas.microsoft.com/office/drawing/2014/main" id="{3D2150FE-68AE-9943-9491-FC2E9EF2729B}"/>
              </a:ext>
            </a:extLst>
          </p:cNvPr>
          <p:cNvPicPr>
            <a:picLocks noChangeAspect="1"/>
          </p:cNvPicPr>
          <p:nvPr/>
        </p:nvPicPr>
        <p:blipFill>
          <a:blip r:embed="rId6"/>
          <a:stretch>
            <a:fillRect/>
          </a:stretch>
        </p:blipFill>
        <p:spPr>
          <a:xfrm>
            <a:off x="6070600" y="4203700"/>
            <a:ext cx="3073400" cy="2654300"/>
          </a:xfrm>
          <a:prstGeom prst="rect">
            <a:avLst/>
          </a:prstGeom>
        </p:spPr>
      </p:pic>
      <p:sp>
        <p:nvSpPr>
          <p:cNvPr id="11" name="TextBox 10">
            <a:extLst>
              <a:ext uri="{FF2B5EF4-FFF2-40B4-BE49-F238E27FC236}">
                <a16:creationId xmlns:a16="http://schemas.microsoft.com/office/drawing/2014/main" id="{977D4501-759E-D64E-A7A4-0E12469762EA}"/>
              </a:ext>
            </a:extLst>
          </p:cNvPr>
          <p:cNvSpPr txBox="1"/>
          <p:nvPr/>
        </p:nvSpPr>
        <p:spPr>
          <a:xfrm>
            <a:off x="93024" y="2929182"/>
            <a:ext cx="2720617" cy="707886"/>
          </a:xfrm>
          <a:prstGeom prst="rect">
            <a:avLst/>
          </a:prstGeom>
          <a:noFill/>
        </p:spPr>
        <p:txBody>
          <a:bodyPr wrap="none" rtlCol="0">
            <a:spAutoFit/>
          </a:bodyPr>
          <a:lstStyle/>
          <a:p>
            <a:r>
              <a:rPr lang="en-US" sz="4000" dirty="0">
                <a:latin typeface="Arial" panose="020B0604020202020204" pitchFamily="34" charset="0"/>
                <a:cs typeface="Arial" panose="020B0604020202020204" pitchFamily="34" charset="0"/>
              </a:rPr>
              <a:t>All Schools</a:t>
            </a:r>
          </a:p>
        </p:txBody>
      </p:sp>
      <p:sp>
        <p:nvSpPr>
          <p:cNvPr id="13" name="Rectangle 12">
            <a:extLst>
              <a:ext uri="{FF2B5EF4-FFF2-40B4-BE49-F238E27FC236}">
                <a16:creationId xmlns:a16="http://schemas.microsoft.com/office/drawing/2014/main" id="{EB6ACCC1-C01F-574A-B508-476D0A7D2F74}"/>
              </a:ext>
            </a:extLst>
          </p:cNvPr>
          <p:cNvSpPr/>
          <p:nvPr/>
        </p:nvSpPr>
        <p:spPr>
          <a:xfrm>
            <a:off x="93024" y="4127515"/>
            <a:ext cx="5396672" cy="523220"/>
          </a:xfrm>
          <a:prstGeom prst="rect">
            <a:avLst/>
          </a:prstGeom>
        </p:spPr>
        <p:txBody>
          <a:bodyPr wrap="square">
            <a:spAutoFit/>
          </a:bodyPr>
          <a:lstStyle/>
          <a:p>
            <a:r>
              <a:rPr lang="en-GB" sz="2800" dirty="0">
                <a:latin typeface="Arial" panose="020B0604020202020204" pitchFamily="34" charset="0"/>
                <a:cs typeface="Arial" panose="020B0604020202020204" pitchFamily="34" charset="0"/>
              </a:rPr>
              <a:t>Mandatory curriculum elements</a:t>
            </a:r>
          </a:p>
        </p:txBody>
      </p:sp>
      <p:sp>
        <p:nvSpPr>
          <p:cNvPr id="2" name="Rectangle 1">
            <a:extLst>
              <a:ext uri="{FF2B5EF4-FFF2-40B4-BE49-F238E27FC236}">
                <a16:creationId xmlns:a16="http://schemas.microsoft.com/office/drawing/2014/main" id="{DE8A4CEE-9EFB-4543-93E3-9F45B9EEFF55}"/>
              </a:ext>
            </a:extLst>
          </p:cNvPr>
          <p:cNvSpPr/>
          <p:nvPr/>
        </p:nvSpPr>
        <p:spPr>
          <a:xfrm>
            <a:off x="105770" y="4653841"/>
            <a:ext cx="4572000" cy="1938992"/>
          </a:xfrm>
          <a:prstGeom prst="rect">
            <a:avLst/>
          </a:prstGeom>
        </p:spPr>
        <p:txBody>
          <a:bodyPr>
            <a:spAutoFit/>
          </a:bodyPr>
          <a:lstStyle/>
          <a:p>
            <a:r>
              <a:rPr lang="en-GB" sz="2400" dirty="0">
                <a:latin typeface="Arial" panose="020B0604020202020204" pitchFamily="34" charset="0"/>
                <a:cs typeface="Arial" panose="020B0604020202020204" pitchFamily="34" charset="0"/>
              </a:rPr>
              <a:t>Religion, values and ethics. Relationships and sexuality education (RSE). </a:t>
            </a:r>
          </a:p>
          <a:p>
            <a:r>
              <a:rPr lang="en-GB" sz="2400" dirty="0">
                <a:latin typeface="Arial" panose="020B0604020202020204" pitchFamily="34" charset="0"/>
                <a:cs typeface="Arial" panose="020B0604020202020204" pitchFamily="34" charset="0"/>
              </a:rPr>
              <a:t>Welsh. </a:t>
            </a:r>
          </a:p>
          <a:p>
            <a:r>
              <a:rPr lang="en-GB" sz="2400" dirty="0">
                <a:latin typeface="Arial" panose="020B0604020202020204" pitchFamily="34" charset="0"/>
                <a:cs typeface="Arial" panose="020B0604020202020204" pitchFamily="34" charset="0"/>
              </a:rPr>
              <a:t>English.</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0394299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D7180F8-C41C-DA46-895A-B9D470EE7ADA}"/>
              </a:ext>
            </a:extLst>
          </p:cNvPr>
          <p:cNvPicPr>
            <a:picLocks noChangeAspect="1"/>
          </p:cNvPicPr>
          <p:nvPr/>
        </p:nvPicPr>
        <p:blipFill>
          <a:blip r:embed="rId3"/>
          <a:stretch>
            <a:fillRect/>
          </a:stretch>
        </p:blipFill>
        <p:spPr>
          <a:xfrm rot="20607495">
            <a:off x="89467" y="65985"/>
            <a:ext cx="1970679" cy="2615990"/>
          </a:xfrm>
          <a:prstGeom prst="rect">
            <a:avLst/>
          </a:prstGeom>
        </p:spPr>
      </p:pic>
      <p:pic>
        <p:nvPicPr>
          <p:cNvPr id="7" name="Picture 6">
            <a:extLst>
              <a:ext uri="{FF2B5EF4-FFF2-40B4-BE49-F238E27FC236}">
                <a16:creationId xmlns:a16="http://schemas.microsoft.com/office/drawing/2014/main" id="{ACC692D7-64BE-6F4D-A53E-6246D8A75CE0}"/>
              </a:ext>
            </a:extLst>
          </p:cNvPr>
          <p:cNvPicPr>
            <a:picLocks noChangeAspect="1"/>
          </p:cNvPicPr>
          <p:nvPr/>
        </p:nvPicPr>
        <p:blipFill>
          <a:blip r:embed="rId4"/>
          <a:stretch>
            <a:fillRect/>
          </a:stretch>
        </p:blipFill>
        <p:spPr>
          <a:xfrm>
            <a:off x="1331028" y="449178"/>
            <a:ext cx="1374098" cy="749155"/>
          </a:xfrm>
          <a:prstGeom prst="rect">
            <a:avLst/>
          </a:prstGeom>
        </p:spPr>
      </p:pic>
      <p:pic>
        <p:nvPicPr>
          <p:cNvPr id="4" name="Picture 3">
            <a:extLst>
              <a:ext uri="{FF2B5EF4-FFF2-40B4-BE49-F238E27FC236}">
                <a16:creationId xmlns:a16="http://schemas.microsoft.com/office/drawing/2014/main" id="{C7B0EF96-50E9-2C4D-8593-923B59C21C17}"/>
              </a:ext>
            </a:extLst>
          </p:cNvPr>
          <p:cNvPicPr>
            <a:picLocks noChangeAspect="1"/>
          </p:cNvPicPr>
          <p:nvPr/>
        </p:nvPicPr>
        <p:blipFill>
          <a:blip r:embed="rId5"/>
          <a:stretch>
            <a:fillRect/>
          </a:stretch>
        </p:blipFill>
        <p:spPr>
          <a:xfrm>
            <a:off x="2705126" y="0"/>
            <a:ext cx="6438874" cy="4273420"/>
          </a:xfrm>
          <a:prstGeom prst="rect">
            <a:avLst/>
          </a:prstGeom>
        </p:spPr>
      </p:pic>
      <p:pic>
        <p:nvPicPr>
          <p:cNvPr id="3" name="Picture 2">
            <a:extLst>
              <a:ext uri="{FF2B5EF4-FFF2-40B4-BE49-F238E27FC236}">
                <a16:creationId xmlns:a16="http://schemas.microsoft.com/office/drawing/2014/main" id="{3D2150FE-68AE-9943-9491-FC2E9EF2729B}"/>
              </a:ext>
            </a:extLst>
          </p:cNvPr>
          <p:cNvPicPr>
            <a:picLocks noChangeAspect="1"/>
          </p:cNvPicPr>
          <p:nvPr/>
        </p:nvPicPr>
        <p:blipFill>
          <a:blip r:embed="rId6"/>
          <a:stretch>
            <a:fillRect/>
          </a:stretch>
        </p:blipFill>
        <p:spPr>
          <a:xfrm>
            <a:off x="6070600" y="4203700"/>
            <a:ext cx="3073400" cy="2654300"/>
          </a:xfrm>
          <a:prstGeom prst="rect">
            <a:avLst/>
          </a:prstGeom>
        </p:spPr>
      </p:pic>
      <p:sp>
        <p:nvSpPr>
          <p:cNvPr id="11" name="TextBox 10">
            <a:extLst>
              <a:ext uri="{FF2B5EF4-FFF2-40B4-BE49-F238E27FC236}">
                <a16:creationId xmlns:a16="http://schemas.microsoft.com/office/drawing/2014/main" id="{977D4501-759E-D64E-A7A4-0E12469762EA}"/>
              </a:ext>
            </a:extLst>
          </p:cNvPr>
          <p:cNvSpPr txBox="1"/>
          <p:nvPr/>
        </p:nvSpPr>
        <p:spPr>
          <a:xfrm>
            <a:off x="93024" y="2929182"/>
            <a:ext cx="2720617" cy="707886"/>
          </a:xfrm>
          <a:prstGeom prst="rect">
            <a:avLst/>
          </a:prstGeom>
          <a:noFill/>
        </p:spPr>
        <p:txBody>
          <a:bodyPr wrap="none" rtlCol="0">
            <a:spAutoFit/>
          </a:bodyPr>
          <a:lstStyle/>
          <a:p>
            <a:r>
              <a:rPr lang="en-US" sz="4000" dirty="0">
                <a:latin typeface="Arial" panose="020B0604020202020204" pitchFamily="34" charset="0"/>
                <a:cs typeface="Arial" panose="020B0604020202020204" pitchFamily="34" charset="0"/>
              </a:rPr>
              <a:t>All Schools</a:t>
            </a:r>
          </a:p>
        </p:txBody>
      </p:sp>
      <p:sp>
        <p:nvSpPr>
          <p:cNvPr id="13" name="Rectangle 12">
            <a:extLst>
              <a:ext uri="{FF2B5EF4-FFF2-40B4-BE49-F238E27FC236}">
                <a16:creationId xmlns:a16="http://schemas.microsoft.com/office/drawing/2014/main" id="{EB6ACCC1-C01F-574A-B508-476D0A7D2F74}"/>
              </a:ext>
            </a:extLst>
          </p:cNvPr>
          <p:cNvSpPr/>
          <p:nvPr/>
        </p:nvSpPr>
        <p:spPr>
          <a:xfrm>
            <a:off x="93024" y="4273420"/>
            <a:ext cx="5396672" cy="523220"/>
          </a:xfrm>
          <a:prstGeom prst="rect">
            <a:avLst/>
          </a:prstGeom>
        </p:spPr>
        <p:txBody>
          <a:bodyPr wrap="square">
            <a:spAutoFit/>
          </a:bodyPr>
          <a:lstStyle/>
          <a:p>
            <a:r>
              <a:rPr lang="en-GB" sz="2800" dirty="0">
                <a:latin typeface="Arial" panose="020B0604020202020204" pitchFamily="34" charset="0"/>
                <a:cs typeface="Arial" panose="020B0604020202020204" pitchFamily="34" charset="0"/>
              </a:rPr>
              <a:t>Mandatory cross-curricular skills</a:t>
            </a:r>
          </a:p>
        </p:txBody>
      </p:sp>
      <p:sp>
        <p:nvSpPr>
          <p:cNvPr id="2" name="Rectangle 1">
            <a:extLst>
              <a:ext uri="{FF2B5EF4-FFF2-40B4-BE49-F238E27FC236}">
                <a16:creationId xmlns:a16="http://schemas.microsoft.com/office/drawing/2014/main" id="{68E442BF-DC3B-8842-BF43-174D46C3C716}"/>
              </a:ext>
            </a:extLst>
          </p:cNvPr>
          <p:cNvSpPr/>
          <p:nvPr/>
        </p:nvSpPr>
        <p:spPr>
          <a:xfrm>
            <a:off x="93024" y="5011712"/>
            <a:ext cx="6017609" cy="461665"/>
          </a:xfrm>
          <a:prstGeom prst="rect">
            <a:avLst/>
          </a:prstGeom>
        </p:spPr>
        <p:txBody>
          <a:bodyPr wrap="none">
            <a:spAutoFit/>
          </a:bodyPr>
          <a:lstStyle/>
          <a:p>
            <a:r>
              <a:rPr lang="en-GB" sz="2400" dirty="0">
                <a:latin typeface="Arial" panose="020B0604020202020204" pitchFamily="34" charset="0"/>
                <a:cs typeface="Arial" panose="020B0604020202020204" pitchFamily="34" charset="0"/>
              </a:rPr>
              <a:t>Literacy, numeracy and digital competence</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224543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A0A9298-3837-7C4E-A015-852CD7460679}"/>
              </a:ext>
            </a:extLst>
          </p:cNvPr>
          <p:cNvSpPr/>
          <p:nvPr/>
        </p:nvSpPr>
        <p:spPr>
          <a:xfrm>
            <a:off x="742950" y="316859"/>
            <a:ext cx="7532370" cy="5970289"/>
          </a:xfrm>
          <a:prstGeom prst="rect">
            <a:avLst/>
          </a:prstGeom>
        </p:spPr>
        <p:txBody>
          <a:bodyPr wrap="square">
            <a:spAutoFit/>
          </a:bodyPr>
          <a:lstStyle/>
          <a:p>
            <a:pPr lvl="0" algn="ctr">
              <a:lnSpc>
                <a:spcPct val="107000"/>
              </a:lnSpc>
              <a:spcAft>
                <a:spcPts val="600"/>
              </a:spcAft>
              <a:tabLst>
                <a:tab pos="457200" algn="l"/>
              </a:tabLst>
            </a:pPr>
            <a:r>
              <a:rPr lang="en-GB" sz="6000" b="1" dirty="0">
                <a:latin typeface="Arial" panose="020B0604020202020204" pitchFamily="34" charset="0"/>
                <a:ea typeface="Calibri" panose="020F0502020204030204" pitchFamily="34" charset="0"/>
                <a:cs typeface="Times New Roman" panose="02020603050405020304" pitchFamily="18" charset="0"/>
              </a:rPr>
              <a:t>Are there key principles schools should be thinking about in their development of progression?</a:t>
            </a:r>
            <a:endParaRPr lang="en-GB" sz="6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4167499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D7180F8-C41C-DA46-895A-B9D470EE7ADA}"/>
              </a:ext>
            </a:extLst>
          </p:cNvPr>
          <p:cNvPicPr>
            <a:picLocks noChangeAspect="1"/>
          </p:cNvPicPr>
          <p:nvPr/>
        </p:nvPicPr>
        <p:blipFill>
          <a:blip r:embed="rId3"/>
          <a:stretch>
            <a:fillRect/>
          </a:stretch>
        </p:blipFill>
        <p:spPr>
          <a:xfrm rot="20607495">
            <a:off x="89467" y="65985"/>
            <a:ext cx="1970679" cy="2615990"/>
          </a:xfrm>
          <a:prstGeom prst="rect">
            <a:avLst/>
          </a:prstGeom>
        </p:spPr>
      </p:pic>
      <p:pic>
        <p:nvPicPr>
          <p:cNvPr id="7" name="Picture 6">
            <a:extLst>
              <a:ext uri="{FF2B5EF4-FFF2-40B4-BE49-F238E27FC236}">
                <a16:creationId xmlns:a16="http://schemas.microsoft.com/office/drawing/2014/main" id="{ACC692D7-64BE-6F4D-A53E-6246D8A75CE0}"/>
              </a:ext>
            </a:extLst>
          </p:cNvPr>
          <p:cNvPicPr>
            <a:picLocks noChangeAspect="1"/>
          </p:cNvPicPr>
          <p:nvPr/>
        </p:nvPicPr>
        <p:blipFill>
          <a:blip r:embed="rId4"/>
          <a:stretch>
            <a:fillRect/>
          </a:stretch>
        </p:blipFill>
        <p:spPr>
          <a:xfrm>
            <a:off x="1331028" y="449178"/>
            <a:ext cx="1374098" cy="749155"/>
          </a:xfrm>
          <a:prstGeom prst="rect">
            <a:avLst/>
          </a:prstGeom>
        </p:spPr>
      </p:pic>
      <p:pic>
        <p:nvPicPr>
          <p:cNvPr id="4" name="Picture 3">
            <a:extLst>
              <a:ext uri="{FF2B5EF4-FFF2-40B4-BE49-F238E27FC236}">
                <a16:creationId xmlns:a16="http://schemas.microsoft.com/office/drawing/2014/main" id="{C7B0EF96-50E9-2C4D-8593-923B59C21C17}"/>
              </a:ext>
            </a:extLst>
          </p:cNvPr>
          <p:cNvPicPr>
            <a:picLocks noChangeAspect="1"/>
          </p:cNvPicPr>
          <p:nvPr/>
        </p:nvPicPr>
        <p:blipFill>
          <a:blip r:embed="rId5"/>
          <a:stretch>
            <a:fillRect/>
          </a:stretch>
        </p:blipFill>
        <p:spPr>
          <a:xfrm>
            <a:off x="2705126" y="0"/>
            <a:ext cx="6438874" cy="4273420"/>
          </a:xfrm>
          <a:prstGeom prst="rect">
            <a:avLst/>
          </a:prstGeom>
        </p:spPr>
      </p:pic>
      <p:pic>
        <p:nvPicPr>
          <p:cNvPr id="3" name="Picture 2">
            <a:extLst>
              <a:ext uri="{FF2B5EF4-FFF2-40B4-BE49-F238E27FC236}">
                <a16:creationId xmlns:a16="http://schemas.microsoft.com/office/drawing/2014/main" id="{3D2150FE-68AE-9943-9491-FC2E9EF2729B}"/>
              </a:ext>
            </a:extLst>
          </p:cNvPr>
          <p:cNvPicPr>
            <a:picLocks noChangeAspect="1"/>
          </p:cNvPicPr>
          <p:nvPr/>
        </p:nvPicPr>
        <p:blipFill>
          <a:blip r:embed="rId6"/>
          <a:stretch>
            <a:fillRect/>
          </a:stretch>
        </p:blipFill>
        <p:spPr>
          <a:xfrm>
            <a:off x="6070600" y="4203700"/>
            <a:ext cx="3073400" cy="2654300"/>
          </a:xfrm>
          <a:prstGeom prst="rect">
            <a:avLst/>
          </a:prstGeom>
        </p:spPr>
      </p:pic>
      <p:sp>
        <p:nvSpPr>
          <p:cNvPr id="11" name="TextBox 10">
            <a:extLst>
              <a:ext uri="{FF2B5EF4-FFF2-40B4-BE49-F238E27FC236}">
                <a16:creationId xmlns:a16="http://schemas.microsoft.com/office/drawing/2014/main" id="{977D4501-759E-D64E-A7A4-0E12469762EA}"/>
              </a:ext>
            </a:extLst>
          </p:cNvPr>
          <p:cNvSpPr txBox="1"/>
          <p:nvPr/>
        </p:nvSpPr>
        <p:spPr>
          <a:xfrm>
            <a:off x="93024" y="2929182"/>
            <a:ext cx="2720617" cy="707886"/>
          </a:xfrm>
          <a:prstGeom prst="rect">
            <a:avLst/>
          </a:prstGeom>
          <a:noFill/>
        </p:spPr>
        <p:txBody>
          <a:bodyPr wrap="none" rtlCol="0">
            <a:spAutoFit/>
          </a:bodyPr>
          <a:lstStyle/>
          <a:p>
            <a:r>
              <a:rPr lang="en-US" sz="4000" dirty="0">
                <a:latin typeface="Arial" panose="020B0604020202020204" pitchFamily="34" charset="0"/>
                <a:cs typeface="Arial" panose="020B0604020202020204" pitchFamily="34" charset="0"/>
              </a:rPr>
              <a:t>All Schools</a:t>
            </a:r>
          </a:p>
        </p:txBody>
      </p:sp>
      <p:sp>
        <p:nvSpPr>
          <p:cNvPr id="13" name="Rectangle 12">
            <a:extLst>
              <a:ext uri="{FF2B5EF4-FFF2-40B4-BE49-F238E27FC236}">
                <a16:creationId xmlns:a16="http://schemas.microsoft.com/office/drawing/2014/main" id="{EB6ACCC1-C01F-574A-B508-476D0A7D2F74}"/>
              </a:ext>
            </a:extLst>
          </p:cNvPr>
          <p:cNvSpPr/>
          <p:nvPr/>
        </p:nvSpPr>
        <p:spPr>
          <a:xfrm>
            <a:off x="105770" y="4116678"/>
            <a:ext cx="5396672" cy="523220"/>
          </a:xfrm>
          <a:prstGeom prst="rect">
            <a:avLst/>
          </a:prstGeom>
        </p:spPr>
        <p:txBody>
          <a:bodyPr wrap="square">
            <a:spAutoFit/>
          </a:bodyPr>
          <a:lstStyle/>
          <a:p>
            <a:r>
              <a:rPr lang="en-GB" sz="2800" dirty="0">
                <a:latin typeface="Arial" panose="020B0604020202020204" pitchFamily="34" charset="0"/>
                <a:cs typeface="Arial" panose="020B0604020202020204" pitchFamily="34" charset="0"/>
              </a:rPr>
              <a:t>Progression code </a:t>
            </a:r>
          </a:p>
        </p:txBody>
      </p:sp>
      <p:sp>
        <p:nvSpPr>
          <p:cNvPr id="2" name="Rectangle 1">
            <a:extLst>
              <a:ext uri="{FF2B5EF4-FFF2-40B4-BE49-F238E27FC236}">
                <a16:creationId xmlns:a16="http://schemas.microsoft.com/office/drawing/2014/main" id="{166172BC-9076-D64F-AF3B-E13CAE51C1C2}"/>
              </a:ext>
            </a:extLst>
          </p:cNvPr>
          <p:cNvSpPr/>
          <p:nvPr/>
        </p:nvSpPr>
        <p:spPr>
          <a:xfrm>
            <a:off x="105770" y="4722598"/>
            <a:ext cx="5964830" cy="1938992"/>
          </a:xfrm>
          <a:prstGeom prst="rect">
            <a:avLst/>
          </a:prstGeom>
        </p:spPr>
        <p:txBody>
          <a:bodyPr wrap="square">
            <a:spAutoFit/>
          </a:bodyPr>
          <a:lstStyle/>
          <a:p>
            <a:r>
              <a:rPr lang="en-GB" sz="2400" dirty="0">
                <a:latin typeface="Arial" panose="020B0604020202020204" pitchFamily="34" charset="0"/>
                <a:cs typeface="Arial" panose="020B0604020202020204" pitchFamily="34" charset="0"/>
              </a:rPr>
              <a:t>The way in which progression must be reflected in an adopted curriculum. A school’s curriculum will need to reflect the principles of progression set out in the code.</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2497069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12E5E9B-9E94-C540-81D1-4C3ED9A5D812}"/>
              </a:ext>
            </a:extLst>
          </p:cNvPr>
          <p:cNvSpPr/>
          <p:nvPr/>
        </p:nvSpPr>
        <p:spPr>
          <a:xfrm>
            <a:off x="326503" y="984570"/>
            <a:ext cx="8550441" cy="4893647"/>
          </a:xfrm>
          <a:prstGeom prst="rect">
            <a:avLst/>
          </a:prstGeom>
        </p:spPr>
        <p:txBody>
          <a:bodyPr wrap="square">
            <a:spAutoFit/>
          </a:bodyPr>
          <a:lstStyle/>
          <a:p>
            <a:pPr fontAlgn="base"/>
            <a:r>
              <a:rPr lang="en-GB" sz="2400" b="1" dirty="0">
                <a:solidFill>
                  <a:srgbClr val="1F1F1F"/>
                </a:solidFill>
                <a:latin typeface="Arial" panose="020B0604020202020204" pitchFamily="34" charset="0"/>
              </a:rPr>
              <a:t>Principles of progression</a:t>
            </a:r>
          </a:p>
          <a:p>
            <a:pPr fontAlgn="base"/>
            <a:endParaRPr lang="en-GB" sz="2400" b="1" dirty="0">
              <a:solidFill>
                <a:srgbClr val="1F1F1F"/>
              </a:solidFill>
              <a:latin typeface="Arial" panose="020B0604020202020204" pitchFamily="34" charset="0"/>
            </a:endParaRPr>
          </a:p>
          <a:p>
            <a:pPr fontAlgn="base"/>
            <a:r>
              <a:rPr lang="en-GB" sz="2400" dirty="0">
                <a:solidFill>
                  <a:srgbClr val="1F1F1F"/>
                </a:solidFill>
                <a:latin typeface="Arial" panose="020B0604020202020204" pitchFamily="34" charset="0"/>
              </a:rPr>
              <a:t>Progression in learning should always be at the heart of curriculum design rather than starting with a theme and fitting the learning to it. In selecting curriculum content, schools and practitioners must use the </a:t>
            </a:r>
            <a:r>
              <a:rPr lang="en-GB" sz="2400" dirty="0">
                <a:latin typeface="Arial" panose="020B0604020202020204" pitchFamily="34" charset="0"/>
              </a:rPr>
              <a:t>principles of progression</a:t>
            </a:r>
            <a:r>
              <a:rPr lang="en-GB" sz="2400" dirty="0">
                <a:solidFill>
                  <a:srgbClr val="1F1F1F"/>
                </a:solidFill>
                <a:latin typeface="Arial" panose="020B0604020202020204" pitchFamily="34" charset="0"/>
              </a:rPr>
              <a:t> to inform their approach to progression. </a:t>
            </a:r>
          </a:p>
          <a:p>
            <a:pPr fontAlgn="base"/>
            <a:endParaRPr lang="en-GB" sz="2400" dirty="0">
              <a:solidFill>
                <a:srgbClr val="1F1F1F"/>
              </a:solidFill>
              <a:latin typeface="Arial" panose="020B0604020202020204" pitchFamily="34" charset="0"/>
            </a:endParaRPr>
          </a:p>
          <a:p>
            <a:pPr fontAlgn="base"/>
            <a:r>
              <a:rPr lang="en-GB" sz="2400" dirty="0">
                <a:solidFill>
                  <a:srgbClr val="1F1F1F"/>
                </a:solidFill>
                <a:latin typeface="Arial" panose="020B0604020202020204" pitchFamily="34" charset="0"/>
              </a:rPr>
              <a:t>The principles of progression articulate the broader principles of what progression means in the Area as a whole. As such, schools and practitioners must use these principles to inform all learning in supporting progression. </a:t>
            </a:r>
          </a:p>
          <a:p>
            <a:pPr fontAlgn="base"/>
            <a:endParaRPr lang="en-GB" sz="2400" dirty="0">
              <a:solidFill>
                <a:srgbClr val="1F1F1F"/>
              </a:solidFill>
              <a:latin typeface="Arial" panose="020B0604020202020204" pitchFamily="34" charset="0"/>
            </a:endParaRPr>
          </a:p>
        </p:txBody>
      </p:sp>
    </p:spTree>
    <p:extLst>
      <p:ext uri="{BB962C8B-B14F-4D97-AF65-F5344CB8AC3E}">
        <p14:creationId xmlns:p14="http://schemas.microsoft.com/office/powerpoint/2010/main" val="23325376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04FE3C2-08A1-944C-A229-4B905D57742F}"/>
              </a:ext>
            </a:extLst>
          </p:cNvPr>
          <p:cNvSpPr/>
          <p:nvPr/>
        </p:nvSpPr>
        <p:spPr>
          <a:xfrm>
            <a:off x="376989" y="440508"/>
            <a:ext cx="8638673" cy="6186309"/>
          </a:xfrm>
          <a:prstGeom prst="rect">
            <a:avLst/>
          </a:prstGeom>
        </p:spPr>
        <p:txBody>
          <a:bodyPr wrap="square">
            <a:spAutoFit/>
          </a:bodyPr>
          <a:lstStyle/>
          <a:p>
            <a:pPr algn="ctr" fontAlgn="base"/>
            <a:r>
              <a:rPr lang="en-GB" sz="2400" b="1" dirty="0">
                <a:solidFill>
                  <a:srgbClr val="00B050"/>
                </a:solidFill>
                <a:latin typeface="Arial" panose="020B0604020202020204" pitchFamily="34" charset="0"/>
              </a:rPr>
              <a:t>Principles of progression</a:t>
            </a:r>
          </a:p>
          <a:p>
            <a:pPr fontAlgn="base"/>
            <a:r>
              <a:rPr lang="en-GB" dirty="0">
                <a:solidFill>
                  <a:srgbClr val="1F1F1F"/>
                </a:solidFill>
                <a:latin typeface="Arial" panose="020B0604020202020204" pitchFamily="34" charset="0"/>
              </a:rPr>
              <a:t>Five principles of progression underpin progression across all Areas. </a:t>
            </a:r>
          </a:p>
          <a:p>
            <a:pPr fontAlgn="base"/>
            <a:endParaRPr lang="en-GB" dirty="0">
              <a:solidFill>
                <a:srgbClr val="1F1F1F"/>
              </a:solidFill>
              <a:latin typeface="Arial" panose="020B0604020202020204" pitchFamily="34" charset="0"/>
            </a:endParaRPr>
          </a:p>
          <a:p>
            <a:pPr fontAlgn="base"/>
            <a:r>
              <a:rPr lang="en-GB" sz="2800" b="1" dirty="0">
                <a:solidFill>
                  <a:srgbClr val="1F1F1F"/>
                </a:solidFill>
                <a:latin typeface="Arial" panose="020B0604020202020204" pitchFamily="34" charset="0"/>
              </a:rPr>
              <a:t>Increasing breadth and depth of knowledge</a:t>
            </a:r>
          </a:p>
          <a:p>
            <a:pPr fontAlgn="base"/>
            <a:endParaRPr lang="en-GB" sz="2800" b="1" dirty="0">
              <a:solidFill>
                <a:srgbClr val="1F1F1F"/>
              </a:solidFill>
              <a:latin typeface="Arial" panose="020B0604020202020204" pitchFamily="34" charset="0"/>
            </a:endParaRPr>
          </a:p>
          <a:p>
            <a:pPr fontAlgn="base"/>
            <a:r>
              <a:rPr lang="en-GB" sz="2800" b="1" dirty="0">
                <a:solidFill>
                  <a:srgbClr val="1F1F1F"/>
                </a:solidFill>
                <a:latin typeface="Arial" panose="020B0604020202020204" pitchFamily="34" charset="0"/>
              </a:rPr>
              <a:t>Deepening understanding of the ideas and disciplines within the Areas</a:t>
            </a:r>
          </a:p>
          <a:p>
            <a:pPr fontAlgn="base"/>
            <a:endParaRPr lang="en-GB" sz="2800" b="1" dirty="0">
              <a:solidFill>
                <a:srgbClr val="1F1F1F"/>
              </a:solidFill>
              <a:latin typeface="Arial" panose="020B0604020202020204" pitchFamily="34" charset="0"/>
            </a:endParaRPr>
          </a:p>
          <a:p>
            <a:pPr fontAlgn="base"/>
            <a:r>
              <a:rPr lang="en-GB" sz="2800" b="1" dirty="0">
                <a:solidFill>
                  <a:srgbClr val="1F1F1F"/>
                </a:solidFill>
                <a:latin typeface="Arial" panose="020B0604020202020204" pitchFamily="34" charset="0"/>
              </a:rPr>
              <a:t>Refinement and growing sophistication in the use and application of skills</a:t>
            </a:r>
          </a:p>
          <a:p>
            <a:pPr fontAlgn="base"/>
            <a:endParaRPr lang="en-GB" sz="2800" b="1" dirty="0">
              <a:solidFill>
                <a:srgbClr val="1F1F1F"/>
              </a:solidFill>
              <a:latin typeface="Arial" panose="020B0604020202020204" pitchFamily="34" charset="0"/>
            </a:endParaRPr>
          </a:p>
          <a:p>
            <a:pPr fontAlgn="base"/>
            <a:r>
              <a:rPr lang="en-GB" sz="2800" b="1" dirty="0">
                <a:solidFill>
                  <a:srgbClr val="1F1F1F"/>
                </a:solidFill>
                <a:latin typeface="Arial" panose="020B0604020202020204" pitchFamily="34" charset="0"/>
              </a:rPr>
              <a:t>Making connections and transferring learning into new contexts</a:t>
            </a:r>
          </a:p>
          <a:p>
            <a:pPr fontAlgn="base"/>
            <a:endParaRPr lang="en-GB" sz="2800" b="1" dirty="0">
              <a:solidFill>
                <a:srgbClr val="1F1F1F"/>
              </a:solidFill>
              <a:latin typeface="Arial" panose="020B0604020202020204" pitchFamily="34" charset="0"/>
            </a:endParaRPr>
          </a:p>
          <a:p>
            <a:pPr fontAlgn="base"/>
            <a:r>
              <a:rPr lang="en-GB" sz="2800" b="1" dirty="0">
                <a:solidFill>
                  <a:srgbClr val="1F1F1F"/>
                </a:solidFill>
                <a:latin typeface="Arial" panose="020B0604020202020204" pitchFamily="34" charset="0"/>
              </a:rPr>
              <a:t>Increasing effectiveness</a:t>
            </a:r>
          </a:p>
        </p:txBody>
      </p:sp>
    </p:spTree>
    <p:extLst>
      <p:ext uri="{BB962C8B-B14F-4D97-AF65-F5344CB8AC3E}">
        <p14:creationId xmlns:p14="http://schemas.microsoft.com/office/powerpoint/2010/main" val="113842300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D8C333D-BB6E-0749-8B38-A25EB8F5282D}"/>
              </a:ext>
            </a:extLst>
          </p:cNvPr>
          <p:cNvPicPr>
            <a:picLocks noChangeAspect="1"/>
          </p:cNvPicPr>
          <p:nvPr/>
        </p:nvPicPr>
        <p:blipFill>
          <a:blip r:embed="rId2"/>
          <a:stretch>
            <a:fillRect/>
          </a:stretch>
        </p:blipFill>
        <p:spPr>
          <a:xfrm>
            <a:off x="2095500" y="755650"/>
            <a:ext cx="4953000" cy="5346700"/>
          </a:xfrm>
          <a:prstGeom prst="rect">
            <a:avLst/>
          </a:prstGeom>
        </p:spPr>
      </p:pic>
      <p:sp>
        <p:nvSpPr>
          <p:cNvPr id="4" name="TextBox 3">
            <a:extLst>
              <a:ext uri="{FF2B5EF4-FFF2-40B4-BE49-F238E27FC236}">
                <a16:creationId xmlns:a16="http://schemas.microsoft.com/office/drawing/2014/main" id="{6F60C211-F020-D640-8FC3-FD55643F0764}"/>
              </a:ext>
            </a:extLst>
          </p:cNvPr>
          <p:cNvSpPr txBox="1"/>
          <p:nvPr/>
        </p:nvSpPr>
        <p:spPr>
          <a:xfrm>
            <a:off x="571500" y="386318"/>
            <a:ext cx="637932" cy="369332"/>
          </a:xfrm>
          <a:prstGeom prst="rect">
            <a:avLst/>
          </a:prstGeom>
          <a:noFill/>
        </p:spPr>
        <p:txBody>
          <a:bodyPr wrap="none" rtlCol="0">
            <a:spAutoFit/>
          </a:bodyPr>
          <a:lstStyle/>
          <a:p>
            <a:r>
              <a:rPr lang="en-US" dirty="0"/>
              <a:t>TASK</a:t>
            </a:r>
          </a:p>
        </p:txBody>
      </p:sp>
    </p:spTree>
    <p:extLst>
      <p:ext uri="{BB962C8B-B14F-4D97-AF65-F5344CB8AC3E}">
        <p14:creationId xmlns:p14="http://schemas.microsoft.com/office/powerpoint/2010/main" val="38227354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4753D5-A22A-1142-96FC-3DF0FDC24761}"/>
              </a:ext>
            </a:extLst>
          </p:cNvPr>
          <p:cNvSpPr txBox="1"/>
          <p:nvPr/>
        </p:nvSpPr>
        <p:spPr>
          <a:xfrm>
            <a:off x="1081060" y="1874520"/>
            <a:ext cx="7075169" cy="2862322"/>
          </a:xfrm>
          <a:prstGeom prst="rect">
            <a:avLst/>
          </a:prstGeom>
          <a:noFill/>
        </p:spPr>
        <p:txBody>
          <a:bodyPr wrap="square" rtlCol="0">
            <a:spAutoFit/>
          </a:bodyPr>
          <a:lstStyle/>
          <a:p>
            <a:pPr algn="ctr"/>
            <a:r>
              <a:rPr lang="en-GB" sz="6000" dirty="0"/>
              <a:t>Does effective pedagogy support learner progression?</a:t>
            </a:r>
            <a:endParaRPr lang="en-US" sz="6000" dirty="0"/>
          </a:p>
        </p:txBody>
      </p:sp>
    </p:spTree>
    <p:extLst>
      <p:ext uri="{BB962C8B-B14F-4D97-AF65-F5344CB8AC3E}">
        <p14:creationId xmlns:p14="http://schemas.microsoft.com/office/powerpoint/2010/main" val="395023915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4A6E22A-E71C-2C43-9AFC-879B56F91106}"/>
              </a:ext>
            </a:extLst>
          </p:cNvPr>
          <p:cNvSpPr/>
          <p:nvPr/>
        </p:nvSpPr>
        <p:spPr>
          <a:xfrm>
            <a:off x="377190" y="429369"/>
            <a:ext cx="8549640" cy="6001643"/>
          </a:xfrm>
          <a:prstGeom prst="rect">
            <a:avLst/>
          </a:prstGeom>
        </p:spPr>
        <p:txBody>
          <a:bodyPr wrap="square">
            <a:spAutoFit/>
          </a:bodyPr>
          <a:lstStyle/>
          <a:p>
            <a:pPr algn="ctr"/>
            <a:r>
              <a:rPr lang="en-GB" sz="3200" dirty="0"/>
              <a:t>Effective pedagogy is paramount to supporting progression. The pedagogical approaches used by practitioners should be selected to support progression and these will need to adapt to learners’ needs. The Curriculum for Wales’ 12 pedagogical principles offer a non-exhaustive set of principles of effective teaching that help enable learners to progress, however they are not themselves discrete pedagogical tools. They should be considered alongside mandatory ‘principles of progression’ to inform how best to support learners to progress. </a:t>
            </a:r>
            <a:endParaRPr lang="en-US" sz="3200" dirty="0"/>
          </a:p>
        </p:txBody>
      </p:sp>
    </p:spTree>
    <p:extLst>
      <p:ext uri="{BB962C8B-B14F-4D97-AF65-F5344CB8AC3E}">
        <p14:creationId xmlns:p14="http://schemas.microsoft.com/office/powerpoint/2010/main" val="226893856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C0C7644-EEE9-0149-9401-15003D221FFA}"/>
              </a:ext>
            </a:extLst>
          </p:cNvPr>
          <p:cNvPicPr>
            <a:picLocks noChangeAspect="1"/>
          </p:cNvPicPr>
          <p:nvPr/>
        </p:nvPicPr>
        <p:blipFill rotWithShape="1">
          <a:blip r:embed="rId2"/>
          <a:srcRect l="4063" t="50000" r="4480" b="3477"/>
          <a:stretch/>
        </p:blipFill>
        <p:spPr>
          <a:xfrm>
            <a:off x="57150" y="662166"/>
            <a:ext cx="9010650" cy="3440430"/>
          </a:xfrm>
          <a:prstGeom prst="rect">
            <a:avLst/>
          </a:prstGeom>
        </p:spPr>
      </p:pic>
      <p:sp>
        <p:nvSpPr>
          <p:cNvPr id="7" name="TextBox 6">
            <a:extLst>
              <a:ext uri="{FF2B5EF4-FFF2-40B4-BE49-F238E27FC236}">
                <a16:creationId xmlns:a16="http://schemas.microsoft.com/office/drawing/2014/main" id="{52D58035-0693-484E-B3BF-8D47D2B06508}"/>
              </a:ext>
            </a:extLst>
          </p:cNvPr>
          <p:cNvSpPr txBox="1"/>
          <p:nvPr/>
        </p:nvSpPr>
        <p:spPr>
          <a:xfrm>
            <a:off x="1053739" y="0"/>
            <a:ext cx="6903172" cy="707886"/>
          </a:xfrm>
          <a:prstGeom prst="rect">
            <a:avLst/>
          </a:prstGeom>
          <a:noFill/>
        </p:spPr>
        <p:txBody>
          <a:bodyPr wrap="none" rtlCol="0">
            <a:spAutoFit/>
          </a:bodyPr>
          <a:lstStyle/>
          <a:p>
            <a:r>
              <a:rPr lang="en-US" sz="4000" dirty="0"/>
              <a:t>Do you want to aid progression?</a:t>
            </a:r>
          </a:p>
        </p:txBody>
      </p:sp>
      <p:sp>
        <p:nvSpPr>
          <p:cNvPr id="8" name="TextBox 7">
            <a:extLst>
              <a:ext uri="{FF2B5EF4-FFF2-40B4-BE49-F238E27FC236}">
                <a16:creationId xmlns:a16="http://schemas.microsoft.com/office/drawing/2014/main" id="{E0BED239-C5F3-A143-A1B5-8E0EC4A624E4}"/>
              </a:ext>
            </a:extLst>
          </p:cNvPr>
          <p:cNvSpPr txBox="1"/>
          <p:nvPr/>
        </p:nvSpPr>
        <p:spPr>
          <a:xfrm>
            <a:off x="4221433" y="4102596"/>
            <a:ext cx="567784" cy="1015663"/>
          </a:xfrm>
          <a:prstGeom prst="rect">
            <a:avLst/>
          </a:prstGeom>
          <a:noFill/>
        </p:spPr>
        <p:txBody>
          <a:bodyPr wrap="none" rtlCol="0">
            <a:spAutoFit/>
          </a:bodyPr>
          <a:lstStyle/>
          <a:p>
            <a:r>
              <a:rPr lang="en-US" sz="6000" dirty="0"/>
              <a:t>+</a:t>
            </a:r>
          </a:p>
        </p:txBody>
      </p:sp>
      <p:sp>
        <p:nvSpPr>
          <p:cNvPr id="9" name="Rectangle 8">
            <a:extLst>
              <a:ext uri="{FF2B5EF4-FFF2-40B4-BE49-F238E27FC236}">
                <a16:creationId xmlns:a16="http://schemas.microsoft.com/office/drawing/2014/main" id="{781FD52B-4367-534D-B9A3-18F4A43EAD10}"/>
              </a:ext>
            </a:extLst>
          </p:cNvPr>
          <p:cNvSpPr/>
          <p:nvPr/>
        </p:nvSpPr>
        <p:spPr>
          <a:xfrm>
            <a:off x="868143" y="5118259"/>
            <a:ext cx="7842147" cy="1015663"/>
          </a:xfrm>
          <a:prstGeom prst="rect">
            <a:avLst/>
          </a:prstGeom>
        </p:spPr>
        <p:txBody>
          <a:bodyPr wrap="none">
            <a:spAutoFit/>
          </a:bodyPr>
          <a:lstStyle/>
          <a:p>
            <a:r>
              <a:rPr lang="en-GB" sz="6000" dirty="0"/>
              <a:t>Principles of progression</a:t>
            </a:r>
            <a:endParaRPr lang="en-US" sz="6000" dirty="0"/>
          </a:p>
        </p:txBody>
      </p:sp>
    </p:spTree>
    <p:extLst>
      <p:ext uri="{BB962C8B-B14F-4D97-AF65-F5344CB8AC3E}">
        <p14:creationId xmlns:p14="http://schemas.microsoft.com/office/powerpoint/2010/main" val="171583945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DF28E2E-87BF-9147-AC16-BE2420EE3C40}"/>
              </a:ext>
            </a:extLst>
          </p:cNvPr>
          <p:cNvPicPr>
            <a:picLocks noChangeAspect="1"/>
          </p:cNvPicPr>
          <p:nvPr/>
        </p:nvPicPr>
        <p:blipFill>
          <a:blip r:embed="rId2"/>
          <a:stretch>
            <a:fillRect/>
          </a:stretch>
        </p:blipFill>
        <p:spPr>
          <a:xfrm>
            <a:off x="4774594" y="2397979"/>
            <a:ext cx="4048563" cy="4287234"/>
          </a:xfrm>
          <a:prstGeom prst="rect">
            <a:avLst/>
          </a:prstGeom>
        </p:spPr>
      </p:pic>
      <p:pic>
        <p:nvPicPr>
          <p:cNvPr id="5" name="Picture 4">
            <a:extLst>
              <a:ext uri="{FF2B5EF4-FFF2-40B4-BE49-F238E27FC236}">
                <a16:creationId xmlns:a16="http://schemas.microsoft.com/office/drawing/2014/main" id="{79B57ACC-1174-E342-A659-FB8E4B061F0C}"/>
              </a:ext>
            </a:extLst>
          </p:cNvPr>
          <p:cNvPicPr>
            <a:picLocks noChangeAspect="1"/>
          </p:cNvPicPr>
          <p:nvPr/>
        </p:nvPicPr>
        <p:blipFill>
          <a:blip r:embed="rId3"/>
          <a:stretch>
            <a:fillRect/>
          </a:stretch>
        </p:blipFill>
        <p:spPr>
          <a:xfrm>
            <a:off x="0" y="0"/>
            <a:ext cx="9144000" cy="2135275"/>
          </a:xfrm>
          <a:prstGeom prst="rect">
            <a:avLst/>
          </a:prstGeom>
        </p:spPr>
      </p:pic>
      <p:sp>
        <p:nvSpPr>
          <p:cNvPr id="6" name="TextBox 5">
            <a:extLst>
              <a:ext uri="{FF2B5EF4-FFF2-40B4-BE49-F238E27FC236}">
                <a16:creationId xmlns:a16="http://schemas.microsoft.com/office/drawing/2014/main" id="{A8D69093-06A7-A549-8DE2-C5A58744136B}"/>
              </a:ext>
            </a:extLst>
          </p:cNvPr>
          <p:cNvSpPr txBox="1"/>
          <p:nvPr/>
        </p:nvSpPr>
        <p:spPr>
          <a:xfrm>
            <a:off x="561474" y="2397979"/>
            <a:ext cx="3593431" cy="1200329"/>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Each </a:t>
            </a:r>
            <a:r>
              <a:rPr lang="en-US" sz="2400" dirty="0" err="1">
                <a:latin typeface="Arial" panose="020B0604020202020204" pitchFamily="34" charset="0"/>
                <a:cs typeface="Arial" panose="020B0604020202020204" pitchFamily="34" charset="0"/>
              </a:rPr>
              <a:t>AoLE</a:t>
            </a:r>
            <a:r>
              <a:rPr lang="en-US" sz="2400" dirty="0">
                <a:latin typeface="Arial" panose="020B0604020202020204" pitchFamily="34" charset="0"/>
                <a:cs typeface="Arial" panose="020B0604020202020204" pitchFamily="34" charset="0"/>
              </a:rPr>
              <a:t> has outlined what each principle of progression looks like</a:t>
            </a:r>
          </a:p>
        </p:txBody>
      </p:sp>
      <p:pic>
        <p:nvPicPr>
          <p:cNvPr id="8" name="Picture 7">
            <a:extLst>
              <a:ext uri="{FF2B5EF4-FFF2-40B4-BE49-F238E27FC236}">
                <a16:creationId xmlns:a16="http://schemas.microsoft.com/office/drawing/2014/main" id="{509DAF9C-5B80-B240-9A23-3FE37FE78B56}"/>
              </a:ext>
            </a:extLst>
          </p:cNvPr>
          <p:cNvPicPr>
            <a:picLocks noChangeAspect="1"/>
          </p:cNvPicPr>
          <p:nvPr/>
        </p:nvPicPr>
        <p:blipFill>
          <a:blip r:embed="rId4"/>
          <a:stretch>
            <a:fillRect/>
          </a:stretch>
        </p:blipFill>
        <p:spPr>
          <a:xfrm>
            <a:off x="2651291" y="3383976"/>
            <a:ext cx="2123303" cy="1157620"/>
          </a:xfrm>
          <a:prstGeom prst="rect">
            <a:avLst/>
          </a:prstGeom>
        </p:spPr>
      </p:pic>
    </p:spTree>
    <p:extLst>
      <p:ext uri="{BB962C8B-B14F-4D97-AF65-F5344CB8AC3E}">
        <p14:creationId xmlns:p14="http://schemas.microsoft.com/office/powerpoint/2010/main" val="112280222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93477BA-D37C-A648-A2E9-8C2191F63163}"/>
              </a:ext>
            </a:extLst>
          </p:cNvPr>
          <p:cNvSpPr txBox="1"/>
          <p:nvPr/>
        </p:nvSpPr>
        <p:spPr>
          <a:xfrm>
            <a:off x="2297430" y="2937100"/>
            <a:ext cx="4410118" cy="707886"/>
          </a:xfrm>
          <a:prstGeom prst="rect">
            <a:avLst/>
          </a:prstGeom>
          <a:noFill/>
        </p:spPr>
        <p:txBody>
          <a:bodyPr wrap="none" rtlCol="0">
            <a:spAutoFit/>
          </a:bodyPr>
          <a:lstStyle/>
          <a:p>
            <a:r>
              <a:rPr lang="en-US" sz="4000" dirty="0"/>
              <a:t>Marketplace activity</a:t>
            </a:r>
          </a:p>
        </p:txBody>
      </p:sp>
      <p:pic>
        <p:nvPicPr>
          <p:cNvPr id="18" name="Picture 17">
            <a:extLst>
              <a:ext uri="{FF2B5EF4-FFF2-40B4-BE49-F238E27FC236}">
                <a16:creationId xmlns:a16="http://schemas.microsoft.com/office/drawing/2014/main" id="{BAB6AE81-5E92-3A42-A98A-9DF3F3FC2FFF}"/>
              </a:ext>
            </a:extLst>
          </p:cNvPr>
          <p:cNvPicPr>
            <a:picLocks noChangeAspect="1"/>
          </p:cNvPicPr>
          <p:nvPr/>
        </p:nvPicPr>
        <p:blipFill>
          <a:blip r:embed="rId2"/>
          <a:stretch>
            <a:fillRect/>
          </a:stretch>
        </p:blipFill>
        <p:spPr>
          <a:xfrm>
            <a:off x="0" y="0"/>
            <a:ext cx="7383780" cy="2959176"/>
          </a:xfrm>
          <a:prstGeom prst="rect">
            <a:avLst/>
          </a:prstGeom>
        </p:spPr>
      </p:pic>
      <p:pic>
        <p:nvPicPr>
          <p:cNvPr id="20" name="Picture 19">
            <a:extLst>
              <a:ext uri="{FF2B5EF4-FFF2-40B4-BE49-F238E27FC236}">
                <a16:creationId xmlns:a16="http://schemas.microsoft.com/office/drawing/2014/main" id="{5E7236FF-0B4B-0E4B-BE45-EEC007D3B586}"/>
              </a:ext>
            </a:extLst>
          </p:cNvPr>
          <p:cNvPicPr>
            <a:picLocks noChangeAspect="1"/>
          </p:cNvPicPr>
          <p:nvPr/>
        </p:nvPicPr>
        <p:blipFill>
          <a:blip r:embed="rId3"/>
          <a:stretch>
            <a:fillRect/>
          </a:stretch>
        </p:blipFill>
        <p:spPr>
          <a:xfrm rot="17123242">
            <a:off x="397880" y="3049704"/>
            <a:ext cx="813765" cy="442124"/>
          </a:xfrm>
          <a:prstGeom prst="rect">
            <a:avLst/>
          </a:prstGeom>
        </p:spPr>
      </p:pic>
      <p:pic>
        <p:nvPicPr>
          <p:cNvPr id="22" name="Picture 21">
            <a:extLst>
              <a:ext uri="{FF2B5EF4-FFF2-40B4-BE49-F238E27FC236}">
                <a16:creationId xmlns:a16="http://schemas.microsoft.com/office/drawing/2014/main" id="{83BDB26C-55CF-7542-A73B-CEADCA3C9DD9}"/>
              </a:ext>
            </a:extLst>
          </p:cNvPr>
          <p:cNvPicPr>
            <a:picLocks noChangeAspect="1"/>
          </p:cNvPicPr>
          <p:nvPr/>
        </p:nvPicPr>
        <p:blipFill>
          <a:blip r:embed="rId4"/>
          <a:stretch>
            <a:fillRect/>
          </a:stretch>
        </p:blipFill>
        <p:spPr>
          <a:xfrm>
            <a:off x="6861673" y="1296733"/>
            <a:ext cx="2011535" cy="2016760"/>
          </a:xfrm>
          <a:prstGeom prst="rect">
            <a:avLst/>
          </a:prstGeom>
        </p:spPr>
      </p:pic>
      <p:pic>
        <p:nvPicPr>
          <p:cNvPr id="24" name="Picture 23">
            <a:extLst>
              <a:ext uri="{FF2B5EF4-FFF2-40B4-BE49-F238E27FC236}">
                <a16:creationId xmlns:a16="http://schemas.microsoft.com/office/drawing/2014/main" id="{F1B11368-FE88-6E40-9D63-A5D21E3B77A5}"/>
              </a:ext>
            </a:extLst>
          </p:cNvPr>
          <p:cNvPicPr>
            <a:picLocks noChangeAspect="1"/>
          </p:cNvPicPr>
          <p:nvPr/>
        </p:nvPicPr>
        <p:blipFill>
          <a:blip r:embed="rId5"/>
          <a:stretch>
            <a:fillRect/>
          </a:stretch>
        </p:blipFill>
        <p:spPr>
          <a:xfrm rot="1204030">
            <a:off x="7260416" y="3506624"/>
            <a:ext cx="2181854" cy="2321434"/>
          </a:xfrm>
          <a:prstGeom prst="rect">
            <a:avLst/>
          </a:prstGeom>
        </p:spPr>
      </p:pic>
      <p:pic>
        <p:nvPicPr>
          <p:cNvPr id="28" name="Picture 27">
            <a:extLst>
              <a:ext uri="{FF2B5EF4-FFF2-40B4-BE49-F238E27FC236}">
                <a16:creationId xmlns:a16="http://schemas.microsoft.com/office/drawing/2014/main" id="{6DC5B9BD-9184-E043-8F05-3211A6ABA24D}"/>
              </a:ext>
            </a:extLst>
          </p:cNvPr>
          <p:cNvPicPr>
            <a:picLocks noChangeAspect="1"/>
          </p:cNvPicPr>
          <p:nvPr/>
        </p:nvPicPr>
        <p:blipFill>
          <a:blip r:embed="rId6"/>
          <a:stretch>
            <a:fillRect/>
          </a:stretch>
        </p:blipFill>
        <p:spPr>
          <a:xfrm>
            <a:off x="6728050" y="5407564"/>
            <a:ext cx="2415950" cy="1384603"/>
          </a:xfrm>
          <a:prstGeom prst="rect">
            <a:avLst/>
          </a:prstGeom>
        </p:spPr>
      </p:pic>
      <p:pic>
        <p:nvPicPr>
          <p:cNvPr id="32" name="Picture 31">
            <a:extLst>
              <a:ext uri="{FF2B5EF4-FFF2-40B4-BE49-F238E27FC236}">
                <a16:creationId xmlns:a16="http://schemas.microsoft.com/office/drawing/2014/main" id="{A7B527B7-1177-EC41-A62F-F1EE55FF480C}"/>
              </a:ext>
            </a:extLst>
          </p:cNvPr>
          <p:cNvPicPr>
            <a:picLocks noChangeAspect="1"/>
          </p:cNvPicPr>
          <p:nvPr/>
        </p:nvPicPr>
        <p:blipFill>
          <a:blip r:embed="rId7"/>
          <a:stretch>
            <a:fillRect/>
          </a:stretch>
        </p:blipFill>
        <p:spPr>
          <a:xfrm>
            <a:off x="-73808" y="3644986"/>
            <a:ext cx="5140821" cy="3213014"/>
          </a:xfrm>
          <a:prstGeom prst="rect">
            <a:avLst/>
          </a:prstGeom>
        </p:spPr>
      </p:pic>
      <p:pic>
        <p:nvPicPr>
          <p:cNvPr id="33" name="Picture 32">
            <a:extLst>
              <a:ext uri="{FF2B5EF4-FFF2-40B4-BE49-F238E27FC236}">
                <a16:creationId xmlns:a16="http://schemas.microsoft.com/office/drawing/2014/main" id="{6F70D970-9B38-814E-B872-678BD07BD293}"/>
              </a:ext>
            </a:extLst>
          </p:cNvPr>
          <p:cNvPicPr>
            <a:picLocks noChangeAspect="1"/>
          </p:cNvPicPr>
          <p:nvPr/>
        </p:nvPicPr>
        <p:blipFill>
          <a:blip r:embed="rId3"/>
          <a:stretch>
            <a:fillRect/>
          </a:stretch>
        </p:blipFill>
        <p:spPr>
          <a:xfrm rot="10800000">
            <a:off x="1276939" y="4533632"/>
            <a:ext cx="813765" cy="442124"/>
          </a:xfrm>
          <a:prstGeom prst="rect">
            <a:avLst/>
          </a:prstGeom>
        </p:spPr>
      </p:pic>
      <p:pic>
        <p:nvPicPr>
          <p:cNvPr id="26" name="Picture 25">
            <a:extLst>
              <a:ext uri="{FF2B5EF4-FFF2-40B4-BE49-F238E27FC236}">
                <a16:creationId xmlns:a16="http://schemas.microsoft.com/office/drawing/2014/main" id="{50C48F21-D13D-6D48-B8C3-0B0B74E61F83}"/>
              </a:ext>
            </a:extLst>
          </p:cNvPr>
          <p:cNvPicPr>
            <a:picLocks noChangeAspect="1"/>
          </p:cNvPicPr>
          <p:nvPr/>
        </p:nvPicPr>
        <p:blipFill>
          <a:blip r:embed="rId8"/>
          <a:stretch>
            <a:fillRect/>
          </a:stretch>
        </p:blipFill>
        <p:spPr>
          <a:xfrm rot="21125063">
            <a:off x="4589325" y="3664277"/>
            <a:ext cx="3107538" cy="2112279"/>
          </a:xfrm>
          <a:prstGeom prst="rect">
            <a:avLst/>
          </a:prstGeom>
        </p:spPr>
      </p:pic>
      <p:pic>
        <p:nvPicPr>
          <p:cNvPr id="30" name="Picture 29">
            <a:extLst>
              <a:ext uri="{FF2B5EF4-FFF2-40B4-BE49-F238E27FC236}">
                <a16:creationId xmlns:a16="http://schemas.microsoft.com/office/drawing/2014/main" id="{17B552BD-17BB-384D-8350-DCCACC74326E}"/>
              </a:ext>
            </a:extLst>
          </p:cNvPr>
          <p:cNvPicPr>
            <a:picLocks noChangeAspect="1"/>
          </p:cNvPicPr>
          <p:nvPr/>
        </p:nvPicPr>
        <p:blipFill>
          <a:blip r:embed="rId9"/>
          <a:stretch>
            <a:fillRect/>
          </a:stretch>
        </p:blipFill>
        <p:spPr>
          <a:xfrm rot="806124">
            <a:off x="4828035" y="5247923"/>
            <a:ext cx="2546253" cy="1727814"/>
          </a:xfrm>
          <a:prstGeom prst="rect">
            <a:avLst/>
          </a:prstGeom>
        </p:spPr>
      </p:pic>
    </p:spTree>
    <p:extLst>
      <p:ext uri="{BB962C8B-B14F-4D97-AF65-F5344CB8AC3E}">
        <p14:creationId xmlns:p14="http://schemas.microsoft.com/office/powerpoint/2010/main" val="320159494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hlinkClick r:id="rId2"/>
            <a:extLst>
              <a:ext uri="{FF2B5EF4-FFF2-40B4-BE49-F238E27FC236}">
                <a16:creationId xmlns:a16="http://schemas.microsoft.com/office/drawing/2014/main" id="{A9A0FDD8-EF79-FD40-94B5-D482155B6027}"/>
              </a:ext>
            </a:extLst>
          </p:cNvPr>
          <p:cNvPicPr>
            <a:picLocks noChangeAspect="1"/>
          </p:cNvPicPr>
          <p:nvPr/>
        </p:nvPicPr>
        <p:blipFill>
          <a:blip r:embed="rId3"/>
          <a:stretch>
            <a:fillRect/>
          </a:stretch>
        </p:blipFill>
        <p:spPr>
          <a:xfrm>
            <a:off x="251460" y="635917"/>
            <a:ext cx="8618220" cy="5316131"/>
          </a:xfrm>
          <a:prstGeom prst="rect">
            <a:avLst/>
          </a:prstGeom>
        </p:spPr>
      </p:pic>
    </p:spTree>
    <p:extLst>
      <p:ext uri="{BB962C8B-B14F-4D97-AF65-F5344CB8AC3E}">
        <p14:creationId xmlns:p14="http://schemas.microsoft.com/office/powerpoint/2010/main" val="340159712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F731775-2488-6B47-B600-0407708AEF4E}"/>
              </a:ext>
            </a:extLst>
          </p:cNvPr>
          <p:cNvPicPr>
            <a:picLocks noChangeAspect="1"/>
          </p:cNvPicPr>
          <p:nvPr/>
        </p:nvPicPr>
        <p:blipFill>
          <a:blip r:embed="rId2"/>
          <a:stretch>
            <a:fillRect/>
          </a:stretch>
        </p:blipFill>
        <p:spPr>
          <a:xfrm>
            <a:off x="107950" y="215900"/>
            <a:ext cx="8928100" cy="6426200"/>
          </a:xfrm>
          <a:prstGeom prst="rect">
            <a:avLst/>
          </a:prstGeom>
        </p:spPr>
      </p:pic>
    </p:spTree>
    <p:extLst>
      <p:ext uri="{BB962C8B-B14F-4D97-AF65-F5344CB8AC3E}">
        <p14:creationId xmlns:p14="http://schemas.microsoft.com/office/powerpoint/2010/main" val="166056481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ABD04EB-5EC3-0F49-A6C3-D9AB5B46FD19}"/>
              </a:ext>
            </a:extLst>
          </p:cNvPr>
          <p:cNvPicPr>
            <a:picLocks noChangeAspect="1"/>
          </p:cNvPicPr>
          <p:nvPr/>
        </p:nvPicPr>
        <p:blipFill>
          <a:blip r:embed="rId2"/>
          <a:stretch>
            <a:fillRect/>
          </a:stretch>
        </p:blipFill>
        <p:spPr>
          <a:xfrm>
            <a:off x="0" y="-29409"/>
            <a:ext cx="10331116" cy="6887410"/>
          </a:xfrm>
          <a:prstGeom prst="rect">
            <a:avLst/>
          </a:prstGeom>
        </p:spPr>
      </p:pic>
    </p:spTree>
    <p:extLst>
      <p:ext uri="{BB962C8B-B14F-4D97-AF65-F5344CB8AC3E}">
        <p14:creationId xmlns:p14="http://schemas.microsoft.com/office/powerpoint/2010/main" val="406882616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7978D6BD23DF9499B100DF67025C4A4" ma:contentTypeVersion="14" ma:contentTypeDescription="Create a new document." ma:contentTypeScope="" ma:versionID="3669468d0daa56c27077c70378bf4316">
  <xsd:schema xmlns:xsd="http://www.w3.org/2001/XMLSchema" xmlns:xs="http://www.w3.org/2001/XMLSchema" xmlns:p="http://schemas.microsoft.com/office/2006/metadata/properties" xmlns:ns3="86807d6d-212c-47c2-9ccb-06e47adbafa4" xmlns:ns4="b0eec7eb-90c5-4dfa-b4c7-29fb51310a23" targetNamespace="http://schemas.microsoft.com/office/2006/metadata/properties" ma:root="true" ma:fieldsID="1a84f524a331075d087054cc50a7e8c7" ns3:_="" ns4:_="">
    <xsd:import namespace="86807d6d-212c-47c2-9ccb-06e47adbafa4"/>
    <xsd:import namespace="b0eec7eb-90c5-4dfa-b4c7-29fb51310a23"/>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AutoKeyPoints" minOccurs="0"/>
                <xsd:element ref="ns3:MediaServiceKeyPoints" minOccurs="0"/>
                <xsd:element ref="ns4:SharedWithUsers" minOccurs="0"/>
                <xsd:element ref="ns4:SharedWithDetails" minOccurs="0"/>
                <xsd:element ref="ns4:SharingHintHash"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6807d6d-212c-47c2-9ccb-06e47adbaf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b0eec7eb-90c5-4dfa-b4c7-29fb51310a23"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E626A91-FC6F-43F4-904F-DB5B4E1D1B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6807d6d-212c-47c2-9ccb-06e47adbafa4"/>
    <ds:schemaRef ds:uri="b0eec7eb-90c5-4dfa-b4c7-29fb51310a2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B8D2FC-B767-4243-8EEE-39F477836B4A}">
  <ds:schemaRefs>
    <ds:schemaRef ds:uri="http://schemas.microsoft.com/sharepoint/v3/contenttype/forms"/>
  </ds:schemaRefs>
</ds:datastoreItem>
</file>

<file path=customXml/itemProps3.xml><?xml version="1.0" encoding="utf-8"?>
<ds:datastoreItem xmlns:ds="http://schemas.openxmlformats.org/officeDocument/2006/customXml" ds:itemID="{875A3812-31E9-4619-981E-BFCE2B0654EE}">
  <ds:schemaRefs>
    <ds:schemaRef ds:uri="http://schemas.microsoft.com/office/2006/metadata/properties"/>
    <ds:schemaRef ds:uri="http://purl.org/dc/elements/1.1/"/>
    <ds:schemaRef ds:uri="http://purl.org/dc/dcmitype/"/>
    <ds:schemaRef ds:uri="http://www.w3.org/XML/1998/namespace"/>
    <ds:schemaRef ds:uri="http://schemas.microsoft.com/office/2006/documentManagement/types"/>
    <ds:schemaRef ds:uri="http://schemas.microsoft.com/office/infopath/2007/PartnerControls"/>
    <ds:schemaRef ds:uri="http://schemas.openxmlformats.org/package/2006/metadata/core-properties"/>
    <ds:schemaRef ds:uri="b0eec7eb-90c5-4dfa-b4c7-29fb51310a23"/>
    <ds:schemaRef ds:uri="86807d6d-212c-47c2-9ccb-06e47adbafa4"/>
    <ds:schemaRef ds:uri="http://purl.org/dc/terms/"/>
  </ds:schemaRefs>
</ds:datastoreItem>
</file>

<file path=docProps/app.xml><?xml version="1.0" encoding="utf-8"?>
<Properties xmlns="http://schemas.openxmlformats.org/officeDocument/2006/extended-properties" xmlns:vt="http://schemas.openxmlformats.org/officeDocument/2006/docPropsVTypes">
  <Template>Office Theme</Template>
  <TotalTime>516</TotalTime>
  <Words>1145</Words>
  <Application>Microsoft Macintosh PowerPoint</Application>
  <PresentationFormat>On-screen Show (4:3)</PresentationFormat>
  <Paragraphs>118</Paragraphs>
  <Slides>51</Slides>
  <Notes>22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51</vt:i4>
      </vt:variant>
    </vt:vector>
  </HeadingPairs>
  <TitlesOfParts>
    <vt:vector size="59" baseType="lpstr">
      <vt:lpstr>American Typewriter</vt:lpstr>
      <vt:lpstr>Arial</vt:lpstr>
      <vt:lpstr>Calibri</vt:lpstr>
      <vt:lpstr>Calibri Light</vt:lpstr>
      <vt:lpstr>MentiText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Tom Cox</cp:lastModifiedBy>
  <cp:revision>176</cp:revision>
  <dcterms:created xsi:type="dcterms:W3CDTF">2017-02-08T11:33:06Z</dcterms:created>
  <dcterms:modified xsi:type="dcterms:W3CDTF">2023-01-18T12:16:39Z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0x01010097978D6BD23DF9499B100DF67025C4A4</vt:lpwstr>
  </property>
</Properties>
</file>