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n" i="on">
        <a:font>
          <a:latin typeface="Myriad Pro"/>
          <a:ea typeface="Myriad Pro"/>
          <a:cs typeface="Myriad Pro"/>
        </a:font>
        <a:srgbClr val="000000"/>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rgbClr val="CAE3F9"/>
          </a:solidFill>
        </a:fill>
      </a:tcStyle>
    </a:wholeTbl>
    <a:band2H>
      <a:tcTxStyle/>
      <a:tcStyle>
        <a:tcBdr/>
        <a:fill>
          <a:solidFill>
            <a:srgbClr val="E6F2FC"/>
          </a:solidFill>
        </a:fill>
      </a:tcStyle>
    </a:band2H>
    <a:firstCol>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1"/>
          </a:solidFill>
        </a:fill>
      </a:tcStyle>
    </a:firstCol>
    <a:lastRow>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381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1"/>
          </a:solidFill>
        </a:fill>
      </a:tcStyle>
    </a:lastRow>
    <a:firstRow>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381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1"/>
          </a:solidFill>
        </a:fill>
      </a:tcStyle>
    </a:firstRow>
  </a:tblStyle>
  <a:tblStyle styleId="{C7B018BB-80A7-4F77-B60F-C8B233D01FF8}" styleName="">
    <a:tblBg/>
    <a:wholeTbl>
      <a:tcTxStyle b="on" i="on">
        <a:font>
          <a:latin typeface="Myriad Pro"/>
          <a:ea typeface="Myriad Pro"/>
          <a:cs typeface="Myriad Pro"/>
        </a:font>
        <a:srgbClr val="000000"/>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3">
              <a:lumOff val="44000"/>
            </a:schemeClr>
          </a:solidFill>
        </a:fill>
      </a:tcStyle>
    </a:wholeTbl>
    <a:band2H>
      <a:tcTxStyle/>
      <a:tcStyle>
        <a:tcBdr/>
        <a:fill>
          <a:solidFill>
            <a:schemeClr val="accent3">
              <a:lumOff val="44000"/>
            </a:schemeClr>
          </a:solidFill>
        </a:fill>
      </a:tcStyle>
    </a:band2H>
    <a:firstCol>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3">
              <a:lumOff val="44000"/>
            </a:schemeClr>
          </a:solidFill>
        </a:fill>
      </a:tcStyle>
    </a:firstCol>
    <a:lastRow>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381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3">
              <a:lumOff val="44000"/>
            </a:schemeClr>
          </a:solidFill>
        </a:fill>
      </a:tcStyle>
    </a:lastRow>
    <a:firstRow>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381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3">
              <a:lumOff val="44000"/>
            </a:schemeClr>
          </a:solidFill>
        </a:fill>
      </a:tcStyle>
    </a:firstRow>
  </a:tblStyle>
  <a:tblStyle styleId="{EEE7283C-3CF3-47DC-8721-378D4A62B228}" styleName="">
    <a:tblBg/>
    <a:wholeTbl>
      <a:tcTxStyle b="on" i="on">
        <a:font>
          <a:latin typeface="Myriad Pro"/>
          <a:ea typeface="Myriad Pro"/>
          <a:cs typeface="Myriad Pro"/>
        </a:font>
        <a:srgbClr val="000000"/>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rgbClr val="F6F6CA"/>
          </a:solidFill>
        </a:fill>
      </a:tcStyle>
    </a:wholeTbl>
    <a:band2H>
      <a:tcTxStyle/>
      <a:tcStyle>
        <a:tcBdr/>
        <a:fill>
          <a:solidFill>
            <a:srgbClr val="FAFAE6"/>
          </a:solidFill>
        </a:fill>
      </a:tcStyle>
    </a:band2H>
    <a:firstCol>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6"/>
          </a:solidFill>
        </a:fill>
      </a:tcStyle>
    </a:firstCol>
    <a:lastRow>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381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6"/>
          </a:solidFill>
        </a:fill>
      </a:tcStyle>
    </a:lastRow>
    <a:firstRow>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381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chemeClr val="accent6"/>
          </a:solidFill>
        </a:fill>
      </a:tcStyle>
    </a:firstRow>
  </a:tblStyle>
  <a:tblStyle styleId="{CF821DB8-F4EB-4A41-A1BA-3FCAFE7338EE}" styleName="">
    <a:tblBg/>
    <a:wholeTbl>
      <a:tcTxStyle b="on" i="on">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chemeClr val="accent3">
              <a:lumOff val="44000"/>
            </a:schemeClr>
          </a:solidFill>
        </a:fill>
      </a:tcStyle>
    </a:band2H>
    <a:firstCol>
      <a:tcTxStyle b="on" i="on">
        <a:font>
          <a:latin typeface="Myriad Pro"/>
          <a:ea typeface="Myriad Pro"/>
          <a:cs typeface="Myriad Pro"/>
        </a:font>
        <a:schemeClr val="accent3">
          <a:lumOff val="44000"/>
        </a:schemeClr>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n">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chemeClr val="accent3">
              <a:lumOff val="44000"/>
            </a:schemeClr>
          </a:solidFill>
        </a:fill>
      </a:tcStyle>
    </a:lastRow>
    <a:firstRow>
      <a:tcTxStyle b="on" i="on">
        <a:font>
          <a:latin typeface="Myriad Pro"/>
          <a:ea typeface="Myriad Pro"/>
          <a:cs typeface="Myriad Pro"/>
        </a:font>
        <a:schemeClr val="accent3">
          <a:lumOff val="44000"/>
        </a:schemeClr>
      </a:tcTxStyle>
      <a:tcStyle>
        <a:tcBdr>
          <a:left>
            <a:ln w="12700" cap="flat">
              <a:noFill/>
              <a:miter lim="400000"/>
            </a:ln>
          </a:left>
          <a:right>
            <a:ln w="12700" cap="flat">
              <a:noFill/>
              <a:miter lim="400000"/>
            </a:ln>
          </a:right>
          <a:top>
            <a:ln w="25400" cap="flat">
              <a:solidFill>
                <a:srgbClr val="000000"/>
              </a:solidFill>
              <a:prstDash val="solid"/>
              <a:bevel/>
            </a:ln>
          </a:top>
          <a:bottom>
            <a:ln w="25400" cap="flat">
              <a:solidFill>
                <a:srgbClr val="000000"/>
              </a:solidFill>
              <a:prstDash val="solid"/>
              <a:bevel/>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n" i="on">
        <a:font>
          <a:latin typeface="Myriad Pro"/>
          <a:ea typeface="Myriad Pro"/>
          <a:cs typeface="Myriad Pro"/>
        </a:font>
        <a:srgbClr val="000000"/>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rgbClr val="CACACA"/>
          </a:solidFill>
        </a:fill>
      </a:tcStyle>
    </a:wholeTbl>
    <a:band2H>
      <a:tcTxStyle/>
      <a:tcStyle>
        <a:tcBdr/>
        <a:fill>
          <a:solidFill>
            <a:srgbClr val="E6E6E6"/>
          </a:solidFill>
        </a:fill>
      </a:tcStyle>
    </a:band2H>
    <a:firstCol>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rgbClr val="000000"/>
          </a:solidFill>
        </a:fill>
      </a:tcStyle>
    </a:firstCol>
    <a:lastRow>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38100" cap="flat">
              <a:solidFill>
                <a:schemeClr val="accent3">
                  <a:lumOff val="44000"/>
                </a:schemeClr>
              </a:solidFill>
              <a:prstDash val="solid"/>
              <a:bevel/>
            </a:ln>
          </a:top>
          <a:bottom>
            <a:ln w="127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rgbClr val="000000"/>
          </a:solidFill>
        </a:fill>
      </a:tcStyle>
    </a:lastRow>
    <a:firstRow>
      <a:tcTxStyle b="on" i="on">
        <a:font>
          <a:latin typeface="Myriad Pro"/>
          <a:ea typeface="Myriad Pro"/>
          <a:cs typeface="Myriad Pro"/>
        </a:font>
        <a:schemeClr val="accent3">
          <a:lumOff val="44000"/>
        </a:schemeClr>
      </a:tcTxStyle>
      <a:tcStyle>
        <a:tcBdr>
          <a:left>
            <a:ln w="12700" cap="flat">
              <a:solidFill>
                <a:schemeClr val="accent3">
                  <a:lumOff val="44000"/>
                </a:schemeClr>
              </a:solidFill>
              <a:prstDash val="solid"/>
              <a:bevel/>
            </a:ln>
          </a:left>
          <a:right>
            <a:ln w="12700" cap="flat">
              <a:solidFill>
                <a:schemeClr val="accent3">
                  <a:lumOff val="44000"/>
                </a:schemeClr>
              </a:solidFill>
              <a:prstDash val="solid"/>
              <a:bevel/>
            </a:ln>
          </a:right>
          <a:top>
            <a:ln w="12700" cap="flat">
              <a:solidFill>
                <a:schemeClr val="accent3">
                  <a:lumOff val="44000"/>
                </a:schemeClr>
              </a:solidFill>
              <a:prstDash val="solid"/>
              <a:bevel/>
            </a:ln>
          </a:top>
          <a:bottom>
            <a:ln w="38100" cap="flat">
              <a:solidFill>
                <a:schemeClr val="accent3">
                  <a:lumOff val="44000"/>
                </a:schemeClr>
              </a:solidFill>
              <a:prstDash val="solid"/>
              <a:bevel/>
            </a:ln>
          </a:bottom>
          <a:insideH>
            <a:ln w="12700" cap="flat">
              <a:solidFill>
                <a:schemeClr val="accent3">
                  <a:lumOff val="44000"/>
                </a:schemeClr>
              </a:solidFill>
              <a:prstDash val="solid"/>
              <a:bevel/>
            </a:ln>
          </a:insideH>
          <a:insideV>
            <a:ln w="12700" cap="flat">
              <a:solidFill>
                <a:schemeClr val="accent3">
                  <a:lumOff val="44000"/>
                </a:schemeClr>
              </a:solidFill>
              <a:prstDash val="solid"/>
              <a:bevel/>
            </a:ln>
          </a:insideV>
        </a:tcBdr>
        <a:fill>
          <a:solidFill>
            <a:srgbClr val="000000"/>
          </a:solidFill>
        </a:fill>
      </a:tcStyle>
    </a:firstRow>
  </a:tblStyle>
  <a:tblStyle styleId="{2708684C-4D16-4618-839F-0558EEFCDFE6}" styleName="">
    <a:tblBg/>
    <a:wholeTbl>
      <a:tcTxStyle b="on" i="on">
        <a:font>
          <a:latin typeface="Myriad Pro"/>
          <a:ea typeface="Myriad Pro"/>
          <a:cs typeface="Myriad Pro"/>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wholeTbl>
    <a:band2H>
      <a:tcTxStyle/>
      <a:tcStyle>
        <a:tcBdr/>
        <a:fill>
          <a:solidFill>
            <a:schemeClr val="accent3">
              <a:lumOff val="44000"/>
            </a:schemeClr>
          </a:solidFill>
        </a:fill>
      </a:tcStyle>
    </a:band2H>
    <a:firstCol>
      <a:tcTxStyle b="on" i="on">
        <a:font>
          <a:latin typeface="Myriad Pro"/>
          <a:ea typeface="Myriad Pro"/>
          <a:cs typeface="Myriad Pro"/>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solidFill>
            <a:srgbClr val="000000">
              <a:alpha val="20000"/>
            </a:srgbClr>
          </a:solidFill>
        </a:fill>
      </a:tcStyle>
    </a:firstCol>
    <a:lastRow>
      <a:tcTxStyle b="on" i="on">
        <a:font>
          <a:latin typeface="Myriad Pro"/>
          <a:ea typeface="Myriad Pro"/>
          <a:cs typeface="Myriad Pro"/>
        </a:font>
        <a:srgbClr val="000000"/>
      </a:tcTxStyle>
      <a:tcStyle>
        <a:tcBdr>
          <a:left>
            <a:ln w="12700" cap="flat">
              <a:solidFill>
                <a:srgbClr val="000000"/>
              </a:solidFill>
              <a:prstDash val="solid"/>
              <a:bevel/>
            </a:ln>
          </a:left>
          <a:right>
            <a:ln w="12700" cap="flat">
              <a:solidFill>
                <a:srgbClr val="000000"/>
              </a:solidFill>
              <a:prstDash val="solid"/>
              <a:bevel/>
            </a:ln>
          </a:right>
          <a:top>
            <a:ln w="50800" cap="flat">
              <a:solidFill>
                <a:srgbClr val="000000"/>
              </a:solidFill>
              <a:prstDash val="solid"/>
              <a:bevel/>
            </a:ln>
          </a:top>
          <a:bottom>
            <a:ln w="127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lastRow>
    <a:firstRow>
      <a:tcTxStyle b="on" i="on">
        <a:font>
          <a:latin typeface="Myriad Pro"/>
          <a:ea typeface="Myriad Pro"/>
          <a:cs typeface="Myriad Pro"/>
        </a:font>
        <a:srgbClr val="000000"/>
      </a:tcTxStyle>
      <a:tcStyle>
        <a:tcBdr>
          <a:left>
            <a:ln w="12700" cap="flat">
              <a:solidFill>
                <a:srgbClr val="000000"/>
              </a:solidFill>
              <a:prstDash val="solid"/>
              <a:bevel/>
            </a:ln>
          </a:left>
          <a:right>
            <a:ln w="12700" cap="flat">
              <a:solidFill>
                <a:srgbClr val="000000"/>
              </a:solidFill>
              <a:prstDash val="solid"/>
              <a:bevel/>
            </a:ln>
          </a:right>
          <a:top>
            <a:ln w="12700" cap="flat">
              <a:solidFill>
                <a:srgbClr val="000000"/>
              </a:solidFill>
              <a:prstDash val="solid"/>
              <a:bevel/>
            </a:ln>
          </a:top>
          <a:bottom>
            <a:ln w="25400" cap="flat">
              <a:solidFill>
                <a:srgbClr val="000000"/>
              </a:solidFill>
              <a:prstDash val="solid"/>
              <a:bevel/>
            </a:ln>
          </a:bottom>
          <a:insideH>
            <a:ln w="12700" cap="flat">
              <a:solidFill>
                <a:srgbClr val="000000"/>
              </a:solidFill>
              <a:prstDash val="solid"/>
              <a:bevel/>
            </a:ln>
          </a:insideH>
          <a:insideV>
            <a:ln w="12700" cap="flat">
              <a:solidFill>
                <a:srgbClr val="000000"/>
              </a:solidFill>
              <a:prstDash val="solid"/>
              <a:bevel/>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48"/>
    <p:restoredTop sz="94697"/>
  </p:normalViewPr>
  <p:slideViewPr>
    <p:cSldViewPr snapToGrid="0" snapToObjects="1">
      <p:cViewPr varScale="1">
        <p:scale>
          <a:sx n="85" d="100"/>
          <a:sy n="85" d="100"/>
        </p:scale>
        <p:origin x="5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3" name="Shape 33"/>
          <p:cNvSpPr>
            <a:spLocks noGrp="1" noRot="1" noChangeAspect="1"/>
          </p:cNvSpPr>
          <p:nvPr>
            <p:ph type="sldImg"/>
          </p:nvPr>
        </p:nvSpPr>
        <p:spPr>
          <a:xfrm>
            <a:off x="1143000" y="685800"/>
            <a:ext cx="4572000" cy="3429000"/>
          </a:xfrm>
          <a:prstGeom prst="rect">
            <a:avLst/>
          </a:prstGeom>
        </p:spPr>
        <p:txBody>
          <a:bodyPr/>
          <a:lstStyle/>
          <a:p>
            <a:endParaRPr/>
          </a:p>
        </p:txBody>
      </p:sp>
      <p:sp>
        <p:nvSpPr>
          <p:cNvPr id="34" name="Shape 3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25000"/>
      </a:lnSpc>
      <a:defRPr sz="2400">
        <a:latin typeface="+mj-lt"/>
        <a:ea typeface="+mj-ea"/>
        <a:cs typeface="+mj-cs"/>
        <a:sym typeface="Avenir Roman"/>
      </a:defRPr>
    </a:lvl1pPr>
    <a:lvl2pPr indent="228600" defTabSz="457200" latinLnBrk="0">
      <a:lnSpc>
        <a:spcPct val="125000"/>
      </a:lnSpc>
      <a:defRPr sz="2400">
        <a:latin typeface="+mj-lt"/>
        <a:ea typeface="+mj-ea"/>
        <a:cs typeface="+mj-cs"/>
        <a:sym typeface="Avenir Roman"/>
      </a:defRPr>
    </a:lvl2pPr>
    <a:lvl3pPr indent="457200" defTabSz="457200" latinLnBrk="0">
      <a:lnSpc>
        <a:spcPct val="125000"/>
      </a:lnSpc>
      <a:defRPr sz="2400">
        <a:latin typeface="+mj-lt"/>
        <a:ea typeface="+mj-ea"/>
        <a:cs typeface="+mj-cs"/>
        <a:sym typeface="Avenir Roman"/>
      </a:defRPr>
    </a:lvl3pPr>
    <a:lvl4pPr indent="685800" defTabSz="457200" latinLnBrk="0">
      <a:lnSpc>
        <a:spcPct val="125000"/>
      </a:lnSpc>
      <a:defRPr sz="2400">
        <a:latin typeface="+mj-lt"/>
        <a:ea typeface="+mj-ea"/>
        <a:cs typeface="+mj-cs"/>
        <a:sym typeface="Avenir Roman"/>
      </a:defRPr>
    </a:lvl4pPr>
    <a:lvl5pPr indent="914400" defTabSz="457200" latinLnBrk="0">
      <a:lnSpc>
        <a:spcPct val="125000"/>
      </a:lnSpc>
      <a:defRPr sz="2400">
        <a:latin typeface="+mj-lt"/>
        <a:ea typeface="+mj-ea"/>
        <a:cs typeface="+mj-cs"/>
        <a:sym typeface="Avenir Roman"/>
      </a:defRPr>
    </a:lvl5pPr>
    <a:lvl6pPr indent="1143000" defTabSz="457200" latinLnBrk="0">
      <a:lnSpc>
        <a:spcPct val="125000"/>
      </a:lnSpc>
      <a:defRPr sz="2400">
        <a:latin typeface="+mj-lt"/>
        <a:ea typeface="+mj-ea"/>
        <a:cs typeface="+mj-cs"/>
        <a:sym typeface="Avenir Roman"/>
      </a:defRPr>
    </a:lvl6pPr>
    <a:lvl7pPr indent="1371600" defTabSz="457200" latinLnBrk="0">
      <a:lnSpc>
        <a:spcPct val="125000"/>
      </a:lnSpc>
      <a:defRPr sz="2400">
        <a:latin typeface="+mj-lt"/>
        <a:ea typeface="+mj-ea"/>
        <a:cs typeface="+mj-cs"/>
        <a:sym typeface="Avenir Roman"/>
      </a:defRPr>
    </a:lvl7pPr>
    <a:lvl8pPr indent="1600200" defTabSz="457200" latinLnBrk="0">
      <a:lnSpc>
        <a:spcPct val="125000"/>
      </a:lnSpc>
      <a:defRPr sz="2400">
        <a:latin typeface="+mj-lt"/>
        <a:ea typeface="+mj-ea"/>
        <a:cs typeface="+mj-cs"/>
        <a:sym typeface="Avenir Roman"/>
      </a:defRPr>
    </a:lvl8pPr>
    <a:lvl9pPr indent="1828800" defTabSz="457200" latinLnBrk="0">
      <a:lnSpc>
        <a:spcPct val="125000"/>
      </a:lnSpc>
      <a:defRPr sz="2400">
        <a:latin typeface="+mj-lt"/>
        <a:ea typeface="+mj-ea"/>
        <a:cs typeface="+mj-cs"/>
        <a:sym typeface="Avenir Roman"/>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Title Text"/>
          <p:cNvSpPr txBox="1">
            <a:spLocks noGrp="1"/>
          </p:cNvSpPr>
          <p:nvPr>
            <p:ph type="title"/>
          </p:nvPr>
        </p:nvSpPr>
        <p:spPr>
          <a:prstGeom prst="rect">
            <a:avLst/>
          </a:prstGeom>
        </p:spPr>
        <p:txBody>
          <a:bodyPr/>
          <a:lstStyle/>
          <a:p>
            <a:r>
              <a:t>Title Text</a:t>
            </a:r>
          </a:p>
        </p:txBody>
      </p:sp>
      <p:sp>
        <p:nvSpPr>
          <p:cNvPr id="12"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Defaul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0" name="Slide Number"/>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27" name="Slide Number"/>
          <p:cNvSpPr txBox="1">
            <a:spLocks noGrp="1"/>
          </p:cNvSpPr>
          <p:nvPr>
            <p:ph type="sldNum" sz="quarter" idx="2"/>
          </p:nvPr>
        </p:nvSpPr>
        <p:spPr>
          <a:prstGeom prst="rect">
            <a:avLst/>
          </a:prstGeom>
        </p:spPr>
        <p:txBody>
          <a:bodyPr/>
          <a:lstStyle/>
          <a:p>
            <a:fld id="{86CB4B4D-7CA3-9044-876B-883B54F8677D}" type="slidenum">
              <a:rPr/>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4" Type="http://schemas.openxmlformats.org/officeDocument/2006/relationships/theme" Target="../theme/theme1.xml"/><Relationship Id="rId5"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5"/>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92074"/>
            <a:ext cx="8229600" cy="1508126"/>
          </a:xfrm>
          <a:prstGeom prst="rect">
            <a:avLst/>
          </a:prstGeom>
          <a:ln w="12700">
            <a:miter lim="400000"/>
          </a:ln>
          <a:extLst>
            <a:ext uri="{C572A759-6A51-4108-AA02-DFA0A04FC94B}">
              <ma14:wrappingTextBoxFlag xmlns:ma14="http://schemas.microsoft.com/office/mac/drawingml/2011/main" val="1"/>
            </a:ext>
          </a:extLst>
        </p:spPr>
        <p:txBody>
          <a:bodyPr lIns="45719" rIns="45719" anchor="ctr"/>
          <a:lstStyle/>
          <a:p>
            <a:r>
              <a:t>Title Text</a:t>
            </a:r>
          </a:p>
        </p:txBody>
      </p:sp>
      <p:sp>
        <p:nvSpPr>
          <p:cNvPr id="3" name="Body Level One…"/>
          <p:cNvSpPr txBox="1">
            <a:spLocks noGrp="1"/>
          </p:cNvSpPr>
          <p:nvPr>
            <p:ph type="body" idx="1"/>
          </p:nvPr>
        </p:nvSpPr>
        <p:spPr>
          <a:xfrm>
            <a:off x="457200" y="1600200"/>
            <a:ext cx="8229600" cy="5257800"/>
          </a:xfrm>
          <a:prstGeom prst="rect">
            <a:avLst/>
          </a:prstGeom>
          <a:ln w="12700">
            <a:miter lim="400000"/>
          </a:ln>
          <a:extLst>
            <a:ext uri="{C572A759-6A51-4108-AA02-DFA0A04FC94B}">
              <ma14:wrappingTextBoxFlag xmlns:ma14="http://schemas.microsoft.com/office/mac/drawingml/2011/main" val="1"/>
            </a:ext>
          </a:extLst>
        </p:spPr>
        <p:txBody>
          <a:bodyPr lIns="45719" rIns="45719"/>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7956550" y="6416992"/>
            <a:ext cx="730250" cy="269241"/>
          </a:xfrm>
          <a:prstGeom prst="rect">
            <a:avLst/>
          </a:prstGeom>
          <a:ln w="12700">
            <a:miter lim="400000"/>
          </a:ln>
        </p:spPr>
        <p:txBody>
          <a:bodyPr lIns="45719" rIns="45719" anchor="ctr">
            <a:spAutoFit/>
          </a:bodyPr>
          <a:lstStyle>
            <a:lvl1pPr algn="r">
              <a:defRPr sz="1200">
                <a:solidFill>
                  <a:srgbClr val="898989"/>
                </a:solidFill>
              </a:defRPr>
            </a:lvl1pPr>
          </a:lstStyle>
          <a:p>
            <a:fld id="{86CB4B4D-7CA3-9044-876B-883B54F8677D}"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5pPr>
      <a:lvl6pPr marL="0" marR="0" indent="45720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6pPr>
      <a:lvl7pPr marL="0" marR="0" indent="91440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7pPr>
      <a:lvl8pPr marL="0" marR="0" indent="137160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8pPr>
      <a:lvl9pPr marL="0" marR="0" indent="182880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4pPr>
      <a:lvl5pPr marL="22352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5pPr>
      <a:lvl6pPr marL="26924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496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6068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64000" marR="0" indent="-4064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Bright Home Estate Agent…"/>
          <p:cNvSpPr>
            <a:spLocks noGrp="1"/>
          </p:cNvSpPr>
          <p:nvPr>
            <p:ph type="body" sz="half" idx="4294967295"/>
          </p:nvPr>
        </p:nvSpPr>
        <p:spPr>
          <a:xfrm>
            <a:off x="587454" y="1523106"/>
            <a:ext cx="7603332" cy="5232977"/>
          </a:xfrm>
          <a:prstGeom prst="rect">
            <a:avLst/>
          </a:prstGeom>
          <a:ln/>
        </p:spPr>
        <p:style>
          <a:lnRef idx="2">
            <a:schemeClr val="dk1"/>
          </a:lnRef>
          <a:fillRef idx="1">
            <a:schemeClr val="lt1"/>
          </a:fillRef>
          <a:effectRef idx="0">
            <a:schemeClr val="dk1"/>
          </a:effectRef>
          <a:fontRef idx="minor">
            <a:schemeClr val="dk1"/>
          </a:fontRef>
        </p:style>
        <p:txBody>
          <a:bodyPr>
            <a:normAutofit/>
          </a:bodyPr>
          <a:lstStyle/>
          <a:p>
            <a:pPr marL="0" indent="0" algn="ctr" defTabSz="365760">
              <a:spcBef>
                <a:spcPts val="0"/>
              </a:spcBef>
              <a:buSzTx/>
              <a:buFontTx/>
              <a:buNone/>
              <a:defRPr sz="2400">
                <a:solidFill>
                  <a:srgbClr val="FF2600"/>
                </a:solidFill>
              </a:defRPr>
            </a:pPr>
            <a:r>
              <a:rPr dirty="0"/>
              <a:t>Bright Home Estate Agent </a:t>
            </a:r>
          </a:p>
          <a:p>
            <a:pPr marL="0" indent="0" algn="ctr" defTabSz="365760">
              <a:spcBef>
                <a:spcPts val="0"/>
              </a:spcBef>
              <a:buSzTx/>
              <a:buFontTx/>
              <a:buNone/>
              <a:defRPr sz="2400">
                <a:solidFill>
                  <a:srgbClr val="FF2600"/>
                </a:solidFill>
              </a:defRPr>
            </a:pPr>
            <a:r>
              <a:rPr dirty="0"/>
              <a:t> </a:t>
            </a:r>
            <a:r>
              <a:rPr dirty="0">
                <a:solidFill>
                  <a:srgbClr val="942193"/>
                </a:solidFill>
              </a:rPr>
              <a:t>Business Plan</a:t>
            </a:r>
          </a:p>
          <a:p>
            <a:pPr marL="0" indent="0" algn="ctr" defTabSz="365760">
              <a:spcBef>
                <a:spcPts val="0"/>
              </a:spcBef>
              <a:buSzTx/>
              <a:buFontTx/>
              <a:buNone/>
              <a:defRPr sz="2400"/>
            </a:pPr>
            <a:r>
              <a:rPr dirty="0"/>
              <a:t> </a:t>
            </a:r>
            <a:r>
              <a:rPr dirty="0">
                <a:solidFill>
                  <a:srgbClr val="009193"/>
                </a:solidFill>
              </a:rPr>
              <a:t>Prepared by </a:t>
            </a:r>
            <a:r>
              <a:rPr dirty="0"/>
              <a:t> </a:t>
            </a:r>
          </a:p>
          <a:p>
            <a:pPr marL="0" indent="0" algn="ctr" defTabSz="365760">
              <a:spcBef>
                <a:spcPts val="0"/>
              </a:spcBef>
              <a:buSzTx/>
              <a:buFontTx/>
              <a:buNone/>
              <a:defRPr sz="2400"/>
            </a:pPr>
            <a:r>
              <a:rPr dirty="0"/>
              <a:t> </a:t>
            </a:r>
          </a:p>
          <a:p>
            <a:pPr marL="0" indent="0" algn="ctr" defTabSz="365760">
              <a:spcBef>
                <a:spcPts val="0"/>
              </a:spcBef>
              <a:buSzTx/>
              <a:buFontTx/>
              <a:buNone/>
              <a:defRPr sz="2400" b="1">
                <a:latin typeface="Arial"/>
                <a:ea typeface="Arial"/>
                <a:cs typeface="Arial"/>
                <a:sym typeface="Arial"/>
              </a:defRPr>
            </a:pPr>
            <a:r>
              <a:rPr dirty="0"/>
              <a:t>  </a:t>
            </a:r>
            <a:r>
              <a:rPr sz="1800" dirty="0"/>
              <a:t> SHIBBIR AHMED (1706689)</a:t>
            </a:r>
          </a:p>
          <a:p>
            <a:pPr marL="0" indent="0" algn="ctr" defTabSz="365760">
              <a:spcBef>
                <a:spcPts val="0"/>
              </a:spcBef>
              <a:buSzTx/>
              <a:buFontTx/>
              <a:buNone/>
              <a:defRPr sz="1800" b="1">
                <a:latin typeface="Arial"/>
                <a:ea typeface="Arial"/>
                <a:cs typeface="Arial"/>
                <a:sym typeface="Arial"/>
              </a:defRPr>
            </a:pPr>
            <a:r>
              <a:rPr dirty="0"/>
              <a:t>NOOR AHMED (1707321)</a:t>
            </a:r>
          </a:p>
          <a:p>
            <a:pPr marL="0" indent="0" algn="ctr" defTabSz="182880">
              <a:spcBef>
                <a:spcPts val="0"/>
              </a:spcBef>
              <a:buSzTx/>
              <a:buFontTx/>
              <a:buNone/>
              <a:defRPr sz="1800" b="1">
                <a:latin typeface="Arial"/>
                <a:ea typeface="Arial"/>
                <a:cs typeface="Arial"/>
                <a:sym typeface="Arial"/>
              </a:defRPr>
            </a:pPr>
            <a:r>
              <a:rPr dirty="0"/>
              <a:t>             MD WALIUR RAHMAN (1707546)</a:t>
            </a:r>
          </a:p>
          <a:p>
            <a:pPr marL="0" indent="0" algn="ctr" defTabSz="182880">
              <a:spcBef>
                <a:spcPts val="0"/>
              </a:spcBef>
              <a:buSzTx/>
              <a:buFontTx/>
              <a:buNone/>
              <a:defRPr sz="1800" b="1">
                <a:latin typeface="Arial"/>
                <a:ea typeface="Arial"/>
                <a:cs typeface="Arial"/>
                <a:sym typeface="Arial"/>
              </a:defRPr>
            </a:pPr>
            <a:r>
              <a:rPr dirty="0"/>
              <a:t>           </a:t>
            </a:r>
            <a:r>
              <a:rPr lang="en-GB" dirty="0" smtClean="0"/>
              <a:t> </a:t>
            </a:r>
            <a:r>
              <a:rPr dirty="0" smtClean="0"/>
              <a:t>  SYED KAMR</a:t>
            </a:r>
            <a:r>
              <a:rPr lang="en-GB" dirty="0" smtClean="0"/>
              <a:t>UL HASAN (1706692)</a:t>
            </a:r>
            <a:endParaRPr lang="en-GB" dirty="0" smtClean="0"/>
          </a:p>
          <a:p>
            <a:pPr marL="0" indent="0" algn="ctr" defTabSz="182880">
              <a:spcBef>
                <a:spcPts val="0"/>
              </a:spcBef>
              <a:buSzTx/>
              <a:buFontTx/>
              <a:buNone/>
              <a:defRPr sz="1800" b="1">
                <a:latin typeface="Arial"/>
                <a:ea typeface="Arial"/>
                <a:cs typeface="Arial"/>
                <a:sym typeface="Arial"/>
              </a:defRPr>
            </a:pPr>
            <a:endParaRPr lang="en-GB" dirty="0"/>
          </a:p>
          <a:p>
            <a:pPr marL="0" indent="0" algn="ctr" defTabSz="182880">
              <a:spcBef>
                <a:spcPts val="0"/>
              </a:spcBef>
              <a:buSzTx/>
              <a:buFontTx/>
              <a:buNone/>
              <a:defRPr sz="1800" b="1">
                <a:latin typeface="Arial"/>
                <a:ea typeface="Arial"/>
                <a:cs typeface="Arial"/>
                <a:sym typeface="Arial"/>
              </a:defRPr>
            </a:pPr>
            <a:endParaRPr lang="en-GB" dirty="0" smtClean="0"/>
          </a:p>
          <a:p>
            <a:pPr marL="0" indent="0" algn="ctr" defTabSz="182880">
              <a:spcBef>
                <a:spcPts val="0"/>
              </a:spcBef>
              <a:buSzTx/>
              <a:buFontTx/>
              <a:buNone/>
              <a:defRPr sz="1800" b="1">
                <a:latin typeface="Arial"/>
                <a:ea typeface="Arial"/>
                <a:cs typeface="Arial"/>
                <a:sym typeface="Arial"/>
              </a:defRPr>
            </a:pPr>
            <a:r>
              <a:rPr lang="en-GB" dirty="0" smtClean="0"/>
              <a:t>MODULE CODE: </a:t>
            </a:r>
            <a:r>
              <a:rPr lang="is-IS" sz="1800" b="1" dirty="0" smtClean="0">
                <a:sym typeface="Arial"/>
              </a:rPr>
              <a:t>BMSK4006</a:t>
            </a:r>
          </a:p>
          <a:p>
            <a:pPr marL="0" indent="0" algn="ctr" defTabSz="182880">
              <a:spcBef>
                <a:spcPts val="0"/>
              </a:spcBef>
              <a:buSzTx/>
              <a:buFontTx/>
              <a:buNone/>
              <a:defRPr sz="1800" b="1">
                <a:latin typeface="Arial"/>
                <a:ea typeface="Arial"/>
                <a:cs typeface="Arial"/>
                <a:sym typeface="Arial"/>
              </a:defRPr>
            </a:pPr>
            <a:r>
              <a:rPr lang="is-IS" sz="1800" b="1" dirty="0" smtClean="0">
                <a:sym typeface="Arial"/>
              </a:rPr>
              <a:t>ASSIGNMENT TITLE: </a:t>
            </a:r>
            <a:r>
              <a:rPr lang="en-US" sz="1800" b="1" dirty="0">
                <a:sym typeface="Arial"/>
              </a:rPr>
              <a:t>Managing Enterprise in the 21st </a:t>
            </a:r>
            <a:r>
              <a:rPr lang="en-US" sz="1800" b="1" dirty="0" smtClean="0">
                <a:sym typeface="Arial"/>
              </a:rPr>
              <a:t>Century</a:t>
            </a:r>
          </a:p>
          <a:p>
            <a:pPr marL="0" indent="0" algn="ctr" defTabSz="182880">
              <a:spcBef>
                <a:spcPts val="0"/>
              </a:spcBef>
              <a:buSzTx/>
              <a:buFontTx/>
              <a:buNone/>
              <a:defRPr sz="1800" b="1">
                <a:latin typeface="Arial"/>
                <a:ea typeface="Arial"/>
                <a:cs typeface="Arial"/>
                <a:sym typeface="Arial"/>
              </a:defRPr>
            </a:pPr>
            <a:r>
              <a:rPr lang="en-US" sz="1800" b="1" dirty="0" smtClean="0">
                <a:sym typeface="Arial"/>
              </a:rPr>
              <a:t>TEACHER: DR MUSHFIQUR RAHMAN</a:t>
            </a:r>
          </a:p>
          <a:p>
            <a:pPr marL="0" indent="0" algn="ctr" defTabSz="182880">
              <a:spcBef>
                <a:spcPts val="0"/>
              </a:spcBef>
              <a:buSzTx/>
              <a:buFontTx/>
              <a:buNone/>
              <a:defRPr sz="1800" b="1">
                <a:latin typeface="Arial"/>
                <a:ea typeface="Arial"/>
                <a:cs typeface="Arial"/>
                <a:sym typeface="Arial"/>
              </a:defRPr>
            </a:pPr>
            <a:r>
              <a:rPr lang="en-US" sz="1800" b="1" dirty="0" smtClean="0">
                <a:sym typeface="Arial"/>
              </a:rPr>
              <a:t>GROUP: 3</a:t>
            </a:r>
            <a:endParaRPr lang="en-GB" dirty="0" smtClean="0"/>
          </a:p>
          <a:p>
            <a:pPr marL="0" indent="0" algn="ctr" defTabSz="182880">
              <a:spcBef>
                <a:spcPts val="0"/>
              </a:spcBef>
              <a:buSzTx/>
              <a:buFontTx/>
              <a:buNone/>
              <a:defRPr sz="1800" b="1">
                <a:latin typeface="Arial"/>
                <a:ea typeface="Arial"/>
                <a:cs typeface="Arial"/>
                <a:sym typeface="Arial"/>
              </a:defRPr>
            </a:pPr>
            <a:endParaRPr lang="en-GB" dirty="0"/>
          </a:p>
          <a:p>
            <a:pPr marL="0" indent="0" algn="ctr" defTabSz="182880">
              <a:spcBef>
                <a:spcPts val="0"/>
              </a:spcBef>
              <a:buSzTx/>
              <a:buFontTx/>
              <a:buNone/>
              <a:defRPr sz="1800" b="1">
                <a:latin typeface="Arial"/>
                <a:ea typeface="Arial"/>
                <a:cs typeface="Arial"/>
                <a:sym typeface="Arial"/>
              </a:defRPr>
            </a:pPr>
            <a:endParaRPr lang="en-GB" dirty="0" smtClean="0"/>
          </a:p>
          <a:p>
            <a:pPr marL="0" indent="0" algn="ctr" defTabSz="182880">
              <a:spcBef>
                <a:spcPts val="0"/>
              </a:spcBef>
              <a:buSzTx/>
              <a:buFontTx/>
              <a:buNone/>
              <a:defRPr sz="1800" b="1">
                <a:latin typeface="Arial"/>
                <a:ea typeface="Arial"/>
                <a:cs typeface="Arial"/>
                <a:sym typeface="Arial"/>
              </a:defRPr>
            </a:pPr>
            <a:endParaRPr lang="en-GB" dirty="0"/>
          </a:p>
          <a:p>
            <a:pPr marL="0" indent="0" algn="ctr" defTabSz="182880">
              <a:spcBef>
                <a:spcPts val="0"/>
              </a:spcBef>
              <a:buSzTx/>
              <a:buFontTx/>
              <a:buNone/>
              <a:defRPr sz="1800" b="1">
                <a:latin typeface="Arial"/>
                <a:ea typeface="Arial"/>
                <a:cs typeface="Arial"/>
                <a:sym typeface="Arial"/>
              </a:defRPr>
            </a:pPr>
            <a:endParaRPr lang="en-GB" dirty="0" smtClean="0"/>
          </a:p>
          <a:p>
            <a:pPr marL="0" indent="0" algn="ctr" defTabSz="182880">
              <a:spcBef>
                <a:spcPts val="0"/>
              </a:spcBef>
              <a:buSzTx/>
              <a:buFontTx/>
              <a:buNone/>
              <a:defRPr sz="1800" b="1">
                <a:latin typeface="Arial"/>
                <a:ea typeface="Arial"/>
                <a:cs typeface="Arial"/>
                <a:sym typeface="Arial"/>
              </a:defRPr>
            </a:pPr>
            <a:endParaRPr lang="en-GB" dirty="0"/>
          </a:p>
        </p:txBody>
      </p:sp>
      <p:sp>
        <p:nvSpPr>
          <p:cNvPr id="37" name="11/23/17"/>
          <p:cNvSpPr txBox="1"/>
          <p:nvPr/>
        </p:nvSpPr>
        <p:spPr>
          <a:xfrm>
            <a:off x="395287" y="6512242"/>
            <a:ext cx="971551"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Contents"/>
          <p:cNvSpPr txBox="1">
            <a:spLocks noGrp="1"/>
          </p:cNvSpPr>
          <p:nvPr>
            <p:ph type="title" idx="4294967295"/>
          </p:nvPr>
        </p:nvSpPr>
        <p:spPr>
          <a:xfrm>
            <a:off x="457200" y="-119222"/>
            <a:ext cx="8229600" cy="1225551"/>
          </a:xfrm>
          <a:prstGeom prst="rect">
            <a:avLst/>
          </a:prstGeom>
        </p:spPr>
        <p:txBody>
          <a:bodyPr>
            <a:normAutofit/>
          </a:bodyPr>
          <a:lstStyle>
            <a:lvl1pPr>
              <a:defRPr sz="3500"/>
            </a:lvl1pPr>
          </a:lstStyle>
          <a:p>
            <a:r>
              <a:rPr/>
              <a:t>Contents </a:t>
            </a:r>
          </a:p>
        </p:txBody>
      </p:sp>
      <p:sp>
        <p:nvSpPr>
          <p:cNvPr id="40" name="Introduction…"/>
          <p:cNvSpPr>
            <a:spLocks noGrp="1"/>
          </p:cNvSpPr>
          <p:nvPr>
            <p:ph type="body" idx="4294967295"/>
          </p:nvPr>
        </p:nvSpPr>
        <p:spPr>
          <a:xfrm>
            <a:off x="294640" y="876379"/>
            <a:ext cx="8229601" cy="5256213"/>
          </a:xfrm>
          <a:prstGeom prst="rect">
            <a:avLst/>
          </a:prstGeom>
          <a:solidFill>
            <a:schemeClr val="accent3">
              <a:lumOff val="44000"/>
            </a:schemeClr>
          </a:solidFill>
          <a:ln w="25400">
            <a:solidFill>
              <a:schemeClr val="accent1"/>
            </a:solidFill>
            <a:bevel/>
          </a:ln>
        </p:spPr>
        <p:txBody>
          <a:bodyPr>
            <a:normAutofit/>
          </a:bodyPr>
          <a:lstStyle/>
          <a:p>
            <a:pPr marL="305301" indent="-305301" defTabSz="795527">
              <a:spcBef>
                <a:spcPts val="600"/>
              </a:spcBef>
              <a:buFontTx/>
              <a:buChar char="•"/>
              <a:defRPr sz="1566"/>
            </a:pPr>
            <a:r>
              <a:rPr/>
              <a:t>Introduction</a:t>
            </a:r>
          </a:p>
          <a:p>
            <a:pPr marL="305301" indent="-305301" defTabSz="795527">
              <a:spcBef>
                <a:spcPts val="600"/>
              </a:spcBef>
              <a:buFontTx/>
              <a:buChar char="•"/>
              <a:defRPr sz="1566"/>
            </a:pPr>
            <a:r>
              <a:rPr/>
              <a:t>Aims and objectives</a:t>
            </a:r>
          </a:p>
          <a:p>
            <a:pPr marL="305301" indent="-305301" defTabSz="795527">
              <a:spcBef>
                <a:spcPts val="600"/>
              </a:spcBef>
              <a:buFontTx/>
              <a:buChar char="•"/>
              <a:defRPr sz="1566"/>
            </a:pPr>
            <a:r>
              <a:rPr/>
              <a:t>Mission and vision</a:t>
            </a:r>
          </a:p>
          <a:p>
            <a:pPr marL="305301" indent="-305301" defTabSz="795527">
              <a:spcBef>
                <a:spcPts val="600"/>
              </a:spcBef>
              <a:buFontTx/>
              <a:buChar char="•"/>
              <a:defRPr sz="1566"/>
            </a:pPr>
            <a:r>
              <a:rPr/>
              <a:t>Legal compliances</a:t>
            </a:r>
          </a:p>
          <a:p>
            <a:pPr marL="305301" indent="-305301" defTabSz="795527">
              <a:spcBef>
                <a:spcPts val="600"/>
              </a:spcBef>
              <a:buFontTx/>
              <a:buChar char="•"/>
              <a:defRPr sz="1566"/>
            </a:pPr>
            <a:r>
              <a:rPr/>
              <a:t>Management process/ Marketing</a:t>
            </a:r>
          </a:p>
          <a:p>
            <a:pPr marL="305301" indent="-305301" defTabSz="795527">
              <a:spcBef>
                <a:spcPts val="600"/>
              </a:spcBef>
              <a:buFontTx/>
              <a:buChar char="•"/>
              <a:defRPr sz="1566"/>
            </a:pPr>
            <a:r>
              <a:rPr/>
              <a:t>Management process/ Finance</a:t>
            </a:r>
          </a:p>
          <a:p>
            <a:pPr marL="305301" indent="-305301" defTabSz="795527">
              <a:spcBef>
                <a:spcPts val="600"/>
              </a:spcBef>
              <a:buFontTx/>
              <a:buChar char="•"/>
              <a:defRPr sz="1566"/>
            </a:pPr>
            <a:r>
              <a:rPr/>
              <a:t>Management process/ Administration</a:t>
            </a:r>
          </a:p>
          <a:p>
            <a:pPr marL="305301" indent="-305301" defTabSz="795527">
              <a:spcBef>
                <a:spcPts val="600"/>
              </a:spcBef>
              <a:buFontTx/>
              <a:buChar char="•"/>
              <a:defRPr sz="1566"/>
            </a:pPr>
            <a:r>
              <a:rPr/>
              <a:t>SWOT Analysis</a:t>
            </a:r>
          </a:p>
          <a:p>
            <a:pPr marL="305301" indent="-305301" defTabSz="795527">
              <a:spcBef>
                <a:spcPts val="600"/>
              </a:spcBef>
              <a:buFontTx/>
              <a:buChar char="•"/>
              <a:defRPr sz="1566"/>
            </a:pPr>
            <a:r>
              <a:rPr/>
              <a:t>PESTLE Analysis</a:t>
            </a:r>
          </a:p>
          <a:p>
            <a:pPr marL="305301" indent="-305301" defTabSz="795527">
              <a:spcBef>
                <a:spcPts val="600"/>
              </a:spcBef>
              <a:buFontTx/>
              <a:buChar char="•"/>
              <a:defRPr sz="1566"/>
            </a:pPr>
            <a:r>
              <a:rPr/>
              <a:t>Conclusion</a:t>
            </a:r>
          </a:p>
          <a:p>
            <a:pPr marL="0" indent="0" defTabSz="795527">
              <a:spcBef>
                <a:spcPts val="600"/>
              </a:spcBef>
              <a:buSzTx/>
              <a:buFontTx/>
              <a:buNone/>
              <a:defRPr sz="2784"/>
            </a:pPr>
            <a:endParaRPr/>
          </a:p>
          <a:p>
            <a:pPr marL="0" indent="0" defTabSz="795527">
              <a:spcBef>
                <a:spcPts val="600"/>
              </a:spcBef>
              <a:buSzTx/>
              <a:buFontTx/>
              <a:buNone/>
              <a:defRPr sz="2784"/>
            </a:pPr>
            <a:endParaRPr/>
          </a:p>
          <a:p>
            <a:pPr marL="0" indent="0" defTabSz="795527">
              <a:spcBef>
                <a:spcPts val="600"/>
              </a:spcBef>
              <a:buSzTx/>
              <a:buFontTx/>
              <a:buNone/>
              <a:defRPr sz="2784"/>
            </a:pPr>
            <a:endParaRPr/>
          </a:p>
        </p:txBody>
      </p:sp>
      <p:sp>
        <p:nvSpPr>
          <p:cNvPr id="41"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42"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Introduction"/>
          <p:cNvSpPr txBox="1">
            <a:spLocks noGrp="1"/>
          </p:cNvSpPr>
          <p:nvPr>
            <p:ph type="title" idx="4294967295"/>
          </p:nvPr>
        </p:nvSpPr>
        <p:spPr>
          <a:xfrm>
            <a:off x="466725" y="188912"/>
            <a:ext cx="8229600" cy="1143001"/>
          </a:xfrm>
          <a:prstGeom prst="rect">
            <a:avLst/>
          </a:prstGeom>
        </p:spPr>
        <p:txBody>
          <a:bodyPr>
            <a:normAutofit/>
          </a:bodyPr>
          <a:lstStyle>
            <a:lvl1pPr>
              <a:defRPr sz="3500"/>
            </a:lvl1pPr>
          </a:lstStyle>
          <a:p>
            <a:r>
              <a:rPr/>
              <a:t>Introduction</a:t>
            </a:r>
          </a:p>
        </p:txBody>
      </p:sp>
      <p:sp>
        <p:nvSpPr>
          <p:cNvPr id="45" name="Bright Home Estate Agent will generate enough revenue to cover its expenses, but this plan may vary depending on its Directors, Shareholders, Executives and Service Receivers. This prospectus is to highlight most essentials factors of this company for its Colleagues, Partners, Directors, Shareholders and Executives to do business, then the focus of this plan may be operational and financial than colloquialism.…"/>
          <p:cNvSpPr>
            <a:spLocks noGrp="1"/>
          </p:cNvSpPr>
          <p:nvPr>
            <p:ph type="body" idx="4294967295"/>
          </p:nvPr>
        </p:nvSpPr>
        <p:spPr>
          <a:xfrm>
            <a:off x="431442" y="1437639"/>
            <a:ext cx="8300166" cy="4267201"/>
          </a:xfrm>
          <a:prstGeom prst="rect">
            <a:avLst/>
          </a:prstGeom>
          <a:solidFill>
            <a:schemeClr val="accent3">
              <a:lumOff val="44000"/>
            </a:schemeClr>
          </a:solidFill>
          <a:ln w="25400">
            <a:solidFill>
              <a:schemeClr val="accent1"/>
            </a:solidFill>
            <a:bevel/>
          </a:ln>
        </p:spPr>
        <p:txBody>
          <a:bodyPr>
            <a:normAutofit/>
          </a:bodyPr>
          <a:lstStyle/>
          <a:p>
            <a:pPr marL="0" indent="0">
              <a:spcBef>
                <a:spcPts val="0"/>
              </a:spcBef>
              <a:buSzTx/>
              <a:buFontTx/>
              <a:buNone/>
              <a:defRPr sz="1800"/>
            </a:pPr>
            <a:endParaRPr/>
          </a:p>
          <a:p>
            <a:pPr marL="0" indent="0">
              <a:spcBef>
                <a:spcPts val="0"/>
              </a:spcBef>
              <a:buSzTx/>
              <a:buFontTx/>
              <a:buNone/>
              <a:defRPr sz="1600"/>
            </a:pPr>
            <a:r>
              <a:rPr>
                <a:latin typeface="+mn-lt"/>
                <a:ea typeface="+mn-ea"/>
                <a:cs typeface="+mn-cs"/>
                <a:sym typeface="Helvetica"/>
              </a:rPr>
              <a:t>Bright Home Estate Agent</a:t>
            </a:r>
            <a:r>
              <a:rPr b="1"/>
              <a:t> </a:t>
            </a:r>
            <a:r>
              <a:rPr lang="en-GB" dirty="0" smtClean="0"/>
              <a:t>is a service providing company which helps people to give shelter</a:t>
            </a:r>
            <a:r>
              <a:rPr smtClean="0"/>
              <a:t>.</a:t>
            </a:r>
            <a:r>
              <a:rPr lang="en-GB" dirty="0" smtClean="0"/>
              <a:t>We will make less profit but give our clients more benefit .</a:t>
            </a:r>
            <a:r>
              <a:rPr smtClean="0"/>
              <a:t>This </a:t>
            </a:r>
            <a:r>
              <a:rPr/>
              <a:t>prospectus is to highlight most essentials factors of this company for its Colleagues, Partners, Directors, Shareholders and Executives to do business, then the focus of this plan may be operational and financial than colloquialism.</a:t>
            </a:r>
          </a:p>
          <a:p>
            <a:pPr marL="0" indent="0">
              <a:spcBef>
                <a:spcPts val="0"/>
              </a:spcBef>
              <a:buSzTx/>
              <a:buFontTx/>
              <a:buNone/>
              <a:defRPr sz="1600"/>
            </a:pPr>
            <a:endParaRPr/>
          </a:p>
          <a:p>
            <a:pPr marL="0" indent="0">
              <a:spcBef>
                <a:spcPts val="0"/>
              </a:spcBef>
              <a:buSzTx/>
              <a:buFontTx/>
              <a:buNone/>
              <a:defRPr sz="1600"/>
            </a:pPr>
            <a:r>
              <a:rPr/>
              <a:t>We will </a:t>
            </a:r>
            <a:r>
              <a:rPr lang="en-GB" dirty="0" smtClean="0"/>
              <a:t>make enough profit </a:t>
            </a:r>
            <a:r>
              <a:rPr smtClean="0"/>
              <a:t>to </a:t>
            </a:r>
            <a:r>
              <a:rPr/>
              <a:t>so that the company </a:t>
            </a:r>
            <a:r>
              <a:rPr smtClean="0"/>
              <a:t>can</a:t>
            </a:r>
            <a:r>
              <a:rPr lang="en-GB" dirty="0" smtClean="0"/>
              <a:t> pay</a:t>
            </a:r>
            <a:r>
              <a:rPr smtClean="0"/>
              <a:t> </a:t>
            </a:r>
            <a:r>
              <a:rPr/>
              <a:t>the wages, establishments cost after implementing the projects as required. There are unsurprising   contents of </a:t>
            </a:r>
            <a:r>
              <a:rPr>
                <a:latin typeface="+mn-lt"/>
                <a:ea typeface="+mn-ea"/>
                <a:cs typeface="+mn-cs"/>
                <a:sym typeface="Helvetica"/>
              </a:rPr>
              <a:t>Bright Home Estate Agent</a:t>
            </a:r>
            <a:r>
              <a:rPr b="1"/>
              <a:t> </a:t>
            </a:r>
            <a:r>
              <a:rPr/>
              <a:t>business plan. For example, a business plan normally starts with an Executive Summary, which should be concise and interesting. People usually expect to see sections covering the Company, the Market, the Product, the Management Team, Strategy, Implementation and Financial Analysis as well as HR.</a:t>
            </a:r>
          </a:p>
        </p:txBody>
      </p:sp>
      <p:sp>
        <p:nvSpPr>
          <p:cNvPr id="46"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47"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Aim and Objectives"/>
          <p:cNvSpPr txBox="1">
            <a:spLocks noGrp="1"/>
          </p:cNvSpPr>
          <p:nvPr>
            <p:ph type="title" idx="4294967295"/>
          </p:nvPr>
        </p:nvSpPr>
        <p:spPr>
          <a:xfrm>
            <a:off x="457200" y="274637"/>
            <a:ext cx="8229600" cy="569993"/>
          </a:xfrm>
          <a:prstGeom prst="rect">
            <a:avLst/>
          </a:prstGeom>
        </p:spPr>
        <p:txBody>
          <a:bodyPr>
            <a:normAutofit fontScale="90000"/>
          </a:bodyPr>
          <a:lstStyle>
            <a:lvl1pPr defTabSz="850391">
              <a:defRPr sz="3255"/>
            </a:lvl1pPr>
          </a:lstStyle>
          <a:p>
            <a:r>
              <a:rPr/>
              <a:t>Aim and Objectives </a:t>
            </a:r>
          </a:p>
        </p:txBody>
      </p:sp>
      <p:sp>
        <p:nvSpPr>
          <p:cNvPr id="50" name="Aim:…"/>
          <p:cNvSpPr>
            <a:spLocks noGrp="1"/>
          </p:cNvSpPr>
          <p:nvPr>
            <p:ph type="body" idx="4294967295"/>
          </p:nvPr>
        </p:nvSpPr>
        <p:spPr>
          <a:xfrm>
            <a:off x="425687" y="946626"/>
            <a:ext cx="8308500" cy="4964748"/>
          </a:xfrm>
          <a:prstGeom prst="rect">
            <a:avLst/>
          </a:prstGeom>
          <a:solidFill>
            <a:schemeClr val="accent3">
              <a:lumOff val="44000"/>
            </a:schemeClr>
          </a:solidFill>
          <a:ln w="25400">
            <a:solidFill>
              <a:schemeClr val="accent1"/>
            </a:solidFill>
            <a:bevel/>
          </a:ln>
        </p:spPr>
        <p:txBody>
          <a:bodyPr>
            <a:normAutofit/>
          </a:bodyPr>
          <a:lstStyle/>
          <a:p>
            <a:pPr marL="0" indent="0" defTabSz="649223">
              <a:spcBef>
                <a:spcPts val="0"/>
              </a:spcBef>
              <a:buSzTx/>
              <a:buFontTx/>
              <a:buNone/>
              <a:defRPr sz="1278" b="1">
                <a:latin typeface="Arial"/>
                <a:ea typeface="Arial"/>
                <a:cs typeface="Arial"/>
                <a:sym typeface="Arial"/>
              </a:defRPr>
            </a:pPr>
            <a:r>
              <a:rPr/>
              <a:t>Aim: </a:t>
            </a:r>
          </a:p>
          <a:p>
            <a:pPr marL="0" indent="0" defTabSz="649223">
              <a:spcBef>
                <a:spcPts val="0"/>
              </a:spcBef>
              <a:buSzTx/>
              <a:buFontTx/>
              <a:buNone/>
              <a:defRPr sz="1278"/>
            </a:pPr>
            <a:r>
              <a:rPr/>
              <a:t>To deliver highest possible services to the residents of local families in order to get every one of their own accommodation without becoming homeless. </a:t>
            </a:r>
          </a:p>
          <a:p>
            <a:pPr marL="0" indent="0" defTabSz="649223">
              <a:spcBef>
                <a:spcPts val="0"/>
              </a:spcBef>
              <a:buSzTx/>
              <a:buFontTx/>
              <a:buNone/>
              <a:defRPr sz="1278"/>
            </a:pPr>
            <a:endParaRPr/>
          </a:p>
          <a:p>
            <a:pPr marL="0" indent="0" defTabSz="649223">
              <a:spcBef>
                <a:spcPts val="0"/>
              </a:spcBef>
              <a:buSzTx/>
              <a:buFontTx/>
              <a:buNone/>
              <a:defRPr sz="1278"/>
            </a:pPr>
            <a:r>
              <a:rPr b="1" smtClean="0">
                <a:latin typeface="Arial" charset="0"/>
                <a:ea typeface="Arial" charset="0"/>
                <a:cs typeface="Arial" charset="0"/>
              </a:rPr>
              <a:t>To </a:t>
            </a:r>
            <a:r>
              <a:rPr b="1">
                <a:latin typeface="Arial" charset="0"/>
                <a:ea typeface="Arial" charset="0"/>
                <a:cs typeface="Arial" charset="0"/>
              </a:rPr>
              <a:t>develop </a:t>
            </a:r>
            <a:r>
              <a:rPr b="1" smtClean="0">
                <a:latin typeface="Arial" charset="0"/>
                <a:ea typeface="Arial" charset="0"/>
                <a:cs typeface="Arial" charset="0"/>
              </a:rPr>
              <a:t>office</a:t>
            </a:r>
            <a:r>
              <a:rPr lang="en-GB" b="1" dirty="0" smtClean="0">
                <a:latin typeface="Arial" charset="0"/>
                <a:ea typeface="Arial" charset="0"/>
                <a:cs typeface="Arial" charset="0"/>
              </a:rPr>
              <a:t>:</a:t>
            </a:r>
            <a:endParaRPr b="1">
              <a:latin typeface="Arial" charset="0"/>
              <a:ea typeface="Arial" charset="0"/>
              <a:cs typeface="Arial" charset="0"/>
            </a:endParaRPr>
          </a:p>
          <a:p>
            <a:pPr marL="0" indent="0" defTabSz="649223">
              <a:spcBef>
                <a:spcPts val="0"/>
              </a:spcBef>
              <a:buSzTx/>
              <a:buFontTx/>
              <a:buNone/>
              <a:defRPr sz="1278"/>
            </a:pPr>
            <a:r>
              <a:rPr lang="en-GB" dirty="0" smtClean="0"/>
              <a:t>We have chosen an excellent location</a:t>
            </a:r>
            <a:r>
              <a:rPr smtClean="0"/>
              <a:t> </a:t>
            </a:r>
            <a:r>
              <a:rPr/>
              <a:t>in the local area of 295 Whitechapel Road London E1 1BY</a:t>
            </a:r>
            <a:br>
              <a:rPr/>
            </a:br>
            <a:r>
              <a:rPr/>
              <a:t>We will </a:t>
            </a:r>
            <a:r>
              <a:rPr lang="en-GB" dirty="0" smtClean="0"/>
              <a:t>arrange all the equipment and certificate </a:t>
            </a:r>
            <a:r>
              <a:rPr smtClean="0"/>
              <a:t>for </a:t>
            </a:r>
            <a:r>
              <a:rPr/>
              <a:t>security of staffs and service receivers.</a:t>
            </a:r>
          </a:p>
          <a:p>
            <a:pPr marL="0" indent="0" defTabSz="649223">
              <a:spcBef>
                <a:spcPts val="0"/>
              </a:spcBef>
              <a:buSzTx/>
              <a:buFontTx/>
              <a:buNone/>
              <a:defRPr sz="1278"/>
            </a:pPr>
            <a:endParaRPr lang="en-GB" b="1" dirty="0" smtClean="0">
              <a:latin typeface="Arial" charset="0"/>
              <a:ea typeface="Arial" charset="0"/>
              <a:cs typeface="Arial" charset="0"/>
            </a:endParaRPr>
          </a:p>
          <a:p>
            <a:pPr marL="0" indent="0" defTabSz="649223">
              <a:spcBef>
                <a:spcPts val="0"/>
              </a:spcBef>
              <a:buSzTx/>
              <a:buFontTx/>
              <a:buNone/>
              <a:defRPr sz="1278"/>
            </a:pPr>
            <a:r>
              <a:rPr b="1" smtClean="0">
                <a:latin typeface="Arial" charset="0"/>
                <a:ea typeface="Arial" charset="0"/>
                <a:cs typeface="Arial" charset="0"/>
              </a:rPr>
              <a:t>Recruit </a:t>
            </a:r>
            <a:r>
              <a:rPr b="1">
                <a:latin typeface="Arial" charset="0"/>
                <a:ea typeface="Arial" charset="0"/>
                <a:cs typeface="Arial" charset="0"/>
              </a:rPr>
              <a:t>and train </a:t>
            </a:r>
            <a:r>
              <a:rPr b="1" smtClean="0">
                <a:latin typeface="Arial" charset="0"/>
                <a:ea typeface="Arial" charset="0"/>
                <a:cs typeface="Arial" charset="0"/>
              </a:rPr>
              <a:t>staff</a:t>
            </a:r>
            <a:r>
              <a:rPr lang="en-GB" b="1" dirty="0" smtClean="0">
                <a:latin typeface="Arial" charset="0"/>
                <a:ea typeface="Arial" charset="0"/>
                <a:cs typeface="Arial" charset="0"/>
              </a:rPr>
              <a:t>:</a:t>
            </a:r>
            <a:r>
              <a:rPr/>
              <a:t/>
            </a:r>
            <a:br>
              <a:rPr/>
            </a:br>
            <a:r>
              <a:rPr lang="en-GB" dirty="0"/>
              <a:t>W</a:t>
            </a:r>
            <a:r>
              <a:rPr smtClean="0"/>
              <a:t>e</a:t>
            </a:r>
            <a:r>
              <a:rPr lang="en-GB" dirty="0" smtClean="0"/>
              <a:t> will</a:t>
            </a:r>
            <a:r>
              <a:rPr smtClean="0"/>
              <a:t>  </a:t>
            </a:r>
            <a:r>
              <a:rPr/>
              <a:t>recruit 5 trainers locally and an administrator/receptionist,</a:t>
            </a:r>
            <a:br>
              <a:rPr/>
            </a:br>
            <a:r>
              <a:rPr/>
              <a:t>We will recruit </a:t>
            </a:r>
            <a:r>
              <a:rPr lang="en-GB" dirty="0" smtClean="0"/>
              <a:t>four</a:t>
            </a:r>
            <a:r>
              <a:rPr smtClean="0"/>
              <a:t> </a:t>
            </a:r>
            <a:r>
              <a:rPr/>
              <a:t>weeks before opening so there is enough time for training everyone and finalising the menus</a:t>
            </a:r>
            <a:r>
              <a:rPr smtClean="0"/>
              <a:t>.</a:t>
            </a:r>
            <a:endParaRPr lang="en-GB" dirty="0" smtClean="0"/>
          </a:p>
          <a:p>
            <a:pPr marL="0" indent="0" defTabSz="649223">
              <a:spcBef>
                <a:spcPts val="0"/>
              </a:spcBef>
              <a:buSzTx/>
              <a:buFontTx/>
              <a:buNone/>
              <a:defRPr sz="1278"/>
            </a:pPr>
            <a:endParaRPr/>
          </a:p>
          <a:p>
            <a:pPr marL="0" indent="0" defTabSz="649223">
              <a:spcBef>
                <a:spcPts val="0"/>
              </a:spcBef>
              <a:buSzTx/>
              <a:buFontTx/>
              <a:buNone/>
              <a:defRPr sz="1278"/>
            </a:pPr>
            <a:r>
              <a:rPr b="1" smtClean="0">
                <a:latin typeface="Arial" charset="0"/>
                <a:ea typeface="Arial" charset="0"/>
                <a:cs typeface="Arial" charset="0"/>
              </a:rPr>
              <a:t>Launch</a:t>
            </a:r>
            <a:r>
              <a:rPr lang="en-GB" b="1" dirty="0" smtClean="0">
                <a:latin typeface="Arial" charset="0"/>
                <a:ea typeface="Arial" charset="0"/>
                <a:cs typeface="Arial" charset="0"/>
              </a:rPr>
              <a:t>:</a:t>
            </a:r>
            <a:r>
              <a:rPr/>
              <a:t/>
            </a:r>
            <a:br>
              <a:rPr/>
            </a:br>
            <a:r>
              <a:rPr/>
              <a:t>The launch event is also </a:t>
            </a:r>
            <a:r>
              <a:rPr lang="en-GB" dirty="0" smtClean="0"/>
              <a:t>essential</a:t>
            </a:r>
            <a:r>
              <a:rPr smtClean="0"/>
              <a:t> </a:t>
            </a:r>
            <a:r>
              <a:rPr/>
              <a:t>for every household resident to know. The launch event can make or popularise business. We will </a:t>
            </a:r>
            <a:r>
              <a:rPr smtClean="0"/>
              <a:t>launch </a:t>
            </a:r>
            <a:r>
              <a:rPr lang="en-GB" dirty="0" smtClean="0"/>
              <a:t>the </a:t>
            </a:r>
            <a:r>
              <a:rPr smtClean="0"/>
              <a:t>event </a:t>
            </a:r>
            <a:r>
              <a:rPr/>
              <a:t>on 05/01/2018 in the evening. We will invite local and other area business people, residents, Community Leaders and Representatives, and Local Press including digital media.</a:t>
            </a:r>
          </a:p>
          <a:p>
            <a:pPr marL="0" indent="0" defTabSz="649223">
              <a:spcBef>
                <a:spcPts val="0"/>
              </a:spcBef>
              <a:buSzTx/>
              <a:buFontTx/>
              <a:buNone/>
              <a:defRPr sz="1278"/>
            </a:pPr>
            <a:r>
              <a:rPr/>
              <a:t/>
            </a:r>
            <a:br>
              <a:rPr/>
            </a:br>
            <a:r>
              <a:rPr b="1" smtClean="0">
                <a:latin typeface="Arial" charset="0"/>
                <a:ea typeface="Arial" charset="0"/>
                <a:cs typeface="Arial" charset="0"/>
              </a:rPr>
              <a:t>Marketing plan</a:t>
            </a:r>
            <a:r>
              <a:rPr lang="en-GB" b="1" dirty="0" smtClean="0">
                <a:latin typeface="Arial" charset="0"/>
                <a:ea typeface="Arial" charset="0"/>
                <a:cs typeface="Arial" charset="0"/>
              </a:rPr>
              <a:t>:</a:t>
            </a:r>
            <a:r>
              <a:rPr/>
              <a:t/>
            </a:r>
            <a:br>
              <a:rPr/>
            </a:br>
            <a:r>
              <a:rPr/>
              <a:t>In </a:t>
            </a:r>
            <a:r>
              <a:rPr lang="en-GB" dirty="0" smtClean="0"/>
              <a:t>order </a:t>
            </a:r>
            <a:r>
              <a:rPr smtClean="0"/>
              <a:t>to open</a:t>
            </a:r>
            <a:r>
              <a:rPr lang="en-GB" dirty="0" smtClean="0"/>
              <a:t> an </a:t>
            </a:r>
            <a:r>
              <a:rPr smtClean="0"/>
              <a:t>event </a:t>
            </a:r>
            <a:r>
              <a:rPr/>
              <a:t>on any core services, we need to ensure we have good facilities of high calibre /potential system. We, therefore, will put into place a comprehensive marketing plan to commence before launching date of 4 weeks</a:t>
            </a:r>
            <a:r>
              <a:rPr smtClean="0"/>
              <a:t>.</a:t>
            </a:r>
            <a:endParaRPr/>
          </a:p>
        </p:txBody>
      </p:sp>
      <p:sp>
        <p:nvSpPr>
          <p:cNvPr id="51"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52"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Company Description/ Mission and Vision"/>
          <p:cNvSpPr txBox="1">
            <a:spLocks noGrp="1"/>
          </p:cNvSpPr>
          <p:nvPr>
            <p:ph type="title" idx="4294967295"/>
          </p:nvPr>
        </p:nvSpPr>
        <p:spPr>
          <a:xfrm>
            <a:off x="457200" y="274637"/>
            <a:ext cx="8229600" cy="1143001"/>
          </a:xfrm>
          <a:prstGeom prst="rect">
            <a:avLst/>
          </a:prstGeom>
        </p:spPr>
        <p:txBody>
          <a:bodyPr>
            <a:normAutofit/>
          </a:bodyPr>
          <a:lstStyle/>
          <a:p>
            <a:pPr defTabSz="905255">
              <a:defRPr sz="3465"/>
            </a:pPr>
            <a:r>
              <a:rPr/>
              <a:t>Company Description/ Mission and Vision</a:t>
            </a:r>
          </a:p>
        </p:txBody>
      </p:sp>
      <p:sp>
        <p:nvSpPr>
          <p:cNvPr id="55" name="Company Description:…"/>
          <p:cNvSpPr>
            <a:spLocks noGrp="1"/>
          </p:cNvSpPr>
          <p:nvPr>
            <p:ph type="body" idx="4294967295"/>
          </p:nvPr>
        </p:nvSpPr>
        <p:spPr>
          <a:xfrm>
            <a:off x="375920" y="1398587"/>
            <a:ext cx="8229601" cy="4060826"/>
          </a:xfrm>
          <a:prstGeom prst="rect">
            <a:avLst/>
          </a:prstGeom>
          <a:solidFill>
            <a:schemeClr val="accent3">
              <a:lumOff val="44000"/>
            </a:schemeClr>
          </a:solidFill>
          <a:ln w="25400">
            <a:solidFill>
              <a:schemeClr val="accent1"/>
            </a:solidFill>
            <a:bevel/>
          </a:ln>
        </p:spPr>
        <p:txBody>
          <a:bodyPr>
            <a:normAutofit/>
          </a:bodyPr>
          <a:lstStyle/>
          <a:p>
            <a:pPr marL="0" indent="0" defTabSz="457200">
              <a:spcBef>
                <a:spcPts val="0"/>
              </a:spcBef>
              <a:buSzTx/>
              <a:buFontTx/>
              <a:buNone/>
              <a:defRPr sz="1200">
                <a:latin typeface="+mn-lt"/>
                <a:ea typeface="+mn-ea"/>
                <a:cs typeface="+mn-cs"/>
                <a:sym typeface="Helvetica"/>
              </a:defRPr>
            </a:pPr>
            <a:endParaRPr/>
          </a:p>
          <a:p>
            <a:pPr marL="0" indent="0" algn="just" defTabSz="457200">
              <a:spcBef>
                <a:spcPts val="0"/>
              </a:spcBef>
              <a:buSzTx/>
              <a:buFontTx/>
              <a:buNone/>
              <a:defRPr sz="1600" b="1">
                <a:latin typeface="Arial"/>
                <a:ea typeface="Arial"/>
                <a:cs typeface="Arial"/>
                <a:sym typeface="Arial"/>
              </a:defRPr>
            </a:pPr>
            <a:r>
              <a:rPr/>
              <a:t>Company Description:</a:t>
            </a:r>
          </a:p>
          <a:p>
            <a:pPr marL="0" indent="0" algn="just" defTabSz="457200">
              <a:spcBef>
                <a:spcPts val="0"/>
              </a:spcBef>
              <a:buSzTx/>
              <a:buFontTx/>
              <a:buNone/>
              <a:defRPr sz="1600">
                <a:latin typeface="+mn-lt"/>
                <a:ea typeface="+mn-ea"/>
                <a:cs typeface="+mn-cs"/>
                <a:sym typeface="Helvetica"/>
              </a:defRPr>
            </a:pPr>
            <a:r>
              <a:rPr/>
              <a:t>Bright Home Estate Agent is a service provider Estate Agent who is planning to open a new horizon to the community service as a service provider in the centre of thriving town of East London where local large and small businesses are exist.</a:t>
            </a:r>
          </a:p>
          <a:p>
            <a:pPr marL="0" indent="0" algn="just" defTabSz="457200">
              <a:spcBef>
                <a:spcPts val="0"/>
              </a:spcBef>
              <a:buSzTx/>
              <a:buFontTx/>
              <a:buNone/>
              <a:defRPr sz="1600" b="1">
                <a:latin typeface="Arial"/>
                <a:ea typeface="Arial"/>
                <a:cs typeface="Arial"/>
                <a:sym typeface="Arial"/>
              </a:defRPr>
            </a:pPr>
            <a:r>
              <a:rPr/>
              <a:t>Mission and Vision: </a:t>
            </a:r>
            <a:endParaRPr b="0"/>
          </a:p>
          <a:p>
            <a:pPr marL="0" indent="0" algn="just" defTabSz="457200">
              <a:spcBef>
                <a:spcPts val="0"/>
              </a:spcBef>
              <a:buSzTx/>
              <a:buFontTx/>
              <a:buNone/>
              <a:defRPr sz="1600">
                <a:latin typeface="+mn-lt"/>
                <a:ea typeface="+mn-ea"/>
                <a:cs typeface="+mn-cs"/>
                <a:sym typeface="Helvetica"/>
              </a:defRPr>
            </a:pPr>
            <a:r>
              <a:rPr/>
              <a:t>To develop the capacity and abilities of the members   of community who are economically disadvantaged position, and that they are able to identify themselves of needs of own accommodation, can be able to solve their needs, and to participate in main stream neighbourhood thorough the provision of practical support (including training and advice) budgeting capacity in order to get roof shelter of their own.</a:t>
            </a:r>
          </a:p>
        </p:txBody>
      </p:sp>
      <p:sp>
        <p:nvSpPr>
          <p:cNvPr id="56"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57"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Legal Compliances"/>
          <p:cNvSpPr txBox="1">
            <a:spLocks noGrp="1"/>
          </p:cNvSpPr>
          <p:nvPr>
            <p:ph type="title" idx="4294967295"/>
          </p:nvPr>
        </p:nvSpPr>
        <p:spPr>
          <a:xfrm>
            <a:off x="179387" y="188912"/>
            <a:ext cx="8229601" cy="1143001"/>
          </a:xfrm>
          <a:prstGeom prst="rect">
            <a:avLst/>
          </a:prstGeom>
        </p:spPr>
        <p:txBody>
          <a:bodyPr>
            <a:normAutofit/>
          </a:bodyPr>
          <a:lstStyle>
            <a:lvl1pPr>
              <a:defRPr sz="3500"/>
            </a:lvl1pPr>
          </a:lstStyle>
          <a:p>
            <a:r>
              <a:rPr/>
              <a:t>Legal Compliances</a:t>
            </a:r>
          </a:p>
        </p:txBody>
      </p:sp>
      <p:sp>
        <p:nvSpPr>
          <p:cNvPr id="60" name="The company is registered in England and Wales with the Company House.…"/>
          <p:cNvSpPr>
            <a:spLocks noGrp="1"/>
          </p:cNvSpPr>
          <p:nvPr>
            <p:ph type="body" idx="4294967295"/>
          </p:nvPr>
        </p:nvSpPr>
        <p:spPr>
          <a:xfrm>
            <a:off x="457200" y="1346200"/>
            <a:ext cx="8229600" cy="3916363"/>
          </a:xfrm>
          <a:prstGeom prst="rect">
            <a:avLst/>
          </a:prstGeom>
          <a:solidFill>
            <a:schemeClr val="accent3">
              <a:lumOff val="44000"/>
            </a:schemeClr>
          </a:solidFill>
          <a:ln w="25400">
            <a:solidFill>
              <a:schemeClr val="accent1"/>
            </a:solidFill>
            <a:bevel/>
          </a:ln>
        </p:spPr>
        <p:txBody>
          <a:bodyPr>
            <a:normAutofit/>
          </a:bodyPr>
          <a:lstStyle/>
          <a:p>
            <a:pPr marL="0" indent="0">
              <a:spcBef>
                <a:spcPts val="0"/>
              </a:spcBef>
              <a:buSzTx/>
              <a:buFontTx/>
              <a:buNone/>
              <a:defRPr sz="1600"/>
            </a:pPr>
            <a:r>
              <a:rPr/>
              <a:t>The company is registered in England and Wales with the Company House.</a:t>
            </a:r>
          </a:p>
          <a:p>
            <a:pPr marL="0" indent="0">
              <a:spcBef>
                <a:spcPts val="0"/>
              </a:spcBef>
              <a:buSzTx/>
              <a:buFontTx/>
              <a:buNone/>
              <a:defRPr sz="1600"/>
            </a:pPr>
            <a:r>
              <a:rPr/>
              <a:t>Other legal compliance's including:</a:t>
            </a:r>
          </a:p>
          <a:p>
            <a:pPr marL="0" indent="0">
              <a:spcBef>
                <a:spcPts val="0"/>
              </a:spcBef>
              <a:buSzTx/>
              <a:buFontTx/>
              <a:buNone/>
              <a:defRPr sz="1600"/>
            </a:pPr>
            <a:endParaRPr/>
          </a:p>
          <a:p>
            <a:pPr marL="180473" indent="-180473">
              <a:spcBef>
                <a:spcPts val="0"/>
              </a:spcBef>
              <a:buFontTx/>
              <a:buChar char="•"/>
              <a:defRPr sz="1600"/>
            </a:pPr>
            <a:r>
              <a:rPr/>
              <a:t>Health and safety </a:t>
            </a:r>
          </a:p>
          <a:p>
            <a:pPr marL="180473" indent="-180473">
              <a:spcBef>
                <a:spcPts val="0"/>
              </a:spcBef>
              <a:buFontTx/>
              <a:buChar char="•"/>
              <a:defRPr sz="1600"/>
            </a:pPr>
            <a:r>
              <a:rPr/>
              <a:t>Safety in Workplace</a:t>
            </a:r>
          </a:p>
          <a:p>
            <a:pPr marL="180473" indent="-180473">
              <a:spcBef>
                <a:spcPts val="0"/>
              </a:spcBef>
              <a:buFontTx/>
              <a:buChar char="•"/>
              <a:defRPr sz="1600"/>
            </a:pPr>
            <a:r>
              <a:rPr/>
              <a:t>Data protection Act</a:t>
            </a:r>
          </a:p>
          <a:p>
            <a:pPr marL="180473" indent="-180473">
              <a:spcBef>
                <a:spcPts val="0"/>
              </a:spcBef>
              <a:buFontTx/>
              <a:buChar char="•"/>
              <a:defRPr sz="1600"/>
            </a:pPr>
            <a:r>
              <a:rPr/>
              <a:t>Employee liability insurance</a:t>
            </a:r>
          </a:p>
          <a:p>
            <a:pPr marL="180473" indent="-180473">
              <a:spcBef>
                <a:spcPts val="0"/>
              </a:spcBef>
              <a:buFontTx/>
              <a:buChar char="•"/>
              <a:defRPr sz="1600"/>
            </a:pPr>
            <a:r>
              <a:rPr/>
              <a:t>Services receivers insurance</a:t>
            </a:r>
          </a:p>
          <a:p>
            <a:pPr marL="0" indent="0">
              <a:spcBef>
                <a:spcPts val="0"/>
              </a:spcBef>
              <a:buSzTx/>
              <a:buFontTx/>
              <a:buNone/>
              <a:defRPr sz="1800"/>
            </a:pPr>
            <a:r>
              <a:rPr/>
              <a:t> </a:t>
            </a:r>
          </a:p>
        </p:txBody>
      </p:sp>
      <p:sp>
        <p:nvSpPr>
          <p:cNvPr id="61"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62"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Management Process/ Marketing"/>
          <p:cNvSpPr txBox="1">
            <a:spLocks noGrp="1"/>
          </p:cNvSpPr>
          <p:nvPr>
            <p:ph type="title" idx="4294967295"/>
          </p:nvPr>
        </p:nvSpPr>
        <p:spPr>
          <a:xfrm>
            <a:off x="457200" y="274637"/>
            <a:ext cx="8229600" cy="1143001"/>
          </a:xfrm>
          <a:prstGeom prst="rect">
            <a:avLst/>
          </a:prstGeom>
        </p:spPr>
        <p:txBody>
          <a:bodyPr>
            <a:normAutofit/>
          </a:bodyPr>
          <a:lstStyle>
            <a:lvl1pPr>
              <a:defRPr sz="3500"/>
            </a:lvl1pPr>
          </a:lstStyle>
          <a:p>
            <a:r>
              <a:rPr/>
              <a:t>Management Process/ Marketing </a:t>
            </a:r>
          </a:p>
        </p:txBody>
      </p:sp>
      <p:sp>
        <p:nvSpPr>
          <p:cNvPr id="65" name="Bright Home Estate Agent is known to everyone and will serve customer needs.  Customers and services receivers can be reach our London office.…"/>
          <p:cNvSpPr>
            <a:spLocks noGrp="1"/>
          </p:cNvSpPr>
          <p:nvPr>
            <p:ph type="body" idx="4294967295"/>
          </p:nvPr>
        </p:nvSpPr>
        <p:spPr>
          <a:xfrm>
            <a:off x="457200" y="1600200"/>
            <a:ext cx="8229600" cy="3916363"/>
          </a:xfrm>
          <a:prstGeom prst="rect">
            <a:avLst/>
          </a:prstGeom>
          <a:solidFill>
            <a:schemeClr val="accent3">
              <a:lumOff val="44000"/>
            </a:schemeClr>
          </a:solidFill>
          <a:ln w="25400">
            <a:solidFill>
              <a:schemeClr val="accent1"/>
            </a:solidFill>
            <a:bevel/>
          </a:ln>
        </p:spPr>
        <p:txBody>
          <a:bodyPr>
            <a:normAutofit/>
          </a:bodyPr>
          <a:lstStyle/>
          <a:p>
            <a:pPr marL="0" indent="0" algn="just" defTabSz="388620">
              <a:spcBef>
                <a:spcPts val="0"/>
              </a:spcBef>
              <a:buSzTx/>
              <a:buFontTx/>
              <a:buNone/>
              <a:defRPr sz="1360">
                <a:latin typeface="+mn-lt"/>
                <a:ea typeface="+mn-ea"/>
                <a:cs typeface="+mn-cs"/>
                <a:sym typeface="Helvetica"/>
              </a:defRPr>
            </a:pPr>
            <a:endParaRPr dirty="0"/>
          </a:p>
          <a:p>
            <a:pPr marL="0" indent="0" algn="just" defTabSz="388620">
              <a:spcBef>
                <a:spcPts val="400"/>
              </a:spcBef>
              <a:buSzTx/>
              <a:buFontTx/>
              <a:buNone/>
              <a:defRPr sz="1360">
                <a:latin typeface="+mn-lt"/>
                <a:ea typeface="+mn-ea"/>
                <a:cs typeface="+mn-cs"/>
                <a:sym typeface="Helvetica"/>
              </a:defRPr>
            </a:pPr>
            <a:r>
              <a:rPr dirty="0"/>
              <a:t>Bright Home </a:t>
            </a:r>
            <a:r>
              <a:rPr dirty="0">
                <a:solidFill>
                  <a:srgbClr val="2C2C2C"/>
                </a:solidFill>
              </a:rPr>
              <a:t>Estate Agent</a:t>
            </a:r>
            <a:r>
              <a:rPr b="1" dirty="0"/>
              <a:t> </a:t>
            </a:r>
            <a:r>
              <a:rPr dirty="0"/>
              <a:t>is known to everyone and will serve customer needs. </a:t>
            </a:r>
            <a:r>
              <a:rPr b="1" dirty="0"/>
              <a:t/>
            </a:r>
            <a:br>
              <a:rPr b="1" dirty="0"/>
            </a:br>
            <a:r>
              <a:rPr dirty="0"/>
              <a:t>Customers and services receivers can be reach our London office.</a:t>
            </a:r>
          </a:p>
          <a:p>
            <a:pPr marL="0" indent="0" algn="just" defTabSz="388620">
              <a:spcBef>
                <a:spcPts val="400"/>
              </a:spcBef>
              <a:buSzTx/>
              <a:buFontTx/>
              <a:buNone/>
              <a:defRPr sz="1360" b="1">
                <a:latin typeface="Arial"/>
                <a:ea typeface="Arial"/>
                <a:cs typeface="Arial"/>
                <a:sym typeface="Arial"/>
              </a:defRPr>
            </a:pPr>
            <a:r>
              <a:rPr b="0" dirty="0">
                <a:latin typeface="+mn-lt"/>
                <a:ea typeface="+mn-ea"/>
                <a:cs typeface="+mn-cs"/>
                <a:sym typeface="Helvetica"/>
              </a:rPr>
              <a:t/>
            </a:r>
            <a:br>
              <a:rPr b="0" dirty="0">
                <a:latin typeface="+mn-lt"/>
                <a:ea typeface="+mn-ea"/>
                <a:cs typeface="+mn-cs"/>
                <a:sym typeface="Helvetica"/>
              </a:rPr>
            </a:br>
            <a:r>
              <a:rPr dirty="0"/>
              <a:t>Market Planning:</a:t>
            </a:r>
            <a:endParaRPr b="0" dirty="0"/>
          </a:p>
          <a:p>
            <a:pPr marL="0" indent="0" algn="just" defTabSz="388620">
              <a:spcBef>
                <a:spcPts val="400"/>
              </a:spcBef>
              <a:buSzTx/>
              <a:buFontTx/>
              <a:buNone/>
              <a:defRPr sz="1360">
                <a:latin typeface="+mn-lt"/>
                <a:ea typeface="+mn-ea"/>
                <a:cs typeface="+mn-cs"/>
                <a:sym typeface="Helvetica"/>
              </a:defRPr>
            </a:pPr>
            <a:r>
              <a:rPr dirty="0"/>
              <a:t>The main market sectors will penetrate local people, residents and dwellings — small and large businesses to make them understand that we are serving to the local people and neighbourhood. Therefore, everybody need to build their family to achieve their goal of life establishment. It is a permanent source of earning to complete in near future and fit for future earning in their real life. Our service receivers and customers are wishing the value of money in the first place.</a:t>
            </a:r>
          </a:p>
          <a:p>
            <a:pPr marL="0" indent="0" algn="just" defTabSz="388620">
              <a:spcBef>
                <a:spcPts val="0"/>
              </a:spcBef>
              <a:buSzTx/>
              <a:buFontTx/>
              <a:buNone/>
              <a:defRPr sz="1360">
                <a:latin typeface="+mn-lt"/>
                <a:ea typeface="+mn-ea"/>
                <a:cs typeface="+mn-cs"/>
                <a:sym typeface="Helvetica"/>
              </a:defRPr>
            </a:pPr>
            <a:r>
              <a:rPr dirty="0"/>
              <a:t>These agencies target middle class people for investing to modern equipment’s in a hope that they will benefit from their investment in near future instantly. In addition, we give them facilities for payment by instalments. We aim to </a:t>
            </a:r>
            <a:r>
              <a:rPr lang="en-GB" dirty="0" smtClean="0"/>
              <a:t>develop</a:t>
            </a:r>
            <a:r>
              <a:rPr dirty="0" smtClean="0"/>
              <a:t> o</a:t>
            </a:r>
            <a:r>
              <a:rPr lang="en-GB" dirty="0" smtClean="0"/>
              <a:t>our</a:t>
            </a:r>
            <a:r>
              <a:rPr dirty="0" smtClean="0"/>
              <a:t> </a:t>
            </a:r>
            <a:r>
              <a:rPr dirty="0"/>
              <a:t>reputation and </a:t>
            </a:r>
            <a:r>
              <a:rPr lang="en-GB" dirty="0" smtClean="0"/>
              <a:t>some </a:t>
            </a:r>
            <a:r>
              <a:rPr dirty="0" smtClean="0"/>
              <a:t>marketing </a:t>
            </a:r>
            <a:r>
              <a:rPr dirty="0"/>
              <a:t>deals with local residents.</a:t>
            </a:r>
          </a:p>
          <a:p>
            <a:pPr marL="0" indent="0" defTabSz="388620">
              <a:spcBef>
                <a:spcPts val="0"/>
              </a:spcBef>
              <a:buSzTx/>
              <a:buFontTx/>
              <a:buNone/>
              <a:defRPr sz="1020">
                <a:latin typeface="+mn-lt"/>
                <a:ea typeface="+mn-ea"/>
                <a:cs typeface="+mn-cs"/>
                <a:sym typeface="Helvetica"/>
              </a:defRPr>
            </a:pPr>
            <a:endParaRPr dirty="0"/>
          </a:p>
          <a:p>
            <a:pPr marL="0" indent="0" defTabSz="777240">
              <a:spcBef>
                <a:spcPts val="0"/>
              </a:spcBef>
              <a:buSzTx/>
              <a:buFontTx/>
              <a:buNone/>
              <a:defRPr sz="1105">
                <a:latin typeface="Arial Black"/>
                <a:ea typeface="Arial Black"/>
                <a:cs typeface="Arial Black"/>
                <a:sym typeface="Arial Black"/>
              </a:defRPr>
            </a:pPr>
            <a:endParaRPr dirty="0"/>
          </a:p>
        </p:txBody>
      </p:sp>
      <p:sp>
        <p:nvSpPr>
          <p:cNvPr id="66"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67"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 name="Management Process/ Marketing planning Cont…"/>
          <p:cNvSpPr txBox="1">
            <a:spLocks noGrp="1"/>
          </p:cNvSpPr>
          <p:nvPr>
            <p:ph type="title"/>
          </p:nvPr>
        </p:nvSpPr>
        <p:spPr>
          <a:xfrm>
            <a:off x="271779" y="-50166"/>
            <a:ext cx="8229601" cy="1244601"/>
          </a:xfrm>
          <a:prstGeom prst="rect">
            <a:avLst/>
          </a:prstGeom>
        </p:spPr>
        <p:txBody>
          <a:bodyPr/>
          <a:lstStyle>
            <a:lvl1pPr>
              <a:defRPr sz="3500"/>
            </a:lvl1pPr>
          </a:lstStyle>
          <a:p>
            <a:r>
              <a:rPr/>
              <a:t>Management Process/ Marketing planning Cont…</a:t>
            </a:r>
          </a:p>
        </p:txBody>
      </p:sp>
      <p:sp>
        <p:nvSpPr>
          <p:cNvPr id="70" name="Local free press:…"/>
          <p:cNvSpPr>
            <a:spLocks noGrp="1"/>
          </p:cNvSpPr>
          <p:nvPr>
            <p:ph type="body" idx="1"/>
          </p:nvPr>
        </p:nvSpPr>
        <p:spPr>
          <a:xfrm>
            <a:off x="284479" y="1175742"/>
            <a:ext cx="8204201" cy="5641619"/>
          </a:xfrm>
          <a:prstGeom prst="rect">
            <a:avLst/>
          </a:prstGeom>
          <a:solidFill>
            <a:schemeClr val="accent3">
              <a:lumOff val="44000"/>
            </a:schemeClr>
          </a:solidFill>
          <a:ln w="25400">
            <a:solidFill>
              <a:schemeClr val="accent1"/>
            </a:solidFill>
            <a:bevel/>
          </a:ln>
        </p:spPr>
        <p:txBody>
          <a:bodyPr/>
          <a:lstStyle/>
          <a:p>
            <a:pPr marL="0" indent="0" algn="just">
              <a:spcBef>
                <a:spcPts val="0"/>
              </a:spcBef>
              <a:buSzTx/>
              <a:buFontTx/>
              <a:buNone/>
              <a:defRPr sz="1600" b="1">
                <a:latin typeface="Arial"/>
                <a:ea typeface="Arial"/>
                <a:cs typeface="Arial"/>
                <a:sym typeface="Arial"/>
              </a:defRPr>
            </a:pPr>
            <a:r>
              <a:rPr dirty="0">
                <a:latin typeface="Arial" charset="0"/>
                <a:ea typeface="Arial" charset="0"/>
                <a:cs typeface="Arial" charset="0"/>
              </a:rPr>
              <a:t>Local free </a:t>
            </a:r>
            <a:r>
              <a:rPr dirty="0" smtClean="0">
                <a:latin typeface="Arial" charset="0"/>
                <a:ea typeface="Arial" charset="0"/>
                <a:cs typeface="Arial" charset="0"/>
              </a:rPr>
              <a:t>press</a:t>
            </a:r>
            <a:r>
              <a:rPr lang="en-GB" dirty="0" smtClean="0">
                <a:latin typeface="Arial" charset="0"/>
                <a:ea typeface="Arial" charset="0"/>
                <a:cs typeface="Arial" charset="0"/>
              </a:rPr>
              <a:t>: </a:t>
            </a:r>
            <a:r>
              <a:rPr lang="en-GB" sz="1600" dirty="0" smtClean="0">
                <a:latin typeface="Arial" charset="0"/>
                <a:ea typeface="Arial" charset="0"/>
                <a:cs typeface="Arial" charset="0"/>
              </a:rPr>
              <a:t>We are putting advertisement on free local newspaper so that local people be aware of our service.</a:t>
            </a:r>
            <a:endParaRPr sz="1600" dirty="0">
              <a:latin typeface="Arial" charset="0"/>
              <a:ea typeface="Arial" charset="0"/>
              <a:cs typeface="Arial" charset="0"/>
            </a:endParaRPr>
          </a:p>
          <a:p>
            <a:pPr marL="0" indent="0" algn="just">
              <a:spcBef>
                <a:spcPts val="0"/>
              </a:spcBef>
              <a:buSzTx/>
              <a:buFontTx/>
              <a:buNone/>
              <a:defRPr sz="1600" b="1">
                <a:latin typeface="Arial"/>
                <a:ea typeface="Arial"/>
                <a:cs typeface="Arial"/>
                <a:sym typeface="Arial"/>
              </a:defRPr>
            </a:pPr>
            <a:r>
              <a:rPr dirty="0" smtClean="0">
                <a:latin typeface="Arial" charset="0"/>
                <a:ea typeface="Arial" charset="0"/>
                <a:cs typeface="Arial" charset="0"/>
              </a:rPr>
              <a:t>Location</a:t>
            </a:r>
            <a:r>
              <a:rPr dirty="0">
                <a:latin typeface="Arial" charset="0"/>
                <a:ea typeface="Arial" charset="0"/>
                <a:cs typeface="Arial" charset="0"/>
              </a:rPr>
              <a:t>:</a:t>
            </a:r>
          </a:p>
          <a:p>
            <a:pPr marL="0" indent="0" algn="just">
              <a:spcBef>
                <a:spcPts val="0"/>
              </a:spcBef>
              <a:buSzTx/>
              <a:buFontTx/>
              <a:buNone/>
              <a:defRPr sz="1600"/>
            </a:pPr>
            <a:r>
              <a:rPr lang="en-GB" dirty="0" smtClean="0">
                <a:latin typeface="Arial" charset="0"/>
                <a:ea typeface="Arial" charset="0"/>
                <a:cs typeface="Arial" charset="0"/>
              </a:rPr>
              <a:t>Large billboards just front our business to catch customers eyes.</a:t>
            </a:r>
            <a:endParaRPr dirty="0">
              <a:latin typeface="Arial" charset="0"/>
              <a:ea typeface="Arial" charset="0"/>
              <a:cs typeface="Arial" charset="0"/>
            </a:endParaRPr>
          </a:p>
          <a:p>
            <a:pPr marL="0" indent="0" algn="just">
              <a:spcBef>
                <a:spcPts val="0"/>
              </a:spcBef>
              <a:buSzTx/>
              <a:buFontTx/>
              <a:buNone/>
              <a:defRPr sz="1600" b="1">
                <a:latin typeface="Arial"/>
                <a:ea typeface="Arial"/>
                <a:cs typeface="Arial"/>
                <a:sym typeface="Arial"/>
              </a:defRPr>
            </a:pPr>
            <a:r>
              <a:rPr dirty="0">
                <a:latin typeface="Arial" charset="0"/>
                <a:ea typeface="Arial" charset="0"/>
                <a:cs typeface="Arial" charset="0"/>
              </a:rPr>
              <a:t>Local </a:t>
            </a:r>
            <a:r>
              <a:rPr dirty="0" smtClean="0">
                <a:latin typeface="Arial" charset="0"/>
                <a:ea typeface="Arial" charset="0"/>
                <a:cs typeface="Arial" charset="0"/>
              </a:rPr>
              <a:t>businesses:</a:t>
            </a:r>
            <a:r>
              <a:rPr lang="en-GB" dirty="0" smtClean="0">
                <a:latin typeface="Arial" charset="0"/>
                <a:ea typeface="Arial" charset="0"/>
                <a:cs typeface="Arial" charset="0"/>
              </a:rPr>
              <a:t>we will email to local agents and knock their door to notify about our new business.</a:t>
            </a:r>
            <a:endParaRPr lang="en-GB" dirty="0">
              <a:latin typeface="Arial" charset="0"/>
              <a:ea typeface="Arial" charset="0"/>
              <a:cs typeface="Arial" charset="0"/>
            </a:endParaRPr>
          </a:p>
          <a:p>
            <a:pPr marL="0" indent="0" algn="just">
              <a:spcBef>
                <a:spcPts val="0"/>
              </a:spcBef>
              <a:buSzTx/>
              <a:buFontTx/>
              <a:buNone/>
              <a:defRPr sz="1600" b="1">
                <a:latin typeface="Arial"/>
                <a:ea typeface="Arial"/>
                <a:cs typeface="Arial"/>
                <a:sym typeface="Arial"/>
              </a:defRPr>
            </a:pPr>
            <a:r>
              <a:rPr dirty="0" smtClean="0">
                <a:latin typeface="Arial" charset="0"/>
                <a:ea typeface="Arial" charset="0"/>
                <a:cs typeface="Arial" charset="0"/>
              </a:rPr>
              <a:t>Weekly </a:t>
            </a:r>
            <a:r>
              <a:rPr dirty="0">
                <a:latin typeface="Arial" charset="0"/>
                <a:ea typeface="Arial" charset="0"/>
                <a:cs typeface="Arial" charset="0"/>
              </a:rPr>
              <a:t>Newspapers/Local magazines/TV:</a:t>
            </a:r>
          </a:p>
          <a:p>
            <a:pPr marL="0" indent="0" algn="just">
              <a:spcBef>
                <a:spcPts val="0"/>
              </a:spcBef>
              <a:buSzTx/>
              <a:buFontTx/>
              <a:buNone/>
              <a:defRPr sz="1600"/>
            </a:pPr>
            <a:r>
              <a:rPr dirty="0">
                <a:latin typeface="Arial" charset="0"/>
                <a:ea typeface="Arial" charset="0"/>
                <a:cs typeface="Arial" charset="0"/>
              </a:rPr>
              <a:t>There are </a:t>
            </a:r>
            <a:r>
              <a:rPr lang="en-GB" dirty="0" smtClean="0">
                <a:latin typeface="Arial" charset="0"/>
                <a:ea typeface="Arial" charset="0"/>
                <a:cs typeface="Arial" charset="0"/>
              </a:rPr>
              <a:t>so many </a:t>
            </a:r>
            <a:r>
              <a:rPr dirty="0" smtClean="0">
                <a:latin typeface="Arial" charset="0"/>
                <a:ea typeface="Arial" charset="0"/>
                <a:cs typeface="Arial" charset="0"/>
              </a:rPr>
              <a:t>weekly </a:t>
            </a:r>
            <a:r>
              <a:rPr dirty="0">
                <a:latin typeface="Arial" charset="0"/>
                <a:ea typeface="Arial" charset="0"/>
                <a:cs typeface="Arial" charset="0"/>
              </a:rPr>
              <a:t>newspapers and </a:t>
            </a:r>
            <a:r>
              <a:rPr dirty="0" smtClean="0">
                <a:latin typeface="Arial" charset="0"/>
                <a:ea typeface="Arial" charset="0"/>
                <a:cs typeface="Arial" charset="0"/>
              </a:rPr>
              <a:t>local </a:t>
            </a:r>
            <a:r>
              <a:rPr dirty="0">
                <a:latin typeface="Arial" charset="0"/>
                <a:ea typeface="Arial" charset="0"/>
                <a:cs typeface="Arial" charset="0"/>
              </a:rPr>
              <a:t>magazines. We will take advertising </a:t>
            </a:r>
            <a:r>
              <a:rPr lang="en-GB" dirty="0" smtClean="0">
                <a:latin typeface="Arial" charset="0"/>
                <a:ea typeface="Arial" charset="0"/>
                <a:cs typeface="Arial" charset="0"/>
              </a:rPr>
              <a:t>on that </a:t>
            </a:r>
            <a:r>
              <a:rPr dirty="0" smtClean="0">
                <a:latin typeface="Arial" charset="0"/>
                <a:ea typeface="Arial" charset="0"/>
                <a:cs typeface="Arial" charset="0"/>
              </a:rPr>
              <a:t>and h</a:t>
            </a:r>
            <a:r>
              <a:rPr lang="en-GB" dirty="0" smtClean="0">
                <a:latin typeface="Arial" charset="0"/>
                <a:ea typeface="Arial" charset="0"/>
                <a:cs typeface="Arial" charset="0"/>
              </a:rPr>
              <a:t>ire an </a:t>
            </a:r>
            <a:r>
              <a:rPr dirty="0" smtClean="0">
                <a:latin typeface="Arial" charset="0"/>
                <a:ea typeface="Arial" charset="0"/>
                <a:cs typeface="Arial" charset="0"/>
              </a:rPr>
              <a:t>editor </a:t>
            </a:r>
            <a:r>
              <a:rPr lang="en-GB" dirty="0" smtClean="0">
                <a:latin typeface="Arial" charset="0"/>
                <a:ea typeface="Arial" charset="0"/>
                <a:cs typeface="Arial" charset="0"/>
              </a:rPr>
              <a:t>to </a:t>
            </a:r>
            <a:r>
              <a:rPr dirty="0" smtClean="0">
                <a:latin typeface="Arial" charset="0"/>
                <a:ea typeface="Arial" charset="0"/>
                <a:cs typeface="Arial" charset="0"/>
              </a:rPr>
              <a:t>write </a:t>
            </a:r>
            <a:r>
              <a:rPr dirty="0">
                <a:latin typeface="Arial" charset="0"/>
                <a:ea typeface="Arial" charset="0"/>
                <a:cs typeface="Arial" charset="0"/>
              </a:rPr>
              <a:t>a feature about our services details.</a:t>
            </a:r>
          </a:p>
          <a:p>
            <a:pPr marL="0" indent="0" algn="just">
              <a:spcBef>
                <a:spcPts val="0"/>
              </a:spcBef>
              <a:buSzTx/>
              <a:buFontTx/>
              <a:buNone/>
              <a:defRPr sz="1600" b="1">
                <a:latin typeface="Arial"/>
                <a:ea typeface="Arial"/>
                <a:cs typeface="Arial"/>
                <a:sym typeface="Arial"/>
              </a:defRPr>
            </a:pPr>
            <a:r>
              <a:rPr dirty="0">
                <a:latin typeface="Arial" charset="0"/>
                <a:ea typeface="Arial" charset="0"/>
                <a:cs typeface="Arial" charset="0"/>
              </a:rPr>
              <a:t>Website:</a:t>
            </a:r>
          </a:p>
          <a:p>
            <a:pPr marL="0" indent="0" algn="just">
              <a:spcBef>
                <a:spcPts val="0"/>
              </a:spcBef>
              <a:buSzTx/>
              <a:buFontTx/>
              <a:buNone/>
              <a:defRPr sz="1600"/>
            </a:pPr>
            <a:r>
              <a:rPr lang="en-GB" dirty="0">
                <a:latin typeface="Arial" charset="0"/>
                <a:ea typeface="Arial" charset="0"/>
                <a:cs typeface="Arial" charset="0"/>
              </a:rPr>
              <a:t>B</a:t>
            </a:r>
            <a:r>
              <a:rPr dirty="0" smtClean="0">
                <a:latin typeface="Arial" charset="0"/>
                <a:ea typeface="Arial" charset="0"/>
                <a:cs typeface="Arial" charset="0"/>
              </a:rPr>
              <a:t>ookings </a:t>
            </a:r>
            <a:r>
              <a:rPr dirty="0">
                <a:latin typeface="Arial" charset="0"/>
                <a:ea typeface="Arial" charset="0"/>
                <a:cs typeface="Arial" charset="0"/>
              </a:rPr>
              <a:t>and contacts are done over the </a:t>
            </a:r>
            <a:r>
              <a:rPr dirty="0" smtClean="0">
                <a:latin typeface="Arial" charset="0"/>
                <a:ea typeface="Arial" charset="0"/>
                <a:cs typeface="Arial" charset="0"/>
              </a:rPr>
              <a:t>Internet.</a:t>
            </a:r>
            <a:r>
              <a:rPr lang="en-GB" dirty="0" smtClean="0">
                <a:latin typeface="Arial" charset="0"/>
                <a:ea typeface="Arial" charset="0"/>
                <a:cs typeface="Arial" charset="0"/>
              </a:rPr>
              <a:t>Also </a:t>
            </a:r>
            <a:r>
              <a:rPr dirty="0" smtClean="0">
                <a:latin typeface="Arial" charset="0"/>
                <a:ea typeface="Arial" charset="0"/>
                <a:cs typeface="Arial" charset="0"/>
              </a:rPr>
              <a:t>we </a:t>
            </a:r>
            <a:r>
              <a:rPr dirty="0">
                <a:latin typeface="Arial" charset="0"/>
                <a:ea typeface="Arial" charset="0"/>
                <a:cs typeface="Arial" charset="0"/>
              </a:rPr>
              <a:t>will develop a </a:t>
            </a:r>
            <a:r>
              <a:rPr dirty="0" smtClean="0">
                <a:latin typeface="Arial" charset="0"/>
                <a:ea typeface="Arial" charset="0"/>
                <a:cs typeface="Arial" charset="0"/>
              </a:rPr>
              <a:t>website</a:t>
            </a:r>
            <a:r>
              <a:rPr lang="en-GB" dirty="0" smtClean="0">
                <a:latin typeface="Arial" charset="0"/>
                <a:ea typeface="Arial" charset="0"/>
                <a:cs typeface="Arial" charset="0"/>
              </a:rPr>
              <a:t> </a:t>
            </a:r>
            <a:r>
              <a:rPr dirty="0" smtClean="0">
                <a:latin typeface="Arial" charset="0"/>
                <a:ea typeface="Arial" charset="0"/>
                <a:cs typeface="Arial" charset="0"/>
              </a:rPr>
              <a:t>with </a:t>
            </a:r>
            <a:r>
              <a:rPr dirty="0">
                <a:latin typeface="Arial" charset="0"/>
                <a:ea typeface="Arial" charset="0"/>
                <a:cs typeface="Arial" charset="0"/>
              </a:rPr>
              <a:t>all the directors with a photograph. We will also advertise with search engines. Behind this </a:t>
            </a:r>
            <a:r>
              <a:rPr lang="en-GB" dirty="0" smtClean="0">
                <a:latin typeface="Arial" charset="0"/>
                <a:ea typeface="Arial" charset="0"/>
                <a:cs typeface="Arial" charset="0"/>
              </a:rPr>
              <a:t>we will securely store customer details </a:t>
            </a:r>
            <a:r>
              <a:rPr dirty="0" smtClean="0">
                <a:latin typeface="Arial" charset="0"/>
                <a:ea typeface="Arial" charset="0"/>
                <a:cs typeface="Arial" charset="0"/>
              </a:rPr>
              <a:t>even </a:t>
            </a:r>
            <a:r>
              <a:rPr dirty="0">
                <a:latin typeface="Arial" charset="0"/>
                <a:ea typeface="Arial" charset="0"/>
                <a:cs typeface="Arial" charset="0"/>
              </a:rPr>
              <a:t>who call us over the telephone. As a result, we can search and find suitable service receivers and customer as beneficiaries</a:t>
            </a:r>
            <a:r>
              <a:rPr dirty="0" smtClean="0">
                <a:latin typeface="Arial" charset="0"/>
                <a:ea typeface="Arial" charset="0"/>
                <a:cs typeface="Arial" charset="0"/>
              </a:rPr>
              <a:t>.</a:t>
            </a:r>
            <a:endParaRPr dirty="0">
              <a:latin typeface="Arial" charset="0"/>
              <a:ea typeface="Arial" charset="0"/>
              <a:cs typeface="Arial" charset="0"/>
            </a:endParaRP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 name="Management Process/ Marketing Cont…."/>
          <p:cNvSpPr txBox="1">
            <a:spLocks noGrp="1"/>
          </p:cNvSpPr>
          <p:nvPr>
            <p:ph type="title" idx="4294967295"/>
          </p:nvPr>
        </p:nvSpPr>
        <p:spPr>
          <a:xfrm>
            <a:off x="465137" y="148272"/>
            <a:ext cx="8229601" cy="936626"/>
          </a:xfrm>
          <a:prstGeom prst="rect">
            <a:avLst/>
          </a:prstGeom>
        </p:spPr>
        <p:txBody>
          <a:bodyPr>
            <a:normAutofit/>
          </a:bodyPr>
          <a:lstStyle>
            <a:lvl1pPr defTabSz="905255">
              <a:defRPr sz="3465"/>
            </a:lvl1pPr>
          </a:lstStyle>
          <a:p>
            <a:r>
              <a:rPr/>
              <a:t>Management Process/ Marketing Cont….</a:t>
            </a:r>
          </a:p>
        </p:txBody>
      </p:sp>
      <p:sp>
        <p:nvSpPr>
          <p:cNvPr id="73" name="Marketing Strategy:…"/>
          <p:cNvSpPr>
            <a:spLocks noGrp="1"/>
          </p:cNvSpPr>
          <p:nvPr>
            <p:ph type="body" idx="4294967295"/>
          </p:nvPr>
        </p:nvSpPr>
        <p:spPr>
          <a:xfrm>
            <a:off x="457200" y="1268412"/>
            <a:ext cx="8229600" cy="4392613"/>
          </a:xfrm>
          <a:prstGeom prst="rect">
            <a:avLst/>
          </a:prstGeom>
          <a:solidFill>
            <a:schemeClr val="accent3">
              <a:lumOff val="44000"/>
            </a:schemeClr>
          </a:solidFill>
          <a:ln w="25400">
            <a:solidFill>
              <a:schemeClr val="accent1"/>
            </a:solidFill>
            <a:bevel/>
          </a:ln>
        </p:spPr>
        <p:txBody>
          <a:bodyPr>
            <a:normAutofit/>
          </a:bodyPr>
          <a:lstStyle/>
          <a:p>
            <a:pPr marL="0" indent="0">
              <a:spcBef>
                <a:spcPts val="0"/>
              </a:spcBef>
              <a:buSzTx/>
              <a:buFontTx/>
              <a:buNone/>
              <a:defRPr sz="1800"/>
            </a:pPr>
            <a:endParaRPr/>
          </a:p>
          <a:p>
            <a:pPr marL="0" indent="0" algn="just">
              <a:spcBef>
                <a:spcPts val="0"/>
              </a:spcBef>
              <a:buSzTx/>
              <a:buFontTx/>
              <a:buNone/>
              <a:defRPr sz="1600" b="1">
                <a:latin typeface="Arial"/>
                <a:ea typeface="Arial"/>
                <a:cs typeface="Arial"/>
                <a:sym typeface="Arial"/>
              </a:defRPr>
            </a:pPr>
            <a:r>
              <a:rPr/>
              <a:t>Marketing Strategy:</a:t>
            </a:r>
          </a:p>
          <a:p>
            <a:pPr marL="0" indent="0" algn="just">
              <a:spcBef>
                <a:spcPts val="0"/>
              </a:spcBef>
              <a:buSzTx/>
              <a:buFontTx/>
              <a:buNone/>
              <a:defRPr sz="1600"/>
            </a:pPr>
            <a:endParaRPr/>
          </a:p>
          <a:p>
            <a:pPr marL="0" indent="0" algn="just">
              <a:spcBef>
                <a:spcPts val="0"/>
              </a:spcBef>
              <a:buSzTx/>
              <a:buFontTx/>
              <a:buNone/>
              <a:defRPr sz="1600" b="1">
                <a:latin typeface="Arial"/>
                <a:ea typeface="Arial"/>
                <a:cs typeface="Arial"/>
                <a:sym typeface="Arial"/>
              </a:defRPr>
            </a:pPr>
            <a:r>
              <a:rPr/>
              <a:t>Revenues and </a:t>
            </a:r>
            <a:r>
              <a:rPr smtClean="0"/>
              <a:t>profit</a:t>
            </a:r>
            <a:r>
              <a:rPr lang="en-GB" dirty="0" smtClean="0"/>
              <a:t>s:</a:t>
            </a:r>
            <a:endParaRPr/>
          </a:p>
          <a:p>
            <a:pPr marL="0" indent="0" algn="just">
              <a:spcBef>
                <a:spcPts val="0"/>
              </a:spcBef>
              <a:buSzTx/>
              <a:buFontTx/>
              <a:buNone/>
              <a:defRPr sz="1600"/>
            </a:pPr>
            <a:r>
              <a:rPr lang="en-GB" dirty="0" smtClean="0"/>
              <a:t>We have raised </a:t>
            </a:r>
            <a:r>
              <a:rPr lang="is-IS"/>
              <a:t> £</a:t>
            </a:r>
            <a:r>
              <a:rPr lang="is-IS" smtClean="0"/>
              <a:t>50,000.00 </a:t>
            </a:r>
            <a:r>
              <a:rPr smtClean="0"/>
              <a:t> </a:t>
            </a:r>
            <a:r>
              <a:rPr/>
              <a:t>for the first year of operation </a:t>
            </a:r>
            <a:r>
              <a:rPr smtClean="0"/>
              <a:t>from </a:t>
            </a:r>
            <a:r>
              <a:rPr/>
              <a:t>directors and shareholders. </a:t>
            </a:r>
          </a:p>
          <a:p>
            <a:pPr marL="0" indent="0" algn="just">
              <a:spcBef>
                <a:spcPts val="0"/>
              </a:spcBef>
              <a:buSzTx/>
              <a:buFontTx/>
              <a:buNone/>
              <a:defRPr sz="1600"/>
            </a:pPr>
            <a:endParaRPr/>
          </a:p>
          <a:p>
            <a:pPr marL="0" indent="0" algn="just">
              <a:spcBef>
                <a:spcPts val="0"/>
              </a:spcBef>
              <a:buSzTx/>
              <a:buFontTx/>
              <a:buNone/>
              <a:defRPr sz="1600"/>
            </a:pPr>
            <a:r>
              <a:rPr/>
              <a:t>Further, more revenue will come to project which enlarges in near future.</a:t>
            </a:r>
          </a:p>
        </p:txBody>
      </p:sp>
      <p:sp>
        <p:nvSpPr>
          <p:cNvPr id="74"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75"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Management Process/ Marketing Cont…."/>
          <p:cNvSpPr txBox="1">
            <a:spLocks noGrp="1"/>
          </p:cNvSpPr>
          <p:nvPr>
            <p:ph type="title" idx="4294967295"/>
          </p:nvPr>
        </p:nvSpPr>
        <p:spPr>
          <a:xfrm>
            <a:off x="457200" y="274637"/>
            <a:ext cx="8229600" cy="1143001"/>
          </a:xfrm>
          <a:prstGeom prst="rect">
            <a:avLst/>
          </a:prstGeom>
        </p:spPr>
        <p:txBody>
          <a:bodyPr>
            <a:normAutofit/>
          </a:bodyPr>
          <a:lstStyle>
            <a:lvl1pPr defTabSz="905255">
              <a:defRPr sz="3465"/>
            </a:lvl1pPr>
          </a:lstStyle>
          <a:p>
            <a:r>
              <a:rPr/>
              <a:t>Management Process/ Marketing Cont….</a:t>
            </a:r>
          </a:p>
        </p:txBody>
      </p:sp>
      <p:sp>
        <p:nvSpPr>
          <p:cNvPr id="78" name="Target Market:…"/>
          <p:cNvSpPr>
            <a:spLocks noGrp="1"/>
          </p:cNvSpPr>
          <p:nvPr>
            <p:ph type="body" idx="4294967295"/>
          </p:nvPr>
        </p:nvSpPr>
        <p:spPr>
          <a:xfrm>
            <a:off x="465137" y="1398587"/>
            <a:ext cx="8229601" cy="4060826"/>
          </a:xfrm>
          <a:prstGeom prst="rect">
            <a:avLst/>
          </a:prstGeom>
          <a:solidFill>
            <a:schemeClr val="accent3">
              <a:lumOff val="44000"/>
            </a:schemeClr>
          </a:solidFill>
          <a:ln w="25400">
            <a:solidFill>
              <a:schemeClr val="accent1"/>
            </a:solidFill>
            <a:bevel/>
          </a:ln>
        </p:spPr>
        <p:txBody>
          <a:bodyPr>
            <a:normAutofit/>
          </a:bodyPr>
          <a:lstStyle/>
          <a:p>
            <a:pPr marL="0" indent="0" algn="just">
              <a:spcBef>
                <a:spcPts val="0"/>
              </a:spcBef>
              <a:buSzTx/>
              <a:buFontTx/>
              <a:buNone/>
              <a:defRPr sz="1600" b="1"/>
            </a:pPr>
            <a:r>
              <a:rPr>
                <a:latin typeface="Arial"/>
                <a:ea typeface="Arial"/>
                <a:cs typeface="Arial"/>
                <a:sym typeface="Arial"/>
              </a:rPr>
              <a:t>Target Market:</a:t>
            </a:r>
          </a:p>
          <a:p>
            <a:pPr marL="0" indent="0" algn="just">
              <a:spcBef>
                <a:spcPts val="0"/>
              </a:spcBef>
              <a:buSzTx/>
              <a:buFontTx/>
              <a:buNone/>
              <a:defRPr sz="1600"/>
            </a:pPr>
            <a:endParaRPr>
              <a:latin typeface="Arial"/>
              <a:ea typeface="Arial"/>
              <a:cs typeface="Arial"/>
              <a:sym typeface="Arial"/>
            </a:endParaRPr>
          </a:p>
          <a:p>
            <a:pPr marL="0" indent="0" algn="just">
              <a:spcBef>
                <a:spcPts val="0"/>
              </a:spcBef>
              <a:buSzTx/>
              <a:buFontTx/>
              <a:buNone/>
              <a:defRPr sz="1600"/>
            </a:pPr>
            <a:r>
              <a:rPr/>
              <a:t>A competition has been grown up among other companies some extent. Research shows that there is none such a local business in East London area like ours. We have targeted for marketing launch in the local area where community expertise lives and capable residents who wish to upgrade their patent of potential life. There are some opportunities for this new idea of service provider business of our calibre in the area.</a:t>
            </a:r>
          </a:p>
        </p:txBody>
      </p:sp>
      <p:sp>
        <p:nvSpPr>
          <p:cNvPr id="79"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80"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val="1"/>
            </a:ext>
          </a:extLst>
        </p:spPr>
        <p:txBody>
          <a:bodyPr/>
          <a:lstStyle/>
          <a:p>
            <a:fld id="{86CB4B4D-7CA3-9044-876B-883B54F8677D}" type="slidenum">
              <a:rPr/>
              <a:t>11</a:t>
            </a:fld>
            <a:endParaRPr/>
          </a:p>
        </p:txBody>
      </p:sp>
      <p:sp>
        <p:nvSpPr>
          <p:cNvPr id="83" name="Management Process/ Marketing Cont…"/>
          <p:cNvSpPr txBox="1">
            <a:spLocks noGrp="1"/>
          </p:cNvSpPr>
          <p:nvPr>
            <p:ph type="title" idx="4294967295"/>
          </p:nvPr>
        </p:nvSpPr>
        <p:spPr>
          <a:prstGeom prst="rect">
            <a:avLst/>
          </a:prstGeom>
        </p:spPr>
        <p:txBody>
          <a:bodyPr/>
          <a:lstStyle>
            <a:lvl1pPr>
              <a:defRPr sz="3500"/>
            </a:lvl1pPr>
          </a:lstStyle>
          <a:p>
            <a:r>
              <a:rPr/>
              <a:t>Management Process/ Marketing Cont…</a:t>
            </a:r>
          </a:p>
        </p:txBody>
      </p:sp>
      <p:sp>
        <p:nvSpPr>
          <p:cNvPr id="84" name="Product and Service:…"/>
          <p:cNvSpPr>
            <a:spLocks noGrp="1"/>
          </p:cNvSpPr>
          <p:nvPr>
            <p:ph type="body" idx="4294967295"/>
          </p:nvPr>
        </p:nvSpPr>
        <p:spPr>
          <a:prstGeom prst="rect">
            <a:avLst/>
          </a:prstGeom>
          <a:solidFill>
            <a:schemeClr val="accent3">
              <a:lumOff val="44000"/>
            </a:schemeClr>
          </a:solidFill>
          <a:ln w="25400">
            <a:solidFill>
              <a:schemeClr val="accent1"/>
            </a:solidFill>
            <a:bevel/>
          </a:ln>
        </p:spPr>
        <p:txBody>
          <a:bodyPr/>
          <a:lstStyle/>
          <a:p>
            <a:pPr marL="0" indent="0" algn="just">
              <a:spcBef>
                <a:spcPts val="0"/>
              </a:spcBef>
              <a:buSzTx/>
              <a:buFontTx/>
              <a:buNone/>
              <a:defRPr sz="1600" b="1">
                <a:latin typeface="Arial"/>
                <a:ea typeface="Arial"/>
                <a:cs typeface="Arial"/>
                <a:sym typeface="Arial"/>
              </a:defRPr>
            </a:pPr>
            <a:r>
              <a:rPr/>
              <a:t>Product and Service:</a:t>
            </a:r>
          </a:p>
          <a:p>
            <a:pPr marL="0" indent="0" algn="just">
              <a:spcBef>
                <a:spcPts val="0"/>
              </a:spcBef>
              <a:buSzTx/>
              <a:buFontTx/>
              <a:buNone/>
              <a:defRPr sz="1600">
                <a:latin typeface="Arial Black"/>
                <a:ea typeface="Arial Black"/>
                <a:cs typeface="Arial Black"/>
                <a:sym typeface="Arial Black"/>
              </a:defRPr>
            </a:pPr>
            <a:endParaRPr/>
          </a:p>
          <a:p>
            <a:pPr marL="0" indent="0" algn="just">
              <a:spcBef>
                <a:spcPts val="0"/>
              </a:spcBef>
              <a:buSzTx/>
              <a:buFontTx/>
              <a:buNone/>
              <a:defRPr sz="1600"/>
            </a:pPr>
            <a:r>
              <a:rPr>
                <a:latin typeface="Arial"/>
                <a:ea typeface="Arial"/>
                <a:cs typeface="Arial"/>
                <a:sym typeface="Arial"/>
              </a:rPr>
              <a:t>Bright Home Estate Agent</a:t>
            </a:r>
            <a:r>
              <a:rPr/>
              <a:t> has the following core services:</a:t>
            </a:r>
          </a:p>
          <a:p>
            <a:pPr marL="0" indent="0" algn="just">
              <a:spcBef>
                <a:spcPts val="0"/>
              </a:spcBef>
              <a:buSzTx/>
              <a:buFontTx/>
              <a:buNone/>
              <a:defRPr sz="1600"/>
            </a:pPr>
            <a:endParaRPr/>
          </a:p>
          <a:p>
            <a:pPr marL="0" indent="0" algn="just">
              <a:spcBef>
                <a:spcPts val="0"/>
              </a:spcBef>
              <a:buSzTx/>
              <a:buFontTx/>
              <a:buNone/>
              <a:defRPr sz="1600"/>
            </a:pPr>
            <a:r>
              <a:rPr b="1"/>
              <a:t>&gt;</a:t>
            </a:r>
            <a:r>
              <a:rPr/>
              <a:t> Estate agent </a:t>
            </a:r>
          </a:p>
          <a:p>
            <a:pPr marL="0" indent="0" algn="just">
              <a:spcBef>
                <a:spcPts val="0"/>
              </a:spcBef>
              <a:buSzTx/>
              <a:buFontTx/>
              <a:buNone/>
              <a:defRPr sz="1600"/>
            </a:pPr>
            <a:r>
              <a:rPr/>
              <a:t>&gt; Women empowerment </a:t>
            </a:r>
          </a:p>
          <a:p>
            <a:pPr marL="0" indent="0" algn="just">
              <a:spcBef>
                <a:spcPts val="0"/>
              </a:spcBef>
              <a:buSzTx/>
              <a:buFontTx/>
              <a:buNone/>
              <a:defRPr sz="1600"/>
            </a:pPr>
            <a:r>
              <a:rPr/>
              <a:t>&gt;  Others</a:t>
            </a:r>
          </a:p>
          <a:p>
            <a:pPr marL="0" indent="0" algn="just">
              <a:spcBef>
                <a:spcPts val="0"/>
              </a:spcBef>
              <a:buSzTx/>
              <a:buFontTx/>
              <a:buNone/>
              <a:defRPr sz="1600"/>
            </a:pPr>
            <a:endParaRPr/>
          </a:p>
          <a:p>
            <a:pPr marL="0" indent="0" algn="just">
              <a:spcBef>
                <a:spcPts val="0"/>
              </a:spcBef>
              <a:buSzTx/>
              <a:buFontTx/>
              <a:buNone/>
              <a:defRPr sz="1600"/>
            </a:pPr>
            <a:r>
              <a:rPr/>
              <a:t>Note that our Professionals will cover Planning and Designing project, Cost</a:t>
            </a:r>
          </a:p>
          <a:p>
            <a:pPr marL="0" indent="0" algn="just">
              <a:spcBef>
                <a:spcPts val="0"/>
              </a:spcBef>
              <a:buSzTx/>
              <a:buFontTx/>
              <a:buNone/>
              <a:defRPr sz="1600"/>
            </a:pPr>
            <a:r>
              <a:rPr/>
              <a:t>Accountants and Management, Marketing, General management, Project management and operations.</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Management Process/ Finance"/>
          <p:cNvSpPr txBox="1">
            <a:spLocks noGrp="1"/>
          </p:cNvSpPr>
          <p:nvPr>
            <p:ph type="title" idx="4294967295"/>
          </p:nvPr>
        </p:nvSpPr>
        <p:spPr>
          <a:xfrm>
            <a:off x="457200" y="274637"/>
            <a:ext cx="8229600" cy="1143001"/>
          </a:xfrm>
          <a:prstGeom prst="rect">
            <a:avLst/>
          </a:prstGeom>
        </p:spPr>
        <p:txBody>
          <a:bodyPr>
            <a:normAutofit/>
          </a:bodyPr>
          <a:lstStyle>
            <a:lvl1pPr>
              <a:defRPr sz="3500"/>
            </a:lvl1pPr>
          </a:lstStyle>
          <a:p>
            <a:r>
              <a:rPr/>
              <a:t>Management Process/ Finance</a:t>
            </a:r>
          </a:p>
        </p:txBody>
      </p:sp>
      <p:sp>
        <p:nvSpPr>
          <p:cNvPr id="87" name="Financial Planning:…"/>
          <p:cNvSpPr>
            <a:spLocks noGrp="1"/>
          </p:cNvSpPr>
          <p:nvPr>
            <p:ph type="body" idx="4294967295"/>
          </p:nvPr>
        </p:nvSpPr>
        <p:spPr>
          <a:xfrm>
            <a:off x="457200" y="1600200"/>
            <a:ext cx="8229600" cy="3916363"/>
          </a:xfrm>
          <a:prstGeom prst="rect">
            <a:avLst/>
          </a:prstGeom>
          <a:solidFill>
            <a:schemeClr val="accent3">
              <a:lumOff val="44000"/>
            </a:schemeClr>
          </a:solidFill>
          <a:ln w="25400">
            <a:solidFill>
              <a:schemeClr val="accent1"/>
            </a:solidFill>
            <a:bevel/>
          </a:ln>
        </p:spPr>
        <p:txBody>
          <a:bodyPr>
            <a:normAutofit/>
          </a:bodyPr>
          <a:lstStyle/>
          <a:p>
            <a:pPr marL="0" indent="0" algn="just">
              <a:spcBef>
                <a:spcPts val="0"/>
              </a:spcBef>
              <a:buSzTx/>
              <a:buFontTx/>
              <a:buNone/>
              <a:defRPr sz="1600" b="1">
                <a:latin typeface="Arial"/>
                <a:ea typeface="Arial"/>
                <a:cs typeface="Arial"/>
                <a:sym typeface="Arial"/>
              </a:defRPr>
            </a:pPr>
            <a:r>
              <a:rPr/>
              <a:t>Financial Planning:</a:t>
            </a:r>
          </a:p>
          <a:p>
            <a:pPr marL="0" indent="0" algn="just">
              <a:spcBef>
                <a:spcPts val="0"/>
              </a:spcBef>
              <a:buSzTx/>
              <a:buFontTx/>
              <a:buNone/>
              <a:defRPr sz="1600"/>
            </a:pPr>
            <a:endParaRPr/>
          </a:p>
          <a:p>
            <a:pPr marL="0" indent="0" algn="just">
              <a:spcBef>
                <a:spcPts val="0"/>
              </a:spcBef>
              <a:buSzTx/>
              <a:buFontTx/>
              <a:buNone/>
              <a:defRPr sz="1600"/>
            </a:pPr>
            <a:r>
              <a:rPr lang="en-GB" dirty="0" smtClean="0"/>
              <a:t>We have </a:t>
            </a:r>
            <a:r>
              <a:rPr lang="is-IS"/>
              <a:t> £50000 </a:t>
            </a:r>
            <a:r>
              <a:rPr lang="is-IS" smtClean="0"/>
              <a:t>raised from Directors and shareholders and this amount of money gives us strenth to progress ahead.</a:t>
            </a:r>
            <a:endParaRPr/>
          </a:p>
        </p:txBody>
      </p:sp>
      <p:sp>
        <p:nvSpPr>
          <p:cNvPr id="88"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89"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Management Process/ Finance Cont…"/>
          <p:cNvSpPr txBox="1">
            <a:spLocks noGrp="1"/>
          </p:cNvSpPr>
          <p:nvPr>
            <p:ph type="title"/>
          </p:nvPr>
        </p:nvSpPr>
        <p:spPr>
          <a:prstGeom prst="rect">
            <a:avLst/>
          </a:prstGeom>
        </p:spPr>
        <p:txBody>
          <a:bodyPr/>
          <a:lstStyle>
            <a:lvl1pPr>
              <a:defRPr sz="3500"/>
            </a:lvl1pPr>
          </a:lstStyle>
          <a:p>
            <a:r>
              <a:rPr/>
              <a:t>Management Process/ Finance Cont…</a:t>
            </a:r>
          </a:p>
        </p:txBody>
      </p:sp>
      <p:sp>
        <p:nvSpPr>
          <p:cNvPr id="92" name="Financial Forecast:…"/>
          <p:cNvSpPr txBox="1">
            <a:spLocks noGrp="1"/>
          </p:cNvSpPr>
          <p:nvPr>
            <p:ph type="body" idx="1"/>
          </p:nvPr>
        </p:nvSpPr>
        <p:spPr>
          <a:prstGeom prst="rect">
            <a:avLst/>
          </a:prstGeom>
          <a:solidFill>
            <a:schemeClr val="accent3">
              <a:lumOff val="44000"/>
            </a:schemeClr>
          </a:solidFill>
          <a:ln w="25400">
            <a:solidFill>
              <a:schemeClr val="accent1"/>
            </a:solidFill>
            <a:bevel/>
          </a:ln>
        </p:spPr>
        <p:txBody>
          <a:bodyPr/>
          <a:lstStyle/>
          <a:p>
            <a:pPr marL="0" indent="0" algn="just">
              <a:spcBef>
                <a:spcPts val="0"/>
              </a:spcBef>
              <a:buSzTx/>
              <a:buFontTx/>
              <a:buNone/>
              <a:defRPr sz="1600" b="1">
                <a:latin typeface="Arial"/>
                <a:ea typeface="Arial"/>
                <a:cs typeface="Arial"/>
                <a:sym typeface="Arial"/>
              </a:defRPr>
            </a:pPr>
            <a:r>
              <a:rPr/>
              <a:t>Financial Forecast:</a:t>
            </a:r>
          </a:p>
          <a:p>
            <a:pPr marL="0" indent="0" algn="just">
              <a:spcBef>
                <a:spcPts val="0"/>
              </a:spcBef>
              <a:buSzTx/>
              <a:buFontTx/>
              <a:buNone/>
              <a:defRPr sz="1600"/>
            </a:pPr>
            <a:endParaRPr/>
          </a:p>
          <a:p>
            <a:pPr marL="0" indent="0" algn="just">
              <a:spcBef>
                <a:spcPts val="0"/>
              </a:spcBef>
              <a:buSzTx/>
              <a:buFontTx/>
              <a:buNone/>
              <a:defRPr sz="1600"/>
            </a:pPr>
            <a:r>
              <a:rPr lang="en-GB" dirty="0" smtClean="0"/>
              <a:t>We are aiming to grow our sales growth at the following:</a:t>
            </a:r>
          </a:p>
          <a:p>
            <a:pPr marL="0" indent="0" algn="just">
              <a:spcBef>
                <a:spcPts val="0"/>
              </a:spcBef>
              <a:buSzTx/>
              <a:buFontTx/>
              <a:buNone/>
              <a:defRPr sz="1600"/>
            </a:pPr>
            <a:r>
              <a:rPr smtClean="0"/>
              <a:t>Year </a:t>
            </a:r>
            <a:r>
              <a:rPr/>
              <a:t>1		Product:	20% to 25%</a:t>
            </a:r>
          </a:p>
          <a:p>
            <a:pPr marL="0" indent="0" algn="just">
              <a:spcBef>
                <a:spcPts val="0"/>
              </a:spcBef>
              <a:buSzTx/>
              <a:buFontTx/>
              <a:buNone/>
              <a:defRPr sz="1600"/>
            </a:pPr>
            <a:r>
              <a:rPr/>
              <a:t>Year 2		Product:	25% to 30%</a:t>
            </a:r>
          </a:p>
          <a:p>
            <a:pPr marL="0" indent="0" algn="just">
              <a:spcBef>
                <a:spcPts val="0"/>
              </a:spcBef>
              <a:buSzTx/>
              <a:buFontTx/>
              <a:buNone/>
              <a:defRPr sz="1600"/>
            </a:pPr>
            <a:r>
              <a:rPr/>
              <a:t>Year 3		Product:	30% to 35%</a:t>
            </a:r>
          </a:p>
          <a:p>
            <a:pPr marL="0" indent="0" algn="just">
              <a:spcBef>
                <a:spcPts val="0"/>
              </a:spcBef>
              <a:buSzTx/>
              <a:buFontTx/>
              <a:buNone/>
              <a:defRPr sz="1600"/>
            </a:pPr>
            <a:endParaRPr/>
          </a:p>
          <a:p>
            <a:pPr marL="0" indent="0" algn="just">
              <a:spcBef>
                <a:spcPts val="0"/>
              </a:spcBef>
              <a:buSzTx/>
              <a:buFontTx/>
              <a:buNone/>
              <a:defRPr sz="1600" b="1">
                <a:latin typeface="Arial"/>
                <a:ea typeface="Arial"/>
                <a:cs typeface="Arial"/>
                <a:sym typeface="Arial"/>
              </a:defRPr>
            </a:pPr>
            <a:r>
              <a:rPr/>
              <a:t>Cash Flow Variables:</a:t>
            </a:r>
          </a:p>
          <a:p>
            <a:pPr marL="0" indent="0" algn="just">
              <a:spcBef>
                <a:spcPts val="0"/>
              </a:spcBef>
              <a:buSzTx/>
              <a:buFontTx/>
              <a:buNone/>
              <a:defRPr sz="1600"/>
            </a:pPr>
            <a:endParaRPr/>
          </a:p>
          <a:p>
            <a:pPr marL="0" indent="0" algn="just">
              <a:spcBef>
                <a:spcPts val="0"/>
              </a:spcBef>
              <a:buSzTx/>
              <a:buFontTx/>
              <a:buNone/>
              <a:defRPr sz="1600"/>
            </a:pPr>
            <a:r>
              <a:rPr/>
              <a:t>We plan that we will be able to </a:t>
            </a:r>
            <a:r>
              <a:rPr lang="en-GB" dirty="0" smtClean="0"/>
              <a:t>make</a:t>
            </a:r>
            <a:r>
              <a:rPr smtClean="0"/>
              <a:t> </a:t>
            </a:r>
            <a:r>
              <a:rPr lang="en-GB" dirty="0" smtClean="0"/>
              <a:t>enough</a:t>
            </a:r>
            <a:r>
              <a:rPr smtClean="0"/>
              <a:t> </a:t>
            </a:r>
            <a:r>
              <a:rPr/>
              <a:t>capital from operations to meet our initial needs after the infusion of £50,000.00. However, our projections are in Bright Home Estate Agent that have never been fully addressed and are based upon present real buying/selling conditions and our own experience. Should sales not be up to projections, adjustments will be made in ordering and long-term commitments decreased or postponed.</a:t>
            </a:r>
          </a:p>
          <a:p>
            <a:pPr marL="0" indent="0">
              <a:spcBef>
                <a:spcPts val="0"/>
              </a:spcBef>
              <a:buSzTx/>
              <a:buFontTx/>
              <a:buNone/>
              <a:defRPr sz="1800"/>
            </a:pPr>
            <a:endParaRPr/>
          </a:p>
          <a:p>
            <a:pPr marL="0" indent="0">
              <a:spcBef>
                <a:spcPts val="0"/>
              </a:spcBef>
              <a:buSzTx/>
              <a:buFontTx/>
              <a:buNone/>
              <a:defRPr sz="1800"/>
            </a:pPr>
            <a:endParaRPr/>
          </a:p>
        </p:txBody>
      </p:sp>
      <p:sp>
        <p:nvSpPr>
          <p:cNvPr id="93"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val="1"/>
            </a:ext>
          </a:extLst>
        </p:spPr>
        <p:txBody>
          <a:bodyPr/>
          <a:lstStyle/>
          <a:p>
            <a:fld id="{86CB4B4D-7CA3-9044-876B-883B54F8677D}" type="slidenum">
              <a:rPr/>
              <a:t>13</a:t>
            </a:fld>
            <a:endParaRP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Management process/ Finance Cont…"/>
          <p:cNvSpPr txBox="1">
            <a:spLocks noGrp="1"/>
          </p:cNvSpPr>
          <p:nvPr>
            <p:ph type="title"/>
          </p:nvPr>
        </p:nvSpPr>
        <p:spPr>
          <a:xfrm>
            <a:off x="457200" y="92074"/>
            <a:ext cx="8229600" cy="765970"/>
          </a:xfrm>
          <a:prstGeom prst="rect">
            <a:avLst/>
          </a:prstGeom>
        </p:spPr>
        <p:txBody>
          <a:bodyPr/>
          <a:lstStyle>
            <a:lvl1pPr>
              <a:defRPr sz="3500"/>
            </a:lvl1pPr>
          </a:lstStyle>
          <a:p>
            <a:r>
              <a:rPr/>
              <a:t>Management process/ Finance Cont…</a:t>
            </a:r>
          </a:p>
        </p:txBody>
      </p:sp>
      <p:sp>
        <p:nvSpPr>
          <p:cNvPr id="96" name="Financial Analysis:…"/>
          <p:cNvSpPr txBox="1">
            <a:spLocks noGrp="1"/>
          </p:cNvSpPr>
          <p:nvPr>
            <p:ph type="body" idx="1"/>
          </p:nvPr>
        </p:nvSpPr>
        <p:spPr>
          <a:xfrm>
            <a:off x="457200" y="957262"/>
            <a:ext cx="8229600" cy="5900738"/>
          </a:xfrm>
          <a:prstGeom prst="rect">
            <a:avLst/>
          </a:prstGeom>
          <a:solidFill>
            <a:schemeClr val="accent3">
              <a:lumOff val="44000"/>
            </a:schemeClr>
          </a:solidFill>
          <a:ln w="25400">
            <a:solidFill>
              <a:schemeClr val="accent1"/>
            </a:solidFill>
            <a:bevel/>
          </a:ln>
        </p:spPr>
        <p:txBody>
          <a:bodyPr/>
          <a:lstStyle/>
          <a:p>
            <a:pPr marL="0" indent="0" algn="just" defTabSz="457200">
              <a:spcBef>
                <a:spcPts val="0"/>
              </a:spcBef>
              <a:buSzTx/>
              <a:buFontTx/>
              <a:buNone/>
              <a:defRPr sz="1050" b="1">
                <a:latin typeface="Arial"/>
                <a:ea typeface="Arial"/>
                <a:cs typeface="Arial"/>
                <a:sym typeface="Arial"/>
              </a:defRPr>
            </a:pPr>
            <a:r>
              <a:rPr/>
              <a:t>Financial Analysis:</a:t>
            </a:r>
          </a:p>
          <a:p>
            <a:pPr marL="0" indent="0" algn="just" defTabSz="457200">
              <a:spcBef>
                <a:spcPts val="0"/>
              </a:spcBef>
              <a:buSzTx/>
              <a:buFontTx/>
              <a:buNone/>
              <a:defRPr sz="1050">
                <a:latin typeface="+mn-lt"/>
                <a:ea typeface="+mn-ea"/>
                <a:cs typeface="+mn-cs"/>
                <a:sym typeface="Helvetica"/>
              </a:defRPr>
            </a:pPr>
            <a:r>
              <a:rPr/>
              <a:t>Cash Flow tables &amp; Analysis (Assumptions)</a:t>
            </a:r>
          </a:p>
          <a:p>
            <a:pPr marL="0" indent="0" algn="just" defTabSz="457200">
              <a:spcBef>
                <a:spcPts val="0"/>
              </a:spcBef>
              <a:buSzTx/>
              <a:buFontTx/>
              <a:buNone/>
              <a:defRPr sz="1050">
                <a:latin typeface="+mn-lt"/>
                <a:ea typeface="+mn-ea"/>
                <a:cs typeface="+mn-cs"/>
                <a:sym typeface="Helvetica"/>
              </a:defRPr>
            </a:pPr>
            <a:endParaRPr/>
          </a:p>
          <a:p>
            <a:pPr marL="0" indent="0" algn="just" defTabSz="457200">
              <a:spcBef>
                <a:spcPts val="0"/>
              </a:spcBef>
              <a:buSzTx/>
              <a:buFontTx/>
              <a:buNone/>
              <a:defRPr sz="1050">
                <a:latin typeface="+mn-lt"/>
                <a:ea typeface="+mn-ea"/>
                <a:cs typeface="+mn-cs"/>
                <a:sym typeface="Helvetica"/>
              </a:defRPr>
            </a:pPr>
            <a:r>
              <a:rPr/>
              <a:t>Cash Receipts:	             £50,000.00</a:t>
            </a:r>
          </a:p>
          <a:p>
            <a:pPr marL="0" indent="0" algn="just" defTabSz="457200">
              <a:spcBef>
                <a:spcPts val="0"/>
              </a:spcBef>
              <a:buSzTx/>
              <a:buFontTx/>
              <a:buNone/>
              <a:defRPr sz="1050">
                <a:latin typeface="+mn-lt"/>
                <a:ea typeface="+mn-ea"/>
                <a:cs typeface="+mn-cs"/>
                <a:sym typeface="Helvetica"/>
              </a:defRPr>
            </a:pPr>
            <a:r>
              <a:rPr/>
              <a:t>Rent:		             £1000.00</a:t>
            </a:r>
          </a:p>
          <a:p>
            <a:pPr marL="0" indent="0" algn="just" defTabSz="457200">
              <a:spcBef>
                <a:spcPts val="0"/>
              </a:spcBef>
              <a:buSzTx/>
              <a:buFontTx/>
              <a:buNone/>
              <a:defRPr sz="1050">
                <a:latin typeface="+mn-lt"/>
                <a:ea typeface="+mn-ea"/>
                <a:cs typeface="+mn-cs"/>
                <a:sym typeface="Helvetica"/>
              </a:defRPr>
            </a:pPr>
            <a:r>
              <a:rPr/>
              <a:t>Utilities:		 £50.00</a:t>
            </a:r>
          </a:p>
          <a:p>
            <a:pPr marL="0" indent="0" algn="just" defTabSz="457200">
              <a:spcBef>
                <a:spcPts val="0"/>
              </a:spcBef>
              <a:buSzTx/>
              <a:buFontTx/>
              <a:buNone/>
              <a:defRPr sz="1050">
                <a:latin typeface="+mn-lt"/>
                <a:ea typeface="+mn-ea"/>
                <a:cs typeface="+mn-cs"/>
                <a:sym typeface="Helvetica"/>
              </a:defRPr>
            </a:pPr>
            <a:r>
              <a:rPr/>
              <a:t>Telephone:		 £50.00</a:t>
            </a:r>
          </a:p>
          <a:p>
            <a:pPr marL="0" indent="0" algn="just" defTabSz="457200">
              <a:spcBef>
                <a:spcPts val="0"/>
              </a:spcBef>
              <a:buSzTx/>
              <a:buFontTx/>
              <a:buNone/>
              <a:defRPr sz="1050">
                <a:latin typeface="+mn-lt"/>
                <a:ea typeface="+mn-ea"/>
                <a:cs typeface="+mn-cs"/>
                <a:sym typeface="Helvetica"/>
              </a:defRPr>
            </a:pPr>
            <a:r>
              <a:rPr/>
              <a:t>Salaries:		 £5000.00</a:t>
            </a:r>
          </a:p>
          <a:p>
            <a:pPr marL="0" indent="0" algn="just" defTabSz="457200">
              <a:spcBef>
                <a:spcPts val="0"/>
              </a:spcBef>
              <a:buSzTx/>
              <a:buFontTx/>
              <a:buNone/>
              <a:defRPr sz="1050">
                <a:latin typeface="+mn-lt"/>
                <a:ea typeface="+mn-ea"/>
                <a:cs typeface="+mn-cs"/>
                <a:sym typeface="Helvetica"/>
              </a:defRPr>
            </a:pPr>
            <a:r>
              <a:rPr/>
              <a:t>Staff (Payroll)		 £2000.00</a:t>
            </a:r>
          </a:p>
          <a:p>
            <a:pPr marL="0" indent="0" algn="just" defTabSz="457200">
              <a:spcBef>
                <a:spcPts val="0"/>
              </a:spcBef>
              <a:buSzTx/>
              <a:buFontTx/>
              <a:buNone/>
              <a:defRPr sz="1050">
                <a:latin typeface="+mn-lt"/>
                <a:ea typeface="+mn-ea"/>
                <a:cs typeface="+mn-cs"/>
                <a:sym typeface="Helvetica"/>
              </a:defRPr>
            </a:pPr>
            <a:r>
              <a:rPr/>
              <a:t>Office Supplies:	 £100.00</a:t>
            </a:r>
          </a:p>
          <a:p>
            <a:pPr marL="0" indent="0" algn="just" defTabSz="457200">
              <a:spcBef>
                <a:spcPts val="0"/>
              </a:spcBef>
              <a:buSzTx/>
              <a:buFontTx/>
              <a:buNone/>
              <a:defRPr sz="1050">
                <a:latin typeface="+mn-lt"/>
                <a:ea typeface="+mn-ea"/>
                <a:cs typeface="+mn-cs"/>
                <a:sym typeface="Helvetica"/>
              </a:defRPr>
            </a:pPr>
            <a:r>
              <a:rPr/>
              <a:t>Postage:		 £50.00</a:t>
            </a:r>
          </a:p>
          <a:p>
            <a:pPr marL="0" indent="0" algn="just" defTabSz="457200">
              <a:spcBef>
                <a:spcPts val="0"/>
              </a:spcBef>
              <a:buSzTx/>
              <a:buFontTx/>
              <a:buNone/>
              <a:defRPr sz="1050">
                <a:latin typeface="+mn-lt"/>
                <a:ea typeface="+mn-ea"/>
                <a:cs typeface="+mn-cs"/>
                <a:sym typeface="Helvetica"/>
              </a:defRPr>
            </a:pPr>
            <a:r>
              <a:rPr/>
              <a:t>Advertising:		 £500.00</a:t>
            </a:r>
          </a:p>
          <a:p>
            <a:pPr marL="0" indent="0" algn="just" defTabSz="457200">
              <a:spcBef>
                <a:spcPts val="0"/>
              </a:spcBef>
              <a:buSzTx/>
              <a:buFontTx/>
              <a:buNone/>
              <a:defRPr sz="1050">
                <a:latin typeface="+mn-lt"/>
                <a:ea typeface="+mn-ea"/>
                <a:cs typeface="+mn-cs"/>
                <a:sym typeface="Helvetica"/>
              </a:defRPr>
            </a:pPr>
            <a:r>
              <a:rPr/>
              <a:t>(Trade, magazine, direct mail, etc.)</a:t>
            </a:r>
          </a:p>
          <a:p>
            <a:pPr marL="0" indent="0" algn="just" defTabSz="457200">
              <a:spcBef>
                <a:spcPts val="0"/>
              </a:spcBef>
              <a:buSzTx/>
              <a:buFontTx/>
              <a:buNone/>
              <a:defRPr sz="1050">
                <a:latin typeface="+mn-lt"/>
                <a:ea typeface="+mn-ea"/>
                <a:cs typeface="+mn-cs"/>
                <a:sym typeface="Helvetica"/>
              </a:defRPr>
            </a:pPr>
            <a:r>
              <a:rPr/>
              <a:t>Professionals:		 £200.00</a:t>
            </a:r>
          </a:p>
          <a:p>
            <a:pPr marL="0" indent="0" algn="just" defTabSz="457200">
              <a:spcBef>
                <a:spcPts val="0"/>
              </a:spcBef>
              <a:buSzTx/>
              <a:buFontTx/>
              <a:buNone/>
              <a:defRPr sz="1050">
                <a:latin typeface="+mn-lt"/>
                <a:ea typeface="+mn-ea"/>
                <a:cs typeface="+mn-cs"/>
                <a:sym typeface="Helvetica"/>
              </a:defRPr>
            </a:pPr>
            <a:r>
              <a:rPr/>
              <a:t>Commissions:	             10% per sale</a:t>
            </a:r>
          </a:p>
          <a:p>
            <a:pPr marL="0" indent="0" algn="just" defTabSz="457200">
              <a:spcBef>
                <a:spcPts val="0"/>
              </a:spcBef>
              <a:buSzTx/>
              <a:buFontTx/>
              <a:buNone/>
              <a:defRPr sz="1050">
                <a:latin typeface="+mn-lt"/>
                <a:ea typeface="+mn-ea"/>
                <a:cs typeface="+mn-cs"/>
                <a:sym typeface="Helvetica"/>
              </a:defRPr>
            </a:pPr>
            <a:r>
              <a:rPr/>
              <a:t>Insurance:		 £100.00</a:t>
            </a:r>
          </a:p>
          <a:p>
            <a:pPr marL="0" indent="0" algn="just" defTabSz="457200">
              <a:spcBef>
                <a:spcPts val="0"/>
              </a:spcBef>
              <a:buSzTx/>
              <a:buFontTx/>
              <a:buNone/>
              <a:defRPr sz="1050">
                <a:latin typeface="+mn-lt"/>
                <a:ea typeface="+mn-ea"/>
                <a:cs typeface="+mn-cs"/>
                <a:sym typeface="Helvetica"/>
              </a:defRPr>
            </a:pPr>
            <a:r>
              <a:rPr/>
              <a:t>Travel &amp; Entertainment £300.00</a:t>
            </a:r>
          </a:p>
          <a:p>
            <a:pPr marL="0" indent="0" algn="just" defTabSz="457200">
              <a:spcBef>
                <a:spcPts val="0"/>
              </a:spcBef>
              <a:buSzTx/>
              <a:buFontTx/>
              <a:buNone/>
              <a:defRPr sz="1050">
                <a:latin typeface="+mn-lt"/>
                <a:ea typeface="+mn-ea"/>
                <a:cs typeface="+mn-cs"/>
                <a:sym typeface="Helvetica"/>
              </a:defRPr>
            </a:pPr>
            <a:r>
              <a:rPr/>
              <a:t>Research:		 £200.00</a:t>
            </a:r>
          </a:p>
          <a:p>
            <a:pPr marL="0" indent="0" algn="just" defTabSz="457200">
              <a:spcBef>
                <a:spcPts val="0"/>
              </a:spcBef>
              <a:buSzTx/>
              <a:buFontTx/>
              <a:buNone/>
              <a:defRPr sz="1050">
                <a:latin typeface="+mn-lt"/>
                <a:ea typeface="+mn-ea"/>
                <a:cs typeface="+mn-cs"/>
                <a:sym typeface="Helvetica"/>
              </a:defRPr>
            </a:pPr>
            <a:r>
              <a:rPr/>
              <a:t>Miscellaneous:              £00.00</a:t>
            </a:r>
          </a:p>
          <a:p>
            <a:pPr marL="0" indent="0" algn="just" defTabSz="457200">
              <a:spcBef>
                <a:spcPts val="0"/>
              </a:spcBef>
              <a:buSzTx/>
              <a:buFontTx/>
              <a:buNone/>
              <a:defRPr sz="1050">
                <a:latin typeface="+mn-lt"/>
                <a:ea typeface="+mn-ea"/>
                <a:cs typeface="+mn-cs"/>
                <a:sym typeface="Helvetica"/>
              </a:defRPr>
            </a:pPr>
            <a:r>
              <a:rPr/>
              <a:t>Inventory:		 £00.00</a:t>
            </a:r>
          </a:p>
          <a:p>
            <a:pPr marL="0" indent="0" algn="just" defTabSz="457200">
              <a:spcBef>
                <a:spcPts val="0"/>
              </a:spcBef>
              <a:buSzTx/>
              <a:buFontTx/>
              <a:buNone/>
              <a:defRPr sz="1050">
                <a:latin typeface="+mn-lt"/>
                <a:ea typeface="+mn-ea"/>
                <a:cs typeface="+mn-cs"/>
                <a:sym typeface="Helvetica"/>
              </a:defRPr>
            </a:pPr>
            <a:r>
              <a:rPr/>
              <a:t>Total: 		             £9,550.00	</a:t>
            </a:r>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lang="en-GB" dirty="0" smtClean="0"/>
          </a:p>
          <a:p>
            <a:pPr marL="0" indent="0">
              <a:spcBef>
                <a:spcPts val="0"/>
              </a:spcBef>
              <a:buSzTx/>
              <a:buFontTx/>
              <a:buNone/>
              <a:defRPr sz="1800"/>
            </a:pPr>
            <a:endParaRPr lang="en-GB" dirty="0"/>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endParaRPr/>
          </a:p>
          <a:p>
            <a:pPr marL="0" indent="0">
              <a:spcBef>
                <a:spcPts val="0"/>
              </a:spcBef>
              <a:buSzTx/>
              <a:buFontTx/>
              <a:buNone/>
              <a:defRPr sz="1800"/>
            </a:pPr>
            <a:r>
              <a:rPr/>
              <a:t>Management Process/Financial Analysis/Income Statement</a:t>
            </a:r>
          </a:p>
          <a:p>
            <a:pPr marL="0" indent="0">
              <a:spcBef>
                <a:spcPts val="0"/>
              </a:spcBef>
              <a:buSzTx/>
              <a:buFontTx/>
              <a:buNone/>
              <a:defRPr sz="1800"/>
            </a:pPr>
            <a:endParaRPr/>
          </a:p>
          <a:p>
            <a:pPr marL="0" indent="0">
              <a:spcBef>
                <a:spcPts val="0"/>
              </a:spcBef>
              <a:buSzTx/>
              <a:buFontTx/>
              <a:buNone/>
              <a:defRPr sz="1800"/>
            </a:pPr>
            <a:r>
              <a:rPr/>
              <a:t>Returns and discounts:</a:t>
            </a:r>
          </a:p>
          <a:p>
            <a:pPr marL="0" indent="0">
              <a:spcBef>
                <a:spcPts val="0"/>
              </a:spcBef>
              <a:buSzTx/>
              <a:buFontTx/>
              <a:buNone/>
              <a:defRPr sz="1800"/>
            </a:pPr>
            <a:r>
              <a:rPr/>
              <a:t>We are offering a range of quantity discounts, plus an early payment discount to those extended credit.</a:t>
            </a:r>
          </a:p>
          <a:p>
            <a:pPr marL="0" indent="0">
              <a:spcBef>
                <a:spcPts val="0"/>
              </a:spcBef>
              <a:buSzTx/>
              <a:buFontTx/>
              <a:buNone/>
              <a:defRPr sz="1800"/>
            </a:pPr>
            <a:r>
              <a:rPr/>
              <a:t>Average estimated to be 	5%.</a:t>
            </a:r>
          </a:p>
          <a:p>
            <a:pPr marL="0" indent="0">
              <a:spcBef>
                <a:spcPts val="0"/>
              </a:spcBef>
              <a:buSzTx/>
              <a:buFontTx/>
              <a:buNone/>
              <a:defRPr sz="1800"/>
            </a:pPr>
            <a:endParaRPr/>
          </a:p>
          <a:p>
            <a:pPr marL="0" indent="0">
              <a:spcBef>
                <a:spcPts val="0"/>
              </a:spcBef>
              <a:buSzTx/>
              <a:buFontTx/>
              <a:buNone/>
              <a:defRPr sz="1800"/>
            </a:pPr>
            <a:r>
              <a:rPr/>
              <a:t>Cost of goods sold:</a:t>
            </a:r>
          </a:p>
          <a:p>
            <a:pPr marL="0" indent="0">
              <a:spcBef>
                <a:spcPts val="0"/>
              </a:spcBef>
              <a:buSzTx/>
              <a:buFontTx/>
              <a:buNone/>
              <a:defRPr sz="1800"/>
            </a:pPr>
            <a:r>
              <a:rPr/>
              <a:t>As appropriate</a:t>
            </a:r>
          </a:p>
          <a:p>
            <a:pPr marL="0" indent="0">
              <a:spcBef>
                <a:spcPts val="0"/>
              </a:spcBef>
              <a:buSzTx/>
              <a:buFontTx/>
              <a:buNone/>
              <a:defRPr sz="1800"/>
            </a:pPr>
            <a:endParaRPr/>
          </a:p>
          <a:p>
            <a:pPr marL="0" indent="0">
              <a:spcBef>
                <a:spcPts val="0"/>
              </a:spcBef>
              <a:buSzTx/>
              <a:buFontTx/>
              <a:buNone/>
              <a:defRPr sz="1800"/>
            </a:pPr>
            <a:r>
              <a:rPr/>
              <a:t>Expenses:</a:t>
            </a:r>
          </a:p>
          <a:p>
            <a:pPr marL="0" indent="0">
              <a:spcBef>
                <a:spcPts val="0"/>
              </a:spcBef>
              <a:buSzTx/>
              <a:buFontTx/>
              <a:buNone/>
              <a:defRPr sz="1800"/>
            </a:pPr>
            <a:r>
              <a:rPr/>
              <a:t>Totalled from Cash Flow Analysis spreadsheets.</a:t>
            </a:r>
          </a:p>
          <a:p>
            <a:pPr marL="0" indent="0">
              <a:spcBef>
                <a:spcPts val="0"/>
              </a:spcBef>
              <a:buSzTx/>
              <a:buFontTx/>
              <a:buNone/>
              <a:defRPr sz="1800"/>
            </a:pPr>
            <a:endParaRPr/>
          </a:p>
          <a:p>
            <a:pPr marL="0" indent="0">
              <a:spcBef>
                <a:spcPts val="0"/>
              </a:spcBef>
              <a:buSzTx/>
              <a:buFontTx/>
              <a:buNone/>
              <a:defRPr sz="1800"/>
            </a:pPr>
            <a:r>
              <a:rPr/>
              <a:t>Risks &amp; Variables:</a:t>
            </a:r>
          </a:p>
          <a:p>
            <a:pPr marL="0" indent="0">
              <a:spcBef>
                <a:spcPts val="0"/>
              </a:spcBef>
              <a:buSzTx/>
              <a:buFontTx/>
              <a:buNone/>
              <a:defRPr sz="1800"/>
            </a:pPr>
            <a:r>
              <a:rPr/>
              <a:t>We have considered seasonal trends and have forecasted accordingly.  [I/We] believe the forecasts are conservative.</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Management process/ Admin"/>
          <p:cNvSpPr>
            <a:spLocks noGrp="1"/>
          </p:cNvSpPr>
          <p:nvPr>
            <p:ph type="title" idx="4294967295"/>
          </p:nvPr>
        </p:nvSpPr>
        <p:spPr>
          <a:xfrm>
            <a:off x="457200" y="115887"/>
            <a:ext cx="8229600" cy="981076"/>
          </a:xfrm>
          <a:prstGeom prst="rect">
            <a:avLst/>
          </a:prstGeom>
          <a:solidFill>
            <a:schemeClr val="accent3">
              <a:lumOff val="44000"/>
            </a:schemeClr>
          </a:solidFill>
          <a:ln w="25400">
            <a:solidFill>
              <a:schemeClr val="accent1"/>
            </a:solidFill>
            <a:bevel/>
          </a:ln>
        </p:spPr>
        <p:txBody>
          <a:bodyPr>
            <a:normAutofit/>
          </a:bodyPr>
          <a:lstStyle>
            <a:lvl1pPr>
              <a:defRPr sz="3500"/>
            </a:lvl1pPr>
          </a:lstStyle>
          <a:p>
            <a:r>
              <a:rPr/>
              <a:t>Management process/ Admin </a:t>
            </a:r>
          </a:p>
        </p:txBody>
      </p:sp>
      <p:sp>
        <p:nvSpPr>
          <p:cNvPr id="99" name="HR and Payroll:…"/>
          <p:cNvSpPr>
            <a:spLocks noGrp="1"/>
          </p:cNvSpPr>
          <p:nvPr>
            <p:ph type="body" idx="4294967295"/>
          </p:nvPr>
        </p:nvSpPr>
        <p:spPr>
          <a:xfrm>
            <a:off x="457200" y="1281112"/>
            <a:ext cx="8229600" cy="4752976"/>
          </a:xfrm>
          <a:prstGeom prst="rect">
            <a:avLst/>
          </a:prstGeom>
          <a:solidFill>
            <a:schemeClr val="accent3">
              <a:lumOff val="44000"/>
            </a:schemeClr>
          </a:solidFill>
          <a:ln w="25400">
            <a:solidFill>
              <a:schemeClr val="accent1"/>
            </a:solidFill>
            <a:bevel/>
          </a:ln>
        </p:spPr>
        <p:txBody>
          <a:bodyPr>
            <a:normAutofit/>
          </a:bodyPr>
          <a:lstStyle/>
          <a:p>
            <a:pPr marL="0" indent="0" algn="just" defTabSz="457200">
              <a:spcBef>
                <a:spcPts val="500"/>
              </a:spcBef>
              <a:buSzTx/>
              <a:buFontTx/>
              <a:buNone/>
              <a:defRPr sz="1600" b="1">
                <a:latin typeface="Arial"/>
                <a:ea typeface="Arial"/>
                <a:cs typeface="Arial"/>
                <a:sym typeface="Arial"/>
              </a:defRPr>
            </a:pPr>
            <a:r>
              <a:rPr/>
              <a:t>HR and Payroll:</a:t>
            </a:r>
          </a:p>
          <a:p>
            <a:pPr marL="0" indent="0" algn="just" defTabSz="457200">
              <a:spcBef>
                <a:spcPts val="500"/>
              </a:spcBef>
              <a:buSzTx/>
              <a:buFontTx/>
              <a:buNone/>
              <a:defRPr sz="1600">
                <a:latin typeface="+mn-lt"/>
                <a:ea typeface="+mn-ea"/>
                <a:cs typeface="+mn-cs"/>
                <a:sym typeface="Helvetica"/>
              </a:defRPr>
            </a:pPr>
            <a:r>
              <a:rPr smtClean="0"/>
              <a:t>Bright</a:t>
            </a:r>
            <a:r>
              <a:rPr lang="en-GB" dirty="0" smtClean="0"/>
              <a:t> </a:t>
            </a:r>
            <a:r>
              <a:rPr smtClean="0"/>
              <a:t>Home</a:t>
            </a:r>
            <a:r>
              <a:rPr lang="en-GB" dirty="0" smtClean="0"/>
              <a:t> </a:t>
            </a:r>
            <a:r>
              <a:rPr smtClean="0"/>
              <a:t>Estate </a:t>
            </a:r>
            <a:r>
              <a:rPr/>
              <a:t>Agent</a:t>
            </a:r>
            <a:r>
              <a:rPr b="1"/>
              <a:t> </a:t>
            </a:r>
            <a:r>
              <a:rPr/>
              <a:t>is </a:t>
            </a:r>
            <a:r>
              <a:rPr smtClean="0"/>
              <a:t>a</a:t>
            </a:r>
            <a:r>
              <a:rPr lang="en-GB" dirty="0" smtClean="0"/>
              <a:t> </a:t>
            </a:r>
            <a:r>
              <a:rPr smtClean="0"/>
              <a:t>company</a:t>
            </a:r>
            <a:r>
              <a:rPr lang="en-GB" dirty="0" smtClean="0"/>
              <a:t> which is</a:t>
            </a:r>
            <a:r>
              <a:rPr smtClean="0"/>
              <a:t> </a:t>
            </a:r>
            <a:r>
              <a:rPr/>
              <a:t>run by an experience key management team who have considerable years of experiences in the Developing service providing in the UK.</a:t>
            </a:r>
          </a:p>
          <a:p>
            <a:pPr marL="0" indent="0" algn="just" defTabSz="457200">
              <a:spcBef>
                <a:spcPts val="500"/>
              </a:spcBef>
              <a:buSzTx/>
              <a:buFontTx/>
              <a:buNone/>
              <a:defRPr sz="1600">
                <a:latin typeface="+mn-lt"/>
                <a:ea typeface="+mn-ea"/>
                <a:cs typeface="+mn-cs"/>
                <a:sym typeface="Helvetica"/>
              </a:defRPr>
            </a:pPr>
            <a:endParaRPr/>
          </a:p>
          <a:p>
            <a:pPr marL="0" indent="0" algn="just" defTabSz="457200">
              <a:spcBef>
                <a:spcPts val="500"/>
              </a:spcBef>
              <a:buSzTx/>
              <a:buFontTx/>
              <a:buNone/>
              <a:defRPr sz="1600">
                <a:latin typeface="+mn-lt"/>
                <a:ea typeface="+mn-ea"/>
                <a:cs typeface="+mn-cs"/>
                <a:sym typeface="Helvetica"/>
              </a:defRPr>
            </a:pPr>
            <a:r>
              <a:rPr/>
              <a:t>Mr Shibbir Ahmed is CEO </a:t>
            </a:r>
          </a:p>
          <a:p>
            <a:pPr marL="0" indent="0" algn="just" defTabSz="457200">
              <a:spcBef>
                <a:spcPts val="500"/>
              </a:spcBef>
              <a:buSzTx/>
              <a:buFontTx/>
              <a:buNone/>
              <a:defRPr sz="1600">
                <a:latin typeface="+mn-lt"/>
                <a:ea typeface="+mn-ea"/>
                <a:cs typeface="+mn-cs"/>
                <a:sym typeface="Helvetica"/>
              </a:defRPr>
            </a:pPr>
            <a:r>
              <a:rPr/>
              <a:t>Md Waliur Rahman is PR spokesperson/media developer</a:t>
            </a:r>
          </a:p>
          <a:p>
            <a:pPr marL="0" indent="0" algn="just" defTabSz="457200">
              <a:spcBef>
                <a:spcPts val="500"/>
              </a:spcBef>
              <a:buSzTx/>
              <a:buFontTx/>
              <a:buNone/>
              <a:defRPr sz="1600">
                <a:latin typeface="+mn-lt"/>
                <a:ea typeface="+mn-ea"/>
                <a:cs typeface="+mn-cs"/>
                <a:sym typeface="Helvetica"/>
              </a:defRPr>
            </a:pPr>
            <a:r>
              <a:rPr/>
              <a:t>Mr Noor Ahmed is operations officer</a:t>
            </a:r>
          </a:p>
          <a:p>
            <a:pPr marL="0" indent="0" algn="just" defTabSz="457200">
              <a:spcBef>
                <a:spcPts val="500"/>
              </a:spcBef>
              <a:buSzTx/>
              <a:buFontTx/>
              <a:buNone/>
              <a:defRPr sz="1600">
                <a:latin typeface="+mn-lt"/>
                <a:ea typeface="+mn-ea"/>
                <a:cs typeface="+mn-cs"/>
                <a:sym typeface="Helvetica"/>
              </a:defRPr>
            </a:pPr>
            <a:r>
              <a:rPr/>
              <a:t>Mr Syed Kamrul Hasan is Marketing Officer</a:t>
            </a:r>
          </a:p>
          <a:p>
            <a:pPr marL="0" indent="0" algn="just" defTabSz="457200">
              <a:spcBef>
                <a:spcPts val="0"/>
              </a:spcBef>
              <a:buSzTx/>
              <a:buFontTx/>
              <a:buNone/>
              <a:defRPr sz="1600">
                <a:latin typeface="+mn-lt"/>
                <a:ea typeface="+mn-ea"/>
                <a:cs typeface="+mn-cs"/>
                <a:sym typeface="Helvetica"/>
              </a:defRPr>
            </a:pPr>
            <a:r>
              <a:rPr/>
              <a:t>Payroll is designed according to the statutory role. Wages will be paid 5 of each month.</a:t>
            </a:r>
          </a:p>
        </p:txBody>
      </p:sp>
      <p:sp>
        <p:nvSpPr>
          <p:cNvPr id="100"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101"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Management process/ Admin Cont…"/>
          <p:cNvSpPr txBox="1">
            <a:spLocks noGrp="1"/>
          </p:cNvSpPr>
          <p:nvPr>
            <p:ph type="title" idx="4294967295"/>
          </p:nvPr>
        </p:nvSpPr>
        <p:spPr>
          <a:xfrm>
            <a:off x="442912" y="236537"/>
            <a:ext cx="8229601" cy="960438"/>
          </a:xfrm>
          <a:prstGeom prst="rect">
            <a:avLst/>
          </a:prstGeom>
        </p:spPr>
        <p:txBody>
          <a:bodyPr>
            <a:normAutofit/>
          </a:bodyPr>
          <a:lstStyle>
            <a:lvl1pPr>
              <a:defRPr sz="3500"/>
            </a:lvl1pPr>
          </a:lstStyle>
          <a:p>
            <a:r>
              <a:rPr/>
              <a:t>Management process/ Admin Cont…</a:t>
            </a:r>
          </a:p>
        </p:txBody>
      </p:sp>
      <p:sp>
        <p:nvSpPr>
          <p:cNvPr id="104" name="Work Scheduling:…"/>
          <p:cNvSpPr>
            <a:spLocks noGrp="1"/>
          </p:cNvSpPr>
          <p:nvPr>
            <p:ph type="body" idx="4294967295"/>
          </p:nvPr>
        </p:nvSpPr>
        <p:spPr>
          <a:xfrm>
            <a:off x="457200" y="1341437"/>
            <a:ext cx="8229600" cy="4319588"/>
          </a:xfrm>
          <a:prstGeom prst="rect">
            <a:avLst/>
          </a:prstGeom>
          <a:solidFill>
            <a:schemeClr val="accent3">
              <a:lumOff val="44000"/>
            </a:schemeClr>
          </a:solidFill>
          <a:ln w="25400">
            <a:solidFill>
              <a:schemeClr val="accent1"/>
            </a:solidFill>
            <a:bevel/>
          </a:ln>
        </p:spPr>
        <p:txBody>
          <a:bodyPr>
            <a:normAutofit/>
          </a:bodyPr>
          <a:lstStyle/>
          <a:p>
            <a:pPr marL="0" indent="0">
              <a:spcBef>
                <a:spcPts val="0"/>
              </a:spcBef>
              <a:buSzTx/>
              <a:buFontTx/>
              <a:buNone/>
              <a:defRPr sz="1600" b="1">
                <a:latin typeface="Arial"/>
                <a:ea typeface="Arial"/>
                <a:cs typeface="Arial"/>
                <a:sym typeface="Arial"/>
              </a:defRPr>
            </a:pPr>
            <a:r>
              <a:rPr/>
              <a:t>Work Scheduling:</a:t>
            </a:r>
          </a:p>
          <a:p>
            <a:pPr marL="0" indent="0">
              <a:spcBef>
                <a:spcPts val="0"/>
              </a:spcBef>
              <a:buSzTx/>
              <a:buFontTx/>
              <a:buNone/>
              <a:defRPr sz="1600"/>
            </a:pPr>
            <a:endParaRPr/>
          </a:p>
          <a:p>
            <a:pPr marL="0" indent="0">
              <a:spcBef>
                <a:spcPts val="0"/>
              </a:spcBef>
              <a:buSzTx/>
              <a:buFontTx/>
              <a:buNone/>
              <a:defRPr sz="1600"/>
            </a:pPr>
            <a:r>
              <a:rPr/>
              <a:t>Open 7 days in a week from 9am to 5pm.</a:t>
            </a:r>
          </a:p>
          <a:p>
            <a:pPr marL="0" indent="0">
              <a:spcBef>
                <a:spcPts val="0"/>
              </a:spcBef>
              <a:buSzTx/>
              <a:buFontTx/>
              <a:buNone/>
              <a:defRPr sz="1600"/>
            </a:pPr>
            <a:r>
              <a:rPr/>
              <a:t>Out of office hours, call and services are available 24/7 days.</a:t>
            </a:r>
          </a:p>
          <a:p>
            <a:pPr marL="0" indent="0">
              <a:spcBef>
                <a:spcPts val="0"/>
              </a:spcBef>
              <a:buSzTx/>
              <a:buFontTx/>
              <a:buNone/>
              <a:defRPr sz="1600"/>
            </a:pPr>
            <a:endParaRPr/>
          </a:p>
          <a:p>
            <a:pPr marL="0" indent="0" algn="just" defTabSz="457200">
              <a:spcBef>
                <a:spcPts val="0"/>
              </a:spcBef>
              <a:buSzTx/>
              <a:buFontTx/>
              <a:buNone/>
              <a:defRPr sz="1600"/>
            </a:pPr>
            <a:endParaRPr/>
          </a:p>
        </p:txBody>
      </p:sp>
      <p:sp>
        <p:nvSpPr>
          <p:cNvPr id="105"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106"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 name="Management process/ Admin Cont…"/>
          <p:cNvSpPr txBox="1">
            <a:spLocks noGrp="1"/>
          </p:cNvSpPr>
          <p:nvPr>
            <p:ph type="title"/>
          </p:nvPr>
        </p:nvSpPr>
        <p:spPr>
          <a:prstGeom prst="rect">
            <a:avLst/>
          </a:prstGeom>
        </p:spPr>
        <p:txBody>
          <a:bodyPr/>
          <a:lstStyle>
            <a:lvl1pPr>
              <a:defRPr sz="3500"/>
            </a:lvl1pPr>
          </a:lstStyle>
          <a:p>
            <a:r>
              <a:rPr/>
              <a:t>Management process/ Admin Cont…</a:t>
            </a:r>
          </a:p>
        </p:txBody>
      </p:sp>
      <p:sp>
        <p:nvSpPr>
          <p:cNvPr id="109" name="Training and Development:…"/>
          <p:cNvSpPr txBox="1">
            <a:spLocks noGrp="1"/>
          </p:cNvSpPr>
          <p:nvPr>
            <p:ph type="body" idx="1"/>
          </p:nvPr>
        </p:nvSpPr>
        <p:spPr>
          <a:prstGeom prst="rect">
            <a:avLst/>
          </a:prstGeom>
          <a:solidFill>
            <a:schemeClr val="accent3">
              <a:lumOff val="44000"/>
            </a:schemeClr>
          </a:solidFill>
          <a:ln w="25400">
            <a:solidFill>
              <a:schemeClr val="accent1"/>
            </a:solidFill>
            <a:bevel/>
          </a:ln>
        </p:spPr>
        <p:txBody>
          <a:bodyPr/>
          <a:lstStyle/>
          <a:p>
            <a:pPr marL="0" indent="0" algn="just">
              <a:spcBef>
                <a:spcPts val="0"/>
              </a:spcBef>
              <a:buSzTx/>
              <a:buFontTx/>
              <a:buNone/>
              <a:defRPr sz="1600" b="1">
                <a:latin typeface="Arial"/>
                <a:ea typeface="Arial"/>
                <a:cs typeface="Arial"/>
                <a:sym typeface="Arial"/>
              </a:defRPr>
            </a:pPr>
            <a:r>
              <a:rPr/>
              <a:t>Training and Development:</a:t>
            </a:r>
          </a:p>
          <a:p>
            <a:pPr marL="0" indent="0" algn="just">
              <a:spcBef>
                <a:spcPts val="0"/>
              </a:spcBef>
              <a:buSzTx/>
              <a:buFontTx/>
              <a:buNone/>
              <a:defRPr sz="1600"/>
            </a:pPr>
            <a:endParaRPr/>
          </a:p>
          <a:p>
            <a:pPr marL="0" indent="0" algn="just" defTabSz="457200">
              <a:spcBef>
                <a:spcPts val="0"/>
              </a:spcBef>
              <a:buSzTx/>
              <a:buFontTx/>
              <a:buNone/>
              <a:defRPr sz="1600"/>
            </a:pPr>
            <a:r>
              <a:rPr/>
              <a:t>We are very much interested on Business Start-up, Management Development, </a:t>
            </a:r>
            <a:r>
              <a:rPr smtClean="0"/>
              <a:t>Recruit</a:t>
            </a:r>
            <a:r>
              <a:rPr lang="en-GB" dirty="0" smtClean="0"/>
              <a:t> </a:t>
            </a:r>
            <a:r>
              <a:rPr smtClean="0"/>
              <a:t>Staff</a:t>
            </a:r>
            <a:r>
              <a:rPr/>
              <a:t>, Marketing Plan and Marketing Launch Night.</a:t>
            </a:r>
          </a:p>
          <a:p>
            <a:pPr marL="0" indent="0" algn="just" defTabSz="457200">
              <a:spcBef>
                <a:spcPts val="0"/>
              </a:spcBef>
              <a:buSzTx/>
              <a:buFontTx/>
              <a:buNone/>
              <a:defRPr sz="1600"/>
            </a:pPr>
            <a:endParaRPr/>
          </a:p>
          <a:p>
            <a:pPr marL="0" indent="0" algn="just" defTabSz="457200">
              <a:spcBef>
                <a:spcPts val="0"/>
              </a:spcBef>
              <a:buSzTx/>
              <a:buFontTx/>
              <a:buNone/>
              <a:defRPr sz="1600"/>
            </a:pPr>
            <a:r>
              <a:rPr/>
              <a:t>We also planned to train our employee as follows:</a:t>
            </a:r>
          </a:p>
          <a:p>
            <a:pPr marL="0" indent="0" algn="just" defTabSz="457200">
              <a:spcBef>
                <a:spcPts val="0"/>
              </a:spcBef>
              <a:buSzTx/>
              <a:buFontTx/>
              <a:buNone/>
              <a:defRPr sz="1600"/>
            </a:pPr>
            <a:endParaRPr/>
          </a:p>
          <a:p>
            <a:pPr marL="160421" indent="-160421" algn="just" defTabSz="457200">
              <a:spcBef>
                <a:spcPts val="0"/>
              </a:spcBef>
              <a:buFontTx/>
              <a:buChar char="•"/>
              <a:defRPr sz="1600"/>
            </a:pPr>
            <a:r>
              <a:rPr/>
              <a:t>Health and safety</a:t>
            </a:r>
          </a:p>
          <a:p>
            <a:pPr marL="160421" indent="-160421" algn="just" defTabSz="457200">
              <a:spcBef>
                <a:spcPts val="0"/>
              </a:spcBef>
              <a:buFontTx/>
              <a:buChar char="•"/>
              <a:defRPr sz="1600"/>
            </a:pPr>
            <a:r>
              <a:rPr/>
              <a:t>Fire safety</a:t>
            </a:r>
          </a:p>
          <a:p>
            <a:pPr marL="160421" indent="-160421" algn="just" defTabSz="457200">
              <a:spcBef>
                <a:spcPts val="0"/>
              </a:spcBef>
              <a:buFontTx/>
              <a:buChar char="•"/>
              <a:defRPr sz="1600"/>
            </a:pPr>
            <a:r>
              <a:rPr/>
              <a:t>Customer service</a:t>
            </a:r>
          </a:p>
          <a:p>
            <a:pPr marL="160421" indent="-160421" algn="just" defTabSz="457200">
              <a:spcBef>
                <a:spcPts val="0"/>
              </a:spcBef>
              <a:buFontTx/>
              <a:buChar char="•"/>
              <a:defRPr sz="1600"/>
            </a:pPr>
            <a:r>
              <a:rPr smtClean="0"/>
              <a:t>Hazard</a:t>
            </a:r>
            <a:r>
              <a:rPr lang="en-GB" dirty="0" smtClean="0"/>
              <a:t>s</a:t>
            </a:r>
            <a:endParaRPr/>
          </a:p>
        </p:txBody>
      </p:sp>
      <p:sp>
        <p:nvSpPr>
          <p:cNvPr id="110"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val="1"/>
            </a:ext>
          </a:extLst>
        </p:spPr>
        <p:txBody>
          <a:bodyPr/>
          <a:lstStyle/>
          <a:p>
            <a:fld id="{86CB4B4D-7CA3-9044-876B-883B54F8677D}" type="slidenum">
              <a:rPr/>
              <a:t>17</a:t>
            </a:fld>
            <a:endParaRP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 name="SWOT Analysis"/>
          <p:cNvSpPr txBox="1">
            <a:spLocks noGrp="1"/>
          </p:cNvSpPr>
          <p:nvPr>
            <p:ph type="title" idx="4294967295"/>
          </p:nvPr>
        </p:nvSpPr>
        <p:spPr>
          <a:xfrm>
            <a:off x="457200" y="44450"/>
            <a:ext cx="8229600" cy="1081088"/>
          </a:xfrm>
          <a:prstGeom prst="rect">
            <a:avLst/>
          </a:prstGeom>
        </p:spPr>
        <p:txBody>
          <a:bodyPr>
            <a:normAutofit/>
          </a:bodyPr>
          <a:lstStyle>
            <a:lvl1pPr>
              <a:defRPr sz="3500"/>
            </a:lvl1pPr>
          </a:lstStyle>
          <a:p>
            <a:r>
              <a:rPr/>
              <a:t>SWOT Analysis</a:t>
            </a:r>
          </a:p>
        </p:txBody>
      </p:sp>
      <p:sp>
        <p:nvSpPr>
          <p:cNvPr id="113" name="Our strengths and weaknesses are shown relative to our competitors. Strengths are shown if they are better than the competitors. Weaknesses are weaker than the competitors.…"/>
          <p:cNvSpPr txBox="1">
            <a:spLocks noGrp="1"/>
          </p:cNvSpPr>
          <p:nvPr>
            <p:ph type="body" idx="4294967295"/>
          </p:nvPr>
        </p:nvSpPr>
        <p:spPr>
          <a:xfrm>
            <a:off x="457200" y="1096645"/>
            <a:ext cx="8229600" cy="4419918"/>
          </a:xfrm>
          <a:prstGeom prst="rect">
            <a:avLst/>
          </a:prstGeom>
          <a:solidFill>
            <a:schemeClr val="accent3">
              <a:lumOff val="44000"/>
            </a:schemeClr>
          </a:solidFill>
          <a:ln w="25400">
            <a:solidFill>
              <a:schemeClr val="accent1"/>
            </a:solidFill>
            <a:bevel/>
          </a:ln>
        </p:spPr>
        <p:txBody>
          <a:bodyPr>
            <a:normAutofit/>
          </a:bodyPr>
          <a:lstStyle/>
          <a:p>
            <a:pPr marL="0" indent="0" algn="just" defTabSz="352043">
              <a:spcBef>
                <a:spcPts val="0"/>
              </a:spcBef>
              <a:buSzTx/>
              <a:buFontTx/>
              <a:buNone/>
              <a:defRPr sz="1232" b="1">
                <a:latin typeface="Arial"/>
                <a:ea typeface="Arial"/>
                <a:cs typeface="Arial"/>
                <a:sym typeface="Arial"/>
              </a:defRPr>
            </a:pPr>
            <a:r>
              <a:rPr dirty="0" smtClean="0"/>
              <a:t>Strengths</a:t>
            </a:r>
            <a:r>
              <a:rPr dirty="0"/>
              <a:t>:</a:t>
            </a:r>
            <a:endParaRPr b="0" dirty="0"/>
          </a:p>
          <a:p>
            <a:pPr marL="352043" indent="-176021" algn="just" defTabSz="352043">
              <a:spcBef>
                <a:spcPts val="0"/>
              </a:spcBef>
              <a:buSzTx/>
              <a:buFontTx/>
              <a:buNone/>
              <a:tabLst>
                <a:tab pos="342900" algn="l"/>
              </a:tabLst>
              <a:defRPr sz="1232">
                <a:latin typeface="+mn-lt"/>
                <a:ea typeface="+mn-ea"/>
                <a:cs typeface="+mn-cs"/>
                <a:sym typeface="Helvetica"/>
              </a:defRPr>
            </a:pPr>
            <a:r>
              <a:rPr dirty="0">
                <a:latin typeface="Symbol"/>
                <a:ea typeface="Symbol"/>
                <a:cs typeface="Symbol"/>
                <a:sym typeface="Symbol"/>
              </a:rPr>
              <a:t>·	</a:t>
            </a:r>
            <a:r>
              <a:rPr dirty="0"/>
              <a:t>5 directors </a:t>
            </a:r>
            <a:r>
              <a:rPr dirty="0" smtClean="0"/>
              <a:t>w</a:t>
            </a:r>
            <a:r>
              <a:rPr lang="en-GB" dirty="0" smtClean="0"/>
              <a:t>working in</a:t>
            </a:r>
            <a:r>
              <a:rPr dirty="0" smtClean="0"/>
              <a:t> </a:t>
            </a:r>
            <a:r>
              <a:rPr dirty="0"/>
              <a:t>a </a:t>
            </a:r>
            <a:r>
              <a:rPr dirty="0" smtClean="0"/>
              <a:t>professionalism</a:t>
            </a:r>
            <a:r>
              <a:rPr lang="en-GB" dirty="0" smtClean="0"/>
              <a:t> way.</a:t>
            </a:r>
            <a:endParaRPr dirty="0"/>
          </a:p>
          <a:p>
            <a:pPr marL="352043" indent="-176021" algn="just" defTabSz="352043">
              <a:spcBef>
                <a:spcPts val="0"/>
              </a:spcBef>
              <a:buSzTx/>
              <a:buFontTx/>
              <a:buNone/>
              <a:tabLst>
                <a:tab pos="342900" algn="l"/>
              </a:tabLst>
              <a:defRPr sz="1232">
                <a:latin typeface="+mn-lt"/>
                <a:ea typeface="+mn-ea"/>
                <a:cs typeface="+mn-cs"/>
                <a:sym typeface="Helvetica"/>
              </a:defRPr>
            </a:pPr>
            <a:r>
              <a:rPr dirty="0">
                <a:latin typeface="Symbol"/>
                <a:ea typeface="Symbol"/>
                <a:cs typeface="Symbol"/>
                <a:sym typeface="Symbol"/>
              </a:rPr>
              <a:t>·	</a:t>
            </a:r>
            <a:r>
              <a:rPr dirty="0"/>
              <a:t>Excellent office location for presence and business</a:t>
            </a:r>
          </a:p>
          <a:p>
            <a:pPr marL="352043" indent="-176021" algn="just" defTabSz="352043">
              <a:spcBef>
                <a:spcPts val="0"/>
              </a:spcBef>
              <a:buSzTx/>
              <a:buFontTx/>
              <a:buNone/>
              <a:tabLst>
                <a:tab pos="342900" algn="l"/>
              </a:tabLst>
              <a:defRPr sz="1232">
                <a:latin typeface="+mn-lt"/>
                <a:ea typeface="+mn-ea"/>
                <a:cs typeface="+mn-cs"/>
                <a:sym typeface="Helvetica"/>
              </a:defRPr>
            </a:pPr>
            <a:r>
              <a:rPr dirty="0">
                <a:latin typeface="Symbol"/>
                <a:ea typeface="Symbol"/>
                <a:cs typeface="Symbol"/>
                <a:sym typeface="Symbol"/>
              </a:rPr>
              <a:t>·	</a:t>
            </a:r>
            <a:r>
              <a:rPr dirty="0"/>
              <a:t>Office in existing </a:t>
            </a:r>
          </a:p>
          <a:p>
            <a:pPr marL="352043" indent="-176021" algn="just" defTabSz="352043">
              <a:spcBef>
                <a:spcPts val="0"/>
              </a:spcBef>
              <a:buSzTx/>
              <a:buFontTx/>
              <a:buNone/>
              <a:tabLst>
                <a:tab pos="342900" algn="l"/>
              </a:tabLst>
              <a:defRPr sz="1232">
                <a:latin typeface="+mn-lt"/>
                <a:ea typeface="+mn-ea"/>
                <a:cs typeface="+mn-cs"/>
                <a:sym typeface="Helvetica"/>
              </a:defRPr>
            </a:pPr>
            <a:r>
              <a:rPr dirty="0">
                <a:latin typeface="Symbol"/>
                <a:ea typeface="Symbol"/>
                <a:cs typeface="Symbol"/>
                <a:sym typeface="Symbol"/>
              </a:rPr>
              <a:t>·	</a:t>
            </a:r>
            <a:r>
              <a:rPr dirty="0"/>
              <a:t>Contracts with many of the local service provider</a:t>
            </a:r>
          </a:p>
          <a:p>
            <a:pPr marL="0" indent="0" algn="just" defTabSz="352043">
              <a:spcBef>
                <a:spcPts val="0"/>
              </a:spcBef>
              <a:buSzTx/>
              <a:buFontTx/>
              <a:buNone/>
              <a:defRPr sz="1232" b="1">
                <a:latin typeface="Arial"/>
                <a:ea typeface="Arial"/>
                <a:cs typeface="Arial"/>
                <a:sym typeface="Arial"/>
              </a:defRPr>
            </a:pPr>
            <a:r>
              <a:rPr dirty="0"/>
              <a:t>Weaknesses:</a:t>
            </a:r>
            <a:endParaRPr b="0" dirty="0"/>
          </a:p>
          <a:p>
            <a:pPr marL="352043" indent="-176021" algn="just" defTabSz="352043">
              <a:spcBef>
                <a:spcPts val="0"/>
              </a:spcBef>
              <a:buSzTx/>
              <a:buFontTx/>
              <a:buNone/>
              <a:tabLst>
                <a:tab pos="342900" algn="l"/>
              </a:tabLst>
              <a:defRPr sz="1232">
                <a:latin typeface="+mn-lt"/>
                <a:ea typeface="+mn-ea"/>
                <a:cs typeface="+mn-cs"/>
                <a:sym typeface="Helvetica"/>
              </a:defRPr>
            </a:pPr>
            <a:r>
              <a:rPr dirty="0">
                <a:latin typeface="Symbol"/>
                <a:ea typeface="Symbol"/>
                <a:cs typeface="Symbol"/>
                <a:sym typeface="Symbol"/>
              </a:rPr>
              <a:t>·	</a:t>
            </a:r>
            <a:r>
              <a:rPr dirty="0"/>
              <a:t>None (At present)</a:t>
            </a:r>
          </a:p>
          <a:p>
            <a:pPr marL="352043" indent="-176021" algn="just" defTabSz="352043">
              <a:spcBef>
                <a:spcPts val="0"/>
              </a:spcBef>
              <a:buSzTx/>
              <a:buFontTx/>
              <a:buNone/>
              <a:tabLst>
                <a:tab pos="342900" algn="l"/>
              </a:tabLst>
              <a:defRPr sz="1232">
                <a:latin typeface="+mn-lt"/>
                <a:ea typeface="+mn-ea"/>
                <a:cs typeface="+mn-cs"/>
                <a:sym typeface="Helvetica"/>
              </a:defRPr>
            </a:pPr>
            <a:r>
              <a:rPr dirty="0">
                <a:latin typeface="Symbol"/>
                <a:ea typeface="Symbol"/>
                <a:cs typeface="Symbol"/>
                <a:sym typeface="Symbol"/>
              </a:rPr>
              <a:t>·	</a:t>
            </a:r>
            <a:r>
              <a:rPr dirty="0"/>
              <a:t>Target customer/audience unknown about us</a:t>
            </a:r>
          </a:p>
          <a:p>
            <a:pPr marL="0" indent="0" algn="just" defTabSz="352043">
              <a:spcBef>
                <a:spcPts val="0"/>
              </a:spcBef>
              <a:buSzTx/>
              <a:buFontTx/>
              <a:buNone/>
              <a:defRPr sz="1232" b="1">
                <a:latin typeface="Arial"/>
                <a:ea typeface="Arial"/>
                <a:cs typeface="Arial"/>
                <a:sym typeface="Arial"/>
              </a:defRPr>
            </a:pPr>
            <a:r>
              <a:rPr dirty="0"/>
              <a:t>Opportunities:</a:t>
            </a:r>
            <a:endParaRPr b="0" dirty="0"/>
          </a:p>
          <a:p>
            <a:pPr marL="352043" indent="-176021" algn="just" defTabSz="352043">
              <a:spcBef>
                <a:spcPts val="0"/>
              </a:spcBef>
              <a:buSzTx/>
              <a:buFontTx/>
              <a:buNone/>
              <a:tabLst>
                <a:tab pos="342900" algn="l"/>
              </a:tabLst>
              <a:defRPr sz="1232">
                <a:latin typeface="+mn-lt"/>
                <a:ea typeface="+mn-ea"/>
                <a:cs typeface="+mn-cs"/>
                <a:sym typeface="Helvetica"/>
              </a:defRPr>
            </a:pPr>
            <a:r>
              <a:rPr dirty="0">
                <a:latin typeface="Symbol"/>
                <a:ea typeface="Symbol"/>
                <a:cs typeface="Symbol"/>
                <a:sym typeface="Symbol"/>
              </a:rPr>
              <a:t>·	</a:t>
            </a:r>
            <a:r>
              <a:rPr dirty="0"/>
              <a:t>To be service provider, we offer cheapest and readymade services to customers and service receivers without hesitation</a:t>
            </a:r>
          </a:p>
          <a:p>
            <a:pPr marL="352043" indent="-176021" algn="just" defTabSz="352043">
              <a:spcBef>
                <a:spcPts val="0"/>
              </a:spcBef>
              <a:buSzTx/>
              <a:buFontTx/>
              <a:buNone/>
              <a:tabLst>
                <a:tab pos="342900" algn="l"/>
              </a:tabLst>
              <a:defRPr sz="1232">
                <a:latin typeface="+mn-lt"/>
                <a:ea typeface="+mn-ea"/>
                <a:cs typeface="+mn-cs"/>
                <a:sym typeface="Helvetica"/>
              </a:defRPr>
            </a:pPr>
            <a:r>
              <a:rPr dirty="0">
                <a:latin typeface="Symbol"/>
                <a:ea typeface="Symbol"/>
                <a:cs typeface="Symbol"/>
                <a:sym typeface="Symbol"/>
              </a:rPr>
              <a:t>·	</a:t>
            </a:r>
            <a:r>
              <a:rPr dirty="0"/>
              <a:t>Shareholder will own a house and service receiver own facilities in the value of a flat Increasing value of the property after facilitating </a:t>
            </a:r>
            <a:endParaRPr lang="en-GB" dirty="0" smtClean="0"/>
          </a:p>
          <a:p>
            <a:pPr marL="352043" indent="-176021" algn="just" defTabSz="352043">
              <a:spcBef>
                <a:spcPts val="0"/>
              </a:spcBef>
              <a:buSzTx/>
              <a:buFontTx/>
              <a:buNone/>
              <a:tabLst>
                <a:tab pos="342900" algn="l"/>
              </a:tabLst>
              <a:defRPr sz="1232">
                <a:latin typeface="+mn-lt"/>
                <a:ea typeface="+mn-ea"/>
                <a:cs typeface="+mn-cs"/>
                <a:sym typeface="Helvetica"/>
              </a:defRPr>
            </a:pPr>
            <a:endParaRPr dirty="0"/>
          </a:p>
          <a:p>
            <a:pPr marL="0" indent="0" algn="just" defTabSz="352043">
              <a:spcBef>
                <a:spcPts val="0"/>
              </a:spcBef>
              <a:buSzTx/>
              <a:buFontTx/>
              <a:buNone/>
              <a:defRPr sz="1232" b="1">
                <a:latin typeface="Arial"/>
                <a:ea typeface="Arial"/>
                <a:cs typeface="Arial"/>
                <a:sym typeface="Arial"/>
              </a:defRPr>
            </a:pPr>
            <a:r>
              <a:rPr dirty="0" smtClean="0"/>
              <a:t>Threats</a:t>
            </a:r>
            <a:r>
              <a:rPr dirty="0"/>
              <a:t>:</a:t>
            </a:r>
            <a:endParaRPr b="0" dirty="0"/>
          </a:p>
          <a:p>
            <a:pPr marL="0" indent="0" algn="just" defTabSz="352043">
              <a:spcBef>
                <a:spcPts val="0"/>
              </a:spcBef>
              <a:buSzTx/>
              <a:buFontTx/>
              <a:buNone/>
              <a:defRPr sz="1232">
                <a:latin typeface="+mn-lt"/>
                <a:ea typeface="+mn-ea"/>
                <a:cs typeface="+mn-cs"/>
                <a:sym typeface="Helvetica"/>
              </a:defRPr>
            </a:pPr>
            <a:r>
              <a:rPr dirty="0"/>
              <a:t>Slowdown in economy reduces instalments from the customer e communication and political </a:t>
            </a:r>
            <a:r>
              <a:rPr dirty="0" smtClean="0"/>
              <a:t>instability</a:t>
            </a:r>
            <a:r>
              <a:rPr lang="en-GB" dirty="0" smtClean="0"/>
              <a:t>.</a:t>
            </a:r>
            <a:endParaRPr dirty="0"/>
          </a:p>
          <a:p>
            <a:pPr marL="0" indent="0" algn="just" defTabSz="352043">
              <a:spcBef>
                <a:spcPts val="0"/>
              </a:spcBef>
              <a:buSzTx/>
              <a:buFontTx/>
              <a:buNone/>
              <a:defRPr sz="1232">
                <a:latin typeface="+mn-lt"/>
                <a:ea typeface="+mn-ea"/>
                <a:cs typeface="+mn-cs"/>
                <a:sym typeface="Helvetica"/>
              </a:defRPr>
            </a:pPr>
            <a:r>
              <a:rPr lang="en-US" dirty="0" smtClean="0"/>
              <a:t>T</a:t>
            </a:r>
            <a:r>
              <a:rPr lang="en-GB" dirty="0" smtClean="0"/>
              <a:t>his is </a:t>
            </a:r>
            <a:r>
              <a:rPr dirty="0" smtClean="0"/>
              <a:t>beyond our</a:t>
            </a:r>
            <a:r>
              <a:rPr lang="en-GB" dirty="0" smtClean="0"/>
              <a:t> </a:t>
            </a:r>
            <a:r>
              <a:rPr dirty="0" smtClean="0"/>
              <a:t>control</a:t>
            </a:r>
            <a:r>
              <a:rPr dirty="0"/>
              <a:t>. We would </a:t>
            </a:r>
            <a:r>
              <a:rPr lang="en-GB" dirty="0" smtClean="0"/>
              <a:t>also </a:t>
            </a:r>
            <a:r>
              <a:rPr dirty="0" smtClean="0"/>
              <a:t>ensure</a:t>
            </a:r>
            <a:r>
              <a:rPr lang="en-GB" dirty="0" smtClean="0"/>
              <a:t> that</a:t>
            </a:r>
            <a:r>
              <a:rPr dirty="0" smtClean="0"/>
              <a:t> </a:t>
            </a:r>
            <a:r>
              <a:rPr dirty="0"/>
              <a:t>we </a:t>
            </a:r>
            <a:r>
              <a:rPr lang="en-GB" dirty="0" smtClean="0"/>
              <a:t>will </a:t>
            </a:r>
            <a:r>
              <a:rPr dirty="0" smtClean="0"/>
              <a:t>develop </a:t>
            </a:r>
            <a:r>
              <a:rPr dirty="0"/>
              <a:t>an excellent </a:t>
            </a:r>
            <a:r>
              <a:rPr dirty="0" smtClean="0"/>
              <a:t>reputation</a:t>
            </a:r>
            <a:r>
              <a:rPr lang="en-GB" dirty="0" smtClean="0"/>
              <a:t> on our business. W</a:t>
            </a:r>
            <a:r>
              <a:rPr dirty="0" smtClean="0"/>
              <a:t>e </a:t>
            </a:r>
            <a:r>
              <a:rPr dirty="0"/>
              <a:t>have </a:t>
            </a:r>
            <a:r>
              <a:rPr dirty="0" smtClean="0"/>
              <a:t>repeat</a:t>
            </a:r>
            <a:r>
              <a:rPr lang="en-GB" dirty="0" smtClean="0"/>
              <a:t>ed</a:t>
            </a:r>
            <a:r>
              <a:rPr dirty="0" smtClean="0"/>
              <a:t> </a:t>
            </a:r>
            <a:r>
              <a:rPr dirty="0"/>
              <a:t>business as often as possible </a:t>
            </a:r>
            <a:r>
              <a:rPr lang="en-GB" dirty="0" smtClean="0"/>
              <a:t>for customers needs.</a:t>
            </a:r>
            <a:endParaRPr dirty="0"/>
          </a:p>
        </p:txBody>
      </p:sp>
      <p:sp>
        <p:nvSpPr>
          <p:cNvPr id="114"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115"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PESTLE Analysis"/>
          <p:cNvSpPr txBox="1">
            <a:spLocks noGrp="1"/>
          </p:cNvSpPr>
          <p:nvPr>
            <p:ph type="title" idx="4294967295"/>
          </p:nvPr>
        </p:nvSpPr>
        <p:spPr>
          <a:xfrm>
            <a:off x="250825" y="223837"/>
            <a:ext cx="8435975" cy="1044576"/>
          </a:xfrm>
          <a:prstGeom prst="rect">
            <a:avLst/>
          </a:prstGeom>
        </p:spPr>
        <p:txBody>
          <a:bodyPr>
            <a:normAutofit/>
          </a:bodyPr>
          <a:lstStyle>
            <a:lvl1pPr>
              <a:defRPr sz="3500"/>
            </a:lvl1pPr>
          </a:lstStyle>
          <a:p>
            <a:r>
              <a:rPr/>
              <a:t>PESTLE Analysis</a:t>
            </a:r>
          </a:p>
        </p:txBody>
      </p:sp>
      <p:sp>
        <p:nvSpPr>
          <p:cNvPr id="118" name="Political: In recent year, there is some political turmoil in Housing sector, the first time buyer and matured buyer. The housing ladder is high in recent year. People do not able to purchase their own home even it is a party share basis. Therefore, the Government is introducing measure to the first buyers.…"/>
          <p:cNvSpPr>
            <a:spLocks noGrp="1"/>
          </p:cNvSpPr>
          <p:nvPr>
            <p:ph type="body" idx="4294967295"/>
          </p:nvPr>
        </p:nvSpPr>
        <p:spPr>
          <a:xfrm>
            <a:off x="250825" y="1268412"/>
            <a:ext cx="8713788" cy="4321176"/>
          </a:xfrm>
          <a:prstGeom prst="rect">
            <a:avLst/>
          </a:prstGeom>
          <a:solidFill>
            <a:schemeClr val="accent3">
              <a:lumOff val="44000"/>
            </a:schemeClr>
          </a:solidFill>
          <a:ln w="25400">
            <a:solidFill>
              <a:schemeClr val="accent1"/>
            </a:solidFill>
            <a:bevel/>
          </a:ln>
        </p:spPr>
        <p:txBody>
          <a:bodyPr>
            <a:normAutofit/>
          </a:bodyPr>
          <a:lstStyle/>
          <a:p>
            <a:pPr marL="0" indent="0" defTabSz="457200">
              <a:spcBef>
                <a:spcPts val="0"/>
              </a:spcBef>
              <a:buSzTx/>
              <a:buFontTx/>
              <a:buNone/>
              <a:defRPr sz="1200">
                <a:latin typeface="Times New Roman"/>
                <a:ea typeface="Times New Roman"/>
                <a:cs typeface="Times New Roman"/>
                <a:sym typeface="Times New Roman"/>
              </a:defRPr>
            </a:pPr>
            <a:endParaRPr/>
          </a:p>
          <a:p>
            <a:pPr marL="0" indent="0" algn="just" defTabSz="457200">
              <a:spcBef>
                <a:spcPts val="0"/>
              </a:spcBef>
              <a:buSzTx/>
              <a:buFontTx/>
              <a:buNone/>
              <a:defRPr sz="1200">
                <a:latin typeface="Helvetica Neue"/>
                <a:ea typeface="Helvetica Neue"/>
                <a:cs typeface="Helvetica Neue"/>
                <a:sym typeface="Helvetica Neue"/>
              </a:defRPr>
            </a:pPr>
            <a:r>
              <a:rPr sz="1600" b="1"/>
              <a:t>Political: </a:t>
            </a:r>
            <a:r>
              <a:rPr sz="1600"/>
              <a:t>In recent year, there is some political turmoil in Housing sector</a:t>
            </a:r>
            <a:r>
              <a:rPr sz="1600" b="1"/>
              <a:t>, </a:t>
            </a:r>
            <a:r>
              <a:rPr sz="1600"/>
              <a:t>the first time buyer and matured buyer. The housing ladder is high in recent year. People do not able to purchase their own home even it is a party share basis. Therefore, the Government is introducing measure to the first buyers. </a:t>
            </a:r>
          </a:p>
          <a:p>
            <a:pPr marL="0" indent="0" algn="just" defTabSz="457200">
              <a:spcBef>
                <a:spcPts val="0"/>
              </a:spcBef>
              <a:buSzTx/>
              <a:buFontTx/>
              <a:buNone/>
              <a:defRPr sz="1600">
                <a:latin typeface="Helvetica Neue"/>
                <a:ea typeface="Helvetica Neue"/>
                <a:cs typeface="Helvetica Neue"/>
                <a:sym typeface="Helvetica Neue"/>
              </a:defRPr>
            </a:pPr>
            <a:endParaRPr sz="1600"/>
          </a:p>
          <a:p>
            <a:pPr marL="0" indent="0" algn="just" defTabSz="457200">
              <a:spcBef>
                <a:spcPts val="0"/>
              </a:spcBef>
              <a:buSzTx/>
              <a:buFontTx/>
              <a:buNone/>
              <a:defRPr sz="1600">
                <a:latin typeface="Helvetica Neue"/>
                <a:ea typeface="Helvetica Neue"/>
                <a:cs typeface="Helvetica Neue"/>
                <a:sym typeface="Helvetica Neue"/>
              </a:defRPr>
            </a:pPr>
            <a:r>
              <a:rPr b="1"/>
              <a:t>Economic:</a:t>
            </a:r>
            <a:r>
              <a:rPr/>
              <a:t> the Sales price and stamp duty is increasing, so there are not enough bank loans for mortgage. </a:t>
            </a:r>
          </a:p>
          <a:p>
            <a:pPr marL="0" indent="0" algn="just" defTabSz="457200">
              <a:spcBef>
                <a:spcPts val="0"/>
              </a:spcBef>
              <a:buSzTx/>
              <a:buFontTx/>
              <a:buNone/>
              <a:defRPr sz="1600" b="1">
                <a:latin typeface="Helvetica Neue"/>
                <a:ea typeface="Helvetica Neue"/>
                <a:cs typeface="Helvetica Neue"/>
                <a:sym typeface="Helvetica Neue"/>
              </a:defRPr>
            </a:pPr>
            <a:endParaRPr/>
          </a:p>
          <a:p>
            <a:pPr marL="0" indent="0" algn="just" defTabSz="457200">
              <a:spcBef>
                <a:spcPts val="0"/>
              </a:spcBef>
              <a:buSzTx/>
              <a:buFontTx/>
              <a:buNone/>
              <a:defRPr sz="1600">
                <a:latin typeface="Helvetica Neue"/>
                <a:ea typeface="Helvetica Neue"/>
                <a:cs typeface="Helvetica Neue"/>
                <a:sym typeface="Helvetica Neue"/>
              </a:defRPr>
            </a:pPr>
            <a:r>
              <a:rPr b="1"/>
              <a:t>Social: </a:t>
            </a:r>
            <a:r>
              <a:rPr/>
              <a:t>As a costly megacity in the world, London has a pride for the ownership the property.  </a:t>
            </a:r>
          </a:p>
          <a:p>
            <a:pPr marL="0" indent="0" algn="just" defTabSz="457200">
              <a:spcBef>
                <a:spcPts val="0"/>
              </a:spcBef>
              <a:buSzTx/>
              <a:buFontTx/>
              <a:buNone/>
              <a:defRPr sz="1600">
                <a:latin typeface="Helvetica Neue"/>
                <a:ea typeface="Helvetica Neue"/>
                <a:cs typeface="Helvetica Neue"/>
                <a:sym typeface="Helvetica Neue"/>
              </a:defRPr>
            </a:pPr>
            <a:endParaRPr/>
          </a:p>
          <a:p>
            <a:pPr marL="0" indent="0" algn="just" defTabSz="457200">
              <a:spcBef>
                <a:spcPts val="0"/>
              </a:spcBef>
              <a:buSzTx/>
              <a:buFontTx/>
              <a:buNone/>
              <a:defRPr sz="1600">
                <a:latin typeface="Helvetica Neue"/>
                <a:ea typeface="Helvetica Neue"/>
                <a:cs typeface="Helvetica Neue"/>
                <a:sym typeface="Helvetica Neue"/>
              </a:defRPr>
            </a:pPr>
            <a:r>
              <a:rPr b="1"/>
              <a:t>Technical: </a:t>
            </a:r>
            <a:r>
              <a:rPr/>
              <a:t>Adoption of mobile technology, data bank and call back system as necessary.</a:t>
            </a:r>
          </a:p>
          <a:p>
            <a:pPr marL="0" indent="0" algn="just" defTabSz="457200">
              <a:spcBef>
                <a:spcPts val="0"/>
              </a:spcBef>
              <a:buSzTx/>
              <a:buFontTx/>
              <a:buNone/>
              <a:defRPr sz="1600">
                <a:latin typeface="Helvetica Neue"/>
                <a:ea typeface="Helvetica Neue"/>
                <a:cs typeface="Helvetica Neue"/>
                <a:sym typeface="Helvetica Neue"/>
              </a:defRPr>
            </a:pPr>
            <a:endParaRPr/>
          </a:p>
          <a:p>
            <a:pPr marL="0" indent="0" algn="just" defTabSz="457200">
              <a:spcBef>
                <a:spcPts val="0"/>
              </a:spcBef>
              <a:buSzTx/>
              <a:buFontTx/>
              <a:buNone/>
              <a:defRPr sz="1600">
                <a:latin typeface="Helvetica Neue"/>
                <a:ea typeface="Helvetica Neue"/>
                <a:cs typeface="Helvetica Neue"/>
                <a:sym typeface="Helvetica Neue"/>
              </a:defRPr>
            </a:pPr>
            <a:r>
              <a:rPr b="1"/>
              <a:t>Legal: </a:t>
            </a:r>
            <a:r>
              <a:rPr/>
              <a:t>The Housing market is very interesting so that the law is amended for it time to time. </a:t>
            </a:r>
          </a:p>
          <a:p>
            <a:pPr marL="0" indent="0" algn="just" defTabSz="457200">
              <a:spcBef>
                <a:spcPts val="0"/>
              </a:spcBef>
              <a:buSzTx/>
              <a:buFontTx/>
              <a:buNone/>
              <a:defRPr sz="1600">
                <a:latin typeface="Helvetica Neue"/>
                <a:ea typeface="Helvetica Neue"/>
                <a:cs typeface="Helvetica Neue"/>
                <a:sym typeface="Helvetica Neue"/>
              </a:defRPr>
            </a:pPr>
            <a:endParaRPr/>
          </a:p>
          <a:p>
            <a:pPr marL="0" indent="0" defTabSz="457200">
              <a:spcBef>
                <a:spcPts val="0"/>
              </a:spcBef>
              <a:buSzTx/>
              <a:buFontTx/>
              <a:buNone/>
              <a:defRPr sz="1600">
                <a:latin typeface="Helvetica Neue"/>
                <a:ea typeface="Helvetica Neue"/>
                <a:cs typeface="Helvetica Neue"/>
                <a:sym typeface="Helvetica Neue"/>
              </a:defRPr>
            </a:pPr>
            <a:r>
              <a:rPr b="1"/>
              <a:t>Environmental: </a:t>
            </a:r>
            <a:r>
              <a:rPr/>
              <a:t>On top of that, we are in favour green housing. That means that we encouraged the owner to implement solar system which is some cases is free to install.</a:t>
            </a:r>
          </a:p>
        </p:txBody>
      </p:sp>
      <p:sp>
        <p:nvSpPr>
          <p:cNvPr id="119"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Tree>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Conclusion"/>
          <p:cNvSpPr txBox="1">
            <a:spLocks noGrp="1"/>
          </p:cNvSpPr>
          <p:nvPr>
            <p:ph type="title" idx="4294967295"/>
          </p:nvPr>
        </p:nvSpPr>
        <p:spPr>
          <a:xfrm>
            <a:off x="457200" y="188912"/>
            <a:ext cx="8229600" cy="936626"/>
          </a:xfrm>
          <a:prstGeom prst="rect">
            <a:avLst/>
          </a:prstGeom>
        </p:spPr>
        <p:txBody>
          <a:bodyPr>
            <a:normAutofit/>
          </a:bodyPr>
          <a:lstStyle>
            <a:lvl1pPr>
              <a:defRPr sz="3500"/>
            </a:lvl1pPr>
          </a:lstStyle>
          <a:p>
            <a:r>
              <a:rPr/>
              <a:t>Conclusion</a:t>
            </a:r>
          </a:p>
        </p:txBody>
      </p:sp>
      <p:sp>
        <p:nvSpPr>
          <p:cNvPr id="122" name="Bright Home Estate Agent is doing business with other entrepreneurs who have previous year experience and successful business strategy in different area of businesses."/>
          <p:cNvSpPr txBox="1">
            <a:spLocks noGrp="1"/>
          </p:cNvSpPr>
          <p:nvPr>
            <p:ph type="body" idx="4294967295"/>
          </p:nvPr>
        </p:nvSpPr>
        <p:spPr>
          <a:xfrm>
            <a:off x="457200" y="1341437"/>
            <a:ext cx="8229600" cy="4175126"/>
          </a:xfrm>
          <a:prstGeom prst="rect">
            <a:avLst/>
          </a:prstGeom>
        </p:spPr>
        <p:txBody>
          <a:bodyPr>
            <a:normAutofit/>
          </a:bodyPr>
          <a:lstStyle/>
          <a:p>
            <a:pPr marL="150394" indent="-150394" algn="just">
              <a:buFontTx/>
              <a:buChar char="•"/>
              <a:defRPr sz="1600"/>
            </a:pPr>
            <a:r>
              <a:rPr/>
              <a:t>Bright Home Estate Agent is doing business with other entrepreneurs who have previous year experience and successful business strategy in different area of businesses.</a:t>
            </a:r>
          </a:p>
          <a:p>
            <a:pPr marL="0" indent="0">
              <a:buSzTx/>
              <a:buNone/>
              <a:defRPr sz="2500"/>
            </a:pPr>
            <a:r>
              <a:rPr/>
              <a:t> </a:t>
            </a:r>
          </a:p>
        </p:txBody>
      </p:sp>
      <p:sp>
        <p:nvSpPr>
          <p:cNvPr id="123"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124"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 name="Contributors"/>
          <p:cNvSpPr txBox="1">
            <a:spLocks noGrp="1"/>
          </p:cNvSpPr>
          <p:nvPr>
            <p:ph type="title"/>
          </p:nvPr>
        </p:nvSpPr>
        <p:spPr>
          <a:prstGeom prst="rect">
            <a:avLst/>
          </a:prstGeom>
        </p:spPr>
        <p:txBody>
          <a:bodyPr/>
          <a:lstStyle>
            <a:lvl1pPr>
              <a:defRPr sz="3500"/>
            </a:lvl1pPr>
          </a:lstStyle>
          <a:p>
            <a:r>
              <a:rPr/>
              <a:t>Contributors</a:t>
            </a:r>
          </a:p>
        </p:txBody>
      </p:sp>
      <p:sp>
        <p:nvSpPr>
          <p:cNvPr id="127" name="• Slide 1 to 5 (Shibbir Ahmed)…"/>
          <p:cNvSpPr txBox="1">
            <a:spLocks noGrp="1"/>
          </p:cNvSpPr>
          <p:nvPr>
            <p:ph type="body" idx="1"/>
          </p:nvPr>
        </p:nvSpPr>
        <p:spPr>
          <a:prstGeom prst="rect">
            <a:avLst/>
          </a:prstGeom>
          <a:solidFill>
            <a:schemeClr val="accent3">
              <a:lumOff val="44000"/>
            </a:schemeClr>
          </a:solidFill>
          <a:ln w="25400">
            <a:solidFill>
              <a:schemeClr val="accent1"/>
            </a:solidFill>
            <a:bevel/>
          </a:ln>
        </p:spPr>
        <p:txBody>
          <a:bodyPr/>
          <a:lstStyle/>
          <a:p>
            <a:pPr marL="457200" indent="-228600" defTabSz="457200">
              <a:spcBef>
                <a:spcPts val="500"/>
              </a:spcBef>
              <a:buSzTx/>
              <a:buFontTx/>
              <a:buNone/>
              <a:tabLst>
                <a:tab pos="457200" algn="l"/>
              </a:tabLst>
              <a:defRPr sz="1150">
                <a:latin typeface="+mn-lt"/>
                <a:ea typeface="+mn-ea"/>
                <a:cs typeface="+mn-cs"/>
                <a:sym typeface="Helvetica"/>
              </a:defRPr>
            </a:pPr>
            <a:endParaRPr/>
          </a:p>
          <a:p>
            <a:pPr marL="457200" indent="-228600" algn="just" defTabSz="457200">
              <a:spcBef>
                <a:spcPts val="500"/>
              </a:spcBef>
              <a:buSzTx/>
              <a:buFontTx/>
              <a:buNone/>
              <a:tabLst>
                <a:tab pos="457200" algn="l"/>
              </a:tabLst>
              <a:defRPr sz="1600">
                <a:latin typeface="+mn-lt"/>
                <a:ea typeface="+mn-ea"/>
                <a:cs typeface="+mn-cs"/>
                <a:sym typeface="Helvetica"/>
              </a:defRPr>
            </a:pPr>
            <a:r>
              <a:rPr>
                <a:latin typeface="Symbol"/>
                <a:ea typeface="Symbol"/>
                <a:cs typeface="Symbol"/>
                <a:sym typeface="Symbol"/>
              </a:rPr>
              <a:t>·	</a:t>
            </a:r>
            <a:r>
              <a:rPr/>
              <a:t>Slide 1 to 5 (Shibbir Ahmed)</a:t>
            </a:r>
          </a:p>
          <a:p>
            <a:pPr marL="457200" indent="-228600" algn="just" defTabSz="457200">
              <a:spcBef>
                <a:spcPts val="500"/>
              </a:spcBef>
              <a:buSzTx/>
              <a:buFontTx/>
              <a:buNone/>
              <a:tabLst>
                <a:tab pos="457200" algn="l"/>
              </a:tabLst>
              <a:defRPr sz="1600">
                <a:latin typeface="+mn-lt"/>
                <a:ea typeface="+mn-ea"/>
                <a:cs typeface="+mn-cs"/>
                <a:sym typeface="Helvetica"/>
              </a:defRPr>
            </a:pPr>
            <a:r>
              <a:rPr>
                <a:latin typeface="Symbol"/>
                <a:ea typeface="Symbol"/>
                <a:cs typeface="Symbol"/>
                <a:sym typeface="Symbol"/>
              </a:rPr>
              <a:t>·	</a:t>
            </a:r>
            <a:r>
              <a:rPr/>
              <a:t>Slide 6 to 10 (Md Waliur Rahman)</a:t>
            </a:r>
          </a:p>
          <a:p>
            <a:pPr marL="457200" indent="-228600" algn="just" defTabSz="457200">
              <a:spcBef>
                <a:spcPts val="500"/>
              </a:spcBef>
              <a:buSzTx/>
              <a:buFontTx/>
              <a:buNone/>
              <a:tabLst>
                <a:tab pos="457200" algn="l"/>
              </a:tabLst>
              <a:defRPr sz="1600">
                <a:latin typeface="+mn-lt"/>
                <a:ea typeface="+mn-ea"/>
                <a:cs typeface="+mn-cs"/>
                <a:sym typeface="Helvetica"/>
              </a:defRPr>
            </a:pPr>
            <a:r>
              <a:rPr>
                <a:latin typeface="Symbol"/>
                <a:ea typeface="Symbol"/>
                <a:cs typeface="Symbol"/>
                <a:sym typeface="Symbol"/>
              </a:rPr>
              <a:t>·	</a:t>
            </a:r>
            <a:r>
              <a:rPr/>
              <a:t>Slide 11 to 15 (Noor Ahmed)</a:t>
            </a:r>
          </a:p>
          <a:p>
            <a:pPr marL="457200" indent="-228600" algn="just" defTabSz="457200">
              <a:spcBef>
                <a:spcPts val="0"/>
              </a:spcBef>
              <a:buSzTx/>
              <a:buFontTx/>
              <a:buNone/>
              <a:tabLst>
                <a:tab pos="457200" algn="l"/>
              </a:tabLst>
              <a:defRPr sz="1600">
                <a:latin typeface="+mn-lt"/>
                <a:ea typeface="+mn-ea"/>
                <a:cs typeface="+mn-cs"/>
                <a:sym typeface="Helvetica"/>
              </a:defRPr>
            </a:pPr>
            <a:r>
              <a:rPr>
                <a:latin typeface="Symbol"/>
                <a:ea typeface="Symbol"/>
                <a:cs typeface="Symbol"/>
                <a:sym typeface="Symbol"/>
              </a:rPr>
              <a:t>·	</a:t>
            </a:r>
            <a:r>
              <a:rPr/>
              <a:t>Slide 16 to 19 (Syed Kamrul Hasan)</a:t>
            </a:r>
          </a:p>
        </p:txBody>
      </p:sp>
      <p:sp>
        <p:nvSpPr>
          <p:cNvPr id="128" name="Slide Number"/>
          <p:cNvSpPr txBox="1">
            <a:spLocks noGrp="1"/>
          </p:cNvSpPr>
          <p:nvPr>
            <p:ph type="sldNum" sz="quarter" idx="2"/>
          </p:nvPr>
        </p:nvSpPr>
        <p:spPr>
          <a:prstGeom prst="rect">
            <a:avLst/>
          </a:prstGeom>
          <a:extLst>
            <a:ext uri="{C572A759-6A51-4108-AA02-DFA0A04FC94B}">
              <ma14:wrappingTextBoxFlag xmlns:ma14="http://schemas.microsoft.com/office/mac/drawingml/2011/main" val="1"/>
            </a:ext>
          </a:extLst>
        </p:spPr>
        <p:txBody>
          <a:bodyPr/>
          <a:lstStyle/>
          <a:p>
            <a:fld id="{86CB4B4D-7CA3-9044-876B-883B54F8677D}" type="slidenum">
              <a:rPr/>
              <a:t>21</a:t>
            </a:fld>
            <a:endParaRPr/>
          </a:p>
        </p:txBody>
      </p:sp>
    </p:spTree>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Any Question?"/>
          <p:cNvSpPr txBox="1">
            <a:spLocks noGrp="1"/>
          </p:cNvSpPr>
          <p:nvPr>
            <p:ph type="body" idx="4294967295"/>
          </p:nvPr>
        </p:nvSpPr>
        <p:spPr>
          <a:xfrm>
            <a:off x="323850" y="260350"/>
            <a:ext cx="8229600" cy="5400675"/>
          </a:xfrm>
          <a:prstGeom prst="rect">
            <a:avLst/>
          </a:prstGeom>
        </p:spPr>
        <p:txBody>
          <a:bodyPr>
            <a:normAutofit/>
          </a:bodyPr>
          <a:lstStyle/>
          <a:p>
            <a:pPr marL="0" indent="0" algn="ctr">
              <a:buSzTx/>
              <a:buNone/>
            </a:pPr>
            <a:endParaRPr/>
          </a:p>
          <a:p>
            <a:pPr marL="0" indent="0" algn="ctr">
              <a:buSzTx/>
              <a:buNone/>
            </a:pPr>
            <a:endParaRPr/>
          </a:p>
          <a:p>
            <a:pPr marL="0" indent="0" algn="ctr">
              <a:buSzTx/>
              <a:buNone/>
            </a:pPr>
            <a:endParaRPr/>
          </a:p>
          <a:p>
            <a:pPr marL="0" indent="0" algn="ctr">
              <a:buSzTx/>
              <a:buNone/>
            </a:pPr>
            <a:endParaRPr sz="4000">
              <a:solidFill>
                <a:srgbClr val="FF0000"/>
              </a:solidFill>
            </a:endParaRPr>
          </a:p>
          <a:p>
            <a:pPr marL="0" indent="0" algn="ctr">
              <a:spcBef>
                <a:spcPts val="1000"/>
              </a:spcBef>
              <a:buSzTx/>
              <a:buNone/>
            </a:pPr>
            <a:r>
              <a:rPr sz="4400">
                <a:solidFill>
                  <a:srgbClr val="FF0000"/>
                </a:solidFill>
              </a:rPr>
              <a:t>Any Question? </a:t>
            </a:r>
          </a:p>
        </p:txBody>
      </p:sp>
      <p:sp>
        <p:nvSpPr>
          <p:cNvPr id="131" name="11/23/17"/>
          <p:cNvSpPr txBox="1"/>
          <p:nvPr/>
        </p:nvSpPr>
        <p:spPr>
          <a:xfrm>
            <a:off x="250825" y="6512242"/>
            <a:ext cx="971550" cy="243841"/>
          </a:xfrm>
          <a:prstGeom prst="rect">
            <a:avLst/>
          </a:prstGeom>
          <a:ln w="12700">
            <a:miter lim="400000"/>
          </a:ln>
          <a:extLst>
            <a:ext uri="{C572A759-6A51-4108-AA02-DFA0A04FC94B}">
              <ma14:wrappingTextBoxFlag xmlns:ma14="http://schemas.microsoft.com/office/mac/drawingml/2011/main" val="1"/>
            </a:ext>
          </a:extLst>
        </p:spPr>
        <p:txBody>
          <a:bodyPr lIns="45719" rIns="45719" anchor="ctr">
            <a:spAutoFit/>
          </a:bodyPr>
          <a:lstStyle>
            <a:lvl1pPr algn="ctr">
              <a:defRPr sz="1000">
                <a:solidFill>
                  <a:srgbClr val="898989"/>
                </a:solidFill>
              </a:defRPr>
            </a:lvl1pPr>
          </a:lstStyle>
          <a:p>
            <a:pPr>
              <a:defRPr sz="1800">
                <a:solidFill>
                  <a:srgbClr val="000000"/>
                </a:solidFill>
              </a:defRPr>
            </a:pPr>
            <a:r>
              <a:rPr sz="1000">
                <a:solidFill>
                  <a:srgbClr val="898989"/>
                </a:solidFill>
              </a:rPr>
              <a:t>11/23/17</a:t>
            </a:r>
          </a:p>
        </p:txBody>
      </p:sp>
      <p:sp>
        <p:nvSpPr>
          <p:cNvPr id="132" name="Mary March"/>
          <p:cNvSpPr txBox="1"/>
          <p:nvPr/>
        </p:nvSpPr>
        <p:spPr>
          <a:xfrm>
            <a:off x="3132137" y="6461125"/>
            <a:ext cx="2895601" cy="370840"/>
          </a:xfrm>
          <a:prstGeom prst="rect">
            <a:avLst/>
          </a:prstGeom>
          <a:ln w="12700">
            <a:miter lim="400000"/>
          </a:ln>
          <a:extLst>
            <a:ext uri="{C572A759-6A51-4108-AA02-DFA0A04FC94B}">
              <ma14:wrappingTextBoxFlag xmlns:ma14="http://schemas.microsoft.com/office/mac/drawingml/2011/main" val="1"/>
            </a:ext>
          </a:extLst>
        </p:spPr>
        <p:txBody>
          <a:bodyPr lIns="45719" rIns="45719">
            <a:spAutoFit/>
          </a:bodyPr>
          <a:lstStyle/>
          <a:p>
            <a:r>
              <a:rPr/>
              <a:t>Mary March</a:t>
            </a:r>
          </a:p>
        </p:txBody>
      </p:sp>
    </p:spTree>
  </p:cSld>
  <p:clrMapOvr>
    <a:masterClrMapping/>
  </p:clrMapOvr>
  <p:transition spd="med"/>
</p:sld>
</file>

<file path=ppt/theme/theme1.xml><?xml version="1.0" encoding="utf-8"?>
<a:theme xmlns:a="http://schemas.openxmlformats.org/drawingml/2006/main" name="Default">
  <a:themeElements>
    <a:clrScheme name="Default">
      <a:dk1>
        <a:srgbClr val="000000"/>
      </a:dk1>
      <a:lt1>
        <a:srgbClr val="FFFFFF"/>
      </a:lt1>
      <a:dk2>
        <a:srgbClr val="A7A7A7"/>
      </a:dk2>
      <a:lt2>
        <a:srgbClr val="535353"/>
      </a:lt2>
      <a:accent1>
        <a:srgbClr val="00B0F0"/>
      </a:accent1>
      <a:accent2>
        <a:srgbClr val="FFFF00"/>
      </a:accent2>
      <a:accent3>
        <a:srgbClr val="8F8F8F"/>
      </a:accent3>
      <a:accent4>
        <a:srgbClr val="707070"/>
      </a:accent4>
      <a:accent5>
        <a:srgbClr val="AAD2F5"/>
      </a:accent5>
      <a:accent6>
        <a:srgbClr val="E7E700"/>
      </a:accent6>
      <a:hlink>
        <a:srgbClr val="0000FF"/>
      </a:hlink>
      <a:folHlink>
        <a:srgbClr val="FF00FF"/>
      </a:folHlink>
    </a:clrScheme>
    <a:fontScheme name="Default">
      <a:majorFont>
        <a:latin typeface="Avenir Roman"/>
        <a:ea typeface="Avenir Roman"/>
        <a:cs typeface="Avenir Roman"/>
      </a:majorFont>
      <a:minorFont>
        <a:latin typeface="Helvetica"/>
        <a:ea typeface="Helvetica"/>
        <a:cs typeface="Helvetica"/>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Off val="44000"/>
          </a:schemeClr>
        </a:solidFill>
        <a:ln w="25400" cap="flat">
          <a:solidFill>
            <a:schemeClr val="accent1"/>
          </a:solidFill>
          <a:prstDash val="solid"/>
          <a:bevel/>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bevel/>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Default">
  <a:themeElements>
    <a:clrScheme name="Default">
      <a:dk1>
        <a:srgbClr val="000000"/>
      </a:dk1>
      <a:lt1>
        <a:srgbClr val="FFFFFF"/>
      </a:lt1>
      <a:dk2>
        <a:srgbClr val="A7A7A7"/>
      </a:dk2>
      <a:lt2>
        <a:srgbClr val="535353"/>
      </a:lt2>
      <a:accent1>
        <a:srgbClr val="00B0F0"/>
      </a:accent1>
      <a:accent2>
        <a:srgbClr val="FFFF00"/>
      </a:accent2>
      <a:accent3>
        <a:srgbClr val="8F8F8F"/>
      </a:accent3>
      <a:accent4>
        <a:srgbClr val="707070"/>
      </a:accent4>
      <a:accent5>
        <a:srgbClr val="AAD2F5"/>
      </a:accent5>
      <a:accent6>
        <a:srgbClr val="E7E700"/>
      </a:accent6>
      <a:hlink>
        <a:srgbClr val="0000FF"/>
      </a:hlink>
      <a:folHlink>
        <a:srgbClr val="FF00FF"/>
      </a:folHlink>
    </a:clrScheme>
    <a:fontScheme name="Default">
      <a:majorFont>
        <a:latin typeface="Avenir Roman"/>
        <a:ea typeface="Avenir Roman"/>
        <a:cs typeface="Avenir Roman"/>
      </a:majorFont>
      <a:minorFont>
        <a:latin typeface="Helvetica"/>
        <a:ea typeface="Helvetica"/>
        <a:cs typeface="Helvetica"/>
      </a:minorFont>
    </a:fontScheme>
    <a:fmtScheme name="Defaul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Off val="44000"/>
          </a:schemeClr>
        </a:solidFill>
        <a:ln w="25400" cap="flat">
          <a:solidFill>
            <a:schemeClr val="accent1"/>
          </a:solidFill>
          <a:prstDash val="solid"/>
          <a:bevel/>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bevel/>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96</TotalTime>
  <Words>1123</Words>
  <Application>Microsoft Macintosh PowerPoint</Application>
  <PresentationFormat>On-screen Show (4:3)</PresentationFormat>
  <Paragraphs>319</Paragraphs>
  <Slides>22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 Black</vt:lpstr>
      <vt:lpstr>Avenir Roman</vt:lpstr>
      <vt:lpstr>Helvetica</vt:lpstr>
      <vt:lpstr>Helvetica Neue</vt:lpstr>
      <vt:lpstr>Myriad Pro</vt:lpstr>
      <vt:lpstr>Symbol</vt:lpstr>
      <vt:lpstr>Times New Roman</vt:lpstr>
      <vt:lpstr>Arial</vt:lpstr>
      <vt:lpstr>Default</vt:lpstr>
      <vt:lpstr>PowerPoint Presentation</vt:lpstr>
      <vt:lpstr>Contents </vt:lpstr>
      <vt:lpstr>Introduction</vt:lpstr>
      <vt:lpstr>Aim and Objectives </vt:lpstr>
      <vt:lpstr>Company Description/ Mission and Vision</vt:lpstr>
      <vt:lpstr>Legal Compliances</vt:lpstr>
      <vt:lpstr>Management Process/ Marketing </vt:lpstr>
      <vt:lpstr>Management Process/ Marketing planning Cont…</vt:lpstr>
      <vt:lpstr>Management Process/ Marketing Cont….</vt:lpstr>
      <vt:lpstr>Management Process/ Marketing Cont….</vt:lpstr>
      <vt:lpstr>Management Process/ Marketing Cont…</vt:lpstr>
      <vt:lpstr>Management Process/ Finance</vt:lpstr>
      <vt:lpstr>Management Process/ Finance Cont…</vt:lpstr>
      <vt:lpstr>Management process/ Finance Cont…</vt:lpstr>
      <vt:lpstr>Management process/ Admin </vt:lpstr>
      <vt:lpstr>Management process/ Admin Cont…</vt:lpstr>
      <vt:lpstr>Management process/ Admin Cont…</vt:lpstr>
      <vt:lpstr>SWOT Analysis</vt:lpstr>
      <vt:lpstr>PESTLE Analysis</vt:lpstr>
      <vt:lpstr>Conclusion</vt:lpstr>
      <vt:lpstr>Contributors</vt:lpstr>
      <vt:lpstr>PowerPoint Presentation</vt:lpstr>
    </vt:vector>
  </TitlesOfParts>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Md Rahman (1707546)</cp:lastModifiedBy>
  <cp:revision>24</cp:revision>
  <dcterms:modified xsi:type="dcterms:W3CDTF">2017-12-15T10:45:06Z</dcterms:modified>
</cp:coreProperties>
</file>