
<file path=[Content_Types].xml><?xml version="1.0" encoding="utf-8"?>
<Types xmlns="http://schemas.openxmlformats.org/package/2006/content-types">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rts/chart1.xml" ContentType="application/vnd.openxmlformats-officedocument.drawingml.chart+xml"/>
  <Override PartName="/ppt/notesSlides/notesSlide5.xml" ContentType="application/vnd.openxmlformats-officedocument.presentationml.notesSlide+xml"/>
  <Override PartName="/ppt/charts/chart2.xml" ContentType="application/vnd.openxmlformats-officedocument.drawingml.chart+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rts/chart3.xml" ContentType="application/vnd.openxmlformats-officedocument.drawingml.chart+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rts/chart4.xml" ContentType="application/vnd.openxmlformats-officedocument.drawingml.chart+xml"/>
  <Override PartName="/ppt/notesSlides/notesSlide11.xml" ContentType="application/vnd.openxmlformats-officedocument.presentationml.notesSlide+xml"/>
  <Override PartName="/ppt/charts/chart5.xml" ContentType="application/vnd.openxmlformats-officedocument.drawingml.chart+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rts/chart6.xml" ContentType="application/vnd.openxmlformats-officedocument.drawingml.chart+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rts/chart7.xml" ContentType="application/vnd.openxmlformats-officedocument.drawingml.chart+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73725" autoAdjust="0"/>
  </p:normalViewPr>
  <p:slideViewPr>
    <p:cSldViewPr snapToGrid="0" snapToObjects="1">
      <p:cViewPr varScale="1">
        <p:scale>
          <a:sx n="61" d="100"/>
          <a:sy n="61" d="100"/>
        </p:scale>
        <p:origin x="1493" y="3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_rels/chart3.xml.rels><?xml version="1.0" encoding="UTF-8" standalone="yes"?>
<Relationships xmlns="http://schemas.openxmlformats.org/package/2006/relationships"><Relationship Id="rId1" Type="http://schemas.openxmlformats.org/officeDocument/2006/relationships/package" Target="../embeddings/Microsoft_Excel_Worksheet2.xlsx"/></Relationships>
</file>

<file path=ppt/charts/_rels/chart4.xml.rels><?xml version="1.0" encoding="UTF-8" standalone="yes"?>
<Relationships xmlns="http://schemas.openxmlformats.org/package/2006/relationships"><Relationship Id="rId1" Type="http://schemas.openxmlformats.org/officeDocument/2006/relationships/package" Target="../embeddings/Microsoft_Excel_Worksheet3.xlsx"/></Relationships>
</file>

<file path=ppt/charts/_rels/chart5.xml.rels><?xml version="1.0" encoding="UTF-8" standalone="yes"?>
<Relationships xmlns="http://schemas.openxmlformats.org/package/2006/relationships"><Relationship Id="rId1" Type="http://schemas.openxmlformats.org/officeDocument/2006/relationships/package" Target="../embeddings/Microsoft_Excel_Worksheet4.xlsx"/></Relationships>
</file>

<file path=ppt/charts/_rels/chart6.xml.rels><?xml version="1.0" encoding="UTF-8" standalone="yes"?>
<Relationships xmlns="http://schemas.openxmlformats.org/package/2006/relationships"><Relationship Id="rId1" Type="http://schemas.openxmlformats.org/officeDocument/2006/relationships/package" Target="../embeddings/Microsoft_Excel_Worksheet5.xlsx"/></Relationships>
</file>

<file path=ppt/charts/_rels/chart7.xml.rels><?xml version="1.0" encoding="UTF-8" standalone="yes"?>
<Relationships xmlns="http://schemas.openxmlformats.org/package/2006/relationships"><Relationship Id="rId1" Type="http://schemas.openxmlformats.org/officeDocument/2006/relationships/package" Target="../embeddings/Microsoft_Excel_Worksheet6.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autoTitleDeleted val="1"/>
    <c:plotArea>
      <c:layout/>
      <c:barChart>
        <c:barDir val="col"/>
        <c:grouping val="clustered"/>
        <c:varyColors val="0"/>
        <c:ser>
          <c:idx val="0"/>
          <c:order val="0"/>
          <c:tx>
            <c:strRef>
              <c:f>Sheet1!$B$1</c:f>
              <c:strCache>
                <c:ptCount val="1"/>
                <c:pt idx="0">
                  <c:v>FTE (000s)</c:v>
                </c:pt>
              </c:strCache>
            </c:strRef>
          </c:tx>
          <c:spPr>
            <a:solidFill>
              <a:srgbClr val="DB0011"/>
            </a:solidFill>
            <a:effectLst/>
          </c:spPr>
          <c:invertIfNegative val="0"/>
          <c:dLbls>
            <c:numFmt formatCode="#,##0" sourceLinked="0"/>
            <c:spPr>
              <a:noFill/>
              <a:ln>
                <a:noFill/>
              </a:ln>
              <a:effectLst/>
            </c:spPr>
            <c:txPr>
              <a:bodyPr/>
              <a:lstStyle/>
              <a:p>
                <a:pPr>
                  <a:defRPr sz="1000" b="0" i="0" u="none" strike="noStrike">
                    <a:solidFill>
                      <a:srgbClr val="1A1A1A"/>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Sheet1!$A$2:$A$5</c:f>
              <c:strCache>
                <c:ptCount val="4"/>
                <c:pt idx="0">
                  <c:v>2019</c:v>
                </c:pt>
                <c:pt idx="1">
                  <c:v>2020</c:v>
                </c:pt>
                <c:pt idx="2">
                  <c:v>2024</c:v>
                </c:pt>
                <c:pt idx="3">
                  <c:v>2025</c:v>
                </c:pt>
              </c:strCache>
            </c:strRef>
          </c:cat>
          <c:val>
            <c:numRef>
              <c:f>Sheet1!$B$2:$B$5</c:f>
              <c:numCache>
                <c:formatCode>General</c:formatCode>
                <c:ptCount val="4"/>
                <c:pt idx="0">
                  <c:v>238</c:v>
                </c:pt>
                <c:pt idx="1">
                  <c:v>235</c:v>
                </c:pt>
                <c:pt idx="2">
                  <c:v>211</c:v>
                </c:pt>
                <c:pt idx="3">
                  <c:v>208.7</c:v>
                </c:pt>
              </c:numCache>
            </c:numRef>
          </c:val>
          <c:extLst>
            <c:ext xmlns:c16="http://schemas.microsoft.com/office/drawing/2014/chart" uri="{C3380CC4-5D6E-409C-BE32-E72D297353CC}">
              <c16:uniqueId val="{00000000-D2AE-478F-A5EE-74D17DA3F36E}"/>
            </c:ext>
          </c:extLst>
        </c:ser>
        <c:dLbls>
          <c:showLegendKey val="0"/>
          <c:showVal val="1"/>
          <c:showCatName val="0"/>
          <c:showSerName val="0"/>
          <c:showPercent val="0"/>
          <c:showBubbleSize val="0"/>
        </c:dLbls>
        <c:gapWidth val="55"/>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000" b="0" i="0" u="none" strike="noStrike">
                <a:solidFill>
                  <a:srgbClr val="3D3D3D"/>
                </a:solidFill>
                <a:latin typeface="Arial"/>
              </a:defRPr>
            </a:pPr>
            <a:endParaRPr lang="en-US"/>
          </a:p>
        </c:txPr>
        <c:crossAx val="2094734552"/>
        <c:crosses val="autoZero"/>
        <c:auto val="1"/>
        <c:lblAlgn val="ctr"/>
        <c:lblOffset val="100"/>
        <c:noMultiLvlLbl val="1"/>
      </c:catAx>
      <c:valAx>
        <c:axId val="2094734552"/>
        <c:scaling>
          <c:orientation val="minMax"/>
          <c:max val="260"/>
          <c:min val="150"/>
        </c:scaling>
        <c:delete val="0"/>
        <c:axPos val="l"/>
        <c:majorGridlines>
          <c:spPr>
            <a:ln w="12700" cap="flat">
              <a:solidFill>
                <a:srgbClr val="EDEDED"/>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900" b="0" i="0" u="none" strike="noStrike">
                <a:solidFill>
                  <a:srgbClr val="707070"/>
                </a:solidFill>
                <a:latin typeface="Arial"/>
              </a:defRPr>
            </a:pPr>
            <a:endParaRPr lang="en-US"/>
          </a:p>
        </c:txPr>
        <c:crossAx val="2094734554"/>
        <c:crosses val="autoZero"/>
        <c:crossBetween val="between"/>
      </c:valAx>
      <c:spPr>
        <a:noFill/>
        <a:ln w="12700" cap="flat">
          <a:solidFill>
            <a:srgbClr val="FFFFFF"/>
          </a:solidFill>
        </a:ln>
        <a:effectLst/>
      </c:spPr>
    </c:plotArea>
    <c:plotVisOnly val="1"/>
    <c:dispBlanksAs val="span"/>
    <c:showDLblsOverMax val="1"/>
  </c:chart>
  <c:spPr>
    <a:noFill/>
    <a:ln>
      <a:noFill/>
    </a:ln>
    <a:effectLst/>
  </c:sp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autoTitleDeleted val="1"/>
    <c:plotArea>
      <c:layout/>
      <c:barChart>
        <c:barDir val="bar"/>
        <c:grouping val="clustered"/>
        <c:varyColors val="0"/>
        <c:ser>
          <c:idx val="0"/>
          <c:order val="0"/>
          <c:tx>
            <c:strRef>
              <c:f>Sheet1!$B$1</c:f>
              <c:strCache>
                <c:ptCount val="1"/>
                <c:pt idx="0">
                  <c:v>$bn</c:v>
                </c:pt>
              </c:strCache>
            </c:strRef>
          </c:tx>
          <c:spPr>
            <a:solidFill>
              <a:srgbClr val="DB0011"/>
            </a:solidFill>
            <a:effectLst/>
          </c:spPr>
          <c:invertIfNegative val="0"/>
          <c:dLbls>
            <c:numFmt formatCode="#,##0" sourceLinked="0"/>
            <c:spPr>
              <a:noFill/>
              <a:ln>
                <a:noFill/>
              </a:ln>
              <a:effectLst/>
            </c:spPr>
            <c:txPr>
              <a:bodyPr/>
              <a:lstStyle/>
              <a:p>
                <a:pPr>
                  <a:defRPr sz="1000" b="0" i="0" u="none" strike="noStrike">
                    <a:solidFill>
                      <a:srgbClr val="1A1A1A"/>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Sheet1!$A$2:$A$4</c:f>
              <c:strCache>
                <c:ptCount val="3"/>
                <c:pt idx="0">
                  <c:v>Up-front cost of change</c:v>
                </c:pt>
                <c:pt idx="1">
                  <c:v>Annualised savings target</c:v>
                </c:pt>
                <c:pt idx="2">
                  <c:v>Incurred to date</c:v>
                </c:pt>
              </c:strCache>
            </c:strRef>
          </c:cat>
          <c:val>
            <c:numRef>
              <c:f>Sheet1!$B$2:$B$4</c:f>
              <c:numCache>
                <c:formatCode>General</c:formatCode>
                <c:ptCount val="3"/>
                <c:pt idx="0">
                  <c:v>1.8</c:v>
                </c:pt>
                <c:pt idx="1">
                  <c:v>1.5</c:v>
                </c:pt>
                <c:pt idx="2">
                  <c:v>1</c:v>
                </c:pt>
              </c:numCache>
            </c:numRef>
          </c:val>
          <c:extLst>
            <c:ext xmlns:c16="http://schemas.microsoft.com/office/drawing/2014/chart" uri="{C3380CC4-5D6E-409C-BE32-E72D297353CC}">
              <c16:uniqueId val="{00000000-4B2D-466F-A642-D86169E55181}"/>
            </c:ext>
          </c:extLst>
        </c:ser>
        <c:dLbls>
          <c:showLegendKey val="0"/>
          <c:showVal val="1"/>
          <c:showCatName val="0"/>
          <c:showSerName val="0"/>
          <c:showPercent val="0"/>
          <c:showBubbleSize val="0"/>
        </c:dLbls>
        <c:gapWidth val="55"/>
        <c:axId val="2094734554"/>
        <c:axId val="2094734552"/>
      </c:barChart>
      <c:catAx>
        <c:axId val="2094734554"/>
        <c:scaling>
          <c:orientation val="minMax"/>
        </c:scaling>
        <c:delete val="0"/>
        <c:axPos val="l"/>
        <c:numFmt formatCode="General" sourceLinked="1"/>
        <c:majorTickMark val="out"/>
        <c:minorTickMark val="none"/>
        <c:tickLblPos val="nextTo"/>
        <c:spPr>
          <a:ln w="12700" cap="flat">
            <a:solidFill>
              <a:srgbClr val="888888"/>
            </a:solidFill>
            <a:prstDash val="solid"/>
            <a:round/>
          </a:ln>
        </c:spPr>
        <c:txPr>
          <a:bodyPr/>
          <a:lstStyle/>
          <a:p>
            <a:pPr>
              <a:defRPr sz="1000" b="0" i="0" u="none" strike="noStrike">
                <a:solidFill>
                  <a:srgbClr val="3D3D3D"/>
                </a:solidFill>
                <a:latin typeface="Arial"/>
              </a:defRPr>
            </a:pPr>
            <a:endParaRPr lang="en-US"/>
          </a:p>
        </c:txPr>
        <c:crossAx val="2094734552"/>
        <c:crosses val="autoZero"/>
        <c:auto val="1"/>
        <c:lblAlgn val="ctr"/>
        <c:lblOffset val="100"/>
        <c:noMultiLvlLbl val="1"/>
      </c:catAx>
      <c:valAx>
        <c:axId val="2094734552"/>
        <c:scaling>
          <c:orientation val="minMax"/>
          <c:max val="2.2000000000000002"/>
        </c:scaling>
        <c:delete val="0"/>
        <c:axPos val="b"/>
        <c:majorGridlines>
          <c:spPr>
            <a:ln w="12700" cap="flat">
              <a:solidFill>
                <a:srgbClr val="EDEDED"/>
              </a:solidFill>
              <a:prstDash val="solid"/>
              <a:round/>
            </a:ln>
          </c:spPr>
        </c:majorGridlines>
        <c:numFmt formatCode="General" sourceLinked="0"/>
        <c:majorTickMark val="out"/>
        <c:minorTickMark val="none"/>
        <c:tickLblPos val="low"/>
        <c:spPr>
          <a:ln w="12700" cap="flat">
            <a:solidFill>
              <a:srgbClr val="888888"/>
            </a:solidFill>
            <a:prstDash val="solid"/>
            <a:round/>
          </a:ln>
        </c:spPr>
        <c:txPr>
          <a:bodyPr/>
          <a:lstStyle/>
          <a:p>
            <a:pPr>
              <a:defRPr sz="900" b="0" i="0" u="none" strike="noStrike">
                <a:solidFill>
                  <a:srgbClr val="707070"/>
                </a:solidFill>
                <a:latin typeface="Arial"/>
              </a:defRPr>
            </a:pPr>
            <a:endParaRPr lang="en-US"/>
          </a:p>
        </c:txPr>
        <c:crossAx val="2094734554"/>
        <c:crosses val="autoZero"/>
        <c:crossBetween val="between"/>
      </c:valAx>
      <c:spPr>
        <a:noFill/>
        <a:ln w="12700" cap="flat">
          <a:solidFill>
            <a:srgbClr val="FFFFFF"/>
          </a:solidFill>
        </a:ln>
        <a:effectLst/>
      </c:spPr>
    </c:plotArea>
    <c:plotVisOnly val="1"/>
    <c:dispBlanksAs val="span"/>
    <c:showDLblsOverMax val="1"/>
  </c:chart>
  <c:spPr>
    <a:noFill/>
    <a:ln>
      <a:noFill/>
    </a:ln>
    <a:effectLst/>
  </c:spPr>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autoTitleDeleted val="1"/>
    <c:plotArea>
      <c:layout/>
      <c:barChart>
        <c:barDir val="bar"/>
        <c:grouping val="clustered"/>
        <c:varyColors val="0"/>
        <c:ser>
          <c:idx val="0"/>
          <c:order val="0"/>
          <c:tx>
            <c:strRef>
              <c:f>Sheet1!$B$1</c:f>
              <c:strCache>
                <c:ptCount val="1"/>
                <c:pt idx="0">
                  <c:v>Roles (000s)</c:v>
                </c:pt>
              </c:strCache>
            </c:strRef>
          </c:tx>
          <c:spPr>
            <a:solidFill>
              <a:srgbClr val="DB0011"/>
            </a:solidFill>
            <a:effectLst/>
          </c:spPr>
          <c:invertIfNegative val="0"/>
          <c:dLbls>
            <c:numFmt formatCode="#,##0" sourceLinked="0"/>
            <c:spPr>
              <a:noFill/>
              <a:ln>
                <a:noFill/>
              </a:ln>
              <a:effectLst/>
            </c:spPr>
            <c:txPr>
              <a:bodyPr/>
              <a:lstStyle/>
              <a:p>
                <a:pPr>
                  <a:defRPr sz="1000" b="0" i="0" u="none" strike="noStrike">
                    <a:solidFill>
                      <a:srgbClr val="1A1A1A"/>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Sheet1!$A$2:$A$3</c:f>
              <c:strCache>
                <c:ptCount val="2"/>
                <c:pt idx="0">
                  <c:v>Global banking, 3–5 yrs</c:v>
                </c:pt>
                <c:pt idx="1">
                  <c:v>HSBC, reported scenario</c:v>
                </c:pt>
              </c:strCache>
            </c:strRef>
          </c:cat>
          <c:val>
            <c:numRef>
              <c:f>Sheet1!$B$2:$B$3</c:f>
              <c:numCache>
                <c:formatCode>General</c:formatCode>
                <c:ptCount val="2"/>
                <c:pt idx="0">
                  <c:v>200</c:v>
                </c:pt>
                <c:pt idx="1">
                  <c:v>20</c:v>
                </c:pt>
              </c:numCache>
            </c:numRef>
          </c:val>
          <c:extLst>
            <c:ext xmlns:c16="http://schemas.microsoft.com/office/drawing/2014/chart" uri="{C3380CC4-5D6E-409C-BE32-E72D297353CC}">
              <c16:uniqueId val="{00000000-6E75-4483-AB26-E4A8F2D31FD3}"/>
            </c:ext>
          </c:extLst>
        </c:ser>
        <c:dLbls>
          <c:showLegendKey val="0"/>
          <c:showVal val="1"/>
          <c:showCatName val="0"/>
          <c:showSerName val="0"/>
          <c:showPercent val="0"/>
          <c:showBubbleSize val="0"/>
        </c:dLbls>
        <c:gapWidth val="60"/>
        <c:axId val="2094734554"/>
        <c:axId val="2094734552"/>
      </c:barChart>
      <c:catAx>
        <c:axId val="2094734554"/>
        <c:scaling>
          <c:orientation val="minMax"/>
        </c:scaling>
        <c:delete val="0"/>
        <c:axPos val="l"/>
        <c:numFmt formatCode="General" sourceLinked="1"/>
        <c:majorTickMark val="out"/>
        <c:minorTickMark val="none"/>
        <c:tickLblPos val="nextTo"/>
        <c:spPr>
          <a:ln w="12700" cap="flat">
            <a:solidFill>
              <a:srgbClr val="888888"/>
            </a:solidFill>
            <a:prstDash val="solid"/>
            <a:round/>
          </a:ln>
        </c:spPr>
        <c:txPr>
          <a:bodyPr/>
          <a:lstStyle/>
          <a:p>
            <a:pPr>
              <a:defRPr sz="1000" b="0" i="0" u="none" strike="noStrike">
                <a:solidFill>
                  <a:srgbClr val="3D3D3D"/>
                </a:solidFill>
                <a:latin typeface="Arial"/>
              </a:defRPr>
            </a:pPr>
            <a:endParaRPr lang="en-US"/>
          </a:p>
        </c:txPr>
        <c:crossAx val="2094734552"/>
        <c:crosses val="autoZero"/>
        <c:auto val="1"/>
        <c:lblAlgn val="ctr"/>
        <c:lblOffset val="100"/>
        <c:noMultiLvlLbl val="1"/>
      </c:catAx>
      <c:valAx>
        <c:axId val="2094734552"/>
        <c:scaling>
          <c:orientation val="minMax"/>
          <c:max val="240"/>
        </c:scaling>
        <c:delete val="0"/>
        <c:axPos val="b"/>
        <c:majorGridlines>
          <c:spPr>
            <a:ln w="12700" cap="flat">
              <a:solidFill>
                <a:srgbClr val="EDEDED"/>
              </a:solidFill>
              <a:prstDash val="solid"/>
              <a:round/>
            </a:ln>
          </c:spPr>
        </c:majorGridlines>
        <c:numFmt formatCode="General" sourceLinked="0"/>
        <c:majorTickMark val="out"/>
        <c:minorTickMark val="none"/>
        <c:tickLblPos val="low"/>
        <c:spPr>
          <a:ln w="12700" cap="flat">
            <a:solidFill>
              <a:srgbClr val="888888"/>
            </a:solidFill>
            <a:prstDash val="solid"/>
            <a:round/>
          </a:ln>
        </c:spPr>
        <c:txPr>
          <a:bodyPr/>
          <a:lstStyle/>
          <a:p>
            <a:pPr>
              <a:defRPr sz="900" b="0" i="0" u="none" strike="noStrike">
                <a:solidFill>
                  <a:srgbClr val="707070"/>
                </a:solidFill>
                <a:latin typeface="Arial"/>
              </a:defRPr>
            </a:pPr>
            <a:endParaRPr lang="en-US"/>
          </a:p>
        </c:txPr>
        <c:crossAx val="2094734554"/>
        <c:crosses val="autoZero"/>
        <c:crossBetween val="between"/>
      </c:valAx>
      <c:spPr>
        <a:noFill/>
        <a:ln w="12700" cap="flat">
          <a:solidFill>
            <a:srgbClr val="FFFFFF"/>
          </a:solidFill>
        </a:ln>
        <a:effectLst/>
      </c:spPr>
    </c:plotArea>
    <c:plotVisOnly val="1"/>
    <c:dispBlanksAs val="span"/>
    <c:showDLblsOverMax val="1"/>
  </c:chart>
  <c:spPr>
    <a:noFill/>
    <a:ln>
      <a:noFill/>
    </a:ln>
    <a:effectLst/>
  </c:spPr>
  <c:externalData r:id="rId1">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autoTitleDeleted val="1"/>
    <c:plotArea>
      <c:layout/>
      <c:doughnutChart>
        <c:varyColors val="1"/>
        <c:ser>
          <c:idx val="0"/>
          <c:order val="0"/>
          <c:tx>
            <c:strRef>
              <c:f>Sheet1!$B$1</c:f>
              <c:strCache>
                <c:ptCount val="1"/>
                <c:pt idx="0">
                  <c:v>Access</c:v>
                </c:pt>
              </c:strCache>
            </c:strRef>
          </c:tx>
          <c:spPr>
            <a:solidFill>
              <a:schemeClr val="accent1"/>
            </a:solidFill>
            <a:ln w="9525" cap="flat">
              <a:solidFill>
                <a:srgbClr val="F9F9F9"/>
              </a:solidFill>
              <a:prstDash val="solid"/>
              <a:round/>
            </a:ln>
            <a:effectLst/>
          </c:spPr>
          <c:dPt>
            <c:idx val="0"/>
            <c:bubble3D val="0"/>
            <c:spPr>
              <a:solidFill>
                <a:srgbClr val="DB0011"/>
              </a:solidFill>
              <a:effectLst/>
            </c:spPr>
            <c:extLst>
              <c:ext xmlns:c16="http://schemas.microsoft.com/office/drawing/2014/chart" uri="{C3380CC4-5D6E-409C-BE32-E72D297353CC}">
                <c16:uniqueId val="{00000001-973C-48BD-8A80-9992812BEE27}"/>
              </c:ext>
            </c:extLst>
          </c:dPt>
          <c:dPt>
            <c:idx val="1"/>
            <c:bubble3D val="0"/>
            <c:spPr>
              <a:solidFill>
                <a:srgbClr val="E0E0E0"/>
              </a:solidFill>
              <a:effectLst/>
            </c:spPr>
            <c:extLst>
              <c:ext xmlns:c16="http://schemas.microsoft.com/office/drawing/2014/chart" uri="{C3380CC4-5D6E-409C-BE32-E72D297353CC}">
                <c16:uniqueId val="{00000003-973C-48BD-8A80-9992812BEE27}"/>
              </c:ext>
            </c:extLst>
          </c:dPt>
          <c:cat>
            <c:strRef>
              <c:f>Sheet1!$A$2:$A$3</c:f>
              <c:strCache>
                <c:ptCount val="2"/>
                <c:pt idx="0">
                  <c:v>Have access</c:v>
                </c:pt>
                <c:pt idx="1">
                  <c:v>No access</c:v>
                </c:pt>
              </c:strCache>
            </c:strRef>
          </c:cat>
          <c:val>
            <c:numRef>
              <c:f>Sheet1!$B$2:$B$3</c:f>
              <c:numCache>
                <c:formatCode>General</c:formatCode>
                <c:ptCount val="2"/>
                <c:pt idx="0">
                  <c:v>85</c:v>
                </c:pt>
                <c:pt idx="1">
                  <c:v>15</c:v>
                </c:pt>
              </c:numCache>
            </c:numRef>
          </c:val>
          <c:extLst>
            <c:ext xmlns:c16="http://schemas.microsoft.com/office/drawing/2014/chart" uri="{C3380CC4-5D6E-409C-BE32-E72D297353CC}">
              <c16:uniqueId val="{00000004-973C-48BD-8A80-9992812BEE27}"/>
            </c:ext>
          </c:extLst>
        </c:ser>
        <c:dLbls>
          <c:showLegendKey val="0"/>
          <c:showVal val="0"/>
          <c:showCatName val="0"/>
          <c:showSerName val="0"/>
          <c:showPercent val="0"/>
          <c:showBubbleSize val="0"/>
          <c:showLeaderLines val="0"/>
        </c:dLbls>
        <c:firstSliceAng val="0"/>
        <c:holeSize val="64"/>
      </c:doughnutChart>
      <c:spPr>
        <a:noFill/>
        <a:ln w="12700" cap="flat">
          <a:solidFill>
            <a:srgbClr val="FFFFFF"/>
          </a:solidFill>
        </a:ln>
        <a:effectLst/>
      </c:spPr>
    </c:plotArea>
    <c:legend>
      <c:legendPos val="b"/>
      <c:overlay val="0"/>
      <c:txPr>
        <a:bodyPr/>
        <a:lstStyle/>
        <a:p>
          <a:pPr>
            <a:defRPr sz="1000">
              <a:solidFill>
                <a:srgbClr val="3D3D3D"/>
              </a:solidFill>
              <a:latin typeface="Arial"/>
              <a:cs typeface="Arial"/>
            </a:defRPr>
          </a:pPr>
          <a:endParaRPr lang="en-US"/>
        </a:p>
      </c:txPr>
    </c:legend>
    <c:plotVisOnly val="1"/>
    <c:dispBlanksAs val="span"/>
    <c:showDLblsOverMax val="1"/>
  </c:chart>
  <c:spPr>
    <a:noFill/>
    <a:ln>
      <a:noFill/>
    </a:ln>
    <a:effectLst/>
  </c:spPr>
  <c:externalData r:id="rId1">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autoTitleDeleted val="1"/>
    <c:plotArea>
      <c:layout/>
      <c:barChart>
        <c:barDir val="bar"/>
        <c:grouping val="clustered"/>
        <c:varyColors val="0"/>
        <c:ser>
          <c:idx val="0"/>
          <c:order val="0"/>
          <c:tx>
            <c:strRef>
              <c:f>Sheet1!$B$1</c:f>
              <c:strCache>
                <c:ptCount val="1"/>
                <c:pt idx="0">
                  <c:v>Roles</c:v>
                </c:pt>
              </c:strCache>
            </c:strRef>
          </c:tx>
          <c:spPr>
            <a:solidFill>
              <a:srgbClr val="2E7D32"/>
            </a:solidFill>
            <a:effectLst/>
          </c:spPr>
          <c:invertIfNegative val="0"/>
          <c:dPt>
            <c:idx val="0"/>
            <c:invertIfNegative val="0"/>
            <c:bubble3D val="0"/>
            <c:extLst>
              <c:ext xmlns:c16="http://schemas.microsoft.com/office/drawing/2014/chart" uri="{C3380CC4-5D6E-409C-BE32-E72D297353CC}">
                <c16:uniqueId val="{00000001-DD37-4CD6-A672-2C16BC9BE4E6}"/>
              </c:ext>
            </c:extLst>
          </c:dPt>
          <c:dPt>
            <c:idx val="1"/>
            <c:invertIfNegative val="0"/>
            <c:bubble3D val="0"/>
            <c:spPr>
              <a:solidFill>
                <a:srgbClr val="DB0011"/>
              </a:solidFill>
              <a:effectLst/>
            </c:spPr>
            <c:extLst>
              <c:ext xmlns:c16="http://schemas.microsoft.com/office/drawing/2014/chart" uri="{C3380CC4-5D6E-409C-BE32-E72D297353CC}">
                <c16:uniqueId val="{00000003-DD37-4CD6-A672-2C16BC9BE4E6}"/>
              </c:ext>
            </c:extLst>
          </c:dPt>
          <c:dLbls>
            <c:numFmt formatCode="#,##0" sourceLinked="0"/>
            <c:spPr>
              <a:noFill/>
              <a:ln>
                <a:noFill/>
              </a:ln>
              <a:effectLst/>
            </c:spPr>
            <c:txPr>
              <a:bodyPr/>
              <a:lstStyle/>
              <a:p>
                <a:pPr>
                  <a:defRPr sz="1000" b="0" i="0" u="none" strike="noStrike">
                    <a:solidFill>
                      <a:srgbClr val="1A1A1A"/>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Sheet1!$A$2:$A$3</c:f>
              <c:strCache>
                <c:ptCount val="2"/>
                <c:pt idx="0">
                  <c:v>New roles created</c:v>
                </c:pt>
                <c:pt idx="1">
                  <c:v>Roles displaced</c:v>
                </c:pt>
              </c:strCache>
            </c:strRef>
          </c:cat>
          <c:val>
            <c:numRef>
              <c:f>Sheet1!$B$2:$B$3</c:f>
              <c:numCache>
                <c:formatCode>General</c:formatCode>
                <c:ptCount val="2"/>
                <c:pt idx="0">
                  <c:v>170</c:v>
                </c:pt>
                <c:pt idx="1">
                  <c:v>92</c:v>
                </c:pt>
              </c:numCache>
            </c:numRef>
          </c:val>
          <c:extLst>
            <c:ext xmlns:c16="http://schemas.microsoft.com/office/drawing/2014/chart" uri="{C3380CC4-5D6E-409C-BE32-E72D297353CC}">
              <c16:uniqueId val="{00000004-DD37-4CD6-A672-2C16BC9BE4E6}"/>
            </c:ext>
          </c:extLst>
        </c:ser>
        <c:dLbls>
          <c:showLegendKey val="0"/>
          <c:showVal val="1"/>
          <c:showCatName val="0"/>
          <c:showSerName val="0"/>
          <c:showPercent val="0"/>
          <c:showBubbleSize val="0"/>
        </c:dLbls>
        <c:gapWidth val="60"/>
        <c:axId val="2094734554"/>
        <c:axId val="2094734552"/>
      </c:barChart>
      <c:catAx>
        <c:axId val="2094734554"/>
        <c:scaling>
          <c:orientation val="minMax"/>
        </c:scaling>
        <c:delete val="0"/>
        <c:axPos val="l"/>
        <c:numFmt formatCode="General" sourceLinked="1"/>
        <c:majorTickMark val="out"/>
        <c:minorTickMark val="none"/>
        <c:tickLblPos val="nextTo"/>
        <c:spPr>
          <a:ln w="12700" cap="flat">
            <a:solidFill>
              <a:srgbClr val="888888"/>
            </a:solidFill>
            <a:prstDash val="solid"/>
            <a:round/>
          </a:ln>
        </c:spPr>
        <c:txPr>
          <a:bodyPr/>
          <a:lstStyle/>
          <a:p>
            <a:pPr>
              <a:defRPr sz="1000" b="0" i="0" u="none" strike="noStrike">
                <a:solidFill>
                  <a:srgbClr val="3D3D3D"/>
                </a:solidFill>
                <a:latin typeface="Arial"/>
              </a:defRPr>
            </a:pPr>
            <a:endParaRPr lang="en-US"/>
          </a:p>
        </c:txPr>
        <c:crossAx val="2094734552"/>
        <c:crosses val="autoZero"/>
        <c:auto val="1"/>
        <c:lblAlgn val="ctr"/>
        <c:lblOffset val="100"/>
        <c:noMultiLvlLbl val="1"/>
      </c:catAx>
      <c:valAx>
        <c:axId val="2094734552"/>
        <c:scaling>
          <c:orientation val="minMax"/>
          <c:max val="200"/>
        </c:scaling>
        <c:delete val="0"/>
        <c:axPos val="b"/>
        <c:majorGridlines>
          <c:spPr>
            <a:ln w="12700" cap="flat">
              <a:solidFill>
                <a:srgbClr val="EDEDED"/>
              </a:solidFill>
              <a:prstDash val="solid"/>
              <a:round/>
            </a:ln>
          </c:spPr>
        </c:majorGridlines>
        <c:numFmt formatCode="General" sourceLinked="0"/>
        <c:majorTickMark val="out"/>
        <c:minorTickMark val="none"/>
        <c:tickLblPos val="low"/>
        <c:spPr>
          <a:ln w="12700" cap="flat">
            <a:solidFill>
              <a:srgbClr val="888888"/>
            </a:solidFill>
            <a:prstDash val="solid"/>
            <a:round/>
          </a:ln>
        </c:spPr>
        <c:txPr>
          <a:bodyPr/>
          <a:lstStyle/>
          <a:p>
            <a:pPr>
              <a:defRPr sz="900" b="0" i="0" u="none" strike="noStrike">
                <a:solidFill>
                  <a:srgbClr val="707070"/>
                </a:solidFill>
                <a:latin typeface="Arial"/>
              </a:defRPr>
            </a:pPr>
            <a:endParaRPr lang="en-US"/>
          </a:p>
        </c:txPr>
        <c:crossAx val="2094734554"/>
        <c:crosses val="autoZero"/>
        <c:crossBetween val="between"/>
      </c:valAx>
      <c:spPr>
        <a:noFill/>
        <a:ln w="12700" cap="flat">
          <a:solidFill>
            <a:srgbClr val="FFFFFF"/>
          </a:solidFill>
        </a:ln>
        <a:effectLst/>
      </c:spPr>
    </c:plotArea>
    <c:plotVisOnly val="1"/>
    <c:dispBlanksAs val="span"/>
    <c:showDLblsOverMax val="1"/>
  </c:chart>
  <c:spPr>
    <a:noFill/>
    <a:ln>
      <a:noFill/>
    </a:ln>
    <a:effectLst/>
  </c:spPr>
  <c:externalData r:id="rId1">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autoTitleDeleted val="1"/>
    <c:plotArea>
      <c:layout/>
      <c:radarChart>
        <c:radarStyle val="marker"/>
        <c:varyColors val="0"/>
        <c:ser>
          <c:idx val="0"/>
          <c:order val="0"/>
          <c:tx>
            <c:strRef>
              <c:f>Sheet1!$B$1</c:f>
              <c:strCache>
                <c:ptCount val="1"/>
                <c:pt idx="0">
                  <c:v>Before automation</c:v>
                </c:pt>
              </c:strCache>
            </c:strRef>
          </c:tx>
          <c:spPr>
            <a:ln w="25400" cap="flat">
              <a:solidFill>
                <a:srgbClr val="9A9A9A"/>
              </a:solidFill>
              <a:prstDash val="solid"/>
              <a:round/>
            </a:ln>
            <a:effectLst/>
          </c:spPr>
          <c:marker>
            <c:symbol val="circle"/>
            <c:size val="6"/>
            <c:spPr>
              <a:solidFill>
                <a:srgbClr val="9A9A9A"/>
              </a:solidFill>
              <a:ln w="9525" cap="flat">
                <a:solidFill>
                  <a:srgbClr val="9A9A9A"/>
                </a:solidFill>
                <a:prstDash val="solid"/>
                <a:round/>
              </a:ln>
              <a:effectLst/>
            </c:spPr>
          </c:marker>
          <c:cat>
            <c:strRef>
              <c:f>Sheet1!$A$2:$A$6</c:f>
              <c:strCache>
                <c:ptCount val="5"/>
                <c:pt idx="0">
                  <c:v>Skill variety</c:v>
                </c:pt>
                <c:pt idx="1">
                  <c:v>Task identity</c:v>
                </c:pt>
                <c:pt idx="2">
                  <c:v>Task significance</c:v>
                </c:pt>
                <c:pt idx="3">
                  <c:v>Autonomy</c:v>
                </c:pt>
                <c:pt idx="4">
                  <c:v>Feedback quality</c:v>
                </c:pt>
              </c:strCache>
            </c:strRef>
          </c:cat>
          <c:val>
            <c:numRef>
              <c:f>Sheet1!$B$2:$B$6</c:f>
              <c:numCache>
                <c:formatCode>General</c:formatCode>
                <c:ptCount val="5"/>
                <c:pt idx="0">
                  <c:v>3</c:v>
                </c:pt>
                <c:pt idx="1">
                  <c:v>4</c:v>
                </c:pt>
                <c:pt idx="2">
                  <c:v>3</c:v>
                </c:pt>
                <c:pt idx="3">
                  <c:v>4</c:v>
                </c:pt>
                <c:pt idx="4">
                  <c:v>3</c:v>
                </c:pt>
              </c:numCache>
            </c:numRef>
          </c:val>
          <c:extLst>
            <c:ext xmlns:c16="http://schemas.microsoft.com/office/drawing/2014/chart" uri="{C3380CC4-5D6E-409C-BE32-E72D297353CC}">
              <c16:uniqueId val="{00000000-9F1A-4C2C-8A37-618E2BFC53D6}"/>
            </c:ext>
          </c:extLst>
        </c:ser>
        <c:ser>
          <c:idx val="1"/>
          <c:order val="1"/>
          <c:tx>
            <c:strRef>
              <c:f>Sheet1!$C$1</c:f>
              <c:strCache>
                <c:ptCount val="1"/>
                <c:pt idx="0">
                  <c:v>After automation (projected)</c:v>
                </c:pt>
              </c:strCache>
            </c:strRef>
          </c:tx>
          <c:spPr>
            <a:ln w="25400" cap="flat">
              <a:solidFill>
                <a:srgbClr val="DB0011"/>
              </a:solidFill>
              <a:prstDash val="solid"/>
              <a:round/>
            </a:ln>
            <a:effectLst/>
          </c:spPr>
          <c:marker>
            <c:symbol val="circle"/>
            <c:size val="6"/>
            <c:spPr>
              <a:solidFill>
                <a:srgbClr val="DB0011"/>
              </a:solidFill>
              <a:ln w="9525" cap="flat">
                <a:solidFill>
                  <a:srgbClr val="DB0011"/>
                </a:solidFill>
                <a:prstDash val="solid"/>
                <a:round/>
              </a:ln>
              <a:effectLst/>
            </c:spPr>
          </c:marker>
          <c:cat>
            <c:strRef>
              <c:f>Sheet1!$A$2:$A$6</c:f>
              <c:strCache>
                <c:ptCount val="5"/>
                <c:pt idx="0">
                  <c:v>Skill variety</c:v>
                </c:pt>
                <c:pt idx="1">
                  <c:v>Task identity</c:v>
                </c:pt>
                <c:pt idx="2">
                  <c:v>Task significance</c:v>
                </c:pt>
                <c:pt idx="3">
                  <c:v>Autonomy</c:v>
                </c:pt>
                <c:pt idx="4">
                  <c:v>Feedback quality</c:v>
                </c:pt>
              </c:strCache>
            </c:strRef>
          </c:cat>
          <c:val>
            <c:numRef>
              <c:f>Sheet1!$C$2:$C$6</c:f>
              <c:numCache>
                <c:formatCode>General</c:formatCode>
                <c:ptCount val="5"/>
                <c:pt idx="0">
                  <c:v>4</c:v>
                </c:pt>
                <c:pt idx="1">
                  <c:v>2</c:v>
                </c:pt>
                <c:pt idx="2">
                  <c:v>4</c:v>
                </c:pt>
                <c:pt idx="3">
                  <c:v>2</c:v>
                </c:pt>
                <c:pt idx="4">
                  <c:v>2</c:v>
                </c:pt>
              </c:numCache>
            </c:numRef>
          </c:val>
          <c:extLst>
            <c:ext xmlns:c16="http://schemas.microsoft.com/office/drawing/2014/chart" uri="{C3380CC4-5D6E-409C-BE32-E72D297353CC}">
              <c16:uniqueId val="{00000001-9F1A-4C2C-8A37-618E2BFC53D6}"/>
            </c:ext>
          </c:extLst>
        </c:ser>
        <c:dLbls>
          <c:showLegendKey val="0"/>
          <c:showVal val="0"/>
          <c:showCatName val="0"/>
          <c:showSerName val="0"/>
          <c:showPercent val="0"/>
          <c:showBubbleSize val="0"/>
        </c:dLbls>
        <c:axId val="2094734554"/>
        <c:axId val="2094734552"/>
      </c:rad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000" b="0" i="0" u="none" strike="noStrike">
                <a:solidFill>
                  <a:srgbClr val="3D3D3D"/>
                </a:solidFill>
                <a:latin typeface="Arial"/>
              </a:defRPr>
            </a:pPr>
            <a:endParaRPr lang="en-US"/>
          </a:p>
        </c:txPr>
        <c:crossAx val="2094734552"/>
        <c:crosses val="autoZero"/>
        <c:auto val="1"/>
        <c:lblAlgn val="ctr"/>
        <c:lblOffset val="100"/>
        <c:noMultiLvlLbl val="1"/>
      </c:catAx>
      <c:valAx>
        <c:axId val="2094734552"/>
        <c:scaling>
          <c:orientation val="minMax"/>
          <c:max val="5"/>
          <c:min val="0"/>
        </c:scaling>
        <c:delete val="0"/>
        <c:axPos val="l"/>
        <c:majorGridlines>
          <c:spPr>
            <a:ln w="12700" cap="flat">
              <a:solidFill>
                <a:srgbClr val="EDEDED"/>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900" b="0" i="0" u="none" strike="noStrike">
                <a:solidFill>
                  <a:srgbClr val="707070"/>
                </a:solidFill>
                <a:latin typeface="Arial"/>
              </a:defRPr>
            </a:pPr>
            <a:endParaRPr lang="en-US"/>
          </a:p>
        </c:txPr>
        <c:crossAx val="2094734554"/>
        <c:crosses val="autoZero"/>
        <c:crossBetween val="between"/>
      </c:valAx>
      <c:spPr>
        <a:noFill/>
        <a:ln w="12700" cap="flat">
          <a:solidFill>
            <a:srgbClr val="FFFFFF"/>
          </a:solidFill>
        </a:ln>
        <a:effectLst/>
      </c:spPr>
    </c:plotArea>
    <c:legend>
      <c:legendPos val="b"/>
      <c:overlay val="0"/>
      <c:txPr>
        <a:bodyPr/>
        <a:lstStyle/>
        <a:p>
          <a:pPr>
            <a:defRPr sz="1000">
              <a:solidFill>
                <a:srgbClr val="3D3D3D"/>
              </a:solidFill>
              <a:latin typeface="Arial"/>
              <a:cs typeface="Arial"/>
            </a:defRPr>
          </a:pPr>
          <a:endParaRPr lang="en-US"/>
        </a:p>
      </c:txPr>
    </c:legend>
    <c:plotVisOnly val="1"/>
    <c:dispBlanksAs val="span"/>
    <c:showDLblsOverMax val="1"/>
  </c:chart>
  <c:spPr>
    <a:noFill/>
    <a:ln>
      <a:noFill/>
    </a:ln>
    <a:effectLst/>
  </c:spPr>
  <c:externalData r:id="rId1">
    <c:autoUpdate val="0"/>
  </c:externalData>
</c:chartSpace>
</file>

<file path=ppt/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autoTitleDeleted val="1"/>
    <c:plotArea>
      <c:layout/>
      <c:barChart>
        <c:barDir val="bar"/>
        <c:grouping val="percentStacked"/>
        <c:varyColors val="0"/>
        <c:ser>
          <c:idx val="0"/>
          <c:order val="0"/>
          <c:tx>
            <c:strRef>
              <c:f>Sheet1!$B$1</c:f>
              <c:strCache>
                <c:ptCount val="1"/>
                <c:pt idx="0">
                  <c:v>Women</c:v>
                </c:pt>
              </c:strCache>
            </c:strRef>
          </c:tx>
          <c:spPr>
            <a:solidFill>
              <a:srgbClr val="DB0011"/>
            </a:solidFill>
            <a:effectLst/>
          </c:spPr>
          <c:invertIfNegative val="0"/>
          <c:dLbls>
            <c:numFmt formatCode="0&quot;%&quot;" sourceLinked="0"/>
            <c:spPr>
              <a:noFill/>
              <a:ln>
                <a:noFill/>
              </a:ln>
              <a:effectLst/>
            </c:spPr>
            <c:txPr>
              <a:bodyPr/>
              <a:lstStyle/>
              <a:p>
                <a:pPr>
                  <a:defRPr sz="1000" b="0" i="0" u="none" strike="noStrike">
                    <a:solidFill>
                      <a:srgbClr val="FFFFFF"/>
                    </a:solidFill>
                    <a:latin typeface="Arial"/>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Sheet1!$A$2:$A$3</c:f>
              <c:strCache>
                <c:ptCount val="2"/>
                <c:pt idx="0">
                  <c:v>Highest paid quartile</c:v>
                </c:pt>
                <c:pt idx="1">
                  <c:v>Lowest paid quartile</c:v>
                </c:pt>
              </c:strCache>
            </c:strRef>
          </c:cat>
          <c:val>
            <c:numRef>
              <c:f>Sheet1!$B$2:$B$3</c:f>
              <c:numCache>
                <c:formatCode>General</c:formatCode>
                <c:ptCount val="2"/>
                <c:pt idx="0">
                  <c:v>42</c:v>
                </c:pt>
                <c:pt idx="1">
                  <c:v>66</c:v>
                </c:pt>
              </c:numCache>
            </c:numRef>
          </c:val>
          <c:extLst>
            <c:ext xmlns:c16="http://schemas.microsoft.com/office/drawing/2014/chart" uri="{C3380CC4-5D6E-409C-BE32-E72D297353CC}">
              <c16:uniqueId val="{00000000-BE66-4CE1-8A00-6D29D1127069}"/>
            </c:ext>
          </c:extLst>
        </c:ser>
        <c:ser>
          <c:idx val="1"/>
          <c:order val="1"/>
          <c:tx>
            <c:strRef>
              <c:f>Sheet1!$C$1</c:f>
              <c:strCache>
                <c:ptCount val="1"/>
                <c:pt idx="0">
                  <c:v>Men</c:v>
                </c:pt>
              </c:strCache>
            </c:strRef>
          </c:tx>
          <c:spPr>
            <a:solidFill>
              <a:srgbClr val="4A4A4A"/>
            </a:solidFill>
            <a:effectLst/>
          </c:spPr>
          <c:invertIfNegative val="0"/>
          <c:dLbls>
            <c:numFmt formatCode="0&quot;%&quot;" sourceLinked="0"/>
            <c:spPr>
              <a:noFill/>
              <a:ln>
                <a:noFill/>
              </a:ln>
              <a:effectLst/>
            </c:spPr>
            <c:txPr>
              <a:bodyPr/>
              <a:lstStyle/>
              <a:p>
                <a:pPr>
                  <a:defRPr sz="1000" b="0" i="0" u="none" strike="noStrike">
                    <a:solidFill>
                      <a:srgbClr val="FFFFFF"/>
                    </a:solidFill>
                    <a:latin typeface="Arial"/>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Sheet1!$A$2:$A$3</c:f>
              <c:strCache>
                <c:ptCount val="2"/>
                <c:pt idx="0">
                  <c:v>Highest paid quartile</c:v>
                </c:pt>
                <c:pt idx="1">
                  <c:v>Lowest paid quartile</c:v>
                </c:pt>
              </c:strCache>
            </c:strRef>
          </c:cat>
          <c:val>
            <c:numRef>
              <c:f>Sheet1!$C$2:$C$3</c:f>
              <c:numCache>
                <c:formatCode>General</c:formatCode>
                <c:ptCount val="2"/>
                <c:pt idx="0">
                  <c:v>58</c:v>
                </c:pt>
                <c:pt idx="1">
                  <c:v>34</c:v>
                </c:pt>
              </c:numCache>
            </c:numRef>
          </c:val>
          <c:extLst>
            <c:ext xmlns:c16="http://schemas.microsoft.com/office/drawing/2014/chart" uri="{C3380CC4-5D6E-409C-BE32-E72D297353CC}">
              <c16:uniqueId val="{00000001-BE66-4CE1-8A00-6D29D1127069}"/>
            </c:ext>
          </c:extLst>
        </c:ser>
        <c:dLbls>
          <c:dLblPos val="ctr"/>
          <c:showLegendKey val="0"/>
          <c:showVal val="1"/>
          <c:showCatName val="0"/>
          <c:showSerName val="0"/>
          <c:showPercent val="0"/>
          <c:showBubbleSize val="0"/>
        </c:dLbls>
        <c:gapWidth val="70"/>
        <c:overlap val="100"/>
        <c:axId val="2094734554"/>
        <c:axId val="2094734552"/>
      </c:barChart>
      <c:catAx>
        <c:axId val="2094734554"/>
        <c:scaling>
          <c:orientation val="minMax"/>
        </c:scaling>
        <c:delete val="0"/>
        <c:axPos val="l"/>
        <c:numFmt formatCode="General" sourceLinked="1"/>
        <c:majorTickMark val="out"/>
        <c:minorTickMark val="none"/>
        <c:tickLblPos val="nextTo"/>
        <c:spPr>
          <a:ln w="12700" cap="flat">
            <a:solidFill>
              <a:srgbClr val="888888"/>
            </a:solidFill>
            <a:prstDash val="solid"/>
            <a:round/>
          </a:ln>
        </c:spPr>
        <c:txPr>
          <a:bodyPr/>
          <a:lstStyle/>
          <a:p>
            <a:pPr>
              <a:defRPr sz="1000" b="0" i="0" u="none" strike="noStrike">
                <a:solidFill>
                  <a:srgbClr val="3D3D3D"/>
                </a:solidFill>
                <a:latin typeface="Arial"/>
              </a:defRPr>
            </a:pPr>
            <a:endParaRPr lang="en-US"/>
          </a:p>
        </c:txPr>
        <c:crossAx val="2094734552"/>
        <c:crosses val="autoZero"/>
        <c:auto val="1"/>
        <c:lblAlgn val="ctr"/>
        <c:lblOffset val="100"/>
        <c:noMultiLvlLbl val="1"/>
      </c:catAx>
      <c:valAx>
        <c:axId val="2094734552"/>
        <c:scaling>
          <c:orientation val="minMax"/>
        </c:scaling>
        <c:delete val="1"/>
        <c:axPos val="b"/>
        <c:majorGridlines>
          <c:spPr>
            <a:ln w="12700" cap="flat">
              <a:solidFill>
                <a:srgbClr val="EDEDED"/>
              </a:solidFill>
              <a:prstDash val="solid"/>
              <a:round/>
            </a:ln>
          </c:spPr>
        </c:majorGridlines>
        <c:numFmt formatCode="General" sourceLinked="0"/>
        <c:majorTickMark val="out"/>
        <c:minorTickMark val="none"/>
        <c:tickLblPos val="low"/>
        <c:crossAx val="2094734554"/>
        <c:crosses val="autoZero"/>
        <c:crossBetween val="between"/>
      </c:valAx>
      <c:spPr>
        <a:noFill/>
        <a:ln w="12700" cap="flat">
          <a:solidFill>
            <a:srgbClr val="FFFFFF"/>
          </a:solidFill>
        </a:ln>
        <a:effectLst/>
      </c:spPr>
    </c:plotArea>
    <c:legend>
      <c:legendPos val="b"/>
      <c:overlay val="0"/>
      <c:txPr>
        <a:bodyPr/>
        <a:lstStyle/>
        <a:p>
          <a:pPr>
            <a:defRPr sz="1000">
              <a:solidFill>
                <a:srgbClr val="3D3D3D"/>
              </a:solidFill>
              <a:latin typeface="Arial"/>
              <a:cs typeface="Arial"/>
            </a:defRPr>
          </a:pPr>
          <a:endParaRPr lang="en-US"/>
        </a:p>
      </c:txPr>
    </c:legend>
    <c:plotVisOnly val="1"/>
    <c:dispBlanksAs val="span"/>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486784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Good morning. We are Group 1 and our organisation is HSBC Holdings plc, analysed through the focus area of AI, automation and workforce transformation.
We chose HSBC for three reasons. It is the largest bank in Europe by assets, it is in the middle of the deepest restructuring in its recent history, and it has publicly tied that restructuring to artificial intelligence. That combination makes it an unusually well-evidenced live case. Every figure in this deck comes from HSBC's own reporting, UK government data, or named third-party sources, all listed at the end.
TIMING NOTE: do not linger on the cover. Move to the roadmap within 30 seconds.</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A word on structure. We deliberately did not split the six required sections between us, because that would have left some of us presenting description and others presenting analysis — and this is marked individually.
Instead we split HSBC's workforce transformation into four layers — strategy, capability, experience and governance — and each of us runs the full six-step sequence through our own layer. So you will hear the same six steps four times, applied to four different problems.
I take the strategic layer first, and I return at the end to synthesise the four sets of recommendations into a single HRM strategy.</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My layer is the strategic one: what HSBC is doing to the size and shape of its workforce, and why.
Two frameworks. Barney's resource-based view says a resource only generates lasting advantage if it is valuable, rare and hard to imitate. Generative AI fails that test — HSBC's rivals buy the same models from the same vendors. What cannot be bought is an organisation capable of redesigning its work around those models quickly and safely.
Ulrich's model tells us where that capability must be built: HR acting as strategic partner and change agent, rather than as an administrative function processing decisions taken elsewhere.
Follow the chevrons. AI is purchasable. Integration is not. Therefore the binding constraint on HSBC's AI returns is not technology spend — it is workforce capability. That claim runs through everything I say next.</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The current restructure began in October 2024 when Georges Elhedery reorganised the group along an East–West axis. In February 2025 the bank attached numbers to it: one and a half billion dollars of annualised savings by end-2026, bought with one point eight billion dollars of severance and up-front costs. One billion has already been incurred.
The chart matters more than the timeline. Headcount has fallen from around 238,000 in 2019 to roughly 208,700 at the end of 2025. That is a sustained trend, not an event — this is the third major programme since 2015, and the managing director population is down about fifteen per cent.
What is new is the rationale. In February 2026 the bank named generative AI its largest new technology investment, and the following month Bloomberg reported an assessment of up to twenty thousand further role reductions.
</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The genuine opportunity is a step change in cost-to-serve. Previous restructurings trimmed; AI applied to processing work can remove the work itself. The bank also already has redeployment capital in motion, and a visibly well-run transition would strengthen its employer brand in a sector where trust is the product.
But look at the chart, because it is the whole argument. One point eight billion dollars of up-front cost buys one point five billion of annualised savings, and one billion has already been spent. Those costs are recognised now. The capability returns from reskilling arrive over years.
That is what I mean by two calendars. The financial calendar and the human capital calendar run at different speeds, and when they conflict the financial calendar wins.
One further challenge HR owns directly: the chief executive has committed publicly to carrying two hundred thousand colleagues through this, while reported plans describe removing twenty thousand roles. Both may be true — employees experience them as contradictory. Speaker 3 picks that up.</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
The symptom: savings are delivered, but capability and trust are not rebuilt between rounds.
Four drivers sit underneath, and they converge. Structurally, change is organised as time-boxed programmes with severance budgets rather than continuous renewal. In leadership terms, success is defined in dollars saved, so capability has no equivalent headline number. Technologically, AI access reached most of the workforce faster than the work itself was redesigned. Externally, market discipline rewards announced savings on a horizon far shorter than the payback on reskilling.
Follow all four down and they meet at one root cause: workforce transformation is governed as a cost programme rather than a capability programme.
That single sentence is what my three recommendations are designed to fix.</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Three recommendations, each attacking the root cause directly.
First, publish a capability metric next to the cost metric. If the bank reports internal redeployment rates with the same prominence it gives the one and a half billion dollar savings figure, leadership attention follows. That is Ulrich's strategic partner role made concrete — what gets disclosed gets managed.
Second, ring-fence a share of realised savings as transition funding. Becker's human capital theory explains why firms systematically under-invest in general skills: the returns are uncertain and partly captured by other employers. A protected fund removes that decision from the annual cost cycle.
Third, replace episodic restructures with rolling three-year workforce planning. Lepak and Snell give the segmentation logic, and the skills data already exists in the internal talent marketplace — which Speaker 2 comes to next.
All three are feasible within existing governance. None requires new technology.</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Three horizons. In the next two years, reduction happens quietly through attrition in service centres — cost benefits arrive before any real redesign of work. HSBC should publish, in advance, the criteria determining which roles are backfilled.
In three to five years the more consequential change arrives: agentic systems absorb coordination and reporting work, which is largely what middle management consists of. The bank needs a career architecture offering lateral progression, because the vertical rungs are being removed.
Beyond five years, headcount decouples from growth. Workforce planning shifts from establishment numbers to capability portfolios.
The chart gives the sector context. Bloomberg Intelligence estimates global banks could shed as many as two hundred thousand positions over three to five years. HSBC's reported twenty thousand sits inside that. HSBC is early and unusually transparent — not an outlier.
HANDOVER: 'If workforce capability is the constraint, the next question is how you build it. [Name] takes that.'</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My part of the presentation is capability. The leader has just argued that workforce capability is the binding constraint on the value HSBC gets from AI, so my question is whether the bank is actually building it.
Two frameworks. The AMO model says performance requires ability, motivation and opportunity together — supply any one in isolation and behaviour does not change. Kirkpatrick's four levels then let us test how learning is evaluated.
The three circles preview my whole argument. Ability: access is well evidenced. Motivation: contested, because colleagues are being asked to adopt tools that may automate part of their own role. Opportunity: emerging, with around fifty processes under redesign.
One leg of three is solid. That is the gap I want to explain — and it is why adoption statistics are not the same thing as performance change.</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HSBC's enablement effort is real and it is large. Eighty-five per cent of colleagues have access to generative AI tools. There is a group-wide LLM productivity assistant, an internal talent marketplace matching people to projects, AI training announced for the full two hundred thousand workforce, and a central AI platform in build.
The deployment numbers are equally striking: over a hundred active use cases in the 2025 Strategic Report, another two hundred expected via the Google Cloud partnership, around fifty operational processes under redesign, and a separate Mistral AI partnership signed in December 2025.
Now the bottom row, which is my contribution. Everything HSBC discloses is an access or input measure — Kirkpatrick Level 1. What is not disclosed is assessed competence, or the redeployment rate for colleagues whose roles are automated. Those are Levels 2 and 4.
The bank is measuring the distribution of the tool, not the change in behaviour.</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The World Economic Forum projects a hundred and seventy million new roles globally by 2030 against ninety-two million displaced. That net positive is reassuring until you notice the two groups are not the same people. That distance is the reskilling gap, and it is an organisational design problem, not a labour market one.
On opportunities: HSBC already holds the skills data it needs, because the talent marketplace generates it. And with thirty-nine per cent of core skills changing by 2030, the curriculum can be targeted rather than universal.
On challenges, two I would emphasise. First, eighty-five per cent access tells us nothing about competence — a Level 1 measure doing Level 3 work. Second, and less obvious: if AI removes junior analytical work, you also remove the apprenticeship that produces senior judgement. You protect this year's cost line and erode the expertise pipeline for the next decade.</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Symptom: tool distribution is near-universal, but no published evidence shows a matching change in capability.
Four drivers. Learning is opt-in, so uptake concentrates among the already-confident — the people who needed it least. Measurement stops at Level 1. Culturally, adoption competes with self-interest: if you work in an automatable role, under-adopting is rational. And technically, rollout has outpaced process redesign, so time saved gets absorbed rather than reinvested.
The root cause is clean in AMO terms. HSBC has solved the ability-provision leg and left motivation and opportunity to look after themselves. The model predicts precisely what we observe.
Note the link to Speaker 1: this is the same governance failure one level down. Inputs are counted; outcomes are not.</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Each recommendation targets one leg of AMO.
First, ability: assess competence rather than counting access. That means role-specific assessment of whether someone can judge when an AI output is wrong — which is the skill that actually matters in a regulated bank. Kirkpatrick Levels 2 and 3.
Second, motivation: guarantee first refusal on redeployment. If colleagues in automatable roles know they have a defined mobility window and a matched internal role before external recruitment opens, the rational incentive to under-adopt disappears. This uses infrastructure HSBC already owns.
Third, opportunity: make process redesign a precondition of rollout, not a consequence of it. Gate each of the fifty process redesigns on a documented plan for where the saved time goes.
The common thread: none of these requires new technology. They require different sequencing and different measurement.</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Near term, AI literacy becomes a floor rather than a differentiator — the way spreadsheet skills did in the 1990s.
The horizon-two point is the one I most want the panel to take away. If AI absorbs junior analytical work, it also removes the apprenticeship through which judgement is learned. The bank has to design apprenticeship deliberately, reserving some hard reasoning tasks for humans even where a model could do them faster.
Beyond five years, skills replace jobs as the unit of planning, which makes the skills taxonomy a strategic asset.
The bars show the scale: thirty-nine per cent of core skills changing, twenty-two per cent of jobs disrupted by 2030.
And the warning: the Forum's age-of-displacement scenario is not a forecast, it is a sequencing risk. Whether HSBC lands in it depends on whether capability building leads reduction or trails it.
HANDOVER: 'Capability assumes people are still willing. [Name] examines whether they are.'</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My Part is experience. Speaker 1 covered how many people; Speaker 2 covered what they can do. I cover what the work now feels like, and whether the employment relationship survives it.
Two frameworks. Hackman and Oldham identify five characteristics that make work motivating. Rousseau's psychological contract explains why breach of an unwritten expectation damages trust more than the substantive loss itself.
The radar chart is the analytical move I want you to notice. Automation does not simply make jobs better or worse — it pulls the five characteristics in different directions. Skill variety and task significance rise for retained roles, because routine work is stripped out. But task identity falls when AI completes fragments of a process, and autonomy falls where the system recommends and the human merely confirms.
IMPORTANT FOR Q&amp;A: state clearly that these radar values are our own qualitative assessment, not measured data. The footnote says so.</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HSBC's listening architecture is genuinely well established. Snapshot runs every September across the group and goes to the Board with a culture dashboard. HSBC Confidential provides a whistleblowing route. In the UK, Unite represents a substantial population of staff. On performance, the bank has moved to a more differentiated bonus model.
Now the quotation. The chief executive's public position is that generative AI will destroy certain jobs and create new ones, alongside a commitment to carry two hundred thousand colleagues through the transition.
And on the right, the tension. The same period produced reported plans to review up to twenty thousand roles and a one billion dollar restructuring charge driven mainly by severance.
Both messages may be true. But the psychological contract is formed by what colleagues infer from the combination — not by either message alone. That is the point I build on next.</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The opportunity that matters most is that automation genuinely can produce better work. Strip out reconciliation and data gathering and what remains is judgement, escalation and relationship — which scores higher on the Job Characteristics Model, not lower.
But two challenges cut against it. First, autonomy erosion. Where the system recommends and the colleague confirms, the job quietly becomes verification. Autonomy is the strongest single predictor of motivation in the JCM, so this is not a minor design detail.
Second, breach by inference. Rousseau's point is that no promise has to be explicitly broken. Colleagues infer breach from the pattern — and reassurance delivered alongside reduction is exactly that pattern.
Note the middle bar: HSBC UK's own annual report identifies retention and talent availability as risks specifically heightened during organisational change. The bank has named this risk itself.
And note the cadence mismatch in the bottom row — annual listening, continuous change. That drives my root cause.</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The symptom is the paradox: a strong listening architecture alongside a workforce with little influence over the changes affecting it.
Four drivers. Voice is annual while change is continuous, so the two cadences never meet. Leadership announces and then consults, which means colleagues often learn about restructuring from results announcements or the press. Structurally, the service centres carrying most exposure sit furthest from where portfolio decisions get made. And technologically, the question of which tasks get automated is settled inside process-redesign work, where job quality has no formal representative.
Root cause: voice is configured for measurement, not for influence. In Rousseau's terms the contract is being renegotiated unilaterally, which is exactly the condition that produces breach.</a:t>
            </a:r>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First, a job-quality test before each automation release. Score every redesign against the five job characteristics and require mitigation where autonomy or task identity fall. This is cheap: it adds a documented gate to governance that already exists for the fifty processes in scope. Its value is that it makes job design a decision rather than a by-product of a technology choice.
Second, replace the annual survey with a continuous transition pulse in affected functions. Guest's work on HRM and wellbeing is clear that measurement only helps if it arrives while decisions are still reversible. A September survey reporting on a change completed in March tells you nothing you can act on.
Third, and most substantive: consult on sequencing, not consequences. Bringing Unite and colleague representatives into the question of which tasks are automated first converts consultation from a legal process into a design input — and under Rousseau it is participation in the decision, not compensation after it, that preserves the contract.</a:t>
            </a:r>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Near term, job security displaces pay as the dominant engagement driver. That matters because the bank has just invested in a more differentiated reward model — a lever that loses force when colleagues are worried about the role existing at all.
Medium term, human work concentrates on exceptions: lower volume, higher consequence, cognitively harder. Workload and wellbeing models designed for routine throughput will not fit that.
Longer term, expect algorithmic management itself to enter collective bargaining. HSBC should agree a negotiating position on AI-in-work before one is demanded of it.
And the commercial point, because this is where my section connects back to the leader's: in a bank, trust is the product. A workforce that does not trust its employer is a poor guarantor of customer trust.
HANDOVER: 'Trust depends on whether these systems are fair. [Name] takes governance.'</a:t>
            </a:r>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My layer is governance. Speaker 3 has just argued that trust is the commercial asset at stake. My question is what makes an algorithmic people decision trustworthy in the first place.
Colquitt's model gives four independent dimensions of organisational justice, and the reason that matters is that an organisation can satisfy one and fail the others. You can distribute outcomes fairly and still be perceived as unjust because nobody explained the process.
Alongside that I am using the EU AI Act, because it is not optional. Employment uses of AI — recruitment, candidate evaluation, promotion, task allocation, termination — are classified high-risk, attracting documentation, human oversight and transparency duties.
Each quadrant shows how I test it: representation data for distributive, bias auditing for procedural, transparency for informational, communication for interpersonal.</a:t>
            </a:r>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HSBC is building AI governance in flight, and the direction is right. A first Chief AI Officer took up post in April 2026. The CTO remit was expanded to build a central AI platform. There is a published set of ethical data and AI standards stating that human judgement and accountability remain central.
Now the chart, which is the heart of my section. On official UK government data, HSBC UK Bank plc reports a sixteen point six per cent median gender pay gap and a twenty-seven point nine per cent mean. Women make up forty-two per cent of the highest paid quartile and sixty-six per cent of the lowest.
I am not presenting that as a diversity statistic. I am presenting it as a data-governance risk. Any model trained on historic promotion, performance or attrition records inherits that distribution as a pattern to reproduce — which is how an existing inequality becomes an automated one.</a:t>
            </a:r>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The strongest opportunity is one people often miss: algorithms can be audited and managers cannot. You can test a model's decision rules at scale for disparate impact in a way you could never test thousands of individual manager judgements. Used properly, this is a fairness improvement, not a fairness risk.
But the diagram at the bottom shows why scale changes the nature of the risk. One biased manager affects one team, and can be observed and corrected. One biased model applies the same error to every decision it touches, simultaneously and invisibly.
Add two further challenges. Automation bias: human oversight only counts if the human actually overrides, and reviewers under time pressure tend to confirm what they are shown. And shadow adoption — with eighty-five per cent of colleagues holding tool access, ungoverned use in people decisions is live even where policy forbids it.
For Q&amp;A, the line in the footer matters: under the AI Act the obligation follows the deployer, not just the vendor.</a:t>
            </a:r>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Symptom: deployment across people-adjacent processes is scaling faster than the assurance framework governing it.
Structurally, AI leadership and model risk expertise sit in technology and risk. HR carries the people-decision exposure but not the assurance capability. On policy, ethical principles are published at group level, but what is not visible is the operating procedure converting them into a testable control for each use case. Technologically, models are bought in while the regulatory duty stays with HSBC as deployer. And externally, being early is treated as advantage, which puts permanent pressure on the pace of assurance.
Root cause: accountability for AI and accountability for people decisions sit in different parts of the organisation. Until the model risk discipline this bank already applies to credit is extended to people models — with HR holding the control rather than consuming the output — governance keeps arriving after deployment.</a:t>
            </a:r>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First, extend model risk management to people models. This is the strongest recommendation in my section because it costs almost nothing new. HSBC already validates credit models rigorously — named owners, validation, revalidation. Applying that inventory discipline to people models closes the AI Act deployer gap using machinery the bank runs today.
Second, publish a colleague AI charter with a right to explanation. Informational justice is the cheapest of Colquitt's four dimensions to satisfy and the one most often skipped. One page, group-wide, stating where AI is used and how you get a human review.
Third, bias-test against the known baseline. HSBC has already published its quartile representation and pay gap data, so it has a benchmark most organisations lack. Test every people model against it before release and annually after.
Together these address all four justice dimensions rather than only the outcome.</a:t>
            </a:r>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Near term, compliance becomes concrete. Note the timeline carefully, because it is genuinely in flux. The ban on workplace emotion-recognition AI and the AI literacy duty have applied since February 2025 — those are live now, in red. General-purpose model obligations began in August 2025. Transparency duties for employment systems were set for August 2026, and the Digital Omnibus package proposes deferring certain Annex III obligations to December 2027.
If asked in Q and A: the direction is settled even though the dates are moving. Planning to the earliest date is the safe position.
Medium term, the question shifts from whether AI was used to whether its use can be evidenced as fair — so decision logs need to be designed for external scrutiny now.
Longer term, my closing argument: as algorithmic management becomes normal, demonstrable fairness stops being a compliance overhead and becomes an employer brand differentiator.
HANDOVER: back to the group leader for synthesis.</a:t>
            </a:r>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GROUP LEADER — SYNTHESIS
Let me draw the four sections together, because they were researched independently and converged on the same fault.
I argued that workforce transformation at HSBC is governed as a cost programme rather than a capability programme. Speaker 2 found the same pattern one level down: tool access is counted, competence is not. Speaker 3 found it in employee voice: sentiment is measured, influence is not. Speaker 4 found it in governance: deployment is tracked, assurance is not.
So the fault is not four problems. It is one. At every layer the bank measures and rewards the reduction of inputs and has no equivalent measure for the capability, trust and assurance that determine whether the transition actually succeeds. That is why our twelve recommendations form a single strategy rather than a list.
Horizon one makes the invisible measurable — redeployment rates, assessed competence, transition sentiment, an AI inventory. None of these requires new technology or new budget; they require new disclosure.
Horizon two rewires the operating model so that those measures have consequences: protected transition funding, guaranteed redeployment, a job-quality gate, people models inside model risk management.
Horizon three is where it becomes competitive advantage. If HSBC runs this transition demonstrably better than its peers, that becomes a differentiator in a labour market where every bank is doing the same thing to its workforce.
One closing thought. Barney's test asks what is valuable, rare and hard to imitate. Every bank will have the same models from the same vendors within three years. What none of them can copy quickly is an organisation that took its people through the transition with capability and trust intact.
Thank you — we will take questions.</a:t>
            </a:r>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Reference slide — not counted against the per-speaker slide limit. Do not read aloud. Keep visible only briefly unless the panel asks about sourcing.</a:t>
            </a:r>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Reference slide two. If asked about source quality in Q&amp;A: our figures are drawn from HSBC's own annual reporting and from UK government gender pay gap data, with news reporting used only where it is the sole public record and clearly attributed.</a:t>
            </a:r>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Appendix A. Do not present. Use in Q&amp;A if the panel challenges a figure — every number in the deck appears here with its source. Note that the 20,000 figure is a reported assessment and must always be described as such.</a:t>
            </a:r>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chart" Target="../charts/chart4.xml"/><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chart" Target="../charts/chart5.xml"/><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chart" Target="../charts/chart6.xml"/><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chart" Target="../charts/chart7.xml"/><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8" Type="http://schemas.openxmlformats.org/officeDocument/2006/relationships/hyperlink" Target="https://resources.gloat.com/resources/hsbc-customer-success-story/" TargetMode="External"/><Relationship Id="rId3" Type="http://schemas.openxmlformats.org/officeDocument/2006/relationships/hyperlink" Target="https://www.bankingdive.com/news/hsbc-david-rice-ai-chief-cto-mario-shamtani-expanded-role-elhedery/815655/" TargetMode="External"/><Relationship Id="rId7" Type="http://schemas.openxmlformats.org/officeDocument/2006/relationships/hyperlink" Target="https://eur-lex.europa.eu/eli/reg/2024/1689/oj/eng" TargetMode="External"/><Relationship Id="rId2" Type="http://schemas.openxmlformats.org/officeDocument/2006/relationships/notesSlide" Target="../notesSlides/notesSlide28.xml"/><Relationship Id="rId1" Type="http://schemas.openxmlformats.org/officeDocument/2006/relationships/slideLayout" Target="../slideLayouts/slideLayout1.xml"/><Relationship Id="rId6" Type="http://schemas.openxmlformats.org/officeDocument/2006/relationships/hyperlink" Target="https://www.crowell.com/en/insights/client-alerts/artificial-intelligence-and-human-resources-in-the-eu-a-2026-legal-overview" TargetMode="External"/><Relationship Id="rId5" Type="http://schemas.openxmlformats.org/officeDocument/2006/relationships/hyperlink" Target="https://www.bloomberg.com/news/articles/2026-03-19/hsbc-mulls-deep-job-cuts-from-multiyear-ai-fueled-overhaul" TargetMode="External"/><Relationship Id="rId4" Type="http://schemas.openxmlformats.org/officeDocument/2006/relationships/hyperlink" Target="https://www.bankingdive.com/news/hsbc-generative-ai-leading-investment-elhedery/813353/" TargetMode="External"/></Relationships>
</file>

<file path=ppt/slides/_rels/slide29.xml.rels><?xml version="1.0" encoding="UTF-8" standalone="yes"?>
<Relationships xmlns="http://schemas.openxmlformats.org/package/2006/relationships"><Relationship Id="rId8" Type="http://schemas.openxmlformats.org/officeDocument/2006/relationships/hyperlink" Target="https://www.hsbc.com/-/files/hsbc/investors/hsbc-results/2025/annual/pdfs/hsbc-uk-bank-plc/260225-annual-report-and-accounts-2025.pdf" TargetMode="External"/><Relationship Id="rId13" Type="http://schemas.openxmlformats.org/officeDocument/2006/relationships/hyperlink" Target="https://www.weforum.org/publications/the-future-of-jobs-report-2025/" TargetMode="External"/><Relationship Id="rId3" Type="http://schemas.openxmlformats.org/officeDocument/2006/relationships/hyperlink" Target="https://www.hsbc.com/-/files/hsbc/investors/hsbc-results/2025/annual/pdfs/hsbc-holdings-plc/260225-annual-report-and-accounts-2025.pdf" TargetMode="External"/><Relationship Id="rId7" Type="http://schemas.openxmlformats.org/officeDocument/2006/relationships/hyperlink" Target="https://www.hsbc.com/who-we-are/hsbc-and-digital/hsbc-and-ai" TargetMode="External"/><Relationship Id="rId12" Type="http://schemas.openxmlformats.org/officeDocument/2006/relationships/hyperlink" Target="https://gender-pay-gap.service.gov.uk/" TargetMode="External"/><Relationship Id="rId2" Type="http://schemas.openxmlformats.org/officeDocument/2006/relationships/notesSlide" Target="../notesSlides/notesSlide29.xml"/><Relationship Id="rId1" Type="http://schemas.openxmlformats.org/officeDocument/2006/relationships/slideLayout" Target="../slideLayouts/slideLayout1.xml"/><Relationship Id="rId6" Type="http://schemas.openxmlformats.org/officeDocument/2006/relationships/hyperlink" Target="https://www.hsbc.com/who-we-are/our-people" TargetMode="External"/><Relationship Id="rId11" Type="http://schemas.openxmlformats.org/officeDocument/2006/relationships/hyperlink" Target="https://www.spglobal.com/ratings/en/regulatory/article/-/view/type/HTML/id/3569035" TargetMode="External"/><Relationship Id="rId5" Type="http://schemas.openxmlformats.org/officeDocument/2006/relationships/hyperlink" Target="https://www.hsbc.com/investors/results-and-announcements/annual-report" TargetMode="External"/><Relationship Id="rId10" Type="http://schemas.openxmlformats.org/officeDocument/2006/relationships/hyperlink" Target="https://www.reuters.com/business/finance/hsbc-ceo-says-ai-will-destroy-create-new-jobs-urges-staff-embrace-change-2026-05-20/" TargetMode="External"/><Relationship Id="rId4" Type="http://schemas.openxmlformats.org/officeDocument/2006/relationships/hyperlink" Target="https://www.hsbc.com/news-and-views/news/media-releases/2026/hsbc-and-google-cloud-announce-transformative-ai-banking-partnership" TargetMode="External"/><Relationship Id="rId9" Type="http://schemas.openxmlformats.org/officeDocument/2006/relationships/hyperlink" Target="https://www.peoplemanagement.co.uk/article/1953945/gender-pay-gap-narrows-slightly-glacial-pace-change-continues" TargetMode="External"/><Relationship Id="rId14" Type="http://schemas.openxmlformats.org/officeDocument/2006/relationships/hyperlink" Target="https://www.weforum.org/publications/four-futures-for-jobs-in-the-new-economy-ai-and-talent-in-2030/" TargetMode="Externa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41414"/>
        </a:solidFill>
        <a:effectLst/>
      </p:bgPr>
    </p:bg>
    <p:spTree>
      <p:nvGrpSpPr>
        <p:cNvPr id="1" name=""/>
        <p:cNvGrpSpPr/>
        <p:nvPr/>
      </p:nvGrpSpPr>
      <p:grpSpPr>
        <a:xfrm>
          <a:off x="0" y="0"/>
          <a:ext cx="0" cy="0"/>
          <a:chOff x="0" y="0"/>
          <a:chExt cx="0" cy="0"/>
        </a:xfrm>
      </p:grpSpPr>
      <p:sp>
        <p:nvSpPr>
          <p:cNvPr id="2" name="Shape 0"/>
          <p:cNvSpPr/>
          <p:nvPr/>
        </p:nvSpPr>
        <p:spPr>
          <a:xfrm>
            <a:off x="0" y="0"/>
            <a:ext cx="4206240" cy="6858000"/>
          </a:xfrm>
          <a:prstGeom prst="rect">
            <a:avLst/>
          </a:prstGeom>
          <a:solidFill>
            <a:srgbClr val="1E1E1E"/>
          </a:solidFill>
          <a:ln/>
        </p:spPr>
        <p:txBody>
          <a:bodyPr/>
          <a:lstStyle/>
          <a:p>
            <a:endParaRPr lang="en-GB"/>
          </a:p>
        </p:txBody>
      </p:sp>
      <p:sp>
        <p:nvSpPr>
          <p:cNvPr id="3" name="Shape 1"/>
          <p:cNvSpPr/>
          <p:nvPr/>
        </p:nvSpPr>
        <p:spPr>
          <a:xfrm rot="2700000">
            <a:off x="868680" y="1051560"/>
            <a:ext cx="822960" cy="822960"/>
          </a:xfrm>
          <a:prstGeom prst="rect">
            <a:avLst/>
          </a:prstGeom>
          <a:solidFill>
            <a:srgbClr val="DB0011"/>
          </a:solidFill>
          <a:ln/>
        </p:spPr>
        <p:txBody>
          <a:bodyPr/>
          <a:lstStyle/>
          <a:p>
            <a:endParaRPr lang="en-GB"/>
          </a:p>
        </p:txBody>
      </p:sp>
      <p:sp>
        <p:nvSpPr>
          <p:cNvPr id="4" name="Shape 2"/>
          <p:cNvSpPr/>
          <p:nvPr/>
        </p:nvSpPr>
        <p:spPr>
          <a:xfrm rot="2700000">
            <a:off x="1691640" y="1874520"/>
            <a:ext cx="822960" cy="822960"/>
          </a:xfrm>
          <a:prstGeom prst="rect">
            <a:avLst/>
          </a:prstGeom>
          <a:solidFill>
            <a:srgbClr val="2B2B2B"/>
          </a:solidFill>
          <a:ln/>
        </p:spPr>
        <p:txBody>
          <a:bodyPr/>
          <a:lstStyle/>
          <a:p>
            <a:endParaRPr lang="en-GB"/>
          </a:p>
        </p:txBody>
      </p:sp>
      <p:sp>
        <p:nvSpPr>
          <p:cNvPr id="5" name="Shape 3"/>
          <p:cNvSpPr/>
          <p:nvPr/>
        </p:nvSpPr>
        <p:spPr>
          <a:xfrm rot="2700000">
            <a:off x="868680" y="2697480"/>
            <a:ext cx="822960" cy="822960"/>
          </a:xfrm>
          <a:prstGeom prst="rect">
            <a:avLst/>
          </a:prstGeom>
          <a:solidFill>
            <a:srgbClr val="9E000C"/>
          </a:solidFill>
          <a:ln/>
        </p:spPr>
        <p:txBody>
          <a:bodyPr/>
          <a:lstStyle/>
          <a:p>
            <a:endParaRPr lang="en-GB"/>
          </a:p>
        </p:txBody>
      </p:sp>
      <p:sp>
        <p:nvSpPr>
          <p:cNvPr id="6" name="Shape 4"/>
          <p:cNvSpPr/>
          <p:nvPr/>
        </p:nvSpPr>
        <p:spPr>
          <a:xfrm>
            <a:off x="749808" y="4041648"/>
            <a:ext cx="2743200" cy="1536192"/>
          </a:xfrm>
          <a:prstGeom prst="roundRect">
            <a:avLst>
              <a:gd name="adj" fmla="val 2976"/>
            </a:avLst>
          </a:prstGeom>
          <a:solidFill>
            <a:srgbClr val="FFFFFF"/>
          </a:solidFill>
          <a:ln/>
        </p:spPr>
        <p:txBody>
          <a:bodyPr/>
          <a:lstStyle/>
          <a:p>
            <a:endParaRPr lang="en-GB"/>
          </a:p>
        </p:txBody>
      </p:sp>
      <p:pic>
        <p:nvPicPr>
          <p:cNvPr id="7" name="Image 0" descr="/mnt/user-data/uploads/1785438299785_image.png"/>
          <p:cNvPicPr>
            <a:picLocks noChangeAspect="1"/>
          </p:cNvPicPr>
          <p:nvPr/>
        </p:nvPicPr>
        <p:blipFill>
          <a:blip r:embed="rId3"/>
          <a:stretch>
            <a:fillRect/>
          </a:stretch>
        </p:blipFill>
        <p:spPr>
          <a:xfrm>
            <a:off x="932688" y="4142232"/>
            <a:ext cx="2377440" cy="1335024"/>
          </a:xfrm>
          <a:prstGeom prst="rect">
            <a:avLst/>
          </a:prstGeom>
        </p:spPr>
      </p:pic>
      <p:sp>
        <p:nvSpPr>
          <p:cNvPr id="8" name="Text 5"/>
          <p:cNvSpPr/>
          <p:nvPr/>
        </p:nvSpPr>
        <p:spPr>
          <a:xfrm>
            <a:off x="4709160" y="584580"/>
            <a:ext cx="6949440" cy="274320"/>
          </a:xfrm>
          <a:prstGeom prst="rect">
            <a:avLst/>
          </a:prstGeom>
          <a:noFill/>
          <a:ln/>
        </p:spPr>
        <p:txBody>
          <a:bodyPr wrap="square" lIns="0" tIns="0" rIns="0" bIns="0" rtlCol="0" anchor="ctr"/>
          <a:lstStyle/>
          <a:p>
            <a:pPr marL="0" indent="0">
              <a:buNone/>
            </a:pPr>
            <a:r>
              <a:rPr lang="en-US" sz="1200" b="1" kern="0" spc="180" dirty="0">
                <a:solidFill>
                  <a:srgbClr val="DB0011"/>
                </a:solidFill>
                <a:latin typeface="Arial" pitchFamily="34" charset="0"/>
                <a:ea typeface="Arial" pitchFamily="34" charset="-122"/>
                <a:cs typeface="Arial" pitchFamily="34" charset="-120"/>
              </a:rPr>
              <a:t>HUMAN RESOURCE MANAGEMENT — GROUP PROJECT</a:t>
            </a:r>
            <a:endParaRPr lang="en-US" sz="1200" dirty="0"/>
          </a:p>
        </p:txBody>
      </p:sp>
      <p:sp>
        <p:nvSpPr>
          <p:cNvPr id="9" name="Text 6"/>
          <p:cNvSpPr/>
          <p:nvPr/>
        </p:nvSpPr>
        <p:spPr>
          <a:xfrm>
            <a:off x="4709160" y="881119"/>
            <a:ext cx="7040880" cy="1691640"/>
          </a:xfrm>
          <a:prstGeom prst="rect">
            <a:avLst/>
          </a:prstGeom>
          <a:noFill/>
          <a:ln/>
        </p:spPr>
        <p:txBody>
          <a:bodyPr wrap="square" lIns="0" tIns="0" rIns="0" bIns="0" rtlCol="0" anchor="ctr"/>
          <a:lstStyle/>
          <a:p>
            <a:pPr marL="0" indent="0">
              <a:lnSpc>
                <a:spcPts val="4600"/>
              </a:lnSpc>
              <a:buNone/>
            </a:pPr>
            <a:r>
              <a:rPr lang="en-US" sz="4000" b="1" dirty="0">
                <a:solidFill>
                  <a:srgbClr val="FFFFFF"/>
                </a:solidFill>
                <a:latin typeface="Arial" pitchFamily="34" charset="0"/>
                <a:ea typeface="Arial" pitchFamily="34" charset="-122"/>
                <a:cs typeface="Arial" pitchFamily="34" charset="-120"/>
              </a:rPr>
              <a:t>AI, Automation and</a:t>
            </a:r>
            <a:endParaRPr lang="en-US" sz="4000" dirty="0"/>
          </a:p>
          <a:p>
            <a:pPr marL="0" indent="0">
              <a:lnSpc>
                <a:spcPts val="4600"/>
              </a:lnSpc>
              <a:buNone/>
            </a:pPr>
            <a:r>
              <a:rPr lang="en-US" sz="4000" b="1" dirty="0">
                <a:solidFill>
                  <a:srgbClr val="FFFFFF"/>
                </a:solidFill>
                <a:latin typeface="Arial" pitchFamily="34" charset="0"/>
                <a:ea typeface="Arial" pitchFamily="34" charset="-122"/>
                <a:cs typeface="Arial" pitchFamily="34" charset="-120"/>
              </a:rPr>
              <a:t>Workforce Transformation</a:t>
            </a:r>
            <a:endParaRPr lang="en-US" sz="4000" dirty="0"/>
          </a:p>
        </p:txBody>
      </p:sp>
      <p:sp>
        <p:nvSpPr>
          <p:cNvPr id="10" name="Text 7"/>
          <p:cNvSpPr/>
          <p:nvPr/>
        </p:nvSpPr>
        <p:spPr>
          <a:xfrm>
            <a:off x="4709160" y="2566522"/>
            <a:ext cx="6949440" cy="365760"/>
          </a:xfrm>
          <a:prstGeom prst="rect">
            <a:avLst/>
          </a:prstGeom>
          <a:noFill/>
          <a:ln/>
        </p:spPr>
        <p:txBody>
          <a:bodyPr wrap="square" lIns="0" tIns="0" rIns="0" bIns="0" rtlCol="0" anchor="ctr"/>
          <a:lstStyle/>
          <a:p>
            <a:pPr marL="0" indent="0">
              <a:buNone/>
            </a:pPr>
            <a:r>
              <a:rPr lang="en-US" sz="1700" b="1" dirty="0">
                <a:solidFill>
                  <a:schemeClr val="bg1"/>
                </a:solidFill>
                <a:latin typeface="Arial" pitchFamily="34" charset="0"/>
                <a:ea typeface="Arial" pitchFamily="34" charset="-122"/>
                <a:cs typeface="Arial" pitchFamily="34" charset="-120"/>
              </a:rPr>
              <a:t>A human capital analysis of HSBC Holdings plc</a:t>
            </a:r>
            <a:endParaRPr lang="en-US" sz="1700" b="1" dirty="0">
              <a:solidFill>
                <a:schemeClr val="bg1"/>
              </a:solidFill>
            </a:endParaRPr>
          </a:p>
        </p:txBody>
      </p:sp>
      <p:sp>
        <p:nvSpPr>
          <p:cNvPr id="11" name="Shape 8"/>
          <p:cNvSpPr/>
          <p:nvPr/>
        </p:nvSpPr>
        <p:spPr>
          <a:xfrm>
            <a:off x="4709160" y="3275796"/>
            <a:ext cx="1371600" cy="25603"/>
          </a:xfrm>
          <a:prstGeom prst="rect">
            <a:avLst/>
          </a:prstGeom>
          <a:solidFill>
            <a:srgbClr val="DB0011"/>
          </a:solidFill>
          <a:ln/>
        </p:spPr>
        <p:txBody>
          <a:bodyPr/>
          <a:lstStyle/>
          <a:p>
            <a:endParaRPr lang="en-GB"/>
          </a:p>
        </p:txBody>
      </p:sp>
      <p:sp>
        <p:nvSpPr>
          <p:cNvPr id="12" name="Text 9"/>
          <p:cNvSpPr/>
          <p:nvPr/>
        </p:nvSpPr>
        <p:spPr>
          <a:xfrm>
            <a:off x="4709160" y="3429000"/>
            <a:ext cx="7307249" cy="2570100"/>
          </a:xfrm>
          <a:prstGeom prst="rect">
            <a:avLst/>
          </a:prstGeom>
          <a:noFill/>
          <a:ln/>
        </p:spPr>
        <p:txBody>
          <a:bodyPr wrap="square" lIns="0" tIns="0" rIns="0" bIns="0" rtlCol="0" anchor="ctr"/>
          <a:lstStyle/>
          <a:p>
            <a:pPr marL="0" indent="0">
              <a:lnSpc>
                <a:spcPts val="1700"/>
              </a:lnSpc>
              <a:buNone/>
            </a:pPr>
            <a:r>
              <a:rPr lang="en-US" sz="1600" b="1" dirty="0">
                <a:solidFill>
                  <a:schemeClr val="bg1"/>
                </a:solidFill>
                <a:latin typeface="Arial" pitchFamily="34" charset="0"/>
                <a:ea typeface="Arial" pitchFamily="34" charset="-122"/>
                <a:cs typeface="Arial" pitchFamily="34" charset="-120"/>
              </a:rPr>
              <a:t>Group presentation</a:t>
            </a:r>
          </a:p>
          <a:p>
            <a:pPr marL="0" indent="0">
              <a:lnSpc>
                <a:spcPts val="1700"/>
              </a:lnSpc>
              <a:buNone/>
            </a:pPr>
            <a:endParaRPr lang="en-US" sz="1400" dirty="0">
              <a:solidFill>
                <a:schemeClr val="bg1"/>
              </a:solidFill>
            </a:endParaRPr>
          </a:p>
          <a:p>
            <a:pPr marL="285750" indent="-285750">
              <a:lnSpc>
                <a:spcPct val="150000"/>
              </a:lnSpc>
              <a:buFont typeface="Arial" panose="020B0604020202020204" pitchFamily="34" charset="0"/>
              <a:buChar char="•"/>
            </a:pPr>
            <a:r>
              <a:rPr lang="en-US" sz="1400" b="1" dirty="0">
                <a:solidFill>
                  <a:schemeClr val="bg1"/>
                </a:solidFill>
                <a:latin typeface="Arial" pitchFamily="34" charset="0"/>
                <a:ea typeface="Arial" pitchFamily="34" charset="-122"/>
                <a:cs typeface="Arial" pitchFamily="34" charset="-120"/>
              </a:rPr>
              <a:t>Speaker 1 (Group Leader): Priyanshi Manoj Parikh; 2543469 — Strategic workforce transformation</a:t>
            </a:r>
            <a:endParaRPr lang="en-US" sz="1400" b="1" dirty="0">
              <a:solidFill>
                <a:schemeClr val="bg1"/>
              </a:solidFill>
            </a:endParaRPr>
          </a:p>
          <a:p>
            <a:pPr marL="285750" indent="-285750">
              <a:lnSpc>
                <a:spcPct val="150000"/>
              </a:lnSpc>
              <a:buFont typeface="Arial" panose="020B0604020202020204" pitchFamily="34" charset="0"/>
              <a:buChar char="•"/>
            </a:pPr>
            <a:r>
              <a:rPr lang="en-US" sz="1400" b="1" dirty="0">
                <a:solidFill>
                  <a:schemeClr val="bg1"/>
                </a:solidFill>
                <a:latin typeface="Arial" pitchFamily="34" charset="0"/>
                <a:ea typeface="Arial" pitchFamily="34" charset="-122"/>
                <a:cs typeface="Arial" pitchFamily="34" charset="-120"/>
              </a:rPr>
              <a:t>Speaker 2: Vraj Patel; 2538982 — Skills, reskilling and internal mobility</a:t>
            </a:r>
            <a:endParaRPr lang="en-US" sz="1400" b="1" dirty="0">
              <a:solidFill>
                <a:schemeClr val="bg1"/>
              </a:solidFill>
            </a:endParaRPr>
          </a:p>
          <a:p>
            <a:pPr marL="285750" indent="-285750">
              <a:lnSpc>
                <a:spcPct val="150000"/>
              </a:lnSpc>
              <a:buFont typeface="Arial" panose="020B0604020202020204" pitchFamily="34" charset="0"/>
              <a:buChar char="•"/>
            </a:pPr>
            <a:r>
              <a:rPr lang="en-US" sz="1400" b="1" dirty="0">
                <a:solidFill>
                  <a:schemeClr val="bg1"/>
                </a:solidFill>
                <a:latin typeface="Arial" pitchFamily="34" charset="0"/>
                <a:ea typeface="Arial" pitchFamily="34" charset="-122"/>
                <a:cs typeface="Arial" pitchFamily="34" charset="-120"/>
              </a:rPr>
              <a:t>Speaker 3: Dhruv Ishwardas Dudharejiya; 2538983— Job design, engagement and employee relations</a:t>
            </a:r>
            <a:endParaRPr lang="en-US" sz="1400" b="1" dirty="0">
              <a:solidFill>
                <a:schemeClr val="bg1"/>
              </a:solidFill>
            </a:endParaRPr>
          </a:p>
          <a:p>
            <a:pPr marL="285750" indent="-285750">
              <a:lnSpc>
                <a:spcPct val="150000"/>
              </a:lnSpc>
              <a:buFont typeface="Arial" panose="020B0604020202020204" pitchFamily="34" charset="0"/>
              <a:buChar char="•"/>
            </a:pPr>
            <a:r>
              <a:rPr lang="en-US" sz="1400" b="1" dirty="0">
                <a:solidFill>
                  <a:schemeClr val="bg1"/>
                </a:solidFill>
                <a:latin typeface="Arial" pitchFamily="34" charset="0"/>
                <a:ea typeface="Arial" pitchFamily="34" charset="-122"/>
                <a:cs typeface="Arial" pitchFamily="34" charset="-120"/>
              </a:rPr>
              <a:t>Speaker 4: Yash Pawar; 2543471— AI governance, fairness and trust</a:t>
            </a:r>
            <a:endParaRPr lang="en-US" sz="1400" b="1" dirty="0">
              <a:solidFill>
                <a:schemeClr val="bg1"/>
              </a:solidFill>
            </a:endParaRPr>
          </a:p>
        </p:txBody>
      </p:sp>
      <p:sp>
        <p:nvSpPr>
          <p:cNvPr id="13" name="Text 10"/>
          <p:cNvSpPr/>
          <p:nvPr/>
        </p:nvSpPr>
        <p:spPr>
          <a:xfrm>
            <a:off x="4754880" y="6262447"/>
            <a:ext cx="6949440" cy="274320"/>
          </a:xfrm>
          <a:prstGeom prst="rect">
            <a:avLst/>
          </a:prstGeom>
          <a:noFill/>
          <a:ln/>
        </p:spPr>
        <p:txBody>
          <a:bodyPr wrap="square" lIns="0" tIns="0" rIns="0" bIns="0" rtlCol="0" anchor="ctr"/>
          <a:lstStyle/>
          <a:p>
            <a:r>
              <a:rPr lang="en-US" sz="1400" b="1" dirty="0">
                <a:solidFill>
                  <a:schemeClr val="bg1"/>
                </a:solidFill>
                <a:latin typeface="Arial" pitchFamily="34" charset="0"/>
                <a:ea typeface="Arial" pitchFamily="34" charset="-122"/>
                <a:cs typeface="Arial" pitchFamily="34" charset="-120"/>
              </a:rPr>
              <a:t>LCMB7023 |  Submission: 2</a:t>
            </a:r>
            <a:r>
              <a:rPr lang="en-US" sz="1400" b="1" baseline="30000" dirty="0">
                <a:solidFill>
                  <a:schemeClr val="bg1"/>
                </a:solidFill>
                <a:latin typeface="Arial" pitchFamily="34" charset="0"/>
                <a:ea typeface="Arial" pitchFamily="34" charset="-122"/>
                <a:cs typeface="Arial" pitchFamily="34" charset="-120"/>
              </a:rPr>
              <a:t>nd</a:t>
            </a:r>
            <a:r>
              <a:rPr lang="en-US" sz="1400" b="1" dirty="0">
                <a:solidFill>
                  <a:schemeClr val="bg1"/>
                </a:solidFill>
                <a:latin typeface="Arial" pitchFamily="34" charset="0"/>
                <a:ea typeface="Arial" pitchFamily="34" charset="-122"/>
                <a:cs typeface="Arial" pitchFamily="34" charset="-120"/>
              </a:rPr>
              <a:t> August 2026 | Presentation Date: 3</a:t>
            </a:r>
            <a:r>
              <a:rPr lang="en-US" sz="1400" b="1" baseline="30000" dirty="0">
                <a:solidFill>
                  <a:schemeClr val="bg1"/>
                </a:solidFill>
                <a:latin typeface="Arial" pitchFamily="34" charset="0"/>
                <a:ea typeface="Arial" pitchFamily="34" charset="-122"/>
                <a:cs typeface="Arial" pitchFamily="34" charset="-120"/>
              </a:rPr>
              <a:t>rd</a:t>
            </a:r>
            <a:r>
              <a:rPr lang="en-US" sz="1400" b="1" dirty="0">
                <a:solidFill>
                  <a:schemeClr val="bg1"/>
                </a:solidFill>
                <a:latin typeface="Arial" pitchFamily="34" charset="0"/>
                <a:ea typeface="Arial" pitchFamily="34" charset="-122"/>
                <a:cs typeface="Arial" pitchFamily="34" charset="-120"/>
              </a:rPr>
              <a:t> August 2026</a:t>
            </a:r>
            <a:endParaRPr lang="en-US" sz="1400" b="1" dirty="0">
              <a:solidFill>
                <a:schemeClr val="bg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pPr marL="0" indent="0">
              <a:buNone/>
            </a:pPr>
            <a:r>
              <a:rPr lang="en-US" sz="1050" b="1" kern="0" spc="160" dirty="0">
                <a:solidFill>
                  <a:srgbClr val="DB0011"/>
                </a:solidFill>
                <a:latin typeface="Arial" pitchFamily="34" charset="0"/>
                <a:ea typeface="Arial" pitchFamily="34" charset="-122"/>
                <a:cs typeface="Arial" pitchFamily="34" charset="-120"/>
              </a:rPr>
              <a:t>STRUCTURE OF THIS PRESENTATION</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3000" b="1" dirty="0">
                <a:solidFill>
                  <a:srgbClr val="1A1A1A"/>
                </a:solidFill>
                <a:latin typeface="Arial" pitchFamily="34" charset="0"/>
                <a:ea typeface="Arial" pitchFamily="34" charset="-122"/>
                <a:cs typeface="Arial" pitchFamily="34" charset="-120"/>
              </a:rPr>
              <a:t>How we have divided the analysis</a:t>
            </a:r>
            <a:endParaRPr lang="en-US" sz="3000" dirty="0"/>
          </a:p>
        </p:txBody>
      </p:sp>
      <p:sp>
        <p:nvSpPr>
          <p:cNvPr id="5" name="Text 3"/>
          <p:cNvSpPr/>
          <p:nvPr/>
        </p:nvSpPr>
        <p:spPr>
          <a:xfrm>
            <a:off x="566928" y="1417320"/>
            <a:ext cx="9601200" cy="329184"/>
          </a:xfrm>
          <a:prstGeom prst="rect">
            <a:avLst/>
          </a:prstGeom>
          <a:noFill/>
          <a:ln/>
        </p:spPr>
        <p:txBody>
          <a:bodyPr wrap="square" lIns="0" tIns="0" rIns="0" bIns="0" rtlCol="0" anchor="ctr"/>
          <a:lstStyle/>
          <a:p>
            <a:pPr marL="0" indent="0">
              <a:buNone/>
            </a:pPr>
            <a:r>
              <a:rPr lang="en-US" sz="1350" dirty="0">
                <a:solidFill>
                  <a:srgbClr val="3D3D3D"/>
                </a:solidFill>
                <a:latin typeface="Arial" pitchFamily="34" charset="0"/>
                <a:ea typeface="Arial" pitchFamily="34" charset="-122"/>
                <a:cs typeface="Arial" pitchFamily="34" charset="-120"/>
              </a:rPr>
              <a:t>One organisation. One focus area. Four analytical layers, each running the same six-step sequence.</a:t>
            </a:r>
            <a:endParaRPr lang="en-US" sz="1350" dirty="0"/>
          </a:p>
        </p:txBody>
      </p:sp>
      <p:sp>
        <p:nvSpPr>
          <p:cNvPr id="6" name="Shape 4"/>
          <p:cNvSpPr/>
          <p:nvPr/>
        </p:nvSpPr>
        <p:spPr>
          <a:xfrm>
            <a:off x="566928" y="2011680"/>
            <a:ext cx="2606040" cy="2148840"/>
          </a:xfrm>
          <a:prstGeom prst="roundRect">
            <a:avLst>
              <a:gd name="adj" fmla="val 2128"/>
            </a:avLst>
          </a:prstGeom>
          <a:solidFill>
            <a:srgbClr val="FCE9EB"/>
          </a:solidFill>
          <a:ln w="12700">
            <a:solidFill>
              <a:srgbClr val="DB0011"/>
            </a:solidFill>
            <a:prstDash val="solid"/>
          </a:ln>
        </p:spPr>
        <p:txBody>
          <a:bodyPr/>
          <a:lstStyle/>
          <a:p>
            <a:endParaRPr lang="en-GB"/>
          </a:p>
        </p:txBody>
      </p:sp>
      <p:sp>
        <p:nvSpPr>
          <p:cNvPr id="7" name="Text 5"/>
          <p:cNvSpPr/>
          <p:nvPr/>
        </p:nvSpPr>
        <p:spPr>
          <a:xfrm>
            <a:off x="786384" y="2176272"/>
            <a:ext cx="1097280" cy="548640"/>
          </a:xfrm>
          <a:prstGeom prst="rect">
            <a:avLst/>
          </a:prstGeom>
          <a:noFill/>
          <a:ln/>
        </p:spPr>
        <p:txBody>
          <a:bodyPr wrap="square" lIns="0" tIns="0" rIns="0" bIns="0" rtlCol="0" anchor="ctr"/>
          <a:lstStyle/>
          <a:p>
            <a:pPr marL="0" indent="0">
              <a:buNone/>
            </a:pPr>
            <a:r>
              <a:rPr lang="en-US" sz="3000" b="1" dirty="0">
                <a:solidFill>
                  <a:srgbClr val="DB0011"/>
                </a:solidFill>
                <a:latin typeface="Arial" pitchFamily="34" charset="0"/>
                <a:ea typeface="Arial" pitchFamily="34" charset="-122"/>
                <a:cs typeface="Arial" pitchFamily="34" charset="-120"/>
              </a:rPr>
              <a:t>01</a:t>
            </a:r>
            <a:endParaRPr lang="en-US" sz="3000" dirty="0"/>
          </a:p>
        </p:txBody>
      </p:sp>
      <p:sp>
        <p:nvSpPr>
          <p:cNvPr id="8" name="Text 6"/>
          <p:cNvSpPr/>
          <p:nvPr/>
        </p:nvSpPr>
        <p:spPr>
          <a:xfrm>
            <a:off x="786384" y="2743200"/>
            <a:ext cx="2167128" cy="237744"/>
          </a:xfrm>
          <a:prstGeom prst="rect">
            <a:avLst/>
          </a:prstGeom>
          <a:noFill/>
          <a:ln/>
        </p:spPr>
        <p:txBody>
          <a:bodyPr wrap="square" lIns="0" tIns="0" rIns="0" bIns="0" rtlCol="0" anchor="ctr"/>
          <a:lstStyle/>
          <a:p>
            <a:r>
              <a:rPr lang="en-US" sz="950" b="1" kern="0" spc="80" dirty="0">
                <a:solidFill>
                  <a:srgbClr val="DB0011"/>
                </a:solidFill>
                <a:latin typeface="Arial" pitchFamily="34" charset="0"/>
                <a:ea typeface="Arial" pitchFamily="34" charset="-122"/>
                <a:cs typeface="Arial" pitchFamily="34" charset="-120"/>
              </a:rPr>
              <a:t>Priyanshi Manoj Parikh · Leader</a:t>
            </a:r>
            <a:endParaRPr lang="en-US" sz="950" dirty="0"/>
          </a:p>
        </p:txBody>
      </p:sp>
      <p:sp>
        <p:nvSpPr>
          <p:cNvPr id="9" name="Text 7"/>
          <p:cNvSpPr/>
          <p:nvPr/>
        </p:nvSpPr>
        <p:spPr>
          <a:xfrm>
            <a:off x="786384" y="3017520"/>
            <a:ext cx="2167128" cy="914400"/>
          </a:xfrm>
          <a:prstGeom prst="rect">
            <a:avLst/>
          </a:prstGeom>
          <a:noFill/>
          <a:ln/>
        </p:spPr>
        <p:txBody>
          <a:bodyPr wrap="square" lIns="0" tIns="0" rIns="0" bIns="0" rtlCol="0" anchor="t"/>
          <a:lstStyle/>
          <a:p>
            <a:pPr marL="0" indent="0">
              <a:lnSpc>
                <a:spcPts val="1900"/>
              </a:lnSpc>
              <a:buNone/>
            </a:pPr>
            <a:r>
              <a:rPr lang="en-US" sz="1450" b="1" dirty="0">
                <a:solidFill>
                  <a:srgbClr val="1A1A1A"/>
                </a:solidFill>
                <a:latin typeface="Arial" pitchFamily="34" charset="0"/>
                <a:ea typeface="Arial" pitchFamily="34" charset="-122"/>
                <a:cs typeface="Arial" pitchFamily="34" charset="-120"/>
              </a:rPr>
              <a:t>Strategic workforce transformation</a:t>
            </a:r>
            <a:endParaRPr lang="en-US" sz="1450" dirty="0"/>
          </a:p>
        </p:txBody>
      </p:sp>
      <p:sp>
        <p:nvSpPr>
          <p:cNvPr id="10" name="Shape 8"/>
          <p:cNvSpPr/>
          <p:nvPr/>
        </p:nvSpPr>
        <p:spPr>
          <a:xfrm>
            <a:off x="3383280" y="2011680"/>
            <a:ext cx="2606040" cy="2148840"/>
          </a:xfrm>
          <a:prstGeom prst="roundRect">
            <a:avLst>
              <a:gd name="adj" fmla="val 2128"/>
            </a:avLst>
          </a:prstGeom>
          <a:solidFill>
            <a:srgbClr val="F4F4F4"/>
          </a:solidFill>
          <a:ln w="12700">
            <a:solidFill>
              <a:srgbClr val="DCDCDC"/>
            </a:solidFill>
            <a:prstDash val="solid"/>
          </a:ln>
        </p:spPr>
        <p:txBody>
          <a:bodyPr/>
          <a:lstStyle/>
          <a:p>
            <a:endParaRPr lang="en-GB"/>
          </a:p>
        </p:txBody>
      </p:sp>
      <p:sp>
        <p:nvSpPr>
          <p:cNvPr id="11" name="Text 9"/>
          <p:cNvSpPr/>
          <p:nvPr/>
        </p:nvSpPr>
        <p:spPr>
          <a:xfrm>
            <a:off x="3602736" y="2176272"/>
            <a:ext cx="1097280" cy="548640"/>
          </a:xfrm>
          <a:prstGeom prst="rect">
            <a:avLst/>
          </a:prstGeom>
          <a:noFill/>
          <a:ln/>
        </p:spPr>
        <p:txBody>
          <a:bodyPr wrap="square" lIns="0" tIns="0" rIns="0" bIns="0" rtlCol="0" anchor="ctr"/>
          <a:lstStyle/>
          <a:p>
            <a:pPr marL="0" indent="0">
              <a:buNone/>
            </a:pPr>
            <a:r>
              <a:rPr lang="en-US" sz="3000" b="1" dirty="0">
                <a:solidFill>
                  <a:srgbClr val="C4C4C4"/>
                </a:solidFill>
                <a:latin typeface="Arial" pitchFamily="34" charset="0"/>
                <a:ea typeface="Arial" pitchFamily="34" charset="-122"/>
                <a:cs typeface="Arial" pitchFamily="34" charset="-120"/>
              </a:rPr>
              <a:t>02</a:t>
            </a:r>
            <a:endParaRPr lang="en-US" sz="3000" dirty="0"/>
          </a:p>
        </p:txBody>
      </p:sp>
      <p:sp>
        <p:nvSpPr>
          <p:cNvPr id="12" name="Text 10"/>
          <p:cNvSpPr/>
          <p:nvPr/>
        </p:nvSpPr>
        <p:spPr>
          <a:xfrm>
            <a:off x="3602736" y="2743200"/>
            <a:ext cx="2167128" cy="237744"/>
          </a:xfrm>
          <a:prstGeom prst="rect">
            <a:avLst/>
          </a:prstGeom>
          <a:noFill/>
          <a:ln/>
        </p:spPr>
        <p:txBody>
          <a:bodyPr wrap="square" lIns="0" tIns="0" rIns="0" bIns="0" rtlCol="0" anchor="ctr"/>
          <a:lstStyle/>
          <a:p>
            <a:pPr marL="0" indent="0">
              <a:buNone/>
            </a:pPr>
            <a:r>
              <a:rPr lang="en-US" sz="950" b="1" kern="0" spc="80" dirty="0">
                <a:solidFill>
                  <a:srgbClr val="DB0011"/>
                </a:solidFill>
                <a:latin typeface="Arial" pitchFamily="34" charset="0"/>
                <a:ea typeface="Arial" pitchFamily="34" charset="-122"/>
                <a:cs typeface="Arial" pitchFamily="34" charset="-120"/>
              </a:rPr>
              <a:t>Vraj Patel</a:t>
            </a:r>
            <a:endParaRPr lang="en-US" sz="950" dirty="0"/>
          </a:p>
        </p:txBody>
      </p:sp>
      <p:sp>
        <p:nvSpPr>
          <p:cNvPr id="13" name="Text 11"/>
          <p:cNvSpPr/>
          <p:nvPr/>
        </p:nvSpPr>
        <p:spPr>
          <a:xfrm>
            <a:off x="3602736" y="3017520"/>
            <a:ext cx="2167128" cy="914400"/>
          </a:xfrm>
          <a:prstGeom prst="rect">
            <a:avLst/>
          </a:prstGeom>
          <a:noFill/>
          <a:ln/>
        </p:spPr>
        <p:txBody>
          <a:bodyPr wrap="square" lIns="0" tIns="0" rIns="0" bIns="0" rtlCol="0" anchor="t"/>
          <a:lstStyle/>
          <a:p>
            <a:pPr marL="0" indent="0">
              <a:lnSpc>
                <a:spcPts val="1900"/>
              </a:lnSpc>
              <a:buNone/>
            </a:pPr>
            <a:r>
              <a:rPr lang="en-US" sz="1450" b="1" dirty="0">
                <a:solidFill>
                  <a:srgbClr val="1A1A1A"/>
                </a:solidFill>
                <a:latin typeface="Arial" pitchFamily="34" charset="0"/>
                <a:ea typeface="Arial" pitchFamily="34" charset="-122"/>
                <a:cs typeface="Arial" pitchFamily="34" charset="-120"/>
              </a:rPr>
              <a:t>Skills, reskilling and internal mobility</a:t>
            </a:r>
            <a:endParaRPr lang="en-US" sz="1450" dirty="0"/>
          </a:p>
        </p:txBody>
      </p:sp>
      <p:sp>
        <p:nvSpPr>
          <p:cNvPr id="14" name="Shape 12"/>
          <p:cNvSpPr/>
          <p:nvPr/>
        </p:nvSpPr>
        <p:spPr>
          <a:xfrm>
            <a:off x="6199632" y="2011680"/>
            <a:ext cx="2606040" cy="2148840"/>
          </a:xfrm>
          <a:prstGeom prst="roundRect">
            <a:avLst>
              <a:gd name="adj" fmla="val 2128"/>
            </a:avLst>
          </a:prstGeom>
          <a:solidFill>
            <a:srgbClr val="F4F4F4"/>
          </a:solidFill>
          <a:ln w="12700">
            <a:solidFill>
              <a:srgbClr val="DCDCDC"/>
            </a:solidFill>
            <a:prstDash val="solid"/>
          </a:ln>
        </p:spPr>
        <p:txBody>
          <a:bodyPr/>
          <a:lstStyle/>
          <a:p>
            <a:endParaRPr lang="en-GB"/>
          </a:p>
        </p:txBody>
      </p:sp>
      <p:sp>
        <p:nvSpPr>
          <p:cNvPr id="15" name="Text 13"/>
          <p:cNvSpPr/>
          <p:nvPr/>
        </p:nvSpPr>
        <p:spPr>
          <a:xfrm>
            <a:off x="6419088" y="2176272"/>
            <a:ext cx="1097280" cy="548640"/>
          </a:xfrm>
          <a:prstGeom prst="rect">
            <a:avLst/>
          </a:prstGeom>
          <a:noFill/>
          <a:ln/>
        </p:spPr>
        <p:txBody>
          <a:bodyPr wrap="square" lIns="0" tIns="0" rIns="0" bIns="0" rtlCol="0" anchor="ctr"/>
          <a:lstStyle/>
          <a:p>
            <a:pPr marL="0" indent="0">
              <a:buNone/>
            </a:pPr>
            <a:r>
              <a:rPr lang="en-US" sz="3000" b="1" dirty="0">
                <a:solidFill>
                  <a:srgbClr val="C4C4C4"/>
                </a:solidFill>
                <a:latin typeface="Arial" pitchFamily="34" charset="0"/>
                <a:ea typeface="Arial" pitchFamily="34" charset="-122"/>
                <a:cs typeface="Arial" pitchFamily="34" charset="-120"/>
              </a:rPr>
              <a:t>03</a:t>
            </a:r>
            <a:endParaRPr lang="en-US" sz="3000" dirty="0"/>
          </a:p>
        </p:txBody>
      </p:sp>
      <p:sp>
        <p:nvSpPr>
          <p:cNvPr id="16" name="Text 14"/>
          <p:cNvSpPr/>
          <p:nvPr/>
        </p:nvSpPr>
        <p:spPr>
          <a:xfrm>
            <a:off x="6419088" y="2743200"/>
            <a:ext cx="2167128" cy="237744"/>
          </a:xfrm>
          <a:prstGeom prst="rect">
            <a:avLst/>
          </a:prstGeom>
          <a:noFill/>
          <a:ln/>
        </p:spPr>
        <p:txBody>
          <a:bodyPr wrap="square" lIns="0" tIns="0" rIns="0" bIns="0" rtlCol="0" anchor="ctr"/>
          <a:lstStyle/>
          <a:p>
            <a:pPr marL="0" indent="0">
              <a:buNone/>
            </a:pPr>
            <a:r>
              <a:rPr lang="en-US" sz="950" b="1" kern="0" spc="80" dirty="0">
                <a:solidFill>
                  <a:srgbClr val="DB0011"/>
                </a:solidFill>
                <a:latin typeface="Arial" pitchFamily="34" charset="0"/>
                <a:ea typeface="Arial" pitchFamily="34" charset="-122"/>
                <a:cs typeface="Arial" pitchFamily="34" charset="-120"/>
              </a:rPr>
              <a:t>Dhruv</a:t>
            </a:r>
            <a:endParaRPr lang="en-US" sz="950" dirty="0"/>
          </a:p>
        </p:txBody>
      </p:sp>
      <p:sp>
        <p:nvSpPr>
          <p:cNvPr id="17" name="Text 15"/>
          <p:cNvSpPr/>
          <p:nvPr/>
        </p:nvSpPr>
        <p:spPr>
          <a:xfrm>
            <a:off x="6419088" y="3017520"/>
            <a:ext cx="2167128" cy="914400"/>
          </a:xfrm>
          <a:prstGeom prst="rect">
            <a:avLst/>
          </a:prstGeom>
          <a:noFill/>
          <a:ln/>
        </p:spPr>
        <p:txBody>
          <a:bodyPr wrap="square" lIns="0" tIns="0" rIns="0" bIns="0" rtlCol="0" anchor="t"/>
          <a:lstStyle/>
          <a:p>
            <a:pPr marL="0" indent="0">
              <a:lnSpc>
                <a:spcPts val="1900"/>
              </a:lnSpc>
              <a:buNone/>
            </a:pPr>
            <a:r>
              <a:rPr lang="en-US" sz="1450" b="1" dirty="0">
                <a:solidFill>
                  <a:srgbClr val="1A1A1A"/>
                </a:solidFill>
                <a:latin typeface="Arial" pitchFamily="34" charset="0"/>
                <a:ea typeface="Arial" pitchFamily="34" charset="-122"/>
                <a:cs typeface="Arial" pitchFamily="34" charset="-120"/>
              </a:rPr>
              <a:t>Job design, engagement and employee relations</a:t>
            </a:r>
            <a:endParaRPr lang="en-US" sz="1450" dirty="0"/>
          </a:p>
        </p:txBody>
      </p:sp>
      <p:sp>
        <p:nvSpPr>
          <p:cNvPr id="18" name="Shape 16"/>
          <p:cNvSpPr/>
          <p:nvPr/>
        </p:nvSpPr>
        <p:spPr>
          <a:xfrm>
            <a:off x="9015984" y="2011680"/>
            <a:ext cx="2606040" cy="2148840"/>
          </a:xfrm>
          <a:prstGeom prst="roundRect">
            <a:avLst>
              <a:gd name="adj" fmla="val 2128"/>
            </a:avLst>
          </a:prstGeom>
          <a:solidFill>
            <a:srgbClr val="F4F4F4"/>
          </a:solidFill>
          <a:ln w="12700">
            <a:solidFill>
              <a:srgbClr val="DCDCDC"/>
            </a:solidFill>
            <a:prstDash val="solid"/>
          </a:ln>
        </p:spPr>
        <p:txBody>
          <a:bodyPr/>
          <a:lstStyle/>
          <a:p>
            <a:endParaRPr lang="en-GB"/>
          </a:p>
        </p:txBody>
      </p:sp>
      <p:sp>
        <p:nvSpPr>
          <p:cNvPr id="19" name="Text 17"/>
          <p:cNvSpPr/>
          <p:nvPr/>
        </p:nvSpPr>
        <p:spPr>
          <a:xfrm>
            <a:off x="9235440" y="2176272"/>
            <a:ext cx="1097280" cy="548640"/>
          </a:xfrm>
          <a:prstGeom prst="rect">
            <a:avLst/>
          </a:prstGeom>
          <a:noFill/>
          <a:ln/>
        </p:spPr>
        <p:txBody>
          <a:bodyPr wrap="square" lIns="0" tIns="0" rIns="0" bIns="0" rtlCol="0" anchor="ctr"/>
          <a:lstStyle/>
          <a:p>
            <a:pPr marL="0" indent="0">
              <a:buNone/>
            </a:pPr>
            <a:r>
              <a:rPr lang="en-US" sz="3000" b="1" dirty="0">
                <a:solidFill>
                  <a:srgbClr val="C4C4C4"/>
                </a:solidFill>
                <a:latin typeface="Arial" pitchFamily="34" charset="0"/>
                <a:ea typeface="Arial" pitchFamily="34" charset="-122"/>
                <a:cs typeface="Arial" pitchFamily="34" charset="-120"/>
              </a:rPr>
              <a:t>04</a:t>
            </a:r>
            <a:endParaRPr lang="en-US" sz="3000" dirty="0"/>
          </a:p>
        </p:txBody>
      </p:sp>
      <p:sp>
        <p:nvSpPr>
          <p:cNvPr id="20" name="Text 18"/>
          <p:cNvSpPr/>
          <p:nvPr/>
        </p:nvSpPr>
        <p:spPr>
          <a:xfrm>
            <a:off x="9235440" y="2743200"/>
            <a:ext cx="2167128" cy="237744"/>
          </a:xfrm>
          <a:prstGeom prst="rect">
            <a:avLst/>
          </a:prstGeom>
          <a:noFill/>
          <a:ln/>
        </p:spPr>
        <p:txBody>
          <a:bodyPr wrap="square" lIns="0" tIns="0" rIns="0" bIns="0" rtlCol="0" anchor="ctr"/>
          <a:lstStyle/>
          <a:p>
            <a:pPr marL="0" indent="0">
              <a:buNone/>
            </a:pPr>
            <a:r>
              <a:rPr lang="en-US" sz="950" b="1" kern="0" spc="80" dirty="0">
                <a:solidFill>
                  <a:srgbClr val="DB0011"/>
                </a:solidFill>
                <a:latin typeface="Arial" pitchFamily="34" charset="0"/>
                <a:ea typeface="Arial" pitchFamily="34" charset="-122"/>
                <a:cs typeface="Arial" pitchFamily="34" charset="-120"/>
              </a:rPr>
              <a:t>Yash Pawar </a:t>
            </a:r>
            <a:endParaRPr lang="en-US" sz="950" dirty="0"/>
          </a:p>
        </p:txBody>
      </p:sp>
      <p:sp>
        <p:nvSpPr>
          <p:cNvPr id="21" name="Text 19"/>
          <p:cNvSpPr/>
          <p:nvPr/>
        </p:nvSpPr>
        <p:spPr>
          <a:xfrm>
            <a:off x="9235440" y="3017520"/>
            <a:ext cx="2167128" cy="914400"/>
          </a:xfrm>
          <a:prstGeom prst="rect">
            <a:avLst/>
          </a:prstGeom>
          <a:noFill/>
          <a:ln/>
        </p:spPr>
        <p:txBody>
          <a:bodyPr wrap="square" lIns="0" tIns="0" rIns="0" bIns="0" rtlCol="0" anchor="t"/>
          <a:lstStyle/>
          <a:p>
            <a:pPr marL="0" indent="0">
              <a:lnSpc>
                <a:spcPts val="1900"/>
              </a:lnSpc>
              <a:buNone/>
            </a:pPr>
            <a:r>
              <a:rPr lang="en-US" sz="1450" b="1" dirty="0">
                <a:solidFill>
                  <a:srgbClr val="1A1A1A"/>
                </a:solidFill>
                <a:latin typeface="Arial" pitchFamily="34" charset="0"/>
                <a:ea typeface="Arial" pitchFamily="34" charset="-122"/>
                <a:cs typeface="Arial" pitchFamily="34" charset="-120"/>
              </a:rPr>
              <a:t>AI governance, fairness and trust</a:t>
            </a:r>
            <a:endParaRPr lang="en-US" sz="1450" dirty="0"/>
          </a:p>
        </p:txBody>
      </p:sp>
      <p:sp>
        <p:nvSpPr>
          <p:cNvPr id="22" name="Text 20"/>
          <p:cNvSpPr/>
          <p:nvPr/>
        </p:nvSpPr>
        <p:spPr>
          <a:xfrm>
            <a:off x="566928" y="4407408"/>
            <a:ext cx="11055096" cy="274320"/>
          </a:xfrm>
          <a:prstGeom prst="rect">
            <a:avLst/>
          </a:prstGeom>
          <a:noFill/>
          <a:ln/>
        </p:spPr>
        <p:txBody>
          <a:bodyPr wrap="square" lIns="0" tIns="0" rIns="0" bIns="0" rtlCol="0" anchor="ctr"/>
          <a:lstStyle/>
          <a:p>
            <a:pPr marL="0" indent="0">
              <a:buNone/>
            </a:pPr>
            <a:r>
              <a:rPr lang="en-US" sz="1300" b="1" dirty="0">
                <a:solidFill>
                  <a:srgbClr val="1A1A1A"/>
                </a:solidFill>
                <a:latin typeface="Arial" pitchFamily="34" charset="0"/>
                <a:ea typeface="Arial" pitchFamily="34" charset="-122"/>
                <a:cs typeface="Arial" pitchFamily="34" charset="-120"/>
              </a:rPr>
              <a:t>The six-step sequence every speaker follows</a:t>
            </a:r>
            <a:endParaRPr lang="en-US" sz="1300" dirty="0"/>
          </a:p>
        </p:txBody>
      </p:sp>
      <p:sp>
        <p:nvSpPr>
          <p:cNvPr id="23" name="Shape 21"/>
          <p:cNvSpPr/>
          <p:nvPr/>
        </p:nvSpPr>
        <p:spPr>
          <a:xfrm>
            <a:off x="566928" y="4754880"/>
            <a:ext cx="1720596" cy="1170432"/>
          </a:xfrm>
          <a:prstGeom prst="roundRect">
            <a:avLst>
              <a:gd name="adj" fmla="val 3906"/>
            </a:avLst>
          </a:prstGeom>
          <a:solidFill>
            <a:srgbClr val="1F1F1F"/>
          </a:solidFill>
          <a:ln/>
        </p:spPr>
        <p:txBody>
          <a:bodyPr/>
          <a:lstStyle/>
          <a:p>
            <a:endParaRPr lang="en-GB"/>
          </a:p>
        </p:txBody>
      </p:sp>
      <p:sp>
        <p:nvSpPr>
          <p:cNvPr id="24" name="Shape 22"/>
          <p:cNvSpPr/>
          <p:nvPr/>
        </p:nvSpPr>
        <p:spPr>
          <a:xfrm>
            <a:off x="749808" y="4901184"/>
            <a:ext cx="329184" cy="329184"/>
          </a:xfrm>
          <a:prstGeom prst="ellipse">
            <a:avLst/>
          </a:prstGeom>
          <a:solidFill>
            <a:srgbClr val="DB0011"/>
          </a:solidFill>
          <a:ln/>
        </p:spPr>
        <p:txBody>
          <a:bodyPr/>
          <a:lstStyle/>
          <a:p>
            <a:endParaRPr lang="en-GB"/>
          </a:p>
        </p:txBody>
      </p:sp>
      <p:sp>
        <p:nvSpPr>
          <p:cNvPr id="25" name="Text 23"/>
          <p:cNvSpPr/>
          <p:nvPr/>
        </p:nvSpPr>
        <p:spPr>
          <a:xfrm>
            <a:off x="749808" y="4901184"/>
            <a:ext cx="329184" cy="329184"/>
          </a:xfrm>
          <a:prstGeom prst="rect">
            <a:avLst/>
          </a:prstGeom>
          <a:noFill/>
          <a:ln/>
        </p:spPr>
        <p:txBody>
          <a:bodyPr wrap="square" lIns="0" tIns="0" rIns="0" bIns="0" rtlCol="0" anchor="ctr"/>
          <a:lstStyle/>
          <a:p>
            <a:pPr marL="0" indent="0" algn="ctr">
              <a:buNone/>
            </a:pPr>
            <a:r>
              <a:rPr lang="en-US" sz="1200" b="1" dirty="0">
                <a:solidFill>
                  <a:srgbClr val="FFFFFF"/>
                </a:solidFill>
                <a:latin typeface="Arial" pitchFamily="34" charset="0"/>
                <a:ea typeface="Arial" pitchFamily="34" charset="-122"/>
                <a:cs typeface="Arial" pitchFamily="34" charset="-120"/>
              </a:rPr>
              <a:t>1</a:t>
            </a:r>
            <a:endParaRPr lang="en-US" sz="1200" dirty="0"/>
          </a:p>
        </p:txBody>
      </p:sp>
      <p:sp>
        <p:nvSpPr>
          <p:cNvPr id="26" name="Text 24"/>
          <p:cNvSpPr/>
          <p:nvPr/>
        </p:nvSpPr>
        <p:spPr>
          <a:xfrm>
            <a:off x="749808" y="5285232"/>
            <a:ext cx="1354836" cy="566928"/>
          </a:xfrm>
          <a:prstGeom prst="rect">
            <a:avLst/>
          </a:prstGeom>
          <a:noFill/>
          <a:ln/>
        </p:spPr>
        <p:txBody>
          <a:bodyPr wrap="square" lIns="0" tIns="0" rIns="0" bIns="0" rtlCol="0" anchor="t"/>
          <a:lstStyle/>
          <a:p>
            <a:pPr marL="0" indent="0">
              <a:lnSpc>
                <a:spcPts val="1400"/>
              </a:lnSpc>
              <a:buNone/>
            </a:pPr>
            <a:r>
              <a:rPr lang="en-US" sz="1100" dirty="0">
                <a:solidFill>
                  <a:srgbClr val="E2E2E2"/>
                </a:solidFill>
                <a:latin typeface="Arial" pitchFamily="34" charset="0"/>
                <a:ea typeface="Arial" pitchFamily="34" charset="-122"/>
                <a:cs typeface="Arial" pitchFamily="34" charset="-120"/>
              </a:rPr>
              <a:t>Scope and</a:t>
            </a:r>
            <a:endParaRPr lang="en-US" sz="1100" dirty="0"/>
          </a:p>
          <a:p>
            <a:pPr marL="0" indent="0">
              <a:lnSpc>
                <a:spcPts val="1400"/>
              </a:lnSpc>
              <a:buNone/>
            </a:pPr>
            <a:r>
              <a:rPr lang="en-US" sz="1100" dirty="0">
                <a:solidFill>
                  <a:srgbClr val="E2E2E2"/>
                </a:solidFill>
                <a:latin typeface="Arial" pitchFamily="34" charset="0"/>
                <a:ea typeface="Arial" pitchFamily="34" charset="-122"/>
                <a:cs typeface="Arial" pitchFamily="34" charset="-120"/>
              </a:rPr>
              <a:t>framework</a:t>
            </a:r>
            <a:endParaRPr lang="en-US" sz="1100" dirty="0"/>
          </a:p>
        </p:txBody>
      </p:sp>
      <p:sp>
        <p:nvSpPr>
          <p:cNvPr id="27" name="Shape 25"/>
          <p:cNvSpPr/>
          <p:nvPr/>
        </p:nvSpPr>
        <p:spPr>
          <a:xfrm>
            <a:off x="2433828" y="4754880"/>
            <a:ext cx="1720596" cy="1170432"/>
          </a:xfrm>
          <a:prstGeom prst="roundRect">
            <a:avLst>
              <a:gd name="adj" fmla="val 3906"/>
            </a:avLst>
          </a:prstGeom>
          <a:solidFill>
            <a:srgbClr val="1F1F1F"/>
          </a:solidFill>
          <a:ln/>
        </p:spPr>
        <p:txBody>
          <a:bodyPr/>
          <a:lstStyle/>
          <a:p>
            <a:endParaRPr lang="en-GB"/>
          </a:p>
        </p:txBody>
      </p:sp>
      <p:sp>
        <p:nvSpPr>
          <p:cNvPr id="28" name="Shape 26"/>
          <p:cNvSpPr/>
          <p:nvPr/>
        </p:nvSpPr>
        <p:spPr>
          <a:xfrm>
            <a:off x="2616708" y="4901184"/>
            <a:ext cx="329184" cy="329184"/>
          </a:xfrm>
          <a:prstGeom prst="ellipse">
            <a:avLst/>
          </a:prstGeom>
          <a:solidFill>
            <a:srgbClr val="DB0011"/>
          </a:solidFill>
          <a:ln/>
        </p:spPr>
        <p:txBody>
          <a:bodyPr/>
          <a:lstStyle/>
          <a:p>
            <a:endParaRPr lang="en-GB"/>
          </a:p>
        </p:txBody>
      </p:sp>
      <p:sp>
        <p:nvSpPr>
          <p:cNvPr id="29" name="Text 27"/>
          <p:cNvSpPr/>
          <p:nvPr/>
        </p:nvSpPr>
        <p:spPr>
          <a:xfrm>
            <a:off x="2616708" y="4901184"/>
            <a:ext cx="329184" cy="329184"/>
          </a:xfrm>
          <a:prstGeom prst="rect">
            <a:avLst/>
          </a:prstGeom>
          <a:noFill/>
          <a:ln/>
        </p:spPr>
        <p:txBody>
          <a:bodyPr wrap="square" lIns="0" tIns="0" rIns="0" bIns="0" rtlCol="0" anchor="ctr"/>
          <a:lstStyle/>
          <a:p>
            <a:pPr marL="0" indent="0" algn="ctr">
              <a:buNone/>
            </a:pPr>
            <a:r>
              <a:rPr lang="en-US" sz="1200" b="1" dirty="0">
                <a:solidFill>
                  <a:srgbClr val="FFFFFF"/>
                </a:solidFill>
                <a:latin typeface="Arial" pitchFamily="34" charset="0"/>
                <a:ea typeface="Arial" pitchFamily="34" charset="-122"/>
                <a:cs typeface="Arial" pitchFamily="34" charset="-120"/>
              </a:rPr>
              <a:t>2</a:t>
            </a:r>
            <a:endParaRPr lang="en-US" sz="1200" dirty="0"/>
          </a:p>
        </p:txBody>
      </p:sp>
      <p:sp>
        <p:nvSpPr>
          <p:cNvPr id="30" name="Text 28"/>
          <p:cNvSpPr/>
          <p:nvPr/>
        </p:nvSpPr>
        <p:spPr>
          <a:xfrm>
            <a:off x="2616708" y="5285232"/>
            <a:ext cx="1354836" cy="566928"/>
          </a:xfrm>
          <a:prstGeom prst="rect">
            <a:avLst/>
          </a:prstGeom>
          <a:noFill/>
          <a:ln/>
        </p:spPr>
        <p:txBody>
          <a:bodyPr wrap="square" lIns="0" tIns="0" rIns="0" bIns="0" rtlCol="0" anchor="t"/>
          <a:lstStyle/>
          <a:p>
            <a:pPr marL="0" indent="0">
              <a:lnSpc>
                <a:spcPts val="1400"/>
              </a:lnSpc>
              <a:buNone/>
            </a:pPr>
            <a:r>
              <a:rPr lang="en-US" sz="1100" dirty="0">
                <a:solidFill>
                  <a:srgbClr val="E2E2E2"/>
                </a:solidFill>
                <a:latin typeface="Arial" pitchFamily="34" charset="0"/>
                <a:ea typeface="Arial" pitchFamily="34" charset="-122"/>
                <a:cs typeface="Arial" pitchFamily="34" charset="-120"/>
              </a:rPr>
              <a:t>Policy and</a:t>
            </a:r>
            <a:endParaRPr lang="en-US" sz="1100" dirty="0"/>
          </a:p>
          <a:p>
            <a:pPr marL="0" indent="0">
              <a:lnSpc>
                <a:spcPts val="1400"/>
              </a:lnSpc>
              <a:buNone/>
            </a:pPr>
            <a:r>
              <a:rPr lang="en-US" sz="1100" dirty="0">
                <a:solidFill>
                  <a:srgbClr val="E2E2E2"/>
                </a:solidFill>
                <a:latin typeface="Arial" pitchFamily="34" charset="0"/>
                <a:ea typeface="Arial" pitchFamily="34" charset="-122"/>
                <a:cs typeface="Arial" pitchFamily="34" charset="-120"/>
              </a:rPr>
              <a:t>practice</a:t>
            </a:r>
            <a:endParaRPr lang="en-US" sz="1100" dirty="0"/>
          </a:p>
        </p:txBody>
      </p:sp>
      <p:sp>
        <p:nvSpPr>
          <p:cNvPr id="31" name="Shape 29"/>
          <p:cNvSpPr/>
          <p:nvPr/>
        </p:nvSpPr>
        <p:spPr>
          <a:xfrm>
            <a:off x="4300728" y="4754880"/>
            <a:ext cx="1720596" cy="1170432"/>
          </a:xfrm>
          <a:prstGeom prst="roundRect">
            <a:avLst>
              <a:gd name="adj" fmla="val 3906"/>
            </a:avLst>
          </a:prstGeom>
          <a:solidFill>
            <a:srgbClr val="1F1F1F"/>
          </a:solidFill>
          <a:ln/>
        </p:spPr>
        <p:txBody>
          <a:bodyPr/>
          <a:lstStyle/>
          <a:p>
            <a:endParaRPr lang="en-GB"/>
          </a:p>
        </p:txBody>
      </p:sp>
      <p:sp>
        <p:nvSpPr>
          <p:cNvPr id="32" name="Shape 30"/>
          <p:cNvSpPr/>
          <p:nvPr/>
        </p:nvSpPr>
        <p:spPr>
          <a:xfrm>
            <a:off x="4483608" y="4901184"/>
            <a:ext cx="329184" cy="329184"/>
          </a:xfrm>
          <a:prstGeom prst="ellipse">
            <a:avLst/>
          </a:prstGeom>
          <a:solidFill>
            <a:srgbClr val="DB0011"/>
          </a:solidFill>
          <a:ln/>
        </p:spPr>
        <p:txBody>
          <a:bodyPr/>
          <a:lstStyle/>
          <a:p>
            <a:endParaRPr lang="en-GB"/>
          </a:p>
        </p:txBody>
      </p:sp>
      <p:sp>
        <p:nvSpPr>
          <p:cNvPr id="33" name="Text 31"/>
          <p:cNvSpPr/>
          <p:nvPr/>
        </p:nvSpPr>
        <p:spPr>
          <a:xfrm>
            <a:off x="4483608" y="4901184"/>
            <a:ext cx="329184" cy="329184"/>
          </a:xfrm>
          <a:prstGeom prst="rect">
            <a:avLst/>
          </a:prstGeom>
          <a:noFill/>
          <a:ln/>
        </p:spPr>
        <p:txBody>
          <a:bodyPr wrap="square" lIns="0" tIns="0" rIns="0" bIns="0" rtlCol="0" anchor="ctr"/>
          <a:lstStyle/>
          <a:p>
            <a:pPr marL="0" indent="0" algn="ctr">
              <a:buNone/>
            </a:pPr>
            <a:r>
              <a:rPr lang="en-US" sz="1200" b="1" dirty="0">
                <a:solidFill>
                  <a:srgbClr val="FFFFFF"/>
                </a:solidFill>
                <a:latin typeface="Arial" pitchFamily="34" charset="0"/>
                <a:ea typeface="Arial" pitchFamily="34" charset="-122"/>
                <a:cs typeface="Arial" pitchFamily="34" charset="-120"/>
              </a:rPr>
              <a:t>3</a:t>
            </a:r>
            <a:endParaRPr lang="en-US" sz="1200" dirty="0"/>
          </a:p>
        </p:txBody>
      </p:sp>
      <p:sp>
        <p:nvSpPr>
          <p:cNvPr id="34" name="Text 32"/>
          <p:cNvSpPr/>
          <p:nvPr/>
        </p:nvSpPr>
        <p:spPr>
          <a:xfrm>
            <a:off x="4483608" y="5285232"/>
            <a:ext cx="1354836" cy="566928"/>
          </a:xfrm>
          <a:prstGeom prst="rect">
            <a:avLst/>
          </a:prstGeom>
          <a:noFill/>
          <a:ln/>
        </p:spPr>
        <p:txBody>
          <a:bodyPr wrap="square" lIns="0" tIns="0" rIns="0" bIns="0" rtlCol="0" anchor="t"/>
          <a:lstStyle/>
          <a:p>
            <a:pPr marL="0" indent="0">
              <a:lnSpc>
                <a:spcPts val="1400"/>
              </a:lnSpc>
              <a:buNone/>
            </a:pPr>
            <a:r>
              <a:rPr lang="en-US" sz="1100" dirty="0">
                <a:solidFill>
                  <a:srgbClr val="E2E2E2"/>
                </a:solidFill>
                <a:latin typeface="Arial" pitchFamily="34" charset="0"/>
                <a:ea typeface="Arial" pitchFamily="34" charset="-122"/>
                <a:cs typeface="Arial" pitchFamily="34" charset="-120"/>
              </a:rPr>
              <a:t>Opportunities</a:t>
            </a:r>
            <a:endParaRPr lang="en-US" sz="1100" dirty="0"/>
          </a:p>
          <a:p>
            <a:pPr marL="0" indent="0">
              <a:lnSpc>
                <a:spcPts val="1400"/>
              </a:lnSpc>
              <a:buNone/>
            </a:pPr>
            <a:r>
              <a:rPr lang="en-US" sz="1100" dirty="0">
                <a:solidFill>
                  <a:srgbClr val="E2E2E2"/>
                </a:solidFill>
                <a:latin typeface="Arial" pitchFamily="34" charset="0"/>
                <a:ea typeface="Arial" pitchFamily="34" charset="-122"/>
                <a:cs typeface="Arial" pitchFamily="34" charset="-120"/>
              </a:rPr>
              <a:t>and challenges</a:t>
            </a:r>
            <a:endParaRPr lang="en-US" sz="1100" dirty="0"/>
          </a:p>
        </p:txBody>
      </p:sp>
      <p:sp>
        <p:nvSpPr>
          <p:cNvPr id="35" name="Shape 33"/>
          <p:cNvSpPr/>
          <p:nvPr/>
        </p:nvSpPr>
        <p:spPr>
          <a:xfrm>
            <a:off x="6167628" y="4754880"/>
            <a:ext cx="1720596" cy="1170432"/>
          </a:xfrm>
          <a:prstGeom prst="roundRect">
            <a:avLst>
              <a:gd name="adj" fmla="val 3906"/>
            </a:avLst>
          </a:prstGeom>
          <a:solidFill>
            <a:srgbClr val="1F1F1F"/>
          </a:solidFill>
          <a:ln/>
        </p:spPr>
        <p:txBody>
          <a:bodyPr/>
          <a:lstStyle/>
          <a:p>
            <a:endParaRPr lang="en-GB"/>
          </a:p>
        </p:txBody>
      </p:sp>
      <p:sp>
        <p:nvSpPr>
          <p:cNvPr id="36" name="Shape 34"/>
          <p:cNvSpPr/>
          <p:nvPr/>
        </p:nvSpPr>
        <p:spPr>
          <a:xfrm>
            <a:off x="6350508" y="4901184"/>
            <a:ext cx="329184" cy="329184"/>
          </a:xfrm>
          <a:prstGeom prst="ellipse">
            <a:avLst/>
          </a:prstGeom>
          <a:solidFill>
            <a:srgbClr val="DB0011"/>
          </a:solidFill>
          <a:ln/>
        </p:spPr>
        <p:txBody>
          <a:bodyPr/>
          <a:lstStyle/>
          <a:p>
            <a:endParaRPr lang="en-GB"/>
          </a:p>
        </p:txBody>
      </p:sp>
      <p:sp>
        <p:nvSpPr>
          <p:cNvPr id="37" name="Text 35"/>
          <p:cNvSpPr/>
          <p:nvPr/>
        </p:nvSpPr>
        <p:spPr>
          <a:xfrm>
            <a:off x="6350508" y="4901184"/>
            <a:ext cx="329184" cy="329184"/>
          </a:xfrm>
          <a:prstGeom prst="rect">
            <a:avLst/>
          </a:prstGeom>
          <a:noFill/>
          <a:ln/>
        </p:spPr>
        <p:txBody>
          <a:bodyPr wrap="square" lIns="0" tIns="0" rIns="0" bIns="0" rtlCol="0" anchor="ctr"/>
          <a:lstStyle/>
          <a:p>
            <a:pPr marL="0" indent="0" algn="ctr">
              <a:buNone/>
            </a:pPr>
            <a:r>
              <a:rPr lang="en-US" sz="1200" b="1" dirty="0">
                <a:solidFill>
                  <a:srgbClr val="FFFFFF"/>
                </a:solidFill>
                <a:latin typeface="Arial" pitchFamily="34" charset="0"/>
                <a:ea typeface="Arial" pitchFamily="34" charset="-122"/>
                <a:cs typeface="Arial" pitchFamily="34" charset="-120"/>
              </a:rPr>
              <a:t>4</a:t>
            </a:r>
            <a:endParaRPr lang="en-US" sz="1200" dirty="0"/>
          </a:p>
        </p:txBody>
      </p:sp>
      <p:sp>
        <p:nvSpPr>
          <p:cNvPr id="38" name="Text 36"/>
          <p:cNvSpPr/>
          <p:nvPr/>
        </p:nvSpPr>
        <p:spPr>
          <a:xfrm>
            <a:off x="6350508" y="5285232"/>
            <a:ext cx="1354836" cy="566928"/>
          </a:xfrm>
          <a:prstGeom prst="rect">
            <a:avLst/>
          </a:prstGeom>
          <a:noFill/>
          <a:ln/>
        </p:spPr>
        <p:txBody>
          <a:bodyPr wrap="square" lIns="0" tIns="0" rIns="0" bIns="0" rtlCol="0" anchor="t"/>
          <a:lstStyle/>
          <a:p>
            <a:pPr marL="0" indent="0">
              <a:lnSpc>
                <a:spcPts val="1400"/>
              </a:lnSpc>
              <a:buNone/>
            </a:pPr>
            <a:r>
              <a:rPr lang="en-US" sz="1100" dirty="0">
                <a:solidFill>
                  <a:srgbClr val="E2E2E2"/>
                </a:solidFill>
                <a:latin typeface="Arial" pitchFamily="34" charset="0"/>
                <a:ea typeface="Arial" pitchFamily="34" charset="-122"/>
                <a:cs typeface="Arial" pitchFamily="34" charset="-120"/>
              </a:rPr>
              <a:t>Root-cause</a:t>
            </a:r>
            <a:endParaRPr lang="en-US" sz="1100" dirty="0"/>
          </a:p>
          <a:p>
            <a:pPr marL="0" indent="0">
              <a:lnSpc>
                <a:spcPts val="1400"/>
              </a:lnSpc>
              <a:buNone/>
            </a:pPr>
            <a:r>
              <a:rPr lang="en-US" sz="1100" dirty="0">
                <a:solidFill>
                  <a:srgbClr val="E2E2E2"/>
                </a:solidFill>
                <a:latin typeface="Arial" pitchFamily="34" charset="0"/>
                <a:ea typeface="Arial" pitchFamily="34" charset="-122"/>
                <a:cs typeface="Arial" pitchFamily="34" charset="-120"/>
              </a:rPr>
              <a:t>analysis</a:t>
            </a:r>
            <a:endParaRPr lang="en-US" sz="1100" dirty="0"/>
          </a:p>
        </p:txBody>
      </p:sp>
      <p:sp>
        <p:nvSpPr>
          <p:cNvPr id="39" name="Shape 37"/>
          <p:cNvSpPr/>
          <p:nvPr/>
        </p:nvSpPr>
        <p:spPr>
          <a:xfrm>
            <a:off x="8034528" y="4754880"/>
            <a:ext cx="1720596" cy="1170432"/>
          </a:xfrm>
          <a:prstGeom prst="roundRect">
            <a:avLst>
              <a:gd name="adj" fmla="val 3906"/>
            </a:avLst>
          </a:prstGeom>
          <a:solidFill>
            <a:srgbClr val="1F1F1F"/>
          </a:solidFill>
          <a:ln/>
        </p:spPr>
        <p:txBody>
          <a:bodyPr/>
          <a:lstStyle/>
          <a:p>
            <a:endParaRPr lang="en-GB"/>
          </a:p>
        </p:txBody>
      </p:sp>
      <p:sp>
        <p:nvSpPr>
          <p:cNvPr id="40" name="Shape 38"/>
          <p:cNvSpPr/>
          <p:nvPr/>
        </p:nvSpPr>
        <p:spPr>
          <a:xfrm>
            <a:off x="8217408" y="4901184"/>
            <a:ext cx="329184" cy="329184"/>
          </a:xfrm>
          <a:prstGeom prst="ellipse">
            <a:avLst/>
          </a:prstGeom>
          <a:solidFill>
            <a:srgbClr val="DB0011"/>
          </a:solidFill>
          <a:ln/>
        </p:spPr>
        <p:txBody>
          <a:bodyPr/>
          <a:lstStyle/>
          <a:p>
            <a:endParaRPr lang="en-GB"/>
          </a:p>
        </p:txBody>
      </p:sp>
      <p:sp>
        <p:nvSpPr>
          <p:cNvPr id="41" name="Text 39"/>
          <p:cNvSpPr/>
          <p:nvPr/>
        </p:nvSpPr>
        <p:spPr>
          <a:xfrm>
            <a:off x="8217408" y="4901184"/>
            <a:ext cx="329184" cy="329184"/>
          </a:xfrm>
          <a:prstGeom prst="rect">
            <a:avLst/>
          </a:prstGeom>
          <a:noFill/>
          <a:ln/>
        </p:spPr>
        <p:txBody>
          <a:bodyPr wrap="square" lIns="0" tIns="0" rIns="0" bIns="0" rtlCol="0" anchor="ctr"/>
          <a:lstStyle/>
          <a:p>
            <a:pPr marL="0" indent="0" algn="ctr">
              <a:buNone/>
            </a:pPr>
            <a:r>
              <a:rPr lang="en-US" sz="1200" b="1" dirty="0">
                <a:solidFill>
                  <a:srgbClr val="FFFFFF"/>
                </a:solidFill>
                <a:latin typeface="Arial" pitchFamily="34" charset="0"/>
                <a:ea typeface="Arial" pitchFamily="34" charset="-122"/>
                <a:cs typeface="Arial" pitchFamily="34" charset="-120"/>
              </a:rPr>
              <a:t>5</a:t>
            </a:r>
            <a:endParaRPr lang="en-US" sz="1200" dirty="0"/>
          </a:p>
        </p:txBody>
      </p:sp>
      <p:sp>
        <p:nvSpPr>
          <p:cNvPr id="42" name="Text 40"/>
          <p:cNvSpPr/>
          <p:nvPr/>
        </p:nvSpPr>
        <p:spPr>
          <a:xfrm>
            <a:off x="8217408" y="5285232"/>
            <a:ext cx="1354836" cy="566928"/>
          </a:xfrm>
          <a:prstGeom prst="rect">
            <a:avLst/>
          </a:prstGeom>
          <a:noFill/>
          <a:ln/>
        </p:spPr>
        <p:txBody>
          <a:bodyPr wrap="square" lIns="0" tIns="0" rIns="0" bIns="0" rtlCol="0" anchor="t"/>
          <a:lstStyle/>
          <a:p>
            <a:pPr marL="0" indent="0">
              <a:lnSpc>
                <a:spcPts val="1400"/>
              </a:lnSpc>
              <a:buNone/>
            </a:pPr>
            <a:r>
              <a:rPr lang="en-US" sz="1100" dirty="0">
                <a:solidFill>
                  <a:srgbClr val="E2E2E2"/>
                </a:solidFill>
                <a:latin typeface="Arial" pitchFamily="34" charset="0"/>
                <a:ea typeface="Arial" pitchFamily="34" charset="-122"/>
                <a:cs typeface="Arial" pitchFamily="34" charset="-120"/>
              </a:rPr>
              <a:t>Recommend-</a:t>
            </a:r>
            <a:endParaRPr lang="en-US" sz="1100" dirty="0"/>
          </a:p>
          <a:p>
            <a:pPr marL="0" indent="0">
              <a:lnSpc>
                <a:spcPts val="1400"/>
              </a:lnSpc>
              <a:buNone/>
            </a:pPr>
            <a:r>
              <a:rPr lang="en-US" sz="1100" dirty="0">
                <a:solidFill>
                  <a:srgbClr val="E2E2E2"/>
                </a:solidFill>
                <a:latin typeface="Arial" pitchFamily="34" charset="0"/>
                <a:ea typeface="Arial" pitchFamily="34" charset="-122"/>
                <a:cs typeface="Arial" pitchFamily="34" charset="-120"/>
              </a:rPr>
              <a:t>ations</a:t>
            </a:r>
            <a:endParaRPr lang="en-US" sz="1100" dirty="0"/>
          </a:p>
        </p:txBody>
      </p:sp>
      <p:sp>
        <p:nvSpPr>
          <p:cNvPr id="43" name="Shape 41"/>
          <p:cNvSpPr/>
          <p:nvPr/>
        </p:nvSpPr>
        <p:spPr>
          <a:xfrm>
            <a:off x="9901428" y="4754880"/>
            <a:ext cx="1720596" cy="1170432"/>
          </a:xfrm>
          <a:prstGeom prst="roundRect">
            <a:avLst>
              <a:gd name="adj" fmla="val 3906"/>
            </a:avLst>
          </a:prstGeom>
          <a:solidFill>
            <a:srgbClr val="1F1F1F"/>
          </a:solidFill>
          <a:ln/>
        </p:spPr>
        <p:txBody>
          <a:bodyPr/>
          <a:lstStyle/>
          <a:p>
            <a:endParaRPr lang="en-GB"/>
          </a:p>
        </p:txBody>
      </p:sp>
      <p:sp>
        <p:nvSpPr>
          <p:cNvPr id="44" name="Shape 42"/>
          <p:cNvSpPr/>
          <p:nvPr/>
        </p:nvSpPr>
        <p:spPr>
          <a:xfrm>
            <a:off x="10084308" y="4901184"/>
            <a:ext cx="329184" cy="329184"/>
          </a:xfrm>
          <a:prstGeom prst="ellipse">
            <a:avLst/>
          </a:prstGeom>
          <a:solidFill>
            <a:srgbClr val="DB0011"/>
          </a:solidFill>
          <a:ln/>
        </p:spPr>
        <p:txBody>
          <a:bodyPr/>
          <a:lstStyle/>
          <a:p>
            <a:endParaRPr lang="en-GB"/>
          </a:p>
        </p:txBody>
      </p:sp>
      <p:sp>
        <p:nvSpPr>
          <p:cNvPr id="45" name="Text 43"/>
          <p:cNvSpPr/>
          <p:nvPr/>
        </p:nvSpPr>
        <p:spPr>
          <a:xfrm>
            <a:off x="10084308" y="4901184"/>
            <a:ext cx="329184" cy="329184"/>
          </a:xfrm>
          <a:prstGeom prst="rect">
            <a:avLst/>
          </a:prstGeom>
          <a:noFill/>
          <a:ln/>
        </p:spPr>
        <p:txBody>
          <a:bodyPr wrap="square" lIns="0" tIns="0" rIns="0" bIns="0" rtlCol="0" anchor="ctr"/>
          <a:lstStyle/>
          <a:p>
            <a:pPr marL="0" indent="0" algn="ctr">
              <a:buNone/>
            </a:pPr>
            <a:r>
              <a:rPr lang="en-US" sz="1200" b="1" dirty="0">
                <a:solidFill>
                  <a:srgbClr val="FFFFFF"/>
                </a:solidFill>
                <a:latin typeface="Arial" pitchFamily="34" charset="0"/>
                <a:ea typeface="Arial" pitchFamily="34" charset="-122"/>
                <a:cs typeface="Arial" pitchFamily="34" charset="-120"/>
              </a:rPr>
              <a:t>6</a:t>
            </a:r>
            <a:endParaRPr lang="en-US" sz="1200" dirty="0"/>
          </a:p>
        </p:txBody>
      </p:sp>
      <p:sp>
        <p:nvSpPr>
          <p:cNvPr id="46" name="Text 44"/>
          <p:cNvSpPr/>
          <p:nvPr/>
        </p:nvSpPr>
        <p:spPr>
          <a:xfrm>
            <a:off x="10084308" y="5285232"/>
            <a:ext cx="1354836" cy="566928"/>
          </a:xfrm>
          <a:prstGeom prst="rect">
            <a:avLst/>
          </a:prstGeom>
          <a:noFill/>
          <a:ln/>
        </p:spPr>
        <p:txBody>
          <a:bodyPr wrap="square" lIns="0" tIns="0" rIns="0" bIns="0" rtlCol="0" anchor="t"/>
          <a:lstStyle/>
          <a:p>
            <a:pPr marL="0" indent="0">
              <a:lnSpc>
                <a:spcPts val="1400"/>
              </a:lnSpc>
              <a:buNone/>
            </a:pPr>
            <a:r>
              <a:rPr lang="en-US" sz="1100" dirty="0">
                <a:solidFill>
                  <a:srgbClr val="E2E2E2"/>
                </a:solidFill>
                <a:latin typeface="Arial" pitchFamily="34" charset="0"/>
                <a:ea typeface="Arial" pitchFamily="34" charset="-122"/>
                <a:cs typeface="Arial" pitchFamily="34" charset="-120"/>
              </a:rPr>
              <a:t>Future</a:t>
            </a:r>
            <a:endParaRPr lang="en-US" sz="1100" dirty="0"/>
          </a:p>
          <a:p>
            <a:pPr marL="0" indent="0">
              <a:lnSpc>
                <a:spcPts val="1400"/>
              </a:lnSpc>
              <a:buNone/>
            </a:pPr>
            <a:r>
              <a:rPr lang="en-US" sz="1100" dirty="0">
                <a:solidFill>
                  <a:srgbClr val="E2E2E2"/>
                </a:solidFill>
                <a:latin typeface="Arial" pitchFamily="34" charset="0"/>
                <a:ea typeface="Arial" pitchFamily="34" charset="-122"/>
                <a:cs typeface="Arial" pitchFamily="34" charset="-120"/>
              </a:rPr>
              <a:t>of work</a:t>
            </a:r>
            <a:endParaRPr lang="en-US" sz="1100" dirty="0"/>
          </a:p>
        </p:txBody>
      </p:sp>
      <p:sp>
        <p:nvSpPr>
          <p:cNvPr id="47" name="Text 45"/>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Split by analytical layer, not by section, so every speaker demonstrates the full analytical range.</a:t>
            </a:r>
            <a:endParaRPr lang="en-US" sz="850" dirty="0"/>
          </a:p>
        </p:txBody>
      </p:sp>
      <p:sp>
        <p:nvSpPr>
          <p:cNvPr id="48" name="Text 46"/>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1</a:t>
            </a:r>
            <a:endParaRPr lang="en-US" sz="9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pPr marL="0" indent="0">
              <a:buNone/>
            </a:pPr>
            <a:r>
              <a:rPr lang="en-US" sz="1050" b="1" kern="0" spc="160" dirty="0">
                <a:solidFill>
                  <a:srgbClr val="DB0011"/>
                </a:solidFill>
                <a:latin typeface="Arial" pitchFamily="34" charset="0"/>
                <a:ea typeface="Arial" pitchFamily="34" charset="-122"/>
                <a:cs typeface="Arial" pitchFamily="34" charset="-120"/>
              </a:rPr>
              <a:t>PRIYANSHI · STRATEGIC WORKFORCE TRANSFORMATION</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3000" b="1" dirty="0">
                <a:solidFill>
                  <a:srgbClr val="1A1A1A"/>
                </a:solidFill>
                <a:latin typeface="Arial" pitchFamily="34" charset="0"/>
                <a:ea typeface="Arial" pitchFamily="34" charset="-122"/>
                <a:cs typeface="Arial" pitchFamily="34" charset="-120"/>
              </a:rPr>
              <a:t>Scope and analytical lens</a:t>
            </a:r>
            <a:endParaRPr lang="en-US" sz="3000" dirty="0"/>
          </a:p>
        </p:txBody>
      </p:sp>
      <p:sp>
        <p:nvSpPr>
          <p:cNvPr id="5" name="Shape 3"/>
          <p:cNvSpPr/>
          <p:nvPr/>
        </p:nvSpPr>
        <p:spPr>
          <a:xfrm>
            <a:off x="566928" y="1463040"/>
            <a:ext cx="5349240" cy="2057400"/>
          </a:xfrm>
          <a:prstGeom prst="roundRect">
            <a:avLst>
              <a:gd name="adj" fmla="val 2222"/>
            </a:avLst>
          </a:prstGeom>
          <a:solidFill>
            <a:srgbClr val="F4F4F4"/>
          </a:solidFill>
          <a:ln w="12700">
            <a:solidFill>
              <a:srgbClr val="F4F4F4"/>
            </a:solidFill>
            <a:prstDash val="solid"/>
          </a:ln>
        </p:spPr>
        <p:txBody>
          <a:bodyPr/>
          <a:lstStyle/>
          <a:p>
            <a:endParaRPr lang="en-GB"/>
          </a:p>
        </p:txBody>
      </p:sp>
      <p:sp>
        <p:nvSpPr>
          <p:cNvPr id="6" name="Text 4"/>
          <p:cNvSpPr/>
          <p:nvPr/>
        </p:nvSpPr>
        <p:spPr>
          <a:xfrm>
            <a:off x="786384" y="1645920"/>
            <a:ext cx="4910328"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THIS SECTION COVERS</a:t>
            </a:r>
            <a:endParaRPr lang="en-US" sz="900" dirty="0"/>
          </a:p>
        </p:txBody>
      </p:sp>
      <p:sp>
        <p:nvSpPr>
          <p:cNvPr id="7" name="Text 5"/>
          <p:cNvSpPr/>
          <p:nvPr/>
        </p:nvSpPr>
        <p:spPr>
          <a:xfrm>
            <a:off x="786384" y="1920240"/>
            <a:ext cx="4910328" cy="310896"/>
          </a:xfrm>
          <a:prstGeom prst="rect">
            <a:avLst/>
          </a:prstGeom>
          <a:noFill/>
          <a:ln/>
        </p:spPr>
        <p:txBody>
          <a:bodyPr wrap="square" lIns="0" tIns="0" rIns="0" bIns="0" rtlCol="0" anchor="t"/>
          <a:lstStyle/>
          <a:p>
            <a:pPr marL="0" indent="0">
              <a:buNone/>
            </a:pPr>
            <a:r>
              <a:rPr lang="en-US" sz="1500" b="1" dirty="0">
                <a:solidFill>
                  <a:srgbClr val="1A1A1A"/>
                </a:solidFill>
                <a:latin typeface="Arial" pitchFamily="34" charset="0"/>
                <a:ea typeface="Arial" pitchFamily="34" charset="-122"/>
                <a:cs typeface="Arial" pitchFamily="34" charset="-120"/>
              </a:rPr>
              <a:t>The workforce as a strategic variable</a:t>
            </a:r>
            <a:endParaRPr lang="en-US" sz="1500" dirty="0"/>
          </a:p>
        </p:txBody>
      </p:sp>
      <p:sp>
        <p:nvSpPr>
          <p:cNvPr id="8" name="Text 6"/>
          <p:cNvSpPr/>
          <p:nvPr/>
        </p:nvSpPr>
        <p:spPr>
          <a:xfrm>
            <a:off x="786384" y="2322576"/>
            <a:ext cx="4910328" cy="1033272"/>
          </a:xfrm>
          <a:prstGeom prst="rect">
            <a:avLst/>
          </a:prstGeom>
          <a:noFill/>
          <a:ln/>
        </p:spPr>
        <p:txBody>
          <a:bodyPr wrap="square" lIns="0" tIns="0" rIns="0" bIns="0" rtlCol="0" anchor="t"/>
          <a:lstStyle/>
          <a:p>
            <a:pPr marL="342900" indent="-342900">
              <a:lnSpc>
                <a:spcPts val="1600"/>
              </a:lnSpc>
              <a:spcAft>
                <a:spcPts val="900"/>
              </a:spcAft>
              <a:buSzPct val="100000"/>
              <a:buChar char="•"/>
            </a:pPr>
            <a:r>
              <a:rPr lang="en-US" sz="1250" dirty="0">
                <a:solidFill>
                  <a:srgbClr val="3D3D3D"/>
                </a:solidFill>
                <a:latin typeface="Arial" pitchFamily="34" charset="0"/>
                <a:ea typeface="Arial" pitchFamily="34" charset="-122"/>
                <a:cs typeface="Arial" pitchFamily="34" charset="-120"/>
              </a:rPr>
              <a:t>Resizing and reshaping since October 2024</a:t>
            </a:r>
            <a:endParaRPr lang="en-US" sz="1250" dirty="0"/>
          </a:p>
          <a:p>
            <a:pPr marL="342900" indent="-342900">
              <a:lnSpc>
                <a:spcPts val="1600"/>
              </a:lnSpc>
              <a:spcAft>
                <a:spcPts val="900"/>
              </a:spcAft>
              <a:buSzPct val="100000"/>
              <a:buChar char="•"/>
            </a:pPr>
            <a:r>
              <a:rPr lang="en-US" sz="1250" dirty="0">
                <a:solidFill>
                  <a:srgbClr val="3D3D3D"/>
                </a:solidFill>
                <a:latin typeface="Arial" pitchFamily="34" charset="0"/>
                <a:ea typeface="Arial" pitchFamily="34" charset="-122"/>
                <a:cs typeface="Arial" pitchFamily="34" charset="-120"/>
              </a:rPr>
              <a:t>AI as a headcount decision, not a technology one</a:t>
            </a:r>
            <a:endParaRPr lang="en-US" sz="1250" dirty="0"/>
          </a:p>
          <a:p>
            <a:pPr marL="342900" indent="-342900">
              <a:lnSpc>
                <a:spcPts val="1600"/>
              </a:lnSpc>
              <a:spcAft>
                <a:spcPts val="900"/>
              </a:spcAft>
              <a:buSzPct val="100000"/>
              <a:buChar char="•"/>
            </a:pPr>
            <a:r>
              <a:rPr lang="en-US" sz="1250" dirty="0">
                <a:solidFill>
                  <a:srgbClr val="3D3D3D"/>
                </a:solidFill>
                <a:latin typeface="Arial" pitchFamily="34" charset="0"/>
                <a:ea typeface="Arial" pitchFamily="34" charset="-122"/>
                <a:cs typeface="Arial" pitchFamily="34" charset="-120"/>
              </a:rPr>
              <a:t>Cost, capability and reputation trade-offs</a:t>
            </a:r>
            <a:endParaRPr lang="en-US" sz="1250" dirty="0"/>
          </a:p>
        </p:txBody>
      </p:sp>
      <p:sp>
        <p:nvSpPr>
          <p:cNvPr id="9" name="Shape 7"/>
          <p:cNvSpPr/>
          <p:nvPr/>
        </p:nvSpPr>
        <p:spPr>
          <a:xfrm>
            <a:off x="6272784" y="1463040"/>
            <a:ext cx="5349240" cy="2057400"/>
          </a:xfrm>
          <a:prstGeom prst="roundRect">
            <a:avLst>
              <a:gd name="adj" fmla="val 2222"/>
            </a:avLst>
          </a:prstGeom>
          <a:solidFill>
            <a:srgbClr val="FCE9EB"/>
          </a:solidFill>
          <a:ln w="12700">
            <a:solidFill>
              <a:srgbClr val="F2C4CA"/>
            </a:solidFill>
            <a:prstDash val="solid"/>
          </a:ln>
        </p:spPr>
        <p:txBody>
          <a:bodyPr/>
          <a:lstStyle/>
          <a:p>
            <a:endParaRPr lang="en-GB"/>
          </a:p>
        </p:txBody>
      </p:sp>
      <p:sp>
        <p:nvSpPr>
          <p:cNvPr id="10" name="Text 8"/>
          <p:cNvSpPr/>
          <p:nvPr/>
        </p:nvSpPr>
        <p:spPr>
          <a:xfrm>
            <a:off x="6492240" y="1645920"/>
            <a:ext cx="4910328"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FRAMEWORKS APPLIED</a:t>
            </a:r>
            <a:endParaRPr lang="en-US" sz="900" dirty="0"/>
          </a:p>
        </p:txBody>
      </p:sp>
      <p:sp>
        <p:nvSpPr>
          <p:cNvPr id="11" name="Text 9"/>
          <p:cNvSpPr/>
          <p:nvPr/>
        </p:nvSpPr>
        <p:spPr>
          <a:xfrm>
            <a:off x="6492240" y="1920240"/>
            <a:ext cx="4910328" cy="310896"/>
          </a:xfrm>
          <a:prstGeom prst="rect">
            <a:avLst/>
          </a:prstGeom>
          <a:noFill/>
          <a:ln/>
        </p:spPr>
        <p:txBody>
          <a:bodyPr wrap="square" lIns="0" tIns="0" rIns="0" bIns="0" rtlCol="0" anchor="t"/>
          <a:lstStyle/>
          <a:p>
            <a:pPr marL="0" indent="0">
              <a:buNone/>
            </a:pPr>
            <a:r>
              <a:rPr lang="en-US" sz="1500" b="1" dirty="0">
                <a:solidFill>
                  <a:srgbClr val="1A1A1A"/>
                </a:solidFill>
                <a:latin typeface="Arial" pitchFamily="34" charset="0"/>
                <a:ea typeface="Arial" pitchFamily="34" charset="-122"/>
                <a:cs typeface="Arial" pitchFamily="34" charset="-120"/>
              </a:rPr>
              <a:t>Resource-based view + Ulrich's HR model</a:t>
            </a:r>
            <a:endParaRPr lang="en-US" sz="1500" dirty="0"/>
          </a:p>
        </p:txBody>
      </p:sp>
      <p:sp>
        <p:nvSpPr>
          <p:cNvPr id="12" name="Text 10"/>
          <p:cNvSpPr/>
          <p:nvPr/>
        </p:nvSpPr>
        <p:spPr>
          <a:xfrm>
            <a:off x="6492240" y="2322576"/>
            <a:ext cx="4910328" cy="1033272"/>
          </a:xfrm>
          <a:prstGeom prst="rect">
            <a:avLst/>
          </a:prstGeom>
          <a:noFill/>
          <a:ln/>
        </p:spPr>
        <p:txBody>
          <a:bodyPr wrap="square" lIns="0" tIns="0" rIns="0" bIns="0" rtlCol="0" anchor="t"/>
          <a:lstStyle/>
          <a:p>
            <a:pPr marL="342900" indent="-342900">
              <a:lnSpc>
                <a:spcPts val="1600"/>
              </a:lnSpc>
              <a:spcAft>
                <a:spcPts val="900"/>
              </a:spcAft>
              <a:buSzPct val="100000"/>
              <a:buChar char="•"/>
            </a:pPr>
            <a:r>
              <a:rPr lang="en-US" sz="1250" dirty="0">
                <a:solidFill>
                  <a:srgbClr val="3D3D3D"/>
                </a:solidFill>
                <a:latin typeface="Arial" pitchFamily="34" charset="0"/>
                <a:ea typeface="Arial" pitchFamily="34" charset="-122"/>
                <a:cs typeface="Arial" pitchFamily="34" charset="-120"/>
              </a:rPr>
              <a:t>Barney (1991): advantage needs valuable, rare, inimitable resources</a:t>
            </a:r>
            <a:endParaRPr lang="en-US" sz="1250" dirty="0"/>
          </a:p>
          <a:p>
            <a:pPr marL="342900" indent="-342900">
              <a:lnSpc>
                <a:spcPts val="1600"/>
              </a:lnSpc>
              <a:spcAft>
                <a:spcPts val="900"/>
              </a:spcAft>
              <a:buSzPct val="100000"/>
              <a:buChar char="•"/>
            </a:pPr>
            <a:r>
              <a:rPr lang="en-US" sz="1250" dirty="0">
                <a:solidFill>
                  <a:srgbClr val="3D3D3D"/>
                </a:solidFill>
                <a:latin typeface="Arial" pitchFamily="34" charset="0"/>
                <a:ea typeface="Arial" pitchFamily="34" charset="-122"/>
                <a:cs typeface="Arial" pitchFamily="34" charset="-120"/>
              </a:rPr>
              <a:t>Ulrich (1997): HR as strategic partner and change agent</a:t>
            </a:r>
            <a:endParaRPr lang="en-US" sz="1250" dirty="0"/>
          </a:p>
        </p:txBody>
      </p:sp>
      <p:sp>
        <p:nvSpPr>
          <p:cNvPr id="13" name="Text 11"/>
          <p:cNvSpPr/>
          <p:nvPr/>
        </p:nvSpPr>
        <p:spPr>
          <a:xfrm>
            <a:off x="566928" y="3785616"/>
            <a:ext cx="11055096" cy="310896"/>
          </a:xfrm>
          <a:prstGeom prst="rect">
            <a:avLst/>
          </a:prstGeom>
          <a:noFill/>
          <a:ln/>
        </p:spPr>
        <p:txBody>
          <a:bodyPr wrap="square" lIns="0" tIns="0" rIns="0" bIns="0" rtlCol="0" anchor="ctr"/>
          <a:lstStyle/>
          <a:p>
            <a:pPr marL="0" indent="0">
              <a:buNone/>
            </a:pPr>
            <a:r>
              <a:rPr lang="en-US" sz="1500" b="1" dirty="0">
                <a:solidFill>
                  <a:srgbClr val="1A1A1A"/>
                </a:solidFill>
                <a:latin typeface="Arial" pitchFamily="34" charset="0"/>
                <a:ea typeface="Arial" pitchFamily="34" charset="-122"/>
                <a:cs typeface="Arial" pitchFamily="34" charset="-120"/>
              </a:rPr>
              <a:t>The logic that drives this section</a:t>
            </a:r>
            <a:endParaRPr lang="en-US" sz="1500" dirty="0"/>
          </a:p>
        </p:txBody>
      </p:sp>
      <p:sp>
        <p:nvSpPr>
          <p:cNvPr id="14" name="Shape 12"/>
          <p:cNvSpPr/>
          <p:nvPr/>
        </p:nvSpPr>
        <p:spPr>
          <a:xfrm>
            <a:off x="420437" y="4321011"/>
            <a:ext cx="4285550" cy="1280160"/>
          </a:xfrm>
          <a:prstGeom prst="chevron">
            <a:avLst/>
          </a:prstGeom>
          <a:solidFill>
            <a:srgbClr val="EDEDED"/>
          </a:solidFill>
          <a:ln/>
        </p:spPr>
        <p:txBody>
          <a:bodyPr/>
          <a:lstStyle/>
          <a:p>
            <a:endParaRPr lang="en-GB"/>
          </a:p>
        </p:txBody>
      </p:sp>
      <p:sp>
        <p:nvSpPr>
          <p:cNvPr id="15" name="Text 13"/>
          <p:cNvSpPr/>
          <p:nvPr/>
        </p:nvSpPr>
        <p:spPr>
          <a:xfrm>
            <a:off x="1130683" y="4503891"/>
            <a:ext cx="2953512" cy="292608"/>
          </a:xfrm>
          <a:prstGeom prst="rect">
            <a:avLst/>
          </a:prstGeom>
          <a:noFill/>
          <a:ln/>
        </p:spPr>
        <p:txBody>
          <a:bodyPr wrap="square" lIns="0" tIns="0" rIns="0" bIns="0" rtlCol="0" anchor="ctr"/>
          <a:lstStyle/>
          <a:p>
            <a:pPr marL="0" indent="0">
              <a:buNone/>
            </a:pPr>
            <a:r>
              <a:rPr lang="en-US" sz="1350" b="1" dirty="0">
                <a:solidFill>
                  <a:srgbClr val="1A1A1A"/>
                </a:solidFill>
                <a:latin typeface="Arial" pitchFamily="34" charset="0"/>
                <a:ea typeface="Arial" pitchFamily="34" charset="-122"/>
                <a:cs typeface="Arial" pitchFamily="34" charset="-120"/>
              </a:rPr>
              <a:t>AI is purchasable</a:t>
            </a:r>
            <a:endParaRPr lang="en-US" sz="1350" dirty="0"/>
          </a:p>
        </p:txBody>
      </p:sp>
      <p:sp>
        <p:nvSpPr>
          <p:cNvPr id="16" name="Text 14"/>
          <p:cNvSpPr/>
          <p:nvPr/>
        </p:nvSpPr>
        <p:spPr>
          <a:xfrm>
            <a:off x="1130683" y="4814787"/>
            <a:ext cx="2953512" cy="658368"/>
          </a:xfrm>
          <a:prstGeom prst="rect">
            <a:avLst/>
          </a:prstGeom>
          <a:noFill/>
          <a:ln/>
        </p:spPr>
        <p:txBody>
          <a:bodyPr wrap="square" lIns="0" tIns="0" rIns="0" bIns="0" rtlCol="0" anchor="t"/>
          <a:lstStyle/>
          <a:p>
            <a:pPr marL="0" indent="0">
              <a:lnSpc>
                <a:spcPts val="1300"/>
              </a:lnSpc>
              <a:buNone/>
            </a:pPr>
            <a:r>
              <a:rPr lang="en-US" sz="1050" dirty="0">
                <a:solidFill>
                  <a:srgbClr val="3D3D3D"/>
                </a:solidFill>
                <a:latin typeface="Arial" pitchFamily="34" charset="0"/>
                <a:ea typeface="Arial" pitchFamily="34" charset="-122"/>
                <a:cs typeface="Arial" pitchFamily="34" charset="-120"/>
              </a:rPr>
              <a:t>Every competitor buys the same models</a:t>
            </a:r>
            <a:endParaRPr lang="en-US" sz="1050" dirty="0"/>
          </a:p>
        </p:txBody>
      </p:sp>
      <p:sp>
        <p:nvSpPr>
          <p:cNvPr id="17" name="Shape 15"/>
          <p:cNvSpPr/>
          <p:nvPr/>
        </p:nvSpPr>
        <p:spPr>
          <a:xfrm>
            <a:off x="4245988" y="4321011"/>
            <a:ext cx="4053591" cy="1280160"/>
          </a:xfrm>
          <a:prstGeom prst="chevron">
            <a:avLst/>
          </a:prstGeom>
          <a:solidFill>
            <a:srgbClr val="D6D6D6"/>
          </a:solidFill>
          <a:ln/>
        </p:spPr>
        <p:txBody>
          <a:bodyPr/>
          <a:lstStyle/>
          <a:p>
            <a:endParaRPr lang="en-GB"/>
          </a:p>
        </p:txBody>
      </p:sp>
      <p:sp>
        <p:nvSpPr>
          <p:cNvPr id="18" name="Text 16"/>
          <p:cNvSpPr/>
          <p:nvPr/>
        </p:nvSpPr>
        <p:spPr>
          <a:xfrm>
            <a:off x="4980307" y="4503891"/>
            <a:ext cx="2953512" cy="292608"/>
          </a:xfrm>
          <a:prstGeom prst="rect">
            <a:avLst/>
          </a:prstGeom>
          <a:noFill/>
          <a:ln/>
        </p:spPr>
        <p:txBody>
          <a:bodyPr wrap="square" lIns="0" tIns="0" rIns="0" bIns="0" rtlCol="0" anchor="ctr"/>
          <a:lstStyle/>
          <a:p>
            <a:pPr marL="0" indent="0">
              <a:buNone/>
            </a:pPr>
            <a:r>
              <a:rPr lang="en-US" sz="1350" b="1" dirty="0">
                <a:solidFill>
                  <a:srgbClr val="1A1A1A"/>
                </a:solidFill>
                <a:latin typeface="Arial" pitchFamily="34" charset="0"/>
                <a:ea typeface="Arial" pitchFamily="34" charset="-122"/>
                <a:cs typeface="Arial" pitchFamily="34" charset="-120"/>
              </a:rPr>
              <a:t>Integration is not</a:t>
            </a:r>
            <a:endParaRPr lang="en-US" sz="1350" dirty="0"/>
          </a:p>
        </p:txBody>
      </p:sp>
      <p:sp>
        <p:nvSpPr>
          <p:cNvPr id="19" name="Text 17"/>
          <p:cNvSpPr/>
          <p:nvPr/>
        </p:nvSpPr>
        <p:spPr>
          <a:xfrm>
            <a:off x="4980307" y="4814787"/>
            <a:ext cx="2953512" cy="658368"/>
          </a:xfrm>
          <a:prstGeom prst="rect">
            <a:avLst/>
          </a:prstGeom>
          <a:noFill/>
          <a:ln/>
        </p:spPr>
        <p:txBody>
          <a:bodyPr wrap="square" lIns="0" tIns="0" rIns="0" bIns="0" rtlCol="0" anchor="t"/>
          <a:lstStyle/>
          <a:p>
            <a:pPr marL="0" indent="0">
              <a:lnSpc>
                <a:spcPts val="1300"/>
              </a:lnSpc>
              <a:buNone/>
            </a:pPr>
            <a:r>
              <a:rPr lang="en-US" sz="1050" dirty="0">
                <a:solidFill>
                  <a:srgbClr val="3D3D3D"/>
                </a:solidFill>
                <a:latin typeface="Arial" pitchFamily="34" charset="0"/>
                <a:ea typeface="Arial" pitchFamily="34" charset="-122"/>
                <a:cs typeface="Arial" pitchFamily="34" charset="-120"/>
              </a:rPr>
              <a:t>Redesigning work at speed is the scarce capability</a:t>
            </a:r>
            <a:endParaRPr lang="en-US" sz="1050" dirty="0"/>
          </a:p>
        </p:txBody>
      </p:sp>
      <p:sp>
        <p:nvSpPr>
          <p:cNvPr id="20" name="Shape 18"/>
          <p:cNvSpPr/>
          <p:nvPr/>
        </p:nvSpPr>
        <p:spPr>
          <a:xfrm>
            <a:off x="7754299" y="4321011"/>
            <a:ext cx="3913446" cy="1280160"/>
          </a:xfrm>
          <a:prstGeom prst="chevron">
            <a:avLst/>
          </a:prstGeom>
          <a:solidFill>
            <a:srgbClr val="DB0011"/>
          </a:solidFill>
          <a:ln/>
        </p:spPr>
        <p:txBody>
          <a:bodyPr/>
          <a:lstStyle/>
          <a:p>
            <a:endParaRPr lang="en-GB"/>
          </a:p>
        </p:txBody>
      </p:sp>
      <p:sp>
        <p:nvSpPr>
          <p:cNvPr id="21" name="Text 19"/>
          <p:cNvSpPr/>
          <p:nvPr/>
        </p:nvSpPr>
        <p:spPr>
          <a:xfrm>
            <a:off x="8573899" y="4503891"/>
            <a:ext cx="2953512" cy="292608"/>
          </a:xfrm>
          <a:prstGeom prst="rect">
            <a:avLst/>
          </a:prstGeom>
          <a:noFill/>
          <a:ln/>
        </p:spPr>
        <p:txBody>
          <a:bodyPr wrap="square" lIns="0" tIns="0" rIns="0" bIns="0" rtlCol="0" anchor="ctr"/>
          <a:lstStyle/>
          <a:p>
            <a:pPr marL="0" indent="0">
              <a:buNone/>
            </a:pPr>
            <a:r>
              <a:rPr lang="en-US" sz="1350" b="1" dirty="0">
                <a:solidFill>
                  <a:srgbClr val="FFFFFF"/>
                </a:solidFill>
                <a:latin typeface="Arial" pitchFamily="34" charset="0"/>
                <a:ea typeface="Arial" pitchFamily="34" charset="-122"/>
                <a:cs typeface="Arial" pitchFamily="34" charset="-120"/>
              </a:rPr>
              <a:t>So, HR is the constraint</a:t>
            </a:r>
            <a:endParaRPr lang="en-US" sz="1350" dirty="0"/>
          </a:p>
        </p:txBody>
      </p:sp>
      <p:sp>
        <p:nvSpPr>
          <p:cNvPr id="22" name="Text 20"/>
          <p:cNvSpPr/>
          <p:nvPr/>
        </p:nvSpPr>
        <p:spPr>
          <a:xfrm>
            <a:off x="8573899" y="4814787"/>
            <a:ext cx="2953512" cy="658368"/>
          </a:xfrm>
          <a:prstGeom prst="rect">
            <a:avLst/>
          </a:prstGeom>
          <a:noFill/>
          <a:ln/>
        </p:spPr>
        <p:txBody>
          <a:bodyPr wrap="square" lIns="0" tIns="0" rIns="0" bIns="0" rtlCol="0" anchor="t"/>
          <a:lstStyle/>
          <a:p>
            <a:pPr marL="0" indent="0">
              <a:lnSpc>
                <a:spcPts val="1300"/>
              </a:lnSpc>
              <a:buNone/>
            </a:pPr>
            <a:r>
              <a:rPr lang="en-US" sz="1050" dirty="0">
                <a:solidFill>
                  <a:srgbClr val="FFDBDF"/>
                </a:solidFill>
                <a:latin typeface="Arial" pitchFamily="34" charset="0"/>
                <a:ea typeface="Arial" pitchFamily="34" charset="-122"/>
                <a:cs typeface="Arial" pitchFamily="34" charset="-120"/>
              </a:rPr>
              <a:t>Workforce strategy caps the return on AI</a:t>
            </a:r>
            <a:endParaRPr lang="en-US" sz="1050" dirty="0"/>
          </a:p>
        </p:txBody>
      </p:sp>
      <p:sp>
        <p:nvSpPr>
          <p:cNvPr id="23" name="Text 21"/>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Frameworks: Barney (1991); Ulrich (1997).</a:t>
            </a:r>
            <a:endParaRPr lang="en-US" sz="850" dirty="0"/>
          </a:p>
        </p:txBody>
      </p:sp>
      <p:sp>
        <p:nvSpPr>
          <p:cNvPr id="24" name="Text 22"/>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2</a:t>
            </a:r>
            <a:endParaRPr lang="en-US" sz="9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pPr marL="0" indent="0">
              <a:buNone/>
            </a:pPr>
            <a:r>
              <a:rPr lang="en-US" sz="1050" b="1" kern="0" spc="160" dirty="0">
                <a:solidFill>
                  <a:srgbClr val="DB0011"/>
                </a:solidFill>
                <a:latin typeface="Arial" pitchFamily="34" charset="0"/>
                <a:ea typeface="Arial" pitchFamily="34" charset="-122"/>
                <a:cs typeface="Arial" pitchFamily="34" charset="-120"/>
              </a:rPr>
              <a:t>PRIYANSHI · STRATEGIC WORKFORCE TRANSFORMATION</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3000" b="1" dirty="0">
                <a:solidFill>
                  <a:srgbClr val="1A1A1A"/>
                </a:solidFill>
                <a:latin typeface="Arial" pitchFamily="34" charset="0"/>
                <a:ea typeface="Arial" pitchFamily="34" charset="-122"/>
                <a:cs typeface="Arial" pitchFamily="34" charset="-120"/>
              </a:rPr>
              <a:t>Current policy and practice: a bank being deliberately shrunk</a:t>
            </a:r>
            <a:endParaRPr lang="en-US" sz="3000" dirty="0"/>
          </a:p>
        </p:txBody>
      </p:sp>
      <p:sp>
        <p:nvSpPr>
          <p:cNvPr id="5" name="Shape 3"/>
          <p:cNvSpPr/>
          <p:nvPr/>
        </p:nvSpPr>
        <p:spPr>
          <a:xfrm>
            <a:off x="566928" y="1481328"/>
            <a:ext cx="2084832" cy="932688"/>
          </a:xfrm>
          <a:prstGeom prst="roundRect">
            <a:avLst>
              <a:gd name="adj" fmla="val 4902"/>
            </a:avLst>
          </a:prstGeom>
          <a:solidFill>
            <a:srgbClr val="F4F4F4"/>
          </a:solidFill>
          <a:ln w="12700">
            <a:solidFill>
              <a:srgbClr val="DCDCDC"/>
            </a:solidFill>
            <a:prstDash val="solid"/>
          </a:ln>
        </p:spPr>
        <p:txBody>
          <a:bodyPr/>
          <a:lstStyle/>
          <a:p>
            <a:endParaRPr lang="en-GB"/>
          </a:p>
        </p:txBody>
      </p:sp>
      <p:sp>
        <p:nvSpPr>
          <p:cNvPr id="6" name="Text 4"/>
          <p:cNvSpPr/>
          <p:nvPr/>
        </p:nvSpPr>
        <p:spPr>
          <a:xfrm>
            <a:off x="731520" y="1572768"/>
            <a:ext cx="1755648" cy="237744"/>
          </a:xfrm>
          <a:prstGeom prst="rect">
            <a:avLst/>
          </a:prstGeom>
          <a:noFill/>
          <a:ln/>
        </p:spPr>
        <p:txBody>
          <a:bodyPr wrap="square" lIns="0" tIns="0" rIns="0" bIns="0" rtlCol="0" anchor="ctr"/>
          <a:lstStyle/>
          <a:p>
            <a:pPr marL="0" indent="0">
              <a:buNone/>
            </a:pPr>
            <a:r>
              <a:rPr lang="en-US" sz="1100" b="1" dirty="0">
                <a:solidFill>
                  <a:srgbClr val="DB0011"/>
                </a:solidFill>
                <a:latin typeface="Arial" pitchFamily="34" charset="0"/>
                <a:ea typeface="Arial" pitchFamily="34" charset="-122"/>
                <a:cs typeface="Arial" pitchFamily="34" charset="-120"/>
              </a:rPr>
              <a:t>Oct 2024</a:t>
            </a:r>
            <a:endParaRPr lang="en-US" sz="1100" dirty="0"/>
          </a:p>
        </p:txBody>
      </p:sp>
      <p:sp>
        <p:nvSpPr>
          <p:cNvPr id="7" name="Text 5"/>
          <p:cNvSpPr/>
          <p:nvPr/>
        </p:nvSpPr>
        <p:spPr>
          <a:xfrm>
            <a:off x="731520" y="1810512"/>
            <a:ext cx="1755648" cy="512064"/>
          </a:xfrm>
          <a:prstGeom prst="rect">
            <a:avLst/>
          </a:prstGeom>
          <a:noFill/>
          <a:ln/>
        </p:spPr>
        <p:txBody>
          <a:bodyPr wrap="square" lIns="0" tIns="0" rIns="0" bIns="0" rtlCol="0" anchor="t"/>
          <a:lstStyle/>
          <a:p>
            <a:pPr marL="0" indent="0">
              <a:lnSpc>
                <a:spcPts val="1500"/>
              </a:lnSpc>
              <a:buNone/>
            </a:pPr>
            <a:r>
              <a:rPr lang="en-US" sz="1250" b="1" dirty="0">
                <a:solidFill>
                  <a:srgbClr val="1A1A1A"/>
                </a:solidFill>
                <a:latin typeface="Arial" pitchFamily="34" charset="0"/>
                <a:ea typeface="Arial" pitchFamily="34" charset="-122"/>
                <a:cs typeface="Arial" pitchFamily="34" charset="-120"/>
              </a:rPr>
              <a:t>Restructure launched</a:t>
            </a:r>
            <a:endParaRPr lang="en-US" sz="1250" dirty="0"/>
          </a:p>
        </p:txBody>
      </p:sp>
      <p:sp>
        <p:nvSpPr>
          <p:cNvPr id="8" name="Shape 6"/>
          <p:cNvSpPr/>
          <p:nvPr/>
        </p:nvSpPr>
        <p:spPr>
          <a:xfrm>
            <a:off x="2798064" y="1481328"/>
            <a:ext cx="2084832" cy="932688"/>
          </a:xfrm>
          <a:prstGeom prst="roundRect">
            <a:avLst>
              <a:gd name="adj" fmla="val 4902"/>
            </a:avLst>
          </a:prstGeom>
          <a:solidFill>
            <a:srgbClr val="F4F4F4"/>
          </a:solidFill>
          <a:ln w="12700">
            <a:solidFill>
              <a:srgbClr val="DCDCDC"/>
            </a:solidFill>
            <a:prstDash val="solid"/>
          </a:ln>
        </p:spPr>
        <p:txBody>
          <a:bodyPr/>
          <a:lstStyle/>
          <a:p>
            <a:endParaRPr lang="en-GB"/>
          </a:p>
        </p:txBody>
      </p:sp>
      <p:sp>
        <p:nvSpPr>
          <p:cNvPr id="9" name="Text 7"/>
          <p:cNvSpPr/>
          <p:nvPr/>
        </p:nvSpPr>
        <p:spPr>
          <a:xfrm>
            <a:off x="2962656" y="1572768"/>
            <a:ext cx="1755648" cy="237744"/>
          </a:xfrm>
          <a:prstGeom prst="rect">
            <a:avLst/>
          </a:prstGeom>
          <a:noFill/>
          <a:ln/>
        </p:spPr>
        <p:txBody>
          <a:bodyPr wrap="square" lIns="0" tIns="0" rIns="0" bIns="0" rtlCol="0" anchor="ctr"/>
          <a:lstStyle/>
          <a:p>
            <a:pPr marL="0" indent="0">
              <a:buNone/>
            </a:pPr>
            <a:r>
              <a:rPr lang="en-US" sz="1100" b="1" dirty="0">
                <a:solidFill>
                  <a:srgbClr val="DB0011"/>
                </a:solidFill>
                <a:latin typeface="Arial" pitchFamily="34" charset="0"/>
                <a:ea typeface="Arial" pitchFamily="34" charset="-122"/>
                <a:cs typeface="Arial" pitchFamily="34" charset="-120"/>
              </a:rPr>
              <a:t>Feb 2025</a:t>
            </a:r>
            <a:endParaRPr lang="en-US" sz="1100" dirty="0"/>
          </a:p>
        </p:txBody>
      </p:sp>
      <p:sp>
        <p:nvSpPr>
          <p:cNvPr id="10" name="Text 8"/>
          <p:cNvSpPr/>
          <p:nvPr/>
        </p:nvSpPr>
        <p:spPr>
          <a:xfrm>
            <a:off x="2962656" y="1810512"/>
            <a:ext cx="1755648" cy="512064"/>
          </a:xfrm>
          <a:prstGeom prst="rect">
            <a:avLst/>
          </a:prstGeom>
          <a:noFill/>
          <a:ln/>
        </p:spPr>
        <p:txBody>
          <a:bodyPr wrap="square" lIns="0" tIns="0" rIns="0" bIns="0" rtlCol="0" anchor="t"/>
          <a:lstStyle/>
          <a:p>
            <a:pPr marL="0" indent="0">
              <a:lnSpc>
                <a:spcPts val="1500"/>
              </a:lnSpc>
              <a:buNone/>
            </a:pPr>
            <a:r>
              <a:rPr lang="en-US" sz="1250" b="1" dirty="0">
                <a:solidFill>
                  <a:srgbClr val="1A1A1A"/>
                </a:solidFill>
                <a:latin typeface="Arial" pitchFamily="34" charset="0"/>
                <a:ea typeface="Arial" pitchFamily="34" charset="-122"/>
                <a:cs typeface="Arial" pitchFamily="34" charset="-120"/>
              </a:rPr>
              <a:t>Cost targets set</a:t>
            </a:r>
            <a:endParaRPr lang="en-US" sz="1250" dirty="0"/>
          </a:p>
        </p:txBody>
      </p:sp>
      <p:sp>
        <p:nvSpPr>
          <p:cNvPr id="11" name="Shape 9"/>
          <p:cNvSpPr/>
          <p:nvPr/>
        </p:nvSpPr>
        <p:spPr>
          <a:xfrm>
            <a:off x="5029200" y="1481328"/>
            <a:ext cx="2084832" cy="932688"/>
          </a:xfrm>
          <a:prstGeom prst="roundRect">
            <a:avLst>
              <a:gd name="adj" fmla="val 4902"/>
            </a:avLst>
          </a:prstGeom>
          <a:solidFill>
            <a:srgbClr val="F4F4F4"/>
          </a:solidFill>
          <a:ln w="12700">
            <a:solidFill>
              <a:srgbClr val="DCDCDC"/>
            </a:solidFill>
            <a:prstDash val="solid"/>
          </a:ln>
        </p:spPr>
        <p:txBody>
          <a:bodyPr/>
          <a:lstStyle/>
          <a:p>
            <a:endParaRPr lang="en-GB"/>
          </a:p>
        </p:txBody>
      </p:sp>
      <p:sp>
        <p:nvSpPr>
          <p:cNvPr id="12" name="Text 10"/>
          <p:cNvSpPr/>
          <p:nvPr/>
        </p:nvSpPr>
        <p:spPr>
          <a:xfrm>
            <a:off x="5193792" y="1572768"/>
            <a:ext cx="1755648" cy="237744"/>
          </a:xfrm>
          <a:prstGeom prst="rect">
            <a:avLst/>
          </a:prstGeom>
          <a:noFill/>
          <a:ln/>
        </p:spPr>
        <p:txBody>
          <a:bodyPr wrap="square" lIns="0" tIns="0" rIns="0" bIns="0" rtlCol="0" anchor="ctr"/>
          <a:lstStyle/>
          <a:p>
            <a:pPr marL="0" indent="0">
              <a:buNone/>
            </a:pPr>
            <a:r>
              <a:rPr lang="en-US" sz="1100" b="1" dirty="0">
                <a:solidFill>
                  <a:srgbClr val="DB0011"/>
                </a:solidFill>
                <a:latin typeface="Arial" pitchFamily="34" charset="0"/>
                <a:ea typeface="Arial" pitchFamily="34" charset="-122"/>
                <a:cs typeface="Arial" pitchFamily="34" charset="-120"/>
              </a:rPr>
              <a:t>2025</a:t>
            </a:r>
            <a:endParaRPr lang="en-US" sz="1100" dirty="0"/>
          </a:p>
        </p:txBody>
      </p:sp>
      <p:sp>
        <p:nvSpPr>
          <p:cNvPr id="13" name="Text 11"/>
          <p:cNvSpPr/>
          <p:nvPr/>
        </p:nvSpPr>
        <p:spPr>
          <a:xfrm>
            <a:off x="5193792" y="1810512"/>
            <a:ext cx="1755648" cy="512064"/>
          </a:xfrm>
          <a:prstGeom prst="rect">
            <a:avLst/>
          </a:prstGeom>
          <a:noFill/>
          <a:ln/>
        </p:spPr>
        <p:txBody>
          <a:bodyPr wrap="square" lIns="0" tIns="0" rIns="0" bIns="0" rtlCol="0" anchor="t"/>
          <a:lstStyle/>
          <a:p>
            <a:pPr marL="0" indent="0">
              <a:lnSpc>
                <a:spcPts val="1500"/>
              </a:lnSpc>
              <a:buNone/>
            </a:pPr>
            <a:r>
              <a:rPr lang="en-US" sz="1250" b="1" dirty="0">
                <a:solidFill>
                  <a:srgbClr val="1A1A1A"/>
                </a:solidFill>
                <a:latin typeface="Arial" pitchFamily="34" charset="0"/>
                <a:ea typeface="Arial" pitchFamily="34" charset="-122"/>
                <a:cs typeface="Arial" pitchFamily="34" charset="-120"/>
              </a:rPr>
              <a:t>Portfolio exits</a:t>
            </a:r>
            <a:endParaRPr lang="en-US" sz="1250" dirty="0"/>
          </a:p>
        </p:txBody>
      </p:sp>
      <p:sp>
        <p:nvSpPr>
          <p:cNvPr id="14" name="Shape 12"/>
          <p:cNvSpPr/>
          <p:nvPr/>
        </p:nvSpPr>
        <p:spPr>
          <a:xfrm>
            <a:off x="7260336" y="1481328"/>
            <a:ext cx="2084832" cy="932688"/>
          </a:xfrm>
          <a:prstGeom prst="roundRect">
            <a:avLst>
              <a:gd name="adj" fmla="val 4902"/>
            </a:avLst>
          </a:prstGeom>
          <a:solidFill>
            <a:srgbClr val="F4F4F4"/>
          </a:solidFill>
          <a:ln w="12700">
            <a:solidFill>
              <a:srgbClr val="DCDCDC"/>
            </a:solidFill>
            <a:prstDash val="solid"/>
          </a:ln>
        </p:spPr>
        <p:txBody>
          <a:bodyPr/>
          <a:lstStyle/>
          <a:p>
            <a:endParaRPr lang="en-GB"/>
          </a:p>
        </p:txBody>
      </p:sp>
      <p:sp>
        <p:nvSpPr>
          <p:cNvPr id="15" name="Text 13"/>
          <p:cNvSpPr/>
          <p:nvPr/>
        </p:nvSpPr>
        <p:spPr>
          <a:xfrm>
            <a:off x="7424928" y="1572768"/>
            <a:ext cx="1755648" cy="237744"/>
          </a:xfrm>
          <a:prstGeom prst="rect">
            <a:avLst/>
          </a:prstGeom>
          <a:noFill/>
          <a:ln/>
        </p:spPr>
        <p:txBody>
          <a:bodyPr wrap="square" lIns="0" tIns="0" rIns="0" bIns="0" rtlCol="0" anchor="ctr"/>
          <a:lstStyle/>
          <a:p>
            <a:pPr marL="0" indent="0">
              <a:buNone/>
            </a:pPr>
            <a:r>
              <a:rPr lang="en-US" sz="1100" b="1" dirty="0">
                <a:solidFill>
                  <a:srgbClr val="DB0011"/>
                </a:solidFill>
                <a:latin typeface="Arial" pitchFamily="34" charset="0"/>
                <a:ea typeface="Arial" pitchFamily="34" charset="-122"/>
                <a:cs typeface="Arial" pitchFamily="34" charset="-120"/>
              </a:rPr>
              <a:t>Feb 2026</a:t>
            </a:r>
            <a:endParaRPr lang="en-US" sz="1100" dirty="0"/>
          </a:p>
        </p:txBody>
      </p:sp>
      <p:sp>
        <p:nvSpPr>
          <p:cNvPr id="16" name="Text 14"/>
          <p:cNvSpPr/>
          <p:nvPr/>
        </p:nvSpPr>
        <p:spPr>
          <a:xfrm>
            <a:off x="7424928" y="1810512"/>
            <a:ext cx="1755648" cy="512064"/>
          </a:xfrm>
          <a:prstGeom prst="rect">
            <a:avLst/>
          </a:prstGeom>
          <a:noFill/>
          <a:ln/>
        </p:spPr>
        <p:txBody>
          <a:bodyPr wrap="square" lIns="0" tIns="0" rIns="0" bIns="0" rtlCol="0" anchor="t"/>
          <a:lstStyle/>
          <a:p>
            <a:pPr marL="0" indent="0">
              <a:lnSpc>
                <a:spcPts val="1500"/>
              </a:lnSpc>
              <a:buNone/>
            </a:pPr>
            <a:r>
              <a:rPr lang="en-US" sz="1250" b="1" dirty="0">
                <a:solidFill>
                  <a:srgbClr val="1A1A1A"/>
                </a:solidFill>
                <a:latin typeface="Arial" pitchFamily="34" charset="0"/>
                <a:ea typeface="Arial" pitchFamily="34" charset="-122"/>
                <a:cs typeface="Arial" pitchFamily="34" charset="-120"/>
              </a:rPr>
              <a:t>AI named top investment</a:t>
            </a:r>
            <a:endParaRPr lang="en-US" sz="1250" dirty="0"/>
          </a:p>
        </p:txBody>
      </p:sp>
      <p:sp>
        <p:nvSpPr>
          <p:cNvPr id="17" name="Shape 15"/>
          <p:cNvSpPr/>
          <p:nvPr/>
        </p:nvSpPr>
        <p:spPr>
          <a:xfrm>
            <a:off x="9491472" y="1481328"/>
            <a:ext cx="2084832" cy="932688"/>
          </a:xfrm>
          <a:prstGeom prst="roundRect">
            <a:avLst>
              <a:gd name="adj" fmla="val 4902"/>
            </a:avLst>
          </a:prstGeom>
          <a:solidFill>
            <a:srgbClr val="DB0011"/>
          </a:solidFill>
          <a:ln w="12700">
            <a:solidFill>
              <a:srgbClr val="DB0011"/>
            </a:solidFill>
            <a:prstDash val="solid"/>
          </a:ln>
        </p:spPr>
        <p:txBody>
          <a:bodyPr/>
          <a:lstStyle/>
          <a:p>
            <a:endParaRPr lang="en-GB"/>
          </a:p>
        </p:txBody>
      </p:sp>
      <p:sp>
        <p:nvSpPr>
          <p:cNvPr id="18" name="Text 16"/>
          <p:cNvSpPr/>
          <p:nvPr/>
        </p:nvSpPr>
        <p:spPr>
          <a:xfrm>
            <a:off x="9656064" y="1572768"/>
            <a:ext cx="1755648" cy="237744"/>
          </a:xfrm>
          <a:prstGeom prst="rect">
            <a:avLst/>
          </a:prstGeom>
          <a:noFill/>
          <a:ln/>
        </p:spPr>
        <p:txBody>
          <a:bodyPr wrap="square" lIns="0" tIns="0" rIns="0" bIns="0" rtlCol="0" anchor="ctr"/>
          <a:lstStyle/>
          <a:p>
            <a:pPr marL="0" indent="0">
              <a:buNone/>
            </a:pPr>
            <a:r>
              <a:rPr lang="en-US" sz="1100" b="1" dirty="0">
                <a:solidFill>
                  <a:srgbClr val="FFC9CF"/>
                </a:solidFill>
                <a:latin typeface="Arial" pitchFamily="34" charset="0"/>
                <a:ea typeface="Arial" pitchFamily="34" charset="-122"/>
                <a:cs typeface="Arial" pitchFamily="34" charset="-120"/>
              </a:rPr>
              <a:t>Mar 2026</a:t>
            </a:r>
            <a:endParaRPr lang="en-US" sz="1100" dirty="0"/>
          </a:p>
        </p:txBody>
      </p:sp>
      <p:sp>
        <p:nvSpPr>
          <p:cNvPr id="19" name="Text 17"/>
          <p:cNvSpPr/>
          <p:nvPr/>
        </p:nvSpPr>
        <p:spPr>
          <a:xfrm>
            <a:off x="9656064" y="1810512"/>
            <a:ext cx="1755648" cy="512064"/>
          </a:xfrm>
          <a:prstGeom prst="rect">
            <a:avLst/>
          </a:prstGeom>
          <a:noFill/>
          <a:ln/>
        </p:spPr>
        <p:txBody>
          <a:bodyPr wrap="square" lIns="0" tIns="0" rIns="0" bIns="0" rtlCol="0" anchor="t"/>
          <a:lstStyle/>
          <a:p>
            <a:pPr marL="0" indent="0">
              <a:lnSpc>
                <a:spcPts val="1500"/>
              </a:lnSpc>
              <a:buNone/>
            </a:pPr>
            <a:r>
              <a:rPr lang="en-US" sz="1250" b="1" dirty="0">
                <a:solidFill>
                  <a:srgbClr val="FFFFFF"/>
                </a:solidFill>
                <a:latin typeface="Arial" pitchFamily="34" charset="0"/>
                <a:ea typeface="Arial" pitchFamily="34" charset="-122"/>
                <a:cs typeface="Arial" pitchFamily="34" charset="-120"/>
              </a:rPr>
              <a:t>Reported AI-led plan</a:t>
            </a:r>
            <a:endParaRPr lang="en-US" sz="1250" dirty="0"/>
          </a:p>
        </p:txBody>
      </p:sp>
      <p:sp>
        <p:nvSpPr>
          <p:cNvPr id="20" name="Text 18"/>
          <p:cNvSpPr/>
          <p:nvPr/>
        </p:nvSpPr>
        <p:spPr>
          <a:xfrm>
            <a:off x="566928" y="2651760"/>
            <a:ext cx="5669280" cy="274320"/>
          </a:xfrm>
          <a:prstGeom prst="rect">
            <a:avLst/>
          </a:prstGeom>
          <a:noFill/>
          <a:ln/>
        </p:spPr>
        <p:txBody>
          <a:bodyPr wrap="square" lIns="0" tIns="0" rIns="0" bIns="0" rtlCol="0" anchor="ctr"/>
          <a:lstStyle/>
          <a:p>
            <a:pPr marL="0" indent="0">
              <a:buNone/>
            </a:pPr>
            <a:r>
              <a:rPr lang="en-US" sz="1250" b="1" dirty="0">
                <a:solidFill>
                  <a:srgbClr val="1A1A1A"/>
                </a:solidFill>
                <a:latin typeface="Arial" pitchFamily="34" charset="0"/>
                <a:ea typeface="Arial" pitchFamily="34" charset="-122"/>
                <a:cs typeface="Arial" pitchFamily="34" charset="-120"/>
              </a:rPr>
              <a:t>Group headcount, full-time equivalent (thousands)</a:t>
            </a:r>
            <a:endParaRPr lang="en-US" sz="1250" dirty="0"/>
          </a:p>
        </p:txBody>
      </p:sp>
      <p:graphicFrame>
        <p:nvGraphicFramePr>
          <p:cNvPr id="21" name="Chart 0"/>
          <p:cNvGraphicFramePr/>
          <p:nvPr/>
        </p:nvGraphicFramePr>
        <p:xfrm>
          <a:off x="429768" y="2889504"/>
          <a:ext cx="5760720" cy="1874520"/>
        </p:xfrm>
        <a:graphic>
          <a:graphicData uri="http://schemas.openxmlformats.org/drawingml/2006/chart">
            <c:chart xmlns:c="http://schemas.openxmlformats.org/drawingml/2006/chart" xmlns:r="http://schemas.openxmlformats.org/officeDocument/2006/relationships" r:id="rId3"/>
          </a:graphicData>
        </a:graphic>
      </p:graphicFrame>
      <p:sp>
        <p:nvSpPr>
          <p:cNvPr id="22" name="Shape 19"/>
          <p:cNvSpPr/>
          <p:nvPr/>
        </p:nvSpPr>
        <p:spPr>
          <a:xfrm>
            <a:off x="6373368" y="2651760"/>
            <a:ext cx="5248656" cy="2103120"/>
          </a:xfrm>
          <a:prstGeom prst="roundRect">
            <a:avLst>
              <a:gd name="adj" fmla="val 2174"/>
            </a:avLst>
          </a:prstGeom>
          <a:solidFill>
            <a:srgbClr val="1F1F1F"/>
          </a:solidFill>
          <a:ln w="12700">
            <a:solidFill>
              <a:srgbClr val="1F1F1F"/>
            </a:solidFill>
            <a:prstDash val="solid"/>
          </a:ln>
        </p:spPr>
        <p:txBody>
          <a:bodyPr/>
          <a:lstStyle/>
          <a:p>
            <a:endParaRPr lang="en-GB"/>
          </a:p>
        </p:txBody>
      </p:sp>
      <p:sp>
        <p:nvSpPr>
          <p:cNvPr id="23" name="Text 20"/>
          <p:cNvSpPr/>
          <p:nvPr/>
        </p:nvSpPr>
        <p:spPr>
          <a:xfrm>
            <a:off x="6592824" y="2834640"/>
            <a:ext cx="4809744"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THE POLICY IN ONE LINE</a:t>
            </a:r>
            <a:endParaRPr lang="en-US" sz="900" dirty="0"/>
          </a:p>
        </p:txBody>
      </p:sp>
      <p:sp>
        <p:nvSpPr>
          <p:cNvPr id="24" name="Text 21"/>
          <p:cNvSpPr/>
          <p:nvPr/>
        </p:nvSpPr>
        <p:spPr>
          <a:xfrm>
            <a:off x="6592824" y="3108960"/>
            <a:ext cx="4809744" cy="621792"/>
          </a:xfrm>
          <a:prstGeom prst="rect">
            <a:avLst/>
          </a:prstGeom>
          <a:noFill/>
          <a:ln/>
        </p:spPr>
        <p:txBody>
          <a:bodyPr wrap="square" lIns="0" tIns="0" rIns="0" bIns="0" rtlCol="0" anchor="t"/>
          <a:lstStyle/>
          <a:p>
            <a:pPr marL="0" indent="0">
              <a:buNone/>
            </a:pPr>
            <a:r>
              <a:rPr lang="en-US" sz="1500" b="1" dirty="0">
                <a:solidFill>
                  <a:srgbClr val="FFFFFF"/>
                </a:solidFill>
                <a:latin typeface="Arial" pitchFamily="34" charset="0"/>
                <a:ea typeface="Arial" pitchFamily="34" charset="-122"/>
                <a:cs typeface="Arial" pitchFamily="34" charset="-120"/>
              </a:rPr>
              <a:t>Programme-driven downsizing, now with a technology rationale</a:t>
            </a:r>
            <a:endParaRPr lang="en-US" sz="1500" dirty="0"/>
          </a:p>
        </p:txBody>
      </p:sp>
      <p:sp>
        <p:nvSpPr>
          <p:cNvPr id="25" name="Text 22"/>
          <p:cNvSpPr/>
          <p:nvPr/>
        </p:nvSpPr>
        <p:spPr>
          <a:xfrm>
            <a:off x="6592824" y="3822192"/>
            <a:ext cx="4809744" cy="768096"/>
          </a:xfrm>
          <a:prstGeom prst="rect">
            <a:avLst/>
          </a:prstGeom>
          <a:noFill/>
          <a:ln/>
        </p:spPr>
        <p:txBody>
          <a:bodyPr wrap="square" lIns="0" tIns="0" rIns="0" bIns="0" rtlCol="0" anchor="t"/>
          <a:lstStyle/>
          <a:p>
            <a:pPr marL="342900" indent="-342900">
              <a:lnSpc>
                <a:spcPts val="1600"/>
              </a:lnSpc>
              <a:spcAft>
                <a:spcPts val="900"/>
              </a:spcAft>
              <a:buSzPct val="100000"/>
              <a:buChar char="•"/>
            </a:pPr>
            <a:r>
              <a:rPr lang="en-US" sz="1200" dirty="0">
                <a:solidFill>
                  <a:srgbClr val="D5D5D5"/>
                </a:solidFill>
                <a:latin typeface="Arial" pitchFamily="34" charset="0"/>
                <a:ea typeface="Arial" pitchFamily="34" charset="-122"/>
                <a:cs typeface="Arial" pitchFamily="34" charset="-120"/>
              </a:rPr>
              <a:t>Third restructuring programme since 2015</a:t>
            </a:r>
            <a:endParaRPr lang="en-US" sz="1200" dirty="0"/>
          </a:p>
          <a:p>
            <a:pPr marL="342900" indent="-342900">
              <a:lnSpc>
                <a:spcPts val="1600"/>
              </a:lnSpc>
              <a:spcAft>
                <a:spcPts val="900"/>
              </a:spcAft>
              <a:buSzPct val="100000"/>
              <a:buChar char="•"/>
            </a:pPr>
            <a:r>
              <a:rPr lang="en-US" sz="1200" dirty="0">
                <a:solidFill>
                  <a:srgbClr val="D5D5D5"/>
                </a:solidFill>
                <a:latin typeface="Arial" pitchFamily="34" charset="0"/>
                <a:ea typeface="Arial" pitchFamily="34" charset="-122"/>
                <a:cs typeface="Arial" pitchFamily="34" charset="-120"/>
              </a:rPr>
              <a:t>Managing director population down ~15%</a:t>
            </a:r>
            <a:endParaRPr lang="en-US" sz="1200" dirty="0"/>
          </a:p>
          <a:p>
            <a:pPr marL="342900" indent="-342900">
              <a:lnSpc>
                <a:spcPts val="1600"/>
              </a:lnSpc>
              <a:spcAft>
                <a:spcPts val="900"/>
              </a:spcAft>
              <a:buSzPct val="100000"/>
              <a:buChar char="•"/>
            </a:pPr>
            <a:r>
              <a:rPr lang="en-US" sz="1200" dirty="0">
                <a:solidFill>
                  <a:srgbClr val="D5D5D5"/>
                </a:solidFill>
                <a:latin typeface="Arial" pitchFamily="34" charset="0"/>
                <a:ea typeface="Arial" pitchFamily="34" charset="-122"/>
                <a:cs typeface="Arial" pitchFamily="34" charset="-120"/>
              </a:rPr>
              <a:t>~34,700 employees based in the UK</a:t>
            </a:r>
            <a:endParaRPr lang="en-US" sz="1200" dirty="0"/>
          </a:p>
        </p:txBody>
      </p:sp>
      <p:sp>
        <p:nvSpPr>
          <p:cNvPr id="26" name="Shape 23"/>
          <p:cNvSpPr/>
          <p:nvPr/>
        </p:nvSpPr>
        <p:spPr>
          <a:xfrm>
            <a:off x="566928" y="4956048"/>
            <a:ext cx="2612898" cy="1060704"/>
          </a:xfrm>
          <a:prstGeom prst="roundRect">
            <a:avLst>
              <a:gd name="adj" fmla="val 4310"/>
            </a:avLst>
          </a:prstGeom>
          <a:solidFill>
            <a:srgbClr val="F4F4F4"/>
          </a:solidFill>
          <a:ln w="12700">
            <a:solidFill>
              <a:srgbClr val="DCDCDC"/>
            </a:solidFill>
            <a:prstDash val="solid"/>
          </a:ln>
        </p:spPr>
        <p:txBody>
          <a:bodyPr/>
          <a:lstStyle/>
          <a:p>
            <a:endParaRPr lang="en-GB"/>
          </a:p>
        </p:txBody>
      </p:sp>
      <p:sp>
        <p:nvSpPr>
          <p:cNvPr id="27" name="Text 24"/>
          <p:cNvSpPr/>
          <p:nvPr/>
        </p:nvSpPr>
        <p:spPr>
          <a:xfrm>
            <a:off x="768096" y="5065776"/>
            <a:ext cx="2210562" cy="438912"/>
          </a:xfrm>
          <a:prstGeom prst="rect">
            <a:avLst/>
          </a:prstGeom>
          <a:noFill/>
          <a:ln/>
        </p:spPr>
        <p:txBody>
          <a:bodyPr wrap="square" lIns="0" tIns="0" rIns="0" bIns="0" rtlCol="0" anchor="ctr"/>
          <a:lstStyle/>
          <a:p>
            <a:pPr marL="0" indent="0">
              <a:buNone/>
            </a:pPr>
            <a:r>
              <a:rPr lang="en-US" sz="2600" b="1" dirty="0">
                <a:solidFill>
                  <a:srgbClr val="DB0011"/>
                </a:solidFill>
                <a:latin typeface="Arial" pitchFamily="34" charset="0"/>
                <a:ea typeface="Arial" pitchFamily="34" charset="-122"/>
                <a:cs typeface="Arial" pitchFamily="34" charset="-120"/>
              </a:rPr>
              <a:t>$1.5bn</a:t>
            </a:r>
            <a:endParaRPr lang="en-US" sz="2600" dirty="0"/>
          </a:p>
        </p:txBody>
      </p:sp>
      <p:sp>
        <p:nvSpPr>
          <p:cNvPr id="28" name="Text 25"/>
          <p:cNvSpPr/>
          <p:nvPr/>
        </p:nvSpPr>
        <p:spPr>
          <a:xfrm>
            <a:off x="768096" y="5522976"/>
            <a:ext cx="2210562" cy="365760"/>
          </a:xfrm>
          <a:prstGeom prst="rect">
            <a:avLst/>
          </a:prstGeom>
          <a:noFill/>
          <a:ln/>
        </p:spPr>
        <p:txBody>
          <a:bodyPr wrap="square" lIns="0" tIns="0" rIns="0" bIns="0" rtlCol="0" anchor="t"/>
          <a:lstStyle/>
          <a:p>
            <a:pPr marL="0" indent="0">
              <a:lnSpc>
                <a:spcPts val="1300"/>
              </a:lnSpc>
              <a:buNone/>
            </a:pPr>
            <a:r>
              <a:rPr lang="en-US" sz="1050" dirty="0">
                <a:solidFill>
                  <a:srgbClr val="3D3D3D"/>
                </a:solidFill>
                <a:latin typeface="Arial" pitchFamily="34" charset="0"/>
                <a:ea typeface="Arial" pitchFamily="34" charset="-122"/>
                <a:cs typeface="Arial" pitchFamily="34" charset="-120"/>
              </a:rPr>
              <a:t>annualised savings targeted by end-2026</a:t>
            </a:r>
            <a:endParaRPr lang="en-US" sz="1050" dirty="0"/>
          </a:p>
        </p:txBody>
      </p:sp>
      <p:sp>
        <p:nvSpPr>
          <p:cNvPr id="29" name="Shape 26"/>
          <p:cNvSpPr/>
          <p:nvPr/>
        </p:nvSpPr>
        <p:spPr>
          <a:xfrm>
            <a:off x="3380994" y="4956048"/>
            <a:ext cx="2612898" cy="1060704"/>
          </a:xfrm>
          <a:prstGeom prst="roundRect">
            <a:avLst>
              <a:gd name="adj" fmla="val 4310"/>
            </a:avLst>
          </a:prstGeom>
          <a:solidFill>
            <a:srgbClr val="F4F4F4"/>
          </a:solidFill>
          <a:ln w="12700">
            <a:solidFill>
              <a:srgbClr val="DCDCDC"/>
            </a:solidFill>
            <a:prstDash val="solid"/>
          </a:ln>
        </p:spPr>
        <p:txBody>
          <a:bodyPr/>
          <a:lstStyle/>
          <a:p>
            <a:endParaRPr lang="en-GB"/>
          </a:p>
        </p:txBody>
      </p:sp>
      <p:sp>
        <p:nvSpPr>
          <p:cNvPr id="30" name="Text 27"/>
          <p:cNvSpPr/>
          <p:nvPr/>
        </p:nvSpPr>
        <p:spPr>
          <a:xfrm>
            <a:off x="3582162" y="5065776"/>
            <a:ext cx="2210562" cy="438912"/>
          </a:xfrm>
          <a:prstGeom prst="rect">
            <a:avLst/>
          </a:prstGeom>
          <a:noFill/>
          <a:ln/>
        </p:spPr>
        <p:txBody>
          <a:bodyPr wrap="square" lIns="0" tIns="0" rIns="0" bIns="0" rtlCol="0" anchor="ctr"/>
          <a:lstStyle/>
          <a:p>
            <a:pPr marL="0" indent="0">
              <a:buNone/>
            </a:pPr>
            <a:r>
              <a:rPr lang="en-US" sz="2600" b="1" dirty="0">
                <a:solidFill>
                  <a:srgbClr val="DB0011"/>
                </a:solidFill>
                <a:latin typeface="Arial" pitchFamily="34" charset="0"/>
                <a:ea typeface="Arial" pitchFamily="34" charset="-122"/>
                <a:cs typeface="Arial" pitchFamily="34" charset="-120"/>
              </a:rPr>
              <a:t>$1.8bn</a:t>
            </a:r>
            <a:endParaRPr lang="en-US" sz="2600" dirty="0"/>
          </a:p>
        </p:txBody>
      </p:sp>
      <p:sp>
        <p:nvSpPr>
          <p:cNvPr id="31" name="Text 28"/>
          <p:cNvSpPr/>
          <p:nvPr/>
        </p:nvSpPr>
        <p:spPr>
          <a:xfrm>
            <a:off x="3582162" y="5522976"/>
            <a:ext cx="2210562" cy="365760"/>
          </a:xfrm>
          <a:prstGeom prst="rect">
            <a:avLst/>
          </a:prstGeom>
          <a:noFill/>
          <a:ln/>
        </p:spPr>
        <p:txBody>
          <a:bodyPr wrap="square" lIns="0" tIns="0" rIns="0" bIns="0" rtlCol="0" anchor="t"/>
          <a:lstStyle/>
          <a:p>
            <a:pPr marL="0" indent="0">
              <a:lnSpc>
                <a:spcPts val="1300"/>
              </a:lnSpc>
              <a:buNone/>
            </a:pPr>
            <a:r>
              <a:rPr lang="en-US" sz="1050" dirty="0">
                <a:solidFill>
                  <a:srgbClr val="3D3D3D"/>
                </a:solidFill>
                <a:latin typeface="Arial" pitchFamily="34" charset="0"/>
                <a:ea typeface="Arial" pitchFamily="34" charset="-122"/>
                <a:cs typeface="Arial" pitchFamily="34" charset="-120"/>
              </a:rPr>
              <a:t>severance and up-front costs over two years</a:t>
            </a:r>
            <a:endParaRPr lang="en-US" sz="1050" dirty="0"/>
          </a:p>
        </p:txBody>
      </p:sp>
      <p:sp>
        <p:nvSpPr>
          <p:cNvPr id="32" name="Shape 29"/>
          <p:cNvSpPr/>
          <p:nvPr/>
        </p:nvSpPr>
        <p:spPr>
          <a:xfrm>
            <a:off x="6195060" y="4956048"/>
            <a:ext cx="2612898" cy="1060704"/>
          </a:xfrm>
          <a:prstGeom prst="roundRect">
            <a:avLst>
              <a:gd name="adj" fmla="val 4310"/>
            </a:avLst>
          </a:prstGeom>
          <a:solidFill>
            <a:srgbClr val="F4F4F4"/>
          </a:solidFill>
          <a:ln w="12700">
            <a:solidFill>
              <a:srgbClr val="DCDCDC"/>
            </a:solidFill>
            <a:prstDash val="solid"/>
          </a:ln>
        </p:spPr>
        <p:txBody>
          <a:bodyPr/>
          <a:lstStyle/>
          <a:p>
            <a:endParaRPr lang="en-GB"/>
          </a:p>
        </p:txBody>
      </p:sp>
      <p:sp>
        <p:nvSpPr>
          <p:cNvPr id="33" name="Text 30"/>
          <p:cNvSpPr/>
          <p:nvPr/>
        </p:nvSpPr>
        <p:spPr>
          <a:xfrm>
            <a:off x="6396228" y="5065776"/>
            <a:ext cx="2210562" cy="438912"/>
          </a:xfrm>
          <a:prstGeom prst="rect">
            <a:avLst/>
          </a:prstGeom>
          <a:noFill/>
          <a:ln/>
        </p:spPr>
        <p:txBody>
          <a:bodyPr wrap="square" lIns="0" tIns="0" rIns="0" bIns="0" rtlCol="0" anchor="ctr"/>
          <a:lstStyle/>
          <a:p>
            <a:pPr marL="0" indent="0">
              <a:buNone/>
            </a:pPr>
            <a:r>
              <a:rPr lang="en-US" sz="2600" b="1" dirty="0">
                <a:solidFill>
                  <a:srgbClr val="DB0011"/>
                </a:solidFill>
                <a:latin typeface="Arial" pitchFamily="34" charset="0"/>
                <a:ea typeface="Arial" pitchFamily="34" charset="-122"/>
                <a:cs typeface="Arial" pitchFamily="34" charset="-120"/>
              </a:rPr>
              <a:t>$1bn</a:t>
            </a:r>
            <a:endParaRPr lang="en-US" sz="2600" dirty="0"/>
          </a:p>
        </p:txBody>
      </p:sp>
      <p:sp>
        <p:nvSpPr>
          <p:cNvPr id="34" name="Text 31"/>
          <p:cNvSpPr/>
          <p:nvPr/>
        </p:nvSpPr>
        <p:spPr>
          <a:xfrm>
            <a:off x="6396228" y="5522976"/>
            <a:ext cx="2210562" cy="365760"/>
          </a:xfrm>
          <a:prstGeom prst="rect">
            <a:avLst/>
          </a:prstGeom>
          <a:noFill/>
          <a:ln/>
        </p:spPr>
        <p:txBody>
          <a:bodyPr wrap="square" lIns="0" tIns="0" rIns="0" bIns="0" rtlCol="0" anchor="t"/>
          <a:lstStyle/>
          <a:p>
            <a:pPr marL="0" indent="0">
              <a:lnSpc>
                <a:spcPts val="1300"/>
              </a:lnSpc>
              <a:buNone/>
            </a:pPr>
            <a:r>
              <a:rPr lang="en-US" sz="1050" dirty="0">
                <a:solidFill>
                  <a:srgbClr val="3D3D3D"/>
                </a:solidFill>
                <a:latin typeface="Arial" pitchFamily="34" charset="0"/>
                <a:ea typeface="Arial" pitchFamily="34" charset="-122"/>
                <a:cs typeface="Arial" pitchFamily="34" charset="-120"/>
              </a:rPr>
              <a:t>restructuring cost already incurred</a:t>
            </a:r>
            <a:endParaRPr lang="en-US" sz="1050" dirty="0"/>
          </a:p>
        </p:txBody>
      </p:sp>
      <p:sp>
        <p:nvSpPr>
          <p:cNvPr id="35" name="Shape 32"/>
          <p:cNvSpPr/>
          <p:nvPr/>
        </p:nvSpPr>
        <p:spPr>
          <a:xfrm>
            <a:off x="9009126" y="4956048"/>
            <a:ext cx="2612898" cy="1060704"/>
          </a:xfrm>
          <a:prstGeom prst="roundRect">
            <a:avLst>
              <a:gd name="adj" fmla="val 4310"/>
            </a:avLst>
          </a:prstGeom>
          <a:solidFill>
            <a:srgbClr val="F4F4F4"/>
          </a:solidFill>
          <a:ln w="12700">
            <a:solidFill>
              <a:srgbClr val="DCDCDC"/>
            </a:solidFill>
            <a:prstDash val="solid"/>
          </a:ln>
        </p:spPr>
        <p:txBody>
          <a:bodyPr/>
          <a:lstStyle/>
          <a:p>
            <a:endParaRPr lang="en-GB"/>
          </a:p>
        </p:txBody>
      </p:sp>
      <p:sp>
        <p:nvSpPr>
          <p:cNvPr id="36" name="Text 33"/>
          <p:cNvSpPr/>
          <p:nvPr/>
        </p:nvSpPr>
        <p:spPr>
          <a:xfrm>
            <a:off x="9210294" y="5065776"/>
            <a:ext cx="2210562" cy="438912"/>
          </a:xfrm>
          <a:prstGeom prst="rect">
            <a:avLst/>
          </a:prstGeom>
          <a:noFill/>
          <a:ln/>
        </p:spPr>
        <p:txBody>
          <a:bodyPr wrap="square" lIns="0" tIns="0" rIns="0" bIns="0" rtlCol="0" anchor="ctr"/>
          <a:lstStyle/>
          <a:p>
            <a:pPr marL="0" indent="0">
              <a:buNone/>
            </a:pPr>
            <a:r>
              <a:rPr lang="en-US" sz="2600" b="1" dirty="0">
                <a:solidFill>
                  <a:srgbClr val="DB0011"/>
                </a:solidFill>
                <a:latin typeface="Arial" pitchFamily="34" charset="0"/>
                <a:ea typeface="Arial" pitchFamily="34" charset="-122"/>
                <a:cs typeface="Arial" pitchFamily="34" charset="-120"/>
              </a:rPr>
              <a:t>20,000</a:t>
            </a:r>
            <a:endParaRPr lang="en-US" sz="2600" dirty="0"/>
          </a:p>
        </p:txBody>
      </p:sp>
      <p:sp>
        <p:nvSpPr>
          <p:cNvPr id="37" name="Text 34"/>
          <p:cNvSpPr/>
          <p:nvPr/>
        </p:nvSpPr>
        <p:spPr>
          <a:xfrm>
            <a:off x="9210294" y="5522976"/>
            <a:ext cx="2210562" cy="365760"/>
          </a:xfrm>
          <a:prstGeom prst="rect">
            <a:avLst/>
          </a:prstGeom>
          <a:noFill/>
          <a:ln/>
        </p:spPr>
        <p:txBody>
          <a:bodyPr wrap="square" lIns="0" tIns="0" rIns="0" bIns="0" rtlCol="0" anchor="t"/>
          <a:lstStyle/>
          <a:p>
            <a:pPr marL="0" indent="0">
              <a:lnSpc>
                <a:spcPts val="1300"/>
              </a:lnSpc>
              <a:buNone/>
            </a:pPr>
            <a:r>
              <a:rPr lang="en-US" sz="1050" dirty="0">
                <a:solidFill>
                  <a:srgbClr val="3D3D3D"/>
                </a:solidFill>
                <a:latin typeface="Arial" pitchFamily="34" charset="0"/>
                <a:ea typeface="Arial" pitchFamily="34" charset="-122"/>
                <a:cs typeface="Arial" pitchFamily="34" charset="-120"/>
              </a:rPr>
              <a:t>roles under review in a reported plan (not confirmed)</a:t>
            </a:r>
            <a:endParaRPr lang="en-US" sz="1050" dirty="0"/>
          </a:p>
        </p:txBody>
      </p:sp>
      <p:sp>
        <p:nvSpPr>
          <p:cNvPr id="38" name="Text 35"/>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Sources: HSBC Annual Report and Accounts 2025; S&amp;P Global Market Intelligence (2025); Bloomberg (2026).</a:t>
            </a:r>
            <a:endParaRPr lang="en-US" sz="850" dirty="0"/>
          </a:p>
        </p:txBody>
      </p:sp>
      <p:sp>
        <p:nvSpPr>
          <p:cNvPr id="39" name="Text 36"/>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3</a:t>
            </a:r>
            <a:endParaRPr lang="en-US" sz="9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pPr marL="0" indent="0">
              <a:buNone/>
            </a:pPr>
            <a:r>
              <a:rPr lang="en-US" sz="1050" b="1" kern="0" spc="160" dirty="0">
                <a:solidFill>
                  <a:srgbClr val="DB0011"/>
                </a:solidFill>
                <a:latin typeface="Arial" pitchFamily="34" charset="0"/>
                <a:ea typeface="Arial" pitchFamily="34" charset="-122"/>
                <a:cs typeface="Arial" pitchFamily="34" charset="-120"/>
              </a:rPr>
              <a:t>PRIYANSHI · STRATEGIC WORKFORCE TRANSFORMATION</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3000" b="1" dirty="0">
                <a:solidFill>
                  <a:srgbClr val="1A1A1A"/>
                </a:solidFill>
                <a:latin typeface="Arial" pitchFamily="34" charset="0"/>
                <a:ea typeface="Arial" pitchFamily="34" charset="-122"/>
                <a:cs typeface="Arial" pitchFamily="34" charset="-120"/>
              </a:rPr>
              <a:t>Opportunities and challenges at the strategic layer</a:t>
            </a:r>
            <a:endParaRPr lang="en-US" sz="3000" dirty="0"/>
          </a:p>
        </p:txBody>
      </p:sp>
      <p:sp>
        <p:nvSpPr>
          <p:cNvPr id="5" name="Shape 3"/>
          <p:cNvSpPr/>
          <p:nvPr/>
        </p:nvSpPr>
        <p:spPr>
          <a:xfrm>
            <a:off x="566928" y="1463040"/>
            <a:ext cx="5349240" cy="2286000"/>
          </a:xfrm>
          <a:prstGeom prst="roundRect">
            <a:avLst>
              <a:gd name="adj" fmla="val 2000"/>
            </a:avLst>
          </a:prstGeom>
          <a:solidFill>
            <a:srgbClr val="F4F4F4"/>
          </a:solidFill>
          <a:ln w="12700">
            <a:solidFill>
              <a:srgbClr val="DCDCDC"/>
            </a:solidFill>
            <a:prstDash val="solid"/>
          </a:ln>
        </p:spPr>
        <p:txBody>
          <a:bodyPr/>
          <a:lstStyle/>
          <a:p>
            <a:endParaRPr lang="en-GB"/>
          </a:p>
        </p:txBody>
      </p:sp>
      <p:sp>
        <p:nvSpPr>
          <p:cNvPr id="6" name="Text 4"/>
          <p:cNvSpPr/>
          <p:nvPr/>
        </p:nvSpPr>
        <p:spPr>
          <a:xfrm>
            <a:off x="804672" y="1591056"/>
            <a:ext cx="4846320" cy="237744"/>
          </a:xfrm>
          <a:prstGeom prst="rect">
            <a:avLst/>
          </a:prstGeom>
          <a:noFill/>
          <a:ln/>
        </p:spPr>
        <p:txBody>
          <a:bodyPr wrap="square" lIns="0" tIns="0" rIns="0" bIns="0" rtlCol="0" anchor="ctr"/>
          <a:lstStyle/>
          <a:p>
            <a:pPr marL="0" indent="0">
              <a:buNone/>
            </a:pPr>
            <a:r>
              <a:rPr lang="en-US" sz="1000" b="1" kern="0" spc="140" dirty="0">
                <a:solidFill>
                  <a:srgbClr val="DB0011"/>
                </a:solidFill>
                <a:latin typeface="Arial" pitchFamily="34" charset="0"/>
                <a:ea typeface="Arial" pitchFamily="34" charset="-122"/>
                <a:cs typeface="Arial" pitchFamily="34" charset="-120"/>
              </a:rPr>
              <a:t>OPPORTUNITIES</a:t>
            </a:r>
            <a:endParaRPr lang="en-US" sz="1000" dirty="0"/>
          </a:p>
        </p:txBody>
      </p:sp>
      <p:sp>
        <p:nvSpPr>
          <p:cNvPr id="7" name="Shape 5"/>
          <p:cNvSpPr/>
          <p:nvPr/>
        </p:nvSpPr>
        <p:spPr>
          <a:xfrm>
            <a:off x="841248" y="1920240"/>
            <a:ext cx="310896" cy="310896"/>
          </a:xfrm>
          <a:prstGeom prst="ellipse">
            <a:avLst/>
          </a:prstGeom>
          <a:solidFill>
            <a:srgbClr val="2E7D32"/>
          </a:solidFill>
          <a:ln/>
        </p:spPr>
        <p:txBody>
          <a:bodyPr/>
          <a:lstStyle/>
          <a:p>
            <a:endParaRPr lang="en-GB"/>
          </a:p>
        </p:txBody>
      </p:sp>
      <p:sp>
        <p:nvSpPr>
          <p:cNvPr id="8" name="Text 6"/>
          <p:cNvSpPr/>
          <p:nvPr/>
        </p:nvSpPr>
        <p:spPr>
          <a:xfrm>
            <a:off x="841248" y="1920240"/>
            <a:ext cx="310896" cy="310896"/>
          </a:xfrm>
          <a:prstGeom prst="rect">
            <a:avLst/>
          </a:prstGeom>
          <a:noFill/>
          <a:ln/>
        </p:spPr>
        <p:txBody>
          <a:bodyPr wrap="square" lIns="0" tIns="0" rIns="0" bIns="0"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a:t>
            </a:r>
            <a:endParaRPr lang="en-US" sz="1000" dirty="0"/>
          </a:p>
        </p:txBody>
      </p:sp>
      <p:sp>
        <p:nvSpPr>
          <p:cNvPr id="9" name="Text 7"/>
          <p:cNvSpPr/>
          <p:nvPr/>
        </p:nvSpPr>
        <p:spPr>
          <a:xfrm>
            <a:off x="1280160" y="1901952"/>
            <a:ext cx="4407408" cy="292608"/>
          </a:xfrm>
          <a:prstGeom prst="rect">
            <a:avLst/>
          </a:prstGeom>
          <a:noFill/>
          <a:ln/>
        </p:spPr>
        <p:txBody>
          <a:bodyPr wrap="square" lIns="0" tIns="0" rIns="0" bIns="0" rtlCol="0" anchor="ctr"/>
          <a:lstStyle/>
          <a:p>
            <a:pPr marL="0" indent="0">
              <a:buNone/>
            </a:pPr>
            <a:r>
              <a:rPr lang="en-US" sz="1300" b="1" dirty="0">
                <a:solidFill>
                  <a:srgbClr val="1A1A1A"/>
                </a:solidFill>
                <a:latin typeface="Arial" pitchFamily="34" charset="0"/>
                <a:ea typeface="Arial" pitchFamily="34" charset="-122"/>
                <a:cs typeface="Arial" pitchFamily="34" charset="-120"/>
              </a:rPr>
              <a:t>A real cost-to-serve step change</a:t>
            </a:r>
            <a:endParaRPr lang="en-US" sz="1300" dirty="0"/>
          </a:p>
        </p:txBody>
      </p:sp>
      <p:sp>
        <p:nvSpPr>
          <p:cNvPr id="10" name="Text 8"/>
          <p:cNvSpPr/>
          <p:nvPr/>
        </p:nvSpPr>
        <p:spPr>
          <a:xfrm>
            <a:off x="1280160" y="2194560"/>
            <a:ext cx="4407408" cy="384048"/>
          </a:xfrm>
          <a:prstGeom prst="rect">
            <a:avLst/>
          </a:prstGeom>
          <a:noFill/>
          <a:ln/>
        </p:spPr>
        <p:txBody>
          <a:bodyPr wrap="square" lIns="0" tIns="0" rIns="0" bIns="0" rtlCol="0" anchor="t"/>
          <a:lstStyle/>
          <a:p>
            <a:pPr marL="0" indent="0">
              <a:lnSpc>
                <a:spcPts val="1300"/>
              </a:lnSpc>
              <a:buNone/>
            </a:pPr>
            <a:r>
              <a:rPr lang="en-US" sz="1050" dirty="0">
                <a:solidFill>
                  <a:srgbClr val="3D3D3D"/>
                </a:solidFill>
                <a:latin typeface="Arial" pitchFamily="34" charset="0"/>
                <a:ea typeface="Arial" pitchFamily="34" charset="-122"/>
                <a:cs typeface="Arial" pitchFamily="34" charset="-120"/>
              </a:rPr>
              <a:t>AI removes processing work, not just headcount</a:t>
            </a:r>
            <a:endParaRPr lang="en-US" sz="1050" dirty="0"/>
          </a:p>
        </p:txBody>
      </p:sp>
      <p:sp>
        <p:nvSpPr>
          <p:cNvPr id="11" name="Shape 9"/>
          <p:cNvSpPr/>
          <p:nvPr/>
        </p:nvSpPr>
        <p:spPr>
          <a:xfrm>
            <a:off x="841248" y="2523744"/>
            <a:ext cx="310896" cy="310896"/>
          </a:xfrm>
          <a:prstGeom prst="ellipse">
            <a:avLst/>
          </a:prstGeom>
          <a:solidFill>
            <a:srgbClr val="2E7D32"/>
          </a:solidFill>
          <a:ln/>
        </p:spPr>
        <p:txBody>
          <a:bodyPr/>
          <a:lstStyle/>
          <a:p>
            <a:endParaRPr lang="en-GB"/>
          </a:p>
        </p:txBody>
      </p:sp>
      <p:sp>
        <p:nvSpPr>
          <p:cNvPr id="12" name="Text 10"/>
          <p:cNvSpPr/>
          <p:nvPr/>
        </p:nvSpPr>
        <p:spPr>
          <a:xfrm>
            <a:off x="841248" y="2523744"/>
            <a:ext cx="310896" cy="310896"/>
          </a:xfrm>
          <a:prstGeom prst="rect">
            <a:avLst/>
          </a:prstGeom>
          <a:noFill/>
          <a:ln/>
        </p:spPr>
        <p:txBody>
          <a:bodyPr wrap="square" lIns="0" tIns="0" rIns="0" bIns="0"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a:t>
            </a:r>
            <a:endParaRPr lang="en-US" sz="1000" dirty="0"/>
          </a:p>
        </p:txBody>
      </p:sp>
      <p:sp>
        <p:nvSpPr>
          <p:cNvPr id="13" name="Text 11"/>
          <p:cNvSpPr/>
          <p:nvPr/>
        </p:nvSpPr>
        <p:spPr>
          <a:xfrm>
            <a:off x="1280160" y="2505456"/>
            <a:ext cx="4407408" cy="292608"/>
          </a:xfrm>
          <a:prstGeom prst="rect">
            <a:avLst/>
          </a:prstGeom>
          <a:noFill/>
          <a:ln/>
        </p:spPr>
        <p:txBody>
          <a:bodyPr wrap="square" lIns="0" tIns="0" rIns="0" bIns="0" rtlCol="0" anchor="ctr"/>
          <a:lstStyle/>
          <a:p>
            <a:pPr marL="0" indent="0">
              <a:buNone/>
            </a:pPr>
            <a:r>
              <a:rPr lang="en-US" sz="1300" b="1" dirty="0">
                <a:solidFill>
                  <a:srgbClr val="1A1A1A"/>
                </a:solidFill>
                <a:latin typeface="Arial" pitchFamily="34" charset="0"/>
                <a:ea typeface="Arial" pitchFamily="34" charset="-122"/>
                <a:cs typeface="Arial" pitchFamily="34" charset="-120"/>
              </a:rPr>
              <a:t>Redeployment capital already moving</a:t>
            </a:r>
            <a:endParaRPr lang="en-US" sz="1300" dirty="0"/>
          </a:p>
        </p:txBody>
      </p:sp>
      <p:sp>
        <p:nvSpPr>
          <p:cNvPr id="14" name="Text 12"/>
          <p:cNvSpPr/>
          <p:nvPr/>
        </p:nvSpPr>
        <p:spPr>
          <a:xfrm>
            <a:off x="1280160" y="2798064"/>
            <a:ext cx="4407408" cy="384048"/>
          </a:xfrm>
          <a:prstGeom prst="rect">
            <a:avLst/>
          </a:prstGeom>
          <a:noFill/>
          <a:ln/>
        </p:spPr>
        <p:txBody>
          <a:bodyPr wrap="square" lIns="0" tIns="0" rIns="0" bIns="0" rtlCol="0" anchor="t"/>
          <a:lstStyle/>
          <a:p>
            <a:pPr marL="0" indent="0">
              <a:lnSpc>
                <a:spcPts val="1300"/>
              </a:lnSpc>
              <a:buNone/>
            </a:pPr>
            <a:r>
              <a:rPr lang="en-US" sz="1050" dirty="0">
                <a:solidFill>
                  <a:srgbClr val="3D3D3D"/>
                </a:solidFill>
                <a:latin typeface="Arial" pitchFamily="34" charset="0"/>
                <a:ea typeface="Arial" pitchFamily="34" charset="-122"/>
                <a:cs typeface="Arial" pitchFamily="34" charset="-120"/>
              </a:rPr>
              <a:t>$1.5bn shifting out of low-returning activity</a:t>
            </a:r>
            <a:endParaRPr lang="en-US" sz="1050" dirty="0"/>
          </a:p>
        </p:txBody>
      </p:sp>
      <p:sp>
        <p:nvSpPr>
          <p:cNvPr id="15" name="Shape 13"/>
          <p:cNvSpPr/>
          <p:nvPr/>
        </p:nvSpPr>
        <p:spPr>
          <a:xfrm>
            <a:off x="841248" y="3127248"/>
            <a:ext cx="310896" cy="310896"/>
          </a:xfrm>
          <a:prstGeom prst="ellipse">
            <a:avLst/>
          </a:prstGeom>
          <a:solidFill>
            <a:srgbClr val="2E7D32"/>
          </a:solidFill>
          <a:ln/>
        </p:spPr>
        <p:txBody>
          <a:bodyPr/>
          <a:lstStyle/>
          <a:p>
            <a:endParaRPr lang="en-GB"/>
          </a:p>
        </p:txBody>
      </p:sp>
      <p:sp>
        <p:nvSpPr>
          <p:cNvPr id="16" name="Text 14"/>
          <p:cNvSpPr/>
          <p:nvPr/>
        </p:nvSpPr>
        <p:spPr>
          <a:xfrm>
            <a:off x="841248" y="3127248"/>
            <a:ext cx="310896" cy="310896"/>
          </a:xfrm>
          <a:prstGeom prst="rect">
            <a:avLst/>
          </a:prstGeom>
          <a:noFill/>
          <a:ln/>
        </p:spPr>
        <p:txBody>
          <a:bodyPr wrap="square" lIns="0" tIns="0" rIns="0" bIns="0"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a:t>
            </a:r>
            <a:endParaRPr lang="en-US" sz="1000" dirty="0"/>
          </a:p>
        </p:txBody>
      </p:sp>
      <p:sp>
        <p:nvSpPr>
          <p:cNvPr id="17" name="Text 15"/>
          <p:cNvSpPr/>
          <p:nvPr/>
        </p:nvSpPr>
        <p:spPr>
          <a:xfrm>
            <a:off x="1280160" y="3108960"/>
            <a:ext cx="4407408" cy="292608"/>
          </a:xfrm>
          <a:prstGeom prst="rect">
            <a:avLst/>
          </a:prstGeom>
          <a:noFill/>
          <a:ln/>
        </p:spPr>
        <p:txBody>
          <a:bodyPr wrap="square" lIns="0" tIns="0" rIns="0" bIns="0" rtlCol="0" anchor="ctr"/>
          <a:lstStyle/>
          <a:p>
            <a:pPr marL="0" indent="0">
              <a:buNone/>
            </a:pPr>
            <a:r>
              <a:rPr lang="en-US" sz="1300" b="1" dirty="0">
                <a:solidFill>
                  <a:srgbClr val="1A1A1A"/>
                </a:solidFill>
                <a:latin typeface="Arial" pitchFamily="34" charset="0"/>
                <a:ea typeface="Arial" pitchFamily="34" charset="-122"/>
                <a:cs typeface="Arial" pitchFamily="34" charset="-120"/>
              </a:rPr>
              <a:t>First-mover credibility</a:t>
            </a:r>
            <a:endParaRPr lang="en-US" sz="1300" dirty="0"/>
          </a:p>
        </p:txBody>
      </p:sp>
      <p:sp>
        <p:nvSpPr>
          <p:cNvPr id="18" name="Text 16"/>
          <p:cNvSpPr/>
          <p:nvPr/>
        </p:nvSpPr>
        <p:spPr>
          <a:xfrm>
            <a:off x="1280160" y="3401568"/>
            <a:ext cx="4407408" cy="384048"/>
          </a:xfrm>
          <a:prstGeom prst="rect">
            <a:avLst/>
          </a:prstGeom>
          <a:noFill/>
          <a:ln/>
        </p:spPr>
        <p:txBody>
          <a:bodyPr wrap="square" lIns="0" tIns="0" rIns="0" bIns="0" rtlCol="0" anchor="t"/>
          <a:lstStyle/>
          <a:p>
            <a:pPr marL="0" indent="0">
              <a:lnSpc>
                <a:spcPts val="1300"/>
              </a:lnSpc>
              <a:buNone/>
            </a:pPr>
            <a:r>
              <a:rPr lang="en-US" sz="1050" dirty="0">
                <a:solidFill>
                  <a:srgbClr val="3D3D3D"/>
                </a:solidFill>
                <a:latin typeface="Arial" pitchFamily="34" charset="0"/>
                <a:ea typeface="Arial" pitchFamily="34" charset="-122"/>
                <a:cs typeface="Arial" pitchFamily="34" charset="-120"/>
              </a:rPr>
              <a:t>A well-run transition strengthens the employer brand</a:t>
            </a:r>
            <a:endParaRPr lang="en-US" sz="1050" dirty="0"/>
          </a:p>
        </p:txBody>
      </p:sp>
      <p:sp>
        <p:nvSpPr>
          <p:cNvPr id="19" name="Shape 17"/>
          <p:cNvSpPr/>
          <p:nvPr/>
        </p:nvSpPr>
        <p:spPr>
          <a:xfrm>
            <a:off x="6272784" y="1463040"/>
            <a:ext cx="5349240" cy="2286000"/>
          </a:xfrm>
          <a:prstGeom prst="roundRect">
            <a:avLst>
              <a:gd name="adj" fmla="val 2000"/>
            </a:avLst>
          </a:prstGeom>
          <a:solidFill>
            <a:srgbClr val="1F1F1F"/>
          </a:solidFill>
          <a:ln/>
        </p:spPr>
        <p:txBody>
          <a:bodyPr/>
          <a:lstStyle/>
          <a:p>
            <a:endParaRPr lang="en-GB"/>
          </a:p>
        </p:txBody>
      </p:sp>
      <p:sp>
        <p:nvSpPr>
          <p:cNvPr id="20" name="Text 18"/>
          <p:cNvSpPr/>
          <p:nvPr/>
        </p:nvSpPr>
        <p:spPr>
          <a:xfrm>
            <a:off x="6510528" y="1591056"/>
            <a:ext cx="4846320" cy="237744"/>
          </a:xfrm>
          <a:prstGeom prst="rect">
            <a:avLst/>
          </a:prstGeom>
          <a:noFill/>
          <a:ln/>
        </p:spPr>
        <p:txBody>
          <a:bodyPr wrap="square" lIns="0" tIns="0" rIns="0" bIns="0" rtlCol="0" anchor="ctr"/>
          <a:lstStyle/>
          <a:p>
            <a:pPr marL="0" indent="0">
              <a:buNone/>
            </a:pPr>
            <a:r>
              <a:rPr lang="en-US" sz="1000" b="1" kern="0" spc="140" dirty="0">
                <a:solidFill>
                  <a:srgbClr val="DB0011"/>
                </a:solidFill>
                <a:latin typeface="Arial" pitchFamily="34" charset="0"/>
                <a:ea typeface="Arial" pitchFamily="34" charset="-122"/>
                <a:cs typeface="Arial" pitchFamily="34" charset="-120"/>
              </a:rPr>
              <a:t>CHALLENGES</a:t>
            </a:r>
            <a:endParaRPr lang="en-US" sz="1000" dirty="0"/>
          </a:p>
        </p:txBody>
      </p:sp>
      <p:sp>
        <p:nvSpPr>
          <p:cNvPr id="21" name="Shape 19"/>
          <p:cNvSpPr/>
          <p:nvPr/>
        </p:nvSpPr>
        <p:spPr>
          <a:xfrm>
            <a:off x="6547104" y="1920240"/>
            <a:ext cx="310896" cy="310896"/>
          </a:xfrm>
          <a:prstGeom prst="ellipse">
            <a:avLst/>
          </a:prstGeom>
          <a:solidFill>
            <a:srgbClr val="DB0011"/>
          </a:solidFill>
          <a:ln/>
        </p:spPr>
        <p:txBody>
          <a:bodyPr/>
          <a:lstStyle/>
          <a:p>
            <a:endParaRPr lang="en-GB"/>
          </a:p>
        </p:txBody>
      </p:sp>
      <p:sp>
        <p:nvSpPr>
          <p:cNvPr id="22" name="Text 20"/>
          <p:cNvSpPr/>
          <p:nvPr/>
        </p:nvSpPr>
        <p:spPr>
          <a:xfrm>
            <a:off x="6547104" y="1920240"/>
            <a:ext cx="310896" cy="310896"/>
          </a:xfrm>
          <a:prstGeom prst="rect">
            <a:avLst/>
          </a:prstGeom>
          <a:noFill/>
          <a:ln/>
        </p:spPr>
        <p:txBody>
          <a:bodyPr wrap="square" lIns="0" tIns="0" rIns="0" bIns="0"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a:t>
            </a:r>
            <a:endParaRPr lang="en-US" sz="1000" dirty="0"/>
          </a:p>
        </p:txBody>
      </p:sp>
      <p:sp>
        <p:nvSpPr>
          <p:cNvPr id="23" name="Text 21"/>
          <p:cNvSpPr/>
          <p:nvPr/>
        </p:nvSpPr>
        <p:spPr>
          <a:xfrm>
            <a:off x="6986016" y="1901952"/>
            <a:ext cx="4407408" cy="292608"/>
          </a:xfrm>
          <a:prstGeom prst="rect">
            <a:avLst/>
          </a:prstGeom>
          <a:noFill/>
          <a:ln/>
        </p:spPr>
        <p:txBody>
          <a:bodyPr wrap="square" lIns="0" tIns="0" rIns="0" bIns="0" rtlCol="0" anchor="ctr"/>
          <a:lstStyle/>
          <a:p>
            <a:pPr marL="0" indent="0">
              <a:buNone/>
            </a:pPr>
            <a:r>
              <a:rPr lang="en-US" sz="1300" b="1" dirty="0">
                <a:solidFill>
                  <a:srgbClr val="FFFFFF"/>
                </a:solidFill>
                <a:latin typeface="Arial" pitchFamily="34" charset="0"/>
                <a:ea typeface="Arial" pitchFamily="34" charset="-122"/>
                <a:cs typeface="Arial" pitchFamily="34" charset="-120"/>
              </a:rPr>
              <a:t>Restructuring fatigue</a:t>
            </a:r>
            <a:endParaRPr lang="en-US" sz="1300" dirty="0"/>
          </a:p>
        </p:txBody>
      </p:sp>
      <p:sp>
        <p:nvSpPr>
          <p:cNvPr id="24" name="Text 22"/>
          <p:cNvSpPr/>
          <p:nvPr/>
        </p:nvSpPr>
        <p:spPr>
          <a:xfrm>
            <a:off x="6986016" y="2194560"/>
            <a:ext cx="4407408" cy="384048"/>
          </a:xfrm>
          <a:prstGeom prst="rect">
            <a:avLst/>
          </a:prstGeom>
          <a:noFill/>
          <a:ln/>
        </p:spPr>
        <p:txBody>
          <a:bodyPr wrap="square" lIns="0" tIns="0" rIns="0" bIns="0" rtlCol="0" anchor="t"/>
          <a:lstStyle/>
          <a:p>
            <a:pPr marL="0" indent="0">
              <a:lnSpc>
                <a:spcPts val="1300"/>
              </a:lnSpc>
              <a:buNone/>
            </a:pPr>
            <a:r>
              <a:rPr lang="en-US" sz="1050" dirty="0">
                <a:solidFill>
                  <a:srgbClr val="BFBFBF"/>
                </a:solidFill>
                <a:latin typeface="Arial" pitchFamily="34" charset="0"/>
                <a:ea typeface="Arial" pitchFamily="34" charset="-122"/>
                <a:cs typeface="Arial" pitchFamily="34" charset="-120"/>
              </a:rPr>
              <a:t>Three programmes in a decade erode credibility</a:t>
            </a:r>
            <a:endParaRPr lang="en-US" sz="1050" dirty="0"/>
          </a:p>
        </p:txBody>
      </p:sp>
      <p:sp>
        <p:nvSpPr>
          <p:cNvPr id="25" name="Shape 23"/>
          <p:cNvSpPr/>
          <p:nvPr/>
        </p:nvSpPr>
        <p:spPr>
          <a:xfrm>
            <a:off x="6547104" y="2523744"/>
            <a:ext cx="310896" cy="310896"/>
          </a:xfrm>
          <a:prstGeom prst="ellipse">
            <a:avLst/>
          </a:prstGeom>
          <a:solidFill>
            <a:srgbClr val="DB0011"/>
          </a:solidFill>
          <a:ln/>
        </p:spPr>
        <p:txBody>
          <a:bodyPr/>
          <a:lstStyle/>
          <a:p>
            <a:endParaRPr lang="en-GB"/>
          </a:p>
        </p:txBody>
      </p:sp>
      <p:sp>
        <p:nvSpPr>
          <p:cNvPr id="26" name="Text 24"/>
          <p:cNvSpPr/>
          <p:nvPr/>
        </p:nvSpPr>
        <p:spPr>
          <a:xfrm>
            <a:off x="6547104" y="2523744"/>
            <a:ext cx="310896" cy="310896"/>
          </a:xfrm>
          <a:prstGeom prst="rect">
            <a:avLst/>
          </a:prstGeom>
          <a:noFill/>
          <a:ln/>
        </p:spPr>
        <p:txBody>
          <a:bodyPr wrap="square" lIns="0" tIns="0" rIns="0" bIns="0"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a:t>
            </a:r>
            <a:endParaRPr lang="en-US" sz="1000" dirty="0"/>
          </a:p>
        </p:txBody>
      </p:sp>
      <p:sp>
        <p:nvSpPr>
          <p:cNvPr id="27" name="Text 25"/>
          <p:cNvSpPr/>
          <p:nvPr/>
        </p:nvSpPr>
        <p:spPr>
          <a:xfrm>
            <a:off x="6986016" y="2505456"/>
            <a:ext cx="4407408" cy="292608"/>
          </a:xfrm>
          <a:prstGeom prst="rect">
            <a:avLst/>
          </a:prstGeom>
          <a:noFill/>
          <a:ln/>
        </p:spPr>
        <p:txBody>
          <a:bodyPr wrap="square" lIns="0" tIns="0" rIns="0" bIns="0" rtlCol="0" anchor="ctr"/>
          <a:lstStyle/>
          <a:p>
            <a:pPr marL="0" indent="0">
              <a:buNone/>
            </a:pPr>
            <a:r>
              <a:rPr lang="en-US" sz="1300" b="1" dirty="0">
                <a:solidFill>
                  <a:srgbClr val="FFFFFF"/>
                </a:solidFill>
                <a:latin typeface="Arial" pitchFamily="34" charset="0"/>
                <a:ea typeface="Arial" pitchFamily="34" charset="-122"/>
                <a:cs typeface="Arial" pitchFamily="34" charset="-120"/>
              </a:rPr>
              <a:t>Cost lands before capability</a:t>
            </a:r>
            <a:endParaRPr lang="en-US" sz="1300" dirty="0"/>
          </a:p>
        </p:txBody>
      </p:sp>
      <p:sp>
        <p:nvSpPr>
          <p:cNvPr id="28" name="Text 26"/>
          <p:cNvSpPr/>
          <p:nvPr/>
        </p:nvSpPr>
        <p:spPr>
          <a:xfrm>
            <a:off x="6986016" y="2798064"/>
            <a:ext cx="4407408" cy="384048"/>
          </a:xfrm>
          <a:prstGeom prst="rect">
            <a:avLst/>
          </a:prstGeom>
          <a:noFill/>
          <a:ln/>
        </p:spPr>
        <p:txBody>
          <a:bodyPr wrap="square" lIns="0" tIns="0" rIns="0" bIns="0" rtlCol="0" anchor="t"/>
          <a:lstStyle/>
          <a:p>
            <a:pPr marL="0" indent="0">
              <a:lnSpc>
                <a:spcPts val="1300"/>
              </a:lnSpc>
              <a:buNone/>
            </a:pPr>
            <a:r>
              <a:rPr lang="en-US" sz="1050" dirty="0">
                <a:solidFill>
                  <a:srgbClr val="BFBFBF"/>
                </a:solidFill>
                <a:latin typeface="Arial" pitchFamily="34" charset="0"/>
                <a:ea typeface="Arial" pitchFamily="34" charset="-122"/>
                <a:cs typeface="Arial" pitchFamily="34" charset="-120"/>
              </a:rPr>
              <a:t>Severance is immediate; reskilling pays back later</a:t>
            </a:r>
            <a:endParaRPr lang="en-US" sz="1050" dirty="0"/>
          </a:p>
        </p:txBody>
      </p:sp>
      <p:sp>
        <p:nvSpPr>
          <p:cNvPr id="29" name="Shape 27"/>
          <p:cNvSpPr/>
          <p:nvPr/>
        </p:nvSpPr>
        <p:spPr>
          <a:xfrm>
            <a:off x="6547104" y="3127248"/>
            <a:ext cx="310896" cy="310896"/>
          </a:xfrm>
          <a:prstGeom prst="ellipse">
            <a:avLst/>
          </a:prstGeom>
          <a:solidFill>
            <a:srgbClr val="DB0011"/>
          </a:solidFill>
          <a:ln/>
        </p:spPr>
        <p:txBody>
          <a:bodyPr/>
          <a:lstStyle/>
          <a:p>
            <a:endParaRPr lang="en-GB"/>
          </a:p>
        </p:txBody>
      </p:sp>
      <p:sp>
        <p:nvSpPr>
          <p:cNvPr id="30" name="Text 28"/>
          <p:cNvSpPr/>
          <p:nvPr/>
        </p:nvSpPr>
        <p:spPr>
          <a:xfrm>
            <a:off x="6547104" y="3127248"/>
            <a:ext cx="310896" cy="310896"/>
          </a:xfrm>
          <a:prstGeom prst="rect">
            <a:avLst/>
          </a:prstGeom>
          <a:noFill/>
          <a:ln/>
        </p:spPr>
        <p:txBody>
          <a:bodyPr wrap="square" lIns="0" tIns="0" rIns="0" bIns="0"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a:t>
            </a:r>
            <a:endParaRPr lang="en-US" sz="1000" dirty="0"/>
          </a:p>
        </p:txBody>
      </p:sp>
      <p:sp>
        <p:nvSpPr>
          <p:cNvPr id="31" name="Text 29"/>
          <p:cNvSpPr/>
          <p:nvPr/>
        </p:nvSpPr>
        <p:spPr>
          <a:xfrm>
            <a:off x="6986016" y="3108960"/>
            <a:ext cx="4407408" cy="292608"/>
          </a:xfrm>
          <a:prstGeom prst="rect">
            <a:avLst/>
          </a:prstGeom>
          <a:noFill/>
          <a:ln/>
        </p:spPr>
        <p:txBody>
          <a:bodyPr wrap="square" lIns="0" tIns="0" rIns="0" bIns="0" rtlCol="0" anchor="ctr"/>
          <a:lstStyle/>
          <a:p>
            <a:pPr marL="0" indent="0">
              <a:buNone/>
            </a:pPr>
            <a:r>
              <a:rPr lang="en-US" sz="1300" b="1" dirty="0">
                <a:solidFill>
                  <a:srgbClr val="FFFFFF"/>
                </a:solidFill>
                <a:latin typeface="Arial" pitchFamily="34" charset="0"/>
                <a:ea typeface="Arial" pitchFamily="34" charset="-122"/>
                <a:cs typeface="Arial" pitchFamily="34" charset="-120"/>
              </a:rPr>
              <a:t>A message that is hard to believe</a:t>
            </a:r>
            <a:endParaRPr lang="en-US" sz="1300" dirty="0"/>
          </a:p>
        </p:txBody>
      </p:sp>
      <p:sp>
        <p:nvSpPr>
          <p:cNvPr id="32" name="Text 30"/>
          <p:cNvSpPr/>
          <p:nvPr/>
        </p:nvSpPr>
        <p:spPr>
          <a:xfrm>
            <a:off x="6986016" y="3401568"/>
            <a:ext cx="4407408" cy="384048"/>
          </a:xfrm>
          <a:prstGeom prst="rect">
            <a:avLst/>
          </a:prstGeom>
          <a:noFill/>
          <a:ln/>
        </p:spPr>
        <p:txBody>
          <a:bodyPr wrap="square" lIns="0" tIns="0" rIns="0" bIns="0" rtlCol="0" anchor="t"/>
          <a:lstStyle/>
          <a:p>
            <a:pPr marL="0" indent="0">
              <a:lnSpc>
                <a:spcPts val="1300"/>
              </a:lnSpc>
              <a:buNone/>
            </a:pPr>
            <a:r>
              <a:rPr lang="en-US" sz="1050" dirty="0">
                <a:solidFill>
                  <a:srgbClr val="BFBFBF"/>
                </a:solidFill>
                <a:latin typeface="Arial" pitchFamily="34" charset="0"/>
                <a:ea typeface="Arial" pitchFamily="34" charset="-122"/>
                <a:cs typeface="Arial" pitchFamily="34" charset="-120"/>
              </a:rPr>
              <a:t>200,000 reassured, 20,000 reportedly under review</a:t>
            </a:r>
            <a:endParaRPr lang="en-US" sz="1050" dirty="0"/>
          </a:p>
        </p:txBody>
      </p:sp>
      <p:sp>
        <p:nvSpPr>
          <p:cNvPr id="33" name="Text 31"/>
          <p:cNvSpPr/>
          <p:nvPr/>
        </p:nvSpPr>
        <p:spPr>
          <a:xfrm>
            <a:off x="566928" y="3968496"/>
            <a:ext cx="5486400" cy="274320"/>
          </a:xfrm>
          <a:prstGeom prst="rect">
            <a:avLst/>
          </a:prstGeom>
          <a:noFill/>
          <a:ln/>
        </p:spPr>
        <p:txBody>
          <a:bodyPr wrap="square" lIns="0" tIns="0" rIns="0" bIns="0" rtlCol="0" anchor="ctr"/>
          <a:lstStyle/>
          <a:p>
            <a:pPr marL="0" indent="0">
              <a:buNone/>
            </a:pPr>
            <a:r>
              <a:rPr lang="en-US" sz="1250" b="1" dirty="0">
                <a:solidFill>
                  <a:srgbClr val="1A1A1A"/>
                </a:solidFill>
                <a:latin typeface="Arial" pitchFamily="34" charset="0"/>
                <a:ea typeface="Arial" pitchFamily="34" charset="-122"/>
                <a:cs typeface="Arial" pitchFamily="34" charset="-120"/>
              </a:rPr>
              <a:t>The timing problem, in one chart ($bn)</a:t>
            </a:r>
            <a:endParaRPr lang="en-US" sz="1250" dirty="0"/>
          </a:p>
        </p:txBody>
      </p:sp>
      <p:graphicFrame>
        <p:nvGraphicFramePr>
          <p:cNvPr id="34" name="Chart 0"/>
          <p:cNvGraphicFramePr/>
          <p:nvPr/>
        </p:nvGraphicFramePr>
        <p:xfrm>
          <a:off x="429768" y="4242816"/>
          <a:ext cx="5760720" cy="1737360"/>
        </p:xfrm>
        <a:graphic>
          <a:graphicData uri="http://schemas.openxmlformats.org/drawingml/2006/chart">
            <c:chart xmlns:c="http://schemas.openxmlformats.org/drawingml/2006/chart" xmlns:r="http://schemas.openxmlformats.org/officeDocument/2006/relationships" r:id="rId3"/>
          </a:graphicData>
        </a:graphic>
      </p:graphicFrame>
      <p:sp>
        <p:nvSpPr>
          <p:cNvPr id="35" name="Shape 32"/>
          <p:cNvSpPr/>
          <p:nvPr/>
        </p:nvSpPr>
        <p:spPr>
          <a:xfrm>
            <a:off x="6373368" y="3968496"/>
            <a:ext cx="5248656" cy="2011680"/>
          </a:xfrm>
          <a:prstGeom prst="roundRect">
            <a:avLst>
              <a:gd name="adj" fmla="val 2273"/>
            </a:avLst>
          </a:prstGeom>
          <a:solidFill>
            <a:srgbClr val="FCE9EB"/>
          </a:solidFill>
          <a:ln w="12700">
            <a:solidFill>
              <a:srgbClr val="F2C4CA"/>
            </a:solidFill>
            <a:prstDash val="solid"/>
          </a:ln>
        </p:spPr>
        <p:txBody>
          <a:bodyPr/>
          <a:lstStyle/>
          <a:p>
            <a:endParaRPr lang="en-GB"/>
          </a:p>
        </p:txBody>
      </p:sp>
      <p:sp>
        <p:nvSpPr>
          <p:cNvPr id="36" name="Text 33"/>
          <p:cNvSpPr/>
          <p:nvPr/>
        </p:nvSpPr>
        <p:spPr>
          <a:xfrm>
            <a:off x="6592824" y="4151376"/>
            <a:ext cx="4809744"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THE CENTRAL TENSION</a:t>
            </a:r>
            <a:endParaRPr lang="en-US" sz="900" dirty="0"/>
          </a:p>
        </p:txBody>
      </p:sp>
      <p:sp>
        <p:nvSpPr>
          <p:cNvPr id="37" name="Text 34"/>
          <p:cNvSpPr/>
          <p:nvPr/>
        </p:nvSpPr>
        <p:spPr>
          <a:xfrm>
            <a:off x="6592824" y="4425696"/>
            <a:ext cx="4809744" cy="310896"/>
          </a:xfrm>
          <a:prstGeom prst="rect">
            <a:avLst/>
          </a:prstGeom>
          <a:noFill/>
          <a:ln/>
        </p:spPr>
        <p:txBody>
          <a:bodyPr wrap="square" lIns="0" tIns="0" rIns="0" bIns="0" rtlCol="0" anchor="t"/>
          <a:lstStyle/>
          <a:p>
            <a:pPr marL="0" indent="0">
              <a:buNone/>
            </a:pPr>
            <a:r>
              <a:rPr lang="en-US" sz="1500" b="1" dirty="0">
                <a:solidFill>
                  <a:srgbClr val="1A1A1A"/>
                </a:solidFill>
                <a:latin typeface="Arial" pitchFamily="34" charset="0"/>
                <a:ea typeface="Arial" pitchFamily="34" charset="-122"/>
                <a:cs typeface="Arial" pitchFamily="34" charset="-120"/>
              </a:rPr>
              <a:t>Two calendars, different speeds</a:t>
            </a:r>
            <a:endParaRPr lang="en-US" sz="1500" dirty="0"/>
          </a:p>
        </p:txBody>
      </p:sp>
      <p:sp>
        <p:nvSpPr>
          <p:cNvPr id="38" name="Text 35"/>
          <p:cNvSpPr/>
          <p:nvPr/>
        </p:nvSpPr>
        <p:spPr>
          <a:xfrm>
            <a:off x="6592824" y="4828032"/>
            <a:ext cx="4809744" cy="987552"/>
          </a:xfrm>
          <a:prstGeom prst="rect">
            <a:avLst/>
          </a:prstGeom>
          <a:noFill/>
          <a:ln/>
        </p:spPr>
        <p:txBody>
          <a:bodyPr wrap="square" lIns="0" tIns="0" rIns="0" bIns="0" rtlCol="0" anchor="t"/>
          <a:lstStyle/>
          <a:p>
            <a:pPr marL="342900" indent="-342900">
              <a:lnSpc>
                <a:spcPts val="1600"/>
              </a:lnSpc>
              <a:spcAft>
                <a:spcPts val="900"/>
              </a:spcAft>
              <a:buSzPct val="100000"/>
              <a:buChar char="•"/>
            </a:pPr>
            <a:r>
              <a:rPr lang="en-US" sz="1200" dirty="0">
                <a:solidFill>
                  <a:srgbClr val="3D3D3D"/>
                </a:solidFill>
                <a:latin typeface="Arial" pitchFamily="34" charset="0"/>
                <a:ea typeface="Arial" pitchFamily="34" charset="-122"/>
                <a:cs typeface="Arial" pitchFamily="34" charset="-120"/>
              </a:rPr>
              <a:t>Financial: cost now, savings within 24 months</a:t>
            </a:r>
            <a:endParaRPr lang="en-US" sz="1200" dirty="0"/>
          </a:p>
          <a:p>
            <a:pPr marL="342900" indent="-342900">
              <a:lnSpc>
                <a:spcPts val="1600"/>
              </a:lnSpc>
              <a:spcAft>
                <a:spcPts val="900"/>
              </a:spcAft>
              <a:buSzPct val="100000"/>
              <a:buChar char="•"/>
            </a:pPr>
            <a:r>
              <a:rPr lang="en-US" sz="1200" dirty="0">
                <a:solidFill>
                  <a:srgbClr val="3D3D3D"/>
                </a:solidFill>
                <a:latin typeface="Arial" pitchFamily="34" charset="0"/>
                <a:ea typeface="Arial" pitchFamily="34" charset="-122"/>
                <a:cs typeface="Arial" pitchFamily="34" charset="-120"/>
              </a:rPr>
              <a:t>Human capital: capability returns over years</a:t>
            </a:r>
            <a:endParaRPr lang="en-US" sz="1200" dirty="0"/>
          </a:p>
          <a:p>
            <a:pPr marL="342900" indent="-342900">
              <a:lnSpc>
                <a:spcPts val="1600"/>
              </a:lnSpc>
              <a:spcAft>
                <a:spcPts val="900"/>
              </a:spcAft>
              <a:buSzPct val="100000"/>
              <a:buChar char="•"/>
            </a:pPr>
            <a:r>
              <a:rPr lang="en-US" sz="1200" dirty="0">
                <a:solidFill>
                  <a:srgbClr val="3D3D3D"/>
                </a:solidFill>
                <a:latin typeface="Arial" pitchFamily="34" charset="0"/>
                <a:ea typeface="Arial" pitchFamily="34" charset="-122"/>
                <a:cs typeface="Arial" pitchFamily="34" charset="-120"/>
              </a:rPr>
              <a:t>When they conflict, finance wins</a:t>
            </a:r>
            <a:endParaRPr lang="en-US" sz="1200" dirty="0"/>
          </a:p>
        </p:txBody>
      </p:sp>
      <p:sp>
        <p:nvSpPr>
          <p:cNvPr id="39" name="Text 36"/>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Sources: HSBC Annual Report and Accounts 2025; HSBC results announcement, February 2025; Bloomberg (2026).</a:t>
            </a:r>
            <a:endParaRPr lang="en-US" sz="850" dirty="0"/>
          </a:p>
        </p:txBody>
      </p:sp>
      <p:sp>
        <p:nvSpPr>
          <p:cNvPr id="40" name="Text 37"/>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4</a:t>
            </a:r>
            <a:endParaRPr lang="en-US" sz="9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pPr marL="0" indent="0">
              <a:buNone/>
            </a:pPr>
            <a:r>
              <a:rPr lang="en-US" sz="1050" b="1" kern="0" spc="160" dirty="0">
                <a:solidFill>
                  <a:srgbClr val="DB0011"/>
                </a:solidFill>
                <a:latin typeface="Arial" pitchFamily="34" charset="0"/>
                <a:ea typeface="Arial" pitchFamily="34" charset="-122"/>
                <a:cs typeface="Arial" pitchFamily="34" charset="-120"/>
              </a:rPr>
              <a:t>PRIYANSHI · STRATEGIC WORKFORCE TRANSFORMATION</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3000" b="1" dirty="0">
                <a:solidFill>
                  <a:srgbClr val="1A1A1A"/>
                </a:solidFill>
                <a:latin typeface="Arial" pitchFamily="34" charset="0"/>
                <a:ea typeface="Arial" pitchFamily="34" charset="-122"/>
                <a:cs typeface="Arial" pitchFamily="34" charset="-120"/>
              </a:rPr>
              <a:t>Root-cause analysis: why the strategy strains</a:t>
            </a:r>
            <a:endParaRPr lang="en-US" sz="3000" dirty="0"/>
          </a:p>
        </p:txBody>
      </p:sp>
      <p:sp>
        <p:nvSpPr>
          <p:cNvPr id="5" name="Shape 3"/>
          <p:cNvSpPr/>
          <p:nvPr/>
        </p:nvSpPr>
        <p:spPr>
          <a:xfrm>
            <a:off x="566928" y="1463040"/>
            <a:ext cx="11055096" cy="621792"/>
          </a:xfrm>
          <a:prstGeom prst="roundRect">
            <a:avLst>
              <a:gd name="adj" fmla="val 7353"/>
            </a:avLst>
          </a:prstGeom>
          <a:solidFill>
            <a:srgbClr val="FCE9EB"/>
          </a:solidFill>
          <a:ln w="12700">
            <a:solidFill>
              <a:srgbClr val="DB0011"/>
            </a:solidFill>
            <a:prstDash val="solid"/>
          </a:ln>
        </p:spPr>
        <p:txBody>
          <a:bodyPr/>
          <a:lstStyle/>
          <a:p>
            <a:endParaRPr lang="en-GB"/>
          </a:p>
        </p:txBody>
      </p:sp>
      <p:sp>
        <p:nvSpPr>
          <p:cNvPr id="6" name="Text 4"/>
          <p:cNvSpPr/>
          <p:nvPr/>
        </p:nvSpPr>
        <p:spPr>
          <a:xfrm>
            <a:off x="804672" y="1536192"/>
            <a:ext cx="1463040"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SYMPTOM</a:t>
            </a:r>
            <a:endParaRPr lang="en-US" sz="900" dirty="0"/>
          </a:p>
        </p:txBody>
      </p:sp>
      <p:sp>
        <p:nvSpPr>
          <p:cNvPr id="7" name="Text 5"/>
          <p:cNvSpPr/>
          <p:nvPr/>
        </p:nvSpPr>
        <p:spPr>
          <a:xfrm>
            <a:off x="804672" y="1737360"/>
            <a:ext cx="10579608" cy="274320"/>
          </a:xfrm>
          <a:prstGeom prst="rect">
            <a:avLst/>
          </a:prstGeom>
          <a:noFill/>
          <a:ln/>
        </p:spPr>
        <p:txBody>
          <a:bodyPr wrap="square" lIns="0" tIns="0" rIns="0" bIns="0" rtlCol="0" anchor="ctr"/>
          <a:lstStyle/>
          <a:p>
            <a:pPr marL="0" indent="0">
              <a:buNone/>
            </a:pPr>
            <a:r>
              <a:rPr lang="en-US" sz="1500" b="1" dirty="0">
                <a:solidFill>
                  <a:srgbClr val="1A1A1A"/>
                </a:solidFill>
                <a:latin typeface="Arial" pitchFamily="34" charset="0"/>
                <a:ea typeface="Arial" pitchFamily="34" charset="-122"/>
                <a:cs typeface="Arial" pitchFamily="34" charset="-120"/>
              </a:rPr>
              <a:t>Savings are delivered; capability and trust are not rebuilt between rounds</a:t>
            </a:r>
            <a:endParaRPr lang="en-US" sz="1500" dirty="0"/>
          </a:p>
        </p:txBody>
      </p:sp>
      <p:sp>
        <p:nvSpPr>
          <p:cNvPr id="8" name="Shape 6"/>
          <p:cNvSpPr/>
          <p:nvPr/>
        </p:nvSpPr>
        <p:spPr>
          <a:xfrm>
            <a:off x="566928" y="2377440"/>
            <a:ext cx="2651760" cy="1783080"/>
          </a:xfrm>
          <a:prstGeom prst="roundRect">
            <a:avLst>
              <a:gd name="adj" fmla="val 2564"/>
            </a:avLst>
          </a:prstGeom>
          <a:solidFill>
            <a:srgbClr val="FFFFFF"/>
          </a:solidFill>
          <a:ln w="12700">
            <a:solidFill>
              <a:srgbClr val="DCDCDC"/>
            </a:solidFill>
            <a:prstDash val="solid"/>
          </a:ln>
        </p:spPr>
        <p:txBody>
          <a:bodyPr/>
          <a:lstStyle/>
          <a:p>
            <a:endParaRPr lang="en-GB"/>
          </a:p>
        </p:txBody>
      </p:sp>
      <p:sp>
        <p:nvSpPr>
          <p:cNvPr id="9" name="Shape 7"/>
          <p:cNvSpPr/>
          <p:nvPr/>
        </p:nvSpPr>
        <p:spPr>
          <a:xfrm>
            <a:off x="566928" y="2377440"/>
            <a:ext cx="2651760" cy="384048"/>
          </a:xfrm>
          <a:prstGeom prst="roundRect">
            <a:avLst>
              <a:gd name="adj" fmla="val 11905"/>
            </a:avLst>
          </a:prstGeom>
          <a:solidFill>
            <a:srgbClr val="2B2B2B"/>
          </a:solidFill>
          <a:ln/>
        </p:spPr>
        <p:txBody>
          <a:bodyPr/>
          <a:lstStyle/>
          <a:p>
            <a:endParaRPr lang="en-GB"/>
          </a:p>
        </p:txBody>
      </p:sp>
      <p:sp>
        <p:nvSpPr>
          <p:cNvPr id="10" name="Text 8"/>
          <p:cNvSpPr/>
          <p:nvPr/>
        </p:nvSpPr>
        <p:spPr>
          <a:xfrm>
            <a:off x="749808" y="2377440"/>
            <a:ext cx="2286000" cy="384048"/>
          </a:xfrm>
          <a:prstGeom prst="rect">
            <a:avLst/>
          </a:prstGeom>
          <a:noFill/>
          <a:ln/>
        </p:spPr>
        <p:txBody>
          <a:bodyPr wrap="square" lIns="0" tIns="0" rIns="0" bIns="0" rtlCol="0" anchor="ctr"/>
          <a:lstStyle/>
          <a:p>
            <a:pPr marL="0" indent="0">
              <a:buNone/>
            </a:pPr>
            <a:r>
              <a:rPr lang="en-US" sz="950" b="1" kern="0" spc="110" dirty="0">
                <a:solidFill>
                  <a:srgbClr val="FFFFFF"/>
                </a:solidFill>
                <a:latin typeface="Arial" pitchFamily="34" charset="0"/>
                <a:ea typeface="Arial" pitchFamily="34" charset="-122"/>
                <a:cs typeface="Arial" pitchFamily="34" charset="-120"/>
              </a:rPr>
              <a:t>STRUCTURE</a:t>
            </a:r>
            <a:endParaRPr lang="en-US" sz="950" dirty="0"/>
          </a:p>
        </p:txBody>
      </p:sp>
      <p:sp>
        <p:nvSpPr>
          <p:cNvPr id="11" name="Text 9"/>
          <p:cNvSpPr/>
          <p:nvPr/>
        </p:nvSpPr>
        <p:spPr>
          <a:xfrm>
            <a:off x="749808" y="2852928"/>
            <a:ext cx="2286000" cy="512064"/>
          </a:xfrm>
          <a:prstGeom prst="rect">
            <a:avLst/>
          </a:prstGeom>
          <a:noFill/>
          <a:ln/>
        </p:spPr>
        <p:txBody>
          <a:bodyPr wrap="square" lIns="0" tIns="0" rIns="0" bIns="0" rtlCol="0" anchor="t"/>
          <a:lstStyle/>
          <a:p>
            <a:pPr marL="0" indent="0">
              <a:lnSpc>
                <a:spcPts val="1600"/>
              </a:lnSpc>
              <a:buNone/>
            </a:pPr>
            <a:r>
              <a:rPr lang="en-US" sz="1350" b="1" dirty="0">
                <a:solidFill>
                  <a:srgbClr val="1A1A1A"/>
                </a:solidFill>
                <a:latin typeface="Arial" pitchFamily="34" charset="0"/>
                <a:ea typeface="Arial" pitchFamily="34" charset="-122"/>
                <a:cs typeface="Arial" pitchFamily="34" charset="-120"/>
              </a:rPr>
              <a:t>Programme-based change</a:t>
            </a:r>
            <a:endParaRPr lang="en-US" sz="1350" dirty="0"/>
          </a:p>
        </p:txBody>
      </p:sp>
      <p:sp>
        <p:nvSpPr>
          <p:cNvPr id="12" name="Text 10"/>
          <p:cNvSpPr/>
          <p:nvPr/>
        </p:nvSpPr>
        <p:spPr>
          <a:xfrm>
            <a:off x="749808" y="3401568"/>
            <a:ext cx="2286000" cy="640080"/>
          </a:xfrm>
          <a:prstGeom prst="rect">
            <a:avLst/>
          </a:prstGeom>
          <a:noFill/>
          <a:ln/>
        </p:spPr>
        <p:txBody>
          <a:bodyPr wrap="square" lIns="0" tIns="0" rIns="0" bIns="0" rtlCol="0" anchor="t"/>
          <a:lstStyle/>
          <a:p>
            <a:pPr marL="0" indent="0">
              <a:lnSpc>
                <a:spcPts val="1400"/>
              </a:lnSpc>
              <a:buNone/>
            </a:pPr>
            <a:r>
              <a:rPr lang="en-US" sz="1100" dirty="0">
                <a:solidFill>
                  <a:srgbClr val="3D3D3D"/>
                </a:solidFill>
                <a:latin typeface="Arial" pitchFamily="34" charset="0"/>
                <a:ea typeface="Arial" pitchFamily="34" charset="-122"/>
                <a:cs typeface="Arial" pitchFamily="34" charset="-120"/>
              </a:rPr>
              <a:t>Time-boxed cost programmes, not continuous renewal</a:t>
            </a:r>
            <a:endParaRPr lang="en-US" sz="1100" dirty="0"/>
          </a:p>
        </p:txBody>
      </p:sp>
      <p:sp>
        <p:nvSpPr>
          <p:cNvPr id="13" name="Shape 11"/>
          <p:cNvSpPr/>
          <p:nvPr/>
        </p:nvSpPr>
        <p:spPr>
          <a:xfrm>
            <a:off x="1879092" y="4187952"/>
            <a:ext cx="27432" cy="182880"/>
          </a:xfrm>
          <a:prstGeom prst="rect">
            <a:avLst/>
          </a:prstGeom>
          <a:solidFill>
            <a:srgbClr val="C4C4C4"/>
          </a:solidFill>
          <a:ln/>
        </p:spPr>
        <p:txBody>
          <a:bodyPr/>
          <a:lstStyle/>
          <a:p>
            <a:endParaRPr lang="en-GB"/>
          </a:p>
        </p:txBody>
      </p:sp>
      <p:sp>
        <p:nvSpPr>
          <p:cNvPr id="14" name="Shape 12"/>
          <p:cNvSpPr/>
          <p:nvPr/>
        </p:nvSpPr>
        <p:spPr>
          <a:xfrm rot="10800000">
            <a:off x="1792224" y="4352544"/>
            <a:ext cx="201168" cy="146304"/>
          </a:xfrm>
          <a:prstGeom prst="triangle">
            <a:avLst/>
          </a:prstGeom>
          <a:solidFill>
            <a:srgbClr val="C4C4C4"/>
          </a:solidFill>
          <a:ln/>
        </p:spPr>
        <p:txBody>
          <a:bodyPr/>
          <a:lstStyle/>
          <a:p>
            <a:endParaRPr lang="en-GB"/>
          </a:p>
        </p:txBody>
      </p:sp>
      <p:sp>
        <p:nvSpPr>
          <p:cNvPr id="15" name="Shape 13"/>
          <p:cNvSpPr/>
          <p:nvPr/>
        </p:nvSpPr>
        <p:spPr>
          <a:xfrm>
            <a:off x="3374136" y="2377440"/>
            <a:ext cx="2651760" cy="1783080"/>
          </a:xfrm>
          <a:prstGeom prst="roundRect">
            <a:avLst>
              <a:gd name="adj" fmla="val 2564"/>
            </a:avLst>
          </a:prstGeom>
          <a:solidFill>
            <a:srgbClr val="FFFFFF"/>
          </a:solidFill>
          <a:ln w="12700">
            <a:solidFill>
              <a:srgbClr val="DCDCDC"/>
            </a:solidFill>
            <a:prstDash val="solid"/>
          </a:ln>
        </p:spPr>
        <p:txBody>
          <a:bodyPr/>
          <a:lstStyle/>
          <a:p>
            <a:endParaRPr lang="en-GB"/>
          </a:p>
        </p:txBody>
      </p:sp>
      <p:sp>
        <p:nvSpPr>
          <p:cNvPr id="16" name="Shape 14"/>
          <p:cNvSpPr/>
          <p:nvPr/>
        </p:nvSpPr>
        <p:spPr>
          <a:xfrm>
            <a:off x="3374136" y="2377440"/>
            <a:ext cx="2651760" cy="384048"/>
          </a:xfrm>
          <a:prstGeom prst="roundRect">
            <a:avLst>
              <a:gd name="adj" fmla="val 11905"/>
            </a:avLst>
          </a:prstGeom>
          <a:solidFill>
            <a:srgbClr val="2B2B2B"/>
          </a:solidFill>
          <a:ln/>
        </p:spPr>
        <p:txBody>
          <a:bodyPr/>
          <a:lstStyle/>
          <a:p>
            <a:endParaRPr lang="en-GB"/>
          </a:p>
        </p:txBody>
      </p:sp>
      <p:sp>
        <p:nvSpPr>
          <p:cNvPr id="17" name="Text 15"/>
          <p:cNvSpPr/>
          <p:nvPr/>
        </p:nvSpPr>
        <p:spPr>
          <a:xfrm>
            <a:off x="3557016" y="2377440"/>
            <a:ext cx="2286000" cy="384048"/>
          </a:xfrm>
          <a:prstGeom prst="rect">
            <a:avLst/>
          </a:prstGeom>
          <a:noFill/>
          <a:ln/>
        </p:spPr>
        <p:txBody>
          <a:bodyPr wrap="square" lIns="0" tIns="0" rIns="0" bIns="0" rtlCol="0" anchor="ctr"/>
          <a:lstStyle/>
          <a:p>
            <a:pPr marL="0" indent="0">
              <a:buNone/>
            </a:pPr>
            <a:r>
              <a:rPr lang="en-US" sz="950" b="1" kern="0" spc="110" dirty="0">
                <a:solidFill>
                  <a:srgbClr val="FFFFFF"/>
                </a:solidFill>
                <a:latin typeface="Arial" pitchFamily="34" charset="0"/>
                <a:ea typeface="Arial" pitchFamily="34" charset="-122"/>
                <a:cs typeface="Arial" pitchFamily="34" charset="-120"/>
              </a:rPr>
              <a:t>LEADERSHIP</a:t>
            </a:r>
            <a:endParaRPr lang="en-US" sz="950" dirty="0"/>
          </a:p>
        </p:txBody>
      </p:sp>
      <p:sp>
        <p:nvSpPr>
          <p:cNvPr id="18" name="Text 16"/>
          <p:cNvSpPr/>
          <p:nvPr/>
        </p:nvSpPr>
        <p:spPr>
          <a:xfrm>
            <a:off x="3557016" y="2852928"/>
            <a:ext cx="2286000" cy="512064"/>
          </a:xfrm>
          <a:prstGeom prst="rect">
            <a:avLst/>
          </a:prstGeom>
          <a:noFill/>
          <a:ln/>
        </p:spPr>
        <p:txBody>
          <a:bodyPr wrap="square" lIns="0" tIns="0" rIns="0" bIns="0" rtlCol="0" anchor="t"/>
          <a:lstStyle/>
          <a:p>
            <a:pPr marL="0" indent="0">
              <a:lnSpc>
                <a:spcPts val="1600"/>
              </a:lnSpc>
              <a:buNone/>
            </a:pPr>
            <a:r>
              <a:rPr lang="en-US" sz="1350" b="1" dirty="0">
                <a:solidFill>
                  <a:srgbClr val="1A1A1A"/>
                </a:solidFill>
                <a:latin typeface="Arial" pitchFamily="34" charset="0"/>
                <a:ea typeface="Arial" pitchFamily="34" charset="-122"/>
                <a:cs typeface="Arial" pitchFamily="34" charset="-120"/>
              </a:rPr>
              <a:t>Targets set in cost terms</a:t>
            </a:r>
            <a:endParaRPr lang="en-US" sz="1350" dirty="0"/>
          </a:p>
        </p:txBody>
      </p:sp>
      <p:sp>
        <p:nvSpPr>
          <p:cNvPr id="19" name="Text 17"/>
          <p:cNvSpPr/>
          <p:nvPr/>
        </p:nvSpPr>
        <p:spPr>
          <a:xfrm>
            <a:off x="3557016" y="3401568"/>
            <a:ext cx="2286000" cy="640080"/>
          </a:xfrm>
          <a:prstGeom prst="rect">
            <a:avLst/>
          </a:prstGeom>
          <a:noFill/>
          <a:ln/>
        </p:spPr>
        <p:txBody>
          <a:bodyPr wrap="square" lIns="0" tIns="0" rIns="0" bIns="0" rtlCol="0" anchor="t"/>
          <a:lstStyle/>
          <a:p>
            <a:pPr marL="0" indent="0">
              <a:lnSpc>
                <a:spcPts val="1400"/>
              </a:lnSpc>
              <a:buNone/>
            </a:pPr>
            <a:r>
              <a:rPr lang="en-US" sz="1100" dirty="0">
                <a:solidFill>
                  <a:srgbClr val="3D3D3D"/>
                </a:solidFill>
                <a:latin typeface="Arial" pitchFamily="34" charset="0"/>
                <a:ea typeface="Arial" pitchFamily="34" charset="-122"/>
                <a:cs typeface="Arial" pitchFamily="34" charset="-120"/>
              </a:rPr>
              <a:t>Capability has no headline metric of its own</a:t>
            </a:r>
            <a:endParaRPr lang="en-US" sz="1100" dirty="0"/>
          </a:p>
        </p:txBody>
      </p:sp>
      <p:sp>
        <p:nvSpPr>
          <p:cNvPr id="20" name="Shape 18"/>
          <p:cNvSpPr/>
          <p:nvPr/>
        </p:nvSpPr>
        <p:spPr>
          <a:xfrm>
            <a:off x="4686300" y="4187952"/>
            <a:ext cx="27432" cy="182880"/>
          </a:xfrm>
          <a:prstGeom prst="rect">
            <a:avLst/>
          </a:prstGeom>
          <a:solidFill>
            <a:srgbClr val="C4C4C4"/>
          </a:solidFill>
          <a:ln/>
        </p:spPr>
        <p:txBody>
          <a:bodyPr/>
          <a:lstStyle/>
          <a:p>
            <a:endParaRPr lang="en-GB"/>
          </a:p>
        </p:txBody>
      </p:sp>
      <p:sp>
        <p:nvSpPr>
          <p:cNvPr id="21" name="Shape 19"/>
          <p:cNvSpPr/>
          <p:nvPr/>
        </p:nvSpPr>
        <p:spPr>
          <a:xfrm rot="10800000">
            <a:off x="4599432" y="4352544"/>
            <a:ext cx="201168" cy="146304"/>
          </a:xfrm>
          <a:prstGeom prst="triangle">
            <a:avLst/>
          </a:prstGeom>
          <a:solidFill>
            <a:srgbClr val="C4C4C4"/>
          </a:solidFill>
          <a:ln/>
        </p:spPr>
        <p:txBody>
          <a:bodyPr/>
          <a:lstStyle/>
          <a:p>
            <a:endParaRPr lang="en-GB"/>
          </a:p>
        </p:txBody>
      </p:sp>
      <p:sp>
        <p:nvSpPr>
          <p:cNvPr id="22" name="Shape 20"/>
          <p:cNvSpPr/>
          <p:nvPr/>
        </p:nvSpPr>
        <p:spPr>
          <a:xfrm>
            <a:off x="6181344" y="2377440"/>
            <a:ext cx="2651760" cy="1783080"/>
          </a:xfrm>
          <a:prstGeom prst="roundRect">
            <a:avLst>
              <a:gd name="adj" fmla="val 2564"/>
            </a:avLst>
          </a:prstGeom>
          <a:solidFill>
            <a:srgbClr val="FFFFFF"/>
          </a:solidFill>
          <a:ln w="12700">
            <a:solidFill>
              <a:srgbClr val="DCDCDC"/>
            </a:solidFill>
            <a:prstDash val="solid"/>
          </a:ln>
        </p:spPr>
        <p:txBody>
          <a:bodyPr/>
          <a:lstStyle/>
          <a:p>
            <a:endParaRPr lang="en-GB"/>
          </a:p>
        </p:txBody>
      </p:sp>
      <p:sp>
        <p:nvSpPr>
          <p:cNvPr id="23" name="Shape 21"/>
          <p:cNvSpPr/>
          <p:nvPr/>
        </p:nvSpPr>
        <p:spPr>
          <a:xfrm>
            <a:off x="6181344" y="2377440"/>
            <a:ext cx="2651760" cy="384048"/>
          </a:xfrm>
          <a:prstGeom prst="roundRect">
            <a:avLst>
              <a:gd name="adj" fmla="val 11905"/>
            </a:avLst>
          </a:prstGeom>
          <a:solidFill>
            <a:srgbClr val="2B2B2B"/>
          </a:solidFill>
          <a:ln/>
        </p:spPr>
        <p:txBody>
          <a:bodyPr/>
          <a:lstStyle/>
          <a:p>
            <a:endParaRPr lang="en-GB"/>
          </a:p>
        </p:txBody>
      </p:sp>
      <p:sp>
        <p:nvSpPr>
          <p:cNvPr id="24" name="Text 22"/>
          <p:cNvSpPr/>
          <p:nvPr/>
        </p:nvSpPr>
        <p:spPr>
          <a:xfrm>
            <a:off x="6364224" y="2377440"/>
            <a:ext cx="2286000" cy="384048"/>
          </a:xfrm>
          <a:prstGeom prst="rect">
            <a:avLst/>
          </a:prstGeom>
          <a:noFill/>
          <a:ln/>
        </p:spPr>
        <p:txBody>
          <a:bodyPr wrap="square" lIns="0" tIns="0" rIns="0" bIns="0" rtlCol="0" anchor="ctr"/>
          <a:lstStyle/>
          <a:p>
            <a:pPr marL="0" indent="0">
              <a:buNone/>
            </a:pPr>
            <a:r>
              <a:rPr lang="en-US" sz="950" b="1" kern="0" spc="110" dirty="0">
                <a:solidFill>
                  <a:srgbClr val="FFFFFF"/>
                </a:solidFill>
                <a:latin typeface="Arial" pitchFamily="34" charset="0"/>
                <a:ea typeface="Arial" pitchFamily="34" charset="-122"/>
                <a:cs typeface="Arial" pitchFamily="34" charset="-120"/>
              </a:rPr>
              <a:t>TECHNOLOGY</a:t>
            </a:r>
            <a:endParaRPr lang="en-US" sz="950" dirty="0"/>
          </a:p>
        </p:txBody>
      </p:sp>
      <p:sp>
        <p:nvSpPr>
          <p:cNvPr id="25" name="Text 23"/>
          <p:cNvSpPr/>
          <p:nvPr/>
        </p:nvSpPr>
        <p:spPr>
          <a:xfrm>
            <a:off x="6364224" y="2852928"/>
            <a:ext cx="2286000" cy="512064"/>
          </a:xfrm>
          <a:prstGeom prst="rect">
            <a:avLst/>
          </a:prstGeom>
          <a:noFill/>
          <a:ln/>
        </p:spPr>
        <p:txBody>
          <a:bodyPr wrap="square" lIns="0" tIns="0" rIns="0" bIns="0" rtlCol="0" anchor="t"/>
          <a:lstStyle/>
          <a:p>
            <a:pPr marL="0" indent="0">
              <a:lnSpc>
                <a:spcPts val="1600"/>
              </a:lnSpc>
              <a:buNone/>
            </a:pPr>
            <a:r>
              <a:rPr lang="en-US" sz="1350" b="1" dirty="0">
                <a:solidFill>
                  <a:srgbClr val="1A1A1A"/>
                </a:solidFill>
                <a:latin typeface="Arial" pitchFamily="34" charset="0"/>
                <a:ea typeface="Arial" pitchFamily="34" charset="-122"/>
                <a:cs typeface="Arial" pitchFamily="34" charset="-120"/>
              </a:rPr>
              <a:t>Tools before work redesign</a:t>
            </a:r>
            <a:endParaRPr lang="en-US" sz="1350" dirty="0"/>
          </a:p>
        </p:txBody>
      </p:sp>
      <p:sp>
        <p:nvSpPr>
          <p:cNvPr id="26" name="Text 24"/>
          <p:cNvSpPr/>
          <p:nvPr/>
        </p:nvSpPr>
        <p:spPr>
          <a:xfrm>
            <a:off x="6364224" y="3401568"/>
            <a:ext cx="2286000" cy="640080"/>
          </a:xfrm>
          <a:prstGeom prst="rect">
            <a:avLst/>
          </a:prstGeom>
          <a:noFill/>
          <a:ln/>
        </p:spPr>
        <p:txBody>
          <a:bodyPr wrap="square" lIns="0" tIns="0" rIns="0" bIns="0" rtlCol="0" anchor="t"/>
          <a:lstStyle/>
          <a:p>
            <a:pPr marL="0" indent="0">
              <a:lnSpc>
                <a:spcPts val="1400"/>
              </a:lnSpc>
              <a:buNone/>
            </a:pPr>
            <a:r>
              <a:rPr lang="en-US" sz="1100" dirty="0">
                <a:solidFill>
                  <a:srgbClr val="3D3D3D"/>
                </a:solidFill>
                <a:latin typeface="Arial" pitchFamily="34" charset="0"/>
                <a:ea typeface="Arial" pitchFamily="34" charset="-122"/>
                <a:cs typeface="Arial" pitchFamily="34" charset="-120"/>
              </a:rPr>
              <a:t>Rollout runs ahead of role and process redesign</a:t>
            </a:r>
            <a:endParaRPr lang="en-US" sz="1100" dirty="0"/>
          </a:p>
        </p:txBody>
      </p:sp>
      <p:sp>
        <p:nvSpPr>
          <p:cNvPr id="27" name="Shape 25"/>
          <p:cNvSpPr/>
          <p:nvPr/>
        </p:nvSpPr>
        <p:spPr>
          <a:xfrm>
            <a:off x="7493508" y="4187952"/>
            <a:ext cx="27432" cy="182880"/>
          </a:xfrm>
          <a:prstGeom prst="rect">
            <a:avLst/>
          </a:prstGeom>
          <a:solidFill>
            <a:srgbClr val="C4C4C4"/>
          </a:solidFill>
          <a:ln/>
        </p:spPr>
        <p:txBody>
          <a:bodyPr/>
          <a:lstStyle/>
          <a:p>
            <a:endParaRPr lang="en-GB"/>
          </a:p>
        </p:txBody>
      </p:sp>
      <p:sp>
        <p:nvSpPr>
          <p:cNvPr id="28" name="Shape 26"/>
          <p:cNvSpPr/>
          <p:nvPr/>
        </p:nvSpPr>
        <p:spPr>
          <a:xfrm rot="10800000">
            <a:off x="7406640" y="4352544"/>
            <a:ext cx="201168" cy="146304"/>
          </a:xfrm>
          <a:prstGeom prst="triangle">
            <a:avLst/>
          </a:prstGeom>
          <a:solidFill>
            <a:srgbClr val="C4C4C4"/>
          </a:solidFill>
          <a:ln/>
        </p:spPr>
        <p:txBody>
          <a:bodyPr/>
          <a:lstStyle/>
          <a:p>
            <a:endParaRPr lang="en-GB"/>
          </a:p>
        </p:txBody>
      </p:sp>
      <p:sp>
        <p:nvSpPr>
          <p:cNvPr id="29" name="Shape 27"/>
          <p:cNvSpPr/>
          <p:nvPr/>
        </p:nvSpPr>
        <p:spPr>
          <a:xfrm>
            <a:off x="8988552" y="2377440"/>
            <a:ext cx="2651760" cy="1783080"/>
          </a:xfrm>
          <a:prstGeom prst="roundRect">
            <a:avLst>
              <a:gd name="adj" fmla="val 2564"/>
            </a:avLst>
          </a:prstGeom>
          <a:solidFill>
            <a:srgbClr val="FFFFFF"/>
          </a:solidFill>
          <a:ln w="12700">
            <a:solidFill>
              <a:srgbClr val="DCDCDC"/>
            </a:solidFill>
            <a:prstDash val="solid"/>
          </a:ln>
        </p:spPr>
        <p:txBody>
          <a:bodyPr/>
          <a:lstStyle/>
          <a:p>
            <a:endParaRPr lang="en-GB"/>
          </a:p>
        </p:txBody>
      </p:sp>
      <p:sp>
        <p:nvSpPr>
          <p:cNvPr id="30" name="Shape 28"/>
          <p:cNvSpPr/>
          <p:nvPr/>
        </p:nvSpPr>
        <p:spPr>
          <a:xfrm>
            <a:off x="8988552" y="2377440"/>
            <a:ext cx="2651760" cy="384048"/>
          </a:xfrm>
          <a:prstGeom prst="roundRect">
            <a:avLst>
              <a:gd name="adj" fmla="val 11905"/>
            </a:avLst>
          </a:prstGeom>
          <a:solidFill>
            <a:srgbClr val="2B2B2B"/>
          </a:solidFill>
          <a:ln/>
        </p:spPr>
        <p:txBody>
          <a:bodyPr/>
          <a:lstStyle/>
          <a:p>
            <a:endParaRPr lang="en-GB"/>
          </a:p>
        </p:txBody>
      </p:sp>
      <p:sp>
        <p:nvSpPr>
          <p:cNvPr id="31" name="Text 29"/>
          <p:cNvSpPr/>
          <p:nvPr/>
        </p:nvSpPr>
        <p:spPr>
          <a:xfrm>
            <a:off x="9171432" y="2377440"/>
            <a:ext cx="2286000" cy="384048"/>
          </a:xfrm>
          <a:prstGeom prst="rect">
            <a:avLst/>
          </a:prstGeom>
          <a:noFill/>
          <a:ln/>
        </p:spPr>
        <p:txBody>
          <a:bodyPr wrap="square" lIns="0" tIns="0" rIns="0" bIns="0" rtlCol="0" anchor="ctr"/>
          <a:lstStyle/>
          <a:p>
            <a:pPr marL="0" indent="0">
              <a:buNone/>
            </a:pPr>
            <a:r>
              <a:rPr lang="en-US" sz="950" b="1" kern="0" spc="110" dirty="0">
                <a:solidFill>
                  <a:srgbClr val="FFFFFF"/>
                </a:solidFill>
                <a:latin typeface="Arial" pitchFamily="34" charset="0"/>
                <a:ea typeface="Arial" pitchFamily="34" charset="-122"/>
                <a:cs typeface="Arial" pitchFamily="34" charset="-120"/>
              </a:rPr>
              <a:t>EXTERNAL</a:t>
            </a:r>
            <a:endParaRPr lang="en-US" sz="950" dirty="0"/>
          </a:p>
        </p:txBody>
      </p:sp>
      <p:sp>
        <p:nvSpPr>
          <p:cNvPr id="32" name="Text 30"/>
          <p:cNvSpPr/>
          <p:nvPr/>
        </p:nvSpPr>
        <p:spPr>
          <a:xfrm>
            <a:off x="9171432" y="2852928"/>
            <a:ext cx="2286000" cy="512064"/>
          </a:xfrm>
          <a:prstGeom prst="rect">
            <a:avLst/>
          </a:prstGeom>
          <a:noFill/>
          <a:ln/>
        </p:spPr>
        <p:txBody>
          <a:bodyPr wrap="square" lIns="0" tIns="0" rIns="0" bIns="0" rtlCol="0" anchor="t"/>
          <a:lstStyle/>
          <a:p>
            <a:pPr marL="0" indent="0">
              <a:lnSpc>
                <a:spcPts val="1600"/>
              </a:lnSpc>
              <a:buNone/>
            </a:pPr>
            <a:r>
              <a:rPr lang="en-US" sz="1350" b="1" dirty="0">
                <a:solidFill>
                  <a:srgbClr val="1A1A1A"/>
                </a:solidFill>
                <a:latin typeface="Arial" pitchFamily="34" charset="0"/>
                <a:ea typeface="Arial" pitchFamily="34" charset="-122"/>
                <a:cs typeface="Arial" pitchFamily="34" charset="-120"/>
              </a:rPr>
              <a:t>Quarterly market discipline</a:t>
            </a:r>
            <a:endParaRPr lang="en-US" sz="1350" dirty="0"/>
          </a:p>
        </p:txBody>
      </p:sp>
      <p:sp>
        <p:nvSpPr>
          <p:cNvPr id="33" name="Text 31"/>
          <p:cNvSpPr/>
          <p:nvPr/>
        </p:nvSpPr>
        <p:spPr>
          <a:xfrm>
            <a:off x="9171432" y="3401568"/>
            <a:ext cx="2286000" cy="640080"/>
          </a:xfrm>
          <a:prstGeom prst="rect">
            <a:avLst/>
          </a:prstGeom>
          <a:noFill/>
          <a:ln/>
        </p:spPr>
        <p:txBody>
          <a:bodyPr wrap="square" lIns="0" tIns="0" rIns="0" bIns="0" rtlCol="0" anchor="t"/>
          <a:lstStyle/>
          <a:p>
            <a:pPr marL="0" indent="0">
              <a:lnSpc>
                <a:spcPts val="1400"/>
              </a:lnSpc>
              <a:buNone/>
            </a:pPr>
            <a:r>
              <a:rPr lang="en-US" sz="1100" dirty="0">
                <a:solidFill>
                  <a:srgbClr val="3D3D3D"/>
                </a:solidFill>
                <a:latin typeface="Arial" pitchFamily="34" charset="0"/>
                <a:ea typeface="Arial" pitchFamily="34" charset="-122"/>
                <a:cs typeface="Arial" pitchFamily="34" charset="-120"/>
              </a:rPr>
              <a:t>Reskilling pays back outside the reporting horizon</a:t>
            </a:r>
            <a:endParaRPr lang="en-US" sz="1100" dirty="0"/>
          </a:p>
        </p:txBody>
      </p:sp>
      <p:sp>
        <p:nvSpPr>
          <p:cNvPr id="34" name="Shape 32"/>
          <p:cNvSpPr/>
          <p:nvPr/>
        </p:nvSpPr>
        <p:spPr>
          <a:xfrm>
            <a:off x="10300716" y="4187952"/>
            <a:ext cx="27432" cy="182880"/>
          </a:xfrm>
          <a:prstGeom prst="rect">
            <a:avLst/>
          </a:prstGeom>
          <a:solidFill>
            <a:srgbClr val="C4C4C4"/>
          </a:solidFill>
          <a:ln/>
        </p:spPr>
        <p:txBody>
          <a:bodyPr/>
          <a:lstStyle/>
          <a:p>
            <a:endParaRPr lang="en-GB"/>
          </a:p>
        </p:txBody>
      </p:sp>
      <p:sp>
        <p:nvSpPr>
          <p:cNvPr id="35" name="Shape 33"/>
          <p:cNvSpPr/>
          <p:nvPr/>
        </p:nvSpPr>
        <p:spPr>
          <a:xfrm rot="10800000">
            <a:off x="10213848" y="4352544"/>
            <a:ext cx="201168" cy="146304"/>
          </a:xfrm>
          <a:prstGeom prst="triangle">
            <a:avLst/>
          </a:prstGeom>
          <a:solidFill>
            <a:srgbClr val="C4C4C4"/>
          </a:solidFill>
          <a:ln/>
        </p:spPr>
        <p:txBody>
          <a:bodyPr/>
          <a:lstStyle/>
          <a:p>
            <a:endParaRPr lang="en-GB"/>
          </a:p>
        </p:txBody>
      </p:sp>
      <p:sp>
        <p:nvSpPr>
          <p:cNvPr id="36" name="Shape 34"/>
          <p:cNvSpPr/>
          <p:nvPr/>
        </p:nvSpPr>
        <p:spPr>
          <a:xfrm>
            <a:off x="566928" y="4608576"/>
            <a:ext cx="11055096" cy="1426464"/>
          </a:xfrm>
          <a:prstGeom prst="roundRect">
            <a:avLst>
              <a:gd name="adj" fmla="val 3205"/>
            </a:avLst>
          </a:prstGeom>
          <a:solidFill>
            <a:srgbClr val="1F1F1F"/>
          </a:solidFill>
          <a:ln/>
        </p:spPr>
        <p:txBody>
          <a:bodyPr/>
          <a:lstStyle/>
          <a:p>
            <a:endParaRPr lang="en-GB"/>
          </a:p>
        </p:txBody>
      </p:sp>
      <p:sp>
        <p:nvSpPr>
          <p:cNvPr id="37" name="Text 35"/>
          <p:cNvSpPr/>
          <p:nvPr/>
        </p:nvSpPr>
        <p:spPr>
          <a:xfrm>
            <a:off x="859536" y="4754880"/>
            <a:ext cx="2011680"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ROOT CAUSE</a:t>
            </a:r>
            <a:endParaRPr lang="en-US" sz="900" dirty="0"/>
          </a:p>
        </p:txBody>
      </p:sp>
      <p:sp>
        <p:nvSpPr>
          <p:cNvPr id="38" name="Text 36"/>
          <p:cNvSpPr/>
          <p:nvPr/>
        </p:nvSpPr>
        <p:spPr>
          <a:xfrm>
            <a:off x="859536" y="5010912"/>
            <a:ext cx="10469880" cy="365760"/>
          </a:xfrm>
          <a:prstGeom prst="rect">
            <a:avLst/>
          </a:prstGeom>
          <a:noFill/>
          <a:ln/>
        </p:spPr>
        <p:txBody>
          <a:bodyPr wrap="square" lIns="0" tIns="0" rIns="0" bIns="0" rtlCol="0" anchor="ctr"/>
          <a:lstStyle/>
          <a:p>
            <a:pPr marL="0" indent="0">
              <a:buNone/>
            </a:pPr>
            <a:r>
              <a:rPr lang="en-US" sz="1800" b="1" dirty="0">
                <a:solidFill>
                  <a:srgbClr val="FFFFFF"/>
                </a:solidFill>
                <a:latin typeface="Arial" pitchFamily="34" charset="0"/>
                <a:ea typeface="Arial" pitchFamily="34" charset="-122"/>
                <a:cs typeface="Arial" pitchFamily="34" charset="-120"/>
              </a:rPr>
              <a:t>Workforce transformation is governed as a cost programme, not a capability programme</a:t>
            </a:r>
            <a:endParaRPr lang="en-US" sz="1800" dirty="0"/>
          </a:p>
        </p:txBody>
      </p:sp>
      <p:sp>
        <p:nvSpPr>
          <p:cNvPr id="39" name="Text 37"/>
          <p:cNvSpPr/>
          <p:nvPr/>
        </p:nvSpPr>
        <p:spPr>
          <a:xfrm>
            <a:off x="859536" y="5431536"/>
            <a:ext cx="10469880" cy="365760"/>
          </a:xfrm>
          <a:prstGeom prst="rect">
            <a:avLst/>
          </a:prstGeom>
          <a:noFill/>
          <a:ln/>
        </p:spPr>
        <p:txBody>
          <a:bodyPr wrap="square" lIns="0" tIns="0" rIns="0" bIns="0" rtlCol="0" anchor="t"/>
          <a:lstStyle/>
          <a:p>
            <a:pPr marL="0" indent="0">
              <a:buNone/>
            </a:pPr>
            <a:r>
              <a:rPr lang="en-US" sz="1250" dirty="0">
                <a:solidFill>
                  <a:srgbClr val="C9C9C9"/>
                </a:solidFill>
                <a:latin typeface="Arial" pitchFamily="34" charset="0"/>
                <a:ea typeface="Arial" pitchFamily="34" charset="-122"/>
                <a:cs typeface="Arial" pitchFamily="34" charset="-120"/>
              </a:rPr>
              <a:t>Measurement, budgeting and external reporting all reward reduction and are silent on rebuilding.</a:t>
            </a:r>
            <a:endParaRPr lang="en-US" sz="1250" dirty="0"/>
          </a:p>
        </p:txBody>
      </p:sp>
      <p:sp>
        <p:nvSpPr>
          <p:cNvPr id="40" name="Text 38"/>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Analysis developed from HSBC disclosures 2024–2026 using Ulrich (1997) and Boxall and Purcell (2022).</a:t>
            </a:r>
            <a:endParaRPr lang="en-US" sz="850" dirty="0"/>
          </a:p>
        </p:txBody>
      </p:sp>
      <p:sp>
        <p:nvSpPr>
          <p:cNvPr id="41" name="Text 39"/>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5</a:t>
            </a:r>
            <a:endParaRPr lang="en-US" sz="9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pPr marL="0" indent="0">
              <a:buNone/>
            </a:pPr>
            <a:r>
              <a:rPr lang="en-US" sz="1050" b="1" kern="0" spc="160" dirty="0">
                <a:solidFill>
                  <a:srgbClr val="DB0011"/>
                </a:solidFill>
                <a:latin typeface="Arial" pitchFamily="34" charset="0"/>
                <a:ea typeface="Arial" pitchFamily="34" charset="-122"/>
                <a:cs typeface="Arial" pitchFamily="34" charset="-120"/>
              </a:rPr>
              <a:t>PRIYANSHI· STRATEGIC WORKFORCE TRANSFORMATION</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3000" b="1" dirty="0">
                <a:solidFill>
                  <a:srgbClr val="1A1A1A"/>
                </a:solidFill>
                <a:latin typeface="Arial" pitchFamily="34" charset="0"/>
                <a:ea typeface="Arial" pitchFamily="34" charset="-122"/>
                <a:cs typeface="Arial" pitchFamily="34" charset="-120"/>
              </a:rPr>
              <a:t>Evidence-based recommendations</a:t>
            </a:r>
            <a:endParaRPr lang="en-US" sz="3000" dirty="0"/>
          </a:p>
        </p:txBody>
      </p:sp>
      <p:sp>
        <p:nvSpPr>
          <p:cNvPr id="5" name="Shape 3"/>
          <p:cNvSpPr/>
          <p:nvPr/>
        </p:nvSpPr>
        <p:spPr>
          <a:xfrm>
            <a:off x="566928" y="1481328"/>
            <a:ext cx="3529584" cy="4023360"/>
          </a:xfrm>
          <a:prstGeom prst="roundRect">
            <a:avLst>
              <a:gd name="adj" fmla="val 1295"/>
            </a:avLst>
          </a:prstGeom>
          <a:solidFill>
            <a:srgbClr val="FCE9EB"/>
          </a:solidFill>
          <a:ln w="12700">
            <a:solidFill>
              <a:srgbClr val="DB0011"/>
            </a:solidFill>
            <a:prstDash val="solid"/>
          </a:ln>
        </p:spPr>
        <p:txBody>
          <a:bodyPr/>
          <a:lstStyle/>
          <a:p>
            <a:endParaRPr lang="en-GB" sz="2000"/>
          </a:p>
        </p:txBody>
      </p:sp>
      <p:sp>
        <p:nvSpPr>
          <p:cNvPr id="6" name="Shape 4"/>
          <p:cNvSpPr/>
          <p:nvPr/>
        </p:nvSpPr>
        <p:spPr>
          <a:xfrm>
            <a:off x="804672" y="1700784"/>
            <a:ext cx="566928" cy="566928"/>
          </a:xfrm>
          <a:prstGeom prst="ellipse">
            <a:avLst/>
          </a:prstGeom>
          <a:solidFill>
            <a:srgbClr val="DB0011"/>
          </a:solidFill>
          <a:ln/>
        </p:spPr>
        <p:txBody>
          <a:bodyPr/>
          <a:lstStyle/>
          <a:p>
            <a:endParaRPr lang="en-GB" sz="2000"/>
          </a:p>
        </p:txBody>
      </p:sp>
      <p:sp>
        <p:nvSpPr>
          <p:cNvPr id="7" name="Text 5"/>
          <p:cNvSpPr/>
          <p:nvPr/>
        </p:nvSpPr>
        <p:spPr>
          <a:xfrm>
            <a:off x="804672" y="1700784"/>
            <a:ext cx="566928" cy="566928"/>
          </a:xfrm>
          <a:prstGeom prst="rect">
            <a:avLst/>
          </a:prstGeom>
          <a:noFill/>
          <a:ln/>
        </p:spPr>
        <p:txBody>
          <a:bodyPr wrap="square" lIns="0" tIns="0" rIns="0" bIns="0" rtlCol="0" anchor="ctr"/>
          <a:lstStyle/>
          <a:p>
            <a:pPr marL="0" indent="0" algn="ctr">
              <a:buNone/>
            </a:pPr>
            <a:r>
              <a:rPr lang="en-US" b="1" dirty="0">
                <a:solidFill>
                  <a:srgbClr val="FFFFFF"/>
                </a:solidFill>
                <a:latin typeface="Arial" pitchFamily="34" charset="0"/>
                <a:ea typeface="Arial" pitchFamily="34" charset="-122"/>
                <a:cs typeface="Arial" pitchFamily="34" charset="-120"/>
              </a:rPr>
              <a:t>01</a:t>
            </a:r>
            <a:endParaRPr lang="en-US" dirty="0"/>
          </a:p>
        </p:txBody>
      </p:sp>
      <p:sp>
        <p:nvSpPr>
          <p:cNvPr id="8" name="Text 6"/>
          <p:cNvSpPr/>
          <p:nvPr/>
        </p:nvSpPr>
        <p:spPr>
          <a:xfrm>
            <a:off x="804672" y="2395728"/>
            <a:ext cx="3054096" cy="914400"/>
          </a:xfrm>
          <a:prstGeom prst="rect">
            <a:avLst/>
          </a:prstGeom>
          <a:noFill/>
          <a:ln/>
        </p:spPr>
        <p:txBody>
          <a:bodyPr wrap="square" lIns="0" tIns="0" rIns="0" bIns="0" rtlCol="0" anchor="t"/>
          <a:lstStyle/>
          <a:p>
            <a:pPr marL="0" indent="0">
              <a:lnSpc>
                <a:spcPts val="1900"/>
              </a:lnSpc>
              <a:buNone/>
            </a:pPr>
            <a:r>
              <a:rPr lang="en-US" sz="1600" b="1" dirty="0">
                <a:solidFill>
                  <a:srgbClr val="1A1A1A"/>
                </a:solidFill>
                <a:latin typeface="Arial" pitchFamily="34" charset="0"/>
                <a:ea typeface="Arial" pitchFamily="34" charset="-122"/>
                <a:cs typeface="Arial" pitchFamily="34" charset="-120"/>
              </a:rPr>
              <a:t>Publish a capability metric beside the cost target</a:t>
            </a:r>
            <a:endParaRPr lang="en-US" sz="1600" dirty="0"/>
          </a:p>
        </p:txBody>
      </p:sp>
      <p:sp>
        <p:nvSpPr>
          <p:cNvPr id="9" name="Text 7"/>
          <p:cNvSpPr/>
          <p:nvPr/>
        </p:nvSpPr>
        <p:spPr>
          <a:xfrm>
            <a:off x="804672" y="3310128"/>
            <a:ext cx="3054096" cy="960120"/>
          </a:xfrm>
          <a:prstGeom prst="rect">
            <a:avLst/>
          </a:prstGeom>
          <a:noFill/>
          <a:ln/>
        </p:spPr>
        <p:txBody>
          <a:bodyPr wrap="square" lIns="0" tIns="0" rIns="0" bIns="0" rtlCol="0" anchor="t"/>
          <a:lstStyle/>
          <a:p>
            <a:pPr marL="0" indent="0">
              <a:lnSpc>
                <a:spcPts val="1500"/>
              </a:lnSpc>
              <a:buNone/>
            </a:pPr>
            <a:r>
              <a:rPr lang="en-US" sz="1400" dirty="0">
                <a:solidFill>
                  <a:srgbClr val="3D3D3D"/>
                </a:solidFill>
                <a:latin typeface="Arial" pitchFamily="34" charset="0"/>
                <a:ea typeface="Arial" pitchFamily="34" charset="-122"/>
                <a:cs typeface="Arial" pitchFamily="34" charset="-120"/>
              </a:rPr>
              <a:t>Report internal redeployment rates with the same prominence as the $1.5bn savings figure.</a:t>
            </a:r>
            <a:endParaRPr lang="en-US" sz="1400" dirty="0"/>
          </a:p>
        </p:txBody>
      </p:sp>
      <p:sp>
        <p:nvSpPr>
          <p:cNvPr id="10" name="Text 8"/>
          <p:cNvSpPr/>
          <p:nvPr/>
        </p:nvSpPr>
        <p:spPr>
          <a:xfrm>
            <a:off x="804672" y="4443984"/>
            <a:ext cx="3054096" cy="201168"/>
          </a:xfrm>
          <a:prstGeom prst="rect">
            <a:avLst/>
          </a:prstGeom>
          <a:noFill/>
          <a:ln/>
        </p:spPr>
        <p:txBody>
          <a:bodyPr wrap="square" lIns="0" tIns="0" rIns="0" bIns="0" rtlCol="0" anchor="ctr"/>
          <a:lstStyle/>
          <a:p>
            <a:pPr marL="0" indent="0">
              <a:buNone/>
            </a:pPr>
            <a:r>
              <a:rPr lang="en-US" sz="900" b="1" kern="0" spc="100" dirty="0">
                <a:solidFill>
                  <a:srgbClr val="DB0011"/>
                </a:solidFill>
                <a:latin typeface="Arial" pitchFamily="34" charset="0"/>
                <a:ea typeface="Arial" pitchFamily="34" charset="-122"/>
                <a:cs typeface="Arial" pitchFamily="34" charset="-120"/>
              </a:rPr>
              <a:t>GROUNDED IN</a:t>
            </a:r>
            <a:endParaRPr lang="en-US" sz="900" dirty="0"/>
          </a:p>
        </p:txBody>
      </p:sp>
      <p:sp>
        <p:nvSpPr>
          <p:cNvPr id="11" name="Text 9"/>
          <p:cNvSpPr/>
          <p:nvPr/>
        </p:nvSpPr>
        <p:spPr>
          <a:xfrm>
            <a:off x="804672" y="4645152"/>
            <a:ext cx="3054096" cy="365760"/>
          </a:xfrm>
          <a:prstGeom prst="rect">
            <a:avLst/>
          </a:prstGeom>
          <a:noFill/>
          <a:ln/>
        </p:spPr>
        <p:txBody>
          <a:bodyPr wrap="square" lIns="0" tIns="0" rIns="0" bIns="0" rtlCol="0" anchor="t"/>
          <a:lstStyle/>
          <a:p>
            <a:pPr marL="0" indent="0">
              <a:lnSpc>
                <a:spcPts val="1300"/>
              </a:lnSpc>
              <a:buNone/>
            </a:pPr>
            <a:r>
              <a:rPr lang="en-US" sz="1200" i="1" dirty="0">
                <a:solidFill>
                  <a:srgbClr val="1A1A1A"/>
                </a:solidFill>
                <a:latin typeface="Arial" pitchFamily="34" charset="0"/>
                <a:ea typeface="Arial" pitchFamily="34" charset="-122"/>
                <a:cs typeface="Arial" pitchFamily="34" charset="-120"/>
              </a:rPr>
              <a:t>Ulrich (1997); Boxall and Purcell (2022)</a:t>
            </a:r>
            <a:endParaRPr lang="en-US" sz="1200" dirty="0"/>
          </a:p>
        </p:txBody>
      </p:sp>
      <p:sp>
        <p:nvSpPr>
          <p:cNvPr id="12" name="Text 10"/>
          <p:cNvSpPr/>
          <p:nvPr/>
        </p:nvSpPr>
        <p:spPr>
          <a:xfrm>
            <a:off x="804672" y="5029200"/>
            <a:ext cx="3054096" cy="402336"/>
          </a:xfrm>
          <a:prstGeom prst="rect">
            <a:avLst/>
          </a:prstGeom>
          <a:noFill/>
          <a:ln/>
        </p:spPr>
        <p:txBody>
          <a:bodyPr wrap="square" lIns="0" tIns="0" rIns="0" bIns="0" rtlCol="0" anchor="t"/>
          <a:lstStyle/>
          <a:p>
            <a:pPr marL="0" indent="0">
              <a:lnSpc>
                <a:spcPts val="1200"/>
              </a:lnSpc>
              <a:buNone/>
            </a:pPr>
            <a:r>
              <a:rPr lang="en-US" sz="1000" dirty="0">
                <a:solidFill>
                  <a:srgbClr val="707070"/>
                </a:solidFill>
                <a:latin typeface="Arial" pitchFamily="34" charset="0"/>
                <a:ea typeface="Arial" pitchFamily="34" charset="-122"/>
                <a:cs typeface="Arial" pitchFamily="34" charset="-120"/>
              </a:rPr>
              <a:t>Strategic Report people section; owned by Group ExCo.</a:t>
            </a:r>
            <a:endParaRPr lang="en-US" sz="1000" dirty="0"/>
          </a:p>
        </p:txBody>
      </p:sp>
      <p:sp>
        <p:nvSpPr>
          <p:cNvPr id="13" name="Shape 11"/>
          <p:cNvSpPr/>
          <p:nvPr/>
        </p:nvSpPr>
        <p:spPr>
          <a:xfrm>
            <a:off x="4315968" y="1481328"/>
            <a:ext cx="3529584" cy="4023360"/>
          </a:xfrm>
          <a:prstGeom prst="roundRect">
            <a:avLst>
              <a:gd name="adj" fmla="val 1295"/>
            </a:avLst>
          </a:prstGeom>
          <a:solidFill>
            <a:srgbClr val="F4F4F4"/>
          </a:solidFill>
          <a:ln w="12700">
            <a:solidFill>
              <a:srgbClr val="DCDCDC"/>
            </a:solidFill>
            <a:prstDash val="solid"/>
          </a:ln>
        </p:spPr>
        <p:txBody>
          <a:bodyPr/>
          <a:lstStyle/>
          <a:p>
            <a:endParaRPr lang="en-GB" sz="2000"/>
          </a:p>
        </p:txBody>
      </p:sp>
      <p:sp>
        <p:nvSpPr>
          <p:cNvPr id="14" name="Shape 12"/>
          <p:cNvSpPr/>
          <p:nvPr/>
        </p:nvSpPr>
        <p:spPr>
          <a:xfrm>
            <a:off x="4553712" y="1700784"/>
            <a:ext cx="566928" cy="566928"/>
          </a:xfrm>
          <a:prstGeom prst="ellipse">
            <a:avLst/>
          </a:prstGeom>
          <a:solidFill>
            <a:srgbClr val="DB0011"/>
          </a:solidFill>
          <a:ln/>
        </p:spPr>
        <p:txBody>
          <a:bodyPr/>
          <a:lstStyle/>
          <a:p>
            <a:endParaRPr lang="en-GB" sz="2000"/>
          </a:p>
        </p:txBody>
      </p:sp>
      <p:sp>
        <p:nvSpPr>
          <p:cNvPr id="15" name="Text 13"/>
          <p:cNvSpPr/>
          <p:nvPr/>
        </p:nvSpPr>
        <p:spPr>
          <a:xfrm>
            <a:off x="4553712" y="1700784"/>
            <a:ext cx="566928" cy="566928"/>
          </a:xfrm>
          <a:prstGeom prst="rect">
            <a:avLst/>
          </a:prstGeom>
          <a:noFill/>
          <a:ln/>
        </p:spPr>
        <p:txBody>
          <a:bodyPr wrap="square" lIns="0" tIns="0" rIns="0" bIns="0" rtlCol="0" anchor="ctr"/>
          <a:lstStyle/>
          <a:p>
            <a:pPr marL="0" indent="0" algn="ctr">
              <a:buNone/>
            </a:pPr>
            <a:r>
              <a:rPr lang="en-US" b="1" dirty="0">
                <a:solidFill>
                  <a:srgbClr val="FFFFFF"/>
                </a:solidFill>
                <a:latin typeface="Arial" pitchFamily="34" charset="0"/>
                <a:ea typeface="Arial" pitchFamily="34" charset="-122"/>
                <a:cs typeface="Arial" pitchFamily="34" charset="-120"/>
              </a:rPr>
              <a:t>02</a:t>
            </a:r>
            <a:endParaRPr lang="en-US" dirty="0"/>
          </a:p>
        </p:txBody>
      </p:sp>
      <p:sp>
        <p:nvSpPr>
          <p:cNvPr id="16" name="Text 14"/>
          <p:cNvSpPr/>
          <p:nvPr/>
        </p:nvSpPr>
        <p:spPr>
          <a:xfrm>
            <a:off x="4553712" y="2395728"/>
            <a:ext cx="3054096" cy="914400"/>
          </a:xfrm>
          <a:prstGeom prst="rect">
            <a:avLst/>
          </a:prstGeom>
          <a:noFill/>
          <a:ln/>
        </p:spPr>
        <p:txBody>
          <a:bodyPr wrap="square" lIns="0" tIns="0" rIns="0" bIns="0" rtlCol="0" anchor="t"/>
          <a:lstStyle/>
          <a:p>
            <a:pPr marL="0" indent="0">
              <a:lnSpc>
                <a:spcPts val="1900"/>
              </a:lnSpc>
              <a:buNone/>
            </a:pPr>
            <a:r>
              <a:rPr lang="en-US" sz="1600" b="1" dirty="0">
                <a:solidFill>
                  <a:srgbClr val="1A1A1A"/>
                </a:solidFill>
                <a:latin typeface="Arial" pitchFamily="34" charset="0"/>
                <a:ea typeface="Arial" pitchFamily="34" charset="-122"/>
                <a:cs typeface="Arial" pitchFamily="34" charset="-120"/>
              </a:rPr>
              <a:t>Ring-fence a share of savings for transition funding</a:t>
            </a:r>
            <a:endParaRPr lang="en-US" sz="1600" dirty="0"/>
          </a:p>
        </p:txBody>
      </p:sp>
      <p:sp>
        <p:nvSpPr>
          <p:cNvPr id="17" name="Text 15"/>
          <p:cNvSpPr/>
          <p:nvPr/>
        </p:nvSpPr>
        <p:spPr>
          <a:xfrm>
            <a:off x="4553712" y="3310128"/>
            <a:ext cx="3054096" cy="960120"/>
          </a:xfrm>
          <a:prstGeom prst="rect">
            <a:avLst/>
          </a:prstGeom>
          <a:noFill/>
          <a:ln/>
        </p:spPr>
        <p:txBody>
          <a:bodyPr wrap="square" lIns="0" tIns="0" rIns="0" bIns="0" rtlCol="0" anchor="t"/>
          <a:lstStyle/>
          <a:p>
            <a:pPr marL="0" indent="0">
              <a:lnSpc>
                <a:spcPts val="1500"/>
              </a:lnSpc>
              <a:buNone/>
            </a:pPr>
            <a:r>
              <a:rPr lang="en-US" sz="1400" dirty="0">
                <a:solidFill>
                  <a:srgbClr val="3D3D3D"/>
                </a:solidFill>
                <a:latin typeface="Arial" pitchFamily="34" charset="0"/>
                <a:ea typeface="Arial" pitchFamily="34" charset="-122"/>
                <a:cs typeface="Arial" pitchFamily="34" charset="-120"/>
              </a:rPr>
              <a:t>Convert a fixed proportion of realised savings into a protected reskilling and redeployment fund.</a:t>
            </a:r>
            <a:endParaRPr lang="en-US" sz="1400" dirty="0"/>
          </a:p>
        </p:txBody>
      </p:sp>
      <p:sp>
        <p:nvSpPr>
          <p:cNvPr id="18" name="Text 16"/>
          <p:cNvSpPr/>
          <p:nvPr/>
        </p:nvSpPr>
        <p:spPr>
          <a:xfrm>
            <a:off x="4553712" y="4443984"/>
            <a:ext cx="3054096" cy="201168"/>
          </a:xfrm>
          <a:prstGeom prst="rect">
            <a:avLst/>
          </a:prstGeom>
          <a:noFill/>
          <a:ln/>
        </p:spPr>
        <p:txBody>
          <a:bodyPr wrap="square" lIns="0" tIns="0" rIns="0" bIns="0" rtlCol="0" anchor="ctr"/>
          <a:lstStyle/>
          <a:p>
            <a:pPr marL="0" indent="0">
              <a:buNone/>
            </a:pPr>
            <a:r>
              <a:rPr lang="en-US" sz="900" b="1" kern="0" spc="100" dirty="0">
                <a:solidFill>
                  <a:srgbClr val="DB0011"/>
                </a:solidFill>
                <a:latin typeface="Arial" pitchFamily="34" charset="0"/>
                <a:ea typeface="Arial" pitchFamily="34" charset="-122"/>
                <a:cs typeface="Arial" pitchFamily="34" charset="-120"/>
              </a:rPr>
              <a:t>GROUNDED IN</a:t>
            </a:r>
            <a:endParaRPr lang="en-US" sz="900" dirty="0"/>
          </a:p>
        </p:txBody>
      </p:sp>
      <p:sp>
        <p:nvSpPr>
          <p:cNvPr id="19" name="Text 17"/>
          <p:cNvSpPr/>
          <p:nvPr/>
        </p:nvSpPr>
        <p:spPr>
          <a:xfrm>
            <a:off x="4553712" y="4645152"/>
            <a:ext cx="3054096" cy="365760"/>
          </a:xfrm>
          <a:prstGeom prst="rect">
            <a:avLst/>
          </a:prstGeom>
          <a:noFill/>
          <a:ln/>
        </p:spPr>
        <p:txBody>
          <a:bodyPr wrap="square" lIns="0" tIns="0" rIns="0" bIns="0" rtlCol="0" anchor="t"/>
          <a:lstStyle/>
          <a:p>
            <a:pPr marL="0" indent="0">
              <a:lnSpc>
                <a:spcPts val="1300"/>
              </a:lnSpc>
              <a:buNone/>
            </a:pPr>
            <a:r>
              <a:rPr lang="en-US" sz="1200" i="1" dirty="0">
                <a:solidFill>
                  <a:srgbClr val="1A1A1A"/>
                </a:solidFill>
                <a:latin typeface="Arial" pitchFamily="34" charset="0"/>
                <a:ea typeface="Arial" pitchFamily="34" charset="-122"/>
                <a:cs typeface="Arial" pitchFamily="34" charset="-120"/>
              </a:rPr>
              <a:t>Becker (1964) human capital theory</a:t>
            </a:r>
            <a:endParaRPr lang="en-US" sz="1200" dirty="0"/>
          </a:p>
        </p:txBody>
      </p:sp>
      <p:sp>
        <p:nvSpPr>
          <p:cNvPr id="20" name="Text 18"/>
          <p:cNvSpPr/>
          <p:nvPr/>
        </p:nvSpPr>
        <p:spPr>
          <a:xfrm>
            <a:off x="4553712" y="5029200"/>
            <a:ext cx="3054096" cy="402336"/>
          </a:xfrm>
          <a:prstGeom prst="rect">
            <a:avLst/>
          </a:prstGeom>
          <a:noFill/>
          <a:ln/>
        </p:spPr>
        <p:txBody>
          <a:bodyPr wrap="square" lIns="0" tIns="0" rIns="0" bIns="0" rtlCol="0" anchor="t"/>
          <a:lstStyle/>
          <a:p>
            <a:pPr marL="0" indent="0">
              <a:lnSpc>
                <a:spcPts val="1200"/>
              </a:lnSpc>
              <a:buNone/>
            </a:pPr>
            <a:r>
              <a:rPr lang="en-US" sz="1000" dirty="0">
                <a:solidFill>
                  <a:srgbClr val="707070"/>
                </a:solidFill>
                <a:latin typeface="Arial" pitchFamily="34" charset="0"/>
                <a:ea typeface="Arial" pitchFamily="34" charset="-122"/>
                <a:cs typeface="Arial" pitchFamily="34" charset="-120"/>
              </a:rPr>
              <a:t>Board-approved formula; shielded from in-year reallocation.</a:t>
            </a:r>
            <a:endParaRPr lang="en-US" sz="1000" dirty="0"/>
          </a:p>
        </p:txBody>
      </p:sp>
      <p:sp>
        <p:nvSpPr>
          <p:cNvPr id="21" name="Shape 19"/>
          <p:cNvSpPr/>
          <p:nvPr/>
        </p:nvSpPr>
        <p:spPr>
          <a:xfrm>
            <a:off x="8065008" y="1481328"/>
            <a:ext cx="3529584" cy="4023360"/>
          </a:xfrm>
          <a:prstGeom prst="roundRect">
            <a:avLst>
              <a:gd name="adj" fmla="val 1295"/>
            </a:avLst>
          </a:prstGeom>
          <a:solidFill>
            <a:srgbClr val="F4F4F4"/>
          </a:solidFill>
          <a:ln w="12700">
            <a:solidFill>
              <a:srgbClr val="DCDCDC"/>
            </a:solidFill>
            <a:prstDash val="solid"/>
          </a:ln>
        </p:spPr>
        <p:txBody>
          <a:bodyPr/>
          <a:lstStyle/>
          <a:p>
            <a:endParaRPr lang="en-GB" sz="2000"/>
          </a:p>
        </p:txBody>
      </p:sp>
      <p:sp>
        <p:nvSpPr>
          <p:cNvPr id="22" name="Shape 20"/>
          <p:cNvSpPr/>
          <p:nvPr/>
        </p:nvSpPr>
        <p:spPr>
          <a:xfrm>
            <a:off x="8302752" y="1700784"/>
            <a:ext cx="566928" cy="566928"/>
          </a:xfrm>
          <a:prstGeom prst="ellipse">
            <a:avLst/>
          </a:prstGeom>
          <a:solidFill>
            <a:srgbClr val="DB0011"/>
          </a:solidFill>
          <a:ln/>
        </p:spPr>
        <p:txBody>
          <a:bodyPr/>
          <a:lstStyle/>
          <a:p>
            <a:endParaRPr lang="en-GB" sz="2000"/>
          </a:p>
        </p:txBody>
      </p:sp>
      <p:sp>
        <p:nvSpPr>
          <p:cNvPr id="23" name="Text 21"/>
          <p:cNvSpPr/>
          <p:nvPr/>
        </p:nvSpPr>
        <p:spPr>
          <a:xfrm>
            <a:off x="8302752" y="1700784"/>
            <a:ext cx="566928" cy="566928"/>
          </a:xfrm>
          <a:prstGeom prst="rect">
            <a:avLst/>
          </a:prstGeom>
          <a:noFill/>
          <a:ln/>
        </p:spPr>
        <p:txBody>
          <a:bodyPr wrap="square" lIns="0" tIns="0" rIns="0" bIns="0" rtlCol="0" anchor="ctr"/>
          <a:lstStyle/>
          <a:p>
            <a:pPr marL="0" indent="0" algn="ctr">
              <a:buNone/>
            </a:pPr>
            <a:r>
              <a:rPr lang="en-US" b="1" dirty="0">
                <a:solidFill>
                  <a:srgbClr val="FFFFFF"/>
                </a:solidFill>
                <a:latin typeface="Arial" pitchFamily="34" charset="0"/>
                <a:ea typeface="Arial" pitchFamily="34" charset="-122"/>
                <a:cs typeface="Arial" pitchFamily="34" charset="-120"/>
              </a:rPr>
              <a:t>03</a:t>
            </a:r>
            <a:endParaRPr lang="en-US" dirty="0"/>
          </a:p>
        </p:txBody>
      </p:sp>
      <p:sp>
        <p:nvSpPr>
          <p:cNvPr id="24" name="Text 22"/>
          <p:cNvSpPr/>
          <p:nvPr/>
        </p:nvSpPr>
        <p:spPr>
          <a:xfrm>
            <a:off x="8302752" y="2395728"/>
            <a:ext cx="3054096" cy="914400"/>
          </a:xfrm>
          <a:prstGeom prst="rect">
            <a:avLst/>
          </a:prstGeom>
          <a:noFill/>
          <a:ln/>
        </p:spPr>
        <p:txBody>
          <a:bodyPr wrap="square" lIns="0" tIns="0" rIns="0" bIns="0" rtlCol="0" anchor="t"/>
          <a:lstStyle/>
          <a:p>
            <a:pPr marL="0" indent="0">
              <a:lnSpc>
                <a:spcPts val="1900"/>
              </a:lnSpc>
              <a:buNone/>
            </a:pPr>
            <a:r>
              <a:rPr lang="en-US" sz="1600" b="1" dirty="0">
                <a:solidFill>
                  <a:srgbClr val="1A1A1A"/>
                </a:solidFill>
                <a:latin typeface="Arial" pitchFamily="34" charset="0"/>
                <a:ea typeface="Arial" pitchFamily="34" charset="-122"/>
                <a:cs typeface="Arial" pitchFamily="34" charset="-120"/>
              </a:rPr>
              <a:t>Replace episodic restructures with rolling planning</a:t>
            </a:r>
            <a:endParaRPr lang="en-US" sz="1600" dirty="0"/>
          </a:p>
        </p:txBody>
      </p:sp>
      <p:sp>
        <p:nvSpPr>
          <p:cNvPr id="25" name="Text 23"/>
          <p:cNvSpPr/>
          <p:nvPr/>
        </p:nvSpPr>
        <p:spPr>
          <a:xfrm>
            <a:off x="8302752" y="3310128"/>
            <a:ext cx="3054096" cy="960120"/>
          </a:xfrm>
          <a:prstGeom prst="rect">
            <a:avLst/>
          </a:prstGeom>
          <a:noFill/>
          <a:ln/>
        </p:spPr>
        <p:txBody>
          <a:bodyPr wrap="square" lIns="0" tIns="0" rIns="0" bIns="0" rtlCol="0" anchor="t"/>
          <a:lstStyle/>
          <a:p>
            <a:pPr marL="0" indent="0">
              <a:lnSpc>
                <a:spcPts val="1500"/>
              </a:lnSpc>
              <a:buNone/>
            </a:pPr>
            <a:r>
              <a:rPr lang="en-US" sz="1400" dirty="0">
                <a:solidFill>
                  <a:srgbClr val="3D3D3D"/>
                </a:solidFill>
                <a:latin typeface="Arial" pitchFamily="34" charset="0"/>
                <a:ea typeface="Arial" pitchFamily="34" charset="-122"/>
                <a:cs typeface="Arial" pitchFamily="34" charset="-120"/>
              </a:rPr>
              <a:t>Move to continuous three-year workforce planning, refreshed against existing skills data.</a:t>
            </a:r>
            <a:endParaRPr lang="en-US" sz="1400" dirty="0"/>
          </a:p>
        </p:txBody>
      </p:sp>
      <p:sp>
        <p:nvSpPr>
          <p:cNvPr id="26" name="Text 24"/>
          <p:cNvSpPr/>
          <p:nvPr/>
        </p:nvSpPr>
        <p:spPr>
          <a:xfrm>
            <a:off x="8302752" y="4443984"/>
            <a:ext cx="3054096" cy="201168"/>
          </a:xfrm>
          <a:prstGeom prst="rect">
            <a:avLst/>
          </a:prstGeom>
          <a:noFill/>
          <a:ln/>
        </p:spPr>
        <p:txBody>
          <a:bodyPr wrap="square" lIns="0" tIns="0" rIns="0" bIns="0" rtlCol="0" anchor="ctr"/>
          <a:lstStyle/>
          <a:p>
            <a:pPr marL="0" indent="0">
              <a:buNone/>
            </a:pPr>
            <a:r>
              <a:rPr lang="en-US" sz="900" b="1" kern="0" spc="100" dirty="0">
                <a:solidFill>
                  <a:srgbClr val="DB0011"/>
                </a:solidFill>
                <a:latin typeface="Arial" pitchFamily="34" charset="0"/>
                <a:ea typeface="Arial" pitchFamily="34" charset="-122"/>
                <a:cs typeface="Arial" pitchFamily="34" charset="-120"/>
              </a:rPr>
              <a:t>GROUNDED IN</a:t>
            </a:r>
            <a:endParaRPr lang="en-US" sz="900" dirty="0"/>
          </a:p>
        </p:txBody>
      </p:sp>
      <p:sp>
        <p:nvSpPr>
          <p:cNvPr id="27" name="Text 25"/>
          <p:cNvSpPr/>
          <p:nvPr/>
        </p:nvSpPr>
        <p:spPr>
          <a:xfrm>
            <a:off x="8302752" y="4645152"/>
            <a:ext cx="3054096" cy="365760"/>
          </a:xfrm>
          <a:prstGeom prst="rect">
            <a:avLst/>
          </a:prstGeom>
          <a:noFill/>
          <a:ln/>
        </p:spPr>
        <p:txBody>
          <a:bodyPr wrap="square" lIns="0" tIns="0" rIns="0" bIns="0" rtlCol="0" anchor="t"/>
          <a:lstStyle/>
          <a:p>
            <a:pPr marL="0" indent="0">
              <a:lnSpc>
                <a:spcPts val="1300"/>
              </a:lnSpc>
              <a:buNone/>
            </a:pPr>
            <a:r>
              <a:rPr lang="en-US" sz="1200" i="1" dirty="0">
                <a:solidFill>
                  <a:srgbClr val="1A1A1A"/>
                </a:solidFill>
                <a:latin typeface="Arial" pitchFamily="34" charset="0"/>
                <a:ea typeface="Arial" pitchFamily="34" charset="-122"/>
                <a:cs typeface="Arial" pitchFamily="34" charset="-120"/>
              </a:rPr>
              <a:t>Lepak and Snell (1999); Kotter (1996)</a:t>
            </a:r>
            <a:endParaRPr lang="en-US" sz="1200" dirty="0"/>
          </a:p>
        </p:txBody>
      </p:sp>
      <p:sp>
        <p:nvSpPr>
          <p:cNvPr id="28" name="Text 26"/>
          <p:cNvSpPr/>
          <p:nvPr/>
        </p:nvSpPr>
        <p:spPr>
          <a:xfrm>
            <a:off x="8302752" y="5029200"/>
            <a:ext cx="3054096" cy="402336"/>
          </a:xfrm>
          <a:prstGeom prst="rect">
            <a:avLst/>
          </a:prstGeom>
          <a:noFill/>
          <a:ln/>
        </p:spPr>
        <p:txBody>
          <a:bodyPr wrap="square" lIns="0" tIns="0" rIns="0" bIns="0" rtlCol="0" anchor="t"/>
          <a:lstStyle/>
          <a:p>
            <a:pPr marL="0" indent="0">
              <a:lnSpc>
                <a:spcPts val="1200"/>
              </a:lnSpc>
              <a:buNone/>
            </a:pPr>
            <a:r>
              <a:rPr lang="en-US" sz="1000" dirty="0">
                <a:solidFill>
                  <a:srgbClr val="707070"/>
                </a:solidFill>
                <a:latin typeface="Arial" pitchFamily="34" charset="0"/>
                <a:ea typeface="Arial" pitchFamily="34" charset="-122"/>
                <a:cs typeface="Arial" pitchFamily="34" charset="-120"/>
              </a:rPr>
              <a:t>Built on talent marketplace data; quarterly review.</a:t>
            </a:r>
            <a:endParaRPr lang="en-US" sz="1000" dirty="0"/>
          </a:p>
        </p:txBody>
      </p:sp>
      <p:sp>
        <p:nvSpPr>
          <p:cNvPr id="29" name="Text 27"/>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References: Becker (1964); Kotter (1996); Ulrich (1997); Lepak and Snell (1999); Boxall and Purcell (2022).</a:t>
            </a:r>
            <a:endParaRPr lang="en-US" sz="850" dirty="0"/>
          </a:p>
        </p:txBody>
      </p:sp>
      <p:sp>
        <p:nvSpPr>
          <p:cNvPr id="30" name="Text 28"/>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6</a:t>
            </a:r>
            <a:endParaRPr lang="en-US" sz="9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pPr marL="0" indent="0">
              <a:buNone/>
            </a:pPr>
            <a:r>
              <a:rPr lang="en-US" sz="1050" b="1" kern="0" spc="160" dirty="0">
                <a:solidFill>
                  <a:srgbClr val="DB0011"/>
                </a:solidFill>
                <a:latin typeface="Arial" pitchFamily="34" charset="0"/>
                <a:ea typeface="Arial" pitchFamily="34" charset="-122"/>
                <a:cs typeface="Arial" pitchFamily="34" charset="-120"/>
              </a:rPr>
              <a:t>PRIYANSHI· STRATEGIC WORKFORCE TRANSFORMATION</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3000" b="1" dirty="0">
                <a:solidFill>
                  <a:srgbClr val="1A1A1A"/>
                </a:solidFill>
                <a:latin typeface="Arial" pitchFamily="34" charset="0"/>
                <a:ea typeface="Arial" pitchFamily="34" charset="-122"/>
                <a:cs typeface="Arial" pitchFamily="34" charset="-120"/>
              </a:rPr>
              <a:t>Future of work: the strategic layer, 5 to 10 years out</a:t>
            </a:r>
            <a:endParaRPr lang="en-US" sz="3000" dirty="0"/>
          </a:p>
        </p:txBody>
      </p:sp>
      <p:sp>
        <p:nvSpPr>
          <p:cNvPr id="5" name="Shape 3"/>
          <p:cNvSpPr/>
          <p:nvPr/>
        </p:nvSpPr>
        <p:spPr>
          <a:xfrm>
            <a:off x="566928" y="1481328"/>
            <a:ext cx="3529584" cy="2487168"/>
          </a:xfrm>
          <a:prstGeom prst="roundRect">
            <a:avLst>
              <a:gd name="adj" fmla="val 1838"/>
            </a:avLst>
          </a:prstGeom>
          <a:solidFill>
            <a:srgbClr val="F4F4F4"/>
          </a:solidFill>
          <a:ln w="12700">
            <a:solidFill>
              <a:srgbClr val="DCDCDC"/>
            </a:solidFill>
            <a:prstDash val="solid"/>
          </a:ln>
        </p:spPr>
        <p:txBody>
          <a:bodyPr/>
          <a:lstStyle/>
          <a:p>
            <a:endParaRPr lang="en-GB"/>
          </a:p>
        </p:txBody>
      </p:sp>
      <p:sp>
        <p:nvSpPr>
          <p:cNvPr id="6" name="Shape 4"/>
          <p:cNvSpPr/>
          <p:nvPr/>
        </p:nvSpPr>
        <p:spPr>
          <a:xfrm>
            <a:off x="786384" y="1645920"/>
            <a:ext cx="1234440" cy="274320"/>
          </a:xfrm>
          <a:prstGeom prst="roundRect">
            <a:avLst>
              <a:gd name="adj" fmla="val 16667"/>
            </a:avLst>
          </a:prstGeom>
          <a:solidFill>
            <a:srgbClr val="DB0011"/>
          </a:solidFill>
          <a:ln/>
        </p:spPr>
        <p:txBody>
          <a:bodyPr/>
          <a:lstStyle/>
          <a:p>
            <a:endParaRPr lang="en-GB"/>
          </a:p>
        </p:txBody>
      </p:sp>
      <p:sp>
        <p:nvSpPr>
          <p:cNvPr id="7" name="Text 5"/>
          <p:cNvSpPr/>
          <p:nvPr/>
        </p:nvSpPr>
        <p:spPr>
          <a:xfrm>
            <a:off x="786384" y="1645920"/>
            <a:ext cx="1234440" cy="274320"/>
          </a:xfrm>
          <a:prstGeom prst="rect">
            <a:avLst/>
          </a:prstGeom>
          <a:noFill/>
          <a:ln/>
        </p:spPr>
        <p:txBody>
          <a:bodyPr wrap="square" lIns="0" tIns="0" rIns="0" bIns="0" rtlCol="0" anchor="ctr"/>
          <a:lstStyle/>
          <a:p>
            <a:pPr marL="0" indent="0" algn="ctr">
              <a:buNone/>
            </a:pPr>
            <a:r>
              <a:rPr lang="en-US" sz="900" b="1" dirty="0">
                <a:solidFill>
                  <a:srgbClr val="FFFFFF"/>
                </a:solidFill>
                <a:latin typeface="Arial" pitchFamily="34" charset="0"/>
                <a:ea typeface="Arial" pitchFamily="34" charset="-122"/>
                <a:cs typeface="Arial" pitchFamily="34" charset="-120"/>
              </a:rPr>
              <a:t>0–2 YEARS</a:t>
            </a:r>
            <a:endParaRPr lang="en-US" sz="900" dirty="0"/>
          </a:p>
        </p:txBody>
      </p:sp>
      <p:sp>
        <p:nvSpPr>
          <p:cNvPr id="8" name="Text 6"/>
          <p:cNvSpPr/>
          <p:nvPr/>
        </p:nvSpPr>
        <p:spPr>
          <a:xfrm>
            <a:off x="786384" y="2011680"/>
            <a:ext cx="3090672" cy="566928"/>
          </a:xfrm>
          <a:prstGeom prst="rect">
            <a:avLst/>
          </a:prstGeom>
          <a:noFill/>
          <a:ln/>
        </p:spPr>
        <p:txBody>
          <a:bodyPr wrap="square" lIns="0" tIns="0" rIns="0" bIns="0" rtlCol="0" anchor="t"/>
          <a:lstStyle/>
          <a:p>
            <a:pPr marL="0" indent="0">
              <a:lnSpc>
                <a:spcPts val="1900"/>
              </a:lnSpc>
              <a:buNone/>
            </a:pPr>
            <a:r>
              <a:rPr lang="en-US" sz="1550" b="1" dirty="0">
                <a:solidFill>
                  <a:srgbClr val="1A1A1A"/>
                </a:solidFill>
                <a:latin typeface="Arial" pitchFamily="34" charset="0"/>
                <a:ea typeface="Arial" pitchFamily="34" charset="-122"/>
                <a:cs typeface="Arial" pitchFamily="34" charset="-120"/>
              </a:rPr>
              <a:t>Attrition-led reduction</a:t>
            </a:r>
            <a:endParaRPr lang="en-US" sz="1550" dirty="0"/>
          </a:p>
        </p:txBody>
      </p:sp>
      <p:sp>
        <p:nvSpPr>
          <p:cNvPr id="9" name="Text 7"/>
          <p:cNvSpPr/>
          <p:nvPr/>
        </p:nvSpPr>
        <p:spPr>
          <a:xfrm>
            <a:off x="786384" y="2615184"/>
            <a:ext cx="3090672" cy="640080"/>
          </a:xfrm>
          <a:prstGeom prst="rect">
            <a:avLst/>
          </a:prstGeom>
          <a:noFill/>
          <a:ln/>
        </p:spPr>
        <p:txBody>
          <a:bodyPr wrap="square" lIns="0" tIns="0" rIns="0" bIns="0" rtlCol="0" anchor="t"/>
          <a:lstStyle/>
          <a:p>
            <a:pPr marL="0" indent="0">
              <a:lnSpc>
                <a:spcPts val="1450"/>
              </a:lnSpc>
              <a:buNone/>
            </a:pPr>
            <a:r>
              <a:rPr lang="en-US" sz="1150" dirty="0">
                <a:solidFill>
                  <a:srgbClr val="3D3D3D"/>
                </a:solidFill>
                <a:latin typeface="Arial" pitchFamily="34" charset="0"/>
                <a:ea typeface="Arial" pitchFamily="34" charset="-122"/>
                <a:cs typeface="Arial" pitchFamily="34" charset="-120"/>
              </a:rPr>
              <a:t>Headcount falls by not backfilling service-centre leavers</a:t>
            </a:r>
            <a:endParaRPr lang="en-US" sz="1150" dirty="0"/>
          </a:p>
        </p:txBody>
      </p:sp>
      <p:sp>
        <p:nvSpPr>
          <p:cNvPr id="10" name="Text 8"/>
          <p:cNvSpPr/>
          <p:nvPr/>
        </p:nvSpPr>
        <p:spPr>
          <a:xfrm>
            <a:off x="786384" y="3291840"/>
            <a:ext cx="3090672" cy="512064"/>
          </a:xfrm>
          <a:prstGeom prst="rect">
            <a:avLst/>
          </a:prstGeom>
          <a:noFill/>
          <a:ln/>
        </p:spPr>
        <p:txBody>
          <a:bodyPr wrap="square" lIns="0" tIns="0" rIns="0" bIns="0" rtlCol="0" anchor="t"/>
          <a:lstStyle/>
          <a:p>
            <a:pPr marL="0" indent="0">
              <a:lnSpc>
                <a:spcPts val="1300"/>
              </a:lnSpc>
              <a:buNone/>
            </a:pPr>
            <a:r>
              <a:rPr lang="en-US" sz="1050" b="1" dirty="0">
                <a:solidFill>
                  <a:srgbClr val="1A1A1A"/>
                </a:solidFill>
                <a:latin typeface="Arial" pitchFamily="34" charset="0"/>
                <a:ea typeface="Arial" pitchFamily="34" charset="-122"/>
                <a:cs typeface="Arial" pitchFamily="34" charset="-120"/>
              </a:rPr>
              <a:t>PREPARE: Publish backfill criteria in advance</a:t>
            </a:r>
            <a:endParaRPr lang="en-US" sz="1050" dirty="0"/>
          </a:p>
        </p:txBody>
      </p:sp>
      <p:sp>
        <p:nvSpPr>
          <p:cNvPr id="11" name="Shape 9"/>
          <p:cNvSpPr/>
          <p:nvPr/>
        </p:nvSpPr>
        <p:spPr>
          <a:xfrm>
            <a:off x="4315968" y="1481328"/>
            <a:ext cx="3529584" cy="2487168"/>
          </a:xfrm>
          <a:prstGeom prst="roundRect">
            <a:avLst>
              <a:gd name="adj" fmla="val 1838"/>
            </a:avLst>
          </a:prstGeom>
          <a:solidFill>
            <a:srgbClr val="F4F4F4"/>
          </a:solidFill>
          <a:ln w="12700">
            <a:solidFill>
              <a:srgbClr val="DCDCDC"/>
            </a:solidFill>
            <a:prstDash val="solid"/>
          </a:ln>
        </p:spPr>
        <p:txBody>
          <a:bodyPr/>
          <a:lstStyle/>
          <a:p>
            <a:endParaRPr lang="en-GB"/>
          </a:p>
        </p:txBody>
      </p:sp>
      <p:sp>
        <p:nvSpPr>
          <p:cNvPr id="12" name="Shape 10"/>
          <p:cNvSpPr/>
          <p:nvPr/>
        </p:nvSpPr>
        <p:spPr>
          <a:xfrm>
            <a:off x="4535424" y="1645920"/>
            <a:ext cx="1234440" cy="274320"/>
          </a:xfrm>
          <a:prstGeom prst="roundRect">
            <a:avLst>
              <a:gd name="adj" fmla="val 16667"/>
            </a:avLst>
          </a:prstGeom>
          <a:solidFill>
            <a:srgbClr val="DB0011"/>
          </a:solidFill>
          <a:ln/>
        </p:spPr>
        <p:txBody>
          <a:bodyPr/>
          <a:lstStyle/>
          <a:p>
            <a:endParaRPr lang="en-GB"/>
          </a:p>
        </p:txBody>
      </p:sp>
      <p:sp>
        <p:nvSpPr>
          <p:cNvPr id="13" name="Text 11"/>
          <p:cNvSpPr/>
          <p:nvPr/>
        </p:nvSpPr>
        <p:spPr>
          <a:xfrm>
            <a:off x="4535424" y="1645920"/>
            <a:ext cx="1234440" cy="274320"/>
          </a:xfrm>
          <a:prstGeom prst="rect">
            <a:avLst/>
          </a:prstGeom>
          <a:noFill/>
          <a:ln/>
        </p:spPr>
        <p:txBody>
          <a:bodyPr wrap="square" lIns="0" tIns="0" rIns="0" bIns="0" rtlCol="0" anchor="ctr"/>
          <a:lstStyle/>
          <a:p>
            <a:pPr marL="0" indent="0" algn="ctr">
              <a:buNone/>
            </a:pPr>
            <a:r>
              <a:rPr lang="en-US" sz="900" b="1" dirty="0">
                <a:solidFill>
                  <a:srgbClr val="FFFFFF"/>
                </a:solidFill>
                <a:latin typeface="Arial" pitchFamily="34" charset="0"/>
                <a:ea typeface="Arial" pitchFamily="34" charset="-122"/>
                <a:cs typeface="Arial" pitchFamily="34" charset="-120"/>
              </a:rPr>
              <a:t>3–5 YEARS</a:t>
            </a:r>
            <a:endParaRPr lang="en-US" sz="900" dirty="0"/>
          </a:p>
        </p:txBody>
      </p:sp>
      <p:sp>
        <p:nvSpPr>
          <p:cNvPr id="14" name="Text 12"/>
          <p:cNvSpPr/>
          <p:nvPr/>
        </p:nvSpPr>
        <p:spPr>
          <a:xfrm>
            <a:off x="4535424" y="2011680"/>
            <a:ext cx="3090672" cy="566928"/>
          </a:xfrm>
          <a:prstGeom prst="rect">
            <a:avLst/>
          </a:prstGeom>
          <a:noFill/>
          <a:ln/>
        </p:spPr>
        <p:txBody>
          <a:bodyPr wrap="square" lIns="0" tIns="0" rIns="0" bIns="0" rtlCol="0" anchor="t"/>
          <a:lstStyle/>
          <a:p>
            <a:pPr marL="0" indent="0">
              <a:lnSpc>
                <a:spcPts val="1900"/>
              </a:lnSpc>
              <a:buNone/>
            </a:pPr>
            <a:r>
              <a:rPr lang="en-US" sz="1550" b="1" dirty="0">
                <a:solidFill>
                  <a:srgbClr val="1A1A1A"/>
                </a:solidFill>
                <a:latin typeface="Arial" pitchFamily="34" charset="0"/>
                <a:ea typeface="Arial" pitchFamily="34" charset="-122"/>
                <a:cs typeface="Arial" pitchFamily="34" charset="-120"/>
              </a:rPr>
              <a:t>The org chart flattens</a:t>
            </a:r>
            <a:endParaRPr lang="en-US" sz="1550" dirty="0"/>
          </a:p>
        </p:txBody>
      </p:sp>
      <p:sp>
        <p:nvSpPr>
          <p:cNvPr id="15" name="Text 13"/>
          <p:cNvSpPr/>
          <p:nvPr/>
        </p:nvSpPr>
        <p:spPr>
          <a:xfrm>
            <a:off x="4535424" y="2615184"/>
            <a:ext cx="3090672" cy="640080"/>
          </a:xfrm>
          <a:prstGeom prst="rect">
            <a:avLst/>
          </a:prstGeom>
          <a:noFill/>
          <a:ln/>
        </p:spPr>
        <p:txBody>
          <a:bodyPr wrap="square" lIns="0" tIns="0" rIns="0" bIns="0" rtlCol="0" anchor="t"/>
          <a:lstStyle/>
          <a:p>
            <a:pPr marL="0" indent="0">
              <a:lnSpc>
                <a:spcPts val="1450"/>
              </a:lnSpc>
              <a:buNone/>
            </a:pPr>
            <a:r>
              <a:rPr lang="en-US" sz="1150" dirty="0">
                <a:solidFill>
                  <a:srgbClr val="3D3D3D"/>
                </a:solidFill>
                <a:latin typeface="Arial" pitchFamily="34" charset="0"/>
                <a:ea typeface="Arial" pitchFamily="34" charset="-122"/>
                <a:cs typeface="Arial" pitchFamily="34" charset="-120"/>
              </a:rPr>
              <a:t>Agentic systems absorb coordination and reporting work</a:t>
            </a:r>
            <a:endParaRPr lang="en-US" sz="1150" dirty="0"/>
          </a:p>
        </p:txBody>
      </p:sp>
      <p:sp>
        <p:nvSpPr>
          <p:cNvPr id="16" name="Text 14"/>
          <p:cNvSpPr/>
          <p:nvPr/>
        </p:nvSpPr>
        <p:spPr>
          <a:xfrm>
            <a:off x="4535424" y="3291840"/>
            <a:ext cx="3090672" cy="512064"/>
          </a:xfrm>
          <a:prstGeom prst="rect">
            <a:avLst/>
          </a:prstGeom>
          <a:noFill/>
          <a:ln/>
        </p:spPr>
        <p:txBody>
          <a:bodyPr wrap="square" lIns="0" tIns="0" rIns="0" bIns="0" rtlCol="0" anchor="t"/>
          <a:lstStyle/>
          <a:p>
            <a:pPr marL="0" indent="0">
              <a:lnSpc>
                <a:spcPts val="1300"/>
              </a:lnSpc>
              <a:buNone/>
            </a:pPr>
            <a:r>
              <a:rPr lang="en-US" sz="1050" b="1" dirty="0">
                <a:solidFill>
                  <a:srgbClr val="1A1A1A"/>
                </a:solidFill>
                <a:latin typeface="Arial" pitchFamily="34" charset="0"/>
                <a:ea typeface="Arial" pitchFamily="34" charset="-122"/>
                <a:cs typeface="Arial" pitchFamily="34" charset="-120"/>
              </a:rPr>
              <a:t>PREPARE: Build lateral career paths as rungs disappear</a:t>
            </a:r>
            <a:endParaRPr lang="en-US" sz="1050" dirty="0"/>
          </a:p>
        </p:txBody>
      </p:sp>
      <p:sp>
        <p:nvSpPr>
          <p:cNvPr id="17" name="Shape 15"/>
          <p:cNvSpPr/>
          <p:nvPr/>
        </p:nvSpPr>
        <p:spPr>
          <a:xfrm>
            <a:off x="8065008" y="1481328"/>
            <a:ext cx="3529584" cy="2487168"/>
          </a:xfrm>
          <a:prstGeom prst="roundRect">
            <a:avLst>
              <a:gd name="adj" fmla="val 1838"/>
            </a:avLst>
          </a:prstGeom>
          <a:solidFill>
            <a:srgbClr val="1F1F1F"/>
          </a:solidFill>
          <a:ln w="12700">
            <a:solidFill>
              <a:srgbClr val="1F1F1F"/>
            </a:solidFill>
            <a:prstDash val="solid"/>
          </a:ln>
        </p:spPr>
        <p:txBody>
          <a:bodyPr/>
          <a:lstStyle/>
          <a:p>
            <a:endParaRPr lang="en-GB"/>
          </a:p>
        </p:txBody>
      </p:sp>
      <p:sp>
        <p:nvSpPr>
          <p:cNvPr id="18" name="Shape 16"/>
          <p:cNvSpPr/>
          <p:nvPr/>
        </p:nvSpPr>
        <p:spPr>
          <a:xfrm>
            <a:off x="8284464" y="1645920"/>
            <a:ext cx="1234440" cy="274320"/>
          </a:xfrm>
          <a:prstGeom prst="roundRect">
            <a:avLst>
              <a:gd name="adj" fmla="val 16667"/>
            </a:avLst>
          </a:prstGeom>
          <a:solidFill>
            <a:srgbClr val="DB0011"/>
          </a:solidFill>
          <a:ln/>
        </p:spPr>
        <p:txBody>
          <a:bodyPr/>
          <a:lstStyle/>
          <a:p>
            <a:endParaRPr lang="en-GB"/>
          </a:p>
        </p:txBody>
      </p:sp>
      <p:sp>
        <p:nvSpPr>
          <p:cNvPr id="19" name="Text 17"/>
          <p:cNvSpPr/>
          <p:nvPr/>
        </p:nvSpPr>
        <p:spPr>
          <a:xfrm>
            <a:off x="8284464" y="1645920"/>
            <a:ext cx="1234440" cy="274320"/>
          </a:xfrm>
          <a:prstGeom prst="rect">
            <a:avLst/>
          </a:prstGeom>
          <a:noFill/>
          <a:ln/>
        </p:spPr>
        <p:txBody>
          <a:bodyPr wrap="square" lIns="0" tIns="0" rIns="0" bIns="0" rtlCol="0" anchor="ctr"/>
          <a:lstStyle/>
          <a:p>
            <a:pPr marL="0" indent="0" algn="ctr">
              <a:buNone/>
            </a:pPr>
            <a:r>
              <a:rPr lang="en-US" sz="900" b="1" dirty="0">
                <a:solidFill>
                  <a:srgbClr val="FFFFFF"/>
                </a:solidFill>
                <a:latin typeface="Arial" pitchFamily="34" charset="0"/>
                <a:ea typeface="Arial" pitchFamily="34" charset="-122"/>
                <a:cs typeface="Arial" pitchFamily="34" charset="-120"/>
              </a:rPr>
              <a:t>5–10 YEARS</a:t>
            </a:r>
            <a:endParaRPr lang="en-US" sz="900" dirty="0"/>
          </a:p>
        </p:txBody>
      </p:sp>
      <p:sp>
        <p:nvSpPr>
          <p:cNvPr id="20" name="Text 18"/>
          <p:cNvSpPr/>
          <p:nvPr/>
        </p:nvSpPr>
        <p:spPr>
          <a:xfrm>
            <a:off x="8284464" y="2011680"/>
            <a:ext cx="3090672" cy="566928"/>
          </a:xfrm>
          <a:prstGeom prst="rect">
            <a:avLst/>
          </a:prstGeom>
          <a:noFill/>
          <a:ln/>
        </p:spPr>
        <p:txBody>
          <a:bodyPr wrap="square" lIns="0" tIns="0" rIns="0" bIns="0" rtlCol="0" anchor="t"/>
          <a:lstStyle/>
          <a:p>
            <a:pPr marL="0" indent="0">
              <a:lnSpc>
                <a:spcPts val="1900"/>
              </a:lnSpc>
              <a:buNone/>
            </a:pPr>
            <a:r>
              <a:rPr lang="en-US" sz="1550" b="1" dirty="0">
                <a:solidFill>
                  <a:srgbClr val="FFFFFF"/>
                </a:solidFill>
                <a:latin typeface="Arial" pitchFamily="34" charset="0"/>
                <a:ea typeface="Arial" pitchFamily="34" charset="-122"/>
                <a:cs typeface="Arial" pitchFamily="34" charset="-120"/>
              </a:rPr>
              <a:t>Headcount decouples from growth</a:t>
            </a:r>
            <a:endParaRPr lang="en-US" sz="1550" dirty="0"/>
          </a:p>
        </p:txBody>
      </p:sp>
      <p:sp>
        <p:nvSpPr>
          <p:cNvPr id="21" name="Text 19"/>
          <p:cNvSpPr/>
          <p:nvPr/>
        </p:nvSpPr>
        <p:spPr>
          <a:xfrm>
            <a:off x="8284464" y="2615184"/>
            <a:ext cx="3090672" cy="640080"/>
          </a:xfrm>
          <a:prstGeom prst="rect">
            <a:avLst/>
          </a:prstGeom>
          <a:noFill/>
          <a:ln/>
        </p:spPr>
        <p:txBody>
          <a:bodyPr wrap="square" lIns="0" tIns="0" rIns="0" bIns="0" rtlCol="0" anchor="t"/>
          <a:lstStyle/>
          <a:p>
            <a:pPr marL="0" indent="0">
              <a:lnSpc>
                <a:spcPts val="1450"/>
              </a:lnSpc>
              <a:buNone/>
            </a:pPr>
            <a:r>
              <a:rPr lang="en-US" sz="1150" dirty="0">
                <a:solidFill>
                  <a:srgbClr val="C9C9C9"/>
                </a:solidFill>
                <a:latin typeface="Arial" pitchFamily="34" charset="0"/>
                <a:ea typeface="Arial" pitchFamily="34" charset="-122"/>
                <a:cs typeface="Arial" pitchFamily="34" charset="-120"/>
              </a:rPr>
              <a:t>Revenue growth no longer requires proportional hiring</a:t>
            </a:r>
            <a:endParaRPr lang="en-US" sz="1150" dirty="0"/>
          </a:p>
        </p:txBody>
      </p:sp>
      <p:sp>
        <p:nvSpPr>
          <p:cNvPr id="22" name="Text 20"/>
          <p:cNvSpPr/>
          <p:nvPr/>
        </p:nvSpPr>
        <p:spPr>
          <a:xfrm>
            <a:off x="8284464" y="3291840"/>
            <a:ext cx="3090672" cy="512064"/>
          </a:xfrm>
          <a:prstGeom prst="rect">
            <a:avLst/>
          </a:prstGeom>
          <a:noFill/>
          <a:ln/>
        </p:spPr>
        <p:txBody>
          <a:bodyPr wrap="square" lIns="0" tIns="0" rIns="0" bIns="0" rtlCol="0" anchor="t"/>
          <a:lstStyle/>
          <a:p>
            <a:pPr marL="0" indent="0">
              <a:lnSpc>
                <a:spcPts val="1300"/>
              </a:lnSpc>
              <a:buNone/>
            </a:pPr>
            <a:r>
              <a:rPr lang="en-US" sz="1050" b="1" dirty="0">
                <a:solidFill>
                  <a:srgbClr val="FFFFFF"/>
                </a:solidFill>
                <a:latin typeface="Arial" pitchFamily="34" charset="0"/>
                <a:ea typeface="Arial" pitchFamily="34" charset="-122"/>
                <a:cs typeface="Arial" pitchFamily="34" charset="-120"/>
              </a:rPr>
              <a:t>PREPARE: Plan capability portfolios, not establishment posts</a:t>
            </a:r>
            <a:endParaRPr lang="en-US" sz="1050" dirty="0"/>
          </a:p>
        </p:txBody>
      </p:sp>
      <p:sp>
        <p:nvSpPr>
          <p:cNvPr id="23" name="Text 21"/>
          <p:cNvSpPr/>
          <p:nvPr/>
        </p:nvSpPr>
        <p:spPr>
          <a:xfrm>
            <a:off x="566928" y="4187952"/>
            <a:ext cx="5852160" cy="274320"/>
          </a:xfrm>
          <a:prstGeom prst="rect">
            <a:avLst/>
          </a:prstGeom>
          <a:noFill/>
          <a:ln/>
        </p:spPr>
        <p:txBody>
          <a:bodyPr wrap="square" lIns="0" tIns="0" rIns="0" bIns="0" rtlCol="0" anchor="ctr"/>
          <a:lstStyle/>
          <a:p>
            <a:pPr marL="0" indent="0">
              <a:buNone/>
            </a:pPr>
            <a:r>
              <a:rPr lang="en-US" sz="1250" b="1" dirty="0">
                <a:solidFill>
                  <a:srgbClr val="1A1A1A"/>
                </a:solidFill>
                <a:latin typeface="Arial" pitchFamily="34" charset="0"/>
                <a:ea typeface="Arial" pitchFamily="34" charset="-122"/>
                <a:cs typeface="Arial" pitchFamily="34" charset="-120"/>
              </a:rPr>
              <a:t>Sector context: reported AI-linked role reductions (thousands)</a:t>
            </a:r>
            <a:endParaRPr lang="en-US" sz="1250" dirty="0"/>
          </a:p>
        </p:txBody>
      </p:sp>
      <p:graphicFrame>
        <p:nvGraphicFramePr>
          <p:cNvPr id="24" name="Chart 0"/>
          <p:cNvGraphicFramePr/>
          <p:nvPr/>
        </p:nvGraphicFramePr>
        <p:xfrm>
          <a:off x="429768" y="4462272"/>
          <a:ext cx="5852160" cy="1481328"/>
        </p:xfrm>
        <a:graphic>
          <a:graphicData uri="http://schemas.openxmlformats.org/drawingml/2006/chart">
            <c:chart xmlns:c="http://schemas.openxmlformats.org/drawingml/2006/chart" xmlns:r="http://schemas.openxmlformats.org/officeDocument/2006/relationships" r:id="rId3"/>
          </a:graphicData>
        </a:graphic>
      </p:graphicFrame>
      <p:sp>
        <p:nvSpPr>
          <p:cNvPr id="25" name="Shape 22"/>
          <p:cNvSpPr/>
          <p:nvPr/>
        </p:nvSpPr>
        <p:spPr>
          <a:xfrm>
            <a:off x="6464808" y="4187952"/>
            <a:ext cx="5157216" cy="1783080"/>
          </a:xfrm>
          <a:prstGeom prst="roundRect">
            <a:avLst>
              <a:gd name="adj" fmla="val 2564"/>
            </a:avLst>
          </a:prstGeom>
          <a:solidFill>
            <a:srgbClr val="FCE9EB"/>
          </a:solidFill>
          <a:ln w="12700">
            <a:solidFill>
              <a:srgbClr val="F2C4CA"/>
            </a:solidFill>
            <a:prstDash val="solid"/>
          </a:ln>
        </p:spPr>
        <p:txBody>
          <a:bodyPr/>
          <a:lstStyle/>
          <a:p>
            <a:endParaRPr lang="en-GB"/>
          </a:p>
        </p:txBody>
      </p:sp>
      <p:sp>
        <p:nvSpPr>
          <p:cNvPr id="26" name="Text 23"/>
          <p:cNvSpPr/>
          <p:nvPr/>
        </p:nvSpPr>
        <p:spPr>
          <a:xfrm>
            <a:off x="6684264" y="4370832"/>
            <a:ext cx="4718304"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READ THIS CAREFULLY</a:t>
            </a:r>
            <a:endParaRPr lang="en-US" sz="900" dirty="0"/>
          </a:p>
        </p:txBody>
      </p:sp>
      <p:sp>
        <p:nvSpPr>
          <p:cNvPr id="27" name="Text 24"/>
          <p:cNvSpPr/>
          <p:nvPr/>
        </p:nvSpPr>
        <p:spPr>
          <a:xfrm>
            <a:off x="6684264" y="4645152"/>
            <a:ext cx="4718304" cy="310896"/>
          </a:xfrm>
          <a:prstGeom prst="rect">
            <a:avLst/>
          </a:prstGeom>
          <a:noFill/>
          <a:ln/>
        </p:spPr>
        <p:txBody>
          <a:bodyPr wrap="square" lIns="0" tIns="0" rIns="0" bIns="0" rtlCol="0" anchor="t"/>
          <a:lstStyle/>
          <a:p>
            <a:pPr marL="0" indent="0">
              <a:buNone/>
            </a:pPr>
            <a:r>
              <a:rPr lang="en-US" sz="1500" b="1" dirty="0">
                <a:solidFill>
                  <a:srgbClr val="1A1A1A"/>
                </a:solidFill>
                <a:latin typeface="Arial" pitchFamily="34" charset="0"/>
                <a:ea typeface="Arial" pitchFamily="34" charset="-122"/>
                <a:cs typeface="Arial" pitchFamily="34" charset="-120"/>
              </a:rPr>
              <a:t>HSBC is early, not aberrant</a:t>
            </a:r>
            <a:endParaRPr lang="en-US" sz="1500" dirty="0"/>
          </a:p>
        </p:txBody>
      </p:sp>
      <p:sp>
        <p:nvSpPr>
          <p:cNvPr id="28" name="Text 25"/>
          <p:cNvSpPr/>
          <p:nvPr/>
        </p:nvSpPr>
        <p:spPr>
          <a:xfrm>
            <a:off x="6684264" y="5047488"/>
            <a:ext cx="4718304" cy="758952"/>
          </a:xfrm>
          <a:prstGeom prst="rect">
            <a:avLst/>
          </a:prstGeom>
          <a:noFill/>
          <a:ln/>
        </p:spPr>
        <p:txBody>
          <a:bodyPr wrap="square" lIns="0" tIns="0" rIns="0" bIns="0" rtlCol="0" anchor="t"/>
          <a:lstStyle/>
          <a:p>
            <a:pPr marL="342900" indent="-342900">
              <a:lnSpc>
                <a:spcPts val="1600"/>
              </a:lnSpc>
              <a:spcAft>
                <a:spcPts val="900"/>
              </a:spcAft>
              <a:buSzPct val="100000"/>
              <a:buChar char="•"/>
            </a:pPr>
            <a:r>
              <a:rPr lang="en-US" sz="1200" dirty="0">
                <a:solidFill>
                  <a:srgbClr val="3D3D3D"/>
                </a:solidFill>
                <a:latin typeface="Arial" pitchFamily="34" charset="0"/>
                <a:ea typeface="Arial" pitchFamily="34" charset="-122"/>
                <a:cs typeface="Arial" pitchFamily="34" charset="-120"/>
              </a:rPr>
              <a:t>Bloomberg Intelligence estimates up to 200,000 sector-wide</a:t>
            </a:r>
            <a:endParaRPr lang="en-US" sz="1200" dirty="0"/>
          </a:p>
          <a:p>
            <a:pPr marL="342900" indent="-342900">
              <a:lnSpc>
                <a:spcPts val="1600"/>
              </a:lnSpc>
              <a:spcAft>
                <a:spcPts val="900"/>
              </a:spcAft>
              <a:buSzPct val="100000"/>
              <a:buChar char="•"/>
            </a:pPr>
            <a:r>
              <a:rPr lang="en-US" sz="1200" dirty="0">
                <a:solidFill>
                  <a:srgbClr val="3D3D3D"/>
                </a:solidFill>
                <a:latin typeface="Arial" pitchFamily="34" charset="0"/>
                <a:ea typeface="Arial" pitchFamily="34" charset="-122"/>
                <a:cs typeface="Arial" pitchFamily="34" charset="-120"/>
              </a:rPr>
              <a:t>Transparency is what makes HSBC the scrutinised case</a:t>
            </a:r>
            <a:endParaRPr lang="en-US" sz="1200" dirty="0"/>
          </a:p>
        </p:txBody>
      </p:sp>
      <p:sp>
        <p:nvSpPr>
          <p:cNvPr id="29" name="Text 26"/>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Sources: Bloomberg Intelligence, cited in Bloomberg (2026); World Economic Forum (2026).</a:t>
            </a:r>
            <a:endParaRPr lang="en-US" sz="850" dirty="0"/>
          </a:p>
        </p:txBody>
      </p:sp>
      <p:sp>
        <p:nvSpPr>
          <p:cNvPr id="30" name="Text 27"/>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7</a:t>
            </a:r>
            <a:endParaRPr lang="en-US" sz="9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pPr marL="0" indent="0">
              <a:buNone/>
            </a:pPr>
            <a:r>
              <a:rPr lang="en-US" sz="1050" b="1" kern="0" spc="160" dirty="0">
                <a:solidFill>
                  <a:srgbClr val="DB0011"/>
                </a:solidFill>
                <a:latin typeface="Arial" pitchFamily="34" charset="0"/>
                <a:ea typeface="Arial" pitchFamily="34" charset="-122"/>
                <a:cs typeface="Arial" pitchFamily="34" charset="-120"/>
              </a:rPr>
              <a:t>VRAJ PATEL· SKILLS, RESKILLING AND INTERNAL MOBILITY</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3000" b="1" dirty="0">
                <a:solidFill>
                  <a:srgbClr val="1A1A1A"/>
                </a:solidFill>
                <a:latin typeface="Arial" pitchFamily="34" charset="0"/>
                <a:ea typeface="Arial" pitchFamily="34" charset="-122"/>
                <a:cs typeface="Arial" pitchFamily="34" charset="-120"/>
              </a:rPr>
              <a:t>Scope and analytical lens</a:t>
            </a:r>
            <a:endParaRPr lang="en-US" sz="3000" dirty="0"/>
          </a:p>
        </p:txBody>
      </p:sp>
      <p:sp>
        <p:nvSpPr>
          <p:cNvPr id="5" name="Shape 3"/>
          <p:cNvSpPr/>
          <p:nvPr/>
        </p:nvSpPr>
        <p:spPr>
          <a:xfrm>
            <a:off x="566928" y="1463040"/>
            <a:ext cx="5349240" cy="1874520"/>
          </a:xfrm>
          <a:prstGeom prst="roundRect">
            <a:avLst>
              <a:gd name="adj" fmla="val 2439"/>
            </a:avLst>
          </a:prstGeom>
          <a:solidFill>
            <a:srgbClr val="F4F4F4"/>
          </a:solidFill>
          <a:ln w="12700">
            <a:solidFill>
              <a:srgbClr val="F4F4F4"/>
            </a:solidFill>
            <a:prstDash val="solid"/>
          </a:ln>
        </p:spPr>
        <p:txBody>
          <a:bodyPr/>
          <a:lstStyle/>
          <a:p>
            <a:endParaRPr lang="en-GB"/>
          </a:p>
        </p:txBody>
      </p:sp>
      <p:sp>
        <p:nvSpPr>
          <p:cNvPr id="6" name="Text 4"/>
          <p:cNvSpPr/>
          <p:nvPr/>
        </p:nvSpPr>
        <p:spPr>
          <a:xfrm>
            <a:off x="786384" y="1645920"/>
            <a:ext cx="4910328"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THIS SECTION COVERS</a:t>
            </a:r>
            <a:endParaRPr lang="en-US" sz="900" dirty="0"/>
          </a:p>
        </p:txBody>
      </p:sp>
      <p:sp>
        <p:nvSpPr>
          <p:cNvPr id="7" name="Text 5"/>
          <p:cNvSpPr/>
          <p:nvPr/>
        </p:nvSpPr>
        <p:spPr>
          <a:xfrm>
            <a:off x="786384" y="1920240"/>
            <a:ext cx="4910328" cy="310896"/>
          </a:xfrm>
          <a:prstGeom prst="rect">
            <a:avLst/>
          </a:prstGeom>
          <a:noFill/>
          <a:ln/>
        </p:spPr>
        <p:txBody>
          <a:bodyPr wrap="square" lIns="0" tIns="0" rIns="0" bIns="0" rtlCol="0" anchor="t"/>
          <a:lstStyle/>
          <a:p>
            <a:pPr marL="0" indent="0">
              <a:buNone/>
            </a:pPr>
            <a:r>
              <a:rPr lang="en-US" sz="1500" b="1" dirty="0">
                <a:solidFill>
                  <a:srgbClr val="1A1A1A"/>
                </a:solidFill>
                <a:latin typeface="Arial" pitchFamily="34" charset="0"/>
                <a:ea typeface="Arial" pitchFamily="34" charset="-122"/>
                <a:cs typeface="Arial" pitchFamily="34" charset="-120"/>
              </a:rPr>
              <a:t>Turning tool access into working capability</a:t>
            </a:r>
            <a:endParaRPr lang="en-US" sz="1500" dirty="0"/>
          </a:p>
        </p:txBody>
      </p:sp>
      <p:sp>
        <p:nvSpPr>
          <p:cNvPr id="8" name="Text 6"/>
          <p:cNvSpPr/>
          <p:nvPr/>
        </p:nvSpPr>
        <p:spPr>
          <a:xfrm>
            <a:off x="786384" y="2322576"/>
            <a:ext cx="4910328" cy="850392"/>
          </a:xfrm>
          <a:prstGeom prst="rect">
            <a:avLst/>
          </a:prstGeom>
          <a:noFill/>
          <a:ln/>
        </p:spPr>
        <p:txBody>
          <a:bodyPr wrap="square" lIns="0" tIns="0" rIns="0" bIns="0" rtlCol="0" anchor="t"/>
          <a:lstStyle/>
          <a:p>
            <a:pPr marL="342900" indent="-342900">
              <a:lnSpc>
                <a:spcPts val="1600"/>
              </a:lnSpc>
              <a:spcAft>
                <a:spcPts val="900"/>
              </a:spcAft>
              <a:buSzPct val="100000"/>
              <a:buChar char="•"/>
            </a:pPr>
            <a:r>
              <a:rPr lang="en-US" sz="1250" dirty="0">
                <a:solidFill>
                  <a:srgbClr val="3D3D3D"/>
                </a:solidFill>
                <a:latin typeface="Arial" pitchFamily="34" charset="0"/>
                <a:ea typeface="Arial" pitchFamily="34" charset="-122"/>
                <a:cs typeface="Arial" pitchFamily="34" charset="-120"/>
              </a:rPr>
              <a:t>Building AI skills across 208,700 colleagues</a:t>
            </a:r>
            <a:endParaRPr lang="en-US" sz="1250" dirty="0"/>
          </a:p>
          <a:p>
            <a:pPr marL="342900" indent="-342900">
              <a:lnSpc>
                <a:spcPts val="1600"/>
              </a:lnSpc>
              <a:spcAft>
                <a:spcPts val="900"/>
              </a:spcAft>
              <a:buSzPct val="100000"/>
              <a:buChar char="•"/>
            </a:pPr>
            <a:r>
              <a:rPr lang="en-US" sz="1250" dirty="0">
                <a:solidFill>
                  <a:srgbClr val="3D3D3D"/>
                </a:solidFill>
                <a:latin typeface="Arial" pitchFamily="34" charset="0"/>
                <a:ea typeface="Arial" pitchFamily="34" charset="-122"/>
                <a:cs typeface="Arial" pitchFamily="34" charset="-120"/>
              </a:rPr>
              <a:t>Internal mobility as an alternative to exit</a:t>
            </a:r>
            <a:endParaRPr lang="en-US" sz="1250" dirty="0"/>
          </a:p>
          <a:p>
            <a:pPr marL="342900" indent="-342900">
              <a:lnSpc>
                <a:spcPts val="1600"/>
              </a:lnSpc>
              <a:spcAft>
                <a:spcPts val="900"/>
              </a:spcAft>
              <a:buSzPct val="100000"/>
              <a:buChar char="•"/>
            </a:pPr>
            <a:r>
              <a:rPr lang="en-US" sz="1250" dirty="0">
                <a:solidFill>
                  <a:srgbClr val="3D3D3D"/>
                </a:solidFill>
                <a:latin typeface="Arial" pitchFamily="34" charset="0"/>
                <a:ea typeface="Arial" pitchFamily="34" charset="-122"/>
                <a:cs typeface="Arial" pitchFamily="34" charset="-120"/>
              </a:rPr>
              <a:t>Whether learning is evaluated at the level that matters</a:t>
            </a:r>
            <a:endParaRPr lang="en-US" sz="1250" dirty="0"/>
          </a:p>
        </p:txBody>
      </p:sp>
      <p:sp>
        <p:nvSpPr>
          <p:cNvPr id="9" name="Shape 7"/>
          <p:cNvSpPr/>
          <p:nvPr/>
        </p:nvSpPr>
        <p:spPr>
          <a:xfrm>
            <a:off x="6272784" y="1463040"/>
            <a:ext cx="5349240" cy="1874520"/>
          </a:xfrm>
          <a:prstGeom prst="roundRect">
            <a:avLst>
              <a:gd name="adj" fmla="val 2439"/>
            </a:avLst>
          </a:prstGeom>
          <a:solidFill>
            <a:srgbClr val="FCE9EB"/>
          </a:solidFill>
          <a:ln w="12700">
            <a:solidFill>
              <a:srgbClr val="F2C4CA"/>
            </a:solidFill>
            <a:prstDash val="solid"/>
          </a:ln>
        </p:spPr>
        <p:txBody>
          <a:bodyPr/>
          <a:lstStyle/>
          <a:p>
            <a:endParaRPr lang="en-GB"/>
          </a:p>
        </p:txBody>
      </p:sp>
      <p:sp>
        <p:nvSpPr>
          <p:cNvPr id="10" name="Text 8"/>
          <p:cNvSpPr/>
          <p:nvPr/>
        </p:nvSpPr>
        <p:spPr>
          <a:xfrm>
            <a:off x="6492240" y="1645920"/>
            <a:ext cx="4910328"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FRAMEWORKS APPLIED</a:t>
            </a:r>
            <a:endParaRPr lang="en-US" sz="900" dirty="0"/>
          </a:p>
        </p:txBody>
      </p:sp>
      <p:sp>
        <p:nvSpPr>
          <p:cNvPr id="11" name="Text 9"/>
          <p:cNvSpPr/>
          <p:nvPr/>
        </p:nvSpPr>
        <p:spPr>
          <a:xfrm>
            <a:off x="6492240" y="1920240"/>
            <a:ext cx="4910328" cy="310896"/>
          </a:xfrm>
          <a:prstGeom prst="rect">
            <a:avLst/>
          </a:prstGeom>
          <a:noFill/>
          <a:ln/>
        </p:spPr>
        <p:txBody>
          <a:bodyPr wrap="square" lIns="0" tIns="0" rIns="0" bIns="0" rtlCol="0" anchor="t"/>
          <a:lstStyle/>
          <a:p>
            <a:pPr marL="0" indent="0">
              <a:buNone/>
            </a:pPr>
            <a:r>
              <a:rPr lang="en-US" sz="1500" b="1" dirty="0">
                <a:solidFill>
                  <a:srgbClr val="1A1A1A"/>
                </a:solidFill>
                <a:latin typeface="Arial" pitchFamily="34" charset="0"/>
                <a:ea typeface="Arial" pitchFamily="34" charset="-122"/>
                <a:cs typeface="Arial" pitchFamily="34" charset="-120"/>
              </a:rPr>
              <a:t>AMO model + Kirkpatrick's four levels</a:t>
            </a:r>
            <a:endParaRPr lang="en-US" sz="1500" dirty="0"/>
          </a:p>
        </p:txBody>
      </p:sp>
      <p:sp>
        <p:nvSpPr>
          <p:cNvPr id="12" name="Text 10"/>
          <p:cNvSpPr/>
          <p:nvPr/>
        </p:nvSpPr>
        <p:spPr>
          <a:xfrm>
            <a:off x="6492240" y="2322576"/>
            <a:ext cx="4910328" cy="850392"/>
          </a:xfrm>
          <a:prstGeom prst="rect">
            <a:avLst/>
          </a:prstGeom>
          <a:noFill/>
          <a:ln/>
        </p:spPr>
        <p:txBody>
          <a:bodyPr wrap="square" lIns="0" tIns="0" rIns="0" bIns="0" rtlCol="0" anchor="t"/>
          <a:lstStyle/>
          <a:p>
            <a:pPr marL="342900" indent="-342900">
              <a:lnSpc>
                <a:spcPts val="1600"/>
              </a:lnSpc>
              <a:spcAft>
                <a:spcPts val="900"/>
              </a:spcAft>
              <a:buSzPct val="100000"/>
              <a:buChar char="•"/>
            </a:pPr>
            <a:r>
              <a:rPr lang="en-US" sz="1250" dirty="0">
                <a:solidFill>
                  <a:srgbClr val="3D3D3D"/>
                </a:solidFill>
                <a:latin typeface="Arial" pitchFamily="34" charset="0"/>
                <a:ea typeface="Arial" pitchFamily="34" charset="-122"/>
                <a:cs typeface="Arial" pitchFamily="34" charset="-120"/>
              </a:rPr>
              <a:t>Appelbaum et al. (2000): ability, motivation and opportunity together</a:t>
            </a:r>
            <a:endParaRPr lang="en-US" sz="1250" dirty="0"/>
          </a:p>
          <a:p>
            <a:pPr marL="342900" indent="-342900">
              <a:lnSpc>
                <a:spcPts val="1600"/>
              </a:lnSpc>
              <a:spcAft>
                <a:spcPts val="900"/>
              </a:spcAft>
              <a:buSzPct val="100000"/>
              <a:buChar char="•"/>
            </a:pPr>
            <a:r>
              <a:rPr lang="en-US" sz="1250" dirty="0">
                <a:solidFill>
                  <a:srgbClr val="3D3D3D"/>
                </a:solidFill>
                <a:latin typeface="Arial" pitchFamily="34" charset="0"/>
                <a:ea typeface="Arial" pitchFamily="34" charset="-122"/>
                <a:cs typeface="Arial" pitchFamily="34" charset="-120"/>
              </a:rPr>
              <a:t>Kirkpatrick (1994): reaction, learning, behaviour, results</a:t>
            </a:r>
            <a:endParaRPr lang="en-US" sz="1250" dirty="0"/>
          </a:p>
        </p:txBody>
      </p:sp>
      <p:sp>
        <p:nvSpPr>
          <p:cNvPr id="13" name="Text 11"/>
          <p:cNvSpPr/>
          <p:nvPr/>
        </p:nvSpPr>
        <p:spPr>
          <a:xfrm>
            <a:off x="566928" y="3584448"/>
            <a:ext cx="11055096" cy="310896"/>
          </a:xfrm>
          <a:prstGeom prst="rect">
            <a:avLst/>
          </a:prstGeom>
          <a:noFill/>
          <a:ln/>
        </p:spPr>
        <p:txBody>
          <a:bodyPr wrap="square" lIns="0" tIns="0" rIns="0" bIns="0" rtlCol="0" anchor="ctr"/>
          <a:lstStyle/>
          <a:p>
            <a:pPr marL="0" indent="0">
              <a:buNone/>
            </a:pPr>
            <a:r>
              <a:rPr lang="en-US" sz="1500" b="1" dirty="0">
                <a:solidFill>
                  <a:srgbClr val="1A1A1A"/>
                </a:solidFill>
                <a:latin typeface="Arial" pitchFamily="34" charset="0"/>
                <a:ea typeface="Arial" pitchFamily="34" charset="-122"/>
                <a:cs typeface="Arial" pitchFamily="34" charset="-120"/>
              </a:rPr>
              <a:t>The AMO test applied to AI enablement at HSBC</a:t>
            </a:r>
            <a:endParaRPr lang="en-US" sz="1500" dirty="0"/>
          </a:p>
        </p:txBody>
      </p:sp>
      <p:sp>
        <p:nvSpPr>
          <p:cNvPr id="14" name="Shape 12"/>
          <p:cNvSpPr/>
          <p:nvPr/>
        </p:nvSpPr>
        <p:spPr>
          <a:xfrm>
            <a:off x="566928" y="3986784"/>
            <a:ext cx="2880360" cy="1883664"/>
          </a:xfrm>
          <a:prstGeom prst="roundRect">
            <a:avLst>
              <a:gd name="adj" fmla="val 2427"/>
            </a:avLst>
          </a:prstGeom>
          <a:solidFill>
            <a:srgbClr val="FFFFFF"/>
          </a:solidFill>
          <a:ln w="12700">
            <a:solidFill>
              <a:srgbClr val="DCDCDC"/>
            </a:solidFill>
            <a:prstDash val="solid"/>
          </a:ln>
        </p:spPr>
        <p:txBody>
          <a:bodyPr/>
          <a:lstStyle/>
          <a:p>
            <a:endParaRPr lang="en-GB"/>
          </a:p>
        </p:txBody>
      </p:sp>
      <p:sp>
        <p:nvSpPr>
          <p:cNvPr id="15" name="Shape 13"/>
          <p:cNvSpPr/>
          <p:nvPr/>
        </p:nvSpPr>
        <p:spPr>
          <a:xfrm>
            <a:off x="1696212" y="4169664"/>
            <a:ext cx="621792" cy="621792"/>
          </a:xfrm>
          <a:prstGeom prst="ellipse">
            <a:avLst/>
          </a:prstGeom>
          <a:solidFill>
            <a:srgbClr val="2E7D32"/>
          </a:solidFill>
          <a:ln/>
        </p:spPr>
        <p:txBody>
          <a:bodyPr/>
          <a:lstStyle/>
          <a:p>
            <a:endParaRPr lang="en-GB"/>
          </a:p>
        </p:txBody>
      </p:sp>
      <p:sp>
        <p:nvSpPr>
          <p:cNvPr id="16" name="Text 14"/>
          <p:cNvSpPr/>
          <p:nvPr/>
        </p:nvSpPr>
        <p:spPr>
          <a:xfrm>
            <a:off x="1696212" y="4169664"/>
            <a:ext cx="621792" cy="621792"/>
          </a:xfrm>
          <a:prstGeom prst="rect">
            <a:avLst/>
          </a:prstGeom>
          <a:noFill/>
          <a:ln/>
        </p:spPr>
        <p:txBody>
          <a:bodyPr wrap="square" lIns="0" tIns="0" rIns="0" bIns="0" rtlCol="0" anchor="ctr"/>
          <a:lstStyle/>
          <a:p>
            <a:pPr marL="0" indent="0" algn="ctr">
              <a:buNone/>
            </a:pPr>
            <a:r>
              <a:rPr lang="en-US" sz="2400" b="1" dirty="0">
                <a:solidFill>
                  <a:srgbClr val="FFFFFF"/>
                </a:solidFill>
                <a:latin typeface="Arial" pitchFamily="34" charset="0"/>
                <a:ea typeface="Arial" pitchFamily="34" charset="-122"/>
                <a:cs typeface="Arial" pitchFamily="34" charset="-120"/>
              </a:rPr>
              <a:t>A</a:t>
            </a:r>
            <a:endParaRPr lang="en-US" sz="2400" dirty="0"/>
          </a:p>
        </p:txBody>
      </p:sp>
      <p:sp>
        <p:nvSpPr>
          <p:cNvPr id="17" name="Text 15"/>
          <p:cNvSpPr/>
          <p:nvPr/>
        </p:nvSpPr>
        <p:spPr>
          <a:xfrm>
            <a:off x="749808" y="4882896"/>
            <a:ext cx="2514600" cy="292608"/>
          </a:xfrm>
          <a:prstGeom prst="rect">
            <a:avLst/>
          </a:prstGeom>
          <a:noFill/>
          <a:ln/>
        </p:spPr>
        <p:txBody>
          <a:bodyPr wrap="square" lIns="0" tIns="0" rIns="0" bIns="0" rtlCol="0" anchor="ctr"/>
          <a:lstStyle/>
          <a:p>
            <a:pPr marL="0" indent="0" algn="ctr">
              <a:buNone/>
            </a:pPr>
            <a:r>
              <a:rPr lang="en-US" sz="1600" b="1" dirty="0">
                <a:solidFill>
                  <a:srgbClr val="1A1A1A"/>
                </a:solidFill>
                <a:latin typeface="Arial" pitchFamily="34" charset="0"/>
                <a:ea typeface="Arial" pitchFamily="34" charset="-122"/>
                <a:cs typeface="Arial" pitchFamily="34" charset="-120"/>
              </a:rPr>
              <a:t>Ability</a:t>
            </a:r>
            <a:endParaRPr lang="en-US" sz="1600" dirty="0"/>
          </a:p>
        </p:txBody>
      </p:sp>
      <p:sp>
        <p:nvSpPr>
          <p:cNvPr id="18" name="Text 16"/>
          <p:cNvSpPr/>
          <p:nvPr/>
        </p:nvSpPr>
        <p:spPr>
          <a:xfrm>
            <a:off x="749808" y="5193792"/>
            <a:ext cx="2514600" cy="292608"/>
          </a:xfrm>
          <a:prstGeom prst="rect">
            <a:avLst/>
          </a:prstGeom>
          <a:noFill/>
          <a:ln/>
        </p:spPr>
        <p:txBody>
          <a:bodyPr wrap="square" lIns="0" tIns="0" rIns="0" bIns="0" rtlCol="0" anchor="ctr"/>
          <a:lstStyle/>
          <a:p>
            <a:pPr marL="0" indent="0" algn="ctr">
              <a:buNone/>
            </a:pPr>
            <a:r>
              <a:rPr lang="en-US" sz="1100" dirty="0">
                <a:solidFill>
                  <a:srgbClr val="3D3D3D"/>
                </a:solidFill>
                <a:latin typeface="Arial" pitchFamily="34" charset="0"/>
                <a:ea typeface="Arial" pitchFamily="34" charset="-122"/>
                <a:cs typeface="Arial" pitchFamily="34" charset="-120"/>
              </a:rPr>
              <a:t>Can colleagues use it well?</a:t>
            </a:r>
            <a:endParaRPr lang="en-US" sz="1100" dirty="0"/>
          </a:p>
        </p:txBody>
      </p:sp>
      <p:sp>
        <p:nvSpPr>
          <p:cNvPr id="19" name="Text 17"/>
          <p:cNvSpPr/>
          <p:nvPr/>
        </p:nvSpPr>
        <p:spPr>
          <a:xfrm>
            <a:off x="749808" y="5504688"/>
            <a:ext cx="2514600" cy="274320"/>
          </a:xfrm>
          <a:prstGeom prst="rect">
            <a:avLst/>
          </a:prstGeom>
          <a:noFill/>
          <a:ln/>
        </p:spPr>
        <p:txBody>
          <a:bodyPr wrap="square" lIns="0" tIns="0" rIns="0" bIns="0" rtlCol="0" anchor="ctr"/>
          <a:lstStyle/>
          <a:p>
            <a:pPr marL="0" indent="0" algn="ctr">
              <a:buNone/>
            </a:pPr>
            <a:r>
              <a:rPr lang="en-US" sz="1000" b="1" dirty="0">
                <a:solidFill>
                  <a:srgbClr val="2E7D32"/>
                </a:solidFill>
                <a:latin typeface="Arial" pitchFamily="34" charset="0"/>
                <a:ea typeface="Arial" pitchFamily="34" charset="-122"/>
                <a:cs typeface="Arial" pitchFamily="34" charset="-120"/>
              </a:rPr>
              <a:t>EVIDENCE: SOLID</a:t>
            </a:r>
            <a:endParaRPr lang="en-US" sz="1000" dirty="0"/>
          </a:p>
        </p:txBody>
      </p:sp>
      <p:sp>
        <p:nvSpPr>
          <p:cNvPr id="20" name="Text 18"/>
          <p:cNvSpPr/>
          <p:nvPr/>
        </p:nvSpPr>
        <p:spPr>
          <a:xfrm>
            <a:off x="3502152" y="4663440"/>
            <a:ext cx="393192" cy="457200"/>
          </a:xfrm>
          <a:prstGeom prst="rect">
            <a:avLst/>
          </a:prstGeom>
          <a:noFill/>
          <a:ln/>
        </p:spPr>
        <p:txBody>
          <a:bodyPr wrap="square" lIns="0" tIns="0" rIns="0" bIns="0" rtlCol="0" anchor="ctr"/>
          <a:lstStyle/>
          <a:p>
            <a:pPr marL="0" indent="0" algn="ctr">
              <a:buNone/>
            </a:pPr>
            <a:r>
              <a:rPr lang="en-US" sz="2600" b="1" dirty="0">
                <a:solidFill>
                  <a:srgbClr val="BFBFBF"/>
                </a:solidFill>
                <a:latin typeface="Arial" pitchFamily="34" charset="0"/>
                <a:ea typeface="Arial" pitchFamily="34" charset="-122"/>
                <a:cs typeface="Arial" pitchFamily="34" charset="-120"/>
              </a:rPr>
              <a:t>+</a:t>
            </a:r>
            <a:endParaRPr lang="en-US" sz="2600" dirty="0"/>
          </a:p>
        </p:txBody>
      </p:sp>
      <p:sp>
        <p:nvSpPr>
          <p:cNvPr id="21" name="Shape 19"/>
          <p:cNvSpPr/>
          <p:nvPr/>
        </p:nvSpPr>
        <p:spPr>
          <a:xfrm>
            <a:off x="3950208" y="3986784"/>
            <a:ext cx="2880360" cy="1883664"/>
          </a:xfrm>
          <a:prstGeom prst="roundRect">
            <a:avLst>
              <a:gd name="adj" fmla="val 2427"/>
            </a:avLst>
          </a:prstGeom>
          <a:solidFill>
            <a:srgbClr val="FFFFFF"/>
          </a:solidFill>
          <a:ln w="12700">
            <a:solidFill>
              <a:srgbClr val="DCDCDC"/>
            </a:solidFill>
            <a:prstDash val="solid"/>
          </a:ln>
        </p:spPr>
        <p:txBody>
          <a:bodyPr/>
          <a:lstStyle/>
          <a:p>
            <a:endParaRPr lang="en-GB"/>
          </a:p>
        </p:txBody>
      </p:sp>
      <p:sp>
        <p:nvSpPr>
          <p:cNvPr id="22" name="Shape 20"/>
          <p:cNvSpPr/>
          <p:nvPr/>
        </p:nvSpPr>
        <p:spPr>
          <a:xfrm>
            <a:off x="5079492" y="4169664"/>
            <a:ext cx="621792" cy="621792"/>
          </a:xfrm>
          <a:prstGeom prst="ellipse">
            <a:avLst/>
          </a:prstGeom>
          <a:solidFill>
            <a:srgbClr val="DB0011"/>
          </a:solidFill>
          <a:ln/>
        </p:spPr>
        <p:txBody>
          <a:bodyPr/>
          <a:lstStyle/>
          <a:p>
            <a:endParaRPr lang="en-GB"/>
          </a:p>
        </p:txBody>
      </p:sp>
      <p:sp>
        <p:nvSpPr>
          <p:cNvPr id="23" name="Text 21"/>
          <p:cNvSpPr/>
          <p:nvPr/>
        </p:nvSpPr>
        <p:spPr>
          <a:xfrm>
            <a:off x="5079492" y="4169664"/>
            <a:ext cx="621792" cy="621792"/>
          </a:xfrm>
          <a:prstGeom prst="rect">
            <a:avLst/>
          </a:prstGeom>
          <a:noFill/>
          <a:ln/>
        </p:spPr>
        <p:txBody>
          <a:bodyPr wrap="square" lIns="0" tIns="0" rIns="0" bIns="0" rtlCol="0" anchor="ctr"/>
          <a:lstStyle/>
          <a:p>
            <a:pPr marL="0" indent="0" algn="ctr">
              <a:buNone/>
            </a:pPr>
            <a:r>
              <a:rPr lang="en-US" sz="2400" b="1" dirty="0">
                <a:solidFill>
                  <a:srgbClr val="FFFFFF"/>
                </a:solidFill>
                <a:latin typeface="Arial" pitchFamily="34" charset="0"/>
                <a:ea typeface="Arial" pitchFamily="34" charset="-122"/>
                <a:cs typeface="Arial" pitchFamily="34" charset="-120"/>
              </a:rPr>
              <a:t>M</a:t>
            </a:r>
            <a:endParaRPr lang="en-US" sz="2400" dirty="0"/>
          </a:p>
        </p:txBody>
      </p:sp>
      <p:sp>
        <p:nvSpPr>
          <p:cNvPr id="24" name="Text 22"/>
          <p:cNvSpPr/>
          <p:nvPr/>
        </p:nvSpPr>
        <p:spPr>
          <a:xfrm>
            <a:off x="4133088" y="4882896"/>
            <a:ext cx="2514600" cy="292608"/>
          </a:xfrm>
          <a:prstGeom prst="rect">
            <a:avLst/>
          </a:prstGeom>
          <a:noFill/>
          <a:ln/>
        </p:spPr>
        <p:txBody>
          <a:bodyPr wrap="square" lIns="0" tIns="0" rIns="0" bIns="0" rtlCol="0" anchor="ctr"/>
          <a:lstStyle/>
          <a:p>
            <a:pPr marL="0" indent="0" algn="ctr">
              <a:buNone/>
            </a:pPr>
            <a:r>
              <a:rPr lang="en-US" sz="1600" b="1" dirty="0">
                <a:solidFill>
                  <a:srgbClr val="1A1A1A"/>
                </a:solidFill>
                <a:latin typeface="Arial" pitchFamily="34" charset="0"/>
                <a:ea typeface="Arial" pitchFamily="34" charset="-122"/>
                <a:cs typeface="Arial" pitchFamily="34" charset="-120"/>
              </a:rPr>
              <a:t>Motivation</a:t>
            </a:r>
            <a:endParaRPr lang="en-US" sz="1600" dirty="0"/>
          </a:p>
        </p:txBody>
      </p:sp>
      <p:sp>
        <p:nvSpPr>
          <p:cNvPr id="25" name="Text 23"/>
          <p:cNvSpPr/>
          <p:nvPr/>
        </p:nvSpPr>
        <p:spPr>
          <a:xfrm>
            <a:off x="4133088" y="5193792"/>
            <a:ext cx="2514600" cy="292608"/>
          </a:xfrm>
          <a:prstGeom prst="rect">
            <a:avLst/>
          </a:prstGeom>
          <a:noFill/>
          <a:ln/>
        </p:spPr>
        <p:txBody>
          <a:bodyPr wrap="square" lIns="0" tIns="0" rIns="0" bIns="0" rtlCol="0" anchor="ctr"/>
          <a:lstStyle/>
          <a:p>
            <a:pPr marL="0" indent="0" algn="ctr">
              <a:buNone/>
            </a:pPr>
            <a:r>
              <a:rPr lang="en-US" sz="1100" dirty="0">
                <a:solidFill>
                  <a:srgbClr val="3D3D3D"/>
                </a:solidFill>
                <a:latin typeface="Arial" pitchFamily="34" charset="0"/>
                <a:ea typeface="Arial" pitchFamily="34" charset="-122"/>
                <a:cs typeface="Arial" pitchFamily="34" charset="-120"/>
              </a:rPr>
              <a:t>Is there a reason to adopt?</a:t>
            </a:r>
            <a:endParaRPr lang="en-US" sz="1100" dirty="0"/>
          </a:p>
        </p:txBody>
      </p:sp>
      <p:sp>
        <p:nvSpPr>
          <p:cNvPr id="26" name="Text 24"/>
          <p:cNvSpPr/>
          <p:nvPr/>
        </p:nvSpPr>
        <p:spPr>
          <a:xfrm>
            <a:off x="4133088" y="5504688"/>
            <a:ext cx="2514600" cy="274320"/>
          </a:xfrm>
          <a:prstGeom prst="rect">
            <a:avLst/>
          </a:prstGeom>
          <a:noFill/>
          <a:ln/>
        </p:spPr>
        <p:txBody>
          <a:bodyPr wrap="square" lIns="0" tIns="0" rIns="0" bIns="0" rtlCol="0" anchor="ctr"/>
          <a:lstStyle/>
          <a:p>
            <a:pPr marL="0" indent="0" algn="ctr">
              <a:buNone/>
            </a:pPr>
            <a:r>
              <a:rPr lang="en-US" sz="1000" b="1" dirty="0">
                <a:solidFill>
                  <a:srgbClr val="DB0011"/>
                </a:solidFill>
                <a:latin typeface="Arial" pitchFamily="34" charset="0"/>
                <a:ea typeface="Arial" pitchFamily="34" charset="-122"/>
                <a:cs typeface="Arial" pitchFamily="34" charset="-120"/>
              </a:rPr>
              <a:t>EVIDENCE: CONTESTED</a:t>
            </a:r>
            <a:endParaRPr lang="en-US" sz="1000" dirty="0"/>
          </a:p>
        </p:txBody>
      </p:sp>
      <p:sp>
        <p:nvSpPr>
          <p:cNvPr id="27" name="Text 25"/>
          <p:cNvSpPr/>
          <p:nvPr/>
        </p:nvSpPr>
        <p:spPr>
          <a:xfrm>
            <a:off x="6885432" y="4663440"/>
            <a:ext cx="393192" cy="457200"/>
          </a:xfrm>
          <a:prstGeom prst="rect">
            <a:avLst/>
          </a:prstGeom>
          <a:noFill/>
          <a:ln/>
        </p:spPr>
        <p:txBody>
          <a:bodyPr wrap="square" lIns="0" tIns="0" rIns="0" bIns="0" rtlCol="0" anchor="ctr"/>
          <a:lstStyle/>
          <a:p>
            <a:pPr marL="0" indent="0" algn="ctr">
              <a:buNone/>
            </a:pPr>
            <a:r>
              <a:rPr lang="en-US" sz="2600" b="1" dirty="0">
                <a:solidFill>
                  <a:srgbClr val="BFBFBF"/>
                </a:solidFill>
                <a:latin typeface="Arial" pitchFamily="34" charset="0"/>
                <a:ea typeface="Arial" pitchFamily="34" charset="-122"/>
                <a:cs typeface="Arial" pitchFamily="34" charset="-120"/>
              </a:rPr>
              <a:t>+</a:t>
            </a:r>
            <a:endParaRPr lang="en-US" sz="2600" dirty="0"/>
          </a:p>
        </p:txBody>
      </p:sp>
      <p:sp>
        <p:nvSpPr>
          <p:cNvPr id="28" name="Shape 26"/>
          <p:cNvSpPr/>
          <p:nvPr/>
        </p:nvSpPr>
        <p:spPr>
          <a:xfrm>
            <a:off x="7333488" y="3986784"/>
            <a:ext cx="2880360" cy="1883664"/>
          </a:xfrm>
          <a:prstGeom prst="roundRect">
            <a:avLst>
              <a:gd name="adj" fmla="val 2427"/>
            </a:avLst>
          </a:prstGeom>
          <a:solidFill>
            <a:srgbClr val="FFFFFF"/>
          </a:solidFill>
          <a:ln w="12700">
            <a:solidFill>
              <a:srgbClr val="DCDCDC"/>
            </a:solidFill>
            <a:prstDash val="solid"/>
          </a:ln>
        </p:spPr>
        <p:txBody>
          <a:bodyPr/>
          <a:lstStyle/>
          <a:p>
            <a:endParaRPr lang="en-GB"/>
          </a:p>
        </p:txBody>
      </p:sp>
      <p:sp>
        <p:nvSpPr>
          <p:cNvPr id="29" name="Shape 27"/>
          <p:cNvSpPr/>
          <p:nvPr/>
        </p:nvSpPr>
        <p:spPr>
          <a:xfrm>
            <a:off x="8462772" y="4169664"/>
            <a:ext cx="621792" cy="621792"/>
          </a:xfrm>
          <a:prstGeom prst="ellipse">
            <a:avLst/>
          </a:prstGeom>
          <a:solidFill>
            <a:srgbClr val="B26A00"/>
          </a:solidFill>
          <a:ln/>
        </p:spPr>
        <p:txBody>
          <a:bodyPr/>
          <a:lstStyle/>
          <a:p>
            <a:endParaRPr lang="en-GB"/>
          </a:p>
        </p:txBody>
      </p:sp>
      <p:sp>
        <p:nvSpPr>
          <p:cNvPr id="30" name="Text 28"/>
          <p:cNvSpPr/>
          <p:nvPr/>
        </p:nvSpPr>
        <p:spPr>
          <a:xfrm>
            <a:off x="8462772" y="4169664"/>
            <a:ext cx="621792" cy="621792"/>
          </a:xfrm>
          <a:prstGeom prst="rect">
            <a:avLst/>
          </a:prstGeom>
          <a:noFill/>
          <a:ln/>
        </p:spPr>
        <p:txBody>
          <a:bodyPr wrap="square" lIns="0" tIns="0" rIns="0" bIns="0" rtlCol="0" anchor="ctr"/>
          <a:lstStyle/>
          <a:p>
            <a:pPr marL="0" indent="0" algn="ctr">
              <a:buNone/>
            </a:pPr>
            <a:r>
              <a:rPr lang="en-US" sz="2400" b="1" dirty="0">
                <a:solidFill>
                  <a:srgbClr val="FFFFFF"/>
                </a:solidFill>
                <a:latin typeface="Arial" pitchFamily="34" charset="0"/>
                <a:ea typeface="Arial" pitchFamily="34" charset="-122"/>
                <a:cs typeface="Arial" pitchFamily="34" charset="-120"/>
              </a:rPr>
              <a:t>O</a:t>
            </a:r>
            <a:endParaRPr lang="en-US" sz="2400" dirty="0"/>
          </a:p>
        </p:txBody>
      </p:sp>
      <p:sp>
        <p:nvSpPr>
          <p:cNvPr id="31" name="Text 29"/>
          <p:cNvSpPr/>
          <p:nvPr/>
        </p:nvSpPr>
        <p:spPr>
          <a:xfrm>
            <a:off x="7516368" y="4882896"/>
            <a:ext cx="2514600" cy="292608"/>
          </a:xfrm>
          <a:prstGeom prst="rect">
            <a:avLst/>
          </a:prstGeom>
          <a:noFill/>
          <a:ln/>
        </p:spPr>
        <p:txBody>
          <a:bodyPr wrap="square" lIns="0" tIns="0" rIns="0" bIns="0" rtlCol="0" anchor="ctr"/>
          <a:lstStyle/>
          <a:p>
            <a:pPr marL="0" indent="0" algn="ctr">
              <a:buNone/>
            </a:pPr>
            <a:r>
              <a:rPr lang="en-US" sz="1600" b="1" dirty="0">
                <a:solidFill>
                  <a:srgbClr val="1A1A1A"/>
                </a:solidFill>
                <a:latin typeface="Arial" pitchFamily="34" charset="0"/>
                <a:ea typeface="Arial" pitchFamily="34" charset="-122"/>
                <a:cs typeface="Arial" pitchFamily="34" charset="-120"/>
              </a:rPr>
              <a:t>Opportunity</a:t>
            </a:r>
            <a:endParaRPr lang="en-US" sz="1600" dirty="0"/>
          </a:p>
        </p:txBody>
      </p:sp>
      <p:sp>
        <p:nvSpPr>
          <p:cNvPr id="32" name="Text 30"/>
          <p:cNvSpPr/>
          <p:nvPr/>
        </p:nvSpPr>
        <p:spPr>
          <a:xfrm>
            <a:off x="7516368" y="5193792"/>
            <a:ext cx="2514600" cy="292608"/>
          </a:xfrm>
          <a:prstGeom prst="rect">
            <a:avLst/>
          </a:prstGeom>
          <a:noFill/>
          <a:ln/>
        </p:spPr>
        <p:txBody>
          <a:bodyPr wrap="square" lIns="0" tIns="0" rIns="0" bIns="0" rtlCol="0" anchor="ctr"/>
          <a:lstStyle/>
          <a:p>
            <a:pPr marL="0" indent="0" algn="ctr">
              <a:buNone/>
            </a:pPr>
            <a:r>
              <a:rPr lang="en-US" sz="1100" dirty="0">
                <a:solidFill>
                  <a:srgbClr val="3D3D3D"/>
                </a:solidFill>
                <a:latin typeface="Arial" pitchFamily="34" charset="0"/>
                <a:ea typeface="Arial" pitchFamily="34" charset="-122"/>
                <a:cs typeface="Arial" pitchFamily="34" charset="-120"/>
              </a:rPr>
              <a:t>Has the work been redesigned?</a:t>
            </a:r>
            <a:endParaRPr lang="en-US" sz="1100" dirty="0"/>
          </a:p>
        </p:txBody>
      </p:sp>
      <p:sp>
        <p:nvSpPr>
          <p:cNvPr id="33" name="Text 31"/>
          <p:cNvSpPr/>
          <p:nvPr/>
        </p:nvSpPr>
        <p:spPr>
          <a:xfrm>
            <a:off x="7516368" y="5504688"/>
            <a:ext cx="2514600" cy="274320"/>
          </a:xfrm>
          <a:prstGeom prst="rect">
            <a:avLst/>
          </a:prstGeom>
          <a:noFill/>
          <a:ln/>
        </p:spPr>
        <p:txBody>
          <a:bodyPr wrap="square" lIns="0" tIns="0" rIns="0" bIns="0" rtlCol="0" anchor="ctr"/>
          <a:lstStyle/>
          <a:p>
            <a:pPr marL="0" indent="0" algn="ctr">
              <a:buNone/>
            </a:pPr>
            <a:r>
              <a:rPr lang="en-US" sz="1000" b="1" dirty="0">
                <a:solidFill>
                  <a:srgbClr val="B26A00"/>
                </a:solidFill>
                <a:latin typeface="Arial" pitchFamily="34" charset="0"/>
                <a:ea typeface="Arial" pitchFamily="34" charset="-122"/>
                <a:cs typeface="Arial" pitchFamily="34" charset="-120"/>
              </a:rPr>
              <a:t>EVIDENCE: EMERGING</a:t>
            </a:r>
            <a:endParaRPr lang="en-US" sz="1000" dirty="0"/>
          </a:p>
        </p:txBody>
      </p:sp>
      <p:sp>
        <p:nvSpPr>
          <p:cNvPr id="34" name="Text 32"/>
          <p:cNvSpPr/>
          <p:nvPr/>
        </p:nvSpPr>
        <p:spPr>
          <a:xfrm>
            <a:off x="566928" y="5943600"/>
            <a:ext cx="11055096" cy="274320"/>
          </a:xfrm>
          <a:prstGeom prst="rect">
            <a:avLst/>
          </a:prstGeom>
          <a:noFill/>
          <a:ln/>
        </p:spPr>
        <p:txBody>
          <a:bodyPr wrap="square" lIns="0" tIns="0" rIns="0" bIns="0" rtlCol="0" anchor="ctr"/>
          <a:lstStyle/>
          <a:p>
            <a:pPr marL="0" indent="0">
              <a:buNone/>
            </a:pPr>
            <a:r>
              <a:rPr lang="en-US" sz="1200" b="1" i="1" dirty="0">
                <a:solidFill>
                  <a:srgbClr val="1A1A1A"/>
                </a:solidFill>
                <a:latin typeface="Arial" pitchFamily="34" charset="0"/>
                <a:ea typeface="Arial" pitchFamily="34" charset="-122"/>
                <a:cs typeface="Arial" pitchFamily="34" charset="-120"/>
              </a:rPr>
              <a:t>One leg of three is solid — which is why adoption statistics are not performance change.</a:t>
            </a:r>
            <a:endParaRPr lang="en-US" sz="1200" dirty="0"/>
          </a:p>
        </p:txBody>
      </p:sp>
      <p:sp>
        <p:nvSpPr>
          <p:cNvPr id="35" name="Text 33"/>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Frameworks: Appelbaum et al. (2000); Kirkpatrick (1994).</a:t>
            </a:r>
            <a:endParaRPr lang="en-US" sz="850" dirty="0"/>
          </a:p>
        </p:txBody>
      </p:sp>
      <p:sp>
        <p:nvSpPr>
          <p:cNvPr id="36" name="Text 34"/>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8</a:t>
            </a:r>
            <a:endParaRPr lang="en-US" sz="9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pPr marL="0" indent="0">
              <a:buNone/>
            </a:pPr>
            <a:r>
              <a:rPr lang="en-US" sz="1050" b="1" kern="0" spc="160" dirty="0">
                <a:solidFill>
                  <a:srgbClr val="DB0011"/>
                </a:solidFill>
                <a:latin typeface="Arial" pitchFamily="34" charset="0"/>
                <a:ea typeface="Arial" pitchFamily="34" charset="-122"/>
                <a:cs typeface="Arial" pitchFamily="34" charset="-120"/>
              </a:rPr>
              <a:t>VRAJ PATEL· SKILLS, RESKILLING AND INTERNAL MOBILITY</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3000" b="1" dirty="0">
                <a:solidFill>
                  <a:srgbClr val="1A1A1A"/>
                </a:solidFill>
                <a:latin typeface="Arial" pitchFamily="34" charset="0"/>
                <a:ea typeface="Arial" pitchFamily="34" charset="-122"/>
                <a:cs typeface="Arial" pitchFamily="34" charset="-120"/>
              </a:rPr>
              <a:t>Current policy and practice: enablement at scale</a:t>
            </a:r>
            <a:endParaRPr lang="en-US" sz="3000" dirty="0"/>
          </a:p>
        </p:txBody>
      </p:sp>
      <p:sp>
        <p:nvSpPr>
          <p:cNvPr id="5" name="Text 3"/>
          <p:cNvSpPr/>
          <p:nvPr/>
        </p:nvSpPr>
        <p:spPr>
          <a:xfrm>
            <a:off x="566928" y="1481328"/>
            <a:ext cx="4023360" cy="274320"/>
          </a:xfrm>
          <a:prstGeom prst="rect">
            <a:avLst/>
          </a:prstGeom>
          <a:noFill/>
          <a:ln/>
        </p:spPr>
        <p:txBody>
          <a:bodyPr wrap="square" lIns="0" tIns="0" rIns="0" bIns="0" rtlCol="0" anchor="ctr"/>
          <a:lstStyle/>
          <a:p>
            <a:pPr marL="0" indent="0">
              <a:buNone/>
            </a:pPr>
            <a:r>
              <a:rPr lang="en-US" sz="1250" b="1" dirty="0">
                <a:solidFill>
                  <a:srgbClr val="1A1A1A"/>
                </a:solidFill>
                <a:latin typeface="Arial" pitchFamily="34" charset="0"/>
                <a:ea typeface="Arial" pitchFamily="34" charset="-122"/>
                <a:cs typeface="Arial" pitchFamily="34" charset="-120"/>
              </a:rPr>
              <a:t>Colleagues with access to generative AI tools</a:t>
            </a:r>
            <a:endParaRPr lang="en-US" sz="1250" dirty="0"/>
          </a:p>
        </p:txBody>
      </p:sp>
      <p:graphicFrame>
        <p:nvGraphicFramePr>
          <p:cNvPr id="6" name="Chart 0"/>
          <p:cNvGraphicFramePr/>
          <p:nvPr/>
        </p:nvGraphicFramePr>
        <p:xfrm>
          <a:off x="475488" y="1773936"/>
          <a:ext cx="4114800" cy="2286000"/>
        </p:xfrm>
        <a:graphic>
          <a:graphicData uri="http://schemas.openxmlformats.org/drawingml/2006/chart">
            <c:chart xmlns:c="http://schemas.openxmlformats.org/drawingml/2006/chart" xmlns:r="http://schemas.openxmlformats.org/officeDocument/2006/relationships" r:id="rId3"/>
          </a:graphicData>
        </a:graphic>
      </p:graphicFrame>
      <p:sp>
        <p:nvSpPr>
          <p:cNvPr id="7" name="Text 4"/>
          <p:cNvSpPr/>
          <p:nvPr/>
        </p:nvSpPr>
        <p:spPr>
          <a:xfrm>
            <a:off x="1389888" y="2414016"/>
            <a:ext cx="2286000" cy="502920"/>
          </a:xfrm>
          <a:prstGeom prst="rect">
            <a:avLst/>
          </a:prstGeom>
          <a:noFill/>
          <a:ln/>
        </p:spPr>
        <p:txBody>
          <a:bodyPr wrap="square" lIns="0" tIns="0" rIns="0" bIns="0" rtlCol="0" anchor="ctr"/>
          <a:lstStyle/>
          <a:p>
            <a:pPr marL="0" indent="0" algn="ctr">
              <a:buNone/>
            </a:pPr>
            <a:r>
              <a:rPr lang="en-US" sz="3000" b="1" dirty="0">
                <a:solidFill>
                  <a:srgbClr val="DB0011"/>
                </a:solidFill>
                <a:latin typeface="Arial" pitchFamily="34" charset="0"/>
                <a:ea typeface="Arial" pitchFamily="34" charset="-122"/>
                <a:cs typeface="Arial" pitchFamily="34" charset="-120"/>
              </a:rPr>
              <a:t>85%</a:t>
            </a:r>
            <a:endParaRPr lang="en-US" sz="3000" dirty="0"/>
          </a:p>
        </p:txBody>
      </p:sp>
      <p:sp>
        <p:nvSpPr>
          <p:cNvPr id="8" name="Text 5"/>
          <p:cNvSpPr/>
          <p:nvPr/>
        </p:nvSpPr>
        <p:spPr>
          <a:xfrm>
            <a:off x="1389888" y="2889504"/>
            <a:ext cx="2286000" cy="256032"/>
          </a:xfrm>
          <a:prstGeom prst="rect">
            <a:avLst/>
          </a:prstGeom>
          <a:noFill/>
          <a:ln/>
        </p:spPr>
        <p:txBody>
          <a:bodyPr wrap="square" lIns="0" tIns="0" rIns="0" bIns="0" rtlCol="0" anchor="ctr"/>
          <a:lstStyle/>
          <a:p>
            <a:pPr marL="0" indent="0" algn="ctr">
              <a:buNone/>
            </a:pPr>
            <a:r>
              <a:rPr lang="en-US" sz="1100" dirty="0">
                <a:solidFill>
                  <a:srgbClr val="3D3D3D"/>
                </a:solidFill>
                <a:latin typeface="Arial" pitchFamily="34" charset="0"/>
                <a:ea typeface="Arial" pitchFamily="34" charset="-122"/>
                <a:cs typeface="Arial" pitchFamily="34" charset="-120"/>
              </a:rPr>
              <a:t>of colleagues</a:t>
            </a:r>
            <a:endParaRPr lang="en-US" sz="1100" dirty="0"/>
          </a:p>
        </p:txBody>
      </p:sp>
      <p:sp>
        <p:nvSpPr>
          <p:cNvPr id="9" name="Shape 6"/>
          <p:cNvSpPr/>
          <p:nvPr/>
        </p:nvSpPr>
        <p:spPr>
          <a:xfrm>
            <a:off x="4727448" y="1463040"/>
            <a:ext cx="3291840" cy="2615184"/>
          </a:xfrm>
          <a:prstGeom prst="roundRect">
            <a:avLst>
              <a:gd name="adj" fmla="val 1748"/>
            </a:avLst>
          </a:prstGeom>
          <a:solidFill>
            <a:srgbClr val="F4F4F4"/>
          </a:solidFill>
          <a:ln w="12700">
            <a:solidFill>
              <a:srgbClr val="F4F4F4"/>
            </a:solidFill>
            <a:prstDash val="solid"/>
          </a:ln>
        </p:spPr>
        <p:txBody>
          <a:bodyPr/>
          <a:lstStyle/>
          <a:p>
            <a:endParaRPr lang="en-GB"/>
          </a:p>
        </p:txBody>
      </p:sp>
      <p:sp>
        <p:nvSpPr>
          <p:cNvPr id="10" name="Text 7"/>
          <p:cNvSpPr/>
          <p:nvPr/>
        </p:nvSpPr>
        <p:spPr>
          <a:xfrm>
            <a:off x="4946904" y="1645920"/>
            <a:ext cx="2852928"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PROVISION</a:t>
            </a:r>
            <a:endParaRPr lang="en-US" sz="900" dirty="0"/>
          </a:p>
        </p:txBody>
      </p:sp>
      <p:sp>
        <p:nvSpPr>
          <p:cNvPr id="11" name="Text 8"/>
          <p:cNvSpPr/>
          <p:nvPr/>
        </p:nvSpPr>
        <p:spPr>
          <a:xfrm>
            <a:off x="4946904" y="1920240"/>
            <a:ext cx="2852928" cy="310896"/>
          </a:xfrm>
          <a:prstGeom prst="rect">
            <a:avLst/>
          </a:prstGeom>
          <a:noFill/>
          <a:ln/>
        </p:spPr>
        <p:txBody>
          <a:bodyPr wrap="square" lIns="0" tIns="0" rIns="0" bIns="0" rtlCol="0" anchor="t"/>
          <a:lstStyle/>
          <a:p>
            <a:pPr marL="0" indent="0">
              <a:buNone/>
            </a:pPr>
            <a:r>
              <a:rPr lang="en-US" sz="1500" b="1" dirty="0">
                <a:solidFill>
                  <a:srgbClr val="1A1A1A"/>
                </a:solidFill>
                <a:latin typeface="Arial" pitchFamily="34" charset="0"/>
                <a:ea typeface="Arial" pitchFamily="34" charset="-122"/>
                <a:cs typeface="Arial" pitchFamily="34" charset="-120"/>
              </a:rPr>
              <a:t>What HSBC has put in place</a:t>
            </a:r>
            <a:endParaRPr lang="en-US" sz="1500" dirty="0"/>
          </a:p>
        </p:txBody>
      </p:sp>
      <p:sp>
        <p:nvSpPr>
          <p:cNvPr id="12" name="Text 9"/>
          <p:cNvSpPr/>
          <p:nvPr/>
        </p:nvSpPr>
        <p:spPr>
          <a:xfrm>
            <a:off x="4946904" y="2322576"/>
            <a:ext cx="2852928" cy="1591056"/>
          </a:xfrm>
          <a:prstGeom prst="rect">
            <a:avLst/>
          </a:prstGeom>
          <a:noFill/>
          <a:ln/>
        </p:spPr>
        <p:txBody>
          <a:bodyPr wrap="square" lIns="0" tIns="0" rIns="0" bIns="0" rtlCol="0" anchor="t"/>
          <a:lstStyle/>
          <a:p>
            <a:pPr marL="342900" indent="-342900">
              <a:lnSpc>
                <a:spcPts val="1600"/>
              </a:lnSpc>
              <a:spcAft>
                <a:spcPts val="900"/>
              </a:spcAft>
              <a:buSzPct val="100000"/>
              <a:buChar char="•"/>
            </a:pPr>
            <a:r>
              <a:rPr lang="en-US" sz="1150" dirty="0">
                <a:solidFill>
                  <a:srgbClr val="3D3D3D"/>
                </a:solidFill>
                <a:latin typeface="Arial" pitchFamily="34" charset="0"/>
                <a:ea typeface="Arial" pitchFamily="34" charset="-122"/>
                <a:cs typeface="Arial" pitchFamily="34" charset="-120"/>
              </a:rPr>
              <a:t>Group-wide LLM productivity assistant</a:t>
            </a:r>
            <a:endParaRPr lang="en-US" sz="1150" dirty="0"/>
          </a:p>
          <a:p>
            <a:pPr marL="342900" indent="-342900">
              <a:lnSpc>
                <a:spcPts val="1600"/>
              </a:lnSpc>
              <a:spcAft>
                <a:spcPts val="900"/>
              </a:spcAft>
              <a:buSzPct val="100000"/>
              <a:buChar char="•"/>
            </a:pPr>
            <a:r>
              <a:rPr lang="en-US" sz="1150" dirty="0">
                <a:solidFill>
                  <a:srgbClr val="3D3D3D"/>
                </a:solidFill>
                <a:latin typeface="Arial" pitchFamily="34" charset="0"/>
                <a:ea typeface="Arial" pitchFamily="34" charset="-122"/>
                <a:cs typeface="Arial" pitchFamily="34" charset="-120"/>
              </a:rPr>
              <a:t>AI training announced for all 200,000</a:t>
            </a:r>
            <a:endParaRPr lang="en-US" sz="1150" dirty="0"/>
          </a:p>
          <a:p>
            <a:pPr marL="342900" indent="-342900">
              <a:lnSpc>
                <a:spcPts val="1600"/>
              </a:lnSpc>
              <a:spcAft>
                <a:spcPts val="900"/>
              </a:spcAft>
              <a:buSzPct val="100000"/>
              <a:buChar char="•"/>
            </a:pPr>
            <a:r>
              <a:rPr lang="en-US" sz="1150" dirty="0">
                <a:solidFill>
                  <a:srgbClr val="3D3D3D"/>
                </a:solidFill>
                <a:latin typeface="Arial" pitchFamily="34" charset="0"/>
                <a:ea typeface="Arial" pitchFamily="34" charset="-122"/>
                <a:cs typeface="Arial" pitchFamily="34" charset="-120"/>
              </a:rPr>
              <a:t>Internal talent marketplace</a:t>
            </a:r>
            <a:endParaRPr lang="en-US" sz="1150" dirty="0"/>
          </a:p>
          <a:p>
            <a:pPr marL="342900" indent="-342900">
              <a:lnSpc>
                <a:spcPts val="1600"/>
              </a:lnSpc>
              <a:spcAft>
                <a:spcPts val="900"/>
              </a:spcAft>
              <a:buSzPct val="100000"/>
              <a:buChar char="•"/>
            </a:pPr>
            <a:r>
              <a:rPr lang="en-US" sz="1150" dirty="0">
                <a:solidFill>
                  <a:srgbClr val="3D3D3D"/>
                </a:solidFill>
                <a:latin typeface="Arial" pitchFamily="34" charset="0"/>
                <a:ea typeface="Arial" pitchFamily="34" charset="-122"/>
                <a:cs typeface="Arial" pitchFamily="34" charset="-120"/>
              </a:rPr>
              <a:t>Central AI platform in build</a:t>
            </a:r>
            <a:endParaRPr lang="en-US" sz="1150" dirty="0"/>
          </a:p>
        </p:txBody>
      </p:sp>
      <p:sp>
        <p:nvSpPr>
          <p:cNvPr id="13" name="Shape 10"/>
          <p:cNvSpPr/>
          <p:nvPr/>
        </p:nvSpPr>
        <p:spPr>
          <a:xfrm>
            <a:off x="8202168" y="1463040"/>
            <a:ext cx="3419856" cy="2615184"/>
          </a:xfrm>
          <a:prstGeom prst="roundRect">
            <a:avLst>
              <a:gd name="adj" fmla="val 1748"/>
            </a:avLst>
          </a:prstGeom>
          <a:solidFill>
            <a:srgbClr val="1F1F1F"/>
          </a:solidFill>
          <a:ln w="12700">
            <a:solidFill>
              <a:srgbClr val="1F1F1F"/>
            </a:solidFill>
            <a:prstDash val="solid"/>
          </a:ln>
        </p:spPr>
        <p:txBody>
          <a:bodyPr/>
          <a:lstStyle/>
          <a:p>
            <a:endParaRPr lang="en-GB"/>
          </a:p>
        </p:txBody>
      </p:sp>
      <p:sp>
        <p:nvSpPr>
          <p:cNvPr id="14" name="Text 11"/>
          <p:cNvSpPr/>
          <p:nvPr/>
        </p:nvSpPr>
        <p:spPr>
          <a:xfrm>
            <a:off x="8421624" y="1645920"/>
            <a:ext cx="2980944"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SCALE OF DEPLOYMENT</a:t>
            </a:r>
            <a:endParaRPr lang="en-US" sz="900" dirty="0"/>
          </a:p>
        </p:txBody>
      </p:sp>
      <p:sp>
        <p:nvSpPr>
          <p:cNvPr id="15" name="Text 12"/>
          <p:cNvSpPr/>
          <p:nvPr/>
        </p:nvSpPr>
        <p:spPr>
          <a:xfrm>
            <a:off x="8421624" y="1920240"/>
            <a:ext cx="2980944" cy="310896"/>
          </a:xfrm>
          <a:prstGeom prst="rect">
            <a:avLst/>
          </a:prstGeom>
          <a:noFill/>
          <a:ln/>
        </p:spPr>
        <p:txBody>
          <a:bodyPr wrap="square" lIns="0" tIns="0" rIns="0" bIns="0" rtlCol="0" anchor="t"/>
          <a:lstStyle/>
          <a:p>
            <a:pPr marL="0" indent="0">
              <a:buNone/>
            </a:pPr>
            <a:r>
              <a:rPr lang="en-US" sz="1500" b="1" dirty="0">
                <a:solidFill>
                  <a:srgbClr val="FFFFFF"/>
                </a:solidFill>
                <a:latin typeface="Arial" pitchFamily="34" charset="0"/>
                <a:ea typeface="Arial" pitchFamily="34" charset="-122"/>
                <a:cs typeface="Arial" pitchFamily="34" charset="-120"/>
              </a:rPr>
              <a:t>Use cases multiplying fast</a:t>
            </a:r>
            <a:endParaRPr lang="en-US" sz="1500" dirty="0"/>
          </a:p>
        </p:txBody>
      </p:sp>
      <p:sp>
        <p:nvSpPr>
          <p:cNvPr id="16" name="Text 13"/>
          <p:cNvSpPr/>
          <p:nvPr/>
        </p:nvSpPr>
        <p:spPr>
          <a:xfrm>
            <a:off x="8421624" y="2322576"/>
            <a:ext cx="2980944" cy="1591056"/>
          </a:xfrm>
          <a:prstGeom prst="rect">
            <a:avLst/>
          </a:prstGeom>
          <a:noFill/>
          <a:ln/>
        </p:spPr>
        <p:txBody>
          <a:bodyPr wrap="square" lIns="0" tIns="0" rIns="0" bIns="0" rtlCol="0" anchor="t"/>
          <a:lstStyle/>
          <a:p>
            <a:pPr marL="342900" indent="-342900">
              <a:lnSpc>
                <a:spcPts val="1600"/>
              </a:lnSpc>
              <a:spcAft>
                <a:spcPts val="900"/>
              </a:spcAft>
              <a:buSzPct val="100000"/>
              <a:buChar char="•"/>
            </a:pPr>
            <a:r>
              <a:rPr lang="en-US" sz="1150" dirty="0">
                <a:solidFill>
                  <a:srgbClr val="D2D2D2"/>
                </a:solidFill>
                <a:latin typeface="Arial" pitchFamily="34" charset="0"/>
                <a:ea typeface="Arial" pitchFamily="34" charset="-122"/>
                <a:cs typeface="Arial" pitchFamily="34" charset="-120"/>
              </a:rPr>
              <a:t>100+ active generative AI use cases</a:t>
            </a:r>
            <a:endParaRPr lang="en-US" sz="1150" dirty="0"/>
          </a:p>
          <a:p>
            <a:pPr marL="342900" indent="-342900">
              <a:lnSpc>
                <a:spcPts val="1600"/>
              </a:lnSpc>
              <a:spcAft>
                <a:spcPts val="900"/>
              </a:spcAft>
              <a:buSzPct val="100000"/>
              <a:buChar char="•"/>
            </a:pPr>
            <a:r>
              <a:rPr lang="en-US" sz="1150" dirty="0">
                <a:solidFill>
                  <a:srgbClr val="D2D2D2"/>
                </a:solidFill>
                <a:latin typeface="Arial" pitchFamily="34" charset="0"/>
                <a:ea typeface="Arial" pitchFamily="34" charset="-122"/>
                <a:cs typeface="Arial" pitchFamily="34" charset="-120"/>
              </a:rPr>
              <a:t>200+ more planned via Google Cloud</a:t>
            </a:r>
            <a:endParaRPr lang="en-US" sz="1150" dirty="0"/>
          </a:p>
          <a:p>
            <a:pPr marL="342900" indent="-342900">
              <a:lnSpc>
                <a:spcPts val="1600"/>
              </a:lnSpc>
              <a:spcAft>
                <a:spcPts val="900"/>
              </a:spcAft>
              <a:buSzPct val="100000"/>
              <a:buChar char="•"/>
            </a:pPr>
            <a:r>
              <a:rPr lang="en-US" sz="1150" dirty="0">
                <a:solidFill>
                  <a:srgbClr val="D2D2D2"/>
                </a:solidFill>
                <a:latin typeface="Arial" pitchFamily="34" charset="0"/>
                <a:ea typeface="Arial" pitchFamily="34" charset="-122"/>
                <a:cs typeface="Arial" pitchFamily="34" charset="-120"/>
              </a:rPr>
              <a:t>~50 processes being redesigned</a:t>
            </a:r>
            <a:endParaRPr lang="en-US" sz="1150" dirty="0"/>
          </a:p>
          <a:p>
            <a:pPr marL="342900" indent="-342900">
              <a:lnSpc>
                <a:spcPts val="1600"/>
              </a:lnSpc>
              <a:spcAft>
                <a:spcPts val="900"/>
              </a:spcAft>
              <a:buSzPct val="100000"/>
              <a:buChar char="•"/>
            </a:pPr>
            <a:r>
              <a:rPr lang="en-US" sz="1150" dirty="0">
                <a:solidFill>
                  <a:srgbClr val="D2D2D2"/>
                </a:solidFill>
                <a:latin typeface="Arial" pitchFamily="34" charset="0"/>
                <a:ea typeface="Arial" pitchFamily="34" charset="-122"/>
                <a:cs typeface="Arial" pitchFamily="34" charset="-120"/>
              </a:rPr>
              <a:t>Mistral AI partnership, Dec 2025</a:t>
            </a:r>
            <a:endParaRPr lang="en-US" sz="1150" dirty="0"/>
          </a:p>
        </p:txBody>
      </p:sp>
      <p:sp>
        <p:nvSpPr>
          <p:cNvPr id="17" name="Text 14"/>
          <p:cNvSpPr/>
          <p:nvPr/>
        </p:nvSpPr>
        <p:spPr>
          <a:xfrm>
            <a:off x="566928" y="4261104"/>
            <a:ext cx="11055096" cy="274320"/>
          </a:xfrm>
          <a:prstGeom prst="rect">
            <a:avLst/>
          </a:prstGeom>
          <a:noFill/>
          <a:ln/>
        </p:spPr>
        <p:txBody>
          <a:bodyPr wrap="square" lIns="0" tIns="0" rIns="0" bIns="0" rtlCol="0" anchor="ctr"/>
          <a:lstStyle/>
          <a:p>
            <a:pPr marL="0" indent="0">
              <a:buNone/>
            </a:pPr>
            <a:r>
              <a:rPr lang="en-US" sz="1400" b="1" dirty="0">
                <a:solidFill>
                  <a:srgbClr val="1A1A1A"/>
                </a:solidFill>
                <a:latin typeface="Arial" pitchFamily="34" charset="0"/>
                <a:ea typeface="Arial" pitchFamily="34" charset="-122"/>
                <a:cs typeface="Arial" pitchFamily="34" charset="-120"/>
              </a:rPr>
              <a:t>What is measured — and what is not</a:t>
            </a:r>
            <a:endParaRPr lang="en-US" sz="1400" dirty="0"/>
          </a:p>
        </p:txBody>
      </p:sp>
      <p:sp>
        <p:nvSpPr>
          <p:cNvPr id="18" name="Shape 15"/>
          <p:cNvSpPr/>
          <p:nvPr/>
        </p:nvSpPr>
        <p:spPr>
          <a:xfrm>
            <a:off x="566928" y="4608576"/>
            <a:ext cx="2612898" cy="1371600"/>
          </a:xfrm>
          <a:prstGeom prst="roundRect">
            <a:avLst>
              <a:gd name="adj" fmla="val 3333"/>
            </a:avLst>
          </a:prstGeom>
          <a:solidFill>
            <a:srgbClr val="F4F4F4"/>
          </a:solidFill>
          <a:ln w="12700">
            <a:solidFill>
              <a:srgbClr val="DCDCDC"/>
            </a:solidFill>
            <a:prstDash val="solid"/>
          </a:ln>
        </p:spPr>
        <p:txBody>
          <a:bodyPr/>
          <a:lstStyle/>
          <a:p>
            <a:endParaRPr lang="en-GB"/>
          </a:p>
        </p:txBody>
      </p:sp>
      <p:sp>
        <p:nvSpPr>
          <p:cNvPr id="19" name="Text 16"/>
          <p:cNvSpPr/>
          <p:nvPr/>
        </p:nvSpPr>
        <p:spPr>
          <a:xfrm>
            <a:off x="768096" y="4754880"/>
            <a:ext cx="2210562" cy="219456"/>
          </a:xfrm>
          <a:prstGeom prst="rect">
            <a:avLst/>
          </a:prstGeom>
          <a:noFill/>
          <a:ln/>
        </p:spPr>
        <p:txBody>
          <a:bodyPr wrap="square" lIns="0" tIns="0" rIns="0" bIns="0" rtlCol="0" anchor="ctr"/>
          <a:lstStyle/>
          <a:p>
            <a:pPr marL="0" indent="0">
              <a:buNone/>
            </a:pPr>
            <a:r>
              <a:rPr lang="en-US" sz="900" b="1" kern="0" spc="90" dirty="0">
                <a:solidFill>
                  <a:srgbClr val="2E7D32"/>
                </a:solidFill>
                <a:latin typeface="Arial" pitchFamily="34" charset="0"/>
                <a:ea typeface="Arial" pitchFamily="34" charset="-122"/>
                <a:cs typeface="Arial" pitchFamily="34" charset="-120"/>
              </a:rPr>
              <a:t>DISCLOSED</a:t>
            </a:r>
            <a:endParaRPr lang="en-US" sz="900" dirty="0"/>
          </a:p>
        </p:txBody>
      </p:sp>
      <p:sp>
        <p:nvSpPr>
          <p:cNvPr id="20" name="Text 17"/>
          <p:cNvSpPr/>
          <p:nvPr/>
        </p:nvSpPr>
        <p:spPr>
          <a:xfrm>
            <a:off x="768096" y="5010912"/>
            <a:ext cx="2210562" cy="566928"/>
          </a:xfrm>
          <a:prstGeom prst="rect">
            <a:avLst/>
          </a:prstGeom>
          <a:noFill/>
          <a:ln/>
        </p:spPr>
        <p:txBody>
          <a:bodyPr wrap="square" lIns="0" tIns="0" rIns="0" bIns="0" rtlCol="0" anchor="t"/>
          <a:lstStyle/>
          <a:p>
            <a:pPr marL="0" indent="0">
              <a:lnSpc>
                <a:spcPts val="1500"/>
              </a:lnSpc>
              <a:buNone/>
            </a:pPr>
            <a:r>
              <a:rPr lang="en-US" sz="1250" b="1" dirty="0">
                <a:solidFill>
                  <a:srgbClr val="1A1A1A"/>
                </a:solidFill>
                <a:latin typeface="Arial" pitchFamily="34" charset="0"/>
                <a:ea typeface="Arial" pitchFamily="34" charset="-122"/>
                <a:cs typeface="Arial" pitchFamily="34" charset="-120"/>
              </a:rPr>
              <a:t>Colleagues with tool access</a:t>
            </a:r>
            <a:endParaRPr lang="en-US" sz="1250" dirty="0"/>
          </a:p>
        </p:txBody>
      </p:sp>
      <p:sp>
        <p:nvSpPr>
          <p:cNvPr id="21" name="Text 18"/>
          <p:cNvSpPr/>
          <p:nvPr/>
        </p:nvSpPr>
        <p:spPr>
          <a:xfrm>
            <a:off x="768096" y="5596128"/>
            <a:ext cx="2210562" cy="274320"/>
          </a:xfrm>
          <a:prstGeom prst="rect">
            <a:avLst/>
          </a:prstGeom>
          <a:noFill/>
          <a:ln/>
        </p:spPr>
        <p:txBody>
          <a:bodyPr wrap="square" lIns="0" tIns="0" rIns="0" bIns="0" rtlCol="0" anchor="ctr"/>
          <a:lstStyle/>
          <a:p>
            <a:pPr marL="0" indent="0">
              <a:buNone/>
            </a:pPr>
            <a:r>
              <a:rPr lang="en-US" sz="1000" i="1" dirty="0">
                <a:solidFill>
                  <a:srgbClr val="707070"/>
                </a:solidFill>
                <a:latin typeface="Arial" pitchFamily="34" charset="0"/>
                <a:ea typeface="Arial" pitchFamily="34" charset="-122"/>
                <a:cs typeface="Arial" pitchFamily="34" charset="-120"/>
              </a:rPr>
              <a:t>Kirkpatrick Level 1</a:t>
            </a:r>
            <a:endParaRPr lang="en-US" sz="1000" dirty="0"/>
          </a:p>
        </p:txBody>
      </p:sp>
      <p:sp>
        <p:nvSpPr>
          <p:cNvPr id="22" name="Shape 19"/>
          <p:cNvSpPr/>
          <p:nvPr/>
        </p:nvSpPr>
        <p:spPr>
          <a:xfrm>
            <a:off x="3380994" y="4608576"/>
            <a:ext cx="2612898" cy="1371600"/>
          </a:xfrm>
          <a:prstGeom prst="roundRect">
            <a:avLst>
              <a:gd name="adj" fmla="val 3333"/>
            </a:avLst>
          </a:prstGeom>
          <a:solidFill>
            <a:srgbClr val="F4F4F4"/>
          </a:solidFill>
          <a:ln w="12700">
            <a:solidFill>
              <a:srgbClr val="DCDCDC"/>
            </a:solidFill>
            <a:prstDash val="solid"/>
          </a:ln>
        </p:spPr>
        <p:txBody>
          <a:bodyPr/>
          <a:lstStyle/>
          <a:p>
            <a:endParaRPr lang="en-GB"/>
          </a:p>
        </p:txBody>
      </p:sp>
      <p:sp>
        <p:nvSpPr>
          <p:cNvPr id="23" name="Text 20"/>
          <p:cNvSpPr/>
          <p:nvPr/>
        </p:nvSpPr>
        <p:spPr>
          <a:xfrm>
            <a:off x="3582162" y="4754880"/>
            <a:ext cx="2210562" cy="219456"/>
          </a:xfrm>
          <a:prstGeom prst="rect">
            <a:avLst/>
          </a:prstGeom>
          <a:noFill/>
          <a:ln/>
        </p:spPr>
        <p:txBody>
          <a:bodyPr wrap="square" lIns="0" tIns="0" rIns="0" bIns="0" rtlCol="0" anchor="ctr"/>
          <a:lstStyle/>
          <a:p>
            <a:pPr marL="0" indent="0">
              <a:buNone/>
            </a:pPr>
            <a:r>
              <a:rPr lang="en-US" sz="900" b="1" kern="0" spc="90" dirty="0">
                <a:solidFill>
                  <a:srgbClr val="2E7D32"/>
                </a:solidFill>
                <a:latin typeface="Arial" pitchFamily="34" charset="0"/>
                <a:ea typeface="Arial" pitchFamily="34" charset="-122"/>
                <a:cs typeface="Arial" pitchFamily="34" charset="-120"/>
              </a:rPr>
              <a:t>DISCLOSED</a:t>
            </a:r>
            <a:endParaRPr lang="en-US" sz="900" dirty="0"/>
          </a:p>
        </p:txBody>
      </p:sp>
      <p:sp>
        <p:nvSpPr>
          <p:cNvPr id="24" name="Text 21"/>
          <p:cNvSpPr/>
          <p:nvPr/>
        </p:nvSpPr>
        <p:spPr>
          <a:xfrm>
            <a:off x="3582162" y="5010912"/>
            <a:ext cx="2210562" cy="566928"/>
          </a:xfrm>
          <a:prstGeom prst="rect">
            <a:avLst/>
          </a:prstGeom>
          <a:noFill/>
          <a:ln/>
        </p:spPr>
        <p:txBody>
          <a:bodyPr wrap="square" lIns="0" tIns="0" rIns="0" bIns="0" rtlCol="0" anchor="t"/>
          <a:lstStyle/>
          <a:p>
            <a:pPr marL="0" indent="0">
              <a:lnSpc>
                <a:spcPts val="1500"/>
              </a:lnSpc>
              <a:buNone/>
            </a:pPr>
            <a:r>
              <a:rPr lang="en-US" sz="1250" b="1" dirty="0">
                <a:solidFill>
                  <a:srgbClr val="1A1A1A"/>
                </a:solidFill>
                <a:latin typeface="Arial" pitchFamily="34" charset="0"/>
                <a:ea typeface="Arial" pitchFamily="34" charset="-122"/>
                <a:cs typeface="Arial" pitchFamily="34" charset="-120"/>
              </a:rPr>
              <a:t>Use cases and processes in scope</a:t>
            </a:r>
            <a:endParaRPr lang="en-US" sz="1250" dirty="0"/>
          </a:p>
        </p:txBody>
      </p:sp>
      <p:sp>
        <p:nvSpPr>
          <p:cNvPr id="25" name="Text 22"/>
          <p:cNvSpPr/>
          <p:nvPr/>
        </p:nvSpPr>
        <p:spPr>
          <a:xfrm>
            <a:off x="3582162" y="5596128"/>
            <a:ext cx="2210562" cy="274320"/>
          </a:xfrm>
          <a:prstGeom prst="rect">
            <a:avLst/>
          </a:prstGeom>
          <a:noFill/>
          <a:ln/>
        </p:spPr>
        <p:txBody>
          <a:bodyPr wrap="square" lIns="0" tIns="0" rIns="0" bIns="0" rtlCol="0" anchor="ctr"/>
          <a:lstStyle/>
          <a:p>
            <a:pPr marL="0" indent="0">
              <a:buNone/>
            </a:pPr>
            <a:r>
              <a:rPr lang="en-US" sz="1000" i="1" dirty="0">
                <a:solidFill>
                  <a:srgbClr val="707070"/>
                </a:solidFill>
                <a:latin typeface="Arial" pitchFamily="34" charset="0"/>
                <a:ea typeface="Arial" pitchFamily="34" charset="-122"/>
                <a:cs typeface="Arial" pitchFamily="34" charset="-120"/>
              </a:rPr>
              <a:t>Input measure</a:t>
            </a:r>
            <a:endParaRPr lang="en-US" sz="1000" dirty="0"/>
          </a:p>
        </p:txBody>
      </p:sp>
      <p:sp>
        <p:nvSpPr>
          <p:cNvPr id="26" name="Shape 23"/>
          <p:cNvSpPr/>
          <p:nvPr/>
        </p:nvSpPr>
        <p:spPr>
          <a:xfrm>
            <a:off x="6195060" y="4608576"/>
            <a:ext cx="2612898" cy="1371600"/>
          </a:xfrm>
          <a:prstGeom prst="roundRect">
            <a:avLst>
              <a:gd name="adj" fmla="val 3333"/>
            </a:avLst>
          </a:prstGeom>
          <a:solidFill>
            <a:srgbClr val="FCE9EB"/>
          </a:solidFill>
          <a:ln w="12700">
            <a:solidFill>
              <a:srgbClr val="F2C4CA"/>
            </a:solidFill>
            <a:prstDash val="solid"/>
          </a:ln>
        </p:spPr>
        <p:txBody>
          <a:bodyPr/>
          <a:lstStyle/>
          <a:p>
            <a:endParaRPr lang="en-GB"/>
          </a:p>
        </p:txBody>
      </p:sp>
      <p:sp>
        <p:nvSpPr>
          <p:cNvPr id="27" name="Text 24"/>
          <p:cNvSpPr/>
          <p:nvPr/>
        </p:nvSpPr>
        <p:spPr>
          <a:xfrm>
            <a:off x="6396228" y="4754880"/>
            <a:ext cx="2210562" cy="219456"/>
          </a:xfrm>
          <a:prstGeom prst="rect">
            <a:avLst/>
          </a:prstGeom>
          <a:noFill/>
          <a:ln/>
        </p:spPr>
        <p:txBody>
          <a:bodyPr wrap="square" lIns="0" tIns="0" rIns="0" bIns="0" rtlCol="0" anchor="ctr"/>
          <a:lstStyle/>
          <a:p>
            <a:pPr marL="0" indent="0">
              <a:buNone/>
            </a:pPr>
            <a:r>
              <a:rPr lang="en-US" sz="900" b="1" kern="0" spc="90" dirty="0">
                <a:solidFill>
                  <a:srgbClr val="DB0011"/>
                </a:solidFill>
                <a:latin typeface="Arial" pitchFamily="34" charset="0"/>
                <a:ea typeface="Arial" pitchFamily="34" charset="-122"/>
                <a:cs typeface="Arial" pitchFamily="34" charset="-120"/>
              </a:rPr>
              <a:t>NOT DISCLOSED</a:t>
            </a:r>
            <a:endParaRPr lang="en-US" sz="900" dirty="0"/>
          </a:p>
        </p:txBody>
      </p:sp>
      <p:sp>
        <p:nvSpPr>
          <p:cNvPr id="28" name="Text 25"/>
          <p:cNvSpPr/>
          <p:nvPr/>
        </p:nvSpPr>
        <p:spPr>
          <a:xfrm>
            <a:off x="6396228" y="5010912"/>
            <a:ext cx="2210562" cy="566928"/>
          </a:xfrm>
          <a:prstGeom prst="rect">
            <a:avLst/>
          </a:prstGeom>
          <a:noFill/>
          <a:ln/>
        </p:spPr>
        <p:txBody>
          <a:bodyPr wrap="square" lIns="0" tIns="0" rIns="0" bIns="0" rtlCol="0" anchor="t"/>
          <a:lstStyle/>
          <a:p>
            <a:pPr marL="0" indent="0">
              <a:lnSpc>
                <a:spcPts val="1500"/>
              </a:lnSpc>
              <a:buNone/>
            </a:pPr>
            <a:r>
              <a:rPr lang="en-US" sz="1250" b="1" dirty="0">
                <a:solidFill>
                  <a:srgbClr val="1A1A1A"/>
                </a:solidFill>
                <a:latin typeface="Arial" pitchFamily="34" charset="0"/>
                <a:ea typeface="Arial" pitchFamily="34" charset="-122"/>
                <a:cs typeface="Arial" pitchFamily="34" charset="-120"/>
              </a:rPr>
              <a:t>Assessed AI competence</a:t>
            </a:r>
            <a:endParaRPr lang="en-US" sz="1250" dirty="0"/>
          </a:p>
        </p:txBody>
      </p:sp>
      <p:sp>
        <p:nvSpPr>
          <p:cNvPr id="29" name="Text 26"/>
          <p:cNvSpPr/>
          <p:nvPr/>
        </p:nvSpPr>
        <p:spPr>
          <a:xfrm>
            <a:off x="6396228" y="5596128"/>
            <a:ext cx="2210562" cy="274320"/>
          </a:xfrm>
          <a:prstGeom prst="rect">
            <a:avLst/>
          </a:prstGeom>
          <a:noFill/>
          <a:ln/>
        </p:spPr>
        <p:txBody>
          <a:bodyPr wrap="square" lIns="0" tIns="0" rIns="0" bIns="0" rtlCol="0" anchor="ctr"/>
          <a:lstStyle/>
          <a:p>
            <a:pPr marL="0" indent="0">
              <a:buNone/>
            </a:pPr>
            <a:r>
              <a:rPr lang="en-US" sz="1000" i="1" dirty="0">
                <a:solidFill>
                  <a:srgbClr val="707070"/>
                </a:solidFill>
                <a:latin typeface="Arial" pitchFamily="34" charset="0"/>
                <a:ea typeface="Arial" pitchFamily="34" charset="-122"/>
                <a:cs typeface="Arial" pitchFamily="34" charset="-120"/>
              </a:rPr>
              <a:t>Kirkpatrick Level 2</a:t>
            </a:r>
            <a:endParaRPr lang="en-US" sz="1000" dirty="0"/>
          </a:p>
        </p:txBody>
      </p:sp>
      <p:sp>
        <p:nvSpPr>
          <p:cNvPr id="30" name="Shape 27"/>
          <p:cNvSpPr/>
          <p:nvPr/>
        </p:nvSpPr>
        <p:spPr>
          <a:xfrm>
            <a:off x="9009126" y="4608576"/>
            <a:ext cx="2612898" cy="1371600"/>
          </a:xfrm>
          <a:prstGeom prst="roundRect">
            <a:avLst>
              <a:gd name="adj" fmla="val 3333"/>
            </a:avLst>
          </a:prstGeom>
          <a:solidFill>
            <a:srgbClr val="FCE9EB"/>
          </a:solidFill>
          <a:ln w="12700">
            <a:solidFill>
              <a:srgbClr val="F2C4CA"/>
            </a:solidFill>
            <a:prstDash val="solid"/>
          </a:ln>
        </p:spPr>
        <p:txBody>
          <a:bodyPr/>
          <a:lstStyle/>
          <a:p>
            <a:endParaRPr lang="en-GB"/>
          </a:p>
        </p:txBody>
      </p:sp>
      <p:sp>
        <p:nvSpPr>
          <p:cNvPr id="31" name="Text 28"/>
          <p:cNvSpPr/>
          <p:nvPr/>
        </p:nvSpPr>
        <p:spPr>
          <a:xfrm>
            <a:off x="9210294" y="4754880"/>
            <a:ext cx="2210562" cy="219456"/>
          </a:xfrm>
          <a:prstGeom prst="rect">
            <a:avLst/>
          </a:prstGeom>
          <a:noFill/>
          <a:ln/>
        </p:spPr>
        <p:txBody>
          <a:bodyPr wrap="square" lIns="0" tIns="0" rIns="0" bIns="0" rtlCol="0" anchor="ctr"/>
          <a:lstStyle/>
          <a:p>
            <a:pPr marL="0" indent="0">
              <a:buNone/>
            </a:pPr>
            <a:r>
              <a:rPr lang="en-US" sz="900" b="1" kern="0" spc="90" dirty="0">
                <a:solidFill>
                  <a:srgbClr val="DB0011"/>
                </a:solidFill>
                <a:latin typeface="Arial" pitchFamily="34" charset="0"/>
                <a:ea typeface="Arial" pitchFamily="34" charset="-122"/>
                <a:cs typeface="Arial" pitchFamily="34" charset="-120"/>
              </a:rPr>
              <a:t>NOT DISCLOSED</a:t>
            </a:r>
            <a:endParaRPr lang="en-US" sz="900" dirty="0"/>
          </a:p>
        </p:txBody>
      </p:sp>
      <p:sp>
        <p:nvSpPr>
          <p:cNvPr id="32" name="Text 29"/>
          <p:cNvSpPr/>
          <p:nvPr/>
        </p:nvSpPr>
        <p:spPr>
          <a:xfrm>
            <a:off x="9210294" y="5010912"/>
            <a:ext cx="2210562" cy="566928"/>
          </a:xfrm>
          <a:prstGeom prst="rect">
            <a:avLst/>
          </a:prstGeom>
          <a:noFill/>
          <a:ln/>
        </p:spPr>
        <p:txBody>
          <a:bodyPr wrap="square" lIns="0" tIns="0" rIns="0" bIns="0" rtlCol="0" anchor="t"/>
          <a:lstStyle/>
          <a:p>
            <a:pPr marL="0" indent="0">
              <a:lnSpc>
                <a:spcPts val="1500"/>
              </a:lnSpc>
              <a:buNone/>
            </a:pPr>
            <a:r>
              <a:rPr lang="en-US" sz="1250" b="1" dirty="0">
                <a:solidFill>
                  <a:srgbClr val="1A1A1A"/>
                </a:solidFill>
                <a:latin typeface="Arial" pitchFamily="34" charset="0"/>
                <a:ea typeface="Arial" pitchFamily="34" charset="-122"/>
                <a:cs typeface="Arial" pitchFamily="34" charset="-120"/>
              </a:rPr>
              <a:t>Redeployment rate from automated roles</a:t>
            </a:r>
            <a:endParaRPr lang="en-US" sz="1250" dirty="0"/>
          </a:p>
        </p:txBody>
      </p:sp>
      <p:sp>
        <p:nvSpPr>
          <p:cNvPr id="33" name="Text 30"/>
          <p:cNvSpPr/>
          <p:nvPr/>
        </p:nvSpPr>
        <p:spPr>
          <a:xfrm>
            <a:off x="9210294" y="5596128"/>
            <a:ext cx="2210562" cy="274320"/>
          </a:xfrm>
          <a:prstGeom prst="rect">
            <a:avLst/>
          </a:prstGeom>
          <a:noFill/>
          <a:ln/>
        </p:spPr>
        <p:txBody>
          <a:bodyPr wrap="square" lIns="0" tIns="0" rIns="0" bIns="0" rtlCol="0" anchor="ctr"/>
          <a:lstStyle/>
          <a:p>
            <a:pPr marL="0" indent="0">
              <a:buNone/>
            </a:pPr>
            <a:r>
              <a:rPr lang="en-US" sz="1000" i="1" dirty="0">
                <a:solidFill>
                  <a:srgbClr val="707070"/>
                </a:solidFill>
                <a:latin typeface="Arial" pitchFamily="34" charset="0"/>
                <a:ea typeface="Arial" pitchFamily="34" charset="-122"/>
                <a:cs typeface="Arial" pitchFamily="34" charset="-120"/>
              </a:rPr>
              <a:t>Kirkpatrick Level 4</a:t>
            </a:r>
            <a:endParaRPr lang="en-US" sz="1000" dirty="0"/>
          </a:p>
        </p:txBody>
      </p:sp>
      <p:sp>
        <p:nvSpPr>
          <p:cNvPr id="34" name="Text 31"/>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Sources: HSBC Strategic Report 2025; HSBC (2026) Google Cloud partnership release; Banking Dive (2026); Gloat (2024).</a:t>
            </a:r>
            <a:endParaRPr lang="en-US" sz="850" dirty="0"/>
          </a:p>
        </p:txBody>
      </p:sp>
      <p:sp>
        <p:nvSpPr>
          <p:cNvPr id="35" name="Text 32"/>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9</a:t>
            </a:r>
            <a:endParaRPr lang="en-US" sz="9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r>
              <a:rPr lang="en-US" sz="1050" b="1" kern="0" spc="160" dirty="0">
                <a:solidFill>
                  <a:srgbClr val="DB0011"/>
                </a:solidFill>
                <a:latin typeface="Arial" pitchFamily="34" charset="0"/>
                <a:ea typeface="Arial" pitchFamily="34" charset="-122"/>
                <a:cs typeface="Arial" pitchFamily="34" charset="-120"/>
              </a:rPr>
              <a:t>VRAJ PATEL · SKILLS, RESKILLING AND INTERNAL MOBILITY</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3000" b="1" dirty="0">
                <a:solidFill>
                  <a:srgbClr val="1A1A1A"/>
                </a:solidFill>
                <a:latin typeface="Arial" pitchFamily="34" charset="0"/>
                <a:ea typeface="Arial" pitchFamily="34" charset="-122"/>
                <a:cs typeface="Arial" pitchFamily="34" charset="-120"/>
              </a:rPr>
              <a:t>Opportunities and challenges in capability building</a:t>
            </a:r>
            <a:endParaRPr lang="en-US" sz="3000" dirty="0"/>
          </a:p>
        </p:txBody>
      </p:sp>
      <p:sp>
        <p:nvSpPr>
          <p:cNvPr id="5" name="Text 3"/>
          <p:cNvSpPr/>
          <p:nvPr/>
        </p:nvSpPr>
        <p:spPr>
          <a:xfrm>
            <a:off x="566928" y="1481328"/>
            <a:ext cx="5486400" cy="274320"/>
          </a:xfrm>
          <a:prstGeom prst="rect">
            <a:avLst/>
          </a:prstGeom>
          <a:noFill/>
          <a:ln/>
        </p:spPr>
        <p:txBody>
          <a:bodyPr wrap="square" lIns="0" tIns="0" rIns="0" bIns="0" rtlCol="0" anchor="ctr"/>
          <a:lstStyle/>
          <a:p>
            <a:pPr marL="0" indent="0">
              <a:buNone/>
            </a:pPr>
            <a:r>
              <a:rPr lang="en-US" sz="1250" b="1" dirty="0">
                <a:solidFill>
                  <a:srgbClr val="1A1A1A"/>
                </a:solidFill>
                <a:latin typeface="Arial" pitchFamily="34" charset="0"/>
                <a:ea typeface="Arial" pitchFamily="34" charset="-122"/>
                <a:cs typeface="Arial" pitchFamily="34" charset="-120"/>
              </a:rPr>
              <a:t>Global roles created and displaced by 2030 (millions)</a:t>
            </a:r>
            <a:endParaRPr lang="en-US" sz="1250" dirty="0"/>
          </a:p>
        </p:txBody>
      </p:sp>
      <p:graphicFrame>
        <p:nvGraphicFramePr>
          <p:cNvPr id="6" name="Chart 0"/>
          <p:cNvGraphicFramePr/>
          <p:nvPr/>
        </p:nvGraphicFramePr>
        <p:xfrm>
          <a:off x="429768" y="1755648"/>
          <a:ext cx="5394960" cy="1691640"/>
        </p:xfrm>
        <a:graphic>
          <a:graphicData uri="http://schemas.openxmlformats.org/drawingml/2006/chart">
            <c:chart xmlns:c="http://schemas.openxmlformats.org/drawingml/2006/chart" xmlns:r="http://schemas.openxmlformats.org/officeDocument/2006/relationships" r:id="rId3"/>
          </a:graphicData>
        </a:graphic>
      </p:graphicFrame>
      <p:sp>
        <p:nvSpPr>
          <p:cNvPr id="7" name="Shape 4"/>
          <p:cNvSpPr/>
          <p:nvPr/>
        </p:nvSpPr>
        <p:spPr>
          <a:xfrm>
            <a:off x="566928" y="3584448"/>
            <a:ext cx="5349240" cy="1170432"/>
          </a:xfrm>
          <a:prstGeom prst="roundRect">
            <a:avLst>
              <a:gd name="adj" fmla="val 3906"/>
            </a:avLst>
          </a:prstGeom>
          <a:solidFill>
            <a:srgbClr val="FCE9EB"/>
          </a:solidFill>
          <a:ln w="12700">
            <a:solidFill>
              <a:srgbClr val="F2C4CA"/>
            </a:solidFill>
            <a:prstDash val="solid"/>
          </a:ln>
        </p:spPr>
        <p:txBody>
          <a:bodyPr/>
          <a:lstStyle/>
          <a:p>
            <a:endParaRPr lang="en-GB"/>
          </a:p>
        </p:txBody>
      </p:sp>
      <p:sp>
        <p:nvSpPr>
          <p:cNvPr id="8" name="Text 5"/>
          <p:cNvSpPr/>
          <p:nvPr/>
        </p:nvSpPr>
        <p:spPr>
          <a:xfrm>
            <a:off x="786384" y="3767328"/>
            <a:ext cx="4910328" cy="310896"/>
          </a:xfrm>
          <a:prstGeom prst="rect">
            <a:avLst/>
          </a:prstGeom>
          <a:noFill/>
          <a:ln/>
        </p:spPr>
        <p:txBody>
          <a:bodyPr wrap="square" lIns="0" tIns="0" rIns="0" bIns="0" rtlCol="0" anchor="t"/>
          <a:lstStyle/>
          <a:p>
            <a:pPr marL="0" indent="0">
              <a:buNone/>
            </a:pPr>
            <a:r>
              <a:rPr lang="en-US" sz="1400" b="1" dirty="0">
                <a:solidFill>
                  <a:srgbClr val="1A1A1A"/>
                </a:solidFill>
                <a:latin typeface="Arial" pitchFamily="34" charset="0"/>
                <a:ea typeface="Arial" pitchFamily="34" charset="-122"/>
                <a:cs typeface="Arial" pitchFamily="34" charset="-120"/>
              </a:rPr>
              <a:t>The net figure is positive. The distribution is not.</a:t>
            </a:r>
            <a:endParaRPr lang="en-US" sz="1400" dirty="0"/>
          </a:p>
        </p:txBody>
      </p:sp>
      <p:sp>
        <p:nvSpPr>
          <p:cNvPr id="9" name="Text 6"/>
          <p:cNvSpPr/>
          <p:nvPr/>
        </p:nvSpPr>
        <p:spPr>
          <a:xfrm>
            <a:off x="786384" y="4169664"/>
            <a:ext cx="4910328" cy="420624"/>
          </a:xfrm>
          <a:prstGeom prst="rect">
            <a:avLst/>
          </a:prstGeom>
          <a:noFill/>
          <a:ln/>
        </p:spPr>
        <p:txBody>
          <a:bodyPr wrap="square" lIns="0" tIns="0" rIns="0" bIns="0" rtlCol="0" anchor="t"/>
          <a:lstStyle/>
          <a:p>
            <a:pPr marL="342900" indent="-342900">
              <a:lnSpc>
                <a:spcPts val="1600"/>
              </a:lnSpc>
              <a:spcAft>
                <a:spcPts val="900"/>
              </a:spcAft>
              <a:buSzPct val="100000"/>
              <a:buChar char="•"/>
            </a:pPr>
            <a:r>
              <a:rPr lang="en-US" sz="1150" dirty="0">
                <a:solidFill>
                  <a:srgbClr val="3D3D3D"/>
                </a:solidFill>
                <a:latin typeface="Arial" pitchFamily="34" charset="0"/>
                <a:ea typeface="Arial" pitchFamily="34" charset="-122"/>
                <a:cs typeface="Arial" pitchFamily="34" charset="-120"/>
              </a:rPr>
              <a:t>Displaced workers are rarely the ones who fill new roles</a:t>
            </a:r>
            <a:endParaRPr lang="en-US" sz="1150" dirty="0"/>
          </a:p>
        </p:txBody>
      </p:sp>
      <p:sp>
        <p:nvSpPr>
          <p:cNvPr id="10" name="Shape 7"/>
          <p:cNvSpPr/>
          <p:nvPr/>
        </p:nvSpPr>
        <p:spPr>
          <a:xfrm>
            <a:off x="566928" y="4919472"/>
            <a:ext cx="2612898" cy="1060704"/>
          </a:xfrm>
          <a:prstGeom prst="roundRect">
            <a:avLst>
              <a:gd name="adj" fmla="val 4310"/>
            </a:avLst>
          </a:prstGeom>
          <a:solidFill>
            <a:srgbClr val="F4F4F4"/>
          </a:solidFill>
          <a:ln w="12700">
            <a:solidFill>
              <a:srgbClr val="DCDCDC"/>
            </a:solidFill>
            <a:prstDash val="solid"/>
          </a:ln>
        </p:spPr>
        <p:txBody>
          <a:bodyPr/>
          <a:lstStyle/>
          <a:p>
            <a:endParaRPr lang="en-GB"/>
          </a:p>
        </p:txBody>
      </p:sp>
      <p:sp>
        <p:nvSpPr>
          <p:cNvPr id="11" name="Text 8"/>
          <p:cNvSpPr/>
          <p:nvPr/>
        </p:nvSpPr>
        <p:spPr>
          <a:xfrm>
            <a:off x="768096" y="5029200"/>
            <a:ext cx="2210562" cy="438912"/>
          </a:xfrm>
          <a:prstGeom prst="rect">
            <a:avLst/>
          </a:prstGeom>
          <a:noFill/>
          <a:ln/>
        </p:spPr>
        <p:txBody>
          <a:bodyPr wrap="square" lIns="0" tIns="0" rIns="0" bIns="0" rtlCol="0" anchor="ctr"/>
          <a:lstStyle/>
          <a:p>
            <a:pPr marL="0" indent="0">
              <a:buNone/>
            </a:pPr>
            <a:r>
              <a:rPr lang="en-US" sz="2600" b="1" dirty="0">
                <a:solidFill>
                  <a:srgbClr val="DB0011"/>
                </a:solidFill>
                <a:latin typeface="Arial" pitchFamily="34" charset="0"/>
                <a:ea typeface="Arial" pitchFamily="34" charset="-122"/>
                <a:cs typeface="Arial" pitchFamily="34" charset="-120"/>
              </a:rPr>
              <a:t>39%</a:t>
            </a:r>
            <a:endParaRPr lang="en-US" sz="2600" dirty="0"/>
          </a:p>
        </p:txBody>
      </p:sp>
      <p:sp>
        <p:nvSpPr>
          <p:cNvPr id="12" name="Text 9"/>
          <p:cNvSpPr/>
          <p:nvPr/>
        </p:nvSpPr>
        <p:spPr>
          <a:xfrm>
            <a:off x="768096" y="5486400"/>
            <a:ext cx="2210562" cy="365760"/>
          </a:xfrm>
          <a:prstGeom prst="rect">
            <a:avLst/>
          </a:prstGeom>
          <a:noFill/>
          <a:ln/>
        </p:spPr>
        <p:txBody>
          <a:bodyPr wrap="square" lIns="0" tIns="0" rIns="0" bIns="0" rtlCol="0" anchor="t"/>
          <a:lstStyle/>
          <a:p>
            <a:pPr marL="0" indent="0">
              <a:lnSpc>
                <a:spcPts val="1300"/>
              </a:lnSpc>
              <a:buNone/>
            </a:pPr>
            <a:r>
              <a:rPr lang="en-US" sz="1050" dirty="0">
                <a:solidFill>
                  <a:srgbClr val="3D3D3D"/>
                </a:solidFill>
                <a:latin typeface="Arial" pitchFamily="34" charset="0"/>
                <a:ea typeface="Arial" pitchFamily="34" charset="-122"/>
                <a:cs typeface="Arial" pitchFamily="34" charset="-120"/>
              </a:rPr>
              <a:t>of core skills expected to change by 2030</a:t>
            </a:r>
            <a:endParaRPr lang="en-US" sz="1050" dirty="0"/>
          </a:p>
        </p:txBody>
      </p:sp>
      <p:sp>
        <p:nvSpPr>
          <p:cNvPr id="13" name="Shape 10"/>
          <p:cNvSpPr/>
          <p:nvPr/>
        </p:nvSpPr>
        <p:spPr>
          <a:xfrm>
            <a:off x="3380994" y="4919472"/>
            <a:ext cx="2612898" cy="1060704"/>
          </a:xfrm>
          <a:prstGeom prst="roundRect">
            <a:avLst>
              <a:gd name="adj" fmla="val 4310"/>
            </a:avLst>
          </a:prstGeom>
          <a:solidFill>
            <a:srgbClr val="F4F4F4"/>
          </a:solidFill>
          <a:ln w="12700">
            <a:solidFill>
              <a:srgbClr val="DCDCDC"/>
            </a:solidFill>
            <a:prstDash val="solid"/>
          </a:ln>
        </p:spPr>
        <p:txBody>
          <a:bodyPr/>
          <a:lstStyle/>
          <a:p>
            <a:endParaRPr lang="en-GB"/>
          </a:p>
        </p:txBody>
      </p:sp>
      <p:sp>
        <p:nvSpPr>
          <p:cNvPr id="14" name="Text 11"/>
          <p:cNvSpPr/>
          <p:nvPr/>
        </p:nvSpPr>
        <p:spPr>
          <a:xfrm>
            <a:off x="3582162" y="5029200"/>
            <a:ext cx="2210562" cy="438912"/>
          </a:xfrm>
          <a:prstGeom prst="rect">
            <a:avLst/>
          </a:prstGeom>
          <a:noFill/>
          <a:ln/>
        </p:spPr>
        <p:txBody>
          <a:bodyPr wrap="square" lIns="0" tIns="0" rIns="0" bIns="0" rtlCol="0" anchor="ctr"/>
          <a:lstStyle/>
          <a:p>
            <a:pPr marL="0" indent="0">
              <a:buNone/>
            </a:pPr>
            <a:r>
              <a:rPr lang="en-US" sz="2600" b="1" dirty="0">
                <a:solidFill>
                  <a:srgbClr val="DB0011"/>
                </a:solidFill>
                <a:latin typeface="Arial" pitchFamily="34" charset="0"/>
                <a:ea typeface="Arial" pitchFamily="34" charset="-122"/>
                <a:cs typeface="Arial" pitchFamily="34" charset="-120"/>
              </a:rPr>
              <a:t>22%</a:t>
            </a:r>
            <a:endParaRPr lang="en-US" sz="2600" dirty="0"/>
          </a:p>
        </p:txBody>
      </p:sp>
      <p:sp>
        <p:nvSpPr>
          <p:cNvPr id="15" name="Text 12"/>
          <p:cNvSpPr/>
          <p:nvPr/>
        </p:nvSpPr>
        <p:spPr>
          <a:xfrm>
            <a:off x="3582162" y="5486400"/>
            <a:ext cx="2210562" cy="365760"/>
          </a:xfrm>
          <a:prstGeom prst="rect">
            <a:avLst/>
          </a:prstGeom>
          <a:noFill/>
          <a:ln/>
        </p:spPr>
        <p:txBody>
          <a:bodyPr wrap="square" lIns="0" tIns="0" rIns="0" bIns="0" rtlCol="0" anchor="t"/>
          <a:lstStyle/>
          <a:p>
            <a:pPr marL="0" indent="0">
              <a:lnSpc>
                <a:spcPts val="1300"/>
              </a:lnSpc>
              <a:buNone/>
            </a:pPr>
            <a:r>
              <a:rPr lang="en-US" sz="1050" dirty="0">
                <a:solidFill>
                  <a:srgbClr val="3D3D3D"/>
                </a:solidFill>
                <a:latin typeface="Arial" pitchFamily="34" charset="0"/>
                <a:ea typeface="Arial" pitchFamily="34" charset="-122"/>
                <a:cs typeface="Arial" pitchFamily="34" charset="-120"/>
              </a:rPr>
              <a:t>of jobs expected to be disrupted by 2030</a:t>
            </a:r>
            <a:endParaRPr lang="en-US" sz="1050" dirty="0"/>
          </a:p>
        </p:txBody>
      </p:sp>
      <p:sp>
        <p:nvSpPr>
          <p:cNvPr id="16" name="Shape 13"/>
          <p:cNvSpPr/>
          <p:nvPr/>
        </p:nvSpPr>
        <p:spPr>
          <a:xfrm>
            <a:off x="6195060" y="4919472"/>
            <a:ext cx="2612898" cy="1060704"/>
          </a:xfrm>
          <a:prstGeom prst="roundRect">
            <a:avLst>
              <a:gd name="adj" fmla="val 4310"/>
            </a:avLst>
          </a:prstGeom>
          <a:solidFill>
            <a:srgbClr val="F4F4F4"/>
          </a:solidFill>
          <a:ln w="12700">
            <a:solidFill>
              <a:srgbClr val="DCDCDC"/>
            </a:solidFill>
            <a:prstDash val="solid"/>
          </a:ln>
        </p:spPr>
        <p:txBody>
          <a:bodyPr/>
          <a:lstStyle/>
          <a:p>
            <a:endParaRPr lang="en-GB"/>
          </a:p>
        </p:txBody>
      </p:sp>
      <p:sp>
        <p:nvSpPr>
          <p:cNvPr id="17" name="Text 14"/>
          <p:cNvSpPr/>
          <p:nvPr/>
        </p:nvSpPr>
        <p:spPr>
          <a:xfrm>
            <a:off x="6396228" y="5029200"/>
            <a:ext cx="2210562" cy="438912"/>
          </a:xfrm>
          <a:prstGeom prst="rect">
            <a:avLst/>
          </a:prstGeom>
          <a:noFill/>
          <a:ln/>
        </p:spPr>
        <p:txBody>
          <a:bodyPr wrap="square" lIns="0" tIns="0" rIns="0" bIns="0" rtlCol="0" anchor="ctr"/>
          <a:lstStyle/>
          <a:p>
            <a:pPr marL="0" indent="0">
              <a:buNone/>
            </a:pPr>
            <a:r>
              <a:rPr lang="en-US" sz="2600" b="1" dirty="0">
                <a:solidFill>
                  <a:srgbClr val="DB0011"/>
                </a:solidFill>
                <a:latin typeface="Arial" pitchFamily="34" charset="0"/>
                <a:ea typeface="Arial" pitchFamily="34" charset="-122"/>
                <a:cs typeface="Arial" pitchFamily="34" charset="-120"/>
              </a:rPr>
              <a:t>~50</a:t>
            </a:r>
            <a:endParaRPr lang="en-US" sz="2600" dirty="0"/>
          </a:p>
        </p:txBody>
      </p:sp>
      <p:sp>
        <p:nvSpPr>
          <p:cNvPr id="18" name="Text 15"/>
          <p:cNvSpPr/>
          <p:nvPr/>
        </p:nvSpPr>
        <p:spPr>
          <a:xfrm>
            <a:off x="6396228" y="5486400"/>
            <a:ext cx="2210562" cy="365760"/>
          </a:xfrm>
          <a:prstGeom prst="rect">
            <a:avLst/>
          </a:prstGeom>
          <a:noFill/>
          <a:ln/>
        </p:spPr>
        <p:txBody>
          <a:bodyPr wrap="square" lIns="0" tIns="0" rIns="0" bIns="0" rtlCol="0" anchor="t"/>
          <a:lstStyle/>
          <a:p>
            <a:pPr marL="0" indent="0">
              <a:lnSpc>
                <a:spcPts val="1300"/>
              </a:lnSpc>
              <a:buNone/>
            </a:pPr>
            <a:r>
              <a:rPr lang="en-US" sz="1050" dirty="0">
                <a:solidFill>
                  <a:srgbClr val="3D3D3D"/>
                </a:solidFill>
                <a:latin typeface="Arial" pitchFamily="34" charset="0"/>
                <a:ea typeface="Arial" pitchFamily="34" charset="-122"/>
                <a:cs typeface="Arial" pitchFamily="34" charset="-120"/>
              </a:rPr>
              <a:t>HSBC processes under AI redesign</a:t>
            </a:r>
            <a:endParaRPr lang="en-US" sz="1050" dirty="0"/>
          </a:p>
        </p:txBody>
      </p:sp>
      <p:sp>
        <p:nvSpPr>
          <p:cNvPr id="19" name="Shape 16"/>
          <p:cNvSpPr/>
          <p:nvPr/>
        </p:nvSpPr>
        <p:spPr>
          <a:xfrm>
            <a:off x="9009126" y="4919472"/>
            <a:ext cx="2612898" cy="1060704"/>
          </a:xfrm>
          <a:prstGeom prst="roundRect">
            <a:avLst>
              <a:gd name="adj" fmla="val 4310"/>
            </a:avLst>
          </a:prstGeom>
          <a:solidFill>
            <a:srgbClr val="F4F4F4"/>
          </a:solidFill>
          <a:ln w="12700">
            <a:solidFill>
              <a:srgbClr val="DCDCDC"/>
            </a:solidFill>
            <a:prstDash val="solid"/>
          </a:ln>
        </p:spPr>
        <p:txBody>
          <a:bodyPr/>
          <a:lstStyle/>
          <a:p>
            <a:endParaRPr lang="en-GB"/>
          </a:p>
        </p:txBody>
      </p:sp>
      <p:sp>
        <p:nvSpPr>
          <p:cNvPr id="20" name="Text 17"/>
          <p:cNvSpPr/>
          <p:nvPr/>
        </p:nvSpPr>
        <p:spPr>
          <a:xfrm>
            <a:off x="9210294" y="5029200"/>
            <a:ext cx="2210562" cy="438912"/>
          </a:xfrm>
          <a:prstGeom prst="rect">
            <a:avLst/>
          </a:prstGeom>
          <a:noFill/>
          <a:ln/>
        </p:spPr>
        <p:txBody>
          <a:bodyPr wrap="square" lIns="0" tIns="0" rIns="0" bIns="0" rtlCol="0" anchor="ctr"/>
          <a:lstStyle/>
          <a:p>
            <a:pPr marL="0" indent="0">
              <a:buNone/>
            </a:pPr>
            <a:r>
              <a:rPr lang="en-US" sz="2600" b="1" dirty="0">
                <a:solidFill>
                  <a:srgbClr val="DB0011"/>
                </a:solidFill>
                <a:latin typeface="Arial" pitchFamily="34" charset="0"/>
                <a:ea typeface="Arial" pitchFamily="34" charset="-122"/>
                <a:cs typeface="Arial" pitchFamily="34" charset="-120"/>
              </a:rPr>
              <a:t>85%</a:t>
            </a:r>
            <a:endParaRPr lang="en-US" sz="2600" dirty="0"/>
          </a:p>
        </p:txBody>
      </p:sp>
      <p:sp>
        <p:nvSpPr>
          <p:cNvPr id="21" name="Text 18"/>
          <p:cNvSpPr/>
          <p:nvPr/>
        </p:nvSpPr>
        <p:spPr>
          <a:xfrm>
            <a:off x="9210294" y="5486400"/>
            <a:ext cx="2210562" cy="365760"/>
          </a:xfrm>
          <a:prstGeom prst="rect">
            <a:avLst/>
          </a:prstGeom>
          <a:noFill/>
          <a:ln/>
        </p:spPr>
        <p:txBody>
          <a:bodyPr wrap="square" lIns="0" tIns="0" rIns="0" bIns="0" rtlCol="0" anchor="t"/>
          <a:lstStyle/>
          <a:p>
            <a:pPr marL="0" indent="0">
              <a:lnSpc>
                <a:spcPts val="1300"/>
              </a:lnSpc>
              <a:buNone/>
            </a:pPr>
            <a:r>
              <a:rPr lang="en-US" sz="1050" dirty="0">
                <a:solidFill>
                  <a:srgbClr val="3D3D3D"/>
                </a:solidFill>
                <a:latin typeface="Arial" pitchFamily="34" charset="0"/>
                <a:ea typeface="Arial" pitchFamily="34" charset="-122"/>
                <a:cs typeface="Arial" pitchFamily="34" charset="-120"/>
              </a:rPr>
              <a:t>of colleagues hold tool access</a:t>
            </a:r>
            <a:endParaRPr lang="en-US" sz="1050" dirty="0"/>
          </a:p>
        </p:txBody>
      </p:sp>
      <p:sp>
        <p:nvSpPr>
          <p:cNvPr id="22" name="Shape 19"/>
          <p:cNvSpPr/>
          <p:nvPr/>
        </p:nvSpPr>
        <p:spPr>
          <a:xfrm>
            <a:off x="6272784" y="1463040"/>
            <a:ext cx="5349240" cy="1572768"/>
          </a:xfrm>
          <a:prstGeom prst="roundRect">
            <a:avLst>
              <a:gd name="adj" fmla="val 2907"/>
            </a:avLst>
          </a:prstGeom>
          <a:solidFill>
            <a:srgbClr val="F4F4F4"/>
          </a:solidFill>
          <a:ln w="12700">
            <a:solidFill>
              <a:srgbClr val="DCDCDC"/>
            </a:solidFill>
            <a:prstDash val="solid"/>
          </a:ln>
        </p:spPr>
        <p:txBody>
          <a:bodyPr/>
          <a:lstStyle/>
          <a:p>
            <a:endParaRPr lang="en-GB"/>
          </a:p>
        </p:txBody>
      </p:sp>
      <p:sp>
        <p:nvSpPr>
          <p:cNvPr id="23" name="Text 20"/>
          <p:cNvSpPr/>
          <p:nvPr/>
        </p:nvSpPr>
        <p:spPr>
          <a:xfrm>
            <a:off x="6510528" y="1591056"/>
            <a:ext cx="4846320" cy="237744"/>
          </a:xfrm>
          <a:prstGeom prst="rect">
            <a:avLst/>
          </a:prstGeom>
          <a:noFill/>
          <a:ln/>
        </p:spPr>
        <p:txBody>
          <a:bodyPr wrap="square" lIns="0" tIns="0" rIns="0" bIns="0" rtlCol="0" anchor="ctr"/>
          <a:lstStyle/>
          <a:p>
            <a:pPr marL="0" indent="0">
              <a:buNone/>
            </a:pPr>
            <a:r>
              <a:rPr lang="en-US" sz="1000" b="1" kern="0" spc="140" dirty="0">
                <a:solidFill>
                  <a:srgbClr val="DB0011"/>
                </a:solidFill>
                <a:latin typeface="Arial" pitchFamily="34" charset="0"/>
                <a:ea typeface="Arial" pitchFamily="34" charset="-122"/>
                <a:cs typeface="Arial" pitchFamily="34" charset="-120"/>
              </a:rPr>
              <a:t>OPPORTUNITIES</a:t>
            </a:r>
            <a:endParaRPr lang="en-US" sz="1000" dirty="0"/>
          </a:p>
        </p:txBody>
      </p:sp>
      <p:sp>
        <p:nvSpPr>
          <p:cNvPr id="24" name="Shape 21"/>
          <p:cNvSpPr/>
          <p:nvPr/>
        </p:nvSpPr>
        <p:spPr>
          <a:xfrm>
            <a:off x="6547104" y="1920240"/>
            <a:ext cx="310896" cy="310896"/>
          </a:xfrm>
          <a:prstGeom prst="ellipse">
            <a:avLst/>
          </a:prstGeom>
          <a:solidFill>
            <a:srgbClr val="2E7D32"/>
          </a:solidFill>
          <a:ln/>
        </p:spPr>
        <p:txBody>
          <a:bodyPr/>
          <a:lstStyle/>
          <a:p>
            <a:endParaRPr lang="en-GB"/>
          </a:p>
        </p:txBody>
      </p:sp>
      <p:sp>
        <p:nvSpPr>
          <p:cNvPr id="25" name="Text 22"/>
          <p:cNvSpPr/>
          <p:nvPr/>
        </p:nvSpPr>
        <p:spPr>
          <a:xfrm>
            <a:off x="6547104" y="1920240"/>
            <a:ext cx="310896" cy="310896"/>
          </a:xfrm>
          <a:prstGeom prst="rect">
            <a:avLst/>
          </a:prstGeom>
          <a:noFill/>
          <a:ln/>
        </p:spPr>
        <p:txBody>
          <a:bodyPr wrap="square" lIns="0" tIns="0" rIns="0" bIns="0"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a:t>
            </a:r>
            <a:endParaRPr lang="en-US" sz="1000" dirty="0"/>
          </a:p>
        </p:txBody>
      </p:sp>
      <p:sp>
        <p:nvSpPr>
          <p:cNvPr id="26" name="Text 23"/>
          <p:cNvSpPr/>
          <p:nvPr/>
        </p:nvSpPr>
        <p:spPr>
          <a:xfrm>
            <a:off x="6986016" y="1901952"/>
            <a:ext cx="4407408" cy="292608"/>
          </a:xfrm>
          <a:prstGeom prst="rect">
            <a:avLst/>
          </a:prstGeom>
          <a:noFill/>
          <a:ln/>
        </p:spPr>
        <p:txBody>
          <a:bodyPr wrap="square" lIns="0" tIns="0" rIns="0" bIns="0" rtlCol="0" anchor="ctr"/>
          <a:lstStyle/>
          <a:p>
            <a:pPr marL="0" indent="0">
              <a:buNone/>
            </a:pPr>
            <a:r>
              <a:rPr lang="en-US" sz="1300" b="1" dirty="0">
                <a:solidFill>
                  <a:srgbClr val="1A1A1A"/>
                </a:solidFill>
                <a:latin typeface="Arial" pitchFamily="34" charset="0"/>
                <a:ea typeface="Arial" pitchFamily="34" charset="-122"/>
                <a:cs typeface="Arial" pitchFamily="34" charset="-120"/>
              </a:rPr>
              <a:t>Skills data already exists</a:t>
            </a:r>
            <a:endParaRPr lang="en-US" sz="1300" dirty="0"/>
          </a:p>
        </p:txBody>
      </p:sp>
      <p:sp>
        <p:nvSpPr>
          <p:cNvPr id="27" name="Text 24"/>
          <p:cNvSpPr/>
          <p:nvPr/>
        </p:nvSpPr>
        <p:spPr>
          <a:xfrm>
            <a:off x="6986016" y="2194560"/>
            <a:ext cx="4407408" cy="384048"/>
          </a:xfrm>
          <a:prstGeom prst="rect">
            <a:avLst/>
          </a:prstGeom>
          <a:noFill/>
          <a:ln/>
        </p:spPr>
        <p:txBody>
          <a:bodyPr wrap="square" lIns="0" tIns="0" rIns="0" bIns="0" rtlCol="0" anchor="t"/>
          <a:lstStyle/>
          <a:p>
            <a:pPr marL="0" indent="0">
              <a:lnSpc>
                <a:spcPts val="1300"/>
              </a:lnSpc>
              <a:buNone/>
            </a:pPr>
            <a:r>
              <a:rPr lang="en-US" sz="1050" dirty="0">
                <a:solidFill>
                  <a:srgbClr val="3D3D3D"/>
                </a:solidFill>
                <a:latin typeface="Arial" pitchFamily="34" charset="0"/>
                <a:ea typeface="Arial" pitchFamily="34" charset="-122"/>
                <a:cs typeface="Arial" pitchFamily="34" charset="-120"/>
              </a:rPr>
              <a:t>The talent marketplace can drive redeployment</a:t>
            </a:r>
            <a:endParaRPr lang="en-US" sz="1050" dirty="0"/>
          </a:p>
        </p:txBody>
      </p:sp>
      <p:sp>
        <p:nvSpPr>
          <p:cNvPr id="28" name="Shape 25"/>
          <p:cNvSpPr/>
          <p:nvPr/>
        </p:nvSpPr>
        <p:spPr>
          <a:xfrm>
            <a:off x="6547104" y="2487168"/>
            <a:ext cx="310896" cy="310896"/>
          </a:xfrm>
          <a:prstGeom prst="ellipse">
            <a:avLst/>
          </a:prstGeom>
          <a:solidFill>
            <a:srgbClr val="2E7D32"/>
          </a:solidFill>
          <a:ln/>
        </p:spPr>
        <p:txBody>
          <a:bodyPr/>
          <a:lstStyle/>
          <a:p>
            <a:endParaRPr lang="en-GB"/>
          </a:p>
        </p:txBody>
      </p:sp>
      <p:sp>
        <p:nvSpPr>
          <p:cNvPr id="29" name="Text 26"/>
          <p:cNvSpPr/>
          <p:nvPr/>
        </p:nvSpPr>
        <p:spPr>
          <a:xfrm>
            <a:off x="6547104" y="2487168"/>
            <a:ext cx="310896" cy="310896"/>
          </a:xfrm>
          <a:prstGeom prst="rect">
            <a:avLst/>
          </a:prstGeom>
          <a:noFill/>
          <a:ln/>
        </p:spPr>
        <p:txBody>
          <a:bodyPr wrap="square" lIns="0" tIns="0" rIns="0" bIns="0"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a:t>
            </a:r>
            <a:endParaRPr lang="en-US" sz="1000" dirty="0"/>
          </a:p>
        </p:txBody>
      </p:sp>
      <p:sp>
        <p:nvSpPr>
          <p:cNvPr id="30" name="Text 27"/>
          <p:cNvSpPr/>
          <p:nvPr/>
        </p:nvSpPr>
        <p:spPr>
          <a:xfrm>
            <a:off x="6986016" y="2468880"/>
            <a:ext cx="4407408" cy="292608"/>
          </a:xfrm>
          <a:prstGeom prst="rect">
            <a:avLst/>
          </a:prstGeom>
          <a:noFill/>
          <a:ln/>
        </p:spPr>
        <p:txBody>
          <a:bodyPr wrap="square" lIns="0" tIns="0" rIns="0" bIns="0" rtlCol="0" anchor="ctr"/>
          <a:lstStyle/>
          <a:p>
            <a:pPr marL="0" indent="0">
              <a:buNone/>
            </a:pPr>
            <a:r>
              <a:rPr lang="en-US" sz="1300" b="1" dirty="0">
                <a:solidFill>
                  <a:srgbClr val="1A1A1A"/>
                </a:solidFill>
                <a:latin typeface="Arial" pitchFamily="34" charset="0"/>
                <a:ea typeface="Arial" pitchFamily="34" charset="-122"/>
                <a:cs typeface="Arial" pitchFamily="34" charset="-120"/>
              </a:rPr>
              <a:t>Learning can be targeted</a:t>
            </a:r>
            <a:endParaRPr lang="en-US" sz="1300" dirty="0"/>
          </a:p>
        </p:txBody>
      </p:sp>
      <p:sp>
        <p:nvSpPr>
          <p:cNvPr id="31" name="Text 28"/>
          <p:cNvSpPr/>
          <p:nvPr/>
        </p:nvSpPr>
        <p:spPr>
          <a:xfrm>
            <a:off x="6986016" y="2761488"/>
            <a:ext cx="4407408" cy="384048"/>
          </a:xfrm>
          <a:prstGeom prst="rect">
            <a:avLst/>
          </a:prstGeom>
          <a:noFill/>
          <a:ln/>
        </p:spPr>
        <p:txBody>
          <a:bodyPr wrap="square" lIns="0" tIns="0" rIns="0" bIns="0" rtlCol="0" anchor="t"/>
          <a:lstStyle/>
          <a:p>
            <a:pPr marL="0" indent="0">
              <a:lnSpc>
                <a:spcPts val="1300"/>
              </a:lnSpc>
              <a:buNone/>
            </a:pPr>
            <a:r>
              <a:rPr lang="en-US" sz="1050" dirty="0">
                <a:solidFill>
                  <a:srgbClr val="3D3D3D"/>
                </a:solidFill>
                <a:latin typeface="Arial" pitchFamily="34" charset="0"/>
                <a:ea typeface="Arial" pitchFamily="34" charset="-122"/>
                <a:cs typeface="Arial" pitchFamily="34" charset="-120"/>
              </a:rPr>
              <a:t>Curriculum aimed at the skills that actually change</a:t>
            </a:r>
            <a:endParaRPr lang="en-US" sz="1050" dirty="0"/>
          </a:p>
        </p:txBody>
      </p:sp>
      <p:sp>
        <p:nvSpPr>
          <p:cNvPr id="32" name="Shape 29"/>
          <p:cNvSpPr/>
          <p:nvPr/>
        </p:nvSpPr>
        <p:spPr>
          <a:xfrm>
            <a:off x="6272784" y="3127248"/>
            <a:ext cx="5349240" cy="2926080"/>
          </a:xfrm>
          <a:prstGeom prst="roundRect">
            <a:avLst>
              <a:gd name="adj" fmla="val 1563"/>
            </a:avLst>
          </a:prstGeom>
          <a:solidFill>
            <a:srgbClr val="1F1F1F"/>
          </a:solidFill>
          <a:ln/>
        </p:spPr>
        <p:txBody>
          <a:bodyPr/>
          <a:lstStyle/>
          <a:p>
            <a:endParaRPr lang="en-GB"/>
          </a:p>
        </p:txBody>
      </p:sp>
      <p:sp>
        <p:nvSpPr>
          <p:cNvPr id="33" name="Text 30"/>
          <p:cNvSpPr/>
          <p:nvPr/>
        </p:nvSpPr>
        <p:spPr>
          <a:xfrm>
            <a:off x="6510528" y="3255264"/>
            <a:ext cx="4846320" cy="237744"/>
          </a:xfrm>
          <a:prstGeom prst="rect">
            <a:avLst/>
          </a:prstGeom>
          <a:noFill/>
          <a:ln/>
        </p:spPr>
        <p:txBody>
          <a:bodyPr wrap="square" lIns="0" tIns="0" rIns="0" bIns="0" rtlCol="0" anchor="ctr"/>
          <a:lstStyle/>
          <a:p>
            <a:pPr marL="0" indent="0">
              <a:buNone/>
            </a:pPr>
            <a:r>
              <a:rPr lang="en-US" sz="1000" b="1" kern="0" spc="140" dirty="0">
                <a:solidFill>
                  <a:srgbClr val="DB0011"/>
                </a:solidFill>
                <a:latin typeface="Arial" pitchFamily="34" charset="0"/>
                <a:ea typeface="Arial" pitchFamily="34" charset="-122"/>
                <a:cs typeface="Arial" pitchFamily="34" charset="-120"/>
              </a:rPr>
              <a:t>CHALLENGES</a:t>
            </a:r>
            <a:endParaRPr lang="en-US" sz="1000" dirty="0"/>
          </a:p>
        </p:txBody>
      </p:sp>
      <p:sp>
        <p:nvSpPr>
          <p:cNvPr id="34" name="Shape 31"/>
          <p:cNvSpPr/>
          <p:nvPr/>
        </p:nvSpPr>
        <p:spPr>
          <a:xfrm>
            <a:off x="6547104" y="3566160"/>
            <a:ext cx="310896" cy="310896"/>
          </a:xfrm>
          <a:prstGeom prst="ellipse">
            <a:avLst/>
          </a:prstGeom>
          <a:solidFill>
            <a:srgbClr val="DB0011"/>
          </a:solidFill>
          <a:ln/>
        </p:spPr>
        <p:txBody>
          <a:bodyPr/>
          <a:lstStyle/>
          <a:p>
            <a:endParaRPr lang="en-GB"/>
          </a:p>
        </p:txBody>
      </p:sp>
      <p:sp>
        <p:nvSpPr>
          <p:cNvPr id="35" name="Text 32"/>
          <p:cNvSpPr/>
          <p:nvPr/>
        </p:nvSpPr>
        <p:spPr>
          <a:xfrm>
            <a:off x="6547104" y="3566160"/>
            <a:ext cx="310896" cy="310896"/>
          </a:xfrm>
          <a:prstGeom prst="rect">
            <a:avLst/>
          </a:prstGeom>
          <a:noFill/>
          <a:ln/>
        </p:spPr>
        <p:txBody>
          <a:bodyPr wrap="square" lIns="0" tIns="0" rIns="0" bIns="0"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a:t>
            </a:r>
            <a:endParaRPr lang="en-US" sz="1000" dirty="0"/>
          </a:p>
        </p:txBody>
      </p:sp>
      <p:sp>
        <p:nvSpPr>
          <p:cNvPr id="36" name="Text 33"/>
          <p:cNvSpPr/>
          <p:nvPr/>
        </p:nvSpPr>
        <p:spPr>
          <a:xfrm>
            <a:off x="6986016" y="3547872"/>
            <a:ext cx="4407408" cy="292608"/>
          </a:xfrm>
          <a:prstGeom prst="rect">
            <a:avLst/>
          </a:prstGeom>
          <a:noFill/>
          <a:ln/>
        </p:spPr>
        <p:txBody>
          <a:bodyPr wrap="square" lIns="0" tIns="0" rIns="0" bIns="0" rtlCol="0" anchor="ctr"/>
          <a:lstStyle/>
          <a:p>
            <a:pPr marL="0" indent="0">
              <a:buNone/>
            </a:pPr>
            <a:r>
              <a:rPr lang="en-US" sz="1300" b="1" dirty="0">
                <a:solidFill>
                  <a:srgbClr val="FFFFFF"/>
                </a:solidFill>
                <a:latin typeface="Arial" pitchFamily="34" charset="0"/>
                <a:ea typeface="Arial" pitchFamily="34" charset="-122"/>
                <a:cs typeface="Arial" pitchFamily="34" charset="-120"/>
              </a:rPr>
              <a:t>Access is not competence</a:t>
            </a:r>
            <a:endParaRPr lang="en-US" sz="1300" dirty="0"/>
          </a:p>
        </p:txBody>
      </p:sp>
      <p:sp>
        <p:nvSpPr>
          <p:cNvPr id="37" name="Text 34"/>
          <p:cNvSpPr/>
          <p:nvPr/>
        </p:nvSpPr>
        <p:spPr>
          <a:xfrm>
            <a:off x="6986016" y="3840480"/>
            <a:ext cx="4407408" cy="384048"/>
          </a:xfrm>
          <a:prstGeom prst="rect">
            <a:avLst/>
          </a:prstGeom>
          <a:noFill/>
          <a:ln/>
        </p:spPr>
        <p:txBody>
          <a:bodyPr wrap="square" lIns="0" tIns="0" rIns="0" bIns="0" rtlCol="0" anchor="t"/>
          <a:lstStyle/>
          <a:p>
            <a:pPr marL="0" indent="0">
              <a:lnSpc>
                <a:spcPts val="1300"/>
              </a:lnSpc>
              <a:buNone/>
            </a:pPr>
            <a:r>
              <a:rPr lang="en-US" sz="1050" dirty="0">
                <a:solidFill>
                  <a:srgbClr val="BFBFBF"/>
                </a:solidFill>
                <a:latin typeface="Arial" pitchFamily="34" charset="0"/>
                <a:ea typeface="Arial" pitchFamily="34" charset="-122"/>
                <a:cs typeface="Arial" pitchFamily="34" charset="-120"/>
              </a:rPr>
              <a:t>85% availability says nothing about quality of use</a:t>
            </a:r>
            <a:endParaRPr lang="en-US" sz="1050" dirty="0"/>
          </a:p>
        </p:txBody>
      </p:sp>
      <p:sp>
        <p:nvSpPr>
          <p:cNvPr id="38" name="Shape 35"/>
          <p:cNvSpPr/>
          <p:nvPr/>
        </p:nvSpPr>
        <p:spPr>
          <a:xfrm>
            <a:off x="6547104" y="4142232"/>
            <a:ext cx="310896" cy="310896"/>
          </a:xfrm>
          <a:prstGeom prst="ellipse">
            <a:avLst/>
          </a:prstGeom>
          <a:solidFill>
            <a:srgbClr val="DB0011"/>
          </a:solidFill>
          <a:ln/>
        </p:spPr>
        <p:txBody>
          <a:bodyPr/>
          <a:lstStyle/>
          <a:p>
            <a:endParaRPr lang="en-GB"/>
          </a:p>
        </p:txBody>
      </p:sp>
      <p:sp>
        <p:nvSpPr>
          <p:cNvPr id="39" name="Text 36"/>
          <p:cNvSpPr/>
          <p:nvPr/>
        </p:nvSpPr>
        <p:spPr>
          <a:xfrm>
            <a:off x="6547104" y="4142232"/>
            <a:ext cx="310896" cy="310896"/>
          </a:xfrm>
          <a:prstGeom prst="rect">
            <a:avLst/>
          </a:prstGeom>
          <a:noFill/>
          <a:ln/>
        </p:spPr>
        <p:txBody>
          <a:bodyPr wrap="square" lIns="0" tIns="0" rIns="0" bIns="0"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a:t>
            </a:r>
            <a:endParaRPr lang="en-US" sz="1000" dirty="0"/>
          </a:p>
        </p:txBody>
      </p:sp>
      <p:sp>
        <p:nvSpPr>
          <p:cNvPr id="40" name="Text 37"/>
          <p:cNvSpPr/>
          <p:nvPr/>
        </p:nvSpPr>
        <p:spPr>
          <a:xfrm>
            <a:off x="6986016" y="4123944"/>
            <a:ext cx="4407408" cy="292608"/>
          </a:xfrm>
          <a:prstGeom prst="rect">
            <a:avLst/>
          </a:prstGeom>
          <a:noFill/>
          <a:ln/>
        </p:spPr>
        <p:txBody>
          <a:bodyPr wrap="square" lIns="0" tIns="0" rIns="0" bIns="0" rtlCol="0" anchor="ctr"/>
          <a:lstStyle/>
          <a:p>
            <a:pPr marL="0" indent="0">
              <a:buNone/>
            </a:pPr>
            <a:r>
              <a:rPr lang="en-US" sz="1300" b="1" dirty="0">
                <a:solidFill>
                  <a:srgbClr val="FFFFFF"/>
                </a:solidFill>
                <a:latin typeface="Arial" pitchFamily="34" charset="0"/>
                <a:ea typeface="Arial" pitchFamily="34" charset="-122"/>
                <a:cs typeface="Arial" pitchFamily="34" charset="-120"/>
              </a:rPr>
              <a:t>Displacement leads creation</a:t>
            </a:r>
            <a:endParaRPr lang="en-US" sz="1300" dirty="0"/>
          </a:p>
        </p:txBody>
      </p:sp>
      <p:sp>
        <p:nvSpPr>
          <p:cNvPr id="41" name="Text 38"/>
          <p:cNvSpPr/>
          <p:nvPr/>
        </p:nvSpPr>
        <p:spPr>
          <a:xfrm>
            <a:off x="6986016" y="4416552"/>
            <a:ext cx="4407408" cy="384048"/>
          </a:xfrm>
          <a:prstGeom prst="rect">
            <a:avLst/>
          </a:prstGeom>
          <a:noFill/>
          <a:ln/>
        </p:spPr>
        <p:txBody>
          <a:bodyPr wrap="square" lIns="0" tIns="0" rIns="0" bIns="0" rtlCol="0" anchor="t"/>
          <a:lstStyle/>
          <a:p>
            <a:pPr marL="0" indent="0">
              <a:lnSpc>
                <a:spcPts val="1300"/>
              </a:lnSpc>
              <a:buNone/>
            </a:pPr>
            <a:r>
              <a:rPr lang="en-US" sz="1050" dirty="0">
                <a:solidFill>
                  <a:srgbClr val="BFBFBF"/>
                </a:solidFill>
                <a:latin typeface="Arial" pitchFamily="34" charset="0"/>
                <a:ea typeface="Arial" pitchFamily="34" charset="-122"/>
                <a:cs typeface="Arial" pitchFamily="34" charset="-120"/>
              </a:rPr>
              <a:t>The two curves never meet in the same year</a:t>
            </a:r>
            <a:endParaRPr lang="en-US" sz="1050" dirty="0"/>
          </a:p>
        </p:txBody>
      </p:sp>
      <p:sp>
        <p:nvSpPr>
          <p:cNvPr id="42" name="Shape 39"/>
          <p:cNvSpPr/>
          <p:nvPr/>
        </p:nvSpPr>
        <p:spPr>
          <a:xfrm>
            <a:off x="6547104" y="4718304"/>
            <a:ext cx="310896" cy="310896"/>
          </a:xfrm>
          <a:prstGeom prst="ellipse">
            <a:avLst/>
          </a:prstGeom>
          <a:solidFill>
            <a:srgbClr val="DB0011"/>
          </a:solidFill>
          <a:ln/>
        </p:spPr>
        <p:txBody>
          <a:bodyPr/>
          <a:lstStyle/>
          <a:p>
            <a:endParaRPr lang="en-GB"/>
          </a:p>
        </p:txBody>
      </p:sp>
      <p:sp>
        <p:nvSpPr>
          <p:cNvPr id="43" name="Text 40"/>
          <p:cNvSpPr/>
          <p:nvPr/>
        </p:nvSpPr>
        <p:spPr>
          <a:xfrm>
            <a:off x="6547104" y="4718304"/>
            <a:ext cx="310896" cy="310896"/>
          </a:xfrm>
          <a:prstGeom prst="rect">
            <a:avLst/>
          </a:prstGeom>
          <a:noFill/>
          <a:ln/>
        </p:spPr>
        <p:txBody>
          <a:bodyPr wrap="square" lIns="0" tIns="0" rIns="0" bIns="0"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a:t>
            </a:r>
            <a:endParaRPr lang="en-US" sz="1000" dirty="0"/>
          </a:p>
        </p:txBody>
      </p:sp>
      <p:sp>
        <p:nvSpPr>
          <p:cNvPr id="44" name="Text 41"/>
          <p:cNvSpPr/>
          <p:nvPr/>
        </p:nvSpPr>
        <p:spPr>
          <a:xfrm>
            <a:off x="6986016" y="4700016"/>
            <a:ext cx="4407408" cy="292608"/>
          </a:xfrm>
          <a:prstGeom prst="rect">
            <a:avLst/>
          </a:prstGeom>
          <a:noFill/>
          <a:ln/>
        </p:spPr>
        <p:txBody>
          <a:bodyPr wrap="square" lIns="0" tIns="0" rIns="0" bIns="0" rtlCol="0" anchor="ctr"/>
          <a:lstStyle/>
          <a:p>
            <a:pPr marL="0" indent="0">
              <a:buNone/>
            </a:pPr>
            <a:r>
              <a:rPr lang="en-US" sz="1300" b="1" dirty="0">
                <a:solidFill>
                  <a:srgbClr val="FFFFFF"/>
                </a:solidFill>
                <a:latin typeface="Arial" pitchFamily="34" charset="0"/>
                <a:ea typeface="Arial" pitchFamily="34" charset="-122"/>
                <a:cs typeface="Arial" pitchFamily="34" charset="-120"/>
              </a:rPr>
              <a:t>Adoption competes with self-interest</a:t>
            </a:r>
            <a:endParaRPr lang="en-US" sz="1300" dirty="0"/>
          </a:p>
        </p:txBody>
      </p:sp>
      <p:sp>
        <p:nvSpPr>
          <p:cNvPr id="45" name="Text 42"/>
          <p:cNvSpPr/>
          <p:nvPr/>
        </p:nvSpPr>
        <p:spPr>
          <a:xfrm>
            <a:off x="6986016" y="4992624"/>
            <a:ext cx="4407408" cy="384048"/>
          </a:xfrm>
          <a:prstGeom prst="rect">
            <a:avLst/>
          </a:prstGeom>
          <a:noFill/>
          <a:ln/>
        </p:spPr>
        <p:txBody>
          <a:bodyPr wrap="square" lIns="0" tIns="0" rIns="0" bIns="0" rtlCol="0" anchor="t"/>
          <a:lstStyle/>
          <a:p>
            <a:pPr marL="0" indent="0">
              <a:lnSpc>
                <a:spcPts val="1300"/>
              </a:lnSpc>
              <a:buNone/>
            </a:pPr>
            <a:r>
              <a:rPr lang="en-US" sz="1050" dirty="0">
                <a:solidFill>
                  <a:srgbClr val="BFBFBF"/>
                </a:solidFill>
                <a:latin typeface="Arial" pitchFamily="34" charset="0"/>
                <a:ea typeface="Arial" pitchFamily="34" charset="-122"/>
                <a:cs typeface="Arial" pitchFamily="34" charset="-120"/>
              </a:rPr>
              <a:t>Weakest where automation risk is highest</a:t>
            </a:r>
            <a:endParaRPr lang="en-US" sz="1050" dirty="0"/>
          </a:p>
        </p:txBody>
      </p:sp>
      <p:sp>
        <p:nvSpPr>
          <p:cNvPr id="46" name="Shape 43"/>
          <p:cNvSpPr/>
          <p:nvPr/>
        </p:nvSpPr>
        <p:spPr>
          <a:xfrm>
            <a:off x="6547104" y="5294376"/>
            <a:ext cx="310896" cy="310896"/>
          </a:xfrm>
          <a:prstGeom prst="ellipse">
            <a:avLst/>
          </a:prstGeom>
          <a:solidFill>
            <a:srgbClr val="DB0011"/>
          </a:solidFill>
          <a:ln/>
        </p:spPr>
        <p:txBody>
          <a:bodyPr/>
          <a:lstStyle/>
          <a:p>
            <a:endParaRPr lang="en-GB"/>
          </a:p>
        </p:txBody>
      </p:sp>
      <p:sp>
        <p:nvSpPr>
          <p:cNvPr id="47" name="Text 44"/>
          <p:cNvSpPr/>
          <p:nvPr/>
        </p:nvSpPr>
        <p:spPr>
          <a:xfrm>
            <a:off x="6547104" y="5294376"/>
            <a:ext cx="310896" cy="310896"/>
          </a:xfrm>
          <a:prstGeom prst="rect">
            <a:avLst/>
          </a:prstGeom>
          <a:noFill/>
          <a:ln/>
        </p:spPr>
        <p:txBody>
          <a:bodyPr wrap="square" lIns="0" tIns="0" rIns="0" bIns="0"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a:t>
            </a:r>
            <a:endParaRPr lang="en-US" sz="1000" dirty="0"/>
          </a:p>
        </p:txBody>
      </p:sp>
      <p:sp>
        <p:nvSpPr>
          <p:cNvPr id="48" name="Text 45"/>
          <p:cNvSpPr/>
          <p:nvPr/>
        </p:nvSpPr>
        <p:spPr>
          <a:xfrm>
            <a:off x="6986016" y="5276088"/>
            <a:ext cx="4407408" cy="292608"/>
          </a:xfrm>
          <a:prstGeom prst="rect">
            <a:avLst/>
          </a:prstGeom>
          <a:noFill/>
          <a:ln/>
        </p:spPr>
        <p:txBody>
          <a:bodyPr wrap="square" lIns="0" tIns="0" rIns="0" bIns="0" rtlCol="0" anchor="ctr"/>
          <a:lstStyle/>
          <a:p>
            <a:pPr marL="0" indent="0">
              <a:buNone/>
            </a:pPr>
            <a:r>
              <a:rPr lang="en-US" sz="1300" b="1" dirty="0">
                <a:solidFill>
                  <a:srgbClr val="FFFFFF"/>
                </a:solidFill>
                <a:latin typeface="Arial" pitchFamily="34" charset="0"/>
                <a:ea typeface="Arial" pitchFamily="34" charset="-122"/>
                <a:cs typeface="Arial" pitchFamily="34" charset="-120"/>
              </a:rPr>
              <a:t>The expertise pipeline hollows out</a:t>
            </a:r>
            <a:endParaRPr lang="en-US" sz="1300" dirty="0"/>
          </a:p>
        </p:txBody>
      </p:sp>
      <p:sp>
        <p:nvSpPr>
          <p:cNvPr id="49" name="Text 46"/>
          <p:cNvSpPr/>
          <p:nvPr/>
        </p:nvSpPr>
        <p:spPr>
          <a:xfrm>
            <a:off x="6986016" y="5568696"/>
            <a:ext cx="4407408" cy="384048"/>
          </a:xfrm>
          <a:prstGeom prst="rect">
            <a:avLst/>
          </a:prstGeom>
          <a:noFill/>
          <a:ln/>
        </p:spPr>
        <p:txBody>
          <a:bodyPr wrap="square" lIns="0" tIns="0" rIns="0" bIns="0" rtlCol="0" anchor="t"/>
          <a:lstStyle/>
          <a:p>
            <a:pPr marL="0" indent="0">
              <a:lnSpc>
                <a:spcPts val="1300"/>
              </a:lnSpc>
              <a:buNone/>
            </a:pPr>
            <a:r>
              <a:rPr lang="en-US" sz="1050" dirty="0">
                <a:solidFill>
                  <a:srgbClr val="BFBFBF"/>
                </a:solidFill>
                <a:latin typeface="Arial" pitchFamily="34" charset="0"/>
                <a:ea typeface="Arial" pitchFamily="34" charset="-122"/>
                <a:cs typeface="Arial" pitchFamily="34" charset="-120"/>
              </a:rPr>
              <a:t>Junior work is where senior judgement is learned</a:t>
            </a:r>
            <a:endParaRPr lang="en-US" sz="1050" dirty="0"/>
          </a:p>
        </p:txBody>
      </p:sp>
      <p:sp>
        <p:nvSpPr>
          <p:cNvPr id="50" name="Text 47"/>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Sources: World Economic Forum (2025) Future of Jobs Report; HSBC Strategic Report 2025; Banking Dive (2026).</a:t>
            </a:r>
            <a:endParaRPr lang="en-US" sz="850" dirty="0"/>
          </a:p>
        </p:txBody>
      </p:sp>
      <p:sp>
        <p:nvSpPr>
          <p:cNvPr id="51" name="Text 48"/>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10</a:t>
            </a:r>
            <a:endParaRPr lang="en-US" sz="9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r>
              <a:rPr lang="en-US" sz="1050" b="1" kern="0" spc="160" dirty="0">
                <a:solidFill>
                  <a:srgbClr val="DB0011"/>
                </a:solidFill>
                <a:latin typeface="Arial" pitchFamily="34" charset="0"/>
                <a:ea typeface="Arial" pitchFamily="34" charset="-122"/>
                <a:cs typeface="Arial" pitchFamily="34" charset="-120"/>
              </a:rPr>
              <a:t>VRAJ PATEL · SKILLS, RESKILLING AND INTERNAL MOBILITY</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3000" b="1" dirty="0">
                <a:solidFill>
                  <a:srgbClr val="1A1A1A"/>
                </a:solidFill>
                <a:latin typeface="Arial" pitchFamily="34" charset="0"/>
                <a:ea typeface="Arial" pitchFamily="34" charset="-122"/>
                <a:cs typeface="Arial" pitchFamily="34" charset="-120"/>
              </a:rPr>
              <a:t>Root-cause analysis: why access has not become capability</a:t>
            </a:r>
            <a:endParaRPr lang="en-US" sz="3000" dirty="0"/>
          </a:p>
        </p:txBody>
      </p:sp>
      <p:sp>
        <p:nvSpPr>
          <p:cNvPr id="5" name="Shape 3"/>
          <p:cNvSpPr/>
          <p:nvPr/>
        </p:nvSpPr>
        <p:spPr>
          <a:xfrm>
            <a:off x="566928" y="1463040"/>
            <a:ext cx="11055096" cy="621792"/>
          </a:xfrm>
          <a:prstGeom prst="roundRect">
            <a:avLst>
              <a:gd name="adj" fmla="val 7353"/>
            </a:avLst>
          </a:prstGeom>
          <a:solidFill>
            <a:srgbClr val="FCE9EB"/>
          </a:solidFill>
          <a:ln w="12700">
            <a:solidFill>
              <a:srgbClr val="DB0011"/>
            </a:solidFill>
            <a:prstDash val="solid"/>
          </a:ln>
        </p:spPr>
        <p:txBody>
          <a:bodyPr/>
          <a:lstStyle/>
          <a:p>
            <a:endParaRPr lang="en-GB"/>
          </a:p>
        </p:txBody>
      </p:sp>
      <p:sp>
        <p:nvSpPr>
          <p:cNvPr id="6" name="Text 4"/>
          <p:cNvSpPr/>
          <p:nvPr/>
        </p:nvSpPr>
        <p:spPr>
          <a:xfrm>
            <a:off x="804672" y="1536192"/>
            <a:ext cx="1463040"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SYMPTOM</a:t>
            </a:r>
            <a:endParaRPr lang="en-US" sz="900" dirty="0"/>
          </a:p>
        </p:txBody>
      </p:sp>
      <p:sp>
        <p:nvSpPr>
          <p:cNvPr id="7" name="Text 5"/>
          <p:cNvSpPr/>
          <p:nvPr/>
        </p:nvSpPr>
        <p:spPr>
          <a:xfrm>
            <a:off x="804672" y="1737360"/>
            <a:ext cx="10579608" cy="274320"/>
          </a:xfrm>
          <a:prstGeom prst="rect">
            <a:avLst/>
          </a:prstGeom>
          <a:noFill/>
          <a:ln/>
        </p:spPr>
        <p:txBody>
          <a:bodyPr wrap="square" lIns="0" tIns="0" rIns="0" bIns="0" rtlCol="0" anchor="ctr"/>
          <a:lstStyle/>
          <a:p>
            <a:pPr marL="0" indent="0">
              <a:buNone/>
            </a:pPr>
            <a:r>
              <a:rPr lang="en-US" sz="1500" b="1" dirty="0">
                <a:solidFill>
                  <a:srgbClr val="1A1A1A"/>
                </a:solidFill>
                <a:latin typeface="Arial" pitchFamily="34" charset="0"/>
                <a:ea typeface="Arial" pitchFamily="34" charset="-122"/>
                <a:cs typeface="Arial" pitchFamily="34" charset="-120"/>
              </a:rPr>
              <a:t>Tool distribution is near-universal; no published evidence shows a matching change in capability</a:t>
            </a:r>
            <a:endParaRPr lang="en-US" sz="1500" dirty="0"/>
          </a:p>
        </p:txBody>
      </p:sp>
      <p:sp>
        <p:nvSpPr>
          <p:cNvPr id="8" name="Shape 6"/>
          <p:cNvSpPr/>
          <p:nvPr/>
        </p:nvSpPr>
        <p:spPr>
          <a:xfrm>
            <a:off x="566928" y="2377440"/>
            <a:ext cx="2651760" cy="1783080"/>
          </a:xfrm>
          <a:prstGeom prst="roundRect">
            <a:avLst>
              <a:gd name="adj" fmla="val 2564"/>
            </a:avLst>
          </a:prstGeom>
          <a:solidFill>
            <a:srgbClr val="FFFFFF"/>
          </a:solidFill>
          <a:ln w="12700">
            <a:solidFill>
              <a:srgbClr val="DCDCDC"/>
            </a:solidFill>
            <a:prstDash val="solid"/>
          </a:ln>
        </p:spPr>
        <p:txBody>
          <a:bodyPr/>
          <a:lstStyle/>
          <a:p>
            <a:endParaRPr lang="en-GB"/>
          </a:p>
        </p:txBody>
      </p:sp>
      <p:sp>
        <p:nvSpPr>
          <p:cNvPr id="9" name="Shape 7"/>
          <p:cNvSpPr/>
          <p:nvPr/>
        </p:nvSpPr>
        <p:spPr>
          <a:xfrm>
            <a:off x="566928" y="2377440"/>
            <a:ext cx="2651760" cy="384048"/>
          </a:xfrm>
          <a:prstGeom prst="roundRect">
            <a:avLst>
              <a:gd name="adj" fmla="val 11905"/>
            </a:avLst>
          </a:prstGeom>
          <a:solidFill>
            <a:srgbClr val="2B2B2B"/>
          </a:solidFill>
          <a:ln/>
        </p:spPr>
        <p:txBody>
          <a:bodyPr/>
          <a:lstStyle/>
          <a:p>
            <a:endParaRPr lang="en-GB"/>
          </a:p>
        </p:txBody>
      </p:sp>
      <p:sp>
        <p:nvSpPr>
          <p:cNvPr id="10" name="Text 8"/>
          <p:cNvSpPr/>
          <p:nvPr/>
        </p:nvSpPr>
        <p:spPr>
          <a:xfrm>
            <a:off x="749808" y="2377440"/>
            <a:ext cx="2286000" cy="384048"/>
          </a:xfrm>
          <a:prstGeom prst="rect">
            <a:avLst/>
          </a:prstGeom>
          <a:noFill/>
          <a:ln/>
        </p:spPr>
        <p:txBody>
          <a:bodyPr wrap="square" lIns="0" tIns="0" rIns="0" bIns="0" rtlCol="0" anchor="ctr"/>
          <a:lstStyle/>
          <a:p>
            <a:pPr marL="0" indent="0">
              <a:buNone/>
            </a:pPr>
            <a:r>
              <a:rPr lang="en-US" sz="950" b="1" kern="0" spc="110" dirty="0">
                <a:solidFill>
                  <a:srgbClr val="FFFFFF"/>
                </a:solidFill>
                <a:latin typeface="Arial" pitchFamily="34" charset="0"/>
                <a:ea typeface="Arial" pitchFamily="34" charset="-122"/>
                <a:cs typeface="Arial" pitchFamily="34" charset="-120"/>
              </a:rPr>
              <a:t>POLICY DESIGN</a:t>
            </a:r>
            <a:endParaRPr lang="en-US" sz="950" dirty="0"/>
          </a:p>
        </p:txBody>
      </p:sp>
      <p:sp>
        <p:nvSpPr>
          <p:cNvPr id="11" name="Text 9"/>
          <p:cNvSpPr/>
          <p:nvPr/>
        </p:nvSpPr>
        <p:spPr>
          <a:xfrm>
            <a:off x="749808" y="2852928"/>
            <a:ext cx="2286000" cy="512064"/>
          </a:xfrm>
          <a:prstGeom prst="rect">
            <a:avLst/>
          </a:prstGeom>
          <a:noFill/>
          <a:ln/>
        </p:spPr>
        <p:txBody>
          <a:bodyPr wrap="square" lIns="0" tIns="0" rIns="0" bIns="0" rtlCol="0" anchor="t"/>
          <a:lstStyle/>
          <a:p>
            <a:pPr marL="0" indent="0">
              <a:lnSpc>
                <a:spcPts val="1600"/>
              </a:lnSpc>
              <a:buNone/>
            </a:pPr>
            <a:r>
              <a:rPr lang="en-US" sz="1350" b="1" dirty="0">
                <a:solidFill>
                  <a:srgbClr val="1A1A1A"/>
                </a:solidFill>
                <a:latin typeface="Arial" pitchFamily="34" charset="0"/>
                <a:ea typeface="Arial" pitchFamily="34" charset="-122"/>
                <a:cs typeface="Arial" pitchFamily="34" charset="-120"/>
              </a:rPr>
              <a:t>Learning is opt-in</a:t>
            </a:r>
            <a:endParaRPr lang="en-US" sz="1350" dirty="0"/>
          </a:p>
        </p:txBody>
      </p:sp>
      <p:sp>
        <p:nvSpPr>
          <p:cNvPr id="12" name="Text 10"/>
          <p:cNvSpPr/>
          <p:nvPr/>
        </p:nvSpPr>
        <p:spPr>
          <a:xfrm>
            <a:off x="749808" y="3401568"/>
            <a:ext cx="2286000" cy="640080"/>
          </a:xfrm>
          <a:prstGeom prst="rect">
            <a:avLst/>
          </a:prstGeom>
          <a:noFill/>
          <a:ln/>
        </p:spPr>
        <p:txBody>
          <a:bodyPr wrap="square" lIns="0" tIns="0" rIns="0" bIns="0" rtlCol="0" anchor="t"/>
          <a:lstStyle/>
          <a:p>
            <a:pPr marL="0" indent="0">
              <a:lnSpc>
                <a:spcPts val="1400"/>
              </a:lnSpc>
              <a:buNone/>
            </a:pPr>
            <a:r>
              <a:rPr lang="en-US" sz="1100" dirty="0">
                <a:solidFill>
                  <a:srgbClr val="3D3D3D"/>
                </a:solidFill>
                <a:latin typeface="Arial" pitchFamily="34" charset="0"/>
                <a:ea typeface="Arial" pitchFamily="34" charset="-122"/>
                <a:cs typeface="Arial" pitchFamily="34" charset="-120"/>
              </a:rPr>
              <a:t>Uptake concentrates among the already-confident</a:t>
            </a:r>
            <a:endParaRPr lang="en-US" sz="1100" dirty="0"/>
          </a:p>
        </p:txBody>
      </p:sp>
      <p:sp>
        <p:nvSpPr>
          <p:cNvPr id="13" name="Shape 11"/>
          <p:cNvSpPr/>
          <p:nvPr/>
        </p:nvSpPr>
        <p:spPr>
          <a:xfrm>
            <a:off x="1879092" y="4187952"/>
            <a:ext cx="27432" cy="182880"/>
          </a:xfrm>
          <a:prstGeom prst="rect">
            <a:avLst/>
          </a:prstGeom>
          <a:solidFill>
            <a:srgbClr val="C4C4C4"/>
          </a:solidFill>
          <a:ln/>
        </p:spPr>
        <p:txBody>
          <a:bodyPr/>
          <a:lstStyle/>
          <a:p>
            <a:endParaRPr lang="en-GB"/>
          </a:p>
        </p:txBody>
      </p:sp>
      <p:sp>
        <p:nvSpPr>
          <p:cNvPr id="14" name="Shape 12"/>
          <p:cNvSpPr/>
          <p:nvPr/>
        </p:nvSpPr>
        <p:spPr>
          <a:xfrm rot="10800000">
            <a:off x="1792224" y="4352544"/>
            <a:ext cx="201168" cy="146304"/>
          </a:xfrm>
          <a:prstGeom prst="triangle">
            <a:avLst/>
          </a:prstGeom>
          <a:solidFill>
            <a:srgbClr val="C4C4C4"/>
          </a:solidFill>
          <a:ln/>
        </p:spPr>
        <p:txBody>
          <a:bodyPr/>
          <a:lstStyle/>
          <a:p>
            <a:endParaRPr lang="en-GB"/>
          </a:p>
        </p:txBody>
      </p:sp>
      <p:sp>
        <p:nvSpPr>
          <p:cNvPr id="15" name="Shape 13"/>
          <p:cNvSpPr/>
          <p:nvPr/>
        </p:nvSpPr>
        <p:spPr>
          <a:xfrm>
            <a:off x="3374136" y="2377440"/>
            <a:ext cx="2651760" cy="1783080"/>
          </a:xfrm>
          <a:prstGeom prst="roundRect">
            <a:avLst>
              <a:gd name="adj" fmla="val 2564"/>
            </a:avLst>
          </a:prstGeom>
          <a:solidFill>
            <a:srgbClr val="FFFFFF"/>
          </a:solidFill>
          <a:ln w="12700">
            <a:solidFill>
              <a:srgbClr val="DCDCDC"/>
            </a:solidFill>
            <a:prstDash val="solid"/>
          </a:ln>
        </p:spPr>
        <p:txBody>
          <a:bodyPr/>
          <a:lstStyle/>
          <a:p>
            <a:endParaRPr lang="en-GB"/>
          </a:p>
        </p:txBody>
      </p:sp>
      <p:sp>
        <p:nvSpPr>
          <p:cNvPr id="16" name="Shape 14"/>
          <p:cNvSpPr/>
          <p:nvPr/>
        </p:nvSpPr>
        <p:spPr>
          <a:xfrm>
            <a:off x="3374136" y="2377440"/>
            <a:ext cx="2651760" cy="384048"/>
          </a:xfrm>
          <a:prstGeom prst="roundRect">
            <a:avLst>
              <a:gd name="adj" fmla="val 11905"/>
            </a:avLst>
          </a:prstGeom>
          <a:solidFill>
            <a:srgbClr val="2B2B2B"/>
          </a:solidFill>
          <a:ln/>
        </p:spPr>
        <p:txBody>
          <a:bodyPr/>
          <a:lstStyle/>
          <a:p>
            <a:endParaRPr lang="en-GB"/>
          </a:p>
        </p:txBody>
      </p:sp>
      <p:sp>
        <p:nvSpPr>
          <p:cNvPr id="17" name="Text 15"/>
          <p:cNvSpPr/>
          <p:nvPr/>
        </p:nvSpPr>
        <p:spPr>
          <a:xfrm>
            <a:off x="3557016" y="2377440"/>
            <a:ext cx="2286000" cy="384048"/>
          </a:xfrm>
          <a:prstGeom prst="rect">
            <a:avLst/>
          </a:prstGeom>
          <a:noFill/>
          <a:ln/>
        </p:spPr>
        <p:txBody>
          <a:bodyPr wrap="square" lIns="0" tIns="0" rIns="0" bIns="0" rtlCol="0" anchor="ctr"/>
          <a:lstStyle/>
          <a:p>
            <a:pPr marL="0" indent="0">
              <a:buNone/>
            </a:pPr>
            <a:r>
              <a:rPr lang="en-US" sz="950" b="1" kern="0" spc="110" dirty="0">
                <a:solidFill>
                  <a:srgbClr val="FFFFFF"/>
                </a:solidFill>
                <a:latin typeface="Arial" pitchFamily="34" charset="0"/>
                <a:ea typeface="Arial" pitchFamily="34" charset="-122"/>
                <a:cs typeface="Arial" pitchFamily="34" charset="-120"/>
              </a:rPr>
              <a:t>MEASUREMENT</a:t>
            </a:r>
            <a:endParaRPr lang="en-US" sz="950" dirty="0"/>
          </a:p>
        </p:txBody>
      </p:sp>
      <p:sp>
        <p:nvSpPr>
          <p:cNvPr id="18" name="Text 16"/>
          <p:cNvSpPr/>
          <p:nvPr/>
        </p:nvSpPr>
        <p:spPr>
          <a:xfrm>
            <a:off x="3557016" y="2852928"/>
            <a:ext cx="2286000" cy="512064"/>
          </a:xfrm>
          <a:prstGeom prst="rect">
            <a:avLst/>
          </a:prstGeom>
          <a:noFill/>
          <a:ln/>
        </p:spPr>
        <p:txBody>
          <a:bodyPr wrap="square" lIns="0" tIns="0" rIns="0" bIns="0" rtlCol="0" anchor="t"/>
          <a:lstStyle/>
          <a:p>
            <a:pPr marL="0" indent="0">
              <a:lnSpc>
                <a:spcPts val="1600"/>
              </a:lnSpc>
              <a:buNone/>
            </a:pPr>
            <a:r>
              <a:rPr lang="en-US" sz="1350" b="1" dirty="0">
                <a:solidFill>
                  <a:srgbClr val="1A1A1A"/>
                </a:solidFill>
                <a:latin typeface="Arial" pitchFamily="34" charset="0"/>
                <a:ea typeface="Arial" pitchFamily="34" charset="-122"/>
                <a:cs typeface="Arial" pitchFamily="34" charset="-120"/>
              </a:rPr>
              <a:t>Level 1 metrics only</a:t>
            </a:r>
            <a:endParaRPr lang="en-US" sz="1350" dirty="0"/>
          </a:p>
        </p:txBody>
      </p:sp>
      <p:sp>
        <p:nvSpPr>
          <p:cNvPr id="19" name="Text 17"/>
          <p:cNvSpPr/>
          <p:nvPr/>
        </p:nvSpPr>
        <p:spPr>
          <a:xfrm>
            <a:off x="3557016" y="3401568"/>
            <a:ext cx="2286000" cy="640080"/>
          </a:xfrm>
          <a:prstGeom prst="rect">
            <a:avLst/>
          </a:prstGeom>
          <a:noFill/>
          <a:ln/>
        </p:spPr>
        <p:txBody>
          <a:bodyPr wrap="square" lIns="0" tIns="0" rIns="0" bIns="0" rtlCol="0" anchor="t"/>
          <a:lstStyle/>
          <a:p>
            <a:pPr marL="0" indent="0">
              <a:lnSpc>
                <a:spcPts val="1400"/>
              </a:lnSpc>
              <a:buNone/>
            </a:pPr>
            <a:r>
              <a:rPr lang="en-US" sz="1100" dirty="0">
                <a:solidFill>
                  <a:srgbClr val="3D3D3D"/>
                </a:solidFill>
                <a:latin typeface="Arial" pitchFamily="34" charset="0"/>
                <a:ea typeface="Arial" pitchFamily="34" charset="-122"/>
                <a:cs typeface="Arial" pitchFamily="34" charset="-120"/>
              </a:rPr>
              <a:t>Nothing measures competence or business outcome</a:t>
            </a:r>
            <a:endParaRPr lang="en-US" sz="1100" dirty="0"/>
          </a:p>
        </p:txBody>
      </p:sp>
      <p:sp>
        <p:nvSpPr>
          <p:cNvPr id="20" name="Shape 18"/>
          <p:cNvSpPr/>
          <p:nvPr/>
        </p:nvSpPr>
        <p:spPr>
          <a:xfrm>
            <a:off x="4686300" y="4187952"/>
            <a:ext cx="27432" cy="182880"/>
          </a:xfrm>
          <a:prstGeom prst="rect">
            <a:avLst/>
          </a:prstGeom>
          <a:solidFill>
            <a:srgbClr val="C4C4C4"/>
          </a:solidFill>
          <a:ln/>
        </p:spPr>
        <p:txBody>
          <a:bodyPr/>
          <a:lstStyle/>
          <a:p>
            <a:endParaRPr lang="en-GB"/>
          </a:p>
        </p:txBody>
      </p:sp>
      <p:sp>
        <p:nvSpPr>
          <p:cNvPr id="21" name="Shape 19"/>
          <p:cNvSpPr/>
          <p:nvPr/>
        </p:nvSpPr>
        <p:spPr>
          <a:xfrm rot="10800000">
            <a:off x="4599432" y="4352544"/>
            <a:ext cx="201168" cy="146304"/>
          </a:xfrm>
          <a:prstGeom prst="triangle">
            <a:avLst/>
          </a:prstGeom>
          <a:solidFill>
            <a:srgbClr val="C4C4C4"/>
          </a:solidFill>
          <a:ln/>
        </p:spPr>
        <p:txBody>
          <a:bodyPr/>
          <a:lstStyle/>
          <a:p>
            <a:endParaRPr lang="en-GB"/>
          </a:p>
        </p:txBody>
      </p:sp>
      <p:sp>
        <p:nvSpPr>
          <p:cNvPr id="22" name="Shape 20"/>
          <p:cNvSpPr/>
          <p:nvPr/>
        </p:nvSpPr>
        <p:spPr>
          <a:xfrm>
            <a:off x="6181344" y="2377440"/>
            <a:ext cx="2651760" cy="1783080"/>
          </a:xfrm>
          <a:prstGeom prst="roundRect">
            <a:avLst>
              <a:gd name="adj" fmla="val 2564"/>
            </a:avLst>
          </a:prstGeom>
          <a:solidFill>
            <a:srgbClr val="FFFFFF"/>
          </a:solidFill>
          <a:ln w="12700">
            <a:solidFill>
              <a:srgbClr val="DCDCDC"/>
            </a:solidFill>
            <a:prstDash val="solid"/>
          </a:ln>
        </p:spPr>
        <p:txBody>
          <a:bodyPr/>
          <a:lstStyle/>
          <a:p>
            <a:endParaRPr lang="en-GB"/>
          </a:p>
        </p:txBody>
      </p:sp>
      <p:sp>
        <p:nvSpPr>
          <p:cNvPr id="23" name="Shape 21"/>
          <p:cNvSpPr/>
          <p:nvPr/>
        </p:nvSpPr>
        <p:spPr>
          <a:xfrm>
            <a:off x="6181344" y="2377440"/>
            <a:ext cx="2651760" cy="384048"/>
          </a:xfrm>
          <a:prstGeom prst="roundRect">
            <a:avLst>
              <a:gd name="adj" fmla="val 11905"/>
            </a:avLst>
          </a:prstGeom>
          <a:solidFill>
            <a:srgbClr val="2B2B2B"/>
          </a:solidFill>
          <a:ln/>
        </p:spPr>
        <p:txBody>
          <a:bodyPr/>
          <a:lstStyle/>
          <a:p>
            <a:endParaRPr lang="en-GB"/>
          </a:p>
        </p:txBody>
      </p:sp>
      <p:sp>
        <p:nvSpPr>
          <p:cNvPr id="24" name="Text 22"/>
          <p:cNvSpPr/>
          <p:nvPr/>
        </p:nvSpPr>
        <p:spPr>
          <a:xfrm>
            <a:off x="6364224" y="2377440"/>
            <a:ext cx="2286000" cy="384048"/>
          </a:xfrm>
          <a:prstGeom prst="rect">
            <a:avLst/>
          </a:prstGeom>
          <a:noFill/>
          <a:ln/>
        </p:spPr>
        <p:txBody>
          <a:bodyPr wrap="square" lIns="0" tIns="0" rIns="0" bIns="0" rtlCol="0" anchor="ctr"/>
          <a:lstStyle/>
          <a:p>
            <a:pPr marL="0" indent="0">
              <a:buNone/>
            </a:pPr>
            <a:r>
              <a:rPr lang="en-US" sz="950" b="1" kern="0" spc="110" dirty="0">
                <a:solidFill>
                  <a:srgbClr val="FFFFFF"/>
                </a:solidFill>
                <a:latin typeface="Arial" pitchFamily="34" charset="0"/>
                <a:ea typeface="Arial" pitchFamily="34" charset="-122"/>
                <a:cs typeface="Arial" pitchFamily="34" charset="-120"/>
              </a:rPr>
              <a:t>CULTURE</a:t>
            </a:r>
            <a:endParaRPr lang="en-US" sz="950" dirty="0"/>
          </a:p>
        </p:txBody>
      </p:sp>
      <p:sp>
        <p:nvSpPr>
          <p:cNvPr id="25" name="Text 23"/>
          <p:cNvSpPr/>
          <p:nvPr/>
        </p:nvSpPr>
        <p:spPr>
          <a:xfrm>
            <a:off x="6364224" y="2852928"/>
            <a:ext cx="2286000" cy="512064"/>
          </a:xfrm>
          <a:prstGeom prst="rect">
            <a:avLst/>
          </a:prstGeom>
          <a:noFill/>
          <a:ln/>
        </p:spPr>
        <p:txBody>
          <a:bodyPr wrap="square" lIns="0" tIns="0" rIns="0" bIns="0" rtlCol="0" anchor="t"/>
          <a:lstStyle/>
          <a:p>
            <a:pPr marL="0" indent="0">
              <a:lnSpc>
                <a:spcPts val="1600"/>
              </a:lnSpc>
              <a:buNone/>
            </a:pPr>
            <a:r>
              <a:rPr lang="en-US" sz="1350" b="1" dirty="0">
                <a:solidFill>
                  <a:srgbClr val="1A1A1A"/>
                </a:solidFill>
                <a:latin typeface="Arial" pitchFamily="34" charset="0"/>
                <a:ea typeface="Arial" pitchFamily="34" charset="-122"/>
                <a:cs typeface="Arial" pitchFamily="34" charset="-120"/>
              </a:rPr>
              <a:t>Adoption competes with risk</a:t>
            </a:r>
            <a:endParaRPr lang="en-US" sz="1350" dirty="0"/>
          </a:p>
        </p:txBody>
      </p:sp>
      <p:sp>
        <p:nvSpPr>
          <p:cNvPr id="26" name="Text 24"/>
          <p:cNvSpPr/>
          <p:nvPr/>
        </p:nvSpPr>
        <p:spPr>
          <a:xfrm>
            <a:off x="6364224" y="3401568"/>
            <a:ext cx="2286000" cy="640080"/>
          </a:xfrm>
          <a:prstGeom prst="rect">
            <a:avLst/>
          </a:prstGeom>
          <a:noFill/>
          <a:ln/>
        </p:spPr>
        <p:txBody>
          <a:bodyPr wrap="square" lIns="0" tIns="0" rIns="0" bIns="0" rtlCol="0" anchor="t"/>
          <a:lstStyle/>
          <a:p>
            <a:pPr marL="0" indent="0">
              <a:lnSpc>
                <a:spcPts val="1400"/>
              </a:lnSpc>
              <a:buNone/>
            </a:pPr>
            <a:r>
              <a:rPr lang="en-US" sz="1100" dirty="0">
                <a:solidFill>
                  <a:srgbClr val="3D3D3D"/>
                </a:solidFill>
                <a:latin typeface="Arial" pitchFamily="34" charset="0"/>
                <a:ea typeface="Arial" pitchFamily="34" charset="-122"/>
                <a:cs typeface="Arial" pitchFamily="34" charset="-120"/>
              </a:rPr>
              <a:t>Under-adopting is rational in an automatable role</a:t>
            </a:r>
            <a:endParaRPr lang="en-US" sz="1100" dirty="0"/>
          </a:p>
        </p:txBody>
      </p:sp>
      <p:sp>
        <p:nvSpPr>
          <p:cNvPr id="27" name="Shape 25"/>
          <p:cNvSpPr/>
          <p:nvPr/>
        </p:nvSpPr>
        <p:spPr>
          <a:xfrm>
            <a:off x="7493508" y="4187952"/>
            <a:ext cx="27432" cy="182880"/>
          </a:xfrm>
          <a:prstGeom prst="rect">
            <a:avLst/>
          </a:prstGeom>
          <a:solidFill>
            <a:srgbClr val="C4C4C4"/>
          </a:solidFill>
          <a:ln/>
        </p:spPr>
        <p:txBody>
          <a:bodyPr/>
          <a:lstStyle/>
          <a:p>
            <a:endParaRPr lang="en-GB"/>
          </a:p>
        </p:txBody>
      </p:sp>
      <p:sp>
        <p:nvSpPr>
          <p:cNvPr id="28" name="Shape 26"/>
          <p:cNvSpPr/>
          <p:nvPr/>
        </p:nvSpPr>
        <p:spPr>
          <a:xfrm rot="10800000">
            <a:off x="7406640" y="4352544"/>
            <a:ext cx="201168" cy="146304"/>
          </a:xfrm>
          <a:prstGeom prst="triangle">
            <a:avLst/>
          </a:prstGeom>
          <a:solidFill>
            <a:srgbClr val="C4C4C4"/>
          </a:solidFill>
          <a:ln/>
        </p:spPr>
        <p:txBody>
          <a:bodyPr/>
          <a:lstStyle/>
          <a:p>
            <a:endParaRPr lang="en-GB"/>
          </a:p>
        </p:txBody>
      </p:sp>
      <p:sp>
        <p:nvSpPr>
          <p:cNvPr id="29" name="Shape 27"/>
          <p:cNvSpPr/>
          <p:nvPr/>
        </p:nvSpPr>
        <p:spPr>
          <a:xfrm>
            <a:off x="8988552" y="2377440"/>
            <a:ext cx="2651760" cy="1783080"/>
          </a:xfrm>
          <a:prstGeom prst="roundRect">
            <a:avLst>
              <a:gd name="adj" fmla="val 2564"/>
            </a:avLst>
          </a:prstGeom>
          <a:solidFill>
            <a:srgbClr val="FFFFFF"/>
          </a:solidFill>
          <a:ln w="12700">
            <a:solidFill>
              <a:srgbClr val="DCDCDC"/>
            </a:solidFill>
            <a:prstDash val="solid"/>
          </a:ln>
        </p:spPr>
        <p:txBody>
          <a:bodyPr/>
          <a:lstStyle/>
          <a:p>
            <a:endParaRPr lang="en-GB"/>
          </a:p>
        </p:txBody>
      </p:sp>
      <p:sp>
        <p:nvSpPr>
          <p:cNvPr id="30" name="Shape 28"/>
          <p:cNvSpPr/>
          <p:nvPr/>
        </p:nvSpPr>
        <p:spPr>
          <a:xfrm>
            <a:off x="8988552" y="2377440"/>
            <a:ext cx="2651760" cy="384048"/>
          </a:xfrm>
          <a:prstGeom prst="roundRect">
            <a:avLst>
              <a:gd name="adj" fmla="val 11905"/>
            </a:avLst>
          </a:prstGeom>
          <a:solidFill>
            <a:srgbClr val="2B2B2B"/>
          </a:solidFill>
          <a:ln/>
        </p:spPr>
        <p:txBody>
          <a:bodyPr/>
          <a:lstStyle/>
          <a:p>
            <a:endParaRPr lang="en-GB"/>
          </a:p>
        </p:txBody>
      </p:sp>
      <p:sp>
        <p:nvSpPr>
          <p:cNvPr id="31" name="Text 29"/>
          <p:cNvSpPr/>
          <p:nvPr/>
        </p:nvSpPr>
        <p:spPr>
          <a:xfrm>
            <a:off x="9171432" y="2377440"/>
            <a:ext cx="2286000" cy="384048"/>
          </a:xfrm>
          <a:prstGeom prst="rect">
            <a:avLst/>
          </a:prstGeom>
          <a:noFill/>
          <a:ln/>
        </p:spPr>
        <p:txBody>
          <a:bodyPr wrap="square" lIns="0" tIns="0" rIns="0" bIns="0" rtlCol="0" anchor="ctr"/>
          <a:lstStyle/>
          <a:p>
            <a:pPr marL="0" indent="0">
              <a:buNone/>
            </a:pPr>
            <a:r>
              <a:rPr lang="en-US" sz="950" b="1" kern="0" spc="110" dirty="0">
                <a:solidFill>
                  <a:srgbClr val="FFFFFF"/>
                </a:solidFill>
                <a:latin typeface="Arial" pitchFamily="34" charset="0"/>
                <a:ea typeface="Arial" pitchFamily="34" charset="-122"/>
                <a:cs typeface="Arial" pitchFamily="34" charset="-120"/>
              </a:rPr>
              <a:t>TECHNOLOGY</a:t>
            </a:r>
            <a:endParaRPr lang="en-US" sz="950" dirty="0"/>
          </a:p>
        </p:txBody>
      </p:sp>
      <p:sp>
        <p:nvSpPr>
          <p:cNvPr id="32" name="Text 30"/>
          <p:cNvSpPr/>
          <p:nvPr/>
        </p:nvSpPr>
        <p:spPr>
          <a:xfrm>
            <a:off x="9171432" y="2852928"/>
            <a:ext cx="2286000" cy="512064"/>
          </a:xfrm>
          <a:prstGeom prst="rect">
            <a:avLst/>
          </a:prstGeom>
          <a:noFill/>
          <a:ln/>
        </p:spPr>
        <p:txBody>
          <a:bodyPr wrap="square" lIns="0" tIns="0" rIns="0" bIns="0" rtlCol="0" anchor="t"/>
          <a:lstStyle/>
          <a:p>
            <a:pPr marL="0" indent="0">
              <a:lnSpc>
                <a:spcPts val="1600"/>
              </a:lnSpc>
              <a:buNone/>
            </a:pPr>
            <a:r>
              <a:rPr lang="en-US" sz="1350" b="1" dirty="0">
                <a:solidFill>
                  <a:srgbClr val="1A1A1A"/>
                </a:solidFill>
                <a:latin typeface="Arial" pitchFamily="34" charset="0"/>
                <a:ea typeface="Arial" pitchFamily="34" charset="-122"/>
                <a:cs typeface="Arial" pitchFamily="34" charset="-120"/>
              </a:rPr>
              <a:t>Tools outpace redesign</a:t>
            </a:r>
            <a:endParaRPr lang="en-US" sz="1350" dirty="0"/>
          </a:p>
        </p:txBody>
      </p:sp>
      <p:sp>
        <p:nvSpPr>
          <p:cNvPr id="33" name="Text 31"/>
          <p:cNvSpPr/>
          <p:nvPr/>
        </p:nvSpPr>
        <p:spPr>
          <a:xfrm>
            <a:off x="9171432" y="3401568"/>
            <a:ext cx="2286000" cy="640080"/>
          </a:xfrm>
          <a:prstGeom prst="rect">
            <a:avLst/>
          </a:prstGeom>
          <a:noFill/>
          <a:ln/>
        </p:spPr>
        <p:txBody>
          <a:bodyPr wrap="square" lIns="0" tIns="0" rIns="0" bIns="0" rtlCol="0" anchor="t"/>
          <a:lstStyle/>
          <a:p>
            <a:pPr marL="0" indent="0">
              <a:lnSpc>
                <a:spcPts val="1400"/>
              </a:lnSpc>
              <a:buNone/>
            </a:pPr>
            <a:r>
              <a:rPr lang="en-US" sz="1100" dirty="0">
                <a:solidFill>
                  <a:srgbClr val="3D3D3D"/>
                </a:solidFill>
                <a:latin typeface="Arial" pitchFamily="34" charset="0"/>
                <a:ea typeface="Arial" pitchFamily="34" charset="-122"/>
                <a:cs typeface="Arial" pitchFamily="34" charset="-120"/>
              </a:rPr>
              <a:t>Saved time is absorbed, not reinvested</a:t>
            </a:r>
            <a:endParaRPr lang="en-US" sz="1100" dirty="0"/>
          </a:p>
        </p:txBody>
      </p:sp>
      <p:sp>
        <p:nvSpPr>
          <p:cNvPr id="34" name="Shape 32"/>
          <p:cNvSpPr/>
          <p:nvPr/>
        </p:nvSpPr>
        <p:spPr>
          <a:xfrm>
            <a:off x="10300716" y="4187952"/>
            <a:ext cx="27432" cy="182880"/>
          </a:xfrm>
          <a:prstGeom prst="rect">
            <a:avLst/>
          </a:prstGeom>
          <a:solidFill>
            <a:srgbClr val="C4C4C4"/>
          </a:solidFill>
          <a:ln/>
        </p:spPr>
        <p:txBody>
          <a:bodyPr/>
          <a:lstStyle/>
          <a:p>
            <a:endParaRPr lang="en-GB"/>
          </a:p>
        </p:txBody>
      </p:sp>
      <p:sp>
        <p:nvSpPr>
          <p:cNvPr id="35" name="Shape 33"/>
          <p:cNvSpPr/>
          <p:nvPr/>
        </p:nvSpPr>
        <p:spPr>
          <a:xfrm rot="10800000">
            <a:off x="10213848" y="4352544"/>
            <a:ext cx="201168" cy="146304"/>
          </a:xfrm>
          <a:prstGeom prst="triangle">
            <a:avLst/>
          </a:prstGeom>
          <a:solidFill>
            <a:srgbClr val="C4C4C4"/>
          </a:solidFill>
          <a:ln/>
        </p:spPr>
        <p:txBody>
          <a:bodyPr/>
          <a:lstStyle/>
          <a:p>
            <a:endParaRPr lang="en-GB"/>
          </a:p>
        </p:txBody>
      </p:sp>
      <p:sp>
        <p:nvSpPr>
          <p:cNvPr id="36" name="Shape 34"/>
          <p:cNvSpPr/>
          <p:nvPr/>
        </p:nvSpPr>
        <p:spPr>
          <a:xfrm>
            <a:off x="566928" y="4608576"/>
            <a:ext cx="11055096" cy="1426464"/>
          </a:xfrm>
          <a:prstGeom prst="roundRect">
            <a:avLst>
              <a:gd name="adj" fmla="val 3205"/>
            </a:avLst>
          </a:prstGeom>
          <a:solidFill>
            <a:srgbClr val="1F1F1F"/>
          </a:solidFill>
          <a:ln/>
        </p:spPr>
        <p:txBody>
          <a:bodyPr/>
          <a:lstStyle/>
          <a:p>
            <a:endParaRPr lang="en-GB"/>
          </a:p>
        </p:txBody>
      </p:sp>
      <p:sp>
        <p:nvSpPr>
          <p:cNvPr id="37" name="Text 35"/>
          <p:cNvSpPr/>
          <p:nvPr/>
        </p:nvSpPr>
        <p:spPr>
          <a:xfrm>
            <a:off x="859536" y="4754880"/>
            <a:ext cx="2011680"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ROOT CAUSE</a:t>
            </a:r>
            <a:endParaRPr lang="en-US" sz="900" dirty="0"/>
          </a:p>
        </p:txBody>
      </p:sp>
      <p:sp>
        <p:nvSpPr>
          <p:cNvPr id="38" name="Text 36"/>
          <p:cNvSpPr/>
          <p:nvPr/>
        </p:nvSpPr>
        <p:spPr>
          <a:xfrm>
            <a:off x="859536" y="4992624"/>
            <a:ext cx="10469880" cy="402336"/>
          </a:xfrm>
          <a:prstGeom prst="rect">
            <a:avLst/>
          </a:prstGeom>
          <a:noFill/>
          <a:ln/>
        </p:spPr>
        <p:txBody>
          <a:bodyPr wrap="square" lIns="0" tIns="0" rIns="0" bIns="0" rtlCol="0" anchor="ctr"/>
          <a:lstStyle/>
          <a:p>
            <a:pPr marL="0" indent="0">
              <a:buNone/>
            </a:pPr>
            <a:r>
              <a:rPr lang="en-US" sz="1800" b="1" dirty="0">
                <a:solidFill>
                  <a:srgbClr val="FFFFFF"/>
                </a:solidFill>
                <a:latin typeface="Arial" pitchFamily="34" charset="0"/>
                <a:ea typeface="Arial" pitchFamily="34" charset="-122"/>
                <a:cs typeface="Arial" pitchFamily="34" charset="-120"/>
              </a:rPr>
              <a:t>Ability-provision has been solved; motivation and opportunity have been left to look after themselves</a:t>
            </a:r>
            <a:endParaRPr lang="en-US" sz="1800" dirty="0"/>
          </a:p>
        </p:txBody>
      </p:sp>
      <p:sp>
        <p:nvSpPr>
          <p:cNvPr id="39" name="Text 37"/>
          <p:cNvSpPr/>
          <p:nvPr/>
        </p:nvSpPr>
        <p:spPr>
          <a:xfrm>
            <a:off x="859536" y="5431536"/>
            <a:ext cx="10469880" cy="365760"/>
          </a:xfrm>
          <a:prstGeom prst="rect">
            <a:avLst/>
          </a:prstGeom>
          <a:noFill/>
          <a:ln/>
        </p:spPr>
        <p:txBody>
          <a:bodyPr wrap="square" lIns="0" tIns="0" rIns="0" bIns="0" rtlCol="0" anchor="t"/>
          <a:lstStyle/>
          <a:p>
            <a:pPr marL="0" indent="0">
              <a:buNone/>
            </a:pPr>
            <a:r>
              <a:rPr lang="en-US" sz="1250" dirty="0">
                <a:solidFill>
                  <a:srgbClr val="C9C9C9"/>
                </a:solidFill>
                <a:latin typeface="Arial" pitchFamily="34" charset="0"/>
                <a:ea typeface="Arial" pitchFamily="34" charset="-122"/>
                <a:cs typeface="Arial" pitchFamily="34" charset="-120"/>
              </a:rPr>
              <a:t>AMO predicts exactly what we observe: distribute a capability without redesigning the work and you get adoption statistics.</a:t>
            </a:r>
            <a:endParaRPr lang="en-US" sz="1250" dirty="0"/>
          </a:p>
        </p:txBody>
      </p:sp>
      <p:sp>
        <p:nvSpPr>
          <p:cNvPr id="40" name="Text 38"/>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Analysis applying Appelbaum et al. (2000) and Kirkpatrick (1994) to HSBC disclosures, 2025–2026.</a:t>
            </a:r>
            <a:endParaRPr lang="en-US" sz="850" dirty="0"/>
          </a:p>
        </p:txBody>
      </p:sp>
      <p:sp>
        <p:nvSpPr>
          <p:cNvPr id="41" name="Text 39"/>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11</a:t>
            </a:r>
            <a:endParaRPr lang="en-US" sz="9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r>
              <a:rPr lang="en-US" sz="1050" b="1" kern="0" spc="160" dirty="0">
                <a:solidFill>
                  <a:srgbClr val="DB0011"/>
                </a:solidFill>
                <a:latin typeface="Arial" pitchFamily="34" charset="0"/>
                <a:ea typeface="Arial" pitchFamily="34" charset="-122"/>
                <a:cs typeface="Arial" pitchFamily="34" charset="-120"/>
              </a:rPr>
              <a:t>VRAJ PATEL · SKILLS, RESKILLING AND INTERNAL MOBILITY</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3000" b="1" dirty="0">
                <a:solidFill>
                  <a:srgbClr val="1A1A1A"/>
                </a:solidFill>
                <a:latin typeface="Arial" pitchFamily="34" charset="0"/>
                <a:ea typeface="Arial" pitchFamily="34" charset="-122"/>
                <a:cs typeface="Arial" pitchFamily="34" charset="-120"/>
              </a:rPr>
              <a:t>Evidence-based recommendations</a:t>
            </a:r>
            <a:endParaRPr lang="en-US" sz="3000" dirty="0"/>
          </a:p>
        </p:txBody>
      </p:sp>
      <p:sp>
        <p:nvSpPr>
          <p:cNvPr id="5" name="Shape 3"/>
          <p:cNvSpPr/>
          <p:nvPr/>
        </p:nvSpPr>
        <p:spPr>
          <a:xfrm>
            <a:off x="566928" y="1481328"/>
            <a:ext cx="3529584" cy="4023360"/>
          </a:xfrm>
          <a:prstGeom prst="roundRect">
            <a:avLst>
              <a:gd name="adj" fmla="val 1295"/>
            </a:avLst>
          </a:prstGeom>
          <a:solidFill>
            <a:srgbClr val="FCE9EB"/>
          </a:solidFill>
          <a:ln w="12700">
            <a:solidFill>
              <a:srgbClr val="DB0011"/>
            </a:solidFill>
            <a:prstDash val="solid"/>
          </a:ln>
        </p:spPr>
        <p:txBody>
          <a:bodyPr/>
          <a:lstStyle/>
          <a:p>
            <a:endParaRPr lang="en-GB"/>
          </a:p>
        </p:txBody>
      </p:sp>
      <p:sp>
        <p:nvSpPr>
          <p:cNvPr id="6" name="Shape 4"/>
          <p:cNvSpPr/>
          <p:nvPr/>
        </p:nvSpPr>
        <p:spPr>
          <a:xfrm>
            <a:off x="804672" y="1700784"/>
            <a:ext cx="566928" cy="566928"/>
          </a:xfrm>
          <a:prstGeom prst="ellipse">
            <a:avLst/>
          </a:prstGeom>
          <a:solidFill>
            <a:srgbClr val="DB0011"/>
          </a:solidFill>
          <a:ln/>
        </p:spPr>
        <p:txBody>
          <a:bodyPr/>
          <a:lstStyle/>
          <a:p>
            <a:endParaRPr lang="en-GB"/>
          </a:p>
        </p:txBody>
      </p:sp>
      <p:sp>
        <p:nvSpPr>
          <p:cNvPr id="7" name="Text 5"/>
          <p:cNvSpPr/>
          <p:nvPr/>
        </p:nvSpPr>
        <p:spPr>
          <a:xfrm>
            <a:off x="804672" y="1700784"/>
            <a:ext cx="566928" cy="566928"/>
          </a:xfrm>
          <a:prstGeom prst="rect">
            <a:avLst/>
          </a:prstGeom>
          <a:noFill/>
          <a:ln/>
        </p:spPr>
        <p:txBody>
          <a:bodyPr wrap="square" lIns="0" tIns="0" rIns="0" bIns="0" rtlCol="0" anchor="ctr"/>
          <a:lstStyle/>
          <a:p>
            <a:pPr marL="0" indent="0" algn="ctr">
              <a:buNone/>
            </a:pPr>
            <a:r>
              <a:rPr lang="en-US" sz="1700" b="1" dirty="0">
                <a:solidFill>
                  <a:srgbClr val="FFFFFF"/>
                </a:solidFill>
                <a:latin typeface="Arial" pitchFamily="34" charset="0"/>
                <a:ea typeface="Arial" pitchFamily="34" charset="-122"/>
                <a:cs typeface="Arial" pitchFamily="34" charset="-120"/>
              </a:rPr>
              <a:t>01</a:t>
            </a:r>
            <a:endParaRPr lang="en-US" sz="1700" dirty="0"/>
          </a:p>
        </p:txBody>
      </p:sp>
      <p:sp>
        <p:nvSpPr>
          <p:cNvPr id="8" name="Text 6"/>
          <p:cNvSpPr/>
          <p:nvPr/>
        </p:nvSpPr>
        <p:spPr>
          <a:xfrm>
            <a:off x="804672" y="2395728"/>
            <a:ext cx="3054096" cy="914400"/>
          </a:xfrm>
          <a:prstGeom prst="rect">
            <a:avLst/>
          </a:prstGeom>
          <a:noFill/>
          <a:ln/>
        </p:spPr>
        <p:txBody>
          <a:bodyPr wrap="square" lIns="0" tIns="0" rIns="0" bIns="0" rtlCol="0" anchor="t"/>
          <a:lstStyle/>
          <a:p>
            <a:pPr marL="0" indent="0">
              <a:lnSpc>
                <a:spcPts val="1900"/>
              </a:lnSpc>
              <a:buNone/>
            </a:pPr>
            <a:r>
              <a:rPr lang="en-US" sz="1500" b="1" dirty="0">
                <a:solidFill>
                  <a:srgbClr val="1A1A1A"/>
                </a:solidFill>
                <a:latin typeface="Arial" pitchFamily="34" charset="0"/>
                <a:ea typeface="Arial" pitchFamily="34" charset="-122"/>
                <a:cs typeface="Arial" pitchFamily="34" charset="-120"/>
              </a:rPr>
              <a:t>Assess capability, do not count access</a:t>
            </a:r>
            <a:endParaRPr lang="en-US" sz="1500" dirty="0"/>
          </a:p>
        </p:txBody>
      </p:sp>
      <p:sp>
        <p:nvSpPr>
          <p:cNvPr id="9" name="Text 7"/>
          <p:cNvSpPr/>
          <p:nvPr/>
        </p:nvSpPr>
        <p:spPr>
          <a:xfrm>
            <a:off x="804672" y="3310128"/>
            <a:ext cx="3054096" cy="960120"/>
          </a:xfrm>
          <a:prstGeom prst="rect">
            <a:avLst/>
          </a:prstGeom>
          <a:noFill/>
          <a:ln/>
        </p:spPr>
        <p:txBody>
          <a:bodyPr wrap="square" lIns="0" tIns="0" rIns="0" bIns="0" rtlCol="0" anchor="t"/>
          <a:lstStyle/>
          <a:p>
            <a:pPr marL="0" indent="0">
              <a:lnSpc>
                <a:spcPts val="1500"/>
              </a:lnSpc>
              <a:buNone/>
            </a:pPr>
            <a:r>
              <a:rPr lang="en-US" sz="1200" dirty="0">
                <a:solidFill>
                  <a:srgbClr val="3D3D3D"/>
                </a:solidFill>
                <a:latin typeface="Arial" pitchFamily="34" charset="0"/>
                <a:ea typeface="Arial" pitchFamily="34" charset="-122"/>
                <a:cs typeface="Arial" pitchFamily="34" charset="-120"/>
              </a:rPr>
              <a:t>Test whether colleagues can judge when an AI output is wrong — the skill that matters in a regulated bank.</a:t>
            </a:r>
            <a:endParaRPr lang="en-US" sz="1200" dirty="0"/>
          </a:p>
        </p:txBody>
      </p:sp>
      <p:sp>
        <p:nvSpPr>
          <p:cNvPr id="10" name="Text 8"/>
          <p:cNvSpPr/>
          <p:nvPr/>
        </p:nvSpPr>
        <p:spPr>
          <a:xfrm>
            <a:off x="804672" y="4443984"/>
            <a:ext cx="3054096" cy="201168"/>
          </a:xfrm>
          <a:prstGeom prst="rect">
            <a:avLst/>
          </a:prstGeom>
          <a:noFill/>
          <a:ln/>
        </p:spPr>
        <p:txBody>
          <a:bodyPr wrap="square" lIns="0" tIns="0" rIns="0" bIns="0" rtlCol="0" anchor="ctr"/>
          <a:lstStyle/>
          <a:p>
            <a:pPr marL="0" indent="0">
              <a:buNone/>
            </a:pPr>
            <a:r>
              <a:rPr lang="en-US" sz="850" b="1" kern="0" spc="100" dirty="0">
                <a:solidFill>
                  <a:srgbClr val="DB0011"/>
                </a:solidFill>
                <a:latin typeface="Arial" pitchFamily="34" charset="0"/>
                <a:ea typeface="Arial" pitchFamily="34" charset="-122"/>
                <a:cs typeface="Arial" pitchFamily="34" charset="-120"/>
              </a:rPr>
              <a:t>GROUNDED IN</a:t>
            </a:r>
            <a:endParaRPr lang="en-US" sz="850" dirty="0"/>
          </a:p>
        </p:txBody>
      </p:sp>
      <p:sp>
        <p:nvSpPr>
          <p:cNvPr id="11" name="Text 9"/>
          <p:cNvSpPr/>
          <p:nvPr/>
        </p:nvSpPr>
        <p:spPr>
          <a:xfrm>
            <a:off x="804672" y="4645152"/>
            <a:ext cx="3054096" cy="365760"/>
          </a:xfrm>
          <a:prstGeom prst="rect">
            <a:avLst/>
          </a:prstGeom>
          <a:noFill/>
          <a:ln/>
        </p:spPr>
        <p:txBody>
          <a:bodyPr wrap="square" lIns="0" tIns="0" rIns="0" bIns="0" rtlCol="0" anchor="t"/>
          <a:lstStyle/>
          <a:p>
            <a:pPr marL="0" indent="0">
              <a:lnSpc>
                <a:spcPts val="1300"/>
              </a:lnSpc>
              <a:buNone/>
            </a:pPr>
            <a:r>
              <a:rPr lang="en-US" sz="1100" i="1" dirty="0">
                <a:solidFill>
                  <a:srgbClr val="1A1A1A"/>
                </a:solidFill>
                <a:latin typeface="Arial" pitchFamily="34" charset="0"/>
                <a:ea typeface="Arial" pitchFamily="34" charset="-122"/>
                <a:cs typeface="Arial" pitchFamily="34" charset="-120"/>
              </a:rPr>
              <a:t>Kirkpatrick (1994), Levels 2 and 3</a:t>
            </a:r>
            <a:endParaRPr lang="en-US" sz="1100" dirty="0"/>
          </a:p>
        </p:txBody>
      </p:sp>
      <p:sp>
        <p:nvSpPr>
          <p:cNvPr id="12" name="Text 10"/>
          <p:cNvSpPr/>
          <p:nvPr/>
        </p:nvSpPr>
        <p:spPr>
          <a:xfrm>
            <a:off x="804672" y="5029200"/>
            <a:ext cx="3054096" cy="402336"/>
          </a:xfrm>
          <a:prstGeom prst="rect">
            <a:avLst/>
          </a:prstGeom>
          <a:noFill/>
          <a:ln/>
        </p:spPr>
        <p:txBody>
          <a:bodyPr wrap="square" lIns="0" tIns="0" rIns="0" bIns="0" rtlCol="0" anchor="t"/>
          <a:lstStyle/>
          <a:p>
            <a:pPr marL="0" indent="0">
              <a:lnSpc>
                <a:spcPts val="1200"/>
              </a:lnSpc>
              <a:buNone/>
            </a:pPr>
            <a:r>
              <a:rPr lang="en-US" sz="950" dirty="0">
                <a:solidFill>
                  <a:srgbClr val="707070"/>
                </a:solidFill>
                <a:latin typeface="Arial" pitchFamily="34" charset="0"/>
                <a:ea typeface="Arial" pitchFamily="34" charset="-122"/>
                <a:cs typeface="Arial" pitchFamily="34" charset="-120"/>
              </a:rPr>
              <a:t>Embed in the mandatory learning cycle; report by business and grade.</a:t>
            </a:r>
            <a:endParaRPr lang="en-US" sz="950" dirty="0"/>
          </a:p>
        </p:txBody>
      </p:sp>
      <p:sp>
        <p:nvSpPr>
          <p:cNvPr id="13" name="Shape 11"/>
          <p:cNvSpPr/>
          <p:nvPr/>
        </p:nvSpPr>
        <p:spPr>
          <a:xfrm>
            <a:off x="4315968" y="1481328"/>
            <a:ext cx="3529584" cy="4023360"/>
          </a:xfrm>
          <a:prstGeom prst="roundRect">
            <a:avLst>
              <a:gd name="adj" fmla="val 1295"/>
            </a:avLst>
          </a:prstGeom>
          <a:solidFill>
            <a:srgbClr val="F4F4F4"/>
          </a:solidFill>
          <a:ln w="12700">
            <a:solidFill>
              <a:srgbClr val="DCDCDC"/>
            </a:solidFill>
            <a:prstDash val="solid"/>
          </a:ln>
        </p:spPr>
        <p:txBody>
          <a:bodyPr/>
          <a:lstStyle/>
          <a:p>
            <a:endParaRPr lang="en-GB"/>
          </a:p>
        </p:txBody>
      </p:sp>
      <p:sp>
        <p:nvSpPr>
          <p:cNvPr id="14" name="Shape 12"/>
          <p:cNvSpPr/>
          <p:nvPr/>
        </p:nvSpPr>
        <p:spPr>
          <a:xfrm>
            <a:off x="4553712" y="1700784"/>
            <a:ext cx="566928" cy="566928"/>
          </a:xfrm>
          <a:prstGeom prst="ellipse">
            <a:avLst/>
          </a:prstGeom>
          <a:solidFill>
            <a:srgbClr val="DB0011"/>
          </a:solidFill>
          <a:ln/>
        </p:spPr>
        <p:txBody>
          <a:bodyPr/>
          <a:lstStyle/>
          <a:p>
            <a:endParaRPr lang="en-GB"/>
          </a:p>
        </p:txBody>
      </p:sp>
      <p:sp>
        <p:nvSpPr>
          <p:cNvPr id="15" name="Text 13"/>
          <p:cNvSpPr/>
          <p:nvPr/>
        </p:nvSpPr>
        <p:spPr>
          <a:xfrm>
            <a:off x="4553712" y="1700784"/>
            <a:ext cx="566928" cy="566928"/>
          </a:xfrm>
          <a:prstGeom prst="rect">
            <a:avLst/>
          </a:prstGeom>
          <a:noFill/>
          <a:ln/>
        </p:spPr>
        <p:txBody>
          <a:bodyPr wrap="square" lIns="0" tIns="0" rIns="0" bIns="0" rtlCol="0" anchor="ctr"/>
          <a:lstStyle/>
          <a:p>
            <a:pPr marL="0" indent="0" algn="ctr">
              <a:buNone/>
            </a:pPr>
            <a:r>
              <a:rPr lang="en-US" sz="1700" b="1" dirty="0">
                <a:solidFill>
                  <a:srgbClr val="FFFFFF"/>
                </a:solidFill>
                <a:latin typeface="Arial" pitchFamily="34" charset="0"/>
                <a:ea typeface="Arial" pitchFamily="34" charset="-122"/>
                <a:cs typeface="Arial" pitchFamily="34" charset="-120"/>
              </a:rPr>
              <a:t>02</a:t>
            </a:r>
            <a:endParaRPr lang="en-US" sz="1700" dirty="0"/>
          </a:p>
        </p:txBody>
      </p:sp>
      <p:sp>
        <p:nvSpPr>
          <p:cNvPr id="16" name="Text 14"/>
          <p:cNvSpPr/>
          <p:nvPr/>
        </p:nvSpPr>
        <p:spPr>
          <a:xfrm>
            <a:off x="4553712" y="2395728"/>
            <a:ext cx="3054096" cy="914400"/>
          </a:xfrm>
          <a:prstGeom prst="rect">
            <a:avLst/>
          </a:prstGeom>
          <a:noFill/>
          <a:ln/>
        </p:spPr>
        <p:txBody>
          <a:bodyPr wrap="square" lIns="0" tIns="0" rIns="0" bIns="0" rtlCol="0" anchor="t"/>
          <a:lstStyle/>
          <a:p>
            <a:pPr marL="0" indent="0">
              <a:lnSpc>
                <a:spcPts val="1900"/>
              </a:lnSpc>
              <a:buNone/>
            </a:pPr>
            <a:r>
              <a:rPr lang="en-US" sz="1500" b="1" dirty="0">
                <a:solidFill>
                  <a:srgbClr val="1A1A1A"/>
                </a:solidFill>
                <a:latin typeface="Arial" pitchFamily="34" charset="0"/>
                <a:ea typeface="Arial" pitchFamily="34" charset="-122"/>
                <a:cs typeface="Arial" pitchFamily="34" charset="-120"/>
              </a:rPr>
              <a:t>Guarantee first refusal on redeployment</a:t>
            </a:r>
            <a:endParaRPr lang="en-US" sz="1500" dirty="0"/>
          </a:p>
        </p:txBody>
      </p:sp>
      <p:sp>
        <p:nvSpPr>
          <p:cNvPr id="17" name="Text 15"/>
          <p:cNvSpPr/>
          <p:nvPr/>
        </p:nvSpPr>
        <p:spPr>
          <a:xfrm>
            <a:off x="4553712" y="3310128"/>
            <a:ext cx="3054096" cy="960120"/>
          </a:xfrm>
          <a:prstGeom prst="rect">
            <a:avLst/>
          </a:prstGeom>
          <a:noFill/>
          <a:ln/>
        </p:spPr>
        <p:txBody>
          <a:bodyPr wrap="square" lIns="0" tIns="0" rIns="0" bIns="0" rtlCol="0" anchor="t"/>
          <a:lstStyle/>
          <a:p>
            <a:pPr marL="0" indent="0">
              <a:lnSpc>
                <a:spcPts val="1500"/>
              </a:lnSpc>
              <a:buNone/>
            </a:pPr>
            <a:r>
              <a:rPr lang="en-US" sz="1200" dirty="0">
                <a:solidFill>
                  <a:srgbClr val="3D3D3D"/>
                </a:solidFill>
                <a:latin typeface="Arial" pitchFamily="34" charset="0"/>
                <a:ea typeface="Arial" pitchFamily="34" charset="-122"/>
                <a:cs typeface="Arial" pitchFamily="34" charset="-120"/>
              </a:rPr>
              <a:t>Give colleagues in automatable roles a defined mobility window and a matched internal role before external hiring.</a:t>
            </a:r>
            <a:endParaRPr lang="en-US" sz="1200" dirty="0"/>
          </a:p>
        </p:txBody>
      </p:sp>
      <p:sp>
        <p:nvSpPr>
          <p:cNvPr id="18" name="Text 16"/>
          <p:cNvSpPr/>
          <p:nvPr/>
        </p:nvSpPr>
        <p:spPr>
          <a:xfrm>
            <a:off x="4553712" y="4443984"/>
            <a:ext cx="3054096" cy="201168"/>
          </a:xfrm>
          <a:prstGeom prst="rect">
            <a:avLst/>
          </a:prstGeom>
          <a:noFill/>
          <a:ln/>
        </p:spPr>
        <p:txBody>
          <a:bodyPr wrap="square" lIns="0" tIns="0" rIns="0" bIns="0" rtlCol="0" anchor="ctr"/>
          <a:lstStyle/>
          <a:p>
            <a:pPr marL="0" indent="0">
              <a:buNone/>
            </a:pPr>
            <a:r>
              <a:rPr lang="en-US" sz="850" b="1" kern="0" spc="100" dirty="0">
                <a:solidFill>
                  <a:srgbClr val="DB0011"/>
                </a:solidFill>
                <a:latin typeface="Arial" pitchFamily="34" charset="0"/>
                <a:ea typeface="Arial" pitchFamily="34" charset="-122"/>
                <a:cs typeface="Arial" pitchFamily="34" charset="-120"/>
              </a:rPr>
              <a:t>GROUNDED IN</a:t>
            </a:r>
            <a:endParaRPr lang="en-US" sz="850" dirty="0"/>
          </a:p>
        </p:txBody>
      </p:sp>
      <p:sp>
        <p:nvSpPr>
          <p:cNvPr id="19" name="Text 17"/>
          <p:cNvSpPr/>
          <p:nvPr/>
        </p:nvSpPr>
        <p:spPr>
          <a:xfrm>
            <a:off x="4553712" y="4645152"/>
            <a:ext cx="3054096" cy="365760"/>
          </a:xfrm>
          <a:prstGeom prst="rect">
            <a:avLst/>
          </a:prstGeom>
          <a:noFill/>
          <a:ln/>
        </p:spPr>
        <p:txBody>
          <a:bodyPr wrap="square" lIns="0" tIns="0" rIns="0" bIns="0" rtlCol="0" anchor="t"/>
          <a:lstStyle/>
          <a:p>
            <a:pPr marL="0" indent="0">
              <a:lnSpc>
                <a:spcPts val="1300"/>
              </a:lnSpc>
              <a:buNone/>
            </a:pPr>
            <a:r>
              <a:rPr lang="en-US" sz="1100" i="1" dirty="0">
                <a:solidFill>
                  <a:srgbClr val="1A1A1A"/>
                </a:solidFill>
                <a:latin typeface="Arial" pitchFamily="34" charset="0"/>
                <a:ea typeface="Arial" pitchFamily="34" charset="-122"/>
                <a:cs typeface="Arial" pitchFamily="34" charset="-120"/>
              </a:rPr>
              <a:t>Appelbaum et al. (2000), motivation</a:t>
            </a:r>
            <a:endParaRPr lang="en-US" sz="1100" dirty="0"/>
          </a:p>
        </p:txBody>
      </p:sp>
      <p:sp>
        <p:nvSpPr>
          <p:cNvPr id="20" name="Text 18"/>
          <p:cNvSpPr/>
          <p:nvPr/>
        </p:nvSpPr>
        <p:spPr>
          <a:xfrm>
            <a:off x="4553712" y="5029200"/>
            <a:ext cx="3054096" cy="402336"/>
          </a:xfrm>
          <a:prstGeom prst="rect">
            <a:avLst/>
          </a:prstGeom>
          <a:noFill/>
          <a:ln/>
        </p:spPr>
        <p:txBody>
          <a:bodyPr wrap="square" lIns="0" tIns="0" rIns="0" bIns="0" rtlCol="0" anchor="t"/>
          <a:lstStyle/>
          <a:p>
            <a:pPr marL="0" indent="0">
              <a:lnSpc>
                <a:spcPts val="1200"/>
              </a:lnSpc>
              <a:buNone/>
            </a:pPr>
            <a:r>
              <a:rPr lang="en-US" sz="950" dirty="0">
                <a:solidFill>
                  <a:srgbClr val="707070"/>
                </a:solidFill>
                <a:latin typeface="Arial" pitchFamily="34" charset="0"/>
                <a:ea typeface="Arial" pitchFamily="34" charset="-122"/>
                <a:cs typeface="Arial" pitchFamily="34" charset="-120"/>
              </a:rPr>
              <a:t>Extend the existing talent marketplace; publish the rate annually.</a:t>
            </a:r>
            <a:endParaRPr lang="en-US" sz="950" dirty="0"/>
          </a:p>
        </p:txBody>
      </p:sp>
      <p:sp>
        <p:nvSpPr>
          <p:cNvPr id="21" name="Shape 19"/>
          <p:cNvSpPr/>
          <p:nvPr/>
        </p:nvSpPr>
        <p:spPr>
          <a:xfrm>
            <a:off x="8065008" y="1481328"/>
            <a:ext cx="3529584" cy="4023360"/>
          </a:xfrm>
          <a:prstGeom prst="roundRect">
            <a:avLst>
              <a:gd name="adj" fmla="val 1295"/>
            </a:avLst>
          </a:prstGeom>
          <a:solidFill>
            <a:srgbClr val="F4F4F4"/>
          </a:solidFill>
          <a:ln w="12700">
            <a:solidFill>
              <a:srgbClr val="DCDCDC"/>
            </a:solidFill>
            <a:prstDash val="solid"/>
          </a:ln>
        </p:spPr>
        <p:txBody>
          <a:bodyPr/>
          <a:lstStyle/>
          <a:p>
            <a:endParaRPr lang="en-GB"/>
          </a:p>
        </p:txBody>
      </p:sp>
      <p:sp>
        <p:nvSpPr>
          <p:cNvPr id="22" name="Shape 20"/>
          <p:cNvSpPr/>
          <p:nvPr/>
        </p:nvSpPr>
        <p:spPr>
          <a:xfrm>
            <a:off x="8302752" y="1700784"/>
            <a:ext cx="566928" cy="566928"/>
          </a:xfrm>
          <a:prstGeom prst="ellipse">
            <a:avLst/>
          </a:prstGeom>
          <a:solidFill>
            <a:srgbClr val="DB0011"/>
          </a:solidFill>
          <a:ln/>
        </p:spPr>
        <p:txBody>
          <a:bodyPr/>
          <a:lstStyle/>
          <a:p>
            <a:endParaRPr lang="en-GB"/>
          </a:p>
        </p:txBody>
      </p:sp>
      <p:sp>
        <p:nvSpPr>
          <p:cNvPr id="23" name="Text 21"/>
          <p:cNvSpPr/>
          <p:nvPr/>
        </p:nvSpPr>
        <p:spPr>
          <a:xfrm>
            <a:off x="8302752" y="1700784"/>
            <a:ext cx="566928" cy="566928"/>
          </a:xfrm>
          <a:prstGeom prst="rect">
            <a:avLst/>
          </a:prstGeom>
          <a:noFill/>
          <a:ln/>
        </p:spPr>
        <p:txBody>
          <a:bodyPr wrap="square" lIns="0" tIns="0" rIns="0" bIns="0" rtlCol="0" anchor="ctr"/>
          <a:lstStyle/>
          <a:p>
            <a:pPr marL="0" indent="0" algn="ctr">
              <a:buNone/>
            </a:pPr>
            <a:r>
              <a:rPr lang="en-US" sz="1700" b="1" dirty="0">
                <a:solidFill>
                  <a:srgbClr val="FFFFFF"/>
                </a:solidFill>
                <a:latin typeface="Arial" pitchFamily="34" charset="0"/>
                <a:ea typeface="Arial" pitchFamily="34" charset="-122"/>
                <a:cs typeface="Arial" pitchFamily="34" charset="-120"/>
              </a:rPr>
              <a:t>03</a:t>
            </a:r>
            <a:endParaRPr lang="en-US" sz="1700" dirty="0"/>
          </a:p>
        </p:txBody>
      </p:sp>
      <p:sp>
        <p:nvSpPr>
          <p:cNvPr id="24" name="Text 22"/>
          <p:cNvSpPr/>
          <p:nvPr/>
        </p:nvSpPr>
        <p:spPr>
          <a:xfrm>
            <a:off x="8302752" y="2395728"/>
            <a:ext cx="3054096" cy="914400"/>
          </a:xfrm>
          <a:prstGeom prst="rect">
            <a:avLst/>
          </a:prstGeom>
          <a:noFill/>
          <a:ln/>
        </p:spPr>
        <p:txBody>
          <a:bodyPr wrap="square" lIns="0" tIns="0" rIns="0" bIns="0" rtlCol="0" anchor="t"/>
          <a:lstStyle/>
          <a:p>
            <a:pPr marL="0" indent="0">
              <a:lnSpc>
                <a:spcPts val="1900"/>
              </a:lnSpc>
              <a:buNone/>
            </a:pPr>
            <a:r>
              <a:rPr lang="en-US" sz="1500" b="1" dirty="0">
                <a:solidFill>
                  <a:srgbClr val="1A1A1A"/>
                </a:solidFill>
                <a:latin typeface="Arial" pitchFamily="34" charset="0"/>
                <a:ea typeface="Arial" pitchFamily="34" charset="-122"/>
                <a:cs typeface="Arial" pitchFamily="34" charset="-120"/>
              </a:rPr>
              <a:t>Redesign the work, then deploy the tool</a:t>
            </a:r>
            <a:endParaRPr lang="en-US" sz="1500" dirty="0"/>
          </a:p>
        </p:txBody>
      </p:sp>
      <p:sp>
        <p:nvSpPr>
          <p:cNvPr id="25" name="Text 23"/>
          <p:cNvSpPr/>
          <p:nvPr/>
        </p:nvSpPr>
        <p:spPr>
          <a:xfrm>
            <a:off x="8302752" y="3310128"/>
            <a:ext cx="3054096" cy="960120"/>
          </a:xfrm>
          <a:prstGeom prst="rect">
            <a:avLst/>
          </a:prstGeom>
          <a:noFill/>
          <a:ln/>
        </p:spPr>
        <p:txBody>
          <a:bodyPr wrap="square" lIns="0" tIns="0" rIns="0" bIns="0" rtlCol="0" anchor="t"/>
          <a:lstStyle/>
          <a:p>
            <a:pPr marL="0" indent="0">
              <a:lnSpc>
                <a:spcPts val="1500"/>
              </a:lnSpc>
              <a:buNone/>
            </a:pPr>
            <a:r>
              <a:rPr lang="en-US" sz="1200" dirty="0">
                <a:solidFill>
                  <a:srgbClr val="3D3D3D"/>
                </a:solidFill>
                <a:latin typeface="Arial" pitchFamily="34" charset="0"/>
                <a:ea typeface="Arial" pitchFamily="34" charset="-122"/>
                <a:cs typeface="Arial" pitchFamily="34" charset="-120"/>
              </a:rPr>
              <a:t>Make process redesign a precondition of rollout so saved time is reallocated to defined higher-value activity.</a:t>
            </a:r>
            <a:endParaRPr lang="en-US" sz="1200" dirty="0"/>
          </a:p>
        </p:txBody>
      </p:sp>
      <p:sp>
        <p:nvSpPr>
          <p:cNvPr id="26" name="Text 24"/>
          <p:cNvSpPr/>
          <p:nvPr/>
        </p:nvSpPr>
        <p:spPr>
          <a:xfrm>
            <a:off x="8302752" y="4443984"/>
            <a:ext cx="3054096" cy="201168"/>
          </a:xfrm>
          <a:prstGeom prst="rect">
            <a:avLst/>
          </a:prstGeom>
          <a:noFill/>
          <a:ln/>
        </p:spPr>
        <p:txBody>
          <a:bodyPr wrap="square" lIns="0" tIns="0" rIns="0" bIns="0" rtlCol="0" anchor="ctr"/>
          <a:lstStyle/>
          <a:p>
            <a:pPr marL="0" indent="0">
              <a:buNone/>
            </a:pPr>
            <a:r>
              <a:rPr lang="en-US" sz="850" b="1" kern="0" spc="100" dirty="0">
                <a:solidFill>
                  <a:srgbClr val="DB0011"/>
                </a:solidFill>
                <a:latin typeface="Arial" pitchFamily="34" charset="0"/>
                <a:ea typeface="Arial" pitchFamily="34" charset="-122"/>
                <a:cs typeface="Arial" pitchFamily="34" charset="-120"/>
              </a:rPr>
              <a:t>GROUNDED IN</a:t>
            </a:r>
            <a:endParaRPr lang="en-US" sz="850" dirty="0"/>
          </a:p>
        </p:txBody>
      </p:sp>
      <p:sp>
        <p:nvSpPr>
          <p:cNvPr id="27" name="Text 25"/>
          <p:cNvSpPr/>
          <p:nvPr/>
        </p:nvSpPr>
        <p:spPr>
          <a:xfrm>
            <a:off x="8302752" y="4645152"/>
            <a:ext cx="3054096" cy="365760"/>
          </a:xfrm>
          <a:prstGeom prst="rect">
            <a:avLst/>
          </a:prstGeom>
          <a:noFill/>
          <a:ln/>
        </p:spPr>
        <p:txBody>
          <a:bodyPr wrap="square" lIns="0" tIns="0" rIns="0" bIns="0" rtlCol="0" anchor="t"/>
          <a:lstStyle/>
          <a:p>
            <a:pPr marL="0" indent="0">
              <a:lnSpc>
                <a:spcPts val="1300"/>
              </a:lnSpc>
              <a:buNone/>
            </a:pPr>
            <a:r>
              <a:rPr lang="en-US" sz="1100" i="1" dirty="0">
                <a:solidFill>
                  <a:srgbClr val="1A1A1A"/>
                </a:solidFill>
                <a:latin typeface="Arial" pitchFamily="34" charset="0"/>
                <a:ea typeface="Arial" pitchFamily="34" charset="-122"/>
                <a:cs typeface="Arial" pitchFamily="34" charset="-120"/>
              </a:rPr>
              <a:t>Appelbaum et al. (2000), opportunity</a:t>
            </a:r>
            <a:endParaRPr lang="en-US" sz="1100" dirty="0"/>
          </a:p>
        </p:txBody>
      </p:sp>
      <p:sp>
        <p:nvSpPr>
          <p:cNvPr id="28" name="Text 26"/>
          <p:cNvSpPr/>
          <p:nvPr/>
        </p:nvSpPr>
        <p:spPr>
          <a:xfrm>
            <a:off x="8302752" y="5029200"/>
            <a:ext cx="3054096" cy="402336"/>
          </a:xfrm>
          <a:prstGeom prst="rect">
            <a:avLst/>
          </a:prstGeom>
          <a:noFill/>
          <a:ln/>
        </p:spPr>
        <p:txBody>
          <a:bodyPr wrap="square" lIns="0" tIns="0" rIns="0" bIns="0" rtlCol="0" anchor="t"/>
          <a:lstStyle/>
          <a:p>
            <a:pPr marL="0" indent="0">
              <a:lnSpc>
                <a:spcPts val="1200"/>
              </a:lnSpc>
              <a:buNone/>
            </a:pPr>
            <a:r>
              <a:rPr lang="en-US" sz="950" dirty="0">
                <a:solidFill>
                  <a:srgbClr val="707070"/>
                </a:solidFill>
                <a:latin typeface="Arial" pitchFamily="34" charset="0"/>
                <a:ea typeface="Arial" pitchFamily="34" charset="-122"/>
                <a:cs typeface="Arial" pitchFamily="34" charset="-120"/>
              </a:rPr>
              <a:t>Gate each of the ~50 redesigns on a documented work-redesign plan.</a:t>
            </a:r>
            <a:endParaRPr lang="en-US" sz="950" dirty="0"/>
          </a:p>
        </p:txBody>
      </p:sp>
      <p:sp>
        <p:nvSpPr>
          <p:cNvPr id="29" name="Text 27"/>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References: Kirkpatrick (1994); Appelbaum et al. (2000); Becker (1964).</a:t>
            </a:r>
            <a:endParaRPr lang="en-US" sz="850" dirty="0"/>
          </a:p>
        </p:txBody>
      </p:sp>
      <p:sp>
        <p:nvSpPr>
          <p:cNvPr id="30" name="Text 28"/>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12</a:t>
            </a:r>
            <a:endParaRPr lang="en-US" sz="9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r>
              <a:rPr lang="en-US" sz="1050" b="1" kern="0" spc="160" dirty="0">
                <a:solidFill>
                  <a:srgbClr val="DB0011"/>
                </a:solidFill>
                <a:latin typeface="Arial" pitchFamily="34" charset="0"/>
                <a:ea typeface="Arial" pitchFamily="34" charset="-122"/>
                <a:cs typeface="Arial" pitchFamily="34" charset="-120"/>
              </a:rPr>
              <a:t>VRAJ PATEL · SKILLS, RESKILLING AND INTERNAL MOBILITY</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3000" b="1" dirty="0">
                <a:solidFill>
                  <a:srgbClr val="1A1A1A"/>
                </a:solidFill>
                <a:latin typeface="Arial" pitchFamily="34" charset="0"/>
                <a:ea typeface="Arial" pitchFamily="34" charset="-122"/>
                <a:cs typeface="Arial" pitchFamily="34" charset="-120"/>
              </a:rPr>
              <a:t>Future of work: capability building, 5 to 10 years out</a:t>
            </a:r>
            <a:endParaRPr lang="en-US" sz="3000" dirty="0"/>
          </a:p>
        </p:txBody>
      </p:sp>
      <p:sp>
        <p:nvSpPr>
          <p:cNvPr id="5" name="Shape 3"/>
          <p:cNvSpPr/>
          <p:nvPr/>
        </p:nvSpPr>
        <p:spPr>
          <a:xfrm>
            <a:off x="566928" y="1481328"/>
            <a:ext cx="3529584" cy="2487168"/>
          </a:xfrm>
          <a:prstGeom prst="roundRect">
            <a:avLst>
              <a:gd name="adj" fmla="val 1838"/>
            </a:avLst>
          </a:prstGeom>
          <a:solidFill>
            <a:srgbClr val="F4F4F4"/>
          </a:solidFill>
          <a:ln w="12700">
            <a:solidFill>
              <a:srgbClr val="DCDCDC"/>
            </a:solidFill>
            <a:prstDash val="solid"/>
          </a:ln>
        </p:spPr>
        <p:txBody>
          <a:bodyPr/>
          <a:lstStyle/>
          <a:p>
            <a:endParaRPr lang="en-GB"/>
          </a:p>
        </p:txBody>
      </p:sp>
      <p:sp>
        <p:nvSpPr>
          <p:cNvPr id="6" name="Shape 4"/>
          <p:cNvSpPr/>
          <p:nvPr/>
        </p:nvSpPr>
        <p:spPr>
          <a:xfrm>
            <a:off x="786384" y="1645920"/>
            <a:ext cx="1234440" cy="274320"/>
          </a:xfrm>
          <a:prstGeom prst="roundRect">
            <a:avLst>
              <a:gd name="adj" fmla="val 16667"/>
            </a:avLst>
          </a:prstGeom>
          <a:solidFill>
            <a:srgbClr val="DB0011"/>
          </a:solidFill>
          <a:ln/>
        </p:spPr>
        <p:txBody>
          <a:bodyPr/>
          <a:lstStyle/>
          <a:p>
            <a:endParaRPr lang="en-GB"/>
          </a:p>
        </p:txBody>
      </p:sp>
      <p:sp>
        <p:nvSpPr>
          <p:cNvPr id="7" name="Text 5"/>
          <p:cNvSpPr/>
          <p:nvPr/>
        </p:nvSpPr>
        <p:spPr>
          <a:xfrm>
            <a:off x="786384" y="1645920"/>
            <a:ext cx="1234440" cy="274320"/>
          </a:xfrm>
          <a:prstGeom prst="rect">
            <a:avLst/>
          </a:prstGeom>
          <a:noFill/>
          <a:ln/>
        </p:spPr>
        <p:txBody>
          <a:bodyPr wrap="square" lIns="0" tIns="0" rIns="0" bIns="0" rtlCol="0" anchor="ctr"/>
          <a:lstStyle/>
          <a:p>
            <a:pPr marL="0" indent="0" algn="ctr">
              <a:buNone/>
            </a:pPr>
            <a:r>
              <a:rPr lang="en-US" sz="900" b="1" dirty="0">
                <a:solidFill>
                  <a:srgbClr val="FFFFFF"/>
                </a:solidFill>
                <a:latin typeface="Arial" pitchFamily="34" charset="0"/>
                <a:ea typeface="Arial" pitchFamily="34" charset="-122"/>
                <a:cs typeface="Arial" pitchFamily="34" charset="-120"/>
              </a:rPr>
              <a:t>0–2 YEARS</a:t>
            </a:r>
            <a:endParaRPr lang="en-US" sz="900" dirty="0"/>
          </a:p>
        </p:txBody>
      </p:sp>
      <p:sp>
        <p:nvSpPr>
          <p:cNvPr id="8" name="Text 6"/>
          <p:cNvSpPr/>
          <p:nvPr/>
        </p:nvSpPr>
        <p:spPr>
          <a:xfrm>
            <a:off x="786384" y="2011680"/>
            <a:ext cx="3090672" cy="566928"/>
          </a:xfrm>
          <a:prstGeom prst="rect">
            <a:avLst/>
          </a:prstGeom>
          <a:noFill/>
          <a:ln/>
        </p:spPr>
        <p:txBody>
          <a:bodyPr wrap="square" lIns="0" tIns="0" rIns="0" bIns="0" rtlCol="0" anchor="t"/>
          <a:lstStyle/>
          <a:p>
            <a:pPr marL="0" indent="0">
              <a:lnSpc>
                <a:spcPts val="1900"/>
              </a:lnSpc>
              <a:buNone/>
            </a:pPr>
            <a:r>
              <a:rPr lang="en-US" sz="1550" b="1" dirty="0">
                <a:solidFill>
                  <a:srgbClr val="1A1A1A"/>
                </a:solidFill>
                <a:latin typeface="Arial" pitchFamily="34" charset="0"/>
                <a:ea typeface="Arial" pitchFamily="34" charset="-122"/>
                <a:cs typeface="Arial" pitchFamily="34" charset="-120"/>
              </a:rPr>
              <a:t>AI literacy becomes a floor</a:t>
            </a:r>
            <a:endParaRPr lang="en-US" sz="1550" dirty="0"/>
          </a:p>
        </p:txBody>
      </p:sp>
      <p:sp>
        <p:nvSpPr>
          <p:cNvPr id="9" name="Text 7"/>
          <p:cNvSpPr/>
          <p:nvPr/>
        </p:nvSpPr>
        <p:spPr>
          <a:xfrm>
            <a:off x="786384" y="2615184"/>
            <a:ext cx="3090672" cy="658368"/>
          </a:xfrm>
          <a:prstGeom prst="rect">
            <a:avLst/>
          </a:prstGeom>
          <a:noFill/>
          <a:ln/>
        </p:spPr>
        <p:txBody>
          <a:bodyPr wrap="square" lIns="0" tIns="0" rIns="0" bIns="0" rtlCol="0" anchor="t"/>
          <a:lstStyle/>
          <a:p>
            <a:pPr marL="0" indent="0">
              <a:lnSpc>
                <a:spcPts val="1450"/>
              </a:lnSpc>
              <a:buNone/>
            </a:pPr>
            <a:r>
              <a:rPr lang="en-US" sz="1150" dirty="0">
                <a:solidFill>
                  <a:srgbClr val="3D3D3D"/>
                </a:solidFill>
                <a:latin typeface="Arial" pitchFamily="34" charset="0"/>
                <a:ea typeface="Arial" pitchFamily="34" charset="-122"/>
                <a:cs typeface="Arial" pitchFamily="34" charset="-120"/>
              </a:rPr>
              <a:t>Baseline fluency stops being a differentiator</a:t>
            </a:r>
            <a:endParaRPr lang="en-US" sz="1150" dirty="0"/>
          </a:p>
        </p:txBody>
      </p:sp>
      <p:sp>
        <p:nvSpPr>
          <p:cNvPr id="10" name="Text 8"/>
          <p:cNvSpPr/>
          <p:nvPr/>
        </p:nvSpPr>
        <p:spPr>
          <a:xfrm>
            <a:off x="786384" y="3291840"/>
            <a:ext cx="3090672" cy="548640"/>
          </a:xfrm>
          <a:prstGeom prst="rect">
            <a:avLst/>
          </a:prstGeom>
          <a:noFill/>
          <a:ln/>
        </p:spPr>
        <p:txBody>
          <a:bodyPr wrap="square" lIns="0" tIns="0" rIns="0" bIns="0" rtlCol="0" anchor="t"/>
          <a:lstStyle/>
          <a:p>
            <a:pPr marL="0" indent="0">
              <a:lnSpc>
                <a:spcPts val="1300"/>
              </a:lnSpc>
              <a:buNone/>
            </a:pPr>
            <a:r>
              <a:rPr lang="en-US" sz="1050" b="1" dirty="0">
                <a:solidFill>
                  <a:srgbClr val="1A1A1A"/>
                </a:solidFill>
                <a:latin typeface="Arial" pitchFamily="34" charset="0"/>
                <a:ea typeface="Arial" pitchFamily="34" charset="-122"/>
                <a:cs typeface="Arial" pitchFamily="34" charset="-120"/>
              </a:rPr>
              <a:t>PREPARE: Assessed baseline for every role, refreshed as models change</a:t>
            </a:r>
            <a:endParaRPr lang="en-US" sz="1050" dirty="0"/>
          </a:p>
        </p:txBody>
      </p:sp>
      <p:sp>
        <p:nvSpPr>
          <p:cNvPr id="11" name="Shape 9"/>
          <p:cNvSpPr/>
          <p:nvPr/>
        </p:nvSpPr>
        <p:spPr>
          <a:xfrm>
            <a:off x="4315968" y="1481328"/>
            <a:ext cx="3529584" cy="2487168"/>
          </a:xfrm>
          <a:prstGeom prst="roundRect">
            <a:avLst>
              <a:gd name="adj" fmla="val 1838"/>
            </a:avLst>
          </a:prstGeom>
          <a:solidFill>
            <a:srgbClr val="F4F4F4"/>
          </a:solidFill>
          <a:ln w="12700">
            <a:solidFill>
              <a:srgbClr val="DCDCDC"/>
            </a:solidFill>
            <a:prstDash val="solid"/>
          </a:ln>
        </p:spPr>
        <p:txBody>
          <a:bodyPr/>
          <a:lstStyle/>
          <a:p>
            <a:endParaRPr lang="en-GB"/>
          </a:p>
        </p:txBody>
      </p:sp>
      <p:sp>
        <p:nvSpPr>
          <p:cNvPr id="12" name="Shape 10"/>
          <p:cNvSpPr/>
          <p:nvPr/>
        </p:nvSpPr>
        <p:spPr>
          <a:xfrm>
            <a:off x="4535424" y="1645920"/>
            <a:ext cx="1234440" cy="274320"/>
          </a:xfrm>
          <a:prstGeom prst="roundRect">
            <a:avLst>
              <a:gd name="adj" fmla="val 16667"/>
            </a:avLst>
          </a:prstGeom>
          <a:solidFill>
            <a:srgbClr val="DB0011"/>
          </a:solidFill>
          <a:ln/>
        </p:spPr>
        <p:txBody>
          <a:bodyPr/>
          <a:lstStyle/>
          <a:p>
            <a:endParaRPr lang="en-GB"/>
          </a:p>
        </p:txBody>
      </p:sp>
      <p:sp>
        <p:nvSpPr>
          <p:cNvPr id="13" name="Text 11"/>
          <p:cNvSpPr/>
          <p:nvPr/>
        </p:nvSpPr>
        <p:spPr>
          <a:xfrm>
            <a:off x="4535424" y="1645920"/>
            <a:ext cx="1234440" cy="274320"/>
          </a:xfrm>
          <a:prstGeom prst="rect">
            <a:avLst/>
          </a:prstGeom>
          <a:noFill/>
          <a:ln/>
        </p:spPr>
        <p:txBody>
          <a:bodyPr wrap="square" lIns="0" tIns="0" rIns="0" bIns="0" rtlCol="0" anchor="ctr"/>
          <a:lstStyle/>
          <a:p>
            <a:pPr marL="0" indent="0" algn="ctr">
              <a:buNone/>
            </a:pPr>
            <a:r>
              <a:rPr lang="en-US" sz="900" b="1" dirty="0">
                <a:solidFill>
                  <a:srgbClr val="FFFFFF"/>
                </a:solidFill>
                <a:latin typeface="Arial" pitchFamily="34" charset="0"/>
                <a:ea typeface="Arial" pitchFamily="34" charset="-122"/>
                <a:cs typeface="Arial" pitchFamily="34" charset="-120"/>
              </a:rPr>
              <a:t>3–5 YEARS</a:t>
            </a:r>
            <a:endParaRPr lang="en-US" sz="900" dirty="0"/>
          </a:p>
        </p:txBody>
      </p:sp>
      <p:sp>
        <p:nvSpPr>
          <p:cNvPr id="14" name="Text 12"/>
          <p:cNvSpPr/>
          <p:nvPr/>
        </p:nvSpPr>
        <p:spPr>
          <a:xfrm>
            <a:off x="4535424" y="2011680"/>
            <a:ext cx="3090672" cy="566928"/>
          </a:xfrm>
          <a:prstGeom prst="rect">
            <a:avLst/>
          </a:prstGeom>
          <a:noFill/>
          <a:ln/>
        </p:spPr>
        <p:txBody>
          <a:bodyPr wrap="square" lIns="0" tIns="0" rIns="0" bIns="0" rtlCol="0" anchor="t"/>
          <a:lstStyle/>
          <a:p>
            <a:pPr marL="0" indent="0">
              <a:lnSpc>
                <a:spcPts val="1900"/>
              </a:lnSpc>
              <a:buNone/>
            </a:pPr>
            <a:r>
              <a:rPr lang="en-US" sz="1550" b="1" dirty="0">
                <a:solidFill>
                  <a:srgbClr val="1A1A1A"/>
                </a:solidFill>
                <a:latin typeface="Arial" pitchFamily="34" charset="0"/>
                <a:ea typeface="Arial" pitchFamily="34" charset="-122"/>
                <a:cs typeface="Arial" pitchFamily="34" charset="-120"/>
              </a:rPr>
              <a:t>The entry-level pipeline breaks</a:t>
            </a:r>
            <a:endParaRPr lang="en-US" sz="1550" dirty="0"/>
          </a:p>
        </p:txBody>
      </p:sp>
      <p:sp>
        <p:nvSpPr>
          <p:cNvPr id="15" name="Text 13"/>
          <p:cNvSpPr/>
          <p:nvPr/>
        </p:nvSpPr>
        <p:spPr>
          <a:xfrm>
            <a:off x="4535424" y="2615184"/>
            <a:ext cx="3090672" cy="658368"/>
          </a:xfrm>
          <a:prstGeom prst="rect">
            <a:avLst/>
          </a:prstGeom>
          <a:noFill/>
          <a:ln/>
        </p:spPr>
        <p:txBody>
          <a:bodyPr wrap="square" lIns="0" tIns="0" rIns="0" bIns="0" rtlCol="0" anchor="t"/>
          <a:lstStyle/>
          <a:p>
            <a:pPr marL="0" indent="0">
              <a:lnSpc>
                <a:spcPts val="1450"/>
              </a:lnSpc>
              <a:buNone/>
            </a:pPr>
            <a:r>
              <a:rPr lang="en-US" sz="1150" dirty="0">
                <a:solidFill>
                  <a:srgbClr val="3D3D3D"/>
                </a:solidFill>
                <a:latin typeface="Arial" pitchFamily="34" charset="0"/>
                <a:ea typeface="Arial" pitchFamily="34" charset="-122"/>
                <a:cs typeface="Arial" pitchFamily="34" charset="-120"/>
              </a:rPr>
              <a:t>Junior analytical work is where judgement is learned</a:t>
            </a:r>
            <a:endParaRPr lang="en-US" sz="1150" dirty="0"/>
          </a:p>
        </p:txBody>
      </p:sp>
      <p:sp>
        <p:nvSpPr>
          <p:cNvPr id="16" name="Text 14"/>
          <p:cNvSpPr/>
          <p:nvPr/>
        </p:nvSpPr>
        <p:spPr>
          <a:xfrm>
            <a:off x="4535424" y="3291840"/>
            <a:ext cx="3090672" cy="548640"/>
          </a:xfrm>
          <a:prstGeom prst="rect">
            <a:avLst/>
          </a:prstGeom>
          <a:noFill/>
          <a:ln/>
        </p:spPr>
        <p:txBody>
          <a:bodyPr wrap="square" lIns="0" tIns="0" rIns="0" bIns="0" rtlCol="0" anchor="t"/>
          <a:lstStyle/>
          <a:p>
            <a:pPr marL="0" indent="0">
              <a:lnSpc>
                <a:spcPts val="1300"/>
              </a:lnSpc>
              <a:buNone/>
            </a:pPr>
            <a:r>
              <a:rPr lang="en-US" sz="1050" b="1" dirty="0">
                <a:solidFill>
                  <a:srgbClr val="1A1A1A"/>
                </a:solidFill>
                <a:latin typeface="Arial" pitchFamily="34" charset="0"/>
                <a:ea typeface="Arial" pitchFamily="34" charset="-122"/>
                <a:cs typeface="Arial" pitchFamily="34" charset="-120"/>
              </a:rPr>
              <a:t>PREPARE: Design apprenticeship deliberately; reserve hard reasoning tasks</a:t>
            </a:r>
            <a:endParaRPr lang="en-US" sz="1050" dirty="0"/>
          </a:p>
        </p:txBody>
      </p:sp>
      <p:sp>
        <p:nvSpPr>
          <p:cNvPr id="17" name="Shape 15"/>
          <p:cNvSpPr/>
          <p:nvPr/>
        </p:nvSpPr>
        <p:spPr>
          <a:xfrm>
            <a:off x="8065008" y="1481328"/>
            <a:ext cx="3529584" cy="2487168"/>
          </a:xfrm>
          <a:prstGeom prst="roundRect">
            <a:avLst>
              <a:gd name="adj" fmla="val 1838"/>
            </a:avLst>
          </a:prstGeom>
          <a:solidFill>
            <a:srgbClr val="1F1F1F"/>
          </a:solidFill>
          <a:ln w="12700">
            <a:solidFill>
              <a:srgbClr val="1F1F1F"/>
            </a:solidFill>
            <a:prstDash val="solid"/>
          </a:ln>
        </p:spPr>
        <p:txBody>
          <a:bodyPr/>
          <a:lstStyle/>
          <a:p>
            <a:endParaRPr lang="en-GB"/>
          </a:p>
        </p:txBody>
      </p:sp>
      <p:sp>
        <p:nvSpPr>
          <p:cNvPr id="18" name="Shape 16"/>
          <p:cNvSpPr/>
          <p:nvPr/>
        </p:nvSpPr>
        <p:spPr>
          <a:xfrm>
            <a:off x="8284464" y="1645920"/>
            <a:ext cx="1234440" cy="274320"/>
          </a:xfrm>
          <a:prstGeom prst="roundRect">
            <a:avLst>
              <a:gd name="adj" fmla="val 16667"/>
            </a:avLst>
          </a:prstGeom>
          <a:solidFill>
            <a:srgbClr val="DB0011"/>
          </a:solidFill>
          <a:ln/>
        </p:spPr>
        <p:txBody>
          <a:bodyPr/>
          <a:lstStyle/>
          <a:p>
            <a:endParaRPr lang="en-GB"/>
          </a:p>
        </p:txBody>
      </p:sp>
      <p:sp>
        <p:nvSpPr>
          <p:cNvPr id="19" name="Text 17"/>
          <p:cNvSpPr/>
          <p:nvPr/>
        </p:nvSpPr>
        <p:spPr>
          <a:xfrm>
            <a:off x="8284464" y="1645920"/>
            <a:ext cx="1234440" cy="274320"/>
          </a:xfrm>
          <a:prstGeom prst="rect">
            <a:avLst/>
          </a:prstGeom>
          <a:noFill/>
          <a:ln/>
        </p:spPr>
        <p:txBody>
          <a:bodyPr wrap="square" lIns="0" tIns="0" rIns="0" bIns="0" rtlCol="0" anchor="ctr"/>
          <a:lstStyle/>
          <a:p>
            <a:pPr marL="0" indent="0" algn="ctr">
              <a:buNone/>
            </a:pPr>
            <a:r>
              <a:rPr lang="en-US" sz="900" b="1" dirty="0">
                <a:solidFill>
                  <a:srgbClr val="FFFFFF"/>
                </a:solidFill>
                <a:latin typeface="Arial" pitchFamily="34" charset="0"/>
                <a:ea typeface="Arial" pitchFamily="34" charset="-122"/>
                <a:cs typeface="Arial" pitchFamily="34" charset="-120"/>
              </a:rPr>
              <a:t>5–10 YEARS</a:t>
            </a:r>
            <a:endParaRPr lang="en-US" sz="900" dirty="0"/>
          </a:p>
        </p:txBody>
      </p:sp>
      <p:sp>
        <p:nvSpPr>
          <p:cNvPr id="20" name="Text 18"/>
          <p:cNvSpPr/>
          <p:nvPr/>
        </p:nvSpPr>
        <p:spPr>
          <a:xfrm>
            <a:off x="8284464" y="2011680"/>
            <a:ext cx="3090672" cy="566928"/>
          </a:xfrm>
          <a:prstGeom prst="rect">
            <a:avLst/>
          </a:prstGeom>
          <a:noFill/>
          <a:ln/>
        </p:spPr>
        <p:txBody>
          <a:bodyPr wrap="square" lIns="0" tIns="0" rIns="0" bIns="0" rtlCol="0" anchor="t"/>
          <a:lstStyle/>
          <a:p>
            <a:pPr marL="0" indent="0">
              <a:lnSpc>
                <a:spcPts val="1900"/>
              </a:lnSpc>
              <a:buNone/>
            </a:pPr>
            <a:r>
              <a:rPr lang="en-US" sz="1550" b="1" dirty="0">
                <a:solidFill>
                  <a:srgbClr val="FFFFFF"/>
                </a:solidFill>
                <a:latin typeface="Arial" pitchFamily="34" charset="0"/>
                <a:ea typeface="Arial" pitchFamily="34" charset="-122"/>
                <a:cs typeface="Arial" pitchFamily="34" charset="-120"/>
              </a:rPr>
              <a:t>Skills replace jobs as the unit</a:t>
            </a:r>
            <a:endParaRPr lang="en-US" sz="1550" dirty="0"/>
          </a:p>
        </p:txBody>
      </p:sp>
      <p:sp>
        <p:nvSpPr>
          <p:cNvPr id="21" name="Text 19"/>
          <p:cNvSpPr/>
          <p:nvPr/>
        </p:nvSpPr>
        <p:spPr>
          <a:xfrm>
            <a:off x="8284464" y="2615184"/>
            <a:ext cx="3090672" cy="658368"/>
          </a:xfrm>
          <a:prstGeom prst="rect">
            <a:avLst/>
          </a:prstGeom>
          <a:noFill/>
          <a:ln/>
        </p:spPr>
        <p:txBody>
          <a:bodyPr wrap="square" lIns="0" tIns="0" rIns="0" bIns="0" rtlCol="0" anchor="t"/>
          <a:lstStyle/>
          <a:p>
            <a:pPr marL="0" indent="0">
              <a:lnSpc>
                <a:spcPts val="1450"/>
              </a:lnSpc>
              <a:buNone/>
            </a:pPr>
            <a:r>
              <a:rPr lang="en-US" sz="1150" dirty="0">
                <a:solidFill>
                  <a:srgbClr val="C9C9C9"/>
                </a:solidFill>
                <a:latin typeface="Arial" pitchFamily="34" charset="0"/>
                <a:ea typeface="Arial" pitchFamily="34" charset="-122"/>
                <a:cs typeface="Arial" pitchFamily="34" charset="-120"/>
              </a:rPr>
              <a:t>Planning shifts to live skills inventories</a:t>
            </a:r>
            <a:endParaRPr lang="en-US" sz="1150" dirty="0"/>
          </a:p>
        </p:txBody>
      </p:sp>
      <p:sp>
        <p:nvSpPr>
          <p:cNvPr id="22" name="Text 20"/>
          <p:cNvSpPr/>
          <p:nvPr/>
        </p:nvSpPr>
        <p:spPr>
          <a:xfrm>
            <a:off x="8284464" y="3291840"/>
            <a:ext cx="3090672" cy="548640"/>
          </a:xfrm>
          <a:prstGeom prst="rect">
            <a:avLst/>
          </a:prstGeom>
          <a:noFill/>
          <a:ln/>
        </p:spPr>
        <p:txBody>
          <a:bodyPr wrap="square" lIns="0" tIns="0" rIns="0" bIns="0" rtlCol="0" anchor="t"/>
          <a:lstStyle/>
          <a:p>
            <a:pPr marL="0" indent="0">
              <a:lnSpc>
                <a:spcPts val="1300"/>
              </a:lnSpc>
              <a:buNone/>
            </a:pPr>
            <a:r>
              <a:rPr lang="en-US" sz="1050" b="1" dirty="0">
                <a:solidFill>
                  <a:srgbClr val="FFFFFF"/>
                </a:solidFill>
                <a:latin typeface="Arial" pitchFamily="34" charset="0"/>
                <a:ea typeface="Arial" pitchFamily="34" charset="-122"/>
                <a:cs typeface="Arial" pitchFamily="34" charset="-120"/>
              </a:rPr>
              <a:t>PREPARE: Build a validated skills taxonomy — planning depends on it</a:t>
            </a:r>
            <a:endParaRPr lang="en-US" sz="1050" dirty="0"/>
          </a:p>
        </p:txBody>
      </p:sp>
      <p:sp>
        <p:nvSpPr>
          <p:cNvPr id="23" name="Text 21"/>
          <p:cNvSpPr/>
          <p:nvPr/>
        </p:nvSpPr>
        <p:spPr>
          <a:xfrm>
            <a:off x="566928" y="4224528"/>
            <a:ext cx="5486400" cy="274320"/>
          </a:xfrm>
          <a:prstGeom prst="rect">
            <a:avLst/>
          </a:prstGeom>
          <a:noFill/>
          <a:ln/>
        </p:spPr>
        <p:txBody>
          <a:bodyPr wrap="square" lIns="0" tIns="0" rIns="0" bIns="0" rtlCol="0" anchor="ctr"/>
          <a:lstStyle/>
          <a:p>
            <a:pPr marL="0" indent="0">
              <a:buNone/>
            </a:pPr>
            <a:r>
              <a:rPr lang="en-US" sz="1400" b="1" dirty="0">
                <a:solidFill>
                  <a:srgbClr val="1A1A1A"/>
                </a:solidFill>
                <a:latin typeface="Arial" pitchFamily="34" charset="0"/>
                <a:ea typeface="Arial" pitchFamily="34" charset="-122"/>
                <a:cs typeface="Arial" pitchFamily="34" charset="-120"/>
              </a:rPr>
              <a:t>The scale of the reskilling task</a:t>
            </a:r>
            <a:endParaRPr lang="en-US" sz="1400" dirty="0"/>
          </a:p>
        </p:txBody>
      </p:sp>
      <p:sp>
        <p:nvSpPr>
          <p:cNvPr id="24" name="Text 22"/>
          <p:cNvSpPr/>
          <p:nvPr/>
        </p:nvSpPr>
        <p:spPr>
          <a:xfrm>
            <a:off x="566928" y="4553712"/>
            <a:ext cx="5120640" cy="274320"/>
          </a:xfrm>
          <a:prstGeom prst="rect">
            <a:avLst/>
          </a:prstGeom>
          <a:noFill/>
          <a:ln/>
        </p:spPr>
        <p:txBody>
          <a:bodyPr wrap="square" lIns="0" tIns="0" rIns="0" bIns="0" rtlCol="0" anchor="ctr"/>
          <a:lstStyle/>
          <a:p>
            <a:pPr marL="0" indent="0">
              <a:buNone/>
            </a:pPr>
            <a:r>
              <a:rPr lang="en-US" sz="1200" b="1" dirty="0">
                <a:solidFill>
                  <a:srgbClr val="1A1A1A"/>
                </a:solidFill>
                <a:latin typeface="Arial" pitchFamily="34" charset="0"/>
                <a:ea typeface="Arial" pitchFamily="34" charset="-122"/>
                <a:cs typeface="Arial" pitchFamily="34" charset="-120"/>
              </a:rPr>
              <a:t>Core skills expected to change by 2030</a:t>
            </a:r>
            <a:endParaRPr lang="en-US" sz="1200" dirty="0"/>
          </a:p>
        </p:txBody>
      </p:sp>
      <p:sp>
        <p:nvSpPr>
          <p:cNvPr id="25" name="Shape 23"/>
          <p:cNvSpPr/>
          <p:nvPr/>
        </p:nvSpPr>
        <p:spPr>
          <a:xfrm>
            <a:off x="566928" y="4864608"/>
            <a:ext cx="5120640" cy="237744"/>
          </a:xfrm>
          <a:prstGeom prst="roundRect">
            <a:avLst>
              <a:gd name="adj" fmla="val 192308"/>
            </a:avLst>
          </a:prstGeom>
          <a:solidFill>
            <a:srgbClr val="E8E8E8"/>
          </a:solidFill>
          <a:ln/>
        </p:spPr>
        <p:txBody>
          <a:bodyPr/>
          <a:lstStyle/>
          <a:p>
            <a:endParaRPr lang="en-GB"/>
          </a:p>
        </p:txBody>
      </p:sp>
      <p:sp>
        <p:nvSpPr>
          <p:cNvPr id="26" name="Shape 24"/>
          <p:cNvSpPr/>
          <p:nvPr/>
        </p:nvSpPr>
        <p:spPr>
          <a:xfrm>
            <a:off x="566928" y="4864608"/>
            <a:ext cx="1997050" cy="237744"/>
          </a:xfrm>
          <a:prstGeom prst="roundRect">
            <a:avLst>
              <a:gd name="adj" fmla="val 192308"/>
            </a:avLst>
          </a:prstGeom>
          <a:solidFill>
            <a:srgbClr val="DB0011"/>
          </a:solidFill>
          <a:ln/>
        </p:spPr>
        <p:txBody>
          <a:bodyPr/>
          <a:lstStyle/>
          <a:p>
            <a:endParaRPr lang="en-GB"/>
          </a:p>
        </p:txBody>
      </p:sp>
      <p:sp>
        <p:nvSpPr>
          <p:cNvPr id="27" name="Text 25"/>
          <p:cNvSpPr/>
          <p:nvPr/>
        </p:nvSpPr>
        <p:spPr>
          <a:xfrm>
            <a:off x="566928" y="5138928"/>
            <a:ext cx="5120640" cy="274320"/>
          </a:xfrm>
          <a:prstGeom prst="rect">
            <a:avLst/>
          </a:prstGeom>
          <a:noFill/>
          <a:ln/>
        </p:spPr>
        <p:txBody>
          <a:bodyPr wrap="square" lIns="0" tIns="0" rIns="0" bIns="0" rtlCol="0" anchor="t"/>
          <a:lstStyle/>
          <a:p>
            <a:pPr marL="0" indent="0">
              <a:buNone/>
            </a:pPr>
            <a:r>
              <a:rPr lang="en-US" sz="1000" dirty="0">
                <a:solidFill>
                  <a:srgbClr val="707070"/>
                </a:solidFill>
                <a:latin typeface="Arial" pitchFamily="34" charset="0"/>
                <a:ea typeface="Arial" pitchFamily="34" charset="-122"/>
                <a:cs typeface="Arial" pitchFamily="34" charset="-120"/>
              </a:rPr>
              <a:t>39% — World Economic Forum (2025)</a:t>
            </a:r>
            <a:endParaRPr lang="en-US" sz="1000" dirty="0"/>
          </a:p>
        </p:txBody>
      </p:sp>
      <p:sp>
        <p:nvSpPr>
          <p:cNvPr id="28" name="Text 26"/>
          <p:cNvSpPr/>
          <p:nvPr/>
        </p:nvSpPr>
        <p:spPr>
          <a:xfrm>
            <a:off x="566928" y="5303520"/>
            <a:ext cx="5120640" cy="274320"/>
          </a:xfrm>
          <a:prstGeom prst="rect">
            <a:avLst/>
          </a:prstGeom>
          <a:noFill/>
          <a:ln/>
        </p:spPr>
        <p:txBody>
          <a:bodyPr wrap="square" lIns="0" tIns="0" rIns="0" bIns="0" rtlCol="0" anchor="ctr"/>
          <a:lstStyle/>
          <a:p>
            <a:pPr marL="0" indent="0">
              <a:buNone/>
            </a:pPr>
            <a:r>
              <a:rPr lang="en-US" sz="1200" b="1" dirty="0">
                <a:solidFill>
                  <a:srgbClr val="1A1A1A"/>
                </a:solidFill>
                <a:latin typeface="Arial" pitchFamily="34" charset="0"/>
                <a:ea typeface="Arial" pitchFamily="34" charset="-122"/>
                <a:cs typeface="Arial" pitchFamily="34" charset="-120"/>
              </a:rPr>
              <a:t>Jobs expected to be disrupted by 2030</a:t>
            </a:r>
            <a:endParaRPr lang="en-US" sz="1200" dirty="0"/>
          </a:p>
        </p:txBody>
      </p:sp>
      <p:sp>
        <p:nvSpPr>
          <p:cNvPr id="29" name="Shape 27"/>
          <p:cNvSpPr/>
          <p:nvPr/>
        </p:nvSpPr>
        <p:spPr>
          <a:xfrm>
            <a:off x="566928" y="5614416"/>
            <a:ext cx="5120640" cy="237744"/>
          </a:xfrm>
          <a:prstGeom prst="roundRect">
            <a:avLst>
              <a:gd name="adj" fmla="val 192308"/>
            </a:avLst>
          </a:prstGeom>
          <a:solidFill>
            <a:srgbClr val="E8E8E8"/>
          </a:solidFill>
          <a:ln/>
        </p:spPr>
        <p:txBody>
          <a:bodyPr/>
          <a:lstStyle/>
          <a:p>
            <a:endParaRPr lang="en-GB"/>
          </a:p>
        </p:txBody>
      </p:sp>
      <p:sp>
        <p:nvSpPr>
          <p:cNvPr id="30" name="Shape 28"/>
          <p:cNvSpPr/>
          <p:nvPr/>
        </p:nvSpPr>
        <p:spPr>
          <a:xfrm>
            <a:off x="566928" y="5614416"/>
            <a:ext cx="1126541" cy="237744"/>
          </a:xfrm>
          <a:prstGeom prst="roundRect">
            <a:avLst>
              <a:gd name="adj" fmla="val 192308"/>
            </a:avLst>
          </a:prstGeom>
          <a:solidFill>
            <a:srgbClr val="DB0011"/>
          </a:solidFill>
          <a:ln/>
        </p:spPr>
        <p:txBody>
          <a:bodyPr/>
          <a:lstStyle/>
          <a:p>
            <a:endParaRPr lang="en-GB"/>
          </a:p>
        </p:txBody>
      </p:sp>
      <p:sp>
        <p:nvSpPr>
          <p:cNvPr id="31" name="Text 29"/>
          <p:cNvSpPr/>
          <p:nvPr/>
        </p:nvSpPr>
        <p:spPr>
          <a:xfrm>
            <a:off x="566928" y="5888736"/>
            <a:ext cx="5120640" cy="274320"/>
          </a:xfrm>
          <a:prstGeom prst="rect">
            <a:avLst/>
          </a:prstGeom>
          <a:noFill/>
          <a:ln/>
        </p:spPr>
        <p:txBody>
          <a:bodyPr wrap="square" lIns="0" tIns="0" rIns="0" bIns="0" rtlCol="0" anchor="t"/>
          <a:lstStyle/>
          <a:p>
            <a:pPr marL="0" indent="0">
              <a:buNone/>
            </a:pPr>
            <a:r>
              <a:rPr lang="en-US" sz="1000" dirty="0">
                <a:solidFill>
                  <a:srgbClr val="707070"/>
                </a:solidFill>
                <a:latin typeface="Arial" pitchFamily="34" charset="0"/>
                <a:ea typeface="Arial" pitchFamily="34" charset="-122"/>
                <a:cs typeface="Arial" pitchFamily="34" charset="-120"/>
              </a:rPr>
              <a:t>22% — World Economic Forum (2025)</a:t>
            </a:r>
            <a:endParaRPr lang="en-US" sz="1000" dirty="0"/>
          </a:p>
        </p:txBody>
      </p:sp>
      <p:sp>
        <p:nvSpPr>
          <p:cNvPr id="32" name="Shape 30"/>
          <p:cNvSpPr/>
          <p:nvPr/>
        </p:nvSpPr>
        <p:spPr>
          <a:xfrm>
            <a:off x="6272784" y="4224528"/>
            <a:ext cx="5349240" cy="2103120"/>
          </a:xfrm>
          <a:prstGeom prst="roundRect">
            <a:avLst>
              <a:gd name="adj" fmla="val 2525"/>
            </a:avLst>
          </a:prstGeom>
          <a:solidFill>
            <a:srgbClr val="FCE9EB"/>
          </a:solidFill>
          <a:ln w="12700">
            <a:solidFill>
              <a:srgbClr val="F2C4CA"/>
            </a:solidFill>
            <a:prstDash val="solid"/>
          </a:ln>
        </p:spPr>
        <p:txBody>
          <a:bodyPr/>
          <a:lstStyle/>
          <a:p>
            <a:endParaRPr lang="en-GB"/>
          </a:p>
        </p:txBody>
      </p:sp>
      <p:sp>
        <p:nvSpPr>
          <p:cNvPr id="33" name="Text 31"/>
          <p:cNvSpPr/>
          <p:nvPr/>
        </p:nvSpPr>
        <p:spPr>
          <a:xfrm>
            <a:off x="6492240" y="4407408"/>
            <a:ext cx="4910328"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SCENARIO WARNING</a:t>
            </a:r>
            <a:endParaRPr lang="en-US" sz="900" dirty="0"/>
          </a:p>
        </p:txBody>
      </p:sp>
      <p:sp>
        <p:nvSpPr>
          <p:cNvPr id="34" name="Text 32"/>
          <p:cNvSpPr/>
          <p:nvPr/>
        </p:nvSpPr>
        <p:spPr>
          <a:xfrm>
            <a:off x="6492240" y="4681728"/>
            <a:ext cx="4910328" cy="548640"/>
          </a:xfrm>
          <a:prstGeom prst="rect">
            <a:avLst/>
          </a:prstGeom>
          <a:noFill/>
          <a:ln/>
        </p:spPr>
        <p:txBody>
          <a:bodyPr wrap="square" lIns="0" tIns="0" rIns="0" bIns="0" rtlCol="0" anchor="t"/>
          <a:lstStyle/>
          <a:p>
            <a:pPr marL="0" indent="0">
              <a:buNone/>
            </a:pPr>
            <a:r>
              <a:rPr lang="en-US" sz="1500" b="1" dirty="0">
                <a:solidFill>
                  <a:srgbClr val="1A1A1A"/>
                </a:solidFill>
                <a:latin typeface="Arial" pitchFamily="34" charset="0"/>
                <a:ea typeface="Arial" pitchFamily="34" charset="-122"/>
                <a:cs typeface="Arial" pitchFamily="34" charset="-120"/>
              </a:rPr>
              <a:t>The “age of displacement” is a sequencing risk</a:t>
            </a:r>
            <a:endParaRPr lang="en-US" sz="1500" dirty="0"/>
          </a:p>
        </p:txBody>
      </p:sp>
      <p:sp>
        <p:nvSpPr>
          <p:cNvPr id="35" name="Text 33"/>
          <p:cNvSpPr/>
          <p:nvPr/>
        </p:nvSpPr>
        <p:spPr>
          <a:xfrm>
            <a:off x="6492240" y="5321808"/>
            <a:ext cx="4910328" cy="548640"/>
          </a:xfrm>
          <a:prstGeom prst="rect">
            <a:avLst/>
          </a:prstGeom>
          <a:noFill/>
          <a:ln/>
        </p:spPr>
        <p:txBody>
          <a:bodyPr wrap="square" lIns="0" tIns="0" rIns="0" bIns="0" rtlCol="0" anchor="t"/>
          <a:lstStyle/>
          <a:p>
            <a:pPr marL="342900" indent="-342900">
              <a:lnSpc>
                <a:spcPts val="1600"/>
              </a:lnSpc>
              <a:spcAft>
                <a:spcPts val="900"/>
              </a:spcAft>
              <a:buSzPct val="100000"/>
              <a:buChar char="•"/>
            </a:pPr>
            <a:r>
              <a:rPr lang="en-US" sz="1200" dirty="0">
                <a:solidFill>
                  <a:srgbClr val="3D3D3D"/>
                </a:solidFill>
                <a:latin typeface="Arial" pitchFamily="34" charset="0"/>
                <a:ea typeface="Arial" pitchFamily="34" charset="-122"/>
                <a:cs typeface="Arial" pitchFamily="34" charset="-120"/>
              </a:rPr>
              <a:t>It is not a forecast — it is what happens when automation outruns reskilling</a:t>
            </a:r>
            <a:endParaRPr lang="en-US" sz="1200" dirty="0"/>
          </a:p>
          <a:p>
            <a:pPr marL="342900" indent="-342900">
              <a:lnSpc>
                <a:spcPts val="1600"/>
              </a:lnSpc>
              <a:spcAft>
                <a:spcPts val="900"/>
              </a:spcAft>
              <a:buSzPct val="100000"/>
              <a:buChar char="•"/>
            </a:pPr>
            <a:r>
              <a:rPr lang="en-US" sz="1200" dirty="0">
                <a:solidFill>
                  <a:srgbClr val="3D3D3D"/>
                </a:solidFill>
                <a:latin typeface="Arial" pitchFamily="34" charset="0"/>
                <a:ea typeface="Arial" pitchFamily="34" charset="-122"/>
                <a:cs typeface="Arial" pitchFamily="34" charset="-120"/>
              </a:rPr>
              <a:t>HSBC's exposure depends on whether capability leads reduction or trails it</a:t>
            </a:r>
            <a:endParaRPr lang="en-US" sz="1200" dirty="0"/>
          </a:p>
        </p:txBody>
      </p:sp>
      <p:sp>
        <p:nvSpPr>
          <p:cNvPr id="36" name="Text 34"/>
          <p:cNvSpPr/>
          <p:nvPr/>
        </p:nvSpPr>
        <p:spPr>
          <a:xfrm>
            <a:off x="571500" y="6434620"/>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Sources: World Economic Forum (2025) Future of Jobs Report; World Economic Forum (2026) Four Futures for Jobs in the New Economy.</a:t>
            </a:r>
            <a:endParaRPr lang="en-US" sz="850" dirty="0"/>
          </a:p>
        </p:txBody>
      </p:sp>
      <p:sp>
        <p:nvSpPr>
          <p:cNvPr id="37" name="Text 35"/>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13</a:t>
            </a:r>
            <a:endParaRPr lang="en-US" sz="9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pPr marL="0" indent="0">
              <a:buNone/>
            </a:pPr>
            <a:r>
              <a:rPr lang="en-US" sz="1050" b="1" kern="0" spc="160" dirty="0">
                <a:solidFill>
                  <a:srgbClr val="DB0011"/>
                </a:solidFill>
                <a:latin typeface="Arial" pitchFamily="34" charset="0"/>
                <a:ea typeface="Arial" pitchFamily="34" charset="-122"/>
                <a:cs typeface="Arial" pitchFamily="34" charset="-120"/>
              </a:rPr>
              <a:t>DHRUV· JOB DESIGN, ENGAGEMENT AND EMPLOYEE RELATIONS</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3000" b="1" dirty="0">
                <a:solidFill>
                  <a:srgbClr val="1A1A1A"/>
                </a:solidFill>
                <a:latin typeface="Arial" pitchFamily="34" charset="0"/>
                <a:ea typeface="Arial" pitchFamily="34" charset="-122"/>
                <a:cs typeface="Arial" pitchFamily="34" charset="-120"/>
              </a:rPr>
              <a:t>Scope and analytical lens</a:t>
            </a:r>
            <a:endParaRPr lang="en-US" sz="3000" dirty="0"/>
          </a:p>
        </p:txBody>
      </p:sp>
      <p:sp>
        <p:nvSpPr>
          <p:cNvPr id="5" name="Shape 3"/>
          <p:cNvSpPr/>
          <p:nvPr/>
        </p:nvSpPr>
        <p:spPr>
          <a:xfrm>
            <a:off x="566928" y="1463040"/>
            <a:ext cx="5577840" cy="1783080"/>
          </a:xfrm>
          <a:prstGeom prst="roundRect">
            <a:avLst>
              <a:gd name="adj" fmla="val 2564"/>
            </a:avLst>
          </a:prstGeom>
          <a:solidFill>
            <a:srgbClr val="F4F4F4"/>
          </a:solidFill>
          <a:ln w="12700">
            <a:solidFill>
              <a:srgbClr val="F4F4F4"/>
            </a:solidFill>
            <a:prstDash val="solid"/>
          </a:ln>
        </p:spPr>
        <p:txBody>
          <a:bodyPr/>
          <a:lstStyle/>
          <a:p>
            <a:endParaRPr lang="en-GB"/>
          </a:p>
        </p:txBody>
      </p:sp>
      <p:sp>
        <p:nvSpPr>
          <p:cNvPr id="6" name="Text 4"/>
          <p:cNvSpPr/>
          <p:nvPr/>
        </p:nvSpPr>
        <p:spPr>
          <a:xfrm>
            <a:off x="786384" y="1645920"/>
            <a:ext cx="5138928"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THIS SECTION COVERS</a:t>
            </a:r>
            <a:endParaRPr lang="en-US" sz="900" dirty="0"/>
          </a:p>
        </p:txBody>
      </p:sp>
      <p:sp>
        <p:nvSpPr>
          <p:cNvPr id="7" name="Text 5"/>
          <p:cNvSpPr/>
          <p:nvPr/>
        </p:nvSpPr>
        <p:spPr>
          <a:xfrm>
            <a:off x="786384" y="1920240"/>
            <a:ext cx="5138928" cy="310896"/>
          </a:xfrm>
          <a:prstGeom prst="rect">
            <a:avLst/>
          </a:prstGeom>
          <a:noFill/>
          <a:ln/>
        </p:spPr>
        <p:txBody>
          <a:bodyPr wrap="square" lIns="0" tIns="0" rIns="0" bIns="0" rtlCol="0" anchor="t"/>
          <a:lstStyle/>
          <a:p>
            <a:pPr marL="0" indent="0">
              <a:buNone/>
            </a:pPr>
            <a:r>
              <a:rPr lang="en-US" sz="1500" b="1" dirty="0">
                <a:solidFill>
                  <a:srgbClr val="1A1A1A"/>
                </a:solidFill>
                <a:latin typeface="Arial" pitchFamily="34" charset="0"/>
                <a:ea typeface="Arial" pitchFamily="34" charset="-122"/>
                <a:cs typeface="Arial" pitchFamily="34" charset="-120"/>
              </a:rPr>
              <a:t>What the work feels like from inside</a:t>
            </a:r>
            <a:endParaRPr lang="en-US" sz="1500" dirty="0"/>
          </a:p>
        </p:txBody>
      </p:sp>
      <p:sp>
        <p:nvSpPr>
          <p:cNvPr id="8" name="Text 6"/>
          <p:cNvSpPr/>
          <p:nvPr/>
        </p:nvSpPr>
        <p:spPr>
          <a:xfrm>
            <a:off x="786384" y="2322576"/>
            <a:ext cx="5138928" cy="758952"/>
          </a:xfrm>
          <a:prstGeom prst="rect">
            <a:avLst/>
          </a:prstGeom>
          <a:noFill/>
          <a:ln/>
        </p:spPr>
        <p:txBody>
          <a:bodyPr wrap="square" lIns="0" tIns="0" rIns="0" bIns="0" rtlCol="0" anchor="t"/>
          <a:lstStyle/>
          <a:p>
            <a:pPr marL="342900" indent="-342900">
              <a:lnSpc>
                <a:spcPts val="1600"/>
              </a:lnSpc>
              <a:spcAft>
                <a:spcPts val="900"/>
              </a:spcAft>
              <a:buSzPct val="100000"/>
              <a:buChar char="•"/>
            </a:pPr>
            <a:r>
              <a:rPr lang="en-US" sz="1200" dirty="0">
                <a:solidFill>
                  <a:srgbClr val="3D3D3D"/>
                </a:solidFill>
                <a:latin typeface="Arial" pitchFamily="34" charset="0"/>
                <a:ea typeface="Arial" pitchFamily="34" charset="-122"/>
                <a:cs typeface="Arial" pitchFamily="34" charset="-120"/>
              </a:rPr>
              <a:t>How automation changes job content, not only job numbers</a:t>
            </a:r>
            <a:endParaRPr lang="en-US" sz="1200" dirty="0"/>
          </a:p>
          <a:p>
            <a:pPr marL="342900" indent="-342900">
              <a:lnSpc>
                <a:spcPts val="1600"/>
              </a:lnSpc>
              <a:spcAft>
                <a:spcPts val="900"/>
              </a:spcAft>
              <a:buSzPct val="100000"/>
              <a:buChar char="•"/>
            </a:pPr>
            <a:r>
              <a:rPr lang="en-US" sz="1200" dirty="0">
                <a:solidFill>
                  <a:srgbClr val="3D3D3D"/>
                </a:solidFill>
                <a:latin typeface="Arial" pitchFamily="34" charset="0"/>
                <a:ea typeface="Arial" pitchFamily="34" charset="-122"/>
                <a:cs typeface="Arial" pitchFamily="34" charset="-120"/>
              </a:rPr>
              <a:t>How HSBC listens, rewards and consults</a:t>
            </a:r>
            <a:endParaRPr lang="en-US" sz="1200" dirty="0"/>
          </a:p>
          <a:p>
            <a:pPr marL="342900" indent="-342900">
              <a:lnSpc>
                <a:spcPts val="1600"/>
              </a:lnSpc>
              <a:spcAft>
                <a:spcPts val="900"/>
              </a:spcAft>
              <a:buSzPct val="100000"/>
              <a:buChar char="•"/>
            </a:pPr>
            <a:r>
              <a:rPr lang="en-US" sz="1200" dirty="0">
                <a:solidFill>
                  <a:srgbClr val="3D3D3D"/>
                </a:solidFill>
                <a:latin typeface="Arial" pitchFamily="34" charset="0"/>
                <a:ea typeface="Arial" pitchFamily="34" charset="-122"/>
                <a:cs typeface="Arial" pitchFamily="34" charset="-120"/>
              </a:rPr>
              <a:t>The employment relationship under sustained change</a:t>
            </a:r>
            <a:endParaRPr lang="en-US" sz="1200" dirty="0"/>
          </a:p>
        </p:txBody>
      </p:sp>
      <p:sp>
        <p:nvSpPr>
          <p:cNvPr id="9" name="Shape 7"/>
          <p:cNvSpPr/>
          <p:nvPr/>
        </p:nvSpPr>
        <p:spPr>
          <a:xfrm>
            <a:off x="566928" y="3401568"/>
            <a:ext cx="5577840" cy="1783080"/>
          </a:xfrm>
          <a:prstGeom prst="roundRect">
            <a:avLst>
              <a:gd name="adj" fmla="val 2564"/>
            </a:avLst>
          </a:prstGeom>
          <a:solidFill>
            <a:srgbClr val="FCE9EB"/>
          </a:solidFill>
          <a:ln w="12700">
            <a:solidFill>
              <a:srgbClr val="F2C4CA"/>
            </a:solidFill>
            <a:prstDash val="solid"/>
          </a:ln>
        </p:spPr>
        <p:txBody>
          <a:bodyPr/>
          <a:lstStyle/>
          <a:p>
            <a:endParaRPr lang="en-GB"/>
          </a:p>
        </p:txBody>
      </p:sp>
      <p:sp>
        <p:nvSpPr>
          <p:cNvPr id="10" name="Text 8"/>
          <p:cNvSpPr/>
          <p:nvPr/>
        </p:nvSpPr>
        <p:spPr>
          <a:xfrm>
            <a:off x="786384" y="3584448"/>
            <a:ext cx="5138928"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FRAMEWORKS APPLIED</a:t>
            </a:r>
            <a:endParaRPr lang="en-US" sz="900" dirty="0"/>
          </a:p>
        </p:txBody>
      </p:sp>
      <p:sp>
        <p:nvSpPr>
          <p:cNvPr id="11" name="Text 9"/>
          <p:cNvSpPr/>
          <p:nvPr/>
        </p:nvSpPr>
        <p:spPr>
          <a:xfrm>
            <a:off x="786384" y="3858768"/>
            <a:ext cx="5138928" cy="310896"/>
          </a:xfrm>
          <a:prstGeom prst="rect">
            <a:avLst/>
          </a:prstGeom>
          <a:noFill/>
          <a:ln/>
        </p:spPr>
        <p:txBody>
          <a:bodyPr wrap="square" lIns="0" tIns="0" rIns="0" bIns="0" rtlCol="0" anchor="t"/>
          <a:lstStyle/>
          <a:p>
            <a:pPr marL="0" indent="0">
              <a:buNone/>
            </a:pPr>
            <a:r>
              <a:rPr lang="en-US" sz="1500" b="1" dirty="0">
                <a:solidFill>
                  <a:srgbClr val="1A1A1A"/>
                </a:solidFill>
                <a:latin typeface="Arial" pitchFamily="34" charset="0"/>
                <a:ea typeface="Arial" pitchFamily="34" charset="-122"/>
                <a:cs typeface="Arial" pitchFamily="34" charset="-120"/>
              </a:rPr>
              <a:t>Job Characteristics Model + psychological contract</a:t>
            </a:r>
            <a:endParaRPr lang="en-US" sz="1500" dirty="0"/>
          </a:p>
        </p:txBody>
      </p:sp>
      <p:sp>
        <p:nvSpPr>
          <p:cNvPr id="12" name="Text 10"/>
          <p:cNvSpPr/>
          <p:nvPr/>
        </p:nvSpPr>
        <p:spPr>
          <a:xfrm>
            <a:off x="786384" y="4261104"/>
            <a:ext cx="5138928" cy="758952"/>
          </a:xfrm>
          <a:prstGeom prst="rect">
            <a:avLst/>
          </a:prstGeom>
          <a:noFill/>
          <a:ln/>
        </p:spPr>
        <p:txBody>
          <a:bodyPr wrap="square" lIns="0" tIns="0" rIns="0" bIns="0" rtlCol="0" anchor="t"/>
          <a:lstStyle/>
          <a:p>
            <a:pPr marL="342900" indent="-342900">
              <a:lnSpc>
                <a:spcPts val="1600"/>
              </a:lnSpc>
              <a:spcAft>
                <a:spcPts val="900"/>
              </a:spcAft>
              <a:buSzPct val="100000"/>
              <a:buChar char="•"/>
            </a:pPr>
            <a:r>
              <a:rPr lang="en-US" sz="1200" dirty="0">
                <a:solidFill>
                  <a:srgbClr val="3D3D3D"/>
                </a:solidFill>
                <a:latin typeface="Arial" pitchFamily="34" charset="0"/>
                <a:ea typeface="Arial" pitchFamily="34" charset="-122"/>
                <a:cs typeface="Arial" pitchFamily="34" charset="-120"/>
              </a:rPr>
              <a:t>Hackman and Oldham (1976): five characteristics drive motivation</a:t>
            </a:r>
            <a:endParaRPr lang="en-US" sz="1200" dirty="0"/>
          </a:p>
          <a:p>
            <a:pPr marL="342900" indent="-342900">
              <a:lnSpc>
                <a:spcPts val="1600"/>
              </a:lnSpc>
              <a:spcAft>
                <a:spcPts val="900"/>
              </a:spcAft>
              <a:buSzPct val="100000"/>
              <a:buChar char="•"/>
            </a:pPr>
            <a:r>
              <a:rPr lang="en-US" sz="1200" dirty="0">
                <a:solidFill>
                  <a:srgbClr val="3D3D3D"/>
                </a:solidFill>
                <a:latin typeface="Arial" pitchFamily="34" charset="0"/>
                <a:ea typeface="Arial" pitchFamily="34" charset="-122"/>
                <a:cs typeface="Arial" pitchFamily="34" charset="-120"/>
              </a:rPr>
              <a:t>Rousseau (1995): inferred breach damages trust</a:t>
            </a:r>
            <a:endParaRPr lang="en-US" sz="1200" dirty="0"/>
          </a:p>
        </p:txBody>
      </p:sp>
      <p:sp>
        <p:nvSpPr>
          <p:cNvPr id="13" name="Shape 11"/>
          <p:cNvSpPr/>
          <p:nvPr/>
        </p:nvSpPr>
        <p:spPr>
          <a:xfrm>
            <a:off x="566928" y="5340096"/>
            <a:ext cx="5577840" cy="713232"/>
          </a:xfrm>
          <a:prstGeom prst="roundRect">
            <a:avLst>
              <a:gd name="adj" fmla="val 6410"/>
            </a:avLst>
          </a:prstGeom>
          <a:solidFill>
            <a:srgbClr val="1F1F1F"/>
          </a:solidFill>
          <a:ln w="12700">
            <a:solidFill>
              <a:srgbClr val="1F1F1F"/>
            </a:solidFill>
            <a:prstDash val="solid"/>
          </a:ln>
        </p:spPr>
        <p:txBody>
          <a:bodyPr/>
          <a:lstStyle/>
          <a:p>
            <a:endParaRPr lang="en-GB"/>
          </a:p>
        </p:txBody>
      </p:sp>
      <p:sp>
        <p:nvSpPr>
          <p:cNvPr id="14" name="Text 12"/>
          <p:cNvSpPr/>
          <p:nvPr/>
        </p:nvSpPr>
        <p:spPr>
          <a:xfrm>
            <a:off x="786384" y="5522976"/>
            <a:ext cx="5138928" cy="457200"/>
          </a:xfrm>
          <a:prstGeom prst="rect">
            <a:avLst/>
          </a:prstGeom>
          <a:noFill/>
          <a:ln/>
        </p:spPr>
        <p:txBody>
          <a:bodyPr wrap="square" lIns="0" tIns="0" rIns="0" bIns="0" rtlCol="0" anchor="t"/>
          <a:lstStyle/>
          <a:p>
            <a:pPr marL="0" indent="0">
              <a:buNone/>
            </a:pPr>
            <a:r>
              <a:rPr lang="en-US" sz="1250" b="1" dirty="0">
                <a:solidFill>
                  <a:srgbClr val="FFFFFF"/>
                </a:solidFill>
                <a:latin typeface="Arial" pitchFamily="34" charset="0"/>
                <a:ea typeface="Arial" pitchFamily="34" charset="-122"/>
                <a:cs typeface="Arial" pitchFamily="34" charset="-120"/>
              </a:rPr>
              <a:t>Automation does not make work better or worse — it pulls the five characteristics in different directions</a:t>
            </a:r>
            <a:endParaRPr lang="en-US" sz="1250" dirty="0"/>
          </a:p>
        </p:txBody>
      </p:sp>
      <p:sp>
        <p:nvSpPr>
          <p:cNvPr id="15" name="Text 13"/>
          <p:cNvSpPr/>
          <p:nvPr/>
        </p:nvSpPr>
        <p:spPr>
          <a:xfrm>
            <a:off x="6510528" y="1481328"/>
            <a:ext cx="5120640" cy="274320"/>
          </a:xfrm>
          <a:prstGeom prst="rect">
            <a:avLst/>
          </a:prstGeom>
          <a:noFill/>
          <a:ln/>
        </p:spPr>
        <p:txBody>
          <a:bodyPr wrap="square" lIns="0" tIns="0" rIns="0" bIns="0" rtlCol="0" anchor="ctr"/>
          <a:lstStyle/>
          <a:p>
            <a:pPr marL="0" indent="0">
              <a:buNone/>
            </a:pPr>
            <a:r>
              <a:rPr lang="en-US" sz="1250" b="1" dirty="0">
                <a:solidFill>
                  <a:srgbClr val="1A1A1A"/>
                </a:solidFill>
                <a:latin typeface="Arial" pitchFamily="34" charset="0"/>
                <a:ea typeface="Arial" pitchFamily="34" charset="-122"/>
                <a:cs typeface="Arial" pitchFamily="34" charset="-120"/>
              </a:rPr>
              <a:t>Job characteristics before and after automation</a:t>
            </a:r>
            <a:endParaRPr lang="en-US" sz="1250" dirty="0"/>
          </a:p>
        </p:txBody>
      </p:sp>
      <p:graphicFrame>
        <p:nvGraphicFramePr>
          <p:cNvPr id="16" name="Chart 0"/>
          <p:cNvGraphicFramePr/>
          <p:nvPr>
            <p:extLst>
              <p:ext uri="{D42A27DB-BD31-4B8C-83A1-F6EECF244321}">
                <p14:modId xmlns:p14="http://schemas.microsoft.com/office/powerpoint/2010/main" val="2369328744"/>
              </p:ext>
            </p:extLst>
          </p:nvPr>
        </p:nvGraphicFramePr>
        <p:xfrm>
          <a:off x="6373367" y="1755648"/>
          <a:ext cx="5345881" cy="4297680"/>
        </p:xfrm>
        <a:graphic>
          <a:graphicData uri="http://schemas.openxmlformats.org/drawingml/2006/chart">
            <c:chart xmlns:c="http://schemas.openxmlformats.org/drawingml/2006/chart" xmlns:r="http://schemas.openxmlformats.org/officeDocument/2006/relationships" r:id="rId3"/>
          </a:graphicData>
        </a:graphic>
      </p:graphicFrame>
      <p:sp>
        <p:nvSpPr>
          <p:cNvPr id="17" name="Text 14"/>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Frameworks: Hackman and Oldham (1976); Rousseau (1995). Radar values are the group's own qualitative assessment based on HSBC's disclosed use cases — illustrative, not measured data.</a:t>
            </a:r>
            <a:endParaRPr lang="en-US" sz="850" dirty="0"/>
          </a:p>
        </p:txBody>
      </p:sp>
      <p:sp>
        <p:nvSpPr>
          <p:cNvPr id="18" name="Text 15"/>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14</a:t>
            </a:r>
            <a:endParaRPr lang="en-US" sz="9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pPr marL="0" indent="0">
              <a:buNone/>
            </a:pPr>
            <a:r>
              <a:rPr lang="en-US" sz="1050" b="1" kern="0" spc="160" dirty="0">
                <a:solidFill>
                  <a:srgbClr val="DB0011"/>
                </a:solidFill>
                <a:latin typeface="Arial" pitchFamily="34" charset="0"/>
                <a:ea typeface="Arial" pitchFamily="34" charset="-122"/>
                <a:cs typeface="Arial" pitchFamily="34" charset="-120"/>
              </a:rPr>
              <a:t>DHRUV· JOB DESIGN, ENGAGEMENT AND EMPLOYEE RELATIONS</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3000" b="1" dirty="0">
                <a:solidFill>
                  <a:srgbClr val="1A1A1A"/>
                </a:solidFill>
                <a:latin typeface="Arial" pitchFamily="34" charset="0"/>
                <a:ea typeface="Arial" pitchFamily="34" charset="-122"/>
                <a:cs typeface="Arial" pitchFamily="34" charset="-120"/>
              </a:rPr>
              <a:t>Current policy and practice: voice, performance and reward</a:t>
            </a:r>
            <a:endParaRPr lang="en-US" sz="3000" dirty="0"/>
          </a:p>
        </p:txBody>
      </p:sp>
      <p:sp>
        <p:nvSpPr>
          <p:cNvPr id="5" name="Shape 3"/>
          <p:cNvSpPr/>
          <p:nvPr/>
        </p:nvSpPr>
        <p:spPr>
          <a:xfrm>
            <a:off x="566928" y="1481328"/>
            <a:ext cx="2651760" cy="2011680"/>
          </a:xfrm>
          <a:prstGeom prst="roundRect">
            <a:avLst>
              <a:gd name="adj" fmla="val 2273"/>
            </a:avLst>
          </a:prstGeom>
          <a:solidFill>
            <a:srgbClr val="F4F4F4"/>
          </a:solidFill>
          <a:ln w="12700">
            <a:solidFill>
              <a:srgbClr val="DCDCDC"/>
            </a:solidFill>
            <a:prstDash val="solid"/>
          </a:ln>
        </p:spPr>
        <p:txBody>
          <a:bodyPr/>
          <a:lstStyle/>
          <a:p>
            <a:endParaRPr lang="en-GB"/>
          </a:p>
        </p:txBody>
      </p:sp>
      <p:sp>
        <p:nvSpPr>
          <p:cNvPr id="6" name="Text 4"/>
          <p:cNvSpPr/>
          <p:nvPr/>
        </p:nvSpPr>
        <p:spPr>
          <a:xfrm>
            <a:off x="749808" y="1627632"/>
            <a:ext cx="2286000" cy="219456"/>
          </a:xfrm>
          <a:prstGeom prst="rect">
            <a:avLst/>
          </a:prstGeom>
          <a:noFill/>
          <a:ln/>
        </p:spPr>
        <p:txBody>
          <a:bodyPr wrap="square" lIns="0" tIns="0" rIns="0" bIns="0" rtlCol="0" anchor="ctr"/>
          <a:lstStyle/>
          <a:p>
            <a:pPr marL="0" indent="0">
              <a:buNone/>
            </a:pPr>
            <a:r>
              <a:rPr lang="en-US" sz="850" b="1" kern="0" spc="100" dirty="0">
                <a:solidFill>
                  <a:srgbClr val="DB0011"/>
                </a:solidFill>
                <a:latin typeface="Arial" pitchFamily="34" charset="0"/>
                <a:ea typeface="Arial" pitchFamily="34" charset="-122"/>
                <a:cs typeface="Arial" pitchFamily="34" charset="-120"/>
              </a:rPr>
              <a:t>EMPLOYEE VOICE</a:t>
            </a:r>
            <a:endParaRPr lang="en-US" sz="850" dirty="0"/>
          </a:p>
        </p:txBody>
      </p:sp>
      <p:sp>
        <p:nvSpPr>
          <p:cNvPr id="7" name="Text 5"/>
          <p:cNvSpPr/>
          <p:nvPr/>
        </p:nvSpPr>
        <p:spPr>
          <a:xfrm>
            <a:off x="749808" y="1883664"/>
            <a:ext cx="2286000" cy="530352"/>
          </a:xfrm>
          <a:prstGeom prst="rect">
            <a:avLst/>
          </a:prstGeom>
          <a:noFill/>
          <a:ln/>
        </p:spPr>
        <p:txBody>
          <a:bodyPr wrap="square" lIns="0" tIns="0" rIns="0" bIns="0" rtlCol="0" anchor="t"/>
          <a:lstStyle/>
          <a:p>
            <a:pPr marL="0" indent="0">
              <a:lnSpc>
                <a:spcPts val="1700"/>
              </a:lnSpc>
              <a:buNone/>
            </a:pPr>
            <a:r>
              <a:rPr lang="en-US" sz="1400" b="1" dirty="0">
                <a:solidFill>
                  <a:srgbClr val="1A1A1A"/>
                </a:solidFill>
                <a:latin typeface="Arial" pitchFamily="34" charset="0"/>
                <a:ea typeface="Arial" pitchFamily="34" charset="-122"/>
                <a:cs typeface="Arial" pitchFamily="34" charset="-120"/>
              </a:rPr>
              <a:t>Snapshot</a:t>
            </a:r>
            <a:endParaRPr lang="en-US" sz="1400" dirty="0"/>
          </a:p>
        </p:txBody>
      </p:sp>
      <p:sp>
        <p:nvSpPr>
          <p:cNvPr id="8" name="Text 6"/>
          <p:cNvSpPr/>
          <p:nvPr/>
        </p:nvSpPr>
        <p:spPr>
          <a:xfrm>
            <a:off x="749808" y="2432304"/>
            <a:ext cx="2286000" cy="914400"/>
          </a:xfrm>
          <a:prstGeom prst="rect">
            <a:avLst/>
          </a:prstGeom>
          <a:noFill/>
          <a:ln/>
        </p:spPr>
        <p:txBody>
          <a:bodyPr wrap="square" lIns="0" tIns="0" rIns="0" bIns="0" rtlCol="0" anchor="t"/>
          <a:lstStyle/>
          <a:p>
            <a:pPr marL="0" indent="0">
              <a:lnSpc>
                <a:spcPts val="1400"/>
              </a:lnSpc>
              <a:buNone/>
            </a:pPr>
            <a:r>
              <a:rPr lang="en-US" sz="1100" dirty="0">
                <a:solidFill>
                  <a:srgbClr val="3D3D3D"/>
                </a:solidFill>
                <a:latin typeface="Arial" pitchFamily="34" charset="0"/>
                <a:ea typeface="Arial" pitchFamily="34" charset="-122"/>
                <a:cs typeface="Arial" pitchFamily="34" charset="-120"/>
              </a:rPr>
              <a:t>Annual group-wide survey each September; results go to the Board with a culture dashboard</a:t>
            </a:r>
            <a:endParaRPr lang="en-US" sz="1100" dirty="0"/>
          </a:p>
        </p:txBody>
      </p:sp>
      <p:sp>
        <p:nvSpPr>
          <p:cNvPr id="9" name="Shape 7"/>
          <p:cNvSpPr/>
          <p:nvPr/>
        </p:nvSpPr>
        <p:spPr>
          <a:xfrm>
            <a:off x="3374136" y="1481328"/>
            <a:ext cx="2651760" cy="2011680"/>
          </a:xfrm>
          <a:prstGeom prst="roundRect">
            <a:avLst>
              <a:gd name="adj" fmla="val 2273"/>
            </a:avLst>
          </a:prstGeom>
          <a:solidFill>
            <a:srgbClr val="F4F4F4"/>
          </a:solidFill>
          <a:ln w="12700">
            <a:solidFill>
              <a:srgbClr val="DCDCDC"/>
            </a:solidFill>
            <a:prstDash val="solid"/>
          </a:ln>
        </p:spPr>
        <p:txBody>
          <a:bodyPr/>
          <a:lstStyle/>
          <a:p>
            <a:endParaRPr lang="en-GB"/>
          </a:p>
        </p:txBody>
      </p:sp>
      <p:sp>
        <p:nvSpPr>
          <p:cNvPr id="10" name="Text 8"/>
          <p:cNvSpPr/>
          <p:nvPr/>
        </p:nvSpPr>
        <p:spPr>
          <a:xfrm>
            <a:off x="3557016" y="1627632"/>
            <a:ext cx="2286000" cy="219456"/>
          </a:xfrm>
          <a:prstGeom prst="rect">
            <a:avLst/>
          </a:prstGeom>
          <a:noFill/>
          <a:ln/>
        </p:spPr>
        <p:txBody>
          <a:bodyPr wrap="square" lIns="0" tIns="0" rIns="0" bIns="0" rtlCol="0" anchor="ctr"/>
          <a:lstStyle/>
          <a:p>
            <a:pPr marL="0" indent="0">
              <a:buNone/>
            </a:pPr>
            <a:r>
              <a:rPr lang="en-US" sz="850" b="1" kern="0" spc="100" dirty="0">
                <a:solidFill>
                  <a:srgbClr val="DB0011"/>
                </a:solidFill>
                <a:latin typeface="Arial" pitchFamily="34" charset="0"/>
                <a:ea typeface="Arial" pitchFamily="34" charset="-122"/>
                <a:cs typeface="Arial" pitchFamily="34" charset="-120"/>
              </a:rPr>
              <a:t>ESCALATION</a:t>
            </a:r>
            <a:endParaRPr lang="en-US" sz="850" dirty="0"/>
          </a:p>
        </p:txBody>
      </p:sp>
      <p:sp>
        <p:nvSpPr>
          <p:cNvPr id="11" name="Text 9"/>
          <p:cNvSpPr/>
          <p:nvPr/>
        </p:nvSpPr>
        <p:spPr>
          <a:xfrm>
            <a:off x="3557016" y="1883664"/>
            <a:ext cx="2286000" cy="530352"/>
          </a:xfrm>
          <a:prstGeom prst="rect">
            <a:avLst/>
          </a:prstGeom>
          <a:noFill/>
          <a:ln/>
        </p:spPr>
        <p:txBody>
          <a:bodyPr wrap="square" lIns="0" tIns="0" rIns="0" bIns="0" rtlCol="0" anchor="t"/>
          <a:lstStyle/>
          <a:p>
            <a:pPr marL="0" indent="0">
              <a:lnSpc>
                <a:spcPts val="1700"/>
              </a:lnSpc>
              <a:buNone/>
            </a:pPr>
            <a:r>
              <a:rPr lang="en-US" sz="1400" b="1" dirty="0">
                <a:solidFill>
                  <a:srgbClr val="1A1A1A"/>
                </a:solidFill>
                <a:latin typeface="Arial" pitchFamily="34" charset="0"/>
                <a:ea typeface="Arial" pitchFamily="34" charset="-122"/>
                <a:cs typeface="Arial" pitchFamily="34" charset="-120"/>
              </a:rPr>
              <a:t>HSBC Confidential</a:t>
            </a:r>
            <a:endParaRPr lang="en-US" sz="1400" dirty="0"/>
          </a:p>
        </p:txBody>
      </p:sp>
      <p:sp>
        <p:nvSpPr>
          <p:cNvPr id="12" name="Text 10"/>
          <p:cNvSpPr/>
          <p:nvPr/>
        </p:nvSpPr>
        <p:spPr>
          <a:xfrm>
            <a:off x="3557016" y="2432304"/>
            <a:ext cx="2286000" cy="914400"/>
          </a:xfrm>
          <a:prstGeom prst="rect">
            <a:avLst/>
          </a:prstGeom>
          <a:noFill/>
          <a:ln/>
        </p:spPr>
        <p:txBody>
          <a:bodyPr wrap="square" lIns="0" tIns="0" rIns="0" bIns="0" rtlCol="0" anchor="t"/>
          <a:lstStyle/>
          <a:p>
            <a:pPr marL="0" indent="0">
              <a:lnSpc>
                <a:spcPts val="1400"/>
              </a:lnSpc>
              <a:buNone/>
            </a:pPr>
            <a:r>
              <a:rPr lang="en-US" sz="1100" dirty="0">
                <a:solidFill>
                  <a:srgbClr val="3D3D3D"/>
                </a:solidFill>
                <a:latin typeface="Arial" pitchFamily="34" charset="0"/>
                <a:ea typeface="Arial" pitchFamily="34" charset="-122"/>
                <a:cs typeface="Arial" pitchFamily="34" charset="-120"/>
              </a:rPr>
              <a:t>Global whistleblowing platform with a stated policy against retaliation</a:t>
            </a:r>
            <a:endParaRPr lang="en-US" sz="1100" dirty="0"/>
          </a:p>
        </p:txBody>
      </p:sp>
      <p:sp>
        <p:nvSpPr>
          <p:cNvPr id="13" name="Shape 11"/>
          <p:cNvSpPr/>
          <p:nvPr/>
        </p:nvSpPr>
        <p:spPr>
          <a:xfrm>
            <a:off x="6181344" y="1481328"/>
            <a:ext cx="2651760" cy="2011680"/>
          </a:xfrm>
          <a:prstGeom prst="roundRect">
            <a:avLst>
              <a:gd name="adj" fmla="val 2273"/>
            </a:avLst>
          </a:prstGeom>
          <a:solidFill>
            <a:srgbClr val="F4F4F4"/>
          </a:solidFill>
          <a:ln w="12700">
            <a:solidFill>
              <a:srgbClr val="DCDCDC"/>
            </a:solidFill>
            <a:prstDash val="solid"/>
          </a:ln>
        </p:spPr>
        <p:txBody>
          <a:bodyPr/>
          <a:lstStyle/>
          <a:p>
            <a:endParaRPr lang="en-GB"/>
          </a:p>
        </p:txBody>
      </p:sp>
      <p:sp>
        <p:nvSpPr>
          <p:cNvPr id="14" name="Text 12"/>
          <p:cNvSpPr/>
          <p:nvPr/>
        </p:nvSpPr>
        <p:spPr>
          <a:xfrm>
            <a:off x="6364224" y="1627632"/>
            <a:ext cx="2286000" cy="219456"/>
          </a:xfrm>
          <a:prstGeom prst="rect">
            <a:avLst/>
          </a:prstGeom>
          <a:noFill/>
          <a:ln/>
        </p:spPr>
        <p:txBody>
          <a:bodyPr wrap="square" lIns="0" tIns="0" rIns="0" bIns="0" rtlCol="0" anchor="ctr"/>
          <a:lstStyle/>
          <a:p>
            <a:pPr marL="0" indent="0">
              <a:buNone/>
            </a:pPr>
            <a:r>
              <a:rPr lang="en-US" sz="850" b="1" kern="0" spc="100" dirty="0">
                <a:solidFill>
                  <a:srgbClr val="DB0011"/>
                </a:solidFill>
                <a:latin typeface="Arial" pitchFamily="34" charset="0"/>
                <a:ea typeface="Arial" pitchFamily="34" charset="-122"/>
                <a:cs typeface="Arial" pitchFamily="34" charset="-120"/>
              </a:rPr>
              <a:t>PERFORMANCE</a:t>
            </a:r>
            <a:endParaRPr lang="en-US" sz="850" dirty="0"/>
          </a:p>
        </p:txBody>
      </p:sp>
      <p:sp>
        <p:nvSpPr>
          <p:cNvPr id="15" name="Text 13"/>
          <p:cNvSpPr/>
          <p:nvPr/>
        </p:nvSpPr>
        <p:spPr>
          <a:xfrm>
            <a:off x="6364224" y="1883664"/>
            <a:ext cx="2286000" cy="530352"/>
          </a:xfrm>
          <a:prstGeom prst="rect">
            <a:avLst/>
          </a:prstGeom>
          <a:noFill/>
          <a:ln/>
        </p:spPr>
        <p:txBody>
          <a:bodyPr wrap="square" lIns="0" tIns="0" rIns="0" bIns="0" rtlCol="0" anchor="t"/>
          <a:lstStyle/>
          <a:p>
            <a:pPr marL="0" indent="0">
              <a:lnSpc>
                <a:spcPts val="1700"/>
              </a:lnSpc>
              <a:buNone/>
            </a:pPr>
            <a:r>
              <a:rPr lang="en-US" sz="1400" b="1" dirty="0">
                <a:solidFill>
                  <a:srgbClr val="1A1A1A"/>
                </a:solidFill>
                <a:latin typeface="Arial" pitchFamily="34" charset="0"/>
                <a:ea typeface="Arial" pitchFamily="34" charset="-122"/>
                <a:cs typeface="Arial" pitchFamily="34" charset="-120"/>
              </a:rPr>
              <a:t>Differentiated bonus model</a:t>
            </a:r>
            <a:endParaRPr lang="en-US" sz="1400" dirty="0"/>
          </a:p>
        </p:txBody>
      </p:sp>
      <p:sp>
        <p:nvSpPr>
          <p:cNvPr id="16" name="Text 14"/>
          <p:cNvSpPr/>
          <p:nvPr/>
        </p:nvSpPr>
        <p:spPr>
          <a:xfrm>
            <a:off x="6364224" y="2432304"/>
            <a:ext cx="2286000" cy="914400"/>
          </a:xfrm>
          <a:prstGeom prst="rect">
            <a:avLst/>
          </a:prstGeom>
          <a:noFill/>
          <a:ln/>
        </p:spPr>
        <p:txBody>
          <a:bodyPr wrap="square" lIns="0" tIns="0" rIns="0" bIns="0" rtlCol="0" anchor="t"/>
          <a:lstStyle/>
          <a:p>
            <a:pPr marL="0" indent="0">
              <a:lnSpc>
                <a:spcPts val="1400"/>
              </a:lnSpc>
              <a:buNone/>
            </a:pPr>
            <a:r>
              <a:rPr lang="en-US" sz="1100" dirty="0">
                <a:solidFill>
                  <a:srgbClr val="3D3D3D"/>
                </a:solidFill>
                <a:latin typeface="Arial" pitchFamily="34" charset="0"/>
                <a:ea typeface="Arial" pitchFamily="34" charset="-122"/>
                <a:cs typeface="Arial" pitchFamily="34" charset="-120"/>
              </a:rPr>
              <a:t>Wall Street-style concentration of reward on top performers</a:t>
            </a:r>
            <a:endParaRPr lang="en-US" sz="1100" dirty="0"/>
          </a:p>
        </p:txBody>
      </p:sp>
      <p:sp>
        <p:nvSpPr>
          <p:cNvPr id="17" name="Shape 15"/>
          <p:cNvSpPr/>
          <p:nvPr/>
        </p:nvSpPr>
        <p:spPr>
          <a:xfrm>
            <a:off x="8988552" y="1481328"/>
            <a:ext cx="2651760" cy="2011680"/>
          </a:xfrm>
          <a:prstGeom prst="roundRect">
            <a:avLst>
              <a:gd name="adj" fmla="val 2273"/>
            </a:avLst>
          </a:prstGeom>
          <a:solidFill>
            <a:srgbClr val="F4F4F4"/>
          </a:solidFill>
          <a:ln w="12700">
            <a:solidFill>
              <a:srgbClr val="DCDCDC"/>
            </a:solidFill>
            <a:prstDash val="solid"/>
          </a:ln>
        </p:spPr>
        <p:txBody>
          <a:bodyPr/>
          <a:lstStyle/>
          <a:p>
            <a:endParaRPr lang="en-GB"/>
          </a:p>
        </p:txBody>
      </p:sp>
      <p:sp>
        <p:nvSpPr>
          <p:cNvPr id="18" name="Text 16"/>
          <p:cNvSpPr/>
          <p:nvPr/>
        </p:nvSpPr>
        <p:spPr>
          <a:xfrm>
            <a:off x="9171432" y="1627632"/>
            <a:ext cx="2286000" cy="219456"/>
          </a:xfrm>
          <a:prstGeom prst="rect">
            <a:avLst/>
          </a:prstGeom>
          <a:noFill/>
          <a:ln/>
        </p:spPr>
        <p:txBody>
          <a:bodyPr wrap="square" lIns="0" tIns="0" rIns="0" bIns="0" rtlCol="0" anchor="ctr"/>
          <a:lstStyle/>
          <a:p>
            <a:pPr marL="0" indent="0">
              <a:buNone/>
            </a:pPr>
            <a:r>
              <a:rPr lang="en-US" sz="850" b="1" kern="0" spc="100" dirty="0">
                <a:solidFill>
                  <a:srgbClr val="DB0011"/>
                </a:solidFill>
                <a:latin typeface="Arial" pitchFamily="34" charset="0"/>
                <a:ea typeface="Arial" pitchFamily="34" charset="-122"/>
                <a:cs typeface="Arial" pitchFamily="34" charset="-120"/>
              </a:rPr>
              <a:t>COLLECTIVE</a:t>
            </a:r>
            <a:endParaRPr lang="en-US" sz="850" dirty="0"/>
          </a:p>
        </p:txBody>
      </p:sp>
      <p:sp>
        <p:nvSpPr>
          <p:cNvPr id="19" name="Text 17"/>
          <p:cNvSpPr/>
          <p:nvPr/>
        </p:nvSpPr>
        <p:spPr>
          <a:xfrm>
            <a:off x="9171432" y="1883664"/>
            <a:ext cx="2286000" cy="530352"/>
          </a:xfrm>
          <a:prstGeom prst="rect">
            <a:avLst/>
          </a:prstGeom>
          <a:noFill/>
          <a:ln/>
        </p:spPr>
        <p:txBody>
          <a:bodyPr wrap="square" lIns="0" tIns="0" rIns="0" bIns="0" rtlCol="0" anchor="t"/>
          <a:lstStyle/>
          <a:p>
            <a:pPr marL="0" indent="0">
              <a:lnSpc>
                <a:spcPts val="1700"/>
              </a:lnSpc>
              <a:buNone/>
            </a:pPr>
            <a:r>
              <a:rPr lang="en-US" sz="1400" b="1" dirty="0">
                <a:solidFill>
                  <a:srgbClr val="1A1A1A"/>
                </a:solidFill>
                <a:latin typeface="Arial" pitchFamily="34" charset="0"/>
                <a:ea typeface="Arial" pitchFamily="34" charset="-122"/>
                <a:cs typeface="Arial" pitchFamily="34" charset="-120"/>
              </a:rPr>
              <a:t>Union recognition in the UK</a:t>
            </a:r>
            <a:endParaRPr lang="en-US" sz="1400" dirty="0"/>
          </a:p>
        </p:txBody>
      </p:sp>
      <p:sp>
        <p:nvSpPr>
          <p:cNvPr id="20" name="Text 18"/>
          <p:cNvSpPr/>
          <p:nvPr/>
        </p:nvSpPr>
        <p:spPr>
          <a:xfrm>
            <a:off x="9171432" y="2432304"/>
            <a:ext cx="2286000" cy="914400"/>
          </a:xfrm>
          <a:prstGeom prst="rect">
            <a:avLst/>
          </a:prstGeom>
          <a:noFill/>
          <a:ln/>
        </p:spPr>
        <p:txBody>
          <a:bodyPr wrap="square" lIns="0" tIns="0" rIns="0" bIns="0" rtlCol="0" anchor="t"/>
          <a:lstStyle/>
          <a:p>
            <a:pPr marL="0" indent="0">
              <a:lnSpc>
                <a:spcPts val="1400"/>
              </a:lnSpc>
              <a:buNone/>
            </a:pPr>
            <a:r>
              <a:rPr lang="en-US" sz="1100" dirty="0">
                <a:solidFill>
                  <a:srgbClr val="3D3D3D"/>
                </a:solidFill>
                <a:latin typeface="Arial" pitchFamily="34" charset="0"/>
                <a:ea typeface="Arial" pitchFamily="34" charset="-122"/>
                <a:cs typeface="Arial" pitchFamily="34" charset="-120"/>
              </a:rPr>
              <a:t>Unite represents branch, contact centre and processing staff</a:t>
            </a:r>
            <a:endParaRPr lang="en-US" sz="1100" dirty="0"/>
          </a:p>
        </p:txBody>
      </p:sp>
      <p:sp>
        <p:nvSpPr>
          <p:cNvPr id="21" name="Shape 19"/>
          <p:cNvSpPr/>
          <p:nvPr/>
        </p:nvSpPr>
        <p:spPr>
          <a:xfrm>
            <a:off x="566928" y="3749040"/>
            <a:ext cx="6858000" cy="2286000"/>
          </a:xfrm>
          <a:prstGeom prst="roundRect">
            <a:avLst>
              <a:gd name="adj" fmla="val 2000"/>
            </a:avLst>
          </a:prstGeom>
          <a:solidFill>
            <a:srgbClr val="1F1F1F"/>
          </a:solidFill>
          <a:ln/>
        </p:spPr>
        <p:txBody>
          <a:bodyPr/>
          <a:lstStyle/>
          <a:p>
            <a:endParaRPr lang="en-GB"/>
          </a:p>
        </p:txBody>
      </p:sp>
      <p:sp>
        <p:nvSpPr>
          <p:cNvPr id="22" name="Text 20"/>
          <p:cNvSpPr/>
          <p:nvPr/>
        </p:nvSpPr>
        <p:spPr>
          <a:xfrm>
            <a:off x="859536" y="3913632"/>
            <a:ext cx="6309360" cy="237744"/>
          </a:xfrm>
          <a:prstGeom prst="rect">
            <a:avLst/>
          </a:prstGeom>
          <a:noFill/>
          <a:ln/>
        </p:spPr>
        <p:txBody>
          <a:bodyPr wrap="square" lIns="0" tIns="0" rIns="0" bIns="0" rtlCol="0" anchor="ctr"/>
          <a:lstStyle/>
          <a:p>
            <a:pPr marL="0" indent="0">
              <a:buNone/>
            </a:pPr>
            <a:r>
              <a:rPr lang="en-US" sz="950" b="1" kern="0" spc="120" dirty="0">
                <a:solidFill>
                  <a:srgbClr val="DB0011"/>
                </a:solidFill>
                <a:latin typeface="Arial" pitchFamily="34" charset="0"/>
                <a:ea typeface="Arial" pitchFamily="34" charset="-122"/>
                <a:cs typeface="Arial" pitchFamily="34" charset="-120"/>
              </a:rPr>
              <a:t>THE STATED POSITION ON AI AND JOBS</a:t>
            </a:r>
            <a:endParaRPr lang="en-US" sz="950" dirty="0"/>
          </a:p>
        </p:txBody>
      </p:sp>
      <p:sp>
        <p:nvSpPr>
          <p:cNvPr id="23" name="Text 21"/>
          <p:cNvSpPr/>
          <p:nvPr/>
        </p:nvSpPr>
        <p:spPr>
          <a:xfrm>
            <a:off x="859536" y="4224528"/>
            <a:ext cx="6309360" cy="713232"/>
          </a:xfrm>
          <a:prstGeom prst="rect">
            <a:avLst/>
          </a:prstGeom>
          <a:noFill/>
          <a:ln/>
        </p:spPr>
        <p:txBody>
          <a:bodyPr wrap="square" lIns="0" tIns="0" rIns="0" bIns="0" rtlCol="0" anchor="ctr"/>
          <a:lstStyle/>
          <a:p>
            <a:pPr marL="0" indent="0">
              <a:lnSpc>
                <a:spcPts val="2400"/>
              </a:lnSpc>
              <a:buNone/>
            </a:pPr>
            <a:r>
              <a:rPr lang="en-US" sz="1900" b="1" i="1" dirty="0">
                <a:solidFill>
                  <a:srgbClr val="FFFFFF"/>
                </a:solidFill>
                <a:latin typeface="Arial" pitchFamily="34" charset="0"/>
                <a:ea typeface="Arial" pitchFamily="34" charset="-122"/>
                <a:cs typeface="Arial" pitchFamily="34" charset="-120"/>
              </a:rPr>
              <a:t>“generative AI will destroy certain jobs and will create new jobs”</a:t>
            </a:r>
            <a:endParaRPr lang="en-US" sz="1900" dirty="0"/>
          </a:p>
        </p:txBody>
      </p:sp>
      <p:sp>
        <p:nvSpPr>
          <p:cNvPr id="24" name="Text 22"/>
          <p:cNvSpPr/>
          <p:nvPr/>
        </p:nvSpPr>
        <p:spPr>
          <a:xfrm>
            <a:off x="859536" y="5029200"/>
            <a:ext cx="6309360" cy="237744"/>
          </a:xfrm>
          <a:prstGeom prst="rect">
            <a:avLst/>
          </a:prstGeom>
          <a:noFill/>
          <a:ln/>
        </p:spPr>
        <p:txBody>
          <a:bodyPr wrap="square" lIns="0" tIns="0" rIns="0" bIns="0" rtlCol="0" anchor="ctr"/>
          <a:lstStyle/>
          <a:p>
            <a:pPr marL="0" indent="0">
              <a:buNone/>
            </a:pPr>
            <a:r>
              <a:rPr lang="en-US" sz="1000" dirty="0">
                <a:solidFill>
                  <a:srgbClr val="A9A9A9"/>
                </a:solidFill>
                <a:latin typeface="Arial" pitchFamily="34" charset="0"/>
                <a:ea typeface="Arial" pitchFamily="34" charset="-122"/>
                <a:cs typeface="Arial" pitchFamily="34" charset="-120"/>
              </a:rPr>
              <a:t>Georges Elhedery, Group Chief Executive, investor day, May 2026 (reported by Reuters)</a:t>
            </a:r>
            <a:endParaRPr lang="en-US" sz="1000" dirty="0"/>
          </a:p>
        </p:txBody>
      </p:sp>
      <p:sp>
        <p:nvSpPr>
          <p:cNvPr id="25" name="Text 23"/>
          <p:cNvSpPr/>
          <p:nvPr/>
        </p:nvSpPr>
        <p:spPr>
          <a:xfrm>
            <a:off x="859536" y="5340096"/>
            <a:ext cx="6309360" cy="512064"/>
          </a:xfrm>
          <a:prstGeom prst="rect">
            <a:avLst/>
          </a:prstGeom>
          <a:noFill/>
          <a:ln/>
        </p:spPr>
        <p:txBody>
          <a:bodyPr wrap="square" lIns="0" tIns="0" rIns="0" bIns="0" rtlCol="0" anchor="t"/>
          <a:lstStyle/>
          <a:p>
            <a:pPr marL="0" indent="0">
              <a:lnSpc>
                <a:spcPts val="1500"/>
              </a:lnSpc>
              <a:buNone/>
            </a:pPr>
            <a:r>
              <a:rPr lang="en-US" sz="1150" dirty="0">
                <a:solidFill>
                  <a:srgbClr val="D2D2D2"/>
                </a:solidFill>
                <a:latin typeface="Arial" pitchFamily="34" charset="0"/>
                <a:ea typeface="Arial" pitchFamily="34" charset="-122"/>
                <a:cs typeface="Arial" pitchFamily="34" charset="-120"/>
              </a:rPr>
              <a:t>Alongside a commitment to carry all 200,000 colleagues through the transition, future-ready rather than anxious.</a:t>
            </a:r>
            <a:endParaRPr lang="en-US" sz="1150" dirty="0"/>
          </a:p>
        </p:txBody>
      </p:sp>
      <p:sp>
        <p:nvSpPr>
          <p:cNvPr id="26" name="Shape 24"/>
          <p:cNvSpPr/>
          <p:nvPr/>
        </p:nvSpPr>
        <p:spPr>
          <a:xfrm>
            <a:off x="7644384" y="3749040"/>
            <a:ext cx="3977640" cy="2286000"/>
          </a:xfrm>
          <a:prstGeom prst="roundRect">
            <a:avLst>
              <a:gd name="adj" fmla="val 2000"/>
            </a:avLst>
          </a:prstGeom>
          <a:solidFill>
            <a:srgbClr val="FCE9EB"/>
          </a:solidFill>
          <a:ln w="12700">
            <a:solidFill>
              <a:srgbClr val="F2C4CA"/>
            </a:solidFill>
            <a:prstDash val="solid"/>
          </a:ln>
        </p:spPr>
        <p:txBody>
          <a:bodyPr/>
          <a:lstStyle/>
          <a:p>
            <a:endParaRPr lang="en-GB"/>
          </a:p>
        </p:txBody>
      </p:sp>
      <p:sp>
        <p:nvSpPr>
          <p:cNvPr id="27" name="Text 25"/>
          <p:cNvSpPr/>
          <p:nvPr/>
        </p:nvSpPr>
        <p:spPr>
          <a:xfrm>
            <a:off x="7863840" y="3931920"/>
            <a:ext cx="3538728"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THE TENSION</a:t>
            </a:r>
            <a:endParaRPr lang="en-US" sz="900" dirty="0"/>
          </a:p>
        </p:txBody>
      </p:sp>
      <p:sp>
        <p:nvSpPr>
          <p:cNvPr id="28" name="Text 26"/>
          <p:cNvSpPr/>
          <p:nvPr/>
        </p:nvSpPr>
        <p:spPr>
          <a:xfrm>
            <a:off x="7863840" y="4206240"/>
            <a:ext cx="3538728" cy="621792"/>
          </a:xfrm>
          <a:prstGeom prst="rect">
            <a:avLst/>
          </a:prstGeom>
          <a:noFill/>
          <a:ln/>
        </p:spPr>
        <p:txBody>
          <a:bodyPr wrap="square" lIns="0" tIns="0" rIns="0" bIns="0" rtlCol="0" anchor="t"/>
          <a:lstStyle/>
          <a:p>
            <a:pPr marL="0" indent="0">
              <a:buNone/>
            </a:pPr>
            <a:r>
              <a:rPr lang="en-US" sz="1500" b="1" dirty="0">
                <a:solidFill>
                  <a:srgbClr val="1A1A1A"/>
                </a:solidFill>
                <a:latin typeface="Arial" pitchFamily="34" charset="0"/>
                <a:ea typeface="Arial" pitchFamily="34" charset="-122"/>
                <a:cs typeface="Arial" pitchFamily="34" charset="-120"/>
              </a:rPr>
              <a:t>Reassurance and reduction, communicated together</a:t>
            </a:r>
            <a:endParaRPr lang="en-US" sz="1500" dirty="0"/>
          </a:p>
        </p:txBody>
      </p:sp>
      <p:sp>
        <p:nvSpPr>
          <p:cNvPr id="29" name="Text 27"/>
          <p:cNvSpPr/>
          <p:nvPr/>
        </p:nvSpPr>
        <p:spPr>
          <a:xfrm>
            <a:off x="7863840" y="4919472"/>
            <a:ext cx="3538728" cy="950976"/>
          </a:xfrm>
          <a:prstGeom prst="rect">
            <a:avLst/>
          </a:prstGeom>
          <a:noFill/>
          <a:ln/>
        </p:spPr>
        <p:txBody>
          <a:bodyPr wrap="square" lIns="0" tIns="0" rIns="0" bIns="0" rtlCol="0" anchor="t"/>
          <a:lstStyle/>
          <a:p>
            <a:pPr marL="342900" indent="-342900">
              <a:lnSpc>
                <a:spcPts val="1600"/>
              </a:lnSpc>
              <a:spcAft>
                <a:spcPts val="900"/>
              </a:spcAft>
              <a:buSzPct val="100000"/>
              <a:buChar char="•"/>
            </a:pPr>
            <a:r>
              <a:rPr lang="en-US" sz="1150" dirty="0">
                <a:solidFill>
                  <a:srgbClr val="3D3D3D"/>
                </a:solidFill>
                <a:latin typeface="Arial" pitchFamily="34" charset="0"/>
                <a:ea typeface="Arial" pitchFamily="34" charset="-122"/>
                <a:cs typeface="Arial" pitchFamily="34" charset="-120"/>
              </a:rPr>
              <a:t>Reported review of up to 20,000 roles</a:t>
            </a:r>
            <a:endParaRPr lang="en-US" sz="1150" dirty="0"/>
          </a:p>
          <a:p>
            <a:pPr marL="342900" indent="-342900">
              <a:lnSpc>
                <a:spcPts val="1600"/>
              </a:lnSpc>
              <a:spcAft>
                <a:spcPts val="900"/>
              </a:spcAft>
              <a:buSzPct val="100000"/>
              <a:buChar char="•"/>
            </a:pPr>
            <a:r>
              <a:rPr lang="en-US" sz="1150" dirty="0">
                <a:solidFill>
                  <a:srgbClr val="3D3D3D"/>
                </a:solidFill>
                <a:latin typeface="Arial" pitchFamily="34" charset="0"/>
                <a:ea typeface="Arial" pitchFamily="34" charset="-122"/>
                <a:cs typeface="Arial" pitchFamily="34" charset="-120"/>
              </a:rPr>
              <a:t>$1bn restructuring charge, mainly severance</a:t>
            </a:r>
            <a:endParaRPr lang="en-US" sz="1150" dirty="0"/>
          </a:p>
          <a:p>
            <a:pPr marL="342900" indent="-342900">
              <a:lnSpc>
                <a:spcPts val="1600"/>
              </a:lnSpc>
              <a:spcAft>
                <a:spcPts val="900"/>
              </a:spcAft>
              <a:buSzPct val="100000"/>
              <a:buChar char="•"/>
            </a:pPr>
            <a:r>
              <a:rPr lang="en-US" sz="1150" dirty="0">
                <a:solidFill>
                  <a:srgbClr val="3D3D3D"/>
                </a:solidFill>
                <a:latin typeface="Arial" pitchFamily="34" charset="0"/>
                <a:ea typeface="Arial" pitchFamily="34" charset="-122"/>
                <a:cs typeface="Arial" pitchFamily="34" charset="-120"/>
              </a:rPr>
              <a:t>The contract is formed by what colleagues infer</a:t>
            </a:r>
            <a:endParaRPr lang="en-US" sz="1150" dirty="0"/>
          </a:p>
        </p:txBody>
      </p:sp>
      <p:sp>
        <p:nvSpPr>
          <p:cNvPr id="30" name="Text 28"/>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Sources: HSBC Annual Report and Accounts 2025; HSBC USA Form 10-K (2025); Reuters (2026); Bloomberg (2026); Unite the Union.</a:t>
            </a:r>
            <a:endParaRPr lang="en-US" sz="850" dirty="0"/>
          </a:p>
        </p:txBody>
      </p:sp>
      <p:sp>
        <p:nvSpPr>
          <p:cNvPr id="31" name="Text 29"/>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15</a:t>
            </a:r>
            <a:endParaRPr lang="en-US" sz="9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pPr marL="0" indent="0">
              <a:buNone/>
            </a:pPr>
            <a:r>
              <a:rPr lang="en-US" sz="1050" b="1" kern="0" spc="160" dirty="0">
                <a:solidFill>
                  <a:srgbClr val="DB0011"/>
                </a:solidFill>
                <a:latin typeface="Arial" pitchFamily="34" charset="0"/>
                <a:ea typeface="Arial" pitchFamily="34" charset="-122"/>
                <a:cs typeface="Arial" pitchFamily="34" charset="-120"/>
              </a:rPr>
              <a:t>DHRUV· JOB DESIGN, ENGAGEMENT AND EMPLOYEE RELATIONS</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2800" b="1" dirty="0">
                <a:solidFill>
                  <a:srgbClr val="1A1A1A"/>
                </a:solidFill>
                <a:latin typeface="Arial" pitchFamily="34" charset="0"/>
                <a:ea typeface="Arial" pitchFamily="34" charset="-122"/>
                <a:cs typeface="Arial" pitchFamily="34" charset="-120"/>
              </a:rPr>
              <a:t>Opportunities and challenges in the employment relationship</a:t>
            </a:r>
            <a:endParaRPr lang="en-US" sz="2800" dirty="0"/>
          </a:p>
        </p:txBody>
      </p:sp>
      <p:sp>
        <p:nvSpPr>
          <p:cNvPr id="5" name="Shape 3"/>
          <p:cNvSpPr/>
          <p:nvPr/>
        </p:nvSpPr>
        <p:spPr>
          <a:xfrm>
            <a:off x="566928" y="1463040"/>
            <a:ext cx="5349240" cy="2286000"/>
          </a:xfrm>
          <a:prstGeom prst="roundRect">
            <a:avLst>
              <a:gd name="adj" fmla="val 2000"/>
            </a:avLst>
          </a:prstGeom>
          <a:solidFill>
            <a:srgbClr val="F4F4F4"/>
          </a:solidFill>
          <a:ln w="12700">
            <a:solidFill>
              <a:srgbClr val="DCDCDC"/>
            </a:solidFill>
            <a:prstDash val="solid"/>
          </a:ln>
        </p:spPr>
        <p:txBody>
          <a:bodyPr/>
          <a:lstStyle/>
          <a:p>
            <a:endParaRPr lang="en-GB"/>
          </a:p>
        </p:txBody>
      </p:sp>
      <p:sp>
        <p:nvSpPr>
          <p:cNvPr id="6" name="Text 4"/>
          <p:cNvSpPr/>
          <p:nvPr/>
        </p:nvSpPr>
        <p:spPr>
          <a:xfrm>
            <a:off x="804672" y="1591056"/>
            <a:ext cx="4846320" cy="237744"/>
          </a:xfrm>
          <a:prstGeom prst="rect">
            <a:avLst/>
          </a:prstGeom>
          <a:noFill/>
          <a:ln/>
        </p:spPr>
        <p:txBody>
          <a:bodyPr wrap="square" lIns="0" tIns="0" rIns="0" bIns="0" rtlCol="0" anchor="ctr"/>
          <a:lstStyle/>
          <a:p>
            <a:pPr marL="0" indent="0">
              <a:buNone/>
            </a:pPr>
            <a:r>
              <a:rPr lang="en-US" sz="1000" b="1" kern="0" spc="140" dirty="0">
                <a:solidFill>
                  <a:srgbClr val="DB0011"/>
                </a:solidFill>
                <a:latin typeface="Arial" pitchFamily="34" charset="0"/>
                <a:ea typeface="Arial" pitchFamily="34" charset="-122"/>
                <a:cs typeface="Arial" pitchFamily="34" charset="-120"/>
              </a:rPr>
              <a:t>OPPORTUNITIES</a:t>
            </a:r>
            <a:endParaRPr lang="en-US" sz="1000" dirty="0"/>
          </a:p>
        </p:txBody>
      </p:sp>
      <p:sp>
        <p:nvSpPr>
          <p:cNvPr id="7" name="Shape 5"/>
          <p:cNvSpPr/>
          <p:nvPr/>
        </p:nvSpPr>
        <p:spPr>
          <a:xfrm>
            <a:off x="841248" y="1920240"/>
            <a:ext cx="310896" cy="310896"/>
          </a:xfrm>
          <a:prstGeom prst="ellipse">
            <a:avLst/>
          </a:prstGeom>
          <a:solidFill>
            <a:srgbClr val="2E7D32"/>
          </a:solidFill>
          <a:ln/>
        </p:spPr>
        <p:txBody>
          <a:bodyPr/>
          <a:lstStyle/>
          <a:p>
            <a:endParaRPr lang="en-GB"/>
          </a:p>
        </p:txBody>
      </p:sp>
      <p:sp>
        <p:nvSpPr>
          <p:cNvPr id="8" name="Text 6"/>
          <p:cNvSpPr/>
          <p:nvPr/>
        </p:nvSpPr>
        <p:spPr>
          <a:xfrm>
            <a:off x="841248" y="1920240"/>
            <a:ext cx="310896" cy="310896"/>
          </a:xfrm>
          <a:prstGeom prst="rect">
            <a:avLst/>
          </a:prstGeom>
          <a:noFill/>
          <a:ln/>
        </p:spPr>
        <p:txBody>
          <a:bodyPr wrap="square" lIns="0" tIns="0" rIns="0" bIns="0"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a:t>
            </a:r>
            <a:endParaRPr lang="en-US" sz="1000" dirty="0"/>
          </a:p>
        </p:txBody>
      </p:sp>
      <p:sp>
        <p:nvSpPr>
          <p:cNvPr id="9" name="Text 7"/>
          <p:cNvSpPr/>
          <p:nvPr/>
        </p:nvSpPr>
        <p:spPr>
          <a:xfrm>
            <a:off x="1280160" y="1901952"/>
            <a:ext cx="4407408" cy="292608"/>
          </a:xfrm>
          <a:prstGeom prst="rect">
            <a:avLst/>
          </a:prstGeom>
          <a:noFill/>
          <a:ln/>
        </p:spPr>
        <p:txBody>
          <a:bodyPr wrap="square" lIns="0" tIns="0" rIns="0" bIns="0" rtlCol="0" anchor="ctr"/>
          <a:lstStyle/>
          <a:p>
            <a:pPr marL="0" indent="0">
              <a:buNone/>
            </a:pPr>
            <a:r>
              <a:rPr lang="en-US" sz="1300" b="1" dirty="0">
                <a:solidFill>
                  <a:srgbClr val="1A1A1A"/>
                </a:solidFill>
                <a:latin typeface="Arial" pitchFamily="34" charset="0"/>
                <a:ea typeface="Arial" pitchFamily="34" charset="-122"/>
                <a:cs typeface="Arial" pitchFamily="34" charset="-120"/>
              </a:rPr>
              <a:t>Better work, not just less work</a:t>
            </a:r>
            <a:endParaRPr lang="en-US" sz="1300" dirty="0"/>
          </a:p>
        </p:txBody>
      </p:sp>
      <p:sp>
        <p:nvSpPr>
          <p:cNvPr id="10" name="Text 8"/>
          <p:cNvSpPr/>
          <p:nvPr/>
        </p:nvSpPr>
        <p:spPr>
          <a:xfrm>
            <a:off x="1280160" y="2194560"/>
            <a:ext cx="4407408" cy="384048"/>
          </a:xfrm>
          <a:prstGeom prst="rect">
            <a:avLst/>
          </a:prstGeom>
          <a:noFill/>
          <a:ln/>
        </p:spPr>
        <p:txBody>
          <a:bodyPr wrap="square" lIns="0" tIns="0" rIns="0" bIns="0" rtlCol="0" anchor="t"/>
          <a:lstStyle/>
          <a:p>
            <a:pPr marL="0" indent="0">
              <a:lnSpc>
                <a:spcPts val="1300"/>
              </a:lnSpc>
              <a:buNone/>
            </a:pPr>
            <a:r>
              <a:rPr lang="en-US" sz="1050" dirty="0">
                <a:solidFill>
                  <a:srgbClr val="3D3D3D"/>
                </a:solidFill>
                <a:latin typeface="Arial" pitchFamily="34" charset="0"/>
                <a:ea typeface="Arial" pitchFamily="34" charset="-122"/>
                <a:cs typeface="Arial" pitchFamily="34" charset="-120"/>
              </a:rPr>
              <a:t>Removing routine tasks raises variety and significance</a:t>
            </a:r>
            <a:endParaRPr lang="en-US" sz="1050" dirty="0"/>
          </a:p>
        </p:txBody>
      </p:sp>
      <p:sp>
        <p:nvSpPr>
          <p:cNvPr id="11" name="Shape 9"/>
          <p:cNvSpPr/>
          <p:nvPr/>
        </p:nvSpPr>
        <p:spPr>
          <a:xfrm>
            <a:off x="841248" y="2523744"/>
            <a:ext cx="310896" cy="310896"/>
          </a:xfrm>
          <a:prstGeom prst="ellipse">
            <a:avLst/>
          </a:prstGeom>
          <a:solidFill>
            <a:srgbClr val="2E7D32"/>
          </a:solidFill>
          <a:ln/>
        </p:spPr>
        <p:txBody>
          <a:bodyPr/>
          <a:lstStyle/>
          <a:p>
            <a:endParaRPr lang="en-GB"/>
          </a:p>
        </p:txBody>
      </p:sp>
      <p:sp>
        <p:nvSpPr>
          <p:cNvPr id="12" name="Text 10"/>
          <p:cNvSpPr/>
          <p:nvPr/>
        </p:nvSpPr>
        <p:spPr>
          <a:xfrm>
            <a:off x="841248" y="2523744"/>
            <a:ext cx="310896" cy="310896"/>
          </a:xfrm>
          <a:prstGeom prst="rect">
            <a:avLst/>
          </a:prstGeom>
          <a:noFill/>
          <a:ln/>
        </p:spPr>
        <p:txBody>
          <a:bodyPr wrap="square" lIns="0" tIns="0" rIns="0" bIns="0"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a:t>
            </a:r>
            <a:endParaRPr lang="en-US" sz="1000" dirty="0"/>
          </a:p>
        </p:txBody>
      </p:sp>
      <p:sp>
        <p:nvSpPr>
          <p:cNvPr id="13" name="Text 11"/>
          <p:cNvSpPr/>
          <p:nvPr/>
        </p:nvSpPr>
        <p:spPr>
          <a:xfrm>
            <a:off x="1280160" y="2505456"/>
            <a:ext cx="4407408" cy="292608"/>
          </a:xfrm>
          <a:prstGeom prst="rect">
            <a:avLst/>
          </a:prstGeom>
          <a:noFill/>
          <a:ln/>
        </p:spPr>
        <p:txBody>
          <a:bodyPr wrap="square" lIns="0" tIns="0" rIns="0" bIns="0" rtlCol="0" anchor="ctr"/>
          <a:lstStyle/>
          <a:p>
            <a:pPr marL="0" indent="0">
              <a:buNone/>
            </a:pPr>
            <a:r>
              <a:rPr lang="en-US" sz="1300" b="1" dirty="0">
                <a:solidFill>
                  <a:srgbClr val="1A1A1A"/>
                </a:solidFill>
                <a:latin typeface="Arial" pitchFamily="34" charset="0"/>
                <a:ea typeface="Arial" pitchFamily="34" charset="-122"/>
                <a:cs typeface="Arial" pitchFamily="34" charset="-120"/>
              </a:rPr>
              <a:t>The listening infrastructure exists</a:t>
            </a:r>
            <a:endParaRPr lang="en-US" sz="1300" dirty="0"/>
          </a:p>
        </p:txBody>
      </p:sp>
      <p:sp>
        <p:nvSpPr>
          <p:cNvPr id="14" name="Text 12"/>
          <p:cNvSpPr/>
          <p:nvPr/>
        </p:nvSpPr>
        <p:spPr>
          <a:xfrm>
            <a:off x="1280160" y="2798064"/>
            <a:ext cx="4407408" cy="384048"/>
          </a:xfrm>
          <a:prstGeom prst="rect">
            <a:avLst/>
          </a:prstGeom>
          <a:noFill/>
          <a:ln/>
        </p:spPr>
        <p:txBody>
          <a:bodyPr wrap="square" lIns="0" tIns="0" rIns="0" bIns="0" rtlCol="0" anchor="t"/>
          <a:lstStyle/>
          <a:p>
            <a:pPr marL="0" indent="0">
              <a:lnSpc>
                <a:spcPts val="1300"/>
              </a:lnSpc>
              <a:buNone/>
            </a:pPr>
            <a:r>
              <a:rPr lang="en-US" sz="1050" dirty="0">
                <a:solidFill>
                  <a:srgbClr val="3D3D3D"/>
                </a:solidFill>
                <a:latin typeface="Arial" pitchFamily="34" charset="0"/>
                <a:ea typeface="Arial" pitchFamily="34" charset="-122"/>
                <a:cs typeface="Arial" pitchFamily="34" charset="-120"/>
              </a:rPr>
              <a:t>Snapshot can be repurposed for transition sentiment</a:t>
            </a:r>
            <a:endParaRPr lang="en-US" sz="1050" dirty="0"/>
          </a:p>
        </p:txBody>
      </p:sp>
      <p:sp>
        <p:nvSpPr>
          <p:cNvPr id="15" name="Shape 13"/>
          <p:cNvSpPr/>
          <p:nvPr/>
        </p:nvSpPr>
        <p:spPr>
          <a:xfrm>
            <a:off x="841248" y="3127248"/>
            <a:ext cx="310896" cy="310896"/>
          </a:xfrm>
          <a:prstGeom prst="ellipse">
            <a:avLst/>
          </a:prstGeom>
          <a:solidFill>
            <a:srgbClr val="2E7D32"/>
          </a:solidFill>
          <a:ln/>
        </p:spPr>
        <p:txBody>
          <a:bodyPr/>
          <a:lstStyle/>
          <a:p>
            <a:endParaRPr lang="en-GB"/>
          </a:p>
        </p:txBody>
      </p:sp>
      <p:sp>
        <p:nvSpPr>
          <p:cNvPr id="16" name="Text 14"/>
          <p:cNvSpPr/>
          <p:nvPr/>
        </p:nvSpPr>
        <p:spPr>
          <a:xfrm>
            <a:off x="841248" y="3127248"/>
            <a:ext cx="310896" cy="310896"/>
          </a:xfrm>
          <a:prstGeom prst="rect">
            <a:avLst/>
          </a:prstGeom>
          <a:noFill/>
          <a:ln/>
        </p:spPr>
        <p:txBody>
          <a:bodyPr wrap="square" lIns="0" tIns="0" rIns="0" bIns="0"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a:t>
            </a:r>
            <a:endParaRPr lang="en-US" sz="1000" dirty="0"/>
          </a:p>
        </p:txBody>
      </p:sp>
      <p:sp>
        <p:nvSpPr>
          <p:cNvPr id="17" name="Text 15"/>
          <p:cNvSpPr/>
          <p:nvPr/>
        </p:nvSpPr>
        <p:spPr>
          <a:xfrm>
            <a:off x="1280160" y="3108960"/>
            <a:ext cx="4407408" cy="292608"/>
          </a:xfrm>
          <a:prstGeom prst="rect">
            <a:avLst/>
          </a:prstGeom>
          <a:noFill/>
          <a:ln/>
        </p:spPr>
        <p:txBody>
          <a:bodyPr wrap="square" lIns="0" tIns="0" rIns="0" bIns="0" rtlCol="0" anchor="ctr"/>
          <a:lstStyle/>
          <a:p>
            <a:pPr marL="0" indent="0">
              <a:buNone/>
            </a:pPr>
            <a:r>
              <a:rPr lang="en-US" sz="1300" b="1" dirty="0">
                <a:solidFill>
                  <a:srgbClr val="1A1A1A"/>
                </a:solidFill>
                <a:latin typeface="Arial" pitchFamily="34" charset="0"/>
                <a:ea typeface="Arial" pitchFamily="34" charset="-122"/>
                <a:cs typeface="Arial" pitchFamily="34" charset="-120"/>
              </a:rPr>
              <a:t>Consultation as design input</a:t>
            </a:r>
            <a:endParaRPr lang="en-US" sz="1300" dirty="0"/>
          </a:p>
        </p:txBody>
      </p:sp>
      <p:sp>
        <p:nvSpPr>
          <p:cNvPr id="18" name="Text 16"/>
          <p:cNvSpPr/>
          <p:nvPr/>
        </p:nvSpPr>
        <p:spPr>
          <a:xfrm>
            <a:off x="1280160" y="3401568"/>
            <a:ext cx="4407408" cy="384048"/>
          </a:xfrm>
          <a:prstGeom prst="rect">
            <a:avLst/>
          </a:prstGeom>
          <a:noFill/>
          <a:ln/>
        </p:spPr>
        <p:txBody>
          <a:bodyPr wrap="square" lIns="0" tIns="0" rIns="0" bIns="0" rtlCol="0" anchor="t"/>
          <a:lstStyle/>
          <a:p>
            <a:pPr marL="0" indent="0">
              <a:lnSpc>
                <a:spcPts val="1300"/>
              </a:lnSpc>
              <a:buNone/>
            </a:pPr>
            <a:r>
              <a:rPr lang="en-US" sz="1050" dirty="0">
                <a:solidFill>
                  <a:srgbClr val="3D3D3D"/>
                </a:solidFill>
                <a:latin typeface="Arial" pitchFamily="34" charset="0"/>
                <a:ea typeface="Arial" pitchFamily="34" charset="-122"/>
                <a:cs typeface="Arial" pitchFamily="34" charset="-120"/>
              </a:rPr>
              <a:t>Choosing what to automate first improves the redesign</a:t>
            </a:r>
            <a:endParaRPr lang="en-US" sz="1050" dirty="0"/>
          </a:p>
        </p:txBody>
      </p:sp>
      <p:sp>
        <p:nvSpPr>
          <p:cNvPr id="19" name="Shape 17"/>
          <p:cNvSpPr/>
          <p:nvPr/>
        </p:nvSpPr>
        <p:spPr>
          <a:xfrm>
            <a:off x="6272784" y="1463040"/>
            <a:ext cx="5349240" cy="2286000"/>
          </a:xfrm>
          <a:prstGeom prst="roundRect">
            <a:avLst>
              <a:gd name="adj" fmla="val 2000"/>
            </a:avLst>
          </a:prstGeom>
          <a:solidFill>
            <a:srgbClr val="1F1F1F"/>
          </a:solidFill>
          <a:ln/>
        </p:spPr>
        <p:txBody>
          <a:bodyPr/>
          <a:lstStyle/>
          <a:p>
            <a:endParaRPr lang="en-GB"/>
          </a:p>
        </p:txBody>
      </p:sp>
      <p:sp>
        <p:nvSpPr>
          <p:cNvPr id="20" name="Text 18"/>
          <p:cNvSpPr/>
          <p:nvPr/>
        </p:nvSpPr>
        <p:spPr>
          <a:xfrm>
            <a:off x="6510528" y="1591056"/>
            <a:ext cx="4846320" cy="237744"/>
          </a:xfrm>
          <a:prstGeom prst="rect">
            <a:avLst/>
          </a:prstGeom>
          <a:noFill/>
          <a:ln/>
        </p:spPr>
        <p:txBody>
          <a:bodyPr wrap="square" lIns="0" tIns="0" rIns="0" bIns="0" rtlCol="0" anchor="ctr"/>
          <a:lstStyle/>
          <a:p>
            <a:pPr marL="0" indent="0">
              <a:buNone/>
            </a:pPr>
            <a:r>
              <a:rPr lang="en-US" sz="1000" b="1" kern="0" spc="140" dirty="0">
                <a:solidFill>
                  <a:srgbClr val="DB0011"/>
                </a:solidFill>
                <a:latin typeface="Arial" pitchFamily="34" charset="0"/>
                <a:ea typeface="Arial" pitchFamily="34" charset="-122"/>
                <a:cs typeface="Arial" pitchFamily="34" charset="-120"/>
              </a:rPr>
              <a:t>CHALLENGES</a:t>
            </a:r>
            <a:endParaRPr lang="en-US" sz="1000" dirty="0"/>
          </a:p>
        </p:txBody>
      </p:sp>
      <p:sp>
        <p:nvSpPr>
          <p:cNvPr id="21" name="Shape 19"/>
          <p:cNvSpPr/>
          <p:nvPr/>
        </p:nvSpPr>
        <p:spPr>
          <a:xfrm>
            <a:off x="6547104" y="1920240"/>
            <a:ext cx="310896" cy="310896"/>
          </a:xfrm>
          <a:prstGeom prst="ellipse">
            <a:avLst/>
          </a:prstGeom>
          <a:solidFill>
            <a:srgbClr val="DB0011"/>
          </a:solidFill>
          <a:ln/>
        </p:spPr>
        <p:txBody>
          <a:bodyPr/>
          <a:lstStyle/>
          <a:p>
            <a:endParaRPr lang="en-GB"/>
          </a:p>
        </p:txBody>
      </p:sp>
      <p:sp>
        <p:nvSpPr>
          <p:cNvPr id="22" name="Text 20"/>
          <p:cNvSpPr/>
          <p:nvPr/>
        </p:nvSpPr>
        <p:spPr>
          <a:xfrm>
            <a:off x="6547104" y="1920240"/>
            <a:ext cx="310896" cy="310896"/>
          </a:xfrm>
          <a:prstGeom prst="rect">
            <a:avLst/>
          </a:prstGeom>
          <a:noFill/>
          <a:ln/>
        </p:spPr>
        <p:txBody>
          <a:bodyPr wrap="square" lIns="0" tIns="0" rIns="0" bIns="0"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a:t>
            </a:r>
            <a:endParaRPr lang="en-US" sz="1000" dirty="0"/>
          </a:p>
        </p:txBody>
      </p:sp>
      <p:sp>
        <p:nvSpPr>
          <p:cNvPr id="23" name="Text 21"/>
          <p:cNvSpPr/>
          <p:nvPr/>
        </p:nvSpPr>
        <p:spPr>
          <a:xfrm>
            <a:off x="6986016" y="1901952"/>
            <a:ext cx="4407408" cy="292608"/>
          </a:xfrm>
          <a:prstGeom prst="rect">
            <a:avLst/>
          </a:prstGeom>
          <a:noFill/>
          <a:ln/>
        </p:spPr>
        <p:txBody>
          <a:bodyPr wrap="square" lIns="0" tIns="0" rIns="0" bIns="0" rtlCol="0" anchor="ctr"/>
          <a:lstStyle/>
          <a:p>
            <a:pPr marL="0" indent="0">
              <a:buNone/>
            </a:pPr>
            <a:r>
              <a:rPr lang="en-US" sz="1300" b="1" dirty="0">
                <a:solidFill>
                  <a:srgbClr val="FFFFFF"/>
                </a:solidFill>
                <a:latin typeface="Arial" pitchFamily="34" charset="0"/>
                <a:ea typeface="Arial" pitchFamily="34" charset="-122"/>
                <a:cs typeface="Arial" pitchFamily="34" charset="-120"/>
              </a:rPr>
              <a:t>Autonomy erosion</a:t>
            </a:r>
            <a:endParaRPr lang="en-US" sz="1300" dirty="0"/>
          </a:p>
        </p:txBody>
      </p:sp>
      <p:sp>
        <p:nvSpPr>
          <p:cNvPr id="24" name="Text 22"/>
          <p:cNvSpPr/>
          <p:nvPr/>
        </p:nvSpPr>
        <p:spPr>
          <a:xfrm>
            <a:off x="6986016" y="2194560"/>
            <a:ext cx="4407408" cy="384048"/>
          </a:xfrm>
          <a:prstGeom prst="rect">
            <a:avLst/>
          </a:prstGeom>
          <a:noFill/>
          <a:ln/>
        </p:spPr>
        <p:txBody>
          <a:bodyPr wrap="square" lIns="0" tIns="0" rIns="0" bIns="0" rtlCol="0" anchor="t"/>
          <a:lstStyle/>
          <a:p>
            <a:pPr marL="0" indent="0">
              <a:lnSpc>
                <a:spcPts val="1300"/>
              </a:lnSpc>
              <a:buNone/>
            </a:pPr>
            <a:r>
              <a:rPr lang="en-US" sz="1050" dirty="0">
                <a:solidFill>
                  <a:srgbClr val="BFBFBF"/>
                </a:solidFill>
                <a:latin typeface="Arial" pitchFamily="34" charset="0"/>
                <a:ea typeface="Arial" pitchFamily="34" charset="-122"/>
                <a:cs typeface="Arial" pitchFamily="34" charset="-120"/>
              </a:rPr>
              <a:t>The job becomes verification of a recommendation</a:t>
            </a:r>
            <a:endParaRPr lang="en-US" sz="1050" dirty="0"/>
          </a:p>
        </p:txBody>
      </p:sp>
      <p:sp>
        <p:nvSpPr>
          <p:cNvPr id="25" name="Shape 23"/>
          <p:cNvSpPr/>
          <p:nvPr/>
        </p:nvSpPr>
        <p:spPr>
          <a:xfrm>
            <a:off x="6547104" y="2523744"/>
            <a:ext cx="310896" cy="310896"/>
          </a:xfrm>
          <a:prstGeom prst="ellipse">
            <a:avLst/>
          </a:prstGeom>
          <a:solidFill>
            <a:srgbClr val="DB0011"/>
          </a:solidFill>
          <a:ln/>
        </p:spPr>
        <p:txBody>
          <a:bodyPr/>
          <a:lstStyle/>
          <a:p>
            <a:endParaRPr lang="en-GB"/>
          </a:p>
        </p:txBody>
      </p:sp>
      <p:sp>
        <p:nvSpPr>
          <p:cNvPr id="26" name="Text 24"/>
          <p:cNvSpPr/>
          <p:nvPr/>
        </p:nvSpPr>
        <p:spPr>
          <a:xfrm>
            <a:off x="6547104" y="2523744"/>
            <a:ext cx="310896" cy="310896"/>
          </a:xfrm>
          <a:prstGeom prst="rect">
            <a:avLst/>
          </a:prstGeom>
          <a:noFill/>
          <a:ln/>
        </p:spPr>
        <p:txBody>
          <a:bodyPr wrap="square" lIns="0" tIns="0" rIns="0" bIns="0"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a:t>
            </a:r>
            <a:endParaRPr lang="en-US" sz="1000" dirty="0"/>
          </a:p>
        </p:txBody>
      </p:sp>
      <p:sp>
        <p:nvSpPr>
          <p:cNvPr id="27" name="Text 25"/>
          <p:cNvSpPr/>
          <p:nvPr/>
        </p:nvSpPr>
        <p:spPr>
          <a:xfrm>
            <a:off x="6986016" y="2505456"/>
            <a:ext cx="4407408" cy="292608"/>
          </a:xfrm>
          <a:prstGeom prst="rect">
            <a:avLst/>
          </a:prstGeom>
          <a:noFill/>
          <a:ln/>
        </p:spPr>
        <p:txBody>
          <a:bodyPr wrap="square" lIns="0" tIns="0" rIns="0" bIns="0" rtlCol="0" anchor="ctr"/>
          <a:lstStyle/>
          <a:p>
            <a:pPr marL="0" indent="0">
              <a:buNone/>
            </a:pPr>
            <a:r>
              <a:rPr lang="en-US" sz="1300" b="1" dirty="0">
                <a:solidFill>
                  <a:srgbClr val="FFFFFF"/>
                </a:solidFill>
                <a:latin typeface="Arial" pitchFamily="34" charset="0"/>
                <a:ea typeface="Arial" pitchFamily="34" charset="-122"/>
                <a:cs typeface="Arial" pitchFamily="34" charset="-120"/>
              </a:rPr>
              <a:t>Survivor syndrome</a:t>
            </a:r>
            <a:endParaRPr lang="en-US" sz="1300" dirty="0"/>
          </a:p>
        </p:txBody>
      </p:sp>
      <p:sp>
        <p:nvSpPr>
          <p:cNvPr id="28" name="Text 26"/>
          <p:cNvSpPr/>
          <p:nvPr/>
        </p:nvSpPr>
        <p:spPr>
          <a:xfrm>
            <a:off x="6986016" y="2798064"/>
            <a:ext cx="4407408" cy="384048"/>
          </a:xfrm>
          <a:prstGeom prst="rect">
            <a:avLst/>
          </a:prstGeom>
          <a:noFill/>
          <a:ln/>
        </p:spPr>
        <p:txBody>
          <a:bodyPr wrap="square" lIns="0" tIns="0" rIns="0" bIns="0" rtlCol="0" anchor="t"/>
          <a:lstStyle/>
          <a:p>
            <a:pPr marL="0" indent="0">
              <a:lnSpc>
                <a:spcPts val="1300"/>
              </a:lnSpc>
              <a:buNone/>
            </a:pPr>
            <a:r>
              <a:rPr lang="en-US" sz="1050" dirty="0">
                <a:solidFill>
                  <a:srgbClr val="BFBFBF"/>
                </a:solidFill>
                <a:latin typeface="Arial" pitchFamily="34" charset="0"/>
                <a:ea typeface="Arial" pitchFamily="34" charset="-122"/>
                <a:cs typeface="Arial" pitchFamily="34" charset="-120"/>
              </a:rPr>
              <a:t>Heavier workloads and lower discretionary effort</a:t>
            </a:r>
            <a:endParaRPr lang="en-US" sz="1050" dirty="0"/>
          </a:p>
        </p:txBody>
      </p:sp>
      <p:sp>
        <p:nvSpPr>
          <p:cNvPr id="29" name="Shape 27"/>
          <p:cNvSpPr/>
          <p:nvPr/>
        </p:nvSpPr>
        <p:spPr>
          <a:xfrm>
            <a:off x="6547104" y="3127248"/>
            <a:ext cx="310896" cy="310896"/>
          </a:xfrm>
          <a:prstGeom prst="ellipse">
            <a:avLst/>
          </a:prstGeom>
          <a:solidFill>
            <a:srgbClr val="DB0011"/>
          </a:solidFill>
          <a:ln/>
        </p:spPr>
        <p:txBody>
          <a:bodyPr/>
          <a:lstStyle/>
          <a:p>
            <a:endParaRPr lang="en-GB"/>
          </a:p>
        </p:txBody>
      </p:sp>
      <p:sp>
        <p:nvSpPr>
          <p:cNvPr id="30" name="Text 28"/>
          <p:cNvSpPr/>
          <p:nvPr/>
        </p:nvSpPr>
        <p:spPr>
          <a:xfrm>
            <a:off x="6547104" y="3127248"/>
            <a:ext cx="310896" cy="310896"/>
          </a:xfrm>
          <a:prstGeom prst="rect">
            <a:avLst/>
          </a:prstGeom>
          <a:noFill/>
          <a:ln/>
        </p:spPr>
        <p:txBody>
          <a:bodyPr wrap="square" lIns="0" tIns="0" rIns="0" bIns="0"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a:t>
            </a:r>
            <a:endParaRPr lang="en-US" sz="1000" dirty="0"/>
          </a:p>
        </p:txBody>
      </p:sp>
      <p:sp>
        <p:nvSpPr>
          <p:cNvPr id="31" name="Text 29"/>
          <p:cNvSpPr/>
          <p:nvPr/>
        </p:nvSpPr>
        <p:spPr>
          <a:xfrm>
            <a:off x="6986016" y="3108960"/>
            <a:ext cx="4407408" cy="292608"/>
          </a:xfrm>
          <a:prstGeom prst="rect">
            <a:avLst/>
          </a:prstGeom>
          <a:noFill/>
          <a:ln/>
        </p:spPr>
        <p:txBody>
          <a:bodyPr wrap="square" lIns="0" tIns="0" rIns="0" bIns="0" rtlCol="0" anchor="ctr"/>
          <a:lstStyle/>
          <a:p>
            <a:pPr marL="0" indent="0">
              <a:buNone/>
            </a:pPr>
            <a:r>
              <a:rPr lang="en-US" sz="1300" b="1" dirty="0">
                <a:solidFill>
                  <a:srgbClr val="FFFFFF"/>
                </a:solidFill>
                <a:latin typeface="Arial" pitchFamily="34" charset="0"/>
                <a:ea typeface="Arial" pitchFamily="34" charset="-122"/>
                <a:cs typeface="Arial" pitchFamily="34" charset="-120"/>
              </a:rPr>
              <a:t>Breach by inference</a:t>
            </a:r>
            <a:endParaRPr lang="en-US" sz="1300" dirty="0"/>
          </a:p>
        </p:txBody>
      </p:sp>
      <p:sp>
        <p:nvSpPr>
          <p:cNvPr id="32" name="Text 30"/>
          <p:cNvSpPr/>
          <p:nvPr/>
        </p:nvSpPr>
        <p:spPr>
          <a:xfrm>
            <a:off x="6986016" y="3401568"/>
            <a:ext cx="4407408" cy="384048"/>
          </a:xfrm>
          <a:prstGeom prst="rect">
            <a:avLst/>
          </a:prstGeom>
          <a:noFill/>
          <a:ln/>
        </p:spPr>
        <p:txBody>
          <a:bodyPr wrap="square" lIns="0" tIns="0" rIns="0" bIns="0" rtlCol="0" anchor="t"/>
          <a:lstStyle/>
          <a:p>
            <a:pPr marL="0" indent="0">
              <a:lnSpc>
                <a:spcPts val="1300"/>
              </a:lnSpc>
              <a:buNone/>
            </a:pPr>
            <a:r>
              <a:rPr lang="en-US" sz="1050" dirty="0">
                <a:solidFill>
                  <a:srgbClr val="BFBFBF"/>
                </a:solidFill>
                <a:latin typeface="Arial" pitchFamily="34" charset="0"/>
                <a:ea typeface="Arial" pitchFamily="34" charset="-122"/>
                <a:cs typeface="Arial" pitchFamily="34" charset="-120"/>
              </a:rPr>
              <a:t>No promise needs to be broken explicitly</a:t>
            </a:r>
            <a:endParaRPr lang="en-US" sz="1050" dirty="0"/>
          </a:p>
        </p:txBody>
      </p:sp>
      <p:sp>
        <p:nvSpPr>
          <p:cNvPr id="33" name="Shape 31"/>
          <p:cNvSpPr/>
          <p:nvPr/>
        </p:nvSpPr>
        <p:spPr>
          <a:xfrm>
            <a:off x="566928" y="3950208"/>
            <a:ext cx="11055096" cy="932688"/>
          </a:xfrm>
          <a:prstGeom prst="roundRect">
            <a:avLst>
              <a:gd name="adj" fmla="val 4902"/>
            </a:avLst>
          </a:prstGeom>
          <a:solidFill>
            <a:srgbClr val="FCE9EB"/>
          </a:solidFill>
          <a:ln w="12700">
            <a:solidFill>
              <a:srgbClr val="DB0011"/>
            </a:solidFill>
            <a:prstDash val="solid"/>
          </a:ln>
        </p:spPr>
        <p:txBody>
          <a:bodyPr/>
          <a:lstStyle/>
          <a:p>
            <a:endParaRPr lang="en-GB"/>
          </a:p>
        </p:txBody>
      </p:sp>
      <p:sp>
        <p:nvSpPr>
          <p:cNvPr id="34" name="Text 32"/>
          <p:cNvSpPr/>
          <p:nvPr/>
        </p:nvSpPr>
        <p:spPr>
          <a:xfrm>
            <a:off x="859536" y="3950208"/>
            <a:ext cx="10469880" cy="932688"/>
          </a:xfrm>
          <a:prstGeom prst="rect">
            <a:avLst/>
          </a:prstGeom>
          <a:noFill/>
          <a:ln/>
        </p:spPr>
        <p:txBody>
          <a:bodyPr wrap="square" lIns="0" tIns="0" rIns="0" bIns="0" rtlCol="0" anchor="ctr"/>
          <a:lstStyle/>
          <a:p>
            <a:pPr marL="0" indent="0">
              <a:buNone/>
            </a:pPr>
            <a:r>
              <a:rPr lang="en-US" sz="1350" b="1" dirty="0">
                <a:solidFill>
                  <a:srgbClr val="1A1A1A"/>
                </a:solidFill>
                <a:latin typeface="Arial" pitchFamily="34" charset="0"/>
                <a:ea typeface="Arial" pitchFamily="34" charset="-122"/>
                <a:cs typeface="Arial" pitchFamily="34" charset="-120"/>
              </a:rPr>
              <a:t>HSBC UK's own annual report names retention, talent availability and evolving skills as risks heightened during organisational change.</a:t>
            </a:r>
            <a:endParaRPr lang="en-US" sz="1350" dirty="0"/>
          </a:p>
        </p:txBody>
      </p:sp>
      <p:sp>
        <p:nvSpPr>
          <p:cNvPr id="35" name="Shape 33"/>
          <p:cNvSpPr/>
          <p:nvPr/>
        </p:nvSpPr>
        <p:spPr>
          <a:xfrm>
            <a:off x="566928" y="4956048"/>
            <a:ext cx="2612898" cy="1097280"/>
          </a:xfrm>
          <a:prstGeom prst="roundRect">
            <a:avLst>
              <a:gd name="adj" fmla="val 4167"/>
            </a:avLst>
          </a:prstGeom>
          <a:solidFill>
            <a:srgbClr val="F4F4F4"/>
          </a:solidFill>
          <a:ln w="12700">
            <a:solidFill>
              <a:srgbClr val="DCDCDC"/>
            </a:solidFill>
            <a:prstDash val="solid"/>
          </a:ln>
        </p:spPr>
        <p:txBody>
          <a:bodyPr/>
          <a:lstStyle/>
          <a:p>
            <a:endParaRPr lang="en-GB"/>
          </a:p>
        </p:txBody>
      </p:sp>
      <p:sp>
        <p:nvSpPr>
          <p:cNvPr id="36" name="Text 34"/>
          <p:cNvSpPr/>
          <p:nvPr/>
        </p:nvSpPr>
        <p:spPr>
          <a:xfrm>
            <a:off x="768096" y="5065776"/>
            <a:ext cx="2210562" cy="438912"/>
          </a:xfrm>
          <a:prstGeom prst="rect">
            <a:avLst/>
          </a:prstGeom>
          <a:noFill/>
          <a:ln/>
        </p:spPr>
        <p:txBody>
          <a:bodyPr wrap="square" lIns="0" tIns="0" rIns="0" bIns="0" rtlCol="0" anchor="ctr"/>
          <a:lstStyle/>
          <a:p>
            <a:pPr marL="0" indent="0">
              <a:buNone/>
            </a:pPr>
            <a:r>
              <a:rPr lang="en-US" sz="2100" b="1" dirty="0">
                <a:solidFill>
                  <a:srgbClr val="DB0011"/>
                </a:solidFill>
                <a:latin typeface="Arial" pitchFamily="34" charset="0"/>
                <a:ea typeface="Arial" pitchFamily="34" charset="-122"/>
                <a:cs typeface="Arial" pitchFamily="34" charset="-120"/>
              </a:rPr>
              <a:t>Autonomy</a:t>
            </a:r>
            <a:endParaRPr lang="en-US" sz="2100" dirty="0"/>
          </a:p>
        </p:txBody>
      </p:sp>
      <p:sp>
        <p:nvSpPr>
          <p:cNvPr id="37" name="Text 35"/>
          <p:cNvSpPr/>
          <p:nvPr/>
        </p:nvSpPr>
        <p:spPr>
          <a:xfrm>
            <a:off x="768096" y="5522976"/>
            <a:ext cx="2210562" cy="402336"/>
          </a:xfrm>
          <a:prstGeom prst="rect">
            <a:avLst/>
          </a:prstGeom>
          <a:noFill/>
          <a:ln/>
        </p:spPr>
        <p:txBody>
          <a:bodyPr wrap="square" lIns="0" tIns="0" rIns="0" bIns="0" rtlCol="0" anchor="t"/>
          <a:lstStyle/>
          <a:p>
            <a:pPr marL="0" indent="0">
              <a:lnSpc>
                <a:spcPts val="1300"/>
              </a:lnSpc>
              <a:buNone/>
            </a:pPr>
            <a:r>
              <a:rPr lang="en-US" sz="1050" dirty="0">
                <a:solidFill>
                  <a:srgbClr val="3D3D3D"/>
                </a:solidFill>
                <a:latin typeface="Arial" pitchFamily="34" charset="0"/>
                <a:ea typeface="Arial" pitchFamily="34" charset="-122"/>
                <a:cs typeface="Arial" pitchFamily="34" charset="-120"/>
              </a:rPr>
              <a:t>strongest single JCM predictor of motivation</a:t>
            </a:r>
            <a:endParaRPr lang="en-US" sz="1050" dirty="0"/>
          </a:p>
        </p:txBody>
      </p:sp>
      <p:sp>
        <p:nvSpPr>
          <p:cNvPr id="38" name="Shape 36"/>
          <p:cNvSpPr/>
          <p:nvPr/>
        </p:nvSpPr>
        <p:spPr>
          <a:xfrm>
            <a:off x="3380994" y="4956048"/>
            <a:ext cx="2612898" cy="1097280"/>
          </a:xfrm>
          <a:prstGeom prst="roundRect">
            <a:avLst>
              <a:gd name="adj" fmla="val 4167"/>
            </a:avLst>
          </a:prstGeom>
          <a:solidFill>
            <a:srgbClr val="F4F4F4"/>
          </a:solidFill>
          <a:ln w="12700">
            <a:solidFill>
              <a:srgbClr val="DCDCDC"/>
            </a:solidFill>
            <a:prstDash val="solid"/>
          </a:ln>
        </p:spPr>
        <p:txBody>
          <a:bodyPr/>
          <a:lstStyle/>
          <a:p>
            <a:endParaRPr lang="en-GB"/>
          </a:p>
        </p:txBody>
      </p:sp>
      <p:sp>
        <p:nvSpPr>
          <p:cNvPr id="39" name="Text 37"/>
          <p:cNvSpPr/>
          <p:nvPr/>
        </p:nvSpPr>
        <p:spPr>
          <a:xfrm>
            <a:off x="3582162" y="5065776"/>
            <a:ext cx="2210562" cy="438912"/>
          </a:xfrm>
          <a:prstGeom prst="rect">
            <a:avLst/>
          </a:prstGeom>
          <a:noFill/>
          <a:ln/>
        </p:spPr>
        <p:txBody>
          <a:bodyPr wrap="square" lIns="0" tIns="0" rIns="0" bIns="0" rtlCol="0" anchor="ctr"/>
          <a:lstStyle/>
          <a:p>
            <a:pPr marL="0" indent="0">
              <a:buNone/>
            </a:pPr>
            <a:r>
              <a:rPr lang="en-US" sz="2100" b="1" dirty="0">
                <a:solidFill>
                  <a:srgbClr val="DB0011"/>
                </a:solidFill>
                <a:latin typeface="Arial" pitchFamily="34" charset="0"/>
                <a:ea typeface="Arial" pitchFamily="34" charset="-122"/>
                <a:cs typeface="Arial" pitchFamily="34" charset="-120"/>
              </a:rPr>
              <a:t>Annual</a:t>
            </a:r>
            <a:endParaRPr lang="en-US" sz="2100" dirty="0"/>
          </a:p>
        </p:txBody>
      </p:sp>
      <p:sp>
        <p:nvSpPr>
          <p:cNvPr id="40" name="Text 38"/>
          <p:cNvSpPr/>
          <p:nvPr/>
        </p:nvSpPr>
        <p:spPr>
          <a:xfrm>
            <a:off x="3582162" y="5522976"/>
            <a:ext cx="2210562" cy="402336"/>
          </a:xfrm>
          <a:prstGeom prst="rect">
            <a:avLst/>
          </a:prstGeom>
          <a:noFill/>
          <a:ln/>
        </p:spPr>
        <p:txBody>
          <a:bodyPr wrap="square" lIns="0" tIns="0" rIns="0" bIns="0" rtlCol="0" anchor="t"/>
          <a:lstStyle/>
          <a:p>
            <a:pPr marL="0" indent="0">
              <a:lnSpc>
                <a:spcPts val="1300"/>
              </a:lnSpc>
              <a:buNone/>
            </a:pPr>
            <a:r>
              <a:rPr lang="en-US" sz="1050" dirty="0">
                <a:solidFill>
                  <a:srgbClr val="3D3D3D"/>
                </a:solidFill>
                <a:latin typeface="Arial" pitchFamily="34" charset="0"/>
                <a:ea typeface="Arial" pitchFamily="34" charset="-122"/>
                <a:cs typeface="Arial" pitchFamily="34" charset="-120"/>
              </a:rPr>
              <a:t>cadence of the listening mechanism</a:t>
            </a:r>
            <a:endParaRPr lang="en-US" sz="1050" dirty="0"/>
          </a:p>
        </p:txBody>
      </p:sp>
      <p:sp>
        <p:nvSpPr>
          <p:cNvPr id="41" name="Shape 39"/>
          <p:cNvSpPr/>
          <p:nvPr/>
        </p:nvSpPr>
        <p:spPr>
          <a:xfrm>
            <a:off x="6195060" y="4956048"/>
            <a:ext cx="2612898" cy="1097280"/>
          </a:xfrm>
          <a:prstGeom prst="roundRect">
            <a:avLst>
              <a:gd name="adj" fmla="val 4167"/>
            </a:avLst>
          </a:prstGeom>
          <a:solidFill>
            <a:srgbClr val="F4F4F4"/>
          </a:solidFill>
          <a:ln w="12700">
            <a:solidFill>
              <a:srgbClr val="DCDCDC"/>
            </a:solidFill>
            <a:prstDash val="solid"/>
          </a:ln>
        </p:spPr>
        <p:txBody>
          <a:bodyPr/>
          <a:lstStyle/>
          <a:p>
            <a:endParaRPr lang="en-GB"/>
          </a:p>
        </p:txBody>
      </p:sp>
      <p:sp>
        <p:nvSpPr>
          <p:cNvPr id="42" name="Text 40"/>
          <p:cNvSpPr/>
          <p:nvPr/>
        </p:nvSpPr>
        <p:spPr>
          <a:xfrm>
            <a:off x="6396228" y="5065776"/>
            <a:ext cx="2210562" cy="438912"/>
          </a:xfrm>
          <a:prstGeom prst="rect">
            <a:avLst/>
          </a:prstGeom>
          <a:noFill/>
          <a:ln/>
        </p:spPr>
        <p:txBody>
          <a:bodyPr wrap="square" lIns="0" tIns="0" rIns="0" bIns="0" rtlCol="0" anchor="ctr"/>
          <a:lstStyle/>
          <a:p>
            <a:pPr marL="0" indent="0">
              <a:buNone/>
            </a:pPr>
            <a:r>
              <a:rPr lang="en-US" sz="2100" b="1" dirty="0">
                <a:solidFill>
                  <a:srgbClr val="DB0011"/>
                </a:solidFill>
                <a:latin typeface="Arial" pitchFamily="34" charset="0"/>
                <a:ea typeface="Arial" pitchFamily="34" charset="-122"/>
                <a:cs typeface="Arial" pitchFamily="34" charset="-120"/>
              </a:rPr>
              <a:t>Continuous</a:t>
            </a:r>
            <a:endParaRPr lang="en-US" sz="2100" dirty="0"/>
          </a:p>
        </p:txBody>
      </p:sp>
      <p:sp>
        <p:nvSpPr>
          <p:cNvPr id="43" name="Text 41"/>
          <p:cNvSpPr/>
          <p:nvPr/>
        </p:nvSpPr>
        <p:spPr>
          <a:xfrm>
            <a:off x="6396228" y="5522976"/>
            <a:ext cx="2210562" cy="402336"/>
          </a:xfrm>
          <a:prstGeom prst="rect">
            <a:avLst/>
          </a:prstGeom>
          <a:noFill/>
          <a:ln/>
        </p:spPr>
        <p:txBody>
          <a:bodyPr wrap="square" lIns="0" tIns="0" rIns="0" bIns="0" rtlCol="0" anchor="t"/>
          <a:lstStyle/>
          <a:p>
            <a:pPr marL="0" indent="0">
              <a:lnSpc>
                <a:spcPts val="1300"/>
              </a:lnSpc>
              <a:buNone/>
            </a:pPr>
            <a:r>
              <a:rPr lang="en-US" sz="1050" dirty="0">
                <a:solidFill>
                  <a:srgbClr val="3D3D3D"/>
                </a:solidFill>
                <a:latin typeface="Arial" pitchFamily="34" charset="0"/>
                <a:ea typeface="Arial" pitchFamily="34" charset="-122"/>
                <a:cs typeface="Arial" pitchFamily="34" charset="-120"/>
              </a:rPr>
              <a:t>cadence of the change it tracks</a:t>
            </a:r>
            <a:endParaRPr lang="en-US" sz="1050" dirty="0"/>
          </a:p>
        </p:txBody>
      </p:sp>
      <p:sp>
        <p:nvSpPr>
          <p:cNvPr id="44" name="Shape 42"/>
          <p:cNvSpPr/>
          <p:nvPr/>
        </p:nvSpPr>
        <p:spPr>
          <a:xfrm>
            <a:off x="9009126" y="4956048"/>
            <a:ext cx="2612898" cy="1097280"/>
          </a:xfrm>
          <a:prstGeom prst="roundRect">
            <a:avLst>
              <a:gd name="adj" fmla="val 4167"/>
            </a:avLst>
          </a:prstGeom>
          <a:solidFill>
            <a:srgbClr val="F4F4F4"/>
          </a:solidFill>
          <a:ln w="12700">
            <a:solidFill>
              <a:srgbClr val="DCDCDC"/>
            </a:solidFill>
            <a:prstDash val="solid"/>
          </a:ln>
        </p:spPr>
        <p:txBody>
          <a:bodyPr/>
          <a:lstStyle/>
          <a:p>
            <a:endParaRPr lang="en-GB"/>
          </a:p>
        </p:txBody>
      </p:sp>
      <p:sp>
        <p:nvSpPr>
          <p:cNvPr id="45" name="Text 43"/>
          <p:cNvSpPr/>
          <p:nvPr/>
        </p:nvSpPr>
        <p:spPr>
          <a:xfrm>
            <a:off x="9210294" y="5065776"/>
            <a:ext cx="2210562" cy="438912"/>
          </a:xfrm>
          <a:prstGeom prst="rect">
            <a:avLst/>
          </a:prstGeom>
          <a:noFill/>
          <a:ln/>
        </p:spPr>
        <p:txBody>
          <a:bodyPr wrap="square" lIns="0" tIns="0" rIns="0" bIns="0" rtlCol="0" anchor="ctr"/>
          <a:lstStyle/>
          <a:p>
            <a:pPr marL="0" indent="0">
              <a:buNone/>
            </a:pPr>
            <a:r>
              <a:rPr lang="en-US" sz="2100" b="1" dirty="0">
                <a:solidFill>
                  <a:srgbClr val="DB0011"/>
                </a:solidFill>
                <a:latin typeface="Arial" pitchFamily="34" charset="0"/>
                <a:ea typeface="Arial" pitchFamily="34" charset="-122"/>
                <a:cs typeface="Arial" pitchFamily="34" charset="-120"/>
              </a:rPr>
              <a:t>Inferred</a:t>
            </a:r>
            <a:endParaRPr lang="en-US" sz="2100" dirty="0"/>
          </a:p>
        </p:txBody>
      </p:sp>
      <p:sp>
        <p:nvSpPr>
          <p:cNvPr id="46" name="Text 44"/>
          <p:cNvSpPr/>
          <p:nvPr/>
        </p:nvSpPr>
        <p:spPr>
          <a:xfrm>
            <a:off x="9210294" y="5522976"/>
            <a:ext cx="2210562" cy="402336"/>
          </a:xfrm>
          <a:prstGeom prst="rect">
            <a:avLst/>
          </a:prstGeom>
          <a:noFill/>
          <a:ln/>
        </p:spPr>
        <p:txBody>
          <a:bodyPr wrap="square" lIns="0" tIns="0" rIns="0" bIns="0" rtlCol="0" anchor="t"/>
          <a:lstStyle/>
          <a:p>
            <a:pPr marL="0" indent="0">
              <a:lnSpc>
                <a:spcPts val="1300"/>
              </a:lnSpc>
              <a:buNone/>
            </a:pPr>
            <a:r>
              <a:rPr lang="en-US" sz="1050" dirty="0">
                <a:solidFill>
                  <a:srgbClr val="3D3D3D"/>
                </a:solidFill>
                <a:latin typeface="Arial" pitchFamily="34" charset="0"/>
                <a:ea typeface="Arial" pitchFamily="34" charset="-122"/>
                <a:cs typeface="Arial" pitchFamily="34" charset="-120"/>
              </a:rPr>
              <a:t>how contract breach actually occurs</a:t>
            </a:r>
            <a:endParaRPr lang="en-US" sz="1050" dirty="0"/>
          </a:p>
        </p:txBody>
      </p:sp>
      <p:sp>
        <p:nvSpPr>
          <p:cNvPr id="47" name="Text 45"/>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Sources: HSBC UK Bank plc Annual Report and Accounts 2025; Hackman and Oldham (1976); Rousseau (1995).</a:t>
            </a:r>
            <a:endParaRPr lang="en-US" sz="850" dirty="0"/>
          </a:p>
        </p:txBody>
      </p:sp>
      <p:sp>
        <p:nvSpPr>
          <p:cNvPr id="48" name="Text 46"/>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16</a:t>
            </a:r>
            <a:endParaRPr lang="en-US" sz="9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pPr marL="0" indent="0">
              <a:buNone/>
            </a:pPr>
            <a:r>
              <a:rPr lang="en-US" sz="1050" b="1" kern="0" spc="160" dirty="0">
                <a:solidFill>
                  <a:srgbClr val="DB0011"/>
                </a:solidFill>
                <a:latin typeface="Arial" pitchFamily="34" charset="0"/>
                <a:ea typeface="Arial" pitchFamily="34" charset="-122"/>
                <a:cs typeface="Arial" pitchFamily="34" charset="-120"/>
              </a:rPr>
              <a:t>DHRUV · JOB DESIGN, ENGAGEMENT AND EMPLOYEE RELATIONS</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3000" b="1" dirty="0">
                <a:solidFill>
                  <a:srgbClr val="1A1A1A"/>
                </a:solidFill>
                <a:latin typeface="Arial" pitchFamily="34" charset="0"/>
                <a:ea typeface="Arial" pitchFamily="34" charset="-122"/>
                <a:cs typeface="Arial" pitchFamily="34" charset="-120"/>
              </a:rPr>
              <a:t>Root-cause analysis: why engagement is exposed</a:t>
            </a:r>
            <a:endParaRPr lang="en-US" sz="3000" dirty="0"/>
          </a:p>
        </p:txBody>
      </p:sp>
      <p:sp>
        <p:nvSpPr>
          <p:cNvPr id="5" name="Shape 3"/>
          <p:cNvSpPr/>
          <p:nvPr/>
        </p:nvSpPr>
        <p:spPr>
          <a:xfrm>
            <a:off x="566928" y="1463040"/>
            <a:ext cx="11055096" cy="621792"/>
          </a:xfrm>
          <a:prstGeom prst="roundRect">
            <a:avLst>
              <a:gd name="adj" fmla="val 7353"/>
            </a:avLst>
          </a:prstGeom>
          <a:solidFill>
            <a:srgbClr val="FCE9EB"/>
          </a:solidFill>
          <a:ln w="12700">
            <a:solidFill>
              <a:srgbClr val="DB0011"/>
            </a:solidFill>
            <a:prstDash val="solid"/>
          </a:ln>
        </p:spPr>
        <p:txBody>
          <a:bodyPr/>
          <a:lstStyle/>
          <a:p>
            <a:endParaRPr lang="en-GB"/>
          </a:p>
        </p:txBody>
      </p:sp>
      <p:sp>
        <p:nvSpPr>
          <p:cNvPr id="6" name="Text 4"/>
          <p:cNvSpPr/>
          <p:nvPr/>
        </p:nvSpPr>
        <p:spPr>
          <a:xfrm>
            <a:off x="804672" y="1536192"/>
            <a:ext cx="1463040"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SYMPTOM</a:t>
            </a:r>
            <a:endParaRPr lang="en-US" sz="900" dirty="0"/>
          </a:p>
        </p:txBody>
      </p:sp>
      <p:sp>
        <p:nvSpPr>
          <p:cNvPr id="7" name="Text 5"/>
          <p:cNvSpPr/>
          <p:nvPr/>
        </p:nvSpPr>
        <p:spPr>
          <a:xfrm>
            <a:off x="804672" y="1737360"/>
            <a:ext cx="10579608" cy="274320"/>
          </a:xfrm>
          <a:prstGeom prst="rect">
            <a:avLst/>
          </a:prstGeom>
          <a:noFill/>
          <a:ln/>
        </p:spPr>
        <p:txBody>
          <a:bodyPr wrap="square" lIns="0" tIns="0" rIns="0" bIns="0" rtlCol="0" anchor="ctr"/>
          <a:lstStyle/>
          <a:p>
            <a:pPr marL="0" indent="0">
              <a:buNone/>
            </a:pPr>
            <a:r>
              <a:rPr lang="en-US" sz="1500" b="1" dirty="0">
                <a:solidFill>
                  <a:srgbClr val="1A1A1A"/>
                </a:solidFill>
                <a:latin typeface="Arial" pitchFamily="34" charset="0"/>
                <a:ea typeface="Arial" pitchFamily="34" charset="-122"/>
                <a:cs typeface="Arial" pitchFamily="34" charset="-120"/>
              </a:rPr>
              <a:t>A strong listening architecture coexists with a workforce that has little influence over the change</a:t>
            </a:r>
            <a:endParaRPr lang="en-US" sz="1500" dirty="0"/>
          </a:p>
        </p:txBody>
      </p:sp>
      <p:sp>
        <p:nvSpPr>
          <p:cNvPr id="8" name="Shape 6"/>
          <p:cNvSpPr/>
          <p:nvPr/>
        </p:nvSpPr>
        <p:spPr>
          <a:xfrm>
            <a:off x="566928" y="2377440"/>
            <a:ext cx="2651760" cy="1783080"/>
          </a:xfrm>
          <a:prstGeom prst="roundRect">
            <a:avLst>
              <a:gd name="adj" fmla="val 2564"/>
            </a:avLst>
          </a:prstGeom>
          <a:solidFill>
            <a:srgbClr val="FFFFFF"/>
          </a:solidFill>
          <a:ln w="12700">
            <a:solidFill>
              <a:srgbClr val="DCDCDC"/>
            </a:solidFill>
            <a:prstDash val="solid"/>
          </a:ln>
        </p:spPr>
        <p:txBody>
          <a:bodyPr/>
          <a:lstStyle/>
          <a:p>
            <a:endParaRPr lang="en-GB"/>
          </a:p>
        </p:txBody>
      </p:sp>
      <p:sp>
        <p:nvSpPr>
          <p:cNvPr id="9" name="Shape 7"/>
          <p:cNvSpPr/>
          <p:nvPr/>
        </p:nvSpPr>
        <p:spPr>
          <a:xfrm>
            <a:off x="566928" y="2377440"/>
            <a:ext cx="2651760" cy="384048"/>
          </a:xfrm>
          <a:prstGeom prst="roundRect">
            <a:avLst>
              <a:gd name="adj" fmla="val 11905"/>
            </a:avLst>
          </a:prstGeom>
          <a:solidFill>
            <a:srgbClr val="2B2B2B"/>
          </a:solidFill>
          <a:ln/>
        </p:spPr>
        <p:txBody>
          <a:bodyPr/>
          <a:lstStyle/>
          <a:p>
            <a:endParaRPr lang="en-GB"/>
          </a:p>
        </p:txBody>
      </p:sp>
      <p:sp>
        <p:nvSpPr>
          <p:cNvPr id="10" name="Text 8"/>
          <p:cNvSpPr/>
          <p:nvPr/>
        </p:nvSpPr>
        <p:spPr>
          <a:xfrm>
            <a:off x="749808" y="2377440"/>
            <a:ext cx="2286000" cy="384048"/>
          </a:xfrm>
          <a:prstGeom prst="rect">
            <a:avLst/>
          </a:prstGeom>
          <a:noFill/>
          <a:ln/>
        </p:spPr>
        <p:txBody>
          <a:bodyPr wrap="square" lIns="0" tIns="0" rIns="0" bIns="0" rtlCol="0" anchor="ctr"/>
          <a:lstStyle/>
          <a:p>
            <a:pPr marL="0" indent="0">
              <a:buNone/>
            </a:pPr>
            <a:r>
              <a:rPr lang="en-US" sz="950" b="1" kern="0" spc="110" dirty="0">
                <a:solidFill>
                  <a:srgbClr val="FFFFFF"/>
                </a:solidFill>
                <a:latin typeface="Arial" pitchFamily="34" charset="0"/>
                <a:ea typeface="Arial" pitchFamily="34" charset="-122"/>
                <a:cs typeface="Arial" pitchFamily="34" charset="-120"/>
              </a:rPr>
              <a:t>POLICY DESIGN</a:t>
            </a:r>
            <a:endParaRPr lang="en-US" sz="950" dirty="0"/>
          </a:p>
        </p:txBody>
      </p:sp>
      <p:sp>
        <p:nvSpPr>
          <p:cNvPr id="11" name="Text 9"/>
          <p:cNvSpPr/>
          <p:nvPr/>
        </p:nvSpPr>
        <p:spPr>
          <a:xfrm>
            <a:off x="749808" y="2852928"/>
            <a:ext cx="2286000" cy="512064"/>
          </a:xfrm>
          <a:prstGeom prst="rect">
            <a:avLst/>
          </a:prstGeom>
          <a:noFill/>
          <a:ln/>
        </p:spPr>
        <p:txBody>
          <a:bodyPr wrap="square" lIns="0" tIns="0" rIns="0" bIns="0" rtlCol="0" anchor="t"/>
          <a:lstStyle/>
          <a:p>
            <a:pPr marL="0" indent="0">
              <a:lnSpc>
                <a:spcPts val="1600"/>
              </a:lnSpc>
              <a:buNone/>
            </a:pPr>
            <a:r>
              <a:rPr lang="en-US" sz="1350" b="1" dirty="0">
                <a:solidFill>
                  <a:srgbClr val="1A1A1A"/>
                </a:solidFill>
                <a:latin typeface="Arial" pitchFamily="34" charset="0"/>
                <a:ea typeface="Arial" pitchFamily="34" charset="-122"/>
                <a:cs typeface="Arial" pitchFamily="34" charset="-120"/>
              </a:rPr>
              <a:t>Annual voice, continuous change</a:t>
            </a:r>
            <a:endParaRPr lang="en-US" sz="1350" dirty="0"/>
          </a:p>
        </p:txBody>
      </p:sp>
      <p:sp>
        <p:nvSpPr>
          <p:cNvPr id="12" name="Text 10"/>
          <p:cNvSpPr/>
          <p:nvPr/>
        </p:nvSpPr>
        <p:spPr>
          <a:xfrm>
            <a:off x="749808" y="3401568"/>
            <a:ext cx="2286000" cy="640080"/>
          </a:xfrm>
          <a:prstGeom prst="rect">
            <a:avLst/>
          </a:prstGeom>
          <a:noFill/>
          <a:ln/>
        </p:spPr>
        <p:txBody>
          <a:bodyPr wrap="square" lIns="0" tIns="0" rIns="0" bIns="0" rtlCol="0" anchor="t"/>
          <a:lstStyle/>
          <a:p>
            <a:pPr marL="0" indent="0">
              <a:lnSpc>
                <a:spcPts val="1400"/>
              </a:lnSpc>
              <a:buNone/>
            </a:pPr>
            <a:r>
              <a:rPr lang="en-US" sz="1100" dirty="0">
                <a:solidFill>
                  <a:srgbClr val="3D3D3D"/>
                </a:solidFill>
                <a:latin typeface="Arial" pitchFamily="34" charset="0"/>
                <a:ea typeface="Arial" pitchFamily="34" charset="-122"/>
                <a:cs typeface="Arial" pitchFamily="34" charset="-120"/>
              </a:rPr>
              <a:t>A September survey cannot track quarterly change</a:t>
            </a:r>
            <a:endParaRPr lang="en-US" sz="1100" dirty="0"/>
          </a:p>
        </p:txBody>
      </p:sp>
      <p:sp>
        <p:nvSpPr>
          <p:cNvPr id="13" name="Shape 11"/>
          <p:cNvSpPr/>
          <p:nvPr/>
        </p:nvSpPr>
        <p:spPr>
          <a:xfrm>
            <a:off x="1879092" y="4187952"/>
            <a:ext cx="27432" cy="182880"/>
          </a:xfrm>
          <a:prstGeom prst="rect">
            <a:avLst/>
          </a:prstGeom>
          <a:solidFill>
            <a:srgbClr val="C4C4C4"/>
          </a:solidFill>
          <a:ln/>
        </p:spPr>
        <p:txBody>
          <a:bodyPr/>
          <a:lstStyle/>
          <a:p>
            <a:endParaRPr lang="en-GB"/>
          </a:p>
        </p:txBody>
      </p:sp>
      <p:sp>
        <p:nvSpPr>
          <p:cNvPr id="14" name="Shape 12"/>
          <p:cNvSpPr/>
          <p:nvPr/>
        </p:nvSpPr>
        <p:spPr>
          <a:xfrm rot="10800000">
            <a:off x="1792224" y="4352544"/>
            <a:ext cx="201168" cy="146304"/>
          </a:xfrm>
          <a:prstGeom prst="triangle">
            <a:avLst/>
          </a:prstGeom>
          <a:solidFill>
            <a:srgbClr val="C4C4C4"/>
          </a:solidFill>
          <a:ln/>
        </p:spPr>
        <p:txBody>
          <a:bodyPr/>
          <a:lstStyle/>
          <a:p>
            <a:endParaRPr lang="en-GB"/>
          </a:p>
        </p:txBody>
      </p:sp>
      <p:sp>
        <p:nvSpPr>
          <p:cNvPr id="15" name="Shape 13"/>
          <p:cNvSpPr/>
          <p:nvPr/>
        </p:nvSpPr>
        <p:spPr>
          <a:xfrm>
            <a:off x="3374136" y="2377440"/>
            <a:ext cx="2651760" cy="1783080"/>
          </a:xfrm>
          <a:prstGeom prst="roundRect">
            <a:avLst>
              <a:gd name="adj" fmla="val 2564"/>
            </a:avLst>
          </a:prstGeom>
          <a:solidFill>
            <a:srgbClr val="FFFFFF"/>
          </a:solidFill>
          <a:ln w="12700">
            <a:solidFill>
              <a:srgbClr val="DCDCDC"/>
            </a:solidFill>
            <a:prstDash val="solid"/>
          </a:ln>
        </p:spPr>
        <p:txBody>
          <a:bodyPr/>
          <a:lstStyle/>
          <a:p>
            <a:endParaRPr lang="en-GB"/>
          </a:p>
        </p:txBody>
      </p:sp>
      <p:sp>
        <p:nvSpPr>
          <p:cNvPr id="16" name="Shape 14"/>
          <p:cNvSpPr/>
          <p:nvPr/>
        </p:nvSpPr>
        <p:spPr>
          <a:xfrm>
            <a:off x="3374136" y="2377440"/>
            <a:ext cx="2651760" cy="384048"/>
          </a:xfrm>
          <a:prstGeom prst="roundRect">
            <a:avLst>
              <a:gd name="adj" fmla="val 11905"/>
            </a:avLst>
          </a:prstGeom>
          <a:solidFill>
            <a:srgbClr val="2B2B2B"/>
          </a:solidFill>
          <a:ln/>
        </p:spPr>
        <p:txBody>
          <a:bodyPr/>
          <a:lstStyle/>
          <a:p>
            <a:endParaRPr lang="en-GB"/>
          </a:p>
        </p:txBody>
      </p:sp>
      <p:sp>
        <p:nvSpPr>
          <p:cNvPr id="17" name="Text 15"/>
          <p:cNvSpPr/>
          <p:nvPr/>
        </p:nvSpPr>
        <p:spPr>
          <a:xfrm>
            <a:off x="3557016" y="2377440"/>
            <a:ext cx="2286000" cy="384048"/>
          </a:xfrm>
          <a:prstGeom prst="rect">
            <a:avLst/>
          </a:prstGeom>
          <a:noFill/>
          <a:ln/>
        </p:spPr>
        <p:txBody>
          <a:bodyPr wrap="square" lIns="0" tIns="0" rIns="0" bIns="0" rtlCol="0" anchor="ctr"/>
          <a:lstStyle/>
          <a:p>
            <a:pPr marL="0" indent="0">
              <a:buNone/>
            </a:pPr>
            <a:r>
              <a:rPr lang="en-US" sz="950" b="1" kern="0" spc="110" dirty="0">
                <a:solidFill>
                  <a:srgbClr val="FFFFFF"/>
                </a:solidFill>
                <a:latin typeface="Arial" pitchFamily="34" charset="0"/>
                <a:ea typeface="Arial" pitchFamily="34" charset="-122"/>
                <a:cs typeface="Arial" pitchFamily="34" charset="-120"/>
              </a:rPr>
              <a:t>LEADERSHIP</a:t>
            </a:r>
            <a:endParaRPr lang="en-US" sz="950" dirty="0"/>
          </a:p>
        </p:txBody>
      </p:sp>
      <p:sp>
        <p:nvSpPr>
          <p:cNvPr id="18" name="Text 16"/>
          <p:cNvSpPr/>
          <p:nvPr/>
        </p:nvSpPr>
        <p:spPr>
          <a:xfrm>
            <a:off x="3557016" y="2852928"/>
            <a:ext cx="2286000" cy="512064"/>
          </a:xfrm>
          <a:prstGeom prst="rect">
            <a:avLst/>
          </a:prstGeom>
          <a:noFill/>
          <a:ln/>
        </p:spPr>
        <p:txBody>
          <a:bodyPr wrap="square" lIns="0" tIns="0" rIns="0" bIns="0" rtlCol="0" anchor="t"/>
          <a:lstStyle/>
          <a:p>
            <a:pPr marL="0" indent="0">
              <a:lnSpc>
                <a:spcPts val="1600"/>
              </a:lnSpc>
              <a:buNone/>
            </a:pPr>
            <a:r>
              <a:rPr lang="en-US" sz="1350" b="1" dirty="0">
                <a:solidFill>
                  <a:srgbClr val="1A1A1A"/>
                </a:solidFill>
                <a:latin typeface="Arial" pitchFamily="34" charset="0"/>
                <a:ea typeface="Arial" pitchFamily="34" charset="-122"/>
                <a:cs typeface="Arial" pitchFamily="34" charset="-120"/>
              </a:rPr>
              <a:t>Announce, then consult</a:t>
            </a:r>
            <a:endParaRPr lang="en-US" sz="1350" dirty="0"/>
          </a:p>
        </p:txBody>
      </p:sp>
      <p:sp>
        <p:nvSpPr>
          <p:cNvPr id="19" name="Text 17"/>
          <p:cNvSpPr/>
          <p:nvPr/>
        </p:nvSpPr>
        <p:spPr>
          <a:xfrm>
            <a:off x="3557016" y="3401568"/>
            <a:ext cx="2286000" cy="640080"/>
          </a:xfrm>
          <a:prstGeom prst="rect">
            <a:avLst/>
          </a:prstGeom>
          <a:noFill/>
          <a:ln/>
        </p:spPr>
        <p:txBody>
          <a:bodyPr wrap="square" lIns="0" tIns="0" rIns="0" bIns="0" rtlCol="0" anchor="t"/>
          <a:lstStyle/>
          <a:p>
            <a:pPr marL="0" indent="0">
              <a:lnSpc>
                <a:spcPts val="1400"/>
              </a:lnSpc>
              <a:buNone/>
            </a:pPr>
            <a:r>
              <a:rPr lang="en-US" sz="1100" dirty="0">
                <a:solidFill>
                  <a:srgbClr val="3D3D3D"/>
                </a:solidFill>
                <a:latin typeface="Arial" pitchFamily="34" charset="0"/>
                <a:ea typeface="Arial" pitchFamily="34" charset="-122"/>
                <a:cs typeface="Arial" pitchFamily="34" charset="-120"/>
              </a:rPr>
              <a:t>Decisions reach staff via results and media first</a:t>
            </a:r>
            <a:endParaRPr lang="en-US" sz="1100" dirty="0"/>
          </a:p>
        </p:txBody>
      </p:sp>
      <p:sp>
        <p:nvSpPr>
          <p:cNvPr id="20" name="Shape 18"/>
          <p:cNvSpPr/>
          <p:nvPr/>
        </p:nvSpPr>
        <p:spPr>
          <a:xfrm>
            <a:off x="4686300" y="4187952"/>
            <a:ext cx="27432" cy="182880"/>
          </a:xfrm>
          <a:prstGeom prst="rect">
            <a:avLst/>
          </a:prstGeom>
          <a:solidFill>
            <a:srgbClr val="C4C4C4"/>
          </a:solidFill>
          <a:ln/>
        </p:spPr>
        <p:txBody>
          <a:bodyPr/>
          <a:lstStyle/>
          <a:p>
            <a:endParaRPr lang="en-GB"/>
          </a:p>
        </p:txBody>
      </p:sp>
      <p:sp>
        <p:nvSpPr>
          <p:cNvPr id="21" name="Shape 19"/>
          <p:cNvSpPr/>
          <p:nvPr/>
        </p:nvSpPr>
        <p:spPr>
          <a:xfrm rot="10800000">
            <a:off x="4599432" y="4352544"/>
            <a:ext cx="201168" cy="146304"/>
          </a:xfrm>
          <a:prstGeom prst="triangle">
            <a:avLst/>
          </a:prstGeom>
          <a:solidFill>
            <a:srgbClr val="C4C4C4"/>
          </a:solidFill>
          <a:ln/>
        </p:spPr>
        <p:txBody>
          <a:bodyPr/>
          <a:lstStyle/>
          <a:p>
            <a:endParaRPr lang="en-GB"/>
          </a:p>
        </p:txBody>
      </p:sp>
      <p:sp>
        <p:nvSpPr>
          <p:cNvPr id="22" name="Shape 20"/>
          <p:cNvSpPr/>
          <p:nvPr/>
        </p:nvSpPr>
        <p:spPr>
          <a:xfrm>
            <a:off x="6181344" y="2377440"/>
            <a:ext cx="2651760" cy="1783080"/>
          </a:xfrm>
          <a:prstGeom prst="roundRect">
            <a:avLst>
              <a:gd name="adj" fmla="val 2564"/>
            </a:avLst>
          </a:prstGeom>
          <a:solidFill>
            <a:srgbClr val="FFFFFF"/>
          </a:solidFill>
          <a:ln w="12700">
            <a:solidFill>
              <a:srgbClr val="DCDCDC"/>
            </a:solidFill>
            <a:prstDash val="solid"/>
          </a:ln>
        </p:spPr>
        <p:txBody>
          <a:bodyPr/>
          <a:lstStyle/>
          <a:p>
            <a:endParaRPr lang="en-GB"/>
          </a:p>
        </p:txBody>
      </p:sp>
      <p:sp>
        <p:nvSpPr>
          <p:cNvPr id="23" name="Shape 21"/>
          <p:cNvSpPr/>
          <p:nvPr/>
        </p:nvSpPr>
        <p:spPr>
          <a:xfrm>
            <a:off x="6181344" y="2377440"/>
            <a:ext cx="2651760" cy="384048"/>
          </a:xfrm>
          <a:prstGeom prst="roundRect">
            <a:avLst>
              <a:gd name="adj" fmla="val 11905"/>
            </a:avLst>
          </a:prstGeom>
          <a:solidFill>
            <a:srgbClr val="2B2B2B"/>
          </a:solidFill>
          <a:ln/>
        </p:spPr>
        <p:txBody>
          <a:bodyPr/>
          <a:lstStyle/>
          <a:p>
            <a:endParaRPr lang="en-GB"/>
          </a:p>
        </p:txBody>
      </p:sp>
      <p:sp>
        <p:nvSpPr>
          <p:cNvPr id="24" name="Text 22"/>
          <p:cNvSpPr/>
          <p:nvPr/>
        </p:nvSpPr>
        <p:spPr>
          <a:xfrm>
            <a:off x="6364224" y="2377440"/>
            <a:ext cx="2286000" cy="384048"/>
          </a:xfrm>
          <a:prstGeom prst="rect">
            <a:avLst/>
          </a:prstGeom>
          <a:noFill/>
          <a:ln/>
        </p:spPr>
        <p:txBody>
          <a:bodyPr wrap="square" lIns="0" tIns="0" rIns="0" bIns="0" rtlCol="0" anchor="ctr"/>
          <a:lstStyle/>
          <a:p>
            <a:pPr marL="0" indent="0">
              <a:buNone/>
            </a:pPr>
            <a:r>
              <a:rPr lang="en-US" sz="950" b="1" kern="0" spc="110" dirty="0">
                <a:solidFill>
                  <a:srgbClr val="FFFFFF"/>
                </a:solidFill>
                <a:latin typeface="Arial" pitchFamily="34" charset="0"/>
                <a:ea typeface="Arial" pitchFamily="34" charset="-122"/>
                <a:cs typeface="Arial" pitchFamily="34" charset="-120"/>
              </a:rPr>
              <a:t>STRUCTURE</a:t>
            </a:r>
            <a:endParaRPr lang="en-US" sz="950" dirty="0"/>
          </a:p>
        </p:txBody>
      </p:sp>
      <p:sp>
        <p:nvSpPr>
          <p:cNvPr id="25" name="Text 23"/>
          <p:cNvSpPr/>
          <p:nvPr/>
        </p:nvSpPr>
        <p:spPr>
          <a:xfrm>
            <a:off x="6364224" y="2852928"/>
            <a:ext cx="2286000" cy="512064"/>
          </a:xfrm>
          <a:prstGeom prst="rect">
            <a:avLst/>
          </a:prstGeom>
          <a:noFill/>
          <a:ln/>
        </p:spPr>
        <p:txBody>
          <a:bodyPr wrap="square" lIns="0" tIns="0" rIns="0" bIns="0" rtlCol="0" anchor="t"/>
          <a:lstStyle/>
          <a:p>
            <a:pPr marL="0" indent="0">
              <a:lnSpc>
                <a:spcPts val="1600"/>
              </a:lnSpc>
              <a:buNone/>
            </a:pPr>
            <a:r>
              <a:rPr lang="en-US" sz="1350" b="1" dirty="0">
                <a:solidFill>
                  <a:srgbClr val="1A1A1A"/>
                </a:solidFill>
                <a:latin typeface="Arial" pitchFamily="34" charset="0"/>
                <a:ea typeface="Arial" pitchFamily="34" charset="-122"/>
                <a:cs typeface="Arial" pitchFamily="34" charset="-120"/>
              </a:rPr>
              <a:t>Distance from decisions</a:t>
            </a:r>
            <a:endParaRPr lang="en-US" sz="1350" dirty="0"/>
          </a:p>
        </p:txBody>
      </p:sp>
      <p:sp>
        <p:nvSpPr>
          <p:cNvPr id="26" name="Text 24"/>
          <p:cNvSpPr/>
          <p:nvPr/>
        </p:nvSpPr>
        <p:spPr>
          <a:xfrm>
            <a:off x="6364224" y="3401568"/>
            <a:ext cx="2286000" cy="640080"/>
          </a:xfrm>
          <a:prstGeom prst="rect">
            <a:avLst/>
          </a:prstGeom>
          <a:noFill/>
          <a:ln/>
        </p:spPr>
        <p:txBody>
          <a:bodyPr wrap="square" lIns="0" tIns="0" rIns="0" bIns="0" rtlCol="0" anchor="t"/>
          <a:lstStyle/>
          <a:p>
            <a:pPr marL="0" indent="0">
              <a:lnSpc>
                <a:spcPts val="1400"/>
              </a:lnSpc>
              <a:buNone/>
            </a:pPr>
            <a:r>
              <a:rPr lang="en-US" sz="1100" dirty="0">
                <a:solidFill>
                  <a:srgbClr val="3D3D3D"/>
                </a:solidFill>
                <a:latin typeface="Arial" pitchFamily="34" charset="0"/>
                <a:ea typeface="Arial" pitchFamily="34" charset="-122"/>
                <a:cs typeface="Arial" pitchFamily="34" charset="-120"/>
              </a:rPr>
              <a:t>Service centres carry risk, sit furthest from choice</a:t>
            </a:r>
            <a:endParaRPr lang="en-US" sz="1100" dirty="0"/>
          </a:p>
        </p:txBody>
      </p:sp>
      <p:sp>
        <p:nvSpPr>
          <p:cNvPr id="27" name="Shape 25"/>
          <p:cNvSpPr/>
          <p:nvPr/>
        </p:nvSpPr>
        <p:spPr>
          <a:xfrm>
            <a:off x="7493508" y="4187952"/>
            <a:ext cx="27432" cy="182880"/>
          </a:xfrm>
          <a:prstGeom prst="rect">
            <a:avLst/>
          </a:prstGeom>
          <a:solidFill>
            <a:srgbClr val="C4C4C4"/>
          </a:solidFill>
          <a:ln/>
        </p:spPr>
        <p:txBody>
          <a:bodyPr/>
          <a:lstStyle/>
          <a:p>
            <a:endParaRPr lang="en-GB"/>
          </a:p>
        </p:txBody>
      </p:sp>
      <p:sp>
        <p:nvSpPr>
          <p:cNvPr id="28" name="Shape 26"/>
          <p:cNvSpPr/>
          <p:nvPr/>
        </p:nvSpPr>
        <p:spPr>
          <a:xfrm rot="10800000">
            <a:off x="7406640" y="4352544"/>
            <a:ext cx="201168" cy="146304"/>
          </a:xfrm>
          <a:prstGeom prst="triangle">
            <a:avLst/>
          </a:prstGeom>
          <a:solidFill>
            <a:srgbClr val="C4C4C4"/>
          </a:solidFill>
          <a:ln/>
        </p:spPr>
        <p:txBody>
          <a:bodyPr/>
          <a:lstStyle/>
          <a:p>
            <a:endParaRPr lang="en-GB"/>
          </a:p>
        </p:txBody>
      </p:sp>
      <p:sp>
        <p:nvSpPr>
          <p:cNvPr id="29" name="Shape 27"/>
          <p:cNvSpPr/>
          <p:nvPr/>
        </p:nvSpPr>
        <p:spPr>
          <a:xfrm>
            <a:off x="8988552" y="2377440"/>
            <a:ext cx="2651760" cy="1783080"/>
          </a:xfrm>
          <a:prstGeom prst="roundRect">
            <a:avLst>
              <a:gd name="adj" fmla="val 2564"/>
            </a:avLst>
          </a:prstGeom>
          <a:solidFill>
            <a:srgbClr val="FFFFFF"/>
          </a:solidFill>
          <a:ln w="12700">
            <a:solidFill>
              <a:srgbClr val="DCDCDC"/>
            </a:solidFill>
            <a:prstDash val="solid"/>
          </a:ln>
        </p:spPr>
        <p:txBody>
          <a:bodyPr/>
          <a:lstStyle/>
          <a:p>
            <a:endParaRPr lang="en-GB"/>
          </a:p>
        </p:txBody>
      </p:sp>
      <p:sp>
        <p:nvSpPr>
          <p:cNvPr id="30" name="Shape 28"/>
          <p:cNvSpPr/>
          <p:nvPr/>
        </p:nvSpPr>
        <p:spPr>
          <a:xfrm>
            <a:off x="8988552" y="2377440"/>
            <a:ext cx="2651760" cy="384048"/>
          </a:xfrm>
          <a:prstGeom prst="roundRect">
            <a:avLst>
              <a:gd name="adj" fmla="val 11905"/>
            </a:avLst>
          </a:prstGeom>
          <a:solidFill>
            <a:srgbClr val="2B2B2B"/>
          </a:solidFill>
          <a:ln/>
        </p:spPr>
        <p:txBody>
          <a:bodyPr/>
          <a:lstStyle/>
          <a:p>
            <a:endParaRPr lang="en-GB"/>
          </a:p>
        </p:txBody>
      </p:sp>
      <p:sp>
        <p:nvSpPr>
          <p:cNvPr id="31" name="Text 29"/>
          <p:cNvSpPr/>
          <p:nvPr/>
        </p:nvSpPr>
        <p:spPr>
          <a:xfrm>
            <a:off x="9171432" y="2377440"/>
            <a:ext cx="2286000" cy="384048"/>
          </a:xfrm>
          <a:prstGeom prst="rect">
            <a:avLst/>
          </a:prstGeom>
          <a:noFill/>
          <a:ln/>
        </p:spPr>
        <p:txBody>
          <a:bodyPr wrap="square" lIns="0" tIns="0" rIns="0" bIns="0" rtlCol="0" anchor="ctr"/>
          <a:lstStyle/>
          <a:p>
            <a:pPr marL="0" indent="0">
              <a:buNone/>
            </a:pPr>
            <a:r>
              <a:rPr lang="en-US" sz="950" b="1" kern="0" spc="110" dirty="0">
                <a:solidFill>
                  <a:srgbClr val="FFFFFF"/>
                </a:solidFill>
                <a:latin typeface="Arial" pitchFamily="34" charset="0"/>
                <a:ea typeface="Arial" pitchFamily="34" charset="-122"/>
                <a:cs typeface="Arial" pitchFamily="34" charset="-120"/>
              </a:rPr>
              <a:t>TECHNOLOGY</a:t>
            </a:r>
            <a:endParaRPr lang="en-US" sz="950" dirty="0"/>
          </a:p>
        </p:txBody>
      </p:sp>
      <p:sp>
        <p:nvSpPr>
          <p:cNvPr id="32" name="Text 30"/>
          <p:cNvSpPr/>
          <p:nvPr/>
        </p:nvSpPr>
        <p:spPr>
          <a:xfrm>
            <a:off x="9171432" y="2852928"/>
            <a:ext cx="2286000" cy="512064"/>
          </a:xfrm>
          <a:prstGeom prst="rect">
            <a:avLst/>
          </a:prstGeom>
          <a:noFill/>
          <a:ln/>
        </p:spPr>
        <p:txBody>
          <a:bodyPr wrap="square" lIns="0" tIns="0" rIns="0" bIns="0" rtlCol="0" anchor="t"/>
          <a:lstStyle/>
          <a:p>
            <a:pPr marL="0" indent="0">
              <a:lnSpc>
                <a:spcPts val="1600"/>
              </a:lnSpc>
              <a:buNone/>
            </a:pPr>
            <a:r>
              <a:rPr lang="en-US" sz="1350" b="1" dirty="0">
                <a:solidFill>
                  <a:srgbClr val="1A1A1A"/>
                </a:solidFill>
                <a:latin typeface="Arial" pitchFamily="34" charset="0"/>
                <a:ea typeface="Arial" pitchFamily="34" charset="-122"/>
                <a:cs typeface="Arial" pitchFamily="34" charset="-120"/>
              </a:rPr>
              <a:t>Design happens in tech forums</a:t>
            </a:r>
            <a:endParaRPr lang="en-US" sz="1350" dirty="0"/>
          </a:p>
        </p:txBody>
      </p:sp>
      <p:sp>
        <p:nvSpPr>
          <p:cNvPr id="33" name="Text 31"/>
          <p:cNvSpPr/>
          <p:nvPr/>
        </p:nvSpPr>
        <p:spPr>
          <a:xfrm>
            <a:off x="9171432" y="3401568"/>
            <a:ext cx="2286000" cy="640080"/>
          </a:xfrm>
          <a:prstGeom prst="rect">
            <a:avLst/>
          </a:prstGeom>
          <a:noFill/>
          <a:ln/>
        </p:spPr>
        <p:txBody>
          <a:bodyPr wrap="square" lIns="0" tIns="0" rIns="0" bIns="0" rtlCol="0" anchor="t"/>
          <a:lstStyle/>
          <a:p>
            <a:pPr marL="0" indent="0">
              <a:lnSpc>
                <a:spcPts val="1400"/>
              </a:lnSpc>
              <a:buNone/>
            </a:pPr>
            <a:r>
              <a:rPr lang="en-US" sz="1100" dirty="0">
                <a:solidFill>
                  <a:srgbClr val="3D3D3D"/>
                </a:solidFill>
                <a:latin typeface="Arial" pitchFamily="34" charset="0"/>
                <a:ea typeface="Arial" pitchFamily="34" charset="-122"/>
                <a:cs typeface="Arial" pitchFamily="34" charset="-120"/>
              </a:rPr>
              <a:t>Job quality has no formal seat at that table</a:t>
            </a:r>
            <a:endParaRPr lang="en-US" sz="1100" dirty="0"/>
          </a:p>
        </p:txBody>
      </p:sp>
      <p:sp>
        <p:nvSpPr>
          <p:cNvPr id="34" name="Shape 32"/>
          <p:cNvSpPr/>
          <p:nvPr/>
        </p:nvSpPr>
        <p:spPr>
          <a:xfrm>
            <a:off x="10300716" y="4187952"/>
            <a:ext cx="27432" cy="182880"/>
          </a:xfrm>
          <a:prstGeom prst="rect">
            <a:avLst/>
          </a:prstGeom>
          <a:solidFill>
            <a:srgbClr val="C4C4C4"/>
          </a:solidFill>
          <a:ln/>
        </p:spPr>
        <p:txBody>
          <a:bodyPr/>
          <a:lstStyle/>
          <a:p>
            <a:endParaRPr lang="en-GB"/>
          </a:p>
        </p:txBody>
      </p:sp>
      <p:sp>
        <p:nvSpPr>
          <p:cNvPr id="35" name="Shape 33"/>
          <p:cNvSpPr/>
          <p:nvPr/>
        </p:nvSpPr>
        <p:spPr>
          <a:xfrm rot="10800000">
            <a:off x="10213848" y="4352544"/>
            <a:ext cx="201168" cy="146304"/>
          </a:xfrm>
          <a:prstGeom prst="triangle">
            <a:avLst/>
          </a:prstGeom>
          <a:solidFill>
            <a:srgbClr val="C4C4C4"/>
          </a:solidFill>
          <a:ln/>
        </p:spPr>
        <p:txBody>
          <a:bodyPr/>
          <a:lstStyle/>
          <a:p>
            <a:endParaRPr lang="en-GB"/>
          </a:p>
        </p:txBody>
      </p:sp>
      <p:sp>
        <p:nvSpPr>
          <p:cNvPr id="36" name="Shape 34"/>
          <p:cNvSpPr/>
          <p:nvPr/>
        </p:nvSpPr>
        <p:spPr>
          <a:xfrm>
            <a:off x="566928" y="4608576"/>
            <a:ext cx="11055096" cy="1426464"/>
          </a:xfrm>
          <a:prstGeom prst="roundRect">
            <a:avLst>
              <a:gd name="adj" fmla="val 3205"/>
            </a:avLst>
          </a:prstGeom>
          <a:solidFill>
            <a:srgbClr val="1F1F1F"/>
          </a:solidFill>
          <a:ln/>
        </p:spPr>
        <p:txBody>
          <a:bodyPr/>
          <a:lstStyle/>
          <a:p>
            <a:endParaRPr lang="en-GB"/>
          </a:p>
        </p:txBody>
      </p:sp>
      <p:sp>
        <p:nvSpPr>
          <p:cNvPr id="37" name="Text 35"/>
          <p:cNvSpPr/>
          <p:nvPr/>
        </p:nvSpPr>
        <p:spPr>
          <a:xfrm>
            <a:off x="859536" y="4754880"/>
            <a:ext cx="2011680"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ROOT CAUSE</a:t>
            </a:r>
            <a:endParaRPr lang="en-US" sz="900" dirty="0"/>
          </a:p>
        </p:txBody>
      </p:sp>
      <p:sp>
        <p:nvSpPr>
          <p:cNvPr id="38" name="Text 36"/>
          <p:cNvSpPr/>
          <p:nvPr/>
        </p:nvSpPr>
        <p:spPr>
          <a:xfrm>
            <a:off x="859536" y="4992624"/>
            <a:ext cx="10469880" cy="402336"/>
          </a:xfrm>
          <a:prstGeom prst="rect">
            <a:avLst/>
          </a:prstGeom>
          <a:noFill/>
          <a:ln/>
        </p:spPr>
        <p:txBody>
          <a:bodyPr wrap="square" lIns="0" tIns="0" rIns="0" bIns="0" rtlCol="0" anchor="ctr"/>
          <a:lstStyle/>
          <a:p>
            <a:pPr marL="0" indent="0">
              <a:buNone/>
            </a:pPr>
            <a:r>
              <a:rPr lang="en-US" sz="1800" b="1" dirty="0">
                <a:solidFill>
                  <a:srgbClr val="FFFFFF"/>
                </a:solidFill>
                <a:latin typeface="Arial" pitchFamily="34" charset="0"/>
                <a:ea typeface="Arial" pitchFamily="34" charset="-122"/>
                <a:cs typeface="Arial" pitchFamily="34" charset="-120"/>
              </a:rPr>
              <a:t>Employee voice is configured for measurement, not for influence</a:t>
            </a:r>
            <a:endParaRPr lang="en-US" sz="1800" dirty="0"/>
          </a:p>
        </p:txBody>
      </p:sp>
      <p:sp>
        <p:nvSpPr>
          <p:cNvPr id="39" name="Text 37"/>
          <p:cNvSpPr/>
          <p:nvPr/>
        </p:nvSpPr>
        <p:spPr>
          <a:xfrm>
            <a:off x="859536" y="5431536"/>
            <a:ext cx="10469880" cy="365760"/>
          </a:xfrm>
          <a:prstGeom prst="rect">
            <a:avLst/>
          </a:prstGeom>
          <a:noFill/>
          <a:ln/>
        </p:spPr>
        <p:txBody>
          <a:bodyPr wrap="square" lIns="0" tIns="0" rIns="0" bIns="0" rtlCol="0" anchor="t"/>
          <a:lstStyle/>
          <a:p>
            <a:pPr marL="0" indent="0">
              <a:buNone/>
            </a:pPr>
            <a:r>
              <a:rPr lang="en-US" sz="1250" dirty="0">
                <a:solidFill>
                  <a:srgbClr val="C9C9C9"/>
                </a:solidFill>
                <a:latin typeface="Arial" pitchFamily="34" charset="0"/>
                <a:ea typeface="Arial" pitchFamily="34" charset="-122"/>
                <a:cs typeface="Arial" pitchFamily="34" charset="-120"/>
              </a:rPr>
              <a:t>Colleagues are asked how the change feels after the decisions that determine how it feels have been taken — Rousseau's condition for breach.</a:t>
            </a:r>
            <a:endParaRPr lang="en-US" sz="1250" dirty="0"/>
          </a:p>
        </p:txBody>
      </p:sp>
      <p:sp>
        <p:nvSpPr>
          <p:cNvPr id="40" name="Text 38"/>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Analysis applying Rousseau (1995) and Hackman and Oldham (1976) to HSBC disclosures, 2024–2026.</a:t>
            </a:r>
            <a:endParaRPr lang="en-US" sz="850" dirty="0"/>
          </a:p>
        </p:txBody>
      </p:sp>
      <p:sp>
        <p:nvSpPr>
          <p:cNvPr id="41" name="Text 39"/>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17</a:t>
            </a:r>
            <a:endParaRPr lang="en-US" sz="9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pPr marL="0" indent="0">
              <a:buNone/>
            </a:pPr>
            <a:r>
              <a:rPr lang="en-US" sz="1050" b="1" kern="0" spc="160" dirty="0">
                <a:solidFill>
                  <a:srgbClr val="DB0011"/>
                </a:solidFill>
                <a:latin typeface="Arial" pitchFamily="34" charset="0"/>
                <a:ea typeface="Arial" pitchFamily="34" charset="-122"/>
                <a:cs typeface="Arial" pitchFamily="34" charset="-120"/>
              </a:rPr>
              <a:t>DHRUV· JOB DESIGN, ENGAGEMENT AND EMPLOYEE RELATIONS</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3000" b="1" dirty="0">
                <a:solidFill>
                  <a:srgbClr val="1A1A1A"/>
                </a:solidFill>
                <a:latin typeface="Arial" pitchFamily="34" charset="0"/>
                <a:ea typeface="Arial" pitchFamily="34" charset="-122"/>
                <a:cs typeface="Arial" pitchFamily="34" charset="-120"/>
              </a:rPr>
              <a:t>Evidence-based recommendations</a:t>
            </a:r>
            <a:endParaRPr lang="en-US" sz="3000" dirty="0"/>
          </a:p>
        </p:txBody>
      </p:sp>
      <p:sp>
        <p:nvSpPr>
          <p:cNvPr id="5" name="Shape 3"/>
          <p:cNvSpPr/>
          <p:nvPr/>
        </p:nvSpPr>
        <p:spPr>
          <a:xfrm>
            <a:off x="566928" y="1481328"/>
            <a:ext cx="3529584" cy="4023360"/>
          </a:xfrm>
          <a:prstGeom prst="roundRect">
            <a:avLst>
              <a:gd name="adj" fmla="val 1295"/>
            </a:avLst>
          </a:prstGeom>
          <a:solidFill>
            <a:srgbClr val="FCE9EB"/>
          </a:solidFill>
          <a:ln w="12700">
            <a:solidFill>
              <a:srgbClr val="DB0011"/>
            </a:solidFill>
            <a:prstDash val="solid"/>
          </a:ln>
        </p:spPr>
        <p:txBody>
          <a:bodyPr/>
          <a:lstStyle/>
          <a:p>
            <a:endParaRPr lang="en-GB"/>
          </a:p>
        </p:txBody>
      </p:sp>
      <p:sp>
        <p:nvSpPr>
          <p:cNvPr id="6" name="Shape 4"/>
          <p:cNvSpPr/>
          <p:nvPr/>
        </p:nvSpPr>
        <p:spPr>
          <a:xfrm>
            <a:off x="804672" y="1700784"/>
            <a:ext cx="566928" cy="566928"/>
          </a:xfrm>
          <a:prstGeom prst="ellipse">
            <a:avLst/>
          </a:prstGeom>
          <a:solidFill>
            <a:srgbClr val="DB0011"/>
          </a:solidFill>
          <a:ln/>
        </p:spPr>
        <p:txBody>
          <a:bodyPr/>
          <a:lstStyle/>
          <a:p>
            <a:endParaRPr lang="en-GB"/>
          </a:p>
        </p:txBody>
      </p:sp>
      <p:sp>
        <p:nvSpPr>
          <p:cNvPr id="7" name="Text 5"/>
          <p:cNvSpPr/>
          <p:nvPr/>
        </p:nvSpPr>
        <p:spPr>
          <a:xfrm>
            <a:off x="804672" y="1700784"/>
            <a:ext cx="566928" cy="566928"/>
          </a:xfrm>
          <a:prstGeom prst="rect">
            <a:avLst/>
          </a:prstGeom>
          <a:noFill/>
          <a:ln/>
        </p:spPr>
        <p:txBody>
          <a:bodyPr wrap="square" lIns="0" tIns="0" rIns="0" bIns="0" rtlCol="0" anchor="ctr"/>
          <a:lstStyle/>
          <a:p>
            <a:pPr marL="0" indent="0" algn="ctr">
              <a:buNone/>
            </a:pPr>
            <a:r>
              <a:rPr lang="en-US" sz="1700" b="1" dirty="0">
                <a:solidFill>
                  <a:srgbClr val="FFFFFF"/>
                </a:solidFill>
                <a:latin typeface="Arial" pitchFamily="34" charset="0"/>
                <a:ea typeface="Arial" pitchFamily="34" charset="-122"/>
                <a:cs typeface="Arial" pitchFamily="34" charset="-120"/>
              </a:rPr>
              <a:t>01</a:t>
            </a:r>
            <a:endParaRPr lang="en-US" sz="1700" dirty="0"/>
          </a:p>
        </p:txBody>
      </p:sp>
      <p:sp>
        <p:nvSpPr>
          <p:cNvPr id="8" name="Text 6"/>
          <p:cNvSpPr/>
          <p:nvPr/>
        </p:nvSpPr>
        <p:spPr>
          <a:xfrm>
            <a:off x="804672" y="2395728"/>
            <a:ext cx="3054096" cy="914400"/>
          </a:xfrm>
          <a:prstGeom prst="rect">
            <a:avLst/>
          </a:prstGeom>
          <a:noFill/>
          <a:ln/>
        </p:spPr>
        <p:txBody>
          <a:bodyPr wrap="square" lIns="0" tIns="0" rIns="0" bIns="0" rtlCol="0" anchor="t"/>
          <a:lstStyle/>
          <a:p>
            <a:pPr marL="0" indent="0">
              <a:lnSpc>
                <a:spcPts val="1900"/>
              </a:lnSpc>
              <a:buNone/>
            </a:pPr>
            <a:r>
              <a:rPr lang="en-US" sz="1500" b="1" dirty="0">
                <a:solidFill>
                  <a:srgbClr val="1A1A1A"/>
                </a:solidFill>
                <a:latin typeface="Arial" pitchFamily="34" charset="0"/>
                <a:ea typeface="Arial" pitchFamily="34" charset="-122"/>
                <a:cs typeface="Arial" pitchFamily="34" charset="-120"/>
              </a:rPr>
              <a:t>Apply a job-quality test before each release</a:t>
            </a:r>
            <a:endParaRPr lang="en-US" sz="1500" dirty="0"/>
          </a:p>
        </p:txBody>
      </p:sp>
      <p:sp>
        <p:nvSpPr>
          <p:cNvPr id="9" name="Text 7"/>
          <p:cNvSpPr/>
          <p:nvPr/>
        </p:nvSpPr>
        <p:spPr>
          <a:xfrm>
            <a:off x="804672" y="3310128"/>
            <a:ext cx="3054096" cy="960120"/>
          </a:xfrm>
          <a:prstGeom prst="rect">
            <a:avLst/>
          </a:prstGeom>
          <a:noFill/>
          <a:ln/>
        </p:spPr>
        <p:txBody>
          <a:bodyPr wrap="square" lIns="0" tIns="0" rIns="0" bIns="0" rtlCol="0" anchor="t"/>
          <a:lstStyle/>
          <a:p>
            <a:pPr marL="0" indent="0">
              <a:lnSpc>
                <a:spcPts val="1500"/>
              </a:lnSpc>
              <a:buNone/>
            </a:pPr>
            <a:r>
              <a:rPr lang="en-US" sz="1200" dirty="0">
                <a:solidFill>
                  <a:srgbClr val="3D3D3D"/>
                </a:solidFill>
                <a:latin typeface="Arial" pitchFamily="34" charset="0"/>
                <a:ea typeface="Arial" pitchFamily="34" charset="-122"/>
                <a:cs typeface="Arial" pitchFamily="34" charset="-120"/>
              </a:rPr>
              <a:t>Score every process redesign against the five job characteristics; require mitigation where autonomy falls.</a:t>
            </a:r>
            <a:endParaRPr lang="en-US" sz="1200" dirty="0"/>
          </a:p>
        </p:txBody>
      </p:sp>
      <p:sp>
        <p:nvSpPr>
          <p:cNvPr id="10" name="Text 8"/>
          <p:cNvSpPr/>
          <p:nvPr/>
        </p:nvSpPr>
        <p:spPr>
          <a:xfrm>
            <a:off x="804672" y="4443984"/>
            <a:ext cx="3054096" cy="201168"/>
          </a:xfrm>
          <a:prstGeom prst="rect">
            <a:avLst/>
          </a:prstGeom>
          <a:noFill/>
          <a:ln/>
        </p:spPr>
        <p:txBody>
          <a:bodyPr wrap="square" lIns="0" tIns="0" rIns="0" bIns="0" rtlCol="0" anchor="ctr"/>
          <a:lstStyle/>
          <a:p>
            <a:pPr marL="0" indent="0">
              <a:buNone/>
            </a:pPr>
            <a:r>
              <a:rPr lang="en-US" sz="850" b="1" kern="0" spc="100" dirty="0">
                <a:solidFill>
                  <a:srgbClr val="DB0011"/>
                </a:solidFill>
                <a:latin typeface="Arial" pitchFamily="34" charset="0"/>
                <a:ea typeface="Arial" pitchFamily="34" charset="-122"/>
                <a:cs typeface="Arial" pitchFamily="34" charset="-120"/>
              </a:rPr>
              <a:t>GROUNDED IN</a:t>
            </a:r>
            <a:endParaRPr lang="en-US" sz="850" dirty="0"/>
          </a:p>
        </p:txBody>
      </p:sp>
      <p:sp>
        <p:nvSpPr>
          <p:cNvPr id="11" name="Text 9"/>
          <p:cNvSpPr/>
          <p:nvPr/>
        </p:nvSpPr>
        <p:spPr>
          <a:xfrm>
            <a:off x="804672" y="4645152"/>
            <a:ext cx="3054096" cy="365760"/>
          </a:xfrm>
          <a:prstGeom prst="rect">
            <a:avLst/>
          </a:prstGeom>
          <a:noFill/>
          <a:ln/>
        </p:spPr>
        <p:txBody>
          <a:bodyPr wrap="square" lIns="0" tIns="0" rIns="0" bIns="0" rtlCol="0" anchor="t"/>
          <a:lstStyle/>
          <a:p>
            <a:pPr marL="0" indent="0">
              <a:lnSpc>
                <a:spcPts val="1300"/>
              </a:lnSpc>
              <a:buNone/>
            </a:pPr>
            <a:r>
              <a:rPr lang="en-US" sz="1100" i="1" dirty="0">
                <a:solidFill>
                  <a:srgbClr val="1A1A1A"/>
                </a:solidFill>
                <a:latin typeface="Arial" pitchFamily="34" charset="0"/>
                <a:ea typeface="Arial" pitchFamily="34" charset="-122"/>
                <a:cs typeface="Arial" pitchFamily="34" charset="-120"/>
              </a:rPr>
              <a:t>Hackman and Oldham (1976)</a:t>
            </a:r>
            <a:endParaRPr lang="en-US" sz="1100" dirty="0"/>
          </a:p>
        </p:txBody>
      </p:sp>
      <p:sp>
        <p:nvSpPr>
          <p:cNvPr id="12" name="Text 10"/>
          <p:cNvSpPr/>
          <p:nvPr/>
        </p:nvSpPr>
        <p:spPr>
          <a:xfrm>
            <a:off x="804672" y="5029200"/>
            <a:ext cx="3054096" cy="402336"/>
          </a:xfrm>
          <a:prstGeom prst="rect">
            <a:avLst/>
          </a:prstGeom>
          <a:noFill/>
          <a:ln/>
        </p:spPr>
        <p:txBody>
          <a:bodyPr wrap="square" lIns="0" tIns="0" rIns="0" bIns="0" rtlCol="0" anchor="t"/>
          <a:lstStyle/>
          <a:p>
            <a:pPr marL="0" indent="0">
              <a:lnSpc>
                <a:spcPts val="1200"/>
              </a:lnSpc>
              <a:buNone/>
            </a:pPr>
            <a:r>
              <a:rPr lang="en-US" sz="950" dirty="0">
                <a:solidFill>
                  <a:srgbClr val="707070"/>
                </a:solidFill>
                <a:latin typeface="Arial" pitchFamily="34" charset="0"/>
                <a:ea typeface="Arial" pitchFamily="34" charset="-122"/>
                <a:cs typeface="Arial" pitchFamily="34" charset="-120"/>
              </a:rPr>
              <a:t>Add as a gate in existing redesign governance for the ~50 processes.</a:t>
            </a:r>
            <a:endParaRPr lang="en-US" sz="950" dirty="0"/>
          </a:p>
        </p:txBody>
      </p:sp>
      <p:sp>
        <p:nvSpPr>
          <p:cNvPr id="13" name="Shape 11"/>
          <p:cNvSpPr/>
          <p:nvPr/>
        </p:nvSpPr>
        <p:spPr>
          <a:xfrm>
            <a:off x="4315968" y="1481328"/>
            <a:ext cx="3529584" cy="4023360"/>
          </a:xfrm>
          <a:prstGeom prst="roundRect">
            <a:avLst>
              <a:gd name="adj" fmla="val 1295"/>
            </a:avLst>
          </a:prstGeom>
          <a:solidFill>
            <a:srgbClr val="F4F4F4"/>
          </a:solidFill>
          <a:ln w="12700">
            <a:solidFill>
              <a:srgbClr val="DCDCDC"/>
            </a:solidFill>
            <a:prstDash val="solid"/>
          </a:ln>
        </p:spPr>
        <p:txBody>
          <a:bodyPr/>
          <a:lstStyle/>
          <a:p>
            <a:endParaRPr lang="en-GB"/>
          </a:p>
        </p:txBody>
      </p:sp>
      <p:sp>
        <p:nvSpPr>
          <p:cNvPr id="14" name="Shape 12"/>
          <p:cNvSpPr/>
          <p:nvPr/>
        </p:nvSpPr>
        <p:spPr>
          <a:xfrm>
            <a:off x="4553712" y="1700784"/>
            <a:ext cx="566928" cy="566928"/>
          </a:xfrm>
          <a:prstGeom prst="ellipse">
            <a:avLst/>
          </a:prstGeom>
          <a:solidFill>
            <a:srgbClr val="DB0011"/>
          </a:solidFill>
          <a:ln/>
        </p:spPr>
        <p:txBody>
          <a:bodyPr/>
          <a:lstStyle/>
          <a:p>
            <a:endParaRPr lang="en-GB"/>
          </a:p>
        </p:txBody>
      </p:sp>
      <p:sp>
        <p:nvSpPr>
          <p:cNvPr id="15" name="Text 13"/>
          <p:cNvSpPr/>
          <p:nvPr/>
        </p:nvSpPr>
        <p:spPr>
          <a:xfrm>
            <a:off x="4553712" y="1700784"/>
            <a:ext cx="566928" cy="566928"/>
          </a:xfrm>
          <a:prstGeom prst="rect">
            <a:avLst/>
          </a:prstGeom>
          <a:noFill/>
          <a:ln/>
        </p:spPr>
        <p:txBody>
          <a:bodyPr wrap="square" lIns="0" tIns="0" rIns="0" bIns="0" rtlCol="0" anchor="ctr"/>
          <a:lstStyle/>
          <a:p>
            <a:pPr marL="0" indent="0" algn="ctr">
              <a:buNone/>
            </a:pPr>
            <a:r>
              <a:rPr lang="en-US" sz="1700" b="1" dirty="0">
                <a:solidFill>
                  <a:srgbClr val="FFFFFF"/>
                </a:solidFill>
                <a:latin typeface="Arial" pitchFamily="34" charset="0"/>
                <a:ea typeface="Arial" pitchFamily="34" charset="-122"/>
                <a:cs typeface="Arial" pitchFamily="34" charset="-120"/>
              </a:rPr>
              <a:t>02</a:t>
            </a:r>
            <a:endParaRPr lang="en-US" sz="1700" dirty="0"/>
          </a:p>
        </p:txBody>
      </p:sp>
      <p:sp>
        <p:nvSpPr>
          <p:cNvPr id="16" name="Text 14"/>
          <p:cNvSpPr/>
          <p:nvPr/>
        </p:nvSpPr>
        <p:spPr>
          <a:xfrm>
            <a:off x="4553712" y="2395728"/>
            <a:ext cx="3054096" cy="914400"/>
          </a:xfrm>
          <a:prstGeom prst="rect">
            <a:avLst/>
          </a:prstGeom>
          <a:noFill/>
          <a:ln/>
        </p:spPr>
        <p:txBody>
          <a:bodyPr wrap="square" lIns="0" tIns="0" rIns="0" bIns="0" rtlCol="0" anchor="t"/>
          <a:lstStyle/>
          <a:p>
            <a:pPr marL="0" indent="0">
              <a:lnSpc>
                <a:spcPts val="1900"/>
              </a:lnSpc>
              <a:buNone/>
            </a:pPr>
            <a:r>
              <a:rPr lang="en-US" sz="1500" b="1" dirty="0">
                <a:solidFill>
                  <a:srgbClr val="1A1A1A"/>
                </a:solidFill>
                <a:latin typeface="Arial" pitchFamily="34" charset="0"/>
                <a:ea typeface="Arial" pitchFamily="34" charset="-122"/>
                <a:cs typeface="Arial" pitchFamily="34" charset="-120"/>
              </a:rPr>
              <a:t>Replace the annual survey with a transition pulse</a:t>
            </a:r>
            <a:endParaRPr lang="en-US" sz="1500" dirty="0"/>
          </a:p>
        </p:txBody>
      </p:sp>
      <p:sp>
        <p:nvSpPr>
          <p:cNvPr id="17" name="Text 15"/>
          <p:cNvSpPr/>
          <p:nvPr/>
        </p:nvSpPr>
        <p:spPr>
          <a:xfrm>
            <a:off x="4553712" y="3310128"/>
            <a:ext cx="3054096" cy="960120"/>
          </a:xfrm>
          <a:prstGeom prst="rect">
            <a:avLst/>
          </a:prstGeom>
          <a:noFill/>
          <a:ln/>
        </p:spPr>
        <p:txBody>
          <a:bodyPr wrap="square" lIns="0" tIns="0" rIns="0" bIns="0" rtlCol="0" anchor="t"/>
          <a:lstStyle/>
          <a:p>
            <a:pPr marL="0" indent="0">
              <a:lnSpc>
                <a:spcPts val="1500"/>
              </a:lnSpc>
              <a:buNone/>
            </a:pPr>
            <a:r>
              <a:rPr lang="en-US" sz="1200" dirty="0">
                <a:solidFill>
                  <a:srgbClr val="3D3D3D"/>
                </a:solidFill>
                <a:latin typeface="Arial" pitchFamily="34" charset="0"/>
                <a:ea typeface="Arial" pitchFamily="34" charset="-122"/>
                <a:cs typeface="Arial" pitchFamily="34" charset="-120"/>
              </a:rPr>
              <a:t>Run short, frequent checks in functions under redesign so sentiment is visible while decisions are reversible.</a:t>
            </a:r>
            <a:endParaRPr lang="en-US" sz="1200" dirty="0"/>
          </a:p>
        </p:txBody>
      </p:sp>
      <p:sp>
        <p:nvSpPr>
          <p:cNvPr id="18" name="Text 16"/>
          <p:cNvSpPr/>
          <p:nvPr/>
        </p:nvSpPr>
        <p:spPr>
          <a:xfrm>
            <a:off x="4553712" y="4443984"/>
            <a:ext cx="3054096" cy="201168"/>
          </a:xfrm>
          <a:prstGeom prst="rect">
            <a:avLst/>
          </a:prstGeom>
          <a:noFill/>
          <a:ln/>
        </p:spPr>
        <p:txBody>
          <a:bodyPr wrap="square" lIns="0" tIns="0" rIns="0" bIns="0" rtlCol="0" anchor="ctr"/>
          <a:lstStyle/>
          <a:p>
            <a:pPr marL="0" indent="0">
              <a:buNone/>
            </a:pPr>
            <a:r>
              <a:rPr lang="en-US" sz="850" b="1" kern="0" spc="100" dirty="0">
                <a:solidFill>
                  <a:srgbClr val="DB0011"/>
                </a:solidFill>
                <a:latin typeface="Arial" pitchFamily="34" charset="0"/>
                <a:ea typeface="Arial" pitchFamily="34" charset="-122"/>
                <a:cs typeface="Arial" pitchFamily="34" charset="-120"/>
              </a:rPr>
              <a:t>GROUNDED IN</a:t>
            </a:r>
            <a:endParaRPr lang="en-US" sz="850" dirty="0"/>
          </a:p>
        </p:txBody>
      </p:sp>
      <p:sp>
        <p:nvSpPr>
          <p:cNvPr id="19" name="Text 17"/>
          <p:cNvSpPr/>
          <p:nvPr/>
        </p:nvSpPr>
        <p:spPr>
          <a:xfrm>
            <a:off x="4553712" y="4645152"/>
            <a:ext cx="3054096" cy="365760"/>
          </a:xfrm>
          <a:prstGeom prst="rect">
            <a:avLst/>
          </a:prstGeom>
          <a:noFill/>
          <a:ln/>
        </p:spPr>
        <p:txBody>
          <a:bodyPr wrap="square" lIns="0" tIns="0" rIns="0" bIns="0" rtlCol="0" anchor="t"/>
          <a:lstStyle/>
          <a:p>
            <a:pPr marL="0" indent="0">
              <a:lnSpc>
                <a:spcPts val="1300"/>
              </a:lnSpc>
              <a:buNone/>
            </a:pPr>
            <a:r>
              <a:rPr lang="en-US" sz="1100" i="1" dirty="0">
                <a:solidFill>
                  <a:srgbClr val="1A1A1A"/>
                </a:solidFill>
                <a:latin typeface="Arial" pitchFamily="34" charset="0"/>
                <a:ea typeface="Arial" pitchFamily="34" charset="-122"/>
                <a:cs typeface="Arial" pitchFamily="34" charset="-120"/>
              </a:rPr>
              <a:t>Guest (2017) HRM and wellbeing</a:t>
            </a:r>
            <a:endParaRPr lang="en-US" sz="1100" dirty="0"/>
          </a:p>
        </p:txBody>
      </p:sp>
      <p:sp>
        <p:nvSpPr>
          <p:cNvPr id="20" name="Text 18"/>
          <p:cNvSpPr/>
          <p:nvPr/>
        </p:nvSpPr>
        <p:spPr>
          <a:xfrm>
            <a:off x="4553712" y="5029200"/>
            <a:ext cx="3054096" cy="402336"/>
          </a:xfrm>
          <a:prstGeom prst="rect">
            <a:avLst/>
          </a:prstGeom>
          <a:noFill/>
          <a:ln/>
        </p:spPr>
        <p:txBody>
          <a:bodyPr wrap="square" lIns="0" tIns="0" rIns="0" bIns="0" rtlCol="0" anchor="t"/>
          <a:lstStyle/>
          <a:p>
            <a:pPr marL="0" indent="0">
              <a:lnSpc>
                <a:spcPts val="1200"/>
              </a:lnSpc>
              <a:buNone/>
            </a:pPr>
            <a:r>
              <a:rPr lang="en-US" sz="950" dirty="0">
                <a:solidFill>
                  <a:srgbClr val="707070"/>
                </a:solidFill>
                <a:latin typeface="Arial" pitchFamily="34" charset="0"/>
                <a:ea typeface="Arial" pitchFamily="34" charset="-122"/>
                <a:cs typeface="Arial" pitchFamily="34" charset="-120"/>
              </a:rPr>
              <a:t>Reuse Snapshot infrastructure; quarterly in affected functions.</a:t>
            </a:r>
            <a:endParaRPr lang="en-US" sz="950" dirty="0"/>
          </a:p>
        </p:txBody>
      </p:sp>
      <p:sp>
        <p:nvSpPr>
          <p:cNvPr id="21" name="Shape 19"/>
          <p:cNvSpPr/>
          <p:nvPr/>
        </p:nvSpPr>
        <p:spPr>
          <a:xfrm>
            <a:off x="8065008" y="1481328"/>
            <a:ext cx="3529584" cy="4023360"/>
          </a:xfrm>
          <a:prstGeom prst="roundRect">
            <a:avLst>
              <a:gd name="adj" fmla="val 1295"/>
            </a:avLst>
          </a:prstGeom>
          <a:solidFill>
            <a:srgbClr val="F4F4F4"/>
          </a:solidFill>
          <a:ln w="12700">
            <a:solidFill>
              <a:srgbClr val="DCDCDC"/>
            </a:solidFill>
            <a:prstDash val="solid"/>
          </a:ln>
        </p:spPr>
        <p:txBody>
          <a:bodyPr/>
          <a:lstStyle/>
          <a:p>
            <a:endParaRPr lang="en-GB"/>
          </a:p>
        </p:txBody>
      </p:sp>
      <p:sp>
        <p:nvSpPr>
          <p:cNvPr id="22" name="Shape 20"/>
          <p:cNvSpPr/>
          <p:nvPr/>
        </p:nvSpPr>
        <p:spPr>
          <a:xfrm>
            <a:off x="8302752" y="1700784"/>
            <a:ext cx="566928" cy="566928"/>
          </a:xfrm>
          <a:prstGeom prst="ellipse">
            <a:avLst/>
          </a:prstGeom>
          <a:solidFill>
            <a:srgbClr val="DB0011"/>
          </a:solidFill>
          <a:ln/>
        </p:spPr>
        <p:txBody>
          <a:bodyPr/>
          <a:lstStyle/>
          <a:p>
            <a:endParaRPr lang="en-GB"/>
          </a:p>
        </p:txBody>
      </p:sp>
      <p:sp>
        <p:nvSpPr>
          <p:cNvPr id="23" name="Text 21"/>
          <p:cNvSpPr/>
          <p:nvPr/>
        </p:nvSpPr>
        <p:spPr>
          <a:xfrm>
            <a:off x="8302752" y="1700784"/>
            <a:ext cx="566928" cy="566928"/>
          </a:xfrm>
          <a:prstGeom prst="rect">
            <a:avLst/>
          </a:prstGeom>
          <a:noFill/>
          <a:ln/>
        </p:spPr>
        <p:txBody>
          <a:bodyPr wrap="square" lIns="0" tIns="0" rIns="0" bIns="0" rtlCol="0" anchor="ctr"/>
          <a:lstStyle/>
          <a:p>
            <a:pPr marL="0" indent="0" algn="ctr">
              <a:buNone/>
            </a:pPr>
            <a:r>
              <a:rPr lang="en-US" sz="1700" b="1" dirty="0">
                <a:solidFill>
                  <a:srgbClr val="FFFFFF"/>
                </a:solidFill>
                <a:latin typeface="Arial" pitchFamily="34" charset="0"/>
                <a:ea typeface="Arial" pitchFamily="34" charset="-122"/>
                <a:cs typeface="Arial" pitchFamily="34" charset="-120"/>
              </a:rPr>
              <a:t>03</a:t>
            </a:r>
            <a:endParaRPr lang="en-US" sz="1700" dirty="0"/>
          </a:p>
        </p:txBody>
      </p:sp>
      <p:sp>
        <p:nvSpPr>
          <p:cNvPr id="24" name="Text 22"/>
          <p:cNvSpPr/>
          <p:nvPr/>
        </p:nvSpPr>
        <p:spPr>
          <a:xfrm>
            <a:off x="8302752" y="2395728"/>
            <a:ext cx="3054096" cy="914400"/>
          </a:xfrm>
          <a:prstGeom prst="rect">
            <a:avLst/>
          </a:prstGeom>
          <a:noFill/>
          <a:ln/>
        </p:spPr>
        <p:txBody>
          <a:bodyPr wrap="square" lIns="0" tIns="0" rIns="0" bIns="0" rtlCol="0" anchor="t"/>
          <a:lstStyle/>
          <a:p>
            <a:pPr marL="0" indent="0">
              <a:lnSpc>
                <a:spcPts val="1900"/>
              </a:lnSpc>
              <a:buNone/>
            </a:pPr>
            <a:r>
              <a:rPr lang="en-US" sz="1500" b="1" dirty="0">
                <a:solidFill>
                  <a:srgbClr val="1A1A1A"/>
                </a:solidFill>
                <a:latin typeface="Arial" pitchFamily="34" charset="0"/>
                <a:ea typeface="Arial" pitchFamily="34" charset="-122"/>
                <a:cs typeface="Arial" pitchFamily="34" charset="-120"/>
              </a:rPr>
              <a:t>Consult on sequencing, not just consequences</a:t>
            </a:r>
            <a:endParaRPr lang="en-US" sz="1500" dirty="0"/>
          </a:p>
        </p:txBody>
      </p:sp>
      <p:sp>
        <p:nvSpPr>
          <p:cNvPr id="25" name="Text 23"/>
          <p:cNvSpPr/>
          <p:nvPr/>
        </p:nvSpPr>
        <p:spPr>
          <a:xfrm>
            <a:off x="8302752" y="3310128"/>
            <a:ext cx="3054096" cy="960120"/>
          </a:xfrm>
          <a:prstGeom prst="rect">
            <a:avLst/>
          </a:prstGeom>
          <a:noFill/>
          <a:ln/>
        </p:spPr>
        <p:txBody>
          <a:bodyPr wrap="square" lIns="0" tIns="0" rIns="0" bIns="0" rtlCol="0" anchor="t"/>
          <a:lstStyle/>
          <a:p>
            <a:pPr marL="0" indent="0">
              <a:lnSpc>
                <a:spcPts val="1500"/>
              </a:lnSpc>
              <a:buNone/>
            </a:pPr>
            <a:r>
              <a:rPr lang="en-US" sz="1200" dirty="0">
                <a:solidFill>
                  <a:srgbClr val="3D3D3D"/>
                </a:solidFill>
                <a:latin typeface="Arial" pitchFamily="34" charset="0"/>
                <a:ea typeface="Arial" pitchFamily="34" charset="-122"/>
                <a:cs typeface="Arial" pitchFamily="34" charset="-120"/>
              </a:rPr>
              <a:t>Bring colleague and union representatives into which tasks are automated first, not the redundancy process after.</a:t>
            </a:r>
            <a:endParaRPr lang="en-US" sz="1200" dirty="0"/>
          </a:p>
        </p:txBody>
      </p:sp>
      <p:sp>
        <p:nvSpPr>
          <p:cNvPr id="26" name="Text 24"/>
          <p:cNvSpPr/>
          <p:nvPr/>
        </p:nvSpPr>
        <p:spPr>
          <a:xfrm>
            <a:off x="8302752" y="4443984"/>
            <a:ext cx="3054096" cy="201168"/>
          </a:xfrm>
          <a:prstGeom prst="rect">
            <a:avLst/>
          </a:prstGeom>
          <a:noFill/>
          <a:ln/>
        </p:spPr>
        <p:txBody>
          <a:bodyPr wrap="square" lIns="0" tIns="0" rIns="0" bIns="0" rtlCol="0" anchor="ctr"/>
          <a:lstStyle/>
          <a:p>
            <a:pPr marL="0" indent="0">
              <a:buNone/>
            </a:pPr>
            <a:r>
              <a:rPr lang="en-US" sz="850" b="1" kern="0" spc="100" dirty="0">
                <a:solidFill>
                  <a:srgbClr val="DB0011"/>
                </a:solidFill>
                <a:latin typeface="Arial" pitchFamily="34" charset="0"/>
                <a:ea typeface="Arial" pitchFamily="34" charset="-122"/>
                <a:cs typeface="Arial" pitchFamily="34" charset="-120"/>
              </a:rPr>
              <a:t>GROUNDED IN</a:t>
            </a:r>
            <a:endParaRPr lang="en-US" sz="850" dirty="0"/>
          </a:p>
        </p:txBody>
      </p:sp>
      <p:sp>
        <p:nvSpPr>
          <p:cNvPr id="27" name="Text 25"/>
          <p:cNvSpPr/>
          <p:nvPr/>
        </p:nvSpPr>
        <p:spPr>
          <a:xfrm>
            <a:off x="8302752" y="4645152"/>
            <a:ext cx="3054096" cy="365760"/>
          </a:xfrm>
          <a:prstGeom prst="rect">
            <a:avLst/>
          </a:prstGeom>
          <a:noFill/>
          <a:ln/>
        </p:spPr>
        <p:txBody>
          <a:bodyPr wrap="square" lIns="0" tIns="0" rIns="0" bIns="0" rtlCol="0" anchor="t"/>
          <a:lstStyle/>
          <a:p>
            <a:pPr marL="0" indent="0">
              <a:lnSpc>
                <a:spcPts val="1300"/>
              </a:lnSpc>
              <a:buNone/>
            </a:pPr>
            <a:r>
              <a:rPr lang="en-US" sz="1100" i="1" dirty="0">
                <a:solidFill>
                  <a:srgbClr val="1A1A1A"/>
                </a:solidFill>
                <a:latin typeface="Arial" pitchFamily="34" charset="0"/>
                <a:ea typeface="Arial" pitchFamily="34" charset="-122"/>
                <a:cs typeface="Arial" pitchFamily="34" charset="-120"/>
              </a:rPr>
              <a:t>Rousseau (1995) psychological contract</a:t>
            </a:r>
            <a:endParaRPr lang="en-US" sz="1100" dirty="0"/>
          </a:p>
        </p:txBody>
      </p:sp>
      <p:sp>
        <p:nvSpPr>
          <p:cNvPr id="28" name="Text 26"/>
          <p:cNvSpPr/>
          <p:nvPr/>
        </p:nvSpPr>
        <p:spPr>
          <a:xfrm>
            <a:off x="8302752" y="5029200"/>
            <a:ext cx="3054096" cy="402336"/>
          </a:xfrm>
          <a:prstGeom prst="rect">
            <a:avLst/>
          </a:prstGeom>
          <a:noFill/>
          <a:ln/>
        </p:spPr>
        <p:txBody>
          <a:bodyPr wrap="square" lIns="0" tIns="0" rIns="0" bIns="0" rtlCol="0" anchor="t"/>
          <a:lstStyle/>
          <a:p>
            <a:pPr marL="0" indent="0">
              <a:lnSpc>
                <a:spcPts val="1200"/>
              </a:lnSpc>
              <a:buNone/>
            </a:pPr>
            <a:r>
              <a:rPr lang="en-US" sz="950" dirty="0">
                <a:solidFill>
                  <a:srgbClr val="707070"/>
                </a:solidFill>
                <a:latin typeface="Arial" pitchFamily="34" charset="0"/>
                <a:ea typeface="Arial" pitchFamily="34" charset="-122"/>
                <a:cs typeface="Arial" pitchFamily="34" charset="-120"/>
              </a:rPr>
              <a:t>Standing joint forum with Unite; equivalents in service-centre markets.</a:t>
            </a:r>
            <a:endParaRPr lang="en-US" sz="950" dirty="0"/>
          </a:p>
        </p:txBody>
      </p:sp>
      <p:sp>
        <p:nvSpPr>
          <p:cNvPr id="29" name="Text 27"/>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References: Hackman and Oldham (1976); Rousseau (1995); Guest (2017).</a:t>
            </a:r>
            <a:endParaRPr lang="en-US" sz="850" dirty="0"/>
          </a:p>
        </p:txBody>
      </p:sp>
      <p:sp>
        <p:nvSpPr>
          <p:cNvPr id="30" name="Text 28"/>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18</a:t>
            </a:r>
            <a:endParaRPr lang="en-US" sz="9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pPr marL="0" indent="0">
              <a:buNone/>
            </a:pPr>
            <a:r>
              <a:rPr lang="en-US" sz="1050" b="1" kern="0" spc="160" dirty="0">
                <a:solidFill>
                  <a:srgbClr val="DB0011"/>
                </a:solidFill>
                <a:latin typeface="Arial" pitchFamily="34" charset="0"/>
                <a:ea typeface="Arial" pitchFamily="34" charset="-122"/>
                <a:cs typeface="Arial" pitchFamily="34" charset="-120"/>
              </a:rPr>
              <a:t>DHRUV · JOB DESIGN, ENGAGEMENT AND EMPLOYEE RELATIONS</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2800" b="1" dirty="0">
                <a:solidFill>
                  <a:srgbClr val="1A1A1A"/>
                </a:solidFill>
                <a:latin typeface="Arial" pitchFamily="34" charset="0"/>
                <a:ea typeface="Arial" pitchFamily="34" charset="-122"/>
                <a:cs typeface="Arial" pitchFamily="34" charset="-120"/>
              </a:rPr>
              <a:t>Future of work: the employment relationship, 5 to 10 years out</a:t>
            </a:r>
            <a:endParaRPr lang="en-US" sz="2800" dirty="0"/>
          </a:p>
        </p:txBody>
      </p:sp>
      <p:sp>
        <p:nvSpPr>
          <p:cNvPr id="5" name="Shape 3"/>
          <p:cNvSpPr/>
          <p:nvPr/>
        </p:nvSpPr>
        <p:spPr>
          <a:xfrm>
            <a:off x="566928" y="1481328"/>
            <a:ext cx="3529584" cy="2651760"/>
          </a:xfrm>
          <a:prstGeom prst="roundRect">
            <a:avLst>
              <a:gd name="adj" fmla="val 1724"/>
            </a:avLst>
          </a:prstGeom>
          <a:solidFill>
            <a:srgbClr val="F4F4F4"/>
          </a:solidFill>
          <a:ln w="12700">
            <a:solidFill>
              <a:srgbClr val="DCDCDC"/>
            </a:solidFill>
            <a:prstDash val="solid"/>
          </a:ln>
        </p:spPr>
        <p:txBody>
          <a:bodyPr/>
          <a:lstStyle/>
          <a:p>
            <a:endParaRPr lang="en-GB"/>
          </a:p>
        </p:txBody>
      </p:sp>
      <p:sp>
        <p:nvSpPr>
          <p:cNvPr id="6" name="Shape 4"/>
          <p:cNvSpPr/>
          <p:nvPr/>
        </p:nvSpPr>
        <p:spPr>
          <a:xfrm>
            <a:off x="786384" y="1645920"/>
            <a:ext cx="1234440" cy="274320"/>
          </a:xfrm>
          <a:prstGeom prst="roundRect">
            <a:avLst>
              <a:gd name="adj" fmla="val 16667"/>
            </a:avLst>
          </a:prstGeom>
          <a:solidFill>
            <a:srgbClr val="DB0011"/>
          </a:solidFill>
          <a:ln/>
        </p:spPr>
        <p:txBody>
          <a:bodyPr/>
          <a:lstStyle/>
          <a:p>
            <a:endParaRPr lang="en-GB"/>
          </a:p>
        </p:txBody>
      </p:sp>
      <p:sp>
        <p:nvSpPr>
          <p:cNvPr id="7" name="Text 5"/>
          <p:cNvSpPr/>
          <p:nvPr/>
        </p:nvSpPr>
        <p:spPr>
          <a:xfrm>
            <a:off x="786384" y="1645920"/>
            <a:ext cx="1234440" cy="274320"/>
          </a:xfrm>
          <a:prstGeom prst="rect">
            <a:avLst/>
          </a:prstGeom>
          <a:noFill/>
          <a:ln/>
        </p:spPr>
        <p:txBody>
          <a:bodyPr wrap="square" lIns="0" tIns="0" rIns="0" bIns="0" rtlCol="0" anchor="ctr"/>
          <a:lstStyle/>
          <a:p>
            <a:pPr marL="0" indent="0" algn="ctr">
              <a:buNone/>
            </a:pPr>
            <a:r>
              <a:rPr lang="en-US" sz="900" b="1" dirty="0">
                <a:solidFill>
                  <a:srgbClr val="FFFFFF"/>
                </a:solidFill>
                <a:latin typeface="Arial" pitchFamily="34" charset="0"/>
                <a:ea typeface="Arial" pitchFamily="34" charset="-122"/>
                <a:cs typeface="Arial" pitchFamily="34" charset="-120"/>
              </a:rPr>
              <a:t>0–2 YEARS</a:t>
            </a:r>
            <a:endParaRPr lang="en-US" sz="900" dirty="0"/>
          </a:p>
        </p:txBody>
      </p:sp>
      <p:sp>
        <p:nvSpPr>
          <p:cNvPr id="8" name="Text 6"/>
          <p:cNvSpPr/>
          <p:nvPr/>
        </p:nvSpPr>
        <p:spPr>
          <a:xfrm>
            <a:off x="786384" y="2011680"/>
            <a:ext cx="3090672" cy="566928"/>
          </a:xfrm>
          <a:prstGeom prst="rect">
            <a:avLst/>
          </a:prstGeom>
          <a:noFill/>
          <a:ln/>
        </p:spPr>
        <p:txBody>
          <a:bodyPr wrap="square" lIns="0" tIns="0" rIns="0" bIns="0" rtlCol="0" anchor="t"/>
          <a:lstStyle/>
          <a:p>
            <a:pPr marL="0" indent="0">
              <a:lnSpc>
                <a:spcPts val="1900"/>
              </a:lnSpc>
              <a:buNone/>
            </a:pPr>
            <a:r>
              <a:rPr lang="en-US" sz="1550" b="1" dirty="0">
                <a:solidFill>
                  <a:srgbClr val="1A1A1A"/>
                </a:solidFill>
                <a:latin typeface="Arial" pitchFamily="34" charset="0"/>
                <a:ea typeface="Arial" pitchFamily="34" charset="-122"/>
                <a:cs typeface="Arial" pitchFamily="34" charset="-120"/>
              </a:rPr>
              <a:t>Security displaces pay as the concern</a:t>
            </a:r>
            <a:endParaRPr lang="en-US" sz="1550" dirty="0"/>
          </a:p>
        </p:txBody>
      </p:sp>
      <p:sp>
        <p:nvSpPr>
          <p:cNvPr id="9" name="Text 7"/>
          <p:cNvSpPr/>
          <p:nvPr/>
        </p:nvSpPr>
        <p:spPr>
          <a:xfrm>
            <a:off x="786384" y="2615184"/>
            <a:ext cx="3090672" cy="658368"/>
          </a:xfrm>
          <a:prstGeom prst="rect">
            <a:avLst/>
          </a:prstGeom>
          <a:noFill/>
          <a:ln/>
        </p:spPr>
        <p:txBody>
          <a:bodyPr wrap="square" lIns="0" tIns="0" rIns="0" bIns="0" rtlCol="0" anchor="t"/>
          <a:lstStyle/>
          <a:p>
            <a:pPr marL="0" indent="0">
              <a:lnSpc>
                <a:spcPts val="1450"/>
              </a:lnSpc>
              <a:buNone/>
            </a:pPr>
            <a:r>
              <a:rPr lang="en-US" sz="1150" dirty="0">
                <a:solidFill>
                  <a:srgbClr val="3D3D3D"/>
                </a:solidFill>
                <a:latin typeface="Arial" pitchFamily="34" charset="0"/>
                <a:ea typeface="Arial" pitchFamily="34" charset="-122"/>
                <a:cs typeface="Arial" pitchFamily="34" charset="-120"/>
              </a:rPr>
              <a:t>Reward differentiation loses force under job insecurity</a:t>
            </a:r>
            <a:endParaRPr lang="en-US" sz="1150" dirty="0"/>
          </a:p>
        </p:txBody>
      </p:sp>
      <p:sp>
        <p:nvSpPr>
          <p:cNvPr id="10" name="Text 8"/>
          <p:cNvSpPr/>
          <p:nvPr/>
        </p:nvSpPr>
        <p:spPr>
          <a:xfrm>
            <a:off x="786384" y="3291840"/>
            <a:ext cx="3090672" cy="548640"/>
          </a:xfrm>
          <a:prstGeom prst="rect">
            <a:avLst/>
          </a:prstGeom>
          <a:noFill/>
          <a:ln/>
        </p:spPr>
        <p:txBody>
          <a:bodyPr wrap="square" lIns="0" tIns="0" rIns="0" bIns="0" rtlCol="0" anchor="t"/>
          <a:lstStyle/>
          <a:p>
            <a:pPr marL="0" indent="0">
              <a:lnSpc>
                <a:spcPts val="1300"/>
              </a:lnSpc>
              <a:buNone/>
            </a:pPr>
            <a:r>
              <a:rPr lang="en-US" sz="1050" b="1" dirty="0">
                <a:solidFill>
                  <a:srgbClr val="1A1A1A"/>
                </a:solidFill>
                <a:latin typeface="Arial" pitchFamily="34" charset="0"/>
                <a:ea typeface="Arial" pitchFamily="34" charset="-122"/>
                <a:cs typeface="Arial" pitchFamily="34" charset="-120"/>
              </a:rPr>
              <a:t>PREPARE: Separate satisfaction from security anxiety in measurement</a:t>
            </a:r>
            <a:endParaRPr lang="en-US" sz="1050" dirty="0"/>
          </a:p>
        </p:txBody>
      </p:sp>
      <p:sp>
        <p:nvSpPr>
          <p:cNvPr id="11" name="Shape 9"/>
          <p:cNvSpPr/>
          <p:nvPr/>
        </p:nvSpPr>
        <p:spPr>
          <a:xfrm>
            <a:off x="4315968" y="1481328"/>
            <a:ext cx="3529584" cy="2651760"/>
          </a:xfrm>
          <a:prstGeom prst="roundRect">
            <a:avLst>
              <a:gd name="adj" fmla="val 1724"/>
            </a:avLst>
          </a:prstGeom>
          <a:solidFill>
            <a:srgbClr val="F4F4F4"/>
          </a:solidFill>
          <a:ln w="12700">
            <a:solidFill>
              <a:srgbClr val="DCDCDC"/>
            </a:solidFill>
            <a:prstDash val="solid"/>
          </a:ln>
        </p:spPr>
        <p:txBody>
          <a:bodyPr/>
          <a:lstStyle/>
          <a:p>
            <a:endParaRPr lang="en-GB"/>
          </a:p>
        </p:txBody>
      </p:sp>
      <p:sp>
        <p:nvSpPr>
          <p:cNvPr id="12" name="Shape 10"/>
          <p:cNvSpPr/>
          <p:nvPr/>
        </p:nvSpPr>
        <p:spPr>
          <a:xfrm>
            <a:off x="4535424" y="1645920"/>
            <a:ext cx="1234440" cy="274320"/>
          </a:xfrm>
          <a:prstGeom prst="roundRect">
            <a:avLst>
              <a:gd name="adj" fmla="val 16667"/>
            </a:avLst>
          </a:prstGeom>
          <a:solidFill>
            <a:srgbClr val="DB0011"/>
          </a:solidFill>
          <a:ln/>
        </p:spPr>
        <p:txBody>
          <a:bodyPr/>
          <a:lstStyle/>
          <a:p>
            <a:endParaRPr lang="en-GB"/>
          </a:p>
        </p:txBody>
      </p:sp>
      <p:sp>
        <p:nvSpPr>
          <p:cNvPr id="13" name="Text 11"/>
          <p:cNvSpPr/>
          <p:nvPr/>
        </p:nvSpPr>
        <p:spPr>
          <a:xfrm>
            <a:off x="4535424" y="1645920"/>
            <a:ext cx="1234440" cy="274320"/>
          </a:xfrm>
          <a:prstGeom prst="rect">
            <a:avLst/>
          </a:prstGeom>
          <a:noFill/>
          <a:ln/>
        </p:spPr>
        <p:txBody>
          <a:bodyPr wrap="square" lIns="0" tIns="0" rIns="0" bIns="0" rtlCol="0" anchor="ctr"/>
          <a:lstStyle/>
          <a:p>
            <a:pPr marL="0" indent="0" algn="ctr">
              <a:buNone/>
            </a:pPr>
            <a:r>
              <a:rPr lang="en-US" sz="900" b="1" dirty="0">
                <a:solidFill>
                  <a:srgbClr val="FFFFFF"/>
                </a:solidFill>
                <a:latin typeface="Arial" pitchFamily="34" charset="0"/>
                <a:ea typeface="Arial" pitchFamily="34" charset="-122"/>
                <a:cs typeface="Arial" pitchFamily="34" charset="-120"/>
              </a:rPr>
              <a:t>3–5 YEARS</a:t>
            </a:r>
            <a:endParaRPr lang="en-US" sz="900" dirty="0"/>
          </a:p>
        </p:txBody>
      </p:sp>
      <p:sp>
        <p:nvSpPr>
          <p:cNvPr id="14" name="Text 12"/>
          <p:cNvSpPr/>
          <p:nvPr/>
        </p:nvSpPr>
        <p:spPr>
          <a:xfrm>
            <a:off x="4535424" y="2011680"/>
            <a:ext cx="3090672" cy="566928"/>
          </a:xfrm>
          <a:prstGeom prst="rect">
            <a:avLst/>
          </a:prstGeom>
          <a:noFill/>
          <a:ln/>
        </p:spPr>
        <p:txBody>
          <a:bodyPr wrap="square" lIns="0" tIns="0" rIns="0" bIns="0" rtlCol="0" anchor="t"/>
          <a:lstStyle/>
          <a:p>
            <a:pPr marL="0" indent="0">
              <a:lnSpc>
                <a:spcPts val="1900"/>
              </a:lnSpc>
              <a:buNone/>
            </a:pPr>
            <a:r>
              <a:rPr lang="en-US" sz="1550" b="1" dirty="0">
                <a:solidFill>
                  <a:srgbClr val="1A1A1A"/>
                </a:solidFill>
                <a:latin typeface="Arial" pitchFamily="34" charset="0"/>
                <a:ea typeface="Arial" pitchFamily="34" charset="-122"/>
                <a:cs typeface="Arial" pitchFamily="34" charset="-120"/>
              </a:rPr>
              <a:t>Human work concentrates on exceptions</a:t>
            </a:r>
            <a:endParaRPr lang="en-US" sz="1550" dirty="0"/>
          </a:p>
        </p:txBody>
      </p:sp>
      <p:sp>
        <p:nvSpPr>
          <p:cNvPr id="15" name="Text 13"/>
          <p:cNvSpPr/>
          <p:nvPr/>
        </p:nvSpPr>
        <p:spPr>
          <a:xfrm>
            <a:off x="4535424" y="2615184"/>
            <a:ext cx="3090672" cy="658368"/>
          </a:xfrm>
          <a:prstGeom prst="rect">
            <a:avLst/>
          </a:prstGeom>
          <a:noFill/>
          <a:ln/>
        </p:spPr>
        <p:txBody>
          <a:bodyPr wrap="square" lIns="0" tIns="0" rIns="0" bIns="0" rtlCol="0" anchor="t"/>
          <a:lstStyle/>
          <a:p>
            <a:pPr marL="0" indent="0">
              <a:lnSpc>
                <a:spcPts val="1450"/>
              </a:lnSpc>
              <a:buNone/>
            </a:pPr>
            <a:r>
              <a:rPr lang="en-US" sz="1150" dirty="0">
                <a:solidFill>
                  <a:srgbClr val="3D3D3D"/>
                </a:solidFill>
                <a:latin typeface="Arial" pitchFamily="34" charset="0"/>
                <a:ea typeface="Arial" pitchFamily="34" charset="-122"/>
                <a:cs typeface="Arial" pitchFamily="34" charset="-120"/>
              </a:rPr>
              <a:t>Lower volume, higher consequence, cognitively harder</a:t>
            </a:r>
            <a:endParaRPr lang="en-US" sz="1150" dirty="0"/>
          </a:p>
        </p:txBody>
      </p:sp>
      <p:sp>
        <p:nvSpPr>
          <p:cNvPr id="16" name="Text 14"/>
          <p:cNvSpPr/>
          <p:nvPr/>
        </p:nvSpPr>
        <p:spPr>
          <a:xfrm>
            <a:off x="4535424" y="3291840"/>
            <a:ext cx="3090672" cy="548640"/>
          </a:xfrm>
          <a:prstGeom prst="rect">
            <a:avLst/>
          </a:prstGeom>
          <a:noFill/>
          <a:ln/>
        </p:spPr>
        <p:txBody>
          <a:bodyPr wrap="square" lIns="0" tIns="0" rIns="0" bIns="0" rtlCol="0" anchor="t"/>
          <a:lstStyle/>
          <a:p>
            <a:pPr marL="0" indent="0">
              <a:lnSpc>
                <a:spcPts val="1300"/>
              </a:lnSpc>
              <a:buNone/>
            </a:pPr>
            <a:r>
              <a:rPr lang="en-US" sz="1050" b="1" dirty="0">
                <a:solidFill>
                  <a:srgbClr val="1A1A1A"/>
                </a:solidFill>
                <a:latin typeface="Arial" pitchFamily="34" charset="0"/>
                <a:ea typeface="Arial" pitchFamily="34" charset="-122"/>
                <a:cs typeface="Arial" pitchFamily="34" charset="-120"/>
              </a:rPr>
              <a:t>PREPARE: Workload and wellbeing models built for exception work</a:t>
            </a:r>
            <a:endParaRPr lang="en-US" sz="1050" dirty="0"/>
          </a:p>
        </p:txBody>
      </p:sp>
      <p:sp>
        <p:nvSpPr>
          <p:cNvPr id="17" name="Shape 15"/>
          <p:cNvSpPr/>
          <p:nvPr/>
        </p:nvSpPr>
        <p:spPr>
          <a:xfrm>
            <a:off x="8065008" y="1481328"/>
            <a:ext cx="3529584" cy="2651760"/>
          </a:xfrm>
          <a:prstGeom prst="roundRect">
            <a:avLst>
              <a:gd name="adj" fmla="val 1724"/>
            </a:avLst>
          </a:prstGeom>
          <a:solidFill>
            <a:srgbClr val="1F1F1F"/>
          </a:solidFill>
          <a:ln w="12700">
            <a:solidFill>
              <a:srgbClr val="1F1F1F"/>
            </a:solidFill>
            <a:prstDash val="solid"/>
          </a:ln>
        </p:spPr>
        <p:txBody>
          <a:bodyPr/>
          <a:lstStyle/>
          <a:p>
            <a:endParaRPr lang="en-GB"/>
          </a:p>
        </p:txBody>
      </p:sp>
      <p:sp>
        <p:nvSpPr>
          <p:cNvPr id="18" name="Shape 16"/>
          <p:cNvSpPr/>
          <p:nvPr/>
        </p:nvSpPr>
        <p:spPr>
          <a:xfrm>
            <a:off x="8284464" y="1645920"/>
            <a:ext cx="1234440" cy="274320"/>
          </a:xfrm>
          <a:prstGeom prst="roundRect">
            <a:avLst>
              <a:gd name="adj" fmla="val 16667"/>
            </a:avLst>
          </a:prstGeom>
          <a:solidFill>
            <a:srgbClr val="DB0011"/>
          </a:solidFill>
          <a:ln/>
        </p:spPr>
        <p:txBody>
          <a:bodyPr/>
          <a:lstStyle/>
          <a:p>
            <a:endParaRPr lang="en-GB"/>
          </a:p>
        </p:txBody>
      </p:sp>
      <p:sp>
        <p:nvSpPr>
          <p:cNvPr id="19" name="Text 17"/>
          <p:cNvSpPr/>
          <p:nvPr/>
        </p:nvSpPr>
        <p:spPr>
          <a:xfrm>
            <a:off x="8284464" y="1645920"/>
            <a:ext cx="1234440" cy="274320"/>
          </a:xfrm>
          <a:prstGeom prst="rect">
            <a:avLst/>
          </a:prstGeom>
          <a:noFill/>
          <a:ln/>
        </p:spPr>
        <p:txBody>
          <a:bodyPr wrap="square" lIns="0" tIns="0" rIns="0" bIns="0" rtlCol="0" anchor="ctr"/>
          <a:lstStyle/>
          <a:p>
            <a:pPr marL="0" indent="0" algn="ctr">
              <a:buNone/>
            </a:pPr>
            <a:r>
              <a:rPr lang="en-US" sz="900" b="1" dirty="0">
                <a:solidFill>
                  <a:srgbClr val="FFFFFF"/>
                </a:solidFill>
                <a:latin typeface="Arial" pitchFamily="34" charset="0"/>
                <a:ea typeface="Arial" pitchFamily="34" charset="-122"/>
                <a:cs typeface="Arial" pitchFamily="34" charset="-120"/>
              </a:rPr>
              <a:t>5–10 YEARS</a:t>
            </a:r>
            <a:endParaRPr lang="en-US" sz="900" dirty="0"/>
          </a:p>
        </p:txBody>
      </p:sp>
      <p:sp>
        <p:nvSpPr>
          <p:cNvPr id="20" name="Text 18"/>
          <p:cNvSpPr/>
          <p:nvPr/>
        </p:nvSpPr>
        <p:spPr>
          <a:xfrm>
            <a:off x="8284464" y="2011680"/>
            <a:ext cx="3090672" cy="566928"/>
          </a:xfrm>
          <a:prstGeom prst="rect">
            <a:avLst/>
          </a:prstGeom>
          <a:noFill/>
          <a:ln/>
        </p:spPr>
        <p:txBody>
          <a:bodyPr wrap="square" lIns="0" tIns="0" rIns="0" bIns="0" rtlCol="0" anchor="t"/>
          <a:lstStyle/>
          <a:p>
            <a:pPr marL="0" indent="0">
              <a:lnSpc>
                <a:spcPts val="1900"/>
              </a:lnSpc>
              <a:buNone/>
            </a:pPr>
            <a:r>
              <a:rPr lang="en-US" sz="1550" b="1" dirty="0">
                <a:solidFill>
                  <a:srgbClr val="FFFFFF"/>
                </a:solidFill>
                <a:latin typeface="Arial" pitchFamily="34" charset="0"/>
                <a:ea typeface="Arial" pitchFamily="34" charset="-122"/>
                <a:cs typeface="Arial" pitchFamily="34" charset="-120"/>
              </a:rPr>
              <a:t>Bargaining reaches the algorithm</a:t>
            </a:r>
            <a:endParaRPr lang="en-US" sz="1550" dirty="0"/>
          </a:p>
        </p:txBody>
      </p:sp>
      <p:sp>
        <p:nvSpPr>
          <p:cNvPr id="21" name="Text 19"/>
          <p:cNvSpPr/>
          <p:nvPr/>
        </p:nvSpPr>
        <p:spPr>
          <a:xfrm>
            <a:off x="8284464" y="2615184"/>
            <a:ext cx="3090672" cy="658368"/>
          </a:xfrm>
          <a:prstGeom prst="rect">
            <a:avLst/>
          </a:prstGeom>
          <a:noFill/>
          <a:ln/>
        </p:spPr>
        <p:txBody>
          <a:bodyPr wrap="square" lIns="0" tIns="0" rIns="0" bIns="0" rtlCol="0" anchor="t"/>
          <a:lstStyle/>
          <a:p>
            <a:pPr marL="0" indent="0">
              <a:lnSpc>
                <a:spcPts val="1450"/>
              </a:lnSpc>
              <a:buNone/>
            </a:pPr>
            <a:r>
              <a:rPr lang="en-US" sz="1150" dirty="0">
                <a:solidFill>
                  <a:srgbClr val="C9C9C9"/>
                </a:solidFill>
                <a:latin typeface="Arial" pitchFamily="34" charset="0"/>
                <a:ea typeface="Arial" pitchFamily="34" charset="-122"/>
                <a:cs typeface="Arial" pitchFamily="34" charset="-120"/>
              </a:rPr>
              <a:t>Automation sequencing and monitoring enter negotiation</a:t>
            </a:r>
            <a:endParaRPr lang="en-US" sz="1150" dirty="0"/>
          </a:p>
        </p:txBody>
      </p:sp>
      <p:sp>
        <p:nvSpPr>
          <p:cNvPr id="22" name="Text 20"/>
          <p:cNvSpPr/>
          <p:nvPr/>
        </p:nvSpPr>
        <p:spPr>
          <a:xfrm>
            <a:off x="8284464" y="3291840"/>
            <a:ext cx="3090672" cy="548640"/>
          </a:xfrm>
          <a:prstGeom prst="rect">
            <a:avLst/>
          </a:prstGeom>
          <a:noFill/>
          <a:ln/>
        </p:spPr>
        <p:txBody>
          <a:bodyPr wrap="square" lIns="0" tIns="0" rIns="0" bIns="0" rtlCol="0" anchor="t"/>
          <a:lstStyle/>
          <a:p>
            <a:pPr marL="0" indent="0">
              <a:lnSpc>
                <a:spcPts val="1300"/>
              </a:lnSpc>
              <a:buNone/>
            </a:pPr>
            <a:r>
              <a:rPr lang="en-US" sz="1050" b="1" dirty="0">
                <a:solidFill>
                  <a:srgbClr val="FFFFFF"/>
                </a:solidFill>
                <a:latin typeface="Arial" pitchFamily="34" charset="0"/>
                <a:ea typeface="Arial" pitchFamily="34" charset="-122"/>
                <a:cs typeface="Arial" pitchFamily="34" charset="-120"/>
              </a:rPr>
              <a:t>PREPARE: Agree a position on AI-in-work before one is demanded</a:t>
            </a:r>
            <a:endParaRPr lang="en-US" sz="1050" dirty="0"/>
          </a:p>
        </p:txBody>
      </p:sp>
      <p:sp>
        <p:nvSpPr>
          <p:cNvPr id="23" name="Shape 21"/>
          <p:cNvSpPr/>
          <p:nvPr/>
        </p:nvSpPr>
        <p:spPr>
          <a:xfrm>
            <a:off x="566928" y="4370832"/>
            <a:ext cx="11055096" cy="1664208"/>
          </a:xfrm>
          <a:prstGeom prst="roundRect">
            <a:avLst>
              <a:gd name="adj" fmla="val 2747"/>
            </a:avLst>
          </a:prstGeom>
          <a:solidFill>
            <a:srgbClr val="1F1F1F"/>
          </a:solidFill>
          <a:ln/>
        </p:spPr>
        <p:txBody>
          <a:bodyPr/>
          <a:lstStyle/>
          <a:p>
            <a:endParaRPr lang="en-GB"/>
          </a:p>
        </p:txBody>
      </p:sp>
      <p:sp>
        <p:nvSpPr>
          <p:cNvPr id="24" name="Text 22"/>
          <p:cNvSpPr/>
          <p:nvPr/>
        </p:nvSpPr>
        <p:spPr>
          <a:xfrm>
            <a:off x="859536" y="4535424"/>
            <a:ext cx="5486400" cy="237744"/>
          </a:xfrm>
          <a:prstGeom prst="rect">
            <a:avLst/>
          </a:prstGeom>
          <a:noFill/>
          <a:ln/>
        </p:spPr>
        <p:txBody>
          <a:bodyPr wrap="square" lIns="0" tIns="0" rIns="0" bIns="0" rtlCol="0" anchor="ctr"/>
          <a:lstStyle/>
          <a:p>
            <a:pPr marL="0" indent="0">
              <a:buNone/>
            </a:pPr>
            <a:r>
              <a:rPr lang="en-US" sz="950" b="1" kern="0" spc="120" dirty="0">
                <a:solidFill>
                  <a:srgbClr val="DB0011"/>
                </a:solidFill>
                <a:latin typeface="Arial" pitchFamily="34" charset="0"/>
                <a:ea typeface="Arial" pitchFamily="34" charset="-122"/>
                <a:cs typeface="Arial" pitchFamily="34" charset="-120"/>
              </a:rPr>
              <a:t>WHY THIS IS COMMERCIAL, NOT SOFT</a:t>
            </a:r>
            <a:endParaRPr lang="en-US" sz="950" dirty="0"/>
          </a:p>
        </p:txBody>
      </p:sp>
      <p:sp>
        <p:nvSpPr>
          <p:cNvPr id="25" name="Text 23"/>
          <p:cNvSpPr/>
          <p:nvPr/>
        </p:nvSpPr>
        <p:spPr>
          <a:xfrm>
            <a:off x="859536" y="4791456"/>
            <a:ext cx="10469880" cy="402336"/>
          </a:xfrm>
          <a:prstGeom prst="rect">
            <a:avLst/>
          </a:prstGeom>
          <a:noFill/>
          <a:ln/>
        </p:spPr>
        <p:txBody>
          <a:bodyPr wrap="square" lIns="0" tIns="0" rIns="0" bIns="0" rtlCol="0" anchor="ctr"/>
          <a:lstStyle/>
          <a:p>
            <a:pPr marL="0" indent="0">
              <a:buNone/>
            </a:pPr>
            <a:r>
              <a:rPr lang="en-US" sz="2000" b="1" dirty="0">
                <a:solidFill>
                  <a:srgbClr val="FFFFFF"/>
                </a:solidFill>
                <a:latin typeface="Arial" pitchFamily="34" charset="0"/>
                <a:ea typeface="Arial" pitchFamily="34" charset="-122"/>
                <a:cs typeface="Arial" pitchFamily="34" charset="-120"/>
              </a:rPr>
              <a:t>In a bank, trust is the product</a:t>
            </a:r>
            <a:endParaRPr lang="en-US" sz="2000" dirty="0"/>
          </a:p>
        </p:txBody>
      </p:sp>
      <p:sp>
        <p:nvSpPr>
          <p:cNvPr id="26" name="Text 24"/>
          <p:cNvSpPr/>
          <p:nvPr/>
        </p:nvSpPr>
        <p:spPr>
          <a:xfrm>
            <a:off x="859536" y="5248656"/>
            <a:ext cx="10469880" cy="603504"/>
          </a:xfrm>
          <a:prstGeom prst="rect">
            <a:avLst/>
          </a:prstGeom>
          <a:noFill/>
          <a:ln/>
        </p:spPr>
        <p:txBody>
          <a:bodyPr wrap="square" lIns="0" tIns="0" rIns="0" bIns="0" rtlCol="0" anchor="t"/>
          <a:lstStyle/>
          <a:p>
            <a:pPr marL="0" indent="0">
              <a:lnSpc>
                <a:spcPts val="1600"/>
              </a:lnSpc>
              <a:buNone/>
            </a:pPr>
            <a:r>
              <a:rPr lang="en-US" sz="1250" dirty="0">
                <a:solidFill>
                  <a:srgbClr val="C9C9C9"/>
                </a:solidFill>
                <a:latin typeface="Arial" pitchFamily="34" charset="0"/>
                <a:ea typeface="Arial" pitchFamily="34" charset="-122"/>
                <a:cs typeface="Arial" pitchFamily="34" charset="-120"/>
              </a:rPr>
              <a:t>A workforce that does not trust its employer is a poor guarantor of customer trust — which places the psychological contract inside the strategy Speaker 1 described, not alongside it.</a:t>
            </a:r>
            <a:endParaRPr lang="en-US" sz="1250" dirty="0"/>
          </a:p>
        </p:txBody>
      </p:sp>
      <p:sp>
        <p:nvSpPr>
          <p:cNvPr id="27" name="Text 25"/>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Sources: HSBC Annual Report and Accounts 2025; Rousseau (1995); Guest (2017); World Economic Forum (2026).</a:t>
            </a:r>
            <a:endParaRPr lang="en-US" sz="850" dirty="0"/>
          </a:p>
        </p:txBody>
      </p:sp>
      <p:sp>
        <p:nvSpPr>
          <p:cNvPr id="28" name="Text 26"/>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19</a:t>
            </a:r>
            <a:endParaRPr lang="en-US" sz="9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2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pPr marL="0" indent="0">
              <a:buNone/>
            </a:pPr>
            <a:r>
              <a:rPr lang="en-US" sz="1050" b="1" kern="0" spc="160" dirty="0">
                <a:solidFill>
                  <a:srgbClr val="DB0011"/>
                </a:solidFill>
                <a:latin typeface="Arial" pitchFamily="34" charset="0"/>
                <a:ea typeface="Arial" pitchFamily="34" charset="-122"/>
                <a:cs typeface="Arial" pitchFamily="34" charset="-120"/>
              </a:rPr>
              <a:t>YASH · AI GOVERNANCE, FAIRNESS AND TRUST</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3000" b="1" dirty="0">
                <a:solidFill>
                  <a:srgbClr val="1A1A1A"/>
                </a:solidFill>
                <a:latin typeface="Arial" pitchFamily="34" charset="0"/>
                <a:ea typeface="Arial" pitchFamily="34" charset="-122"/>
                <a:cs typeface="Arial" pitchFamily="34" charset="-120"/>
              </a:rPr>
              <a:t>Scope and analytical lens</a:t>
            </a:r>
            <a:endParaRPr lang="en-US" sz="3000" dirty="0"/>
          </a:p>
        </p:txBody>
      </p:sp>
      <p:sp>
        <p:nvSpPr>
          <p:cNvPr id="5" name="Shape 3"/>
          <p:cNvSpPr/>
          <p:nvPr/>
        </p:nvSpPr>
        <p:spPr>
          <a:xfrm>
            <a:off x="566928" y="1463040"/>
            <a:ext cx="5349240" cy="2011680"/>
          </a:xfrm>
          <a:prstGeom prst="roundRect">
            <a:avLst>
              <a:gd name="adj" fmla="val 2273"/>
            </a:avLst>
          </a:prstGeom>
          <a:solidFill>
            <a:srgbClr val="F4F4F4"/>
          </a:solidFill>
          <a:ln w="12700">
            <a:solidFill>
              <a:srgbClr val="F4F4F4"/>
            </a:solidFill>
            <a:prstDash val="solid"/>
          </a:ln>
        </p:spPr>
        <p:txBody>
          <a:bodyPr/>
          <a:lstStyle/>
          <a:p>
            <a:endParaRPr lang="en-GB"/>
          </a:p>
        </p:txBody>
      </p:sp>
      <p:sp>
        <p:nvSpPr>
          <p:cNvPr id="6" name="Text 4"/>
          <p:cNvSpPr/>
          <p:nvPr/>
        </p:nvSpPr>
        <p:spPr>
          <a:xfrm>
            <a:off x="786384" y="1645920"/>
            <a:ext cx="4910328"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THIS SECTION COVERS</a:t>
            </a:r>
            <a:endParaRPr lang="en-US" sz="900" dirty="0"/>
          </a:p>
        </p:txBody>
      </p:sp>
      <p:sp>
        <p:nvSpPr>
          <p:cNvPr id="7" name="Text 5"/>
          <p:cNvSpPr/>
          <p:nvPr/>
        </p:nvSpPr>
        <p:spPr>
          <a:xfrm>
            <a:off x="786384" y="1920240"/>
            <a:ext cx="4910328" cy="310896"/>
          </a:xfrm>
          <a:prstGeom prst="rect">
            <a:avLst/>
          </a:prstGeom>
          <a:noFill/>
          <a:ln/>
        </p:spPr>
        <p:txBody>
          <a:bodyPr wrap="square" lIns="0" tIns="0" rIns="0" bIns="0" rtlCol="0" anchor="t"/>
          <a:lstStyle/>
          <a:p>
            <a:pPr marL="0" indent="0">
              <a:buNone/>
            </a:pPr>
            <a:r>
              <a:rPr lang="en-US" sz="1500" b="1" dirty="0">
                <a:solidFill>
                  <a:srgbClr val="1A1A1A"/>
                </a:solidFill>
                <a:latin typeface="Arial" pitchFamily="34" charset="0"/>
                <a:ea typeface="Arial" pitchFamily="34" charset="-122"/>
                <a:cs typeface="Arial" pitchFamily="34" charset="-120"/>
              </a:rPr>
              <a:t>Who is accountable when the system decides</a:t>
            </a:r>
            <a:endParaRPr lang="en-US" sz="1500" dirty="0"/>
          </a:p>
        </p:txBody>
      </p:sp>
      <p:sp>
        <p:nvSpPr>
          <p:cNvPr id="8" name="Text 6"/>
          <p:cNvSpPr/>
          <p:nvPr/>
        </p:nvSpPr>
        <p:spPr>
          <a:xfrm>
            <a:off x="786384" y="2322576"/>
            <a:ext cx="4910328" cy="987552"/>
          </a:xfrm>
          <a:prstGeom prst="rect">
            <a:avLst/>
          </a:prstGeom>
          <a:noFill/>
          <a:ln/>
        </p:spPr>
        <p:txBody>
          <a:bodyPr wrap="square" lIns="0" tIns="0" rIns="0" bIns="0" rtlCol="0" anchor="t"/>
          <a:lstStyle/>
          <a:p>
            <a:pPr marL="342900" indent="-342900">
              <a:lnSpc>
                <a:spcPts val="1600"/>
              </a:lnSpc>
              <a:spcAft>
                <a:spcPts val="900"/>
              </a:spcAft>
              <a:buSzPct val="100000"/>
              <a:buChar char="•"/>
            </a:pPr>
            <a:r>
              <a:rPr lang="en-US" sz="1250" dirty="0">
                <a:solidFill>
                  <a:srgbClr val="3D3D3D"/>
                </a:solidFill>
                <a:latin typeface="Arial" pitchFamily="34" charset="0"/>
                <a:ea typeface="Arial" pitchFamily="34" charset="-122"/>
                <a:cs typeface="Arial" pitchFamily="34" charset="-120"/>
              </a:rPr>
              <a:t>AI in hiring, performance, task allocation and exit selection</a:t>
            </a:r>
            <a:endParaRPr lang="en-US" sz="1250" dirty="0"/>
          </a:p>
          <a:p>
            <a:pPr marL="342900" indent="-342900">
              <a:lnSpc>
                <a:spcPts val="1600"/>
              </a:lnSpc>
              <a:spcAft>
                <a:spcPts val="900"/>
              </a:spcAft>
              <a:buSzPct val="100000"/>
              <a:buChar char="•"/>
            </a:pPr>
            <a:r>
              <a:rPr lang="en-US" sz="1250" dirty="0">
                <a:solidFill>
                  <a:srgbClr val="3D3D3D"/>
                </a:solidFill>
                <a:latin typeface="Arial" pitchFamily="34" charset="0"/>
                <a:ea typeface="Arial" pitchFamily="34" charset="-122"/>
                <a:cs typeface="Arial" pitchFamily="34" charset="-120"/>
              </a:rPr>
              <a:t>Whether representation gaps are amplified or corrected</a:t>
            </a:r>
            <a:endParaRPr lang="en-US" sz="1250" dirty="0"/>
          </a:p>
          <a:p>
            <a:pPr marL="342900" indent="-342900">
              <a:lnSpc>
                <a:spcPts val="1600"/>
              </a:lnSpc>
              <a:spcAft>
                <a:spcPts val="900"/>
              </a:spcAft>
              <a:buSzPct val="100000"/>
              <a:buChar char="•"/>
            </a:pPr>
            <a:r>
              <a:rPr lang="en-US" sz="1250" dirty="0">
                <a:solidFill>
                  <a:srgbClr val="3D3D3D"/>
                </a:solidFill>
                <a:latin typeface="Arial" pitchFamily="34" charset="0"/>
                <a:ea typeface="Arial" pitchFamily="34" charset="-122"/>
                <a:cs typeface="Arial" pitchFamily="34" charset="-120"/>
              </a:rPr>
              <a:t>The regulatory perimeter for an EU-facing employer</a:t>
            </a:r>
            <a:endParaRPr lang="en-US" sz="1250" dirty="0"/>
          </a:p>
        </p:txBody>
      </p:sp>
      <p:sp>
        <p:nvSpPr>
          <p:cNvPr id="9" name="Shape 7"/>
          <p:cNvSpPr/>
          <p:nvPr/>
        </p:nvSpPr>
        <p:spPr>
          <a:xfrm>
            <a:off x="6272784" y="1463040"/>
            <a:ext cx="5349240" cy="2011680"/>
          </a:xfrm>
          <a:prstGeom prst="roundRect">
            <a:avLst>
              <a:gd name="adj" fmla="val 2273"/>
            </a:avLst>
          </a:prstGeom>
          <a:solidFill>
            <a:srgbClr val="FCE9EB"/>
          </a:solidFill>
          <a:ln w="12700">
            <a:solidFill>
              <a:srgbClr val="F2C4CA"/>
            </a:solidFill>
            <a:prstDash val="solid"/>
          </a:ln>
        </p:spPr>
        <p:txBody>
          <a:bodyPr/>
          <a:lstStyle/>
          <a:p>
            <a:endParaRPr lang="en-GB"/>
          </a:p>
        </p:txBody>
      </p:sp>
      <p:sp>
        <p:nvSpPr>
          <p:cNvPr id="10" name="Text 8"/>
          <p:cNvSpPr/>
          <p:nvPr/>
        </p:nvSpPr>
        <p:spPr>
          <a:xfrm>
            <a:off x="6492240" y="1645920"/>
            <a:ext cx="4910328"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FRAMEWORKS APPLIED</a:t>
            </a:r>
            <a:endParaRPr lang="en-US" sz="900" dirty="0"/>
          </a:p>
        </p:txBody>
      </p:sp>
      <p:sp>
        <p:nvSpPr>
          <p:cNvPr id="11" name="Text 9"/>
          <p:cNvSpPr/>
          <p:nvPr/>
        </p:nvSpPr>
        <p:spPr>
          <a:xfrm>
            <a:off x="6492240" y="1920240"/>
            <a:ext cx="4910328" cy="310896"/>
          </a:xfrm>
          <a:prstGeom prst="rect">
            <a:avLst/>
          </a:prstGeom>
          <a:noFill/>
          <a:ln/>
        </p:spPr>
        <p:txBody>
          <a:bodyPr wrap="square" lIns="0" tIns="0" rIns="0" bIns="0" rtlCol="0" anchor="t"/>
          <a:lstStyle/>
          <a:p>
            <a:pPr marL="0" indent="0">
              <a:buNone/>
            </a:pPr>
            <a:r>
              <a:rPr lang="en-US" sz="1500" b="1" dirty="0">
                <a:solidFill>
                  <a:srgbClr val="1A1A1A"/>
                </a:solidFill>
                <a:latin typeface="Arial" pitchFamily="34" charset="0"/>
                <a:ea typeface="Arial" pitchFamily="34" charset="-122"/>
                <a:cs typeface="Arial" pitchFamily="34" charset="-120"/>
              </a:rPr>
              <a:t>Organisational justice + EU AI Act risk tiers</a:t>
            </a:r>
            <a:endParaRPr lang="en-US" sz="1500" dirty="0"/>
          </a:p>
        </p:txBody>
      </p:sp>
      <p:sp>
        <p:nvSpPr>
          <p:cNvPr id="12" name="Text 10"/>
          <p:cNvSpPr/>
          <p:nvPr/>
        </p:nvSpPr>
        <p:spPr>
          <a:xfrm>
            <a:off x="6492240" y="2322576"/>
            <a:ext cx="4910328" cy="987552"/>
          </a:xfrm>
          <a:prstGeom prst="rect">
            <a:avLst/>
          </a:prstGeom>
          <a:noFill/>
          <a:ln/>
        </p:spPr>
        <p:txBody>
          <a:bodyPr wrap="square" lIns="0" tIns="0" rIns="0" bIns="0" rtlCol="0" anchor="t"/>
          <a:lstStyle/>
          <a:p>
            <a:pPr marL="342900" indent="-342900">
              <a:lnSpc>
                <a:spcPts val="1600"/>
              </a:lnSpc>
              <a:spcAft>
                <a:spcPts val="900"/>
              </a:spcAft>
              <a:buSzPct val="100000"/>
              <a:buChar char="•"/>
            </a:pPr>
            <a:r>
              <a:rPr lang="en-US" sz="1250" dirty="0">
                <a:solidFill>
                  <a:srgbClr val="3D3D3D"/>
                </a:solidFill>
                <a:latin typeface="Arial" pitchFamily="34" charset="0"/>
                <a:ea typeface="Arial" pitchFamily="34" charset="-122"/>
                <a:cs typeface="Arial" pitchFamily="34" charset="-120"/>
              </a:rPr>
              <a:t>Colquitt (2001): four independent dimensions of fairness</a:t>
            </a:r>
            <a:endParaRPr lang="en-US" sz="1250" dirty="0"/>
          </a:p>
          <a:p>
            <a:pPr marL="342900" indent="-342900">
              <a:lnSpc>
                <a:spcPts val="1600"/>
              </a:lnSpc>
              <a:spcAft>
                <a:spcPts val="900"/>
              </a:spcAft>
              <a:buSzPct val="100000"/>
              <a:buChar char="•"/>
            </a:pPr>
            <a:r>
              <a:rPr lang="en-US" sz="1250" dirty="0">
                <a:solidFill>
                  <a:srgbClr val="3D3D3D"/>
                </a:solidFill>
                <a:latin typeface="Arial" pitchFamily="34" charset="0"/>
                <a:ea typeface="Arial" pitchFamily="34" charset="-122"/>
                <a:cs typeface="Arial" pitchFamily="34" charset="-120"/>
              </a:rPr>
              <a:t>Regulation (EU) 2024/1689: employment AI is high-risk</a:t>
            </a:r>
            <a:endParaRPr lang="en-US" sz="1250" dirty="0"/>
          </a:p>
        </p:txBody>
      </p:sp>
      <p:sp>
        <p:nvSpPr>
          <p:cNvPr id="13" name="Text 11"/>
          <p:cNvSpPr/>
          <p:nvPr/>
        </p:nvSpPr>
        <p:spPr>
          <a:xfrm>
            <a:off x="566928" y="3712464"/>
            <a:ext cx="11055096" cy="310896"/>
          </a:xfrm>
          <a:prstGeom prst="rect">
            <a:avLst/>
          </a:prstGeom>
          <a:noFill/>
          <a:ln/>
        </p:spPr>
        <p:txBody>
          <a:bodyPr wrap="square" lIns="0" tIns="0" rIns="0" bIns="0" rtlCol="0" anchor="ctr"/>
          <a:lstStyle/>
          <a:p>
            <a:pPr marL="0" indent="0">
              <a:buNone/>
            </a:pPr>
            <a:r>
              <a:rPr lang="en-US" sz="1500" b="1" dirty="0">
                <a:solidFill>
                  <a:srgbClr val="1A1A1A"/>
                </a:solidFill>
                <a:latin typeface="Arial" pitchFamily="34" charset="0"/>
                <a:ea typeface="Arial" pitchFamily="34" charset="-122"/>
                <a:cs typeface="Arial" pitchFamily="34" charset="-120"/>
              </a:rPr>
              <a:t>Four justice dimensions — an organisation can satisfy one and fail the others</a:t>
            </a:r>
            <a:endParaRPr lang="en-US" sz="1500" dirty="0"/>
          </a:p>
        </p:txBody>
      </p:sp>
      <p:sp>
        <p:nvSpPr>
          <p:cNvPr id="14" name="Shape 12"/>
          <p:cNvSpPr/>
          <p:nvPr/>
        </p:nvSpPr>
        <p:spPr>
          <a:xfrm>
            <a:off x="566928" y="4114800"/>
            <a:ext cx="5417820" cy="932688"/>
          </a:xfrm>
          <a:prstGeom prst="roundRect">
            <a:avLst>
              <a:gd name="adj" fmla="val 4902"/>
            </a:avLst>
          </a:prstGeom>
          <a:solidFill>
            <a:srgbClr val="FFFFFF"/>
          </a:solidFill>
          <a:ln w="12700">
            <a:solidFill>
              <a:srgbClr val="DCDCDC"/>
            </a:solidFill>
            <a:prstDash val="solid"/>
          </a:ln>
        </p:spPr>
        <p:txBody>
          <a:bodyPr/>
          <a:lstStyle/>
          <a:p>
            <a:endParaRPr lang="en-GB"/>
          </a:p>
        </p:txBody>
      </p:sp>
      <p:sp>
        <p:nvSpPr>
          <p:cNvPr id="15" name="Shape 13"/>
          <p:cNvSpPr/>
          <p:nvPr/>
        </p:nvSpPr>
        <p:spPr>
          <a:xfrm>
            <a:off x="768096" y="4389120"/>
            <a:ext cx="420624" cy="420624"/>
          </a:xfrm>
          <a:prstGeom prst="ellipse">
            <a:avLst/>
          </a:prstGeom>
          <a:solidFill>
            <a:srgbClr val="DB0011"/>
          </a:solidFill>
          <a:ln/>
        </p:spPr>
        <p:txBody>
          <a:bodyPr/>
          <a:lstStyle/>
          <a:p>
            <a:endParaRPr lang="en-GB"/>
          </a:p>
        </p:txBody>
      </p:sp>
      <p:sp>
        <p:nvSpPr>
          <p:cNvPr id="16" name="Text 14"/>
          <p:cNvSpPr/>
          <p:nvPr/>
        </p:nvSpPr>
        <p:spPr>
          <a:xfrm>
            <a:off x="768096" y="4389120"/>
            <a:ext cx="420624" cy="420624"/>
          </a:xfrm>
          <a:prstGeom prst="rect">
            <a:avLst/>
          </a:prstGeom>
          <a:noFill/>
          <a:ln/>
        </p:spPr>
        <p:txBody>
          <a:bodyPr wrap="square" lIns="0" tIns="0" rIns="0" bIns="0" rtlCol="0" anchor="ctr"/>
          <a:lstStyle/>
          <a:p>
            <a:pPr marL="0" indent="0" algn="ctr">
              <a:buNone/>
            </a:pPr>
            <a:r>
              <a:rPr lang="en-US" sz="1400" b="1" dirty="0">
                <a:solidFill>
                  <a:srgbClr val="FFFFFF"/>
                </a:solidFill>
                <a:latin typeface="Arial" pitchFamily="34" charset="0"/>
                <a:ea typeface="Arial" pitchFamily="34" charset="-122"/>
                <a:cs typeface="Arial" pitchFamily="34" charset="-120"/>
              </a:rPr>
              <a:t>1</a:t>
            </a:r>
            <a:endParaRPr lang="en-US" sz="1400" dirty="0"/>
          </a:p>
        </p:txBody>
      </p:sp>
      <p:sp>
        <p:nvSpPr>
          <p:cNvPr id="17" name="Text 15"/>
          <p:cNvSpPr/>
          <p:nvPr/>
        </p:nvSpPr>
        <p:spPr>
          <a:xfrm>
            <a:off x="1316736" y="4261104"/>
            <a:ext cx="4466844" cy="237744"/>
          </a:xfrm>
          <a:prstGeom prst="rect">
            <a:avLst/>
          </a:prstGeom>
          <a:noFill/>
          <a:ln/>
        </p:spPr>
        <p:txBody>
          <a:bodyPr wrap="square" lIns="0" tIns="0" rIns="0" bIns="0" rtlCol="0" anchor="ctr"/>
          <a:lstStyle/>
          <a:p>
            <a:pPr marL="0" indent="0">
              <a:buNone/>
            </a:pPr>
            <a:r>
              <a:rPr lang="en-US" sz="1000" b="1" kern="0" spc="100" dirty="0">
                <a:solidFill>
                  <a:srgbClr val="DB0011"/>
                </a:solidFill>
                <a:latin typeface="Arial" pitchFamily="34" charset="0"/>
                <a:ea typeface="Arial" pitchFamily="34" charset="-122"/>
                <a:cs typeface="Arial" pitchFamily="34" charset="-120"/>
              </a:rPr>
              <a:t>DISTRIBUTIVE</a:t>
            </a:r>
            <a:endParaRPr lang="en-US" sz="1000" dirty="0"/>
          </a:p>
        </p:txBody>
      </p:sp>
      <p:sp>
        <p:nvSpPr>
          <p:cNvPr id="18" name="Text 16"/>
          <p:cNvSpPr/>
          <p:nvPr/>
        </p:nvSpPr>
        <p:spPr>
          <a:xfrm>
            <a:off x="1316736" y="4498848"/>
            <a:ext cx="4466844" cy="274320"/>
          </a:xfrm>
          <a:prstGeom prst="rect">
            <a:avLst/>
          </a:prstGeom>
          <a:noFill/>
          <a:ln/>
        </p:spPr>
        <p:txBody>
          <a:bodyPr wrap="square" lIns="0" tIns="0" rIns="0" bIns="0" rtlCol="0" anchor="ctr"/>
          <a:lstStyle/>
          <a:p>
            <a:pPr marL="0" indent="0">
              <a:buNone/>
            </a:pPr>
            <a:r>
              <a:rPr lang="en-US" sz="1350" b="1" dirty="0">
                <a:solidFill>
                  <a:srgbClr val="1A1A1A"/>
                </a:solidFill>
                <a:latin typeface="Arial" pitchFamily="34" charset="0"/>
                <a:ea typeface="Arial" pitchFamily="34" charset="-122"/>
                <a:cs typeface="Arial" pitchFamily="34" charset="-120"/>
              </a:rPr>
              <a:t>Are outcomes fairly distributed?</a:t>
            </a:r>
            <a:endParaRPr lang="en-US" sz="1350" dirty="0"/>
          </a:p>
        </p:txBody>
      </p:sp>
      <p:sp>
        <p:nvSpPr>
          <p:cNvPr id="19" name="Text 17"/>
          <p:cNvSpPr/>
          <p:nvPr/>
        </p:nvSpPr>
        <p:spPr>
          <a:xfrm>
            <a:off x="1316736" y="4773168"/>
            <a:ext cx="4466844" cy="256032"/>
          </a:xfrm>
          <a:prstGeom prst="rect">
            <a:avLst/>
          </a:prstGeom>
          <a:noFill/>
          <a:ln/>
        </p:spPr>
        <p:txBody>
          <a:bodyPr wrap="square" lIns="0" tIns="0" rIns="0" bIns="0" rtlCol="0" anchor="ctr"/>
          <a:lstStyle/>
          <a:p>
            <a:pPr marL="0" indent="0">
              <a:buNone/>
            </a:pPr>
            <a:r>
              <a:rPr lang="en-US" sz="1050" i="1" dirty="0">
                <a:solidFill>
                  <a:srgbClr val="707070"/>
                </a:solidFill>
                <a:latin typeface="Arial" pitchFamily="34" charset="0"/>
                <a:ea typeface="Arial" pitchFamily="34" charset="-122"/>
                <a:cs typeface="Arial" pitchFamily="34" charset="-120"/>
              </a:rPr>
              <a:t>Tested by representation and pay gap data</a:t>
            </a:r>
            <a:endParaRPr lang="en-US" sz="1050" dirty="0"/>
          </a:p>
        </p:txBody>
      </p:sp>
      <p:sp>
        <p:nvSpPr>
          <p:cNvPr id="20" name="Shape 18"/>
          <p:cNvSpPr/>
          <p:nvPr/>
        </p:nvSpPr>
        <p:spPr>
          <a:xfrm>
            <a:off x="6204204" y="4114800"/>
            <a:ext cx="5417820" cy="932688"/>
          </a:xfrm>
          <a:prstGeom prst="roundRect">
            <a:avLst>
              <a:gd name="adj" fmla="val 4902"/>
            </a:avLst>
          </a:prstGeom>
          <a:solidFill>
            <a:srgbClr val="FFFFFF"/>
          </a:solidFill>
          <a:ln w="12700">
            <a:solidFill>
              <a:srgbClr val="DCDCDC"/>
            </a:solidFill>
            <a:prstDash val="solid"/>
          </a:ln>
        </p:spPr>
        <p:txBody>
          <a:bodyPr/>
          <a:lstStyle/>
          <a:p>
            <a:endParaRPr lang="en-GB"/>
          </a:p>
        </p:txBody>
      </p:sp>
      <p:sp>
        <p:nvSpPr>
          <p:cNvPr id="21" name="Shape 19"/>
          <p:cNvSpPr/>
          <p:nvPr/>
        </p:nvSpPr>
        <p:spPr>
          <a:xfrm>
            <a:off x="6405372" y="4389120"/>
            <a:ext cx="420624" cy="420624"/>
          </a:xfrm>
          <a:prstGeom prst="ellipse">
            <a:avLst/>
          </a:prstGeom>
          <a:solidFill>
            <a:srgbClr val="DB0011"/>
          </a:solidFill>
          <a:ln/>
        </p:spPr>
        <p:txBody>
          <a:bodyPr/>
          <a:lstStyle/>
          <a:p>
            <a:endParaRPr lang="en-GB"/>
          </a:p>
        </p:txBody>
      </p:sp>
      <p:sp>
        <p:nvSpPr>
          <p:cNvPr id="22" name="Text 20"/>
          <p:cNvSpPr/>
          <p:nvPr/>
        </p:nvSpPr>
        <p:spPr>
          <a:xfrm>
            <a:off x="6405372" y="4389120"/>
            <a:ext cx="420624" cy="420624"/>
          </a:xfrm>
          <a:prstGeom prst="rect">
            <a:avLst/>
          </a:prstGeom>
          <a:noFill/>
          <a:ln/>
        </p:spPr>
        <p:txBody>
          <a:bodyPr wrap="square" lIns="0" tIns="0" rIns="0" bIns="0" rtlCol="0" anchor="ctr"/>
          <a:lstStyle/>
          <a:p>
            <a:pPr marL="0" indent="0" algn="ctr">
              <a:buNone/>
            </a:pPr>
            <a:r>
              <a:rPr lang="en-US" sz="1400" b="1" dirty="0">
                <a:solidFill>
                  <a:srgbClr val="FFFFFF"/>
                </a:solidFill>
                <a:latin typeface="Arial" pitchFamily="34" charset="0"/>
                <a:ea typeface="Arial" pitchFamily="34" charset="-122"/>
                <a:cs typeface="Arial" pitchFamily="34" charset="-120"/>
              </a:rPr>
              <a:t>2</a:t>
            </a:r>
            <a:endParaRPr lang="en-US" sz="1400" dirty="0"/>
          </a:p>
        </p:txBody>
      </p:sp>
      <p:sp>
        <p:nvSpPr>
          <p:cNvPr id="23" name="Text 21"/>
          <p:cNvSpPr/>
          <p:nvPr/>
        </p:nvSpPr>
        <p:spPr>
          <a:xfrm>
            <a:off x="6954012" y="4261104"/>
            <a:ext cx="4466844" cy="237744"/>
          </a:xfrm>
          <a:prstGeom prst="rect">
            <a:avLst/>
          </a:prstGeom>
          <a:noFill/>
          <a:ln/>
        </p:spPr>
        <p:txBody>
          <a:bodyPr wrap="square" lIns="0" tIns="0" rIns="0" bIns="0" rtlCol="0" anchor="ctr"/>
          <a:lstStyle/>
          <a:p>
            <a:pPr marL="0" indent="0">
              <a:buNone/>
            </a:pPr>
            <a:r>
              <a:rPr lang="en-US" sz="1000" b="1" kern="0" spc="100" dirty="0">
                <a:solidFill>
                  <a:srgbClr val="DB0011"/>
                </a:solidFill>
                <a:latin typeface="Arial" pitchFamily="34" charset="0"/>
                <a:ea typeface="Arial" pitchFamily="34" charset="-122"/>
                <a:cs typeface="Arial" pitchFamily="34" charset="-120"/>
              </a:rPr>
              <a:t>PROCEDURAL</a:t>
            </a:r>
            <a:endParaRPr lang="en-US" sz="1000" dirty="0"/>
          </a:p>
        </p:txBody>
      </p:sp>
      <p:sp>
        <p:nvSpPr>
          <p:cNvPr id="24" name="Text 22"/>
          <p:cNvSpPr/>
          <p:nvPr/>
        </p:nvSpPr>
        <p:spPr>
          <a:xfrm>
            <a:off x="6954012" y="4498848"/>
            <a:ext cx="4466844" cy="274320"/>
          </a:xfrm>
          <a:prstGeom prst="rect">
            <a:avLst/>
          </a:prstGeom>
          <a:noFill/>
          <a:ln/>
        </p:spPr>
        <p:txBody>
          <a:bodyPr wrap="square" lIns="0" tIns="0" rIns="0" bIns="0" rtlCol="0" anchor="ctr"/>
          <a:lstStyle/>
          <a:p>
            <a:pPr marL="0" indent="0">
              <a:buNone/>
            </a:pPr>
            <a:r>
              <a:rPr lang="en-US" sz="1350" b="1" dirty="0">
                <a:solidFill>
                  <a:srgbClr val="1A1A1A"/>
                </a:solidFill>
                <a:latin typeface="Arial" pitchFamily="34" charset="0"/>
                <a:ea typeface="Arial" pitchFamily="34" charset="-122"/>
                <a:cs typeface="Arial" pitchFamily="34" charset="-120"/>
              </a:rPr>
              <a:t>Is the process consistent and correctable?</a:t>
            </a:r>
            <a:endParaRPr lang="en-US" sz="1350" dirty="0"/>
          </a:p>
        </p:txBody>
      </p:sp>
      <p:sp>
        <p:nvSpPr>
          <p:cNvPr id="25" name="Text 23"/>
          <p:cNvSpPr/>
          <p:nvPr/>
        </p:nvSpPr>
        <p:spPr>
          <a:xfrm>
            <a:off x="6954012" y="4773168"/>
            <a:ext cx="4466844" cy="256032"/>
          </a:xfrm>
          <a:prstGeom prst="rect">
            <a:avLst/>
          </a:prstGeom>
          <a:noFill/>
          <a:ln/>
        </p:spPr>
        <p:txBody>
          <a:bodyPr wrap="square" lIns="0" tIns="0" rIns="0" bIns="0" rtlCol="0" anchor="ctr"/>
          <a:lstStyle/>
          <a:p>
            <a:pPr marL="0" indent="0">
              <a:buNone/>
            </a:pPr>
            <a:r>
              <a:rPr lang="en-US" sz="1050" i="1" dirty="0">
                <a:solidFill>
                  <a:srgbClr val="707070"/>
                </a:solidFill>
                <a:latin typeface="Arial" pitchFamily="34" charset="0"/>
                <a:ea typeface="Arial" pitchFamily="34" charset="-122"/>
                <a:cs typeface="Arial" pitchFamily="34" charset="-120"/>
              </a:rPr>
              <a:t>Tested by bias auditing and appeal rights</a:t>
            </a:r>
            <a:endParaRPr lang="en-US" sz="1050" dirty="0"/>
          </a:p>
        </p:txBody>
      </p:sp>
      <p:sp>
        <p:nvSpPr>
          <p:cNvPr id="26" name="Shape 24"/>
          <p:cNvSpPr/>
          <p:nvPr/>
        </p:nvSpPr>
        <p:spPr>
          <a:xfrm>
            <a:off x="566928" y="5193792"/>
            <a:ext cx="5417820" cy="932688"/>
          </a:xfrm>
          <a:prstGeom prst="roundRect">
            <a:avLst>
              <a:gd name="adj" fmla="val 4902"/>
            </a:avLst>
          </a:prstGeom>
          <a:solidFill>
            <a:srgbClr val="FFFFFF"/>
          </a:solidFill>
          <a:ln w="12700">
            <a:solidFill>
              <a:srgbClr val="DCDCDC"/>
            </a:solidFill>
            <a:prstDash val="solid"/>
          </a:ln>
        </p:spPr>
        <p:txBody>
          <a:bodyPr/>
          <a:lstStyle/>
          <a:p>
            <a:endParaRPr lang="en-GB"/>
          </a:p>
        </p:txBody>
      </p:sp>
      <p:sp>
        <p:nvSpPr>
          <p:cNvPr id="27" name="Shape 25"/>
          <p:cNvSpPr/>
          <p:nvPr/>
        </p:nvSpPr>
        <p:spPr>
          <a:xfrm>
            <a:off x="768096" y="5468112"/>
            <a:ext cx="420624" cy="420624"/>
          </a:xfrm>
          <a:prstGeom prst="ellipse">
            <a:avLst/>
          </a:prstGeom>
          <a:solidFill>
            <a:srgbClr val="DB0011"/>
          </a:solidFill>
          <a:ln/>
        </p:spPr>
        <p:txBody>
          <a:bodyPr/>
          <a:lstStyle/>
          <a:p>
            <a:endParaRPr lang="en-GB"/>
          </a:p>
        </p:txBody>
      </p:sp>
      <p:sp>
        <p:nvSpPr>
          <p:cNvPr id="28" name="Text 26"/>
          <p:cNvSpPr/>
          <p:nvPr/>
        </p:nvSpPr>
        <p:spPr>
          <a:xfrm>
            <a:off x="768096" y="5468112"/>
            <a:ext cx="420624" cy="420624"/>
          </a:xfrm>
          <a:prstGeom prst="rect">
            <a:avLst/>
          </a:prstGeom>
          <a:noFill/>
          <a:ln/>
        </p:spPr>
        <p:txBody>
          <a:bodyPr wrap="square" lIns="0" tIns="0" rIns="0" bIns="0" rtlCol="0" anchor="ctr"/>
          <a:lstStyle/>
          <a:p>
            <a:pPr marL="0" indent="0" algn="ctr">
              <a:buNone/>
            </a:pPr>
            <a:r>
              <a:rPr lang="en-US" sz="1400" b="1" dirty="0">
                <a:solidFill>
                  <a:srgbClr val="FFFFFF"/>
                </a:solidFill>
                <a:latin typeface="Arial" pitchFamily="34" charset="0"/>
                <a:ea typeface="Arial" pitchFamily="34" charset="-122"/>
                <a:cs typeface="Arial" pitchFamily="34" charset="-120"/>
              </a:rPr>
              <a:t>3</a:t>
            </a:r>
            <a:endParaRPr lang="en-US" sz="1400" dirty="0"/>
          </a:p>
        </p:txBody>
      </p:sp>
      <p:sp>
        <p:nvSpPr>
          <p:cNvPr id="29" name="Text 27"/>
          <p:cNvSpPr/>
          <p:nvPr/>
        </p:nvSpPr>
        <p:spPr>
          <a:xfrm>
            <a:off x="1316736" y="5340096"/>
            <a:ext cx="4466844" cy="237744"/>
          </a:xfrm>
          <a:prstGeom prst="rect">
            <a:avLst/>
          </a:prstGeom>
          <a:noFill/>
          <a:ln/>
        </p:spPr>
        <p:txBody>
          <a:bodyPr wrap="square" lIns="0" tIns="0" rIns="0" bIns="0" rtlCol="0" anchor="ctr"/>
          <a:lstStyle/>
          <a:p>
            <a:pPr marL="0" indent="0">
              <a:buNone/>
            </a:pPr>
            <a:r>
              <a:rPr lang="en-US" sz="1000" b="1" kern="0" spc="100" dirty="0">
                <a:solidFill>
                  <a:srgbClr val="DB0011"/>
                </a:solidFill>
                <a:latin typeface="Arial" pitchFamily="34" charset="0"/>
                <a:ea typeface="Arial" pitchFamily="34" charset="-122"/>
                <a:cs typeface="Arial" pitchFamily="34" charset="-120"/>
              </a:rPr>
              <a:t>INFORMATIONAL</a:t>
            </a:r>
            <a:endParaRPr lang="en-US" sz="1000" dirty="0"/>
          </a:p>
        </p:txBody>
      </p:sp>
      <p:sp>
        <p:nvSpPr>
          <p:cNvPr id="30" name="Text 28"/>
          <p:cNvSpPr/>
          <p:nvPr/>
        </p:nvSpPr>
        <p:spPr>
          <a:xfrm>
            <a:off x="1316736" y="5577840"/>
            <a:ext cx="4466844" cy="274320"/>
          </a:xfrm>
          <a:prstGeom prst="rect">
            <a:avLst/>
          </a:prstGeom>
          <a:noFill/>
          <a:ln/>
        </p:spPr>
        <p:txBody>
          <a:bodyPr wrap="square" lIns="0" tIns="0" rIns="0" bIns="0" rtlCol="0" anchor="ctr"/>
          <a:lstStyle/>
          <a:p>
            <a:pPr marL="0" indent="0">
              <a:buNone/>
            </a:pPr>
            <a:r>
              <a:rPr lang="en-US" sz="1350" b="1" dirty="0">
                <a:solidFill>
                  <a:srgbClr val="1A1A1A"/>
                </a:solidFill>
                <a:latin typeface="Arial" pitchFamily="34" charset="0"/>
                <a:ea typeface="Arial" pitchFamily="34" charset="-122"/>
                <a:cs typeface="Arial" pitchFamily="34" charset="-120"/>
              </a:rPr>
              <a:t>Is the basis of the decision explained?</a:t>
            </a:r>
            <a:endParaRPr lang="en-US" sz="1350" dirty="0"/>
          </a:p>
        </p:txBody>
      </p:sp>
      <p:sp>
        <p:nvSpPr>
          <p:cNvPr id="31" name="Text 29"/>
          <p:cNvSpPr/>
          <p:nvPr/>
        </p:nvSpPr>
        <p:spPr>
          <a:xfrm>
            <a:off x="1316736" y="5852160"/>
            <a:ext cx="4466844" cy="256032"/>
          </a:xfrm>
          <a:prstGeom prst="rect">
            <a:avLst/>
          </a:prstGeom>
          <a:noFill/>
          <a:ln/>
        </p:spPr>
        <p:txBody>
          <a:bodyPr wrap="square" lIns="0" tIns="0" rIns="0" bIns="0" rtlCol="0" anchor="ctr"/>
          <a:lstStyle/>
          <a:p>
            <a:pPr marL="0" indent="0">
              <a:buNone/>
            </a:pPr>
            <a:r>
              <a:rPr lang="en-US" sz="1050" i="1" dirty="0">
                <a:solidFill>
                  <a:srgbClr val="707070"/>
                </a:solidFill>
                <a:latin typeface="Arial" pitchFamily="34" charset="0"/>
                <a:ea typeface="Arial" pitchFamily="34" charset="-122"/>
                <a:cs typeface="Arial" pitchFamily="34" charset="-120"/>
              </a:rPr>
              <a:t>Tested by transparency to colleagues</a:t>
            </a:r>
            <a:endParaRPr lang="en-US" sz="1050" dirty="0"/>
          </a:p>
        </p:txBody>
      </p:sp>
      <p:sp>
        <p:nvSpPr>
          <p:cNvPr id="32" name="Shape 30"/>
          <p:cNvSpPr/>
          <p:nvPr/>
        </p:nvSpPr>
        <p:spPr>
          <a:xfrm>
            <a:off x="6204204" y="5193792"/>
            <a:ext cx="5417820" cy="932688"/>
          </a:xfrm>
          <a:prstGeom prst="roundRect">
            <a:avLst>
              <a:gd name="adj" fmla="val 4902"/>
            </a:avLst>
          </a:prstGeom>
          <a:solidFill>
            <a:srgbClr val="FFFFFF"/>
          </a:solidFill>
          <a:ln w="12700">
            <a:solidFill>
              <a:srgbClr val="DCDCDC"/>
            </a:solidFill>
            <a:prstDash val="solid"/>
          </a:ln>
        </p:spPr>
        <p:txBody>
          <a:bodyPr/>
          <a:lstStyle/>
          <a:p>
            <a:endParaRPr lang="en-GB"/>
          </a:p>
        </p:txBody>
      </p:sp>
      <p:sp>
        <p:nvSpPr>
          <p:cNvPr id="33" name="Shape 31"/>
          <p:cNvSpPr/>
          <p:nvPr/>
        </p:nvSpPr>
        <p:spPr>
          <a:xfrm>
            <a:off x="6405372" y="5468112"/>
            <a:ext cx="420624" cy="420624"/>
          </a:xfrm>
          <a:prstGeom prst="ellipse">
            <a:avLst/>
          </a:prstGeom>
          <a:solidFill>
            <a:srgbClr val="DB0011"/>
          </a:solidFill>
          <a:ln/>
        </p:spPr>
        <p:txBody>
          <a:bodyPr/>
          <a:lstStyle/>
          <a:p>
            <a:endParaRPr lang="en-GB"/>
          </a:p>
        </p:txBody>
      </p:sp>
      <p:sp>
        <p:nvSpPr>
          <p:cNvPr id="34" name="Text 32"/>
          <p:cNvSpPr/>
          <p:nvPr/>
        </p:nvSpPr>
        <p:spPr>
          <a:xfrm>
            <a:off x="6405372" y="5468112"/>
            <a:ext cx="420624" cy="420624"/>
          </a:xfrm>
          <a:prstGeom prst="rect">
            <a:avLst/>
          </a:prstGeom>
          <a:noFill/>
          <a:ln/>
        </p:spPr>
        <p:txBody>
          <a:bodyPr wrap="square" lIns="0" tIns="0" rIns="0" bIns="0" rtlCol="0" anchor="ctr"/>
          <a:lstStyle/>
          <a:p>
            <a:pPr marL="0" indent="0" algn="ctr">
              <a:buNone/>
            </a:pPr>
            <a:r>
              <a:rPr lang="en-US" sz="1400" b="1" dirty="0">
                <a:solidFill>
                  <a:srgbClr val="FFFFFF"/>
                </a:solidFill>
                <a:latin typeface="Arial" pitchFamily="34" charset="0"/>
                <a:ea typeface="Arial" pitchFamily="34" charset="-122"/>
                <a:cs typeface="Arial" pitchFamily="34" charset="-120"/>
              </a:rPr>
              <a:t>4</a:t>
            </a:r>
            <a:endParaRPr lang="en-US" sz="1400" dirty="0"/>
          </a:p>
        </p:txBody>
      </p:sp>
      <p:sp>
        <p:nvSpPr>
          <p:cNvPr id="35" name="Text 33"/>
          <p:cNvSpPr/>
          <p:nvPr/>
        </p:nvSpPr>
        <p:spPr>
          <a:xfrm>
            <a:off x="6954012" y="5340096"/>
            <a:ext cx="4466844" cy="237744"/>
          </a:xfrm>
          <a:prstGeom prst="rect">
            <a:avLst/>
          </a:prstGeom>
          <a:noFill/>
          <a:ln/>
        </p:spPr>
        <p:txBody>
          <a:bodyPr wrap="square" lIns="0" tIns="0" rIns="0" bIns="0" rtlCol="0" anchor="ctr"/>
          <a:lstStyle/>
          <a:p>
            <a:pPr marL="0" indent="0">
              <a:buNone/>
            </a:pPr>
            <a:r>
              <a:rPr lang="en-US" sz="1000" b="1" kern="0" spc="100" dirty="0">
                <a:solidFill>
                  <a:srgbClr val="DB0011"/>
                </a:solidFill>
                <a:latin typeface="Arial" pitchFamily="34" charset="0"/>
                <a:ea typeface="Arial" pitchFamily="34" charset="-122"/>
                <a:cs typeface="Arial" pitchFamily="34" charset="-120"/>
              </a:rPr>
              <a:t>INTERPERSONAL</a:t>
            </a:r>
            <a:endParaRPr lang="en-US" sz="1000" dirty="0"/>
          </a:p>
        </p:txBody>
      </p:sp>
      <p:sp>
        <p:nvSpPr>
          <p:cNvPr id="36" name="Text 34"/>
          <p:cNvSpPr/>
          <p:nvPr/>
        </p:nvSpPr>
        <p:spPr>
          <a:xfrm>
            <a:off x="6954012" y="5577840"/>
            <a:ext cx="4466844" cy="274320"/>
          </a:xfrm>
          <a:prstGeom prst="rect">
            <a:avLst/>
          </a:prstGeom>
          <a:noFill/>
          <a:ln/>
        </p:spPr>
        <p:txBody>
          <a:bodyPr wrap="square" lIns="0" tIns="0" rIns="0" bIns="0" rtlCol="0" anchor="ctr"/>
          <a:lstStyle/>
          <a:p>
            <a:pPr marL="0" indent="0">
              <a:buNone/>
            </a:pPr>
            <a:r>
              <a:rPr lang="en-US" sz="1350" b="1" dirty="0">
                <a:solidFill>
                  <a:srgbClr val="1A1A1A"/>
                </a:solidFill>
                <a:latin typeface="Arial" pitchFamily="34" charset="0"/>
                <a:ea typeface="Arial" pitchFamily="34" charset="-122"/>
                <a:cs typeface="Arial" pitchFamily="34" charset="-120"/>
              </a:rPr>
              <a:t>Are people treated with dignity?</a:t>
            </a:r>
            <a:endParaRPr lang="en-US" sz="1350" dirty="0"/>
          </a:p>
        </p:txBody>
      </p:sp>
      <p:sp>
        <p:nvSpPr>
          <p:cNvPr id="37" name="Text 35"/>
          <p:cNvSpPr/>
          <p:nvPr/>
        </p:nvSpPr>
        <p:spPr>
          <a:xfrm>
            <a:off x="6954012" y="5852160"/>
            <a:ext cx="4466844" cy="256032"/>
          </a:xfrm>
          <a:prstGeom prst="rect">
            <a:avLst/>
          </a:prstGeom>
          <a:noFill/>
          <a:ln/>
        </p:spPr>
        <p:txBody>
          <a:bodyPr wrap="square" lIns="0" tIns="0" rIns="0" bIns="0" rtlCol="0" anchor="ctr"/>
          <a:lstStyle/>
          <a:p>
            <a:pPr marL="0" indent="0">
              <a:buNone/>
            </a:pPr>
            <a:r>
              <a:rPr lang="en-US" sz="1050" i="1" dirty="0">
                <a:solidFill>
                  <a:srgbClr val="707070"/>
                </a:solidFill>
                <a:latin typeface="Arial" pitchFamily="34" charset="0"/>
                <a:ea typeface="Arial" pitchFamily="34" charset="-122"/>
                <a:cs typeface="Arial" pitchFamily="34" charset="-120"/>
              </a:rPr>
              <a:t>Tested by how change is communicated</a:t>
            </a:r>
            <a:endParaRPr lang="en-US" sz="1050" dirty="0"/>
          </a:p>
        </p:txBody>
      </p:sp>
      <p:sp>
        <p:nvSpPr>
          <p:cNvPr id="38" name="Text 36"/>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Frameworks: Colquitt (2001); Regulation (EU) 2024/1689 (Artificial Intelligence Act).</a:t>
            </a:r>
            <a:endParaRPr lang="en-US" sz="850" dirty="0"/>
          </a:p>
        </p:txBody>
      </p:sp>
      <p:sp>
        <p:nvSpPr>
          <p:cNvPr id="39" name="Text 37"/>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20</a:t>
            </a:r>
            <a:endParaRPr lang="en-US" sz="9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2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pPr marL="0" indent="0">
              <a:buNone/>
            </a:pPr>
            <a:r>
              <a:rPr lang="en-US" sz="1050" b="1" kern="0" spc="160" dirty="0">
                <a:solidFill>
                  <a:srgbClr val="DB0011"/>
                </a:solidFill>
                <a:latin typeface="Arial" pitchFamily="34" charset="0"/>
                <a:ea typeface="Arial" pitchFamily="34" charset="-122"/>
                <a:cs typeface="Arial" pitchFamily="34" charset="-120"/>
              </a:rPr>
              <a:t>YASH · AI GOVERNANCE, FAIRNESS AND TRUST</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3000" b="1" dirty="0">
                <a:solidFill>
                  <a:srgbClr val="1A1A1A"/>
                </a:solidFill>
                <a:latin typeface="Arial" pitchFamily="34" charset="0"/>
                <a:ea typeface="Arial" pitchFamily="34" charset="-122"/>
                <a:cs typeface="Arial" pitchFamily="34" charset="-120"/>
              </a:rPr>
              <a:t>Current policy and practice: governance being built in flight</a:t>
            </a:r>
            <a:endParaRPr lang="en-US" sz="3000" dirty="0"/>
          </a:p>
        </p:txBody>
      </p:sp>
      <p:sp>
        <p:nvSpPr>
          <p:cNvPr id="5" name="Shape 3"/>
          <p:cNvSpPr/>
          <p:nvPr/>
        </p:nvSpPr>
        <p:spPr>
          <a:xfrm>
            <a:off x="566928" y="1481328"/>
            <a:ext cx="2651760" cy="2011680"/>
          </a:xfrm>
          <a:prstGeom prst="roundRect">
            <a:avLst>
              <a:gd name="adj" fmla="val 2273"/>
            </a:avLst>
          </a:prstGeom>
          <a:solidFill>
            <a:srgbClr val="F4F4F4"/>
          </a:solidFill>
          <a:ln w="12700">
            <a:solidFill>
              <a:srgbClr val="DCDCDC"/>
            </a:solidFill>
            <a:prstDash val="solid"/>
          </a:ln>
        </p:spPr>
        <p:txBody>
          <a:bodyPr/>
          <a:lstStyle/>
          <a:p>
            <a:endParaRPr lang="en-GB"/>
          </a:p>
        </p:txBody>
      </p:sp>
      <p:sp>
        <p:nvSpPr>
          <p:cNvPr id="6" name="Text 4"/>
          <p:cNvSpPr/>
          <p:nvPr/>
        </p:nvSpPr>
        <p:spPr>
          <a:xfrm>
            <a:off x="749808" y="1627632"/>
            <a:ext cx="2286000" cy="219456"/>
          </a:xfrm>
          <a:prstGeom prst="rect">
            <a:avLst/>
          </a:prstGeom>
          <a:noFill/>
          <a:ln/>
        </p:spPr>
        <p:txBody>
          <a:bodyPr wrap="square" lIns="0" tIns="0" rIns="0" bIns="0" rtlCol="0" anchor="ctr"/>
          <a:lstStyle/>
          <a:p>
            <a:pPr marL="0" indent="0">
              <a:buNone/>
            </a:pPr>
            <a:r>
              <a:rPr lang="en-US" sz="850" b="1" kern="0" spc="100" dirty="0">
                <a:solidFill>
                  <a:srgbClr val="DB0011"/>
                </a:solidFill>
                <a:latin typeface="Arial" pitchFamily="34" charset="0"/>
                <a:ea typeface="Arial" pitchFamily="34" charset="-122"/>
                <a:cs typeface="Arial" pitchFamily="34" charset="-120"/>
              </a:rPr>
              <a:t>ACCOUNTABILITY</a:t>
            </a:r>
            <a:endParaRPr lang="en-US" sz="850" dirty="0"/>
          </a:p>
        </p:txBody>
      </p:sp>
      <p:sp>
        <p:nvSpPr>
          <p:cNvPr id="7" name="Text 5"/>
          <p:cNvSpPr/>
          <p:nvPr/>
        </p:nvSpPr>
        <p:spPr>
          <a:xfrm>
            <a:off x="749808" y="1883664"/>
            <a:ext cx="2286000" cy="530352"/>
          </a:xfrm>
          <a:prstGeom prst="rect">
            <a:avLst/>
          </a:prstGeom>
          <a:noFill/>
          <a:ln/>
        </p:spPr>
        <p:txBody>
          <a:bodyPr wrap="square" lIns="0" tIns="0" rIns="0" bIns="0" rtlCol="0" anchor="t"/>
          <a:lstStyle/>
          <a:p>
            <a:pPr marL="0" indent="0">
              <a:lnSpc>
                <a:spcPts val="1700"/>
              </a:lnSpc>
              <a:buNone/>
            </a:pPr>
            <a:r>
              <a:rPr lang="en-US" sz="1400" b="1" dirty="0">
                <a:solidFill>
                  <a:srgbClr val="1A1A1A"/>
                </a:solidFill>
                <a:latin typeface="Arial" pitchFamily="34" charset="0"/>
                <a:ea typeface="Arial" pitchFamily="34" charset="-122"/>
                <a:cs typeface="Arial" pitchFamily="34" charset="-120"/>
              </a:rPr>
              <a:t>First Chief AI Officer</a:t>
            </a:r>
            <a:endParaRPr lang="en-US" sz="1400" dirty="0"/>
          </a:p>
        </p:txBody>
      </p:sp>
      <p:sp>
        <p:nvSpPr>
          <p:cNvPr id="8" name="Text 6"/>
          <p:cNvSpPr/>
          <p:nvPr/>
        </p:nvSpPr>
        <p:spPr>
          <a:xfrm>
            <a:off x="749808" y="2432304"/>
            <a:ext cx="2286000" cy="914400"/>
          </a:xfrm>
          <a:prstGeom prst="rect">
            <a:avLst/>
          </a:prstGeom>
          <a:noFill/>
          <a:ln/>
        </p:spPr>
        <p:txBody>
          <a:bodyPr wrap="square" lIns="0" tIns="0" rIns="0" bIns="0" rtlCol="0" anchor="t"/>
          <a:lstStyle/>
          <a:p>
            <a:pPr marL="0" indent="0">
              <a:lnSpc>
                <a:spcPts val="1400"/>
              </a:lnSpc>
              <a:buNone/>
            </a:pPr>
            <a:r>
              <a:rPr lang="en-US" sz="1100" dirty="0">
                <a:solidFill>
                  <a:srgbClr val="3D3D3D"/>
                </a:solidFill>
                <a:latin typeface="Arial" pitchFamily="34" charset="0"/>
                <a:ea typeface="Arial" pitchFamily="34" charset="-122"/>
                <a:cs typeface="Arial" pitchFamily="34" charset="-120"/>
              </a:rPr>
              <a:t>David Rice, effective 1 April 2026, leading enterprise AI adoption</a:t>
            </a:r>
            <a:endParaRPr lang="en-US" sz="1100" dirty="0"/>
          </a:p>
        </p:txBody>
      </p:sp>
      <p:sp>
        <p:nvSpPr>
          <p:cNvPr id="9" name="Shape 7"/>
          <p:cNvSpPr/>
          <p:nvPr/>
        </p:nvSpPr>
        <p:spPr>
          <a:xfrm>
            <a:off x="3374136" y="1481328"/>
            <a:ext cx="2651760" cy="2011680"/>
          </a:xfrm>
          <a:prstGeom prst="roundRect">
            <a:avLst>
              <a:gd name="adj" fmla="val 2273"/>
            </a:avLst>
          </a:prstGeom>
          <a:solidFill>
            <a:srgbClr val="F4F4F4"/>
          </a:solidFill>
          <a:ln w="12700">
            <a:solidFill>
              <a:srgbClr val="DCDCDC"/>
            </a:solidFill>
            <a:prstDash val="solid"/>
          </a:ln>
        </p:spPr>
        <p:txBody>
          <a:bodyPr/>
          <a:lstStyle/>
          <a:p>
            <a:endParaRPr lang="en-GB"/>
          </a:p>
        </p:txBody>
      </p:sp>
      <p:sp>
        <p:nvSpPr>
          <p:cNvPr id="10" name="Text 8"/>
          <p:cNvSpPr/>
          <p:nvPr/>
        </p:nvSpPr>
        <p:spPr>
          <a:xfrm>
            <a:off x="3557016" y="1627632"/>
            <a:ext cx="2286000" cy="219456"/>
          </a:xfrm>
          <a:prstGeom prst="rect">
            <a:avLst/>
          </a:prstGeom>
          <a:noFill/>
          <a:ln/>
        </p:spPr>
        <p:txBody>
          <a:bodyPr wrap="square" lIns="0" tIns="0" rIns="0" bIns="0" rtlCol="0" anchor="ctr"/>
          <a:lstStyle/>
          <a:p>
            <a:pPr marL="0" indent="0">
              <a:buNone/>
            </a:pPr>
            <a:r>
              <a:rPr lang="en-US" sz="850" b="1" kern="0" spc="100" dirty="0">
                <a:solidFill>
                  <a:srgbClr val="DB0011"/>
                </a:solidFill>
                <a:latin typeface="Arial" pitchFamily="34" charset="0"/>
                <a:ea typeface="Arial" pitchFamily="34" charset="-122"/>
                <a:cs typeface="Arial" pitchFamily="34" charset="-120"/>
              </a:rPr>
              <a:t>INFRASTRUCTURE</a:t>
            </a:r>
            <a:endParaRPr lang="en-US" sz="850" dirty="0"/>
          </a:p>
        </p:txBody>
      </p:sp>
      <p:sp>
        <p:nvSpPr>
          <p:cNvPr id="11" name="Text 9"/>
          <p:cNvSpPr/>
          <p:nvPr/>
        </p:nvSpPr>
        <p:spPr>
          <a:xfrm>
            <a:off x="3557016" y="1883664"/>
            <a:ext cx="2286000" cy="530352"/>
          </a:xfrm>
          <a:prstGeom prst="rect">
            <a:avLst/>
          </a:prstGeom>
          <a:noFill/>
          <a:ln/>
        </p:spPr>
        <p:txBody>
          <a:bodyPr wrap="square" lIns="0" tIns="0" rIns="0" bIns="0" rtlCol="0" anchor="t"/>
          <a:lstStyle/>
          <a:p>
            <a:pPr marL="0" indent="0">
              <a:lnSpc>
                <a:spcPts val="1700"/>
              </a:lnSpc>
              <a:buNone/>
            </a:pPr>
            <a:r>
              <a:rPr lang="en-US" sz="1400" b="1" dirty="0">
                <a:solidFill>
                  <a:srgbClr val="1A1A1A"/>
                </a:solidFill>
                <a:latin typeface="Arial" pitchFamily="34" charset="0"/>
                <a:ea typeface="Arial" pitchFamily="34" charset="-122"/>
                <a:cs typeface="Arial" pitchFamily="34" charset="-120"/>
              </a:rPr>
              <a:t>Central AI platform</a:t>
            </a:r>
            <a:endParaRPr lang="en-US" sz="1400" dirty="0"/>
          </a:p>
        </p:txBody>
      </p:sp>
      <p:sp>
        <p:nvSpPr>
          <p:cNvPr id="12" name="Text 10"/>
          <p:cNvSpPr/>
          <p:nvPr/>
        </p:nvSpPr>
        <p:spPr>
          <a:xfrm>
            <a:off x="3557016" y="2432304"/>
            <a:ext cx="2286000" cy="914400"/>
          </a:xfrm>
          <a:prstGeom prst="rect">
            <a:avLst/>
          </a:prstGeom>
          <a:noFill/>
          <a:ln/>
        </p:spPr>
        <p:txBody>
          <a:bodyPr wrap="square" lIns="0" tIns="0" rIns="0" bIns="0" rtlCol="0" anchor="t"/>
          <a:lstStyle/>
          <a:p>
            <a:pPr marL="0" indent="0">
              <a:lnSpc>
                <a:spcPts val="1400"/>
              </a:lnSpc>
              <a:buNone/>
            </a:pPr>
            <a:r>
              <a:rPr lang="en-US" sz="1100" dirty="0">
                <a:solidFill>
                  <a:srgbClr val="3D3D3D"/>
                </a:solidFill>
                <a:latin typeface="Arial" pitchFamily="34" charset="0"/>
                <a:ea typeface="Arial" pitchFamily="34" charset="-122"/>
                <a:cs typeface="Arial" pitchFamily="34" charset="-120"/>
              </a:rPr>
              <a:t>Expanded CTO remit to modernise platforms and centralise model access</a:t>
            </a:r>
            <a:endParaRPr lang="en-US" sz="1100" dirty="0"/>
          </a:p>
        </p:txBody>
      </p:sp>
      <p:sp>
        <p:nvSpPr>
          <p:cNvPr id="13" name="Shape 11"/>
          <p:cNvSpPr/>
          <p:nvPr/>
        </p:nvSpPr>
        <p:spPr>
          <a:xfrm>
            <a:off x="6181344" y="1481328"/>
            <a:ext cx="2651760" cy="2011680"/>
          </a:xfrm>
          <a:prstGeom prst="roundRect">
            <a:avLst>
              <a:gd name="adj" fmla="val 2273"/>
            </a:avLst>
          </a:prstGeom>
          <a:solidFill>
            <a:srgbClr val="F4F4F4"/>
          </a:solidFill>
          <a:ln w="12700">
            <a:solidFill>
              <a:srgbClr val="DCDCDC"/>
            </a:solidFill>
            <a:prstDash val="solid"/>
          </a:ln>
        </p:spPr>
        <p:txBody>
          <a:bodyPr/>
          <a:lstStyle/>
          <a:p>
            <a:endParaRPr lang="en-GB"/>
          </a:p>
        </p:txBody>
      </p:sp>
      <p:sp>
        <p:nvSpPr>
          <p:cNvPr id="14" name="Text 12"/>
          <p:cNvSpPr/>
          <p:nvPr/>
        </p:nvSpPr>
        <p:spPr>
          <a:xfrm>
            <a:off x="6364224" y="1627632"/>
            <a:ext cx="2286000" cy="219456"/>
          </a:xfrm>
          <a:prstGeom prst="rect">
            <a:avLst/>
          </a:prstGeom>
          <a:noFill/>
          <a:ln/>
        </p:spPr>
        <p:txBody>
          <a:bodyPr wrap="square" lIns="0" tIns="0" rIns="0" bIns="0" rtlCol="0" anchor="ctr"/>
          <a:lstStyle/>
          <a:p>
            <a:pPr marL="0" indent="0">
              <a:buNone/>
            </a:pPr>
            <a:r>
              <a:rPr lang="en-US" sz="850" b="1" kern="0" spc="100" dirty="0">
                <a:solidFill>
                  <a:srgbClr val="DB0011"/>
                </a:solidFill>
                <a:latin typeface="Arial" pitchFamily="34" charset="0"/>
                <a:ea typeface="Arial" pitchFamily="34" charset="-122"/>
                <a:cs typeface="Arial" pitchFamily="34" charset="-120"/>
              </a:rPr>
              <a:t>PRINCIPLES</a:t>
            </a:r>
            <a:endParaRPr lang="en-US" sz="850" dirty="0"/>
          </a:p>
        </p:txBody>
      </p:sp>
      <p:sp>
        <p:nvSpPr>
          <p:cNvPr id="15" name="Text 13"/>
          <p:cNvSpPr/>
          <p:nvPr/>
        </p:nvSpPr>
        <p:spPr>
          <a:xfrm>
            <a:off x="6364224" y="1883664"/>
            <a:ext cx="2286000" cy="530352"/>
          </a:xfrm>
          <a:prstGeom prst="rect">
            <a:avLst/>
          </a:prstGeom>
          <a:noFill/>
          <a:ln/>
        </p:spPr>
        <p:txBody>
          <a:bodyPr wrap="square" lIns="0" tIns="0" rIns="0" bIns="0" rtlCol="0" anchor="t"/>
          <a:lstStyle/>
          <a:p>
            <a:pPr marL="0" indent="0">
              <a:lnSpc>
                <a:spcPts val="1700"/>
              </a:lnSpc>
              <a:buNone/>
            </a:pPr>
            <a:r>
              <a:rPr lang="en-US" sz="1400" b="1" dirty="0">
                <a:solidFill>
                  <a:srgbClr val="1A1A1A"/>
                </a:solidFill>
                <a:latin typeface="Arial" pitchFamily="34" charset="0"/>
                <a:ea typeface="Arial" pitchFamily="34" charset="-122"/>
                <a:cs typeface="Arial" pitchFamily="34" charset="-120"/>
              </a:rPr>
              <a:t>Ethical data and AI standards</a:t>
            </a:r>
            <a:endParaRPr lang="en-US" sz="1400" dirty="0"/>
          </a:p>
        </p:txBody>
      </p:sp>
      <p:sp>
        <p:nvSpPr>
          <p:cNvPr id="16" name="Text 14"/>
          <p:cNvSpPr/>
          <p:nvPr/>
        </p:nvSpPr>
        <p:spPr>
          <a:xfrm>
            <a:off x="6364224" y="2432304"/>
            <a:ext cx="2286000" cy="914400"/>
          </a:xfrm>
          <a:prstGeom prst="rect">
            <a:avLst/>
          </a:prstGeom>
          <a:noFill/>
          <a:ln/>
        </p:spPr>
        <p:txBody>
          <a:bodyPr wrap="square" lIns="0" tIns="0" rIns="0" bIns="0" rtlCol="0" anchor="t"/>
          <a:lstStyle/>
          <a:p>
            <a:pPr marL="0" indent="0">
              <a:lnSpc>
                <a:spcPts val="1400"/>
              </a:lnSpc>
              <a:buNone/>
            </a:pPr>
            <a:r>
              <a:rPr lang="en-US" sz="1100" dirty="0">
                <a:solidFill>
                  <a:srgbClr val="3D3D3D"/>
                </a:solidFill>
                <a:latin typeface="Arial" pitchFamily="34" charset="0"/>
                <a:ea typeface="Arial" pitchFamily="34" charset="-122"/>
                <a:cs typeface="Arial" pitchFamily="34" charset="-120"/>
              </a:rPr>
              <a:t>Published standards keeping human judgement and accountability central</a:t>
            </a:r>
            <a:endParaRPr lang="en-US" sz="1100" dirty="0"/>
          </a:p>
        </p:txBody>
      </p:sp>
      <p:sp>
        <p:nvSpPr>
          <p:cNvPr id="17" name="Shape 15"/>
          <p:cNvSpPr/>
          <p:nvPr/>
        </p:nvSpPr>
        <p:spPr>
          <a:xfrm>
            <a:off x="8988552" y="1481328"/>
            <a:ext cx="2651760" cy="2011680"/>
          </a:xfrm>
          <a:prstGeom prst="roundRect">
            <a:avLst>
              <a:gd name="adj" fmla="val 2273"/>
            </a:avLst>
          </a:prstGeom>
          <a:solidFill>
            <a:srgbClr val="F4F4F4"/>
          </a:solidFill>
          <a:ln w="12700">
            <a:solidFill>
              <a:srgbClr val="DCDCDC"/>
            </a:solidFill>
            <a:prstDash val="solid"/>
          </a:ln>
        </p:spPr>
        <p:txBody>
          <a:bodyPr/>
          <a:lstStyle/>
          <a:p>
            <a:endParaRPr lang="en-GB"/>
          </a:p>
        </p:txBody>
      </p:sp>
      <p:sp>
        <p:nvSpPr>
          <p:cNvPr id="18" name="Text 16"/>
          <p:cNvSpPr/>
          <p:nvPr/>
        </p:nvSpPr>
        <p:spPr>
          <a:xfrm>
            <a:off x="9171432" y="1627632"/>
            <a:ext cx="2286000" cy="219456"/>
          </a:xfrm>
          <a:prstGeom prst="rect">
            <a:avLst/>
          </a:prstGeom>
          <a:noFill/>
          <a:ln/>
        </p:spPr>
        <p:txBody>
          <a:bodyPr wrap="square" lIns="0" tIns="0" rIns="0" bIns="0" rtlCol="0" anchor="ctr"/>
          <a:lstStyle/>
          <a:p>
            <a:pPr marL="0" indent="0">
              <a:buNone/>
            </a:pPr>
            <a:r>
              <a:rPr lang="en-US" sz="850" b="1" kern="0" spc="100" dirty="0">
                <a:solidFill>
                  <a:srgbClr val="DB0011"/>
                </a:solidFill>
                <a:latin typeface="Arial" pitchFamily="34" charset="0"/>
                <a:ea typeface="Arial" pitchFamily="34" charset="-122"/>
                <a:cs typeface="Arial" pitchFamily="34" charset="-120"/>
              </a:rPr>
              <a:t>SCOPE</a:t>
            </a:r>
            <a:endParaRPr lang="en-US" sz="850" dirty="0"/>
          </a:p>
        </p:txBody>
      </p:sp>
      <p:sp>
        <p:nvSpPr>
          <p:cNvPr id="19" name="Text 17"/>
          <p:cNvSpPr/>
          <p:nvPr/>
        </p:nvSpPr>
        <p:spPr>
          <a:xfrm>
            <a:off x="9171432" y="1883664"/>
            <a:ext cx="2286000" cy="530352"/>
          </a:xfrm>
          <a:prstGeom prst="rect">
            <a:avLst/>
          </a:prstGeom>
          <a:noFill/>
          <a:ln/>
        </p:spPr>
        <p:txBody>
          <a:bodyPr wrap="square" lIns="0" tIns="0" rIns="0" bIns="0" rtlCol="0" anchor="t"/>
          <a:lstStyle/>
          <a:p>
            <a:pPr marL="0" indent="0">
              <a:lnSpc>
                <a:spcPts val="1700"/>
              </a:lnSpc>
              <a:buNone/>
            </a:pPr>
            <a:r>
              <a:rPr lang="en-US" sz="1400" b="1" dirty="0">
                <a:solidFill>
                  <a:srgbClr val="1A1A1A"/>
                </a:solidFill>
                <a:latin typeface="Arial" pitchFamily="34" charset="0"/>
                <a:ea typeface="Arial" pitchFamily="34" charset="-122"/>
                <a:cs typeface="Arial" pitchFamily="34" charset="-120"/>
              </a:rPr>
              <a:t>~50 processes in redesign</a:t>
            </a:r>
            <a:endParaRPr lang="en-US" sz="1400" dirty="0"/>
          </a:p>
        </p:txBody>
      </p:sp>
      <p:sp>
        <p:nvSpPr>
          <p:cNvPr id="20" name="Text 18"/>
          <p:cNvSpPr/>
          <p:nvPr/>
        </p:nvSpPr>
        <p:spPr>
          <a:xfrm>
            <a:off x="9171432" y="2432304"/>
            <a:ext cx="2286000" cy="914400"/>
          </a:xfrm>
          <a:prstGeom prst="rect">
            <a:avLst/>
          </a:prstGeom>
          <a:noFill/>
          <a:ln/>
        </p:spPr>
        <p:txBody>
          <a:bodyPr wrap="square" lIns="0" tIns="0" rIns="0" bIns="0" rtlCol="0" anchor="t"/>
          <a:lstStyle/>
          <a:p>
            <a:pPr marL="0" indent="0">
              <a:lnSpc>
                <a:spcPts val="1400"/>
              </a:lnSpc>
              <a:buNone/>
            </a:pPr>
            <a:r>
              <a:rPr lang="en-US" sz="1100" dirty="0">
                <a:solidFill>
                  <a:srgbClr val="3D3D3D"/>
                </a:solidFill>
                <a:latin typeface="Arial" pitchFamily="34" charset="0"/>
                <a:ea typeface="Arial" pitchFamily="34" charset="-122"/>
                <a:cs typeface="Arial" pitchFamily="34" charset="-120"/>
              </a:rPr>
              <a:t>Including fraud detection and credit applications</a:t>
            </a:r>
            <a:endParaRPr lang="en-US" sz="1100" dirty="0"/>
          </a:p>
        </p:txBody>
      </p:sp>
      <p:sp>
        <p:nvSpPr>
          <p:cNvPr id="21" name="Text 19"/>
          <p:cNvSpPr/>
          <p:nvPr/>
        </p:nvSpPr>
        <p:spPr>
          <a:xfrm>
            <a:off x="566928" y="3712464"/>
            <a:ext cx="5852160" cy="274320"/>
          </a:xfrm>
          <a:prstGeom prst="rect">
            <a:avLst/>
          </a:prstGeom>
          <a:noFill/>
          <a:ln/>
        </p:spPr>
        <p:txBody>
          <a:bodyPr wrap="square" lIns="0" tIns="0" rIns="0" bIns="0" rtlCol="0" anchor="ctr"/>
          <a:lstStyle/>
          <a:p>
            <a:pPr marL="0" indent="0">
              <a:buNone/>
            </a:pPr>
            <a:r>
              <a:rPr lang="en-US" sz="1250" b="1" dirty="0">
                <a:solidFill>
                  <a:srgbClr val="1A1A1A"/>
                </a:solidFill>
                <a:latin typeface="Arial" pitchFamily="34" charset="0"/>
                <a:ea typeface="Arial" pitchFamily="34" charset="-122"/>
                <a:cs typeface="Arial" pitchFamily="34" charset="-120"/>
              </a:rPr>
              <a:t>The distributive baseline: UK workforce by pay quartile (%)</a:t>
            </a:r>
            <a:endParaRPr lang="en-US" sz="1250" dirty="0"/>
          </a:p>
        </p:txBody>
      </p:sp>
      <p:graphicFrame>
        <p:nvGraphicFramePr>
          <p:cNvPr id="22" name="Chart 0"/>
          <p:cNvGraphicFramePr/>
          <p:nvPr/>
        </p:nvGraphicFramePr>
        <p:xfrm>
          <a:off x="429768" y="3986784"/>
          <a:ext cx="5943600" cy="2011680"/>
        </p:xfrm>
        <a:graphic>
          <a:graphicData uri="http://schemas.openxmlformats.org/drawingml/2006/chart">
            <c:chart xmlns:c="http://schemas.openxmlformats.org/drawingml/2006/chart" xmlns:r="http://schemas.openxmlformats.org/officeDocument/2006/relationships" r:id="rId3"/>
          </a:graphicData>
        </a:graphic>
      </p:graphicFrame>
      <p:sp>
        <p:nvSpPr>
          <p:cNvPr id="23" name="Shape 20"/>
          <p:cNvSpPr/>
          <p:nvPr/>
        </p:nvSpPr>
        <p:spPr>
          <a:xfrm>
            <a:off x="6601968" y="3712464"/>
            <a:ext cx="5020056" cy="2286000"/>
          </a:xfrm>
          <a:prstGeom prst="roundRect">
            <a:avLst>
              <a:gd name="adj" fmla="val 2000"/>
            </a:avLst>
          </a:prstGeom>
          <a:solidFill>
            <a:srgbClr val="1F1F1F"/>
          </a:solidFill>
          <a:ln w="12700">
            <a:solidFill>
              <a:srgbClr val="1F1F1F"/>
            </a:solidFill>
            <a:prstDash val="solid"/>
          </a:ln>
        </p:spPr>
        <p:txBody>
          <a:bodyPr/>
          <a:lstStyle/>
          <a:p>
            <a:endParaRPr lang="en-GB"/>
          </a:p>
        </p:txBody>
      </p:sp>
      <p:sp>
        <p:nvSpPr>
          <p:cNvPr id="24" name="Text 21"/>
          <p:cNvSpPr/>
          <p:nvPr/>
        </p:nvSpPr>
        <p:spPr>
          <a:xfrm>
            <a:off x="6821424" y="3895344"/>
            <a:ext cx="4581144"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A GOVERNANCE ISSUE, NOT ONLY A DEI ONE</a:t>
            </a:r>
            <a:endParaRPr lang="en-US" sz="900" dirty="0"/>
          </a:p>
        </p:txBody>
      </p:sp>
      <p:sp>
        <p:nvSpPr>
          <p:cNvPr id="25" name="Text 22"/>
          <p:cNvSpPr/>
          <p:nvPr/>
        </p:nvSpPr>
        <p:spPr>
          <a:xfrm>
            <a:off x="6821424" y="4169664"/>
            <a:ext cx="4581144" cy="310896"/>
          </a:xfrm>
          <a:prstGeom prst="rect">
            <a:avLst/>
          </a:prstGeom>
          <a:noFill/>
          <a:ln/>
        </p:spPr>
        <p:txBody>
          <a:bodyPr wrap="square" lIns="0" tIns="0" rIns="0" bIns="0" rtlCol="0" anchor="t"/>
          <a:lstStyle/>
          <a:p>
            <a:pPr marL="0" indent="0">
              <a:buNone/>
            </a:pPr>
            <a:r>
              <a:rPr lang="en-US" sz="1500" b="1" dirty="0">
                <a:solidFill>
                  <a:srgbClr val="FFFFFF"/>
                </a:solidFill>
                <a:latin typeface="Arial" pitchFamily="34" charset="0"/>
                <a:ea typeface="Arial" pitchFamily="34" charset="-122"/>
                <a:cs typeface="Arial" pitchFamily="34" charset="-120"/>
              </a:rPr>
              <a:t>Historic patterns are the training data</a:t>
            </a:r>
            <a:endParaRPr lang="en-US" sz="1500" dirty="0"/>
          </a:p>
        </p:txBody>
      </p:sp>
      <p:sp>
        <p:nvSpPr>
          <p:cNvPr id="26" name="Text 23"/>
          <p:cNvSpPr/>
          <p:nvPr/>
        </p:nvSpPr>
        <p:spPr>
          <a:xfrm>
            <a:off x="6821424" y="4572000"/>
            <a:ext cx="4581144" cy="1261872"/>
          </a:xfrm>
          <a:prstGeom prst="rect">
            <a:avLst/>
          </a:prstGeom>
          <a:noFill/>
          <a:ln/>
        </p:spPr>
        <p:txBody>
          <a:bodyPr wrap="square" lIns="0" tIns="0" rIns="0" bIns="0" rtlCol="0" anchor="t"/>
          <a:lstStyle/>
          <a:p>
            <a:pPr marL="342900" indent="-342900">
              <a:lnSpc>
                <a:spcPts val="1600"/>
              </a:lnSpc>
              <a:spcAft>
                <a:spcPts val="900"/>
              </a:spcAft>
              <a:buSzPct val="100000"/>
              <a:buChar char="•"/>
            </a:pPr>
            <a:r>
              <a:rPr lang="en-US" sz="1150" dirty="0">
                <a:solidFill>
                  <a:srgbClr val="D2D2D2"/>
                </a:solidFill>
                <a:latin typeface="Arial" pitchFamily="34" charset="0"/>
                <a:ea typeface="Arial" pitchFamily="34" charset="-122"/>
                <a:cs typeface="Arial" pitchFamily="34" charset="-120"/>
              </a:rPr>
              <a:t>16.6% median and 27.9% mean gender pay gap, HSBC UK Bank plc 2025/26</a:t>
            </a:r>
            <a:endParaRPr lang="en-US" sz="1150" dirty="0"/>
          </a:p>
          <a:p>
            <a:pPr marL="342900" indent="-342900">
              <a:lnSpc>
                <a:spcPts val="1600"/>
              </a:lnSpc>
              <a:spcAft>
                <a:spcPts val="900"/>
              </a:spcAft>
              <a:buSzPct val="100000"/>
              <a:buChar char="•"/>
            </a:pPr>
            <a:r>
              <a:rPr lang="en-US" sz="1150" dirty="0">
                <a:solidFill>
                  <a:srgbClr val="D2D2D2"/>
                </a:solidFill>
                <a:latin typeface="Arial" pitchFamily="34" charset="0"/>
                <a:ea typeface="Arial" pitchFamily="34" charset="-122"/>
                <a:cs typeface="Arial" pitchFamily="34" charset="-120"/>
              </a:rPr>
              <a:t>45.3% group mean pay gap, attributed to seniority distribution</a:t>
            </a:r>
            <a:endParaRPr lang="en-US" sz="1150" dirty="0"/>
          </a:p>
          <a:p>
            <a:pPr marL="342900" indent="-342900">
              <a:lnSpc>
                <a:spcPts val="1600"/>
              </a:lnSpc>
              <a:spcAft>
                <a:spcPts val="900"/>
              </a:spcAft>
              <a:buSzPct val="100000"/>
              <a:buChar char="•"/>
            </a:pPr>
            <a:r>
              <a:rPr lang="en-US" sz="1150" dirty="0">
                <a:solidFill>
                  <a:srgbClr val="D2D2D2"/>
                </a:solidFill>
                <a:latin typeface="Arial" pitchFamily="34" charset="0"/>
                <a:ea typeface="Arial" pitchFamily="34" charset="-122"/>
                <a:cs typeface="Arial" pitchFamily="34" charset="-120"/>
              </a:rPr>
              <a:t>Models trained on historic decisions reproduce that distribution</a:t>
            </a:r>
            <a:endParaRPr lang="en-US" sz="1150" dirty="0"/>
          </a:p>
        </p:txBody>
      </p:sp>
      <p:sp>
        <p:nvSpPr>
          <p:cNvPr id="27" name="Text 24"/>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Sources: UK Gender Pay Gap Service (HSBC UK Bank plc, 2025/26); People Management (2026); HSBC (2026) media releases; Banking Dive (2026).</a:t>
            </a:r>
            <a:endParaRPr lang="en-US" sz="850" dirty="0"/>
          </a:p>
        </p:txBody>
      </p:sp>
      <p:sp>
        <p:nvSpPr>
          <p:cNvPr id="28" name="Text 25"/>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21</a:t>
            </a:r>
            <a:endParaRPr lang="en-US" sz="9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2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pPr marL="0" indent="0">
              <a:buNone/>
            </a:pPr>
            <a:r>
              <a:rPr lang="en-US" sz="1050" b="1" kern="0" spc="160" dirty="0">
                <a:solidFill>
                  <a:srgbClr val="DB0011"/>
                </a:solidFill>
                <a:latin typeface="Arial" pitchFamily="34" charset="0"/>
                <a:ea typeface="Arial" pitchFamily="34" charset="-122"/>
                <a:cs typeface="Arial" pitchFamily="34" charset="-120"/>
              </a:rPr>
              <a:t>YASH · AI GOVERNANCE, FAIRNESS AND TRUST</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3000" b="1" dirty="0">
                <a:solidFill>
                  <a:srgbClr val="1A1A1A"/>
                </a:solidFill>
                <a:latin typeface="Arial" pitchFamily="34" charset="0"/>
                <a:ea typeface="Arial" pitchFamily="34" charset="-122"/>
                <a:cs typeface="Arial" pitchFamily="34" charset="-120"/>
              </a:rPr>
              <a:t>Opportunities and challenges in AI governance</a:t>
            </a:r>
            <a:endParaRPr lang="en-US" sz="3000" dirty="0"/>
          </a:p>
        </p:txBody>
      </p:sp>
      <p:sp>
        <p:nvSpPr>
          <p:cNvPr id="5" name="Shape 3"/>
          <p:cNvSpPr/>
          <p:nvPr/>
        </p:nvSpPr>
        <p:spPr>
          <a:xfrm>
            <a:off x="566928" y="1463040"/>
            <a:ext cx="5349240" cy="2286000"/>
          </a:xfrm>
          <a:prstGeom prst="roundRect">
            <a:avLst>
              <a:gd name="adj" fmla="val 2000"/>
            </a:avLst>
          </a:prstGeom>
          <a:solidFill>
            <a:srgbClr val="F4F4F4"/>
          </a:solidFill>
          <a:ln w="12700">
            <a:solidFill>
              <a:srgbClr val="DCDCDC"/>
            </a:solidFill>
            <a:prstDash val="solid"/>
          </a:ln>
        </p:spPr>
        <p:txBody>
          <a:bodyPr/>
          <a:lstStyle/>
          <a:p>
            <a:endParaRPr lang="en-GB"/>
          </a:p>
        </p:txBody>
      </p:sp>
      <p:sp>
        <p:nvSpPr>
          <p:cNvPr id="6" name="Text 4"/>
          <p:cNvSpPr/>
          <p:nvPr/>
        </p:nvSpPr>
        <p:spPr>
          <a:xfrm>
            <a:off x="804672" y="1591056"/>
            <a:ext cx="4846320" cy="237744"/>
          </a:xfrm>
          <a:prstGeom prst="rect">
            <a:avLst/>
          </a:prstGeom>
          <a:noFill/>
          <a:ln/>
        </p:spPr>
        <p:txBody>
          <a:bodyPr wrap="square" lIns="0" tIns="0" rIns="0" bIns="0" rtlCol="0" anchor="ctr"/>
          <a:lstStyle/>
          <a:p>
            <a:pPr marL="0" indent="0">
              <a:buNone/>
            </a:pPr>
            <a:r>
              <a:rPr lang="en-US" sz="1000" b="1" kern="0" spc="140" dirty="0">
                <a:solidFill>
                  <a:srgbClr val="DB0011"/>
                </a:solidFill>
                <a:latin typeface="Arial" pitchFamily="34" charset="0"/>
                <a:ea typeface="Arial" pitchFamily="34" charset="-122"/>
                <a:cs typeface="Arial" pitchFamily="34" charset="-120"/>
              </a:rPr>
              <a:t>OPPORTUNITIES</a:t>
            </a:r>
            <a:endParaRPr lang="en-US" sz="1000" dirty="0"/>
          </a:p>
        </p:txBody>
      </p:sp>
      <p:sp>
        <p:nvSpPr>
          <p:cNvPr id="7" name="Shape 5"/>
          <p:cNvSpPr/>
          <p:nvPr/>
        </p:nvSpPr>
        <p:spPr>
          <a:xfrm>
            <a:off x="841248" y="1920240"/>
            <a:ext cx="310896" cy="310896"/>
          </a:xfrm>
          <a:prstGeom prst="ellipse">
            <a:avLst/>
          </a:prstGeom>
          <a:solidFill>
            <a:srgbClr val="2E7D32"/>
          </a:solidFill>
          <a:ln/>
        </p:spPr>
        <p:txBody>
          <a:bodyPr/>
          <a:lstStyle/>
          <a:p>
            <a:endParaRPr lang="en-GB"/>
          </a:p>
        </p:txBody>
      </p:sp>
      <p:sp>
        <p:nvSpPr>
          <p:cNvPr id="8" name="Text 6"/>
          <p:cNvSpPr/>
          <p:nvPr/>
        </p:nvSpPr>
        <p:spPr>
          <a:xfrm>
            <a:off x="841248" y="1920240"/>
            <a:ext cx="310896" cy="310896"/>
          </a:xfrm>
          <a:prstGeom prst="rect">
            <a:avLst/>
          </a:prstGeom>
          <a:noFill/>
          <a:ln/>
        </p:spPr>
        <p:txBody>
          <a:bodyPr wrap="square" lIns="0" tIns="0" rIns="0" bIns="0"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a:t>
            </a:r>
            <a:endParaRPr lang="en-US" sz="1000" dirty="0"/>
          </a:p>
        </p:txBody>
      </p:sp>
      <p:sp>
        <p:nvSpPr>
          <p:cNvPr id="9" name="Text 7"/>
          <p:cNvSpPr/>
          <p:nvPr/>
        </p:nvSpPr>
        <p:spPr>
          <a:xfrm>
            <a:off x="1280160" y="1901952"/>
            <a:ext cx="4407408" cy="292608"/>
          </a:xfrm>
          <a:prstGeom prst="rect">
            <a:avLst/>
          </a:prstGeom>
          <a:noFill/>
          <a:ln/>
        </p:spPr>
        <p:txBody>
          <a:bodyPr wrap="square" lIns="0" tIns="0" rIns="0" bIns="0" rtlCol="0" anchor="ctr"/>
          <a:lstStyle/>
          <a:p>
            <a:pPr marL="0" indent="0">
              <a:buNone/>
            </a:pPr>
            <a:r>
              <a:rPr lang="en-US" sz="1300" b="1" dirty="0">
                <a:solidFill>
                  <a:srgbClr val="1A1A1A"/>
                </a:solidFill>
                <a:latin typeface="Arial" pitchFamily="34" charset="0"/>
                <a:ea typeface="Arial" pitchFamily="34" charset="-122"/>
                <a:cs typeface="Arial" pitchFamily="34" charset="-120"/>
              </a:rPr>
              <a:t>Algorithms can be audited</a:t>
            </a:r>
            <a:endParaRPr lang="en-US" sz="1300" dirty="0"/>
          </a:p>
        </p:txBody>
      </p:sp>
      <p:sp>
        <p:nvSpPr>
          <p:cNvPr id="10" name="Text 8"/>
          <p:cNvSpPr/>
          <p:nvPr/>
        </p:nvSpPr>
        <p:spPr>
          <a:xfrm>
            <a:off x="1280160" y="2194560"/>
            <a:ext cx="4407408" cy="384048"/>
          </a:xfrm>
          <a:prstGeom prst="rect">
            <a:avLst/>
          </a:prstGeom>
          <a:noFill/>
          <a:ln/>
        </p:spPr>
        <p:txBody>
          <a:bodyPr wrap="square" lIns="0" tIns="0" rIns="0" bIns="0" rtlCol="0" anchor="t"/>
          <a:lstStyle/>
          <a:p>
            <a:pPr marL="0" indent="0">
              <a:lnSpc>
                <a:spcPts val="1300"/>
              </a:lnSpc>
              <a:buNone/>
            </a:pPr>
            <a:r>
              <a:rPr lang="en-US" sz="1050" dirty="0">
                <a:solidFill>
                  <a:srgbClr val="3D3D3D"/>
                </a:solidFill>
                <a:latin typeface="Arial" pitchFamily="34" charset="0"/>
                <a:ea typeface="Arial" pitchFamily="34" charset="-122"/>
                <a:cs typeface="Arial" pitchFamily="34" charset="-120"/>
              </a:rPr>
              <a:t>Thousands of individual manager judgements cannot</a:t>
            </a:r>
            <a:endParaRPr lang="en-US" sz="1050" dirty="0"/>
          </a:p>
        </p:txBody>
      </p:sp>
      <p:sp>
        <p:nvSpPr>
          <p:cNvPr id="11" name="Shape 9"/>
          <p:cNvSpPr/>
          <p:nvPr/>
        </p:nvSpPr>
        <p:spPr>
          <a:xfrm>
            <a:off x="841248" y="2523744"/>
            <a:ext cx="310896" cy="310896"/>
          </a:xfrm>
          <a:prstGeom prst="ellipse">
            <a:avLst/>
          </a:prstGeom>
          <a:solidFill>
            <a:srgbClr val="2E7D32"/>
          </a:solidFill>
          <a:ln/>
        </p:spPr>
        <p:txBody>
          <a:bodyPr/>
          <a:lstStyle/>
          <a:p>
            <a:endParaRPr lang="en-GB"/>
          </a:p>
        </p:txBody>
      </p:sp>
      <p:sp>
        <p:nvSpPr>
          <p:cNvPr id="12" name="Text 10"/>
          <p:cNvSpPr/>
          <p:nvPr/>
        </p:nvSpPr>
        <p:spPr>
          <a:xfrm>
            <a:off x="841248" y="2523744"/>
            <a:ext cx="310896" cy="310896"/>
          </a:xfrm>
          <a:prstGeom prst="rect">
            <a:avLst/>
          </a:prstGeom>
          <a:noFill/>
          <a:ln/>
        </p:spPr>
        <p:txBody>
          <a:bodyPr wrap="square" lIns="0" tIns="0" rIns="0" bIns="0"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a:t>
            </a:r>
            <a:endParaRPr lang="en-US" sz="1000" dirty="0"/>
          </a:p>
        </p:txBody>
      </p:sp>
      <p:sp>
        <p:nvSpPr>
          <p:cNvPr id="13" name="Text 11"/>
          <p:cNvSpPr/>
          <p:nvPr/>
        </p:nvSpPr>
        <p:spPr>
          <a:xfrm>
            <a:off x="1280160" y="2505456"/>
            <a:ext cx="4407408" cy="292608"/>
          </a:xfrm>
          <a:prstGeom prst="rect">
            <a:avLst/>
          </a:prstGeom>
          <a:noFill/>
          <a:ln/>
        </p:spPr>
        <p:txBody>
          <a:bodyPr wrap="square" lIns="0" tIns="0" rIns="0" bIns="0" rtlCol="0" anchor="ctr"/>
          <a:lstStyle/>
          <a:p>
            <a:pPr marL="0" indent="0">
              <a:buNone/>
            </a:pPr>
            <a:r>
              <a:rPr lang="en-US" sz="1300" b="1" dirty="0">
                <a:solidFill>
                  <a:srgbClr val="1A1A1A"/>
                </a:solidFill>
                <a:latin typeface="Arial" pitchFamily="34" charset="0"/>
                <a:ea typeface="Arial" pitchFamily="34" charset="-122"/>
                <a:cs typeface="Arial" pitchFamily="34" charset="-120"/>
              </a:rPr>
              <a:t>Structured assessment reduces noise</a:t>
            </a:r>
            <a:endParaRPr lang="en-US" sz="1300" dirty="0"/>
          </a:p>
        </p:txBody>
      </p:sp>
      <p:sp>
        <p:nvSpPr>
          <p:cNvPr id="14" name="Text 12"/>
          <p:cNvSpPr/>
          <p:nvPr/>
        </p:nvSpPr>
        <p:spPr>
          <a:xfrm>
            <a:off x="1280160" y="2798064"/>
            <a:ext cx="4407408" cy="384048"/>
          </a:xfrm>
          <a:prstGeom prst="rect">
            <a:avLst/>
          </a:prstGeom>
          <a:noFill/>
          <a:ln/>
        </p:spPr>
        <p:txBody>
          <a:bodyPr wrap="square" lIns="0" tIns="0" rIns="0" bIns="0" rtlCol="0" anchor="t"/>
          <a:lstStyle/>
          <a:p>
            <a:pPr marL="0" indent="0">
              <a:lnSpc>
                <a:spcPts val="1300"/>
              </a:lnSpc>
              <a:buNone/>
            </a:pPr>
            <a:r>
              <a:rPr lang="en-US" sz="1050" dirty="0">
                <a:solidFill>
                  <a:srgbClr val="3D3D3D"/>
                </a:solidFill>
                <a:latin typeface="Arial" pitchFamily="34" charset="0"/>
                <a:ea typeface="Arial" pitchFamily="34" charset="-122"/>
                <a:cs typeface="Arial" pitchFamily="34" charset="-120"/>
              </a:rPr>
              <a:t>Consistent criteria serve procedural justice directly</a:t>
            </a:r>
            <a:endParaRPr lang="en-US" sz="1050" dirty="0"/>
          </a:p>
        </p:txBody>
      </p:sp>
      <p:sp>
        <p:nvSpPr>
          <p:cNvPr id="15" name="Shape 13"/>
          <p:cNvSpPr/>
          <p:nvPr/>
        </p:nvSpPr>
        <p:spPr>
          <a:xfrm>
            <a:off x="841248" y="3127248"/>
            <a:ext cx="310896" cy="310896"/>
          </a:xfrm>
          <a:prstGeom prst="ellipse">
            <a:avLst/>
          </a:prstGeom>
          <a:solidFill>
            <a:srgbClr val="2E7D32"/>
          </a:solidFill>
          <a:ln/>
        </p:spPr>
        <p:txBody>
          <a:bodyPr/>
          <a:lstStyle/>
          <a:p>
            <a:endParaRPr lang="en-GB"/>
          </a:p>
        </p:txBody>
      </p:sp>
      <p:sp>
        <p:nvSpPr>
          <p:cNvPr id="16" name="Text 14"/>
          <p:cNvSpPr/>
          <p:nvPr/>
        </p:nvSpPr>
        <p:spPr>
          <a:xfrm>
            <a:off x="841248" y="3127248"/>
            <a:ext cx="310896" cy="310896"/>
          </a:xfrm>
          <a:prstGeom prst="rect">
            <a:avLst/>
          </a:prstGeom>
          <a:noFill/>
          <a:ln/>
        </p:spPr>
        <p:txBody>
          <a:bodyPr wrap="square" lIns="0" tIns="0" rIns="0" bIns="0"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a:t>
            </a:r>
            <a:endParaRPr lang="en-US" sz="1000" dirty="0"/>
          </a:p>
        </p:txBody>
      </p:sp>
      <p:sp>
        <p:nvSpPr>
          <p:cNvPr id="17" name="Text 15"/>
          <p:cNvSpPr/>
          <p:nvPr/>
        </p:nvSpPr>
        <p:spPr>
          <a:xfrm>
            <a:off x="1280160" y="3108960"/>
            <a:ext cx="4407408" cy="292608"/>
          </a:xfrm>
          <a:prstGeom prst="rect">
            <a:avLst/>
          </a:prstGeom>
          <a:noFill/>
          <a:ln/>
        </p:spPr>
        <p:txBody>
          <a:bodyPr wrap="square" lIns="0" tIns="0" rIns="0" bIns="0" rtlCol="0" anchor="ctr"/>
          <a:lstStyle/>
          <a:p>
            <a:pPr marL="0" indent="0">
              <a:buNone/>
            </a:pPr>
            <a:r>
              <a:rPr lang="en-US" sz="1300" b="1" dirty="0">
                <a:solidFill>
                  <a:srgbClr val="1A1A1A"/>
                </a:solidFill>
                <a:latin typeface="Arial" pitchFamily="34" charset="0"/>
                <a:ea typeface="Arial" pitchFamily="34" charset="-122"/>
                <a:cs typeface="Arial" pitchFamily="34" charset="-120"/>
              </a:rPr>
              <a:t>Existing risk machinery transfers</a:t>
            </a:r>
            <a:endParaRPr lang="en-US" sz="1300" dirty="0"/>
          </a:p>
        </p:txBody>
      </p:sp>
      <p:sp>
        <p:nvSpPr>
          <p:cNvPr id="18" name="Text 16"/>
          <p:cNvSpPr/>
          <p:nvPr/>
        </p:nvSpPr>
        <p:spPr>
          <a:xfrm>
            <a:off x="1280160" y="3401568"/>
            <a:ext cx="4407408" cy="384048"/>
          </a:xfrm>
          <a:prstGeom prst="rect">
            <a:avLst/>
          </a:prstGeom>
          <a:noFill/>
          <a:ln/>
        </p:spPr>
        <p:txBody>
          <a:bodyPr wrap="square" lIns="0" tIns="0" rIns="0" bIns="0" rtlCol="0" anchor="t"/>
          <a:lstStyle/>
          <a:p>
            <a:pPr marL="0" indent="0">
              <a:lnSpc>
                <a:spcPts val="1300"/>
              </a:lnSpc>
              <a:buNone/>
            </a:pPr>
            <a:r>
              <a:rPr lang="en-US" sz="1050" dirty="0">
                <a:solidFill>
                  <a:srgbClr val="3D3D3D"/>
                </a:solidFill>
                <a:latin typeface="Arial" pitchFamily="34" charset="0"/>
                <a:ea typeface="Arial" pitchFamily="34" charset="-122"/>
                <a:cs typeface="Arial" pitchFamily="34" charset="-120"/>
              </a:rPr>
              <a:t>Credit model risk management already exists here</a:t>
            </a:r>
            <a:endParaRPr lang="en-US" sz="1050" dirty="0"/>
          </a:p>
        </p:txBody>
      </p:sp>
      <p:sp>
        <p:nvSpPr>
          <p:cNvPr id="19" name="Shape 17"/>
          <p:cNvSpPr/>
          <p:nvPr/>
        </p:nvSpPr>
        <p:spPr>
          <a:xfrm>
            <a:off x="6272784" y="1463040"/>
            <a:ext cx="5349240" cy="2286000"/>
          </a:xfrm>
          <a:prstGeom prst="roundRect">
            <a:avLst>
              <a:gd name="adj" fmla="val 2000"/>
            </a:avLst>
          </a:prstGeom>
          <a:solidFill>
            <a:srgbClr val="1F1F1F"/>
          </a:solidFill>
          <a:ln/>
        </p:spPr>
        <p:txBody>
          <a:bodyPr/>
          <a:lstStyle/>
          <a:p>
            <a:endParaRPr lang="en-GB"/>
          </a:p>
        </p:txBody>
      </p:sp>
      <p:sp>
        <p:nvSpPr>
          <p:cNvPr id="20" name="Text 18"/>
          <p:cNvSpPr/>
          <p:nvPr/>
        </p:nvSpPr>
        <p:spPr>
          <a:xfrm>
            <a:off x="6510528" y="1591056"/>
            <a:ext cx="4846320" cy="237744"/>
          </a:xfrm>
          <a:prstGeom prst="rect">
            <a:avLst/>
          </a:prstGeom>
          <a:noFill/>
          <a:ln/>
        </p:spPr>
        <p:txBody>
          <a:bodyPr wrap="square" lIns="0" tIns="0" rIns="0" bIns="0" rtlCol="0" anchor="ctr"/>
          <a:lstStyle/>
          <a:p>
            <a:pPr marL="0" indent="0">
              <a:buNone/>
            </a:pPr>
            <a:r>
              <a:rPr lang="en-US" sz="1000" b="1" kern="0" spc="140" dirty="0">
                <a:solidFill>
                  <a:srgbClr val="DB0011"/>
                </a:solidFill>
                <a:latin typeface="Arial" pitchFamily="34" charset="0"/>
                <a:ea typeface="Arial" pitchFamily="34" charset="-122"/>
                <a:cs typeface="Arial" pitchFamily="34" charset="-120"/>
              </a:rPr>
              <a:t>CHALLENGES</a:t>
            </a:r>
            <a:endParaRPr lang="en-US" sz="1000" dirty="0"/>
          </a:p>
        </p:txBody>
      </p:sp>
      <p:sp>
        <p:nvSpPr>
          <p:cNvPr id="21" name="Shape 19"/>
          <p:cNvSpPr/>
          <p:nvPr/>
        </p:nvSpPr>
        <p:spPr>
          <a:xfrm>
            <a:off x="6547104" y="1920240"/>
            <a:ext cx="310896" cy="310896"/>
          </a:xfrm>
          <a:prstGeom prst="ellipse">
            <a:avLst/>
          </a:prstGeom>
          <a:solidFill>
            <a:srgbClr val="DB0011"/>
          </a:solidFill>
          <a:ln/>
        </p:spPr>
        <p:txBody>
          <a:bodyPr/>
          <a:lstStyle/>
          <a:p>
            <a:endParaRPr lang="en-GB"/>
          </a:p>
        </p:txBody>
      </p:sp>
      <p:sp>
        <p:nvSpPr>
          <p:cNvPr id="22" name="Text 20"/>
          <p:cNvSpPr/>
          <p:nvPr/>
        </p:nvSpPr>
        <p:spPr>
          <a:xfrm>
            <a:off x="6547104" y="1920240"/>
            <a:ext cx="310896" cy="310896"/>
          </a:xfrm>
          <a:prstGeom prst="rect">
            <a:avLst/>
          </a:prstGeom>
          <a:noFill/>
          <a:ln/>
        </p:spPr>
        <p:txBody>
          <a:bodyPr wrap="square" lIns="0" tIns="0" rIns="0" bIns="0"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a:t>
            </a:r>
            <a:endParaRPr lang="en-US" sz="1000" dirty="0"/>
          </a:p>
        </p:txBody>
      </p:sp>
      <p:sp>
        <p:nvSpPr>
          <p:cNvPr id="23" name="Text 21"/>
          <p:cNvSpPr/>
          <p:nvPr/>
        </p:nvSpPr>
        <p:spPr>
          <a:xfrm>
            <a:off x="6986016" y="1901952"/>
            <a:ext cx="4407408" cy="292608"/>
          </a:xfrm>
          <a:prstGeom prst="rect">
            <a:avLst/>
          </a:prstGeom>
          <a:noFill/>
          <a:ln/>
        </p:spPr>
        <p:txBody>
          <a:bodyPr wrap="square" lIns="0" tIns="0" rIns="0" bIns="0" rtlCol="0" anchor="ctr"/>
          <a:lstStyle/>
          <a:p>
            <a:pPr marL="0" indent="0">
              <a:buNone/>
            </a:pPr>
            <a:r>
              <a:rPr lang="en-US" sz="1300" b="1" dirty="0">
                <a:solidFill>
                  <a:srgbClr val="FFFFFF"/>
                </a:solidFill>
                <a:latin typeface="Arial" pitchFamily="34" charset="0"/>
                <a:ea typeface="Arial" pitchFamily="34" charset="-122"/>
                <a:cs typeface="Arial" pitchFamily="34" charset="-120"/>
              </a:rPr>
              <a:t>Automation bias in the reviewer</a:t>
            </a:r>
            <a:endParaRPr lang="en-US" sz="1300" dirty="0"/>
          </a:p>
        </p:txBody>
      </p:sp>
      <p:sp>
        <p:nvSpPr>
          <p:cNvPr id="24" name="Text 22"/>
          <p:cNvSpPr/>
          <p:nvPr/>
        </p:nvSpPr>
        <p:spPr>
          <a:xfrm>
            <a:off x="6986016" y="2194560"/>
            <a:ext cx="4407408" cy="384048"/>
          </a:xfrm>
          <a:prstGeom prst="rect">
            <a:avLst/>
          </a:prstGeom>
          <a:noFill/>
          <a:ln/>
        </p:spPr>
        <p:txBody>
          <a:bodyPr wrap="square" lIns="0" tIns="0" rIns="0" bIns="0" rtlCol="0" anchor="t"/>
          <a:lstStyle/>
          <a:p>
            <a:pPr marL="0" indent="0">
              <a:lnSpc>
                <a:spcPts val="1300"/>
              </a:lnSpc>
              <a:buNone/>
            </a:pPr>
            <a:r>
              <a:rPr lang="en-US" sz="1050" dirty="0">
                <a:solidFill>
                  <a:srgbClr val="BFBFBF"/>
                </a:solidFill>
                <a:latin typeface="Arial" pitchFamily="34" charset="0"/>
                <a:ea typeface="Arial" pitchFamily="34" charset="-122"/>
                <a:cs typeface="Arial" pitchFamily="34" charset="-120"/>
              </a:rPr>
              <a:t>Oversight only counts if the human overrides</a:t>
            </a:r>
            <a:endParaRPr lang="en-US" sz="1050" dirty="0"/>
          </a:p>
        </p:txBody>
      </p:sp>
      <p:sp>
        <p:nvSpPr>
          <p:cNvPr id="25" name="Shape 23"/>
          <p:cNvSpPr/>
          <p:nvPr/>
        </p:nvSpPr>
        <p:spPr>
          <a:xfrm>
            <a:off x="6547104" y="2523744"/>
            <a:ext cx="310896" cy="310896"/>
          </a:xfrm>
          <a:prstGeom prst="ellipse">
            <a:avLst/>
          </a:prstGeom>
          <a:solidFill>
            <a:srgbClr val="DB0011"/>
          </a:solidFill>
          <a:ln/>
        </p:spPr>
        <p:txBody>
          <a:bodyPr/>
          <a:lstStyle/>
          <a:p>
            <a:endParaRPr lang="en-GB"/>
          </a:p>
        </p:txBody>
      </p:sp>
      <p:sp>
        <p:nvSpPr>
          <p:cNvPr id="26" name="Text 24"/>
          <p:cNvSpPr/>
          <p:nvPr/>
        </p:nvSpPr>
        <p:spPr>
          <a:xfrm>
            <a:off x="6547104" y="2523744"/>
            <a:ext cx="310896" cy="310896"/>
          </a:xfrm>
          <a:prstGeom prst="rect">
            <a:avLst/>
          </a:prstGeom>
          <a:noFill/>
          <a:ln/>
        </p:spPr>
        <p:txBody>
          <a:bodyPr wrap="square" lIns="0" tIns="0" rIns="0" bIns="0"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a:t>
            </a:r>
            <a:endParaRPr lang="en-US" sz="1000" dirty="0"/>
          </a:p>
        </p:txBody>
      </p:sp>
      <p:sp>
        <p:nvSpPr>
          <p:cNvPr id="27" name="Text 25"/>
          <p:cNvSpPr/>
          <p:nvPr/>
        </p:nvSpPr>
        <p:spPr>
          <a:xfrm>
            <a:off x="6986016" y="2505456"/>
            <a:ext cx="4407408" cy="292608"/>
          </a:xfrm>
          <a:prstGeom prst="rect">
            <a:avLst/>
          </a:prstGeom>
          <a:noFill/>
          <a:ln/>
        </p:spPr>
        <p:txBody>
          <a:bodyPr wrap="square" lIns="0" tIns="0" rIns="0" bIns="0" rtlCol="0" anchor="ctr"/>
          <a:lstStyle/>
          <a:p>
            <a:pPr marL="0" indent="0">
              <a:buNone/>
            </a:pPr>
            <a:r>
              <a:rPr lang="en-US" sz="1300" b="1" dirty="0">
                <a:solidFill>
                  <a:srgbClr val="FFFFFF"/>
                </a:solidFill>
                <a:latin typeface="Arial" pitchFamily="34" charset="0"/>
                <a:ea typeface="Arial" pitchFamily="34" charset="-122"/>
                <a:cs typeface="Arial" pitchFamily="34" charset="-120"/>
              </a:rPr>
              <a:t>Shadow adoption</a:t>
            </a:r>
            <a:endParaRPr lang="en-US" sz="1300" dirty="0"/>
          </a:p>
        </p:txBody>
      </p:sp>
      <p:sp>
        <p:nvSpPr>
          <p:cNvPr id="28" name="Text 26"/>
          <p:cNvSpPr/>
          <p:nvPr/>
        </p:nvSpPr>
        <p:spPr>
          <a:xfrm>
            <a:off x="6986016" y="2798064"/>
            <a:ext cx="4407408" cy="384048"/>
          </a:xfrm>
          <a:prstGeom prst="rect">
            <a:avLst/>
          </a:prstGeom>
          <a:noFill/>
          <a:ln/>
        </p:spPr>
        <p:txBody>
          <a:bodyPr wrap="square" lIns="0" tIns="0" rIns="0" bIns="0" rtlCol="0" anchor="t"/>
          <a:lstStyle/>
          <a:p>
            <a:pPr marL="0" indent="0">
              <a:lnSpc>
                <a:spcPts val="1300"/>
              </a:lnSpc>
              <a:buNone/>
            </a:pPr>
            <a:r>
              <a:rPr lang="en-US" sz="1050" dirty="0">
                <a:solidFill>
                  <a:srgbClr val="BFBFBF"/>
                </a:solidFill>
                <a:latin typeface="Arial" pitchFamily="34" charset="0"/>
                <a:ea typeface="Arial" pitchFamily="34" charset="-122"/>
                <a:cs typeface="Arial" pitchFamily="34" charset="-120"/>
              </a:rPr>
              <a:t>85% hold tool access; ungoverned use is live</a:t>
            </a:r>
            <a:endParaRPr lang="en-US" sz="1050" dirty="0"/>
          </a:p>
        </p:txBody>
      </p:sp>
      <p:sp>
        <p:nvSpPr>
          <p:cNvPr id="29" name="Shape 27"/>
          <p:cNvSpPr/>
          <p:nvPr/>
        </p:nvSpPr>
        <p:spPr>
          <a:xfrm>
            <a:off x="6547104" y="3127248"/>
            <a:ext cx="310896" cy="310896"/>
          </a:xfrm>
          <a:prstGeom prst="ellipse">
            <a:avLst/>
          </a:prstGeom>
          <a:solidFill>
            <a:srgbClr val="DB0011"/>
          </a:solidFill>
          <a:ln/>
        </p:spPr>
        <p:txBody>
          <a:bodyPr/>
          <a:lstStyle/>
          <a:p>
            <a:endParaRPr lang="en-GB"/>
          </a:p>
        </p:txBody>
      </p:sp>
      <p:sp>
        <p:nvSpPr>
          <p:cNvPr id="30" name="Text 28"/>
          <p:cNvSpPr/>
          <p:nvPr/>
        </p:nvSpPr>
        <p:spPr>
          <a:xfrm>
            <a:off x="6547104" y="3127248"/>
            <a:ext cx="310896" cy="310896"/>
          </a:xfrm>
          <a:prstGeom prst="rect">
            <a:avLst/>
          </a:prstGeom>
          <a:noFill/>
          <a:ln/>
        </p:spPr>
        <p:txBody>
          <a:bodyPr wrap="square" lIns="0" tIns="0" rIns="0" bIns="0"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a:t>
            </a:r>
            <a:endParaRPr lang="en-US" sz="1000" dirty="0"/>
          </a:p>
        </p:txBody>
      </p:sp>
      <p:sp>
        <p:nvSpPr>
          <p:cNvPr id="31" name="Text 29"/>
          <p:cNvSpPr/>
          <p:nvPr/>
        </p:nvSpPr>
        <p:spPr>
          <a:xfrm>
            <a:off x="6986016" y="3108960"/>
            <a:ext cx="4407408" cy="292608"/>
          </a:xfrm>
          <a:prstGeom prst="rect">
            <a:avLst/>
          </a:prstGeom>
          <a:noFill/>
          <a:ln/>
        </p:spPr>
        <p:txBody>
          <a:bodyPr wrap="square" lIns="0" tIns="0" rIns="0" bIns="0" rtlCol="0" anchor="ctr"/>
          <a:lstStyle/>
          <a:p>
            <a:pPr marL="0" indent="0">
              <a:buNone/>
            </a:pPr>
            <a:r>
              <a:rPr lang="en-US" sz="1300" b="1" dirty="0">
                <a:solidFill>
                  <a:srgbClr val="FFFFFF"/>
                </a:solidFill>
                <a:latin typeface="Arial" pitchFamily="34" charset="0"/>
                <a:ea typeface="Arial" pitchFamily="34" charset="-122"/>
                <a:cs typeface="Arial" pitchFamily="34" charset="-120"/>
              </a:rPr>
              <a:t>Cross-border divergence</a:t>
            </a:r>
            <a:endParaRPr lang="en-US" sz="1300" dirty="0"/>
          </a:p>
        </p:txBody>
      </p:sp>
      <p:sp>
        <p:nvSpPr>
          <p:cNvPr id="32" name="Text 30"/>
          <p:cNvSpPr/>
          <p:nvPr/>
        </p:nvSpPr>
        <p:spPr>
          <a:xfrm>
            <a:off x="6986016" y="3401568"/>
            <a:ext cx="4407408" cy="384048"/>
          </a:xfrm>
          <a:prstGeom prst="rect">
            <a:avLst/>
          </a:prstGeom>
          <a:noFill/>
          <a:ln/>
        </p:spPr>
        <p:txBody>
          <a:bodyPr wrap="square" lIns="0" tIns="0" rIns="0" bIns="0" rtlCol="0" anchor="t"/>
          <a:lstStyle/>
          <a:p>
            <a:pPr marL="0" indent="0">
              <a:lnSpc>
                <a:spcPts val="1300"/>
              </a:lnSpc>
              <a:buNone/>
            </a:pPr>
            <a:r>
              <a:rPr lang="en-US" sz="1050" dirty="0">
                <a:solidFill>
                  <a:srgbClr val="BFBFBF"/>
                </a:solidFill>
                <a:latin typeface="Arial" pitchFamily="34" charset="0"/>
                <a:ea typeface="Arial" pitchFamily="34" charset="-122"/>
                <a:cs typeface="Arial" pitchFamily="34" charset="-120"/>
              </a:rPr>
              <a:t>Apply the strictest standard, or fragment the stack</a:t>
            </a:r>
            <a:endParaRPr lang="en-US" sz="1050" dirty="0"/>
          </a:p>
        </p:txBody>
      </p:sp>
      <p:sp>
        <p:nvSpPr>
          <p:cNvPr id="33" name="Text 31"/>
          <p:cNvSpPr/>
          <p:nvPr/>
        </p:nvSpPr>
        <p:spPr>
          <a:xfrm>
            <a:off x="566928" y="3968496"/>
            <a:ext cx="11055096" cy="292608"/>
          </a:xfrm>
          <a:prstGeom prst="rect">
            <a:avLst/>
          </a:prstGeom>
          <a:noFill/>
          <a:ln/>
        </p:spPr>
        <p:txBody>
          <a:bodyPr wrap="square" lIns="0" tIns="0" rIns="0" bIns="0" rtlCol="0" anchor="ctr"/>
          <a:lstStyle/>
          <a:p>
            <a:pPr marL="0" indent="0">
              <a:buNone/>
            </a:pPr>
            <a:r>
              <a:rPr lang="en-US" sz="1500" b="1" dirty="0">
                <a:solidFill>
                  <a:srgbClr val="1A1A1A"/>
                </a:solidFill>
                <a:latin typeface="Arial" pitchFamily="34" charset="0"/>
                <a:ea typeface="Arial" pitchFamily="34" charset="-122"/>
                <a:cs typeface="Arial" pitchFamily="34" charset="-120"/>
              </a:rPr>
              <a:t>Why scale changes the nature of bias</a:t>
            </a:r>
            <a:endParaRPr lang="en-US" sz="1500" dirty="0"/>
          </a:p>
        </p:txBody>
      </p:sp>
      <p:sp>
        <p:nvSpPr>
          <p:cNvPr id="34" name="Shape 32"/>
          <p:cNvSpPr/>
          <p:nvPr/>
        </p:nvSpPr>
        <p:spPr>
          <a:xfrm>
            <a:off x="566928" y="4334256"/>
            <a:ext cx="5349240" cy="1664208"/>
          </a:xfrm>
          <a:prstGeom prst="roundRect">
            <a:avLst>
              <a:gd name="adj" fmla="val 2747"/>
            </a:avLst>
          </a:prstGeom>
          <a:solidFill>
            <a:srgbClr val="F4F4F4"/>
          </a:solidFill>
          <a:ln w="12700">
            <a:solidFill>
              <a:srgbClr val="DCDCDC"/>
            </a:solidFill>
            <a:prstDash val="solid"/>
          </a:ln>
        </p:spPr>
        <p:txBody>
          <a:bodyPr/>
          <a:lstStyle/>
          <a:p>
            <a:endParaRPr lang="en-GB"/>
          </a:p>
        </p:txBody>
      </p:sp>
      <p:sp>
        <p:nvSpPr>
          <p:cNvPr id="35" name="Text 33"/>
          <p:cNvSpPr/>
          <p:nvPr/>
        </p:nvSpPr>
        <p:spPr>
          <a:xfrm>
            <a:off x="804672" y="4480560"/>
            <a:ext cx="3108960" cy="274320"/>
          </a:xfrm>
          <a:prstGeom prst="rect">
            <a:avLst/>
          </a:prstGeom>
          <a:noFill/>
          <a:ln/>
        </p:spPr>
        <p:txBody>
          <a:bodyPr wrap="square" lIns="0" tIns="0" rIns="0" bIns="0" rtlCol="0" anchor="ctr"/>
          <a:lstStyle/>
          <a:p>
            <a:pPr marL="0" indent="0">
              <a:buNone/>
            </a:pPr>
            <a:r>
              <a:rPr lang="en-US" sz="1300" b="1" dirty="0">
                <a:solidFill>
                  <a:srgbClr val="1A1A1A"/>
                </a:solidFill>
                <a:latin typeface="Arial" pitchFamily="34" charset="0"/>
                <a:ea typeface="Arial" pitchFamily="34" charset="-122"/>
                <a:cs typeface="Arial" pitchFamily="34" charset="-120"/>
              </a:rPr>
              <a:t>One biased manager</a:t>
            </a:r>
            <a:endParaRPr lang="en-US" sz="1300" dirty="0"/>
          </a:p>
        </p:txBody>
      </p:sp>
      <p:sp>
        <p:nvSpPr>
          <p:cNvPr id="36" name="Shape 34"/>
          <p:cNvSpPr/>
          <p:nvPr/>
        </p:nvSpPr>
        <p:spPr>
          <a:xfrm>
            <a:off x="841248" y="4901184"/>
            <a:ext cx="329184" cy="329184"/>
          </a:xfrm>
          <a:prstGeom prst="ellipse">
            <a:avLst/>
          </a:prstGeom>
          <a:solidFill>
            <a:srgbClr val="DB0011"/>
          </a:solidFill>
          <a:ln/>
        </p:spPr>
        <p:txBody>
          <a:bodyPr/>
          <a:lstStyle/>
          <a:p>
            <a:endParaRPr lang="en-GB"/>
          </a:p>
        </p:txBody>
      </p:sp>
      <p:sp>
        <p:nvSpPr>
          <p:cNvPr id="37" name="Shape 35"/>
          <p:cNvSpPr/>
          <p:nvPr/>
        </p:nvSpPr>
        <p:spPr>
          <a:xfrm rot="5400000">
            <a:off x="1316736" y="4956048"/>
            <a:ext cx="237744" cy="219456"/>
          </a:xfrm>
          <a:prstGeom prst="triangle">
            <a:avLst/>
          </a:prstGeom>
          <a:solidFill>
            <a:srgbClr val="AFAFAF"/>
          </a:solidFill>
          <a:ln/>
        </p:spPr>
        <p:txBody>
          <a:bodyPr/>
          <a:lstStyle/>
          <a:p>
            <a:endParaRPr lang="en-GB"/>
          </a:p>
        </p:txBody>
      </p:sp>
      <p:sp>
        <p:nvSpPr>
          <p:cNvPr id="38" name="Shape 36"/>
          <p:cNvSpPr/>
          <p:nvPr/>
        </p:nvSpPr>
        <p:spPr>
          <a:xfrm>
            <a:off x="1755648" y="4956048"/>
            <a:ext cx="182880" cy="182880"/>
          </a:xfrm>
          <a:prstGeom prst="ellipse">
            <a:avLst/>
          </a:prstGeom>
          <a:solidFill>
            <a:srgbClr val="9A9A9A"/>
          </a:solidFill>
          <a:ln/>
        </p:spPr>
        <p:txBody>
          <a:bodyPr/>
          <a:lstStyle/>
          <a:p>
            <a:endParaRPr lang="en-GB"/>
          </a:p>
        </p:txBody>
      </p:sp>
      <p:sp>
        <p:nvSpPr>
          <p:cNvPr id="39" name="Shape 37"/>
          <p:cNvSpPr/>
          <p:nvPr/>
        </p:nvSpPr>
        <p:spPr>
          <a:xfrm>
            <a:off x="2029968" y="4956048"/>
            <a:ext cx="182880" cy="182880"/>
          </a:xfrm>
          <a:prstGeom prst="ellipse">
            <a:avLst/>
          </a:prstGeom>
          <a:solidFill>
            <a:srgbClr val="9A9A9A"/>
          </a:solidFill>
          <a:ln/>
        </p:spPr>
        <p:txBody>
          <a:bodyPr/>
          <a:lstStyle/>
          <a:p>
            <a:endParaRPr lang="en-GB"/>
          </a:p>
        </p:txBody>
      </p:sp>
      <p:sp>
        <p:nvSpPr>
          <p:cNvPr id="40" name="Shape 38"/>
          <p:cNvSpPr/>
          <p:nvPr/>
        </p:nvSpPr>
        <p:spPr>
          <a:xfrm>
            <a:off x="2304288" y="4956048"/>
            <a:ext cx="182880" cy="182880"/>
          </a:xfrm>
          <a:prstGeom prst="ellipse">
            <a:avLst/>
          </a:prstGeom>
          <a:solidFill>
            <a:srgbClr val="9A9A9A"/>
          </a:solidFill>
          <a:ln/>
        </p:spPr>
        <p:txBody>
          <a:bodyPr/>
          <a:lstStyle/>
          <a:p>
            <a:endParaRPr lang="en-GB"/>
          </a:p>
        </p:txBody>
      </p:sp>
      <p:sp>
        <p:nvSpPr>
          <p:cNvPr id="41" name="Shape 39"/>
          <p:cNvSpPr/>
          <p:nvPr/>
        </p:nvSpPr>
        <p:spPr>
          <a:xfrm>
            <a:off x="2578608" y="4956048"/>
            <a:ext cx="182880" cy="182880"/>
          </a:xfrm>
          <a:prstGeom prst="ellipse">
            <a:avLst/>
          </a:prstGeom>
          <a:solidFill>
            <a:srgbClr val="9A9A9A"/>
          </a:solidFill>
          <a:ln/>
        </p:spPr>
        <p:txBody>
          <a:bodyPr/>
          <a:lstStyle/>
          <a:p>
            <a:endParaRPr lang="en-GB"/>
          </a:p>
        </p:txBody>
      </p:sp>
      <p:sp>
        <p:nvSpPr>
          <p:cNvPr id="42" name="Shape 40"/>
          <p:cNvSpPr/>
          <p:nvPr/>
        </p:nvSpPr>
        <p:spPr>
          <a:xfrm>
            <a:off x="2852928" y="4956048"/>
            <a:ext cx="182880" cy="182880"/>
          </a:xfrm>
          <a:prstGeom prst="ellipse">
            <a:avLst/>
          </a:prstGeom>
          <a:solidFill>
            <a:srgbClr val="9A9A9A"/>
          </a:solidFill>
          <a:ln/>
        </p:spPr>
        <p:txBody>
          <a:bodyPr/>
          <a:lstStyle/>
          <a:p>
            <a:endParaRPr lang="en-GB"/>
          </a:p>
        </p:txBody>
      </p:sp>
      <p:sp>
        <p:nvSpPr>
          <p:cNvPr id="43" name="Shape 41"/>
          <p:cNvSpPr/>
          <p:nvPr/>
        </p:nvSpPr>
        <p:spPr>
          <a:xfrm>
            <a:off x="3127248" y="4956048"/>
            <a:ext cx="182880" cy="182880"/>
          </a:xfrm>
          <a:prstGeom prst="ellipse">
            <a:avLst/>
          </a:prstGeom>
          <a:solidFill>
            <a:srgbClr val="9A9A9A"/>
          </a:solidFill>
          <a:ln/>
        </p:spPr>
        <p:txBody>
          <a:bodyPr/>
          <a:lstStyle/>
          <a:p>
            <a:endParaRPr lang="en-GB"/>
          </a:p>
        </p:txBody>
      </p:sp>
      <p:sp>
        <p:nvSpPr>
          <p:cNvPr id="44" name="Text 42"/>
          <p:cNvSpPr/>
          <p:nvPr/>
        </p:nvSpPr>
        <p:spPr>
          <a:xfrm>
            <a:off x="804672" y="5577840"/>
            <a:ext cx="4846320" cy="274320"/>
          </a:xfrm>
          <a:prstGeom prst="rect">
            <a:avLst/>
          </a:prstGeom>
          <a:noFill/>
          <a:ln/>
        </p:spPr>
        <p:txBody>
          <a:bodyPr wrap="square" lIns="0" tIns="0" rIns="0" bIns="0" rtlCol="0" anchor="ctr"/>
          <a:lstStyle/>
          <a:p>
            <a:pPr marL="0" indent="0">
              <a:buNone/>
            </a:pPr>
            <a:r>
              <a:rPr lang="en-US" sz="1050" dirty="0">
                <a:solidFill>
                  <a:srgbClr val="3D3D3D"/>
                </a:solidFill>
                <a:latin typeface="Arial" pitchFamily="34" charset="0"/>
                <a:ea typeface="Arial" pitchFamily="34" charset="-122"/>
                <a:cs typeface="Arial" pitchFamily="34" charset="-120"/>
              </a:rPr>
              <a:t>Affects one team, and can be observed</a:t>
            </a:r>
            <a:endParaRPr lang="en-US" sz="1050" dirty="0"/>
          </a:p>
        </p:txBody>
      </p:sp>
      <p:sp>
        <p:nvSpPr>
          <p:cNvPr id="45" name="Shape 43"/>
          <p:cNvSpPr/>
          <p:nvPr/>
        </p:nvSpPr>
        <p:spPr>
          <a:xfrm>
            <a:off x="6272784" y="4334256"/>
            <a:ext cx="5349240" cy="1664208"/>
          </a:xfrm>
          <a:prstGeom prst="roundRect">
            <a:avLst>
              <a:gd name="adj" fmla="val 2747"/>
            </a:avLst>
          </a:prstGeom>
          <a:solidFill>
            <a:srgbClr val="FCE9EB"/>
          </a:solidFill>
          <a:ln w="12700">
            <a:solidFill>
              <a:srgbClr val="DB0011"/>
            </a:solidFill>
            <a:prstDash val="solid"/>
          </a:ln>
        </p:spPr>
        <p:txBody>
          <a:bodyPr/>
          <a:lstStyle/>
          <a:p>
            <a:endParaRPr lang="en-GB"/>
          </a:p>
        </p:txBody>
      </p:sp>
      <p:sp>
        <p:nvSpPr>
          <p:cNvPr id="46" name="Text 44"/>
          <p:cNvSpPr/>
          <p:nvPr/>
        </p:nvSpPr>
        <p:spPr>
          <a:xfrm>
            <a:off x="6510528" y="4480560"/>
            <a:ext cx="3108960" cy="274320"/>
          </a:xfrm>
          <a:prstGeom prst="rect">
            <a:avLst/>
          </a:prstGeom>
          <a:noFill/>
          <a:ln/>
        </p:spPr>
        <p:txBody>
          <a:bodyPr wrap="square" lIns="0" tIns="0" rIns="0" bIns="0" rtlCol="0" anchor="ctr"/>
          <a:lstStyle/>
          <a:p>
            <a:pPr marL="0" indent="0">
              <a:buNone/>
            </a:pPr>
            <a:r>
              <a:rPr lang="en-US" sz="1300" b="1" dirty="0">
                <a:solidFill>
                  <a:srgbClr val="1A1A1A"/>
                </a:solidFill>
                <a:latin typeface="Arial" pitchFamily="34" charset="0"/>
                <a:ea typeface="Arial" pitchFamily="34" charset="-122"/>
                <a:cs typeface="Arial" pitchFamily="34" charset="-120"/>
              </a:rPr>
              <a:t>One biased model</a:t>
            </a:r>
            <a:endParaRPr lang="en-US" sz="1300" dirty="0"/>
          </a:p>
        </p:txBody>
      </p:sp>
      <p:sp>
        <p:nvSpPr>
          <p:cNvPr id="47" name="Shape 45"/>
          <p:cNvSpPr/>
          <p:nvPr/>
        </p:nvSpPr>
        <p:spPr>
          <a:xfrm>
            <a:off x="6547104" y="4901184"/>
            <a:ext cx="329184" cy="329184"/>
          </a:xfrm>
          <a:prstGeom prst="ellipse">
            <a:avLst/>
          </a:prstGeom>
          <a:solidFill>
            <a:srgbClr val="DB0011"/>
          </a:solidFill>
          <a:ln/>
        </p:spPr>
        <p:txBody>
          <a:bodyPr/>
          <a:lstStyle/>
          <a:p>
            <a:endParaRPr lang="en-GB"/>
          </a:p>
        </p:txBody>
      </p:sp>
      <p:sp>
        <p:nvSpPr>
          <p:cNvPr id="48" name="Shape 46"/>
          <p:cNvSpPr/>
          <p:nvPr/>
        </p:nvSpPr>
        <p:spPr>
          <a:xfrm rot="5400000">
            <a:off x="7022592" y="4956048"/>
            <a:ext cx="237744" cy="219456"/>
          </a:xfrm>
          <a:prstGeom prst="triangle">
            <a:avLst/>
          </a:prstGeom>
          <a:solidFill>
            <a:srgbClr val="DB0011"/>
          </a:solidFill>
          <a:ln/>
        </p:spPr>
        <p:txBody>
          <a:bodyPr/>
          <a:lstStyle/>
          <a:p>
            <a:endParaRPr lang="en-GB"/>
          </a:p>
        </p:txBody>
      </p:sp>
      <p:sp>
        <p:nvSpPr>
          <p:cNvPr id="49" name="Shape 47"/>
          <p:cNvSpPr/>
          <p:nvPr/>
        </p:nvSpPr>
        <p:spPr>
          <a:xfrm>
            <a:off x="7461504" y="4791456"/>
            <a:ext cx="182880" cy="182880"/>
          </a:xfrm>
          <a:prstGeom prst="ellipse">
            <a:avLst/>
          </a:prstGeom>
          <a:solidFill>
            <a:srgbClr val="DB0011"/>
          </a:solidFill>
          <a:ln/>
        </p:spPr>
        <p:txBody>
          <a:bodyPr/>
          <a:lstStyle/>
          <a:p>
            <a:endParaRPr lang="en-GB"/>
          </a:p>
        </p:txBody>
      </p:sp>
      <p:sp>
        <p:nvSpPr>
          <p:cNvPr id="50" name="Shape 48"/>
          <p:cNvSpPr/>
          <p:nvPr/>
        </p:nvSpPr>
        <p:spPr>
          <a:xfrm>
            <a:off x="7735824" y="4791456"/>
            <a:ext cx="182880" cy="182880"/>
          </a:xfrm>
          <a:prstGeom prst="ellipse">
            <a:avLst/>
          </a:prstGeom>
          <a:solidFill>
            <a:srgbClr val="DB0011"/>
          </a:solidFill>
          <a:ln/>
        </p:spPr>
        <p:txBody>
          <a:bodyPr/>
          <a:lstStyle/>
          <a:p>
            <a:endParaRPr lang="en-GB"/>
          </a:p>
        </p:txBody>
      </p:sp>
      <p:sp>
        <p:nvSpPr>
          <p:cNvPr id="51" name="Shape 49"/>
          <p:cNvSpPr/>
          <p:nvPr/>
        </p:nvSpPr>
        <p:spPr>
          <a:xfrm>
            <a:off x="8010144" y="4791456"/>
            <a:ext cx="182880" cy="182880"/>
          </a:xfrm>
          <a:prstGeom prst="ellipse">
            <a:avLst/>
          </a:prstGeom>
          <a:solidFill>
            <a:srgbClr val="DB0011"/>
          </a:solidFill>
          <a:ln/>
        </p:spPr>
        <p:txBody>
          <a:bodyPr/>
          <a:lstStyle/>
          <a:p>
            <a:endParaRPr lang="en-GB"/>
          </a:p>
        </p:txBody>
      </p:sp>
      <p:sp>
        <p:nvSpPr>
          <p:cNvPr id="52" name="Shape 50"/>
          <p:cNvSpPr/>
          <p:nvPr/>
        </p:nvSpPr>
        <p:spPr>
          <a:xfrm>
            <a:off x="8284464" y="4791456"/>
            <a:ext cx="182880" cy="182880"/>
          </a:xfrm>
          <a:prstGeom prst="ellipse">
            <a:avLst/>
          </a:prstGeom>
          <a:solidFill>
            <a:srgbClr val="DB0011"/>
          </a:solidFill>
          <a:ln/>
        </p:spPr>
        <p:txBody>
          <a:bodyPr/>
          <a:lstStyle/>
          <a:p>
            <a:endParaRPr lang="en-GB"/>
          </a:p>
        </p:txBody>
      </p:sp>
      <p:sp>
        <p:nvSpPr>
          <p:cNvPr id="53" name="Shape 51"/>
          <p:cNvSpPr/>
          <p:nvPr/>
        </p:nvSpPr>
        <p:spPr>
          <a:xfrm>
            <a:off x="8558784" y="4791456"/>
            <a:ext cx="182880" cy="182880"/>
          </a:xfrm>
          <a:prstGeom prst="ellipse">
            <a:avLst/>
          </a:prstGeom>
          <a:solidFill>
            <a:srgbClr val="DB0011"/>
          </a:solidFill>
          <a:ln/>
        </p:spPr>
        <p:txBody>
          <a:bodyPr/>
          <a:lstStyle/>
          <a:p>
            <a:endParaRPr lang="en-GB"/>
          </a:p>
        </p:txBody>
      </p:sp>
      <p:sp>
        <p:nvSpPr>
          <p:cNvPr id="54" name="Shape 52"/>
          <p:cNvSpPr/>
          <p:nvPr/>
        </p:nvSpPr>
        <p:spPr>
          <a:xfrm>
            <a:off x="8833104" y="4791456"/>
            <a:ext cx="182880" cy="182880"/>
          </a:xfrm>
          <a:prstGeom prst="ellipse">
            <a:avLst/>
          </a:prstGeom>
          <a:solidFill>
            <a:srgbClr val="DB0011"/>
          </a:solidFill>
          <a:ln/>
        </p:spPr>
        <p:txBody>
          <a:bodyPr/>
          <a:lstStyle/>
          <a:p>
            <a:endParaRPr lang="en-GB"/>
          </a:p>
        </p:txBody>
      </p:sp>
      <p:sp>
        <p:nvSpPr>
          <p:cNvPr id="55" name="Shape 53"/>
          <p:cNvSpPr/>
          <p:nvPr/>
        </p:nvSpPr>
        <p:spPr>
          <a:xfrm>
            <a:off x="9107424" y="4791456"/>
            <a:ext cx="182880" cy="182880"/>
          </a:xfrm>
          <a:prstGeom prst="ellipse">
            <a:avLst/>
          </a:prstGeom>
          <a:solidFill>
            <a:srgbClr val="DB0011"/>
          </a:solidFill>
          <a:ln/>
        </p:spPr>
        <p:txBody>
          <a:bodyPr/>
          <a:lstStyle/>
          <a:p>
            <a:endParaRPr lang="en-GB"/>
          </a:p>
        </p:txBody>
      </p:sp>
      <p:sp>
        <p:nvSpPr>
          <p:cNvPr id="56" name="Shape 54"/>
          <p:cNvSpPr/>
          <p:nvPr/>
        </p:nvSpPr>
        <p:spPr>
          <a:xfrm>
            <a:off x="9381744" y="4791456"/>
            <a:ext cx="182880" cy="182880"/>
          </a:xfrm>
          <a:prstGeom prst="ellipse">
            <a:avLst/>
          </a:prstGeom>
          <a:solidFill>
            <a:srgbClr val="DB0011"/>
          </a:solidFill>
          <a:ln/>
        </p:spPr>
        <p:txBody>
          <a:bodyPr/>
          <a:lstStyle/>
          <a:p>
            <a:endParaRPr lang="en-GB"/>
          </a:p>
        </p:txBody>
      </p:sp>
      <p:sp>
        <p:nvSpPr>
          <p:cNvPr id="57" name="Shape 55"/>
          <p:cNvSpPr/>
          <p:nvPr/>
        </p:nvSpPr>
        <p:spPr>
          <a:xfrm>
            <a:off x="9656064" y="4791456"/>
            <a:ext cx="182880" cy="182880"/>
          </a:xfrm>
          <a:prstGeom prst="ellipse">
            <a:avLst/>
          </a:prstGeom>
          <a:solidFill>
            <a:srgbClr val="DB0011"/>
          </a:solidFill>
          <a:ln/>
        </p:spPr>
        <p:txBody>
          <a:bodyPr/>
          <a:lstStyle/>
          <a:p>
            <a:endParaRPr lang="en-GB"/>
          </a:p>
        </p:txBody>
      </p:sp>
      <p:sp>
        <p:nvSpPr>
          <p:cNvPr id="58" name="Shape 56"/>
          <p:cNvSpPr/>
          <p:nvPr/>
        </p:nvSpPr>
        <p:spPr>
          <a:xfrm>
            <a:off x="9930384" y="4791456"/>
            <a:ext cx="182880" cy="182880"/>
          </a:xfrm>
          <a:prstGeom prst="ellipse">
            <a:avLst/>
          </a:prstGeom>
          <a:solidFill>
            <a:srgbClr val="DB0011"/>
          </a:solidFill>
          <a:ln/>
        </p:spPr>
        <p:txBody>
          <a:bodyPr/>
          <a:lstStyle/>
          <a:p>
            <a:endParaRPr lang="en-GB"/>
          </a:p>
        </p:txBody>
      </p:sp>
      <p:sp>
        <p:nvSpPr>
          <p:cNvPr id="59" name="Shape 57"/>
          <p:cNvSpPr/>
          <p:nvPr/>
        </p:nvSpPr>
        <p:spPr>
          <a:xfrm>
            <a:off x="10204704" y="4791456"/>
            <a:ext cx="182880" cy="182880"/>
          </a:xfrm>
          <a:prstGeom prst="ellipse">
            <a:avLst/>
          </a:prstGeom>
          <a:solidFill>
            <a:srgbClr val="DB0011"/>
          </a:solidFill>
          <a:ln/>
        </p:spPr>
        <p:txBody>
          <a:bodyPr/>
          <a:lstStyle/>
          <a:p>
            <a:endParaRPr lang="en-GB"/>
          </a:p>
        </p:txBody>
      </p:sp>
      <p:sp>
        <p:nvSpPr>
          <p:cNvPr id="60" name="Shape 58"/>
          <p:cNvSpPr/>
          <p:nvPr/>
        </p:nvSpPr>
        <p:spPr>
          <a:xfrm>
            <a:off x="10479024" y="4791456"/>
            <a:ext cx="182880" cy="182880"/>
          </a:xfrm>
          <a:prstGeom prst="ellipse">
            <a:avLst/>
          </a:prstGeom>
          <a:solidFill>
            <a:srgbClr val="DB0011"/>
          </a:solidFill>
          <a:ln/>
        </p:spPr>
        <p:txBody>
          <a:bodyPr/>
          <a:lstStyle/>
          <a:p>
            <a:endParaRPr lang="en-GB"/>
          </a:p>
        </p:txBody>
      </p:sp>
      <p:sp>
        <p:nvSpPr>
          <p:cNvPr id="61" name="Shape 59"/>
          <p:cNvSpPr/>
          <p:nvPr/>
        </p:nvSpPr>
        <p:spPr>
          <a:xfrm>
            <a:off x="7461504" y="5065776"/>
            <a:ext cx="182880" cy="182880"/>
          </a:xfrm>
          <a:prstGeom prst="ellipse">
            <a:avLst/>
          </a:prstGeom>
          <a:solidFill>
            <a:srgbClr val="DB0011"/>
          </a:solidFill>
          <a:ln/>
        </p:spPr>
        <p:txBody>
          <a:bodyPr/>
          <a:lstStyle/>
          <a:p>
            <a:endParaRPr lang="en-GB"/>
          </a:p>
        </p:txBody>
      </p:sp>
      <p:sp>
        <p:nvSpPr>
          <p:cNvPr id="62" name="Shape 60"/>
          <p:cNvSpPr/>
          <p:nvPr/>
        </p:nvSpPr>
        <p:spPr>
          <a:xfrm>
            <a:off x="7735824" y="5065776"/>
            <a:ext cx="182880" cy="182880"/>
          </a:xfrm>
          <a:prstGeom prst="ellipse">
            <a:avLst/>
          </a:prstGeom>
          <a:solidFill>
            <a:srgbClr val="DB0011"/>
          </a:solidFill>
          <a:ln/>
        </p:spPr>
        <p:txBody>
          <a:bodyPr/>
          <a:lstStyle/>
          <a:p>
            <a:endParaRPr lang="en-GB"/>
          </a:p>
        </p:txBody>
      </p:sp>
      <p:sp>
        <p:nvSpPr>
          <p:cNvPr id="63" name="Shape 61"/>
          <p:cNvSpPr/>
          <p:nvPr/>
        </p:nvSpPr>
        <p:spPr>
          <a:xfrm>
            <a:off x="8010144" y="5065776"/>
            <a:ext cx="182880" cy="182880"/>
          </a:xfrm>
          <a:prstGeom prst="ellipse">
            <a:avLst/>
          </a:prstGeom>
          <a:solidFill>
            <a:srgbClr val="DB0011"/>
          </a:solidFill>
          <a:ln/>
        </p:spPr>
        <p:txBody>
          <a:bodyPr/>
          <a:lstStyle/>
          <a:p>
            <a:endParaRPr lang="en-GB"/>
          </a:p>
        </p:txBody>
      </p:sp>
      <p:sp>
        <p:nvSpPr>
          <p:cNvPr id="64" name="Shape 62"/>
          <p:cNvSpPr/>
          <p:nvPr/>
        </p:nvSpPr>
        <p:spPr>
          <a:xfrm>
            <a:off x="8284464" y="5065776"/>
            <a:ext cx="182880" cy="182880"/>
          </a:xfrm>
          <a:prstGeom prst="ellipse">
            <a:avLst/>
          </a:prstGeom>
          <a:solidFill>
            <a:srgbClr val="DB0011"/>
          </a:solidFill>
          <a:ln/>
        </p:spPr>
        <p:txBody>
          <a:bodyPr/>
          <a:lstStyle/>
          <a:p>
            <a:endParaRPr lang="en-GB"/>
          </a:p>
        </p:txBody>
      </p:sp>
      <p:sp>
        <p:nvSpPr>
          <p:cNvPr id="65" name="Shape 63"/>
          <p:cNvSpPr/>
          <p:nvPr/>
        </p:nvSpPr>
        <p:spPr>
          <a:xfrm>
            <a:off x="8558784" y="5065776"/>
            <a:ext cx="182880" cy="182880"/>
          </a:xfrm>
          <a:prstGeom prst="ellipse">
            <a:avLst/>
          </a:prstGeom>
          <a:solidFill>
            <a:srgbClr val="DB0011"/>
          </a:solidFill>
          <a:ln/>
        </p:spPr>
        <p:txBody>
          <a:bodyPr/>
          <a:lstStyle/>
          <a:p>
            <a:endParaRPr lang="en-GB"/>
          </a:p>
        </p:txBody>
      </p:sp>
      <p:sp>
        <p:nvSpPr>
          <p:cNvPr id="66" name="Shape 64"/>
          <p:cNvSpPr/>
          <p:nvPr/>
        </p:nvSpPr>
        <p:spPr>
          <a:xfrm>
            <a:off x="8833104" y="5065776"/>
            <a:ext cx="182880" cy="182880"/>
          </a:xfrm>
          <a:prstGeom prst="ellipse">
            <a:avLst/>
          </a:prstGeom>
          <a:solidFill>
            <a:srgbClr val="DB0011"/>
          </a:solidFill>
          <a:ln/>
        </p:spPr>
        <p:txBody>
          <a:bodyPr/>
          <a:lstStyle/>
          <a:p>
            <a:endParaRPr lang="en-GB"/>
          </a:p>
        </p:txBody>
      </p:sp>
      <p:sp>
        <p:nvSpPr>
          <p:cNvPr id="67" name="Shape 65"/>
          <p:cNvSpPr/>
          <p:nvPr/>
        </p:nvSpPr>
        <p:spPr>
          <a:xfrm>
            <a:off x="9107424" y="5065776"/>
            <a:ext cx="182880" cy="182880"/>
          </a:xfrm>
          <a:prstGeom prst="ellipse">
            <a:avLst/>
          </a:prstGeom>
          <a:solidFill>
            <a:srgbClr val="DB0011"/>
          </a:solidFill>
          <a:ln/>
        </p:spPr>
        <p:txBody>
          <a:bodyPr/>
          <a:lstStyle/>
          <a:p>
            <a:endParaRPr lang="en-GB"/>
          </a:p>
        </p:txBody>
      </p:sp>
      <p:sp>
        <p:nvSpPr>
          <p:cNvPr id="68" name="Shape 66"/>
          <p:cNvSpPr/>
          <p:nvPr/>
        </p:nvSpPr>
        <p:spPr>
          <a:xfrm>
            <a:off x="9381744" y="5065776"/>
            <a:ext cx="182880" cy="182880"/>
          </a:xfrm>
          <a:prstGeom prst="ellipse">
            <a:avLst/>
          </a:prstGeom>
          <a:solidFill>
            <a:srgbClr val="DB0011"/>
          </a:solidFill>
          <a:ln/>
        </p:spPr>
        <p:txBody>
          <a:bodyPr/>
          <a:lstStyle/>
          <a:p>
            <a:endParaRPr lang="en-GB"/>
          </a:p>
        </p:txBody>
      </p:sp>
      <p:sp>
        <p:nvSpPr>
          <p:cNvPr id="69" name="Shape 67"/>
          <p:cNvSpPr/>
          <p:nvPr/>
        </p:nvSpPr>
        <p:spPr>
          <a:xfrm>
            <a:off x="9656064" y="5065776"/>
            <a:ext cx="182880" cy="182880"/>
          </a:xfrm>
          <a:prstGeom prst="ellipse">
            <a:avLst/>
          </a:prstGeom>
          <a:solidFill>
            <a:srgbClr val="DB0011"/>
          </a:solidFill>
          <a:ln/>
        </p:spPr>
        <p:txBody>
          <a:bodyPr/>
          <a:lstStyle/>
          <a:p>
            <a:endParaRPr lang="en-GB"/>
          </a:p>
        </p:txBody>
      </p:sp>
      <p:sp>
        <p:nvSpPr>
          <p:cNvPr id="70" name="Shape 68"/>
          <p:cNvSpPr/>
          <p:nvPr/>
        </p:nvSpPr>
        <p:spPr>
          <a:xfrm>
            <a:off x="9930384" y="5065776"/>
            <a:ext cx="182880" cy="182880"/>
          </a:xfrm>
          <a:prstGeom prst="ellipse">
            <a:avLst/>
          </a:prstGeom>
          <a:solidFill>
            <a:srgbClr val="DB0011"/>
          </a:solidFill>
          <a:ln/>
        </p:spPr>
        <p:txBody>
          <a:bodyPr/>
          <a:lstStyle/>
          <a:p>
            <a:endParaRPr lang="en-GB"/>
          </a:p>
        </p:txBody>
      </p:sp>
      <p:sp>
        <p:nvSpPr>
          <p:cNvPr id="71" name="Shape 69"/>
          <p:cNvSpPr/>
          <p:nvPr/>
        </p:nvSpPr>
        <p:spPr>
          <a:xfrm>
            <a:off x="10204704" y="5065776"/>
            <a:ext cx="182880" cy="182880"/>
          </a:xfrm>
          <a:prstGeom prst="ellipse">
            <a:avLst/>
          </a:prstGeom>
          <a:solidFill>
            <a:srgbClr val="DB0011"/>
          </a:solidFill>
          <a:ln/>
        </p:spPr>
        <p:txBody>
          <a:bodyPr/>
          <a:lstStyle/>
          <a:p>
            <a:endParaRPr lang="en-GB"/>
          </a:p>
        </p:txBody>
      </p:sp>
      <p:sp>
        <p:nvSpPr>
          <p:cNvPr id="72" name="Shape 70"/>
          <p:cNvSpPr/>
          <p:nvPr/>
        </p:nvSpPr>
        <p:spPr>
          <a:xfrm>
            <a:off x="10479024" y="5065776"/>
            <a:ext cx="182880" cy="182880"/>
          </a:xfrm>
          <a:prstGeom prst="ellipse">
            <a:avLst/>
          </a:prstGeom>
          <a:solidFill>
            <a:srgbClr val="DB0011"/>
          </a:solidFill>
          <a:ln/>
        </p:spPr>
        <p:txBody>
          <a:bodyPr/>
          <a:lstStyle/>
          <a:p>
            <a:endParaRPr lang="en-GB"/>
          </a:p>
        </p:txBody>
      </p:sp>
      <p:sp>
        <p:nvSpPr>
          <p:cNvPr id="73" name="Text 71"/>
          <p:cNvSpPr/>
          <p:nvPr/>
        </p:nvSpPr>
        <p:spPr>
          <a:xfrm>
            <a:off x="6510528" y="5577840"/>
            <a:ext cx="4846320" cy="274320"/>
          </a:xfrm>
          <a:prstGeom prst="rect">
            <a:avLst/>
          </a:prstGeom>
          <a:noFill/>
          <a:ln/>
        </p:spPr>
        <p:txBody>
          <a:bodyPr wrap="square" lIns="0" tIns="0" rIns="0" bIns="0" rtlCol="0" anchor="ctr"/>
          <a:lstStyle/>
          <a:p>
            <a:pPr marL="0" indent="0">
              <a:buNone/>
            </a:pPr>
            <a:r>
              <a:rPr lang="en-US" sz="1050" dirty="0">
                <a:solidFill>
                  <a:srgbClr val="3D3D3D"/>
                </a:solidFill>
                <a:latin typeface="Arial" pitchFamily="34" charset="0"/>
                <a:ea typeface="Arial" pitchFamily="34" charset="-122"/>
                <a:cs typeface="Arial" pitchFamily="34" charset="-120"/>
              </a:rPr>
              <a:t>Applies the same error everywhere, at once, invisibly</a:t>
            </a:r>
            <a:endParaRPr lang="en-US" sz="1050" dirty="0"/>
          </a:p>
        </p:txBody>
      </p:sp>
      <p:sp>
        <p:nvSpPr>
          <p:cNvPr id="74" name="Text 72"/>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Under the AI Act, obligations follow the deployer as well as the vendor — buying a compliant tool does not transfer the duty. Sources: Regulation (EU) 2024/1689; Colquitt (2001).</a:t>
            </a:r>
            <a:endParaRPr lang="en-US" sz="850" dirty="0"/>
          </a:p>
        </p:txBody>
      </p:sp>
      <p:sp>
        <p:nvSpPr>
          <p:cNvPr id="75" name="Text 73"/>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22</a:t>
            </a:r>
            <a:endParaRPr lang="en-US" sz="9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 2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pPr marL="0" indent="0">
              <a:buNone/>
            </a:pPr>
            <a:r>
              <a:rPr lang="en-US" sz="1050" b="1" kern="0" spc="160" dirty="0">
                <a:solidFill>
                  <a:srgbClr val="DB0011"/>
                </a:solidFill>
                <a:latin typeface="Arial" pitchFamily="34" charset="0"/>
                <a:ea typeface="Arial" pitchFamily="34" charset="-122"/>
                <a:cs typeface="Arial" pitchFamily="34" charset="-120"/>
              </a:rPr>
              <a:t>YASH · AI GOVERNANCE, FAIRNESS AND TRUST</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3000" b="1" dirty="0">
                <a:solidFill>
                  <a:srgbClr val="1A1A1A"/>
                </a:solidFill>
                <a:latin typeface="Arial" pitchFamily="34" charset="0"/>
                <a:ea typeface="Arial" pitchFamily="34" charset="-122"/>
                <a:cs typeface="Arial" pitchFamily="34" charset="-120"/>
              </a:rPr>
              <a:t>Root-cause analysis: where governance lags deployment</a:t>
            </a:r>
            <a:endParaRPr lang="en-US" sz="3000" dirty="0"/>
          </a:p>
        </p:txBody>
      </p:sp>
      <p:sp>
        <p:nvSpPr>
          <p:cNvPr id="5" name="Shape 3"/>
          <p:cNvSpPr/>
          <p:nvPr/>
        </p:nvSpPr>
        <p:spPr>
          <a:xfrm>
            <a:off x="566928" y="1463040"/>
            <a:ext cx="11055096" cy="621792"/>
          </a:xfrm>
          <a:prstGeom prst="roundRect">
            <a:avLst>
              <a:gd name="adj" fmla="val 7353"/>
            </a:avLst>
          </a:prstGeom>
          <a:solidFill>
            <a:srgbClr val="FCE9EB"/>
          </a:solidFill>
          <a:ln w="12700">
            <a:solidFill>
              <a:srgbClr val="DB0011"/>
            </a:solidFill>
            <a:prstDash val="solid"/>
          </a:ln>
        </p:spPr>
        <p:txBody>
          <a:bodyPr/>
          <a:lstStyle/>
          <a:p>
            <a:endParaRPr lang="en-GB"/>
          </a:p>
        </p:txBody>
      </p:sp>
      <p:sp>
        <p:nvSpPr>
          <p:cNvPr id="6" name="Text 4"/>
          <p:cNvSpPr/>
          <p:nvPr/>
        </p:nvSpPr>
        <p:spPr>
          <a:xfrm>
            <a:off x="804672" y="1536192"/>
            <a:ext cx="1463040"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SYMPTOM</a:t>
            </a:r>
            <a:endParaRPr lang="en-US" sz="900" dirty="0"/>
          </a:p>
        </p:txBody>
      </p:sp>
      <p:sp>
        <p:nvSpPr>
          <p:cNvPr id="7" name="Text 5"/>
          <p:cNvSpPr/>
          <p:nvPr/>
        </p:nvSpPr>
        <p:spPr>
          <a:xfrm>
            <a:off x="804672" y="1737360"/>
            <a:ext cx="10579608" cy="274320"/>
          </a:xfrm>
          <a:prstGeom prst="rect">
            <a:avLst/>
          </a:prstGeom>
          <a:noFill/>
          <a:ln/>
        </p:spPr>
        <p:txBody>
          <a:bodyPr wrap="square" lIns="0" tIns="0" rIns="0" bIns="0" rtlCol="0" anchor="ctr"/>
          <a:lstStyle/>
          <a:p>
            <a:pPr marL="0" indent="0">
              <a:buNone/>
            </a:pPr>
            <a:r>
              <a:rPr lang="en-US" sz="1500" b="1" dirty="0">
                <a:solidFill>
                  <a:srgbClr val="1A1A1A"/>
                </a:solidFill>
                <a:latin typeface="Arial" pitchFamily="34" charset="0"/>
                <a:ea typeface="Arial" pitchFamily="34" charset="-122"/>
                <a:cs typeface="Arial" pitchFamily="34" charset="-120"/>
              </a:rPr>
              <a:t>AI deployment across people-adjacent processes is scaling faster than the assurance framework governing it</a:t>
            </a:r>
            <a:endParaRPr lang="en-US" sz="1500" dirty="0"/>
          </a:p>
        </p:txBody>
      </p:sp>
      <p:sp>
        <p:nvSpPr>
          <p:cNvPr id="8" name="Shape 6"/>
          <p:cNvSpPr/>
          <p:nvPr/>
        </p:nvSpPr>
        <p:spPr>
          <a:xfrm>
            <a:off x="566928" y="2377440"/>
            <a:ext cx="2651760" cy="1783080"/>
          </a:xfrm>
          <a:prstGeom prst="roundRect">
            <a:avLst>
              <a:gd name="adj" fmla="val 2564"/>
            </a:avLst>
          </a:prstGeom>
          <a:solidFill>
            <a:srgbClr val="FFFFFF"/>
          </a:solidFill>
          <a:ln w="12700">
            <a:solidFill>
              <a:srgbClr val="DCDCDC"/>
            </a:solidFill>
            <a:prstDash val="solid"/>
          </a:ln>
        </p:spPr>
        <p:txBody>
          <a:bodyPr/>
          <a:lstStyle/>
          <a:p>
            <a:endParaRPr lang="en-GB"/>
          </a:p>
        </p:txBody>
      </p:sp>
      <p:sp>
        <p:nvSpPr>
          <p:cNvPr id="9" name="Shape 7"/>
          <p:cNvSpPr/>
          <p:nvPr/>
        </p:nvSpPr>
        <p:spPr>
          <a:xfrm>
            <a:off x="566928" y="2377440"/>
            <a:ext cx="2651760" cy="384048"/>
          </a:xfrm>
          <a:prstGeom prst="roundRect">
            <a:avLst>
              <a:gd name="adj" fmla="val 11905"/>
            </a:avLst>
          </a:prstGeom>
          <a:solidFill>
            <a:srgbClr val="2B2B2B"/>
          </a:solidFill>
          <a:ln/>
        </p:spPr>
        <p:txBody>
          <a:bodyPr/>
          <a:lstStyle/>
          <a:p>
            <a:endParaRPr lang="en-GB"/>
          </a:p>
        </p:txBody>
      </p:sp>
      <p:sp>
        <p:nvSpPr>
          <p:cNvPr id="10" name="Text 8"/>
          <p:cNvSpPr/>
          <p:nvPr/>
        </p:nvSpPr>
        <p:spPr>
          <a:xfrm>
            <a:off x="749808" y="2377440"/>
            <a:ext cx="2286000" cy="384048"/>
          </a:xfrm>
          <a:prstGeom prst="rect">
            <a:avLst/>
          </a:prstGeom>
          <a:noFill/>
          <a:ln/>
        </p:spPr>
        <p:txBody>
          <a:bodyPr wrap="square" lIns="0" tIns="0" rIns="0" bIns="0" rtlCol="0" anchor="ctr"/>
          <a:lstStyle/>
          <a:p>
            <a:pPr marL="0" indent="0">
              <a:buNone/>
            </a:pPr>
            <a:r>
              <a:rPr lang="en-US" sz="950" b="1" kern="0" spc="110" dirty="0">
                <a:solidFill>
                  <a:srgbClr val="FFFFFF"/>
                </a:solidFill>
                <a:latin typeface="Arial" pitchFamily="34" charset="0"/>
                <a:ea typeface="Arial" pitchFamily="34" charset="-122"/>
                <a:cs typeface="Arial" pitchFamily="34" charset="-120"/>
              </a:rPr>
              <a:t>STRUCTURE</a:t>
            </a:r>
            <a:endParaRPr lang="en-US" sz="950" dirty="0"/>
          </a:p>
        </p:txBody>
      </p:sp>
      <p:sp>
        <p:nvSpPr>
          <p:cNvPr id="11" name="Text 9"/>
          <p:cNvSpPr/>
          <p:nvPr/>
        </p:nvSpPr>
        <p:spPr>
          <a:xfrm>
            <a:off x="749808" y="2852928"/>
            <a:ext cx="2286000" cy="512064"/>
          </a:xfrm>
          <a:prstGeom prst="rect">
            <a:avLst/>
          </a:prstGeom>
          <a:noFill/>
          <a:ln/>
        </p:spPr>
        <p:txBody>
          <a:bodyPr wrap="square" lIns="0" tIns="0" rIns="0" bIns="0" rtlCol="0" anchor="t"/>
          <a:lstStyle/>
          <a:p>
            <a:pPr marL="0" indent="0">
              <a:lnSpc>
                <a:spcPts val="1600"/>
              </a:lnSpc>
              <a:buNone/>
            </a:pPr>
            <a:r>
              <a:rPr lang="en-US" sz="1350" b="1" dirty="0">
                <a:solidFill>
                  <a:srgbClr val="1A1A1A"/>
                </a:solidFill>
                <a:latin typeface="Arial" pitchFamily="34" charset="0"/>
                <a:ea typeface="Arial" pitchFamily="34" charset="-122"/>
                <a:cs typeface="Arial" pitchFamily="34" charset="-120"/>
              </a:rPr>
              <a:t>AI governance sits outside HR</a:t>
            </a:r>
            <a:endParaRPr lang="en-US" sz="1350" dirty="0"/>
          </a:p>
        </p:txBody>
      </p:sp>
      <p:sp>
        <p:nvSpPr>
          <p:cNvPr id="12" name="Text 10"/>
          <p:cNvSpPr/>
          <p:nvPr/>
        </p:nvSpPr>
        <p:spPr>
          <a:xfrm>
            <a:off x="749808" y="3401568"/>
            <a:ext cx="2286000" cy="640080"/>
          </a:xfrm>
          <a:prstGeom prst="rect">
            <a:avLst/>
          </a:prstGeom>
          <a:noFill/>
          <a:ln/>
        </p:spPr>
        <p:txBody>
          <a:bodyPr wrap="square" lIns="0" tIns="0" rIns="0" bIns="0" rtlCol="0" anchor="t"/>
          <a:lstStyle/>
          <a:p>
            <a:pPr marL="0" indent="0">
              <a:lnSpc>
                <a:spcPts val="1400"/>
              </a:lnSpc>
              <a:buNone/>
            </a:pPr>
            <a:r>
              <a:rPr lang="en-US" sz="1100" dirty="0">
                <a:solidFill>
                  <a:srgbClr val="3D3D3D"/>
                </a:solidFill>
                <a:latin typeface="Arial" pitchFamily="34" charset="0"/>
                <a:ea typeface="Arial" pitchFamily="34" charset="-122"/>
                <a:cs typeface="Arial" pitchFamily="34" charset="-120"/>
              </a:rPr>
              <a:t>HR holds the exposure but not the assurance capability</a:t>
            </a:r>
            <a:endParaRPr lang="en-US" sz="1100" dirty="0"/>
          </a:p>
        </p:txBody>
      </p:sp>
      <p:sp>
        <p:nvSpPr>
          <p:cNvPr id="13" name="Shape 11"/>
          <p:cNvSpPr/>
          <p:nvPr/>
        </p:nvSpPr>
        <p:spPr>
          <a:xfrm>
            <a:off x="1879092" y="4187952"/>
            <a:ext cx="27432" cy="182880"/>
          </a:xfrm>
          <a:prstGeom prst="rect">
            <a:avLst/>
          </a:prstGeom>
          <a:solidFill>
            <a:srgbClr val="C4C4C4"/>
          </a:solidFill>
          <a:ln/>
        </p:spPr>
        <p:txBody>
          <a:bodyPr/>
          <a:lstStyle/>
          <a:p>
            <a:endParaRPr lang="en-GB"/>
          </a:p>
        </p:txBody>
      </p:sp>
      <p:sp>
        <p:nvSpPr>
          <p:cNvPr id="14" name="Shape 12"/>
          <p:cNvSpPr/>
          <p:nvPr/>
        </p:nvSpPr>
        <p:spPr>
          <a:xfrm rot="10800000">
            <a:off x="1792224" y="4352544"/>
            <a:ext cx="201168" cy="146304"/>
          </a:xfrm>
          <a:prstGeom prst="triangle">
            <a:avLst/>
          </a:prstGeom>
          <a:solidFill>
            <a:srgbClr val="C4C4C4"/>
          </a:solidFill>
          <a:ln/>
        </p:spPr>
        <p:txBody>
          <a:bodyPr/>
          <a:lstStyle/>
          <a:p>
            <a:endParaRPr lang="en-GB"/>
          </a:p>
        </p:txBody>
      </p:sp>
      <p:sp>
        <p:nvSpPr>
          <p:cNvPr id="15" name="Shape 13"/>
          <p:cNvSpPr/>
          <p:nvPr/>
        </p:nvSpPr>
        <p:spPr>
          <a:xfrm>
            <a:off x="3374136" y="2377440"/>
            <a:ext cx="2651760" cy="1783080"/>
          </a:xfrm>
          <a:prstGeom prst="roundRect">
            <a:avLst>
              <a:gd name="adj" fmla="val 2564"/>
            </a:avLst>
          </a:prstGeom>
          <a:solidFill>
            <a:srgbClr val="FFFFFF"/>
          </a:solidFill>
          <a:ln w="12700">
            <a:solidFill>
              <a:srgbClr val="DCDCDC"/>
            </a:solidFill>
            <a:prstDash val="solid"/>
          </a:ln>
        </p:spPr>
        <p:txBody>
          <a:bodyPr/>
          <a:lstStyle/>
          <a:p>
            <a:endParaRPr lang="en-GB"/>
          </a:p>
        </p:txBody>
      </p:sp>
      <p:sp>
        <p:nvSpPr>
          <p:cNvPr id="16" name="Shape 14"/>
          <p:cNvSpPr/>
          <p:nvPr/>
        </p:nvSpPr>
        <p:spPr>
          <a:xfrm>
            <a:off x="3374136" y="2377440"/>
            <a:ext cx="2651760" cy="384048"/>
          </a:xfrm>
          <a:prstGeom prst="roundRect">
            <a:avLst>
              <a:gd name="adj" fmla="val 11905"/>
            </a:avLst>
          </a:prstGeom>
          <a:solidFill>
            <a:srgbClr val="2B2B2B"/>
          </a:solidFill>
          <a:ln/>
        </p:spPr>
        <p:txBody>
          <a:bodyPr/>
          <a:lstStyle/>
          <a:p>
            <a:endParaRPr lang="en-GB"/>
          </a:p>
        </p:txBody>
      </p:sp>
      <p:sp>
        <p:nvSpPr>
          <p:cNvPr id="17" name="Text 15"/>
          <p:cNvSpPr/>
          <p:nvPr/>
        </p:nvSpPr>
        <p:spPr>
          <a:xfrm>
            <a:off x="3557016" y="2377440"/>
            <a:ext cx="2286000" cy="384048"/>
          </a:xfrm>
          <a:prstGeom prst="rect">
            <a:avLst/>
          </a:prstGeom>
          <a:noFill/>
          <a:ln/>
        </p:spPr>
        <p:txBody>
          <a:bodyPr wrap="square" lIns="0" tIns="0" rIns="0" bIns="0" rtlCol="0" anchor="ctr"/>
          <a:lstStyle/>
          <a:p>
            <a:pPr marL="0" indent="0">
              <a:buNone/>
            </a:pPr>
            <a:r>
              <a:rPr lang="en-US" sz="950" b="1" kern="0" spc="110" dirty="0">
                <a:solidFill>
                  <a:srgbClr val="FFFFFF"/>
                </a:solidFill>
                <a:latin typeface="Arial" pitchFamily="34" charset="0"/>
                <a:ea typeface="Arial" pitchFamily="34" charset="-122"/>
                <a:cs typeface="Arial" pitchFamily="34" charset="-120"/>
              </a:rPr>
              <a:t>POLICY DESIGN</a:t>
            </a:r>
            <a:endParaRPr lang="en-US" sz="950" dirty="0"/>
          </a:p>
        </p:txBody>
      </p:sp>
      <p:sp>
        <p:nvSpPr>
          <p:cNvPr id="18" name="Text 16"/>
          <p:cNvSpPr/>
          <p:nvPr/>
        </p:nvSpPr>
        <p:spPr>
          <a:xfrm>
            <a:off x="3557016" y="2852928"/>
            <a:ext cx="2286000" cy="512064"/>
          </a:xfrm>
          <a:prstGeom prst="rect">
            <a:avLst/>
          </a:prstGeom>
          <a:noFill/>
          <a:ln/>
        </p:spPr>
        <p:txBody>
          <a:bodyPr wrap="square" lIns="0" tIns="0" rIns="0" bIns="0" rtlCol="0" anchor="t"/>
          <a:lstStyle/>
          <a:p>
            <a:pPr marL="0" indent="0">
              <a:lnSpc>
                <a:spcPts val="1600"/>
              </a:lnSpc>
              <a:buNone/>
            </a:pPr>
            <a:r>
              <a:rPr lang="en-US" sz="1350" b="1" dirty="0">
                <a:solidFill>
                  <a:srgbClr val="1A1A1A"/>
                </a:solidFill>
                <a:latin typeface="Arial" pitchFamily="34" charset="0"/>
                <a:ea typeface="Arial" pitchFamily="34" charset="-122"/>
                <a:cs typeface="Arial" pitchFamily="34" charset="-120"/>
              </a:rPr>
              <a:t>Principles without procedure</a:t>
            </a:r>
            <a:endParaRPr lang="en-US" sz="1350" dirty="0"/>
          </a:p>
        </p:txBody>
      </p:sp>
      <p:sp>
        <p:nvSpPr>
          <p:cNvPr id="19" name="Text 17"/>
          <p:cNvSpPr/>
          <p:nvPr/>
        </p:nvSpPr>
        <p:spPr>
          <a:xfrm>
            <a:off x="3557016" y="3401568"/>
            <a:ext cx="2286000" cy="640080"/>
          </a:xfrm>
          <a:prstGeom prst="rect">
            <a:avLst/>
          </a:prstGeom>
          <a:noFill/>
          <a:ln/>
        </p:spPr>
        <p:txBody>
          <a:bodyPr wrap="square" lIns="0" tIns="0" rIns="0" bIns="0" rtlCol="0" anchor="t"/>
          <a:lstStyle/>
          <a:p>
            <a:pPr marL="0" indent="0">
              <a:lnSpc>
                <a:spcPts val="1400"/>
              </a:lnSpc>
              <a:buNone/>
            </a:pPr>
            <a:r>
              <a:rPr lang="en-US" sz="1100" dirty="0">
                <a:solidFill>
                  <a:srgbClr val="3D3D3D"/>
                </a:solidFill>
                <a:latin typeface="Arial" pitchFamily="34" charset="0"/>
                <a:ea typeface="Arial" pitchFamily="34" charset="-122"/>
                <a:cs typeface="Arial" pitchFamily="34" charset="-120"/>
              </a:rPr>
              <a:t>No visible testable control per use case</a:t>
            </a:r>
            <a:endParaRPr lang="en-US" sz="1100" dirty="0"/>
          </a:p>
        </p:txBody>
      </p:sp>
      <p:sp>
        <p:nvSpPr>
          <p:cNvPr id="20" name="Shape 18"/>
          <p:cNvSpPr/>
          <p:nvPr/>
        </p:nvSpPr>
        <p:spPr>
          <a:xfrm>
            <a:off x="4686300" y="4187952"/>
            <a:ext cx="27432" cy="182880"/>
          </a:xfrm>
          <a:prstGeom prst="rect">
            <a:avLst/>
          </a:prstGeom>
          <a:solidFill>
            <a:srgbClr val="C4C4C4"/>
          </a:solidFill>
          <a:ln/>
        </p:spPr>
        <p:txBody>
          <a:bodyPr/>
          <a:lstStyle/>
          <a:p>
            <a:endParaRPr lang="en-GB"/>
          </a:p>
        </p:txBody>
      </p:sp>
      <p:sp>
        <p:nvSpPr>
          <p:cNvPr id="21" name="Shape 19"/>
          <p:cNvSpPr/>
          <p:nvPr/>
        </p:nvSpPr>
        <p:spPr>
          <a:xfrm rot="10800000">
            <a:off x="4599432" y="4352544"/>
            <a:ext cx="201168" cy="146304"/>
          </a:xfrm>
          <a:prstGeom prst="triangle">
            <a:avLst/>
          </a:prstGeom>
          <a:solidFill>
            <a:srgbClr val="C4C4C4"/>
          </a:solidFill>
          <a:ln/>
        </p:spPr>
        <p:txBody>
          <a:bodyPr/>
          <a:lstStyle/>
          <a:p>
            <a:endParaRPr lang="en-GB"/>
          </a:p>
        </p:txBody>
      </p:sp>
      <p:sp>
        <p:nvSpPr>
          <p:cNvPr id="22" name="Shape 20"/>
          <p:cNvSpPr/>
          <p:nvPr/>
        </p:nvSpPr>
        <p:spPr>
          <a:xfrm>
            <a:off x="6181344" y="2377440"/>
            <a:ext cx="2651760" cy="1783080"/>
          </a:xfrm>
          <a:prstGeom prst="roundRect">
            <a:avLst>
              <a:gd name="adj" fmla="val 2564"/>
            </a:avLst>
          </a:prstGeom>
          <a:solidFill>
            <a:srgbClr val="FFFFFF"/>
          </a:solidFill>
          <a:ln w="12700">
            <a:solidFill>
              <a:srgbClr val="DCDCDC"/>
            </a:solidFill>
            <a:prstDash val="solid"/>
          </a:ln>
        </p:spPr>
        <p:txBody>
          <a:bodyPr/>
          <a:lstStyle/>
          <a:p>
            <a:endParaRPr lang="en-GB"/>
          </a:p>
        </p:txBody>
      </p:sp>
      <p:sp>
        <p:nvSpPr>
          <p:cNvPr id="23" name="Shape 21"/>
          <p:cNvSpPr/>
          <p:nvPr/>
        </p:nvSpPr>
        <p:spPr>
          <a:xfrm>
            <a:off x="6181344" y="2377440"/>
            <a:ext cx="2651760" cy="384048"/>
          </a:xfrm>
          <a:prstGeom prst="roundRect">
            <a:avLst>
              <a:gd name="adj" fmla="val 11905"/>
            </a:avLst>
          </a:prstGeom>
          <a:solidFill>
            <a:srgbClr val="2B2B2B"/>
          </a:solidFill>
          <a:ln/>
        </p:spPr>
        <p:txBody>
          <a:bodyPr/>
          <a:lstStyle/>
          <a:p>
            <a:endParaRPr lang="en-GB"/>
          </a:p>
        </p:txBody>
      </p:sp>
      <p:sp>
        <p:nvSpPr>
          <p:cNvPr id="24" name="Text 22"/>
          <p:cNvSpPr/>
          <p:nvPr/>
        </p:nvSpPr>
        <p:spPr>
          <a:xfrm>
            <a:off x="6364224" y="2377440"/>
            <a:ext cx="2286000" cy="384048"/>
          </a:xfrm>
          <a:prstGeom prst="rect">
            <a:avLst/>
          </a:prstGeom>
          <a:noFill/>
          <a:ln/>
        </p:spPr>
        <p:txBody>
          <a:bodyPr wrap="square" lIns="0" tIns="0" rIns="0" bIns="0" rtlCol="0" anchor="ctr"/>
          <a:lstStyle/>
          <a:p>
            <a:pPr marL="0" indent="0">
              <a:buNone/>
            </a:pPr>
            <a:r>
              <a:rPr lang="en-US" sz="950" b="1" kern="0" spc="110" dirty="0">
                <a:solidFill>
                  <a:srgbClr val="FFFFFF"/>
                </a:solidFill>
                <a:latin typeface="Arial" pitchFamily="34" charset="0"/>
                <a:ea typeface="Arial" pitchFamily="34" charset="-122"/>
                <a:cs typeface="Arial" pitchFamily="34" charset="-120"/>
              </a:rPr>
              <a:t>TECHNOLOGY</a:t>
            </a:r>
            <a:endParaRPr lang="en-US" sz="950" dirty="0"/>
          </a:p>
        </p:txBody>
      </p:sp>
      <p:sp>
        <p:nvSpPr>
          <p:cNvPr id="25" name="Text 23"/>
          <p:cNvSpPr/>
          <p:nvPr/>
        </p:nvSpPr>
        <p:spPr>
          <a:xfrm>
            <a:off x="6364224" y="2852928"/>
            <a:ext cx="2286000" cy="512064"/>
          </a:xfrm>
          <a:prstGeom prst="rect">
            <a:avLst/>
          </a:prstGeom>
          <a:noFill/>
          <a:ln/>
        </p:spPr>
        <p:txBody>
          <a:bodyPr wrap="square" lIns="0" tIns="0" rIns="0" bIns="0" rtlCol="0" anchor="t"/>
          <a:lstStyle/>
          <a:p>
            <a:pPr marL="0" indent="0">
              <a:lnSpc>
                <a:spcPts val="1600"/>
              </a:lnSpc>
              <a:buNone/>
            </a:pPr>
            <a:r>
              <a:rPr lang="en-US" sz="1350" b="1" dirty="0">
                <a:solidFill>
                  <a:srgbClr val="1A1A1A"/>
                </a:solidFill>
                <a:latin typeface="Arial" pitchFamily="34" charset="0"/>
                <a:ea typeface="Arial" pitchFamily="34" charset="-122"/>
                <a:cs typeface="Arial" pitchFamily="34" charset="-120"/>
              </a:rPr>
              <a:t>Vendor-built, deployer-owned</a:t>
            </a:r>
            <a:endParaRPr lang="en-US" sz="1350" dirty="0"/>
          </a:p>
        </p:txBody>
      </p:sp>
      <p:sp>
        <p:nvSpPr>
          <p:cNvPr id="26" name="Text 24"/>
          <p:cNvSpPr/>
          <p:nvPr/>
        </p:nvSpPr>
        <p:spPr>
          <a:xfrm>
            <a:off x="6364224" y="3401568"/>
            <a:ext cx="2286000" cy="640080"/>
          </a:xfrm>
          <a:prstGeom prst="rect">
            <a:avLst/>
          </a:prstGeom>
          <a:noFill/>
          <a:ln/>
        </p:spPr>
        <p:txBody>
          <a:bodyPr wrap="square" lIns="0" tIns="0" rIns="0" bIns="0" rtlCol="0" anchor="t"/>
          <a:lstStyle/>
          <a:p>
            <a:pPr marL="0" indent="0">
              <a:lnSpc>
                <a:spcPts val="1400"/>
              </a:lnSpc>
              <a:buNone/>
            </a:pPr>
            <a:r>
              <a:rPr lang="en-US" sz="1100" dirty="0">
                <a:solidFill>
                  <a:srgbClr val="3D3D3D"/>
                </a:solidFill>
                <a:latin typeface="Arial" pitchFamily="34" charset="0"/>
                <a:ea typeface="Arial" pitchFamily="34" charset="-122"/>
                <a:cs typeface="Arial" pitchFamily="34" charset="-120"/>
              </a:rPr>
              <a:t>Duties attach to HSBC, not the model provider</a:t>
            </a:r>
            <a:endParaRPr lang="en-US" sz="1100" dirty="0"/>
          </a:p>
        </p:txBody>
      </p:sp>
      <p:sp>
        <p:nvSpPr>
          <p:cNvPr id="27" name="Shape 25"/>
          <p:cNvSpPr/>
          <p:nvPr/>
        </p:nvSpPr>
        <p:spPr>
          <a:xfrm>
            <a:off x="7493508" y="4187952"/>
            <a:ext cx="27432" cy="182880"/>
          </a:xfrm>
          <a:prstGeom prst="rect">
            <a:avLst/>
          </a:prstGeom>
          <a:solidFill>
            <a:srgbClr val="C4C4C4"/>
          </a:solidFill>
          <a:ln/>
        </p:spPr>
        <p:txBody>
          <a:bodyPr/>
          <a:lstStyle/>
          <a:p>
            <a:endParaRPr lang="en-GB"/>
          </a:p>
        </p:txBody>
      </p:sp>
      <p:sp>
        <p:nvSpPr>
          <p:cNvPr id="28" name="Shape 26"/>
          <p:cNvSpPr/>
          <p:nvPr/>
        </p:nvSpPr>
        <p:spPr>
          <a:xfrm rot="10800000">
            <a:off x="7406640" y="4352544"/>
            <a:ext cx="201168" cy="146304"/>
          </a:xfrm>
          <a:prstGeom prst="triangle">
            <a:avLst/>
          </a:prstGeom>
          <a:solidFill>
            <a:srgbClr val="C4C4C4"/>
          </a:solidFill>
          <a:ln/>
        </p:spPr>
        <p:txBody>
          <a:bodyPr/>
          <a:lstStyle/>
          <a:p>
            <a:endParaRPr lang="en-GB"/>
          </a:p>
        </p:txBody>
      </p:sp>
      <p:sp>
        <p:nvSpPr>
          <p:cNvPr id="29" name="Shape 27"/>
          <p:cNvSpPr/>
          <p:nvPr/>
        </p:nvSpPr>
        <p:spPr>
          <a:xfrm>
            <a:off x="8988552" y="2377440"/>
            <a:ext cx="2651760" cy="1783080"/>
          </a:xfrm>
          <a:prstGeom prst="roundRect">
            <a:avLst>
              <a:gd name="adj" fmla="val 2564"/>
            </a:avLst>
          </a:prstGeom>
          <a:solidFill>
            <a:srgbClr val="FFFFFF"/>
          </a:solidFill>
          <a:ln w="12700">
            <a:solidFill>
              <a:srgbClr val="DCDCDC"/>
            </a:solidFill>
            <a:prstDash val="solid"/>
          </a:ln>
        </p:spPr>
        <p:txBody>
          <a:bodyPr/>
          <a:lstStyle/>
          <a:p>
            <a:endParaRPr lang="en-GB"/>
          </a:p>
        </p:txBody>
      </p:sp>
      <p:sp>
        <p:nvSpPr>
          <p:cNvPr id="30" name="Shape 28"/>
          <p:cNvSpPr/>
          <p:nvPr/>
        </p:nvSpPr>
        <p:spPr>
          <a:xfrm>
            <a:off x="8988552" y="2377440"/>
            <a:ext cx="2651760" cy="384048"/>
          </a:xfrm>
          <a:prstGeom prst="roundRect">
            <a:avLst>
              <a:gd name="adj" fmla="val 11905"/>
            </a:avLst>
          </a:prstGeom>
          <a:solidFill>
            <a:srgbClr val="2B2B2B"/>
          </a:solidFill>
          <a:ln/>
        </p:spPr>
        <p:txBody>
          <a:bodyPr/>
          <a:lstStyle/>
          <a:p>
            <a:endParaRPr lang="en-GB"/>
          </a:p>
        </p:txBody>
      </p:sp>
      <p:sp>
        <p:nvSpPr>
          <p:cNvPr id="31" name="Text 29"/>
          <p:cNvSpPr/>
          <p:nvPr/>
        </p:nvSpPr>
        <p:spPr>
          <a:xfrm>
            <a:off x="9171432" y="2377440"/>
            <a:ext cx="2286000" cy="384048"/>
          </a:xfrm>
          <a:prstGeom prst="rect">
            <a:avLst/>
          </a:prstGeom>
          <a:noFill/>
          <a:ln/>
        </p:spPr>
        <p:txBody>
          <a:bodyPr wrap="square" lIns="0" tIns="0" rIns="0" bIns="0" rtlCol="0" anchor="ctr"/>
          <a:lstStyle/>
          <a:p>
            <a:pPr marL="0" indent="0">
              <a:buNone/>
            </a:pPr>
            <a:r>
              <a:rPr lang="en-US" sz="950" b="1" kern="0" spc="110" dirty="0">
                <a:solidFill>
                  <a:srgbClr val="FFFFFF"/>
                </a:solidFill>
                <a:latin typeface="Arial" pitchFamily="34" charset="0"/>
                <a:ea typeface="Arial" pitchFamily="34" charset="-122"/>
                <a:cs typeface="Arial" pitchFamily="34" charset="-120"/>
              </a:rPr>
              <a:t>EXTERNAL</a:t>
            </a:r>
            <a:endParaRPr lang="en-US" sz="950" dirty="0"/>
          </a:p>
        </p:txBody>
      </p:sp>
      <p:sp>
        <p:nvSpPr>
          <p:cNvPr id="32" name="Text 30"/>
          <p:cNvSpPr/>
          <p:nvPr/>
        </p:nvSpPr>
        <p:spPr>
          <a:xfrm>
            <a:off x="9171432" y="2852928"/>
            <a:ext cx="2286000" cy="512064"/>
          </a:xfrm>
          <a:prstGeom prst="rect">
            <a:avLst/>
          </a:prstGeom>
          <a:noFill/>
          <a:ln/>
        </p:spPr>
        <p:txBody>
          <a:bodyPr wrap="square" lIns="0" tIns="0" rIns="0" bIns="0" rtlCol="0" anchor="t"/>
          <a:lstStyle/>
          <a:p>
            <a:pPr marL="0" indent="0">
              <a:lnSpc>
                <a:spcPts val="1600"/>
              </a:lnSpc>
              <a:buNone/>
            </a:pPr>
            <a:r>
              <a:rPr lang="en-US" sz="1350" b="1" dirty="0">
                <a:solidFill>
                  <a:srgbClr val="1A1A1A"/>
                </a:solidFill>
                <a:latin typeface="Arial" pitchFamily="34" charset="0"/>
                <a:ea typeface="Arial" pitchFamily="34" charset="-122"/>
                <a:cs typeface="Arial" pitchFamily="34" charset="-120"/>
              </a:rPr>
              <a:t>Speed is the competitive metric</a:t>
            </a:r>
            <a:endParaRPr lang="en-US" sz="1350" dirty="0"/>
          </a:p>
        </p:txBody>
      </p:sp>
      <p:sp>
        <p:nvSpPr>
          <p:cNvPr id="33" name="Text 31"/>
          <p:cNvSpPr/>
          <p:nvPr/>
        </p:nvSpPr>
        <p:spPr>
          <a:xfrm>
            <a:off x="9171432" y="3401568"/>
            <a:ext cx="2286000" cy="640080"/>
          </a:xfrm>
          <a:prstGeom prst="rect">
            <a:avLst/>
          </a:prstGeom>
          <a:noFill/>
          <a:ln/>
        </p:spPr>
        <p:txBody>
          <a:bodyPr wrap="square" lIns="0" tIns="0" rIns="0" bIns="0" rtlCol="0" anchor="t"/>
          <a:lstStyle/>
          <a:p>
            <a:pPr marL="0" indent="0">
              <a:lnSpc>
                <a:spcPts val="1400"/>
              </a:lnSpc>
              <a:buNone/>
            </a:pPr>
            <a:r>
              <a:rPr lang="en-US" sz="1100" dirty="0">
                <a:solidFill>
                  <a:srgbClr val="3D3D3D"/>
                </a:solidFill>
                <a:latin typeface="Arial" pitchFamily="34" charset="0"/>
                <a:ea typeface="Arial" pitchFamily="34" charset="-122"/>
                <a:cs typeface="Arial" pitchFamily="34" charset="-120"/>
              </a:rPr>
              <a:t>Being early puts pressure on the pace of assurance</a:t>
            </a:r>
            <a:endParaRPr lang="en-US" sz="1100" dirty="0"/>
          </a:p>
        </p:txBody>
      </p:sp>
      <p:sp>
        <p:nvSpPr>
          <p:cNvPr id="34" name="Shape 32"/>
          <p:cNvSpPr/>
          <p:nvPr/>
        </p:nvSpPr>
        <p:spPr>
          <a:xfrm>
            <a:off x="10300716" y="4187952"/>
            <a:ext cx="27432" cy="182880"/>
          </a:xfrm>
          <a:prstGeom prst="rect">
            <a:avLst/>
          </a:prstGeom>
          <a:solidFill>
            <a:srgbClr val="C4C4C4"/>
          </a:solidFill>
          <a:ln/>
        </p:spPr>
        <p:txBody>
          <a:bodyPr/>
          <a:lstStyle/>
          <a:p>
            <a:endParaRPr lang="en-GB"/>
          </a:p>
        </p:txBody>
      </p:sp>
      <p:sp>
        <p:nvSpPr>
          <p:cNvPr id="35" name="Shape 33"/>
          <p:cNvSpPr/>
          <p:nvPr/>
        </p:nvSpPr>
        <p:spPr>
          <a:xfrm rot="10800000">
            <a:off x="10213848" y="4352544"/>
            <a:ext cx="201168" cy="146304"/>
          </a:xfrm>
          <a:prstGeom prst="triangle">
            <a:avLst/>
          </a:prstGeom>
          <a:solidFill>
            <a:srgbClr val="C4C4C4"/>
          </a:solidFill>
          <a:ln/>
        </p:spPr>
        <p:txBody>
          <a:bodyPr/>
          <a:lstStyle/>
          <a:p>
            <a:endParaRPr lang="en-GB"/>
          </a:p>
        </p:txBody>
      </p:sp>
      <p:sp>
        <p:nvSpPr>
          <p:cNvPr id="36" name="Shape 34"/>
          <p:cNvSpPr/>
          <p:nvPr/>
        </p:nvSpPr>
        <p:spPr>
          <a:xfrm>
            <a:off x="566928" y="4608576"/>
            <a:ext cx="11055096" cy="1426464"/>
          </a:xfrm>
          <a:prstGeom prst="roundRect">
            <a:avLst>
              <a:gd name="adj" fmla="val 3205"/>
            </a:avLst>
          </a:prstGeom>
          <a:solidFill>
            <a:srgbClr val="1F1F1F"/>
          </a:solidFill>
          <a:ln/>
        </p:spPr>
        <p:txBody>
          <a:bodyPr/>
          <a:lstStyle/>
          <a:p>
            <a:endParaRPr lang="en-GB"/>
          </a:p>
        </p:txBody>
      </p:sp>
      <p:sp>
        <p:nvSpPr>
          <p:cNvPr id="37" name="Text 35"/>
          <p:cNvSpPr/>
          <p:nvPr/>
        </p:nvSpPr>
        <p:spPr>
          <a:xfrm>
            <a:off x="859536" y="4754880"/>
            <a:ext cx="2011680"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ROOT CAUSE</a:t>
            </a:r>
            <a:endParaRPr lang="en-US" sz="900" dirty="0"/>
          </a:p>
        </p:txBody>
      </p:sp>
      <p:sp>
        <p:nvSpPr>
          <p:cNvPr id="38" name="Text 36"/>
          <p:cNvSpPr/>
          <p:nvPr/>
        </p:nvSpPr>
        <p:spPr>
          <a:xfrm>
            <a:off x="859536" y="4992624"/>
            <a:ext cx="10469880" cy="402336"/>
          </a:xfrm>
          <a:prstGeom prst="rect">
            <a:avLst/>
          </a:prstGeom>
          <a:noFill/>
          <a:ln/>
        </p:spPr>
        <p:txBody>
          <a:bodyPr wrap="square" lIns="0" tIns="0" rIns="0" bIns="0" rtlCol="0" anchor="ctr"/>
          <a:lstStyle/>
          <a:p>
            <a:pPr marL="0" indent="0">
              <a:buNone/>
            </a:pPr>
            <a:r>
              <a:rPr lang="en-US" sz="1800" b="1" dirty="0">
                <a:solidFill>
                  <a:srgbClr val="FFFFFF"/>
                </a:solidFill>
                <a:latin typeface="Arial" pitchFamily="34" charset="0"/>
                <a:ea typeface="Arial" pitchFamily="34" charset="-122"/>
                <a:cs typeface="Arial" pitchFamily="34" charset="-120"/>
              </a:rPr>
              <a:t>Accountability for AI and accountability for people decisions sit in different parts of the organisation</a:t>
            </a:r>
            <a:endParaRPr lang="en-US" sz="1800" dirty="0"/>
          </a:p>
        </p:txBody>
      </p:sp>
      <p:sp>
        <p:nvSpPr>
          <p:cNvPr id="39" name="Text 37"/>
          <p:cNvSpPr/>
          <p:nvPr/>
        </p:nvSpPr>
        <p:spPr>
          <a:xfrm>
            <a:off x="859536" y="5431536"/>
            <a:ext cx="10469880" cy="365760"/>
          </a:xfrm>
          <a:prstGeom prst="rect">
            <a:avLst/>
          </a:prstGeom>
          <a:noFill/>
          <a:ln/>
        </p:spPr>
        <p:txBody>
          <a:bodyPr wrap="square" lIns="0" tIns="0" rIns="0" bIns="0" rtlCol="0" anchor="t"/>
          <a:lstStyle/>
          <a:p>
            <a:pPr marL="0" indent="0">
              <a:buNone/>
            </a:pPr>
            <a:r>
              <a:rPr lang="en-US" sz="1250" dirty="0">
                <a:solidFill>
                  <a:srgbClr val="C9C9C9"/>
                </a:solidFill>
                <a:latin typeface="Arial" pitchFamily="34" charset="0"/>
                <a:ea typeface="Arial" pitchFamily="34" charset="-122"/>
                <a:cs typeface="Arial" pitchFamily="34" charset="-120"/>
              </a:rPr>
              <a:t>Until the model risk discipline applied to credit is extended to people models, governance keeps arriving after deployment.</a:t>
            </a:r>
            <a:endParaRPr lang="en-US" sz="1250" dirty="0"/>
          </a:p>
        </p:txBody>
      </p:sp>
      <p:sp>
        <p:nvSpPr>
          <p:cNvPr id="40" name="Text 38"/>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Analysis applying Colquitt (2001) and Regulation (EU) 2024/1689 to HSBC disclosures, 2025–2026.</a:t>
            </a:r>
            <a:endParaRPr lang="en-US" sz="850" dirty="0"/>
          </a:p>
        </p:txBody>
      </p:sp>
      <p:sp>
        <p:nvSpPr>
          <p:cNvPr id="41" name="Text 39"/>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23</a:t>
            </a:r>
            <a:endParaRPr lang="en-US" sz="9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25">
    <p:bg>
      <p:bgPr>
        <a:solidFill>
          <a:srgbClr val="FFFFFF"/>
        </a:solidFill>
        <a:effectLst/>
      </p:bgPr>
    </p:bg>
    <p:spTree>
      <p:nvGrpSpPr>
        <p:cNvPr id="1" name=""/>
        <p:cNvGrpSpPr/>
        <p:nvPr/>
      </p:nvGrpSpPr>
      <p:grpSpPr>
        <a:xfrm>
          <a:off x="0" y="0"/>
          <a:ext cx="0" cy="0"/>
          <a:chOff x="0" y="0"/>
          <a:chExt cx="0" cy="0"/>
        </a:xfrm>
      </p:grpSpPr>
      <p:pic>
        <p:nvPicPr>
          <p:cNvPr id="32" name="Picture 31">
            <a:extLst>
              <a:ext uri="{FF2B5EF4-FFF2-40B4-BE49-F238E27FC236}">
                <a16:creationId xmlns:a16="http://schemas.microsoft.com/office/drawing/2014/main" id="{0BE06BE4-612F-408A-59E6-6DF8D5577EAF}"/>
              </a:ext>
            </a:extLst>
          </p:cNvPr>
          <p:cNvPicPr>
            <a:picLocks noChangeAspect="1"/>
          </p:cNvPicPr>
          <p:nvPr/>
        </p:nvPicPr>
        <p:blipFill>
          <a:blip r:embed="rId3"/>
          <a:stretch>
            <a:fillRect/>
          </a:stretch>
        </p:blipFill>
        <p:spPr>
          <a:xfrm>
            <a:off x="417084" y="292336"/>
            <a:ext cx="11357832" cy="6273328"/>
          </a:xfrm>
          <a:prstGeom prst="rect">
            <a:avLst/>
          </a:prstGeo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 2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pPr marL="0" indent="0">
              <a:buNone/>
            </a:pPr>
            <a:r>
              <a:rPr lang="en-US" sz="1050" b="1" kern="0" spc="160" dirty="0">
                <a:solidFill>
                  <a:srgbClr val="DB0011"/>
                </a:solidFill>
                <a:latin typeface="Arial" pitchFamily="34" charset="0"/>
                <a:ea typeface="Arial" pitchFamily="34" charset="-122"/>
                <a:cs typeface="Arial" pitchFamily="34" charset="-120"/>
              </a:rPr>
              <a:t>YASH · AI GOVERNANCE, FAIRNESS AND TRUST</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3000" b="1" dirty="0">
                <a:solidFill>
                  <a:srgbClr val="1A1A1A"/>
                </a:solidFill>
                <a:latin typeface="Arial" pitchFamily="34" charset="0"/>
                <a:ea typeface="Arial" pitchFamily="34" charset="-122"/>
                <a:cs typeface="Arial" pitchFamily="34" charset="-120"/>
              </a:rPr>
              <a:t>Future of work: governance and regulation, 5 to 10 years out</a:t>
            </a:r>
            <a:endParaRPr lang="en-US" sz="3000" dirty="0"/>
          </a:p>
        </p:txBody>
      </p:sp>
      <p:sp>
        <p:nvSpPr>
          <p:cNvPr id="5" name="Shape 3"/>
          <p:cNvSpPr/>
          <p:nvPr/>
        </p:nvSpPr>
        <p:spPr>
          <a:xfrm>
            <a:off x="566928" y="1481328"/>
            <a:ext cx="3529584" cy="2377440"/>
          </a:xfrm>
          <a:prstGeom prst="roundRect">
            <a:avLst>
              <a:gd name="adj" fmla="val 1923"/>
            </a:avLst>
          </a:prstGeom>
          <a:solidFill>
            <a:srgbClr val="F4F4F4"/>
          </a:solidFill>
          <a:ln w="12700">
            <a:solidFill>
              <a:srgbClr val="DCDCDC"/>
            </a:solidFill>
            <a:prstDash val="solid"/>
          </a:ln>
        </p:spPr>
        <p:txBody>
          <a:bodyPr/>
          <a:lstStyle/>
          <a:p>
            <a:endParaRPr lang="en-GB"/>
          </a:p>
        </p:txBody>
      </p:sp>
      <p:sp>
        <p:nvSpPr>
          <p:cNvPr id="6" name="Shape 4"/>
          <p:cNvSpPr/>
          <p:nvPr/>
        </p:nvSpPr>
        <p:spPr>
          <a:xfrm>
            <a:off x="786384" y="1645920"/>
            <a:ext cx="1234440" cy="274320"/>
          </a:xfrm>
          <a:prstGeom prst="roundRect">
            <a:avLst>
              <a:gd name="adj" fmla="val 16667"/>
            </a:avLst>
          </a:prstGeom>
          <a:solidFill>
            <a:srgbClr val="DB0011"/>
          </a:solidFill>
          <a:ln/>
        </p:spPr>
        <p:txBody>
          <a:bodyPr/>
          <a:lstStyle/>
          <a:p>
            <a:endParaRPr lang="en-GB"/>
          </a:p>
        </p:txBody>
      </p:sp>
      <p:sp>
        <p:nvSpPr>
          <p:cNvPr id="7" name="Text 5"/>
          <p:cNvSpPr/>
          <p:nvPr/>
        </p:nvSpPr>
        <p:spPr>
          <a:xfrm>
            <a:off x="786384" y="1645920"/>
            <a:ext cx="1234440" cy="274320"/>
          </a:xfrm>
          <a:prstGeom prst="rect">
            <a:avLst/>
          </a:prstGeom>
          <a:noFill/>
          <a:ln/>
        </p:spPr>
        <p:txBody>
          <a:bodyPr wrap="square" lIns="0" tIns="0" rIns="0" bIns="0" rtlCol="0" anchor="ctr"/>
          <a:lstStyle/>
          <a:p>
            <a:pPr marL="0" indent="0" algn="ctr">
              <a:buNone/>
            </a:pPr>
            <a:r>
              <a:rPr lang="en-US" sz="900" b="1" dirty="0">
                <a:solidFill>
                  <a:srgbClr val="FFFFFF"/>
                </a:solidFill>
                <a:latin typeface="Arial" pitchFamily="34" charset="0"/>
                <a:ea typeface="Arial" pitchFamily="34" charset="-122"/>
                <a:cs typeface="Arial" pitchFamily="34" charset="-120"/>
              </a:rPr>
              <a:t>0–2 YEARS</a:t>
            </a:r>
            <a:endParaRPr lang="en-US" sz="900" dirty="0"/>
          </a:p>
        </p:txBody>
      </p:sp>
      <p:sp>
        <p:nvSpPr>
          <p:cNvPr id="8" name="Text 6"/>
          <p:cNvSpPr/>
          <p:nvPr/>
        </p:nvSpPr>
        <p:spPr>
          <a:xfrm>
            <a:off x="786384" y="2011680"/>
            <a:ext cx="3090672" cy="566928"/>
          </a:xfrm>
          <a:prstGeom prst="rect">
            <a:avLst/>
          </a:prstGeom>
          <a:noFill/>
          <a:ln/>
        </p:spPr>
        <p:txBody>
          <a:bodyPr wrap="square" lIns="0" tIns="0" rIns="0" bIns="0" rtlCol="0" anchor="t"/>
          <a:lstStyle/>
          <a:p>
            <a:pPr marL="0" indent="0">
              <a:lnSpc>
                <a:spcPts val="1900"/>
              </a:lnSpc>
              <a:buNone/>
            </a:pPr>
            <a:r>
              <a:rPr lang="en-US" sz="1550" b="1" dirty="0">
                <a:solidFill>
                  <a:srgbClr val="1A1A1A"/>
                </a:solidFill>
                <a:latin typeface="Arial" pitchFamily="34" charset="0"/>
                <a:ea typeface="Arial" pitchFamily="34" charset="-122"/>
                <a:cs typeface="Arial" pitchFamily="34" charset="-120"/>
              </a:rPr>
              <a:t>Compliance becomes concrete</a:t>
            </a:r>
            <a:endParaRPr lang="en-US" sz="1550" dirty="0"/>
          </a:p>
        </p:txBody>
      </p:sp>
      <p:sp>
        <p:nvSpPr>
          <p:cNvPr id="9" name="Text 7"/>
          <p:cNvSpPr/>
          <p:nvPr/>
        </p:nvSpPr>
        <p:spPr>
          <a:xfrm>
            <a:off x="786384" y="2615184"/>
            <a:ext cx="3090672" cy="658368"/>
          </a:xfrm>
          <a:prstGeom prst="rect">
            <a:avLst/>
          </a:prstGeom>
          <a:noFill/>
          <a:ln/>
        </p:spPr>
        <p:txBody>
          <a:bodyPr wrap="square" lIns="0" tIns="0" rIns="0" bIns="0" rtlCol="0" anchor="t"/>
          <a:lstStyle/>
          <a:p>
            <a:pPr marL="0" indent="0">
              <a:lnSpc>
                <a:spcPts val="1450"/>
              </a:lnSpc>
              <a:buNone/>
            </a:pPr>
            <a:r>
              <a:rPr lang="en-US" sz="1150" dirty="0">
                <a:solidFill>
                  <a:srgbClr val="3D3D3D"/>
                </a:solidFill>
                <a:latin typeface="Arial" pitchFamily="34" charset="0"/>
                <a:ea typeface="Arial" pitchFamily="34" charset="-122"/>
                <a:cs typeface="Arial" pitchFamily="34" charset="-120"/>
              </a:rPr>
              <a:t>Transparency and AI literacy duties already live</a:t>
            </a:r>
            <a:endParaRPr lang="en-US" sz="1150" dirty="0"/>
          </a:p>
        </p:txBody>
      </p:sp>
      <p:sp>
        <p:nvSpPr>
          <p:cNvPr id="10" name="Text 8"/>
          <p:cNvSpPr/>
          <p:nvPr/>
        </p:nvSpPr>
        <p:spPr>
          <a:xfrm>
            <a:off x="786384" y="3291840"/>
            <a:ext cx="3090672" cy="548640"/>
          </a:xfrm>
          <a:prstGeom prst="rect">
            <a:avLst/>
          </a:prstGeom>
          <a:noFill/>
          <a:ln/>
        </p:spPr>
        <p:txBody>
          <a:bodyPr wrap="square" lIns="0" tIns="0" rIns="0" bIns="0" rtlCol="0" anchor="t"/>
          <a:lstStyle/>
          <a:p>
            <a:pPr marL="0" indent="0">
              <a:lnSpc>
                <a:spcPts val="1300"/>
              </a:lnSpc>
              <a:buNone/>
            </a:pPr>
            <a:r>
              <a:rPr lang="en-US" sz="1050" b="1" dirty="0">
                <a:solidFill>
                  <a:srgbClr val="1A1A1A"/>
                </a:solidFill>
                <a:latin typeface="Arial" pitchFamily="34" charset="0"/>
                <a:ea typeface="Arial" pitchFamily="34" charset="-122"/>
                <a:cs typeface="Arial" pitchFamily="34" charset="-120"/>
              </a:rPr>
              <a:t>PREPARE: Inventory every people-touching AI system now</a:t>
            </a:r>
            <a:endParaRPr lang="en-US" sz="1050" dirty="0"/>
          </a:p>
        </p:txBody>
      </p:sp>
      <p:sp>
        <p:nvSpPr>
          <p:cNvPr id="11" name="Shape 9"/>
          <p:cNvSpPr/>
          <p:nvPr/>
        </p:nvSpPr>
        <p:spPr>
          <a:xfrm>
            <a:off x="4315968" y="1481328"/>
            <a:ext cx="3529584" cy="2377440"/>
          </a:xfrm>
          <a:prstGeom prst="roundRect">
            <a:avLst>
              <a:gd name="adj" fmla="val 1923"/>
            </a:avLst>
          </a:prstGeom>
          <a:solidFill>
            <a:srgbClr val="F4F4F4"/>
          </a:solidFill>
          <a:ln w="12700">
            <a:solidFill>
              <a:srgbClr val="DCDCDC"/>
            </a:solidFill>
            <a:prstDash val="solid"/>
          </a:ln>
        </p:spPr>
        <p:txBody>
          <a:bodyPr/>
          <a:lstStyle/>
          <a:p>
            <a:endParaRPr lang="en-GB"/>
          </a:p>
        </p:txBody>
      </p:sp>
      <p:sp>
        <p:nvSpPr>
          <p:cNvPr id="12" name="Shape 10"/>
          <p:cNvSpPr/>
          <p:nvPr/>
        </p:nvSpPr>
        <p:spPr>
          <a:xfrm>
            <a:off x="4535424" y="1645920"/>
            <a:ext cx="1234440" cy="274320"/>
          </a:xfrm>
          <a:prstGeom prst="roundRect">
            <a:avLst>
              <a:gd name="adj" fmla="val 16667"/>
            </a:avLst>
          </a:prstGeom>
          <a:solidFill>
            <a:srgbClr val="DB0011"/>
          </a:solidFill>
          <a:ln/>
        </p:spPr>
        <p:txBody>
          <a:bodyPr/>
          <a:lstStyle/>
          <a:p>
            <a:endParaRPr lang="en-GB"/>
          </a:p>
        </p:txBody>
      </p:sp>
      <p:sp>
        <p:nvSpPr>
          <p:cNvPr id="13" name="Text 11"/>
          <p:cNvSpPr/>
          <p:nvPr/>
        </p:nvSpPr>
        <p:spPr>
          <a:xfrm>
            <a:off x="4535424" y="1645920"/>
            <a:ext cx="1234440" cy="274320"/>
          </a:xfrm>
          <a:prstGeom prst="rect">
            <a:avLst/>
          </a:prstGeom>
          <a:noFill/>
          <a:ln/>
        </p:spPr>
        <p:txBody>
          <a:bodyPr wrap="square" lIns="0" tIns="0" rIns="0" bIns="0" rtlCol="0" anchor="ctr"/>
          <a:lstStyle/>
          <a:p>
            <a:pPr marL="0" indent="0" algn="ctr">
              <a:buNone/>
            </a:pPr>
            <a:r>
              <a:rPr lang="en-US" sz="900" b="1" dirty="0">
                <a:solidFill>
                  <a:srgbClr val="FFFFFF"/>
                </a:solidFill>
                <a:latin typeface="Arial" pitchFamily="34" charset="0"/>
                <a:ea typeface="Arial" pitchFamily="34" charset="-122"/>
                <a:cs typeface="Arial" pitchFamily="34" charset="-120"/>
              </a:rPr>
              <a:t>3–5 YEARS</a:t>
            </a:r>
            <a:endParaRPr lang="en-US" sz="900" dirty="0"/>
          </a:p>
        </p:txBody>
      </p:sp>
      <p:sp>
        <p:nvSpPr>
          <p:cNvPr id="14" name="Text 12"/>
          <p:cNvSpPr/>
          <p:nvPr/>
        </p:nvSpPr>
        <p:spPr>
          <a:xfrm>
            <a:off x="4535424" y="2011680"/>
            <a:ext cx="3090672" cy="566928"/>
          </a:xfrm>
          <a:prstGeom prst="rect">
            <a:avLst/>
          </a:prstGeom>
          <a:noFill/>
          <a:ln/>
        </p:spPr>
        <p:txBody>
          <a:bodyPr wrap="square" lIns="0" tIns="0" rIns="0" bIns="0" rtlCol="0" anchor="t"/>
          <a:lstStyle/>
          <a:p>
            <a:pPr marL="0" indent="0">
              <a:lnSpc>
                <a:spcPts val="1900"/>
              </a:lnSpc>
              <a:buNone/>
            </a:pPr>
            <a:r>
              <a:rPr lang="en-US" sz="1550" b="1" dirty="0">
                <a:solidFill>
                  <a:srgbClr val="1A1A1A"/>
                </a:solidFill>
                <a:latin typeface="Arial" pitchFamily="34" charset="0"/>
                <a:ea typeface="Arial" pitchFamily="34" charset="-122"/>
                <a:cs typeface="Arial" pitchFamily="34" charset="-120"/>
              </a:rPr>
              <a:t>Fairness becomes contestable</a:t>
            </a:r>
            <a:endParaRPr lang="en-US" sz="1550" dirty="0"/>
          </a:p>
        </p:txBody>
      </p:sp>
      <p:sp>
        <p:nvSpPr>
          <p:cNvPr id="15" name="Text 13"/>
          <p:cNvSpPr/>
          <p:nvPr/>
        </p:nvSpPr>
        <p:spPr>
          <a:xfrm>
            <a:off x="4535424" y="2615184"/>
            <a:ext cx="3090672" cy="658368"/>
          </a:xfrm>
          <a:prstGeom prst="rect">
            <a:avLst/>
          </a:prstGeom>
          <a:noFill/>
          <a:ln/>
        </p:spPr>
        <p:txBody>
          <a:bodyPr wrap="square" lIns="0" tIns="0" rIns="0" bIns="0" rtlCol="0" anchor="t"/>
          <a:lstStyle/>
          <a:p>
            <a:pPr marL="0" indent="0">
              <a:lnSpc>
                <a:spcPts val="1450"/>
              </a:lnSpc>
              <a:buNone/>
            </a:pPr>
            <a:r>
              <a:rPr lang="en-US" sz="1150" dirty="0">
                <a:solidFill>
                  <a:srgbClr val="3D3D3D"/>
                </a:solidFill>
                <a:latin typeface="Arial" pitchFamily="34" charset="0"/>
                <a:ea typeface="Arial" pitchFamily="34" charset="-122"/>
                <a:cs typeface="Arial" pitchFamily="34" charset="-120"/>
              </a:rPr>
              <a:t>Challenge shifts to whether use can be evidenced as fair</a:t>
            </a:r>
            <a:endParaRPr lang="en-US" sz="1150" dirty="0"/>
          </a:p>
        </p:txBody>
      </p:sp>
      <p:sp>
        <p:nvSpPr>
          <p:cNvPr id="16" name="Text 14"/>
          <p:cNvSpPr/>
          <p:nvPr/>
        </p:nvSpPr>
        <p:spPr>
          <a:xfrm>
            <a:off x="4535424" y="3291840"/>
            <a:ext cx="3090672" cy="548640"/>
          </a:xfrm>
          <a:prstGeom prst="rect">
            <a:avLst/>
          </a:prstGeom>
          <a:noFill/>
          <a:ln/>
        </p:spPr>
        <p:txBody>
          <a:bodyPr wrap="square" lIns="0" tIns="0" rIns="0" bIns="0" rtlCol="0" anchor="t"/>
          <a:lstStyle/>
          <a:p>
            <a:pPr marL="0" indent="0">
              <a:lnSpc>
                <a:spcPts val="1300"/>
              </a:lnSpc>
              <a:buNone/>
            </a:pPr>
            <a:r>
              <a:rPr lang="en-US" sz="1050" b="1" dirty="0">
                <a:solidFill>
                  <a:srgbClr val="1A1A1A"/>
                </a:solidFill>
                <a:latin typeface="Arial" pitchFamily="34" charset="0"/>
                <a:ea typeface="Arial" pitchFamily="34" charset="-122"/>
                <a:cs typeface="Arial" pitchFamily="34" charset="-120"/>
              </a:rPr>
              <a:t>PREPARE: Design decision logs for external scrutiny from day one</a:t>
            </a:r>
            <a:endParaRPr lang="en-US" sz="1050" dirty="0"/>
          </a:p>
        </p:txBody>
      </p:sp>
      <p:sp>
        <p:nvSpPr>
          <p:cNvPr id="17" name="Shape 15"/>
          <p:cNvSpPr/>
          <p:nvPr/>
        </p:nvSpPr>
        <p:spPr>
          <a:xfrm>
            <a:off x="8065008" y="1481328"/>
            <a:ext cx="3529584" cy="2377440"/>
          </a:xfrm>
          <a:prstGeom prst="roundRect">
            <a:avLst>
              <a:gd name="adj" fmla="val 1923"/>
            </a:avLst>
          </a:prstGeom>
          <a:solidFill>
            <a:srgbClr val="1F1F1F"/>
          </a:solidFill>
          <a:ln w="12700">
            <a:solidFill>
              <a:srgbClr val="1F1F1F"/>
            </a:solidFill>
            <a:prstDash val="solid"/>
          </a:ln>
        </p:spPr>
        <p:txBody>
          <a:bodyPr/>
          <a:lstStyle/>
          <a:p>
            <a:endParaRPr lang="en-GB"/>
          </a:p>
        </p:txBody>
      </p:sp>
      <p:sp>
        <p:nvSpPr>
          <p:cNvPr id="18" name="Shape 16"/>
          <p:cNvSpPr/>
          <p:nvPr/>
        </p:nvSpPr>
        <p:spPr>
          <a:xfrm>
            <a:off x="8284464" y="1645920"/>
            <a:ext cx="1234440" cy="274320"/>
          </a:xfrm>
          <a:prstGeom prst="roundRect">
            <a:avLst>
              <a:gd name="adj" fmla="val 16667"/>
            </a:avLst>
          </a:prstGeom>
          <a:solidFill>
            <a:srgbClr val="DB0011"/>
          </a:solidFill>
          <a:ln/>
        </p:spPr>
        <p:txBody>
          <a:bodyPr/>
          <a:lstStyle/>
          <a:p>
            <a:endParaRPr lang="en-GB"/>
          </a:p>
        </p:txBody>
      </p:sp>
      <p:sp>
        <p:nvSpPr>
          <p:cNvPr id="19" name="Text 17"/>
          <p:cNvSpPr/>
          <p:nvPr/>
        </p:nvSpPr>
        <p:spPr>
          <a:xfrm>
            <a:off x="8284464" y="1645920"/>
            <a:ext cx="1234440" cy="274320"/>
          </a:xfrm>
          <a:prstGeom prst="rect">
            <a:avLst/>
          </a:prstGeom>
          <a:noFill/>
          <a:ln/>
        </p:spPr>
        <p:txBody>
          <a:bodyPr wrap="square" lIns="0" tIns="0" rIns="0" bIns="0" rtlCol="0" anchor="ctr"/>
          <a:lstStyle/>
          <a:p>
            <a:pPr marL="0" indent="0" algn="ctr">
              <a:buNone/>
            </a:pPr>
            <a:r>
              <a:rPr lang="en-US" sz="900" b="1" dirty="0">
                <a:solidFill>
                  <a:srgbClr val="FFFFFF"/>
                </a:solidFill>
                <a:latin typeface="Arial" pitchFamily="34" charset="0"/>
                <a:ea typeface="Arial" pitchFamily="34" charset="-122"/>
                <a:cs typeface="Arial" pitchFamily="34" charset="-120"/>
              </a:rPr>
              <a:t>5–10 YEARS</a:t>
            </a:r>
            <a:endParaRPr lang="en-US" sz="900" dirty="0"/>
          </a:p>
        </p:txBody>
      </p:sp>
      <p:sp>
        <p:nvSpPr>
          <p:cNvPr id="20" name="Text 18"/>
          <p:cNvSpPr/>
          <p:nvPr/>
        </p:nvSpPr>
        <p:spPr>
          <a:xfrm>
            <a:off x="8284464" y="2011680"/>
            <a:ext cx="3090672" cy="566928"/>
          </a:xfrm>
          <a:prstGeom prst="rect">
            <a:avLst/>
          </a:prstGeom>
          <a:noFill/>
          <a:ln/>
        </p:spPr>
        <p:txBody>
          <a:bodyPr wrap="square" lIns="0" tIns="0" rIns="0" bIns="0" rtlCol="0" anchor="t"/>
          <a:lstStyle/>
          <a:p>
            <a:pPr marL="0" indent="0">
              <a:lnSpc>
                <a:spcPts val="1900"/>
              </a:lnSpc>
              <a:buNone/>
            </a:pPr>
            <a:r>
              <a:rPr lang="en-US" sz="1550" b="1" dirty="0">
                <a:solidFill>
                  <a:srgbClr val="FFFFFF"/>
                </a:solidFill>
                <a:latin typeface="Arial" pitchFamily="34" charset="0"/>
                <a:ea typeface="Arial" pitchFamily="34" charset="-122"/>
                <a:cs typeface="Arial" pitchFamily="34" charset="-120"/>
              </a:rPr>
              <a:t>Assurance becomes employer brand</a:t>
            </a:r>
            <a:endParaRPr lang="en-US" sz="1550" dirty="0"/>
          </a:p>
        </p:txBody>
      </p:sp>
      <p:sp>
        <p:nvSpPr>
          <p:cNvPr id="21" name="Text 19"/>
          <p:cNvSpPr/>
          <p:nvPr/>
        </p:nvSpPr>
        <p:spPr>
          <a:xfrm>
            <a:off x="8284464" y="2615184"/>
            <a:ext cx="3090672" cy="658368"/>
          </a:xfrm>
          <a:prstGeom prst="rect">
            <a:avLst/>
          </a:prstGeom>
          <a:noFill/>
          <a:ln/>
        </p:spPr>
        <p:txBody>
          <a:bodyPr wrap="square" lIns="0" tIns="0" rIns="0" bIns="0" rtlCol="0" anchor="t"/>
          <a:lstStyle/>
          <a:p>
            <a:pPr marL="0" indent="0">
              <a:lnSpc>
                <a:spcPts val="1450"/>
              </a:lnSpc>
              <a:buNone/>
            </a:pPr>
            <a:r>
              <a:rPr lang="en-US" sz="1150" dirty="0">
                <a:solidFill>
                  <a:srgbClr val="C9C9C9"/>
                </a:solidFill>
                <a:latin typeface="Arial" pitchFamily="34" charset="0"/>
                <a:ea typeface="Arial" pitchFamily="34" charset="-122"/>
                <a:cs typeface="Arial" pitchFamily="34" charset="-120"/>
              </a:rPr>
              <a:t>Demonstrable fairness attracts scarce talent</a:t>
            </a:r>
            <a:endParaRPr lang="en-US" sz="1150" dirty="0"/>
          </a:p>
        </p:txBody>
      </p:sp>
      <p:sp>
        <p:nvSpPr>
          <p:cNvPr id="22" name="Text 20"/>
          <p:cNvSpPr/>
          <p:nvPr/>
        </p:nvSpPr>
        <p:spPr>
          <a:xfrm>
            <a:off x="8284464" y="3291840"/>
            <a:ext cx="3090672" cy="548640"/>
          </a:xfrm>
          <a:prstGeom prst="rect">
            <a:avLst/>
          </a:prstGeom>
          <a:noFill/>
          <a:ln/>
        </p:spPr>
        <p:txBody>
          <a:bodyPr wrap="square" lIns="0" tIns="0" rIns="0" bIns="0" rtlCol="0" anchor="t"/>
          <a:lstStyle/>
          <a:p>
            <a:pPr marL="0" indent="0">
              <a:lnSpc>
                <a:spcPts val="1300"/>
              </a:lnSpc>
              <a:buNone/>
            </a:pPr>
            <a:r>
              <a:rPr lang="en-US" sz="1050" b="1" dirty="0">
                <a:solidFill>
                  <a:srgbClr val="FFFFFF"/>
                </a:solidFill>
                <a:latin typeface="Arial" pitchFamily="34" charset="0"/>
                <a:ea typeface="Arial" pitchFamily="34" charset="-122"/>
                <a:cs typeface="Arial" pitchFamily="34" charset="-120"/>
              </a:rPr>
              <a:t>PREPARE: Independent assurance and public reporting on people models</a:t>
            </a:r>
            <a:endParaRPr lang="en-US" sz="1050" dirty="0"/>
          </a:p>
        </p:txBody>
      </p:sp>
      <p:sp>
        <p:nvSpPr>
          <p:cNvPr id="23" name="Text 21"/>
          <p:cNvSpPr/>
          <p:nvPr/>
        </p:nvSpPr>
        <p:spPr>
          <a:xfrm>
            <a:off x="566928" y="4114800"/>
            <a:ext cx="11055096" cy="274320"/>
          </a:xfrm>
          <a:prstGeom prst="rect">
            <a:avLst/>
          </a:prstGeom>
          <a:noFill/>
          <a:ln/>
        </p:spPr>
        <p:txBody>
          <a:bodyPr wrap="square" lIns="0" tIns="0" rIns="0" bIns="0" rtlCol="0" anchor="ctr"/>
          <a:lstStyle/>
          <a:p>
            <a:pPr marL="0" indent="0">
              <a:buNone/>
            </a:pPr>
            <a:r>
              <a:rPr lang="en-US" sz="1400" b="1" dirty="0">
                <a:solidFill>
                  <a:srgbClr val="1A1A1A"/>
                </a:solidFill>
                <a:latin typeface="Arial" pitchFamily="34" charset="0"/>
                <a:ea typeface="Arial" pitchFamily="34" charset="-122"/>
                <a:cs typeface="Arial" pitchFamily="34" charset="-120"/>
              </a:rPr>
              <a:t>EU AI Act: the dates that matter for HR</a:t>
            </a:r>
            <a:endParaRPr lang="en-US" sz="1400" dirty="0"/>
          </a:p>
        </p:txBody>
      </p:sp>
      <p:sp>
        <p:nvSpPr>
          <p:cNvPr id="24" name="Shape 22"/>
          <p:cNvSpPr/>
          <p:nvPr/>
        </p:nvSpPr>
        <p:spPr>
          <a:xfrm>
            <a:off x="1892808" y="4956048"/>
            <a:ext cx="8403336" cy="32004"/>
          </a:xfrm>
          <a:prstGeom prst="rect">
            <a:avLst/>
          </a:prstGeom>
          <a:solidFill>
            <a:srgbClr val="D0D0D0"/>
          </a:solidFill>
          <a:ln/>
        </p:spPr>
        <p:txBody>
          <a:bodyPr/>
          <a:lstStyle/>
          <a:p>
            <a:endParaRPr lang="en-GB"/>
          </a:p>
        </p:txBody>
      </p:sp>
      <p:sp>
        <p:nvSpPr>
          <p:cNvPr id="25" name="Shape 23"/>
          <p:cNvSpPr/>
          <p:nvPr/>
        </p:nvSpPr>
        <p:spPr>
          <a:xfrm>
            <a:off x="1773936" y="4864608"/>
            <a:ext cx="237744" cy="237744"/>
          </a:xfrm>
          <a:prstGeom prst="ellipse">
            <a:avLst/>
          </a:prstGeom>
          <a:solidFill>
            <a:srgbClr val="DB0011"/>
          </a:solidFill>
          <a:ln/>
        </p:spPr>
        <p:txBody>
          <a:bodyPr/>
          <a:lstStyle/>
          <a:p>
            <a:endParaRPr lang="en-GB"/>
          </a:p>
        </p:txBody>
      </p:sp>
      <p:sp>
        <p:nvSpPr>
          <p:cNvPr id="26" name="Text 24"/>
          <p:cNvSpPr/>
          <p:nvPr/>
        </p:nvSpPr>
        <p:spPr>
          <a:xfrm>
            <a:off x="704088" y="4389120"/>
            <a:ext cx="2377440" cy="274320"/>
          </a:xfrm>
          <a:prstGeom prst="rect">
            <a:avLst/>
          </a:prstGeom>
          <a:noFill/>
          <a:ln/>
        </p:spPr>
        <p:txBody>
          <a:bodyPr wrap="square" lIns="0" tIns="0" rIns="0" bIns="0" rtlCol="0" anchor="ctr"/>
          <a:lstStyle/>
          <a:p>
            <a:pPr marL="0" indent="0" algn="ctr">
              <a:buNone/>
            </a:pPr>
            <a:r>
              <a:rPr lang="en-US" sz="1250" b="1" dirty="0">
                <a:solidFill>
                  <a:srgbClr val="DB0011"/>
                </a:solidFill>
                <a:latin typeface="Arial" pitchFamily="34" charset="0"/>
                <a:ea typeface="Arial" pitchFamily="34" charset="-122"/>
                <a:cs typeface="Arial" pitchFamily="34" charset="-120"/>
              </a:rPr>
              <a:t>Feb 2025</a:t>
            </a:r>
            <a:endParaRPr lang="en-US" sz="1250" dirty="0"/>
          </a:p>
        </p:txBody>
      </p:sp>
      <p:sp>
        <p:nvSpPr>
          <p:cNvPr id="27" name="Text 25"/>
          <p:cNvSpPr/>
          <p:nvPr/>
        </p:nvSpPr>
        <p:spPr>
          <a:xfrm>
            <a:off x="612648" y="5193792"/>
            <a:ext cx="2560320" cy="658368"/>
          </a:xfrm>
          <a:prstGeom prst="rect">
            <a:avLst/>
          </a:prstGeom>
          <a:noFill/>
          <a:ln/>
        </p:spPr>
        <p:txBody>
          <a:bodyPr wrap="square" lIns="0" tIns="0" rIns="0" bIns="0" rtlCol="0" anchor="t"/>
          <a:lstStyle/>
          <a:p>
            <a:pPr marL="0" indent="0" algn="ctr">
              <a:lnSpc>
                <a:spcPts val="1300"/>
              </a:lnSpc>
              <a:buNone/>
            </a:pPr>
            <a:r>
              <a:rPr lang="en-US" sz="1050" dirty="0">
                <a:solidFill>
                  <a:srgbClr val="3D3D3D"/>
                </a:solidFill>
                <a:latin typeface="Arial" pitchFamily="34" charset="0"/>
                <a:ea typeface="Arial" pitchFamily="34" charset="-122"/>
                <a:cs typeface="Arial" pitchFamily="34" charset="-120"/>
              </a:rPr>
              <a:t>Emotion-recognition ban and AI literacy duty in force</a:t>
            </a:r>
            <a:endParaRPr lang="en-US" sz="1050" dirty="0"/>
          </a:p>
        </p:txBody>
      </p:sp>
      <p:sp>
        <p:nvSpPr>
          <p:cNvPr id="28" name="Shape 26"/>
          <p:cNvSpPr/>
          <p:nvPr/>
        </p:nvSpPr>
        <p:spPr>
          <a:xfrm>
            <a:off x="4575048" y="4864608"/>
            <a:ext cx="237744" cy="237744"/>
          </a:xfrm>
          <a:prstGeom prst="ellipse">
            <a:avLst/>
          </a:prstGeom>
          <a:solidFill>
            <a:srgbClr val="DB0011"/>
          </a:solidFill>
          <a:ln/>
        </p:spPr>
        <p:txBody>
          <a:bodyPr/>
          <a:lstStyle/>
          <a:p>
            <a:endParaRPr lang="en-GB"/>
          </a:p>
        </p:txBody>
      </p:sp>
      <p:sp>
        <p:nvSpPr>
          <p:cNvPr id="29" name="Text 27"/>
          <p:cNvSpPr/>
          <p:nvPr/>
        </p:nvSpPr>
        <p:spPr>
          <a:xfrm>
            <a:off x="3505200" y="4389120"/>
            <a:ext cx="2377440" cy="274320"/>
          </a:xfrm>
          <a:prstGeom prst="rect">
            <a:avLst/>
          </a:prstGeom>
          <a:noFill/>
          <a:ln/>
        </p:spPr>
        <p:txBody>
          <a:bodyPr wrap="square" lIns="0" tIns="0" rIns="0" bIns="0" rtlCol="0" anchor="ctr"/>
          <a:lstStyle/>
          <a:p>
            <a:pPr marL="0" indent="0" algn="ctr">
              <a:buNone/>
            </a:pPr>
            <a:r>
              <a:rPr lang="en-US" sz="1250" b="1" dirty="0">
                <a:solidFill>
                  <a:srgbClr val="DB0011"/>
                </a:solidFill>
                <a:latin typeface="Arial" pitchFamily="34" charset="0"/>
                <a:ea typeface="Arial" pitchFamily="34" charset="-122"/>
                <a:cs typeface="Arial" pitchFamily="34" charset="-120"/>
              </a:rPr>
              <a:t>Aug 2025</a:t>
            </a:r>
            <a:endParaRPr lang="en-US" sz="1250" dirty="0"/>
          </a:p>
        </p:txBody>
      </p:sp>
      <p:sp>
        <p:nvSpPr>
          <p:cNvPr id="30" name="Text 28"/>
          <p:cNvSpPr/>
          <p:nvPr/>
        </p:nvSpPr>
        <p:spPr>
          <a:xfrm>
            <a:off x="3413760" y="5193792"/>
            <a:ext cx="2560320" cy="658368"/>
          </a:xfrm>
          <a:prstGeom prst="rect">
            <a:avLst/>
          </a:prstGeom>
          <a:noFill/>
          <a:ln/>
        </p:spPr>
        <p:txBody>
          <a:bodyPr wrap="square" lIns="0" tIns="0" rIns="0" bIns="0" rtlCol="0" anchor="t"/>
          <a:lstStyle/>
          <a:p>
            <a:pPr marL="0" indent="0" algn="ctr">
              <a:lnSpc>
                <a:spcPts val="1300"/>
              </a:lnSpc>
              <a:buNone/>
            </a:pPr>
            <a:r>
              <a:rPr lang="en-US" sz="1050" dirty="0">
                <a:solidFill>
                  <a:srgbClr val="3D3D3D"/>
                </a:solidFill>
                <a:latin typeface="Arial" pitchFamily="34" charset="0"/>
                <a:ea typeface="Arial" pitchFamily="34" charset="-122"/>
                <a:cs typeface="Arial" pitchFamily="34" charset="-120"/>
              </a:rPr>
              <a:t>General-purpose AI model obligations begin</a:t>
            </a:r>
            <a:endParaRPr lang="en-US" sz="1050" dirty="0"/>
          </a:p>
        </p:txBody>
      </p:sp>
      <p:sp>
        <p:nvSpPr>
          <p:cNvPr id="31" name="Shape 29"/>
          <p:cNvSpPr/>
          <p:nvPr/>
        </p:nvSpPr>
        <p:spPr>
          <a:xfrm>
            <a:off x="7376160" y="4864608"/>
            <a:ext cx="237744" cy="237744"/>
          </a:xfrm>
          <a:prstGeom prst="ellipse">
            <a:avLst/>
          </a:prstGeom>
          <a:solidFill>
            <a:srgbClr val="8A8A8A"/>
          </a:solidFill>
          <a:ln/>
        </p:spPr>
        <p:txBody>
          <a:bodyPr/>
          <a:lstStyle/>
          <a:p>
            <a:endParaRPr lang="en-GB"/>
          </a:p>
        </p:txBody>
      </p:sp>
      <p:sp>
        <p:nvSpPr>
          <p:cNvPr id="32" name="Text 30"/>
          <p:cNvSpPr/>
          <p:nvPr/>
        </p:nvSpPr>
        <p:spPr>
          <a:xfrm>
            <a:off x="6306312" y="4389120"/>
            <a:ext cx="2377440" cy="274320"/>
          </a:xfrm>
          <a:prstGeom prst="rect">
            <a:avLst/>
          </a:prstGeom>
          <a:noFill/>
          <a:ln/>
        </p:spPr>
        <p:txBody>
          <a:bodyPr wrap="square" lIns="0" tIns="0" rIns="0" bIns="0" rtlCol="0" anchor="ctr"/>
          <a:lstStyle/>
          <a:p>
            <a:pPr marL="0" indent="0" algn="ctr">
              <a:buNone/>
            </a:pPr>
            <a:r>
              <a:rPr lang="en-US" sz="1250" b="1" dirty="0">
                <a:solidFill>
                  <a:srgbClr val="1A1A1A"/>
                </a:solidFill>
                <a:latin typeface="Arial" pitchFamily="34" charset="0"/>
                <a:ea typeface="Arial" pitchFamily="34" charset="-122"/>
                <a:cs typeface="Arial" pitchFamily="34" charset="-120"/>
              </a:rPr>
              <a:t>Aug 2026</a:t>
            </a:r>
            <a:endParaRPr lang="en-US" sz="1250" dirty="0"/>
          </a:p>
        </p:txBody>
      </p:sp>
      <p:sp>
        <p:nvSpPr>
          <p:cNvPr id="33" name="Text 31"/>
          <p:cNvSpPr/>
          <p:nvPr/>
        </p:nvSpPr>
        <p:spPr>
          <a:xfrm>
            <a:off x="6214872" y="5193792"/>
            <a:ext cx="2560320" cy="658368"/>
          </a:xfrm>
          <a:prstGeom prst="rect">
            <a:avLst/>
          </a:prstGeom>
          <a:noFill/>
          <a:ln/>
        </p:spPr>
        <p:txBody>
          <a:bodyPr wrap="square" lIns="0" tIns="0" rIns="0" bIns="0" rtlCol="0" anchor="t"/>
          <a:lstStyle/>
          <a:p>
            <a:pPr marL="0" indent="0" algn="ctr">
              <a:lnSpc>
                <a:spcPts val="1300"/>
              </a:lnSpc>
              <a:buNone/>
            </a:pPr>
            <a:r>
              <a:rPr lang="en-US" sz="1050" dirty="0">
                <a:solidFill>
                  <a:srgbClr val="3D3D3D"/>
                </a:solidFill>
                <a:latin typeface="Arial" pitchFamily="34" charset="0"/>
                <a:ea typeface="Arial" pitchFamily="34" charset="-122"/>
                <a:cs typeface="Arial" pitchFamily="34" charset="-120"/>
              </a:rPr>
              <a:t>Transparency duties for employment systems</a:t>
            </a:r>
            <a:endParaRPr lang="en-US" sz="1050" dirty="0"/>
          </a:p>
        </p:txBody>
      </p:sp>
      <p:sp>
        <p:nvSpPr>
          <p:cNvPr id="34" name="Shape 32"/>
          <p:cNvSpPr/>
          <p:nvPr/>
        </p:nvSpPr>
        <p:spPr>
          <a:xfrm>
            <a:off x="10177272" y="4864608"/>
            <a:ext cx="237744" cy="237744"/>
          </a:xfrm>
          <a:prstGeom prst="ellipse">
            <a:avLst/>
          </a:prstGeom>
          <a:solidFill>
            <a:srgbClr val="8A8A8A"/>
          </a:solidFill>
          <a:ln/>
        </p:spPr>
        <p:txBody>
          <a:bodyPr/>
          <a:lstStyle/>
          <a:p>
            <a:endParaRPr lang="en-GB"/>
          </a:p>
        </p:txBody>
      </p:sp>
      <p:sp>
        <p:nvSpPr>
          <p:cNvPr id="35" name="Text 33"/>
          <p:cNvSpPr/>
          <p:nvPr/>
        </p:nvSpPr>
        <p:spPr>
          <a:xfrm>
            <a:off x="9107424" y="4389120"/>
            <a:ext cx="2377440" cy="274320"/>
          </a:xfrm>
          <a:prstGeom prst="rect">
            <a:avLst/>
          </a:prstGeom>
          <a:noFill/>
          <a:ln/>
        </p:spPr>
        <p:txBody>
          <a:bodyPr wrap="square" lIns="0" tIns="0" rIns="0" bIns="0" rtlCol="0" anchor="ctr"/>
          <a:lstStyle/>
          <a:p>
            <a:pPr marL="0" indent="0" algn="ctr">
              <a:buNone/>
            </a:pPr>
            <a:r>
              <a:rPr lang="en-US" sz="1250" b="1" dirty="0">
                <a:solidFill>
                  <a:srgbClr val="1A1A1A"/>
                </a:solidFill>
                <a:latin typeface="Arial" pitchFamily="34" charset="0"/>
                <a:ea typeface="Arial" pitchFamily="34" charset="-122"/>
                <a:cs typeface="Arial" pitchFamily="34" charset="-120"/>
              </a:rPr>
              <a:t>Dec 2027</a:t>
            </a:r>
            <a:endParaRPr lang="en-US" sz="1250" dirty="0"/>
          </a:p>
        </p:txBody>
      </p:sp>
      <p:sp>
        <p:nvSpPr>
          <p:cNvPr id="36" name="Text 34"/>
          <p:cNvSpPr/>
          <p:nvPr/>
        </p:nvSpPr>
        <p:spPr>
          <a:xfrm>
            <a:off x="9015984" y="5193792"/>
            <a:ext cx="2560320" cy="658368"/>
          </a:xfrm>
          <a:prstGeom prst="rect">
            <a:avLst/>
          </a:prstGeom>
          <a:noFill/>
          <a:ln/>
        </p:spPr>
        <p:txBody>
          <a:bodyPr wrap="square" lIns="0" tIns="0" rIns="0" bIns="0" rtlCol="0" anchor="t"/>
          <a:lstStyle/>
          <a:p>
            <a:pPr marL="0" indent="0" algn="ctr">
              <a:lnSpc>
                <a:spcPts val="1300"/>
              </a:lnSpc>
              <a:buNone/>
            </a:pPr>
            <a:r>
              <a:rPr lang="en-US" sz="1050" dirty="0">
                <a:solidFill>
                  <a:srgbClr val="3D3D3D"/>
                </a:solidFill>
                <a:latin typeface="Arial" pitchFamily="34" charset="0"/>
                <a:ea typeface="Arial" pitchFamily="34" charset="-122"/>
                <a:cs typeface="Arial" pitchFamily="34" charset="-120"/>
              </a:rPr>
              <a:t>Proposed deferral for certain Annex III systems</a:t>
            </a:r>
            <a:endParaRPr lang="en-US" sz="1050" dirty="0"/>
          </a:p>
        </p:txBody>
      </p:sp>
      <p:sp>
        <p:nvSpPr>
          <p:cNvPr id="37" name="Text 35"/>
          <p:cNvSpPr/>
          <p:nvPr/>
        </p:nvSpPr>
        <p:spPr>
          <a:xfrm>
            <a:off x="566928" y="5870448"/>
            <a:ext cx="11055096" cy="274320"/>
          </a:xfrm>
          <a:prstGeom prst="rect">
            <a:avLst/>
          </a:prstGeom>
          <a:noFill/>
          <a:ln/>
        </p:spPr>
        <p:txBody>
          <a:bodyPr wrap="square" lIns="0" tIns="0" rIns="0" bIns="0" rtlCol="0" anchor="ctr"/>
          <a:lstStyle/>
          <a:p>
            <a:pPr marL="0" indent="0" algn="ctr">
              <a:buNone/>
            </a:pPr>
            <a:r>
              <a:rPr lang="en-US" sz="1200" b="1" i="1" dirty="0">
                <a:solidFill>
                  <a:srgbClr val="1A1A1A"/>
                </a:solidFill>
                <a:latin typeface="Arial" pitchFamily="34" charset="0"/>
                <a:ea typeface="Arial" pitchFamily="34" charset="-122"/>
                <a:cs typeface="Arial" pitchFamily="34" charset="-120"/>
              </a:rPr>
              <a:t>The direction is settled even where the dates are still moving.</a:t>
            </a:r>
            <a:endParaRPr lang="en-US" sz="1200" dirty="0"/>
          </a:p>
        </p:txBody>
      </p:sp>
      <p:sp>
        <p:nvSpPr>
          <p:cNvPr id="38" name="Text 36"/>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Sources: Regulation (EU) 2024/1689; European Commission Digital Omnibus proposals (2026); Crowell and Moring (2026).</a:t>
            </a:r>
            <a:endParaRPr lang="en-US" sz="850" dirty="0"/>
          </a:p>
        </p:txBody>
      </p:sp>
      <p:sp>
        <p:nvSpPr>
          <p:cNvPr id="39" name="Text 37"/>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25</a:t>
            </a:r>
            <a:endParaRPr lang="en-US" sz="9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 27">
    <p:bg>
      <p:bgPr>
        <a:solidFill>
          <a:srgbClr val="141414"/>
        </a:solidFill>
        <a:effectLst/>
      </p:bgPr>
    </p:bg>
    <p:spTree>
      <p:nvGrpSpPr>
        <p:cNvPr id="1" name=""/>
        <p:cNvGrpSpPr/>
        <p:nvPr/>
      </p:nvGrpSpPr>
      <p:grpSpPr>
        <a:xfrm>
          <a:off x="0" y="0"/>
          <a:ext cx="0" cy="0"/>
          <a:chOff x="0" y="0"/>
          <a:chExt cx="0" cy="0"/>
        </a:xfrm>
      </p:grpSpPr>
      <p:sp>
        <p:nvSpPr>
          <p:cNvPr id="2" name="Shape 0"/>
          <p:cNvSpPr/>
          <p:nvPr/>
        </p:nvSpPr>
        <p:spPr>
          <a:xfrm rot="2700000">
            <a:off x="594361" y="274151"/>
            <a:ext cx="118872" cy="118872"/>
          </a:xfrm>
          <a:prstGeom prst="rect">
            <a:avLst/>
          </a:prstGeom>
          <a:solidFill>
            <a:srgbClr val="DB0011"/>
          </a:solidFill>
          <a:ln/>
        </p:spPr>
        <p:txBody>
          <a:bodyPr/>
          <a:lstStyle/>
          <a:p>
            <a:endParaRPr lang="en-GB"/>
          </a:p>
        </p:txBody>
      </p:sp>
      <p:sp>
        <p:nvSpPr>
          <p:cNvPr id="3" name="Text 1"/>
          <p:cNvSpPr/>
          <p:nvPr/>
        </p:nvSpPr>
        <p:spPr>
          <a:xfrm>
            <a:off x="859536" y="180892"/>
            <a:ext cx="10689336" cy="274320"/>
          </a:xfrm>
          <a:prstGeom prst="rect">
            <a:avLst/>
          </a:prstGeom>
          <a:noFill/>
          <a:ln/>
        </p:spPr>
        <p:txBody>
          <a:bodyPr wrap="square" lIns="0" tIns="0" rIns="0" bIns="0" rtlCol="0" anchor="ctr"/>
          <a:lstStyle/>
          <a:p>
            <a:pPr marL="0" indent="0">
              <a:buNone/>
            </a:pPr>
            <a:r>
              <a:rPr lang="en-US" sz="1050" b="1" kern="0" spc="160" dirty="0">
                <a:solidFill>
                  <a:srgbClr val="DB0011"/>
                </a:solidFill>
                <a:latin typeface="Arial" pitchFamily="34" charset="0"/>
                <a:ea typeface="Arial" pitchFamily="34" charset="-122"/>
                <a:cs typeface="Arial" pitchFamily="34" charset="-120"/>
              </a:rPr>
              <a:t>GROUP CONCLUSION — PRIYANSHI </a:t>
            </a:r>
            <a:endParaRPr lang="en-US" sz="1050" dirty="0"/>
          </a:p>
        </p:txBody>
      </p:sp>
      <p:sp>
        <p:nvSpPr>
          <p:cNvPr id="4" name="Text 2"/>
          <p:cNvSpPr/>
          <p:nvPr/>
        </p:nvSpPr>
        <p:spPr>
          <a:xfrm>
            <a:off x="566928" y="676656"/>
            <a:ext cx="11055096" cy="566928"/>
          </a:xfrm>
          <a:prstGeom prst="rect">
            <a:avLst/>
          </a:prstGeom>
          <a:noFill/>
          <a:ln/>
        </p:spPr>
        <p:txBody>
          <a:bodyPr wrap="square" lIns="0" tIns="0" rIns="0" bIns="0" rtlCol="0" anchor="ctr"/>
          <a:lstStyle/>
          <a:p>
            <a:pPr marL="0" indent="0">
              <a:buNone/>
            </a:pPr>
            <a:r>
              <a:rPr lang="en-US" sz="2700" b="1" dirty="0">
                <a:solidFill>
                  <a:srgbClr val="FFFFFF"/>
                </a:solidFill>
                <a:latin typeface="Arial" pitchFamily="34" charset="0"/>
                <a:ea typeface="Arial" pitchFamily="34" charset="-122"/>
                <a:cs typeface="Arial" pitchFamily="34" charset="-120"/>
              </a:rPr>
              <a:t>One integrated HRM strategy: govern the transition as a capability programme</a:t>
            </a:r>
            <a:endParaRPr lang="en-US" sz="2700" dirty="0"/>
          </a:p>
        </p:txBody>
      </p:sp>
      <p:sp>
        <p:nvSpPr>
          <p:cNvPr id="5" name="Shape 3"/>
          <p:cNvSpPr/>
          <p:nvPr/>
        </p:nvSpPr>
        <p:spPr>
          <a:xfrm>
            <a:off x="566928" y="1371600"/>
            <a:ext cx="3246120" cy="3246120"/>
          </a:xfrm>
          <a:prstGeom prst="roundRect">
            <a:avLst>
              <a:gd name="adj" fmla="val 1408"/>
            </a:avLst>
          </a:prstGeom>
          <a:solidFill>
            <a:srgbClr val="1F1F1F"/>
          </a:solidFill>
          <a:ln/>
        </p:spPr>
        <p:txBody>
          <a:bodyPr/>
          <a:lstStyle/>
          <a:p>
            <a:endParaRPr lang="en-GB"/>
          </a:p>
        </p:txBody>
      </p:sp>
      <p:sp>
        <p:nvSpPr>
          <p:cNvPr id="6" name="Text 4"/>
          <p:cNvSpPr/>
          <p:nvPr/>
        </p:nvSpPr>
        <p:spPr>
          <a:xfrm>
            <a:off x="804672" y="1517904"/>
            <a:ext cx="2788920"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THE SINGLE THESIS</a:t>
            </a:r>
            <a:endParaRPr lang="en-US" sz="900" dirty="0"/>
          </a:p>
        </p:txBody>
      </p:sp>
      <p:sp>
        <p:nvSpPr>
          <p:cNvPr id="7" name="Text 5"/>
          <p:cNvSpPr/>
          <p:nvPr/>
        </p:nvSpPr>
        <p:spPr>
          <a:xfrm>
            <a:off x="804672" y="1792224"/>
            <a:ext cx="2788920" cy="1508760"/>
          </a:xfrm>
          <a:prstGeom prst="rect">
            <a:avLst/>
          </a:prstGeom>
          <a:noFill/>
          <a:ln/>
        </p:spPr>
        <p:txBody>
          <a:bodyPr wrap="square" lIns="0" tIns="0" rIns="0" bIns="0" rtlCol="0" anchor="t"/>
          <a:lstStyle/>
          <a:p>
            <a:pPr marL="0" indent="0">
              <a:lnSpc>
                <a:spcPts val="1500"/>
              </a:lnSpc>
              <a:buNone/>
            </a:pPr>
            <a:r>
              <a:rPr lang="en-US" sz="1150" dirty="0">
                <a:solidFill>
                  <a:srgbClr val="D8D8D8"/>
                </a:solidFill>
                <a:latin typeface="Arial" pitchFamily="34" charset="0"/>
                <a:ea typeface="Arial" pitchFamily="34" charset="-122"/>
                <a:cs typeface="Arial" pitchFamily="34" charset="-120"/>
              </a:rPr>
              <a:t>Four independent analyses converged on the same structural fault. At every layer, HSBC measures and rewards the reduction of inputs — headcount, cost, tool distribution — and has no equivalent measure for the capability, trust and assurance that determine whether the transition succeeds.</a:t>
            </a:r>
            <a:endParaRPr lang="en-US" sz="1150" dirty="0"/>
          </a:p>
        </p:txBody>
      </p:sp>
      <p:sp>
        <p:nvSpPr>
          <p:cNvPr id="8" name="Text 6"/>
          <p:cNvSpPr/>
          <p:nvPr/>
        </p:nvSpPr>
        <p:spPr>
          <a:xfrm>
            <a:off x="804672" y="3401568"/>
            <a:ext cx="2788920" cy="1005840"/>
          </a:xfrm>
          <a:prstGeom prst="rect">
            <a:avLst/>
          </a:prstGeom>
          <a:noFill/>
          <a:ln/>
        </p:spPr>
        <p:txBody>
          <a:bodyPr wrap="square" lIns="0" tIns="0" rIns="0" bIns="0" rtlCol="0" anchor="t"/>
          <a:lstStyle/>
          <a:p>
            <a:pPr marL="0" indent="0">
              <a:lnSpc>
                <a:spcPts val="1600"/>
              </a:lnSpc>
              <a:buNone/>
            </a:pPr>
            <a:r>
              <a:rPr lang="en-US" sz="1200" b="1" i="1" dirty="0">
                <a:solidFill>
                  <a:srgbClr val="FFFFFF"/>
                </a:solidFill>
                <a:latin typeface="Arial" pitchFamily="34" charset="0"/>
                <a:ea typeface="Arial" pitchFamily="34" charset="-122"/>
                <a:cs typeface="Arial" pitchFamily="34" charset="-120"/>
              </a:rPr>
              <a:t>Our twelve recommendations are one strategy: build the missing half of the measurement system, then let governance follow it.</a:t>
            </a:r>
            <a:endParaRPr lang="en-US" sz="1200" dirty="0"/>
          </a:p>
        </p:txBody>
      </p:sp>
      <p:sp>
        <p:nvSpPr>
          <p:cNvPr id="9" name="Shape 7"/>
          <p:cNvSpPr/>
          <p:nvPr/>
        </p:nvSpPr>
        <p:spPr>
          <a:xfrm>
            <a:off x="4069080" y="1371600"/>
            <a:ext cx="2487168" cy="3246120"/>
          </a:xfrm>
          <a:prstGeom prst="roundRect">
            <a:avLst>
              <a:gd name="adj" fmla="val 1838"/>
            </a:avLst>
          </a:prstGeom>
          <a:solidFill>
            <a:srgbClr val="3A0007"/>
          </a:solidFill>
          <a:ln w="12700">
            <a:solidFill>
              <a:srgbClr val="DB0011"/>
            </a:solidFill>
            <a:prstDash val="solid"/>
          </a:ln>
        </p:spPr>
        <p:txBody>
          <a:bodyPr/>
          <a:lstStyle/>
          <a:p>
            <a:endParaRPr lang="en-GB"/>
          </a:p>
        </p:txBody>
      </p:sp>
      <p:sp>
        <p:nvSpPr>
          <p:cNvPr id="10" name="Text 8"/>
          <p:cNvSpPr/>
          <p:nvPr/>
        </p:nvSpPr>
        <p:spPr>
          <a:xfrm>
            <a:off x="4251960" y="1499616"/>
            <a:ext cx="2121408" cy="237744"/>
          </a:xfrm>
          <a:prstGeom prst="rect">
            <a:avLst/>
          </a:prstGeom>
          <a:noFill/>
          <a:ln/>
        </p:spPr>
        <p:txBody>
          <a:bodyPr wrap="square" lIns="0" tIns="0" rIns="0" bIns="0" rtlCol="0" anchor="ctr"/>
          <a:lstStyle/>
          <a:p>
            <a:pPr marL="0" indent="0">
              <a:buNone/>
            </a:pPr>
            <a:r>
              <a:rPr lang="en-US" sz="850" b="1" kern="0" spc="90" dirty="0">
                <a:solidFill>
                  <a:srgbClr val="DB0011"/>
                </a:solidFill>
                <a:latin typeface="Arial" pitchFamily="34" charset="0"/>
                <a:ea typeface="Arial" pitchFamily="34" charset="-122"/>
                <a:cs typeface="Arial" pitchFamily="34" charset="-120"/>
              </a:rPr>
              <a:t>HORIZON 1 · 0–12 MONTHS</a:t>
            </a:r>
            <a:endParaRPr lang="en-US" sz="850" dirty="0"/>
          </a:p>
        </p:txBody>
      </p:sp>
      <p:sp>
        <p:nvSpPr>
          <p:cNvPr id="11" name="Text 9"/>
          <p:cNvSpPr/>
          <p:nvPr/>
        </p:nvSpPr>
        <p:spPr>
          <a:xfrm>
            <a:off x="4251960" y="1755648"/>
            <a:ext cx="2121408" cy="512064"/>
          </a:xfrm>
          <a:prstGeom prst="rect">
            <a:avLst/>
          </a:prstGeom>
          <a:noFill/>
          <a:ln/>
        </p:spPr>
        <p:txBody>
          <a:bodyPr wrap="square" lIns="0" tIns="0" rIns="0" bIns="0" rtlCol="0" anchor="t"/>
          <a:lstStyle/>
          <a:p>
            <a:pPr marL="0" indent="0">
              <a:lnSpc>
                <a:spcPts val="1700"/>
              </a:lnSpc>
              <a:buNone/>
            </a:pPr>
            <a:r>
              <a:rPr lang="en-US" sz="1350" b="1" dirty="0">
                <a:solidFill>
                  <a:srgbClr val="FFFFFF"/>
                </a:solidFill>
                <a:latin typeface="Arial" pitchFamily="34" charset="0"/>
                <a:ea typeface="Arial" pitchFamily="34" charset="-122"/>
                <a:cs typeface="Arial" pitchFamily="34" charset="-120"/>
              </a:rPr>
              <a:t>Make the invisible measurable</a:t>
            </a:r>
            <a:endParaRPr lang="en-US" sz="1350" dirty="0"/>
          </a:p>
        </p:txBody>
      </p:sp>
      <p:sp>
        <p:nvSpPr>
          <p:cNvPr id="12" name="Text 10"/>
          <p:cNvSpPr/>
          <p:nvPr/>
        </p:nvSpPr>
        <p:spPr>
          <a:xfrm>
            <a:off x="4251960" y="2340864"/>
            <a:ext cx="2121408" cy="2157984"/>
          </a:xfrm>
          <a:prstGeom prst="rect">
            <a:avLst/>
          </a:prstGeom>
          <a:noFill/>
          <a:ln/>
        </p:spPr>
        <p:txBody>
          <a:bodyPr wrap="square" lIns="0" tIns="0" rIns="0" bIns="0" rtlCol="0" anchor="t"/>
          <a:lstStyle/>
          <a:p>
            <a:pPr marL="342900" indent="-342900">
              <a:lnSpc>
                <a:spcPts val="1300"/>
              </a:lnSpc>
              <a:spcAft>
                <a:spcPts val="700"/>
              </a:spcAft>
              <a:buSzPct val="100000"/>
              <a:buChar char="•"/>
            </a:pPr>
            <a:r>
              <a:rPr lang="en-US" sz="1000" dirty="0">
                <a:solidFill>
                  <a:srgbClr val="CFCFCF"/>
                </a:solidFill>
                <a:latin typeface="Arial" pitchFamily="34" charset="0"/>
                <a:ea typeface="Arial" pitchFamily="34" charset="-122"/>
                <a:cs typeface="Arial" pitchFamily="34" charset="-120"/>
              </a:rPr>
              <a:t>S1 · Publish redeployment rate beside the $1.5bn cost target</a:t>
            </a:r>
            <a:endParaRPr lang="en-US" sz="1000" dirty="0"/>
          </a:p>
          <a:p>
            <a:pPr marL="342900" indent="-342900">
              <a:lnSpc>
                <a:spcPts val="1300"/>
              </a:lnSpc>
              <a:spcAft>
                <a:spcPts val="700"/>
              </a:spcAft>
              <a:buSzPct val="100000"/>
              <a:buChar char="•"/>
            </a:pPr>
            <a:r>
              <a:rPr lang="en-US" sz="1000" dirty="0">
                <a:solidFill>
                  <a:srgbClr val="CFCFCF"/>
                </a:solidFill>
                <a:latin typeface="Arial" pitchFamily="34" charset="0"/>
                <a:ea typeface="Arial" pitchFamily="34" charset="-122"/>
                <a:cs typeface="Arial" pitchFamily="34" charset="-120"/>
              </a:rPr>
              <a:t>S2 · Assess AI competence, not tool access</a:t>
            </a:r>
            <a:endParaRPr lang="en-US" sz="1000" dirty="0"/>
          </a:p>
          <a:p>
            <a:pPr marL="342900" indent="-342900">
              <a:lnSpc>
                <a:spcPts val="1300"/>
              </a:lnSpc>
              <a:spcAft>
                <a:spcPts val="700"/>
              </a:spcAft>
              <a:buSzPct val="100000"/>
              <a:buChar char="•"/>
            </a:pPr>
            <a:r>
              <a:rPr lang="en-US" sz="1000" dirty="0">
                <a:solidFill>
                  <a:srgbClr val="CFCFCF"/>
                </a:solidFill>
                <a:latin typeface="Arial" pitchFamily="34" charset="0"/>
                <a:ea typeface="Arial" pitchFamily="34" charset="-122"/>
                <a:cs typeface="Arial" pitchFamily="34" charset="-120"/>
              </a:rPr>
              <a:t>S3 · Continuous transition pulse in affected functions</a:t>
            </a:r>
            <a:endParaRPr lang="en-US" sz="1000" dirty="0"/>
          </a:p>
          <a:p>
            <a:pPr marL="342900" indent="-342900">
              <a:lnSpc>
                <a:spcPts val="1300"/>
              </a:lnSpc>
              <a:spcAft>
                <a:spcPts val="700"/>
              </a:spcAft>
              <a:buSzPct val="100000"/>
              <a:buChar char="•"/>
            </a:pPr>
            <a:r>
              <a:rPr lang="en-US" sz="1000" dirty="0">
                <a:solidFill>
                  <a:srgbClr val="CFCFCF"/>
                </a:solidFill>
                <a:latin typeface="Arial" pitchFamily="34" charset="0"/>
                <a:ea typeface="Arial" pitchFamily="34" charset="-122"/>
                <a:cs typeface="Arial" pitchFamily="34" charset="-120"/>
              </a:rPr>
              <a:t>S4 · Inventory every people-touching AI system</a:t>
            </a:r>
            <a:endParaRPr lang="en-US" sz="1000" dirty="0"/>
          </a:p>
        </p:txBody>
      </p:sp>
      <p:sp>
        <p:nvSpPr>
          <p:cNvPr id="13" name="Shape 11"/>
          <p:cNvSpPr/>
          <p:nvPr/>
        </p:nvSpPr>
        <p:spPr>
          <a:xfrm>
            <a:off x="6729984" y="1371600"/>
            <a:ext cx="2487168" cy="3246120"/>
          </a:xfrm>
          <a:prstGeom prst="roundRect">
            <a:avLst>
              <a:gd name="adj" fmla="val 1838"/>
            </a:avLst>
          </a:prstGeom>
          <a:solidFill>
            <a:srgbClr val="1F1F1F"/>
          </a:solidFill>
          <a:ln w="12700">
            <a:solidFill>
              <a:srgbClr val="2E2E2E"/>
            </a:solidFill>
            <a:prstDash val="solid"/>
          </a:ln>
        </p:spPr>
        <p:txBody>
          <a:bodyPr/>
          <a:lstStyle/>
          <a:p>
            <a:endParaRPr lang="en-GB"/>
          </a:p>
        </p:txBody>
      </p:sp>
      <p:sp>
        <p:nvSpPr>
          <p:cNvPr id="14" name="Text 12"/>
          <p:cNvSpPr/>
          <p:nvPr/>
        </p:nvSpPr>
        <p:spPr>
          <a:xfrm>
            <a:off x="6912864" y="1499616"/>
            <a:ext cx="2121408" cy="237744"/>
          </a:xfrm>
          <a:prstGeom prst="rect">
            <a:avLst/>
          </a:prstGeom>
          <a:noFill/>
          <a:ln/>
        </p:spPr>
        <p:txBody>
          <a:bodyPr wrap="square" lIns="0" tIns="0" rIns="0" bIns="0" rtlCol="0" anchor="ctr"/>
          <a:lstStyle/>
          <a:p>
            <a:pPr marL="0" indent="0">
              <a:buNone/>
            </a:pPr>
            <a:r>
              <a:rPr lang="en-US" sz="850" b="1" kern="0" spc="90" dirty="0">
                <a:solidFill>
                  <a:srgbClr val="DB0011"/>
                </a:solidFill>
                <a:latin typeface="Arial" pitchFamily="34" charset="0"/>
                <a:ea typeface="Arial" pitchFamily="34" charset="-122"/>
                <a:cs typeface="Arial" pitchFamily="34" charset="-120"/>
              </a:rPr>
              <a:t>HORIZON 2 · 1–3 YEARS</a:t>
            </a:r>
            <a:endParaRPr lang="en-US" sz="850" dirty="0"/>
          </a:p>
        </p:txBody>
      </p:sp>
      <p:sp>
        <p:nvSpPr>
          <p:cNvPr id="15" name="Text 13"/>
          <p:cNvSpPr/>
          <p:nvPr/>
        </p:nvSpPr>
        <p:spPr>
          <a:xfrm>
            <a:off x="6912864" y="1755648"/>
            <a:ext cx="2121408" cy="512064"/>
          </a:xfrm>
          <a:prstGeom prst="rect">
            <a:avLst/>
          </a:prstGeom>
          <a:noFill/>
          <a:ln/>
        </p:spPr>
        <p:txBody>
          <a:bodyPr wrap="square" lIns="0" tIns="0" rIns="0" bIns="0" rtlCol="0" anchor="t"/>
          <a:lstStyle/>
          <a:p>
            <a:pPr marL="0" indent="0">
              <a:lnSpc>
                <a:spcPts val="1700"/>
              </a:lnSpc>
              <a:buNone/>
            </a:pPr>
            <a:r>
              <a:rPr lang="en-US" sz="1350" b="1" dirty="0">
                <a:solidFill>
                  <a:srgbClr val="FFFFFF"/>
                </a:solidFill>
                <a:latin typeface="Arial" pitchFamily="34" charset="0"/>
                <a:ea typeface="Arial" pitchFamily="34" charset="-122"/>
                <a:cs typeface="Arial" pitchFamily="34" charset="-120"/>
              </a:rPr>
              <a:t>Rewire the operating model</a:t>
            </a:r>
            <a:endParaRPr lang="en-US" sz="1350" dirty="0"/>
          </a:p>
        </p:txBody>
      </p:sp>
      <p:sp>
        <p:nvSpPr>
          <p:cNvPr id="16" name="Text 14"/>
          <p:cNvSpPr/>
          <p:nvPr/>
        </p:nvSpPr>
        <p:spPr>
          <a:xfrm>
            <a:off x="6912864" y="2340864"/>
            <a:ext cx="2121408" cy="2157984"/>
          </a:xfrm>
          <a:prstGeom prst="rect">
            <a:avLst/>
          </a:prstGeom>
          <a:noFill/>
          <a:ln/>
        </p:spPr>
        <p:txBody>
          <a:bodyPr wrap="square" lIns="0" tIns="0" rIns="0" bIns="0" rtlCol="0" anchor="t"/>
          <a:lstStyle/>
          <a:p>
            <a:pPr marL="342900" indent="-342900">
              <a:lnSpc>
                <a:spcPts val="1300"/>
              </a:lnSpc>
              <a:spcAft>
                <a:spcPts val="700"/>
              </a:spcAft>
              <a:buSzPct val="100000"/>
              <a:buChar char="•"/>
            </a:pPr>
            <a:r>
              <a:rPr lang="en-US" sz="1000" dirty="0">
                <a:solidFill>
                  <a:srgbClr val="CFCFCF"/>
                </a:solidFill>
                <a:latin typeface="Arial" pitchFamily="34" charset="0"/>
                <a:ea typeface="Arial" pitchFamily="34" charset="-122"/>
                <a:cs typeface="Arial" pitchFamily="34" charset="-120"/>
              </a:rPr>
              <a:t>S1 · Ring-fence a share of savings as transition funding</a:t>
            </a:r>
            <a:endParaRPr lang="en-US" sz="1000" dirty="0"/>
          </a:p>
          <a:p>
            <a:pPr marL="342900" indent="-342900">
              <a:lnSpc>
                <a:spcPts val="1300"/>
              </a:lnSpc>
              <a:spcAft>
                <a:spcPts val="700"/>
              </a:spcAft>
              <a:buSzPct val="100000"/>
              <a:buChar char="•"/>
            </a:pPr>
            <a:r>
              <a:rPr lang="en-US" sz="1000" dirty="0">
                <a:solidFill>
                  <a:srgbClr val="CFCFCF"/>
                </a:solidFill>
                <a:latin typeface="Arial" pitchFamily="34" charset="0"/>
                <a:ea typeface="Arial" pitchFamily="34" charset="-122"/>
                <a:cs typeface="Arial" pitchFamily="34" charset="-120"/>
              </a:rPr>
              <a:t>S2 · Guarantee redeployment first refusal via the marketplace</a:t>
            </a:r>
            <a:endParaRPr lang="en-US" sz="1000" dirty="0"/>
          </a:p>
          <a:p>
            <a:pPr marL="342900" indent="-342900">
              <a:lnSpc>
                <a:spcPts val="1300"/>
              </a:lnSpc>
              <a:spcAft>
                <a:spcPts val="700"/>
              </a:spcAft>
              <a:buSzPct val="100000"/>
              <a:buChar char="•"/>
            </a:pPr>
            <a:r>
              <a:rPr lang="en-US" sz="1000" dirty="0">
                <a:solidFill>
                  <a:srgbClr val="CFCFCF"/>
                </a:solidFill>
                <a:latin typeface="Arial" pitchFamily="34" charset="0"/>
                <a:ea typeface="Arial" pitchFamily="34" charset="-122"/>
                <a:cs typeface="Arial" pitchFamily="34" charset="-120"/>
              </a:rPr>
              <a:t>S3 · Job-quality test gating every automation release</a:t>
            </a:r>
            <a:endParaRPr lang="en-US" sz="1000" dirty="0"/>
          </a:p>
          <a:p>
            <a:pPr marL="342900" indent="-342900">
              <a:lnSpc>
                <a:spcPts val="1300"/>
              </a:lnSpc>
              <a:spcAft>
                <a:spcPts val="700"/>
              </a:spcAft>
              <a:buSzPct val="100000"/>
              <a:buChar char="•"/>
            </a:pPr>
            <a:r>
              <a:rPr lang="en-US" sz="1000" dirty="0">
                <a:solidFill>
                  <a:srgbClr val="CFCFCF"/>
                </a:solidFill>
                <a:latin typeface="Arial" pitchFamily="34" charset="0"/>
                <a:ea typeface="Arial" pitchFamily="34" charset="-122"/>
                <a:cs typeface="Arial" pitchFamily="34" charset="-120"/>
              </a:rPr>
              <a:t>S4 · People models inside model risk management</a:t>
            </a:r>
            <a:endParaRPr lang="en-US" sz="1000" dirty="0"/>
          </a:p>
        </p:txBody>
      </p:sp>
      <p:sp>
        <p:nvSpPr>
          <p:cNvPr id="17" name="Shape 15"/>
          <p:cNvSpPr/>
          <p:nvPr/>
        </p:nvSpPr>
        <p:spPr>
          <a:xfrm>
            <a:off x="9390888" y="1371600"/>
            <a:ext cx="2487168" cy="3246120"/>
          </a:xfrm>
          <a:prstGeom prst="roundRect">
            <a:avLst>
              <a:gd name="adj" fmla="val 1838"/>
            </a:avLst>
          </a:prstGeom>
          <a:solidFill>
            <a:srgbClr val="1F1F1F"/>
          </a:solidFill>
          <a:ln w="12700">
            <a:solidFill>
              <a:srgbClr val="2E2E2E"/>
            </a:solidFill>
            <a:prstDash val="solid"/>
          </a:ln>
        </p:spPr>
        <p:txBody>
          <a:bodyPr/>
          <a:lstStyle/>
          <a:p>
            <a:endParaRPr lang="en-GB"/>
          </a:p>
        </p:txBody>
      </p:sp>
      <p:sp>
        <p:nvSpPr>
          <p:cNvPr id="18" name="Text 16"/>
          <p:cNvSpPr/>
          <p:nvPr/>
        </p:nvSpPr>
        <p:spPr>
          <a:xfrm>
            <a:off x="9573768" y="1499616"/>
            <a:ext cx="2121408" cy="237744"/>
          </a:xfrm>
          <a:prstGeom prst="rect">
            <a:avLst/>
          </a:prstGeom>
          <a:noFill/>
          <a:ln/>
        </p:spPr>
        <p:txBody>
          <a:bodyPr wrap="square" lIns="0" tIns="0" rIns="0" bIns="0" rtlCol="0" anchor="ctr"/>
          <a:lstStyle/>
          <a:p>
            <a:pPr marL="0" indent="0">
              <a:buNone/>
            </a:pPr>
            <a:r>
              <a:rPr lang="en-US" sz="850" b="1" kern="0" spc="90" dirty="0">
                <a:solidFill>
                  <a:srgbClr val="DB0011"/>
                </a:solidFill>
                <a:latin typeface="Arial" pitchFamily="34" charset="0"/>
                <a:ea typeface="Arial" pitchFamily="34" charset="-122"/>
                <a:cs typeface="Arial" pitchFamily="34" charset="-120"/>
              </a:rPr>
              <a:t>HORIZON 3 · 3–10 YEARS</a:t>
            </a:r>
            <a:endParaRPr lang="en-US" sz="850" dirty="0"/>
          </a:p>
        </p:txBody>
      </p:sp>
      <p:sp>
        <p:nvSpPr>
          <p:cNvPr id="19" name="Text 17"/>
          <p:cNvSpPr/>
          <p:nvPr/>
        </p:nvSpPr>
        <p:spPr>
          <a:xfrm>
            <a:off x="9573768" y="1755648"/>
            <a:ext cx="2121408" cy="512064"/>
          </a:xfrm>
          <a:prstGeom prst="rect">
            <a:avLst/>
          </a:prstGeom>
          <a:noFill/>
          <a:ln/>
        </p:spPr>
        <p:txBody>
          <a:bodyPr wrap="square" lIns="0" tIns="0" rIns="0" bIns="0" rtlCol="0" anchor="t"/>
          <a:lstStyle/>
          <a:p>
            <a:pPr marL="0" indent="0">
              <a:lnSpc>
                <a:spcPts val="1700"/>
              </a:lnSpc>
              <a:buNone/>
            </a:pPr>
            <a:r>
              <a:rPr lang="en-US" sz="1350" b="1" dirty="0">
                <a:solidFill>
                  <a:srgbClr val="FFFFFF"/>
                </a:solidFill>
                <a:latin typeface="Arial" pitchFamily="34" charset="0"/>
                <a:ea typeface="Arial" pitchFamily="34" charset="-122"/>
                <a:cs typeface="Arial" pitchFamily="34" charset="-120"/>
              </a:rPr>
              <a:t>Compete on how the transition was run</a:t>
            </a:r>
            <a:endParaRPr lang="en-US" sz="1350" dirty="0"/>
          </a:p>
        </p:txBody>
      </p:sp>
      <p:sp>
        <p:nvSpPr>
          <p:cNvPr id="20" name="Text 18"/>
          <p:cNvSpPr/>
          <p:nvPr/>
        </p:nvSpPr>
        <p:spPr>
          <a:xfrm>
            <a:off x="9573768" y="2340864"/>
            <a:ext cx="2121408" cy="2157984"/>
          </a:xfrm>
          <a:prstGeom prst="rect">
            <a:avLst/>
          </a:prstGeom>
          <a:noFill/>
          <a:ln/>
        </p:spPr>
        <p:txBody>
          <a:bodyPr wrap="square" lIns="0" tIns="0" rIns="0" bIns="0" rtlCol="0" anchor="t"/>
          <a:lstStyle/>
          <a:p>
            <a:pPr marL="342900" indent="-342900">
              <a:lnSpc>
                <a:spcPts val="1300"/>
              </a:lnSpc>
              <a:spcAft>
                <a:spcPts val="700"/>
              </a:spcAft>
              <a:buSzPct val="100000"/>
              <a:buChar char="•"/>
            </a:pPr>
            <a:r>
              <a:rPr lang="en-US" sz="1000" dirty="0">
                <a:solidFill>
                  <a:srgbClr val="CFCFCF"/>
                </a:solidFill>
                <a:latin typeface="Arial" pitchFamily="34" charset="0"/>
                <a:ea typeface="Arial" pitchFamily="34" charset="-122"/>
                <a:cs typeface="Arial" pitchFamily="34" charset="-120"/>
              </a:rPr>
              <a:t>S1 · Rolling workforce planning replaces episodic restructures</a:t>
            </a:r>
            <a:endParaRPr lang="en-US" sz="1000" dirty="0"/>
          </a:p>
          <a:p>
            <a:pPr marL="342900" indent="-342900">
              <a:lnSpc>
                <a:spcPts val="1300"/>
              </a:lnSpc>
              <a:spcAft>
                <a:spcPts val="700"/>
              </a:spcAft>
              <a:buSzPct val="100000"/>
              <a:buChar char="•"/>
            </a:pPr>
            <a:r>
              <a:rPr lang="en-US" sz="1000" dirty="0">
                <a:solidFill>
                  <a:srgbClr val="CFCFCF"/>
                </a:solidFill>
                <a:latin typeface="Arial" pitchFamily="34" charset="0"/>
                <a:ea typeface="Arial" pitchFamily="34" charset="-122"/>
                <a:cs typeface="Arial" pitchFamily="34" charset="-120"/>
              </a:rPr>
              <a:t>S2 · Skills taxonomy becomes the unit of planning</a:t>
            </a:r>
            <a:endParaRPr lang="en-US" sz="1000" dirty="0"/>
          </a:p>
          <a:p>
            <a:pPr marL="342900" indent="-342900">
              <a:lnSpc>
                <a:spcPts val="1300"/>
              </a:lnSpc>
              <a:spcAft>
                <a:spcPts val="700"/>
              </a:spcAft>
              <a:buSzPct val="100000"/>
              <a:buChar char="•"/>
            </a:pPr>
            <a:r>
              <a:rPr lang="en-US" sz="1000" dirty="0">
                <a:solidFill>
                  <a:srgbClr val="CFCFCF"/>
                </a:solidFill>
                <a:latin typeface="Arial" pitchFamily="34" charset="0"/>
                <a:ea typeface="Arial" pitchFamily="34" charset="-122"/>
                <a:cs typeface="Arial" pitchFamily="34" charset="-120"/>
              </a:rPr>
              <a:t>S3 · Negotiated position on AI-in-work agreed in advance</a:t>
            </a:r>
            <a:endParaRPr lang="en-US" sz="1000" dirty="0"/>
          </a:p>
          <a:p>
            <a:pPr marL="342900" indent="-342900">
              <a:lnSpc>
                <a:spcPts val="1300"/>
              </a:lnSpc>
              <a:spcAft>
                <a:spcPts val="700"/>
              </a:spcAft>
              <a:buSzPct val="100000"/>
              <a:buChar char="•"/>
            </a:pPr>
            <a:r>
              <a:rPr lang="en-US" sz="1000" dirty="0">
                <a:solidFill>
                  <a:srgbClr val="CFCFCF"/>
                </a:solidFill>
                <a:latin typeface="Arial" pitchFamily="34" charset="0"/>
                <a:ea typeface="Arial" pitchFamily="34" charset="-122"/>
                <a:cs typeface="Arial" pitchFamily="34" charset="-120"/>
              </a:rPr>
              <a:t>S4 · Independent assurance published as employer brand</a:t>
            </a:r>
            <a:endParaRPr lang="en-US" sz="1000" dirty="0"/>
          </a:p>
        </p:txBody>
      </p:sp>
      <p:sp>
        <p:nvSpPr>
          <p:cNvPr id="21" name="Shape 19"/>
          <p:cNvSpPr/>
          <p:nvPr/>
        </p:nvSpPr>
        <p:spPr>
          <a:xfrm>
            <a:off x="566928" y="4773168"/>
            <a:ext cx="11055096" cy="1298448"/>
          </a:xfrm>
          <a:prstGeom prst="roundRect">
            <a:avLst>
              <a:gd name="adj" fmla="val 3521"/>
            </a:avLst>
          </a:prstGeom>
          <a:solidFill>
            <a:srgbClr val="1F1F1F"/>
          </a:solidFill>
          <a:ln/>
        </p:spPr>
        <p:txBody>
          <a:bodyPr/>
          <a:lstStyle/>
          <a:p>
            <a:endParaRPr lang="en-GB"/>
          </a:p>
        </p:txBody>
      </p:sp>
      <p:sp>
        <p:nvSpPr>
          <p:cNvPr id="22" name="Text 20"/>
          <p:cNvSpPr/>
          <p:nvPr/>
        </p:nvSpPr>
        <p:spPr>
          <a:xfrm>
            <a:off x="841248" y="4901184"/>
            <a:ext cx="5486400"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WHAT SUCCESS WOULD LOOK LIKE BY 2030</a:t>
            </a:r>
            <a:endParaRPr lang="en-US" sz="900" dirty="0"/>
          </a:p>
        </p:txBody>
      </p:sp>
      <p:sp>
        <p:nvSpPr>
          <p:cNvPr id="23" name="Text 21"/>
          <p:cNvSpPr/>
          <p:nvPr/>
        </p:nvSpPr>
        <p:spPr>
          <a:xfrm>
            <a:off x="841248" y="5175504"/>
            <a:ext cx="2560320" cy="274320"/>
          </a:xfrm>
          <a:prstGeom prst="rect">
            <a:avLst/>
          </a:prstGeom>
          <a:noFill/>
          <a:ln/>
        </p:spPr>
        <p:txBody>
          <a:bodyPr wrap="square" lIns="0" tIns="0" rIns="0" bIns="0" rtlCol="0" anchor="ctr"/>
          <a:lstStyle/>
          <a:p>
            <a:pPr marL="0" indent="0">
              <a:buNone/>
            </a:pPr>
            <a:r>
              <a:rPr lang="en-US" sz="1400" b="1" dirty="0">
                <a:solidFill>
                  <a:srgbClr val="FFFFFF"/>
                </a:solidFill>
                <a:latin typeface="Arial" pitchFamily="34" charset="0"/>
                <a:ea typeface="Arial" pitchFamily="34" charset="-122"/>
                <a:cs typeface="Arial" pitchFamily="34" charset="-120"/>
              </a:rPr>
              <a:t>Capability</a:t>
            </a:r>
            <a:endParaRPr lang="en-US" sz="1400" dirty="0"/>
          </a:p>
        </p:txBody>
      </p:sp>
      <p:sp>
        <p:nvSpPr>
          <p:cNvPr id="24" name="Text 22"/>
          <p:cNvSpPr/>
          <p:nvPr/>
        </p:nvSpPr>
        <p:spPr>
          <a:xfrm>
            <a:off x="841248" y="5449824"/>
            <a:ext cx="2560320" cy="548640"/>
          </a:xfrm>
          <a:prstGeom prst="rect">
            <a:avLst/>
          </a:prstGeom>
          <a:noFill/>
          <a:ln/>
        </p:spPr>
        <p:txBody>
          <a:bodyPr wrap="square" lIns="0" tIns="0" rIns="0" bIns="0" rtlCol="0" anchor="t"/>
          <a:lstStyle/>
          <a:p>
            <a:pPr marL="0" indent="0">
              <a:lnSpc>
                <a:spcPts val="1300"/>
              </a:lnSpc>
              <a:buNone/>
            </a:pPr>
            <a:r>
              <a:rPr lang="en-US" sz="1050" dirty="0">
                <a:solidFill>
                  <a:srgbClr val="BDBDBD"/>
                </a:solidFill>
                <a:latin typeface="Arial" pitchFamily="34" charset="0"/>
                <a:ea typeface="Arial" pitchFamily="34" charset="-122"/>
                <a:cs typeface="Arial" pitchFamily="34" charset="-120"/>
              </a:rPr>
              <a:t>reported with the same prominence as cost savings</a:t>
            </a:r>
            <a:endParaRPr lang="en-US" sz="1050" dirty="0"/>
          </a:p>
        </p:txBody>
      </p:sp>
      <p:sp>
        <p:nvSpPr>
          <p:cNvPr id="25" name="Text 23"/>
          <p:cNvSpPr/>
          <p:nvPr/>
        </p:nvSpPr>
        <p:spPr>
          <a:xfrm>
            <a:off x="3529584" y="5175504"/>
            <a:ext cx="2560320" cy="274320"/>
          </a:xfrm>
          <a:prstGeom prst="rect">
            <a:avLst/>
          </a:prstGeom>
          <a:noFill/>
          <a:ln/>
        </p:spPr>
        <p:txBody>
          <a:bodyPr wrap="square" lIns="0" tIns="0" rIns="0" bIns="0" rtlCol="0" anchor="ctr"/>
          <a:lstStyle/>
          <a:p>
            <a:pPr marL="0" indent="0">
              <a:buNone/>
            </a:pPr>
            <a:r>
              <a:rPr lang="en-US" sz="1400" b="1" dirty="0">
                <a:solidFill>
                  <a:srgbClr val="FFFFFF"/>
                </a:solidFill>
                <a:latin typeface="Arial" pitchFamily="34" charset="0"/>
                <a:ea typeface="Arial" pitchFamily="34" charset="-122"/>
                <a:cs typeface="Arial" pitchFamily="34" charset="-120"/>
              </a:rPr>
              <a:t>Redeployment</a:t>
            </a:r>
            <a:endParaRPr lang="en-US" sz="1400" dirty="0"/>
          </a:p>
        </p:txBody>
      </p:sp>
      <p:sp>
        <p:nvSpPr>
          <p:cNvPr id="26" name="Text 24"/>
          <p:cNvSpPr/>
          <p:nvPr/>
        </p:nvSpPr>
        <p:spPr>
          <a:xfrm>
            <a:off x="3529584" y="5449824"/>
            <a:ext cx="2560320" cy="548640"/>
          </a:xfrm>
          <a:prstGeom prst="rect">
            <a:avLst/>
          </a:prstGeom>
          <a:noFill/>
          <a:ln/>
        </p:spPr>
        <p:txBody>
          <a:bodyPr wrap="square" lIns="0" tIns="0" rIns="0" bIns="0" rtlCol="0" anchor="t"/>
          <a:lstStyle/>
          <a:p>
            <a:pPr marL="0" indent="0">
              <a:lnSpc>
                <a:spcPts val="1300"/>
              </a:lnSpc>
              <a:buNone/>
            </a:pPr>
            <a:r>
              <a:rPr lang="en-US" sz="1050" dirty="0">
                <a:solidFill>
                  <a:srgbClr val="BDBDBD"/>
                </a:solidFill>
                <a:latin typeface="Arial" pitchFamily="34" charset="0"/>
                <a:ea typeface="Arial" pitchFamily="34" charset="-122"/>
                <a:cs typeface="Arial" pitchFamily="34" charset="-120"/>
              </a:rPr>
              <a:t>the default route out of an automated role, with exit the exception</a:t>
            </a:r>
            <a:endParaRPr lang="en-US" sz="1050" dirty="0"/>
          </a:p>
        </p:txBody>
      </p:sp>
      <p:sp>
        <p:nvSpPr>
          <p:cNvPr id="27" name="Text 25"/>
          <p:cNvSpPr/>
          <p:nvPr/>
        </p:nvSpPr>
        <p:spPr>
          <a:xfrm>
            <a:off x="6217920" y="5175504"/>
            <a:ext cx="2560320" cy="274320"/>
          </a:xfrm>
          <a:prstGeom prst="rect">
            <a:avLst/>
          </a:prstGeom>
          <a:noFill/>
          <a:ln/>
        </p:spPr>
        <p:txBody>
          <a:bodyPr wrap="square" lIns="0" tIns="0" rIns="0" bIns="0" rtlCol="0" anchor="ctr"/>
          <a:lstStyle/>
          <a:p>
            <a:pPr marL="0" indent="0">
              <a:buNone/>
            </a:pPr>
            <a:r>
              <a:rPr lang="en-US" sz="1400" b="1" dirty="0">
                <a:solidFill>
                  <a:srgbClr val="FFFFFF"/>
                </a:solidFill>
                <a:latin typeface="Arial" pitchFamily="34" charset="0"/>
                <a:ea typeface="Arial" pitchFamily="34" charset="-122"/>
                <a:cs typeface="Arial" pitchFamily="34" charset="-120"/>
              </a:rPr>
              <a:t>Job design</a:t>
            </a:r>
            <a:endParaRPr lang="en-US" sz="1400" dirty="0"/>
          </a:p>
        </p:txBody>
      </p:sp>
      <p:sp>
        <p:nvSpPr>
          <p:cNvPr id="28" name="Text 26"/>
          <p:cNvSpPr/>
          <p:nvPr/>
        </p:nvSpPr>
        <p:spPr>
          <a:xfrm>
            <a:off x="6217920" y="5449824"/>
            <a:ext cx="2560320" cy="548640"/>
          </a:xfrm>
          <a:prstGeom prst="rect">
            <a:avLst/>
          </a:prstGeom>
          <a:noFill/>
          <a:ln/>
        </p:spPr>
        <p:txBody>
          <a:bodyPr wrap="square" lIns="0" tIns="0" rIns="0" bIns="0" rtlCol="0" anchor="t"/>
          <a:lstStyle/>
          <a:p>
            <a:pPr marL="0" indent="0">
              <a:lnSpc>
                <a:spcPts val="1300"/>
              </a:lnSpc>
              <a:buNone/>
            </a:pPr>
            <a:r>
              <a:rPr lang="en-US" sz="1050" dirty="0">
                <a:solidFill>
                  <a:srgbClr val="BDBDBD"/>
                </a:solidFill>
                <a:latin typeface="Arial" pitchFamily="34" charset="0"/>
                <a:ea typeface="Arial" pitchFamily="34" charset="-122"/>
                <a:cs typeface="Arial" pitchFamily="34" charset="-120"/>
              </a:rPr>
              <a:t>a documented decision inside every automation release</a:t>
            </a:r>
            <a:endParaRPr lang="en-US" sz="1050" dirty="0"/>
          </a:p>
        </p:txBody>
      </p:sp>
      <p:sp>
        <p:nvSpPr>
          <p:cNvPr id="29" name="Text 27"/>
          <p:cNvSpPr/>
          <p:nvPr/>
        </p:nvSpPr>
        <p:spPr>
          <a:xfrm>
            <a:off x="8906256" y="5175504"/>
            <a:ext cx="2560320" cy="274320"/>
          </a:xfrm>
          <a:prstGeom prst="rect">
            <a:avLst/>
          </a:prstGeom>
          <a:noFill/>
          <a:ln/>
        </p:spPr>
        <p:txBody>
          <a:bodyPr wrap="square" lIns="0" tIns="0" rIns="0" bIns="0" rtlCol="0" anchor="ctr"/>
          <a:lstStyle/>
          <a:p>
            <a:pPr marL="0" indent="0">
              <a:buNone/>
            </a:pPr>
            <a:r>
              <a:rPr lang="en-US" sz="1400" b="1" dirty="0">
                <a:solidFill>
                  <a:srgbClr val="FFFFFF"/>
                </a:solidFill>
                <a:latin typeface="Arial" pitchFamily="34" charset="0"/>
                <a:ea typeface="Arial" pitchFamily="34" charset="-122"/>
                <a:cs typeface="Arial" pitchFamily="34" charset="-120"/>
              </a:rPr>
              <a:t>Fairness</a:t>
            </a:r>
            <a:endParaRPr lang="en-US" sz="1400" dirty="0"/>
          </a:p>
        </p:txBody>
      </p:sp>
      <p:sp>
        <p:nvSpPr>
          <p:cNvPr id="30" name="Text 28"/>
          <p:cNvSpPr/>
          <p:nvPr/>
        </p:nvSpPr>
        <p:spPr>
          <a:xfrm>
            <a:off x="8906256" y="5449824"/>
            <a:ext cx="2560320" cy="548640"/>
          </a:xfrm>
          <a:prstGeom prst="rect">
            <a:avLst/>
          </a:prstGeom>
          <a:noFill/>
          <a:ln/>
        </p:spPr>
        <p:txBody>
          <a:bodyPr wrap="square" lIns="0" tIns="0" rIns="0" bIns="0" rtlCol="0" anchor="t"/>
          <a:lstStyle/>
          <a:p>
            <a:pPr marL="0" indent="0">
              <a:lnSpc>
                <a:spcPts val="1300"/>
              </a:lnSpc>
              <a:buNone/>
            </a:pPr>
            <a:r>
              <a:rPr lang="en-US" sz="1050" dirty="0">
                <a:solidFill>
                  <a:srgbClr val="BDBDBD"/>
                </a:solidFill>
                <a:latin typeface="Arial" pitchFamily="34" charset="0"/>
                <a:ea typeface="Arial" pitchFamily="34" charset="-122"/>
                <a:cs typeface="Arial" pitchFamily="34" charset="-120"/>
              </a:rPr>
              <a:t>evidenced through audited people models, not asserted through principles</a:t>
            </a:r>
            <a:endParaRPr lang="en-US" sz="1050" dirty="0"/>
          </a:p>
        </p:txBody>
      </p:sp>
      <p:sp>
        <p:nvSpPr>
          <p:cNvPr id="31" name="Text 29"/>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26</a:t>
            </a:r>
            <a:endParaRPr lang="en-US" sz="9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 2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pPr marL="0" indent="0">
              <a:buNone/>
            </a:pPr>
            <a:r>
              <a:rPr lang="en-US" sz="1050" b="1" kern="0" spc="160" dirty="0">
                <a:solidFill>
                  <a:srgbClr val="DB0011"/>
                </a:solidFill>
                <a:latin typeface="Arial" pitchFamily="34" charset="0"/>
                <a:ea typeface="Arial" pitchFamily="34" charset="-122"/>
                <a:cs typeface="Arial" pitchFamily="34" charset="-120"/>
              </a:rPr>
              <a:t>REFERENCES</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3000" b="1" dirty="0">
                <a:solidFill>
                  <a:srgbClr val="1A1A1A"/>
                </a:solidFill>
                <a:latin typeface="Arial" pitchFamily="34" charset="0"/>
                <a:ea typeface="Arial" pitchFamily="34" charset="-122"/>
                <a:cs typeface="Arial" pitchFamily="34" charset="-120"/>
              </a:rPr>
              <a:t>Harvard referencing, A to G</a:t>
            </a:r>
            <a:endParaRPr lang="en-US" sz="3000" dirty="0"/>
          </a:p>
        </p:txBody>
      </p:sp>
      <p:sp>
        <p:nvSpPr>
          <p:cNvPr id="5" name="Text 3"/>
          <p:cNvSpPr/>
          <p:nvPr/>
        </p:nvSpPr>
        <p:spPr>
          <a:xfrm>
            <a:off x="566928" y="1481328"/>
            <a:ext cx="5394960" cy="4617720"/>
          </a:xfrm>
          <a:prstGeom prst="rect">
            <a:avLst/>
          </a:prstGeom>
          <a:noFill/>
          <a:ln/>
        </p:spPr>
        <p:txBody>
          <a:bodyPr wrap="square" lIns="0" tIns="0" rIns="0" bIns="0" rtlCol="0" anchor="t"/>
          <a:lstStyle/>
          <a:p>
            <a:pPr marL="171450" indent="-171450">
              <a:lnSpc>
                <a:spcPct val="150000"/>
              </a:lnSpc>
              <a:buFont typeface="Arial" panose="020B0604020202020204" pitchFamily="34" charset="0"/>
              <a:buChar char="•"/>
            </a:pPr>
            <a:r>
              <a:rPr lang="en-GB" sz="1100" dirty="0"/>
              <a:t>Appelbaum, E., Bailey, T., Berg, P. and Kalleberg, A.L. (2000) </a:t>
            </a:r>
            <a:r>
              <a:rPr lang="en-GB" sz="1100" i="1" dirty="0"/>
              <a:t>Manufacturing Advantage: Why High-Performance Work Systems Pay Off</a:t>
            </a:r>
            <a:r>
              <a:rPr lang="en-GB" sz="1100" dirty="0"/>
              <a:t>. Ithaca, NY: Cornell University Press.</a:t>
            </a:r>
          </a:p>
          <a:p>
            <a:pPr marL="171450" indent="-171450">
              <a:lnSpc>
                <a:spcPct val="150000"/>
              </a:lnSpc>
              <a:buFont typeface="Arial" panose="020B0604020202020204" pitchFamily="34" charset="0"/>
              <a:buChar char="•"/>
            </a:pPr>
            <a:r>
              <a:rPr lang="en-GB" sz="1100" dirty="0"/>
              <a:t>Bakker, A.B. and Demerouti, E. (2007) 'The job demands–resources model: state of the art', </a:t>
            </a:r>
            <a:r>
              <a:rPr lang="en-GB" sz="1100" i="1" dirty="0"/>
              <a:t>Journal of Managerial Psychology</a:t>
            </a:r>
            <a:r>
              <a:rPr lang="en-GB" sz="1100" dirty="0"/>
              <a:t>, 22(3), pp. 309–328.</a:t>
            </a:r>
          </a:p>
          <a:p>
            <a:pPr marL="171450" indent="-171450">
              <a:lnSpc>
                <a:spcPct val="150000"/>
              </a:lnSpc>
              <a:buFont typeface="Arial" panose="020B0604020202020204" pitchFamily="34" charset="0"/>
              <a:buChar char="•"/>
            </a:pPr>
            <a:r>
              <a:rPr lang="en-GB" sz="1100" dirty="0"/>
              <a:t>Banking Dive (2026a) 'HSBC introduces AI role to the C-suite', </a:t>
            </a:r>
            <a:r>
              <a:rPr lang="en-GB" sz="1100" i="1" dirty="0"/>
              <a:t>Banking Dive</a:t>
            </a:r>
            <a:r>
              <a:rPr lang="en-GB" sz="1100" dirty="0"/>
              <a:t>, 25 March. Available at: </a:t>
            </a:r>
            <a:r>
              <a:rPr lang="en-GB" sz="1100" dirty="0">
                <a:hlinkClick r:id="rId3">
                  <a:extLst>
                    <a:ext uri="{A12FA001-AC4F-418D-AE19-62706E023703}">
                      <ahyp:hlinkClr xmlns:ahyp="http://schemas.microsoft.com/office/drawing/2018/hyperlinkcolor" val="tx"/>
                    </a:ext>
                  </a:extLst>
                </a:hlinkClick>
              </a:rPr>
              <a:t>https://www.bankingdive.com/news/hsbc-david-rice-ai-chief-cto-mario-shamtani-expanded-role-elhedery/815655/</a:t>
            </a:r>
            <a:r>
              <a:rPr lang="en-GB" sz="1100" dirty="0"/>
              <a:t> (Accessed: 21 July 2026).</a:t>
            </a:r>
          </a:p>
          <a:p>
            <a:pPr marL="171450" indent="-171450">
              <a:lnSpc>
                <a:spcPct val="150000"/>
              </a:lnSpc>
              <a:buFont typeface="Arial" panose="020B0604020202020204" pitchFamily="34" charset="0"/>
              <a:buChar char="•"/>
            </a:pPr>
            <a:r>
              <a:rPr lang="en-GB" sz="1100" dirty="0"/>
              <a:t>Banking Dive (2026b) 'HSBC names generative AI a leading investment area', </a:t>
            </a:r>
            <a:r>
              <a:rPr lang="en-GB" sz="1100" i="1" dirty="0"/>
              <a:t>Banking Dive</a:t>
            </a:r>
            <a:r>
              <a:rPr lang="en-GB" sz="1100" dirty="0"/>
              <a:t>, 27 February. Available at: </a:t>
            </a:r>
            <a:r>
              <a:rPr lang="en-GB" sz="1100" dirty="0">
                <a:hlinkClick r:id="rId4">
                  <a:extLst>
                    <a:ext uri="{A12FA001-AC4F-418D-AE19-62706E023703}">
                      <ahyp:hlinkClr xmlns:ahyp="http://schemas.microsoft.com/office/drawing/2018/hyperlinkcolor" val="tx"/>
                    </a:ext>
                  </a:extLst>
                </a:hlinkClick>
              </a:rPr>
              <a:t>https://www.bankingdive.com/news/hsbc-generative-ai-leading-investment-elhedery/813353/</a:t>
            </a:r>
            <a:r>
              <a:rPr lang="en-GB" sz="1100" dirty="0"/>
              <a:t> (Accessed: 22 July 2026).</a:t>
            </a:r>
          </a:p>
          <a:p>
            <a:pPr marL="171450" indent="-171450">
              <a:lnSpc>
                <a:spcPct val="150000"/>
              </a:lnSpc>
              <a:buFont typeface="Arial" panose="020B0604020202020204" pitchFamily="34" charset="0"/>
              <a:buChar char="•"/>
            </a:pPr>
            <a:r>
              <a:rPr lang="en-GB" sz="1100" dirty="0"/>
              <a:t>Barney, J. (1991) 'Firm resources and sustained competitive advantage', </a:t>
            </a:r>
            <a:r>
              <a:rPr lang="en-GB" sz="1100" i="1" dirty="0"/>
              <a:t>Journal of Management</a:t>
            </a:r>
            <a:r>
              <a:rPr lang="en-GB" sz="1100" dirty="0"/>
              <a:t>, 17(1), pp. 99–120.</a:t>
            </a:r>
          </a:p>
          <a:p>
            <a:pPr marL="171450" indent="-171450">
              <a:lnSpc>
                <a:spcPct val="150000"/>
              </a:lnSpc>
              <a:buFont typeface="Arial" panose="020B0604020202020204" pitchFamily="34" charset="0"/>
              <a:buChar char="•"/>
            </a:pPr>
            <a:r>
              <a:rPr lang="en-GB" sz="1100" dirty="0"/>
              <a:t>Becker, G.S. (1964) </a:t>
            </a:r>
            <a:r>
              <a:rPr lang="en-GB" sz="1100" i="1" dirty="0"/>
              <a:t>Human Capital: A Theoretical and Empirical Analysis</a:t>
            </a:r>
            <a:r>
              <a:rPr lang="en-GB" sz="1100" dirty="0"/>
              <a:t>. New York: Columbia University Press.</a:t>
            </a:r>
          </a:p>
          <a:p>
            <a:pPr marL="171450" indent="-171450">
              <a:lnSpc>
                <a:spcPct val="150000"/>
              </a:lnSpc>
              <a:buFont typeface="Arial" panose="020B0604020202020204" pitchFamily="34" charset="0"/>
              <a:buChar char="•"/>
            </a:pPr>
            <a:r>
              <a:rPr lang="en-GB" sz="1100" dirty="0"/>
              <a:t>Bloomberg (2026) 'HSBC mulls deep job cuts from multiyear AI-</a:t>
            </a:r>
            <a:r>
              <a:rPr lang="en-GB" sz="1100" dirty="0" err="1"/>
              <a:t>fueled</a:t>
            </a:r>
            <a:r>
              <a:rPr lang="en-GB" sz="1100" dirty="0"/>
              <a:t> overhaul', </a:t>
            </a:r>
            <a:r>
              <a:rPr lang="en-GB" sz="1100" i="1" dirty="0"/>
              <a:t>Bloomberg News</a:t>
            </a:r>
            <a:r>
              <a:rPr lang="en-GB" sz="1100" dirty="0"/>
              <a:t>, 19 March. Available at: </a:t>
            </a:r>
            <a:r>
              <a:rPr lang="en-GB" sz="1100" dirty="0">
                <a:hlinkClick r:id="rId5">
                  <a:extLst>
                    <a:ext uri="{A12FA001-AC4F-418D-AE19-62706E023703}">
                      <ahyp:hlinkClr xmlns:ahyp="http://schemas.microsoft.com/office/drawing/2018/hyperlinkcolor" val="tx"/>
                    </a:ext>
                  </a:extLst>
                </a:hlinkClick>
              </a:rPr>
              <a:t>https://www.bloomberg.com/news/articles/2026-03-19/hsbc-mulls-deep-job-cuts-from-multiyear-ai-fueled-overhaul</a:t>
            </a:r>
            <a:r>
              <a:rPr lang="en-GB" sz="1100" dirty="0"/>
              <a:t> (Accessed: 22 July 2026).</a:t>
            </a:r>
          </a:p>
        </p:txBody>
      </p:sp>
      <p:sp>
        <p:nvSpPr>
          <p:cNvPr id="6" name="Text 4"/>
          <p:cNvSpPr/>
          <p:nvPr/>
        </p:nvSpPr>
        <p:spPr>
          <a:xfrm>
            <a:off x="6227064" y="1481328"/>
            <a:ext cx="5394960" cy="4617720"/>
          </a:xfrm>
          <a:prstGeom prst="rect">
            <a:avLst/>
          </a:prstGeom>
          <a:noFill/>
          <a:ln/>
        </p:spPr>
        <p:txBody>
          <a:bodyPr wrap="square" lIns="0" tIns="0" rIns="0" bIns="0" rtlCol="0" anchor="t"/>
          <a:lstStyle/>
          <a:p>
            <a:pPr marL="171450" indent="-171450">
              <a:lnSpc>
                <a:spcPct val="150000"/>
              </a:lnSpc>
              <a:buFont typeface="Arial" panose="020B0604020202020204" pitchFamily="34" charset="0"/>
              <a:buChar char="•"/>
            </a:pPr>
            <a:r>
              <a:rPr lang="en-GB" sz="1100" dirty="0"/>
              <a:t>Boxall, P. and Purcell, J. (2022) </a:t>
            </a:r>
            <a:r>
              <a:rPr lang="en-GB" sz="1100" i="1" dirty="0"/>
              <a:t>Strategy and Human Resource Management</a:t>
            </a:r>
            <a:r>
              <a:rPr lang="en-GB" sz="1100" dirty="0"/>
              <a:t>. 5th </a:t>
            </a:r>
            <a:r>
              <a:rPr lang="en-GB" sz="1100" dirty="0" err="1"/>
              <a:t>edn</a:t>
            </a:r>
            <a:r>
              <a:rPr lang="en-GB" sz="1100" dirty="0"/>
              <a:t>. London: Bloomsbury Academic.</a:t>
            </a:r>
          </a:p>
          <a:p>
            <a:pPr marL="171450" indent="-171450">
              <a:lnSpc>
                <a:spcPct val="150000"/>
              </a:lnSpc>
              <a:buFont typeface="Arial" panose="020B0604020202020204" pitchFamily="34" charset="0"/>
              <a:buChar char="•"/>
            </a:pPr>
            <a:r>
              <a:rPr lang="en-GB" sz="1100" dirty="0"/>
              <a:t>Colquitt, J.A. (2001) 'On the dimensionality of organizational justice: a construct validation of a measure', </a:t>
            </a:r>
            <a:r>
              <a:rPr lang="en-GB" sz="1100" i="1" dirty="0"/>
              <a:t>Journal of Applied Psychology</a:t>
            </a:r>
            <a:r>
              <a:rPr lang="en-GB" sz="1100" dirty="0"/>
              <a:t>, 86(3), pp. 386–400.</a:t>
            </a:r>
          </a:p>
          <a:p>
            <a:pPr marL="171450" indent="-171450">
              <a:lnSpc>
                <a:spcPct val="150000"/>
              </a:lnSpc>
              <a:buFont typeface="Arial" panose="020B0604020202020204" pitchFamily="34" charset="0"/>
              <a:buChar char="•"/>
            </a:pPr>
            <a:r>
              <a:rPr lang="en-GB" sz="1100" dirty="0"/>
              <a:t>Crowell and Moring LLP (2026) </a:t>
            </a:r>
            <a:r>
              <a:rPr lang="en-GB" sz="1100" i="1" dirty="0"/>
              <a:t>Artificial Intelligence and Human Resources in the EU: A 2026 Legal Overview</a:t>
            </a:r>
            <a:r>
              <a:rPr lang="en-GB" sz="1100" dirty="0"/>
              <a:t>. Client alert, 24 February. Available at: </a:t>
            </a:r>
            <a:r>
              <a:rPr lang="en-GB" sz="1100" dirty="0">
                <a:hlinkClick r:id="rId6">
                  <a:extLst>
                    <a:ext uri="{A12FA001-AC4F-418D-AE19-62706E023703}">
                      <ahyp:hlinkClr xmlns:ahyp="http://schemas.microsoft.com/office/drawing/2018/hyperlinkcolor" val="tx"/>
                    </a:ext>
                  </a:extLst>
                </a:hlinkClick>
              </a:rPr>
              <a:t>https://www.crowell.com/en/insights/client-alerts/artificial-intelligence-and-human-resources-in-the-eu-a-2026-legal-overview</a:t>
            </a:r>
            <a:r>
              <a:rPr lang="en-GB" sz="1100" dirty="0"/>
              <a:t> (Accessed: 23 July 2026).</a:t>
            </a:r>
          </a:p>
          <a:p>
            <a:pPr marL="171450" indent="-171450">
              <a:lnSpc>
                <a:spcPct val="150000"/>
              </a:lnSpc>
              <a:buFont typeface="Arial" panose="020B0604020202020204" pitchFamily="34" charset="0"/>
              <a:buChar char="•"/>
            </a:pPr>
            <a:r>
              <a:rPr lang="en-GB" sz="1100" dirty="0"/>
              <a:t>European Union (2024) </a:t>
            </a:r>
            <a:r>
              <a:rPr lang="en-GB" sz="1100" i="1" dirty="0"/>
              <a:t>Regulation (EU) 2024/1689 of the European Parliament and of the Council of 13 June 2024 laying down harmonised rules on artificial intelligence (Artificial Intelligence Act)</a:t>
            </a:r>
            <a:r>
              <a:rPr lang="en-GB" sz="1100" dirty="0"/>
              <a:t>. </a:t>
            </a:r>
            <a:r>
              <a:rPr lang="en-GB" sz="1100" i="1" dirty="0"/>
              <a:t>Official Journal of the European Union</a:t>
            </a:r>
            <a:r>
              <a:rPr lang="en-GB" sz="1100" dirty="0"/>
              <a:t>, L, 2024/1689, 12 July. Available at: </a:t>
            </a:r>
            <a:r>
              <a:rPr lang="en-GB" sz="1100" dirty="0">
                <a:hlinkClick r:id="rId7">
                  <a:extLst>
                    <a:ext uri="{A12FA001-AC4F-418D-AE19-62706E023703}">
                      <ahyp:hlinkClr xmlns:ahyp="http://schemas.microsoft.com/office/drawing/2018/hyperlinkcolor" val="tx"/>
                    </a:ext>
                  </a:extLst>
                </a:hlinkClick>
              </a:rPr>
              <a:t>https://eur-lex.europa.eu/eli/reg/2024/1689/oj/eng</a:t>
            </a:r>
            <a:r>
              <a:rPr lang="en-GB" sz="1100" dirty="0"/>
              <a:t> (Accessed: 24 July 2026).</a:t>
            </a:r>
          </a:p>
          <a:p>
            <a:pPr marL="171450" indent="-171450">
              <a:lnSpc>
                <a:spcPct val="150000"/>
              </a:lnSpc>
              <a:buFont typeface="Arial" panose="020B0604020202020204" pitchFamily="34" charset="0"/>
              <a:buChar char="•"/>
            </a:pPr>
            <a:r>
              <a:rPr lang="en-GB" sz="1100" dirty="0"/>
              <a:t>Gloat (2024) </a:t>
            </a:r>
            <a:r>
              <a:rPr lang="en-GB" sz="1100" i="1" dirty="0"/>
              <a:t>How HSBC Powered a Future-Fit Skills Agenda</a:t>
            </a:r>
            <a:r>
              <a:rPr lang="en-GB" sz="1100" dirty="0"/>
              <a:t>. Customer case study. Available at: </a:t>
            </a:r>
            <a:r>
              <a:rPr lang="en-GB" sz="1100" dirty="0">
                <a:hlinkClick r:id="rId8">
                  <a:extLst>
                    <a:ext uri="{A12FA001-AC4F-418D-AE19-62706E023703}">
                      <ahyp:hlinkClr xmlns:ahyp="http://schemas.microsoft.com/office/drawing/2018/hyperlinkcolor" val="tx"/>
                    </a:ext>
                  </a:extLst>
                </a:hlinkClick>
              </a:rPr>
              <a:t>https://resources.gloat.com/resources/hsbc-customer-success-story/</a:t>
            </a:r>
            <a:r>
              <a:rPr lang="en-GB" sz="1100" dirty="0"/>
              <a:t> (Accessed: 25 July 2026).</a:t>
            </a:r>
          </a:p>
          <a:p>
            <a:pPr marL="171450" indent="-171450">
              <a:lnSpc>
                <a:spcPct val="150000"/>
              </a:lnSpc>
              <a:buFont typeface="Arial" panose="020B0604020202020204" pitchFamily="34" charset="0"/>
              <a:buChar char="•"/>
            </a:pPr>
            <a:r>
              <a:rPr lang="en-GB" sz="1100" dirty="0"/>
              <a:t>Guest, D.E. (2017) 'Human resource management and employee well-being: towards a new analytic framework', </a:t>
            </a:r>
            <a:r>
              <a:rPr lang="en-GB" sz="1100" i="1" dirty="0"/>
              <a:t>Human Resource Management Journal</a:t>
            </a:r>
            <a:r>
              <a:rPr lang="en-GB" sz="1100" dirty="0"/>
              <a:t>, 27(1), pp. 22–38.</a:t>
            </a:r>
          </a:p>
        </p:txBody>
      </p:sp>
      <p:sp>
        <p:nvSpPr>
          <p:cNvPr id="7" name="Text 5"/>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Referencing style: Harvard (Cite Them Right). All web sources last accessed July 2026.</a:t>
            </a:r>
            <a:endParaRPr lang="en-US" sz="850" dirty="0"/>
          </a:p>
        </p:txBody>
      </p:sp>
      <p:sp>
        <p:nvSpPr>
          <p:cNvPr id="8" name="Text 6"/>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27</a:t>
            </a:r>
            <a:endParaRPr lang="en-US" sz="90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 2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pPr marL="0" indent="0">
              <a:buNone/>
            </a:pPr>
            <a:r>
              <a:rPr lang="en-US" sz="1050" b="1" kern="0" spc="160" dirty="0">
                <a:solidFill>
                  <a:srgbClr val="DB0011"/>
                </a:solidFill>
                <a:latin typeface="Arial" pitchFamily="34" charset="0"/>
                <a:ea typeface="Arial" pitchFamily="34" charset="-122"/>
                <a:cs typeface="Arial" pitchFamily="34" charset="-120"/>
              </a:rPr>
              <a:t>REFERENCES</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3000" b="1" dirty="0">
                <a:solidFill>
                  <a:srgbClr val="1A1A1A"/>
                </a:solidFill>
                <a:latin typeface="Arial" pitchFamily="34" charset="0"/>
                <a:ea typeface="Arial" pitchFamily="34" charset="-122"/>
                <a:cs typeface="Arial" pitchFamily="34" charset="-120"/>
              </a:rPr>
              <a:t>Harvard referencing, H to Z</a:t>
            </a:r>
            <a:endParaRPr lang="en-US" sz="3000" dirty="0"/>
          </a:p>
        </p:txBody>
      </p:sp>
      <p:sp>
        <p:nvSpPr>
          <p:cNvPr id="5" name="Text 3"/>
          <p:cNvSpPr/>
          <p:nvPr/>
        </p:nvSpPr>
        <p:spPr>
          <a:xfrm>
            <a:off x="545696" y="1481328"/>
            <a:ext cx="5658508" cy="4617720"/>
          </a:xfrm>
          <a:prstGeom prst="rect">
            <a:avLst/>
          </a:prstGeom>
          <a:noFill/>
          <a:ln/>
        </p:spPr>
        <p:txBody>
          <a:bodyPr wrap="square" lIns="0" tIns="0" rIns="0" bIns="0" rtlCol="0" anchor="t"/>
          <a:lstStyle/>
          <a:p>
            <a:pPr marL="171450" indent="-171450">
              <a:lnSpc>
                <a:spcPct val="150000"/>
              </a:lnSpc>
              <a:buFont typeface="Arial" panose="020B0604020202020204" pitchFamily="34" charset="0"/>
              <a:buChar char="•"/>
            </a:pPr>
            <a:r>
              <a:rPr lang="en-GB" sz="1000" dirty="0"/>
              <a:t>Hackman, J.R. and Oldham, G.R. (1976) 'Motivation through the design of work: test of a theory', </a:t>
            </a:r>
            <a:r>
              <a:rPr lang="en-GB" sz="1000" i="1" dirty="0"/>
              <a:t>Organizational </a:t>
            </a:r>
            <a:r>
              <a:rPr lang="en-GB" sz="1000" i="1" dirty="0" err="1"/>
              <a:t>Behavior</a:t>
            </a:r>
            <a:r>
              <a:rPr lang="en-GB" sz="1000" i="1" dirty="0"/>
              <a:t> and Human Performance</a:t>
            </a:r>
            <a:r>
              <a:rPr lang="en-GB" sz="1000" dirty="0"/>
              <a:t>, 16(2), pp. 250–279.</a:t>
            </a:r>
          </a:p>
          <a:p>
            <a:pPr marL="171450" indent="-171450">
              <a:lnSpc>
                <a:spcPct val="150000"/>
              </a:lnSpc>
              <a:buFont typeface="Arial" panose="020B0604020202020204" pitchFamily="34" charset="0"/>
              <a:buChar char="•"/>
            </a:pPr>
            <a:r>
              <a:rPr lang="en-GB" sz="1000" dirty="0"/>
              <a:t>HSBC Holdings plc (2026a) </a:t>
            </a:r>
            <a:r>
              <a:rPr lang="en-GB" sz="1000" i="1" dirty="0"/>
              <a:t>Annual Report and Accounts 2025</a:t>
            </a:r>
            <a:r>
              <a:rPr lang="en-GB" sz="1000" dirty="0"/>
              <a:t>. London: HSBC Holdings plc. Available at: </a:t>
            </a:r>
            <a:r>
              <a:rPr lang="en-GB" sz="1000" dirty="0">
                <a:hlinkClick r:id="rId3">
                  <a:extLst>
                    <a:ext uri="{A12FA001-AC4F-418D-AE19-62706E023703}">
                      <ahyp:hlinkClr xmlns:ahyp="http://schemas.microsoft.com/office/drawing/2018/hyperlinkcolor" val="tx"/>
                    </a:ext>
                  </a:extLst>
                </a:hlinkClick>
              </a:rPr>
              <a:t>https://www.hsbc.com/-/files/hsbc/investors/hsbc-results/2025/annual/pdfs/hsbc-holdings-plc/260225-annual-report-and-accounts-2025.pdf</a:t>
            </a:r>
            <a:r>
              <a:rPr lang="en-GB" sz="1000" dirty="0"/>
              <a:t> (Accessed: 20   July 2026).</a:t>
            </a:r>
          </a:p>
          <a:p>
            <a:pPr marL="171450" indent="-171450">
              <a:lnSpc>
                <a:spcPct val="150000"/>
              </a:lnSpc>
              <a:buFont typeface="Arial" panose="020B0604020202020204" pitchFamily="34" charset="0"/>
              <a:buChar char="•"/>
            </a:pPr>
            <a:r>
              <a:rPr lang="en-GB" sz="1000" dirty="0"/>
              <a:t>HSBC Holdings plc (2026b) 'HSBC and Google Cloud announce transformative AI banking partnership'. Media release, 17 June. Available at: </a:t>
            </a:r>
            <a:r>
              <a:rPr lang="en-GB" sz="1000" dirty="0">
                <a:hlinkClick r:id="rId4">
                  <a:extLst>
                    <a:ext uri="{A12FA001-AC4F-418D-AE19-62706E023703}">
                      <ahyp:hlinkClr xmlns:ahyp="http://schemas.microsoft.com/office/drawing/2018/hyperlinkcolor" val="tx"/>
                    </a:ext>
                  </a:extLst>
                </a:hlinkClick>
              </a:rPr>
              <a:t>https://www.hsbc.com/news-and-views/news/media-releases/2026/hsbc-and-google-cloud-announce-transformative-ai-banking-partnership</a:t>
            </a:r>
            <a:r>
              <a:rPr lang="en-GB" sz="1000" dirty="0"/>
              <a:t> (Accessed: 25 July 2026).</a:t>
            </a:r>
          </a:p>
          <a:p>
            <a:pPr marL="171450" indent="-171450">
              <a:lnSpc>
                <a:spcPct val="150000"/>
              </a:lnSpc>
              <a:buFont typeface="Arial" panose="020B0604020202020204" pitchFamily="34" charset="0"/>
              <a:buChar char="•"/>
            </a:pPr>
            <a:r>
              <a:rPr lang="en-GB" sz="1000" dirty="0"/>
              <a:t>HSBC Holdings plc (2026c) </a:t>
            </a:r>
            <a:r>
              <a:rPr lang="en-GB" sz="1000" i="1" dirty="0"/>
              <a:t>Strategic Report 2025</a:t>
            </a:r>
            <a:r>
              <a:rPr lang="en-GB" sz="1000" dirty="0"/>
              <a:t>. London: HSBC Holdings plc. Available at: </a:t>
            </a:r>
            <a:r>
              <a:rPr lang="en-GB" sz="1000" dirty="0">
                <a:hlinkClick r:id="rId5">
                  <a:extLst>
                    <a:ext uri="{A12FA001-AC4F-418D-AE19-62706E023703}">
                      <ahyp:hlinkClr xmlns:ahyp="http://schemas.microsoft.com/office/drawing/2018/hyperlinkcolor" val="tx"/>
                    </a:ext>
                  </a:extLst>
                </a:hlinkClick>
              </a:rPr>
              <a:t>https://www.hsbc.com/investors/results-and-announcements/annual-report</a:t>
            </a:r>
            <a:r>
              <a:rPr lang="en-GB" sz="1000" dirty="0"/>
              <a:t> (Accessed: 26 July 2026).</a:t>
            </a:r>
          </a:p>
          <a:p>
            <a:pPr marL="171450" indent="-171450">
              <a:lnSpc>
                <a:spcPct val="150000"/>
              </a:lnSpc>
              <a:buFont typeface="Arial" panose="020B0604020202020204" pitchFamily="34" charset="0"/>
              <a:buChar char="•"/>
            </a:pPr>
            <a:r>
              <a:rPr lang="en-GB" sz="1000" dirty="0"/>
              <a:t>HSBC Holdings plc (</a:t>
            </a:r>
            <a:r>
              <a:rPr lang="en-GB" sz="1000" dirty="0" err="1"/>
              <a:t>n.d.a</a:t>
            </a:r>
            <a:r>
              <a:rPr lang="en-GB" sz="1000" dirty="0"/>
              <a:t>) </a:t>
            </a:r>
            <a:r>
              <a:rPr lang="en-GB" sz="1000" i="1" dirty="0"/>
              <a:t>Gender and Ethnicity Data by Market</a:t>
            </a:r>
            <a:r>
              <a:rPr lang="en-GB" sz="1000" dirty="0"/>
              <a:t>. Available at: </a:t>
            </a:r>
            <a:r>
              <a:rPr lang="en-GB" sz="1000" dirty="0">
                <a:hlinkClick r:id="rId6">
                  <a:extLst>
                    <a:ext uri="{A12FA001-AC4F-418D-AE19-62706E023703}">
                      <ahyp:hlinkClr xmlns:ahyp="http://schemas.microsoft.com/office/drawing/2018/hyperlinkcolor" val="tx"/>
                    </a:ext>
                  </a:extLst>
                </a:hlinkClick>
              </a:rPr>
              <a:t>https://www.hsbc.com/who-we-are/our-people</a:t>
            </a:r>
            <a:r>
              <a:rPr lang="en-GB" sz="1000" dirty="0"/>
              <a:t> (Accessed: 27 July 2026).</a:t>
            </a:r>
          </a:p>
          <a:p>
            <a:pPr marL="171450" indent="-171450">
              <a:lnSpc>
                <a:spcPct val="150000"/>
              </a:lnSpc>
              <a:buFont typeface="Arial" panose="020B0604020202020204" pitchFamily="34" charset="0"/>
              <a:buChar char="•"/>
            </a:pPr>
            <a:r>
              <a:rPr lang="en-GB" sz="1000" dirty="0"/>
              <a:t>HSBC Holdings plc (</a:t>
            </a:r>
            <a:r>
              <a:rPr lang="en-GB" sz="1000" dirty="0" err="1"/>
              <a:t>n.d.b</a:t>
            </a:r>
            <a:r>
              <a:rPr lang="en-GB" sz="1000" dirty="0"/>
              <a:t>) </a:t>
            </a:r>
            <a:r>
              <a:rPr lang="en-GB" sz="1000" i="1" dirty="0"/>
              <a:t>HSBC and AI</a:t>
            </a:r>
            <a:r>
              <a:rPr lang="en-GB" sz="1000" dirty="0"/>
              <a:t>. Available at: </a:t>
            </a:r>
            <a:r>
              <a:rPr lang="en-GB" sz="1000" dirty="0">
                <a:hlinkClick r:id="rId7">
                  <a:extLst>
                    <a:ext uri="{A12FA001-AC4F-418D-AE19-62706E023703}">
                      <ahyp:hlinkClr xmlns:ahyp="http://schemas.microsoft.com/office/drawing/2018/hyperlinkcolor" val="tx"/>
                    </a:ext>
                  </a:extLst>
                </a:hlinkClick>
              </a:rPr>
              <a:t>https://www.hsbc.com/who-we-are/hsbc-and-digital/hsbc-and-ai</a:t>
            </a:r>
            <a:r>
              <a:rPr lang="en-GB" sz="1000" dirty="0"/>
              <a:t> (Accessed: 27 July 2026).</a:t>
            </a:r>
          </a:p>
          <a:p>
            <a:pPr marL="171450" indent="-171450">
              <a:lnSpc>
                <a:spcPct val="150000"/>
              </a:lnSpc>
              <a:buFont typeface="Arial" panose="020B0604020202020204" pitchFamily="34" charset="0"/>
              <a:buChar char="•"/>
            </a:pPr>
            <a:r>
              <a:rPr lang="en-GB" sz="1000" dirty="0"/>
              <a:t>HSBC UK Bank plc (2026) </a:t>
            </a:r>
            <a:r>
              <a:rPr lang="en-GB" sz="1000" i="1" dirty="0"/>
              <a:t>Annual Report and Accounts 2025</a:t>
            </a:r>
            <a:r>
              <a:rPr lang="en-GB" sz="1000" dirty="0"/>
              <a:t>. London: HSBC UK Bank plc. Available at: </a:t>
            </a:r>
            <a:r>
              <a:rPr lang="en-GB" sz="1000" dirty="0">
                <a:hlinkClick r:id="rId8">
                  <a:extLst>
                    <a:ext uri="{A12FA001-AC4F-418D-AE19-62706E023703}">
                      <ahyp:hlinkClr xmlns:ahyp="http://schemas.microsoft.com/office/drawing/2018/hyperlinkcolor" val="tx"/>
                    </a:ext>
                  </a:extLst>
                </a:hlinkClick>
              </a:rPr>
              <a:t>https://www.hsbc.com/-/files/hsbc/investors/hsbc-results/2025/annual/pdfs/hsbc-uk-bank-plc/260225-annual-report-and-accounts-2025.pdf</a:t>
            </a:r>
            <a:r>
              <a:rPr lang="en-GB" sz="1000" dirty="0"/>
              <a:t> (Accessed: 26 July 2026).</a:t>
            </a:r>
          </a:p>
          <a:p>
            <a:pPr marL="171450" indent="-171450">
              <a:lnSpc>
                <a:spcPct val="150000"/>
              </a:lnSpc>
              <a:buFont typeface="Arial" panose="020B0604020202020204" pitchFamily="34" charset="0"/>
              <a:buChar char="•"/>
            </a:pPr>
            <a:r>
              <a:rPr lang="en-GB" sz="1000" dirty="0"/>
              <a:t>Kirkpatrick, D.L. (1994) </a:t>
            </a:r>
            <a:r>
              <a:rPr lang="en-GB" sz="1000" i="1" dirty="0"/>
              <a:t>Evaluating Training Programs: The Four Levels</a:t>
            </a:r>
            <a:r>
              <a:rPr lang="en-GB" sz="1000" dirty="0"/>
              <a:t>. San Francisco: Berrett-Koehler.</a:t>
            </a:r>
          </a:p>
          <a:p>
            <a:pPr marL="171450" indent="-171450">
              <a:lnSpc>
                <a:spcPct val="150000"/>
              </a:lnSpc>
              <a:buFont typeface="Arial" panose="020B0604020202020204" pitchFamily="34" charset="0"/>
              <a:buChar char="•"/>
            </a:pPr>
            <a:r>
              <a:rPr lang="en-GB" sz="1000" dirty="0"/>
              <a:t>Kotter, J.P. (1996) </a:t>
            </a:r>
            <a:r>
              <a:rPr lang="en-GB" sz="1000" i="1" dirty="0"/>
              <a:t>Leading Change</a:t>
            </a:r>
            <a:r>
              <a:rPr lang="en-GB" sz="1000" dirty="0"/>
              <a:t>. Boston, MA: Harvard Business School Press.</a:t>
            </a:r>
          </a:p>
        </p:txBody>
      </p:sp>
      <p:sp>
        <p:nvSpPr>
          <p:cNvPr id="6" name="Text 4"/>
          <p:cNvSpPr/>
          <p:nvPr/>
        </p:nvSpPr>
        <p:spPr>
          <a:xfrm>
            <a:off x="6349924" y="966008"/>
            <a:ext cx="5658508" cy="5349240"/>
          </a:xfrm>
          <a:prstGeom prst="rect">
            <a:avLst/>
          </a:prstGeom>
          <a:noFill/>
          <a:ln/>
        </p:spPr>
        <p:txBody>
          <a:bodyPr wrap="square" lIns="0" tIns="0" rIns="0" bIns="0" rtlCol="0" anchor="t"/>
          <a:lstStyle/>
          <a:p>
            <a:pPr marL="171450" indent="-171450">
              <a:lnSpc>
                <a:spcPct val="150000"/>
              </a:lnSpc>
              <a:buFont typeface="Arial" panose="020B0604020202020204" pitchFamily="34" charset="0"/>
              <a:buChar char="•"/>
            </a:pPr>
            <a:r>
              <a:rPr lang="en-GB" sz="1000" dirty="0"/>
              <a:t>Lepak, D.P. and Snell, S.A. (1999) 'The human resource architecture: toward a theory of human capital allocation and development', </a:t>
            </a:r>
            <a:r>
              <a:rPr lang="en-GB" sz="1000" i="1" dirty="0"/>
              <a:t>Academy of Management Review</a:t>
            </a:r>
            <a:r>
              <a:rPr lang="en-GB" sz="1000" dirty="0"/>
              <a:t>, 24(1), pp. 31–48.</a:t>
            </a:r>
          </a:p>
          <a:p>
            <a:pPr marL="171450" indent="-171450">
              <a:lnSpc>
                <a:spcPct val="150000"/>
              </a:lnSpc>
              <a:buFont typeface="Arial" panose="020B0604020202020204" pitchFamily="34" charset="0"/>
              <a:buChar char="•"/>
            </a:pPr>
            <a:r>
              <a:rPr lang="en-GB" sz="1000" dirty="0"/>
              <a:t>People Management (2026) 'Gender pay gap narrows slightly as "glacial" pace of change continues', </a:t>
            </a:r>
            <a:r>
              <a:rPr lang="en-GB" sz="1000" i="1" dirty="0"/>
              <a:t>People Management</a:t>
            </a:r>
            <a:r>
              <a:rPr lang="en-GB" sz="1000" dirty="0"/>
              <a:t>, 10 April. Available at: </a:t>
            </a:r>
            <a:r>
              <a:rPr lang="en-GB" sz="1000" dirty="0">
                <a:hlinkClick r:id="rId9">
                  <a:extLst>
                    <a:ext uri="{A12FA001-AC4F-418D-AE19-62706E023703}">
                      <ahyp:hlinkClr xmlns:ahyp="http://schemas.microsoft.com/office/drawing/2018/hyperlinkcolor" val="tx"/>
                    </a:ext>
                  </a:extLst>
                </a:hlinkClick>
              </a:rPr>
              <a:t>https://www.peoplemanagement.co.uk/article/1953945/gender-pay-gap-narrows-slightly-glacial-pace-change-continues</a:t>
            </a:r>
            <a:r>
              <a:rPr lang="en-GB" sz="1000" dirty="0"/>
              <a:t> (Accessed: 21 July 2026).</a:t>
            </a:r>
          </a:p>
          <a:p>
            <a:pPr marL="171450" indent="-171450">
              <a:lnSpc>
                <a:spcPct val="150000"/>
              </a:lnSpc>
              <a:buFont typeface="Arial" panose="020B0604020202020204" pitchFamily="34" charset="0"/>
              <a:buChar char="•"/>
            </a:pPr>
            <a:r>
              <a:rPr lang="en-GB" sz="1000" dirty="0"/>
              <a:t>Reuters (2026) 'HSBC CEO says AI will destroy and create new jobs, urges staff to embrace change', </a:t>
            </a:r>
            <a:r>
              <a:rPr lang="en-GB" sz="1000" i="1" dirty="0"/>
              <a:t>Reuters</a:t>
            </a:r>
            <a:r>
              <a:rPr lang="en-GB" sz="1000" dirty="0"/>
              <a:t>, 20 May. </a:t>
            </a:r>
            <a:r>
              <a:rPr lang="en-GB" sz="1000" u="sng" dirty="0">
                <a:hlinkClick r:id="rId10">
                  <a:extLst>
                    <a:ext uri="{A12FA001-AC4F-418D-AE19-62706E023703}">
                      <ahyp:hlinkClr xmlns:ahyp="http://schemas.microsoft.com/office/drawing/2018/hyperlinkcolor" val="tx"/>
                    </a:ext>
                  </a:extLst>
                </a:hlinkClick>
              </a:rPr>
              <a:t>https://www.reuters.com/business/finance/hsbc-ceo-says-ai-will-destroy-create-new-jobs-urges-staff-embrace-change-2026-05-20/</a:t>
            </a:r>
            <a:r>
              <a:rPr lang="en-GB" sz="1000" u="sng" dirty="0"/>
              <a:t>  </a:t>
            </a:r>
            <a:r>
              <a:rPr lang="en-GB" sz="1000" dirty="0"/>
              <a:t>(Accessed: 22 July 2026)</a:t>
            </a:r>
          </a:p>
          <a:p>
            <a:pPr marL="171450" indent="-171450">
              <a:lnSpc>
                <a:spcPct val="150000"/>
              </a:lnSpc>
              <a:buFont typeface="Arial" panose="020B0604020202020204" pitchFamily="34" charset="0"/>
              <a:buChar char="•"/>
            </a:pPr>
            <a:r>
              <a:rPr lang="en-GB" sz="1000" dirty="0"/>
              <a:t>Rousseau, D.M. (1995) </a:t>
            </a:r>
            <a:r>
              <a:rPr lang="en-GB" sz="1000" i="1" dirty="0"/>
              <a:t>Psychological Contracts in Organizations: Understanding Written and Unwritten Agreements</a:t>
            </a:r>
            <a:r>
              <a:rPr lang="en-GB" sz="1000" dirty="0"/>
              <a:t>. Thousand Oaks, CA: Sage.</a:t>
            </a:r>
          </a:p>
          <a:p>
            <a:pPr marL="171450" indent="-171450">
              <a:lnSpc>
                <a:spcPct val="150000"/>
              </a:lnSpc>
              <a:buFont typeface="Arial" panose="020B0604020202020204" pitchFamily="34" charset="0"/>
              <a:buChar char="•"/>
            </a:pPr>
            <a:r>
              <a:rPr lang="en-GB" sz="1000" dirty="0"/>
              <a:t>S&amp;P Global Market Intelligence (2025) 'HSBC to outperform most global peers in 2025 despite ongoing revamp', 25 March. </a:t>
            </a:r>
            <a:r>
              <a:rPr lang="en-GB" sz="1000" u="sng" dirty="0">
                <a:hlinkClick r:id="rId11">
                  <a:extLst>
                    <a:ext uri="{A12FA001-AC4F-418D-AE19-62706E023703}">
                      <ahyp:hlinkClr xmlns:ahyp="http://schemas.microsoft.com/office/drawing/2018/hyperlinkcolor" val="tx"/>
                    </a:ext>
                  </a:extLst>
                </a:hlinkClick>
              </a:rPr>
              <a:t>https://www.spglobal.com/ratings/en/regulatory/article/-/view/type/HTML/id/3569035</a:t>
            </a:r>
            <a:r>
              <a:rPr lang="en-GB" sz="1000" u="sng" dirty="0"/>
              <a:t>  </a:t>
            </a:r>
            <a:r>
              <a:rPr lang="en-GB" sz="1000" dirty="0"/>
              <a:t>(Accessed: 31 July 2026).</a:t>
            </a:r>
            <a:endParaRPr lang="en-GB" sz="1000" u="sng" dirty="0"/>
          </a:p>
          <a:p>
            <a:pPr marL="171450" indent="-171450">
              <a:lnSpc>
                <a:spcPct val="150000"/>
              </a:lnSpc>
              <a:buFont typeface="Arial" panose="020B0604020202020204" pitchFamily="34" charset="0"/>
              <a:buChar char="•"/>
            </a:pPr>
            <a:r>
              <a:rPr lang="en-GB" sz="1000" dirty="0"/>
              <a:t>UK Government (2026) </a:t>
            </a:r>
            <a:r>
              <a:rPr lang="en-GB" sz="1000" i="1" dirty="0"/>
              <a:t>Gender Pay Gap Service: HSBC UK Bank plc, reporting year 2025/26</a:t>
            </a:r>
            <a:r>
              <a:rPr lang="en-GB" sz="1000" dirty="0"/>
              <a:t>. Available at: </a:t>
            </a:r>
            <a:r>
              <a:rPr lang="en-GB" sz="1000" dirty="0">
                <a:hlinkClick r:id="rId12">
                  <a:extLst>
                    <a:ext uri="{A12FA001-AC4F-418D-AE19-62706E023703}">
                      <ahyp:hlinkClr xmlns:ahyp="http://schemas.microsoft.com/office/drawing/2018/hyperlinkcolor" val="tx"/>
                    </a:ext>
                  </a:extLst>
                </a:hlinkClick>
              </a:rPr>
              <a:t>https://gender-pay-gap.service.gov.uk</a:t>
            </a:r>
            <a:r>
              <a:rPr lang="en-GB" sz="1000" dirty="0"/>
              <a:t> (Accessed: 31 July 2026).</a:t>
            </a:r>
          </a:p>
          <a:p>
            <a:pPr marL="171450" indent="-171450">
              <a:lnSpc>
                <a:spcPct val="150000"/>
              </a:lnSpc>
              <a:buFont typeface="Arial" panose="020B0604020202020204" pitchFamily="34" charset="0"/>
              <a:buChar char="•"/>
            </a:pPr>
            <a:r>
              <a:rPr lang="en-GB" sz="1000" dirty="0"/>
              <a:t>Ulrich, D. (1997) </a:t>
            </a:r>
            <a:r>
              <a:rPr lang="en-GB" sz="1000" i="1" dirty="0"/>
              <a:t>Human Resource Champions: The Next Agenda for Adding Value and Delivering Results</a:t>
            </a:r>
            <a:r>
              <a:rPr lang="en-GB" sz="1000" dirty="0"/>
              <a:t>. Boston, MA: Harvard Business School Press.</a:t>
            </a:r>
          </a:p>
          <a:p>
            <a:pPr marL="171450" indent="-171450">
              <a:lnSpc>
                <a:spcPct val="150000"/>
              </a:lnSpc>
              <a:buFont typeface="Arial" panose="020B0604020202020204" pitchFamily="34" charset="0"/>
              <a:buChar char="•"/>
            </a:pPr>
            <a:r>
              <a:rPr lang="en-GB" sz="1000" dirty="0"/>
              <a:t>World Economic Forum (2025) </a:t>
            </a:r>
            <a:r>
              <a:rPr lang="en-GB" sz="1000" i="1" dirty="0"/>
              <a:t>Future of Jobs Report 2025</a:t>
            </a:r>
            <a:r>
              <a:rPr lang="en-GB" sz="1000" dirty="0"/>
              <a:t>. Geneva: World Economic Forum. Available at: </a:t>
            </a:r>
            <a:r>
              <a:rPr lang="en-GB" sz="1000" dirty="0">
                <a:hlinkClick r:id="rId13">
                  <a:extLst>
                    <a:ext uri="{A12FA001-AC4F-418D-AE19-62706E023703}">
                      <ahyp:hlinkClr xmlns:ahyp="http://schemas.microsoft.com/office/drawing/2018/hyperlinkcolor" val="tx"/>
                    </a:ext>
                  </a:extLst>
                </a:hlinkClick>
              </a:rPr>
              <a:t>https://www.weforum.org/publications/the-future-of-jobs-report-2025/</a:t>
            </a:r>
            <a:r>
              <a:rPr lang="en-GB" sz="1000" dirty="0"/>
              <a:t> (Accessed: 31 July 2026).</a:t>
            </a:r>
          </a:p>
          <a:p>
            <a:pPr marL="171450" indent="-171450">
              <a:lnSpc>
                <a:spcPct val="150000"/>
              </a:lnSpc>
              <a:buFont typeface="Arial" panose="020B0604020202020204" pitchFamily="34" charset="0"/>
              <a:buChar char="•"/>
            </a:pPr>
            <a:r>
              <a:rPr lang="en-GB" sz="1000" dirty="0"/>
              <a:t>World Economic Forum (2026) </a:t>
            </a:r>
            <a:r>
              <a:rPr lang="en-GB" sz="1000" i="1" dirty="0"/>
              <a:t>Four Futures for Jobs in the New Economy: AI and Talent in 2030</a:t>
            </a:r>
            <a:r>
              <a:rPr lang="en-GB" sz="1000" dirty="0"/>
              <a:t>. Geneva: World Economic Forum. Available at: </a:t>
            </a:r>
            <a:r>
              <a:rPr lang="en-GB" sz="1000" dirty="0">
                <a:hlinkClick r:id="rId14">
                  <a:extLst>
                    <a:ext uri="{A12FA001-AC4F-418D-AE19-62706E023703}">
                      <ahyp:hlinkClr xmlns:ahyp="http://schemas.microsoft.com/office/drawing/2018/hyperlinkcolor" val="tx"/>
                    </a:ext>
                  </a:extLst>
                </a:hlinkClick>
              </a:rPr>
              <a:t>https://www.weforum.org/publications/four-futures-for-jobs-in-the-new-economy-ai-and-talent-in-2030/</a:t>
            </a:r>
            <a:r>
              <a:rPr lang="en-GB" sz="1000" dirty="0"/>
              <a:t> (Accessed: 31 July 2026).</a:t>
            </a:r>
          </a:p>
          <a:p>
            <a:pPr marL="0" indent="0">
              <a:lnSpc>
                <a:spcPts val="1250"/>
              </a:lnSpc>
              <a:spcAft>
                <a:spcPts val="900"/>
              </a:spcAft>
              <a:buNone/>
            </a:pPr>
            <a:endParaRPr lang="en-US" sz="1000" dirty="0"/>
          </a:p>
        </p:txBody>
      </p:sp>
      <p:sp>
        <p:nvSpPr>
          <p:cNvPr id="7" name="Text 5"/>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Primary organisational sources are shown in full; secondary reporting is attributed to the original publisher.</a:t>
            </a:r>
            <a:endParaRPr lang="en-US" sz="850" dirty="0"/>
          </a:p>
        </p:txBody>
      </p:sp>
      <p:sp>
        <p:nvSpPr>
          <p:cNvPr id="8" name="Text 6"/>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28</a:t>
            </a:r>
            <a:endParaRPr lang="en-US" sz="90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 30">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pPr marL="0" indent="0">
              <a:buNone/>
            </a:pPr>
            <a:r>
              <a:rPr lang="en-US" sz="1050" b="1" kern="0" spc="160" dirty="0">
                <a:solidFill>
                  <a:srgbClr val="DB0011"/>
                </a:solidFill>
                <a:latin typeface="Arial" pitchFamily="34" charset="0"/>
                <a:ea typeface="Arial" pitchFamily="34" charset="-122"/>
                <a:cs typeface="Arial" pitchFamily="34" charset="-120"/>
              </a:rPr>
              <a:t>APPENDIX A</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3000" b="1" dirty="0">
                <a:solidFill>
                  <a:srgbClr val="1A1A1A"/>
                </a:solidFill>
                <a:latin typeface="Arial" pitchFamily="34" charset="0"/>
                <a:ea typeface="Arial" pitchFamily="34" charset="-122"/>
                <a:cs typeface="Arial" pitchFamily="34" charset="-120"/>
              </a:rPr>
              <a:t>Key figures used in this presentation</a:t>
            </a:r>
            <a:endParaRPr lang="en-US" sz="3000" dirty="0"/>
          </a:p>
        </p:txBody>
      </p:sp>
      <p:sp>
        <p:nvSpPr>
          <p:cNvPr id="5" name="Shape 3"/>
          <p:cNvSpPr/>
          <p:nvPr/>
        </p:nvSpPr>
        <p:spPr>
          <a:xfrm>
            <a:off x="566928" y="1444752"/>
            <a:ext cx="11055096" cy="329184"/>
          </a:xfrm>
          <a:prstGeom prst="rect">
            <a:avLst/>
          </a:prstGeom>
          <a:solidFill>
            <a:srgbClr val="2B2B2B"/>
          </a:solidFill>
          <a:ln/>
        </p:spPr>
        <p:txBody>
          <a:bodyPr/>
          <a:lstStyle/>
          <a:p>
            <a:endParaRPr lang="en-GB"/>
          </a:p>
        </p:txBody>
      </p:sp>
      <p:sp>
        <p:nvSpPr>
          <p:cNvPr id="6" name="Text 4"/>
          <p:cNvSpPr/>
          <p:nvPr/>
        </p:nvSpPr>
        <p:spPr>
          <a:xfrm>
            <a:off x="731520" y="1444752"/>
            <a:ext cx="4754880" cy="329184"/>
          </a:xfrm>
          <a:prstGeom prst="rect">
            <a:avLst/>
          </a:prstGeom>
          <a:noFill/>
          <a:ln/>
        </p:spPr>
        <p:txBody>
          <a:bodyPr wrap="square" lIns="0" tIns="0" rIns="0" bIns="0" rtlCol="0" anchor="ctr"/>
          <a:lstStyle/>
          <a:p>
            <a:pPr marL="0" indent="0">
              <a:buNone/>
            </a:pPr>
            <a:r>
              <a:rPr lang="en-US" sz="950" b="1" kern="0" spc="100" dirty="0">
                <a:solidFill>
                  <a:srgbClr val="FFFFFF"/>
                </a:solidFill>
                <a:latin typeface="Arial" pitchFamily="34" charset="0"/>
                <a:ea typeface="Arial" pitchFamily="34" charset="-122"/>
                <a:cs typeface="Arial" pitchFamily="34" charset="-120"/>
              </a:rPr>
              <a:t>MEASURE</a:t>
            </a:r>
            <a:endParaRPr lang="en-US" sz="950" dirty="0"/>
          </a:p>
        </p:txBody>
      </p:sp>
      <p:sp>
        <p:nvSpPr>
          <p:cNvPr id="7" name="Text 5"/>
          <p:cNvSpPr/>
          <p:nvPr/>
        </p:nvSpPr>
        <p:spPr>
          <a:xfrm>
            <a:off x="5669280" y="1444752"/>
            <a:ext cx="2377440" cy="329184"/>
          </a:xfrm>
          <a:prstGeom prst="rect">
            <a:avLst/>
          </a:prstGeom>
          <a:noFill/>
          <a:ln/>
        </p:spPr>
        <p:txBody>
          <a:bodyPr wrap="square" lIns="0" tIns="0" rIns="0" bIns="0" rtlCol="0" anchor="ctr"/>
          <a:lstStyle/>
          <a:p>
            <a:pPr marL="0" indent="0">
              <a:buNone/>
            </a:pPr>
            <a:r>
              <a:rPr lang="en-US" sz="950" b="1" kern="0" spc="100" dirty="0">
                <a:solidFill>
                  <a:srgbClr val="FFFFFF"/>
                </a:solidFill>
                <a:latin typeface="Arial" pitchFamily="34" charset="0"/>
                <a:ea typeface="Arial" pitchFamily="34" charset="-122"/>
                <a:cs typeface="Arial" pitchFamily="34" charset="-120"/>
              </a:rPr>
              <a:t>FIGURE</a:t>
            </a:r>
            <a:endParaRPr lang="en-US" sz="950" dirty="0"/>
          </a:p>
        </p:txBody>
      </p:sp>
      <p:sp>
        <p:nvSpPr>
          <p:cNvPr id="8" name="Text 6"/>
          <p:cNvSpPr/>
          <p:nvPr/>
        </p:nvSpPr>
        <p:spPr>
          <a:xfrm>
            <a:off x="8138160" y="1444752"/>
            <a:ext cx="3474720" cy="329184"/>
          </a:xfrm>
          <a:prstGeom prst="rect">
            <a:avLst/>
          </a:prstGeom>
          <a:noFill/>
          <a:ln/>
        </p:spPr>
        <p:txBody>
          <a:bodyPr wrap="square" lIns="0" tIns="0" rIns="0" bIns="0" rtlCol="0" anchor="ctr"/>
          <a:lstStyle/>
          <a:p>
            <a:pPr marL="0" indent="0">
              <a:buNone/>
            </a:pPr>
            <a:r>
              <a:rPr lang="en-US" sz="950" b="1" kern="0" spc="100" dirty="0">
                <a:solidFill>
                  <a:srgbClr val="FFFFFF"/>
                </a:solidFill>
                <a:latin typeface="Arial" pitchFamily="34" charset="0"/>
                <a:ea typeface="Arial" pitchFamily="34" charset="-122"/>
                <a:cs typeface="Arial" pitchFamily="34" charset="-120"/>
              </a:rPr>
              <a:t>SOURCE</a:t>
            </a:r>
            <a:endParaRPr lang="en-US" sz="950" dirty="0"/>
          </a:p>
        </p:txBody>
      </p:sp>
      <p:sp>
        <p:nvSpPr>
          <p:cNvPr id="9" name="Shape 7"/>
          <p:cNvSpPr/>
          <p:nvPr/>
        </p:nvSpPr>
        <p:spPr>
          <a:xfrm>
            <a:off x="566928" y="1773936"/>
            <a:ext cx="11055096" cy="303581"/>
          </a:xfrm>
          <a:prstGeom prst="rect">
            <a:avLst/>
          </a:prstGeom>
          <a:solidFill>
            <a:srgbClr val="F7F7F7"/>
          </a:solidFill>
          <a:ln/>
        </p:spPr>
        <p:txBody>
          <a:bodyPr/>
          <a:lstStyle/>
          <a:p>
            <a:endParaRPr lang="en-GB"/>
          </a:p>
        </p:txBody>
      </p:sp>
      <p:sp>
        <p:nvSpPr>
          <p:cNvPr id="10" name="Text 8"/>
          <p:cNvSpPr/>
          <p:nvPr/>
        </p:nvSpPr>
        <p:spPr>
          <a:xfrm>
            <a:off x="731520" y="1773936"/>
            <a:ext cx="4754880" cy="303581"/>
          </a:xfrm>
          <a:prstGeom prst="rect">
            <a:avLst/>
          </a:prstGeom>
          <a:noFill/>
          <a:ln/>
        </p:spPr>
        <p:txBody>
          <a:bodyPr wrap="square" lIns="0" tIns="0" rIns="0" bIns="0" rtlCol="0" anchor="ctr"/>
          <a:lstStyle/>
          <a:p>
            <a:pPr marL="0" indent="0">
              <a:buNone/>
            </a:pPr>
            <a:r>
              <a:rPr lang="en-US" sz="1000" dirty="0">
                <a:solidFill>
                  <a:srgbClr val="1A1A1A"/>
                </a:solidFill>
                <a:latin typeface="Arial" pitchFamily="34" charset="0"/>
                <a:ea typeface="Arial" pitchFamily="34" charset="-122"/>
                <a:cs typeface="Arial" pitchFamily="34" charset="-120"/>
              </a:rPr>
              <a:t>Group headcount (FTE), 31 Dec 2025</a:t>
            </a:r>
            <a:endParaRPr lang="en-US" sz="1000" dirty="0"/>
          </a:p>
        </p:txBody>
      </p:sp>
      <p:sp>
        <p:nvSpPr>
          <p:cNvPr id="11" name="Text 9"/>
          <p:cNvSpPr/>
          <p:nvPr/>
        </p:nvSpPr>
        <p:spPr>
          <a:xfrm>
            <a:off x="5669280" y="1773936"/>
            <a:ext cx="2377440" cy="303581"/>
          </a:xfrm>
          <a:prstGeom prst="rect">
            <a:avLst/>
          </a:prstGeom>
          <a:noFill/>
          <a:ln/>
        </p:spPr>
        <p:txBody>
          <a:bodyPr wrap="square" lIns="0" tIns="0" rIns="0" bIns="0" rtlCol="0" anchor="ctr"/>
          <a:lstStyle/>
          <a:p>
            <a:pPr marL="0" indent="0">
              <a:buNone/>
            </a:pPr>
            <a:r>
              <a:rPr lang="en-US" sz="1000" b="1" dirty="0">
                <a:solidFill>
                  <a:srgbClr val="DB0011"/>
                </a:solidFill>
                <a:latin typeface="Arial" pitchFamily="34" charset="0"/>
                <a:ea typeface="Arial" pitchFamily="34" charset="-122"/>
                <a:cs typeface="Arial" pitchFamily="34" charset="-120"/>
              </a:rPr>
              <a:t>208,720</a:t>
            </a:r>
            <a:endParaRPr lang="en-US" sz="1000" dirty="0"/>
          </a:p>
        </p:txBody>
      </p:sp>
      <p:sp>
        <p:nvSpPr>
          <p:cNvPr id="12" name="Text 10"/>
          <p:cNvSpPr/>
          <p:nvPr/>
        </p:nvSpPr>
        <p:spPr>
          <a:xfrm>
            <a:off x="8138160" y="1773936"/>
            <a:ext cx="3383280" cy="303581"/>
          </a:xfrm>
          <a:prstGeom prst="rect">
            <a:avLst/>
          </a:prstGeom>
          <a:noFill/>
          <a:ln/>
        </p:spPr>
        <p:txBody>
          <a:bodyPr wrap="square" lIns="0" tIns="0" rIns="0" bIns="0" rtlCol="0" anchor="ctr"/>
          <a:lstStyle/>
          <a:p>
            <a:pPr marL="0" indent="0">
              <a:buNone/>
            </a:pPr>
            <a:r>
              <a:rPr lang="en-US" sz="900" i="1" dirty="0">
                <a:solidFill>
                  <a:srgbClr val="707070"/>
                </a:solidFill>
                <a:latin typeface="Arial" pitchFamily="34" charset="0"/>
                <a:ea typeface="Arial" pitchFamily="34" charset="-122"/>
                <a:cs typeface="Arial" pitchFamily="34" charset="-120"/>
              </a:rPr>
              <a:t>HSBC Annual Report and Accounts 2025</a:t>
            </a:r>
            <a:endParaRPr lang="en-US" sz="900" dirty="0"/>
          </a:p>
        </p:txBody>
      </p:sp>
      <p:sp>
        <p:nvSpPr>
          <p:cNvPr id="13" name="Text 11"/>
          <p:cNvSpPr/>
          <p:nvPr/>
        </p:nvSpPr>
        <p:spPr>
          <a:xfrm>
            <a:off x="731520" y="2077517"/>
            <a:ext cx="4754880" cy="303581"/>
          </a:xfrm>
          <a:prstGeom prst="rect">
            <a:avLst/>
          </a:prstGeom>
          <a:noFill/>
          <a:ln/>
        </p:spPr>
        <p:txBody>
          <a:bodyPr wrap="square" lIns="0" tIns="0" rIns="0" bIns="0" rtlCol="0" anchor="ctr"/>
          <a:lstStyle/>
          <a:p>
            <a:pPr marL="0" indent="0">
              <a:buNone/>
            </a:pPr>
            <a:r>
              <a:rPr lang="en-US" sz="1000" dirty="0">
                <a:solidFill>
                  <a:srgbClr val="1A1A1A"/>
                </a:solidFill>
                <a:latin typeface="Arial" pitchFamily="34" charset="0"/>
                <a:ea typeface="Arial" pitchFamily="34" charset="-122"/>
                <a:cs typeface="Arial" pitchFamily="34" charset="-120"/>
              </a:rPr>
              <a:t>UK-based employees (approx.)</a:t>
            </a:r>
            <a:endParaRPr lang="en-US" sz="1000" dirty="0"/>
          </a:p>
        </p:txBody>
      </p:sp>
      <p:sp>
        <p:nvSpPr>
          <p:cNvPr id="14" name="Text 12"/>
          <p:cNvSpPr/>
          <p:nvPr/>
        </p:nvSpPr>
        <p:spPr>
          <a:xfrm>
            <a:off x="5669280" y="2077517"/>
            <a:ext cx="2377440" cy="303581"/>
          </a:xfrm>
          <a:prstGeom prst="rect">
            <a:avLst/>
          </a:prstGeom>
          <a:noFill/>
          <a:ln/>
        </p:spPr>
        <p:txBody>
          <a:bodyPr wrap="square" lIns="0" tIns="0" rIns="0" bIns="0" rtlCol="0" anchor="ctr"/>
          <a:lstStyle/>
          <a:p>
            <a:pPr marL="0" indent="0">
              <a:buNone/>
            </a:pPr>
            <a:r>
              <a:rPr lang="en-US" sz="1000" b="1" dirty="0">
                <a:solidFill>
                  <a:srgbClr val="DB0011"/>
                </a:solidFill>
                <a:latin typeface="Arial" pitchFamily="34" charset="0"/>
                <a:ea typeface="Arial" pitchFamily="34" charset="-122"/>
                <a:cs typeface="Arial" pitchFamily="34" charset="-120"/>
              </a:rPr>
              <a:t>34,700</a:t>
            </a:r>
            <a:endParaRPr lang="en-US" sz="1000" dirty="0"/>
          </a:p>
        </p:txBody>
      </p:sp>
      <p:sp>
        <p:nvSpPr>
          <p:cNvPr id="15" name="Text 13"/>
          <p:cNvSpPr/>
          <p:nvPr/>
        </p:nvSpPr>
        <p:spPr>
          <a:xfrm>
            <a:off x="8138160" y="2077517"/>
            <a:ext cx="3383280" cy="303581"/>
          </a:xfrm>
          <a:prstGeom prst="rect">
            <a:avLst/>
          </a:prstGeom>
          <a:noFill/>
          <a:ln/>
        </p:spPr>
        <p:txBody>
          <a:bodyPr wrap="square" lIns="0" tIns="0" rIns="0" bIns="0" rtlCol="0" anchor="ctr"/>
          <a:lstStyle/>
          <a:p>
            <a:pPr marL="0" indent="0">
              <a:buNone/>
            </a:pPr>
            <a:r>
              <a:rPr lang="en-US" sz="900" i="1" dirty="0">
                <a:solidFill>
                  <a:srgbClr val="707070"/>
                </a:solidFill>
                <a:latin typeface="Arial" pitchFamily="34" charset="0"/>
                <a:ea typeface="Arial" pitchFamily="34" charset="-122"/>
                <a:cs typeface="Arial" pitchFamily="34" charset="-120"/>
              </a:rPr>
              <a:t>HSBC Annual Report and Accounts 2025</a:t>
            </a:r>
            <a:endParaRPr lang="en-US" sz="900" dirty="0"/>
          </a:p>
        </p:txBody>
      </p:sp>
      <p:sp>
        <p:nvSpPr>
          <p:cNvPr id="16" name="Shape 14"/>
          <p:cNvSpPr/>
          <p:nvPr/>
        </p:nvSpPr>
        <p:spPr>
          <a:xfrm>
            <a:off x="566928" y="2381098"/>
            <a:ext cx="11055096" cy="303581"/>
          </a:xfrm>
          <a:prstGeom prst="rect">
            <a:avLst/>
          </a:prstGeom>
          <a:solidFill>
            <a:srgbClr val="F7F7F7"/>
          </a:solidFill>
          <a:ln/>
        </p:spPr>
        <p:txBody>
          <a:bodyPr/>
          <a:lstStyle/>
          <a:p>
            <a:endParaRPr lang="en-GB"/>
          </a:p>
        </p:txBody>
      </p:sp>
      <p:sp>
        <p:nvSpPr>
          <p:cNvPr id="17" name="Text 15"/>
          <p:cNvSpPr/>
          <p:nvPr/>
        </p:nvSpPr>
        <p:spPr>
          <a:xfrm>
            <a:off x="731520" y="2381098"/>
            <a:ext cx="4754880" cy="303581"/>
          </a:xfrm>
          <a:prstGeom prst="rect">
            <a:avLst/>
          </a:prstGeom>
          <a:noFill/>
          <a:ln/>
        </p:spPr>
        <p:txBody>
          <a:bodyPr wrap="square" lIns="0" tIns="0" rIns="0" bIns="0" rtlCol="0" anchor="ctr"/>
          <a:lstStyle/>
          <a:p>
            <a:pPr marL="0" indent="0">
              <a:buNone/>
            </a:pPr>
            <a:r>
              <a:rPr lang="en-US" sz="1000" dirty="0">
                <a:solidFill>
                  <a:srgbClr val="1A1A1A"/>
                </a:solidFill>
                <a:latin typeface="Arial" pitchFamily="34" charset="0"/>
                <a:ea typeface="Arial" pitchFamily="34" charset="-122"/>
                <a:cs typeface="Arial" pitchFamily="34" charset="-120"/>
              </a:rPr>
              <a:t>Annualised cost savings target</a:t>
            </a:r>
            <a:endParaRPr lang="en-US" sz="1000" dirty="0"/>
          </a:p>
        </p:txBody>
      </p:sp>
      <p:sp>
        <p:nvSpPr>
          <p:cNvPr id="18" name="Text 16"/>
          <p:cNvSpPr/>
          <p:nvPr/>
        </p:nvSpPr>
        <p:spPr>
          <a:xfrm>
            <a:off x="5669280" y="2381098"/>
            <a:ext cx="2377440" cy="303581"/>
          </a:xfrm>
          <a:prstGeom prst="rect">
            <a:avLst/>
          </a:prstGeom>
          <a:noFill/>
          <a:ln/>
        </p:spPr>
        <p:txBody>
          <a:bodyPr wrap="square" lIns="0" tIns="0" rIns="0" bIns="0" rtlCol="0" anchor="ctr"/>
          <a:lstStyle/>
          <a:p>
            <a:pPr marL="0" indent="0">
              <a:buNone/>
            </a:pPr>
            <a:r>
              <a:rPr lang="en-US" sz="1000" b="1" dirty="0">
                <a:solidFill>
                  <a:srgbClr val="DB0011"/>
                </a:solidFill>
                <a:latin typeface="Arial" pitchFamily="34" charset="0"/>
                <a:ea typeface="Arial" pitchFamily="34" charset="-122"/>
                <a:cs typeface="Arial" pitchFamily="34" charset="-120"/>
              </a:rPr>
              <a:t>$1.5bn by end-2026</a:t>
            </a:r>
            <a:endParaRPr lang="en-US" sz="1000" dirty="0"/>
          </a:p>
        </p:txBody>
      </p:sp>
      <p:sp>
        <p:nvSpPr>
          <p:cNvPr id="19" name="Text 17"/>
          <p:cNvSpPr/>
          <p:nvPr/>
        </p:nvSpPr>
        <p:spPr>
          <a:xfrm>
            <a:off x="8138160" y="2381098"/>
            <a:ext cx="3383280" cy="303581"/>
          </a:xfrm>
          <a:prstGeom prst="rect">
            <a:avLst/>
          </a:prstGeom>
          <a:noFill/>
          <a:ln/>
        </p:spPr>
        <p:txBody>
          <a:bodyPr wrap="square" lIns="0" tIns="0" rIns="0" bIns="0" rtlCol="0" anchor="ctr"/>
          <a:lstStyle/>
          <a:p>
            <a:pPr marL="0" indent="0">
              <a:buNone/>
            </a:pPr>
            <a:r>
              <a:rPr lang="en-US" sz="900" i="1" dirty="0">
                <a:solidFill>
                  <a:srgbClr val="707070"/>
                </a:solidFill>
                <a:latin typeface="Arial" pitchFamily="34" charset="0"/>
                <a:ea typeface="Arial" pitchFamily="34" charset="-122"/>
                <a:cs typeface="Arial" pitchFamily="34" charset="-120"/>
              </a:rPr>
              <a:t>HSBC results announcement, February 2025</a:t>
            </a:r>
            <a:endParaRPr lang="en-US" sz="900" dirty="0"/>
          </a:p>
        </p:txBody>
      </p:sp>
      <p:sp>
        <p:nvSpPr>
          <p:cNvPr id="20" name="Text 18"/>
          <p:cNvSpPr/>
          <p:nvPr/>
        </p:nvSpPr>
        <p:spPr>
          <a:xfrm>
            <a:off x="731520" y="2684678"/>
            <a:ext cx="4754880" cy="303581"/>
          </a:xfrm>
          <a:prstGeom prst="rect">
            <a:avLst/>
          </a:prstGeom>
          <a:noFill/>
          <a:ln/>
        </p:spPr>
        <p:txBody>
          <a:bodyPr wrap="square" lIns="0" tIns="0" rIns="0" bIns="0" rtlCol="0" anchor="ctr"/>
          <a:lstStyle/>
          <a:p>
            <a:pPr marL="0" indent="0">
              <a:buNone/>
            </a:pPr>
            <a:r>
              <a:rPr lang="en-US" sz="1000" dirty="0">
                <a:solidFill>
                  <a:srgbClr val="1A1A1A"/>
                </a:solidFill>
                <a:latin typeface="Arial" pitchFamily="34" charset="0"/>
                <a:ea typeface="Arial" pitchFamily="34" charset="-122"/>
                <a:cs typeface="Arial" pitchFamily="34" charset="-120"/>
              </a:rPr>
              <a:t>Severance and up-front restructuring costs</a:t>
            </a:r>
            <a:endParaRPr lang="en-US" sz="1000" dirty="0"/>
          </a:p>
        </p:txBody>
      </p:sp>
      <p:sp>
        <p:nvSpPr>
          <p:cNvPr id="21" name="Text 19"/>
          <p:cNvSpPr/>
          <p:nvPr/>
        </p:nvSpPr>
        <p:spPr>
          <a:xfrm>
            <a:off x="5669280" y="2684678"/>
            <a:ext cx="2377440" cy="303581"/>
          </a:xfrm>
          <a:prstGeom prst="rect">
            <a:avLst/>
          </a:prstGeom>
          <a:noFill/>
          <a:ln/>
        </p:spPr>
        <p:txBody>
          <a:bodyPr wrap="square" lIns="0" tIns="0" rIns="0" bIns="0" rtlCol="0" anchor="ctr"/>
          <a:lstStyle/>
          <a:p>
            <a:pPr marL="0" indent="0">
              <a:buNone/>
            </a:pPr>
            <a:r>
              <a:rPr lang="en-US" sz="1000" b="1" dirty="0">
                <a:solidFill>
                  <a:srgbClr val="DB0011"/>
                </a:solidFill>
                <a:latin typeface="Arial" pitchFamily="34" charset="0"/>
                <a:ea typeface="Arial" pitchFamily="34" charset="-122"/>
                <a:cs typeface="Arial" pitchFamily="34" charset="-120"/>
              </a:rPr>
              <a:t>$1.8bn over two years</a:t>
            </a:r>
            <a:endParaRPr lang="en-US" sz="1000" dirty="0"/>
          </a:p>
        </p:txBody>
      </p:sp>
      <p:sp>
        <p:nvSpPr>
          <p:cNvPr id="22" name="Text 20"/>
          <p:cNvSpPr/>
          <p:nvPr/>
        </p:nvSpPr>
        <p:spPr>
          <a:xfrm>
            <a:off x="8138160" y="2684678"/>
            <a:ext cx="3383280" cy="303581"/>
          </a:xfrm>
          <a:prstGeom prst="rect">
            <a:avLst/>
          </a:prstGeom>
          <a:noFill/>
          <a:ln/>
        </p:spPr>
        <p:txBody>
          <a:bodyPr wrap="square" lIns="0" tIns="0" rIns="0" bIns="0" rtlCol="0" anchor="ctr"/>
          <a:lstStyle/>
          <a:p>
            <a:pPr marL="0" indent="0">
              <a:buNone/>
            </a:pPr>
            <a:r>
              <a:rPr lang="en-US" sz="900" i="1" dirty="0">
                <a:solidFill>
                  <a:srgbClr val="707070"/>
                </a:solidFill>
                <a:latin typeface="Arial" pitchFamily="34" charset="0"/>
                <a:ea typeface="Arial" pitchFamily="34" charset="-122"/>
                <a:cs typeface="Arial" pitchFamily="34" charset="-120"/>
              </a:rPr>
              <a:t>HSBC results announcement, February 2025</a:t>
            </a:r>
            <a:endParaRPr lang="en-US" sz="900" dirty="0"/>
          </a:p>
        </p:txBody>
      </p:sp>
      <p:sp>
        <p:nvSpPr>
          <p:cNvPr id="23" name="Shape 21"/>
          <p:cNvSpPr/>
          <p:nvPr/>
        </p:nvSpPr>
        <p:spPr>
          <a:xfrm>
            <a:off x="566928" y="2988259"/>
            <a:ext cx="11055096" cy="303581"/>
          </a:xfrm>
          <a:prstGeom prst="rect">
            <a:avLst/>
          </a:prstGeom>
          <a:solidFill>
            <a:srgbClr val="F7F7F7"/>
          </a:solidFill>
          <a:ln/>
        </p:spPr>
        <p:txBody>
          <a:bodyPr/>
          <a:lstStyle/>
          <a:p>
            <a:endParaRPr lang="en-GB"/>
          </a:p>
        </p:txBody>
      </p:sp>
      <p:sp>
        <p:nvSpPr>
          <p:cNvPr id="24" name="Text 22"/>
          <p:cNvSpPr/>
          <p:nvPr/>
        </p:nvSpPr>
        <p:spPr>
          <a:xfrm>
            <a:off x="731520" y="2988259"/>
            <a:ext cx="4754880" cy="303581"/>
          </a:xfrm>
          <a:prstGeom prst="rect">
            <a:avLst/>
          </a:prstGeom>
          <a:noFill/>
          <a:ln/>
        </p:spPr>
        <p:txBody>
          <a:bodyPr wrap="square" lIns="0" tIns="0" rIns="0" bIns="0" rtlCol="0" anchor="ctr"/>
          <a:lstStyle/>
          <a:p>
            <a:pPr marL="0" indent="0">
              <a:buNone/>
            </a:pPr>
            <a:r>
              <a:rPr lang="en-US" sz="1000" dirty="0">
                <a:solidFill>
                  <a:srgbClr val="1A1A1A"/>
                </a:solidFill>
                <a:latin typeface="Arial" pitchFamily="34" charset="0"/>
                <a:ea typeface="Arial" pitchFamily="34" charset="-122"/>
                <a:cs typeface="Arial" pitchFamily="34" charset="-120"/>
              </a:rPr>
              <a:t>Restructuring costs incurred, mainly severance</a:t>
            </a:r>
            <a:endParaRPr lang="en-US" sz="1000" dirty="0"/>
          </a:p>
        </p:txBody>
      </p:sp>
      <p:sp>
        <p:nvSpPr>
          <p:cNvPr id="25" name="Text 23"/>
          <p:cNvSpPr/>
          <p:nvPr/>
        </p:nvSpPr>
        <p:spPr>
          <a:xfrm>
            <a:off x="5669280" y="2988259"/>
            <a:ext cx="2377440" cy="303581"/>
          </a:xfrm>
          <a:prstGeom prst="rect">
            <a:avLst/>
          </a:prstGeom>
          <a:noFill/>
          <a:ln/>
        </p:spPr>
        <p:txBody>
          <a:bodyPr wrap="square" lIns="0" tIns="0" rIns="0" bIns="0" rtlCol="0" anchor="ctr"/>
          <a:lstStyle/>
          <a:p>
            <a:pPr marL="0" indent="0">
              <a:buNone/>
            </a:pPr>
            <a:r>
              <a:rPr lang="en-US" sz="1000" b="1" dirty="0">
                <a:solidFill>
                  <a:srgbClr val="DB0011"/>
                </a:solidFill>
                <a:latin typeface="Arial" pitchFamily="34" charset="0"/>
                <a:ea typeface="Arial" pitchFamily="34" charset="-122"/>
                <a:cs typeface="Arial" pitchFamily="34" charset="-120"/>
              </a:rPr>
              <a:t>$1bn</a:t>
            </a:r>
            <a:endParaRPr lang="en-US" sz="1000" dirty="0"/>
          </a:p>
        </p:txBody>
      </p:sp>
      <p:sp>
        <p:nvSpPr>
          <p:cNvPr id="26" name="Text 24"/>
          <p:cNvSpPr/>
          <p:nvPr/>
        </p:nvSpPr>
        <p:spPr>
          <a:xfrm>
            <a:off x="8138160" y="2988259"/>
            <a:ext cx="3383280" cy="303581"/>
          </a:xfrm>
          <a:prstGeom prst="rect">
            <a:avLst/>
          </a:prstGeom>
          <a:noFill/>
          <a:ln/>
        </p:spPr>
        <p:txBody>
          <a:bodyPr wrap="square" lIns="0" tIns="0" rIns="0" bIns="0" rtlCol="0" anchor="ctr"/>
          <a:lstStyle/>
          <a:p>
            <a:pPr marL="0" indent="0">
              <a:buNone/>
            </a:pPr>
            <a:r>
              <a:rPr lang="en-US" sz="900" i="1" dirty="0">
                <a:solidFill>
                  <a:srgbClr val="707070"/>
                </a:solidFill>
                <a:latin typeface="Arial" pitchFamily="34" charset="0"/>
                <a:ea typeface="Arial" pitchFamily="34" charset="-122"/>
                <a:cs typeface="Arial" pitchFamily="34" charset="-120"/>
              </a:rPr>
              <a:t>HSBC Annual Report and Accounts 2025</a:t>
            </a:r>
            <a:endParaRPr lang="en-US" sz="900" dirty="0"/>
          </a:p>
        </p:txBody>
      </p:sp>
      <p:sp>
        <p:nvSpPr>
          <p:cNvPr id="27" name="Text 25"/>
          <p:cNvSpPr/>
          <p:nvPr/>
        </p:nvSpPr>
        <p:spPr>
          <a:xfrm>
            <a:off x="731520" y="3291840"/>
            <a:ext cx="4754880" cy="303581"/>
          </a:xfrm>
          <a:prstGeom prst="rect">
            <a:avLst/>
          </a:prstGeom>
          <a:noFill/>
          <a:ln/>
        </p:spPr>
        <p:txBody>
          <a:bodyPr wrap="square" lIns="0" tIns="0" rIns="0" bIns="0" rtlCol="0" anchor="ctr"/>
          <a:lstStyle/>
          <a:p>
            <a:pPr marL="0" indent="0">
              <a:buNone/>
            </a:pPr>
            <a:r>
              <a:rPr lang="en-US" sz="1000" dirty="0">
                <a:solidFill>
                  <a:srgbClr val="1A1A1A"/>
                </a:solidFill>
                <a:latin typeface="Arial" pitchFamily="34" charset="0"/>
                <a:ea typeface="Arial" pitchFamily="34" charset="-122"/>
                <a:cs typeface="Arial" pitchFamily="34" charset="-120"/>
              </a:rPr>
              <a:t>Reduction in managing director population</a:t>
            </a:r>
            <a:endParaRPr lang="en-US" sz="1000" dirty="0"/>
          </a:p>
        </p:txBody>
      </p:sp>
      <p:sp>
        <p:nvSpPr>
          <p:cNvPr id="28" name="Text 26"/>
          <p:cNvSpPr/>
          <p:nvPr/>
        </p:nvSpPr>
        <p:spPr>
          <a:xfrm>
            <a:off x="5669280" y="3291840"/>
            <a:ext cx="2377440" cy="303581"/>
          </a:xfrm>
          <a:prstGeom prst="rect">
            <a:avLst/>
          </a:prstGeom>
          <a:noFill/>
          <a:ln/>
        </p:spPr>
        <p:txBody>
          <a:bodyPr wrap="square" lIns="0" tIns="0" rIns="0" bIns="0" rtlCol="0" anchor="ctr"/>
          <a:lstStyle/>
          <a:p>
            <a:pPr marL="0" indent="0">
              <a:buNone/>
            </a:pPr>
            <a:r>
              <a:rPr lang="en-US" sz="1000" b="1" dirty="0">
                <a:solidFill>
                  <a:srgbClr val="DB0011"/>
                </a:solidFill>
                <a:latin typeface="Arial" pitchFamily="34" charset="0"/>
                <a:ea typeface="Arial" pitchFamily="34" charset="-122"/>
                <a:cs typeface="Arial" pitchFamily="34" charset="-120"/>
              </a:rPr>
              <a:t>approx. 15% since Oct 2024</a:t>
            </a:r>
            <a:endParaRPr lang="en-US" sz="1000" dirty="0"/>
          </a:p>
        </p:txBody>
      </p:sp>
      <p:sp>
        <p:nvSpPr>
          <p:cNvPr id="29" name="Text 27"/>
          <p:cNvSpPr/>
          <p:nvPr/>
        </p:nvSpPr>
        <p:spPr>
          <a:xfrm>
            <a:off x="8138160" y="3291840"/>
            <a:ext cx="3383280" cy="303581"/>
          </a:xfrm>
          <a:prstGeom prst="rect">
            <a:avLst/>
          </a:prstGeom>
          <a:noFill/>
          <a:ln/>
        </p:spPr>
        <p:txBody>
          <a:bodyPr wrap="square" lIns="0" tIns="0" rIns="0" bIns="0" rtlCol="0" anchor="ctr"/>
          <a:lstStyle/>
          <a:p>
            <a:pPr marL="0" indent="0">
              <a:buNone/>
            </a:pPr>
            <a:r>
              <a:rPr lang="en-US" sz="900" i="1" dirty="0">
                <a:solidFill>
                  <a:srgbClr val="707070"/>
                </a:solidFill>
                <a:latin typeface="Arial" pitchFamily="34" charset="0"/>
                <a:ea typeface="Arial" pitchFamily="34" charset="-122"/>
                <a:cs typeface="Arial" pitchFamily="34" charset="-120"/>
              </a:rPr>
              <a:t>Bloomberg (2026)</a:t>
            </a:r>
            <a:endParaRPr lang="en-US" sz="900" dirty="0"/>
          </a:p>
        </p:txBody>
      </p:sp>
      <p:sp>
        <p:nvSpPr>
          <p:cNvPr id="30" name="Shape 28"/>
          <p:cNvSpPr/>
          <p:nvPr/>
        </p:nvSpPr>
        <p:spPr>
          <a:xfrm>
            <a:off x="566928" y="3595421"/>
            <a:ext cx="11055096" cy="303581"/>
          </a:xfrm>
          <a:prstGeom prst="rect">
            <a:avLst/>
          </a:prstGeom>
          <a:solidFill>
            <a:srgbClr val="F7F7F7"/>
          </a:solidFill>
          <a:ln/>
        </p:spPr>
        <p:txBody>
          <a:bodyPr/>
          <a:lstStyle/>
          <a:p>
            <a:endParaRPr lang="en-GB"/>
          </a:p>
        </p:txBody>
      </p:sp>
      <p:sp>
        <p:nvSpPr>
          <p:cNvPr id="31" name="Text 29"/>
          <p:cNvSpPr/>
          <p:nvPr/>
        </p:nvSpPr>
        <p:spPr>
          <a:xfrm>
            <a:off x="731520" y="3595421"/>
            <a:ext cx="4754880" cy="303581"/>
          </a:xfrm>
          <a:prstGeom prst="rect">
            <a:avLst/>
          </a:prstGeom>
          <a:noFill/>
          <a:ln/>
        </p:spPr>
        <p:txBody>
          <a:bodyPr wrap="square" lIns="0" tIns="0" rIns="0" bIns="0" rtlCol="0" anchor="ctr"/>
          <a:lstStyle/>
          <a:p>
            <a:pPr marL="0" indent="0">
              <a:buNone/>
            </a:pPr>
            <a:r>
              <a:rPr lang="en-US" sz="1000" dirty="0">
                <a:solidFill>
                  <a:srgbClr val="1A1A1A"/>
                </a:solidFill>
                <a:latin typeface="Arial" pitchFamily="34" charset="0"/>
                <a:ea typeface="Arial" pitchFamily="34" charset="-122"/>
                <a:cs typeface="Arial" pitchFamily="34" charset="-120"/>
              </a:rPr>
              <a:t>Roles under review in reported AI-led plan</a:t>
            </a:r>
            <a:endParaRPr lang="en-US" sz="1000" dirty="0"/>
          </a:p>
        </p:txBody>
      </p:sp>
      <p:sp>
        <p:nvSpPr>
          <p:cNvPr id="32" name="Text 30"/>
          <p:cNvSpPr/>
          <p:nvPr/>
        </p:nvSpPr>
        <p:spPr>
          <a:xfrm>
            <a:off x="5669280" y="3595421"/>
            <a:ext cx="2377440" cy="303581"/>
          </a:xfrm>
          <a:prstGeom prst="rect">
            <a:avLst/>
          </a:prstGeom>
          <a:noFill/>
          <a:ln/>
        </p:spPr>
        <p:txBody>
          <a:bodyPr wrap="square" lIns="0" tIns="0" rIns="0" bIns="0" rtlCol="0" anchor="ctr"/>
          <a:lstStyle/>
          <a:p>
            <a:pPr marL="0" indent="0">
              <a:buNone/>
            </a:pPr>
            <a:r>
              <a:rPr lang="en-US" sz="1000" b="1" dirty="0">
                <a:solidFill>
                  <a:srgbClr val="DB0011"/>
                </a:solidFill>
                <a:latin typeface="Arial" pitchFamily="34" charset="0"/>
                <a:ea typeface="Arial" pitchFamily="34" charset="-122"/>
                <a:cs typeface="Arial" pitchFamily="34" charset="-120"/>
              </a:rPr>
              <a:t>up to 20,000 over 3–5 years</a:t>
            </a:r>
            <a:endParaRPr lang="en-US" sz="1000" dirty="0"/>
          </a:p>
        </p:txBody>
      </p:sp>
      <p:sp>
        <p:nvSpPr>
          <p:cNvPr id="33" name="Text 31"/>
          <p:cNvSpPr/>
          <p:nvPr/>
        </p:nvSpPr>
        <p:spPr>
          <a:xfrm>
            <a:off x="8138160" y="3595421"/>
            <a:ext cx="3383280" cy="303581"/>
          </a:xfrm>
          <a:prstGeom prst="rect">
            <a:avLst/>
          </a:prstGeom>
          <a:noFill/>
          <a:ln/>
        </p:spPr>
        <p:txBody>
          <a:bodyPr wrap="square" lIns="0" tIns="0" rIns="0" bIns="0" rtlCol="0" anchor="ctr"/>
          <a:lstStyle/>
          <a:p>
            <a:pPr marL="0" indent="0">
              <a:buNone/>
            </a:pPr>
            <a:r>
              <a:rPr lang="en-US" sz="900" i="1" dirty="0">
                <a:solidFill>
                  <a:srgbClr val="707070"/>
                </a:solidFill>
                <a:latin typeface="Arial" pitchFamily="34" charset="0"/>
                <a:ea typeface="Arial" pitchFamily="34" charset="-122"/>
                <a:cs typeface="Arial" pitchFamily="34" charset="-120"/>
              </a:rPr>
              <a:t>Bloomberg (2026) — reported assessment, not confirmed</a:t>
            </a:r>
            <a:endParaRPr lang="en-US" sz="900" dirty="0"/>
          </a:p>
        </p:txBody>
      </p:sp>
      <p:sp>
        <p:nvSpPr>
          <p:cNvPr id="34" name="Text 32"/>
          <p:cNvSpPr/>
          <p:nvPr/>
        </p:nvSpPr>
        <p:spPr>
          <a:xfrm>
            <a:off x="731520" y="3899002"/>
            <a:ext cx="4754880" cy="303581"/>
          </a:xfrm>
          <a:prstGeom prst="rect">
            <a:avLst/>
          </a:prstGeom>
          <a:noFill/>
          <a:ln/>
        </p:spPr>
        <p:txBody>
          <a:bodyPr wrap="square" lIns="0" tIns="0" rIns="0" bIns="0" rtlCol="0" anchor="ctr"/>
          <a:lstStyle/>
          <a:p>
            <a:pPr marL="0" indent="0">
              <a:buNone/>
            </a:pPr>
            <a:r>
              <a:rPr lang="en-US" sz="1000" dirty="0">
                <a:solidFill>
                  <a:srgbClr val="1A1A1A"/>
                </a:solidFill>
                <a:latin typeface="Arial" pitchFamily="34" charset="0"/>
                <a:ea typeface="Arial" pitchFamily="34" charset="-122"/>
                <a:cs typeface="Arial" pitchFamily="34" charset="-120"/>
              </a:rPr>
              <a:t>Colleagues with generative AI tool access</a:t>
            </a:r>
            <a:endParaRPr lang="en-US" sz="1000" dirty="0"/>
          </a:p>
        </p:txBody>
      </p:sp>
      <p:sp>
        <p:nvSpPr>
          <p:cNvPr id="35" name="Text 33"/>
          <p:cNvSpPr/>
          <p:nvPr/>
        </p:nvSpPr>
        <p:spPr>
          <a:xfrm>
            <a:off x="5669280" y="3899002"/>
            <a:ext cx="2377440" cy="303581"/>
          </a:xfrm>
          <a:prstGeom prst="rect">
            <a:avLst/>
          </a:prstGeom>
          <a:noFill/>
          <a:ln/>
        </p:spPr>
        <p:txBody>
          <a:bodyPr wrap="square" lIns="0" tIns="0" rIns="0" bIns="0" rtlCol="0" anchor="ctr"/>
          <a:lstStyle/>
          <a:p>
            <a:pPr marL="0" indent="0">
              <a:buNone/>
            </a:pPr>
            <a:r>
              <a:rPr lang="en-US" sz="1000" b="1" dirty="0">
                <a:solidFill>
                  <a:srgbClr val="DB0011"/>
                </a:solidFill>
                <a:latin typeface="Arial" pitchFamily="34" charset="0"/>
                <a:ea typeface="Arial" pitchFamily="34" charset="-122"/>
                <a:cs typeface="Arial" pitchFamily="34" charset="-120"/>
              </a:rPr>
              <a:t>approx. 85%</a:t>
            </a:r>
            <a:endParaRPr lang="en-US" sz="1000" dirty="0"/>
          </a:p>
        </p:txBody>
      </p:sp>
      <p:sp>
        <p:nvSpPr>
          <p:cNvPr id="36" name="Text 34"/>
          <p:cNvSpPr/>
          <p:nvPr/>
        </p:nvSpPr>
        <p:spPr>
          <a:xfrm>
            <a:off x="8138160" y="3899002"/>
            <a:ext cx="3383280" cy="303581"/>
          </a:xfrm>
          <a:prstGeom prst="rect">
            <a:avLst/>
          </a:prstGeom>
          <a:noFill/>
          <a:ln/>
        </p:spPr>
        <p:txBody>
          <a:bodyPr wrap="square" lIns="0" tIns="0" rIns="0" bIns="0" rtlCol="0" anchor="ctr"/>
          <a:lstStyle/>
          <a:p>
            <a:pPr marL="0" indent="0">
              <a:buNone/>
            </a:pPr>
            <a:r>
              <a:rPr lang="en-US" sz="900" i="1" dirty="0">
                <a:solidFill>
                  <a:srgbClr val="707070"/>
                </a:solidFill>
                <a:latin typeface="Arial" pitchFamily="34" charset="0"/>
                <a:ea typeface="Arial" pitchFamily="34" charset="-122"/>
                <a:cs typeface="Arial" pitchFamily="34" charset="-120"/>
              </a:rPr>
              <a:t>HSBC Q4 earnings call, February 2026</a:t>
            </a:r>
            <a:endParaRPr lang="en-US" sz="900" dirty="0"/>
          </a:p>
        </p:txBody>
      </p:sp>
      <p:sp>
        <p:nvSpPr>
          <p:cNvPr id="37" name="Shape 35"/>
          <p:cNvSpPr/>
          <p:nvPr/>
        </p:nvSpPr>
        <p:spPr>
          <a:xfrm>
            <a:off x="566928" y="4202582"/>
            <a:ext cx="11055096" cy="303581"/>
          </a:xfrm>
          <a:prstGeom prst="rect">
            <a:avLst/>
          </a:prstGeom>
          <a:solidFill>
            <a:srgbClr val="F7F7F7"/>
          </a:solidFill>
          <a:ln/>
        </p:spPr>
        <p:txBody>
          <a:bodyPr/>
          <a:lstStyle/>
          <a:p>
            <a:endParaRPr lang="en-GB"/>
          </a:p>
        </p:txBody>
      </p:sp>
      <p:sp>
        <p:nvSpPr>
          <p:cNvPr id="38" name="Text 36"/>
          <p:cNvSpPr/>
          <p:nvPr/>
        </p:nvSpPr>
        <p:spPr>
          <a:xfrm>
            <a:off x="731520" y="4202582"/>
            <a:ext cx="4754880" cy="303581"/>
          </a:xfrm>
          <a:prstGeom prst="rect">
            <a:avLst/>
          </a:prstGeom>
          <a:noFill/>
          <a:ln/>
        </p:spPr>
        <p:txBody>
          <a:bodyPr wrap="square" lIns="0" tIns="0" rIns="0" bIns="0" rtlCol="0" anchor="ctr"/>
          <a:lstStyle/>
          <a:p>
            <a:pPr marL="0" indent="0">
              <a:buNone/>
            </a:pPr>
            <a:r>
              <a:rPr lang="en-US" sz="1000" dirty="0">
                <a:solidFill>
                  <a:srgbClr val="1A1A1A"/>
                </a:solidFill>
                <a:latin typeface="Arial" pitchFamily="34" charset="0"/>
                <a:ea typeface="Arial" pitchFamily="34" charset="-122"/>
                <a:cs typeface="Arial" pitchFamily="34" charset="-120"/>
              </a:rPr>
              <a:t>Active generative AI use cases</a:t>
            </a:r>
            <a:endParaRPr lang="en-US" sz="1000" dirty="0"/>
          </a:p>
        </p:txBody>
      </p:sp>
      <p:sp>
        <p:nvSpPr>
          <p:cNvPr id="39" name="Text 37"/>
          <p:cNvSpPr/>
          <p:nvPr/>
        </p:nvSpPr>
        <p:spPr>
          <a:xfrm>
            <a:off x="5669280" y="4202582"/>
            <a:ext cx="2377440" cy="303581"/>
          </a:xfrm>
          <a:prstGeom prst="rect">
            <a:avLst/>
          </a:prstGeom>
          <a:noFill/>
          <a:ln/>
        </p:spPr>
        <p:txBody>
          <a:bodyPr wrap="square" lIns="0" tIns="0" rIns="0" bIns="0" rtlCol="0" anchor="ctr"/>
          <a:lstStyle/>
          <a:p>
            <a:pPr marL="0" indent="0">
              <a:buNone/>
            </a:pPr>
            <a:r>
              <a:rPr lang="en-US" sz="1000" b="1" dirty="0">
                <a:solidFill>
                  <a:srgbClr val="DB0011"/>
                </a:solidFill>
                <a:latin typeface="Arial" pitchFamily="34" charset="0"/>
                <a:ea typeface="Arial" pitchFamily="34" charset="-122"/>
                <a:cs typeface="Arial" pitchFamily="34" charset="-120"/>
              </a:rPr>
              <a:t>100+ (2025); 200+ planned by 2028</a:t>
            </a:r>
            <a:endParaRPr lang="en-US" sz="1000" dirty="0"/>
          </a:p>
        </p:txBody>
      </p:sp>
      <p:sp>
        <p:nvSpPr>
          <p:cNvPr id="40" name="Text 38"/>
          <p:cNvSpPr/>
          <p:nvPr/>
        </p:nvSpPr>
        <p:spPr>
          <a:xfrm>
            <a:off x="8138160" y="4202582"/>
            <a:ext cx="3383280" cy="303581"/>
          </a:xfrm>
          <a:prstGeom prst="rect">
            <a:avLst/>
          </a:prstGeom>
          <a:noFill/>
          <a:ln/>
        </p:spPr>
        <p:txBody>
          <a:bodyPr wrap="square" lIns="0" tIns="0" rIns="0" bIns="0" rtlCol="0" anchor="ctr"/>
          <a:lstStyle/>
          <a:p>
            <a:pPr marL="0" indent="0">
              <a:buNone/>
            </a:pPr>
            <a:r>
              <a:rPr lang="en-US" sz="900" i="1" dirty="0">
                <a:solidFill>
                  <a:srgbClr val="707070"/>
                </a:solidFill>
                <a:latin typeface="Arial" pitchFamily="34" charset="0"/>
                <a:ea typeface="Arial" pitchFamily="34" charset="-122"/>
                <a:cs typeface="Arial" pitchFamily="34" charset="-120"/>
              </a:rPr>
              <a:t>HSBC Strategic Report 2025; Google Cloud release 2026</a:t>
            </a:r>
            <a:endParaRPr lang="en-US" sz="900" dirty="0"/>
          </a:p>
        </p:txBody>
      </p:sp>
      <p:sp>
        <p:nvSpPr>
          <p:cNvPr id="41" name="Text 39"/>
          <p:cNvSpPr/>
          <p:nvPr/>
        </p:nvSpPr>
        <p:spPr>
          <a:xfrm>
            <a:off x="731520" y="4506163"/>
            <a:ext cx="4754880" cy="303581"/>
          </a:xfrm>
          <a:prstGeom prst="rect">
            <a:avLst/>
          </a:prstGeom>
          <a:noFill/>
          <a:ln/>
        </p:spPr>
        <p:txBody>
          <a:bodyPr wrap="square" lIns="0" tIns="0" rIns="0" bIns="0" rtlCol="0" anchor="ctr"/>
          <a:lstStyle/>
          <a:p>
            <a:pPr marL="0" indent="0">
              <a:buNone/>
            </a:pPr>
            <a:r>
              <a:rPr lang="en-US" sz="1000" dirty="0">
                <a:solidFill>
                  <a:srgbClr val="1A1A1A"/>
                </a:solidFill>
                <a:latin typeface="Arial" pitchFamily="34" charset="0"/>
                <a:ea typeface="Arial" pitchFamily="34" charset="-122"/>
                <a:cs typeface="Arial" pitchFamily="34" charset="-120"/>
              </a:rPr>
              <a:t>Operational processes under AI redesign</a:t>
            </a:r>
            <a:endParaRPr lang="en-US" sz="1000" dirty="0"/>
          </a:p>
        </p:txBody>
      </p:sp>
      <p:sp>
        <p:nvSpPr>
          <p:cNvPr id="42" name="Text 40"/>
          <p:cNvSpPr/>
          <p:nvPr/>
        </p:nvSpPr>
        <p:spPr>
          <a:xfrm>
            <a:off x="5669280" y="4506163"/>
            <a:ext cx="2377440" cy="303581"/>
          </a:xfrm>
          <a:prstGeom prst="rect">
            <a:avLst/>
          </a:prstGeom>
          <a:noFill/>
          <a:ln/>
        </p:spPr>
        <p:txBody>
          <a:bodyPr wrap="square" lIns="0" tIns="0" rIns="0" bIns="0" rtlCol="0" anchor="ctr"/>
          <a:lstStyle/>
          <a:p>
            <a:pPr marL="0" indent="0">
              <a:buNone/>
            </a:pPr>
            <a:r>
              <a:rPr lang="en-US" sz="1000" b="1" dirty="0">
                <a:solidFill>
                  <a:srgbClr val="DB0011"/>
                </a:solidFill>
                <a:latin typeface="Arial" pitchFamily="34" charset="0"/>
                <a:ea typeface="Arial" pitchFamily="34" charset="-122"/>
                <a:cs typeface="Arial" pitchFamily="34" charset="-120"/>
              </a:rPr>
              <a:t>approx. 50</a:t>
            </a:r>
            <a:endParaRPr lang="en-US" sz="1000" dirty="0"/>
          </a:p>
        </p:txBody>
      </p:sp>
      <p:sp>
        <p:nvSpPr>
          <p:cNvPr id="43" name="Text 41"/>
          <p:cNvSpPr/>
          <p:nvPr/>
        </p:nvSpPr>
        <p:spPr>
          <a:xfrm>
            <a:off x="8138160" y="4506163"/>
            <a:ext cx="3383280" cy="303581"/>
          </a:xfrm>
          <a:prstGeom prst="rect">
            <a:avLst/>
          </a:prstGeom>
          <a:noFill/>
          <a:ln/>
        </p:spPr>
        <p:txBody>
          <a:bodyPr wrap="square" lIns="0" tIns="0" rIns="0" bIns="0" rtlCol="0" anchor="ctr"/>
          <a:lstStyle/>
          <a:p>
            <a:pPr marL="0" indent="0">
              <a:buNone/>
            </a:pPr>
            <a:r>
              <a:rPr lang="en-US" sz="900" i="1" dirty="0">
                <a:solidFill>
                  <a:srgbClr val="707070"/>
                </a:solidFill>
                <a:latin typeface="Arial" pitchFamily="34" charset="0"/>
                <a:ea typeface="Arial" pitchFamily="34" charset="-122"/>
                <a:cs typeface="Arial" pitchFamily="34" charset="-120"/>
              </a:rPr>
              <a:t>Banking Dive (2026)</a:t>
            </a:r>
            <a:endParaRPr lang="en-US" sz="900" dirty="0"/>
          </a:p>
        </p:txBody>
      </p:sp>
      <p:sp>
        <p:nvSpPr>
          <p:cNvPr id="44" name="Shape 42"/>
          <p:cNvSpPr/>
          <p:nvPr/>
        </p:nvSpPr>
        <p:spPr>
          <a:xfrm>
            <a:off x="566928" y="4809744"/>
            <a:ext cx="11055096" cy="303581"/>
          </a:xfrm>
          <a:prstGeom prst="rect">
            <a:avLst/>
          </a:prstGeom>
          <a:solidFill>
            <a:srgbClr val="F7F7F7"/>
          </a:solidFill>
          <a:ln/>
        </p:spPr>
        <p:txBody>
          <a:bodyPr/>
          <a:lstStyle/>
          <a:p>
            <a:endParaRPr lang="en-GB"/>
          </a:p>
        </p:txBody>
      </p:sp>
      <p:sp>
        <p:nvSpPr>
          <p:cNvPr id="45" name="Text 43"/>
          <p:cNvSpPr/>
          <p:nvPr/>
        </p:nvSpPr>
        <p:spPr>
          <a:xfrm>
            <a:off x="731520" y="4809744"/>
            <a:ext cx="4754880" cy="303581"/>
          </a:xfrm>
          <a:prstGeom prst="rect">
            <a:avLst/>
          </a:prstGeom>
          <a:noFill/>
          <a:ln/>
        </p:spPr>
        <p:txBody>
          <a:bodyPr wrap="square" lIns="0" tIns="0" rIns="0" bIns="0" rtlCol="0" anchor="ctr"/>
          <a:lstStyle/>
          <a:p>
            <a:pPr marL="0" indent="0">
              <a:buNone/>
            </a:pPr>
            <a:r>
              <a:rPr lang="en-US" sz="1000" dirty="0">
                <a:solidFill>
                  <a:srgbClr val="1A1A1A"/>
                </a:solidFill>
                <a:latin typeface="Arial" pitchFamily="34" charset="0"/>
                <a:ea typeface="Arial" pitchFamily="34" charset="-122"/>
                <a:cs typeface="Arial" pitchFamily="34" charset="-120"/>
              </a:rPr>
              <a:t>HSBC UK Bank plc median gender pay gap</a:t>
            </a:r>
            <a:endParaRPr lang="en-US" sz="1000" dirty="0"/>
          </a:p>
        </p:txBody>
      </p:sp>
      <p:sp>
        <p:nvSpPr>
          <p:cNvPr id="46" name="Text 44"/>
          <p:cNvSpPr/>
          <p:nvPr/>
        </p:nvSpPr>
        <p:spPr>
          <a:xfrm>
            <a:off x="5669280" y="4809744"/>
            <a:ext cx="2377440" cy="303581"/>
          </a:xfrm>
          <a:prstGeom prst="rect">
            <a:avLst/>
          </a:prstGeom>
          <a:noFill/>
          <a:ln/>
        </p:spPr>
        <p:txBody>
          <a:bodyPr wrap="square" lIns="0" tIns="0" rIns="0" bIns="0" rtlCol="0" anchor="ctr"/>
          <a:lstStyle/>
          <a:p>
            <a:pPr marL="0" indent="0">
              <a:buNone/>
            </a:pPr>
            <a:r>
              <a:rPr lang="en-US" sz="1000" b="1" dirty="0">
                <a:solidFill>
                  <a:srgbClr val="DB0011"/>
                </a:solidFill>
                <a:latin typeface="Arial" pitchFamily="34" charset="0"/>
                <a:ea typeface="Arial" pitchFamily="34" charset="-122"/>
                <a:cs typeface="Arial" pitchFamily="34" charset="-120"/>
              </a:rPr>
              <a:t>16.6% (mean 27.9%)</a:t>
            </a:r>
            <a:endParaRPr lang="en-US" sz="1000" dirty="0"/>
          </a:p>
        </p:txBody>
      </p:sp>
      <p:sp>
        <p:nvSpPr>
          <p:cNvPr id="47" name="Text 45"/>
          <p:cNvSpPr/>
          <p:nvPr/>
        </p:nvSpPr>
        <p:spPr>
          <a:xfrm>
            <a:off x="8138160" y="4809744"/>
            <a:ext cx="3383280" cy="303581"/>
          </a:xfrm>
          <a:prstGeom prst="rect">
            <a:avLst/>
          </a:prstGeom>
          <a:noFill/>
          <a:ln/>
        </p:spPr>
        <p:txBody>
          <a:bodyPr wrap="square" lIns="0" tIns="0" rIns="0" bIns="0" rtlCol="0" anchor="ctr"/>
          <a:lstStyle/>
          <a:p>
            <a:pPr marL="0" indent="0">
              <a:buNone/>
            </a:pPr>
            <a:r>
              <a:rPr lang="en-US" sz="900" i="1" dirty="0">
                <a:solidFill>
                  <a:srgbClr val="707070"/>
                </a:solidFill>
                <a:latin typeface="Arial" pitchFamily="34" charset="0"/>
                <a:ea typeface="Arial" pitchFamily="34" charset="-122"/>
                <a:cs typeface="Arial" pitchFamily="34" charset="-120"/>
              </a:rPr>
              <a:t>UK Gender Pay Gap Service, 2025/26</a:t>
            </a:r>
            <a:endParaRPr lang="en-US" sz="900" dirty="0"/>
          </a:p>
        </p:txBody>
      </p:sp>
      <p:sp>
        <p:nvSpPr>
          <p:cNvPr id="48" name="Text 46"/>
          <p:cNvSpPr/>
          <p:nvPr/>
        </p:nvSpPr>
        <p:spPr>
          <a:xfrm>
            <a:off x="731520" y="5113325"/>
            <a:ext cx="4754880" cy="303581"/>
          </a:xfrm>
          <a:prstGeom prst="rect">
            <a:avLst/>
          </a:prstGeom>
          <a:noFill/>
          <a:ln/>
        </p:spPr>
        <p:txBody>
          <a:bodyPr wrap="square" lIns="0" tIns="0" rIns="0" bIns="0" rtlCol="0" anchor="ctr"/>
          <a:lstStyle/>
          <a:p>
            <a:pPr marL="0" indent="0">
              <a:buNone/>
            </a:pPr>
            <a:r>
              <a:rPr lang="en-US" sz="1000" dirty="0">
                <a:solidFill>
                  <a:srgbClr val="1A1A1A"/>
                </a:solidFill>
                <a:latin typeface="Arial" pitchFamily="34" charset="0"/>
                <a:ea typeface="Arial" pitchFamily="34" charset="-122"/>
                <a:cs typeface="Arial" pitchFamily="34" charset="-120"/>
              </a:rPr>
              <a:t>Women in highest / lowest paid quartile (HSBC UK Bank plc)</a:t>
            </a:r>
            <a:endParaRPr lang="en-US" sz="1000" dirty="0"/>
          </a:p>
        </p:txBody>
      </p:sp>
      <p:sp>
        <p:nvSpPr>
          <p:cNvPr id="49" name="Text 47"/>
          <p:cNvSpPr/>
          <p:nvPr/>
        </p:nvSpPr>
        <p:spPr>
          <a:xfrm>
            <a:off x="5669280" y="5113325"/>
            <a:ext cx="2377440" cy="303581"/>
          </a:xfrm>
          <a:prstGeom prst="rect">
            <a:avLst/>
          </a:prstGeom>
          <a:noFill/>
          <a:ln/>
        </p:spPr>
        <p:txBody>
          <a:bodyPr wrap="square" lIns="0" tIns="0" rIns="0" bIns="0" rtlCol="0" anchor="ctr"/>
          <a:lstStyle/>
          <a:p>
            <a:pPr marL="0" indent="0">
              <a:buNone/>
            </a:pPr>
            <a:r>
              <a:rPr lang="en-US" sz="1000" b="1" dirty="0">
                <a:solidFill>
                  <a:srgbClr val="DB0011"/>
                </a:solidFill>
                <a:latin typeface="Arial" pitchFamily="34" charset="0"/>
                <a:ea typeface="Arial" pitchFamily="34" charset="-122"/>
                <a:cs typeface="Arial" pitchFamily="34" charset="-120"/>
              </a:rPr>
              <a:t>42% / 66%</a:t>
            </a:r>
            <a:endParaRPr lang="en-US" sz="1000" dirty="0"/>
          </a:p>
        </p:txBody>
      </p:sp>
      <p:sp>
        <p:nvSpPr>
          <p:cNvPr id="50" name="Text 48"/>
          <p:cNvSpPr/>
          <p:nvPr/>
        </p:nvSpPr>
        <p:spPr>
          <a:xfrm>
            <a:off x="8138160" y="5113325"/>
            <a:ext cx="3383280" cy="303581"/>
          </a:xfrm>
          <a:prstGeom prst="rect">
            <a:avLst/>
          </a:prstGeom>
          <a:noFill/>
          <a:ln/>
        </p:spPr>
        <p:txBody>
          <a:bodyPr wrap="square" lIns="0" tIns="0" rIns="0" bIns="0" rtlCol="0" anchor="ctr"/>
          <a:lstStyle/>
          <a:p>
            <a:pPr marL="0" indent="0">
              <a:buNone/>
            </a:pPr>
            <a:r>
              <a:rPr lang="en-US" sz="900" i="1" dirty="0">
                <a:solidFill>
                  <a:srgbClr val="707070"/>
                </a:solidFill>
                <a:latin typeface="Arial" pitchFamily="34" charset="0"/>
                <a:ea typeface="Arial" pitchFamily="34" charset="-122"/>
                <a:cs typeface="Arial" pitchFamily="34" charset="-120"/>
              </a:rPr>
              <a:t>UK Gender Pay Gap Service, 2025/26</a:t>
            </a:r>
            <a:endParaRPr lang="en-US" sz="900" dirty="0"/>
          </a:p>
        </p:txBody>
      </p:sp>
      <p:sp>
        <p:nvSpPr>
          <p:cNvPr id="51" name="Shape 49"/>
          <p:cNvSpPr/>
          <p:nvPr/>
        </p:nvSpPr>
        <p:spPr>
          <a:xfrm>
            <a:off x="566928" y="5416906"/>
            <a:ext cx="11055096" cy="303581"/>
          </a:xfrm>
          <a:prstGeom prst="rect">
            <a:avLst/>
          </a:prstGeom>
          <a:solidFill>
            <a:srgbClr val="F7F7F7"/>
          </a:solidFill>
          <a:ln/>
        </p:spPr>
        <p:txBody>
          <a:bodyPr/>
          <a:lstStyle/>
          <a:p>
            <a:endParaRPr lang="en-GB"/>
          </a:p>
        </p:txBody>
      </p:sp>
      <p:sp>
        <p:nvSpPr>
          <p:cNvPr id="52" name="Text 50"/>
          <p:cNvSpPr/>
          <p:nvPr/>
        </p:nvSpPr>
        <p:spPr>
          <a:xfrm>
            <a:off x="731520" y="5416906"/>
            <a:ext cx="4754880" cy="303581"/>
          </a:xfrm>
          <a:prstGeom prst="rect">
            <a:avLst/>
          </a:prstGeom>
          <a:noFill/>
          <a:ln/>
        </p:spPr>
        <p:txBody>
          <a:bodyPr wrap="square" lIns="0" tIns="0" rIns="0" bIns="0" rtlCol="0" anchor="ctr"/>
          <a:lstStyle/>
          <a:p>
            <a:pPr marL="0" indent="0">
              <a:buNone/>
            </a:pPr>
            <a:r>
              <a:rPr lang="en-US" sz="1000" dirty="0">
                <a:solidFill>
                  <a:srgbClr val="1A1A1A"/>
                </a:solidFill>
                <a:latin typeface="Arial" pitchFamily="34" charset="0"/>
                <a:ea typeface="Arial" pitchFamily="34" charset="-122"/>
                <a:cs typeface="Arial" pitchFamily="34" charset="-120"/>
              </a:rPr>
              <a:t>Group mean gender pay gap</a:t>
            </a:r>
            <a:endParaRPr lang="en-US" sz="1000" dirty="0"/>
          </a:p>
        </p:txBody>
      </p:sp>
      <p:sp>
        <p:nvSpPr>
          <p:cNvPr id="53" name="Text 51"/>
          <p:cNvSpPr/>
          <p:nvPr/>
        </p:nvSpPr>
        <p:spPr>
          <a:xfrm>
            <a:off x="5669280" y="5416906"/>
            <a:ext cx="2377440" cy="303581"/>
          </a:xfrm>
          <a:prstGeom prst="rect">
            <a:avLst/>
          </a:prstGeom>
          <a:noFill/>
          <a:ln/>
        </p:spPr>
        <p:txBody>
          <a:bodyPr wrap="square" lIns="0" tIns="0" rIns="0" bIns="0" rtlCol="0" anchor="ctr"/>
          <a:lstStyle/>
          <a:p>
            <a:pPr marL="0" indent="0">
              <a:buNone/>
            </a:pPr>
            <a:r>
              <a:rPr lang="en-US" sz="1000" b="1" dirty="0">
                <a:solidFill>
                  <a:srgbClr val="DB0011"/>
                </a:solidFill>
                <a:latin typeface="Arial" pitchFamily="34" charset="0"/>
                <a:ea typeface="Arial" pitchFamily="34" charset="-122"/>
                <a:cs typeface="Arial" pitchFamily="34" charset="-120"/>
              </a:rPr>
              <a:t>45.3% (2025); 44.9% (2024)</a:t>
            </a:r>
            <a:endParaRPr lang="en-US" sz="1000" dirty="0"/>
          </a:p>
        </p:txBody>
      </p:sp>
      <p:sp>
        <p:nvSpPr>
          <p:cNvPr id="54" name="Text 52"/>
          <p:cNvSpPr/>
          <p:nvPr/>
        </p:nvSpPr>
        <p:spPr>
          <a:xfrm>
            <a:off x="8138160" y="5416906"/>
            <a:ext cx="3383280" cy="303581"/>
          </a:xfrm>
          <a:prstGeom prst="rect">
            <a:avLst/>
          </a:prstGeom>
          <a:noFill/>
          <a:ln/>
        </p:spPr>
        <p:txBody>
          <a:bodyPr wrap="square" lIns="0" tIns="0" rIns="0" bIns="0" rtlCol="0" anchor="ctr"/>
          <a:lstStyle/>
          <a:p>
            <a:pPr marL="0" indent="0">
              <a:buNone/>
            </a:pPr>
            <a:r>
              <a:rPr lang="en-US" sz="900" i="1" dirty="0">
                <a:solidFill>
                  <a:srgbClr val="707070"/>
                </a:solidFill>
                <a:latin typeface="Arial" pitchFamily="34" charset="0"/>
                <a:ea typeface="Arial" pitchFamily="34" charset="-122"/>
                <a:cs typeface="Arial" pitchFamily="34" charset="-120"/>
              </a:rPr>
              <a:t>People Management (2026)</a:t>
            </a:r>
            <a:endParaRPr lang="en-US" sz="900" dirty="0"/>
          </a:p>
        </p:txBody>
      </p:sp>
      <p:sp>
        <p:nvSpPr>
          <p:cNvPr id="55" name="Text 53"/>
          <p:cNvSpPr/>
          <p:nvPr/>
        </p:nvSpPr>
        <p:spPr>
          <a:xfrm>
            <a:off x="731520" y="5720486"/>
            <a:ext cx="4754880" cy="303581"/>
          </a:xfrm>
          <a:prstGeom prst="rect">
            <a:avLst/>
          </a:prstGeom>
          <a:noFill/>
          <a:ln/>
        </p:spPr>
        <p:txBody>
          <a:bodyPr wrap="square" lIns="0" tIns="0" rIns="0" bIns="0" rtlCol="0" anchor="ctr"/>
          <a:lstStyle/>
          <a:p>
            <a:pPr marL="0" indent="0">
              <a:buNone/>
            </a:pPr>
            <a:r>
              <a:rPr lang="en-US" sz="1000" dirty="0">
                <a:solidFill>
                  <a:srgbClr val="1A1A1A"/>
                </a:solidFill>
                <a:latin typeface="Arial" pitchFamily="34" charset="0"/>
                <a:ea typeface="Arial" pitchFamily="34" charset="-122"/>
                <a:cs typeface="Arial" pitchFamily="34" charset="-120"/>
              </a:rPr>
              <a:t>Global roles created / displaced by 2030</a:t>
            </a:r>
            <a:endParaRPr lang="en-US" sz="1000" dirty="0"/>
          </a:p>
        </p:txBody>
      </p:sp>
      <p:sp>
        <p:nvSpPr>
          <p:cNvPr id="56" name="Text 54"/>
          <p:cNvSpPr/>
          <p:nvPr/>
        </p:nvSpPr>
        <p:spPr>
          <a:xfrm>
            <a:off x="5669280" y="5720486"/>
            <a:ext cx="2377440" cy="303581"/>
          </a:xfrm>
          <a:prstGeom prst="rect">
            <a:avLst/>
          </a:prstGeom>
          <a:noFill/>
          <a:ln/>
        </p:spPr>
        <p:txBody>
          <a:bodyPr wrap="square" lIns="0" tIns="0" rIns="0" bIns="0" rtlCol="0" anchor="ctr"/>
          <a:lstStyle/>
          <a:p>
            <a:pPr marL="0" indent="0">
              <a:buNone/>
            </a:pPr>
            <a:r>
              <a:rPr lang="en-US" sz="1000" b="1" dirty="0">
                <a:solidFill>
                  <a:srgbClr val="DB0011"/>
                </a:solidFill>
                <a:latin typeface="Arial" pitchFamily="34" charset="0"/>
                <a:ea typeface="Arial" pitchFamily="34" charset="-122"/>
                <a:cs typeface="Arial" pitchFamily="34" charset="-120"/>
              </a:rPr>
              <a:t>170m / 92m</a:t>
            </a:r>
            <a:endParaRPr lang="en-US" sz="1000" dirty="0"/>
          </a:p>
        </p:txBody>
      </p:sp>
      <p:sp>
        <p:nvSpPr>
          <p:cNvPr id="57" name="Text 55"/>
          <p:cNvSpPr/>
          <p:nvPr/>
        </p:nvSpPr>
        <p:spPr>
          <a:xfrm>
            <a:off x="8138160" y="5720486"/>
            <a:ext cx="3383280" cy="303581"/>
          </a:xfrm>
          <a:prstGeom prst="rect">
            <a:avLst/>
          </a:prstGeom>
          <a:noFill/>
          <a:ln/>
        </p:spPr>
        <p:txBody>
          <a:bodyPr wrap="square" lIns="0" tIns="0" rIns="0" bIns="0" rtlCol="0" anchor="ctr"/>
          <a:lstStyle/>
          <a:p>
            <a:pPr marL="0" indent="0">
              <a:buNone/>
            </a:pPr>
            <a:r>
              <a:rPr lang="en-US" sz="900" i="1" dirty="0">
                <a:solidFill>
                  <a:srgbClr val="707070"/>
                </a:solidFill>
                <a:latin typeface="Arial" pitchFamily="34" charset="0"/>
                <a:ea typeface="Arial" pitchFamily="34" charset="-122"/>
                <a:cs typeface="Arial" pitchFamily="34" charset="-120"/>
              </a:rPr>
              <a:t>World Economic Forum (2025)</a:t>
            </a:r>
            <a:endParaRPr lang="en-US" sz="900" dirty="0"/>
          </a:p>
        </p:txBody>
      </p:sp>
      <p:sp>
        <p:nvSpPr>
          <p:cNvPr id="58" name="Text 56"/>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Appendix slides are not counted against the per-speaker slide limit. Retain for Q&amp;A.</a:t>
            </a:r>
            <a:endParaRPr lang="en-US" sz="850" dirty="0"/>
          </a:p>
        </p:txBody>
      </p:sp>
      <p:sp>
        <p:nvSpPr>
          <p:cNvPr id="59" name="Text 57"/>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29</a:t>
            </a:r>
            <a:endParaRPr lang="en-US" sz="9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136</TotalTime>
  <Words>10431</Words>
  <Application>Microsoft Office PowerPoint</Application>
  <PresentationFormat>Widescreen</PresentationFormat>
  <Paragraphs>797</Paragraphs>
  <Slides>30</Slides>
  <Notes>30</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30</vt:i4>
      </vt:variant>
    </vt:vector>
  </HeadingPairs>
  <TitlesOfParts>
    <vt:vector size="32" baseType="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AI, Automation and Workforce Transformation at HSBC</dc:title>
  <dc:subject>PptxGenJS Presentation</dc:subject>
  <dc:creator>HSBC HRM Group Project</dc:creator>
  <cp:lastModifiedBy>Vrajkumar Rajeshbhai Patel (2538982)</cp:lastModifiedBy>
  <cp:revision>8</cp:revision>
  <dcterms:created xsi:type="dcterms:W3CDTF">2026-07-30T19:46:33Z</dcterms:created>
  <dcterms:modified xsi:type="dcterms:W3CDTF">2026-07-31T11:17:42Z</dcterms:modified>
</cp:coreProperties>
</file>