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77" r:id="rId2"/>
    <p:sldId id="359" r:id="rId3"/>
    <p:sldId id="362" r:id="rId4"/>
    <p:sldId id="279" r:id="rId5"/>
    <p:sldId id="280" r:id="rId6"/>
    <p:sldId id="281" r:id="rId7"/>
    <p:sldId id="282" r:id="rId8"/>
    <p:sldId id="376" r:id="rId9"/>
    <p:sldId id="283" r:id="rId10"/>
    <p:sldId id="370" r:id="rId11"/>
    <p:sldId id="371" r:id="rId12"/>
    <p:sldId id="287" r:id="rId13"/>
    <p:sldId id="372" r:id="rId14"/>
    <p:sldId id="365" r:id="rId15"/>
    <p:sldId id="367" r:id="rId16"/>
    <p:sldId id="366" r:id="rId17"/>
    <p:sldId id="380" r:id="rId18"/>
    <p:sldId id="368" r:id="rId19"/>
    <p:sldId id="379" r:id="rId20"/>
    <p:sldId id="373" r:id="rId21"/>
    <p:sldId id="369" r:id="rId22"/>
    <p:sldId id="363" r:id="rId23"/>
    <p:sldId id="378" r:id="rId24"/>
    <p:sldId id="364" r:id="rId2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17" autoAdjust="0"/>
    <p:restoredTop sz="94558" autoAdjust="0"/>
  </p:normalViewPr>
  <p:slideViewPr>
    <p:cSldViewPr>
      <p:cViewPr varScale="1">
        <p:scale>
          <a:sx n="93" d="100"/>
          <a:sy n="93" d="100"/>
        </p:scale>
        <p:origin x="902"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jira balasuriya" userId="006121ad9272b840" providerId="LiveId" clId="{9227BA97-8765-4283-AAE3-203324AA733E}"/>
    <pc:docChg chg="modSld sldOrd">
      <pc:chgData name="vajira balasuriya" userId="006121ad9272b840" providerId="LiveId" clId="{9227BA97-8765-4283-AAE3-203324AA733E}" dt="2021-01-13T18:08:28.246" v="1"/>
      <pc:docMkLst>
        <pc:docMk/>
      </pc:docMkLst>
      <pc:sldChg chg="ord">
        <pc:chgData name="vajira balasuriya" userId="006121ad9272b840" providerId="LiveId" clId="{9227BA97-8765-4283-AAE3-203324AA733E}" dt="2021-01-13T18:08:28.246" v="1"/>
        <pc:sldMkLst>
          <pc:docMk/>
          <pc:sldMk cId="180306359" sldId="378"/>
        </pc:sldMkLst>
      </pc:sldChg>
    </pc:docChg>
  </pc:docChgLst>
  <pc:docChgLst>
    <pc:chgData name="vajira balasuriya" userId="006121ad9272b840" providerId="LiveId" clId="{1C5F6BF2-FBF2-4722-AD2D-074CF20D8F29}"/>
    <pc:docChg chg="modSld">
      <pc:chgData name="vajira balasuriya" userId="006121ad9272b840" providerId="LiveId" clId="{1C5F6BF2-FBF2-4722-AD2D-074CF20D8F29}" dt="2021-01-13T18:58:47.877" v="54" actId="6549"/>
      <pc:docMkLst>
        <pc:docMk/>
      </pc:docMkLst>
      <pc:sldChg chg="modSp mod">
        <pc:chgData name="vajira balasuriya" userId="006121ad9272b840" providerId="LiveId" clId="{1C5F6BF2-FBF2-4722-AD2D-074CF20D8F29}" dt="2021-01-13T18:58:47.877" v="54" actId="6549"/>
        <pc:sldMkLst>
          <pc:docMk/>
          <pc:sldMk cId="0" sldId="377"/>
        </pc:sldMkLst>
        <pc:spChg chg="mod">
          <ac:chgData name="vajira balasuriya" userId="006121ad9272b840" providerId="LiveId" clId="{1C5F6BF2-FBF2-4722-AD2D-074CF20D8F29}" dt="2021-01-13T18:58:47.877" v="54" actId="6549"/>
          <ac:spMkLst>
            <pc:docMk/>
            <pc:sldMk cId="0" sldId="377"/>
            <ac:spMk id="15362" creationId="{FA3BC1A1-1AE5-7C42-A272-0FE836EA66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4C40122F-2E9E-8040-8661-F682640BED04}"/>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C14A39F-D21D-FB47-8F38-37264E5B59E3}"/>
              </a:ext>
            </a:extLst>
          </p:cNvPr>
          <p:cNvSpPr>
            <a:spLocks noGrp="1" noChangeArrowheads="1"/>
          </p:cNvSpPr>
          <p:nvPr>
            <p:ph type="dt" sz="quarter" idx="1"/>
          </p:nvPr>
        </p:nvSpPr>
        <p:spPr bwMode="auto">
          <a:xfrm>
            <a:off x="3821113"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F15141F2-3D2C-D344-84E8-FCF0AA1D7951}"/>
              </a:ext>
            </a:extLst>
          </p:cNvPr>
          <p:cNvSpPr>
            <a:spLocks noGrp="1" noChangeArrowheads="1"/>
          </p:cNvSpPr>
          <p:nvPr>
            <p:ph type="ftr" sz="quarter" idx="2"/>
          </p:nvPr>
        </p:nvSpPr>
        <p:spPr bwMode="auto">
          <a:xfrm>
            <a:off x="0"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322D305-5FF1-F140-849E-3F3C88C795A5}"/>
              </a:ext>
            </a:extLst>
          </p:cNvPr>
          <p:cNvSpPr>
            <a:spLocks noGrp="1" noChangeArrowheads="1"/>
          </p:cNvSpPr>
          <p:nvPr>
            <p:ph type="sldNum" sz="quarter" idx="3"/>
          </p:nvPr>
        </p:nvSpPr>
        <p:spPr bwMode="auto">
          <a:xfrm>
            <a:off x="3821113"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3C43FB59-0A40-7E42-B170-86A46DCCE54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A46851E-D48D-264F-9100-FA22CFF52901}"/>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474FD76-C63B-AC43-B126-DF284410DE68}"/>
              </a:ext>
            </a:extLst>
          </p:cNvPr>
          <p:cNvSpPr>
            <a:spLocks noGrp="1" noChangeArrowheads="1"/>
          </p:cNvSpPr>
          <p:nvPr>
            <p:ph type="dt"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5A470898-6F68-FF4B-A553-E1E9F8C38F4E}"/>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a:extLst>
        </p:spPr>
      </p:sp>
      <p:sp>
        <p:nvSpPr>
          <p:cNvPr id="87045" name="Rectangle 5">
            <a:extLst>
              <a:ext uri="{FF2B5EF4-FFF2-40B4-BE49-F238E27FC236}">
                <a16:creationId xmlns:a16="http://schemas.microsoft.com/office/drawing/2014/main" id="{335A7522-CA2B-E643-9AAD-09EC6B79CA75}"/>
              </a:ext>
            </a:extLst>
          </p:cNvPr>
          <p:cNvSpPr>
            <a:spLocks noGrp="1" noChangeArrowheads="1"/>
          </p:cNvSpPr>
          <p:nvPr>
            <p:ph type="body" sz="quarter" idx="3"/>
          </p:nvPr>
        </p:nvSpPr>
        <p:spPr bwMode="auto">
          <a:xfrm>
            <a:off x="900113" y="4708525"/>
            <a:ext cx="4946650" cy="4462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D01FCA-AC5F-DD47-ADF3-98274311915F}"/>
              </a:ext>
            </a:extLst>
          </p:cNvPr>
          <p:cNvSpPr>
            <a:spLocks noGrp="1" noChangeArrowheads="1"/>
          </p:cNvSpPr>
          <p:nvPr>
            <p:ph type="ftr" sz="quarter" idx="4"/>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4E9FC7A7-A09E-A14B-AA10-4251FF241B1A}"/>
              </a:ext>
            </a:extLst>
          </p:cNvPr>
          <p:cNvSpPr>
            <a:spLocks noGrp="1" noChangeArrowheads="1"/>
          </p:cNvSpPr>
          <p:nvPr>
            <p:ph type="sldNum" sz="quarter" idx="5"/>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46C601D7-93CD-A84D-8268-FF212EECEDB4}"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ing.com/videos/search?q=Blockchain+Tutorial&amp;&amp;view=detail&amp;mid=D7375BC9A52BBE1AC491D7375BC9A52BBE1AC491&amp;&amp;FORM=VDRVRV"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bing.com/videos/search?q=Blockchain+Explained+Simply&amp;&amp;view=detail&amp;mid=FBCB0025CD3E568B1BE2FBCB0025CD3E568B1BE2&amp;&amp;FORM=VRDGAR"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uHbMt6WDhQ8"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mhe5kX10CR4"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bc.co.uk/iplayer/episode/p083tb16/dirty-streaming-the-internets-big-secre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hlinkClick r:id="rId3"/>
              </a:rPr>
              <a:t>https://www.bing.com/videos/search?q=Blockchain+Tutorial&amp;&amp;view=detail&amp;mid=D7375BC9A52BBE1AC491D7375BC9A52BBE1AC491&amp;&amp;FORM=VDRVRV</a:t>
            </a:r>
            <a:endParaRPr lang="en-GB" altLang="en-US" dirty="0"/>
          </a:p>
          <a:p>
            <a:r>
              <a:rPr lang="en-GB" dirty="0"/>
              <a:t>The use of BC </a:t>
            </a:r>
            <a:r>
              <a:rPr lang="en-GB" altLang="en-US" dirty="0">
                <a:hlinkClick r:id="rId4"/>
              </a:rPr>
              <a:t>https://www.bing.com/videos/search?q=Blockchain+Explained+Simply&amp;&amp;view=detail&amp;mid=FBCB0025CD3E568B1BE2FBCB0025CD3E568B1BE2&amp;&amp;FORM=VRDGAR</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11</a:t>
            </a:fld>
            <a:endParaRPr lang="en-GB" altLang="en-US"/>
          </a:p>
        </p:txBody>
      </p:sp>
    </p:spTree>
    <p:extLst>
      <p:ext uri="{BB962C8B-B14F-4D97-AF65-F5344CB8AC3E}">
        <p14:creationId xmlns:p14="http://schemas.microsoft.com/office/powerpoint/2010/main" val="615714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b="0" i="0" kern="1200" dirty="0">
                <a:solidFill>
                  <a:schemeClr val="tx1"/>
                </a:solidFill>
                <a:effectLst/>
                <a:latin typeface="Arial" panose="020B0604020202020204" pitchFamily="34" charset="0"/>
                <a:ea typeface="+mn-ea"/>
                <a:cs typeface="+mn-cs"/>
              </a:rPr>
              <a:t>Say Hello to Waymo</a:t>
            </a:r>
          </a:p>
          <a:p>
            <a:r>
              <a:rPr lang="en-GB" dirty="0">
                <a:hlinkClick r:id="rId3"/>
              </a:rPr>
              <a:t>https://www.youtube.com/watch?v=uHbMt6WDhQ8</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13</a:t>
            </a:fld>
            <a:endParaRPr lang="en-GB" altLang="en-US"/>
          </a:p>
        </p:txBody>
      </p:sp>
    </p:spTree>
    <p:extLst>
      <p:ext uri="{BB962C8B-B14F-4D97-AF65-F5344CB8AC3E}">
        <p14:creationId xmlns:p14="http://schemas.microsoft.com/office/powerpoint/2010/main" val="3723365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https://www.youtube.com/watch?v=mhe5kX10CR4</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14</a:t>
            </a:fld>
            <a:endParaRPr lang="en-GB" altLang="en-US"/>
          </a:p>
        </p:txBody>
      </p:sp>
    </p:spTree>
    <p:extLst>
      <p:ext uri="{BB962C8B-B14F-4D97-AF65-F5344CB8AC3E}">
        <p14:creationId xmlns:p14="http://schemas.microsoft.com/office/powerpoint/2010/main" val="40997372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internet of things: Home is where the hackers are ?</a:t>
            </a:r>
            <a:endParaRPr lang="en-GB" dirty="0"/>
          </a:p>
          <a:p>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18</a:t>
            </a:fld>
            <a:endParaRPr lang="en-GB" altLang="en-US"/>
          </a:p>
        </p:txBody>
      </p:sp>
    </p:spTree>
    <p:extLst>
      <p:ext uri="{BB962C8B-B14F-4D97-AF65-F5344CB8AC3E}">
        <p14:creationId xmlns:p14="http://schemas.microsoft.com/office/powerpoint/2010/main" val="1560287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Respondents who thought the tipping points (shifts) would occur at some point in time provided the years when they expected that these would occur (Figure 1), with the earliest shift in 2018 and the latest in 2027. The results show that a significant number of shifts were expected to occur in the early years of the next decade.</a:t>
            </a:r>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20</a:t>
            </a:fld>
            <a:endParaRPr lang="en-GB" altLang="en-US"/>
          </a:p>
        </p:txBody>
      </p:sp>
    </p:spTree>
    <p:extLst>
      <p:ext uri="{BB962C8B-B14F-4D97-AF65-F5344CB8AC3E}">
        <p14:creationId xmlns:p14="http://schemas.microsoft.com/office/powerpoint/2010/main" val="15157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https://www.bbc.co.uk/iplayer/episode/p083tb16/dirty-streaming-the-internets-big-secret</a:t>
            </a:r>
            <a:endParaRPr lang="en-GB" dirty="0"/>
          </a:p>
        </p:txBody>
      </p:sp>
      <p:sp>
        <p:nvSpPr>
          <p:cNvPr id="4" name="Slide Number Placeholder 3"/>
          <p:cNvSpPr>
            <a:spLocks noGrp="1"/>
          </p:cNvSpPr>
          <p:nvPr>
            <p:ph type="sldNum" sz="quarter" idx="5"/>
          </p:nvPr>
        </p:nvSpPr>
        <p:spPr/>
        <p:txBody>
          <a:bodyPr/>
          <a:lstStyle/>
          <a:p>
            <a:fld id="{46C601D7-93CD-A84D-8268-FF212EECEDB4}" type="slidenum">
              <a:rPr lang="en-GB" altLang="en-US" smtClean="0"/>
              <a:pPr/>
              <a:t>21</a:t>
            </a:fld>
            <a:endParaRPr lang="en-GB" altLang="en-US"/>
          </a:p>
        </p:txBody>
      </p:sp>
    </p:spTree>
    <p:extLst>
      <p:ext uri="{BB962C8B-B14F-4D97-AF65-F5344CB8AC3E}">
        <p14:creationId xmlns:p14="http://schemas.microsoft.com/office/powerpoint/2010/main" val="18391846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C1B53F-05DB-CC40-81D2-28DE49D8BDBF}"/>
              </a:ext>
            </a:extLst>
          </p:cNvPr>
          <p:cNvSpPr>
            <a:spLocks noGrp="1"/>
          </p:cNvSpPr>
          <p:nvPr>
            <p:ph type="dt" sz="half" idx="10"/>
          </p:nvPr>
        </p:nvSpPr>
        <p:spPr>
          <a:xfrm>
            <a:off x="395288" y="6524625"/>
            <a:ext cx="971550" cy="219075"/>
          </a:xfrm>
        </p:spPr>
        <p:txBody>
          <a:bodyPr/>
          <a:lstStyle>
            <a:lvl1pPr>
              <a:defRPr/>
            </a:lvl1pPr>
          </a:lstStyle>
          <a:p>
            <a:pPr>
              <a:defRPr/>
            </a:pPr>
            <a:fld id="{A37AED92-637F-2142-A906-70C131616F42}" type="datetime1">
              <a:rPr lang="en-GB" altLang="en-US"/>
              <a:pPr>
                <a:defRPr/>
              </a:pPr>
              <a:t>13/03/2023</a:t>
            </a:fld>
            <a:endParaRPr lang="en-GB" altLang="en-US"/>
          </a:p>
        </p:txBody>
      </p:sp>
      <p:sp>
        <p:nvSpPr>
          <p:cNvPr id="5" name="Footer Placeholder 4">
            <a:extLst>
              <a:ext uri="{FF2B5EF4-FFF2-40B4-BE49-F238E27FC236}">
                <a16:creationId xmlns:a16="http://schemas.microsoft.com/office/drawing/2014/main" id="{71F86E54-26CF-DD44-8D55-E27A9C57A486}"/>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E6EBD8C0-8F10-3E4A-B8C6-16F45727EC2E}"/>
              </a:ext>
            </a:extLst>
          </p:cNvPr>
          <p:cNvSpPr>
            <a:spLocks noGrp="1"/>
          </p:cNvSpPr>
          <p:nvPr>
            <p:ph type="sldNum" sz="quarter" idx="12"/>
          </p:nvPr>
        </p:nvSpPr>
        <p:spPr/>
        <p:txBody>
          <a:bodyPr/>
          <a:lstStyle>
            <a:lvl1pPr>
              <a:defRPr/>
            </a:lvl1pPr>
          </a:lstStyle>
          <a:p>
            <a:fld id="{DC85B315-8E3A-DF47-B352-B49DF17AFF8D}" type="slidenum">
              <a:rPr lang="en-GB" altLang="en-US"/>
              <a:pPr/>
              <a:t>‹#›</a:t>
            </a:fld>
            <a:endParaRPr lang="en-GB" altLang="en-US"/>
          </a:p>
        </p:txBody>
      </p:sp>
    </p:spTree>
    <p:extLst>
      <p:ext uri="{BB962C8B-B14F-4D97-AF65-F5344CB8AC3E}">
        <p14:creationId xmlns:p14="http://schemas.microsoft.com/office/powerpoint/2010/main" val="425956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5B01F-7DA4-614A-BA57-6A86CCCA4104}"/>
              </a:ext>
            </a:extLst>
          </p:cNvPr>
          <p:cNvSpPr>
            <a:spLocks noGrp="1"/>
          </p:cNvSpPr>
          <p:nvPr>
            <p:ph type="dt" sz="half" idx="10"/>
          </p:nvPr>
        </p:nvSpPr>
        <p:spPr/>
        <p:txBody>
          <a:bodyPr/>
          <a:lstStyle>
            <a:lvl1pPr>
              <a:defRPr/>
            </a:lvl1pPr>
          </a:lstStyle>
          <a:p>
            <a:pPr>
              <a:defRPr/>
            </a:pPr>
            <a:fld id="{F6EE1298-2DF0-BF48-A96E-D0F5DEC2A29C}" type="datetime1">
              <a:rPr lang="en-GB" altLang="en-US"/>
              <a:pPr>
                <a:defRPr/>
              </a:pPr>
              <a:t>13/03/2023</a:t>
            </a:fld>
            <a:endParaRPr lang="en-GB" altLang="en-US"/>
          </a:p>
        </p:txBody>
      </p:sp>
      <p:sp>
        <p:nvSpPr>
          <p:cNvPr id="5" name="Footer Placeholder 4">
            <a:extLst>
              <a:ext uri="{FF2B5EF4-FFF2-40B4-BE49-F238E27FC236}">
                <a16:creationId xmlns:a16="http://schemas.microsoft.com/office/drawing/2014/main" id="{3B1A9F71-305A-5141-BD92-E83F12814123}"/>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0D7FB25B-3D5A-C644-A4C8-AAB06E566D99}"/>
              </a:ext>
            </a:extLst>
          </p:cNvPr>
          <p:cNvSpPr>
            <a:spLocks noGrp="1"/>
          </p:cNvSpPr>
          <p:nvPr>
            <p:ph type="sldNum" sz="quarter" idx="12"/>
          </p:nvPr>
        </p:nvSpPr>
        <p:spPr/>
        <p:txBody>
          <a:bodyPr/>
          <a:lstStyle>
            <a:lvl1pPr>
              <a:defRPr/>
            </a:lvl1pPr>
          </a:lstStyle>
          <a:p>
            <a:fld id="{09EEDD94-8146-6442-9C68-694887CAFC8A}" type="slidenum">
              <a:rPr lang="en-GB" altLang="en-US"/>
              <a:pPr/>
              <a:t>‹#›</a:t>
            </a:fld>
            <a:endParaRPr lang="en-GB" altLang="en-US"/>
          </a:p>
        </p:txBody>
      </p:sp>
    </p:spTree>
    <p:extLst>
      <p:ext uri="{BB962C8B-B14F-4D97-AF65-F5344CB8AC3E}">
        <p14:creationId xmlns:p14="http://schemas.microsoft.com/office/powerpoint/2010/main" val="2741875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5A97EA6-2FA5-044E-9739-46E971D68FC2}"/>
              </a:ext>
            </a:extLst>
          </p:cNvPr>
          <p:cNvSpPr>
            <a:spLocks noGrp="1"/>
          </p:cNvSpPr>
          <p:nvPr>
            <p:ph type="dt" sz="half" idx="10"/>
          </p:nvPr>
        </p:nvSpPr>
        <p:spPr/>
        <p:txBody>
          <a:bodyPr/>
          <a:lstStyle>
            <a:lvl1pPr>
              <a:defRPr/>
            </a:lvl1pPr>
          </a:lstStyle>
          <a:p>
            <a:pPr>
              <a:defRPr/>
            </a:pPr>
            <a:fld id="{EC983AB5-2339-114F-B07B-6A4170EF8F9A}" type="datetime1">
              <a:rPr lang="en-GB" altLang="en-US"/>
              <a:pPr>
                <a:defRPr/>
              </a:pPr>
              <a:t>13/03/2023</a:t>
            </a:fld>
            <a:endParaRPr lang="en-GB" altLang="en-US"/>
          </a:p>
        </p:txBody>
      </p:sp>
      <p:sp>
        <p:nvSpPr>
          <p:cNvPr id="5" name="Slide Number Placeholder 5">
            <a:extLst>
              <a:ext uri="{FF2B5EF4-FFF2-40B4-BE49-F238E27FC236}">
                <a16:creationId xmlns:a16="http://schemas.microsoft.com/office/drawing/2014/main" id="{058CCE36-06C9-B149-A8FC-DF8CA76C33A7}"/>
              </a:ext>
            </a:extLst>
          </p:cNvPr>
          <p:cNvSpPr>
            <a:spLocks noGrp="1"/>
          </p:cNvSpPr>
          <p:nvPr>
            <p:ph type="sldNum" sz="quarter" idx="11"/>
          </p:nvPr>
        </p:nvSpPr>
        <p:spPr/>
        <p:txBody>
          <a:bodyPr/>
          <a:lstStyle>
            <a:lvl1pPr>
              <a:defRPr/>
            </a:lvl1pPr>
          </a:lstStyle>
          <a:p>
            <a:fld id="{0B59A87D-AAD7-8249-A2A6-691E8A6864D1}" type="slidenum">
              <a:rPr lang="en-GB" altLang="en-US"/>
              <a:pPr/>
              <a:t>‹#›</a:t>
            </a:fld>
            <a:endParaRPr lang="en-GB" altLang="en-US"/>
          </a:p>
        </p:txBody>
      </p:sp>
    </p:spTree>
    <p:extLst>
      <p:ext uri="{BB962C8B-B14F-4D97-AF65-F5344CB8AC3E}">
        <p14:creationId xmlns:p14="http://schemas.microsoft.com/office/powerpoint/2010/main" val="3675815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BEE88EC-ABE1-8E4E-B02C-5F45163FD972}"/>
              </a:ext>
            </a:extLst>
          </p:cNvPr>
          <p:cNvSpPr>
            <a:spLocks noGrp="1"/>
          </p:cNvSpPr>
          <p:nvPr>
            <p:ph type="dt" sz="half" idx="10"/>
          </p:nvPr>
        </p:nvSpPr>
        <p:spPr/>
        <p:txBody>
          <a:bodyPr/>
          <a:lstStyle>
            <a:lvl1pPr>
              <a:defRPr/>
            </a:lvl1pPr>
          </a:lstStyle>
          <a:p>
            <a:pPr>
              <a:defRPr/>
            </a:pPr>
            <a:fld id="{EDF8CCE6-CB38-F64F-9DF5-133C9A161C28}" type="datetime1">
              <a:rPr lang="en-GB" altLang="en-US"/>
              <a:pPr>
                <a:defRPr/>
              </a:pPr>
              <a:t>13/03/2023</a:t>
            </a:fld>
            <a:endParaRPr lang="en-GB" altLang="en-US"/>
          </a:p>
        </p:txBody>
      </p:sp>
      <p:sp>
        <p:nvSpPr>
          <p:cNvPr id="6" name="Slide Number Placeholder 5">
            <a:extLst>
              <a:ext uri="{FF2B5EF4-FFF2-40B4-BE49-F238E27FC236}">
                <a16:creationId xmlns:a16="http://schemas.microsoft.com/office/drawing/2014/main" id="{23BB420E-DA1D-964B-9F6D-B77F1FC6632E}"/>
              </a:ext>
            </a:extLst>
          </p:cNvPr>
          <p:cNvSpPr>
            <a:spLocks noGrp="1"/>
          </p:cNvSpPr>
          <p:nvPr>
            <p:ph type="sldNum" sz="quarter" idx="11"/>
          </p:nvPr>
        </p:nvSpPr>
        <p:spPr/>
        <p:txBody>
          <a:bodyPr/>
          <a:lstStyle>
            <a:lvl1pPr>
              <a:defRPr/>
            </a:lvl1pPr>
          </a:lstStyle>
          <a:p>
            <a:fld id="{35EFCE94-8BDB-4246-9907-59AFF94A4051}" type="slidenum">
              <a:rPr lang="en-GB" altLang="en-US"/>
              <a:pPr/>
              <a:t>‹#›</a:t>
            </a:fld>
            <a:endParaRPr lang="en-GB" altLang="en-US"/>
          </a:p>
        </p:txBody>
      </p:sp>
    </p:spTree>
    <p:extLst>
      <p:ext uri="{BB962C8B-B14F-4D97-AF65-F5344CB8AC3E}">
        <p14:creationId xmlns:p14="http://schemas.microsoft.com/office/powerpoint/2010/main" val="1332190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F7B0211-81C9-D347-988A-F9E7483549EA}"/>
              </a:ext>
            </a:extLst>
          </p:cNvPr>
          <p:cNvSpPr>
            <a:spLocks noGrp="1"/>
          </p:cNvSpPr>
          <p:nvPr>
            <p:ph type="dt" sz="half" idx="10"/>
          </p:nvPr>
        </p:nvSpPr>
        <p:spPr/>
        <p:txBody>
          <a:bodyPr/>
          <a:lstStyle>
            <a:lvl1pPr>
              <a:defRPr/>
            </a:lvl1pPr>
          </a:lstStyle>
          <a:p>
            <a:pPr>
              <a:defRPr/>
            </a:pPr>
            <a:fld id="{036727AE-8208-0448-967A-FF04A71A9B11}" type="datetime1">
              <a:rPr lang="en-GB" altLang="en-US"/>
              <a:pPr>
                <a:defRPr/>
              </a:pPr>
              <a:t>13/03/2023</a:t>
            </a:fld>
            <a:endParaRPr lang="en-GB" altLang="en-US"/>
          </a:p>
        </p:txBody>
      </p:sp>
      <p:sp>
        <p:nvSpPr>
          <p:cNvPr id="8" name="Slide Number Placeholder 5">
            <a:extLst>
              <a:ext uri="{FF2B5EF4-FFF2-40B4-BE49-F238E27FC236}">
                <a16:creationId xmlns:a16="http://schemas.microsoft.com/office/drawing/2014/main" id="{62FF1323-7A07-884D-95F7-73869B1026C4}"/>
              </a:ext>
            </a:extLst>
          </p:cNvPr>
          <p:cNvSpPr>
            <a:spLocks noGrp="1"/>
          </p:cNvSpPr>
          <p:nvPr>
            <p:ph type="sldNum" sz="quarter" idx="11"/>
          </p:nvPr>
        </p:nvSpPr>
        <p:spPr/>
        <p:txBody>
          <a:bodyPr/>
          <a:lstStyle>
            <a:lvl1pPr>
              <a:defRPr/>
            </a:lvl1pPr>
          </a:lstStyle>
          <a:p>
            <a:fld id="{71213D45-0DF2-114E-867A-256E2174C04C}" type="slidenum">
              <a:rPr lang="en-GB" altLang="en-US"/>
              <a:pPr/>
              <a:t>‹#›</a:t>
            </a:fld>
            <a:endParaRPr lang="en-GB" altLang="en-US"/>
          </a:p>
        </p:txBody>
      </p:sp>
    </p:spTree>
    <p:extLst>
      <p:ext uri="{BB962C8B-B14F-4D97-AF65-F5344CB8AC3E}">
        <p14:creationId xmlns:p14="http://schemas.microsoft.com/office/powerpoint/2010/main" val="3176890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0880944-CCCC-C149-BD0E-67CC4E5E5E87}"/>
              </a:ext>
            </a:extLst>
          </p:cNvPr>
          <p:cNvSpPr>
            <a:spLocks noGrp="1"/>
          </p:cNvSpPr>
          <p:nvPr>
            <p:ph type="dt" sz="half" idx="10"/>
          </p:nvPr>
        </p:nvSpPr>
        <p:spPr/>
        <p:txBody>
          <a:bodyPr/>
          <a:lstStyle>
            <a:lvl1pPr>
              <a:defRPr/>
            </a:lvl1pPr>
          </a:lstStyle>
          <a:p>
            <a:pPr>
              <a:defRPr/>
            </a:pPr>
            <a:fld id="{E3F50C40-A4A6-6341-B6C6-747429A0A07A}" type="datetime1">
              <a:rPr lang="en-GB" altLang="en-US"/>
              <a:pPr>
                <a:defRPr/>
              </a:pPr>
              <a:t>13/03/2023</a:t>
            </a:fld>
            <a:endParaRPr lang="en-GB" altLang="en-US"/>
          </a:p>
        </p:txBody>
      </p:sp>
      <p:sp>
        <p:nvSpPr>
          <p:cNvPr id="4" name="Slide Number Placeholder 5">
            <a:extLst>
              <a:ext uri="{FF2B5EF4-FFF2-40B4-BE49-F238E27FC236}">
                <a16:creationId xmlns:a16="http://schemas.microsoft.com/office/drawing/2014/main" id="{47BDF47E-252D-0D45-948A-EE6287B02BCF}"/>
              </a:ext>
            </a:extLst>
          </p:cNvPr>
          <p:cNvSpPr>
            <a:spLocks noGrp="1"/>
          </p:cNvSpPr>
          <p:nvPr>
            <p:ph type="sldNum" sz="quarter" idx="11"/>
          </p:nvPr>
        </p:nvSpPr>
        <p:spPr/>
        <p:txBody>
          <a:bodyPr/>
          <a:lstStyle>
            <a:lvl1pPr>
              <a:defRPr/>
            </a:lvl1pPr>
          </a:lstStyle>
          <a:p>
            <a:fld id="{C5E1C9C0-1A09-B246-9C56-9E80FBF72E51}" type="slidenum">
              <a:rPr lang="en-GB" altLang="en-US"/>
              <a:pPr/>
              <a:t>‹#›</a:t>
            </a:fld>
            <a:endParaRPr lang="en-GB" altLang="en-US"/>
          </a:p>
        </p:txBody>
      </p:sp>
    </p:spTree>
    <p:extLst>
      <p:ext uri="{BB962C8B-B14F-4D97-AF65-F5344CB8AC3E}">
        <p14:creationId xmlns:p14="http://schemas.microsoft.com/office/powerpoint/2010/main" val="4255112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6D5343C-08D2-5C44-A516-1650B1618803}"/>
              </a:ext>
            </a:extLst>
          </p:cNvPr>
          <p:cNvSpPr>
            <a:spLocks noGrp="1"/>
          </p:cNvSpPr>
          <p:nvPr>
            <p:ph type="dt" sz="half" idx="10"/>
          </p:nvPr>
        </p:nvSpPr>
        <p:spPr/>
        <p:txBody>
          <a:bodyPr/>
          <a:lstStyle>
            <a:lvl1pPr>
              <a:defRPr/>
            </a:lvl1pPr>
          </a:lstStyle>
          <a:p>
            <a:pPr>
              <a:defRPr/>
            </a:pPr>
            <a:fld id="{35450A7C-D72D-6349-A53B-4D1516408EA3}" type="datetime1">
              <a:rPr lang="en-GB" altLang="en-US"/>
              <a:pPr>
                <a:defRPr/>
              </a:pPr>
              <a:t>13/03/2023</a:t>
            </a:fld>
            <a:endParaRPr lang="en-GB" altLang="en-US"/>
          </a:p>
        </p:txBody>
      </p:sp>
      <p:sp>
        <p:nvSpPr>
          <p:cNvPr id="3" name="Slide Number Placeholder 5">
            <a:extLst>
              <a:ext uri="{FF2B5EF4-FFF2-40B4-BE49-F238E27FC236}">
                <a16:creationId xmlns:a16="http://schemas.microsoft.com/office/drawing/2014/main" id="{53E3185E-FD79-5943-BDA5-00CA4E0627BF}"/>
              </a:ext>
            </a:extLst>
          </p:cNvPr>
          <p:cNvSpPr>
            <a:spLocks noGrp="1"/>
          </p:cNvSpPr>
          <p:nvPr>
            <p:ph type="sldNum" sz="quarter" idx="11"/>
          </p:nvPr>
        </p:nvSpPr>
        <p:spPr/>
        <p:txBody>
          <a:bodyPr/>
          <a:lstStyle>
            <a:lvl1pPr>
              <a:defRPr/>
            </a:lvl1pPr>
          </a:lstStyle>
          <a:p>
            <a:fld id="{59CE0879-2A77-5847-B0DB-3990D399ABCB}" type="slidenum">
              <a:rPr lang="en-GB" altLang="en-US"/>
              <a:pPr/>
              <a:t>‹#›</a:t>
            </a:fld>
            <a:endParaRPr lang="en-GB" altLang="en-US"/>
          </a:p>
        </p:txBody>
      </p:sp>
    </p:spTree>
    <p:extLst>
      <p:ext uri="{BB962C8B-B14F-4D97-AF65-F5344CB8AC3E}">
        <p14:creationId xmlns:p14="http://schemas.microsoft.com/office/powerpoint/2010/main" val="4278773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D6E0A1E-4155-BF43-A88F-A4CF1D31BB04}"/>
              </a:ext>
            </a:extLst>
          </p:cNvPr>
          <p:cNvSpPr>
            <a:spLocks noGrp="1"/>
          </p:cNvSpPr>
          <p:nvPr>
            <p:ph type="dt" sz="half" idx="10"/>
          </p:nvPr>
        </p:nvSpPr>
        <p:spPr/>
        <p:txBody>
          <a:bodyPr/>
          <a:lstStyle>
            <a:lvl1pPr>
              <a:defRPr/>
            </a:lvl1pPr>
          </a:lstStyle>
          <a:p>
            <a:pPr>
              <a:defRPr/>
            </a:pPr>
            <a:fld id="{EAF4E16F-6266-F247-A957-E3573B1088C6}" type="datetime1">
              <a:rPr lang="en-GB" altLang="en-US"/>
              <a:pPr>
                <a:defRPr/>
              </a:pPr>
              <a:t>13/03/2023</a:t>
            </a:fld>
            <a:endParaRPr lang="en-GB" altLang="en-US"/>
          </a:p>
        </p:txBody>
      </p:sp>
      <p:sp>
        <p:nvSpPr>
          <p:cNvPr id="6" name="Slide Number Placeholder 5">
            <a:extLst>
              <a:ext uri="{FF2B5EF4-FFF2-40B4-BE49-F238E27FC236}">
                <a16:creationId xmlns:a16="http://schemas.microsoft.com/office/drawing/2014/main" id="{62ED1D07-7D20-C14E-9967-D4554084B669}"/>
              </a:ext>
            </a:extLst>
          </p:cNvPr>
          <p:cNvSpPr>
            <a:spLocks noGrp="1"/>
          </p:cNvSpPr>
          <p:nvPr>
            <p:ph type="sldNum" sz="quarter" idx="11"/>
          </p:nvPr>
        </p:nvSpPr>
        <p:spPr/>
        <p:txBody>
          <a:bodyPr/>
          <a:lstStyle>
            <a:lvl1pPr>
              <a:defRPr/>
            </a:lvl1pPr>
          </a:lstStyle>
          <a:p>
            <a:fld id="{C316F0C2-87F9-C743-8D6B-E19E030C7305}" type="slidenum">
              <a:rPr lang="en-GB" altLang="en-US"/>
              <a:pPr/>
              <a:t>‹#›</a:t>
            </a:fld>
            <a:endParaRPr lang="en-GB" altLang="en-US"/>
          </a:p>
        </p:txBody>
      </p:sp>
    </p:spTree>
    <p:extLst>
      <p:ext uri="{BB962C8B-B14F-4D97-AF65-F5344CB8AC3E}">
        <p14:creationId xmlns:p14="http://schemas.microsoft.com/office/powerpoint/2010/main" val="1763983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C8183F8-A0C9-5449-A6D5-A13FAEAAC395}"/>
              </a:ext>
            </a:extLst>
          </p:cNvPr>
          <p:cNvSpPr>
            <a:spLocks noGrp="1"/>
          </p:cNvSpPr>
          <p:nvPr>
            <p:ph type="dt" sz="half" idx="10"/>
          </p:nvPr>
        </p:nvSpPr>
        <p:spPr/>
        <p:txBody>
          <a:bodyPr/>
          <a:lstStyle>
            <a:lvl1pPr>
              <a:defRPr/>
            </a:lvl1pPr>
          </a:lstStyle>
          <a:p>
            <a:pPr>
              <a:defRPr/>
            </a:pPr>
            <a:fld id="{1EA10109-E2B9-5C4C-B7F8-0002E964EE44}" type="datetime1">
              <a:rPr lang="en-GB" altLang="en-US"/>
              <a:pPr>
                <a:defRPr/>
              </a:pPr>
              <a:t>13/03/2023</a:t>
            </a:fld>
            <a:endParaRPr lang="en-GB" altLang="en-US"/>
          </a:p>
        </p:txBody>
      </p:sp>
      <p:sp>
        <p:nvSpPr>
          <p:cNvPr id="6" name="Slide Number Placeholder 5">
            <a:extLst>
              <a:ext uri="{FF2B5EF4-FFF2-40B4-BE49-F238E27FC236}">
                <a16:creationId xmlns:a16="http://schemas.microsoft.com/office/drawing/2014/main" id="{B0B112CE-2B7C-AC41-A157-ECCF04D2A342}"/>
              </a:ext>
            </a:extLst>
          </p:cNvPr>
          <p:cNvSpPr>
            <a:spLocks noGrp="1"/>
          </p:cNvSpPr>
          <p:nvPr>
            <p:ph type="sldNum" sz="quarter" idx="11"/>
          </p:nvPr>
        </p:nvSpPr>
        <p:spPr/>
        <p:txBody>
          <a:bodyPr/>
          <a:lstStyle>
            <a:lvl1pPr>
              <a:defRPr/>
            </a:lvl1pPr>
          </a:lstStyle>
          <a:p>
            <a:fld id="{0C6F267F-25F5-184F-9A17-8BA912ADFC31}" type="slidenum">
              <a:rPr lang="en-GB" altLang="en-US"/>
              <a:pPr/>
              <a:t>‹#›</a:t>
            </a:fld>
            <a:endParaRPr lang="en-GB" altLang="en-US"/>
          </a:p>
        </p:txBody>
      </p:sp>
    </p:spTree>
    <p:extLst>
      <p:ext uri="{BB962C8B-B14F-4D97-AF65-F5344CB8AC3E}">
        <p14:creationId xmlns:p14="http://schemas.microsoft.com/office/powerpoint/2010/main" val="2024111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36C9C-36F7-3640-9F2C-48C94D1F2CCE}"/>
              </a:ext>
            </a:extLst>
          </p:cNvPr>
          <p:cNvSpPr>
            <a:spLocks noGrp="1"/>
          </p:cNvSpPr>
          <p:nvPr>
            <p:ph type="dt" sz="half" idx="10"/>
          </p:nvPr>
        </p:nvSpPr>
        <p:spPr/>
        <p:txBody>
          <a:bodyPr/>
          <a:lstStyle>
            <a:lvl1pPr>
              <a:defRPr/>
            </a:lvl1pPr>
          </a:lstStyle>
          <a:p>
            <a:pPr>
              <a:defRPr/>
            </a:pPr>
            <a:fld id="{4C27C68B-295A-8C40-98DA-EEE6D3D1D63A}" type="datetime1">
              <a:rPr lang="en-GB" altLang="en-US"/>
              <a:pPr>
                <a:defRPr/>
              </a:pPr>
              <a:t>13/03/2023</a:t>
            </a:fld>
            <a:endParaRPr lang="en-GB" altLang="en-US"/>
          </a:p>
        </p:txBody>
      </p:sp>
      <p:sp>
        <p:nvSpPr>
          <p:cNvPr id="5" name="Slide Number Placeholder 5">
            <a:extLst>
              <a:ext uri="{FF2B5EF4-FFF2-40B4-BE49-F238E27FC236}">
                <a16:creationId xmlns:a16="http://schemas.microsoft.com/office/drawing/2014/main" id="{F9783E51-6391-9045-9C9A-1B9B14B4926A}"/>
              </a:ext>
            </a:extLst>
          </p:cNvPr>
          <p:cNvSpPr>
            <a:spLocks noGrp="1"/>
          </p:cNvSpPr>
          <p:nvPr>
            <p:ph type="sldNum" sz="quarter" idx="11"/>
          </p:nvPr>
        </p:nvSpPr>
        <p:spPr/>
        <p:txBody>
          <a:bodyPr/>
          <a:lstStyle>
            <a:lvl1pPr>
              <a:defRPr/>
            </a:lvl1pPr>
          </a:lstStyle>
          <a:p>
            <a:fld id="{8642DC87-AD6A-9B42-B173-5A743CCF3EE5}" type="slidenum">
              <a:rPr lang="en-GB" altLang="en-US"/>
              <a:pPr/>
              <a:t>‹#›</a:t>
            </a:fld>
            <a:endParaRPr lang="en-GB" altLang="en-US"/>
          </a:p>
        </p:txBody>
      </p:sp>
    </p:spTree>
    <p:extLst>
      <p:ext uri="{BB962C8B-B14F-4D97-AF65-F5344CB8AC3E}">
        <p14:creationId xmlns:p14="http://schemas.microsoft.com/office/powerpoint/2010/main" val="211200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FE747-923F-074B-8922-068A92BDECF2}"/>
              </a:ext>
            </a:extLst>
          </p:cNvPr>
          <p:cNvSpPr>
            <a:spLocks noGrp="1"/>
          </p:cNvSpPr>
          <p:nvPr>
            <p:ph type="dt" sz="half" idx="10"/>
          </p:nvPr>
        </p:nvSpPr>
        <p:spPr/>
        <p:txBody>
          <a:bodyPr/>
          <a:lstStyle>
            <a:lvl1pPr>
              <a:defRPr/>
            </a:lvl1pPr>
          </a:lstStyle>
          <a:p>
            <a:pPr>
              <a:defRPr/>
            </a:pPr>
            <a:fld id="{26169713-C243-E94B-AB5A-2C8F2AE4F7F1}" type="datetime1">
              <a:rPr lang="en-GB" altLang="en-US"/>
              <a:pPr>
                <a:defRPr/>
              </a:pPr>
              <a:t>13/03/2023</a:t>
            </a:fld>
            <a:endParaRPr lang="en-GB" altLang="en-US"/>
          </a:p>
        </p:txBody>
      </p:sp>
      <p:sp>
        <p:nvSpPr>
          <p:cNvPr id="5" name="Slide Number Placeholder 5">
            <a:extLst>
              <a:ext uri="{FF2B5EF4-FFF2-40B4-BE49-F238E27FC236}">
                <a16:creationId xmlns:a16="http://schemas.microsoft.com/office/drawing/2014/main" id="{C0B50520-8DCF-7D4B-A8B3-72F48290EE2B}"/>
              </a:ext>
            </a:extLst>
          </p:cNvPr>
          <p:cNvSpPr>
            <a:spLocks noGrp="1"/>
          </p:cNvSpPr>
          <p:nvPr>
            <p:ph type="sldNum" sz="quarter" idx="11"/>
          </p:nvPr>
        </p:nvSpPr>
        <p:spPr/>
        <p:txBody>
          <a:bodyPr/>
          <a:lstStyle>
            <a:lvl1pPr>
              <a:defRPr/>
            </a:lvl1pPr>
          </a:lstStyle>
          <a:p>
            <a:fld id="{1664DE4C-2F23-9445-829F-BE891194B63C}" type="slidenum">
              <a:rPr lang="en-GB" altLang="en-US"/>
              <a:pPr/>
              <a:t>‹#›</a:t>
            </a:fld>
            <a:endParaRPr lang="en-GB" altLang="en-US"/>
          </a:p>
        </p:txBody>
      </p:sp>
    </p:spTree>
    <p:extLst>
      <p:ext uri="{BB962C8B-B14F-4D97-AF65-F5344CB8AC3E}">
        <p14:creationId xmlns:p14="http://schemas.microsoft.com/office/powerpoint/2010/main" val="4186624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136CB70-93FC-8F42-A0ED-77350B4F68F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2E7A7B8-DA9E-6342-A55A-98AC459528B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4AE0B53-905C-2C46-B35B-9404A4771932}"/>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15C3649B-3644-4349-B0AF-835866EB02E1}" type="datetime1">
              <a:rPr lang="en-GB" altLang="en-US"/>
              <a:pPr>
                <a:defRPr/>
              </a:pPr>
              <a:t>13/03/2023</a:t>
            </a:fld>
            <a:endParaRPr lang="en-GB" altLang="en-US"/>
          </a:p>
        </p:txBody>
      </p:sp>
      <p:sp>
        <p:nvSpPr>
          <p:cNvPr id="6" name="Slide Number Placeholder 5">
            <a:extLst>
              <a:ext uri="{FF2B5EF4-FFF2-40B4-BE49-F238E27FC236}">
                <a16:creationId xmlns:a16="http://schemas.microsoft.com/office/drawing/2014/main" id="{2A97ACF5-822A-4546-A478-12AD8425486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340DA861-5B91-1A46-B973-2E2A4760B0A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56" r:id="rId1"/>
    <p:sldLayoutId id="2147484057"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File:People_icon_half.svg"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youtube.com/watch?v=yubzJw0uiE4"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blogs.salford.ac.uk/business-school/bitcoins-blockchain/" TargetMode="External"/><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futurism.com/autonomous-cars-driving-our-streets-welcome-2018/"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youtube.com/watch?v=bAyrObl7TYE" TargetMode="External"/><Relationship Id="rId4" Type="http://schemas.openxmlformats.org/officeDocument/2006/relationships/hyperlink" Target="https://technofaq.org/posts/2014/10/big-data-strategy-key-to-successful-busines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6mBO2vqLv3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M988_fsOSWo"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4.xml"/><Relationship Id="rId4" Type="http://schemas.openxmlformats.org/officeDocument/2006/relationships/hyperlink" Target="https://commotionwireless.net/"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942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395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9</a:t>
            </a:r>
          </a:p>
          <a:p>
            <a:pPr eaLnBrk="1" hangingPunct="1"/>
            <a:r>
              <a:rPr lang="en-US" altLang="en-US" b="1" dirty="0">
                <a:solidFill>
                  <a:srgbClr val="FFFF00"/>
                </a:solidFill>
              </a:rPr>
              <a:t>The Future of Information &amp; Knowledge Management</a:t>
            </a:r>
            <a:endParaRPr lang="en-GB" altLang="en-US" dirty="0">
              <a:solidFill>
                <a:schemeClr val="tx1"/>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13/03/2023</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1A4A-A79A-A34B-9C79-F36709389D9D}"/>
              </a:ext>
            </a:extLst>
          </p:cNvPr>
          <p:cNvSpPr>
            <a:spLocks noGrp="1"/>
          </p:cNvSpPr>
          <p:nvPr>
            <p:ph type="title"/>
          </p:nvPr>
        </p:nvSpPr>
        <p:spPr/>
        <p:txBody>
          <a:bodyPr/>
          <a:lstStyle/>
          <a:p>
            <a:pPr>
              <a:defRPr/>
            </a:pPr>
            <a:r>
              <a:rPr lang="en-GB" cap="all" dirty="0">
                <a:blipFill>
                  <a:blip r:embed="rId2"/>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9B4B222A-70CE-DF4F-9FA2-2A95B3A15A34}"/>
              </a:ext>
            </a:extLst>
          </p:cNvPr>
          <p:cNvSpPr>
            <a:spLocks noGrp="1"/>
          </p:cNvSpPr>
          <p:nvPr>
            <p:ph idx="1"/>
          </p:nvPr>
        </p:nvSpPr>
        <p:spPr>
          <a:xfrm>
            <a:off x="250825" y="1268760"/>
            <a:ext cx="8785671" cy="3916363"/>
          </a:xfrm>
        </p:spPr>
        <p:txBody>
          <a:bodyPr/>
          <a:lstStyle/>
          <a:p>
            <a:pPr>
              <a:defRPr/>
            </a:pPr>
            <a:r>
              <a:rPr lang="en-US" sz="2800" dirty="0"/>
              <a:t>Discuss</a:t>
            </a:r>
            <a:r>
              <a:rPr lang="en-GB" altLang="en-US" sz="2800" dirty="0"/>
              <a:t> current and future trends in KIM by </a:t>
            </a:r>
          </a:p>
          <a:p>
            <a:pPr>
              <a:defRPr/>
            </a:pPr>
            <a:r>
              <a:rPr lang="en-GB" altLang="en-US" sz="2800" dirty="0"/>
              <a:t>Critically examining current trends in technological, organisational and management  </a:t>
            </a:r>
            <a:r>
              <a:rPr lang="en-US" altLang="en-US" sz="2800" dirty="0"/>
              <a:t>practices </a:t>
            </a:r>
          </a:p>
          <a:p>
            <a:pPr>
              <a:defRPr/>
            </a:pPr>
            <a:r>
              <a:rPr lang="en-US" altLang="en-US" sz="2800" dirty="0"/>
              <a:t>Define the various emerging trends in Information systems </a:t>
            </a:r>
          </a:p>
          <a:p>
            <a:pPr>
              <a:defRPr/>
            </a:pPr>
            <a:r>
              <a:rPr lang="en-US" altLang="en-US" sz="2800" dirty="0"/>
              <a:t>Explore pros and cons of emerging technologies</a:t>
            </a:r>
          </a:p>
          <a:p>
            <a:pPr marL="0" indent="0">
              <a:buNone/>
              <a:defRPr/>
            </a:pPr>
            <a:endParaRPr lang="en-GB" dirty="0"/>
          </a:p>
        </p:txBody>
      </p:sp>
      <p:sp>
        <p:nvSpPr>
          <p:cNvPr id="62467" name="Date Placeholder 3">
            <a:extLst>
              <a:ext uri="{FF2B5EF4-FFF2-40B4-BE49-F238E27FC236}">
                <a16:creationId xmlns:a16="http://schemas.microsoft.com/office/drawing/2014/main" id="{1FCB4DE1-2D59-4946-9FA3-606A267911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388A19-F8FE-3648-B3D0-50223FF057E6}" type="datetime1">
              <a:rPr lang="en-GB" altLang="en-US">
                <a:solidFill>
                  <a:srgbClr val="898989"/>
                </a:solidFill>
                <a:latin typeface="Myriad Pro"/>
              </a:rPr>
              <a:pPr/>
              <a:t>13/03/2023</a:t>
            </a:fld>
            <a:endParaRPr lang="en-GB" altLang="en-US">
              <a:solidFill>
                <a:srgbClr val="898989"/>
              </a:solidFill>
              <a:latin typeface="Myriad Pro"/>
            </a:endParaRPr>
          </a:p>
        </p:txBody>
      </p:sp>
      <p:sp>
        <p:nvSpPr>
          <p:cNvPr id="62468" name="Slide Number Placeholder 4">
            <a:extLst>
              <a:ext uri="{FF2B5EF4-FFF2-40B4-BE49-F238E27FC236}">
                <a16:creationId xmlns:a16="http://schemas.microsoft.com/office/drawing/2014/main" id="{5017D1FC-DC08-8B41-9403-A55E84A9A0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18860E-102F-0F4C-90A3-0A181939E0B0}" type="slidenum">
              <a:rPr lang="en-GB" altLang="en-US">
                <a:solidFill>
                  <a:srgbClr val="898989"/>
                </a:solidFill>
                <a:latin typeface="Myriad Pro"/>
              </a:rPr>
              <a:pPr/>
              <a:t>2</a:t>
            </a:fld>
            <a:endParaRPr lang="en-GB" altLang="en-US">
              <a:solidFill>
                <a:srgbClr val="898989"/>
              </a:solidFill>
              <a:latin typeface="Myriad Pro"/>
            </a:endParaRPr>
          </a:p>
        </p:txBody>
      </p:sp>
    </p:spTree>
    <p:extLst>
      <p:ext uri="{BB962C8B-B14F-4D97-AF65-F5344CB8AC3E}">
        <p14:creationId xmlns:p14="http://schemas.microsoft.com/office/powerpoint/2010/main" val="2738924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5DF6C996-B0A8-5941-B6AE-F66069936426}"/>
              </a:ext>
            </a:extLst>
          </p:cNvPr>
          <p:cNvSpPr>
            <a:spLocks noGrp="1"/>
          </p:cNvSpPr>
          <p:nvPr>
            <p:ph type="title"/>
          </p:nvPr>
        </p:nvSpPr>
        <p:spPr/>
        <p:txBody>
          <a:bodyPr/>
          <a:lstStyle/>
          <a:p>
            <a:r>
              <a:rPr lang="en-GB" altLang="en-US"/>
              <a:t>A review of last week lecture…</a:t>
            </a:r>
          </a:p>
        </p:txBody>
      </p:sp>
      <p:sp>
        <p:nvSpPr>
          <p:cNvPr id="63490" name="Content Placeholder 2">
            <a:extLst>
              <a:ext uri="{FF2B5EF4-FFF2-40B4-BE49-F238E27FC236}">
                <a16:creationId xmlns:a16="http://schemas.microsoft.com/office/drawing/2014/main" id="{BF53F4DE-8C86-AD43-BB0B-4C762F41A42E}"/>
              </a:ext>
            </a:extLst>
          </p:cNvPr>
          <p:cNvSpPr>
            <a:spLocks noGrp="1"/>
          </p:cNvSpPr>
          <p:nvPr>
            <p:ph idx="1"/>
          </p:nvPr>
        </p:nvSpPr>
        <p:spPr>
          <a:xfrm>
            <a:off x="539552" y="1600201"/>
            <a:ext cx="8352928" cy="2188840"/>
          </a:xfrm>
        </p:spPr>
        <p:txBody>
          <a:bodyPr/>
          <a:lstStyle/>
          <a:p>
            <a:r>
              <a:rPr lang="en-GB" altLang="en-US" sz="2400" dirty="0"/>
              <a:t>Enterprise systems: ERP, </a:t>
            </a:r>
            <a:r>
              <a:rPr lang="en-GB" altLang="en-US" sz="2400" dirty="0" err="1"/>
              <a:t>SCM</a:t>
            </a:r>
            <a:r>
              <a:rPr lang="en-GB" altLang="en-US" sz="2400" dirty="0"/>
              <a:t> and CRM Systems </a:t>
            </a:r>
          </a:p>
          <a:p>
            <a:r>
              <a:rPr lang="en-US" altLang="en-US" sz="2400" dirty="0"/>
              <a:t>The role of IS/IT to achieve competitive advantage</a:t>
            </a:r>
            <a:endParaRPr lang="en-GB" altLang="en-US" sz="2400" dirty="0"/>
          </a:p>
          <a:p>
            <a:r>
              <a:rPr lang="en-GB" altLang="en-US" sz="2400" dirty="0"/>
              <a:t>The five forces and generic strategies </a:t>
            </a:r>
          </a:p>
          <a:p>
            <a:r>
              <a:rPr lang="en-GB" altLang="en-US" sz="2400" dirty="0"/>
              <a:t>Virtual value chain  </a:t>
            </a:r>
          </a:p>
        </p:txBody>
      </p:sp>
      <p:sp>
        <p:nvSpPr>
          <p:cNvPr id="63491" name="Date Placeholder 3">
            <a:extLst>
              <a:ext uri="{FF2B5EF4-FFF2-40B4-BE49-F238E27FC236}">
                <a16:creationId xmlns:a16="http://schemas.microsoft.com/office/drawing/2014/main" id="{30D6BAB1-B22E-634C-97F6-9BE265169E34}"/>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81ADC5-E845-AC4B-8EAC-3645ECAAD493}" type="datetime1">
              <a:rPr lang="en-GB" altLang="en-US">
                <a:solidFill>
                  <a:srgbClr val="898989"/>
                </a:solidFill>
                <a:latin typeface="Myriad Pro"/>
              </a:rPr>
              <a:pPr/>
              <a:t>13/03/2023</a:t>
            </a:fld>
            <a:endParaRPr lang="en-GB" altLang="en-US">
              <a:solidFill>
                <a:srgbClr val="898989"/>
              </a:solidFill>
              <a:latin typeface="Myriad Pro"/>
            </a:endParaRPr>
          </a:p>
        </p:txBody>
      </p:sp>
      <p:sp>
        <p:nvSpPr>
          <p:cNvPr id="63492" name="Slide Number Placeholder 4">
            <a:extLst>
              <a:ext uri="{FF2B5EF4-FFF2-40B4-BE49-F238E27FC236}">
                <a16:creationId xmlns:a16="http://schemas.microsoft.com/office/drawing/2014/main" id="{BF9E1E6F-92DE-F548-8449-5CD551014F0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22D553-D8FF-4D4A-9FD5-0A6A7F21E082}" type="slidenum">
              <a:rPr lang="en-GB" altLang="en-US">
                <a:solidFill>
                  <a:srgbClr val="898989"/>
                </a:solidFill>
                <a:latin typeface="Myriad Pro"/>
              </a:rPr>
              <a:pPr/>
              <a:t>3</a:t>
            </a:fld>
            <a:endParaRPr lang="en-GB" altLang="en-US">
              <a:solidFill>
                <a:srgbClr val="898989"/>
              </a:solidFill>
              <a:latin typeface="Myriad Pro"/>
            </a:endParaRPr>
          </a:p>
        </p:txBody>
      </p:sp>
    </p:spTree>
    <p:extLst>
      <p:ext uri="{BB962C8B-B14F-4D97-AF65-F5344CB8AC3E}">
        <p14:creationId xmlns:p14="http://schemas.microsoft.com/office/powerpoint/2010/main" val="2393614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EDC8FC0E-3183-074D-8BEA-C333D9510C43}"/>
              </a:ext>
            </a:extLst>
          </p:cNvPr>
          <p:cNvSpPr>
            <a:spLocks noGrp="1" noChangeArrowheads="1"/>
          </p:cNvSpPr>
          <p:nvPr>
            <p:ph type="title"/>
          </p:nvPr>
        </p:nvSpPr>
        <p:spPr>
          <a:xfrm>
            <a:off x="457200" y="274638"/>
            <a:ext cx="8229600" cy="706090"/>
          </a:xfrm>
        </p:spPr>
        <p:txBody>
          <a:bodyPr wrap="square" anchor="ctr">
            <a:normAutofit fontScale="90000"/>
          </a:bodyPr>
          <a:lstStyle/>
          <a:p>
            <a:pPr eaLnBrk="1" hangingPunct="1"/>
            <a:r>
              <a:rPr lang="en-US" altLang="en-US" dirty="0"/>
              <a:t>Looking at the future</a:t>
            </a:r>
          </a:p>
        </p:txBody>
      </p:sp>
      <p:sp>
        <p:nvSpPr>
          <p:cNvPr id="12292" name="Rectangle 3">
            <a:extLst>
              <a:ext uri="{FF2B5EF4-FFF2-40B4-BE49-F238E27FC236}">
                <a16:creationId xmlns:a16="http://schemas.microsoft.com/office/drawing/2014/main" id="{B6C427D4-91F8-144A-9C86-BFD3431CA8F3}"/>
              </a:ext>
            </a:extLst>
          </p:cNvPr>
          <p:cNvSpPr>
            <a:spLocks noGrp="1" noChangeArrowheads="1"/>
          </p:cNvSpPr>
          <p:nvPr>
            <p:ph sz="half" idx="1"/>
          </p:nvPr>
        </p:nvSpPr>
        <p:spPr>
          <a:xfrm>
            <a:off x="273598" y="980728"/>
            <a:ext cx="4038600" cy="2952328"/>
          </a:xfrm>
        </p:spPr>
        <p:txBody>
          <a:bodyPr wrap="square" anchor="t">
            <a:normAutofit/>
          </a:bodyPr>
          <a:lstStyle/>
          <a:p>
            <a:pPr marL="268288" indent="-268288" eaLnBrk="1" hangingPunct="1">
              <a:lnSpc>
                <a:spcPct val="90000"/>
              </a:lnSpc>
              <a:buFont typeface="Times" pitchFamily="2" charset="0"/>
              <a:buChar char="•"/>
            </a:pPr>
            <a:r>
              <a:rPr lang="en-US" altLang="en-US" sz="1800" dirty="0"/>
              <a:t>The future of knowledge management, will be highlighted by three continuing trends:</a:t>
            </a:r>
          </a:p>
          <a:p>
            <a:pPr indent="-166688" eaLnBrk="1" hangingPunct="1">
              <a:lnSpc>
                <a:spcPct val="90000"/>
              </a:lnSpc>
              <a:buClr>
                <a:srgbClr val="FF0000"/>
              </a:buClr>
              <a:buSzPct val="64000"/>
              <a:buFont typeface="Wingdings" panose="05000000000000000000" pitchFamily="2" charset="2"/>
              <a:buChar char="Ø"/>
            </a:pPr>
            <a:r>
              <a:rPr lang="en-US" altLang="en-US" sz="1800" dirty="0"/>
              <a:t>KM will benefit from progress in information technologies</a:t>
            </a:r>
          </a:p>
          <a:p>
            <a:pPr indent="-166688" eaLnBrk="1" hangingPunct="1">
              <a:lnSpc>
                <a:spcPct val="90000"/>
              </a:lnSpc>
              <a:buClr>
                <a:srgbClr val="FF0000"/>
              </a:buClr>
              <a:buSzPct val="64000"/>
              <a:buFont typeface="Wingdings" panose="05000000000000000000" pitchFamily="2" charset="2"/>
              <a:buChar char="Ø"/>
            </a:pPr>
            <a:r>
              <a:rPr lang="en-US" altLang="en-US" sz="1800" dirty="0"/>
              <a:t>KM will continue the shift toward integrating knowledge from a variety of different perspectives</a:t>
            </a:r>
          </a:p>
          <a:p>
            <a:pPr indent="-166688" eaLnBrk="1" hangingPunct="1">
              <a:lnSpc>
                <a:spcPct val="90000"/>
              </a:lnSpc>
              <a:buClr>
                <a:srgbClr val="FF0000"/>
              </a:buClr>
              <a:buSzPct val="64000"/>
              <a:buFont typeface="Wingdings" panose="05000000000000000000" pitchFamily="2" charset="2"/>
              <a:buChar char="Ø"/>
            </a:pPr>
            <a:r>
              <a:rPr lang="en-US" altLang="en-US" sz="1800" dirty="0"/>
              <a:t>KM will continue to make trade-offs in numerous important areas. </a:t>
            </a:r>
          </a:p>
        </p:txBody>
      </p:sp>
      <p:pic>
        <p:nvPicPr>
          <p:cNvPr id="5" name="Picture 4" descr="A picture containing device&#10;&#10;Description automatically generated">
            <a:extLst>
              <a:ext uri="{FF2B5EF4-FFF2-40B4-BE49-F238E27FC236}">
                <a16:creationId xmlns:a16="http://schemas.microsoft.com/office/drawing/2014/main" id="{801CCCCF-7C94-E74F-8D78-0F2E8B42A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1412776"/>
            <a:ext cx="4711305" cy="3168352"/>
          </a:xfrm>
          <a:prstGeom prst="rect">
            <a:avLst/>
          </a:prstGeom>
          <a:noFill/>
        </p:spPr>
      </p:pic>
      <p:sp>
        <p:nvSpPr>
          <p:cNvPr id="73" name="Date Placeholder 4">
            <a:extLst>
              <a:ext uri="{FF2B5EF4-FFF2-40B4-BE49-F238E27FC236}">
                <a16:creationId xmlns:a16="http://schemas.microsoft.com/office/drawing/2014/main" id="{80F2B0A8-279B-4C18-BF23-D4497CD612DC}"/>
              </a:ext>
            </a:extLst>
          </p:cNvPr>
          <p:cNvSpPr>
            <a:spLocks noGrp="1"/>
          </p:cNvSpPr>
          <p:nvPr>
            <p:ph type="dt" sz="half" idx="10"/>
          </p:nvPr>
        </p:nvSpPr>
        <p:spPr>
          <a:xfrm>
            <a:off x="250825" y="6524625"/>
            <a:ext cx="971550" cy="219075"/>
          </a:xfrm>
        </p:spPr>
        <p:txBody>
          <a:bodyPr/>
          <a:lstStyle/>
          <a:p>
            <a:pPr>
              <a:spcAft>
                <a:spcPts val="600"/>
              </a:spcAft>
              <a:defRPr/>
            </a:pPr>
            <a:fld id="{EDF8CCE6-CB38-F64F-9DF5-133C9A161C28}" type="datetime1">
              <a:rPr lang="en-GB" altLang="en-US"/>
              <a:pPr>
                <a:spcAft>
                  <a:spcPts val="600"/>
                </a:spcAft>
                <a:defRPr/>
              </a:pPr>
              <a:t>13/03/2023</a:t>
            </a:fld>
            <a:endParaRPr lang="en-GB" altLang="en-US"/>
          </a:p>
        </p:txBody>
      </p:sp>
      <p:sp>
        <p:nvSpPr>
          <p:cNvPr id="75" name="Slide Number Placeholder 5">
            <a:extLst>
              <a:ext uri="{FF2B5EF4-FFF2-40B4-BE49-F238E27FC236}">
                <a16:creationId xmlns:a16="http://schemas.microsoft.com/office/drawing/2014/main" id="{F06CD4C4-3620-4959-823F-7A6C1C62B7F5}"/>
              </a:ext>
            </a:extLst>
          </p:cNvPr>
          <p:cNvSpPr>
            <a:spLocks noGrp="1"/>
          </p:cNvSpPr>
          <p:nvPr>
            <p:ph type="sldNum" sz="quarter" idx="11"/>
          </p:nvPr>
        </p:nvSpPr>
        <p:spPr>
          <a:xfrm>
            <a:off x="7956550" y="6381750"/>
            <a:ext cx="730250" cy="339725"/>
          </a:xfrm>
        </p:spPr>
        <p:txBody>
          <a:bodyPr/>
          <a:lstStyle/>
          <a:p>
            <a:pPr>
              <a:spcAft>
                <a:spcPts val="600"/>
              </a:spcAft>
            </a:pPr>
            <a:fld id="{35EFCE94-8BDB-4246-9907-59AFF94A4051}" type="slidenum">
              <a:rPr lang="en-GB" altLang="en-US"/>
              <a:pPr>
                <a:spcAft>
                  <a:spcPts val="600"/>
                </a:spcAft>
              </a:pPr>
              <a:t>4</a:t>
            </a:fld>
            <a:endParaRPr lang="en-GB" altLang="en-US"/>
          </a:p>
        </p:txBody>
      </p:sp>
      <p:sp>
        <p:nvSpPr>
          <p:cNvPr id="12290" name="Footer Placeholder 4">
            <a:extLst>
              <a:ext uri="{FF2B5EF4-FFF2-40B4-BE49-F238E27FC236}">
                <a16:creationId xmlns:a16="http://schemas.microsoft.com/office/drawing/2014/main" id="{49036252-BC3B-6044-A689-3BD25D6F01FB}"/>
              </a:ext>
            </a:extLst>
          </p:cNvPr>
          <p:cNvSpPr>
            <a:spLocks noGrp="1"/>
          </p:cNvSpPr>
          <p:nvPr>
            <p:ph type="ftr" sz="quarter" idx="4294967295"/>
          </p:nvPr>
        </p:nvSpPr>
        <p:spPr bwMode="auto">
          <a:xfrm>
            <a:off x="225333" y="4289175"/>
            <a:ext cx="3986627"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r>
              <a:rPr lang="en-US" altLang="en-US" sz="1200" i="1" dirty="0"/>
              <a:t>Becerra-Fernandez, et al. 2004/</a:t>
            </a:r>
            <a:r>
              <a:rPr lang="en-GB" sz="1200" dirty="0">
                <a:latin typeface="FrutigerLTStd"/>
              </a:rPr>
              <a:t> Laudon and Laudon, 2019</a:t>
            </a:r>
            <a:endParaRPr lang="en-US" altLang="en-US" sz="1200" i="1" dirty="0"/>
          </a:p>
        </p:txBody>
      </p:sp>
    </p:spTree>
    <p:extLst>
      <p:ext uri="{BB962C8B-B14F-4D97-AF65-F5344CB8AC3E}">
        <p14:creationId xmlns:p14="http://schemas.microsoft.com/office/powerpoint/2010/main" val="975815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1072B39-ACB8-674F-B8DD-05A5EB4D1698}"/>
              </a:ext>
            </a:extLst>
          </p:cNvPr>
          <p:cNvSpPr>
            <a:spLocks noGrp="1" noChangeArrowheads="1"/>
          </p:cNvSpPr>
          <p:nvPr>
            <p:ph type="title"/>
          </p:nvPr>
        </p:nvSpPr>
        <p:spPr>
          <a:xfrm>
            <a:off x="827584" y="155575"/>
            <a:ext cx="7086600" cy="1295400"/>
          </a:xfrm>
        </p:spPr>
        <p:txBody>
          <a:bodyPr/>
          <a:lstStyle/>
          <a:p>
            <a:pPr eaLnBrk="1" hangingPunct="1"/>
            <a:r>
              <a:rPr lang="en-US" altLang="en-US" sz="3600" dirty="0"/>
              <a:t>…from progress in information technologies</a:t>
            </a:r>
          </a:p>
        </p:txBody>
      </p:sp>
      <p:sp>
        <p:nvSpPr>
          <p:cNvPr id="13315" name="Rectangle 3">
            <a:extLst>
              <a:ext uri="{FF2B5EF4-FFF2-40B4-BE49-F238E27FC236}">
                <a16:creationId xmlns:a16="http://schemas.microsoft.com/office/drawing/2014/main" id="{9C91716E-E8DB-5B4A-B732-3D48090627EE}"/>
              </a:ext>
            </a:extLst>
          </p:cNvPr>
          <p:cNvSpPr>
            <a:spLocks noGrp="1" noChangeArrowheads="1"/>
          </p:cNvSpPr>
          <p:nvPr>
            <p:ph type="body" idx="1"/>
          </p:nvPr>
        </p:nvSpPr>
        <p:spPr>
          <a:xfrm>
            <a:off x="228600" y="1676400"/>
            <a:ext cx="8663880" cy="3265488"/>
          </a:xfrm>
        </p:spPr>
        <p:txBody>
          <a:bodyPr/>
          <a:lstStyle/>
          <a:p>
            <a:pPr marL="533400" indent="-533400" eaLnBrk="1" hangingPunct="1">
              <a:lnSpc>
                <a:spcPct val="90000"/>
              </a:lnSpc>
              <a:buFont typeface="Times" pitchFamily="2" charset="0"/>
              <a:buChar char="•"/>
            </a:pPr>
            <a:r>
              <a:rPr lang="en-US" altLang="en-US" sz="1800" dirty="0"/>
              <a:t>KM will benefit from continual, and even more dynamic, progress in information technologies</a:t>
            </a:r>
          </a:p>
          <a:p>
            <a:pPr marL="0" indent="0" eaLnBrk="1" hangingPunct="1">
              <a:lnSpc>
                <a:spcPct val="90000"/>
              </a:lnSpc>
              <a:buNone/>
            </a:pPr>
            <a:endParaRPr lang="en-US" altLang="en-US" sz="1800" dirty="0"/>
          </a:p>
          <a:p>
            <a:pPr marL="533400" indent="-533400" eaLnBrk="1" hangingPunct="1">
              <a:lnSpc>
                <a:spcPct val="90000"/>
              </a:lnSpc>
              <a:buFont typeface="Times" pitchFamily="2" charset="0"/>
              <a:buChar char="•"/>
            </a:pPr>
            <a:r>
              <a:rPr lang="en-US" altLang="en-US" sz="1800" dirty="0"/>
              <a:t>Improvements in cost/performance ratios of IT have caused the cost of digitizing information to approach zero, and the cost of coordinating across individuals, organizational sub-units, or organizations to approach zero as well.</a:t>
            </a:r>
          </a:p>
        </p:txBody>
      </p:sp>
    </p:spTree>
    <p:extLst>
      <p:ext uri="{BB962C8B-B14F-4D97-AF65-F5344CB8AC3E}">
        <p14:creationId xmlns:p14="http://schemas.microsoft.com/office/powerpoint/2010/main" val="430176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540CE4B-3137-FC4C-9D28-7CBB968A4123}"/>
              </a:ext>
            </a:extLst>
          </p:cNvPr>
          <p:cNvSpPr>
            <a:spLocks noGrp="1" noChangeArrowheads="1"/>
          </p:cNvSpPr>
          <p:nvPr>
            <p:ph type="title"/>
          </p:nvPr>
        </p:nvSpPr>
        <p:spPr>
          <a:xfrm>
            <a:off x="849313" y="340519"/>
            <a:ext cx="7848600" cy="1143000"/>
          </a:xfrm>
        </p:spPr>
        <p:txBody>
          <a:bodyPr/>
          <a:lstStyle/>
          <a:p>
            <a:pPr eaLnBrk="1" hangingPunct="1"/>
            <a:r>
              <a:rPr lang="en-US" altLang="en-US" sz="3200" dirty="0"/>
              <a:t>…toward integrating knowledge from different perspectives</a:t>
            </a:r>
            <a:r>
              <a:rPr lang="en-US" altLang="en-US" dirty="0"/>
              <a:t> </a:t>
            </a:r>
          </a:p>
        </p:txBody>
      </p:sp>
      <p:sp>
        <p:nvSpPr>
          <p:cNvPr id="14339" name="Rectangle 3">
            <a:extLst>
              <a:ext uri="{FF2B5EF4-FFF2-40B4-BE49-F238E27FC236}">
                <a16:creationId xmlns:a16="http://schemas.microsoft.com/office/drawing/2014/main" id="{53AD088F-8C77-DB44-B096-240E94AF9645}"/>
              </a:ext>
            </a:extLst>
          </p:cNvPr>
          <p:cNvSpPr>
            <a:spLocks noGrp="1" noChangeArrowheads="1"/>
          </p:cNvSpPr>
          <p:nvPr>
            <p:ph type="body" idx="1"/>
          </p:nvPr>
        </p:nvSpPr>
        <p:spPr>
          <a:xfrm>
            <a:off x="266700" y="1628800"/>
            <a:ext cx="8610600" cy="3457103"/>
          </a:xfrm>
        </p:spPr>
        <p:txBody>
          <a:bodyPr/>
          <a:lstStyle/>
          <a:p>
            <a:pPr marL="533400" indent="-533400" eaLnBrk="1" hangingPunct="1">
              <a:lnSpc>
                <a:spcPct val="90000"/>
              </a:lnSpc>
              <a:buFont typeface="Times" pitchFamily="2" charset="0"/>
              <a:buChar char="•"/>
            </a:pPr>
            <a:r>
              <a:rPr lang="en-US" altLang="en-US" sz="2000" dirty="0"/>
              <a:t>KM will continue the shift toward bringing together, and effectively integrating, knowledge from a variety of different perspectives.</a:t>
            </a:r>
          </a:p>
          <a:p>
            <a:pPr marL="533400" indent="-533400" eaLnBrk="1" hangingPunct="1">
              <a:lnSpc>
                <a:spcPct val="90000"/>
              </a:lnSpc>
              <a:buFont typeface="Times" pitchFamily="2" charset="0"/>
              <a:buChar char="•"/>
            </a:pPr>
            <a:endParaRPr lang="en-US" altLang="en-US" sz="2000" dirty="0"/>
          </a:p>
          <a:p>
            <a:pPr marL="533400" indent="-533400" eaLnBrk="1" hangingPunct="1">
              <a:lnSpc>
                <a:spcPct val="90000"/>
              </a:lnSpc>
              <a:buFont typeface="Times" pitchFamily="2" charset="0"/>
              <a:buChar char="•"/>
            </a:pPr>
            <a:r>
              <a:rPr lang="en-US" altLang="en-US" sz="2000" dirty="0"/>
              <a:t>KM originated at the individual level, focusing on the training and learning of individuals.</a:t>
            </a:r>
          </a:p>
          <a:p>
            <a:pPr marL="533400" indent="-533400" eaLnBrk="1" hangingPunct="1">
              <a:lnSpc>
                <a:spcPct val="90000"/>
              </a:lnSpc>
              <a:buFont typeface="Times" pitchFamily="2" charset="0"/>
              <a:buChar char="•"/>
            </a:pPr>
            <a:endParaRPr lang="en-US" altLang="en-US" sz="2000" dirty="0"/>
          </a:p>
          <a:p>
            <a:pPr marL="533400" indent="-533400" eaLnBrk="1" hangingPunct="1">
              <a:lnSpc>
                <a:spcPct val="90000"/>
              </a:lnSpc>
              <a:buFont typeface="Times" pitchFamily="2" charset="0"/>
              <a:buChar char="•"/>
            </a:pPr>
            <a:r>
              <a:rPr lang="en-US" altLang="en-US" sz="2000" dirty="0"/>
              <a:t>The impact of KM is expected to continue with its use across networks of organizations and across governments, enabling collaborations across historical adversaries and integrating knowledge across highly diverse perspectives and disciplines. </a:t>
            </a:r>
          </a:p>
        </p:txBody>
      </p:sp>
    </p:spTree>
    <p:extLst>
      <p:ext uri="{BB962C8B-B14F-4D97-AF65-F5344CB8AC3E}">
        <p14:creationId xmlns:p14="http://schemas.microsoft.com/office/powerpoint/2010/main" val="2642869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EEB90236-9E71-7D40-8843-847DC92EAE9A}"/>
              </a:ext>
            </a:extLst>
          </p:cNvPr>
          <p:cNvSpPr>
            <a:spLocks noGrp="1" noChangeArrowheads="1"/>
          </p:cNvSpPr>
          <p:nvPr>
            <p:ph type="title"/>
          </p:nvPr>
        </p:nvSpPr>
        <p:spPr>
          <a:xfrm>
            <a:off x="457200" y="476672"/>
            <a:ext cx="8229600" cy="1143000"/>
          </a:xfrm>
        </p:spPr>
        <p:txBody>
          <a:bodyPr/>
          <a:lstStyle/>
          <a:p>
            <a:pPr eaLnBrk="1" hangingPunct="1"/>
            <a:r>
              <a:rPr lang="en-US" altLang="en-US" sz="3600" dirty="0"/>
              <a:t>…make trade-offs in numerous important areas</a:t>
            </a:r>
          </a:p>
        </p:txBody>
      </p:sp>
      <p:sp>
        <p:nvSpPr>
          <p:cNvPr id="15363" name="Rectangle 3">
            <a:extLst>
              <a:ext uri="{FF2B5EF4-FFF2-40B4-BE49-F238E27FC236}">
                <a16:creationId xmlns:a16="http://schemas.microsoft.com/office/drawing/2014/main" id="{40E3053A-B3CD-E348-8820-9D9E6A46002A}"/>
              </a:ext>
            </a:extLst>
          </p:cNvPr>
          <p:cNvSpPr>
            <a:spLocks noGrp="1" noChangeArrowheads="1"/>
          </p:cNvSpPr>
          <p:nvPr>
            <p:ph type="body" idx="1"/>
          </p:nvPr>
        </p:nvSpPr>
        <p:spPr>
          <a:xfrm>
            <a:off x="258762" y="1622694"/>
            <a:ext cx="8777734" cy="2670402"/>
          </a:xfrm>
        </p:spPr>
        <p:txBody>
          <a:bodyPr/>
          <a:lstStyle/>
          <a:p>
            <a:pPr marL="457200" indent="-457200" eaLnBrk="1" hangingPunct="1">
              <a:buFont typeface="Times" pitchFamily="2" charset="0"/>
              <a:buChar char="•"/>
            </a:pPr>
            <a:r>
              <a:rPr lang="en-US" altLang="en-US" sz="2000" dirty="0"/>
              <a:t>Same communication technologies that support the sharing of knowledge within an organization also enable the knowledge to leak outside the organization to its competing firms.</a:t>
            </a:r>
          </a:p>
          <a:p>
            <a:pPr marL="457200" indent="-457200" eaLnBrk="1" hangingPunct="1">
              <a:buFont typeface="Times" pitchFamily="2" charset="0"/>
              <a:buChar char="•"/>
            </a:pPr>
            <a:endParaRPr lang="en-US" altLang="en-US" sz="2000" dirty="0"/>
          </a:p>
          <a:p>
            <a:pPr marL="457200" indent="-457200" eaLnBrk="1" hangingPunct="1">
              <a:buFont typeface="Times" pitchFamily="2" charset="0"/>
              <a:buChar char="•"/>
            </a:pPr>
            <a:r>
              <a:rPr lang="en-US" altLang="en-US" sz="2000" dirty="0"/>
              <a:t>It is essential to maintain a balance between using technology as substitutes for people (e.g., software agents) and using technology to enable collaboration from a wider range of people within and across organizations.</a:t>
            </a:r>
          </a:p>
        </p:txBody>
      </p:sp>
    </p:spTree>
    <p:extLst>
      <p:ext uri="{BB962C8B-B14F-4D97-AF65-F5344CB8AC3E}">
        <p14:creationId xmlns:p14="http://schemas.microsoft.com/office/powerpoint/2010/main" val="721161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CBF4A645-5E77-41E7-BDD3-B7111B4C1F9E}"/>
              </a:ext>
            </a:extLst>
          </p:cNvPr>
          <p:cNvSpPr>
            <a:spLocks noGrp="1"/>
          </p:cNvSpPr>
          <p:nvPr>
            <p:ph type="title"/>
          </p:nvPr>
        </p:nvSpPr>
        <p:spPr>
          <a:xfrm>
            <a:off x="97160" y="260648"/>
            <a:ext cx="1882553" cy="1571774"/>
          </a:xfrm>
        </p:spPr>
        <p:txBody>
          <a:bodyPr wrap="square" anchor="b">
            <a:normAutofit fontScale="90000"/>
          </a:bodyPr>
          <a:lstStyle/>
          <a:p>
            <a:r>
              <a:rPr lang="en-GB" sz="2800" dirty="0"/>
              <a:t>The current trends in BIS</a:t>
            </a:r>
            <a:endParaRPr lang="en-US" sz="2800" dirty="0"/>
          </a:p>
        </p:txBody>
      </p:sp>
      <p:pic>
        <p:nvPicPr>
          <p:cNvPr id="9" name="Content Placeholder 6" descr="A screenshot of a social media post&#10;&#10;Description automatically generated">
            <a:extLst>
              <a:ext uri="{FF2B5EF4-FFF2-40B4-BE49-F238E27FC236}">
                <a16:creationId xmlns:a16="http://schemas.microsoft.com/office/drawing/2014/main" id="{B36931E9-23F0-4C41-811F-04F726C20D6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560" b="3100"/>
          <a:stretch/>
        </p:blipFill>
        <p:spPr>
          <a:xfrm>
            <a:off x="2123728" y="61347"/>
            <a:ext cx="6923112" cy="5559390"/>
          </a:xfrm>
          <a:noFill/>
        </p:spPr>
      </p:pic>
      <p:sp>
        <p:nvSpPr>
          <p:cNvPr id="24" name="Text Placeholder 3">
            <a:extLst>
              <a:ext uri="{FF2B5EF4-FFF2-40B4-BE49-F238E27FC236}">
                <a16:creationId xmlns:a16="http://schemas.microsoft.com/office/drawing/2014/main" id="{FA5F5B59-E118-459C-A173-6C03F23E1356}"/>
              </a:ext>
            </a:extLst>
          </p:cNvPr>
          <p:cNvSpPr>
            <a:spLocks noGrp="1"/>
          </p:cNvSpPr>
          <p:nvPr>
            <p:ph type="body" sz="half" idx="2"/>
          </p:nvPr>
        </p:nvSpPr>
        <p:spPr>
          <a:xfrm>
            <a:off x="169169" y="1916832"/>
            <a:ext cx="1882552" cy="1162051"/>
          </a:xfrm>
        </p:spPr>
        <p:txBody>
          <a:bodyPr/>
          <a:lstStyle/>
          <a:p>
            <a:pPr marL="285750" indent="-285750">
              <a:buFont typeface="Arial" panose="020B0604020202020204" pitchFamily="34" charset="0"/>
              <a:buChar char="•"/>
            </a:pPr>
            <a:r>
              <a:rPr lang="en-US" dirty="0"/>
              <a:t>Technology </a:t>
            </a:r>
          </a:p>
          <a:p>
            <a:pPr marL="285750" indent="-285750">
              <a:buFont typeface="Arial" panose="020B0604020202020204" pitchFamily="34" charset="0"/>
              <a:buChar char="•"/>
            </a:pPr>
            <a:r>
              <a:rPr lang="en-US" dirty="0"/>
              <a:t>Management</a:t>
            </a:r>
          </a:p>
          <a:p>
            <a:pPr marL="285750" indent="-285750">
              <a:buFont typeface="Arial" panose="020B0604020202020204" pitchFamily="34" charset="0"/>
              <a:buChar char="•"/>
            </a:pPr>
            <a:r>
              <a:rPr lang="en-US" dirty="0"/>
              <a:t>Organizations </a:t>
            </a:r>
          </a:p>
        </p:txBody>
      </p:sp>
      <p:sp>
        <p:nvSpPr>
          <p:cNvPr id="4" name="Date Placeholder 3">
            <a:extLst>
              <a:ext uri="{FF2B5EF4-FFF2-40B4-BE49-F238E27FC236}">
                <a16:creationId xmlns:a16="http://schemas.microsoft.com/office/drawing/2014/main" id="{7A1CD525-9C76-594C-B87B-AABD41F7C51F}"/>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F6EE1298-2DF0-BF48-A96E-D0F5DEC2A29C}" type="datetime1">
              <a:rPr lang="en-GB" altLang="en-US" sz="900" smtClean="0"/>
              <a:pPr>
                <a:lnSpc>
                  <a:spcPct val="90000"/>
                </a:lnSpc>
                <a:spcAft>
                  <a:spcPts val="600"/>
                </a:spcAft>
                <a:defRPr/>
              </a:pPr>
              <a:t>13/03/2023</a:t>
            </a:fld>
            <a:endParaRPr lang="en-GB" altLang="en-US" sz="900"/>
          </a:p>
        </p:txBody>
      </p:sp>
      <p:sp>
        <p:nvSpPr>
          <p:cNvPr id="5" name="Slide Number Placeholder 4">
            <a:extLst>
              <a:ext uri="{FF2B5EF4-FFF2-40B4-BE49-F238E27FC236}">
                <a16:creationId xmlns:a16="http://schemas.microsoft.com/office/drawing/2014/main" id="{F43E8259-B471-A54C-8CC4-8E065A4D10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09EEDD94-8146-6442-9C68-694887CAFC8A}" type="slidenum">
              <a:rPr lang="en-GB" altLang="en-US" smtClean="0"/>
              <a:pPr>
                <a:spcAft>
                  <a:spcPts val="600"/>
                </a:spcAft>
              </a:pPr>
              <a:t>8</a:t>
            </a:fld>
            <a:endParaRPr lang="en-GB" altLang="en-US"/>
          </a:p>
        </p:txBody>
      </p:sp>
      <p:sp>
        <p:nvSpPr>
          <p:cNvPr id="13" name="Rectangle 12">
            <a:extLst>
              <a:ext uri="{FF2B5EF4-FFF2-40B4-BE49-F238E27FC236}">
                <a16:creationId xmlns:a16="http://schemas.microsoft.com/office/drawing/2014/main" id="{6B764BB8-906A-2147-8688-F9A09DA02C60}"/>
              </a:ext>
            </a:extLst>
          </p:cNvPr>
          <p:cNvSpPr/>
          <p:nvPr/>
        </p:nvSpPr>
        <p:spPr>
          <a:xfrm>
            <a:off x="6860602" y="5408841"/>
            <a:ext cx="1463862" cy="215444"/>
          </a:xfrm>
          <a:prstGeom prst="rect">
            <a:avLst/>
          </a:prstGeom>
        </p:spPr>
        <p:txBody>
          <a:bodyPr wrap="none">
            <a:spAutoFit/>
          </a:bodyPr>
          <a:lstStyle/>
          <a:p>
            <a:r>
              <a:rPr lang="en-GB" sz="800" dirty="0"/>
              <a:t>Laudon and Laudon (2014) </a:t>
            </a:r>
          </a:p>
        </p:txBody>
      </p:sp>
    </p:spTree>
    <p:extLst>
      <p:ext uri="{BB962C8B-B14F-4D97-AF65-F5344CB8AC3E}">
        <p14:creationId xmlns:p14="http://schemas.microsoft.com/office/powerpoint/2010/main" val="1840885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380BBFA-21AA-2A4E-A360-2B61E55A27C2}"/>
              </a:ext>
            </a:extLst>
          </p:cNvPr>
          <p:cNvSpPr>
            <a:spLocks noGrp="1" noChangeArrowheads="1"/>
          </p:cNvSpPr>
          <p:nvPr>
            <p:ph type="title"/>
          </p:nvPr>
        </p:nvSpPr>
        <p:spPr>
          <a:xfrm>
            <a:off x="1143000" y="152400"/>
            <a:ext cx="7924800" cy="914400"/>
          </a:xfrm>
        </p:spPr>
        <p:txBody>
          <a:bodyPr/>
          <a:lstStyle/>
          <a:p>
            <a:pPr eaLnBrk="1" hangingPunct="1"/>
            <a:r>
              <a:rPr lang="en-US" altLang="en-US" dirty="0"/>
              <a:t>The future of KM</a:t>
            </a:r>
          </a:p>
        </p:txBody>
      </p:sp>
      <p:sp>
        <p:nvSpPr>
          <p:cNvPr id="16387" name="Rectangle 3">
            <a:extLst>
              <a:ext uri="{FF2B5EF4-FFF2-40B4-BE49-F238E27FC236}">
                <a16:creationId xmlns:a16="http://schemas.microsoft.com/office/drawing/2014/main" id="{D3EF4A20-35DB-2C48-955E-AC842E6914DD}"/>
              </a:ext>
            </a:extLst>
          </p:cNvPr>
          <p:cNvSpPr>
            <a:spLocks noGrp="1" noChangeArrowheads="1"/>
          </p:cNvSpPr>
          <p:nvPr>
            <p:ph type="body" idx="1"/>
          </p:nvPr>
        </p:nvSpPr>
        <p:spPr>
          <a:xfrm>
            <a:off x="179512" y="1412875"/>
            <a:ext cx="8735888" cy="3240088"/>
          </a:xfrm>
        </p:spPr>
        <p:txBody>
          <a:bodyPr/>
          <a:lstStyle/>
          <a:p>
            <a:pPr marL="457200" indent="-457200" eaLnBrk="1" hangingPunct="1">
              <a:buFont typeface="Times" pitchFamily="2" charset="0"/>
              <a:buChar char="•"/>
            </a:pPr>
            <a:r>
              <a:rPr lang="en-US" altLang="en-US" sz="2400" dirty="0"/>
              <a:t>The future of KM is one where people and advanced technology will continue to work together, enabling knowledge integration across diverse domains, and with considerably higher payoffs.</a:t>
            </a:r>
          </a:p>
          <a:p>
            <a:pPr marL="457200" indent="-457200" eaLnBrk="1" hangingPunct="1">
              <a:buFont typeface="Times" pitchFamily="2" charset="0"/>
              <a:buChar char="•"/>
            </a:pPr>
            <a:r>
              <a:rPr lang="en-US" altLang="en-US" sz="2400" dirty="0"/>
              <a:t>The future of KM will clearly be exciting due to the new opportunities and options, but interesting challenges definitely lay ahead for knowledge managers. </a:t>
            </a:r>
          </a:p>
        </p:txBody>
      </p:sp>
    </p:spTree>
    <p:extLst>
      <p:ext uri="{BB962C8B-B14F-4D97-AF65-F5344CB8AC3E}">
        <p14:creationId xmlns:p14="http://schemas.microsoft.com/office/powerpoint/2010/main" val="2592992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6180-B544-AB48-ABC0-2944823EC808}"/>
              </a:ext>
            </a:extLst>
          </p:cNvPr>
          <p:cNvSpPr>
            <a:spLocks noGrp="1"/>
          </p:cNvSpPr>
          <p:nvPr>
            <p:ph type="title"/>
          </p:nvPr>
        </p:nvSpPr>
        <p:spPr>
          <a:xfrm>
            <a:off x="457200" y="274638"/>
            <a:ext cx="8229600" cy="1143000"/>
          </a:xfrm>
        </p:spPr>
        <p:txBody>
          <a:bodyPr wrap="square" anchor="ctr">
            <a:normAutofit/>
          </a:bodyPr>
          <a:lstStyle/>
          <a:p>
            <a:r>
              <a:rPr lang="en-GB" dirty="0"/>
              <a:t>Group Work</a:t>
            </a:r>
          </a:p>
        </p:txBody>
      </p:sp>
      <p:sp>
        <p:nvSpPr>
          <p:cNvPr id="3" name="Content Placeholder 2">
            <a:extLst>
              <a:ext uri="{FF2B5EF4-FFF2-40B4-BE49-F238E27FC236}">
                <a16:creationId xmlns:a16="http://schemas.microsoft.com/office/drawing/2014/main" id="{4CA924F6-E895-394D-BD80-CA94C22AB0F7}"/>
              </a:ext>
            </a:extLst>
          </p:cNvPr>
          <p:cNvSpPr>
            <a:spLocks noGrp="1"/>
          </p:cNvSpPr>
          <p:nvPr>
            <p:ph sz="half" idx="1"/>
          </p:nvPr>
        </p:nvSpPr>
        <p:spPr>
          <a:xfrm>
            <a:off x="457200" y="1600201"/>
            <a:ext cx="4038600" cy="3196951"/>
          </a:xfrm>
        </p:spPr>
        <p:txBody>
          <a:bodyPr wrap="square" anchor="t">
            <a:normAutofit/>
          </a:bodyPr>
          <a:lstStyle/>
          <a:p>
            <a:pPr>
              <a:lnSpc>
                <a:spcPct val="90000"/>
              </a:lnSpc>
            </a:pPr>
            <a:r>
              <a:rPr lang="en-GB" sz="2400" kern="0" dirty="0"/>
              <a:t>Discuss the latest emerging technologies that you have heard of and evaluate how these technologies might affect organisations to management information and knowledge</a:t>
            </a:r>
          </a:p>
          <a:p>
            <a:pPr>
              <a:lnSpc>
                <a:spcPct val="90000"/>
              </a:lnSpc>
            </a:pPr>
            <a:endParaRPr lang="en-GB" dirty="0"/>
          </a:p>
        </p:txBody>
      </p:sp>
      <p:pic>
        <p:nvPicPr>
          <p:cNvPr id="7" name="Picture 6" descr="A close up of a logo&#10;&#10;Description automatically generated">
            <a:extLst>
              <a:ext uri="{FF2B5EF4-FFF2-40B4-BE49-F238E27FC236}">
                <a16:creationId xmlns:a16="http://schemas.microsoft.com/office/drawing/2014/main" id="{882EF6A6-249A-114B-A7C2-EB8C3ACA5F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 b="1232"/>
          <a:stretch/>
        </p:blipFill>
        <p:spPr>
          <a:xfrm>
            <a:off x="5076056" y="1600201"/>
            <a:ext cx="3610744" cy="3566434"/>
          </a:xfrm>
          <a:prstGeom prst="rect">
            <a:avLst/>
          </a:prstGeom>
          <a:noFill/>
        </p:spPr>
      </p:pic>
      <p:sp>
        <p:nvSpPr>
          <p:cNvPr id="4" name="Date Placeholder 3">
            <a:extLst>
              <a:ext uri="{FF2B5EF4-FFF2-40B4-BE49-F238E27FC236}">
                <a16:creationId xmlns:a16="http://schemas.microsoft.com/office/drawing/2014/main" id="{AF52ACCF-73BA-6F40-9A65-5C263E0546A2}"/>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F6EE1298-2DF0-BF48-A96E-D0F5DEC2A29C}" type="datetime1">
              <a:rPr lang="en-GB" altLang="en-US" sz="900" smtClean="0"/>
              <a:pPr>
                <a:lnSpc>
                  <a:spcPct val="90000"/>
                </a:lnSpc>
                <a:spcAft>
                  <a:spcPts val="600"/>
                </a:spcAft>
                <a:defRPr/>
              </a:pPr>
              <a:t>13/03/2023</a:t>
            </a:fld>
            <a:endParaRPr lang="en-GB" altLang="en-US" sz="900"/>
          </a:p>
        </p:txBody>
      </p:sp>
      <p:sp>
        <p:nvSpPr>
          <p:cNvPr id="5" name="Slide Number Placeholder 4">
            <a:extLst>
              <a:ext uri="{FF2B5EF4-FFF2-40B4-BE49-F238E27FC236}">
                <a16:creationId xmlns:a16="http://schemas.microsoft.com/office/drawing/2014/main" id="{7EDF834D-DCDB-9243-BF30-E45271C031C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09EEDD94-8146-6442-9C68-694887CAFC8A}" type="slidenum">
              <a:rPr lang="en-GB" altLang="en-US" smtClean="0"/>
              <a:pPr>
                <a:spcAft>
                  <a:spcPts val="600"/>
                </a:spcAft>
              </a:pPr>
              <a:t>10</a:t>
            </a:fld>
            <a:endParaRPr lang="en-GB" altLang="en-US"/>
          </a:p>
        </p:txBody>
      </p:sp>
    </p:spTree>
    <p:extLst>
      <p:ext uri="{BB962C8B-B14F-4D97-AF65-F5344CB8AC3E}">
        <p14:creationId xmlns:p14="http://schemas.microsoft.com/office/powerpoint/2010/main" val="2028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0134FAC-FE42-4007-9686-9B566F83FD07}"/>
              </a:ext>
            </a:extLst>
          </p:cNvPr>
          <p:cNvSpPr>
            <a:spLocks noGrp="1"/>
          </p:cNvSpPr>
          <p:nvPr>
            <p:ph type="title"/>
          </p:nvPr>
        </p:nvSpPr>
        <p:spPr>
          <a:xfrm>
            <a:off x="457200" y="274638"/>
            <a:ext cx="8229600" cy="1143000"/>
          </a:xfrm>
        </p:spPr>
        <p:txBody>
          <a:bodyPr/>
          <a:lstStyle/>
          <a:p>
            <a:r>
              <a:rPr lang="en-US" dirty="0"/>
              <a:t>Blockchain</a:t>
            </a:r>
          </a:p>
        </p:txBody>
      </p:sp>
      <p:pic>
        <p:nvPicPr>
          <p:cNvPr id="5" name="Picture 4">
            <a:extLst>
              <a:ext uri="{FF2B5EF4-FFF2-40B4-BE49-F238E27FC236}">
                <a16:creationId xmlns:a16="http://schemas.microsoft.com/office/drawing/2014/main" id="{2181B73A-768B-F54D-9A7D-7C5DDF94DD40}"/>
              </a:ext>
            </a:extLst>
          </p:cNvPr>
          <p:cNvPicPr>
            <a:picLocks noChangeAspect="1"/>
          </p:cNvPicPr>
          <p:nvPr/>
        </p:nvPicPr>
        <p:blipFill rotWithShape="1">
          <a:blip r:embed="rId3"/>
          <a:srcRect l="54243" t="11204" r="4538" b="11206"/>
          <a:stretch/>
        </p:blipFill>
        <p:spPr>
          <a:xfrm>
            <a:off x="889016" y="1600201"/>
            <a:ext cx="7365969" cy="2980927"/>
          </a:xfrm>
          <a:prstGeom prst="rect">
            <a:avLst/>
          </a:prstGeom>
          <a:noFill/>
        </p:spPr>
      </p:pic>
      <p:sp>
        <p:nvSpPr>
          <p:cNvPr id="3" name="Date Placeholder 2">
            <a:extLst>
              <a:ext uri="{FF2B5EF4-FFF2-40B4-BE49-F238E27FC236}">
                <a16:creationId xmlns:a16="http://schemas.microsoft.com/office/drawing/2014/main" id="{3D755120-3691-224E-8B8E-D57D080A29F5}"/>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E3F50C40-A4A6-6341-B6C6-747429A0A07A}" type="datetime1">
              <a:rPr lang="en-GB" altLang="en-US" sz="900" smtClean="0"/>
              <a:pPr>
                <a:lnSpc>
                  <a:spcPct val="90000"/>
                </a:lnSpc>
                <a:spcAft>
                  <a:spcPts val="600"/>
                </a:spcAft>
                <a:defRPr/>
              </a:pPr>
              <a:t>13/03/2023</a:t>
            </a:fld>
            <a:endParaRPr lang="en-GB" altLang="en-US" sz="900"/>
          </a:p>
        </p:txBody>
      </p:sp>
      <p:sp>
        <p:nvSpPr>
          <p:cNvPr id="4" name="Slide Number Placeholder 3">
            <a:extLst>
              <a:ext uri="{FF2B5EF4-FFF2-40B4-BE49-F238E27FC236}">
                <a16:creationId xmlns:a16="http://schemas.microsoft.com/office/drawing/2014/main" id="{28B3CBE0-2FEF-134A-8AB5-1741B44B248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C5E1C9C0-1A09-B246-9C56-9E80FBF72E51}" type="slidenum">
              <a:rPr lang="en-GB" altLang="en-US" smtClean="0"/>
              <a:pPr>
                <a:spcAft>
                  <a:spcPts val="600"/>
                </a:spcAft>
              </a:pPr>
              <a:t>11</a:t>
            </a:fld>
            <a:endParaRPr lang="en-GB" altLang="en-US"/>
          </a:p>
        </p:txBody>
      </p:sp>
      <p:sp>
        <p:nvSpPr>
          <p:cNvPr id="6" name="TextBox 5">
            <a:extLst>
              <a:ext uri="{FF2B5EF4-FFF2-40B4-BE49-F238E27FC236}">
                <a16:creationId xmlns:a16="http://schemas.microsoft.com/office/drawing/2014/main" id="{E8A33B01-3392-3557-91AB-95CCCD77E4D7}"/>
              </a:ext>
            </a:extLst>
          </p:cNvPr>
          <p:cNvSpPr txBox="1"/>
          <p:nvPr/>
        </p:nvSpPr>
        <p:spPr>
          <a:xfrm>
            <a:off x="971600" y="4612458"/>
            <a:ext cx="7488832" cy="646331"/>
          </a:xfrm>
          <a:prstGeom prst="rect">
            <a:avLst/>
          </a:prstGeom>
          <a:noFill/>
        </p:spPr>
        <p:txBody>
          <a:bodyPr wrap="square">
            <a:spAutoFit/>
          </a:bodyPr>
          <a:lstStyle/>
          <a:p>
            <a:r>
              <a:rPr lang="en-US" dirty="0">
                <a:hlinkClick r:id="rId4"/>
              </a:rPr>
              <a:t>Blockchain In 7 Minutes | What Is Blockchain | Blockchain </a:t>
            </a:r>
            <a:r>
              <a:rPr lang="en-US" dirty="0" err="1">
                <a:hlinkClick r:id="rId4"/>
              </a:rPr>
              <a:t>Explained|How</a:t>
            </a:r>
            <a:r>
              <a:rPr lang="en-US" dirty="0">
                <a:hlinkClick r:id="rId4"/>
              </a:rPr>
              <a:t> Blockchain </a:t>
            </a:r>
            <a:r>
              <a:rPr lang="en-US" dirty="0" err="1">
                <a:hlinkClick r:id="rId4"/>
              </a:rPr>
              <a:t>Works|Simplilearn</a:t>
            </a:r>
            <a:r>
              <a:rPr lang="en-US" dirty="0">
                <a:hlinkClick r:id="rId4"/>
              </a:rPr>
              <a:t> - YouTube</a:t>
            </a:r>
            <a:endParaRPr lang="en-GB" dirty="0"/>
          </a:p>
        </p:txBody>
      </p:sp>
    </p:spTree>
    <p:extLst>
      <p:ext uri="{BB962C8B-B14F-4D97-AF65-F5344CB8AC3E}">
        <p14:creationId xmlns:p14="http://schemas.microsoft.com/office/powerpoint/2010/main" val="3493231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5">
            <a:extLst>
              <a:ext uri="{FF2B5EF4-FFF2-40B4-BE49-F238E27FC236}">
                <a16:creationId xmlns:a16="http://schemas.microsoft.com/office/drawing/2014/main" id="{F4E9FC15-3DD9-A24B-B575-DB20916E6023}"/>
              </a:ext>
            </a:extLst>
          </p:cNvPr>
          <p:cNvSpPr>
            <a:spLocks noGrp="1"/>
          </p:cNvSpPr>
          <p:nvPr>
            <p:ph type="title"/>
          </p:nvPr>
        </p:nvSpPr>
        <p:spPr>
          <a:xfrm>
            <a:off x="552506" y="813544"/>
            <a:ext cx="8229600" cy="1143000"/>
          </a:xfrm>
        </p:spPr>
        <p:txBody>
          <a:bodyPr/>
          <a:lstStyle/>
          <a:p>
            <a:r>
              <a:rPr lang="en-GB" altLang="en-US" dirty="0"/>
              <a:t>Why Blockchain is the future of Sharing economy?</a:t>
            </a:r>
          </a:p>
        </p:txBody>
      </p:sp>
      <p:sp>
        <p:nvSpPr>
          <p:cNvPr id="17411" name="Date Placeholder 3">
            <a:extLst>
              <a:ext uri="{FF2B5EF4-FFF2-40B4-BE49-F238E27FC236}">
                <a16:creationId xmlns:a16="http://schemas.microsoft.com/office/drawing/2014/main" id="{8EC07ABC-1EE5-9047-9DB2-ED58420FAAF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75949D-254F-8C4F-BA9B-F9FF9A5B125E}" type="datetime1">
              <a:rPr lang="en-GB" altLang="en-US" sz="1000" smtClean="0">
                <a:solidFill>
                  <a:srgbClr val="898989"/>
                </a:solidFill>
              </a:rPr>
              <a:pPr>
                <a:spcBef>
                  <a:spcPct val="0"/>
                </a:spcBef>
                <a:buFontTx/>
                <a:buNone/>
              </a:pPr>
              <a:t>13/03/2023</a:t>
            </a:fld>
            <a:endParaRPr lang="en-GB" altLang="en-US" sz="1000">
              <a:solidFill>
                <a:srgbClr val="898989"/>
              </a:solidFill>
            </a:endParaRPr>
          </a:p>
        </p:txBody>
      </p:sp>
      <p:sp>
        <p:nvSpPr>
          <p:cNvPr id="17412" name="Slide Number Placeholder 4">
            <a:extLst>
              <a:ext uri="{FF2B5EF4-FFF2-40B4-BE49-F238E27FC236}">
                <a16:creationId xmlns:a16="http://schemas.microsoft.com/office/drawing/2014/main" id="{813D6CAC-8643-F749-A8B2-388A3927927B}"/>
              </a:ext>
            </a:extLst>
          </p:cNvPr>
          <p:cNvSpPr>
            <a:spLocks noGrp="1"/>
          </p:cNvSpPr>
          <p:nvPr>
            <p:ph type="sldNum" sz="quarter" idx="11"/>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851494-AF70-CA40-A5B6-F92C12E8739F}" type="slidenum">
              <a:rPr lang="en-GB" altLang="en-US" sz="1200">
                <a:solidFill>
                  <a:srgbClr val="898989"/>
                </a:solidFill>
              </a:rPr>
              <a:pPr>
                <a:spcBef>
                  <a:spcPct val="0"/>
                </a:spcBef>
                <a:buFontTx/>
                <a:buNone/>
              </a:pPr>
              <a:t>12</a:t>
            </a:fld>
            <a:endParaRPr lang="en-GB" altLang="en-US" sz="1200">
              <a:solidFill>
                <a:srgbClr val="898989"/>
              </a:solidFill>
            </a:endParaRPr>
          </a:p>
        </p:txBody>
      </p:sp>
      <p:pic>
        <p:nvPicPr>
          <p:cNvPr id="6" name="Picture 5" descr="A picture containing light, clock, plate&#10;&#10;Description automatically generated">
            <a:extLst>
              <a:ext uri="{FF2B5EF4-FFF2-40B4-BE49-F238E27FC236}">
                <a16:creationId xmlns:a16="http://schemas.microsoft.com/office/drawing/2014/main" id="{80C88EF6-D55C-0745-AE6B-FF07C6D551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2420888"/>
            <a:ext cx="2690862" cy="267055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8661-3BE2-AA44-9BED-CC4E9418D4A7}"/>
              </a:ext>
            </a:extLst>
          </p:cNvPr>
          <p:cNvSpPr>
            <a:spLocks noGrp="1"/>
          </p:cNvSpPr>
          <p:nvPr>
            <p:ph type="title"/>
          </p:nvPr>
        </p:nvSpPr>
        <p:spPr>
          <a:xfrm>
            <a:off x="457200" y="274638"/>
            <a:ext cx="8229600" cy="1143000"/>
          </a:xfrm>
        </p:spPr>
        <p:txBody>
          <a:bodyPr wrap="square" anchor="ctr">
            <a:normAutofit/>
          </a:bodyPr>
          <a:lstStyle/>
          <a:p>
            <a:r>
              <a:rPr lang="en-US" altLang="en-US"/>
              <a:t>Autonomous Vehicles </a:t>
            </a:r>
            <a:endParaRPr lang="en-GB" dirty="0"/>
          </a:p>
        </p:txBody>
      </p:sp>
      <p:sp>
        <p:nvSpPr>
          <p:cNvPr id="3" name="Content Placeholder 2">
            <a:extLst>
              <a:ext uri="{FF2B5EF4-FFF2-40B4-BE49-F238E27FC236}">
                <a16:creationId xmlns:a16="http://schemas.microsoft.com/office/drawing/2014/main" id="{80E055BD-A597-F640-820A-A8A1EE073D2F}"/>
              </a:ext>
            </a:extLst>
          </p:cNvPr>
          <p:cNvSpPr>
            <a:spLocks noGrp="1"/>
          </p:cNvSpPr>
          <p:nvPr>
            <p:ph sz="half" idx="1"/>
          </p:nvPr>
        </p:nvSpPr>
        <p:spPr>
          <a:xfrm>
            <a:off x="457200" y="1600201"/>
            <a:ext cx="4038600" cy="3989040"/>
          </a:xfrm>
        </p:spPr>
        <p:txBody>
          <a:bodyPr wrap="square" anchor="t">
            <a:normAutofit/>
          </a:bodyPr>
          <a:lstStyle/>
          <a:p>
            <a:pPr defTabSz="523875">
              <a:lnSpc>
                <a:spcPct val="90000"/>
              </a:lnSpc>
            </a:pPr>
            <a:r>
              <a:rPr lang="en-GB" altLang="en-US" b="1"/>
              <a:t>$4 trillion</a:t>
            </a:r>
            <a:r>
              <a:rPr lang="en-GB" altLang="en-US"/>
              <a:t>: Transportation industry</a:t>
            </a:r>
          </a:p>
          <a:p>
            <a:pPr defTabSz="523875">
              <a:lnSpc>
                <a:spcPct val="90000"/>
              </a:lnSpc>
            </a:pPr>
            <a:r>
              <a:rPr lang="en-GB" altLang="en-US" b="1"/>
              <a:t>50 million </a:t>
            </a:r>
            <a:r>
              <a:rPr lang="en-GB" altLang="en-US"/>
              <a:t>: Injuries on the road (WHO)</a:t>
            </a:r>
          </a:p>
          <a:p>
            <a:pPr defTabSz="523875">
              <a:lnSpc>
                <a:spcPct val="90000"/>
              </a:lnSpc>
            </a:pPr>
            <a:r>
              <a:rPr lang="en-GB" altLang="en-US" b="1"/>
              <a:t>1.2 million </a:t>
            </a:r>
            <a:r>
              <a:rPr lang="en-GB" altLang="en-US"/>
              <a:t>: Die every year (WHO)</a:t>
            </a:r>
          </a:p>
          <a:p>
            <a:pPr defTabSz="523875">
              <a:lnSpc>
                <a:spcPct val="90000"/>
              </a:lnSpc>
            </a:pPr>
            <a:r>
              <a:rPr lang="en-GB" altLang="en-US" b="1"/>
              <a:t>90% </a:t>
            </a:r>
            <a:r>
              <a:rPr lang="en-GB" altLang="en-US"/>
              <a:t>of accidents: driver error</a:t>
            </a:r>
          </a:p>
        </p:txBody>
      </p:sp>
      <p:pic>
        <p:nvPicPr>
          <p:cNvPr id="7" name="Picture 6" descr="A picture containing scene, car, road, table&#10;&#10;Description automatically generated">
            <a:extLst>
              <a:ext uri="{FF2B5EF4-FFF2-40B4-BE49-F238E27FC236}">
                <a16:creationId xmlns:a16="http://schemas.microsoft.com/office/drawing/2014/main" id="{D39722F5-F39A-CE41-80A9-86EA606708E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361" r="15196"/>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9727F73B-BFD5-2448-B2FB-CCCFFBDC0D02}"/>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defRPr/>
            </a:pPr>
            <a:fld id="{F6EE1298-2DF0-BF48-A96E-D0F5DEC2A29C}" type="datetime1">
              <a:rPr lang="en-GB" altLang="en-US" sz="900" smtClean="0"/>
              <a:pPr>
                <a:lnSpc>
                  <a:spcPct val="90000"/>
                </a:lnSpc>
                <a:spcAft>
                  <a:spcPts val="600"/>
                </a:spcAft>
                <a:defRPr/>
              </a:pPr>
              <a:t>13/03/2023</a:t>
            </a:fld>
            <a:endParaRPr lang="en-GB" altLang="en-US" sz="900"/>
          </a:p>
        </p:txBody>
      </p:sp>
      <p:sp>
        <p:nvSpPr>
          <p:cNvPr id="5" name="Slide Number Placeholder 4">
            <a:extLst>
              <a:ext uri="{FF2B5EF4-FFF2-40B4-BE49-F238E27FC236}">
                <a16:creationId xmlns:a16="http://schemas.microsoft.com/office/drawing/2014/main" id="{50E65988-E66F-9E45-B7EE-D17FD4EF10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09EEDD94-8146-6442-9C68-694887CAFC8A}" type="slidenum">
              <a:rPr lang="en-GB" altLang="en-US" smtClean="0"/>
              <a:pPr>
                <a:spcAft>
                  <a:spcPts val="600"/>
                </a:spcAft>
              </a:pPr>
              <a:t>13</a:t>
            </a:fld>
            <a:endParaRPr lang="en-GB" altLang="en-US"/>
          </a:p>
        </p:txBody>
      </p:sp>
    </p:spTree>
    <p:extLst>
      <p:ext uri="{BB962C8B-B14F-4D97-AF65-F5344CB8AC3E}">
        <p14:creationId xmlns:p14="http://schemas.microsoft.com/office/powerpoint/2010/main" val="1988550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4C12-A3A1-0944-B00F-D77C9FCD7881}"/>
              </a:ext>
            </a:extLst>
          </p:cNvPr>
          <p:cNvSpPr>
            <a:spLocks noGrp="1"/>
          </p:cNvSpPr>
          <p:nvPr>
            <p:ph type="title"/>
          </p:nvPr>
        </p:nvSpPr>
        <p:spPr/>
        <p:txBody>
          <a:bodyPr/>
          <a:lstStyle/>
          <a:p>
            <a:r>
              <a:rPr lang="en-GB" dirty="0"/>
              <a:t>Big Data </a:t>
            </a:r>
          </a:p>
        </p:txBody>
      </p:sp>
      <p:sp>
        <p:nvSpPr>
          <p:cNvPr id="5" name="Content Placeholder 4">
            <a:extLst>
              <a:ext uri="{FF2B5EF4-FFF2-40B4-BE49-F238E27FC236}">
                <a16:creationId xmlns:a16="http://schemas.microsoft.com/office/drawing/2014/main" id="{2144EF69-FEF1-0A41-8997-0A94CB910ED2}"/>
              </a:ext>
            </a:extLst>
          </p:cNvPr>
          <p:cNvSpPr>
            <a:spLocks noGrp="1"/>
          </p:cNvSpPr>
          <p:nvPr>
            <p:ph idx="1"/>
          </p:nvPr>
        </p:nvSpPr>
        <p:spPr/>
        <p:txBody>
          <a:bodyPr/>
          <a:lstStyle/>
          <a:p>
            <a:r>
              <a:rPr lang="en-GB" dirty="0"/>
              <a:t>What is big data ? </a:t>
            </a:r>
          </a:p>
        </p:txBody>
      </p:sp>
      <p:sp>
        <p:nvSpPr>
          <p:cNvPr id="3" name="Date Placeholder 2">
            <a:extLst>
              <a:ext uri="{FF2B5EF4-FFF2-40B4-BE49-F238E27FC236}">
                <a16:creationId xmlns:a16="http://schemas.microsoft.com/office/drawing/2014/main" id="{08ABCDFC-A81C-2B4D-A972-0F49BE017A84}"/>
              </a:ext>
            </a:extLst>
          </p:cNvPr>
          <p:cNvSpPr>
            <a:spLocks noGrp="1"/>
          </p:cNvSpPr>
          <p:nvPr>
            <p:ph type="dt" sz="half" idx="10"/>
          </p:nvPr>
        </p:nvSpPr>
        <p:spPr/>
        <p:txBody>
          <a:bodyPr/>
          <a:lstStyle/>
          <a:p>
            <a:pPr>
              <a:defRPr/>
            </a:pPr>
            <a:fld id="{E3F50C40-A4A6-6341-B6C6-747429A0A07A}" type="datetime1">
              <a:rPr lang="en-GB" altLang="en-US" smtClean="0"/>
              <a:pPr>
                <a:defRPr/>
              </a:pPr>
              <a:t>13/03/2023</a:t>
            </a:fld>
            <a:endParaRPr lang="en-GB" altLang="en-US"/>
          </a:p>
        </p:txBody>
      </p:sp>
      <p:sp>
        <p:nvSpPr>
          <p:cNvPr id="4" name="Slide Number Placeholder 3">
            <a:extLst>
              <a:ext uri="{FF2B5EF4-FFF2-40B4-BE49-F238E27FC236}">
                <a16:creationId xmlns:a16="http://schemas.microsoft.com/office/drawing/2014/main" id="{11C74F1F-3641-304C-9178-1EABF8423A98}"/>
              </a:ext>
            </a:extLst>
          </p:cNvPr>
          <p:cNvSpPr>
            <a:spLocks noGrp="1"/>
          </p:cNvSpPr>
          <p:nvPr>
            <p:ph type="sldNum" sz="quarter" idx="12"/>
          </p:nvPr>
        </p:nvSpPr>
        <p:spPr/>
        <p:txBody>
          <a:bodyPr/>
          <a:lstStyle/>
          <a:p>
            <a:fld id="{C5E1C9C0-1A09-B246-9C56-9E80FBF72E51}" type="slidenum">
              <a:rPr lang="en-GB" altLang="en-US" smtClean="0"/>
              <a:pPr/>
              <a:t>14</a:t>
            </a:fld>
            <a:endParaRPr lang="en-GB" altLang="en-US"/>
          </a:p>
        </p:txBody>
      </p:sp>
      <p:pic>
        <p:nvPicPr>
          <p:cNvPr id="10" name="Picture 9" descr="A picture containing text, newspaper&#10;&#10;Description automatically generated">
            <a:extLst>
              <a:ext uri="{FF2B5EF4-FFF2-40B4-BE49-F238E27FC236}">
                <a16:creationId xmlns:a16="http://schemas.microsoft.com/office/drawing/2014/main" id="{13873957-FA7F-D347-B0A4-CEE1151EF24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8600" y="2282156"/>
            <a:ext cx="8686800" cy="2053930"/>
          </a:xfrm>
          <a:prstGeom prst="rect">
            <a:avLst/>
          </a:prstGeom>
        </p:spPr>
      </p:pic>
      <p:sp>
        <p:nvSpPr>
          <p:cNvPr id="7" name="TextBox 6">
            <a:extLst>
              <a:ext uri="{FF2B5EF4-FFF2-40B4-BE49-F238E27FC236}">
                <a16:creationId xmlns:a16="http://schemas.microsoft.com/office/drawing/2014/main" id="{7CBF8E6F-1C11-C467-25B2-F0E264BBACD0}"/>
              </a:ext>
            </a:extLst>
          </p:cNvPr>
          <p:cNvSpPr txBox="1"/>
          <p:nvPr/>
        </p:nvSpPr>
        <p:spPr>
          <a:xfrm>
            <a:off x="711594" y="4603494"/>
            <a:ext cx="7975206" cy="646331"/>
          </a:xfrm>
          <a:prstGeom prst="rect">
            <a:avLst/>
          </a:prstGeom>
          <a:noFill/>
        </p:spPr>
        <p:txBody>
          <a:bodyPr wrap="square">
            <a:spAutoFit/>
          </a:bodyPr>
          <a:lstStyle/>
          <a:p>
            <a:r>
              <a:rPr lang="en-US" dirty="0">
                <a:hlinkClick r:id="rId5"/>
              </a:rPr>
              <a:t>Big Data In 5 Minutes | What Is Big Data?| Introduction To Big Data |Big Data Explained |</a:t>
            </a:r>
            <a:r>
              <a:rPr lang="en-US" dirty="0" err="1">
                <a:hlinkClick r:id="rId5"/>
              </a:rPr>
              <a:t>Simplilearn</a:t>
            </a:r>
            <a:r>
              <a:rPr lang="en-US" dirty="0">
                <a:hlinkClick r:id="rId5"/>
              </a:rPr>
              <a:t> - YouTube</a:t>
            </a:r>
            <a:endParaRPr lang="en-GB" dirty="0"/>
          </a:p>
        </p:txBody>
      </p:sp>
    </p:spTree>
    <p:extLst>
      <p:ext uri="{BB962C8B-B14F-4D97-AF65-F5344CB8AC3E}">
        <p14:creationId xmlns:p14="http://schemas.microsoft.com/office/powerpoint/2010/main" val="289985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9445C-4605-F24A-B284-110947EB0EA4}"/>
              </a:ext>
            </a:extLst>
          </p:cNvPr>
          <p:cNvSpPr>
            <a:spLocks noGrp="1"/>
          </p:cNvSpPr>
          <p:nvPr>
            <p:ph type="title"/>
          </p:nvPr>
        </p:nvSpPr>
        <p:spPr/>
        <p:txBody>
          <a:bodyPr/>
          <a:lstStyle/>
          <a:p>
            <a:r>
              <a:rPr lang="en-GB" dirty="0"/>
              <a:t>Benefits from Big Data </a:t>
            </a:r>
          </a:p>
        </p:txBody>
      </p:sp>
      <p:sp>
        <p:nvSpPr>
          <p:cNvPr id="3" name="Content Placeholder 2">
            <a:extLst>
              <a:ext uri="{FF2B5EF4-FFF2-40B4-BE49-F238E27FC236}">
                <a16:creationId xmlns:a16="http://schemas.microsoft.com/office/drawing/2014/main" id="{77A3365D-9A44-C640-B1B7-028FD2F12BA7}"/>
              </a:ext>
            </a:extLst>
          </p:cNvPr>
          <p:cNvSpPr>
            <a:spLocks noGrp="1"/>
          </p:cNvSpPr>
          <p:nvPr>
            <p:ph idx="1"/>
          </p:nvPr>
        </p:nvSpPr>
        <p:spPr>
          <a:xfrm>
            <a:off x="271536" y="1124744"/>
            <a:ext cx="8692951" cy="4392488"/>
          </a:xfrm>
        </p:spPr>
        <p:txBody>
          <a:bodyPr/>
          <a:lstStyle/>
          <a:p>
            <a:pPr>
              <a:buNone/>
            </a:pPr>
            <a:r>
              <a:rPr lang="en-GB" sz="2800" b="1" dirty="0"/>
              <a:t>There are enormous benefits from Big Data analytics</a:t>
            </a:r>
          </a:p>
          <a:p>
            <a:pPr lvl="1">
              <a:buFont typeface="Arial" panose="020B0604020202020204" pitchFamily="34" charset="0"/>
              <a:buChar char="•"/>
            </a:pPr>
            <a:r>
              <a:rPr lang="en-GB" sz="2400" b="1" dirty="0"/>
              <a:t>Competitive Advantages for Business</a:t>
            </a:r>
            <a:endParaRPr lang="en-GB" sz="2400" dirty="0"/>
          </a:p>
          <a:p>
            <a:pPr marL="914400" lvl="2" indent="0">
              <a:buNone/>
            </a:pPr>
            <a:r>
              <a:rPr lang="en-GB" sz="2000" dirty="0"/>
              <a:t>e.g.  Advertisements focused on what you actually want to buy</a:t>
            </a:r>
            <a:endParaRPr lang="en-GB" sz="2000" b="1" dirty="0"/>
          </a:p>
          <a:p>
            <a:pPr lvl="1">
              <a:buFont typeface="Arial" panose="020B0604020202020204" pitchFamily="34" charset="0"/>
              <a:buChar char="•"/>
            </a:pPr>
            <a:r>
              <a:rPr lang="en-GB" sz="2400" b="1" dirty="0"/>
              <a:t>Better Decision Making</a:t>
            </a:r>
          </a:p>
          <a:p>
            <a:pPr lvl="1">
              <a:buFont typeface="Arial" panose="020B0604020202020204" pitchFamily="34" charset="0"/>
              <a:buChar char="•"/>
            </a:pPr>
            <a:r>
              <a:rPr lang="en-GB" sz="2400" b="1" dirty="0"/>
              <a:t>Support for Strategy Formulation </a:t>
            </a:r>
          </a:p>
          <a:p>
            <a:pPr lvl="1">
              <a:buFont typeface="Arial" panose="020B0604020202020204" pitchFamily="34" charset="0"/>
              <a:buChar char="•"/>
            </a:pPr>
            <a:r>
              <a:rPr lang="en-GB" sz="2400" b="1" dirty="0"/>
              <a:t>Tailored Healthcare</a:t>
            </a:r>
          </a:p>
          <a:p>
            <a:pPr marL="914400" lvl="2" indent="0">
              <a:buNone/>
            </a:pPr>
            <a:r>
              <a:rPr lang="en-GB" sz="2000" dirty="0"/>
              <a:t>e.g. Wearable or implantable devices that can monitor your health and notify your doctor</a:t>
            </a:r>
            <a:endParaRPr lang="en-GB" sz="2000" b="1" dirty="0"/>
          </a:p>
          <a:p>
            <a:pPr lvl="1">
              <a:buFont typeface="Arial" panose="020B0604020202020204" pitchFamily="34" charset="0"/>
              <a:buChar char="•"/>
            </a:pPr>
            <a:r>
              <a:rPr lang="en-GB" sz="2400" b="1" dirty="0"/>
              <a:t>Smarter Cities </a:t>
            </a:r>
          </a:p>
          <a:p>
            <a:pPr marL="914400" lvl="2" indent="0">
              <a:buNone/>
            </a:pPr>
            <a:r>
              <a:rPr lang="en-GB" sz="2000" dirty="0"/>
              <a:t>e.g. Crime pattern analysis</a:t>
            </a:r>
          </a:p>
          <a:p>
            <a:endParaRPr lang="en-GB" dirty="0"/>
          </a:p>
        </p:txBody>
      </p:sp>
      <p:sp>
        <p:nvSpPr>
          <p:cNvPr id="4" name="Date Placeholder 3">
            <a:extLst>
              <a:ext uri="{FF2B5EF4-FFF2-40B4-BE49-F238E27FC236}">
                <a16:creationId xmlns:a16="http://schemas.microsoft.com/office/drawing/2014/main" id="{66A33F6D-46C8-3C4F-AB31-168D54144066}"/>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E6E770BF-0F08-0745-A374-5ACB8623C72E}"/>
              </a:ext>
            </a:extLst>
          </p:cNvPr>
          <p:cNvSpPr>
            <a:spLocks noGrp="1"/>
          </p:cNvSpPr>
          <p:nvPr>
            <p:ph type="sldNum" sz="quarter" idx="12"/>
          </p:nvPr>
        </p:nvSpPr>
        <p:spPr/>
        <p:txBody>
          <a:bodyPr/>
          <a:lstStyle/>
          <a:p>
            <a:fld id="{09EEDD94-8146-6442-9C68-694887CAFC8A}" type="slidenum">
              <a:rPr lang="en-GB" altLang="en-US" smtClean="0"/>
              <a:pPr/>
              <a:t>15</a:t>
            </a:fld>
            <a:endParaRPr lang="en-GB" altLang="en-US"/>
          </a:p>
        </p:txBody>
      </p:sp>
    </p:spTree>
    <p:extLst>
      <p:ext uri="{BB962C8B-B14F-4D97-AF65-F5344CB8AC3E}">
        <p14:creationId xmlns:p14="http://schemas.microsoft.com/office/powerpoint/2010/main" val="3021934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615E8-5CA1-C24E-B67C-9B9B8EDC9FDF}"/>
              </a:ext>
            </a:extLst>
          </p:cNvPr>
          <p:cNvSpPr>
            <a:spLocks noGrp="1"/>
          </p:cNvSpPr>
          <p:nvPr>
            <p:ph type="title"/>
          </p:nvPr>
        </p:nvSpPr>
        <p:spPr/>
        <p:txBody>
          <a:bodyPr/>
          <a:lstStyle/>
          <a:p>
            <a:r>
              <a:rPr lang="en-GB" dirty="0"/>
              <a:t>Big data and privacy</a:t>
            </a:r>
          </a:p>
        </p:txBody>
      </p:sp>
      <p:sp>
        <p:nvSpPr>
          <p:cNvPr id="3" name="Content Placeholder 2">
            <a:extLst>
              <a:ext uri="{FF2B5EF4-FFF2-40B4-BE49-F238E27FC236}">
                <a16:creationId xmlns:a16="http://schemas.microsoft.com/office/drawing/2014/main" id="{61B4487E-4C3E-F743-A6C9-9F0B0F7F73B3}"/>
              </a:ext>
            </a:extLst>
          </p:cNvPr>
          <p:cNvSpPr>
            <a:spLocks noGrp="1"/>
          </p:cNvSpPr>
          <p:nvPr>
            <p:ph idx="1"/>
          </p:nvPr>
        </p:nvSpPr>
        <p:spPr>
          <a:xfrm>
            <a:off x="94136" y="1196752"/>
            <a:ext cx="8870352" cy="3917032"/>
          </a:xfrm>
        </p:spPr>
        <p:txBody>
          <a:bodyPr/>
          <a:lstStyle/>
          <a:p>
            <a:pPr marL="400050" lvl="1" indent="-400050">
              <a:buFontTx/>
              <a:buChar char="•"/>
            </a:pPr>
            <a:r>
              <a:rPr lang="en-GB" sz="2400" dirty="0"/>
              <a:t>Collecting personal data?</a:t>
            </a:r>
          </a:p>
          <a:p>
            <a:pPr marL="400050" lvl="2" indent="0">
              <a:buNone/>
            </a:pPr>
            <a:r>
              <a:rPr lang="en-GB" sz="2000" dirty="0"/>
              <a:t>e.g. profiling; the data being collected and recorded about you will form a fairly complete picture of your life. </a:t>
            </a:r>
          </a:p>
          <a:p>
            <a:pPr marL="400050" lvl="1" indent="-400050">
              <a:buFontTx/>
              <a:buChar char="•"/>
            </a:pPr>
            <a:r>
              <a:rPr lang="en-GB" sz="2400" dirty="0"/>
              <a:t>Just as Big Data holds much promise, there are questions and challenges when it comes to privacy:</a:t>
            </a:r>
          </a:p>
          <a:p>
            <a:pPr marL="1200150" lvl="3" indent="-342900"/>
            <a:r>
              <a:rPr lang="en-GB" sz="1800" dirty="0"/>
              <a:t>Who owns the data ? </a:t>
            </a:r>
          </a:p>
          <a:p>
            <a:pPr marL="1200150" lvl="3" indent="-342900"/>
            <a:r>
              <a:rPr lang="en-GB" sz="1800" dirty="0"/>
              <a:t>How do we assure accountability for misuse?</a:t>
            </a:r>
          </a:p>
          <a:p>
            <a:pPr marL="1200150" lvl="3" indent="-342900"/>
            <a:r>
              <a:rPr lang="en-GB" sz="1800" dirty="0"/>
              <a:t>How will that data get used and for what purpose?  </a:t>
            </a:r>
          </a:p>
          <a:p>
            <a:pPr marL="342900" lvl="1" indent="-342900"/>
            <a:r>
              <a:rPr lang="en-GB" sz="2400" dirty="0"/>
              <a:t>Governments around the world are pushing themselves and private companies to make data transparent and accessible.</a:t>
            </a:r>
          </a:p>
          <a:p>
            <a:endParaRPr lang="en-GB" dirty="0"/>
          </a:p>
        </p:txBody>
      </p:sp>
      <p:sp>
        <p:nvSpPr>
          <p:cNvPr id="4" name="Date Placeholder 3">
            <a:extLst>
              <a:ext uri="{FF2B5EF4-FFF2-40B4-BE49-F238E27FC236}">
                <a16:creationId xmlns:a16="http://schemas.microsoft.com/office/drawing/2014/main" id="{4818B515-6D1B-2B46-905B-5F34F670EE64}"/>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0BFEFC3C-84B5-AD4D-9E22-06F268D85667}"/>
              </a:ext>
            </a:extLst>
          </p:cNvPr>
          <p:cNvSpPr>
            <a:spLocks noGrp="1"/>
          </p:cNvSpPr>
          <p:nvPr>
            <p:ph type="sldNum" sz="quarter" idx="12"/>
          </p:nvPr>
        </p:nvSpPr>
        <p:spPr/>
        <p:txBody>
          <a:bodyPr/>
          <a:lstStyle/>
          <a:p>
            <a:fld id="{09EEDD94-8146-6442-9C68-694887CAFC8A}" type="slidenum">
              <a:rPr lang="en-GB" altLang="en-US" smtClean="0"/>
              <a:pPr/>
              <a:t>16</a:t>
            </a:fld>
            <a:endParaRPr lang="en-GB" altLang="en-US"/>
          </a:p>
        </p:txBody>
      </p:sp>
    </p:spTree>
    <p:extLst>
      <p:ext uri="{BB962C8B-B14F-4D97-AF65-F5344CB8AC3E}">
        <p14:creationId xmlns:p14="http://schemas.microsoft.com/office/powerpoint/2010/main" val="2238588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3FA3E-C654-B09B-E268-01288D64A53D}"/>
              </a:ext>
            </a:extLst>
          </p:cNvPr>
          <p:cNvSpPr>
            <a:spLocks noGrp="1"/>
          </p:cNvSpPr>
          <p:nvPr>
            <p:ph type="title"/>
          </p:nvPr>
        </p:nvSpPr>
        <p:spPr/>
        <p:txBody>
          <a:bodyPr/>
          <a:lstStyle/>
          <a:p>
            <a:r>
              <a:rPr lang="en-GB" dirty="0"/>
              <a:t>Internet of Things (IoT)</a:t>
            </a:r>
          </a:p>
        </p:txBody>
      </p:sp>
      <p:sp>
        <p:nvSpPr>
          <p:cNvPr id="4" name="Date Placeholder 3">
            <a:extLst>
              <a:ext uri="{FF2B5EF4-FFF2-40B4-BE49-F238E27FC236}">
                <a16:creationId xmlns:a16="http://schemas.microsoft.com/office/drawing/2014/main" id="{D8FBECFF-4AF2-4CE6-90FF-A855B7C73FCA}"/>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3D5E573A-05D1-7CDF-6A42-E8FD8ACBA1FA}"/>
              </a:ext>
            </a:extLst>
          </p:cNvPr>
          <p:cNvSpPr>
            <a:spLocks noGrp="1"/>
          </p:cNvSpPr>
          <p:nvPr>
            <p:ph type="sldNum" sz="quarter" idx="12"/>
          </p:nvPr>
        </p:nvSpPr>
        <p:spPr/>
        <p:txBody>
          <a:bodyPr/>
          <a:lstStyle/>
          <a:p>
            <a:fld id="{09EEDD94-8146-6442-9C68-694887CAFC8A}" type="slidenum">
              <a:rPr lang="en-GB" altLang="en-US" smtClean="0"/>
              <a:pPr/>
              <a:t>17</a:t>
            </a:fld>
            <a:endParaRPr lang="en-GB" altLang="en-US"/>
          </a:p>
        </p:txBody>
      </p:sp>
      <p:sp>
        <p:nvSpPr>
          <p:cNvPr id="6" name="Content Placeholder 5">
            <a:extLst>
              <a:ext uri="{FF2B5EF4-FFF2-40B4-BE49-F238E27FC236}">
                <a16:creationId xmlns:a16="http://schemas.microsoft.com/office/drawing/2014/main" id="{EED29207-1E1F-DEC5-A6C8-99F4660F1203}"/>
              </a:ext>
            </a:extLst>
          </p:cNvPr>
          <p:cNvSpPr txBox="1">
            <a:spLocks noGrp="1"/>
          </p:cNvSpPr>
          <p:nvPr>
            <p:ph idx="1"/>
          </p:nvPr>
        </p:nvSpPr>
        <p:spPr>
          <a:xfrm>
            <a:off x="92075" y="4653136"/>
            <a:ext cx="8229600" cy="880241"/>
          </a:xfrm>
          <a:prstGeom prst="rect">
            <a:avLst/>
          </a:prstGeom>
          <a:noFill/>
        </p:spPr>
        <p:txBody>
          <a:bodyPr wrap="square">
            <a:spAutoFit/>
          </a:bodyPr>
          <a:lstStyle/>
          <a:p>
            <a:endParaRPr lang="en-US" sz="1600" dirty="0">
              <a:hlinkClick r:id="rId2"/>
            </a:endParaRPr>
          </a:p>
          <a:p>
            <a:pPr marL="0" indent="0">
              <a:buNone/>
            </a:pPr>
            <a:r>
              <a:rPr lang="en-US" sz="1600" dirty="0">
                <a:hlinkClick r:id="rId2"/>
              </a:rPr>
              <a:t>What is IoT ? | IoT - Internet of Things | IoT Explained in 6 Minutes | How IoT Works? | </a:t>
            </a:r>
            <a:r>
              <a:rPr lang="en-US" sz="1600" dirty="0" err="1">
                <a:hlinkClick r:id="rId2"/>
              </a:rPr>
              <a:t>Simplilearn</a:t>
            </a:r>
            <a:r>
              <a:rPr lang="en-US" sz="1600" dirty="0">
                <a:hlinkClick r:id="rId2"/>
              </a:rPr>
              <a:t> - YouTube</a:t>
            </a:r>
            <a:endParaRPr lang="en-GB" sz="1600" dirty="0"/>
          </a:p>
        </p:txBody>
      </p:sp>
      <p:pic>
        <p:nvPicPr>
          <p:cNvPr id="8" name="Picture 7">
            <a:extLst>
              <a:ext uri="{FF2B5EF4-FFF2-40B4-BE49-F238E27FC236}">
                <a16:creationId xmlns:a16="http://schemas.microsoft.com/office/drawing/2014/main" id="{1E2873E1-9E1F-20AD-BD39-5B96340B5457}"/>
              </a:ext>
            </a:extLst>
          </p:cNvPr>
          <p:cNvPicPr>
            <a:picLocks noChangeAspect="1"/>
          </p:cNvPicPr>
          <p:nvPr/>
        </p:nvPicPr>
        <p:blipFill>
          <a:blip r:embed="rId3"/>
          <a:stretch>
            <a:fillRect/>
          </a:stretch>
        </p:blipFill>
        <p:spPr>
          <a:xfrm>
            <a:off x="457200" y="1484787"/>
            <a:ext cx="8229600" cy="3272731"/>
          </a:xfrm>
          <a:prstGeom prst="rect">
            <a:avLst/>
          </a:prstGeom>
        </p:spPr>
      </p:pic>
    </p:spTree>
    <p:extLst>
      <p:ext uri="{BB962C8B-B14F-4D97-AF65-F5344CB8AC3E}">
        <p14:creationId xmlns:p14="http://schemas.microsoft.com/office/powerpoint/2010/main" val="3566478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24B8-C1B0-1641-864C-EE386BAFEFE8}"/>
              </a:ext>
            </a:extLst>
          </p:cNvPr>
          <p:cNvSpPr>
            <a:spLocks noGrp="1"/>
          </p:cNvSpPr>
          <p:nvPr>
            <p:ph type="title"/>
          </p:nvPr>
        </p:nvSpPr>
        <p:spPr/>
        <p:txBody>
          <a:bodyPr/>
          <a:lstStyle/>
          <a:p>
            <a:r>
              <a:rPr lang="en-GB" dirty="0"/>
              <a:t>Big data and the </a:t>
            </a:r>
            <a:r>
              <a:rPr lang="en-GB" i="1" dirty="0"/>
              <a:t>internet of things - </a:t>
            </a:r>
          </a:p>
        </p:txBody>
      </p:sp>
      <p:sp>
        <p:nvSpPr>
          <p:cNvPr id="3" name="Content Placeholder 2">
            <a:extLst>
              <a:ext uri="{FF2B5EF4-FFF2-40B4-BE49-F238E27FC236}">
                <a16:creationId xmlns:a16="http://schemas.microsoft.com/office/drawing/2014/main" id="{F90C245B-09C0-624E-A37F-9F6B5D2BF9A2}"/>
              </a:ext>
            </a:extLst>
          </p:cNvPr>
          <p:cNvSpPr>
            <a:spLocks noGrp="1"/>
          </p:cNvSpPr>
          <p:nvPr>
            <p:ph idx="1"/>
          </p:nvPr>
        </p:nvSpPr>
        <p:spPr>
          <a:xfrm>
            <a:off x="179512" y="1600201"/>
            <a:ext cx="8507288" cy="2908919"/>
          </a:xfrm>
        </p:spPr>
        <p:txBody>
          <a:bodyPr/>
          <a:lstStyle/>
          <a:p>
            <a:pPr marL="442913" lvl="1" indent="-350838">
              <a:buFont typeface="Arial" panose="020B0604020202020204" pitchFamily="34" charset="0"/>
              <a:buChar char="•"/>
            </a:pPr>
            <a:r>
              <a:rPr lang="en-GB" sz="2400" dirty="0"/>
              <a:t>This is where everyday things – electronics in the home, your car, your wearable technology can send and receive data </a:t>
            </a:r>
          </a:p>
          <a:p>
            <a:pPr marL="442913" lvl="1" indent="-350838">
              <a:buFont typeface="Arial" panose="020B0604020202020204" pitchFamily="34" charset="0"/>
              <a:buChar char="•"/>
            </a:pPr>
            <a:r>
              <a:rPr lang="en-GB" sz="2400" dirty="0"/>
              <a:t>Their success rests on an assumption: that the data generated belongs to the organisations collecting it. </a:t>
            </a:r>
          </a:p>
          <a:p>
            <a:pPr marL="442913" lvl="1" indent="-350838">
              <a:buFont typeface="Arial" panose="020B0604020202020204" pitchFamily="34" charset="0"/>
              <a:buChar char="•"/>
            </a:pPr>
            <a:r>
              <a:rPr lang="en-GB" sz="2400" dirty="0"/>
              <a:t>What are the challenges of collecting, storing and analysing big data for SMEs ? </a:t>
            </a:r>
          </a:p>
        </p:txBody>
      </p:sp>
      <p:sp>
        <p:nvSpPr>
          <p:cNvPr id="4" name="Date Placeholder 3">
            <a:extLst>
              <a:ext uri="{FF2B5EF4-FFF2-40B4-BE49-F238E27FC236}">
                <a16:creationId xmlns:a16="http://schemas.microsoft.com/office/drawing/2014/main" id="{82E7730D-9109-BD4B-99B0-768C2C4CB85D}"/>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68202E6F-91B1-644E-9D4F-E11B535EDD97}"/>
              </a:ext>
            </a:extLst>
          </p:cNvPr>
          <p:cNvSpPr>
            <a:spLocks noGrp="1"/>
          </p:cNvSpPr>
          <p:nvPr>
            <p:ph type="sldNum" sz="quarter" idx="12"/>
          </p:nvPr>
        </p:nvSpPr>
        <p:spPr/>
        <p:txBody>
          <a:bodyPr/>
          <a:lstStyle/>
          <a:p>
            <a:fld id="{09EEDD94-8146-6442-9C68-694887CAFC8A}" type="slidenum">
              <a:rPr lang="en-GB" altLang="en-US" smtClean="0"/>
              <a:pPr/>
              <a:t>18</a:t>
            </a:fld>
            <a:endParaRPr lang="en-GB" altLang="en-US"/>
          </a:p>
        </p:txBody>
      </p:sp>
    </p:spTree>
    <p:extLst>
      <p:ext uri="{BB962C8B-B14F-4D97-AF65-F5344CB8AC3E}">
        <p14:creationId xmlns:p14="http://schemas.microsoft.com/office/powerpoint/2010/main" val="1525169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5E21-1CED-0015-9E2E-188070E22772}"/>
              </a:ext>
            </a:extLst>
          </p:cNvPr>
          <p:cNvSpPr>
            <a:spLocks noGrp="1"/>
          </p:cNvSpPr>
          <p:nvPr>
            <p:ph type="title"/>
          </p:nvPr>
        </p:nvSpPr>
        <p:spPr>
          <a:xfrm>
            <a:off x="457200" y="274638"/>
            <a:ext cx="6131024" cy="346050"/>
          </a:xfrm>
        </p:spPr>
        <p:txBody>
          <a:bodyPr/>
          <a:lstStyle/>
          <a:p>
            <a:r>
              <a:rPr lang="en-GB" dirty="0"/>
              <a:t>Cloud Computing</a:t>
            </a:r>
          </a:p>
        </p:txBody>
      </p:sp>
      <p:sp>
        <p:nvSpPr>
          <p:cNvPr id="4" name="Date Placeholder 3">
            <a:extLst>
              <a:ext uri="{FF2B5EF4-FFF2-40B4-BE49-F238E27FC236}">
                <a16:creationId xmlns:a16="http://schemas.microsoft.com/office/drawing/2014/main" id="{AB7325C0-4B66-3E43-6109-038FBFDC0068}"/>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B7618F30-F4E0-649F-32A6-8CB42AE5B6E3}"/>
              </a:ext>
            </a:extLst>
          </p:cNvPr>
          <p:cNvSpPr>
            <a:spLocks noGrp="1"/>
          </p:cNvSpPr>
          <p:nvPr>
            <p:ph type="sldNum" sz="quarter" idx="12"/>
          </p:nvPr>
        </p:nvSpPr>
        <p:spPr/>
        <p:txBody>
          <a:bodyPr/>
          <a:lstStyle/>
          <a:p>
            <a:fld id="{09EEDD94-8146-6442-9C68-694887CAFC8A}" type="slidenum">
              <a:rPr lang="en-GB" altLang="en-US" smtClean="0"/>
              <a:pPr/>
              <a:t>19</a:t>
            </a:fld>
            <a:endParaRPr lang="en-GB" altLang="en-US"/>
          </a:p>
        </p:txBody>
      </p:sp>
      <p:pic>
        <p:nvPicPr>
          <p:cNvPr id="1026" name="Picture 2" descr="Characteristics Of Cloud Computing: Benefits And Drawbacks">
            <a:extLst>
              <a:ext uri="{FF2B5EF4-FFF2-40B4-BE49-F238E27FC236}">
                <a16:creationId xmlns:a16="http://schemas.microsoft.com/office/drawing/2014/main" id="{A64FEF48-B762-2AE1-A8B0-D4097276C2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1052736"/>
            <a:ext cx="5796644" cy="33123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3B575D4-6749-54EE-42AB-4F0A766CBA4D}"/>
              </a:ext>
            </a:extLst>
          </p:cNvPr>
          <p:cNvSpPr txBox="1"/>
          <p:nvPr/>
        </p:nvSpPr>
        <p:spPr>
          <a:xfrm>
            <a:off x="422408" y="4833119"/>
            <a:ext cx="8398064" cy="646331"/>
          </a:xfrm>
          <a:prstGeom prst="rect">
            <a:avLst/>
          </a:prstGeom>
          <a:noFill/>
        </p:spPr>
        <p:txBody>
          <a:bodyPr wrap="square">
            <a:spAutoFit/>
          </a:bodyPr>
          <a:lstStyle/>
          <a:p>
            <a:r>
              <a:rPr lang="en-US" dirty="0">
                <a:hlinkClick r:id="rId3"/>
              </a:rPr>
              <a:t>Cloud Computing In 6 Minutes | What Is Cloud Computing? | Cloud Computing Explained | </a:t>
            </a:r>
            <a:r>
              <a:rPr lang="en-US" dirty="0" err="1">
                <a:hlinkClick r:id="rId3"/>
              </a:rPr>
              <a:t>Simplilearn</a:t>
            </a:r>
            <a:r>
              <a:rPr lang="en-US" dirty="0">
                <a:hlinkClick r:id="rId3"/>
              </a:rPr>
              <a:t> - YouTube</a:t>
            </a:r>
            <a:endParaRPr lang="en-GB" dirty="0"/>
          </a:p>
        </p:txBody>
      </p:sp>
    </p:spTree>
    <p:extLst>
      <p:ext uri="{BB962C8B-B14F-4D97-AF65-F5344CB8AC3E}">
        <p14:creationId xmlns:p14="http://schemas.microsoft.com/office/powerpoint/2010/main" val="68908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126E1-9596-5548-BEE6-38D08CF9E468}"/>
              </a:ext>
            </a:extLst>
          </p:cNvPr>
          <p:cNvSpPr>
            <a:spLocks noGrp="1"/>
          </p:cNvSpPr>
          <p:nvPr>
            <p:ph type="title"/>
          </p:nvPr>
        </p:nvSpPr>
        <p:spPr>
          <a:xfrm>
            <a:off x="372533" y="291365"/>
            <a:ext cx="8229600" cy="1143000"/>
          </a:xfrm>
        </p:spPr>
        <p:txBody>
          <a:bodyPr/>
          <a:lstStyle/>
          <a:p>
            <a:r>
              <a:rPr lang="en-GB" sz="3200" dirty="0"/>
              <a:t>World Economic Forum Tipping Point Survey</a:t>
            </a:r>
          </a:p>
        </p:txBody>
      </p:sp>
      <p:sp>
        <p:nvSpPr>
          <p:cNvPr id="3" name="Content Placeholder 2">
            <a:extLst>
              <a:ext uri="{FF2B5EF4-FFF2-40B4-BE49-F238E27FC236}">
                <a16:creationId xmlns:a16="http://schemas.microsoft.com/office/drawing/2014/main" id="{A6B8B1D0-739D-DD42-A2C2-05396FE52EDD}"/>
              </a:ext>
            </a:extLst>
          </p:cNvPr>
          <p:cNvSpPr>
            <a:spLocks noGrp="1"/>
          </p:cNvSpPr>
          <p:nvPr>
            <p:ph idx="1"/>
          </p:nvPr>
        </p:nvSpPr>
        <p:spPr/>
        <p:txBody>
          <a:bodyPr/>
          <a:lstStyle/>
          <a:p>
            <a:r>
              <a:rPr lang="en-GB" sz="1600" dirty="0"/>
              <a:t>Average Year Each Tipping Point Is Expected to Occur</a:t>
            </a:r>
          </a:p>
        </p:txBody>
      </p:sp>
      <p:sp>
        <p:nvSpPr>
          <p:cNvPr id="4" name="Date Placeholder 3">
            <a:extLst>
              <a:ext uri="{FF2B5EF4-FFF2-40B4-BE49-F238E27FC236}">
                <a16:creationId xmlns:a16="http://schemas.microsoft.com/office/drawing/2014/main" id="{501763C4-B31F-D548-947D-BC7DDE21BAA2}"/>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41B69FCC-0AEE-1D45-8861-D15F2E3ACC99}"/>
              </a:ext>
            </a:extLst>
          </p:cNvPr>
          <p:cNvSpPr>
            <a:spLocks noGrp="1"/>
          </p:cNvSpPr>
          <p:nvPr>
            <p:ph type="sldNum" sz="quarter" idx="12"/>
          </p:nvPr>
        </p:nvSpPr>
        <p:spPr/>
        <p:txBody>
          <a:bodyPr/>
          <a:lstStyle/>
          <a:p>
            <a:fld id="{09EEDD94-8146-6442-9C68-694887CAFC8A}" type="slidenum">
              <a:rPr lang="en-GB" altLang="en-US" smtClean="0"/>
              <a:pPr/>
              <a:t>20</a:t>
            </a:fld>
            <a:endParaRPr lang="en-GB" altLang="en-US"/>
          </a:p>
        </p:txBody>
      </p:sp>
      <p:pic>
        <p:nvPicPr>
          <p:cNvPr id="7" name="Picture 6" descr="A screenshot of a cell phone&#10;&#10;Description automatically generated">
            <a:extLst>
              <a:ext uri="{FF2B5EF4-FFF2-40B4-BE49-F238E27FC236}">
                <a16:creationId xmlns:a16="http://schemas.microsoft.com/office/drawing/2014/main" id="{5D4B87FD-B31F-D94C-8BD2-96EE684BD9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73933"/>
            <a:ext cx="9144000" cy="3675347"/>
          </a:xfrm>
          <a:prstGeom prst="rect">
            <a:avLst/>
          </a:prstGeom>
        </p:spPr>
      </p:pic>
    </p:spTree>
    <p:extLst>
      <p:ext uri="{BB962C8B-B14F-4D97-AF65-F5344CB8AC3E}">
        <p14:creationId xmlns:p14="http://schemas.microsoft.com/office/powerpoint/2010/main" val="524836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90DE-8437-6E45-B153-9BAA5A7EDC64}"/>
              </a:ext>
            </a:extLst>
          </p:cNvPr>
          <p:cNvSpPr>
            <a:spLocks noGrp="1"/>
          </p:cNvSpPr>
          <p:nvPr>
            <p:ph type="title"/>
          </p:nvPr>
        </p:nvSpPr>
        <p:spPr/>
        <p:txBody>
          <a:bodyPr/>
          <a:lstStyle/>
          <a:p>
            <a:r>
              <a:rPr lang="en-GB" sz="4000" dirty="0"/>
              <a:t>YouTube or Netflix: the use of Cloud Computing, Data Centre and </a:t>
            </a:r>
            <a:r>
              <a:rPr lang="en-GB" sz="4000" dirty="0" err="1"/>
              <a:t>4G</a:t>
            </a:r>
            <a:r>
              <a:rPr lang="en-GB" sz="4000" dirty="0"/>
              <a:t>/</a:t>
            </a:r>
            <a:r>
              <a:rPr lang="en-GB" sz="4000" dirty="0" err="1"/>
              <a:t>5G</a:t>
            </a:r>
            <a:endParaRPr lang="en-GB" sz="4000" dirty="0"/>
          </a:p>
        </p:txBody>
      </p:sp>
      <p:pic>
        <p:nvPicPr>
          <p:cNvPr id="7" name="Content Placeholder 6" descr="A picture containing outdoor, train, clouds, smoke&#10;&#10;Description automatically generated">
            <a:extLst>
              <a:ext uri="{FF2B5EF4-FFF2-40B4-BE49-F238E27FC236}">
                <a16:creationId xmlns:a16="http://schemas.microsoft.com/office/drawing/2014/main" id="{1CCA2130-C8D4-204B-A481-28221926F7E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9887" y="1600200"/>
            <a:ext cx="7784226" cy="3916363"/>
          </a:xfrm>
        </p:spPr>
      </p:pic>
      <p:sp>
        <p:nvSpPr>
          <p:cNvPr id="4" name="Date Placeholder 3">
            <a:extLst>
              <a:ext uri="{FF2B5EF4-FFF2-40B4-BE49-F238E27FC236}">
                <a16:creationId xmlns:a16="http://schemas.microsoft.com/office/drawing/2014/main" id="{B02D675C-F63B-E042-926A-89636A865829}"/>
              </a:ext>
            </a:extLst>
          </p:cNvPr>
          <p:cNvSpPr>
            <a:spLocks noGrp="1"/>
          </p:cNvSpPr>
          <p:nvPr>
            <p:ph type="dt" sz="half" idx="10"/>
          </p:nvPr>
        </p:nvSpPr>
        <p:spPr/>
        <p:txBody>
          <a:bodyPr/>
          <a:lstStyle/>
          <a:p>
            <a:pPr>
              <a:defRPr/>
            </a:pPr>
            <a:fld id="{F6EE1298-2DF0-BF48-A96E-D0F5DEC2A29C}" type="datetime1">
              <a:rPr lang="en-GB" altLang="en-US" smtClean="0"/>
              <a:pPr>
                <a:defRPr/>
              </a:pPr>
              <a:t>13/03/2023</a:t>
            </a:fld>
            <a:endParaRPr lang="en-GB" altLang="en-US"/>
          </a:p>
        </p:txBody>
      </p:sp>
      <p:sp>
        <p:nvSpPr>
          <p:cNvPr id="5" name="Slide Number Placeholder 4">
            <a:extLst>
              <a:ext uri="{FF2B5EF4-FFF2-40B4-BE49-F238E27FC236}">
                <a16:creationId xmlns:a16="http://schemas.microsoft.com/office/drawing/2014/main" id="{98CC302D-82CA-0C48-8175-4A82821683E5}"/>
              </a:ext>
            </a:extLst>
          </p:cNvPr>
          <p:cNvSpPr>
            <a:spLocks noGrp="1"/>
          </p:cNvSpPr>
          <p:nvPr>
            <p:ph type="sldNum" sz="quarter" idx="12"/>
          </p:nvPr>
        </p:nvSpPr>
        <p:spPr/>
        <p:txBody>
          <a:bodyPr/>
          <a:lstStyle/>
          <a:p>
            <a:fld id="{09EEDD94-8146-6442-9C68-694887CAFC8A}" type="slidenum">
              <a:rPr lang="en-GB" altLang="en-US" smtClean="0"/>
              <a:pPr/>
              <a:t>21</a:t>
            </a:fld>
            <a:endParaRPr lang="en-GB" altLang="en-US"/>
          </a:p>
        </p:txBody>
      </p:sp>
    </p:spTree>
    <p:extLst>
      <p:ext uri="{BB962C8B-B14F-4D97-AF65-F5344CB8AC3E}">
        <p14:creationId xmlns:p14="http://schemas.microsoft.com/office/powerpoint/2010/main" val="1420576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59748763-D858-A447-A7C4-CF66C2180F1A}"/>
              </a:ext>
            </a:extLst>
          </p:cNvPr>
          <p:cNvSpPr>
            <a:spLocks noGrp="1"/>
          </p:cNvSpPr>
          <p:nvPr>
            <p:ph type="title"/>
          </p:nvPr>
        </p:nvSpPr>
        <p:spPr>
          <a:xfrm>
            <a:off x="432366" y="332656"/>
            <a:ext cx="8229600" cy="857250"/>
          </a:xfrm>
        </p:spPr>
        <p:txBody>
          <a:bodyPr/>
          <a:lstStyle/>
          <a:p>
            <a:r>
              <a:rPr lang="en-GB" altLang="en-US" dirty="0"/>
              <a:t>Concluding remarks </a:t>
            </a:r>
          </a:p>
        </p:txBody>
      </p:sp>
      <p:sp>
        <p:nvSpPr>
          <p:cNvPr id="64514" name="Content Placeholder 2">
            <a:extLst>
              <a:ext uri="{FF2B5EF4-FFF2-40B4-BE49-F238E27FC236}">
                <a16:creationId xmlns:a16="http://schemas.microsoft.com/office/drawing/2014/main" id="{096B1FF4-EC55-C441-9062-71E7D6C38A7A}"/>
              </a:ext>
            </a:extLst>
          </p:cNvPr>
          <p:cNvSpPr>
            <a:spLocks noGrp="1"/>
          </p:cNvSpPr>
          <p:nvPr>
            <p:ph idx="1"/>
          </p:nvPr>
        </p:nvSpPr>
        <p:spPr>
          <a:xfrm>
            <a:off x="323528" y="1268760"/>
            <a:ext cx="8568952" cy="2938462"/>
          </a:xfrm>
        </p:spPr>
        <p:txBody>
          <a:bodyPr/>
          <a:lstStyle/>
          <a:p>
            <a:pPr marL="457200" lvl="1" indent="-457200">
              <a:buFont typeface="Arial" panose="020B0604020202020204" pitchFamily="34" charset="0"/>
              <a:buChar char="•"/>
              <a:defRPr/>
            </a:pPr>
            <a:r>
              <a:rPr lang="en-GB" altLang="en-US" dirty="0"/>
              <a:t>What are the current trends in technological, organisational and management  </a:t>
            </a:r>
            <a:r>
              <a:rPr lang="en-US" altLang="en-US" dirty="0"/>
              <a:t>practices ?</a:t>
            </a:r>
          </a:p>
          <a:p>
            <a:pPr marL="457200" lvl="1" indent="-457200">
              <a:buFont typeface="Arial" panose="020B0604020202020204" pitchFamily="34" charset="0"/>
              <a:buChar char="•"/>
              <a:defRPr/>
            </a:pPr>
            <a:r>
              <a:rPr lang="en-US" altLang="en-US" dirty="0"/>
              <a:t>What are the Key emerging technologies that will have impact in KIM ?</a:t>
            </a:r>
          </a:p>
          <a:p>
            <a:pPr marL="457200" lvl="1" indent="-457200">
              <a:buFont typeface="Arial" panose="020B0604020202020204" pitchFamily="34" charset="0"/>
              <a:buChar char="•"/>
              <a:defRPr/>
            </a:pPr>
            <a:r>
              <a:rPr lang="en-US" altLang="en-US" dirty="0"/>
              <a:t>What are pros and cons of use of Blockchain for SMEs ?</a:t>
            </a:r>
          </a:p>
        </p:txBody>
      </p:sp>
      <p:sp>
        <p:nvSpPr>
          <p:cNvPr id="4" name="Date Placeholder 3">
            <a:extLst>
              <a:ext uri="{FF2B5EF4-FFF2-40B4-BE49-F238E27FC236}">
                <a16:creationId xmlns:a16="http://schemas.microsoft.com/office/drawing/2014/main" id="{9D058D88-F374-D947-A2D3-868938807DF8}"/>
              </a:ext>
            </a:extLst>
          </p:cNvPr>
          <p:cNvSpPr>
            <a:spLocks noGrp="1"/>
          </p:cNvSpPr>
          <p:nvPr>
            <p:ph type="dt" sz="quarter" idx="10"/>
          </p:nvPr>
        </p:nvSpPr>
        <p:spPr>
          <a:xfrm>
            <a:off x="250825" y="5751513"/>
            <a:ext cx="971550" cy="163512"/>
          </a:xfrm>
        </p:spPr>
        <p:txBody>
          <a:bodyPr>
            <a:normAutofit fontScale="92500" lnSpcReduction="20000"/>
          </a:bodyPr>
          <a:lstStyle/>
          <a:p>
            <a:pPr>
              <a:lnSpc>
                <a:spcPct val="90000"/>
              </a:lnSpc>
              <a:spcAft>
                <a:spcPts val="450"/>
              </a:spcAft>
              <a:defRPr/>
            </a:pPr>
            <a:fld id="{05BEAE6E-AE7B-4A8D-BED9-CFED1608F8AA}" type="datetime1">
              <a:rPr lang="en-GB" altLang="en-US" sz="675"/>
              <a:pPr>
                <a:lnSpc>
                  <a:spcPct val="90000"/>
                </a:lnSpc>
                <a:spcAft>
                  <a:spcPts val="450"/>
                </a:spcAft>
                <a:defRPr/>
              </a:pPr>
              <a:t>13/03/2023</a:t>
            </a:fld>
            <a:endParaRPr lang="en-GB" altLang="en-US" sz="675"/>
          </a:p>
        </p:txBody>
      </p:sp>
      <p:sp>
        <p:nvSpPr>
          <p:cNvPr id="5" name="Slide Number Placeholder 4">
            <a:extLst>
              <a:ext uri="{FF2B5EF4-FFF2-40B4-BE49-F238E27FC236}">
                <a16:creationId xmlns:a16="http://schemas.microsoft.com/office/drawing/2014/main" id="{7862001C-1B94-644B-AF76-CAB4740859E8}"/>
              </a:ext>
            </a:extLst>
          </p:cNvPr>
          <p:cNvSpPr>
            <a:spLocks noGrp="1"/>
          </p:cNvSpPr>
          <p:nvPr>
            <p:ph type="sldNum" sz="quarter" idx="12"/>
          </p:nvPr>
        </p:nvSpPr>
        <p:spPr>
          <a:xfrm>
            <a:off x="7956550" y="5643563"/>
            <a:ext cx="730250" cy="255587"/>
          </a:xfrm>
        </p:spPr>
        <p:txBody>
          <a:bodyPr>
            <a:normAutofit fontScale="92500" lnSpcReduction="10000"/>
          </a:bodyPr>
          <a:lstStyle/>
          <a:p>
            <a:pPr>
              <a:spcAft>
                <a:spcPts val="450"/>
              </a:spcAft>
              <a:defRPr/>
            </a:pPr>
            <a:fld id="{79E360C4-ABB1-C249-85F2-1D08E8698341}" type="slidenum">
              <a:rPr lang="en-GB" altLang="en-US"/>
              <a:pPr>
                <a:spcAft>
                  <a:spcPts val="450"/>
                </a:spcAft>
                <a:defRPr/>
              </a:pPr>
              <a:t>22</a:t>
            </a:fld>
            <a:endParaRPr lang="en-GB" altLang="en-US"/>
          </a:p>
        </p:txBody>
      </p:sp>
    </p:spTree>
    <p:extLst>
      <p:ext uri="{BB962C8B-B14F-4D97-AF65-F5344CB8AC3E}">
        <p14:creationId xmlns:p14="http://schemas.microsoft.com/office/powerpoint/2010/main" val="521617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04441-5552-A342-8A66-6822A58D7FC1}"/>
              </a:ext>
            </a:extLst>
          </p:cNvPr>
          <p:cNvSpPr>
            <a:spLocks noGrp="1"/>
          </p:cNvSpPr>
          <p:nvPr>
            <p:ph type="title"/>
          </p:nvPr>
        </p:nvSpPr>
        <p:spPr>
          <a:xfrm>
            <a:off x="457200" y="274638"/>
            <a:ext cx="8229600" cy="1143000"/>
          </a:xfrm>
        </p:spPr>
        <p:txBody>
          <a:bodyPr wrap="square" anchor="ctr">
            <a:normAutofit/>
          </a:bodyPr>
          <a:lstStyle/>
          <a:p>
            <a:r>
              <a:rPr lang="en-GB" dirty="0"/>
              <a:t>Next week: Week 10</a:t>
            </a:r>
          </a:p>
        </p:txBody>
      </p:sp>
      <p:sp>
        <p:nvSpPr>
          <p:cNvPr id="3" name="Content Placeholder 2">
            <a:extLst>
              <a:ext uri="{FF2B5EF4-FFF2-40B4-BE49-F238E27FC236}">
                <a16:creationId xmlns:a16="http://schemas.microsoft.com/office/drawing/2014/main" id="{8C987A82-D93E-2343-8126-BA21359AAD78}"/>
              </a:ext>
            </a:extLst>
          </p:cNvPr>
          <p:cNvSpPr>
            <a:spLocks noGrp="1"/>
          </p:cNvSpPr>
          <p:nvPr>
            <p:ph sz="half" idx="1"/>
          </p:nvPr>
        </p:nvSpPr>
        <p:spPr>
          <a:xfrm>
            <a:off x="474503" y="1600201"/>
            <a:ext cx="4038600" cy="3600401"/>
          </a:xfrm>
        </p:spPr>
        <p:txBody>
          <a:bodyPr wrap="square" anchor="t">
            <a:normAutofit/>
          </a:bodyPr>
          <a:lstStyle/>
          <a:p>
            <a:pPr marL="0" indent="0" eaLnBrk="1" fontAlgn="b" hangingPunct="1">
              <a:buNone/>
            </a:pPr>
            <a:endParaRPr lang="en-GB" dirty="0"/>
          </a:p>
          <a:p>
            <a:pPr marL="0" indent="0">
              <a:buNone/>
            </a:pPr>
            <a:r>
              <a:rPr lang="en-GB" dirty="0"/>
              <a:t>Revision and </a:t>
            </a:r>
          </a:p>
          <a:p>
            <a:pPr marL="0" indent="0">
              <a:buNone/>
            </a:pPr>
            <a:r>
              <a:rPr lang="en-GB" dirty="0"/>
              <a:t>Assignment Workshop…</a:t>
            </a:r>
          </a:p>
        </p:txBody>
      </p:sp>
      <p:pic>
        <p:nvPicPr>
          <p:cNvPr id="7" name="Graphic 6">
            <a:extLst>
              <a:ext uri="{FF2B5EF4-FFF2-40B4-BE49-F238E27FC236}">
                <a16:creationId xmlns:a16="http://schemas.microsoft.com/office/drawing/2014/main" id="{A3AC1595-4EA3-A042-9131-C6FF3DC779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5227013" y="1600201"/>
            <a:ext cx="2880973" cy="3989040"/>
          </a:xfrm>
          <a:prstGeom prst="rect">
            <a:avLst/>
          </a:prstGeom>
        </p:spPr>
      </p:pic>
      <p:sp>
        <p:nvSpPr>
          <p:cNvPr id="4" name="Date Placeholder 3">
            <a:extLst>
              <a:ext uri="{FF2B5EF4-FFF2-40B4-BE49-F238E27FC236}">
                <a16:creationId xmlns:a16="http://schemas.microsoft.com/office/drawing/2014/main" id="{D2187DA4-46A2-5F4A-994B-31E658D7FEE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pPr>
            <a:fld id="{05BEAE6E-AE7B-4A8D-BED9-CFED1608F8AA}" type="datetime1">
              <a:rPr lang="en-GB" altLang="en-US" sz="900" smtClean="0"/>
              <a:pPr>
                <a:lnSpc>
                  <a:spcPct val="90000"/>
                </a:lnSpc>
                <a:spcAft>
                  <a:spcPts val="600"/>
                </a:spcAft>
              </a:pPr>
              <a:t>13/03/2023</a:t>
            </a:fld>
            <a:endParaRPr lang="en-GB" altLang="en-US" sz="900"/>
          </a:p>
        </p:txBody>
      </p:sp>
      <p:sp>
        <p:nvSpPr>
          <p:cNvPr id="5" name="Slide Number Placeholder 4">
            <a:extLst>
              <a:ext uri="{FF2B5EF4-FFF2-40B4-BE49-F238E27FC236}">
                <a16:creationId xmlns:a16="http://schemas.microsoft.com/office/drawing/2014/main" id="{FEDBFF82-E737-D54B-B21A-8A0C176A2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1AF1CDE-4D08-4369-A92A-404B535CCF44}" type="slidenum">
              <a:rPr lang="en-GB" altLang="en-US" smtClean="0"/>
              <a:pPr>
                <a:spcAft>
                  <a:spcPts val="600"/>
                </a:spcAft>
              </a:pPr>
              <a:t>23</a:t>
            </a:fld>
            <a:endParaRPr lang="en-GB" altLang="en-US"/>
          </a:p>
        </p:txBody>
      </p:sp>
    </p:spTree>
    <p:extLst>
      <p:ext uri="{BB962C8B-B14F-4D97-AF65-F5344CB8AC3E}">
        <p14:creationId xmlns:p14="http://schemas.microsoft.com/office/powerpoint/2010/main" val="180306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2187DA4-46A2-5F4A-994B-31E658D7FEEC}"/>
              </a:ext>
            </a:extLst>
          </p:cNvPr>
          <p:cNvSpPr>
            <a:spLocks noGrp="1"/>
          </p:cNvSpPr>
          <p:nvPr>
            <p:ph type="dt" sz="half" idx="10"/>
          </p:nvPr>
        </p:nvSpPr>
        <p:spPr>
          <a:xfrm>
            <a:off x="250825" y="6524625"/>
            <a:ext cx="971550" cy="219075"/>
          </a:xfrm>
        </p:spPr>
        <p:txBody>
          <a:bodyPr wrap="square" anchor="ctr">
            <a:normAutofit/>
          </a:bodyPr>
          <a:lstStyle/>
          <a:p>
            <a:pPr>
              <a:lnSpc>
                <a:spcPct val="90000"/>
              </a:lnSpc>
              <a:spcAft>
                <a:spcPts val="600"/>
              </a:spcAft>
            </a:pPr>
            <a:fld id="{05BEAE6E-AE7B-4A8D-BED9-CFED1608F8AA}" type="datetime1">
              <a:rPr lang="en-GB" altLang="en-US" sz="900" smtClean="0"/>
              <a:pPr>
                <a:lnSpc>
                  <a:spcPct val="90000"/>
                </a:lnSpc>
                <a:spcAft>
                  <a:spcPts val="600"/>
                </a:spcAft>
              </a:pPr>
              <a:t>13/03/2023</a:t>
            </a:fld>
            <a:endParaRPr lang="en-GB" altLang="en-US" sz="900"/>
          </a:p>
        </p:txBody>
      </p:sp>
      <p:sp>
        <p:nvSpPr>
          <p:cNvPr id="5" name="Slide Number Placeholder 4">
            <a:extLst>
              <a:ext uri="{FF2B5EF4-FFF2-40B4-BE49-F238E27FC236}">
                <a16:creationId xmlns:a16="http://schemas.microsoft.com/office/drawing/2014/main" id="{FEDBFF82-E737-D54B-B21A-8A0C176A21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1AF1CDE-4D08-4369-A92A-404B535CCF44}" type="slidenum">
              <a:rPr lang="en-GB" altLang="en-US" smtClean="0"/>
              <a:pPr>
                <a:spcAft>
                  <a:spcPts val="600"/>
                </a:spcAft>
              </a:pPr>
              <a:t>24</a:t>
            </a:fld>
            <a:endParaRPr lang="en-GB" altLang="en-US"/>
          </a:p>
        </p:txBody>
      </p:sp>
      <p:pic>
        <p:nvPicPr>
          <p:cNvPr id="10" name="Picture 9">
            <a:extLst>
              <a:ext uri="{FF2B5EF4-FFF2-40B4-BE49-F238E27FC236}">
                <a16:creationId xmlns:a16="http://schemas.microsoft.com/office/drawing/2014/main" id="{B6FAABE1-82A4-4DE2-969D-5DCB7A9856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3834" y="476672"/>
            <a:ext cx="4336331" cy="4987146"/>
          </a:xfrm>
          <a:prstGeom prst="rect">
            <a:avLst/>
          </a:prstGeom>
        </p:spPr>
      </p:pic>
    </p:spTree>
    <p:extLst>
      <p:ext uri="{BB962C8B-B14F-4D97-AF65-F5344CB8AC3E}">
        <p14:creationId xmlns:p14="http://schemas.microsoft.com/office/powerpoint/2010/main" val="11642672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1142</Words>
  <Application>Microsoft Office PowerPoint</Application>
  <PresentationFormat>On-screen Show (4:3)</PresentationFormat>
  <Paragraphs>148</Paragraphs>
  <Slides>24</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FrutigerLTStd</vt:lpstr>
      <vt:lpstr>Myriad Pro</vt:lpstr>
      <vt:lpstr>Rockwell Condensed</vt:lpstr>
      <vt:lpstr>Times</vt:lpstr>
      <vt:lpstr>Verdana</vt:lpstr>
      <vt:lpstr>Wingdings</vt:lpstr>
      <vt:lpstr>20140311PresentationUWTSDTemplate</vt:lpstr>
      <vt:lpstr>BMSW5106</vt:lpstr>
      <vt:lpstr>In this session we will…..</vt:lpstr>
      <vt:lpstr>A review of last week lecture…</vt:lpstr>
      <vt:lpstr>Looking at the future</vt:lpstr>
      <vt:lpstr>…from progress in information technologies</vt:lpstr>
      <vt:lpstr>…toward integrating knowledge from different perspectives </vt:lpstr>
      <vt:lpstr>…make trade-offs in numerous important areas</vt:lpstr>
      <vt:lpstr>The current trends in BIS</vt:lpstr>
      <vt:lpstr>The future of KM</vt:lpstr>
      <vt:lpstr>Group Work</vt:lpstr>
      <vt:lpstr>Blockchain</vt:lpstr>
      <vt:lpstr>Why Blockchain is the future of Sharing economy?</vt:lpstr>
      <vt:lpstr>Autonomous Vehicles </vt:lpstr>
      <vt:lpstr>Big Data </vt:lpstr>
      <vt:lpstr>Benefits from Big Data </vt:lpstr>
      <vt:lpstr>Big data and privacy</vt:lpstr>
      <vt:lpstr>Internet of Things (IoT)</vt:lpstr>
      <vt:lpstr>Big data and the internet of things - </vt:lpstr>
      <vt:lpstr>Cloud Computing</vt:lpstr>
      <vt:lpstr>World Economic Forum Tipping Point Survey</vt:lpstr>
      <vt:lpstr>YouTube or Netflix: the use of Cloud Computing, Data Centre and 4G/5G</vt:lpstr>
      <vt:lpstr>Concluding remarks </vt:lpstr>
      <vt:lpstr>Next week: Week 10</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Rodrigo, Liyanage</cp:lastModifiedBy>
  <cp:revision>4</cp:revision>
  <dcterms:created xsi:type="dcterms:W3CDTF">2020-07-02T22:24:35Z</dcterms:created>
  <dcterms:modified xsi:type="dcterms:W3CDTF">2023-03-13T10:28:52Z</dcterms:modified>
</cp:coreProperties>
</file>