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7" r:id="rId1"/>
  </p:sldMasterIdLst>
  <p:notesMasterIdLst>
    <p:notesMasterId r:id="rId12"/>
  </p:notesMasterIdLst>
  <p:sldIdLst>
    <p:sldId id="256" r:id="rId2"/>
    <p:sldId id="260" r:id="rId3"/>
    <p:sldId id="257" r:id="rId4"/>
    <p:sldId id="263" r:id="rId5"/>
    <p:sldId id="265" r:id="rId6"/>
    <p:sldId id="264" r:id="rId7"/>
    <p:sldId id="258" r:id="rId8"/>
    <p:sldId id="259" r:id="rId9"/>
    <p:sldId id="267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62" d="100"/>
          <a:sy n="62" d="100"/>
        </p:scale>
        <p:origin x="828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54C9A8-4317-4035-801B-8E4927FE1A4C}" type="datetimeFigureOut">
              <a:rPr lang="en-GB" smtClean="0"/>
              <a:t>07/11/2019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CAED3F-E9C0-4AFD-94D4-E8DDC328D0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26169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Definitions of ‘knowledge’, ‘skills’ and ‘dispositions’ from Rhode Island Department of Education, Available at: https://www.ride.ri.gov/StudentsFamilies/EducationPrograms/VirtualLearning/ReimaginingTeachingLearning.aspx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CAED3F-E9C0-4AFD-94D4-E8DDC328D08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69253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CAED3F-E9C0-4AFD-94D4-E8DDC328D08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02421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Cottrell, S. (2005)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Critical Thinking Skills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Hampshire: Palgrave Macmillan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CAED3F-E9C0-4AFD-94D4-E8DDC328D08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06183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CAED3F-E9C0-4AFD-94D4-E8DDC328D08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16881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none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11/7/2019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69107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 advTm="15000">
        <p:fade/>
      </p:transition>
    </mc:Choice>
    <mc:Fallback>
      <p:transition spd="med" advClick="0" advTm="15000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11/7/2019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98972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 advTm="15000">
        <p:fade/>
      </p:transition>
    </mc:Choice>
    <mc:Fallback>
      <p:transition spd="med" advClick="0" advTm="15000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none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11/7/2019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69003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 advTm="15000">
        <p:fade/>
      </p:transition>
    </mc:Choice>
    <mc:Fallback>
      <p:transition spd="med" advClick="0" advTm="15000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11/7/2019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12501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 advTm="15000">
        <p:fade/>
      </p:transition>
    </mc:Choice>
    <mc:Fallback>
      <p:transition spd="med" advClick="0" advTm="15000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11/7/2019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6608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 advTm="15000">
        <p:fade/>
      </p:transition>
    </mc:Choice>
    <mc:Fallback>
      <p:transition spd="med" advClick="0" advTm="15000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11/7/2019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21586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 advTm="15000">
        <p:fade/>
      </p:transition>
    </mc:Choice>
    <mc:Fallback>
      <p:transition spd="med" advClick="0" advTm="15000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11/7/2019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82062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 advTm="15000">
        <p:fade/>
      </p:transition>
    </mc:Choice>
    <mc:Fallback>
      <p:transition spd="med" advClick="0" advTm="15000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11/7/2019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3120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 advTm="15000">
        <p:fade/>
      </p:transition>
    </mc:Choice>
    <mc:Fallback>
      <p:transition spd="med" advClick="0" advTm="15000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11/7/2019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432866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 advTm="15000">
        <p:fade/>
      </p:transition>
    </mc:Choice>
    <mc:Fallback>
      <p:transition spd="med" advClick="0" advTm="15000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11/7/2019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95822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 advTm="15000">
        <p:fade/>
      </p:transition>
    </mc:Choice>
    <mc:Fallback>
      <p:transition spd="med" advClick="0" advTm="15000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11/7/2019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12553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 advTm="15000">
        <p:fade/>
      </p:transition>
    </mc:Choice>
    <mc:Fallback>
      <p:transition spd="med" advClick="0" advTm="15000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11/7/2019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46390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32" r:id="rId2"/>
    <p:sldLayoutId id="2147483733" r:id="rId3"/>
    <p:sldLayoutId id="2147483734" r:id="rId4"/>
    <p:sldLayoutId id="2147483729" r:id="rId5"/>
    <p:sldLayoutId id="2147483735" r:id="rId6"/>
    <p:sldLayoutId id="2147483736" r:id="rId7"/>
    <p:sldLayoutId id="2147483726" r:id="rId8"/>
    <p:sldLayoutId id="2147483727" r:id="rId9"/>
    <p:sldLayoutId id="2147483728" r:id="rId10"/>
    <p:sldLayoutId id="2147483730" r:id="rId11"/>
  </p:sldLayoutIdLst>
  <mc:AlternateContent xmlns:mc="http://schemas.openxmlformats.org/markup-compatibility/2006">
    <mc:Choice xmlns:p14="http://schemas.microsoft.com/office/powerpoint/2010/main" Requires="p14">
      <p:transition spd="med" p14:dur="700" advClick="0" advTm="15000">
        <p:fade/>
      </p:transition>
    </mc:Choice>
    <mc:Fallback>
      <p:transition spd="med" advClick="0" advTm="15000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66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3.pn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4E6D567-4103-4C40-8925-D4B847B827B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9074" b="6657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7329" y="1808532"/>
            <a:ext cx="5452527" cy="3240936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3272" y="1975104"/>
            <a:ext cx="5120640" cy="2907792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9CDC4C-4AB3-4A2F-9086-FD3341073CB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76055" y="2350017"/>
            <a:ext cx="4775075" cy="1630906"/>
          </a:xfrm>
        </p:spPr>
        <p:txBody>
          <a:bodyPr>
            <a:normAutofit fontScale="90000"/>
          </a:bodyPr>
          <a:lstStyle/>
          <a:p>
            <a:r>
              <a:rPr lang="en-GB" sz="4400" dirty="0">
                <a:solidFill>
                  <a:schemeClr val="tx1"/>
                </a:solidFill>
                <a:latin typeface="Abadi" panose="020B0604020104020204" pitchFamily="34" charset="0"/>
              </a:rPr>
              <a:t>Knowledge, Skills and Dispositions needed for Higher Education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7007DBF-00F4-4B56-85F5-A13EAFEBFE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76055" y="3990545"/>
            <a:ext cx="4775075" cy="754709"/>
          </a:xfrm>
        </p:spPr>
        <p:txBody>
          <a:bodyPr>
            <a:normAutofit fontScale="92500" lnSpcReduction="20000"/>
          </a:bodyPr>
          <a:lstStyle/>
          <a:p>
            <a:r>
              <a:rPr lang="en-GB" sz="1600" dirty="0">
                <a:solidFill>
                  <a:schemeClr val="tx1"/>
                </a:solidFill>
                <a:latin typeface="Abadi Extra Light" panose="020B0204020104020204" pitchFamily="34" charset="0"/>
              </a:rPr>
              <a:t>ECGE4002P</a:t>
            </a:r>
          </a:p>
          <a:p>
            <a:r>
              <a:rPr lang="en-GB" sz="1600" dirty="0">
                <a:solidFill>
                  <a:schemeClr val="tx1"/>
                </a:solidFill>
                <a:latin typeface="Abadi Extra Light" panose="020B0204020104020204" pitchFamily="34" charset="0"/>
              </a:rPr>
              <a:t>Kathryn Riches</a:t>
            </a:r>
          </a:p>
          <a:p>
            <a:r>
              <a:rPr lang="en-GB" sz="1600" dirty="0">
                <a:solidFill>
                  <a:schemeClr val="tx1"/>
                </a:solidFill>
                <a:latin typeface="Abadi Extra Light" panose="020B0204020104020204" pitchFamily="34" charset="0"/>
              </a:rPr>
              <a:t>1900411</a:t>
            </a:r>
          </a:p>
        </p:txBody>
      </p:sp>
      <p:pic>
        <p:nvPicPr>
          <p:cNvPr id="5" name="Slide 1">
            <a:hlinkClick r:id="" action="ppaction://media"/>
            <a:extLst>
              <a:ext uri="{FF2B5EF4-FFF2-40B4-BE49-F238E27FC236}">
                <a16:creationId xmlns:a16="http://schemas.microsoft.com/office/drawing/2014/main" id="{46956E9D-163E-4F1B-BDDC-E38162A00F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55115" y="351887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50919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med" p14:dur="700" advClick="0" advTm="17000">
        <p:fade/>
      </p:transition>
    </mc:Choice>
    <mc:Fallback>
      <p:transition spd="med" advClick="0" advTm="17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120F84-A866-4D9F-8B1C-9120A013D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52FEFEF-6AC0-46B6-AC09-11FC56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6A5CAE-FF70-408E-ABF7-6335E6807F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5512" y="870132"/>
            <a:ext cx="9792208" cy="1527078"/>
          </a:xfrm>
        </p:spPr>
        <p:txBody>
          <a:bodyPr>
            <a:noAutofit/>
          </a:bodyPr>
          <a:lstStyle/>
          <a:p>
            <a:r>
              <a:rPr lang="en-GB" sz="4400" dirty="0">
                <a:latin typeface="Abadi" panose="020B0604020202020204" pitchFamily="34" charset="0"/>
              </a:rPr>
              <a:t>What does this mean?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0BCE27-BD34-4E5C-9E93-9CC0E5D9E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5512" y="2311685"/>
            <a:ext cx="9792208" cy="3654026"/>
          </a:xfrm>
        </p:spPr>
        <p:txBody>
          <a:bodyPr>
            <a:normAutofit fontScale="92500"/>
          </a:bodyPr>
          <a:lstStyle/>
          <a:p>
            <a:r>
              <a:rPr lang="en-GB" sz="2400" b="1" dirty="0">
                <a:latin typeface="Abadi Extra Light" panose="020B0604020202020204" pitchFamily="34" charset="0"/>
              </a:rPr>
              <a:t>Knowledge</a:t>
            </a:r>
            <a:r>
              <a:rPr lang="en-GB" sz="2400" dirty="0">
                <a:latin typeface="Abadi Extra Light" panose="020B0604020202020204" pitchFamily="34" charset="0"/>
              </a:rPr>
              <a:t>: the theoretical or practical understanding of something or someone</a:t>
            </a:r>
          </a:p>
          <a:p>
            <a:endParaRPr lang="en-GB" sz="2400" dirty="0">
              <a:latin typeface="Abadi Extra Light" panose="020B0604020202020204" pitchFamily="34" charset="0"/>
            </a:endParaRPr>
          </a:p>
          <a:p>
            <a:r>
              <a:rPr lang="en-GB" sz="2400" b="1" dirty="0">
                <a:latin typeface="Abadi Extra Light" panose="020B0604020202020204" pitchFamily="34" charset="0"/>
              </a:rPr>
              <a:t>Skills</a:t>
            </a:r>
            <a:r>
              <a:rPr lang="en-GB" sz="2400" dirty="0">
                <a:latin typeface="Abadi Extra Light" panose="020B0604020202020204" pitchFamily="34" charset="0"/>
              </a:rPr>
              <a:t>: </a:t>
            </a:r>
            <a:r>
              <a:rPr lang="en-US" sz="2400" dirty="0">
                <a:latin typeface="Abadi Extra Light" panose="020B0604020202020204" pitchFamily="34" charset="0"/>
              </a:rPr>
              <a:t>the capacities and strategies that enable learners to apply knowledge to specific situations, engage in higher thinking, problem solve, collaborate, communicate effectively, and plan. </a:t>
            </a:r>
          </a:p>
          <a:p>
            <a:endParaRPr lang="en-GB" sz="2400" dirty="0">
              <a:latin typeface="Abadi Extra Light" panose="020B0604020202020204" pitchFamily="34" charset="0"/>
            </a:endParaRPr>
          </a:p>
          <a:p>
            <a:r>
              <a:rPr lang="en-GB" sz="2400" b="1" dirty="0">
                <a:latin typeface="Abadi Extra Light" panose="020B0604020202020204" pitchFamily="34" charset="0"/>
              </a:rPr>
              <a:t>Disposition</a:t>
            </a:r>
            <a:r>
              <a:rPr lang="en-GB" sz="2400" dirty="0">
                <a:latin typeface="Abadi Extra Light" panose="020B0604020202020204" pitchFamily="34" charset="0"/>
              </a:rPr>
              <a:t>: behaviours and ways of being that contribute to people reaching their full potential</a:t>
            </a:r>
          </a:p>
        </p:txBody>
      </p:sp>
      <p:pic>
        <p:nvPicPr>
          <p:cNvPr id="4" name="Slide 2">
            <a:hlinkClick r:id="" action="ppaction://media"/>
            <a:extLst>
              <a:ext uri="{FF2B5EF4-FFF2-40B4-BE49-F238E27FC236}">
                <a16:creationId xmlns:a16="http://schemas.microsoft.com/office/drawing/2014/main" id="{EDCE0355-DAFF-48D1-ACB6-4FF1B36A3DE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967720" y="638686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44033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med" p14:dur="700" advClick="0" advTm="58000">
        <p:fade/>
      </p:transition>
    </mc:Choice>
    <mc:Fallback>
      <p:transition spd="med" advClick="0" advTm="58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120F84-A866-4D9F-8B1C-9120A013D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52FEFEF-6AC0-46B6-AC09-11FC56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6A5CAE-FF70-408E-ABF7-6335E6807F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5512" y="870132"/>
            <a:ext cx="9792208" cy="1527078"/>
          </a:xfrm>
        </p:spPr>
        <p:txBody>
          <a:bodyPr>
            <a:noAutofit/>
          </a:bodyPr>
          <a:lstStyle/>
          <a:p>
            <a:r>
              <a:rPr lang="en-GB" sz="4400" b="1" dirty="0">
                <a:latin typeface="Abadi" panose="020B0604020202020204" pitchFamily="34" charset="0"/>
              </a:rPr>
              <a:t>Knowledge</a:t>
            </a:r>
            <a:r>
              <a:rPr lang="en-GB" sz="4400" dirty="0">
                <a:latin typeface="Abadi" panose="020B0604020202020204" pitchFamily="34" charset="0"/>
              </a:rPr>
              <a:t> needed for Higher Education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0BCE27-BD34-4E5C-9E93-9CC0E5D9E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5512" y="2557849"/>
            <a:ext cx="9792208" cy="3407862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badi Extra Light" panose="020B0604020202020204" pitchFamily="34" charset="0"/>
              </a:rPr>
              <a:t>Knowing what you’re saying</a:t>
            </a:r>
          </a:p>
          <a:p>
            <a:r>
              <a:rPr lang="en-GB" sz="2400" dirty="0">
                <a:latin typeface="Abadi Extra Light" panose="020B0604020202020204" pitchFamily="34" charset="0"/>
              </a:rPr>
              <a:t>Correctly researching</a:t>
            </a:r>
          </a:p>
          <a:p>
            <a:r>
              <a:rPr lang="en-GB" sz="2400" dirty="0">
                <a:latin typeface="Abadi Extra Light" panose="020B0604020202020204" pitchFamily="34" charset="0"/>
              </a:rPr>
              <a:t>Taking negative feedback</a:t>
            </a:r>
          </a:p>
          <a:p>
            <a:endParaRPr lang="en-GB" sz="2400" dirty="0">
              <a:latin typeface="Abadi Extra Light" panose="020B0604020202020204" pitchFamily="34" charset="0"/>
            </a:endParaRPr>
          </a:p>
          <a:p>
            <a:endParaRPr lang="en-GB" dirty="0">
              <a:latin typeface="Abadi Extra Light" panose="020B0604020202020204" pitchFamily="34" charset="0"/>
            </a:endParaRPr>
          </a:p>
          <a:p>
            <a:endParaRPr lang="en-GB" dirty="0">
              <a:latin typeface="Abadi Extra Light" panose="020B0604020202020204" pitchFamily="34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4D792B6-6551-45BD-8B7D-22447FC8D373}"/>
              </a:ext>
            </a:extLst>
          </p:cNvPr>
          <p:cNvSpPr/>
          <p:nvPr/>
        </p:nvSpPr>
        <p:spPr>
          <a:xfrm>
            <a:off x="259080" y="6179591"/>
            <a:ext cx="753900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Abadi Extra Light" panose="020B0604020202020204" pitchFamily="34" charset="0"/>
              </a:rPr>
              <a:t>Cottrell, S. (2005) Critical Thinking Skills Hampshire: Palgrave Macmillan</a:t>
            </a:r>
          </a:p>
        </p:txBody>
      </p:sp>
      <p:pic>
        <p:nvPicPr>
          <p:cNvPr id="6" name="Slide 3.">
            <a:hlinkClick r:id="" action="ppaction://media"/>
            <a:extLst>
              <a:ext uri="{FF2B5EF4-FFF2-40B4-BE49-F238E27FC236}">
                <a16:creationId xmlns:a16="http://schemas.microsoft.com/office/drawing/2014/main" id="{E0E06F5C-F51A-44DC-AF08-5A9575C66E0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47120" y="439811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54539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med" p14:dur="700" advClick="0" advTm="88000">
        <p:fade/>
      </p:transition>
    </mc:Choice>
    <mc:Fallback>
      <p:transition spd="med" advClick="0" advTm="88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685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120F84-A866-4D9F-8B1C-9120A013D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52FEFEF-6AC0-46B6-AC09-11FC56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6A5CAE-FF70-408E-ABF7-6335E6807F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5512" y="870132"/>
            <a:ext cx="9792208" cy="1527078"/>
          </a:xfrm>
        </p:spPr>
        <p:txBody>
          <a:bodyPr>
            <a:noAutofit/>
          </a:bodyPr>
          <a:lstStyle/>
          <a:p>
            <a:r>
              <a:rPr lang="en-GB" sz="4400" b="1" dirty="0">
                <a:latin typeface="Abadi" panose="020B0604020202020204" pitchFamily="34" charset="0"/>
              </a:rPr>
              <a:t>Skills</a:t>
            </a:r>
            <a:r>
              <a:rPr lang="en-GB" sz="4400" dirty="0">
                <a:latin typeface="Abadi" panose="020B0604020202020204" pitchFamily="34" charset="0"/>
              </a:rPr>
              <a:t> needed for Higher Education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0BCE27-BD34-4E5C-9E93-9CC0E5D9E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5512" y="2557849"/>
            <a:ext cx="9792208" cy="36271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Abadi Extra Light" panose="020B0604020202020204" pitchFamily="34" charset="0"/>
              </a:rPr>
              <a:t>Ability to:</a:t>
            </a:r>
          </a:p>
          <a:p>
            <a:r>
              <a:rPr lang="en-GB" sz="2400" dirty="0">
                <a:latin typeface="Abadi Extra Light" panose="020B0604020202020204" pitchFamily="34" charset="0"/>
              </a:rPr>
              <a:t>critically think (Cottrell, 2005)</a:t>
            </a:r>
          </a:p>
          <a:p>
            <a:r>
              <a:rPr lang="en-GB" sz="2400" dirty="0">
                <a:latin typeface="Abadi Extra Light" panose="020B0604020202020204" pitchFamily="34" charset="0"/>
              </a:rPr>
              <a:t>critique your own work</a:t>
            </a:r>
          </a:p>
          <a:p>
            <a:r>
              <a:rPr lang="en-GB" sz="2400" dirty="0">
                <a:latin typeface="Abadi Extra Light" panose="020B0604020202020204" pitchFamily="34" charset="0"/>
              </a:rPr>
              <a:t>research effectively including looking at a variety of sources</a:t>
            </a:r>
          </a:p>
          <a:p>
            <a:r>
              <a:rPr lang="en-GB" sz="2400" dirty="0">
                <a:latin typeface="Abadi Extra Light" panose="020B0604020202020204" pitchFamily="34" charset="0"/>
              </a:rPr>
              <a:t>manage your time effectively</a:t>
            </a:r>
          </a:p>
          <a:p>
            <a:endParaRPr lang="en-GB" sz="2400" dirty="0">
              <a:latin typeface="Abadi Extra Light" panose="020B0604020202020204" pitchFamily="34" charset="0"/>
            </a:endParaRPr>
          </a:p>
        </p:txBody>
      </p:sp>
      <p:pic>
        <p:nvPicPr>
          <p:cNvPr id="5" name="Slide 4">
            <a:hlinkClick r:id="" action="ppaction://media"/>
            <a:extLst>
              <a:ext uri="{FF2B5EF4-FFF2-40B4-BE49-F238E27FC236}">
                <a16:creationId xmlns:a16="http://schemas.microsoft.com/office/drawing/2014/main" id="{99E9AA48-776C-4D91-8308-123E466047D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016488" y="591744"/>
            <a:ext cx="406400" cy="4064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D0412119-035A-4246-BB15-C4452345EC83}"/>
              </a:ext>
            </a:extLst>
          </p:cNvPr>
          <p:cNvSpPr/>
          <p:nvPr/>
        </p:nvSpPr>
        <p:spPr>
          <a:xfrm>
            <a:off x="259080" y="6179591"/>
            <a:ext cx="753900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Abadi Extra Light" panose="020B0604020202020204" pitchFamily="34" charset="0"/>
              </a:rPr>
              <a:t>Cottrell, S. (2005) Critical Thinking Skills Hampshire: Palgrave Macmillan</a:t>
            </a:r>
          </a:p>
        </p:txBody>
      </p:sp>
    </p:spTree>
    <p:extLst>
      <p:ext uri="{BB962C8B-B14F-4D97-AF65-F5344CB8AC3E}">
        <p14:creationId xmlns:p14="http://schemas.microsoft.com/office/powerpoint/2010/main" val="29531894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med" p14:dur="700" advClick="0" advTm="108000">
        <p:fade/>
      </p:transition>
    </mc:Choice>
    <mc:Fallback>
      <p:transition spd="med" advClick="0" advTm="108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120F84-A866-4D9F-8B1C-9120A013D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52FEFEF-6AC0-46B6-AC09-11FC56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6A5CAE-FF70-408E-ABF7-6335E6807F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5512" y="664652"/>
            <a:ext cx="9792208" cy="1527078"/>
          </a:xfrm>
        </p:spPr>
        <p:txBody>
          <a:bodyPr>
            <a:noAutofit/>
          </a:bodyPr>
          <a:lstStyle/>
          <a:p>
            <a:r>
              <a:rPr lang="en-GB" sz="2800" dirty="0">
                <a:latin typeface="Abadi" panose="020B0604020202020204" pitchFamily="34" charset="0"/>
              </a:rPr>
              <a:t>Time management planning table (McMillan and Weyers, 2012)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5340F09-FC61-4AF1-BED0-5119D8D7EBF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0548" t="33883" r="16896" b="27465"/>
          <a:stretch/>
        </p:blipFill>
        <p:spPr>
          <a:xfrm>
            <a:off x="1915720" y="1845819"/>
            <a:ext cx="8311792" cy="4246420"/>
          </a:xfrm>
          <a:prstGeom prst="rect">
            <a:avLst/>
          </a:prstGeom>
        </p:spPr>
      </p:pic>
      <p:pic>
        <p:nvPicPr>
          <p:cNvPr id="7" name="Slide 5.">
            <a:hlinkClick r:id="" action="ppaction://media"/>
            <a:extLst>
              <a:ext uri="{FF2B5EF4-FFF2-40B4-BE49-F238E27FC236}">
                <a16:creationId xmlns:a16="http://schemas.microsoft.com/office/drawing/2014/main" id="{7BED8FF9-0B48-49FA-933E-F3565298F47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043920" y="664652"/>
            <a:ext cx="406400" cy="4064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C1E5072A-EBB1-48A2-A487-A9A64BDEC46F}"/>
              </a:ext>
            </a:extLst>
          </p:cNvPr>
          <p:cNvSpPr/>
          <p:nvPr/>
        </p:nvSpPr>
        <p:spPr>
          <a:xfrm>
            <a:off x="259080" y="6179591"/>
            <a:ext cx="884382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latin typeface="Abadi Extra Light" panose="020B0604020202020204" pitchFamily="34" charset="0"/>
              </a:rPr>
              <a:t>McMillan, K. and Weyers J. (2012) The Study Skills Book 3rd. Essex: Pearson Education</a:t>
            </a:r>
          </a:p>
          <a:p>
            <a:r>
              <a:rPr lang="en-GB" dirty="0">
                <a:latin typeface="Abadi Extra Light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839055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med" p14:dur="700" advClick="0" advTm="24000">
        <p:fade/>
      </p:transition>
    </mc:Choice>
    <mc:Fallback>
      <p:transition spd="med" advClick="0" advTm="24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120F84-A866-4D9F-8B1C-9120A013D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52FEFEF-6AC0-46B6-AC09-11FC56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6A5CAE-FF70-408E-ABF7-6335E6807F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5512" y="870132"/>
            <a:ext cx="9792208" cy="1527078"/>
          </a:xfrm>
        </p:spPr>
        <p:txBody>
          <a:bodyPr>
            <a:noAutofit/>
          </a:bodyPr>
          <a:lstStyle/>
          <a:p>
            <a:r>
              <a:rPr lang="en-GB" sz="4400" b="1" dirty="0">
                <a:latin typeface="Abadi" panose="020B0604020202020204" pitchFamily="34" charset="0"/>
              </a:rPr>
              <a:t>Dispositions</a:t>
            </a:r>
            <a:r>
              <a:rPr lang="en-GB" sz="4400" dirty="0">
                <a:latin typeface="Abadi" panose="020B0604020202020204" pitchFamily="34" charset="0"/>
              </a:rPr>
              <a:t> needed for Higher Education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0BCE27-BD34-4E5C-9E93-9CC0E5D9E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5512" y="2557850"/>
            <a:ext cx="9792208" cy="2445666"/>
          </a:xfrm>
        </p:spPr>
        <p:txBody>
          <a:bodyPr numCol="2">
            <a:normAutofit/>
          </a:bodyPr>
          <a:lstStyle/>
          <a:p>
            <a:r>
              <a:rPr lang="en-GB" sz="3600" dirty="0">
                <a:latin typeface="Abadi Extra Light" panose="020B0604020202020204" pitchFamily="34" charset="0"/>
              </a:rPr>
              <a:t>Resilience</a:t>
            </a:r>
          </a:p>
          <a:p>
            <a:r>
              <a:rPr lang="en-GB" sz="3600" dirty="0">
                <a:latin typeface="Abadi Extra Light" panose="020B0604020202020204" pitchFamily="34" charset="0"/>
              </a:rPr>
              <a:t>Enthusiasm</a:t>
            </a:r>
          </a:p>
          <a:p>
            <a:r>
              <a:rPr lang="en-GB" sz="3600" dirty="0">
                <a:latin typeface="Abadi Extra Light" panose="020B0604020202020204" pitchFamily="34" charset="0"/>
              </a:rPr>
              <a:t>Ambition</a:t>
            </a:r>
          </a:p>
          <a:p>
            <a:r>
              <a:rPr lang="en-GB" sz="3600" dirty="0">
                <a:latin typeface="Abadi Extra Light" panose="020B0604020202020204" pitchFamily="34" charset="0"/>
              </a:rPr>
              <a:t>Motivation</a:t>
            </a:r>
          </a:p>
          <a:p>
            <a:r>
              <a:rPr lang="en-GB" sz="3600" dirty="0">
                <a:latin typeface="Abadi Extra Light" panose="020B0604020202020204" pitchFamily="34" charset="0"/>
              </a:rPr>
              <a:t>Respect</a:t>
            </a:r>
          </a:p>
          <a:p>
            <a:r>
              <a:rPr lang="en-GB" sz="3600" dirty="0">
                <a:latin typeface="Abadi Extra Light" panose="020B0604020202020204" pitchFamily="34" charset="0"/>
              </a:rPr>
              <a:t>Perseverance</a:t>
            </a:r>
            <a:endParaRPr lang="en-GB" sz="2400" dirty="0">
              <a:latin typeface="Abadi Extra Light" panose="020B0604020202020204" pitchFamily="34" charset="0"/>
            </a:endParaRPr>
          </a:p>
        </p:txBody>
      </p:sp>
      <p:pic>
        <p:nvPicPr>
          <p:cNvPr id="5" name="Slide 6.">
            <a:hlinkClick r:id="" action="ppaction://media"/>
            <a:extLst>
              <a:ext uri="{FF2B5EF4-FFF2-40B4-BE49-F238E27FC236}">
                <a16:creationId xmlns:a16="http://schemas.microsoft.com/office/drawing/2014/main" id="{C1447F0B-1DD0-4F83-9F83-6C42BC355B2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47120" y="463732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34582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med" p14:dur="700" advClick="0" advTm="74000">
        <p:fade/>
      </p:transition>
    </mc:Choice>
    <mc:Fallback>
      <p:transition spd="med" advClick="0" advTm="74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120F84-A866-4D9F-8B1C-9120A013D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52FEFEF-6AC0-46B6-AC09-11FC56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6A5CAE-FF70-408E-ABF7-6335E6807F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5512" y="870132"/>
            <a:ext cx="9792208" cy="1527078"/>
          </a:xfrm>
        </p:spPr>
        <p:txBody>
          <a:bodyPr>
            <a:noAutofit/>
          </a:bodyPr>
          <a:lstStyle/>
          <a:p>
            <a:r>
              <a:rPr lang="en-GB" sz="4400" dirty="0">
                <a:latin typeface="Abadi" panose="020B0604020202020204" pitchFamily="34" charset="0"/>
              </a:rPr>
              <a:t>Resources available to support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0BCE27-BD34-4E5C-9E93-9CC0E5D9E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5512" y="2557849"/>
            <a:ext cx="9792208" cy="3407862"/>
          </a:xfrm>
        </p:spPr>
        <p:txBody>
          <a:bodyPr>
            <a:normAutofit lnSpcReduction="10000"/>
          </a:bodyPr>
          <a:lstStyle/>
          <a:p>
            <a:r>
              <a:rPr lang="en-GB" sz="3600" dirty="0">
                <a:latin typeface="Abadi Extra Light" panose="020B0604020202020204" pitchFamily="34" charset="0"/>
              </a:rPr>
              <a:t>Library</a:t>
            </a:r>
          </a:p>
          <a:p>
            <a:r>
              <a:rPr lang="en-GB" sz="3600" dirty="0">
                <a:latin typeface="Abadi Extra Light" panose="020B0604020202020204" pitchFamily="34" charset="0"/>
              </a:rPr>
              <a:t>Moodle</a:t>
            </a:r>
          </a:p>
          <a:p>
            <a:r>
              <a:rPr lang="en-GB" sz="3600" dirty="0" err="1">
                <a:latin typeface="Abadi Extra Light" panose="020B0604020202020204" pitchFamily="34" charset="0"/>
              </a:rPr>
              <a:t>Hwb</a:t>
            </a:r>
            <a:endParaRPr lang="en-GB" sz="3600" dirty="0">
              <a:latin typeface="Abadi Extra Light" panose="020B0604020202020204" pitchFamily="34" charset="0"/>
            </a:endParaRPr>
          </a:p>
          <a:p>
            <a:r>
              <a:rPr lang="en-GB" sz="3600" dirty="0">
                <a:latin typeface="Abadi Extra Light" panose="020B0604020202020204" pitchFamily="34" charset="0"/>
              </a:rPr>
              <a:t>IT Desk</a:t>
            </a:r>
          </a:p>
          <a:p>
            <a:r>
              <a:rPr lang="en-GB" sz="3600" dirty="0">
                <a:latin typeface="Abadi Extra Light" panose="020B0604020202020204" pitchFamily="34" charset="0"/>
              </a:rPr>
              <a:t>Peers</a:t>
            </a:r>
          </a:p>
        </p:txBody>
      </p:sp>
      <p:pic>
        <p:nvPicPr>
          <p:cNvPr id="4" name="Slide 6">
            <a:hlinkClick r:id="" action="ppaction://media"/>
            <a:extLst>
              <a:ext uri="{FF2B5EF4-FFF2-40B4-BE49-F238E27FC236}">
                <a16:creationId xmlns:a16="http://schemas.microsoft.com/office/drawing/2014/main" id="{95DF5818-D053-49CF-BA70-F772B371977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82358" y="666932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36829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med" p14:dur="700" advClick="0" advTm="71000">
        <p:fade/>
      </p:transition>
    </mc:Choice>
    <mc:Fallback>
      <p:transition spd="med" advClick="0" advTm="71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120F84-A866-4D9F-8B1C-9120A013D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52FEFEF-6AC0-46B6-AC09-11FC56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6A5CAE-FF70-408E-ABF7-6335E6807F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5512" y="870132"/>
            <a:ext cx="9792208" cy="1527078"/>
          </a:xfrm>
        </p:spPr>
        <p:txBody>
          <a:bodyPr>
            <a:noAutofit/>
          </a:bodyPr>
          <a:lstStyle/>
          <a:p>
            <a:r>
              <a:rPr lang="en-GB" sz="4400" dirty="0">
                <a:latin typeface="Abadi" panose="020B0604020202020204" pitchFamily="34" charset="0"/>
              </a:rPr>
              <a:t>My Areas for Development</a:t>
            </a:r>
            <a:br>
              <a:rPr lang="en-GB" sz="4400" dirty="0">
                <a:latin typeface="Abadi" panose="020B0604020202020204" pitchFamily="34" charset="0"/>
              </a:rPr>
            </a:br>
            <a:r>
              <a:rPr lang="en-GB" sz="4400" dirty="0">
                <a:latin typeface="Abadi" panose="020B0604020202020204" pitchFamily="34" charset="0"/>
              </a:rPr>
              <a:t>&amp; Action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0BCE27-BD34-4E5C-9E93-9CC0E5D9E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5512" y="2557849"/>
            <a:ext cx="9792208" cy="3407862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badi Extra Light" panose="020B0604020202020204" pitchFamily="34" charset="0"/>
              </a:rPr>
              <a:t>Making decisions and prioritising them</a:t>
            </a:r>
          </a:p>
          <a:p>
            <a:r>
              <a:rPr lang="en-GB" sz="2800" dirty="0">
                <a:latin typeface="Abadi Extra Light" panose="020B0604020202020204" pitchFamily="34" charset="0"/>
              </a:rPr>
              <a:t>Giving feedback and criticism to others</a:t>
            </a:r>
          </a:p>
          <a:p>
            <a:endParaRPr lang="en-GB" sz="2800" dirty="0">
              <a:latin typeface="Abadi Extra Light" panose="020B0604020202020204" pitchFamily="34" charset="0"/>
            </a:endParaRPr>
          </a:p>
          <a:p>
            <a:r>
              <a:rPr lang="en-GB" sz="2800" dirty="0">
                <a:latin typeface="Abadi Extra Light" panose="020B0604020202020204" pitchFamily="34" charset="0"/>
              </a:rPr>
              <a:t>Proportionate amounts of time</a:t>
            </a:r>
          </a:p>
          <a:p>
            <a:r>
              <a:rPr lang="en-GB" sz="2800" dirty="0">
                <a:latin typeface="Abadi Extra Light" panose="020B0604020202020204" pitchFamily="34" charset="0"/>
              </a:rPr>
              <a:t>Look at how feedback is given to me</a:t>
            </a:r>
          </a:p>
          <a:p>
            <a:endParaRPr lang="en-GB" dirty="0">
              <a:latin typeface="Abadi Extra Light" panose="020B0604020202020204" pitchFamily="34" charset="0"/>
            </a:endParaRPr>
          </a:p>
        </p:txBody>
      </p:sp>
      <p:pic>
        <p:nvPicPr>
          <p:cNvPr id="5" name="Slide 8">
            <a:hlinkClick r:id="" action="ppaction://media"/>
            <a:extLst>
              <a:ext uri="{FF2B5EF4-FFF2-40B4-BE49-F238E27FC236}">
                <a16:creationId xmlns:a16="http://schemas.microsoft.com/office/drawing/2014/main" id="{3F017EC9-B193-4562-B9CF-D4F3D3B34EE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77532" y="463732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35991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med" p14:dur="700" advClick="0" advTm="75000">
        <p:fade/>
      </p:transition>
    </mc:Choice>
    <mc:Fallback>
      <p:transition spd="med" advClick="0" advTm="75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120F84-A866-4D9F-8B1C-9120A013D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52FEFEF-6AC0-46B6-AC09-11FC56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6A5CAE-FF70-408E-ABF7-6335E6807F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5512" y="870132"/>
            <a:ext cx="9792208" cy="1527078"/>
          </a:xfrm>
        </p:spPr>
        <p:txBody>
          <a:bodyPr>
            <a:noAutofit/>
          </a:bodyPr>
          <a:lstStyle/>
          <a:p>
            <a:r>
              <a:rPr lang="en-GB" sz="4400" dirty="0">
                <a:latin typeface="Abadi" panose="020B0604020202020204" pitchFamily="34" charset="0"/>
              </a:rPr>
              <a:t>In Conclusion…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0BCE27-BD34-4E5C-9E93-9CC0E5D9E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5512" y="2557849"/>
            <a:ext cx="9792208" cy="3407862"/>
          </a:xfrm>
        </p:spPr>
        <p:txBody>
          <a:bodyPr>
            <a:normAutofit/>
          </a:bodyPr>
          <a:lstStyle/>
          <a:p>
            <a:endParaRPr lang="en-GB" dirty="0">
              <a:latin typeface="Abadi Extra Light" panose="020B0604020202020204" pitchFamily="34" charset="0"/>
            </a:endParaRPr>
          </a:p>
        </p:txBody>
      </p:sp>
      <p:pic>
        <p:nvPicPr>
          <p:cNvPr id="4" name="Slide 9">
            <a:hlinkClick r:id="" action="ppaction://media"/>
            <a:extLst>
              <a:ext uri="{FF2B5EF4-FFF2-40B4-BE49-F238E27FC236}">
                <a16:creationId xmlns:a16="http://schemas.microsoft.com/office/drawing/2014/main" id="{952BEA5C-3D7F-43D2-9275-50EACDC586F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043920" y="666932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82254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med" p14:dur="700" advClick="0" advTm="30000">
        <p:fade/>
      </p:transition>
    </mc:Choice>
    <mc:Fallback>
      <p:transition spd="med" advClick="0" advTm="3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120F84-A866-4D9F-8B1C-9120A013D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52FEFEF-6AC0-46B6-AC09-11FC56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6A5CAE-FF70-408E-ABF7-6335E6807F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08988" y="3119110"/>
            <a:ext cx="2774024" cy="619781"/>
          </a:xfrm>
        </p:spPr>
        <p:txBody>
          <a:bodyPr>
            <a:noAutofit/>
          </a:bodyPr>
          <a:lstStyle/>
          <a:p>
            <a:r>
              <a:rPr lang="en-GB" sz="4400" dirty="0">
                <a:latin typeface="Abadi" panose="020B0604020202020204" pitchFamily="34" charset="0"/>
              </a:rPr>
              <a:t>Thank 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0BCE27-BD34-4E5C-9E93-9CC0E5D9E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5512" y="2557849"/>
            <a:ext cx="9792208" cy="3407862"/>
          </a:xfrm>
        </p:spPr>
        <p:txBody>
          <a:bodyPr>
            <a:normAutofit/>
          </a:bodyPr>
          <a:lstStyle/>
          <a:p>
            <a:endParaRPr lang="en-GB" dirty="0">
              <a:latin typeface="Abadi Extra Light" panose="020B0604020202020204" pitchFamily="34" charset="0"/>
            </a:endParaRPr>
          </a:p>
          <a:p>
            <a:endParaRPr lang="en-GB" dirty="0">
              <a:latin typeface="Abadi Extra Light" panose="020B0604020202020204" pitchFamily="34" charset="0"/>
            </a:endParaRPr>
          </a:p>
        </p:txBody>
      </p:sp>
      <p:pic>
        <p:nvPicPr>
          <p:cNvPr id="5" name="Slide 9">
            <a:hlinkClick r:id="" action="ppaction://media"/>
            <a:extLst>
              <a:ext uri="{FF2B5EF4-FFF2-40B4-BE49-F238E27FC236}">
                <a16:creationId xmlns:a16="http://schemas.microsoft.com/office/drawing/2014/main" id="{0B0C9710-C996-4EB9-83DE-F7C3FD43708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22346" y="482601"/>
            <a:ext cx="406400" cy="40640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2C9983D7-1FB9-459D-A576-54C313F6748C}"/>
              </a:ext>
            </a:extLst>
          </p:cNvPr>
          <p:cNvSpPr/>
          <p:nvPr/>
        </p:nvSpPr>
        <p:spPr>
          <a:xfrm>
            <a:off x="259080" y="6179591"/>
            <a:ext cx="884382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latin typeface="Abadi Extra Light" panose="020B0604020202020204" pitchFamily="34" charset="0"/>
              </a:rPr>
              <a:t>McMillan, K. and Weyers J. (2012) The Study Skills Book 3rd. Essex: Pearson Education</a:t>
            </a:r>
          </a:p>
          <a:p>
            <a:r>
              <a:rPr lang="en-GB" dirty="0">
                <a:latin typeface="Abadi Extra Light" panose="020B0604020202020204" pitchFamily="34" charset="0"/>
              </a:rPr>
              <a:t>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DF260BA-278F-4E06-9832-3B20381B4984}"/>
              </a:ext>
            </a:extLst>
          </p:cNvPr>
          <p:cNvSpPr/>
          <p:nvPr/>
        </p:nvSpPr>
        <p:spPr>
          <a:xfrm>
            <a:off x="259080" y="5843003"/>
            <a:ext cx="753900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Abadi Extra Light" panose="020B0604020202020204" pitchFamily="34" charset="0"/>
              </a:rPr>
              <a:t>Cottrell, S. (2005) Critical Thinking Skills Hampshire: Palgrave Macmillan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D0E91E5-3031-41E7-BF49-342EFDE8A60B}"/>
              </a:ext>
            </a:extLst>
          </p:cNvPr>
          <p:cNvSpPr/>
          <p:nvPr/>
        </p:nvSpPr>
        <p:spPr>
          <a:xfrm>
            <a:off x="259079" y="5501893"/>
            <a:ext cx="753900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u="sng" dirty="0">
                <a:latin typeface="Abadi Extra Light" panose="020B0604020202020204" pitchFamily="34" charset="0"/>
              </a:rPr>
              <a:t>References:</a:t>
            </a:r>
          </a:p>
        </p:txBody>
      </p:sp>
    </p:spTree>
    <p:extLst>
      <p:ext uri="{BB962C8B-B14F-4D97-AF65-F5344CB8AC3E}">
        <p14:creationId xmlns:p14="http://schemas.microsoft.com/office/powerpoint/2010/main" val="24660649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med" p14:dur="700" advClick="0" advTm="7000">
        <p:fade/>
      </p:transition>
    </mc:Choice>
    <mc:Fallback>
      <p:transition spd="med" advClick="0" advTm="7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">
      <a:dk1>
        <a:srgbClr val="000000"/>
      </a:dk1>
      <a:lt1>
        <a:srgbClr val="FFFFFF"/>
      </a:lt1>
      <a:dk2>
        <a:srgbClr val="243141"/>
      </a:dk2>
      <a:lt2>
        <a:srgbClr val="E8E6E2"/>
      </a:lt2>
      <a:accent1>
        <a:srgbClr val="77AABA"/>
      </a:accent1>
      <a:accent2>
        <a:srgbClr val="7C92BC"/>
      </a:accent2>
      <a:accent3>
        <a:srgbClr val="9894C8"/>
      </a:accent3>
      <a:accent4>
        <a:srgbClr val="BC897C"/>
      </a:accent4>
      <a:accent5>
        <a:srgbClr val="B9A079"/>
      </a:accent5>
      <a:accent6>
        <a:srgbClr val="A6A76E"/>
      </a:accent6>
      <a:hlink>
        <a:srgbClr val="94805A"/>
      </a:hlink>
      <a:folHlink>
        <a:srgbClr val="7F7F7F"/>
      </a:folHlink>
    </a:clrScheme>
    <a:fontScheme name="Savon">
      <a:majorFont>
        <a:latin typeface="Edwardian Script ITC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embo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584</TotalTime>
  <Words>337</Words>
  <Application>Microsoft Office PowerPoint</Application>
  <PresentationFormat>Widescreen</PresentationFormat>
  <Paragraphs>57</Paragraphs>
  <Slides>10</Slides>
  <Notes>4</Notes>
  <HiddenSlides>0</HiddenSlides>
  <MMClips>10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Abadi</vt:lpstr>
      <vt:lpstr>Abadi Extra Light</vt:lpstr>
      <vt:lpstr>Bembo</vt:lpstr>
      <vt:lpstr>Calibri</vt:lpstr>
      <vt:lpstr>Edwardian Script ITC</vt:lpstr>
      <vt:lpstr>Garamond</vt:lpstr>
      <vt:lpstr>SavonVTI</vt:lpstr>
      <vt:lpstr>Knowledge, Skills and Dispositions needed for Higher Education</vt:lpstr>
      <vt:lpstr>What does this mean?</vt:lpstr>
      <vt:lpstr>Knowledge needed for Higher Education study</vt:lpstr>
      <vt:lpstr>Skills needed for Higher Education study</vt:lpstr>
      <vt:lpstr>Time management planning table (McMillan and Weyers, 2012)</vt:lpstr>
      <vt:lpstr>Dispositions needed for Higher Education study</vt:lpstr>
      <vt:lpstr>Resources available to support study</vt:lpstr>
      <vt:lpstr>My Areas for Development &amp; Action Plan</vt:lpstr>
      <vt:lpstr>In Conclusion…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Knowledge, Skills and Dispositions needed for Higher Education</dc:title>
  <dc:creator>Kathryn</dc:creator>
  <cp:lastModifiedBy> </cp:lastModifiedBy>
  <cp:revision>33</cp:revision>
  <dcterms:created xsi:type="dcterms:W3CDTF">2019-11-07T11:01:23Z</dcterms:created>
  <dcterms:modified xsi:type="dcterms:W3CDTF">2019-11-07T20:45:37Z</dcterms:modified>
</cp:coreProperties>
</file>