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567" r:id="rId2"/>
    <p:sldId id="584" r:id="rId3"/>
    <p:sldId id="570" r:id="rId4"/>
    <p:sldId id="569" r:id="rId5"/>
    <p:sldId id="572" r:id="rId6"/>
    <p:sldId id="574" r:id="rId7"/>
    <p:sldId id="576" r:id="rId8"/>
    <p:sldId id="581" r:id="rId9"/>
    <p:sldId id="582" r:id="rId10"/>
    <p:sldId id="585" r:id="rId11"/>
    <p:sldId id="579" r:id="rId12"/>
    <p:sldId id="577" r:id="rId13"/>
    <p:sldId id="578" r:id="rId14"/>
    <p:sldId id="536" r:id="rId15"/>
    <p:sldId id="534" r:id="rId16"/>
    <p:sldId id="535" r:id="rId17"/>
    <p:sldId id="537" r:id="rId18"/>
    <p:sldId id="553" r:id="rId19"/>
    <p:sldId id="548" r:id="rId20"/>
    <p:sldId id="545" r:id="rId21"/>
    <p:sldId id="546" r:id="rId22"/>
    <p:sldId id="549" r:id="rId23"/>
    <p:sldId id="550" r:id="rId24"/>
    <p:sldId id="551" r:id="rId25"/>
    <p:sldId id="554" r:id="rId26"/>
    <p:sldId id="547" r:id="rId27"/>
    <p:sldId id="552" r:id="rId28"/>
    <p:sldId id="568" r:id="rId29"/>
    <p:sldId id="561" r:id="rId30"/>
    <p:sldId id="538" r:id="rId31"/>
    <p:sldId id="564" r:id="rId32"/>
    <p:sldId id="542" r:id="rId33"/>
    <p:sldId id="565" r:id="rId34"/>
    <p:sldId id="543" r:id="rId35"/>
    <p:sldId id="563" r:id="rId36"/>
    <p:sldId id="544" r:id="rId37"/>
    <p:sldId id="291" r:id="rId38"/>
    <p:sldId id="260" r:id="rId39"/>
    <p:sldId id="264" r:id="rId40"/>
    <p:sldId id="266" r:id="rId41"/>
    <p:sldId id="267" r:id="rId42"/>
    <p:sldId id="268" r:id="rId43"/>
    <p:sldId id="285" r:id="rId44"/>
    <p:sldId id="562" r:id="rId45"/>
    <p:sldId id="583" r:id="rId46"/>
    <p:sldId id="586" r:id="rId47"/>
    <p:sldId id="539" r:id="rId48"/>
    <p:sldId id="54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1FC8"/>
    <a:srgbClr val="FFFFFF"/>
    <a:srgbClr val="FF99FF"/>
    <a:srgbClr val="DFC83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777964-D4AA-4A16-B0D1-5111989752A9}" v="20" dt="2026-01-07T11:52:25.4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47" d="100"/>
          <a:sy n="47" d="100"/>
        </p:scale>
        <p:origin x="42"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45E73DB0-72C2-46FC-96D8-72B1C117EAC3}"/>
    <pc:docChg chg="undo custSel addSld delSld modSld">
      <pc:chgData name="Catherine Morgan" userId="35048f38-7f06-4d34-924e-c19b9e3dcaf3" providerId="ADAL" clId="{45E73DB0-72C2-46FC-96D8-72B1C117EAC3}" dt="2026-01-07T12:02:02.031" v="733" actId="47"/>
      <pc:docMkLst>
        <pc:docMk/>
      </pc:docMkLst>
      <pc:sldChg chg="modNotesTx">
        <pc:chgData name="Catherine Morgan" userId="35048f38-7f06-4d34-924e-c19b9e3dcaf3" providerId="ADAL" clId="{45E73DB0-72C2-46FC-96D8-72B1C117EAC3}" dt="2026-01-07T11:48:58.172" v="574" actId="20577"/>
        <pc:sldMkLst>
          <pc:docMk/>
          <pc:sldMk cId="1476017996" sldId="268"/>
        </pc:sldMkLst>
      </pc:sldChg>
      <pc:sldChg chg="modSp mod">
        <pc:chgData name="Catherine Morgan" userId="35048f38-7f06-4d34-924e-c19b9e3dcaf3" providerId="ADAL" clId="{45E73DB0-72C2-46FC-96D8-72B1C117EAC3}" dt="2026-01-07T11:41:42.089" v="555" actId="20577"/>
        <pc:sldMkLst>
          <pc:docMk/>
          <pc:sldMk cId="442549346" sldId="561"/>
        </pc:sldMkLst>
        <pc:spChg chg="mod">
          <ac:chgData name="Catherine Morgan" userId="35048f38-7f06-4d34-924e-c19b9e3dcaf3" providerId="ADAL" clId="{45E73DB0-72C2-46FC-96D8-72B1C117EAC3}" dt="2026-01-07T11:41:42.089" v="555" actId="20577"/>
          <ac:spMkLst>
            <pc:docMk/>
            <pc:sldMk cId="442549346" sldId="561"/>
            <ac:spMk id="4" creationId="{5A33E49C-EE7E-13E4-0F88-8E3DD1EA42D4}"/>
          </ac:spMkLst>
        </pc:spChg>
      </pc:sldChg>
      <pc:sldChg chg="modSp mod">
        <pc:chgData name="Catherine Morgan" userId="35048f38-7f06-4d34-924e-c19b9e3dcaf3" providerId="ADAL" clId="{45E73DB0-72C2-46FC-96D8-72B1C117EAC3}" dt="2026-01-07T11:52:25.483" v="638" actId="20577"/>
        <pc:sldMkLst>
          <pc:docMk/>
          <pc:sldMk cId="588535417" sldId="562"/>
        </pc:sldMkLst>
        <pc:spChg chg="mod">
          <ac:chgData name="Catherine Morgan" userId="35048f38-7f06-4d34-924e-c19b9e3dcaf3" providerId="ADAL" clId="{45E73DB0-72C2-46FC-96D8-72B1C117EAC3}" dt="2026-01-07T11:49:53.109" v="584"/>
          <ac:spMkLst>
            <pc:docMk/>
            <pc:sldMk cId="588535417" sldId="562"/>
            <ac:spMk id="3" creationId="{9FE2005B-1F9D-9460-2DC3-CF2A9C80064A}"/>
          </ac:spMkLst>
        </pc:spChg>
        <pc:spChg chg="mod">
          <ac:chgData name="Catherine Morgan" userId="35048f38-7f06-4d34-924e-c19b9e3dcaf3" providerId="ADAL" clId="{45E73DB0-72C2-46FC-96D8-72B1C117EAC3}" dt="2026-01-07T11:52:25.483" v="638" actId="20577"/>
          <ac:spMkLst>
            <pc:docMk/>
            <pc:sldMk cId="588535417" sldId="562"/>
            <ac:spMk id="4" creationId="{0105CD3C-912E-8D2B-D543-6CAFA8111609}"/>
          </ac:spMkLst>
        </pc:spChg>
      </pc:sldChg>
      <pc:sldChg chg="modSp mod">
        <pc:chgData name="Catherine Morgan" userId="35048f38-7f06-4d34-924e-c19b9e3dcaf3" providerId="ADAL" clId="{45E73DB0-72C2-46FC-96D8-72B1C117EAC3}" dt="2026-01-07T11:48:08.719" v="573" actId="20577"/>
        <pc:sldMkLst>
          <pc:docMk/>
          <pc:sldMk cId="120282561" sldId="563"/>
        </pc:sldMkLst>
        <pc:spChg chg="mod">
          <ac:chgData name="Catherine Morgan" userId="35048f38-7f06-4d34-924e-c19b9e3dcaf3" providerId="ADAL" clId="{45E73DB0-72C2-46FC-96D8-72B1C117EAC3}" dt="2026-01-07T11:48:08.719" v="573" actId="20577"/>
          <ac:spMkLst>
            <pc:docMk/>
            <pc:sldMk cId="120282561" sldId="563"/>
            <ac:spMk id="3" creationId="{D067EE2B-481F-6FEA-E5BA-5FE46EFF5B71}"/>
          </ac:spMkLst>
        </pc:spChg>
      </pc:sldChg>
      <pc:sldChg chg="modSp mod">
        <pc:chgData name="Catherine Morgan" userId="35048f38-7f06-4d34-924e-c19b9e3dcaf3" providerId="ADAL" clId="{45E73DB0-72C2-46FC-96D8-72B1C117EAC3}" dt="2026-01-07T09:50:47.904" v="17" actId="1076"/>
        <pc:sldMkLst>
          <pc:docMk/>
          <pc:sldMk cId="3964946446" sldId="567"/>
        </pc:sldMkLst>
        <pc:spChg chg="mod">
          <ac:chgData name="Catherine Morgan" userId="35048f38-7f06-4d34-924e-c19b9e3dcaf3" providerId="ADAL" clId="{45E73DB0-72C2-46FC-96D8-72B1C117EAC3}" dt="2026-01-07T09:50:26.010" v="3" actId="20577"/>
          <ac:spMkLst>
            <pc:docMk/>
            <pc:sldMk cId="3964946446" sldId="567"/>
            <ac:spMk id="2" creationId="{4B173028-44B1-84B1-44DB-3106EBCFAB7F}"/>
          </ac:spMkLst>
        </pc:spChg>
        <pc:spChg chg="mod">
          <ac:chgData name="Catherine Morgan" userId="35048f38-7f06-4d34-924e-c19b9e3dcaf3" providerId="ADAL" clId="{45E73DB0-72C2-46FC-96D8-72B1C117EAC3}" dt="2026-01-07T09:50:47.904" v="17" actId="1076"/>
          <ac:spMkLst>
            <pc:docMk/>
            <pc:sldMk cId="3964946446" sldId="567"/>
            <ac:spMk id="4" creationId="{34340287-9822-BEB7-6E64-F44A6A7CE4CC}"/>
          </ac:spMkLst>
        </pc:spChg>
      </pc:sldChg>
      <pc:sldChg chg="modSp mod">
        <pc:chgData name="Catherine Morgan" userId="35048f38-7f06-4d34-924e-c19b9e3dcaf3" providerId="ADAL" clId="{45E73DB0-72C2-46FC-96D8-72B1C117EAC3}" dt="2026-01-07T11:18:44.606" v="31" actId="255"/>
        <pc:sldMkLst>
          <pc:docMk/>
          <pc:sldMk cId="3610329003" sldId="569"/>
        </pc:sldMkLst>
        <pc:spChg chg="mod">
          <ac:chgData name="Catherine Morgan" userId="35048f38-7f06-4d34-924e-c19b9e3dcaf3" providerId="ADAL" clId="{45E73DB0-72C2-46FC-96D8-72B1C117EAC3}" dt="2026-01-07T11:18:44.606" v="31" actId="255"/>
          <ac:spMkLst>
            <pc:docMk/>
            <pc:sldMk cId="3610329003" sldId="569"/>
            <ac:spMk id="6" creationId="{4B6715C3-F3ED-42D8-C8F1-55C01EB2AD86}"/>
          </ac:spMkLst>
        </pc:spChg>
      </pc:sldChg>
      <pc:sldChg chg="addSp delSp modSp mod addAnim delAnim">
        <pc:chgData name="Catherine Morgan" userId="35048f38-7f06-4d34-924e-c19b9e3dcaf3" providerId="ADAL" clId="{45E73DB0-72C2-46FC-96D8-72B1C117EAC3}" dt="2026-01-07T11:59:16.763" v="727" actId="26606"/>
        <pc:sldMkLst>
          <pc:docMk/>
          <pc:sldMk cId="3940205800" sldId="570"/>
        </pc:sldMkLst>
        <pc:spChg chg="mod">
          <ac:chgData name="Catherine Morgan" userId="35048f38-7f06-4d34-924e-c19b9e3dcaf3" providerId="ADAL" clId="{45E73DB0-72C2-46FC-96D8-72B1C117EAC3}" dt="2026-01-07T11:59:16.763" v="727" actId="26606"/>
          <ac:spMkLst>
            <pc:docMk/>
            <pc:sldMk cId="3940205800" sldId="570"/>
            <ac:spMk id="5" creationId="{54AA28EB-9B5C-9616-1B24-E61E08CB3B77}"/>
          </ac:spMkLst>
        </pc:spChg>
        <pc:spChg chg="add del">
          <ac:chgData name="Catherine Morgan" userId="35048f38-7f06-4d34-924e-c19b9e3dcaf3" providerId="ADAL" clId="{45E73DB0-72C2-46FC-96D8-72B1C117EAC3}" dt="2026-01-07T11:59:16.763" v="727" actId="26606"/>
          <ac:spMkLst>
            <pc:docMk/>
            <pc:sldMk cId="3940205800" sldId="570"/>
            <ac:spMk id="20" creationId="{C1DD1A8A-57D5-4A81-AD04-532B043C5611}"/>
          </ac:spMkLst>
        </pc:spChg>
        <pc:spChg chg="add del">
          <ac:chgData name="Catherine Morgan" userId="35048f38-7f06-4d34-924e-c19b9e3dcaf3" providerId="ADAL" clId="{45E73DB0-72C2-46FC-96D8-72B1C117EAC3}" dt="2026-01-07T11:59:16.763" v="727" actId="26606"/>
          <ac:spMkLst>
            <pc:docMk/>
            <pc:sldMk cId="3940205800" sldId="570"/>
            <ac:spMk id="22" creationId="{007891EC-4501-44ED-A8C8-B11B6DB767AB}"/>
          </ac:spMkLst>
        </pc:spChg>
        <pc:spChg chg="add del">
          <ac:chgData name="Catherine Morgan" userId="35048f38-7f06-4d34-924e-c19b9e3dcaf3" providerId="ADAL" clId="{45E73DB0-72C2-46FC-96D8-72B1C117EAC3}" dt="2026-01-07T11:59:12.258" v="725" actId="26606"/>
          <ac:spMkLst>
            <pc:docMk/>
            <pc:sldMk cId="3940205800" sldId="570"/>
            <ac:spMk id="27" creationId="{8A95209C-5275-4E15-8EA7-7F42980ABF2D}"/>
          </ac:spMkLst>
        </pc:spChg>
        <pc:spChg chg="add del">
          <ac:chgData name="Catherine Morgan" userId="35048f38-7f06-4d34-924e-c19b9e3dcaf3" providerId="ADAL" clId="{45E73DB0-72C2-46FC-96D8-72B1C117EAC3}" dt="2026-01-07T11:59:12.258" v="725" actId="26606"/>
          <ac:spMkLst>
            <pc:docMk/>
            <pc:sldMk cId="3940205800" sldId="570"/>
            <ac:spMk id="29" creationId="{4F2ED431-E304-4FF0-9F4E-032783C9D612}"/>
          </ac:spMkLst>
        </pc:spChg>
        <pc:spChg chg="add del">
          <ac:chgData name="Catherine Morgan" userId="35048f38-7f06-4d34-924e-c19b9e3dcaf3" providerId="ADAL" clId="{45E73DB0-72C2-46FC-96D8-72B1C117EAC3}" dt="2026-01-07T11:59:12.258" v="725" actId="26606"/>
          <ac:spMkLst>
            <pc:docMk/>
            <pc:sldMk cId="3940205800" sldId="570"/>
            <ac:spMk id="31" creationId="{4E87FCFB-2CCE-460D-B3DD-557C8BD1B94A}"/>
          </ac:spMkLst>
        </pc:spChg>
        <pc:spChg chg="add del">
          <ac:chgData name="Catherine Morgan" userId="35048f38-7f06-4d34-924e-c19b9e3dcaf3" providerId="ADAL" clId="{45E73DB0-72C2-46FC-96D8-72B1C117EAC3}" dt="2026-01-07T11:59:16.763" v="727" actId="26606"/>
          <ac:spMkLst>
            <pc:docMk/>
            <pc:sldMk cId="3940205800" sldId="570"/>
            <ac:spMk id="33" creationId="{657F69E0-C4B0-4BEC-A689-4F8D877F05D4}"/>
          </ac:spMkLst>
        </pc:spChg>
        <pc:spChg chg="add del">
          <ac:chgData name="Catherine Morgan" userId="35048f38-7f06-4d34-924e-c19b9e3dcaf3" providerId="ADAL" clId="{45E73DB0-72C2-46FC-96D8-72B1C117EAC3}" dt="2026-01-07T11:59:16.763" v="727" actId="26606"/>
          <ac:spMkLst>
            <pc:docMk/>
            <pc:sldMk cId="3940205800" sldId="570"/>
            <ac:spMk id="34" creationId="{9F6380B4-6A1C-481E-8408-B4E6C75B9B81}"/>
          </ac:spMkLst>
        </pc:spChg>
        <pc:picChg chg="mod">
          <ac:chgData name="Catherine Morgan" userId="35048f38-7f06-4d34-924e-c19b9e3dcaf3" providerId="ADAL" clId="{45E73DB0-72C2-46FC-96D8-72B1C117EAC3}" dt="2026-01-07T11:59:16.763" v="727" actId="26606"/>
          <ac:picMkLst>
            <pc:docMk/>
            <pc:sldMk cId="3940205800" sldId="570"/>
            <ac:picMk id="7" creationId="{3E32F9E8-8206-632C-2680-DED9D847656B}"/>
          </ac:picMkLst>
        </pc:picChg>
      </pc:sldChg>
      <pc:sldChg chg="modSp mod">
        <pc:chgData name="Catherine Morgan" userId="35048f38-7f06-4d34-924e-c19b9e3dcaf3" providerId="ADAL" clId="{45E73DB0-72C2-46FC-96D8-72B1C117EAC3}" dt="2026-01-07T12:00:15.585" v="730" actId="115"/>
        <pc:sldMkLst>
          <pc:docMk/>
          <pc:sldMk cId="1020242996" sldId="572"/>
        </pc:sldMkLst>
        <pc:spChg chg="mod">
          <ac:chgData name="Catherine Morgan" userId="35048f38-7f06-4d34-924e-c19b9e3dcaf3" providerId="ADAL" clId="{45E73DB0-72C2-46FC-96D8-72B1C117EAC3}" dt="2026-01-07T12:00:15.585" v="730" actId="115"/>
          <ac:spMkLst>
            <pc:docMk/>
            <pc:sldMk cId="1020242996" sldId="572"/>
            <ac:spMk id="2" creationId="{ECD4F388-E24B-F8E8-6D83-EA111A072391}"/>
          </ac:spMkLst>
        </pc:spChg>
        <pc:spChg chg="mod">
          <ac:chgData name="Catherine Morgan" userId="35048f38-7f06-4d34-924e-c19b9e3dcaf3" providerId="ADAL" clId="{45E73DB0-72C2-46FC-96D8-72B1C117EAC3}" dt="2026-01-07T11:19:12.963" v="37" actId="20577"/>
          <ac:spMkLst>
            <pc:docMk/>
            <pc:sldMk cId="1020242996" sldId="572"/>
            <ac:spMk id="3" creationId="{3E23A7B5-AA0A-636A-D165-2DF29B4A5098}"/>
          </ac:spMkLst>
        </pc:spChg>
      </pc:sldChg>
      <pc:sldChg chg="modSp mod">
        <pc:chgData name="Catherine Morgan" userId="35048f38-7f06-4d34-924e-c19b9e3dcaf3" providerId="ADAL" clId="{45E73DB0-72C2-46FC-96D8-72B1C117EAC3}" dt="2026-01-07T12:00:26.742" v="732" actId="115"/>
        <pc:sldMkLst>
          <pc:docMk/>
          <pc:sldMk cId="3684151461" sldId="574"/>
        </pc:sldMkLst>
        <pc:spChg chg="mod">
          <ac:chgData name="Catherine Morgan" userId="35048f38-7f06-4d34-924e-c19b9e3dcaf3" providerId="ADAL" clId="{45E73DB0-72C2-46FC-96D8-72B1C117EAC3}" dt="2026-01-07T12:00:26.742" v="732" actId="115"/>
          <ac:spMkLst>
            <pc:docMk/>
            <pc:sldMk cId="3684151461" sldId="574"/>
            <ac:spMk id="2" creationId="{38AA708F-1EA2-083A-069E-8B66729C95EF}"/>
          </ac:spMkLst>
        </pc:spChg>
        <pc:spChg chg="mod">
          <ac:chgData name="Catherine Morgan" userId="35048f38-7f06-4d34-924e-c19b9e3dcaf3" providerId="ADAL" clId="{45E73DB0-72C2-46FC-96D8-72B1C117EAC3}" dt="2026-01-07T12:00:06.362" v="728" actId="1582"/>
          <ac:spMkLst>
            <pc:docMk/>
            <pc:sldMk cId="3684151461" sldId="574"/>
            <ac:spMk id="3" creationId="{B4B22FA2-A86B-4E5C-E324-D6AB48023B6C}"/>
          </ac:spMkLst>
        </pc:spChg>
      </pc:sldChg>
      <pc:sldChg chg="addSp modSp mod">
        <pc:chgData name="Catherine Morgan" userId="35048f38-7f06-4d34-924e-c19b9e3dcaf3" providerId="ADAL" clId="{45E73DB0-72C2-46FC-96D8-72B1C117EAC3}" dt="2026-01-07T11:37:19.926" v="553" actId="14100"/>
        <pc:sldMkLst>
          <pc:docMk/>
          <pc:sldMk cId="922234716" sldId="577"/>
        </pc:sldMkLst>
        <pc:spChg chg="add mod">
          <ac:chgData name="Catherine Morgan" userId="35048f38-7f06-4d34-924e-c19b9e3dcaf3" providerId="ADAL" clId="{45E73DB0-72C2-46FC-96D8-72B1C117EAC3}" dt="2026-01-07T11:36:14.572" v="538" actId="1582"/>
          <ac:spMkLst>
            <pc:docMk/>
            <pc:sldMk cId="922234716" sldId="577"/>
            <ac:spMk id="2" creationId="{C20B86F3-5C8A-0557-3EF9-B45B072CFA61}"/>
          </ac:spMkLst>
        </pc:spChg>
        <pc:spChg chg="mod">
          <ac:chgData name="Catherine Morgan" userId="35048f38-7f06-4d34-924e-c19b9e3dcaf3" providerId="ADAL" clId="{45E73DB0-72C2-46FC-96D8-72B1C117EAC3}" dt="2026-01-07T11:37:19.926" v="553" actId="14100"/>
          <ac:spMkLst>
            <pc:docMk/>
            <pc:sldMk cId="922234716" sldId="577"/>
            <ac:spMk id="5" creationId="{842C7CD2-7977-AECA-5A63-ABB871562AFD}"/>
          </ac:spMkLst>
        </pc:spChg>
      </pc:sldChg>
      <pc:sldChg chg="addSp modSp mod">
        <pc:chgData name="Catherine Morgan" userId="35048f38-7f06-4d34-924e-c19b9e3dcaf3" providerId="ADAL" clId="{45E73DB0-72C2-46FC-96D8-72B1C117EAC3}" dt="2026-01-07T11:37:16.210" v="552" actId="14100"/>
        <pc:sldMkLst>
          <pc:docMk/>
          <pc:sldMk cId="3153959872" sldId="578"/>
        </pc:sldMkLst>
        <pc:spChg chg="mod">
          <ac:chgData name="Catherine Morgan" userId="35048f38-7f06-4d34-924e-c19b9e3dcaf3" providerId="ADAL" clId="{45E73DB0-72C2-46FC-96D8-72B1C117EAC3}" dt="2026-01-07T11:37:16.210" v="552" actId="14100"/>
          <ac:spMkLst>
            <pc:docMk/>
            <pc:sldMk cId="3153959872" sldId="578"/>
            <ac:spMk id="3" creationId="{73101B74-D592-7AFE-7839-D95E290E9924}"/>
          </ac:spMkLst>
        </pc:spChg>
        <pc:spChg chg="add mod">
          <ac:chgData name="Catherine Morgan" userId="35048f38-7f06-4d34-924e-c19b9e3dcaf3" providerId="ADAL" clId="{45E73DB0-72C2-46FC-96D8-72B1C117EAC3}" dt="2026-01-07T11:36:21.486" v="539" actId="1076"/>
          <ac:spMkLst>
            <pc:docMk/>
            <pc:sldMk cId="3153959872" sldId="578"/>
            <ac:spMk id="4" creationId="{B1CC6D62-10D1-0901-8994-B891A18554F2}"/>
          </ac:spMkLst>
        </pc:spChg>
      </pc:sldChg>
      <pc:sldChg chg="addSp modSp del mod">
        <pc:chgData name="Catherine Morgan" userId="35048f38-7f06-4d34-924e-c19b9e3dcaf3" providerId="ADAL" clId="{45E73DB0-72C2-46FC-96D8-72B1C117EAC3}" dt="2026-01-07T12:02:02.031" v="733" actId="47"/>
        <pc:sldMkLst>
          <pc:docMk/>
          <pc:sldMk cId="1364952520" sldId="580"/>
        </pc:sldMkLst>
        <pc:spChg chg="mod">
          <ac:chgData name="Catherine Morgan" userId="35048f38-7f06-4d34-924e-c19b9e3dcaf3" providerId="ADAL" clId="{45E73DB0-72C2-46FC-96D8-72B1C117EAC3}" dt="2026-01-07T11:37:12.337" v="551" actId="14100"/>
          <ac:spMkLst>
            <pc:docMk/>
            <pc:sldMk cId="1364952520" sldId="580"/>
            <ac:spMk id="3" creationId="{83600938-3607-6D94-D189-A5A1C18E6B5A}"/>
          </ac:spMkLst>
        </pc:spChg>
        <pc:spChg chg="add mod">
          <ac:chgData name="Catherine Morgan" userId="35048f38-7f06-4d34-924e-c19b9e3dcaf3" providerId="ADAL" clId="{45E73DB0-72C2-46FC-96D8-72B1C117EAC3}" dt="2026-01-07T11:37:06.650" v="550" actId="1076"/>
          <ac:spMkLst>
            <pc:docMk/>
            <pc:sldMk cId="1364952520" sldId="580"/>
            <ac:spMk id="4" creationId="{29814D34-DD42-9FC7-DA6D-43A6AD90CC29}"/>
          </ac:spMkLst>
        </pc:spChg>
      </pc:sldChg>
      <pc:sldChg chg="modSp mod">
        <pc:chgData name="Catherine Morgan" userId="35048f38-7f06-4d34-924e-c19b9e3dcaf3" providerId="ADAL" clId="{45E73DB0-72C2-46FC-96D8-72B1C117EAC3}" dt="2026-01-07T11:33:15.492" v="494" actId="20577"/>
        <pc:sldMkLst>
          <pc:docMk/>
          <pc:sldMk cId="940651110" sldId="582"/>
        </pc:sldMkLst>
        <pc:spChg chg="mod">
          <ac:chgData name="Catherine Morgan" userId="35048f38-7f06-4d34-924e-c19b9e3dcaf3" providerId="ADAL" clId="{45E73DB0-72C2-46FC-96D8-72B1C117EAC3}" dt="2026-01-07T11:32:48.940" v="482"/>
          <ac:spMkLst>
            <pc:docMk/>
            <pc:sldMk cId="940651110" sldId="582"/>
            <ac:spMk id="4" creationId="{18305AC8-4DC7-A8E5-7A76-05DA5F94B869}"/>
          </ac:spMkLst>
        </pc:spChg>
        <pc:spChg chg="mod">
          <ac:chgData name="Catherine Morgan" userId="35048f38-7f06-4d34-924e-c19b9e3dcaf3" providerId="ADAL" clId="{45E73DB0-72C2-46FC-96D8-72B1C117EAC3}" dt="2026-01-07T11:32:57.045" v="483"/>
          <ac:spMkLst>
            <pc:docMk/>
            <pc:sldMk cId="940651110" sldId="582"/>
            <ac:spMk id="5" creationId="{3DB8A755-DB42-01C8-D7CA-40375D4FBFF2}"/>
          </ac:spMkLst>
        </pc:spChg>
        <pc:spChg chg="mod">
          <ac:chgData name="Catherine Morgan" userId="35048f38-7f06-4d34-924e-c19b9e3dcaf3" providerId="ADAL" clId="{45E73DB0-72C2-46FC-96D8-72B1C117EAC3}" dt="2026-01-07T11:33:15.492" v="494" actId="20577"/>
          <ac:spMkLst>
            <pc:docMk/>
            <pc:sldMk cId="940651110" sldId="582"/>
            <ac:spMk id="6" creationId="{3C43115D-0F68-6D8B-2498-B89396A67BA9}"/>
          </ac:spMkLst>
        </pc:spChg>
      </pc:sldChg>
      <pc:sldChg chg="addSp delSp modSp mod setBg">
        <pc:chgData name="Catherine Morgan" userId="35048f38-7f06-4d34-924e-c19b9e3dcaf3" providerId="ADAL" clId="{45E73DB0-72C2-46FC-96D8-72B1C117EAC3}" dt="2026-01-07T11:18:05.007" v="27" actId="1076"/>
        <pc:sldMkLst>
          <pc:docMk/>
          <pc:sldMk cId="2672473264" sldId="584"/>
        </pc:sldMkLst>
        <pc:spChg chg="mod">
          <ac:chgData name="Catherine Morgan" userId="35048f38-7f06-4d34-924e-c19b9e3dcaf3" providerId="ADAL" clId="{45E73DB0-72C2-46FC-96D8-72B1C117EAC3}" dt="2026-01-07T11:17:51.076" v="24" actId="26606"/>
          <ac:spMkLst>
            <pc:docMk/>
            <pc:sldMk cId="2672473264" sldId="584"/>
            <ac:spMk id="2" creationId="{62DF6D68-68AE-0FC6-B2C3-496CC8701E7F}"/>
          </ac:spMkLst>
        </pc:spChg>
        <pc:spChg chg="add del mod">
          <ac:chgData name="Catherine Morgan" userId="35048f38-7f06-4d34-924e-c19b9e3dcaf3" providerId="ADAL" clId="{45E73DB0-72C2-46FC-96D8-72B1C117EAC3}" dt="2026-01-07T11:17:37.731" v="19" actId="931"/>
          <ac:spMkLst>
            <pc:docMk/>
            <pc:sldMk cId="2672473264" sldId="584"/>
            <ac:spMk id="4" creationId="{A4DF7DE9-17AE-E87F-E174-3820EE9A11CA}"/>
          </ac:spMkLst>
        </pc:spChg>
        <pc:spChg chg="add del">
          <ac:chgData name="Catherine Morgan" userId="35048f38-7f06-4d34-924e-c19b9e3dcaf3" providerId="ADAL" clId="{45E73DB0-72C2-46FC-96D8-72B1C117EAC3}" dt="2026-01-07T11:17:51.061" v="23" actId="26606"/>
          <ac:spMkLst>
            <pc:docMk/>
            <pc:sldMk cId="2672473264" sldId="584"/>
            <ac:spMk id="11" creationId="{FEEC52B4-866B-70E5-D00F-62B03EB17043}"/>
          </ac:spMkLst>
        </pc:spChg>
        <pc:spChg chg="add">
          <ac:chgData name="Catherine Morgan" userId="35048f38-7f06-4d34-924e-c19b9e3dcaf3" providerId="ADAL" clId="{45E73DB0-72C2-46FC-96D8-72B1C117EAC3}" dt="2026-01-07T11:17:51.076" v="24" actId="26606"/>
          <ac:spMkLst>
            <pc:docMk/>
            <pc:sldMk cId="2672473264" sldId="584"/>
            <ac:spMk id="12" creationId="{D12DDE76-C203-4047-9998-63900085B5E8}"/>
          </ac:spMkLst>
        </pc:spChg>
        <pc:spChg chg="add del">
          <ac:chgData name="Catherine Morgan" userId="35048f38-7f06-4d34-924e-c19b9e3dcaf3" providerId="ADAL" clId="{45E73DB0-72C2-46FC-96D8-72B1C117EAC3}" dt="2026-01-07T11:17:51.061" v="23" actId="26606"/>
          <ac:spMkLst>
            <pc:docMk/>
            <pc:sldMk cId="2672473264" sldId="584"/>
            <ac:spMk id="14" creationId="{2B97F24A-32CE-4C1C-A50D-3016B394DCFB}"/>
          </ac:spMkLst>
        </pc:spChg>
        <pc:spChg chg="add del">
          <ac:chgData name="Catherine Morgan" userId="35048f38-7f06-4d34-924e-c19b9e3dcaf3" providerId="ADAL" clId="{45E73DB0-72C2-46FC-96D8-72B1C117EAC3}" dt="2026-01-07T11:17:51.061" v="23" actId="26606"/>
          <ac:spMkLst>
            <pc:docMk/>
            <pc:sldMk cId="2672473264" sldId="584"/>
            <ac:spMk id="16" creationId="{CD8B4F24-440B-49E9-B85D-733523DC064B}"/>
          </ac:spMkLst>
        </pc:spChg>
        <pc:picChg chg="del">
          <ac:chgData name="Catherine Morgan" userId="35048f38-7f06-4d34-924e-c19b9e3dcaf3" providerId="ADAL" clId="{45E73DB0-72C2-46FC-96D8-72B1C117EAC3}" dt="2026-01-07T11:17:12.119" v="18" actId="478"/>
          <ac:picMkLst>
            <pc:docMk/>
            <pc:sldMk cId="2672473264" sldId="584"/>
            <ac:picMk id="5" creationId="{F6D2ED70-FF89-84B7-FB0A-A3362E626C34}"/>
          </ac:picMkLst>
        </pc:picChg>
        <pc:picChg chg="add mod">
          <ac:chgData name="Catherine Morgan" userId="35048f38-7f06-4d34-924e-c19b9e3dcaf3" providerId="ADAL" clId="{45E73DB0-72C2-46FC-96D8-72B1C117EAC3}" dt="2026-01-07T11:18:05.007" v="27" actId="1076"/>
          <ac:picMkLst>
            <pc:docMk/>
            <pc:sldMk cId="2672473264" sldId="584"/>
            <ac:picMk id="7" creationId="{EB724A2D-43F0-2C76-7444-C7C36F414B5A}"/>
          </ac:picMkLst>
        </pc:picChg>
      </pc:sldChg>
      <pc:sldChg chg="addSp delSp modSp add mod">
        <pc:chgData name="Catherine Morgan" userId="35048f38-7f06-4d34-924e-c19b9e3dcaf3" providerId="ADAL" clId="{45E73DB0-72C2-46FC-96D8-72B1C117EAC3}" dt="2026-01-07T11:33:25.141" v="513" actId="20577"/>
        <pc:sldMkLst>
          <pc:docMk/>
          <pc:sldMk cId="4129967009" sldId="585"/>
        </pc:sldMkLst>
        <pc:spChg chg="add del">
          <ac:chgData name="Catherine Morgan" userId="35048f38-7f06-4d34-924e-c19b9e3dcaf3" providerId="ADAL" clId="{45E73DB0-72C2-46FC-96D8-72B1C117EAC3}" dt="2026-01-07T11:22:53.935" v="46" actId="478"/>
          <ac:spMkLst>
            <pc:docMk/>
            <pc:sldMk cId="4129967009" sldId="585"/>
            <ac:spMk id="2" creationId="{DEF0EFB8-36D4-61CA-C8F4-B0E50A6270F9}"/>
          </ac:spMkLst>
        </pc:spChg>
        <pc:spChg chg="add del mod">
          <ac:chgData name="Catherine Morgan" userId="35048f38-7f06-4d34-924e-c19b9e3dcaf3" providerId="ADAL" clId="{45E73DB0-72C2-46FC-96D8-72B1C117EAC3}" dt="2026-01-07T11:29:55.555" v="459" actId="478"/>
          <ac:spMkLst>
            <pc:docMk/>
            <pc:sldMk cId="4129967009" sldId="585"/>
            <ac:spMk id="3" creationId="{79DAF487-C1D5-D45E-B1B7-571F8D4D0EFA}"/>
          </ac:spMkLst>
        </pc:spChg>
        <pc:spChg chg="mod">
          <ac:chgData name="Catherine Morgan" userId="35048f38-7f06-4d34-924e-c19b9e3dcaf3" providerId="ADAL" clId="{45E73DB0-72C2-46FC-96D8-72B1C117EAC3}" dt="2026-01-07T11:32:10.446" v="480" actId="1582"/>
          <ac:spMkLst>
            <pc:docMk/>
            <pc:sldMk cId="4129967009" sldId="585"/>
            <ac:spMk id="4" creationId="{49598068-FC8F-E4D4-F97F-EBE509C0E3BD}"/>
          </ac:spMkLst>
        </pc:spChg>
        <pc:spChg chg="mod">
          <ac:chgData name="Catherine Morgan" userId="35048f38-7f06-4d34-924e-c19b9e3dcaf3" providerId="ADAL" clId="{45E73DB0-72C2-46FC-96D8-72B1C117EAC3}" dt="2026-01-07T11:31:35.588" v="475" actId="1582"/>
          <ac:spMkLst>
            <pc:docMk/>
            <pc:sldMk cId="4129967009" sldId="585"/>
            <ac:spMk id="5" creationId="{13868D64-9690-4E19-1887-A9F1E42B48AA}"/>
          </ac:spMkLst>
        </pc:spChg>
        <pc:spChg chg="mod">
          <ac:chgData name="Catherine Morgan" userId="35048f38-7f06-4d34-924e-c19b9e3dcaf3" providerId="ADAL" clId="{45E73DB0-72C2-46FC-96D8-72B1C117EAC3}" dt="2026-01-07T11:33:25.141" v="513" actId="20577"/>
          <ac:spMkLst>
            <pc:docMk/>
            <pc:sldMk cId="4129967009" sldId="585"/>
            <ac:spMk id="6" creationId="{C0DADB22-B3E2-A1EB-E8DF-FD1A4AE95815}"/>
          </ac:spMkLst>
        </pc:spChg>
        <pc:spChg chg="mod">
          <ac:chgData name="Catherine Morgan" userId="35048f38-7f06-4d34-924e-c19b9e3dcaf3" providerId="ADAL" clId="{45E73DB0-72C2-46FC-96D8-72B1C117EAC3}" dt="2026-01-07T11:31:20.063" v="473" actId="1582"/>
          <ac:spMkLst>
            <pc:docMk/>
            <pc:sldMk cId="4129967009" sldId="585"/>
            <ac:spMk id="7" creationId="{71FE9F25-30BD-BAA2-314B-14E477BF5222}"/>
          </ac:spMkLst>
        </pc:spChg>
        <pc:spChg chg="mod">
          <ac:chgData name="Catherine Morgan" userId="35048f38-7f06-4d34-924e-c19b9e3dcaf3" providerId="ADAL" clId="{45E73DB0-72C2-46FC-96D8-72B1C117EAC3}" dt="2026-01-07T11:31:56.371" v="478" actId="1582"/>
          <ac:spMkLst>
            <pc:docMk/>
            <pc:sldMk cId="4129967009" sldId="585"/>
            <ac:spMk id="8" creationId="{A153D7C0-766C-31FF-1DE2-342490E9DF53}"/>
          </ac:spMkLst>
        </pc:spChg>
        <pc:spChg chg="mod">
          <ac:chgData name="Catherine Morgan" userId="35048f38-7f06-4d34-924e-c19b9e3dcaf3" providerId="ADAL" clId="{45E73DB0-72C2-46FC-96D8-72B1C117EAC3}" dt="2026-01-07T11:31:49.416" v="477" actId="1582"/>
          <ac:spMkLst>
            <pc:docMk/>
            <pc:sldMk cId="4129967009" sldId="585"/>
            <ac:spMk id="9" creationId="{20C9B9D0-49AE-5EA9-9F80-552FB1326154}"/>
          </ac:spMkLst>
        </pc:spChg>
        <pc:cxnChg chg="add mod">
          <ac:chgData name="Catherine Morgan" userId="35048f38-7f06-4d34-924e-c19b9e3dcaf3" providerId="ADAL" clId="{45E73DB0-72C2-46FC-96D8-72B1C117EAC3}" dt="2026-01-07T11:32:03.524" v="479" actId="1582"/>
          <ac:cxnSpMkLst>
            <pc:docMk/>
            <pc:sldMk cId="4129967009" sldId="585"/>
            <ac:cxnSpMk id="11" creationId="{BD3D6847-9F9F-9C0A-3983-50DE54DAB7AF}"/>
          </ac:cxnSpMkLst>
        </pc:cxnChg>
        <pc:cxnChg chg="add mod">
          <ac:chgData name="Catherine Morgan" userId="35048f38-7f06-4d34-924e-c19b9e3dcaf3" providerId="ADAL" clId="{45E73DB0-72C2-46FC-96D8-72B1C117EAC3}" dt="2026-01-07T11:31:27.367" v="474" actId="1582"/>
          <ac:cxnSpMkLst>
            <pc:docMk/>
            <pc:sldMk cId="4129967009" sldId="585"/>
            <ac:cxnSpMk id="13" creationId="{E28DC563-08A2-6D84-F7C7-DC3AE54CC72E}"/>
          </ac:cxnSpMkLst>
        </pc:cxnChg>
        <pc:cxnChg chg="add mod">
          <ac:chgData name="Catherine Morgan" userId="35048f38-7f06-4d34-924e-c19b9e3dcaf3" providerId="ADAL" clId="{45E73DB0-72C2-46FC-96D8-72B1C117EAC3}" dt="2026-01-07T11:31:43.412" v="476" actId="1582"/>
          <ac:cxnSpMkLst>
            <pc:docMk/>
            <pc:sldMk cId="4129967009" sldId="585"/>
            <ac:cxnSpMk id="14" creationId="{099E4B98-0629-52FC-C33C-2FDA657D66EF}"/>
          </ac:cxnSpMkLst>
        </pc:cxnChg>
      </pc:sldChg>
      <pc:sldChg chg="addSp delSp modSp new mod setBg modClrScheme chgLayout">
        <pc:chgData name="Catherine Morgan" userId="35048f38-7f06-4d34-924e-c19b9e3dcaf3" providerId="ADAL" clId="{45E73DB0-72C2-46FC-96D8-72B1C117EAC3}" dt="2026-01-07T11:57:06.139" v="722" actId="255"/>
        <pc:sldMkLst>
          <pc:docMk/>
          <pc:sldMk cId="2573179509" sldId="586"/>
        </pc:sldMkLst>
        <pc:spChg chg="del mod ord">
          <ac:chgData name="Catherine Morgan" userId="35048f38-7f06-4d34-924e-c19b9e3dcaf3" providerId="ADAL" clId="{45E73DB0-72C2-46FC-96D8-72B1C117EAC3}" dt="2026-01-07T11:55:47.518" v="640" actId="700"/>
          <ac:spMkLst>
            <pc:docMk/>
            <pc:sldMk cId="2573179509" sldId="586"/>
            <ac:spMk id="2" creationId="{4678E4E1-F7E2-9931-43DF-2B4E3A77AC91}"/>
          </ac:spMkLst>
        </pc:spChg>
        <pc:spChg chg="del mod ord">
          <ac:chgData name="Catherine Morgan" userId="35048f38-7f06-4d34-924e-c19b9e3dcaf3" providerId="ADAL" clId="{45E73DB0-72C2-46FC-96D8-72B1C117EAC3}" dt="2026-01-07T11:55:47.518" v="640" actId="700"/>
          <ac:spMkLst>
            <pc:docMk/>
            <pc:sldMk cId="2573179509" sldId="586"/>
            <ac:spMk id="3" creationId="{23924764-BF44-1365-45CC-85B9654DC63B}"/>
          </ac:spMkLst>
        </pc:spChg>
        <pc:spChg chg="add mod ord">
          <ac:chgData name="Catherine Morgan" userId="35048f38-7f06-4d34-924e-c19b9e3dcaf3" providerId="ADAL" clId="{45E73DB0-72C2-46FC-96D8-72B1C117EAC3}" dt="2026-01-07T11:57:06.139" v="722" actId="255"/>
          <ac:spMkLst>
            <pc:docMk/>
            <pc:sldMk cId="2573179509" sldId="586"/>
            <ac:spMk id="4" creationId="{65EF92BE-5AEE-EEB2-51AD-64F8487C4966}"/>
          </ac:spMkLst>
        </pc:spChg>
        <pc:spChg chg="add del mod ord">
          <ac:chgData name="Catherine Morgan" userId="35048f38-7f06-4d34-924e-c19b9e3dcaf3" providerId="ADAL" clId="{45E73DB0-72C2-46FC-96D8-72B1C117EAC3}" dt="2026-01-07T11:56:50.444" v="710" actId="26606"/>
          <ac:spMkLst>
            <pc:docMk/>
            <pc:sldMk cId="2573179509" sldId="586"/>
            <ac:spMk id="5" creationId="{93A39C6C-97FD-093D-5533-36E61AB376F7}"/>
          </ac:spMkLst>
        </pc:spChg>
        <pc:spChg chg="add">
          <ac:chgData name="Catherine Morgan" userId="35048f38-7f06-4d34-924e-c19b9e3dcaf3" providerId="ADAL" clId="{45E73DB0-72C2-46FC-96D8-72B1C117EAC3}" dt="2026-01-07T11:56:50.444" v="710" actId="26606"/>
          <ac:spMkLst>
            <pc:docMk/>
            <pc:sldMk cId="2573179509" sldId="586"/>
            <ac:spMk id="11" creationId="{2659FDB4-FCBE-4A89-B46D-43D4FA54464D}"/>
          </ac:spMkLst>
        </pc:spChg>
        <pc:graphicFrameChg chg="add">
          <ac:chgData name="Catherine Morgan" userId="35048f38-7f06-4d34-924e-c19b9e3dcaf3" providerId="ADAL" clId="{45E73DB0-72C2-46FC-96D8-72B1C117EAC3}" dt="2026-01-07T11:56:50.444" v="710" actId="26606"/>
          <ac:graphicFrameMkLst>
            <pc:docMk/>
            <pc:sldMk cId="2573179509" sldId="586"/>
            <ac:graphicFrameMk id="7" creationId="{59FF400B-F5CF-E062-6CA6-DD4745E4434D}"/>
          </ac:graphicFrameMkLst>
        </pc:graphicFrameChg>
        <pc:cxnChg chg="add">
          <ac:chgData name="Catherine Morgan" userId="35048f38-7f06-4d34-924e-c19b9e3dcaf3" providerId="ADAL" clId="{45E73DB0-72C2-46FC-96D8-72B1C117EAC3}" dt="2026-01-07T11:56:50.444" v="710" actId="26606"/>
          <ac:cxnSpMkLst>
            <pc:docMk/>
            <pc:sldMk cId="2573179509" sldId="586"/>
            <ac:cxnSpMk id="13" creationId="{C8F51B3F-8331-4E4A-AE96-D47B1006EEAD}"/>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A33C3-8CFB-415B-BEF9-4ACECC7DFD80}"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F23D3A49-85F6-44D1-AC80-9D4230913466}">
      <dgm:prSet/>
      <dgm:spPr/>
      <dgm:t>
        <a:bodyPr/>
        <a:lstStyle/>
        <a:p>
          <a:r>
            <a:rPr lang="en-GB" dirty="0">
              <a:latin typeface="Calibri" panose="020F0502020204030204" pitchFamily="34" charset="0"/>
              <a:cs typeface="Calibri" panose="020F0502020204030204" pitchFamily="34" charset="0"/>
            </a:rPr>
            <a:t>Evaluative – the aim is to find out how well something is working or whether it has worked as expected</a:t>
          </a:r>
          <a:endParaRPr lang="en-US" dirty="0">
            <a:latin typeface="Calibri" panose="020F0502020204030204" pitchFamily="34" charset="0"/>
            <a:cs typeface="Calibri" panose="020F0502020204030204" pitchFamily="34" charset="0"/>
          </a:endParaRPr>
        </a:p>
      </dgm:t>
    </dgm:pt>
    <dgm:pt modelId="{3CF99709-B626-40EE-8F22-D34C5B050BE4}" type="parTrans" cxnId="{0FE64BB2-A55E-4888-A79B-52D45328610D}">
      <dgm:prSet/>
      <dgm:spPr/>
      <dgm:t>
        <a:bodyPr/>
        <a:lstStyle/>
        <a:p>
          <a:endParaRPr lang="en-US"/>
        </a:p>
      </dgm:t>
    </dgm:pt>
    <dgm:pt modelId="{5B7C9963-DD4C-40CB-837F-3B68E9AE1EB2}" type="sibTrans" cxnId="{0FE64BB2-A55E-4888-A79B-52D45328610D}">
      <dgm:prSet/>
      <dgm:spPr/>
      <dgm:t>
        <a:bodyPr/>
        <a:lstStyle/>
        <a:p>
          <a:endParaRPr lang="en-US"/>
        </a:p>
      </dgm:t>
    </dgm:pt>
    <dgm:pt modelId="{0CB9755B-67C9-4BA6-93DD-349F6311C38E}">
      <dgm:prSet/>
      <dgm:spPr/>
      <dgm:t>
        <a:bodyPr/>
        <a:lstStyle/>
        <a:p>
          <a:r>
            <a:rPr lang="en-GB" dirty="0">
              <a:latin typeface="Calibri" panose="020F0502020204030204" pitchFamily="34" charset="0"/>
              <a:cs typeface="Calibri" panose="020F0502020204030204" pitchFamily="34" charset="0"/>
            </a:rPr>
            <a:t>Exploratory – where little is known and the principal purpose is to establish the ‘shape’ of the problem or issue</a:t>
          </a:r>
          <a:endParaRPr lang="en-US" dirty="0">
            <a:latin typeface="Calibri" panose="020F0502020204030204" pitchFamily="34" charset="0"/>
            <a:cs typeface="Calibri" panose="020F0502020204030204" pitchFamily="34" charset="0"/>
          </a:endParaRPr>
        </a:p>
      </dgm:t>
    </dgm:pt>
    <dgm:pt modelId="{FB5B1F21-3CB3-4922-A585-C1675AC7BD37}" type="parTrans" cxnId="{1F71BDC3-15DA-41B4-BC9E-470F9B3F4380}">
      <dgm:prSet/>
      <dgm:spPr/>
      <dgm:t>
        <a:bodyPr/>
        <a:lstStyle/>
        <a:p>
          <a:endParaRPr lang="en-US"/>
        </a:p>
      </dgm:t>
    </dgm:pt>
    <dgm:pt modelId="{ECB1DFB1-14BE-4FAF-A4B5-022E15017DD6}" type="sibTrans" cxnId="{1F71BDC3-15DA-41B4-BC9E-470F9B3F4380}">
      <dgm:prSet/>
      <dgm:spPr/>
      <dgm:t>
        <a:bodyPr/>
        <a:lstStyle/>
        <a:p>
          <a:endParaRPr lang="en-US"/>
        </a:p>
      </dgm:t>
    </dgm:pt>
    <dgm:pt modelId="{26E60BEF-CEBA-4F1D-BCCA-DDB29EF90F5F}">
      <dgm:prSet/>
      <dgm:spPr/>
      <dgm:t>
        <a:bodyPr/>
        <a:lstStyle/>
        <a:p>
          <a:r>
            <a:rPr lang="en-GB" dirty="0">
              <a:latin typeface="Calibri" panose="020F0502020204030204" pitchFamily="34" charset="0"/>
              <a:cs typeface="Calibri" panose="020F0502020204030204" pitchFamily="34" charset="0"/>
            </a:rPr>
            <a:t>Explanatory – where the phenomenon in which you are interested needs to be unpacked; the connections between different parts of the issue need unravelling and the case study offers a route to explanation</a:t>
          </a:r>
          <a:endParaRPr lang="en-US" dirty="0">
            <a:latin typeface="Calibri" panose="020F0502020204030204" pitchFamily="34" charset="0"/>
            <a:cs typeface="Calibri" panose="020F0502020204030204" pitchFamily="34" charset="0"/>
          </a:endParaRPr>
        </a:p>
      </dgm:t>
    </dgm:pt>
    <dgm:pt modelId="{DAEF07C2-B612-456A-A05C-D64005980C69}" type="parTrans" cxnId="{812471D2-4F27-4F19-BF3A-F8A00BB519F7}">
      <dgm:prSet/>
      <dgm:spPr/>
      <dgm:t>
        <a:bodyPr/>
        <a:lstStyle/>
        <a:p>
          <a:endParaRPr lang="en-US"/>
        </a:p>
      </dgm:t>
    </dgm:pt>
    <dgm:pt modelId="{AB3ABFE1-3491-487B-BA92-ABA011C363C8}" type="sibTrans" cxnId="{812471D2-4F27-4F19-BF3A-F8A00BB519F7}">
      <dgm:prSet/>
      <dgm:spPr/>
      <dgm:t>
        <a:bodyPr/>
        <a:lstStyle/>
        <a:p>
          <a:endParaRPr lang="en-US"/>
        </a:p>
      </dgm:t>
    </dgm:pt>
    <dgm:pt modelId="{D42E3134-A443-4434-A53D-A3202C2FEB60}" type="pres">
      <dgm:prSet presAssocID="{6B5A33C3-8CFB-415B-BEF9-4ACECC7DFD80}" presName="root" presStyleCnt="0">
        <dgm:presLayoutVars>
          <dgm:dir/>
          <dgm:resizeHandles val="exact"/>
        </dgm:presLayoutVars>
      </dgm:prSet>
      <dgm:spPr/>
    </dgm:pt>
    <dgm:pt modelId="{06DBA0C5-FC9C-4CF4-8A56-C62EDC2F28D3}" type="pres">
      <dgm:prSet presAssocID="{F23D3A49-85F6-44D1-AC80-9D4230913466}" presName="compNode" presStyleCnt="0"/>
      <dgm:spPr/>
    </dgm:pt>
    <dgm:pt modelId="{66643C22-BD64-4DEF-907F-96D629D72FBB}" type="pres">
      <dgm:prSet presAssocID="{F23D3A49-85F6-44D1-AC80-9D4230913466}" presName="bgRect" presStyleLbl="bgShp" presStyleIdx="0" presStyleCnt="3"/>
      <dgm:spPr/>
    </dgm:pt>
    <dgm:pt modelId="{90143A76-E08D-4767-B06D-5317C38EBD51}" type="pres">
      <dgm:prSet presAssocID="{F23D3A49-85F6-44D1-AC80-9D42309134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D86C875E-3DF6-43F2-8CC6-ADEB169F0379}" type="pres">
      <dgm:prSet presAssocID="{F23D3A49-85F6-44D1-AC80-9D4230913466}" presName="spaceRect" presStyleCnt="0"/>
      <dgm:spPr/>
    </dgm:pt>
    <dgm:pt modelId="{D60DED5B-C50D-4F6C-82EE-559D5E8DBF54}" type="pres">
      <dgm:prSet presAssocID="{F23D3A49-85F6-44D1-AC80-9D4230913466}" presName="parTx" presStyleLbl="revTx" presStyleIdx="0" presStyleCnt="3">
        <dgm:presLayoutVars>
          <dgm:chMax val="0"/>
          <dgm:chPref val="0"/>
        </dgm:presLayoutVars>
      </dgm:prSet>
      <dgm:spPr/>
    </dgm:pt>
    <dgm:pt modelId="{F9239BE4-6D41-4B61-81F4-B92600BDF2EF}" type="pres">
      <dgm:prSet presAssocID="{5B7C9963-DD4C-40CB-837F-3B68E9AE1EB2}" presName="sibTrans" presStyleCnt="0"/>
      <dgm:spPr/>
    </dgm:pt>
    <dgm:pt modelId="{39411103-48B4-41BF-8BFB-9767ACC55D1E}" type="pres">
      <dgm:prSet presAssocID="{0CB9755B-67C9-4BA6-93DD-349F6311C38E}" presName="compNode" presStyleCnt="0"/>
      <dgm:spPr/>
    </dgm:pt>
    <dgm:pt modelId="{0D96CA18-76BA-413C-AB7F-189401A444A5}" type="pres">
      <dgm:prSet presAssocID="{0CB9755B-67C9-4BA6-93DD-349F6311C38E}" presName="bgRect" presStyleLbl="bgShp" presStyleIdx="1" presStyleCnt="3"/>
      <dgm:spPr/>
    </dgm:pt>
    <dgm:pt modelId="{713CCF41-9381-40D9-B785-E2CAF907CC1F}" type="pres">
      <dgm:prSet presAssocID="{0CB9755B-67C9-4BA6-93DD-349F6311C3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C455E933-5D36-4B58-A028-164A66F5D65A}" type="pres">
      <dgm:prSet presAssocID="{0CB9755B-67C9-4BA6-93DD-349F6311C38E}" presName="spaceRect" presStyleCnt="0"/>
      <dgm:spPr/>
    </dgm:pt>
    <dgm:pt modelId="{783F6DEF-2775-4076-8399-C9D3D854D7B8}" type="pres">
      <dgm:prSet presAssocID="{0CB9755B-67C9-4BA6-93DD-349F6311C38E}" presName="parTx" presStyleLbl="revTx" presStyleIdx="1" presStyleCnt="3">
        <dgm:presLayoutVars>
          <dgm:chMax val="0"/>
          <dgm:chPref val="0"/>
        </dgm:presLayoutVars>
      </dgm:prSet>
      <dgm:spPr/>
    </dgm:pt>
    <dgm:pt modelId="{173A9D4E-75F6-4148-BF49-610461272093}" type="pres">
      <dgm:prSet presAssocID="{ECB1DFB1-14BE-4FAF-A4B5-022E15017DD6}" presName="sibTrans" presStyleCnt="0"/>
      <dgm:spPr/>
    </dgm:pt>
    <dgm:pt modelId="{A809ABEC-34BC-4694-91D7-A7BBD5A14507}" type="pres">
      <dgm:prSet presAssocID="{26E60BEF-CEBA-4F1D-BCCA-DDB29EF90F5F}" presName="compNode" presStyleCnt="0"/>
      <dgm:spPr/>
    </dgm:pt>
    <dgm:pt modelId="{4893D8B7-A822-4D99-BECC-6A77F1D8D322}" type="pres">
      <dgm:prSet presAssocID="{26E60BEF-CEBA-4F1D-BCCA-DDB29EF90F5F}" presName="bgRect" presStyleLbl="bgShp" presStyleIdx="2" presStyleCnt="3"/>
      <dgm:spPr/>
    </dgm:pt>
    <dgm:pt modelId="{04294089-383E-4F42-B28B-E358C943FBB3}" type="pres">
      <dgm:prSet presAssocID="{26E60BEF-CEBA-4F1D-BCCA-DDB29EF90F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ed"/>
        </a:ext>
      </dgm:extLst>
    </dgm:pt>
    <dgm:pt modelId="{52456722-334E-4425-B079-1D2A31871FED}" type="pres">
      <dgm:prSet presAssocID="{26E60BEF-CEBA-4F1D-BCCA-DDB29EF90F5F}" presName="spaceRect" presStyleCnt="0"/>
      <dgm:spPr/>
    </dgm:pt>
    <dgm:pt modelId="{A7A810E0-81EF-46D2-B0DD-0CA06E715C55}" type="pres">
      <dgm:prSet presAssocID="{26E60BEF-CEBA-4F1D-BCCA-DDB29EF90F5F}" presName="parTx" presStyleLbl="revTx" presStyleIdx="2" presStyleCnt="3">
        <dgm:presLayoutVars>
          <dgm:chMax val="0"/>
          <dgm:chPref val="0"/>
        </dgm:presLayoutVars>
      </dgm:prSet>
      <dgm:spPr/>
    </dgm:pt>
  </dgm:ptLst>
  <dgm:cxnLst>
    <dgm:cxn modelId="{40202E41-50AC-4D58-92F2-4AFE6309EAB8}" type="presOf" srcId="{F23D3A49-85F6-44D1-AC80-9D4230913466}" destId="{D60DED5B-C50D-4F6C-82EE-559D5E8DBF54}" srcOrd="0" destOrd="0" presId="urn:microsoft.com/office/officeart/2018/2/layout/IconVerticalSolidList"/>
    <dgm:cxn modelId="{C2C6CF6E-1FBD-4252-A652-9D9AA74AAFE1}" type="presOf" srcId="{6B5A33C3-8CFB-415B-BEF9-4ACECC7DFD80}" destId="{D42E3134-A443-4434-A53D-A3202C2FEB60}" srcOrd="0" destOrd="0" presId="urn:microsoft.com/office/officeart/2018/2/layout/IconVerticalSolidList"/>
    <dgm:cxn modelId="{A5155FA4-2A6E-4BB2-83B4-71D94A763CC3}" type="presOf" srcId="{0CB9755B-67C9-4BA6-93DD-349F6311C38E}" destId="{783F6DEF-2775-4076-8399-C9D3D854D7B8}" srcOrd="0" destOrd="0" presId="urn:microsoft.com/office/officeart/2018/2/layout/IconVerticalSolidList"/>
    <dgm:cxn modelId="{0FE64BB2-A55E-4888-A79B-52D45328610D}" srcId="{6B5A33C3-8CFB-415B-BEF9-4ACECC7DFD80}" destId="{F23D3A49-85F6-44D1-AC80-9D4230913466}" srcOrd="0" destOrd="0" parTransId="{3CF99709-B626-40EE-8F22-D34C5B050BE4}" sibTransId="{5B7C9963-DD4C-40CB-837F-3B68E9AE1EB2}"/>
    <dgm:cxn modelId="{B13A2ABC-8112-4A57-8972-9DFFDC797291}" type="presOf" srcId="{26E60BEF-CEBA-4F1D-BCCA-DDB29EF90F5F}" destId="{A7A810E0-81EF-46D2-B0DD-0CA06E715C55}" srcOrd="0" destOrd="0" presId="urn:microsoft.com/office/officeart/2018/2/layout/IconVerticalSolidList"/>
    <dgm:cxn modelId="{1F71BDC3-15DA-41B4-BC9E-470F9B3F4380}" srcId="{6B5A33C3-8CFB-415B-BEF9-4ACECC7DFD80}" destId="{0CB9755B-67C9-4BA6-93DD-349F6311C38E}" srcOrd="1" destOrd="0" parTransId="{FB5B1F21-3CB3-4922-A585-C1675AC7BD37}" sibTransId="{ECB1DFB1-14BE-4FAF-A4B5-022E15017DD6}"/>
    <dgm:cxn modelId="{812471D2-4F27-4F19-BF3A-F8A00BB519F7}" srcId="{6B5A33C3-8CFB-415B-BEF9-4ACECC7DFD80}" destId="{26E60BEF-CEBA-4F1D-BCCA-DDB29EF90F5F}" srcOrd="2" destOrd="0" parTransId="{DAEF07C2-B612-456A-A05C-D64005980C69}" sibTransId="{AB3ABFE1-3491-487B-BA92-ABA011C363C8}"/>
    <dgm:cxn modelId="{4DAB4EE9-3173-45C6-A543-4E617B8BF328}" type="presParOf" srcId="{D42E3134-A443-4434-A53D-A3202C2FEB60}" destId="{06DBA0C5-FC9C-4CF4-8A56-C62EDC2F28D3}" srcOrd="0" destOrd="0" presId="urn:microsoft.com/office/officeart/2018/2/layout/IconVerticalSolidList"/>
    <dgm:cxn modelId="{64F31B63-24D4-4BBF-B506-DE667849A1D4}" type="presParOf" srcId="{06DBA0C5-FC9C-4CF4-8A56-C62EDC2F28D3}" destId="{66643C22-BD64-4DEF-907F-96D629D72FBB}" srcOrd="0" destOrd="0" presId="urn:microsoft.com/office/officeart/2018/2/layout/IconVerticalSolidList"/>
    <dgm:cxn modelId="{740B1335-5C08-404A-B846-9C603180AC93}" type="presParOf" srcId="{06DBA0C5-FC9C-4CF4-8A56-C62EDC2F28D3}" destId="{90143A76-E08D-4767-B06D-5317C38EBD51}" srcOrd="1" destOrd="0" presId="urn:microsoft.com/office/officeart/2018/2/layout/IconVerticalSolidList"/>
    <dgm:cxn modelId="{3C281561-7EAE-46C7-AC95-CC21EAF94967}" type="presParOf" srcId="{06DBA0C5-FC9C-4CF4-8A56-C62EDC2F28D3}" destId="{D86C875E-3DF6-43F2-8CC6-ADEB169F0379}" srcOrd="2" destOrd="0" presId="urn:microsoft.com/office/officeart/2018/2/layout/IconVerticalSolidList"/>
    <dgm:cxn modelId="{D9FB0060-321D-4EEC-ACCC-AFF9ACDF7915}" type="presParOf" srcId="{06DBA0C5-FC9C-4CF4-8A56-C62EDC2F28D3}" destId="{D60DED5B-C50D-4F6C-82EE-559D5E8DBF54}" srcOrd="3" destOrd="0" presId="urn:microsoft.com/office/officeart/2018/2/layout/IconVerticalSolidList"/>
    <dgm:cxn modelId="{9695C4A0-49AF-49B7-BFB2-C3C80643A1C2}" type="presParOf" srcId="{D42E3134-A443-4434-A53D-A3202C2FEB60}" destId="{F9239BE4-6D41-4B61-81F4-B92600BDF2EF}" srcOrd="1" destOrd="0" presId="urn:microsoft.com/office/officeart/2018/2/layout/IconVerticalSolidList"/>
    <dgm:cxn modelId="{C2BD4D54-459E-44BB-8C82-B0EA92AE8C8F}" type="presParOf" srcId="{D42E3134-A443-4434-A53D-A3202C2FEB60}" destId="{39411103-48B4-41BF-8BFB-9767ACC55D1E}" srcOrd="2" destOrd="0" presId="urn:microsoft.com/office/officeart/2018/2/layout/IconVerticalSolidList"/>
    <dgm:cxn modelId="{96F9AE9C-3F7C-4C96-BA54-D3421A49942F}" type="presParOf" srcId="{39411103-48B4-41BF-8BFB-9767ACC55D1E}" destId="{0D96CA18-76BA-413C-AB7F-189401A444A5}" srcOrd="0" destOrd="0" presId="urn:microsoft.com/office/officeart/2018/2/layout/IconVerticalSolidList"/>
    <dgm:cxn modelId="{8476E76D-D0DE-4770-BDC8-ABDBBED1FCB4}" type="presParOf" srcId="{39411103-48B4-41BF-8BFB-9767ACC55D1E}" destId="{713CCF41-9381-40D9-B785-E2CAF907CC1F}" srcOrd="1" destOrd="0" presId="urn:microsoft.com/office/officeart/2018/2/layout/IconVerticalSolidList"/>
    <dgm:cxn modelId="{1861203A-2772-4905-A60C-47FF31B2F869}" type="presParOf" srcId="{39411103-48B4-41BF-8BFB-9767ACC55D1E}" destId="{C455E933-5D36-4B58-A028-164A66F5D65A}" srcOrd="2" destOrd="0" presId="urn:microsoft.com/office/officeart/2018/2/layout/IconVerticalSolidList"/>
    <dgm:cxn modelId="{861768AA-2F92-447E-9427-15DC30311E20}" type="presParOf" srcId="{39411103-48B4-41BF-8BFB-9767ACC55D1E}" destId="{783F6DEF-2775-4076-8399-C9D3D854D7B8}" srcOrd="3" destOrd="0" presId="urn:microsoft.com/office/officeart/2018/2/layout/IconVerticalSolidList"/>
    <dgm:cxn modelId="{16A2A343-F839-4B23-8768-11A95E37FC7E}" type="presParOf" srcId="{D42E3134-A443-4434-A53D-A3202C2FEB60}" destId="{173A9D4E-75F6-4148-BF49-610461272093}" srcOrd="3" destOrd="0" presId="urn:microsoft.com/office/officeart/2018/2/layout/IconVerticalSolidList"/>
    <dgm:cxn modelId="{46ED6551-BEB1-4340-98EF-EA85A712EBAD}" type="presParOf" srcId="{D42E3134-A443-4434-A53D-A3202C2FEB60}" destId="{A809ABEC-34BC-4694-91D7-A7BBD5A14507}" srcOrd="4" destOrd="0" presId="urn:microsoft.com/office/officeart/2018/2/layout/IconVerticalSolidList"/>
    <dgm:cxn modelId="{43142E18-44B8-4640-9E90-FA4AA76585B6}" type="presParOf" srcId="{A809ABEC-34BC-4694-91D7-A7BBD5A14507}" destId="{4893D8B7-A822-4D99-BECC-6A77F1D8D322}" srcOrd="0" destOrd="0" presId="urn:microsoft.com/office/officeart/2018/2/layout/IconVerticalSolidList"/>
    <dgm:cxn modelId="{7DA8829D-D4C2-46A1-9D41-915B08A6D3D8}" type="presParOf" srcId="{A809ABEC-34BC-4694-91D7-A7BBD5A14507}" destId="{04294089-383E-4F42-B28B-E358C943FBB3}" srcOrd="1" destOrd="0" presId="urn:microsoft.com/office/officeart/2018/2/layout/IconVerticalSolidList"/>
    <dgm:cxn modelId="{446CEFFD-0502-40D8-A132-E628FAF6E516}" type="presParOf" srcId="{A809ABEC-34BC-4694-91D7-A7BBD5A14507}" destId="{52456722-334E-4425-B079-1D2A31871FED}" srcOrd="2" destOrd="0" presId="urn:microsoft.com/office/officeart/2018/2/layout/IconVerticalSolidList"/>
    <dgm:cxn modelId="{E4ACA626-7637-492B-8DDC-358D37C12583}" type="presParOf" srcId="{A809ABEC-34BC-4694-91D7-A7BBD5A14507}" destId="{A7A810E0-81EF-46D2-B0DD-0CA06E715C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3D08FD-5E85-4947-8434-5F08C9D669BD}"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4A14A08F-D602-4BC9-8E3E-28525DAB0892}">
      <dgm:prSet/>
      <dgm:spPr>
        <a:solidFill>
          <a:schemeClr val="accent2">
            <a:lumMod val="60000"/>
            <a:lumOff val="40000"/>
          </a:schemeClr>
        </a:solidFill>
        <a:ln>
          <a:solidFill>
            <a:schemeClr val="accent2">
              <a:lumMod val="20000"/>
              <a:lumOff val="80000"/>
            </a:schemeClr>
          </a:solidFill>
        </a:ln>
      </dgm:spPr>
      <dgm:t>
        <a:bodyPr/>
        <a:lstStyle/>
        <a:p>
          <a:r>
            <a:rPr lang="en-GB" dirty="0">
              <a:solidFill>
                <a:schemeClr val="tx1"/>
              </a:solidFill>
            </a:rPr>
            <a:t>Case study as research approach</a:t>
          </a:r>
          <a:endParaRPr lang="en-US" dirty="0">
            <a:solidFill>
              <a:schemeClr val="tx1"/>
            </a:solidFill>
          </a:endParaRPr>
        </a:p>
      </dgm:t>
    </dgm:pt>
    <dgm:pt modelId="{4EB3A561-1F1F-430D-B69E-F8253C660BC8}" type="parTrans" cxnId="{3AE10BE4-97A7-40A2-A81C-0154B55C4390}">
      <dgm:prSet/>
      <dgm:spPr/>
      <dgm:t>
        <a:bodyPr/>
        <a:lstStyle/>
        <a:p>
          <a:endParaRPr lang="en-US"/>
        </a:p>
      </dgm:t>
    </dgm:pt>
    <dgm:pt modelId="{6BF1D648-5238-44CB-B65E-92BCE341E7E4}" type="sibTrans" cxnId="{3AE10BE4-97A7-40A2-A81C-0154B55C4390}">
      <dgm:prSet/>
      <dgm:spPr/>
      <dgm:t>
        <a:bodyPr/>
        <a:lstStyle/>
        <a:p>
          <a:endParaRPr lang="en-US"/>
        </a:p>
      </dgm:t>
    </dgm:pt>
    <dgm:pt modelId="{7C1F682F-8717-4EB3-9319-D65FC805DABE}">
      <dgm:prSet/>
      <dgm:spPr>
        <a:solidFill>
          <a:schemeClr val="accent1">
            <a:lumMod val="40000"/>
            <a:lumOff val="60000"/>
          </a:schemeClr>
        </a:solidFill>
        <a:ln>
          <a:solidFill>
            <a:schemeClr val="accent4"/>
          </a:solidFill>
        </a:ln>
      </dgm:spPr>
      <dgm:t>
        <a:bodyPr/>
        <a:lstStyle/>
        <a:p>
          <a:r>
            <a:rPr lang="en-GB" dirty="0">
              <a:solidFill>
                <a:schemeClr val="tx1"/>
              </a:solidFill>
            </a:rPr>
            <a:t>Bounded unit – a person, a group, an institution or organisation</a:t>
          </a:r>
          <a:endParaRPr lang="en-US" dirty="0">
            <a:solidFill>
              <a:schemeClr val="tx1"/>
            </a:solidFill>
          </a:endParaRPr>
        </a:p>
      </dgm:t>
    </dgm:pt>
    <dgm:pt modelId="{C33F6563-A170-4EA7-889D-937B5971DA94}" type="parTrans" cxnId="{C9FBC212-ED13-41CD-BA99-090E7B20A063}">
      <dgm:prSet/>
      <dgm:spPr/>
      <dgm:t>
        <a:bodyPr/>
        <a:lstStyle/>
        <a:p>
          <a:endParaRPr lang="en-US"/>
        </a:p>
      </dgm:t>
    </dgm:pt>
    <dgm:pt modelId="{88AA1F73-72B5-4EFD-9791-0E7F5DC334AB}" type="sibTrans" cxnId="{C9FBC212-ED13-41CD-BA99-090E7B20A063}">
      <dgm:prSet/>
      <dgm:spPr/>
      <dgm:t>
        <a:bodyPr/>
        <a:lstStyle/>
        <a:p>
          <a:endParaRPr lang="en-US"/>
        </a:p>
      </dgm:t>
    </dgm:pt>
    <dgm:pt modelId="{41D151E3-798C-46CA-993E-78C41A283889}">
      <dgm:prSet/>
      <dgm:spPr>
        <a:solidFill>
          <a:schemeClr val="accent6">
            <a:lumMod val="40000"/>
            <a:lumOff val="60000"/>
          </a:schemeClr>
        </a:solidFill>
        <a:ln>
          <a:solidFill>
            <a:schemeClr val="accent6">
              <a:lumMod val="75000"/>
            </a:schemeClr>
          </a:solidFill>
        </a:ln>
      </dgm:spPr>
      <dgm:t>
        <a:bodyPr/>
        <a:lstStyle/>
        <a:p>
          <a:r>
            <a:rPr lang="en-GB" dirty="0">
              <a:solidFill>
                <a:schemeClr val="tx1"/>
              </a:solidFill>
            </a:rPr>
            <a:t>Located within personal, professional, local and national communities</a:t>
          </a:r>
          <a:endParaRPr lang="en-US" dirty="0">
            <a:solidFill>
              <a:schemeClr val="tx1"/>
            </a:solidFill>
          </a:endParaRPr>
        </a:p>
      </dgm:t>
    </dgm:pt>
    <dgm:pt modelId="{B5B26A34-56FE-46B2-A4F6-81C28272514C}" type="parTrans" cxnId="{C0F3E0D3-8C84-4D1B-9188-D9F56CDA1827}">
      <dgm:prSet/>
      <dgm:spPr/>
      <dgm:t>
        <a:bodyPr/>
        <a:lstStyle/>
        <a:p>
          <a:endParaRPr lang="en-US"/>
        </a:p>
      </dgm:t>
    </dgm:pt>
    <dgm:pt modelId="{BCA150B5-4316-43F0-ACAF-9901A257D12E}" type="sibTrans" cxnId="{C0F3E0D3-8C84-4D1B-9188-D9F56CDA1827}">
      <dgm:prSet/>
      <dgm:spPr/>
      <dgm:t>
        <a:bodyPr/>
        <a:lstStyle/>
        <a:p>
          <a:endParaRPr lang="en-US"/>
        </a:p>
      </dgm:t>
    </dgm:pt>
    <dgm:pt modelId="{39BE7FE2-B4CC-46CC-9203-28CB09E8CEB8}">
      <dgm:prSet/>
      <dgm:spPr>
        <a:solidFill>
          <a:schemeClr val="accent5">
            <a:lumMod val="40000"/>
            <a:lumOff val="60000"/>
          </a:schemeClr>
        </a:solidFill>
        <a:ln>
          <a:solidFill>
            <a:schemeClr val="accent5"/>
          </a:solidFill>
        </a:ln>
      </dgm:spPr>
      <dgm:t>
        <a:bodyPr/>
        <a:lstStyle/>
        <a:p>
          <a:r>
            <a:rPr lang="en-GB" dirty="0">
              <a:solidFill>
                <a:schemeClr val="tx1"/>
              </a:solidFill>
            </a:rPr>
            <a:t>Involves interactions, communications, relationships and practices between the case and the wider world and vice versa</a:t>
          </a:r>
          <a:endParaRPr lang="en-US" dirty="0">
            <a:solidFill>
              <a:schemeClr val="tx1"/>
            </a:solidFill>
          </a:endParaRPr>
        </a:p>
      </dgm:t>
    </dgm:pt>
    <dgm:pt modelId="{5C54C0E1-B79C-4720-B23B-EB104F2B2EE5}" type="parTrans" cxnId="{05D7EB36-6B21-48C4-8745-53BD4C83D1E7}">
      <dgm:prSet/>
      <dgm:spPr/>
      <dgm:t>
        <a:bodyPr/>
        <a:lstStyle/>
        <a:p>
          <a:endParaRPr lang="en-US"/>
        </a:p>
      </dgm:t>
    </dgm:pt>
    <dgm:pt modelId="{C4C665FF-4378-4881-84D2-B14F93A371EF}" type="sibTrans" cxnId="{05D7EB36-6B21-48C4-8745-53BD4C83D1E7}">
      <dgm:prSet/>
      <dgm:spPr/>
      <dgm:t>
        <a:bodyPr/>
        <a:lstStyle/>
        <a:p>
          <a:endParaRPr lang="en-US"/>
        </a:p>
      </dgm:t>
    </dgm:pt>
    <dgm:pt modelId="{9BC41324-C48D-4FC8-9922-95AF279616EE}">
      <dgm:prSet/>
      <dgm:spPr>
        <a:solidFill>
          <a:schemeClr val="accent2">
            <a:lumMod val="40000"/>
            <a:lumOff val="60000"/>
          </a:schemeClr>
        </a:solidFill>
        <a:ln>
          <a:solidFill>
            <a:schemeClr val="accent2">
              <a:lumMod val="75000"/>
            </a:schemeClr>
          </a:solidFill>
        </a:ln>
      </dgm:spPr>
      <dgm:t>
        <a:bodyPr/>
        <a:lstStyle/>
        <a:p>
          <a:r>
            <a:rPr lang="en-GB" dirty="0">
              <a:solidFill>
                <a:schemeClr val="tx1"/>
              </a:solidFill>
            </a:rPr>
            <a:t>Focus on collecting rich data – capturing the complexity of case</a:t>
          </a:r>
          <a:endParaRPr lang="en-US" dirty="0">
            <a:solidFill>
              <a:schemeClr val="tx1"/>
            </a:solidFill>
          </a:endParaRPr>
        </a:p>
      </dgm:t>
    </dgm:pt>
    <dgm:pt modelId="{966B0D29-02B6-47A0-A11C-73A84A849AA8}" type="parTrans" cxnId="{76C6E482-C5F9-44C4-8947-0814B6D9C321}">
      <dgm:prSet/>
      <dgm:spPr/>
      <dgm:t>
        <a:bodyPr/>
        <a:lstStyle/>
        <a:p>
          <a:endParaRPr lang="en-US"/>
        </a:p>
      </dgm:t>
    </dgm:pt>
    <dgm:pt modelId="{1800FD23-9AAE-4418-AD61-8F88F85CA374}" type="sibTrans" cxnId="{76C6E482-C5F9-44C4-8947-0814B6D9C321}">
      <dgm:prSet/>
      <dgm:spPr/>
      <dgm:t>
        <a:bodyPr/>
        <a:lstStyle/>
        <a:p>
          <a:endParaRPr lang="en-US"/>
        </a:p>
      </dgm:t>
    </dgm:pt>
    <dgm:pt modelId="{4152EE15-8401-4198-9E6F-E73781C1F712}">
      <dgm:prSet/>
      <dgm:spPr>
        <a:solidFill>
          <a:schemeClr val="accent5">
            <a:lumMod val="60000"/>
            <a:lumOff val="40000"/>
          </a:schemeClr>
        </a:solidFill>
        <a:ln>
          <a:solidFill>
            <a:schemeClr val="accent5">
              <a:lumMod val="20000"/>
              <a:lumOff val="80000"/>
            </a:schemeClr>
          </a:solidFill>
        </a:ln>
      </dgm:spPr>
      <dgm:t>
        <a:bodyPr/>
        <a:lstStyle/>
        <a:p>
          <a:r>
            <a:rPr lang="en-GB" dirty="0">
              <a:solidFill>
                <a:schemeClr val="tx1"/>
              </a:solidFill>
            </a:rPr>
            <a:t>Data may be collected over extended periods with repeated collections or may be collected during an intensive but short period of time</a:t>
          </a:r>
          <a:endParaRPr lang="en-US" dirty="0">
            <a:solidFill>
              <a:schemeClr val="tx1"/>
            </a:solidFill>
          </a:endParaRPr>
        </a:p>
      </dgm:t>
    </dgm:pt>
    <dgm:pt modelId="{781C400B-FAE2-4465-ADB7-9818D6612677}" type="parTrans" cxnId="{9E4C2C82-6179-4816-993F-7361DC2BF18C}">
      <dgm:prSet/>
      <dgm:spPr/>
      <dgm:t>
        <a:bodyPr/>
        <a:lstStyle/>
        <a:p>
          <a:endParaRPr lang="en-US"/>
        </a:p>
      </dgm:t>
    </dgm:pt>
    <dgm:pt modelId="{056DE55B-ED11-4A9A-8B90-8F1E755FEB5A}" type="sibTrans" cxnId="{9E4C2C82-6179-4816-993F-7361DC2BF18C}">
      <dgm:prSet/>
      <dgm:spPr/>
      <dgm:t>
        <a:bodyPr/>
        <a:lstStyle/>
        <a:p>
          <a:endParaRPr lang="en-US"/>
        </a:p>
      </dgm:t>
    </dgm:pt>
    <dgm:pt modelId="{8314F6E7-D0D2-457F-9450-598C3539296E}">
      <dgm:prSet/>
      <dgm:spPr>
        <a:solidFill>
          <a:schemeClr val="accent1">
            <a:lumMod val="60000"/>
            <a:lumOff val="40000"/>
          </a:schemeClr>
        </a:solidFill>
        <a:ln>
          <a:solidFill>
            <a:schemeClr val="accent1">
              <a:lumMod val="75000"/>
            </a:schemeClr>
          </a:solidFill>
        </a:ln>
      </dgm:spPr>
      <dgm:t>
        <a:bodyPr/>
        <a:lstStyle/>
        <a:p>
          <a:r>
            <a:rPr lang="en-GB" dirty="0">
              <a:solidFill>
                <a:schemeClr val="tx1"/>
              </a:solidFill>
            </a:rPr>
            <a:t>Requires spending time within the world of those being researched</a:t>
          </a:r>
          <a:endParaRPr lang="en-US" dirty="0">
            <a:solidFill>
              <a:schemeClr val="tx1"/>
            </a:solidFill>
          </a:endParaRPr>
        </a:p>
      </dgm:t>
    </dgm:pt>
    <dgm:pt modelId="{7A735075-27FC-4A7F-94A3-5460B0CC2F69}" type="parTrans" cxnId="{37C1F1DB-ED48-4881-8D0D-8F6B41B89452}">
      <dgm:prSet/>
      <dgm:spPr/>
      <dgm:t>
        <a:bodyPr/>
        <a:lstStyle/>
        <a:p>
          <a:endParaRPr lang="en-US"/>
        </a:p>
      </dgm:t>
    </dgm:pt>
    <dgm:pt modelId="{D48A761C-2060-47D3-8018-C389166DEDD9}" type="sibTrans" cxnId="{37C1F1DB-ED48-4881-8D0D-8F6B41B89452}">
      <dgm:prSet/>
      <dgm:spPr/>
      <dgm:t>
        <a:bodyPr/>
        <a:lstStyle/>
        <a:p>
          <a:endParaRPr lang="en-US"/>
        </a:p>
      </dgm:t>
    </dgm:pt>
    <dgm:pt modelId="{54447E0F-8A27-4D24-9152-02D2D8962629}">
      <dgm:prSet/>
      <dgm:spPr>
        <a:solidFill>
          <a:schemeClr val="accent6">
            <a:lumMod val="40000"/>
            <a:lumOff val="60000"/>
          </a:schemeClr>
        </a:solidFill>
        <a:ln>
          <a:solidFill>
            <a:schemeClr val="accent6">
              <a:lumMod val="60000"/>
              <a:lumOff val="40000"/>
            </a:schemeClr>
          </a:solidFill>
        </a:ln>
      </dgm:spPr>
      <dgm:t>
        <a:bodyPr/>
        <a:lstStyle/>
        <a:p>
          <a:r>
            <a:rPr lang="en-GB" dirty="0">
              <a:solidFill>
                <a:schemeClr val="tx1"/>
              </a:solidFill>
            </a:rPr>
            <a:t>Uses a variety of data collection tools (interviews, observations, reflective journals and others) and different perspectives (child, teacher, parent, researcher) to provide depth</a:t>
          </a:r>
          <a:endParaRPr lang="en-US" dirty="0">
            <a:solidFill>
              <a:schemeClr val="tx1"/>
            </a:solidFill>
          </a:endParaRPr>
        </a:p>
      </dgm:t>
    </dgm:pt>
    <dgm:pt modelId="{2B8DBDBA-5812-4BB1-ACC7-F51AA2A4DFAC}" type="parTrans" cxnId="{EC759D69-F412-4475-BDBD-D8616EEA85EE}">
      <dgm:prSet/>
      <dgm:spPr/>
      <dgm:t>
        <a:bodyPr/>
        <a:lstStyle/>
        <a:p>
          <a:endParaRPr lang="en-US"/>
        </a:p>
      </dgm:t>
    </dgm:pt>
    <dgm:pt modelId="{4BF2E5C4-4996-49F9-AFA6-C5401173C1E2}" type="sibTrans" cxnId="{EC759D69-F412-4475-BDBD-D8616EEA85EE}">
      <dgm:prSet/>
      <dgm:spPr/>
      <dgm:t>
        <a:bodyPr/>
        <a:lstStyle/>
        <a:p>
          <a:endParaRPr lang="en-US"/>
        </a:p>
      </dgm:t>
    </dgm:pt>
    <dgm:pt modelId="{44D4DFA5-3D8F-4BA2-BEBF-BF96C936AD16}">
      <dgm:prSet/>
      <dgm:spPr>
        <a:solidFill>
          <a:schemeClr val="accent4">
            <a:lumMod val="60000"/>
            <a:lumOff val="40000"/>
          </a:schemeClr>
        </a:solidFill>
        <a:ln>
          <a:solidFill>
            <a:schemeClr val="accent1">
              <a:lumMod val="20000"/>
              <a:lumOff val="80000"/>
            </a:schemeClr>
          </a:solidFill>
        </a:ln>
      </dgm:spPr>
      <dgm:t>
        <a:bodyPr/>
        <a:lstStyle/>
        <a:p>
          <a:r>
            <a:rPr lang="en-GB" dirty="0">
              <a:solidFill>
                <a:schemeClr val="tx1"/>
              </a:solidFill>
            </a:rPr>
            <a:t>Employs two or more forms of data collection tool and/or two or more perspectives. This helps to triangulate the data and reinforces the legitimacy of the conclusions drawn.</a:t>
          </a:r>
          <a:endParaRPr lang="en-US" dirty="0">
            <a:solidFill>
              <a:schemeClr val="tx1"/>
            </a:solidFill>
          </a:endParaRPr>
        </a:p>
      </dgm:t>
    </dgm:pt>
    <dgm:pt modelId="{08EDFBD5-E025-4D34-A516-48DFED46EDE4}" type="parTrans" cxnId="{37D81212-C3A1-46AF-9D5E-8CE7E1F48A7E}">
      <dgm:prSet/>
      <dgm:spPr/>
      <dgm:t>
        <a:bodyPr/>
        <a:lstStyle/>
        <a:p>
          <a:endParaRPr lang="en-US"/>
        </a:p>
      </dgm:t>
    </dgm:pt>
    <dgm:pt modelId="{29D1921C-0089-4C4B-BC14-BB353375891C}" type="sibTrans" cxnId="{37D81212-C3A1-46AF-9D5E-8CE7E1F48A7E}">
      <dgm:prSet/>
      <dgm:spPr/>
      <dgm:t>
        <a:bodyPr/>
        <a:lstStyle/>
        <a:p>
          <a:endParaRPr lang="en-US"/>
        </a:p>
      </dgm:t>
    </dgm:pt>
    <dgm:pt modelId="{74414CA1-771A-4FBF-976E-97AF3B5212CE}" type="pres">
      <dgm:prSet presAssocID="{C73D08FD-5E85-4947-8434-5F08C9D669BD}" presName="diagram" presStyleCnt="0">
        <dgm:presLayoutVars>
          <dgm:dir/>
          <dgm:resizeHandles val="exact"/>
        </dgm:presLayoutVars>
      </dgm:prSet>
      <dgm:spPr/>
    </dgm:pt>
    <dgm:pt modelId="{1D62C726-4B8C-401F-9040-78C9FD2D2D00}" type="pres">
      <dgm:prSet presAssocID="{4A14A08F-D602-4BC9-8E3E-28525DAB0892}" presName="node" presStyleLbl="node1" presStyleIdx="0" presStyleCnt="9">
        <dgm:presLayoutVars>
          <dgm:bulletEnabled val="1"/>
        </dgm:presLayoutVars>
      </dgm:prSet>
      <dgm:spPr/>
    </dgm:pt>
    <dgm:pt modelId="{109AB9C4-D242-4C27-BC67-00A97B1D8E17}" type="pres">
      <dgm:prSet presAssocID="{6BF1D648-5238-44CB-B65E-92BCE341E7E4}" presName="sibTrans" presStyleCnt="0"/>
      <dgm:spPr/>
    </dgm:pt>
    <dgm:pt modelId="{99C2B322-6E6F-44A9-B993-880DF3539291}" type="pres">
      <dgm:prSet presAssocID="{7C1F682F-8717-4EB3-9319-D65FC805DABE}" presName="node" presStyleLbl="node1" presStyleIdx="1" presStyleCnt="9">
        <dgm:presLayoutVars>
          <dgm:bulletEnabled val="1"/>
        </dgm:presLayoutVars>
      </dgm:prSet>
      <dgm:spPr/>
    </dgm:pt>
    <dgm:pt modelId="{F8FF3C77-38F3-4044-8234-5679CDF2D59C}" type="pres">
      <dgm:prSet presAssocID="{88AA1F73-72B5-4EFD-9791-0E7F5DC334AB}" presName="sibTrans" presStyleCnt="0"/>
      <dgm:spPr/>
    </dgm:pt>
    <dgm:pt modelId="{B55D4585-87B8-461B-AB5B-9FFDDF720F74}" type="pres">
      <dgm:prSet presAssocID="{41D151E3-798C-46CA-993E-78C41A283889}" presName="node" presStyleLbl="node1" presStyleIdx="2" presStyleCnt="9">
        <dgm:presLayoutVars>
          <dgm:bulletEnabled val="1"/>
        </dgm:presLayoutVars>
      </dgm:prSet>
      <dgm:spPr/>
    </dgm:pt>
    <dgm:pt modelId="{5B5CAB3A-703D-4A35-9AA2-0A1299DDB63A}" type="pres">
      <dgm:prSet presAssocID="{BCA150B5-4316-43F0-ACAF-9901A257D12E}" presName="sibTrans" presStyleCnt="0"/>
      <dgm:spPr/>
    </dgm:pt>
    <dgm:pt modelId="{7C047A89-0FFD-421F-942A-1A15C3A12518}" type="pres">
      <dgm:prSet presAssocID="{39BE7FE2-B4CC-46CC-9203-28CB09E8CEB8}" presName="node" presStyleLbl="node1" presStyleIdx="3" presStyleCnt="9">
        <dgm:presLayoutVars>
          <dgm:bulletEnabled val="1"/>
        </dgm:presLayoutVars>
      </dgm:prSet>
      <dgm:spPr/>
    </dgm:pt>
    <dgm:pt modelId="{E6F3D19E-DA01-443F-8094-A191F70D042F}" type="pres">
      <dgm:prSet presAssocID="{C4C665FF-4378-4881-84D2-B14F93A371EF}" presName="sibTrans" presStyleCnt="0"/>
      <dgm:spPr/>
    </dgm:pt>
    <dgm:pt modelId="{E27D2B04-2400-41F0-9CBA-D7D182A1C0D4}" type="pres">
      <dgm:prSet presAssocID="{9BC41324-C48D-4FC8-9922-95AF279616EE}" presName="node" presStyleLbl="node1" presStyleIdx="4" presStyleCnt="9">
        <dgm:presLayoutVars>
          <dgm:bulletEnabled val="1"/>
        </dgm:presLayoutVars>
      </dgm:prSet>
      <dgm:spPr/>
    </dgm:pt>
    <dgm:pt modelId="{67C796B3-284E-49BA-8C58-E2087CD2E046}" type="pres">
      <dgm:prSet presAssocID="{1800FD23-9AAE-4418-AD61-8F88F85CA374}" presName="sibTrans" presStyleCnt="0"/>
      <dgm:spPr/>
    </dgm:pt>
    <dgm:pt modelId="{EA858C11-8A8A-4DEF-84FB-FEAEE83D67C2}" type="pres">
      <dgm:prSet presAssocID="{4152EE15-8401-4198-9E6F-E73781C1F712}" presName="node" presStyleLbl="node1" presStyleIdx="5" presStyleCnt="9">
        <dgm:presLayoutVars>
          <dgm:bulletEnabled val="1"/>
        </dgm:presLayoutVars>
      </dgm:prSet>
      <dgm:spPr/>
    </dgm:pt>
    <dgm:pt modelId="{B7EC33B7-A8F9-4696-BA41-4A4AA241B7C2}" type="pres">
      <dgm:prSet presAssocID="{056DE55B-ED11-4A9A-8B90-8F1E755FEB5A}" presName="sibTrans" presStyleCnt="0"/>
      <dgm:spPr/>
    </dgm:pt>
    <dgm:pt modelId="{AF70C4BC-2D44-4457-8BC3-D90BCF20BC2D}" type="pres">
      <dgm:prSet presAssocID="{8314F6E7-D0D2-457F-9450-598C3539296E}" presName="node" presStyleLbl="node1" presStyleIdx="6" presStyleCnt="9">
        <dgm:presLayoutVars>
          <dgm:bulletEnabled val="1"/>
        </dgm:presLayoutVars>
      </dgm:prSet>
      <dgm:spPr/>
    </dgm:pt>
    <dgm:pt modelId="{F83FF86F-C819-4F81-9EBC-83452243036A}" type="pres">
      <dgm:prSet presAssocID="{D48A761C-2060-47D3-8018-C389166DEDD9}" presName="sibTrans" presStyleCnt="0"/>
      <dgm:spPr/>
    </dgm:pt>
    <dgm:pt modelId="{9F6F916A-1289-44DF-93D9-3BB1E3BD9B63}" type="pres">
      <dgm:prSet presAssocID="{54447E0F-8A27-4D24-9152-02D2D8962629}" presName="node" presStyleLbl="node1" presStyleIdx="7" presStyleCnt="9">
        <dgm:presLayoutVars>
          <dgm:bulletEnabled val="1"/>
        </dgm:presLayoutVars>
      </dgm:prSet>
      <dgm:spPr/>
    </dgm:pt>
    <dgm:pt modelId="{79E98555-FA4D-4499-AA2D-7FAEF95FFB4E}" type="pres">
      <dgm:prSet presAssocID="{4BF2E5C4-4996-49F9-AFA6-C5401173C1E2}" presName="sibTrans" presStyleCnt="0"/>
      <dgm:spPr/>
    </dgm:pt>
    <dgm:pt modelId="{C8FA2EC3-5ECD-437F-B2AC-6D49E7C57EFB}" type="pres">
      <dgm:prSet presAssocID="{44D4DFA5-3D8F-4BA2-BEBF-BF96C936AD16}" presName="node" presStyleLbl="node1" presStyleIdx="8" presStyleCnt="9">
        <dgm:presLayoutVars>
          <dgm:bulletEnabled val="1"/>
        </dgm:presLayoutVars>
      </dgm:prSet>
      <dgm:spPr/>
    </dgm:pt>
  </dgm:ptLst>
  <dgm:cxnLst>
    <dgm:cxn modelId="{37D81212-C3A1-46AF-9D5E-8CE7E1F48A7E}" srcId="{C73D08FD-5E85-4947-8434-5F08C9D669BD}" destId="{44D4DFA5-3D8F-4BA2-BEBF-BF96C936AD16}" srcOrd="8" destOrd="0" parTransId="{08EDFBD5-E025-4D34-A516-48DFED46EDE4}" sibTransId="{29D1921C-0089-4C4B-BC14-BB353375891C}"/>
    <dgm:cxn modelId="{C9FBC212-ED13-41CD-BA99-090E7B20A063}" srcId="{C73D08FD-5E85-4947-8434-5F08C9D669BD}" destId="{7C1F682F-8717-4EB3-9319-D65FC805DABE}" srcOrd="1" destOrd="0" parTransId="{C33F6563-A170-4EA7-889D-937B5971DA94}" sibTransId="{88AA1F73-72B5-4EFD-9791-0E7F5DC334AB}"/>
    <dgm:cxn modelId="{95A21C16-2DC3-4F77-8D37-DA4DDC67D93F}" type="presOf" srcId="{54447E0F-8A27-4D24-9152-02D2D8962629}" destId="{9F6F916A-1289-44DF-93D9-3BB1E3BD9B63}" srcOrd="0" destOrd="0" presId="urn:microsoft.com/office/officeart/2005/8/layout/default"/>
    <dgm:cxn modelId="{D50BE226-BA45-409B-9471-BDE1EE84D94C}" type="presOf" srcId="{7C1F682F-8717-4EB3-9319-D65FC805DABE}" destId="{99C2B322-6E6F-44A9-B993-880DF3539291}" srcOrd="0" destOrd="0" presId="urn:microsoft.com/office/officeart/2005/8/layout/default"/>
    <dgm:cxn modelId="{5917A82E-DFB1-40ED-9D71-16E9FFBB8BF5}" type="presOf" srcId="{41D151E3-798C-46CA-993E-78C41A283889}" destId="{B55D4585-87B8-461B-AB5B-9FFDDF720F74}" srcOrd="0" destOrd="0" presId="urn:microsoft.com/office/officeart/2005/8/layout/default"/>
    <dgm:cxn modelId="{2F3A5930-0514-45E2-917F-CE8C581CC125}" type="presOf" srcId="{4A14A08F-D602-4BC9-8E3E-28525DAB0892}" destId="{1D62C726-4B8C-401F-9040-78C9FD2D2D00}" srcOrd="0" destOrd="0" presId="urn:microsoft.com/office/officeart/2005/8/layout/default"/>
    <dgm:cxn modelId="{05D7EB36-6B21-48C4-8745-53BD4C83D1E7}" srcId="{C73D08FD-5E85-4947-8434-5F08C9D669BD}" destId="{39BE7FE2-B4CC-46CC-9203-28CB09E8CEB8}" srcOrd="3" destOrd="0" parTransId="{5C54C0E1-B79C-4720-B23B-EB104F2B2EE5}" sibTransId="{C4C665FF-4378-4881-84D2-B14F93A371EF}"/>
    <dgm:cxn modelId="{D338525D-F890-4BBE-A4A9-ABA49A5E761D}" type="presOf" srcId="{44D4DFA5-3D8F-4BA2-BEBF-BF96C936AD16}" destId="{C8FA2EC3-5ECD-437F-B2AC-6D49E7C57EFB}" srcOrd="0" destOrd="0" presId="urn:microsoft.com/office/officeart/2005/8/layout/default"/>
    <dgm:cxn modelId="{EC759D69-F412-4475-BDBD-D8616EEA85EE}" srcId="{C73D08FD-5E85-4947-8434-5F08C9D669BD}" destId="{54447E0F-8A27-4D24-9152-02D2D8962629}" srcOrd="7" destOrd="0" parTransId="{2B8DBDBA-5812-4BB1-ACC7-F51AA2A4DFAC}" sibTransId="{4BF2E5C4-4996-49F9-AFA6-C5401173C1E2}"/>
    <dgm:cxn modelId="{B531806D-E43E-4089-A615-6C1C43EE8CE8}" type="presOf" srcId="{8314F6E7-D0D2-457F-9450-598C3539296E}" destId="{AF70C4BC-2D44-4457-8BC3-D90BCF20BC2D}" srcOrd="0" destOrd="0" presId="urn:microsoft.com/office/officeart/2005/8/layout/default"/>
    <dgm:cxn modelId="{D6EAC24E-DB57-4A07-A1B4-39DB354248B3}" type="presOf" srcId="{9BC41324-C48D-4FC8-9922-95AF279616EE}" destId="{E27D2B04-2400-41F0-9CBA-D7D182A1C0D4}" srcOrd="0" destOrd="0" presId="urn:microsoft.com/office/officeart/2005/8/layout/default"/>
    <dgm:cxn modelId="{5C314671-732D-45FE-8308-7764DB0B65E6}" type="presOf" srcId="{4152EE15-8401-4198-9E6F-E73781C1F712}" destId="{EA858C11-8A8A-4DEF-84FB-FEAEE83D67C2}" srcOrd="0" destOrd="0" presId="urn:microsoft.com/office/officeart/2005/8/layout/default"/>
    <dgm:cxn modelId="{9E4C2C82-6179-4816-993F-7361DC2BF18C}" srcId="{C73D08FD-5E85-4947-8434-5F08C9D669BD}" destId="{4152EE15-8401-4198-9E6F-E73781C1F712}" srcOrd="5" destOrd="0" parTransId="{781C400B-FAE2-4465-ADB7-9818D6612677}" sibTransId="{056DE55B-ED11-4A9A-8B90-8F1E755FEB5A}"/>
    <dgm:cxn modelId="{76C6E482-C5F9-44C4-8947-0814B6D9C321}" srcId="{C73D08FD-5E85-4947-8434-5F08C9D669BD}" destId="{9BC41324-C48D-4FC8-9922-95AF279616EE}" srcOrd="4" destOrd="0" parTransId="{966B0D29-02B6-47A0-A11C-73A84A849AA8}" sibTransId="{1800FD23-9AAE-4418-AD61-8F88F85CA374}"/>
    <dgm:cxn modelId="{207E8EC7-45DE-43F7-81BE-EF382C61E37E}" type="presOf" srcId="{39BE7FE2-B4CC-46CC-9203-28CB09E8CEB8}" destId="{7C047A89-0FFD-421F-942A-1A15C3A12518}" srcOrd="0" destOrd="0" presId="urn:microsoft.com/office/officeart/2005/8/layout/default"/>
    <dgm:cxn modelId="{031D4FD2-83F8-4EE2-8451-8C6D62D438CB}" type="presOf" srcId="{C73D08FD-5E85-4947-8434-5F08C9D669BD}" destId="{74414CA1-771A-4FBF-976E-97AF3B5212CE}" srcOrd="0" destOrd="0" presId="urn:microsoft.com/office/officeart/2005/8/layout/default"/>
    <dgm:cxn modelId="{C0F3E0D3-8C84-4D1B-9188-D9F56CDA1827}" srcId="{C73D08FD-5E85-4947-8434-5F08C9D669BD}" destId="{41D151E3-798C-46CA-993E-78C41A283889}" srcOrd="2" destOrd="0" parTransId="{B5B26A34-56FE-46B2-A4F6-81C28272514C}" sibTransId="{BCA150B5-4316-43F0-ACAF-9901A257D12E}"/>
    <dgm:cxn modelId="{37C1F1DB-ED48-4881-8D0D-8F6B41B89452}" srcId="{C73D08FD-5E85-4947-8434-5F08C9D669BD}" destId="{8314F6E7-D0D2-457F-9450-598C3539296E}" srcOrd="6" destOrd="0" parTransId="{7A735075-27FC-4A7F-94A3-5460B0CC2F69}" sibTransId="{D48A761C-2060-47D3-8018-C389166DEDD9}"/>
    <dgm:cxn modelId="{3AE10BE4-97A7-40A2-A81C-0154B55C4390}" srcId="{C73D08FD-5E85-4947-8434-5F08C9D669BD}" destId="{4A14A08F-D602-4BC9-8E3E-28525DAB0892}" srcOrd="0" destOrd="0" parTransId="{4EB3A561-1F1F-430D-B69E-F8253C660BC8}" sibTransId="{6BF1D648-5238-44CB-B65E-92BCE341E7E4}"/>
    <dgm:cxn modelId="{4FC5D30B-CAA1-431E-AB15-F74C3233F1C1}" type="presParOf" srcId="{74414CA1-771A-4FBF-976E-97AF3B5212CE}" destId="{1D62C726-4B8C-401F-9040-78C9FD2D2D00}" srcOrd="0" destOrd="0" presId="urn:microsoft.com/office/officeart/2005/8/layout/default"/>
    <dgm:cxn modelId="{5CC65FAF-7A26-465B-A02C-BA1413695F62}" type="presParOf" srcId="{74414CA1-771A-4FBF-976E-97AF3B5212CE}" destId="{109AB9C4-D242-4C27-BC67-00A97B1D8E17}" srcOrd="1" destOrd="0" presId="urn:microsoft.com/office/officeart/2005/8/layout/default"/>
    <dgm:cxn modelId="{4EC12ABA-41D8-4A56-B6E3-807650C1CBCC}" type="presParOf" srcId="{74414CA1-771A-4FBF-976E-97AF3B5212CE}" destId="{99C2B322-6E6F-44A9-B993-880DF3539291}" srcOrd="2" destOrd="0" presId="urn:microsoft.com/office/officeart/2005/8/layout/default"/>
    <dgm:cxn modelId="{43389147-91EB-4380-A914-BBCAA40B3BA1}" type="presParOf" srcId="{74414CA1-771A-4FBF-976E-97AF3B5212CE}" destId="{F8FF3C77-38F3-4044-8234-5679CDF2D59C}" srcOrd="3" destOrd="0" presId="urn:microsoft.com/office/officeart/2005/8/layout/default"/>
    <dgm:cxn modelId="{71CCFBC5-E7F4-4FE9-B608-AAFBB7BFFD87}" type="presParOf" srcId="{74414CA1-771A-4FBF-976E-97AF3B5212CE}" destId="{B55D4585-87B8-461B-AB5B-9FFDDF720F74}" srcOrd="4" destOrd="0" presId="urn:microsoft.com/office/officeart/2005/8/layout/default"/>
    <dgm:cxn modelId="{CA10E690-E76A-4825-8B96-23458E940C56}" type="presParOf" srcId="{74414CA1-771A-4FBF-976E-97AF3B5212CE}" destId="{5B5CAB3A-703D-4A35-9AA2-0A1299DDB63A}" srcOrd="5" destOrd="0" presId="urn:microsoft.com/office/officeart/2005/8/layout/default"/>
    <dgm:cxn modelId="{7B1A94B0-704C-4CFB-85CD-8342AF199E75}" type="presParOf" srcId="{74414CA1-771A-4FBF-976E-97AF3B5212CE}" destId="{7C047A89-0FFD-421F-942A-1A15C3A12518}" srcOrd="6" destOrd="0" presId="urn:microsoft.com/office/officeart/2005/8/layout/default"/>
    <dgm:cxn modelId="{BE254D08-F824-4336-9AC5-4E127E37A099}" type="presParOf" srcId="{74414CA1-771A-4FBF-976E-97AF3B5212CE}" destId="{E6F3D19E-DA01-443F-8094-A191F70D042F}" srcOrd="7" destOrd="0" presId="urn:microsoft.com/office/officeart/2005/8/layout/default"/>
    <dgm:cxn modelId="{744FDECF-0720-4476-A862-35879EA7CE2D}" type="presParOf" srcId="{74414CA1-771A-4FBF-976E-97AF3B5212CE}" destId="{E27D2B04-2400-41F0-9CBA-D7D182A1C0D4}" srcOrd="8" destOrd="0" presId="urn:microsoft.com/office/officeart/2005/8/layout/default"/>
    <dgm:cxn modelId="{C2B86A4C-2C94-4B15-8178-91B192B79272}" type="presParOf" srcId="{74414CA1-771A-4FBF-976E-97AF3B5212CE}" destId="{67C796B3-284E-49BA-8C58-E2087CD2E046}" srcOrd="9" destOrd="0" presId="urn:microsoft.com/office/officeart/2005/8/layout/default"/>
    <dgm:cxn modelId="{73AC0023-DBF0-45C9-978A-E7A78CA62EC7}" type="presParOf" srcId="{74414CA1-771A-4FBF-976E-97AF3B5212CE}" destId="{EA858C11-8A8A-4DEF-84FB-FEAEE83D67C2}" srcOrd="10" destOrd="0" presId="urn:microsoft.com/office/officeart/2005/8/layout/default"/>
    <dgm:cxn modelId="{D9EC2AD6-C760-4C3A-B9F5-91122A850E77}" type="presParOf" srcId="{74414CA1-771A-4FBF-976E-97AF3B5212CE}" destId="{B7EC33B7-A8F9-4696-BA41-4A4AA241B7C2}" srcOrd="11" destOrd="0" presId="urn:microsoft.com/office/officeart/2005/8/layout/default"/>
    <dgm:cxn modelId="{8AB663CF-034B-4011-AB58-524AAE62E0F7}" type="presParOf" srcId="{74414CA1-771A-4FBF-976E-97AF3B5212CE}" destId="{AF70C4BC-2D44-4457-8BC3-D90BCF20BC2D}" srcOrd="12" destOrd="0" presId="urn:microsoft.com/office/officeart/2005/8/layout/default"/>
    <dgm:cxn modelId="{195C85D6-46C2-41CD-8310-6E89EE086482}" type="presParOf" srcId="{74414CA1-771A-4FBF-976E-97AF3B5212CE}" destId="{F83FF86F-C819-4F81-9EBC-83452243036A}" srcOrd="13" destOrd="0" presId="urn:microsoft.com/office/officeart/2005/8/layout/default"/>
    <dgm:cxn modelId="{7B7BDD90-00F7-4E66-A335-2DC7F43D76EA}" type="presParOf" srcId="{74414CA1-771A-4FBF-976E-97AF3B5212CE}" destId="{9F6F916A-1289-44DF-93D9-3BB1E3BD9B63}" srcOrd="14" destOrd="0" presId="urn:microsoft.com/office/officeart/2005/8/layout/default"/>
    <dgm:cxn modelId="{2AB936CD-ED93-4F38-8F9F-AC1869FB9F69}" type="presParOf" srcId="{74414CA1-771A-4FBF-976E-97AF3B5212CE}" destId="{79E98555-FA4D-4499-AA2D-7FAEF95FFB4E}" srcOrd="15" destOrd="0" presId="urn:microsoft.com/office/officeart/2005/8/layout/default"/>
    <dgm:cxn modelId="{28282F87-D4AC-41C0-BC9D-1AD4223B21B3}" type="presParOf" srcId="{74414CA1-771A-4FBF-976E-97AF3B5212CE}" destId="{C8FA2EC3-5ECD-437F-B2AC-6D49E7C57EFB}" srcOrd="1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FF7127-0D4C-4646-B3E1-5BBAE74910E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74814E1-1D05-4519-84D9-5FB324764BE5}">
      <dgm:prSet/>
      <dgm:spPr/>
      <dgm:t>
        <a:bodyPr/>
        <a:lstStyle/>
        <a:p>
          <a:r>
            <a:rPr lang="en-GB"/>
            <a:t>Case Study</a:t>
          </a:r>
          <a:endParaRPr lang="en-US"/>
        </a:p>
      </dgm:t>
    </dgm:pt>
    <dgm:pt modelId="{CBADFDDA-5D0E-41A8-9C43-97FC18E60D33}" type="parTrans" cxnId="{8C171962-0CDC-426C-8307-D5920BF05690}">
      <dgm:prSet/>
      <dgm:spPr/>
      <dgm:t>
        <a:bodyPr/>
        <a:lstStyle/>
        <a:p>
          <a:endParaRPr lang="en-US"/>
        </a:p>
      </dgm:t>
    </dgm:pt>
    <dgm:pt modelId="{C0E74146-DF8F-40A7-B236-95A1EB80AA6E}" type="sibTrans" cxnId="{8C171962-0CDC-426C-8307-D5920BF05690}">
      <dgm:prSet/>
      <dgm:spPr/>
      <dgm:t>
        <a:bodyPr/>
        <a:lstStyle/>
        <a:p>
          <a:endParaRPr lang="en-US"/>
        </a:p>
      </dgm:t>
    </dgm:pt>
    <dgm:pt modelId="{8F833FE9-4EDB-4BE4-A761-88324F05C014}">
      <dgm:prSet/>
      <dgm:spPr/>
      <dgm:t>
        <a:bodyPr/>
        <a:lstStyle/>
        <a:p>
          <a:r>
            <a:rPr lang="en-GB"/>
            <a:t>Ethnography</a:t>
          </a:r>
          <a:endParaRPr lang="en-US"/>
        </a:p>
      </dgm:t>
    </dgm:pt>
    <dgm:pt modelId="{66D7FE5A-75CC-4465-8139-371B7081671E}" type="parTrans" cxnId="{D3E44295-BEAC-4F14-9C51-9A2C7AF292A9}">
      <dgm:prSet/>
      <dgm:spPr/>
      <dgm:t>
        <a:bodyPr/>
        <a:lstStyle/>
        <a:p>
          <a:endParaRPr lang="en-US"/>
        </a:p>
      </dgm:t>
    </dgm:pt>
    <dgm:pt modelId="{392643C3-7271-46EC-A177-818D6E7A49BB}" type="sibTrans" cxnId="{D3E44295-BEAC-4F14-9C51-9A2C7AF292A9}">
      <dgm:prSet/>
      <dgm:spPr/>
      <dgm:t>
        <a:bodyPr/>
        <a:lstStyle/>
        <a:p>
          <a:endParaRPr lang="en-US"/>
        </a:p>
      </dgm:t>
    </dgm:pt>
    <dgm:pt modelId="{17359242-42EC-4C4E-BA7B-BC6193CB8A64}">
      <dgm:prSet/>
      <dgm:spPr/>
      <dgm:t>
        <a:bodyPr/>
        <a:lstStyle/>
        <a:p>
          <a:r>
            <a:rPr lang="en-GB"/>
            <a:t>Grounded Theory</a:t>
          </a:r>
          <a:endParaRPr lang="en-US"/>
        </a:p>
      </dgm:t>
    </dgm:pt>
    <dgm:pt modelId="{D4F90A63-A264-4556-B972-69ACF440D6B9}" type="parTrans" cxnId="{49B75B4A-0A5B-4B1B-8571-A057C49730A4}">
      <dgm:prSet/>
      <dgm:spPr/>
      <dgm:t>
        <a:bodyPr/>
        <a:lstStyle/>
        <a:p>
          <a:endParaRPr lang="en-US"/>
        </a:p>
      </dgm:t>
    </dgm:pt>
    <dgm:pt modelId="{0A906C7E-A140-444F-95CC-5098D12F5BE9}" type="sibTrans" cxnId="{49B75B4A-0A5B-4B1B-8571-A057C49730A4}">
      <dgm:prSet/>
      <dgm:spPr/>
      <dgm:t>
        <a:bodyPr/>
        <a:lstStyle/>
        <a:p>
          <a:endParaRPr lang="en-US"/>
        </a:p>
      </dgm:t>
    </dgm:pt>
    <dgm:pt modelId="{B4E9557F-697A-42F0-8034-3F99917512E8}">
      <dgm:prSet/>
      <dgm:spPr/>
      <dgm:t>
        <a:bodyPr/>
        <a:lstStyle/>
        <a:p>
          <a:r>
            <a:rPr lang="en-GB"/>
            <a:t>Phenomenology</a:t>
          </a:r>
          <a:endParaRPr lang="en-US"/>
        </a:p>
      </dgm:t>
    </dgm:pt>
    <dgm:pt modelId="{F7B511AF-2BC3-4BED-BF06-D44207616B2E}" type="parTrans" cxnId="{9354D493-F566-4ADB-900C-B65BB9528276}">
      <dgm:prSet/>
      <dgm:spPr/>
      <dgm:t>
        <a:bodyPr/>
        <a:lstStyle/>
        <a:p>
          <a:endParaRPr lang="en-US"/>
        </a:p>
      </dgm:t>
    </dgm:pt>
    <dgm:pt modelId="{A943C993-5CE8-44CD-9762-C05ACC56796B}" type="sibTrans" cxnId="{9354D493-F566-4ADB-900C-B65BB9528276}">
      <dgm:prSet/>
      <dgm:spPr/>
      <dgm:t>
        <a:bodyPr/>
        <a:lstStyle/>
        <a:p>
          <a:endParaRPr lang="en-US"/>
        </a:p>
      </dgm:t>
    </dgm:pt>
    <dgm:pt modelId="{C5E348E7-96FB-4482-9314-05363A662DD3}">
      <dgm:prSet/>
      <dgm:spPr/>
      <dgm:t>
        <a:bodyPr/>
        <a:lstStyle/>
        <a:p>
          <a:r>
            <a:rPr lang="en-GB"/>
            <a:t>Action Research</a:t>
          </a:r>
          <a:endParaRPr lang="en-US"/>
        </a:p>
      </dgm:t>
    </dgm:pt>
    <dgm:pt modelId="{42593D2E-6B14-452B-8112-A6B0BF43B87E}" type="parTrans" cxnId="{E49DCD3E-4F4B-4BEA-ACE0-B6838E10D14F}">
      <dgm:prSet/>
      <dgm:spPr/>
      <dgm:t>
        <a:bodyPr/>
        <a:lstStyle/>
        <a:p>
          <a:endParaRPr lang="en-US"/>
        </a:p>
      </dgm:t>
    </dgm:pt>
    <dgm:pt modelId="{4A574502-EE30-4FEC-AA32-1E46EDC852F0}" type="sibTrans" cxnId="{E49DCD3E-4F4B-4BEA-ACE0-B6838E10D14F}">
      <dgm:prSet/>
      <dgm:spPr/>
      <dgm:t>
        <a:bodyPr/>
        <a:lstStyle/>
        <a:p>
          <a:endParaRPr lang="en-US"/>
        </a:p>
      </dgm:t>
    </dgm:pt>
    <dgm:pt modelId="{8820A725-B6A5-4268-94DE-4F85DBB48BE4}" type="pres">
      <dgm:prSet presAssocID="{FFFF7127-0D4C-4646-B3E1-5BBAE74910E7}" presName="linear" presStyleCnt="0">
        <dgm:presLayoutVars>
          <dgm:animLvl val="lvl"/>
          <dgm:resizeHandles val="exact"/>
        </dgm:presLayoutVars>
      </dgm:prSet>
      <dgm:spPr/>
    </dgm:pt>
    <dgm:pt modelId="{6829EB07-0D74-46D1-BD9D-FDF515A001EC}" type="pres">
      <dgm:prSet presAssocID="{A74814E1-1D05-4519-84D9-5FB324764BE5}" presName="parentText" presStyleLbl="node1" presStyleIdx="0" presStyleCnt="5">
        <dgm:presLayoutVars>
          <dgm:chMax val="0"/>
          <dgm:bulletEnabled val="1"/>
        </dgm:presLayoutVars>
      </dgm:prSet>
      <dgm:spPr/>
    </dgm:pt>
    <dgm:pt modelId="{17769718-C70A-4E1C-88FA-67296A0001B6}" type="pres">
      <dgm:prSet presAssocID="{C0E74146-DF8F-40A7-B236-95A1EB80AA6E}" presName="spacer" presStyleCnt="0"/>
      <dgm:spPr/>
    </dgm:pt>
    <dgm:pt modelId="{AF89F288-08E9-4727-94FF-C234AE24EDDC}" type="pres">
      <dgm:prSet presAssocID="{8F833FE9-4EDB-4BE4-A761-88324F05C014}" presName="parentText" presStyleLbl="node1" presStyleIdx="1" presStyleCnt="5">
        <dgm:presLayoutVars>
          <dgm:chMax val="0"/>
          <dgm:bulletEnabled val="1"/>
        </dgm:presLayoutVars>
      </dgm:prSet>
      <dgm:spPr/>
    </dgm:pt>
    <dgm:pt modelId="{69B132F0-8F83-4534-84F6-E713A35A6E02}" type="pres">
      <dgm:prSet presAssocID="{392643C3-7271-46EC-A177-818D6E7A49BB}" presName="spacer" presStyleCnt="0"/>
      <dgm:spPr/>
    </dgm:pt>
    <dgm:pt modelId="{8877832C-82C0-41E8-8696-D30020DBB4AF}" type="pres">
      <dgm:prSet presAssocID="{17359242-42EC-4C4E-BA7B-BC6193CB8A64}" presName="parentText" presStyleLbl="node1" presStyleIdx="2" presStyleCnt="5">
        <dgm:presLayoutVars>
          <dgm:chMax val="0"/>
          <dgm:bulletEnabled val="1"/>
        </dgm:presLayoutVars>
      </dgm:prSet>
      <dgm:spPr/>
    </dgm:pt>
    <dgm:pt modelId="{CFDF6A51-0ABC-4196-B789-79E94810B9E8}" type="pres">
      <dgm:prSet presAssocID="{0A906C7E-A140-444F-95CC-5098D12F5BE9}" presName="spacer" presStyleCnt="0"/>
      <dgm:spPr/>
    </dgm:pt>
    <dgm:pt modelId="{3090F35A-CB54-4E6B-AB53-FF32AA92A439}" type="pres">
      <dgm:prSet presAssocID="{B4E9557F-697A-42F0-8034-3F99917512E8}" presName="parentText" presStyleLbl="node1" presStyleIdx="3" presStyleCnt="5">
        <dgm:presLayoutVars>
          <dgm:chMax val="0"/>
          <dgm:bulletEnabled val="1"/>
        </dgm:presLayoutVars>
      </dgm:prSet>
      <dgm:spPr/>
    </dgm:pt>
    <dgm:pt modelId="{6A8B43A1-DD77-4AF8-AB56-66956EE7AE74}" type="pres">
      <dgm:prSet presAssocID="{A943C993-5CE8-44CD-9762-C05ACC56796B}" presName="spacer" presStyleCnt="0"/>
      <dgm:spPr/>
    </dgm:pt>
    <dgm:pt modelId="{DCD1466D-002E-4EDD-B329-82AB27554E57}" type="pres">
      <dgm:prSet presAssocID="{C5E348E7-96FB-4482-9314-05363A662DD3}" presName="parentText" presStyleLbl="node1" presStyleIdx="4" presStyleCnt="5">
        <dgm:presLayoutVars>
          <dgm:chMax val="0"/>
          <dgm:bulletEnabled val="1"/>
        </dgm:presLayoutVars>
      </dgm:prSet>
      <dgm:spPr/>
    </dgm:pt>
  </dgm:ptLst>
  <dgm:cxnLst>
    <dgm:cxn modelId="{05167301-6705-47B7-9B3A-9673EAF239AB}" type="presOf" srcId="{C5E348E7-96FB-4482-9314-05363A662DD3}" destId="{DCD1466D-002E-4EDD-B329-82AB27554E57}" srcOrd="0" destOrd="0" presId="urn:microsoft.com/office/officeart/2005/8/layout/vList2"/>
    <dgm:cxn modelId="{7F7BE518-0BCA-458F-83F5-E2F9E1550EE3}" type="presOf" srcId="{A74814E1-1D05-4519-84D9-5FB324764BE5}" destId="{6829EB07-0D74-46D1-BD9D-FDF515A001EC}" srcOrd="0" destOrd="0" presId="urn:microsoft.com/office/officeart/2005/8/layout/vList2"/>
    <dgm:cxn modelId="{E49DCD3E-4F4B-4BEA-ACE0-B6838E10D14F}" srcId="{FFFF7127-0D4C-4646-B3E1-5BBAE74910E7}" destId="{C5E348E7-96FB-4482-9314-05363A662DD3}" srcOrd="4" destOrd="0" parTransId="{42593D2E-6B14-452B-8112-A6B0BF43B87E}" sibTransId="{4A574502-EE30-4FEC-AA32-1E46EDC852F0}"/>
    <dgm:cxn modelId="{8C171962-0CDC-426C-8307-D5920BF05690}" srcId="{FFFF7127-0D4C-4646-B3E1-5BBAE74910E7}" destId="{A74814E1-1D05-4519-84D9-5FB324764BE5}" srcOrd="0" destOrd="0" parTransId="{CBADFDDA-5D0E-41A8-9C43-97FC18E60D33}" sibTransId="{C0E74146-DF8F-40A7-B236-95A1EB80AA6E}"/>
    <dgm:cxn modelId="{13E1386A-E4D3-461F-A836-4AFFE421FBC4}" type="presOf" srcId="{17359242-42EC-4C4E-BA7B-BC6193CB8A64}" destId="{8877832C-82C0-41E8-8696-D30020DBB4AF}" srcOrd="0" destOrd="0" presId="urn:microsoft.com/office/officeart/2005/8/layout/vList2"/>
    <dgm:cxn modelId="{49B75B4A-0A5B-4B1B-8571-A057C49730A4}" srcId="{FFFF7127-0D4C-4646-B3E1-5BBAE74910E7}" destId="{17359242-42EC-4C4E-BA7B-BC6193CB8A64}" srcOrd="2" destOrd="0" parTransId="{D4F90A63-A264-4556-B972-69ACF440D6B9}" sibTransId="{0A906C7E-A140-444F-95CC-5098D12F5BE9}"/>
    <dgm:cxn modelId="{1CC9C757-6D71-4C3A-8FCA-A977FF96059C}" type="presOf" srcId="{FFFF7127-0D4C-4646-B3E1-5BBAE74910E7}" destId="{8820A725-B6A5-4268-94DE-4F85DBB48BE4}" srcOrd="0" destOrd="0" presId="urn:microsoft.com/office/officeart/2005/8/layout/vList2"/>
    <dgm:cxn modelId="{EAA1D58A-571C-4F7A-8B67-526EA926057B}" type="presOf" srcId="{8F833FE9-4EDB-4BE4-A761-88324F05C014}" destId="{AF89F288-08E9-4727-94FF-C234AE24EDDC}" srcOrd="0" destOrd="0" presId="urn:microsoft.com/office/officeart/2005/8/layout/vList2"/>
    <dgm:cxn modelId="{9354D493-F566-4ADB-900C-B65BB9528276}" srcId="{FFFF7127-0D4C-4646-B3E1-5BBAE74910E7}" destId="{B4E9557F-697A-42F0-8034-3F99917512E8}" srcOrd="3" destOrd="0" parTransId="{F7B511AF-2BC3-4BED-BF06-D44207616B2E}" sibTransId="{A943C993-5CE8-44CD-9762-C05ACC56796B}"/>
    <dgm:cxn modelId="{D3E44295-BEAC-4F14-9C51-9A2C7AF292A9}" srcId="{FFFF7127-0D4C-4646-B3E1-5BBAE74910E7}" destId="{8F833FE9-4EDB-4BE4-A761-88324F05C014}" srcOrd="1" destOrd="0" parTransId="{66D7FE5A-75CC-4465-8139-371B7081671E}" sibTransId="{392643C3-7271-46EC-A177-818D6E7A49BB}"/>
    <dgm:cxn modelId="{3E91C2EA-F222-46AE-B26D-0A34B08A14A4}" type="presOf" srcId="{B4E9557F-697A-42F0-8034-3F99917512E8}" destId="{3090F35A-CB54-4E6B-AB53-FF32AA92A439}" srcOrd="0" destOrd="0" presId="urn:microsoft.com/office/officeart/2005/8/layout/vList2"/>
    <dgm:cxn modelId="{89F8E17C-D3F9-48D1-BA4F-3BCC032C2626}" type="presParOf" srcId="{8820A725-B6A5-4268-94DE-4F85DBB48BE4}" destId="{6829EB07-0D74-46D1-BD9D-FDF515A001EC}" srcOrd="0" destOrd="0" presId="urn:microsoft.com/office/officeart/2005/8/layout/vList2"/>
    <dgm:cxn modelId="{001DE64D-2BCD-4892-8C07-6986888022C2}" type="presParOf" srcId="{8820A725-B6A5-4268-94DE-4F85DBB48BE4}" destId="{17769718-C70A-4E1C-88FA-67296A0001B6}" srcOrd="1" destOrd="0" presId="urn:microsoft.com/office/officeart/2005/8/layout/vList2"/>
    <dgm:cxn modelId="{51B6789C-4A31-45EF-ADBD-5512025E6254}" type="presParOf" srcId="{8820A725-B6A5-4268-94DE-4F85DBB48BE4}" destId="{AF89F288-08E9-4727-94FF-C234AE24EDDC}" srcOrd="2" destOrd="0" presId="urn:microsoft.com/office/officeart/2005/8/layout/vList2"/>
    <dgm:cxn modelId="{9FCB00E3-596B-480A-9C81-52ABFD8B2BCB}" type="presParOf" srcId="{8820A725-B6A5-4268-94DE-4F85DBB48BE4}" destId="{69B132F0-8F83-4534-84F6-E713A35A6E02}" srcOrd="3" destOrd="0" presId="urn:microsoft.com/office/officeart/2005/8/layout/vList2"/>
    <dgm:cxn modelId="{731F56C4-96F1-46D2-932E-DE4B3E027FBB}" type="presParOf" srcId="{8820A725-B6A5-4268-94DE-4F85DBB48BE4}" destId="{8877832C-82C0-41E8-8696-D30020DBB4AF}" srcOrd="4" destOrd="0" presId="urn:microsoft.com/office/officeart/2005/8/layout/vList2"/>
    <dgm:cxn modelId="{41D4867A-2585-4AAC-B22E-696578E16C84}" type="presParOf" srcId="{8820A725-B6A5-4268-94DE-4F85DBB48BE4}" destId="{CFDF6A51-0ABC-4196-B789-79E94810B9E8}" srcOrd="5" destOrd="0" presId="urn:microsoft.com/office/officeart/2005/8/layout/vList2"/>
    <dgm:cxn modelId="{4EA1060C-319A-4A45-B5DB-D06862874BA9}" type="presParOf" srcId="{8820A725-B6A5-4268-94DE-4F85DBB48BE4}" destId="{3090F35A-CB54-4E6B-AB53-FF32AA92A439}" srcOrd="6" destOrd="0" presId="urn:microsoft.com/office/officeart/2005/8/layout/vList2"/>
    <dgm:cxn modelId="{B7EF279B-292A-4293-91F5-CDCC30087FC2}" type="presParOf" srcId="{8820A725-B6A5-4268-94DE-4F85DBB48BE4}" destId="{6A8B43A1-DD77-4AF8-AB56-66956EE7AE74}" srcOrd="7" destOrd="0" presId="urn:microsoft.com/office/officeart/2005/8/layout/vList2"/>
    <dgm:cxn modelId="{E801DF14-4E41-4404-90A6-A6A8668A3D4C}" type="presParOf" srcId="{8820A725-B6A5-4268-94DE-4F85DBB48BE4}" destId="{DCD1466D-002E-4EDD-B329-82AB27554E5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43C22-BD64-4DEF-907F-96D629D72FBB}">
      <dsp:nvSpPr>
        <dsp:cNvPr id="0" name=""/>
        <dsp:cNvSpPr/>
      </dsp:nvSpPr>
      <dsp:spPr>
        <a:xfrm>
          <a:off x="0" y="660"/>
          <a:ext cx="5961345" cy="15463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43A76-E08D-4767-B06D-5317C38EBD51}">
      <dsp:nvSpPr>
        <dsp:cNvPr id="0" name=""/>
        <dsp:cNvSpPr/>
      </dsp:nvSpPr>
      <dsp:spPr>
        <a:xfrm>
          <a:off x="467775" y="348593"/>
          <a:ext cx="850500" cy="85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0DED5B-C50D-4F6C-82EE-559D5E8DBF54}">
      <dsp:nvSpPr>
        <dsp:cNvPr id="0" name=""/>
        <dsp:cNvSpPr/>
      </dsp:nvSpPr>
      <dsp:spPr>
        <a:xfrm>
          <a:off x="1786051" y="660"/>
          <a:ext cx="4175293" cy="154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57" tIns="163657" rIns="163657" bIns="163657"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panose="020F0502020204030204" pitchFamily="34" charset="0"/>
              <a:cs typeface="Calibri" panose="020F0502020204030204" pitchFamily="34" charset="0"/>
            </a:rPr>
            <a:t>Evaluative – the aim is to find out how well something is working or whether it has worked as expected</a:t>
          </a:r>
          <a:endParaRPr lang="en-US" sz="1500" kern="1200" dirty="0">
            <a:latin typeface="Calibri" panose="020F0502020204030204" pitchFamily="34" charset="0"/>
            <a:cs typeface="Calibri" panose="020F0502020204030204" pitchFamily="34" charset="0"/>
          </a:endParaRPr>
        </a:p>
      </dsp:txBody>
      <dsp:txXfrm>
        <a:off x="1786051" y="660"/>
        <a:ext cx="4175293" cy="1546365"/>
      </dsp:txXfrm>
    </dsp:sp>
    <dsp:sp modelId="{0D96CA18-76BA-413C-AB7F-189401A444A5}">
      <dsp:nvSpPr>
        <dsp:cNvPr id="0" name=""/>
        <dsp:cNvSpPr/>
      </dsp:nvSpPr>
      <dsp:spPr>
        <a:xfrm>
          <a:off x="0" y="1933617"/>
          <a:ext cx="5961345" cy="154636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713CCF41-9381-40D9-B785-E2CAF907CC1F}">
      <dsp:nvSpPr>
        <dsp:cNvPr id="0" name=""/>
        <dsp:cNvSpPr/>
      </dsp:nvSpPr>
      <dsp:spPr>
        <a:xfrm>
          <a:off x="467775" y="2281549"/>
          <a:ext cx="850500" cy="85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3F6DEF-2775-4076-8399-C9D3D854D7B8}">
      <dsp:nvSpPr>
        <dsp:cNvPr id="0" name=""/>
        <dsp:cNvSpPr/>
      </dsp:nvSpPr>
      <dsp:spPr>
        <a:xfrm>
          <a:off x="1786051" y="1933617"/>
          <a:ext cx="4175293" cy="154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57" tIns="163657" rIns="163657" bIns="163657"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panose="020F0502020204030204" pitchFamily="34" charset="0"/>
              <a:cs typeface="Calibri" panose="020F0502020204030204" pitchFamily="34" charset="0"/>
            </a:rPr>
            <a:t>Exploratory – where little is known and the principal purpose is to establish the ‘shape’ of the problem or issue</a:t>
          </a:r>
          <a:endParaRPr lang="en-US" sz="1500" kern="1200" dirty="0">
            <a:latin typeface="Calibri" panose="020F0502020204030204" pitchFamily="34" charset="0"/>
            <a:cs typeface="Calibri" panose="020F0502020204030204" pitchFamily="34" charset="0"/>
          </a:endParaRPr>
        </a:p>
      </dsp:txBody>
      <dsp:txXfrm>
        <a:off x="1786051" y="1933617"/>
        <a:ext cx="4175293" cy="1546365"/>
      </dsp:txXfrm>
    </dsp:sp>
    <dsp:sp modelId="{4893D8B7-A822-4D99-BECC-6A77F1D8D322}">
      <dsp:nvSpPr>
        <dsp:cNvPr id="0" name=""/>
        <dsp:cNvSpPr/>
      </dsp:nvSpPr>
      <dsp:spPr>
        <a:xfrm>
          <a:off x="0" y="3866573"/>
          <a:ext cx="5961345" cy="154636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04294089-383E-4F42-B28B-E358C943FBB3}">
      <dsp:nvSpPr>
        <dsp:cNvPr id="0" name=""/>
        <dsp:cNvSpPr/>
      </dsp:nvSpPr>
      <dsp:spPr>
        <a:xfrm>
          <a:off x="467775" y="4214506"/>
          <a:ext cx="850500" cy="850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810E0-81EF-46D2-B0DD-0CA06E715C55}">
      <dsp:nvSpPr>
        <dsp:cNvPr id="0" name=""/>
        <dsp:cNvSpPr/>
      </dsp:nvSpPr>
      <dsp:spPr>
        <a:xfrm>
          <a:off x="1786051" y="3866573"/>
          <a:ext cx="4175293" cy="154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657" tIns="163657" rIns="163657" bIns="163657" numCol="1" spcCol="1270" anchor="ctr" anchorCtr="0">
          <a:noAutofit/>
        </a:bodyPr>
        <a:lstStyle/>
        <a:p>
          <a:pPr marL="0" lvl="0" indent="0" algn="l" defTabSz="666750">
            <a:lnSpc>
              <a:spcPct val="90000"/>
            </a:lnSpc>
            <a:spcBef>
              <a:spcPct val="0"/>
            </a:spcBef>
            <a:spcAft>
              <a:spcPct val="35000"/>
            </a:spcAft>
            <a:buNone/>
          </a:pPr>
          <a:r>
            <a:rPr lang="en-GB" sz="1500" kern="1200" dirty="0">
              <a:latin typeface="Calibri" panose="020F0502020204030204" pitchFamily="34" charset="0"/>
              <a:cs typeface="Calibri" panose="020F0502020204030204" pitchFamily="34" charset="0"/>
            </a:rPr>
            <a:t>Explanatory – where the phenomenon in which you are interested needs to be unpacked; the connections between different parts of the issue need unravelling and the case study offers a route to explanation</a:t>
          </a:r>
          <a:endParaRPr lang="en-US" sz="1500" kern="1200" dirty="0">
            <a:latin typeface="Calibri" panose="020F0502020204030204" pitchFamily="34" charset="0"/>
            <a:cs typeface="Calibri" panose="020F0502020204030204" pitchFamily="34" charset="0"/>
          </a:endParaRPr>
        </a:p>
      </dsp:txBody>
      <dsp:txXfrm>
        <a:off x="1786051" y="3866573"/>
        <a:ext cx="4175293" cy="15463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62C726-4B8C-401F-9040-78C9FD2D2D00}">
      <dsp:nvSpPr>
        <dsp:cNvPr id="0" name=""/>
        <dsp:cNvSpPr/>
      </dsp:nvSpPr>
      <dsp:spPr>
        <a:xfrm>
          <a:off x="25088" y="991"/>
          <a:ext cx="1991399" cy="1194839"/>
        </a:xfrm>
        <a:prstGeom prst="rect">
          <a:avLst/>
        </a:prstGeom>
        <a:solidFill>
          <a:schemeClr val="accent2">
            <a:lumMod val="60000"/>
            <a:lumOff val="40000"/>
          </a:schemeClr>
        </a:solidFill>
        <a:ln w="25400" cap="flat" cmpd="sng" algn="ctr">
          <a:solidFill>
            <a:schemeClr val="accent2">
              <a:lumMod val="20000"/>
              <a:lumOff val="8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Case study as research approach</a:t>
          </a:r>
          <a:endParaRPr lang="en-US" sz="1100" kern="1200" dirty="0">
            <a:solidFill>
              <a:schemeClr val="tx1"/>
            </a:solidFill>
          </a:endParaRPr>
        </a:p>
      </dsp:txBody>
      <dsp:txXfrm>
        <a:off x="25088" y="991"/>
        <a:ext cx="1991399" cy="1194839"/>
      </dsp:txXfrm>
    </dsp:sp>
    <dsp:sp modelId="{99C2B322-6E6F-44A9-B993-880DF3539291}">
      <dsp:nvSpPr>
        <dsp:cNvPr id="0" name=""/>
        <dsp:cNvSpPr/>
      </dsp:nvSpPr>
      <dsp:spPr>
        <a:xfrm>
          <a:off x="2215628" y="991"/>
          <a:ext cx="1991399" cy="1194839"/>
        </a:xfrm>
        <a:prstGeom prst="rect">
          <a:avLst/>
        </a:prstGeom>
        <a:solidFill>
          <a:schemeClr val="accent1">
            <a:lumMod val="40000"/>
            <a:lumOff val="60000"/>
          </a:schemeClr>
        </a:solidFill>
        <a:ln w="25400" cap="flat" cmpd="sng" algn="ctr">
          <a:solidFill>
            <a:schemeClr val="accent4"/>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Bounded unit – a person, a group, an institution or organisation</a:t>
          </a:r>
          <a:endParaRPr lang="en-US" sz="1100" kern="1200" dirty="0">
            <a:solidFill>
              <a:schemeClr val="tx1"/>
            </a:solidFill>
          </a:endParaRPr>
        </a:p>
      </dsp:txBody>
      <dsp:txXfrm>
        <a:off x="2215628" y="991"/>
        <a:ext cx="1991399" cy="1194839"/>
      </dsp:txXfrm>
    </dsp:sp>
    <dsp:sp modelId="{B55D4585-87B8-461B-AB5B-9FFDDF720F74}">
      <dsp:nvSpPr>
        <dsp:cNvPr id="0" name=""/>
        <dsp:cNvSpPr/>
      </dsp:nvSpPr>
      <dsp:spPr>
        <a:xfrm>
          <a:off x="4406167" y="991"/>
          <a:ext cx="1991399" cy="1194839"/>
        </a:xfrm>
        <a:prstGeom prst="rect">
          <a:avLst/>
        </a:prstGeom>
        <a:solidFill>
          <a:schemeClr val="accent6">
            <a:lumMod val="40000"/>
            <a:lumOff val="60000"/>
          </a:schemeClr>
        </a:solidFill>
        <a:ln w="25400" cap="flat" cmpd="sng" algn="ctr">
          <a:solidFill>
            <a:schemeClr val="accent6">
              <a:lumMod val="75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Located within personal, professional, local and national communities</a:t>
          </a:r>
          <a:endParaRPr lang="en-US" sz="1100" kern="1200" dirty="0">
            <a:solidFill>
              <a:schemeClr val="tx1"/>
            </a:solidFill>
          </a:endParaRPr>
        </a:p>
      </dsp:txBody>
      <dsp:txXfrm>
        <a:off x="4406167" y="991"/>
        <a:ext cx="1991399" cy="1194839"/>
      </dsp:txXfrm>
    </dsp:sp>
    <dsp:sp modelId="{7C047A89-0FFD-421F-942A-1A15C3A12518}">
      <dsp:nvSpPr>
        <dsp:cNvPr id="0" name=""/>
        <dsp:cNvSpPr/>
      </dsp:nvSpPr>
      <dsp:spPr>
        <a:xfrm>
          <a:off x="25088" y="1394971"/>
          <a:ext cx="1991399" cy="1194839"/>
        </a:xfrm>
        <a:prstGeom prst="rect">
          <a:avLst/>
        </a:prstGeom>
        <a:solidFill>
          <a:schemeClr val="accent5">
            <a:lumMod val="40000"/>
            <a:lumOff val="60000"/>
          </a:schemeClr>
        </a:solidFill>
        <a:ln w="25400" cap="flat" cmpd="sng" algn="ctr">
          <a:solidFill>
            <a:schemeClr val="accent5"/>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Involves interactions, communications, relationships and practices between the case and the wider world and vice versa</a:t>
          </a:r>
          <a:endParaRPr lang="en-US" sz="1100" kern="1200" dirty="0">
            <a:solidFill>
              <a:schemeClr val="tx1"/>
            </a:solidFill>
          </a:endParaRPr>
        </a:p>
      </dsp:txBody>
      <dsp:txXfrm>
        <a:off x="25088" y="1394971"/>
        <a:ext cx="1991399" cy="1194839"/>
      </dsp:txXfrm>
    </dsp:sp>
    <dsp:sp modelId="{E27D2B04-2400-41F0-9CBA-D7D182A1C0D4}">
      <dsp:nvSpPr>
        <dsp:cNvPr id="0" name=""/>
        <dsp:cNvSpPr/>
      </dsp:nvSpPr>
      <dsp:spPr>
        <a:xfrm>
          <a:off x="2215628" y="1394971"/>
          <a:ext cx="1991399" cy="1194839"/>
        </a:xfrm>
        <a:prstGeom prst="rect">
          <a:avLst/>
        </a:prstGeom>
        <a:solidFill>
          <a:schemeClr val="accent2">
            <a:lumMod val="40000"/>
            <a:lumOff val="60000"/>
          </a:schemeClr>
        </a:solidFill>
        <a:ln w="25400" cap="flat" cmpd="sng" algn="ctr">
          <a:solidFill>
            <a:schemeClr val="accent2">
              <a:lumMod val="75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Focus on collecting rich data – capturing the complexity of case</a:t>
          </a:r>
          <a:endParaRPr lang="en-US" sz="1100" kern="1200" dirty="0">
            <a:solidFill>
              <a:schemeClr val="tx1"/>
            </a:solidFill>
          </a:endParaRPr>
        </a:p>
      </dsp:txBody>
      <dsp:txXfrm>
        <a:off x="2215628" y="1394971"/>
        <a:ext cx="1991399" cy="1194839"/>
      </dsp:txXfrm>
    </dsp:sp>
    <dsp:sp modelId="{EA858C11-8A8A-4DEF-84FB-FEAEE83D67C2}">
      <dsp:nvSpPr>
        <dsp:cNvPr id="0" name=""/>
        <dsp:cNvSpPr/>
      </dsp:nvSpPr>
      <dsp:spPr>
        <a:xfrm>
          <a:off x="4406167" y="1394971"/>
          <a:ext cx="1991399" cy="1194839"/>
        </a:xfrm>
        <a:prstGeom prst="rect">
          <a:avLst/>
        </a:prstGeom>
        <a:solidFill>
          <a:schemeClr val="accent5">
            <a:lumMod val="60000"/>
            <a:lumOff val="40000"/>
          </a:schemeClr>
        </a:solidFill>
        <a:ln w="25400" cap="flat" cmpd="sng" algn="ctr">
          <a:solidFill>
            <a:schemeClr val="accent5">
              <a:lumMod val="20000"/>
              <a:lumOff val="8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Data may be collected over extended periods with repeated collections or may be collected during an intensive but short period of time</a:t>
          </a:r>
          <a:endParaRPr lang="en-US" sz="1100" kern="1200" dirty="0">
            <a:solidFill>
              <a:schemeClr val="tx1"/>
            </a:solidFill>
          </a:endParaRPr>
        </a:p>
      </dsp:txBody>
      <dsp:txXfrm>
        <a:off x="4406167" y="1394971"/>
        <a:ext cx="1991399" cy="1194839"/>
      </dsp:txXfrm>
    </dsp:sp>
    <dsp:sp modelId="{AF70C4BC-2D44-4457-8BC3-D90BCF20BC2D}">
      <dsp:nvSpPr>
        <dsp:cNvPr id="0" name=""/>
        <dsp:cNvSpPr/>
      </dsp:nvSpPr>
      <dsp:spPr>
        <a:xfrm>
          <a:off x="25088" y="2788950"/>
          <a:ext cx="1991399" cy="1194839"/>
        </a:xfrm>
        <a:prstGeom prst="rect">
          <a:avLst/>
        </a:prstGeom>
        <a:solidFill>
          <a:schemeClr val="accent1">
            <a:lumMod val="60000"/>
            <a:lumOff val="40000"/>
          </a:schemeClr>
        </a:solidFill>
        <a:ln w="25400" cap="flat" cmpd="sng" algn="ctr">
          <a:solidFill>
            <a:schemeClr val="accent1">
              <a:lumMod val="75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Requires spending time within the world of those being researched</a:t>
          </a:r>
          <a:endParaRPr lang="en-US" sz="1100" kern="1200" dirty="0">
            <a:solidFill>
              <a:schemeClr val="tx1"/>
            </a:solidFill>
          </a:endParaRPr>
        </a:p>
      </dsp:txBody>
      <dsp:txXfrm>
        <a:off x="25088" y="2788950"/>
        <a:ext cx="1991399" cy="1194839"/>
      </dsp:txXfrm>
    </dsp:sp>
    <dsp:sp modelId="{9F6F916A-1289-44DF-93D9-3BB1E3BD9B63}">
      <dsp:nvSpPr>
        <dsp:cNvPr id="0" name=""/>
        <dsp:cNvSpPr/>
      </dsp:nvSpPr>
      <dsp:spPr>
        <a:xfrm>
          <a:off x="2215628" y="2788950"/>
          <a:ext cx="1991399" cy="1194839"/>
        </a:xfrm>
        <a:prstGeom prst="rect">
          <a:avLst/>
        </a:prstGeom>
        <a:solidFill>
          <a:schemeClr val="accent6">
            <a:lumMod val="40000"/>
            <a:lumOff val="60000"/>
          </a:schemeClr>
        </a:solidFill>
        <a:ln w="25400" cap="flat" cmpd="sng" algn="ctr">
          <a:solidFill>
            <a:schemeClr val="accent6">
              <a:lumMod val="60000"/>
              <a:lumOff val="4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Uses a variety of data collection tools (interviews, observations, reflective journals and others) and different perspectives (child, teacher, parent, researcher) to provide depth</a:t>
          </a:r>
          <a:endParaRPr lang="en-US" sz="1100" kern="1200" dirty="0">
            <a:solidFill>
              <a:schemeClr val="tx1"/>
            </a:solidFill>
          </a:endParaRPr>
        </a:p>
      </dsp:txBody>
      <dsp:txXfrm>
        <a:off x="2215628" y="2788950"/>
        <a:ext cx="1991399" cy="1194839"/>
      </dsp:txXfrm>
    </dsp:sp>
    <dsp:sp modelId="{C8FA2EC3-5ECD-437F-B2AC-6D49E7C57EFB}">
      <dsp:nvSpPr>
        <dsp:cNvPr id="0" name=""/>
        <dsp:cNvSpPr/>
      </dsp:nvSpPr>
      <dsp:spPr>
        <a:xfrm>
          <a:off x="4406167" y="2788950"/>
          <a:ext cx="1991399" cy="1194839"/>
        </a:xfrm>
        <a:prstGeom prst="rect">
          <a:avLst/>
        </a:prstGeom>
        <a:solidFill>
          <a:schemeClr val="accent4">
            <a:lumMod val="60000"/>
            <a:lumOff val="40000"/>
          </a:schemeClr>
        </a:solidFill>
        <a:ln w="25400" cap="flat" cmpd="sng" algn="ctr">
          <a:solidFill>
            <a:schemeClr val="accent1">
              <a:lumMod val="20000"/>
              <a:lumOff val="8000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solidFill>
                <a:schemeClr val="tx1"/>
              </a:solidFill>
            </a:rPr>
            <a:t>Employs two or more forms of data collection tool and/or two or more perspectives. This helps to triangulate the data and reinforces the legitimacy of the conclusions drawn.</a:t>
          </a:r>
          <a:endParaRPr lang="en-US" sz="1100" kern="1200" dirty="0">
            <a:solidFill>
              <a:schemeClr val="tx1"/>
            </a:solidFill>
          </a:endParaRPr>
        </a:p>
      </dsp:txBody>
      <dsp:txXfrm>
        <a:off x="4406167" y="2788950"/>
        <a:ext cx="1991399" cy="11948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29EB07-0D74-46D1-BD9D-FDF515A001EC}">
      <dsp:nvSpPr>
        <dsp:cNvPr id="0" name=""/>
        <dsp:cNvSpPr/>
      </dsp:nvSpPr>
      <dsp:spPr>
        <a:xfrm>
          <a:off x="0" y="40088"/>
          <a:ext cx="6245265" cy="10073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Case Study</a:t>
          </a:r>
          <a:endParaRPr lang="en-US" sz="4100" kern="1200"/>
        </a:p>
      </dsp:txBody>
      <dsp:txXfrm>
        <a:off x="49176" y="89264"/>
        <a:ext cx="6146913" cy="909018"/>
      </dsp:txXfrm>
    </dsp:sp>
    <dsp:sp modelId="{AF89F288-08E9-4727-94FF-C234AE24EDDC}">
      <dsp:nvSpPr>
        <dsp:cNvPr id="0" name=""/>
        <dsp:cNvSpPr/>
      </dsp:nvSpPr>
      <dsp:spPr>
        <a:xfrm>
          <a:off x="0" y="1165538"/>
          <a:ext cx="6245265" cy="100737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Ethnography</a:t>
          </a:r>
          <a:endParaRPr lang="en-US" sz="4100" kern="1200"/>
        </a:p>
      </dsp:txBody>
      <dsp:txXfrm>
        <a:off x="49176" y="1214714"/>
        <a:ext cx="6146913" cy="909018"/>
      </dsp:txXfrm>
    </dsp:sp>
    <dsp:sp modelId="{8877832C-82C0-41E8-8696-D30020DBB4AF}">
      <dsp:nvSpPr>
        <dsp:cNvPr id="0" name=""/>
        <dsp:cNvSpPr/>
      </dsp:nvSpPr>
      <dsp:spPr>
        <a:xfrm>
          <a:off x="0" y="2290988"/>
          <a:ext cx="6245265" cy="100737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Grounded Theory</a:t>
          </a:r>
          <a:endParaRPr lang="en-US" sz="4100" kern="1200"/>
        </a:p>
      </dsp:txBody>
      <dsp:txXfrm>
        <a:off x="49176" y="2340164"/>
        <a:ext cx="6146913" cy="909018"/>
      </dsp:txXfrm>
    </dsp:sp>
    <dsp:sp modelId="{3090F35A-CB54-4E6B-AB53-FF32AA92A439}">
      <dsp:nvSpPr>
        <dsp:cNvPr id="0" name=""/>
        <dsp:cNvSpPr/>
      </dsp:nvSpPr>
      <dsp:spPr>
        <a:xfrm>
          <a:off x="0" y="3416438"/>
          <a:ext cx="6245265" cy="100737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Phenomenology</a:t>
          </a:r>
          <a:endParaRPr lang="en-US" sz="4100" kern="1200"/>
        </a:p>
      </dsp:txBody>
      <dsp:txXfrm>
        <a:off x="49176" y="3465614"/>
        <a:ext cx="6146913" cy="909018"/>
      </dsp:txXfrm>
    </dsp:sp>
    <dsp:sp modelId="{DCD1466D-002E-4EDD-B329-82AB27554E57}">
      <dsp:nvSpPr>
        <dsp:cNvPr id="0" name=""/>
        <dsp:cNvSpPr/>
      </dsp:nvSpPr>
      <dsp:spPr>
        <a:xfrm>
          <a:off x="0" y="4541888"/>
          <a:ext cx="6245265" cy="100737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Action Research</a:t>
          </a:r>
          <a:endParaRPr lang="en-US" sz="4100" kern="1200"/>
        </a:p>
      </dsp:txBody>
      <dsp:txXfrm>
        <a:off x="49176" y="4591064"/>
        <a:ext cx="6146913" cy="9090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6D05D2-8940-447E-B0FC-DCCCDE2F2106}" type="datetimeFigureOut">
              <a:rPr lang="en-GB" smtClean="0"/>
              <a:t>07/01/2026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7711D5-D970-4B47-B44B-CC3640665FDE}" type="slidenum">
              <a:rPr lang="en-GB" smtClean="0"/>
              <a:t>‹#›</a:t>
            </a:fld>
            <a:endParaRPr lang="en-GB"/>
          </a:p>
        </p:txBody>
      </p:sp>
    </p:spTree>
    <p:extLst>
      <p:ext uri="{BB962C8B-B14F-4D97-AF65-F5344CB8AC3E}">
        <p14:creationId xmlns:p14="http://schemas.microsoft.com/office/powerpoint/2010/main" val="122703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tourismteacher.com/research-onion-beginners/"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tourismteacher.com/research-onion-beginner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Research Onion For Beginners - Tourism Teacher</a:t>
            </a:r>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15</a:t>
            </a:fld>
            <a:endParaRPr lang="en-GB"/>
          </a:p>
        </p:txBody>
      </p:sp>
    </p:spTree>
    <p:extLst>
      <p:ext uri="{BB962C8B-B14F-4D97-AF65-F5344CB8AC3E}">
        <p14:creationId xmlns:p14="http://schemas.microsoft.com/office/powerpoint/2010/main" val="3861058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Research Onion For Beginners - Tourism Teacher</a:t>
            </a:r>
            <a:endParaRPr lang="en-GB" dirty="0"/>
          </a:p>
        </p:txBody>
      </p:sp>
      <p:sp>
        <p:nvSpPr>
          <p:cNvPr id="4" name="Slide Number Placeholder 3"/>
          <p:cNvSpPr>
            <a:spLocks noGrp="1"/>
          </p:cNvSpPr>
          <p:nvPr>
            <p:ph type="sldNum" sz="quarter" idx="5"/>
          </p:nvPr>
        </p:nvSpPr>
        <p:spPr/>
        <p:txBody>
          <a:bodyPr/>
          <a:lstStyle/>
          <a:p>
            <a:fld id="{15B8832B-3E42-44EE-B049-D604CD1EBA81}" type="slidenum">
              <a:rPr lang="en-GB" smtClean="0"/>
              <a:t>16</a:t>
            </a:fld>
            <a:endParaRPr lang="en-GB"/>
          </a:p>
        </p:txBody>
      </p:sp>
    </p:spTree>
    <p:extLst>
      <p:ext uri="{BB962C8B-B14F-4D97-AF65-F5344CB8AC3E}">
        <p14:creationId xmlns:p14="http://schemas.microsoft.com/office/powerpoint/2010/main" val="3759287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Arriving at a single definition may be considered elusive and unnecessary.</a:t>
            </a:r>
          </a:p>
        </p:txBody>
      </p:sp>
      <p:sp>
        <p:nvSpPr>
          <p:cNvPr id="4" name="Slide Number Placeholder 3"/>
          <p:cNvSpPr>
            <a:spLocks noGrp="1"/>
          </p:cNvSpPr>
          <p:nvPr>
            <p:ph type="sldNum" sz="quarter" idx="5"/>
          </p:nvPr>
        </p:nvSpPr>
        <p:spPr/>
        <p:txBody>
          <a:bodyPr/>
          <a:lstStyle/>
          <a:p>
            <a:fld id="{835BE48C-1504-4EBE-A3E9-8BA8A72B8B14}" type="slidenum">
              <a:rPr lang="en-GB" smtClean="0"/>
              <a:t>37</a:t>
            </a:fld>
            <a:endParaRPr lang="en-GB"/>
          </a:p>
        </p:txBody>
      </p:sp>
    </p:spTree>
    <p:extLst>
      <p:ext uri="{BB962C8B-B14F-4D97-AF65-F5344CB8AC3E}">
        <p14:creationId xmlns:p14="http://schemas.microsoft.com/office/powerpoint/2010/main" val="913668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study could operate the boundaries of a spotlight beam – it has an edge/boundary. Everything at the end of the beam is seen in bright light and thrown into sharp relief. You study what is in the beam of light and your subject of interest in it is: what happened here? How did it happen? What was connected to what? Why did it happen?</a:t>
            </a:r>
          </a:p>
          <a:p>
            <a:r>
              <a:rPr lang="en-GB" dirty="0"/>
              <a:t>A case study is also about completeness – looking at it from different angles. Different methods.</a:t>
            </a:r>
            <a:endParaRPr lang="en-GB" dirty="0">
              <a:cs typeface="Calibri"/>
            </a:endParaRPr>
          </a:p>
          <a:p>
            <a:r>
              <a:rPr lang="en-GB" dirty="0"/>
              <a:t>It also puts a boundary, or edges around your research</a:t>
            </a:r>
            <a:endParaRPr lang="en-GB" dirty="0">
              <a:cs typeface="Calibri"/>
            </a:endParaRPr>
          </a:p>
        </p:txBody>
      </p:sp>
      <p:sp>
        <p:nvSpPr>
          <p:cNvPr id="4" name="Slide Number Placeholder 3"/>
          <p:cNvSpPr>
            <a:spLocks noGrp="1"/>
          </p:cNvSpPr>
          <p:nvPr>
            <p:ph type="sldNum" sz="quarter" idx="5"/>
          </p:nvPr>
        </p:nvSpPr>
        <p:spPr/>
        <p:txBody>
          <a:bodyPr/>
          <a:lstStyle/>
          <a:p>
            <a:fld id="{90A22AF4-396E-4ED6-918B-EC829CC7F86A}" type="slidenum">
              <a:rPr lang="en-GB" smtClean="0"/>
              <a:t>38</a:t>
            </a:fld>
            <a:endParaRPr lang="en-GB"/>
          </a:p>
        </p:txBody>
      </p:sp>
    </p:spTree>
    <p:extLst>
      <p:ext uri="{BB962C8B-B14F-4D97-AF65-F5344CB8AC3E}">
        <p14:creationId xmlns:p14="http://schemas.microsoft.com/office/powerpoint/2010/main" val="3981148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Thomas (2021) describes it like a capsule – each half is necessary for the other half to work</a:t>
            </a:r>
          </a:p>
        </p:txBody>
      </p:sp>
      <p:sp>
        <p:nvSpPr>
          <p:cNvPr id="4" name="Slide Number Placeholder 3"/>
          <p:cNvSpPr>
            <a:spLocks noGrp="1"/>
          </p:cNvSpPr>
          <p:nvPr>
            <p:ph type="sldNum" sz="quarter" idx="5"/>
          </p:nvPr>
        </p:nvSpPr>
        <p:spPr/>
        <p:txBody>
          <a:bodyPr/>
          <a:lstStyle/>
          <a:p>
            <a:fld id="{835BE48C-1504-4EBE-A3E9-8BA8A72B8B14}" type="slidenum">
              <a:rPr lang="en-GB" smtClean="0"/>
              <a:t>39</a:t>
            </a:fld>
            <a:endParaRPr lang="en-GB"/>
          </a:p>
        </p:txBody>
      </p:sp>
    </p:spTree>
    <p:extLst>
      <p:ext uri="{BB962C8B-B14F-4D97-AF65-F5344CB8AC3E}">
        <p14:creationId xmlns:p14="http://schemas.microsoft.com/office/powerpoint/2010/main" val="1011758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BE48C-1504-4EBE-A3E9-8BA8A72B8B14}" type="slidenum">
              <a:rPr lang="en-GB" smtClean="0"/>
              <a:t>40</a:t>
            </a:fld>
            <a:endParaRPr lang="en-GB"/>
          </a:p>
        </p:txBody>
      </p:sp>
    </p:spTree>
    <p:extLst>
      <p:ext uri="{BB962C8B-B14F-4D97-AF65-F5344CB8AC3E}">
        <p14:creationId xmlns:p14="http://schemas.microsoft.com/office/powerpoint/2010/main" val="2996744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BE48C-1504-4EBE-A3E9-8BA8A72B8B14}" type="slidenum">
              <a:rPr lang="en-GB" smtClean="0"/>
              <a:t>41</a:t>
            </a:fld>
            <a:endParaRPr lang="en-GB"/>
          </a:p>
        </p:txBody>
      </p:sp>
    </p:spTree>
    <p:extLst>
      <p:ext uri="{BB962C8B-B14F-4D97-AF65-F5344CB8AC3E}">
        <p14:creationId xmlns:p14="http://schemas.microsoft.com/office/powerpoint/2010/main" val="164225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35BE48C-1504-4EBE-A3E9-8BA8A72B8B14}" type="slidenum">
              <a:rPr lang="en-GB" smtClean="0"/>
              <a:t>42</a:t>
            </a:fld>
            <a:endParaRPr lang="en-GB"/>
          </a:p>
        </p:txBody>
      </p:sp>
    </p:spTree>
    <p:extLst>
      <p:ext uri="{BB962C8B-B14F-4D97-AF65-F5344CB8AC3E}">
        <p14:creationId xmlns:p14="http://schemas.microsoft.com/office/powerpoint/2010/main" val="868354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5BE48C-1504-4EBE-A3E9-8BA8A72B8B14}" type="slidenum">
              <a:rPr lang="en-GB" smtClean="0"/>
              <a:t>43</a:t>
            </a:fld>
            <a:endParaRPr lang="en-GB"/>
          </a:p>
        </p:txBody>
      </p:sp>
    </p:spTree>
    <p:extLst>
      <p:ext uri="{BB962C8B-B14F-4D97-AF65-F5344CB8AC3E}">
        <p14:creationId xmlns:p14="http://schemas.microsoft.com/office/powerpoint/2010/main" val="4175888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99A43-AE38-79A4-D9E9-1F9B239775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6D434F-6D70-E075-1C20-6BD3643148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6E8844-53E3-D6C4-3489-72BF8C99A782}"/>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5" name="Footer Placeholder 4">
            <a:extLst>
              <a:ext uri="{FF2B5EF4-FFF2-40B4-BE49-F238E27FC236}">
                <a16:creationId xmlns:a16="http://schemas.microsoft.com/office/drawing/2014/main" id="{99732444-5C72-A371-E219-58D6D248D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0B89C1-B1C0-7928-F3C3-7B85C20EECBB}"/>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15162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8AD8-F48E-9F6C-9318-448C9973D6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536A1C-863F-2A58-1947-2D4B35C344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FB49A3-4B1B-797D-CE00-B721801B763C}"/>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5" name="Footer Placeholder 4">
            <a:extLst>
              <a:ext uri="{FF2B5EF4-FFF2-40B4-BE49-F238E27FC236}">
                <a16:creationId xmlns:a16="http://schemas.microsoft.com/office/drawing/2014/main" id="{F32C81B8-A679-76E7-D728-EB6D0EBD3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80838-5AC6-E535-92ED-C052F5BED21A}"/>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16594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E976-D0D4-DBF7-ADFF-2338EA2551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971FAA-9921-9604-96EB-8A34C76DC64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E88ABF-26A6-CBCC-CD58-762ED9BA2E47}"/>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5" name="Footer Placeholder 4">
            <a:extLst>
              <a:ext uri="{FF2B5EF4-FFF2-40B4-BE49-F238E27FC236}">
                <a16:creationId xmlns:a16="http://schemas.microsoft.com/office/drawing/2014/main" id="{ADA41BE3-7D53-0097-8849-8748ED53C6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075DAD-CE26-52EC-9485-14DFC366106C}"/>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779800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0901-DF6F-26B4-5937-9AB897CFBC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E3B2BD-B446-1C5E-410B-0E7FBC13ED8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926620-B624-53E5-59EE-1654C8E50A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D75558-3BEC-850B-6B01-005E532E291E}"/>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6" name="Footer Placeholder 5">
            <a:extLst>
              <a:ext uri="{FF2B5EF4-FFF2-40B4-BE49-F238E27FC236}">
                <a16:creationId xmlns:a16="http://schemas.microsoft.com/office/drawing/2014/main" id="{AC2C8B58-24E7-60C8-6BB1-106FAA90E8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2748B3-8B18-32F6-8C65-E34780085BB9}"/>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608008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E4DF-3A1D-E099-1A06-A411ED206C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C18D73-91C9-86B3-94B8-B2DE3FDB47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5C44B46-65F8-7E9C-B8B2-3D6FA91D39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3364B4-4D26-A265-5493-2FF20BD3A0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28C05C-0552-2103-3AB7-5FC2D9E821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EF406B-853C-AF4F-0A2E-003A39C878F2}"/>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8" name="Footer Placeholder 7">
            <a:extLst>
              <a:ext uri="{FF2B5EF4-FFF2-40B4-BE49-F238E27FC236}">
                <a16:creationId xmlns:a16="http://schemas.microsoft.com/office/drawing/2014/main" id="{D52CE22E-0C60-2B75-15FD-38D34A8D9E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A410DB-8372-0EAB-F701-8FD0D46D32BF}"/>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83080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D654-B5C8-38DE-34F0-BB5102CCB9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E6000E-6635-5A39-9E12-AD7EBA4A0A67}"/>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4" name="Footer Placeholder 3">
            <a:extLst>
              <a:ext uri="{FF2B5EF4-FFF2-40B4-BE49-F238E27FC236}">
                <a16:creationId xmlns:a16="http://schemas.microsoft.com/office/drawing/2014/main" id="{5F6756D5-9987-6771-FF25-B2417B69AF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F70D65-BD4C-E3CC-ECD2-661C3F14C321}"/>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884365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1D0408-410E-7412-8E2E-E82AAED2196F}"/>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3" name="Footer Placeholder 2">
            <a:extLst>
              <a:ext uri="{FF2B5EF4-FFF2-40B4-BE49-F238E27FC236}">
                <a16:creationId xmlns:a16="http://schemas.microsoft.com/office/drawing/2014/main" id="{36CA98E2-7BDF-C7FA-9AFE-C124E76460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A6F4EE-79E5-4663-2FD7-698EEAFEAC03}"/>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770631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BF9E2-1180-6A30-0C4D-E6E3D100F1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357D42-6F16-DA79-7707-5F16AC2C38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6BF8731-93ED-D8D2-A7B8-574E973502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BA411E-AB9A-9E68-5BD5-28B6B1FF8F08}"/>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6" name="Footer Placeholder 5">
            <a:extLst>
              <a:ext uri="{FF2B5EF4-FFF2-40B4-BE49-F238E27FC236}">
                <a16:creationId xmlns:a16="http://schemas.microsoft.com/office/drawing/2014/main" id="{47ABDE56-A267-2EA5-A803-F6AC02CC6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274180-F5EF-C39D-8B2D-552816366A53}"/>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43073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4615-D7BB-AC11-95B5-427B357C95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37755C-6F3E-F494-3D28-08410515A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772841-404D-6E01-3627-22713D5676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72333-3CE2-B914-A57F-95186B89E35C}"/>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6" name="Footer Placeholder 5">
            <a:extLst>
              <a:ext uri="{FF2B5EF4-FFF2-40B4-BE49-F238E27FC236}">
                <a16:creationId xmlns:a16="http://schemas.microsoft.com/office/drawing/2014/main" id="{B60B9F76-4676-5769-87FC-01C5117B01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776B43-2D5E-BA91-BF61-AC4CCC6EC66E}"/>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5097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0C64A-8BB0-A0EE-9663-01A7E19C401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291EB5-CF66-91D8-6703-1650891DC5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76E8E7-E9C7-0D4E-04BE-A610FDE67F23}"/>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5" name="Footer Placeholder 4">
            <a:extLst>
              <a:ext uri="{FF2B5EF4-FFF2-40B4-BE49-F238E27FC236}">
                <a16:creationId xmlns:a16="http://schemas.microsoft.com/office/drawing/2014/main" id="{6FACDDB4-57FB-918B-DF95-6AA966B34A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A3F4D2-B106-82AA-601A-F22686E9E6EB}"/>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3836241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6647E5-9CB9-3CF1-B4DF-2BD818EA33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4F34C6-8DA3-FDE1-E699-73914BFC94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AEB38-4EC8-E8D8-F696-BAB092A8994A}"/>
              </a:ext>
            </a:extLst>
          </p:cNvPr>
          <p:cNvSpPr>
            <a:spLocks noGrp="1"/>
          </p:cNvSpPr>
          <p:nvPr>
            <p:ph type="dt" sz="half" idx="10"/>
          </p:nvPr>
        </p:nvSpPr>
        <p:spPr/>
        <p:txBody>
          <a:bodyPr/>
          <a:lstStyle/>
          <a:p>
            <a:fld id="{6723C1AD-C461-48E6-8B27-8C3992447181}" type="datetimeFigureOut">
              <a:rPr lang="en-GB" smtClean="0"/>
              <a:t>07/01/2026</a:t>
            </a:fld>
            <a:endParaRPr lang="en-GB"/>
          </a:p>
        </p:txBody>
      </p:sp>
      <p:sp>
        <p:nvSpPr>
          <p:cNvPr id="5" name="Footer Placeholder 4">
            <a:extLst>
              <a:ext uri="{FF2B5EF4-FFF2-40B4-BE49-F238E27FC236}">
                <a16:creationId xmlns:a16="http://schemas.microsoft.com/office/drawing/2014/main" id="{11F76F23-E7D0-34E2-0ED8-9FC1A02D4B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1082C-CEDA-EF9D-F62F-FC4814D228D1}"/>
              </a:ext>
            </a:extLst>
          </p:cNvPr>
          <p:cNvSpPr>
            <a:spLocks noGrp="1"/>
          </p:cNvSpPr>
          <p:nvPr>
            <p:ph type="sldNum" sz="quarter" idx="12"/>
          </p:nvPr>
        </p:nvSpPr>
        <p:spPr/>
        <p:txBody>
          <a:bodyPr/>
          <a:lstStyle/>
          <a:p>
            <a:fld id="{04C64BD9-A537-4B20-AF99-90574F92F847}" type="slidenum">
              <a:rPr lang="en-GB" smtClean="0"/>
              <a:t>‹#›</a:t>
            </a:fld>
            <a:endParaRPr lang="en-GB"/>
          </a:p>
        </p:txBody>
      </p:sp>
    </p:spTree>
    <p:extLst>
      <p:ext uri="{BB962C8B-B14F-4D97-AF65-F5344CB8AC3E}">
        <p14:creationId xmlns:p14="http://schemas.microsoft.com/office/powerpoint/2010/main" val="2408894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9F2A9A-6F7D-9D95-5E1B-6B9790539A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BB07BA-3DCC-AE4A-5100-D3BFAB8772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E05E2-90FB-D452-DA99-0ECE3D6991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23C1AD-C461-48E6-8B27-8C3992447181}" type="datetimeFigureOut">
              <a:rPr lang="en-GB" smtClean="0"/>
              <a:t>07/01/2026</a:t>
            </a:fld>
            <a:endParaRPr lang="en-GB"/>
          </a:p>
        </p:txBody>
      </p:sp>
      <p:sp>
        <p:nvSpPr>
          <p:cNvPr id="5" name="Footer Placeholder 4">
            <a:extLst>
              <a:ext uri="{FF2B5EF4-FFF2-40B4-BE49-F238E27FC236}">
                <a16:creationId xmlns:a16="http://schemas.microsoft.com/office/drawing/2014/main" id="{95E215C3-1FE3-12D1-FA84-268D32FBFC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2016B9-1C15-4CE3-887D-8C038D2A49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4C64BD9-A537-4B20-AF99-90574F92F847}" type="slidenum">
              <a:rPr lang="en-GB" smtClean="0"/>
              <a:t>‹#›</a:t>
            </a:fld>
            <a:endParaRPr lang="en-GB"/>
          </a:p>
        </p:txBody>
      </p:sp>
    </p:spTree>
    <p:extLst>
      <p:ext uri="{BB962C8B-B14F-4D97-AF65-F5344CB8AC3E}">
        <p14:creationId xmlns:p14="http://schemas.microsoft.com/office/powerpoint/2010/main" val="12705145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eakin.libguides.com/qualitative-study-designs/abou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www.youtube.com/watch?v=Ov3F3pdhNkk"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durham.ac.uk/media/durham-university/research-/research-centres/social-justice-amp-community-action-centre-for/documents/toolkits-guides-and-case-studies/Participatory-Action-Research-Toolkit.pdf" TargetMode="External"/><Relationship Id="rId2" Type="http://schemas.openxmlformats.org/officeDocument/2006/relationships/hyperlink" Target="http://www.bera.ac.uk/blog-special-issues/action-research-research-into-action"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aran.library.nuigalway.ie/bitstream/handle/10379/14708/Dowling%20and%20Cooney%202012.pdf;jsessionid=8E86548C038E7F4D33685498C2BCB0FC?sequence=5"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ncbi.nlm.nih.gov/pmc/articles/PMC6318722/"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tandfonline.com/doi/full/10.3109/0142159X.2013.804977" TargetMode="External"/><Relationship Id="rId2" Type="http://schemas.openxmlformats.org/officeDocument/2006/relationships/hyperlink" Target="https://www.artsmethods.manchester.ac.uk/resources/workshop-resources/ethnography/"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justadandak.com/defining-social-space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deviantart.com/abhishekghosh/art/globe-under-spotlights-176381835"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6.jpeg"/><Relationship Id="rId7" Type="http://schemas.openxmlformats.org/officeDocument/2006/relationships/diagramQuickStyle" Target="../diagrams/quickStyle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deavanesium.deviantart.com/art/Old-key-175052408" TargetMode="External"/><Relationship Id="rId9" Type="http://schemas.microsoft.com/office/2007/relationships/diagramDrawing" Target="../diagrams/drawing2.xml"/></Relationships>
</file>

<file path=ppt/slides/_rels/slide44.xml.rels><?xml version="1.0" encoding="UTF-8" standalone="yes"?>
<Relationships xmlns="http://schemas.openxmlformats.org/package/2006/relationships"><Relationship Id="rId3" Type="http://schemas.openxmlformats.org/officeDocument/2006/relationships/hyperlink" Target="https://www.brookes.ac.uk/students/academic-development/online-resources/case-studies" TargetMode="External"/><Relationship Id="rId2" Type="http://schemas.openxmlformats.org/officeDocument/2006/relationships/hyperlink" Target="https://libguides.hull.ac.uk/other/cases" TargetMode="External"/><Relationship Id="rId1" Type="http://schemas.openxmlformats.org/officeDocument/2006/relationships/slideLayout" Target="../slideLayouts/slideLayout4.xml"/><Relationship Id="rId4" Type="http://schemas.openxmlformats.org/officeDocument/2006/relationships/hyperlink" Target="https://writing.colostate.edu/guides/pdfs/guide60.pdf"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7.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Light reflection in a lens">
            <a:extLst>
              <a:ext uri="{FF2B5EF4-FFF2-40B4-BE49-F238E27FC236}">
                <a16:creationId xmlns:a16="http://schemas.microsoft.com/office/drawing/2014/main" id="{C4FAA363-41DC-A25F-31C2-93BEF26AEC7D}"/>
              </a:ext>
            </a:extLst>
          </p:cNvPr>
          <p:cNvPicPr>
            <a:picLocks noChangeAspect="1"/>
          </p:cNvPicPr>
          <p:nvPr/>
        </p:nvPicPr>
        <p:blipFill>
          <a:blip r:embed="rId2"/>
          <a:srcRect t="3151" b="12579"/>
          <a:stretch/>
        </p:blipFill>
        <p:spPr>
          <a:xfrm>
            <a:off x="20" y="10"/>
            <a:ext cx="12191980" cy="6857990"/>
          </a:xfrm>
          <a:prstGeom prst="rect">
            <a:avLst/>
          </a:prstGeom>
        </p:spPr>
      </p:pic>
      <p:sp>
        <p:nvSpPr>
          <p:cNvPr id="15"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73028-44B1-84B1-44DB-3106EBCFAB7F}"/>
              </a:ext>
            </a:extLst>
          </p:cNvPr>
          <p:cNvSpPr>
            <a:spLocks noGrp="1"/>
          </p:cNvSpPr>
          <p:nvPr>
            <p:ph type="title"/>
          </p:nvPr>
        </p:nvSpPr>
        <p:spPr>
          <a:xfrm>
            <a:off x="1276350" y="4981575"/>
            <a:ext cx="3228976" cy="860426"/>
          </a:xfrm>
          <a:prstGeom prst="rect">
            <a:avLst/>
          </a:prstGeom>
          <a:noFill/>
          <a:ln w="174625" cap="sq" cmpd="thinThick">
            <a:noFill/>
            <a:miter lim="800000"/>
          </a:ln>
        </p:spPr>
        <p:txBody>
          <a:bodyPr vert="horz" lIns="91440" tIns="45720" rIns="91440" bIns="45720" rtlCol="0" anchor="ctr">
            <a:normAutofit fontScale="90000"/>
          </a:bodyPr>
          <a:lstStyle/>
          <a:p>
            <a:r>
              <a:rPr lang="en-GB" sz="3600" dirty="0">
                <a:solidFill>
                  <a:schemeClr val="accent4">
                    <a:lumMod val="40000"/>
                    <a:lumOff val="60000"/>
                  </a:schemeClr>
                </a:solidFill>
              </a:rPr>
              <a:t>ECDE7020</a:t>
            </a:r>
            <a:br>
              <a:rPr lang="en-GB" sz="3600" dirty="0">
                <a:solidFill>
                  <a:schemeClr val="accent4">
                    <a:lumMod val="40000"/>
                    <a:lumOff val="60000"/>
                  </a:schemeClr>
                </a:solidFill>
              </a:rPr>
            </a:br>
            <a:r>
              <a:rPr lang="en-GB" sz="1200" dirty="0">
                <a:solidFill>
                  <a:schemeClr val="accent4">
                    <a:lumMod val="20000"/>
                    <a:lumOff val="80000"/>
                  </a:schemeClr>
                </a:solidFill>
              </a:rPr>
              <a:t>Session 1</a:t>
            </a:r>
            <a:br>
              <a:rPr lang="en-GB" sz="1200" dirty="0">
                <a:solidFill>
                  <a:schemeClr val="accent4">
                    <a:lumMod val="20000"/>
                    <a:lumOff val="80000"/>
                  </a:schemeClr>
                </a:solidFill>
              </a:rPr>
            </a:br>
            <a:r>
              <a:rPr lang="en-GB" sz="1200" dirty="0">
                <a:solidFill>
                  <a:schemeClr val="accent4">
                    <a:lumMod val="20000"/>
                    <a:lumOff val="80000"/>
                  </a:schemeClr>
                </a:solidFill>
              </a:rPr>
              <a:t>8th January, 2026</a:t>
            </a:r>
            <a:endParaRPr lang="en-US" sz="2400" dirty="0">
              <a:solidFill>
                <a:schemeClr val="accent4">
                  <a:lumMod val="20000"/>
                  <a:lumOff val="80000"/>
                </a:schemeClr>
              </a:solidFill>
            </a:endParaRPr>
          </a:p>
        </p:txBody>
      </p:sp>
      <p:cxnSp>
        <p:nvCxnSpPr>
          <p:cNvPr id="16" name="Straight Connector 15">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DC3547F-DD67-9003-7380-3EF8898968B9}"/>
              </a:ext>
            </a:extLst>
          </p:cNvPr>
          <p:cNvSpPr txBox="1"/>
          <p:nvPr/>
        </p:nvSpPr>
        <p:spPr>
          <a:xfrm>
            <a:off x="9992835" y="1393458"/>
            <a:ext cx="1312697" cy="369332"/>
          </a:xfrm>
          <a:prstGeom prst="rect">
            <a:avLst/>
          </a:prstGeom>
          <a:noFill/>
        </p:spPr>
        <p:txBody>
          <a:bodyPr wrap="square" rtlCol="0">
            <a:spAutoFit/>
          </a:bodyPr>
          <a:lstStyle/>
          <a:p>
            <a:r>
              <a:rPr lang="en-GB" dirty="0" err="1">
                <a:solidFill>
                  <a:schemeClr val="bg1"/>
                </a:solidFill>
              </a:rPr>
              <a:t>Croeso</a:t>
            </a:r>
            <a:r>
              <a:rPr lang="en-GB" dirty="0">
                <a:solidFill>
                  <a:schemeClr val="bg1"/>
                </a:solidFill>
              </a:rPr>
              <a:t> </a:t>
            </a:r>
            <a:r>
              <a:rPr lang="en-GB" dirty="0" err="1">
                <a:solidFill>
                  <a:schemeClr val="bg1"/>
                </a:solidFill>
              </a:rPr>
              <a:t>nôl</a:t>
            </a:r>
            <a:endParaRPr lang="en-GB" dirty="0">
              <a:solidFill>
                <a:schemeClr val="bg1"/>
              </a:solidFill>
            </a:endParaRPr>
          </a:p>
        </p:txBody>
      </p:sp>
      <p:sp>
        <p:nvSpPr>
          <p:cNvPr id="4" name="TextBox 3">
            <a:extLst>
              <a:ext uri="{FF2B5EF4-FFF2-40B4-BE49-F238E27FC236}">
                <a16:creationId xmlns:a16="http://schemas.microsoft.com/office/drawing/2014/main" id="{34340287-9822-BEB7-6E64-F44A6A7CE4CC}"/>
              </a:ext>
            </a:extLst>
          </p:cNvPr>
          <p:cNvSpPr txBox="1"/>
          <p:nvPr/>
        </p:nvSpPr>
        <p:spPr>
          <a:xfrm>
            <a:off x="9918154" y="3156238"/>
            <a:ext cx="1845629" cy="400110"/>
          </a:xfrm>
          <a:prstGeom prst="rect">
            <a:avLst/>
          </a:prstGeom>
          <a:noFill/>
        </p:spPr>
        <p:txBody>
          <a:bodyPr wrap="square" rtlCol="0">
            <a:spAutoFit/>
          </a:bodyPr>
          <a:lstStyle/>
          <a:p>
            <a:r>
              <a:rPr lang="en-GB" altLang="zh-CN" sz="2000" dirty="0">
                <a:solidFill>
                  <a:schemeClr val="bg1"/>
                </a:solidFill>
              </a:rPr>
              <a:t>Welcome back</a:t>
            </a:r>
            <a:endParaRPr lang="en-GB" sz="2000" dirty="0">
              <a:solidFill>
                <a:schemeClr val="bg1"/>
              </a:solidFill>
            </a:endParaRPr>
          </a:p>
        </p:txBody>
      </p:sp>
      <p:sp>
        <p:nvSpPr>
          <p:cNvPr id="5" name="TextBox 4">
            <a:extLst>
              <a:ext uri="{FF2B5EF4-FFF2-40B4-BE49-F238E27FC236}">
                <a16:creationId xmlns:a16="http://schemas.microsoft.com/office/drawing/2014/main" id="{2960FBAD-FBB6-357F-F33C-083566E457F9}"/>
              </a:ext>
            </a:extLst>
          </p:cNvPr>
          <p:cNvSpPr txBox="1"/>
          <p:nvPr/>
        </p:nvSpPr>
        <p:spPr>
          <a:xfrm>
            <a:off x="9992835" y="4695100"/>
            <a:ext cx="1845629" cy="523220"/>
          </a:xfrm>
          <a:prstGeom prst="rect">
            <a:avLst/>
          </a:prstGeom>
          <a:noFill/>
        </p:spPr>
        <p:txBody>
          <a:bodyPr wrap="square" rtlCol="0">
            <a:spAutoFit/>
          </a:bodyPr>
          <a:lstStyle/>
          <a:p>
            <a:r>
              <a:rPr lang="ar-AE" sz="2800" dirty="0">
                <a:solidFill>
                  <a:schemeClr val="bg1"/>
                </a:solidFill>
              </a:rPr>
              <a:t>خوش آمدید</a:t>
            </a:r>
            <a:endParaRPr lang="en-GB" sz="2800" dirty="0">
              <a:solidFill>
                <a:schemeClr val="bg1"/>
              </a:solidFill>
            </a:endParaRPr>
          </a:p>
        </p:txBody>
      </p:sp>
    </p:spTree>
    <p:extLst>
      <p:ext uri="{BB962C8B-B14F-4D97-AF65-F5344CB8AC3E}">
        <p14:creationId xmlns:p14="http://schemas.microsoft.com/office/powerpoint/2010/main" val="3964946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lowchart: Document 11">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F6D68-68AE-0FC6-B2C3-496CC8701E7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ln w="12700" cmpd="sng">
                  <a:solidFill>
                    <a:schemeClr val="accent4"/>
                  </a:solidFill>
                  <a:prstDash val="solid"/>
                </a:ln>
                <a:solidFill>
                  <a:srgbClr val="FFFFFF"/>
                </a:solidFill>
                <a:latin typeface="+mj-lt"/>
                <a:ea typeface="+mj-ea"/>
                <a:cs typeface="+mj-cs"/>
              </a:rPr>
              <a:t>ECDE7020 Module Sessions</a:t>
            </a:r>
          </a:p>
        </p:txBody>
      </p:sp>
      <p:pic>
        <p:nvPicPr>
          <p:cNvPr id="7" name="Content Placeholder 6" descr="A screenshot of a survey&#10;&#10;AI-generated content may be incorrect.">
            <a:extLst>
              <a:ext uri="{FF2B5EF4-FFF2-40B4-BE49-F238E27FC236}">
                <a16:creationId xmlns:a16="http://schemas.microsoft.com/office/drawing/2014/main" id="{EB724A2D-43F0-2C76-7444-C7C36F414B5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2885" y="507611"/>
            <a:ext cx="8007792" cy="5785630"/>
          </a:xfrm>
          <a:prstGeom prst="rect">
            <a:avLst/>
          </a:prstGeom>
        </p:spPr>
      </p:pic>
    </p:spTree>
    <p:extLst>
      <p:ext uri="{BB962C8B-B14F-4D97-AF65-F5344CB8AC3E}">
        <p14:creationId xmlns:p14="http://schemas.microsoft.com/office/powerpoint/2010/main" val="2672473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ulti-colored floating balloons">
            <a:extLst>
              <a:ext uri="{FF2B5EF4-FFF2-40B4-BE49-F238E27FC236}">
                <a16:creationId xmlns:a16="http://schemas.microsoft.com/office/drawing/2014/main" id="{3E32F9E8-8206-632C-2680-DED9D847656B}"/>
              </a:ext>
            </a:extLst>
          </p:cNvPr>
          <p:cNvPicPr>
            <a:picLocks noChangeAspect="1"/>
          </p:cNvPicPr>
          <p:nvPr/>
        </p:nvPicPr>
        <p:blipFill>
          <a:blip r:embed="rId2"/>
          <a:srcRect t="15730"/>
          <a:stretch/>
        </p:blipFill>
        <p:spPr>
          <a:xfrm>
            <a:off x="-3048" y="10"/>
            <a:ext cx="12191999" cy="6857990"/>
          </a:xfrm>
          <a:prstGeom prst="rect">
            <a:avLst/>
          </a:prstGeom>
        </p:spPr>
      </p:pic>
      <p:sp>
        <p:nvSpPr>
          <p:cNvPr id="22" name="Rectangle 2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54AA28EB-9B5C-9616-1B24-E61E08CB3B77}"/>
              </a:ext>
            </a:extLst>
          </p:cNvPr>
          <p:cNvSpPr>
            <a:spLocks noGrp="1"/>
          </p:cNvSpPr>
          <p:nvPr>
            <p:ph type="subTitle" idx="1"/>
          </p:nvPr>
        </p:nvSpPr>
        <p:spPr>
          <a:xfrm>
            <a:off x="990636" y="3429000"/>
            <a:ext cx="10058400" cy="1282707"/>
          </a:xfrm>
          <a:effectLst>
            <a:outerShdw blurRad="50800" dist="38100" dir="2700000" algn="tl" rotWithShape="0">
              <a:prstClr val="black">
                <a:alpha val="40000"/>
              </a:prstClr>
            </a:outerShdw>
          </a:effectLst>
        </p:spPr>
        <p:txBody>
          <a:bodyPr>
            <a:normAutofit/>
          </a:bodyPr>
          <a:lstStyle/>
          <a:p>
            <a:r>
              <a:rPr lang="en-GB" sz="50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ECDE7020 Assignment</a:t>
            </a:r>
            <a:endParaRPr lang="en-GB" sz="5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940205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3F27-40E3-FD02-9616-71094292EC10}"/>
              </a:ext>
            </a:extLst>
          </p:cNvPr>
          <p:cNvSpPr>
            <a:spLocks noGrp="1"/>
          </p:cNvSpPr>
          <p:nvPr>
            <p:ph type="title"/>
          </p:nvPr>
        </p:nvSpPr>
        <p:spPr>
          <a:xfrm>
            <a:off x="838199" y="365125"/>
            <a:ext cx="10986477" cy="1325563"/>
          </a:xfrm>
        </p:spPr>
        <p:txBody>
          <a:bodyPr>
            <a:noAutofit/>
          </a:bodyPr>
          <a:lstStyle/>
          <a:p>
            <a:r>
              <a:rPr lang="en-GB" sz="3200" dirty="0">
                <a:latin typeface="Calibri" panose="020F0502020204030204" pitchFamily="34" charset="0"/>
                <a:cs typeface="Calibri" panose="020F0502020204030204" pitchFamily="34" charset="0"/>
              </a:rPr>
              <a:t>Assessment Component 1: </a:t>
            </a:r>
            <a:r>
              <a:rPr lang="en-GB" sz="3200" dirty="0">
                <a:effectLst/>
                <a:latin typeface="Calibri" panose="020F0502020204030204" pitchFamily="34" charset="0"/>
                <a:ea typeface="DengXian" panose="02010600030101010101" pitchFamily="2" charset="-122"/>
                <a:cs typeface="Calibri" panose="020F0502020204030204" pitchFamily="34" charset="0"/>
              </a:rPr>
              <a:t>20%</a:t>
            </a:r>
            <a:br>
              <a:rPr lang="en-GB" sz="3200" dirty="0">
                <a:effectLst/>
                <a:latin typeface="Calibri" panose="020F0502020204030204" pitchFamily="34" charset="0"/>
                <a:ea typeface="DengXian" panose="02010600030101010101" pitchFamily="2" charset="-122"/>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 Research Proposal: 1500-word equivalent</a:t>
            </a:r>
            <a:endParaRPr lang="en-GB" sz="3200" dirty="0">
              <a:latin typeface="Calibri" panose="020F0502020204030204" pitchFamily="34" charset="0"/>
              <a:cs typeface="Calibri" panose="020F0502020204030204" pitchFamily="34" charset="0"/>
            </a:endParaRPr>
          </a:p>
        </p:txBody>
      </p:sp>
      <p:sp>
        <p:nvSpPr>
          <p:cNvPr id="5" name="Content Placeholder 4">
            <a:extLst>
              <a:ext uri="{FF2B5EF4-FFF2-40B4-BE49-F238E27FC236}">
                <a16:creationId xmlns:a16="http://schemas.microsoft.com/office/drawing/2014/main" id="{E847BBC6-A245-8542-A17D-745CBD0DBE86}"/>
              </a:ext>
            </a:extLst>
          </p:cNvPr>
          <p:cNvSpPr>
            <a:spLocks noGrp="1"/>
          </p:cNvSpPr>
          <p:nvPr>
            <p:ph idx="1"/>
          </p:nvPr>
        </p:nvSpPr>
        <p:spPr>
          <a:xfrm>
            <a:off x="838200" y="2071077"/>
            <a:ext cx="10515600" cy="4105886"/>
          </a:xfrm>
        </p:spPr>
        <p:txBody>
          <a:bodyPr/>
          <a:lstStyle/>
          <a:p>
            <a:pPr marL="0" indent="0">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Select an issue in education that you wish to explore and p</a:t>
            </a:r>
            <a:r>
              <a:rPr lang="en-US" sz="3000" kern="100" dirty="0" err="1">
                <a:effectLst/>
                <a:latin typeface="Calibri" panose="020F0502020204030204" pitchFamily="34" charset="0"/>
                <a:ea typeface="DengXian" panose="02010600030101010101" pitchFamily="2" charset="-122"/>
                <a:cs typeface="Calibri" panose="020F0502020204030204" pitchFamily="34" charset="0"/>
              </a:rPr>
              <a:t>repare</a:t>
            </a:r>
            <a:r>
              <a:rPr lang="en-US" sz="3000" kern="100" dirty="0">
                <a:effectLst/>
                <a:latin typeface="Calibri" panose="020F0502020204030204" pitchFamily="34" charset="0"/>
                <a:ea typeface="DengXian" panose="02010600030101010101" pitchFamily="2" charset="-122"/>
                <a:cs typeface="Calibri" panose="020F0502020204030204" pitchFamily="34" charset="0"/>
              </a:rPr>
              <a:t> a detailed research proposal. Your proposal should include a </a:t>
            </a:r>
            <a:r>
              <a:rPr lang="en-GB" sz="3000" kern="100" dirty="0">
                <a:effectLst/>
                <a:latin typeface="Calibri" panose="020F0502020204030204" pitchFamily="34" charset="0"/>
                <a:ea typeface="DengXian" panose="02010600030101010101" pitchFamily="2" charset="-122"/>
                <a:cs typeface="Calibri" panose="020F0502020204030204" pitchFamily="34" charset="0"/>
              </a:rPr>
              <a:t>review of the existing literature in the field and the identification of the gap that your study aims to address. In your proposal, formulate an appropriate number of research questions that can be answered using a specific data collection approach.</a:t>
            </a:r>
          </a:p>
          <a:p>
            <a:endParaRPr lang="en-GB" dirty="0"/>
          </a:p>
        </p:txBody>
      </p:sp>
      <p:sp>
        <p:nvSpPr>
          <p:cNvPr id="6" name="TextBox 5">
            <a:extLst>
              <a:ext uri="{FF2B5EF4-FFF2-40B4-BE49-F238E27FC236}">
                <a16:creationId xmlns:a16="http://schemas.microsoft.com/office/drawing/2014/main" id="{4B6715C3-F3ED-42D8-C8F1-55C01EB2AD86}"/>
              </a:ext>
            </a:extLst>
          </p:cNvPr>
          <p:cNvSpPr txBox="1"/>
          <p:nvPr/>
        </p:nvSpPr>
        <p:spPr>
          <a:xfrm>
            <a:off x="8299938" y="5398328"/>
            <a:ext cx="3352799" cy="1015663"/>
          </a:xfrm>
          <a:prstGeom prst="rect">
            <a:avLst/>
          </a:prstGeom>
          <a:noFill/>
          <a:ln w="38100">
            <a:solidFill>
              <a:schemeClr val="accent5"/>
            </a:solidFill>
          </a:ln>
        </p:spPr>
        <p:txBody>
          <a:bodyPr wrap="square" rtlCol="0">
            <a:spAutoFit/>
          </a:bodyPr>
          <a:lstStyle/>
          <a:p>
            <a:r>
              <a:rPr lang="en-GB" sz="3000" b="1" dirty="0"/>
              <a:t>Submission Date: 04/02/26</a:t>
            </a:r>
            <a:endParaRPr lang="en-GB" sz="3000" dirty="0"/>
          </a:p>
        </p:txBody>
      </p:sp>
    </p:spTree>
    <p:extLst>
      <p:ext uri="{BB962C8B-B14F-4D97-AF65-F5344CB8AC3E}">
        <p14:creationId xmlns:p14="http://schemas.microsoft.com/office/powerpoint/2010/main" val="3610329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48A3D-AE4F-A79B-AEC6-EBA2A650C4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D4F388-E24B-F8E8-6D83-EA111A072391}"/>
              </a:ext>
            </a:extLst>
          </p:cNvPr>
          <p:cNvSpPr>
            <a:spLocks noGrp="1"/>
          </p:cNvSpPr>
          <p:nvPr>
            <p:ph type="title"/>
          </p:nvPr>
        </p:nvSpPr>
        <p:spPr>
          <a:xfrm>
            <a:off x="838200" y="500062"/>
            <a:ext cx="10515600" cy="1325563"/>
          </a:xfrm>
        </p:spPr>
        <p:txBody>
          <a:bodyPr>
            <a:normAutofit/>
          </a:bodyPr>
          <a:lstStyle/>
          <a:p>
            <a:r>
              <a:rPr lang="en-GB" sz="3200" dirty="0">
                <a:latin typeface="Calibri" panose="020F0502020204030204" pitchFamily="34" charset="0"/>
                <a:cs typeface="Calibri" panose="020F0502020204030204" pitchFamily="34" charset="0"/>
              </a:rPr>
              <a:t>Assessment Component </a:t>
            </a:r>
            <a:r>
              <a:rPr lang="en-GB" sz="3200" b="1" u="sng" dirty="0">
                <a:latin typeface="Calibri" panose="020F0502020204030204" pitchFamily="34" charset="0"/>
                <a:cs typeface="Calibri" panose="020F0502020204030204" pitchFamily="34" charset="0"/>
              </a:rPr>
              <a:t>3</a:t>
            </a:r>
            <a:r>
              <a:rPr lang="en-GB" sz="3200" dirty="0">
                <a:latin typeface="Calibri" panose="020F0502020204030204" pitchFamily="34" charset="0"/>
                <a:cs typeface="Calibri" panose="020F0502020204030204" pitchFamily="34" charset="0"/>
              </a:rPr>
              <a:t>: 30%</a:t>
            </a:r>
            <a:br>
              <a:rPr lang="en-GB" sz="3200" dirty="0">
                <a:latin typeface="Calibri" panose="020F0502020204030204" pitchFamily="34" charset="0"/>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 Ethics Form: 2250-word equivalent</a:t>
            </a:r>
            <a:endParaRPr lang="en-GB" sz="3200" dirty="0"/>
          </a:p>
        </p:txBody>
      </p:sp>
      <p:sp>
        <p:nvSpPr>
          <p:cNvPr id="5" name="Content Placeholder 4">
            <a:extLst>
              <a:ext uri="{FF2B5EF4-FFF2-40B4-BE49-F238E27FC236}">
                <a16:creationId xmlns:a16="http://schemas.microsoft.com/office/drawing/2014/main" id="{E8804F83-4CB2-2FBA-5D9F-07BBA6E6904F}"/>
              </a:ext>
            </a:extLst>
          </p:cNvPr>
          <p:cNvSpPr>
            <a:spLocks noGrp="1"/>
          </p:cNvSpPr>
          <p:nvPr>
            <p:ph idx="1"/>
          </p:nvPr>
        </p:nvSpPr>
        <p:spPr/>
        <p:txBody>
          <a:bodyPr/>
          <a:lstStyle/>
          <a:p>
            <a:pPr marL="0" indent="0">
              <a:lnSpc>
                <a:spcPct val="115000"/>
              </a:lnSpc>
              <a:spcAft>
                <a:spcPts val="800"/>
              </a:spcAft>
              <a:buNone/>
            </a:pPr>
            <a:r>
              <a:rPr lang="en-US" sz="3000" kern="100" dirty="0">
                <a:effectLst/>
                <a:latin typeface="Calibri" panose="020F0502020204030204" pitchFamily="34" charset="0"/>
                <a:ea typeface="DengXian" panose="02010600030101010101" pitchFamily="2" charset="-122"/>
                <a:cs typeface="Calibri" panose="020F0502020204030204" pitchFamily="34" charset="0"/>
              </a:rPr>
              <a:t>Consider the ethical implications of your identified research question, critically reflecting upon the ethical issues surrounding the research process.</a:t>
            </a:r>
            <a:endParaRPr lang="en-GB" sz="3000" kern="1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15000"/>
              </a:lnSpc>
              <a:spcAft>
                <a:spcPts val="800"/>
              </a:spcAft>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Complete a full draft of the UWTSD Ethics Form for your proposed research project.</a:t>
            </a:r>
          </a:p>
          <a:p>
            <a:endParaRPr lang="en-GB" dirty="0"/>
          </a:p>
        </p:txBody>
      </p:sp>
      <p:sp>
        <p:nvSpPr>
          <p:cNvPr id="3" name="TextBox 2">
            <a:extLst>
              <a:ext uri="{FF2B5EF4-FFF2-40B4-BE49-F238E27FC236}">
                <a16:creationId xmlns:a16="http://schemas.microsoft.com/office/drawing/2014/main" id="{3E23A7B5-AA0A-636A-D165-2DF29B4A5098}"/>
              </a:ext>
            </a:extLst>
          </p:cNvPr>
          <p:cNvSpPr txBox="1"/>
          <p:nvPr/>
        </p:nvSpPr>
        <p:spPr>
          <a:xfrm>
            <a:off x="8343043" y="5342275"/>
            <a:ext cx="3249246" cy="1015663"/>
          </a:xfrm>
          <a:prstGeom prst="rect">
            <a:avLst/>
          </a:prstGeom>
          <a:noFill/>
          <a:ln w="38100">
            <a:solidFill>
              <a:schemeClr val="accent5"/>
            </a:solidFill>
          </a:ln>
        </p:spPr>
        <p:txBody>
          <a:bodyPr wrap="square" rtlCol="0">
            <a:spAutoFit/>
          </a:bodyPr>
          <a:lstStyle/>
          <a:p>
            <a:r>
              <a:rPr lang="en-GB" sz="3000" b="1" dirty="0"/>
              <a:t>Submission Date: </a:t>
            </a:r>
            <a:r>
              <a:rPr lang="en-GB" sz="3000" b="1" dirty="0">
                <a:latin typeface="Calibri" panose="020F0502020204030204" pitchFamily="34" charset="0"/>
                <a:ea typeface="DengXian" panose="02010600030101010101" pitchFamily="2" charset="-122"/>
              </a:rPr>
              <a:t>1</a:t>
            </a:r>
            <a:r>
              <a:rPr lang="en-GB" sz="3000" b="1" dirty="0">
                <a:effectLst/>
                <a:latin typeface="Calibri" panose="020F0502020204030204" pitchFamily="34" charset="0"/>
                <a:ea typeface="DengXian" panose="02010600030101010101" pitchFamily="2" charset="-122"/>
              </a:rPr>
              <a:t>8/03/26</a:t>
            </a:r>
          </a:p>
        </p:txBody>
      </p:sp>
    </p:spTree>
    <p:extLst>
      <p:ext uri="{BB962C8B-B14F-4D97-AF65-F5344CB8AC3E}">
        <p14:creationId xmlns:p14="http://schemas.microsoft.com/office/powerpoint/2010/main" val="10202429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500B5-56D9-1F82-3F9D-EAAA374E94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AA708F-1EA2-083A-069E-8B66729C95EF}"/>
              </a:ext>
            </a:extLst>
          </p:cNvPr>
          <p:cNvSpPr>
            <a:spLocks noGrp="1"/>
          </p:cNvSpPr>
          <p:nvPr>
            <p:ph type="title"/>
          </p:nvPr>
        </p:nvSpPr>
        <p:spPr>
          <a:xfrm>
            <a:off x="838200" y="500062"/>
            <a:ext cx="10515600" cy="1325563"/>
          </a:xfrm>
        </p:spPr>
        <p:txBody>
          <a:bodyPr>
            <a:normAutofit/>
          </a:bodyPr>
          <a:lstStyle/>
          <a:p>
            <a:r>
              <a:rPr lang="en-GB" sz="3200" dirty="0">
                <a:latin typeface="Calibri" panose="020F0502020204030204" pitchFamily="34" charset="0"/>
                <a:cs typeface="Calibri" panose="020F0502020204030204" pitchFamily="34" charset="0"/>
              </a:rPr>
              <a:t>Assessment Component </a:t>
            </a:r>
            <a:r>
              <a:rPr lang="en-GB" sz="3200" b="1" u="sng" dirty="0">
                <a:latin typeface="Calibri" panose="020F0502020204030204" pitchFamily="34" charset="0"/>
                <a:cs typeface="Calibri" panose="020F0502020204030204" pitchFamily="34" charset="0"/>
              </a:rPr>
              <a:t>2</a:t>
            </a:r>
            <a:r>
              <a:rPr lang="en-GB" sz="3200" dirty="0">
                <a:latin typeface="Calibri" panose="020F0502020204030204" pitchFamily="34" charset="0"/>
                <a:cs typeface="Calibri" panose="020F0502020204030204" pitchFamily="34" charset="0"/>
              </a:rPr>
              <a:t>: 50%</a:t>
            </a:r>
            <a:br>
              <a:rPr lang="en-GB" sz="3200" dirty="0">
                <a:latin typeface="Calibri" panose="020F0502020204030204" pitchFamily="34" charset="0"/>
                <a:cs typeface="Calibri" panose="020F0502020204030204" pitchFamily="34" charset="0"/>
              </a:rPr>
            </a:br>
            <a:r>
              <a:rPr lang="en-GB" sz="3200" kern="100" dirty="0">
                <a:effectLst/>
                <a:latin typeface="Calibri" panose="020F0502020204030204" pitchFamily="34" charset="0"/>
                <a:ea typeface="DengXian" panose="02010600030101010101" pitchFamily="2" charset="-122"/>
                <a:cs typeface="Calibri" panose="020F0502020204030204" pitchFamily="34" charset="0"/>
              </a:rPr>
              <a:t>Written Assignment: </a:t>
            </a:r>
            <a:r>
              <a:rPr lang="en-GB" sz="3200" kern="100" dirty="0">
                <a:effectLst/>
                <a:latin typeface="Calibri" panose="020F0502020204030204" pitchFamily="34" charset="0"/>
                <a:ea typeface="DengXian" panose="02010600030101010101" pitchFamily="2" charset="-122"/>
                <a:cs typeface="Times New Roman" panose="02020603050405020304" pitchFamily="18" charset="0"/>
              </a:rPr>
              <a:t>3750 </a:t>
            </a:r>
            <a:r>
              <a:rPr lang="en-GB" sz="3200" kern="100" dirty="0">
                <a:effectLst/>
                <a:latin typeface="Calibri" panose="020F0502020204030204" pitchFamily="34" charset="0"/>
                <a:ea typeface="DengXian" panose="02010600030101010101" pitchFamily="2" charset="-122"/>
                <a:cs typeface="Calibri" panose="020F0502020204030204" pitchFamily="34" charset="0"/>
              </a:rPr>
              <a:t>word</a:t>
            </a:r>
            <a:r>
              <a:rPr lang="en-GB" sz="3200" kern="100" dirty="0">
                <a:latin typeface="Calibri" panose="020F0502020204030204" pitchFamily="34" charset="0"/>
                <a:ea typeface="DengXian" panose="02010600030101010101" pitchFamily="2" charset="-122"/>
                <a:cs typeface="Calibri" panose="020F0502020204030204" pitchFamily="34" charset="0"/>
              </a:rPr>
              <a:t>s</a:t>
            </a:r>
            <a:endParaRPr lang="en-GB" sz="3200" dirty="0"/>
          </a:p>
        </p:txBody>
      </p:sp>
      <p:sp>
        <p:nvSpPr>
          <p:cNvPr id="5" name="Content Placeholder 4">
            <a:extLst>
              <a:ext uri="{FF2B5EF4-FFF2-40B4-BE49-F238E27FC236}">
                <a16:creationId xmlns:a16="http://schemas.microsoft.com/office/drawing/2014/main" id="{A822226F-B235-F0BB-FC47-BE9659240449}"/>
              </a:ext>
            </a:extLst>
          </p:cNvPr>
          <p:cNvSpPr>
            <a:spLocks noGrp="1"/>
          </p:cNvSpPr>
          <p:nvPr>
            <p:ph idx="1"/>
          </p:nvPr>
        </p:nvSpPr>
        <p:spPr>
          <a:xfrm>
            <a:off x="767861" y="2075718"/>
            <a:ext cx="10515600" cy="4351338"/>
          </a:xfrm>
        </p:spPr>
        <p:txBody>
          <a:bodyPr/>
          <a:lstStyle/>
          <a:p>
            <a:pPr marL="0" indent="0">
              <a:buNone/>
            </a:pPr>
            <a:r>
              <a:rPr lang="en-GB" sz="3000" kern="100" dirty="0">
                <a:effectLst/>
                <a:latin typeface="Calibri" panose="020F0502020204030204" pitchFamily="34" charset="0"/>
                <a:ea typeface="DengXian" panose="02010600030101010101" pitchFamily="2" charset="-122"/>
                <a:cs typeface="Calibri" panose="020F0502020204030204" pitchFamily="34" charset="0"/>
              </a:rPr>
              <a:t>Drawing on relevant literature, identify a research area that you propose to investigate. Describe and critically evaluate the philosophical/theoretical framework within which your research sits, justifying why it is appropriate. Discuss and critically evaluate your preferred approach for this inquiry, focusing on one or more of your research questions. Present a plan for an appropriate data collection process and associated analysis of the data, reflecting on its strengths and limitations.</a:t>
            </a:r>
          </a:p>
          <a:p>
            <a:endParaRPr lang="en-GB" dirty="0"/>
          </a:p>
        </p:txBody>
      </p:sp>
      <p:sp>
        <p:nvSpPr>
          <p:cNvPr id="3" name="TextBox 2">
            <a:extLst>
              <a:ext uri="{FF2B5EF4-FFF2-40B4-BE49-F238E27FC236}">
                <a16:creationId xmlns:a16="http://schemas.microsoft.com/office/drawing/2014/main" id="{B4B22FA2-A86B-4E5C-E324-D6AB48023B6C}"/>
              </a:ext>
            </a:extLst>
          </p:cNvPr>
          <p:cNvSpPr txBox="1"/>
          <p:nvPr/>
        </p:nvSpPr>
        <p:spPr>
          <a:xfrm>
            <a:off x="8182707" y="5342275"/>
            <a:ext cx="3337170" cy="1015663"/>
          </a:xfrm>
          <a:prstGeom prst="rect">
            <a:avLst/>
          </a:prstGeom>
          <a:noFill/>
          <a:ln w="38100">
            <a:solidFill>
              <a:schemeClr val="accent5"/>
            </a:solidFill>
          </a:ln>
        </p:spPr>
        <p:txBody>
          <a:bodyPr wrap="square" rtlCol="0">
            <a:spAutoFit/>
          </a:bodyPr>
          <a:lstStyle/>
          <a:p>
            <a:r>
              <a:rPr lang="en-GB" sz="3000" b="1" dirty="0"/>
              <a:t>Submission Date: </a:t>
            </a:r>
            <a:r>
              <a:rPr lang="en-GB" sz="3000" b="1" dirty="0">
                <a:latin typeface="Calibri" panose="020F0502020204030204" pitchFamily="34" charset="0"/>
                <a:ea typeface="DengXian" panose="02010600030101010101" pitchFamily="2" charset="-122"/>
              </a:rPr>
              <a:t>20</a:t>
            </a:r>
            <a:r>
              <a:rPr lang="en-GB" sz="3000" b="1" dirty="0">
                <a:effectLst/>
                <a:latin typeface="Calibri" panose="020F0502020204030204" pitchFamily="34" charset="0"/>
                <a:ea typeface="DengXian" panose="02010600030101010101" pitchFamily="2" charset="-122"/>
              </a:rPr>
              <a:t>/04/26</a:t>
            </a:r>
          </a:p>
        </p:txBody>
      </p:sp>
    </p:spTree>
    <p:extLst>
      <p:ext uri="{BB962C8B-B14F-4D97-AF65-F5344CB8AC3E}">
        <p14:creationId xmlns:p14="http://schemas.microsoft.com/office/powerpoint/2010/main" val="3684151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Under view of multicolored silicon tiles">
            <a:extLst>
              <a:ext uri="{FF2B5EF4-FFF2-40B4-BE49-F238E27FC236}">
                <a16:creationId xmlns:a16="http://schemas.microsoft.com/office/drawing/2014/main" id="{CC7776FF-6C38-92FF-C2E1-EC500D74534C}"/>
              </a:ext>
            </a:extLst>
          </p:cNvPr>
          <p:cNvPicPr>
            <a:picLocks noChangeAspect="1"/>
          </p:cNvPicPr>
          <p:nvPr/>
        </p:nvPicPr>
        <p:blipFill>
          <a:blip r:embed="rId2">
            <a:alphaModFix amt="50000"/>
          </a:blip>
          <a:srcRect t="11976" b="3755"/>
          <a:stretch/>
        </p:blipFill>
        <p:spPr>
          <a:xfrm>
            <a:off x="20" y="1"/>
            <a:ext cx="12191980" cy="6857999"/>
          </a:xfrm>
          <a:prstGeom prst="rect">
            <a:avLst/>
          </a:prstGeom>
        </p:spPr>
      </p:pic>
      <p:sp>
        <p:nvSpPr>
          <p:cNvPr id="2" name="Title 1">
            <a:extLst>
              <a:ext uri="{FF2B5EF4-FFF2-40B4-BE49-F238E27FC236}">
                <a16:creationId xmlns:a16="http://schemas.microsoft.com/office/drawing/2014/main" id="{6BE9FDD8-8625-11D2-164E-A9146E2F6894}"/>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GB" dirty="0"/>
              <a:t>Epistemological Positions</a:t>
            </a:r>
            <a:endParaRPr lang="en-US" dirty="0">
              <a:solidFill>
                <a:srgbClr val="FFFFFF"/>
              </a:solidFill>
            </a:endParaRPr>
          </a:p>
        </p:txBody>
      </p:sp>
      <p:sp>
        <p:nvSpPr>
          <p:cNvPr id="3" name="Text Placeholder 2">
            <a:extLst>
              <a:ext uri="{FF2B5EF4-FFF2-40B4-BE49-F238E27FC236}">
                <a16:creationId xmlns:a16="http://schemas.microsoft.com/office/drawing/2014/main" id="{E56FAD6E-1515-C847-1B18-7214D87AE134}"/>
              </a:ext>
            </a:extLst>
          </p:cNvPr>
          <p:cNvSpPr>
            <a:spLocks noGrp="1"/>
          </p:cNvSpPr>
          <p:nvPr>
            <p:ph type="body" idx="1"/>
          </p:nvPr>
        </p:nvSpPr>
        <p:spPr>
          <a:xfrm>
            <a:off x="6137138" y="6448209"/>
            <a:ext cx="6707470" cy="409791"/>
          </a:xfrm>
        </p:spPr>
        <p:txBody>
          <a:bodyPr vert="horz" lIns="91440" tIns="45720" rIns="91440" bIns="45720" rtlCol="0">
            <a:normAutofit/>
          </a:bodyPr>
          <a:lstStyle/>
          <a:p>
            <a:pPr algn="ctr"/>
            <a:r>
              <a:rPr lang="en-US" sz="1600" dirty="0">
                <a:solidFill>
                  <a:srgbClr val="FFFFFF"/>
                </a:solidFill>
              </a:rPr>
              <a:t>Dawson, C. (2024) </a:t>
            </a:r>
            <a:r>
              <a:rPr lang="en-US" sz="1600" i="1" dirty="0">
                <a:solidFill>
                  <a:srgbClr val="FFFFFF"/>
                </a:solidFill>
              </a:rPr>
              <a:t>Research Methods Made Simple</a:t>
            </a:r>
            <a:r>
              <a:rPr lang="en-US" sz="1600" dirty="0">
                <a:solidFill>
                  <a:srgbClr val="FFFFFF"/>
                </a:solidFill>
              </a:rPr>
              <a:t>. Sage.</a:t>
            </a:r>
          </a:p>
          <a:p>
            <a:pPr algn="ctr"/>
            <a:endParaRPr lang="en-US" dirty="0">
              <a:solidFill>
                <a:srgbClr val="FFFFFF"/>
              </a:solidFill>
            </a:endParaRPr>
          </a:p>
        </p:txBody>
      </p:sp>
    </p:spTree>
    <p:extLst>
      <p:ext uri="{BB962C8B-B14F-4D97-AF65-F5344CB8AC3E}">
        <p14:creationId xmlns:p14="http://schemas.microsoft.com/office/powerpoint/2010/main" val="39200716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7380138-3404-9F10-F99D-9082DA9219C8}"/>
              </a:ext>
            </a:extLst>
          </p:cNvPr>
          <p:cNvPicPr>
            <a:picLocks noChangeAspect="1"/>
          </p:cNvPicPr>
          <p:nvPr/>
        </p:nvPicPr>
        <p:blipFill>
          <a:blip r:embed="rId2">
            <a:alphaModFix amt="50000"/>
          </a:blip>
          <a:srcRect t="28904" b="13404"/>
          <a:stretch/>
        </p:blipFill>
        <p:spPr>
          <a:xfrm>
            <a:off x="20" y="1"/>
            <a:ext cx="12191980" cy="6857999"/>
          </a:xfrm>
          <a:prstGeom prst="rect">
            <a:avLst/>
          </a:prstGeom>
        </p:spPr>
      </p:pic>
      <p:sp>
        <p:nvSpPr>
          <p:cNvPr id="2" name="Title 1">
            <a:extLst>
              <a:ext uri="{FF2B5EF4-FFF2-40B4-BE49-F238E27FC236}">
                <a16:creationId xmlns:a16="http://schemas.microsoft.com/office/drawing/2014/main" id="{4774AF40-F509-1E29-518C-1C4EB58DCD1D}"/>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Definitions</a:t>
            </a:r>
          </a:p>
        </p:txBody>
      </p:sp>
    </p:spTree>
    <p:extLst>
      <p:ext uri="{BB962C8B-B14F-4D97-AF65-F5344CB8AC3E}">
        <p14:creationId xmlns:p14="http://schemas.microsoft.com/office/powerpoint/2010/main" val="41535950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8305AC8-4DC7-A8E5-7A76-05DA5F94B869}"/>
              </a:ext>
            </a:extLst>
          </p:cNvPr>
          <p:cNvSpPr txBox="1"/>
          <p:nvPr/>
        </p:nvSpPr>
        <p:spPr>
          <a:xfrm>
            <a:off x="532932" y="589031"/>
            <a:ext cx="3371499" cy="1350819"/>
          </a:xfrm>
          <a:prstGeom prst="rect">
            <a:avLst/>
          </a:prstGeom>
          <a:noFill/>
          <a:ln w="28575">
            <a:solidFill>
              <a:schemeClr val="accent2"/>
            </a:solidFill>
          </a:ln>
        </p:spPr>
        <p:txBody>
          <a:bodyPr wrap="square" rtlCol="0">
            <a:spAutoFit/>
          </a:bodyPr>
          <a:lstStyle/>
          <a:p>
            <a:pPr>
              <a:lnSpc>
                <a:spcPct val="115000"/>
              </a:lnSpc>
              <a:spcAft>
                <a:spcPts val="800"/>
              </a:spcAft>
            </a:pPr>
            <a:r>
              <a:rPr lang="en-GB" kern="100" dirty="0">
                <a:latin typeface="Aptos" panose="020B0004020202020204" pitchFamily="34" charset="0"/>
                <a:ea typeface="DengXian" panose="02010600030101010101" pitchFamily="2" charset="-122"/>
                <a:cs typeface="Times New Roman" panose="02020603050405020304" pitchFamily="18" charset="0"/>
              </a:rPr>
              <a:t>Knowledge exists independently of individual perspectives; reality can be discovered through reason and observation.</a:t>
            </a:r>
          </a:p>
        </p:txBody>
      </p:sp>
      <p:sp>
        <p:nvSpPr>
          <p:cNvPr id="5" name="TextBox 4">
            <a:extLst>
              <a:ext uri="{FF2B5EF4-FFF2-40B4-BE49-F238E27FC236}">
                <a16:creationId xmlns:a16="http://schemas.microsoft.com/office/drawing/2014/main" id="{3DB8A755-DB42-01C8-D7CA-40375D4FBFF2}"/>
              </a:ext>
            </a:extLst>
          </p:cNvPr>
          <p:cNvSpPr txBox="1"/>
          <p:nvPr/>
        </p:nvSpPr>
        <p:spPr>
          <a:xfrm>
            <a:off x="4516836" y="1122535"/>
            <a:ext cx="3371499" cy="2306465"/>
          </a:xfrm>
          <a:prstGeom prst="rect">
            <a:avLst/>
          </a:prstGeom>
          <a:noFill/>
          <a:ln w="28575">
            <a:solidFill>
              <a:schemeClr val="accent2"/>
            </a:solidFill>
          </a:ln>
        </p:spPr>
        <p:txBody>
          <a:bodyPr wrap="square" rtlCol="0">
            <a:spAutoFit/>
          </a:bodyPr>
          <a:lstStyle/>
          <a:p>
            <a:pPr>
              <a:lnSpc>
                <a:spcPct val="115000"/>
              </a:lnSpc>
              <a:spcAft>
                <a:spcPts val="800"/>
              </a:spcAft>
            </a:pPr>
            <a:r>
              <a:rPr lang="en-GB" kern="100" dirty="0">
                <a:latin typeface="Aptos" panose="020B0004020202020204" pitchFamily="34" charset="0"/>
                <a:ea typeface="DengXian" panose="02010600030101010101" pitchFamily="2" charset="-122"/>
                <a:cs typeface="Times New Roman" panose="02020603050405020304" pitchFamily="18" charset="0"/>
              </a:rPr>
              <a:t>Knowledge is actively constructed by individuals through their experiences and interactions with the world; social and cultural factors play a significant role in shaping understanding.</a:t>
            </a:r>
          </a:p>
        </p:txBody>
      </p:sp>
      <p:sp>
        <p:nvSpPr>
          <p:cNvPr id="6" name="TextBox 5">
            <a:extLst>
              <a:ext uri="{FF2B5EF4-FFF2-40B4-BE49-F238E27FC236}">
                <a16:creationId xmlns:a16="http://schemas.microsoft.com/office/drawing/2014/main" id="{3C43115D-0F68-6D8B-2498-B89396A67BA9}"/>
              </a:ext>
            </a:extLst>
          </p:cNvPr>
          <p:cNvSpPr txBox="1"/>
          <p:nvPr/>
        </p:nvSpPr>
        <p:spPr>
          <a:xfrm>
            <a:off x="8500741" y="540413"/>
            <a:ext cx="3371499" cy="1350819"/>
          </a:xfrm>
          <a:prstGeom prst="rect">
            <a:avLst/>
          </a:prstGeom>
          <a:noFill/>
          <a:ln w="28575">
            <a:solidFill>
              <a:schemeClr val="accent2"/>
            </a:solidFill>
          </a:ln>
        </p:spPr>
        <p:txBody>
          <a:bodyPr wrap="square" rtlCol="0">
            <a:spAutoFit/>
          </a:bodyPr>
          <a:lstStyle/>
          <a:p>
            <a:pPr>
              <a:lnSpc>
                <a:spcPct val="115000"/>
              </a:lnSpc>
              <a:spcAft>
                <a:spcPts val="800"/>
              </a:spcAft>
            </a:pPr>
            <a:r>
              <a:rPr lang="en-GB" kern="100" dirty="0">
                <a:latin typeface="Aptos" panose="020B0004020202020204" pitchFamily="34" charset="0"/>
                <a:ea typeface="DengXian" panose="02010600030101010101" pitchFamily="2" charset="-122"/>
                <a:cs typeface="Times New Roman" panose="02020603050405020304" pitchFamily="18" charset="0"/>
              </a:rPr>
              <a:t>Knowledge is created by the individual; individuals impose their own interpretation and meanings of the world.</a:t>
            </a:r>
          </a:p>
        </p:txBody>
      </p:sp>
      <p:sp>
        <p:nvSpPr>
          <p:cNvPr id="7" name="TextBox 6">
            <a:extLst>
              <a:ext uri="{FF2B5EF4-FFF2-40B4-BE49-F238E27FC236}">
                <a16:creationId xmlns:a16="http://schemas.microsoft.com/office/drawing/2014/main" id="{7FD71F8A-43FE-855A-E235-40AF5D8DB0FB}"/>
              </a:ext>
            </a:extLst>
          </p:cNvPr>
          <p:cNvSpPr txBox="1"/>
          <p:nvPr/>
        </p:nvSpPr>
        <p:spPr>
          <a:xfrm>
            <a:off x="8562448" y="4601038"/>
            <a:ext cx="3309792" cy="1173655"/>
          </a:xfrm>
          <a:prstGeom prst="rect">
            <a:avLst/>
          </a:prstGeom>
          <a:noFill/>
          <a:ln>
            <a:solidFill>
              <a:schemeClr val="accent6"/>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Subjectivism</a:t>
            </a:r>
          </a:p>
          <a:p>
            <a:endParaRPr lang="en-GB" dirty="0"/>
          </a:p>
        </p:txBody>
      </p:sp>
      <p:sp>
        <p:nvSpPr>
          <p:cNvPr id="8" name="TextBox 7">
            <a:extLst>
              <a:ext uri="{FF2B5EF4-FFF2-40B4-BE49-F238E27FC236}">
                <a16:creationId xmlns:a16="http://schemas.microsoft.com/office/drawing/2014/main" id="{943D3D73-E86F-5477-A37C-FE26C702A085}"/>
              </a:ext>
            </a:extLst>
          </p:cNvPr>
          <p:cNvSpPr txBox="1"/>
          <p:nvPr/>
        </p:nvSpPr>
        <p:spPr>
          <a:xfrm>
            <a:off x="4673910" y="5206845"/>
            <a:ext cx="3309792" cy="1015663"/>
          </a:xfrm>
          <a:prstGeom prst="rect">
            <a:avLst/>
          </a:prstGeom>
          <a:noFill/>
          <a:ln>
            <a:solidFill>
              <a:schemeClr val="accent6"/>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Objectivism</a:t>
            </a:r>
          </a:p>
          <a:p>
            <a:endParaRPr lang="en-GB" dirty="0"/>
          </a:p>
        </p:txBody>
      </p:sp>
      <p:sp>
        <p:nvSpPr>
          <p:cNvPr id="9" name="TextBox 8">
            <a:extLst>
              <a:ext uri="{FF2B5EF4-FFF2-40B4-BE49-F238E27FC236}">
                <a16:creationId xmlns:a16="http://schemas.microsoft.com/office/drawing/2014/main" id="{7F506252-1AB0-B3EB-7288-7ACB8877F874}"/>
              </a:ext>
            </a:extLst>
          </p:cNvPr>
          <p:cNvSpPr txBox="1"/>
          <p:nvPr/>
        </p:nvSpPr>
        <p:spPr>
          <a:xfrm>
            <a:off x="594639" y="4601038"/>
            <a:ext cx="3309792" cy="1199496"/>
          </a:xfrm>
          <a:prstGeom prst="rect">
            <a:avLst/>
          </a:prstGeom>
          <a:noFill/>
          <a:ln>
            <a:solidFill>
              <a:schemeClr val="accent6"/>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Constructionism</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940651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DFB63-9468-8C5E-DD00-5FD02D36DB0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9598068-FC8F-E4D4-F97F-EBE509C0E3BD}"/>
              </a:ext>
            </a:extLst>
          </p:cNvPr>
          <p:cNvSpPr txBox="1"/>
          <p:nvPr/>
        </p:nvSpPr>
        <p:spPr>
          <a:xfrm>
            <a:off x="532932" y="589031"/>
            <a:ext cx="3371499" cy="1350819"/>
          </a:xfrm>
          <a:prstGeom prst="rect">
            <a:avLst/>
          </a:prstGeom>
          <a:noFill/>
          <a:ln w="38100">
            <a:solidFill>
              <a:schemeClr val="accent5"/>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exists independently of individual perspectives; reality can be discovered through reason and observation.</a:t>
            </a:r>
          </a:p>
        </p:txBody>
      </p:sp>
      <p:sp>
        <p:nvSpPr>
          <p:cNvPr id="5" name="TextBox 4">
            <a:extLst>
              <a:ext uri="{FF2B5EF4-FFF2-40B4-BE49-F238E27FC236}">
                <a16:creationId xmlns:a16="http://schemas.microsoft.com/office/drawing/2014/main" id="{13868D64-9690-4E19-1887-A9F1E42B48AA}"/>
              </a:ext>
            </a:extLst>
          </p:cNvPr>
          <p:cNvSpPr txBox="1"/>
          <p:nvPr/>
        </p:nvSpPr>
        <p:spPr>
          <a:xfrm>
            <a:off x="4516836" y="1122535"/>
            <a:ext cx="3371499" cy="2306465"/>
          </a:xfrm>
          <a:prstGeom prst="rect">
            <a:avLst/>
          </a:prstGeom>
          <a:noFill/>
          <a:ln w="38100">
            <a:solidFill>
              <a:schemeClr val="accent4"/>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is actively constructed by individuals through their experiences and interactions with the world; social and cultural factors play a significant role in shaping understanding.</a:t>
            </a:r>
          </a:p>
        </p:txBody>
      </p:sp>
      <p:sp>
        <p:nvSpPr>
          <p:cNvPr id="6" name="TextBox 5">
            <a:extLst>
              <a:ext uri="{FF2B5EF4-FFF2-40B4-BE49-F238E27FC236}">
                <a16:creationId xmlns:a16="http://schemas.microsoft.com/office/drawing/2014/main" id="{C0DADB22-B3E2-A1EB-E8DF-FD1A4AE95815}"/>
              </a:ext>
            </a:extLst>
          </p:cNvPr>
          <p:cNvSpPr txBox="1"/>
          <p:nvPr/>
        </p:nvSpPr>
        <p:spPr>
          <a:xfrm>
            <a:off x="8500741" y="540413"/>
            <a:ext cx="3371499" cy="1350819"/>
          </a:xfrm>
          <a:prstGeom prst="rect">
            <a:avLst/>
          </a:prstGeom>
          <a:noFill/>
          <a:ln w="38100">
            <a:solidFill>
              <a:srgbClr val="FD1FC8"/>
            </a:solidFill>
          </a:ln>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Knowledge is created by the individual; individuals impose their own interpretation and meanings of the world.</a:t>
            </a:r>
          </a:p>
        </p:txBody>
      </p:sp>
      <p:sp>
        <p:nvSpPr>
          <p:cNvPr id="7" name="TextBox 6">
            <a:extLst>
              <a:ext uri="{FF2B5EF4-FFF2-40B4-BE49-F238E27FC236}">
                <a16:creationId xmlns:a16="http://schemas.microsoft.com/office/drawing/2014/main" id="{71FE9F25-30BD-BAA2-314B-14E477BF5222}"/>
              </a:ext>
            </a:extLst>
          </p:cNvPr>
          <p:cNvSpPr txBox="1"/>
          <p:nvPr/>
        </p:nvSpPr>
        <p:spPr>
          <a:xfrm>
            <a:off x="8562448" y="4601038"/>
            <a:ext cx="3309792" cy="1173655"/>
          </a:xfrm>
          <a:prstGeom prst="rect">
            <a:avLst/>
          </a:prstGeom>
          <a:noFill/>
          <a:ln w="38100">
            <a:solidFill>
              <a:srgbClr val="FD1FC8"/>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Subjectivism</a:t>
            </a:r>
          </a:p>
          <a:p>
            <a:endParaRPr lang="en-GB" dirty="0"/>
          </a:p>
        </p:txBody>
      </p:sp>
      <p:sp>
        <p:nvSpPr>
          <p:cNvPr id="8" name="TextBox 7">
            <a:extLst>
              <a:ext uri="{FF2B5EF4-FFF2-40B4-BE49-F238E27FC236}">
                <a16:creationId xmlns:a16="http://schemas.microsoft.com/office/drawing/2014/main" id="{A153D7C0-766C-31FF-1DE2-342490E9DF53}"/>
              </a:ext>
            </a:extLst>
          </p:cNvPr>
          <p:cNvSpPr txBox="1"/>
          <p:nvPr/>
        </p:nvSpPr>
        <p:spPr>
          <a:xfrm>
            <a:off x="4673910" y="5206845"/>
            <a:ext cx="3309792" cy="1015663"/>
          </a:xfrm>
          <a:prstGeom prst="rect">
            <a:avLst/>
          </a:prstGeom>
          <a:noFill/>
          <a:ln w="38100">
            <a:solidFill>
              <a:schemeClr val="accent5"/>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Objectivism</a:t>
            </a:r>
          </a:p>
          <a:p>
            <a:endParaRPr lang="en-GB" dirty="0"/>
          </a:p>
        </p:txBody>
      </p:sp>
      <p:sp>
        <p:nvSpPr>
          <p:cNvPr id="9" name="TextBox 8">
            <a:extLst>
              <a:ext uri="{FF2B5EF4-FFF2-40B4-BE49-F238E27FC236}">
                <a16:creationId xmlns:a16="http://schemas.microsoft.com/office/drawing/2014/main" id="{20C9B9D0-49AE-5EA9-9F80-552FB1326154}"/>
              </a:ext>
            </a:extLst>
          </p:cNvPr>
          <p:cNvSpPr txBox="1"/>
          <p:nvPr/>
        </p:nvSpPr>
        <p:spPr>
          <a:xfrm>
            <a:off x="594639" y="4601038"/>
            <a:ext cx="3309792" cy="1199496"/>
          </a:xfrm>
          <a:prstGeom prst="rect">
            <a:avLst/>
          </a:prstGeom>
          <a:noFill/>
          <a:ln w="38100">
            <a:solidFill>
              <a:schemeClr val="accent4"/>
            </a:solidFill>
          </a:ln>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Constructionism</a:t>
            </a:r>
            <a:endParaRPr lang="en-GB" sz="2400" kern="100" dirty="0">
              <a:latin typeface="Aptos" panose="020B0004020202020204" pitchFamily="34" charset="0"/>
              <a:ea typeface="DengXian" panose="02010600030101010101" pitchFamily="2" charset="-122"/>
              <a:cs typeface="Times New Roman" panose="02020603050405020304" pitchFamily="18" charset="0"/>
            </a:endParaRPr>
          </a:p>
          <a:p>
            <a:pPr algn="ctr">
              <a:lnSpc>
                <a:spcPct val="115000"/>
              </a:lnSpc>
              <a:spcAft>
                <a:spcPts val="800"/>
              </a:spcAft>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cxnSp>
        <p:nvCxnSpPr>
          <p:cNvPr id="11" name="Straight Arrow Connector 10">
            <a:extLst>
              <a:ext uri="{FF2B5EF4-FFF2-40B4-BE49-F238E27FC236}">
                <a16:creationId xmlns:a16="http://schemas.microsoft.com/office/drawing/2014/main" id="{BD3D6847-9F9F-9C0A-3983-50DE54DAB7AF}"/>
              </a:ext>
            </a:extLst>
          </p:cNvPr>
          <p:cNvCxnSpPr/>
          <p:nvPr/>
        </p:nvCxnSpPr>
        <p:spPr>
          <a:xfrm>
            <a:off x="2423440" y="1939850"/>
            <a:ext cx="2950764" cy="3103375"/>
          </a:xfrm>
          <a:prstGeom prst="straightConnector1">
            <a:avLst/>
          </a:prstGeom>
          <a:ln w="38100">
            <a:solidFill>
              <a:schemeClr val="accent5"/>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E28DC563-08A2-6D84-F7C7-DC3AE54CC72E}"/>
              </a:ext>
            </a:extLst>
          </p:cNvPr>
          <p:cNvCxnSpPr/>
          <p:nvPr/>
        </p:nvCxnSpPr>
        <p:spPr>
          <a:xfrm>
            <a:off x="10058400" y="1891232"/>
            <a:ext cx="0" cy="2400277"/>
          </a:xfrm>
          <a:prstGeom prst="straightConnector1">
            <a:avLst/>
          </a:prstGeom>
          <a:ln w="38100">
            <a:solidFill>
              <a:srgbClr val="FD1FC8"/>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099E4B98-0629-52FC-C33C-2FDA657D66EF}"/>
              </a:ext>
            </a:extLst>
          </p:cNvPr>
          <p:cNvCxnSpPr>
            <a:cxnSpLocks/>
          </p:cNvCxnSpPr>
          <p:nvPr/>
        </p:nvCxnSpPr>
        <p:spPr>
          <a:xfrm flipH="1">
            <a:off x="1840020" y="3429000"/>
            <a:ext cx="4068051" cy="980315"/>
          </a:xfrm>
          <a:prstGeom prst="straightConnector1">
            <a:avLst/>
          </a:prstGeom>
          <a:ln w="38100">
            <a:solidFill>
              <a:schemeClr val="accent4"/>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29967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60A98-D677-FA4C-05CA-8E9AB8BCB6F6}"/>
              </a:ext>
            </a:extLst>
          </p:cNvPr>
          <p:cNvSpPr>
            <a:spLocks noGrp="1"/>
          </p:cNvSpPr>
          <p:nvPr>
            <p:ph type="title"/>
          </p:nvPr>
        </p:nvSpPr>
        <p:spPr/>
        <p:txBody>
          <a:bodyPr/>
          <a:lstStyle/>
          <a:p>
            <a:r>
              <a:rPr lang="en-GB" dirty="0"/>
              <a:t>Epistemological Positions</a:t>
            </a:r>
          </a:p>
        </p:txBody>
      </p:sp>
      <p:sp>
        <p:nvSpPr>
          <p:cNvPr id="5" name="Content Placeholder 4">
            <a:extLst>
              <a:ext uri="{FF2B5EF4-FFF2-40B4-BE49-F238E27FC236}">
                <a16:creationId xmlns:a16="http://schemas.microsoft.com/office/drawing/2014/main" id="{2055A693-F655-DD4C-3A5C-C1A3B449063B}"/>
              </a:ext>
            </a:extLst>
          </p:cNvPr>
          <p:cNvSpPr>
            <a:spLocks noGrp="1"/>
          </p:cNvSpPr>
          <p:nvPr>
            <p:ph idx="1"/>
          </p:nvPr>
        </p:nvSpPr>
        <p:spPr>
          <a:xfrm>
            <a:off x="838200" y="2078066"/>
            <a:ext cx="10515600" cy="4351338"/>
          </a:xfrm>
        </p:spPr>
        <p:txBody>
          <a:bodyPr/>
          <a:lstStyle/>
          <a:p>
            <a:r>
              <a:rPr lang="en-GB" dirty="0"/>
              <a:t>What type of research has been carried out in the study? 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1333485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45B336-5E27-C8BB-FE68-1F42F821B1D3}"/>
              </a:ext>
            </a:extLst>
          </p:cNvPr>
          <p:cNvSpPr>
            <a:spLocks noGrp="1"/>
          </p:cNvSpPr>
          <p:nvPr>
            <p:ph type="title"/>
          </p:nvPr>
        </p:nvSpPr>
        <p:spPr/>
        <p:txBody>
          <a:bodyPr/>
          <a:lstStyle/>
          <a:p>
            <a:r>
              <a:rPr lang="en-GB" dirty="0"/>
              <a:t>Scenario 1</a:t>
            </a:r>
          </a:p>
        </p:txBody>
      </p:sp>
      <p:sp>
        <p:nvSpPr>
          <p:cNvPr id="5" name="Content Placeholder 4">
            <a:extLst>
              <a:ext uri="{FF2B5EF4-FFF2-40B4-BE49-F238E27FC236}">
                <a16:creationId xmlns:a16="http://schemas.microsoft.com/office/drawing/2014/main" id="{842C7CD2-7977-AECA-5A63-ABB871562AFD}"/>
              </a:ext>
            </a:extLst>
          </p:cNvPr>
          <p:cNvSpPr>
            <a:spLocks noGrp="1"/>
          </p:cNvSpPr>
          <p:nvPr>
            <p:ph idx="1"/>
          </p:nvPr>
        </p:nvSpPr>
        <p:spPr>
          <a:xfrm>
            <a:off x="504884" y="1825625"/>
            <a:ext cx="9413272" cy="4351338"/>
          </a:xfrm>
        </p:spPr>
        <p:txBody>
          <a:bodyPr/>
          <a:lstStyle/>
          <a:p>
            <a:pPr marL="0" indent="0">
              <a:buNone/>
            </a:pPr>
            <a:r>
              <a:rPr lang="en-GB" dirty="0"/>
              <a:t>For my research, I carried out in-depth interviews with ten teachers in a school in Canada who had been in the job for more than ten years. </a:t>
            </a:r>
          </a:p>
          <a:p>
            <a:pPr marL="0" indent="0">
              <a:buNone/>
            </a:pPr>
            <a:r>
              <a:rPr lang="en-GB" dirty="0"/>
              <a:t>My results show that they are suffering more stress now than they were ten years ago. </a:t>
            </a:r>
          </a:p>
          <a:p>
            <a:pPr marL="0" indent="0">
              <a:buNone/>
            </a:pPr>
            <a:r>
              <a:rPr lang="en-GB" dirty="0"/>
              <a:t>I have concluded that teaching is becoming more stressful. Teachers need more support in the way of counselling and stress-management courses, and they need more support from their headteacher. More funding should be made available to support teachers.</a:t>
            </a:r>
          </a:p>
        </p:txBody>
      </p:sp>
      <p:sp>
        <p:nvSpPr>
          <p:cNvPr id="2" name="TextBox 1">
            <a:extLst>
              <a:ext uri="{FF2B5EF4-FFF2-40B4-BE49-F238E27FC236}">
                <a16:creationId xmlns:a16="http://schemas.microsoft.com/office/drawing/2014/main" id="{C20B86F3-5C8A-0557-3EF9-B45B072CFA61}"/>
              </a:ext>
            </a:extLst>
          </p:cNvPr>
          <p:cNvSpPr txBox="1"/>
          <p:nvPr/>
        </p:nvSpPr>
        <p:spPr>
          <a:xfrm>
            <a:off x="9928907" y="751344"/>
            <a:ext cx="2019534" cy="5355312"/>
          </a:xfrm>
          <a:prstGeom prst="rect">
            <a:avLst/>
          </a:prstGeom>
          <a:noFill/>
          <a:ln w="28575">
            <a:solidFill>
              <a:srgbClr val="FD1FC8"/>
            </a:solidFill>
          </a:ln>
        </p:spPr>
        <p:txBody>
          <a:bodyPr wrap="square" rtlCol="0">
            <a:spAutoFit/>
          </a:bodyPr>
          <a:lstStyle/>
          <a:p>
            <a:r>
              <a:rPr lang="en-GB" dirty="0"/>
              <a:t>*What type of research has been carried out in the study? </a:t>
            </a:r>
          </a:p>
          <a:p>
            <a:r>
              <a:rPr lang="en-GB" dirty="0"/>
              <a:t>*What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922234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6CA6E-E02F-AFC7-46AD-268E6B9714C9}"/>
              </a:ext>
            </a:extLst>
          </p:cNvPr>
          <p:cNvSpPr>
            <a:spLocks noGrp="1"/>
          </p:cNvSpPr>
          <p:nvPr>
            <p:ph type="title"/>
          </p:nvPr>
        </p:nvSpPr>
        <p:spPr/>
        <p:txBody>
          <a:bodyPr/>
          <a:lstStyle/>
          <a:p>
            <a:r>
              <a:rPr lang="en-GB" dirty="0"/>
              <a:t>Scenario 2</a:t>
            </a:r>
          </a:p>
        </p:txBody>
      </p:sp>
      <p:sp>
        <p:nvSpPr>
          <p:cNvPr id="3" name="Content Placeholder 2">
            <a:extLst>
              <a:ext uri="{FF2B5EF4-FFF2-40B4-BE49-F238E27FC236}">
                <a16:creationId xmlns:a16="http://schemas.microsoft.com/office/drawing/2014/main" id="{73101B74-D592-7AFE-7839-D95E290E9924}"/>
              </a:ext>
            </a:extLst>
          </p:cNvPr>
          <p:cNvSpPr>
            <a:spLocks noGrp="1"/>
          </p:cNvSpPr>
          <p:nvPr>
            <p:ph idx="1"/>
          </p:nvPr>
        </p:nvSpPr>
        <p:spPr>
          <a:xfrm>
            <a:off x="510494" y="1825625"/>
            <a:ext cx="8975706" cy="4351338"/>
          </a:xfrm>
        </p:spPr>
        <p:txBody>
          <a:bodyPr/>
          <a:lstStyle/>
          <a:p>
            <a:pPr marL="0" indent="0">
              <a:buNone/>
            </a:pPr>
            <a:r>
              <a:rPr lang="en-GB" dirty="0"/>
              <a:t>I have produced and tested my hypothesis about back pain and physiotherapy. </a:t>
            </a:r>
          </a:p>
          <a:p>
            <a:pPr marL="0" indent="0">
              <a:buNone/>
            </a:pPr>
            <a:r>
              <a:rPr lang="en-GB" dirty="0"/>
              <a:t>I have stated and rejected my null hypothesis.</a:t>
            </a:r>
          </a:p>
          <a:p>
            <a:pPr marL="0" indent="0">
              <a:buNone/>
            </a:pPr>
            <a:r>
              <a:rPr lang="en-GB" dirty="0"/>
              <a:t>My results are valid and can be repeated. I understand that I cannot say that my hypothesis is 100% correct, but I believe it forms a reasonable basis for action by physiotherapy services and others who work with back pain sufferers.</a:t>
            </a:r>
          </a:p>
        </p:txBody>
      </p:sp>
      <p:sp>
        <p:nvSpPr>
          <p:cNvPr id="4" name="TextBox 3">
            <a:extLst>
              <a:ext uri="{FF2B5EF4-FFF2-40B4-BE49-F238E27FC236}">
                <a16:creationId xmlns:a16="http://schemas.microsoft.com/office/drawing/2014/main" id="{B1CC6D62-10D1-0901-8994-B891A18554F2}"/>
              </a:ext>
            </a:extLst>
          </p:cNvPr>
          <p:cNvSpPr txBox="1"/>
          <p:nvPr/>
        </p:nvSpPr>
        <p:spPr>
          <a:xfrm>
            <a:off x="9688152" y="591648"/>
            <a:ext cx="2187829" cy="5355312"/>
          </a:xfrm>
          <a:prstGeom prst="rect">
            <a:avLst/>
          </a:prstGeom>
          <a:noFill/>
          <a:ln w="28575">
            <a:solidFill>
              <a:schemeClr val="accent1">
                <a:lumMod val="40000"/>
                <a:lumOff val="60000"/>
              </a:schemeClr>
            </a:solidFill>
          </a:ln>
        </p:spPr>
        <p:txBody>
          <a:bodyPr wrap="square" rtlCol="0">
            <a:spAutoFit/>
          </a:bodyPr>
          <a:lstStyle/>
          <a:p>
            <a:r>
              <a:rPr lang="en-GB" dirty="0"/>
              <a:t>*What type of research has been carried out in the study? </a:t>
            </a:r>
          </a:p>
          <a:p>
            <a:r>
              <a:rPr lang="en-GB" dirty="0"/>
              <a:t>*What is the epistemological position of the researcher?</a:t>
            </a:r>
          </a:p>
          <a:p>
            <a:r>
              <a:rPr lang="en-GB" dirty="0"/>
              <a:t>*Has the researcher made any assumptions? Are they correct or incorrect?</a:t>
            </a:r>
          </a:p>
          <a:p>
            <a:r>
              <a:rPr lang="en-GB" dirty="0"/>
              <a:t>*Are the conclusions reasonable?</a:t>
            </a:r>
          </a:p>
          <a:p>
            <a:r>
              <a:rPr lang="en-GB" dirty="0"/>
              <a:t>*Are there any issues with this piece of research?</a:t>
            </a:r>
          </a:p>
        </p:txBody>
      </p:sp>
    </p:spTree>
    <p:extLst>
      <p:ext uri="{BB962C8B-B14F-4D97-AF65-F5344CB8AC3E}">
        <p14:creationId xmlns:p14="http://schemas.microsoft.com/office/powerpoint/2010/main" val="3153959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A colorful lights on a dark background&#10;&#10;Description automatically generated">
            <a:extLst>
              <a:ext uri="{FF2B5EF4-FFF2-40B4-BE49-F238E27FC236}">
                <a16:creationId xmlns:a16="http://schemas.microsoft.com/office/drawing/2014/main" id="{6B5F4B8A-F0AD-2B8C-B80C-4140484ED11D}"/>
              </a:ext>
            </a:extLst>
          </p:cNvPr>
          <p:cNvPicPr>
            <a:picLocks noChangeAspect="1"/>
          </p:cNvPicPr>
          <p:nvPr/>
        </p:nvPicPr>
        <p:blipFill rotWithShape="1">
          <a:blip r:embed="rId2"/>
          <a:srcRect r="2198" b="1"/>
          <a:stretch/>
        </p:blipFill>
        <p:spPr>
          <a:xfrm>
            <a:off x="9738" y="8922"/>
            <a:ext cx="12191979" cy="6887364"/>
          </a:xfrm>
          <a:prstGeom prst="rect">
            <a:avLst/>
          </a:prstGeom>
        </p:spPr>
      </p:pic>
      <p:sp>
        <p:nvSpPr>
          <p:cNvPr id="32" name="Rectangle 31">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6" name="Rectangle 35">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0" name="Rectangle 39">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8C731F-6CF3-EB24-AC83-6E950A83531A}"/>
              </a:ext>
            </a:extLst>
          </p:cNvPr>
          <p:cNvSpPr>
            <a:spLocks noGrp="1"/>
          </p:cNvSpPr>
          <p:nvPr>
            <p:ph type="title"/>
          </p:nvPr>
        </p:nvSpPr>
        <p:spPr>
          <a:xfrm>
            <a:off x="6390306" y="925731"/>
            <a:ext cx="4160233" cy="2839273"/>
          </a:xfrm>
        </p:spPr>
        <p:txBody>
          <a:bodyPr vert="horz" lIns="91440" tIns="45720" rIns="91440" bIns="45720" rtlCol="0" anchor="b">
            <a:normAutofit/>
          </a:bodyPr>
          <a:lstStyle/>
          <a:p>
            <a:r>
              <a:rPr lang="en-US" sz="4000" b="0" i="0" dirty="0">
                <a:solidFill>
                  <a:srgbClr val="FFFFFF"/>
                </a:solidFill>
                <a:effectLst/>
              </a:rPr>
              <a:t>Research Design Approaches</a:t>
            </a:r>
            <a:endParaRPr lang="en-US" sz="4000" dirty="0">
              <a:solidFill>
                <a:srgbClr val="FFFFFF"/>
              </a:solidFill>
            </a:endParaRPr>
          </a:p>
        </p:txBody>
      </p:sp>
    </p:spTree>
    <p:extLst>
      <p:ext uri="{BB962C8B-B14F-4D97-AF65-F5344CB8AC3E}">
        <p14:creationId xmlns:p14="http://schemas.microsoft.com/office/powerpoint/2010/main" val="1115770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A2276CA-565A-C7AB-B280-BBE1CB113D80}"/>
              </a:ext>
            </a:extLst>
          </p:cNvPr>
          <p:cNvSpPr>
            <a:spLocks noGrp="1"/>
          </p:cNvSpPr>
          <p:nvPr>
            <p:ph idx="1"/>
          </p:nvPr>
        </p:nvSpPr>
        <p:spPr>
          <a:xfrm>
            <a:off x="520931" y="2286000"/>
            <a:ext cx="3956858" cy="3931920"/>
          </a:xfrm>
        </p:spPr>
        <p:txBody>
          <a:bodyPr>
            <a:noAutofit/>
          </a:bodyPr>
          <a:lstStyle/>
          <a:p>
            <a:pPr marL="0" indent="0">
              <a:buNone/>
            </a:pPr>
            <a:r>
              <a:rPr lang="en-GB" sz="2000" dirty="0">
                <a:solidFill>
                  <a:srgbClr val="1E1E1E"/>
                </a:solidFill>
                <a:latin typeface="Calibri" panose="020F0502020204030204" pitchFamily="34" charset="0"/>
              </a:rPr>
              <a:t>S</a:t>
            </a:r>
            <a:r>
              <a:rPr lang="en-GB" sz="2000" b="0" i="0" dirty="0">
                <a:solidFill>
                  <a:srgbClr val="1E1E1E"/>
                </a:solidFill>
                <a:effectLst/>
                <a:latin typeface="Calibri" panose="020F0502020204030204" pitchFamily="34" charset="0"/>
              </a:rPr>
              <a:t>tart from the outside and peel each layer away until you reach the core. </a:t>
            </a:r>
          </a:p>
          <a:p>
            <a:pPr marL="0" indent="0">
              <a:buNone/>
            </a:pPr>
            <a:r>
              <a:rPr lang="en-GB" sz="2000" b="0" i="0" dirty="0">
                <a:solidFill>
                  <a:srgbClr val="1E1E1E"/>
                </a:solidFill>
                <a:effectLst/>
                <a:latin typeface="Calibri" panose="020F0502020204030204" pitchFamily="34" charset="0"/>
              </a:rPr>
              <a:t>These layers are broken up into six main areas: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philosophy;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approach;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methodology choices; </a:t>
            </a:r>
          </a:p>
          <a:p>
            <a:pPr>
              <a:buFont typeface="Arial" panose="020B0604020202020204" pitchFamily="34" charset="0"/>
              <a:buChar char="•"/>
            </a:pPr>
            <a:r>
              <a:rPr lang="en-GB" sz="2000" dirty="0">
                <a:solidFill>
                  <a:srgbClr val="1E1E1E"/>
                </a:solidFill>
                <a:latin typeface="Calibri" panose="020F0502020204030204" pitchFamily="34" charset="0"/>
              </a:rPr>
              <a:t> r</a:t>
            </a:r>
            <a:r>
              <a:rPr lang="en-GB" sz="2000" b="0" i="0" dirty="0">
                <a:solidFill>
                  <a:srgbClr val="1E1E1E"/>
                </a:solidFill>
                <a:effectLst/>
                <a:latin typeface="Calibri" panose="020F0502020204030204" pitchFamily="34" charset="0"/>
              </a:rPr>
              <a:t>esearch strategy; </a:t>
            </a:r>
          </a:p>
          <a:p>
            <a:pPr>
              <a:buFont typeface="Arial" panose="020B0604020202020204" pitchFamily="34" charset="0"/>
              <a:buChar char="•"/>
            </a:pPr>
            <a:r>
              <a:rPr lang="en-GB" sz="2000" b="0" i="0" dirty="0">
                <a:solidFill>
                  <a:srgbClr val="1E1E1E"/>
                </a:solidFill>
                <a:effectLst/>
                <a:latin typeface="Calibri" panose="020F0502020204030204" pitchFamily="34" charset="0"/>
              </a:rPr>
              <a:t> time horizons; </a:t>
            </a:r>
            <a:endParaRPr lang="en-GB" sz="2000" dirty="0">
              <a:solidFill>
                <a:srgbClr val="1E1E1E"/>
              </a:solidFill>
              <a:latin typeface="Calibri" panose="020F0502020204030204" pitchFamily="34" charset="0"/>
            </a:endParaRPr>
          </a:p>
          <a:p>
            <a:pPr>
              <a:buFont typeface="Arial" panose="020B0604020202020204" pitchFamily="34" charset="0"/>
              <a:buChar char="•"/>
            </a:pPr>
            <a:r>
              <a:rPr lang="en-GB" sz="2000" dirty="0">
                <a:solidFill>
                  <a:srgbClr val="1E1E1E"/>
                </a:solidFill>
                <a:latin typeface="Calibri" panose="020F0502020204030204" pitchFamily="34" charset="0"/>
              </a:rPr>
              <a:t> d</a:t>
            </a:r>
            <a:r>
              <a:rPr lang="en-GB" sz="2000" b="0" i="0" dirty="0">
                <a:solidFill>
                  <a:srgbClr val="1E1E1E"/>
                </a:solidFill>
                <a:effectLst/>
                <a:latin typeface="Calibri" panose="020F0502020204030204" pitchFamily="34" charset="0"/>
              </a:rPr>
              <a:t>ata collection techniques and analysis.</a:t>
            </a:r>
            <a:endParaRPr lang="en-US" sz="2000" dirty="0"/>
          </a:p>
        </p:txBody>
      </p:sp>
      <p:pic>
        <p:nvPicPr>
          <p:cNvPr id="5" name="Content Placeholder 4" descr="A diagram of a scientific process&#10;&#10;Description automatically generated">
            <a:extLst>
              <a:ext uri="{FF2B5EF4-FFF2-40B4-BE49-F238E27FC236}">
                <a16:creationId xmlns:a16="http://schemas.microsoft.com/office/drawing/2014/main" id="{B09D0D1C-C0AE-E486-C48F-A5CFB1C35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8820" y="585216"/>
            <a:ext cx="7735513" cy="5588909"/>
          </a:xfrm>
          <a:prstGeom prst="rect">
            <a:avLst/>
          </a:prstGeom>
        </p:spPr>
      </p:pic>
      <p:sp>
        <p:nvSpPr>
          <p:cNvPr id="6" name="Oval 5">
            <a:extLst>
              <a:ext uri="{FF2B5EF4-FFF2-40B4-BE49-F238E27FC236}">
                <a16:creationId xmlns:a16="http://schemas.microsoft.com/office/drawing/2014/main" id="{59B1AF84-1503-975C-03EA-C682B9D1A5AE}"/>
              </a:ext>
            </a:extLst>
          </p:cNvPr>
          <p:cNvSpPr/>
          <p:nvPr/>
        </p:nvSpPr>
        <p:spPr>
          <a:xfrm>
            <a:off x="3992391" y="5207661"/>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D60989B-A0EB-FB68-20AF-003C808E730C}"/>
              </a:ext>
            </a:extLst>
          </p:cNvPr>
          <p:cNvSpPr/>
          <p:nvPr/>
        </p:nvSpPr>
        <p:spPr>
          <a:xfrm>
            <a:off x="10725504" y="5459260"/>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DAF345-B733-A6D1-0C8F-13A9D075325F}"/>
              </a:ext>
            </a:extLst>
          </p:cNvPr>
          <p:cNvSpPr>
            <a:spLocks noGrp="1"/>
          </p:cNvSpPr>
          <p:nvPr>
            <p:ph type="title"/>
          </p:nvPr>
        </p:nvSpPr>
        <p:spPr>
          <a:xfrm>
            <a:off x="325369" y="585216"/>
            <a:ext cx="5174477" cy="1499616"/>
          </a:xfrm>
        </p:spPr>
        <p:txBody>
          <a:bodyPr>
            <a:normAutofit/>
          </a:bodyPr>
          <a:lstStyle/>
          <a:p>
            <a:r>
              <a:rPr lang="en-GB" sz="4000" dirty="0"/>
              <a:t>The Research Onion</a:t>
            </a:r>
          </a:p>
        </p:txBody>
      </p:sp>
      <p:sp>
        <p:nvSpPr>
          <p:cNvPr id="3" name="TextBox 2">
            <a:extLst>
              <a:ext uri="{FF2B5EF4-FFF2-40B4-BE49-F238E27FC236}">
                <a16:creationId xmlns:a16="http://schemas.microsoft.com/office/drawing/2014/main" id="{860E8FD1-54C4-D1A2-5FD5-146E87D006D8}"/>
              </a:ext>
            </a:extLst>
          </p:cNvPr>
          <p:cNvSpPr txBox="1"/>
          <p:nvPr/>
        </p:nvSpPr>
        <p:spPr>
          <a:xfrm>
            <a:off x="9531242" y="6056683"/>
            <a:ext cx="2388524" cy="369332"/>
          </a:xfrm>
          <a:prstGeom prst="rect">
            <a:avLst/>
          </a:prstGeom>
          <a:noFill/>
        </p:spPr>
        <p:txBody>
          <a:bodyPr wrap="square" rtlCol="0">
            <a:spAutoFit/>
          </a:bodyPr>
          <a:lstStyle/>
          <a:p>
            <a:r>
              <a:rPr lang="en-GB" b="0" i="0" dirty="0">
                <a:solidFill>
                  <a:srgbClr val="1E1E1E"/>
                </a:solidFill>
                <a:effectLst/>
                <a:latin typeface="Calibri" panose="020F0502020204030204" pitchFamily="34" charset="0"/>
              </a:rPr>
              <a:t>(Saunders et al., 2007)</a:t>
            </a:r>
            <a:endParaRPr lang="en-GB" dirty="0"/>
          </a:p>
        </p:txBody>
      </p:sp>
    </p:spTree>
    <p:extLst>
      <p:ext uri="{BB962C8B-B14F-4D97-AF65-F5344CB8AC3E}">
        <p14:creationId xmlns:p14="http://schemas.microsoft.com/office/powerpoint/2010/main" val="2723290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2A2276CA-565A-C7AB-B280-BBE1CB113D80}"/>
              </a:ext>
            </a:extLst>
          </p:cNvPr>
          <p:cNvSpPr>
            <a:spLocks noGrp="1"/>
          </p:cNvSpPr>
          <p:nvPr>
            <p:ph idx="1"/>
          </p:nvPr>
        </p:nvSpPr>
        <p:spPr>
          <a:xfrm>
            <a:off x="520931" y="2286000"/>
            <a:ext cx="3956858" cy="3931920"/>
          </a:xfrm>
        </p:spPr>
        <p:txBody>
          <a:bodyPr>
            <a:noAutofit/>
          </a:bodyPr>
          <a:lstStyle/>
          <a:p>
            <a:pPr marL="0" indent="0">
              <a:buNone/>
            </a:pPr>
            <a:r>
              <a:rPr lang="en-GB" sz="2000" dirty="0">
                <a:solidFill>
                  <a:srgbClr val="1E1E1E"/>
                </a:solidFill>
                <a:latin typeface="Calibri" panose="020F0502020204030204" pitchFamily="34" charset="0"/>
              </a:rPr>
              <a:t>S</a:t>
            </a:r>
            <a:r>
              <a:rPr lang="en-GB" sz="2000" b="0" i="0" dirty="0">
                <a:solidFill>
                  <a:srgbClr val="1E1E1E"/>
                </a:solidFill>
                <a:effectLst/>
                <a:latin typeface="Calibri" panose="020F0502020204030204" pitchFamily="34" charset="0"/>
              </a:rPr>
              <a:t>tart from the outside and peel each layer away until you reach the core. </a:t>
            </a:r>
          </a:p>
          <a:p>
            <a:pPr marL="0" indent="0">
              <a:buNone/>
            </a:pPr>
            <a:r>
              <a:rPr lang="en-GB" sz="2000" b="0" i="0" dirty="0">
                <a:solidFill>
                  <a:srgbClr val="1E1E1E"/>
                </a:solidFill>
                <a:effectLst/>
                <a:latin typeface="Calibri" panose="020F0502020204030204" pitchFamily="34" charset="0"/>
              </a:rPr>
              <a:t>These layers are broken up into six main areas: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philosophy;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approach; </a:t>
            </a:r>
          </a:p>
          <a:p>
            <a:pPr>
              <a:buFont typeface="Arial" panose="020B0604020202020204" pitchFamily="34" charset="0"/>
              <a:buChar char="•"/>
            </a:pPr>
            <a:r>
              <a:rPr lang="en-GB" sz="2000" b="0" i="0" dirty="0">
                <a:solidFill>
                  <a:srgbClr val="1E1E1E"/>
                </a:solidFill>
                <a:effectLst/>
                <a:latin typeface="Calibri" panose="020F0502020204030204" pitchFamily="34" charset="0"/>
              </a:rPr>
              <a:t> research methodology choices; </a:t>
            </a:r>
          </a:p>
          <a:p>
            <a:pPr>
              <a:buFont typeface="Arial" panose="020B0604020202020204" pitchFamily="34" charset="0"/>
              <a:buChar char="•"/>
            </a:pPr>
            <a:r>
              <a:rPr lang="en-GB" sz="2000" dirty="0">
                <a:solidFill>
                  <a:srgbClr val="1E1E1E"/>
                </a:solidFill>
                <a:latin typeface="Calibri" panose="020F0502020204030204" pitchFamily="34" charset="0"/>
              </a:rPr>
              <a:t> </a:t>
            </a:r>
            <a:r>
              <a:rPr lang="en-GB" sz="2000" dirty="0">
                <a:solidFill>
                  <a:srgbClr val="FF0000"/>
                </a:solidFill>
                <a:latin typeface="Calibri" panose="020F0502020204030204" pitchFamily="34" charset="0"/>
              </a:rPr>
              <a:t>r</a:t>
            </a:r>
            <a:r>
              <a:rPr lang="en-GB" sz="2000" b="0" i="0" dirty="0">
                <a:solidFill>
                  <a:srgbClr val="FF0000"/>
                </a:solidFill>
                <a:effectLst/>
                <a:latin typeface="Calibri" panose="020F0502020204030204" pitchFamily="34" charset="0"/>
              </a:rPr>
              <a:t>esearch strategy</a:t>
            </a:r>
            <a:r>
              <a:rPr lang="en-GB" sz="2000" b="0" i="0" dirty="0">
                <a:solidFill>
                  <a:srgbClr val="1E1E1E"/>
                </a:solidFill>
                <a:effectLst/>
                <a:latin typeface="Calibri" panose="020F0502020204030204" pitchFamily="34" charset="0"/>
              </a:rPr>
              <a:t>; </a:t>
            </a:r>
          </a:p>
          <a:p>
            <a:pPr>
              <a:buFont typeface="Arial" panose="020B0604020202020204" pitchFamily="34" charset="0"/>
              <a:buChar char="•"/>
            </a:pPr>
            <a:r>
              <a:rPr lang="en-GB" sz="2000" b="0" i="0" dirty="0">
                <a:solidFill>
                  <a:srgbClr val="1E1E1E"/>
                </a:solidFill>
                <a:effectLst/>
                <a:latin typeface="Calibri" panose="020F0502020204030204" pitchFamily="34" charset="0"/>
              </a:rPr>
              <a:t> time horizons; </a:t>
            </a:r>
            <a:endParaRPr lang="en-GB" sz="2000" dirty="0">
              <a:solidFill>
                <a:srgbClr val="1E1E1E"/>
              </a:solidFill>
              <a:latin typeface="Calibri" panose="020F0502020204030204" pitchFamily="34" charset="0"/>
            </a:endParaRPr>
          </a:p>
          <a:p>
            <a:pPr>
              <a:buFont typeface="Arial" panose="020B0604020202020204" pitchFamily="34" charset="0"/>
              <a:buChar char="•"/>
            </a:pPr>
            <a:r>
              <a:rPr lang="en-GB" sz="2000" dirty="0">
                <a:solidFill>
                  <a:srgbClr val="1E1E1E"/>
                </a:solidFill>
                <a:latin typeface="Calibri" panose="020F0502020204030204" pitchFamily="34" charset="0"/>
              </a:rPr>
              <a:t> d</a:t>
            </a:r>
            <a:r>
              <a:rPr lang="en-GB" sz="2000" b="0" i="0" dirty="0">
                <a:solidFill>
                  <a:srgbClr val="1E1E1E"/>
                </a:solidFill>
                <a:effectLst/>
                <a:latin typeface="Calibri" panose="020F0502020204030204" pitchFamily="34" charset="0"/>
              </a:rPr>
              <a:t>ata collection techniques and analysis.</a:t>
            </a:r>
            <a:endParaRPr lang="en-US" sz="2000" dirty="0"/>
          </a:p>
        </p:txBody>
      </p:sp>
      <p:pic>
        <p:nvPicPr>
          <p:cNvPr id="5" name="Content Placeholder 4" descr="A diagram of a scientific process&#10;&#10;Description automatically generated">
            <a:extLst>
              <a:ext uri="{FF2B5EF4-FFF2-40B4-BE49-F238E27FC236}">
                <a16:creationId xmlns:a16="http://schemas.microsoft.com/office/drawing/2014/main" id="{B09D0D1C-C0AE-E486-C48F-A5CFB1C357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8820" y="585216"/>
            <a:ext cx="7735513" cy="5588909"/>
          </a:xfrm>
          <a:prstGeom prst="rect">
            <a:avLst/>
          </a:prstGeom>
        </p:spPr>
      </p:pic>
      <p:sp>
        <p:nvSpPr>
          <p:cNvPr id="6" name="Oval 5">
            <a:extLst>
              <a:ext uri="{FF2B5EF4-FFF2-40B4-BE49-F238E27FC236}">
                <a16:creationId xmlns:a16="http://schemas.microsoft.com/office/drawing/2014/main" id="{59B1AF84-1503-975C-03EA-C682B9D1A5AE}"/>
              </a:ext>
            </a:extLst>
          </p:cNvPr>
          <p:cNvSpPr/>
          <p:nvPr/>
        </p:nvSpPr>
        <p:spPr>
          <a:xfrm>
            <a:off x="4355255" y="5308353"/>
            <a:ext cx="883431" cy="756017"/>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6D60989B-A0EB-FB68-20AF-003C808E730C}"/>
              </a:ext>
            </a:extLst>
          </p:cNvPr>
          <p:cNvSpPr/>
          <p:nvPr/>
        </p:nvSpPr>
        <p:spPr>
          <a:xfrm>
            <a:off x="10725504" y="5459260"/>
            <a:ext cx="1368829" cy="1163782"/>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4DAF345-B733-A6D1-0C8F-13A9D075325F}"/>
              </a:ext>
            </a:extLst>
          </p:cNvPr>
          <p:cNvSpPr>
            <a:spLocks noGrp="1"/>
          </p:cNvSpPr>
          <p:nvPr>
            <p:ph type="title"/>
          </p:nvPr>
        </p:nvSpPr>
        <p:spPr>
          <a:xfrm>
            <a:off x="325369" y="585216"/>
            <a:ext cx="5174477" cy="1499616"/>
          </a:xfrm>
        </p:spPr>
        <p:txBody>
          <a:bodyPr>
            <a:normAutofit/>
          </a:bodyPr>
          <a:lstStyle/>
          <a:p>
            <a:r>
              <a:rPr lang="en-GB" sz="4000" dirty="0"/>
              <a:t>The Research Onion</a:t>
            </a:r>
          </a:p>
        </p:txBody>
      </p:sp>
      <p:sp>
        <p:nvSpPr>
          <p:cNvPr id="3" name="TextBox 2">
            <a:extLst>
              <a:ext uri="{FF2B5EF4-FFF2-40B4-BE49-F238E27FC236}">
                <a16:creationId xmlns:a16="http://schemas.microsoft.com/office/drawing/2014/main" id="{860E8FD1-54C4-D1A2-5FD5-146E87D006D8}"/>
              </a:ext>
            </a:extLst>
          </p:cNvPr>
          <p:cNvSpPr txBox="1"/>
          <p:nvPr/>
        </p:nvSpPr>
        <p:spPr>
          <a:xfrm>
            <a:off x="9531242" y="6056683"/>
            <a:ext cx="2388524" cy="369332"/>
          </a:xfrm>
          <a:prstGeom prst="rect">
            <a:avLst/>
          </a:prstGeom>
          <a:noFill/>
        </p:spPr>
        <p:txBody>
          <a:bodyPr wrap="square" rtlCol="0">
            <a:spAutoFit/>
          </a:bodyPr>
          <a:lstStyle/>
          <a:p>
            <a:r>
              <a:rPr lang="en-GB" b="0" i="0" dirty="0">
                <a:solidFill>
                  <a:srgbClr val="1E1E1E"/>
                </a:solidFill>
                <a:effectLst/>
                <a:latin typeface="Calibri" panose="020F0502020204030204" pitchFamily="34" charset="0"/>
              </a:rPr>
              <a:t>(Saunders et al., 2007)</a:t>
            </a:r>
            <a:endParaRPr lang="en-GB" dirty="0"/>
          </a:p>
        </p:txBody>
      </p:sp>
      <p:sp>
        <p:nvSpPr>
          <p:cNvPr id="4" name="TextBox 3">
            <a:extLst>
              <a:ext uri="{FF2B5EF4-FFF2-40B4-BE49-F238E27FC236}">
                <a16:creationId xmlns:a16="http://schemas.microsoft.com/office/drawing/2014/main" id="{8AED63A6-8874-3C79-FC47-8C0D488F8911}"/>
              </a:ext>
            </a:extLst>
          </p:cNvPr>
          <p:cNvSpPr txBox="1"/>
          <p:nvPr/>
        </p:nvSpPr>
        <p:spPr>
          <a:xfrm>
            <a:off x="5116152" y="2227097"/>
            <a:ext cx="3741747" cy="2779396"/>
          </a:xfrm>
          <a:prstGeom prst="rect">
            <a:avLst/>
          </a:prstGeom>
          <a:noFill/>
          <a:ln w="76200">
            <a:solidFill>
              <a:srgbClr val="FF0000"/>
            </a:solidFill>
          </a:ln>
        </p:spPr>
        <p:txBody>
          <a:bodyPr wrap="square" rtlCol="0">
            <a:spAutoFit/>
          </a:bodyPr>
          <a:lstStyle/>
          <a:p>
            <a:endParaRPr lang="en-GB" dirty="0"/>
          </a:p>
        </p:txBody>
      </p:sp>
    </p:spTree>
    <p:extLst>
      <p:ext uri="{BB962C8B-B14F-4D97-AF65-F5344CB8AC3E}">
        <p14:creationId xmlns:p14="http://schemas.microsoft.com/office/powerpoint/2010/main" val="1499841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01B34-B413-15FB-08DB-178716FEB308}"/>
              </a:ext>
            </a:extLst>
          </p:cNvPr>
          <p:cNvSpPr>
            <a:spLocks noGrp="1"/>
          </p:cNvSpPr>
          <p:nvPr>
            <p:ph type="title"/>
          </p:nvPr>
        </p:nvSpPr>
        <p:spPr>
          <a:xfrm>
            <a:off x="407194" y="762001"/>
            <a:ext cx="5688803" cy="1708242"/>
          </a:xfrm>
        </p:spPr>
        <p:txBody>
          <a:bodyPr anchor="ctr">
            <a:normAutofit/>
          </a:bodyPr>
          <a:lstStyle/>
          <a:p>
            <a:r>
              <a:rPr lang="en-GB" sz="5000" dirty="0">
                <a:latin typeface="Calibri" panose="020F0502020204030204" pitchFamily="34" charset="0"/>
                <a:cs typeface="Calibri" panose="020F0502020204030204" pitchFamily="34" charset="0"/>
              </a:rPr>
              <a:t>Archival Research</a:t>
            </a:r>
            <a:r>
              <a:rPr lang="en-GB" sz="5000" b="0" i="0" dirty="0">
                <a:effectLst/>
                <a:latin typeface="Calibri" panose="020F0502020204030204" pitchFamily="34" charset="0"/>
                <a:cs typeface="Calibri" panose="020F0502020204030204" pitchFamily="34" charset="0"/>
              </a:rPr>
              <a:t> </a:t>
            </a:r>
            <a:endParaRPr lang="en-GB" sz="5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B0B2B5E-3633-F01E-9A27-84C4BED6F1D8}"/>
              </a:ext>
            </a:extLst>
          </p:cNvPr>
          <p:cNvSpPr>
            <a:spLocks noGrp="1"/>
          </p:cNvSpPr>
          <p:nvPr>
            <p:ph idx="1"/>
          </p:nvPr>
        </p:nvSpPr>
        <p:spPr>
          <a:xfrm>
            <a:off x="492918" y="2470244"/>
            <a:ext cx="6200775" cy="3769835"/>
          </a:xfrm>
        </p:spPr>
        <p:txBody>
          <a:bodyPr anchor="ctr">
            <a:noAutofit/>
          </a:bodyPr>
          <a:lstStyle/>
          <a:p>
            <a:pPr marL="0" indent="0">
              <a:buNone/>
            </a:pPr>
            <a:r>
              <a:rPr lang="en-GB" sz="3000" dirty="0">
                <a:latin typeface="Calibri" panose="020F0502020204030204" pitchFamily="34" charset="0"/>
                <a:cs typeface="Calibri" panose="020F0502020204030204" pitchFamily="34" charset="0"/>
              </a:rPr>
              <a:t>For s</a:t>
            </a:r>
            <a:r>
              <a:rPr lang="en-GB" sz="3000" b="0" i="0" dirty="0">
                <a:effectLst/>
                <a:latin typeface="Calibri" panose="020F0502020204030204" pitchFamily="34" charset="0"/>
                <a:cs typeface="Calibri" panose="020F0502020204030204" pitchFamily="34" charset="0"/>
              </a:rPr>
              <a:t>tudies that involve extensive examination of the past - including people, events and documents. </a:t>
            </a:r>
          </a:p>
          <a:p>
            <a:pPr marL="0" indent="0">
              <a:buNone/>
            </a:pPr>
            <a:endParaRPr lang="en-GB" sz="3000" b="0" i="0" dirty="0">
              <a:effectLst/>
              <a:latin typeface="Calibri" panose="020F0502020204030204" pitchFamily="34" charset="0"/>
              <a:cs typeface="Calibri" panose="020F0502020204030204" pitchFamily="34" charset="0"/>
            </a:endParaRPr>
          </a:p>
          <a:p>
            <a:pPr marL="0" indent="0">
              <a:buNone/>
            </a:pPr>
            <a:r>
              <a:rPr lang="en-GB" sz="3000" dirty="0">
                <a:latin typeface="Calibri" panose="020F0502020204030204" pitchFamily="34" charset="0"/>
                <a:cs typeface="Calibri" panose="020F0502020204030204" pitchFamily="34" charset="0"/>
              </a:rPr>
              <a:t>P</a:t>
            </a:r>
            <a:r>
              <a:rPr lang="en-GB" sz="3000" b="0" i="0" dirty="0">
                <a:effectLst/>
                <a:latin typeface="Calibri" panose="020F0502020204030204" pitchFamily="34" charset="0"/>
                <a:cs typeface="Calibri" panose="020F0502020204030204" pitchFamily="34" charset="0"/>
              </a:rPr>
              <a:t>urpose = to draw conclusions about the present and future, based on research conducted in the past</a:t>
            </a:r>
            <a:endParaRPr lang="en-GB" sz="3000" dirty="0">
              <a:latin typeface="Calibri" panose="020F0502020204030204" pitchFamily="34" charset="0"/>
              <a:cs typeface="Calibri" panose="020F0502020204030204" pitchFamily="34" charset="0"/>
            </a:endParaRPr>
          </a:p>
        </p:txBody>
      </p:sp>
      <p:pic>
        <p:nvPicPr>
          <p:cNvPr id="15" name="Picture 14" descr="Glasses on top of a book">
            <a:extLst>
              <a:ext uri="{FF2B5EF4-FFF2-40B4-BE49-F238E27FC236}">
                <a16:creationId xmlns:a16="http://schemas.microsoft.com/office/drawing/2014/main" id="{37279C90-DE77-AD77-7D90-14C12A331E7F}"/>
              </a:ext>
            </a:extLst>
          </p:cNvPr>
          <p:cNvPicPr>
            <a:picLocks noChangeAspect="1"/>
          </p:cNvPicPr>
          <p:nvPr/>
        </p:nvPicPr>
        <p:blipFill rotWithShape="1">
          <a:blip r:embed="rId2"/>
          <a:srcRect l="11956" r="36595"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4620732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B11F-4F99-F8FC-8D3D-46BFB2A79F4A}"/>
              </a:ext>
            </a:extLst>
          </p:cNvPr>
          <p:cNvSpPr>
            <a:spLocks noGrp="1"/>
          </p:cNvSpPr>
          <p:nvPr>
            <p:ph type="title"/>
          </p:nvPr>
        </p:nvSpPr>
        <p:spPr>
          <a:xfrm>
            <a:off x="5868557" y="1138036"/>
            <a:ext cx="5444382" cy="1402470"/>
          </a:xfrm>
        </p:spPr>
        <p:txBody>
          <a:bodyPr anchor="t">
            <a:normAutofit/>
          </a:bodyPr>
          <a:lstStyle/>
          <a:p>
            <a:r>
              <a:rPr lang="en-GB" sz="4000" dirty="0">
                <a:latin typeface="Calibri" panose="020F0502020204030204" pitchFamily="34" charset="0"/>
                <a:cs typeface="Calibri" panose="020F0502020204030204" pitchFamily="34" charset="0"/>
              </a:rPr>
              <a:t>Archival Research</a:t>
            </a:r>
          </a:p>
        </p:txBody>
      </p:sp>
      <p:pic>
        <p:nvPicPr>
          <p:cNvPr id="5" name="Picture 4" descr="Letters in shelves">
            <a:extLst>
              <a:ext uri="{FF2B5EF4-FFF2-40B4-BE49-F238E27FC236}">
                <a16:creationId xmlns:a16="http://schemas.microsoft.com/office/drawing/2014/main" id="{8440089D-CFAA-ECA4-2273-1FB78CAB3025}"/>
              </a:ext>
            </a:extLst>
          </p:cNvPr>
          <p:cNvPicPr>
            <a:picLocks noChangeAspect="1"/>
          </p:cNvPicPr>
          <p:nvPr/>
        </p:nvPicPr>
        <p:blipFill rotWithShape="1">
          <a:blip r:embed="rId2"/>
          <a:srcRect l="20270" r="2978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3DDAB5-16AD-5BE0-7C90-4B63E9D859F9}"/>
              </a:ext>
            </a:extLst>
          </p:cNvPr>
          <p:cNvSpPr>
            <a:spLocks noGrp="1"/>
          </p:cNvSpPr>
          <p:nvPr>
            <p:ph idx="1"/>
          </p:nvPr>
        </p:nvSpPr>
        <p:spPr>
          <a:xfrm>
            <a:off x="5868557" y="2551176"/>
            <a:ext cx="5811080" cy="3591207"/>
          </a:xfrm>
        </p:spPr>
        <p:txBody>
          <a:bodyPr>
            <a:normAutofit/>
          </a:bodyPr>
          <a:lstStyle/>
          <a:p>
            <a:pPr marL="0" indent="0">
              <a:buNone/>
            </a:pPr>
            <a:r>
              <a:rPr lang="en-GB" sz="2000" b="0" i="0" dirty="0">
                <a:effectLst/>
                <a:latin typeface="Google Sans"/>
              </a:rPr>
              <a:t>Can include the examination of:</a:t>
            </a:r>
          </a:p>
          <a:p>
            <a:r>
              <a:rPr lang="en-GB" sz="2000" b="0" i="0" dirty="0">
                <a:effectLst/>
                <a:latin typeface="Google Sans"/>
              </a:rPr>
              <a:t>letters, </a:t>
            </a:r>
          </a:p>
          <a:p>
            <a:r>
              <a:rPr lang="en-GB" sz="2000" b="0" i="0" dirty="0">
                <a:effectLst/>
                <a:latin typeface="Google Sans"/>
              </a:rPr>
              <a:t>diaries, </a:t>
            </a:r>
          </a:p>
          <a:p>
            <a:r>
              <a:rPr lang="en-GB" sz="2000" b="0" i="0" dirty="0">
                <a:effectLst/>
                <a:latin typeface="Google Sans"/>
              </a:rPr>
              <a:t>social media platforms, </a:t>
            </a:r>
          </a:p>
          <a:p>
            <a:r>
              <a:rPr lang="en-GB" sz="2000" b="0" i="0" dirty="0">
                <a:effectLst/>
                <a:latin typeface="Google Sans"/>
              </a:rPr>
              <a:t>maps, </a:t>
            </a:r>
          </a:p>
          <a:p>
            <a:r>
              <a:rPr lang="en-GB" sz="2000" b="0" i="0" dirty="0">
                <a:effectLst/>
                <a:latin typeface="Google Sans"/>
              </a:rPr>
              <a:t>museum collections, </a:t>
            </a:r>
          </a:p>
          <a:p>
            <a:r>
              <a:rPr lang="en-GB" sz="2000" b="0" i="0" dirty="0">
                <a:effectLst/>
                <a:latin typeface="Google Sans"/>
              </a:rPr>
              <a:t>corporate archives, </a:t>
            </a:r>
            <a:endParaRPr lang="en-GB" sz="2000" dirty="0">
              <a:latin typeface="Google Sans"/>
            </a:endParaRPr>
          </a:p>
          <a:p>
            <a:r>
              <a:rPr lang="en-GB" sz="2000" b="0" i="0" dirty="0">
                <a:effectLst/>
                <a:latin typeface="Google Sans"/>
              </a:rPr>
              <a:t>special collections, </a:t>
            </a:r>
            <a:r>
              <a:rPr lang="en-GB" sz="2000" dirty="0">
                <a:latin typeface="Google Sans"/>
              </a:rPr>
              <a:t>e.g. football match</a:t>
            </a:r>
            <a:r>
              <a:rPr lang="en-GB" sz="2000" b="0" i="0" dirty="0">
                <a:effectLst/>
                <a:latin typeface="Google Sans"/>
              </a:rPr>
              <a:t> statistics.</a:t>
            </a:r>
            <a:endParaRPr lang="en-GB" sz="2000" dirty="0"/>
          </a:p>
        </p:txBody>
      </p:sp>
    </p:spTree>
    <p:extLst>
      <p:ext uri="{BB962C8B-B14F-4D97-AF65-F5344CB8AC3E}">
        <p14:creationId xmlns:p14="http://schemas.microsoft.com/office/powerpoint/2010/main" val="3784425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boratory glassware containing solution">
            <a:extLst>
              <a:ext uri="{FF2B5EF4-FFF2-40B4-BE49-F238E27FC236}">
                <a16:creationId xmlns:a16="http://schemas.microsoft.com/office/drawing/2014/main" id="{BCBDEB76-4F81-944B-D1BA-6CE49034252A}"/>
              </a:ext>
            </a:extLst>
          </p:cNvPr>
          <p:cNvPicPr>
            <a:picLocks noChangeAspect="1"/>
          </p:cNvPicPr>
          <p:nvPr/>
        </p:nvPicPr>
        <p:blipFill rotWithShape="1">
          <a:blip r:embed="rId2"/>
          <a:srcRect t="2718" b="2718"/>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CE87B0-A1C8-EAEE-F0C9-B27C00E940BE}"/>
              </a:ext>
            </a:extLst>
          </p:cNvPr>
          <p:cNvSpPr>
            <a:spLocks noGrp="1"/>
          </p:cNvSpPr>
          <p:nvPr>
            <p:ph type="title"/>
          </p:nvPr>
        </p:nvSpPr>
        <p:spPr>
          <a:xfrm>
            <a:off x="4979194" y="143669"/>
            <a:ext cx="6367461" cy="1899912"/>
          </a:xfrm>
        </p:spPr>
        <p:txBody>
          <a:bodyPr>
            <a:normAutofit/>
          </a:bodyPr>
          <a:lstStyle/>
          <a:p>
            <a:r>
              <a:rPr lang="en-GB" sz="5000" dirty="0">
                <a:latin typeface="Calibri" panose="020F0502020204030204" pitchFamily="34" charset="0"/>
                <a:cs typeface="Calibri" panose="020F0502020204030204" pitchFamily="34" charset="0"/>
              </a:rPr>
              <a:t>Experimental Research</a:t>
            </a:r>
          </a:p>
        </p:txBody>
      </p:sp>
      <p:sp>
        <p:nvSpPr>
          <p:cNvPr id="3" name="Content Placeholder 2">
            <a:extLst>
              <a:ext uri="{FF2B5EF4-FFF2-40B4-BE49-F238E27FC236}">
                <a16:creationId xmlns:a16="http://schemas.microsoft.com/office/drawing/2014/main" id="{8884E627-FF81-2959-2913-D94226D78B87}"/>
              </a:ext>
            </a:extLst>
          </p:cNvPr>
          <p:cNvSpPr>
            <a:spLocks noGrp="1"/>
          </p:cNvSpPr>
          <p:nvPr>
            <p:ph idx="1"/>
          </p:nvPr>
        </p:nvSpPr>
        <p:spPr>
          <a:xfrm>
            <a:off x="6327872" y="2434201"/>
            <a:ext cx="5730778" cy="3742762"/>
          </a:xfrm>
        </p:spPr>
        <p:txBody>
          <a:bodyPr>
            <a:normAutofit/>
          </a:bodyPr>
          <a:lstStyle/>
          <a:p>
            <a:pPr marL="285750" indent="-285750">
              <a:buFont typeface="Arial" panose="020B0604020202020204" pitchFamily="34" charset="0"/>
              <a:buChar char="•"/>
            </a:pPr>
            <a:r>
              <a:rPr lang="en-GB" sz="3000" dirty="0">
                <a:latin typeface="Calibri" panose="020F0502020204030204" pitchFamily="34" charset="0"/>
                <a:cs typeface="Calibri" panose="020F0502020204030204" pitchFamily="34" charset="0"/>
              </a:rPr>
              <a:t>A</a:t>
            </a:r>
            <a:r>
              <a:rPr lang="en-GB" sz="3000" b="0" i="0" dirty="0">
                <a:effectLst/>
                <a:latin typeface="Calibri" panose="020F0502020204030204" pitchFamily="34" charset="0"/>
                <a:cs typeface="Calibri" panose="020F0502020204030204" pitchFamily="34" charset="0"/>
              </a:rPr>
              <a:t> study conducted with a scientific approach using two sets of variables. </a:t>
            </a:r>
          </a:p>
          <a:p>
            <a:pPr marL="285750" indent="-285750">
              <a:buFont typeface="Arial" panose="020B0604020202020204" pitchFamily="34" charset="0"/>
              <a:buChar char="•"/>
            </a:pPr>
            <a:endParaRPr lang="en-GB" sz="3000" b="0" i="0" dirty="0">
              <a:effectLst/>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3000" b="0" i="0" dirty="0">
                <a:effectLst/>
                <a:latin typeface="Calibri" panose="020F0502020204030204" pitchFamily="34" charset="0"/>
                <a:cs typeface="Calibri" panose="020F0502020204030204" pitchFamily="34" charset="0"/>
              </a:rPr>
              <a:t>The first set acts as a constant, which you use to measure the differences of the second set.</a:t>
            </a:r>
            <a:endParaRPr lang="en-GB" sz="3000" dirty="0">
              <a:latin typeface="Calibri" panose="020F0502020204030204" pitchFamily="34" charset="0"/>
              <a:cs typeface="Calibri" panose="020F0502020204030204" pitchFamily="34" charset="0"/>
            </a:endParaRPr>
          </a:p>
          <a:p>
            <a:endParaRPr lang="en-GB" sz="2000" dirty="0"/>
          </a:p>
        </p:txBody>
      </p:sp>
    </p:spTree>
    <p:extLst>
      <p:ext uri="{BB962C8B-B14F-4D97-AF65-F5344CB8AC3E}">
        <p14:creationId xmlns:p14="http://schemas.microsoft.com/office/powerpoint/2010/main" val="27132149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research process&#10;&#10;Description automatically generated">
            <a:extLst>
              <a:ext uri="{FF2B5EF4-FFF2-40B4-BE49-F238E27FC236}">
                <a16:creationId xmlns:a16="http://schemas.microsoft.com/office/drawing/2014/main" id="{862A189A-9C04-96C9-AE6B-CE55DEECA5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05218"/>
            <a:ext cx="7090670" cy="3372077"/>
          </a:xfrm>
        </p:spPr>
      </p:pic>
      <p:sp>
        <p:nvSpPr>
          <p:cNvPr id="7" name="TextBox 6">
            <a:extLst>
              <a:ext uri="{FF2B5EF4-FFF2-40B4-BE49-F238E27FC236}">
                <a16:creationId xmlns:a16="http://schemas.microsoft.com/office/drawing/2014/main" id="{E4799665-D325-F587-7444-7F4C169927CE}"/>
              </a:ext>
            </a:extLst>
          </p:cNvPr>
          <p:cNvSpPr txBox="1"/>
          <p:nvPr/>
        </p:nvSpPr>
        <p:spPr>
          <a:xfrm>
            <a:off x="7505933" y="140005"/>
            <a:ext cx="3814675" cy="1754326"/>
          </a:xfrm>
          <a:prstGeom prst="rect">
            <a:avLst/>
          </a:prstGeom>
          <a:noFill/>
          <a:ln w="38100">
            <a:solidFill>
              <a:srgbClr val="FF0000"/>
            </a:solidFill>
          </a:ln>
        </p:spPr>
        <p:txBody>
          <a:bodyPr wrap="square" rtlCol="0">
            <a:spAutoFit/>
          </a:bodyPr>
          <a:lstStyle/>
          <a:p>
            <a:r>
              <a:rPr lang="en-GB" b="0" i="0" dirty="0">
                <a:effectLst/>
                <a:latin typeface="Fira Sans" panose="020B0503050000020004" pitchFamily="34" charset="0"/>
              </a:rPr>
              <a:t>A group is kept under observation after implementing cause and effect factors. You’ll conduct this research to understand whether further investigation is necessary for these particular groups.</a:t>
            </a:r>
            <a:endParaRPr lang="en-GB" dirty="0"/>
          </a:p>
        </p:txBody>
      </p:sp>
      <p:sp>
        <p:nvSpPr>
          <p:cNvPr id="8" name="TextBox 7">
            <a:extLst>
              <a:ext uri="{FF2B5EF4-FFF2-40B4-BE49-F238E27FC236}">
                <a16:creationId xmlns:a16="http://schemas.microsoft.com/office/drawing/2014/main" id="{606F423D-ABA8-F53B-1D8C-A963DF93E3DA}"/>
              </a:ext>
            </a:extLst>
          </p:cNvPr>
          <p:cNvSpPr txBox="1"/>
          <p:nvPr/>
        </p:nvSpPr>
        <p:spPr>
          <a:xfrm>
            <a:off x="8111793" y="2249535"/>
            <a:ext cx="3814675" cy="1754326"/>
          </a:xfrm>
          <a:prstGeom prst="rect">
            <a:avLst/>
          </a:prstGeom>
          <a:noFill/>
          <a:ln w="38100">
            <a:solidFill>
              <a:schemeClr val="accent2"/>
            </a:solidFill>
          </a:ln>
        </p:spPr>
        <p:txBody>
          <a:bodyPr wrap="square" rtlCol="0">
            <a:spAutoFit/>
          </a:bodyPr>
          <a:lstStyle/>
          <a:p>
            <a:r>
              <a:rPr lang="en-GB" dirty="0">
                <a:latin typeface="Fira Sans" panose="020B0503050000020004" pitchFamily="34" charset="0"/>
              </a:rPr>
              <a:t>R</a:t>
            </a:r>
            <a:r>
              <a:rPr lang="en-GB" b="0" i="0" dirty="0">
                <a:effectLst/>
                <a:latin typeface="Fira Sans" panose="020B0503050000020004" pitchFamily="34" charset="0"/>
              </a:rPr>
              <a:t>elies on </a:t>
            </a:r>
            <a:r>
              <a:rPr lang="en-GB" dirty="0">
                <a:latin typeface="Fira Sans" panose="020B0503050000020004" pitchFamily="34" charset="0"/>
              </a:rPr>
              <a:t>statistical analysis</a:t>
            </a:r>
            <a:r>
              <a:rPr lang="en-GB" b="0" i="0" dirty="0">
                <a:effectLst/>
                <a:latin typeface="Fira Sans" panose="020B0503050000020004" pitchFamily="34" charset="0"/>
              </a:rPr>
              <a:t> to prove or disprove a hypothesis, making it the most accurate form of research. Only </a:t>
            </a:r>
            <a:r>
              <a:rPr lang="en-GB" b="0" i="0" dirty="0">
                <a:solidFill>
                  <a:schemeClr val="accent2"/>
                </a:solidFill>
                <a:effectLst/>
                <a:latin typeface="Fira Sans" panose="020B0503050000020004" pitchFamily="34" charset="0"/>
              </a:rPr>
              <a:t>true design </a:t>
            </a:r>
            <a:r>
              <a:rPr lang="en-GB" b="0" i="0" dirty="0">
                <a:effectLst/>
                <a:latin typeface="Fira Sans" panose="020B0503050000020004" pitchFamily="34" charset="0"/>
              </a:rPr>
              <a:t>can establish a cause-effect relationship within a group.</a:t>
            </a:r>
            <a:endParaRPr lang="en-GB" dirty="0"/>
          </a:p>
        </p:txBody>
      </p:sp>
      <p:sp>
        <p:nvSpPr>
          <p:cNvPr id="9" name="TextBox 8">
            <a:extLst>
              <a:ext uri="{FF2B5EF4-FFF2-40B4-BE49-F238E27FC236}">
                <a16:creationId xmlns:a16="http://schemas.microsoft.com/office/drawing/2014/main" id="{FEAEE65E-DA9E-77AF-D5DE-337D0CD00BB5}"/>
              </a:ext>
            </a:extLst>
          </p:cNvPr>
          <p:cNvSpPr txBox="1"/>
          <p:nvPr/>
        </p:nvSpPr>
        <p:spPr>
          <a:xfrm>
            <a:off x="7505933" y="4359065"/>
            <a:ext cx="4011019" cy="1754326"/>
          </a:xfrm>
          <a:prstGeom prst="rect">
            <a:avLst/>
          </a:prstGeom>
          <a:noFill/>
          <a:ln w="38100">
            <a:solidFill>
              <a:srgbClr val="DFC83D"/>
            </a:solidFill>
          </a:ln>
        </p:spPr>
        <p:txBody>
          <a:bodyPr wrap="square" rtlCol="0">
            <a:spAutoFit/>
          </a:bodyPr>
          <a:lstStyle/>
          <a:p>
            <a:r>
              <a:rPr lang="en-GB" b="0" i="0" dirty="0">
                <a:effectLst/>
                <a:latin typeface="Fira Sans" panose="020B0503050000020004" pitchFamily="34" charset="0"/>
              </a:rPr>
              <a:t>Quasi-experiments = studies that aim to evaluate interventions but do not use randomisation. Similar to randomised trials, they aim to demonstrate causality between an intervention and an outcome.</a:t>
            </a:r>
            <a:endParaRPr lang="en-GB" dirty="0">
              <a:latin typeface="Fira Sans" panose="020B0503050000020004" pitchFamily="34" charset="0"/>
            </a:endParaRPr>
          </a:p>
        </p:txBody>
      </p:sp>
      <p:cxnSp>
        <p:nvCxnSpPr>
          <p:cNvPr id="11" name="Straight Arrow Connector 10">
            <a:extLst>
              <a:ext uri="{FF2B5EF4-FFF2-40B4-BE49-F238E27FC236}">
                <a16:creationId xmlns:a16="http://schemas.microsoft.com/office/drawing/2014/main" id="{CB2F9CB2-DCB4-9808-56D3-1703C32DE937}"/>
              </a:ext>
            </a:extLst>
          </p:cNvPr>
          <p:cNvCxnSpPr>
            <a:cxnSpLocks/>
          </p:cNvCxnSpPr>
          <p:nvPr/>
        </p:nvCxnSpPr>
        <p:spPr>
          <a:xfrm flipV="1">
            <a:off x="6518606" y="1116353"/>
            <a:ext cx="824643" cy="61147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A4831D6A-A27A-2F65-CE9F-B2DFB989B80B}"/>
              </a:ext>
            </a:extLst>
          </p:cNvPr>
          <p:cNvCxnSpPr/>
          <p:nvPr/>
        </p:nvCxnSpPr>
        <p:spPr>
          <a:xfrm>
            <a:off x="6821536" y="2917104"/>
            <a:ext cx="1116354" cy="0"/>
          </a:xfrm>
          <a:prstGeom prst="straightConnector1">
            <a:avLst/>
          </a:prstGeom>
          <a:ln>
            <a:solidFill>
              <a:schemeClr val="accent2"/>
            </a:solidFill>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045F5313-F279-4010-B828-69474391AB62}"/>
              </a:ext>
            </a:extLst>
          </p:cNvPr>
          <p:cNvCxnSpPr/>
          <p:nvPr/>
        </p:nvCxnSpPr>
        <p:spPr>
          <a:xfrm>
            <a:off x="6518606" y="4134434"/>
            <a:ext cx="824643" cy="532933"/>
          </a:xfrm>
          <a:prstGeom prst="straightConnector1">
            <a:avLst/>
          </a:prstGeom>
          <a:ln>
            <a:solidFill>
              <a:srgbClr val="DFC83D"/>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1208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697F2-B74C-50F0-A1E9-44DECA501770}"/>
              </a:ext>
            </a:extLst>
          </p:cNvPr>
          <p:cNvSpPr>
            <a:spLocks noGrp="1"/>
          </p:cNvSpPr>
          <p:nvPr>
            <p:ph type="title"/>
          </p:nvPr>
        </p:nvSpPr>
        <p:spPr>
          <a:xfrm>
            <a:off x="512831" y="213660"/>
            <a:ext cx="10515600" cy="1325563"/>
          </a:xfrm>
        </p:spPr>
        <p:txBody>
          <a:bodyPr/>
          <a:lstStyle/>
          <a:p>
            <a:r>
              <a:rPr lang="en-GB" dirty="0">
                <a:latin typeface="Calibri" panose="020F0502020204030204" pitchFamily="34" charset="0"/>
                <a:cs typeface="Calibri" panose="020F0502020204030204" pitchFamily="34" charset="0"/>
              </a:rPr>
              <a:t>Survey Design</a:t>
            </a:r>
          </a:p>
        </p:txBody>
      </p:sp>
      <p:sp>
        <p:nvSpPr>
          <p:cNvPr id="3" name="Content Placeholder 2">
            <a:extLst>
              <a:ext uri="{FF2B5EF4-FFF2-40B4-BE49-F238E27FC236}">
                <a16:creationId xmlns:a16="http://schemas.microsoft.com/office/drawing/2014/main" id="{8BB7C084-B71B-0ECA-C5B4-5093B609C29F}"/>
              </a:ext>
            </a:extLst>
          </p:cNvPr>
          <p:cNvSpPr>
            <a:spLocks noGrp="1"/>
          </p:cNvSpPr>
          <p:nvPr>
            <p:ph idx="1"/>
          </p:nvPr>
        </p:nvSpPr>
        <p:spPr>
          <a:xfrm>
            <a:off x="512831" y="1413673"/>
            <a:ext cx="11301442" cy="5385423"/>
          </a:xfrm>
        </p:spPr>
        <p:txBody>
          <a:bodyPr>
            <a:normAutofit fontScale="85000" lnSpcReduction="20000"/>
          </a:bodyPr>
          <a:lstStyle/>
          <a:p>
            <a:pPr marL="0" indent="0">
              <a:buNone/>
            </a:pPr>
            <a:r>
              <a:rPr lang="en-GB" dirty="0">
                <a:solidFill>
                  <a:srgbClr val="212121"/>
                </a:solidFill>
                <a:latin typeface="Calibri" panose="020F0502020204030204" pitchFamily="34" charset="0"/>
                <a:cs typeface="Calibri" panose="020F0502020204030204" pitchFamily="34" charset="0"/>
              </a:rPr>
              <a:t>D</a:t>
            </a:r>
            <a:r>
              <a:rPr lang="en-GB" b="0" i="0" dirty="0">
                <a:solidFill>
                  <a:srgbClr val="212121"/>
                </a:solidFill>
                <a:effectLst/>
                <a:latin typeface="Calibri" panose="020F0502020204030204" pitchFamily="34" charset="0"/>
                <a:cs typeface="Calibri" panose="020F0502020204030204" pitchFamily="34" charset="0"/>
              </a:rPr>
              <a:t>efined as:</a:t>
            </a:r>
          </a:p>
          <a:p>
            <a:pPr marL="0" indent="0">
              <a:buNone/>
            </a:pPr>
            <a:r>
              <a:rPr lang="en-GB" b="0" i="0" dirty="0">
                <a:solidFill>
                  <a:srgbClr val="212121"/>
                </a:solidFill>
                <a:effectLst/>
                <a:latin typeface="Calibri" panose="020F0502020204030204" pitchFamily="34" charset="0"/>
                <a:cs typeface="Calibri" panose="020F0502020204030204" pitchFamily="34" charset="0"/>
              </a:rPr>
              <a:t>"the collection of information from a sample of individuals through their responses to questions“. 								</a:t>
            </a:r>
            <a:r>
              <a:rPr lang="en-GB" sz="2100" dirty="0">
                <a:latin typeface="Calibri" panose="020F0502020204030204" pitchFamily="34" charset="0"/>
                <a:cs typeface="Calibri" panose="020F0502020204030204" pitchFamily="34" charset="0"/>
              </a:rPr>
              <a:t>(Check &amp; Schutt, 2012)</a:t>
            </a:r>
          </a:p>
          <a:p>
            <a:pPr marL="0" indent="0">
              <a:buNone/>
            </a:pPr>
            <a:r>
              <a:rPr lang="en-GB" b="0" i="0" dirty="0">
                <a:solidFill>
                  <a:srgbClr val="212121"/>
                </a:solidFill>
                <a:effectLst/>
                <a:latin typeface="Calibri" panose="020F0502020204030204" pitchFamily="34" charset="0"/>
                <a:cs typeface="Calibri" panose="020F0502020204030204" pitchFamily="34" charset="0"/>
              </a:rPr>
              <a:t> </a:t>
            </a:r>
            <a:endParaRPr lang="en-GB" dirty="0">
              <a:solidFill>
                <a:srgbClr val="376FAA"/>
              </a:solidFill>
              <a:latin typeface="Calibri" panose="020F0502020204030204" pitchFamily="34" charset="0"/>
              <a:cs typeface="Calibri" panose="020F0502020204030204" pitchFamily="34" charset="0"/>
            </a:endParaRPr>
          </a:p>
          <a:p>
            <a:pPr marL="0" indent="0">
              <a:buNone/>
            </a:pPr>
            <a:r>
              <a:rPr lang="en-GB" dirty="0">
                <a:solidFill>
                  <a:srgbClr val="212121"/>
                </a:solidFill>
                <a:latin typeface="Calibri" panose="020F0502020204030204" pitchFamily="34" charset="0"/>
                <a:cs typeface="Calibri" panose="020F0502020204030204" pitchFamily="34" charset="0"/>
              </a:rPr>
              <a:t>H</a:t>
            </a:r>
            <a:r>
              <a:rPr lang="en-GB" b="0" i="0" dirty="0">
                <a:solidFill>
                  <a:srgbClr val="212121"/>
                </a:solidFill>
                <a:effectLst/>
                <a:latin typeface="Calibri" panose="020F0502020204030204" pitchFamily="34" charset="0"/>
                <a:cs typeface="Calibri" panose="020F0502020204030204" pitchFamily="34" charset="0"/>
              </a:rPr>
              <a:t>as historically included large population-based data collection. </a:t>
            </a:r>
            <a:endParaRPr lang="en-GB" b="0" i="0" u="sng" dirty="0">
              <a:solidFill>
                <a:srgbClr val="212121"/>
              </a:solidFill>
              <a:effectLst/>
              <a:latin typeface="Calibri" panose="020F0502020204030204" pitchFamily="34" charset="0"/>
              <a:cs typeface="Calibri" panose="020F0502020204030204" pitchFamily="34" charset="0"/>
            </a:endParaRPr>
          </a:p>
          <a:p>
            <a:pPr marL="0" indent="0">
              <a:buNone/>
            </a:pPr>
            <a:endParaRPr lang="en-GB" dirty="0">
              <a:solidFill>
                <a:srgbClr val="212121"/>
              </a:solidFill>
              <a:latin typeface="Calibri" panose="020F0502020204030204" pitchFamily="34" charset="0"/>
              <a:cs typeface="Calibri" panose="020F0502020204030204" pitchFamily="34" charset="0"/>
            </a:endParaRPr>
          </a:p>
          <a:p>
            <a:pPr marL="0" indent="0">
              <a:buNone/>
            </a:pPr>
            <a:r>
              <a:rPr lang="en-GB" dirty="0">
                <a:solidFill>
                  <a:srgbClr val="212121"/>
                </a:solidFill>
                <a:latin typeface="Calibri" panose="020F0502020204030204" pitchFamily="34" charset="0"/>
                <a:cs typeface="Calibri" panose="020F0502020204030204" pitchFamily="34" charset="0"/>
              </a:rPr>
              <a:t>A</a:t>
            </a:r>
            <a:r>
              <a:rPr lang="en-GB" b="0" i="0" dirty="0">
                <a:solidFill>
                  <a:srgbClr val="212121"/>
                </a:solidFill>
                <a:effectLst/>
                <a:latin typeface="Calibri" panose="020F0502020204030204" pitchFamily="34" charset="0"/>
                <a:cs typeface="Calibri" panose="020F0502020204030204" pitchFamily="34" charset="0"/>
              </a:rPr>
              <a:t>llows for a variety of methods to recruit participants, collect data and include various instruments. </a:t>
            </a:r>
            <a:endParaRPr lang="en-GB" dirty="0">
              <a:solidFill>
                <a:srgbClr val="212121"/>
              </a:solidFill>
              <a:latin typeface="Calibri" panose="020F0502020204030204" pitchFamily="34" charset="0"/>
              <a:cs typeface="Calibri" panose="020F0502020204030204" pitchFamily="34" charset="0"/>
            </a:endParaRPr>
          </a:p>
          <a:p>
            <a:pPr marL="0" indent="0">
              <a:buNone/>
            </a:pPr>
            <a:r>
              <a:rPr lang="en-GB" b="0" i="0" dirty="0">
                <a:solidFill>
                  <a:srgbClr val="212121"/>
                </a:solidFill>
                <a:effectLst/>
                <a:latin typeface="Calibri" panose="020F0502020204030204" pitchFamily="34" charset="0"/>
                <a:cs typeface="Calibri" panose="020F0502020204030204" pitchFamily="34" charset="0"/>
              </a:rPr>
              <a:t>Can use:</a:t>
            </a:r>
          </a:p>
          <a:p>
            <a:r>
              <a:rPr lang="en-GB" dirty="0">
                <a:solidFill>
                  <a:srgbClr val="212121"/>
                </a:solidFill>
                <a:latin typeface="Calibri" panose="020F0502020204030204" pitchFamily="34" charset="0"/>
                <a:cs typeface="Calibri" panose="020F0502020204030204" pitchFamily="34" charset="0"/>
              </a:rPr>
              <a:t>Q</a:t>
            </a:r>
            <a:r>
              <a:rPr lang="en-GB" b="0" i="0" dirty="0">
                <a:solidFill>
                  <a:srgbClr val="212121"/>
                </a:solidFill>
                <a:effectLst/>
                <a:latin typeface="Calibri" panose="020F0502020204030204" pitchFamily="34" charset="0"/>
                <a:cs typeface="Calibri" panose="020F0502020204030204" pitchFamily="34" charset="0"/>
              </a:rPr>
              <a:t>uantitative research strategies; e.g. using questionnaires with numerically rated items</a:t>
            </a:r>
          </a:p>
          <a:p>
            <a:r>
              <a:rPr lang="en-GB" b="0" i="0" dirty="0">
                <a:solidFill>
                  <a:srgbClr val="212121"/>
                </a:solidFill>
                <a:effectLst/>
                <a:latin typeface="Calibri" panose="020F0502020204030204" pitchFamily="34" charset="0"/>
                <a:cs typeface="Calibri" panose="020F0502020204030204" pitchFamily="34" charset="0"/>
              </a:rPr>
              <a:t>Qualitative research strategies; e.g. using open-ended questions</a:t>
            </a:r>
          </a:p>
          <a:p>
            <a:r>
              <a:rPr lang="en-GB" dirty="0">
                <a:solidFill>
                  <a:srgbClr val="212121"/>
                </a:solidFill>
                <a:latin typeface="Calibri" panose="020F0502020204030204" pitchFamily="34" charset="0"/>
                <a:cs typeface="Calibri" panose="020F0502020204030204" pitchFamily="34" charset="0"/>
              </a:rPr>
              <a:t>B</a:t>
            </a:r>
            <a:r>
              <a:rPr lang="en-GB" b="0" i="0" dirty="0">
                <a:solidFill>
                  <a:srgbClr val="212121"/>
                </a:solidFill>
                <a:effectLst/>
                <a:latin typeface="Calibri" panose="020F0502020204030204" pitchFamily="34" charset="0"/>
                <a:cs typeface="Calibri" panose="020F0502020204030204" pitchFamily="34" charset="0"/>
              </a:rPr>
              <a:t>oth strategies (i.e. mixed methods)</a:t>
            </a:r>
          </a:p>
          <a:p>
            <a:pPr marL="0" indent="0">
              <a:buNone/>
            </a:pPr>
            <a:r>
              <a:rPr lang="en-GB" b="0" i="0" dirty="0">
                <a:solidFill>
                  <a:srgbClr val="212121"/>
                </a:solidFill>
                <a:effectLst/>
                <a:latin typeface="Calibri" panose="020F0502020204030204" pitchFamily="34" charset="0"/>
                <a:cs typeface="Calibri" panose="020F0502020204030204" pitchFamily="34" charset="0"/>
              </a:rPr>
              <a:t> </a:t>
            </a:r>
          </a:p>
          <a:p>
            <a:pPr marL="0" indent="0">
              <a:buNone/>
            </a:pPr>
            <a:r>
              <a:rPr lang="en-GB" dirty="0">
                <a:solidFill>
                  <a:srgbClr val="212121"/>
                </a:solidFill>
                <a:latin typeface="Calibri" panose="020F0502020204030204" pitchFamily="34" charset="0"/>
                <a:cs typeface="Calibri" panose="020F0502020204030204" pitchFamily="34" charset="0"/>
              </a:rPr>
              <a:t>O</a:t>
            </a:r>
            <a:r>
              <a:rPr lang="en-GB" b="0" i="0" dirty="0">
                <a:solidFill>
                  <a:srgbClr val="212121"/>
                </a:solidFill>
                <a:effectLst/>
                <a:latin typeface="Calibri" panose="020F0502020204030204" pitchFamily="34" charset="0"/>
                <a:cs typeface="Calibri" panose="020F0502020204030204" pitchFamily="34" charset="0"/>
              </a:rPr>
              <a:t>ften used to describe and explore human behaviour = frequently used in social and psychological research </a:t>
            </a:r>
            <a:r>
              <a:rPr lang="en-GB" sz="1900" b="0" i="0" dirty="0">
                <a:solidFill>
                  <a:srgbClr val="212121"/>
                </a:solidFill>
                <a:effectLst/>
                <a:latin typeface="Calibri" panose="020F0502020204030204" pitchFamily="34" charset="0"/>
                <a:cs typeface="Calibri" panose="020F0502020204030204" pitchFamily="34" charset="0"/>
              </a:rPr>
              <a:t>(</a:t>
            </a:r>
            <a:r>
              <a:rPr lang="en-GB" sz="1900" dirty="0">
                <a:latin typeface="Calibri" panose="020F0502020204030204" pitchFamily="34" charset="0"/>
                <a:cs typeface="Calibri" panose="020F0502020204030204" pitchFamily="34" charset="0"/>
              </a:rPr>
              <a:t>Singleton &amp; Straits, 2009</a:t>
            </a:r>
            <a:r>
              <a:rPr lang="en-GB" sz="1900" b="0" i="0" dirty="0">
                <a:solidFill>
                  <a:srgbClr val="212121"/>
                </a:solidFill>
                <a:effectLst/>
                <a:latin typeface="Calibri" panose="020F0502020204030204" pitchFamily="34" charset="0"/>
                <a:cs typeface="Calibri" panose="020F0502020204030204" pitchFamily="34" charset="0"/>
              </a:rPr>
              <a:t>).  </a:t>
            </a:r>
            <a:endParaRPr lang="en-GB" sz="19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E091C80-EB2D-F5F9-3878-F6EF832E5BA7}"/>
              </a:ext>
            </a:extLst>
          </p:cNvPr>
          <p:cNvSpPr txBox="1"/>
          <p:nvPr/>
        </p:nvSpPr>
        <p:spPr>
          <a:xfrm>
            <a:off x="8381065" y="168555"/>
            <a:ext cx="3623942" cy="861774"/>
          </a:xfrm>
          <a:prstGeom prst="rect">
            <a:avLst/>
          </a:prstGeom>
          <a:noFill/>
          <a:ln>
            <a:solidFill>
              <a:schemeClr val="accent4"/>
            </a:solidFill>
          </a:ln>
        </p:spPr>
        <p:txBody>
          <a:bodyPr wrap="square" rtlCol="0">
            <a:spAutoFit/>
          </a:bodyPr>
          <a:lstStyle/>
          <a:p>
            <a:r>
              <a:rPr lang="en-GB" sz="1000" b="0" i="0" dirty="0">
                <a:solidFill>
                  <a:srgbClr val="303030"/>
                </a:solidFill>
                <a:effectLst/>
                <a:latin typeface="Cambria" panose="02040503050406030204" pitchFamily="18" charset="0"/>
              </a:rPr>
              <a:t>Check, J. &amp; Schutt, R.K. Survey research (2012). In: J. Check, R. K. Schutt., editors. </a:t>
            </a:r>
            <a:r>
              <a:rPr lang="en-GB" sz="1000" b="0" i="1" dirty="0">
                <a:solidFill>
                  <a:srgbClr val="303030"/>
                </a:solidFill>
                <a:effectLst/>
                <a:latin typeface="Cambria" panose="02040503050406030204" pitchFamily="18" charset="0"/>
              </a:rPr>
              <a:t>Research methods in education.</a:t>
            </a:r>
            <a:r>
              <a:rPr lang="en-GB" sz="1000" b="0" i="0" dirty="0">
                <a:solidFill>
                  <a:srgbClr val="303030"/>
                </a:solidFill>
                <a:effectLst/>
                <a:latin typeface="Cambria" panose="02040503050406030204" pitchFamily="18" charset="0"/>
              </a:rPr>
              <a:t> Thousand Oaks, CA: Sage Publications. pp. 159–185.</a:t>
            </a:r>
          </a:p>
          <a:p>
            <a:r>
              <a:rPr lang="en-GB" sz="1000" b="0" i="0" dirty="0">
                <a:solidFill>
                  <a:srgbClr val="303030"/>
                </a:solidFill>
                <a:effectLst/>
                <a:latin typeface="Cambria" panose="02040503050406030204" pitchFamily="18" charset="0"/>
              </a:rPr>
              <a:t>Singleton, R.A. &amp; Straits, B.C. (2009) </a:t>
            </a:r>
            <a:r>
              <a:rPr lang="en-GB" sz="1000" b="0" i="1" dirty="0">
                <a:solidFill>
                  <a:srgbClr val="303030"/>
                </a:solidFill>
                <a:effectLst/>
                <a:latin typeface="Cambria" panose="02040503050406030204" pitchFamily="18" charset="0"/>
              </a:rPr>
              <a:t>Approaches to social research.</a:t>
            </a:r>
            <a:r>
              <a:rPr lang="en-GB" sz="1000" b="0" i="0" dirty="0">
                <a:solidFill>
                  <a:srgbClr val="303030"/>
                </a:solidFill>
                <a:effectLst/>
                <a:latin typeface="Cambria" panose="02040503050406030204" pitchFamily="18" charset="0"/>
              </a:rPr>
              <a:t> New York: Oxford University Press;.</a:t>
            </a:r>
            <a:endParaRPr lang="en-GB" sz="1000" dirty="0"/>
          </a:p>
        </p:txBody>
      </p:sp>
    </p:spTree>
    <p:extLst>
      <p:ext uri="{BB962C8B-B14F-4D97-AF65-F5344CB8AC3E}">
        <p14:creationId xmlns:p14="http://schemas.microsoft.com/office/powerpoint/2010/main" val="3676932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719899-DA23-065D-3E58-E8B282BFAA4D}"/>
              </a:ext>
            </a:extLst>
          </p:cNvPr>
          <p:cNvSpPr>
            <a:spLocks noGrp="1"/>
          </p:cNvSpPr>
          <p:nvPr>
            <p:ph type="title"/>
          </p:nvPr>
        </p:nvSpPr>
        <p:spPr>
          <a:xfrm>
            <a:off x="6657715" y="-72951"/>
            <a:ext cx="4928437" cy="2052522"/>
          </a:xfrm>
        </p:spPr>
        <p:txBody>
          <a:bodyPr anchor="b">
            <a:normAutofit/>
          </a:bodyPr>
          <a:lstStyle/>
          <a:p>
            <a:r>
              <a:rPr lang="en-GB" sz="3500" dirty="0">
                <a:latin typeface="Calibri" panose="020F0502020204030204" pitchFamily="34" charset="0"/>
                <a:cs typeface="Calibri" panose="020F0502020204030204" pitchFamily="34" charset="0"/>
              </a:rPr>
              <a:t>Survey or Questionnaire?</a:t>
            </a:r>
            <a:br>
              <a:rPr lang="en-GB" sz="3500" dirty="0">
                <a:latin typeface="Calibri" panose="020F0502020204030204" pitchFamily="34" charset="0"/>
                <a:cs typeface="Calibri" panose="020F0502020204030204" pitchFamily="34" charset="0"/>
              </a:rPr>
            </a:br>
            <a:r>
              <a:rPr lang="en-GB" sz="3500" dirty="0">
                <a:latin typeface="Calibri" panose="020F0502020204030204" pitchFamily="34" charset="0"/>
                <a:cs typeface="Calibri" panose="020F0502020204030204" pitchFamily="34" charset="0"/>
              </a:rPr>
              <a:t>What’s the difference?</a:t>
            </a:r>
          </a:p>
        </p:txBody>
      </p:sp>
      <p:sp>
        <p:nvSpPr>
          <p:cNvPr id="29" name="Oval 2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632AE912-C77B-C80D-89EE-42D6811FED17}"/>
              </a:ext>
            </a:extLst>
          </p:cNvPr>
          <p:cNvPicPr>
            <a:picLocks noChangeAspect="1"/>
          </p:cNvPicPr>
          <p:nvPr/>
        </p:nvPicPr>
        <p:blipFill rotWithShape="1">
          <a:blip r:embed="rId2"/>
          <a:srcRect l="25000" r="2"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9CBB8AB0-2768-BB68-ED23-C56B4B05445B}"/>
              </a:ext>
            </a:extLst>
          </p:cNvPr>
          <p:cNvSpPr>
            <a:spLocks noGrp="1"/>
          </p:cNvSpPr>
          <p:nvPr>
            <p:ph idx="1"/>
          </p:nvPr>
        </p:nvSpPr>
        <p:spPr>
          <a:xfrm>
            <a:off x="6475262" y="2381475"/>
            <a:ext cx="5211320" cy="3914865"/>
          </a:xfrm>
        </p:spPr>
        <p:txBody>
          <a:bodyPr anchor="t">
            <a:normAutofit/>
          </a:bodyPr>
          <a:lstStyle/>
          <a:p>
            <a:endParaRPr lang="en-GB" sz="2000" b="0" i="0" dirty="0">
              <a:solidFill>
                <a:schemeClr val="tx1">
                  <a:alpha val="80000"/>
                </a:schemeClr>
              </a:solidFill>
              <a:effectLst/>
              <a:latin typeface="Asap"/>
            </a:endParaRPr>
          </a:p>
          <a:p>
            <a:pPr marL="0" indent="0">
              <a:buNone/>
            </a:pPr>
            <a:r>
              <a:rPr lang="en-GB" sz="3000" b="0" i="0" dirty="0">
                <a:solidFill>
                  <a:schemeClr val="tx1">
                    <a:alpha val="80000"/>
                  </a:schemeClr>
                </a:solidFill>
                <a:effectLst/>
                <a:latin typeface="Calibri" panose="020F0502020204030204" pitchFamily="34" charset="0"/>
                <a:cs typeface="Calibri" panose="020F0502020204030204" pitchFamily="34" charset="0"/>
              </a:rPr>
              <a:t>The terms ‘survey’ and ‘questionnaire’ are often (wrongly) used interchangeably. </a:t>
            </a:r>
          </a:p>
          <a:p>
            <a:pPr marL="0" indent="0">
              <a:buNone/>
            </a:pPr>
            <a:endParaRPr lang="en-GB" sz="3000" b="0" i="0" dirty="0">
              <a:solidFill>
                <a:schemeClr val="tx1">
                  <a:alpha val="80000"/>
                </a:schemeClr>
              </a:solidFill>
              <a:effectLst/>
              <a:latin typeface="Calibri" panose="020F0502020204030204" pitchFamily="34" charset="0"/>
              <a:cs typeface="Calibri" panose="020F0502020204030204" pitchFamily="34" charset="0"/>
            </a:endParaRPr>
          </a:p>
          <a:p>
            <a:pPr marL="0" indent="0">
              <a:buNone/>
            </a:pPr>
            <a:r>
              <a:rPr lang="en-GB" sz="3000" b="0" i="0" dirty="0">
                <a:solidFill>
                  <a:schemeClr val="tx1">
                    <a:alpha val="80000"/>
                  </a:schemeClr>
                </a:solidFill>
                <a:effectLst/>
                <a:latin typeface="Calibri" panose="020F0502020204030204" pitchFamily="34" charset="0"/>
                <a:cs typeface="Calibri" panose="020F0502020204030204" pitchFamily="34" charset="0"/>
              </a:rPr>
              <a:t>This is because people frequently view them as meaning the same thing. </a:t>
            </a:r>
            <a:endParaRPr lang="en-GB" sz="3000" dirty="0">
              <a:solidFill>
                <a:schemeClr val="tx1">
                  <a:alpha val="80000"/>
                </a:schemeClr>
              </a:solidFill>
            </a:endParaRPr>
          </a:p>
        </p:txBody>
      </p:sp>
      <p:sp>
        <p:nvSpPr>
          <p:cNvPr id="2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2873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D80D1-4C6C-4D75-1712-4256BBA007CE}"/>
              </a:ext>
            </a:extLst>
          </p:cNvPr>
          <p:cNvSpPr>
            <a:spLocks noGrp="1"/>
          </p:cNvSpPr>
          <p:nvPr>
            <p:ph type="title"/>
          </p:nvPr>
        </p:nvSpPr>
        <p:spPr/>
        <p:txBody>
          <a:bodyPr/>
          <a:lstStyle/>
          <a:p>
            <a:r>
              <a:rPr lang="en-GB" i="0" dirty="0">
                <a:effectLst/>
                <a:latin typeface="Calibri" panose="020F0502020204030204" pitchFamily="34" charset="0"/>
                <a:cs typeface="Calibri" panose="020F0502020204030204" pitchFamily="34" charset="0"/>
              </a:rPr>
              <a:t>Questionnaire definition</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6019C0E-8BDB-F101-9BDD-A1E27992E010}"/>
              </a:ext>
            </a:extLst>
          </p:cNvPr>
          <p:cNvSpPr>
            <a:spLocks noGrp="1"/>
          </p:cNvSpPr>
          <p:nvPr>
            <p:ph idx="1"/>
          </p:nvPr>
        </p:nvSpPr>
        <p:spPr>
          <a:xfrm>
            <a:off x="838200" y="2066847"/>
            <a:ext cx="10515600" cy="4351338"/>
          </a:xfrm>
        </p:spPr>
        <p:txBody>
          <a:bodyPr>
            <a:normAutofit lnSpcReduction="10000"/>
          </a:bodyPr>
          <a:lstStyle/>
          <a:p>
            <a:pPr algn="l"/>
            <a:r>
              <a:rPr lang="en-GB" b="0" i="0" dirty="0">
                <a:effectLst/>
                <a:latin typeface="Calibri" panose="020F0502020204030204" pitchFamily="34" charset="0"/>
                <a:cs typeface="Calibri" panose="020F0502020204030204" pitchFamily="34" charset="0"/>
              </a:rPr>
              <a:t>A questionnaire is the set of questions given to participants of your research project. It may be part of a wider survey. However, the completion of a questionnaire alone will not provide the answers you are looking for.</a:t>
            </a:r>
          </a:p>
          <a:p>
            <a:pPr algn="l"/>
            <a:r>
              <a:rPr lang="en-GB" b="0" i="0" dirty="0">
                <a:effectLst/>
                <a:latin typeface="Calibri" panose="020F0502020204030204" pitchFamily="34" charset="0"/>
                <a:cs typeface="Calibri" panose="020F0502020204030204" pitchFamily="34" charset="0"/>
              </a:rPr>
              <a:t>The individual results from one questionnaire will tell you information about one participant. The act of administering a questionnaire is not considered to be a survey. This is because the data gathered from questionnaires only becomes valuable once interpreted as part of a wider survey.</a:t>
            </a:r>
          </a:p>
          <a:p>
            <a:pPr algn="l"/>
            <a:r>
              <a:rPr lang="en-GB" b="0" i="0" dirty="0">
                <a:effectLst/>
                <a:latin typeface="Calibri" panose="020F0502020204030204" pitchFamily="34" charset="0"/>
                <a:cs typeface="Calibri" panose="020F0502020204030204" pitchFamily="34" charset="0"/>
              </a:rPr>
              <a:t>It might be useful for you to picture the questionnaire as a physical sheet of paper itself. </a:t>
            </a:r>
          </a:p>
          <a:p>
            <a:endParaRPr lang="en-GB" dirty="0"/>
          </a:p>
        </p:txBody>
      </p:sp>
      <p:sp>
        <p:nvSpPr>
          <p:cNvPr id="4" name="TextBox 3">
            <a:extLst>
              <a:ext uri="{FF2B5EF4-FFF2-40B4-BE49-F238E27FC236}">
                <a16:creationId xmlns:a16="http://schemas.microsoft.com/office/drawing/2014/main" id="{16AAEA6F-F354-EB25-F7F1-0F474DE73FDB}"/>
              </a:ext>
            </a:extLst>
          </p:cNvPr>
          <p:cNvSpPr txBox="1"/>
          <p:nvPr/>
        </p:nvSpPr>
        <p:spPr>
          <a:xfrm>
            <a:off x="8106185" y="319760"/>
            <a:ext cx="3820284" cy="1200329"/>
          </a:xfrm>
          <a:prstGeom prst="rect">
            <a:avLst/>
          </a:prstGeom>
          <a:noFill/>
          <a:ln w="38100">
            <a:solidFill>
              <a:schemeClr val="accent4"/>
            </a:solidFill>
          </a:ln>
        </p:spPr>
        <p:txBody>
          <a:bodyPr wrap="square" rtlCol="0">
            <a:spAutoFit/>
          </a:bodyPr>
          <a:lstStyle/>
          <a:p>
            <a:r>
              <a:rPr lang="en-GB" b="0" i="0" dirty="0">
                <a:solidFill>
                  <a:srgbClr val="1E0028"/>
                </a:solidFill>
                <a:effectLst/>
                <a:latin typeface="Aeonik"/>
              </a:rPr>
              <a:t>Questionnaire = a </a:t>
            </a:r>
            <a:r>
              <a:rPr lang="en-GB" b="0" i="0" dirty="0">
                <a:solidFill>
                  <a:srgbClr val="FF0000"/>
                </a:solidFill>
                <a:effectLst/>
                <a:latin typeface="Aeonik"/>
              </a:rPr>
              <a:t>research tool</a:t>
            </a:r>
          </a:p>
          <a:p>
            <a:endParaRPr lang="en-GB" dirty="0">
              <a:solidFill>
                <a:srgbClr val="1E0028"/>
              </a:solidFill>
              <a:latin typeface="Aeonik"/>
            </a:endParaRPr>
          </a:p>
          <a:p>
            <a:r>
              <a:rPr lang="en-GB" dirty="0">
                <a:solidFill>
                  <a:srgbClr val="1E0028"/>
                </a:solidFill>
                <a:latin typeface="Aeonik"/>
              </a:rPr>
              <a:t>C</a:t>
            </a:r>
            <a:r>
              <a:rPr lang="en-GB" b="0" i="0" dirty="0">
                <a:solidFill>
                  <a:srgbClr val="1E0028"/>
                </a:solidFill>
                <a:effectLst/>
                <a:latin typeface="Aeonik"/>
              </a:rPr>
              <a:t>omprising sets of questions used to </a:t>
            </a:r>
            <a:r>
              <a:rPr lang="en-GB" b="0" i="0" dirty="0">
                <a:solidFill>
                  <a:srgbClr val="FF0000"/>
                </a:solidFill>
                <a:effectLst/>
                <a:latin typeface="Aeonik"/>
              </a:rPr>
              <a:t>obtain answers </a:t>
            </a:r>
            <a:r>
              <a:rPr lang="en-GB" b="0" i="0" dirty="0">
                <a:solidFill>
                  <a:srgbClr val="1E0028"/>
                </a:solidFill>
                <a:effectLst/>
                <a:latin typeface="Aeonik"/>
              </a:rPr>
              <a:t>from respondents.</a:t>
            </a:r>
            <a:endParaRPr lang="en-GB" dirty="0">
              <a:solidFill>
                <a:srgbClr val="FF0000"/>
              </a:solidFill>
            </a:endParaRPr>
          </a:p>
        </p:txBody>
      </p:sp>
    </p:spTree>
    <p:extLst>
      <p:ext uri="{BB962C8B-B14F-4D97-AF65-F5344CB8AC3E}">
        <p14:creationId xmlns:p14="http://schemas.microsoft.com/office/powerpoint/2010/main" val="35874462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2A8C-4F6F-6A10-D56D-0F8259A060A7}"/>
              </a:ext>
            </a:extLst>
          </p:cNvPr>
          <p:cNvSpPr>
            <a:spLocks noGrp="1"/>
          </p:cNvSpPr>
          <p:nvPr>
            <p:ph type="title"/>
          </p:nvPr>
        </p:nvSpPr>
        <p:spPr/>
        <p:txBody>
          <a:bodyPr/>
          <a:lstStyle/>
          <a:p>
            <a:r>
              <a:rPr lang="en-GB" i="0" dirty="0">
                <a:solidFill>
                  <a:srgbClr val="263146"/>
                </a:solidFill>
                <a:effectLst/>
                <a:latin typeface="Calibri" panose="020F0502020204030204" pitchFamily="34" charset="0"/>
                <a:cs typeface="Calibri" panose="020F0502020204030204" pitchFamily="34" charset="0"/>
              </a:rPr>
              <a:t>Survey definition</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A996BAF5-8CD8-BFA6-6524-B27B011572F3}"/>
              </a:ext>
            </a:extLst>
          </p:cNvPr>
          <p:cNvSpPr>
            <a:spLocks noGrp="1"/>
          </p:cNvSpPr>
          <p:nvPr>
            <p:ph idx="1"/>
          </p:nvPr>
        </p:nvSpPr>
        <p:spPr>
          <a:xfrm>
            <a:off x="838200" y="2141537"/>
            <a:ext cx="10515600" cy="4351338"/>
          </a:xfrm>
        </p:spPr>
        <p:txBody>
          <a:bodyPr>
            <a:normAutofit/>
          </a:bodyPr>
          <a:lstStyle/>
          <a:p>
            <a:pPr algn="l"/>
            <a:r>
              <a:rPr lang="en-GB" b="0" i="0" dirty="0">
                <a:effectLst/>
                <a:latin typeface="Calibri" panose="020F0502020204030204" pitchFamily="34" charset="0"/>
                <a:cs typeface="Calibri" panose="020F0502020204030204" pitchFamily="34" charset="0"/>
              </a:rPr>
              <a:t>A survey is the combination of questions, processes and methodologies that analyse data about others. A survey always involves questionnaires BUT a single questionnaire is only one small part of a survey.</a:t>
            </a:r>
          </a:p>
          <a:p>
            <a:pPr algn="l"/>
            <a:r>
              <a:rPr lang="en-GB" b="0" i="0" dirty="0">
                <a:effectLst/>
                <a:latin typeface="Calibri" panose="020F0502020204030204" pitchFamily="34" charset="0"/>
                <a:cs typeface="Calibri" panose="020F0502020204030204" pitchFamily="34" charset="0"/>
              </a:rPr>
              <a:t>So, the questionnaire is the set of questions given to individuals. For a questionnaire to become a survey, a few things must happen. The data collected from many questionnaire respondents is gathered. It should then be organised, before analysis and interpretation of the data.</a:t>
            </a:r>
          </a:p>
          <a:p>
            <a:endParaRPr lang="en-GB" dirty="0"/>
          </a:p>
        </p:txBody>
      </p:sp>
      <p:sp>
        <p:nvSpPr>
          <p:cNvPr id="4" name="TextBox 3">
            <a:extLst>
              <a:ext uri="{FF2B5EF4-FFF2-40B4-BE49-F238E27FC236}">
                <a16:creationId xmlns:a16="http://schemas.microsoft.com/office/drawing/2014/main" id="{B9F03D35-87F9-5331-A334-122A13678293}"/>
              </a:ext>
            </a:extLst>
          </p:cNvPr>
          <p:cNvSpPr txBox="1"/>
          <p:nvPr/>
        </p:nvSpPr>
        <p:spPr>
          <a:xfrm>
            <a:off x="8055697" y="311705"/>
            <a:ext cx="3988578" cy="1200329"/>
          </a:xfrm>
          <a:prstGeom prst="rect">
            <a:avLst/>
          </a:prstGeom>
          <a:noFill/>
          <a:ln>
            <a:solidFill>
              <a:schemeClr val="accent4"/>
            </a:solidFill>
          </a:ln>
        </p:spPr>
        <p:txBody>
          <a:bodyPr wrap="square" rtlCol="0">
            <a:spAutoFit/>
          </a:bodyPr>
          <a:lstStyle/>
          <a:p>
            <a:r>
              <a:rPr lang="en-GB" b="0" i="0" dirty="0">
                <a:solidFill>
                  <a:srgbClr val="1E0028"/>
                </a:solidFill>
                <a:effectLst/>
                <a:latin typeface="Aeonik"/>
              </a:rPr>
              <a:t>Survey = </a:t>
            </a:r>
            <a:r>
              <a:rPr lang="en-GB" dirty="0">
                <a:solidFill>
                  <a:srgbClr val="1E0028"/>
                </a:solidFill>
                <a:latin typeface="Aeonik"/>
              </a:rPr>
              <a:t>a </a:t>
            </a:r>
            <a:r>
              <a:rPr lang="en-GB" b="0" i="0" dirty="0">
                <a:solidFill>
                  <a:srgbClr val="FF0000"/>
                </a:solidFill>
                <a:effectLst/>
                <a:latin typeface="Aeonik"/>
              </a:rPr>
              <a:t>research method</a:t>
            </a:r>
          </a:p>
          <a:p>
            <a:endParaRPr lang="en-GB" dirty="0">
              <a:solidFill>
                <a:srgbClr val="1E0028"/>
              </a:solidFill>
              <a:latin typeface="Aeonik"/>
            </a:endParaRPr>
          </a:p>
          <a:p>
            <a:r>
              <a:rPr lang="en-GB" dirty="0">
                <a:solidFill>
                  <a:srgbClr val="1E0028"/>
                </a:solidFill>
                <a:latin typeface="Aeonik"/>
              </a:rPr>
              <a:t>U</a:t>
            </a:r>
            <a:r>
              <a:rPr lang="en-GB" b="0" i="0" dirty="0">
                <a:solidFill>
                  <a:srgbClr val="1E0028"/>
                </a:solidFill>
                <a:effectLst/>
                <a:latin typeface="Aeonik"/>
              </a:rPr>
              <a:t>sed to </a:t>
            </a:r>
            <a:r>
              <a:rPr lang="en-GB" b="0" i="0" dirty="0">
                <a:solidFill>
                  <a:srgbClr val="FF0000"/>
                </a:solidFill>
                <a:effectLst/>
                <a:latin typeface="Aeonik"/>
              </a:rPr>
              <a:t>collect and analyse </a:t>
            </a:r>
            <a:r>
              <a:rPr lang="en-GB" b="0" i="0" dirty="0">
                <a:solidFill>
                  <a:srgbClr val="1E0028"/>
                </a:solidFill>
                <a:effectLst/>
                <a:latin typeface="Aeonik"/>
              </a:rPr>
              <a:t>data from predefined participants to gain insights.</a:t>
            </a:r>
            <a:endParaRPr lang="en-GB" dirty="0">
              <a:solidFill>
                <a:srgbClr val="FF0000"/>
              </a:solidFill>
            </a:endParaRPr>
          </a:p>
        </p:txBody>
      </p:sp>
    </p:spTree>
    <p:extLst>
      <p:ext uri="{BB962C8B-B14F-4D97-AF65-F5344CB8AC3E}">
        <p14:creationId xmlns:p14="http://schemas.microsoft.com/office/powerpoint/2010/main" val="2853088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9F2BE-C817-DB59-35D7-C2EE7E03ECCB}"/>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Narrative Research Approaches</a:t>
            </a:r>
          </a:p>
        </p:txBody>
      </p:sp>
      <p:sp>
        <p:nvSpPr>
          <p:cNvPr id="3" name="Content Placeholder 2">
            <a:extLst>
              <a:ext uri="{FF2B5EF4-FFF2-40B4-BE49-F238E27FC236}">
                <a16:creationId xmlns:a16="http://schemas.microsoft.com/office/drawing/2014/main" id="{47D38CAD-D968-97D8-98C8-7867E44A0A58}"/>
              </a:ext>
            </a:extLst>
          </p:cNvPr>
          <p:cNvSpPr>
            <a:spLocks noGrp="1"/>
          </p:cNvSpPr>
          <p:nvPr>
            <p:ph idx="1"/>
          </p:nvPr>
        </p:nvSpPr>
        <p:spPr>
          <a:xfrm>
            <a:off x="838200" y="1982699"/>
            <a:ext cx="10515600" cy="4351338"/>
          </a:xfrm>
        </p:spPr>
        <p:txBody>
          <a:bodyPr>
            <a:normAutofit/>
          </a:bodyPr>
          <a:lstStyle/>
          <a:p>
            <a:pPr marL="0" indent="0">
              <a:buNone/>
            </a:pPr>
            <a:r>
              <a:rPr lang="en-GB" dirty="0">
                <a:solidFill>
                  <a:srgbClr val="2E2E2E"/>
                </a:solidFill>
                <a:latin typeface="Calibri" panose="020F0502020204030204" pitchFamily="34" charset="0"/>
                <a:cs typeface="Calibri" panose="020F0502020204030204" pitchFamily="34" charset="0"/>
              </a:rPr>
              <a:t>A</a:t>
            </a:r>
            <a:r>
              <a:rPr lang="en-GB" b="0" i="0" dirty="0">
                <a:solidFill>
                  <a:srgbClr val="2E2E2E"/>
                </a:solidFill>
                <a:effectLst/>
                <a:latin typeface="Calibri" panose="020F0502020204030204" pitchFamily="34" charset="0"/>
                <a:cs typeface="Calibri" panose="020F0502020204030204" pitchFamily="34" charset="0"/>
              </a:rPr>
              <a:t> mode of inquiry is used by researchers from a wide variety of disciplines</a:t>
            </a:r>
          </a:p>
          <a:p>
            <a:pPr marL="0" indent="0">
              <a:buNone/>
            </a:pPr>
            <a:r>
              <a:rPr lang="en-GB" sz="2000" b="0" i="0" dirty="0">
                <a:solidFill>
                  <a:srgbClr val="2E2E2E"/>
                </a:solidFill>
                <a:effectLst/>
                <a:latin typeface="Calibri" panose="020F0502020204030204" pitchFamily="34" charset="0"/>
                <a:cs typeface="Calibri" panose="020F0502020204030204" pitchFamily="34" charset="0"/>
              </a:rPr>
              <a:t>(e.g. anthropology, cultural studies, economics, education, history, linguistics, medicine, nursing, psychology, social work, sociology.) </a:t>
            </a:r>
          </a:p>
          <a:p>
            <a:pPr marL="0" indent="0">
              <a:buNone/>
            </a:pPr>
            <a:r>
              <a:rPr lang="en-GB" dirty="0">
                <a:solidFill>
                  <a:srgbClr val="2E2E2E"/>
                </a:solidFill>
                <a:latin typeface="Calibri" panose="020F0502020204030204" pitchFamily="34" charset="0"/>
                <a:cs typeface="Calibri" panose="020F0502020204030204" pitchFamily="34" charset="0"/>
              </a:rPr>
              <a:t>E</a:t>
            </a:r>
            <a:r>
              <a:rPr lang="en-GB" b="0" i="0" dirty="0">
                <a:solidFill>
                  <a:srgbClr val="2E2E2E"/>
                </a:solidFill>
                <a:effectLst/>
                <a:latin typeface="Calibri" panose="020F0502020204030204" pitchFamily="34" charset="0"/>
                <a:cs typeface="Calibri" panose="020F0502020204030204" pitchFamily="34" charset="0"/>
              </a:rPr>
              <a:t>ncompasses a range of research approaches, e.g. </a:t>
            </a:r>
          </a:p>
          <a:p>
            <a:r>
              <a:rPr lang="en-GB" b="0" i="0" dirty="0">
                <a:solidFill>
                  <a:srgbClr val="2E2E2E"/>
                </a:solidFill>
                <a:effectLst/>
                <a:latin typeface="Calibri" panose="020F0502020204030204" pitchFamily="34" charset="0"/>
                <a:cs typeface="Calibri" panose="020F0502020204030204" pitchFamily="34" charset="0"/>
              </a:rPr>
              <a:t>action research</a:t>
            </a:r>
          </a:p>
          <a:p>
            <a:r>
              <a:rPr lang="en-GB" dirty="0">
                <a:solidFill>
                  <a:srgbClr val="2E2E2E"/>
                </a:solidFill>
                <a:latin typeface="Calibri" panose="020F0502020204030204" pitchFamily="34" charset="0"/>
                <a:cs typeface="Calibri" panose="020F0502020204030204" pitchFamily="34" charset="0"/>
              </a:rPr>
              <a:t>p</a:t>
            </a:r>
            <a:r>
              <a:rPr lang="en-GB" b="0" i="0" dirty="0">
                <a:solidFill>
                  <a:srgbClr val="2E2E2E"/>
                </a:solidFill>
                <a:effectLst/>
                <a:latin typeface="Calibri" panose="020F0502020204030204" pitchFamily="34" charset="0"/>
                <a:cs typeface="Calibri" panose="020F0502020204030204" pitchFamily="34" charset="0"/>
              </a:rPr>
              <a:t>henomenology</a:t>
            </a:r>
          </a:p>
          <a:p>
            <a:r>
              <a:rPr lang="en-GB" b="0" i="0" dirty="0">
                <a:solidFill>
                  <a:srgbClr val="2E2E2E"/>
                </a:solidFill>
                <a:effectLst/>
                <a:latin typeface="Calibri" panose="020F0502020204030204" pitchFamily="34" charset="0"/>
                <a:cs typeface="Calibri" panose="020F0502020204030204" pitchFamily="34" charset="0"/>
              </a:rPr>
              <a:t>grounded theory</a:t>
            </a:r>
          </a:p>
          <a:p>
            <a:r>
              <a:rPr lang="en-GB" b="0" i="0" dirty="0">
                <a:solidFill>
                  <a:srgbClr val="2E2E2E"/>
                </a:solidFill>
                <a:effectLst/>
                <a:latin typeface="Calibri" panose="020F0502020204030204" pitchFamily="34" charset="0"/>
                <a:cs typeface="Calibri" panose="020F0502020204030204" pitchFamily="34" charset="0"/>
              </a:rPr>
              <a:t>ethnography</a:t>
            </a: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250DBAF9-19DA-8020-5486-F69D38F0049D}"/>
              </a:ext>
            </a:extLst>
          </p:cNvPr>
          <p:cNvSpPr txBox="1"/>
          <p:nvPr/>
        </p:nvSpPr>
        <p:spPr>
          <a:xfrm>
            <a:off x="8717654" y="5531919"/>
            <a:ext cx="3343451" cy="1200329"/>
          </a:xfrm>
          <a:prstGeom prst="rect">
            <a:avLst/>
          </a:prstGeom>
          <a:noFill/>
          <a:ln>
            <a:solidFill>
              <a:schemeClr val="accent1"/>
            </a:solidFill>
          </a:ln>
        </p:spPr>
        <p:txBody>
          <a:bodyPr wrap="square" rtlCol="0">
            <a:spAutoFit/>
          </a:bodyPr>
          <a:lstStyle/>
          <a:p>
            <a:r>
              <a:rPr lang="en-GB" b="0" i="0" dirty="0">
                <a:solidFill>
                  <a:srgbClr val="2E2E2E"/>
                </a:solidFill>
                <a:effectLst/>
                <a:latin typeface="Calibri" panose="020F0502020204030204" pitchFamily="34" charset="0"/>
                <a:cs typeface="Calibri" panose="020F0502020204030204" pitchFamily="34" charset="0"/>
              </a:rPr>
              <a:t>Deakin University</a:t>
            </a:r>
          </a:p>
          <a:p>
            <a:r>
              <a:rPr lang="en-GB" dirty="0">
                <a:hlinkClick r:id="rId2"/>
              </a:rPr>
              <a:t>Qualitative study design - Qualitative study design - </a:t>
            </a:r>
            <a:r>
              <a:rPr lang="en-GB" dirty="0" err="1">
                <a:hlinkClick r:id="rId2"/>
              </a:rPr>
              <a:t>LibGuides</a:t>
            </a:r>
            <a:r>
              <a:rPr lang="en-GB" dirty="0">
                <a:hlinkClick r:id="rId2"/>
              </a:rPr>
              <a:t> at Deakin University</a:t>
            </a:r>
            <a:endParaRPr lang="en-GB" dirty="0"/>
          </a:p>
        </p:txBody>
      </p:sp>
    </p:spTree>
    <p:extLst>
      <p:ext uri="{BB962C8B-B14F-4D97-AF65-F5344CB8AC3E}">
        <p14:creationId xmlns:p14="http://schemas.microsoft.com/office/powerpoint/2010/main" val="37208623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69718F-9455-8DE5-ACC9-4DDD4170AE2B}"/>
              </a:ext>
            </a:extLst>
          </p:cNvPr>
          <p:cNvSpPr>
            <a:spLocks noGrp="1"/>
          </p:cNvSpPr>
          <p:nvPr>
            <p:ph type="title"/>
          </p:nvPr>
        </p:nvSpPr>
        <p:spPr>
          <a:xfrm>
            <a:off x="597410" y="490540"/>
            <a:ext cx="6002110" cy="1495425"/>
          </a:xfrm>
        </p:spPr>
        <p:txBody>
          <a:bodyPr>
            <a:normAutofit/>
          </a:bodyPr>
          <a:lstStyle/>
          <a:p>
            <a:r>
              <a:rPr lang="en-GB" sz="4000" dirty="0"/>
              <a:t>Action Research</a:t>
            </a:r>
          </a:p>
        </p:txBody>
      </p:sp>
      <p:sp>
        <p:nvSpPr>
          <p:cNvPr id="3" name="Content Placeholder 2">
            <a:extLst>
              <a:ext uri="{FF2B5EF4-FFF2-40B4-BE49-F238E27FC236}">
                <a16:creationId xmlns:a16="http://schemas.microsoft.com/office/drawing/2014/main" id="{8E38607F-0892-DC09-C2EE-44922BD2B460}"/>
              </a:ext>
            </a:extLst>
          </p:cNvPr>
          <p:cNvSpPr>
            <a:spLocks noGrp="1"/>
          </p:cNvSpPr>
          <p:nvPr>
            <p:ph idx="1"/>
          </p:nvPr>
        </p:nvSpPr>
        <p:spPr>
          <a:xfrm>
            <a:off x="358140" y="2405066"/>
            <a:ext cx="6480650" cy="4033833"/>
          </a:xfrm>
        </p:spPr>
        <p:txBody>
          <a:bodyPr>
            <a:noAutofit/>
          </a:bodyPr>
          <a:lstStyle/>
          <a:p>
            <a:r>
              <a:rPr lang="en-GB" sz="2400" dirty="0">
                <a:latin typeface="Google Sans"/>
              </a:rPr>
              <a:t>A</a:t>
            </a:r>
            <a:r>
              <a:rPr lang="en-GB" sz="2400" b="0" i="0" dirty="0">
                <a:effectLst/>
                <a:latin typeface="Google Sans"/>
              </a:rPr>
              <a:t> research method that aims to simultaneously investigate and solve an issue</a:t>
            </a:r>
            <a:r>
              <a:rPr lang="en-GB" sz="2400" dirty="0">
                <a:latin typeface="Google Sans"/>
              </a:rPr>
              <a:t>, i.e. it </a:t>
            </a:r>
            <a:r>
              <a:rPr lang="en-GB" sz="2400" b="0" i="0" dirty="0">
                <a:effectLst/>
                <a:latin typeface="Google Sans"/>
              </a:rPr>
              <a:t>conducts research and takes action at the same time. </a:t>
            </a:r>
          </a:p>
          <a:p>
            <a:r>
              <a:rPr lang="en-GB" sz="2400" b="0" i="0" dirty="0">
                <a:effectLst/>
                <a:latin typeface="Google Sans"/>
              </a:rPr>
              <a:t>It was first coined as a term in 1944 by </a:t>
            </a:r>
            <a:r>
              <a:rPr lang="en-GB" sz="2400" dirty="0">
                <a:latin typeface="Google Sans"/>
              </a:rPr>
              <a:t>P</a:t>
            </a:r>
            <a:r>
              <a:rPr lang="en-GB" sz="2400" b="0" i="0" dirty="0">
                <a:effectLst/>
                <a:latin typeface="Google Sans"/>
              </a:rPr>
              <a:t>rofessor Kurt Lewin.</a:t>
            </a:r>
          </a:p>
          <a:p>
            <a:endParaRPr lang="en-GB" sz="2400" dirty="0">
              <a:latin typeface="Google Sans"/>
            </a:endParaRPr>
          </a:p>
          <a:p>
            <a:pPr marL="0" indent="0">
              <a:buNone/>
            </a:pPr>
            <a:r>
              <a:rPr lang="en-GB" sz="2400" dirty="0">
                <a:latin typeface="Google Sans"/>
              </a:rPr>
              <a:t>Three types:</a:t>
            </a:r>
          </a:p>
          <a:p>
            <a:r>
              <a:rPr lang="en-GB" sz="2400" b="0" i="0" dirty="0">
                <a:effectLst/>
                <a:latin typeface="Google Sans"/>
              </a:rPr>
              <a:t>individual action research</a:t>
            </a:r>
          </a:p>
          <a:p>
            <a:r>
              <a:rPr lang="en-GB" sz="2400" b="0" i="0" dirty="0">
                <a:effectLst/>
                <a:latin typeface="Google Sans"/>
              </a:rPr>
              <a:t>collaborative action research</a:t>
            </a:r>
          </a:p>
          <a:p>
            <a:r>
              <a:rPr lang="en-GB" sz="2400" b="0" i="0" dirty="0">
                <a:effectLst/>
                <a:latin typeface="Google Sans"/>
              </a:rPr>
              <a:t>school-wide action research.</a:t>
            </a:r>
            <a:endParaRPr lang="en-GB" sz="2400" dirty="0"/>
          </a:p>
        </p:txBody>
      </p:sp>
      <p:pic>
        <p:nvPicPr>
          <p:cNvPr id="6" name="Picture 5" descr="A person wearing glasses and a suit&#10;&#10;Description automatically generated">
            <a:extLst>
              <a:ext uri="{FF2B5EF4-FFF2-40B4-BE49-F238E27FC236}">
                <a16:creationId xmlns:a16="http://schemas.microsoft.com/office/drawing/2014/main" id="{74F23F25-DA98-EBB1-92BB-A138C4875558}"/>
              </a:ext>
            </a:extLst>
          </p:cNvPr>
          <p:cNvPicPr>
            <a:picLocks noChangeAspect="1"/>
          </p:cNvPicPr>
          <p:nvPr/>
        </p:nvPicPr>
        <p:blipFill rotWithShape="1">
          <a:blip r:embed="rId2">
            <a:extLst>
              <a:ext uri="{28A0092B-C50C-407E-A947-70E740481C1C}">
                <a14:useLocalDpi xmlns:a14="http://schemas.microsoft.com/office/drawing/2010/main" val="0"/>
              </a:ext>
            </a:extLst>
          </a:blip>
          <a:srcRect l="18633" r="10303" b="2"/>
          <a:stretch/>
        </p:blipFill>
        <p:spPr>
          <a:xfrm>
            <a:off x="7199440" y="10"/>
            <a:ext cx="4992560" cy="6857990"/>
          </a:xfrm>
          <a:prstGeom prst="rect">
            <a:avLst/>
          </a:prstGeom>
          <a:effectLst/>
        </p:spPr>
      </p:pic>
    </p:spTree>
    <p:extLst>
      <p:ext uri="{BB962C8B-B14F-4D97-AF65-F5344CB8AC3E}">
        <p14:creationId xmlns:p14="http://schemas.microsoft.com/office/powerpoint/2010/main" val="35317005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136C4-79FB-2C43-BB9D-E4AD725B25F4}"/>
              </a:ext>
            </a:extLst>
          </p:cNvPr>
          <p:cNvSpPr>
            <a:spLocks noGrp="1"/>
          </p:cNvSpPr>
          <p:nvPr>
            <p:ph type="title"/>
          </p:nvPr>
        </p:nvSpPr>
        <p:spPr>
          <a:xfrm>
            <a:off x="762000" y="502285"/>
            <a:ext cx="10515600" cy="1325563"/>
          </a:xfrm>
        </p:spPr>
        <p:txBody>
          <a:bodyPr/>
          <a:lstStyle/>
          <a:p>
            <a:r>
              <a:rPr lang="en-GB" dirty="0">
                <a:latin typeface="Calibri" panose="020F0502020204030204" pitchFamily="34" charset="0"/>
                <a:cs typeface="Calibri" panose="020F0502020204030204" pitchFamily="34" charset="0"/>
              </a:rPr>
              <a:t>The Action Research Process</a:t>
            </a:r>
          </a:p>
        </p:txBody>
      </p:sp>
      <p:sp>
        <p:nvSpPr>
          <p:cNvPr id="3" name="Content Placeholder 2">
            <a:extLst>
              <a:ext uri="{FF2B5EF4-FFF2-40B4-BE49-F238E27FC236}">
                <a16:creationId xmlns:a16="http://schemas.microsoft.com/office/drawing/2014/main" id="{E6B3143D-FD48-1E8B-37F0-06C48480ADE2}"/>
              </a:ext>
            </a:extLst>
          </p:cNvPr>
          <p:cNvSpPr>
            <a:spLocks noGrp="1"/>
          </p:cNvSpPr>
          <p:nvPr>
            <p:ph sz="half" idx="1"/>
          </p:nvPr>
        </p:nvSpPr>
        <p:spPr>
          <a:xfrm>
            <a:off x="838200" y="2095499"/>
            <a:ext cx="5181600" cy="4081463"/>
          </a:xfrm>
        </p:spPr>
        <p:txBody>
          <a:bodyPr>
            <a:normAutofit/>
          </a:bodyPr>
          <a:lstStyle/>
          <a:p>
            <a:pPr algn="l">
              <a:buFont typeface="Arial" panose="020B0604020202020204" pitchFamily="34" charset="0"/>
              <a:buChar char="•"/>
            </a:pPr>
            <a:r>
              <a:rPr lang="en-GB" b="0" i="0" dirty="0">
                <a:solidFill>
                  <a:srgbClr val="202124"/>
                </a:solidFill>
                <a:effectLst/>
                <a:latin typeface="Google Sans"/>
              </a:rPr>
              <a:t>Selecting a focus;</a:t>
            </a:r>
          </a:p>
          <a:p>
            <a:pPr algn="l">
              <a:buFont typeface="Arial" panose="020B0604020202020204" pitchFamily="34" charset="0"/>
              <a:buChar char="•"/>
            </a:pPr>
            <a:r>
              <a:rPr lang="en-GB" b="0" i="0" dirty="0">
                <a:solidFill>
                  <a:srgbClr val="202124"/>
                </a:solidFill>
                <a:effectLst/>
                <a:latin typeface="Google Sans"/>
              </a:rPr>
              <a:t>Clarifying theories;</a:t>
            </a:r>
          </a:p>
          <a:p>
            <a:pPr algn="l">
              <a:buFont typeface="Arial" panose="020B0604020202020204" pitchFamily="34" charset="0"/>
              <a:buChar char="•"/>
            </a:pPr>
            <a:r>
              <a:rPr lang="en-GB" b="0" i="0" dirty="0">
                <a:solidFill>
                  <a:srgbClr val="202124"/>
                </a:solidFill>
                <a:effectLst/>
                <a:latin typeface="Google Sans"/>
              </a:rPr>
              <a:t>Identifying research questions;</a:t>
            </a:r>
          </a:p>
          <a:p>
            <a:pPr algn="l">
              <a:buFont typeface="Arial" panose="020B0604020202020204" pitchFamily="34" charset="0"/>
              <a:buChar char="•"/>
            </a:pPr>
            <a:r>
              <a:rPr lang="en-GB" b="0" i="0" dirty="0">
                <a:solidFill>
                  <a:srgbClr val="202124"/>
                </a:solidFill>
                <a:effectLst/>
                <a:latin typeface="Google Sans"/>
              </a:rPr>
              <a:t>Collecting data;</a:t>
            </a:r>
          </a:p>
          <a:p>
            <a:pPr algn="l">
              <a:buFont typeface="Arial" panose="020B0604020202020204" pitchFamily="34" charset="0"/>
              <a:buChar char="•"/>
            </a:pPr>
            <a:r>
              <a:rPr lang="en-GB" b="0" i="0" dirty="0">
                <a:solidFill>
                  <a:srgbClr val="202124"/>
                </a:solidFill>
                <a:effectLst/>
                <a:latin typeface="Google Sans"/>
              </a:rPr>
              <a:t>Analysing data;</a:t>
            </a:r>
          </a:p>
          <a:p>
            <a:pPr algn="l">
              <a:buFont typeface="Arial" panose="020B0604020202020204" pitchFamily="34" charset="0"/>
              <a:buChar char="•"/>
            </a:pPr>
            <a:r>
              <a:rPr lang="en-GB" b="0" i="0" dirty="0">
                <a:solidFill>
                  <a:srgbClr val="202124"/>
                </a:solidFill>
                <a:effectLst/>
                <a:latin typeface="Google Sans"/>
              </a:rPr>
              <a:t>Reporting results;</a:t>
            </a:r>
          </a:p>
          <a:p>
            <a:pPr algn="l">
              <a:buFont typeface="Arial" panose="020B0604020202020204" pitchFamily="34" charset="0"/>
              <a:buChar char="•"/>
            </a:pPr>
            <a:r>
              <a:rPr lang="en-GB" b="0" i="0" dirty="0">
                <a:solidFill>
                  <a:srgbClr val="202124"/>
                </a:solidFill>
                <a:effectLst/>
                <a:latin typeface="Google Sans"/>
              </a:rPr>
              <a:t>Taking informed action.</a:t>
            </a:r>
          </a:p>
        </p:txBody>
      </p:sp>
      <p:sp>
        <p:nvSpPr>
          <p:cNvPr id="4" name="Content Placeholder 3">
            <a:extLst>
              <a:ext uri="{FF2B5EF4-FFF2-40B4-BE49-F238E27FC236}">
                <a16:creationId xmlns:a16="http://schemas.microsoft.com/office/drawing/2014/main" id="{6C66D6A5-2AFC-2042-A831-ED16AEED82E1}"/>
              </a:ext>
            </a:extLst>
          </p:cNvPr>
          <p:cNvSpPr>
            <a:spLocks noGrp="1"/>
          </p:cNvSpPr>
          <p:nvPr>
            <p:ph sz="half" idx="2"/>
          </p:nvPr>
        </p:nvSpPr>
        <p:spPr>
          <a:xfrm>
            <a:off x="6922513" y="4001294"/>
            <a:ext cx="4896902" cy="2471795"/>
          </a:xfrm>
          <a:ln w="28575">
            <a:solidFill>
              <a:schemeClr val="accent5"/>
            </a:solidFill>
          </a:ln>
        </p:spPr>
        <p:txBody>
          <a:bodyPr>
            <a:noAutofit/>
          </a:bodyPr>
          <a:lstStyle/>
          <a:p>
            <a:pPr marL="0" indent="0">
              <a:buNone/>
            </a:pPr>
            <a:r>
              <a:rPr lang="en-GB" sz="2000" dirty="0">
                <a:latin typeface="Calibri" panose="020F0502020204030204" pitchFamily="34" charset="0"/>
                <a:cs typeface="Calibri" panose="020F0502020204030204" pitchFamily="34" charset="0"/>
              </a:rPr>
              <a:t>Can include v</a:t>
            </a:r>
            <a:r>
              <a:rPr lang="en-GB" sz="2000" b="0" i="0" dirty="0">
                <a:effectLst/>
                <a:latin typeface="Calibri" panose="020F0502020204030204" pitchFamily="34" charset="0"/>
                <a:cs typeface="Calibri" panose="020F0502020204030204" pitchFamily="34" charset="0"/>
              </a:rPr>
              <a:t>arious qualitative methods, e.g. </a:t>
            </a:r>
          </a:p>
          <a:p>
            <a:r>
              <a:rPr lang="en-GB" sz="2000" b="0" i="0" dirty="0">
                <a:effectLst/>
                <a:latin typeface="Calibri" panose="020F0502020204030204" pitchFamily="34" charset="0"/>
                <a:cs typeface="Calibri" panose="020F0502020204030204" pitchFamily="34" charset="0"/>
              </a:rPr>
              <a:t>research journal; </a:t>
            </a:r>
          </a:p>
          <a:p>
            <a:r>
              <a:rPr lang="en-GB" sz="2000" b="0" i="0" dirty="0">
                <a:effectLst/>
                <a:latin typeface="Calibri" panose="020F0502020204030204" pitchFamily="34" charset="0"/>
                <a:cs typeface="Calibri" panose="020F0502020204030204" pitchFamily="34" charset="0"/>
              </a:rPr>
              <a:t>document </a:t>
            </a:r>
            <a:r>
              <a:rPr lang="en-GB" sz="2000" b="0" i="0" dirty="0">
                <a:solidFill>
                  <a:srgbClr val="040C28"/>
                </a:solidFill>
                <a:effectLst/>
                <a:latin typeface="Calibri" panose="020F0502020204030204" pitchFamily="34" charset="0"/>
                <a:cs typeface="Calibri" panose="020F0502020204030204" pitchFamily="34" charset="0"/>
              </a:rPr>
              <a:t>collection and analysis; </a:t>
            </a:r>
          </a:p>
          <a:p>
            <a:r>
              <a:rPr lang="en-GB" sz="2000" b="0" i="0" dirty="0">
                <a:solidFill>
                  <a:srgbClr val="040C28"/>
                </a:solidFill>
                <a:effectLst/>
                <a:latin typeface="Calibri" panose="020F0502020204030204" pitchFamily="34" charset="0"/>
                <a:cs typeface="Calibri" panose="020F0502020204030204" pitchFamily="34" charset="0"/>
              </a:rPr>
              <a:t>participant observation, questionnaires; </a:t>
            </a:r>
          </a:p>
          <a:p>
            <a:r>
              <a:rPr lang="en-GB" sz="2000" b="0" i="0" dirty="0">
                <a:solidFill>
                  <a:srgbClr val="040C28"/>
                </a:solidFill>
                <a:effectLst/>
                <a:latin typeface="Calibri" panose="020F0502020204030204" pitchFamily="34" charset="0"/>
                <a:cs typeface="Calibri" panose="020F0502020204030204" pitchFamily="34" charset="0"/>
              </a:rPr>
              <a:t>structured and unstructured interviews;</a:t>
            </a:r>
          </a:p>
          <a:p>
            <a:r>
              <a:rPr lang="en-GB" sz="2000" b="0" i="0" dirty="0">
                <a:solidFill>
                  <a:srgbClr val="040C28"/>
                </a:solidFill>
                <a:effectLst/>
                <a:latin typeface="Calibri" panose="020F0502020204030204" pitchFamily="34" charset="0"/>
                <a:cs typeface="Calibri" panose="020F0502020204030204" pitchFamily="34" charset="0"/>
              </a:rPr>
              <a:t>case studies</a:t>
            </a:r>
            <a:r>
              <a:rPr lang="en-GB" sz="2000" b="0" i="0" dirty="0">
                <a:solidFill>
                  <a:srgbClr val="4D5156"/>
                </a:solidFill>
                <a:effectLst/>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15209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5970DF2-F804-6D1F-C31F-F0B2806F4EEF}"/>
              </a:ext>
            </a:extLst>
          </p:cNvPr>
          <p:cNvPicPr>
            <a:picLocks noChangeAspect="1"/>
          </p:cNvPicPr>
          <p:nvPr/>
        </p:nvPicPr>
        <p:blipFill>
          <a:blip r:embed="rId2"/>
          <a:srcRect l="5884" r="-1" b="-1"/>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A2B063-FCAA-F718-0B77-431F9F076838}"/>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dirty="0"/>
              <a:t>Action Research</a:t>
            </a:r>
          </a:p>
        </p:txBody>
      </p:sp>
      <p:sp>
        <p:nvSpPr>
          <p:cNvPr id="3" name="Content Placeholder 2">
            <a:extLst>
              <a:ext uri="{FF2B5EF4-FFF2-40B4-BE49-F238E27FC236}">
                <a16:creationId xmlns:a16="http://schemas.microsoft.com/office/drawing/2014/main" id="{3653C29F-163A-1EC0-0A6E-AA8980B2CB02}"/>
              </a:ext>
            </a:extLst>
          </p:cNvPr>
          <p:cNvSpPr>
            <a:spLocks noGrp="1"/>
          </p:cNvSpPr>
          <p:nvPr>
            <p:ph idx="1"/>
          </p:nvPr>
        </p:nvSpPr>
        <p:spPr>
          <a:xfrm>
            <a:off x="952229" y="4629234"/>
            <a:ext cx="3973386" cy="1485319"/>
          </a:xfrm>
          <a:noFill/>
        </p:spPr>
        <p:txBody>
          <a:bodyPr vert="horz" lIns="91440" tIns="45720" rIns="91440" bIns="45720" rtlCol="0">
            <a:normAutofit/>
          </a:bodyPr>
          <a:lstStyle/>
          <a:p>
            <a:pPr marL="0" indent="0">
              <a:buNone/>
            </a:pPr>
            <a:r>
              <a:rPr lang="en-US" sz="2400">
                <a:effectLst/>
                <a:hlinkClick r:id="rId3"/>
              </a:rPr>
              <a:t>www.youtube.com/watch?v=Ov3F3pdhNkk</a:t>
            </a:r>
            <a:endParaRPr lang="en-US" sz="2400"/>
          </a:p>
        </p:txBody>
      </p:sp>
    </p:spTree>
    <p:extLst>
      <p:ext uri="{BB962C8B-B14F-4D97-AF65-F5344CB8AC3E}">
        <p14:creationId xmlns:p14="http://schemas.microsoft.com/office/powerpoint/2010/main" val="301513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18DF3-3C72-342D-F044-727819531280}"/>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F1E1D5BD-22A1-116C-7E69-FF31670CF4C3}"/>
              </a:ext>
            </a:extLst>
          </p:cNvPr>
          <p:cNvSpPr>
            <a:spLocks noGrp="1"/>
          </p:cNvSpPr>
          <p:nvPr>
            <p:ph sz="half" idx="1"/>
          </p:nvPr>
        </p:nvSpPr>
        <p:spPr/>
        <p:txBody>
          <a:bodyPr>
            <a:normAutofit/>
          </a:bodyPr>
          <a:lstStyle/>
          <a:p>
            <a:pPr marL="0" indent="0">
              <a:buNone/>
            </a:pPr>
            <a:r>
              <a:rPr lang="en-GB" sz="2000" dirty="0"/>
              <a:t>BERA Special Issue</a:t>
            </a:r>
          </a:p>
          <a:p>
            <a:pPr marL="0" indent="0">
              <a:buNone/>
            </a:pPr>
            <a:r>
              <a:rPr lang="en-GB" sz="2000" dirty="0">
                <a:hlinkClick r:id="rId2"/>
              </a:rPr>
              <a:t>www.bera.ac.uk/blog-special-issues/action-research-research-into-action</a:t>
            </a:r>
            <a:r>
              <a:rPr lang="en-GB" sz="2000" dirty="0"/>
              <a:t> </a:t>
            </a:r>
          </a:p>
        </p:txBody>
      </p:sp>
      <p:sp>
        <p:nvSpPr>
          <p:cNvPr id="4" name="Content Placeholder 3">
            <a:extLst>
              <a:ext uri="{FF2B5EF4-FFF2-40B4-BE49-F238E27FC236}">
                <a16:creationId xmlns:a16="http://schemas.microsoft.com/office/drawing/2014/main" id="{5A33E49C-EE7E-13E4-0F88-8E3DD1EA42D4}"/>
              </a:ext>
            </a:extLst>
          </p:cNvPr>
          <p:cNvSpPr>
            <a:spLocks noGrp="1"/>
          </p:cNvSpPr>
          <p:nvPr>
            <p:ph sz="half" idx="2"/>
          </p:nvPr>
        </p:nvSpPr>
        <p:spPr/>
        <p:txBody>
          <a:bodyPr/>
          <a:lstStyle/>
          <a:p>
            <a:pPr marL="0" indent="0">
              <a:buNone/>
            </a:pPr>
            <a:r>
              <a:rPr lang="en-GB" sz="2000" dirty="0">
                <a:latin typeface="Calibri" panose="020F0502020204030204" pitchFamily="34" charset="0"/>
                <a:cs typeface="Calibri" panose="020F0502020204030204" pitchFamily="34" charset="0"/>
              </a:rPr>
              <a:t>Participatory Action Research Toolkit (Durham University) </a:t>
            </a:r>
          </a:p>
          <a:p>
            <a:pPr marL="0" indent="0">
              <a:buNone/>
            </a:pPr>
            <a:r>
              <a:rPr lang="en-GB" sz="2000" dirty="0">
                <a:hlinkClick r:id="rId3"/>
              </a:rPr>
              <a:t>Participatory-Action-Research-Toolkit.pdf</a:t>
            </a:r>
            <a:endParaRPr lang="en-GB" dirty="0"/>
          </a:p>
        </p:txBody>
      </p:sp>
    </p:spTree>
    <p:extLst>
      <p:ext uri="{BB962C8B-B14F-4D97-AF65-F5344CB8AC3E}">
        <p14:creationId xmlns:p14="http://schemas.microsoft.com/office/powerpoint/2010/main" val="4425493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E21F-7599-A37F-FF01-324602D06ACE}"/>
              </a:ext>
            </a:extLst>
          </p:cNvPr>
          <p:cNvSpPr>
            <a:spLocks noGrp="1"/>
          </p:cNvSpPr>
          <p:nvPr>
            <p:ph type="title"/>
          </p:nvPr>
        </p:nvSpPr>
        <p:spPr>
          <a:xfrm>
            <a:off x="567597" y="57214"/>
            <a:ext cx="5251316" cy="1807305"/>
          </a:xfrm>
        </p:spPr>
        <p:txBody>
          <a:bodyPr>
            <a:normAutofit/>
          </a:bodyPr>
          <a:lstStyle/>
          <a:p>
            <a:r>
              <a:rPr lang="en-GB" b="0" i="0" dirty="0">
                <a:effectLst/>
                <a:latin typeface="Calibri" panose="020F0502020204030204" pitchFamily="34" charset="0"/>
                <a:cs typeface="Calibri" panose="020F0502020204030204" pitchFamily="34" charset="0"/>
              </a:rPr>
              <a:t>Phenomenology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EFF59C6A-C733-13C3-5874-2A2CD392351A}"/>
              </a:ext>
            </a:extLst>
          </p:cNvPr>
          <p:cNvSpPr>
            <a:spLocks noGrp="1"/>
          </p:cNvSpPr>
          <p:nvPr>
            <p:ph idx="1"/>
          </p:nvPr>
        </p:nvSpPr>
        <p:spPr>
          <a:xfrm>
            <a:off x="482893" y="1864519"/>
            <a:ext cx="5962786" cy="4750594"/>
          </a:xfrm>
        </p:spPr>
        <p:txBody>
          <a:bodyPr>
            <a:normAutofit fontScale="40000" lnSpcReduction="20000"/>
          </a:bodyPr>
          <a:lstStyle/>
          <a:p>
            <a:pPr marL="0" indent="0">
              <a:buNone/>
            </a:pPr>
            <a:r>
              <a:rPr lang="en-GB" sz="6300" dirty="0">
                <a:latin typeface="Calibri" panose="020F0502020204030204" pitchFamily="34" charset="0"/>
                <a:cs typeface="Calibri" panose="020F0502020204030204" pitchFamily="34" charset="0"/>
              </a:rPr>
              <a:t>T</a:t>
            </a:r>
            <a:r>
              <a:rPr lang="en-GB" sz="6300" b="0" i="0" dirty="0">
                <a:effectLst/>
                <a:latin typeface="Calibri" panose="020F0502020204030204" pitchFamily="34" charset="0"/>
                <a:cs typeface="Calibri" panose="020F0502020204030204" pitchFamily="34" charset="0"/>
              </a:rPr>
              <a:t>he researcher:</a:t>
            </a:r>
          </a:p>
          <a:p>
            <a:r>
              <a:rPr lang="en-GB" sz="6300" b="0" i="0" dirty="0">
                <a:effectLst/>
                <a:latin typeface="Calibri" panose="020F0502020204030204" pitchFamily="34" charset="0"/>
                <a:cs typeface="Calibri" panose="020F0502020204030204" pitchFamily="34" charset="0"/>
              </a:rPr>
              <a:t>looks to gather information that explains how individuals experience a phenomenon and how they feel about it. </a:t>
            </a:r>
          </a:p>
          <a:p>
            <a:r>
              <a:rPr lang="en-GB" sz="6300" dirty="0">
                <a:latin typeface="Calibri" panose="020F0502020204030204" pitchFamily="34" charset="0"/>
                <a:cs typeface="Calibri" panose="020F0502020204030204" pitchFamily="34" charset="0"/>
              </a:rPr>
              <a:t>r</a:t>
            </a:r>
            <a:r>
              <a:rPr lang="en-GB" sz="6300" b="0" i="0" dirty="0">
                <a:effectLst/>
                <a:latin typeface="Calibri" panose="020F0502020204030204" pitchFamily="34" charset="0"/>
                <a:cs typeface="Calibri" panose="020F0502020204030204" pitchFamily="34" charset="0"/>
              </a:rPr>
              <a:t>ecognises that there is no single objective reality; instead, everyone experiences things differently.</a:t>
            </a:r>
          </a:p>
          <a:p>
            <a:endParaRPr lang="en-GB" sz="6300" b="0" i="0" dirty="0">
              <a:effectLst/>
              <a:latin typeface="Calibri" panose="020F0502020204030204" pitchFamily="34" charset="0"/>
              <a:cs typeface="Calibri" panose="020F0502020204030204" pitchFamily="34" charset="0"/>
            </a:endParaRPr>
          </a:p>
          <a:p>
            <a:pPr marL="0" indent="0">
              <a:buNone/>
            </a:pPr>
            <a:r>
              <a:rPr lang="en-GB" sz="6300" dirty="0">
                <a:latin typeface="Calibri" panose="020F0502020204030204" pitchFamily="34" charset="0"/>
                <a:cs typeface="Calibri" panose="020F0502020204030204" pitchFamily="34" charset="0"/>
              </a:rPr>
              <a:t>The o</a:t>
            </a:r>
            <a:r>
              <a:rPr lang="en-GB" sz="6300" b="0" i="0" dirty="0">
                <a:effectLst/>
                <a:latin typeface="Calibri" panose="020F0502020204030204" pitchFamily="34" charset="0"/>
                <a:cs typeface="Calibri" panose="020F0502020204030204" pitchFamily="34" charset="0"/>
              </a:rPr>
              <a:t>utcome is described from the point of view of the participants. </a:t>
            </a:r>
          </a:p>
          <a:p>
            <a:pPr marL="0" indent="0">
              <a:buNone/>
            </a:pPr>
            <a:r>
              <a:rPr lang="en-GB" sz="6300" dirty="0">
                <a:latin typeface="Calibri" panose="020F0502020204030204" pitchFamily="34" charset="0"/>
                <a:cs typeface="Calibri" panose="020F0502020204030204" pitchFamily="34" charset="0"/>
              </a:rPr>
              <a:t>T</a:t>
            </a:r>
            <a:r>
              <a:rPr lang="en-GB" sz="6300" b="0" i="0" dirty="0">
                <a:effectLst/>
                <a:latin typeface="Calibri" panose="020F0502020204030204" pitchFamily="34" charset="0"/>
                <a:cs typeface="Calibri" panose="020F0502020204030204" pitchFamily="34" charset="0"/>
              </a:rPr>
              <a:t>he researcher is able to identify themes surrounding the phenomena under </a:t>
            </a:r>
            <a:r>
              <a:rPr lang="en-GB" sz="6300" dirty="0">
                <a:latin typeface="Calibri" panose="020F0502020204030204" pitchFamily="34" charset="0"/>
                <a:cs typeface="Calibri" panose="020F0502020204030204" pitchFamily="34" charset="0"/>
              </a:rPr>
              <a:t>investigation</a:t>
            </a:r>
            <a:r>
              <a:rPr lang="en-GB" sz="6300" b="0" i="0" dirty="0">
                <a:effectLst/>
                <a:latin typeface="Calibri" panose="020F0502020204030204" pitchFamily="34" charset="0"/>
                <a:cs typeface="Calibri" panose="020F0502020204030204" pitchFamily="34" charset="0"/>
              </a:rPr>
              <a:t>.</a:t>
            </a:r>
          </a:p>
          <a:p>
            <a:endParaRPr lang="en-GB" sz="1700" dirty="0"/>
          </a:p>
        </p:txBody>
      </p:sp>
      <p:pic>
        <p:nvPicPr>
          <p:cNvPr id="5" name="Picture 4" descr="Solo journey">
            <a:extLst>
              <a:ext uri="{FF2B5EF4-FFF2-40B4-BE49-F238E27FC236}">
                <a16:creationId xmlns:a16="http://schemas.microsoft.com/office/drawing/2014/main" id="{2B8536C2-EE0D-1232-0ED3-F10FF7DD50A6}"/>
              </a:ext>
            </a:extLst>
          </p:cNvPr>
          <p:cNvPicPr>
            <a:picLocks noChangeAspect="1"/>
          </p:cNvPicPr>
          <p:nvPr/>
        </p:nvPicPr>
        <p:blipFill rotWithShape="1">
          <a:blip r:embed="rId2"/>
          <a:srcRect l="21812" r="12979"/>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679870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B891A-EB3B-8A6C-2604-44D2C87CC8AE}"/>
              </a:ext>
            </a:extLst>
          </p:cNvPr>
          <p:cNvSpPr>
            <a:spLocks noGrp="1"/>
          </p:cNvSpPr>
          <p:nvPr>
            <p:ph type="title"/>
          </p:nvPr>
        </p:nvSpPr>
        <p:spPr/>
        <p:txBody>
          <a:bodyPr/>
          <a:lstStyle/>
          <a:p>
            <a:r>
              <a:rPr lang="en-GB" dirty="0"/>
              <a:t>Resource</a:t>
            </a:r>
          </a:p>
        </p:txBody>
      </p:sp>
      <p:sp>
        <p:nvSpPr>
          <p:cNvPr id="3" name="Content Placeholder 2">
            <a:extLst>
              <a:ext uri="{FF2B5EF4-FFF2-40B4-BE49-F238E27FC236}">
                <a16:creationId xmlns:a16="http://schemas.microsoft.com/office/drawing/2014/main" id="{C0D7D3D7-C347-E5F9-1C97-920697D3B2A1}"/>
              </a:ext>
            </a:extLst>
          </p:cNvPr>
          <p:cNvSpPr>
            <a:spLocks noGrp="1"/>
          </p:cNvSpPr>
          <p:nvPr>
            <p:ph idx="1"/>
          </p:nvPr>
        </p:nvSpPr>
        <p:spPr/>
        <p:txBody>
          <a:bodyPr>
            <a:normAutofit/>
          </a:bodyPr>
          <a:lstStyle/>
          <a:p>
            <a:pPr marL="0" indent="0">
              <a:buNone/>
            </a:pPr>
            <a:r>
              <a:rPr lang="en-GB" sz="2000" dirty="0"/>
              <a:t>Dowling, M. &amp; Cooney, A. (2012) 'Research approaches related to phenomenology: negotiating a complex landscape'. Nurse researcher, 20 (2):21-27. </a:t>
            </a:r>
          </a:p>
          <a:p>
            <a:pPr marL="0" indent="0">
              <a:buNone/>
            </a:pPr>
            <a:r>
              <a:rPr lang="en-GB" sz="2000" dirty="0">
                <a:hlinkClick r:id="rId2"/>
              </a:rPr>
              <a:t>Dowling and Cooney 2012.pdf;jsessionid=8E86548C038E7F4D33685498C2BCB0FC (nuigalway.ie)</a:t>
            </a:r>
            <a:endParaRPr lang="en-GB" sz="2000" dirty="0"/>
          </a:p>
        </p:txBody>
      </p:sp>
    </p:spTree>
    <p:extLst>
      <p:ext uri="{BB962C8B-B14F-4D97-AF65-F5344CB8AC3E}">
        <p14:creationId xmlns:p14="http://schemas.microsoft.com/office/powerpoint/2010/main" val="11424933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FB373-96D3-301F-1E1A-575669ED69AB}"/>
              </a:ext>
            </a:extLst>
          </p:cNvPr>
          <p:cNvSpPr>
            <a:spLocks noGrp="1"/>
          </p:cNvSpPr>
          <p:nvPr>
            <p:ph type="title"/>
          </p:nvPr>
        </p:nvSpPr>
        <p:spPr/>
        <p:txBody>
          <a:bodyPr/>
          <a:lstStyle/>
          <a:p>
            <a:r>
              <a:rPr lang="en-GB" b="0" i="0" dirty="0">
                <a:solidFill>
                  <a:srgbClr val="333333"/>
                </a:solidFill>
                <a:effectLst/>
                <a:latin typeface="Calibri" panose="020F0502020204030204" pitchFamily="34" charset="0"/>
                <a:cs typeface="Calibri" panose="020F0502020204030204" pitchFamily="34" charset="0"/>
              </a:rPr>
              <a:t>Grounded Theory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F561E8B-7B7C-6544-974A-8C1101A2DAE4}"/>
              </a:ext>
            </a:extLst>
          </p:cNvPr>
          <p:cNvSpPr>
            <a:spLocks noGrp="1"/>
          </p:cNvSpPr>
          <p:nvPr>
            <p:ph idx="1"/>
          </p:nvPr>
        </p:nvSpPr>
        <p:spPr/>
        <p:txBody>
          <a:bodyPr/>
          <a:lstStyle/>
          <a:p>
            <a:pPr marL="0" indent="0">
              <a:buNone/>
            </a:pPr>
            <a:r>
              <a:rPr lang="en-GB" dirty="0">
                <a:latin typeface="Calibri" panose="020F0502020204030204" pitchFamily="34" charset="0"/>
                <a:cs typeface="Calibri" panose="020F0502020204030204" pitchFamily="34" charset="0"/>
              </a:rPr>
              <a:t>P</a:t>
            </a:r>
            <a:r>
              <a:rPr lang="en-GB" b="0" i="0" dirty="0">
                <a:effectLst/>
                <a:latin typeface="Calibri" panose="020F0502020204030204" pitchFamily="34" charset="0"/>
                <a:cs typeface="Calibri" panose="020F0502020204030204" pitchFamily="34" charset="0"/>
              </a:rPr>
              <a:t>urpose = to develop a theory surrounding a social issue. </a:t>
            </a:r>
          </a:p>
          <a:p>
            <a:pPr marL="0" indent="0">
              <a:buNone/>
            </a:pPr>
            <a:endParaRPr lang="en-GB" b="0" i="0" dirty="0">
              <a:effectLst/>
              <a:latin typeface="Calibri" panose="020F0502020204030204" pitchFamily="34" charset="0"/>
              <a:cs typeface="Calibri" panose="020F0502020204030204" pitchFamily="34" charset="0"/>
            </a:endParaRPr>
          </a:p>
          <a:p>
            <a:pPr marL="0" indent="0">
              <a:buNone/>
            </a:pPr>
            <a:r>
              <a:rPr lang="en-GB" b="0" i="0" dirty="0">
                <a:effectLst/>
                <a:latin typeface="Calibri" panose="020F0502020204030204" pitchFamily="34" charset="0"/>
                <a:cs typeface="Calibri" panose="020F0502020204030204" pitchFamily="34" charset="0"/>
              </a:rPr>
              <a:t>Grounded theory is unique among qualitative design approaches - it depends solely on the data gleaned through the research process to come to conclusions. </a:t>
            </a:r>
          </a:p>
          <a:p>
            <a:pPr marL="0" indent="0">
              <a:buNone/>
            </a:pPr>
            <a:r>
              <a:rPr lang="en-GB" b="0" i="0" dirty="0">
                <a:effectLst/>
                <a:latin typeface="Calibri" panose="020F0502020204030204" pitchFamily="34" charset="0"/>
                <a:cs typeface="Calibri" panose="020F0502020204030204" pitchFamily="34" charset="0"/>
              </a:rPr>
              <a:t>Often, the initial research question is progressively reformed and refined as more information is gathered on the topic. </a:t>
            </a:r>
          </a:p>
          <a:p>
            <a:pPr marL="0" indent="0">
              <a:buNone/>
            </a:pPr>
            <a:r>
              <a:rPr lang="en-GB" b="0" i="0" dirty="0">
                <a:effectLst/>
                <a:latin typeface="Calibri" panose="020F0502020204030204" pitchFamily="34" charset="0"/>
                <a:cs typeface="Calibri" panose="020F0502020204030204" pitchFamily="34" charset="0"/>
              </a:rPr>
              <a:t>In this sense, the participants help shape the study.</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603231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E876F-5B17-999D-1850-548E3D81EBD5}"/>
              </a:ext>
            </a:extLst>
          </p:cNvPr>
          <p:cNvSpPr>
            <a:spLocks noGrp="1"/>
          </p:cNvSpPr>
          <p:nvPr>
            <p:ph type="title"/>
          </p:nvPr>
        </p:nvSpPr>
        <p:spPr/>
        <p:txBody>
          <a:bodyPr/>
          <a:lstStyle/>
          <a:p>
            <a:r>
              <a:rPr lang="en-GB" dirty="0"/>
              <a:t>Resource </a:t>
            </a:r>
          </a:p>
        </p:txBody>
      </p:sp>
      <p:sp>
        <p:nvSpPr>
          <p:cNvPr id="3" name="Content Placeholder 2">
            <a:extLst>
              <a:ext uri="{FF2B5EF4-FFF2-40B4-BE49-F238E27FC236}">
                <a16:creationId xmlns:a16="http://schemas.microsoft.com/office/drawing/2014/main" id="{B02D05A5-D836-26CA-D668-78D2DD999D6A}"/>
              </a:ext>
            </a:extLst>
          </p:cNvPr>
          <p:cNvSpPr>
            <a:spLocks noGrp="1"/>
          </p:cNvSpPr>
          <p:nvPr>
            <p:ph idx="1"/>
          </p:nvPr>
        </p:nvSpPr>
        <p:spPr/>
        <p:txBody>
          <a:bodyPr/>
          <a:lstStyle/>
          <a:p>
            <a:pPr marL="0" indent="0">
              <a:buNone/>
            </a:pPr>
            <a:r>
              <a:rPr lang="en-GB" sz="2000" b="0" i="0" dirty="0">
                <a:solidFill>
                  <a:srgbClr val="212121"/>
                </a:solidFill>
                <a:effectLst/>
                <a:latin typeface="Roboto" panose="02000000000000000000" pitchFamily="2" charset="0"/>
              </a:rPr>
              <a:t>Chun Tie, Y., Birks, M. &amp; Francis, K. (2019) Grounded theory research: A design framework for novice researchers. </a:t>
            </a:r>
            <a:r>
              <a:rPr lang="en-GB" sz="2000" b="0" i="1" dirty="0">
                <a:solidFill>
                  <a:srgbClr val="212121"/>
                </a:solidFill>
                <a:effectLst/>
                <a:latin typeface="Roboto" panose="02000000000000000000" pitchFamily="2" charset="0"/>
              </a:rPr>
              <a:t>SAGE Open Med</a:t>
            </a:r>
            <a:r>
              <a:rPr lang="en-GB" sz="2000" b="0" i="0" dirty="0">
                <a:solidFill>
                  <a:srgbClr val="212121"/>
                </a:solidFill>
                <a:effectLst/>
                <a:latin typeface="Roboto" panose="02000000000000000000" pitchFamily="2" charset="0"/>
              </a:rPr>
              <a:t>. 2019 Jan 2: 7.</a:t>
            </a:r>
          </a:p>
          <a:p>
            <a:pPr marL="0" indent="0">
              <a:buNone/>
            </a:pPr>
            <a:r>
              <a:rPr lang="en-GB" sz="1400" dirty="0">
                <a:hlinkClick r:id="rId2"/>
              </a:rPr>
              <a:t>Grounded theory research: A design framework for novice researchers - PMC (nih.gov)</a:t>
            </a:r>
            <a:endParaRPr lang="en-GB" sz="2000" b="0" i="0" dirty="0">
              <a:solidFill>
                <a:srgbClr val="212121"/>
              </a:solidFill>
              <a:effectLst/>
              <a:latin typeface="Roboto" panose="02000000000000000000" pitchFamily="2" charset="0"/>
            </a:endParaRPr>
          </a:p>
          <a:p>
            <a:pPr marL="0" indent="0">
              <a:buNone/>
            </a:pPr>
            <a:endParaRPr lang="en-GB" dirty="0"/>
          </a:p>
        </p:txBody>
      </p:sp>
    </p:spTree>
    <p:extLst>
      <p:ext uri="{BB962C8B-B14F-4D97-AF65-F5344CB8AC3E}">
        <p14:creationId xmlns:p14="http://schemas.microsoft.com/office/powerpoint/2010/main" val="4325199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C181A-4180-28DE-0D96-FAB81495FC3D}"/>
              </a:ext>
            </a:extLst>
          </p:cNvPr>
          <p:cNvSpPr>
            <a:spLocks noGrp="1"/>
          </p:cNvSpPr>
          <p:nvPr>
            <p:ph type="title"/>
          </p:nvPr>
        </p:nvSpPr>
        <p:spPr/>
        <p:txBody>
          <a:bodyPr/>
          <a:lstStyle/>
          <a:p>
            <a:r>
              <a:rPr lang="en-GB" b="0" i="0" dirty="0">
                <a:solidFill>
                  <a:srgbClr val="333333"/>
                </a:solidFill>
                <a:effectLst/>
                <a:latin typeface="Calibri" panose="020F0502020204030204" pitchFamily="34" charset="0"/>
                <a:cs typeface="Calibri" panose="020F0502020204030204" pitchFamily="34" charset="0"/>
              </a:rPr>
              <a:t>Ethnography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7B42566-DF26-DB4B-4E7F-4DB6BABD488F}"/>
              </a:ext>
            </a:extLst>
          </p:cNvPr>
          <p:cNvSpPr>
            <a:spLocks noGrp="1"/>
          </p:cNvSpPr>
          <p:nvPr>
            <p:ph idx="1"/>
          </p:nvPr>
        </p:nvSpPr>
        <p:spPr/>
        <p:txBody>
          <a:bodyPr/>
          <a:lstStyle/>
          <a:p>
            <a:pPr marL="0" indent="0">
              <a:buNone/>
            </a:pPr>
            <a:r>
              <a:rPr lang="en-GB" b="0" i="0" dirty="0">
                <a:effectLst/>
                <a:latin typeface="Calibri" panose="020F0502020204030204" pitchFamily="34" charset="0"/>
                <a:cs typeface="Calibri" panose="020F0502020204030204" pitchFamily="34" charset="0"/>
              </a:rPr>
              <a:t>The study of a specific grouping within a culture. </a:t>
            </a:r>
          </a:p>
          <a:p>
            <a:pPr marL="0" indent="0">
              <a:buNone/>
            </a:pPr>
            <a:endParaRPr lang="en-GB" b="0" i="0" dirty="0">
              <a:effectLst/>
              <a:latin typeface="Calibri" panose="020F0502020204030204" pitchFamily="34" charset="0"/>
              <a:cs typeface="Calibri" panose="020F0502020204030204" pitchFamily="34" charset="0"/>
            </a:endParaRPr>
          </a:p>
          <a:p>
            <a:pPr marL="0" indent="0">
              <a:buNone/>
            </a:pPr>
            <a:r>
              <a:rPr lang="en-GB" b="0" i="0" dirty="0">
                <a:effectLst/>
                <a:latin typeface="Calibri" panose="020F0502020204030204" pitchFamily="34" charset="0"/>
                <a:cs typeface="Calibri" panose="020F0502020204030204" pitchFamily="34" charset="0"/>
              </a:rPr>
              <a:t>Researchers pursuing this study format will immerse themselves into the culture they are researching. </a:t>
            </a:r>
          </a:p>
          <a:p>
            <a:pPr marL="0" indent="0">
              <a:buNone/>
            </a:pPr>
            <a:r>
              <a:rPr lang="en-GB" b="0" i="0" dirty="0">
                <a:effectLst/>
                <a:latin typeface="Calibri" panose="020F0502020204030204" pitchFamily="34" charset="0"/>
                <a:cs typeface="Calibri" panose="020F0502020204030204" pitchFamily="34" charset="0"/>
              </a:rPr>
              <a:t>The qualitative data is gathered through direct observation of - and interaction with - participants who belong to that culture. The information is then presented through their perspective. </a:t>
            </a:r>
          </a:p>
          <a:p>
            <a:pPr marL="0" indent="0">
              <a:buNone/>
            </a:pPr>
            <a:r>
              <a:rPr lang="en-GB" dirty="0">
                <a:latin typeface="Calibri" panose="020F0502020204030204" pitchFamily="34" charset="0"/>
                <a:cs typeface="Calibri" panose="020F0502020204030204" pitchFamily="34" charset="0"/>
              </a:rPr>
              <a:t>T</a:t>
            </a:r>
            <a:r>
              <a:rPr lang="en-GB" b="0" i="0" dirty="0">
                <a:effectLst/>
                <a:latin typeface="Calibri" panose="020F0502020204030204" pitchFamily="34" charset="0"/>
                <a:cs typeface="Calibri" panose="020F0502020204030204" pitchFamily="34" charset="0"/>
              </a:rPr>
              <a:t>his type of study aims to understand group culture.</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015941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23FDB-33B8-F3FC-DCA3-575A98E2CF88}"/>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D067EE2B-481F-6FEA-E5BA-5FE46EFF5B71}"/>
              </a:ext>
            </a:extLst>
          </p:cNvPr>
          <p:cNvSpPr>
            <a:spLocks noGrp="1"/>
          </p:cNvSpPr>
          <p:nvPr>
            <p:ph sz="half" idx="1"/>
          </p:nvPr>
        </p:nvSpPr>
        <p:spPr/>
        <p:txBody>
          <a:bodyPr>
            <a:normAutofit/>
          </a:bodyPr>
          <a:lstStyle/>
          <a:p>
            <a:pPr marL="0" indent="0">
              <a:buNone/>
            </a:pPr>
            <a:r>
              <a:rPr lang="en-GB" sz="2000" dirty="0"/>
              <a:t>University of Manchester</a:t>
            </a:r>
          </a:p>
          <a:p>
            <a:pPr marL="0" indent="0">
              <a:buNone/>
            </a:pPr>
            <a:r>
              <a:rPr lang="en-GB" sz="2000" dirty="0">
                <a:hlinkClick r:id="rId2"/>
              </a:rPr>
              <a:t>Ethnography | </a:t>
            </a:r>
            <a:r>
              <a:rPr lang="en-GB" sz="2000" dirty="0" err="1">
                <a:hlinkClick r:id="rId2"/>
              </a:rPr>
              <a:t>artsmethods@manchester</a:t>
            </a:r>
            <a:r>
              <a:rPr lang="en-GB" sz="2000" dirty="0">
                <a:hlinkClick r:id="rId2"/>
              </a:rPr>
              <a:t> | The University of Manchester</a:t>
            </a:r>
            <a:r>
              <a:rPr lang="en-GB" sz="2000" dirty="0"/>
              <a:t> </a:t>
            </a:r>
          </a:p>
        </p:txBody>
      </p:sp>
      <p:sp>
        <p:nvSpPr>
          <p:cNvPr id="4" name="Content Placeholder 3">
            <a:extLst>
              <a:ext uri="{FF2B5EF4-FFF2-40B4-BE49-F238E27FC236}">
                <a16:creationId xmlns:a16="http://schemas.microsoft.com/office/drawing/2014/main" id="{8C94294B-7511-2E6D-1B20-CC132BDD8FAC}"/>
              </a:ext>
            </a:extLst>
          </p:cNvPr>
          <p:cNvSpPr>
            <a:spLocks noGrp="1"/>
          </p:cNvSpPr>
          <p:nvPr>
            <p:ph sz="half" idx="2"/>
          </p:nvPr>
        </p:nvSpPr>
        <p:spPr/>
        <p:txBody>
          <a:bodyPr>
            <a:normAutofit/>
          </a:bodyPr>
          <a:lstStyle/>
          <a:p>
            <a:pPr marL="0" indent="0">
              <a:buNone/>
            </a:pPr>
            <a:r>
              <a:rPr lang="en-GB" sz="2000" b="0" i="0" dirty="0">
                <a:solidFill>
                  <a:srgbClr val="333333"/>
                </a:solidFill>
                <a:effectLst/>
                <a:latin typeface="Calibri" panose="020F0502020204030204" pitchFamily="34" charset="0"/>
                <a:cs typeface="Calibri" panose="020F0502020204030204" pitchFamily="34" charset="0"/>
              </a:rPr>
              <a:t>Reeves, S., Peller, J., Goldman, J. &amp; </a:t>
            </a:r>
            <a:r>
              <a:rPr lang="en-GB" sz="2000" b="0" i="0" dirty="0" err="1">
                <a:solidFill>
                  <a:srgbClr val="333333"/>
                </a:solidFill>
                <a:effectLst/>
                <a:latin typeface="Calibri" panose="020F0502020204030204" pitchFamily="34" charset="0"/>
                <a:cs typeface="Calibri" panose="020F0502020204030204" pitchFamily="34" charset="0"/>
              </a:rPr>
              <a:t>Kitto</a:t>
            </a:r>
            <a:r>
              <a:rPr lang="en-GB" sz="2000" b="0" i="0" dirty="0">
                <a:solidFill>
                  <a:srgbClr val="333333"/>
                </a:solidFill>
                <a:effectLst/>
                <a:latin typeface="Calibri" panose="020F0502020204030204" pitchFamily="34" charset="0"/>
                <a:cs typeface="Calibri" panose="020F0502020204030204" pitchFamily="34" charset="0"/>
              </a:rPr>
              <a:t>, S. (2013) Ethnography in qualitative educational research: AMEE Guide No. 80, Medical Teacher, 35:8, e1365-e1379</a:t>
            </a:r>
          </a:p>
          <a:p>
            <a:pPr marL="0" indent="0">
              <a:buNone/>
            </a:pPr>
            <a:r>
              <a:rPr lang="en-GB" sz="2000" dirty="0">
                <a:latin typeface="Calibri" panose="020F0502020204030204" pitchFamily="34" charset="0"/>
                <a:cs typeface="Calibri" panose="020F0502020204030204" pitchFamily="34" charset="0"/>
                <a:hlinkClick r:id="rId3"/>
              </a:rPr>
              <a:t>www.tandfonline.com/doi/full/10.3109/0142159X.2013.804977</a:t>
            </a:r>
            <a:r>
              <a:rPr lang="en-GB" sz="2000"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202825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66EC1-AD55-F7D6-4731-DD14B0C8D040}"/>
              </a:ext>
            </a:extLst>
          </p:cNvPr>
          <p:cNvSpPr>
            <a:spLocks noGrp="1"/>
          </p:cNvSpPr>
          <p:nvPr>
            <p:ph type="title"/>
          </p:nvPr>
        </p:nvSpPr>
        <p:spPr/>
        <p:txBody>
          <a:bodyPr/>
          <a:lstStyle/>
          <a:p>
            <a:r>
              <a:rPr lang="en-GB" b="0" i="0" dirty="0">
                <a:solidFill>
                  <a:srgbClr val="333333"/>
                </a:solidFill>
                <a:effectLst/>
                <a:latin typeface="Calibri" panose="020F0502020204030204" pitchFamily="34" charset="0"/>
                <a:cs typeface="Calibri" panose="020F0502020204030204" pitchFamily="34" charset="0"/>
              </a:rPr>
              <a:t>Case Study</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5F585822-E9FE-B5A6-1914-F2E5291E72B1}"/>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O</a:t>
            </a:r>
            <a:r>
              <a:rPr lang="en-GB" b="0" i="0" dirty="0">
                <a:effectLst/>
                <a:latin typeface="Calibri" panose="020F0502020204030204" pitchFamily="34" charset="0"/>
                <a:cs typeface="Calibri" panose="020F0502020204030204" pitchFamily="34" charset="0"/>
              </a:rPr>
              <a:t>ne of the most common qualitative designs, </a:t>
            </a:r>
          </a:p>
          <a:p>
            <a:r>
              <a:rPr lang="en-GB" dirty="0">
                <a:latin typeface="Calibri" panose="020F0502020204030204" pitchFamily="34" charset="0"/>
                <a:cs typeface="Calibri" panose="020F0502020204030204" pitchFamily="34" charset="0"/>
              </a:rPr>
              <a:t>U</a:t>
            </a:r>
            <a:r>
              <a:rPr lang="en-GB" b="0" i="0" dirty="0">
                <a:effectLst/>
                <a:latin typeface="Calibri" panose="020F0502020204030204" pitchFamily="34" charset="0"/>
                <a:cs typeface="Calibri" panose="020F0502020204030204" pitchFamily="34" charset="0"/>
              </a:rPr>
              <a:t>sed to examine a person, group, community or institution.</a:t>
            </a:r>
          </a:p>
          <a:p>
            <a:r>
              <a:rPr lang="en-GB" b="0" i="0" dirty="0">
                <a:effectLst/>
                <a:latin typeface="Calibri" panose="020F0502020204030204" pitchFamily="34" charset="0"/>
                <a:cs typeface="Calibri" panose="020F0502020204030204" pitchFamily="34" charset="0"/>
              </a:rPr>
              <a:t>The researcher may draw upon multiple sources of data, such as observation, interviews and documents. </a:t>
            </a:r>
          </a:p>
          <a:p>
            <a:r>
              <a:rPr lang="en-GB" b="0" i="0" dirty="0">
                <a:effectLst/>
                <a:latin typeface="Calibri" panose="020F0502020204030204" pitchFamily="34" charset="0"/>
                <a:cs typeface="Calibri" panose="020F0502020204030204" pitchFamily="34" charset="0"/>
              </a:rPr>
              <a:t>All participants chosen must share a unifying factor, which means they all must have a direct or indirect connection to the research question or subject being studied. </a:t>
            </a:r>
          </a:p>
          <a:p>
            <a:r>
              <a:rPr lang="en-GB" b="0" i="0" dirty="0">
                <a:effectLst/>
                <a:latin typeface="Calibri" panose="020F0502020204030204" pitchFamily="34" charset="0"/>
                <a:cs typeface="Calibri" panose="020F0502020204030204" pitchFamily="34" charset="0"/>
              </a:rPr>
              <a:t>After collecting the data, the researcher will analyse it to identify common or prominent themes.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722204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4CA87-770C-D1D0-8C71-470A58432B6E}"/>
              </a:ext>
            </a:extLst>
          </p:cNvPr>
          <p:cNvSpPr>
            <a:spLocks noGrp="1"/>
          </p:cNvSpPr>
          <p:nvPr>
            <p:ph type="title"/>
          </p:nvPr>
        </p:nvSpPr>
        <p:spPr>
          <a:xfrm>
            <a:off x="598512" y="356607"/>
            <a:ext cx="8631213" cy="1193587"/>
          </a:xfrm>
        </p:spPr>
        <p:txBody>
          <a:bodyPr vert="horz" lIns="91440" tIns="45720" rIns="91440" bIns="45720" rtlCol="0" anchor="b">
            <a:normAutofit/>
          </a:bodyPr>
          <a:lstStyle/>
          <a:p>
            <a:r>
              <a:rPr lang="en-US" sz="5600" kern="1200" dirty="0">
                <a:solidFill>
                  <a:schemeClr val="tx1"/>
                </a:solidFill>
                <a:latin typeface="Calibri" panose="020F0502020204030204" pitchFamily="34" charset="0"/>
                <a:cs typeface="Calibri" panose="020F0502020204030204" pitchFamily="34" charset="0"/>
              </a:rPr>
              <a:t>Definitions of Case Study</a:t>
            </a:r>
          </a:p>
        </p:txBody>
      </p:sp>
      <p:sp>
        <p:nvSpPr>
          <p:cNvPr id="3" name="Content Placeholder 2">
            <a:extLst>
              <a:ext uri="{FF2B5EF4-FFF2-40B4-BE49-F238E27FC236}">
                <a16:creationId xmlns:a16="http://schemas.microsoft.com/office/drawing/2014/main" id="{FF3C90B8-296C-276E-03D2-28DB07DA484A}"/>
              </a:ext>
            </a:extLst>
          </p:cNvPr>
          <p:cNvSpPr>
            <a:spLocks noGrp="1"/>
          </p:cNvSpPr>
          <p:nvPr>
            <p:ph idx="1"/>
          </p:nvPr>
        </p:nvSpPr>
        <p:spPr>
          <a:xfrm>
            <a:off x="929684" y="2451272"/>
            <a:ext cx="3805001" cy="1582186"/>
          </a:xfrm>
          <a:ln>
            <a:solidFill>
              <a:schemeClr val="accent1"/>
            </a:solidFill>
          </a:ln>
        </p:spPr>
        <p:txBody>
          <a:bodyPr vert="horz" lIns="91440" tIns="45720" rIns="91440" bIns="45720" rtlCol="0" anchor="t">
            <a:normAutofit lnSpcReduction="10000"/>
          </a:bodyPr>
          <a:lstStyle/>
          <a:p>
            <a:pPr marL="0" indent="0">
              <a:buNone/>
            </a:pPr>
            <a:r>
              <a:rPr lang="en-US" kern="1200" dirty="0">
                <a:latin typeface="Calibri" panose="020F0502020204030204" pitchFamily="34" charset="0"/>
                <a:cs typeface="Calibri" panose="020F0502020204030204" pitchFamily="34" charset="0"/>
              </a:rPr>
              <a:t>Case study has many definitions and has been termed a 'contested terrain' (Yazan, 2015).</a:t>
            </a:r>
          </a:p>
        </p:txBody>
      </p:sp>
      <p:pic>
        <p:nvPicPr>
          <p:cNvPr id="4" name="Picture 4" descr="Text, letter&#10;&#10;Description automatically generated">
            <a:extLst>
              <a:ext uri="{FF2B5EF4-FFF2-40B4-BE49-F238E27FC236}">
                <a16:creationId xmlns:a16="http://schemas.microsoft.com/office/drawing/2014/main" id="{956DC0BD-87E3-D117-C281-18C44EE39BA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19404" y="2765384"/>
            <a:ext cx="6192981" cy="2895218"/>
          </a:xfrm>
          <a:prstGeom prst="rect">
            <a:avLst/>
          </a:prstGeom>
        </p:spPr>
      </p:pic>
      <p:sp>
        <p:nvSpPr>
          <p:cNvPr id="5" name="TextBox 4">
            <a:extLst>
              <a:ext uri="{FF2B5EF4-FFF2-40B4-BE49-F238E27FC236}">
                <a16:creationId xmlns:a16="http://schemas.microsoft.com/office/drawing/2014/main" id="{651A2729-3024-BF02-4265-3A1A98942DC8}"/>
              </a:ext>
            </a:extLst>
          </p:cNvPr>
          <p:cNvSpPr txBox="1"/>
          <p:nvPr/>
        </p:nvSpPr>
        <p:spPr>
          <a:xfrm>
            <a:off x="7769595" y="6101283"/>
            <a:ext cx="3982970" cy="400110"/>
          </a:xfrm>
          <a:prstGeom prst="rect">
            <a:avLst/>
          </a:prstGeom>
          <a:noFill/>
          <a:ln>
            <a:solidFill>
              <a:schemeClr val="accent4"/>
            </a:solidFill>
          </a:ln>
        </p:spPr>
        <p:txBody>
          <a:bodyPr wrap="square" rtlCol="0">
            <a:spAutoFit/>
          </a:bodyPr>
          <a:lstStyle/>
          <a:p>
            <a:r>
              <a:rPr lang="en-GB" sz="1000" b="0" i="0" dirty="0">
                <a:solidFill>
                  <a:srgbClr val="000000"/>
                </a:solidFill>
                <a:effectLst/>
                <a:latin typeface="Calibri" panose="020F0502020204030204" pitchFamily="34" charset="0"/>
                <a:cs typeface="Calibri" panose="020F0502020204030204" pitchFamily="34" charset="0"/>
              </a:rPr>
              <a:t>Yazan, B. (2015). Three Approaches to Case Study Methods in Education: Yin, Merriam, and Stake. </a:t>
            </a:r>
            <a:r>
              <a:rPr lang="en-GB" sz="1000" b="0" i="1" dirty="0">
                <a:solidFill>
                  <a:srgbClr val="000000"/>
                </a:solidFill>
                <a:effectLst/>
                <a:latin typeface="Calibri" panose="020F0502020204030204" pitchFamily="34" charset="0"/>
                <a:cs typeface="Calibri" panose="020F0502020204030204" pitchFamily="34" charset="0"/>
              </a:rPr>
              <a:t>The Qualitative Report</a:t>
            </a:r>
            <a:r>
              <a:rPr lang="en-GB" sz="1000" b="0" i="0" dirty="0">
                <a:solidFill>
                  <a:srgbClr val="000000"/>
                </a:solidFill>
                <a:effectLst/>
                <a:latin typeface="Calibri" panose="020F0502020204030204" pitchFamily="34" charset="0"/>
                <a:cs typeface="Calibri" panose="020F0502020204030204" pitchFamily="34" charset="0"/>
              </a:rPr>
              <a:t>, </a:t>
            </a:r>
            <a:r>
              <a:rPr lang="en-GB" sz="1000" b="0" i="1" dirty="0">
                <a:solidFill>
                  <a:srgbClr val="000000"/>
                </a:solidFill>
                <a:effectLst/>
                <a:latin typeface="Calibri" panose="020F0502020204030204" pitchFamily="34" charset="0"/>
                <a:cs typeface="Calibri" panose="020F0502020204030204" pitchFamily="34" charset="0"/>
              </a:rPr>
              <a:t>20</a:t>
            </a:r>
            <a:r>
              <a:rPr lang="en-GB" sz="1000" b="0" i="0" dirty="0">
                <a:solidFill>
                  <a:srgbClr val="000000"/>
                </a:solidFill>
                <a:effectLst/>
                <a:latin typeface="Calibri" panose="020F0502020204030204" pitchFamily="34" charset="0"/>
                <a:cs typeface="Calibri" panose="020F0502020204030204" pitchFamily="34" charset="0"/>
              </a:rPr>
              <a:t>(2), 134-152.</a:t>
            </a:r>
            <a:endParaRPr lang="en-GB" sz="1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672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97B63-DA02-E632-2C37-D8BFCDA0F5D5}"/>
              </a:ext>
            </a:extLst>
          </p:cNvPr>
          <p:cNvSpPr>
            <a:spLocks noGrp="1"/>
          </p:cNvSpPr>
          <p:nvPr>
            <p:ph type="title"/>
          </p:nvPr>
        </p:nvSpPr>
        <p:spPr>
          <a:xfrm>
            <a:off x="710387" y="681037"/>
            <a:ext cx="4080879" cy="1788811"/>
          </a:xfrm>
        </p:spPr>
        <p:txBody>
          <a:bodyPr>
            <a:normAutofit/>
          </a:bodyPr>
          <a:lstStyle/>
          <a:p>
            <a:r>
              <a:rPr lang="en-GB" sz="4000" dirty="0">
                <a:latin typeface="Calibri" panose="020F0502020204030204" pitchFamily="34" charset="0"/>
                <a:cs typeface="Calibri" panose="020F0502020204030204" pitchFamily="34" charset="0"/>
              </a:rPr>
              <a:t>A rich picture with boundaries</a:t>
            </a:r>
          </a:p>
        </p:txBody>
      </p:sp>
      <p:sp>
        <p:nvSpPr>
          <p:cNvPr id="3" name="Content Placeholder 2">
            <a:extLst>
              <a:ext uri="{FF2B5EF4-FFF2-40B4-BE49-F238E27FC236}">
                <a16:creationId xmlns:a16="http://schemas.microsoft.com/office/drawing/2014/main" id="{BFBB156F-6F55-115F-FCCD-0A422C47118D}"/>
              </a:ext>
            </a:extLst>
          </p:cNvPr>
          <p:cNvSpPr>
            <a:spLocks noGrp="1"/>
          </p:cNvSpPr>
          <p:nvPr>
            <p:ph idx="1"/>
          </p:nvPr>
        </p:nvSpPr>
        <p:spPr>
          <a:xfrm>
            <a:off x="710389" y="2630161"/>
            <a:ext cx="4080880" cy="3546801"/>
          </a:xfrm>
        </p:spPr>
        <p:txBody>
          <a:bodyPr>
            <a:normAutofit/>
          </a:bodyPr>
          <a:lstStyle/>
          <a:p>
            <a:pPr marL="0" indent="0">
              <a:buNone/>
            </a:pPr>
            <a:r>
              <a:rPr lang="en-GB" sz="2000" dirty="0">
                <a:latin typeface="Calibri" panose="020F0502020204030204" pitchFamily="34" charset="0"/>
                <a:cs typeface="Calibri" panose="020F0502020204030204" pitchFamily="34" charset="0"/>
              </a:rPr>
              <a:t>A case study offers you a detailed picture with information coming from many angles or sources. </a:t>
            </a:r>
          </a:p>
          <a:p>
            <a:pPr marL="0" indent="0">
              <a:buNone/>
            </a:pPr>
            <a:r>
              <a:rPr lang="en-GB" sz="2000" dirty="0">
                <a:latin typeface="Calibri" panose="020F0502020204030204" pitchFamily="34" charset="0"/>
                <a:cs typeface="Calibri" panose="020F0502020204030204" pitchFamily="34" charset="0"/>
              </a:rPr>
              <a:t>It also provides the edges – the direction in which you want your research to go and how far.</a:t>
            </a:r>
          </a:p>
        </p:txBody>
      </p:sp>
      <p:pic>
        <p:nvPicPr>
          <p:cNvPr id="5" name="Picture 4">
            <a:extLst>
              <a:ext uri="{FF2B5EF4-FFF2-40B4-BE49-F238E27FC236}">
                <a16:creationId xmlns:a16="http://schemas.microsoft.com/office/drawing/2014/main" id="{F1CF79BC-5834-654B-F78B-79596701ABB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03" r="12100" b="3"/>
          <a:stretch/>
        </p:blipFill>
        <p:spPr>
          <a:xfrm>
            <a:off x="5441735" y="804672"/>
            <a:ext cx="5934456" cy="5248656"/>
          </a:xfrm>
          <a:prstGeom prst="rect">
            <a:avLst/>
          </a:prstGeom>
          <a:effectLst/>
        </p:spPr>
      </p:pic>
    </p:spTree>
    <p:extLst>
      <p:ext uri="{BB962C8B-B14F-4D97-AF65-F5344CB8AC3E}">
        <p14:creationId xmlns:p14="http://schemas.microsoft.com/office/powerpoint/2010/main" val="521775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BE41F-165E-EC29-E384-5941D8B388C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Two parts of a case study, each part needing the other:</a:t>
            </a:r>
          </a:p>
        </p:txBody>
      </p:sp>
      <p:pic>
        <p:nvPicPr>
          <p:cNvPr id="5" name="Content Placeholder 4" descr="A picture containing diagram&#10;&#10;Description automatically generated">
            <a:extLst>
              <a:ext uri="{FF2B5EF4-FFF2-40B4-BE49-F238E27FC236}">
                <a16:creationId xmlns:a16="http://schemas.microsoft.com/office/drawing/2014/main" id="{EC25A9E0-42BF-6F3E-5ACC-F5AD772D370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21426" y="2020529"/>
            <a:ext cx="8524568" cy="3102879"/>
          </a:xfrm>
        </p:spPr>
      </p:pic>
      <p:sp>
        <p:nvSpPr>
          <p:cNvPr id="6" name="TextBox 5">
            <a:extLst>
              <a:ext uri="{FF2B5EF4-FFF2-40B4-BE49-F238E27FC236}">
                <a16:creationId xmlns:a16="http://schemas.microsoft.com/office/drawing/2014/main" id="{8D1CFB28-2A01-6454-5564-105D14F4F734}"/>
              </a:ext>
            </a:extLst>
          </p:cNvPr>
          <p:cNvSpPr txBox="1"/>
          <p:nvPr/>
        </p:nvSpPr>
        <p:spPr>
          <a:xfrm>
            <a:off x="9278228" y="5404967"/>
            <a:ext cx="1587294" cy="369332"/>
          </a:xfrm>
          <a:prstGeom prst="rect">
            <a:avLst/>
          </a:prstGeom>
          <a:noFill/>
        </p:spPr>
        <p:txBody>
          <a:bodyPr wrap="none" rtlCol="0">
            <a:spAutoFit/>
          </a:bodyPr>
          <a:lstStyle/>
          <a:p>
            <a:r>
              <a:rPr lang="en-GB" dirty="0"/>
              <a:t>Thomas (2021)</a:t>
            </a:r>
          </a:p>
        </p:txBody>
      </p:sp>
    </p:spTree>
    <p:extLst>
      <p:ext uri="{BB962C8B-B14F-4D97-AF65-F5344CB8AC3E}">
        <p14:creationId xmlns:p14="http://schemas.microsoft.com/office/powerpoint/2010/main" val="25360387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52E3D-86C3-64D9-D374-0BAD2FE90B36}"/>
              </a:ext>
            </a:extLst>
          </p:cNvPr>
          <p:cNvSpPr>
            <a:spLocks noGrp="1"/>
          </p:cNvSpPr>
          <p:nvPr>
            <p:ph type="title"/>
          </p:nvPr>
        </p:nvSpPr>
        <p:spPr>
          <a:xfrm>
            <a:off x="330979" y="640823"/>
            <a:ext cx="3966139" cy="5583148"/>
          </a:xfrm>
        </p:spPr>
        <p:txBody>
          <a:bodyPr anchor="ctr">
            <a:normAutofit/>
          </a:bodyPr>
          <a:lstStyle/>
          <a:p>
            <a:r>
              <a:rPr lang="en-GB" sz="4200" dirty="0">
                <a:latin typeface="Calibri" panose="020F0502020204030204" pitchFamily="34" charset="0"/>
                <a:cs typeface="Calibri" panose="020F0502020204030204" pitchFamily="34" charset="0"/>
              </a:rPr>
              <a:t>Scenario </a:t>
            </a:r>
            <a:br>
              <a:rPr lang="en-GB" sz="4200"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(taken from Thomas, 2021) - bringing the subject and object together</a:t>
            </a:r>
          </a:p>
        </p:txBody>
      </p:sp>
      <p:sp>
        <p:nvSpPr>
          <p:cNvPr id="3" name="TextBox 2">
            <a:extLst>
              <a:ext uri="{FF2B5EF4-FFF2-40B4-BE49-F238E27FC236}">
                <a16:creationId xmlns:a16="http://schemas.microsoft.com/office/drawing/2014/main" id="{A4863883-DD57-52BC-E7F8-876D09D23B7B}"/>
              </a:ext>
            </a:extLst>
          </p:cNvPr>
          <p:cNvSpPr txBox="1"/>
          <p:nvPr/>
        </p:nvSpPr>
        <p:spPr>
          <a:xfrm>
            <a:off x="4353218" y="640823"/>
            <a:ext cx="7595690" cy="5724644"/>
          </a:xfrm>
          <a:prstGeom prst="rect">
            <a:avLst/>
          </a:prstGeom>
          <a:noFill/>
          <a:ln>
            <a:solidFill>
              <a:schemeClr val="accent4"/>
            </a:solidFill>
          </a:ln>
        </p:spPr>
        <p:txBody>
          <a:bodyPr wrap="square" rtlCol="0">
            <a:spAutoFit/>
          </a:bodyPr>
          <a:lstStyle/>
          <a:p>
            <a:pPr lvl="0"/>
            <a:r>
              <a:rPr lang="en-GB" sz="3000" dirty="0">
                <a:latin typeface="Calibri" panose="020F0502020204030204" pitchFamily="34" charset="0"/>
                <a:cs typeface="Calibri" panose="020F0502020204030204" pitchFamily="34" charset="0"/>
              </a:rPr>
              <a:t>You are interested in the phenomenon of children who are withdrawn, sometimes called ‘quiet children’.</a:t>
            </a:r>
          </a:p>
          <a:p>
            <a:pPr lvl="0"/>
            <a:endParaRPr lang="en-GB" sz="3000" dirty="0">
              <a:latin typeface="Calibri" panose="020F0502020204030204" pitchFamily="34" charset="0"/>
              <a:cs typeface="Calibri" panose="020F0502020204030204" pitchFamily="34" charset="0"/>
            </a:endParaRPr>
          </a:p>
          <a:p>
            <a:r>
              <a:rPr lang="en-GB" sz="3000" dirty="0">
                <a:latin typeface="Calibri" panose="020F0502020204030204" pitchFamily="34" charset="0"/>
                <a:cs typeface="Calibri" panose="020F0502020204030204" pitchFamily="34" charset="0"/>
              </a:rPr>
              <a:t>If ‘quiet children’ were your topic of interest, they would be your </a:t>
            </a:r>
            <a:r>
              <a:rPr lang="en-GB" sz="3000" dirty="0">
                <a:solidFill>
                  <a:srgbClr val="FF0000"/>
                </a:solidFill>
                <a:latin typeface="Calibri" panose="020F0502020204030204" pitchFamily="34" charset="0"/>
                <a:cs typeface="Calibri" panose="020F0502020204030204" pitchFamily="34" charset="0"/>
              </a:rPr>
              <a:t>object.</a:t>
            </a:r>
          </a:p>
          <a:p>
            <a:endParaRPr lang="en-GB" sz="3000" dirty="0">
              <a:solidFill>
                <a:srgbClr val="FF0000"/>
              </a:solidFill>
              <a:latin typeface="Calibri" panose="020F0502020204030204" pitchFamily="34" charset="0"/>
              <a:cs typeface="Calibri" panose="020F0502020204030204" pitchFamily="34" charset="0"/>
            </a:endParaRPr>
          </a:p>
          <a:p>
            <a:r>
              <a:rPr lang="en-GB" sz="3000" dirty="0">
                <a:latin typeface="Calibri" panose="020F0502020204030204" pitchFamily="34" charset="0"/>
                <a:cs typeface="Calibri" panose="020F0502020204030204" pitchFamily="34" charset="0"/>
              </a:rPr>
              <a:t>Given this object – or topic of interest – it would be useful to choose a case study </a:t>
            </a:r>
            <a:r>
              <a:rPr lang="en-GB" sz="3000" dirty="0">
                <a:solidFill>
                  <a:srgbClr val="FF0000"/>
                </a:solidFill>
                <a:latin typeface="Calibri" panose="020F0502020204030204" pitchFamily="34" charset="0"/>
                <a:cs typeface="Calibri" panose="020F0502020204030204" pitchFamily="34" charset="0"/>
              </a:rPr>
              <a:t>subject </a:t>
            </a:r>
            <a:r>
              <a:rPr lang="en-GB" sz="3000" dirty="0">
                <a:latin typeface="Calibri" panose="020F0502020204030204" pitchFamily="34" charset="0"/>
                <a:cs typeface="Calibri" panose="020F0502020204030204" pitchFamily="34" charset="0"/>
              </a:rPr>
              <a:t>a kind of child who demonstrated these behaviours.</a:t>
            </a:r>
            <a:endParaRPr lang="en-US" sz="3000" dirty="0">
              <a:latin typeface="Calibri" panose="020F0502020204030204" pitchFamily="34" charset="0"/>
              <a:cs typeface="Calibri" panose="020F0502020204030204" pitchFamily="34" charset="0"/>
            </a:endParaRPr>
          </a:p>
          <a:p>
            <a:endParaRPr lang="en-US" dirty="0">
              <a:solidFill>
                <a:srgbClr val="FF0000"/>
              </a:solidFill>
            </a:endParaRPr>
          </a:p>
          <a:p>
            <a:pPr lvl="0"/>
            <a:endParaRPr lang="en-US" dirty="0"/>
          </a:p>
        </p:txBody>
      </p:sp>
    </p:spTree>
    <p:extLst>
      <p:ext uri="{BB962C8B-B14F-4D97-AF65-F5344CB8AC3E}">
        <p14:creationId xmlns:p14="http://schemas.microsoft.com/office/powerpoint/2010/main" val="49411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C3D1-2620-6B2B-59EE-30D1F31D8F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9E4B0B-50A2-9D5F-1BAD-DDCFDD8BCCE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774D052-BF3D-8318-F948-BE03D48AF5A5}"/>
              </a:ext>
            </a:extLst>
          </p:cNvPr>
          <p:cNvPicPr>
            <a:picLocks noChangeAspect="1"/>
          </p:cNvPicPr>
          <p:nvPr/>
        </p:nvPicPr>
        <p:blipFill>
          <a:blip r:embed="rId3"/>
          <a:stretch>
            <a:fillRect/>
          </a:stretch>
        </p:blipFill>
        <p:spPr>
          <a:xfrm>
            <a:off x="-139959" y="0"/>
            <a:ext cx="12331958" cy="6791631"/>
          </a:xfrm>
          <a:prstGeom prst="rect">
            <a:avLst/>
          </a:prstGeom>
        </p:spPr>
      </p:pic>
    </p:spTree>
    <p:extLst>
      <p:ext uri="{BB962C8B-B14F-4D97-AF65-F5344CB8AC3E}">
        <p14:creationId xmlns:p14="http://schemas.microsoft.com/office/powerpoint/2010/main" val="21213660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E6B3A-BAE3-4A6B-24FA-FB3094087A9D}"/>
              </a:ext>
            </a:extLst>
          </p:cNvPr>
          <p:cNvSpPr>
            <a:spLocks noGrp="1"/>
          </p:cNvSpPr>
          <p:nvPr>
            <p:ph type="title"/>
          </p:nvPr>
        </p:nvSpPr>
        <p:spPr>
          <a:xfrm>
            <a:off x="639519" y="624568"/>
            <a:ext cx="3959858" cy="5412920"/>
          </a:xfrm>
        </p:spPr>
        <p:txBody>
          <a:bodyPr>
            <a:normAutofit/>
          </a:bodyPr>
          <a:lstStyle/>
          <a:p>
            <a:r>
              <a:rPr lang="en-GB" sz="4000" dirty="0">
                <a:latin typeface="Calibri" panose="020F0502020204030204" pitchFamily="34" charset="0"/>
                <a:cs typeface="Calibri" panose="020F0502020204030204" pitchFamily="34" charset="0"/>
              </a:rPr>
              <a:t>Types of </a:t>
            </a:r>
            <a:br>
              <a:rPr lang="en-GB" sz="4000"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Case Study:</a:t>
            </a:r>
          </a:p>
        </p:txBody>
      </p:sp>
      <p:graphicFrame>
        <p:nvGraphicFramePr>
          <p:cNvPr id="5" name="Content Placeholder 2">
            <a:extLst>
              <a:ext uri="{FF2B5EF4-FFF2-40B4-BE49-F238E27FC236}">
                <a16:creationId xmlns:a16="http://schemas.microsoft.com/office/drawing/2014/main" id="{3A9FE222-DD0A-F7F1-EFED-CB7175D35739}"/>
              </a:ext>
            </a:extLst>
          </p:cNvPr>
          <p:cNvGraphicFramePr>
            <a:graphicFrameLocks noGrp="1"/>
          </p:cNvGraphicFramePr>
          <p:nvPr>
            <p:ph idx="1"/>
            <p:extLst>
              <p:ext uri="{D42A27DB-BD31-4B8C-83A1-F6EECF244321}">
                <p14:modId xmlns:p14="http://schemas.microsoft.com/office/powerpoint/2010/main" val="1289326568"/>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60179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5782A-04DC-B1F4-34B3-9DA92A70A902}"/>
              </a:ext>
            </a:extLst>
          </p:cNvPr>
          <p:cNvSpPr>
            <a:spLocks noGrp="1"/>
          </p:cNvSpPr>
          <p:nvPr>
            <p:ph type="title"/>
          </p:nvPr>
        </p:nvSpPr>
        <p:spPr>
          <a:xfrm>
            <a:off x="509217" y="723898"/>
            <a:ext cx="6329572" cy="1495425"/>
          </a:xfrm>
        </p:spPr>
        <p:txBody>
          <a:bodyPr>
            <a:normAutofit/>
          </a:bodyPr>
          <a:lstStyle/>
          <a:p>
            <a:r>
              <a:rPr lang="en-GB" sz="4000" dirty="0">
                <a:latin typeface="Calibri" panose="020F0502020204030204" pitchFamily="34" charset="0"/>
                <a:cs typeface="Calibri" panose="020F0502020204030204" pitchFamily="34" charset="0"/>
              </a:rPr>
              <a:t>Key Elements of Case Study:</a:t>
            </a:r>
          </a:p>
        </p:txBody>
      </p:sp>
      <p:pic>
        <p:nvPicPr>
          <p:cNvPr id="4" name="Picture 4" descr="A picture containing metalware, chain, indoor, key&#10;&#10;Description automatically generated">
            <a:extLst>
              <a:ext uri="{FF2B5EF4-FFF2-40B4-BE49-F238E27FC236}">
                <a16:creationId xmlns:a16="http://schemas.microsoft.com/office/drawing/2014/main" id="{73D021C3-9BB8-7B39-DA34-DF0557E93D3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9096" r="22130" b="2"/>
          <a:stretch/>
        </p:blipFill>
        <p:spPr>
          <a:xfrm>
            <a:off x="7199440" y="10"/>
            <a:ext cx="4992560" cy="6857990"/>
          </a:xfrm>
          <a:prstGeom prst="rect">
            <a:avLst/>
          </a:prstGeom>
          <a:effectLst/>
        </p:spPr>
      </p:pic>
      <p:graphicFrame>
        <p:nvGraphicFramePr>
          <p:cNvPr id="17" name="Content Placeholder 2">
            <a:extLst>
              <a:ext uri="{FF2B5EF4-FFF2-40B4-BE49-F238E27FC236}">
                <a16:creationId xmlns:a16="http://schemas.microsoft.com/office/drawing/2014/main" id="{F218B29A-ECBC-3DF0-DCDF-48696D3375E0}"/>
              </a:ext>
            </a:extLst>
          </p:cNvPr>
          <p:cNvGraphicFramePr>
            <a:graphicFrameLocks noGrp="1"/>
          </p:cNvGraphicFramePr>
          <p:nvPr>
            <p:ph idx="1"/>
            <p:extLst>
              <p:ext uri="{D42A27DB-BD31-4B8C-83A1-F6EECF244321}">
                <p14:modId xmlns:p14="http://schemas.microsoft.com/office/powerpoint/2010/main" val="3342918718"/>
              </p:ext>
            </p:extLst>
          </p:nvPr>
        </p:nvGraphicFramePr>
        <p:xfrm>
          <a:off x="416134" y="2405067"/>
          <a:ext cx="6422656" cy="39847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119962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36902-8443-1495-564B-C7ECB31D4721}"/>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9FE2005B-1F9D-9460-2DC3-CF2A9C80064A}"/>
              </a:ext>
            </a:extLst>
          </p:cNvPr>
          <p:cNvSpPr>
            <a:spLocks noGrp="1"/>
          </p:cNvSpPr>
          <p:nvPr>
            <p:ph sz="half" idx="1"/>
          </p:nvPr>
        </p:nvSpPr>
        <p:spPr/>
        <p:txBody>
          <a:bodyPr>
            <a:normAutofit/>
          </a:bodyPr>
          <a:lstStyle/>
          <a:p>
            <a:pPr marL="0" indent="0">
              <a:buNone/>
            </a:pPr>
            <a:r>
              <a:rPr lang="en-GB" sz="2000" dirty="0"/>
              <a:t>University of Hull</a:t>
            </a:r>
          </a:p>
          <a:p>
            <a:pPr marL="0" indent="0">
              <a:buNone/>
            </a:pPr>
            <a:r>
              <a:rPr lang="en-GB" sz="2000" dirty="0">
                <a:hlinkClick r:id="rId2"/>
              </a:rPr>
              <a:t>Case studies - Other assessments - Library at University of Hull</a:t>
            </a:r>
            <a:endParaRPr lang="en-GB" sz="2000" dirty="0"/>
          </a:p>
        </p:txBody>
      </p:sp>
      <p:sp>
        <p:nvSpPr>
          <p:cNvPr id="4" name="Content Placeholder 3">
            <a:extLst>
              <a:ext uri="{FF2B5EF4-FFF2-40B4-BE49-F238E27FC236}">
                <a16:creationId xmlns:a16="http://schemas.microsoft.com/office/drawing/2014/main" id="{0105CD3C-912E-8D2B-D543-6CAFA8111609}"/>
              </a:ext>
            </a:extLst>
          </p:cNvPr>
          <p:cNvSpPr>
            <a:spLocks noGrp="1"/>
          </p:cNvSpPr>
          <p:nvPr>
            <p:ph sz="half" idx="2"/>
          </p:nvPr>
        </p:nvSpPr>
        <p:spPr/>
        <p:txBody>
          <a:bodyPr>
            <a:normAutofit/>
          </a:bodyPr>
          <a:lstStyle/>
          <a:p>
            <a:pPr marL="0" indent="0">
              <a:buNone/>
            </a:pPr>
            <a:r>
              <a:rPr lang="en-GB" sz="2000" dirty="0"/>
              <a:t>Oxford Brookes University</a:t>
            </a:r>
          </a:p>
          <a:p>
            <a:pPr marL="0" indent="0">
              <a:buNone/>
            </a:pPr>
            <a:r>
              <a:rPr lang="en-GB" sz="2000" dirty="0">
                <a:hlinkClick r:id="rId3"/>
              </a:rPr>
              <a:t>Case studies - Oxford Brookes University</a:t>
            </a:r>
            <a:endParaRPr lang="en-GB" sz="2000" dirty="0"/>
          </a:p>
          <a:p>
            <a:pPr marL="0" indent="0">
              <a:buNone/>
            </a:pPr>
            <a:endParaRPr lang="en-GB" sz="2000" dirty="0"/>
          </a:p>
          <a:p>
            <a:pPr marL="0" indent="0">
              <a:buNone/>
            </a:pPr>
            <a:endParaRPr lang="en-GB" sz="2000" dirty="0"/>
          </a:p>
          <a:p>
            <a:pPr marL="0" indent="0">
              <a:buNone/>
            </a:pPr>
            <a:r>
              <a:rPr lang="en-GB" sz="2000" dirty="0"/>
              <a:t>Colorado State University</a:t>
            </a:r>
          </a:p>
          <a:p>
            <a:pPr marL="0" indent="0">
              <a:buNone/>
            </a:pPr>
            <a:r>
              <a:rPr lang="en-GB" sz="2000" dirty="0">
                <a:hlinkClick r:id="rId4"/>
              </a:rPr>
              <a:t>https://writing.colostate.edu/guides/pdfs/guide60.pdf</a:t>
            </a:r>
            <a:r>
              <a:rPr lang="en-GB" sz="2000" dirty="0"/>
              <a:t> </a:t>
            </a:r>
          </a:p>
        </p:txBody>
      </p:sp>
    </p:spTree>
    <p:extLst>
      <p:ext uri="{BB962C8B-B14F-4D97-AF65-F5344CB8AC3E}">
        <p14:creationId xmlns:p14="http://schemas.microsoft.com/office/powerpoint/2010/main" val="58853541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CD20014-4B8B-84C8-C5DA-E3CF2995C666}"/>
              </a:ext>
            </a:extLst>
          </p:cNvPr>
          <p:cNvPicPr>
            <a:picLocks noChangeAspect="1"/>
          </p:cNvPicPr>
          <p:nvPr/>
        </p:nvPicPr>
        <p:blipFill>
          <a:blip r:embed="rId2"/>
          <a:srcRect t="28904" b="13404"/>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F2AD8-9BE3-31C1-79F0-FE509DB0DD44}"/>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Definitions</a:t>
            </a:r>
          </a:p>
        </p:txBody>
      </p:sp>
      <p:sp>
        <p:nvSpPr>
          <p:cNvPr id="5" name="Text Placeholder 4">
            <a:extLst>
              <a:ext uri="{FF2B5EF4-FFF2-40B4-BE49-F238E27FC236}">
                <a16:creationId xmlns:a16="http://schemas.microsoft.com/office/drawing/2014/main" id="{CD9C3411-3884-9293-0A88-FE8BA4FCB7AE}"/>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1787484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a:extLst>
              <a:ext uri="{FF2B5EF4-FFF2-40B4-BE49-F238E27FC236}">
                <a16:creationId xmlns:a16="http://schemas.microsoft.com/office/drawing/2014/main" id="{65EF92BE-5AEE-EEB2-51AD-64F8487C4966}"/>
              </a:ext>
            </a:extLst>
          </p:cNvPr>
          <p:cNvSpPr>
            <a:spLocks noGrp="1"/>
          </p:cNvSpPr>
          <p:nvPr>
            <p:ph type="title"/>
          </p:nvPr>
        </p:nvSpPr>
        <p:spPr>
          <a:xfrm>
            <a:off x="479394" y="1070800"/>
            <a:ext cx="3939688" cy="5583126"/>
          </a:xfrm>
        </p:spPr>
        <p:txBody>
          <a:bodyPr>
            <a:normAutofit/>
          </a:bodyPr>
          <a:lstStyle/>
          <a:p>
            <a:pPr algn="r"/>
            <a:r>
              <a:rPr lang="en-GB" sz="6000" dirty="0"/>
              <a:t>Definitions</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59FF400B-F5CF-E062-6CA6-DD4745E4434D}"/>
              </a:ext>
            </a:extLst>
          </p:cNvPr>
          <p:cNvGraphicFramePr>
            <a:graphicFrameLocks noGrp="1"/>
          </p:cNvGraphicFramePr>
          <p:nvPr>
            <p:ph idx="1"/>
            <p:extLst>
              <p:ext uri="{D42A27DB-BD31-4B8C-83A1-F6EECF244321}">
                <p14:modId xmlns:p14="http://schemas.microsoft.com/office/powerpoint/2010/main" val="250997206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31795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B1769-F797-A5C5-92E8-8B680405AB72}"/>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Follow-up task</a:t>
            </a:r>
          </a:p>
        </p:txBody>
      </p:sp>
      <p:pic>
        <p:nvPicPr>
          <p:cNvPr id="5" name="Content Placeholder 4" descr="A white background with black text&#10;&#10;Description automatically generated">
            <a:extLst>
              <a:ext uri="{FF2B5EF4-FFF2-40B4-BE49-F238E27FC236}">
                <a16:creationId xmlns:a16="http://schemas.microsoft.com/office/drawing/2014/main" id="{00530FCD-1D3F-6C3F-CC90-4DB8BA6B541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5792" y="2068510"/>
            <a:ext cx="10528008" cy="2720980"/>
          </a:xfrm>
        </p:spPr>
      </p:pic>
      <p:sp>
        <p:nvSpPr>
          <p:cNvPr id="3" name="TextBox 2">
            <a:extLst>
              <a:ext uri="{FF2B5EF4-FFF2-40B4-BE49-F238E27FC236}">
                <a16:creationId xmlns:a16="http://schemas.microsoft.com/office/drawing/2014/main" id="{EB6D51C2-F7FA-B1EB-5CEB-AA6CCAFCA322}"/>
              </a:ext>
            </a:extLst>
          </p:cNvPr>
          <p:cNvSpPr txBox="1"/>
          <p:nvPr/>
        </p:nvSpPr>
        <p:spPr>
          <a:xfrm>
            <a:off x="1800751" y="6162812"/>
            <a:ext cx="8280088" cy="369332"/>
          </a:xfrm>
          <a:prstGeom prst="rect">
            <a:avLst/>
          </a:prstGeom>
          <a:noFill/>
          <a:ln>
            <a:solidFill>
              <a:schemeClr val="accent5"/>
            </a:solidFill>
          </a:ln>
        </p:spPr>
        <p:txBody>
          <a:bodyPr wrap="square" rtlCol="0">
            <a:spAutoFit/>
          </a:bodyPr>
          <a:lstStyle/>
          <a:p>
            <a:r>
              <a:rPr lang="en-GB" dirty="0"/>
              <a:t>Please see the module handbook for links relating to various research approaches.</a:t>
            </a:r>
          </a:p>
        </p:txBody>
      </p:sp>
    </p:spTree>
    <p:extLst>
      <p:ext uri="{BB962C8B-B14F-4D97-AF65-F5344CB8AC3E}">
        <p14:creationId xmlns:p14="http://schemas.microsoft.com/office/powerpoint/2010/main" val="33529037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E1ED4-1237-319A-C665-09162E6E9A5C}"/>
              </a:ext>
            </a:extLst>
          </p:cNvPr>
          <p:cNvSpPr>
            <a:spLocks noGrp="1"/>
          </p:cNvSpPr>
          <p:nvPr>
            <p:ph type="ctrTitle"/>
          </p:nvPr>
        </p:nvSpPr>
        <p:spPr>
          <a:xfrm>
            <a:off x="-838053" y="5632386"/>
            <a:ext cx="9681882" cy="739880"/>
          </a:xfrm>
        </p:spPr>
        <p:txBody>
          <a:bodyPr anchor="b">
            <a:noAutofit/>
          </a:bodyPr>
          <a:lstStyle/>
          <a:p>
            <a:r>
              <a:rPr lang="en-GB" sz="5000" dirty="0">
                <a:solidFill>
                  <a:schemeClr val="tx1">
                    <a:lumMod val="85000"/>
                    <a:lumOff val="15000"/>
                  </a:schemeClr>
                </a:solidFill>
                <a:latin typeface="Calibri" panose="020F0502020204030204" pitchFamily="34" charset="0"/>
                <a:cs typeface="Calibri" panose="020F0502020204030204" pitchFamily="34" charset="0"/>
              </a:rPr>
              <a:t>See you next week!</a:t>
            </a:r>
          </a:p>
        </p:txBody>
      </p:sp>
      <p:pic>
        <p:nvPicPr>
          <p:cNvPr id="6" name="Picture 5" descr="A close-up of a network&#10;&#10;Description automatically generated">
            <a:extLst>
              <a:ext uri="{FF2B5EF4-FFF2-40B4-BE49-F238E27FC236}">
                <a16:creationId xmlns:a16="http://schemas.microsoft.com/office/drawing/2014/main" id="{42254CB8-97C3-A140-1408-2371D56CA2B1}"/>
              </a:ext>
            </a:extLst>
          </p:cNvPr>
          <p:cNvPicPr>
            <a:picLocks noChangeAspect="1"/>
          </p:cNvPicPr>
          <p:nvPr/>
        </p:nvPicPr>
        <p:blipFill rotWithShape="1">
          <a:blip r:embed="rId2"/>
          <a:srcRect t="37988" b="1660"/>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212265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1924</TotalTime>
  <Words>2867</Words>
  <Application>Microsoft Office PowerPoint</Application>
  <PresentationFormat>Widescreen</PresentationFormat>
  <Paragraphs>272</Paragraphs>
  <Slides>48</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48</vt:i4>
      </vt:variant>
    </vt:vector>
  </HeadingPairs>
  <TitlesOfParts>
    <vt:vector size="59" baseType="lpstr">
      <vt:lpstr>Aeonik</vt:lpstr>
      <vt:lpstr>Asap</vt:lpstr>
      <vt:lpstr>Google Sans</vt:lpstr>
      <vt:lpstr>Aptos</vt:lpstr>
      <vt:lpstr>Aptos Display</vt:lpstr>
      <vt:lpstr>Arial</vt:lpstr>
      <vt:lpstr>Calibri</vt:lpstr>
      <vt:lpstr>Cambria</vt:lpstr>
      <vt:lpstr>Fira Sans</vt:lpstr>
      <vt:lpstr>Roboto</vt:lpstr>
      <vt:lpstr>Office Theme</vt:lpstr>
      <vt:lpstr>ECDE7020 Session 1 8th January, 2026</vt:lpstr>
      <vt:lpstr>ECDE7020 Module Sessions</vt:lpstr>
      <vt:lpstr>PowerPoint Presentation</vt:lpstr>
      <vt:lpstr>Assessment Component 1: 20% Written Assignment - Research Proposal: 1500-word equivalent</vt:lpstr>
      <vt:lpstr>Assessment Component 3: 30% Written Assignment - Ethics Form: 2250-word equivalent</vt:lpstr>
      <vt:lpstr>Assessment Component 2: 50% Written Assignment: 3750 words</vt:lpstr>
      <vt:lpstr>Epistemological Positions</vt:lpstr>
      <vt:lpstr>Definitions</vt:lpstr>
      <vt:lpstr>PowerPoint Presentation</vt:lpstr>
      <vt:lpstr>PowerPoint Presentation</vt:lpstr>
      <vt:lpstr>Epistemological Positions</vt:lpstr>
      <vt:lpstr>Scenario 1</vt:lpstr>
      <vt:lpstr>Scenario 2</vt:lpstr>
      <vt:lpstr>Research Design Approaches</vt:lpstr>
      <vt:lpstr>The Research Onion</vt:lpstr>
      <vt:lpstr>The Research Onion</vt:lpstr>
      <vt:lpstr>Archival Research </vt:lpstr>
      <vt:lpstr>Archival Research</vt:lpstr>
      <vt:lpstr>Experimental Research</vt:lpstr>
      <vt:lpstr>PowerPoint Presentation</vt:lpstr>
      <vt:lpstr>Survey Design</vt:lpstr>
      <vt:lpstr>Survey or Questionnaire? What’s the difference?</vt:lpstr>
      <vt:lpstr>Questionnaire definition</vt:lpstr>
      <vt:lpstr>Survey definition</vt:lpstr>
      <vt:lpstr>Narrative Research Approaches</vt:lpstr>
      <vt:lpstr>Action Research</vt:lpstr>
      <vt:lpstr>The Action Research Process</vt:lpstr>
      <vt:lpstr>Action Research</vt:lpstr>
      <vt:lpstr>Resources</vt:lpstr>
      <vt:lpstr>Phenomenology</vt:lpstr>
      <vt:lpstr>Resource</vt:lpstr>
      <vt:lpstr>Grounded Theory</vt:lpstr>
      <vt:lpstr>Resource </vt:lpstr>
      <vt:lpstr>Ethnography</vt:lpstr>
      <vt:lpstr>Resources</vt:lpstr>
      <vt:lpstr>Case Study</vt:lpstr>
      <vt:lpstr>Definitions of Case Study</vt:lpstr>
      <vt:lpstr>A rich picture with boundaries</vt:lpstr>
      <vt:lpstr>Two parts of a case study, each part needing the other:</vt:lpstr>
      <vt:lpstr>Scenario  (taken from Thomas, 2021) - bringing the subject and object together</vt:lpstr>
      <vt:lpstr>PowerPoint Presentation</vt:lpstr>
      <vt:lpstr>Types of  Case Study:</vt:lpstr>
      <vt:lpstr>Key Elements of Case Study:</vt:lpstr>
      <vt:lpstr>Resources</vt:lpstr>
      <vt:lpstr>Definitions</vt:lpstr>
      <vt:lpstr>Definitions</vt:lpstr>
      <vt:lpstr>Follow-up task</vt:lpstr>
      <vt:lpstr>See you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ECDE7012</dc:title>
  <dc:creator>Catherine Morgan</dc:creator>
  <cp:lastModifiedBy>Catherine Morgan</cp:lastModifiedBy>
  <cp:revision>44</cp:revision>
  <dcterms:created xsi:type="dcterms:W3CDTF">2024-01-22T12:29:58Z</dcterms:created>
  <dcterms:modified xsi:type="dcterms:W3CDTF">2026-01-07T12:02:04Z</dcterms:modified>
</cp:coreProperties>
</file>