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3"/>
  </p:notesMasterIdLst>
  <p:sldIdLst>
    <p:sldId id="256" r:id="rId2"/>
  </p:sldIdLst>
  <p:sldSz cx="6858000" cy="12192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AD9C6"/>
    <a:srgbClr val="C3C0CE"/>
    <a:srgbClr val="C7C7C7"/>
    <a:srgbClr val="F6BFA0"/>
    <a:srgbClr val="EF925F"/>
    <a:srgbClr val="00FF00"/>
    <a:srgbClr val="EF9467"/>
    <a:srgbClr val="F1A27B"/>
    <a:srgbClr val="EC783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573027D-9604-441C-AFEA-CF40FE97428A}" v="65" dt="2025-11-15T01:15:35.961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7CE84F3-28C3-443E-9E96-99CF82512B78}" styleName="Dark Style 1 - Accent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907" autoAdjust="0"/>
    <p:restoredTop sz="94660"/>
  </p:normalViewPr>
  <p:slideViewPr>
    <p:cSldViewPr snapToGrid="0">
      <p:cViewPr varScale="1">
        <p:scale>
          <a:sx n="33" d="100"/>
          <a:sy n="33" d="100"/>
        </p:scale>
        <p:origin x="204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BFC9DC-B66A-4B11-9DC5-30ED0627C04B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560638" y="1143000"/>
            <a:ext cx="17367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C79C8A-DC9F-44E2-B586-129BA51E46E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913824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39C79C8A-DC9F-44E2-B586-129BA51E46EB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723394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995312"/>
            <a:ext cx="5829300" cy="4244622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6403623"/>
            <a:ext cx="5143500" cy="2943577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900503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6305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3039537"/>
            <a:ext cx="5915025" cy="5071532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8159048"/>
            <a:ext cx="5915025" cy="2666999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82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82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31334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3245556"/>
            <a:ext cx="2914650" cy="7735712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403431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49114"/>
            <a:ext cx="5915025" cy="2356556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988734"/>
            <a:ext cx="2901255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4453467"/>
            <a:ext cx="2901255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988734"/>
            <a:ext cx="2915543" cy="146473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4453467"/>
            <a:ext cx="2915543" cy="6550379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6846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346903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7534537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755425"/>
            <a:ext cx="3471863" cy="8664222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949908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812800"/>
            <a:ext cx="2211884" cy="28448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755425"/>
            <a:ext cx="3471863" cy="8664222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3657600"/>
            <a:ext cx="2211884" cy="6776156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04594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339817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649111"/>
            <a:ext cx="1478756" cy="10332156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649111"/>
            <a:ext cx="4350544" cy="1033215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36502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649114"/>
            <a:ext cx="5915025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3245556"/>
            <a:ext cx="5915025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EB67520C-4900-497B-86EF-F640B82A5408}" type="datetimeFigureOut">
              <a:rPr lang="en-GB" smtClean="0"/>
              <a:t>15/11/2025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11300181"/>
            <a:ext cx="2314575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11300181"/>
            <a:ext cx="154305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6CDD2DCA-3F63-4CF5-9AF4-BDC6EE1DFF2B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4509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1.png"/><Relationship Id="rId7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freeiconspng.com/img/41634" TargetMode="External"/><Relationship Id="rId11" Type="http://schemas.openxmlformats.org/officeDocument/2006/relationships/hyperlink" Target="https://support.microsoft.com/en-us/office/add-a-hyperlink-to-a-slide-239c6c94-d52f-480c-99ae-8b0acf7df6d9" TargetMode="External"/><Relationship Id="rId5" Type="http://schemas.openxmlformats.org/officeDocument/2006/relationships/image" Target="../media/image2.png"/><Relationship Id="rId10" Type="http://schemas.openxmlformats.org/officeDocument/2006/relationships/image" Target="../media/image6.png"/><Relationship Id="rId4" Type="http://schemas.openxmlformats.org/officeDocument/2006/relationships/hyperlink" Target="https://accesoinfohistoria.blogspot.com/" TargetMode="External"/><Relationship Id="rId9" Type="http://schemas.openxmlformats.org/officeDocument/2006/relationships/image" Target="../media/image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>
            <a:extLst>
              <a:ext uri="{FF2B5EF4-FFF2-40B4-BE49-F238E27FC236}">
                <a16:creationId xmlns:a16="http://schemas.microsoft.com/office/drawing/2014/main" id="{C91466FD-3DA3-A2FB-40DF-8F14DAE65859}"/>
              </a:ext>
            </a:extLst>
          </p:cNvPr>
          <p:cNvSpPr/>
          <p:nvPr/>
        </p:nvSpPr>
        <p:spPr>
          <a:xfrm>
            <a:off x="6072717" y="8748183"/>
            <a:ext cx="118295" cy="177800"/>
          </a:xfrm>
          <a:prstGeom prst="rect">
            <a:avLst/>
          </a:prstGeom>
          <a:solidFill>
            <a:srgbClr val="C3C0CE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CA87196-9CEB-AC57-2C4E-9AE39B739E0F}"/>
              </a:ext>
            </a:extLst>
          </p:cNvPr>
          <p:cNvSpPr/>
          <p:nvPr/>
        </p:nvSpPr>
        <p:spPr>
          <a:xfrm>
            <a:off x="0" y="0"/>
            <a:ext cx="6858000" cy="3356859"/>
          </a:xfrm>
          <a:prstGeom prst="rect">
            <a:avLst/>
          </a:prstGeom>
          <a:gradFill>
            <a:gsLst>
              <a:gs pos="0">
                <a:schemeClr val="accent2">
                  <a:satMod val="103000"/>
                  <a:lumMod val="102000"/>
                  <a:tint val="94000"/>
                </a:schemeClr>
              </a:gs>
              <a:gs pos="50000">
                <a:srgbClr val="EF925F"/>
              </a:gs>
              <a:gs pos="100000">
                <a:srgbClr val="FAD9C6"/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A4358E69-1140-8493-78E9-0C2897B9AC54}"/>
              </a:ext>
            </a:extLst>
          </p:cNvPr>
          <p:cNvSpPr/>
          <p:nvPr/>
        </p:nvSpPr>
        <p:spPr>
          <a:xfrm>
            <a:off x="0" y="3355827"/>
            <a:ext cx="3432174" cy="293917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A5C60DC-2231-FC77-73DB-7C2EB010A985}"/>
              </a:ext>
            </a:extLst>
          </p:cNvPr>
          <p:cNvSpPr/>
          <p:nvPr/>
        </p:nvSpPr>
        <p:spPr>
          <a:xfrm>
            <a:off x="3429000" y="3355826"/>
            <a:ext cx="3429000" cy="2946799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65CBA097-A8FA-6CE5-B6D3-8F370731BB03}"/>
              </a:ext>
            </a:extLst>
          </p:cNvPr>
          <p:cNvSpPr/>
          <p:nvPr/>
        </p:nvSpPr>
        <p:spPr>
          <a:xfrm>
            <a:off x="0" y="6281600"/>
            <a:ext cx="3429000" cy="2931559"/>
          </a:xfrm>
          <a:prstGeom prst="rect">
            <a:avLst/>
          </a:prstGeom>
          <a:solidFill>
            <a:srgbClr val="F6BFA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b="1" dirty="0"/>
          </a:p>
          <a:p>
            <a:endParaRPr lang="en-GB" b="1" dirty="0"/>
          </a:p>
          <a:p>
            <a:endParaRPr lang="en-GB" b="1" dirty="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EDE2F5B6-9694-8D0A-8D4A-167FD604E139}"/>
              </a:ext>
            </a:extLst>
          </p:cNvPr>
          <p:cNvSpPr/>
          <p:nvPr/>
        </p:nvSpPr>
        <p:spPr>
          <a:xfrm>
            <a:off x="3429370" y="9209256"/>
            <a:ext cx="3428630" cy="298274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0DDFD3C0-E2F9-1013-C3A0-F9A0D2658D38}"/>
              </a:ext>
            </a:extLst>
          </p:cNvPr>
          <p:cNvSpPr/>
          <p:nvPr/>
        </p:nvSpPr>
        <p:spPr>
          <a:xfrm>
            <a:off x="3425270" y="6294781"/>
            <a:ext cx="3436460" cy="2925350"/>
          </a:xfrm>
          <a:prstGeom prst="rect">
            <a:avLst/>
          </a:prstGeom>
          <a:solidFill>
            <a:srgbClr val="FAD9C6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04AB8CAB-185A-D8B1-9E3F-33FB88275B2B}"/>
              </a:ext>
            </a:extLst>
          </p:cNvPr>
          <p:cNvSpPr/>
          <p:nvPr/>
        </p:nvSpPr>
        <p:spPr>
          <a:xfrm>
            <a:off x="-3175" y="9209257"/>
            <a:ext cx="3428630" cy="2982743"/>
          </a:xfrm>
          <a:prstGeom prst="rect">
            <a:avLst/>
          </a:prstGeom>
          <a:solidFill>
            <a:srgbClr val="EF925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48D9A975-0944-EA53-9398-6A657313BA02}"/>
              </a:ext>
            </a:extLst>
          </p:cNvPr>
          <p:cNvSpPr txBox="1"/>
          <p:nvPr/>
        </p:nvSpPr>
        <p:spPr>
          <a:xfrm>
            <a:off x="432995" y="948590"/>
            <a:ext cx="235727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solidFill>
                  <a:schemeClr val="bg1"/>
                </a:solidFill>
              </a:rPr>
              <a:t>How to insert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D5058A5-289C-5B3C-4E82-7B80258B0EBC}"/>
              </a:ext>
            </a:extLst>
          </p:cNvPr>
          <p:cNvSpPr txBox="1"/>
          <p:nvPr/>
        </p:nvSpPr>
        <p:spPr>
          <a:xfrm>
            <a:off x="432995" y="1309634"/>
            <a:ext cx="359036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chemeClr val="bg1"/>
                </a:solidFill>
              </a:rPr>
              <a:t>Hyperlinks in a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525EC0C-26D2-FDBB-F234-F017AB118320}"/>
              </a:ext>
            </a:extLst>
          </p:cNvPr>
          <p:cNvSpPr txBox="1"/>
          <p:nvPr/>
        </p:nvSpPr>
        <p:spPr>
          <a:xfrm>
            <a:off x="432995" y="1781128"/>
            <a:ext cx="2912633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chemeClr val="bg1"/>
                </a:solidFill>
              </a:rPr>
              <a:t>PowerPoint</a:t>
            </a:r>
          </a:p>
        </p:txBody>
      </p:sp>
      <p:pic>
        <p:nvPicPr>
          <p:cNvPr id="17" name="Picture 16" descr="A red folder with a white letter and a pie chart&#10;&#10;AI-generated content may be incorrect.">
            <a:extLst>
              <a:ext uri="{FF2B5EF4-FFF2-40B4-BE49-F238E27FC236}">
                <a16:creationId xmlns:a16="http://schemas.microsoft.com/office/drawing/2014/main" id="{A7CAD18B-F971-6BE4-08FE-90554D95342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4"/>
              </a:ext>
            </a:extLst>
          </a:blip>
          <a:stretch>
            <a:fillRect/>
          </a:stretch>
        </p:blipFill>
        <p:spPr>
          <a:xfrm>
            <a:off x="4456357" y="863509"/>
            <a:ext cx="1526774" cy="1499292"/>
          </a:xfrm>
          <a:prstGeom prst="rect">
            <a:avLst/>
          </a:prstGeom>
        </p:spPr>
      </p:pic>
      <p:sp>
        <p:nvSpPr>
          <p:cNvPr id="20" name="TextBox 19">
            <a:extLst>
              <a:ext uri="{FF2B5EF4-FFF2-40B4-BE49-F238E27FC236}">
                <a16:creationId xmlns:a16="http://schemas.microsoft.com/office/drawing/2014/main" id="{6C6B0935-8C9A-4375-E672-310D06729343}"/>
              </a:ext>
            </a:extLst>
          </p:cNvPr>
          <p:cNvSpPr txBox="1"/>
          <p:nvPr/>
        </p:nvSpPr>
        <p:spPr>
          <a:xfrm>
            <a:off x="123361" y="3665499"/>
            <a:ext cx="2329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What is a Hyperlink?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240A6D4B-3F6F-2AA0-D82C-8E543F9EEC69}"/>
              </a:ext>
            </a:extLst>
          </p:cNvPr>
          <p:cNvSpPr txBox="1"/>
          <p:nvPr/>
        </p:nvSpPr>
        <p:spPr>
          <a:xfrm>
            <a:off x="123361" y="3977957"/>
            <a:ext cx="1735489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1100" dirty="0">
              <a:solidFill>
                <a:schemeClr val="bg1"/>
              </a:solidFill>
            </a:endParaRPr>
          </a:p>
          <a:p>
            <a:r>
              <a:rPr lang="en-GB" sz="1100" dirty="0">
                <a:solidFill>
                  <a:schemeClr val="bg1"/>
                </a:solidFill>
              </a:rPr>
              <a:t>In PowerPoint presentations, hyperlinks are commonly used to direct viewers to external websites, specific slides within the presentation, email addresses, or downloadable files. </a:t>
            </a:r>
          </a:p>
          <a:p>
            <a:endParaRPr lang="en-GB" sz="1100" dirty="0">
              <a:solidFill>
                <a:schemeClr val="bg1"/>
              </a:solidFill>
            </a:endParaRPr>
          </a:p>
        </p:txBody>
      </p:sp>
      <p:pic>
        <p:nvPicPr>
          <p:cNvPr id="23" name="Picture 22" descr="A white figure with a blue question mark">
            <a:extLst>
              <a:ext uri="{FF2B5EF4-FFF2-40B4-BE49-F238E27FC236}">
                <a16:creationId xmlns:a16="http://schemas.microsoft.com/office/drawing/2014/main" id="{A2792838-330A-C4BA-6082-0F1ECD0C0E42}"/>
              </a:ext>
            </a:extLst>
          </p:cNvPr>
          <p:cNvPicPr>
            <a:picLocks noChangeAspect="1"/>
          </p:cNvPicPr>
          <p:nvPr/>
        </p:nvPicPr>
        <p:blipFill>
          <a:blip r:embed="rId5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6"/>
              </a:ext>
            </a:extLst>
          </a:blip>
          <a:stretch>
            <a:fillRect/>
          </a:stretch>
        </p:blipFill>
        <p:spPr>
          <a:xfrm>
            <a:off x="1770796" y="4245784"/>
            <a:ext cx="1547294" cy="1547294"/>
          </a:xfrm>
          <a:prstGeom prst="rect">
            <a:avLst/>
          </a:prstGeom>
        </p:spPr>
      </p:pic>
      <p:sp>
        <p:nvSpPr>
          <p:cNvPr id="24" name="TextBox 23">
            <a:extLst>
              <a:ext uri="{FF2B5EF4-FFF2-40B4-BE49-F238E27FC236}">
                <a16:creationId xmlns:a16="http://schemas.microsoft.com/office/drawing/2014/main" id="{6B07BA86-3BA7-6285-2F02-91AD86634852}"/>
              </a:ext>
            </a:extLst>
          </p:cNvPr>
          <p:cNvSpPr txBox="1"/>
          <p:nvPr/>
        </p:nvSpPr>
        <p:spPr>
          <a:xfrm>
            <a:off x="3653995" y="4156556"/>
            <a:ext cx="2831472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Begin by highlighting your clickable element such as text, an image, or a button. As shown in the example below. </a:t>
            </a:r>
          </a:p>
        </p:txBody>
      </p:sp>
      <p:pic>
        <p:nvPicPr>
          <p:cNvPr id="26" name="Picture 25">
            <a:extLst>
              <a:ext uri="{FF2B5EF4-FFF2-40B4-BE49-F238E27FC236}">
                <a16:creationId xmlns:a16="http://schemas.microsoft.com/office/drawing/2014/main" id="{0EC2E629-C8F2-D3B3-32D3-6F7E610AFF06}"/>
              </a:ext>
            </a:extLst>
          </p:cNvPr>
          <p:cNvPicPr>
            <a:picLocks noChangeAspect="1"/>
          </p:cNvPicPr>
          <p:nvPr/>
        </p:nvPicPr>
        <p:blipFill>
          <a:blip r:embed="rId7"/>
          <a:srcRect t="11420"/>
          <a:stretch>
            <a:fillRect/>
          </a:stretch>
        </p:blipFill>
        <p:spPr>
          <a:xfrm>
            <a:off x="4156243" y="4978400"/>
            <a:ext cx="1872993" cy="365309"/>
          </a:xfrm>
          <a:prstGeom prst="rect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74AA1D64-27F5-E659-5565-89E31AD6D366}"/>
              </a:ext>
            </a:extLst>
          </p:cNvPr>
          <p:cNvSpPr txBox="1"/>
          <p:nvPr/>
        </p:nvSpPr>
        <p:spPr>
          <a:xfrm>
            <a:off x="3653995" y="3697740"/>
            <a:ext cx="2329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Step One: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9DC2E5D-05DC-B7D6-68C4-6E8766E0E173}"/>
              </a:ext>
            </a:extLst>
          </p:cNvPr>
          <p:cNvSpPr txBox="1"/>
          <p:nvPr/>
        </p:nvSpPr>
        <p:spPr>
          <a:xfrm>
            <a:off x="3653995" y="5518295"/>
            <a:ext cx="28314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This shows a highlighted piece of text. If you are using an image, select the image.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BB8F7E5-B18D-7D09-6E77-617D3AA4BB4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22231" y="8567803"/>
            <a:ext cx="2758790" cy="41856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52FD3F02-5A7F-A914-6210-38A21959130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48188" y="7789050"/>
            <a:ext cx="2117663" cy="1184841"/>
          </a:xfrm>
          <a:prstGeom prst="rect">
            <a:avLst/>
          </a:prstGeom>
        </p:spPr>
      </p:pic>
      <p:pic>
        <p:nvPicPr>
          <p:cNvPr id="1028" name="Picture 4" descr="3d Man Check Mark With Transparent Background - Clipart Transparent ...">
            <a:extLst>
              <a:ext uri="{FF2B5EF4-FFF2-40B4-BE49-F238E27FC236}">
                <a16:creationId xmlns:a16="http://schemas.microsoft.com/office/drawing/2014/main" id="{96EBD65D-D7C8-03F7-1A48-1CB0EFEEDB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duotone>
              <a:schemeClr val="accent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3612" y="10305451"/>
            <a:ext cx="1614883" cy="1539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318458F6-5C10-D3E0-ACF1-ACFA147183A9}"/>
              </a:ext>
            </a:extLst>
          </p:cNvPr>
          <p:cNvSpPr txBox="1"/>
          <p:nvPr/>
        </p:nvSpPr>
        <p:spPr>
          <a:xfrm>
            <a:off x="90891" y="6749131"/>
            <a:ext cx="301353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>
                <a:solidFill>
                  <a:schemeClr val="bg1"/>
                </a:solidFill>
              </a:rPr>
              <a:t>Locate the </a:t>
            </a:r>
            <a:r>
              <a:rPr lang="en-GB" sz="1100" i="1" dirty="0">
                <a:solidFill>
                  <a:schemeClr val="bg1"/>
                </a:solidFill>
              </a:rPr>
              <a:t>insert</a:t>
            </a:r>
            <a:r>
              <a:rPr lang="en-GB" sz="1100" dirty="0">
                <a:solidFill>
                  <a:schemeClr val="bg1"/>
                </a:solidFill>
              </a:rPr>
              <a:t> tab. Once complete, find and click the link. Alternatively,</a:t>
            </a:r>
          </a:p>
          <a:p>
            <a:r>
              <a:rPr lang="en-GB" sz="1100" i="1" dirty="0">
                <a:solidFill>
                  <a:schemeClr val="bg1"/>
                </a:solidFill>
              </a:rPr>
              <a:t>right click</a:t>
            </a:r>
            <a:r>
              <a:rPr lang="en-GB" sz="1100" dirty="0">
                <a:solidFill>
                  <a:schemeClr val="bg1"/>
                </a:solidFill>
              </a:rPr>
              <a:t>, and you can also find the </a:t>
            </a:r>
            <a:r>
              <a:rPr lang="en-GB" sz="1100" i="1" dirty="0">
                <a:solidFill>
                  <a:schemeClr val="bg1"/>
                </a:solidFill>
              </a:rPr>
              <a:t>Link</a:t>
            </a:r>
            <a:endParaRPr lang="en-GB" sz="1100" dirty="0">
              <a:solidFill>
                <a:schemeClr val="bg1"/>
              </a:solidFill>
            </a:endParaRPr>
          </a:p>
          <a:p>
            <a:r>
              <a:rPr lang="en-GB" sz="1100" dirty="0">
                <a:solidFill>
                  <a:schemeClr val="bg1"/>
                </a:solidFill>
              </a:rPr>
              <a:t>option there.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5EAEAB5B-CAE9-BC5E-63E9-4528F8E0D348}"/>
              </a:ext>
            </a:extLst>
          </p:cNvPr>
          <p:cNvSpPr txBox="1"/>
          <p:nvPr/>
        </p:nvSpPr>
        <p:spPr>
          <a:xfrm>
            <a:off x="849365" y="8269884"/>
            <a:ext cx="1617316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600" dirty="0">
                <a:solidFill>
                  <a:schemeClr val="bg1"/>
                </a:solidFill>
              </a:rPr>
              <a:t>Example of how to insert a hyperlink with  </a:t>
            </a:r>
          </a:p>
          <a:p>
            <a:r>
              <a:rPr lang="en-GB" sz="500" dirty="0">
                <a:solidFill>
                  <a:schemeClr val="bg1"/>
                </a:solidFill>
              </a:rPr>
              <a:t>                           </a:t>
            </a:r>
            <a:r>
              <a:rPr lang="en-GB" sz="600" dirty="0">
                <a:solidFill>
                  <a:schemeClr val="bg1"/>
                </a:solidFill>
              </a:rPr>
              <a:t>PowerPoint</a:t>
            </a:r>
            <a:endParaRPr lang="en-GB" sz="500" dirty="0">
              <a:solidFill>
                <a:schemeClr val="bg1"/>
              </a:solidFill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CE8583E3-2AAD-EA70-A36D-50D42E32BC8B}"/>
              </a:ext>
            </a:extLst>
          </p:cNvPr>
          <p:cNvSpPr txBox="1"/>
          <p:nvPr/>
        </p:nvSpPr>
        <p:spPr>
          <a:xfrm>
            <a:off x="1098550" y="8950168"/>
            <a:ext cx="2525008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bg1"/>
                </a:solidFill>
              </a:rPr>
              <a:t>  </a:t>
            </a:r>
            <a:r>
              <a:rPr lang="en-GB" sz="600" dirty="0">
                <a:solidFill>
                  <a:schemeClr val="bg1"/>
                </a:solidFill>
              </a:rPr>
              <a:t>Example of how to insert a link in PowerPoint</a:t>
            </a:r>
            <a:endParaRPr lang="en-GB" sz="700" dirty="0">
              <a:solidFill>
                <a:schemeClr val="bg1"/>
              </a:solidFill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9BF51B7-1837-7FE3-FB48-916E672120E3}"/>
              </a:ext>
            </a:extLst>
          </p:cNvPr>
          <p:cNvSpPr txBox="1"/>
          <p:nvPr/>
        </p:nvSpPr>
        <p:spPr>
          <a:xfrm>
            <a:off x="3653995" y="6377936"/>
            <a:ext cx="30948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Following step:</a:t>
            </a:r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A656408A-FB4B-BD6E-7436-210E297D1665}"/>
              </a:ext>
            </a:extLst>
          </p:cNvPr>
          <p:cNvSpPr txBox="1"/>
          <p:nvPr/>
        </p:nvSpPr>
        <p:spPr>
          <a:xfrm>
            <a:off x="3541155" y="6718751"/>
            <a:ext cx="2873805" cy="10618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50" dirty="0">
                <a:solidFill>
                  <a:schemeClr val="bg1"/>
                </a:solidFill>
              </a:rPr>
              <a:t>Once clicked, a </a:t>
            </a:r>
            <a:r>
              <a:rPr lang="en-GB" sz="1050" i="1" dirty="0">
                <a:solidFill>
                  <a:schemeClr val="bg1"/>
                </a:solidFill>
              </a:rPr>
              <a:t>dialog </a:t>
            </a:r>
            <a:r>
              <a:rPr lang="en-GB" sz="1050" dirty="0">
                <a:solidFill>
                  <a:schemeClr val="bg1"/>
                </a:solidFill>
              </a:rPr>
              <a:t>box will open. click on the Existing file or Web Page tab.</a:t>
            </a:r>
          </a:p>
          <a:p>
            <a:r>
              <a:rPr lang="en-GB" sz="1050" dirty="0">
                <a:solidFill>
                  <a:schemeClr val="bg1"/>
                </a:solidFill>
              </a:rPr>
              <a:t>In the address box, type or paste the website URL.</a:t>
            </a:r>
          </a:p>
          <a:p>
            <a:r>
              <a:rPr lang="en-GB" sz="1050" dirty="0">
                <a:solidFill>
                  <a:schemeClr val="bg1"/>
                </a:solidFill>
              </a:rPr>
              <a:t>You can also link a </a:t>
            </a:r>
            <a:r>
              <a:rPr lang="en-GB" sz="1050" i="1" dirty="0">
                <a:solidFill>
                  <a:schemeClr val="bg1"/>
                </a:solidFill>
              </a:rPr>
              <a:t>word </a:t>
            </a:r>
            <a:r>
              <a:rPr lang="en-GB" sz="1050" dirty="0">
                <a:solidFill>
                  <a:schemeClr val="bg1"/>
                </a:solidFill>
              </a:rPr>
              <a:t>by writing in the </a:t>
            </a:r>
            <a:r>
              <a:rPr lang="en-GB" sz="1050" i="1" dirty="0">
                <a:solidFill>
                  <a:schemeClr val="bg1"/>
                </a:solidFill>
              </a:rPr>
              <a:t>text to display </a:t>
            </a:r>
            <a:r>
              <a:rPr lang="en-GB" sz="1050" dirty="0">
                <a:solidFill>
                  <a:schemeClr val="bg1"/>
                </a:solidFill>
              </a:rPr>
              <a:t>box located on the top. Click on </a:t>
            </a:r>
            <a:r>
              <a:rPr lang="en-GB" sz="1050" i="1" dirty="0">
                <a:solidFill>
                  <a:schemeClr val="bg1"/>
                </a:solidFill>
              </a:rPr>
              <a:t>ok.</a:t>
            </a:r>
          </a:p>
        </p:txBody>
      </p:sp>
      <p:sp>
        <p:nvSpPr>
          <p:cNvPr id="37" name="TextBox 36">
            <a:extLst>
              <a:ext uri="{FF2B5EF4-FFF2-40B4-BE49-F238E27FC236}">
                <a16:creationId xmlns:a16="http://schemas.microsoft.com/office/drawing/2014/main" id="{DCAC3331-5222-9FDB-ECE6-4D793CC28AB4}"/>
              </a:ext>
            </a:extLst>
          </p:cNvPr>
          <p:cNvSpPr txBox="1"/>
          <p:nvPr/>
        </p:nvSpPr>
        <p:spPr>
          <a:xfrm>
            <a:off x="3836852" y="8974977"/>
            <a:ext cx="2295012" cy="2000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700" dirty="0">
                <a:solidFill>
                  <a:schemeClr val="bg1"/>
                </a:solidFill>
              </a:rPr>
              <a:t>                                  Insert a Hyperlink with PowerPoint</a:t>
            </a: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078F1435-DF89-758A-5337-BA7D3367835B}"/>
              </a:ext>
            </a:extLst>
          </p:cNvPr>
          <p:cNvSpPr txBox="1"/>
          <p:nvPr/>
        </p:nvSpPr>
        <p:spPr>
          <a:xfrm>
            <a:off x="151541" y="9489046"/>
            <a:ext cx="311919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And finally: </a:t>
            </a:r>
          </a:p>
        </p:txBody>
      </p:sp>
      <p:sp>
        <p:nvSpPr>
          <p:cNvPr id="39" name="TextBox 38">
            <a:extLst>
              <a:ext uri="{FF2B5EF4-FFF2-40B4-BE49-F238E27FC236}">
                <a16:creationId xmlns:a16="http://schemas.microsoft.com/office/drawing/2014/main" id="{987EA9A4-E791-9CEE-C69C-A38A8B9A3822}"/>
              </a:ext>
            </a:extLst>
          </p:cNvPr>
          <p:cNvSpPr txBox="1"/>
          <p:nvPr/>
        </p:nvSpPr>
        <p:spPr>
          <a:xfrm>
            <a:off x="144763" y="9842746"/>
            <a:ext cx="280164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000" dirty="0">
                <a:solidFill>
                  <a:schemeClr val="bg1"/>
                </a:solidFill>
              </a:rPr>
              <a:t>Once you have added the </a:t>
            </a:r>
            <a:r>
              <a:rPr lang="en-GB" sz="1000" b="1" dirty="0">
                <a:solidFill>
                  <a:schemeClr val="bg1"/>
                </a:solidFill>
              </a:rPr>
              <a:t>hyperlink</a:t>
            </a:r>
            <a:r>
              <a:rPr lang="en-GB" sz="1000" dirty="0">
                <a:solidFill>
                  <a:schemeClr val="bg1"/>
                </a:solidFill>
              </a:rPr>
              <a:t>, go to </a:t>
            </a:r>
            <a:r>
              <a:rPr lang="en-GB" sz="1000" i="1" dirty="0">
                <a:solidFill>
                  <a:schemeClr val="bg1"/>
                </a:solidFill>
              </a:rPr>
              <a:t>Normal view</a:t>
            </a:r>
            <a:r>
              <a:rPr lang="en-GB" sz="1000" dirty="0">
                <a:solidFill>
                  <a:schemeClr val="bg1"/>
                </a:solidFill>
              </a:rPr>
              <a:t>. Find the </a:t>
            </a:r>
            <a:r>
              <a:rPr lang="en-GB" sz="1000" i="1" dirty="0">
                <a:solidFill>
                  <a:schemeClr val="bg1"/>
                </a:solidFill>
              </a:rPr>
              <a:t>text or picture </a:t>
            </a:r>
            <a:r>
              <a:rPr lang="en-GB" sz="1000" dirty="0">
                <a:solidFill>
                  <a:schemeClr val="bg1"/>
                </a:solidFill>
              </a:rPr>
              <a:t>you linked, </a:t>
            </a:r>
            <a:r>
              <a:rPr lang="en-GB" sz="1000" i="1" dirty="0">
                <a:solidFill>
                  <a:schemeClr val="bg1"/>
                </a:solidFill>
              </a:rPr>
              <a:t>right-click,</a:t>
            </a:r>
            <a:r>
              <a:rPr lang="en-GB" sz="1000" dirty="0">
                <a:solidFill>
                  <a:schemeClr val="bg1"/>
                </a:solidFill>
              </a:rPr>
              <a:t> select </a:t>
            </a:r>
            <a:r>
              <a:rPr lang="en-GB" sz="1000" i="1" dirty="0">
                <a:solidFill>
                  <a:schemeClr val="bg1"/>
                </a:solidFill>
              </a:rPr>
              <a:t>Open Hyperlink </a:t>
            </a:r>
            <a:r>
              <a:rPr lang="en-GB" sz="1000" dirty="0">
                <a:solidFill>
                  <a:schemeClr val="bg1"/>
                </a:solidFill>
              </a:rPr>
              <a:t>from the menu. This enables you to check if your link works.</a:t>
            </a:r>
            <a:endParaRPr lang="en-GB" dirty="0">
              <a:solidFill>
                <a:schemeClr val="bg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6328C03-7EF6-D893-8DE2-D1D624AD4D06}"/>
              </a:ext>
            </a:extLst>
          </p:cNvPr>
          <p:cNvSpPr txBox="1"/>
          <p:nvPr/>
        </p:nvSpPr>
        <p:spPr>
          <a:xfrm>
            <a:off x="3578056" y="10143479"/>
            <a:ext cx="2983350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Text Hyperlink 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– Uses a </a:t>
            </a: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word or phrase 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to redirect visitors to another page, file or document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Image Hyperlink 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– Uses </a:t>
            </a: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an image 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to redirect visitors to another page, file or document.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Bookmark Hyperlink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 – Uses </a:t>
            </a: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text or an image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 to redirect to another part of a web page.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E-mail Hyperlink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 – Allows visitors to </a:t>
            </a: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send an email message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 to the </a:t>
            </a:r>
            <a:r>
              <a:rPr lang="en-GB" sz="1000" i="1" dirty="0">
                <a:solidFill>
                  <a:schemeClr val="bg1">
                    <a:lumMod val="65000"/>
                  </a:schemeClr>
                </a:solidFill>
              </a:rPr>
              <a:t>displayed email address.</a:t>
            </a:r>
          </a:p>
          <a:p>
            <a:r>
              <a:rPr lang="en-GB" sz="1000" dirty="0">
                <a:solidFill>
                  <a:schemeClr val="bg1">
                    <a:lumMod val="65000"/>
                  </a:schemeClr>
                </a:solidFill>
              </a:rPr>
              <a:t>Want to know more? </a:t>
            </a:r>
            <a:r>
              <a:rPr lang="en-GB" sz="1000" dirty="0">
                <a:solidFill>
                  <a:schemeClr val="bg1">
                    <a:lumMod val="65000"/>
                  </a:schemeClr>
                </a:solidFill>
                <a:hlinkClick r:id="rId11"/>
              </a:rPr>
              <a:t>www.support.microsoft.com</a:t>
            </a:r>
            <a:endParaRPr lang="en-GB" sz="1000" dirty="0">
              <a:solidFill>
                <a:schemeClr val="bg1">
                  <a:lumMod val="65000"/>
                </a:schemeClr>
              </a:solidFill>
            </a:endParaRPr>
          </a:p>
        </p:txBody>
      </p:sp>
      <p:pic>
        <p:nvPicPr>
          <p:cNvPr id="19" name="Picture 18">
            <a:extLst>
              <a:ext uri="{FF2B5EF4-FFF2-40B4-BE49-F238E27FC236}">
                <a16:creationId xmlns:a16="http://schemas.microsoft.com/office/drawing/2014/main" id="{65EFF6A5-03F5-0CC9-E709-619A9354186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27444" y="7867523"/>
            <a:ext cx="2758790" cy="41856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67802C3-E4D2-B14B-45B8-72A09D0A92E4}"/>
              </a:ext>
            </a:extLst>
          </p:cNvPr>
          <p:cNvSpPr txBox="1"/>
          <p:nvPr/>
        </p:nvSpPr>
        <p:spPr>
          <a:xfrm>
            <a:off x="3594728" y="9473414"/>
            <a:ext cx="34286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>
                    <a:lumMod val="65000"/>
                  </a:schemeClr>
                </a:solidFill>
              </a:rPr>
              <a:t>Different Forms of Hyperlink:</a:t>
            </a:r>
          </a:p>
        </p:txBody>
      </p:sp>
      <p:sp>
        <p:nvSpPr>
          <p:cNvPr id="35" name="TextBox 34">
            <a:extLst>
              <a:ext uri="{FF2B5EF4-FFF2-40B4-BE49-F238E27FC236}">
                <a16:creationId xmlns:a16="http://schemas.microsoft.com/office/drawing/2014/main" id="{5A1429C0-7282-5510-993F-F6F4AAC2E1A6}"/>
              </a:ext>
            </a:extLst>
          </p:cNvPr>
          <p:cNvSpPr txBox="1"/>
          <p:nvPr/>
        </p:nvSpPr>
        <p:spPr>
          <a:xfrm>
            <a:off x="73487" y="6386157"/>
            <a:ext cx="211383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solidFill>
                  <a:schemeClr val="bg1"/>
                </a:solidFill>
              </a:rPr>
              <a:t>Next step:</a:t>
            </a:r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99D43FC8-397D-01A5-D884-DEE6601403E4}"/>
              </a:ext>
            </a:extLst>
          </p:cNvPr>
          <p:cNvSpPr/>
          <p:nvPr/>
        </p:nvSpPr>
        <p:spPr>
          <a:xfrm>
            <a:off x="4289664" y="8689637"/>
            <a:ext cx="284860" cy="140775"/>
          </a:xfrm>
          <a:prstGeom prst="ellipse">
            <a:avLst/>
          </a:prstGeom>
          <a:noFill/>
          <a:ln w="19050"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83F60DDD-A883-39CB-924C-31666E74E1F1}"/>
              </a:ext>
            </a:extLst>
          </p:cNvPr>
          <p:cNvSpPr/>
          <p:nvPr/>
        </p:nvSpPr>
        <p:spPr>
          <a:xfrm>
            <a:off x="3031594" y="8619067"/>
            <a:ext cx="184299" cy="328700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0DD4EF36-CCD7-4928-E4E7-79BC6F2CA7AD}"/>
              </a:ext>
            </a:extLst>
          </p:cNvPr>
          <p:cNvSpPr/>
          <p:nvPr/>
        </p:nvSpPr>
        <p:spPr>
          <a:xfrm>
            <a:off x="630698" y="7801492"/>
            <a:ext cx="198681" cy="251364"/>
          </a:xfrm>
          <a:prstGeom prst="ellipse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833451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463</TotalTime>
  <Words>330</Words>
  <Application>Microsoft Office PowerPoint</Application>
  <PresentationFormat>Widescreen</PresentationFormat>
  <Paragraphs>31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Aptos Display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Abdus Sufan (2437819)</dc:creator>
  <cp:lastModifiedBy>Abdus Sufan (2437819)</cp:lastModifiedBy>
  <cp:revision>30</cp:revision>
  <dcterms:created xsi:type="dcterms:W3CDTF">2025-11-08T23:39:35Z</dcterms:created>
  <dcterms:modified xsi:type="dcterms:W3CDTF">2025-11-15T16:03:00Z</dcterms:modified>
</cp:coreProperties>
</file>