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A89853-C9CC-40EE-89C8-0018823C86AB}" v="490" dt="2021-04-20T18:53:15.292"/>
    <p1510:client id="{7E8A1051-8080-4E0C-B1AC-944B07E0CFC0}" v="1165" dt="2021-04-15T15:27:27.415"/>
    <p1510:client id="{8B73014B-B3BD-4163-94FB-E449D97646D1}" v="190" dt="2021-04-21T21:11:17.034"/>
    <p1510:client id="{C3426112-7EEA-4D08-8E50-19F87AA9F918}" v="124" dt="2021-04-21T19:39:15.277"/>
    <p1510:client id="{EAD119EC-94E5-41E1-93D6-B335BCE19BB9}" v="36" dt="2021-04-21T00:56:11.6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71" d="100"/>
          <a:sy n="71" d="100"/>
        </p:scale>
        <p:origin x="84" y="7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presProps" Target="presProps.xml" Id="rId8" /><Relationship Type="http://schemas.microsoft.com/office/2015/10/relationships/revisionInfo" Target="revisionInfo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tableStyles" Target="tableStyles.xml" Id="rId11" /><Relationship Type="http://schemas.openxmlformats.org/officeDocument/2006/relationships/slide" Target="slides/slide4.xml" Id="rId5" /><Relationship Type="http://schemas.openxmlformats.org/officeDocument/2006/relationships/theme" Target="theme/theme1.xml" Id="rId10" /><Relationship Type="http://schemas.openxmlformats.org/officeDocument/2006/relationships/slide" Target="slides/slide3.xml" Id="rId4" /><Relationship Type="http://schemas.openxmlformats.org/officeDocument/2006/relationships/viewProps" Target="viewProps.xml" Id="rId9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4/21/2021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4/21/2021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4/21/2021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4/21/2021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4/21/2021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4/21/2021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4/21/2021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4/21/2021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4/21/2021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4/21/2021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4/21/2021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4/21/2021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4/21/2021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4/21/2021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4/21/2021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4/21/2021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4/21/2021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4/21/2021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Label Manager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In the music industry</a:t>
            </a:r>
          </a:p>
        </p:txBody>
      </p:sp>
    </p:spTree>
    <p:extLst>
      <p:ext uri="{BB962C8B-B14F-4D97-AF65-F5344CB8AC3E}">
        <p14:creationId xmlns:p14="http://schemas.microsoft.com/office/powerpoint/2010/main" val="4141345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93ED7-71A7-4011-9DF8-F3875058C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54" y="203949"/>
            <a:ext cx="10921383" cy="1639991"/>
          </a:xfrm>
        </p:spPr>
        <p:txBody>
          <a:bodyPr>
            <a:noAutofit/>
          </a:bodyPr>
          <a:lstStyle/>
          <a:p>
            <a:r>
              <a:rPr lang="en-GB" sz="4400" dirty="0">
                <a:latin typeface="Gloucester MT Extra Condensed"/>
                <a:ea typeface="HGMaruGothicMPRO"/>
              </a:rPr>
              <a:t>Clearly a mix of skills is desirable for any career, but most importantly is how an individual applies these skills to themself.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C78DAD-B983-4878-9E23-17FDC5F20BD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74904" y="2402445"/>
            <a:ext cx="5088712" cy="274249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-</a:t>
            </a:r>
            <a:r>
              <a:rPr lang="en-GB" sz="2400" dirty="0">
                <a:latin typeface="Gloucester MT Extra Condensed"/>
              </a:rPr>
              <a:t> Leadership </a:t>
            </a:r>
          </a:p>
          <a:p>
            <a:r>
              <a:rPr lang="en-GB" sz="2400" dirty="0">
                <a:latin typeface="Gloucester MT Extra Condensed"/>
              </a:rPr>
              <a:t>- good communication skills</a:t>
            </a:r>
          </a:p>
          <a:p>
            <a:r>
              <a:rPr lang="en-GB" sz="2400" dirty="0">
                <a:latin typeface="Gloucester MT Extra Condensed"/>
                <a:ea typeface="+mn-lt"/>
                <a:cs typeface="+mn-lt"/>
              </a:rPr>
              <a:t>- Strong organisational skills and ability to use own initiative </a:t>
            </a:r>
          </a:p>
          <a:p>
            <a:r>
              <a:rPr lang="en-GB" sz="2400" dirty="0">
                <a:latin typeface="Gloucester MT Extra Condensed"/>
                <a:ea typeface="+mn-lt"/>
                <a:cs typeface="+mn-lt"/>
              </a:rPr>
              <a:t>- enthusiasm and a positive attitude </a:t>
            </a:r>
            <a:endParaRPr lang="en-GB" sz="2400" dirty="0">
              <a:latin typeface="Gloucester MT Extra Condensed"/>
            </a:endParaRP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FBC4FC-2B66-46CF-8DD7-A9337FAC8C01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>
                <a:latin typeface="Gloucester MT Extra Condensed"/>
              </a:rPr>
              <a:t>these skills are the skills I will need to have to be a successful label manager.</a:t>
            </a:r>
          </a:p>
          <a:p>
            <a:r>
              <a:rPr lang="en-GB" dirty="0">
                <a:latin typeface="Gloucester MT Extra Condensed"/>
                <a:ea typeface="+mn-lt"/>
                <a:cs typeface="+mn-lt"/>
              </a:rPr>
              <a:t>Music label managers have distinct personalities </a:t>
            </a:r>
            <a:endParaRPr lang="en-GB">
              <a:latin typeface="Gloucester MT Extra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1053438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D1CB1-1715-4958-A898-DB3E2F885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>
                <a:latin typeface="Gloucester MT Extra Condensed"/>
              </a:rPr>
              <a:t>Skills needed</a:t>
            </a:r>
            <a:endParaRPr lang="en-US" sz="6000">
              <a:latin typeface="Gloucester MT Extra Condensed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A21F4D-A87B-44A8-9112-F9902F626A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Academic skills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057786-08E1-4E76-95A4-C9667CF9D2B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- </a:t>
            </a:r>
            <a:r>
              <a:rPr lang="en-GB" sz="2200" dirty="0">
                <a:latin typeface="Gloucester MT Extra Condensed"/>
              </a:rPr>
              <a:t>communication skills </a:t>
            </a:r>
            <a:endParaRPr lang="en-US" sz="2200">
              <a:latin typeface="Gloucester MT Extra Condensed"/>
            </a:endParaRPr>
          </a:p>
          <a:p>
            <a:pPr marL="0" indent="0">
              <a:buNone/>
            </a:pPr>
            <a:r>
              <a:rPr lang="en-GB" sz="2200" dirty="0">
                <a:latin typeface="Gloucester MT Extra Condensed"/>
              </a:rPr>
              <a:t>- Time management </a:t>
            </a:r>
          </a:p>
          <a:p>
            <a:pPr marL="0" indent="0">
              <a:buNone/>
            </a:pPr>
            <a:r>
              <a:rPr lang="en-GB" sz="2200" dirty="0">
                <a:latin typeface="Gloucester MT Extra Condensed"/>
              </a:rPr>
              <a:t>-Good decision making</a:t>
            </a:r>
          </a:p>
          <a:p>
            <a:pPr marL="0" indent="0">
              <a:buNone/>
            </a:pPr>
            <a:r>
              <a:rPr lang="en-GB" sz="2200" dirty="0">
                <a:latin typeface="Gloucester MT Extra Condensed"/>
              </a:rPr>
              <a:t>-industry knowledge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16FBB5-F219-4E81-B921-3D31BAF56F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Employability Skills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F28703-F19E-4F57-8C25-76744C04ECBA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200" dirty="0">
                <a:latin typeface="Gloucester MT Extra Condensed"/>
              </a:rPr>
              <a:t>- Organisation skills</a:t>
            </a:r>
            <a:endParaRPr lang="en-US" sz="2200">
              <a:latin typeface="Gloucester MT Extra Condensed"/>
            </a:endParaRPr>
          </a:p>
          <a:p>
            <a:pPr marL="0" indent="0">
              <a:buNone/>
            </a:pPr>
            <a:r>
              <a:rPr lang="en-GB" sz="2200" dirty="0">
                <a:latin typeface="Gloucester MT Extra Condensed"/>
              </a:rPr>
              <a:t>- Interpersonal Skills</a:t>
            </a:r>
          </a:p>
          <a:p>
            <a:pPr marL="0" indent="0">
              <a:buNone/>
            </a:pPr>
            <a:r>
              <a:rPr lang="en-GB" sz="2200" dirty="0">
                <a:latin typeface="Gloucester MT Extra Condensed"/>
              </a:rPr>
              <a:t>- Personal qualities </a:t>
            </a:r>
          </a:p>
          <a:p>
            <a:pPr marL="0" indent="0">
              <a:buNone/>
            </a:pPr>
            <a:r>
              <a:rPr lang="en-GB" sz="2200" dirty="0">
                <a:latin typeface="Gloucester MT Extra Condensed"/>
              </a:rPr>
              <a:t>- discipline</a:t>
            </a:r>
          </a:p>
          <a:p>
            <a:pPr marL="0" indent="0">
              <a:buNone/>
            </a:pPr>
            <a:r>
              <a:rPr lang="en-GB" sz="2200" dirty="0">
                <a:latin typeface="Gloucester MT Extra Condensed"/>
              </a:rPr>
              <a:t>- Integrity </a:t>
            </a:r>
          </a:p>
        </p:txBody>
      </p:sp>
      <p:pic>
        <p:nvPicPr>
          <p:cNvPr id="7" name="Picture 7" descr="Person kicking a football ball">
            <a:extLst>
              <a:ext uri="{FF2B5EF4-FFF2-40B4-BE49-F238E27FC236}">
                <a16:creationId xmlns:a16="http://schemas.microsoft.com/office/drawing/2014/main" id="{53E18EB3-2EE8-4411-9804-5819D566C6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480000">
            <a:off x="9296399" y="4013916"/>
            <a:ext cx="2051901" cy="1367548"/>
          </a:xfrm>
          <a:prstGeom prst="rect">
            <a:avLst/>
          </a:prstGeom>
        </p:spPr>
      </p:pic>
      <p:pic>
        <p:nvPicPr>
          <p:cNvPr id="8" name="Picture 8" descr="Light bulb on yellow background with sketched light beams and cord">
            <a:extLst>
              <a:ext uri="{FF2B5EF4-FFF2-40B4-BE49-F238E27FC236}">
                <a16:creationId xmlns:a16="http://schemas.microsoft.com/office/drawing/2014/main" id="{03FDBAD2-90E7-4230-80E5-9958F03239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86589" t="115888" r="132092" b="-116355"/>
          <a:stretch/>
        </p:blipFill>
        <p:spPr>
          <a:xfrm>
            <a:off x="5979783" y="2585145"/>
            <a:ext cx="1494960" cy="1695599"/>
          </a:xfrm>
          <a:prstGeom prst="rect">
            <a:avLst/>
          </a:prstGeom>
        </p:spPr>
      </p:pic>
      <p:pic>
        <p:nvPicPr>
          <p:cNvPr id="9" name="Picture 9" descr="Man hanging From basketball hoop">
            <a:extLst>
              <a:ext uri="{FF2B5EF4-FFF2-40B4-BE49-F238E27FC236}">
                <a16:creationId xmlns:a16="http://schemas.microsoft.com/office/drawing/2014/main" id="{8BFE1A9C-2C5D-4D8A-B2D8-A72AB783A4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960000">
            <a:off x="8306585" y="543050"/>
            <a:ext cx="2743199" cy="1828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415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C92C679-88A6-4BE8-B472-05A479DC0FF2}"/>
              </a:ext>
            </a:extLst>
          </p:cNvPr>
          <p:cNvSpPr txBox="1"/>
          <p:nvPr/>
        </p:nvSpPr>
        <p:spPr>
          <a:xfrm>
            <a:off x="401818" y="1773671"/>
            <a:ext cx="3591611" cy="12003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dirty="0">
                <a:latin typeface="Gloucester MT Extra Condensed"/>
              </a:rPr>
              <a:t>STRENGTHS</a:t>
            </a:r>
          </a:p>
          <a:p>
            <a:r>
              <a:rPr lang="en-GB" sz="2400" dirty="0">
                <a:latin typeface="Gloucester MT Extra Condensed"/>
              </a:rPr>
              <a:t>What are you doing well? What sets me apart? What are my qualities?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10123B-4ADC-4B9B-9EF3-05DC17860B69}"/>
              </a:ext>
            </a:extLst>
          </p:cNvPr>
          <p:cNvSpPr txBox="1"/>
          <p:nvPr/>
        </p:nvSpPr>
        <p:spPr>
          <a:xfrm>
            <a:off x="436678" y="4600182"/>
            <a:ext cx="3764436" cy="19389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dirty="0">
                <a:latin typeface="Gloucester MT Extra Condensed"/>
              </a:rPr>
              <a:t>OPPORTUNITIES</a:t>
            </a:r>
          </a:p>
          <a:p>
            <a:r>
              <a:rPr lang="en-GB" sz="2400" dirty="0">
                <a:latin typeface="Gloucester MT Extra Condensed"/>
                <a:ea typeface="HGSGothicE"/>
              </a:rPr>
              <a:t>What are my goals? Are demands shifting? How can it be improved? What does the market need and want and what are new technologies out there?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198FC7-E966-4FD3-A7A7-161009ED3C14}"/>
              </a:ext>
            </a:extLst>
          </p:cNvPr>
          <p:cNvSpPr txBox="1"/>
          <p:nvPr/>
        </p:nvSpPr>
        <p:spPr>
          <a:xfrm>
            <a:off x="7586810" y="1832647"/>
            <a:ext cx="3921550" cy="144655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Gloucester MT Extra Condensed"/>
              </a:rPr>
              <a:t>WEAKNESSESS </a:t>
            </a:r>
          </a:p>
          <a:p>
            <a:r>
              <a:rPr lang="en-GB" sz="2000" dirty="0">
                <a:latin typeface="Gloucester MT Extra Condensed"/>
              </a:rPr>
              <a:t>Where do you need to improve? Are resources adequate? What do others do better than you? What do we I lack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5F7337-DE49-4C0D-B842-7DC23DF19201}"/>
              </a:ext>
            </a:extLst>
          </p:cNvPr>
          <p:cNvSpPr txBox="1"/>
          <p:nvPr/>
        </p:nvSpPr>
        <p:spPr>
          <a:xfrm>
            <a:off x="7936129" y="4599373"/>
            <a:ext cx="3465921" cy="175432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>
                <a:latin typeface="Gloucester MT Extra Condensed"/>
              </a:rPr>
              <a:t>THREATS</a:t>
            </a:r>
          </a:p>
          <a:p>
            <a:r>
              <a:rPr lang="en-GB" sz="2000" dirty="0">
                <a:latin typeface="Gloucester MT Extra Condensed"/>
              </a:rPr>
              <a:t>What challenges might I face? What are factors outside of my control? Who are the new competitors? What will hinder success or growth?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5A2777-FE66-45D9-AD78-A84B855859D8}"/>
              </a:ext>
            </a:extLst>
          </p:cNvPr>
          <p:cNvSpPr txBox="1"/>
          <p:nvPr/>
        </p:nvSpPr>
        <p:spPr>
          <a:xfrm>
            <a:off x="4556313" y="454959"/>
            <a:ext cx="247985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>
                <a:solidFill>
                  <a:schemeClr val="accent1"/>
                </a:solidFill>
                <a:latin typeface="Gloucester MT Extra Condensed"/>
              </a:rPr>
              <a:t>SWOT ANALSIS</a:t>
            </a:r>
          </a:p>
        </p:txBody>
      </p:sp>
    </p:spTree>
    <p:extLst>
      <p:ext uri="{BB962C8B-B14F-4D97-AF65-F5344CB8AC3E}">
        <p14:creationId xmlns:p14="http://schemas.microsoft.com/office/powerpoint/2010/main" val="1339047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Table&#10;&#10;Description automatically generated">
            <a:extLst>
              <a:ext uri="{FF2B5EF4-FFF2-40B4-BE49-F238E27FC236}">
                <a16:creationId xmlns:a16="http://schemas.microsoft.com/office/drawing/2014/main" id="{45319B4D-5476-44C4-B1DB-212F53438C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97" b="-3765"/>
          <a:stretch/>
        </p:blipFill>
        <p:spPr>
          <a:xfrm>
            <a:off x="1452814" y="321012"/>
            <a:ext cx="8815642" cy="4980583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3741966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33062A4-E5FE-498B-B14D-F1D9FAC449F2}"/>
              </a:ext>
            </a:extLst>
          </p:cNvPr>
          <p:cNvSpPr txBox="1"/>
          <p:nvPr/>
        </p:nvSpPr>
        <p:spPr>
          <a:xfrm>
            <a:off x="4067244" y="380969"/>
            <a:ext cx="2743199" cy="584775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dirty="0">
                <a:solidFill>
                  <a:schemeClr val="accent1"/>
                </a:solidFill>
                <a:latin typeface="Gloucester MT Extra Condensed"/>
              </a:rPr>
              <a:t>REFERENCE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A3CAC4-A709-4DED-A5E8-EAAF8162E9AA}"/>
              </a:ext>
            </a:extLst>
          </p:cNvPr>
          <p:cNvSpPr txBox="1"/>
          <p:nvPr/>
        </p:nvSpPr>
        <p:spPr>
          <a:xfrm>
            <a:off x="1672689" y="938640"/>
            <a:ext cx="7848600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Gloucester MT Extra Condensed"/>
                <a:ea typeface="+mn-lt"/>
                <a:cs typeface="+mn-lt"/>
              </a:rPr>
              <a:t>Bai, Yun et al., 2020. Learning from supervisor negative gossip: The reflective learning process and performance outcome of employee receivers. </a:t>
            </a:r>
            <a:r>
              <a:rPr lang="en-US" sz="1600" i="1" dirty="0">
                <a:latin typeface="Gloucester MT Extra Condensed"/>
                <a:ea typeface="+mn-lt"/>
                <a:cs typeface="+mn-lt"/>
              </a:rPr>
              <a:t>Human relations (New York)</a:t>
            </a:r>
            <a:r>
              <a:rPr lang="en-US" sz="1600" dirty="0">
                <a:latin typeface="Gloucester MT Extra Condensed"/>
                <a:ea typeface="+mn-lt"/>
                <a:cs typeface="+mn-lt"/>
              </a:rPr>
              <a:t>, 73(12), pp.1689–1717.</a:t>
            </a:r>
            <a:endParaRPr lang="en-US" sz="1600" dirty="0">
              <a:latin typeface="Gloucester MT Extra Condensed"/>
            </a:endParaRPr>
          </a:p>
          <a:p>
            <a:r>
              <a:rPr lang="en-US" sz="1600" dirty="0">
                <a:latin typeface="Gloucester MT Extra Condensed"/>
                <a:ea typeface="+mn-lt"/>
                <a:cs typeface="+mn-lt"/>
              </a:rPr>
              <a:t>Greetham, B., 2018. </a:t>
            </a:r>
            <a:r>
              <a:rPr lang="en-US" sz="1600" i="1" dirty="0">
                <a:latin typeface="Gloucester MT Extra Condensed"/>
                <a:ea typeface="+mn-lt"/>
                <a:cs typeface="+mn-lt"/>
              </a:rPr>
              <a:t>How to write better essays</a:t>
            </a:r>
            <a:r>
              <a:rPr lang="en-US" sz="1600" dirty="0">
                <a:latin typeface="Gloucester MT Extra Condensed"/>
                <a:ea typeface="+mn-lt"/>
                <a:cs typeface="+mn-lt"/>
              </a:rPr>
              <a:t> Fourth.,</a:t>
            </a:r>
            <a:endParaRPr lang="en-US" sz="1600" dirty="0">
              <a:latin typeface="Gloucester MT Extra Condensed"/>
            </a:endParaRPr>
          </a:p>
          <a:p>
            <a:r>
              <a:rPr lang="en-US" sz="1600" dirty="0">
                <a:latin typeface="Gloucester MT Extra Condensed"/>
                <a:ea typeface="+mn-lt"/>
                <a:cs typeface="+mn-lt"/>
              </a:rPr>
              <a:t>Cottrell, S., 2019. </a:t>
            </a:r>
            <a:r>
              <a:rPr lang="en-US" sz="1600" i="1" dirty="0">
                <a:latin typeface="Gloucester MT Extra Condensed"/>
                <a:ea typeface="+mn-lt"/>
                <a:cs typeface="+mn-lt"/>
              </a:rPr>
              <a:t>The study skills handbook</a:t>
            </a:r>
            <a:r>
              <a:rPr lang="en-US" sz="1600" dirty="0">
                <a:latin typeface="Gloucester MT Extra Condensed"/>
                <a:ea typeface="+mn-lt"/>
                <a:cs typeface="+mn-lt"/>
              </a:rPr>
              <a:t> Fifth.,</a:t>
            </a:r>
            <a:endParaRPr lang="en-US" sz="1600" dirty="0">
              <a:latin typeface="Gloucester MT Extra Condensed"/>
            </a:endParaRPr>
          </a:p>
          <a:p>
            <a:r>
              <a:rPr lang="en-US" sz="1600" dirty="0">
                <a:latin typeface="Gloucester MT Extra Condensed"/>
                <a:ea typeface="+mn-lt"/>
                <a:cs typeface="+mn-lt"/>
              </a:rPr>
              <a:t>Cottrell, S., 2013. </a:t>
            </a:r>
            <a:r>
              <a:rPr lang="en-US" sz="1600" i="1" dirty="0">
                <a:latin typeface="Gloucester MT Extra Condensed"/>
                <a:ea typeface="+mn-lt"/>
                <a:cs typeface="+mn-lt"/>
              </a:rPr>
              <a:t>The study skills handbook</a:t>
            </a:r>
            <a:r>
              <a:rPr lang="en-US" sz="1600" dirty="0">
                <a:latin typeface="Gloucester MT Extra Condensed"/>
                <a:ea typeface="+mn-lt"/>
                <a:cs typeface="+mn-lt"/>
              </a:rPr>
              <a:t> 4th ed., Basingstoke: Palgrave Macmillan.</a:t>
            </a:r>
            <a:endParaRPr lang="en-US" sz="1600" dirty="0">
              <a:latin typeface="Gloucester MT Extra Condensed"/>
            </a:endParaRPr>
          </a:p>
          <a:p>
            <a:r>
              <a:rPr lang="en-US" sz="1600" dirty="0">
                <a:latin typeface="Gloucester MT Extra Condensed"/>
              </a:rPr>
              <a:t>Gibbs, G. (1994) </a:t>
            </a:r>
            <a:r>
              <a:rPr lang="en-US" sz="1600" i="1" dirty="0">
                <a:latin typeface="Gloucester MT Extra Condensed"/>
              </a:rPr>
              <a:t>Improving student learning: theory and practice</a:t>
            </a:r>
            <a:r>
              <a:rPr lang="en-US" sz="1600" dirty="0">
                <a:latin typeface="Gloucester MT Extra Condensed"/>
              </a:rPr>
              <a:t>. </a:t>
            </a:r>
          </a:p>
          <a:p>
            <a:r>
              <a:rPr lang="en-US" sz="1600" dirty="0">
                <a:latin typeface="Gloucester MT Extra Condensed"/>
              </a:rPr>
              <a:t>Theory and applications of Gibbs derivatives: proceedings of the First International Workshop on Gibbs Derivatives held September 26-28, 1989 at </a:t>
            </a:r>
            <a:r>
              <a:rPr lang="en-US" sz="1600" dirty="0" err="1">
                <a:latin typeface="Gloucester MT Extra Condensed"/>
              </a:rPr>
              <a:t>Kupari</a:t>
            </a:r>
            <a:r>
              <a:rPr lang="en-US" sz="1600" dirty="0">
                <a:latin typeface="Gloucester MT Extra Condensed"/>
              </a:rPr>
              <a:t>-Dubrovnik, Yugoslavia. Beograd: </a:t>
            </a:r>
            <a:endParaRPr lang="en-US" sz="1600"/>
          </a:p>
          <a:p>
            <a:r>
              <a:rPr lang="en-US" sz="1600" dirty="0">
                <a:latin typeface="Gloucester MT Extra Condensed"/>
              </a:rPr>
              <a:t>Knott, C. and Scragg, T. (eds.) (2013) </a:t>
            </a:r>
            <a:r>
              <a:rPr lang="en-US" sz="1600" i="1" dirty="0">
                <a:latin typeface="Gloucester MT Extra Condensed"/>
              </a:rPr>
              <a:t>Reflective Practice in Social Work</a:t>
            </a:r>
            <a:r>
              <a:rPr lang="en-US" sz="1600" dirty="0">
                <a:latin typeface="Gloucester MT Extra Condensed"/>
              </a:rPr>
              <a:t>. Exeter: Learning Matters</a:t>
            </a:r>
          </a:p>
          <a:p>
            <a:r>
              <a:rPr lang="en-US" sz="1600" dirty="0">
                <a:latin typeface="Gloucester MT Extra Condensed"/>
                <a:ea typeface="+mn-lt"/>
                <a:cs typeface="+mn-lt"/>
              </a:rPr>
              <a:t>Wallis, R. &amp; Malm, K., 1984. </a:t>
            </a:r>
            <a:r>
              <a:rPr lang="en-US" sz="1600" i="1" dirty="0">
                <a:latin typeface="Gloucester MT Extra Condensed"/>
                <a:ea typeface="+mn-lt"/>
                <a:cs typeface="+mn-lt"/>
              </a:rPr>
              <a:t>Big sounds from small peoples : the music industry in small countries</a:t>
            </a:r>
            <a:r>
              <a:rPr lang="en-US" sz="1600" dirty="0">
                <a:latin typeface="Gloucester MT Extra Condensed"/>
                <a:ea typeface="+mn-lt"/>
                <a:cs typeface="+mn-lt"/>
              </a:rPr>
              <a:t>, London: Constable.</a:t>
            </a:r>
            <a:endParaRPr lang="en-US" sz="1600" dirty="0">
              <a:latin typeface="Gloucester MT Extra Condensed"/>
            </a:endParaRPr>
          </a:p>
          <a:p>
            <a:r>
              <a:rPr lang="en-US" sz="1600" dirty="0">
                <a:latin typeface="Gloucester MT Extra Condensed"/>
                <a:ea typeface="+mn-lt"/>
                <a:cs typeface="+mn-lt"/>
              </a:rPr>
              <a:t>Kilgus, Stephen P et al., 2020. Development and validation of the Intervention Skills Profile–Skills: A brief measure of student social-emotional and academic enabling skills. </a:t>
            </a:r>
            <a:r>
              <a:rPr lang="en-US" sz="1600" i="1" dirty="0">
                <a:latin typeface="Gloucester MT Extra Condensed"/>
                <a:ea typeface="+mn-lt"/>
                <a:cs typeface="+mn-lt"/>
              </a:rPr>
              <a:t>Journal of school psychology</a:t>
            </a:r>
            <a:r>
              <a:rPr lang="en-US" sz="1600" dirty="0">
                <a:latin typeface="Gloucester MT Extra Condensed"/>
                <a:ea typeface="+mn-lt"/>
                <a:cs typeface="+mn-lt"/>
              </a:rPr>
              <a:t>, 83, pp.66–88.</a:t>
            </a:r>
            <a:endParaRPr lang="en-US" sz="1600" dirty="0">
              <a:latin typeface="Gloucester MT Extra Condensed"/>
            </a:endParaRPr>
          </a:p>
          <a:p>
            <a:r>
              <a:rPr lang="en-US" sz="1600" dirty="0">
                <a:latin typeface="Gloucester MT Extra Condensed"/>
                <a:ea typeface="+mn-lt"/>
                <a:cs typeface="+mn-lt"/>
              </a:rPr>
              <a:t>Svensberg, Karin et al., 2018. Factors associated with pharmacy students' attitudes towards learning communication skills – A study among Nordic pharmacy students. </a:t>
            </a:r>
            <a:r>
              <a:rPr lang="en-US" sz="1600" i="1" dirty="0">
                <a:latin typeface="Gloucester MT Extra Condensed"/>
                <a:ea typeface="+mn-lt"/>
                <a:cs typeface="+mn-lt"/>
              </a:rPr>
              <a:t>Research in social and administrative pharmacy</a:t>
            </a:r>
            <a:r>
              <a:rPr lang="en-US" sz="1600" dirty="0">
                <a:latin typeface="Gloucester MT Extra Condensed"/>
                <a:ea typeface="+mn-lt"/>
                <a:cs typeface="+mn-lt"/>
              </a:rPr>
              <a:t>, 14(3), pp.279–289.</a:t>
            </a:r>
            <a:endParaRPr lang="en-US" sz="1600" dirty="0">
              <a:latin typeface="Gloucester MT Extra Condensed"/>
            </a:endParaRPr>
          </a:p>
          <a:p>
            <a:r>
              <a:rPr lang="en-US" sz="1600" dirty="0">
                <a:latin typeface="Gloucester MT Extra Condensed"/>
                <a:ea typeface="+mn-lt"/>
                <a:cs typeface="+mn-lt"/>
              </a:rPr>
              <a:t>Anne Steele, 2019. Manager to Buy Label That Owns Taylor Swift Music. </a:t>
            </a:r>
            <a:r>
              <a:rPr lang="en-US" sz="1600" i="1" dirty="0">
                <a:latin typeface="Gloucester MT Extra Condensed"/>
                <a:ea typeface="+mn-lt"/>
                <a:cs typeface="+mn-lt"/>
              </a:rPr>
              <a:t>The Wall Street journal. Eastern edition</a:t>
            </a:r>
            <a:r>
              <a:rPr lang="en-US" sz="1600" dirty="0">
                <a:latin typeface="Gloucester MT Extra Condensed"/>
                <a:ea typeface="+mn-lt"/>
                <a:cs typeface="+mn-lt"/>
              </a:rPr>
              <a:t>, </a:t>
            </a:r>
            <a:r>
              <a:rPr lang="en-US" sz="1600" dirty="0" err="1">
                <a:latin typeface="Gloucester MT Extra Condensed"/>
                <a:ea typeface="+mn-lt"/>
                <a:cs typeface="+mn-lt"/>
              </a:rPr>
              <a:t>pp.The</a:t>
            </a:r>
            <a:r>
              <a:rPr lang="en-US" sz="1600" dirty="0">
                <a:latin typeface="Gloucester MT Extra Condensed"/>
                <a:ea typeface="+mn-lt"/>
                <a:cs typeface="+mn-lt"/>
              </a:rPr>
              <a:t> Wall Street journal. Eastern edition, 2019–07-01.</a:t>
            </a:r>
            <a:endParaRPr lang="en-US" sz="1600" dirty="0">
              <a:latin typeface="Gloucester MT Extra Condensed"/>
            </a:endParaRPr>
          </a:p>
          <a:p>
            <a:r>
              <a:rPr lang="en-US" sz="1600" dirty="0">
                <a:latin typeface="Gloucester MT Extra Condensed"/>
                <a:ea typeface="+mn-lt"/>
                <a:cs typeface="+mn-lt"/>
              </a:rPr>
              <a:t>Anon, 2020. Music label managers should be awarded, says </a:t>
            </a:r>
            <a:r>
              <a:rPr lang="en-US" sz="1600" dirty="0" err="1">
                <a:latin typeface="Gloucester MT Extra Condensed"/>
                <a:ea typeface="+mn-lt"/>
                <a:cs typeface="+mn-lt"/>
              </a:rPr>
              <a:t>Ilabe</a:t>
            </a:r>
            <a:r>
              <a:rPr lang="en-US" sz="1600" dirty="0">
                <a:latin typeface="Gloucester MT Extra Condensed"/>
                <a:ea typeface="+mn-lt"/>
                <a:cs typeface="+mn-lt"/>
              </a:rPr>
              <a:t> Doro. </a:t>
            </a:r>
            <a:r>
              <a:rPr lang="en-US" sz="1600" i="1" dirty="0">
                <a:latin typeface="Gloucester MT Extra Condensed"/>
                <a:ea typeface="+mn-lt"/>
                <a:cs typeface="+mn-lt"/>
              </a:rPr>
              <a:t>Guardian (Lagos, Nigeria)</a:t>
            </a:r>
            <a:r>
              <a:rPr lang="en-US" sz="1600" dirty="0">
                <a:latin typeface="Gloucester MT Extra Condensed"/>
                <a:ea typeface="+mn-lt"/>
                <a:cs typeface="+mn-lt"/>
              </a:rPr>
              <a:t>, </a:t>
            </a:r>
            <a:r>
              <a:rPr lang="en-US" sz="1600" dirty="0" err="1">
                <a:latin typeface="Gloucester MT Extra Condensed"/>
                <a:ea typeface="+mn-lt"/>
                <a:cs typeface="+mn-lt"/>
              </a:rPr>
              <a:t>pp.Guardian</a:t>
            </a:r>
            <a:r>
              <a:rPr lang="en-US" sz="1600" dirty="0">
                <a:latin typeface="Gloucester MT Extra Condensed"/>
                <a:ea typeface="+mn-lt"/>
                <a:cs typeface="+mn-lt"/>
              </a:rPr>
              <a:t> (Lagos, Nigeria), 2020–09-20.</a:t>
            </a:r>
            <a:endParaRPr lang="en-US" sz="1600" dirty="0">
              <a:latin typeface="Gloucester MT Extra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17319958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Main Event</vt:lpstr>
      <vt:lpstr>Label Manager</vt:lpstr>
      <vt:lpstr>Clearly a mix of skills is desirable for any career, but most importantly is how an individual applies these skills to themself.</vt:lpstr>
      <vt:lpstr>Skills needed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380</cp:revision>
  <dcterms:created xsi:type="dcterms:W3CDTF">2021-04-15T14:31:34Z</dcterms:created>
  <dcterms:modified xsi:type="dcterms:W3CDTF">2021-04-21T21:11:17Z</dcterms:modified>
</cp:coreProperties>
</file>