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9"/>
  </p:notesMasterIdLst>
  <p:handoutMasterIdLst>
    <p:handoutMasterId r:id="rId40"/>
  </p:handoutMasterIdLst>
  <p:sldIdLst>
    <p:sldId id="377" r:id="rId6"/>
    <p:sldId id="347" r:id="rId7"/>
    <p:sldId id="378" r:id="rId8"/>
    <p:sldId id="349" r:id="rId9"/>
    <p:sldId id="379" r:id="rId10"/>
    <p:sldId id="350" r:id="rId11"/>
    <p:sldId id="351" r:id="rId12"/>
    <p:sldId id="383" r:id="rId13"/>
    <p:sldId id="376" r:id="rId14"/>
    <p:sldId id="352" r:id="rId15"/>
    <p:sldId id="353" r:id="rId16"/>
    <p:sldId id="384" r:id="rId17"/>
    <p:sldId id="382" r:id="rId18"/>
    <p:sldId id="355" r:id="rId19"/>
    <p:sldId id="356" r:id="rId20"/>
    <p:sldId id="385" r:id="rId21"/>
    <p:sldId id="375" r:id="rId22"/>
    <p:sldId id="357" r:id="rId23"/>
    <p:sldId id="386" r:id="rId24"/>
    <p:sldId id="358" r:id="rId25"/>
    <p:sldId id="359" r:id="rId26"/>
    <p:sldId id="387" r:id="rId27"/>
    <p:sldId id="360" r:id="rId28"/>
    <p:sldId id="362" r:id="rId29"/>
    <p:sldId id="388" r:id="rId30"/>
    <p:sldId id="363" r:id="rId31"/>
    <p:sldId id="364" r:id="rId32"/>
    <p:sldId id="389" r:id="rId33"/>
    <p:sldId id="365" r:id="rId34"/>
    <p:sldId id="390" r:id="rId35"/>
    <p:sldId id="370" r:id="rId36"/>
    <p:sldId id="371" r:id="rId37"/>
    <p:sldId id="391" r:id="rId3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  <p15:guide id="4" orient="horz" pos="4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940" autoAdjust="0"/>
    <p:restoredTop sz="86458" autoAdjust="0"/>
  </p:normalViewPr>
  <p:slideViewPr>
    <p:cSldViewPr>
      <p:cViewPr varScale="1">
        <p:scale>
          <a:sx n="92" d="100"/>
          <a:sy n="92" d="100"/>
        </p:scale>
        <p:origin x="1240" y="176"/>
      </p:cViewPr>
      <p:guideLst>
        <p:guide orient="horz" pos="3792"/>
        <p:guide pos="576"/>
        <p:guide orient="horz" pos="1008"/>
        <p:guide orient="horz" pos="480"/>
      </p:guideLst>
    </p:cSldViewPr>
  </p:slideViewPr>
  <p:outlineViewPr>
    <p:cViewPr>
      <p:scale>
        <a:sx n="33" d="100"/>
        <a:sy n="33" d="100"/>
      </p:scale>
      <p:origin x="0" y="1907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1/7/25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207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3255AB0-3133-462A-9E2A-0D5385610ED1}" type="slidenum">
              <a:rPr lang="en-US" sz="1200"/>
              <a:pPr/>
              <a:t>2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033927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92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3255AB0-3133-462A-9E2A-0D5385610ED1}" type="slidenum">
              <a:rPr lang="en-US" sz="1200"/>
              <a:pPr/>
              <a:t>3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0339275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133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13B7288-8DFA-4F60-8399-BC37A9773A17}" type="slidenum">
              <a:rPr lang="en-US" sz="1200"/>
              <a:pPr/>
              <a:t>4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731803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1331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13B7288-8DFA-4F60-8399-BC37A9773A17}" type="slidenum">
              <a:rPr lang="en-US" sz="1200"/>
              <a:pPr/>
              <a:t>5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7318030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FBEB96DB-D341-4B9D-BC33-0201AA09E2E2}" type="slidenum">
              <a:rPr lang="en-US" sz="1200"/>
              <a:pPr/>
              <a:t>6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84528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0B2AA3D-C5EE-4D06-AF5D-0F993742F2C3}" type="slidenum">
              <a:rPr lang="en-US" sz="1200"/>
              <a:pPr/>
              <a:t>7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5633585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Result: decreased urine production (vasoconstriction maintains blood pressure)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decreased water content of body</a:t>
            </a:r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E0B2AA3D-C5EE-4D06-AF5D-0F993742F2C3}" type="slidenum">
              <a:rPr lang="en-US" sz="1200"/>
              <a:pPr/>
              <a:t>9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1336252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Stimulus: stretching of cervix. Example of positive feedback system</a:t>
            </a: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4EB78094-C53A-41B4-8ACF-A4ED55C9CFE7}" type="slidenum">
              <a:rPr lang="en-US" sz="1200"/>
              <a:pPr/>
              <a:t>10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633223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Stimulus: exercise (especially resistance training), </a:t>
            </a:r>
            <a:r>
              <a:rPr lang="en-US" dirty="0" err="1"/>
              <a:t>hypoglycaemia</a:t>
            </a:r>
            <a:r>
              <a:rPr lang="en-US" dirty="0"/>
              <a:t>, high blood levels of amino acids. 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Secretion inhibited by </a:t>
            </a:r>
            <a:r>
              <a:rPr lang="en-US" dirty="0" err="1"/>
              <a:t>hyperglycaemia</a:t>
            </a:r>
            <a:r>
              <a:rPr lang="en-US" dirty="0"/>
              <a:t>.</a:t>
            </a:r>
          </a:p>
        </p:txBody>
      </p:sp>
      <p:sp>
        <p:nvSpPr>
          <p:cNvPr id="2150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354B4789-B933-48C8-A7C8-0DC4BB3E10F1}" type="slidenum">
              <a:rPr lang="en-US" sz="1200"/>
              <a:pPr/>
              <a:t>11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3527023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TSH – stimulus – reduction in metabolic rate.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ACTH stimulus – stress – injury, disease, exercise, </a:t>
            </a:r>
            <a:r>
              <a:rPr lang="en-US" dirty="0" err="1"/>
              <a:t>hypoglycaemia</a:t>
            </a:r>
            <a:endParaRPr lang="en-US" dirty="0"/>
          </a:p>
          <a:p>
            <a:pPr eaLnBrk="1" hangingPunct="1">
              <a:spcBef>
                <a:spcPct val="0"/>
              </a:spcBef>
            </a:pPr>
            <a:r>
              <a:rPr lang="en-US" dirty="0"/>
              <a:t>Prolactin stimulus - breastfeeding</a:t>
            </a:r>
          </a:p>
        </p:txBody>
      </p:sp>
      <p:sp>
        <p:nvSpPr>
          <p:cNvPr id="235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69F6B82A-2351-480B-A576-16881DE38415}" type="slidenum">
              <a:rPr lang="en-US" sz="1200"/>
              <a:pPr/>
              <a:t>13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7649614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256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D7BBD20-6E6C-42B9-8B7B-7DCB3DE8C80E}" type="slidenum">
              <a:rPr lang="en-US" sz="1200"/>
              <a:pPr/>
              <a:t>14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3988627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Result: increased energy and heat production, increase protein synthesis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decreased metabolic rate. Negative feedback loop</a:t>
            </a:r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A31DAAD-7D29-4BAE-B96F-6614C37BC704}" type="slidenum">
              <a:rPr lang="en-US" sz="1200"/>
              <a:pPr/>
              <a:t>15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4860961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Effect: lowers blood calcium levels by reducing reabsorption from bones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hypercalcemia (high blood calcium)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Calcitonin from salmon is used to treat osteoporosis</a:t>
            </a:r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AA31DAAD-7D29-4BAE-B96F-6614C37BC704}" type="slidenum">
              <a:rPr lang="en-US" sz="1200"/>
              <a:pPr/>
              <a:t>17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40422496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Effect on calcium levels: raises it (antagonist to calcitonin)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hypocalcemia </a:t>
            </a:r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7942854-3880-422C-AE2A-2D22BC2DBBDC}" type="slidenum">
              <a:rPr lang="en-US" sz="1200"/>
              <a:pPr/>
              <a:t>18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97287696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Pancreas is also an exocrine gland (digestive enzymes)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Effect on blood glucose: Raises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</a:t>
            </a:r>
            <a:r>
              <a:rPr lang="en-US" dirty="0" err="1"/>
              <a:t>hypoglycaemia</a:t>
            </a:r>
            <a:endParaRPr lang="en-US" dirty="0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BEDC3A0D-58C6-404F-BDF5-D50BC5C186CF}" type="slidenum">
              <a:rPr lang="en-US" sz="1200"/>
              <a:pPr/>
              <a:t>20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6673985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Effect: lowers blood glucose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Stimulus: </a:t>
            </a:r>
            <a:r>
              <a:rPr lang="en-US" dirty="0" err="1"/>
              <a:t>hyperglycaemia</a:t>
            </a:r>
            <a:endParaRPr lang="en-US" dirty="0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7033807D-11BD-48C0-BA22-575753A329AF}" type="slidenum">
              <a:rPr lang="en-US" sz="1200"/>
              <a:pPr/>
              <a:t>21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5140584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Stimulus: sympathetic impulses from hypothalamus – function is to duplicate and prolong sympathetic nervous system response.</a:t>
            </a:r>
          </a:p>
          <a:p>
            <a:pPr eaLnBrk="1" hangingPunct="1">
              <a:spcBef>
                <a:spcPct val="0"/>
              </a:spcBef>
            </a:pPr>
            <a:r>
              <a:rPr lang="en-US" dirty="0"/>
              <a:t>Effect: Raise blood pressure</a:t>
            </a:r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5636F0D9-5D3A-45C9-8354-0D1D9F8F8C22}" type="slidenum">
              <a:rPr lang="en-US" sz="1200"/>
              <a:pPr/>
              <a:t>23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95014995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6FD5ED8-6808-459F-8076-B43B18D092D4}" type="slidenum">
              <a:rPr lang="en-US" sz="1200"/>
              <a:pPr/>
              <a:t>24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4825294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9383BED-6E93-4FAF-B208-ED05EFC7986F}" type="slidenum">
              <a:rPr lang="en-US" sz="1200"/>
              <a:pPr/>
              <a:t>26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0792888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Stimulus: sodium deficiency, loss of blood, dehydration, high blood potassium.</a:t>
            </a:r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DC09598B-F784-40ED-9BDD-AF4E03E2F45E}" type="slidenum">
              <a:rPr lang="en-US" sz="1200"/>
              <a:pPr/>
              <a:t>27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5103850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dirty="0"/>
              <a:t>Stimulus: Stress</a:t>
            </a:r>
          </a:p>
        </p:txBody>
      </p:sp>
      <p:sp>
        <p:nvSpPr>
          <p:cNvPr id="460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208D1671-95C8-4251-AAA5-0FCFC4DBF9C3}" type="slidenum">
              <a:rPr lang="en-US" sz="1200"/>
              <a:pPr/>
              <a:t>29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55610801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632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563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80EF3313-D2AA-499F-BC3C-DFB32D809924}" type="slidenum">
              <a:rPr lang="en-US" sz="1200"/>
              <a:pPr/>
              <a:t>31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9429109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fld id="{9029CFDD-09DA-4BEF-BD75-9CEA5EBF440B}" type="slidenum">
              <a:rPr lang="en-US" sz="1200"/>
              <a:pPr/>
              <a:t>32</a:t>
            </a:fld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742103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2163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381000" y="3581400"/>
            <a:ext cx="8229600" cy="2163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2497098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401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2743200"/>
            <a:ext cx="8229600" cy="18288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533400" y="4648200"/>
            <a:ext cx="8229600" cy="1676400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2301633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6376320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28939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700" r:id="rId7"/>
    <p:sldLayoutId id="2147483684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10</a:t>
            </a:r>
            <a:br>
              <a:rPr lang="en-US" altLang="en-US" dirty="0"/>
            </a:br>
            <a:r>
              <a:rPr lang="en-US" altLang="en-US" dirty="0"/>
              <a:t>The Endocrine System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395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Endocrine Glands</a:t>
            </a:r>
            <a:endParaRPr lang="en-US" dirty="0"/>
          </a:p>
        </p:txBody>
      </p:sp>
      <p:sp>
        <p:nvSpPr>
          <p:cNvPr id="8194" name="Rectangle 1027"/>
          <p:cNvSpPr>
            <a:spLocks noGrp="1" noChangeArrowheads="1"/>
          </p:cNvSpPr>
          <p:nvPr>
            <p:ph idx="1"/>
          </p:nvPr>
        </p:nvSpPr>
        <p:spPr>
          <a:xfrm>
            <a:off x="785187" y="1162878"/>
            <a:ext cx="8054013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b="1" dirty="0"/>
              <a:t>Endocrine Glands</a:t>
            </a:r>
            <a:r>
              <a:rPr lang="en-US" dirty="0"/>
              <a:t>—ductless glands that secrete 	hormones into the blood </a:t>
            </a:r>
          </a:p>
          <a:p>
            <a:pPr marL="347472" indent="-457200">
              <a:buNone/>
            </a:pPr>
            <a:r>
              <a:rPr lang="en-US" dirty="0"/>
              <a:t>Hormones—chemicals that exert their effects on target organs or tissues</a:t>
            </a:r>
          </a:p>
          <a:p>
            <a:pPr marL="347472" indent="-457200">
              <a:buNone/>
            </a:pPr>
            <a:r>
              <a:rPr lang="en-US" dirty="0"/>
              <a:t>Chemistry of hormones—Amines:</a:t>
            </a:r>
          </a:p>
          <a:p>
            <a:pPr marL="536575" lvl="1" indent="-307975"/>
            <a:r>
              <a:rPr lang="en-US" dirty="0"/>
              <a:t>Proteins:</a:t>
            </a:r>
          </a:p>
          <a:p>
            <a:pPr marL="536575" lvl="1" indent="-307975"/>
            <a:r>
              <a:rPr lang="en-US" dirty="0"/>
              <a:t>Steroids: </a:t>
            </a:r>
          </a:p>
        </p:txBody>
      </p:sp>
    </p:spTree>
    <p:extLst>
      <p:ext uri="{BB962C8B-B14F-4D97-AF65-F5344CB8AC3E}">
        <p14:creationId xmlns:p14="http://schemas.microsoft.com/office/powerpoint/2010/main" val="1561419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iagram of the body&#10;&#10;Description automatically generated">
            <a:extLst>
              <a:ext uri="{FF2B5EF4-FFF2-40B4-BE49-F238E27FC236}">
                <a16:creationId xmlns:a16="http://schemas.microsoft.com/office/drawing/2014/main" id="{3D2FADB1-4FA3-F70A-2F42-7376794596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5000" y="750849"/>
            <a:ext cx="5372100" cy="5459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015734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dirty="0"/>
              <a:t>Regulation of Secretion of Hormones </a:t>
            </a:r>
          </a:p>
        </p:txBody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89037"/>
            <a:ext cx="7991061" cy="2773363"/>
          </a:xfrm>
        </p:spPr>
        <p:txBody>
          <a:bodyPr/>
          <a:lstStyle/>
          <a:p>
            <a:pPr marL="347472" indent="-457200">
              <a:buNone/>
            </a:pPr>
            <a:r>
              <a:rPr lang="en-US" dirty="0"/>
              <a:t>Hormones are secreted when there is a need for their effects; each hormone has a specific stimulus for secretion.</a:t>
            </a:r>
          </a:p>
          <a:p>
            <a:pPr marL="347472" indent="-457200">
              <a:buNone/>
            </a:pPr>
            <a:r>
              <a:rPr lang="en-US" dirty="0"/>
              <a:t>The secretion of most hormones is regulated by negative feedback mechanisms.</a:t>
            </a:r>
          </a:p>
        </p:txBody>
      </p:sp>
    </p:spTree>
    <p:extLst>
      <p:ext uri="{BB962C8B-B14F-4D97-AF65-F5344CB8AC3E}">
        <p14:creationId xmlns:p14="http://schemas.microsoft.com/office/powerpoint/2010/main" val="126528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 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88505" y="1265583"/>
            <a:ext cx="8229600" cy="894204"/>
          </a:xfrm>
        </p:spPr>
        <p:txBody>
          <a:bodyPr/>
          <a:lstStyle/>
          <a:p>
            <a:pPr indent="-457200"/>
            <a:r>
              <a:rPr lang="en-US" dirty="0"/>
              <a:t>Describe the basic sequence or steps of a negative feedback mechanism.</a:t>
            </a:r>
          </a:p>
        </p:txBody>
      </p:sp>
    </p:spTree>
    <p:extLst>
      <p:ext uri="{BB962C8B-B14F-4D97-AF65-F5344CB8AC3E}">
        <p14:creationId xmlns:p14="http://schemas.microsoft.com/office/powerpoint/2010/main" val="3008905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98444" y="1154151"/>
            <a:ext cx="8229600" cy="4865649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>
                <a:cs typeface="Arial" pitchFamily="34" charset="0"/>
              </a:rPr>
              <a:t>The basic sequence of a negative feedback mechanism for hormone secretion is as follows:</a:t>
            </a:r>
          </a:p>
          <a:p>
            <a:pPr marL="685800" lvl="1"/>
            <a:r>
              <a:rPr lang="en-US" dirty="0">
                <a:latin typeface="Arial" charset="0"/>
              </a:rPr>
              <a:t>A stimulus increases secretion of the hormone.</a:t>
            </a:r>
          </a:p>
          <a:p>
            <a:pPr marL="685800" lvl="1"/>
            <a:r>
              <a:rPr lang="en-US" dirty="0">
                <a:latin typeface="Arial" charset="0"/>
              </a:rPr>
              <a:t>The hormone exerts its effects; the effects decrease the stimulus.</a:t>
            </a:r>
          </a:p>
          <a:p>
            <a:pPr marL="685800" lvl="1"/>
            <a:r>
              <a:rPr lang="en-US" dirty="0">
                <a:latin typeface="Arial" charset="0"/>
              </a:rPr>
              <a:t>The secretion of the hormone decreases until the stimulus recurs.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036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Pituitary Gland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768627" y="1167003"/>
            <a:ext cx="7918173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Pituitary Gland</a:t>
            </a:r>
            <a:r>
              <a:rPr lang="en-US" dirty="0"/>
              <a:t> (</a:t>
            </a:r>
            <a:r>
              <a:rPr lang="en-US" dirty="0" err="1"/>
              <a:t>hypophysis</a:t>
            </a:r>
            <a:r>
              <a:rPr lang="en-US" dirty="0"/>
              <a:t>)—within the </a:t>
            </a:r>
            <a:r>
              <a:rPr lang="en-US" dirty="0" err="1"/>
              <a:t>sella</a:t>
            </a:r>
            <a:r>
              <a:rPr lang="en-US" dirty="0"/>
              <a:t> </a:t>
            </a:r>
            <a:r>
              <a:rPr lang="en-US" dirty="0" err="1"/>
              <a:t>turcica</a:t>
            </a:r>
            <a:r>
              <a:rPr lang="en-US" dirty="0"/>
              <a:t>, below the hypothalamus (see Tables 10–1 and 10–2) </a:t>
            </a:r>
          </a:p>
          <a:p>
            <a:pPr marL="346075" indent="-457200">
              <a:buNone/>
            </a:pPr>
            <a:r>
              <a:rPr lang="en-US" dirty="0"/>
              <a:t>Posterior pituitary gland (</a:t>
            </a:r>
            <a:r>
              <a:rPr lang="en-US" dirty="0" err="1"/>
              <a:t>neurohypophysis</a:t>
            </a:r>
            <a:r>
              <a:rPr lang="en-US" dirty="0"/>
              <a:t>)—stores hormones produced by the hypothalamus: A D H and oxytocin</a:t>
            </a:r>
          </a:p>
        </p:txBody>
      </p:sp>
    </p:spTree>
    <p:extLst>
      <p:ext uri="{BB962C8B-B14F-4D97-AF65-F5344CB8AC3E}">
        <p14:creationId xmlns:p14="http://schemas.microsoft.com/office/powerpoint/2010/main" val="3053870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the human body&#10;&#10;Description automatically generated">
            <a:extLst>
              <a:ext uri="{FF2B5EF4-FFF2-40B4-BE49-F238E27FC236}">
                <a16:creationId xmlns:a16="http://schemas.microsoft.com/office/drawing/2014/main" id="{3A386A05-E496-193D-D6EE-EB37080BEB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44" y="0"/>
            <a:ext cx="71965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485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Pituitary Gland (continued)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798444" y="1172817"/>
            <a:ext cx="7964556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Antidiuretic hormone (A D H)—increases water reabsorption by the kidneys; in large amounts, causes vasoconstriction</a:t>
            </a:r>
          </a:p>
          <a:p>
            <a:pPr marL="685800" lvl="1"/>
            <a:r>
              <a:rPr lang="en-US" dirty="0"/>
              <a:t>Result:</a:t>
            </a:r>
          </a:p>
          <a:p>
            <a:pPr marL="685800" lvl="1"/>
            <a:r>
              <a:rPr lang="en-US" dirty="0"/>
              <a:t>Stimulus for secretion: </a:t>
            </a:r>
          </a:p>
        </p:txBody>
      </p:sp>
    </p:spTree>
    <p:extLst>
      <p:ext uri="{BB962C8B-B14F-4D97-AF65-F5344CB8AC3E}">
        <p14:creationId xmlns:p14="http://schemas.microsoft.com/office/powerpoint/2010/main" val="3232800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dirty="0"/>
              <a:t>Posterior Pituitary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65034"/>
            <a:ext cx="805732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Oxytocin—stimulates contraction of the myometrium during labor; stimulates release of milk from mammary glands.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2807515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Anterior Pituitary Gland     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89037"/>
            <a:ext cx="822960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Anterior Pituitary Gland</a:t>
            </a:r>
            <a:r>
              <a:rPr lang="en-US" dirty="0"/>
              <a:t> (</a:t>
            </a:r>
            <a:r>
              <a:rPr lang="en-US" dirty="0" err="1"/>
              <a:t>adenohypophysis</a:t>
            </a:r>
            <a:r>
              <a:rPr lang="en-US" dirty="0"/>
              <a:t>)—regulated by releasing hormones from the hypothalamus</a:t>
            </a:r>
          </a:p>
          <a:p>
            <a:pPr marL="346075" indent="-457200">
              <a:buNone/>
            </a:pPr>
            <a:r>
              <a:rPr lang="en-US" dirty="0"/>
              <a:t>Growth hormone (G H)—increases amino acid transport into cells:</a:t>
            </a:r>
          </a:p>
          <a:p>
            <a:pPr marL="685800" lvl="1"/>
            <a:r>
              <a:rPr lang="en-US" dirty="0"/>
              <a:t>Increases protein synthesis:</a:t>
            </a:r>
          </a:p>
          <a:p>
            <a:pPr marL="685800" lvl="1"/>
            <a:r>
              <a:rPr lang="en-US" dirty="0"/>
              <a:t>Increases mitosis:</a:t>
            </a:r>
          </a:p>
          <a:p>
            <a:pPr marL="685800" lvl="1"/>
            <a:r>
              <a:rPr lang="en-US" dirty="0"/>
              <a:t>Increases use of fats for energy: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0"/>
          </p:nvPr>
        </p:nvSpPr>
        <p:spPr>
          <a:xfrm>
            <a:off x="787400" y="5486400"/>
            <a:ext cx="8229600" cy="533400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236434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growth hormone&#10;&#10;Description automatically generated">
            <a:extLst>
              <a:ext uri="{FF2B5EF4-FFF2-40B4-BE49-F238E27FC236}">
                <a16:creationId xmlns:a16="http://schemas.microsoft.com/office/drawing/2014/main" id="{995AC632-8792-ADCA-830D-F0079F65D5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527050"/>
            <a:ext cx="7620000" cy="580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729854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Anterior Pituitary (continued_1) 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787400" y="1189037"/>
            <a:ext cx="8229600" cy="14779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Thyroid stimulating hormone (T S H)—increases secretion of </a:t>
            </a:r>
            <a:r>
              <a:rPr lang="en-US" dirty="0" err="1"/>
              <a:t>thyroxine</a:t>
            </a:r>
            <a:r>
              <a:rPr lang="en-US" dirty="0"/>
              <a:t> and T</a:t>
            </a:r>
            <a:r>
              <a:rPr lang="en-US" baseline="-25000" dirty="0"/>
              <a:t>3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0"/>
          </p:nvPr>
        </p:nvSpPr>
        <p:spPr>
          <a:xfrm>
            <a:off x="787400" y="2743200"/>
            <a:ext cx="8229600" cy="1447800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Adrenocorticotropic hormone (A C T H)—increases secretion of cortisol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1"/>
          </p:nvPr>
        </p:nvSpPr>
        <p:spPr>
          <a:xfrm>
            <a:off x="863600" y="4406900"/>
            <a:ext cx="8229600" cy="1371600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Prolactin—stimulates milk production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2574780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Anterior Pituitary (continued_2)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774700" y="1189037"/>
            <a:ext cx="8369300" cy="3001963"/>
          </a:xfrm>
        </p:spPr>
        <p:txBody>
          <a:bodyPr/>
          <a:lstStyle/>
          <a:p>
            <a:pPr marL="346075" indent="-457200">
              <a:buNone/>
            </a:pPr>
            <a:r>
              <a:rPr lang="en-US" spc="-50" dirty="0"/>
              <a:t>Gonadotropic hormones</a:t>
            </a:r>
            <a:r>
              <a:rPr lang="en-US" dirty="0"/>
              <a:t> (stimulus: G n R H): </a:t>
            </a:r>
            <a:r>
              <a:rPr lang="en-US" spc="-20" dirty="0"/>
              <a:t>F S H </a:t>
            </a:r>
            <a:r>
              <a:rPr lang="en-US" dirty="0"/>
              <a:t>and L H</a:t>
            </a:r>
          </a:p>
          <a:p>
            <a:pPr marL="346075" indent="-457200">
              <a:buNone/>
            </a:pPr>
            <a:r>
              <a:rPr lang="en-US" dirty="0"/>
              <a:t>Follicle-stimulating hormone (F S H)</a:t>
            </a:r>
          </a:p>
          <a:p>
            <a:pPr marL="685800" lvl="1"/>
            <a:r>
              <a:rPr lang="en-US" dirty="0"/>
              <a:t>In women: initiates development of ovarian follicles and secretion of estrogen</a:t>
            </a:r>
          </a:p>
          <a:p>
            <a:pPr marL="685800" lvl="1"/>
            <a:r>
              <a:rPr lang="en-US" dirty="0"/>
              <a:t>In men: initiates sperm development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0"/>
          </p:nvPr>
        </p:nvSpPr>
        <p:spPr>
          <a:xfrm>
            <a:off x="762000" y="4313237"/>
            <a:ext cx="8229600" cy="20113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Luteinizing hormone (L H)</a:t>
            </a:r>
          </a:p>
          <a:p>
            <a:pPr marL="685800" lvl="1">
              <a:lnSpc>
                <a:spcPts val="3100"/>
              </a:lnSpc>
            </a:pPr>
            <a:r>
              <a:rPr lang="en-US" dirty="0"/>
              <a:t>In women: stimulates ovulation and secretion of progesterone</a:t>
            </a:r>
          </a:p>
          <a:p>
            <a:pPr marL="685800" lvl="1">
              <a:lnSpc>
                <a:spcPts val="3100"/>
              </a:lnSpc>
            </a:pPr>
            <a:r>
              <a:rPr lang="en-US" dirty="0"/>
              <a:t>In men: stimulates secretion of testosterone</a:t>
            </a:r>
          </a:p>
        </p:txBody>
      </p:sp>
    </p:spTree>
    <p:extLst>
      <p:ext uri="{BB962C8B-B14F-4D97-AF65-F5344CB8AC3E}">
        <p14:creationId xmlns:p14="http://schemas.microsoft.com/office/powerpoint/2010/main" val="1136488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dirty="0"/>
              <a:t>Thyroid Gland   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>
          <a:xfrm>
            <a:off x="805065" y="1154017"/>
            <a:ext cx="7881735" cy="4648200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Thyroid Gland</a:t>
            </a:r>
            <a:r>
              <a:rPr lang="en-US" dirty="0"/>
              <a:t>—on the front of the trachea below the larynx (see Table 10–3)</a:t>
            </a:r>
          </a:p>
          <a:p>
            <a:pPr marL="346075" indent="-457200">
              <a:buNone/>
            </a:pPr>
            <a:r>
              <a:rPr lang="en-US" dirty="0" err="1"/>
              <a:t>Thyroxine</a:t>
            </a:r>
            <a:r>
              <a:rPr lang="en-US" dirty="0"/>
              <a:t> and T3 (iodine is part of both hormones)—increase use of all three food types for energy and increase protein synthesis</a:t>
            </a:r>
          </a:p>
          <a:p>
            <a:pPr marL="685800" lvl="1"/>
            <a:r>
              <a:rPr lang="en-US" dirty="0"/>
              <a:t>Result: 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3413500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Description automatically generated">
            <a:extLst>
              <a:ext uri="{FF2B5EF4-FFF2-40B4-BE49-F238E27FC236}">
                <a16:creationId xmlns:a16="http://schemas.microsoft.com/office/drawing/2014/main" id="{451BDF3E-F6D8-9D0E-A4AF-6107CC7A9E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304800"/>
            <a:ext cx="6934200" cy="5778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451502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Thyroid Gland (continued)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7752522" cy="2544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Calcitonin—decreases reabsorption of calcium from bones</a:t>
            </a:r>
          </a:p>
          <a:p>
            <a:pPr marL="685800" lvl="1"/>
            <a:r>
              <a:rPr lang="en-US" dirty="0"/>
              <a:t>Effect on blood calcium level: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2834245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Parathyroid Glands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74700" y="1189037"/>
            <a:ext cx="8064500" cy="3078163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Parathyroid Glands</a:t>
            </a:r>
            <a:r>
              <a:rPr lang="en-US" dirty="0"/>
              <a:t>—two on the back of each lobe of the thyroid (see Table 10–4)</a:t>
            </a:r>
          </a:p>
          <a:p>
            <a:pPr marL="346075" indent="-457200">
              <a:buNone/>
            </a:pPr>
            <a:r>
              <a:rPr lang="en-US" dirty="0"/>
              <a:t>Parathyroid hormone (P T H)</a:t>
            </a:r>
          </a:p>
          <a:p>
            <a:pPr marL="685800" lvl="1"/>
            <a:r>
              <a:rPr lang="en-US" dirty="0"/>
              <a:t>Effect on bones:</a:t>
            </a:r>
          </a:p>
          <a:p>
            <a:pPr marL="685800" lvl="1"/>
            <a:r>
              <a:rPr lang="en-US" dirty="0"/>
              <a:t>Effect on small intestine:</a:t>
            </a:r>
          </a:p>
          <a:p>
            <a:pPr marL="685800" lvl="1"/>
            <a:r>
              <a:rPr lang="en-US" dirty="0"/>
              <a:t>Effect on kidneys: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0"/>
          </p:nvPr>
        </p:nvSpPr>
        <p:spPr>
          <a:xfrm>
            <a:off x="762000" y="4419600"/>
            <a:ext cx="8229600" cy="10969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Effect on blood calcium level:</a:t>
            </a:r>
          </a:p>
          <a:p>
            <a:pPr marL="346075" indent="-457200">
              <a:buNone/>
            </a:pPr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1270503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 of human body&#10;&#10;Description automatically generated with medium confidence">
            <a:extLst>
              <a:ext uri="{FF2B5EF4-FFF2-40B4-BE49-F238E27FC236}">
                <a16:creationId xmlns:a16="http://schemas.microsoft.com/office/drawing/2014/main" id="{A26C67B6-3E48-0071-682F-CB9C5A3171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050" y="228600"/>
            <a:ext cx="7073900" cy="603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89872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Pancreas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791817" y="1178020"/>
            <a:ext cx="8229600" cy="4525963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Pancreas</a:t>
            </a:r>
            <a:r>
              <a:rPr lang="en-US" dirty="0"/>
              <a:t>—between the duodenum and the spleen; islets of Langerhans are the endocrine part (see Table 10–5) </a:t>
            </a:r>
          </a:p>
          <a:p>
            <a:pPr marL="346075" indent="-457200">
              <a:buNone/>
            </a:pPr>
            <a:r>
              <a:rPr lang="en-US" dirty="0"/>
              <a:t>Glucagon—alpha cells</a:t>
            </a:r>
          </a:p>
          <a:p>
            <a:pPr marL="685800" lvl="1"/>
            <a:r>
              <a:rPr lang="en-US" dirty="0"/>
              <a:t>Increases conversion of glycogen to glucose by the liver (glycogenolysis)</a:t>
            </a:r>
          </a:p>
          <a:p>
            <a:pPr marL="685800" lvl="1"/>
            <a:r>
              <a:rPr lang="en-US" dirty="0"/>
              <a:t>Increases use of fats and amino acids for energy (gluconeogenesis)</a:t>
            </a:r>
          </a:p>
          <a:p>
            <a:pPr marL="685800" lvl="1"/>
            <a:r>
              <a:rPr lang="en-US" dirty="0"/>
              <a:t>Effect on blood glucose level:</a:t>
            </a:r>
          </a:p>
          <a:p>
            <a:pPr marL="685800" lvl="1"/>
            <a:r>
              <a:rPr lang="en-US" dirty="0"/>
              <a:t>Stimulus for secretion: </a:t>
            </a:r>
          </a:p>
        </p:txBody>
      </p:sp>
    </p:spTree>
    <p:extLst>
      <p:ext uri="{BB962C8B-B14F-4D97-AF65-F5344CB8AC3E}">
        <p14:creationId xmlns:p14="http://schemas.microsoft.com/office/powerpoint/2010/main" val="2555796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Pancreas (continued)     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89037"/>
            <a:ext cx="7981122" cy="47545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Insulin—beta cells</a:t>
            </a:r>
          </a:p>
          <a:p>
            <a:pPr marL="685800" lvl="1"/>
            <a:r>
              <a:rPr lang="en-US" dirty="0"/>
              <a:t>Increases use of glucose by cells</a:t>
            </a:r>
          </a:p>
          <a:p>
            <a:pPr marL="685800" lvl="1"/>
            <a:r>
              <a:rPr lang="en-US" dirty="0"/>
              <a:t>Increases conversion of glucose to glycogen in the liver and muscles (glycogenesis)</a:t>
            </a:r>
          </a:p>
          <a:p>
            <a:pPr marL="685800" lvl="1"/>
            <a:r>
              <a:rPr lang="en-US" dirty="0"/>
              <a:t>Increases cellular intake of fatty acids and amino acids and use for synthesis</a:t>
            </a:r>
          </a:p>
          <a:p>
            <a:pPr marL="685800" lvl="1"/>
            <a:r>
              <a:rPr lang="en-US" dirty="0"/>
              <a:t>Effect on blood glucose level: 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3269085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internal organs&#10;&#10;Description automatically generated">
            <a:extLst>
              <a:ext uri="{FF2B5EF4-FFF2-40B4-BE49-F238E27FC236}">
                <a16:creationId xmlns:a16="http://schemas.microsoft.com/office/drawing/2014/main" id="{E8D8CCCC-6988-D945-7149-A00DDFFA30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7300" y="533400"/>
            <a:ext cx="6629400" cy="503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92042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Adrenal Glands     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7400" y="1189037"/>
            <a:ext cx="8229600" cy="3459163"/>
          </a:xfrm>
        </p:spPr>
        <p:txBody>
          <a:bodyPr/>
          <a:lstStyle/>
          <a:p>
            <a:pPr marL="347472" indent="-457200">
              <a:lnSpc>
                <a:spcPts val="3500"/>
              </a:lnSpc>
              <a:buNone/>
            </a:pPr>
            <a:r>
              <a:rPr lang="en-US" b="1" dirty="0"/>
              <a:t>Adrenal Glands</a:t>
            </a:r>
            <a:r>
              <a:rPr lang="en-US" dirty="0"/>
              <a:t>—on top of the kidneys, each has a medulla and a cortex.</a:t>
            </a:r>
          </a:p>
          <a:p>
            <a:pPr marL="347472" indent="-457200">
              <a:buNone/>
            </a:pPr>
            <a:r>
              <a:rPr lang="en-US" dirty="0"/>
              <a:t>Adrenal medulla—secretes </a:t>
            </a:r>
            <a:r>
              <a:rPr lang="en-US" dirty="0" err="1"/>
              <a:t>catecholamines</a:t>
            </a:r>
            <a:r>
              <a:rPr lang="en-US" dirty="0"/>
              <a:t> in stressful situations: epinephrine and norepinephrine</a:t>
            </a:r>
          </a:p>
          <a:p>
            <a:pPr marL="685800" lvl="1"/>
            <a:r>
              <a:rPr lang="en-US" dirty="0"/>
              <a:t>Stimulus for secretion (of both):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0"/>
          </p:nvPr>
        </p:nvSpPr>
        <p:spPr>
          <a:xfrm>
            <a:off x="762000" y="4800600"/>
            <a:ext cx="8229600" cy="944563"/>
          </a:xfrm>
        </p:spPr>
        <p:txBody>
          <a:bodyPr/>
          <a:lstStyle/>
          <a:p>
            <a:pPr marL="346075" indent="-457200">
              <a:buFont typeface="+mj-lt"/>
              <a:buNone/>
            </a:pPr>
            <a:r>
              <a:rPr lang="en-US" dirty="0"/>
              <a:t>Norepinephrine—stimulates vasoconstriction:</a:t>
            </a:r>
          </a:p>
          <a:p>
            <a:pPr marL="685800" lvl="1"/>
            <a:r>
              <a:rPr lang="en-US" dirty="0"/>
              <a:t>Effect on blood pressure:</a:t>
            </a:r>
          </a:p>
        </p:txBody>
      </p:sp>
    </p:spTree>
    <p:extLst>
      <p:ext uri="{BB962C8B-B14F-4D97-AF65-F5344CB8AC3E}">
        <p14:creationId xmlns:p14="http://schemas.microsoft.com/office/powerpoint/2010/main" val="15335039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dirty="0"/>
              <a:t>Adrenal Medulla</a:t>
            </a:r>
          </a:p>
        </p:txBody>
      </p:sp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189037"/>
            <a:ext cx="8229600" cy="46783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Epinephrine—effect on:</a:t>
            </a:r>
          </a:p>
          <a:p>
            <a:pPr marL="685800" lvl="1"/>
            <a:r>
              <a:rPr lang="en-US" dirty="0"/>
              <a:t>Heart rate and force:</a:t>
            </a:r>
          </a:p>
          <a:p>
            <a:pPr marL="685800" lvl="1"/>
            <a:r>
              <a:rPr lang="en-US" dirty="0"/>
              <a:t>Blood vessels in skin and viscera:</a:t>
            </a:r>
          </a:p>
          <a:p>
            <a:pPr marL="685800" lvl="1"/>
            <a:r>
              <a:rPr lang="en-US" dirty="0"/>
              <a:t>Blood vessels in skeletal muscle:</a:t>
            </a:r>
          </a:p>
          <a:p>
            <a:pPr marL="685800" lvl="1"/>
            <a:r>
              <a:rPr lang="en-US" dirty="0"/>
              <a:t>Peristalsis:</a:t>
            </a:r>
          </a:p>
          <a:p>
            <a:pPr marL="685800" lvl="1"/>
            <a:r>
              <a:rPr lang="en-US" dirty="0"/>
              <a:t>Bronchioles:</a:t>
            </a:r>
          </a:p>
          <a:p>
            <a:pPr marL="685800" lvl="1"/>
            <a:r>
              <a:rPr lang="en-US" dirty="0"/>
              <a:t>Liver:</a:t>
            </a:r>
          </a:p>
          <a:p>
            <a:pPr marL="685800" lvl="1"/>
            <a:r>
              <a:rPr lang="en-US" dirty="0"/>
              <a:t>Cell respiration:</a:t>
            </a:r>
          </a:p>
          <a:p>
            <a:pPr marL="685800" lvl="1"/>
            <a:r>
              <a:rPr lang="en-US" dirty="0"/>
              <a:t>Use of fats for energy:</a:t>
            </a:r>
          </a:p>
        </p:txBody>
      </p:sp>
    </p:spTree>
    <p:extLst>
      <p:ext uri="{BB962C8B-B14F-4D97-AF65-F5344CB8AC3E}">
        <p14:creationId xmlns:p14="http://schemas.microsoft.com/office/powerpoint/2010/main" val="19229273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body&#10;&#10;Description automatically generated">
            <a:extLst>
              <a:ext uri="{FF2B5EF4-FFF2-40B4-BE49-F238E27FC236}">
                <a16:creationId xmlns:a16="http://schemas.microsoft.com/office/drawing/2014/main" id="{A3746E36-F6F6-E230-072C-CE4A734913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8400" y="260350"/>
            <a:ext cx="6807200" cy="633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401164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Adrenal Cortex 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idx="1"/>
          </p:nvPr>
        </p:nvSpPr>
        <p:spPr>
          <a:xfrm>
            <a:off x="775248" y="1189037"/>
            <a:ext cx="806395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Produces: Mineralocorticoids (aldosterone)</a:t>
            </a:r>
          </a:p>
          <a:p>
            <a:pPr marL="2103120" indent="-457200">
              <a:buNone/>
            </a:pPr>
            <a:r>
              <a:rPr lang="en-US" dirty="0"/>
              <a:t>Glucocorticoids (cortisol)</a:t>
            </a:r>
          </a:p>
          <a:p>
            <a:pPr marL="2103120" indent="-457200">
              <a:buNone/>
            </a:pPr>
            <a:r>
              <a:rPr lang="en-US" dirty="0"/>
              <a:t>Very small amounts of sex hormones (male androgens and female estrogens)</a:t>
            </a:r>
          </a:p>
        </p:txBody>
      </p:sp>
    </p:spTree>
    <p:extLst>
      <p:ext uri="{BB962C8B-B14F-4D97-AF65-F5344CB8AC3E}">
        <p14:creationId xmlns:p14="http://schemas.microsoft.com/office/powerpoint/2010/main" val="29561741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88734"/>
            <a:ext cx="8229600" cy="590931"/>
          </a:xfrm>
        </p:spPr>
        <p:txBody>
          <a:bodyPr/>
          <a:lstStyle/>
          <a:p>
            <a:r>
              <a:rPr lang="en-US" dirty="0"/>
              <a:t>Adrenal Cortex (continued_1)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>
          <a:xfrm>
            <a:off x="795126" y="1189037"/>
            <a:ext cx="8348874" cy="4830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Aldosterone—increases the reabsorption of N a</a:t>
            </a:r>
            <a:r>
              <a:rPr lang="en-US" baseline="30000" dirty="0"/>
              <a:t>+</a:t>
            </a:r>
            <a:r>
              <a:rPr lang="en-US" dirty="0"/>
              <a:t> ions by the kidneys and the excretion of K</a:t>
            </a:r>
            <a:r>
              <a:rPr lang="en-US" baseline="30000" dirty="0"/>
              <a:t>+</a:t>
            </a:r>
            <a:r>
              <a:rPr lang="en-US" dirty="0"/>
              <a:t> ions,</a:t>
            </a:r>
          </a:p>
          <a:p>
            <a:pPr marL="685800" lvl="1">
              <a:lnSpc>
                <a:spcPts val="3000"/>
              </a:lnSpc>
            </a:pPr>
            <a:r>
              <a:rPr lang="en-US" dirty="0"/>
              <a:t>Results (indirect effects)—</a:t>
            </a:r>
          </a:p>
          <a:p>
            <a:pPr marL="1051560" lvl="2">
              <a:lnSpc>
                <a:spcPts val="3000"/>
              </a:lnSpc>
              <a:buClr>
                <a:schemeClr val="tx1">
                  <a:lumMod val="75000"/>
                </a:schemeClr>
              </a:buClr>
            </a:pPr>
            <a:r>
              <a:rPr lang="en-US" dirty="0"/>
              <a:t>Hydrogen ions:</a:t>
            </a:r>
          </a:p>
          <a:p>
            <a:pPr marL="1051560" lvl="2">
              <a:lnSpc>
                <a:spcPts val="3000"/>
              </a:lnSpc>
              <a:buClr>
                <a:schemeClr val="tx1">
                  <a:lumMod val="75000"/>
                </a:schemeClr>
              </a:buClr>
            </a:pPr>
            <a:r>
              <a:rPr lang="en-US" dirty="0"/>
              <a:t>Chloride and bicarbonate ions:</a:t>
            </a:r>
          </a:p>
          <a:p>
            <a:pPr marL="1051560" lvl="2">
              <a:lnSpc>
                <a:spcPts val="3000"/>
              </a:lnSpc>
              <a:buClr>
                <a:schemeClr val="tx1">
                  <a:lumMod val="75000"/>
                </a:schemeClr>
              </a:buClr>
            </a:pPr>
            <a:r>
              <a:rPr lang="en-US" dirty="0"/>
              <a:t>Water:</a:t>
            </a:r>
          </a:p>
          <a:p>
            <a:pPr marL="1051560" lvl="2">
              <a:lnSpc>
                <a:spcPts val="3000"/>
              </a:lnSpc>
              <a:buClr>
                <a:schemeClr val="tx1">
                  <a:lumMod val="75000"/>
                </a:schemeClr>
              </a:buClr>
            </a:pPr>
            <a:r>
              <a:rPr lang="en-US"/>
              <a:t>Blood p H</a:t>
            </a:r>
            <a:r>
              <a:rPr lang="en-US" dirty="0"/>
              <a:t>:</a:t>
            </a:r>
          </a:p>
          <a:p>
            <a:pPr marL="1051560" lvl="2">
              <a:lnSpc>
                <a:spcPts val="3000"/>
              </a:lnSpc>
              <a:buClr>
                <a:schemeClr val="tx1">
                  <a:lumMod val="75000"/>
                </a:schemeClr>
              </a:buClr>
            </a:pPr>
            <a:r>
              <a:rPr lang="en-US" dirty="0"/>
              <a:t>Blood volume and blood pressure :</a:t>
            </a:r>
          </a:p>
          <a:p>
            <a:pPr marL="685800" lvl="1">
              <a:lnSpc>
                <a:spcPts val="3000"/>
              </a:lnSpc>
            </a:pPr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42596755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diagram of a kidney&#10;&#10;Description automatically generated">
            <a:extLst>
              <a:ext uri="{FF2B5EF4-FFF2-40B4-BE49-F238E27FC236}">
                <a16:creationId xmlns:a16="http://schemas.microsoft.com/office/drawing/2014/main" id="{F863713C-DD41-D0DD-4C32-E98ABC0364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066800"/>
            <a:ext cx="7772400" cy="427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04743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Adrenal Cortex (continued_2) </a:t>
            </a:r>
          </a:p>
        </p:txBody>
      </p:sp>
      <p:sp>
        <p:nvSpPr>
          <p:cNvPr id="45058" name="Rectangle 3"/>
          <p:cNvSpPr>
            <a:spLocks noGrp="1" noChangeArrowheads="1"/>
          </p:cNvSpPr>
          <p:nvPr>
            <p:ph idx="1"/>
          </p:nvPr>
        </p:nvSpPr>
        <p:spPr>
          <a:xfrm>
            <a:off x="785187" y="1189037"/>
            <a:ext cx="7901613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Cortisol—increases the use of amino acids and fats for energy: </a:t>
            </a:r>
          </a:p>
          <a:p>
            <a:pPr marL="685800" lvl="1"/>
            <a:r>
              <a:rPr lang="en-US" dirty="0"/>
              <a:t>Decreases the use of glucose to conserve glucose:</a:t>
            </a:r>
          </a:p>
          <a:p>
            <a:pPr marL="685800" lvl="1"/>
            <a:r>
              <a:rPr lang="en-US" dirty="0"/>
              <a:t>Has an anti-inflammatory effect:</a:t>
            </a:r>
          </a:p>
          <a:p>
            <a:pPr marL="1051560" lvl="2">
              <a:buClr>
                <a:srgbClr val="28805C"/>
              </a:buClr>
            </a:pPr>
            <a:r>
              <a:rPr lang="en-US" dirty="0"/>
              <a:t>Lysosomes:</a:t>
            </a:r>
          </a:p>
          <a:p>
            <a:pPr marL="1051560" lvl="2">
              <a:buClr>
                <a:srgbClr val="28805C"/>
              </a:buClr>
            </a:pPr>
            <a:r>
              <a:rPr lang="en-US" dirty="0"/>
              <a:t>Effects of histamine:</a:t>
            </a:r>
          </a:p>
          <a:p>
            <a:pPr marL="685800" lvl="1"/>
            <a:r>
              <a:rPr lang="en-US" dirty="0"/>
              <a:t>Stimulus for secretion:</a:t>
            </a:r>
          </a:p>
        </p:txBody>
      </p:sp>
    </p:spTree>
    <p:extLst>
      <p:ext uri="{BB962C8B-B14F-4D97-AF65-F5344CB8AC3E}">
        <p14:creationId xmlns:p14="http://schemas.microsoft.com/office/powerpoint/2010/main" val="15146953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human body&#10;&#10;Description automatically generated">
            <a:extLst>
              <a:ext uri="{FF2B5EF4-FFF2-40B4-BE49-F238E27FC236}">
                <a16:creationId xmlns:a16="http://schemas.microsoft.com/office/drawing/2014/main" id="{08001EBC-82B0-403D-EBAD-F2017F3C1F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009650"/>
            <a:ext cx="64008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7419992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Mechanisms of Hormone Action</a:t>
            </a:r>
          </a:p>
        </p:txBody>
      </p:sp>
      <p:sp>
        <p:nvSpPr>
          <p:cNvPr id="55298" name="Rectangle 3"/>
          <p:cNvSpPr>
            <a:spLocks noGrp="1" noChangeArrowheads="1"/>
          </p:cNvSpPr>
          <p:nvPr>
            <p:ph idx="1"/>
          </p:nvPr>
        </p:nvSpPr>
        <p:spPr>
          <a:xfrm>
            <a:off x="781878" y="1162878"/>
            <a:ext cx="7981122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b="1" dirty="0"/>
              <a:t>Mechanisms of Hormone Action</a:t>
            </a:r>
            <a:r>
              <a:rPr lang="en-US" dirty="0"/>
              <a:t>—target cells have receptors for specific hormones</a:t>
            </a:r>
          </a:p>
          <a:p>
            <a:pPr marL="346075" indent="-457200">
              <a:buNone/>
            </a:pPr>
            <a:r>
              <a:rPr lang="en-US" dirty="0"/>
              <a:t>The two-messenger model (for protein hormones):</a:t>
            </a:r>
          </a:p>
          <a:p>
            <a:pPr marL="685800" lvl="1"/>
            <a:r>
              <a:rPr lang="en-US" dirty="0"/>
              <a:t>First messenger—a hormone bonds to a cell membrane receptor </a:t>
            </a:r>
            <a:r>
              <a:rPr lang="en-US" dirty="0">
                <a:sym typeface="Wingdings" pitchFamily="2" charset="2"/>
              </a:rPr>
              <a:t> synthesis of cyclic A M P</a:t>
            </a:r>
            <a:endParaRPr lang="en-US" dirty="0"/>
          </a:p>
          <a:p>
            <a:pPr marL="685800" lvl="1"/>
            <a:r>
              <a:rPr lang="en-US" dirty="0"/>
              <a:t>Second messenger—cyclic A M P activates the cell</a:t>
            </a:r>
            <a:r>
              <a:rPr lang="en-US" altLang="en-US" dirty="0"/>
              <a:t>’</a:t>
            </a:r>
            <a:r>
              <a:rPr lang="en-US" dirty="0"/>
              <a:t>s enzymes:</a:t>
            </a:r>
          </a:p>
        </p:txBody>
      </p:sp>
    </p:spTree>
    <p:extLst>
      <p:ext uri="{BB962C8B-B14F-4D97-AF65-F5344CB8AC3E}">
        <p14:creationId xmlns:p14="http://schemas.microsoft.com/office/powerpoint/2010/main" val="21344316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165100"/>
            <a:ext cx="8229600" cy="838200"/>
          </a:xfrm>
        </p:spPr>
        <p:txBody>
          <a:bodyPr/>
          <a:lstStyle/>
          <a:p>
            <a:r>
              <a:rPr lang="en-US" dirty="0"/>
              <a:t>Mechanisms of Hormone Action (continued)             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idx="1"/>
          </p:nvPr>
        </p:nvSpPr>
        <p:spPr>
          <a:xfrm>
            <a:off x="771939" y="1168400"/>
            <a:ext cx="7762461" cy="3940366"/>
          </a:xfrm>
        </p:spPr>
        <p:txBody>
          <a:bodyPr/>
          <a:lstStyle/>
          <a:p>
            <a:pPr marL="346075" indent="-457200">
              <a:buNone/>
            </a:pPr>
            <a:r>
              <a:rPr lang="en-US" dirty="0"/>
              <a:t>Mechanism for steroid hormones:</a:t>
            </a:r>
          </a:p>
          <a:p>
            <a:pPr marL="685800" lvl="1"/>
            <a:r>
              <a:rPr lang="en-US" dirty="0"/>
              <a:t>Steroid hormone—diffuses into the cell and bonds to a cytoplasmic receptor</a:t>
            </a:r>
          </a:p>
          <a:p>
            <a:pPr marL="685800" lvl="1"/>
            <a:r>
              <a:rPr lang="en-US" dirty="0"/>
              <a:t>Steroid-protein complex—enters the cell</a:t>
            </a:r>
            <a:r>
              <a:rPr lang="en-US" altLang="en-US" dirty="0"/>
              <a:t>’</a:t>
            </a:r>
            <a:r>
              <a:rPr lang="en-US" dirty="0"/>
              <a:t>s nucleus </a:t>
            </a:r>
            <a:r>
              <a:rPr lang="en-US" dirty="0">
                <a:sym typeface="Wingdings" pitchFamily="2" charset="2"/>
              </a:rPr>
              <a:t> activates genes:</a:t>
            </a:r>
          </a:p>
          <a:p>
            <a:pPr lvl="2">
              <a:buClr>
                <a:schemeClr val="tx1">
                  <a:lumMod val="75000"/>
                </a:schemeClr>
              </a:buClr>
            </a:pPr>
            <a:r>
              <a:rPr lang="en-US" dirty="0">
                <a:sym typeface="Wingdings" pitchFamily="2" charset="2"/>
              </a:rPr>
              <a:t>Result: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395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 of a cell membrane&#10;&#10;Description automatically generated">
            <a:extLst>
              <a:ext uri="{FF2B5EF4-FFF2-40B4-BE49-F238E27FC236}">
                <a16:creationId xmlns:a16="http://schemas.microsoft.com/office/drawing/2014/main" id="{8BBEFBCF-578E-66E8-B186-E39CBAF7B9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685800"/>
            <a:ext cx="5594350" cy="507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40709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71d46e88-8733-4645-9284-85cf006978cc"/>
    <ds:schemaRef ds:uri="http://www.w3.org/XML/1998/namespace"/>
    <ds:schemaRef ds:uri="http://schemas.microsoft.com/office/2006/metadata/properties"/>
    <ds:schemaRef ds:uri="88135b7f-3fab-49b6-8009-71309f2107a8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15102</TotalTime>
  <Words>1171</Words>
  <Application>Microsoft Macintosh PowerPoint</Application>
  <PresentationFormat>On-screen Show (4:3)</PresentationFormat>
  <Paragraphs>174</Paragraphs>
  <Slides>33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Wingdings</vt:lpstr>
      <vt:lpstr>Office Theme</vt:lpstr>
      <vt:lpstr>Chapter 10 The Endocrine System</vt:lpstr>
      <vt:lpstr>Endocrine Glands</vt:lpstr>
      <vt:lpstr>PowerPoint Presentation</vt:lpstr>
      <vt:lpstr>Regulation of Secretion of Hormones </vt:lpstr>
      <vt:lpstr>Question </vt:lpstr>
      <vt:lpstr>Answer</vt:lpstr>
      <vt:lpstr>Pituitary Gland</vt:lpstr>
      <vt:lpstr>PowerPoint Presentation</vt:lpstr>
      <vt:lpstr>Pituitary Gland (continued)</vt:lpstr>
      <vt:lpstr>Posterior Pituitary</vt:lpstr>
      <vt:lpstr>Anterior Pituitary Gland     </vt:lpstr>
      <vt:lpstr>PowerPoint Presentation</vt:lpstr>
      <vt:lpstr>Anterior Pituitary (continued_1) </vt:lpstr>
      <vt:lpstr>Anterior Pituitary (continued_2)</vt:lpstr>
      <vt:lpstr>Thyroid Gland   </vt:lpstr>
      <vt:lpstr>PowerPoint Presentation</vt:lpstr>
      <vt:lpstr>Thyroid Gland (continued)</vt:lpstr>
      <vt:lpstr>Parathyroid Glands</vt:lpstr>
      <vt:lpstr>PowerPoint Presentation</vt:lpstr>
      <vt:lpstr>Pancreas</vt:lpstr>
      <vt:lpstr>Pancreas (continued)     </vt:lpstr>
      <vt:lpstr>PowerPoint Presentation</vt:lpstr>
      <vt:lpstr>Adrenal Glands       </vt:lpstr>
      <vt:lpstr>Adrenal Medulla</vt:lpstr>
      <vt:lpstr>PowerPoint Presentation</vt:lpstr>
      <vt:lpstr>Adrenal Cortex </vt:lpstr>
      <vt:lpstr>Adrenal Cortex (continued_1)</vt:lpstr>
      <vt:lpstr>PowerPoint Presentation</vt:lpstr>
      <vt:lpstr>Adrenal Cortex (continued_2) </vt:lpstr>
      <vt:lpstr>PowerPoint Presentation</vt:lpstr>
      <vt:lpstr>Mechanisms of Hormone Action</vt:lpstr>
      <vt:lpstr>Mechanisms of Hormone Action (continued)     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10 The Endocrine System</dc:title>
  <dc:creator>Rajarajan</dc:creator>
  <cp:lastModifiedBy>Geraint Forster</cp:lastModifiedBy>
  <cp:revision>156</cp:revision>
  <dcterms:created xsi:type="dcterms:W3CDTF">2018-06-20T07:51:02Z</dcterms:created>
  <dcterms:modified xsi:type="dcterms:W3CDTF">2025-01-17T17:09:34Z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