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handoutMasterIdLst>
    <p:handoutMasterId r:id="rId26"/>
  </p:handoutMasterIdLst>
  <p:sldIdLst>
    <p:sldId id="257" r:id="rId2"/>
    <p:sldId id="281" r:id="rId3"/>
    <p:sldId id="296" r:id="rId4"/>
    <p:sldId id="297" r:id="rId5"/>
    <p:sldId id="298" r:id="rId6"/>
    <p:sldId id="299" r:id="rId7"/>
    <p:sldId id="300" r:id="rId8"/>
    <p:sldId id="301" r:id="rId9"/>
    <p:sldId id="302" r:id="rId10"/>
    <p:sldId id="304" r:id="rId11"/>
    <p:sldId id="303" r:id="rId12"/>
    <p:sldId id="305" r:id="rId13"/>
    <p:sldId id="306" r:id="rId14"/>
    <p:sldId id="308" r:id="rId15"/>
    <p:sldId id="309" r:id="rId16"/>
    <p:sldId id="310" r:id="rId17"/>
    <p:sldId id="311" r:id="rId18"/>
    <p:sldId id="312" r:id="rId19"/>
    <p:sldId id="313" r:id="rId20"/>
    <p:sldId id="314" r:id="rId21"/>
    <p:sldId id="315" r:id="rId22"/>
    <p:sldId id="317" r:id="rId23"/>
    <p:sldId id="318" r:id="rId24"/>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6" d="100"/>
          <a:sy n="56" d="100"/>
        </p:scale>
        <p:origin x="1074"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9" y="0"/>
            <a:ext cx="4301543" cy="341064"/>
          </a:xfrm>
          <a:prstGeom prst="rect">
            <a:avLst/>
          </a:prstGeom>
        </p:spPr>
        <p:txBody>
          <a:bodyPr vert="horz" lIns="91440" tIns="45720" rIns="91440" bIns="45720" rtlCol="0"/>
          <a:lstStyle>
            <a:lvl1pPr algn="r">
              <a:defRPr sz="1200"/>
            </a:lvl1pPr>
          </a:lstStyle>
          <a:p>
            <a:fld id="{36F73E14-8119-4C40-9BDE-FCC81A0848F4}" type="datetimeFigureOut">
              <a:rPr lang="en-GB" smtClean="0"/>
              <a:t>08/11/2018</a:t>
            </a:fld>
            <a:endParaRPr lang="en-GB"/>
          </a:p>
        </p:txBody>
      </p:sp>
      <p:sp>
        <p:nvSpPr>
          <p:cNvPr id="4" name="Footer Placeholder 3"/>
          <p:cNvSpPr>
            <a:spLocks noGrp="1"/>
          </p:cNvSpPr>
          <p:nvPr>
            <p:ph type="ftr" sz="quarter" idx="2"/>
          </p:nvPr>
        </p:nvSpPr>
        <p:spPr>
          <a:xfrm>
            <a:off x="1" y="6456612"/>
            <a:ext cx="4301543" cy="34106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9" y="6456612"/>
            <a:ext cx="4301543" cy="341064"/>
          </a:xfrm>
          <a:prstGeom prst="rect">
            <a:avLst/>
          </a:prstGeom>
        </p:spPr>
        <p:txBody>
          <a:bodyPr vert="horz" lIns="91440" tIns="45720" rIns="91440" bIns="45720" rtlCol="0" anchor="b"/>
          <a:lstStyle>
            <a:lvl1pPr algn="r">
              <a:defRPr sz="1200"/>
            </a:lvl1pPr>
          </a:lstStyle>
          <a:p>
            <a:fld id="{8AB28405-F52C-41A7-84F5-6A1EFA6DCB75}" type="slidenum">
              <a:rPr lang="en-GB" smtClean="0"/>
              <a:t>‹#›</a:t>
            </a:fld>
            <a:endParaRPr lang="en-GB"/>
          </a:p>
        </p:txBody>
      </p:sp>
    </p:spTree>
    <p:extLst>
      <p:ext uri="{BB962C8B-B14F-4D97-AF65-F5344CB8AC3E}">
        <p14:creationId xmlns:p14="http://schemas.microsoft.com/office/powerpoint/2010/main" val="38663669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9" y="0"/>
            <a:ext cx="4301543" cy="339884"/>
          </a:xfrm>
          <a:prstGeom prst="rect">
            <a:avLst/>
          </a:prstGeom>
        </p:spPr>
        <p:txBody>
          <a:bodyPr vert="horz" lIns="91440" tIns="45720" rIns="91440" bIns="45720" rtlCol="0"/>
          <a:lstStyle>
            <a:lvl1pPr algn="r">
              <a:defRPr sz="1200"/>
            </a:lvl1pPr>
          </a:lstStyle>
          <a:p>
            <a:fld id="{4BCA3D56-FCE0-4E44-A9FF-599074DCE4C2}" type="datetimeFigureOut">
              <a:rPr lang="en-GB" smtClean="0"/>
              <a:t>08/11/2018</a:t>
            </a:fld>
            <a:endParaRPr lang="en-GB"/>
          </a:p>
        </p:txBody>
      </p:sp>
      <p:sp>
        <p:nvSpPr>
          <p:cNvPr id="4" name="Slide Image Placeholder 3"/>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5" y="3228896"/>
            <a:ext cx="7941310" cy="305895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6456611"/>
            <a:ext cx="4301543" cy="3398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9" y="6456611"/>
            <a:ext cx="4301543" cy="339884"/>
          </a:xfrm>
          <a:prstGeom prst="rect">
            <a:avLst/>
          </a:prstGeom>
        </p:spPr>
        <p:txBody>
          <a:bodyPr vert="horz" lIns="91440" tIns="45720" rIns="91440" bIns="45720" rtlCol="0" anchor="b"/>
          <a:lstStyle>
            <a:lvl1pPr algn="r">
              <a:defRPr sz="1200"/>
            </a:lvl1pPr>
          </a:lstStyle>
          <a:p>
            <a:fld id="{4D8BFA35-32D8-4BC3-8FC7-063D5A73EDA5}" type="slidenum">
              <a:rPr lang="en-GB" smtClean="0"/>
              <a:t>‹#›</a:t>
            </a:fld>
            <a:endParaRPr lang="en-GB"/>
          </a:p>
        </p:txBody>
      </p:sp>
    </p:spTree>
    <p:extLst>
      <p:ext uri="{BB962C8B-B14F-4D97-AF65-F5344CB8AC3E}">
        <p14:creationId xmlns:p14="http://schemas.microsoft.com/office/powerpoint/2010/main" val="2179299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Queue</a:t>
            </a:r>
            <a:r>
              <a:rPr lang="en-GB" baseline="0" dirty="0" smtClean="0"/>
              <a:t> - </a:t>
            </a:r>
            <a:r>
              <a:rPr lang="en-GB" dirty="0" smtClean="0"/>
              <a:t>We</a:t>
            </a:r>
            <a:r>
              <a:rPr lang="en-GB" baseline="0" dirty="0" smtClean="0"/>
              <a:t> will now play a short animation…. </a:t>
            </a:r>
            <a:endParaRPr lang="en-GB" dirty="0"/>
          </a:p>
        </p:txBody>
      </p:sp>
      <p:sp>
        <p:nvSpPr>
          <p:cNvPr id="4" name="Slide Number Placeholder 3"/>
          <p:cNvSpPr>
            <a:spLocks noGrp="1"/>
          </p:cNvSpPr>
          <p:nvPr>
            <p:ph type="sldNum" sz="quarter" idx="10"/>
          </p:nvPr>
        </p:nvSpPr>
        <p:spPr/>
        <p:txBody>
          <a:bodyPr/>
          <a:lstStyle/>
          <a:p>
            <a:fld id="{88E44C1C-0C4A-4661-9321-38959E66CE97}"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1964737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all know that reform of SEN legislation has been long threatened – it’s long overdue</a:t>
            </a:r>
          </a:p>
          <a:p>
            <a:endParaRPr lang="en-GB" dirty="0" smtClean="0"/>
          </a:p>
          <a:p>
            <a:r>
              <a:rPr lang="en-GB" dirty="0" smtClean="0"/>
              <a:t>But legislation is NOT the answer</a:t>
            </a:r>
          </a:p>
          <a:p>
            <a:endParaRPr lang="en-GB" dirty="0" smtClean="0"/>
          </a:p>
          <a:p>
            <a:r>
              <a:rPr lang="en-GB" dirty="0" smtClean="0"/>
              <a:t>The answer is changing our mind-sets and our ways of working.</a:t>
            </a:r>
          </a:p>
          <a:p>
            <a:endParaRPr lang="en-GB" dirty="0" smtClean="0"/>
          </a:p>
          <a:p>
            <a:r>
              <a:rPr lang="en-GB" dirty="0" smtClean="0"/>
              <a:t>ALN reform is not ANOTHER reform – it’s part of the way we are reforming our whole system</a:t>
            </a:r>
          </a:p>
          <a:p>
            <a:endParaRPr lang="en-GB" dirty="0" smtClean="0"/>
          </a:p>
          <a:p>
            <a:r>
              <a:rPr lang="en-GB" dirty="0" smtClean="0"/>
              <a:t>And it’s not different or separate to the </a:t>
            </a:r>
          </a:p>
          <a:p>
            <a:endParaRPr lang="en-GB" dirty="0"/>
          </a:p>
        </p:txBody>
      </p:sp>
      <p:sp>
        <p:nvSpPr>
          <p:cNvPr id="4" name="Slide Number Placeholder 3"/>
          <p:cNvSpPr>
            <a:spLocks noGrp="1"/>
          </p:cNvSpPr>
          <p:nvPr>
            <p:ph type="sldNum" sz="quarter" idx="10"/>
          </p:nvPr>
        </p:nvSpPr>
        <p:spPr/>
        <p:txBody>
          <a:bodyPr/>
          <a:lstStyle/>
          <a:p>
            <a:fld id="{88E44C1C-0C4A-4661-9321-38959E66CE97}"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3914119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It’s about ALL learners</a:t>
            </a:r>
          </a:p>
          <a:p>
            <a:r>
              <a:rPr lang="en-GB" dirty="0" smtClean="0"/>
              <a:t>It’s about school improvement</a:t>
            </a:r>
          </a:p>
          <a:p>
            <a:r>
              <a:rPr lang="en-GB" dirty="0" smtClean="0"/>
              <a:t>It’s about the whole system</a:t>
            </a:r>
          </a:p>
          <a:p>
            <a:r>
              <a:rPr lang="en-GB" dirty="0" smtClean="0"/>
              <a:t>It’s about leadership</a:t>
            </a:r>
          </a:p>
          <a:p>
            <a:endParaRPr lang="en-GB" dirty="0" smtClean="0"/>
          </a:p>
          <a:p>
            <a:r>
              <a:rPr lang="en-GB" dirty="0" smtClean="0"/>
              <a:t>It’s about delivering Professor Donaldson’s vision of The inclusive and comprehensive approach outlined in Curriculum for Wales – curriculum for life</a:t>
            </a:r>
          </a:p>
          <a:p>
            <a:endParaRPr lang="en-GB" dirty="0" smtClean="0"/>
          </a:p>
          <a:p>
            <a:r>
              <a:rPr lang="en-GB" dirty="0" smtClean="0"/>
              <a:t>It’s not even just about education – it’s about creating an environment and a culture where services work effectively (and cost effectively!) together to deliver the support learners need quickly and effectively.</a:t>
            </a:r>
          </a:p>
          <a:p>
            <a:endParaRPr lang="en-GB" dirty="0"/>
          </a:p>
        </p:txBody>
      </p:sp>
      <p:sp>
        <p:nvSpPr>
          <p:cNvPr id="4" name="Slide Number Placeholder 3"/>
          <p:cNvSpPr>
            <a:spLocks noGrp="1"/>
          </p:cNvSpPr>
          <p:nvPr>
            <p:ph type="sldNum" sz="quarter" idx="10"/>
          </p:nvPr>
        </p:nvSpPr>
        <p:spPr/>
        <p:txBody>
          <a:bodyPr/>
          <a:lstStyle/>
          <a:p>
            <a:fld id="{88E44C1C-0C4A-4661-9321-38959E66CE97}"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2061785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8EE0C2E-27AA-49BB-AE74-E6A2539DA10D}" type="slidenum">
              <a:rPr lang="en-GB" smtClean="0"/>
              <a:t>14</a:t>
            </a:fld>
            <a:endParaRPr lang="en-GB"/>
          </a:p>
        </p:txBody>
      </p:sp>
    </p:spTree>
    <p:extLst>
      <p:ext uri="{BB962C8B-B14F-4D97-AF65-F5344CB8AC3E}">
        <p14:creationId xmlns:p14="http://schemas.microsoft.com/office/powerpoint/2010/main" val="742269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The Bill doesn’t cover early years </a:t>
            </a:r>
          </a:p>
          <a:p>
            <a:r>
              <a:rPr lang="en-GB" sz="1200" kern="1200" dirty="0" smtClean="0">
                <a:solidFill>
                  <a:schemeClr val="tx1"/>
                </a:solidFill>
                <a:effectLst/>
                <a:latin typeface="+mn-lt"/>
                <a:ea typeface="+mn-ea"/>
                <a:cs typeface="+mn-cs"/>
              </a:rPr>
              <a:t>The system will be a 0-25 system meaning early years is fully incorporated.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Just because the Bill does not reference ‘early years’ by name, does not mean that children who have not yet started education, or are in non-maintained settings, are not covered. This group of children will be supported directly by local authorities.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Bill also states that where a local authority funds places at a voluntary or private provider of nursery education, that provider must have regard to the ALN Code.</a:t>
            </a:r>
          </a:p>
          <a:p>
            <a:endParaRPr lang="en-GB" sz="1200"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New entitlement to education up to the age of 25</a:t>
            </a:r>
          </a:p>
          <a:p>
            <a:r>
              <a:rPr lang="en-GB" sz="1200" kern="1200" dirty="0" smtClean="0">
                <a:solidFill>
                  <a:schemeClr val="tx1"/>
                </a:solidFill>
                <a:effectLst/>
                <a:latin typeface="+mn-lt"/>
                <a:ea typeface="+mn-ea"/>
                <a:cs typeface="+mn-cs"/>
              </a:rPr>
              <a:t>The Bill does not provide young people who have ALN with an entitlement to receive education and training up to the age of 25.  Rather, its provisions are designed to ensure that learners with ALN can access the post-16 opportunities that are available on an equal footing with those who do not have ALN.  It is about ensuring equity of access in so far as that is possible.</a:t>
            </a:r>
          </a:p>
        </p:txBody>
      </p:sp>
      <p:sp>
        <p:nvSpPr>
          <p:cNvPr id="4" name="Slide Number Placeholder 3"/>
          <p:cNvSpPr>
            <a:spLocks noGrp="1"/>
          </p:cNvSpPr>
          <p:nvPr>
            <p:ph type="sldNum" sz="quarter" idx="10"/>
          </p:nvPr>
        </p:nvSpPr>
        <p:spPr/>
        <p:txBody>
          <a:bodyPr/>
          <a:lstStyle/>
          <a:p>
            <a:fld id="{88EE0C2E-27AA-49BB-AE74-E6A2539DA10D}" type="slidenum">
              <a:rPr lang="en-GB" smtClean="0"/>
              <a:t>15</a:t>
            </a:fld>
            <a:endParaRPr lang="en-GB"/>
          </a:p>
        </p:txBody>
      </p:sp>
    </p:spTree>
    <p:extLst>
      <p:ext uri="{BB962C8B-B14F-4D97-AF65-F5344CB8AC3E}">
        <p14:creationId xmlns:p14="http://schemas.microsoft.com/office/powerpoint/2010/main" val="742269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The Bill places duties on school governing bodies for the first time. </a:t>
            </a:r>
          </a:p>
          <a:p>
            <a:r>
              <a:rPr lang="en-GB" sz="1200" kern="1200" dirty="0" smtClean="0">
                <a:solidFill>
                  <a:schemeClr val="tx1"/>
                </a:solidFill>
                <a:effectLst/>
                <a:latin typeface="+mn-lt"/>
                <a:ea typeface="+mn-ea"/>
                <a:cs typeface="+mn-cs"/>
              </a:rPr>
              <a:t>Under the current statutory system, governing bodies already have a duty  to make special educational provision for pupils with SEN, including those who do not have a statement. Pupils with SEN but who do not have a statement should already be supported by their school at school action and school action plus level, through the provision of a non statutory plan.   </a:t>
            </a:r>
          </a:p>
          <a:p>
            <a:endParaRPr lang="en-GB" sz="1200" u="sng"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Removal of the graduated approach</a:t>
            </a:r>
          </a:p>
          <a:p>
            <a:r>
              <a:rPr lang="en-GB" sz="1200" kern="1200" dirty="0" smtClean="0">
                <a:solidFill>
                  <a:schemeClr val="tx1"/>
                </a:solidFill>
                <a:effectLst/>
                <a:latin typeface="+mn-lt"/>
                <a:ea typeface="+mn-ea"/>
                <a:cs typeface="+mn-cs"/>
              </a:rPr>
              <a:t>Rather than three separate levels of support – early years/school action, early years/school action plus and statements – the new approach will have graduation within one system.  Learners with ALN will receive the support that is appropriate to their changing needs and circumstances.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IDP will be sufficiently flexible to ensure its level of detail matches the individual’s level of need. </a:t>
            </a:r>
          </a:p>
          <a:p>
            <a:endParaRPr lang="en-GB" sz="1200"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There will be no consistency or portability of IDPs without a standard, mandatory IDP template.</a:t>
            </a:r>
          </a:p>
          <a:p>
            <a:r>
              <a:rPr lang="en-GB" sz="1200" kern="1200" dirty="0" smtClean="0">
                <a:solidFill>
                  <a:schemeClr val="tx1"/>
                </a:solidFill>
                <a:effectLst/>
                <a:latin typeface="+mn-lt"/>
                <a:ea typeface="+mn-ea"/>
                <a:cs typeface="+mn-cs"/>
              </a:rPr>
              <a:t>Views on the need for a standard, mandatory template differ – we are open minded.</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Regardless, consistency and portability will be possible and a priority.  There is mandatory content that all IDPs must include.  A template and examples of IDPs are included in the latest draft of the Code.</a:t>
            </a:r>
          </a:p>
          <a:p>
            <a:endParaRPr lang="en-GB" sz="1200"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A loss of entitlement for those currently with Statements</a:t>
            </a:r>
          </a:p>
          <a:p>
            <a:r>
              <a:rPr lang="en-GB" sz="1200" kern="1200" dirty="0" smtClean="0">
                <a:solidFill>
                  <a:schemeClr val="tx1"/>
                </a:solidFill>
                <a:effectLst/>
                <a:latin typeface="+mn-lt"/>
                <a:ea typeface="+mn-ea"/>
                <a:cs typeface="+mn-cs"/>
              </a:rPr>
              <a:t>It is not about removing entitlements, rather is about extending legal entitlements to all those with additional learning needs.  We want the legal rights currently afforded to the small minority who have statements to be extended to all learners with ALN in early years, schools and FE institutions. </a:t>
            </a:r>
          </a:p>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8EE0C2E-27AA-49BB-AE74-E6A2539DA10D}" type="slidenum">
              <a:rPr lang="en-GB" smtClean="0"/>
              <a:t>16</a:t>
            </a:fld>
            <a:endParaRPr lang="en-GB"/>
          </a:p>
        </p:txBody>
      </p:sp>
    </p:spTree>
    <p:extLst>
      <p:ext uri="{BB962C8B-B14F-4D97-AF65-F5344CB8AC3E}">
        <p14:creationId xmlns:p14="http://schemas.microsoft.com/office/powerpoint/2010/main" val="742269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Number of post 16 learners with severe and complex needs will increase.</a:t>
            </a:r>
          </a:p>
          <a:p>
            <a:r>
              <a:rPr lang="en-GB" sz="1200" kern="1200" dirty="0" smtClean="0">
                <a:solidFill>
                  <a:schemeClr val="tx1"/>
                </a:solidFill>
                <a:effectLst/>
                <a:latin typeface="+mn-lt"/>
                <a:ea typeface="+mn-ea"/>
                <a:cs typeface="+mn-cs"/>
              </a:rPr>
              <a:t>The numbers of post 16 learners with severe and complex needs will not increase under a new statutory system; these learners already exist and are currently being supported. At any one time, there are around 300 you people within this group.</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responsibility for post 16 specialist placements will however be transferred to local government under the new system. The transfer of these functions to local authorities is about decisions being made at the right level by the right people.  Local government officers will usually have been involved in supporting the learner for their entire education and will be familiar with their needs and can plan years in advance for their transition to post 16 education.  </a:t>
            </a:r>
          </a:p>
          <a:p>
            <a:endParaRPr lang="en-GB" sz="1200"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The new duty to take all reasonable steps before an IDP is put in place means schools should take all steps possible to prevent them having to put an IDP in place at all.</a:t>
            </a:r>
          </a:p>
          <a:p>
            <a:r>
              <a:rPr lang="en-GB" sz="1200" kern="1200" dirty="0" smtClean="0">
                <a:solidFill>
                  <a:schemeClr val="tx1"/>
                </a:solidFill>
                <a:effectLst/>
                <a:latin typeface="+mn-lt"/>
                <a:ea typeface="+mn-ea"/>
                <a:cs typeface="+mn-cs"/>
              </a:rPr>
              <a:t>This is not the case. This is about schools supporting learners with ALN before a formal IDP is put in place and regardless of receiving a diagnosis.  It is intended to ensure that action is taken and support put in place as soon as an ALN becomes apparent, rather than waiting for formal diagnosis or for the IDP process to conclude.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If it is clear there is a need and support can be put in place to address that need, there should be no delay in taking action.</a:t>
            </a:r>
          </a:p>
        </p:txBody>
      </p:sp>
      <p:sp>
        <p:nvSpPr>
          <p:cNvPr id="4" name="Slide Number Placeholder 3"/>
          <p:cNvSpPr>
            <a:spLocks noGrp="1"/>
          </p:cNvSpPr>
          <p:nvPr>
            <p:ph type="sldNum" sz="quarter" idx="10"/>
          </p:nvPr>
        </p:nvSpPr>
        <p:spPr/>
        <p:txBody>
          <a:bodyPr/>
          <a:lstStyle/>
          <a:p>
            <a:fld id="{88EE0C2E-27AA-49BB-AE74-E6A2539DA10D}" type="slidenum">
              <a:rPr lang="en-GB" smtClean="0"/>
              <a:t>17</a:t>
            </a:fld>
            <a:endParaRPr lang="en-GB"/>
          </a:p>
        </p:txBody>
      </p:sp>
    </p:spTree>
    <p:extLst>
      <p:ext uri="{BB962C8B-B14F-4D97-AF65-F5344CB8AC3E}">
        <p14:creationId xmlns:p14="http://schemas.microsoft.com/office/powerpoint/2010/main" val="3929301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Local authorities relinquish responsibility for ALP provided by the health service, removing any security or protections for CYP.</a:t>
            </a:r>
          </a:p>
          <a:p>
            <a:r>
              <a:rPr lang="en-GB" sz="1200" kern="1200" dirty="0" smtClean="0">
                <a:solidFill>
                  <a:schemeClr val="tx1"/>
                </a:solidFill>
                <a:effectLst/>
                <a:latin typeface="+mn-lt"/>
                <a:ea typeface="+mn-ea"/>
                <a:cs typeface="+mn-cs"/>
              </a:rPr>
              <a:t>It is right and proper that when a health board has determined that there is a service or treatment likely to be of benefit to the child or young person they – rather than the local authority – becomes legally responsible for delivering it.</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local authority or governing body will ultimately remain responsible for the IDP as a whole, so they will still have legal obligations.</a:t>
            </a:r>
          </a:p>
        </p:txBody>
      </p:sp>
      <p:sp>
        <p:nvSpPr>
          <p:cNvPr id="4" name="Slide Number Placeholder 3"/>
          <p:cNvSpPr>
            <a:spLocks noGrp="1"/>
          </p:cNvSpPr>
          <p:nvPr>
            <p:ph type="sldNum" sz="quarter" idx="10"/>
          </p:nvPr>
        </p:nvSpPr>
        <p:spPr/>
        <p:txBody>
          <a:bodyPr/>
          <a:lstStyle/>
          <a:p>
            <a:fld id="{88EE0C2E-27AA-49BB-AE74-E6A2539DA10D}" type="slidenum">
              <a:rPr lang="en-GB" smtClean="0"/>
              <a:t>18</a:t>
            </a:fld>
            <a:endParaRPr lang="en-GB"/>
          </a:p>
        </p:txBody>
      </p:sp>
    </p:spTree>
    <p:extLst>
      <p:ext uri="{BB962C8B-B14F-4D97-AF65-F5344CB8AC3E}">
        <p14:creationId xmlns:p14="http://schemas.microsoft.com/office/powerpoint/2010/main" val="3929301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8EE0C2E-27AA-49BB-AE74-E6A2539DA10D}" type="slidenum">
              <a:rPr lang="en-GB" smtClean="0"/>
              <a:t>19</a:t>
            </a:fld>
            <a:endParaRPr lang="en-GB"/>
          </a:p>
        </p:txBody>
      </p:sp>
    </p:spTree>
    <p:extLst>
      <p:ext uri="{BB962C8B-B14F-4D97-AF65-F5344CB8AC3E}">
        <p14:creationId xmlns:p14="http://schemas.microsoft.com/office/powerpoint/2010/main" val="39293015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Independent support under the Bill is not independent.</a:t>
            </a:r>
          </a:p>
          <a:p>
            <a:r>
              <a:rPr lang="en-GB" sz="1200" kern="1200" dirty="0" smtClean="0">
                <a:solidFill>
                  <a:schemeClr val="tx1"/>
                </a:solidFill>
                <a:effectLst/>
                <a:latin typeface="+mn-lt"/>
                <a:ea typeface="+mn-ea"/>
                <a:cs typeface="+mn-cs"/>
              </a:rPr>
              <a:t>That is not the case – the Bill seeks to strike an appropriate balance between impartial advice and independent support and advocacy.</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Bill provides for an approach which includes impartial advice and information, support to engage in dispute avoidance, access to an independent person for dispute resolution, and independent advocacy services for children and young people.  The Bill also makes provision for case friends for children lacking capacity.</a:t>
            </a:r>
          </a:p>
          <a:p>
            <a:endParaRPr lang="en-GB" sz="1200"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There is no way to challenge decisions made by the health service not to provide ALP.</a:t>
            </a:r>
          </a:p>
          <a:p>
            <a:r>
              <a:rPr lang="en-GB" sz="1200" kern="1200" dirty="0" smtClean="0">
                <a:solidFill>
                  <a:schemeClr val="tx1"/>
                </a:solidFill>
                <a:effectLst/>
                <a:latin typeface="+mn-lt"/>
                <a:ea typeface="+mn-ea"/>
                <a:cs typeface="+mn-cs"/>
              </a:rPr>
              <a:t>Not true.  A treatment of service provided by the health service that is ALP can be the subject of an appeal to the Education Tribunal.  Any order the Tribunal makes in this respect will be the responsibility of the local authority or FEI governing body.  But the DECLO will have a role in determining what the health service can do to support compliance with the Tribunal order.</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Complaints can also be made directly to the health service through the Putting Things Right process.</a:t>
            </a:r>
          </a:p>
        </p:txBody>
      </p:sp>
      <p:sp>
        <p:nvSpPr>
          <p:cNvPr id="4" name="Slide Number Placeholder 3"/>
          <p:cNvSpPr>
            <a:spLocks noGrp="1"/>
          </p:cNvSpPr>
          <p:nvPr>
            <p:ph type="sldNum" sz="quarter" idx="10"/>
          </p:nvPr>
        </p:nvSpPr>
        <p:spPr/>
        <p:txBody>
          <a:bodyPr/>
          <a:lstStyle/>
          <a:p>
            <a:fld id="{88EE0C2E-27AA-49BB-AE74-E6A2539DA10D}" type="slidenum">
              <a:rPr lang="en-GB" smtClean="0"/>
              <a:t>20</a:t>
            </a:fld>
            <a:endParaRPr lang="en-GB"/>
          </a:p>
        </p:txBody>
      </p:sp>
    </p:spTree>
    <p:extLst>
      <p:ext uri="{BB962C8B-B14F-4D97-AF65-F5344CB8AC3E}">
        <p14:creationId xmlns:p14="http://schemas.microsoft.com/office/powerpoint/2010/main" val="39293015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Working Draft of the Code – Overview of Content</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Introduction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vision, key players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Principles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UNCRC, links with WbFG Act, inclusion, Welsh language and duty to keep ALP under review</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Involving and supporting children, their parents and young people – section 6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capacity of children and working with YP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Advice and information – section 7 duty on LAs – mandatory requirements, LA directory</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ALNCo – duty on GBs, roles and responsibilities, qualifications and experience (will be set out in regs and mirrored in the Code), ALNCo models (but will need further development for consultation draft)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Understanding what ALN are – definitions of ALN and ALP, PCP, differentiated teaching, initial considerations on disabilities, Welsh or English as an additional language, MAT and healthcare needs, flowchart on identification</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Identification</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7.1 Early years</a:t>
            </a:r>
          </a:p>
          <a:p>
            <a:r>
              <a:rPr lang="en-GB" sz="1200" kern="1200" dirty="0" smtClean="0">
                <a:solidFill>
                  <a:schemeClr val="tx1"/>
                </a:solidFill>
                <a:effectLst/>
                <a:latin typeface="+mn-lt"/>
                <a:ea typeface="+mn-ea"/>
                <a:cs typeface="+mn-cs"/>
              </a:rPr>
              <a:t>7.2 Schools – process flow chart</a:t>
            </a:r>
          </a:p>
          <a:p>
            <a:r>
              <a:rPr lang="en-GB" sz="1200" kern="1200" dirty="0" smtClean="0">
                <a:solidFill>
                  <a:schemeClr val="tx1"/>
                </a:solidFill>
                <a:effectLst/>
                <a:latin typeface="+mn-lt"/>
                <a:ea typeface="+mn-ea"/>
                <a:cs typeface="+mn-cs"/>
              </a:rPr>
              <a:t>7.3 FEIs – process flow chart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Decisions that a CYP doesn’t have ALN – template notification letter and process flow chart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Deciding on ALN and preparing and IDP:</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9.1 Local authorities</a:t>
            </a:r>
          </a:p>
          <a:p>
            <a:r>
              <a:rPr lang="en-GB" sz="1200" kern="1200" dirty="0" smtClean="0">
                <a:solidFill>
                  <a:schemeClr val="tx1"/>
                </a:solidFill>
                <a:effectLst/>
                <a:latin typeface="+mn-lt"/>
                <a:ea typeface="+mn-ea"/>
                <a:cs typeface="+mn-cs"/>
              </a:rPr>
              <a:t>9.2 Schools – case studies</a:t>
            </a:r>
          </a:p>
          <a:p>
            <a:r>
              <a:rPr lang="en-GB" sz="1200" kern="1200" dirty="0" smtClean="0">
                <a:solidFill>
                  <a:schemeClr val="tx1"/>
                </a:solidFill>
                <a:effectLst/>
                <a:latin typeface="+mn-lt"/>
                <a:ea typeface="+mn-ea"/>
                <a:cs typeface="+mn-cs"/>
              </a:rPr>
              <a:t>9.3 FEIs – case studies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Preparing an IDP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coordination of multiple plans, transport, timescales (outlined in flow charts) and template notification letter</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Mandatory content of IDPs – to flesh out duties in the Bill, so required content plus guidance on best practice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Preparing an IDP – multi-agency working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role of specialist services, duties on NHS and DECLO role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Considerations for local authorities when preparing IDPs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duty to favour mainstream, naming a school, placements at independent schools and specialist P16 institutions and ALP otherwise than at schools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Review and revision of IDPs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specific guidance on LAC reviews, conducting review meetings, a template notification letter, timescales for dealing with requests for a review, process flow chart and reviewing IDPS alongside other plans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Ceasing to maintain an IDP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notification letter template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Transferring an IDP – dependent on regs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Transition and preparing for adulthood – guidance on usual transition points, role of careers advisors, YP leaving education and moving to HE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Avoiding and resolving disputes – standards, duties around avoiding and resolving, independent persons, involvement of health if avoiding and resolving, independent advocacy services and process flow chart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Appeals and applications to the Tribunal – what appeals can be made on and decisions the tribunal can make, flow chart on process and timescales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CYP in specific circumstances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LAC, other CYP with care and support plans, dual-registered children, EOTAS, PRUs, EHE, service children, detained CYP</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Annex A – Glossary</a:t>
            </a:r>
          </a:p>
          <a:p>
            <a:r>
              <a:rPr lang="en-GB" sz="1200" kern="1200" dirty="0" smtClean="0">
                <a:solidFill>
                  <a:schemeClr val="tx1"/>
                </a:solidFill>
                <a:effectLst/>
                <a:latin typeface="+mn-lt"/>
                <a:ea typeface="+mn-ea"/>
                <a:cs typeface="+mn-cs"/>
              </a:rPr>
              <a:t>Annex B – Transport – current legislative regime</a:t>
            </a:r>
          </a:p>
          <a:p>
            <a:r>
              <a:rPr lang="en-GB" sz="1200" kern="1200" dirty="0" smtClean="0">
                <a:solidFill>
                  <a:schemeClr val="tx1"/>
                </a:solidFill>
                <a:effectLst/>
                <a:latin typeface="+mn-lt"/>
                <a:ea typeface="+mn-ea"/>
                <a:cs typeface="+mn-cs"/>
              </a:rPr>
              <a:t>Annex C – external agencies and roles</a:t>
            </a:r>
          </a:p>
          <a:p>
            <a:r>
              <a:rPr lang="en-GB" sz="1200" kern="1200" dirty="0" smtClean="0">
                <a:solidFill>
                  <a:schemeClr val="tx1"/>
                </a:solidFill>
                <a:effectLst/>
                <a:latin typeface="+mn-lt"/>
                <a:ea typeface="+mn-ea"/>
                <a:cs typeface="+mn-cs"/>
              </a:rPr>
              <a:t>Annex D – Example IDPs – blank suggested (not mandatory!) template, low, medium and complex needs examples</a:t>
            </a:r>
          </a:p>
        </p:txBody>
      </p:sp>
      <p:sp>
        <p:nvSpPr>
          <p:cNvPr id="4" name="Slide Number Placeholder 3"/>
          <p:cNvSpPr>
            <a:spLocks noGrp="1"/>
          </p:cNvSpPr>
          <p:nvPr>
            <p:ph type="sldNum" sz="quarter" idx="10"/>
          </p:nvPr>
        </p:nvSpPr>
        <p:spPr/>
        <p:txBody>
          <a:bodyPr/>
          <a:lstStyle/>
          <a:p>
            <a:fld id="{88EE0C2E-27AA-49BB-AE74-E6A2539DA10D}" type="slidenum">
              <a:rPr lang="en-GB" smtClean="0"/>
              <a:t>21</a:t>
            </a:fld>
            <a:endParaRPr lang="en-GB"/>
          </a:p>
        </p:txBody>
      </p:sp>
    </p:spTree>
    <p:extLst>
      <p:ext uri="{BB962C8B-B14F-4D97-AF65-F5344CB8AC3E}">
        <p14:creationId xmlns:p14="http://schemas.microsoft.com/office/powerpoint/2010/main" val="421580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08/11/2018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hyperlink" Target="mailto:ken.dicks@uwtsd.ac.uk" TargetMode="External"/><Relationship Id="rId7" Type="http://schemas.openxmlformats.org/officeDocument/2006/relationships/image" Target="../media/image5.jpe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SJSI5017%20Session%20Recap%20&#8211;%20Additional%20Learning%20Needs.docx"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Worksheet%20-%20Draft%20Code%20of%20Practice.docx" TargetMode="External"/><Relationship Id="rId2" Type="http://schemas.openxmlformats.org/officeDocument/2006/relationships/image" Target="../media/image8.png"/><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hyperlink" Target="http://www.senedd.assembly.wales/documents/s59527/Draft%20Additional%20Learning%20Needs%20Code%20February%202017.pdf" TargetMode="Externa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facebook.com/AMAlunDavies/videos/1399990346751517/" TargetMode="External"/><Relationship Id="rId2" Type="http://schemas.openxmlformats.org/officeDocument/2006/relationships/image" Target="../media/image11.jpeg"/><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playlist?list=PLHBVoCVw4XZSjIS7wp272aEVInpqH0NTw" TargetMode="External"/><Relationship Id="rId2" Type="http://schemas.openxmlformats.org/officeDocument/2006/relationships/image" Target="../media/image11.jpeg"/><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hyperlink" Target="Worksheet%201%20ALN%20-%20The%20view%20from%20practitioners.docx" TargetMode="Externa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mailto:SENreforms@wales.gsi.gov.uk" TargetMode="External"/><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Worksheet%202%20-%20Who%20will%20it%20affect.docx" TargetMode="External"/><Relationship Id="rId2" Type="http://schemas.openxmlformats.org/officeDocument/2006/relationships/image" Target="../media/image18.png"/><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hyperlink" Target="http://gov.wales/topics/educationandskills/schoolshome/additional-learning-special-educational-needs/transformation-programme/awareness-raising/?lang=en" TargetMode="External"/><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11560" y="404664"/>
            <a:ext cx="2448272" cy="3312039"/>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11560" y="3861048"/>
            <a:ext cx="2448272" cy="936104"/>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75856" y="404664"/>
            <a:ext cx="2736304" cy="1656019"/>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3275856" y="2520280"/>
            <a:ext cx="3384376" cy="227687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275856" y="2155129"/>
            <a:ext cx="2736304" cy="26575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156176" y="404664"/>
            <a:ext cx="2448272" cy="18833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804248" y="2420888"/>
            <a:ext cx="1800200" cy="165618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6804248" y="4149080"/>
            <a:ext cx="1800200" cy="648072"/>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408315" y="5072510"/>
            <a:ext cx="8712968" cy="891530"/>
          </a:xfrm>
        </p:spPr>
        <p:txBody>
          <a:bodyPr>
            <a:normAutofit fontScale="90000"/>
          </a:bodyPr>
          <a:lstStyle/>
          <a:p>
            <a:pPr algn="l"/>
            <a:r>
              <a:rPr lang="en-GB" sz="3200" b="1" dirty="0" smtClean="0"/>
              <a:t>SJSI5017: Equality and Disability in Education</a:t>
            </a:r>
            <a:br>
              <a:rPr lang="en-GB" sz="3200" b="1" dirty="0" smtClean="0"/>
            </a:br>
            <a:r>
              <a:rPr lang="en-GB" sz="3200" b="1" dirty="0" smtClean="0"/>
              <a:t>ALN Transformation Continued</a:t>
            </a:r>
            <a:endParaRPr lang="en-US" sz="3200" b="1" dirty="0"/>
          </a:p>
        </p:txBody>
      </p:sp>
      <p:sp>
        <p:nvSpPr>
          <p:cNvPr id="5" name="TextBox 4"/>
          <p:cNvSpPr txBox="1"/>
          <p:nvPr/>
        </p:nvSpPr>
        <p:spPr>
          <a:xfrm>
            <a:off x="2555776" y="6002124"/>
            <a:ext cx="5904656" cy="523220"/>
          </a:xfrm>
          <a:prstGeom prst="rect">
            <a:avLst/>
          </a:prstGeom>
          <a:noFill/>
        </p:spPr>
        <p:txBody>
          <a:bodyPr wrap="square" rtlCol="0">
            <a:spAutoFit/>
          </a:bodyPr>
          <a:lstStyle/>
          <a:p>
            <a:r>
              <a:rPr lang="en-GB" sz="2800" b="1" dirty="0" smtClean="0"/>
              <a:t>Ken Dicks </a:t>
            </a:r>
            <a:r>
              <a:rPr lang="en-GB" sz="2800" b="1" dirty="0" smtClean="0">
                <a:hlinkClick r:id="rId3"/>
              </a:rPr>
              <a:t>ken.dicks@uwtsd.ac.uk</a:t>
            </a:r>
            <a:r>
              <a:rPr lang="en-GB" sz="2800" b="1" dirty="0" smtClean="0"/>
              <a:t> </a:t>
            </a:r>
            <a:endParaRPr lang="en-GB" sz="2800" b="1" dirty="0"/>
          </a:p>
        </p:txBody>
      </p:sp>
      <p:pic>
        <p:nvPicPr>
          <p:cNvPr id="6" name="Picture 5"/>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04990" y="517190"/>
            <a:ext cx="2161702" cy="2961531"/>
          </a:xfrm>
          <a:prstGeom prst="rect">
            <a:avLst/>
          </a:prstGeom>
        </p:spPr>
      </p:pic>
      <p:pic>
        <p:nvPicPr>
          <p:cNvPr id="7" name="Picture 6"/>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318499" y="520781"/>
            <a:ext cx="2141933" cy="1606450"/>
          </a:xfrm>
          <a:prstGeom prst="rect">
            <a:avLst/>
          </a:prstGeom>
        </p:spPr>
      </p:pic>
      <p:pic>
        <p:nvPicPr>
          <p:cNvPr id="8" name="Picture 7"/>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3637975" y="626404"/>
            <a:ext cx="1871589" cy="1247726"/>
          </a:xfrm>
          <a:prstGeom prst="rect">
            <a:avLst/>
          </a:prstGeom>
        </p:spPr>
      </p:pic>
      <p:pic>
        <p:nvPicPr>
          <p:cNvPr id="9" name="Picture 8"/>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3384711" y="2694308"/>
            <a:ext cx="3166665" cy="1871551"/>
          </a:xfrm>
          <a:prstGeom prst="rect">
            <a:avLst/>
          </a:prstGeom>
        </p:spPr>
      </p:pic>
      <p:pic>
        <p:nvPicPr>
          <p:cNvPr id="10" name="Picture 9"/>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6997960" y="2542592"/>
            <a:ext cx="1412776" cy="1412776"/>
          </a:xfrm>
          <a:prstGeom prst="rect">
            <a:avLst/>
          </a:prstGeom>
        </p:spPr>
      </p:pic>
    </p:spTree>
    <p:custDataLst>
      <p:tags r:id="rId1"/>
    </p:custDataLst>
    <p:extLst>
      <p:ext uri="{BB962C8B-B14F-4D97-AF65-F5344CB8AC3E}">
        <p14:creationId xmlns:p14="http://schemas.microsoft.com/office/powerpoint/2010/main" val="23807265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4000" b="1" dirty="0" smtClean="0"/>
              <a:t>Recap of last session</a:t>
            </a:r>
            <a:endParaRPr lang="en-GB" sz="4000" b="1" dirty="0"/>
          </a:p>
        </p:txBody>
      </p:sp>
      <p:sp>
        <p:nvSpPr>
          <p:cNvPr id="4" name="TextBox 3"/>
          <p:cNvSpPr txBox="1"/>
          <p:nvPr/>
        </p:nvSpPr>
        <p:spPr>
          <a:xfrm>
            <a:off x="755576" y="1340768"/>
            <a:ext cx="7776864" cy="954107"/>
          </a:xfrm>
          <a:prstGeom prst="rect">
            <a:avLst/>
          </a:prstGeom>
          <a:noFill/>
        </p:spPr>
        <p:txBody>
          <a:bodyPr wrap="square" rtlCol="0">
            <a:spAutoFit/>
          </a:bodyPr>
          <a:lstStyle/>
          <a:p>
            <a:pPr algn="ctr"/>
            <a:r>
              <a:rPr lang="en-GB" sz="2800" dirty="0" smtClean="0"/>
              <a:t>Discuss, in small groups, the key features of our last session.</a:t>
            </a:r>
            <a:endParaRPr lang="en-GB" sz="2800" dirty="0"/>
          </a:p>
        </p:txBody>
      </p:sp>
      <p:pic>
        <p:nvPicPr>
          <p:cNvPr id="6" name="Picture 5">
            <a:hlinkClick r:id="rId2" action="ppaction://hlinkfil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913" y="3717034"/>
            <a:ext cx="1728190" cy="1728190"/>
          </a:xfrm>
          <a:prstGeom prst="rect">
            <a:avLst/>
          </a:prstGeom>
        </p:spPr>
      </p:pic>
      <p:sp>
        <p:nvSpPr>
          <p:cNvPr id="5" name="TextBox 4"/>
          <p:cNvSpPr txBox="1"/>
          <p:nvPr/>
        </p:nvSpPr>
        <p:spPr>
          <a:xfrm>
            <a:off x="755576" y="2690917"/>
            <a:ext cx="7776864" cy="523220"/>
          </a:xfrm>
          <a:prstGeom prst="rect">
            <a:avLst/>
          </a:prstGeom>
          <a:noFill/>
        </p:spPr>
        <p:txBody>
          <a:bodyPr wrap="square" rtlCol="0">
            <a:spAutoFit/>
          </a:bodyPr>
          <a:lstStyle/>
          <a:p>
            <a:pPr algn="ctr"/>
            <a:r>
              <a:rPr lang="en-GB" sz="2800" dirty="0" smtClean="0"/>
              <a:t>Share your discussions with the larger group.</a:t>
            </a:r>
            <a:endParaRPr lang="en-GB" sz="2800" dirty="0"/>
          </a:p>
        </p:txBody>
      </p:sp>
    </p:spTree>
    <p:extLst>
      <p:ext uri="{BB962C8B-B14F-4D97-AF65-F5344CB8AC3E}">
        <p14:creationId xmlns:p14="http://schemas.microsoft.com/office/powerpoint/2010/main" val="186747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en-GB" sz="3600" b="1" dirty="0" smtClean="0"/>
              <a:t>Close reading exercise – Draft Additional Learning Needs Code</a:t>
            </a:r>
            <a:endParaRPr lang="en-GB" sz="3600" b="1" dirty="0"/>
          </a:p>
        </p:txBody>
      </p:sp>
      <p:sp>
        <p:nvSpPr>
          <p:cNvPr id="3" name="TextBox 2"/>
          <p:cNvSpPr txBox="1"/>
          <p:nvPr/>
        </p:nvSpPr>
        <p:spPr>
          <a:xfrm>
            <a:off x="179512" y="1340768"/>
            <a:ext cx="8856984" cy="1015663"/>
          </a:xfrm>
          <a:prstGeom prst="rect">
            <a:avLst/>
          </a:prstGeom>
          <a:noFill/>
        </p:spPr>
        <p:txBody>
          <a:bodyPr wrap="square" rtlCol="0">
            <a:spAutoFit/>
          </a:bodyPr>
          <a:lstStyle/>
          <a:p>
            <a:pPr algn="ctr"/>
            <a:r>
              <a:rPr lang="en-GB" sz="2000" dirty="0" smtClean="0"/>
              <a:t>The National Assembly for Wales has recently updated the draft Code of Practice that will come into effect when </a:t>
            </a:r>
            <a:r>
              <a:rPr lang="en-GB" sz="2000" dirty="0"/>
              <a:t>the </a:t>
            </a:r>
            <a:r>
              <a:rPr lang="en-GB" sz="2000" i="1" dirty="0"/>
              <a:t>Additional Learning Needs and Education Tribunal (Wales) Bill</a:t>
            </a:r>
            <a:r>
              <a:rPr lang="en-GB" sz="2000" dirty="0"/>
              <a:t> </a:t>
            </a:r>
            <a:r>
              <a:rPr lang="en-GB" sz="2000" dirty="0" smtClean="0"/>
              <a:t>is passed into law.</a:t>
            </a:r>
            <a:endParaRPr lang="en-GB" sz="2000" dirty="0"/>
          </a:p>
        </p:txBody>
      </p:sp>
      <p:sp>
        <p:nvSpPr>
          <p:cNvPr id="4" name="TextBox 3"/>
          <p:cNvSpPr txBox="1"/>
          <p:nvPr/>
        </p:nvSpPr>
        <p:spPr>
          <a:xfrm>
            <a:off x="179512" y="2348880"/>
            <a:ext cx="7992888" cy="461665"/>
          </a:xfrm>
          <a:prstGeom prst="rect">
            <a:avLst/>
          </a:prstGeom>
          <a:noFill/>
        </p:spPr>
        <p:txBody>
          <a:bodyPr wrap="square" rtlCol="0">
            <a:spAutoFit/>
          </a:bodyPr>
          <a:lstStyle/>
          <a:p>
            <a:r>
              <a:rPr lang="en-GB" sz="2400" dirty="0" smtClean="0"/>
              <a:t>Using the worksheet s identify the following;</a:t>
            </a:r>
            <a:endParaRPr lang="en-GB" sz="2400" dirty="0"/>
          </a:p>
        </p:txBody>
      </p:sp>
      <p:sp>
        <p:nvSpPr>
          <p:cNvPr id="5" name="TextBox 4"/>
          <p:cNvSpPr txBox="1"/>
          <p:nvPr/>
        </p:nvSpPr>
        <p:spPr>
          <a:xfrm>
            <a:off x="647056" y="3068959"/>
            <a:ext cx="8496944" cy="2800767"/>
          </a:xfrm>
          <a:prstGeom prst="rect">
            <a:avLst/>
          </a:prstGeom>
          <a:noFill/>
        </p:spPr>
        <p:txBody>
          <a:bodyPr wrap="square" rtlCol="0">
            <a:spAutoFit/>
          </a:bodyPr>
          <a:lstStyle/>
          <a:p>
            <a:pPr marL="285750" indent="-285750">
              <a:buFont typeface="Arial" panose="020B0604020202020204" pitchFamily="34" charset="0"/>
              <a:buChar char="•"/>
            </a:pPr>
            <a:r>
              <a:rPr lang="en-GB" sz="2200" dirty="0" smtClean="0"/>
              <a:t>Which organisations will be involved?</a:t>
            </a:r>
          </a:p>
          <a:p>
            <a:pPr marL="285750" indent="-285750">
              <a:buFont typeface="Arial" panose="020B0604020202020204" pitchFamily="34" charset="0"/>
              <a:buChar char="•"/>
            </a:pPr>
            <a:r>
              <a:rPr lang="en-GB" sz="2200" dirty="0" smtClean="0"/>
              <a:t>The role of the </a:t>
            </a:r>
            <a:r>
              <a:rPr lang="en-GB" sz="2200" dirty="0" err="1" smtClean="0"/>
              <a:t>ALNCo</a:t>
            </a:r>
            <a:endParaRPr lang="en-GB" sz="2200" dirty="0" smtClean="0"/>
          </a:p>
          <a:p>
            <a:pPr marL="285750" indent="-285750">
              <a:buFont typeface="Arial" panose="020B0604020202020204" pitchFamily="34" charset="0"/>
              <a:buChar char="•"/>
            </a:pPr>
            <a:r>
              <a:rPr lang="en-GB" sz="2200" dirty="0" smtClean="0"/>
              <a:t>The process for identifying children with an ALN</a:t>
            </a:r>
          </a:p>
          <a:p>
            <a:pPr marL="285750" indent="-285750">
              <a:buFont typeface="Arial" panose="020B0604020202020204" pitchFamily="34" charset="0"/>
              <a:buChar char="•"/>
            </a:pPr>
            <a:r>
              <a:rPr lang="en-GB" sz="2200" dirty="0" smtClean="0"/>
              <a:t>What will be involved in drawing up an Individual Development Plan (</a:t>
            </a:r>
            <a:r>
              <a:rPr lang="en-GB" sz="2200" dirty="0" err="1" smtClean="0"/>
              <a:t>IDP</a:t>
            </a:r>
            <a:r>
              <a:rPr lang="en-GB" sz="2200" dirty="0" smtClean="0"/>
              <a:t>)?</a:t>
            </a:r>
          </a:p>
          <a:p>
            <a:pPr marL="285750" indent="-285750">
              <a:buFont typeface="Arial" panose="020B0604020202020204" pitchFamily="34" charset="0"/>
              <a:buChar char="•"/>
            </a:pPr>
            <a:r>
              <a:rPr lang="en-GB" sz="2200" dirty="0" smtClean="0"/>
              <a:t>What support will be in place for young people at transition points?</a:t>
            </a:r>
          </a:p>
          <a:p>
            <a:pPr marL="285750" indent="-285750">
              <a:buFont typeface="Arial" panose="020B0604020202020204" pitchFamily="34" charset="0"/>
              <a:buChar char="•"/>
            </a:pPr>
            <a:r>
              <a:rPr lang="en-GB" sz="2200" dirty="0" smtClean="0"/>
              <a:t>How disputes will be resolved?</a:t>
            </a:r>
          </a:p>
          <a:p>
            <a:pPr marL="285750" indent="-285750">
              <a:buFont typeface="Arial" panose="020B0604020202020204" pitchFamily="34" charset="0"/>
              <a:buChar char="•"/>
            </a:pPr>
            <a:r>
              <a:rPr lang="en-GB" sz="2200" dirty="0" smtClean="0"/>
              <a:t>What are considered ‘special circumstances’?</a:t>
            </a:r>
            <a:endParaRPr lang="en-GB" sz="22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00192" y="2348880"/>
            <a:ext cx="604435" cy="604435"/>
          </a:xfrm>
          <a:prstGeom prst="rect">
            <a:avLst/>
          </a:prstGeom>
        </p:spPr>
      </p:pic>
      <p:pic>
        <p:nvPicPr>
          <p:cNvPr id="7" name="Picture 6">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72021" y="2348880"/>
            <a:ext cx="604435" cy="604435"/>
          </a:xfrm>
          <a:prstGeom prst="rect">
            <a:avLst/>
          </a:prstGeom>
        </p:spPr>
      </p:pic>
      <p:pic>
        <p:nvPicPr>
          <p:cNvPr id="8" name="Picture 7">
            <a:hlinkClick r:id="rId5"/>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206206" y="2356431"/>
            <a:ext cx="596883" cy="596883"/>
          </a:xfrm>
          <a:prstGeom prst="rect">
            <a:avLst/>
          </a:prstGeom>
        </p:spPr>
      </p:pic>
    </p:spTree>
    <p:extLst>
      <p:ext uri="{BB962C8B-B14F-4D97-AF65-F5344CB8AC3E}">
        <p14:creationId xmlns:p14="http://schemas.microsoft.com/office/powerpoint/2010/main" val="2365275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2492896"/>
            <a:ext cx="7772400" cy="1470025"/>
          </a:xfrm>
        </p:spPr>
        <p:txBody>
          <a:bodyPr>
            <a:noAutofit/>
          </a:bodyPr>
          <a:lstStyle/>
          <a:p>
            <a:r>
              <a:rPr lang="en-GB" sz="3600" dirty="0" smtClean="0"/>
              <a:t>The remainder of this session will be based on the Welsh Government briefing given by </a:t>
            </a:r>
            <a:r>
              <a:rPr lang="en-GB" sz="3600" b="1" dirty="0"/>
              <a:t>Emma Williams</a:t>
            </a:r>
            <a:r>
              <a:rPr lang="en-GB" sz="3600" dirty="0"/>
              <a:t>, Deputy Director, Support for Learners</a:t>
            </a:r>
            <a:br>
              <a:rPr lang="en-GB" sz="3600" dirty="0"/>
            </a:br>
            <a:r>
              <a:rPr lang="en-GB" sz="3600" dirty="0"/>
              <a:t>Welsh Government, Department for </a:t>
            </a:r>
            <a:r>
              <a:rPr lang="en-GB" sz="3600" dirty="0" smtClean="0"/>
              <a:t>Education </a:t>
            </a:r>
            <a:r>
              <a:rPr lang="en-GB" sz="3600" dirty="0"/>
              <a:t>and Skills</a:t>
            </a:r>
          </a:p>
        </p:txBody>
      </p:sp>
    </p:spTree>
    <p:extLst>
      <p:ext uri="{BB962C8B-B14F-4D97-AF65-F5344CB8AC3E}">
        <p14:creationId xmlns:p14="http://schemas.microsoft.com/office/powerpoint/2010/main" val="1579889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itle 1"/>
          <p:cNvSpPr>
            <a:spLocks noGrp="1"/>
          </p:cNvSpPr>
          <p:nvPr>
            <p:ph type="ctrTitle"/>
          </p:nvPr>
        </p:nvSpPr>
        <p:spPr>
          <a:xfrm>
            <a:off x="3275856" y="5085184"/>
            <a:ext cx="5182344" cy="1470025"/>
          </a:xfrm>
        </p:spPr>
        <p:txBody>
          <a:bodyPr>
            <a:normAutofit fontScale="90000"/>
          </a:bodyPr>
          <a:lstStyle/>
          <a:p>
            <a:r>
              <a:rPr lang="en-GB" sz="4000" b="1" dirty="0" smtClean="0">
                <a:solidFill>
                  <a:srgbClr val="004996"/>
                </a:solidFill>
                <a:latin typeface="Arial" panose="020B0604020202020204" pitchFamily="34" charset="0"/>
                <a:cs typeface="Arial" panose="020B0604020202020204" pitchFamily="34" charset="0"/>
              </a:rPr>
              <a:t>Additional Learning Needs Transformation </a:t>
            </a:r>
            <a:br>
              <a:rPr lang="en-GB" sz="4000" b="1" dirty="0" smtClean="0">
                <a:solidFill>
                  <a:srgbClr val="004996"/>
                </a:solidFill>
                <a:latin typeface="Arial" panose="020B0604020202020204" pitchFamily="34" charset="0"/>
                <a:cs typeface="Arial" panose="020B0604020202020204" pitchFamily="34" charset="0"/>
              </a:rPr>
            </a:br>
            <a:r>
              <a:rPr lang="en-GB" sz="4000" b="1" dirty="0" smtClean="0">
                <a:solidFill>
                  <a:srgbClr val="004996"/>
                </a:solidFill>
                <a:latin typeface="Arial" panose="020B0604020202020204" pitchFamily="34" charset="0"/>
                <a:cs typeface="Arial" panose="020B0604020202020204" pitchFamily="34" charset="0"/>
              </a:rPr>
              <a:t> </a:t>
            </a:r>
            <a:endParaRPr lang="en-GB" sz="4000" b="1" dirty="0">
              <a:solidFill>
                <a:srgbClr val="004996"/>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64779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itle 1"/>
          <p:cNvSpPr>
            <a:spLocks noGrp="1"/>
          </p:cNvSpPr>
          <p:nvPr>
            <p:ph type="ctrTitle"/>
          </p:nvPr>
        </p:nvSpPr>
        <p:spPr>
          <a:xfrm>
            <a:off x="3275856" y="5085184"/>
            <a:ext cx="5182344" cy="1470025"/>
          </a:xfrm>
        </p:spPr>
        <p:txBody>
          <a:bodyPr>
            <a:normAutofit fontScale="90000"/>
          </a:bodyPr>
          <a:lstStyle/>
          <a:p>
            <a:r>
              <a:rPr lang="en-GB" sz="5300" b="1" dirty="0" smtClean="0">
                <a:solidFill>
                  <a:srgbClr val="004996"/>
                </a:solidFill>
                <a:latin typeface="Arial" panose="020B0604020202020204" pitchFamily="34" charset="0"/>
                <a:cs typeface="Arial" panose="020B0604020202020204" pitchFamily="34" charset="0"/>
              </a:rPr>
              <a:t>Emma Williams, </a:t>
            </a:r>
            <a:r>
              <a:rPr lang="en-GB" sz="4000" b="1" dirty="0" smtClean="0">
                <a:solidFill>
                  <a:srgbClr val="004996"/>
                </a:solidFill>
                <a:latin typeface="Arial" panose="020B0604020202020204" pitchFamily="34" charset="0"/>
                <a:cs typeface="Arial" panose="020B0604020202020204" pitchFamily="34" charset="0"/>
              </a:rPr>
              <a:t>Deputy Director, Welsh Government </a:t>
            </a:r>
            <a:br>
              <a:rPr lang="en-GB" sz="4000" b="1" dirty="0" smtClean="0">
                <a:solidFill>
                  <a:srgbClr val="004996"/>
                </a:solidFill>
                <a:latin typeface="Arial" panose="020B0604020202020204" pitchFamily="34" charset="0"/>
                <a:cs typeface="Arial" panose="020B0604020202020204" pitchFamily="34" charset="0"/>
              </a:rPr>
            </a:br>
            <a:r>
              <a:rPr lang="en-GB" sz="4000" b="1" dirty="0" smtClean="0">
                <a:solidFill>
                  <a:srgbClr val="004996"/>
                </a:solidFill>
                <a:latin typeface="Arial" panose="020B0604020202020204" pitchFamily="34" charset="0"/>
                <a:cs typeface="Arial" panose="020B0604020202020204" pitchFamily="34" charset="0"/>
              </a:rPr>
              <a:t> </a:t>
            </a:r>
            <a:endParaRPr lang="en-GB" sz="4000" b="1" dirty="0">
              <a:solidFill>
                <a:srgbClr val="004996"/>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93241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115616" y="260648"/>
            <a:ext cx="7772400" cy="1470025"/>
          </a:xfrm>
        </p:spPr>
        <p:txBody>
          <a:bodyPr anchor="t">
            <a:normAutofit/>
          </a:bodyPr>
          <a:lstStyle/>
          <a:p>
            <a:r>
              <a:rPr lang="en-GB" sz="3600" b="1" dirty="0" smtClean="0">
                <a:latin typeface="Arial" panose="020B0604020202020204" pitchFamily="34" charset="0"/>
                <a:cs typeface="Arial" panose="020B0604020202020204" pitchFamily="34" charset="0"/>
              </a:rPr>
              <a:t>Our Vision </a:t>
            </a:r>
            <a:endParaRPr lang="en-GB" sz="3600" b="1" dirty="0">
              <a:latin typeface="Arial" panose="020B0604020202020204" pitchFamily="34" charset="0"/>
              <a:cs typeface="Arial" panose="020B0604020202020204" pitchFamily="34" charset="0"/>
            </a:endParaRPr>
          </a:p>
        </p:txBody>
      </p:sp>
      <p:sp>
        <p:nvSpPr>
          <p:cNvPr id="4" name="Subtitle 3"/>
          <p:cNvSpPr>
            <a:spLocks noGrp="1"/>
          </p:cNvSpPr>
          <p:nvPr>
            <p:ph type="subTitle" idx="1"/>
          </p:nvPr>
        </p:nvSpPr>
        <p:spPr>
          <a:xfrm>
            <a:off x="1043608" y="1412776"/>
            <a:ext cx="7920880" cy="4896544"/>
          </a:xfrm>
        </p:spPr>
        <p:txBody>
          <a:bodyPr>
            <a:noAutofit/>
          </a:bodyPr>
          <a:lstStyle/>
          <a:p>
            <a:pPr marL="342900" indent="-342900" algn="l">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We are striving to deliver a fully inclusive education system for the learners of Wales. A system where needs are identified early, addressed quickly and all learners supported to reach their potential. </a:t>
            </a:r>
            <a:endParaRPr lang="en-GB" sz="2400" dirty="0" smtClean="0">
              <a:solidFill>
                <a:schemeClr val="tx1"/>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GB" sz="1200" dirty="0" smtClean="0">
              <a:solidFill>
                <a:schemeClr val="tx1"/>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smtClean="0">
                <a:solidFill>
                  <a:schemeClr val="tx1"/>
                </a:solidFill>
                <a:latin typeface="Arial" panose="020B0604020202020204" pitchFamily="34" charset="0"/>
                <a:cs typeface="Arial" panose="020B0604020202020204" pitchFamily="34" charset="0"/>
              </a:rPr>
              <a:t>We </a:t>
            </a:r>
            <a:r>
              <a:rPr lang="en-GB" sz="2400" dirty="0">
                <a:solidFill>
                  <a:schemeClr val="tx1"/>
                </a:solidFill>
                <a:latin typeface="Arial" panose="020B0604020202020204" pitchFamily="34" charset="0"/>
                <a:cs typeface="Arial" panose="020B0604020202020204" pitchFamily="34" charset="0"/>
              </a:rPr>
              <a:t>want planning to be flexible and responsive, for our professionals to be skilled and confident in identifying needs and deploying strategies to help learners overcome their barriers to learning. </a:t>
            </a:r>
            <a:endParaRPr lang="en-GB" sz="2400" dirty="0" smtClean="0">
              <a:solidFill>
                <a:schemeClr val="tx1"/>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smtClean="0">
                <a:solidFill>
                  <a:schemeClr val="tx1"/>
                </a:solidFill>
                <a:latin typeface="Arial" panose="020B0604020202020204" pitchFamily="34" charset="0"/>
                <a:cs typeface="Arial" panose="020B0604020202020204" pitchFamily="34" charset="0"/>
              </a:rPr>
              <a:t>We </a:t>
            </a:r>
            <a:r>
              <a:rPr lang="en-GB" sz="2400" dirty="0">
                <a:solidFill>
                  <a:schemeClr val="tx1"/>
                </a:solidFill>
                <a:latin typeface="Arial" panose="020B0604020202020204" pitchFamily="34" charset="0"/>
                <a:cs typeface="Arial" panose="020B0604020202020204" pitchFamily="34" charset="0"/>
              </a:rPr>
              <a:t>believe that the learner should be at the centre of everything we do and that they and their parents and carers are equal partners in </a:t>
            </a:r>
            <a:r>
              <a:rPr lang="en-GB" sz="2400" dirty="0" smtClean="0">
                <a:solidFill>
                  <a:schemeClr val="tx1"/>
                </a:solidFill>
                <a:latin typeface="Arial" panose="020B0604020202020204" pitchFamily="34" charset="0"/>
                <a:cs typeface="Arial" panose="020B0604020202020204" pitchFamily="34" charset="0"/>
              </a:rPr>
              <a:t>their learning.</a:t>
            </a:r>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5305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02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4250" b="5824"/>
          <a:stretch/>
        </p:blipFill>
        <p:spPr bwMode="auto">
          <a:xfrm>
            <a:off x="4499992" y="205508"/>
            <a:ext cx="4572000" cy="6446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212280" y="235069"/>
            <a:ext cx="3096344" cy="6001643"/>
          </a:xfrm>
          <a:prstGeom prst="rect">
            <a:avLst/>
          </a:prstGeom>
          <a:noFill/>
        </p:spPr>
        <p:txBody>
          <a:bodyPr wrap="square" rtlCol="0">
            <a:spAutoFit/>
          </a:bodyPr>
          <a:lstStyle/>
          <a:p>
            <a:r>
              <a:rPr lang="en-GB" sz="2400" b="1" dirty="0">
                <a:solidFill>
                  <a:prstClr val="black"/>
                </a:solidFill>
                <a:latin typeface="Arial" panose="020B0604020202020204" pitchFamily="34" charset="0"/>
                <a:cs typeface="Arial" panose="020B0604020202020204" pitchFamily="34" charset="0"/>
              </a:rPr>
              <a:t>The </a:t>
            </a:r>
            <a:r>
              <a:rPr lang="en-GB" sz="2400" b="1" dirty="0" smtClean="0">
                <a:solidFill>
                  <a:prstClr val="black"/>
                </a:solidFill>
                <a:latin typeface="Arial" panose="020B0604020202020204" pitchFamily="34" charset="0"/>
                <a:cs typeface="Arial" panose="020B0604020202020204" pitchFamily="34" charset="0"/>
              </a:rPr>
              <a:t>challenge: </a:t>
            </a:r>
            <a:r>
              <a:rPr lang="en-GB" sz="2400" dirty="0">
                <a:solidFill>
                  <a:prstClr val="black"/>
                </a:solidFill>
                <a:latin typeface="Arial" panose="020B0604020202020204" pitchFamily="34" charset="0"/>
                <a:cs typeface="Arial" panose="020B0604020202020204" pitchFamily="34" charset="0"/>
              </a:rPr>
              <a:t>culture change across services </a:t>
            </a:r>
            <a:r>
              <a:rPr lang="en-GB" sz="2400" dirty="0" smtClean="0">
                <a:solidFill>
                  <a:prstClr val="black"/>
                </a:solidFill>
                <a:latin typeface="Arial" panose="020B0604020202020204" pitchFamily="34" charset="0"/>
                <a:cs typeface="Arial" panose="020B0604020202020204" pitchFamily="34" charset="0"/>
              </a:rPr>
              <a:t>and </a:t>
            </a:r>
            <a:r>
              <a:rPr lang="en-GB" sz="2400" dirty="0">
                <a:solidFill>
                  <a:prstClr val="black"/>
                </a:solidFill>
                <a:latin typeface="Arial" panose="020B0604020202020204" pitchFamily="34" charset="0"/>
                <a:cs typeface="Arial" panose="020B0604020202020204" pitchFamily="34" charset="0"/>
              </a:rPr>
              <a:t>for all learners within the wider reform </a:t>
            </a:r>
            <a:r>
              <a:rPr lang="en-GB" sz="2400" dirty="0" smtClean="0">
                <a:solidFill>
                  <a:prstClr val="black"/>
                </a:solidFill>
                <a:latin typeface="Arial" panose="020B0604020202020204" pitchFamily="34" charset="0"/>
                <a:cs typeface="Arial" panose="020B0604020202020204" pitchFamily="34" charset="0"/>
              </a:rPr>
              <a:t>programme</a:t>
            </a:r>
          </a:p>
          <a:p>
            <a:endParaRPr lang="en-GB" sz="2400" dirty="0">
              <a:solidFill>
                <a:prstClr val="black"/>
              </a:solidFill>
              <a:latin typeface="Arial" panose="020B0604020202020204" pitchFamily="34" charset="0"/>
              <a:cs typeface="Arial" panose="020B0604020202020204" pitchFamily="34" charset="0"/>
            </a:endParaRPr>
          </a:p>
          <a:p>
            <a:r>
              <a:rPr lang="en-GB" sz="2400" b="1" dirty="0">
                <a:solidFill>
                  <a:prstClr val="black"/>
                </a:solidFill>
                <a:latin typeface="Arial" panose="020B0604020202020204" pitchFamily="34" charset="0"/>
                <a:cs typeface="Arial" panose="020B0604020202020204" pitchFamily="34" charset="0"/>
              </a:rPr>
              <a:t>Desired </a:t>
            </a:r>
            <a:r>
              <a:rPr lang="en-GB" sz="2400" b="1" dirty="0" smtClean="0">
                <a:solidFill>
                  <a:prstClr val="black"/>
                </a:solidFill>
                <a:latin typeface="Arial" panose="020B0604020202020204" pitchFamily="34" charset="0"/>
                <a:cs typeface="Arial" panose="020B0604020202020204" pitchFamily="34" charset="0"/>
              </a:rPr>
              <a:t>outcome: </a:t>
            </a:r>
            <a:r>
              <a:rPr lang="en-GB" sz="2400" dirty="0">
                <a:solidFill>
                  <a:prstClr val="black"/>
                </a:solidFill>
                <a:latin typeface="Arial" panose="020B0604020202020204" pitchFamily="34" charset="0"/>
                <a:cs typeface="Arial" panose="020B0604020202020204" pitchFamily="34" charset="0"/>
              </a:rPr>
              <a:t>better support, outcomes, access and joined up </a:t>
            </a:r>
            <a:r>
              <a:rPr lang="en-GB" sz="2400" dirty="0" smtClean="0">
                <a:solidFill>
                  <a:prstClr val="black"/>
                </a:solidFill>
                <a:latin typeface="Arial" panose="020B0604020202020204" pitchFamily="34" charset="0"/>
                <a:cs typeface="Arial" panose="020B0604020202020204" pitchFamily="34" charset="0"/>
              </a:rPr>
              <a:t>services</a:t>
            </a:r>
          </a:p>
          <a:p>
            <a:endParaRPr lang="en-GB" sz="2400" dirty="0">
              <a:solidFill>
                <a:prstClr val="black"/>
              </a:solidFill>
              <a:latin typeface="Arial" panose="020B0604020202020204" pitchFamily="34" charset="0"/>
              <a:cs typeface="Arial" panose="020B0604020202020204" pitchFamily="34" charset="0"/>
            </a:endParaRPr>
          </a:p>
          <a:p>
            <a:pPr algn="ctr"/>
            <a:r>
              <a:rPr lang="en-GB" sz="2400" b="1" dirty="0" smtClean="0">
                <a:solidFill>
                  <a:prstClr val="black"/>
                </a:solidFill>
                <a:latin typeface="Arial" panose="020B0604020202020204" pitchFamily="34" charset="0"/>
                <a:cs typeface="Arial" panose="020B0604020202020204" pitchFamily="34" charset="0"/>
              </a:rPr>
              <a:t>INCLUSION:</a:t>
            </a:r>
            <a:endParaRPr lang="en-GB" sz="2400" b="1" dirty="0">
              <a:solidFill>
                <a:prstClr val="black"/>
              </a:solidFill>
              <a:latin typeface="Arial" panose="020B0604020202020204" pitchFamily="34" charset="0"/>
              <a:cs typeface="Arial" panose="020B0604020202020204" pitchFamily="34" charset="0"/>
            </a:endParaRPr>
          </a:p>
          <a:p>
            <a:pPr algn="ctr"/>
            <a:r>
              <a:rPr lang="en-GB" sz="2400" b="1" dirty="0">
                <a:solidFill>
                  <a:prstClr val="black"/>
                </a:solidFill>
                <a:latin typeface="Arial" panose="020B0604020202020204" pitchFamily="34" charset="0"/>
                <a:cs typeface="Arial" panose="020B0604020202020204" pitchFamily="34" charset="0"/>
              </a:rPr>
              <a:t>Getting it right for ALL </a:t>
            </a:r>
            <a:r>
              <a:rPr lang="en-GB" sz="2400" b="1" dirty="0" smtClean="0">
                <a:solidFill>
                  <a:prstClr val="black"/>
                </a:solidFill>
                <a:latin typeface="Arial" panose="020B0604020202020204" pitchFamily="34" charset="0"/>
                <a:cs typeface="Arial" panose="020B0604020202020204" pitchFamily="34" charset="0"/>
              </a:rPr>
              <a:t>learners</a:t>
            </a:r>
            <a:endParaRPr lang="en-GB" sz="2400" b="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336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itle 5"/>
          <p:cNvSpPr>
            <a:spLocks noGrp="1"/>
          </p:cNvSpPr>
          <p:nvPr>
            <p:ph type="ctrTitle"/>
          </p:nvPr>
        </p:nvSpPr>
        <p:spPr>
          <a:xfrm>
            <a:off x="755576" y="230783"/>
            <a:ext cx="7772400" cy="1470025"/>
          </a:xfrm>
        </p:spPr>
        <p:txBody>
          <a:bodyPr anchor="t">
            <a:normAutofit/>
          </a:bodyPr>
          <a:lstStyle/>
          <a:p>
            <a:r>
              <a:rPr lang="en-GB" sz="3600" b="1" dirty="0">
                <a:latin typeface="Arial" panose="020B0604020202020204" pitchFamily="34" charset="0"/>
                <a:cs typeface="Arial" panose="020B0604020202020204" pitchFamily="34" charset="0"/>
              </a:rPr>
              <a:t>It’s NOT </a:t>
            </a:r>
            <a:r>
              <a:rPr lang="en-GB" sz="3600" b="1" dirty="0" smtClean="0">
                <a:latin typeface="Arial" panose="020B0604020202020204" pitchFamily="34" charset="0"/>
                <a:cs typeface="Arial" panose="020B0604020202020204" pitchFamily="34" charset="0"/>
              </a:rPr>
              <a:t>just about </a:t>
            </a:r>
            <a:r>
              <a:rPr lang="en-GB" sz="3600" b="1" dirty="0">
                <a:latin typeface="Arial" panose="020B0604020202020204" pitchFamily="34" charset="0"/>
                <a:cs typeface="Arial" panose="020B0604020202020204" pitchFamily="34" charset="0"/>
              </a:rPr>
              <a:t>learners with SEN…</a:t>
            </a:r>
          </a:p>
        </p:txBody>
      </p:sp>
      <p:sp>
        <p:nvSpPr>
          <p:cNvPr id="7" name="Oval Callout 6"/>
          <p:cNvSpPr/>
          <p:nvPr/>
        </p:nvSpPr>
        <p:spPr>
          <a:xfrm>
            <a:off x="4572000" y="1124744"/>
            <a:ext cx="4320480" cy="215384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solidFill>
                  <a:prstClr val="white"/>
                </a:solidFill>
                <a:latin typeface="Arial" panose="020B0604020202020204" pitchFamily="34" charset="0"/>
                <a:cs typeface="Arial" panose="020B0604020202020204" pitchFamily="34" charset="0"/>
              </a:rPr>
              <a:t>‘The </a:t>
            </a:r>
            <a:r>
              <a:rPr lang="en-GB" i="1" dirty="0">
                <a:solidFill>
                  <a:prstClr val="white"/>
                </a:solidFill>
                <a:latin typeface="Arial" panose="020B0604020202020204" pitchFamily="34" charset="0"/>
                <a:cs typeface="Arial" panose="020B0604020202020204" pitchFamily="34" charset="0"/>
              </a:rPr>
              <a:t>highest performing education systems are those that combine equity with quality. They give all children opportunities for a good quality education.’                </a:t>
            </a:r>
            <a:r>
              <a:rPr lang="en-GB" dirty="0">
                <a:solidFill>
                  <a:prstClr val="black"/>
                </a:solidFill>
                <a:latin typeface="Arial" panose="020B0604020202020204" pitchFamily="34" charset="0"/>
                <a:cs typeface="Arial" panose="020B0604020202020204" pitchFamily="34" charset="0"/>
              </a:rPr>
              <a:t>(OECD)</a:t>
            </a:r>
          </a:p>
        </p:txBody>
      </p:sp>
      <p:sp>
        <p:nvSpPr>
          <p:cNvPr id="9" name="Rectangular Callout 8"/>
          <p:cNvSpPr/>
          <p:nvPr/>
        </p:nvSpPr>
        <p:spPr>
          <a:xfrm>
            <a:off x="971600" y="1700808"/>
            <a:ext cx="3168352" cy="4248472"/>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solidFill>
                  <a:prstClr val="white"/>
                </a:solidFill>
                <a:latin typeface="Arial" panose="020B0604020202020204" pitchFamily="34" charset="0"/>
                <a:cs typeface="Arial" panose="020B0604020202020204" pitchFamily="34" charset="0"/>
              </a:rPr>
              <a:t>‘Increasing the use of personalised approaches, including individualised learning plans and harnessing assessment to support the learning process, providing teachers with skills to manage and benefit from diversity, promoting the use of co-operative teaching and learning, and widening access and participation, are ways of increasing quality for all’ </a:t>
            </a:r>
            <a:endParaRPr lang="en-GB" i="1" dirty="0" smtClean="0">
              <a:solidFill>
                <a:prstClr val="white"/>
              </a:solidFill>
              <a:latin typeface="Arial" panose="020B0604020202020204" pitchFamily="34" charset="0"/>
              <a:cs typeface="Arial" panose="020B0604020202020204" pitchFamily="34" charset="0"/>
            </a:endParaRPr>
          </a:p>
          <a:p>
            <a:pPr algn="ctr"/>
            <a:r>
              <a:rPr lang="en-GB" dirty="0" smtClean="0">
                <a:solidFill>
                  <a:prstClr val="black"/>
                </a:solidFill>
                <a:latin typeface="Arial" panose="020B0604020202020204" pitchFamily="34" charset="0"/>
                <a:cs typeface="Arial" panose="020B0604020202020204" pitchFamily="34" charset="0"/>
              </a:rPr>
              <a:t>(</a:t>
            </a:r>
            <a:r>
              <a:rPr lang="en-GB" dirty="0">
                <a:solidFill>
                  <a:prstClr val="black"/>
                </a:solidFill>
                <a:latin typeface="Arial" panose="020B0604020202020204" pitchFamily="34" charset="0"/>
                <a:cs typeface="Arial" panose="020B0604020202020204" pitchFamily="34" charset="0"/>
              </a:rPr>
              <a:t>Council of European Union)</a:t>
            </a:r>
          </a:p>
        </p:txBody>
      </p:sp>
      <p:sp>
        <p:nvSpPr>
          <p:cNvPr id="11" name="Cloud Callout 10"/>
          <p:cNvSpPr/>
          <p:nvPr/>
        </p:nvSpPr>
        <p:spPr>
          <a:xfrm>
            <a:off x="4283968" y="3933056"/>
            <a:ext cx="4320480" cy="2556284"/>
          </a:xfrm>
          <a:prstGeom prst="cloudCallout">
            <a:avLst>
              <a:gd name="adj1" fmla="val 41245"/>
              <a:gd name="adj2" fmla="val 505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solidFill>
                  <a:prstClr val="white"/>
                </a:solidFill>
                <a:latin typeface="Arial" panose="020B0604020202020204" pitchFamily="34" charset="0"/>
                <a:cs typeface="Arial" panose="020B0604020202020204" pitchFamily="34" charset="0"/>
              </a:rPr>
              <a:t>‘The </a:t>
            </a:r>
            <a:r>
              <a:rPr lang="en-GB" i="1" dirty="0">
                <a:solidFill>
                  <a:prstClr val="white"/>
                </a:solidFill>
                <a:latin typeface="Arial" panose="020B0604020202020204" pitchFamily="34" charset="0"/>
                <a:cs typeface="Arial" panose="020B0604020202020204" pitchFamily="34" charset="0"/>
              </a:rPr>
              <a:t>research evidence on inclusive education is clear: everyone wins, and no one </a:t>
            </a:r>
            <a:r>
              <a:rPr lang="en-GB" i="1" dirty="0" smtClean="0">
                <a:solidFill>
                  <a:prstClr val="white"/>
                </a:solidFill>
                <a:latin typeface="Arial" panose="020B0604020202020204" pitchFamily="34" charset="0"/>
                <a:cs typeface="Arial" panose="020B0604020202020204" pitchFamily="34" charset="0"/>
              </a:rPr>
              <a:t>loses’                                  </a:t>
            </a:r>
            <a:r>
              <a:rPr lang="en-GB" dirty="0">
                <a:solidFill>
                  <a:prstClr val="black"/>
                </a:solidFill>
                <a:latin typeface="Arial" panose="020B0604020202020204" pitchFamily="34" charset="0"/>
                <a:cs typeface="Arial" panose="020B0604020202020204" pitchFamily="34" charset="0"/>
              </a:rPr>
              <a:t>(2002 Janet Feldman Research on the Benefits </a:t>
            </a:r>
            <a:r>
              <a:rPr lang="en-GB" dirty="0" smtClean="0">
                <a:solidFill>
                  <a:prstClr val="black"/>
                </a:solidFill>
                <a:latin typeface="Arial" panose="020B0604020202020204" pitchFamily="34" charset="0"/>
                <a:cs typeface="Arial" panose="020B0604020202020204" pitchFamily="34" charset="0"/>
              </a:rPr>
              <a:t>of Inclusion) </a:t>
            </a:r>
            <a:endParaRPr lang="en-GB"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5611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itle 1"/>
          <p:cNvSpPr>
            <a:spLocks noGrp="1"/>
          </p:cNvSpPr>
          <p:nvPr>
            <p:ph type="ctrTitle"/>
          </p:nvPr>
        </p:nvSpPr>
        <p:spPr>
          <a:xfrm>
            <a:off x="3275856" y="5085184"/>
            <a:ext cx="5182344" cy="1470025"/>
          </a:xfrm>
        </p:spPr>
        <p:txBody>
          <a:bodyPr>
            <a:normAutofit fontScale="90000"/>
          </a:bodyPr>
          <a:lstStyle/>
          <a:p>
            <a:r>
              <a:rPr lang="en-GB" sz="5300" b="1" dirty="0" smtClean="0">
                <a:solidFill>
                  <a:srgbClr val="004996"/>
                </a:solidFill>
                <a:latin typeface="Arial" panose="020B0604020202020204" pitchFamily="34" charset="0"/>
                <a:cs typeface="Arial" panose="020B0604020202020204" pitchFamily="34" charset="0"/>
              </a:rPr>
              <a:t>Alun Davies AM, </a:t>
            </a:r>
            <a:r>
              <a:rPr lang="en-GB" sz="4000" b="1" dirty="0" smtClean="0">
                <a:solidFill>
                  <a:srgbClr val="004996"/>
                </a:solidFill>
                <a:latin typeface="Arial" panose="020B0604020202020204" pitchFamily="34" charset="0"/>
                <a:cs typeface="Arial" panose="020B0604020202020204" pitchFamily="34" charset="0"/>
              </a:rPr>
              <a:t/>
            </a:r>
            <a:br>
              <a:rPr lang="en-GB" sz="4000" b="1" dirty="0" smtClean="0">
                <a:solidFill>
                  <a:srgbClr val="004996"/>
                </a:solidFill>
                <a:latin typeface="Arial" panose="020B0604020202020204" pitchFamily="34" charset="0"/>
                <a:cs typeface="Arial" panose="020B0604020202020204" pitchFamily="34" charset="0"/>
              </a:rPr>
            </a:br>
            <a:r>
              <a:rPr lang="en-GB" sz="4000" b="1" dirty="0" smtClean="0">
                <a:solidFill>
                  <a:srgbClr val="004996"/>
                </a:solidFill>
                <a:latin typeface="Arial" panose="020B0604020202020204" pitchFamily="34" charset="0"/>
                <a:cs typeface="Arial" panose="020B0604020202020204" pitchFamily="34" charset="0"/>
              </a:rPr>
              <a:t>Minister for Lifelong Learning and Welsh Language </a:t>
            </a:r>
            <a:br>
              <a:rPr lang="en-GB" sz="4000" b="1" dirty="0" smtClean="0">
                <a:solidFill>
                  <a:srgbClr val="004996"/>
                </a:solidFill>
                <a:latin typeface="Arial" panose="020B0604020202020204" pitchFamily="34" charset="0"/>
                <a:cs typeface="Arial" panose="020B0604020202020204" pitchFamily="34" charset="0"/>
              </a:rPr>
            </a:br>
            <a:r>
              <a:rPr lang="en-GB" sz="4000" b="1" dirty="0" smtClean="0">
                <a:solidFill>
                  <a:srgbClr val="004996"/>
                </a:solidFill>
                <a:latin typeface="Arial" panose="020B0604020202020204" pitchFamily="34" charset="0"/>
                <a:cs typeface="Arial" panose="020B0604020202020204" pitchFamily="34" charset="0"/>
              </a:rPr>
              <a:t> </a:t>
            </a:r>
            <a:endParaRPr lang="en-GB" sz="4000" b="1" dirty="0">
              <a:solidFill>
                <a:srgbClr val="004996"/>
              </a:solidFill>
              <a:latin typeface="Arial" panose="020B0604020202020204" pitchFamily="34" charset="0"/>
              <a:cs typeface="Arial" panose="020B0604020202020204" pitchFamily="34" charset="0"/>
            </a:endParaRPr>
          </a:p>
        </p:txBody>
      </p:sp>
      <p:pic>
        <p:nvPicPr>
          <p:cNvPr id="2" name="Picture 1">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72400" y="5949280"/>
            <a:ext cx="707977" cy="746770"/>
          </a:xfrm>
          <a:prstGeom prst="rect">
            <a:avLst/>
          </a:prstGeom>
        </p:spPr>
      </p:pic>
    </p:spTree>
    <p:extLst>
      <p:ext uri="{BB962C8B-B14F-4D97-AF65-F5344CB8AC3E}">
        <p14:creationId xmlns:p14="http://schemas.microsoft.com/office/powerpoint/2010/main" val="1497105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itle 1"/>
          <p:cNvSpPr>
            <a:spLocks noGrp="1"/>
          </p:cNvSpPr>
          <p:nvPr>
            <p:ph type="ctrTitle"/>
          </p:nvPr>
        </p:nvSpPr>
        <p:spPr>
          <a:xfrm>
            <a:off x="3275856" y="5085184"/>
            <a:ext cx="5182344" cy="1470025"/>
          </a:xfrm>
        </p:spPr>
        <p:txBody>
          <a:bodyPr>
            <a:normAutofit fontScale="90000"/>
          </a:bodyPr>
          <a:lstStyle/>
          <a:p>
            <a:r>
              <a:rPr lang="en-GB" sz="4000" b="1" dirty="0" smtClean="0">
                <a:solidFill>
                  <a:srgbClr val="004996"/>
                </a:solidFill>
                <a:latin typeface="Arial" panose="020B0604020202020204" pitchFamily="34" charset="0"/>
                <a:cs typeface="Arial" panose="020B0604020202020204" pitchFamily="34" charset="0"/>
              </a:rPr>
              <a:t>The reforms in practice – a view from practitioners</a:t>
            </a:r>
            <a:br>
              <a:rPr lang="en-GB" sz="4000" b="1" dirty="0" smtClean="0">
                <a:solidFill>
                  <a:srgbClr val="004996"/>
                </a:solidFill>
                <a:latin typeface="Arial" panose="020B0604020202020204" pitchFamily="34" charset="0"/>
                <a:cs typeface="Arial" panose="020B0604020202020204" pitchFamily="34" charset="0"/>
              </a:rPr>
            </a:br>
            <a:r>
              <a:rPr lang="en-GB" sz="4000" b="1" dirty="0" smtClean="0">
                <a:solidFill>
                  <a:srgbClr val="004996"/>
                </a:solidFill>
                <a:latin typeface="Arial" panose="020B0604020202020204" pitchFamily="34" charset="0"/>
                <a:cs typeface="Arial" panose="020B0604020202020204" pitchFamily="34" charset="0"/>
              </a:rPr>
              <a:t> </a:t>
            </a:r>
            <a:endParaRPr lang="en-GB" sz="4000" b="1" dirty="0">
              <a:solidFill>
                <a:srgbClr val="004996"/>
              </a:solidFill>
              <a:latin typeface="Arial" panose="020B0604020202020204" pitchFamily="34" charset="0"/>
              <a:cs typeface="Arial" panose="020B0604020202020204" pitchFamily="34" charset="0"/>
            </a:endParaRPr>
          </a:p>
        </p:txBody>
      </p:sp>
      <p:pic>
        <p:nvPicPr>
          <p:cNvPr id="2" name="Picture 1">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41071" y="5877271"/>
            <a:ext cx="742578" cy="783267"/>
          </a:xfrm>
          <a:prstGeom prst="rect">
            <a:avLst/>
          </a:prstGeom>
        </p:spPr>
      </p:pic>
      <p:pic>
        <p:nvPicPr>
          <p:cNvPr id="3" name="Picture 2">
            <a:hlinkClick r:id="rId5" action="ppaction://hlinkfile"/>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316416" y="5877271"/>
            <a:ext cx="748451" cy="748451"/>
          </a:xfrm>
          <a:prstGeom prst="rect">
            <a:avLst/>
          </a:prstGeom>
        </p:spPr>
      </p:pic>
    </p:spTree>
    <p:extLst>
      <p:ext uri="{BB962C8B-B14F-4D97-AF65-F5344CB8AC3E}">
        <p14:creationId xmlns:p14="http://schemas.microsoft.com/office/powerpoint/2010/main" val="1874765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itle 1"/>
          <p:cNvSpPr>
            <a:spLocks noGrp="1"/>
          </p:cNvSpPr>
          <p:nvPr>
            <p:ph type="ctrTitle"/>
          </p:nvPr>
        </p:nvSpPr>
        <p:spPr>
          <a:xfrm>
            <a:off x="3275856" y="5085184"/>
            <a:ext cx="5182344" cy="1470025"/>
          </a:xfrm>
        </p:spPr>
        <p:txBody>
          <a:bodyPr>
            <a:normAutofit fontScale="90000"/>
          </a:bodyPr>
          <a:lstStyle/>
          <a:p>
            <a:r>
              <a:rPr lang="en-GB" sz="4000" b="1" dirty="0">
                <a:solidFill>
                  <a:srgbClr val="004996"/>
                </a:solidFill>
                <a:latin typeface="Arial" panose="020B0604020202020204" pitchFamily="34" charset="0"/>
                <a:cs typeface="Arial" panose="020B0604020202020204" pitchFamily="34" charset="0"/>
              </a:rPr>
              <a:t>Technical </a:t>
            </a:r>
            <a:r>
              <a:rPr lang="en-GB" sz="4000" b="1" dirty="0" smtClean="0">
                <a:solidFill>
                  <a:srgbClr val="004996"/>
                </a:solidFill>
                <a:latin typeface="Arial" panose="020B0604020202020204" pitchFamily="34" charset="0"/>
                <a:cs typeface="Arial" panose="020B0604020202020204" pitchFamily="34" charset="0"/>
              </a:rPr>
              <a:t>briefing </a:t>
            </a:r>
            <a:r>
              <a:rPr lang="en-GB" sz="4000" b="1" dirty="0">
                <a:solidFill>
                  <a:srgbClr val="004996"/>
                </a:solidFill>
                <a:latin typeface="Arial" panose="020B0604020202020204" pitchFamily="34" charset="0"/>
                <a:cs typeface="Arial" panose="020B0604020202020204" pitchFamily="34" charset="0"/>
              </a:rPr>
              <a:t>on the Additional Leaning Needs and Education Tribunal (Wales) Bill</a:t>
            </a:r>
            <a:r>
              <a:rPr lang="en-GB" sz="4000" b="1" dirty="0" smtClean="0">
                <a:solidFill>
                  <a:srgbClr val="004996"/>
                </a:solidFill>
                <a:latin typeface="Arial" panose="020B0604020202020204" pitchFamily="34" charset="0"/>
                <a:cs typeface="Arial" panose="020B0604020202020204" pitchFamily="34" charset="0"/>
              </a:rPr>
              <a:t/>
            </a:r>
            <a:br>
              <a:rPr lang="en-GB" sz="4000" b="1" dirty="0" smtClean="0">
                <a:solidFill>
                  <a:srgbClr val="004996"/>
                </a:solidFill>
                <a:latin typeface="Arial" panose="020B0604020202020204" pitchFamily="34" charset="0"/>
                <a:cs typeface="Arial" panose="020B0604020202020204" pitchFamily="34" charset="0"/>
              </a:rPr>
            </a:br>
            <a:r>
              <a:rPr lang="en-GB" sz="4000" b="1" dirty="0" smtClean="0">
                <a:solidFill>
                  <a:srgbClr val="004996"/>
                </a:solidFill>
                <a:latin typeface="Arial" panose="020B0604020202020204" pitchFamily="34" charset="0"/>
                <a:cs typeface="Arial" panose="020B0604020202020204" pitchFamily="34" charset="0"/>
              </a:rPr>
              <a:t> </a:t>
            </a:r>
            <a:endParaRPr lang="en-GB" sz="4000" b="1" dirty="0">
              <a:solidFill>
                <a:srgbClr val="004996"/>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220538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a:bodyPr>
          <a:lstStyle/>
          <a:p>
            <a:pPr algn="l"/>
            <a:r>
              <a:rPr lang="en-GB" dirty="0" smtClean="0"/>
              <a:t>ALN Transformation Programme	</a:t>
            </a:r>
            <a:endParaRPr lang="en-GB" dirty="0"/>
          </a:p>
        </p:txBody>
      </p:sp>
      <p:sp>
        <p:nvSpPr>
          <p:cNvPr id="4" name="Content Placeholder 3"/>
          <p:cNvSpPr>
            <a:spLocks noGrp="1"/>
          </p:cNvSpPr>
          <p:nvPr>
            <p:ph idx="1"/>
          </p:nvPr>
        </p:nvSpPr>
        <p:spPr>
          <a:xfrm>
            <a:off x="914400" y="1772816"/>
            <a:ext cx="8229600" cy="792088"/>
          </a:xfrm>
        </p:spPr>
        <p:txBody>
          <a:bodyPr>
            <a:normAutofit/>
          </a:bodyPr>
          <a:lstStyle/>
          <a:p>
            <a:pPr marL="0" lvl="0" indent="0">
              <a:buNone/>
            </a:pPr>
            <a:r>
              <a:rPr lang="en-GB" dirty="0">
                <a:solidFill>
                  <a:prstClr val="black"/>
                </a:solidFill>
              </a:rPr>
              <a:t>5 pronged approach:</a:t>
            </a:r>
          </a:p>
          <a:p>
            <a:pPr marL="0" lvl="0" indent="0">
              <a:buNone/>
            </a:pPr>
            <a:endParaRPr lang="en-GB" dirty="0">
              <a:solidFill>
                <a:prstClr val="black"/>
              </a:solidFill>
            </a:endParaRPr>
          </a:p>
          <a:p>
            <a:pPr marL="0" indent="0">
              <a:buNone/>
            </a:pPr>
            <a:endParaRPr lang="en-GB" sz="2800" dirty="0"/>
          </a:p>
        </p:txBody>
      </p:sp>
      <p:sp>
        <p:nvSpPr>
          <p:cNvPr id="5" name="TextBox 4"/>
          <p:cNvSpPr txBox="1"/>
          <p:nvPr/>
        </p:nvSpPr>
        <p:spPr>
          <a:xfrm>
            <a:off x="2051720" y="2780928"/>
            <a:ext cx="6120680" cy="2523768"/>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prstClr val="black"/>
                </a:solidFill>
              </a:rPr>
              <a:t>Legislation and statutory guidance</a:t>
            </a:r>
          </a:p>
          <a:p>
            <a:pPr marL="285750" indent="-285750">
              <a:buFont typeface="Arial" panose="020B0604020202020204" pitchFamily="34" charset="0"/>
              <a:buChar char="•"/>
            </a:pPr>
            <a:r>
              <a:rPr lang="en-GB" sz="2800" dirty="0">
                <a:solidFill>
                  <a:prstClr val="black"/>
                </a:solidFill>
              </a:rPr>
              <a:t>Workforce development</a:t>
            </a:r>
          </a:p>
          <a:p>
            <a:pPr marL="285750" indent="-285750">
              <a:buFont typeface="Arial" panose="020B0604020202020204" pitchFamily="34" charset="0"/>
              <a:buChar char="•"/>
            </a:pPr>
            <a:r>
              <a:rPr lang="en-GB" sz="2800" dirty="0">
                <a:solidFill>
                  <a:prstClr val="black"/>
                </a:solidFill>
              </a:rPr>
              <a:t>Implementation/ transition support</a:t>
            </a:r>
          </a:p>
          <a:p>
            <a:pPr marL="285750" indent="-285750">
              <a:buFont typeface="Arial" panose="020B0604020202020204" pitchFamily="34" charset="0"/>
              <a:buChar char="•"/>
            </a:pPr>
            <a:r>
              <a:rPr lang="en-GB" sz="2800" dirty="0">
                <a:solidFill>
                  <a:prstClr val="black"/>
                </a:solidFill>
              </a:rPr>
              <a:t>Awareness-raising</a:t>
            </a:r>
          </a:p>
          <a:p>
            <a:pPr marL="285750" indent="-285750">
              <a:buFont typeface="Arial" panose="020B0604020202020204" pitchFamily="34" charset="0"/>
              <a:buChar char="•"/>
            </a:pPr>
            <a:r>
              <a:rPr lang="en-GB" sz="2800" dirty="0">
                <a:solidFill>
                  <a:prstClr val="black"/>
                </a:solidFill>
              </a:rPr>
              <a:t>Supporting policy </a:t>
            </a:r>
          </a:p>
          <a:p>
            <a:endParaRPr lang="en-GB" dirty="0"/>
          </a:p>
        </p:txBody>
      </p:sp>
    </p:spTree>
    <p:extLst>
      <p:ext uri="{BB962C8B-B14F-4D97-AF65-F5344CB8AC3E}">
        <p14:creationId xmlns:p14="http://schemas.microsoft.com/office/powerpoint/2010/main" val="516369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a:bodyPr>
          <a:lstStyle/>
          <a:p>
            <a:pPr algn="l"/>
            <a:r>
              <a:rPr lang="en-GB" dirty="0" smtClean="0"/>
              <a:t>Core </a:t>
            </a:r>
            <a:r>
              <a:rPr lang="en-GB" dirty="0" smtClean="0"/>
              <a:t>aspects of reform</a:t>
            </a:r>
            <a:endParaRPr lang="en-GB" dirty="0"/>
          </a:p>
        </p:txBody>
      </p:sp>
      <p:sp>
        <p:nvSpPr>
          <p:cNvPr id="4" name="Content Placeholder 3"/>
          <p:cNvSpPr>
            <a:spLocks noGrp="1"/>
          </p:cNvSpPr>
          <p:nvPr>
            <p:ph idx="1"/>
          </p:nvPr>
        </p:nvSpPr>
        <p:spPr>
          <a:xfrm>
            <a:off x="914400" y="1772816"/>
            <a:ext cx="8050088" cy="5184576"/>
          </a:xfrm>
        </p:spPr>
        <p:txBody>
          <a:bodyPr>
            <a:normAutofit lnSpcReduction="10000"/>
          </a:bodyPr>
          <a:lstStyle/>
          <a:p>
            <a:r>
              <a:rPr lang="en-GB" sz="2800" dirty="0" smtClean="0"/>
              <a:t>Introduction of new terminology: </a:t>
            </a:r>
          </a:p>
          <a:p>
            <a:pPr lvl="1"/>
            <a:r>
              <a:rPr lang="en-GB" sz="2400" dirty="0"/>
              <a:t>M</a:t>
            </a:r>
            <a:r>
              <a:rPr lang="en-GB" sz="2400" dirty="0" smtClean="0"/>
              <a:t>ove to “Additional Learning Needs” on a statutory basis.</a:t>
            </a:r>
          </a:p>
          <a:p>
            <a:pPr marL="457200" lvl="1" indent="0">
              <a:buNone/>
            </a:pPr>
            <a:endParaRPr lang="en-GB" sz="2400" dirty="0" smtClean="0"/>
          </a:p>
          <a:p>
            <a:r>
              <a:rPr lang="en-GB" sz="2800" dirty="0"/>
              <a:t>Principle of PCP on a statutory </a:t>
            </a:r>
            <a:r>
              <a:rPr lang="en-GB" sz="2800" dirty="0" smtClean="0"/>
              <a:t>footing:</a:t>
            </a:r>
          </a:p>
          <a:p>
            <a:pPr lvl="1"/>
            <a:r>
              <a:rPr lang="en-GB" sz="2400" dirty="0" smtClean="0"/>
              <a:t>Duty </a:t>
            </a:r>
            <a:r>
              <a:rPr lang="en-GB" sz="2400" dirty="0"/>
              <a:t>to involve children, their parents and young people, take into account their “views, wishes and feelings” and support meaningful </a:t>
            </a:r>
            <a:r>
              <a:rPr lang="en-GB" sz="2400" dirty="0" smtClean="0"/>
              <a:t>collaboration.</a:t>
            </a:r>
          </a:p>
          <a:p>
            <a:pPr marL="457200" lvl="1" indent="0">
              <a:buNone/>
            </a:pPr>
            <a:endParaRPr lang="en-GB" sz="2800" dirty="0" smtClean="0"/>
          </a:p>
          <a:p>
            <a:pPr marL="342900" lvl="1" indent="-342900">
              <a:buFont typeface="Arial" panose="020B0604020202020204" pitchFamily="34" charset="0"/>
              <a:buChar char="•"/>
            </a:pPr>
            <a:r>
              <a:rPr lang="en-GB" dirty="0" smtClean="0"/>
              <a:t>Duties </a:t>
            </a:r>
            <a:r>
              <a:rPr lang="en-GB" dirty="0"/>
              <a:t>to decide on ALN and secure </a:t>
            </a:r>
            <a:r>
              <a:rPr lang="en-GB" dirty="0" smtClean="0"/>
              <a:t>ALP:</a:t>
            </a:r>
          </a:p>
          <a:p>
            <a:pPr lvl="1"/>
            <a:r>
              <a:rPr lang="en-GB" sz="2400" dirty="0" smtClean="0"/>
              <a:t>Statutory duties on local authorities, school and FEI governing bodies and the NHS.</a:t>
            </a:r>
          </a:p>
          <a:p>
            <a:pPr lvl="1"/>
            <a:endParaRPr lang="en-GB" sz="2400" dirty="0"/>
          </a:p>
        </p:txBody>
      </p:sp>
    </p:spTree>
    <p:extLst>
      <p:ext uri="{BB962C8B-B14F-4D97-AF65-F5344CB8AC3E}">
        <p14:creationId xmlns:p14="http://schemas.microsoft.com/office/powerpoint/2010/main" val="2273158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a:bodyPr>
          <a:lstStyle/>
          <a:p>
            <a:pPr algn="l"/>
            <a:r>
              <a:rPr lang="en-GB" dirty="0" smtClean="0"/>
              <a:t>Core </a:t>
            </a:r>
            <a:r>
              <a:rPr lang="en-GB" dirty="0" smtClean="0"/>
              <a:t>aspects of reform</a:t>
            </a:r>
            <a:endParaRPr lang="en-GB" dirty="0"/>
          </a:p>
        </p:txBody>
      </p:sp>
      <p:sp>
        <p:nvSpPr>
          <p:cNvPr id="4" name="Content Placeholder 3"/>
          <p:cNvSpPr>
            <a:spLocks noGrp="1"/>
          </p:cNvSpPr>
          <p:nvPr>
            <p:ph idx="1"/>
          </p:nvPr>
        </p:nvSpPr>
        <p:spPr>
          <a:xfrm>
            <a:off x="914400" y="1916832"/>
            <a:ext cx="8050088" cy="648072"/>
          </a:xfrm>
        </p:spPr>
        <p:txBody>
          <a:bodyPr>
            <a:normAutofit/>
          </a:bodyPr>
          <a:lstStyle/>
          <a:p>
            <a:r>
              <a:rPr lang="en-GB" sz="2800" dirty="0" smtClean="0"/>
              <a:t>0-25 </a:t>
            </a:r>
            <a:r>
              <a:rPr lang="en-GB" sz="2800" dirty="0"/>
              <a:t>age range</a:t>
            </a:r>
            <a:r>
              <a:rPr lang="en-GB" sz="2800" dirty="0" smtClean="0"/>
              <a:t>:</a:t>
            </a:r>
            <a:endParaRPr lang="en-GB" sz="2800" dirty="0"/>
          </a:p>
        </p:txBody>
      </p:sp>
      <p:sp>
        <p:nvSpPr>
          <p:cNvPr id="7" name="TextBox 6"/>
          <p:cNvSpPr txBox="1"/>
          <p:nvPr/>
        </p:nvSpPr>
        <p:spPr>
          <a:xfrm>
            <a:off x="1331640" y="2708920"/>
            <a:ext cx="7200800"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a:t>Statutory rights and protections for those in FE for the first time;</a:t>
            </a:r>
          </a:p>
          <a:p>
            <a:pPr marL="342900" indent="-342900">
              <a:buFont typeface="Arial" panose="020B0604020202020204" pitchFamily="34" charset="0"/>
              <a:buChar char="•"/>
            </a:pPr>
            <a:r>
              <a:rPr lang="en-GB" sz="2400" dirty="0"/>
              <a:t>Children in early years settings are covered – even though the Bill does not say ‘early years’;</a:t>
            </a:r>
          </a:p>
          <a:p>
            <a:pPr marL="342900" indent="-342900">
              <a:buFont typeface="Arial" panose="020B0604020202020204" pitchFamily="34" charset="0"/>
              <a:buChar char="•"/>
            </a:pPr>
            <a:r>
              <a:rPr lang="en-GB" sz="2400" dirty="0"/>
              <a:t>Learners covered by the Bill are currently in the system and should be receiving support;</a:t>
            </a:r>
          </a:p>
          <a:p>
            <a:pPr marL="342900" indent="-342900">
              <a:buFont typeface="Arial" panose="020B0604020202020204" pitchFamily="34" charset="0"/>
              <a:buChar char="•"/>
            </a:pPr>
            <a:r>
              <a:rPr lang="en-GB" sz="2400" dirty="0"/>
              <a:t>No entitlement to education up to 25 – about equity of access</a:t>
            </a:r>
            <a:r>
              <a:rPr lang="en-GB" sz="2400" dirty="0" smtClean="0"/>
              <a:t>.</a:t>
            </a:r>
            <a:endParaRPr lang="en-GB" sz="2400" dirty="0"/>
          </a:p>
        </p:txBody>
      </p:sp>
    </p:spTree>
    <p:extLst>
      <p:ext uri="{BB962C8B-B14F-4D97-AF65-F5344CB8AC3E}">
        <p14:creationId xmlns:p14="http://schemas.microsoft.com/office/powerpoint/2010/main" val="2495642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a:bodyPr>
          <a:lstStyle/>
          <a:p>
            <a:pPr algn="l"/>
            <a:r>
              <a:rPr lang="en-GB" dirty="0" smtClean="0"/>
              <a:t>Core </a:t>
            </a:r>
            <a:r>
              <a:rPr lang="en-GB" dirty="0" smtClean="0"/>
              <a:t>aspects of reform</a:t>
            </a:r>
            <a:endParaRPr lang="en-GB" dirty="0"/>
          </a:p>
        </p:txBody>
      </p:sp>
      <p:sp>
        <p:nvSpPr>
          <p:cNvPr id="4" name="Content Placeholder 3"/>
          <p:cNvSpPr>
            <a:spLocks noGrp="1"/>
          </p:cNvSpPr>
          <p:nvPr>
            <p:ph idx="1"/>
          </p:nvPr>
        </p:nvSpPr>
        <p:spPr>
          <a:xfrm>
            <a:off x="914400" y="1484784"/>
            <a:ext cx="8050088" cy="1008112"/>
          </a:xfrm>
        </p:spPr>
        <p:txBody>
          <a:bodyPr>
            <a:normAutofit/>
          </a:bodyPr>
          <a:lstStyle/>
          <a:p>
            <a:r>
              <a:rPr lang="en-GB" sz="2800" dirty="0" smtClean="0"/>
              <a:t>Introduction of statutory “IDPs” for all learners with ALN:</a:t>
            </a:r>
          </a:p>
        </p:txBody>
      </p:sp>
      <p:sp>
        <p:nvSpPr>
          <p:cNvPr id="5" name="TextBox 4"/>
          <p:cNvSpPr txBox="1"/>
          <p:nvPr/>
        </p:nvSpPr>
        <p:spPr>
          <a:xfrm>
            <a:off x="1187624" y="2708920"/>
            <a:ext cx="7632848" cy="3416320"/>
          </a:xfrm>
          <a:prstGeom prst="rect">
            <a:avLst/>
          </a:prstGeom>
          <a:noFill/>
        </p:spPr>
        <p:txBody>
          <a:bodyPr wrap="square" rtlCol="0">
            <a:spAutoFit/>
          </a:bodyPr>
          <a:lstStyle/>
          <a:p>
            <a:pPr marL="342900" indent="-342900">
              <a:buFont typeface="Arial" panose="020B0604020202020204" pitchFamily="34" charset="0"/>
              <a:buChar char="•"/>
            </a:pPr>
            <a:r>
              <a:rPr lang="en-GB" sz="2400" dirty="0"/>
              <a:t>Single statutory plan regardless of age or nature of ALN – removal of conflict and need to ‘fight’ for </a:t>
            </a:r>
            <a:r>
              <a:rPr lang="en-GB" sz="2400" dirty="0" smtClean="0"/>
              <a:t>a Statement</a:t>
            </a:r>
            <a:r>
              <a:rPr lang="en-GB" sz="2400" dirty="0"/>
              <a:t>;</a:t>
            </a:r>
          </a:p>
          <a:p>
            <a:pPr marL="342900" indent="-342900">
              <a:buFont typeface="Arial" panose="020B0604020202020204" pitchFamily="34" charset="0"/>
              <a:buChar char="•"/>
            </a:pPr>
            <a:r>
              <a:rPr lang="en-GB" sz="2400" dirty="0"/>
              <a:t>Not placing statutory duties on school governing bodies for the first time;</a:t>
            </a:r>
          </a:p>
          <a:p>
            <a:pPr marL="342900" indent="-342900">
              <a:buFont typeface="Arial" panose="020B0604020202020204" pitchFamily="34" charset="0"/>
              <a:buChar char="•"/>
            </a:pPr>
            <a:r>
              <a:rPr lang="en-GB" sz="2400" dirty="0"/>
              <a:t>Flexible and responsive with a focus on outcomes;</a:t>
            </a:r>
          </a:p>
          <a:p>
            <a:pPr marL="342900" indent="-342900">
              <a:buFont typeface="Arial" panose="020B0604020202020204" pitchFamily="34" charset="0"/>
              <a:buChar char="•"/>
            </a:pPr>
            <a:r>
              <a:rPr lang="en-GB" sz="2400" dirty="0"/>
              <a:t>Graduated approach within a single system and plan;</a:t>
            </a:r>
          </a:p>
          <a:p>
            <a:pPr marL="342900" indent="-342900">
              <a:buFont typeface="Arial" panose="020B0604020202020204" pitchFamily="34" charset="0"/>
              <a:buChar char="•"/>
            </a:pPr>
            <a:r>
              <a:rPr lang="en-GB" sz="2400" dirty="0"/>
              <a:t>Ensuring consistency and portability – template?</a:t>
            </a:r>
          </a:p>
          <a:p>
            <a:pPr marL="342900" indent="-342900">
              <a:buFont typeface="Arial" panose="020B0604020202020204" pitchFamily="34" charset="0"/>
              <a:buChar char="•"/>
            </a:pPr>
            <a:r>
              <a:rPr lang="en-GB" sz="2400" dirty="0"/>
              <a:t>No loss of entitlement for those currently with Statements</a:t>
            </a:r>
            <a:r>
              <a:rPr lang="en-GB" sz="2400" dirty="0" smtClean="0"/>
              <a:t>.</a:t>
            </a:r>
            <a:endParaRPr lang="en-GB" sz="2400" dirty="0"/>
          </a:p>
        </p:txBody>
      </p:sp>
    </p:spTree>
    <p:extLst>
      <p:ext uri="{BB962C8B-B14F-4D97-AF65-F5344CB8AC3E}">
        <p14:creationId xmlns:p14="http://schemas.microsoft.com/office/powerpoint/2010/main" val="418304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a:bodyPr>
          <a:lstStyle/>
          <a:p>
            <a:pPr algn="l"/>
            <a:r>
              <a:rPr lang="en-GB" dirty="0" smtClean="0"/>
              <a:t>Core </a:t>
            </a:r>
            <a:r>
              <a:rPr lang="en-GB" dirty="0" smtClean="0"/>
              <a:t>aspects of reform</a:t>
            </a:r>
            <a:endParaRPr lang="en-GB" dirty="0"/>
          </a:p>
        </p:txBody>
      </p:sp>
      <p:sp>
        <p:nvSpPr>
          <p:cNvPr id="4" name="Content Placeholder 3"/>
          <p:cNvSpPr>
            <a:spLocks noGrp="1"/>
          </p:cNvSpPr>
          <p:nvPr>
            <p:ph idx="1"/>
          </p:nvPr>
        </p:nvSpPr>
        <p:spPr>
          <a:xfrm>
            <a:off x="914400" y="1556792"/>
            <a:ext cx="8050088" cy="5400600"/>
          </a:xfrm>
        </p:spPr>
        <p:txBody>
          <a:bodyPr>
            <a:normAutofit/>
          </a:bodyPr>
          <a:lstStyle/>
          <a:p>
            <a:pPr marL="457200" lvl="1" indent="0">
              <a:buNone/>
            </a:pPr>
            <a:endParaRPr lang="en-GB" sz="2400" dirty="0" smtClean="0"/>
          </a:p>
          <a:p>
            <a:r>
              <a:rPr lang="en-GB" sz="2800" dirty="0"/>
              <a:t>Local authorities to become responsible for post-16 specialist residential placements:</a:t>
            </a:r>
          </a:p>
          <a:p>
            <a:pPr lvl="1"/>
            <a:r>
              <a:rPr lang="en-GB" sz="2400" dirty="0"/>
              <a:t>Around 300 learners at any one time;</a:t>
            </a:r>
          </a:p>
          <a:p>
            <a:pPr lvl="1"/>
            <a:r>
              <a:rPr lang="en-GB" sz="2400" dirty="0"/>
              <a:t>Transfer of funding along with responsibilities</a:t>
            </a:r>
            <a:r>
              <a:rPr lang="en-GB" sz="2400" dirty="0" smtClean="0"/>
              <a:t>.</a:t>
            </a:r>
          </a:p>
          <a:p>
            <a:pPr lvl="1"/>
            <a:endParaRPr lang="en-GB" sz="2400" dirty="0"/>
          </a:p>
          <a:p>
            <a:r>
              <a:rPr lang="en-GB" sz="2800" dirty="0"/>
              <a:t>Focus on early intervention:</a:t>
            </a:r>
          </a:p>
          <a:p>
            <a:pPr lvl="1"/>
            <a:r>
              <a:rPr lang="en-GB" sz="2400" dirty="0"/>
              <a:t>Early years fully incorporated into the new statutory regime;</a:t>
            </a:r>
          </a:p>
          <a:p>
            <a:pPr lvl="1"/>
            <a:r>
              <a:rPr lang="en-GB" sz="2400" dirty="0"/>
              <a:t>Duty to provide support ahead of an IDP being agreed</a:t>
            </a:r>
            <a:r>
              <a:rPr lang="en-GB" sz="2400" dirty="0" smtClean="0"/>
              <a:t>.</a:t>
            </a:r>
            <a:endParaRPr lang="en-GB" sz="2400" dirty="0"/>
          </a:p>
        </p:txBody>
      </p:sp>
    </p:spTree>
    <p:extLst>
      <p:ext uri="{BB962C8B-B14F-4D97-AF65-F5344CB8AC3E}">
        <p14:creationId xmlns:p14="http://schemas.microsoft.com/office/powerpoint/2010/main" val="1234228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a:bodyPr>
          <a:lstStyle/>
          <a:p>
            <a:pPr algn="l"/>
            <a:r>
              <a:rPr lang="en-GB" dirty="0" smtClean="0"/>
              <a:t>Core </a:t>
            </a:r>
            <a:r>
              <a:rPr lang="en-GB" dirty="0" smtClean="0"/>
              <a:t>aspects of reform</a:t>
            </a:r>
            <a:endParaRPr lang="en-GB" dirty="0"/>
          </a:p>
        </p:txBody>
      </p:sp>
      <p:sp>
        <p:nvSpPr>
          <p:cNvPr id="4" name="Content Placeholder 3"/>
          <p:cNvSpPr>
            <a:spLocks noGrp="1"/>
          </p:cNvSpPr>
          <p:nvPr>
            <p:ph idx="1"/>
          </p:nvPr>
        </p:nvSpPr>
        <p:spPr>
          <a:xfrm>
            <a:off x="914400" y="1556792"/>
            <a:ext cx="8229600" cy="5400600"/>
          </a:xfrm>
        </p:spPr>
        <p:txBody>
          <a:bodyPr>
            <a:normAutofit/>
          </a:bodyPr>
          <a:lstStyle/>
          <a:p>
            <a:r>
              <a:rPr lang="en-GB" sz="2800" dirty="0" smtClean="0"/>
              <a:t>Statutory ALNCos:</a:t>
            </a:r>
          </a:p>
          <a:p>
            <a:pPr lvl="1"/>
            <a:r>
              <a:rPr lang="en-GB" sz="2400" dirty="0" smtClean="0"/>
              <a:t>Highly qualified, local ALN expert;</a:t>
            </a:r>
          </a:p>
          <a:p>
            <a:pPr lvl="1"/>
            <a:r>
              <a:rPr lang="en-GB" sz="2400" dirty="0" smtClean="0"/>
              <a:t>Design of role and qualification currently under consideration.</a:t>
            </a:r>
          </a:p>
          <a:p>
            <a:pPr lvl="1"/>
            <a:endParaRPr lang="en-GB" sz="2400" dirty="0"/>
          </a:p>
          <a:p>
            <a:r>
              <a:rPr lang="en-GB" sz="2800" dirty="0"/>
              <a:t>Strengthened role for the health service:</a:t>
            </a:r>
          </a:p>
          <a:p>
            <a:pPr lvl="1"/>
            <a:r>
              <a:rPr lang="en-GB" sz="2400" dirty="0"/>
              <a:t>Clear and robust statutory duty on the NHS;</a:t>
            </a:r>
          </a:p>
          <a:p>
            <a:pPr lvl="1"/>
            <a:r>
              <a:rPr lang="en-GB" sz="2400" dirty="0"/>
              <a:t>Appropriate that statutory responsibility for a health treatment or service included in an IDP falls to the NHS;</a:t>
            </a:r>
          </a:p>
          <a:p>
            <a:pPr lvl="1"/>
            <a:r>
              <a:rPr lang="en-GB" sz="2400" dirty="0"/>
              <a:t>Close working between health, education and social services is essential – introduction of the DECLO;</a:t>
            </a:r>
          </a:p>
          <a:p>
            <a:pPr lvl="1"/>
            <a:r>
              <a:rPr lang="en-GB" sz="2400" dirty="0"/>
              <a:t>Forthcoming guidance on healthcare needs.</a:t>
            </a:r>
          </a:p>
          <a:p>
            <a:pPr lvl="1"/>
            <a:endParaRPr lang="en-GB" sz="2400" dirty="0" smtClean="0"/>
          </a:p>
          <a:p>
            <a:pPr lvl="1"/>
            <a:endParaRPr lang="en-GB" sz="2400" dirty="0"/>
          </a:p>
        </p:txBody>
      </p:sp>
    </p:spTree>
    <p:extLst>
      <p:ext uri="{BB962C8B-B14F-4D97-AF65-F5344CB8AC3E}">
        <p14:creationId xmlns:p14="http://schemas.microsoft.com/office/powerpoint/2010/main" val="236691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024"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a:bodyPr>
          <a:lstStyle/>
          <a:p>
            <a:pPr algn="l"/>
            <a:r>
              <a:rPr lang="en-GB" dirty="0" smtClean="0"/>
              <a:t>Core </a:t>
            </a:r>
            <a:r>
              <a:rPr lang="en-GB" dirty="0" smtClean="0"/>
              <a:t>aspects of reform</a:t>
            </a:r>
            <a:endParaRPr lang="en-GB" dirty="0"/>
          </a:p>
        </p:txBody>
      </p:sp>
      <p:sp>
        <p:nvSpPr>
          <p:cNvPr id="4" name="Content Placeholder 3"/>
          <p:cNvSpPr>
            <a:spLocks noGrp="1"/>
          </p:cNvSpPr>
          <p:nvPr>
            <p:ph idx="1"/>
          </p:nvPr>
        </p:nvSpPr>
        <p:spPr>
          <a:xfrm>
            <a:off x="914400" y="1772816"/>
            <a:ext cx="7906072" cy="576064"/>
          </a:xfrm>
        </p:spPr>
        <p:txBody>
          <a:bodyPr>
            <a:noAutofit/>
          </a:bodyPr>
          <a:lstStyle/>
          <a:p>
            <a:r>
              <a:rPr lang="en-GB" sz="2800" dirty="0" smtClean="0"/>
              <a:t>Children who are looked after:</a:t>
            </a:r>
          </a:p>
        </p:txBody>
      </p:sp>
      <p:sp>
        <p:nvSpPr>
          <p:cNvPr id="5" name="TextBox 4"/>
          <p:cNvSpPr txBox="1"/>
          <p:nvPr/>
        </p:nvSpPr>
        <p:spPr>
          <a:xfrm>
            <a:off x="1475656" y="2708920"/>
            <a:ext cx="7128792" cy="2677656"/>
          </a:xfrm>
          <a:prstGeom prst="rect">
            <a:avLst/>
          </a:prstGeom>
          <a:noFill/>
        </p:spPr>
        <p:txBody>
          <a:bodyPr wrap="square" rtlCol="0">
            <a:spAutoFit/>
          </a:bodyPr>
          <a:lstStyle/>
          <a:p>
            <a:pPr marL="342900" indent="-342900">
              <a:buFont typeface="Arial" panose="020B0604020202020204" pitchFamily="34" charset="0"/>
              <a:buChar char="•"/>
            </a:pPr>
            <a:r>
              <a:rPr lang="en-GB" sz="2400" dirty="0" err="1"/>
              <a:t>LAs</a:t>
            </a:r>
            <a:r>
              <a:rPr lang="en-GB" sz="2400" dirty="0"/>
              <a:t> that look after a child with ALN will be responsible for maintaining their </a:t>
            </a:r>
            <a:r>
              <a:rPr lang="en-GB" sz="2400" dirty="0" err="1"/>
              <a:t>IDP</a:t>
            </a:r>
            <a:r>
              <a:rPr lang="en-GB" sz="2400" dirty="0"/>
              <a:t> and securing the ALP it contains;</a:t>
            </a:r>
          </a:p>
          <a:p>
            <a:pPr marL="342900" indent="-342900">
              <a:buFont typeface="Arial" panose="020B0604020202020204" pitchFamily="34" charset="0"/>
              <a:buChar char="•"/>
            </a:pPr>
            <a:r>
              <a:rPr lang="en-GB" sz="2400" dirty="0"/>
              <a:t>Education plans prepared for looked after children under the social services legislation – i.e. Personal Education Plans – cover all educational needs, including their ALN</a:t>
            </a:r>
            <a:r>
              <a:rPr lang="en-GB" sz="2400" dirty="0" smtClean="0"/>
              <a:t>.</a:t>
            </a:r>
            <a:endParaRPr lang="en-GB" sz="2400" dirty="0"/>
          </a:p>
        </p:txBody>
      </p:sp>
    </p:spTree>
    <p:extLst>
      <p:ext uri="{BB962C8B-B14F-4D97-AF65-F5344CB8AC3E}">
        <p14:creationId xmlns:p14="http://schemas.microsoft.com/office/powerpoint/2010/main" val="13696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024"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fontScale="90000"/>
          </a:bodyPr>
          <a:lstStyle/>
          <a:p>
            <a:pPr algn="l"/>
            <a:r>
              <a:rPr lang="en-GB" dirty="0" smtClean="0"/>
              <a:t>ALNTA (2018): </a:t>
            </a:r>
            <a:r>
              <a:rPr lang="en-GB" dirty="0" smtClean="0"/>
              <a:t>Core aspects of reform</a:t>
            </a:r>
            <a:endParaRPr lang="en-GB" dirty="0"/>
          </a:p>
        </p:txBody>
      </p:sp>
      <p:sp>
        <p:nvSpPr>
          <p:cNvPr id="4" name="Content Placeholder 3"/>
          <p:cNvSpPr>
            <a:spLocks noGrp="1"/>
          </p:cNvSpPr>
          <p:nvPr>
            <p:ph idx="1"/>
          </p:nvPr>
        </p:nvSpPr>
        <p:spPr>
          <a:xfrm>
            <a:off x="914400" y="1772816"/>
            <a:ext cx="8050088" cy="5184576"/>
          </a:xfrm>
        </p:spPr>
        <p:txBody>
          <a:bodyPr>
            <a:normAutofit/>
          </a:bodyPr>
          <a:lstStyle/>
          <a:p>
            <a:r>
              <a:rPr lang="en-GB" sz="2800" dirty="0" smtClean="0"/>
              <a:t>Avoidance and early resolution of disagreements:</a:t>
            </a:r>
          </a:p>
          <a:p>
            <a:pPr lvl="1"/>
            <a:r>
              <a:rPr lang="en-GB" sz="2400" dirty="0" smtClean="0"/>
              <a:t>Duties on LAs to make arrangements and make known these arrangements and the rights of children, their parents and young people;</a:t>
            </a:r>
          </a:p>
          <a:p>
            <a:pPr lvl="1"/>
            <a:r>
              <a:rPr lang="en-GB" sz="2400" dirty="0" smtClean="0"/>
              <a:t>Balance between impartial information and independent support and advocacy.</a:t>
            </a:r>
          </a:p>
          <a:p>
            <a:pPr marL="457200" lvl="1" indent="0">
              <a:buNone/>
            </a:pPr>
            <a:endParaRPr lang="en-GB" sz="2400" dirty="0"/>
          </a:p>
          <a:p>
            <a:r>
              <a:rPr lang="en-GB" sz="2800" dirty="0"/>
              <a:t>Clear rights of appeal:</a:t>
            </a:r>
          </a:p>
          <a:p>
            <a:pPr lvl="1"/>
            <a:r>
              <a:rPr lang="en-GB" sz="2400" dirty="0"/>
              <a:t>Remit expanded to cover full age range;</a:t>
            </a:r>
          </a:p>
          <a:p>
            <a:pPr lvl="1"/>
            <a:r>
              <a:rPr lang="en-GB" sz="2400" dirty="0"/>
              <a:t>Jurisdiction in relation to health related ALP</a:t>
            </a:r>
            <a:r>
              <a:rPr lang="en-GB" sz="2400" dirty="0" smtClean="0"/>
              <a:t>.</a:t>
            </a:r>
            <a:endParaRPr lang="en-GB" sz="2400" dirty="0"/>
          </a:p>
        </p:txBody>
      </p:sp>
    </p:spTree>
    <p:extLst>
      <p:ext uri="{BB962C8B-B14F-4D97-AF65-F5344CB8AC3E}">
        <p14:creationId xmlns:p14="http://schemas.microsoft.com/office/powerpoint/2010/main" val="1547371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pPr algn="l"/>
            <a:r>
              <a:rPr lang="en-GB" dirty="0" smtClean="0"/>
              <a:t>    Draft ALN Code</a:t>
            </a:r>
            <a:endParaRPr lang="en-GB" dirty="0"/>
          </a:p>
        </p:txBody>
      </p:sp>
      <p:sp>
        <p:nvSpPr>
          <p:cNvPr id="4" name="Content Placeholder 3"/>
          <p:cNvSpPr>
            <a:spLocks noGrp="1"/>
          </p:cNvSpPr>
          <p:nvPr>
            <p:ph idx="1"/>
          </p:nvPr>
        </p:nvSpPr>
        <p:spPr>
          <a:xfrm>
            <a:off x="1022880" y="1772816"/>
            <a:ext cx="7725584" cy="4525963"/>
          </a:xfrm>
        </p:spPr>
        <p:txBody>
          <a:bodyPr>
            <a:normAutofit/>
          </a:bodyPr>
          <a:lstStyle/>
          <a:p>
            <a:pPr algn="just">
              <a:spcBef>
                <a:spcPct val="0"/>
              </a:spcBef>
              <a:defRPr/>
            </a:pPr>
            <a:r>
              <a:rPr lang="en-GB" altLang="en-US" dirty="0" smtClean="0">
                <a:cs typeface="Arial" charset="0"/>
              </a:rPr>
              <a:t>Published by the National Assembly on 14 February to support scrutiny of the Bill;</a:t>
            </a:r>
          </a:p>
          <a:p>
            <a:pPr algn="just">
              <a:spcBef>
                <a:spcPct val="0"/>
              </a:spcBef>
              <a:defRPr/>
            </a:pPr>
            <a:r>
              <a:rPr lang="en-GB" altLang="en-US" dirty="0" smtClean="0">
                <a:cs typeface="Arial" charset="0"/>
              </a:rPr>
              <a:t>Developed significantly with the direct input of practitioners – but there are still gaps;</a:t>
            </a:r>
          </a:p>
          <a:p>
            <a:pPr algn="just">
              <a:spcBef>
                <a:spcPct val="0"/>
              </a:spcBef>
              <a:defRPr/>
            </a:pPr>
            <a:r>
              <a:rPr lang="en-GB" altLang="en-US" dirty="0" smtClean="0">
                <a:cs typeface="Arial" charset="0"/>
              </a:rPr>
              <a:t>Subject to full public consultation – approx. early 2018 – and its own Assembly process.</a:t>
            </a:r>
          </a:p>
        </p:txBody>
      </p:sp>
    </p:spTree>
    <p:extLst>
      <p:ext uri="{BB962C8B-B14F-4D97-AF65-F5344CB8AC3E}">
        <p14:creationId xmlns:p14="http://schemas.microsoft.com/office/powerpoint/2010/main" val="1854830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itle 1"/>
          <p:cNvSpPr>
            <a:spLocks noGrp="1"/>
          </p:cNvSpPr>
          <p:nvPr>
            <p:ph type="ctrTitle"/>
          </p:nvPr>
        </p:nvSpPr>
        <p:spPr>
          <a:xfrm>
            <a:off x="3275856" y="4437112"/>
            <a:ext cx="5182344" cy="1470025"/>
          </a:xfrm>
        </p:spPr>
        <p:txBody>
          <a:bodyPr>
            <a:normAutofit fontScale="90000"/>
          </a:bodyPr>
          <a:lstStyle/>
          <a:p>
            <a:r>
              <a:rPr lang="en-GB" sz="4000" b="1" dirty="0">
                <a:solidFill>
                  <a:srgbClr val="004996"/>
                </a:solidFill>
                <a:latin typeface="Arial" panose="020B0604020202020204" pitchFamily="34" charset="0"/>
                <a:cs typeface="Arial" panose="020B0604020202020204" pitchFamily="34" charset="0"/>
                <a:hlinkClick r:id="rId3"/>
              </a:rPr>
              <a:t/>
            </a:r>
            <a:br>
              <a:rPr lang="en-GB" sz="4000" b="1" dirty="0">
                <a:solidFill>
                  <a:srgbClr val="004996"/>
                </a:solidFill>
                <a:latin typeface="Arial" panose="020B0604020202020204" pitchFamily="34" charset="0"/>
                <a:cs typeface="Arial" panose="020B0604020202020204" pitchFamily="34" charset="0"/>
                <a:hlinkClick r:id="rId3"/>
              </a:rPr>
            </a:br>
            <a:r>
              <a:rPr lang="en-GB" sz="4000" b="1" dirty="0" smtClean="0">
                <a:solidFill>
                  <a:srgbClr val="004996"/>
                </a:solidFill>
                <a:latin typeface="Arial" panose="020B0604020202020204" pitchFamily="34" charset="0"/>
                <a:cs typeface="Arial" panose="020B0604020202020204" pitchFamily="34" charset="0"/>
                <a:hlinkClick r:id="rId3"/>
              </a:rPr>
              <a:t/>
            </a:r>
            <a:br>
              <a:rPr lang="en-GB" sz="4000" b="1" dirty="0" smtClean="0">
                <a:solidFill>
                  <a:srgbClr val="004996"/>
                </a:solidFill>
                <a:latin typeface="Arial" panose="020B0604020202020204" pitchFamily="34" charset="0"/>
                <a:cs typeface="Arial" panose="020B0604020202020204" pitchFamily="34" charset="0"/>
                <a:hlinkClick r:id="rId3"/>
              </a:rPr>
            </a:br>
            <a:r>
              <a:rPr lang="en-GB" sz="4000" b="1" dirty="0" smtClean="0">
                <a:solidFill>
                  <a:srgbClr val="004996"/>
                </a:solidFill>
                <a:latin typeface="Arial" panose="020B0604020202020204" pitchFamily="34" charset="0"/>
                <a:cs typeface="Arial" panose="020B0604020202020204" pitchFamily="34" charset="0"/>
                <a:hlinkClick r:id="rId3"/>
              </a:rPr>
              <a:t/>
            </a:r>
            <a:br>
              <a:rPr lang="en-GB" sz="4000" b="1" dirty="0" smtClean="0">
                <a:solidFill>
                  <a:srgbClr val="004996"/>
                </a:solidFill>
                <a:latin typeface="Arial" panose="020B0604020202020204" pitchFamily="34" charset="0"/>
                <a:cs typeface="Arial" panose="020B0604020202020204" pitchFamily="34" charset="0"/>
                <a:hlinkClick r:id="rId3"/>
              </a:rPr>
            </a:br>
            <a:r>
              <a:rPr lang="en-GB" sz="4000" b="1" dirty="0" smtClean="0">
                <a:solidFill>
                  <a:srgbClr val="004996"/>
                </a:solidFill>
                <a:latin typeface="Arial" panose="020B0604020202020204" pitchFamily="34" charset="0"/>
                <a:cs typeface="Arial" panose="020B0604020202020204" pitchFamily="34" charset="0"/>
                <a:hlinkClick r:id="rId3"/>
              </a:rPr>
              <a:t>www.gov.wales/ALN</a:t>
            </a:r>
            <a:br>
              <a:rPr lang="en-GB" sz="4000" b="1" dirty="0" smtClean="0">
                <a:solidFill>
                  <a:srgbClr val="004996"/>
                </a:solidFill>
                <a:latin typeface="Arial" panose="020B0604020202020204" pitchFamily="34" charset="0"/>
                <a:cs typeface="Arial" panose="020B0604020202020204" pitchFamily="34" charset="0"/>
                <a:hlinkClick r:id="rId3"/>
              </a:rPr>
            </a:br>
            <a:r>
              <a:rPr lang="en-GB" sz="4000" b="1" dirty="0" smtClean="0">
                <a:solidFill>
                  <a:srgbClr val="004996"/>
                </a:solidFill>
                <a:latin typeface="Arial" panose="020B0604020202020204" pitchFamily="34" charset="0"/>
                <a:cs typeface="Arial" panose="020B0604020202020204" pitchFamily="34" charset="0"/>
                <a:hlinkClick r:id="rId3"/>
              </a:rPr>
              <a:t/>
            </a:r>
            <a:br>
              <a:rPr lang="en-GB" sz="4000" b="1" dirty="0" smtClean="0">
                <a:solidFill>
                  <a:srgbClr val="004996"/>
                </a:solidFill>
                <a:latin typeface="Arial" panose="020B0604020202020204" pitchFamily="34" charset="0"/>
                <a:cs typeface="Arial" panose="020B0604020202020204" pitchFamily="34" charset="0"/>
                <a:hlinkClick r:id="rId3"/>
              </a:rPr>
            </a:br>
            <a:r>
              <a:rPr lang="en-GB" sz="2700" b="1" dirty="0" smtClean="0">
                <a:solidFill>
                  <a:srgbClr val="004996"/>
                </a:solidFill>
                <a:latin typeface="Arial" panose="020B0604020202020204" pitchFamily="34" charset="0"/>
                <a:cs typeface="Arial" panose="020B0604020202020204" pitchFamily="34" charset="0"/>
                <a:hlinkClick r:id="rId3"/>
              </a:rPr>
              <a:t>SENreforms@wales.gsi.gov.uk</a:t>
            </a:r>
            <a:r>
              <a:rPr lang="en-GB" sz="2700" b="1" dirty="0" smtClean="0">
                <a:solidFill>
                  <a:srgbClr val="004996"/>
                </a:solidFill>
                <a:latin typeface="Arial" panose="020B0604020202020204" pitchFamily="34" charset="0"/>
                <a:cs typeface="Arial" panose="020B0604020202020204" pitchFamily="34" charset="0"/>
              </a:rPr>
              <a:t/>
            </a:r>
            <a:br>
              <a:rPr lang="en-GB" sz="2700" b="1" dirty="0" smtClean="0">
                <a:solidFill>
                  <a:srgbClr val="004996"/>
                </a:solidFill>
                <a:latin typeface="Arial" panose="020B0604020202020204" pitchFamily="34" charset="0"/>
                <a:cs typeface="Arial" panose="020B0604020202020204" pitchFamily="34" charset="0"/>
              </a:rPr>
            </a:br>
            <a:r>
              <a:rPr lang="en-GB" sz="2700" b="1" dirty="0">
                <a:solidFill>
                  <a:srgbClr val="004996"/>
                </a:solidFill>
                <a:latin typeface="Arial" panose="020B0604020202020204" pitchFamily="34" charset="0"/>
                <a:cs typeface="Arial" panose="020B0604020202020204" pitchFamily="34" charset="0"/>
              </a:rPr>
              <a:t/>
            </a:r>
            <a:br>
              <a:rPr lang="en-GB" sz="2700" b="1" dirty="0">
                <a:solidFill>
                  <a:srgbClr val="004996"/>
                </a:solidFill>
                <a:latin typeface="Arial" panose="020B0604020202020204" pitchFamily="34" charset="0"/>
                <a:cs typeface="Arial" panose="020B0604020202020204" pitchFamily="34" charset="0"/>
              </a:rPr>
            </a:br>
            <a:r>
              <a:rPr lang="en-GB" sz="4000" b="1" dirty="0" smtClean="0">
                <a:solidFill>
                  <a:srgbClr val="004996"/>
                </a:solidFill>
                <a:latin typeface="Arial" panose="020B0604020202020204" pitchFamily="34" charset="0"/>
                <a:cs typeface="Arial" panose="020B0604020202020204" pitchFamily="34" charset="0"/>
              </a:rPr>
              <a:t/>
            </a:r>
            <a:br>
              <a:rPr lang="en-GB" sz="4000" b="1" dirty="0" smtClean="0">
                <a:solidFill>
                  <a:srgbClr val="004996"/>
                </a:solidFill>
                <a:latin typeface="Arial" panose="020B0604020202020204" pitchFamily="34" charset="0"/>
                <a:cs typeface="Arial" panose="020B0604020202020204" pitchFamily="34" charset="0"/>
              </a:rPr>
            </a:br>
            <a:endParaRPr lang="en-GB" sz="4000" b="1" dirty="0">
              <a:solidFill>
                <a:srgbClr val="004996"/>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39678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b="1" dirty="0" smtClean="0"/>
              <a:t>How will it affect different groups?</a:t>
            </a:r>
            <a:endParaRPr lang="en-GB" b="1" dirty="0"/>
          </a:p>
        </p:txBody>
      </p:sp>
      <p:sp>
        <p:nvSpPr>
          <p:cNvPr id="3" name="TextBox 2"/>
          <p:cNvSpPr txBox="1"/>
          <p:nvPr/>
        </p:nvSpPr>
        <p:spPr>
          <a:xfrm>
            <a:off x="467544" y="1268760"/>
            <a:ext cx="8424936" cy="830997"/>
          </a:xfrm>
          <a:prstGeom prst="rect">
            <a:avLst/>
          </a:prstGeom>
          <a:noFill/>
        </p:spPr>
        <p:txBody>
          <a:bodyPr wrap="square" rtlCol="0">
            <a:spAutoFit/>
          </a:bodyPr>
          <a:lstStyle/>
          <a:p>
            <a:pPr algn="ctr"/>
            <a:r>
              <a:rPr lang="en-GB" sz="2400" dirty="0" smtClean="0"/>
              <a:t>Using the Welsh Government fact sheets and the worksheet provided, identify how the changes will affect the following;</a:t>
            </a:r>
            <a:endParaRPr lang="en-GB" sz="2400" dirty="0"/>
          </a:p>
        </p:txBody>
      </p:sp>
      <p:sp>
        <p:nvSpPr>
          <p:cNvPr id="4" name="TextBox 3"/>
          <p:cNvSpPr txBox="1"/>
          <p:nvPr/>
        </p:nvSpPr>
        <p:spPr>
          <a:xfrm>
            <a:off x="2195736" y="2348880"/>
            <a:ext cx="5544616"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Local Authorities</a:t>
            </a:r>
          </a:p>
          <a:p>
            <a:pPr marL="342900" indent="-342900">
              <a:buFont typeface="Arial" panose="020B0604020202020204" pitchFamily="34" charset="0"/>
              <a:buChar char="•"/>
            </a:pPr>
            <a:r>
              <a:rPr lang="en-GB" sz="2400" dirty="0" smtClean="0"/>
              <a:t>Maintained Schools</a:t>
            </a:r>
          </a:p>
          <a:p>
            <a:pPr marL="342900" indent="-342900">
              <a:buFont typeface="Arial" panose="020B0604020202020204" pitchFamily="34" charset="0"/>
              <a:buChar char="•"/>
            </a:pPr>
            <a:r>
              <a:rPr lang="en-GB" sz="2400" dirty="0" smtClean="0"/>
              <a:t>Further Education Institutions (</a:t>
            </a:r>
            <a:r>
              <a:rPr lang="en-GB" sz="2400" dirty="0" err="1" smtClean="0"/>
              <a:t>FEIs</a:t>
            </a:r>
            <a:r>
              <a:rPr lang="en-GB" sz="2400" dirty="0" smtClean="0"/>
              <a:t>)</a:t>
            </a:r>
          </a:p>
          <a:p>
            <a:pPr marL="342900" indent="-342900">
              <a:buFont typeface="Arial" panose="020B0604020202020204" pitchFamily="34" charset="0"/>
              <a:buChar char="•"/>
            </a:pPr>
            <a:r>
              <a:rPr lang="en-GB" sz="2400" dirty="0" smtClean="0"/>
              <a:t>Non-maintained Early Years providers</a:t>
            </a:r>
          </a:p>
          <a:p>
            <a:pPr marL="342900" indent="-342900">
              <a:buFont typeface="Arial" panose="020B0604020202020204" pitchFamily="34" charset="0"/>
              <a:buChar char="•"/>
            </a:pPr>
            <a:r>
              <a:rPr lang="en-GB" sz="2400" dirty="0" smtClean="0"/>
              <a:t>Children, young people and parents</a:t>
            </a:r>
          </a:p>
          <a:p>
            <a:pPr marL="342900" indent="-342900">
              <a:buFont typeface="Arial" panose="020B0604020202020204" pitchFamily="34" charset="0"/>
              <a:buChar char="•"/>
            </a:pPr>
            <a:r>
              <a:rPr lang="en-GB" sz="2400" dirty="0" smtClean="0"/>
              <a:t>Social Services</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9589" y="5085184"/>
            <a:ext cx="638801" cy="638801"/>
          </a:xfrm>
          <a:prstGeom prst="rect">
            <a:avLst/>
          </a:prstGeom>
        </p:spPr>
      </p:pic>
      <p:sp>
        <p:nvSpPr>
          <p:cNvPr id="6" name="TextBox 5"/>
          <p:cNvSpPr txBox="1"/>
          <p:nvPr/>
        </p:nvSpPr>
        <p:spPr>
          <a:xfrm>
            <a:off x="1058390" y="5229200"/>
            <a:ext cx="1785418" cy="369332"/>
          </a:xfrm>
          <a:prstGeom prst="rect">
            <a:avLst/>
          </a:prstGeom>
          <a:noFill/>
        </p:spPr>
        <p:txBody>
          <a:bodyPr wrap="square" rtlCol="0">
            <a:spAutoFit/>
          </a:bodyPr>
          <a:lstStyle/>
          <a:p>
            <a:r>
              <a:rPr lang="en-GB" dirty="0" smtClean="0"/>
              <a:t>Fact Sheets 1-7</a:t>
            </a:r>
            <a:endParaRPr lang="en-GB" dirty="0"/>
          </a:p>
        </p:txBody>
      </p:sp>
      <p:pic>
        <p:nvPicPr>
          <p:cNvPr id="7" name="Picture 6">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59832" y="5068056"/>
            <a:ext cx="673055" cy="673055"/>
          </a:xfrm>
          <a:prstGeom prst="rect">
            <a:avLst/>
          </a:prstGeom>
        </p:spPr>
      </p:pic>
      <p:sp>
        <p:nvSpPr>
          <p:cNvPr id="8" name="TextBox 7"/>
          <p:cNvSpPr txBox="1"/>
          <p:nvPr/>
        </p:nvSpPr>
        <p:spPr>
          <a:xfrm>
            <a:off x="3779912" y="5229200"/>
            <a:ext cx="1785418" cy="369332"/>
          </a:xfrm>
          <a:prstGeom prst="rect">
            <a:avLst/>
          </a:prstGeom>
          <a:noFill/>
        </p:spPr>
        <p:txBody>
          <a:bodyPr wrap="square" rtlCol="0">
            <a:spAutoFit/>
          </a:bodyPr>
          <a:lstStyle/>
          <a:p>
            <a:r>
              <a:rPr lang="en-GB" dirty="0" smtClean="0"/>
              <a:t>Worksheet 2</a:t>
            </a:r>
            <a:endParaRPr lang="en-GB" dirty="0"/>
          </a:p>
        </p:txBody>
      </p:sp>
      <p:pic>
        <p:nvPicPr>
          <p:cNvPr id="9" name="Picture 8">
            <a:hlinkClick r:id="rId5"/>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432380" y="5085185"/>
            <a:ext cx="621768" cy="621768"/>
          </a:xfrm>
          <a:prstGeom prst="rect">
            <a:avLst/>
          </a:prstGeom>
        </p:spPr>
      </p:pic>
      <p:sp>
        <p:nvSpPr>
          <p:cNvPr id="10" name="TextBox 9"/>
          <p:cNvSpPr txBox="1"/>
          <p:nvPr/>
        </p:nvSpPr>
        <p:spPr>
          <a:xfrm>
            <a:off x="6228184" y="5229200"/>
            <a:ext cx="1785418" cy="369332"/>
          </a:xfrm>
          <a:prstGeom prst="rect">
            <a:avLst/>
          </a:prstGeom>
          <a:noFill/>
        </p:spPr>
        <p:txBody>
          <a:bodyPr wrap="square" rtlCol="0">
            <a:spAutoFit/>
          </a:bodyPr>
          <a:lstStyle/>
          <a:p>
            <a:r>
              <a:rPr lang="en-GB" dirty="0" smtClean="0"/>
              <a:t>FAQs</a:t>
            </a:r>
            <a:endParaRPr lang="en-GB" dirty="0"/>
          </a:p>
        </p:txBody>
      </p:sp>
      <p:sp>
        <p:nvSpPr>
          <p:cNvPr id="11" name="TextBox 10"/>
          <p:cNvSpPr txBox="1"/>
          <p:nvPr/>
        </p:nvSpPr>
        <p:spPr>
          <a:xfrm>
            <a:off x="2699792" y="5949280"/>
            <a:ext cx="6192688" cy="923330"/>
          </a:xfrm>
          <a:prstGeom prst="rect">
            <a:avLst/>
          </a:prstGeom>
          <a:noFill/>
        </p:spPr>
        <p:txBody>
          <a:bodyPr wrap="square" rtlCol="0">
            <a:spAutoFit/>
          </a:bodyPr>
          <a:lstStyle/>
          <a:p>
            <a:r>
              <a:rPr lang="en-GB" dirty="0">
                <a:hlinkClick r:id="rId5"/>
              </a:rPr>
              <a:t>http://gov.wales/topics/educationandskills/schoolshome/additional-learning-special-educational-needs/transformation-programme/awareness-raising/?</a:t>
            </a:r>
            <a:r>
              <a:rPr lang="en-GB" dirty="0" smtClean="0">
                <a:hlinkClick r:id="rId5"/>
              </a:rPr>
              <a:t>lang=en</a:t>
            </a:r>
            <a:r>
              <a:rPr lang="en-GB" dirty="0" smtClean="0"/>
              <a:t> </a:t>
            </a:r>
            <a:endParaRPr lang="en-GB" dirty="0"/>
          </a:p>
        </p:txBody>
      </p:sp>
    </p:spTree>
    <p:extLst>
      <p:ext uri="{BB962C8B-B14F-4D97-AF65-F5344CB8AC3E}">
        <p14:creationId xmlns:p14="http://schemas.microsoft.com/office/powerpoint/2010/main" val="3138871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7"/>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9"/>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0"/>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6" grpId="0"/>
      <p:bldP spid="8" grpId="0"/>
      <p:bldP spid="10" grpId="0"/>
      <p:bldP spid="11" grpId="0"/>
    </p:bld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1880</TotalTime>
  <Words>1626</Words>
  <Application>Microsoft Office PowerPoint</Application>
  <PresentationFormat>On-screen Show (4:3)</PresentationFormat>
  <Paragraphs>246</Paragraphs>
  <Slides>23</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UWTSD PPT Template (lectures)</vt:lpstr>
      <vt:lpstr>SJSI5017: Equality and Disability in Education ALN Transformation Continued</vt:lpstr>
      <vt:lpstr>Recap of last session</vt:lpstr>
      <vt:lpstr>Close reading exercise – Draft Additional Learning Needs Code</vt:lpstr>
      <vt:lpstr>The remainder of this session will be based on the Welsh Government briefing given by Emma Williams, Deputy Director, Support for Learners Welsh Government, Department for Education and Skills</vt:lpstr>
      <vt:lpstr>Additional Learning Needs Transformation   </vt:lpstr>
      <vt:lpstr>Emma Williams, Deputy Director, Welsh Government   </vt:lpstr>
      <vt:lpstr>Our Vision </vt:lpstr>
      <vt:lpstr>PowerPoint Presentation</vt:lpstr>
      <vt:lpstr>It’s NOT just about learners with SEN…</vt:lpstr>
      <vt:lpstr>Alun Davies AM,  Minister for Lifelong Learning and Welsh Language   </vt:lpstr>
      <vt:lpstr>The reforms in practice – a view from practitioners  </vt:lpstr>
      <vt:lpstr>Technical briefing on the Additional Leaning Needs and Education Tribunal (Wales) Bill  </vt:lpstr>
      <vt:lpstr>ALN Transformation Programme </vt:lpstr>
      <vt:lpstr>Core aspects of reform</vt:lpstr>
      <vt:lpstr>Core aspects of reform</vt:lpstr>
      <vt:lpstr>Core aspects of reform</vt:lpstr>
      <vt:lpstr>Core aspects of reform</vt:lpstr>
      <vt:lpstr>Core aspects of reform</vt:lpstr>
      <vt:lpstr>Core aspects of reform</vt:lpstr>
      <vt:lpstr>ALNTA (2018): Core aspects of reform</vt:lpstr>
      <vt:lpstr>    Draft ALN Code</vt:lpstr>
      <vt:lpstr>   www.gov.wales/ALN  SENreforms@wales.gsi.gov.uk   </vt:lpstr>
      <vt:lpstr>How will it affect different groups?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SJTA4010: Additional Needs in Context</dc:title>
  <dc:creator>Ken Dicks</dc:creator>
  <cp:lastModifiedBy>Jessica Pitman</cp:lastModifiedBy>
  <cp:revision>99</cp:revision>
  <cp:lastPrinted>2016-11-12T10:46:07Z</cp:lastPrinted>
  <dcterms:created xsi:type="dcterms:W3CDTF">2016-10-28T11:34:04Z</dcterms:created>
  <dcterms:modified xsi:type="dcterms:W3CDTF">2018-11-08T06:58:28Z</dcterms:modified>
</cp:coreProperties>
</file>