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69" r:id="rId5"/>
    <p:sldId id="259" r:id="rId6"/>
    <p:sldId id="260" r:id="rId7"/>
    <p:sldId id="261" r:id="rId8"/>
    <p:sldId id="262" r:id="rId9"/>
    <p:sldId id="263" r:id="rId10"/>
    <p:sldId id="265" r:id="rId11"/>
    <p:sldId id="264" r:id="rId12"/>
    <p:sldId id="266" r:id="rId13"/>
    <p:sldId id="270" r:id="rId14"/>
    <p:sldId id="271" r:id="rId15"/>
    <p:sldId id="272" r:id="rId16"/>
    <p:sldId id="273" r:id="rId17"/>
    <p:sldId id="26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52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23A56F-9673-46F2-BA6A-2E9874407B4B}" type="datetimeFigureOut">
              <a:rPr lang="en-GB" smtClean="0"/>
              <a:pPr/>
              <a:t>05/02/2013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2D3C8E-C7DB-4C0D-AD60-2FF7D8D65D16}" type="slidenum">
              <a:rPr lang="en-GB" smtClean="0"/>
              <a:pPr/>
              <a:t>‹#›</a:t>
            </a:fld>
            <a:endParaRPr lang="en-GB"/>
          </a:p>
        </p:txBody>
      </p:sp>
    </p:spTree>
    <p:extLst>
      <p:ext uri="{BB962C8B-B14F-4D97-AF65-F5344CB8AC3E}">
        <p14:creationId xmlns:p14="http://schemas.microsoft.com/office/powerpoint/2010/main" xmlns="" val="401752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82D3C8E-C7DB-4C0D-AD60-2FF7D8D65D16}" type="slidenum">
              <a:rPr lang="en-GB" smtClean="0"/>
              <a:pPr/>
              <a:t>14</a:t>
            </a:fld>
            <a:endParaRPr lang="en-GB"/>
          </a:p>
        </p:txBody>
      </p:sp>
    </p:spTree>
    <p:extLst>
      <p:ext uri="{BB962C8B-B14F-4D97-AF65-F5344CB8AC3E}">
        <p14:creationId xmlns:p14="http://schemas.microsoft.com/office/powerpoint/2010/main" xmlns="" val="334518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pPr/>
              <a:t>2/5/2013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pPr/>
              <a:t>2/5/2013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pPr/>
              <a:t>2/5/2013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pPr/>
              <a:t>2/5/2013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pPr/>
              <a:t>2/5/2013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pPr/>
              <a:t>2/5/2013</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www.who.int/entity/healthpromotion/conferences/previous/adelaide/en/index.html" TargetMode="External"/><Relationship Id="rId3" Type="http://schemas.openxmlformats.org/officeDocument/2006/relationships/hyperlink" Target="http://www.who.int/entity/healthpromotion/conferences/7gchp/en/index.html" TargetMode="External"/><Relationship Id="rId7" Type="http://schemas.openxmlformats.org/officeDocument/2006/relationships/hyperlink" Target="http://www.who.int/entity/healthpromotion/conferences/previous/sundsvall/en/index.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www.who.int/entity/healthpromotion/conferences/previous/jakarta/en/index.html" TargetMode="External"/><Relationship Id="rId5" Type="http://schemas.openxmlformats.org/officeDocument/2006/relationships/hyperlink" Target="http://www.who.int/entity/healthpromotion/conferences/previous/mexico/en/index.html" TargetMode="External"/><Relationship Id="rId4" Type="http://schemas.openxmlformats.org/officeDocument/2006/relationships/hyperlink" Target="http://www.who.int/entity/healthpromotion/conferences/6gchp/en/index.html" TargetMode="External"/><Relationship Id="rId9" Type="http://schemas.openxmlformats.org/officeDocument/2006/relationships/hyperlink" Target="http://www.who.int/entity/healthpromotion/conferences/previous/ottawa/en/index.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who.int/healthpromotion/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Public Policies &amp; Strategies in </a:t>
            </a:r>
            <a:r>
              <a:rPr lang="en-US" smtClean="0"/>
              <a:t>Health Promotion</a:t>
            </a:r>
            <a:endParaRPr lang="en-US" dirty="0"/>
          </a:p>
        </p:txBody>
      </p:sp>
      <p:sp>
        <p:nvSpPr>
          <p:cNvPr id="3" name="Subtitle 2"/>
          <p:cNvSpPr>
            <a:spLocks noGrp="1"/>
          </p:cNvSpPr>
          <p:nvPr>
            <p:ph type="subTitle" idx="1"/>
          </p:nvPr>
        </p:nvSpPr>
        <p:spPr/>
        <p:txBody>
          <a:bodyPr>
            <a:normAutofit fontScale="77500" lnSpcReduction="20000"/>
          </a:bodyPr>
          <a:lstStyle/>
          <a:p>
            <a:r>
              <a:rPr lang="en-US" sz="3600" dirty="0" smtClean="0"/>
              <a:t>Ottawa Charter for Health Promotion</a:t>
            </a:r>
          </a:p>
          <a:p>
            <a:r>
              <a:rPr lang="en-US" sz="3600" dirty="0" smtClean="0"/>
              <a:t>(WHO)</a:t>
            </a:r>
            <a:endParaRPr lang="en-US" sz="3600" dirty="0"/>
          </a:p>
        </p:txBody>
      </p:sp>
    </p:spTree>
    <p:extLst>
      <p:ext uri="{BB962C8B-B14F-4D97-AF65-F5344CB8AC3E}">
        <p14:creationId xmlns:p14="http://schemas.microsoft.com/office/powerpoint/2010/main" xmlns="" val="17286986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Ottawa Charter for Health Promotion</a:t>
            </a:r>
            <a:endParaRPr lang="en-US" dirty="0"/>
          </a:p>
        </p:txBody>
      </p:sp>
      <p:sp>
        <p:nvSpPr>
          <p:cNvPr id="3" name="Content Placeholder 2"/>
          <p:cNvSpPr>
            <a:spLocks noGrp="1"/>
          </p:cNvSpPr>
          <p:nvPr>
            <p:ph idx="1"/>
          </p:nvPr>
        </p:nvSpPr>
        <p:spPr/>
        <p:txBody>
          <a:bodyPr/>
          <a:lstStyle/>
          <a:p>
            <a:r>
              <a:rPr lang="en-US" dirty="0" smtClean="0"/>
              <a:t>The first international conference on Health Promotion was held in Ottawa, Canada in November 1986.</a:t>
            </a:r>
          </a:p>
          <a:p>
            <a:endParaRPr lang="en-US" dirty="0"/>
          </a:p>
          <a:p>
            <a:r>
              <a:rPr lang="en-US" dirty="0" smtClean="0"/>
              <a:t>The aim of the charter was to achieve ‘</a:t>
            </a:r>
            <a:r>
              <a:rPr lang="en-US" i="1" dirty="0" smtClean="0"/>
              <a:t>health for all’</a:t>
            </a:r>
            <a:r>
              <a:rPr lang="en-US" dirty="0" smtClean="0"/>
              <a:t> by the year 2000 and beyond. </a:t>
            </a:r>
            <a:endParaRPr lang="en-US" dirty="0"/>
          </a:p>
        </p:txBody>
      </p:sp>
    </p:spTree>
    <p:extLst>
      <p:ext uri="{BB962C8B-B14F-4D97-AF65-F5344CB8AC3E}">
        <p14:creationId xmlns:p14="http://schemas.microsoft.com/office/powerpoint/2010/main" xmlns="" val="37119351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a:t>
            </a:r>
            <a:r>
              <a:rPr lang="en-US" dirty="0" smtClean="0"/>
              <a:t>Charter for Health Promotion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Prerequisites for Health:-</a:t>
            </a:r>
          </a:p>
          <a:p>
            <a:pPr lvl="1"/>
            <a:r>
              <a:rPr lang="en-US" dirty="0" smtClean="0"/>
              <a:t>Peace </a:t>
            </a:r>
          </a:p>
          <a:p>
            <a:pPr lvl="1"/>
            <a:r>
              <a:rPr lang="en-US" dirty="0" smtClean="0"/>
              <a:t>Shelter</a:t>
            </a:r>
          </a:p>
          <a:p>
            <a:pPr lvl="1"/>
            <a:r>
              <a:rPr lang="en-US" dirty="0" smtClean="0"/>
              <a:t>Education</a:t>
            </a:r>
          </a:p>
          <a:p>
            <a:pPr lvl="1"/>
            <a:r>
              <a:rPr lang="en-US" dirty="0" smtClean="0"/>
              <a:t>Food</a:t>
            </a:r>
          </a:p>
          <a:p>
            <a:pPr lvl="1"/>
            <a:r>
              <a:rPr lang="en-US" dirty="0" smtClean="0"/>
              <a:t>Income</a:t>
            </a:r>
          </a:p>
          <a:p>
            <a:pPr lvl="1"/>
            <a:r>
              <a:rPr lang="en-US" dirty="0" smtClean="0"/>
              <a:t>A stable eco-system</a:t>
            </a:r>
          </a:p>
          <a:p>
            <a:pPr lvl="1"/>
            <a:r>
              <a:rPr lang="en-US" dirty="0" smtClean="0"/>
              <a:t>Sustainable resources</a:t>
            </a:r>
          </a:p>
          <a:p>
            <a:pPr lvl="1"/>
            <a:r>
              <a:rPr lang="en-US" dirty="0" smtClean="0"/>
              <a:t>Social justice, and equity</a:t>
            </a:r>
          </a:p>
          <a:p>
            <a:pPr marL="349250" lvl="1" indent="0">
              <a:buNone/>
            </a:pPr>
            <a:endParaRPr lang="en-US" dirty="0"/>
          </a:p>
          <a:p>
            <a:pPr marL="349250" lvl="1" indent="0">
              <a:buNone/>
            </a:pPr>
            <a:r>
              <a:rPr lang="en-US" dirty="0" smtClean="0"/>
              <a:t>Improvements in health requires a secure foundation in these basic prerequisites.</a:t>
            </a:r>
          </a:p>
        </p:txBody>
      </p:sp>
    </p:spTree>
    <p:extLst>
      <p:ext uri="{BB962C8B-B14F-4D97-AF65-F5344CB8AC3E}">
        <p14:creationId xmlns:p14="http://schemas.microsoft.com/office/powerpoint/2010/main" xmlns="" val="29260374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ata:image/jpeg;base64,/9j/4AAQSkZJRgABAQAAAQABAAD/2wCEAAkGBhQSERQUEhIUFBQVGRcYGRgYGRUVFRkXFRQXGBUXFBcXHScgGRokHBgVHy8gIycpLC0uFR8xNTAqNSYrLCkBCQoKDgwOGg8PGioiHyQsLSwsLywsLCwsLDQsLCwpLC0sLSovLSwsLCkpLCwsLCwsLCkpLikpKSwsLCwpNSw1LP/AABEIAI0AoAMBIgACEQEDEQH/xAAbAAADAQEBAQEAAAAAAAAAAAAABQYEAwIBB//EAEcQAAECBAMFBQUDCgENAAAAAAECEQADBCEFEjEGIkFRYRMycYGRFEKhsfAjM1IHFUNTYnKCksHRNBYXJCVUc7LCw+Hi8fL/xAAZAQADAQEBAAAAAAAAAAAAAAAAAgMEAQX/xAAxEQACAQIEAwYFBAMAAAAAAAAAAQIDERIhMUEEUaEyYXGBscEiUpHR8BMUI0IFYuH/2gAMAwEAAhEDEQA/AP2AT2UQfKO0ZqyU4fl8o5SKxrG459IbDdXQt7PM3QR5RMB0Lx6hRgggggAIIIDAAQQkxfbGmpyQuZmWPcRvK8+A8zCtO1dZO/w1CrKdFzSw9LW6gmEc0jVDg6slitZc3l6lfBEiKPFpl1T6eV0AB+ISfnHz8w4n/t6PQt/wxzG+TH/aw3qx6+yK+CJD83Yqi6amRM6FOvqn+sCto6+T/iKHOkaqkl/hd/hB+pzQfs3LsTi/O3rYr4InsL26pZxCc/Zr/DMGU+D6fGKEGHTT0M9SjOk7TTQQQQR0kEEEEABGCpp2LjT5RvgIhk7HGrirSOiaxQ6+MdZ9JxT6f25wjxKcvfliVMIKWzIIBGZJfI/vD5kRW6aEUZN2Q8TXH8Me/bhyPwiDXgaisErrk2Ok5OUEuMxZNzxs/hGiRhBmS2KquWcwSSZjKIUpC8ym91LFNg+8roYTJ7DuElv1RaiuHIxN4vQVNSrKqoTKkvdMoKzkclKU2vp0ML1UUwy5af8ASgzuStOcZ8o32SQcrPuubGxJEeRhS2z9pWg93KVoPuK3rJP41Acjl4JEK4xZanKpSeJWv5Me4PgdNTMZcne/GplL8jw8mhwK0cj8IjsPozLmOfa1kFJzLWkpyhISUkWdNnZsxJPGPMukWour2sFRUxKpe5nFgMgAYFSmBFim7uIEorJI5N1ZvFN3fiWyatJ4+sdUrB0LxH0U5coH7OoW5B3ilQDpD5WuzluhEPUqbQwyimSleOo0gjNIq+CvX+8aYRqwJ3F2K7PSKn76UlR/FoseCheJtWCVlBekWaiSNZK+8Bxyf9m8DxrqpwARwj7JqM3jCOmnmjVS4udNYXmuTzX/ADyFeAbVSqoEJdE1PelqsoNq3MfRaHUTu0eySZ5E2UeyqE3StNnI0C2+evxEeNmdqFTFGnqU9nUo1GgWB7yeD8WHiOiqTTtIrUoQqRdSjotVuvuvxlLBBBFDCEEEEABHObThWo8+MdIIAEmM1EumRnmLZLgaElzyA1s58AY9pS4BYsQDoRqHFiH9bwjlD84V5Ub01KWA4LmPr6j0SOcWjR2FVu5avw0aSjH+1rvuvovEThMfSIZqkJ5COK5CObecVxoyYLGICCNPsoPdUDHCZKI1EMpJi2aPMYZ+OyETOzVNSF33WU9m5BtSB1Nhe0Z8eWoAZZy5RZQ3QFC5SMyuO7qwZ73Z4TLCnJM9ZUHJzUyFKU2VQSp+o4XLpA7iSVlKxWNKUlew+p9oqdZSETkqKiyQAu5YKa6bFiCxZgoE6h39HPex1/pEVSoUSlKFqRMQVFSuwTLKkAB0sO6+VQcHU2DhLMNnKlbkqnmdk3S6MnvqYgC2jjiSAk7o7/LqQOnKGbRWTUuDCxKmhrChUFPkLMY08/ML6wl2s2b9oQJko5KiXeWsWNr5SeR+B6PGtExiCOENEKcPE6kEy1CtKnJSjqhJsntD7VKOcZZ0s5ZidCDzbgCxtzBHCHkRW0so0VXLrUfdrPZzwNL6Kbnb1SOcWctYIBBcG4PAg3cRKD2eqNXE045VIdmXR7r82PUEEEUMYQn2txT2ekmLBZRGVP7yrA+Vz5Q4iQ2w+2qqKm91SytY6JsH6MFiEm7I1cHBTrLFos34LMbbJYT7PSy0EMojMv8AeVwPgGHlDhawA5j7CzGjMICZSkpVrcOPr6trDxjsRq1HUm5y1Z7m1JV0H1rGI1svMU9ojMCAU5k5gToCH1PKMS5NT+sljX3b62CizWHIXbyjGvAMxWtaJCppIKVZWOYBd38Skjw8Ite2iJOmvmQ6kViF9xaVFn3VA2dnsbh+MbpU/gq4+tYmqLBVSABITJlk5gpkm4z5khIFgbr81PzEawip/HLNmsCL3uH8tbWPOBu+xxQ70MMTC5YJlo7Q8EuEvzufCJ9FLMObNKnOoq/TJPezpITZh3swtwHICKtO9LvqP/cZo5hxanY1MGiJf2GbmJ7OoHvWnS9WslsunDU+bmKGlmrUl1pyKc7ru3V/rSO8A+vhDRjhCpWx7DOSd0eEK3hhMVlR5NC6OQ3JzPsbKCZqIxvHakVvDrHZLI5F2Z1xfDkz5EyUrRaSPA8D5FjCT8n+IKXTGUv7ynUqWebAuPS4/hinMR1B9hjE5GiaiWFj95PH4LHnGOeUk/I9Sh/JRnT5fEvLXp6FjBBBFTCESA38bv8AopNvMf8AlFfEjQn/AF1P/wBwn/pwk9vE28JpUf8Aq/YroWYktiSElTNYa3+n8oYzFMD4GMlQnMkK9frxisDBIRnFlAEmnngjhlvoCfRwPX8JZfU4fPVMmgVNUBvsyGTqnKJZCkgm7Al9CS3BzW1QloKjldjlClJQFKZwl1WuRrwDm7Qpl43OIfsZQuLdsgnvJCnY/tC/jZylJo+9ncnmonOgXNSszFrq5gSFbhQsJU+UBWTMWKcqyAOCxDVeKMW7KbdQTZLi5bMT+EWc/tCFwxyaySZUlIzJCnnSwQnMlMxQuRuntLPfIOJID2WXZi4szaEcGgXiEnH5epspu4r64RljVM3UZeJ1jK/WOx5kpAY60srMrpxjxLlEkN9eMbFES0sNfq8EnsgS3M+KVaUg5iAlNySWHrEzV7S5ZmVC6ZSbEvNQFswLhL394toAkFy7Ddi9BNmsETUJQQQtKkBedyl9RbdzDzFi0Kv8m5+99tT7z6SEBlKBdWjkOJdnHc1ZwSzWSC6ebNVBtDmUROXTIGUEZJyV74YqTwLAOQWu/Br0FKd5MSqtmpxd5lMzEAezgjeSU3B4NlFiLJu93ocGppiVHtJnabxKSyUkJYMFZQATrcCDOwbj2I/aXcxOgX+LOg+A/wDv4xYExA7Q4j29RQHIUETiBvIXp2Wa6CRYlvKMdXs/T1PV4BN1Hys/Rl9BBBFTAER877PGkH9dJb0BH/JFhEht2OymUtUP0UxlfuqY/wBFD+KJ1NLm7gc6jh8ya6ZdSsn90xmo5uqT5f1jFguKrnKqETMmZCyEhDkZGADlTFSn1IGW4AJu3vj4Roiro86WTO9XhqVC6QociHbweE1TghzAoRLQHS7oDlIFw/i3kW5RRU9RmHX6vH2etQuPMQr5MpGbjnFk/R7PgoyzZaFngcoAZkvwHEP5CHdPRBADAWAAAsABoIBX8xHr20cj8I7ZiynizbOKqdRLmPSKHmfSBdfyHrC2bj8o/p5fH3gOt76sQW5Q2e+QqjfTMaLnpTZOsZFKJLxlViEsKCDMQFHQEhy7Mwfi49RAuvlgF5iA2rqFr8b84ZWQrUnsaI+Rzl1CVd1SS3Igs4sS0dDDiNWPrRqw+XqfKMqUPYaw1lIYARObysPBbnmoWyFHoeIF2tc6Xj8/lSs1dQoYgp7WaQTmIdShc5lAncBcFr2iyx+s7OUSAkk2ZQdJGpBDubDgCehiZ2YkibiVRNCUhMlIlJCe6Fnv5ej9p69Yx1M2l3nscH8EJ1OSfXL3LiCCCLHmBC7aDC/aKeZKs6hu9FC6T6gephjBHGrjwm4SUlqiB2RqJizKmJRmVLAkzASElOUgOrM7DJlICct5KgcxIatrJTF+B+fGJfG0GgrO3SSmRU7s0pZ0L/GHBH7Qsffte7fZ2sKkmnmqBmIBIJUVzFJSQO0XqwJUkguXC+hjlKVsmaONppv9SHZlmu7mvJmxCmuI3yKkKsdfrSMCxlJB4RwNYj9YgfxJ+N40ySZ5ydhlUUfEen9oyZY602KDTMlXgQT8DGvdXy+RhbtajWT0F6hGQYVK17JH8o5N8oaqoTwPrHJVKrl6XhrpnFijoKavDMywtAlhVnUpAUqykkMejW6tGZWDKJBy05uSXl3ckEkHxzX149Iedgr8Jj2KRR4fKFcYsrGtNCegoZiCM3ZDgooTldszN5FI/m5wzSh+rxpRQnifSNUuUE6QYlFWQsrzd2c6amy3OvyjvADC/Fq0pTlllJmkOlJIBIBZRS+pHAcYk3uNGN8kT+0uMIGeaFginfKxP3hLJDi11AAixZCnjfsLhRk0iSp880mYp9XV3X6sBE8mhFXWJkJOaRTnNOW33i+CSSSVMxS5JPej9CAiMfiliPS4h/o0VSWrzfhsvf6BBBBFjzQggggAy4nhqJ8pUuYHSoN1HIjqDeIKiK6aaKWecsxIIkTrMpLnKBnOXOHWEKU4QZqxd7/o8LcewCXVyskwNxSod5J5j+o4wkovVamuhWik6VTsvo+a9zhh9eKlJQtOScgJzoPDMl7EHung7KZiQCWiaxjY892VJpsjC00zjvDOHTlJASElIDMd5QsDH2TjM+jCqaqUJeZxKqsucfvLB7xA4m4a7i8OsO2kBUiTPBC1Jspt1YCsgVbgpTMQ4JdrMVPCdyVfhpUn3PR7P85CDDpJppqQr2ZBKd4IE5SnAUZZSpVyG7UXFhl6N7lY9OcZp9Jw0E7QZgpi1ySLDofKrrsK7RH2czLmDhVlBiLMeIhZ+YJw1nKNye6khi7p5t3fQ82hrvYSMabV5fnQyYPj04GYZ06QZaB7gXmSX97MA/dmachD+mxfOkKSygbaEaFjr1hQvC5uQJ7Yggkk5RvaM7+f83nHuZh8wqJTOypdwkJBYOCR8G84ZLmhZKH9WORiB5D1j4a9XIRgw/D5iUspSphd8xsdA/xBPnDCXh54nyhvhRJ3vZHg1ijx9I6y6dSu8S3KNEqQE6D+8YK7FTlIkATFZsmrJSSgqSpXNL5XbnrE3NbDwpuTOuIV6ZKLd4hWVN7lKSbtw5nk8ReMYjNVN7KWHq5pIAZP2KdO0JD5FlNhcsnUndA+1eOzZs3sqZp1QbFTJyShmLOoEgtqNQlTsS5EU2zWzCaVJJPaTl3mTDqSS5Ae+V/U6xnbc3ZHqwhHho46muy5977vXwNGzuAopJIlpudVK4qUdT4cAOAEM4IIqkkrI86c5Tk5Sd2wgggjogQQQQAEEEEAGevw+XOQUTUBaTwPzHI9REZXbIz6Z/ZFdtJuTJWSFJcay1pIIV1SUqtxLNdwQsopmilxM6Sw6p6p6EDhG1EuVLmSgBT1ClEgTgRLDq4qSLhIdIcCyUJuBD2i2oUXEyXxspAJSplJSWJsbqQrVsqtSUKhtiGEyp4adLSsftByH5HUHqDE9N/J3KSSqnnTqc/sKJH9/jC/Gu8tbhqul4P6r7+o+o8ZlTSlKScykdoAUqG45GZ2ZntrG5o/NcRVVUYKk1edgE3lIfKCSBmJJZyT5wq/zk1otnl+OQPCOulk0aY/4mpNXhJNef2P1CoxmWgqzZhlzOcpbcQVqY6aA+kZZm0bkhEtRZjmUCEMQVG/OxDHRRAPFonCq2rqnV7SJZUQ5TKlkmzBzYmxI84oZX5PkzGNTUz5/IFTAcbC9tbdYFUlLso5Pg6VB/yy+ib+xkxjauWUJQuZnmOoLlSN8K5ZVCw8C+ulhHKkwCqq7LHscg6pDqnTEgmy1KdRFz3i19OVdhmz8in+6lIQebOrzUb/ABhhDYG+0yT4uFPKjHzfstPUw4RgsqmRkkoCRxOqj1UeMboIIolbQwSk5vFJ3YQQQR0U/9k="/>
          <p:cNvSpPr>
            <a:spLocks noChangeAspect="1" noChangeArrowheads="1"/>
          </p:cNvSpPr>
          <p:nvPr/>
        </p:nvSpPr>
        <p:spPr bwMode="auto">
          <a:xfrm>
            <a:off x="63500" y="-1571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8" descr="data:image/jpeg;base64,/9j/4AAQSkZJRgABAQAAAQABAAD/2wCEAAkGBhQSEBUUExQUFRUVGBkVFxQVGBgUFRUYGBgXFBUUFxQXHCYfFxwjGhcXHy8gIycpLC4sGB4xNjAqNyYtLCkBCQoKDgwOGg8PGiokHyAsLCwsLCwsLCkvLCwsLCwsKSwpLCwpLCwsKSkpLCwpLCksLCwsLCwsLCksLCwsKS8sLP/AABEIANMA7wMBIgACEQEDEQH/xAAbAAABBQEBAAAAAAAAAAAAAAAAAgMEBQYBB//EAEgQAAIBAgQDBQQHAwoEBwEAAAECEQADBBIhMQVBUQYTImFxMoGRoQcUI0JSscGS0fAVJENTYnKCorLhc4PC0jM0RFSTs/EX/8QAGgEAAwEBAQEAAAAAAAAAAAAAAAIDAQQFBv/EADQRAAIBAgMFBgUEAgMAAAAAAAABAgMREiExBEFRYZEFEyIycYEUUrHR4TNCocEjkiRTcv/aAAwDAQACEQMRAD8A9h77xFfhTs1Exqc/d+6u4fFcj8aa11dC3zsyVRRRSjBRRRQAUUUUAFFFFABRRRQAUUUUAFFBNRMRxezb9u7bWOrqD8JoNUXLREuiqR+2mDH/AKi37pP5Ckjtxgv69fg37qXHHiXWy12rqEujL2iqrD9qcK58OItH/EB+dWVq+rCVZWHVSG/KtTTJShKPmTQuiiitECiiigAooooAKKKKACiiigDjLIiqu6mUxVrTOJsZh5janjKwslci2cUR5jpzqZbxAP7qrstciqOKYik0W1FViYkjnTy47qPhU3BjY0TaKjDHDzpYxi9fjS4WNdD1FN/WF6iu98vUVljbi64Xiq7i/FzaSbdt7znZUgD/ABMdAPnWJxeB4hjni8RYtfhJhf2VJLn1+VJKTWiudez7MqvinOMYre3n7LVmj4v9IGGsyAxusOVuCPe+w+dZ09rsfijGGs5F/Eq5tPN38I91XvB+xWEsQWHeuPvXNRPkm351pVvJGhAA2Gw91LgqS1dvQ6viNjoZUoY3xlp7RX9mAHYjHYgziMRAPLMz/wCQQo91TcN9FVke3duN/dCp+hrai4OopU0dzDeK+1tp0hJRXCKSMsv0bYPmLp/5h/Su/wD83wf4bn/yNWoore7hwRH4/av+yXVmRv8A0Y4UjwtdX/EG/wBQqtvfRcyHNYxJB5SpUz/eQ/pXoFFY6MHuKx7U2uP72/Wz+p5wbXFsLsxvINdIvfmM9S+HfSeAcuJssh5skmPVG8Q+dbyoPE+C2cQIu21fzI8Q9GGope7lHyy65lFttCrlXpL1j4X00Yrh3F7V9c1p1cc4Oo8iu499TK8+4p9HT2m73B3WDDUITlYeS3Ofo1d4T9IFy0/dY5GUjQuFhh5snMea/CtVW2U1b6GS7PVRY9lljXDSS9t/segUU1hsWlxA6MGU7MpkGnaseW1bJhRRRQYFFFFABRRRQAxiMNOo3qEwirSm71gN69aeMrCSjcrDUTiXEBZtNcYEhdTEDQkCZPITJ8gd6nYmwyg+hg+cafOs8MPjYhmtNpscpUmD/Z/FB2jSqOXAIUsV7tK3EYbt1aD5O7uzMfcI/wDFNgGc22ZT7qew3bSzcKhVuS2UZWCqQXClRq2pOZdp0IOxE9vYbF5Ym2x6kJlGsnQrOaTvtHnXMTYxWmTJIzanuoB0C5dJAyaayZ8qTE+DK9xH5o9fwJv9uLKQCl3MRMQugy5/azZToeRMc4qba7R22th1DQbvcgHKhzhc7Al2AWADudxAnSncRh2JWFQjKdCE9sZSu4MAww02mobYXEsmVik+GY7s2yQwzkqykliBIOgHurW2JGmnvXUbbtxhwRmziYI0UiDkyklWOWQ+aDBAR5iNUp25w5Vm+08KhiCoDalBlALeIy/Lo3SlrhcUF2tSQS4ITKzMDJELzkE5pkzyqTj8LcL+BVygDLAtAj2g5GdTDQYHKCwO9GJmukk7Yl1GLPa+0+bIt1ghIaFWVIR7jDKWBkC28iJlYqTjO0lm0tprhK98rMiwM0KneGROhiBz1YDzqN3eLmYsmd9hJ0BkxzAYf8zyoezi4GlnMFIkhYY7rGkrBAPSQOVGJ8De5XzR6jh7UIrZWt3QxKqB9iQxb2VDLdKjY6kgab09wftJaxDFbReVGY5hl0nKCNdQTOvkelRUwF6CjW7AU5gAq24VSZUFSIOkiIIkzXXtYsTkFoHSG8ExAzzppLAtA61mJ8DVRV7Yo9TQrimHOpFvGjnp58qqOGi7kPfRmzNtljL93b9dalfwKbCmiLbi7XuWqma7VdZvFT5cxU+3cBEipyjYZO4qkXbmUTS6RdWVIpRjqsDULi/A7OJTLdSejDRl81blSLdwqf41qdZuhhTTh0CnVcWpRdmjzXE4DFcJud5aPeWCdZHh9HX7rdGH+1bns/2jtYu3mtmCPbQ+0h8+o6GrK9bDAhgCDoQRIIPIivOu0PZm5gbv1rCEhBqyjXJ1Efetnpy+dcrTpZxzXDh6HtRqU+0Fgq2jU3S3S5S58z0iiqXsx2lTGWsy+F1gOn4T1HVTyNXVXTTV0eTUpypTcJqzQUUUVpMKKKKACiiigAIqPdwQO2lSKK1Noxq5WXMKRy08qby1G7Z9oPqtg5T9rclU8vxP7h8yKg9guAtbsm7dL5rviCMTCruGifabeekUKt4sNjo+C/47rt2V7JcePQtstEVOfAjkTTRwTDzqymjhwsjxQacawehpBXyNNdGWYkLXaKK0AomgmouP4lbsqGuuEDHKCZgmCY0HQH4VgEsVyaz3Ee0Ni7aZLWJCOcpDfaIQsC8xLBZQG2D4uWYelUy3X7u4DxEZh3hct3qsoys1slCAbJXK2YAbCN6VyGwm5mnrF7KaxWIwt/u5+uZQW7lXBusQSzeEACbhMqMx9kJIOpq6wXaDDkKovhzlWGaZcEi2HJiDLEAkczRe+oWtoaxTIrtV/B8ct22GQyrDMpgiQfIgGrCotWKp3K28kMaSlyDI/jyp3HL4vdUerrNEXky0tXcwmlOgIgjeq2zdymfjVkrTtUZRsysXc817RcHfhuIXFYbS0Tqs6LO9s/2G5dD7q3vBuLpibK3UOjbjmrD2lPmKkYzCLdRkcSrAqR1Brzng2JbhmPaxcJ7m4RDHaDolz/pP+1cv6UuT/hnuJ/H0bP8AVgv9o/dHplFAoroPFCiiigAooooAK4TXaznbzi3c4RgD4rv2a+hBLn9kH41knhVy1ClKtUjTjq3YzFhf5T4mWOti1y5ZFPhH+NtfT0r0kCs12B4R3OEViIe74z/d2QfDX31pqnSjZXerOztGsp1e7h5YeFe2r92FFBNQr2LnQbdask2eY3YltdA3NNNi1/gVBak1RU0TxsnZrbdPypD4L8JqLNLt3Su3w5VuFrRhiT1EMsb1A4ungBFsXCG0UqWjMCjMADM5WI8pq9BFwef5VBxK5JzbAEz5ATNF7qzNSs09TGrwuEP8yBMyQe8I8H2aBlz/AGhCMAp10DeVOXOGSNMErMSAc4uHNJys7XGbUQACGJzb6gVJx/FbN/IFu3FjNAW2TmLW+YmTCkxHMzsKQBhgF8bZSRBYFg2UISM4MEjLB5DPUb8z0VBWV4Z8LS+42lm6E7s4TwEq2UNdZdGgyc3IKDl56GOVKx3Bkt3MtrCghYysDeEBRnUAo2njBOnMA7majRaZh/OLhLQD9mfumACC+2gkczBq44VxC0oFoMWJMglcoHeeJQSSST5nUzzoi77/AKBVgo5qPtaS+rLXhNlbSoFUoo1ymZGbxNMkmZYzqavKpwKt0Ogqk0efBkPH7j0/WotScedR6VGNUhoTlqANTMFd5H3fuqHXUeCDRJXQJ2ZbVl+3/Ae/wxdR9palxG5WPGvw19RWnVpE0MK5ZRUk0ztoVpUKkakdUZrsDxz6xhQGM3LXgbqR9xvhp6itNXm2BH1DjBt7Wr2g6ZX1T9l9K9JFToybjZ6rI6+0aMYVcdPyzWJe+q9mFFFFWPOCiiigArzztqfrPELOGGy5QfV4Zj7kAr0I1552S+34rfvHZc7D3t3a/wCUGo1c7R4s9XszwOpX+SLt6vJHoVtAAANANAPIbUqiuMaseUQOIY5VOUsq7nUgTGp35AVD+uJE50jrmEciNZ8x8RTON4at1sxLAxBgxMHMsgjk2o+ciow7N2ZmGJnMZPtGAJIHpPv6aVVYlogSpPOTfQVxLiBNgnDumeUiWTUFgW0cxOTMRPSqlcXxAKpb6vESWDIAQVIBBJiQ7oSZykLp7UVYjsxaEe1IAEyNQqlANuhO1PXOCoyIksFRcg1G2ZWAMjqi0eMZqirWk+n5K7hGLxrXE74Wxb8Ydla0QTC5PZMgznkDn5VfjErr4l038Q56iddNNahPwS2bYtnMVDF4BjUz0Gg1OgpFvs7aBGhMEFZjSCWImNQT1noIFb4luFtSe99Cyt41R4g6R1zCPSZ8xVhfQOnXT/8ARWZt9mLQAgvI0zSJ0iOUSI0O4k9a0mCeQR7/AI0rvqzGoLKLuVjYG2TORJ5nKJMCBr6aVxeH2xtbQSI9kaiMsHTppUq8sMR0pFUSRPHLiR34daO9u2eXsj93nRb4baBkW0EGQQo3EwakUUYUGOXE6as7I8I9BVaiyQOpqzYwPSkqGw4lfi2lz5aU1QXk1yaolbIm3mdFEVz+PWuzWgWGDeV9KfqJgG3qXXPLUvHQwn0o8Om3avrujZCRyDaqZ8mHzrXcE4h3+Ht3fxqCfXZh8Qai9rcF3uCvLzyFh6r4h+VUv0Y43Pgyn9W5A9GAcfMmuZeGr6r6HsS/y9np76cre0vybGiiirnkBRRRQBH4heyWrjn7qM3wUmsV9FVjwX36lF+ALH861naNowd//hXP9JrP/RhbjC3D1un5KtRl+ovc9Wh4dhqvi4r+zY0i97J9KXSWMyP41qx5RTX8SqAFiFnQT5AsfkCfdUdOLWTMXE0EnXYHyPqKexmCW4MriQDMSR5ciKjLwSyNkG4bUsdVBUHU8gY+HSrvFfIWPdYfFe/KxE4xiXuWpw+It28pIe4fEBmXKoiN/FmHmF3E1V4WzjfbOJtMA8H7TwE95Itx3ekgosyYgiDmkaBOEWwhQKQpIYgMw1EQQwMjYbGujhNoIUyeAnMVkxO3XT0rLSZt6W6+vLT7mbR8RmtzjUOUoLkPkW6oLOzAZNCUa2CJ1jfWtRc4hbG9xRqw1PNSAw9QSAR51EHZyzr4DruMzxy0InbRdOUCnDwO1BGU+IknxNuYJbfc5V+FYlJDPuL/ALv4JK4+2SAHSW9kSJPp1qwwG59KqLPBrSurhTmWcpzMYncCTt5VdYFNCa2V7Zk2oXWC/uMYv2z7vypoUq68knzpM060JsK5RSkUkxWmEjBW9Z6fnTmOu6RzP5U6AEX0qmx/E0TxXXVM0xmMbDMfgNakvE7lHkrDXEccLNprhBIWNtN2CyW+6omS3IAnlVG3bu2GZTabw5xIYMrZFU+CB4sxYAHY/KmcdiL83SmMsopcqpNzVOYEZI1HhgHQCZJOqEuXvu8Qt3CSSpZkUAGAhhVPeSsjICMrMDJ3OuTFSLPC9qluXktC232nsuWER3aXSCImQHAjqD0q8WsclzEgKfr1pmyrozhkZwCDKhJCsY8+e+9twfHhMy3cSl1mbMhzhiUOXJAAG+ZdB+LzrU+JjXA03D9z6VOqDw/c+lTqnPUrDQTdthlIOxBB9Doa89+i25luYm10yn9klP1r0SvOuwwy8UxSeVz5XVj865amU4P1PY2LxbLtEOUX0Z6LRRRVzyQooooAru0g/meI/wCFc/0ms99Fz/zVx0un5qtanidjPZuJ+JHX4qRWM+irEfZ3k6MjfEEf9NRl+oj1qHi2CquEov8Ao3lRO8i6fPSpdVt4+I+tdMVc8eTsO4yzzHvqBicQttC7GFXUnUnpsPWri04ZfzqJicF5SOh12Mj500ZbhcKvfcYnHMb11nXFkIWXwZboFoIrKjBlI1Z3J10YhRrFJOH1lMa5iVDxcOQbINDkZmQBTm3IJWDWmv8ADrcMRbQsMzDTdiDv1k1UYixcnw4dIKkjwEEEqdCM0AgnmD0G80jujqhGlPS69WiFbw0tBxByyirZQ4glTZaWysWLvmDXJnoPw6W/Z6+vdJa70XXtr4mGY5tT4sz76mlcNwOZWF2yixlUQpUkAFpJmfaZviassJw1FJ7tFUnQkCJ6TTRvqTqqmrxV77tLDltJMCpl9gqZRz/iaUtsIOp/jSojNJk018TIaIRFcFOC0TsDT1vBHnp5UzkkLhbI6ISdKn2bIUefM0qFQdP1qHfvlvT86nnIeyiGJv5jptVXxHhVu+FFwEhSSIJGrDK224IJFTia4aokkrCN7yofsrhiCO6ABBEAsBBud6QADoM3y020pteyGFyhe7JUbIWYoDGUkKTuQFBP9lelXcVytsjLspF7H4YbIQdywdpJ31M68/jTydmsOBlVCo6KzDmjHnprbXbz61bVwUWQXZNwA0J6mpdNYZIUU7XPJ3ZdZIz/ABfG3VxNtFvJbVyoCujyxkyFcKVJI5TWa7ENm4rim8rn/wBqgflV7imRuIKQ6l09oA3gUVVBbNByEagxA3G9UX0XoWvYm5yIAnzZi36VySzqR9We9QtHZKsrW8MV1Z6LRRRXUeEFFFFAAa877FHuOJ4iweedR/gbOP8AKa9ErzntcPqvFLWJHstlY8vZhLg/Zg1GrlaXBnrdm+NVaHzxdvVZo9FLaxz3jn6xVfih4zWa7N4dLGPuopZixKFnLNcYZUdWCokBDp9o76kNAE1qceuoPurphqePPQbw17KfI71Y1UTUvCYn7p9x/SmnHeJGW4kPYB3FNLhUOxPxqTUTFWY8Q9/76RPcO0OjCL0p0LFV4xLDn8aV9cby+FM4szEifXIqD9cbypDYhjzrMDDGiwa4Buaj3Mb0+NVGM4vbtkh82mWSFZgMxhQSOZ108jUUdpLJ3zjUD2TzYou3XLPpQlFasdQqSV4xZbu5J1pBqBieNWrb92xYNIHssZJAMAjQwCCekiu3eM2lRHZsquCVkEEwJOnLSq4oon3U8snmTSaKr24/ZABzHUlRCtuN+XKn7XEEZ8iklvEfZOynK2sRvp6kUYlxB0prVMk0TQKKYkANO4e1mYdKbAqxwtnKPM70knZDRV2PVwmu1E4rey2mME6RorPvpqq6ka6xUDoSu7Gd7QC7bt3cQ5tMBbuKjKoDjvPDb8XPRoImIAO9MfRbg8uFd/xvA9EAX85rP9pbotYNba5/tbh8LEsuS0TBSVDQzMPaE+GNhXoXZvh3cYS1b5qozf3j4m+Zrmj4qnovqe5X/wAOxYXrOXplH8llRRRXSeEFFFFABWW+kLhXfYQuB4rJzjzWIcfDX3VqaTcUEEHUHQjqDoRSyjiVi2z1nQqxqR3M86wWM7/D4d2Zptt3LQGuuLgg2GtWSe6DMs/aODBWttgMcuKw63EBAaYDRIKsUYEgkHVTqCQeRrAcPtjBcQfD3grWLsKQ4zIVJm05B00Ph+NbocfsriBhhoQIJgJbU+ELbUtGdjmAypMaTEilpSbXNHV2jQVOrih5Z+Jej+wmu1IxlmDI51HrsTujyGrEvD4vk3xqZVSaesYor5iklDgPGXEdv4TmvwqJVnbuhtqRdwwb1rFK2TNcb6FfRTr4cj99NGqp3JtWI97BI7ZmRWMRJAJjeKQOFWgZ7tPh7/zJqXXKyyGU5LRlXxTCeJWSylxiZYka+FSUgyIOaB6VDZL2RQcPbhQPuhwpPtZEz+Lxrm32ZTuDN+RXYpXC7uVjXcUlbT1+5mRh7oH/AJS1MtEDQQsIfa8UtMxyFOWWvLlK4ZVIBBhJjVYCnNzBbfnvtWhFdpe75jvar6xX8/c5FdFLt2i2wqbZwoGp1P5U7kkcyjcbwuG5n3D9al0UVFu5VKwVne0Njv3VAoZVJUmO9VXcRLW1YMrKNQ2oEnbernHYwW0J5nRRIXMx2UFvDJ5SawvEcUcPYfENcFx7k2rJZYuI3iW4TIkFRIiWExECpTkkszt2SlKc1h1eS9WQ7dj65xVLeZrlrDgLmYliy2ozMWO+a5+denish9G/BO6w/esPHe113CCcvx9r3itfS0YtRxPV5nR2nVjKqqUPLBYV6737sKKKKseWFFFFABRRRQBlu33Z76xYzoJu2pIjdl+8v6j086zvDcY2Msp4yt6wMtxkDPfazyNkqZUloVskMRHiEAH0uK847WcHuYLELjMOIQtLAbKx9oED7jfn7qjPwPGvc9fZJR2ml8JN56wfPfH0f1Nf2e4ouJsAxcgSqtdyB7oSAbsIY3MeoNLu2Sp1+NZrCY1TaOIw7C2GI7y4y949gLlCYG1YXVg7bAQPEdzFanh3EreKtB0I5SAQxRiA2UkaSJAMeldEJnkVacotxkrNFXi+NWbT5HuBXgMFhiSGbIp0H4tP9qZftNhl3vKJEiQw0Ea6rsZBB5gyJqRxHs9ad81xJYhVzyw8KtnVZU7BtYrGXcO5meGye7GUE3mLFu7Pd95mhEH4ToAgA2qt2Rsa212mw51W8DqFMByQWy5ZULInOkSI1q9tY3qPfXn6Wnt5Xt4KQA2jd8twZXLJLudR9hh2jq0Derni3FsRbuKtqx3ikIc2W4YknOCV0GkADXczGxXJ6m6aGvS8p2NcfDqeVYm1xzGZQTgzmK5iBnEbqF1GjSCTuMpWCZqVgOPYrvgjWh3eYL3gS8sgpmzBbg8Kzp4to2M6LbgNfiadsD0JptsCfKuLjm6fpS/5Q8vnTeIzwjf1Nq6MC3kPfTn18dDR9fHSi8jLROLw/qfhTq4NfX1pk8Q8vnSTjm8hRaTNvEnAUFgN6rTiGPM+gp+1hCdW+FK421NxX0JS3Qdq6zQKAAB0ArOcT4z3lzuFywzBJkXA8pn8VoCe6KmM4Ig61NuxanTc2ce/bxTLdFyFtZu8tXJClBIcleuusyNI0IrJ4ez/ACnjgFGXDWdgBACA7AbAufl6Ucd4i9wrgcMe8ckLeurvdYbIW3KoNCxJmPjvOznAEwlgW11bd25s3M+nIeVc36krblr9j3LrYaWP98laK4LfJ83uLRVAAA0A0AGwHIV2iiuo8AKKKKACiiigAooooAKbxGHV1KMAysCCp1BB3FOUUGp2zR5fxPht7hWI72yS1h/DrMR/VuRsejVp+y9m1eYYizcyoiCyuHRVXu1HiZbpMszFiWkEA+E6ma0uJwy3EKOoZWEFTqCK864t2cv8Ou/WMIWa2N19oqPwuPvp57j51Czp5rT6HsqdPtCKjUeGqtHulyfPmby3xK1cuPZDqz2/bTmJj94mNpExNJvYDmvwrEcNx1rEm39VWzh78sXRpBdjJS8Hgm9kLO/dnc5ZPhq74B2sdiy37bIAWCswhxbtJmuXb8wBHgBIAGdyoHhk3hO6ujya1CdKThUVmjnGeC96094yZVjKASD4g+wInYCKpHNssp7+6I2ARvEWTPLQxlso1jTQCK9BDJcUHQggHzhhIkbjQ86hjgNoGVRFIiPCNI0EdIrXZsanWcFZ35afYxi27YDfb3WCgsQqnLlB0ue1zJiecipeBVbQa8btxl1tZchBBd8wOXMTInfyn10F3gCHQ27ZA28K9MsbdBFJbhC5SptLlJDEZQQSIgkczoPhWqPNDS2hNWd+emnQz/D7YBW93zOocW/YIlsotDdyAJE5j1PWrJu0Fka5530UEk5SwMDmfCdOkGpn8npBXu1gnMRl0zbzHWurwhOVpf2B0I6dCR76dJrSxGVSnN3kny006DWBxwuglZhWy6iNYB/WpJanMPwzL7KqsmTGmvXSpScP6n4U2JJZkZRTfhWRBAqTawZO+lTbdkLsKXSOfAFDiN2sOF2+Ndu3goliABuSQAPeahcU4yllST4iIOUbwWy5j0AOk+nWqricsxuvfVMMFS4jEKVW4rDQg6sdDp5xoVqTkdMKTdty+vJD3Ecd3xCW2IAYBsh8YOjW7mX+ksnnHLymsrxvtBB+rYMBrr+F7lvUKWjPbsc1UmSdYGvqId/jFzEkYXBIYhla6QFd1Ziza/0VuSfDW07Kdj0wa5jD3SIZ+QH4UHIee5rmcnUdo9fseyqVPYoqdbOW6H9y5cvyI7HdkFwiZmhrzDxNyUb5F/U860lFFdEYqKsjx61adebqVHdsKKKKYiFFFFABRRRQAUUUUAFFFFABRFFFAGP7R/R7bvE3LBFq5uRrkY9YHsnzHwrNXOL3sOwtcQsG6AMocki5kzBiq3RpcQlRKk7ac69VpnFYJLqlbiq6ndWEipOnneOTPTpdoXiqe0Rxx56r0ZmuxuIwzZjbe21xidYNu8ysxuRdBMOwJIzDkOUxTtvtXdDPnwtzKWbuMpVXuImY3LhDsMoCqrawTnCxpNV/F/oytsc2Hc2m3CmWWfI+0vzqjx/DeIWlyXrYxVpTIDDvl00nSLg0keh1rMco+ZdB/g6FbPZ6i/8AMsn10Z6HhOOWbgUq4higEgrJe2LyqJ3OQgxyqZZuqwlWDDqpDD4ivKH7S2Xzres3bZc3CcjAhHuWhYZhacAgZR7MxqatsNx3Bu+HZrip3TO1wLZfDpcnKbYyIxU5WVG1JnL7qZVYPeQqdm7VDWm/bP6XPRKKprfbLBnbEWveSv5gUs9rcH/7mz+2DTYo8TmdCqnZxfRlp3o11Gm+u3PXppTOJ4hbtqzMwAWA3MjN7MgSdaxmO4vgy+IY4hCLuUiFa4VZcv3Suuqn73PaoPEO1uDz3XHf3O+0ZQq21gZMuraypSZ8zU3Vit6Oyn2dVm/LL/V8vybTFceUKTbGcyVH3QW7vvUEwdGEAEA6moV3iL38ILoIT2g6lu70IIBDsBlIlXE+lY7D8exF2BhMJl0ChyGunw6qczQgI5GKmW+w+MxRBxd7KPwznI9EWEWk71y8qudXwEKOdacY+rxPovuNYvtJhrJJtr9YvNOaMy2MzqFuiP6QEgnbnvRgeyuLx7K+JY2rQ9lYCwOlu0NEG2p+dbLg3ZDD4aCiS/8AWP4m93JfcKugK1UnLz9ELPtGFLLZln80s37LREHhPBrWGTJaQKOZ3Zj1ZtyanUUVdK2SPHlKU3ik7thRRRWihRRRQAUUUUAFFFFABRRRQAUUUUAFFFFABRRRQAUUUUAMYnA27mjoj/3lDfmKo+IdicHBPcKDH3WdfkrAV2ilcU9UWp16tN+CTXo2jFYrgNkEwh/af/uqOOC2vwn9p/30UVyuEb6H0MdprYfPLqzScB7I4W57dqfV7n/dWpwnZrDWvYsWx5lQx+LSaKK6IQilkjxtp2mtKVpTk16ssQIrsUUVQ4QooooAKKKKACiiigAooooA/9k="/>
          <p:cNvSpPr>
            <a:spLocks noChangeAspect="1" noChangeArrowheads="1"/>
          </p:cNvSpPr>
          <p:nvPr/>
        </p:nvSpPr>
        <p:spPr bwMode="auto">
          <a:xfrm>
            <a:off x="215900" y="-47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3" name="Picture 9"/>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20700" y="2257427"/>
            <a:ext cx="3500438" cy="365759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itle 7"/>
          <p:cNvSpPr>
            <a:spLocks noGrp="1"/>
          </p:cNvSpPr>
          <p:nvPr>
            <p:ph type="title"/>
          </p:nvPr>
        </p:nvSpPr>
        <p:spPr/>
        <p:txBody>
          <a:bodyPr/>
          <a:lstStyle/>
          <a:p>
            <a:r>
              <a:rPr lang="en-GB" dirty="0" smtClean="0"/>
              <a:t>Health Promotion Emblem</a:t>
            </a:r>
            <a:endParaRPr lang="en-GB" dirty="0"/>
          </a:p>
        </p:txBody>
      </p:sp>
      <p:sp>
        <p:nvSpPr>
          <p:cNvPr id="9" name="Content Placeholder 8"/>
          <p:cNvSpPr>
            <a:spLocks noGrp="1"/>
          </p:cNvSpPr>
          <p:nvPr>
            <p:ph sz="half" idx="1"/>
          </p:nvPr>
        </p:nvSpPr>
        <p:spPr/>
        <p:txBody>
          <a:bodyPr>
            <a:normAutofit/>
          </a:bodyPr>
          <a:lstStyle/>
          <a:p>
            <a:endParaRPr lang="en-GB"/>
          </a:p>
        </p:txBody>
      </p:sp>
      <p:sp>
        <p:nvSpPr>
          <p:cNvPr id="10" name="Content Placeholder 9"/>
          <p:cNvSpPr>
            <a:spLocks noGrp="1"/>
          </p:cNvSpPr>
          <p:nvPr>
            <p:ph sz="half" idx="2"/>
          </p:nvPr>
        </p:nvSpPr>
        <p:spPr/>
        <p:txBody>
          <a:bodyPr>
            <a:normAutofit/>
          </a:bodyPr>
          <a:lstStyle/>
          <a:p>
            <a:r>
              <a:rPr lang="en-GB" dirty="0"/>
              <a:t>This logo was created for the First International Conference on Health Promotion held in Ottawa, Canada, in 1986. </a:t>
            </a:r>
          </a:p>
          <a:p>
            <a:r>
              <a:rPr lang="en-GB" dirty="0" smtClean="0"/>
              <a:t>Since </a:t>
            </a:r>
            <a:r>
              <a:rPr lang="en-GB" dirty="0"/>
              <a:t>then, WHO kept this symbol as the Health Promotion logo (HP logo), as it stands for the approach to health promotion as outlined in the Ottawa Charter.</a:t>
            </a:r>
          </a:p>
        </p:txBody>
      </p:sp>
    </p:spTree>
    <p:extLst>
      <p:ext uri="{BB962C8B-B14F-4D97-AF65-F5344CB8AC3E}">
        <p14:creationId xmlns:p14="http://schemas.microsoft.com/office/powerpoint/2010/main" xmlns="" val="34819877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pPr marL="0" indent="0">
              <a:buNone/>
            </a:pPr>
            <a:r>
              <a:rPr lang="en-US" b="1" dirty="0" smtClean="0"/>
              <a:t>Advocate</a:t>
            </a:r>
          </a:p>
          <a:p>
            <a:r>
              <a:rPr lang="en-US" dirty="0"/>
              <a:t>Good health is a major resource for social, economic and personal development and an important dimension of quality of life. Political, economic, social, cultural, environmental, </a:t>
            </a:r>
            <a:r>
              <a:rPr lang="en-US" dirty="0" err="1"/>
              <a:t>behavioural</a:t>
            </a:r>
            <a:r>
              <a:rPr lang="en-US" dirty="0"/>
              <a:t> and biological factors can all </a:t>
            </a:r>
            <a:r>
              <a:rPr lang="en-US" dirty="0" err="1"/>
              <a:t>favour</a:t>
            </a:r>
            <a:r>
              <a:rPr lang="en-US" dirty="0"/>
              <a:t> health or be harmful to it. Health promotion action aims at making these conditions </a:t>
            </a:r>
            <a:r>
              <a:rPr lang="en-US" dirty="0" err="1"/>
              <a:t>favourable</a:t>
            </a:r>
            <a:r>
              <a:rPr lang="en-US" dirty="0"/>
              <a:t> through advocacy for health. </a:t>
            </a:r>
          </a:p>
          <a:p>
            <a:endParaRPr lang="en-US" b="1" dirty="0"/>
          </a:p>
        </p:txBody>
      </p:sp>
    </p:spTree>
    <p:extLst>
      <p:ext uri="{BB962C8B-B14F-4D97-AF65-F5344CB8AC3E}">
        <p14:creationId xmlns:p14="http://schemas.microsoft.com/office/powerpoint/2010/main" xmlns="" val="3602397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smtClean="0"/>
              <a:t>Enable</a:t>
            </a:r>
          </a:p>
          <a:p>
            <a:r>
              <a:rPr lang="en-US" dirty="0"/>
              <a:t>Health promotion focuses on achieving equity</a:t>
            </a:r>
            <a:br>
              <a:rPr lang="en-US" dirty="0"/>
            </a:br>
            <a:r>
              <a:rPr lang="en-US" dirty="0"/>
              <a:t>in health. Health promotion action aims at reducing differences in current health status and ensuring equal opportunities and resources to enable all people to achieve their fullest health potential. This includes a secure foundation in a supportive environment, access to information, life skills and opportunities for making healthy choices. People cannot achieve their fullest health potential unless they are able to take control of those things which determine their health. This must apply equally to women and men. </a:t>
            </a:r>
          </a:p>
          <a:p>
            <a:pPr marL="0" indent="0">
              <a:buNone/>
            </a:pPr>
            <a:endParaRPr lang="en-US" dirty="0"/>
          </a:p>
        </p:txBody>
      </p:sp>
    </p:spTree>
    <p:extLst>
      <p:ext uri="{BB962C8B-B14F-4D97-AF65-F5344CB8AC3E}">
        <p14:creationId xmlns:p14="http://schemas.microsoft.com/office/powerpoint/2010/main" xmlns="" val="28546363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lnSpcReduction="10000"/>
          </a:bodyPr>
          <a:lstStyle/>
          <a:p>
            <a:pPr marL="0" indent="0">
              <a:buNone/>
            </a:pPr>
            <a:r>
              <a:rPr lang="en-US" b="1" dirty="0" smtClean="0"/>
              <a:t>Mediate</a:t>
            </a:r>
          </a:p>
          <a:p>
            <a:r>
              <a:rPr lang="en-US" dirty="0"/>
              <a:t>The prerequisites and prospects for health cannot be ensured by the health sector alone. More importantly, health promotion demands coordinated action by all concerned: by governments, by health and other social and economic sectors, by nongovernmental and voluntary organization, by local authorities, by industry and by the media. People in all </a:t>
            </a:r>
            <a:r>
              <a:rPr lang="en-US" dirty="0" smtClean="0"/>
              <a:t>walks of </a:t>
            </a:r>
            <a:r>
              <a:rPr lang="en-US" dirty="0"/>
              <a:t>life are involved as individuals, families and communities. Professional and social groups and health personnel have a major responsibility to mediate between differing interests in society for the pursuit of health. </a:t>
            </a:r>
          </a:p>
        </p:txBody>
      </p:sp>
    </p:spTree>
    <p:extLst>
      <p:ext uri="{BB962C8B-B14F-4D97-AF65-F5344CB8AC3E}">
        <p14:creationId xmlns:p14="http://schemas.microsoft.com/office/powerpoint/2010/main" xmlns="" val="32223797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r>
              <a:rPr lang="en-US" dirty="0"/>
              <a:t>Health promotion strategies and </a:t>
            </a:r>
            <a:r>
              <a:rPr lang="en-US" dirty="0" err="1"/>
              <a:t>programmes</a:t>
            </a:r>
            <a:r>
              <a:rPr lang="en-US" dirty="0"/>
              <a:t> should be adapted to the local needs and possibilities of individual countries and regions to take into account differing social, cultural and economic systems. </a:t>
            </a:r>
          </a:p>
          <a:p>
            <a:pPr marL="0" indent="0">
              <a:buNone/>
            </a:pPr>
            <a:endParaRPr lang="en-US" dirty="0"/>
          </a:p>
          <a:p>
            <a:endParaRPr lang="en-US" dirty="0"/>
          </a:p>
        </p:txBody>
      </p:sp>
    </p:spTree>
    <p:extLst>
      <p:ext uri="{BB962C8B-B14F-4D97-AF65-F5344CB8AC3E}">
        <p14:creationId xmlns:p14="http://schemas.microsoft.com/office/powerpoint/2010/main" xmlns="" val="13830178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dirty="0" smtClean="0"/>
              <a:t>Health Promotion Action means:-</a:t>
            </a:r>
          </a:p>
          <a:p>
            <a:pPr marL="0" indent="0">
              <a:buNone/>
            </a:pPr>
            <a:r>
              <a:rPr lang="en-US" b="1" dirty="0" smtClean="0"/>
              <a:t>Build Healthy Public Policy:-</a:t>
            </a:r>
          </a:p>
          <a:p>
            <a:r>
              <a:rPr lang="en-US" dirty="0" smtClean="0"/>
              <a:t>Putting health on the agenda of policy makers in all sectors and at all levels, directing them to be aware of the health consequences of their decisions and to accept their responsibilities for health.</a:t>
            </a:r>
          </a:p>
        </p:txBody>
      </p:sp>
    </p:spTree>
    <p:extLst>
      <p:ext uri="{BB962C8B-B14F-4D97-AF65-F5344CB8AC3E}">
        <p14:creationId xmlns:p14="http://schemas.microsoft.com/office/powerpoint/2010/main" xmlns="" val="403154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lstStyle/>
          <a:p>
            <a:pPr marL="0" indent="0">
              <a:buNone/>
            </a:pPr>
            <a:r>
              <a:rPr lang="en-US" b="1" dirty="0"/>
              <a:t>Create Supportive Environments:</a:t>
            </a:r>
            <a:r>
              <a:rPr lang="en-US" b="1" dirty="0" smtClean="0"/>
              <a:t>-</a:t>
            </a:r>
          </a:p>
          <a:p>
            <a:r>
              <a:rPr lang="en-US" dirty="0" smtClean="0"/>
              <a:t>Systematic </a:t>
            </a:r>
            <a:r>
              <a:rPr lang="en-US" dirty="0"/>
              <a:t>assessment of the health impact of a rapidly changing environment is essential.  The protection of the natural and built environment and the conservation of natural resources must be addressed in any health promotion strategy.</a:t>
            </a:r>
          </a:p>
          <a:p>
            <a:endParaRPr lang="en-US" dirty="0"/>
          </a:p>
        </p:txBody>
      </p:sp>
    </p:spTree>
    <p:extLst>
      <p:ext uri="{BB962C8B-B14F-4D97-AF65-F5344CB8AC3E}">
        <p14:creationId xmlns:p14="http://schemas.microsoft.com/office/powerpoint/2010/main" xmlns="" val="37636018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b="1" dirty="0"/>
              <a:t>Strengthen Community </a:t>
            </a:r>
            <a:r>
              <a:rPr lang="en-US" b="1" dirty="0" smtClean="0"/>
              <a:t>Actions:-</a:t>
            </a:r>
          </a:p>
          <a:p>
            <a:r>
              <a:rPr lang="en-US" dirty="0" smtClean="0"/>
              <a:t>Health promotion works through concrete and effective community action in setting priorities, making decisions, planning strategies and implementing them to achieve better health.  At the heart of this process is the empowerment of communities.</a:t>
            </a:r>
            <a:endParaRPr lang="en-US" dirty="0"/>
          </a:p>
        </p:txBody>
      </p:sp>
    </p:spTree>
    <p:extLst>
      <p:ext uri="{BB962C8B-B14F-4D97-AF65-F5344CB8AC3E}">
        <p14:creationId xmlns:p14="http://schemas.microsoft.com/office/powerpoint/2010/main" xmlns="" val="35331809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Ottawa Charter for Health Promotion</a:t>
            </a:r>
          </a:p>
        </p:txBody>
      </p:sp>
      <p:sp>
        <p:nvSpPr>
          <p:cNvPr id="3" name="Content Placeholder 2"/>
          <p:cNvSpPr>
            <a:spLocks noGrp="1"/>
          </p:cNvSpPr>
          <p:nvPr>
            <p:ph idx="1"/>
          </p:nvPr>
        </p:nvSpPr>
        <p:spPr/>
        <p:txBody>
          <a:bodyPr>
            <a:normAutofit/>
          </a:bodyPr>
          <a:lstStyle/>
          <a:p>
            <a:pPr marL="0" indent="0">
              <a:buNone/>
            </a:pPr>
            <a:r>
              <a:rPr lang="en-US" b="1" dirty="0"/>
              <a:t>Develop Personal </a:t>
            </a:r>
            <a:r>
              <a:rPr lang="en-US" b="1" dirty="0" smtClean="0"/>
              <a:t>Skills:-</a:t>
            </a:r>
          </a:p>
          <a:p>
            <a:r>
              <a:rPr lang="en-US" dirty="0" smtClean="0"/>
              <a:t>Health promotion supports personal and social development through providing information, education for health and enhancing life skills.</a:t>
            </a:r>
          </a:p>
          <a:p>
            <a:pPr marL="0" indent="0">
              <a:buNone/>
            </a:pPr>
            <a:r>
              <a:rPr lang="en-US" b="1" dirty="0"/>
              <a:t>Reorient Health </a:t>
            </a:r>
            <a:r>
              <a:rPr lang="en-US" b="1" dirty="0" smtClean="0"/>
              <a:t>Services:-</a:t>
            </a:r>
          </a:p>
          <a:p>
            <a:r>
              <a:rPr lang="en-US" dirty="0" smtClean="0"/>
              <a:t>The role of the health sector must move increasingly in a health promotion direction, beyond its responsibility for providing clinical and curative services.</a:t>
            </a:r>
          </a:p>
          <a:p>
            <a:pPr marL="1835150" lvl="6" indent="0">
              <a:buNone/>
            </a:pPr>
            <a:r>
              <a:rPr lang="en-US" dirty="0"/>
              <a:t>	</a:t>
            </a:r>
            <a:r>
              <a:rPr lang="en-US" dirty="0" smtClean="0"/>
              <a:t>			(Katz et al, 2000: 6)</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xmlns="" val="24771237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9275" y="-12793"/>
            <a:ext cx="8042276" cy="1336956"/>
          </a:xfrm>
        </p:spPr>
        <p:txBody>
          <a:bodyPr/>
          <a:lstStyle/>
          <a:p>
            <a:r>
              <a:rPr lang="en-GB" dirty="0" smtClean="0"/>
              <a:t>Key Documents</a:t>
            </a:r>
            <a:endParaRPr lang="en-GB" dirty="0"/>
          </a:p>
        </p:txBody>
      </p:sp>
      <p:sp>
        <p:nvSpPr>
          <p:cNvPr id="5" name="Content Placeholder 4"/>
          <p:cNvSpPr>
            <a:spLocks noGrp="1"/>
          </p:cNvSpPr>
          <p:nvPr>
            <p:ph sz="half" idx="1"/>
          </p:nvPr>
        </p:nvSpPr>
        <p:spPr/>
        <p:txBody>
          <a:bodyPr>
            <a:normAutofit/>
          </a:bodyPr>
          <a:lstStyle/>
          <a:p>
            <a:pPr marL="0" indent="0">
              <a:buNone/>
            </a:pPr>
            <a:r>
              <a:rPr lang="en-GB" sz="1800" b="1" dirty="0" smtClean="0"/>
              <a:t>Milestones </a:t>
            </a:r>
            <a:r>
              <a:rPr lang="en-GB" sz="1800" b="1" dirty="0"/>
              <a:t>in health promotion: Statements from global </a:t>
            </a:r>
            <a:r>
              <a:rPr lang="en-GB" sz="1800" b="1" dirty="0" smtClean="0"/>
              <a:t>conferences (2009)</a:t>
            </a:r>
            <a:endParaRPr lang="en-GB" sz="1800" b="1" dirty="0"/>
          </a:p>
          <a:p>
            <a:endParaRPr lang="en-GB" sz="1800" dirty="0"/>
          </a:p>
        </p:txBody>
      </p:sp>
      <p:sp>
        <p:nvSpPr>
          <p:cNvPr id="6" name="Content Placeholder 5"/>
          <p:cNvSpPr>
            <a:spLocks noGrp="1"/>
          </p:cNvSpPr>
          <p:nvPr>
            <p:ph sz="half" idx="2"/>
          </p:nvPr>
        </p:nvSpPr>
        <p:spPr/>
        <p:txBody>
          <a:bodyPr>
            <a:noAutofit/>
          </a:bodyPr>
          <a:lstStyle/>
          <a:p>
            <a:r>
              <a:rPr lang="en-GB" sz="2400" dirty="0"/>
              <a:t>This compilation of consensus documents brings together Charters, Declarations, Statements and Recommendations from past Health Promotion conferences</a:t>
            </a:r>
            <a:r>
              <a:rPr lang="en-GB" sz="1600" dirty="0" smtClean="0"/>
              <a:t>.</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14475" y="3000376"/>
            <a:ext cx="1985962" cy="26146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95253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Past Global </a:t>
            </a:r>
            <a:r>
              <a:rPr lang="en-GB" dirty="0"/>
              <a:t>C</a:t>
            </a:r>
            <a:r>
              <a:rPr lang="en-GB" dirty="0" smtClean="0"/>
              <a:t>onferences on Health Promotion (WHO)</a:t>
            </a:r>
            <a:endParaRPr lang="en-GB" dirty="0"/>
          </a:p>
        </p:txBody>
      </p:sp>
      <p:sp>
        <p:nvSpPr>
          <p:cNvPr id="6" name="Content Placeholder 5"/>
          <p:cNvSpPr>
            <a:spLocks noGrp="1"/>
          </p:cNvSpPr>
          <p:nvPr>
            <p:ph idx="1"/>
          </p:nvPr>
        </p:nvSpPr>
        <p:spPr/>
        <p:txBody>
          <a:bodyPr>
            <a:normAutofit fontScale="92500"/>
          </a:bodyPr>
          <a:lstStyle/>
          <a:p>
            <a:r>
              <a:rPr lang="en-GB" dirty="0">
                <a:hlinkClick r:id="rId3" action="ppaction://hlinkfile"/>
              </a:rPr>
              <a:t>7th Global Conference on Health Promotion: Nairobi 2009</a:t>
            </a:r>
            <a:endParaRPr lang="en-GB" dirty="0"/>
          </a:p>
          <a:p>
            <a:r>
              <a:rPr lang="en-GB" dirty="0">
                <a:hlinkClick r:id="rId4" action="ppaction://hlinkfile"/>
              </a:rPr>
              <a:t>6th Global Conference on Health Promotion: Bangkok 2005</a:t>
            </a:r>
            <a:endParaRPr lang="en-GB" dirty="0"/>
          </a:p>
          <a:p>
            <a:r>
              <a:rPr lang="en-GB" dirty="0">
                <a:hlinkClick r:id="rId5" action="ppaction://hlinkfile"/>
              </a:rPr>
              <a:t>5th Global Conference on Health Promotion: Mexico 2000</a:t>
            </a:r>
            <a:endParaRPr lang="en-GB" dirty="0"/>
          </a:p>
          <a:p>
            <a:r>
              <a:rPr lang="en-GB" dirty="0">
                <a:hlinkClick r:id="rId6" action="ppaction://hlinkfile"/>
              </a:rPr>
              <a:t>4th Global Conference on Health Promotion: Jakarta 1997</a:t>
            </a:r>
            <a:endParaRPr lang="en-GB" dirty="0"/>
          </a:p>
          <a:p>
            <a:r>
              <a:rPr lang="en-GB" dirty="0">
                <a:hlinkClick r:id="rId7" action="ppaction://hlinkfile"/>
              </a:rPr>
              <a:t>3rd Global Conference on Health Promotion: Sundsvall 1991</a:t>
            </a:r>
            <a:endParaRPr lang="en-GB" dirty="0"/>
          </a:p>
          <a:p>
            <a:r>
              <a:rPr lang="en-GB" dirty="0">
                <a:hlinkClick r:id="rId8" action="ppaction://hlinkfile"/>
              </a:rPr>
              <a:t>2nd Global Conference on Health Promotion: Adelaide 1988</a:t>
            </a:r>
            <a:endParaRPr lang="en-GB" dirty="0"/>
          </a:p>
          <a:p>
            <a:r>
              <a:rPr lang="en-GB" dirty="0">
                <a:hlinkClick r:id="rId9" action="ppaction://hlinkfile"/>
              </a:rPr>
              <a:t>1st Global Conference on Health Promotion: Ottawa 1986</a:t>
            </a:r>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2992766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8</a:t>
            </a:r>
            <a:r>
              <a:rPr lang="en-GB" baseline="30000" dirty="0" smtClean="0"/>
              <a:t>th</a:t>
            </a:r>
            <a:r>
              <a:rPr lang="en-GB" dirty="0" smtClean="0"/>
              <a:t> Global Health Promotion Conference (WHO)</a:t>
            </a:r>
            <a:endParaRPr lang="en-GB" dirty="0"/>
          </a:p>
        </p:txBody>
      </p:sp>
      <p:sp>
        <p:nvSpPr>
          <p:cNvPr id="3" name="Content Placeholder 2"/>
          <p:cNvSpPr>
            <a:spLocks noGrp="1"/>
          </p:cNvSpPr>
          <p:nvPr>
            <p:ph idx="1"/>
          </p:nvPr>
        </p:nvSpPr>
        <p:spPr/>
        <p:txBody>
          <a:bodyPr>
            <a:normAutofit fontScale="77500" lnSpcReduction="20000"/>
          </a:bodyPr>
          <a:lstStyle/>
          <a:p>
            <a:r>
              <a:rPr lang="en-GB" sz="3200" b="1" dirty="0" smtClean="0"/>
              <a:t>Will be held in Helsinki, Finland 10-14</a:t>
            </a:r>
            <a:r>
              <a:rPr lang="en-GB" sz="3200" b="1" baseline="30000" dirty="0" smtClean="0"/>
              <a:t>th</a:t>
            </a:r>
            <a:r>
              <a:rPr lang="en-GB" sz="3200" b="1" dirty="0" smtClean="0"/>
              <a:t> June 2013!</a:t>
            </a:r>
          </a:p>
          <a:p>
            <a:r>
              <a:rPr lang="en-GB" sz="3200" b="1" dirty="0"/>
              <a:t>Who should </a:t>
            </a:r>
            <a:r>
              <a:rPr lang="en-GB" sz="3200" b="1" dirty="0" smtClean="0"/>
              <a:t>attend?</a:t>
            </a:r>
            <a:endParaRPr lang="en-GB" sz="3200" b="1" dirty="0"/>
          </a:p>
          <a:p>
            <a:r>
              <a:rPr lang="en-GB" sz="3200" dirty="0"/>
              <a:t>Participation is by invitation only. The invitation process will not start before October 2012</a:t>
            </a:r>
            <a:r>
              <a:rPr lang="en-GB" sz="3200" dirty="0" smtClean="0"/>
              <a:t>. </a:t>
            </a:r>
          </a:p>
          <a:p>
            <a:r>
              <a:rPr lang="en-GB" sz="3200" dirty="0" smtClean="0"/>
              <a:t>Eight </a:t>
            </a:r>
            <a:r>
              <a:rPr lang="en-GB" sz="3200" dirty="0"/>
              <a:t>hundred participants are expected, representing different levels of Member State governments, UN and international organizations, civil society and international financial institutions and foundations representing health and other relevant sectors.</a:t>
            </a:r>
          </a:p>
          <a:p>
            <a:endParaRPr lang="en-GB" sz="3200" dirty="0"/>
          </a:p>
          <a:p>
            <a:endParaRPr lang="en-GB" sz="3200" dirty="0" smtClean="0"/>
          </a:p>
          <a:p>
            <a:endParaRPr lang="en-GB" sz="3200" dirty="0"/>
          </a:p>
          <a:p>
            <a:pPr marL="0" indent="0">
              <a:buNone/>
            </a:pPr>
            <a:endParaRPr lang="en-GB" sz="3200" dirty="0"/>
          </a:p>
        </p:txBody>
      </p:sp>
    </p:spTree>
    <p:extLst>
      <p:ext uri="{BB962C8B-B14F-4D97-AF65-F5344CB8AC3E}">
        <p14:creationId xmlns:p14="http://schemas.microsoft.com/office/powerpoint/2010/main" xmlns="" val="7463265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8</a:t>
            </a:r>
            <a:r>
              <a:rPr lang="en-GB" baseline="30000" dirty="0"/>
              <a:t>th</a:t>
            </a:r>
            <a:r>
              <a:rPr lang="en-GB" dirty="0"/>
              <a:t> Global Health Promotion Conference (WHO)</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Conference aims</a:t>
            </a:r>
          </a:p>
          <a:p>
            <a:r>
              <a:rPr lang="en-GB" dirty="0"/>
              <a:t>To facilitate exchange of experiences and lessons learnt and give guidance on effective mechanisms for promoting </a:t>
            </a:r>
            <a:r>
              <a:rPr lang="en-GB" dirty="0" err="1"/>
              <a:t>intersectoral</a:t>
            </a:r>
            <a:r>
              <a:rPr lang="en-GB" dirty="0"/>
              <a:t> action</a:t>
            </a:r>
          </a:p>
          <a:p>
            <a:r>
              <a:rPr lang="en-GB" dirty="0"/>
              <a:t>To review approaches to address barriers and build capacity for implementing Health in All Policies </a:t>
            </a:r>
          </a:p>
          <a:p>
            <a:r>
              <a:rPr lang="en-GB" dirty="0"/>
              <a:t>To identify opportunities to implement the recommendations of the Commission on Social Determinants of Health through Health in All Policies </a:t>
            </a:r>
          </a:p>
          <a:p>
            <a:r>
              <a:rPr lang="en-GB" dirty="0"/>
              <a:t>To establish and review economic, developmental and social case for investing in </a:t>
            </a:r>
            <a:r>
              <a:rPr lang="en-GB" dirty="0" err="1"/>
              <a:t>HiAP</a:t>
            </a:r>
            <a:r>
              <a:rPr lang="en-GB" dirty="0"/>
              <a:t> </a:t>
            </a:r>
          </a:p>
          <a:p>
            <a:r>
              <a:rPr lang="en-GB" dirty="0"/>
              <a:t>To address the contribution of health promotion in the renewal and reform of primary health care </a:t>
            </a:r>
          </a:p>
          <a:p>
            <a:r>
              <a:rPr lang="en-GB" dirty="0"/>
              <a:t>To review progress, impact and achievements of health promotion since the Ottawa Conference</a:t>
            </a:r>
          </a:p>
          <a:p>
            <a:endParaRPr lang="en-GB" dirty="0"/>
          </a:p>
        </p:txBody>
      </p:sp>
    </p:spTree>
    <p:extLst>
      <p:ext uri="{BB962C8B-B14F-4D97-AF65-F5344CB8AC3E}">
        <p14:creationId xmlns:p14="http://schemas.microsoft.com/office/powerpoint/2010/main" xmlns="" val="3853097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dirty="0" smtClean="0"/>
              <a:t>Katz, J., </a:t>
            </a:r>
            <a:r>
              <a:rPr lang="en-US" dirty="0" err="1" smtClean="0"/>
              <a:t>Peberdy</a:t>
            </a:r>
            <a:r>
              <a:rPr lang="en-US" dirty="0" smtClean="0"/>
              <a:t>, A. &amp; Douglas J. (2000) </a:t>
            </a:r>
            <a:r>
              <a:rPr lang="en-US" i="1" dirty="0" smtClean="0"/>
              <a:t>Promoting Health: Knowledge &amp; Practice. </a:t>
            </a:r>
            <a:r>
              <a:rPr lang="en-US" dirty="0" smtClean="0"/>
              <a:t>(2</a:t>
            </a:r>
            <a:r>
              <a:rPr lang="en-US" baseline="30000" dirty="0" smtClean="0"/>
              <a:t>nd</a:t>
            </a:r>
            <a:r>
              <a:rPr lang="en-US" dirty="0" smtClean="0"/>
              <a:t> Edition). Basingstoke: Macmillan Press Ltd.</a:t>
            </a:r>
          </a:p>
          <a:p>
            <a:endParaRPr lang="en-US" dirty="0"/>
          </a:p>
          <a:p>
            <a:r>
              <a:rPr lang="en-US" dirty="0" smtClean="0"/>
              <a:t>WHO (2013) Health Promotion [online] Available: </a:t>
            </a:r>
            <a:r>
              <a:rPr lang="en-US" dirty="0" smtClean="0">
                <a:hlinkClick r:id="rId2"/>
              </a:rPr>
              <a:t>http</a:t>
            </a:r>
            <a:r>
              <a:rPr lang="en-US" dirty="0">
                <a:hlinkClick r:id="rId2"/>
              </a:rPr>
              <a:t>://www.who.int/healthpromotion/en</a:t>
            </a:r>
            <a:r>
              <a:rPr lang="en-US" dirty="0" smtClean="0">
                <a:hlinkClick r:id="rId2"/>
              </a:rPr>
              <a:t>/</a:t>
            </a:r>
            <a:r>
              <a:rPr lang="en-US" dirty="0" smtClean="0"/>
              <a:t> (28</a:t>
            </a:r>
            <a:r>
              <a:rPr lang="en-US" baseline="30000" dirty="0" smtClean="0"/>
              <a:t>th</a:t>
            </a:r>
            <a:r>
              <a:rPr lang="en-US" dirty="0" smtClean="0"/>
              <a:t> Jan 2013)</a:t>
            </a:r>
          </a:p>
          <a:p>
            <a:endParaRPr lang="en-US" dirty="0"/>
          </a:p>
          <a:p>
            <a:endParaRPr lang="en-US" dirty="0"/>
          </a:p>
        </p:txBody>
      </p:sp>
    </p:spTree>
    <p:extLst>
      <p:ext uri="{BB962C8B-B14F-4D97-AF65-F5344CB8AC3E}">
        <p14:creationId xmlns:p14="http://schemas.microsoft.com/office/powerpoint/2010/main" xmlns="" val="7710365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majorFont>
      <a:minorFont>
        <a:latin typeface="News Gothic MT"/>
        <a:ea typeface=""/>
        <a:cs typeface=""/>
        <a:font script="Jpan" typeface="ＭＳ Ｐゴシック"/>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99</TotalTime>
  <Words>917</Words>
  <Application>Microsoft Office PowerPoint</Application>
  <PresentationFormat>On-screen Show (4:3)</PresentationFormat>
  <Paragraphs>83</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Breeze</vt:lpstr>
      <vt:lpstr>Public Policies &amp; Strategies in Health Promotion</vt:lpstr>
      <vt:lpstr>The Ottawa Charter for Health Promotion</vt:lpstr>
      <vt:lpstr>The Ottawa Charter for Health Promotion</vt:lpstr>
      <vt:lpstr>Health Promotion Emblem</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The Ottawa Charter for Health Promotion</vt:lpstr>
      <vt:lpstr>Key Documents</vt:lpstr>
      <vt:lpstr>Past Global Conferences on Health Promotion (WHO)</vt:lpstr>
      <vt:lpstr>The 8th Global Health Promotion Conference (WHO)</vt:lpstr>
      <vt:lpstr>The 8th Global Health Promotion Conference (WHO)</vt:lpstr>
      <vt:lpstr>References</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Hayley Herbert</dc:creator>
  <cp:lastModifiedBy>clientadmin</cp:lastModifiedBy>
  <cp:revision>13</cp:revision>
  <dcterms:created xsi:type="dcterms:W3CDTF">2013-02-03T12:25:21Z</dcterms:created>
  <dcterms:modified xsi:type="dcterms:W3CDTF">2013-02-05T08:55:10Z</dcterms:modified>
</cp:coreProperties>
</file>