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notesMasterIdLst>
    <p:notesMasterId r:id="rId10"/>
  </p:notesMasterIdLst>
  <p:sldIdLst>
    <p:sldId id="256" r:id="rId2"/>
    <p:sldId id="263" r:id="rId3"/>
    <p:sldId id="262" r:id="rId4"/>
    <p:sldId id="257" r:id="rId5"/>
    <p:sldId id="258" r:id="rId6"/>
    <p:sldId id="259" r:id="rId7"/>
    <p:sldId id="260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54C486-BA5C-4125-B78A-B0E9904AC2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F9AE70-D0CE-411D-B114-99BA4363A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471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Today I will present my career goal: working as a Bank Support Worker at Cygnet Wast Hills, supporting men with learning disabilities, autism and associated complex needs. I will share a personal SWOT analysis linking my attributes to this role, explain how I will use my strengths to address weaknesses and risks, and outline the development opportunities I plan to pursue.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35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selected this role because it aligns with my passion for supporting people with learning disabilities and autism. Cygnet Wast Hills provides person-centred care in both independent and communal living spaces, helping people progress toward greater independence — exactly the impact I want to make. The vacancy seeks someone compassionate, a strong communicator, and committed to dignity. It offers flexible working, regular supervision and career development — an ideal starting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790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My strengths directly match the job’s core requirements — empathy, reliability, communication, and person-centred values. These align with the Care Certificate standards. However, I am realistic: I have not yet worked in a specialist setting, so my experience with complex needs is limited. I can also be overly cautious, and I sometimes neglect my own wellbeing. I also need to build my knowledge of key legislation such as the Mental Capacity Act.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08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Excellent opportunities are available: formal qualifications, clear career progression, and ongoing support from Cygnet. I will actively use these to build confidence and expertise. However, threats exist: competition, the emotional demands of the role, and potential service changes. I will address these by being proactive in training, prioritising my wellbeing, and keeping my skills current so I remain adaptable and valuable.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376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is my action plan — turning strengths into solutions. I will use my empathy and willingness to learn to bridge my experience gap through shadowing and training. My communication skills will help me build confidence alongside supervisors. Being team-minded will help me look after myself as well as others. Continuous learning will ensure I stay prepared as standards evolve.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5057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 conclude: this role is the perfect foundation for my career in learning disabilities care. I bring empathy, reliability and a strong work ethic — and I know exactly where I need to grow. I am ready to learn, committed to this path, and excited to contribute to the lives of people at Wast Hills. Thank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807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listening,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welcome your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9AE70-D0CE-411D-B114-99BA4363A01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719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t>10/17/2026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239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86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1">
              <a:rPr lang="en-US" smtClean="0"/>
              <a:t>10/17/2026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90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522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83576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68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554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0340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2865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445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213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79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719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350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120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816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0007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78189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8071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4925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721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809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609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949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987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542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648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7B83E-C77B-36C5-91B2-3644B6D7FC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8F912-C71F-251B-70B9-C2A3253FC8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39840-0467-CDB9-03EB-516E9B1A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AAA3F-FDC0-5226-B3ED-635602CB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59973-9995-DB54-C99A-880A9AD2B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728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4B604462-1B87-4275-8132-8A2EA2908C50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B7D1B2F9-177C-4E35-92CD-BDA76CD4A0B9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57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  <p:sldLayoutId id="2147483837" r:id="rId18"/>
    <p:sldLayoutId id="2147483838" r:id="rId19"/>
    <p:sldLayoutId id="2147483839" r:id="rId20"/>
    <p:sldLayoutId id="2147483840" r:id="rId21"/>
    <p:sldLayoutId id="2147483841" r:id="rId22"/>
    <p:sldLayoutId id="2147483842" r:id="rId23"/>
    <p:sldLayoutId id="2147483843" r:id="rId24"/>
    <p:sldLayoutId id="2147483844" r:id="rId25"/>
    <p:sldLayoutId id="2147483845" r:id="rId26"/>
    <p:sldLayoutId id="2147483846" r:id="rId27"/>
    <p:sldLayoutId id="2147483847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g-link.byteoversea.com/?target=https%3A%2F%2Fwww.jobs.nhs.uk%2Fcandidate%2Fjobadvert%2FE0233-26-2210&amp;scene=im&amp;aid=495671&amp;lang=en-GB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E0233-26-221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www.skillsforcare.org.uk/Careers-and-learning/Developing-your-career/Career-pathways.aspx" TargetMode="External"/><Relationship Id="rId4" Type="http://schemas.openxmlformats.org/officeDocument/2006/relationships/hyperlink" Target="https://www.skillsforcare.org.uk/Standards/Care-Certificate/The-Care-Certificate-standard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B9EB8-150A-5D05-CD8E-A618500F1D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893" y="284813"/>
            <a:ext cx="11647356" cy="1903751"/>
          </a:xfrm>
        </p:spPr>
        <p:txBody>
          <a:bodyPr>
            <a:normAutofit fontScale="90000"/>
          </a:bodyPr>
          <a:lstStyle/>
          <a:p>
            <a:r>
              <a:rPr lang="en-GB"/>
              <a:t>Self-Awareness Presentation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FF40BA-113A-A710-2DE1-465CEB54CE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571" y="2927480"/>
            <a:ext cx="9144000" cy="3255962"/>
          </a:xfrm>
        </p:spPr>
        <p:txBody>
          <a:bodyPr>
            <a:normAutofit fontScale="85000" lnSpcReduction="20000"/>
          </a:bodyPr>
          <a:lstStyle/>
          <a:p>
            <a:r>
              <a:rPr lang="en-GB" sz="4500" dirty="0"/>
              <a:t>Student name :Jodice Stephenson</a:t>
            </a:r>
          </a:p>
          <a:p>
            <a:r>
              <a:rPr lang="en-GB" sz="4500" dirty="0"/>
              <a:t> Student Id:2525266 </a:t>
            </a:r>
          </a:p>
          <a:p>
            <a:r>
              <a:rPr lang="en-GB" sz="4500" dirty="0"/>
              <a:t>Module code:LCHS4009</a:t>
            </a:r>
          </a:p>
          <a:p>
            <a:r>
              <a:rPr lang="en-GB" sz="4500" dirty="0"/>
              <a:t>Lecturer: </a:t>
            </a:r>
            <a:r>
              <a:rPr lang="en-GB" sz="4500" dirty="0" err="1"/>
              <a:t>PrabJot</a:t>
            </a:r>
            <a:r>
              <a:rPr lang="en-GB" sz="4500" dirty="0"/>
              <a:t> Sahota </a:t>
            </a:r>
          </a:p>
          <a:p>
            <a:r>
              <a:rPr lang="en-GB" sz="4500" dirty="0"/>
              <a:t>Date 18.10.2026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985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18B30-1817-2D01-28DA-CBA2677E9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805" y="2655057"/>
            <a:ext cx="3645608" cy="2606490"/>
          </a:xfrm>
        </p:spPr>
        <p:txBody>
          <a:bodyPr>
            <a:normAutofit/>
          </a:bodyPr>
          <a:lstStyle/>
          <a:p>
            <a:r>
              <a:rPr lang="en-GB" b="1" dirty="0"/>
              <a:t>BANK SUPPORT WORKER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690D3F-48AE-8486-2985-3A46D8D5E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913" y="1148697"/>
            <a:ext cx="5559944" cy="5184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6B1C5F-54D0-21FF-E5A7-62741608E900}"/>
              </a:ext>
            </a:extLst>
          </p:cNvPr>
          <p:cNvSpPr txBox="1"/>
          <p:nvPr/>
        </p:nvSpPr>
        <p:spPr>
          <a:xfrm>
            <a:off x="4452079" y="524655"/>
            <a:ext cx="75850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+mj-lt"/>
              </a:rPr>
              <a:t>Cygnet Wast Hills (Learning Disabilities &amp; Autism)</a:t>
            </a:r>
          </a:p>
        </p:txBody>
      </p:sp>
    </p:spTree>
    <p:extLst>
      <p:ext uri="{BB962C8B-B14F-4D97-AF65-F5344CB8AC3E}">
        <p14:creationId xmlns:p14="http://schemas.microsoft.com/office/powerpoint/2010/main" val="1369626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F84A-F96D-3331-E44F-E29E97AA3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sz="3700"/>
              <a:t>The Vacancy — Bank Support Worker, Cygnet Health Care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921B69D-62B8-0CE4-9094-F168D1A7F0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514365"/>
              </p:ext>
            </p:extLst>
          </p:nvPr>
        </p:nvGraphicFramePr>
        <p:xfrm>
          <a:off x="1205338" y="1923188"/>
          <a:ext cx="10267334" cy="42458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47781">
                  <a:extLst>
                    <a:ext uri="{9D8B030D-6E8A-4147-A177-3AD203B41FA5}">
                      <a16:colId xmlns:a16="http://schemas.microsoft.com/office/drawing/2014/main" val="3518634792"/>
                    </a:ext>
                  </a:extLst>
                </a:gridCol>
                <a:gridCol w="8419553">
                  <a:extLst>
                    <a:ext uri="{9D8B030D-6E8A-4147-A177-3AD203B41FA5}">
                      <a16:colId xmlns:a16="http://schemas.microsoft.com/office/drawing/2014/main" val="1536258991"/>
                    </a:ext>
                  </a:extLst>
                </a:gridCol>
              </a:tblGrid>
              <a:tr h="3715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749655634"/>
                  </a:ext>
                </a:extLst>
              </a:tr>
              <a:tr h="6589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Employer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Cygnet Health Care (established 1988, 10,000+ staff, 150+ UK services)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1464195789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Bank Support Worker — Flexible ad hoc shifts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2005876404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Location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Wast Hills, Kings Norton, B38 9ET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2312407013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Salary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£13.00/hr (£14.57 incl. 12.1% holiday allowance)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1148050212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Posted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 October 2026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1915767560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Closing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 November 2026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2992304149"/>
                  </a:ext>
                </a:extLst>
              </a:tr>
              <a:tr h="371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VPFF080756</a:t>
                      </a: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3035561752"/>
                  </a:ext>
                </a:extLst>
              </a:tr>
              <a:tr h="94645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Source</a:t>
                      </a:r>
                    </a:p>
                  </a:txBody>
                  <a:tcPr marL="5351" marR="5351" marT="5351" marB="5351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Jobs — 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 tooltip="autolink"/>
                        </a:rPr>
                        <a:t>https://www.jobs.nhs.uk/candidate/jobadvert/E0233-26-2210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51" marR="5351" marT="5351" marB="5351" anchor="ctr"/>
                </a:tc>
                <a:extLst>
                  <a:ext uri="{0D108BD9-81ED-4DB2-BD59-A6C34878D82A}">
                    <a16:rowId xmlns:a16="http://schemas.microsoft.com/office/drawing/2014/main" val="945551396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816B1E84-B405-CA70-2CA0-FFF6175D71AC}"/>
              </a:ext>
            </a:extLst>
          </p:cNvPr>
          <p:cNvSpPr txBox="1"/>
          <p:nvPr/>
        </p:nvSpPr>
        <p:spPr>
          <a:xfrm>
            <a:off x="1205338" y="6169074"/>
            <a:ext cx="10267334" cy="314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Requirements: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Person-centred care · Effective communication · Teamwork · Sensitivity · Empower independence · Maintain dignity · Enhanced DBS check</a:t>
            </a:r>
          </a:p>
        </p:txBody>
      </p:sp>
    </p:spTree>
    <p:extLst>
      <p:ext uri="{BB962C8B-B14F-4D97-AF65-F5344CB8AC3E}">
        <p14:creationId xmlns:p14="http://schemas.microsoft.com/office/powerpoint/2010/main" val="1887973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CF1BDEA9-D169-4EE4-A46E-9F28AFF31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24" y="170888"/>
            <a:ext cx="10741152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Internal Analysis — Strengths &amp; Areas for Development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DBDBAED-0E86-B5C9-958E-210EA708BB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485429"/>
              </p:ext>
            </p:extLst>
          </p:nvPr>
        </p:nvGraphicFramePr>
        <p:xfrm>
          <a:off x="77448" y="2053652"/>
          <a:ext cx="12037104" cy="480434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09276">
                  <a:extLst>
                    <a:ext uri="{9D8B030D-6E8A-4147-A177-3AD203B41FA5}">
                      <a16:colId xmlns:a16="http://schemas.microsoft.com/office/drawing/2014/main" val="1090302057"/>
                    </a:ext>
                  </a:extLst>
                </a:gridCol>
                <a:gridCol w="3009276">
                  <a:extLst>
                    <a:ext uri="{9D8B030D-6E8A-4147-A177-3AD203B41FA5}">
                      <a16:colId xmlns:a16="http://schemas.microsoft.com/office/drawing/2014/main" val="3780117281"/>
                    </a:ext>
                  </a:extLst>
                </a:gridCol>
                <a:gridCol w="3009276">
                  <a:extLst>
                    <a:ext uri="{9D8B030D-6E8A-4147-A177-3AD203B41FA5}">
                      <a16:colId xmlns:a16="http://schemas.microsoft.com/office/drawing/2014/main" val="3724317834"/>
                    </a:ext>
                  </a:extLst>
                </a:gridCol>
                <a:gridCol w="3009276">
                  <a:extLst>
                    <a:ext uri="{9D8B030D-6E8A-4147-A177-3AD203B41FA5}">
                      <a16:colId xmlns:a16="http://schemas.microsoft.com/office/drawing/2014/main" val="1885603089"/>
                    </a:ext>
                  </a:extLst>
                </a:gridCol>
              </a:tblGrid>
              <a:tr h="4627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Strength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Alignment with Role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Weakness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 Need</a:t>
                      </a:r>
                    </a:p>
                  </a:txBody>
                  <a:tcPr marL="5347" marR="5347" marT="5347" marB="5347" anchor="ctr"/>
                </a:tc>
                <a:extLst>
                  <a:ext uri="{0D108BD9-81ED-4DB2-BD59-A6C34878D82A}">
                    <a16:rowId xmlns:a16="http://schemas.microsoft.com/office/drawing/2014/main" val="3667928421"/>
                  </a:ext>
                </a:extLst>
              </a:tr>
              <a:tr h="118496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Empathetic, patient listener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Builds trust; understands non-verbal needs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experience with complex/autism-related behaviours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 positive behavioural support approaches</a:t>
                      </a:r>
                    </a:p>
                  </a:txBody>
                  <a:tcPr marL="5347" marR="5347" marT="5347" marB="5347" anchor="ctr"/>
                </a:tc>
                <a:extLst>
                  <a:ext uri="{0D108BD9-81ED-4DB2-BD59-A6C34878D82A}">
                    <a16:rowId xmlns:a16="http://schemas.microsoft.com/office/drawing/2014/main" val="2378715606"/>
                  </a:ext>
                </a:extLst>
              </a:tr>
              <a:tr h="120708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communicator &amp; team player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Works alongside nursing/care teams; reports concerns clearly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be over-cautious; hesitates making independent decisions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confidence applying protocols</a:t>
                      </a:r>
                    </a:p>
                  </a:txBody>
                  <a:tcPr marL="5347" marR="5347" marT="5347" marB="5347" anchor="ctr"/>
                </a:tc>
                <a:extLst>
                  <a:ext uri="{0D108BD9-81ED-4DB2-BD59-A6C34878D82A}">
                    <a16:rowId xmlns:a16="http://schemas.microsoft.com/office/drawing/2014/main" val="2179905784"/>
                  </a:ext>
                </a:extLst>
              </a:tr>
              <a:tr h="111858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Committed to dignity &amp; equality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Matches Cygnet’s values; upholds rights &amp; privacy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Sometimes prioritises tasks over own rest — risk of burnout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Strengthen self-care &amp; boundaries</a:t>
                      </a:r>
                    </a:p>
                  </a:txBody>
                  <a:tcPr marL="5347" marR="5347" marT="5347" marB="5347" anchor="ctr"/>
                </a:tc>
                <a:extLst>
                  <a:ext uri="{0D108BD9-81ED-4DB2-BD59-A6C34878D82A}">
                    <a16:rowId xmlns:a16="http://schemas.microsoft.com/office/drawing/2014/main" val="2738952596"/>
                  </a:ext>
                </a:extLst>
              </a:tr>
              <a:tr h="83094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Reliable, adaptable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Suits flexible bank shift patterns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knowledge of MCA/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DoLS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legislation</a:t>
                      </a:r>
                    </a:p>
                  </a:txBody>
                  <a:tcPr marL="5347" marR="5347" marT="5347" marB="5347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Deepen legal &amp; regulatory understanding</a:t>
                      </a:r>
                    </a:p>
                  </a:txBody>
                  <a:tcPr marL="5347" marR="5347" marT="5347" marB="5347" anchor="ctr"/>
                </a:tc>
                <a:extLst>
                  <a:ext uri="{0D108BD9-81ED-4DB2-BD59-A6C34878D82A}">
                    <a16:rowId xmlns:a16="http://schemas.microsoft.com/office/drawing/2014/main" val="703853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3757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7124542-AA3D-E4AC-8D88-E9C0D42D2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r>
              <a:rPr lang="en-GB" dirty="0"/>
              <a:t>External Analysis — Opportunities &amp; Potential Risks</a:t>
            </a: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39631E2-AA96-7CCD-7066-1118F82BD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085382"/>
              </p:ext>
            </p:extLst>
          </p:nvPr>
        </p:nvGraphicFramePr>
        <p:xfrm>
          <a:off x="224851" y="1663908"/>
          <a:ext cx="11392524" cy="49467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48131">
                  <a:extLst>
                    <a:ext uri="{9D8B030D-6E8A-4147-A177-3AD203B41FA5}">
                      <a16:colId xmlns:a16="http://schemas.microsoft.com/office/drawing/2014/main" val="2496193205"/>
                    </a:ext>
                  </a:extLst>
                </a:gridCol>
                <a:gridCol w="2848131">
                  <a:extLst>
                    <a:ext uri="{9D8B030D-6E8A-4147-A177-3AD203B41FA5}">
                      <a16:colId xmlns:a16="http://schemas.microsoft.com/office/drawing/2014/main" val="691256554"/>
                    </a:ext>
                  </a:extLst>
                </a:gridCol>
                <a:gridCol w="2848131">
                  <a:extLst>
                    <a:ext uri="{9D8B030D-6E8A-4147-A177-3AD203B41FA5}">
                      <a16:colId xmlns:a16="http://schemas.microsoft.com/office/drawing/2014/main" val="3073131168"/>
                    </a:ext>
                  </a:extLst>
                </a:gridCol>
                <a:gridCol w="2848131">
                  <a:extLst>
                    <a:ext uri="{9D8B030D-6E8A-4147-A177-3AD203B41FA5}">
                      <a16:colId xmlns:a16="http://schemas.microsoft.com/office/drawing/2014/main" val="3042948879"/>
                    </a:ext>
                  </a:extLst>
                </a:gridCol>
              </a:tblGrid>
              <a:tr h="3795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Opportunity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Will Use It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Threat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Will Minimise</a:t>
                      </a:r>
                    </a:p>
                  </a:txBody>
                  <a:tcPr marL="5297" marR="5297" marT="5297" marB="5297" anchor="ctr"/>
                </a:tc>
                <a:extLst>
                  <a:ext uri="{0D108BD9-81ED-4DB2-BD59-A6C34878D82A}">
                    <a16:rowId xmlns:a16="http://schemas.microsoft.com/office/drawing/2014/main" val="2878730534"/>
                  </a:ext>
                </a:extLst>
              </a:tr>
              <a:tr h="134239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Cygnet offers coaching, supervision &amp; peer support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structured induction; shadow experienced staff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experienced applicants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Highlight transferable skills, reliability &amp; willingness to learn</a:t>
                      </a:r>
                    </a:p>
                  </a:txBody>
                  <a:tcPr marL="5297" marR="5297" marT="5297" marB="5297" anchor="ctr"/>
                </a:tc>
                <a:extLst>
                  <a:ext uri="{0D108BD9-81ED-4DB2-BD59-A6C34878D82A}">
                    <a16:rowId xmlns:a16="http://schemas.microsoft.com/office/drawing/2014/main" val="1703975320"/>
                  </a:ext>
                </a:extLst>
              </a:tr>
              <a:tr h="109022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Certificate + Level 2/3 Adult Care Diploma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Enrol within 3 months; link learning to daily practice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fatigue &amp; workload pressure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supervision proactively; maintain self-care plan</a:t>
                      </a:r>
                    </a:p>
                  </a:txBody>
                  <a:tcPr marL="5297" marR="5297" marT="5297" marB="5297" anchor="ctr"/>
                </a:tc>
                <a:extLst>
                  <a:ext uri="{0D108BD9-81ED-4DB2-BD59-A6C34878D82A}">
                    <a16:rowId xmlns:a16="http://schemas.microsoft.com/office/drawing/2014/main" val="1160124235"/>
                  </a:ext>
                </a:extLst>
              </a:tr>
              <a:tr h="111314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Progression: Senior → Team Leader → Manager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consistent bank experience; seek autism training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Funding/service changes may affect bank hours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Diversify skills; keep up-to-date portfolio</a:t>
                      </a:r>
                    </a:p>
                  </a:txBody>
                  <a:tcPr marL="5297" marR="5297" marT="5297" marB="5297" anchor="ctr"/>
                </a:tc>
                <a:extLst>
                  <a:ext uri="{0D108BD9-81ED-4DB2-BD59-A6C34878D82A}">
                    <a16:rowId xmlns:a16="http://schemas.microsoft.com/office/drawing/2014/main" val="1892662827"/>
                  </a:ext>
                </a:extLst>
              </a:tr>
              <a:tr h="102144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 for Care &amp; local college resources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free e-learning &amp; workshops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Evolving standards/legislation</a:t>
                      </a:r>
                    </a:p>
                  </a:txBody>
                  <a:tcPr marL="5297" marR="5297" marT="5297" marB="5297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CPD; reflect on practice; update knowledge</a:t>
                      </a:r>
                    </a:p>
                  </a:txBody>
                  <a:tcPr marL="5297" marR="5297" marT="5297" marB="5297" anchor="ctr"/>
                </a:tc>
                <a:extLst>
                  <a:ext uri="{0D108BD9-81ED-4DB2-BD59-A6C34878D82A}">
                    <a16:rowId xmlns:a16="http://schemas.microsoft.com/office/drawing/2014/main" val="8752475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4073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C604DFB-7A7B-561C-5EEE-253C7A7D6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119" y="68870"/>
            <a:ext cx="11337761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My Strengths to Overcome Challenges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A3DAC9A-7A1C-0154-2C7E-AB918A6376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762265"/>
              </p:ext>
            </p:extLst>
          </p:nvPr>
        </p:nvGraphicFramePr>
        <p:xfrm>
          <a:off x="134911" y="2062163"/>
          <a:ext cx="11902191" cy="45624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67397">
                  <a:extLst>
                    <a:ext uri="{9D8B030D-6E8A-4147-A177-3AD203B41FA5}">
                      <a16:colId xmlns:a16="http://schemas.microsoft.com/office/drawing/2014/main" val="1655273367"/>
                    </a:ext>
                  </a:extLst>
                </a:gridCol>
                <a:gridCol w="3967397">
                  <a:extLst>
                    <a:ext uri="{9D8B030D-6E8A-4147-A177-3AD203B41FA5}">
                      <a16:colId xmlns:a16="http://schemas.microsoft.com/office/drawing/2014/main" val="1060814252"/>
                    </a:ext>
                  </a:extLst>
                </a:gridCol>
                <a:gridCol w="3967397">
                  <a:extLst>
                    <a:ext uri="{9D8B030D-6E8A-4147-A177-3AD203B41FA5}">
                      <a16:colId xmlns:a16="http://schemas.microsoft.com/office/drawing/2014/main" val="2299643810"/>
                    </a:ext>
                  </a:extLst>
                </a:gridCol>
              </a:tblGrid>
              <a:tr h="23701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Used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Action Plan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2954547575"/>
                  </a:ext>
                </a:extLst>
              </a:tr>
              <a:tr h="879393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specialist experience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 + willingness to learn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Shadow staff; daily reflective log; complete Autism Awareness e-learning in 4 weeks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2567305780"/>
                  </a:ext>
                </a:extLst>
              </a:tr>
              <a:tr h="80667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 decision-making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communication + reliability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Clarify boundaries with supervisor; use decision checklist; review monthly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2404005608"/>
                  </a:ext>
                </a:extLst>
              </a:tr>
              <a:tr h="85515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burnout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focus + adaptability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 realistic shifts; take breaks; debrief in supervision; support colleagues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2109524725"/>
                  </a:ext>
                </a:extLst>
              </a:tr>
              <a:tr h="86727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Standing out in competition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+ quick learning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Show Care Certificate progress; offer flexible availability; demonstrate values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3054491830"/>
                  </a:ext>
                </a:extLst>
              </a:tr>
              <a:tr h="843032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Keeping pace with change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Reflective practice + CPD focus</a:t>
                      </a:r>
                    </a:p>
                  </a:txBody>
                  <a:tcPr marL="3086" marR="3086" marT="3086" marB="3086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1hr/week dedicated learning; attend in-service training; update PDP regularly</a:t>
                      </a:r>
                    </a:p>
                  </a:txBody>
                  <a:tcPr marL="3086" marR="3086" marT="3086" marB="3086" anchor="ctr"/>
                </a:tc>
                <a:extLst>
                  <a:ext uri="{0D108BD9-81ED-4DB2-BD59-A6C34878D82A}">
                    <a16:rowId xmlns:a16="http://schemas.microsoft.com/office/drawing/2014/main" val="23567900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102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598B7D6-5A5E-1238-2E4B-500ACCB2D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717" y="305799"/>
            <a:ext cx="10741152" cy="1132258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EF81328-C7D9-96B8-6E7B-28BEFACB67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80438" y="2362200"/>
            <a:ext cx="7639862" cy="354330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My core values &amp; strengths align strongly with the Bank Support Worker role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have clear development areas and a realistic, actionable plan to address them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Next steps: Apply → Complete health and social care Level 4  → Progress to Senior Support Worker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721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7951E-B835-CB90-0D54-E9ADACC04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8610"/>
            <a:ext cx="10741152" cy="1132258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5B76B-21E8-ECD0-5F79-DE7CE4DEF85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Cygnet Health Care (2026) </a:t>
            </a:r>
            <a:r>
              <a:rPr lang="en-GB" i="1" dirty="0"/>
              <a:t>Bank Support Worker: Cygnet Wast Hills</a:t>
            </a:r>
            <a:r>
              <a:rPr lang="en-GB" dirty="0"/>
              <a:t>. NHS Jobs, reference VPFF080756. Posted 15 October 2026. Available at: </a:t>
            </a:r>
            <a:r>
              <a:rPr lang="en-GB" dirty="0">
                <a:hlinkClick r:id="rId3" tooltip="autolink"/>
              </a:rPr>
              <a:t>https://www.jobs.nhs.uk/candidate/jobadvert/E0233-26-2210</a:t>
            </a:r>
            <a:r>
              <a:rPr lang="en-GB" dirty="0"/>
              <a:t> (Accessed: 17 October 2026).</a:t>
            </a:r>
          </a:p>
          <a:p>
            <a:r>
              <a:rPr lang="en-GB" dirty="0"/>
              <a:t>Skills for Care (2025) </a:t>
            </a:r>
            <a:r>
              <a:rPr lang="en-GB" i="1" dirty="0"/>
              <a:t>The Care Certificate Standards</a:t>
            </a:r>
            <a:r>
              <a:rPr lang="en-GB" dirty="0"/>
              <a:t>. Leeds: Department of Health and Social Care. Available at: </a:t>
            </a:r>
            <a:r>
              <a:rPr lang="en-GB" dirty="0">
                <a:hlinkClick r:id="rId4" tooltip="autolink"/>
              </a:rPr>
              <a:t>https://www.skillsforcare.org.uk/Standards/Care-Certificate/The-Care-Certificate-standards.aspx</a:t>
            </a:r>
            <a:r>
              <a:rPr lang="en-GB" dirty="0"/>
              <a:t> (Accessed: 17 October 2026).</a:t>
            </a:r>
          </a:p>
          <a:p>
            <a:r>
              <a:rPr lang="en-GB" dirty="0"/>
              <a:t>Skills for Care (2026) </a:t>
            </a:r>
            <a:r>
              <a:rPr lang="en-GB" i="1" dirty="0"/>
              <a:t>Career pathways in adult social care</a:t>
            </a:r>
            <a:r>
              <a:rPr lang="en-GB" dirty="0"/>
              <a:t>. Available at: </a:t>
            </a:r>
            <a:r>
              <a:rPr lang="en-GB" dirty="0">
                <a:hlinkClick r:id="rId5" tooltip="autolink"/>
              </a:rPr>
              <a:t>https://www.skillsforcare.org.uk/Careers-and-learning/Developing-your-career/Career-pathways.aspx</a:t>
            </a:r>
            <a:r>
              <a:rPr lang="en-GB" dirty="0"/>
              <a:t> (Accessed: 17 October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09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374</TotalTime>
  <Words>1148</Words>
  <Application>Microsoft Office PowerPoint</Application>
  <PresentationFormat>Widescreen</PresentationFormat>
  <Paragraphs>112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Felix Titling</vt:lpstr>
      <vt:lpstr>Goudy Old Style</vt:lpstr>
      <vt:lpstr>Archway</vt:lpstr>
      <vt:lpstr>Self-Awareness Presentation  </vt:lpstr>
      <vt:lpstr>BANK SUPPORT WORKER </vt:lpstr>
      <vt:lpstr>The Vacancy — Bank Support Worker, Cygnet Health Care</vt:lpstr>
      <vt:lpstr>Internal Analysis — Strengths &amp; Areas for Development</vt:lpstr>
      <vt:lpstr>External Analysis — Opportunities &amp; Potential Risks</vt:lpstr>
      <vt:lpstr>My Strengths to Overcome Challenges</vt:lpstr>
      <vt:lpstr>Conclusion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jodicestephenson@gmail.com</dc:creator>
  <cp:lastModifiedBy>jodicestephenson@gmail.com</cp:lastModifiedBy>
  <cp:revision>3</cp:revision>
  <dcterms:created xsi:type="dcterms:W3CDTF">2026-09-23T10:51:25Z</dcterms:created>
  <dcterms:modified xsi:type="dcterms:W3CDTF">2026-10-17T22:44:25Z</dcterms:modified>
</cp:coreProperties>
</file>