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77" r:id="rId2"/>
    <p:sldId id="321" r:id="rId3"/>
    <p:sldId id="305" r:id="rId4"/>
    <p:sldId id="298" r:id="rId5"/>
    <p:sldId id="315" r:id="rId6"/>
    <p:sldId id="301" r:id="rId7"/>
    <p:sldId id="317" r:id="rId8"/>
    <p:sldId id="302" r:id="rId9"/>
    <p:sldId id="281" r:id="rId10"/>
    <p:sldId id="270" r:id="rId11"/>
    <p:sldId id="303" r:id="rId12"/>
    <p:sldId id="271" r:id="rId13"/>
    <p:sldId id="268" r:id="rId14"/>
    <p:sldId id="309" r:id="rId15"/>
    <p:sldId id="310" r:id="rId16"/>
    <p:sldId id="269" r:id="rId17"/>
    <p:sldId id="283" r:id="rId18"/>
    <p:sldId id="284" r:id="rId19"/>
    <p:sldId id="280" r:id="rId20"/>
    <p:sldId id="304" r:id="rId21"/>
    <p:sldId id="288" r:id="rId22"/>
    <p:sldId id="278" r:id="rId23"/>
    <p:sldId id="273" r:id="rId24"/>
    <p:sldId id="289" r:id="rId25"/>
    <p:sldId id="290" r:id="rId26"/>
    <p:sldId id="620" r:id="rId27"/>
    <p:sldId id="291" r:id="rId28"/>
    <p:sldId id="287" r:id="rId29"/>
    <p:sldId id="292" r:id="rId30"/>
    <p:sldId id="296" r:id="rId31"/>
    <p:sldId id="311" r:id="rId32"/>
    <p:sldId id="297" r:id="rId33"/>
    <p:sldId id="312" r:id="rId34"/>
    <p:sldId id="320" r:id="rId35"/>
    <p:sldId id="300" r:id="rId3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87" autoAdjust="0"/>
    <p:restoredTop sz="94576" autoAdjust="0"/>
  </p:normalViewPr>
  <p:slideViewPr>
    <p:cSldViewPr>
      <p:cViewPr varScale="1">
        <p:scale>
          <a:sx n="91" d="100"/>
          <a:sy n="91" d="100"/>
        </p:scale>
        <p:origin x="1888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A36F59-CB62-44B9-B1D4-B795328562C9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82AF3389-C61E-4CE1-9748-1D12995C4B90}">
      <dgm:prSet phldrT="[Text]" custT="1"/>
      <dgm:spPr/>
      <dgm:t>
        <a:bodyPr/>
        <a:lstStyle/>
        <a:p>
          <a:r>
            <a:rPr lang="en-GB" sz="2400" b="1" dirty="0">
              <a:solidFill>
                <a:schemeClr val="tx1"/>
              </a:solidFill>
            </a:rPr>
            <a:t>Classical approach: based on 19</a:t>
          </a:r>
          <a:r>
            <a:rPr lang="en-GB" sz="2400" b="1" baseline="30000" dirty="0">
              <a:solidFill>
                <a:schemeClr val="tx1"/>
              </a:solidFill>
            </a:rPr>
            <a:t>th</a:t>
          </a:r>
          <a:r>
            <a:rPr lang="en-GB" sz="2400" b="1" dirty="0">
              <a:solidFill>
                <a:schemeClr val="tx1"/>
              </a:solidFill>
            </a:rPr>
            <a:t> century industrial management</a:t>
          </a:r>
        </a:p>
      </dgm:t>
    </dgm:pt>
    <dgm:pt modelId="{3B5750E5-8790-412E-A544-046C933BBB95}" type="parTrans" cxnId="{A1956653-672F-460B-91D2-C7997239373A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152E4B64-864D-4F3D-BF8C-888E51DED2FC}" type="sibTrans" cxnId="{A1956653-672F-460B-91D2-C7997239373A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11C3AD08-EF63-4700-8F4C-131FCDAD50F7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Human relations approach</a:t>
          </a:r>
          <a:r>
            <a:rPr lang="en-GB" sz="2000" dirty="0">
              <a:solidFill>
                <a:schemeClr val="tx1"/>
              </a:solidFill>
            </a:rPr>
            <a:t>: focus on people and their needs</a:t>
          </a:r>
        </a:p>
      </dgm:t>
    </dgm:pt>
    <dgm:pt modelId="{65D18A48-91AE-4531-A642-A4732740F99D}" type="parTrans" cxnId="{67315DA7-E69B-4260-B80A-61F5F2B3F8F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7BCFED71-ED95-4725-AC91-0D8BBC9A0AD5}" type="sibTrans" cxnId="{67315DA7-E69B-4260-B80A-61F5F2B3F8F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F5FB86C4-4DA3-4AD4-8511-8F07DF374A9F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Systems approach</a:t>
          </a:r>
          <a:r>
            <a:rPr lang="en-GB" sz="2000" dirty="0">
              <a:solidFill>
                <a:schemeClr val="tx1"/>
              </a:solidFill>
            </a:rPr>
            <a:t>: concerned with relationships and technology</a:t>
          </a:r>
        </a:p>
      </dgm:t>
    </dgm:pt>
    <dgm:pt modelId="{03485270-8A36-4F8B-86C9-564FD8F45139}" type="parTrans" cxnId="{4EDD688A-BDD3-4722-BEC8-199CE5FCBF0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C579E90D-BD3E-4A04-9E10-056B1FB13BD0}" type="sibTrans" cxnId="{4EDD688A-BDD3-4722-BEC8-199CE5FCBF06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A3DFA004-89AB-42E2-8911-1FEDD1D94B93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Contingency approach</a:t>
          </a:r>
          <a:r>
            <a:rPr lang="en-GB" sz="2000" dirty="0">
              <a:solidFill>
                <a:schemeClr val="tx1"/>
              </a:solidFill>
            </a:rPr>
            <a:t>: pragmatic, choose what works!</a:t>
          </a:r>
        </a:p>
      </dgm:t>
    </dgm:pt>
    <dgm:pt modelId="{495A7E2F-7FC3-4178-ADE8-44215E743604}" type="parTrans" cxnId="{2E4FE17F-B1C0-4CD7-9764-6103CF6308DC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5EF556A5-9314-4129-90CF-B2876F060F3A}" type="sibTrans" cxnId="{2E4FE17F-B1C0-4CD7-9764-6103CF6308DC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344E6E72-7BB9-4B10-98F2-A6211DBFD71B}" type="pres">
      <dgm:prSet presAssocID="{27A36F59-CB62-44B9-B1D4-B795328562C9}" presName="arrowDiagram" presStyleCnt="0">
        <dgm:presLayoutVars>
          <dgm:chMax val="5"/>
          <dgm:dir/>
          <dgm:resizeHandles val="exact"/>
        </dgm:presLayoutVars>
      </dgm:prSet>
      <dgm:spPr/>
    </dgm:pt>
    <dgm:pt modelId="{9FAFBE03-BDDC-43D2-A849-945D522736D9}" type="pres">
      <dgm:prSet presAssocID="{27A36F59-CB62-44B9-B1D4-B795328562C9}" presName="arrow" presStyleLbl="bgShp" presStyleIdx="0" presStyleCnt="1"/>
      <dgm:spPr/>
    </dgm:pt>
    <dgm:pt modelId="{71363A03-474E-474B-863D-F93ED1B956BE}" type="pres">
      <dgm:prSet presAssocID="{27A36F59-CB62-44B9-B1D4-B795328562C9}" presName="arrowDiagram4" presStyleCnt="0"/>
      <dgm:spPr/>
    </dgm:pt>
    <dgm:pt modelId="{F40BC938-695A-4E8B-AF38-737E5B0C0118}" type="pres">
      <dgm:prSet presAssocID="{82AF3389-C61E-4CE1-9748-1D12995C4B90}" presName="bullet4a" presStyleLbl="node1" presStyleIdx="0" presStyleCnt="4"/>
      <dgm:spPr/>
    </dgm:pt>
    <dgm:pt modelId="{EF61C188-9D72-4FEE-80F1-5F6E37F87769}" type="pres">
      <dgm:prSet presAssocID="{82AF3389-C61E-4CE1-9748-1D12995C4B90}" presName="textBox4a" presStyleLbl="revTx" presStyleIdx="0" presStyleCnt="4" custScaleX="244640" custLinFactY="-101983" custLinFactNeighborX="6297" custLinFactNeighborY="-200000">
        <dgm:presLayoutVars>
          <dgm:bulletEnabled val="1"/>
        </dgm:presLayoutVars>
      </dgm:prSet>
      <dgm:spPr/>
    </dgm:pt>
    <dgm:pt modelId="{6F45501F-AB70-4887-8A5F-69958A111CC1}" type="pres">
      <dgm:prSet presAssocID="{11C3AD08-EF63-4700-8F4C-131FCDAD50F7}" presName="bullet4b" presStyleLbl="node1" presStyleIdx="1" presStyleCnt="4"/>
      <dgm:spPr/>
    </dgm:pt>
    <dgm:pt modelId="{7FF35270-8A63-4375-B1DE-F970E9AC7B30}" type="pres">
      <dgm:prSet presAssocID="{11C3AD08-EF63-4700-8F4C-131FCDAD50F7}" presName="textBox4b" presStyleLbl="revTx" presStyleIdx="1" presStyleCnt="4" custScaleY="63665">
        <dgm:presLayoutVars>
          <dgm:bulletEnabled val="1"/>
        </dgm:presLayoutVars>
      </dgm:prSet>
      <dgm:spPr/>
    </dgm:pt>
    <dgm:pt modelId="{EE9DA7CC-8974-4058-9BD9-64A435455E34}" type="pres">
      <dgm:prSet presAssocID="{F5FB86C4-4DA3-4AD4-8511-8F07DF374A9F}" presName="bullet4c" presStyleLbl="node1" presStyleIdx="2" presStyleCnt="4"/>
      <dgm:spPr/>
    </dgm:pt>
    <dgm:pt modelId="{F0924C64-FFA4-4875-A39D-3251184C59B9}" type="pres">
      <dgm:prSet presAssocID="{F5FB86C4-4DA3-4AD4-8511-8F07DF374A9F}" presName="textBox4c" presStyleLbl="revTx" presStyleIdx="2" presStyleCnt="4" custScaleY="59217">
        <dgm:presLayoutVars>
          <dgm:bulletEnabled val="1"/>
        </dgm:presLayoutVars>
      </dgm:prSet>
      <dgm:spPr/>
    </dgm:pt>
    <dgm:pt modelId="{CCD74420-4403-4706-BB17-4D9AA1E3DC07}" type="pres">
      <dgm:prSet presAssocID="{A3DFA004-89AB-42E2-8911-1FEDD1D94B93}" presName="bullet4d" presStyleLbl="node1" presStyleIdx="3" presStyleCnt="4"/>
      <dgm:spPr/>
    </dgm:pt>
    <dgm:pt modelId="{949AA997-8616-4609-B340-482E8DDCFCA6}" type="pres">
      <dgm:prSet presAssocID="{A3DFA004-89AB-42E2-8911-1FEDD1D94B93}" presName="textBox4d" presStyleLbl="revTx" presStyleIdx="3" presStyleCnt="4" custScaleX="115296" custScaleY="47038" custLinFactNeighborY="4900">
        <dgm:presLayoutVars>
          <dgm:bulletEnabled val="1"/>
        </dgm:presLayoutVars>
      </dgm:prSet>
      <dgm:spPr/>
    </dgm:pt>
  </dgm:ptLst>
  <dgm:cxnLst>
    <dgm:cxn modelId="{5850E318-BB38-47C9-A8E6-A09DF8A2EC95}" type="presOf" srcId="{82AF3389-C61E-4CE1-9748-1D12995C4B90}" destId="{EF61C188-9D72-4FEE-80F1-5F6E37F87769}" srcOrd="0" destOrd="0" presId="urn:microsoft.com/office/officeart/2005/8/layout/arrow2"/>
    <dgm:cxn modelId="{C848953B-5ABE-472B-A956-28265DE98E43}" type="presOf" srcId="{11C3AD08-EF63-4700-8F4C-131FCDAD50F7}" destId="{7FF35270-8A63-4375-B1DE-F970E9AC7B30}" srcOrd="0" destOrd="0" presId="urn:microsoft.com/office/officeart/2005/8/layout/arrow2"/>
    <dgm:cxn modelId="{A1956653-672F-460B-91D2-C7997239373A}" srcId="{27A36F59-CB62-44B9-B1D4-B795328562C9}" destId="{82AF3389-C61E-4CE1-9748-1D12995C4B90}" srcOrd="0" destOrd="0" parTransId="{3B5750E5-8790-412E-A544-046C933BBB95}" sibTransId="{152E4B64-864D-4F3D-BF8C-888E51DED2FC}"/>
    <dgm:cxn modelId="{2E4FE17F-B1C0-4CD7-9764-6103CF6308DC}" srcId="{27A36F59-CB62-44B9-B1D4-B795328562C9}" destId="{A3DFA004-89AB-42E2-8911-1FEDD1D94B93}" srcOrd="3" destOrd="0" parTransId="{495A7E2F-7FC3-4178-ADE8-44215E743604}" sibTransId="{5EF556A5-9314-4129-90CF-B2876F060F3A}"/>
    <dgm:cxn modelId="{4EDD688A-BDD3-4722-BEC8-199CE5FCBF06}" srcId="{27A36F59-CB62-44B9-B1D4-B795328562C9}" destId="{F5FB86C4-4DA3-4AD4-8511-8F07DF374A9F}" srcOrd="2" destOrd="0" parTransId="{03485270-8A36-4F8B-86C9-564FD8F45139}" sibTransId="{C579E90D-BD3E-4A04-9E10-056B1FB13BD0}"/>
    <dgm:cxn modelId="{7B8DC491-5913-4DAD-A1FA-67406DE9493F}" type="presOf" srcId="{A3DFA004-89AB-42E2-8911-1FEDD1D94B93}" destId="{949AA997-8616-4609-B340-482E8DDCFCA6}" srcOrd="0" destOrd="0" presId="urn:microsoft.com/office/officeart/2005/8/layout/arrow2"/>
    <dgm:cxn modelId="{67315DA7-E69B-4260-B80A-61F5F2B3F8F6}" srcId="{27A36F59-CB62-44B9-B1D4-B795328562C9}" destId="{11C3AD08-EF63-4700-8F4C-131FCDAD50F7}" srcOrd="1" destOrd="0" parTransId="{65D18A48-91AE-4531-A642-A4732740F99D}" sibTransId="{7BCFED71-ED95-4725-AC91-0D8BBC9A0AD5}"/>
    <dgm:cxn modelId="{83F0C1D1-AB9F-43D0-849B-94FCFC1A5CE8}" type="presOf" srcId="{27A36F59-CB62-44B9-B1D4-B795328562C9}" destId="{344E6E72-7BB9-4B10-98F2-A6211DBFD71B}" srcOrd="0" destOrd="0" presId="urn:microsoft.com/office/officeart/2005/8/layout/arrow2"/>
    <dgm:cxn modelId="{BFB1DAEE-0FB8-427E-8940-0CA1E3917F50}" type="presOf" srcId="{F5FB86C4-4DA3-4AD4-8511-8F07DF374A9F}" destId="{F0924C64-FFA4-4875-A39D-3251184C59B9}" srcOrd="0" destOrd="0" presId="urn:microsoft.com/office/officeart/2005/8/layout/arrow2"/>
    <dgm:cxn modelId="{619BEBF7-CA7A-4E41-9F6C-EF380BCB073D}" type="presParOf" srcId="{344E6E72-7BB9-4B10-98F2-A6211DBFD71B}" destId="{9FAFBE03-BDDC-43D2-A849-945D522736D9}" srcOrd="0" destOrd="0" presId="urn:microsoft.com/office/officeart/2005/8/layout/arrow2"/>
    <dgm:cxn modelId="{D102A84F-FF11-4BB3-AA63-7E20D6F57FC7}" type="presParOf" srcId="{344E6E72-7BB9-4B10-98F2-A6211DBFD71B}" destId="{71363A03-474E-474B-863D-F93ED1B956BE}" srcOrd="1" destOrd="0" presId="urn:microsoft.com/office/officeart/2005/8/layout/arrow2"/>
    <dgm:cxn modelId="{2B8C3CAA-9DEC-4486-911B-728AC8CF663E}" type="presParOf" srcId="{71363A03-474E-474B-863D-F93ED1B956BE}" destId="{F40BC938-695A-4E8B-AF38-737E5B0C0118}" srcOrd="0" destOrd="0" presId="urn:microsoft.com/office/officeart/2005/8/layout/arrow2"/>
    <dgm:cxn modelId="{0DD1DE54-A037-46AC-8474-090280F6D826}" type="presParOf" srcId="{71363A03-474E-474B-863D-F93ED1B956BE}" destId="{EF61C188-9D72-4FEE-80F1-5F6E37F87769}" srcOrd="1" destOrd="0" presId="urn:microsoft.com/office/officeart/2005/8/layout/arrow2"/>
    <dgm:cxn modelId="{8CAFA701-B07B-4371-A101-DC667CC2DA9E}" type="presParOf" srcId="{71363A03-474E-474B-863D-F93ED1B956BE}" destId="{6F45501F-AB70-4887-8A5F-69958A111CC1}" srcOrd="2" destOrd="0" presId="urn:microsoft.com/office/officeart/2005/8/layout/arrow2"/>
    <dgm:cxn modelId="{3F29B29F-0CDE-48B0-BE48-6BA9E95094CD}" type="presParOf" srcId="{71363A03-474E-474B-863D-F93ED1B956BE}" destId="{7FF35270-8A63-4375-B1DE-F970E9AC7B30}" srcOrd="3" destOrd="0" presId="urn:microsoft.com/office/officeart/2005/8/layout/arrow2"/>
    <dgm:cxn modelId="{7972A0C1-3D39-4A7D-BC0D-00BF6FABC6D2}" type="presParOf" srcId="{71363A03-474E-474B-863D-F93ED1B956BE}" destId="{EE9DA7CC-8974-4058-9BD9-64A435455E34}" srcOrd="4" destOrd="0" presId="urn:microsoft.com/office/officeart/2005/8/layout/arrow2"/>
    <dgm:cxn modelId="{4E0F24E1-FB31-4E1E-83EA-D2606C3D1F84}" type="presParOf" srcId="{71363A03-474E-474B-863D-F93ED1B956BE}" destId="{F0924C64-FFA4-4875-A39D-3251184C59B9}" srcOrd="5" destOrd="0" presId="urn:microsoft.com/office/officeart/2005/8/layout/arrow2"/>
    <dgm:cxn modelId="{7BFD95B2-36B8-490E-918B-198447F1ECEF}" type="presParOf" srcId="{71363A03-474E-474B-863D-F93ED1B956BE}" destId="{CCD74420-4403-4706-BB17-4D9AA1E3DC07}" srcOrd="6" destOrd="0" presId="urn:microsoft.com/office/officeart/2005/8/layout/arrow2"/>
    <dgm:cxn modelId="{3D9A35ED-D6A6-4A92-922A-55B29DE8F099}" type="presParOf" srcId="{71363A03-474E-474B-863D-F93ED1B956BE}" destId="{949AA997-8616-4609-B340-482E8DDCFCA6}" srcOrd="7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AFBE03-BDDC-43D2-A849-945D522736D9}">
      <dsp:nvSpPr>
        <dsp:cNvPr id="0" name=""/>
        <dsp:cNvSpPr/>
      </dsp:nvSpPr>
      <dsp:spPr>
        <a:xfrm>
          <a:off x="168853" y="0"/>
          <a:ext cx="8564320" cy="535270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BC938-695A-4E8B-AF38-737E5B0C0118}">
      <dsp:nvSpPr>
        <dsp:cNvPr id="0" name=""/>
        <dsp:cNvSpPr/>
      </dsp:nvSpPr>
      <dsp:spPr>
        <a:xfrm>
          <a:off x="1012438" y="3980267"/>
          <a:ext cx="196979" cy="1969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1C188-9D72-4FEE-80F1-5F6E37F87769}">
      <dsp:nvSpPr>
        <dsp:cNvPr id="0" name=""/>
        <dsp:cNvSpPr/>
      </dsp:nvSpPr>
      <dsp:spPr>
        <a:xfrm>
          <a:off x="144022" y="231667"/>
          <a:ext cx="3582749" cy="1273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75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</a:rPr>
            <a:t>Classical approach: based on 19</a:t>
          </a:r>
          <a:r>
            <a:rPr lang="en-GB" sz="2400" b="1" kern="1200" baseline="30000" dirty="0">
              <a:solidFill>
                <a:schemeClr val="tx1"/>
              </a:solidFill>
            </a:rPr>
            <a:t>th</a:t>
          </a:r>
          <a:r>
            <a:rPr lang="en-GB" sz="2400" b="1" kern="1200" dirty="0">
              <a:solidFill>
                <a:schemeClr val="tx1"/>
              </a:solidFill>
            </a:rPr>
            <a:t> century industrial management</a:t>
          </a:r>
        </a:p>
      </dsp:txBody>
      <dsp:txXfrm>
        <a:off x="144022" y="231667"/>
        <a:ext cx="3582749" cy="1273942"/>
      </dsp:txXfrm>
    </dsp:sp>
    <dsp:sp modelId="{6F45501F-AB70-4887-8A5F-69958A111CC1}">
      <dsp:nvSpPr>
        <dsp:cNvPr id="0" name=""/>
        <dsp:cNvSpPr/>
      </dsp:nvSpPr>
      <dsp:spPr>
        <a:xfrm>
          <a:off x="2404140" y="2735229"/>
          <a:ext cx="342572" cy="3425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35270-8A63-4375-B1DE-F970E9AC7B30}">
      <dsp:nvSpPr>
        <dsp:cNvPr id="0" name=""/>
        <dsp:cNvSpPr/>
      </dsp:nvSpPr>
      <dsp:spPr>
        <a:xfrm>
          <a:off x="2575427" y="3350926"/>
          <a:ext cx="1798507" cy="1557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22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Human relations approach</a:t>
          </a:r>
          <a:r>
            <a:rPr lang="en-GB" sz="2000" kern="1200" dirty="0">
              <a:solidFill>
                <a:schemeClr val="tx1"/>
              </a:solidFill>
            </a:rPr>
            <a:t>: focus on people and their needs</a:t>
          </a:r>
        </a:p>
      </dsp:txBody>
      <dsp:txXfrm>
        <a:off x="2575427" y="3350926"/>
        <a:ext cx="1798507" cy="1557362"/>
      </dsp:txXfrm>
    </dsp:sp>
    <dsp:sp modelId="{EE9DA7CC-8974-4058-9BD9-64A435455E34}">
      <dsp:nvSpPr>
        <dsp:cNvPr id="0" name=""/>
        <dsp:cNvSpPr/>
      </dsp:nvSpPr>
      <dsp:spPr>
        <a:xfrm>
          <a:off x="4181237" y="1817776"/>
          <a:ext cx="453908" cy="4539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24C64-FFA4-4875-A39D-3251184C59B9}">
      <dsp:nvSpPr>
        <dsp:cNvPr id="0" name=""/>
        <dsp:cNvSpPr/>
      </dsp:nvSpPr>
      <dsp:spPr>
        <a:xfrm>
          <a:off x="4408191" y="2719275"/>
          <a:ext cx="1798507" cy="19588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517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Systems approach</a:t>
          </a:r>
          <a:r>
            <a:rPr lang="en-GB" sz="2000" kern="1200" dirty="0">
              <a:solidFill>
                <a:schemeClr val="tx1"/>
              </a:solidFill>
            </a:rPr>
            <a:t>: concerned with relationships and technology</a:t>
          </a:r>
        </a:p>
      </dsp:txBody>
      <dsp:txXfrm>
        <a:off x="4408191" y="2719275"/>
        <a:ext cx="1798507" cy="1958879"/>
      </dsp:txXfrm>
    </dsp:sp>
    <dsp:sp modelId="{CCD74420-4403-4706-BB17-4D9AA1E3DC07}">
      <dsp:nvSpPr>
        <dsp:cNvPr id="0" name=""/>
        <dsp:cNvSpPr/>
      </dsp:nvSpPr>
      <dsp:spPr>
        <a:xfrm>
          <a:off x="6116773" y="1210780"/>
          <a:ext cx="608066" cy="6080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AA997-8616-4609-B340-482E8DDCFCA6}">
      <dsp:nvSpPr>
        <dsp:cNvPr id="0" name=""/>
        <dsp:cNvSpPr/>
      </dsp:nvSpPr>
      <dsp:spPr>
        <a:xfrm>
          <a:off x="6283256" y="2719181"/>
          <a:ext cx="2073606" cy="1805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2202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Contingency approach</a:t>
          </a:r>
          <a:r>
            <a:rPr lang="en-GB" sz="2000" kern="1200" dirty="0">
              <a:solidFill>
                <a:schemeClr val="tx1"/>
              </a:solidFill>
            </a:rPr>
            <a:t>: pragmatic, choose what works!</a:t>
          </a:r>
        </a:p>
      </dsp:txBody>
      <dsp:txXfrm>
        <a:off x="6283256" y="2719181"/>
        <a:ext cx="2073606" cy="18052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le.wikipedia.org/wiki/International_Standard_Book_Number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simple.wikipedia.org/wiki/Special:BookSources/0-00-716221-9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68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working in a team easier or harder than driving a car? </a:t>
            </a:r>
          </a:p>
          <a:p>
            <a:r>
              <a:rPr lang="en-GB" dirty="0"/>
              <a:t>Breaking it down:</a:t>
            </a:r>
          </a:p>
          <a:p>
            <a:r>
              <a:rPr lang="en-GB" dirty="0"/>
              <a:t>Is driving complicated? What are the factors that impact driving? </a:t>
            </a:r>
          </a:p>
          <a:p>
            <a:r>
              <a:rPr lang="en-GB" dirty="0"/>
              <a:t>What skills</a:t>
            </a:r>
            <a:r>
              <a:rPr lang="en-GB" baseline="0" dirty="0"/>
              <a:t> do you need? </a:t>
            </a:r>
          </a:p>
          <a:p>
            <a:r>
              <a:rPr lang="en-GB" dirty="0"/>
              <a:t>Driving skills,</a:t>
            </a:r>
            <a:r>
              <a:rPr lang="en-GB" baseline="0" dirty="0"/>
              <a:t> hand eye coordination, traffic awareness, road rules, road sense, fast reactions?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Consider</a:t>
            </a:r>
            <a:r>
              <a:rPr lang="en-GB" baseline="0" dirty="0"/>
              <a:t> a car full of people like an organisation with a goal of getting where we need to go. </a:t>
            </a:r>
            <a:endParaRPr lang="en-GB" dirty="0"/>
          </a:p>
          <a:p>
            <a:r>
              <a:rPr lang="en-GB" dirty="0"/>
              <a:t>What are the</a:t>
            </a:r>
            <a:r>
              <a:rPr lang="en-GB" baseline="0" dirty="0"/>
              <a:t> different roles that people can play? </a:t>
            </a:r>
          </a:p>
          <a:p>
            <a:r>
              <a:rPr lang="en-GB" baseline="0" dirty="0"/>
              <a:t>Driver? Navigator? Back seat driver? Sleeping?</a:t>
            </a:r>
          </a:p>
          <a:p>
            <a:r>
              <a:rPr lang="en-GB" dirty="0"/>
              <a:t>What happens</a:t>
            </a:r>
            <a:r>
              <a:rPr lang="en-GB" baseline="0" dirty="0"/>
              <a:t> when you get lost?</a:t>
            </a:r>
          </a:p>
          <a:p>
            <a:r>
              <a:rPr lang="en-GB" baseline="0" dirty="0"/>
              <a:t>How do you feel when you are stuck in traffic?</a:t>
            </a:r>
          </a:p>
          <a:p>
            <a:r>
              <a:rPr lang="en-GB" baseline="0" dirty="0"/>
              <a:t>What if someone ‘cuts you up’?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Is working in a team</a:t>
            </a:r>
            <a:r>
              <a:rPr lang="en-GB" baseline="0" dirty="0"/>
              <a:t> complicated?</a:t>
            </a:r>
          </a:p>
          <a:p>
            <a:r>
              <a:rPr lang="en-GB" baseline="0" dirty="0"/>
              <a:t>What skills do you need to work in a team?</a:t>
            </a:r>
            <a:endParaRPr lang="en-GB" dirty="0"/>
          </a:p>
          <a:p>
            <a:r>
              <a:rPr lang="en-GB" dirty="0"/>
              <a:t>How much effort have we put into managing ourselves and other people so far?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51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818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Singh, S.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(2004).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Big Bang: The Origin of the Universe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New York, NY: HarperCollins Publishers. p. 45.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International Standard Book Number"/>
              </a:rPr>
              <a:t>ISBN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Special:BookSources/0-00-716221-9"/>
              </a:rPr>
              <a:t>0-00-716221-9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80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4465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introducing</a:t>
            </a:r>
            <a:r>
              <a:rPr lang="en-GB" baseline="0" dirty="0"/>
              <a:t> the idea, that theories do not hold true in all situations </a:t>
            </a:r>
          </a:p>
          <a:p>
            <a:r>
              <a:rPr lang="en-GB" baseline="0" dirty="0"/>
              <a:t>Theories can be </a:t>
            </a:r>
            <a:r>
              <a:rPr lang="en-GB" baseline="0" dirty="0" err="1"/>
              <a:t>critisized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4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group of people with</a:t>
            </a:r>
            <a:r>
              <a:rPr lang="en-GB" baseline="0" dirty="0"/>
              <a:t> a particular purpose?</a:t>
            </a:r>
          </a:p>
          <a:p>
            <a:r>
              <a:rPr lang="en-GB" baseline="0" dirty="0"/>
              <a:t>A building?</a:t>
            </a:r>
          </a:p>
          <a:p>
            <a:r>
              <a:rPr lang="en-GB" baseline="0" dirty="0"/>
              <a:t>The CEO?</a:t>
            </a:r>
          </a:p>
          <a:p>
            <a:r>
              <a:rPr lang="en-GB" baseline="0" dirty="0"/>
              <a:t>A product?</a:t>
            </a:r>
          </a:p>
          <a:p>
            <a:r>
              <a:rPr lang="en-GB" baseline="0" dirty="0"/>
              <a:t>The activities that are undertaken?</a:t>
            </a:r>
          </a:p>
          <a:p>
            <a:r>
              <a:rPr lang="en-GB" baseline="0" dirty="0"/>
              <a:t>The money?</a:t>
            </a:r>
          </a:p>
          <a:p>
            <a:r>
              <a:rPr lang="en-GB" baseline="0" dirty="0"/>
              <a:t>The customers?</a:t>
            </a:r>
          </a:p>
          <a:p>
            <a:r>
              <a:rPr lang="en-GB" baseline="0" dirty="0"/>
              <a:t>The stakeholders?</a:t>
            </a:r>
          </a:p>
          <a:p>
            <a:r>
              <a:rPr lang="en-GB" baseline="0" dirty="0"/>
              <a:t>A team?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889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883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51642-5812-4B97-9C9A-F6E8B7A84FE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198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4C6F13-A80F-4A39-A4A0-19B5FE3B9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21675" y="5334488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16416" y="5323407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ite_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B95403-0BD0-49BA-A107-DDC39AD36D5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800" y="1842052"/>
            <a:ext cx="7772400" cy="3596723"/>
          </a:xfrm>
          <a:prstGeom prst="rect">
            <a:avLst/>
          </a:prstGeo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2100"/>
            </a:lvl1pPr>
            <a:lvl2pPr marL="457200" indent="0">
              <a:buNone/>
              <a:defRPr sz="2000"/>
            </a:lvl2pPr>
            <a:lvl3pPr>
              <a:defRPr sz="1800"/>
            </a:lvl3pPr>
          </a:lstStyle>
          <a:p>
            <a:pPr lvl="0"/>
            <a:r>
              <a:rPr lang="en-GB" dirty="0"/>
              <a:t>This is the body text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This is our Business branded template. A selection of colourful templates can be chosen from in the New Slide tab. Other presentation templates are available from </a:t>
            </a:r>
            <a:r>
              <a:rPr lang="en-GB" dirty="0" err="1"/>
              <a:t>OurLSBU</a:t>
            </a:r>
            <a:r>
              <a:rPr lang="en-GB" dirty="0"/>
              <a:t>: https://our.lsbu.ac.uk/home/how-to/lsbu-brand-toolkit.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Arial is used because it is common across all computers and is a clear, legible sans serif, similar to our corporate font, Gilroy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21D2B8-8936-4821-8D6B-449022C8A4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21675" y="5334488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4073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hite_Titleonly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</p:spTree>
    <p:extLst>
      <p:ext uri="{BB962C8B-B14F-4D97-AF65-F5344CB8AC3E}">
        <p14:creationId xmlns:p14="http://schemas.microsoft.com/office/powerpoint/2010/main" val="3078009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2x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B76C57-FECC-4F18-8359-33A2B7430EE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85800" y="1841500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241AAE-6A17-40A3-8F3F-241D6FF1AF3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18050" y="1841499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5909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AB41D1-1A46-42CB-9B32-C86B019FDFD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800" y="1842052"/>
            <a:ext cx="7772400" cy="3596723"/>
          </a:xfrm>
          <a:prstGeom prst="rect">
            <a:avLst/>
          </a:prstGeo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21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>
              <a:defRPr sz="1800"/>
            </a:lvl3pPr>
          </a:lstStyle>
          <a:p>
            <a:pPr lvl="0"/>
            <a:r>
              <a:rPr lang="en-GB" dirty="0"/>
              <a:t>This is the body text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This is our Business branded template. A selection of colourful templates can be chosen from in the New Slide tab. Other presentation templates are available from </a:t>
            </a:r>
            <a:r>
              <a:rPr lang="en-GB" dirty="0" err="1"/>
              <a:t>OurLSBU</a:t>
            </a:r>
            <a:r>
              <a:rPr lang="en-GB" dirty="0"/>
              <a:t>: https://our.lsbu.ac.uk/home/how-to/lsbu-brand-toolkit.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Arial is used because it is common across all computers and is a clear, legible sans serif, similar to our corporate font, Gilroy</a:t>
            </a:r>
          </a:p>
        </p:txBody>
      </p:sp>
    </p:spTree>
    <p:extLst>
      <p:ext uri="{BB962C8B-B14F-4D97-AF65-F5344CB8AC3E}">
        <p14:creationId xmlns:p14="http://schemas.microsoft.com/office/powerpoint/2010/main" val="1516057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9"/>
          <p:cNvSpPr>
            <a:spLocks noGrp="1"/>
          </p:cNvSpPr>
          <p:nvPr>
            <p:ph type="title" hasCustomPrompt="1"/>
          </p:nvPr>
        </p:nvSpPr>
        <p:spPr>
          <a:xfrm>
            <a:off x="621238" y="639599"/>
            <a:ext cx="3529281" cy="5574810"/>
          </a:xfrm>
          <a:prstGeom prst="rect">
            <a:avLst/>
          </a:prstGeom>
        </p:spPr>
        <p:txBody>
          <a:bodyPr anchor="ctr"/>
          <a:lstStyle>
            <a:lvl1pPr marL="0" indent="0">
              <a:buFont typeface="Arial" charset="0"/>
              <a:buNone/>
              <a:defRPr sz="4500" b="1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a title slide</a:t>
            </a:r>
          </a:p>
        </p:txBody>
      </p:sp>
    </p:spTree>
    <p:extLst>
      <p:ext uri="{BB962C8B-B14F-4D97-AF65-F5344CB8AC3E}">
        <p14:creationId xmlns:p14="http://schemas.microsoft.com/office/powerpoint/2010/main" val="32420345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Titleonly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</p:spTree>
    <p:extLst>
      <p:ext uri="{BB962C8B-B14F-4D97-AF65-F5344CB8AC3E}">
        <p14:creationId xmlns:p14="http://schemas.microsoft.com/office/powerpoint/2010/main" val="2301948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21675" y="5334488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793" r:id="rId17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management.co.uk/" TargetMode="External"/><Relationship Id="rId2" Type="http://schemas.openxmlformats.org/officeDocument/2006/relationships/hyperlink" Target="http://www.personneltoday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ft.com/" TargetMode="External"/><Relationship Id="rId4" Type="http://schemas.openxmlformats.org/officeDocument/2006/relationships/hyperlink" Target="http://www.cipd.co.uk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504" y="916234"/>
            <a:ext cx="9500592" cy="2520280"/>
          </a:xfrm>
        </p:spPr>
        <p:txBody>
          <a:bodyPr/>
          <a:lstStyle/>
          <a:p>
            <a:r>
              <a:rPr lang="en-US" altLang="en-US" b="1" dirty="0"/>
              <a:t>Welcome to 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altLang="en-US" sz="3200" dirty="0"/>
              <a:t>Managing in Complex Environments: Strategies, Insights and Solutions</a:t>
            </a:r>
            <a:br>
              <a:rPr lang="en-GB" altLang="en-US" sz="3200" dirty="0"/>
            </a:br>
            <a:r>
              <a:rPr lang="en-GB" altLang="en-US" sz="3200" dirty="0"/>
              <a:t>(</a:t>
            </a:r>
            <a:r>
              <a:rPr lang="en-GB" altLang="en-US" sz="3200" b="1" dirty="0"/>
              <a:t>MICE</a:t>
            </a:r>
            <a:r>
              <a:rPr lang="en-GB" altLang="en-US" sz="3200" dirty="0"/>
              <a:t>)</a:t>
            </a:r>
            <a:br>
              <a:rPr lang="en-GB" altLang="en-US" sz="3200" dirty="0"/>
            </a:br>
            <a:r>
              <a:rPr lang="en-GB" altLang="en-US" sz="3200" dirty="0"/>
              <a:t>SPBD 7006</a:t>
            </a:r>
            <a:br>
              <a:rPr lang="en-US" altLang="en-US" sz="3200" b="1" dirty="0"/>
            </a:br>
            <a:r>
              <a:rPr lang="en-US" altLang="en-US" sz="3200" b="1" dirty="0">
                <a:solidFill>
                  <a:srgbClr val="FF0000"/>
                </a:solidFill>
              </a:rPr>
              <a:t>Week  1  (Part 1 of 2)</a:t>
            </a:r>
            <a:br>
              <a:rPr lang="en-US" altLang="en-US" sz="3200" b="1" dirty="0">
                <a:solidFill>
                  <a:srgbClr val="FF0000"/>
                </a:solidFill>
              </a:rPr>
            </a:br>
            <a:r>
              <a:rPr lang="en-US" altLang="en-US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Introduction to MICE</a:t>
            </a:r>
            <a:endParaRPr lang="en-US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F7675AC0-3ADA-0244-896F-92B994FD09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About me &amp; Contacts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910AB30D-D2C2-1745-8B22-2ED23A0A1C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_________________________________</a:t>
            </a:r>
          </a:p>
          <a:p>
            <a:pPr marL="0" indent="0">
              <a:buNone/>
            </a:pPr>
            <a:r>
              <a:rPr lang="en-GB" sz="2000" b="1" dirty="0"/>
              <a:t>Amare Desta </a:t>
            </a:r>
            <a:r>
              <a:rPr lang="en-GB" sz="2000" dirty="0"/>
              <a:t>[PhD, MEd, MSc, LCGI, BSc (Hons)]</a:t>
            </a:r>
            <a:br>
              <a:rPr lang="en-GB" sz="2000" dirty="0"/>
            </a:br>
            <a:r>
              <a:rPr lang="en-GB" sz="2000" dirty="0"/>
              <a:t>Professor of Information &amp; Knowledge Management</a:t>
            </a:r>
            <a:br>
              <a:rPr lang="en-GB" sz="2000" dirty="0"/>
            </a:br>
            <a:r>
              <a:rPr lang="en-GB" sz="2000" dirty="0"/>
              <a:t>Programme Manager of DBA (Doctor of Business Administration)</a:t>
            </a:r>
            <a:br>
              <a:rPr lang="en-GB" sz="2000" dirty="0"/>
            </a:br>
            <a:r>
              <a:rPr lang="en-GB" sz="2000" dirty="0"/>
              <a:t>University Of Wales Trinity Saint David (UWTSD) London</a:t>
            </a:r>
            <a:br>
              <a:rPr lang="en-GB" sz="2000" dirty="0"/>
            </a:br>
            <a:r>
              <a:rPr lang="en-GB" sz="2000" dirty="0"/>
              <a:t>Winchester House, 11 Cranmer Rd, London SW9 6EJ</a:t>
            </a:r>
          </a:p>
          <a:p>
            <a:pPr marL="0" indent="0">
              <a:buNone/>
            </a:pPr>
            <a:r>
              <a:rPr lang="en-GB" sz="2000" dirty="0"/>
              <a:t>Email: </a:t>
            </a:r>
            <a:r>
              <a:rPr lang="en-GB" sz="2000" b="1" u="sng" dirty="0" err="1">
                <a:solidFill>
                  <a:srgbClr val="0000FF"/>
                </a:solidFill>
              </a:rPr>
              <a:t>a.desta@uwtsd.ac.uk</a:t>
            </a:r>
            <a:endParaRPr lang="en-GB" sz="2000" dirty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en-GB" sz="2000" dirty="0"/>
              <a:t>T:  +</a:t>
            </a:r>
            <a:r>
              <a:rPr lang="en-GB" sz="2000" b="1" dirty="0"/>
              <a:t>44</a:t>
            </a:r>
            <a:r>
              <a:rPr lang="en-GB" sz="2000" dirty="0"/>
              <a:t> (</a:t>
            </a:r>
            <a:r>
              <a:rPr lang="en-GB" sz="2000" b="1" dirty="0"/>
              <a:t>0) 207 566 7606</a:t>
            </a:r>
            <a:endParaRPr lang="en-GB" sz="2000" dirty="0"/>
          </a:p>
          <a:p>
            <a:pPr marL="0" indent="0">
              <a:buNone/>
            </a:pPr>
            <a:br>
              <a:rPr lang="en-GB" sz="2000" dirty="0"/>
            </a:br>
            <a:endParaRPr lang="en-GB" altLang="en-US" sz="2000" dirty="0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BCFB03D7-E635-2242-A50F-F64ECB7D86C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xfrm>
            <a:off x="8765365" y="5333038"/>
            <a:ext cx="231304" cy="28803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62BC977-4A46-0446-BA0F-69B73C4AB2A4}" type="slidenum">
              <a:rPr lang="en-GB" altLang="en-US">
                <a:latin typeface="Arial Black" panose="020B0604020202020204" pitchFamily="34" charset="0"/>
              </a:rPr>
              <a:pPr/>
              <a:t>2</a:t>
            </a:fld>
            <a:endParaRPr lang="en-GB" altLang="en-US" dirty="0">
              <a:latin typeface="Arial Black" panose="020B0604020202020204" pitchFamily="34" charset="0"/>
            </a:endParaRPr>
          </a:p>
        </p:txBody>
      </p:sp>
      <p:sp>
        <p:nvSpPr>
          <p:cNvPr id="18437" name="Rectangle 16">
            <a:extLst>
              <a:ext uri="{FF2B5EF4-FFF2-40B4-BE49-F238E27FC236}">
                <a16:creationId xmlns:a16="http://schemas.microsoft.com/office/drawing/2014/main" id="{076BFA6D-C70D-ED40-BBF4-DAC8FB5CD60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192395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7500" y="116632"/>
            <a:ext cx="8208000" cy="693171"/>
          </a:xfrm>
        </p:spPr>
        <p:txBody>
          <a:bodyPr/>
          <a:lstStyle/>
          <a:p>
            <a:r>
              <a:rPr lang="en-GB" altLang="en-US" sz="4000" b="1" dirty="0"/>
              <a:t>MICE </a:t>
            </a:r>
            <a:endParaRPr lang="en-GB" sz="40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836712"/>
            <a:ext cx="8756795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GB" sz="2600" dirty="0"/>
              <a:t>By the end of this module you should be able to critically: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identify, analyse and assess the complexity of humans in/with organisations;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debate &amp; put forward appropriate people management strategies that serves to remove indecision and create focus and purpose towards determining appropriate action throughout the organisation.</a:t>
            </a:r>
          </a:p>
          <a:p>
            <a:endParaRPr lang="en-GB" sz="2400" dirty="0"/>
          </a:p>
        </p:txBody>
      </p:sp>
      <p:pic>
        <p:nvPicPr>
          <p:cNvPr id="10242" name="Picture 2" descr="Image result for leadership management and working in tea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221088"/>
            <a:ext cx="853439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059190B-C531-456E-A5D8-C47F3E366F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0269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F7675AC0-3ADA-0244-896F-92B994FD09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Teaching Strategy: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910AB30D-D2C2-1745-8B22-2ED23A0A1C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altLang="en-US" dirty="0"/>
              <a:t>1) Lectures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2) Candidates led sessions: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	Discussion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	Case studies</a:t>
            </a:r>
          </a:p>
          <a:p>
            <a:pPr marL="0" indent="0">
              <a:buFont typeface="Wingdings" pitchFamily="2" charset="2"/>
              <a:buNone/>
            </a:pPr>
            <a:r>
              <a:rPr lang="en-GB" altLang="en-US" dirty="0"/>
              <a:t>3) CW workshops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BCFB03D7-E635-2242-A50F-F64ECB7D86C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xfrm>
            <a:off x="8765365" y="5333038"/>
            <a:ext cx="231304" cy="28803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62BC977-4A46-0446-BA0F-69B73C4AB2A4}" type="slidenum">
              <a:rPr lang="en-GB" altLang="en-US">
                <a:latin typeface="Arial Black" panose="020B0604020202020204" pitchFamily="34" charset="0"/>
              </a:rPr>
              <a:pPr/>
              <a:t>4</a:t>
            </a:fld>
            <a:endParaRPr lang="en-GB" altLang="en-US" dirty="0">
              <a:latin typeface="Arial Black" panose="020B0604020202020204" pitchFamily="34" charset="0"/>
            </a:endParaRPr>
          </a:p>
        </p:txBody>
      </p:sp>
      <p:sp>
        <p:nvSpPr>
          <p:cNvPr id="18437" name="Rectangle 16">
            <a:extLst>
              <a:ext uri="{FF2B5EF4-FFF2-40B4-BE49-F238E27FC236}">
                <a16:creationId xmlns:a16="http://schemas.microsoft.com/office/drawing/2014/main" id="{076BFA6D-C70D-ED40-BBF4-DAC8FB5CD60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4030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9B7C06EC-719B-0C4C-8FEA-C46A98CB2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7437"/>
          </a:xfrm>
        </p:spPr>
        <p:txBody>
          <a:bodyPr/>
          <a:lstStyle/>
          <a:p>
            <a:r>
              <a:rPr lang="en-GB" altLang="en-US" b="1" dirty="0"/>
              <a:t>Essential Reading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C991BBA8-3D52-244D-9645-0359F2392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76" y="1196752"/>
            <a:ext cx="8445624" cy="4056186"/>
          </a:xfrm>
        </p:spPr>
        <p:txBody>
          <a:bodyPr/>
          <a:lstStyle/>
          <a:p>
            <a:r>
              <a:rPr lang="en-US" altLang="en-US" sz="2400" dirty="0"/>
              <a:t>Armstrong, M., Taylor, S., (2014), Armstrong’s Handbook of Human Resource Management Practice, EAN: 9780749469641, 13</a:t>
            </a:r>
            <a:r>
              <a:rPr lang="en-US" altLang="en-US" sz="2400" baseline="30000" dirty="0"/>
              <a:t>th</a:t>
            </a:r>
            <a:r>
              <a:rPr lang="en-US" altLang="en-US" sz="2400" dirty="0"/>
              <a:t> edition, London, Kogan Page.</a:t>
            </a:r>
            <a:endParaRPr lang="en-GB" altLang="en-US" sz="2400" dirty="0"/>
          </a:p>
          <a:p>
            <a:r>
              <a:rPr lang="en-GB" altLang="en-US" sz="2400" dirty="0" err="1"/>
              <a:t>Roper,I</a:t>
            </a:r>
            <a:r>
              <a:rPr lang="en-GB" altLang="en-US" sz="2400" dirty="0"/>
              <a:t>., </a:t>
            </a:r>
            <a:r>
              <a:rPr lang="en-GB" altLang="en-US" sz="2400" dirty="0" err="1"/>
              <a:t>Prouska</a:t>
            </a:r>
            <a:r>
              <a:rPr lang="en-GB" altLang="en-US" sz="2400" dirty="0"/>
              <a:t>, R., &amp; </a:t>
            </a:r>
            <a:r>
              <a:rPr lang="en-GB" altLang="en-US" sz="2400" dirty="0" err="1"/>
              <a:t>Ayudhya</a:t>
            </a:r>
            <a:r>
              <a:rPr lang="en-GB" altLang="en-US" sz="2400" dirty="0"/>
              <a:t>, UCN. (2010) Critical Issues in Human Resource Management, London: CIPD.</a:t>
            </a:r>
          </a:p>
          <a:p>
            <a:r>
              <a:rPr lang="en-GB" altLang="en-US" sz="2400" dirty="0"/>
              <a:t>Edwards, C &amp; Rees, T. (2010) International HRM, London: Pearson Education.</a:t>
            </a:r>
          </a:p>
          <a:p>
            <a:r>
              <a:rPr lang="en-GB" altLang="en-US" sz="2400" dirty="0"/>
              <a:t>Farnham, D., (2010), Human Resource Management in Context. Strategy, Insights and Solutions, London: CIPD.</a:t>
            </a:r>
          </a:p>
          <a:p>
            <a:endParaRPr lang="en-GB" altLang="en-US" dirty="0"/>
          </a:p>
        </p:txBody>
      </p:sp>
      <p:sp>
        <p:nvSpPr>
          <p:cNvPr id="19459" name="Slide Number Placeholder 3">
            <a:extLst>
              <a:ext uri="{FF2B5EF4-FFF2-40B4-BE49-F238E27FC236}">
                <a16:creationId xmlns:a16="http://schemas.microsoft.com/office/drawing/2014/main" id="{2805194C-1F93-344C-926A-5C78970028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563888" y="4653136"/>
            <a:ext cx="2895600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0DCD3FB-7D9C-8C43-BC2B-6AE8C6497E40}" type="slidenum">
              <a:rPr lang="en-GB" altLang="en-US">
                <a:latin typeface="Arial Black" panose="020B0604020202020204" pitchFamily="34" charset="0"/>
              </a:rPr>
              <a:pPr/>
              <a:t>5</a:t>
            </a:fld>
            <a:endParaRPr lang="en-GB" altLang="en-US">
              <a:latin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04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744F4471-6022-074D-8B5D-1E9DE48C8B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/>
              <a:t>Internet resources</a:t>
            </a:r>
            <a:br>
              <a:rPr lang="en-US" altLang="en-US" sz="4000"/>
            </a:br>
            <a:endParaRPr lang="en-GB" altLang="en-US" sz="4000"/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C2C6BBDA-2E64-0A4F-8394-4F83BD6802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hlinkClick r:id="rId2"/>
              </a:rPr>
              <a:t>www.Personneltoday.com</a:t>
            </a:r>
            <a:endParaRPr lang="en-US" altLang="en-US"/>
          </a:p>
          <a:p>
            <a:r>
              <a:rPr lang="en-US" altLang="en-US">
                <a:hlinkClick r:id="rId3"/>
              </a:rPr>
              <a:t>www.peoplemanagement.co.uk</a:t>
            </a:r>
            <a:endParaRPr lang="en-US" altLang="en-US"/>
          </a:p>
          <a:p>
            <a:r>
              <a:rPr lang="en-US" altLang="en-US">
                <a:hlinkClick r:id="rId4"/>
              </a:rPr>
              <a:t>www.cipd.co.uk</a:t>
            </a:r>
            <a:endParaRPr lang="en-US" altLang="en-US"/>
          </a:p>
          <a:p>
            <a:r>
              <a:rPr lang="en-US" altLang="en-US">
                <a:hlinkClick r:id="rId5"/>
              </a:rPr>
              <a:t>www.ft.com</a:t>
            </a:r>
            <a:endParaRPr lang="en-GB" alt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D458B8-3BFD-497C-99BF-FEEE25ECD7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5344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3AA36774-AEB3-0448-A3F0-9B60FB607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61143"/>
            <a:ext cx="8229600" cy="1143000"/>
          </a:xfrm>
        </p:spPr>
        <p:txBody>
          <a:bodyPr/>
          <a:lstStyle/>
          <a:p>
            <a:r>
              <a:rPr lang="en-GB" altLang="en-US" b="1" dirty="0"/>
              <a:t>ASSESSMENT</a:t>
            </a:r>
            <a:br>
              <a:rPr lang="en-GB" altLang="en-US" b="1" dirty="0"/>
            </a:br>
            <a:r>
              <a:rPr lang="en-GB" altLang="en-US" b="1" dirty="0">
                <a:solidFill>
                  <a:srgbClr val="FF0000"/>
                </a:solidFill>
              </a:rPr>
              <a:t>Not finalised yet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84CC0-C784-E042-9E19-B8E4377F6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4143"/>
            <a:ext cx="8820944" cy="3917032"/>
          </a:xfrm>
        </p:spPr>
        <p:txBody>
          <a:bodyPr/>
          <a:lstStyle/>
          <a:p>
            <a:pPr>
              <a:defRPr/>
            </a:pPr>
            <a:r>
              <a:rPr lang="en-GB" sz="2800" b="1" dirty="0"/>
              <a:t>2 CWS (</a:t>
            </a:r>
            <a:r>
              <a:rPr lang="en-GB" sz="2800" dirty="0"/>
              <a:t>Worth 100% of your grade</a:t>
            </a:r>
            <a:r>
              <a:rPr lang="en-GB" sz="2800" b="1" dirty="0"/>
              <a:t>) </a:t>
            </a:r>
          </a:p>
          <a:p>
            <a:pPr>
              <a:defRPr/>
            </a:pPr>
            <a:r>
              <a:rPr lang="en-GB" sz="2800" b="1" dirty="0"/>
              <a:t>= 8000</a:t>
            </a:r>
            <a:r>
              <a:rPr lang="en-GB" sz="2800" dirty="0"/>
              <a:t> words or equivalent</a:t>
            </a:r>
          </a:p>
          <a:p>
            <a:pPr lvl="1"/>
            <a:r>
              <a:rPr lang="en-GB" dirty="0"/>
              <a:t>When is this due? </a:t>
            </a:r>
          </a:p>
          <a:p>
            <a:pPr lvl="1"/>
            <a:r>
              <a:rPr lang="en-GB" dirty="0"/>
              <a:t>How do you find this?</a:t>
            </a:r>
          </a:p>
          <a:p>
            <a:pPr lvl="1"/>
            <a:r>
              <a:rPr lang="en-GB" dirty="0"/>
              <a:t>We will start this assignment in Week 2</a:t>
            </a:r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84658939-09B8-BA41-A9A5-7E47959143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769152" y="5247853"/>
            <a:ext cx="303312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6A36A25-DB5D-6845-B0DB-273353FD9FC3}" type="slidenum">
              <a:rPr lang="en-GB" altLang="en-US">
                <a:latin typeface="Arial Black" panose="020B0604020202020204" pitchFamily="34" charset="0"/>
              </a:rPr>
              <a:pPr/>
              <a:t>7</a:t>
            </a:fld>
            <a:endParaRPr lang="en-GB" altLang="en-US" dirty="0">
              <a:latin typeface="Arial Black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49B00D-8E22-4228-961E-BF29EA8CC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208" y="4221088"/>
            <a:ext cx="2402032" cy="932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66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Today: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645920"/>
            <a:ext cx="8062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You should be able: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Understand how you will be assessed for the module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Understand that humans and </a:t>
            </a:r>
            <a:r>
              <a:rPr lang="en-GB" sz="2400" dirty="0" err="1"/>
              <a:t>orgnisations</a:t>
            </a:r>
            <a:r>
              <a:rPr lang="en-GB" sz="2400" dirty="0"/>
              <a:t> are complex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able to define ‘organisational behaviour’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 able to discuss the four main approaches to organisational behaviour</a:t>
            </a:r>
          </a:p>
        </p:txBody>
      </p:sp>
    </p:spTree>
    <p:extLst>
      <p:ext uri="{BB962C8B-B14F-4D97-AF65-F5344CB8AC3E}">
        <p14:creationId xmlns:p14="http://schemas.microsoft.com/office/powerpoint/2010/main" val="1813692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Show u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62" y="405496"/>
            <a:ext cx="8369085" cy="489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48CAB40-D47F-43F0-A8B3-BF50136D9B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6831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657225"/>
          </a:xfrm>
        </p:spPr>
        <p:txBody>
          <a:bodyPr/>
          <a:lstStyle/>
          <a:p>
            <a:r>
              <a:rPr lang="en-US" dirty="0"/>
              <a:t>Getting started: </a:t>
            </a:r>
            <a:r>
              <a:rPr lang="en-US" b="0" i="1" dirty="0"/>
              <a:t>Managing humans</a:t>
            </a:r>
          </a:p>
        </p:txBody>
      </p:sp>
      <p:pic>
        <p:nvPicPr>
          <p:cNvPr id="1026" name="Picture 2" descr="Image result for lewis hamilton and car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03" t="7353" r="2403" b="-7353"/>
          <a:stretch/>
        </p:blipFill>
        <p:spPr bwMode="auto">
          <a:xfrm>
            <a:off x="0" y="880623"/>
            <a:ext cx="889248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91670F-E5B5-4856-A6E4-2F354AC879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5029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7435"/>
            <a:ext cx="8352928" cy="657225"/>
          </a:xfrm>
        </p:spPr>
        <p:txBody>
          <a:bodyPr/>
          <a:lstStyle/>
          <a:p>
            <a:r>
              <a:rPr lang="en-GB" dirty="0"/>
              <a:t>Is this true in/with organisations?</a:t>
            </a:r>
          </a:p>
        </p:txBody>
      </p:sp>
      <p:pic>
        <p:nvPicPr>
          <p:cNvPr id="3076" name="Picture 4" descr="Image result for human beings quotes will smith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5" t="3105" r="2279" b="11087"/>
          <a:stretch/>
        </p:blipFill>
        <p:spPr bwMode="auto">
          <a:xfrm>
            <a:off x="379141" y="903249"/>
            <a:ext cx="8385717" cy="461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495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dirty="0"/>
              <a:t>What is fact?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13391" y="1479753"/>
            <a:ext cx="62306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How do we define facts?</a:t>
            </a:r>
          </a:p>
          <a:p>
            <a:r>
              <a:rPr lang="en-GB" sz="2400" dirty="0">
                <a:solidFill>
                  <a:schemeClr val="bg1"/>
                </a:solidFill>
              </a:rPr>
              <a:t>Where do you get your facts from?</a:t>
            </a:r>
          </a:p>
        </p:txBody>
      </p:sp>
      <p:pic>
        <p:nvPicPr>
          <p:cNvPr id="6146" name="Picture 2" descr="Image result for fac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466" y="548679"/>
            <a:ext cx="6828918" cy="482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434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C4F489-894C-4171-843C-B4D4A6EE08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880" y="332656"/>
            <a:ext cx="7772400" cy="65722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Conjunction says that…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365C325-E394-44CB-BD0A-00DBC606F4A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51520" y="1196752"/>
            <a:ext cx="8712968" cy="4320480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</a:rPr>
              <a:t>The more terms that are used to describe something, the less likely it is to be true.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“Ockham’s razor” principle states that everything should be described in as few terms as possible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FF0000"/>
                </a:solidFill>
              </a:rPr>
              <a:t>Do you agree?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FF0000"/>
                </a:solidFill>
              </a:rPr>
              <a:t>Is this ‘theory’ always correct?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FF0000"/>
                </a:solidFill>
              </a:rPr>
              <a:t>Does it apply in all situations?</a:t>
            </a:r>
          </a:p>
        </p:txBody>
      </p:sp>
    </p:spTree>
    <p:extLst>
      <p:ext uri="{BB962C8B-B14F-4D97-AF65-F5344CB8AC3E}">
        <p14:creationId xmlns:p14="http://schemas.microsoft.com/office/powerpoint/2010/main" val="3184977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240" y="239307"/>
            <a:ext cx="7772400" cy="657225"/>
          </a:xfrm>
        </p:spPr>
        <p:txBody>
          <a:bodyPr/>
          <a:lstStyle/>
          <a:p>
            <a:r>
              <a:rPr lang="en-GB" dirty="0"/>
              <a:t>TWO TREES (Singh, 2004)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85800" y="950284"/>
            <a:ext cx="7772400" cy="2720323"/>
          </a:xfrm>
        </p:spPr>
        <p:txBody>
          <a:bodyPr/>
          <a:lstStyle/>
          <a:p>
            <a:r>
              <a:rPr lang="en-GB" dirty="0"/>
              <a:t>Two trees fall down during a windy night. Why?</a:t>
            </a:r>
          </a:p>
          <a:p>
            <a:r>
              <a:rPr lang="en-GB" dirty="0"/>
              <a:t>Explanation 1:</a:t>
            </a:r>
          </a:p>
          <a:p>
            <a:r>
              <a:rPr lang="en-GB" dirty="0"/>
              <a:t>	The wind blew them down</a:t>
            </a:r>
          </a:p>
          <a:p>
            <a:r>
              <a:rPr lang="en-GB" dirty="0"/>
              <a:t>Explanation 2:</a:t>
            </a:r>
          </a:p>
          <a:p>
            <a:r>
              <a:rPr lang="en-GB" dirty="0"/>
              <a:t>	Two meteorites have each knocked one tree down and 	then collided wiping out all trace of each other</a:t>
            </a:r>
          </a:p>
        </p:txBody>
      </p:sp>
      <p:pic>
        <p:nvPicPr>
          <p:cNvPr id="3074" name="Picture 2" descr="Image result for plausi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5195807" cy="200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question mar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30"/>
          <a:stretch/>
        </p:blipFill>
        <p:spPr bwMode="auto">
          <a:xfrm>
            <a:off x="7164288" y="3429000"/>
            <a:ext cx="1696825" cy="2204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4DEF92-52F4-4D64-958C-589CB892BE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40065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296436"/>
            <a:ext cx="7772400" cy="657225"/>
          </a:xfrm>
        </p:spPr>
        <p:txBody>
          <a:bodyPr/>
          <a:lstStyle/>
          <a:p>
            <a:r>
              <a:rPr lang="en-GB" dirty="0"/>
              <a:t>Diagnosis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67544" y="1124744"/>
            <a:ext cx="7772400" cy="2720323"/>
          </a:xfrm>
        </p:spPr>
        <p:txBody>
          <a:bodyPr/>
          <a:lstStyle/>
          <a:p>
            <a:r>
              <a:rPr lang="en-GB" dirty="0"/>
              <a:t>A child has a runny nose. Why?</a:t>
            </a:r>
          </a:p>
          <a:p>
            <a:r>
              <a:rPr lang="en-GB" dirty="0"/>
              <a:t>Explanation 1:</a:t>
            </a:r>
          </a:p>
          <a:p>
            <a:r>
              <a:rPr lang="en-GB" dirty="0"/>
              <a:t>	The child has a cold</a:t>
            </a:r>
          </a:p>
          <a:p>
            <a:r>
              <a:rPr lang="en-GB" dirty="0"/>
              <a:t>Explanation 2:</a:t>
            </a:r>
          </a:p>
          <a:p>
            <a:r>
              <a:rPr lang="en-GB" dirty="0"/>
              <a:t>	The child has a rare disease</a:t>
            </a:r>
          </a:p>
        </p:txBody>
      </p:sp>
      <p:pic>
        <p:nvPicPr>
          <p:cNvPr id="3074" name="Picture 2" descr="Image result for plausi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083" y="3432169"/>
            <a:ext cx="5195807" cy="200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question mar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30"/>
          <a:stretch/>
        </p:blipFill>
        <p:spPr bwMode="auto">
          <a:xfrm>
            <a:off x="6572710" y="2572236"/>
            <a:ext cx="2014763" cy="286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A0A869-1887-4978-8E5E-24837A2F93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978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CF590-CFC9-4CCD-83D8-3E72EF2286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Forget about conjunction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0A7D9E-3BE2-4622-B6F0-6B116212D4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800" y="1563428"/>
            <a:ext cx="7772400" cy="3596723"/>
          </a:xfrm>
        </p:spPr>
        <p:txBody>
          <a:bodyPr/>
          <a:lstStyle/>
          <a:p>
            <a:r>
              <a:rPr lang="en-GB" sz="2800" dirty="0"/>
              <a:t>We are going to be studying human behaviour.</a:t>
            </a:r>
          </a:p>
          <a:p>
            <a:r>
              <a:rPr lang="en-GB" sz="2800" dirty="0"/>
              <a:t>That means that the simplest explanation is rarely the correct one (it may be one of several correct ones, or not correct at all).</a:t>
            </a:r>
          </a:p>
        </p:txBody>
      </p:sp>
      <p:sp>
        <p:nvSpPr>
          <p:cNvPr id="4" name="AutoShape 2" descr="Image result for humans are messy and complex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humans are messy and complex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humans are complex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Image result for humans are complex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32" name="Picture 12" descr="Image result for humans are complex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0337"/>
            <a:ext cx="8784975" cy="5428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312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team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37" y="164805"/>
            <a:ext cx="8793126" cy="477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5CF590-CFC9-4CCD-83D8-3E72EF228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360" y="1514643"/>
            <a:ext cx="7772400" cy="1578602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You are the boss of a company and a member of your team is not ‘pulling their weight’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0A7D9E-3BE2-4622-B6F0-6B116212D4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17082" y="5013176"/>
            <a:ext cx="8861059" cy="504056"/>
          </a:xfrm>
        </p:spPr>
        <p:txBody>
          <a:bodyPr>
            <a:noAutofit/>
          </a:bodyPr>
          <a:lstStyle/>
          <a:p>
            <a:r>
              <a:rPr lang="en-GB" sz="2800" dirty="0"/>
              <a:t>Share your thoughts at</a:t>
            </a:r>
            <a:r>
              <a:rPr lang="en-GB" sz="2800" dirty="0">
                <a:solidFill>
                  <a:srgbClr val="0000FF"/>
                </a:solidFill>
              </a:rPr>
              <a:t>:    </a:t>
            </a:r>
            <a:r>
              <a:rPr lang="en-GB" sz="2800" b="1" dirty="0">
                <a:solidFill>
                  <a:srgbClr val="0000FF"/>
                </a:solidFill>
              </a:rPr>
              <a:t>Pollv.com/annhealey505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218D1-0C8A-43E4-94B2-877CBB5D7D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1379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CF590-CFC9-4CCD-83D8-3E72EF2286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88640"/>
            <a:ext cx="9363272" cy="657225"/>
          </a:xfrm>
        </p:spPr>
        <p:txBody>
          <a:bodyPr/>
          <a:lstStyle/>
          <a:p>
            <a:r>
              <a:rPr lang="en-GB" sz="3600" dirty="0"/>
              <a:t>Is team work hard?  Why does it fail?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0A7D9E-3BE2-4622-B6F0-6B116212D4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79512" y="1052736"/>
            <a:ext cx="8784976" cy="3596723"/>
          </a:xfrm>
        </p:spPr>
        <p:txBody>
          <a:bodyPr/>
          <a:lstStyle/>
          <a:p>
            <a:r>
              <a:rPr lang="en-GB" sz="2800" dirty="0"/>
              <a:t>Is that because people: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are lazy and don’t care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did not feel it was right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didn’t know how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did something else (that was more important) instead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weren’t sure which of the </a:t>
            </a:r>
            <a:r>
              <a:rPr lang="en-GB" sz="2800" b="1" dirty="0">
                <a:solidFill>
                  <a:srgbClr val="FF0000"/>
                </a:solidFill>
              </a:rPr>
              <a:t>???</a:t>
            </a:r>
            <a:r>
              <a:rPr lang="en-GB" sz="2800" dirty="0"/>
              <a:t> things they were told to do was the most important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They did, you didn’t check</a:t>
            </a:r>
          </a:p>
          <a:p>
            <a:pPr marL="457200" indent="-457200">
              <a:buFont typeface="+mj-lt"/>
              <a:buAutoNum type="arabicPeriod"/>
            </a:pP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B44B65-D880-4812-85C2-9DCC7DA063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8908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0732C-03F0-4F38-BD90-960482D222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Today’s BIG IDEA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BEB551C-9840-4758-9779-D53053C1D93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35496" y="116632"/>
            <a:ext cx="6696744" cy="547260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Everything we do that is significant involves </a:t>
            </a:r>
            <a:r>
              <a:rPr lang="en-GB" sz="2800" b="1" u="sng" dirty="0">
                <a:solidFill>
                  <a:schemeClr val="tx1"/>
                </a:solidFill>
              </a:rPr>
              <a:t>modifying behaviour </a:t>
            </a:r>
            <a:r>
              <a:rPr lang="en-GB" sz="2800" dirty="0">
                <a:solidFill>
                  <a:schemeClr val="tx1"/>
                </a:solidFill>
              </a:rPr>
              <a:t>in some way;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To change something we </a:t>
            </a:r>
            <a:r>
              <a:rPr lang="en-GB" sz="2800" b="1" u="sng" dirty="0">
                <a:solidFill>
                  <a:schemeClr val="tx1"/>
                </a:solidFill>
              </a:rPr>
              <a:t>need to fully understand </a:t>
            </a:r>
            <a:r>
              <a:rPr lang="en-GB" sz="2800" dirty="0">
                <a:solidFill>
                  <a:schemeClr val="tx1"/>
                </a:solidFill>
              </a:rPr>
              <a:t>it;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To be effective, we </a:t>
            </a:r>
            <a:r>
              <a:rPr lang="en-GB" sz="2800" b="1" dirty="0">
                <a:solidFill>
                  <a:schemeClr val="tx1"/>
                </a:solidFill>
              </a:rPr>
              <a:t>need to appreciate its complexity &amp; learn about it</a:t>
            </a:r>
            <a:r>
              <a:rPr lang="en-GB" sz="2800" dirty="0">
                <a:solidFill>
                  <a:schemeClr val="tx1"/>
                </a:solidFill>
              </a:rPr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     </a:t>
            </a:r>
            <a:r>
              <a:rPr lang="en-GB" sz="2800" b="1" dirty="0">
                <a:solidFill>
                  <a:srgbClr val="FF0000"/>
                </a:solidFill>
              </a:rPr>
              <a:t>The alternative is just guesswork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F1CDF60F-2C43-4645-8CF8-737A76ED6E13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/>
          <a:stretch>
            <a:fillRect/>
          </a:stretch>
        </p:blipFill>
        <p:spPr>
          <a:xfrm>
            <a:off x="6590456" y="980729"/>
            <a:ext cx="2439446" cy="2880320"/>
          </a:xfrm>
        </p:spPr>
      </p:pic>
    </p:spTree>
    <p:extLst>
      <p:ext uri="{BB962C8B-B14F-4D97-AF65-F5344CB8AC3E}">
        <p14:creationId xmlns:p14="http://schemas.microsoft.com/office/powerpoint/2010/main" val="227806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t1.gstatic.com/images?q=tbn:ANd9GcQQok0RdOTp1NX7xEysC8B3k3yh6WcB7qZ8fSxvZgTMuLUg2rBS-lDp82Ktki_xj2X9okUbOZIWrFVOsChiNN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95" y="107313"/>
            <a:ext cx="8887326" cy="548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6189" y="3664369"/>
            <a:ext cx="6312568" cy="657225"/>
          </a:xfrm>
          <a:solidFill>
            <a:schemeClr val="tx1"/>
          </a:solidFill>
        </p:spPr>
        <p:txBody>
          <a:bodyPr/>
          <a:lstStyle/>
          <a:p>
            <a:r>
              <a:rPr lang="en-GB" dirty="0"/>
              <a:t>What is an organisation?</a:t>
            </a:r>
          </a:p>
        </p:txBody>
      </p:sp>
    </p:spTree>
    <p:extLst>
      <p:ext uri="{BB962C8B-B14F-4D97-AF65-F5344CB8AC3E}">
        <p14:creationId xmlns:p14="http://schemas.microsoft.com/office/powerpoint/2010/main" val="38096862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751B66-755F-45CE-A99F-CD4126622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60" y="476672"/>
            <a:ext cx="8892480" cy="657225"/>
          </a:xfrm>
        </p:spPr>
        <p:txBody>
          <a:bodyPr/>
          <a:lstStyle/>
          <a:p>
            <a:r>
              <a:rPr lang="en-GB" sz="3600" dirty="0"/>
              <a:t>There is no spoon &amp; they are complex!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6506D71-64BF-4848-9B87-19EA47F72E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5760" y="1268760"/>
            <a:ext cx="8892480" cy="3596723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Organisations don’t exist! You can’t grab hold of them but they are complex!</a:t>
            </a:r>
          </a:p>
          <a:p>
            <a:endParaRPr lang="en-GB" sz="2800" dirty="0"/>
          </a:p>
          <a:p>
            <a:r>
              <a:rPr lang="en-GB" sz="2800" dirty="0"/>
              <a:t>They are made up of individuals, and any results are the aggregation of what members have done. </a:t>
            </a:r>
          </a:p>
          <a:p>
            <a:endParaRPr lang="en-GB" sz="2800" dirty="0"/>
          </a:p>
          <a:p>
            <a:r>
              <a:rPr lang="en-GB" sz="2800" dirty="0"/>
              <a:t>This complex behaviour is influenced by many things.</a:t>
            </a:r>
          </a:p>
          <a:p>
            <a:r>
              <a:rPr lang="en-GB" sz="2800" dirty="0"/>
              <a:t>So the structures and formal systems that we put in place to manage organisations are only part of the story.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614E398-1F05-4F4E-8264-972538ACF0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9979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670D0F-AADF-40DB-B53A-473BBC3B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u="sng" dirty="0">
                <a:solidFill>
                  <a:schemeClr val="tx1"/>
                </a:solidFill>
              </a:rPr>
              <a:t>Human Behaviour:</a:t>
            </a:r>
            <a:br>
              <a:rPr lang="en-GB" sz="3600" u="sng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Does this matter?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What does this means?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Who’s behaviour?</a:t>
            </a:r>
            <a:br>
              <a:rPr lang="en-GB" sz="36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endParaRPr lang="en-GB" sz="3600" dirty="0">
              <a:solidFill>
                <a:schemeClr val="tx1"/>
              </a:solidFill>
            </a:endParaRPr>
          </a:p>
        </p:txBody>
      </p:sp>
      <p:pic>
        <p:nvPicPr>
          <p:cNvPr id="4098" name="Picture 2" descr="Image result for black entrepreneur business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2656"/>
            <a:ext cx="4327216" cy="5358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385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9C879F-2CCF-48D0-B957-B3434810AA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772400" cy="657225"/>
          </a:xfrm>
        </p:spPr>
        <p:txBody>
          <a:bodyPr/>
          <a:lstStyle/>
          <a:p>
            <a:r>
              <a:rPr lang="en-GB" dirty="0"/>
              <a:t>Humans &amp; Organisations…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quarter" idx="10"/>
          </p:nvPr>
        </p:nvSpPr>
        <p:spPr>
          <a:xfrm>
            <a:off x="179512" y="1268760"/>
            <a:ext cx="8964488" cy="3596723"/>
          </a:xfrm>
          <a:prstGeom prst="rect">
            <a:avLst/>
          </a:prstGeom>
        </p:spPr>
        <p:txBody>
          <a:bodyPr/>
          <a:lstStyle/>
          <a:p>
            <a:r>
              <a:rPr lang="en-GB" sz="2800" dirty="0"/>
              <a:t>According to Mullins (2012):</a:t>
            </a:r>
          </a:p>
          <a:p>
            <a:r>
              <a:rPr lang="en-GB" sz="2800" dirty="0"/>
              <a:t>The study and understanding of: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individual behaviour (micro level)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group behaviour (</a:t>
            </a:r>
            <a:r>
              <a:rPr lang="en-GB" sz="2800" dirty="0" err="1"/>
              <a:t>meso</a:t>
            </a:r>
            <a:r>
              <a:rPr lang="en-GB" sz="2800" dirty="0"/>
              <a:t> level)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organisations behave (macro level)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800" dirty="0"/>
              <a:t>Will help to improve organisational performance &amp; effectiveness</a:t>
            </a:r>
            <a:endParaRPr lang="en-US" sz="2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46255A-3AFC-477E-8BD5-1D20D8F2EB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01362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751B66-755F-45CE-A99F-CD4126622E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lot is invisible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15C6D2-5957-4727-BB63-89CD3D29B2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98" t="21048" r="13162"/>
          <a:stretch/>
        </p:blipFill>
        <p:spPr>
          <a:xfrm>
            <a:off x="251520" y="188640"/>
            <a:ext cx="8784976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7952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751B66-755F-45CE-A99F-CD4126622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536" y="260648"/>
            <a:ext cx="7772400" cy="657225"/>
          </a:xfrm>
        </p:spPr>
        <p:txBody>
          <a:bodyPr>
            <a:normAutofit fontScale="90000"/>
          </a:bodyPr>
          <a:lstStyle/>
          <a:p>
            <a:r>
              <a:rPr lang="en-GB" dirty="0"/>
              <a:t>So research is complex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6506D71-64BF-4848-9B87-19EA47F72E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79512" y="1268760"/>
            <a:ext cx="8784975" cy="4104456"/>
          </a:xfrm>
        </p:spPr>
        <p:txBody>
          <a:bodyPr>
            <a:normAutofit/>
          </a:bodyPr>
          <a:lstStyle/>
          <a:p>
            <a:r>
              <a:rPr lang="en-GB" sz="2800" dirty="0"/>
              <a:t>Humans and their association with organisation is complex, so it draws on a lot of sources: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Psychology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Sociology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Anthropology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Economics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Political science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8BEAB6-02E3-4413-AC4E-94456CDD9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30195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270DC43-958F-4469-998F-4F2406ADF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7350" y="1257300"/>
            <a:ext cx="5829300" cy="628650"/>
          </a:xfrm>
        </p:spPr>
        <p:txBody>
          <a:bodyPr/>
          <a:lstStyle/>
          <a:p>
            <a:pPr eaLnBrk="1" hangingPunct="1"/>
            <a:r>
              <a:rPr lang="en-GB" altLang="en-US" sz="2400"/>
              <a:t>Evaluation criteria:</a:t>
            </a:r>
          </a:p>
        </p:txBody>
      </p:sp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A1B2C69-5F6E-4CDD-912F-C2CC255CE541}" type="slidenum">
              <a:rPr lang="en-US" altLang="en-US" sz="105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26</a:t>
            </a:fld>
            <a:endParaRPr lang="en-US" altLang="en-US" sz="1050">
              <a:latin typeface="Arial" panose="020B0604020202020204" pitchFamily="34" charset="0"/>
            </a:endParaRPr>
          </a:p>
        </p:txBody>
      </p:sp>
      <p:pic>
        <p:nvPicPr>
          <p:cNvPr id="12293" name="Picture 7">
            <a:extLst>
              <a:ext uri="{FF2B5EF4-FFF2-40B4-BE49-F238E27FC236}">
                <a16:creationId xmlns:a16="http://schemas.microsoft.com/office/drawing/2014/main" id="{0C5126A3-A4C8-4648-A099-5A37832CB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4" t="24760" r="30287" b="27574"/>
          <a:stretch>
            <a:fillRect/>
          </a:stretch>
        </p:blipFill>
        <p:spPr bwMode="auto">
          <a:xfrm>
            <a:off x="395536" y="620688"/>
            <a:ext cx="800939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3">
            <a:extLst>
              <a:ext uri="{FF2B5EF4-FFF2-40B4-BE49-F238E27FC236}">
                <a16:creationId xmlns:a16="http://schemas.microsoft.com/office/drawing/2014/main" id="{9F1DC3BE-E3D8-4300-AAB8-7151F9481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44624"/>
            <a:ext cx="8820472" cy="5017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b="1" dirty="0"/>
              <a:t>Changing Economic era: 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5622912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E7818-1A7C-49B8-A05A-060282CCF9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OB has developed in stages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D7F9464-AE87-4C4A-92C2-DD2658391F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7387051"/>
              </p:ext>
            </p:extLst>
          </p:nvPr>
        </p:nvGraphicFramePr>
        <p:xfrm>
          <a:off x="179512" y="188640"/>
          <a:ext cx="8784976" cy="5352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82972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industrial revolution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88" y="165439"/>
            <a:ext cx="8792424" cy="542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EEFB5A-AE4C-4980-876F-486F19D3E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788" y="404664"/>
            <a:ext cx="8148848" cy="657225"/>
          </a:xfrm>
        </p:spPr>
        <p:txBody>
          <a:bodyPr/>
          <a:lstStyle/>
          <a:p>
            <a:r>
              <a:rPr lang="en-GB" dirty="0"/>
              <a:t>Classical </a:t>
            </a:r>
            <a:r>
              <a:rPr lang="en-GB" dirty="0" err="1"/>
              <a:t>Organisatioinal</a:t>
            </a:r>
            <a:r>
              <a:rPr lang="en-GB" dirty="0"/>
              <a:t> Theory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9BA08A-2288-4274-8BE6-F6E00B9A4A3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5264" y="1305227"/>
            <a:ext cx="8016411" cy="2123773"/>
          </a:xfrm>
        </p:spPr>
        <p:txBody>
          <a:bodyPr/>
          <a:lstStyle/>
          <a:p>
            <a:r>
              <a:rPr lang="en-GB" sz="2800" dirty="0"/>
              <a:t>Originated during Industrial Revolution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Focuses on efficiency and performance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Doesn’t look at behavioural attributes of employees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Hierarchies are required to make decisions and prevent deviations</a:t>
            </a:r>
          </a:p>
          <a:p>
            <a:pPr lvl="1"/>
            <a:endParaRPr lang="en-GB" sz="2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275CA3-D865-453D-91FB-653F8AA861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9365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human relations theory&quot;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59" y="0"/>
            <a:ext cx="8736376" cy="529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EEFB5A-AE4C-4980-876F-486F19D3E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447" y="263801"/>
            <a:ext cx="7772400" cy="657225"/>
          </a:xfrm>
        </p:spPr>
        <p:txBody>
          <a:bodyPr/>
          <a:lstStyle/>
          <a:p>
            <a:r>
              <a:rPr lang="en-GB" dirty="0"/>
              <a:t>Human Relations (1920’s)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9BA08A-2288-4274-8BE6-F6E00B9A4A3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91191" y="1311976"/>
            <a:ext cx="7772400" cy="359672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Workers (and managers) have needs that are independent of their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If these needs are met, then performance will improve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Humans need encouragement and if they perceive their work to have significance they will be more productive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396E18F-D0D2-4EE8-88AE-33D2E66ADB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91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96B05-5C85-44FD-B952-69FCA803E9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254" y="383051"/>
            <a:ext cx="7772400" cy="657225"/>
          </a:xfrm>
        </p:spPr>
        <p:txBody>
          <a:bodyPr/>
          <a:lstStyle/>
          <a:p>
            <a:r>
              <a:rPr lang="en-GB" dirty="0"/>
              <a:t>Classical or Human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34D6E-BAE8-435B-A533-927F56C8266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39552" y="1340768"/>
            <a:ext cx="7772400" cy="3596723"/>
          </a:xfrm>
        </p:spPr>
        <p:txBody>
          <a:bodyPr/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Which is better?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545B706-7B39-4C62-84C2-4AF8CB7E8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196752"/>
            <a:ext cx="4306845" cy="417646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20247A-82C6-45FD-89BD-1BE24D8C73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52414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mage result for network&quot;"/>
          <p:cNvPicPr>
            <a:picLocks noChangeAspect="1" noChangeArrowheads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99" y="158568"/>
            <a:ext cx="8770201" cy="528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4F4583-315A-465C-9D83-BE2EC94411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Systems Theory (1960’s)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54AE9-F684-42B6-92E6-DEEC412F341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800" y="1419226"/>
            <a:ext cx="7772400" cy="401955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b="1" dirty="0"/>
              <a:t>Sees organisations as interconnected formal and informal networks of interdependent processes and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b="1" dirty="0"/>
              <a:t>Tends to stress technical elements as well as human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BA959E-6C04-45DE-B3EC-DBC2C64A01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85296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F4583-315A-465C-9D83-BE2EC94411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Contingency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54AE9-F684-42B6-92E6-DEEC412F341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95536" y="728664"/>
            <a:ext cx="8424936" cy="438443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A pragmatic approach that does not believe in any “</a:t>
            </a:r>
            <a:r>
              <a:rPr lang="en-GB" sz="3200" b="1" dirty="0">
                <a:solidFill>
                  <a:srgbClr val="FF0000"/>
                </a:solidFill>
              </a:rPr>
              <a:t>best</a:t>
            </a:r>
            <a:r>
              <a:rPr lang="en-GB" sz="3200" dirty="0">
                <a:solidFill>
                  <a:schemeClr val="tx1"/>
                </a:solidFill>
              </a:rPr>
              <a:t>” method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More interested in identifying contextual factors (contingencies) that can make any particular organisational structure more or less effective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</a:rPr>
              <a:t>A leader is most effective when his/her skills match the requirements of the situation</a:t>
            </a:r>
          </a:p>
          <a:p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2C24A0E-019A-4A81-8B25-682BADDC8065}"/>
              </a:ext>
            </a:extLst>
          </p:cNvPr>
          <p:cNvSpPr txBox="1">
            <a:spLocks/>
          </p:cNvSpPr>
          <p:nvPr/>
        </p:nvSpPr>
        <p:spPr>
          <a:xfrm>
            <a:off x="685800" y="3616890"/>
            <a:ext cx="7772400" cy="657225"/>
          </a:xfrm>
          <a:prstGeom prst="rect">
            <a:avLst/>
          </a:prstGeom>
        </p:spPr>
        <p:txBody>
          <a:bodyPr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1643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Which theory is best?</a:t>
            </a:r>
          </a:p>
        </p:txBody>
      </p:sp>
      <p:pic>
        <p:nvPicPr>
          <p:cNvPr id="8194" name="Picture 2" descr="Image result for which theory is best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45" y="143008"/>
            <a:ext cx="8793510" cy="544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A8EAC7-BBC3-4AF8-AB6F-7E0B0B55C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26148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6478F60D-3D8E-F64B-A178-D42C8BB7D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Humans – Friend or Foe?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3DEC9-A8B4-2844-85DF-F53A672A3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70484"/>
            <a:ext cx="8517632" cy="391703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3600" b="1" dirty="0"/>
              <a:t>Issues to ponder</a:t>
            </a:r>
            <a:r>
              <a:rPr lang="en-GB" sz="2800" dirty="0"/>
              <a:t>: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sz="2800" dirty="0"/>
              <a:t>1. Highlights, with examples, the contradictions    within humans;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sz="2800" dirty="0"/>
              <a:t>2. From your own experience, make some reasonable recommendations how HR function can contribute to business success</a:t>
            </a:r>
            <a:r>
              <a:rPr lang="en-GB" dirty="0"/>
              <a:t> </a:t>
            </a:r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57A294C1-FCC8-9C49-875C-41D902C15D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244408" y="5231890"/>
            <a:ext cx="792088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EFE3CCA0-2A79-0C41-B540-1C07D7C9FA41}" type="slidenum">
              <a:rPr lang="en-GB" altLang="en-US">
                <a:latin typeface="Arial Black" panose="020B0604020202020204" pitchFamily="34" charset="0"/>
              </a:rPr>
              <a:pPr algn="r"/>
              <a:t>34</a:t>
            </a:fld>
            <a:endParaRPr lang="en-GB" altLang="en-US" dirty="0">
              <a:latin typeface="Arial Black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33130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Image result for questio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2704"/>
            <a:ext cx="8607424" cy="531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9321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2875</TotalTime>
  <Words>1452</Words>
  <Application>Microsoft Macintosh PowerPoint</Application>
  <PresentationFormat>On-screen Show (4:3)</PresentationFormat>
  <Paragraphs>203</Paragraphs>
  <Slides>35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Arial Black</vt:lpstr>
      <vt:lpstr>Calibri</vt:lpstr>
      <vt:lpstr>Myriad Pro</vt:lpstr>
      <vt:lpstr>Verdana</vt:lpstr>
      <vt:lpstr>Wingdings</vt:lpstr>
      <vt:lpstr>20140311PresentationUWTSDTemplate</vt:lpstr>
      <vt:lpstr>Welcome to   Managing in Complex Environments: Strategies, Insights and Solutions (MICE) SPBD 7006 Week  1  (Part 1 of 2) Introduction to MICE</vt:lpstr>
      <vt:lpstr>About me &amp; Contacts</vt:lpstr>
      <vt:lpstr>MICE </vt:lpstr>
      <vt:lpstr>Teaching Strategy:</vt:lpstr>
      <vt:lpstr>Essential Reading</vt:lpstr>
      <vt:lpstr>Internet resources </vt:lpstr>
      <vt:lpstr>ASSESSMENT Not finalised yet  </vt:lpstr>
      <vt:lpstr>Today: </vt:lpstr>
      <vt:lpstr>PowerPoint Presentation</vt:lpstr>
      <vt:lpstr>Getting started: Managing humans</vt:lpstr>
      <vt:lpstr>Is this true in/with organisations?</vt:lpstr>
      <vt:lpstr>What is fact?</vt:lpstr>
      <vt:lpstr>Conjunction says that…</vt:lpstr>
      <vt:lpstr>TWO TREES (Singh, 2004)</vt:lpstr>
      <vt:lpstr>Diagnosis</vt:lpstr>
      <vt:lpstr>Forget about conjunction</vt:lpstr>
      <vt:lpstr>You are the boss of a company and a member of your team is not ‘pulling their weight’  Why?</vt:lpstr>
      <vt:lpstr>Is team work hard?  Why does it fail? </vt:lpstr>
      <vt:lpstr>Today’s BIG IDEA</vt:lpstr>
      <vt:lpstr>What is an organisation?</vt:lpstr>
      <vt:lpstr>There is no spoon &amp; they are complex!</vt:lpstr>
      <vt:lpstr>Human Behaviour:  Does this matter?  What does this means?  Who’s behaviour?  </vt:lpstr>
      <vt:lpstr>Humans &amp; Organisations…</vt:lpstr>
      <vt:lpstr>A lot is invisible</vt:lpstr>
      <vt:lpstr>So research is complex</vt:lpstr>
      <vt:lpstr>Evaluation criteria:</vt:lpstr>
      <vt:lpstr>OB has developed in stages</vt:lpstr>
      <vt:lpstr>Classical Organisatioinal Theory</vt:lpstr>
      <vt:lpstr>Human Relations (1920’s)</vt:lpstr>
      <vt:lpstr>Classical or Human approach?</vt:lpstr>
      <vt:lpstr>Systems Theory (1960’s)</vt:lpstr>
      <vt:lpstr>Contingency Theory</vt:lpstr>
      <vt:lpstr>Which theory is best?</vt:lpstr>
      <vt:lpstr>Humans – Friend or Foe?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172</cp:revision>
  <cp:lastPrinted>2018-07-09T15:27:01Z</cp:lastPrinted>
  <dcterms:created xsi:type="dcterms:W3CDTF">2002-10-07T19:43:58Z</dcterms:created>
  <dcterms:modified xsi:type="dcterms:W3CDTF">2021-06-14T12:37:45Z</dcterms:modified>
</cp:coreProperties>
</file>