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0" d="100"/>
          <a:sy n="70" d="100"/>
        </p:scale>
        <p:origin x="53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10/8/2022</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106894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089822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32597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9942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9367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555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9373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3096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548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1940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10/8/2022</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1910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10/8/2022</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99708410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imple.wikipedia.org/wiki/Lev_Vygotsky" TargetMode="External"/><Relationship Id="rId2" Type="http://schemas.openxmlformats.org/officeDocument/2006/relationships/hyperlink" Target="https://www.simplypsychology.org/Zone-of-Proximal-Development.html" TargetMode="Externa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hyperlink" Target="https://helpfulprofessor.com/zone-of-proximal-development-examples/" TargetMode="External"/><Relationship Id="rId2" Type="http://schemas.openxmlformats.org/officeDocument/2006/relationships/hyperlink" Target="https://eric.ed.gov/?id=EJ577702" TargetMode="Externa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hyperlink" Target="https://www.simplypsychology.org/Zone-of-Proximal-Development.html" TargetMode="External"/><Relationship Id="rId2" Type="http://schemas.openxmlformats.org/officeDocument/2006/relationships/hyperlink" Target="https://hackscience.education/2018/05/22/vygotsky-and-the-zone-of-proximal-development/"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hyperlink" Target="https://www.gold.ac.uk/pg/msc-occupational-psychology/" TargetMode="External"/><Relationship Id="rId2" Type="http://schemas.openxmlformats.org/officeDocument/2006/relationships/hyperlink" Target="https://www.bps.org.uk/" TargetMode="Externa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2" Type="http://schemas.openxmlformats.org/officeDocument/2006/relationships/hyperlink" Target="https://www.apa.org/education-career/guide/paths/busines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stanbridge.edu/?p=80598" TargetMode="External"/><Relationship Id="rId2" Type="http://schemas.openxmlformats.org/officeDocument/2006/relationships/hyperlink" Target="https://gradireland.com/careers-advice/job-descriptions/occupational-psychologist#:~:text=They%20apply%20methods%20of%20psychology,being%20and%20work%2Dlife%20balance" TargetMode="Externa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s://www.elmhurst.edu/blog/what-do-industrial-organizational-psychologists-d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141701B-7CFF-9D4C-B086-043D49A2D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ross 23">
            <a:extLst>
              <a:ext uri="{FF2B5EF4-FFF2-40B4-BE49-F238E27FC236}">
                <a16:creationId xmlns:a16="http://schemas.microsoft.com/office/drawing/2014/main" id="{C6061948-09E3-5E4C-B579-8D459DCAF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5CB11-743E-783B-BDBC-82F736E8614D}"/>
              </a:ext>
            </a:extLst>
          </p:cNvPr>
          <p:cNvSpPr>
            <a:spLocks noGrp="1"/>
          </p:cNvSpPr>
          <p:nvPr>
            <p:ph type="ctrTitle"/>
          </p:nvPr>
        </p:nvSpPr>
        <p:spPr>
          <a:xfrm>
            <a:off x="640080" y="644822"/>
            <a:ext cx="10911840" cy="4958080"/>
          </a:xfrm>
        </p:spPr>
        <p:txBody>
          <a:bodyPr anchor="t">
            <a:noAutofit/>
          </a:bodyPr>
          <a:lstStyle/>
          <a:p>
            <a:pPr>
              <a:lnSpc>
                <a:spcPct val="90000"/>
              </a:lnSpc>
            </a:pPr>
            <a:r>
              <a:rPr lang="en-GB" sz="3200" dirty="0">
                <a:solidFill>
                  <a:schemeClr val="accent3">
                    <a:lumMod val="50000"/>
                  </a:schemeClr>
                </a:solidFill>
              </a:rPr>
              <a:t>Student name: Hanim Slim</a:t>
            </a:r>
            <a:br>
              <a:rPr lang="en-GB" sz="3200" dirty="0">
                <a:solidFill>
                  <a:schemeClr val="accent3">
                    <a:lumMod val="50000"/>
                  </a:schemeClr>
                </a:solidFill>
              </a:rPr>
            </a:br>
            <a:r>
              <a:rPr lang="en-GB" sz="3200" dirty="0">
                <a:solidFill>
                  <a:schemeClr val="accent3">
                    <a:lumMod val="50000"/>
                  </a:schemeClr>
                </a:solidFill>
              </a:rPr>
              <a:t>Student ID: 1914720</a:t>
            </a:r>
            <a:br>
              <a:rPr lang="en-GB" sz="3200" dirty="0">
                <a:solidFill>
                  <a:schemeClr val="accent3">
                    <a:lumMod val="50000"/>
                  </a:schemeClr>
                </a:solidFill>
              </a:rPr>
            </a:br>
            <a:br>
              <a:rPr lang="en-GB" sz="3200" dirty="0">
                <a:solidFill>
                  <a:schemeClr val="accent3">
                    <a:lumMod val="50000"/>
                  </a:schemeClr>
                </a:solidFill>
              </a:rPr>
            </a:br>
            <a:r>
              <a:rPr lang="en-GB" sz="3200" dirty="0">
                <a:solidFill>
                  <a:schemeClr val="accent3">
                    <a:lumMod val="50000"/>
                  </a:schemeClr>
                </a:solidFill>
              </a:rPr>
              <a:t>Programme: Certificate of Higher Education Skills for Workplace (Health and Social care)</a:t>
            </a:r>
            <a:br>
              <a:rPr lang="en-GB" sz="3200" dirty="0">
                <a:solidFill>
                  <a:schemeClr val="accent3">
                    <a:lumMod val="50000"/>
                  </a:schemeClr>
                </a:solidFill>
              </a:rPr>
            </a:br>
            <a:br>
              <a:rPr lang="en-GB" sz="3200" dirty="0">
                <a:solidFill>
                  <a:schemeClr val="accent3">
                    <a:lumMod val="50000"/>
                  </a:schemeClr>
                </a:solidFill>
              </a:rPr>
            </a:br>
            <a:r>
              <a:rPr lang="en-GB" sz="3200" dirty="0">
                <a:solidFill>
                  <a:schemeClr val="accent3">
                    <a:lumMod val="50000"/>
                  </a:schemeClr>
                </a:solidFill>
              </a:rPr>
              <a:t>Lecturer name: Joanne Davies</a:t>
            </a:r>
            <a:br>
              <a:rPr lang="en-GB" sz="3200" dirty="0">
                <a:solidFill>
                  <a:schemeClr val="accent3">
                    <a:lumMod val="50000"/>
                  </a:schemeClr>
                </a:solidFill>
              </a:rPr>
            </a:br>
            <a:br>
              <a:rPr lang="en-GB" sz="3200" dirty="0">
                <a:solidFill>
                  <a:schemeClr val="accent3">
                    <a:lumMod val="50000"/>
                  </a:schemeClr>
                </a:solidFill>
              </a:rPr>
            </a:br>
            <a:r>
              <a:rPr lang="en-GB" sz="3200" dirty="0">
                <a:solidFill>
                  <a:schemeClr val="accent3">
                    <a:lumMod val="50000"/>
                  </a:schemeClr>
                </a:solidFill>
              </a:rPr>
              <a:t>Module code: BMSW 4003</a:t>
            </a:r>
            <a:br>
              <a:rPr lang="en-GB" sz="3200" dirty="0">
                <a:solidFill>
                  <a:schemeClr val="accent3">
                    <a:lumMod val="50000"/>
                  </a:schemeClr>
                </a:solidFill>
              </a:rPr>
            </a:br>
            <a:br>
              <a:rPr lang="en-GB" sz="3200" dirty="0">
                <a:solidFill>
                  <a:schemeClr val="accent3">
                    <a:lumMod val="50000"/>
                  </a:schemeClr>
                </a:solidFill>
              </a:rPr>
            </a:br>
            <a:r>
              <a:rPr lang="en-GB" sz="3200" dirty="0">
                <a:solidFill>
                  <a:schemeClr val="accent3">
                    <a:lumMod val="50000"/>
                  </a:schemeClr>
                </a:solidFill>
              </a:rPr>
              <a:t>Module name: Psychology for Health </a:t>
            </a:r>
            <a:r>
              <a:rPr lang="en-GB" sz="3200">
                <a:solidFill>
                  <a:schemeClr val="accent3">
                    <a:lumMod val="50000"/>
                  </a:schemeClr>
                </a:solidFill>
              </a:rPr>
              <a:t>and Social Care </a:t>
            </a:r>
            <a:endParaRPr lang="en-GB" sz="3200" dirty="0">
              <a:solidFill>
                <a:schemeClr val="accent3">
                  <a:lumMod val="50000"/>
                </a:schemeClr>
              </a:solidFill>
            </a:endParaRPr>
          </a:p>
        </p:txBody>
      </p:sp>
    </p:spTree>
    <p:extLst>
      <p:ext uri="{BB962C8B-B14F-4D97-AF65-F5344CB8AC3E}">
        <p14:creationId xmlns:p14="http://schemas.microsoft.com/office/powerpoint/2010/main" val="3740666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design of flower petals in pastel">
            <a:extLst>
              <a:ext uri="{FF2B5EF4-FFF2-40B4-BE49-F238E27FC236}">
                <a16:creationId xmlns:a16="http://schemas.microsoft.com/office/drawing/2014/main" id="{924A76C9-5083-8CC8-4A17-AEF33D286677}"/>
              </a:ext>
            </a:extLst>
          </p:cNvPr>
          <p:cNvPicPr>
            <a:picLocks noChangeAspect="1"/>
          </p:cNvPicPr>
          <p:nvPr/>
        </p:nvPicPr>
        <p:blipFill rotWithShape="1">
          <a:blip r:embed="rId2"/>
          <a:srcRect t="14122"/>
          <a:stretch/>
        </p:blipFill>
        <p:spPr>
          <a:xfrm>
            <a:off x="0" y="-2"/>
            <a:ext cx="12191980" cy="6857990"/>
          </a:xfrm>
          <a:prstGeom prst="rect">
            <a:avLst/>
          </a:prstGeom>
        </p:spPr>
      </p:pic>
      <p:sp>
        <p:nvSpPr>
          <p:cNvPr id="11" name="Rectangle">
            <a:extLst>
              <a:ext uri="{FF2B5EF4-FFF2-40B4-BE49-F238E27FC236}">
                <a16:creationId xmlns:a16="http://schemas.microsoft.com/office/drawing/2014/main" id="{53C4D10E-16D3-5D49-A995-1FD27619A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549940" cy="6858000"/>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13" name="Cross 12">
            <a:extLst>
              <a:ext uri="{FF2B5EF4-FFF2-40B4-BE49-F238E27FC236}">
                <a16:creationId xmlns:a16="http://schemas.microsoft.com/office/drawing/2014/main" id="{24124FF1-775D-AC4A-81D0-73FC0F54A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250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53E2C7F-F4FF-A94D-ACAE-82823EC88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5C118-55EF-4B88-88B1-396C0410E773}"/>
              </a:ext>
            </a:extLst>
          </p:cNvPr>
          <p:cNvSpPr>
            <a:spLocks noGrp="1"/>
          </p:cNvSpPr>
          <p:nvPr>
            <p:ph type="ctrTitle"/>
          </p:nvPr>
        </p:nvSpPr>
        <p:spPr>
          <a:xfrm>
            <a:off x="57080" y="1432560"/>
            <a:ext cx="11661750" cy="2265668"/>
          </a:xfrm>
        </p:spPr>
        <p:txBody>
          <a:bodyPr>
            <a:normAutofit/>
          </a:bodyPr>
          <a:lstStyle/>
          <a:p>
            <a:br>
              <a:rPr lang="en-GB" sz="3600" dirty="0"/>
            </a:br>
            <a:r>
              <a:rPr lang="en-GB" sz="3600" b="1" u="sng" dirty="0"/>
              <a:t>Why is psychology important when working as an Occupational Therapist?</a:t>
            </a:r>
          </a:p>
        </p:txBody>
      </p:sp>
    </p:spTree>
    <p:extLst>
      <p:ext uri="{BB962C8B-B14F-4D97-AF65-F5344CB8AC3E}">
        <p14:creationId xmlns:p14="http://schemas.microsoft.com/office/powerpoint/2010/main" val="207155430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ross 25">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EF46B-6FEC-C0DD-F524-A884EC1F42F3}"/>
              </a:ext>
            </a:extLst>
          </p:cNvPr>
          <p:cNvSpPr>
            <a:spLocks noGrp="1"/>
          </p:cNvSpPr>
          <p:nvPr>
            <p:ph type="title"/>
          </p:nvPr>
        </p:nvSpPr>
        <p:spPr>
          <a:xfrm>
            <a:off x="464577" y="1231714"/>
            <a:ext cx="7496387" cy="3514652"/>
          </a:xfrm>
        </p:spPr>
        <p:txBody>
          <a:bodyPr vert="horz" lIns="91440" tIns="45720" rIns="91440" bIns="45720" rtlCol="0" anchor="b">
            <a:normAutofit fontScale="90000"/>
          </a:bodyPr>
          <a:lstStyle/>
          <a:p>
            <a:pPr>
              <a:lnSpc>
                <a:spcPct val="90000"/>
              </a:lnSpc>
            </a:pPr>
            <a:r>
              <a:rPr lang="en-US" sz="2600" kern="1200" spc="-150" dirty="0">
                <a:solidFill>
                  <a:schemeClr val="tx1"/>
                </a:solidFill>
                <a:latin typeface="+mj-lt"/>
                <a:ea typeface="+mj-ea"/>
                <a:cs typeface="+mj-cs"/>
              </a:rPr>
              <a:t>Overview of what Psychology is ? </a:t>
            </a:r>
            <a:br>
              <a:rPr lang="en-US" sz="2600" kern="1200" spc="-150" dirty="0">
                <a:solidFill>
                  <a:schemeClr val="tx1"/>
                </a:solidFill>
                <a:latin typeface="+mj-lt"/>
                <a:ea typeface="+mj-ea"/>
                <a:cs typeface="+mj-cs"/>
              </a:rPr>
            </a:br>
            <a:br>
              <a:rPr lang="en-US" sz="2600" kern="1200" spc="-150" dirty="0">
                <a:solidFill>
                  <a:schemeClr val="tx1"/>
                </a:solidFill>
                <a:latin typeface="+mj-lt"/>
                <a:ea typeface="+mj-ea"/>
                <a:cs typeface="+mj-cs"/>
              </a:rPr>
            </a:br>
            <a:r>
              <a:rPr lang="en-US" sz="2600" kern="1200" spc="-150" dirty="0">
                <a:solidFill>
                  <a:schemeClr val="tx1"/>
                </a:solidFill>
                <a:latin typeface="+mj-lt"/>
                <a:ea typeface="+mj-ea"/>
                <a:cs typeface="+mj-cs"/>
              </a:rPr>
              <a:t>Psychology is the scientific study of the mind, and it controls our behavior in different ways. It is about understanding why people act in a certain way and how this understanding can help us identify many of the problems and issues in today’s society. </a:t>
            </a:r>
            <a:br>
              <a:rPr lang="en-US" sz="2600" kern="1200" spc="-150" dirty="0">
                <a:solidFill>
                  <a:schemeClr val="tx1"/>
                </a:solidFill>
                <a:latin typeface="+mj-lt"/>
                <a:ea typeface="+mj-ea"/>
                <a:cs typeface="+mj-cs"/>
              </a:rPr>
            </a:br>
            <a:br>
              <a:rPr lang="en-US" sz="2600" kern="1200" spc="-150" dirty="0">
                <a:solidFill>
                  <a:schemeClr val="tx1"/>
                </a:solidFill>
                <a:latin typeface="+mj-lt"/>
                <a:ea typeface="+mj-ea"/>
                <a:cs typeface="+mj-cs"/>
              </a:rPr>
            </a:br>
            <a:br>
              <a:rPr lang="en-US" sz="2600" kern="1200" spc="-150" dirty="0">
                <a:solidFill>
                  <a:schemeClr val="tx1"/>
                </a:solidFill>
                <a:latin typeface="+mj-lt"/>
                <a:ea typeface="+mj-ea"/>
                <a:cs typeface="+mj-cs"/>
              </a:rPr>
            </a:br>
            <a:br>
              <a:rPr lang="en-US" sz="2600" kern="1200" spc="-150" dirty="0">
                <a:solidFill>
                  <a:schemeClr val="tx1"/>
                </a:solidFill>
                <a:latin typeface="+mj-lt"/>
                <a:ea typeface="+mj-ea"/>
                <a:cs typeface="+mj-cs"/>
              </a:rPr>
            </a:br>
            <a:r>
              <a:rPr lang="en-US" sz="2600" kern="1200" spc="-150" dirty="0">
                <a:solidFill>
                  <a:srgbClr val="0070C0"/>
                </a:solidFill>
                <a:latin typeface="+mj-lt"/>
                <a:ea typeface="+mj-ea"/>
                <a:cs typeface="+mj-cs"/>
              </a:rPr>
              <a:t>-</a:t>
            </a:r>
            <a:r>
              <a:rPr lang="en-US" sz="2200" kern="1200" spc="-150" dirty="0">
                <a:solidFill>
                  <a:srgbClr val="0070C0"/>
                </a:solidFill>
                <a:latin typeface="+mj-lt"/>
                <a:ea typeface="+mj-ea"/>
                <a:cs typeface="+mj-cs"/>
              </a:rPr>
              <a:t>The British Psychological society </a:t>
            </a:r>
            <a:endParaRPr lang="en-US" sz="2600" kern="1200" spc="-150" dirty="0">
              <a:solidFill>
                <a:srgbClr val="0070C0"/>
              </a:solidFill>
              <a:latin typeface="+mj-lt"/>
              <a:ea typeface="+mj-ea"/>
              <a:cs typeface="+mj-cs"/>
            </a:endParaRPr>
          </a:p>
        </p:txBody>
      </p:sp>
      <p:pic>
        <p:nvPicPr>
          <p:cNvPr id="6" name="Graphic 5" descr="Brain in head">
            <a:extLst>
              <a:ext uri="{FF2B5EF4-FFF2-40B4-BE49-F238E27FC236}">
                <a16:creationId xmlns:a16="http://schemas.microsoft.com/office/drawing/2014/main" id="{062982E1-56AE-0891-03F1-1B25F0ED2E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5541" y="2164438"/>
            <a:ext cx="2792794" cy="2792794"/>
          </a:xfrm>
          <a:prstGeom prst="rect">
            <a:avLst/>
          </a:prstGeom>
        </p:spPr>
      </p:pic>
      <p:sp>
        <p:nvSpPr>
          <p:cNvPr id="34" name="Cross 33">
            <a:extLst>
              <a:ext uri="{FF2B5EF4-FFF2-40B4-BE49-F238E27FC236}">
                <a16:creationId xmlns:a16="http://schemas.microsoft.com/office/drawing/2014/main" id="{87B1105F-7F8F-5D4C-B628-559ACF009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00607"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810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ross 8">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41701B-7CFF-9D4C-B086-043D49A2D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4175133"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ross 18">
            <a:extLst>
              <a:ext uri="{FF2B5EF4-FFF2-40B4-BE49-F238E27FC236}">
                <a16:creationId xmlns:a16="http://schemas.microsoft.com/office/drawing/2014/main" id="{C6061948-09E3-5E4C-B579-8D459DCAF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6770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E9E67-1DBE-6D78-62C0-994667B0FEE9}"/>
              </a:ext>
            </a:extLst>
          </p:cNvPr>
          <p:cNvSpPr>
            <a:spLocks noGrp="1"/>
          </p:cNvSpPr>
          <p:nvPr>
            <p:ph type="title"/>
          </p:nvPr>
        </p:nvSpPr>
        <p:spPr>
          <a:xfrm>
            <a:off x="0" y="976630"/>
            <a:ext cx="9500260" cy="4642273"/>
          </a:xfrm>
        </p:spPr>
        <p:txBody>
          <a:bodyPr vert="horz" lIns="91440" tIns="45720" rIns="91440" bIns="45720" rtlCol="0" anchor="t">
            <a:normAutofit fontScale="90000"/>
          </a:bodyPr>
          <a:lstStyle/>
          <a:p>
            <a:pPr marL="571500" indent="-571500">
              <a:buFont typeface="Wingdings" panose="05000000000000000000" pitchFamily="2" charset="2"/>
              <a:buChar char="v"/>
            </a:pPr>
            <a:r>
              <a:rPr lang="en-US" sz="3600" spc="-150" dirty="0"/>
              <a:t>Psychological Theory of life span </a:t>
            </a:r>
            <a:br>
              <a:rPr lang="en-US" sz="3600" spc="-150" dirty="0"/>
            </a:br>
            <a:r>
              <a:rPr lang="en-US" sz="3600" kern="1200" spc="-150" dirty="0">
                <a:solidFill>
                  <a:schemeClr val="tx1"/>
                </a:solidFill>
                <a:latin typeface="+mj-lt"/>
                <a:ea typeface="+mj-ea"/>
                <a:cs typeface="+mj-cs"/>
              </a:rPr>
              <a:t>Zone of </a:t>
            </a:r>
            <a:r>
              <a:rPr lang="en-US" sz="3600" spc="-150" dirty="0"/>
              <a:t>P</a:t>
            </a:r>
            <a:r>
              <a:rPr lang="en-US" sz="3600" kern="1200" spc="-150" dirty="0">
                <a:solidFill>
                  <a:schemeClr val="tx1"/>
                </a:solidFill>
                <a:latin typeface="+mj-lt"/>
                <a:ea typeface="+mj-ea"/>
                <a:cs typeface="+mj-cs"/>
              </a:rPr>
              <a:t>roximal </a:t>
            </a:r>
            <a:r>
              <a:rPr lang="en-US" sz="3600" spc="-150" dirty="0"/>
              <a:t>D</a:t>
            </a:r>
            <a:r>
              <a:rPr lang="en-US" sz="3600" kern="1200" spc="-150" dirty="0">
                <a:solidFill>
                  <a:schemeClr val="tx1"/>
                </a:solidFill>
                <a:latin typeface="+mj-lt"/>
                <a:ea typeface="+mj-ea"/>
                <a:cs typeface="+mj-cs"/>
              </a:rPr>
              <a:t>evelopment</a:t>
            </a:r>
            <a:r>
              <a:rPr lang="en-US" sz="3600" spc="-150" dirty="0"/>
              <a:t> by Vygotsky (ZPD)</a:t>
            </a:r>
            <a:r>
              <a:rPr lang="en-US" sz="3600" kern="1200" spc="-150" dirty="0">
                <a:solidFill>
                  <a:schemeClr val="tx1"/>
                </a:solidFill>
                <a:latin typeface="+mj-lt"/>
                <a:ea typeface="+mj-ea"/>
                <a:cs typeface="+mj-cs"/>
              </a:rPr>
              <a:t>: </a:t>
            </a:r>
            <a:br>
              <a:rPr lang="en-US" sz="3600" kern="1200" spc="-150" dirty="0">
                <a:solidFill>
                  <a:schemeClr val="tx1"/>
                </a:solidFill>
                <a:latin typeface="+mj-lt"/>
                <a:ea typeface="+mj-ea"/>
                <a:cs typeface="+mj-cs"/>
              </a:rPr>
            </a:br>
            <a:br>
              <a:rPr lang="en-US" sz="3600" kern="1200" spc="-150" dirty="0">
                <a:solidFill>
                  <a:schemeClr val="tx1"/>
                </a:solidFill>
                <a:latin typeface="+mj-lt"/>
                <a:ea typeface="+mj-ea"/>
                <a:cs typeface="+mj-cs"/>
              </a:rPr>
            </a:br>
            <a:r>
              <a:rPr lang="en-GB" sz="2200" dirty="0">
                <a:latin typeface="+mn-lt"/>
              </a:rPr>
              <a:t>“The distance between the actual developmental level as determined by independent problem solving, and the level of potential development as determined through problem-solving under adult guidance, or in collaboration with more capable peers“</a:t>
            </a:r>
            <a:br>
              <a:rPr lang="en-GB" sz="2200" dirty="0">
                <a:latin typeface="+mn-lt"/>
              </a:rPr>
            </a:br>
            <a:br>
              <a:rPr lang="en-GB" sz="2200" dirty="0">
                <a:latin typeface="+mn-lt"/>
              </a:rPr>
            </a:br>
            <a:br>
              <a:rPr lang="en-US" sz="2800" spc="-150" dirty="0"/>
            </a:br>
            <a:r>
              <a:rPr lang="en-US" sz="2000" spc="-150" dirty="0">
                <a:solidFill>
                  <a:srgbClr val="0070C0"/>
                </a:solidFill>
              </a:rPr>
              <a:t>- </a:t>
            </a:r>
            <a:r>
              <a:rPr lang="en-GB" sz="2000" dirty="0">
                <a:solidFill>
                  <a:srgbClr val="0070C0"/>
                </a:solidFill>
              </a:rPr>
              <a:t>(Vygotsky, 1978, p. 86).</a:t>
            </a:r>
            <a:r>
              <a:rPr lang="en-US" sz="3100" spc="-150" dirty="0"/>
              <a:t> </a:t>
            </a:r>
            <a:r>
              <a:rPr lang="en-US" sz="2000" spc="-150" dirty="0">
                <a:solidFill>
                  <a:srgbClr val="0070C0"/>
                </a:solidFill>
              </a:rPr>
              <a:t>Available at </a:t>
            </a:r>
            <a:r>
              <a:rPr lang="en-US" sz="2000" spc="-150" dirty="0">
                <a:solidFill>
                  <a:srgbClr val="0070C0"/>
                </a:solidFill>
                <a:hlinkClick r:id="rId2"/>
              </a:rPr>
              <a:t>https://www.simplypsychology.org/Zone-of-Proximal-Development.html</a:t>
            </a:r>
            <a:r>
              <a:rPr lang="en-US" sz="2000" spc="-150" dirty="0">
                <a:solidFill>
                  <a:srgbClr val="0070C0"/>
                </a:solidFill>
              </a:rPr>
              <a:t> ( accessed: 6 October 2022)</a:t>
            </a:r>
            <a:br>
              <a:rPr lang="en-US" sz="2000" spc="-150" dirty="0">
                <a:solidFill>
                  <a:srgbClr val="0070C0"/>
                </a:solidFill>
              </a:rPr>
            </a:br>
            <a:r>
              <a:rPr lang="en-US" sz="2000" spc="-150" dirty="0">
                <a:solidFill>
                  <a:srgbClr val="0070C0"/>
                </a:solidFill>
              </a:rPr>
              <a:t>- Image of Lev Vygotsky, Available at: </a:t>
            </a:r>
            <a:r>
              <a:rPr lang="en-US" sz="2000" spc="-150" dirty="0">
                <a:solidFill>
                  <a:srgbClr val="0070C0"/>
                </a:solidFill>
                <a:hlinkClick r:id="rId3"/>
              </a:rPr>
              <a:t>https://simple.wikipedia.org/wiki/Lev_Vygotsky</a:t>
            </a:r>
            <a:r>
              <a:rPr lang="en-US" sz="2000" spc="-150" dirty="0">
                <a:solidFill>
                  <a:srgbClr val="0070C0"/>
                </a:solidFill>
              </a:rPr>
              <a:t> (Accessed: 6 October 2022)</a:t>
            </a:r>
            <a:endParaRPr lang="en-US" sz="2700" kern="1200" spc="-150" dirty="0">
              <a:solidFill>
                <a:schemeClr val="tx1"/>
              </a:solidFill>
              <a:latin typeface="+mj-lt"/>
              <a:ea typeface="+mj-ea"/>
              <a:cs typeface="+mj-cs"/>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20294" y="1506499"/>
            <a:ext cx="2339417" cy="3338986"/>
          </a:xfrm>
          <a:prstGeom prst="rect">
            <a:avLst/>
          </a:prstGeom>
        </p:spPr>
      </p:pic>
    </p:spTree>
    <p:extLst>
      <p:ext uri="{BB962C8B-B14F-4D97-AF65-F5344CB8AC3E}">
        <p14:creationId xmlns:p14="http://schemas.microsoft.com/office/powerpoint/2010/main" val="686006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505"/>
            <a:ext cx="7778338" cy="6578930"/>
          </a:xfrm>
        </p:spPr>
        <p:txBody>
          <a:bodyPr>
            <a:noAutofit/>
          </a:bodyPr>
          <a:lstStyle/>
          <a:p>
            <a:br>
              <a:rPr lang="en-GB" sz="2800" dirty="0">
                <a:solidFill>
                  <a:schemeClr val="accent4">
                    <a:lumMod val="50000"/>
                  </a:schemeClr>
                </a:solidFill>
              </a:rPr>
            </a:br>
            <a:r>
              <a:rPr lang="en-GB" sz="2800" dirty="0">
                <a:solidFill>
                  <a:schemeClr val="accent4">
                    <a:lumMod val="50000"/>
                  </a:schemeClr>
                </a:solidFill>
              </a:rPr>
              <a:t>ZPD:</a:t>
            </a:r>
            <a:r>
              <a:rPr lang="en-GB" sz="2800" dirty="0"/>
              <a:t> provides a conceptual basis for explaining the five basic tenets of cooperative learning: positive interdependence; face-to-face interaction; individual accountability; small-group and interpersonal skills; and group self-evaluation. Guidelines for using cooperative learning are also presented.</a:t>
            </a:r>
            <a:br>
              <a:rPr lang="en-GB" sz="2800" dirty="0"/>
            </a:br>
            <a:br>
              <a:rPr lang="en-GB" sz="2800" dirty="0"/>
            </a:br>
            <a:br>
              <a:rPr lang="en-GB" sz="2800" dirty="0"/>
            </a:br>
            <a:br>
              <a:rPr lang="en-GB" sz="2800" dirty="0"/>
            </a:br>
            <a:r>
              <a:rPr lang="en-GB" sz="2400" dirty="0">
                <a:solidFill>
                  <a:srgbClr val="0070C0"/>
                </a:solidFill>
              </a:rPr>
              <a:t>-</a:t>
            </a:r>
            <a:r>
              <a:rPr lang="en-GB" sz="1600" dirty="0">
                <a:solidFill>
                  <a:srgbClr val="0070C0"/>
                </a:solidFill>
              </a:rPr>
              <a:t>ZPD journal article, Available at </a:t>
            </a:r>
            <a:r>
              <a:rPr lang="en-GB" sz="1600" dirty="0">
                <a:solidFill>
                  <a:srgbClr val="0070C0"/>
                </a:solidFill>
                <a:hlinkClick r:id="rId2"/>
              </a:rPr>
              <a:t>https://eric.ed.gov/?id=EJ577702</a:t>
            </a:r>
            <a:r>
              <a:rPr lang="en-GB" sz="1600" dirty="0">
                <a:solidFill>
                  <a:srgbClr val="0070C0"/>
                </a:solidFill>
              </a:rPr>
              <a:t> (Accessed at: 6 October 2022)</a:t>
            </a:r>
            <a:br>
              <a:rPr lang="en-GB" sz="1600" dirty="0">
                <a:solidFill>
                  <a:srgbClr val="0070C0"/>
                </a:solidFill>
              </a:rPr>
            </a:br>
            <a:r>
              <a:rPr lang="en-GB" sz="1600" dirty="0">
                <a:solidFill>
                  <a:srgbClr val="0070C0"/>
                </a:solidFill>
              </a:rPr>
              <a:t>- Image of ZPD, Available at </a:t>
            </a:r>
            <a:r>
              <a:rPr lang="en-GB" sz="1600" dirty="0">
                <a:solidFill>
                  <a:srgbClr val="0070C0"/>
                </a:solidFill>
                <a:hlinkClick r:id="rId3"/>
              </a:rPr>
              <a:t>https://helpfulprofessor.com/zone-of-proximal-development-examples/</a:t>
            </a:r>
            <a:r>
              <a:rPr lang="en-GB" sz="1600" dirty="0">
                <a:solidFill>
                  <a:srgbClr val="0070C0"/>
                </a:solidFill>
              </a:rPr>
              <a:t> (Accessed: 6 October 2022)</a:t>
            </a:r>
            <a:endParaRPr lang="en-GB" sz="18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85215" y="1229017"/>
            <a:ext cx="4096987" cy="4405905"/>
          </a:xfrm>
          <a:prstGeom prst="rect">
            <a:avLst/>
          </a:prstGeom>
        </p:spPr>
      </p:pic>
    </p:spTree>
    <p:extLst>
      <p:ext uri="{BB962C8B-B14F-4D97-AF65-F5344CB8AC3E}">
        <p14:creationId xmlns:p14="http://schemas.microsoft.com/office/powerpoint/2010/main" val="1854769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003" y="159692"/>
            <a:ext cx="11954494" cy="6698308"/>
          </a:xfrm>
        </p:spPr>
        <p:txBody>
          <a:bodyPr>
            <a:normAutofit fontScale="90000"/>
          </a:bodyPr>
          <a:lstStyle/>
          <a:p>
            <a:pPr marL="342900" indent="-342900">
              <a:buFont typeface="Wingdings" panose="05000000000000000000" pitchFamily="2" charset="2"/>
              <a:buChar char="v"/>
            </a:pPr>
            <a:r>
              <a:rPr lang="en-GB" sz="2400" dirty="0">
                <a:solidFill>
                  <a:schemeClr val="accent4">
                    <a:lumMod val="50000"/>
                  </a:schemeClr>
                </a:solidFill>
              </a:rPr>
              <a:t>In order to get an individual to move through the ZPD learners are encouraged to focus on three important components which aid the learning process:</a:t>
            </a:r>
            <a:br>
              <a:rPr lang="en-GB" sz="2400" dirty="0">
                <a:solidFill>
                  <a:schemeClr val="accent4">
                    <a:lumMod val="50000"/>
                  </a:schemeClr>
                </a:solidFill>
              </a:rPr>
            </a:br>
            <a:br>
              <a:rPr lang="en-GB" sz="2000" dirty="0"/>
            </a:br>
            <a:r>
              <a:rPr lang="en-GB" sz="2000" dirty="0"/>
              <a:t>1. The presence of someone with knowledge and skills beyond that of the learner (a more knowledgeable other).</a:t>
            </a:r>
            <a:br>
              <a:rPr lang="en-GB" sz="2000" dirty="0"/>
            </a:br>
            <a:br>
              <a:rPr lang="en-GB" sz="2000" dirty="0"/>
            </a:br>
            <a:r>
              <a:rPr lang="en-GB" sz="2000" dirty="0"/>
              <a:t>2. Social interactions with a skilful tutor that allow the learner to observe and practice their skills.</a:t>
            </a:r>
            <a:br>
              <a:rPr lang="en-GB" sz="2000" dirty="0"/>
            </a:br>
            <a:br>
              <a:rPr lang="en-GB" sz="2000" dirty="0"/>
            </a:br>
            <a:r>
              <a:rPr lang="en-GB" sz="2000" dirty="0"/>
              <a:t>3. Scaffolding, or supportive activities provided by the educator, or more competent peer, to support the student as he or she is led through the ZPD.</a:t>
            </a:r>
            <a:br>
              <a:rPr lang="en-GB" sz="2400" dirty="0"/>
            </a:br>
            <a:br>
              <a:rPr lang="en-GB" sz="2400" dirty="0"/>
            </a:br>
            <a:br>
              <a:rPr lang="en-GB" sz="2400" dirty="0"/>
            </a:br>
            <a:br>
              <a:rPr lang="en-GB" sz="2400" dirty="0"/>
            </a:br>
            <a:br>
              <a:rPr lang="en-GB" sz="2400" dirty="0"/>
            </a:br>
            <a:br>
              <a:rPr lang="en-GB" sz="2400" dirty="0"/>
            </a:br>
            <a:br>
              <a:rPr lang="en-GB" sz="2400" dirty="0"/>
            </a:br>
            <a:br>
              <a:rPr lang="en-GB" sz="2400" dirty="0"/>
            </a:br>
            <a:br>
              <a:rPr lang="en-GB" sz="2400" dirty="0"/>
            </a:br>
            <a:br>
              <a:rPr lang="en-GB" sz="2400" dirty="0"/>
            </a:br>
            <a:r>
              <a:rPr lang="en-GB" sz="2400" dirty="0">
                <a:solidFill>
                  <a:srgbClr val="0070C0"/>
                </a:solidFill>
              </a:rPr>
              <a:t>-</a:t>
            </a:r>
            <a:r>
              <a:rPr lang="en-GB" sz="1800" dirty="0">
                <a:solidFill>
                  <a:srgbClr val="0070C0"/>
                </a:solidFill>
              </a:rPr>
              <a:t>Image of ZPD and curriculum design, Available at </a:t>
            </a:r>
            <a:r>
              <a:rPr lang="en-GB" sz="1800" dirty="0">
                <a:solidFill>
                  <a:srgbClr val="0070C0"/>
                </a:solidFill>
                <a:hlinkClick r:id="rId2"/>
              </a:rPr>
              <a:t>https://hackscience.education/2018/05/22/vygotsky-and-the-zone-of-proximal-development/</a:t>
            </a:r>
            <a:r>
              <a:rPr lang="en-GB" sz="1800" dirty="0">
                <a:solidFill>
                  <a:srgbClr val="0070C0"/>
                </a:solidFill>
              </a:rPr>
              <a:t> (Accessed: 6 October 2022)</a:t>
            </a:r>
            <a:br>
              <a:rPr lang="en-GB" sz="2400" dirty="0"/>
            </a:br>
            <a:r>
              <a:rPr lang="en-GB" sz="2400" dirty="0">
                <a:solidFill>
                  <a:srgbClr val="0070C0"/>
                </a:solidFill>
              </a:rPr>
              <a:t>-</a:t>
            </a:r>
            <a:r>
              <a:rPr lang="en-GB" sz="1800" dirty="0">
                <a:solidFill>
                  <a:srgbClr val="0070C0"/>
                </a:solidFill>
              </a:rPr>
              <a:t>Available at </a:t>
            </a:r>
            <a:r>
              <a:rPr lang="en-GB" sz="1800" dirty="0">
                <a:solidFill>
                  <a:srgbClr val="0070C0"/>
                </a:solidFill>
                <a:hlinkClick r:id="rId3"/>
              </a:rPr>
              <a:t>https://www.simplypsychology.org/Zone-of-Proximal-Development.html</a:t>
            </a:r>
            <a:r>
              <a:rPr lang="en-GB" sz="1800" dirty="0">
                <a:solidFill>
                  <a:srgbClr val="0070C0"/>
                </a:solidFill>
              </a:rPr>
              <a:t> (Accessed: 6 October 2022)</a:t>
            </a:r>
          </a:p>
        </p:txBody>
      </p:sp>
      <p:pic>
        <p:nvPicPr>
          <p:cNvPr id="5" name="Picture 4"/>
          <p:cNvPicPr>
            <a:picLocks noChangeAspect="1"/>
          </p:cNvPicPr>
          <p:nvPr/>
        </p:nvPicPr>
        <p:blipFill>
          <a:blip r:embed="rId4"/>
          <a:stretch>
            <a:fillRect/>
          </a:stretch>
        </p:blipFill>
        <p:spPr>
          <a:xfrm>
            <a:off x="6436426" y="2812005"/>
            <a:ext cx="5034011" cy="2766084"/>
          </a:xfrm>
          <a:prstGeom prst="rect">
            <a:avLst/>
          </a:prstGeom>
        </p:spPr>
      </p:pic>
    </p:spTree>
    <p:extLst>
      <p:ext uri="{BB962C8B-B14F-4D97-AF65-F5344CB8AC3E}">
        <p14:creationId xmlns:p14="http://schemas.microsoft.com/office/powerpoint/2010/main" val="1423064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636" y="2582883"/>
            <a:ext cx="11844567" cy="4275117"/>
          </a:xfrm>
        </p:spPr>
        <p:txBody>
          <a:bodyPr>
            <a:normAutofit/>
          </a:bodyPr>
          <a:lstStyle/>
          <a:p>
            <a:pPr marL="457200" indent="-457200">
              <a:buFont typeface="Wingdings" panose="05000000000000000000" pitchFamily="2" charset="2"/>
              <a:buChar char="v"/>
            </a:pPr>
            <a:r>
              <a:rPr lang="en-GB" sz="2800" dirty="0">
                <a:solidFill>
                  <a:schemeClr val="accent4">
                    <a:lumMod val="50000"/>
                  </a:schemeClr>
                </a:solidFill>
              </a:rPr>
              <a:t>Occupational Psychology &amp; Therapy: </a:t>
            </a:r>
            <a:r>
              <a:rPr lang="en-GB" sz="2400" dirty="0"/>
              <a:t>Is concerned with the performance of people at work and with how individuals, small groups and organisations behave and function.</a:t>
            </a:r>
            <a:br>
              <a:rPr lang="en-GB" sz="2800" dirty="0"/>
            </a:br>
            <a:r>
              <a:rPr lang="en-GB" sz="2400" dirty="0"/>
              <a:t>- The speciality is broader in scope and less formalised than many areas of psychology and it touches on diverse fields, including ergonomics, personnel management and time management.</a:t>
            </a:r>
            <a:br>
              <a:rPr lang="en-GB" sz="2800" dirty="0"/>
            </a:br>
            <a:br>
              <a:rPr lang="en-GB" sz="2800" dirty="0"/>
            </a:br>
            <a:br>
              <a:rPr lang="en-GB" sz="2800" dirty="0"/>
            </a:br>
            <a:r>
              <a:rPr lang="en-GB" sz="2800" dirty="0">
                <a:solidFill>
                  <a:srgbClr val="0070C0"/>
                </a:solidFill>
              </a:rPr>
              <a:t>-</a:t>
            </a:r>
            <a:r>
              <a:rPr lang="en-GB" sz="2000" dirty="0">
                <a:solidFill>
                  <a:srgbClr val="0070C0"/>
                </a:solidFill>
              </a:rPr>
              <a:t>Available at: </a:t>
            </a:r>
            <a:r>
              <a:rPr lang="en-GB" sz="2000" dirty="0">
                <a:solidFill>
                  <a:srgbClr val="0070C0"/>
                </a:solidFill>
                <a:hlinkClick r:id="rId2"/>
              </a:rPr>
              <a:t>https://www.bps.org.uk/</a:t>
            </a:r>
            <a:r>
              <a:rPr lang="en-GB" sz="2000" dirty="0">
                <a:solidFill>
                  <a:srgbClr val="0070C0"/>
                </a:solidFill>
              </a:rPr>
              <a:t> (Accessed: 6 October 2022)</a:t>
            </a:r>
            <a:br>
              <a:rPr lang="en-GB" sz="2000" dirty="0">
                <a:solidFill>
                  <a:srgbClr val="0070C0"/>
                </a:solidFill>
              </a:rPr>
            </a:br>
            <a:r>
              <a:rPr lang="en-GB" sz="2000" dirty="0">
                <a:solidFill>
                  <a:srgbClr val="0070C0"/>
                </a:solidFill>
              </a:rPr>
              <a:t>-Image of BPS available at: </a:t>
            </a:r>
            <a:r>
              <a:rPr lang="en-GB" sz="2000" dirty="0">
                <a:solidFill>
                  <a:srgbClr val="0070C0"/>
                </a:solidFill>
                <a:hlinkClick r:id="rId3"/>
              </a:rPr>
              <a:t>https://www.gold.ac.uk/pg/msc-occupational-psychology/</a:t>
            </a:r>
            <a:r>
              <a:rPr lang="en-GB" sz="2000" dirty="0">
                <a:solidFill>
                  <a:srgbClr val="0070C0"/>
                </a:solidFill>
              </a:rPr>
              <a:t> (Accessed: 6 October 2022)</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636" y="249628"/>
            <a:ext cx="5328832" cy="1887929"/>
          </a:xfrm>
          <a:prstGeom prst="rect">
            <a:avLst/>
          </a:prstGeom>
        </p:spPr>
      </p:pic>
    </p:spTree>
    <p:extLst>
      <p:ext uri="{BB962C8B-B14F-4D97-AF65-F5344CB8AC3E}">
        <p14:creationId xmlns:p14="http://schemas.microsoft.com/office/powerpoint/2010/main" val="3512549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149" y="1204720"/>
            <a:ext cx="11155796" cy="5504837"/>
          </a:xfrm>
        </p:spPr>
        <p:txBody>
          <a:bodyPr>
            <a:normAutofit/>
          </a:bodyPr>
          <a:lstStyle/>
          <a:p>
            <a:pPr marL="457200" indent="-457200">
              <a:buFont typeface="Wingdings" panose="05000000000000000000" pitchFamily="2" charset="2"/>
              <a:buChar char="v"/>
            </a:pPr>
            <a:r>
              <a:rPr lang="en-GB" sz="3200" dirty="0">
                <a:solidFill>
                  <a:schemeClr val="accent4">
                    <a:lumMod val="50000"/>
                  </a:schemeClr>
                </a:solidFill>
              </a:rPr>
              <a:t>Importance of psychology: </a:t>
            </a:r>
            <a:br>
              <a:rPr lang="en-GB" sz="3200" dirty="0"/>
            </a:br>
            <a:r>
              <a:rPr lang="en-GB" sz="2800" dirty="0"/>
              <a:t>Psychology is critical to the workplace, as through the scientific researches, psychologists can discover new ways to increase productivity, identify training and development needs.</a:t>
            </a:r>
            <a:br>
              <a:rPr lang="en-GB" sz="2800" dirty="0"/>
            </a:br>
            <a:r>
              <a:rPr lang="en-GB" sz="2800" dirty="0"/>
              <a:t>By studying how people interact with technology and equipment, they can also help make these tools more user-friendly and prevent errors, whether we are using everyday products or life-critical technologies.</a:t>
            </a:r>
            <a:br>
              <a:rPr lang="en-GB" sz="2800" dirty="0"/>
            </a:br>
            <a:br>
              <a:rPr lang="en-GB" sz="2800" dirty="0"/>
            </a:br>
            <a:br>
              <a:rPr lang="en-GB" sz="2000" dirty="0">
                <a:solidFill>
                  <a:srgbClr val="0070C0"/>
                </a:solidFill>
              </a:rPr>
            </a:br>
            <a:r>
              <a:rPr lang="en-GB" sz="2000" dirty="0">
                <a:solidFill>
                  <a:srgbClr val="0070C0"/>
                </a:solidFill>
              </a:rPr>
              <a:t>-Available at: </a:t>
            </a:r>
            <a:r>
              <a:rPr lang="en-GB" sz="2000" dirty="0">
                <a:solidFill>
                  <a:srgbClr val="0070C0"/>
                </a:solidFill>
                <a:hlinkClick r:id="rId2"/>
              </a:rPr>
              <a:t>https://www.apa.org/education-career/guide/paths/business</a:t>
            </a:r>
            <a:r>
              <a:rPr lang="en-GB" sz="2000" dirty="0">
                <a:solidFill>
                  <a:srgbClr val="0070C0"/>
                </a:solidFill>
              </a:rPr>
              <a:t> (Accessed: 6 October 2022)</a:t>
            </a:r>
          </a:p>
        </p:txBody>
      </p:sp>
    </p:spTree>
    <p:extLst>
      <p:ext uri="{BB962C8B-B14F-4D97-AF65-F5344CB8AC3E}">
        <p14:creationId xmlns:p14="http://schemas.microsoft.com/office/powerpoint/2010/main" val="1954686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011" y="207193"/>
            <a:ext cx="11666436" cy="6490490"/>
          </a:xfrm>
        </p:spPr>
        <p:txBody>
          <a:bodyPr>
            <a:normAutofit/>
          </a:bodyPr>
          <a:lstStyle/>
          <a:p>
            <a:pPr marL="342900" indent="-342900">
              <a:buFont typeface="Wingdings" panose="05000000000000000000" pitchFamily="2" charset="2"/>
              <a:buChar char="v"/>
            </a:pPr>
            <a:r>
              <a:rPr lang="en-GB" sz="2700" dirty="0">
                <a:solidFill>
                  <a:schemeClr val="accent4">
                    <a:lumMod val="50000"/>
                  </a:schemeClr>
                </a:solidFill>
              </a:rPr>
              <a:t>How a professional Occupational Therapist can use their understanding of Psychology to support their clients: </a:t>
            </a:r>
            <a:br>
              <a:rPr lang="en-GB" sz="2000" dirty="0">
                <a:solidFill>
                  <a:schemeClr val="accent4">
                    <a:lumMod val="50000"/>
                  </a:schemeClr>
                </a:solidFill>
              </a:rPr>
            </a:br>
            <a:br>
              <a:rPr lang="en-GB" sz="2000" dirty="0">
                <a:solidFill>
                  <a:schemeClr val="accent4">
                    <a:lumMod val="50000"/>
                  </a:schemeClr>
                </a:solidFill>
              </a:rPr>
            </a:br>
            <a:r>
              <a:rPr lang="en-GB" sz="2000" dirty="0"/>
              <a:t>- Occupational Therapists can apply methods of psychology to issues of critical relevance to business, including talent management, coaching, assessment, selection, training, organisational development, performance, well-being and work-life balance.</a:t>
            </a:r>
            <a:br>
              <a:rPr lang="en-GB" sz="2000" dirty="0"/>
            </a:br>
            <a:r>
              <a:rPr lang="en-GB" sz="2000" dirty="0"/>
              <a:t>- A Psychology background can be incredibly useful, because occupational therapy involves holistic treatment, both body and mind. Often, the same types of people who gravitate toward psychology also find identity and purpose in the occupational therapy field.</a:t>
            </a:r>
            <a:br>
              <a:rPr lang="en-GB" sz="2000" dirty="0"/>
            </a:br>
            <a:br>
              <a:rPr lang="en-GB" sz="2000" dirty="0"/>
            </a:br>
            <a:br>
              <a:rPr lang="en-GB" sz="2000" dirty="0"/>
            </a:br>
            <a:br>
              <a:rPr lang="en-GB" sz="2000" dirty="0"/>
            </a:br>
            <a:br>
              <a:rPr lang="en-GB" sz="2000" dirty="0"/>
            </a:br>
            <a:br>
              <a:rPr lang="en-GB" sz="2000" dirty="0"/>
            </a:br>
            <a:br>
              <a:rPr lang="en-GB" sz="2000" dirty="0"/>
            </a:br>
            <a:r>
              <a:rPr lang="en-GB" sz="1600" dirty="0">
                <a:solidFill>
                  <a:srgbClr val="0070C0"/>
                </a:solidFill>
              </a:rPr>
              <a:t>-Available at: </a:t>
            </a:r>
            <a:r>
              <a:rPr lang="en-GB" sz="1600" dirty="0">
                <a:solidFill>
                  <a:srgbClr val="0070C0"/>
                </a:solidFill>
                <a:hlinkClick r:id="rId2"/>
              </a:rPr>
              <a:t>https://gradireland.com/careers-advice/job-descriptions/occupational-psychologist#:~:text=They%20apply%20methods%20of%20psychology,being%20and%20work%2Dlife%20balance</a:t>
            </a:r>
            <a:r>
              <a:rPr lang="en-GB" sz="1600" dirty="0">
                <a:solidFill>
                  <a:srgbClr val="0070C0"/>
                </a:solidFill>
              </a:rPr>
              <a:t>. (Accessed: 6 October 2022) </a:t>
            </a:r>
            <a:br>
              <a:rPr lang="en-GB" sz="1600" dirty="0">
                <a:solidFill>
                  <a:srgbClr val="0070C0"/>
                </a:solidFill>
              </a:rPr>
            </a:br>
            <a:r>
              <a:rPr lang="en-GB" sz="1600" dirty="0">
                <a:solidFill>
                  <a:srgbClr val="0070C0"/>
                </a:solidFill>
              </a:rPr>
              <a:t>-Available at: </a:t>
            </a:r>
            <a:r>
              <a:rPr lang="en-GB" sz="1600" dirty="0">
                <a:solidFill>
                  <a:srgbClr val="0070C0"/>
                </a:solidFill>
                <a:hlinkClick r:id="rId3"/>
              </a:rPr>
              <a:t>https://blog.stanbridge.edu/?p=80598</a:t>
            </a:r>
            <a:r>
              <a:rPr lang="en-GB" sz="1600" dirty="0">
                <a:solidFill>
                  <a:srgbClr val="0070C0"/>
                </a:solidFill>
              </a:rPr>
              <a:t> (Accessed: 6 October 2022) </a:t>
            </a:r>
            <a:br>
              <a:rPr lang="en-GB" sz="1600" dirty="0">
                <a:solidFill>
                  <a:srgbClr val="0070C0"/>
                </a:solidFill>
              </a:rPr>
            </a:br>
            <a:r>
              <a:rPr lang="en-GB" sz="1600" dirty="0">
                <a:solidFill>
                  <a:srgbClr val="0070C0"/>
                </a:solidFill>
              </a:rPr>
              <a:t>-Image of workplace available at: </a:t>
            </a:r>
            <a:r>
              <a:rPr lang="en-GB" sz="1600" dirty="0">
                <a:solidFill>
                  <a:srgbClr val="0070C0"/>
                </a:solidFill>
                <a:hlinkClick r:id="rId4"/>
              </a:rPr>
              <a:t>https://www.elmhurst.edu/blog/what-do-industrial-organizational-psychologists-do/</a:t>
            </a:r>
            <a:r>
              <a:rPr lang="en-GB" sz="1600" dirty="0">
                <a:solidFill>
                  <a:srgbClr val="0070C0"/>
                </a:solidFill>
              </a:rPr>
              <a:t> (Accessed: </a:t>
            </a:r>
            <a:r>
              <a:rPr lang="en-GB" sz="1600">
                <a:solidFill>
                  <a:srgbClr val="0070C0"/>
                </a:solidFill>
              </a:rPr>
              <a:t>6 October 2022) </a:t>
            </a:r>
            <a:endParaRPr lang="en-GB" sz="2000" dirty="0">
              <a:solidFill>
                <a:srgbClr val="0070C0"/>
              </a:solidFill>
            </a:endParaRPr>
          </a:p>
        </p:txBody>
      </p:sp>
      <p:pic>
        <p:nvPicPr>
          <p:cNvPr id="8" name="Picture 7"/>
          <p:cNvPicPr>
            <a:picLocks noChangeAspect="1"/>
          </p:cNvPicPr>
          <p:nvPr/>
        </p:nvPicPr>
        <p:blipFill>
          <a:blip r:embed="rId5"/>
          <a:stretch>
            <a:fillRect/>
          </a:stretch>
        </p:blipFill>
        <p:spPr>
          <a:xfrm flipH="1">
            <a:off x="8288977" y="3003524"/>
            <a:ext cx="3018523" cy="1579694"/>
          </a:xfrm>
          <a:prstGeom prst="rect">
            <a:avLst/>
          </a:prstGeom>
        </p:spPr>
      </p:pic>
    </p:spTree>
    <p:extLst>
      <p:ext uri="{BB962C8B-B14F-4D97-AF65-F5344CB8AC3E}">
        <p14:creationId xmlns:p14="http://schemas.microsoft.com/office/powerpoint/2010/main" val="1749910765"/>
      </p:ext>
    </p:extLst>
  </p:cSld>
  <p:clrMapOvr>
    <a:masterClrMapping/>
  </p:clrMapOvr>
</p:sld>
</file>

<file path=ppt/theme/theme1.xml><?xml version="1.0" encoding="utf-8"?>
<a:theme xmlns:a="http://schemas.openxmlformats.org/drawingml/2006/main" name="MadridVTI">
  <a:themeElements>
    <a:clrScheme name="AnalogousFromRegularSeedLeftStep">
      <a:dk1>
        <a:srgbClr val="000000"/>
      </a:dk1>
      <a:lt1>
        <a:srgbClr val="FFFFFF"/>
      </a:lt1>
      <a:dk2>
        <a:srgbClr val="2E1B30"/>
      </a:dk2>
      <a:lt2>
        <a:srgbClr val="F0F3F2"/>
      </a:lt2>
      <a:accent1>
        <a:srgbClr val="E7295E"/>
      </a:accent1>
      <a:accent2>
        <a:srgbClr val="D5179B"/>
      </a:accent2>
      <a:accent3>
        <a:srgbClr val="D129E7"/>
      </a:accent3>
      <a:accent4>
        <a:srgbClr val="7117D5"/>
      </a:accent4>
      <a:accent5>
        <a:srgbClr val="372DE7"/>
      </a:accent5>
      <a:accent6>
        <a:srgbClr val="175CD5"/>
      </a:accent6>
      <a:hlink>
        <a:srgbClr val="349C7F"/>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docProps/app.xml><?xml version="1.0" encoding="utf-8"?>
<Properties xmlns="http://schemas.openxmlformats.org/officeDocument/2006/extended-properties" xmlns:vt="http://schemas.openxmlformats.org/officeDocument/2006/docPropsVTypes">
  <TotalTime>318</TotalTime>
  <Words>914</Words>
  <Application>Microsoft Office PowerPoint</Application>
  <PresentationFormat>Widescreen</PresentationFormat>
  <Paragraphs>9</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Seaford Display</vt:lpstr>
      <vt:lpstr>System Font Regular</vt:lpstr>
      <vt:lpstr>Tenorite</vt:lpstr>
      <vt:lpstr>Wingdings</vt:lpstr>
      <vt:lpstr>MadridVTI</vt:lpstr>
      <vt:lpstr>Student name: Hanim Slim Student ID: 1914720  Programme: Certificate of Higher Education Skills for Workplace (Health and Social care)  Lecturer name: Joanne Davies  Module code: BMSW 4003  Module name: Psychology for Health and Social Care </vt:lpstr>
      <vt:lpstr> Why is psychology important when working as an Occupational Therapist?</vt:lpstr>
      <vt:lpstr>Overview of what Psychology is ?   Psychology is the scientific study of the mind, and it controls our behavior in different ways. It is about understanding why people act in a certain way and how this understanding can help us identify many of the problems and issues in today’s society.     -The British Psychological society </vt:lpstr>
      <vt:lpstr>Psychological Theory of life span  Zone of Proximal Development by Vygotsky (ZPD):   “The distance between the actual developmental level as determined by independent problem solving, and the level of potential development as determined through problem-solving under adult guidance, or in collaboration with more capable peers“   - (Vygotsky, 1978, p. 86). Available at https://www.simplypsychology.org/Zone-of-Proximal-Development.html ( accessed: 6 October 2022) - Image of Lev Vygotsky, Available at: https://simple.wikipedia.org/wiki/Lev_Vygotsky (Accessed: 6 October 2022)</vt:lpstr>
      <vt:lpstr> ZPD: provides a conceptual basis for explaining the five basic tenets of cooperative learning: positive interdependence; face-to-face interaction; individual accountability; small-group and interpersonal skills; and group self-evaluation. Guidelines for using cooperative learning are also presented.    -ZPD journal article, Available at https://eric.ed.gov/?id=EJ577702 (Accessed at: 6 October 2022) - Image of ZPD, Available at https://helpfulprofessor.com/zone-of-proximal-development-examples/ (Accessed: 6 October 2022)</vt:lpstr>
      <vt:lpstr>In order to get an individual to move through the ZPD learners are encouraged to focus on three important components which aid the learning process:  1. The presence of someone with knowledge and skills beyond that of the learner (a more knowledgeable other).  2. Social interactions with a skilful tutor that allow the learner to observe and practice their skills.  3. Scaffolding, or supportive activities provided by the educator, or more competent peer, to support the student as he or she is led through the ZPD.          -Image of ZPD and curriculum design, Available at https://hackscience.education/2018/05/22/vygotsky-and-the-zone-of-proximal-development/ (Accessed: 6 October 2022) -Available at https://www.simplypsychology.org/Zone-of-Proximal-Development.html (Accessed: 6 October 2022)</vt:lpstr>
      <vt:lpstr>Occupational Psychology &amp; Therapy: Is concerned with the performance of people at work and with how individuals, small groups and organisations behave and function. - The speciality is broader in scope and less formalised than many areas of psychology and it touches on diverse fields, including ergonomics, personnel management and time management.   -Available at: https://www.bps.org.uk/ (Accessed: 6 October 2022) -Image of BPS available at: https://www.gold.ac.uk/pg/msc-occupational-psychology/ (Accessed: 6 October 2022)</vt:lpstr>
      <vt:lpstr>Importance of psychology:  Psychology is critical to the workplace, as through the scientific researches, psychologists can discover new ways to increase productivity, identify training and development needs. By studying how people interact with technology and equipment, they can also help make these tools more user-friendly and prevent errors, whether we are using everyday products or life-critical technologies.   -Available at: https://www.apa.org/education-career/guide/paths/business (Accessed: 6 October 2022)</vt:lpstr>
      <vt:lpstr>How a professional Occupational Therapist can use their understanding of Psychology to support their clients:   - Occupational Therapists can apply methods of psychology to issues of critical relevance to business, including talent management, coaching, assessment, selection, training, organisational development, performance, well-being and work-life balance. - A Psychology background can be incredibly useful, because occupational therapy involves holistic treatment, both body and mind. Often, the same types of people who gravitate toward psychology also find identity and purpose in the occupational therapy field.       -Available at: https://gradireland.com/careers-advice/job-descriptions/occupational-psychologist#:~:text=They%20apply%20methods%20of%20psychology,being%20and%20work%2Dlife%20balance. (Accessed: 6 October 2022)  -Available at: https://blog.stanbridge.edu/?p=80598 (Accessed: 6 October 2022)  -Image of workplace available at: https://www.elmhurst.edu/blog/what-do-industrial-organizational-psychologists-do/ (Accessed: 6 October 2022)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an Occupational psychologist ?</dc:title>
  <dc:creator>Nohaa Donia</dc:creator>
  <cp:lastModifiedBy>Hanim</cp:lastModifiedBy>
  <cp:revision>12</cp:revision>
  <dcterms:created xsi:type="dcterms:W3CDTF">2022-10-05T20:25:59Z</dcterms:created>
  <dcterms:modified xsi:type="dcterms:W3CDTF">2022-10-08T22:02:26Z</dcterms:modified>
</cp:coreProperties>
</file>