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5"/>
  </p:notesMasterIdLst>
  <p:sldIdLst>
    <p:sldId id="268" r:id="rId2"/>
    <p:sldId id="269" r:id="rId3"/>
    <p:sldId id="256" r:id="rId4"/>
    <p:sldId id="257" r:id="rId5"/>
    <p:sldId id="261" r:id="rId6"/>
    <p:sldId id="262" r:id="rId7"/>
    <p:sldId id="263" r:id="rId8"/>
    <p:sldId id="264" r:id="rId9"/>
    <p:sldId id="265" r:id="rId10"/>
    <p:sldId id="266" r:id="rId11"/>
    <p:sldId id="267" r:id="rId12"/>
    <p:sldId id="259" r:id="rId13"/>
    <p:sldId id="260" r:id="rId14"/>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EEC3C"/>
    <a:srgbClr val="FFA3FF"/>
    <a:srgbClr val="FA6AF3"/>
    <a:srgbClr val="D47A02"/>
    <a:srgbClr val="E6B254"/>
    <a:srgbClr val="BF7E37"/>
    <a:srgbClr val="1D3A00"/>
    <a:srgbClr val="E39A39"/>
    <a:srgbClr val="FE9202"/>
    <a:srgbClr val="6C1A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80521" autoAdjust="0"/>
  </p:normalViewPr>
  <p:slideViewPr>
    <p:cSldViewPr>
      <p:cViewPr varScale="1">
        <p:scale>
          <a:sx n="135" d="100"/>
          <a:sy n="135" d="100"/>
        </p:scale>
        <p:origin x="960" y="16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pPr/>
              <a:t>12/12/25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pPr/>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err="1">
                <a:solidFill>
                  <a:schemeClr val="tx1"/>
                </a:solidFill>
                <a:latin typeface="+mn-lt"/>
                <a:ea typeface="+mn-ea"/>
                <a:cs typeface="+mn-cs"/>
              </a:rPr>
              <a:t>SmartGuard</a:t>
            </a:r>
            <a:r>
              <a:rPr lang="en-IN" sz="1200" kern="1200" dirty="0">
                <a:solidFill>
                  <a:schemeClr val="tx1"/>
                </a:solidFill>
                <a:latin typeface="+mn-lt"/>
                <a:ea typeface="+mn-ea"/>
                <a:cs typeface="+mn-cs"/>
              </a:rPr>
              <a:t> Technologies presents the </a:t>
            </a:r>
            <a:r>
              <a:rPr lang="en-IN" sz="1200" kern="1200" dirty="0" err="1">
                <a:solidFill>
                  <a:schemeClr val="tx1"/>
                </a:solidFill>
                <a:latin typeface="+mn-lt"/>
                <a:ea typeface="+mn-ea"/>
                <a:cs typeface="+mn-cs"/>
              </a:rPr>
              <a:t>SmartGuard</a:t>
            </a:r>
            <a:r>
              <a:rPr lang="en-IN" sz="1200" kern="1200" dirty="0">
                <a:solidFill>
                  <a:schemeClr val="tx1"/>
                </a:solidFill>
                <a:latin typeface="+mn-lt"/>
                <a:ea typeface="+mn-ea"/>
                <a:cs typeface="+mn-cs"/>
              </a:rPr>
              <a:t> Collar which is a smart wearable that will enhance the safety and wellbeing of pets. It has GPS tracking, health monitoring, activity monitoring, sleep tracking, and temperature alerts features in the collar, providing owners with real-time information on the safety of their pet. Mobile app gives real-time notifications, and therefore, it is more convenient to find lost pets or detect abnormal behaviour. Its design is lightweight, waterproof, and comfortable to wear on a daily basis. It is aimed at providing a low-cost option to high-cost single-function smart collars. All in all, </a:t>
            </a:r>
            <a:r>
              <a:rPr lang="en-IN" sz="1200" kern="1200" dirty="0" err="1">
                <a:solidFill>
                  <a:schemeClr val="tx1"/>
                </a:solidFill>
                <a:latin typeface="+mn-lt"/>
                <a:ea typeface="+mn-ea"/>
                <a:cs typeface="+mn-cs"/>
              </a:rPr>
              <a:t>SmartGuard</a:t>
            </a:r>
            <a:r>
              <a:rPr lang="en-IN" sz="1200" kern="1200" dirty="0">
                <a:solidFill>
                  <a:schemeClr val="tx1"/>
                </a:solidFill>
                <a:latin typeface="+mn-lt"/>
                <a:ea typeface="+mn-ea"/>
                <a:cs typeface="+mn-cs"/>
              </a:rPr>
              <a:t> gives peace of mind to the pet owners, convenience and they have more control over the safety of their pet particularly in a hectic place such as London.</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We have a mission of making pets safer through available smart wearable devices. The aim is not merely the introduction of a product, but rather to establish a stable brand in the emerging UK pet technology market. In six months, we will have a work prototype and will start with preliminary testing. We aim at getting 1,000 paying customers, at best, within the first year of operation, which will be brought about by a good marketing and partnerships. It is not possible to take more than 18 months to reach breakeven because of our subscription model. In year two, expanding to the other regions in the UK is a growth strategy that will enable us to grow in a sustainable manner.</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err="1">
                <a:solidFill>
                  <a:schemeClr val="tx1"/>
                </a:solidFill>
                <a:latin typeface="+mn-lt"/>
                <a:ea typeface="+mn-ea"/>
                <a:cs typeface="+mn-cs"/>
              </a:rPr>
              <a:t>SmartGuard</a:t>
            </a:r>
            <a:r>
              <a:rPr lang="en-IN" sz="1200" kern="1200" dirty="0">
                <a:solidFill>
                  <a:schemeClr val="tx1"/>
                </a:solidFill>
                <a:latin typeface="+mn-lt"/>
                <a:ea typeface="+mn-ea"/>
                <a:cs typeface="+mn-cs"/>
              </a:rPr>
              <a:t> Technologies will be a sole trader company. This has the benefit of flexibility, faster decision making and total control which is significant during the initial stages of development. London is the right place to be because it has a large number of owners of pets, high purchasing power and can access suppliers and couriers. The first team comprises three individuals one being me as the Managing Director, one Customer Support and Sales Assistant designed to work with customer relations and social media, and one Technician to assemble the collars and do quality control. Freelancers will be used to do additional specialist tasks including app development and branding to control cost.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The </a:t>
            </a:r>
            <a:r>
              <a:rPr lang="en-IN" sz="1200" kern="1200" dirty="0" err="1">
                <a:solidFill>
                  <a:schemeClr val="tx1"/>
                </a:solidFill>
                <a:latin typeface="+mn-lt"/>
                <a:ea typeface="+mn-ea"/>
                <a:cs typeface="+mn-cs"/>
              </a:rPr>
              <a:t>startup</a:t>
            </a:r>
            <a:r>
              <a:rPr lang="en-IN" sz="1200" kern="1200" dirty="0">
                <a:solidFill>
                  <a:schemeClr val="tx1"/>
                </a:solidFill>
                <a:latin typeface="+mn-lt"/>
                <a:ea typeface="+mn-ea"/>
                <a:cs typeface="+mn-cs"/>
              </a:rPr>
              <a:t> costs a business needs are 15,000 that is used in the development of prototypes, production, and creation of apps, renting of the workspace, and marketing. Our initial sample survey of 60 people in London who own pets revealed that they are very interested and that organisation is mostly the main concern of safety and cost-effectiveness. This approved our product features and pricing strategy. The SWOT analysis shows that we are doing well in the areas of our strong points with the combination of our tracking, safety and health capabilities. We also have a few weaknesses that are associated with development expenditure and outsourced expertise. Partnerships with vets, retailers are opportunities. Competition and supply chain issues are the possible threats.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We combine both digital and local promotion in our marketing strategy. The initial three months are dedicated to creating brand awareness via the social media platform like </a:t>
            </a:r>
            <a:r>
              <a:rPr lang="en-IN" sz="1200" kern="1200" dirty="0" err="1">
                <a:solidFill>
                  <a:schemeClr val="tx1"/>
                </a:solidFill>
                <a:latin typeface="+mn-lt"/>
                <a:ea typeface="+mn-ea"/>
                <a:cs typeface="+mn-cs"/>
              </a:rPr>
              <a:t>Instagram</a:t>
            </a:r>
            <a:r>
              <a:rPr lang="en-IN" sz="1200" kern="1200" dirty="0">
                <a:solidFill>
                  <a:schemeClr val="tx1"/>
                </a:solidFill>
                <a:latin typeface="+mn-lt"/>
                <a:ea typeface="+mn-ea"/>
                <a:cs typeface="+mn-cs"/>
              </a:rPr>
              <a:t>, </a:t>
            </a:r>
            <a:r>
              <a:rPr lang="en-IN" sz="1200" kern="1200" dirty="0" err="1">
                <a:solidFill>
                  <a:schemeClr val="tx1"/>
                </a:solidFill>
                <a:latin typeface="+mn-lt"/>
                <a:ea typeface="+mn-ea"/>
                <a:cs typeface="+mn-cs"/>
              </a:rPr>
              <a:t>Tik</a:t>
            </a:r>
            <a:r>
              <a:rPr lang="en-IN" sz="1200" kern="1200" dirty="0">
                <a:solidFill>
                  <a:schemeClr val="tx1"/>
                </a:solidFill>
                <a:latin typeface="+mn-lt"/>
                <a:ea typeface="+mn-ea"/>
                <a:cs typeface="+mn-cs"/>
              </a:rPr>
              <a:t> </a:t>
            </a:r>
            <a:r>
              <a:rPr lang="en-IN" sz="1200" kern="1200" dirty="0" err="1">
                <a:solidFill>
                  <a:schemeClr val="tx1"/>
                </a:solidFill>
                <a:latin typeface="+mn-lt"/>
                <a:ea typeface="+mn-ea"/>
                <a:cs typeface="+mn-cs"/>
              </a:rPr>
              <a:t>Tok</a:t>
            </a:r>
            <a:r>
              <a:rPr lang="en-IN" sz="1200" kern="1200" dirty="0">
                <a:solidFill>
                  <a:schemeClr val="tx1"/>
                </a:solidFill>
                <a:latin typeface="+mn-lt"/>
                <a:ea typeface="+mn-ea"/>
                <a:cs typeface="+mn-cs"/>
              </a:rPr>
              <a:t> and </a:t>
            </a:r>
            <a:r>
              <a:rPr lang="en-IN" sz="1200" kern="1200" dirty="0" err="1">
                <a:solidFill>
                  <a:schemeClr val="tx1"/>
                </a:solidFill>
                <a:latin typeface="+mn-lt"/>
                <a:ea typeface="+mn-ea"/>
                <a:cs typeface="+mn-cs"/>
              </a:rPr>
              <a:t>Facebook</a:t>
            </a:r>
            <a:r>
              <a:rPr lang="en-IN" sz="1200" kern="1200" dirty="0">
                <a:solidFill>
                  <a:schemeClr val="tx1"/>
                </a:solidFill>
                <a:latin typeface="+mn-lt"/>
                <a:ea typeface="+mn-ea"/>
                <a:cs typeface="+mn-cs"/>
              </a:rPr>
              <a:t>. Paid advertisements will assist us in targeting the owners of pets in London. Our product will be exhibited in partnership with veterinary clinics and pet retailers where we will distribute flyers. We will also do seasonal campaigns in mid-year particularly in summer when pet overheating issues are on the rise. The introduction of the product with a discount on first time buyers will allow the sales to take off.</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Our branding will concentrate on modern design that is clean with teal and navy colour, which will be selected to communicate care, trust and technology. The logo uses both the figure of a pet and a GPS in order to depict our mission visually. Along with the collar being seen as a real demonstration, online campaigns will feature aspects of features like live tracking and emergency alerts. The </a:t>
            </a:r>
            <a:r>
              <a:rPr lang="en-IN" sz="1200" kern="1200" dirty="0" err="1">
                <a:solidFill>
                  <a:schemeClr val="tx1"/>
                </a:solidFill>
                <a:latin typeface="+mn-lt"/>
                <a:ea typeface="+mn-ea"/>
                <a:cs typeface="+mn-cs"/>
              </a:rPr>
              <a:t>Instagram</a:t>
            </a:r>
            <a:r>
              <a:rPr lang="en-IN" sz="1200" kern="1200" dirty="0">
                <a:solidFill>
                  <a:schemeClr val="tx1"/>
                </a:solidFill>
                <a:latin typeface="+mn-lt"/>
                <a:ea typeface="+mn-ea"/>
                <a:cs typeface="+mn-cs"/>
              </a:rPr>
              <a:t> and </a:t>
            </a:r>
            <a:r>
              <a:rPr lang="en-IN" sz="1200" kern="1200" dirty="0" err="1">
                <a:solidFill>
                  <a:schemeClr val="tx1"/>
                </a:solidFill>
                <a:latin typeface="+mn-lt"/>
                <a:ea typeface="+mn-ea"/>
                <a:cs typeface="+mn-cs"/>
              </a:rPr>
              <a:t>Facebook</a:t>
            </a:r>
            <a:r>
              <a:rPr lang="en-IN" sz="1200" kern="1200" dirty="0">
                <a:solidFill>
                  <a:schemeClr val="tx1"/>
                </a:solidFill>
                <a:latin typeface="+mn-lt"/>
                <a:ea typeface="+mn-ea"/>
                <a:cs typeface="+mn-cs"/>
              </a:rPr>
              <a:t> posts will be devoted to lifestyle images and customer advantages whereas the </a:t>
            </a:r>
            <a:r>
              <a:rPr lang="en-IN" sz="1200" kern="1200" dirty="0" err="1">
                <a:solidFill>
                  <a:schemeClr val="tx1"/>
                </a:solidFill>
                <a:latin typeface="+mn-lt"/>
                <a:ea typeface="+mn-ea"/>
                <a:cs typeface="+mn-cs"/>
              </a:rPr>
              <a:t>Tik</a:t>
            </a:r>
            <a:r>
              <a:rPr lang="en-IN" sz="1200" kern="1200" dirty="0">
                <a:solidFill>
                  <a:schemeClr val="tx1"/>
                </a:solidFill>
                <a:latin typeface="+mn-lt"/>
                <a:ea typeface="+mn-ea"/>
                <a:cs typeface="+mn-cs"/>
              </a:rPr>
              <a:t> </a:t>
            </a:r>
            <a:r>
              <a:rPr lang="en-IN" sz="1200" kern="1200" dirty="0" err="1">
                <a:solidFill>
                  <a:schemeClr val="tx1"/>
                </a:solidFill>
                <a:latin typeface="+mn-lt"/>
                <a:ea typeface="+mn-ea"/>
                <a:cs typeface="+mn-cs"/>
              </a:rPr>
              <a:t>Tok</a:t>
            </a:r>
            <a:r>
              <a:rPr lang="en-IN" sz="1200" kern="1200" dirty="0">
                <a:solidFill>
                  <a:schemeClr val="tx1"/>
                </a:solidFill>
                <a:latin typeface="+mn-lt"/>
                <a:ea typeface="+mn-ea"/>
                <a:cs typeface="+mn-cs"/>
              </a:rPr>
              <a:t> videos will contain short, attractive demonstrations. Good branding on these platforms will contribute to recognition building. We aim to build a brand image that will be reliable, modern and reassuring to the pet owners.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In addition to online marketing campaigns, we can utilise physical information material so that we can engage with local pet owners at the grassroots level. Awareness will also be created by posting flyers at dog parks, veterinary clinics, and pet shops in London. Professional contacts will be made at pet fairs and networking events through the use of business cards. Posters with our most important message in them, e.g., Never lose your pet again, will be eye catchy and emphasise on our value proposition. The QR-codes will connect the customers to the videos of demonstration or the order pages. These are the materials that facilitate physical interaction, which contributes to establishing trust with pet owners who like to touch products physically to purchase.</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err="1">
                <a:solidFill>
                  <a:schemeClr val="tx1"/>
                </a:solidFill>
                <a:latin typeface="+mn-lt"/>
                <a:ea typeface="+mn-ea"/>
                <a:cs typeface="+mn-cs"/>
              </a:rPr>
              <a:t>SmartGuard</a:t>
            </a:r>
            <a:r>
              <a:rPr lang="en-IN" sz="1200" kern="1200" dirty="0">
                <a:solidFill>
                  <a:schemeClr val="tx1"/>
                </a:solidFill>
                <a:latin typeface="+mn-lt"/>
                <a:ea typeface="+mn-ea"/>
                <a:cs typeface="+mn-cs"/>
              </a:rPr>
              <a:t> addresses one of the actual and increasing issues: pet safety. The number of pet owners who fear theft, loss of pets, or early signs of illness are many. Our collar is a one-stop-solution because it integrates GPS location, health monitoring and emergency alert in one product. UK pet technology market is a high growth opportunity owing to high growth rates. In the case of the </a:t>
            </a:r>
            <a:r>
              <a:rPr lang="en-IN" sz="1200" kern="1200" dirty="0" err="1">
                <a:solidFill>
                  <a:schemeClr val="tx1"/>
                </a:solidFill>
                <a:latin typeface="+mn-lt"/>
                <a:ea typeface="+mn-ea"/>
                <a:cs typeface="+mn-cs"/>
              </a:rPr>
              <a:t>SmartGuard</a:t>
            </a:r>
            <a:r>
              <a:rPr lang="en-IN" sz="1200" kern="1200" dirty="0">
                <a:solidFill>
                  <a:schemeClr val="tx1"/>
                </a:solidFill>
                <a:latin typeface="+mn-lt"/>
                <a:ea typeface="+mn-ea"/>
                <a:cs typeface="+mn-cs"/>
              </a:rPr>
              <a:t>, the customers desire solutions that are affordable and reliable, and this is exactly what </a:t>
            </a:r>
            <a:r>
              <a:rPr lang="en-IN" sz="1200" kern="1200" dirty="0" err="1">
                <a:solidFill>
                  <a:schemeClr val="tx1"/>
                </a:solidFill>
                <a:latin typeface="+mn-lt"/>
                <a:ea typeface="+mn-ea"/>
                <a:cs typeface="+mn-cs"/>
              </a:rPr>
              <a:t>SmartGuard</a:t>
            </a:r>
            <a:r>
              <a:rPr lang="en-IN" sz="1200" kern="1200" dirty="0">
                <a:solidFill>
                  <a:schemeClr val="tx1"/>
                </a:solidFill>
                <a:latin typeface="+mn-lt"/>
                <a:ea typeface="+mn-ea"/>
                <a:cs typeface="+mn-cs"/>
              </a:rPr>
              <a:t> provides. The financial model promotes long-term stability of both the product sales and the subscription revenue. The investment will enhance enhancement of development, fostering production, as well as widen marketing, we will reach out to the customers faster.</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It is because </a:t>
            </a:r>
            <a:r>
              <a:rPr lang="en-IN" sz="1200" kern="1200" dirty="0" err="1">
                <a:solidFill>
                  <a:schemeClr val="tx1"/>
                </a:solidFill>
                <a:latin typeface="+mn-lt"/>
                <a:ea typeface="+mn-ea"/>
                <a:cs typeface="+mn-cs"/>
              </a:rPr>
              <a:t>SmartGuard</a:t>
            </a:r>
            <a:r>
              <a:rPr lang="en-IN" sz="1200" kern="1200" dirty="0">
                <a:solidFill>
                  <a:schemeClr val="tx1"/>
                </a:solidFill>
                <a:latin typeface="+mn-lt"/>
                <a:ea typeface="+mn-ea"/>
                <a:cs typeface="+mn-cs"/>
              </a:rPr>
              <a:t> is founded on a good market need and a defined value proposition, selling it. I come with a sense of commitment, creativity and good grasp of what customers need. I have also worked out a comprehensive strategy, budgetary forecasts, and viable expansion roadmap. Your 50,000 investment will allow us to increase the scale of production, increase our marketing activity, and enhance the functionality of our app. This will make </a:t>
            </a:r>
            <a:r>
              <a:rPr lang="en-IN" sz="1200" kern="1200" dirty="0" err="1">
                <a:solidFill>
                  <a:schemeClr val="tx1"/>
                </a:solidFill>
                <a:latin typeface="+mn-lt"/>
                <a:ea typeface="+mn-ea"/>
                <a:cs typeface="+mn-cs"/>
              </a:rPr>
              <a:t>SmartGuard</a:t>
            </a:r>
            <a:r>
              <a:rPr lang="en-IN" sz="1200" kern="1200" dirty="0">
                <a:solidFill>
                  <a:schemeClr val="tx1"/>
                </a:solidFill>
                <a:latin typeface="+mn-lt"/>
                <a:ea typeface="+mn-ea"/>
                <a:cs typeface="+mn-cs"/>
              </a:rPr>
              <a:t> a brand that is dependable as far as the UK pet technology market is concerned. Our collaboration will result in an adequate solution which will enhance the safety of thousands of pets and give their owners a sense of peace.</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7350B06-B074-48FC-8CFD-53D2CD8FB95F}" type="slidenum">
              <a:rPr lang="en-US" smtClean="0"/>
              <a:pPr/>
              <a:t>13</a:t>
            </a:fld>
            <a:endParaRPr lang="en-US"/>
          </a:p>
        </p:txBody>
      </p:sp>
    </p:spTree>
    <p:extLst>
      <p:ext uri="{BB962C8B-B14F-4D97-AF65-F5344CB8AC3E}">
        <p14:creationId xmlns:p14="http://schemas.microsoft.com/office/powerpoint/2010/main" val="12845968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448965" y="1655520"/>
            <a:ext cx="8246070" cy="1985164"/>
          </a:xfrm>
          <a:noFill/>
          <a:effectLst>
            <a:outerShdw blurRad="50800" dist="38100" dir="2700000" algn="tl" rotWithShape="0">
              <a:prstClr val="black">
                <a:alpha val="40000"/>
              </a:prstClr>
            </a:outerShdw>
          </a:effectLst>
        </p:spPr>
        <p:txBody>
          <a:bodyPr>
            <a:normAutofit/>
          </a:bodyPr>
          <a:lstStyle>
            <a:lvl1pPr algn="l">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448965" y="3793390"/>
            <a:ext cx="8246070" cy="916230"/>
          </a:xfrm>
        </p:spPr>
        <p:txBody>
          <a:bodyPr>
            <a:normAutofit/>
          </a:bodyPr>
          <a:lstStyle>
            <a:lvl1pPr marL="0" indent="0" algn="l">
              <a:buNone/>
              <a:defRPr sz="2800" b="0" i="0">
                <a:solidFill>
                  <a:srgbClr val="5EEC3C"/>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12/12/25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1670" y="1"/>
            <a:ext cx="7940659" cy="1044700"/>
          </a:xfrm>
        </p:spPr>
        <p:txBody>
          <a:bodyPr>
            <a:normAutofit/>
          </a:bodyPr>
          <a:lstStyle>
            <a:lvl1pPr algn="l">
              <a:defRPr sz="3600" baseline="0">
                <a:solidFill>
                  <a:srgbClr val="5EEC3C"/>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601670" y="1350110"/>
            <a:ext cx="7940660" cy="3512216"/>
          </a:xfrm>
        </p:spPr>
        <p:txBody>
          <a:bodyPr/>
          <a:lstStyle>
            <a:lvl1pPr algn="l">
              <a:defRPr sz="2800">
                <a:solidFill>
                  <a:schemeClr val="tx1"/>
                </a:solidFill>
              </a:defRPr>
            </a:lvl1pPr>
            <a:lvl2pPr algn="l">
              <a:defRPr>
                <a:solidFill>
                  <a:schemeClr val="tx1"/>
                </a:solidFill>
              </a:defRPr>
            </a:lvl2pPr>
            <a:lvl3pPr algn="l">
              <a:defRPr>
                <a:solidFill>
                  <a:schemeClr val="tx1"/>
                </a:solidFill>
              </a:defRPr>
            </a:lvl3pPr>
            <a:lvl4pPr algn="l">
              <a:defRPr>
                <a:solidFill>
                  <a:schemeClr val="tx1"/>
                </a:solidFill>
              </a:defRPr>
            </a:lvl4pPr>
            <a:lvl5pPr algn="l">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48965" y="281175"/>
            <a:ext cx="6413610" cy="916229"/>
          </a:xfrm>
          <a:noFill/>
        </p:spPr>
        <p:txBody>
          <a:bodyPr>
            <a:normAutofit/>
          </a:bodyPr>
          <a:lstStyle>
            <a:lvl1pPr algn="l">
              <a:defRPr sz="3600">
                <a:solidFill>
                  <a:srgbClr val="5EEC3C"/>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48965" y="1197405"/>
            <a:ext cx="6413610" cy="3511061"/>
          </a:xfrm>
        </p:spPr>
        <p:txBody>
          <a:bodyPr/>
          <a:lstStyle>
            <a:lvl1pPr algn="l">
              <a:defRPr sz="2800">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12/12/25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12/12/25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12/12/25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48965" y="128470"/>
            <a:ext cx="8246070" cy="916229"/>
          </a:xfrm>
        </p:spPr>
        <p:txBody>
          <a:bodyPr>
            <a:normAutofit/>
          </a:bodyPr>
          <a:lstStyle>
            <a:lvl1pPr algn="l">
              <a:defRPr sz="3600" baseline="0">
                <a:solidFill>
                  <a:srgbClr val="5EEC3C"/>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7" y="1641239"/>
            <a:ext cx="4040188" cy="479822"/>
          </a:xfrm>
        </p:spPr>
        <p:txBody>
          <a:bodyPr anchor="b"/>
          <a:lstStyle>
            <a:lvl1pPr marL="0" indent="0" algn="ctr">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7" y="2113635"/>
            <a:ext cx="4040188" cy="2276294"/>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641239"/>
            <a:ext cx="4041775" cy="479822"/>
          </a:xfrm>
        </p:spPr>
        <p:txBody>
          <a:bodyPr anchor="b"/>
          <a:lstStyle>
            <a:lvl1pPr marL="0" indent="0" algn="ctr">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113635"/>
            <a:ext cx="4041775" cy="2276294"/>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12/12/25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12/12/25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12/12/25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3"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9"/>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3" y="1076327"/>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12/12/25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1"/>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4"/>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12/12/25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80"/>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80"/>
            <a:ext cx="6019800" cy="438864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2050"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840164" y="2769394"/>
            <a:ext cx="1463675" cy="3929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4"/>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12/12/25</a:t>
            </a:fld>
            <a:endParaRPr lang="en-US"/>
          </a:p>
        </p:txBody>
      </p:sp>
      <p:sp>
        <p:nvSpPr>
          <p:cNvPr id="5" name="Footer Placeholder 4"/>
          <p:cNvSpPr>
            <a:spLocks noGrp="1"/>
          </p:cNvSpPr>
          <p:nvPr>
            <p:ph type="ftr" sz="quarter" idx="3"/>
          </p:nvPr>
        </p:nvSpPr>
        <p:spPr>
          <a:xfrm>
            <a:off x="3124200" y="4767264"/>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4"/>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8.xml"/><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C57E09-D0F4-7BD3-D6F3-E86F26648D56}"/>
              </a:ext>
            </a:extLst>
          </p:cNvPr>
          <p:cNvSpPr txBox="1"/>
          <p:nvPr/>
        </p:nvSpPr>
        <p:spPr>
          <a:xfrm>
            <a:off x="611560" y="1275606"/>
            <a:ext cx="7992888" cy="3371500"/>
          </a:xfrm>
          <a:prstGeom prst="rect">
            <a:avLst/>
          </a:prstGeom>
          <a:noFill/>
        </p:spPr>
        <p:txBody>
          <a:bodyPr wrap="square">
            <a:spAutoFit/>
          </a:bodyPr>
          <a:lstStyle/>
          <a:p>
            <a:pPr algn="ctr">
              <a:lnSpc>
                <a:spcPct val="150000"/>
              </a:lnSpc>
              <a:spcAft>
                <a:spcPts val="800"/>
              </a:spcAft>
            </a:pPr>
            <a:r>
              <a:rPr lang="en-GB" sz="24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Acknowledgement Statement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 confirm that I have not presented any AI generated text as my own work. I confirm I have copies of my drafts, notes, and other resources I used before, and after the use of AI tools which I may be asked to provide in evidence.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24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br>
              <a:rPr lang="en-GB" sz="1800" b="1" dirty="0">
                <a:solidFill>
                  <a:srgbClr val="000000"/>
                </a:solidFill>
                <a:effectLst/>
                <a:latin typeface="Times New Roman" panose="02020603050405020304" pitchFamily="18" charset="0"/>
                <a:ea typeface="Calibri" panose="020F0502020204030204" pitchFamily="34" charset="0"/>
              </a:rPr>
            </a:b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354176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338899" y="688699"/>
            <a:ext cx="529596" cy="4397651"/>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338409" y="482600"/>
            <a:ext cx="315230" cy="425168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Rectangle 10">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8790" y="482600"/>
            <a:ext cx="8200127" cy="4043958"/>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2" name="Picture 1">
            <a:extLst>
              <a:ext uri="{FF2B5EF4-FFF2-40B4-BE49-F238E27FC236}">
                <a16:creationId xmlns:a16="http://schemas.microsoft.com/office/drawing/2014/main" id="{885FA815-0A33-26A8-6BD4-D29F6BEF63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3676561" y="713389"/>
            <a:ext cx="1813183" cy="722736"/>
          </a:xfrm>
          <a:prstGeom prst="rect">
            <a:avLst/>
          </a:prstGeom>
          <a:noFill/>
        </p:spPr>
      </p:pic>
      <p:sp>
        <p:nvSpPr>
          <p:cNvPr id="4" name="TextBox 3">
            <a:extLst>
              <a:ext uri="{FF2B5EF4-FFF2-40B4-BE49-F238E27FC236}">
                <a16:creationId xmlns:a16="http://schemas.microsoft.com/office/drawing/2014/main" id="{EE9543F4-890F-BBC0-ECD1-5651459C5A4E}"/>
              </a:ext>
            </a:extLst>
          </p:cNvPr>
          <p:cNvSpPr txBox="1"/>
          <p:nvPr/>
        </p:nvSpPr>
        <p:spPr>
          <a:xfrm>
            <a:off x="611560" y="1643856"/>
            <a:ext cx="8042079" cy="3263779"/>
          </a:xfrm>
          <a:prstGeom prst="rect">
            <a:avLst/>
          </a:prstGeom>
          <a:noFill/>
        </p:spPr>
        <p:txBody>
          <a:bodyPr wrap="square">
            <a:spAutoFit/>
          </a:bodyPr>
          <a:lstStyle/>
          <a:p>
            <a:pPr>
              <a:lnSpc>
                <a:spcPct val="115000"/>
              </a:lnSpc>
              <a:spcBef>
                <a:spcPts val="1060"/>
              </a:spcBef>
              <a:spcAft>
                <a:spcPts val="800"/>
              </a:spcAft>
            </a:pPr>
            <a:r>
              <a:rPr lang="en-GB" sz="1800" b="1" kern="100" dirty="0">
                <a:effectLst/>
                <a:latin typeface="Arial" panose="020B0604020202020204" pitchFamily="34" charset="0"/>
                <a:ea typeface="DengXian" panose="02010600030101010101" pitchFamily="2" charset="-122"/>
                <a:cs typeface="Times New Roman" panose="02020603050405020304" pitchFamily="18" charset="0"/>
              </a:rPr>
              <a:t>Module Name: </a:t>
            </a:r>
            <a:r>
              <a:rPr lang="en-GB" sz="1800" b="1" dirty="0">
                <a:solidFill>
                  <a:srgbClr val="000000"/>
                </a:solidFill>
                <a:effectLst/>
                <a:latin typeface="Times New Roman" panose="02020603050405020304" pitchFamily="18" charset="0"/>
                <a:ea typeface="Calibri" panose="020F0502020204030204" pitchFamily="34" charset="0"/>
              </a:rPr>
              <a:t>Managing Enterprise</a:t>
            </a:r>
            <a:r>
              <a:rPr lang="en-GB" dirty="0">
                <a:effectLst/>
              </a:rPr>
              <a:t> </a:t>
            </a:r>
            <a:r>
              <a:rPr lang="en-GB" sz="1800" b="1" kern="1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05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Bef>
                <a:spcPts val="1060"/>
              </a:spcBef>
              <a:spcAft>
                <a:spcPts val="800"/>
              </a:spcAft>
            </a:pPr>
            <a:r>
              <a:rPr lang="en-GB" sz="1800" b="1" kern="100" dirty="0">
                <a:effectLst/>
                <a:latin typeface="Arial" panose="020B0604020202020204" pitchFamily="34" charset="0"/>
                <a:ea typeface="DengXian" panose="02010600030101010101" pitchFamily="2" charset="-122"/>
                <a:cs typeface="Times New Roman" panose="02020603050405020304" pitchFamily="18" charset="0"/>
              </a:rPr>
              <a:t>Module Code: </a:t>
            </a:r>
            <a:r>
              <a:rPr lang="en-GB" sz="1800" b="1" dirty="0">
                <a:solidFill>
                  <a:srgbClr val="000000"/>
                </a:solidFill>
                <a:effectLst/>
                <a:latin typeface="Times New Roman" panose="02020603050405020304" pitchFamily="18" charset="0"/>
                <a:ea typeface="Calibri" panose="020F0502020204030204" pitchFamily="34" charset="0"/>
              </a:rPr>
              <a:t>BMSW4011</a:t>
            </a:r>
            <a:r>
              <a:rPr lang="en-GB" dirty="0">
                <a:effectLst/>
              </a:rPr>
              <a:t> </a:t>
            </a:r>
            <a:r>
              <a:rPr lang="en-GB" sz="1800" b="1" kern="1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05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Bef>
                <a:spcPts val="1060"/>
              </a:spcBef>
              <a:spcAft>
                <a:spcPts val="800"/>
              </a:spcAft>
            </a:pPr>
            <a:r>
              <a:rPr lang="en-GB" sz="1800" b="1" kern="100" dirty="0">
                <a:effectLst/>
                <a:latin typeface="Arial" panose="020B0604020202020204" pitchFamily="34" charset="0"/>
                <a:ea typeface="DengXian" panose="02010600030101010101" pitchFamily="2" charset="-122"/>
                <a:cs typeface="Times New Roman" panose="02020603050405020304" pitchFamily="18" charset="0"/>
              </a:rPr>
              <a:t>Assignment Name: Task 2 Presentation</a:t>
            </a:r>
            <a:endParaRPr lang="en-GB" sz="105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Bef>
                <a:spcPts val="15"/>
              </a:spcBef>
              <a:spcAft>
                <a:spcPts val="800"/>
              </a:spcAft>
            </a:pPr>
            <a:endParaRPr lang="en-GB" sz="105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Bef>
                <a:spcPts val="15"/>
              </a:spcBef>
              <a:spcAft>
                <a:spcPts val="800"/>
              </a:spcAft>
            </a:pPr>
            <a:r>
              <a:rPr lang="en-GB" sz="1800" b="1" kern="100" dirty="0">
                <a:effectLst/>
                <a:latin typeface="Arial" panose="020B0604020202020204" pitchFamily="34" charset="0"/>
                <a:ea typeface="DengXian" panose="02010600030101010101" pitchFamily="2" charset="-122"/>
                <a:cs typeface="Times New Roman" panose="02020603050405020304" pitchFamily="18" charset="0"/>
              </a:rPr>
              <a:t>Student Number: </a:t>
            </a:r>
            <a:r>
              <a:rPr lang="en-GB" sz="1800" b="1" dirty="0">
                <a:solidFill>
                  <a:srgbClr val="000000"/>
                </a:solidFill>
                <a:effectLst/>
                <a:latin typeface="Times New Roman" panose="02020603050405020304" pitchFamily="18" charset="0"/>
                <a:ea typeface="Calibri" panose="020F0502020204030204" pitchFamily="34" charset="0"/>
              </a:rPr>
              <a:t>2508831</a:t>
            </a:r>
            <a:r>
              <a:rPr lang="en-GB" sz="1050" dirty="0">
                <a:effectLst/>
              </a:rPr>
              <a:t> </a:t>
            </a:r>
            <a:endParaRPr lang="en-GB" sz="105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800" b="1" kern="100" dirty="0">
                <a:effectLst/>
                <a:latin typeface="Arial" panose="020B0604020202020204" pitchFamily="34" charset="0"/>
                <a:ea typeface="DengXian" panose="02010600030101010101" pitchFamily="2" charset="-122"/>
                <a:cs typeface="Times New Roman" panose="02020603050405020304" pitchFamily="18" charset="0"/>
              </a:rPr>
              <a:t>Lecturer: </a:t>
            </a:r>
            <a:r>
              <a:rPr lang="en-GB" sz="1800" b="1" dirty="0">
                <a:solidFill>
                  <a:srgbClr val="000000"/>
                </a:solidFill>
                <a:effectLst/>
                <a:latin typeface="Times New Roman" panose="02020603050405020304" pitchFamily="18" charset="0"/>
                <a:ea typeface="Calibri" panose="020F0502020204030204" pitchFamily="34" charset="0"/>
              </a:rPr>
              <a:t>Mel Squire </a:t>
            </a:r>
            <a:br>
              <a:rPr lang="en-GB" sz="1800" b="1" kern="100" dirty="0">
                <a:effectLst/>
                <a:latin typeface="Arial" panose="020B0604020202020204" pitchFamily="34" charset="0"/>
                <a:ea typeface="DengXian" panose="02010600030101010101" pitchFamily="2" charset="-122"/>
                <a:cs typeface="Times New Roman" panose="02020603050405020304" pitchFamily="18" charset="0"/>
              </a:rPr>
            </a:br>
            <a:r>
              <a:rPr lang="en-GB" sz="1800" b="1" kern="100" dirty="0">
                <a:effectLst/>
                <a:latin typeface="Arial" panose="020B0604020202020204" pitchFamily="34" charset="0"/>
                <a:ea typeface="DengXian" panose="02010600030101010101" pitchFamily="2" charset="-122"/>
                <a:cs typeface="Times New Roman" panose="02020603050405020304" pitchFamily="18" charset="0"/>
              </a:rPr>
              <a:t>Deadline: </a:t>
            </a: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12 December</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endParaRPr lang="en-GB" sz="1050" kern="100" dirty="0">
              <a:effectLst/>
              <a:latin typeface="Aptos" panose="020B000402020202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235211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1" y="1655520"/>
            <a:ext cx="5040560" cy="1985164"/>
          </a:xfrm>
        </p:spPr>
        <p:txBody>
          <a:bodyPr>
            <a:normAutofit/>
          </a:bodyPr>
          <a:lstStyle/>
          <a:p>
            <a:r>
              <a:rPr lang="en-IN" sz="3600" b="1" kern="1200" dirty="0" err="1">
                <a:latin typeface="+mn-lt"/>
                <a:ea typeface="+mn-ea"/>
                <a:cs typeface="+mn-cs"/>
              </a:rPr>
              <a:t>SmartGuard</a:t>
            </a:r>
            <a:r>
              <a:rPr lang="en-IN" sz="3600" b="1" kern="1200" dirty="0">
                <a:latin typeface="+mn-lt"/>
                <a:ea typeface="+mn-ea"/>
                <a:cs typeface="+mn-cs"/>
              </a:rPr>
              <a:t> Technologies </a:t>
            </a:r>
            <a:r>
              <a:rPr lang="en-IN" b="1" dirty="0"/>
              <a:t>Business Proposition Overview</a:t>
            </a:r>
            <a:endParaRPr lang="en-US" dirty="0"/>
          </a:p>
        </p:txBody>
      </p:sp>
    </p:spTree>
    <p:extLst>
      <p:ext uri="{BB962C8B-B14F-4D97-AF65-F5344CB8AC3E}">
        <p14:creationId xmlns:p14="http://schemas.microsoft.com/office/powerpoint/2010/main" val="363920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1" y="128470"/>
            <a:ext cx="4756147" cy="916230"/>
          </a:xfrm>
        </p:spPr>
        <p:txBody>
          <a:bodyPr>
            <a:normAutofit fontScale="90000"/>
          </a:bodyPr>
          <a:lstStyle/>
          <a:p>
            <a:r>
              <a:rPr lang="en-IN" b="1" dirty="0"/>
              <a:t>Mission, Aims &amp; Objectives</a:t>
            </a:r>
            <a:endParaRPr lang="en-US" dirty="0"/>
          </a:p>
        </p:txBody>
      </p:sp>
      <p:sp>
        <p:nvSpPr>
          <p:cNvPr id="3" name="Content Placeholder 2"/>
          <p:cNvSpPr>
            <a:spLocks noGrp="1"/>
          </p:cNvSpPr>
          <p:nvPr>
            <p:ph idx="1"/>
          </p:nvPr>
        </p:nvSpPr>
        <p:spPr>
          <a:xfrm>
            <a:off x="601670" y="1350110"/>
            <a:ext cx="4113206" cy="3512216"/>
          </a:xfrm>
        </p:spPr>
        <p:txBody>
          <a:bodyPr>
            <a:normAutofit fontScale="70000" lnSpcReduction="20000"/>
          </a:bodyPr>
          <a:lstStyle/>
          <a:p>
            <a:pPr lvl="0"/>
            <a:r>
              <a:rPr lang="en-IN" dirty="0"/>
              <a:t>Mission: Improve pet safety through intelligent wearable tech</a:t>
            </a:r>
            <a:endParaRPr lang="en-US" dirty="0"/>
          </a:p>
          <a:p>
            <a:pPr lvl="0"/>
            <a:r>
              <a:rPr lang="en-IN" dirty="0"/>
              <a:t>Aim: Become a leading UK smart pet brand (</a:t>
            </a:r>
            <a:r>
              <a:rPr lang="en-GB" dirty="0" err="1"/>
              <a:t>Saikrupa</a:t>
            </a:r>
            <a:r>
              <a:rPr lang="en-GB" dirty="0"/>
              <a:t> </a:t>
            </a:r>
            <a:r>
              <a:rPr lang="en-GB" i="1" dirty="0"/>
              <a:t>et al. </a:t>
            </a:r>
            <a:r>
              <a:rPr lang="en-GB" dirty="0"/>
              <a:t>2024</a:t>
            </a:r>
            <a:r>
              <a:rPr lang="en-IN" dirty="0"/>
              <a:t>)</a:t>
            </a:r>
            <a:endParaRPr lang="en-US" dirty="0"/>
          </a:p>
          <a:p>
            <a:pPr lvl="0"/>
            <a:r>
              <a:rPr lang="en-IN" dirty="0"/>
              <a:t>Objectives:</a:t>
            </a:r>
            <a:br>
              <a:rPr lang="en-IN" dirty="0"/>
            </a:br>
            <a:r>
              <a:rPr lang="en-IN" dirty="0"/>
              <a:t>• Launch prototype in 6 months</a:t>
            </a:r>
            <a:br>
              <a:rPr lang="en-IN" dirty="0"/>
            </a:br>
            <a:r>
              <a:rPr lang="en-IN" dirty="0"/>
              <a:t>• 1,000 customers in year one</a:t>
            </a:r>
            <a:br>
              <a:rPr lang="en-IN" dirty="0"/>
            </a:br>
            <a:r>
              <a:rPr lang="en-IN" dirty="0"/>
              <a:t>• Breakeven in 18 months</a:t>
            </a:r>
            <a:br>
              <a:rPr lang="en-IN" dirty="0"/>
            </a:br>
            <a:r>
              <a:rPr lang="en-IN" dirty="0"/>
              <a:t>• Expand to new regions by year two</a:t>
            </a:r>
            <a:endParaRPr lang="en-US" dirty="0"/>
          </a:p>
        </p:txBody>
      </p:sp>
      <p:pic>
        <p:nvPicPr>
          <p:cNvPr id="2050" name="Picture 2"/>
          <p:cNvPicPr>
            <a:picLocks noChangeAspect="1" noChangeArrowheads="1"/>
          </p:cNvPicPr>
          <p:nvPr/>
        </p:nvPicPr>
        <p:blipFill>
          <a:blip r:embed="rId3"/>
          <a:srcRect/>
          <a:stretch>
            <a:fillRect/>
          </a:stretch>
        </p:blipFill>
        <p:spPr bwMode="auto">
          <a:xfrm>
            <a:off x="5214942" y="1571618"/>
            <a:ext cx="3476421" cy="2076441"/>
          </a:xfrm>
          <a:prstGeom prst="rect">
            <a:avLst/>
          </a:prstGeom>
          <a:noFill/>
          <a:ln w="9525">
            <a:noFill/>
            <a:miter lim="800000"/>
            <a:headEnd/>
            <a:tailEnd/>
          </a:ln>
          <a:effectLst/>
        </p:spPr>
      </p:pic>
    </p:spTree>
    <p:extLst>
      <p:ext uri="{BB962C8B-B14F-4D97-AF65-F5344CB8AC3E}">
        <p14:creationId xmlns:p14="http://schemas.microsoft.com/office/powerpoint/2010/main" val="4103309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1" y="128470"/>
            <a:ext cx="4613272" cy="916230"/>
          </a:xfrm>
        </p:spPr>
        <p:txBody>
          <a:bodyPr>
            <a:normAutofit fontScale="90000"/>
          </a:bodyPr>
          <a:lstStyle/>
          <a:p>
            <a:r>
              <a:rPr lang="en-IN" b="1" dirty="0"/>
              <a:t>Structure, Location &amp; HR</a:t>
            </a:r>
            <a:endParaRPr lang="en-US" dirty="0"/>
          </a:p>
        </p:txBody>
      </p:sp>
      <p:sp>
        <p:nvSpPr>
          <p:cNvPr id="3" name="Content Placeholder 2"/>
          <p:cNvSpPr>
            <a:spLocks noGrp="1"/>
          </p:cNvSpPr>
          <p:nvPr>
            <p:ph idx="1"/>
          </p:nvPr>
        </p:nvSpPr>
        <p:spPr>
          <a:xfrm>
            <a:off x="601670" y="1350110"/>
            <a:ext cx="4256082" cy="3512216"/>
          </a:xfrm>
        </p:spPr>
        <p:txBody>
          <a:bodyPr>
            <a:normAutofit fontScale="70000" lnSpcReduction="20000"/>
          </a:bodyPr>
          <a:lstStyle/>
          <a:p>
            <a:pPr lvl="0"/>
            <a:r>
              <a:rPr lang="en-IN" dirty="0"/>
              <a:t>Sole trader business for flexibility and control</a:t>
            </a:r>
            <a:endParaRPr lang="en-US" dirty="0"/>
          </a:p>
          <a:p>
            <a:pPr lvl="0"/>
            <a:r>
              <a:rPr lang="en-IN" dirty="0"/>
              <a:t>Based in East London for access to suppliers and customers</a:t>
            </a:r>
            <a:endParaRPr lang="en-US" dirty="0"/>
          </a:p>
          <a:p>
            <a:pPr lvl="0"/>
            <a:r>
              <a:rPr lang="en-IN" dirty="0"/>
              <a:t>Team:</a:t>
            </a:r>
            <a:br>
              <a:rPr lang="en-IN" dirty="0"/>
            </a:br>
            <a:r>
              <a:rPr lang="en-IN" dirty="0"/>
              <a:t>• Owner – strategy and operations (</a:t>
            </a:r>
            <a:r>
              <a:rPr lang="en-GB" dirty="0" err="1"/>
              <a:t>Tauseef</a:t>
            </a:r>
            <a:r>
              <a:rPr lang="en-GB" dirty="0"/>
              <a:t> </a:t>
            </a:r>
            <a:r>
              <a:rPr lang="en-GB" i="1" dirty="0"/>
              <a:t>et al. </a:t>
            </a:r>
            <a:r>
              <a:rPr lang="en-GB" dirty="0"/>
              <a:t>2024</a:t>
            </a:r>
            <a:r>
              <a:rPr lang="en-IN" dirty="0"/>
              <a:t>)</a:t>
            </a:r>
            <a:br>
              <a:rPr lang="en-IN" dirty="0"/>
            </a:br>
            <a:r>
              <a:rPr lang="en-IN" dirty="0"/>
              <a:t>• Support assistant – sales and customer care</a:t>
            </a:r>
            <a:br>
              <a:rPr lang="en-IN" dirty="0"/>
            </a:br>
            <a:r>
              <a:rPr lang="en-IN" dirty="0"/>
              <a:t>• Technician – assembly and quality checks</a:t>
            </a:r>
            <a:endParaRPr lang="en-US" dirty="0"/>
          </a:p>
          <a:p>
            <a:pPr lvl="0"/>
            <a:r>
              <a:rPr lang="en-IN" dirty="0"/>
              <a:t>Freelancers for app and branding tasks</a:t>
            </a:r>
            <a:endParaRPr lang="en-US" dirty="0"/>
          </a:p>
        </p:txBody>
      </p:sp>
      <p:pic>
        <p:nvPicPr>
          <p:cNvPr id="3074" name="Picture 2"/>
          <p:cNvPicPr>
            <a:picLocks noChangeAspect="1" noChangeArrowheads="1"/>
          </p:cNvPicPr>
          <p:nvPr/>
        </p:nvPicPr>
        <p:blipFill>
          <a:blip r:embed="rId3"/>
          <a:srcRect/>
          <a:stretch>
            <a:fillRect/>
          </a:stretch>
        </p:blipFill>
        <p:spPr bwMode="auto">
          <a:xfrm>
            <a:off x="5143504" y="1857370"/>
            <a:ext cx="3629025" cy="2409825"/>
          </a:xfrm>
          <a:prstGeom prst="rect">
            <a:avLst/>
          </a:prstGeom>
          <a:noFill/>
          <a:ln w="9525">
            <a:noFill/>
            <a:miter lim="800000"/>
            <a:headEnd/>
            <a:tailEnd/>
          </a:ln>
          <a:effectLst/>
        </p:spPr>
      </p:pic>
    </p:spTree>
    <p:extLst>
      <p:ext uri="{BB962C8B-B14F-4D97-AF65-F5344CB8AC3E}">
        <p14:creationId xmlns:p14="http://schemas.microsoft.com/office/powerpoint/2010/main" val="4103309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1" y="128470"/>
            <a:ext cx="4541834" cy="916230"/>
          </a:xfrm>
        </p:spPr>
        <p:txBody>
          <a:bodyPr>
            <a:normAutofit fontScale="90000"/>
          </a:bodyPr>
          <a:lstStyle/>
          <a:p>
            <a:r>
              <a:rPr lang="en-IN" b="1" dirty="0"/>
              <a:t>Finance, Market Research &amp; SWOT</a:t>
            </a:r>
            <a:endParaRPr lang="en-US" dirty="0"/>
          </a:p>
        </p:txBody>
      </p:sp>
      <p:sp>
        <p:nvSpPr>
          <p:cNvPr id="3" name="Content Placeholder 2"/>
          <p:cNvSpPr>
            <a:spLocks noGrp="1"/>
          </p:cNvSpPr>
          <p:nvPr>
            <p:ph idx="1"/>
          </p:nvPr>
        </p:nvSpPr>
        <p:spPr>
          <a:xfrm>
            <a:off x="601670" y="1350110"/>
            <a:ext cx="4256082" cy="3512216"/>
          </a:xfrm>
        </p:spPr>
        <p:txBody>
          <a:bodyPr>
            <a:normAutofit fontScale="70000" lnSpcReduction="20000"/>
          </a:bodyPr>
          <a:lstStyle/>
          <a:p>
            <a:pPr lvl="0"/>
            <a:r>
              <a:rPr lang="en-IN" dirty="0"/>
              <a:t>Start-up cost: £15,000</a:t>
            </a:r>
            <a:endParaRPr lang="en-US" dirty="0"/>
          </a:p>
          <a:p>
            <a:pPr lvl="0"/>
            <a:r>
              <a:rPr lang="en-IN" dirty="0"/>
              <a:t>Revenue: collar sales + subscriptions</a:t>
            </a:r>
            <a:endParaRPr lang="en-US" dirty="0"/>
          </a:p>
          <a:p>
            <a:pPr lvl="0"/>
            <a:r>
              <a:rPr lang="en-IN" dirty="0"/>
              <a:t>Survey: 78% of owners interested in smart collars (</a:t>
            </a:r>
            <a:r>
              <a:rPr lang="en-GB" dirty="0" err="1"/>
              <a:t>Brophy</a:t>
            </a:r>
            <a:r>
              <a:rPr lang="en-GB" dirty="0"/>
              <a:t> </a:t>
            </a:r>
            <a:r>
              <a:rPr lang="en-GB" i="1" dirty="0"/>
              <a:t>et al. </a:t>
            </a:r>
            <a:r>
              <a:rPr lang="en-GB" dirty="0"/>
              <a:t>2021</a:t>
            </a:r>
            <a:r>
              <a:rPr lang="en-IN" dirty="0"/>
              <a:t>)</a:t>
            </a:r>
            <a:endParaRPr lang="en-US" dirty="0"/>
          </a:p>
          <a:p>
            <a:pPr lvl="0"/>
            <a:r>
              <a:rPr lang="en-IN" dirty="0"/>
              <a:t>SWOT highlights:</a:t>
            </a:r>
            <a:br>
              <a:rPr lang="en-IN" dirty="0"/>
            </a:br>
            <a:r>
              <a:rPr lang="en-IN" dirty="0"/>
              <a:t>• Strength: unique multifunction features</a:t>
            </a:r>
            <a:br>
              <a:rPr lang="en-IN" dirty="0"/>
            </a:br>
            <a:r>
              <a:rPr lang="en-IN" dirty="0"/>
              <a:t>• Weakness: development costs</a:t>
            </a:r>
            <a:br>
              <a:rPr lang="en-IN" dirty="0"/>
            </a:br>
            <a:r>
              <a:rPr lang="en-IN" dirty="0"/>
              <a:t>• Opportunity: rising pet tech demand</a:t>
            </a:r>
            <a:br>
              <a:rPr lang="en-IN" dirty="0"/>
            </a:br>
            <a:r>
              <a:rPr lang="en-IN" dirty="0"/>
              <a:t>• Threat: competition and supply chain risks</a:t>
            </a:r>
            <a:endParaRPr lang="en-US" dirty="0"/>
          </a:p>
        </p:txBody>
      </p:sp>
      <p:pic>
        <p:nvPicPr>
          <p:cNvPr id="4098" name="Picture 2"/>
          <p:cNvPicPr>
            <a:picLocks noChangeAspect="1" noChangeArrowheads="1"/>
          </p:cNvPicPr>
          <p:nvPr/>
        </p:nvPicPr>
        <p:blipFill>
          <a:blip r:embed="rId3"/>
          <a:srcRect/>
          <a:stretch>
            <a:fillRect/>
          </a:stretch>
        </p:blipFill>
        <p:spPr bwMode="auto">
          <a:xfrm>
            <a:off x="5143504" y="1928808"/>
            <a:ext cx="3771900" cy="2314575"/>
          </a:xfrm>
          <a:prstGeom prst="rect">
            <a:avLst/>
          </a:prstGeom>
          <a:noFill/>
          <a:ln w="9525">
            <a:noFill/>
            <a:miter lim="800000"/>
            <a:headEnd/>
            <a:tailEnd/>
          </a:ln>
          <a:effectLst/>
        </p:spPr>
      </p:pic>
    </p:spTree>
    <p:extLst>
      <p:ext uri="{BB962C8B-B14F-4D97-AF65-F5344CB8AC3E}">
        <p14:creationId xmlns:p14="http://schemas.microsoft.com/office/powerpoint/2010/main" val="41033094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1" y="128470"/>
            <a:ext cx="4470396" cy="916230"/>
          </a:xfrm>
        </p:spPr>
        <p:txBody>
          <a:bodyPr>
            <a:normAutofit fontScale="90000"/>
          </a:bodyPr>
          <a:lstStyle/>
          <a:p>
            <a:r>
              <a:rPr lang="en-IN" b="1" dirty="0"/>
              <a:t>12-Month Marketing Strategy</a:t>
            </a:r>
            <a:endParaRPr lang="en-US" dirty="0"/>
          </a:p>
        </p:txBody>
      </p:sp>
      <p:sp>
        <p:nvSpPr>
          <p:cNvPr id="3" name="Content Placeholder 2"/>
          <p:cNvSpPr>
            <a:spLocks noGrp="1"/>
          </p:cNvSpPr>
          <p:nvPr>
            <p:ph idx="1"/>
          </p:nvPr>
        </p:nvSpPr>
        <p:spPr/>
        <p:txBody>
          <a:bodyPr/>
          <a:lstStyle/>
          <a:p>
            <a:pPr lvl="0"/>
            <a:r>
              <a:rPr lang="en-IN" dirty="0"/>
              <a:t>Focus on digital + local promotion</a:t>
            </a:r>
            <a:endParaRPr lang="en-US" dirty="0"/>
          </a:p>
          <a:p>
            <a:pPr lvl="0"/>
            <a:r>
              <a:rPr lang="en-IN" dirty="0"/>
              <a:t>Build strong social media presence (</a:t>
            </a:r>
            <a:r>
              <a:rPr lang="en-GB" dirty="0"/>
              <a:t>Abdullah </a:t>
            </a:r>
            <a:r>
              <a:rPr lang="en-GB" dirty="0" err="1"/>
              <a:t>Suib</a:t>
            </a:r>
            <a:r>
              <a:rPr lang="en-GB" dirty="0"/>
              <a:t> </a:t>
            </a:r>
            <a:r>
              <a:rPr lang="en-GB" i="1" dirty="0"/>
              <a:t>et al. </a:t>
            </a:r>
            <a:r>
              <a:rPr lang="en-GB" dirty="0"/>
              <a:t>2024</a:t>
            </a:r>
            <a:r>
              <a:rPr lang="en-IN" dirty="0"/>
              <a:t>)</a:t>
            </a:r>
            <a:endParaRPr lang="en-US" dirty="0"/>
          </a:p>
          <a:p>
            <a:pPr lvl="0"/>
            <a:r>
              <a:rPr lang="en-IN" dirty="0"/>
              <a:t>Run targeted paid ads in London</a:t>
            </a:r>
            <a:endParaRPr lang="en-US" dirty="0"/>
          </a:p>
          <a:p>
            <a:pPr lvl="0"/>
            <a:r>
              <a:rPr lang="en-IN" dirty="0"/>
              <a:t>Local partnerships with vets and pet shops</a:t>
            </a:r>
            <a:endParaRPr lang="en-US" dirty="0"/>
          </a:p>
          <a:p>
            <a:pPr lvl="0"/>
            <a:r>
              <a:rPr lang="en-IN" dirty="0"/>
              <a:t>Launch discount for first customers</a:t>
            </a:r>
            <a:endParaRPr lang="en-US" dirty="0"/>
          </a:p>
          <a:p>
            <a:pPr lvl="0"/>
            <a:r>
              <a:rPr lang="en-IN" dirty="0"/>
              <a:t>Regular content to build trust and brand awareness</a:t>
            </a:r>
            <a:endParaRPr lang="en-US" dirty="0"/>
          </a:p>
        </p:txBody>
      </p:sp>
    </p:spTree>
    <p:extLst>
      <p:ext uri="{BB962C8B-B14F-4D97-AF65-F5344CB8AC3E}">
        <p14:creationId xmlns:p14="http://schemas.microsoft.com/office/powerpoint/2010/main" val="41033094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1" y="128470"/>
            <a:ext cx="4613272" cy="916230"/>
          </a:xfrm>
        </p:spPr>
        <p:txBody>
          <a:bodyPr>
            <a:normAutofit fontScale="90000"/>
          </a:bodyPr>
          <a:lstStyle/>
          <a:p>
            <a:r>
              <a:rPr lang="en-IN" b="1" dirty="0"/>
              <a:t>Branding &amp; Online Campaigns</a:t>
            </a:r>
            <a:endParaRPr lang="en-US" dirty="0"/>
          </a:p>
        </p:txBody>
      </p:sp>
      <p:sp>
        <p:nvSpPr>
          <p:cNvPr id="3" name="Content Placeholder 2"/>
          <p:cNvSpPr>
            <a:spLocks noGrp="1"/>
          </p:cNvSpPr>
          <p:nvPr>
            <p:ph idx="1"/>
          </p:nvPr>
        </p:nvSpPr>
        <p:spPr>
          <a:xfrm>
            <a:off x="601670" y="1350110"/>
            <a:ext cx="4256082" cy="3512216"/>
          </a:xfrm>
        </p:spPr>
        <p:txBody>
          <a:bodyPr>
            <a:normAutofit fontScale="70000" lnSpcReduction="20000"/>
          </a:bodyPr>
          <a:lstStyle/>
          <a:p>
            <a:pPr lvl="0"/>
            <a:r>
              <a:rPr lang="en-IN" dirty="0"/>
              <a:t>Modern teal and navy colour palette</a:t>
            </a:r>
            <a:endParaRPr lang="en-US" dirty="0"/>
          </a:p>
          <a:p>
            <a:pPr lvl="0"/>
            <a:r>
              <a:rPr lang="en-IN" dirty="0"/>
              <a:t>Logo: pet silhouette + GPS icon (</a:t>
            </a:r>
            <a:r>
              <a:rPr lang="en-GB" dirty="0"/>
              <a:t>Thu. and </a:t>
            </a:r>
            <a:r>
              <a:rPr lang="en-GB" dirty="0" err="1"/>
              <a:t>Makararpong</a:t>
            </a:r>
            <a:r>
              <a:rPr lang="en-GB" dirty="0"/>
              <a:t>, 2025</a:t>
            </a:r>
            <a:r>
              <a:rPr lang="en-IN" dirty="0"/>
              <a:t>)</a:t>
            </a:r>
            <a:endParaRPr lang="en-US" dirty="0"/>
          </a:p>
          <a:p>
            <a:pPr lvl="0"/>
            <a:r>
              <a:rPr lang="en-IN" dirty="0" err="1"/>
              <a:t>Instagram</a:t>
            </a:r>
            <a:r>
              <a:rPr lang="en-IN" dirty="0"/>
              <a:t> demo posts showing tracking</a:t>
            </a:r>
            <a:endParaRPr lang="en-US" dirty="0"/>
          </a:p>
          <a:p>
            <a:pPr lvl="0"/>
            <a:r>
              <a:rPr lang="en-IN" dirty="0" err="1"/>
              <a:t>Facebook</a:t>
            </a:r>
            <a:r>
              <a:rPr lang="en-IN" dirty="0"/>
              <a:t> ads promoting safety features</a:t>
            </a:r>
            <a:endParaRPr lang="en-US" dirty="0"/>
          </a:p>
          <a:p>
            <a:pPr lvl="0"/>
            <a:r>
              <a:rPr lang="en-IN" dirty="0" err="1"/>
              <a:t>TikTok</a:t>
            </a:r>
            <a:r>
              <a:rPr lang="en-IN" dirty="0"/>
              <a:t> videos highlighting real-time alerts</a:t>
            </a:r>
            <a:endParaRPr lang="en-US" dirty="0"/>
          </a:p>
          <a:p>
            <a:pPr lvl="0"/>
            <a:r>
              <a:rPr lang="en-IN" dirty="0"/>
              <a:t>Clear, friendly, tech-focused brand voice (</a:t>
            </a:r>
            <a:r>
              <a:rPr lang="en-GB" dirty="0" err="1"/>
              <a:t>Yendra</a:t>
            </a:r>
            <a:r>
              <a:rPr lang="en-GB" dirty="0"/>
              <a:t> </a:t>
            </a:r>
            <a:r>
              <a:rPr lang="en-GB" i="1" dirty="0"/>
              <a:t>et al. </a:t>
            </a:r>
            <a:r>
              <a:rPr lang="en-GB" dirty="0"/>
              <a:t>2024</a:t>
            </a:r>
            <a:r>
              <a:rPr lang="en-IN" dirty="0"/>
              <a:t>)</a:t>
            </a:r>
            <a:endParaRPr lang="en-US" dirty="0"/>
          </a:p>
        </p:txBody>
      </p:sp>
      <p:pic>
        <p:nvPicPr>
          <p:cNvPr id="5122" name="Picture 2"/>
          <p:cNvPicPr>
            <a:picLocks noChangeAspect="1" noChangeArrowheads="1"/>
          </p:cNvPicPr>
          <p:nvPr/>
        </p:nvPicPr>
        <p:blipFill>
          <a:blip r:embed="rId3"/>
          <a:srcRect/>
          <a:stretch>
            <a:fillRect/>
          </a:stretch>
        </p:blipFill>
        <p:spPr bwMode="auto">
          <a:xfrm>
            <a:off x="5000628" y="1857370"/>
            <a:ext cx="4019550" cy="2505075"/>
          </a:xfrm>
          <a:prstGeom prst="rect">
            <a:avLst/>
          </a:prstGeom>
          <a:noFill/>
          <a:ln w="9525">
            <a:noFill/>
            <a:miter lim="800000"/>
            <a:headEnd/>
            <a:tailEnd/>
          </a:ln>
          <a:effectLst/>
        </p:spPr>
      </p:pic>
    </p:spTree>
    <p:extLst>
      <p:ext uri="{BB962C8B-B14F-4D97-AF65-F5344CB8AC3E}">
        <p14:creationId xmlns:p14="http://schemas.microsoft.com/office/powerpoint/2010/main" val="41033094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1" y="128470"/>
            <a:ext cx="4398958" cy="916230"/>
          </a:xfrm>
        </p:spPr>
        <p:txBody>
          <a:bodyPr>
            <a:normAutofit fontScale="90000"/>
          </a:bodyPr>
          <a:lstStyle/>
          <a:p>
            <a:r>
              <a:rPr lang="en-IN" b="1" dirty="0"/>
              <a:t>Physical Marketing Examples</a:t>
            </a:r>
            <a:endParaRPr lang="en-US" dirty="0"/>
          </a:p>
        </p:txBody>
      </p:sp>
      <p:sp>
        <p:nvSpPr>
          <p:cNvPr id="3" name="Content Placeholder 2"/>
          <p:cNvSpPr>
            <a:spLocks noGrp="1"/>
          </p:cNvSpPr>
          <p:nvPr>
            <p:ph idx="1"/>
          </p:nvPr>
        </p:nvSpPr>
        <p:spPr/>
        <p:txBody>
          <a:bodyPr/>
          <a:lstStyle/>
          <a:p>
            <a:pPr lvl="0"/>
            <a:r>
              <a:rPr lang="en-IN" dirty="0"/>
              <a:t>Flyers for parks, vet clinics, pet shops</a:t>
            </a:r>
            <a:endParaRPr lang="en-US" dirty="0"/>
          </a:p>
          <a:p>
            <a:pPr lvl="0"/>
            <a:r>
              <a:rPr lang="en-IN" dirty="0"/>
              <a:t>Business cards for fairs and events</a:t>
            </a:r>
            <a:endParaRPr lang="en-US" dirty="0"/>
          </a:p>
          <a:p>
            <a:pPr lvl="0"/>
            <a:r>
              <a:rPr lang="en-IN" dirty="0"/>
              <a:t>Sample poster: “Never lose sight of your pet again”</a:t>
            </a:r>
            <a:endParaRPr lang="en-US" dirty="0"/>
          </a:p>
          <a:p>
            <a:pPr lvl="0"/>
            <a:r>
              <a:rPr lang="en-IN" dirty="0"/>
              <a:t>QR codes linking to product demo (</a:t>
            </a:r>
            <a:r>
              <a:rPr lang="en-GB" dirty="0" err="1"/>
              <a:t>Contini</a:t>
            </a:r>
            <a:r>
              <a:rPr lang="en-GB" dirty="0"/>
              <a:t>. and Martins, 2024</a:t>
            </a:r>
            <a:r>
              <a:rPr lang="en-IN" dirty="0"/>
              <a:t>)</a:t>
            </a:r>
            <a:endParaRPr lang="en-US" dirty="0"/>
          </a:p>
          <a:p>
            <a:pPr lvl="0"/>
            <a:r>
              <a:rPr lang="en-IN" dirty="0"/>
              <a:t>Launch bundle offer for early buyers</a:t>
            </a:r>
            <a:endParaRPr lang="en-US" dirty="0"/>
          </a:p>
        </p:txBody>
      </p:sp>
    </p:spTree>
    <p:extLst>
      <p:ext uri="{BB962C8B-B14F-4D97-AF65-F5344CB8AC3E}">
        <p14:creationId xmlns:p14="http://schemas.microsoft.com/office/powerpoint/2010/main" val="41033094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128470"/>
            <a:ext cx="8093363" cy="916230"/>
          </a:xfrm>
        </p:spPr>
        <p:txBody>
          <a:bodyPr/>
          <a:lstStyle/>
          <a:p>
            <a:r>
              <a:rPr lang="en-IN" b="1" dirty="0"/>
              <a:t>Elevator Pitch (Slide 1)</a:t>
            </a:r>
            <a:endParaRPr lang="en-US" dirty="0"/>
          </a:p>
        </p:txBody>
      </p:sp>
      <p:sp>
        <p:nvSpPr>
          <p:cNvPr id="3" name="Content Placeholder 2"/>
          <p:cNvSpPr>
            <a:spLocks noGrp="1"/>
          </p:cNvSpPr>
          <p:nvPr>
            <p:ph idx="1"/>
          </p:nvPr>
        </p:nvSpPr>
        <p:spPr/>
        <p:txBody>
          <a:bodyPr>
            <a:normAutofit lnSpcReduction="10000"/>
          </a:bodyPr>
          <a:lstStyle/>
          <a:p>
            <a:pPr lvl="0"/>
            <a:r>
              <a:rPr lang="en-IN" dirty="0" err="1"/>
              <a:t>SmartGuard</a:t>
            </a:r>
            <a:r>
              <a:rPr lang="en-IN" dirty="0"/>
              <a:t> solves real pet safety problems</a:t>
            </a:r>
            <a:endParaRPr lang="en-US" dirty="0"/>
          </a:p>
          <a:p>
            <a:pPr lvl="0"/>
            <a:r>
              <a:rPr lang="en-IN" dirty="0"/>
              <a:t>Combines GPS, health monitoring, and emergency alerts</a:t>
            </a:r>
            <a:endParaRPr lang="en-US" dirty="0"/>
          </a:p>
          <a:p>
            <a:pPr lvl="0"/>
            <a:r>
              <a:rPr lang="en-IN" dirty="0"/>
              <a:t>Affordable, reliable, user-friendly product</a:t>
            </a:r>
            <a:endParaRPr lang="en-US" dirty="0"/>
          </a:p>
          <a:p>
            <a:pPr lvl="0"/>
            <a:r>
              <a:rPr lang="en-IN" dirty="0"/>
              <a:t>Large and growing UK pet technology market (</a:t>
            </a:r>
            <a:r>
              <a:rPr lang="en-GB" dirty="0"/>
              <a:t>Pico-Valencia and </a:t>
            </a:r>
            <a:r>
              <a:rPr lang="en-GB" dirty="0" err="1"/>
              <a:t>Holgado-Terriza</a:t>
            </a:r>
            <a:r>
              <a:rPr lang="en-GB" dirty="0"/>
              <a:t>, 2025</a:t>
            </a:r>
            <a:r>
              <a:rPr lang="en-IN" dirty="0"/>
              <a:t>)</a:t>
            </a:r>
            <a:endParaRPr lang="en-US" dirty="0"/>
          </a:p>
          <a:p>
            <a:pPr lvl="0"/>
            <a:r>
              <a:rPr lang="en-IN" dirty="0"/>
              <a:t>Strong customer demand and recurring subscription revenue</a:t>
            </a:r>
            <a:endParaRPr lang="en-US" dirty="0"/>
          </a:p>
        </p:txBody>
      </p:sp>
    </p:spTree>
    <p:extLst>
      <p:ext uri="{BB962C8B-B14F-4D97-AF65-F5344CB8AC3E}">
        <p14:creationId xmlns:p14="http://schemas.microsoft.com/office/powerpoint/2010/main" val="41033094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128470"/>
            <a:ext cx="8093363" cy="916230"/>
          </a:xfrm>
        </p:spPr>
        <p:txBody>
          <a:bodyPr/>
          <a:lstStyle/>
          <a:p>
            <a:r>
              <a:rPr lang="en-IN" b="1" dirty="0"/>
              <a:t>Elevator Pitch (Slide 2)</a:t>
            </a:r>
            <a:endParaRPr lang="en-US" dirty="0"/>
          </a:p>
        </p:txBody>
      </p:sp>
      <p:sp>
        <p:nvSpPr>
          <p:cNvPr id="3" name="Content Placeholder 2"/>
          <p:cNvSpPr>
            <a:spLocks noGrp="1"/>
          </p:cNvSpPr>
          <p:nvPr>
            <p:ph idx="1"/>
          </p:nvPr>
        </p:nvSpPr>
        <p:spPr/>
        <p:txBody>
          <a:bodyPr>
            <a:normAutofit fontScale="92500" lnSpcReduction="20000"/>
          </a:bodyPr>
          <a:lstStyle/>
          <a:p>
            <a:pPr lvl="0"/>
            <a:r>
              <a:rPr lang="en-IN" dirty="0"/>
              <a:t>Why invest in me?</a:t>
            </a:r>
            <a:br>
              <a:rPr lang="en-IN" dirty="0"/>
            </a:br>
            <a:r>
              <a:rPr lang="en-IN" dirty="0"/>
              <a:t>• Passionate about pet safety</a:t>
            </a:r>
            <a:br>
              <a:rPr lang="en-IN" dirty="0"/>
            </a:br>
            <a:r>
              <a:rPr lang="en-IN" dirty="0"/>
              <a:t>• Strong understanding of customer needs</a:t>
            </a:r>
            <a:br>
              <a:rPr lang="en-IN" dirty="0"/>
            </a:br>
            <a:r>
              <a:rPr lang="en-IN" dirty="0"/>
              <a:t>• Clear growth strategy and solid financial plan</a:t>
            </a:r>
            <a:endParaRPr lang="en-US" dirty="0"/>
          </a:p>
          <a:p>
            <a:pPr lvl="0"/>
            <a:r>
              <a:rPr lang="en-IN" dirty="0"/>
              <a:t>Your £50k accelerates production, marketing, and scaling</a:t>
            </a:r>
            <a:endParaRPr lang="en-US" dirty="0"/>
          </a:p>
          <a:p>
            <a:pPr lvl="0"/>
            <a:r>
              <a:rPr lang="en-IN" dirty="0"/>
              <a:t>Together we can bring </a:t>
            </a:r>
            <a:r>
              <a:rPr lang="en-IN" dirty="0" err="1"/>
              <a:t>SmartGuard</a:t>
            </a:r>
            <a:r>
              <a:rPr lang="en-IN" dirty="0"/>
              <a:t> to every UK pet owner</a:t>
            </a:r>
            <a:endParaRPr lang="en-US" dirty="0"/>
          </a:p>
          <a:p>
            <a:r>
              <a:rPr lang="en-IN" dirty="0"/>
              <a:t> </a:t>
            </a:r>
            <a:endParaRPr lang="en-US" dirty="0"/>
          </a:p>
        </p:txBody>
      </p:sp>
    </p:spTree>
    <p:extLst>
      <p:ext uri="{BB962C8B-B14F-4D97-AF65-F5344CB8AC3E}">
        <p14:creationId xmlns:p14="http://schemas.microsoft.com/office/powerpoint/2010/main" val="41033094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IN" dirty="0"/>
              <a:t>References </a:t>
            </a:r>
            <a:endParaRPr lang="en-US" dirty="0"/>
          </a:p>
        </p:txBody>
      </p:sp>
      <p:sp>
        <p:nvSpPr>
          <p:cNvPr id="5" name="Content Placeholder 4"/>
          <p:cNvSpPr>
            <a:spLocks noGrp="1"/>
          </p:cNvSpPr>
          <p:nvPr>
            <p:ph idx="1"/>
          </p:nvPr>
        </p:nvSpPr>
        <p:spPr/>
        <p:txBody>
          <a:bodyPr>
            <a:normAutofit fontScale="40000" lnSpcReduction="20000"/>
          </a:bodyPr>
          <a:lstStyle/>
          <a:p>
            <a:r>
              <a:rPr lang="en-GB" dirty="0"/>
              <a:t>Abdullah </a:t>
            </a:r>
            <a:r>
              <a:rPr lang="en-GB" dirty="0" err="1"/>
              <a:t>Suib</a:t>
            </a:r>
            <a:r>
              <a:rPr lang="en-GB" dirty="0"/>
              <a:t>, N.B., </a:t>
            </a:r>
            <a:r>
              <a:rPr lang="en-GB" dirty="0" err="1"/>
              <a:t>Azhar</a:t>
            </a:r>
            <a:r>
              <a:rPr lang="en-GB" dirty="0"/>
              <a:t>, Y.S., </a:t>
            </a:r>
            <a:r>
              <a:rPr lang="en-GB" dirty="0" err="1"/>
              <a:t>Mahfozan</a:t>
            </a:r>
            <a:r>
              <a:rPr lang="en-GB" dirty="0"/>
              <a:t>, N.B., </a:t>
            </a:r>
            <a:r>
              <a:rPr lang="en-GB" dirty="0" err="1"/>
              <a:t>Ishak</a:t>
            </a:r>
            <a:r>
              <a:rPr lang="en-GB" dirty="0"/>
              <a:t>, S., </a:t>
            </a:r>
            <a:r>
              <a:rPr lang="en-GB" dirty="0" err="1"/>
              <a:t>Nordin</a:t>
            </a:r>
            <a:r>
              <a:rPr lang="en-GB" dirty="0"/>
              <a:t>, S.N.Z. and Abdullah, N.S., 2024. </a:t>
            </a:r>
            <a:r>
              <a:rPr lang="en-GB" dirty="0" err="1"/>
              <a:t>PawTrack</a:t>
            </a:r>
            <a:r>
              <a:rPr lang="en-GB" dirty="0"/>
              <a:t> Health-Guard.</a:t>
            </a:r>
            <a:endParaRPr lang="en-US" dirty="0"/>
          </a:p>
          <a:p>
            <a:r>
              <a:rPr lang="en-GB" dirty="0" err="1"/>
              <a:t>Brophy</a:t>
            </a:r>
            <a:r>
              <a:rPr lang="en-GB" dirty="0"/>
              <a:t>, K., Davies, S., </a:t>
            </a:r>
            <a:r>
              <a:rPr lang="en-GB" dirty="0" err="1"/>
              <a:t>Olenik</a:t>
            </a:r>
            <a:r>
              <a:rPr lang="en-GB" dirty="0"/>
              <a:t>, S., </a:t>
            </a:r>
            <a:r>
              <a:rPr lang="en-GB" dirty="0" err="1"/>
              <a:t>Çotur</a:t>
            </a:r>
            <a:r>
              <a:rPr lang="en-GB" dirty="0"/>
              <a:t>, Y., Ming, D., Van </a:t>
            </a:r>
            <a:r>
              <a:rPr lang="en-GB" dirty="0" err="1"/>
              <a:t>Zalk</a:t>
            </a:r>
            <a:r>
              <a:rPr lang="en-GB" dirty="0"/>
              <a:t>, N., O’Hare, D., </a:t>
            </a:r>
            <a:r>
              <a:rPr lang="en-GB" dirty="0" err="1"/>
              <a:t>Guder</a:t>
            </a:r>
            <a:r>
              <a:rPr lang="en-GB" dirty="0"/>
              <a:t>, F. and </a:t>
            </a:r>
            <a:r>
              <a:rPr lang="en-GB" dirty="0" err="1"/>
              <a:t>Yetisen</a:t>
            </a:r>
            <a:r>
              <a:rPr lang="en-GB" dirty="0"/>
              <a:t>, A.K., 2021. The future of wearable technologies. </a:t>
            </a:r>
            <a:r>
              <a:rPr lang="en-US" i="1" dirty="0"/>
              <a:t>Imperial College London: London, UK</a:t>
            </a:r>
            <a:r>
              <a:rPr lang="en-US" dirty="0"/>
              <a:t>.</a:t>
            </a:r>
          </a:p>
          <a:p>
            <a:r>
              <a:rPr lang="en-GB" dirty="0" err="1"/>
              <a:t>Contini</a:t>
            </a:r>
            <a:r>
              <a:rPr lang="en-GB" dirty="0"/>
              <a:t>, M.S. and Martins, L.E.G., 2024. Wearable device sensing technologies: a systematic literature review: Analysis of sensors applicable to wearable devices. </a:t>
            </a:r>
            <a:r>
              <a:rPr lang="en-US" i="1" dirty="0"/>
              <a:t>Research on Biomedical Engineering</a:t>
            </a:r>
            <a:r>
              <a:rPr lang="en-US" dirty="0"/>
              <a:t>, </a:t>
            </a:r>
            <a:r>
              <a:rPr lang="en-US" i="1" dirty="0"/>
              <a:t>40</a:t>
            </a:r>
            <a:r>
              <a:rPr lang="en-US" dirty="0"/>
              <a:t>(1), pp.69-84.</a:t>
            </a:r>
          </a:p>
          <a:p>
            <a:r>
              <a:rPr lang="en-GB" dirty="0"/>
              <a:t>Pico-Valencia, P. and </a:t>
            </a:r>
            <a:r>
              <a:rPr lang="en-GB" dirty="0" err="1"/>
              <a:t>Holgado-Terriza</a:t>
            </a:r>
            <a:r>
              <a:rPr lang="en-GB" dirty="0"/>
              <a:t>, J.A., 2025. The Internet of Things Empowering the Internet of Pets—An Outlook from the Academic and Scientific Experience. </a:t>
            </a:r>
            <a:r>
              <a:rPr lang="en-US" i="1" dirty="0"/>
              <a:t>Applied Sciences</a:t>
            </a:r>
            <a:r>
              <a:rPr lang="en-US" dirty="0"/>
              <a:t>, </a:t>
            </a:r>
            <a:r>
              <a:rPr lang="en-US" i="1" dirty="0"/>
              <a:t>15</a:t>
            </a:r>
            <a:r>
              <a:rPr lang="en-US" dirty="0"/>
              <a:t>(4), p.1722.</a:t>
            </a:r>
          </a:p>
          <a:p>
            <a:r>
              <a:rPr lang="en-GB" dirty="0" err="1"/>
              <a:t>Saikrupa</a:t>
            </a:r>
            <a:r>
              <a:rPr lang="en-GB" dirty="0"/>
              <a:t>, P.A., </a:t>
            </a:r>
            <a:r>
              <a:rPr lang="en-GB" dirty="0" err="1"/>
              <a:t>Dhaarini</a:t>
            </a:r>
            <a:r>
              <a:rPr lang="en-GB" dirty="0"/>
              <a:t>, G. and </a:t>
            </a:r>
            <a:r>
              <a:rPr lang="en-GB" dirty="0" err="1"/>
              <a:t>Sanjai</a:t>
            </a:r>
            <a:r>
              <a:rPr lang="en-GB" dirty="0"/>
              <a:t>, R., 2024, December. Enhancing Dog Tracking Through Dynamic </a:t>
            </a:r>
            <a:r>
              <a:rPr lang="en-GB" dirty="0" err="1"/>
              <a:t>Geofencing</a:t>
            </a:r>
            <a:r>
              <a:rPr lang="en-GB" dirty="0"/>
              <a:t> and Environmental Awareness. In </a:t>
            </a:r>
            <a:r>
              <a:rPr lang="en-US" i="1" dirty="0"/>
              <a:t>2024 International Conference on </a:t>
            </a:r>
            <a:r>
              <a:rPr lang="en-US" i="1" dirty="0" err="1"/>
              <a:t>IoT</a:t>
            </a:r>
            <a:r>
              <a:rPr lang="en-US" i="1" dirty="0"/>
              <a:t> Based Control Networks and Intelligent Systems (ICICNIS)</a:t>
            </a:r>
            <a:r>
              <a:rPr lang="en-US" dirty="0"/>
              <a:t> (pp. 1033-1039). IEEE.</a:t>
            </a:r>
          </a:p>
          <a:p>
            <a:r>
              <a:rPr lang="en-GB" dirty="0" err="1"/>
              <a:t>Tauseef</a:t>
            </a:r>
            <a:r>
              <a:rPr lang="en-GB" dirty="0"/>
              <a:t>, M., </a:t>
            </a:r>
            <a:r>
              <a:rPr lang="en-GB" dirty="0" err="1"/>
              <a:t>Rathod</a:t>
            </a:r>
            <a:r>
              <a:rPr lang="en-GB" dirty="0"/>
              <a:t>, E., </a:t>
            </a:r>
            <a:r>
              <a:rPr lang="en-GB" dirty="0" err="1"/>
              <a:t>Nandish</a:t>
            </a:r>
            <a:r>
              <a:rPr lang="en-GB" dirty="0"/>
              <a:t>, S.M. and </a:t>
            </a:r>
            <a:r>
              <a:rPr lang="en-GB" dirty="0" err="1"/>
              <a:t>Kushal</a:t>
            </a:r>
            <a:r>
              <a:rPr lang="en-GB" dirty="0"/>
              <a:t>, M.G., 2024, March. Advancements in pet care technology: A comprehensive survey. In </a:t>
            </a:r>
            <a:r>
              <a:rPr lang="en-US" i="1" dirty="0"/>
              <a:t>2024 4th International Conference on Data Engineering and Communication Systems (ICDECS)</a:t>
            </a:r>
            <a:r>
              <a:rPr lang="en-US" dirty="0"/>
              <a:t> (pp. 1-6). IEEE.</a:t>
            </a:r>
          </a:p>
          <a:p>
            <a:r>
              <a:rPr lang="en-GB" dirty="0"/>
              <a:t>Thu, M.L.L. and </a:t>
            </a:r>
            <a:r>
              <a:rPr lang="en-GB" dirty="0" err="1"/>
              <a:t>Makararpong</a:t>
            </a:r>
            <a:r>
              <a:rPr lang="en-GB" dirty="0"/>
              <a:t>, D., 2025, April. Analyzing the Appeal of </a:t>
            </a:r>
            <a:r>
              <a:rPr lang="en-GB" dirty="0" err="1"/>
              <a:t>IoT</a:t>
            </a:r>
            <a:r>
              <a:rPr lang="en-GB" dirty="0"/>
              <a:t> Devices in Pet Care: A Study of Applications and User Adoption. In </a:t>
            </a:r>
            <a:r>
              <a:rPr lang="en-US" i="1" dirty="0"/>
              <a:t>2025 IEEE International Conference on Cybernetics and Innovations (ICCI)</a:t>
            </a:r>
            <a:r>
              <a:rPr lang="en-US" dirty="0"/>
              <a:t> (pp. 1-6). IEEE.</a:t>
            </a:r>
          </a:p>
          <a:p>
            <a:r>
              <a:rPr lang="en-GB" dirty="0" err="1"/>
              <a:t>Yendra</a:t>
            </a:r>
            <a:r>
              <a:rPr lang="en-GB" dirty="0"/>
              <a:t>, Y., </a:t>
            </a:r>
            <a:r>
              <a:rPr lang="en-GB" dirty="0" err="1"/>
              <a:t>Zakaria</a:t>
            </a:r>
            <a:r>
              <a:rPr lang="en-GB" dirty="0"/>
              <a:t>, Z. and </a:t>
            </a:r>
            <a:r>
              <a:rPr lang="en-GB" dirty="0" err="1"/>
              <a:t>Noy</a:t>
            </a:r>
            <a:r>
              <a:rPr lang="en-GB" dirty="0"/>
              <a:t>, I., 2024. The Impact of Digital Marketing on Local Businesses. </a:t>
            </a:r>
            <a:r>
              <a:rPr lang="en-US" i="1" dirty="0"/>
              <a:t>Advances in Community Services Research</a:t>
            </a:r>
            <a:r>
              <a:rPr lang="en-US" dirty="0"/>
              <a:t>, </a:t>
            </a:r>
            <a:r>
              <a:rPr lang="en-US" i="1" dirty="0"/>
              <a:t>2</a:t>
            </a:r>
            <a:r>
              <a:rPr lang="en-US" dirty="0"/>
              <a:t>(1), pp.49-61.</a:t>
            </a:r>
          </a:p>
        </p:txBody>
      </p:sp>
    </p:spTree>
    <p:extLst>
      <p:ext uri="{BB962C8B-B14F-4D97-AF65-F5344CB8AC3E}">
        <p14:creationId xmlns:p14="http://schemas.microsoft.com/office/powerpoint/2010/main" val="11016338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40164" y="2371726"/>
            <a:ext cx="1463675" cy="3929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2"/>
          <p:cNvPicPr>
            <a:picLocks noChangeAspect="1" noChangeArrowheads="1"/>
          </p:cNvPicPr>
          <p:nvPr/>
        </p:nvPicPr>
        <p:blipFill>
          <a:blip r:embed="rId4"/>
          <a:srcRect/>
          <a:stretch>
            <a:fillRect/>
          </a:stretch>
        </p:blipFill>
        <p:spPr bwMode="auto">
          <a:xfrm>
            <a:off x="1428728" y="1571618"/>
            <a:ext cx="6353175" cy="2876550"/>
          </a:xfrm>
          <a:prstGeom prst="rect">
            <a:avLst/>
          </a:prstGeom>
          <a:noFill/>
          <a:ln w="9525">
            <a:noFill/>
            <a:miter lim="800000"/>
            <a:headEnd/>
            <a:tailEnd/>
          </a:ln>
          <a:effectLst/>
        </p:spPr>
      </p:pic>
    </p:spTree>
    <p:extLst>
      <p:ext uri="{BB962C8B-B14F-4D97-AF65-F5344CB8AC3E}">
        <p14:creationId xmlns:p14="http://schemas.microsoft.com/office/powerpoint/2010/main" val="1091006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2093</Words>
  <Application>Microsoft Macintosh PowerPoint</Application>
  <PresentationFormat>On-screen Show (16:9)</PresentationFormat>
  <Paragraphs>84</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Calibri</vt:lpstr>
      <vt:lpstr>Times New Roman</vt:lpstr>
      <vt:lpstr>Office Theme</vt:lpstr>
      <vt:lpstr>PowerPoint Presentation</vt:lpstr>
      <vt:lpstr>PowerPoint Presentation</vt:lpstr>
      <vt:lpstr>SmartGuard Technologies Business Proposition Overview</vt:lpstr>
      <vt:lpstr>Mission, Aims &amp; Objectives</vt:lpstr>
      <vt:lpstr>Structure, Location &amp; HR</vt:lpstr>
      <vt:lpstr>Finance, Market Research &amp; SWOT</vt:lpstr>
      <vt:lpstr>12-Month Marketing Strategy</vt:lpstr>
      <vt:lpstr>Branding &amp; Online Campaigns</vt:lpstr>
      <vt:lpstr>Physical Marketing Examples</vt:lpstr>
      <vt:lpstr>Elevator Pitch (Slide 1)</vt:lpstr>
      <vt:lpstr>Elevator Pitch (Slide 2)</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2017-08-01T15:40:51Z</dcterms:created>
  <dcterms:modified xsi:type="dcterms:W3CDTF">2025-12-12T18:00:17Z</dcterms:modified>
</cp:coreProperties>
</file>