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111" d="100"/>
          <a:sy n="111" d="100"/>
        </p:scale>
        <p:origin x="59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AA1CFA-4286-79FA-674A-275B1DCF9DF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926C49F-A7C0-73FB-E6EB-F96FB534D31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0BF61E-EDC5-271D-2769-A153E56EB7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121066-B84B-4108-8D50-3D71AA0EE927}" type="datetimeFigureOut">
              <a:rPr lang="en-US" smtClean="0"/>
              <a:t>10/22/2023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E734A3-6F1A-06F4-79B5-5AC33EED15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F64426-8441-519F-0DDD-854B32FD3E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289DB-B6EF-4F2B-948F-C0C332B2AF5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51825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CEAAAB-386E-B191-01D8-A907BDAE49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94E5C4-6FC7-8E0C-D4B0-8CC01D51F2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0D08D2-4B80-D9B8-5F0F-B0BC50C635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121066-B84B-4108-8D50-3D71AA0EE927}" type="datetimeFigureOut">
              <a:rPr lang="en-US" smtClean="0"/>
              <a:t>10/22/2023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CC5B84-BDBF-3878-EA87-F92314B49B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78DCEC-4CA3-9ACD-1A5F-7ACAC279EF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289DB-B6EF-4F2B-948F-C0C332B2AF5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46352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A1C15B-0A0D-1A90-E2DA-2DD26A4FA8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AC24B94-208D-9749-0416-87C614BCDF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3D6A73-1882-0360-F483-0112EC45E5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121066-B84B-4108-8D50-3D71AA0EE927}" type="datetimeFigureOut">
              <a:rPr lang="en-US" smtClean="0"/>
              <a:t>10/22/2023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B25A96-6C47-619F-6BB2-8F2EECBED5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33D273-2F29-FE82-B0D8-1FF0640536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289DB-B6EF-4F2B-948F-C0C332B2AF5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15105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35AA34-B1A5-582F-E3C8-F2E00DB699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31193E-C76B-EB8C-DB19-D32ACE19D6A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ABABEF1-034F-FEF8-F925-17DA8DC87E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0DB2C2-EF04-32ED-6112-300CC11395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121066-B84B-4108-8D50-3D71AA0EE927}" type="datetimeFigureOut">
              <a:rPr lang="en-US" smtClean="0"/>
              <a:t>10/22/2023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118BAEE-6D11-8EC8-4ED8-A106B99ECE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94B70E0-2BF3-B1DD-F59F-C37426AF35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289DB-B6EF-4F2B-948F-C0C332B2AF5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86370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435A20-9214-2774-E96E-69B33F7E29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A10D61F-D0CF-469A-5FCC-5DB47F0F367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81E526A-4EA7-F9DE-D37C-D14208E87E9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16AB0B1-FCDE-219B-8499-61818849E82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7B1D314-2F94-A37F-C465-1A7A7F521EE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0AB7431-6374-77CE-F62D-80475B2986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121066-B84B-4108-8D50-3D71AA0EE927}" type="datetimeFigureOut">
              <a:rPr lang="en-US" smtClean="0"/>
              <a:t>10/22/2023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29BE51A-20B3-B0E3-942E-210F1FC6BF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F9C4FC0-C6D5-6E74-7FB3-E0E9E17C64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289DB-B6EF-4F2B-948F-C0C332B2AF5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23773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35B609-AF99-0E34-2CE5-17DF99F276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B59C99B-85C0-7F1B-3784-73145CA183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121066-B84B-4108-8D50-3D71AA0EE927}" type="datetimeFigureOut">
              <a:rPr lang="en-US" smtClean="0"/>
              <a:t>10/22/2023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97EB1F8-CD26-1441-75EF-53EDBE7CE0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AE2EC3D-37AB-BC2A-9C90-7A2920FD2A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289DB-B6EF-4F2B-948F-C0C332B2AF5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46705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CF9EE79-D789-D36E-073B-05DBD516B8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121066-B84B-4108-8D50-3D71AA0EE927}" type="datetimeFigureOut">
              <a:rPr lang="en-US" smtClean="0"/>
              <a:t>10/22/2023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3882711-E95B-E538-2FC9-62AF666C3C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3AB4828-9A89-9101-EFA9-52ECFEE93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289DB-B6EF-4F2B-948F-C0C332B2AF5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39717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FE10F2-724A-E6BC-0BF5-8E2E3382F3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D654E7-041C-17A8-447D-84B7EFA1B6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AA4EFDC-91E3-10C4-DEB0-634AF4A2D59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69E1B1-63AA-3BF8-A08B-A0BD8721B3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121066-B84B-4108-8D50-3D71AA0EE927}" type="datetimeFigureOut">
              <a:rPr lang="en-US" smtClean="0"/>
              <a:t>10/22/2023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CD87BB7-248F-DB5F-19EB-EF09B8960D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F97E79-66C9-AE42-D789-B3C56188F4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289DB-B6EF-4F2B-948F-C0C332B2AF5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72830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7D3D40-DB6E-5160-3132-DCB168B3AF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CD6376E-9652-63FC-FD93-55AAC0A201E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08FC8FC-CB72-5449-6E70-8B3D8FF9B72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3038E01-B907-5F86-49C6-DDD46515D5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121066-B84B-4108-8D50-3D71AA0EE927}" type="datetimeFigureOut">
              <a:rPr lang="en-US" smtClean="0"/>
              <a:t>10/22/2023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83A4BBE-8AD5-FCAD-4F88-B5C6EB97F2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FECD5E6-6F54-08E9-DDFF-07D6BA4795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289DB-B6EF-4F2B-948F-C0C332B2AF5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83913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6B5671-62AE-2121-1B24-FD0DC29C59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116E2CB-1C06-BA80-9C1B-8F06F6271CA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4B2EE5-0E2E-6B84-32AF-A28EB6F335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121066-B84B-4108-8D50-3D71AA0EE927}" type="datetimeFigureOut">
              <a:rPr lang="en-US" smtClean="0"/>
              <a:t>10/22/2023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BE5DC4-98C6-0F39-8184-E95856BE1E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B0CCF3-5FF2-0FFE-62C5-2B395C9840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289DB-B6EF-4F2B-948F-C0C332B2AF5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1622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1A31EDA-97AD-B19E-19C1-1F8658B8385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F71E50D-DD0E-4B63-4FE7-DA4DCFF11F1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D65496-64E0-2B2A-B0FE-39BD827FB0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121066-B84B-4108-8D50-3D71AA0EE927}" type="datetimeFigureOut">
              <a:rPr lang="en-US" smtClean="0"/>
              <a:t>10/22/2023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A707B4-EC0D-B53A-0A39-CAD0CAD581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D8A0B1-F275-1B95-3E64-C12BEFB380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289DB-B6EF-4F2B-948F-C0C332B2AF5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10596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349D311-98DD-FCDF-31DD-42DFD3D4F7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D89ED8B-063B-70CF-07B3-1C88F479CA3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DFEB267-6A9B-641E-9F37-2790728E57A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F121066-B84B-4108-8D50-3D71AA0EE927}" type="datetimeFigureOut">
              <a:rPr lang="en-US" smtClean="0"/>
              <a:t>10/22/2023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E131646-8D0B-1062-CAE0-188CB6EC085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1E9892-2667-5F42-510F-C625225C784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A289DB-B6EF-4F2B-948F-C0C332B2AF5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19892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EB54CE-C157-D5E3-DC3A-04AE251A374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FF0000"/>
                </a:solidFill>
              </a:rPr>
              <a:t>Quality Service &amp; Hospitality at Marriott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934D09B-FCF8-8792-9017-0FA7A41E5D1E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r"/>
            <a:r>
              <a:rPr lang="en-US" b="1" dirty="0">
                <a:solidFill>
                  <a:srgbClr val="FF0000"/>
                </a:solidFill>
              </a:rPr>
              <a:t>Stefan-Berthland Tudor</a:t>
            </a:r>
          </a:p>
          <a:p>
            <a:pPr algn="r"/>
            <a:r>
              <a:rPr lang="en-US" b="1" dirty="0">
                <a:solidFill>
                  <a:srgbClr val="FF0000"/>
                </a:solidFill>
              </a:rPr>
              <a:t>Hospitality and Guest Service</a:t>
            </a:r>
          </a:p>
        </p:txBody>
      </p:sp>
    </p:spTree>
    <p:extLst>
      <p:ext uri="{BB962C8B-B14F-4D97-AF65-F5344CB8AC3E}">
        <p14:creationId xmlns:p14="http://schemas.microsoft.com/office/powerpoint/2010/main" val="205299625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215994-5EBF-0183-CDE6-D1977A7EC5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570057-B4B5-8DAA-CA57-CD8954781E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0"/>
            <a:ext cx="12192000" cy="6858000"/>
          </a:xfrm>
          <a:blipFill>
            <a:blip r:embed="rId3"/>
            <a:stretch>
              <a:fillRect/>
            </a:stretch>
          </a:blipFill>
        </p:spPr>
        <p:txBody>
          <a:bodyPr/>
          <a:lstStyle/>
          <a:p>
            <a:pPr algn="r"/>
            <a:r>
              <a:rPr lang="en-US" sz="3200" b="1" i="0" dirty="0">
                <a:effectLst/>
                <a:latin typeface="+mj-lt"/>
              </a:rPr>
              <a:t>Introduction to Marriott Hotel</a:t>
            </a:r>
          </a:p>
          <a:p>
            <a:pPr algn="r"/>
            <a:endParaRPr lang="en-US" dirty="0"/>
          </a:p>
          <a:p>
            <a:pPr algn="r"/>
            <a:r>
              <a:rPr lang="en-US" dirty="0"/>
              <a:t>Marriott's history</a:t>
            </a:r>
          </a:p>
          <a:p>
            <a:pPr algn="r"/>
            <a:r>
              <a:rPr lang="en-US" dirty="0"/>
              <a:t>Marriott's global presence and reputation</a:t>
            </a:r>
          </a:p>
          <a:p>
            <a:pPr algn="r"/>
            <a:r>
              <a:rPr lang="en-US" dirty="0"/>
              <a:t>Marriott's commitment to exceptional service</a:t>
            </a:r>
          </a:p>
          <a:p>
            <a:pPr algn="r"/>
            <a:endParaRPr lang="en-US" dirty="0"/>
          </a:p>
          <a:p>
            <a:pPr marL="0" indent="0" algn="r">
              <a:buNone/>
            </a:pPr>
            <a:endParaRPr lang="en-US" dirty="0"/>
          </a:p>
          <a:p>
            <a:pPr marL="0" indent="0" algn="r">
              <a:buNone/>
            </a:pPr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A10BC6F-190B-23CB-D43F-81F921F9993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44437" y="2600759"/>
            <a:ext cx="5447563" cy="30703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58288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A0B4E7-B877-A35C-8871-7A279E18B8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r"/>
            <a:r>
              <a:rPr lang="en-US" sz="3200" b="1" i="0" dirty="0">
                <a:effectLst/>
              </a:rPr>
              <a:t>Identifying Marriott's Main Consumers</a:t>
            </a:r>
            <a:endParaRPr lang="en-US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A5333D-D977-0AAD-23E4-581BEB3612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r"/>
            <a:r>
              <a:rPr lang="en-US" dirty="0"/>
              <a:t>Business travelers</a:t>
            </a:r>
          </a:p>
          <a:p>
            <a:pPr algn="r"/>
            <a:r>
              <a:rPr lang="en-US" dirty="0"/>
              <a:t>Leisure travelers</a:t>
            </a:r>
          </a:p>
          <a:p>
            <a:pPr algn="r"/>
            <a:r>
              <a:rPr lang="en-US" dirty="0"/>
              <a:t>Families</a:t>
            </a:r>
          </a:p>
          <a:p>
            <a:pPr algn="r"/>
            <a:r>
              <a:rPr lang="en-US" dirty="0"/>
              <a:t>Events and conventions</a:t>
            </a:r>
          </a:p>
          <a:p>
            <a:pPr marL="0" indent="0" algn="r">
              <a:buNone/>
            </a:pPr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52F5DBD-B955-C3EC-51F4-71EDAFFFC14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747819"/>
            <a:ext cx="7554478" cy="41101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25909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8543F8-56BE-6323-BE4D-AFD29ADCE1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r"/>
            <a:r>
              <a:rPr lang="en-US" sz="2800" b="1" dirty="0"/>
              <a:t>Nature, </a:t>
            </a:r>
            <a:r>
              <a:rPr lang="en-US" sz="3200" b="1" dirty="0"/>
              <a:t>Scope</a:t>
            </a:r>
            <a:r>
              <a:rPr lang="en-US" sz="2800" b="1" dirty="0"/>
              <a:t>, </a:t>
            </a:r>
            <a:r>
              <a:rPr lang="en-US" sz="3200" b="1" dirty="0"/>
              <a:t>and</a:t>
            </a:r>
            <a:r>
              <a:rPr lang="en-US" sz="2800" b="1" dirty="0"/>
              <a:t> Role of Guest Services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E2DC9D-45BA-57C5-D32E-2E6648D555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r"/>
            <a:r>
              <a:rPr lang="en-US" dirty="0"/>
              <a:t>Concierge services</a:t>
            </a:r>
          </a:p>
          <a:p>
            <a:pPr algn="r"/>
            <a:r>
              <a:rPr lang="en-US" dirty="0"/>
              <a:t>Dining options</a:t>
            </a:r>
          </a:p>
          <a:p>
            <a:pPr algn="r"/>
            <a:r>
              <a:rPr lang="en-US" dirty="0"/>
              <a:t>Recreation and wellness facilities</a:t>
            </a:r>
          </a:p>
          <a:p>
            <a:pPr algn="r"/>
            <a:r>
              <a:rPr lang="en-US" dirty="0"/>
              <a:t>Meeting and event spaces</a:t>
            </a:r>
          </a:p>
          <a:p>
            <a:pPr algn="r"/>
            <a:r>
              <a:rPr lang="en-US" dirty="0"/>
              <a:t>Specialized services for loyalty program members</a:t>
            </a:r>
          </a:p>
          <a:p>
            <a:pPr algn="r"/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749867F-4361-14D6-AFA6-F6EC1CC20AE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742"/>
            <a:ext cx="5063837" cy="33758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53802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0B71FA-9702-1A27-2C1B-7B21AFCC93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r"/>
            <a:r>
              <a:rPr lang="en-US" sz="3200" b="1" dirty="0"/>
              <a:t>The Need to Consider Guest Services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1E236E-D74A-4384-D018-5C48747DF4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r"/>
            <a:r>
              <a:rPr lang="en-US" dirty="0"/>
              <a:t>Enhancing guest satisfaction</a:t>
            </a:r>
          </a:p>
          <a:p>
            <a:pPr algn="r"/>
            <a:r>
              <a:rPr lang="en-US" dirty="0"/>
              <a:t>Building customer loyalty</a:t>
            </a:r>
          </a:p>
          <a:p>
            <a:pPr algn="r"/>
            <a:r>
              <a:rPr lang="en-US" dirty="0"/>
              <a:t>Positive reviews and word-of-mouth referrals</a:t>
            </a:r>
          </a:p>
          <a:p>
            <a:pPr algn="r"/>
            <a:r>
              <a:rPr lang="en-US" dirty="0"/>
              <a:t>Competitive advantage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F26170C-A6CE-CF5D-94AE-5513D92FEE4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201828"/>
            <a:ext cx="5486400" cy="36561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19093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079103-5013-C8D2-C923-127DAE13AD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r"/>
            <a:r>
              <a:rPr lang="en-US" sz="3200" b="1" dirty="0"/>
              <a:t>Importance of Hospitality at Marriott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D7D790-AE4C-25A4-4A12-A6D2981091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r"/>
            <a:r>
              <a:rPr lang="en-US" dirty="0"/>
              <a:t>Personalized service</a:t>
            </a:r>
          </a:p>
          <a:p>
            <a:pPr algn="r"/>
            <a:r>
              <a:rPr lang="en-US" dirty="0"/>
              <a:t>Cultural sensitivity and inclusivity</a:t>
            </a:r>
          </a:p>
          <a:p>
            <a:pPr algn="r"/>
            <a:r>
              <a:rPr lang="en-US" dirty="0"/>
              <a:t>Training and development of staff</a:t>
            </a:r>
          </a:p>
          <a:p>
            <a:pPr algn="r"/>
            <a:r>
              <a:rPr lang="en-US" dirty="0"/>
              <a:t>Guest feedback and continuous improvement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ECFB4C2-8C33-0A5B-485F-4D9CC524A60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"/>
            <a:ext cx="5107709" cy="34522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718056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2F4CBB-6C9E-89C3-831D-A4219783AF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r"/>
            <a:r>
              <a:rPr lang="en-US" sz="3200" b="1" dirty="0"/>
              <a:t>Meeting and Exceeding Guest Expectations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BBC957-0599-1947-B2E9-476B1A073B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r"/>
            <a:r>
              <a:rPr lang="en-US" dirty="0"/>
              <a:t>Anticipating guest needs</a:t>
            </a:r>
          </a:p>
          <a:p>
            <a:pPr algn="r"/>
            <a:r>
              <a:rPr lang="en-US" dirty="0"/>
              <a:t>Customized experiences</a:t>
            </a:r>
          </a:p>
          <a:p>
            <a:pPr algn="r"/>
            <a:r>
              <a:rPr lang="en-US" dirty="0"/>
              <a:t>Leveraging technology</a:t>
            </a:r>
          </a:p>
          <a:p>
            <a:pPr algn="r"/>
            <a:r>
              <a:rPr lang="en-US" dirty="0"/>
              <a:t>Sustainability initiatives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076158F-96C1-D038-0725-6BE7B10FEC8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409825"/>
            <a:ext cx="6667500" cy="44481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524125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13FE5A-55A2-ADCE-982B-FEDCA93595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r"/>
            <a:r>
              <a:rPr lang="en-US" sz="3200" dirty="0"/>
              <a:t>Conclusion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373F885-0AA9-ADBA-22E0-E7C5BFA617F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40873" y="1258960"/>
            <a:ext cx="8545167" cy="5233915"/>
          </a:xfrm>
        </p:spPr>
      </p:pic>
    </p:spTree>
    <p:extLst>
      <p:ext uri="{BB962C8B-B14F-4D97-AF65-F5344CB8AC3E}">
        <p14:creationId xmlns:p14="http://schemas.microsoft.com/office/powerpoint/2010/main" val="102719254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945B55-3218-A54C-5614-E376CD1AF5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2091" y="-72232"/>
            <a:ext cx="10515600" cy="1325563"/>
          </a:xfrm>
        </p:spPr>
        <p:txBody>
          <a:bodyPr>
            <a:normAutofit/>
          </a:bodyPr>
          <a:lstStyle/>
          <a:p>
            <a:pPr algn="r"/>
            <a:r>
              <a:rPr lang="en-US" sz="3200" b="1" dirty="0"/>
              <a:t>Bibliography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F90D0C-DDEB-1E13-C3FF-44FD7E2967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92382" y="1050131"/>
            <a:ext cx="10515600" cy="4351338"/>
          </a:xfrm>
        </p:spPr>
        <p:txBody>
          <a:bodyPr>
            <a:noAutofit/>
          </a:bodyPr>
          <a:lstStyle/>
          <a:p>
            <a:pPr algn="r"/>
            <a:r>
              <a:rPr lang="en-US" sz="1100" b="1" dirty="0"/>
              <a:t>Marriott International, Inc. Official Website. (Accessed on September 18, 2021) Link</a:t>
            </a:r>
          </a:p>
          <a:p>
            <a:pPr algn="r"/>
            <a:endParaRPr lang="en-US" sz="1100" b="1" dirty="0"/>
          </a:p>
          <a:p>
            <a:pPr algn="r"/>
            <a:r>
              <a:rPr lang="en-US" sz="1100" b="1" dirty="0"/>
              <a:t>Kotler, P., Bowen, J. T., Makens, J. (2019). "Marketing for Hospitality and Tourism." Pearson.</a:t>
            </a:r>
          </a:p>
          <a:p>
            <a:pPr algn="r"/>
            <a:endParaRPr lang="en-US" sz="1100" b="1" dirty="0"/>
          </a:p>
          <a:p>
            <a:pPr algn="r"/>
            <a:r>
              <a:rPr lang="en-US" sz="1100" b="1" dirty="0"/>
              <a:t>Zeithaml, V. A., Bitner, M. J., </a:t>
            </a:r>
            <a:r>
              <a:rPr lang="en-US" sz="1100" b="1" dirty="0" err="1"/>
              <a:t>Gremler</a:t>
            </a:r>
            <a:r>
              <a:rPr lang="en-US" sz="1100" b="1" dirty="0"/>
              <a:t>, D. D. (2009). "Services Marketing: Integrating Customer Focus Across the Firm." McGraw-Hill.</a:t>
            </a:r>
          </a:p>
          <a:p>
            <a:pPr algn="r"/>
            <a:endParaRPr lang="en-US" sz="1100" b="1" dirty="0"/>
          </a:p>
          <a:p>
            <a:pPr algn="r"/>
            <a:r>
              <a:rPr lang="en-US" sz="1100" b="1" dirty="0" err="1"/>
              <a:t>Enz</a:t>
            </a:r>
            <a:r>
              <a:rPr lang="en-US" sz="1100" b="1" dirty="0"/>
              <a:t>, C. A. (2010). "The Cornell School of Hotel Administration Handbook of Applied Hospitality Strategy." SAGE Publications.</a:t>
            </a:r>
          </a:p>
          <a:p>
            <a:pPr algn="r"/>
            <a:endParaRPr lang="en-US" sz="1100" b="1" dirty="0"/>
          </a:p>
          <a:p>
            <a:pPr algn="r"/>
            <a:r>
              <a:rPr lang="en-US" sz="1100" b="1" dirty="0"/>
              <a:t>Murphy, J., Smith, B. (2012). "The Hotel Business." Wiley.</a:t>
            </a:r>
          </a:p>
          <a:p>
            <a:pPr algn="r"/>
            <a:endParaRPr lang="en-US" sz="1100" b="1" dirty="0"/>
          </a:p>
          <a:p>
            <a:pPr algn="r"/>
            <a:r>
              <a:rPr lang="en-US" sz="1100" b="1" dirty="0" err="1"/>
              <a:t>Schmidgall</a:t>
            </a:r>
            <a:r>
              <a:rPr lang="en-US" sz="1100" b="1" dirty="0"/>
              <a:t>, R. S., Colgate, M., Milevsky, J. (2018). "Hospitality Financial Accounting." Routledge.</a:t>
            </a:r>
          </a:p>
          <a:p>
            <a:pPr algn="r"/>
            <a:endParaRPr lang="en-US" sz="1100" b="1" dirty="0"/>
          </a:p>
          <a:p>
            <a:pPr algn="r"/>
            <a:r>
              <a:rPr lang="en-US" sz="1100" b="1" dirty="0" err="1"/>
              <a:t>Sigala</a:t>
            </a:r>
            <a:r>
              <a:rPr lang="en-US" sz="1100" b="1" dirty="0"/>
              <a:t>, M. (2015). "The use of social media in the hotel industry." In Handbook of e-Tourism (pp. 297-311). Springer.</a:t>
            </a:r>
          </a:p>
          <a:p>
            <a:pPr algn="r"/>
            <a:endParaRPr lang="en-US" sz="1100" b="1" dirty="0"/>
          </a:p>
          <a:p>
            <a:pPr algn="r"/>
            <a:r>
              <a:rPr lang="en-US" sz="1100" b="1" dirty="0"/>
              <a:t>American Hotel &amp; Lodging Association (AH&amp;LA). </a:t>
            </a:r>
          </a:p>
          <a:p>
            <a:pPr algn="r"/>
            <a:endParaRPr lang="en-US" sz="1100" b="1" dirty="0"/>
          </a:p>
          <a:p>
            <a:pPr algn="r"/>
            <a:r>
              <a:rPr lang="en-US" sz="1100" b="1" dirty="0"/>
              <a:t>Marriott Bonvoy Loyalty Program</a:t>
            </a:r>
          </a:p>
        </p:txBody>
      </p:sp>
    </p:spTree>
    <p:extLst>
      <p:ext uri="{BB962C8B-B14F-4D97-AF65-F5344CB8AC3E}">
        <p14:creationId xmlns:p14="http://schemas.microsoft.com/office/powerpoint/2010/main" val="211673177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22B479-33F9-1EC5-9760-D020BFE193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en-US" dirty="0"/>
              <a:t>Pictures Bibliography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A21AEB-CDA6-D5CC-6F74-E3555B63D0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algn="r"/>
            <a:r>
              <a:rPr lang="en-US" dirty="0"/>
              <a:t>https://www.marriott.com/en-us/hotels/chimq-marriott-marquis-chicago/overview/</a:t>
            </a:r>
          </a:p>
          <a:p>
            <a:pPr algn="r"/>
            <a:r>
              <a:rPr lang="en-US" dirty="0"/>
              <a:t>https://seekvectorlogo.com/marriott-vector-logo-ai/</a:t>
            </a:r>
          </a:p>
          <a:p>
            <a:pPr algn="r"/>
            <a:r>
              <a:rPr lang="en-US" dirty="0"/>
              <a:t>https://edition.cnn.com/cnn-underscored/reviews/marriott-bonvoy-boundless-credit-card</a:t>
            </a:r>
          </a:p>
          <a:p>
            <a:pPr algn="r"/>
            <a:r>
              <a:rPr lang="en-US" dirty="0"/>
              <a:t>https://hospitality-on.com/en/hospitality/marriott-international-launches-new-diversity-programme</a:t>
            </a:r>
          </a:p>
          <a:p>
            <a:pPr algn="r"/>
            <a:r>
              <a:rPr lang="en-US" dirty="0"/>
              <a:t>https://www.visitwichita.com/listing/wichita-marriott-hotel/25553/</a:t>
            </a:r>
          </a:p>
          <a:p>
            <a:pPr algn="r"/>
            <a:r>
              <a:rPr lang="en-US" dirty="0"/>
              <a:t>https://vienna-marriott-hotel.hotelmix.ro/</a:t>
            </a:r>
          </a:p>
          <a:p>
            <a:pPr algn="r"/>
            <a:r>
              <a:rPr lang="en-US" dirty="0"/>
              <a:t>https://www.marriott.com/en-us/hotels/cphdk-copenhagen-marriott-hotel/overview/</a:t>
            </a:r>
          </a:p>
          <a:p>
            <a:pPr algn="r"/>
            <a:r>
              <a:rPr lang="en-US" dirty="0"/>
              <a:t>https://www.tripadvisor.in/Hotel_Review-g494941-d488022-Reviews-Indore_Marriott_Hotel-Indore_Indore_District_Madhya_Pradesh.html</a:t>
            </a:r>
          </a:p>
          <a:p>
            <a:pPr algn="r"/>
            <a:r>
              <a:rPr lang="en-US" dirty="0"/>
              <a:t>https://www.bouldercoloradousa.com/listings/boulder-marriott/869/</a:t>
            </a:r>
          </a:p>
        </p:txBody>
      </p:sp>
    </p:spTree>
    <p:extLst>
      <p:ext uri="{BB962C8B-B14F-4D97-AF65-F5344CB8AC3E}">
        <p14:creationId xmlns:p14="http://schemas.microsoft.com/office/powerpoint/2010/main" val="406558312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</TotalTime>
  <Words>437</Words>
  <Application>Microsoft Office PowerPoint</Application>
  <PresentationFormat>Widescreen</PresentationFormat>
  <Paragraphs>64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Calibri Light</vt:lpstr>
      <vt:lpstr>Office Theme</vt:lpstr>
      <vt:lpstr>Quality Service &amp; Hospitality at Marriott</vt:lpstr>
      <vt:lpstr>PowerPoint Presentation</vt:lpstr>
      <vt:lpstr>Identifying Marriott's Main Consumers</vt:lpstr>
      <vt:lpstr>Nature, Scope, and Role of Guest Services</vt:lpstr>
      <vt:lpstr>The Need to Consider Guest Services</vt:lpstr>
      <vt:lpstr>Importance of Hospitality at Marriott</vt:lpstr>
      <vt:lpstr>Meeting and Exceeding Guest Expectations</vt:lpstr>
      <vt:lpstr>Conclusion</vt:lpstr>
      <vt:lpstr>Bibliography</vt:lpstr>
      <vt:lpstr>Pictures Bibliography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Quality Service &amp; Hospitality at Marriott</dc:title>
  <dc:creator>Berthland Tudor</dc:creator>
  <cp:lastModifiedBy>Berthland Tudor</cp:lastModifiedBy>
  <cp:revision>1</cp:revision>
  <dcterms:created xsi:type="dcterms:W3CDTF">2023-10-22T17:22:17Z</dcterms:created>
  <dcterms:modified xsi:type="dcterms:W3CDTF">2023-10-22T17:30:36Z</dcterms:modified>
</cp:coreProperties>
</file>