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8"/>
    <p:restoredTop sz="94610"/>
  </p:normalViewPr>
  <p:slideViewPr>
    <p:cSldViewPr snapToGrid="0" snapToObjects="1">
      <p:cViewPr>
        <p:scale>
          <a:sx n="100" d="100"/>
          <a:sy n="100" d="100"/>
        </p:scale>
        <p:origin x="1024" y="7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048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Ion: Open the presentation by introducing the topic and the team. Explain that the objective is to diagnose the communication barriers at Flight Foods Ltd and suggest practical ways to reduce them. Keep this slide short. Say that the presentation is based on the case study, the two existing presentations, and the relevant communication models required by the assignment brief.</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Ion: Explain how the presentation is structured so the listener knows where the argument is going. We start with the business problem and the case facts, then link each barrier to a communication theory, and finish with practical recommendations. Mention that the assignment expects each member to present for around five minutes, so the content is divided across Ion, Oksana and Maksym.</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Ion: Summarise the facts of the case. Flight Foods is a medium-sized company producing ready meals for airlines. It is losing business because airlines complain about food standards: undercooked meals, poor packaging, and meat in vegetarian meals. The factory is large and well lit, but it has old noisy machines. The workforce is diverse: 40 people aged 16 to 60 from five cultural groups. The case also states that staff begin work before formal food hygiene training. These facts create the foundation for the communication analysis.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Ion: Use this slide as the main diagnosis. The barriers should not be presented as separate problems only. They interact. For example, the factory noise makes verbal instructions hard to hear. Language limitations make written English signs weak. Gary’s own non-verbal behaviour contradicts hygiene expectations. Cultural and generational differences reduce shared meaning. Finally, Gary’s emotional reaction damages trust. This is why the solution has to be systemic, not just one training session.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Ion: Explain environmental noise using Shannon and Weaver. Gary is the sender; his verbal instruction is the message; workers are the receivers. The factory machinery creates physical noise in the channel. In the case, the machines are described as clanking and banging. Therefore, misunderstanding is not only because workers are careless. The system itself makes listening difficult. A practical recommendation later will be to service or replace noisy machinery and introduce visual signals and quiet instruction points.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Oksana: Explain that this barrier is not just about English. In Berlo’s SMCR model, effective communication depends on the sender, the message, the channel and the receiver. Here, Gary uses spoken English and written signs, but many workers have limited English. The written signs may be technically correct, but they do not guarantee understanding. Also, Gary’s body sends a contradictory message: he asks for hygiene, but his own uniform and hands do not model that standard. From an embodiment perspective, leadership behaviour is a communication channel.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Oksana: Use Schramm’s idea of shared field of experience. The case says older workers seem to understand Gary, while younger workers often do something else. This does not prove that younger workers are bad employees. It indicates that the communication style may not match their experience. A practical training approach would include demonstration, practice, feedback and buddy mentoring. This makes the invisible expectations of the workplace visible and embodied in repeated action.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Oksana: Explain that cultural diversity is not a problem in itself. The problem is that the organisation has not created a shared standard of behaviour. Hofstede’s framework helps us understand that workers from different cultures may have different expectations about supervision, written rules and uncertainty. In this case, the food hygiene standards must be made explicit, practical and shared. The response should be respectful but very clear: the factory needs one common procedure for everyone, regardless of cultural background.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Oksana: This slide adds the embodiment competence perspective. In the case, Gary’s words and behaviour do not match. He posts rules about hairnets, hand washing and chilling meat, but he arrives tired, with grease under his fingernails, untidy hair and a dirty uniform. Employees do not only receive information through words. They also receive signals through what the manager does, how he sounds and how he appears. Therefore, leadership congruence is essential. Gary must embody the hygiene standards he wants employees to follow.</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Maksym: Explain that Gary’s reaction is understandable as stress, but it is not effective leadership. The case shows a serious food safety risk: chicken pieces had been left on worktops overnight and were sticky and smelly. The correct managerial response should be controlled, factual and procedural. When Gary screams and insults staff, employees may feel threatened and stop asking questions. That reduces psychological safety. In food production, silence is dangerous because staff need to report mistakes quickly.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Maksym: Give practical recommendations directly linked to the case. First, staff should not start work before basic food hygiene training. Second, the old noisy machines must be serviced or gradually replaced; in the meantime, use lights, gestures and quiet instruction points. Third, replace long English signs with visual and multilingual materials. The business trainer approach is not only to tell people rules, but to demonstrate, practise and check them. Closed-loop communication is essential: Gary gives an instruction, the employee repeats or demonstrates it, and Gary confirms it.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Maksym: Move from immediate controls to culture and leadership systems. The workforce is diverse by age, language and culture, so mentoring can help build shared experience. The embodied pre-shift briefing brings attention to the work and checks whether people are tired, rushed or ready. Gary also needs a leadership reset. He must model hygiene standards and correct errors calmly. Finally, introduce a Stop and Speak Up principle so employees can report unclear instructions or unsafe food without fear.</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Maksym: Conclude by connecting recommendations to measurable business outcomes. The indicators should come directly from the case: complaints, undercooked food, packaging errors and meat in vegetarian meals. Add measures for the new system: training completion, practical sign-off and near-miss reporting. End with the key message: Flight Foods does not only need better instructions; it needs a more reliable communication culture where messages are clear, behaviour is consistent, and employees feel able to speak up when food safety is at risk.</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presenters: Use this as a backup slide. The lecturer may ask about sources, so all sources used in the presentation are listed here. Make sure the reference style matches the Harvard guidelines required by the module.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8FA"/>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8FA"/>
          </a:solidFill>
          <a:ln w="12700">
            <a:solidFill>
              <a:srgbClr val="F7F8FA"/>
            </a:solidFill>
            <a:prstDash val="solid"/>
          </a:ln>
        </p:spPr>
        <p:txBody>
          <a:bodyPr/>
          <a:lstStyle/>
          <a:p>
            <a:endParaRPr lang="en-US"/>
          </a:p>
        </p:txBody>
      </p:sp>
      <p:sp>
        <p:nvSpPr>
          <p:cNvPr id="3" name="Shape 1"/>
          <p:cNvSpPr/>
          <p:nvPr/>
        </p:nvSpPr>
        <p:spPr>
          <a:xfrm>
            <a:off x="0" y="0"/>
            <a:ext cx="164592" cy="6858000"/>
          </a:xfrm>
          <a:prstGeom prst="rect">
            <a:avLst/>
          </a:prstGeom>
          <a:solidFill>
            <a:srgbClr val="17324D"/>
          </a:solidFill>
          <a:ln w="12700">
            <a:solidFill>
              <a:srgbClr val="17324D"/>
            </a:solidFill>
            <a:prstDash val="solid"/>
          </a:ln>
        </p:spPr>
        <p:txBody>
          <a:bodyPr/>
          <a:lstStyle/>
          <a:p>
            <a:endParaRPr lang="en-US"/>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685800" y="1143000"/>
            <a:ext cx="9875520" cy="1234440"/>
          </a:xfrm>
          <a:prstGeom prst="rect">
            <a:avLst/>
          </a:prstGeom>
          <a:noFill/>
          <a:ln/>
        </p:spPr>
        <p:txBody>
          <a:bodyPr wrap="square" lIns="0" tIns="0" rIns="0" bIns="0" rtlCol="0" anchor="ctr">
            <a:normAutofit/>
          </a:bodyPr>
          <a:lstStyle/>
          <a:p>
            <a:pPr marL="0" indent="0">
              <a:buNone/>
            </a:pPr>
            <a:r>
              <a:rPr lang="en-US" sz="3400" b="1" dirty="0">
                <a:solidFill>
                  <a:srgbClr val="17324D"/>
                </a:solidFill>
                <a:latin typeface="Aptos Display" pitchFamily="34" charset="0"/>
                <a:ea typeface="Aptos Display" pitchFamily="34" charset="-122"/>
                <a:cs typeface="Aptos Display" pitchFamily="34" charset="-120"/>
              </a:rPr>
              <a:t>Improving Communication Barriers</a:t>
            </a:r>
            <a:endParaRPr lang="en-US" sz="3400" dirty="0"/>
          </a:p>
          <a:p>
            <a:pPr marL="0" indent="0">
              <a:buNone/>
            </a:pPr>
            <a:r>
              <a:rPr lang="en-US" sz="3400" b="1" dirty="0">
                <a:solidFill>
                  <a:srgbClr val="17324D"/>
                </a:solidFill>
                <a:latin typeface="Aptos Display" pitchFamily="34" charset="0"/>
                <a:ea typeface="Aptos Display" pitchFamily="34" charset="-122"/>
                <a:cs typeface="Aptos Display" pitchFamily="34" charset="-120"/>
              </a:rPr>
              <a:t>and Food Standards at Flight Foods Ltd</a:t>
            </a:r>
            <a:endParaRPr lang="en-US" sz="3400" dirty="0"/>
          </a:p>
        </p:txBody>
      </p:sp>
      <p:sp>
        <p:nvSpPr>
          <p:cNvPr id="3" name="Shape 1"/>
          <p:cNvSpPr/>
          <p:nvPr/>
        </p:nvSpPr>
        <p:spPr>
          <a:xfrm>
            <a:off x="713232" y="2615184"/>
            <a:ext cx="3749040" cy="0"/>
          </a:xfrm>
          <a:prstGeom prst="line">
            <a:avLst/>
          </a:prstGeom>
          <a:noFill/>
          <a:ln w="50800">
            <a:solidFill>
              <a:srgbClr val="F59E0B"/>
            </a:solidFill>
            <a:prstDash val="solid"/>
          </a:ln>
        </p:spPr>
        <p:txBody>
          <a:bodyPr/>
          <a:lstStyle/>
          <a:p>
            <a:endParaRPr lang="en-US"/>
          </a:p>
        </p:txBody>
      </p:sp>
      <p:sp>
        <p:nvSpPr>
          <p:cNvPr id="4" name="Text 2"/>
          <p:cNvSpPr/>
          <p:nvPr/>
        </p:nvSpPr>
        <p:spPr>
          <a:xfrm>
            <a:off x="713232" y="2880360"/>
            <a:ext cx="6583680" cy="548640"/>
          </a:xfrm>
          <a:prstGeom prst="rect">
            <a:avLst/>
          </a:prstGeom>
          <a:noFill/>
          <a:ln/>
        </p:spPr>
        <p:txBody>
          <a:bodyPr wrap="square" lIns="0" tIns="0" rIns="0" bIns="0" rtlCol="0" anchor="ctr">
            <a:normAutofit/>
          </a:bodyPr>
          <a:lstStyle/>
          <a:p>
            <a:pPr marL="0" indent="0">
              <a:buNone/>
            </a:pPr>
            <a:r>
              <a:rPr lang="en-US" sz="1500" dirty="0">
                <a:solidFill>
                  <a:srgbClr val="4B5563"/>
                </a:solidFill>
              </a:rPr>
              <a:t>LCLM4003 – Effective Teamwork and Communication</a:t>
            </a:r>
            <a:endParaRPr lang="en-US" sz="1500" dirty="0"/>
          </a:p>
          <a:p>
            <a:pPr marL="0" indent="0">
              <a:buNone/>
            </a:pPr>
            <a:r>
              <a:rPr lang="en-US" sz="1500" dirty="0">
                <a:solidFill>
                  <a:srgbClr val="4B5563"/>
                </a:solidFill>
              </a:rPr>
              <a:t>Cert HE Business Skills for the Workplace | UWTSD</a:t>
            </a:r>
            <a:endParaRPr lang="en-US" sz="1500" dirty="0"/>
          </a:p>
        </p:txBody>
      </p:sp>
      <p:sp>
        <p:nvSpPr>
          <p:cNvPr id="6" name="Text 4"/>
          <p:cNvSpPr/>
          <p:nvPr/>
        </p:nvSpPr>
        <p:spPr>
          <a:xfrm>
            <a:off x="713232" y="4434840"/>
            <a:ext cx="9875520" cy="320040"/>
          </a:xfrm>
          <a:prstGeom prst="rect">
            <a:avLst/>
          </a:prstGeom>
          <a:noFill/>
          <a:ln/>
        </p:spPr>
        <p:txBody>
          <a:bodyPr wrap="square" lIns="0" tIns="0" rIns="0" bIns="0" rtlCol="0" anchor="ctr"/>
          <a:lstStyle/>
          <a:p>
            <a:pPr marL="0" indent="0">
              <a:buNone/>
            </a:pPr>
            <a:r>
              <a:rPr lang="en-US" sz="2000" b="1" dirty="0">
                <a:solidFill>
                  <a:srgbClr val="111827"/>
                </a:solidFill>
              </a:rPr>
              <a:t>Ion Lintea (2532055)  •  Oksana Bielova (2526746)  •  Maksym Churaiev (2531447)</a:t>
            </a:r>
            <a:endParaRPr lang="en-US" sz="2000" b="1" dirty="0"/>
          </a:p>
        </p:txBody>
      </p:sp>
      <p:sp>
        <p:nvSpPr>
          <p:cNvPr id="7" name="Text 5"/>
          <p:cNvSpPr/>
          <p:nvPr/>
        </p:nvSpPr>
        <p:spPr>
          <a:xfrm>
            <a:off x="713232" y="4846320"/>
            <a:ext cx="9875520" cy="256032"/>
          </a:xfrm>
          <a:prstGeom prst="rect">
            <a:avLst/>
          </a:prstGeom>
          <a:noFill/>
          <a:ln/>
        </p:spPr>
        <p:txBody>
          <a:bodyPr wrap="square" lIns="0" tIns="0" rIns="0" bIns="0" rtlCol="0" anchor="ctr"/>
          <a:lstStyle/>
          <a:p>
            <a:pPr marL="0" indent="0">
              <a:buNone/>
            </a:pPr>
            <a:r>
              <a:rPr lang="en-US" sz="1250" dirty="0">
                <a:solidFill>
                  <a:srgbClr val="4B5563"/>
                </a:solidFill>
              </a:rPr>
              <a:t>Focus: case-based diagnosis, communication theory and practical recommendations.</a:t>
            </a:r>
            <a:endParaRPr lang="en-US" sz="1250" dirty="0"/>
          </a:p>
        </p:txBody>
      </p:sp>
      <p:sp>
        <p:nvSpPr>
          <p:cNvPr id="8" name="Shape 6"/>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0" name="Text 8"/>
          <p:cNvSpPr/>
          <p:nvPr/>
        </p:nvSpPr>
        <p:spPr>
          <a:xfrm>
            <a:off x="4343400" y="6446520"/>
            <a:ext cx="6995160" cy="228600"/>
          </a:xfrm>
          <a:prstGeom prst="rect">
            <a:avLst/>
          </a:prstGeom>
          <a:noFill/>
          <a:ln/>
        </p:spPr>
        <p:txBody>
          <a:bodyPr wrap="square" lIns="0" tIns="0" rIns="0" bIns="0" rtlCol="0" anchor="ctr">
            <a:normAutofit/>
          </a:bodyPr>
          <a:lstStyle/>
          <a:p>
            <a:pPr marL="0" indent="0">
              <a:buNone/>
            </a:pPr>
            <a:endParaRPr lang="en-US" sz="650"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Presentation Route and Speaker Split</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Structure</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822960" y="1554480"/>
            <a:ext cx="3108960" cy="1920240"/>
          </a:xfrm>
          <a:prstGeom prst="roundRect">
            <a:avLst>
              <a:gd name="adj" fmla="val 3810"/>
            </a:avLst>
          </a:prstGeom>
          <a:solidFill>
            <a:srgbClr val="E8F1F8"/>
          </a:solidFill>
          <a:ln w="8890">
            <a:solidFill>
              <a:srgbClr val="17324D"/>
            </a:solidFill>
          </a:ln>
        </p:spPr>
        <p:txBody>
          <a:bodyPr wrap="square" lIns="1524" tIns="1524" rIns="1524" bIns="1524" rtlCol="0" anchor="ctr">
            <a:normAutofit/>
          </a:bodyPr>
          <a:lstStyle/>
          <a:p>
            <a:pPr marL="0" indent="0">
              <a:buNone/>
            </a:pPr>
            <a:r>
              <a:rPr lang="en-US" sz="1600" b="1" dirty="0">
                <a:solidFill>
                  <a:srgbClr val="17324D"/>
                </a:solidFill>
              </a:rPr>
              <a:t>1. Ion</a:t>
            </a:r>
            <a:endParaRPr lang="en-US" sz="1600" dirty="0"/>
          </a:p>
          <a:p>
            <a:pPr marL="0" indent="0">
              <a:buNone/>
            </a:pPr>
            <a:r>
              <a:rPr lang="en-US" sz="1600" b="1" dirty="0">
                <a:solidFill>
                  <a:srgbClr val="17324D"/>
                </a:solidFill>
              </a:rPr>
              <a:t>Business context</a:t>
            </a:r>
            <a:endParaRPr lang="en-US" sz="1600" dirty="0"/>
          </a:p>
          <a:p>
            <a:pPr marL="0" indent="0">
              <a:buNone/>
            </a:pPr>
            <a:r>
              <a:rPr lang="en-US" sz="1600" b="1" dirty="0">
                <a:solidFill>
                  <a:srgbClr val="17324D"/>
                </a:solidFill>
              </a:rPr>
              <a:t>problem map</a:t>
            </a:r>
            <a:endParaRPr lang="en-US" sz="1600" dirty="0"/>
          </a:p>
          <a:p>
            <a:pPr marL="0" indent="0">
              <a:buNone/>
            </a:pPr>
            <a:r>
              <a:rPr lang="en-US" sz="1600" b="1" dirty="0">
                <a:solidFill>
                  <a:srgbClr val="17324D"/>
                </a:solidFill>
              </a:rPr>
              <a:t>environmental noise</a:t>
            </a:r>
            <a:endParaRPr lang="en-US" sz="1600" dirty="0"/>
          </a:p>
        </p:txBody>
      </p:sp>
      <p:sp>
        <p:nvSpPr>
          <p:cNvPr id="6" name="Shape 4"/>
          <p:cNvSpPr/>
          <p:nvPr/>
        </p:nvSpPr>
        <p:spPr>
          <a:xfrm>
            <a:off x="4069080" y="2057400"/>
            <a:ext cx="640080" cy="640080"/>
          </a:xfrm>
          <a:prstGeom prst="chevron">
            <a:avLst/>
          </a:prstGeom>
          <a:solidFill>
            <a:srgbClr val="E5E7EB"/>
          </a:solidFill>
          <a:ln w="12700">
            <a:solidFill>
              <a:srgbClr val="E5E7EB"/>
            </a:solidFill>
            <a:prstDash val="solid"/>
          </a:ln>
        </p:spPr>
        <p:txBody>
          <a:bodyPr/>
          <a:lstStyle/>
          <a:p>
            <a:endParaRPr lang="en-US"/>
          </a:p>
        </p:txBody>
      </p:sp>
      <p:sp>
        <p:nvSpPr>
          <p:cNvPr id="7" name="Text 5"/>
          <p:cNvSpPr/>
          <p:nvPr/>
        </p:nvSpPr>
        <p:spPr>
          <a:xfrm>
            <a:off x="4892040" y="1554480"/>
            <a:ext cx="3108960" cy="1920240"/>
          </a:xfrm>
          <a:prstGeom prst="roundRect">
            <a:avLst>
              <a:gd name="adj" fmla="val 3810"/>
            </a:avLst>
          </a:prstGeom>
          <a:solidFill>
            <a:srgbClr val="E6F5F3"/>
          </a:solidFill>
          <a:ln w="8890">
            <a:solidFill>
              <a:srgbClr val="1B7F79"/>
            </a:solidFill>
          </a:ln>
        </p:spPr>
        <p:txBody>
          <a:bodyPr wrap="square" lIns="1524" tIns="1524" rIns="1524" bIns="1524" rtlCol="0" anchor="ctr">
            <a:normAutofit/>
          </a:bodyPr>
          <a:lstStyle/>
          <a:p>
            <a:pPr marL="0" indent="0">
              <a:buNone/>
            </a:pPr>
            <a:r>
              <a:rPr lang="en-US" sz="1520" b="1" dirty="0">
                <a:solidFill>
                  <a:srgbClr val="17324D"/>
                </a:solidFill>
              </a:rPr>
              <a:t>2. Oksana</a:t>
            </a:r>
            <a:endParaRPr lang="en-US" sz="1520" dirty="0"/>
          </a:p>
          <a:p>
            <a:pPr marL="0" indent="0">
              <a:buNone/>
            </a:pPr>
            <a:r>
              <a:rPr lang="en-US" sz="1520" b="1" dirty="0">
                <a:solidFill>
                  <a:srgbClr val="17324D"/>
                </a:solidFill>
              </a:rPr>
              <a:t>Language and body language</a:t>
            </a:r>
            <a:endParaRPr lang="en-US" sz="1520" dirty="0"/>
          </a:p>
          <a:p>
            <a:pPr marL="0" indent="0">
              <a:buNone/>
            </a:pPr>
            <a:r>
              <a:rPr lang="en-US" sz="1520" b="1" dirty="0">
                <a:solidFill>
                  <a:srgbClr val="17324D"/>
                </a:solidFill>
              </a:rPr>
              <a:t>generational and cultural barriers</a:t>
            </a:r>
            <a:endParaRPr lang="en-US" sz="1520" dirty="0"/>
          </a:p>
          <a:p>
            <a:pPr marL="0" indent="0">
              <a:buNone/>
            </a:pPr>
            <a:r>
              <a:rPr lang="en-US" sz="1520" b="1" dirty="0">
                <a:solidFill>
                  <a:srgbClr val="17324D"/>
                </a:solidFill>
              </a:rPr>
              <a:t>embodiment lens</a:t>
            </a:r>
            <a:endParaRPr lang="en-US" sz="1520" dirty="0"/>
          </a:p>
        </p:txBody>
      </p:sp>
      <p:sp>
        <p:nvSpPr>
          <p:cNvPr id="8" name="Shape 6"/>
          <p:cNvSpPr/>
          <p:nvPr/>
        </p:nvSpPr>
        <p:spPr>
          <a:xfrm>
            <a:off x="8138160" y="2057400"/>
            <a:ext cx="640080" cy="640080"/>
          </a:xfrm>
          <a:prstGeom prst="chevron">
            <a:avLst/>
          </a:prstGeom>
          <a:solidFill>
            <a:srgbClr val="E5E7EB"/>
          </a:solidFill>
          <a:ln w="12700">
            <a:solidFill>
              <a:srgbClr val="E5E7EB"/>
            </a:solidFill>
            <a:prstDash val="solid"/>
          </a:ln>
        </p:spPr>
        <p:txBody>
          <a:bodyPr/>
          <a:lstStyle/>
          <a:p>
            <a:endParaRPr lang="en-US"/>
          </a:p>
        </p:txBody>
      </p:sp>
      <p:sp>
        <p:nvSpPr>
          <p:cNvPr id="9" name="Text 7"/>
          <p:cNvSpPr/>
          <p:nvPr/>
        </p:nvSpPr>
        <p:spPr>
          <a:xfrm>
            <a:off x="8915400" y="1554480"/>
            <a:ext cx="2743200" cy="1920240"/>
          </a:xfrm>
          <a:prstGeom prst="roundRect">
            <a:avLst>
              <a:gd name="adj" fmla="val 3810"/>
            </a:avLst>
          </a:prstGeom>
          <a:solidFill>
            <a:srgbClr val="FFF7E6"/>
          </a:solidFill>
          <a:ln w="8890">
            <a:solidFill>
              <a:srgbClr val="F59E0B"/>
            </a:solidFill>
          </a:ln>
        </p:spPr>
        <p:txBody>
          <a:bodyPr wrap="square" lIns="1524" tIns="1524" rIns="1524" bIns="1524" rtlCol="0" anchor="ctr">
            <a:normAutofit/>
          </a:bodyPr>
          <a:lstStyle/>
          <a:p>
            <a:pPr marL="0" indent="0">
              <a:buNone/>
            </a:pPr>
            <a:r>
              <a:rPr lang="en-US" sz="1520" b="1" dirty="0">
                <a:solidFill>
                  <a:srgbClr val="17324D"/>
                </a:solidFill>
              </a:rPr>
              <a:t>3. Maksym</a:t>
            </a:r>
            <a:endParaRPr lang="en-US" sz="1520" dirty="0"/>
          </a:p>
          <a:p>
            <a:pPr marL="0" indent="0">
              <a:buNone/>
            </a:pPr>
            <a:r>
              <a:rPr lang="en-US" sz="1520" b="1" dirty="0">
                <a:solidFill>
                  <a:srgbClr val="17324D"/>
                </a:solidFill>
              </a:rPr>
              <a:t>Emotional leadership barrier</a:t>
            </a:r>
            <a:endParaRPr lang="en-US" sz="1520" dirty="0"/>
          </a:p>
          <a:p>
            <a:pPr marL="0" indent="0">
              <a:buNone/>
            </a:pPr>
            <a:r>
              <a:rPr lang="en-US" sz="1520" b="1" dirty="0">
                <a:solidFill>
                  <a:srgbClr val="17324D"/>
                </a:solidFill>
              </a:rPr>
              <a:t>recommendations</a:t>
            </a:r>
            <a:endParaRPr lang="en-US" sz="1520" dirty="0"/>
          </a:p>
          <a:p>
            <a:pPr marL="0" indent="0">
              <a:buNone/>
            </a:pPr>
            <a:r>
              <a:rPr lang="en-US" sz="1520" b="1" dirty="0">
                <a:solidFill>
                  <a:srgbClr val="17324D"/>
                </a:solidFill>
              </a:rPr>
              <a:t>measures and conclusion</a:t>
            </a:r>
            <a:endParaRPr lang="en-US" sz="1520" dirty="0"/>
          </a:p>
        </p:txBody>
      </p:sp>
      <p:sp>
        <p:nvSpPr>
          <p:cNvPr id="10" name="Text 8"/>
          <p:cNvSpPr/>
          <p:nvPr/>
        </p:nvSpPr>
        <p:spPr>
          <a:xfrm>
            <a:off x="868680" y="3977640"/>
            <a:ext cx="2011680" cy="274320"/>
          </a:xfrm>
          <a:prstGeom prst="rect">
            <a:avLst/>
          </a:prstGeom>
          <a:noFill/>
          <a:ln/>
        </p:spPr>
        <p:txBody>
          <a:bodyPr wrap="square" lIns="0" tIns="0" rIns="0" bIns="0" rtlCol="0" anchor="ctr"/>
          <a:lstStyle/>
          <a:p>
            <a:pPr marL="0" indent="0">
              <a:buNone/>
            </a:pPr>
            <a:r>
              <a:rPr lang="en-US" sz="1700" b="1" dirty="0">
                <a:solidFill>
                  <a:srgbClr val="17324D"/>
                </a:solidFill>
              </a:rPr>
              <a:t>Logic of argument:</a:t>
            </a:r>
            <a:endParaRPr lang="en-US" sz="1700" dirty="0"/>
          </a:p>
        </p:txBody>
      </p:sp>
      <p:sp>
        <p:nvSpPr>
          <p:cNvPr id="11" name="Text 9"/>
          <p:cNvSpPr/>
          <p:nvPr/>
        </p:nvSpPr>
        <p:spPr>
          <a:xfrm>
            <a:off x="868680" y="4389120"/>
            <a:ext cx="10287000" cy="914400"/>
          </a:xfrm>
          <a:prstGeom prst="roundRect">
            <a:avLst>
              <a:gd name="adj" fmla="val 8000"/>
            </a:avLst>
          </a:prstGeom>
          <a:solidFill>
            <a:srgbClr val="FFFFFF"/>
          </a:solidFill>
          <a:ln w="8890">
            <a:solidFill>
              <a:srgbClr val="E5E7EB"/>
            </a:solidFill>
          </a:ln>
        </p:spPr>
        <p:txBody>
          <a:bodyPr wrap="square" lIns="1905" tIns="1905" rIns="1905" bIns="1905" rtlCol="0" anchor="ctr">
            <a:normAutofit/>
          </a:bodyPr>
          <a:lstStyle/>
          <a:p>
            <a:pPr marL="0" indent="0">
              <a:buNone/>
            </a:pPr>
            <a:r>
              <a:rPr lang="en-US" sz="1600" dirty="0">
                <a:solidFill>
                  <a:srgbClr val="111827"/>
                </a:solidFill>
              </a:rPr>
              <a:t>Poor food standards are not only a production issue. In this case they are linked to a communication system failure: unclear messages, noisy channels, weak feedback, poor modelling by leadership, and limited shared understanding.</a:t>
            </a:r>
            <a:endParaRPr lang="en-US" sz="1600" dirty="0"/>
          </a:p>
        </p:txBody>
      </p:sp>
      <p:sp>
        <p:nvSpPr>
          <p:cNvPr id="12" name="Shape 10"/>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Case Snapshot: What Is Going Wrong?</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Only case-study facts are used here.</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822960" y="1417320"/>
            <a:ext cx="1920240" cy="502920"/>
          </a:xfrm>
          <a:prstGeom prst="rect">
            <a:avLst/>
          </a:prstGeom>
          <a:noFill/>
          <a:ln/>
        </p:spPr>
        <p:txBody>
          <a:bodyPr wrap="square" lIns="0" tIns="0" rIns="0" bIns="0" rtlCol="0" anchor="ctr"/>
          <a:lstStyle/>
          <a:p>
            <a:pPr marL="0" indent="0" algn="ctr">
              <a:buNone/>
            </a:pPr>
            <a:r>
              <a:rPr lang="en-US" sz="2600" b="1" dirty="0">
                <a:solidFill>
                  <a:srgbClr val="17324D"/>
                </a:solidFill>
              </a:rPr>
              <a:t>40</a:t>
            </a:r>
            <a:endParaRPr lang="en-US" sz="2600" dirty="0"/>
          </a:p>
        </p:txBody>
      </p:sp>
      <p:sp>
        <p:nvSpPr>
          <p:cNvPr id="6" name="Text 4"/>
          <p:cNvSpPr/>
          <p:nvPr/>
        </p:nvSpPr>
        <p:spPr>
          <a:xfrm>
            <a:off x="822960" y="1947672"/>
            <a:ext cx="1920240" cy="658368"/>
          </a:xfrm>
          <a:prstGeom prst="rect">
            <a:avLst/>
          </a:prstGeom>
          <a:noFill/>
          <a:ln/>
        </p:spPr>
        <p:txBody>
          <a:bodyPr wrap="square" lIns="508" tIns="508" rIns="508" bIns="508" rtlCol="0" anchor="ctr">
            <a:normAutofit/>
          </a:bodyPr>
          <a:lstStyle/>
          <a:p>
            <a:pPr marL="0" indent="0" algn="ctr">
              <a:buNone/>
            </a:pPr>
            <a:r>
              <a:rPr lang="en-US" b="1" dirty="0">
                <a:solidFill>
                  <a:srgbClr val="4B5563"/>
                </a:solidFill>
              </a:rPr>
              <a:t>workers in the factory</a:t>
            </a:r>
            <a:endParaRPr lang="en-US" b="1" dirty="0"/>
          </a:p>
        </p:txBody>
      </p:sp>
      <p:sp>
        <p:nvSpPr>
          <p:cNvPr id="7" name="Text 5"/>
          <p:cNvSpPr/>
          <p:nvPr/>
        </p:nvSpPr>
        <p:spPr>
          <a:xfrm>
            <a:off x="3352800" y="1417320"/>
            <a:ext cx="1767840" cy="502920"/>
          </a:xfrm>
          <a:prstGeom prst="rect">
            <a:avLst/>
          </a:prstGeom>
          <a:noFill/>
          <a:ln/>
        </p:spPr>
        <p:txBody>
          <a:bodyPr wrap="square" lIns="0" tIns="0" rIns="0" bIns="0" rtlCol="0" anchor="ctr"/>
          <a:lstStyle/>
          <a:p>
            <a:pPr marL="0" indent="0" algn="ctr">
              <a:buNone/>
            </a:pPr>
            <a:r>
              <a:rPr lang="en-US" sz="2600" b="1" dirty="0">
                <a:solidFill>
                  <a:srgbClr val="1B7F79"/>
                </a:solidFill>
              </a:rPr>
              <a:t>16–60</a:t>
            </a:r>
            <a:endParaRPr lang="en-US" sz="2600" dirty="0"/>
          </a:p>
        </p:txBody>
      </p:sp>
      <p:sp>
        <p:nvSpPr>
          <p:cNvPr id="8" name="Text 6"/>
          <p:cNvSpPr/>
          <p:nvPr/>
        </p:nvSpPr>
        <p:spPr>
          <a:xfrm>
            <a:off x="3200400" y="1947672"/>
            <a:ext cx="1920240" cy="658368"/>
          </a:xfrm>
          <a:prstGeom prst="rect">
            <a:avLst/>
          </a:prstGeom>
          <a:noFill/>
          <a:ln/>
        </p:spPr>
        <p:txBody>
          <a:bodyPr wrap="square" lIns="508" tIns="508" rIns="508" bIns="508" rtlCol="0" anchor="ctr">
            <a:normAutofit/>
          </a:bodyPr>
          <a:lstStyle/>
          <a:p>
            <a:pPr marL="0" indent="0" algn="ctr">
              <a:buNone/>
            </a:pPr>
            <a:r>
              <a:rPr lang="en-US" b="1" dirty="0">
                <a:solidFill>
                  <a:srgbClr val="4B5563"/>
                </a:solidFill>
              </a:rPr>
              <a:t>age range of employees</a:t>
            </a:r>
            <a:endParaRPr lang="en-US" b="1" dirty="0"/>
          </a:p>
        </p:txBody>
      </p:sp>
      <p:sp>
        <p:nvSpPr>
          <p:cNvPr id="9" name="Text 7"/>
          <p:cNvSpPr/>
          <p:nvPr/>
        </p:nvSpPr>
        <p:spPr>
          <a:xfrm>
            <a:off x="6309360" y="1417320"/>
            <a:ext cx="1920240" cy="502920"/>
          </a:xfrm>
          <a:prstGeom prst="rect">
            <a:avLst/>
          </a:prstGeom>
          <a:noFill/>
          <a:ln/>
        </p:spPr>
        <p:txBody>
          <a:bodyPr wrap="square" lIns="0" tIns="0" rIns="0" bIns="0" rtlCol="0" anchor="ctr"/>
          <a:lstStyle/>
          <a:p>
            <a:pPr marL="0" indent="0" algn="ctr">
              <a:buNone/>
            </a:pPr>
            <a:r>
              <a:rPr lang="en-US" sz="2600" b="1" dirty="0">
                <a:solidFill>
                  <a:srgbClr val="F59E0B"/>
                </a:solidFill>
              </a:rPr>
              <a:t>5</a:t>
            </a:r>
            <a:endParaRPr lang="en-US" sz="2600" dirty="0"/>
          </a:p>
        </p:txBody>
      </p:sp>
      <p:sp>
        <p:nvSpPr>
          <p:cNvPr id="10" name="Text 8"/>
          <p:cNvSpPr/>
          <p:nvPr/>
        </p:nvSpPr>
        <p:spPr>
          <a:xfrm>
            <a:off x="6309360" y="1947672"/>
            <a:ext cx="1780540" cy="658368"/>
          </a:xfrm>
          <a:prstGeom prst="rect">
            <a:avLst/>
          </a:prstGeom>
          <a:noFill/>
          <a:ln/>
        </p:spPr>
        <p:txBody>
          <a:bodyPr wrap="square" lIns="508" tIns="508" rIns="508" bIns="508" rtlCol="0" anchor="ctr">
            <a:normAutofit/>
          </a:bodyPr>
          <a:lstStyle/>
          <a:p>
            <a:pPr marL="0" indent="0" algn="ctr">
              <a:buNone/>
            </a:pPr>
            <a:r>
              <a:rPr lang="en-US" b="1" dirty="0">
                <a:solidFill>
                  <a:srgbClr val="4B5563"/>
                </a:solidFill>
              </a:rPr>
              <a:t>distinct cultural groups</a:t>
            </a:r>
            <a:endParaRPr lang="en-US" b="1" dirty="0"/>
          </a:p>
        </p:txBody>
      </p:sp>
      <p:sp>
        <p:nvSpPr>
          <p:cNvPr id="11" name="Text 9"/>
          <p:cNvSpPr/>
          <p:nvPr/>
        </p:nvSpPr>
        <p:spPr>
          <a:xfrm>
            <a:off x="8521700" y="1417320"/>
            <a:ext cx="2070100" cy="502920"/>
          </a:xfrm>
          <a:prstGeom prst="rect">
            <a:avLst/>
          </a:prstGeom>
          <a:noFill/>
          <a:ln/>
        </p:spPr>
        <p:txBody>
          <a:bodyPr wrap="square" lIns="0" tIns="0" rIns="0" bIns="0" rtlCol="0" anchor="ctr"/>
          <a:lstStyle/>
          <a:p>
            <a:pPr marL="0" indent="0" algn="ctr">
              <a:buNone/>
            </a:pPr>
            <a:r>
              <a:rPr lang="en-US" sz="2600" b="1" dirty="0">
                <a:solidFill>
                  <a:srgbClr val="B91C1C"/>
                </a:solidFill>
              </a:rPr>
              <a:t>1</a:t>
            </a:r>
            <a:endParaRPr lang="en-US" sz="2600" dirty="0"/>
          </a:p>
        </p:txBody>
      </p:sp>
      <p:sp>
        <p:nvSpPr>
          <p:cNvPr id="12" name="Text 10"/>
          <p:cNvSpPr/>
          <p:nvPr/>
        </p:nvSpPr>
        <p:spPr>
          <a:xfrm>
            <a:off x="8521700" y="1947672"/>
            <a:ext cx="2070100" cy="658368"/>
          </a:xfrm>
          <a:prstGeom prst="rect">
            <a:avLst/>
          </a:prstGeom>
          <a:noFill/>
          <a:ln/>
        </p:spPr>
        <p:txBody>
          <a:bodyPr wrap="square" lIns="508" tIns="508" rIns="508" bIns="508" rtlCol="0" anchor="ctr">
            <a:normAutofit/>
          </a:bodyPr>
          <a:lstStyle/>
          <a:p>
            <a:pPr marL="0" indent="0" algn="ctr">
              <a:buNone/>
            </a:pPr>
            <a:r>
              <a:rPr lang="en-US" b="1" dirty="0">
                <a:solidFill>
                  <a:srgbClr val="4B5563"/>
                </a:solidFill>
              </a:rPr>
              <a:t>large factory with old noisy machines</a:t>
            </a:r>
            <a:endParaRPr lang="en-US" b="1" dirty="0"/>
          </a:p>
        </p:txBody>
      </p:sp>
      <p:sp>
        <p:nvSpPr>
          <p:cNvPr id="13" name="Text 11"/>
          <p:cNvSpPr/>
          <p:nvPr/>
        </p:nvSpPr>
        <p:spPr>
          <a:xfrm>
            <a:off x="822960" y="2971800"/>
            <a:ext cx="4297680" cy="411480"/>
          </a:xfrm>
          <a:prstGeom prst="roundRect">
            <a:avLst>
              <a:gd name="adj" fmla="val 17778"/>
            </a:avLst>
          </a:prstGeom>
          <a:solidFill>
            <a:srgbClr val="17324D"/>
          </a:solidFill>
          <a:ln w="8890">
            <a:solidFill>
              <a:srgbClr val="17324D"/>
            </a:solidFill>
          </a:ln>
        </p:spPr>
        <p:txBody>
          <a:bodyPr wrap="square" lIns="1270" tIns="1270" rIns="1270" bIns="1270" rtlCol="0" anchor="ctr">
            <a:normAutofit/>
          </a:bodyPr>
          <a:lstStyle/>
          <a:p>
            <a:pPr marL="0" indent="0">
              <a:buNone/>
            </a:pPr>
            <a:r>
              <a:rPr lang="en-US" sz="1400" b="1" dirty="0">
                <a:solidFill>
                  <a:srgbClr val="FFFFFF"/>
                </a:solidFill>
              </a:rPr>
              <a:t>Business symptoms reported by airline customers</a:t>
            </a:r>
            <a:endParaRPr lang="en-US" sz="1400" dirty="0"/>
          </a:p>
        </p:txBody>
      </p:sp>
      <p:sp>
        <p:nvSpPr>
          <p:cNvPr id="14" name="Text 12"/>
          <p:cNvSpPr/>
          <p:nvPr/>
        </p:nvSpPr>
        <p:spPr>
          <a:xfrm>
            <a:off x="960120" y="3547871"/>
            <a:ext cx="4424680" cy="2258549"/>
          </a:xfrm>
          <a:prstGeom prst="rect">
            <a:avLst/>
          </a:prstGeom>
          <a:noFill/>
          <a:ln/>
        </p:spPr>
        <p:txBody>
          <a:bodyPr wrap="square" lIns="254" tIns="254" rIns="254" bIns="254" rtlCol="0" anchor="t">
            <a:noAutofit/>
          </a:bodyPr>
          <a:lstStyle/>
          <a:p>
            <a:pPr marL="0" indent="0">
              <a:lnSpc>
                <a:spcPct val="170000"/>
              </a:lnSpc>
              <a:buNone/>
            </a:pPr>
            <a:r>
              <a:rPr lang="en-US" dirty="0">
                <a:solidFill>
                  <a:srgbClr val="111827"/>
                </a:solidFill>
              </a:rPr>
              <a:t>• Undercooked meals</a:t>
            </a:r>
            <a:endParaRPr lang="en-US" dirty="0"/>
          </a:p>
          <a:p>
            <a:pPr marL="0" indent="0">
              <a:lnSpc>
                <a:spcPct val="170000"/>
              </a:lnSpc>
              <a:buNone/>
            </a:pPr>
            <a:r>
              <a:rPr lang="en-US" dirty="0">
                <a:solidFill>
                  <a:srgbClr val="111827"/>
                </a:solidFill>
              </a:rPr>
              <a:t>• Poor packaging</a:t>
            </a:r>
            <a:endParaRPr lang="en-US" dirty="0"/>
          </a:p>
          <a:p>
            <a:pPr marL="0" indent="0">
              <a:lnSpc>
                <a:spcPct val="170000"/>
              </a:lnSpc>
              <a:buNone/>
            </a:pPr>
            <a:r>
              <a:rPr lang="en-US" dirty="0">
                <a:solidFill>
                  <a:srgbClr val="111827"/>
                </a:solidFill>
              </a:rPr>
              <a:t>• Meat found in vegetarian meals</a:t>
            </a:r>
            <a:endParaRPr lang="en-US" dirty="0"/>
          </a:p>
          <a:p>
            <a:pPr marL="0" indent="0">
              <a:lnSpc>
                <a:spcPct val="170000"/>
              </a:lnSpc>
              <a:buNone/>
            </a:pPr>
            <a:r>
              <a:rPr lang="en-US" dirty="0">
                <a:solidFill>
                  <a:srgbClr val="111827"/>
                </a:solidFill>
              </a:rPr>
              <a:t>• Loss of business instead of   market growth</a:t>
            </a:r>
            <a:endParaRPr lang="en-US" dirty="0"/>
          </a:p>
        </p:txBody>
      </p:sp>
      <p:sp>
        <p:nvSpPr>
          <p:cNvPr id="15" name="Text 13"/>
          <p:cNvSpPr/>
          <p:nvPr/>
        </p:nvSpPr>
        <p:spPr>
          <a:xfrm>
            <a:off x="6388100" y="2971800"/>
            <a:ext cx="4297680" cy="411480"/>
          </a:xfrm>
          <a:prstGeom prst="roundRect">
            <a:avLst>
              <a:gd name="adj" fmla="val 17778"/>
            </a:avLst>
          </a:prstGeom>
          <a:solidFill>
            <a:srgbClr val="1B7F79"/>
          </a:solidFill>
          <a:ln w="8890">
            <a:solidFill>
              <a:srgbClr val="1B7F79"/>
            </a:solidFill>
          </a:ln>
        </p:spPr>
        <p:txBody>
          <a:bodyPr wrap="square" lIns="1270" tIns="1270" rIns="1270" bIns="1270" rtlCol="0" anchor="ctr">
            <a:normAutofit/>
          </a:bodyPr>
          <a:lstStyle/>
          <a:p>
            <a:pPr marL="0" indent="0">
              <a:buNone/>
            </a:pPr>
            <a:r>
              <a:rPr lang="en-US" sz="1400" b="1" dirty="0">
                <a:solidFill>
                  <a:srgbClr val="FFFFFF"/>
                </a:solidFill>
              </a:rPr>
              <a:t>Operational causes visible in the case</a:t>
            </a:r>
            <a:endParaRPr lang="en-US" sz="1400" dirty="0"/>
          </a:p>
        </p:txBody>
      </p:sp>
      <p:sp>
        <p:nvSpPr>
          <p:cNvPr id="16" name="Text 14"/>
          <p:cNvSpPr/>
          <p:nvPr/>
        </p:nvSpPr>
        <p:spPr>
          <a:xfrm>
            <a:off x="6388100" y="3547871"/>
            <a:ext cx="4657852" cy="2121395"/>
          </a:xfrm>
          <a:prstGeom prst="rect">
            <a:avLst/>
          </a:prstGeom>
          <a:noFill/>
          <a:ln/>
        </p:spPr>
        <p:txBody>
          <a:bodyPr wrap="square" lIns="254" tIns="254" rIns="254" bIns="254" rtlCol="0" anchor="t">
            <a:normAutofit/>
          </a:bodyPr>
          <a:lstStyle/>
          <a:p>
            <a:pPr marL="0" indent="0">
              <a:lnSpc>
                <a:spcPct val="150000"/>
              </a:lnSpc>
              <a:buNone/>
            </a:pPr>
            <a:r>
              <a:rPr lang="en-US" sz="1500" dirty="0">
                <a:solidFill>
                  <a:srgbClr val="111827"/>
                </a:solidFill>
              </a:rPr>
              <a:t>• </a:t>
            </a:r>
            <a:r>
              <a:rPr lang="en-US" dirty="0">
                <a:solidFill>
                  <a:srgbClr val="111827"/>
                </a:solidFill>
              </a:rPr>
              <a:t>No food hygiene training before work starts</a:t>
            </a:r>
            <a:endParaRPr lang="en-US" dirty="0"/>
          </a:p>
          <a:p>
            <a:pPr marL="0" indent="0">
              <a:lnSpc>
                <a:spcPct val="150000"/>
              </a:lnSpc>
              <a:buNone/>
            </a:pPr>
            <a:r>
              <a:rPr lang="en-US" dirty="0">
                <a:solidFill>
                  <a:srgbClr val="111827"/>
                </a:solidFill>
              </a:rPr>
              <a:t>• Instructions given in a noisy environment</a:t>
            </a:r>
            <a:endParaRPr lang="en-US" dirty="0"/>
          </a:p>
          <a:p>
            <a:pPr marL="0" indent="0">
              <a:lnSpc>
                <a:spcPct val="150000"/>
              </a:lnSpc>
              <a:buNone/>
            </a:pPr>
            <a:r>
              <a:rPr lang="en-US" dirty="0">
                <a:solidFill>
                  <a:srgbClr val="111827"/>
                </a:solidFill>
              </a:rPr>
              <a:t>• English text signs are not enough</a:t>
            </a:r>
            <a:endParaRPr lang="en-US" dirty="0"/>
          </a:p>
          <a:p>
            <a:pPr marL="0" indent="0">
              <a:lnSpc>
                <a:spcPct val="150000"/>
              </a:lnSpc>
              <a:buNone/>
            </a:pPr>
            <a:r>
              <a:rPr lang="en-US" dirty="0">
                <a:solidFill>
                  <a:srgbClr val="111827"/>
                </a:solidFill>
              </a:rPr>
              <a:t>• Gary does not model hygiene standards consistently</a:t>
            </a:r>
            <a:endParaRPr lang="en-US" dirty="0"/>
          </a:p>
        </p:txBody>
      </p:sp>
      <p:sp>
        <p:nvSpPr>
          <p:cNvPr id="17" name="Shape 15"/>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9" name="Text 17"/>
          <p:cNvSpPr/>
          <p:nvPr/>
        </p:nvSpPr>
        <p:spPr>
          <a:xfrm>
            <a:off x="4343400" y="6446520"/>
            <a:ext cx="6995160" cy="228600"/>
          </a:xfrm>
          <a:prstGeom prst="rect">
            <a:avLst/>
          </a:prstGeom>
          <a:noFill/>
          <a:ln/>
        </p:spPr>
        <p:txBody>
          <a:bodyPr wrap="square" lIns="0" tIns="0" rIns="0" bIns="0" rtlCol="0" anchor="ctr">
            <a:normAutofit/>
          </a:bodyPr>
          <a:lstStyle/>
          <a:p>
            <a:pPr marL="0" indent="0">
              <a:buNone/>
            </a:pPr>
            <a:endParaRPr lang="en-US" sz="650"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Root-Cause Map: From Barriers to Food Standards</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The same symptoms are connected to several communication barriers.</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594360" y="1417320"/>
            <a:ext cx="2020824" cy="384048"/>
          </a:xfrm>
          <a:prstGeom prst="rect">
            <a:avLst/>
          </a:prstGeom>
          <a:solidFill>
            <a:srgbClr val="17324D"/>
          </a:solidFill>
          <a:ln>
            <a:solidFill>
              <a:srgbClr val="17324D"/>
            </a:solidFill>
          </a:ln>
        </p:spPr>
        <p:txBody>
          <a:bodyPr wrap="square" lIns="762" tIns="762" rIns="762" bIns="762" rtlCol="0" anchor="ctr"/>
          <a:lstStyle/>
          <a:p>
            <a:pPr marL="0" indent="0">
              <a:buNone/>
            </a:pPr>
            <a:r>
              <a:rPr lang="en-US" sz="1150" b="1" dirty="0">
                <a:solidFill>
                  <a:srgbClr val="FFFFFF"/>
                </a:solidFill>
              </a:rPr>
              <a:t>Barrier</a:t>
            </a:r>
            <a:endParaRPr lang="en-US" sz="1150" dirty="0"/>
          </a:p>
        </p:txBody>
      </p:sp>
      <p:sp>
        <p:nvSpPr>
          <p:cNvPr id="6" name="Text 4"/>
          <p:cNvSpPr/>
          <p:nvPr/>
        </p:nvSpPr>
        <p:spPr>
          <a:xfrm>
            <a:off x="2651760" y="1417320"/>
            <a:ext cx="2798064" cy="384048"/>
          </a:xfrm>
          <a:prstGeom prst="rect">
            <a:avLst/>
          </a:prstGeom>
          <a:solidFill>
            <a:srgbClr val="17324D"/>
          </a:solidFill>
          <a:ln>
            <a:solidFill>
              <a:srgbClr val="17324D"/>
            </a:solidFill>
          </a:ln>
        </p:spPr>
        <p:txBody>
          <a:bodyPr wrap="square" lIns="762" tIns="762" rIns="762" bIns="762" rtlCol="0" anchor="ctr"/>
          <a:lstStyle/>
          <a:p>
            <a:pPr marL="0" indent="0">
              <a:buNone/>
            </a:pPr>
            <a:r>
              <a:rPr lang="en-US" sz="1150" b="1" dirty="0">
                <a:solidFill>
                  <a:srgbClr val="FFFFFF"/>
                </a:solidFill>
              </a:rPr>
              <a:t>Case evidence</a:t>
            </a:r>
            <a:endParaRPr lang="en-US" sz="1150" dirty="0"/>
          </a:p>
        </p:txBody>
      </p:sp>
      <p:sp>
        <p:nvSpPr>
          <p:cNvPr id="7" name="Text 5"/>
          <p:cNvSpPr/>
          <p:nvPr/>
        </p:nvSpPr>
        <p:spPr>
          <a:xfrm>
            <a:off x="5486400" y="1417320"/>
            <a:ext cx="3712464" cy="384048"/>
          </a:xfrm>
          <a:prstGeom prst="rect">
            <a:avLst/>
          </a:prstGeom>
          <a:solidFill>
            <a:srgbClr val="17324D"/>
          </a:solidFill>
          <a:ln>
            <a:solidFill>
              <a:srgbClr val="17324D"/>
            </a:solidFill>
          </a:ln>
        </p:spPr>
        <p:txBody>
          <a:bodyPr wrap="square" lIns="762" tIns="762" rIns="762" bIns="762" rtlCol="0" anchor="ctr"/>
          <a:lstStyle/>
          <a:p>
            <a:pPr marL="0" indent="0">
              <a:buNone/>
            </a:pPr>
            <a:r>
              <a:rPr lang="en-US" sz="1150" b="1" dirty="0">
                <a:solidFill>
                  <a:srgbClr val="FFFFFF"/>
                </a:solidFill>
              </a:rPr>
              <a:t>Likely impact on operations</a:t>
            </a:r>
            <a:endParaRPr lang="en-US" sz="1150" dirty="0"/>
          </a:p>
        </p:txBody>
      </p:sp>
      <p:sp>
        <p:nvSpPr>
          <p:cNvPr id="8" name="Text 6"/>
          <p:cNvSpPr/>
          <p:nvPr/>
        </p:nvSpPr>
        <p:spPr>
          <a:xfrm>
            <a:off x="9235440" y="1417320"/>
            <a:ext cx="1929384" cy="384048"/>
          </a:xfrm>
          <a:prstGeom prst="rect">
            <a:avLst/>
          </a:prstGeom>
          <a:solidFill>
            <a:srgbClr val="17324D"/>
          </a:solidFill>
          <a:ln>
            <a:solidFill>
              <a:srgbClr val="17324D"/>
            </a:solidFill>
          </a:ln>
        </p:spPr>
        <p:txBody>
          <a:bodyPr wrap="square" lIns="762" tIns="762" rIns="762" bIns="762" rtlCol="0" anchor="ctr"/>
          <a:lstStyle/>
          <a:p>
            <a:pPr marL="0" indent="0">
              <a:buNone/>
            </a:pPr>
            <a:r>
              <a:rPr lang="en-US" sz="1150" b="1" dirty="0">
                <a:solidFill>
                  <a:srgbClr val="FFFFFF"/>
                </a:solidFill>
              </a:rPr>
              <a:t>Model used</a:t>
            </a:r>
            <a:endParaRPr lang="en-US" sz="1150" dirty="0"/>
          </a:p>
        </p:txBody>
      </p:sp>
      <p:sp>
        <p:nvSpPr>
          <p:cNvPr id="9" name="Text 7"/>
          <p:cNvSpPr/>
          <p:nvPr/>
        </p:nvSpPr>
        <p:spPr>
          <a:xfrm>
            <a:off x="594360" y="1856232"/>
            <a:ext cx="202082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b="1" dirty="0">
                <a:solidFill>
                  <a:srgbClr val="111827"/>
                </a:solidFill>
              </a:rPr>
              <a:t>Environmental noise</a:t>
            </a:r>
            <a:endParaRPr lang="en-US" sz="1400" dirty="0"/>
          </a:p>
        </p:txBody>
      </p:sp>
      <p:sp>
        <p:nvSpPr>
          <p:cNvPr id="10" name="Text 8"/>
          <p:cNvSpPr/>
          <p:nvPr/>
        </p:nvSpPr>
        <p:spPr>
          <a:xfrm>
            <a:off x="2651760" y="1856232"/>
            <a:ext cx="27980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Old machines “clanking and banging</a:t>
            </a:r>
            <a:r>
              <a:rPr lang="en-US" sz="1070" dirty="0">
                <a:solidFill>
                  <a:srgbClr val="111827"/>
                </a:solidFill>
              </a:rPr>
              <a:t>”</a:t>
            </a:r>
            <a:endParaRPr lang="en-US" sz="1070" dirty="0"/>
          </a:p>
        </p:txBody>
      </p:sp>
      <p:sp>
        <p:nvSpPr>
          <p:cNvPr id="11" name="Text 9"/>
          <p:cNvSpPr/>
          <p:nvPr/>
        </p:nvSpPr>
        <p:spPr>
          <a:xfrm>
            <a:off x="5449824" y="1856232"/>
            <a:ext cx="37124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Messages not heard or distorted</a:t>
            </a:r>
            <a:endParaRPr lang="en-US" sz="1400" dirty="0"/>
          </a:p>
        </p:txBody>
      </p:sp>
      <p:sp>
        <p:nvSpPr>
          <p:cNvPr id="12" name="Text 10"/>
          <p:cNvSpPr/>
          <p:nvPr/>
        </p:nvSpPr>
        <p:spPr>
          <a:xfrm>
            <a:off x="9235440" y="1856232"/>
            <a:ext cx="192938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dirty="0">
                <a:solidFill>
                  <a:srgbClr val="111827"/>
                </a:solidFill>
              </a:rPr>
              <a:t>Shannon–Weaver</a:t>
            </a:r>
            <a:endParaRPr lang="en-US" dirty="0"/>
          </a:p>
        </p:txBody>
      </p:sp>
      <p:sp>
        <p:nvSpPr>
          <p:cNvPr id="13" name="Text 11"/>
          <p:cNvSpPr/>
          <p:nvPr/>
        </p:nvSpPr>
        <p:spPr>
          <a:xfrm>
            <a:off x="594360" y="2532888"/>
            <a:ext cx="202082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b="1" dirty="0">
                <a:solidFill>
                  <a:srgbClr val="111827"/>
                </a:solidFill>
              </a:rPr>
              <a:t>Language / body language</a:t>
            </a:r>
            <a:endParaRPr lang="en-US" sz="1400" dirty="0"/>
          </a:p>
        </p:txBody>
      </p:sp>
      <p:sp>
        <p:nvSpPr>
          <p:cNvPr id="14" name="Text 12"/>
          <p:cNvSpPr/>
          <p:nvPr/>
        </p:nvSpPr>
        <p:spPr>
          <a:xfrm>
            <a:off x="2651760" y="2532888"/>
            <a:ext cx="27980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Limited English; signs; dirty uniform</a:t>
            </a:r>
            <a:endParaRPr lang="en-US" sz="1400" dirty="0"/>
          </a:p>
        </p:txBody>
      </p:sp>
      <p:sp>
        <p:nvSpPr>
          <p:cNvPr id="15" name="Text 13"/>
          <p:cNvSpPr/>
          <p:nvPr/>
        </p:nvSpPr>
        <p:spPr>
          <a:xfrm>
            <a:off x="5486400" y="2532888"/>
            <a:ext cx="37124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Rules misread; non-verbal contradiction</a:t>
            </a:r>
            <a:endParaRPr lang="en-US" sz="1400" dirty="0"/>
          </a:p>
        </p:txBody>
      </p:sp>
      <p:sp>
        <p:nvSpPr>
          <p:cNvPr id="16" name="Text 14"/>
          <p:cNvSpPr/>
          <p:nvPr/>
        </p:nvSpPr>
        <p:spPr>
          <a:xfrm>
            <a:off x="9246616" y="2532888"/>
            <a:ext cx="192938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dirty="0">
                <a:solidFill>
                  <a:srgbClr val="111827"/>
                </a:solidFill>
              </a:rPr>
              <a:t>Berlo SMCR</a:t>
            </a:r>
            <a:endParaRPr lang="en-US" dirty="0"/>
          </a:p>
        </p:txBody>
      </p:sp>
      <p:sp>
        <p:nvSpPr>
          <p:cNvPr id="17" name="Text 15"/>
          <p:cNvSpPr/>
          <p:nvPr/>
        </p:nvSpPr>
        <p:spPr>
          <a:xfrm>
            <a:off x="594360" y="3209544"/>
            <a:ext cx="202082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b="1" dirty="0">
                <a:solidFill>
                  <a:srgbClr val="111827"/>
                </a:solidFill>
              </a:rPr>
              <a:t>Age / generational</a:t>
            </a:r>
            <a:endParaRPr lang="en-US" sz="1400" dirty="0"/>
          </a:p>
        </p:txBody>
      </p:sp>
      <p:sp>
        <p:nvSpPr>
          <p:cNvPr id="18" name="Text 16"/>
          <p:cNvSpPr/>
          <p:nvPr/>
        </p:nvSpPr>
        <p:spPr>
          <a:xfrm>
            <a:off x="2651760" y="3209544"/>
            <a:ext cx="2798064" cy="621792"/>
          </a:xfrm>
          <a:prstGeom prst="rect">
            <a:avLst/>
          </a:prstGeom>
          <a:solidFill>
            <a:srgbClr val="FFFFFF"/>
          </a:solidFill>
          <a:ln w="7620">
            <a:solidFill>
              <a:srgbClr val="CDD5DF"/>
            </a:solidFill>
          </a:ln>
        </p:spPr>
        <p:txBody>
          <a:bodyPr wrap="square" lIns="762" tIns="762" rIns="762" bIns="762" rtlCol="0" anchor="ctr">
            <a:noAutofit/>
          </a:bodyPr>
          <a:lstStyle/>
          <a:p>
            <a:pPr marL="0" indent="0">
              <a:buNone/>
            </a:pPr>
            <a:r>
              <a:rPr lang="en-US" sz="1400" dirty="0">
                <a:solidFill>
                  <a:srgbClr val="111827"/>
                </a:solidFill>
              </a:rPr>
              <a:t>Older workers understand; younger workers do something else</a:t>
            </a:r>
            <a:endParaRPr lang="en-US" sz="1400" dirty="0"/>
          </a:p>
        </p:txBody>
      </p:sp>
      <p:sp>
        <p:nvSpPr>
          <p:cNvPr id="19" name="Text 17"/>
          <p:cNvSpPr/>
          <p:nvPr/>
        </p:nvSpPr>
        <p:spPr>
          <a:xfrm>
            <a:off x="5449824" y="3209544"/>
            <a:ext cx="37124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Different learning expectations; weak shared experience</a:t>
            </a:r>
            <a:endParaRPr lang="en-US" sz="1400" dirty="0"/>
          </a:p>
        </p:txBody>
      </p:sp>
      <p:sp>
        <p:nvSpPr>
          <p:cNvPr id="20" name="Text 18"/>
          <p:cNvSpPr/>
          <p:nvPr/>
        </p:nvSpPr>
        <p:spPr>
          <a:xfrm>
            <a:off x="9235440" y="3209544"/>
            <a:ext cx="192938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dirty="0">
                <a:solidFill>
                  <a:srgbClr val="111827"/>
                </a:solidFill>
              </a:rPr>
              <a:t>Schramm</a:t>
            </a:r>
            <a:endParaRPr lang="en-US" dirty="0"/>
          </a:p>
        </p:txBody>
      </p:sp>
      <p:sp>
        <p:nvSpPr>
          <p:cNvPr id="21" name="Text 19"/>
          <p:cNvSpPr/>
          <p:nvPr/>
        </p:nvSpPr>
        <p:spPr>
          <a:xfrm>
            <a:off x="594360" y="3849625"/>
            <a:ext cx="202082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b="1" dirty="0">
                <a:solidFill>
                  <a:srgbClr val="111827"/>
                </a:solidFill>
              </a:rPr>
              <a:t>Cultural standards</a:t>
            </a:r>
            <a:endParaRPr lang="en-US" sz="1400" dirty="0"/>
          </a:p>
        </p:txBody>
      </p:sp>
      <p:sp>
        <p:nvSpPr>
          <p:cNvPr id="22" name="Text 20"/>
          <p:cNvSpPr/>
          <p:nvPr/>
        </p:nvSpPr>
        <p:spPr>
          <a:xfrm>
            <a:off x="2651760" y="3886200"/>
            <a:ext cx="27980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Five cultural groups with different workplace habits</a:t>
            </a:r>
            <a:endParaRPr lang="en-US" sz="1400" dirty="0"/>
          </a:p>
        </p:txBody>
      </p:sp>
      <p:sp>
        <p:nvSpPr>
          <p:cNvPr id="23" name="Text 21"/>
          <p:cNvSpPr/>
          <p:nvPr/>
        </p:nvSpPr>
        <p:spPr>
          <a:xfrm>
            <a:off x="5486400" y="3886200"/>
            <a:ext cx="37124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Different assumptions about rules and supervision</a:t>
            </a:r>
            <a:endParaRPr lang="en-US" sz="1400" dirty="0"/>
          </a:p>
        </p:txBody>
      </p:sp>
      <p:sp>
        <p:nvSpPr>
          <p:cNvPr id="24" name="Text 22"/>
          <p:cNvSpPr/>
          <p:nvPr/>
        </p:nvSpPr>
        <p:spPr>
          <a:xfrm>
            <a:off x="9235440" y="3886200"/>
            <a:ext cx="192938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dirty="0">
                <a:solidFill>
                  <a:srgbClr val="111827"/>
                </a:solidFill>
              </a:rPr>
              <a:t>Hofstede</a:t>
            </a:r>
            <a:endParaRPr lang="en-US" dirty="0"/>
          </a:p>
        </p:txBody>
      </p:sp>
      <p:sp>
        <p:nvSpPr>
          <p:cNvPr id="25" name="Text 23"/>
          <p:cNvSpPr/>
          <p:nvPr/>
        </p:nvSpPr>
        <p:spPr>
          <a:xfrm>
            <a:off x="594360" y="4562856"/>
            <a:ext cx="202082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b="1" dirty="0">
                <a:solidFill>
                  <a:srgbClr val="111827"/>
                </a:solidFill>
              </a:rPr>
              <a:t>Emotional barrier</a:t>
            </a:r>
            <a:endParaRPr lang="en-US" sz="1400" dirty="0"/>
          </a:p>
        </p:txBody>
      </p:sp>
      <p:sp>
        <p:nvSpPr>
          <p:cNvPr id="26" name="Text 24"/>
          <p:cNvSpPr/>
          <p:nvPr/>
        </p:nvSpPr>
        <p:spPr>
          <a:xfrm>
            <a:off x="2651760" y="4562856"/>
            <a:ext cx="27980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Gary tired, frustrated and shouts “Idiots!”</a:t>
            </a:r>
            <a:endParaRPr lang="en-US" sz="1400" dirty="0"/>
          </a:p>
        </p:txBody>
      </p:sp>
      <p:sp>
        <p:nvSpPr>
          <p:cNvPr id="27" name="Text 25"/>
          <p:cNvSpPr/>
          <p:nvPr/>
        </p:nvSpPr>
        <p:spPr>
          <a:xfrm>
            <a:off x="5486400" y="4562856"/>
            <a:ext cx="371246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sz="1400" dirty="0">
                <a:solidFill>
                  <a:srgbClr val="111827"/>
                </a:solidFill>
              </a:rPr>
              <a:t>Trust and psychological safety damaged</a:t>
            </a:r>
            <a:endParaRPr lang="en-US" sz="1400" dirty="0"/>
          </a:p>
        </p:txBody>
      </p:sp>
      <p:sp>
        <p:nvSpPr>
          <p:cNvPr id="28" name="Text 26"/>
          <p:cNvSpPr/>
          <p:nvPr/>
        </p:nvSpPr>
        <p:spPr>
          <a:xfrm>
            <a:off x="9235440" y="4562856"/>
            <a:ext cx="1929384" cy="621792"/>
          </a:xfrm>
          <a:prstGeom prst="rect">
            <a:avLst/>
          </a:prstGeom>
          <a:solidFill>
            <a:srgbClr val="FFFFFF"/>
          </a:solidFill>
          <a:ln w="7620">
            <a:solidFill>
              <a:srgbClr val="CDD5DF"/>
            </a:solidFill>
          </a:ln>
        </p:spPr>
        <p:txBody>
          <a:bodyPr wrap="square" lIns="762" tIns="762" rIns="762" bIns="762" rtlCol="0" anchor="ctr">
            <a:normAutofit/>
          </a:bodyPr>
          <a:lstStyle/>
          <a:p>
            <a:pPr marL="0" indent="0">
              <a:buNone/>
            </a:pPr>
            <a:r>
              <a:rPr lang="en-US" dirty="0">
                <a:solidFill>
                  <a:srgbClr val="111827"/>
                </a:solidFill>
              </a:rPr>
              <a:t>Berlo / EI</a:t>
            </a:r>
            <a:endParaRPr lang="en-US" dirty="0"/>
          </a:p>
        </p:txBody>
      </p:sp>
      <p:sp>
        <p:nvSpPr>
          <p:cNvPr id="30" name="Shape 28"/>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32" name="Text 30"/>
          <p:cNvSpPr/>
          <p:nvPr/>
        </p:nvSpPr>
        <p:spPr>
          <a:xfrm>
            <a:off x="1054100" y="6099049"/>
            <a:ext cx="10634980" cy="647446"/>
          </a:xfrm>
          <a:prstGeom prst="rect">
            <a:avLst/>
          </a:prstGeom>
          <a:noFill/>
          <a:ln/>
        </p:spPr>
        <p:txBody>
          <a:bodyPr wrap="square" lIns="0" tIns="0" rIns="0" bIns="0" rtlCol="0" anchor="ctr">
            <a:noAutofit/>
          </a:bodyPr>
          <a:lstStyle/>
          <a:p>
            <a:pPr marL="0" indent="0">
              <a:buNone/>
            </a:pPr>
            <a:r>
              <a:rPr lang="en-US" sz="2000" b="1" dirty="0">
                <a:solidFill>
                  <a:srgbClr val="6B7280"/>
                </a:solidFill>
              </a:rPr>
              <a:t>(Shannon and Weaver, 1949; Berlo, 1960; Schramm, 1954; Hofstede, 1980; Goleman, 1995)</a:t>
            </a:r>
            <a:endParaRPr lang="en-US" sz="2000" b="1" dirty="0"/>
          </a:p>
        </p:txBody>
      </p:sp>
      <p:sp>
        <p:nvSpPr>
          <p:cNvPr id="33"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Barrier 1: Environmental Noise</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Old machinery acts as physical noise in the communication channel.</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777240" y="1417320"/>
            <a:ext cx="1920240" cy="365760"/>
          </a:xfrm>
          <a:prstGeom prst="roundRect">
            <a:avLst>
              <a:gd name="adj" fmla="val 20000"/>
            </a:avLst>
          </a:prstGeom>
          <a:solidFill>
            <a:srgbClr val="17324D"/>
          </a:solidFill>
          <a:ln w="8890">
            <a:solidFill>
              <a:srgbClr val="17324D"/>
            </a:solidFill>
          </a:ln>
        </p:spPr>
        <p:txBody>
          <a:bodyPr wrap="square" lIns="1143" tIns="1143" rIns="1143" bIns="1143" rtlCol="0" anchor="ctr">
            <a:normAutofit/>
          </a:bodyPr>
          <a:lstStyle/>
          <a:p>
            <a:pPr marL="0" indent="0">
              <a:buNone/>
            </a:pPr>
            <a:r>
              <a:rPr lang="en-US" sz="1200" b="1" dirty="0">
                <a:solidFill>
                  <a:srgbClr val="FFFFFF"/>
                </a:solidFill>
              </a:rPr>
              <a:t>CASE EVIDENCE</a:t>
            </a:r>
            <a:endParaRPr lang="en-US" sz="1200" dirty="0"/>
          </a:p>
        </p:txBody>
      </p:sp>
      <p:sp>
        <p:nvSpPr>
          <p:cNvPr id="6" name="Text 4"/>
          <p:cNvSpPr/>
          <p:nvPr/>
        </p:nvSpPr>
        <p:spPr>
          <a:xfrm>
            <a:off x="914400" y="1920240"/>
            <a:ext cx="3840480" cy="685800"/>
          </a:xfrm>
          <a:prstGeom prst="rect">
            <a:avLst/>
          </a:prstGeom>
          <a:noFill/>
          <a:ln/>
        </p:spPr>
        <p:txBody>
          <a:bodyPr wrap="square" lIns="1270" tIns="1270" rIns="1270" bIns="1270" rtlCol="0" anchor="ctr">
            <a:normAutofit/>
          </a:bodyPr>
          <a:lstStyle/>
          <a:p>
            <a:pPr marL="0" indent="0">
              <a:buNone/>
            </a:pPr>
            <a:r>
              <a:rPr lang="en-US" sz="1800" i="1" dirty="0">
                <a:solidFill>
                  <a:srgbClr val="B91C1C"/>
                </a:solidFill>
              </a:rPr>
              <a:t>“all the machines clanking and banging”</a:t>
            </a:r>
            <a:endParaRPr lang="en-US" sz="1800" dirty="0"/>
          </a:p>
        </p:txBody>
      </p:sp>
      <p:sp>
        <p:nvSpPr>
          <p:cNvPr id="7" name="Text 5"/>
          <p:cNvSpPr/>
          <p:nvPr/>
        </p:nvSpPr>
        <p:spPr>
          <a:xfrm>
            <a:off x="868680" y="2926079"/>
            <a:ext cx="4206240" cy="2052317"/>
          </a:xfrm>
          <a:prstGeom prst="rect">
            <a:avLst/>
          </a:prstGeom>
          <a:noFill/>
          <a:ln/>
        </p:spPr>
        <p:txBody>
          <a:bodyPr wrap="square" lIns="254" tIns="254" rIns="254" bIns="254" rtlCol="0" anchor="t">
            <a:noAutofit/>
          </a:bodyPr>
          <a:lstStyle/>
          <a:p>
            <a:pPr marL="0" indent="0">
              <a:buNone/>
            </a:pPr>
            <a:r>
              <a:rPr lang="en-US" sz="2000" dirty="0">
                <a:solidFill>
                  <a:srgbClr val="111827"/>
                </a:solidFill>
              </a:rPr>
              <a:t>• Gary has to run around explaining </a:t>
            </a:r>
          </a:p>
          <a:p>
            <a:pPr marL="0" indent="0">
              <a:buNone/>
            </a:pPr>
            <a:r>
              <a:rPr lang="en-US" sz="2000" dirty="0">
                <a:solidFill>
                  <a:srgbClr val="111827"/>
                </a:solidFill>
              </a:rPr>
              <a:t> staff must do.</a:t>
            </a:r>
            <a:endParaRPr lang="en-US" sz="2000" dirty="0"/>
          </a:p>
          <a:p>
            <a:pPr marL="0" indent="0">
              <a:buNone/>
            </a:pPr>
            <a:r>
              <a:rPr lang="en-US" sz="2000" dirty="0">
                <a:solidFill>
                  <a:srgbClr val="111827"/>
                </a:solidFill>
              </a:rPr>
              <a:t>• Verbal messages compete with machine noise.</a:t>
            </a:r>
            <a:endParaRPr lang="en-US" sz="2000" dirty="0"/>
          </a:p>
          <a:p>
            <a:pPr marL="0" indent="0">
              <a:buNone/>
            </a:pPr>
            <a:r>
              <a:rPr lang="en-US" sz="2000" dirty="0">
                <a:solidFill>
                  <a:srgbClr val="111827"/>
                </a:solidFill>
              </a:rPr>
              <a:t>• Instructions can be missed, delayed or misunderstood.</a:t>
            </a:r>
            <a:endParaRPr lang="en-US" sz="2000" dirty="0"/>
          </a:p>
        </p:txBody>
      </p:sp>
      <p:sp>
        <p:nvSpPr>
          <p:cNvPr id="8" name="Text 6"/>
          <p:cNvSpPr/>
          <p:nvPr/>
        </p:nvSpPr>
        <p:spPr>
          <a:xfrm>
            <a:off x="5577840" y="1874520"/>
            <a:ext cx="1325880" cy="731520"/>
          </a:xfrm>
          <a:prstGeom prst="roundRect">
            <a:avLst>
              <a:gd name="adj" fmla="val 10000"/>
            </a:avLst>
          </a:prstGeom>
          <a:solidFill>
            <a:srgbClr val="E8F1F8"/>
          </a:solidFill>
          <a:ln w="8890">
            <a:solidFill>
              <a:srgbClr val="17324D"/>
            </a:solidFill>
          </a:ln>
        </p:spPr>
        <p:txBody>
          <a:bodyPr wrap="square" lIns="1016" tIns="1016" rIns="1016" bIns="1016" rtlCol="0" anchor="ctr">
            <a:normAutofit/>
          </a:bodyPr>
          <a:lstStyle/>
          <a:p>
            <a:pPr marL="0" indent="0">
              <a:buNone/>
            </a:pPr>
            <a:r>
              <a:rPr lang="en-US" sz="1500" b="1" dirty="0">
                <a:solidFill>
                  <a:srgbClr val="17324D"/>
                </a:solidFill>
              </a:rPr>
              <a:t>Sender</a:t>
            </a:r>
            <a:endParaRPr lang="en-US" sz="1500" dirty="0"/>
          </a:p>
          <a:p>
            <a:pPr marL="0" indent="0">
              <a:buNone/>
            </a:pPr>
            <a:r>
              <a:rPr lang="en-US" sz="1500" b="1" dirty="0">
                <a:solidFill>
                  <a:srgbClr val="17324D"/>
                </a:solidFill>
              </a:rPr>
              <a:t>Gary</a:t>
            </a:r>
            <a:endParaRPr lang="en-US" sz="1500" dirty="0"/>
          </a:p>
        </p:txBody>
      </p:sp>
      <p:sp>
        <p:nvSpPr>
          <p:cNvPr id="9" name="Shape 7"/>
          <p:cNvSpPr/>
          <p:nvPr/>
        </p:nvSpPr>
        <p:spPr>
          <a:xfrm>
            <a:off x="7086600" y="2075688"/>
            <a:ext cx="1005840" cy="320040"/>
          </a:xfrm>
          <a:prstGeom prst="rightArrow">
            <a:avLst/>
          </a:prstGeom>
          <a:solidFill>
            <a:srgbClr val="E5E7EB"/>
          </a:solidFill>
          <a:ln w="12700">
            <a:solidFill>
              <a:srgbClr val="E5E7EB"/>
            </a:solidFill>
            <a:prstDash val="solid"/>
          </a:ln>
        </p:spPr>
        <p:txBody>
          <a:bodyPr/>
          <a:lstStyle/>
          <a:p>
            <a:endParaRPr lang="en-US"/>
          </a:p>
        </p:txBody>
      </p:sp>
      <p:sp>
        <p:nvSpPr>
          <p:cNvPr id="10" name="Text 8"/>
          <p:cNvSpPr/>
          <p:nvPr/>
        </p:nvSpPr>
        <p:spPr>
          <a:xfrm>
            <a:off x="8229600" y="1874520"/>
            <a:ext cx="1508760" cy="731520"/>
          </a:xfrm>
          <a:prstGeom prst="roundRect">
            <a:avLst>
              <a:gd name="adj" fmla="val 10000"/>
            </a:avLst>
          </a:prstGeom>
          <a:solidFill>
            <a:srgbClr val="FFF7E6"/>
          </a:solidFill>
          <a:ln w="8890">
            <a:solidFill>
              <a:srgbClr val="F59E0B"/>
            </a:solidFill>
          </a:ln>
        </p:spPr>
        <p:txBody>
          <a:bodyPr wrap="square" lIns="1016" tIns="1016" rIns="1016" bIns="1016" rtlCol="0" anchor="ctr">
            <a:normAutofit/>
          </a:bodyPr>
          <a:lstStyle/>
          <a:p>
            <a:pPr marL="0" indent="0">
              <a:buNone/>
            </a:pPr>
            <a:r>
              <a:rPr lang="en-US" sz="1350" b="1" dirty="0">
                <a:solidFill>
                  <a:srgbClr val="17324D"/>
                </a:solidFill>
              </a:rPr>
              <a:t>Channel</a:t>
            </a:r>
            <a:endParaRPr lang="en-US" sz="1350" dirty="0"/>
          </a:p>
          <a:p>
            <a:pPr marL="0" indent="0">
              <a:buNone/>
            </a:pPr>
            <a:r>
              <a:rPr lang="en-US" sz="1350" b="1" dirty="0">
                <a:solidFill>
                  <a:srgbClr val="17324D"/>
                </a:solidFill>
              </a:rPr>
              <a:t>verbal instruction</a:t>
            </a:r>
            <a:endParaRPr lang="en-US" sz="1350" dirty="0"/>
          </a:p>
        </p:txBody>
      </p:sp>
      <p:sp>
        <p:nvSpPr>
          <p:cNvPr id="11" name="Shape 9"/>
          <p:cNvSpPr/>
          <p:nvPr/>
        </p:nvSpPr>
        <p:spPr>
          <a:xfrm>
            <a:off x="9875520" y="2075688"/>
            <a:ext cx="1005840" cy="320040"/>
          </a:xfrm>
          <a:prstGeom prst="rightArrow">
            <a:avLst/>
          </a:prstGeom>
          <a:solidFill>
            <a:srgbClr val="E5E7EB"/>
          </a:solidFill>
          <a:ln w="12700">
            <a:solidFill>
              <a:srgbClr val="E5E7EB"/>
            </a:solidFill>
            <a:prstDash val="solid"/>
          </a:ln>
        </p:spPr>
        <p:txBody>
          <a:bodyPr/>
          <a:lstStyle/>
          <a:p>
            <a:endParaRPr lang="en-US"/>
          </a:p>
        </p:txBody>
      </p:sp>
      <p:sp>
        <p:nvSpPr>
          <p:cNvPr id="12" name="Text 10"/>
          <p:cNvSpPr/>
          <p:nvPr/>
        </p:nvSpPr>
        <p:spPr>
          <a:xfrm>
            <a:off x="10881360" y="1874520"/>
            <a:ext cx="1005840" cy="731520"/>
          </a:xfrm>
          <a:prstGeom prst="roundRect">
            <a:avLst>
              <a:gd name="adj" fmla="val 10000"/>
            </a:avLst>
          </a:prstGeom>
          <a:solidFill>
            <a:srgbClr val="E6F5F3"/>
          </a:solidFill>
          <a:ln w="8890">
            <a:solidFill>
              <a:srgbClr val="1B7F79"/>
            </a:solidFill>
          </a:ln>
        </p:spPr>
        <p:txBody>
          <a:bodyPr wrap="square" lIns="762" tIns="762" rIns="762" bIns="762" rtlCol="0" anchor="ctr">
            <a:normAutofit/>
          </a:bodyPr>
          <a:lstStyle/>
          <a:p>
            <a:pPr marL="0" indent="0">
              <a:buNone/>
            </a:pPr>
            <a:r>
              <a:rPr lang="en-US" sz="1250" b="1" dirty="0">
                <a:solidFill>
                  <a:srgbClr val="17324D"/>
                </a:solidFill>
              </a:rPr>
              <a:t>Receiver</a:t>
            </a:r>
            <a:endParaRPr lang="en-US" sz="1250" dirty="0"/>
          </a:p>
          <a:p>
            <a:pPr marL="0" indent="0">
              <a:buNone/>
            </a:pPr>
            <a:r>
              <a:rPr lang="en-US" sz="1250" b="1" dirty="0">
                <a:solidFill>
                  <a:srgbClr val="17324D"/>
                </a:solidFill>
              </a:rPr>
              <a:t>worker</a:t>
            </a:r>
            <a:endParaRPr lang="en-US" sz="1250" dirty="0"/>
          </a:p>
        </p:txBody>
      </p:sp>
      <p:sp>
        <p:nvSpPr>
          <p:cNvPr id="13" name="Text 11"/>
          <p:cNvSpPr/>
          <p:nvPr/>
        </p:nvSpPr>
        <p:spPr>
          <a:xfrm>
            <a:off x="7406640" y="3017520"/>
            <a:ext cx="3108960" cy="502920"/>
          </a:xfrm>
          <a:prstGeom prst="roundRect">
            <a:avLst>
              <a:gd name="adj" fmla="val 14545"/>
            </a:avLst>
          </a:prstGeom>
          <a:solidFill>
            <a:srgbClr val="FEE2E2"/>
          </a:solidFill>
          <a:ln w="8890">
            <a:solidFill>
              <a:srgbClr val="B91C1C"/>
            </a:solidFill>
          </a:ln>
        </p:spPr>
        <p:txBody>
          <a:bodyPr wrap="square" lIns="1270" tIns="1270" rIns="1270" bIns="1270" rtlCol="0" anchor="ctr">
            <a:normAutofit/>
          </a:bodyPr>
          <a:lstStyle/>
          <a:p>
            <a:pPr marL="0" indent="0">
              <a:buNone/>
            </a:pPr>
            <a:r>
              <a:rPr lang="en-US" sz="1600" b="1" dirty="0">
                <a:solidFill>
                  <a:srgbClr val="B91C1C"/>
                </a:solidFill>
              </a:rPr>
              <a:t>Physical noise: old machines</a:t>
            </a:r>
            <a:endParaRPr lang="en-US" sz="1600" dirty="0"/>
          </a:p>
        </p:txBody>
      </p:sp>
      <p:sp>
        <p:nvSpPr>
          <p:cNvPr id="14" name="Text 12"/>
          <p:cNvSpPr/>
          <p:nvPr/>
        </p:nvSpPr>
        <p:spPr>
          <a:xfrm>
            <a:off x="5623560" y="3977640"/>
            <a:ext cx="5760720" cy="502920"/>
          </a:xfrm>
          <a:prstGeom prst="rect">
            <a:avLst/>
          </a:prstGeom>
          <a:noFill/>
          <a:ln/>
        </p:spPr>
        <p:txBody>
          <a:bodyPr wrap="square" lIns="0" tIns="0" rIns="0" bIns="0" rtlCol="0" anchor="ctr">
            <a:normAutofit/>
          </a:bodyPr>
          <a:lstStyle/>
          <a:p>
            <a:pPr marL="0" indent="0">
              <a:buNone/>
            </a:pPr>
            <a:r>
              <a:rPr lang="en-US" sz="1400" b="1" dirty="0">
                <a:solidFill>
                  <a:srgbClr val="4B5563"/>
                </a:solidFill>
              </a:rPr>
              <a:t>Shannon–Weaver: noise disrupts message transmission before it reaches the receiver.</a:t>
            </a:r>
            <a:endParaRPr lang="en-US" sz="1400" b="1" dirty="0"/>
          </a:p>
        </p:txBody>
      </p:sp>
      <p:sp>
        <p:nvSpPr>
          <p:cNvPr id="15" name="Text 13"/>
          <p:cNvSpPr/>
          <p:nvPr/>
        </p:nvSpPr>
        <p:spPr>
          <a:xfrm>
            <a:off x="5623560" y="4800599"/>
            <a:ext cx="5897880" cy="1234433"/>
          </a:xfrm>
          <a:prstGeom prst="roundRect">
            <a:avLst>
              <a:gd name="adj" fmla="val 11111"/>
            </a:avLst>
          </a:prstGeom>
          <a:solidFill>
            <a:srgbClr val="FFFFFF"/>
          </a:solidFill>
          <a:ln w="8890">
            <a:solidFill>
              <a:srgbClr val="E5E7EB"/>
            </a:solidFill>
          </a:ln>
        </p:spPr>
        <p:txBody>
          <a:bodyPr wrap="square" lIns="1524" tIns="1524" rIns="1524" bIns="1524" rtlCol="0" anchor="ctr">
            <a:noAutofit/>
          </a:bodyPr>
          <a:lstStyle/>
          <a:p>
            <a:pPr marL="0" indent="0">
              <a:buNone/>
            </a:pPr>
            <a:r>
              <a:rPr lang="en-US" dirty="0">
                <a:solidFill>
                  <a:srgbClr val="C00000"/>
                </a:solidFill>
              </a:rPr>
              <a:t>Business risk: if instructions are not clearly heard,</a:t>
            </a:r>
          </a:p>
          <a:p>
            <a:pPr marL="0" indent="0">
              <a:buNone/>
            </a:pPr>
            <a:r>
              <a:rPr lang="en-US" dirty="0">
                <a:solidFill>
                  <a:srgbClr val="C00000"/>
                </a:solidFill>
              </a:rPr>
              <a:t> food preparation, chilling and packaging procedures become inconsistent.</a:t>
            </a:r>
          </a:p>
        </p:txBody>
      </p:sp>
      <p:sp>
        <p:nvSpPr>
          <p:cNvPr id="16" name="Shape 14"/>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8" name="Text 16"/>
          <p:cNvSpPr/>
          <p:nvPr/>
        </p:nvSpPr>
        <p:spPr>
          <a:xfrm>
            <a:off x="3009900" y="6446519"/>
            <a:ext cx="8328660" cy="299989"/>
          </a:xfrm>
          <a:prstGeom prst="rect">
            <a:avLst/>
          </a:prstGeom>
          <a:noFill/>
          <a:ln/>
        </p:spPr>
        <p:txBody>
          <a:bodyPr wrap="square" lIns="0" tIns="0" rIns="0" bIns="0" rtlCol="0" anchor="ctr">
            <a:noAutofit/>
          </a:bodyPr>
          <a:lstStyle/>
          <a:p>
            <a:pPr marL="0" indent="0" algn="ctr">
              <a:buNone/>
            </a:pPr>
            <a:r>
              <a:rPr lang="en-US" sz="2000" dirty="0">
                <a:solidFill>
                  <a:srgbClr val="6B7280"/>
                </a:solidFill>
              </a:rPr>
              <a:t>(</a:t>
            </a:r>
            <a:r>
              <a:rPr lang="en-US" sz="2000" b="1" dirty="0">
                <a:solidFill>
                  <a:srgbClr val="6B7280"/>
                </a:solidFill>
              </a:rPr>
              <a:t>Shannon and Weaver, 1949)</a:t>
            </a:r>
            <a:endParaRPr lang="en-US" sz="2000" b="1"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Barrier 2: Language, Signs and Body Language</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A message fails when the sender and receiver do not share the same code.</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777240" y="1417320"/>
            <a:ext cx="1920240" cy="365760"/>
          </a:xfrm>
          <a:prstGeom prst="roundRect">
            <a:avLst>
              <a:gd name="adj" fmla="val 20000"/>
            </a:avLst>
          </a:prstGeom>
          <a:solidFill>
            <a:srgbClr val="1B7F79"/>
          </a:solidFill>
          <a:ln w="8890">
            <a:solidFill>
              <a:srgbClr val="1B7F79"/>
            </a:solidFill>
          </a:ln>
        </p:spPr>
        <p:txBody>
          <a:bodyPr wrap="square" lIns="1143" tIns="1143" rIns="1143" bIns="1143" rtlCol="0" anchor="ctr">
            <a:normAutofit/>
          </a:bodyPr>
          <a:lstStyle/>
          <a:p>
            <a:pPr marL="0" indent="0">
              <a:buNone/>
            </a:pPr>
            <a:r>
              <a:rPr lang="en-US" sz="1200" b="1" dirty="0">
                <a:solidFill>
                  <a:srgbClr val="FFFFFF"/>
                </a:solidFill>
              </a:rPr>
              <a:t>Case evidence</a:t>
            </a:r>
            <a:endParaRPr lang="en-US" sz="1200" dirty="0"/>
          </a:p>
        </p:txBody>
      </p:sp>
      <p:sp>
        <p:nvSpPr>
          <p:cNvPr id="6" name="Text 4"/>
          <p:cNvSpPr/>
          <p:nvPr/>
        </p:nvSpPr>
        <p:spPr>
          <a:xfrm>
            <a:off x="868680" y="1920240"/>
            <a:ext cx="4892040" cy="1645920"/>
          </a:xfrm>
          <a:prstGeom prst="rect">
            <a:avLst/>
          </a:prstGeom>
          <a:noFill/>
          <a:ln/>
        </p:spPr>
        <p:txBody>
          <a:bodyPr wrap="square" lIns="254" tIns="254" rIns="254" bIns="254" rtlCol="0" anchor="t">
            <a:noAutofit/>
          </a:bodyPr>
          <a:lstStyle/>
          <a:p>
            <a:pPr marL="0" indent="0">
              <a:lnSpc>
                <a:spcPct val="150000"/>
              </a:lnSpc>
              <a:buNone/>
            </a:pPr>
            <a:r>
              <a:rPr lang="en-US" dirty="0">
                <a:solidFill>
                  <a:srgbClr val="111827"/>
                </a:solidFill>
              </a:rPr>
              <a:t>• Most staff speak their own language with </a:t>
            </a:r>
            <a:endParaRPr lang="uk-UA" dirty="0">
              <a:solidFill>
                <a:srgbClr val="111827"/>
              </a:solidFill>
            </a:endParaRPr>
          </a:p>
          <a:p>
            <a:pPr marL="0" indent="0">
              <a:lnSpc>
                <a:spcPct val="150000"/>
              </a:lnSpc>
              <a:buNone/>
            </a:pPr>
            <a:r>
              <a:rPr lang="en-US" dirty="0">
                <a:solidFill>
                  <a:srgbClr val="111827"/>
                </a:solidFill>
              </a:rPr>
              <a:t>only a few English words.</a:t>
            </a:r>
            <a:endParaRPr lang="en-US" dirty="0"/>
          </a:p>
          <a:p>
            <a:pPr marL="0" indent="0">
              <a:lnSpc>
                <a:spcPct val="150000"/>
              </a:lnSpc>
              <a:buNone/>
            </a:pPr>
            <a:r>
              <a:rPr lang="en-US" dirty="0">
                <a:solidFill>
                  <a:srgbClr val="111827"/>
                </a:solidFill>
              </a:rPr>
              <a:t>• Gary covers the walls with English signs.</a:t>
            </a:r>
            <a:endParaRPr lang="en-US" dirty="0"/>
          </a:p>
          <a:p>
            <a:pPr marL="0" indent="0">
              <a:lnSpc>
                <a:spcPct val="150000"/>
              </a:lnSpc>
              <a:buNone/>
            </a:pPr>
            <a:r>
              <a:rPr lang="en-US" dirty="0">
                <a:solidFill>
                  <a:srgbClr val="111827"/>
                </a:solidFill>
              </a:rPr>
              <a:t>• Gary demands hygiene but arrives with grease under nails, untidy hair and a dirty uniform.</a:t>
            </a:r>
            <a:endParaRPr lang="en-US" dirty="0"/>
          </a:p>
        </p:txBody>
      </p:sp>
      <p:sp>
        <p:nvSpPr>
          <p:cNvPr id="7" name="Text 5"/>
          <p:cNvSpPr/>
          <p:nvPr/>
        </p:nvSpPr>
        <p:spPr>
          <a:xfrm>
            <a:off x="6400800" y="1417320"/>
            <a:ext cx="4983480" cy="365760"/>
          </a:xfrm>
          <a:prstGeom prst="roundRect">
            <a:avLst>
              <a:gd name="adj" fmla="val 20000"/>
            </a:avLst>
          </a:prstGeom>
          <a:solidFill>
            <a:srgbClr val="17324D"/>
          </a:solidFill>
          <a:ln w="8890">
            <a:solidFill>
              <a:srgbClr val="17324D"/>
            </a:solidFill>
          </a:ln>
        </p:spPr>
        <p:txBody>
          <a:bodyPr wrap="square" lIns="1143" tIns="1143" rIns="1143" bIns="1143" rtlCol="0" anchor="ctr">
            <a:normAutofit/>
          </a:bodyPr>
          <a:lstStyle/>
          <a:p>
            <a:pPr marL="0" indent="0">
              <a:buNone/>
            </a:pPr>
            <a:r>
              <a:rPr lang="en-US" sz="1200" b="1" dirty="0">
                <a:solidFill>
                  <a:srgbClr val="FFFFFF"/>
                </a:solidFill>
              </a:rPr>
              <a:t>Berlo SMCR diagnosis</a:t>
            </a:r>
            <a:endParaRPr lang="en-US" sz="1200" dirty="0"/>
          </a:p>
        </p:txBody>
      </p:sp>
      <p:sp>
        <p:nvSpPr>
          <p:cNvPr id="8" name="Text 6"/>
          <p:cNvSpPr/>
          <p:nvPr/>
        </p:nvSpPr>
        <p:spPr>
          <a:xfrm>
            <a:off x="6355080" y="2148839"/>
            <a:ext cx="1005840" cy="1209025"/>
          </a:xfrm>
          <a:prstGeom prst="roundRect">
            <a:avLst>
              <a:gd name="adj" fmla="val 7273"/>
            </a:avLst>
          </a:prstGeom>
          <a:solidFill>
            <a:srgbClr val="E8F1F8"/>
          </a:solidFill>
          <a:ln w="8890">
            <a:solidFill>
              <a:srgbClr val="17324D"/>
            </a:solidFill>
          </a:ln>
        </p:spPr>
        <p:txBody>
          <a:bodyPr wrap="square" lIns="635" tIns="635" rIns="635" bIns="635" rtlCol="0" anchor="ctr">
            <a:normAutofit fontScale="92500" lnSpcReduction="20000"/>
          </a:bodyPr>
          <a:lstStyle/>
          <a:p>
            <a:pPr marL="0" indent="0">
              <a:buNone/>
            </a:pPr>
            <a:r>
              <a:rPr lang="en-US" sz="2200" b="1" dirty="0">
                <a:solidFill>
                  <a:srgbClr val="17324D"/>
                </a:solidFill>
              </a:rPr>
              <a:t>S</a:t>
            </a:r>
            <a:endParaRPr lang="uk-UA" sz="2200" b="1" dirty="0">
              <a:solidFill>
                <a:srgbClr val="17324D"/>
              </a:solidFill>
            </a:endParaRPr>
          </a:p>
          <a:p>
            <a:pPr marL="0" indent="0">
              <a:buNone/>
            </a:pPr>
            <a:endParaRPr lang="en-US" dirty="0"/>
          </a:p>
          <a:p>
            <a:pPr marL="0" indent="0">
              <a:buNone/>
            </a:pPr>
            <a:r>
              <a:rPr lang="en-US" b="1" dirty="0">
                <a:solidFill>
                  <a:srgbClr val="17324D"/>
                </a:solidFill>
              </a:rPr>
              <a:t>Sender</a:t>
            </a:r>
            <a:endParaRPr lang="uk-UA" b="1" dirty="0">
              <a:solidFill>
                <a:srgbClr val="17324D"/>
              </a:solidFill>
            </a:endParaRPr>
          </a:p>
          <a:p>
            <a:pPr marL="0" indent="0">
              <a:buNone/>
            </a:pPr>
            <a:endParaRPr lang="en-US" dirty="0"/>
          </a:p>
          <a:p>
            <a:pPr marL="0" indent="0">
              <a:buNone/>
            </a:pPr>
            <a:r>
              <a:rPr lang="en-US" b="1" dirty="0">
                <a:solidFill>
                  <a:srgbClr val="17324D"/>
                </a:solidFill>
              </a:rPr>
              <a:t>Gary</a:t>
            </a:r>
            <a:endParaRPr lang="en-US" dirty="0"/>
          </a:p>
        </p:txBody>
      </p:sp>
      <p:sp>
        <p:nvSpPr>
          <p:cNvPr id="9" name="Text 7"/>
          <p:cNvSpPr/>
          <p:nvPr/>
        </p:nvSpPr>
        <p:spPr>
          <a:xfrm>
            <a:off x="7452360" y="2148838"/>
            <a:ext cx="1143000" cy="1209025"/>
          </a:xfrm>
          <a:prstGeom prst="roundRect">
            <a:avLst>
              <a:gd name="adj" fmla="val 7273"/>
            </a:avLst>
          </a:prstGeom>
          <a:solidFill>
            <a:srgbClr val="FFF7E6"/>
          </a:solidFill>
          <a:ln w="8890">
            <a:solidFill>
              <a:srgbClr val="F59E0B"/>
            </a:solidFill>
          </a:ln>
        </p:spPr>
        <p:txBody>
          <a:bodyPr wrap="square" lIns="635" tIns="635" rIns="635" bIns="635" rtlCol="0" anchor="ctr">
            <a:noAutofit/>
          </a:bodyPr>
          <a:lstStyle/>
          <a:p>
            <a:pPr marL="0" indent="0">
              <a:buNone/>
            </a:pPr>
            <a:r>
              <a:rPr lang="en-US" sz="2000" b="1" dirty="0">
                <a:solidFill>
                  <a:srgbClr val="17324D"/>
                </a:solidFill>
              </a:rPr>
              <a:t>M</a:t>
            </a:r>
            <a:endParaRPr lang="en-US" sz="2000" dirty="0"/>
          </a:p>
          <a:p>
            <a:pPr marL="0" indent="0">
              <a:buNone/>
            </a:pPr>
            <a:r>
              <a:rPr lang="en-US" b="1" dirty="0">
                <a:solidFill>
                  <a:srgbClr val="17324D"/>
                </a:solidFill>
              </a:rPr>
              <a:t>Message</a:t>
            </a:r>
            <a:endParaRPr lang="en-US" dirty="0"/>
          </a:p>
          <a:p>
            <a:pPr marL="0" indent="0">
              <a:buNone/>
            </a:pPr>
            <a:r>
              <a:rPr lang="en-US" b="1" dirty="0">
                <a:solidFill>
                  <a:srgbClr val="17324D"/>
                </a:solidFill>
              </a:rPr>
              <a:t>Hygiene rules</a:t>
            </a:r>
            <a:endParaRPr lang="en-US" dirty="0"/>
          </a:p>
        </p:txBody>
      </p:sp>
      <p:sp>
        <p:nvSpPr>
          <p:cNvPr id="10" name="Text 8"/>
          <p:cNvSpPr/>
          <p:nvPr/>
        </p:nvSpPr>
        <p:spPr>
          <a:xfrm>
            <a:off x="8732520" y="2148838"/>
            <a:ext cx="1417320" cy="1155701"/>
          </a:xfrm>
          <a:prstGeom prst="roundRect">
            <a:avLst>
              <a:gd name="adj" fmla="val 7273"/>
            </a:avLst>
          </a:prstGeom>
          <a:solidFill>
            <a:srgbClr val="E6F5F3"/>
          </a:solidFill>
          <a:ln w="8890">
            <a:solidFill>
              <a:srgbClr val="1B7F79"/>
            </a:solidFill>
          </a:ln>
        </p:spPr>
        <p:txBody>
          <a:bodyPr wrap="square" lIns="635" tIns="635" rIns="635" bIns="635" rtlCol="0" anchor="ctr">
            <a:normAutofit lnSpcReduction="10000"/>
          </a:bodyPr>
          <a:lstStyle/>
          <a:p>
            <a:pPr marL="0" indent="0">
              <a:buNone/>
            </a:pPr>
            <a:r>
              <a:rPr lang="en-US" sz="2200" b="1" dirty="0">
                <a:solidFill>
                  <a:srgbClr val="17324D"/>
                </a:solidFill>
              </a:rPr>
              <a:t>C</a:t>
            </a:r>
            <a:endParaRPr lang="en-US" sz="2200" b="1" dirty="0"/>
          </a:p>
          <a:p>
            <a:pPr marL="0" indent="0">
              <a:buNone/>
            </a:pPr>
            <a:r>
              <a:rPr lang="en-US" b="1" dirty="0">
                <a:solidFill>
                  <a:srgbClr val="17324D"/>
                </a:solidFill>
              </a:rPr>
              <a:t>Channel</a:t>
            </a:r>
            <a:endParaRPr lang="en-US" dirty="0"/>
          </a:p>
          <a:p>
            <a:pPr marL="0" indent="0">
              <a:buNone/>
            </a:pPr>
            <a:r>
              <a:rPr lang="en-US" b="1" dirty="0">
                <a:solidFill>
                  <a:srgbClr val="17324D"/>
                </a:solidFill>
              </a:rPr>
              <a:t>Spoken + Signs + Body</a:t>
            </a:r>
            <a:endParaRPr lang="en-US" dirty="0"/>
          </a:p>
        </p:txBody>
      </p:sp>
      <p:sp>
        <p:nvSpPr>
          <p:cNvPr id="11" name="Text 9"/>
          <p:cNvSpPr/>
          <p:nvPr/>
        </p:nvSpPr>
        <p:spPr>
          <a:xfrm>
            <a:off x="10287000" y="2148839"/>
            <a:ext cx="1188720" cy="1155695"/>
          </a:xfrm>
          <a:prstGeom prst="roundRect">
            <a:avLst>
              <a:gd name="adj" fmla="val 7273"/>
            </a:avLst>
          </a:prstGeom>
          <a:solidFill>
            <a:srgbClr val="FEE2E2"/>
          </a:solidFill>
          <a:ln w="8890">
            <a:solidFill>
              <a:srgbClr val="B91C1C"/>
            </a:solidFill>
          </a:ln>
        </p:spPr>
        <p:txBody>
          <a:bodyPr wrap="square" lIns="635" tIns="635" rIns="635" bIns="635" rtlCol="0" anchor="ctr">
            <a:normAutofit lnSpcReduction="10000"/>
          </a:bodyPr>
          <a:lstStyle/>
          <a:p>
            <a:pPr marL="0" indent="0">
              <a:buNone/>
            </a:pPr>
            <a:r>
              <a:rPr lang="en-US" sz="2200" b="1" dirty="0">
                <a:solidFill>
                  <a:srgbClr val="17324D"/>
                </a:solidFill>
              </a:rPr>
              <a:t>R</a:t>
            </a:r>
            <a:endParaRPr lang="en-US" sz="2200" b="1" dirty="0"/>
          </a:p>
          <a:p>
            <a:pPr marL="0" indent="0">
              <a:buNone/>
            </a:pPr>
            <a:r>
              <a:rPr lang="en-US" b="1" dirty="0">
                <a:solidFill>
                  <a:srgbClr val="17324D"/>
                </a:solidFill>
              </a:rPr>
              <a:t>Receiver</a:t>
            </a:r>
            <a:endParaRPr lang="en-US" dirty="0"/>
          </a:p>
          <a:p>
            <a:pPr marL="0" indent="0">
              <a:buNone/>
            </a:pPr>
            <a:r>
              <a:rPr lang="en-US" b="1" dirty="0">
                <a:solidFill>
                  <a:srgbClr val="17324D"/>
                </a:solidFill>
              </a:rPr>
              <a:t>Multilingual staff</a:t>
            </a:r>
            <a:endParaRPr lang="en-US" dirty="0"/>
          </a:p>
        </p:txBody>
      </p:sp>
      <p:sp>
        <p:nvSpPr>
          <p:cNvPr id="12" name="Text 10"/>
          <p:cNvSpPr/>
          <p:nvPr/>
        </p:nvSpPr>
        <p:spPr>
          <a:xfrm>
            <a:off x="6400800" y="3690619"/>
            <a:ext cx="4983480" cy="2331713"/>
          </a:xfrm>
          <a:prstGeom prst="roundRect">
            <a:avLst>
              <a:gd name="adj" fmla="val 7273"/>
            </a:avLst>
          </a:prstGeom>
          <a:solidFill>
            <a:srgbClr val="FFFFFF"/>
          </a:solidFill>
          <a:ln w="8890">
            <a:solidFill>
              <a:srgbClr val="E5E7EB"/>
            </a:solidFill>
          </a:ln>
        </p:spPr>
        <p:txBody>
          <a:bodyPr wrap="square" lIns="1524" tIns="1524" rIns="1524" bIns="1524" rtlCol="0" anchor="ctr">
            <a:normAutofit/>
          </a:bodyPr>
          <a:lstStyle/>
          <a:p>
            <a:pPr marL="0" indent="0">
              <a:buNone/>
            </a:pPr>
            <a:r>
              <a:rPr lang="en-US" sz="2000" b="1" dirty="0">
                <a:solidFill>
                  <a:srgbClr val="C00000"/>
                </a:solidFill>
              </a:rPr>
              <a:t>Problem: </a:t>
            </a:r>
          </a:p>
          <a:p>
            <a:pPr marL="0" indent="0">
              <a:buNone/>
            </a:pPr>
            <a:r>
              <a:rPr lang="en-US" dirty="0">
                <a:solidFill>
                  <a:srgbClr val="111827"/>
                </a:solidFill>
              </a:rPr>
              <a:t>written English signs alone </a:t>
            </a:r>
          </a:p>
          <a:p>
            <a:pPr marL="0" indent="0">
              <a:buNone/>
            </a:pPr>
            <a:r>
              <a:rPr lang="en-US" dirty="0">
                <a:solidFill>
                  <a:srgbClr val="111827"/>
                </a:solidFill>
              </a:rPr>
              <a:t>do not confirm understanding. </a:t>
            </a:r>
          </a:p>
          <a:p>
            <a:pPr marL="0" indent="0">
              <a:buNone/>
            </a:pPr>
            <a:endParaRPr lang="en-US" dirty="0">
              <a:solidFill>
                <a:srgbClr val="111827"/>
              </a:solidFill>
            </a:endParaRPr>
          </a:p>
          <a:p>
            <a:pPr marL="0" indent="0">
              <a:buNone/>
            </a:pPr>
            <a:r>
              <a:rPr lang="en-US" dirty="0">
                <a:solidFill>
                  <a:srgbClr val="111827"/>
                </a:solidFill>
              </a:rPr>
              <a:t>Gary’s body language and appearance send an opposite message about hygiene.</a:t>
            </a:r>
            <a:endParaRPr lang="en-US" dirty="0"/>
          </a:p>
        </p:txBody>
      </p:sp>
      <p:sp>
        <p:nvSpPr>
          <p:cNvPr id="13" name="Text 11"/>
          <p:cNvSpPr/>
          <p:nvPr/>
        </p:nvSpPr>
        <p:spPr>
          <a:xfrm>
            <a:off x="960120" y="4434839"/>
            <a:ext cx="4617720" cy="1587491"/>
          </a:xfrm>
          <a:prstGeom prst="roundRect">
            <a:avLst>
              <a:gd name="adj" fmla="val 10256"/>
            </a:avLst>
          </a:prstGeom>
          <a:solidFill>
            <a:srgbClr val="FFF7E6"/>
          </a:solidFill>
          <a:ln w="8890">
            <a:solidFill>
              <a:srgbClr val="F59E0B"/>
            </a:solidFill>
          </a:ln>
        </p:spPr>
        <p:txBody>
          <a:bodyPr wrap="square" lIns="1524" tIns="1524" rIns="1524" bIns="1524" rtlCol="0" anchor="ctr">
            <a:normAutofit/>
          </a:bodyPr>
          <a:lstStyle/>
          <a:p>
            <a:pPr marL="0" indent="0">
              <a:buNone/>
            </a:pPr>
            <a:r>
              <a:rPr lang="en-US" sz="2000" b="1" dirty="0">
                <a:solidFill>
                  <a:srgbClr val="C00000"/>
                </a:solidFill>
              </a:rPr>
              <a:t>Embodiment point: </a:t>
            </a:r>
          </a:p>
          <a:p>
            <a:pPr marL="0" indent="0">
              <a:buNone/>
            </a:pPr>
            <a:r>
              <a:rPr lang="en-US" sz="2000" b="1" dirty="0">
                <a:solidFill>
                  <a:srgbClr val="17324D"/>
                </a:solidFill>
              </a:rPr>
              <a:t>people learn standards by</a:t>
            </a:r>
          </a:p>
          <a:p>
            <a:pPr marL="0" indent="0">
              <a:buNone/>
            </a:pPr>
            <a:r>
              <a:rPr lang="en-US" sz="2000" b="1" dirty="0">
                <a:solidFill>
                  <a:srgbClr val="17324D"/>
                </a:solidFill>
              </a:rPr>
              <a:t> seeing and copying </a:t>
            </a:r>
            <a:r>
              <a:rPr lang="en-US" sz="2000" b="1" dirty="0" err="1">
                <a:solidFill>
                  <a:srgbClr val="17324D"/>
                </a:solidFill>
              </a:rPr>
              <a:t>behaviour</a:t>
            </a:r>
            <a:r>
              <a:rPr lang="en-US" sz="2000" b="1" dirty="0">
                <a:solidFill>
                  <a:srgbClr val="17324D"/>
                </a:solidFill>
              </a:rPr>
              <a:t>,</a:t>
            </a:r>
          </a:p>
          <a:p>
            <a:pPr marL="0" indent="0">
              <a:buNone/>
            </a:pPr>
            <a:r>
              <a:rPr lang="en-US" sz="2000" b="1" dirty="0">
                <a:solidFill>
                  <a:srgbClr val="17324D"/>
                </a:solidFill>
              </a:rPr>
              <a:t> not only by reading instructions.</a:t>
            </a:r>
            <a:endParaRPr lang="en-US" sz="2000" dirty="0"/>
          </a:p>
        </p:txBody>
      </p:sp>
      <p:sp>
        <p:nvSpPr>
          <p:cNvPr id="14" name="Shape 12"/>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6" name="Text 14"/>
          <p:cNvSpPr/>
          <p:nvPr/>
        </p:nvSpPr>
        <p:spPr>
          <a:xfrm>
            <a:off x="5511800" y="6442724"/>
            <a:ext cx="4775200" cy="241303"/>
          </a:xfrm>
          <a:prstGeom prst="rect">
            <a:avLst/>
          </a:prstGeom>
          <a:noFill/>
          <a:ln/>
        </p:spPr>
        <p:txBody>
          <a:bodyPr wrap="square" lIns="0" tIns="0" rIns="0" bIns="0" rtlCol="0" anchor="ctr">
            <a:noAutofit/>
          </a:bodyPr>
          <a:lstStyle/>
          <a:p>
            <a:pPr marL="0" indent="0">
              <a:buNone/>
            </a:pPr>
            <a:r>
              <a:rPr lang="en-US" sz="2400" b="1" dirty="0">
                <a:solidFill>
                  <a:srgbClr val="6B7280"/>
                </a:solidFill>
              </a:rPr>
              <a:t>(Berlo, 1960)</a:t>
            </a:r>
            <a:endParaRPr lang="en-US" sz="2400" b="1"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Barrier 3: Age and Generational Differences</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Different fields of experience create different interpretations of the same instruction.</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777240" y="1417320"/>
            <a:ext cx="1920240" cy="365760"/>
          </a:xfrm>
          <a:prstGeom prst="roundRect">
            <a:avLst>
              <a:gd name="adj" fmla="val 20000"/>
            </a:avLst>
          </a:prstGeom>
          <a:solidFill>
            <a:srgbClr val="1B7F79"/>
          </a:solidFill>
          <a:ln w="8890">
            <a:solidFill>
              <a:srgbClr val="1B7F79"/>
            </a:solidFill>
          </a:ln>
        </p:spPr>
        <p:txBody>
          <a:bodyPr wrap="square" lIns="1143" tIns="1143" rIns="1143" bIns="1143" rtlCol="0" anchor="ctr">
            <a:normAutofit/>
          </a:bodyPr>
          <a:lstStyle/>
          <a:p>
            <a:pPr marL="0" indent="0">
              <a:buNone/>
            </a:pPr>
            <a:r>
              <a:rPr lang="en-US" sz="1200" b="1" dirty="0">
                <a:solidFill>
                  <a:srgbClr val="FFFFFF"/>
                </a:solidFill>
              </a:rPr>
              <a:t>Case evidence</a:t>
            </a:r>
            <a:endParaRPr lang="en-US" sz="1200" dirty="0"/>
          </a:p>
        </p:txBody>
      </p:sp>
      <p:sp>
        <p:nvSpPr>
          <p:cNvPr id="6" name="Text 4"/>
          <p:cNvSpPr/>
          <p:nvPr/>
        </p:nvSpPr>
        <p:spPr>
          <a:xfrm>
            <a:off x="868680" y="1874520"/>
            <a:ext cx="5029200" cy="868680"/>
          </a:xfrm>
          <a:prstGeom prst="rect">
            <a:avLst/>
          </a:prstGeom>
          <a:noFill/>
          <a:ln/>
        </p:spPr>
        <p:txBody>
          <a:bodyPr wrap="square" lIns="1270" tIns="1270" rIns="1270" bIns="1270" rtlCol="0" anchor="ctr">
            <a:normAutofit/>
          </a:bodyPr>
          <a:lstStyle/>
          <a:p>
            <a:pPr marL="0" indent="0">
              <a:buNone/>
            </a:pPr>
            <a:r>
              <a:rPr lang="en-US" sz="1800" i="1" dirty="0">
                <a:solidFill>
                  <a:srgbClr val="17324D"/>
                </a:solidFill>
              </a:rPr>
              <a:t>“The older ones seem to understand, but the problem seems to be with the younger ones.”</a:t>
            </a:r>
            <a:endParaRPr lang="en-US" sz="1800" dirty="0"/>
          </a:p>
        </p:txBody>
      </p:sp>
      <p:sp useBgFill="1">
        <p:nvSpPr>
          <p:cNvPr id="7" name="Text 5"/>
          <p:cNvSpPr/>
          <p:nvPr/>
        </p:nvSpPr>
        <p:spPr>
          <a:xfrm>
            <a:off x="868680" y="3063239"/>
            <a:ext cx="4846320" cy="2743187"/>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lIns="254" tIns="254" rIns="254" bIns="254" rtlCol="0" anchor="t">
            <a:normAutofit/>
          </a:bodyPr>
          <a:lstStyle/>
          <a:p>
            <a:pPr marL="0" indent="0">
              <a:buNone/>
            </a:pPr>
            <a:r>
              <a:rPr lang="en-US" dirty="0">
                <a:solidFill>
                  <a:srgbClr val="111827"/>
                </a:solidFill>
              </a:rPr>
              <a:t>• Workforce age range is 16 to 60.</a:t>
            </a:r>
            <a:endParaRPr lang="en-US" dirty="0"/>
          </a:p>
          <a:p>
            <a:pPr marL="0" indent="0">
              <a:buNone/>
            </a:pPr>
            <a:r>
              <a:rPr lang="en-US" dirty="0">
                <a:solidFill>
                  <a:srgbClr val="111827"/>
                </a:solidFill>
              </a:rPr>
              <a:t>• Gary assumes telling people is enough.</a:t>
            </a:r>
            <a:endParaRPr lang="en-US" dirty="0"/>
          </a:p>
          <a:p>
            <a:pPr marL="0" indent="0">
              <a:buNone/>
            </a:pPr>
            <a:r>
              <a:rPr lang="en-US" dirty="0">
                <a:solidFill>
                  <a:srgbClr val="111827"/>
                </a:solidFill>
              </a:rPr>
              <a:t>• Younger workers may need :</a:t>
            </a:r>
          </a:p>
          <a:p>
            <a:pPr marL="0" indent="0">
              <a:buNone/>
            </a:pPr>
            <a:r>
              <a:rPr lang="en-US" dirty="0">
                <a:solidFill>
                  <a:srgbClr val="111827"/>
                </a:solidFill>
              </a:rPr>
              <a:t>- Clearer demonstration, </a:t>
            </a:r>
          </a:p>
          <a:p>
            <a:pPr marL="285750" indent="-285750">
              <a:buFontTx/>
              <a:buChar char="-"/>
            </a:pPr>
            <a:r>
              <a:rPr lang="en-US" dirty="0">
                <a:solidFill>
                  <a:srgbClr val="111827"/>
                </a:solidFill>
              </a:rPr>
              <a:t>Acceptable channels for everyone</a:t>
            </a:r>
          </a:p>
          <a:p>
            <a:r>
              <a:rPr lang="en-US" dirty="0">
                <a:solidFill>
                  <a:srgbClr val="111827"/>
                </a:solidFill>
              </a:rPr>
              <a:t>• Critical Information and Objective Group on smart phone </a:t>
            </a:r>
          </a:p>
          <a:p>
            <a:r>
              <a:rPr lang="en-US" dirty="0">
                <a:solidFill>
                  <a:srgbClr val="111827"/>
                </a:solidFill>
              </a:rPr>
              <a:t>• Feedback and practice.</a:t>
            </a:r>
            <a:endParaRPr lang="en-US" dirty="0"/>
          </a:p>
        </p:txBody>
      </p:sp>
      <p:sp>
        <p:nvSpPr>
          <p:cNvPr id="8" name="Text 6"/>
          <p:cNvSpPr/>
          <p:nvPr/>
        </p:nvSpPr>
        <p:spPr>
          <a:xfrm>
            <a:off x="6400800" y="1417320"/>
            <a:ext cx="4434840" cy="365760"/>
          </a:xfrm>
          <a:prstGeom prst="roundRect">
            <a:avLst>
              <a:gd name="adj" fmla="val 20000"/>
            </a:avLst>
          </a:prstGeom>
          <a:solidFill>
            <a:srgbClr val="17324D"/>
          </a:solidFill>
          <a:ln w="8890">
            <a:solidFill>
              <a:srgbClr val="17324D"/>
            </a:solidFill>
          </a:ln>
        </p:spPr>
        <p:txBody>
          <a:bodyPr wrap="square" lIns="1143" tIns="1143" rIns="1143" bIns="1143" rtlCol="0" anchor="ctr">
            <a:normAutofit/>
          </a:bodyPr>
          <a:lstStyle/>
          <a:p>
            <a:pPr marL="0" indent="0">
              <a:buNone/>
            </a:pPr>
            <a:r>
              <a:rPr lang="en-US" sz="1200" b="1" dirty="0">
                <a:solidFill>
                  <a:srgbClr val="FFFFFF"/>
                </a:solidFill>
              </a:rPr>
              <a:t>Schramm: field of experience</a:t>
            </a:r>
            <a:endParaRPr lang="en-US" sz="1200" dirty="0"/>
          </a:p>
        </p:txBody>
      </p:sp>
      <p:sp>
        <p:nvSpPr>
          <p:cNvPr id="9" name="Text 7"/>
          <p:cNvSpPr/>
          <p:nvPr/>
        </p:nvSpPr>
        <p:spPr>
          <a:xfrm>
            <a:off x="6355080" y="2015744"/>
            <a:ext cx="2057400" cy="1051560"/>
          </a:xfrm>
          <a:prstGeom prst="roundRect">
            <a:avLst>
              <a:gd name="adj" fmla="val 6957"/>
            </a:avLst>
          </a:prstGeom>
          <a:solidFill>
            <a:srgbClr val="E6F5F3"/>
          </a:solidFill>
          <a:ln w="8890">
            <a:solidFill>
              <a:srgbClr val="1B7F79"/>
            </a:solidFill>
          </a:ln>
        </p:spPr>
        <p:txBody>
          <a:bodyPr wrap="square" lIns="1270" tIns="1270" rIns="1270" bIns="1270" rtlCol="0" anchor="ctr">
            <a:normAutofit/>
          </a:bodyPr>
          <a:lstStyle/>
          <a:p>
            <a:pPr marL="0" indent="0">
              <a:buNone/>
            </a:pPr>
            <a:r>
              <a:rPr lang="en-US" sz="1300" b="1" dirty="0">
                <a:solidFill>
                  <a:srgbClr val="17324D"/>
                </a:solidFill>
              </a:rPr>
              <a:t>Gary / older workers</a:t>
            </a:r>
            <a:endParaRPr lang="en-US" sz="1300" dirty="0"/>
          </a:p>
          <a:p>
            <a:pPr marL="0" indent="0">
              <a:buNone/>
            </a:pPr>
            <a:r>
              <a:rPr lang="en-US" sz="1300" b="1" dirty="0">
                <a:solidFill>
                  <a:srgbClr val="17324D"/>
                </a:solidFill>
              </a:rPr>
              <a:t>work discipline</a:t>
            </a:r>
            <a:endParaRPr lang="en-US" sz="1300" dirty="0"/>
          </a:p>
          <a:p>
            <a:pPr marL="0" indent="0">
              <a:buNone/>
            </a:pPr>
            <a:r>
              <a:rPr lang="en-US" sz="1300" b="1" dirty="0">
                <a:solidFill>
                  <a:srgbClr val="17324D"/>
                </a:solidFill>
              </a:rPr>
              <a:t>experience</a:t>
            </a:r>
            <a:endParaRPr lang="en-US" sz="1300" dirty="0"/>
          </a:p>
        </p:txBody>
      </p:sp>
      <p:sp>
        <p:nvSpPr>
          <p:cNvPr id="10" name="Shape 8"/>
          <p:cNvSpPr/>
          <p:nvPr/>
        </p:nvSpPr>
        <p:spPr>
          <a:xfrm>
            <a:off x="8641080" y="2423160"/>
            <a:ext cx="594360" cy="320040"/>
          </a:xfrm>
          <a:prstGeom prst="rightArrow">
            <a:avLst/>
          </a:prstGeom>
          <a:solidFill>
            <a:srgbClr val="E5E7EB"/>
          </a:solidFill>
          <a:ln w="12700">
            <a:solidFill>
              <a:srgbClr val="E5E7EB"/>
            </a:solidFill>
            <a:prstDash val="solid"/>
          </a:ln>
        </p:spPr>
        <p:txBody>
          <a:bodyPr/>
          <a:lstStyle/>
          <a:p>
            <a:endParaRPr lang="en-US"/>
          </a:p>
        </p:txBody>
      </p:sp>
      <p:sp>
        <p:nvSpPr>
          <p:cNvPr id="11" name="Text 9"/>
          <p:cNvSpPr/>
          <p:nvPr/>
        </p:nvSpPr>
        <p:spPr>
          <a:xfrm>
            <a:off x="9464040" y="2057400"/>
            <a:ext cx="1965960" cy="1051560"/>
          </a:xfrm>
          <a:prstGeom prst="roundRect">
            <a:avLst>
              <a:gd name="adj" fmla="val 6957"/>
            </a:avLst>
          </a:prstGeom>
          <a:solidFill>
            <a:srgbClr val="FFF7E6"/>
          </a:solidFill>
          <a:ln w="8890">
            <a:solidFill>
              <a:srgbClr val="F59E0B"/>
            </a:solidFill>
          </a:ln>
        </p:spPr>
        <p:txBody>
          <a:bodyPr wrap="square" lIns="1270" tIns="1270" rIns="1270" bIns="1270" rtlCol="0" anchor="ctr">
            <a:normAutofit/>
          </a:bodyPr>
          <a:lstStyle/>
          <a:p>
            <a:pPr marL="0" indent="0">
              <a:buNone/>
            </a:pPr>
            <a:r>
              <a:rPr lang="en-US" sz="1300" b="1" dirty="0">
                <a:solidFill>
                  <a:srgbClr val="17324D"/>
                </a:solidFill>
              </a:rPr>
              <a:t>Younger workers</a:t>
            </a:r>
            <a:endParaRPr lang="en-US" sz="1300" dirty="0"/>
          </a:p>
          <a:p>
            <a:pPr marL="0" indent="0">
              <a:buNone/>
            </a:pPr>
            <a:r>
              <a:rPr lang="en-US" sz="1300" b="1" dirty="0">
                <a:solidFill>
                  <a:srgbClr val="17324D"/>
                </a:solidFill>
              </a:rPr>
              <a:t>different habits</a:t>
            </a:r>
            <a:endParaRPr lang="en-US" sz="1300" dirty="0"/>
          </a:p>
          <a:p>
            <a:pPr marL="0" indent="0">
              <a:buNone/>
            </a:pPr>
            <a:r>
              <a:rPr lang="en-US" sz="1300" b="1" dirty="0">
                <a:solidFill>
                  <a:srgbClr val="17324D"/>
                </a:solidFill>
              </a:rPr>
              <a:t>learning needs</a:t>
            </a:r>
            <a:endParaRPr lang="en-US" sz="1300" dirty="0"/>
          </a:p>
        </p:txBody>
      </p:sp>
      <p:sp>
        <p:nvSpPr>
          <p:cNvPr id="12" name="Text 10"/>
          <p:cNvSpPr/>
          <p:nvPr/>
        </p:nvSpPr>
        <p:spPr>
          <a:xfrm>
            <a:off x="7683500" y="3493007"/>
            <a:ext cx="2984500" cy="667513"/>
          </a:xfrm>
          <a:prstGeom prst="rect">
            <a:avLst/>
          </a:prstGeom>
          <a:noFill/>
          <a:ln/>
        </p:spPr>
        <p:txBody>
          <a:bodyPr wrap="square" lIns="0" tIns="0" rIns="0" bIns="0" rtlCol="0" anchor="ctr"/>
          <a:lstStyle/>
          <a:p>
            <a:pPr marL="0" indent="0" algn="ctr">
              <a:buNone/>
            </a:pPr>
            <a:r>
              <a:rPr lang="en-US" sz="2000" dirty="0">
                <a:solidFill>
                  <a:srgbClr val="6B7280"/>
                </a:solidFill>
              </a:rPr>
              <a:t>Communication gap</a:t>
            </a:r>
            <a:endParaRPr lang="en-US" sz="2000" dirty="0"/>
          </a:p>
        </p:txBody>
      </p:sp>
      <p:sp>
        <p:nvSpPr>
          <p:cNvPr id="13" name="Text 11"/>
          <p:cNvSpPr/>
          <p:nvPr/>
        </p:nvSpPr>
        <p:spPr>
          <a:xfrm>
            <a:off x="6355080" y="4892040"/>
            <a:ext cx="5074920" cy="658368"/>
          </a:xfrm>
          <a:prstGeom prst="roundRect">
            <a:avLst>
              <a:gd name="adj" fmla="val 11111"/>
            </a:avLst>
          </a:prstGeom>
          <a:solidFill>
            <a:srgbClr val="FFFFFF"/>
          </a:solidFill>
          <a:ln w="8890">
            <a:solidFill>
              <a:srgbClr val="E5E7EB"/>
            </a:solidFill>
          </a:ln>
        </p:spPr>
        <p:txBody>
          <a:bodyPr wrap="square" lIns="1524" tIns="1524" rIns="1524" bIns="1524" rtlCol="0" anchor="ctr">
            <a:noAutofit/>
          </a:bodyPr>
          <a:lstStyle/>
          <a:p>
            <a:pPr marL="0" indent="0">
              <a:buNone/>
            </a:pPr>
            <a:r>
              <a:rPr lang="en-US" dirty="0">
                <a:solidFill>
                  <a:srgbClr val="111827"/>
                </a:solidFill>
              </a:rPr>
              <a:t>Management implication: build a shared field of experience through demonstration, buddy mentoring and feedback.</a:t>
            </a:r>
            <a:endParaRPr lang="en-US" dirty="0"/>
          </a:p>
        </p:txBody>
      </p:sp>
      <p:sp>
        <p:nvSpPr>
          <p:cNvPr id="14" name="Shape 12"/>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6" name="Text 14"/>
          <p:cNvSpPr/>
          <p:nvPr/>
        </p:nvSpPr>
        <p:spPr>
          <a:xfrm>
            <a:off x="4343400" y="6446520"/>
            <a:ext cx="6995160" cy="228600"/>
          </a:xfrm>
          <a:prstGeom prst="rect">
            <a:avLst/>
          </a:prstGeom>
          <a:noFill/>
          <a:ln/>
        </p:spPr>
        <p:txBody>
          <a:bodyPr wrap="square" lIns="0" tIns="0" rIns="0" bIns="0" rtlCol="0" anchor="ctr">
            <a:noAutofit/>
          </a:bodyPr>
          <a:lstStyle/>
          <a:p>
            <a:pPr marL="0" indent="0">
              <a:buNone/>
            </a:pPr>
            <a:r>
              <a:rPr lang="en-US" sz="2800" b="1" dirty="0">
                <a:solidFill>
                  <a:srgbClr val="6B7280"/>
                </a:solidFill>
              </a:rPr>
              <a:t>(Schramm, 1954; Kolb, 1984)</a:t>
            </a:r>
            <a:endParaRPr lang="en-US" sz="2800" b="1"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Barrier 4: Cultural Standards and Practices</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Five cultural groups may not share the same assumptions about rules, supervision and hygiene routines.</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777240" y="1417320"/>
            <a:ext cx="1920240" cy="365760"/>
          </a:xfrm>
          <a:prstGeom prst="roundRect">
            <a:avLst>
              <a:gd name="adj" fmla="val 20000"/>
            </a:avLst>
          </a:prstGeom>
          <a:solidFill>
            <a:srgbClr val="1B7F79"/>
          </a:solidFill>
          <a:ln w="8890">
            <a:solidFill>
              <a:srgbClr val="1B7F79"/>
            </a:solidFill>
          </a:ln>
        </p:spPr>
        <p:txBody>
          <a:bodyPr wrap="square" lIns="1143" tIns="1143" rIns="1143" bIns="1143" rtlCol="0" anchor="ctr">
            <a:normAutofit/>
          </a:bodyPr>
          <a:lstStyle/>
          <a:p>
            <a:pPr marL="0" indent="0">
              <a:buNone/>
            </a:pPr>
            <a:r>
              <a:rPr lang="en-US" sz="1200" b="1" dirty="0">
                <a:solidFill>
                  <a:srgbClr val="FFFFFF"/>
                </a:solidFill>
              </a:rPr>
              <a:t>Case evidence</a:t>
            </a:r>
            <a:endParaRPr lang="en-US" sz="1200" dirty="0"/>
          </a:p>
        </p:txBody>
      </p:sp>
      <p:sp>
        <p:nvSpPr>
          <p:cNvPr id="6" name="Text 4"/>
          <p:cNvSpPr/>
          <p:nvPr/>
        </p:nvSpPr>
        <p:spPr>
          <a:xfrm>
            <a:off x="868680" y="1920240"/>
            <a:ext cx="4892040" cy="1280160"/>
          </a:xfrm>
          <a:prstGeom prst="rect">
            <a:avLst/>
          </a:prstGeom>
          <a:noFill/>
          <a:ln/>
        </p:spPr>
        <p:txBody>
          <a:bodyPr wrap="square" lIns="254" tIns="254" rIns="254" bIns="254" rtlCol="0" anchor="t">
            <a:noAutofit/>
          </a:bodyPr>
          <a:lstStyle/>
          <a:p>
            <a:pPr marL="0" indent="0">
              <a:lnSpc>
                <a:spcPct val="160000"/>
              </a:lnSpc>
              <a:buNone/>
            </a:pPr>
            <a:r>
              <a:rPr lang="en-US" dirty="0">
                <a:solidFill>
                  <a:srgbClr val="111827"/>
                </a:solidFill>
              </a:rPr>
              <a:t>• The workforce is mainly immigrants from five distinct cultural groups.</a:t>
            </a:r>
            <a:endParaRPr lang="en-US" dirty="0"/>
          </a:p>
          <a:p>
            <a:pPr marL="0" indent="0">
              <a:lnSpc>
                <a:spcPct val="160000"/>
              </a:lnSpc>
              <a:buNone/>
            </a:pPr>
            <a:r>
              <a:rPr lang="en-US" dirty="0">
                <a:solidFill>
                  <a:srgbClr val="111827"/>
                </a:solidFill>
              </a:rPr>
              <a:t>• Workers use different languages.</a:t>
            </a:r>
            <a:endParaRPr lang="en-US" dirty="0"/>
          </a:p>
          <a:p>
            <a:pPr marL="0" indent="0">
              <a:lnSpc>
                <a:spcPct val="160000"/>
              </a:lnSpc>
              <a:buNone/>
            </a:pPr>
            <a:r>
              <a:rPr lang="en-US" dirty="0">
                <a:solidFill>
                  <a:srgbClr val="111827"/>
                </a:solidFill>
              </a:rPr>
              <a:t>• Gary relies on his own assumptions about what staff should understand.</a:t>
            </a:r>
            <a:endParaRPr lang="en-US" dirty="0"/>
          </a:p>
        </p:txBody>
      </p:sp>
      <p:sp>
        <p:nvSpPr>
          <p:cNvPr id="7" name="Text 5"/>
          <p:cNvSpPr/>
          <p:nvPr/>
        </p:nvSpPr>
        <p:spPr>
          <a:xfrm>
            <a:off x="868680" y="4389120"/>
            <a:ext cx="4892040" cy="502918"/>
          </a:xfrm>
          <a:prstGeom prst="roundRect">
            <a:avLst>
              <a:gd name="adj" fmla="val 8889"/>
            </a:avLst>
          </a:prstGeom>
          <a:solidFill>
            <a:srgbClr val="FEE2E2"/>
          </a:solidFill>
          <a:ln w="8890">
            <a:solidFill>
              <a:srgbClr val="B91C1C"/>
            </a:solidFill>
          </a:ln>
        </p:spPr>
        <p:txBody>
          <a:bodyPr wrap="square" lIns="1524" tIns="1524" rIns="1524" bIns="1524" rtlCol="0" anchor="ctr">
            <a:normAutofit/>
          </a:bodyPr>
          <a:lstStyle/>
          <a:p>
            <a:pPr marL="0" indent="0">
              <a:buNone/>
            </a:pPr>
            <a:r>
              <a:rPr lang="en-US" sz="2000" b="1" dirty="0">
                <a:solidFill>
                  <a:srgbClr val="B91C1C"/>
                </a:solidFill>
              </a:rPr>
              <a:t>Risk in a food production context</a:t>
            </a:r>
            <a:endParaRPr lang="en-US" sz="2000" dirty="0"/>
          </a:p>
        </p:txBody>
      </p:sp>
      <p:sp>
        <p:nvSpPr>
          <p:cNvPr id="8" name="Text 6"/>
          <p:cNvSpPr/>
          <p:nvPr/>
        </p:nvSpPr>
        <p:spPr>
          <a:xfrm>
            <a:off x="868680" y="4937759"/>
            <a:ext cx="4709160" cy="1325877"/>
          </a:xfrm>
          <a:prstGeom prst="rect">
            <a:avLst/>
          </a:prstGeom>
          <a:noFill/>
          <a:ln/>
        </p:spPr>
        <p:txBody>
          <a:bodyPr wrap="square" lIns="0" tIns="0" rIns="0" bIns="0" rtlCol="0" anchor="ctr">
            <a:noAutofit/>
          </a:bodyPr>
          <a:lstStyle/>
          <a:p>
            <a:pPr marL="0" indent="0">
              <a:buNone/>
            </a:pPr>
            <a:r>
              <a:rPr lang="en-US" dirty="0">
                <a:solidFill>
                  <a:srgbClr val="111827"/>
                </a:solidFill>
              </a:rPr>
              <a:t>If food handling rules are interpreted differently, procedures such as chilling meat, using hairnets, and separating food types become inconsistent.</a:t>
            </a:r>
            <a:endParaRPr lang="en-US" dirty="0"/>
          </a:p>
        </p:txBody>
      </p:sp>
      <p:sp>
        <p:nvSpPr>
          <p:cNvPr id="9" name="Text 7"/>
          <p:cNvSpPr/>
          <p:nvPr/>
        </p:nvSpPr>
        <p:spPr>
          <a:xfrm>
            <a:off x="6400800" y="1417320"/>
            <a:ext cx="4434840" cy="365760"/>
          </a:xfrm>
          <a:prstGeom prst="roundRect">
            <a:avLst>
              <a:gd name="adj" fmla="val 20000"/>
            </a:avLst>
          </a:prstGeom>
          <a:solidFill>
            <a:srgbClr val="17324D"/>
          </a:solidFill>
          <a:ln w="8890">
            <a:solidFill>
              <a:srgbClr val="17324D"/>
            </a:solidFill>
          </a:ln>
        </p:spPr>
        <p:txBody>
          <a:bodyPr wrap="square" lIns="1143" tIns="1143" rIns="1143" bIns="1143" rtlCol="0" anchor="ctr">
            <a:normAutofit/>
          </a:bodyPr>
          <a:lstStyle/>
          <a:p>
            <a:pPr marL="0" indent="0">
              <a:buNone/>
            </a:pPr>
            <a:r>
              <a:rPr lang="en-US" sz="1200" b="1" dirty="0">
                <a:solidFill>
                  <a:srgbClr val="FFFFFF"/>
                </a:solidFill>
              </a:rPr>
              <a:t>Hofstede lens</a:t>
            </a:r>
            <a:endParaRPr lang="en-US" sz="1200" dirty="0"/>
          </a:p>
        </p:txBody>
      </p:sp>
      <p:sp>
        <p:nvSpPr>
          <p:cNvPr id="10" name="Text 8"/>
          <p:cNvSpPr/>
          <p:nvPr/>
        </p:nvSpPr>
        <p:spPr>
          <a:xfrm>
            <a:off x="6400800" y="2011680"/>
            <a:ext cx="4480560" cy="822960"/>
          </a:xfrm>
          <a:prstGeom prst="roundRect">
            <a:avLst>
              <a:gd name="adj" fmla="val 8889"/>
            </a:avLst>
          </a:prstGeom>
          <a:solidFill>
            <a:srgbClr val="FFFFFF"/>
          </a:solidFill>
          <a:ln w="8890">
            <a:solidFill>
              <a:srgbClr val="E5E7EB"/>
            </a:solidFill>
          </a:ln>
        </p:spPr>
        <p:txBody>
          <a:bodyPr wrap="square" lIns="1524" tIns="1524" rIns="1524" bIns="1524" rtlCol="0" anchor="ctr">
            <a:noAutofit/>
          </a:bodyPr>
          <a:lstStyle/>
          <a:p>
            <a:pPr marL="0" indent="0">
              <a:buNone/>
            </a:pPr>
            <a:r>
              <a:rPr lang="en-US" dirty="0">
                <a:solidFill>
                  <a:srgbClr val="111827"/>
                </a:solidFill>
              </a:rPr>
              <a:t>Power distance</a:t>
            </a:r>
            <a:endParaRPr lang="en-US" dirty="0"/>
          </a:p>
          <a:p>
            <a:pPr marL="0" indent="0">
              <a:buNone/>
            </a:pPr>
            <a:r>
              <a:rPr lang="en-US" dirty="0">
                <a:solidFill>
                  <a:srgbClr val="111827"/>
                </a:solidFill>
              </a:rPr>
              <a:t>Some staff may expect direct supervision, not just wall signs.</a:t>
            </a:r>
            <a:endParaRPr lang="en-US" dirty="0"/>
          </a:p>
        </p:txBody>
      </p:sp>
      <p:sp>
        <p:nvSpPr>
          <p:cNvPr id="11" name="Text 9"/>
          <p:cNvSpPr/>
          <p:nvPr/>
        </p:nvSpPr>
        <p:spPr>
          <a:xfrm>
            <a:off x="6400800" y="3063240"/>
            <a:ext cx="4480560" cy="822960"/>
          </a:xfrm>
          <a:prstGeom prst="roundRect">
            <a:avLst>
              <a:gd name="adj" fmla="val 8889"/>
            </a:avLst>
          </a:prstGeom>
          <a:solidFill>
            <a:srgbClr val="FFFFFF"/>
          </a:solidFill>
          <a:ln w="8890">
            <a:solidFill>
              <a:srgbClr val="E5E7EB"/>
            </a:solidFill>
          </a:ln>
        </p:spPr>
        <p:txBody>
          <a:bodyPr wrap="square" lIns="1524" tIns="1524" rIns="1524" bIns="1524" rtlCol="0" anchor="ctr">
            <a:noAutofit/>
          </a:bodyPr>
          <a:lstStyle/>
          <a:p>
            <a:pPr marL="0" indent="0">
              <a:buNone/>
            </a:pPr>
            <a:r>
              <a:rPr lang="en-US" dirty="0">
                <a:solidFill>
                  <a:srgbClr val="111827"/>
                </a:solidFill>
              </a:rPr>
              <a:t>Uncertainty avoidance</a:t>
            </a:r>
            <a:endParaRPr lang="en-US" dirty="0"/>
          </a:p>
          <a:p>
            <a:pPr marL="0" indent="0">
              <a:buNone/>
            </a:pPr>
            <a:r>
              <a:rPr lang="en-US" dirty="0">
                <a:solidFill>
                  <a:srgbClr val="111827"/>
                </a:solidFill>
              </a:rPr>
              <a:t>Some staff may need very clear step-by-step procedures to reduce ambiguity.</a:t>
            </a:r>
            <a:endParaRPr lang="en-US" dirty="0"/>
          </a:p>
        </p:txBody>
      </p:sp>
      <p:sp>
        <p:nvSpPr>
          <p:cNvPr id="12" name="Text 10"/>
          <p:cNvSpPr/>
          <p:nvPr/>
        </p:nvSpPr>
        <p:spPr>
          <a:xfrm>
            <a:off x="6400800" y="4773161"/>
            <a:ext cx="4480560" cy="1325877"/>
          </a:xfrm>
          <a:prstGeom prst="roundRect">
            <a:avLst>
              <a:gd name="adj" fmla="val 8421"/>
            </a:avLst>
          </a:prstGeom>
          <a:solidFill>
            <a:srgbClr val="E6F5F3"/>
          </a:solidFill>
          <a:ln w="8890">
            <a:solidFill>
              <a:srgbClr val="1B7F79"/>
            </a:solidFill>
          </a:ln>
        </p:spPr>
        <p:txBody>
          <a:bodyPr wrap="square" lIns="1524" tIns="1524" rIns="1524" bIns="1524" rtlCol="0" anchor="ctr">
            <a:normAutofit/>
          </a:bodyPr>
          <a:lstStyle/>
          <a:p>
            <a:pPr marL="0" indent="0">
              <a:buNone/>
            </a:pPr>
            <a:r>
              <a:rPr lang="en-US" b="1" dirty="0">
                <a:solidFill>
                  <a:srgbClr val="17324D"/>
                </a:solidFill>
              </a:rPr>
              <a:t>Business-trainer response</a:t>
            </a:r>
            <a:endParaRPr lang="en-US" dirty="0"/>
          </a:p>
          <a:p>
            <a:pPr marL="0" indent="0">
              <a:buNone/>
            </a:pPr>
            <a:r>
              <a:rPr lang="en-US" b="1" dirty="0">
                <a:solidFill>
                  <a:srgbClr val="17324D"/>
                </a:solidFill>
              </a:rPr>
              <a:t>Translate key safety messages into shared practice: visuals, demonstrations, checks and respectful correction.</a:t>
            </a:r>
            <a:endParaRPr lang="en-US" dirty="0"/>
          </a:p>
        </p:txBody>
      </p:sp>
      <p:sp>
        <p:nvSpPr>
          <p:cNvPr id="13" name="Shape 11"/>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5" name="Text 13"/>
          <p:cNvSpPr/>
          <p:nvPr/>
        </p:nvSpPr>
        <p:spPr>
          <a:xfrm>
            <a:off x="5422900" y="6263636"/>
            <a:ext cx="6266180" cy="347483"/>
          </a:xfrm>
          <a:prstGeom prst="rect">
            <a:avLst/>
          </a:prstGeom>
          <a:noFill/>
          <a:ln/>
        </p:spPr>
        <p:txBody>
          <a:bodyPr wrap="square" lIns="0" tIns="0" rIns="0" bIns="0" rtlCol="0" anchor="ctr">
            <a:noAutofit/>
          </a:bodyPr>
          <a:lstStyle/>
          <a:p>
            <a:pPr marL="0" indent="0">
              <a:buNone/>
            </a:pPr>
            <a:r>
              <a:rPr lang="en-US" sz="2400" b="1" dirty="0">
                <a:solidFill>
                  <a:srgbClr val="6B7280"/>
                </a:solidFill>
              </a:rPr>
              <a:t>(Hofstede, 1980</a:t>
            </a:r>
            <a:r>
              <a:rPr lang="en-US" sz="2400" dirty="0">
                <a:solidFill>
                  <a:srgbClr val="6B7280"/>
                </a:solidFill>
              </a:rPr>
              <a:t>)</a:t>
            </a:r>
            <a:endParaRPr lang="en-US" sz="2400"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Embodiment Lens: Communication Is Also Behaviour</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Employees read the manager’s posture, tone, appearance and actions.</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822960" y="1463040"/>
            <a:ext cx="3017520" cy="411480"/>
          </a:xfrm>
          <a:prstGeom prst="roundRect">
            <a:avLst>
              <a:gd name="adj" fmla="val 17778"/>
            </a:avLst>
          </a:prstGeom>
          <a:solidFill>
            <a:srgbClr val="17324D"/>
          </a:solidFill>
          <a:ln w="8890">
            <a:solidFill>
              <a:srgbClr val="17324D"/>
            </a:solidFill>
          </a:ln>
        </p:spPr>
        <p:txBody>
          <a:bodyPr wrap="square" lIns="1270" tIns="1270" rIns="1270" bIns="1270" rtlCol="0" anchor="ctr">
            <a:normAutofit/>
          </a:bodyPr>
          <a:lstStyle/>
          <a:p>
            <a:pPr marL="0" indent="0">
              <a:buNone/>
            </a:pPr>
            <a:r>
              <a:rPr lang="en-US" sz="1350" b="1" dirty="0">
                <a:solidFill>
                  <a:srgbClr val="FFFFFF"/>
                </a:solidFill>
              </a:rPr>
              <a:t>Words Gary gives</a:t>
            </a:r>
            <a:endParaRPr lang="en-US" sz="1350" dirty="0"/>
          </a:p>
        </p:txBody>
      </p:sp>
      <p:sp>
        <p:nvSpPr>
          <p:cNvPr id="6" name="Text 4"/>
          <p:cNvSpPr/>
          <p:nvPr/>
        </p:nvSpPr>
        <p:spPr>
          <a:xfrm>
            <a:off x="914400" y="2011680"/>
            <a:ext cx="2880360" cy="2242820"/>
          </a:xfrm>
          <a:prstGeom prst="rect">
            <a:avLst/>
          </a:prstGeom>
          <a:noFill/>
          <a:ln/>
        </p:spPr>
        <p:txBody>
          <a:bodyPr wrap="square" lIns="254" tIns="254" rIns="254" bIns="254" rtlCol="0" anchor="t">
            <a:noAutofit/>
          </a:bodyPr>
          <a:lstStyle/>
          <a:p>
            <a:pPr marL="0" indent="0">
              <a:lnSpc>
                <a:spcPct val="150000"/>
              </a:lnSpc>
              <a:buNone/>
            </a:pPr>
            <a:r>
              <a:rPr lang="en-US" dirty="0">
                <a:solidFill>
                  <a:srgbClr val="111827"/>
                </a:solidFill>
              </a:rPr>
              <a:t>• Keep hairnets on</a:t>
            </a:r>
            <a:endParaRPr lang="en-US" dirty="0"/>
          </a:p>
          <a:p>
            <a:pPr marL="0" indent="0">
              <a:lnSpc>
                <a:spcPct val="150000"/>
              </a:lnSpc>
              <a:buNone/>
            </a:pPr>
            <a:r>
              <a:rPr lang="en-US" dirty="0">
                <a:solidFill>
                  <a:srgbClr val="111827"/>
                </a:solidFill>
              </a:rPr>
              <a:t>• Wash hands regularly</a:t>
            </a:r>
            <a:endParaRPr lang="en-US" dirty="0"/>
          </a:p>
          <a:p>
            <a:pPr marL="0" indent="0">
              <a:lnSpc>
                <a:spcPct val="150000"/>
              </a:lnSpc>
              <a:buNone/>
            </a:pPr>
            <a:r>
              <a:rPr lang="en-US" dirty="0">
                <a:solidFill>
                  <a:srgbClr val="111827"/>
                </a:solidFill>
              </a:rPr>
              <a:t>• Keep fresh meat chilled</a:t>
            </a:r>
            <a:endParaRPr lang="en-US" dirty="0"/>
          </a:p>
          <a:p>
            <a:pPr marL="0" indent="0">
              <a:lnSpc>
                <a:spcPct val="150000"/>
              </a:lnSpc>
              <a:buNone/>
            </a:pPr>
            <a:r>
              <a:rPr lang="en-US" dirty="0">
                <a:solidFill>
                  <a:srgbClr val="111827"/>
                </a:solidFill>
              </a:rPr>
              <a:t>• Do not chat when </a:t>
            </a:r>
          </a:p>
          <a:p>
            <a:pPr marL="0" indent="0">
              <a:lnSpc>
                <a:spcPct val="150000"/>
              </a:lnSpc>
              <a:buNone/>
            </a:pPr>
            <a:r>
              <a:rPr lang="en-US" dirty="0">
                <a:solidFill>
                  <a:srgbClr val="111827"/>
                </a:solidFill>
              </a:rPr>
              <a:t>operating machinery</a:t>
            </a:r>
            <a:endParaRPr lang="en-US" dirty="0"/>
          </a:p>
        </p:txBody>
      </p:sp>
      <p:sp>
        <p:nvSpPr>
          <p:cNvPr id="7" name="Text 5"/>
          <p:cNvSpPr/>
          <p:nvPr/>
        </p:nvSpPr>
        <p:spPr>
          <a:xfrm>
            <a:off x="4663440" y="1463040"/>
            <a:ext cx="3017520" cy="411480"/>
          </a:xfrm>
          <a:prstGeom prst="roundRect">
            <a:avLst>
              <a:gd name="adj" fmla="val 17778"/>
            </a:avLst>
          </a:prstGeom>
          <a:solidFill>
            <a:srgbClr val="B91C1C"/>
          </a:solidFill>
          <a:ln w="8890">
            <a:solidFill>
              <a:srgbClr val="B91C1C"/>
            </a:solidFill>
          </a:ln>
        </p:spPr>
        <p:txBody>
          <a:bodyPr wrap="square" lIns="1270" tIns="1270" rIns="1270" bIns="1270" rtlCol="0" anchor="ctr">
            <a:normAutofit/>
          </a:bodyPr>
          <a:lstStyle/>
          <a:p>
            <a:pPr marL="0" indent="0">
              <a:buNone/>
            </a:pPr>
            <a:r>
              <a:rPr lang="en-US" sz="1350" b="1" dirty="0">
                <a:solidFill>
                  <a:srgbClr val="FFFFFF"/>
                </a:solidFill>
              </a:rPr>
              <a:t>Behaviour Gary shows</a:t>
            </a:r>
            <a:endParaRPr lang="en-US" sz="1350" dirty="0"/>
          </a:p>
        </p:txBody>
      </p:sp>
      <p:sp>
        <p:nvSpPr>
          <p:cNvPr id="8" name="Text 6"/>
          <p:cNvSpPr/>
          <p:nvPr/>
        </p:nvSpPr>
        <p:spPr>
          <a:xfrm>
            <a:off x="4754880" y="2011680"/>
            <a:ext cx="2788920" cy="1645920"/>
          </a:xfrm>
          <a:prstGeom prst="rect">
            <a:avLst/>
          </a:prstGeom>
          <a:noFill/>
          <a:ln/>
        </p:spPr>
        <p:txBody>
          <a:bodyPr wrap="square" lIns="254" tIns="254" rIns="254" bIns="254" rtlCol="0" anchor="t">
            <a:normAutofit/>
          </a:bodyPr>
          <a:lstStyle/>
          <a:p>
            <a:pPr marL="0" indent="0">
              <a:lnSpc>
                <a:spcPct val="150000"/>
              </a:lnSpc>
              <a:buNone/>
            </a:pPr>
            <a:r>
              <a:rPr lang="en-US" sz="1500" dirty="0">
                <a:solidFill>
                  <a:srgbClr val="111827"/>
                </a:solidFill>
              </a:rPr>
              <a:t>• </a:t>
            </a:r>
            <a:r>
              <a:rPr lang="en-US" dirty="0">
                <a:solidFill>
                  <a:srgbClr val="111827"/>
                </a:solidFill>
              </a:rPr>
              <a:t>Grease under fingernails</a:t>
            </a:r>
            <a:endParaRPr lang="en-US" dirty="0"/>
          </a:p>
          <a:p>
            <a:pPr marL="0" indent="0">
              <a:lnSpc>
                <a:spcPct val="150000"/>
              </a:lnSpc>
              <a:buNone/>
            </a:pPr>
            <a:r>
              <a:rPr lang="en-US" dirty="0">
                <a:solidFill>
                  <a:srgbClr val="111827"/>
                </a:solidFill>
              </a:rPr>
              <a:t>• Needs haircut</a:t>
            </a:r>
            <a:endParaRPr lang="en-US" dirty="0"/>
          </a:p>
          <a:p>
            <a:pPr marL="0" indent="0">
              <a:lnSpc>
                <a:spcPct val="150000"/>
              </a:lnSpc>
              <a:buNone/>
            </a:pPr>
            <a:r>
              <a:rPr lang="en-US" dirty="0">
                <a:solidFill>
                  <a:srgbClr val="111827"/>
                </a:solidFill>
              </a:rPr>
              <a:t>• Dirty uniform with stains</a:t>
            </a:r>
            <a:endParaRPr lang="en-US" dirty="0"/>
          </a:p>
          <a:p>
            <a:pPr marL="0" indent="0">
              <a:lnSpc>
                <a:spcPct val="150000"/>
              </a:lnSpc>
              <a:buNone/>
            </a:pPr>
            <a:r>
              <a:rPr lang="en-US" dirty="0">
                <a:solidFill>
                  <a:srgbClr val="111827"/>
                </a:solidFill>
              </a:rPr>
              <a:t>• Shouts at staff</a:t>
            </a:r>
            <a:endParaRPr lang="en-US" dirty="0"/>
          </a:p>
        </p:txBody>
      </p:sp>
      <p:sp>
        <p:nvSpPr>
          <p:cNvPr id="9" name="Text 7"/>
          <p:cNvSpPr/>
          <p:nvPr/>
        </p:nvSpPr>
        <p:spPr>
          <a:xfrm>
            <a:off x="8458200" y="1463040"/>
            <a:ext cx="2743200" cy="411480"/>
          </a:xfrm>
          <a:prstGeom prst="roundRect">
            <a:avLst>
              <a:gd name="adj" fmla="val 17778"/>
            </a:avLst>
          </a:prstGeom>
          <a:solidFill>
            <a:srgbClr val="F59E0B"/>
          </a:solidFill>
          <a:ln w="8890">
            <a:solidFill>
              <a:srgbClr val="F59E0B"/>
            </a:solidFill>
          </a:ln>
        </p:spPr>
        <p:txBody>
          <a:bodyPr wrap="square" lIns="1270" tIns="1270" rIns="1270" bIns="1270" rtlCol="0" anchor="ctr">
            <a:normAutofit/>
          </a:bodyPr>
          <a:lstStyle/>
          <a:p>
            <a:pPr marL="0" indent="0">
              <a:buNone/>
            </a:pPr>
            <a:r>
              <a:rPr lang="en-US" sz="1350" b="1" dirty="0">
                <a:solidFill>
                  <a:srgbClr val="FFFFFF"/>
                </a:solidFill>
              </a:rPr>
              <a:t>Message received by staff</a:t>
            </a:r>
            <a:endParaRPr lang="en-US" sz="1350" dirty="0"/>
          </a:p>
        </p:txBody>
      </p:sp>
      <p:sp>
        <p:nvSpPr>
          <p:cNvPr id="10" name="Text 8"/>
          <p:cNvSpPr/>
          <p:nvPr/>
        </p:nvSpPr>
        <p:spPr>
          <a:xfrm>
            <a:off x="8458200" y="1874520"/>
            <a:ext cx="2819400" cy="2066539"/>
          </a:xfrm>
          <a:prstGeom prst="rect">
            <a:avLst/>
          </a:prstGeom>
          <a:noFill/>
          <a:ln/>
        </p:spPr>
        <p:txBody>
          <a:bodyPr wrap="square" lIns="0" tIns="0" rIns="0" bIns="0" rtlCol="0" anchor="ctr">
            <a:normAutofit/>
          </a:bodyPr>
          <a:lstStyle/>
          <a:p>
            <a:pPr>
              <a:lnSpc>
                <a:spcPct val="170000"/>
              </a:lnSpc>
            </a:pPr>
            <a:r>
              <a:rPr lang="en-US" sz="2400" dirty="0">
                <a:solidFill>
                  <a:srgbClr val="111827"/>
                </a:solidFill>
              </a:rPr>
              <a:t>• </a:t>
            </a:r>
            <a:r>
              <a:rPr lang="en-US" dirty="0">
                <a:solidFill>
                  <a:srgbClr val="111827"/>
                </a:solidFill>
              </a:rPr>
              <a:t>Hygiene rules appear important in speech but not consistently modelled in behaviour.</a:t>
            </a:r>
            <a:endParaRPr lang="en-US" dirty="0"/>
          </a:p>
        </p:txBody>
      </p:sp>
      <p:sp>
        <p:nvSpPr>
          <p:cNvPr id="11" name="Shape 9"/>
          <p:cNvSpPr/>
          <p:nvPr/>
        </p:nvSpPr>
        <p:spPr>
          <a:xfrm>
            <a:off x="3977640" y="2286000"/>
            <a:ext cx="457200" cy="320040"/>
          </a:xfrm>
          <a:prstGeom prst="rightArrow">
            <a:avLst/>
          </a:prstGeom>
          <a:solidFill>
            <a:srgbClr val="E5E7EB"/>
          </a:solidFill>
          <a:ln w="12700">
            <a:solidFill>
              <a:srgbClr val="E5E7EB"/>
            </a:solidFill>
            <a:prstDash val="solid"/>
          </a:ln>
        </p:spPr>
        <p:txBody>
          <a:bodyPr/>
          <a:lstStyle/>
          <a:p>
            <a:endParaRPr lang="en-US"/>
          </a:p>
        </p:txBody>
      </p:sp>
      <p:sp>
        <p:nvSpPr>
          <p:cNvPr id="12" name="Shape 10"/>
          <p:cNvSpPr/>
          <p:nvPr/>
        </p:nvSpPr>
        <p:spPr>
          <a:xfrm>
            <a:off x="7818120" y="2286000"/>
            <a:ext cx="457200" cy="320040"/>
          </a:xfrm>
          <a:prstGeom prst="rightArrow">
            <a:avLst/>
          </a:prstGeom>
          <a:solidFill>
            <a:srgbClr val="E5E7EB"/>
          </a:solidFill>
          <a:ln w="12700">
            <a:solidFill>
              <a:srgbClr val="E5E7EB"/>
            </a:solidFill>
            <a:prstDash val="solid"/>
          </a:ln>
        </p:spPr>
        <p:txBody>
          <a:bodyPr/>
          <a:lstStyle/>
          <a:p>
            <a:endParaRPr lang="en-US"/>
          </a:p>
        </p:txBody>
      </p:sp>
      <p:sp>
        <p:nvSpPr>
          <p:cNvPr id="13" name="Text 11"/>
          <p:cNvSpPr/>
          <p:nvPr/>
        </p:nvSpPr>
        <p:spPr>
          <a:xfrm>
            <a:off x="1005840" y="4800601"/>
            <a:ext cx="10058400" cy="1463031"/>
          </a:xfrm>
          <a:prstGeom prst="roundRect">
            <a:avLst>
              <a:gd name="adj" fmla="val 8889"/>
            </a:avLst>
          </a:prstGeom>
          <a:solidFill>
            <a:srgbClr val="E6F5F3"/>
          </a:solidFill>
          <a:ln w="8890">
            <a:solidFill>
              <a:srgbClr val="1B7F79"/>
            </a:solidFill>
          </a:ln>
        </p:spPr>
        <p:txBody>
          <a:bodyPr wrap="square" lIns="2032" tIns="2032" rIns="2032" bIns="2032" rtlCol="0" anchor="ctr">
            <a:normAutofit/>
          </a:bodyPr>
          <a:lstStyle/>
          <a:p>
            <a:pPr marL="0" indent="0">
              <a:buNone/>
            </a:pPr>
            <a:r>
              <a:rPr lang="en-US" sz="2000" b="1" dirty="0">
                <a:solidFill>
                  <a:srgbClr val="17324D"/>
                </a:solidFill>
              </a:rPr>
              <a:t>Training implication: in a diverse workplace, managers must model the standard physically and emotionally. Clean uniform, calm tone and consistent action are part of the communication system.</a:t>
            </a:r>
            <a:endParaRPr lang="en-US" sz="2000" dirty="0"/>
          </a:p>
        </p:txBody>
      </p:sp>
      <p:sp>
        <p:nvSpPr>
          <p:cNvPr id="14" name="Shape 12"/>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6" name="Text 14"/>
          <p:cNvSpPr/>
          <p:nvPr/>
        </p:nvSpPr>
        <p:spPr>
          <a:xfrm>
            <a:off x="4343400" y="6446520"/>
            <a:ext cx="6995160" cy="228600"/>
          </a:xfrm>
          <a:prstGeom prst="rect">
            <a:avLst/>
          </a:prstGeom>
          <a:noFill/>
          <a:ln/>
        </p:spPr>
        <p:txBody>
          <a:bodyPr wrap="square" lIns="0" tIns="0" rIns="0" bIns="0" rtlCol="0" anchor="ctr">
            <a:noAutofit/>
          </a:bodyPr>
          <a:lstStyle/>
          <a:p>
            <a:pPr marL="0" indent="0">
              <a:buNone/>
            </a:pPr>
            <a:r>
              <a:rPr lang="en-US" sz="2000" b="1" dirty="0">
                <a:solidFill>
                  <a:srgbClr val="6B7280"/>
                </a:solidFill>
              </a:rPr>
              <a:t>( Berlo, 1960; Goleman, 1995)</a:t>
            </a:r>
            <a:endParaRPr lang="en-US" sz="2000" b="1"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Barrier 5: Emotional Leadership Barrier</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Gary’s stress response turns a safety problem into a trust problem.</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777240" y="1417320"/>
            <a:ext cx="1920240" cy="365760"/>
          </a:xfrm>
          <a:prstGeom prst="roundRect">
            <a:avLst>
              <a:gd name="adj" fmla="val 20000"/>
            </a:avLst>
          </a:prstGeom>
          <a:solidFill>
            <a:srgbClr val="1B7F79"/>
          </a:solidFill>
          <a:ln w="8890">
            <a:solidFill>
              <a:srgbClr val="1B7F79"/>
            </a:solidFill>
          </a:ln>
        </p:spPr>
        <p:txBody>
          <a:bodyPr wrap="square" lIns="1143" tIns="1143" rIns="1143" bIns="1143" rtlCol="0" anchor="ctr">
            <a:normAutofit/>
          </a:bodyPr>
          <a:lstStyle/>
          <a:p>
            <a:pPr marL="0" indent="0">
              <a:buNone/>
            </a:pPr>
            <a:r>
              <a:rPr lang="en-US" sz="1200" b="1" dirty="0">
                <a:solidFill>
                  <a:srgbClr val="FFFFFF"/>
                </a:solidFill>
              </a:rPr>
              <a:t>Case evidence</a:t>
            </a:r>
            <a:endParaRPr lang="en-US" sz="1200" dirty="0"/>
          </a:p>
        </p:txBody>
      </p:sp>
      <p:sp>
        <p:nvSpPr>
          <p:cNvPr id="6" name="Text 4"/>
          <p:cNvSpPr/>
          <p:nvPr/>
        </p:nvSpPr>
        <p:spPr>
          <a:xfrm>
            <a:off x="868680" y="1874520"/>
            <a:ext cx="5120640" cy="868680"/>
          </a:xfrm>
          <a:prstGeom prst="rect">
            <a:avLst/>
          </a:prstGeom>
          <a:noFill/>
          <a:ln/>
        </p:spPr>
        <p:txBody>
          <a:bodyPr wrap="square" lIns="1270" tIns="1270" rIns="1270" bIns="1270" rtlCol="0" anchor="ctr">
            <a:normAutofit/>
          </a:bodyPr>
          <a:lstStyle/>
          <a:p>
            <a:pPr marL="0" indent="0">
              <a:buNone/>
            </a:pPr>
            <a:r>
              <a:rPr lang="en-US" sz="1800" i="1" dirty="0">
                <a:solidFill>
                  <a:srgbClr val="B91C1C"/>
                </a:solidFill>
              </a:rPr>
              <a:t>“I pulled at my hair and screamed: “Idiots!””</a:t>
            </a:r>
            <a:endParaRPr lang="en-US" sz="1800" dirty="0"/>
          </a:p>
        </p:txBody>
      </p:sp>
      <p:sp>
        <p:nvSpPr>
          <p:cNvPr id="7" name="Text 5"/>
          <p:cNvSpPr/>
          <p:nvPr/>
        </p:nvSpPr>
        <p:spPr>
          <a:xfrm>
            <a:off x="868680" y="3063240"/>
            <a:ext cx="4983480" cy="1508760"/>
          </a:xfrm>
          <a:prstGeom prst="rect">
            <a:avLst/>
          </a:prstGeom>
          <a:noFill/>
          <a:ln/>
        </p:spPr>
        <p:txBody>
          <a:bodyPr wrap="square" lIns="254" tIns="254" rIns="254" bIns="254" rtlCol="0" anchor="t">
            <a:normAutofit/>
          </a:bodyPr>
          <a:lstStyle/>
          <a:p>
            <a:pPr marL="0" indent="0">
              <a:buNone/>
            </a:pPr>
            <a:r>
              <a:rPr lang="en-US" sz="2000" dirty="0">
                <a:solidFill>
                  <a:srgbClr val="111827"/>
                </a:solidFill>
              </a:rPr>
              <a:t>• Gary slept only around four hours.</a:t>
            </a:r>
            <a:endParaRPr lang="en-US" sz="2000" dirty="0"/>
          </a:p>
          <a:p>
            <a:pPr marL="0" indent="0">
              <a:buNone/>
            </a:pPr>
            <a:r>
              <a:rPr lang="en-US" sz="2000" dirty="0">
                <a:solidFill>
                  <a:srgbClr val="111827"/>
                </a:solidFill>
              </a:rPr>
              <a:t>• He arrived tired and rushed.</a:t>
            </a:r>
            <a:endParaRPr lang="en-US" sz="2000" dirty="0"/>
          </a:p>
          <a:p>
            <a:pPr marL="0" indent="0">
              <a:buNone/>
            </a:pPr>
            <a:r>
              <a:rPr lang="en-US" sz="2000" dirty="0">
                <a:solidFill>
                  <a:srgbClr val="111827"/>
                </a:solidFill>
              </a:rPr>
              <a:t>• He discovered chicken left out overnight.</a:t>
            </a:r>
            <a:endParaRPr lang="en-US" sz="2000" dirty="0"/>
          </a:p>
          <a:p>
            <a:pPr marL="0" indent="0">
              <a:buNone/>
            </a:pPr>
            <a:r>
              <a:rPr lang="en-US" sz="2000" dirty="0">
                <a:solidFill>
                  <a:srgbClr val="111827"/>
                </a:solidFill>
              </a:rPr>
              <a:t>• His reaction was emotional and insulting.</a:t>
            </a:r>
            <a:endParaRPr lang="en-US" sz="2000" dirty="0"/>
          </a:p>
        </p:txBody>
      </p:sp>
      <p:sp>
        <p:nvSpPr>
          <p:cNvPr id="8" name="Text 6"/>
          <p:cNvSpPr/>
          <p:nvPr/>
        </p:nvSpPr>
        <p:spPr>
          <a:xfrm>
            <a:off x="6400800" y="1417320"/>
            <a:ext cx="4434840" cy="365760"/>
          </a:xfrm>
          <a:prstGeom prst="roundRect">
            <a:avLst>
              <a:gd name="adj" fmla="val 20000"/>
            </a:avLst>
          </a:prstGeom>
          <a:solidFill>
            <a:srgbClr val="17324D"/>
          </a:solidFill>
          <a:ln w="8890">
            <a:solidFill>
              <a:srgbClr val="17324D"/>
            </a:solidFill>
          </a:ln>
        </p:spPr>
        <p:txBody>
          <a:bodyPr wrap="square" lIns="1143" tIns="1143" rIns="1143" bIns="1143" rtlCol="0" anchor="ctr">
            <a:normAutofit/>
          </a:bodyPr>
          <a:lstStyle/>
          <a:p>
            <a:pPr marL="0" indent="0">
              <a:buNone/>
            </a:pPr>
            <a:r>
              <a:rPr lang="en-US" sz="1200" b="1" dirty="0">
                <a:solidFill>
                  <a:srgbClr val="FFFFFF"/>
                </a:solidFill>
              </a:rPr>
              <a:t>Leadership risk</a:t>
            </a:r>
            <a:endParaRPr lang="en-US" sz="1200" dirty="0"/>
          </a:p>
        </p:txBody>
      </p:sp>
      <p:sp>
        <p:nvSpPr>
          <p:cNvPr id="9" name="Text 7"/>
          <p:cNvSpPr/>
          <p:nvPr/>
        </p:nvSpPr>
        <p:spPr>
          <a:xfrm>
            <a:off x="6492240" y="1965960"/>
            <a:ext cx="4572000" cy="1554480"/>
          </a:xfrm>
          <a:prstGeom prst="rect">
            <a:avLst/>
          </a:prstGeom>
          <a:noFill/>
          <a:ln/>
        </p:spPr>
        <p:txBody>
          <a:bodyPr wrap="square" lIns="254" tIns="254" rIns="254" bIns="254" rtlCol="0" anchor="t">
            <a:normAutofit lnSpcReduction="10000"/>
          </a:bodyPr>
          <a:lstStyle/>
          <a:p>
            <a:pPr marL="0" indent="0">
              <a:buNone/>
            </a:pPr>
            <a:r>
              <a:rPr lang="en-US" sz="1420" dirty="0">
                <a:solidFill>
                  <a:srgbClr val="111827"/>
                </a:solidFill>
              </a:rPr>
              <a:t>• </a:t>
            </a:r>
            <a:r>
              <a:rPr lang="en-US" dirty="0">
                <a:solidFill>
                  <a:srgbClr val="111827"/>
                </a:solidFill>
              </a:rPr>
              <a:t>Workers may avoid questions to escape blame.</a:t>
            </a:r>
            <a:endParaRPr lang="en-US" dirty="0"/>
          </a:p>
          <a:p>
            <a:pPr marL="0" indent="0">
              <a:buNone/>
            </a:pPr>
            <a:r>
              <a:rPr lang="en-US" dirty="0">
                <a:solidFill>
                  <a:srgbClr val="111827"/>
                </a:solidFill>
              </a:rPr>
              <a:t>• Safety concerns may be hidden until too late.</a:t>
            </a:r>
            <a:endParaRPr lang="en-US" dirty="0"/>
          </a:p>
          <a:p>
            <a:pPr marL="0" indent="0">
              <a:buNone/>
            </a:pPr>
            <a:r>
              <a:rPr lang="en-US" dirty="0">
                <a:solidFill>
                  <a:srgbClr val="111827"/>
                </a:solidFill>
              </a:rPr>
              <a:t>• Gary’s authority weakens because he breaks the standard he expects.</a:t>
            </a:r>
            <a:endParaRPr lang="en-US" dirty="0"/>
          </a:p>
          <a:p>
            <a:pPr marL="0" indent="0">
              <a:buNone/>
            </a:pPr>
            <a:r>
              <a:rPr lang="en-US" dirty="0">
                <a:solidFill>
                  <a:srgbClr val="111827"/>
                </a:solidFill>
              </a:rPr>
              <a:t>• Team learning becomes defensive.</a:t>
            </a:r>
            <a:endParaRPr lang="en-US" dirty="0"/>
          </a:p>
        </p:txBody>
      </p:sp>
      <p:sp>
        <p:nvSpPr>
          <p:cNvPr id="10" name="Text 8"/>
          <p:cNvSpPr/>
          <p:nvPr/>
        </p:nvSpPr>
        <p:spPr>
          <a:xfrm>
            <a:off x="6400800" y="3886201"/>
            <a:ext cx="4480560" cy="2212838"/>
          </a:xfrm>
          <a:prstGeom prst="roundRect">
            <a:avLst>
              <a:gd name="adj" fmla="val 9412"/>
            </a:avLst>
          </a:prstGeom>
          <a:solidFill>
            <a:srgbClr val="FFF7E6"/>
          </a:solidFill>
          <a:ln w="8890">
            <a:solidFill>
              <a:srgbClr val="F59E0B"/>
            </a:solidFill>
          </a:ln>
        </p:spPr>
        <p:txBody>
          <a:bodyPr wrap="square" lIns="1524" tIns="1524" rIns="1524" bIns="1524" rtlCol="0" anchor="ctr">
            <a:normAutofit/>
          </a:bodyPr>
          <a:lstStyle/>
          <a:p>
            <a:pPr marL="0" indent="0">
              <a:buNone/>
            </a:pPr>
            <a:r>
              <a:rPr lang="en-US" b="1" dirty="0">
                <a:solidFill>
                  <a:srgbClr val="17324D"/>
                </a:solidFill>
              </a:rPr>
              <a:t>Better response: </a:t>
            </a:r>
          </a:p>
          <a:p>
            <a:r>
              <a:rPr lang="en-US" dirty="0">
                <a:solidFill>
                  <a:srgbClr val="111827"/>
                </a:solidFill>
              </a:rPr>
              <a:t>• </a:t>
            </a:r>
            <a:r>
              <a:rPr lang="en-US" b="1" dirty="0">
                <a:solidFill>
                  <a:srgbClr val="17324D"/>
                </a:solidFill>
              </a:rPr>
              <a:t>stop production, </a:t>
            </a:r>
          </a:p>
          <a:p>
            <a:r>
              <a:rPr lang="en-US" dirty="0">
                <a:solidFill>
                  <a:srgbClr val="111827"/>
                </a:solidFill>
              </a:rPr>
              <a:t> • r</a:t>
            </a:r>
            <a:r>
              <a:rPr lang="en-US" b="1" dirty="0">
                <a:solidFill>
                  <a:srgbClr val="17324D"/>
                </a:solidFill>
              </a:rPr>
              <a:t>emove unsafe food, </a:t>
            </a:r>
          </a:p>
          <a:p>
            <a:r>
              <a:rPr lang="en-US" dirty="0">
                <a:solidFill>
                  <a:srgbClr val="111827"/>
                </a:solidFill>
              </a:rPr>
              <a:t>• </a:t>
            </a:r>
            <a:r>
              <a:rPr lang="en-US" b="1" dirty="0">
                <a:solidFill>
                  <a:srgbClr val="17324D"/>
                </a:solidFill>
              </a:rPr>
              <a:t>identify what failed, </a:t>
            </a:r>
          </a:p>
          <a:p>
            <a:r>
              <a:rPr lang="en-US" dirty="0">
                <a:solidFill>
                  <a:srgbClr val="111827"/>
                </a:solidFill>
              </a:rPr>
              <a:t>• </a:t>
            </a:r>
            <a:r>
              <a:rPr lang="en-US" b="1" dirty="0">
                <a:solidFill>
                  <a:srgbClr val="17324D"/>
                </a:solidFill>
              </a:rPr>
              <a:t>retrain the process — without personal insults.</a:t>
            </a:r>
            <a:endParaRPr lang="en-US" dirty="0"/>
          </a:p>
        </p:txBody>
      </p:sp>
      <p:sp>
        <p:nvSpPr>
          <p:cNvPr id="11" name="Shape 9"/>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3" name="Text 11"/>
          <p:cNvSpPr/>
          <p:nvPr/>
        </p:nvSpPr>
        <p:spPr>
          <a:xfrm>
            <a:off x="1003300" y="6197628"/>
            <a:ext cx="10335260" cy="477492"/>
          </a:xfrm>
          <a:prstGeom prst="rect">
            <a:avLst/>
          </a:prstGeom>
          <a:noFill/>
          <a:ln/>
        </p:spPr>
        <p:txBody>
          <a:bodyPr wrap="square" lIns="0" tIns="0" rIns="0" bIns="0" rtlCol="0" anchor="ctr">
            <a:noAutofit/>
          </a:bodyPr>
          <a:lstStyle/>
          <a:p>
            <a:pPr marL="0" indent="0" algn="ctr">
              <a:buNone/>
            </a:pPr>
            <a:r>
              <a:rPr lang="en-US" sz="2000" b="1" dirty="0">
                <a:solidFill>
                  <a:srgbClr val="6B7280"/>
                </a:solidFill>
              </a:rPr>
              <a:t> (Berlo, 1960; Goleman, 1995; Edmondson, 1999)</a:t>
            </a:r>
            <a:endParaRPr lang="en-US" sz="2000" b="1"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Recommendations 1: Immediate Controls (0–30 Days)</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Fix communication at the point where mistakes happen.</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731520" y="1417320"/>
            <a:ext cx="3337560" cy="457200"/>
          </a:xfrm>
          <a:prstGeom prst="roundRect">
            <a:avLst>
              <a:gd name="adj" fmla="val 16000"/>
            </a:avLst>
          </a:prstGeom>
          <a:solidFill>
            <a:srgbClr val="17324D"/>
          </a:solidFill>
          <a:ln w="8890">
            <a:solidFill>
              <a:srgbClr val="17324D"/>
            </a:solidFill>
          </a:ln>
        </p:spPr>
        <p:txBody>
          <a:bodyPr wrap="square" lIns="1270" tIns="1270" rIns="1270" bIns="1270" rtlCol="0" anchor="ctr">
            <a:normAutofit/>
          </a:bodyPr>
          <a:lstStyle/>
          <a:p>
            <a:pPr marL="0" indent="0">
              <a:buNone/>
            </a:pPr>
            <a:r>
              <a:rPr lang="en-US" sz="1400" b="1" dirty="0">
                <a:solidFill>
                  <a:srgbClr val="FFFFFF"/>
                </a:solidFill>
              </a:rPr>
              <a:t>1. Stop untrained work</a:t>
            </a:r>
            <a:endParaRPr lang="en-US" sz="1400" dirty="0"/>
          </a:p>
        </p:txBody>
      </p:sp>
      <p:sp>
        <p:nvSpPr>
          <p:cNvPr id="6" name="Text 4"/>
          <p:cNvSpPr/>
          <p:nvPr/>
        </p:nvSpPr>
        <p:spPr>
          <a:xfrm>
            <a:off x="822960" y="2057400"/>
            <a:ext cx="3246120" cy="2184400"/>
          </a:xfrm>
          <a:prstGeom prst="rect">
            <a:avLst/>
          </a:prstGeom>
          <a:noFill/>
          <a:ln/>
        </p:spPr>
        <p:txBody>
          <a:bodyPr wrap="square" lIns="254" tIns="254" rIns="254" bIns="254" rtlCol="0" anchor="t">
            <a:noAutofit/>
          </a:bodyPr>
          <a:lstStyle/>
          <a:p>
            <a:pPr marL="0" indent="0">
              <a:buNone/>
            </a:pPr>
            <a:r>
              <a:rPr lang="en-US" sz="2000" dirty="0">
                <a:solidFill>
                  <a:srgbClr val="111827"/>
                </a:solidFill>
              </a:rPr>
              <a:t>• No production work before basic food hygiene induction.</a:t>
            </a:r>
            <a:endParaRPr lang="en-US" sz="2000" dirty="0"/>
          </a:p>
          <a:p>
            <a:pPr marL="0" indent="0">
              <a:buNone/>
            </a:pPr>
            <a:r>
              <a:rPr lang="en-US" sz="2000" dirty="0">
                <a:solidFill>
                  <a:srgbClr val="111827"/>
                </a:solidFill>
              </a:rPr>
              <a:t>• Demonstrate handwashing, hairnet use, chilling, separation and packaging.</a:t>
            </a:r>
            <a:endParaRPr lang="en-US" sz="2000" dirty="0"/>
          </a:p>
          <a:p>
            <a:pPr marL="0" indent="0">
              <a:buNone/>
            </a:pPr>
            <a:r>
              <a:rPr lang="en-US" sz="2000" dirty="0">
                <a:solidFill>
                  <a:srgbClr val="111827"/>
                </a:solidFill>
              </a:rPr>
              <a:t>• Use “show me” checks, not only verbal confirmation.</a:t>
            </a:r>
            <a:endParaRPr lang="en-US" sz="2000" dirty="0"/>
          </a:p>
        </p:txBody>
      </p:sp>
      <p:sp>
        <p:nvSpPr>
          <p:cNvPr id="7" name="Text 5"/>
          <p:cNvSpPr/>
          <p:nvPr/>
        </p:nvSpPr>
        <p:spPr>
          <a:xfrm>
            <a:off x="4434840" y="1417320"/>
            <a:ext cx="3337560" cy="457200"/>
          </a:xfrm>
          <a:prstGeom prst="roundRect">
            <a:avLst>
              <a:gd name="adj" fmla="val 16000"/>
            </a:avLst>
          </a:prstGeom>
          <a:solidFill>
            <a:srgbClr val="1B7F79"/>
          </a:solidFill>
          <a:ln w="8890">
            <a:solidFill>
              <a:srgbClr val="1B7F79"/>
            </a:solidFill>
          </a:ln>
        </p:spPr>
        <p:txBody>
          <a:bodyPr wrap="square" lIns="1270" tIns="1270" rIns="1270" bIns="1270" rtlCol="0" anchor="ctr">
            <a:normAutofit/>
          </a:bodyPr>
          <a:lstStyle/>
          <a:p>
            <a:pPr marL="0" indent="0">
              <a:buNone/>
            </a:pPr>
            <a:r>
              <a:rPr lang="en-US" sz="1400" b="1" dirty="0">
                <a:solidFill>
                  <a:srgbClr val="FFFFFF"/>
                </a:solidFill>
              </a:rPr>
              <a:t>2. Reduce noise failure</a:t>
            </a:r>
            <a:endParaRPr lang="en-US" sz="1400" dirty="0"/>
          </a:p>
        </p:txBody>
      </p:sp>
      <p:sp>
        <p:nvSpPr>
          <p:cNvPr id="8" name="Text 6"/>
          <p:cNvSpPr/>
          <p:nvPr/>
        </p:nvSpPr>
        <p:spPr>
          <a:xfrm>
            <a:off x="4526280" y="2057400"/>
            <a:ext cx="3154680" cy="2184400"/>
          </a:xfrm>
          <a:prstGeom prst="rect">
            <a:avLst/>
          </a:prstGeom>
          <a:noFill/>
          <a:ln/>
        </p:spPr>
        <p:txBody>
          <a:bodyPr wrap="square" lIns="254" tIns="254" rIns="254" bIns="254" rtlCol="0" anchor="t">
            <a:noAutofit/>
          </a:bodyPr>
          <a:lstStyle/>
          <a:p>
            <a:pPr marL="0" indent="0">
              <a:buNone/>
            </a:pPr>
            <a:r>
              <a:rPr lang="en-US" sz="2000" dirty="0">
                <a:solidFill>
                  <a:srgbClr val="111827"/>
                </a:solidFill>
              </a:rPr>
              <a:t>• Service or replace the old noisy machinery in stages.</a:t>
            </a:r>
            <a:endParaRPr lang="en-US" sz="2000" dirty="0"/>
          </a:p>
          <a:p>
            <a:pPr marL="0" indent="0">
              <a:buNone/>
            </a:pPr>
            <a:r>
              <a:rPr lang="en-US" sz="2000" dirty="0">
                <a:solidFill>
                  <a:srgbClr val="111827"/>
                </a:solidFill>
              </a:rPr>
              <a:t>• Use alert lights and agreed safety gestures.</a:t>
            </a:r>
            <a:endParaRPr lang="en-US" sz="2000" dirty="0"/>
          </a:p>
          <a:p>
            <a:pPr marL="0" indent="0">
              <a:buNone/>
            </a:pPr>
            <a:r>
              <a:rPr lang="en-US" sz="2000" dirty="0">
                <a:solidFill>
                  <a:srgbClr val="111827"/>
                </a:solidFill>
              </a:rPr>
              <a:t>• Give critical instructions in a quiet area, not beside loud machines.</a:t>
            </a:r>
            <a:endParaRPr lang="en-US" sz="2000" dirty="0"/>
          </a:p>
        </p:txBody>
      </p:sp>
      <p:sp>
        <p:nvSpPr>
          <p:cNvPr id="9" name="Text 7"/>
          <p:cNvSpPr/>
          <p:nvPr/>
        </p:nvSpPr>
        <p:spPr>
          <a:xfrm>
            <a:off x="8138160" y="1417320"/>
            <a:ext cx="3337560" cy="457200"/>
          </a:xfrm>
          <a:prstGeom prst="roundRect">
            <a:avLst>
              <a:gd name="adj" fmla="val 16000"/>
            </a:avLst>
          </a:prstGeom>
          <a:solidFill>
            <a:srgbClr val="F59E0B"/>
          </a:solidFill>
          <a:ln w="8890">
            <a:solidFill>
              <a:srgbClr val="F59E0B"/>
            </a:solidFill>
          </a:ln>
        </p:spPr>
        <p:txBody>
          <a:bodyPr wrap="square" lIns="1270" tIns="1270" rIns="1270" bIns="1270" rtlCol="0" anchor="ctr">
            <a:normAutofit/>
          </a:bodyPr>
          <a:lstStyle/>
          <a:p>
            <a:pPr marL="0" indent="0">
              <a:buNone/>
            </a:pPr>
            <a:r>
              <a:rPr lang="en-US" sz="1400" b="1" dirty="0">
                <a:solidFill>
                  <a:srgbClr val="FFFFFF"/>
                </a:solidFill>
              </a:rPr>
              <a:t>3. Make messages visible</a:t>
            </a:r>
            <a:endParaRPr lang="en-US" sz="1400" dirty="0"/>
          </a:p>
        </p:txBody>
      </p:sp>
      <p:sp>
        <p:nvSpPr>
          <p:cNvPr id="10" name="Text 8"/>
          <p:cNvSpPr/>
          <p:nvPr/>
        </p:nvSpPr>
        <p:spPr>
          <a:xfrm>
            <a:off x="8229600" y="2057399"/>
            <a:ext cx="3154680" cy="2285999"/>
          </a:xfrm>
          <a:prstGeom prst="rect">
            <a:avLst/>
          </a:prstGeom>
          <a:noFill/>
          <a:ln/>
        </p:spPr>
        <p:txBody>
          <a:bodyPr wrap="square" lIns="254" tIns="254" rIns="254" bIns="254" rtlCol="0" anchor="t">
            <a:noAutofit/>
          </a:bodyPr>
          <a:lstStyle/>
          <a:p>
            <a:pPr marL="0" indent="0">
              <a:buNone/>
            </a:pPr>
            <a:r>
              <a:rPr lang="en-US" dirty="0">
                <a:solidFill>
                  <a:srgbClr val="111827"/>
                </a:solidFill>
              </a:rPr>
              <a:t>• Replace long text signs with icons, photos and colour-coded areas.</a:t>
            </a:r>
            <a:endParaRPr lang="en-US" dirty="0"/>
          </a:p>
          <a:p>
            <a:pPr marL="0" indent="0">
              <a:buNone/>
            </a:pPr>
            <a:r>
              <a:rPr lang="en-US" dirty="0">
                <a:solidFill>
                  <a:srgbClr val="111827"/>
                </a:solidFill>
              </a:rPr>
              <a:t>• Use multilingual key words for critical rules.</a:t>
            </a:r>
            <a:endParaRPr lang="en-US" dirty="0"/>
          </a:p>
          <a:p>
            <a:pPr marL="0" indent="0">
              <a:buNone/>
            </a:pPr>
            <a:r>
              <a:rPr lang="en-US" dirty="0">
                <a:solidFill>
                  <a:srgbClr val="111827"/>
                </a:solidFill>
              </a:rPr>
              <a:t>• Add closed-loop communication: explain, repeat, confirm.</a:t>
            </a:r>
            <a:endParaRPr lang="en-US" dirty="0"/>
          </a:p>
        </p:txBody>
      </p:sp>
      <p:sp>
        <p:nvSpPr>
          <p:cNvPr id="11" name="Text 9"/>
          <p:cNvSpPr/>
          <p:nvPr/>
        </p:nvSpPr>
        <p:spPr>
          <a:xfrm>
            <a:off x="1051560" y="5080005"/>
            <a:ext cx="10149840" cy="1173475"/>
          </a:xfrm>
          <a:prstGeom prst="roundRect">
            <a:avLst>
              <a:gd name="adj" fmla="val 12308"/>
            </a:avLst>
          </a:prstGeom>
          <a:solidFill>
            <a:srgbClr val="FFF7E6"/>
          </a:solidFill>
          <a:ln w="8890">
            <a:solidFill>
              <a:srgbClr val="F59E0B"/>
            </a:solidFill>
          </a:ln>
        </p:spPr>
        <p:txBody>
          <a:bodyPr wrap="square" lIns="1524" tIns="1524" rIns="1524" bIns="1524" rtlCol="0" anchor="ctr">
            <a:normAutofit/>
          </a:bodyPr>
          <a:lstStyle/>
          <a:p>
            <a:pPr marL="0" indent="0">
              <a:buNone/>
            </a:pPr>
            <a:r>
              <a:rPr lang="en-US" sz="2000" b="1" dirty="0">
                <a:solidFill>
                  <a:srgbClr val="C00000"/>
                </a:solidFill>
              </a:rPr>
              <a:t>Priority principle: every critical rule must be heard, seen, practised and confirmed.</a:t>
            </a:r>
            <a:endParaRPr lang="en-US" sz="2000" dirty="0">
              <a:solidFill>
                <a:srgbClr val="C00000"/>
              </a:solidFill>
            </a:endParaRPr>
          </a:p>
        </p:txBody>
      </p:sp>
      <p:sp>
        <p:nvSpPr>
          <p:cNvPr id="12" name="Shape 10"/>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4" name="Text 12"/>
          <p:cNvSpPr/>
          <p:nvPr/>
        </p:nvSpPr>
        <p:spPr>
          <a:xfrm>
            <a:off x="1638300" y="6355081"/>
            <a:ext cx="9745980" cy="391416"/>
          </a:xfrm>
          <a:prstGeom prst="rect">
            <a:avLst/>
          </a:prstGeom>
          <a:noFill/>
          <a:ln/>
        </p:spPr>
        <p:txBody>
          <a:bodyPr wrap="square" lIns="0" tIns="0" rIns="0" bIns="0" rtlCol="0" anchor="ctr">
            <a:noAutofit/>
          </a:bodyPr>
          <a:lstStyle/>
          <a:p>
            <a:pPr marL="0" indent="0" algn="ctr">
              <a:buNone/>
            </a:pPr>
            <a:r>
              <a:rPr lang="en-US" sz="2000" b="1" dirty="0">
                <a:solidFill>
                  <a:srgbClr val="6B7280"/>
                </a:solidFill>
              </a:rPr>
              <a:t>(Shannon and Weaver, 1949; Berlo, 1960; Kolb, 1984)</a:t>
            </a:r>
            <a:endParaRPr lang="en-US" sz="2000" b="1"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Recommendations 2: People, Culture and Leadership Systems (30–90 Days)</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Build a shared communication culture across age, language and culture.</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777240" y="1417320"/>
            <a:ext cx="5166360" cy="457200"/>
          </a:xfrm>
          <a:prstGeom prst="roundRect">
            <a:avLst>
              <a:gd name="adj" fmla="val 16000"/>
            </a:avLst>
          </a:prstGeom>
          <a:solidFill>
            <a:srgbClr val="1B7F79"/>
          </a:solidFill>
          <a:ln w="8890">
            <a:solidFill>
              <a:srgbClr val="1B7F79"/>
            </a:solidFill>
          </a:ln>
        </p:spPr>
        <p:txBody>
          <a:bodyPr wrap="square" lIns="1270" tIns="1270" rIns="1270" bIns="1270" rtlCol="0" anchor="ctr">
            <a:normAutofit/>
          </a:bodyPr>
          <a:lstStyle/>
          <a:p>
            <a:pPr marL="0" indent="0">
              <a:buNone/>
            </a:pPr>
            <a:r>
              <a:rPr lang="en-US" sz="1350" b="1" dirty="0">
                <a:solidFill>
                  <a:srgbClr val="FFFFFF"/>
                </a:solidFill>
              </a:rPr>
              <a:t>A. Cross-cultural and generational mentoring</a:t>
            </a:r>
            <a:endParaRPr lang="en-US" sz="1350" dirty="0"/>
          </a:p>
        </p:txBody>
      </p:sp>
      <p:sp>
        <p:nvSpPr>
          <p:cNvPr id="6" name="Text 4"/>
          <p:cNvSpPr/>
          <p:nvPr/>
        </p:nvSpPr>
        <p:spPr>
          <a:xfrm>
            <a:off x="914400" y="2057400"/>
            <a:ext cx="4800600" cy="1325880"/>
          </a:xfrm>
          <a:prstGeom prst="rect">
            <a:avLst/>
          </a:prstGeom>
          <a:noFill/>
          <a:ln/>
        </p:spPr>
        <p:txBody>
          <a:bodyPr wrap="square" lIns="254" tIns="254" rIns="254" bIns="254" rtlCol="0" anchor="t">
            <a:noAutofit/>
          </a:bodyPr>
          <a:lstStyle/>
          <a:p>
            <a:pPr marL="0" indent="0">
              <a:buNone/>
            </a:pPr>
            <a:r>
              <a:rPr lang="en-US" dirty="0">
                <a:solidFill>
                  <a:srgbClr val="111827"/>
                </a:solidFill>
              </a:rPr>
              <a:t>• Pair experienced workers with new </a:t>
            </a:r>
          </a:p>
          <a:p>
            <a:pPr marL="0" indent="0">
              <a:buNone/>
            </a:pPr>
            <a:r>
              <a:rPr lang="en-US" dirty="0">
                <a:solidFill>
                  <a:srgbClr val="111827"/>
                </a:solidFill>
              </a:rPr>
              <a:t>or younger workers.</a:t>
            </a:r>
            <a:endParaRPr lang="en-US" dirty="0"/>
          </a:p>
          <a:p>
            <a:pPr marL="0" indent="0">
              <a:buNone/>
            </a:pPr>
            <a:r>
              <a:rPr lang="en-US" dirty="0">
                <a:solidFill>
                  <a:srgbClr val="111827"/>
                </a:solidFill>
              </a:rPr>
              <a:t>• Mix teams across cultural groups.</a:t>
            </a:r>
          </a:p>
          <a:p>
            <a:r>
              <a:rPr lang="en-US" dirty="0">
                <a:solidFill>
                  <a:srgbClr val="111827"/>
                </a:solidFill>
              </a:rPr>
              <a:t>• QR codes and video for common discussion </a:t>
            </a:r>
            <a:endParaRPr lang="en-US" dirty="0"/>
          </a:p>
          <a:p>
            <a:pPr marL="0" indent="0">
              <a:buNone/>
            </a:pPr>
            <a:r>
              <a:rPr lang="en-US" dirty="0">
                <a:solidFill>
                  <a:srgbClr val="111827"/>
                </a:solidFill>
              </a:rPr>
              <a:t>• Use translators or bilingual staff for safety-critical briefings where needed.</a:t>
            </a:r>
          </a:p>
          <a:p>
            <a:pPr marL="0" indent="0">
              <a:buNone/>
            </a:pPr>
            <a:endParaRPr lang="en-US" dirty="0">
              <a:solidFill>
                <a:srgbClr val="111827"/>
              </a:solidFill>
            </a:endParaRPr>
          </a:p>
          <a:p>
            <a:pPr marL="0" indent="0">
              <a:buNone/>
            </a:pPr>
            <a:endParaRPr lang="en-US" dirty="0"/>
          </a:p>
        </p:txBody>
      </p:sp>
      <p:sp>
        <p:nvSpPr>
          <p:cNvPr id="7" name="Text 5"/>
          <p:cNvSpPr/>
          <p:nvPr/>
        </p:nvSpPr>
        <p:spPr>
          <a:xfrm>
            <a:off x="777240" y="4381500"/>
            <a:ext cx="5166360" cy="457200"/>
          </a:xfrm>
          <a:prstGeom prst="roundRect">
            <a:avLst>
              <a:gd name="adj" fmla="val 16000"/>
            </a:avLst>
          </a:prstGeom>
          <a:solidFill>
            <a:srgbClr val="17324D"/>
          </a:solidFill>
          <a:ln w="8890">
            <a:solidFill>
              <a:srgbClr val="17324D"/>
            </a:solidFill>
          </a:ln>
        </p:spPr>
        <p:txBody>
          <a:bodyPr wrap="square" lIns="1270" tIns="1270" rIns="1270" bIns="1270" rtlCol="0" anchor="ctr">
            <a:normAutofit/>
          </a:bodyPr>
          <a:lstStyle/>
          <a:p>
            <a:pPr marL="0" indent="0">
              <a:buNone/>
            </a:pPr>
            <a:r>
              <a:rPr lang="en-US" sz="1350" b="1" dirty="0">
                <a:solidFill>
                  <a:srgbClr val="FFFFFF"/>
                </a:solidFill>
              </a:rPr>
              <a:t>B. Embodied pre-shift briefing</a:t>
            </a:r>
            <a:endParaRPr lang="en-US" sz="1350" dirty="0"/>
          </a:p>
        </p:txBody>
      </p:sp>
      <p:sp>
        <p:nvSpPr>
          <p:cNvPr id="8" name="Text 6"/>
          <p:cNvSpPr/>
          <p:nvPr/>
        </p:nvSpPr>
        <p:spPr>
          <a:xfrm>
            <a:off x="914400" y="4899657"/>
            <a:ext cx="4800600" cy="1199389"/>
          </a:xfrm>
          <a:prstGeom prst="rect">
            <a:avLst/>
          </a:prstGeom>
          <a:noFill/>
          <a:ln/>
        </p:spPr>
        <p:txBody>
          <a:bodyPr wrap="square" lIns="254" tIns="254" rIns="254" bIns="254" rtlCol="0" anchor="t">
            <a:normAutofit/>
          </a:bodyPr>
          <a:lstStyle/>
          <a:p>
            <a:pPr marL="0" indent="0">
              <a:buNone/>
            </a:pPr>
            <a:r>
              <a:rPr lang="en-US" sz="1320" dirty="0">
                <a:solidFill>
                  <a:srgbClr val="111827"/>
                </a:solidFill>
              </a:rPr>
              <a:t>• </a:t>
            </a:r>
            <a:r>
              <a:rPr lang="en-US" dirty="0">
                <a:solidFill>
                  <a:srgbClr val="111827"/>
                </a:solidFill>
              </a:rPr>
              <a:t>3 minutes before every shift.</a:t>
            </a:r>
            <a:endParaRPr lang="en-US" dirty="0"/>
          </a:p>
          <a:p>
            <a:pPr marL="0" indent="0">
              <a:buNone/>
            </a:pPr>
            <a:r>
              <a:rPr lang="en-US" dirty="0">
                <a:solidFill>
                  <a:srgbClr val="111827"/>
                </a:solidFill>
              </a:rPr>
              <a:t>• Check state: tired, rushed, distracted or ready.</a:t>
            </a:r>
            <a:endParaRPr lang="en-US" dirty="0"/>
          </a:p>
          <a:p>
            <a:pPr marL="0" indent="0">
              <a:buNone/>
            </a:pPr>
            <a:r>
              <a:rPr lang="en-US" dirty="0">
                <a:solidFill>
                  <a:srgbClr val="111827"/>
                </a:solidFill>
              </a:rPr>
              <a:t>• Name the main food-safety risk of the shift.</a:t>
            </a:r>
            <a:endParaRPr lang="en-US" dirty="0"/>
          </a:p>
          <a:p>
            <a:pPr marL="0" indent="0">
              <a:buNone/>
            </a:pPr>
            <a:r>
              <a:rPr lang="en-US" dirty="0">
                <a:solidFill>
                  <a:srgbClr val="111827"/>
                </a:solidFill>
              </a:rPr>
              <a:t>• Confirm roles and critical rules.</a:t>
            </a:r>
            <a:endParaRPr lang="en-US" dirty="0"/>
          </a:p>
        </p:txBody>
      </p:sp>
      <p:sp>
        <p:nvSpPr>
          <p:cNvPr id="9" name="Text 7"/>
          <p:cNvSpPr/>
          <p:nvPr/>
        </p:nvSpPr>
        <p:spPr>
          <a:xfrm>
            <a:off x="6400800" y="1417320"/>
            <a:ext cx="4572000" cy="457200"/>
          </a:xfrm>
          <a:prstGeom prst="roundRect">
            <a:avLst>
              <a:gd name="adj" fmla="val 16000"/>
            </a:avLst>
          </a:prstGeom>
          <a:solidFill>
            <a:srgbClr val="F59E0B"/>
          </a:solidFill>
          <a:ln w="8890">
            <a:solidFill>
              <a:srgbClr val="F59E0B"/>
            </a:solidFill>
          </a:ln>
        </p:spPr>
        <p:txBody>
          <a:bodyPr wrap="square" lIns="1270" tIns="1270" rIns="1270" bIns="1270" rtlCol="0" anchor="ctr">
            <a:normAutofit/>
          </a:bodyPr>
          <a:lstStyle/>
          <a:p>
            <a:pPr marL="0" indent="0">
              <a:buNone/>
            </a:pPr>
            <a:r>
              <a:rPr lang="en-US" sz="1350" b="1" dirty="0">
                <a:solidFill>
                  <a:srgbClr val="FFFFFF"/>
                </a:solidFill>
              </a:rPr>
              <a:t>C. Leadership reset for Gary</a:t>
            </a:r>
            <a:endParaRPr lang="en-US" sz="1350" dirty="0"/>
          </a:p>
        </p:txBody>
      </p:sp>
      <p:sp>
        <p:nvSpPr>
          <p:cNvPr id="10" name="Text 8"/>
          <p:cNvSpPr/>
          <p:nvPr/>
        </p:nvSpPr>
        <p:spPr>
          <a:xfrm>
            <a:off x="6537960" y="2057400"/>
            <a:ext cx="4251960" cy="1645920"/>
          </a:xfrm>
          <a:prstGeom prst="rect">
            <a:avLst/>
          </a:prstGeom>
          <a:noFill/>
          <a:ln/>
        </p:spPr>
        <p:txBody>
          <a:bodyPr wrap="square" lIns="254" tIns="254" rIns="254" bIns="254" rtlCol="0" anchor="t">
            <a:noAutofit/>
          </a:bodyPr>
          <a:lstStyle/>
          <a:p>
            <a:pPr marL="0" indent="0">
              <a:buNone/>
            </a:pPr>
            <a:r>
              <a:rPr lang="en-US" dirty="0">
                <a:solidFill>
                  <a:srgbClr val="111827"/>
                </a:solidFill>
              </a:rPr>
              <a:t>• Model hygiene: clean uniform, hair management, clean hands.</a:t>
            </a:r>
            <a:endParaRPr lang="en-US" dirty="0"/>
          </a:p>
          <a:p>
            <a:pPr marL="0" indent="0">
              <a:buNone/>
            </a:pPr>
            <a:r>
              <a:rPr lang="en-US" dirty="0">
                <a:solidFill>
                  <a:srgbClr val="111827"/>
                </a:solidFill>
              </a:rPr>
              <a:t>• Use calm, factual correction instead of insults.</a:t>
            </a:r>
            <a:endParaRPr lang="en-US" dirty="0"/>
          </a:p>
          <a:p>
            <a:pPr marL="0" indent="0">
              <a:buNone/>
            </a:pPr>
            <a:r>
              <a:rPr lang="en-US" dirty="0">
                <a:solidFill>
                  <a:srgbClr val="111827"/>
                </a:solidFill>
              </a:rPr>
              <a:t>• Practise emotional self-regulation before responding.</a:t>
            </a:r>
            <a:endParaRPr lang="en-US" dirty="0"/>
          </a:p>
          <a:p>
            <a:pPr marL="0" indent="0">
              <a:buNone/>
            </a:pPr>
            <a:r>
              <a:rPr lang="en-US" dirty="0">
                <a:solidFill>
                  <a:srgbClr val="111827"/>
                </a:solidFill>
              </a:rPr>
              <a:t>• Hold short feedback meetings after incidents.</a:t>
            </a:r>
            <a:endParaRPr lang="en-US" dirty="0"/>
          </a:p>
        </p:txBody>
      </p:sp>
      <p:sp>
        <p:nvSpPr>
          <p:cNvPr id="11" name="Text 9"/>
          <p:cNvSpPr/>
          <p:nvPr/>
        </p:nvSpPr>
        <p:spPr>
          <a:xfrm>
            <a:off x="6400800" y="4381503"/>
            <a:ext cx="4572000" cy="457200"/>
          </a:xfrm>
          <a:prstGeom prst="roundRect">
            <a:avLst>
              <a:gd name="adj" fmla="val 16000"/>
            </a:avLst>
          </a:prstGeom>
          <a:solidFill>
            <a:srgbClr val="B91C1C"/>
          </a:solidFill>
          <a:ln w="8890">
            <a:solidFill>
              <a:srgbClr val="B91C1C"/>
            </a:solidFill>
          </a:ln>
        </p:spPr>
        <p:txBody>
          <a:bodyPr wrap="square" lIns="1270" tIns="1270" rIns="1270" bIns="1270" rtlCol="0" anchor="ctr">
            <a:normAutofit/>
          </a:bodyPr>
          <a:lstStyle/>
          <a:p>
            <a:pPr marL="0" indent="0">
              <a:buNone/>
            </a:pPr>
            <a:r>
              <a:rPr lang="en-US" sz="1350" b="1" dirty="0">
                <a:solidFill>
                  <a:srgbClr val="FFFFFF"/>
                </a:solidFill>
              </a:rPr>
              <a:t>D. Psychological safety</a:t>
            </a:r>
            <a:endParaRPr lang="en-US" sz="1350" dirty="0"/>
          </a:p>
        </p:txBody>
      </p:sp>
      <p:sp>
        <p:nvSpPr>
          <p:cNvPr id="12" name="Text 10"/>
          <p:cNvSpPr/>
          <p:nvPr/>
        </p:nvSpPr>
        <p:spPr>
          <a:xfrm>
            <a:off x="6537960" y="4930142"/>
            <a:ext cx="4251960" cy="1104896"/>
          </a:xfrm>
          <a:prstGeom prst="rect">
            <a:avLst/>
          </a:prstGeom>
          <a:noFill/>
          <a:ln/>
        </p:spPr>
        <p:txBody>
          <a:bodyPr wrap="square" lIns="254" tIns="254" rIns="254" bIns="254" rtlCol="0" anchor="t">
            <a:noAutofit/>
          </a:bodyPr>
          <a:lstStyle/>
          <a:p>
            <a:pPr marL="0" indent="0">
              <a:buNone/>
            </a:pPr>
            <a:r>
              <a:rPr lang="en-US" dirty="0">
                <a:solidFill>
                  <a:srgbClr val="111827"/>
                </a:solidFill>
              </a:rPr>
              <a:t>• Introduce “Stop and Speak Up” for unsafe food or unclear instructions.</a:t>
            </a:r>
            <a:endParaRPr lang="en-US" dirty="0"/>
          </a:p>
          <a:p>
            <a:pPr marL="0" indent="0">
              <a:buNone/>
            </a:pPr>
            <a:r>
              <a:rPr lang="en-US" dirty="0">
                <a:solidFill>
                  <a:srgbClr val="111827"/>
                </a:solidFill>
              </a:rPr>
              <a:t>• Review mistakes without humiliation.</a:t>
            </a:r>
            <a:endParaRPr lang="en-US" dirty="0"/>
          </a:p>
          <a:p>
            <a:pPr marL="0" indent="0">
              <a:buNone/>
            </a:pPr>
            <a:r>
              <a:rPr lang="en-US" dirty="0">
                <a:solidFill>
                  <a:srgbClr val="111827"/>
                </a:solidFill>
              </a:rPr>
              <a:t>• Reward early reporting of risks.</a:t>
            </a:r>
            <a:endParaRPr lang="en-US" dirty="0"/>
          </a:p>
        </p:txBody>
      </p:sp>
      <p:sp>
        <p:nvSpPr>
          <p:cNvPr id="13" name="Shape 11"/>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5" name="Text 13"/>
          <p:cNvSpPr/>
          <p:nvPr/>
        </p:nvSpPr>
        <p:spPr>
          <a:xfrm>
            <a:off x="2222500" y="6355078"/>
            <a:ext cx="9116060" cy="320042"/>
          </a:xfrm>
          <a:prstGeom prst="rect">
            <a:avLst/>
          </a:prstGeom>
          <a:noFill/>
          <a:ln/>
        </p:spPr>
        <p:txBody>
          <a:bodyPr wrap="square" lIns="0" tIns="0" rIns="0" bIns="0" rtlCol="0" anchor="ctr">
            <a:noAutofit/>
          </a:bodyPr>
          <a:lstStyle/>
          <a:p>
            <a:pPr marL="0" indent="0">
              <a:buNone/>
            </a:pPr>
            <a:r>
              <a:rPr lang="en-US" sz="2000" b="1" dirty="0">
                <a:solidFill>
                  <a:srgbClr val="6B7280"/>
                </a:solidFill>
              </a:rPr>
              <a:t>(Schramm, 1954; Hofstede, 1980; Goleman, 1995; Edmondson, 1999)</a:t>
            </a:r>
            <a:endParaRPr lang="en-US" sz="2000" b="1"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Implementation Measures and Conclusion</a:t>
            </a:r>
            <a:endParaRPr lang="en-US" sz="2600" dirty="0"/>
          </a:p>
        </p:txBody>
      </p:sp>
      <p:sp>
        <p:nvSpPr>
          <p:cNvPr id="3" name="Text 1"/>
          <p:cNvSpPr/>
          <p:nvPr/>
        </p:nvSpPr>
        <p:spPr>
          <a:xfrm>
            <a:off x="530352" y="758952"/>
            <a:ext cx="10515600" cy="256032"/>
          </a:xfrm>
          <a:prstGeom prst="rect">
            <a:avLst/>
          </a:prstGeom>
          <a:noFill/>
          <a:ln/>
        </p:spPr>
        <p:txBody>
          <a:bodyPr wrap="square" lIns="0" tIns="0" rIns="0" bIns="0" rtlCol="0" anchor="ctr"/>
          <a:lstStyle/>
          <a:p>
            <a:pPr marL="0" indent="0">
              <a:buNone/>
            </a:pPr>
            <a:r>
              <a:rPr lang="en-US" sz="1050" dirty="0">
                <a:solidFill>
                  <a:srgbClr val="6B7280"/>
                </a:solidFill>
              </a:rPr>
              <a:t>Measure whether communication improvements reduce operational risk.</a:t>
            </a:r>
            <a:endParaRPr lang="en-US" sz="105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777240" y="1417320"/>
            <a:ext cx="3749040" cy="411480"/>
          </a:xfrm>
          <a:prstGeom prst="roundRect">
            <a:avLst>
              <a:gd name="adj" fmla="val 17778"/>
            </a:avLst>
          </a:prstGeom>
          <a:solidFill>
            <a:srgbClr val="17324D"/>
          </a:solidFill>
          <a:ln w="8890">
            <a:solidFill>
              <a:srgbClr val="17324D"/>
            </a:solidFill>
          </a:ln>
        </p:spPr>
        <p:txBody>
          <a:bodyPr wrap="square" lIns="1270" tIns="1270" rIns="1270" bIns="1270" rtlCol="0" anchor="ctr">
            <a:normAutofit/>
          </a:bodyPr>
          <a:lstStyle/>
          <a:p>
            <a:pPr marL="0" indent="0">
              <a:buNone/>
            </a:pPr>
            <a:r>
              <a:rPr lang="en-US" sz="1350" b="1" dirty="0">
                <a:solidFill>
                  <a:srgbClr val="FFFFFF"/>
                </a:solidFill>
              </a:rPr>
              <a:t>Track these case-linked indicators</a:t>
            </a:r>
            <a:endParaRPr lang="en-US" sz="1350" dirty="0"/>
          </a:p>
        </p:txBody>
      </p:sp>
      <p:sp>
        <p:nvSpPr>
          <p:cNvPr id="6" name="Text 4"/>
          <p:cNvSpPr/>
          <p:nvPr/>
        </p:nvSpPr>
        <p:spPr>
          <a:xfrm>
            <a:off x="868680" y="2057399"/>
            <a:ext cx="3840480" cy="2514597"/>
          </a:xfrm>
          <a:prstGeom prst="rect">
            <a:avLst/>
          </a:prstGeom>
          <a:noFill/>
          <a:ln/>
        </p:spPr>
        <p:txBody>
          <a:bodyPr wrap="square" lIns="254" tIns="254" rIns="254" bIns="254" rtlCol="0" anchor="t">
            <a:noAutofit/>
          </a:bodyPr>
          <a:lstStyle/>
          <a:p>
            <a:pPr marL="0" indent="0">
              <a:buNone/>
            </a:pPr>
            <a:r>
              <a:rPr lang="en-US" dirty="0">
                <a:solidFill>
                  <a:srgbClr val="111827"/>
                </a:solidFill>
              </a:rPr>
              <a:t>Airline complaints</a:t>
            </a:r>
          </a:p>
          <a:p>
            <a:pPr marL="0" indent="0">
              <a:buNone/>
            </a:pPr>
            <a:endParaRPr lang="en-US" dirty="0"/>
          </a:p>
          <a:p>
            <a:pPr marL="0" indent="0">
              <a:buNone/>
            </a:pPr>
            <a:r>
              <a:rPr lang="en-US" dirty="0">
                <a:solidFill>
                  <a:srgbClr val="111827"/>
                </a:solidFill>
              </a:rPr>
              <a:t>• Undercooked meals</a:t>
            </a:r>
            <a:endParaRPr lang="en-US" dirty="0"/>
          </a:p>
          <a:p>
            <a:pPr marL="0" indent="0">
              <a:buNone/>
            </a:pPr>
            <a:r>
              <a:rPr lang="en-US" dirty="0">
                <a:solidFill>
                  <a:srgbClr val="111827"/>
                </a:solidFill>
              </a:rPr>
              <a:t>• Packaging errors</a:t>
            </a:r>
            <a:endParaRPr lang="en-US" dirty="0"/>
          </a:p>
          <a:p>
            <a:pPr marL="0" indent="0">
              <a:buNone/>
            </a:pPr>
            <a:r>
              <a:rPr lang="en-US" dirty="0">
                <a:solidFill>
                  <a:srgbClr val="111827"/>
                </a:solidFill>
              </a:rPr>
              <a:t>• Meat found in vegetarian meals</a:t>
            </a:r>
            <a:endParaRPr lang="en-US" dirty="0"/>
          </a:p>
          <a:p>
            <a:pPr marL="0" indent="0">
              <a:buNone/>
            </a:pPr>
            <a:r>
              <a:rPr lang="en-US" dirty="0">
                <a:solidFill>
                  <a:srgbClr val="111827"/>
                </a:solidFill>
              </a:rPr>
              <a:t>• Training completion and practical sign-off</a:t>
            </a:r>
            <a:endParaRPr lang="en-US" dirty="0"/>
          </a:p>
          <a:p>
            <a:pPr marL="0" indent="0">
              <a:buNone/>
            </a:pPr>
            <a:r>
              <a:rPr lang="en-US" dirty="0">
                <a:solidFill>
                  <a:srgbClr val="111827"/>
                </a:solidFill>
              </a:rPr>
              <a:t>• Reported near misses / unclear instructions</a:t>
            </a:r>
            <a:endParaRPr lang="en-US" dirty="0"/>
          </a:p>
        </p:txBody>
      </p:sp>
      <p:sp>
        <p:nvSpPr>
          <p:cNvPr id="7" name="Text 5"/>
          <p:cNvSpPr/>
          <p:nvPr/>
        </p:nvSpPr>
        <p:spPr>
          <a:xfrm>
            <a:off x="5166360" y="1417320"/>
            <a:ext cx="2788920" cy="411480"/>
          </a:xfrm>
          <a:prstGeom prst="roundRect">
            <a:avLst>
              <a:gd name="adj" fmla="val 17778"/>
            </a:avLst>
          </a:prstGeom>
          <a:solidFill>
            <a:srgbClr val="1B7F79"/>
          </a:solidFill>
          <a:ln w="8890">
            <a:solidFill>
              <a:srgbClr val="1B7F79"/>
            </a:solidFill>
          </a:ln>
        </p:spPr>
        <p:txBody>
          <a:bodyPr wrap="square" lIns="1270" tIns="1270" rIns="1270" bIns="1270" rtlCol="0" anchor="ctr">
            <a:normAutofit/>
          </a:bodyPr>
          <a:lstStyle/>
          <a:p>
            <a:pPr marL="0" indent="0">
              <a:buNone/>
            </a:pPr>
            <a:r>
              <a:rPr lang="en-US" sz="1350" b="1" dirty="0">
                <a:solidFill>
                  <a:srgbClr val="FFFFFF"/>
                </a:solidFill>
              </a:rPr>
              <a:t>Management review rhythm</a:t>
            </a:r>
            <a:endParaRPr lang="en-US" sz="1350" dirty="0"/>
          </a:p>
        </p:txBody>
      </p:sp>
      <p:sp>
        <p:nvSpPr>
          <p:cNvPr id="8" name="Text 6"/>
          <p:cNvSpPr/>
          <p:nvPr/>
        </p:nvSpPr>
        <p:spPr>
          <a:xfrm>
            <a:off x="5303520" y="2057399"/>
            <a:ext cx="2560320" cy="2651753"/>
          </a:xfrm>
          <a:prstGeom prst="rect">
            <a:avLst/>
          </a:prstGeom>
          <a:noFill/>
          <a:ln/>
        </p:spPr>
        <p:txBody>
          <a:bodyPr wrap="square" lIns="254" tIns="254" rIns="254" bIns="254" rtlCol="0" anchor="t">
            <a:noAutofit/>
          </a:bodyPr>
          <a:lstStyle/>
          <a:p>
            <a:pPr marL="0" indent="0">
              <a:lnSpc>
                <a:spcPct val="150000"/>
              </a:lnSpc>
              <a:buNone/>
            </a:pPr>
            <a:r>
              <a:rPr lang="en-US" dirty="0">
                <a:solidFill>
                  <a:srgbClr val="111827"/>
                </a:solidFill>
              </a:rPr>
              <a:t>• Daily pre-shift briefing</a:t>
            </a:r>
            <a:endParaRPr lang="en-US" dirty="0"/>
          </a:p>
          <a:p>
            <a:pPr marL="0" indent="0">
              <a:lnSpc>
                <a:spcPct val="150000"/>
              </a:lnSpc>
              <a:buNone/>
            </a:pPr>
            <a:r>
              <a:rPr lang="en-US" dirty="0">
                <a:solidFill>
                  <a:srgbClr val="111827"/>
                </a:solidFill>
              </a:rPr>
              <a:t>• Weekly error review</a:t>
            </a:r>
            <a:endParaRPr lang="en-US" dirty="0"/>
          </a:p>
          <a:p>
            <a:pPr marL="0" indent="0">
              <a:lnSpc>
                <a:spcPct val="150000"/>
              </a:lnSpc>
              <a:buNone/>
            </a:pPr>
            <a:r>
              <a:rPr lang="en-US" dirty="0">
                <a:solidFill>
                  <a:srgbClr val="111827"/>
                </a:solidFill>
              </a:rPr>
              <a:t>• Monthly complaint trend check</a:t>
            </a:r>
            <a:endParaRPr lang="en-US" dirty="0"/>
          </a:p>
          <a:p>
            <a:pPr marL="0" indent="0">
              <a:lnSpc>
                <a:spcPct val="150000"/>
              </a:lnSpc>
              <a:buNone/>
            </a:pPr>
            <a:r>
              <a:rPr lang="en-US" dirty="0">
                <a:solidFill>
                  <a:srgbClr val="111827"/>
                </a:solidFill>
              </a:rPr>
              <a:t>• Quarterly training refresh</a:t>
            </a:r>
            <a:endParaRPr lang="en-US" dirty="0"/>
          </a:p>
        </p:txBody>
      </p:sp>
      <p:sp>
        <p:nvSpPr>
          <p:cNvPr id="9" name="Text 7"/>
          <p:cNvSpPr/>
          <p:nvPr/>
        </p:nvSpPr>
        <p:spPr>
          <a:xfrm>
            <a:off x="8321040" y="1417320"/>
            <a:ext cx="2926080" cy="411480"/>
          </a:xfrm>
          <a:prstGeom prst="roundRect">
            <a:avLst>
              <a:gd name="adj" fmla="val 17778"/>
            </a:avLst>
          </a:prstGeom>
          <a:solidFill>
            <a:srgbClr val="F59E0B"/>
          </a:solidFill>
          <a:ln w="8890">
            <a:solidFill>
              <a:srgbClr val="F59E0B"/>
            </a:solidFill>
          </a:ln>
        </p:spPr>
        <p:txBody>
          <a:bodyPr wrap="square" lIns="1270" tIns="1270" rIns="1270" bIns="1270" rtlCol="0" anchor="ctr">
            <a:normAutofit/>
          </a:bodyPr>
          <a:lstStyle/>
          <a:p>
            <a:pPr marL="0" indent="0">
              <a:buNone/>
            </a:pPr>
            <a:r>
              <a:rPr lang="en-US" sz="1350" b="1" dirty="0">
                <a:solidFill>
                  <a:srgbClr val="FFFFFF"/>
                </a:solidFill>
              </a:rPr>
              <a:t>Final message</a:t>
            </a:r>
            <a:endParaRPr lang="en-US" sz="1350" dirty="0"/>
          </a:p>
        </p:txBody>
      </p:sp>
      <p:sp>
        <p:nvSpPr>
          <p:cNvPr id="10" name="Text 8"/>
          <p:cNvSpPr/>
          <p:nvPr/>
        </p:nvSpPr>
        <p:spPr>
          <a:xfrm>
            <a:off x="8412480" y="2798068"/>
            <a:ext cx="2743200" cy="1088132"/>
          </a:xfrm>
          <a:prstGeom prst="rect">
            <a:avLst/>
          </a:prstGeom>
          <a:noFill/>
          <a:ln/>
        </p:spPr>
        <p:txBody>
          <a:bodyPr wrap="square" lIns="254" tIns="254" rIns="254" bIns="254" rtlCol="0" anchor="ctr">
            <a:noAutofit/>
          </a:bodyPr>
          <a:lstStyle/>
          <a:p>
            <a:pPr marL="0" indent="0">
              <a:lnSpc>
                <a:spcPct val="150000"/>
              </a:lnSpc>
              <a:buNone/>
            </a:pPr>
            <a:r>
              <a:rPr lang="en-US" dirty="0">
                <a:solidFill>
                  <a:srgbClr val="111827"/>
                </a:solidFill>
              </a:rPr>
              <a:t>Flight Foods Ltd should treat poor food standards as the visible outcome of weak communication, inconsistent leadership modelling and insufficient training.</a:t>
            </a:r>
            <a:endParaRPr lang="en-US" dirty="0"/>
          </a:p>
        </p:txBody>
      </p:sp>
      <p:sp>
        <p:nvSpPr>
          <p:cNvPr id="11" name="Text 9"/>
          <p:cNvSpPr/>
          <p:nvPr/>
        </p:nvSpPr>
        <p:spPr>
          <a:xfrm>
            <a:off x="914400" y="5029201"/>
            <a:ext cx="10241280" cy="1005831"/>
          </a:xfrm>
          <a:prstGeom prst="roundRect">
            <a:avLst>
              <a:gd name="adj" fmla="val 9412"/>
            </a:avLst>
          </a:prstGeom>
          <a:solidFill>
            <a:srgbClr val="E6F5F3"/>
          </a:solidFill>
          <a:ln w="8890">
            <a:solidFill>
              <a:srgbClr val="1B7F79"/>
            </a:solidFill>
          </a:ln>
        </p:spPr>
        <p:txBody>
          <a:bodyPr wrap="square" lIns="1905" tIns="1905" rIns="1905" bIns="1905" rtlCol="0" anchor="ctr">
            <a:normAutofit/>
          </a:bodyPr>
          <a:lstStyle/>
          <a:p>
            <a:pPr marL="0" indent="0">
              <a:buNone/>
            </a:pPr>
            <a:r>
              <a:rPr lang="en-US" sz="1600" b="1" dirty="0">
                <a:solidFill>
                  <a:srgbClr val="17324D"/>
                </a:solidFill>
              </a:rPr>
              <a:t>By reducing noise, improving shared understanding, modelling hygiene behaviour and creating a safe reporting culture, the company can improve teamwork, food standards and customer confidence.</a:t>
            </a:r>
            <a:endParaRPr lang="en-US" sz="1600" dirty="0"/>
          </a:p>
        </p:txBody>
      </p:sp>
      <p:sp>
        <p:nvSpPr>
          <p:cNvPr id="12" name="Shape 10"/>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14" name="Text 12"/>
          <p:cNvSpPr/>
          <p:nvPr/>
        </p:nvSpPr>
        <p:spPr>
          <a:xfrm>
            <a:off x="1130300" y="6318503"/>
            <a:ext cx="10436860" cy="427991"/>
          </a:xfrm>
          <a:prstGeom prst="rect">
            <a:avLst/>
          </a:prstGeom>
          <a:noFill/>
          <a:ln/>
        </p:spPr>
        <p:txBody>
          <a:bodyPr wrap="square" lIns="0" tIns="0" rIns="0" bIns="0" rtlCol="0" anchor="ctr">
            <a:noAutofit/>
          </a:bodyPr>
          <a:lstStyle/>
          <a:p>
            <a:pPr marL="0" indent="0">
              <a:buNone/>
            </a:pPr>
            <a:r>
              <a:rPr lang="en-US" sz="2000" b="1" dirty="0">
                <a:solidFill>
                  <a:srgbClr val="6B7280"/>
                </a:solidFill>
              </a:rPr>
              <a:t>(Shannon and Weaver, 1949; Berlo, 1960; Schramm, 1954; Hofstede, 1980; Goleman, 1995)</a:t>
            </a:r>
            <a:endParaRPr lang="en-US" sz="2000" b="1" dirty="0"/>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02920" y="320040"/>
            <a:ext cx="10698480" cy="411480"/>
          </a:xfrm>
          <a:prstGeom prst="rect">
            <a:avLst/>
          </a:prstGeom>
          <a:noFill/>
          <a:ln/>
        </p:spPr>
        <p:txBody>
          <a:bodyPr wrap="square" lIns="0" tIns="0" rIns="0" bIns="0" rtlCol="0" anchor="ctr"/>
          <a:lstStyle/>
          <a:p>
            <a:pPr marL="0" indent="0">
              <a:buNone/>
            </a:pPr>
            <a:r>
              <a:rPr lang="en-US" sz="2600" b="1" dirty="0">
                <a:solidFill>
                  <a:srgbClr val="17324D"/>
                </a:solidFill>
                <a:latin typeface="Aptos Display" pitchFamily="34" charset="0"/>
                <a:ea typeface="Aptos Display" pitchFamily="34" charset="-122"/>
                <a:cs typeface="Aptos Display" pitchFamily="34" charset="-120"/>
              </a:rPr>
              <a:t>References</a:t>
            </a:r>
            <a:endParaRPr lang="en-US" sz="2600" dirty="0"/>
          </a:p>
        </p:txBody>
      </p:sp>
      <p:sp>
        <p:nvSpPr>
          <p:cNvPr id="4" name="Shape 2"/>
          <p:cNvSpPr/>
          <p:nvPr/>
        </p:nvSpPr>
        <p:spPr>
          <a:xfrm>
            <a:off x="502920" y="1051560"/>
            <a:ext cx="11064240" cy="0"/>
          </a:xfrm>
          <a:prstGeom prst="line">
            <a:avLst/>
          </a:prstGeom>
          <a:noFill/>
          <a:ln w="15240">
            <a:solidFill>
              <a:srgbClr val="1B7F79"/>
            </a:solidFill>
            <a:prstDash val="solid"/>
          </a:ln>
        </p:spPr>
        <p:txBody>
          <a:bodyPr/>
          <a:lstStyle/>
          <a:p>
            <a:endParaRPr lang="en-US"/>
          </a:p>
        </p:txBody>
      </p:sp>
      <p:sp>
        <p:nvSpPr>
          <p:cNvPr id="5" name="Text 3"/>
          <p:cNvSpPr/>
          <p:nvPr/>
        </p:nvSpPr>
        <p:spPr>
          <a:xfrm>
            <a:off x="693420" y="955548"/>
            <a:ext cx="10881360" cy="4073639"/>
          </a:xfrm>
          <a:prstGeom prst="rect">
            <a:avLst/>
          </a:prstGeom>
          <a:noFill/>
          <a:ln/>
        </p:spPr>
        <p:txBody>
          <a:bodyPr wrap="square" lIns="635" tIns="635" rIns="635" bIns="635" rtlCol="0" anchor="ctr">
            <a:noAutofit/>
          </a:bodyPr>
          <a:lstStyle/>
          <a:p>
            <a:endParaRPr lang="en-US" sz="2200" dirty="0">
              <a:solidFill>
                <a:srgbClr val="111827"/>
              </a:solidFill>
            </a:endParaRPr>
          </a:p>
          <a:p>
            <a:endParaRPr lang="en-US" sz="2200" dirty="0">
              <a:solidFill>
                <a:srgbClr val="111827"/>
              </a:solidFill>
            </a:endParaRPr>
          </a:p>
          <a:p>
            <a:endParaRPr lang="en-US" sz="2200" dirty="0">
              <a:solidFill>
                <a:srgbClr val="111827"/>
              </a:solidFill>
            </a:endParaRPr>
          </a:p>
          <a:p>
            <a:r>
              <a:rPr lang="en-US" sz="2200" dirty="0">
                <a:solidFill>
                  <a:srgbClr val="111827"/>
                </a:solidFill>
              </a:rPr>
              <a:t>Berlo, D.K. (1960) The Process of Communication. New York: Holt, Rinehart and Winston.</a:t>
            </a:r>
            <a:endParaRPr lang="en-US" sz="2200" dirty="0"/>
          </a:p>
          <a:p>
            <a:r>
              <a:rPr lang="en-US" sz="2200" dirty="0">
                <a:solidFill>
                  <a:srgbClr val="111827"/>
                </a:solidFill>
              </a:rPr>
              <a:t>Edmondson, A. (1999) Psychological safety and learning behavior in work teams. Administrative Science Quarterly, 44(2), pp. 350–383.</a:t>
            </a:r>
            <a:endParaRPr lang="en-US" sz="2200" dirty="0"/>
          </a:p>
          <a:p>
            <a:r>
              <a:rPr lang="en-US" sz="2200" dirty="0">
                <a:solidFill>
                  <a:srgbClr val="111827"/>
                </a:solidFill>
              </a:rPr>
              <a:t>Goleman, D. (1995) Emotional Intelligence. New York: Bantam Books.</a:t>
            </a:r>
            <a:endParaRPr lang="en-US" sz="2200" dirty="0"/>
          </a:p>
          <a:p>
            <a:r>
              <a:rPr lang="en-US" sz="2200" dirty="0">
                <a:solidFill>
                  <a:srgbClr val="111827"/>
                </a:solidFill>
              </a:rPr>
              <a:t>Hofstede, G. (1980) Culture’s Consequences: International Differences in Work-Related Values. Beverly Hills: Sage.</a:t>
            </a:r>
            <a:endParaRPr lang="en-US" sz="2200" dirty="0"/>
          </a:p>
          <a:p>
            <a:r>
              <a:rPr lang="en-US" sz="2200" dirty="0">
                <a:solidFill>
                  <a:srgbClr val="111827"/>
                </a:solidFill>
              </a:rPr>
              <a:t>Kolb, D.A. (1984) Experiential Learning: Experience as the Source of Learning and Development. Englewood Cliffs: Prentice-Hall.</a:t>
            </a:r>
            <a:endParaRPr lang="en-US" sz="2200" dirty="0"/>
          </a:p>
          <a:p>
            <a:r>
              <a:rPr lang="en-US" sz="2200" dirty="0">
                <a:solidFill>
                  <a:srgbClr val="111827"/>
                </a:solidFill>
              </a:rPr>
              <a:t>Schramm, W. (1954) “How communication works”, in Schramm, W. (ed.) The Process and Effects of Mass Communication. Urbana: University of Illinois Press.</a:t>
            </a:r>
            <a:endParaRPr lang="en-US" sz="2200" dirty="0"/>
          </a:p>
          <a:p>
            <a:r>
              <a:rPr lang="en-US" sz="2200" dirty="0">
                <a:solidFill>
                  <a:srgbClr val="111827"/>
                </a:solidFill>
              </a:rPr>
              <a:t>Shannon, C.E. and Weaver, W. (1949) The Mathematical Theory of Communication. Urbana: University of Illinois Press.</a:t>
            </a:r>
            <a:endParaRPr lang="en-US" sz="2200" dirty="0"/>
          </a:p>
          <a:p>
            <a:r>
              <a:rPr lang="en-US" sz="2200" dirty="0">
                <a:solidFill>
                  <a:srgbClr val="111827"/>
                </a:solidFill>
              </a:rPr>
              <a:t>University of Wales Trinity Saint David (2026) LCLM4003 Assessment Specification: Group Presentation – Flight Foods Ltd. Case study, pp. 2–4.</a:t>
            </a:r>
            <a:endParaRPr lang="en-US" sz="2200" dirty="0"/>
          </a:p>
        </p:txBody>
      </p:sp>
      <p:sp>
        <p:nvSpPr>
          <p:cNvPr id="7" name="Shape 5"/>
          <p:cNvSpPr/>
          <p:nvPr/>
        </p:nvSpPr>
        <p:spPr>
          <a:xfrm>
            <a:off x="502920" y="6355080"/>
            <a:ext cx="11064240" cy="0"/>
          </a:xfrm>
          <a:prstGeom prst="line">
            <a:avLst/>
          </a:prstGeom>
          <a:noFill/>
          <a:ln w="10160">
            <a:solidFill>
              <a:srgbClr val="E5E7EB"/>
            </a:solidFill>
            <a:prstDash val="solid"/>
          </a:ln>
        </p:spPr>
        <p:txBody>
          <a:bodyPr/>
          <a:lstStyle/>
          <a:p>
            <a:endParaRPr lang="en-US"/>
          </a:p>
        </p:txBody>
      </p:sp>
      <p:sp>
        <p:nvSpPr>
          <p:cNvPr id="25" name="Slide Number Placeholder 0"/>
          <p:cNvSpPr>
            <a:spLocks noGrp="1"/>
          </p:cNvSpPr>
          <p:nvPr>
            <p:ph type="sldNum" sz="quarter" idx="4294967295"/>
          </p:nvPr>
        </p:nvSpPr>
        <p:spPr>
          <a:xfrm>
            <a:off x="11475720"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6B7280"/>
                </a:solidFill>
                <a:latin typeface="Aptos"/>
                <a:ea typeface="Aptos"/>
                <a:cs typeface="Aptos"/>
              </a:defRPr>
            </a:lvl1pPr>
          </a:lstStyle>
          <a:p>
            <a:pPr algn="l"/>
            <a:fld id="{F7021451-1387-4CA6-816F-3879F97B5CBC}" type="slidenum">
              <a:rPr lang="en-US" b="0"/>
              <a:t>14</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1345</TotalTime>
  <Words>3097</Words>
  <Application>Microsoft Macintosh PowerPoint</Application>
  <PresentationFormat>Widescreen</PresentationFormat>
  <Paragraphs>305</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Communication Barriers and Food Standards at Flight Foods Ltd</dc:title>
  <dc:subject>LCLM4003 Flight Foods Ltd group presentation draft</dc:subject>
  <dc:creator>OpenAI draft support for student adaptation</dc:creator>
  <cp:lastModifiedBy>Oksana Bielova (2526746)</cp:lastModifiedBy>
  <cp:revision>8</cp:revision>
  <dcterms:created xsi:type="dcterms:W3CDTF">2026-08-01T11:23:53Z</dcterms:created>
  <dcterms:modified xsi:type="dcterms:W3CDTF">2026-08-08T11:21:20Z</dcterms:modified>
</cp:coreProperties>
</file>