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30" r:id="rId3"/>
    <p:sldId id="331" r:id="rId4"/>
    <p:sldId id="332" r:id="rId5"/>
    <p:sldId id="333" r:id="rId6"/>
    <p:sldId id="334" r:id="rId7"/>
    <p:sldId id="335" r:id="rId8"/>
    <p:sldId id="336" r:id="rId9"/>
    <p:sldId id="337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83" d="100"/>
          <a:sy n="83" d="100"/>
        </p:scale>
        <p:origin x="-4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5.wmf"/><Relationship Id="rId4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11/12/2010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Consider 3 resistors in parallel as shown.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across each is the supply voltage V. </a:t>
            </a:r>
          </a:p>
          <a:p>
            <a:endParaRPr lang="en-GB" sz="2000" dirty="0" smtClean="0"/>
          </a:p>
          <a:p>
            <a:r>
              <a:rPr lang="en-GB" sz="2000" dirty="0" smtClean="0"/>
              <a:t>The current flowing in each is given by Ohms' Law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pt-BR" sz="2000" b="1" dirty="0" smtClean="0"/>
              <a:t>           I</a:t>
            </a:r>
            <a:r>
              <a:rPr lang="pt-BR" sz="2000" b="1" baseline="-25000" dirty="0" smtClean="0"/>
              <a:t>1</a:t>
            </a:r>
            <a:r>
              <a:rPr lang="pt-BR" sz="2000" b="1" dirty="0" smtClean="0"/>
              <a:t>= V/R</a:t>
            </a:r>
            <a:r>
              <a:rPr lang="pt-BR" sz="2000" b="1" baseline="-25000" dirty="0" smtClean="0"/>
              <a:t>1			</a:t>
            </a:r>
            <a:r>
              <a:rPr lang="pt-BR" sz="2000" b="1" dirty="0" smtClean="0"/>
              <a:t> I</a:t>
            </a:r>
            <a:r>
              <a:rPr lang="pt-BR" sz="2000" b="1" baseline="-25000" dirty="0" smtClean="0"/>
              <a:t>2</a:t>
            </a:r>
            <a:r>
              <a:rPr lang="pt-BR" sz="2000" b="1" dirty="0" smtClean="0"/>
              <a:t>= V/R</a:t>
            </a:r>
            <a:r>
              <a:rPr lang="pt-BR" sz="2000" b="1" baseline="-25000" dirty="0" smtClean="0"/>
              <a:t>2</a:t>
            </a:r>
            <a:r>
              <a:rPr lang="pt-BR" sz="2000" b="1" dirty="0" smtClean="0"/>
              <a:t> 		I</a:t>
            </a:r>
            <a:r>
              <a:rPr lang="pt-BR" sz="2000" b="1" baseline="-25000" dirty="0" smtClean="0"/>
              <a:t>3</a:t>
            </a:r>
            <a:r>
              <a:rPr lang="pt-BR" sz="2000" b="1" dirty="0" smtClean="0"/>
              <a:t>= V/R</a:t>
            </a:r>
            <a:r>
              <a:rPr lang="pt-BR" sz="2000" b="1" baseline="-25000" dirty="0" smtClean="0"/>
              <a:t>3</a:t>
            </a:r>
            <a:endParaRPr lang="en-GB" sz="1600" b="1" baseline="-250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12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500174"/>
            <a:ext cx="2003038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0395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The current is divided according to the resistance. </a:t>
            </a:r>
          </a:p>
          <a:p>
            <a:endParaRPr lang="en-GB" sz="2000" dirty="0" smtClean="0"/>
          </a:p>
          <a:p>
            <a:r>
              <a:rPr lang="en-GB" sz="2000" dirty="0" smtClean="0"/>
              <a:t>If the resistors were all the same, the same current would flow in each.</a:t>
            </a:r>
          </a:p>
          <a:p>
            <a:endParaRPr lang="en-GB" sz="2000" dirty="0" smtClean="0"/>
          </a:p>
          <a:p>
            <a:r>
              <a:rPr lang="en-GB" sz="2000" dirty="0" smtClean="0"/>
              <a:t>The total current drawn from the supply is</a:t>
            </a:r>
          </a:p>
          <a:p>
            <a:endParaRPr lang="en-GB" sz="2000" dirty="0" smtClean="0"/>
          </a:p>
          <a:p>
            <a:r>
              <a:rPr lang="en-GB" sz="2000" dirty="0" smtClean="0"/>
              <a:t>I = I</a:t>
            </a:r>
            <a:r>
              <a:rPr lang="en-GB" sz="2000" baseline="-25000" dirty="0" smtClean="0"/>
              <a:t>1 </a:t>
            </a:r>
            <a:r>
              <a:rPr lang="en-GB" sz="2000" dirty="0" smtClean="0"/>
              <a:t>+ I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I</a:t>
            </a:r>
            <a:r>
              <a:rPr lang="en-GB" sz="2000" baseline="-25000" dirty="0" smtClean="0"/>
              <a:t>3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I = V/R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+ V/R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V/R</a:t>
            </a:r>
            <a:r>
              <a:rPr lang="en-GB" sz="2000" baseline="-25000" dirty="0" smtClean="0"/>
              <a:t>3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I = V(1/R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+ 1/R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+ 1/R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)</a:t>
            </a:r>
            <a:endParaRPr lang="en-GB" sz="1600" b="1" baseline="-250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12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500174"/>
            <a:ext cx="2003038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0395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If the same current was drawn from the supply by a single resistor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the current would be</a:t>
            </a:r>
          </a:p>
          <a:p>
            <a:endParaRPr lang="en-GB" sz="2000" dirty="0" smtClean="0"/>
          </a:p>
          <a:p>
            <a:r>
              <a:rPr lang="en-GB" sz="2000" dirty="0" smtClean="0"/>
              <a:t>I = V/R</a:t>
            </a:r>
            <a:r>
              <a:rPr lang="en-GB" sz="2000" baseline="-25000" dirty="0" smtClean="0"/>
              <a:t>T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Comparing the two equations</a:t>
            </a:r>
          </a:p>
          <a:p>
            <a:endParaRPr lang="en-GB" sz="2000" dirty="0" smtClean="0"/>
          </a:p>
          <a:p>
            <a:r>
              <a:rPr lang="en-GB" sz="2000" dirty="0" smtClean="0"/>
              <a:t>V/R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I = V(1/R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+ 1/R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+ 1/R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)</a:t>
            </a:r>
          </a:p>
          <a:p>
            <a:endParaRPr lang="en-GB" sz="2000" dirty="0" smtClean="0"/>
          </a:p>
          <a:p>
            <a:endParaRPr lang="en-GB" sz="1600" b="1" baseline="-250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12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1500174"/>
            <a:ext cx="2003038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1000100" y="5072074"/>
          <a:ext cx="2071702" cy="749339"/>
        </p:xfrm>
        <a:graphic>
          <a:graphicData uri="http://schemas.openxmlformats.org/presentationml/2006/ole">
            <p:oleObj spid="_x0000_s198658" name="Equation" r:id="rId5" imgW="1193760" imgH="431640" progId="Equation.3">
              <p:embed/>
            </p:oleObj>
          </a:graphicData>
        </a:graphic>
      </p:graphicFrame>
      <p:graphicFrame>
        <p:nvGraphicFramePr>
          <p:cNvPr id="182275" name="Object 3"/>
          <p:cNvGraphicFramePr>
            <a:graphicFrameLocks noChangeAspect="1"/>
          </p:cNvGraphicFramePr>
          <p:nvPr/>
        </p:nvGraphicFramePr>
        <p:xfrm>
          <a:off x="4143372" y="4929198"/>
          <a:ext cx="2071688" cy="1081087"/>
        </p:xfrm>
        <a:graphic>
          <a:graphicData uri="http://schemas.openxmlformats.org/presentationml/2006/ole">
            <p:oleObj spid="_x0000_s198659" name="Equation" r:id="rId6" imgW="1193760" imgH="6220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0395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In general for resistors in parallel</a:t>
            </a:r>
          </a:p>
          <a:p>
            <a:endParaRPr lang="en-GB" sz="2000" dirty="0" smtClean="0"/>
          </a:p>
          <a:p>
            <a:endParaRPr lang="en-GB" sz="1600" b="1" baseline="-250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84324" name="Object 4"/>
          <p:cNvGraphicFramePr>
            <a:graphicFrameLocks noChangeAspect="1"/>
          </p:cNvGraphicFramePr>
          <p:nvPr/>
        </p:nvGraphicFramePr>
        <p:xfrm>
          <a:off x="3217863" y="3167073"/>
          <a:ext cx="2039937" cy="1690687"/>
        </p:xfrm>
        <a:graphic>
          <a:graphicData uri="http://schemas.openxmlformats.org/presentationml/2006/ole">
            <p:oleObj spid="_x0000_s199682" name="Equation" r:id="rId4" imgW="761760" imgH="6346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total resistance and all the currents in the circuit below</a:t>
            </a: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53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3500438"/>
            <a:ext cx="1721056" cy="2528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parallel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I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48 / 5.077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9.455 x 10</a:t>
            </a:r>
            <a:r>
              <a:rPr lang="en-GB" sz="2000" baseline="30000" dirty="0" smtClean="0"/>
              <a:t>-3</a:t>
            </a:r>
            <a:r>
              <a:rPr lang="en-GB" sz="2000" dirty="0" smtClean="0"/>
              <a:t>  A</a:t>
            </a:r>
          </a:p>
          <a:p>
            <a:r>
              <a:rPr lang="en-GB" sz="2000" dirty="0" smtClean="0"/>
              <a:t>I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= 48/10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 = 4.800 x 10</a:t>
            </a:r>
            <a:r>
              <a:rPr lang="en-GB" sz="2000" baseline="30000" dirty="0" smtClean="0"/>
              <a:t>-3</a:t>
            </a:r>
            <a:r>
              <a:rPr lang="en-GB" sz="2000" dirty="0" smtClean="0"/>
              <a:t> A</a:t>
            </a:r>
          </a:p>
          <a:p>
            <a:r>
              <a:rPr lang="en-GB" sz="2000" dirty="0" smtClean="0"/>
              <a:t>I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= 48/15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3.200 x 10</a:t>
            </a:r>
            <a:r>
              <a:rPr lang="en-GB" sz="2000" baseline="30000" dirty="0" smtClean="0"/>
              <a:t>-3</a:t>
            </a:r>
            <a:r>
              <a:rPr lang="en-GB" sz="2000" dirty="0" smtClean="0"/>
              <a:t> A</a:t>
            </a:r>
          </a:p>
          <a:p>
            <a:r>
              <a:rPr lang="en-GB" sz="2000" dirty="0" smtClean="0"/>
              <a:t>I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 = 48/33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1.455 x 10</a:t>
            </a:r>
            <a:r>
              <a:rPr lang="en-GB" sz="2000" baseline="30000" dirty="0" smtClean="0"/>
              <a:t>-3</a:t>
            </a:r>
            <a:r>
              <a:rPr lang="en-GB" sz="2000" dirty="0" smtClean="0"/>
              <a:t> A</a:t>
            </a:r>
          </a:p>
          <a:p>
            <a:endParaRPr lang="en-GB" sz="2000" dirty="0" smtClean="0"/>
          </a:p>
          <a:p>
            <a:r>
              <a:rPr lang="en-GB" sz="2000" dirty="0" smtClean="0"/>
              <a:t>Check total = 4.8 + 3.2 +1.455 = 9.455 </a:t>
            </a:r>
            <a:r>
              <a:rPr lang="en-GB" sz="2000" dirty="0" err="1" smtClean="0"/>
              <a:t>mA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534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428604"/>
            <a:ext cx="1312657" cy="1928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6370" name="Object 2"/>
          <p:cNvGraphicFramePr>
            <a:graphicFrameLocks noChangeAspect="1"/>
          </p:cNvGraphicFramePr>
          <p:nvPr/>
        </p:nvGraphicFramePr>
        <p:xfrm>
          <a:off x="714348" y="2357430"/>
          <a:ext cx="2464141" cy="1285884"/>
        </p:xfrm>
        <a:graphic>
          <a:graphicData uri="http://schemas.openxmlformats.org/presentationml/2006/ole">
            <p:oleObj spid="_x0000_s200706" name="Equation" r:id="rId5" imgW="1193760" imgH="622080" progId="Equation.3">
              <p:embed/>
            </p:oleObj>
          </a:graphicData>
        </a:graphic>
      </p:graphicFrame>
      <p:graphicFrame>
        <p:nvGraphicFramePr>
          <p:cNvPr id="186371" name="Object 3"/>
          <p:cNvGraphicFramePr>
            <a:graphicFrameLocks noChangeAspect="1"/>
          </p:cNvGraphicFramePr>
          <p:nvPr/>
        </p:nvGraphicFramePr>
        <p:xfrm>
          <a:off x="3286116" y="2365376"/>
          <a:ext cx="1965325" cy="1206500"/>
        </p:xfrm>
        <a:graphic>
          <a:graphicData uri="http://schemas.openxmlformats.org/presentationml/2006/ole">
            <p:oleObj spid="_x0000_s200707" name="Equation" r:id="rId6" imgW="952200" imgH="583920" progId="Equation.3">
              <p:embed/>
            </p:oleObj>
          </a:graphicData>
        </a:graphic>
      </p:graphicFrame>
      <p:graphicFrame>
        <p:nvGraphicFramePr>
          <p:cNvPr id="186372" name="Object 4"/>
          <p:cNvGraphicFramePr>
            <a:graphicFrameLocks noChangeAspect="1"/>
          </p:cNvGraphicFramePr>
          <p:nvPr/>
        </p:nvGraphicFramePr>
        <p:xfrm>
          <a:off x="5500694" y="2357430"/>
          <a:ext cx="1414463" cy="812800"/>
        </p:xfrm>
        <a:graphic>
          <a:graphicData uri="http://schemas.openxmlformats.org/presentationml/2006/ole">
            <p:oleObj spid="_x0000_s200708" name="Equation" r:id="rId7" imgW="685800" imgH="393480" progId="Equation.3">
              <p:embed/>
            </p:oleObj>
          </a:graphicData>
        </a:graphic>
      </p:graphicFrame>
      <p:graphicFrame>
        <p:nvGraphicFramePr>
          <p:cNvPr id="186373" name="Object 5"/>
          <p:cNvGraphicFramePr>
            <a:graphicFrameLocks noChangeAspect="1"/>
          </p:cNvGraphicFramePr>
          <p:nvPr/>
        </p:nvGraphicFramePr>
        <p:xfrm>
          <a:off x="6929454" y="2571744"/>
          <a:ext cx="1519238" cy="366713"/>
        </p:xfrm>
        <a:graphic>
          <a:graphicData uri="http://schemas.openxmlformats.org/presentationml/2006/ole">
            <p:oleObj spid="_x0000_s200709" name="Equation" r:id="rId8" imgW="73656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total resistance for the circuit shown. Determine the total current drawn from the</a:t>
            </a:r>
          </a:p>
          <a:p>
            <a:r>
              <a:rPr lang="en-GB" sz="2400" dirty="0" smtClean="0"/>
              <a:t>supply.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3500438"/>
            <a:ext cx="2033332" cy="2271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total resistance for the circuit shown. Determine the current in each resistor and</a:t>
            </a:r>
          </a:p>
          <a:p>
            <a:r>
              <a:rPr lang="en-GB" sz="2400" dirty="0" smtClean="0"/>
              <a:t>the total current drawn from the supply.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84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786190"/>
            <a:ext cx="2227449" cy="2343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6143636" y="5857892"/>
            <a:ext cx="22686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 smtClean="0"/>
              <a:t>(1.66</a:t>
            </a:r>
            <a:r>
              <a:rPr lang="el-GR" dirty="0" smtClean="0"/>
              <a:t>Ω</a:t>
            </a:r>
            <a:r>
              <a:rPr lang="pt-BR" dirty="0" smtClean="0"/>
              <a:t>, 40 A, 120 A)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336</TotalTime>
  <Words>278</Words>
  <Application>Microsoft Office PowerPoint</Application>
  <PresentationFormat>On-screen Show (4:3)</PresentationFormat>
  <Paragraphs>117</Paragraphs>
  <Slides>9</Slides>
  <Notes>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52</cp:revision>
  <dcterms:created xsi:type="dcterms:W3CDTF">2010-09-22T08:44:59Z</dcterms:created>
  <dcterms:modified xsi:type="dcterms:W3CDTF">2010-11-12T15:24:31Z</dcterms:modified>
</cp:coreProperties>
</file>