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6858000" cy="9144000"/>
  <p:embeddedFontLst>
    <p:embeddedFont>
      <p:font typeface="Merriweather" panose="020B0604020202020204" charset="0"/>
      <p:regular r:id="rId17"/>
      <p:bold r:id="rId18"/>
      <p:italic r:id="rId19"/>
      <p:boldItalic r:id="rId20"/>
    </p:embeddedFont>
    <p:embeddedFont>
      <p:font typeface="Roboto" panose="020B060402020202020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54" y="12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65462242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4019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1a2b987086d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1a2b987086d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entire assignment will be depicted on the importance of the employee engagement process in the hotel or the hospitality industry. Based on this subject matter, the significance of the study has been written in the researched informed literature section. On the other hand, the employee engagement theory and the analysis of it with the subject matter will also be presented in the other sections of this assignment.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1178860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1a2b987086d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1a2b987086d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 industry is often referred to as the hospitality industry. However, the first step to be successful in the hospitality industry or in the hotel industry is to implement the technique of effective engagement of the employees (Morch, 2021). Effective technique of employee engagement in the hotel or the hospitality industry prioritises the employees in an organisation. However, it can be said that the employee engagement process of an organisation basically contributes to the growth and the development of the organisation as the employees provide the best quality services when they think that their interests are looked after by the management members.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384604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a2b987086d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a2b987086d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On the other hand, it can be said that it is the duty and the responsibility of the organisations to look after the issues of the employees. This thing also leads to better and the efficient performance of the employees (Wickham, 2022). The employee engagement strategies are taken by most of the organisations so that the employees can feel that the objectives of the companies are their own objectives and the success of the companies are their own growth and success (Friedman, 2022). This thought process definitely helps the employees to increase the level of productivity. However, it can be mentioned that for all these reasons the topic under discussion is relevant to the situations of the contemporary world.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2478212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a2b987086d_0_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a2b987086d_0_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employee engagement theory has been described in detail in the section under the understanding of the subject. This theory has depicted how the companies can implement this employee engagement technique for the increase of the motivation and the productivity of the employees. This theory has also shown how the companies or the organisations can get the benefit of the employee engagement process (Robinson, 2022). However, in spite of all the techniques on behalf of the companies to create an effective employee engagement, sometimes some challenges occur that prevent the companies from taking the necessary steps for the implementation of the employee engagement process.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4161326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a2b987086d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a2b987086d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Implementation of the excessive rules and the regulations</a:t>
            </a:r>
            <a:r>
              <a:rPr lang="en" sz="1200">
                <a:solidFill>
                  <a:schemeClr val="dk1"/>
                </a:solidFill>
                <a:latin typeface="Times New Roman"/>
                <a:ea typeface="Times New Roman"/>
                <a:cs typeface="Times New Roman"/>
                <a:sym typeface="Times New Roman"/>
              </a:rPr>
              <a:t> is one of the challenges of the employee engagement process in a company. In this case the employees feel distured to follow the rules and the regulations in the workplace (Klein, 2022). Therefore, somehow their motivation level decreases and that is the main reason for the failure of employee engagement strategy.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Poor skills of communication</a:t>
            </a:r>
            <a:r>
              <a:rPr lang="en" sz="1200">
                <a:solidFill>
                  <a:schemeClr val="dk1"/>
                </a:solidFill>
                <a:latin typeface="Times New Roman"/>
                <a:ea typeface="Times New Roman"/>
                <a:cs typeface="Times New Roman"/>
                <a:sym typeface="Times New Roman"/>
              </a:rPr>
              <a:t> creates some problems in the implementation of the effective employee engagement technique of a  company (Klein, 2022). The lack of proper communication skills among the team leaders, the members of the management of a company and the general employees brings the failure in the implementation of the effective implementation of the processes of employee engagement.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2148185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a2b987086d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a2b987086d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Understanding of subject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Kahn’s engagement theory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Engagement of employees within a specific work will lead to the employees to be more productive in respect of the operations. According to the work engagement theory of Kahn, the engagement of an employee with their work will be able to portray the self-preference of the individual in order to promote the connection that exists between themselves and the job role (Madhavi, 2022). The engagement should be able to increase the performance with the help of cognitive, physical and emotional engagement. This can be explained in the context of individuals employed in a hotel. Cognitive engagement will allow the employees to be focused to develop the results of their operations within the hotel. Kahn expressed that the more knowledge an individual gained, the more effective they will be able to perform at their workplace (Sinclair, 2020).</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1016831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a2b987086d_0_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a2b987086d_0_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Emotional engagement refers to the joy of the employees to be able to work at a specific location. For example, a chef is content with his work as a chef at the hotel. The positive connection the employees feel at work will improve their productivity (Chang et al, 2022). Physical engagement can be defined with the help of the intensity one has for the selected job role. Employees who are highly satisfied with their job role will be able to produce engagement and increase the level of confidence that is possessed by the employees. </a:t>
            </a:r>
            <a:endParaRPr/>
          </a:p>
        </p:txBody>
      </p:sp>
    </p:spTree>
    <p:extLst>
      <p:ext uri="{BB962C8B-B14F-4D97-AF65-F5344CB8AC3E}">
        <p14:creationId xmlns:p14="http://schemas.microsoft.com/office/powerpoint/2010/main" val="227543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a2b987086d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a2b987086d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Practical application and deployment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engagement theory can be used to portray that it  can be applicable in the case of hotel employees as well. Various examples are available from within the industry to show that the engagement of employees within the operations will allow the improvement of the productivity level in an organisation. The employee engagement of the personnels at Savoy proves that engagement of employees improves the level of productivity (savoynetwork.com, 2020). The objective of the organisation was to gain more talent in the organisation that will help to improve the productivity of the organisation. This will improve the experience of the customers as well as allow the employees to function according to their liking. </a:t>
            </a:r>
            <a:endParaRPr/>
          </a:p>
        </p:txBody>
      </p:sp>
    </p:spTree>
    <p:extLst>
      <p:ext uri="{BB962C8B-B14F-4D97-AF65-F5344CB8AC3E}">
        <p14:creationId xmlns:p14="http://schemas.microsoft.com/office/powerpoint/2010/main" val="186887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a2b987086d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1a2b987086d_0_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was observed that a more interactive solution was required in order to improve the engagement of the employees. This was achieved by the organisation with the application of the Lifeworks mobile solution to improve the communication with its employees.  The lifeworks app allows the employees to review and respond to the updates that are made by the organisation about job recognition. The platform was engaging and captivating, allowing the employees to contribute to the content. It allowed the employees to not only engage with their employers but also with their peers to bring development in their work (Steenberghs, N. et al., 2021). The engagement rate improved to a remarkable 93% after the implementation of this application.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24846663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a2b987086d_0_1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a2b987086d_0_1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reduction of the excessive rules and regulations in an organisation will allow the employees to be able to implement their ideas for productivity improvement and improve their motivation.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Improvement of the communication skills amongst the employees will allow them to communicate with the peers and the employer to implement the required actions in their jobs </a:t>
            </a:r>
            <a:endParaRPr/>
          </a:p>
        </p:txBody>
      </p:sp>
    </p:spTree>
    <p:extLst>
      <p:ext uri="{BB962C8B-B14F-4D97-AF65-F5344CB8AC3E}">
        <p14:creationId xmlns:p14="http://schemas.microsoft.com/office/powerpoint/2010/main" val="1179321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a2b987086d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a2b987086d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Sinclair, S. (2020) Kahn's 3 dimensions of employee engagement: Still good to go in 2021?, Employee Engagement App. Talk Freely Limited. Available at: https://www.talkfreely.com/blog/dimensions-of-employee-engagement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savoynetwork.com (2020) Nielsen: Our D&amp;amp;I strategy begins with leadership accountability, Savoy. Available at: http://savoynetwork.com/nielsen-our-di-strategy-begins-with-leadership-accountability/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Madhavi, M.R.M. (2022) Rules of Employee Engagement: How to Win the War Against Employee Attrition, Google search. Google. Available at: https://www.google.com/search?q=reduction%2Bof%2Brules%2Band%2Bregulations%2Bfopr%2Bemnp%5Bloyee%2Bengagement&amp;amp;rlz=1C1UEAD_enIN1017IN1017&amp;amp;oq=reduction%2Bof%2Brules%2Band%2Bregulations%2Bfopr%2Bemnp%5Bloyee%2Bengagement&amp;amp;aqs=chrome..69i57.9279j0j15&amp;amp;sourceid=chrome&amp;amp;ie=UTF-8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Steenberghs, N. et al. (2021) Peer effects on engagement and disengagement: Differential contributions from friends, popular peers, and the entire class, Frontiers. Frontiers. Available at: https://www.frontiersin.org/articles/10.3389/fpsyg.2021.726815/full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Chang, T.-W., Huang, C.-H. and Huang, S. (2022) A New Concept of Work Engagement Theory in Cognitive Engagement, Emotional Engagement, and Physical Engagement, frontiersin.org. Available at: https://www.frontiersin.org/articles/10.3389/fpsyg.2021.663440/full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Klein, M. (2022) 6 employee engagement challenges &amp;amp; barriers + solutions, Blink. Available at: https://joinblink.com/intelligence/employee-engagement-challenges/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Morch, A. (2021) Why employee engagement is so important in the hospitality industry, Insights. Available at: https://insights.ehotelier.com/insights/2021/09/20/why-employee-engagement-is-so-important-in-the-hospitality-industry/#:~:text=Engaged%20employees%20are%20usually%20the,demand%20in%20the%20hospitality%20industry. (Accessed: December 2, 2022).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Robinson, A. (2022) Employee engagement theory: Definition &amp;amp; examples, teambuilding.com. Available at: https://teambuilding.com/blog/employee-engagement-theory#:~:text=Employee%20engagement%20theory%20is%20the,the%20output%20of%20the%20staff. (Accessed: December 2, 2022).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extLst>
      <p:ext uri="{BB962C8B-B14F-4D97-AF65-F5344CB8AC3E}">
        <p14:creationId xmlns:p14="http://schemas.microsoft.com/office/powerpoint/2010/main" val="587120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a2b987086d_0_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a2b987086d_0_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40555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8539" y="2178049"/>
            <a:ext cx="8521700" cy="823567"/>
          </a:xfrm>
        </p:spPr>
        <p:txBody>
          <a:bodyPr>
            <a:normAutofit fontScale="90000"/>
          </a:bodyPr>
          <a:lstStyle/>
          <a:p>
            <a:r>
              <a:rPr lang="en-GB" dirty="0" smtClean="0"/>
              <a:t>STUDENT ID: 2123786</a:t>
            </a:r>
            <a:br>
              <a:rPr lang="en-GB" dirty="0" smtClean="0"/>
            </a:br>
            <a:r>
              <a:rPr lang="en-GB" dirty="0" smtClean="0"/>
              <a:t>STUDENT NAME : AURA IOANA PANTIRU</a:t>
            </a:r>
            <a:endParaRPr lang="en-GB" dirty="0"/>
          </a:p>
        </p:txBody>
      </p:sp>
    </p:spTree>
    <p:extLst>
      <p:ext uri="{BB962C8B-B14F-4D97-AF65-F5344CB8AC3E}">
        <p14:creationId xmlns:p14="http://schemas.microsoft.com/office/powerpoint/2010/main" val="1939517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1000"/>
              </a:spcAft>
              <a:buNone/>
            </a:pPr>
            <a:r>
              <a:rPr lang="en" sz="3000" b="1">
                <a:solidFill>
                  <a:srgbClr val="000000"/>
                </a:solidFill>
                <a:latin typeface="Times New Roman"/>
                <a:ea typeface="Times New Roman"/>
                <a:cs typeface="Times New Roman"/>
                <a:sym typeface="Times New Roman"/>
              </a:rPr>
              <a:t>Importance of employee engagement within the hotel industry</a:t>
            </a:r>
            <a:endParaRPr sz="3000">
              <a:latin typeface="Times New Roman"/>
              <a:ea typeface="Times New Roman"/>
              <a:cs typeface="Times New Roman"/>
              <a:sym typeface="Times New Roman"/>
            </a:endParaRPr>
          </a:p>
        </p:txBody>
      </p:sp>
      <p:pic>
        <p:nvPicPr>
          <p:cNvPr id="65" name="Google Shape;65;p13"/>
          <p:cNvPicPr preferRelativeResize="0"/>
          <p:nvPr/>
        </p:nvPicPr>
        <p:blipFill rotWithShape="1">
          <a:blip r:embed="rId3">
            <a:alphaModFix/>
          </a:blip>
          <a:srcRect b="15945"/>
          <a:stretch/>
        </p:blipFill>
        <p:spPr>
          <a:xfrm>
            <a:off x="1600200" y="2227075"/>
            <a:ext cx="5943600" cy="24669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25" y="500925"/>
            <a:ext cx="3706500" cy="828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3000">
                <a:latin typeface="Times New Roman"/>
                <a:ea typeface="Times New Roman"/>
                <a:cs typeface="Times New Roman"/>
                <a:sym typeface="Times New Roman"/>
              </a:rPr>
              <a:t>Introduction</a:t>
            </a:r>
            <a:endParaRPr sz="3000">
              <a:latin typeface="Times New Roman"/>
              <a:ea typeface="Times New Roman"/>
              <a:cs typeface="Times New Roman"/>
              <a:sym typeface="Times New Roman"/>
            </a:endParaRPr>
          </a:p>
        </p:txBody>
      </p:sp>
      <p:sp>
        <p:nvSpPr>
          <p:cNvPr id="71" name="Google Shape;71;p14"/>
          <p:cNvSpPr txBox="1">
            <a:spLocks noGrp="1"/>
          </p:cNvSpPr>
          <p:nvPr>
            <p:ph type="body" idx="1"/>
          </p:nvPr>
        </p:nvSpPr>
        <p:spPr>
          <a:xfrm>
            <a:off x="4358640" y="264160"/>
            <a:ext cx="4643119" cy="4602480"/>
          </a:xfrm>
          <a:prstGeom prst="rect">
            <a:avLst/>
          </a:prstGeom>
        </p:spPr>
        <p:txBody>
          <a:bodyPr spcFirstLastPara="1" wrap="square" lIns="91425" tIns="91425" rIns="91425" bIns="91425" anchor="t" anchorCtr="0">
            <a:noAutofit/>
          </a:bodyPr>
          <a:lstStyle/>
          <a:p>
            <a:pPr marL="457200" lvl="0" indent="-341709" algn="just" rtl="0">
              <a:lnSpc>
                <a:spcPct val="170000"/>
              </a:lnSpc>
              <a:spcBef>
                <a:spcPts val="0"/>
              </a:spcBef>
              <a:spcAft>
                <a:spcPts val="0"/>
              </a:spcAft>
              <a:buSzPct val="100000"/>
              <a:buFont typeface="Times New Roman"/>
              <a:buChar char="●"/>
            </a:pPr>
            <a:r>
              <a:rPr lang="en" sz="1600" dirty="0">
                <a:latin typeface="Times New Roman"/>
                <a:ea typeface="Times New Roman"/>
                <a:cs typeface="Times New Roman"/>
                <a:sym typeface="Times New Roman"/>
              </a:rPr>
              <a:t>T</a:t>
            </a:r>
            <a:r>
              <a:rPr lang="en" sz="1600" dirty="0">
                <a:solidFill>
                  <a:schemeClr val="tx1"/>
                </a:solidFill>
                <a:latin typeface="Times New Roman"/>
                <a:ea typeface="Times New Roman"/>
                <a:cs typeface="Times New Roman"/>
                <a:sym typeface="Times New Roman"/>
              </a:rPr>
              <a:t>he assignment will be depicted on the importance of the employee engagement process in the hotel or the hospitality industry. </a:t>
            </a:r>
            <a:endParaRPr sz="1600">
              <a:solidFill>
                <a:schemeClr val="tx1"/>
              </a:solidFill>
              <a:latin typeface="Times New Roman"/>
              <a:ea typeface="Times New Roman"/>
              <a:cs typeface="Times New Roman"/>
              <a:sym typeface="Times New Roman"/>
            </a:endParaRPr>
          </a:p>
          <a:p>
            <a:pPr marL="457200" lvl="0" indent="-341709" algn="just" rtl="0">
              <a:lnSpc>
                <a:spcPct val="170000"/>
              </a:lnSpc>
              <a:spcBef>
                <a:spcPts val="0"/>
              </a:spcBef>
              <a:spcAft>
                <a:spcPts val="0"/>
              </a:spcAft>
              <a:buSzPct val="100000"/>
              <a:buFont typeface="Times New Roman"/>
              <a:buChar char="●"/>
            </a:pPr>
            <a:r>
              <a:rPr lang="en" sz="1600" dirty="0">
                <a:solidFill>
                  <a:schemeClr val="tx1"/>
                </a:solidFill>
                <a:latin typeface="Times New Roman"/>
                <a:ea typeface="Times New Roman"/>
                <a:cs typeface="Times New Roman"/>
                <a:sym typeface="Times New Roman"/>
              </a:rPr>
              <a:t>Based on this subject matter, the significance of the study has been written in the researched informed literature section. </a:t>
            </a:r>
            <a:endParaRPr sz="1600">
              <a:solidFill>
                <a:schemeClr val="tx1"/>
              </a:solidFill>
              <a:latin typeface="Times New Roman"/>
              <a:ea typeface="Times New Roman"/>
              <a:cs typeface="Times New Roman"/>
              <a:sym typeface="Times New Roman"/>
            </a:endParaRPr>
          </a:p>
          <a:p>
            <a:pPr marL="457200" lvl="0" indent="-341709" algn="just" rtl="0">
              <a:lnSpc>
                <a:spcPct val="170000"/>
              </a:lnSpc>
              <a:spcBef>
                <a:spcPts val="0"/>
              </a:spcBef>
              <a:spcAft>
                <a:spcPts val="0"/>
              </a:spcAft>
              <a:buSzPct val="100000"/>
              <a:buFont typeface="Times New Roman"/>
              <a:buChar char="●"/>
            </a:pPr>
            <a:r>
              <a:rPr lang="en-US" sz="1600" dirty="0" smtClean="0">
                <a:solidFill>
                  <a:schemeClr val="tx1"/>
                </a:solidFill>
                <a:latin typeface="Times New Roman"/>
                <a:ea typeface="Times New Roman"/>
                <a:cs typeface="Times New Roman"/>
                <a:sym typeface="Times New Roman"/>
              </a:rPr>
              <a:t>T</a:t>
            </a:r>
            <a:r>
              <a:rPr lang="en" sz="1600" dirty="0" smtClean="0">
                <a:solidFill>
                  <a:schemeClr val="tx1"/>
                </a:solidFill>
                <a:latin typeface="Times New Roman"/>
                <a:ea typeface="Times New Roman"/>
                <a:cs typeface="Times New Roman"/>
                <a:sym typeface="Times New Roman"/>
              </a:rPr>
              <a:t>he employee </a:t>
            </a:r>
            <a:r>
              <a:rPr lang="en" sz="1600" dirty="0">
                <a:solidFill>
                  <a:schemeClr val="tx1"/>
                </a:solidFill>
                <a:latin typeface="Times New Roman"/>
                <a:ea typeface="Times New Roman"/>
                <a:cs typeface="Times New Roman"/>
                <a:sym typeface="Times New Roman"/>
              </a:rPr>
              <a:t>engagement theory and the analysis of it with the subject matter will also be presented in the other sections of this assignment. </a:t>
            </a:r>
            <a:endParaRPr sz="1600">
              <a:solidFill>
                <a:schemeClr val="tx1"/>
              </a:solidFill>
              <a:latin typeface="Times New Roman"/>
              <a:ea typeface="Times New Roman"/>
              <a:cs typeface="Times New Roman"/>
              <a:sym typeface="Times New Roman"/>
            </a:endParaRPr>
          </a:p>
          <a:p>
            <a:pPr marL="457200" lvl="0" indent="0" algn="just" rtl="0">
              <a:lnSpc>
                <a:spcPct val="170000"/>
              </a:lnSpc>
              <a:spcBef>
                <a:spcPts val="1200"/>
              </a:spcBef>
              <a:spcAft>
                <a:spcPts val="0"/>
              </a:spcAft>
              <a:buNone/>
            </a:pPr>
            <a:endParaRPr sz="1600">
              <a:latin typeface="Times New Roman"/>
              <a:ea typeface="Times New Roman"/>
              <a:cs typeface="Times New Roman"/>
              <a:sym typeface="Times New Roman"/>
            </a:endParaRPr>
          </a:p>
          <a:p>
            <a:pPr marL="0" lvl="0" indent="0" algn="just" rtl="0">
              <a:lnSpc>
                <a:spcPct val="170000"/>
              </a:lnSpc>
              <a:spcBef>
                <a:spcPts val="1200"/>
              </a:spcBef>
              <a:spcAft>
                <a:spcPts val="0"/>
              </a:spcAft>
              <a:buNone/>
            </a:pPr>
            <a:endParaRPr sz="1600"/>
          </a:p>
          <a:p>
            <a:pPr marL="0" lvl="0" indent="0" algn="just" rtl="0">
              <a:lnSpc>
                <a:spcPct val="170000"/>
              </a:lnSpc>
              <a:spcBef>
                <a:spcPts val="1200"/>
              </a:spcBef>
              <a:spcAft>
                <a:spcPts val="1200"/>
              </a:spcAft>
              <a:buNone/>
            </a:pPr>
            <a:endParaRPr sz="1600"/>
          </a:p>
        </p:txBody>
      </p:sp>
      <p:pic>
        <p:nvPicPr>
          <p:cNvPr id="72" name="Google Shape;72;p14"/>
          <p:cNvPicPr preferRelativeResize="0"/>
          <p:nvPr/>
        </p:nvPicPr>
        <p:blipFill>
          <a:blip r:embed="rId3">
            <a:alphaModFix/>
          </a:blip>
          <a:stretch>
            <a:fillRect/>
          </a:stretch>
        </p:blipFill>
        <p:spPr>
          <a:xfrm>
            <a:off x="311725" y="1780550"/>
            <a:ext cx="3869349" cy="3063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5"/>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Research informed literature </a:t>
            </a:r>
            <a:endParaRPr sz="30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78" name="Google Shape;78;p15"/>
          <p:cNvSpPr txBox="1">
            <a:spLocks noGrp="1"/>
          </p:cNvSpPr>
          <p:nvPr>
            <p:ph type="body" idx="1"/>
          </p:nvPr>
        </p:nvSpPr>
        <p:spPr>
          <a:xfrm>
            <a:off x="4644675" y="500924"/>
            <a:ext cx="4166400" cy="4642575"/>
          </a:xfrm>
          <a:prstGeom prst="rect">
            <a:avLst/>
          </a:prstGeom>
        </p:spPr>
        <p:txBody>
          <a:bodyPr spcFirstLastPara="1" wrap="square" lIns="91425" tIns="91425" rIns="91425" bIns="91425" anchor="t" anchorCtr="0">
            <a:normAutofit/>
          </a:bodyPr>
          <a:lstStyle/>
          <a:p>
            <a:pPr marL="9144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Effective technique of employee engagement in the hotel or the hospitality industry prioritises the employees in an organisation. </a:t>
            </a:r>
            <a:endParaRPr sz="1600">
              <a:solidFill>
                <a:srgbClr val="000000"/>
              </a:solidFill>
              <a:latin typeface="Times New Roman" pitchFamily="18" charset="0"/>
              <a:ea typeface="Times New Roman"/>
              <a:cs typeface="Times New Roman" pitchFamily="18" charset="0"/>
              <a:sym typeface="Times New Roman"/>
            </a:endParaRPr>
          </a:p>
          <a:p>
            <a:pPr marL="9144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Employee engagement process of an organisation basically contributes to the growth and the development of the organisation </a:t>
            </a:r>
            <a:endParaRPr sz="1600">
              <a:solidFill>
                <a:srgbClr val="000000"/>
              </a:solidFill>
              <a:latin typeface="Times New Roman" pitchFamily="18" charset="0"/>
              <a:ea typeface="Times New Roman"/>
              <a:cs typeface="Times New Roman" pitchFamily="18" charset="0"/>
              <a:sym typeface="Times New Roman"/>
            </a:endParaRPr>
          </a:p>
          <a:p>
            <a:pPr marL="9144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Employees provide the best quality services when they think that their interests are looked after</a:t>
            </a:r>
            <a:endParaRPr sz="1600">
              <a:solidFill>
                <a:srgbClr val="000000"/>
              </a:solidFill>
              <a:latin typeface="Times New Roman" pitchFamily="18" charset="0"/>
              <a:ea typeface="Times New Roman"/>
              <a:cs typeface="Times New Roman" pitchFamily="18" charset="0"/>
              <a:sym typeface="Times New Roman"/>
            </a:endParaRPr>
          </a:p>
          <a:p>
            <a:pPr marL="0" lvl="0" indent="0" algn="l" rtl="0">
              <a:lnSpc>
                <a:spcPct val="150000"/>
              </a:lnSpc>
              <a:spcBef>
                <a:spcPts val="0"/>
              </a:spcBef>
              <a:spcAft>
                <a:spcPts val="1200"/>
              </a:spcAft>
              <a:buNone/>
            </a:pPr>
            <a:endParaRPr sz="1100">
              <a:latin typeface="Times New Roman" pitchFamily="18" charset="0"/>
              <a:cs typeface="Times New Roman" pitchFamily="18" charset="0"/>
            </a:endParaRPr>
          </a:p>
        </p:txBody>
      </p:sp>
      <p:pic>
        <p:nvPicPr>
          <p:cNvPr id="79" name="Google Shape;79;p15"/>
          <p:cNvPicPr preferRelativeResize="0"/>
          <p:nvPr/>
        </p:nvPicPr>
        <p:blipFill>
          <a:blip r:embed="rId3">
            <a:alphaModFix/>
          </a:blip>
          <a:stretch>
            <a:fillRect/>
          </a:stretch>
        </p:blipFill>
        <p:spPr>
          <a:xfrm>
            <a:off x="157775" y="2308425"/>
            <a:ext cx="3860450" cy="2514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title"/>
          </p:nvPr>
        </p:nvSpPr>
        <p:spPr>
          <a:xfrm>
            <a:off x="311725" y="500925"/>
            <a:ext cx="3706500" cy="792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Continued</a:t>
            </a:r>
            <a:endParaRPr sz="3000">
              <a:latin typeface="Times New Roman"/>
              <a:ea typeface="Times New Roman"/>
              <a:cs typeface="Times New Roman"/>
              <a:sym typeface="Times New Roman"/>
            </a:endParaRPr>
          </a:p>
        </p:txBody>
      </p:sp>
      <p:sp>
        <p:nvSpPr>
          <p:cNvPr id="85" name="Google Shape;85;p16"/>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It is the duty and the responsibility of the organisations to look after the issues of the employees.</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better and the efficient performance of the employees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helps the employees to increase the level of productivity.</a:t>
            </a:r>
            <a:endParaRPr sz="1600">
              <a:solidFill>
                <a:srgbClr val="000000"/>
              </a:solidFill>
              <a:latin typeface="Times New Roman"/>
              <a:ea typeface="Times New Roman"/>
              <a:cs typeface="Times New Roman"/>
              <a:sym typeface="Times New Roman"/>
            </a:endParaRPr>
          </a:p>
          <a:p>
            <a:pPr marL="0" lvl="0" indent="0" algn="l" rtl="0">
              <a:lnSpc>
                <a:spcPct val="150000"/>
              </a:lnSpc>
              <a:spcBef>
                <a:spcPts val="0"/>
              </a:spcBef>
              <a:spcAft>
                <a:spcPts val="1200"/>
              </a:spcAft>
              <a:buNone/>
            </a:pPr>
            <a:endParaRPr sz="1200"/>
          </a:p>
        </p:txBody>
      </p:sp>
      <p:pic>
        <p:nvPicPr>
          <p:cNvPr id="86" name="Google Shape;86;p16"/>
          <p:cNvPicPr preferRelativeResize="0"/>
          <p:nvPr/>
        </p:nvPicPr>
        <p:blipFill>
          <a:blip r:embed="rId3">
            <a:alphaModFix/>
          </a:blip>
          <a:stretch>
            <a:fillRect/>
          </a:stretch>
        </p:blipFill>
        <p:spPr>
          <a:xfrm>
            <a:off x="152400" y="1446225"/>
            <a:ext cx="4012901" cy="289762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7"/>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Analysis</a:t>
            </a:r>
            <a:endParaRPr sz="30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92" name="Google Shape;92;p17"/>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US" sz="1600" dirty="0" smtClean="0">
                <a:solidFill>
                  <a:srgbClr val="000000"/>
                </a:solidFill>
                <a:latin typeface="Times New Roman"/>
                <a:ea typeface="Times New Roman"/>
                <a:cs typeface="Times New Roman"/>
                <a:sym typeface="Times New Roman"/>
              </a:rPr>
              <a:t>Employee engagement theory has been described in detail</a:t>
            </a:r>
          </a:p>
          <a:p>
            <a:pPr marL="457200" lvl="0" indent="-342900" algn="just" rtl="0">
              <a:lnSpc>
                <a:spcPct val="150000"/>
              </a:lnSpc>
              <a:spcBef>
                <a:spcPts val="0"/>
              </a:spcBef>
              <a:spcAft>
                <a:spcPts val="0"/>
              </a:spcAft>
              <a:buClr>
                <a:srgbClr val="000000"/>
              </a:buClr>
              <a:buSzPts val="1800"/>
              <a:buFont typeface="Times New Roman"/>
              <a:buChar char="●"/>
            </a:pPr>
            <a:r>
              <a:rPr lang="en-US" sz="1600" dirty="0" smtClean="0">
                <a:solidFill>
                  <a:srgbClr val="000000"/>
                </a:solidFill>
                <a:latin typeface="Times New Roman"/>
                <a:ea typeface="Times New Roman"/>
                <a:cs typeface="Times New Roman"/>
                <a:sym typeface="Times New Roman"/>
              </a:rPr>
              <a:t>Companies can implement this employee engagement technique for the increase of the motivation</a:t>
            </a:r>
          </a:p>
          <a:p>
            <a:pPr marL="457200" lvl="0" indent="-342900" algn="just" rtl="0">
              <a:lnSpc>
                <a:spcPct val="150000"/>
              </a:lnSpc>
              <a:spcBef>
                <a:spcPts val="0"/>
              </a:spcBef>
              <a:spcAft>
                <a:spcPts val="0"/>
              </a:spcAft>
              <a:buClr>
                <a:srgbClr val="000000"/>
              </a:buClr>
              <a:buSzPts val="1800"/>
              <a:buFont typeface="Times New Roman"/>
              <a:buChar char="●"/>
            </a:pPr>
            <a:r>
              <a:rPr lang="en-US" sz="1600" dirty="0" err="1" smtClean="0">
                <a:solidFill>
                  <a:srgbClr val="000000"/>
                </a:solidFill>
                <a:latin typeface="Times New Roman"/>
                <a:ea typeface="Times New Roman"/>
                <a:cs typeface="Times New Roman"/>
                <a:sym typeface="Times New Roman"/>
              </a:rPr>
              <a:t>Organisations</a:t>
            </a:r>
            <a:r>
              <a:rPr lang="en-US" sz="1600" dirty="0" smtClean="0">
                <a:solidFill>
                  <a:srgbClr val="000000"/>
                </a:solidFill>
                <a:latin typeface="Times New Roman"/>
                <a:ea typeface="Times New Roman"/>
                <a:cs typeface="Times New Roman"/>
                <a:sym typeface="Times New Roman"/>
              </a:rPr>
              <a:t> can get the benefit of the employee engagement process</a:t>
            </a:r>
          </a:p>
          <a:p>
            <a:pPr marL="0" lvl="0" indent="0" algn="just" rtl="0">
              <a:lnSpc>
                <a:spcPct val="150000"/>
              </a:lnSpc>
              <a:spcBef>
                <a:spcPts val="0"/>
              </a:spcBef>
              <a:spcAft>
                <a:spcPts val="0"/>
              </a:spcAft>
              <a:buNone/>
            </a:pPr>
            <a:endParaRPr lang="en-US" sz="1600" dirty="0" smtClean="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1200"/>
              </a:spcAft>
              <a:buNone/>
            </a:pPr>
            <a:endParaRPr lang="en-US" sz="1200" dirty="0"/>
          </a:p>
        </p:txBody>
      </p:sp>
      <p:pic>
        <p:nvPicPr>
          <p:cNvPr id="93" name="Google Shape;93;p17"/>
          <p:cNvPicPr preferRelativeResize="0"/>
          <p:nvPr/>
        </p:nvPicPr>
        <p:blipFill>
          <a:blip r:embed="rId3">
            <a:alphaModFix/>
          </a:blip>
          <a:stretch>
            <a:fillRect/>
          </a:stretch>
        </p:blipFill>
        <p:spPr>
          <a:xfrm>
            <a:off x="152400" y="1514650"/>
            <a:ext cx="4044450" cy="3314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txBox="1">
            <a:spLocks noGrp="1"/>
          </p:cNvSpPr>
          <p:nvPr>
            <p:ph type="title"/>
          </p:nvPr>
        </p:nvSpPr>
        <p:spPr>
          <a:xfrm>
            <a:off x="311725" y="500925"/>
            <a:ext cx="3706500" cy="61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Challenges</a:t>
            </a:r>
            <a:endParaRPr sz="3000">
              <a:latin typeface="Times New Roman"/>
              <a:ea typeface="Times New Roman"/>
              <a:cs typeface="Times New Roman"/>
              <a:sym typeface="Times New Roman"/>
            </a:endParaRPr>
          </a:p>
        </p:txBody>
      </p:sp>
      <p:sp>
        <p:nvSpPr>
          <p:cNvPr id="99" name="Google Shape;99;p18"/>
          <p:cNvSpPr txBox="1">
            <a:spLocks noGrp="1"/>
          </p:cNvSpPr>
          <p:nvPr>
            <p:ph type="body" idx="1"/>
          </p:nvPr>
        </p:nvSpPr>
        <p:spPr>
          <a:xfrm>
            <a:off x="4644675" y="264160"/>
            <a:ext cx="4166400" cy="4718165"/>
          </a:xfrm>
          <a:prstGeom prst="rect">
            <a:avLst/>
          </a:prstGeom>
        </p:spPr>
        <p:txBody>
          <a:bodyPr spcFirstLastPara="1" wrap="square" lIns="91425" tIns="91425" rIns="91425" bIns="91425" anchor="t" anchorCtr="0">
            <a:noAutofit/>
          </a:bodyPr>
          <a:lstStyle/>
          <a:p>
            <a:pPr marL="457200" lvl="0" indent="-342900" algn="just" rtl="0">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Implementation of the excessive rules and the regulations is one of the challenges of the employee engagement process in a company. </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Poor skills of communication creates some problems in the implementation of the effective employee engagement technique of a  company </a:t>
            </a:r>
            <a:endParaRPr sz="18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communication</a:t>
            </a:r>
            <a:r>
              <a:rPr lang="en" sz="1800" dirty="0">
                <a:solidFill>
                  <a:srgbClr val="000000"/>
                </a:solidFill>
                <a:latin typeface="Times New Roman"/>
                <a:ea typeface="Times New Roman"/>
                <a:cs typeface="Times New Roman"/>
                <a:sym typeface="Times New Roman"/>
              </a:rPr>
              <a:t> skills among the team leaders brings failure of business</a:t>
            </a:r>
            <a:endParaRPr sz="1800">
              <a:solidFill>
                <a:srgbClr val="000000"/>
              </a:solidFill>
              <a:latin typeface="Times New Roman"/>
              <a:ea typeface="Times New Roman"/>
              <a:cs typeface="Times New Roman"/>
              <a:sym typeface="Times New Roman"/>
            </a:endParaRPr>
          </a:p>
          <a:p>
            <a:pPr marL="457200" lvl="0" indent="-342900" algn="just" rtl="0">
              <a:spcBef>
                <a:spcPts val="0"/>
              </a:spcBef>
              <a:spcAft>
                <a:spcPts val="0"/>
              </a:spcAft>
              <a:buClr>
                <a:srgbClr val="000000"/>
              </a:buClr>
              <a:buSzPts val="1800"/>
              <a:buFont typeface="Times New Roman"/>
              <a:buChar char="●"/>
            </a:pPr>
            <a:r>
              <a:rPr lang="en" sz="1800" dirty="0">
                <a:solidFill>
                  <a:srgbClr val="000000"/>
                </a:solidFill>
                <a:latin typeface="Times New Roman"/>
                <a:ea typeface="Times New Roman"/>
                <a:cs typeface="Times New Roman"/>
                <a:sym typeface="Times New Roman"/>
              </a:rPr>
              <a:t>Lack of communication of the members of the management of a company and the general employees brings the failure in business</a:t>
            </a:r>
            <a:endParaRPr sz="1800">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sz="18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sz="1800">
              <a:latin typeface="Times New Roman"/>
              <a:ea typeface="Times New Roman"/>
              <a:cs typeface="Times New Roman"/>
              <a:sym typeface="Times New Roman"/>
            </a:endParaRPr>
          </a:p>
        </p:txBody>
      </p:sp>
      <p:pic>
        <p:nvPicPr>
          <p:cNvPr id="100" name="Google Shape;100;p18"/>
          <p:cNvPicPr preferRelativeResize="0"/>
          <p:nvPr/>
        </p:nvPicPr>
        <p:blipFill>
          <a:blip r:embed="rId3">
            <a:alphaModFix/>
          </a:blip>
          <a:stretch>
            <a:fillRect/>
          </a:stretch>
        </p:blipFill>
        <p:spPr>
          <a:xfrm>
            <a:off x="190088" y="1488000"/>
            <a:ext cx="3949776" cy="32549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9"/>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Work Engagement theory</a:t>
            </a:r>
            <a:endParaRPr sz="3000">
              <a:latin typeface="Times New Roman"/>
              <a:ea typeface="Times New Roman"/>
              <a:cs typeface="Times New Roman"/>
              <a:sym typeface="Times New Roman"/>
            </a:endParaRPr>
          </a:p>
        </p:txBody>
      </p:sp>
      <p:sp>
        <p:nvSpPr>
          <p:cNvPr id="106" name="Google Shape;106;p19"/>
          <p:cNvSpPr txBox="1">
            <a:spLocks noGrp="1"/>
          </p:cNvSpPr>
          <p:nvPr>
            <p:ph type="body" idx="1"/>
          </p:nvPr>
        </p:nvSpPr>
        <p:spPr>
          <a:xfrm>
            <a:off x="4644675" y="500925"/>
            <a:ext cx="4166400" cy="4527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Engagement of employees will lead to more productivity in respect of the operations.</a:t>
            </a:r>
            <a:endParaRPr sz="1600">
              <a:solidFill>
                <a:srgbClr val="000000"/>
              </a:solidFill>
              <a:latin typeface="Times New Roman" pitchFamily="18" charset="0"/>
              <a:ea typeface="Times New Roman"/>
              <a:cs typeface="Times New Roman" pitchFamily="18" charset="0"/>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Cognitive engagement will allow the employees to be focused to develop the results of their operations.</a:t>
            </a:r>
            <a:endParaRPr sz="1600">
              <a:solidFill>
                <a:srgbClr val="000000"/>
              </a:solidFill>
              <a:latin typeface="Times New Roman" pitchFamily="18" charset="0"/>
              <a:ea typeface="Times New Roman"/>
              <a:cs typeface="Times New Roman" pitchFamily="18" charset="0"/>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600" dirty="0">
                <a:solidFill>
                  <a:srgbClr val="000000"/>
                </a:solidFill>
                <a:latin typeface="Times New Roman" pitchFamily="18" charset="0"/>
                <a:ea typeface="Times New Roman"/>
                <a:cs typeface="Times New Roman" pitchFamily="18" charset="0"/>
                <a:sym typeface="Times New Roman"/>
              </a:rPr>
              <a:t>Kahn expressed that the more knowledge an individual gained, the more effective they will be able to perform at their workplace</a:t>
            </a:r>
            <a:endParaRPr sz="1200">
              <a:latin typeface="Times New Roman" pitchFamily="18" charset="0"/>
              <a:cs typeface="Times New Roman" pitchFamily="18" charset="0"/>
            </a:endParaRPr>
          </a:p>
        </p:txBody>
      </p:sp>
      <p:pic>
        <p:nvPicPr>
          <p:cNvPr id="107" name="Google Shape;107;p19"/>
          <p:cNvPicPr preferRelativeResize="0"/>
          <p:nvPr/>
        </p:nvPicPr>
        <p:blipFill>
          <a:blip r:embed="rId3">
            <a:alphaModFix/>
          </a:blip>
          <a:stretch>
            <a:fillRect/>
          </a:stretch>
        </p:blipFill>
        <p:spPr>
          <a:xfrm>
            <a:off x="342038" y="2069075"/>
            <a:ext cx="3645874" cy="26186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211025" y="263775"/>
            <a:ext cx="2782800" cy="765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a:latin typeface="Times New Roman"/>
                <a:ea typeface="Times New Roman"/>
                <a:cs typeface="Times New Roman"/>
                <a:sym typeface="Times New Roman"/>
              </a:rPr>
              <a:t>Continued </a:t>
            </a:r>
            <a:endParaRPr sz="3000">
              <a:latin typeface="Times New Roman"/>
              <a:ea typeface="Times New Roman"/>
              <a:cs typeface="Times New Roman"/>
              <a:sym typeface="Times New Roman"/>
            </a:endParaRPr>
          </a:p>
        </p:txBody>
      </p:sp>
      <p:sp>
        <p:nvSpPr>
          <p:cNvPr id="113" name="Google Shape;113;p20"/>
          <p:cNvSpPr txBox="1">
            <a:spLocks noGrp="1"/>
          </p:cNvSpPr>
          <p:nvPr>
            <p:ph type="body" idx="1"/>
          </p:nvPr>
        </p:nvSpPr>
        <p:spPr>
          <a:xfrm>
            <a:off x="4644675" y="500925"/>
            <a:ext cx="4166400" cy="4573500"/>
          </a:xfrm>
          <a:prstGeom prst="rect">
            <a:avLst/>
          </a:prstGeom>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Emotional engagement refers to the joy of the employees to be able to work at a specific location.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Physical engagement can be defined with the help of the intensity one has for the selected job role.</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Satisfied employees will be able to produce engagement and increase the level of confidence that is possessed by the employees. </a:t>
            </a:r>
            <a:endParaRPr sz="1600"/>
          </a:p>
        </p:txBody>
      </p:sp>
      <p:pic>
        <p:nvPicPr>
          <p:cNvPr id="114" name="Google Shape;114;p20"/>
          <p:cNvPicPr preferRelativeResize="0"/>
          <p:nvPr/>
        </p:nvPicPr>
        <p:blipFill>
          <a:blip r:embed="rId3">
            <a:alphaModFix/>
          </a:blip>
          <a:stretch>
            <a:fillRect/>
          </a:stretch>
        </p:blipFill>
        <p:spPr>
          <a:xfrm>
            <a:off x="311725" y="1171925"/>
            <a:ext cx="2946900" cy="22101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fade">
                                      <p:cBhvr>
                                        <p:cTn id="7" dur="1000"/>
                                        <p:tgtEl>
                                          <p:spTgt spid="1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1"/>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Practical application and deployment</a:t>
            </a:r>
            <a:endParaRPr/>
          </a:p>
        </p:txBody>
      </p:sp>
      <p:sp>
        <p:nvSpPr>
          <p:cNvPr id="120" name="Google Shape;120;p21"/>
          <p:cNvSpPr txBox="1">
            <a:spLocks noGrp="1"/>
          </p:cNvSpPr>
          <p:nvPr>
            <p:ph type="body" idx="1"/>
          </p:nvPr>
        </p:nvSpPr>
        <p:spPr>
          <a:xfrm>
            <a:off x="4656175" y="178750"/>
            <a:ext cx="4166400" cy="4098600"/>
          </a:xfrm>
          <a:prstGeom prst="rect">
            <a:avLst/>
          </a:prstGeom>
        </p:spPr>
        <p:txBody>
          <a:bodyPr spcFirstLastPara="1" wrap="square" lIns="91425" tIns="91425" rIns="91425" bIns="91425" anchor="t" anchorCtr="0">
            <a:no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engagement theory can be used to portray that it  can be applicable in the case of hotel employees as well.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employee engagement of the personnels at Savoy proves that engagement of employees improves the level of productivity (savoynetwork.com, 2020).</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objective of the organisation was to gain more talent in the organisation that will help to improve the productivity of the organisation. </a:t>
            </a:r>
            <a:endParaRPr sz="1600"/>
          </a:p>
        </p:txBody>
      </p:sp>
      <p:pic>
        <p:nvPicPr>
          <p:cNvPr id="121" name="Google Shape;121;p21"/>
          <p:cNvPicPr preferRelativeResize="0"/>
          <p:nvPr/>
        </p:nvPicPr>
        <p:blipFill>
          <a:blip r:embed="rId3">
            <a:alphaModFix/>
          </a:blip>
          <a:stretch>
            <a:fillRect/>
          </a:stretch>
        </p:blipFill>
        <p:spPr>
          <a:xfrm>
            <a:off x="336100" y="2448475"/>
            <a:ext cx="3657750" cy="18288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237400" y="290150"/>
            <a:ext cx="3191700" cy="765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100">
                <a:latin typeface="Times New Roman"/>
                <a:ea typeface="Times New Roman"/>
                <a:cs typeface="Times New Roman"/>
                <a:sym typeface="Times New Roman"/>
              </a:rPr>
              <a:t>Continued </a:t>
            </a:r>
            <a:endParaRPr sz="3100">
              <a:latin typeface="Times New Roman"/>
              <a:ea typeface="Times New Roman"/>
              <a:cs typeface="Times New Roman"/>
              <a:sym typeface="Times New Roman"/>
            </a:endParaRPr>
          </a:p>
        </p:txBody>
      </p:sp>
      <p:sp>
        <p:nvSpPr>
          <p:cNvPr id="127" name="Google Shape;127;p22"/>
          <p:cNvSpPr txBox="1">
            <a:spLocks noGrp="1"/>
          </p:cNvSpPr>
          <p:nvPr>
            <p:ph type="body" idx="1"/>
          </p:nvPr>
        </p:nvSpPr>
        <p:spPr>
          <a:xfrm>
            <a:off x="4644675" y="328205"/>
            <a:ext cx="4166400" cy="45504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This will improve the experience of the customers as well as allow the employees to function according to their liking.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It was observed that a more interactive solution was required in order to improve the engagement of the employees.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lifeworks app allows the employees to review and respond to the updates that are made by the organisation about job recognition.</a:t>
            </a:r>
            <a:endParaRPr sz="1100"/>
          </a:p>
        </p:txBody>
      </p:sp>
      <p:pic>
        <p:nvPicPr>
          <p:cNvPr id="128" name="Google Shape;128;p22"/>
          <p:cNvPicPr preferRelativeResize="0"/>
          <p:nvPr/>
        </p:nvPicPr>
        <p:blipFill>
          <a:blip r:embed="rId3">
            <a:alphaModFix/>
          </a:blip>
          <a:stretch>
            <a:fillRect/>
          </a:stretch>
        </p:blipFill>
        <p:spPr>
          <a:xfrm>
            <a:off x="237400" y="1249875"/>
            <a:ext cx="3560563" cy="18288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3"/>
          <p:cNvSpPr txBox="1">
            <a:spLocks noGrp="1"/>
          </p:cNvSpPr>
          <p:nvPr>
            <p:ph type="title"/>
          </p:nvPr>
        </p:nvSpPr>
        <p:spPr>
          <a:xfrm>
            <a:off x="311725" y="500925"/>
            <a:ext cx="3706500" cy="1042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Conclusion and Recommendation </a:t>
            </a:r>
            <a:endParaRPr/>
          </a:p>
        </p:txBody>
      </p:sp>
      <p:sp>
        <p:nvSpPr>
          <p:cNvPr id="134" name="Google Shape;134;p23"/>
          <p:cNvSpPr txBox="1">
            <a:spLocks noGrp="1"/>
          </p:cNvSpPr>
          <p:nvPr>
            <p:ph type="body" idx="1"/>
          </p:nvPr>
        </p:nvSpPr>
        <p:spPr>
          <a:xfrm>
            <a:off x="4644675" y="500925"/>
            <a:ext cx="4166400" cy="4458600"/>
          </a:xfrm>
          <a:prstGeom prst="rect">
            <a:avLst/>
          </a:prstGeom>
        </p:spPr>
        <p:txBody>
          <a:bodyPr spcFirstLastPara="1" wrap="square" lIns="91425" tIns="91425" rIns="91425" bIns="91425" anchor="t" anchorCtr="0">
            <a:normAutofit/>
          </a:bodyPr>
          <a:lstStyle/>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reduction of the excessive rules and regulations in an organisation will allow the employees to be able to implement their ideas for productivity improvement and improve their motivation.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Improvement of the communication skills amongst the employees will allow them to communicate with their peers. </a:t>
            </a:r>
            <a:endParaRPr sz="1600">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sz="1600" dirty="0">
                <a:solidFill>
                  <a:srgbClr val="000000"/>
                </a:solidFill>
                <a:latin typeface="Times New Roman"/>
                <a:ea typeface="Times New Roman"/>
                <a:cs typeface="Times New Roman"/>
                <a:sym typeface="Times New Roman"/>
              </a:rPr>
              <a:t>The employer to implement the required actions in their jobs </a:t>
            </a:r>
            <a:endParaRPr sz="1100"/>
          </a:p>
        </p:txBody>
      </p:sp>
      <p:pic>
        <p:nvPicPr>
          <p:cNvPr id="135" name="Google Shape;135;p23"/>
          <p:cNvPicPr preferRelativeResize="0"/>
          <p:nvPr/>
        </p:nvPicPr>
        <p:blipFill>
          <a:blip r:embed="rId3">
            <a:alphaModFix/>
          </a:blip>
          <a:stretch>
            <a:fillRect/>
          </a:stretch>
        </p:blipFill>
        <p:spPr>
          <a:xfrm>
            <a:off x="257925" y="1711475"/>
            <a:ext cx="3486150" cy="13144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Reference list </a:t>
            </a:r>
            <a:endParaRPr/>
          </a:p>
        </p:txBody>
      </p:sp>
      <p:sp>
        <p:nvSpPr>
          <p:cNvPr id="141" name="Google Shape;141;p24"/>
          <p:cNvSpPr txBox="1">
            <a:spLocks noGrp="1"/>
          </p:cNvSpPr>
          <p:nvPr>
            <p:ph type="body" idx="1"/>
          </p:nvPr>
        </p:nvSpPr>
        <p:spPr>
          <a:xfrm>
            <a:off x="4500880" y="182880"/>
            <a:ext cx="4480559" cy="4416645"/>
          </a:xfrm>
          <a:prstGeom prst="rect">
            <a:avLst/>
          </a:prstGeom>
        </p:spPr>
        <p:txBody>
          <a:bodyPr spcFirstLastPara="1" wrap="square" lIns="91425" tIns="91425" rIns="91425" bIns="91425" anchor="t" anchorCtr="0">
            <a:noAutofit/>
          </a:bodyPr>
          <a:lstStyle/>
          <a:p>
            <a:pPr marL="0" indent="0" algn="just">
              <a:lnSpc>
                <a:spcPct val="150000"/>
              </a:lnSpc>
            </a:pPr>
            <a:r>
              <a:rPr lang="en" sz="1600" dirty="0">
                <a:solidFill>
                  <a:srgbClr val="000000"/>
                </a:solidFill>
                <a:latin typeface="Times New Roman"/>
                <a:ea typeface="Times New Roman"/>
                <a:cs typeface="Times New Roman"/>
                <a:sym typeface="Times New Roman"/>
              </a:rPr>
              <a:t>Sinclair, S. (2020) Kahn's 3 dimensions of employee engagement: Still good to go in 2021?, Employee Engagement App. Talk Freely Limited. Available at: https://www.talkfreely.com/blog/dimensions-of-employee-engagement (Accessed: December 2, 2022). </a:t>
            </a:r>
            <a:endParaRPr sz="1600">
              <a:solidFill>
                <a:srgbClr val="000000"/>
              </a:solidFill>
              <a:latin typeface="Times New Roman"/>
              <a:ea typeface="Times New Roman"/>
              <a:cs typeface="Times New Roman"/>
              <a:sym typeface="Times New Roman"/>
            </a:endParaRPr>
          </a:p>
          <a:p>
            <a:pPr marL="0" indent="0" algn="just">
              <a:lnSpc>
                <a:spcPct val="150000"/>
              </a:lnSpc>
              <a:spcBef>
                <a:spcPts val="1000"/>
              </a:spcBef>
              <a:spcAft>
                <a:spcPts val="1000"/>
              </a:spcAft>
            </a:pPr>
            <a:r>
              <a:rPr lang="en" sz="1600" dirty="0">
                <a:solidFill>
                  <a:srgbClr val="000000"/>
                </a:solidFill>
                <a:latin typeface="Times New Roman"/>
                <a:ea typeface="Times New Roman"/>
                <a:cs typeface="Times New Roman"/>
                <a:sym typeface="Times New Roman"/>
              </a:rPr>
              <a:t>Klein, M. (2022) 6 employee engagement challenges &amp;amp; barriers + solutions, Blink. Available at: https://joinblink.com/intelligence/employee-engagement-challenges/ (Accessed: December 2, 2022).</a:t>
            </a:r>
            <a:endParaRPr sz="1600">
              <a:solidFill>
                <a:srgbClr val="000000"/>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pic>
        <p:nvPicPr>
          <p:cNvPr id="146" name="Google Shape;146;p25"/>
          <p:cNvPicPr preferRelativeResize="0"/>
          <p:nvPr/>
        </p:nvPicPr>
        <p:blipFill>
          <a:blip r:embed="rId3">
            <a:alphaModFix/>
          </a:blip>
          <a:stretch>
            <a:fillRect/>
          </a:stretch>
        </p:blipFill>
        <p:spPr>
          <a:xfrm>
            <a:off x="218350" y="152400"/>
            <a:ext cx="8587226" cy="4838700"/>
          </a:xfrm>
          <a:prstGeom prst="rect">
            <a:avLst/>
          </a:prstGeom>
          <a:noFill/>
          <a:ln>
            <a:noFill/>
          </a:ln>
        </p:spPr>
      </p:pic>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2119</Words>
  <Application>Microsoft Office PowerPoint</Application>
  <PresentationFormat>On-screen Show (16:9)</PresentationFormat>
  <Paragraphs>70</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Merriweather</vt:lpstr>
      <vt:lpstr>Roboto</vt:lpstr>
      <vt:lpstr>Times New Roman</vt:lpstr>
      <vt:lpstr>Arial</vt:lpstr>
      <vt:lpstr>Paradigm</vt:lpstr>
      <vt:lpstr>STUDENT ID: 2123786 STUDENT NAME : AURA IOANA PANTIRU</vt:lpstr>
      <vt:lpstr>Importance of employee engagement within the hotel industry</vt:lpstr>
      <vt:lpstr>Introduction</vt:lpstr>
      <vt:lpstr>Research informed literature   </vt:lpstr>
      <vt:lpstr>Continued</vt:lpstr>
      <vt:lpstr>Analysis  </vt:lpstr>
      <vt:lpstr>Challenges</vt:lpstr>
      <vt:lpstr>Work Engagement theory</vt:lpstr>
      <vt:lpstr>Continued </vt:lpstr>
      <vt:lpstr>Practical application and deployment</vt:lpstr>
      <vt:lpstr>Continued </vt:lpstr>
      <vt:lpstr>Conclusion and Recommendation </vt:lpstr>
      <vt:lpstr>Reference list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within the hotel industry</dc:title>
  <dc:creator>daniel pantiru</dc:creator>
  <cp:lastModifiedBy>daniel pantiru</cp:lastModifiedBy>
  <cp:revision>7</cp:revision>
  <dcterms:modified xsi:type="dcterms:W3CDTF">2022-12-06T19:23:42Z</dcterms:modified>
</cp:coreProperties>
</file>