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7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4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3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092440" y="0"/>
            <a:ext cx="4099255" cy="6858000"/>
          </a:xfrm>
          <a:prstGeom prst="rect">
            <a:avLst/>
          </a:prstGeom>
          <a:solidFill>
            <a:srgbClr val="1F232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685800" y="640080"/>
            <a:ext cx="23774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100" b="1">
                <a:solidFill>
                  <a:srgbClr val="E86352"/>
                </a:solidFill>
                <a:latin typeface="Aptos"/>
              </a:defRPr>
            </a:pPr>
            <a:r>
              <a:t>ACCA6020 · INDEPENDENT PROJECT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234440"/>
            <a:ext cx="6675120" cy="21945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4000" b="1">
                <a:solidFill>
                  <a:srgbClr val="1F2326"/>
                </a:solidFill>
                <a:latin typeface="Aptos"/>
              </a:defRPr>
            </a:pPr>
            <a:r>
              <a:t>Rule-Based</a:t>
            </a:r>
            <a:br/>
            <a:r>
              <a:t>Recruitment</a:t>
            </a:r>
            <a:br/>
            <a:r>
              <a:t>Evaluation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3232" y="3886200"/>
            <a:ext cx="6309360" cy="9144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000" b="0">
                <a:solidFill>
                  <a:srgbClr val="6E6C65"/>
                </a:solidFill>
                <a:latin typeface="Aptos"/>
              </a:defRPr>
            </a:pPr>
            <a:r>
              <a:t>A web application for evaluating candidate CVs and interview responses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13232" y="5074920"/>
            <a:ext cx="1325880" cy="384048"/>
          </a:xfrm>
          <a:prstGeom prst="roundRect">
            <a:avLst/>
          </a:prstGeom>
          <a:solidFill>
            <a:srgbClr val="E863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13232" y="5148072"/>
            <a:ext cx="1325880" cy="2011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100" b="1">
                <a:solidFill>
                  <a:srgbClr val="FFFFFF"/>
                </a:solidFill>
                <a:latin typeface="Aptos"/>
              </a:defRPr>
            </a:pPr>
            <a:r>
              <a:t>CV ANALYSIS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176272" y="5074920"/>
            <a:ext cx="1600200" cy="384048"/>
          </a:xfrm>
          <a:prstGeom prst="roundRect">
            <a:avLst/>
          </a:prstGeom>
          <a:solidFill>
            <a:srgbClr val="79BEA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176272" y="5148072"/>
            <a:ext cx="1600200" cy="2011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100" b="1">
                <a:solidFill>
                  <a:srgbClr val="FFFFFF"/>
                </a:solidFill>
                <a:latin typeface="Aptos"/>
              </a:defRPr>
            </a:pPr>
            <a:r>
              <a:t>INTERVIEWS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913632" y="5074920"/>
            <a:ext cx="1371600" cy="384048"/>
          </a:xfrm>
          <a:prstGeom prst="roundRect">
            <a:avLst/>
          </a:prstGeom>
          <a:solidFill>
            <a:srgbClr val="DDAE5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913632" y="5148072"/>
            <a:ext cx="1371600" cy="2011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100" b="1">
                <a:solidFill>
                  <a:srgbClr val="FFFFFF"/>
                </a:solidFill>
                <a:latin typeface="Aptos"/>
              </a:defRPr>
            </a:pPr>
            <a:r>
              <a:t>SCORING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549640" y="1051560"/>
            <a:ext cx="2834640" cy="3200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200" b="1">
                <a:solidFill>
                  <a:srgbClr val="79BEA1"/>
                </a:solidFill>
                <a:latin typeface="Aptos"/>
              </a:defRPr>
            </a:pPr>
            <a:r>
              <a:rPr dirty="0"/>
              <a:t>PROJECT PRESENTATION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549640" y="5166360"/>
            <a:ext cx="2743200" cy="7772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400" b="0">
                <a:solidFill>
                  <a:srgbClr val="D7D7D2"/>
                </a:solidFill>
                <a:latin typeface="Aptos"/>
              </a:defRPr>
            </a:pPr>
            <a:r>
              <a:t>Svetoslav Ivanov</a:t>
            </a:r>
            <a:br/>
            <a:r>
              <a:t>Supervisor: Dr Abdallah Naser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384048"/>
            <a:ext cx="228600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100" b="1">
                <a:solidFill>
                  <a:srgbClr val="E86352"/>
                </a:solidFill>
                <a:latin typeface="Aptos"/>
              </a:defRPr>
            </a:pPr>
            <a:r>
              <a:t>WHY THIS PROJECT?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749808"/>
            <a:ext cx="9875520" cy="6583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700" b="1">
                <a:solidFill>
                  <a:srgbClr val="1F2326"/>
                </a:solidFill>
                <a:latin typeface="Aptos"/>
              </a:defRPr>
            </a:pPr>
            <a:r>
              <a:t>The recruitment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0" y="411480"/>
            <a:ext cx="5486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r">
              <a:defRPr sz="1200" b="1">
                <a:solidFill>
                  <a:srgbClr val="6E6C65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444752"/>
            <a:ext cx="10881360" cy="22860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874519"/>
            <a:ext cx="4754880" cy="1554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600" b="1">
                <a:solidFill>
                  <a:srgbClr val="1F2326"/>
                </a:solidFill>
                <a:latin typeface="Aptos"/>
              </a:defRPr>
            </a:pPr>
            <a:r>
              <a:t>Manual CV and interview assessment can be slow, labour-intensive and inconsistent.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0" y="1874519"/>
            <a:ext cx="1417320" cy="2011680"/>
          </a:xfrm>
          <a:prstGeom prst="roundRect">
            <a:avLst/>
          </a:prstGeom>
          <a:solidFill>
            <a:srgbClr val="E863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537960" y="2084831"/>
            <a:ext cx="11430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600" b="1">
                <a:solidFill>
                  <a:srgbClr val="FFFFFF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37960" y="3182112"/>
            <a:ext cx="1143000" cy="3200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000" b="1">
                <a:solidFill>
                  <a:srgbClr val="FFFFFF"/>
                </a:solidFill>
                <a:latin typeface="Aptos"/>
              </a:defRPr>
            </a:pPr>
            <a:r>
              <a:t>TIME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229600" y="1874519"/>
            <a:ext cx="1417320" cy="2011680"/>
          </a:xfrm>
          <a:prstGeom prst="roundRect">
            <a:avLst/>
          </a:prstGeom>
          <a:solidFill>
            <a:srgbClr val="79BEA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366760" y="2084831"/>
            <a:ext cx="11430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600" b="1">
                <a:solidFill>
                  <a:srgbClr val="FFFFFF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366760" y="3182112"/>
            <a:ext cx="1143000" cy="3200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000" b="1">
                <a:solidFill>
                  <a:srgbClr val="FFFFFF"/>
                </a:solidFill>
                <a:latin typeface="Aptos"/>
              </a:defRPr>
            </a:pPr>
            <a:r>
              <a:t>CONSISTENCY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0058400" y="1874519"/>
            <a:ext cx="1417320" cy="2011680"/>
          </a:xfrm>
          <a:prstGeom prst="roundRect">
            <a:avLst/>
          </a:prstGeom>
          <a:solidFill>
            <a:srgbClr val="DDAE5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195560" y="2084831"/>
            <a:ext cx="11430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600" b="1">
                <a:solidFill>
                  <a:srgbClr val="FFFFFF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195560" y="3182112"/>
            <a:ext cx="1143000" cy="3200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000" b="1">
                <a:solidFill>
                  <a:srgbClr val="FFFFFF"/>
                </a:solidFill>
                <a:latin typeface="Aptos"/>
              </a:defRPr>
            </a:pPr>
            <a:r>
              <a:t>TRANSPARENCY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31520" y="4389120"/>
            <a:ext cx="10698480" cy="10972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800" b="0">
                <a:solidFill>
                  <a:srgbClr val="6E6C65"/>
                </a:solidFill>
                <a:latin typeface="Aptos"/>
              </a:defRPr>
            </a:pPr>
            <a:r>
              <a:rPr dirty="0"/>
              <a:t>The proposed solution applies predefined rules to candidate information so recruiters can use a repeatable, understandable process while retaining final human judgement.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23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502920"/>
            <a:ext cx="228600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200" b="1">
                <a:solidFill>
                  <a:srgbClr val="79BEA1"/>
                </a:solidFill>
                <a:latin typeface="Aptos"/>
              </a:defRPr>
            </a:pPr>
            <a:r>
              <a:t>THE PROJECT AIM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188720"/>
            <a:ext cx="10607040" cy="31089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3400" b="1">
                <a:solidFill>
                  <a:srgbClr val="FFFFFF"/>
                </a:solidFill>
                <a:latin typeface="Aptos"/>
              </a:defRPr>
            </a:pPr>
            <a:r>
              <a:t>Design and develop a web application that evaluates candidate CVs and interview answers using rule-based techniques.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4709160"/>
            <a:ext cx="10515600" cy="5486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100" b="0">
                <a:solidFill>
                  <a:srgbClr val="DEDED7"/>
                </a:solidFill>
                <a:latin typeface="Aptos"/>
              </a:defRPr>
            </a:pPr>
            <a:r>
              <a:t>Purpose: support efficient, consistent and objective recruitment decisions.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13232" y="5715000"/>
            <a:ext cx="2377440" cy="384048"/>
          </a:xfrm>
          <a:prstGeom prst="roundRect">
            <a:avLst/>
          </a:prstGeom>
          <a:solidFill>
            <a:srgbClr val="E863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13232" y="5788152"/>
            <a:ext cx="2377440" cy="2011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100" b="1">
                <a:solidFill>
                  <a:srgbClr val="FFFFFF"/>
                </a:solidFill>
                <a:latin typeface="Aptos"/>
              </a:defRPr>
            </a:pPr>
            <a:r>
              <a:t>EFFICIENT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73552" y="5715000"/>
            <a:ext cx="2377440" cy="384048"/>
          </a:xfrm>
          <a:prstGeom prst="roundRect">
            <a:avLst/>
          </a:prstGeom>
          <a:solidFill>
            <a:srgbClr val="79BEA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3273552" y="5788152"/>
            <a:ext cx="2377440" cy="2011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100" b="1">
                <a:solidFill>
                  <a:srgbClr val="FFFFFF"/>
                </a:solidFill>
                <a:latin typeface="Aptos"/>
              </a:defRPr>
            </a:pPr>
            <a:r>
              <a:t>CONSISTENT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833872" y="5715000"/>
            <a:ext cx="2377440" cy="384048"/>
          </a:xfrm>
          <a:prstGeom prst="roundRect">
            <a:avLst/>
          </a:prstGeom>
          <a:solidFill>
            <a:srgbClr val="DDAE5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5833872" y="5788152"/>
            <a:ext cx="2377440" cy="2011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100" b="1">
                <a:solidFill>
                  <a:srgbClr val="FFFFFF"/>
                </a:solidFill>
                <a:latin typeface="Aptos"/>
              </a:defRPr>
            </a:pPr>
            <a:r>
              <a:t>OBJECTIVE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384048"/>
            <a:ext cx="228600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100" b="1">
                <a:solidFill>
                  <a:srgbClr val="E86352"/>
                </a:solidFill>
                <a:latin typeface="Aptos"/>
              </a:defRPr>
            </a:pPr>
            <a:r>
              <a:t>PROJECT DIRECTION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749808"/>
            <a:ext cx="9875520" cy="6583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700" b="1">
                <a:solidFill>
                  <a:srgbClr val="1F2326"/>
                </a:solidFill>
                <a:latin typeface="Aptos"/>
              </a:defRPr>
            </a:pPr>
            <a:r>
              <a:t>Six objectives, one development path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0" y="411480"/>
            <a:ext cx="5486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r">
              <a:defRPr sz="1200" b="1">
                <a:solidFill>
                  <a:srgbClr val="6E6C65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444752"/>
            <a:ext cx="10881360" cy="22860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783080"/>
            <a:ext cx="594360" cy="5943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400" b="1">
                <a:solidFill>
                  <a:srgbClr val="E86352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54480" y="1801368"/>
            <a:ext cx="29718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1F2326"/>
                </a:solidFill>
                <a:latin typeface="Aptos"/>
              </a:defRPr>
            </a:pPr>
            <a:r>
              <a:t>Analyse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709160" y="1801368"/>
            <a:ext cx="6492240" cy="6400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0">
                <a:solidFill>
                  <a:srgbClr val="6E6C65"/>
                </a:solidFill>
                <a:latin typeface="Aptos"/>
              </a:defRPr>
            </a:pPr>
            <a:r>
              <a:t>Understand recruitment and candidate-evaluation requirements.</a:t>
            </a:r>
          </a:p>
        </p:txBody>
      </p:sp>
      <p:sp>
        <p:nvSpPr>
          <p:cNvPr id="9" name="Rectangle 8"/>
          <p:cNvSpPr/>
          <p:nvPr/>
        </p:nvSpPr>
        <p:spPr>
          <a:xfrm>
            <a:off x="731520" y="2587752"/>
            <a:ext cx="10469880" cy="16459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31520" y="2651760"/>
            <a:ext cx="594360" cy="5943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400" b="1">
                <a:solidFill>
                  <a:srgbClr val="79BEA1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554480" y="2670048"/>
            <a:ext cx="29718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1F2326"/>
                </a:solidFill>
                <a:latin typeface="Aptos"/>
              </a:defRPr>
            </a:pPr>
            <a:r>
              <a:t>Design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09160" y="2670048"/>
            <a:ext cx="6492240" cy="6400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0">
                <a:solidFill>
                  <a:srgbClr val="6E6C65"/>
                </a:solidFill>
                <a:latin typeface="Aptos"/>
              </a:defRPr>
            </a:pPr>
            <a:r>
              <a:t>Create the rule-based CV evaluation framework.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31520" y="3456432"/>
            <a:ext cx="10469880" cy="16459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31520" y="3520440"/>
            <a:ext cx="594360" cy="5943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400" b="1">
                <a:solidFill>
                  <a:srgbClr val="DDAE54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554480" y="3538728"/>
            <a:ext cx="29718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1F2326"/>
                </a:solidFill>
                <a:latin typeface="Aptos"/>
              </a:defRPr>
            </a:pPr>
            <a:r>
              <a:t>Develop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09160" y="3538728"/>
            <a:ext cx="6492240" cy="6400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0">
                <a:solidFill>
                  <a:srgbClr val="6E6C65"/>
                </a:solidFill>
                <a:latin typeface="Aptos"/>
              </a:defRPr>
            </a:pPr>
            <a:r>
              <a:t>Build the web application for CVs and interview responses.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731520" y="4325112"/>
            <a:ext cx="10469880" cy="16459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731520" y="4389120"/>
            <a:ext cx="594360" cy="5943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400" b="1">
                <a:solidFill>
                  <a:srgbClr val="E86352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554480" y="4407407"/>
            <a:ext cx="29718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1F2326"/>
                </a:solidFill>
                <a:latin typeface="Aptos"/>
              </a:defRPr>
            </a:pPr>
            <a:r>
              <a:t>Score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709160" y="4407407"/>
            <a:ext cx="6492240" cy="6400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0">
                <a:solidFill>
                  <a:srgbClr val="6E6C65"/>
                </a:solidFill>
                <a:latin typeface="Aptos"/>
              </a:defRPr>
            </a:pPr>
            <a:r>
              <a:t>Evaluate interview answers using criteria and keywords.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31520" y="5193792"/>
            <a:ext cx="10469880" cy="16459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731520" y="5257800"/>
            <a:ext cx="594360" cy="5943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400" b="1">
                <a:solidFill>
                  <a:srgbClr val="79BEA1"/>
                </a:solidFill>
                <a:latin typeface="Aptos"/>
              </a:defRPr>
            </a:pPr>
            <a:r>
              <a:t>05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554480" y="5276088"/>
            <a:ext cx="29718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1F2326"/>
                </a:solidFill>
                <a:latin typeface="Aptos"/>
              </a:defRPr>
            </a:pPr>
            <a:r>
              <a:t>Report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709160" y="5276088"/>
            <a:ext cx="6492240" cy="6400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0">
                <a:solidFill>
                  <a:srgbClr val="6E6C65"/>
                </a:solidFill>
                <a:latin typeface="Aptos"/>
              </a:defRPr>
            </a:pPr>
            <a:r>
              <a:t>Generate scores, rankings and evaluation reports.</a:t>
            </a:r>
          </a:p>
        </p:txBody>
      </p:sp>
      <p:sp>
        <p:nvSpPr>
          <p:cNvPr id="25" name="Rectangle 24"/>
          <p:cNvSpPr/>
          <p:nvPr/>
        </p:nvSpPr>
        <p:spPr>
          <a:xfrm>
            <a:off x="731520" y="6062472"/>
            <a:ext cx="10469880" cy="16459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731520" y="6126480"/>
            <a:ext cx="594360" cy="5943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400" b="1">
                <a:solidFill>
                  <a:srgbClr val="DDAE54"/>
                </a:solidFill>
                <a:latin typeface="Aptos"/>
              </a:defRPr>
            </a:pPr>
            <a:r>
              <a:t>06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554480" y="6144768"/>
            <a:ext cx="29718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1F2326"/>
                </a:solidFill>
                <a:latin typeface="Aptos"/>
              </a:defRPr>
            </a:pPr>
            <a:r>
              <a:t>Evaluate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709160" y="6144768"/>
            <a:ext cx="6492240" cy="6400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0">
                <a:solidFill>
                  <a:srgbClr val="6E6C65"/>
                </a:solidFill>
                <a:latin typeface="Aptos"/>
              </a:defRPr>
            </a:pPr>
            <a:r>
              <a:t>Test effectiveness, accuracy and usability.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731520" y="6931152"/>
            <a:ext cx="10469880" cy="16459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384048"/>
            <a:ext cx="228600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100" b="1">
                <a:solidFill>
                  <a:srgbClr val="E86352"/>
                </a:solidFill>
                <a:latin typeface="Aptos"/>
              </a:defRPr>
            </a:pPr>
            <a:r>
              <a:t>OBJECTIVES 1–3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749808"/>
            <a:ext cx="9875520" cy="6583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700" b="1">
                <a:solidFill>
                  <a:srgbClr val="1F2326"/>
                </a:solidFill>
                <a:latin typeface="Aptos"/>
              </a:defRPr>
            </a:pPr>
            <a:r>
              <a:t>Building the foundation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0" y="411480"/>
            <a:ext cx="5486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r">
              <a:defRPr sz="1200" b="1">
                <a:solidFill>
                  <a:srgbClr val="6E6C65"/>
                </a:solidFill>
                <a:latin typeface="Aptos"/>
              </a:defRPr>
            </a:pPr>
            <a:r>
              <a:t>05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444752"/>
            <a:ext cx="10881360" cy="22860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85800" y="1828800"/>
            <a:ext cx="914400" cy="4572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3000" b="1">
                <a:solidFill>
                  <a:srgbClr val="E86352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5800" y="2514600"/>
            <a:ext cx="2880360" cy="4572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100" b="1">
                <a:solidFill>
                  <a:srgbClr val="1F2326"/>
                </a:solidFill>
                <a:latin typeface="Aptos"/>
              </a:defRPr>
            </a:pPr>
            <a:r>
              <a:t>Requirements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3154680"/>
            <a:ext cx="2880360" cy="13258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600" b="0">
                <a:solidFill>
                  <a:srgbClr val="6E6C65"/>
                </a:solidFill>
                <a:latin typeface="Aptos"/>
              </a:defRPr>
            </a:pPr>
            <a:r>
              <a:t>Analyse candidate evaluation and recruitment processes.</a:t>
            </a:r>
          </a:p>
        </p:txBody>
      </p:sp>
      <p:sp>
        <p:nvSpPr>
          <p:cNvPr id="9" name="Rectangle 8"/>
          <p:cNvSpPr/>
          <p:nvPr/>
        </p:nvSpPr>
        <p:spPr>
          <a:xfrm>
            <a:off x="685800" y="4983480"/>
            <a:ext cx="2743200" cy="109728"/>
          </a:xfrm>
          <a:prstGeom prst="rect">
            <a:avLst/>
          </a:prstGeom>
          <a:solidFill>
            <a:srgbClr val="E863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096512" y="1828800"/>
            <a:ext cx="914400" cy="4572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3000" b="1">
                <a:solidFill>
                  <a:srgbClr val="79BEA1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096512" y="2514600"/>
            <a:ext cx="2880360" cy="4572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100" b="1">
                <a:solidFill>
                  <a:srgbClr val="1F2326"/>
                </a:solidFill>
                <a:latin typeface="Aptos"/>
              </a:defRPr>
            </a:pPr>
            <a:r>
              <a:t>Rule framework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096512" y="3154680"/>
            <a:ext cx="2880360" cy="13258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600" b="0">
                <a:solidFill>
                  <a:srgbClr val="6E6C65"/>
                </a:solidFill>
                <a:latin typeface="Aptos"/>
              </a:defRPr>
            </a:pPr>
            <a:r>
              <a:t>Assess skills, education, work experience and certifications.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096512" y="4983480"/>
            <a:ext cx="2743200" cy="109728"/>
          </a:xfrm>
          <a:prstGeom prst="rect">
            <a:avLst/>
          </a:prstGeom>
          <a:solidFill>
            <a:srgbClr val="79BEA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507224" y="1828800"/>
            <a:ext cx="914400" cy="4572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3000" b="1">
                <a:solidFill>
                  <a:srgbClr val="DDAE54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507224" y="2514600"/>
            <a:ext cx="2880360" cy="4572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100" b="1">
                <a:solidFill>
                  <a:srgbClr val="1F2326"/>
                </a:solidFill>
                <a:latin typeface="Aptos"/>
              </a:defRPr>
            </a:pPr>
            <a:r>
              <a:t>Web application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507224" y="3154680"/>
            <a:ext cx="2880360" cy="13258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600" b="0">
                <a:solidFill>
                  <a:srgbClr val="6E6C65"/>
                </a:solidFill>
                <a:latin typeface="Aptos"/>
              </a:defRPr>
            </a:pPr>
            <a:r>
              <a:t>Upload and manage candidate CVs and interview responses.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7507224" y="4983480"/>
            <a:ext cx="2743200" cy="109728"/>
          </a:xfrm>
          <a:prstGeom prst="rect">
            <a:avLst/>
          </a:prstGeom>
          <a:solidFill>
            <a:srgbClr val="DDAE5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23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502920"/>
            <a:ext cx="228600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200" b="1">
                <a:solidFill>
                  <a:srgbClr val="E86352"/>
                </a:solidFill>
                <a:latin typeface="Aptos"/>
              </a:defRPr>
            </a:pPr>
            <a:r>
              <a:t>OBJECTIVES 4–6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960120"/>
            <a:ext cx="8229600" cy="5486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800" b="1">
                <a:solidFill>
                  <a:srgbClr val="FFFFFF"/>
                </a:solidFill>
                <a:latin typeface="Aptos"/>
              </a:defRPr>
            </a:pPr>
            <a:r>
              <a:t>Turning data into useful results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874519"/>
            <a:ext cx="640080" cy="4572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500" b="1">
                <a:solidFill>
                  <a:srgbClr val="E86352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91640" y="1874519"/>
            <a:ext cx="2743200" cy="3657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FFFFFF"/>
                </a:solidFill>
                <a:latin typeface="Aptos"/>
              </a:defRPr>
            </a:pPr>
            <a:r>
              <a:t>Interview scoring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17720" y="1874519"/>
            <a:ext cx="6492240" cy="5943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600" b="0">
                <a:solidFill>
                  <a:srgbClr val="CDCDC8"/>
                </a:solidFill>
                <a:latin typeface="Aptos"/>
              </a:defRPr>
            </a:pPr>
            <a:r>
              <a:t>Evaluate answers against predefined criteria and keywords.</a:t>
            </a:r>
          </a:p>
        </p:txBody>
      </p:sp>
      <p:sp>
        <p:nvSpPr>
          <p:cNvPr id="7" name="Rectangle 6"/>
          <p:cNvSpPr/>
          <p:nvPr/>
        </p:nvSpPr>
        <p:spPr>
          <a:xfrm>
            <a:off x="777240" y="2743200"/>
            <a:ext cx="10287000" cy="16459"/>
          </a:xfrm>
          <a:prstGeom prst="rect">
            <a:avLst/>
          </a:prstGeom>
          <a:solidFill>
            <a:srgbClr val="4B4E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77240" y="3246120"/>
            <a:ext cx="640080" cy="4572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500" b="1">
                <a:solidFill>
                  <a:srgbClr val="79BEA1"/>
                </a:solidFill>
                <a:latin typeface="Aptos"/>
              </a:defRPr>
            </a:pPr>
            <a:r>
              <a:t>05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691640" y="3246120"/>
            <a:ext cx="2743200" cy="3657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FFFFFF"/>
                </a:solidFill>
                <a:latin typeface="Aptos"/>
              </a:defRPr>
            </a:pPr>
            <a:r>
              <a:t>Candidate outputs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17720" y="3246120"/>
            <a:ext cx="6492240" cy="5943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600" b="0">
                <a:solidFill>
                  <a:srgbClr val="CDCDC8"/>
                </a:solidFill>
                <a:latin typeface="Aptos"/>
              </a:defRPr>
            </a:pPr>
            <a:r>
              <a:t>Generate scores, rankings and evaluation reports.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77240" y="4114800"/>
            <a:ext cx="10287000" cy="16459"/>
          </a:xfrm>
          <a:prstGeom prst="rect">
            <a:avLst/>
          </a:prstGeom>
          <a:solidFill>
            <a:srgbClr val="4B4E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77240" y="4617720"/>
            <a:ext cx="640080" cy="4572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500" b="1">
                <a:solidFill>
                  <a:srgbClr val="DDAE54"/>
                </a:solidFill>
                <a:latin typeface="Aptos"/>
              </a:defRPr>
            </a:pPr>
            <a:r>
              <a:t>06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691640" y="4617720"/>
            <a:ext cx="2743200" cy="3657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FFFFFF"/>
                </a:solidFill>
                <a:latin typeface="Aptos"/>
              </a:defRPr>
            </a:pPr>
            <a:r>
              <a:t>System evaluation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17720" y="4617720"/>
            <a:ext cx="6492240" cy="5943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600" b="0">
                <a:solidFill>
                  <a:srgbClr val="CDCDC8"/>
                </a:solidFill>
                <a:latin typeface="Aptos"/>
              </a:defRPr>
            </a:pPr>
            <a:r>
              <a:t>Test effectiveness, accuracy and usability.</a:t>
            </a:r>
          </a:p>
        </p:txBody>
      </p:sp>
      <p:sp>
        <p:nvSpPr>
          <p:cNvPr id="15" name="Rectangle 14"/>
          <p:cNvSpPr/>
          <p:nvPr/>
        </p:nvSpPr>
        <p:spPr>
          <a:xfrm>
            <a:off x="777240" y="5486400"/>
            <a:ext cx="10287000" cy="16459"/>
          </a:xfrm>
          <a:prstGeom prst="rect">
            <a:avLst/>
          </a:prstGeom>
          <a:solidFill>
            <a:srgbClr val="4B4E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384048"/>
            <a:ext cx="228600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100" b="1">
                <a:solidFill>
                  <a:srgbClr val="E86352"/>
                </a:solidFill>
                <a:latin typeface="Aptos"/>
              </a:defRPr>
            </a:pPr>
            <a:r>
              <a:t>WEBSITE IMPLEMENTATION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749808"/>
            <a:ext cx="9875520" cy="6583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700" b="1">
                <a:solidFill>
                  <a:srgbClr val="1F2326"/>
                </a:solidFill>
                <a:latin typeface="Aptos"/>
              </a:defRPr>
            </a:pPr>
            <a:r>
              <a:t>How the system flows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0" y="411480"/>
            <a:ext cx="5486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r">
              <a:defRPr sz="1200" b="1">
                <a:solidFill>
                  <a:srgbClr val="6E6C65"/>
                </a:solidFill>
                <a:latin typeface="Aptos"/>
              </a:defRPr>
            </a:pPr>
            <a:r>
              <a:t>07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444752"/>
            <a:ext cx="10881360" cy="22860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640080" y="2057400"/>
            <a:ext cx="713232" cy="713232"/>
          </a:xfrm>
          <a:prstGeom prst="ellipse">
            <a:avLst/>
          </a:prstGeom>
          <a:solidFill>
            <a:srgbClr val="E863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40080" y="2240280"/>
            <a:ext cx="713232" cy="2286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3063240"/>
            <a:ext cx="1874519" cy="3200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400" b="1">
                <a:solidFill>
                  <a:srgbClr val="E86352"/>
                </a:solidFill>
                <a:latin typeface="Aptos"/>
              </a:defRPr>
            </a:pPr>
            <a:r>
              <a:t>DEFINE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3520440"/>
            <a:ext cx="1874519" cy="7772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1">
                <a:solidFill>
                  <a:srgbClr val="1F2326"/>
                </a:solidFill>
                <a:latin typeface="Aptos"/>
              </a:defRPr>
            </a:pPr>
            <a:r>
              <a:t>Job profile &amp; criteria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496311" y="2212848"/>
            <a:ext cx="3200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2200" b="1">
                <a:solidFill>
                  <a:srgbClr val="6E6C65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1" name="Oval 10"/>
          <p:cNvSpPr/>
          <p:nvPr/>
        </p:nvSpPr>
        <p:spPr>
          <a:xfrm>
            <a:off x="2907791" y="2057400"/>
            <a:ext cx="713232" cy="713232"/>
          </a:xfrm>
          <a:prstGeom prst="ellipse">
            <a:avLst/>
          </a:prstGeom>
          <a:solidFill>
            <a:srgbClr val="79BEA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907791" y="2240280"/>
            <a:ext cx="713232" cy="2286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907791" y="3063240"/>
            <a:ext cx="1874519" cy="3200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400" b="1">
                <a:solidFill>
                  <a:srgbClr val="79BEA1"/>
                </a:solidFill>
                <a:latin typeface="Aptos"/>
              </a:defRPr>
            </a:pPr>
            <a:r>
              <a:t>UPLOAD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907791" y="3520440"/>
            <a:ext cx="1874519" cy="7772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1">
                <a:solidFill>
                  <a:srgbClr val="1F2326"/>
                </a:solidFill>
                <a:latin typeface="Aptos"/>
              </a:defRPr>
            </a:pPr>
            <a:r>
              <a:t>Candidate CV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764023" y="2212848"/>
            <a:ext cx="3200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2200" b="1">
                <a:solidFill>
                  <a:srgbClr val="6E6C65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6" name="Oval 15"/>
          <p:cNvSpPr/>
          <p:nvPr/>
        </p:nvSpPr>
        <p:spPr>
          <a:xfrm>
            <a:off x="5175504" y="2057400"/>
            <a:ext cx="713232" cy="713232"/>
          </a:xfrm>
          <a:prstGeom prst="ellipse">
            <a:avLst/>
          </a:prstGeom>
          <a:solidFill>
            <a:srgbClr val="DDAE5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5175504" y="2240280"/>
            <a:ext cx="713232" cy="2286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175504" y="3063240"/>
            <a:ext cx="1874519" cy="3200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400" b="1">
                <a:solidFill>
                  <a:srgbClr val="DDAE54"/>
                </a:solidFill>
                <a:latin typeface="Aptos"/>
              </a:defRPr>
            </a:pPr>
            <a:r>
              <a:t>EVALUATE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175504" y="3520440"/>
            <a:ext cx="1874519" cy="7772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1">
                <a:solidFill>
                  <a:srgbClr val="1F2326"/>
                </a:solidFill>
                <a:latin typeface="Aptos"/>
              </a:defRPr>
            </a:pPr>
            <a:r>
              <a:t>Rule-based CV checks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031736" y="2212848"/>
            <a:ext cx="3200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2200" b="1">
                <a:solidFill>
                  <a:srgbClr val="6E6C65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1" name="Oval 20"/>
          <p:cNvSpPr/>
          <p:nvPr/>
        </p:nvSpPr>
        <p:spPr>
          <a:xfrm>
            <a:off x="7443215" y="2057400"/>
            <a:ext cx="713232" cy="713232"/>
          </a:xfrm>
          <a:prstGeom prst="ellipse">
            <a:avLst/>
          </a:prstGeom>
          <a:solidFill>
            <a:srgbClr val="E863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7443215" y="2240280"/>
            <a:ext cx="713232" cy="2286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443215" y="3063240"/>
            <a:ext cx="1874519" cy="3200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400" b="1">
                <a:solidFill>
                  <a:srgbClr val="E86352"/>
                </a:solidFill>
                <a:latin typeface="Aptos"/>
              </a:defRPr>
            </a:pPr>
            <a:r>
              <a:t>ASSESS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443215" y="3520440"/>
            <a:ext cx="1874519" cy="7772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1">
                <a:solidFill>
                  <a:srgbClr val="1F2326"/>
                </a:solidFill>
                <a:latin typeface="Aptos"/>
              </a:defRPr>
            </a:pPr>
            <a:r>
              <a:t>Interview answers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299447" y="2212848"/>
            <a:ext cx="3200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2200" b="1">
                <a:solidFill>
                  <a:srgbClr val="6E6C65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6" name="Oval 25"/>
          <p:cNvSpPr/>
          <p:nvPr/>
        </p:nvSpPr>
        <p:spPr>
          <a:xfrm>
            <a:off x="9710928" y="2057400"/>
            <a:ext cx="713232" cy="713232"/>
          </a:xfrm>
          <a:prstGeom prst="ellipse">
            <a:avLst/>
          </a:prstGeom>
          <a:solidFill>
            <a:srgbClr val="79BEA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9710928" y="2240280"/>
            <a:ext cx="713232" cy="2286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710928" y="3063240"/>
            <a:ext cx="1874519" cy="3200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400" b="1">
                <a:solidFill>
                  <a:srgbClr val="79BEA1"/>
                </a:solidFill>
                <a:latin typeface="Aptos"/>
              </a:defRPr>
            </a:pPr>
            <a:r>
              <a:t>OUTPUT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710928" y="3520440"/>
            <a:ext cx="1874519" cy="7772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500" b="1">
                <a:solidFill>
                  <a:srgbClr val="1F2326"/>
                </a:solidFill>
                <a:latin typeface="Aptos"/>
              </a:defRPr>
            </a:pPr>
            <a:r>
              <a:t>Scores &amp; reports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384048"/>
            <a:ext cx="228600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100" b="1">
                <a:solidFill>
                  <a:srgbClr val="E86352"/>
                </a:solidFill>
                <a:latin typeface="Aptos"/>
              </a:defRPr>
            </a:pPr>
            <a:r>
              <a:t>IMPLEMENTATION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749808"/>
            <a:ext cx="9875520" cy="6583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700" b="1">
                <a:solidFill>
                  <a:srgbClr val="1F2326"/>
                </a:solidFill>
                <a:latin typeface="Aptos"/>
              </a:defRPr>
            </a:pPr>
            <a:r>
              <a:t>Technology &amp;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0" y="411480"/>
            <a:ext cx="5486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r">
              <a:defRPr sz="1200" b="1">
                <a:solidFill>
                  <a:srgbClr val="6E6C65"/>
                </a:solidFill>
                <a:latin typeface="Aptos"/>
              </a:defRPr>
            </a:pPr>
            <a:r>
              <a:t>08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444752"/>
            <a:ext cx="10881360" cy="22860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783080"/>
            <a:ext cx="36576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200" b="1">
                <a:solidFill>
                  <a:srgbClr val="E86352"/>
                </a:solidFill>
                <a:latin typeface="Aptos"/>
              </a:defRPr>
            </a:pPr>
            <a:r>
              <a:t>TECHNOLOGY STACK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2331720"/>
            <a:ext cx="3840480" cy="969496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1F2326"/>
                </a:solidFill>
                <a:latin typeface="Aptos"/>
              </a:defRPr>
            </a:pPr>
            <a:r>
              <a:rPr dirty="0"/>
              <a:t>Python + Flask</a:t>
            </a:r>
            <a:br>
              <a:rPr dirty="0"/>
            </a:br>
            <a:r>
              <a:rPr dirty="0"/>
              <a:t>HTML · CSS · Bootstrap · MySQL</a:t>
            </a:r>
            <a:br>
              <a:rPr dirty="0"/>
            </a:br>
            <a:r>
              <a:rPr dirty="0"/>
              <a:t>PyPDF2 · python-docx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32120" y="1783080"/>
            <a:ext cx="3657600" cy="41148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200" b="1">
                <a:solidFill>
                  <a:srgbClr val="79BEA1"/>
                </a:solidFill>
                <a:latin typeface="Aptos"/>
              </a:defRPr>
            </a:pPr>
            <a:r>
              <a:t>THREE-TIER ARCHITECTURE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532120" y="2331720"/>
            <a:ext cx="5303520" cy="713232"/>
          </a:xfrm>
          <a:prstGeom prst="roundRect">
            <a:avLst/>
          </a:prstGeom>
          <a:solidFill>
            <a:srgbClr val="E863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5760720" y="2478024"/>
            <a:ext cx="150876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200" b="1">
                <a:solidFill>
                  <a:srgbClr val="FFFFFF"/>
                </a:solidFill>
                <a:latin typeface="Aptos"/>
              </a:defRPr>
            </a:pPr>
            <a:r>
              <a:t>PRESENTATION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315200" y="2478024"/>
            <a:ext cx="315468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400" b="1">
                <a:solidFill>
                  <a:srgbClr val="FFFFFF"/>
                </a:solidFill>
                <a:latin typeface="Aptos"/>
              </a:defRPr>
            </a:pPr>
            <a:r>
              <a:t>Recruiter interface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532120" y="3337560"/>
            <a:ext cx="5303520" cy="713232"/>
          </a:xfrm>
          <a:prstGeom prst="roundRect">
            <a:avLst/>
          </a:prstGeom>
          <a:solidFill>
            <a:srgbClr val="79BEA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5760720" y="3483864"/>
            <a:ext cx="150876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200" b="1">
                <a:solidFill>
                  <a:srgbClr val="FFFFFF"/>
                </a:solidFill>
                <a:latin typeface="Aptos"/>
              </a:defRPr>
            </a:pPr>
            <a:r>
              <a:t>APPLICATION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315200" y="3483864"/>
            <a:ext cx="315468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400" b="1">
                <a:solidFill>
                  <a:srgbClr val="FFFFFF"/>
                </a:solidFill>
                <a:latin typeface="Aptos"/>
              </a:defRPr>
            </a:pPr>
            <a:r>
              <a:t>Business logic + rules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532120" y="4343400"/>
            <a:ext cx="5303520" cy="713232"/>
          </a:xfrm>
          <a:prstGeom prst="roundRect">
            <a:avLst/>
          </a:prstGeom>
          <a:solidFill>
            <a:srgbClr val="DDAE5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5760720" y="4489704"/>
            <a:ext cx="150876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200" b="1">
                <a:solidFill>
                  <a:srgbClr val="FFFFFF"/>
                </a:solidFill>
                <a:latin typeface="Aptos"/>
              </a:defRPr>
            </a:pPr>
            <a:r>
              <a:t>DATA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315200" y="4489704"/>
            <a:ext cx="315468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400" b="1">
                <a:solidFill>
                  <a:srgbClr val="FFFFFF"/>
                </a:solidFill>
                <a:latin typeface="Aptos"/>
              </a:defRPr>
            </a:pPr>
            <a:r>
              <a:t>MySQL database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23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502920"/>
            <a:ext cx="228600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200" b="1">
                <a:solidFill>
                  <a:srgbClr val="DDAE54"/>
                </a:solidFill>
                <a:latin typeface="Aptos"/>
              </a:defRPr>
            </a:pPr>
            <a:r>
              <a:t>PROJECT BOUNDARIES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960120"/>
            <a:ext cx="9144000" cy="5486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800" b="1">
                <a:solidFill>
                  <a:srgbClr val="FFFFFF"/>
                </a:solidFill>
                <a:latin typeface="Aptos"/>
              </a:defRPr>
            </a:pPr>
            <a:r>
              <a:t>Scope and limitations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874519"/>
            <a:ext cx="4754880" cy="3657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300" b="1">
                <a:solidFill>
                  <a:srgbClr val="79BEA1"/>
                </a:solidFill>
                <a:latin typeface="Aptos"/>
              </a:defRPr>
            </a:pPr>
            <a:r>
              <a:t>IN SCOPE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2377440"/>
            <a:ext cx="4709160" cy="2560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800" b="0">
                <a:solidFill>
                  <a:srgbClr val="FFFFFF"/>
                </a:solidFill>
                <a:latin typeface="Aptos"/>
              </a:defRPr>
            </a:pPr>
            <a:r>
              <a:t>Recruiter-defined criteria</a:t>
            </a:r>
            <a:br/>
            <a:r>
              <a:t>CV upload and information extraction</a:t>
            </a:r>
            <a:br/>
            <a:r>
              <a:t>Interview response assessment</a:t>
            </a:r>
            <a:br/>
            <a:r>
              <a:t>Rule-based scoring</a:t>
            </a:r>
            <a:br/>
            <a:r>
              <a:t>Candidate rankings and reports</a:t>
            </a:r>
            <a:br/>
            <a:r>
              <a:t>System testing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17920" y="1874519"/>
            <a:ext cx="4754880" cy="3657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300" b="1">
                <a:solidFill>
                  <a:srgbClr val="E86352"/>
                </a:solidFill>
                <a:latin typeface="Aptos"/>
              </a:defRPr>
            </a:pPr>
            <a:r>
              <a:t>LIMITATIONS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17920" y="2377440"/>
            <a:ext cx="4709160" cy="2560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800" b="0">
                <a:solidFill>
                  <a:srgbClr val="FFFFFF"/>
                </a:solidFill>
                <a:latin typeface="Aptos"/>
              </a:defRPr>
            </a:pPr>
            <a:r>
              <a:rPr dirty="0"/>
              <a:t>No automatic learning</a:t>
            </a:r>
            <a:br>
              <a:rPr dirty="0"/>
            </a:br>
            <a:r>
              <a:rPr dirty="0"/>
              <a:t>Depends on rule quality</a:t>
            </a:r>
            <a:br>
              <a:rPr dirty="0"/>
            </a:br>
            <a:r>
              <a:rPr dirty="0"/>
              <a:t>Complex CV layouts may affect extraction</a:t>
            </a:r>
            <a:br>
              <a:rPr dirty="0"/>
            </a:br>
            <a:r>
              <a:rPr dirty="0"/>
              <a:t>Limited understanding of interview nuance</a:t>
            </a:r>
            <a:br>
              <a:rPr dirty="0"/>
            </a:br>
            <a:r>
              <a:rPr dirty="0"/>
              <a:t>No machine learning or predictive analytics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5897880"/>
            <a:ext cx="10424160" cy="3657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500" b="1">
                <a:solidFill>
                  <a:srgbClr val="CDCDC8"/>
                </a:solidFill>
                <a:latin typeface="Aptos"/>
              </a:defRPr>
            </a:pPr>
            <a:r>
              <a:t>The application is a decision-support tool; the recruiter remains responsible for the final hiring decision.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384048"/>
            <a:ext cx="228600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100" b="1">
                <a:solidFill>
                  <a:srgbClr val="E86352"/>
                </a:solidFill>
                <a:latin typeface="Aptos"/>
              </a:defRPr>
            </a:pPr>
            <a:r>
              <a:t>EXPECTED RESULT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749808"/>
            <a:ext cx="9875520" cy="658368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700" b="1">
                <a:solidFill>
                  <a:srgbClr val="1F2326"/>
                </a:solidFill>
                <a:latin typeface="Aptos"/>
              </a:defRPr>
            </a:pPr>
            <a:r>
              <a:t>What success looks like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0" y="411480"/>
            <a:ext cx="54864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r">
              <a:defRPr sz="1200" b="1">
                <a:solidFill>
                  <a:srgbClr val="6E6C65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444752"/>
            <a:ext cx="10881360" cy="22860"/>
          </a:xfrm>
          <a:prstGeom prst="rect">
            <a:avLst/>
          </a:prstGeom>
          <a:solidFill>
            <a:srgbClr val="EEE8D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828800"/>
            <a:ext cx="3840480" cy="2169825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>
              <a:defRPr sz="2700" b="1">
                <a:solidFill>
                  <a:srgbClr val="1F2326"/>
                </a:solidFill>
                <a:latin typeface="Aptos"/>
              </a:defRPr>
            </a:pPr>
            <a:r>
              <a:rPr dirty="0"/>
              <a:t>A functional </a:t>
            </a:r>
            <a:r>
              <a:rPr lang="en-GB" dirty="0"/>
              <a:t>recruitment support website that translates</a:t>
            </a:r>
            <a:r>
              <a:rPr dirty="0"/>
              <a:t> predefined evaluation rules into clear candidate results.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83480" y="1874519"/>
            <a:ext cx="1828800" cy="2560320"/>
          </a:xfrm>
          <a:prstGeom prst="roundRect">
            <a:avLst/>
          </a:prstGeom>
          <a:solidFill>
            <a:srgbClr val="E863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129784" y="2194560"/>
            <a:ext cx="1554480" cy="3657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400" b="1">
                <a:solidFill>
                  <a:srgbClr val="FFFFFF"/>
                </a:solidFill>
                <a:latin typeface="Aptos"/>
              </a:defRPr>
            </a:pPr>
            <a:r>
              <a:t>FASTER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166360" y="2971800"/>
            <a:ext cx="1463040" cy="9144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Reduce manual screening effort.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086600" y="1874519"/>
            <a:ext cx="1828800" cy="2560320"/>
          </a:xfrm>
          <a:prstGeom prst="roundRect">
            <a:avLst/>
          </a:prstGeom>
          <a:solidFill>
            <a:srgbClr val="79BEA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232904" y="2194560"/>
            <a:ext cx="1554480" cy="3657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400" b="1">
                <a:solidFill>
                  <a:srgbClr val="FFFFFF"/>
                </a:solidFill>
                <a:latin typeface="Aptos"/>
              </a:defRPr>
            </a:pPr>
            <a:r>
              <a:t>CLEARER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269480" y="2971800"/>
            <a:ext cx="1463040" cy="9144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Make scoring criteria understandable.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9189720" y="1874519"/>
            <a:ext cx="1828800" cy="2560320"/>
          </a:xfrm>
          <a:prstGeom prst="roundRect">
            <a:avLst/>
          </a:prstGeom>
          <a:solidFill>
            <a:srgbClr val="DDAE5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336024" y="2194560"/>
            <a:ext cx="1554480" cy="3657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400" b="1">
                <a:solidFill>
                  <a:srgbClr val="FFFFFF"/>
                </a:solidFill>
                <a:latin typeface="Aptos"/>
              </a:defRPr>
            </a:pPr>
            <a:r>
              <a:t>CONSISTENT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72600" y="2971800"/>
            <a:ext cx="1463040" cy="9144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ctr">
              <a:defRPr sz="1500" b="1">
                <a:solidFill>
                  <a:srgbClr val="FFFFFF"/>
                </a:solidFill>
                <a:latin typeface="Aptos"/>
              </a:defRPr>
            </a:pPr>
            <a:r>
              <a:t>Apply the same rules across candidates.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31520" y="5166360"/>
            <a:ext cx="10424160" cy="59436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900" b="1">
                <a:solidFill>
                  <a:srgbClr val="6E6C65"/>
                </a:solidFill>
                <a:latin typeface="Aptos"/>
              </a:defRPr>
            </a:pPr>
            <a:r>
              <a:t>Overall project emphasis: transparency, repeatability and practical recruiter support.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02920" y="320040"/>
            <a:ext cx="111556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3043"/>
                </a:solidFill>
                <a:latin typeface="Aptos Display"/>
              </a:defRPr>
            </a:pPr>
            <a:r>
              <a:t>PROJECT TIMELINE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77824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5C6974"/>
                </a:solidFill>
                <a:latin typeface="Aptos"/>
              </a:defRPr>
            </a:pPr>
            <a:r>
              <a:t>18-week plan aligned with the proposal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154680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02736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50791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498848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946904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94960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6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43016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7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291072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8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739128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9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187184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10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5240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11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083296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12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531352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13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979408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14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427463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15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875520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16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323576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17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771632" y="1051560"/>
            <a:ext cx="448056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900" b="1">
                <a:solidFill>
                  <a:srgbClr val="5C6974"/>
                </a:solidFill>
              </a:defRPr>
            </a:pPr>
            <a:r>
              <a:t>18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94360" y="1463040"/>
            <a:ext cx="242316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212830"/>
                </a:solidFill>
              </a:defRPr>
            </a:pPr>
            <a:r>
              <a:t>Literature review &amp; requirements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154680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3602736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4050791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4498848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4946904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ectangle 28"/>
          <p:cNvSpPr/>
          <p:nvPr/>
        </p:nvSpPr>
        <p:spPr>
          <a:xfrm>
            <a:off x="5394960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5843016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ectangle 30"/>
          <p:cNvSpPr/>
          <p:nvPr/>
        </p:nvSpPr>
        <p:spPr>
          <a:xfrm>
            <a:off x="6291072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/>
          <p:cNvSpPr/>
          <p:nvPr/>
        </p:nvSpPr>
        <p:spPr>
          <a:xfrm>
            <a:off x="6739128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ectangle 32"/>
          <p:cNvSpPr/>
          <p:nvPr/>
        </p:nvSpPr>
        <p:spPr>
          <a:xfrm>
            <a:off x="7187184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ectangle 33"/>
          <p:cNvSpPr/>
          <p:nvPr/>
        </p:nvSpPr>
        <p:spPr>
          <a:xfrm>
            <a:off x="7635240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ectangle 34"/>
          <p:cNvSpPr/>
          <p:nvPr/>
        </p:nvSpPr>
        <p:spPr>
          <a:xfrm>
            <a:off x="8083296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Rectangle 35"/>
          <p:cNvSpPr/>
          <p:nvPr/>
        </p:nvSpPr>
        <p:spPr>
          <a:xfrm>
            <a:off x="8531352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ectangle 36"/>
          <p:cNvSpPr/>
          <p:nvPr/>
        </p:nvSpPr>
        <p:spPr>
          <a:xfrm>
            <a:off x="8979408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ectangle 37"/>
          <p:cNvSpPr/>
          <p:nvPr/>
        </p:nvSpPr>
        <p:spPr>
          <a:xfrm>
            <a:off x="9427463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ectangle 38"/>
          <p:cNvSpPr/>
          <p:nvPr/>
        </p:nvSpPr>
        <p:spPr>
          <a:xfrm>
            <a:off x="9875520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Rectangle 39"/>
          <p:cNvSpPr/>
          <p:nvPr/>
        </p:nvSpPr>
        <p:spPr>
          <a:xfrm>
            <a:off x="10323576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Rectangle 40"/>
          <p:cNvSpPr/>
          <p:nvPr/>
        </p:nvSpPr>
        <p:spPr>
          <a:xfrm>
            <a:off x="10771632" y="1463040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Rounded Rectangle 41"/>
          <p:cNvSpPr/>
          <p:nvPr/>
        </p:nvSpPr>
        <p:spPr>
          <a:xfrm>
            <a:off x="3182112" y="1527048"/>
            <a:ext cx="1271016" cy="310896"/>
          </a:xfrm>
          <a:prstGeom prst="roundRect">
            <a:avLst/>
          </a:prstGeom>
          <a:solidFill>
            <a:srgbClr val="2B6C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/>
          <p:cNvSpPr txBox="1"/>
          <p:nvPr/>
        </p:nvSpPr>
        <p:spPr>
          <a:xfrm>
            <a:off x="594360" y="2121408"/>
            <a:ext cx="242316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212830"/>
                </a:solidFill>
              </a:defRPr>
            </a:pPr>
            <a:r>
              <a:rPr dirty="0"/>
              <a:t>System analysis &amp; database/UI design</a:t>
            </a:r>
          </a:p>
        </p:txBody>
      </p:sp>
      <p:sp>
        <p:nvSpPr>
          <p:cNvPr id="44" name="Rectangle 43"/>
          <p:cNvSpPr/>
          <p:nvPr/>
        </p:nvSpPr>
        <p:spPr>
          <a:xfrm>
            <a:off x="3154680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Rectangle 44"/>
          <p:cNvSpPr/>
          <p:nvPr/>
        </p:nvSpPr>
        <p:spPr>
          <a:xfrm>
            <a:off x="3602736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Rectangle 45"/>
          <p:cNvSpPr/>
          <p:nvPr/>
        </p:nvSpPr>
        <p:spPr>
          <a:xfrm>
            <a:off x="4050791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Rectangle 46"/>
          <p:cNvSpPr/>
          <p:nvPr/>
        </p:nvSpPr>
        <p:spPr>
          <a:xfrm>
            <a:off x="4498848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Rectangle 47"/>
          <p:cNvSpPr/>
          <p:nvPr/>
        </p:nvSpPr>
        <p:spPr>
          <a:xfrm>
            <a:off x="4946904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Rectangle 48"/>
          <p:cNvSpPr/>
          <p:nvPr/>
        </p:nvSpPr>
        <p:spPr>
          <a:xfrm>
            <a:off x="5394960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Rectangle 49"/>
          <p:cNvSpPr/>
          <p:nvPr/>
        </p:nvSpPr>
        <p:spPr>
          <a:xfrm>
            <a:off x="5843016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Rectangle 50"/>
          <p:cNvSpPr/>
          <p:nvPr/>
        </p:nvSpPr>
        <p:spPr>
          <a:xfrm>
            <a:off x="6291072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Rectangle 51"/>
          <p:cNvSpPr/>
          <p:nvPr/>
        </p:nvSpPr>
        <p:spPr>
          <a:xfrm>
            <a:off x="6739128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Rectangle 52"/>
          <p:cNvSpPr/>
          <p:nvPr/>
        </p:nvSpPr>
        <p:spPr>
          <a:xfrm>
            <a:off x="7187184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Rectangle 53"/>
          <p:cNvSpPr/>
          <p:nvPr/>
        </p:nvSpPr>
        <p:spPr>
          <a:xfrm>
            <a:off x="7635240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5" name="Rectangle 54"/>
          <p:cNvSpPr/>
          <p:nvPr/>
        </p:nvSpPr>
        <p:spPr>
          <a:xfrm>
            <a:off x="8083296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6" name="Rectangle 55"/>
          <p:cNvSpPr/>
          <p:nvPr/>
        </p:nvSpPr>
        <p:spPr>
          <a:xfrm>
            <a:off x="8531352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Rectangle 56"/>
          <p:cNvSpPr/>
          <p:nvPr/>
        </p:nvSpPr>
        <p:spPr>
          <a:xfrm>
            <a:off x="8979408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8" name="Rectangle 57"/>
          <p:cNvSpPr/>
          <p:nvPr/>
        </p:nvSpPr>
        <p:spPr>
          <a:xfrm>
            <a:off x="9427463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9" name="Rectangle 58"/>
          <p:cNvSpPr/>
          <p:nvPr/>
        </p:nvSpPr>
        <p:spPr>
          <a:xfrm>
            <a:off x="9875520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0" name="Rectangle 59"/>
          <p:cNvSpPr/>
          <p:nvPr/>
        </p:nvSpPr>
        <p:spPr>
          <a:xfrm>
            <a:off x="10323576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1" name="Rectangle 60"/>
          <p:cNvSpPr/>
          <p:nvPr/>
        </p:nvSpPr>
        <p:spPr>
          <a:xfrm>
            <a:off x="10771632" y="212140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2" name="Rounded Rectangle 61"/>
          <p:cNvSpPr/>
          <p:nvPr/>
        </p:nvSpPr>
        <p:spPr>
          <a:xfrm>
            <a:off x="4526280" y="2185416"/>
            <a:ext cx="1271016" cy="310896"/>
          </a:xfrm>
          <a:prstGeom prst="roundRect">
            <a:avLst/>
          </a:prstGeom>
          <a:solidFill>
            <a:srgbClr val="1C8A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TextBox 62"/>
          <p:cNvSpPr txBox="1"/>
          <p:nvPr/>
        </p:nvSpPr>
        <p:spPr>
          <a:xfrm>
            <a:off x="594360" y="2779776"/>
            <a:ext cx="242316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212830"/>
                </a:solidFill>
              </a:defRPr>
            </a:pPr>
            <a:r>
              <a:t>Web application development</a:t>
            </a:r>
          </a:p>
        </p:txBody>
      </p:sp>
      <p:sp>
        <p:nvSpPr>
          <p:cNvPr id="64" name="Rectangle 63"/>
          <p:cNvSpPr/>
          <p:nvPr/>
        </p:nvSpPr>
        <p:spPr>
          <a:xfrm>
            <a:off x="3154680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5" name="Rectangle 64"/>
          <p:cNvSpPr/>
          <p:nvPr/>
        </p:nvSpPr>
        <p:spPr>
          <a:xfrm>
            <a:off x="3602736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Rectangle 65"/>
          <p:cNvSpPr/>
          <p:nvPr/>
        </p:nvSpPr>
        <p:spPr>
          <a:xfrm>
            <a:off x="4050791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Rectangle 66"/>
          <p:cNvSpPr/>
          <p:nvPr/>
        </p:nvSpPr>
        <p:spPr>
          <a:xfrm>
            <a:off x="4498848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8" name="Rectangle 67"/>
          <p:cNvSpPr/>
          <p:nvPr/>
        </p:nvSpPr>
        <p:spPr>
          <a:xfrm>
            <a:off x="4946904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9" name="Rectangle 68"/>
          <p:cNvSpPr/>
          <p:nvPr/>
        </p:nvSpPr>
        <p:spPr>
          <a:xfrm>
            <a:off x="5394960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Rectangle 69"/>
          <p:cNvSpPr/>
          <p:nvPr/>
        </p:nvSpPr>
        <p:spPr>
          <a:xfrm>
            <a:off x="5843016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Rectangle 70"/>
          <p:cNvSpPr/>
          <p:nvPr/>
        </p:nvSpPr>
        <p:spPr>
          <a:xfrm>
            <a:off x="6291072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Rectangle 71"/>
          <p:cNvSpPr/>
          <p:nvPr/>
        </p:nvSpPr>
        <p:spPr>
          <a:xfrm>
            <a:off x="6739128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Rectangle 72"/>
          <p:cNvSpPr/>
          <p:nvPr/>
        </p:nvSpPr>
        <p:spPr>
          <a:xfrm>
            <a:off x="7187184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4" name="Rectangle 73"/>
          <p:cNvSpPr/>
          <p:nvPr/>
        </p:nvSpPr>
        <p:spPr>
          <a:xfrm>
            <a:off x="7635240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5" name="Rectangle 74"/>
          <p:cNvSpPr/>
          <p:nvPr/>
        </p:nvSpPr>
        <p:spPr>
          <a:xfrm>
            <a:off x="8083296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6" name="Rectangle 75"/>
          <p:cNvSpPr/>
          <p:nvPr/>
        </p:nvSpPr>
        <p:spPr>
          <a:xfrm>
            <a:off x="8531352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Rectangle 76"/>
          <p:cNvSpPr/>
          <p:nvPr/>
        </p:nvSpPr>
        <p:spPr>
          <a:xfrm>
            <a:off x="8979408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8" name="Rectangle 77"/>
          <p:cNvSpPr/>
          <p:nvPr/>
        </p:nvSpPr>
        <p:spPr>
          <a:xfrm>
            <a:off x="9427463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9" name="Rectangle 78"/>
          <p:cNvSpPr/>
          <p:nvPr/>
        </p:nvSpPr>
        <p:spPr>
          <a:xfrm>
            <a:off x="9875520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Rectangle 79"/>
          <p:cNvSpPr/>
          <p:nvPr/>
        </p:nvSpPr>
        <p:spPr>
          <a:xfrm>
            <a:off x="10323576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1" name="Rectangle 80"/>
          <p:cNvSpPr/>
          <p:nvPr/>
        </p:nvSpPr>
        <p:spPr>
          <a:xfrm>
            <a:off x="10771632" y="2779776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Rounded Rectangle 81"/>
          <p:cNvSpPr/>
          <p:nvPr/>
        </p:nvSpPr>
        <p:spPr>
          <a:xfrm>
            <a:off x="5870448" y="2843784"/>
            <a:ext cx="1719072" cy="310896"/>
          </a:xfrm>
          <a:prstGeom prst="roundRect">
            <a:avLst/>
          </a:prstGeom>
          <a:solidFill>
            <a:srgbClr val="4491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TextBox 82"/>
          <p:cNvSpPr txBox="1"/>
          <p:nvPr/>
        </p:nvSpPr>
        <p:spPr>
          <a:xfrm>
            <a:off x="594360" y="3438144"/>
            <a:ext cx="242316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212830"/>
                </a:solidFill>
              </a:defRPr>
            </a:pPr>
            <a:r>
              <a:t>Rule-based evaluation implementation</a:t>
            </a:r>
          </a:p>
        </p:txBody>
      </p:sp>
      <p:sp>
        <p:nvSpPr>
          <p:cNvPr id="84" name="Rectangle 83"/>
          <p:cNvSpPr/>
          <p:nvPr/>
        </p:nvSpPr>
        <p:spPr>
          <a:xfrm>
            <a:off x="3154680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Rectangle 84"/>
          <p:cNvSpPr/>
          <p:nvPr/>
        </p:nvSpPr>
        <p:spPr>
          <a:xfrm>
            <a:off x="3602736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Rectangle 85"/>
          <p:cNvSpPr/>
          <p:nvPr/>
        </p:nvSpPr>
        <p:spPr>
          <a:xfrm>
            <a:off x="4050791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7" name="Rectangle 86"/>
          <p:cNvSpPr/>
          <p:nvPr/>
        </p:nvSpPr>
        <p:spPr>
          <a:xfrm>
            <a:off x="4498848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Rectangle 87"/>
          <p:cNvSpPr/>
          <p:nvPr/>
        </p:nvSpPr>
        <p:spPr>
          <a:xfrm>
            <a:off x="4946904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Rectangle 88"/>
          <p:cNvSpPr/>
          <p:nvPr/>
        </p:nvSpPr>
        <p:spPr>
          <a:xfrm>
            <a:off x="5394960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Rectangle 89"/>
          <p:cNvSpPr/>
          <p:nvPr/>
        </p:nvSpPr>
        <p:spPr>
          <a:xfrm>
            <a:off x="5843016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1" name="Rectangle 90"/>
          <p:cNvSpPr/>
          <p:nvPr/>
        </p:nvSpPr>
        <p:spPr>
          <a:xfrm>
            <a:off x="6291072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2" name="Rectangle 91"/>
          <p:cNvSpPr/>
          <p:nvPr/>
        </p:nvSpPr>
        <p:spPr>
          <a:xfrm>
            <a:off x="6739128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3" name="Rectangle 92"/>
          <p:cNvSpPr/>
          <p:nvPr/>
        </p:nvSpPr>
        <p:spPr>
          <a:xfrm>
            <a:off x="7187184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4" name="Rectangle 93"/>
          <p:cNvSpPr/>
          <p:nvPr/>
        </p:nvSpPr>
        <p:spPr>
          <a:xfrm>
            <a:off x="7635240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Rectangle 94"/>
          <p:cNvSpPr/>
          <p:nvPr/>
        </p:nvSpPr>
        <p:spPr>
          <a:xfrm>
            <a:off x="8083296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Rectangle 95"/>
          <p:cNvSpPr/>
          <p:nvPr/>
        </p:nvSpPr>
        <p:spPr>
          <a:xfrm>
            <a:off x="8531352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7" name="Rectangle 96"/>
          <p:cNvSpPr/>
          <p:nvPr/>
        </p:nvSpPr>
        <p:spPr>
          <a:xfrm>
            <a:off x="8979408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8" name="Rectangle 97"/>
          <p:cNvSpPr/>
          <p:nvPr/>
        </p:nvSpPr>
        <p:spPr>
          <a:xfrm>
            <a:off x="9427463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9" name="Rectangle 98"/>
          <p:cNvSpPr/>
          <p:nvPr/>
        </p:nvSpPr>
        <p:spPr>
          <a:xfrm>
            <a:off x="9875520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0" name="Rectangle 99"/>
          <p:cNvSpPr/>
          <p:nvPr/>
        </p:nvSpPr>
        <p:spPr>
          <a:xfrm>
            <a:off x="10323576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1" name="Rectangle 100"/>
          <p:cNvSpPr/>
          <p:nvPr/>
        </p:nvSpPr>
        <p:spPr>
          <a:xfrm>
            <a:off x="10771632" y="3438144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2" name="Rounded Rectangle 101"/>
          <p:cNvSpPr/>
          <p:nvPr/>
        </p:nvSpPr>
        <p:spPr>
          <a:xfrm>
            <a:off x="6766560" y="3502152"/>
            <a:ext cx="2167128" cy="310896"/>
          </a:xfrm>
          <a:prstGeom prst="roundRect">
            <a:avLst/>
          </a:prstGeom>
          <a:solidFill>
            <a:srgbClr val="DA84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3" name="TextBox 102"/>
          <p:cNvSpPr txBox="1"/>
          <p:nvPr/>
        </p:nvSpPr>
        <p:spPr>
          <a:xfrm>
            <a:off x="594360" y="4096512"/>
            <a:ext cx="242316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212830"/>
                </a:solidFill>
              </a:defRPr>
            </a:pPr>
            <a:r>
              <a:t>Integration &amp; refinement</a:t>
            </a:r>
          </a:p>
        </p:txBody>
      </p:sp>
      <p:sp>
        <p:nvSpPr>
          <p:cNvPr id="104" name="Rectangle 103"/>
          <p:cNvSpPr/>
          <p:nvPr/>
        </p:nvSpPr>
        <p:spPr>
          <a:xfrm>
            <a:off x="3154680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5" name="Rectangle 104"/>
          <p:cNvSpPr/>
          <p:nvPr/>
        </p:nvSpPr>
        <p:spPr>
          <a:xfrm>
            <a:off x="3602736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6" name="Rectangle 105"/>
          <p:cNvSpPr/>
          <p:nvPr/>
        </p:nvSpPr>
        <p:spPr>
          <a:xfrm>
            <a:off x="4050791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7" name="Rectangle 106"/>
          <p:cNvSpPr/>
          <p:nvPr/>
        </p:nvSpPr>
        <p:spPr>
          <a:xfrm>
            <a:off x="4498848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8" name="Rectangle 107"/>
          <p:cNvSpPr/>
          <p:nvPr/>
        </p:nvSpPr>
        <p:spPr>
          <a:xfrm>
            <a:off x="4946904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9" name="Rectangle 108"/>
          <p:cNvSpPr/>
          <p:nvPr/>
        </p:nvSpPr>
        <p:spPr>
          <a:xfrm>
            <a:off x="5394960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0" name="Rectangle 109"/>
          <p:cNvSpPr/>
          <p:nvPr/>
        </p:nvSpPr>
        <p:spPr>
          <a:xfrm>
            <a:off x="5843016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1" name="Rectangle 110"/>
          <p:cNvSpPr/>
          <p:nvPr/>
        </p:nvSpPr>
        <p:spPr>
          <a:xfrm>
            <a:off x="6291072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2" name="Rectangle 111"/>
          <p:cNvSpPr/>
          <p:nvPr/>
        </p:nvSpPr>
        <p:spPr>
          <a:xfrm>
            <a:off x="6739128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3" name="Rectangle 112"/>
          <p:cNvSpPr/>
          <p:nvPr/>
        </p:nvSpPr>
        <p:spPr>
          <a:xfrm>
            <a:off x="7187184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4" name="Rectangle 113"/>
          <p:cNvSpPr/>
          <p:nvPr/>
        </p:nvSpPr>
        <p:spPr>
          <a:xfrm>
            <a:off x="7635240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5" name="Rectangle 114"/>
          <p:cNvSpPr/>
          <p:nvPr/>
        </p:nvSpPr>
        <p:spPr>
          <a:xfrm>
            <a:off x="8083296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6" name="Rectangle 115"/>
          <p:cNvSpPr/>
          <p:nvPr/>
        </p:nvSpPr>
        <p:spPr>
          <a:xfrm>
            <a:off x="8531352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7" name="Rectangle 116"/>
          <p:cNvSpPr/>
          <p:nvPr/>
        </p:nvSpPr>
        <p:spPr>
          <a:xfrm>
            <a:off x="8979408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8" name="Rectangle 117"/>
          <p:cNvSpPr/>
          <p:nvPr/>
        </p:nvSpPr>
        <p:spPr>
          <a:xfrm>
            <a:off x="9427463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9" name="Rectangle 118"/>
          <p:cNvSpPr/>
          <p:nvPr/>
        </p:nvSpPr>
        <p:spPr>
          <a:xfrm>
            <a:off x="9875520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0" name="Rectangle 119"/>
          <p:cNvSpPr/>
          <p:nvPr/>
        </p:nvSpPr>
        <p:spPr>
          <a:xfrm>
            <a:off x="10323576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1" name="Rectangle 120"/>
          <p:cNvSpPr/>
          <p:nvPr/>
        </p:nvSpPr>
        <p:spPr>
          <a:xfrm>
            <a:off x="10771632" y="4096512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2" name="Rounded Rectangle 121"/>
          <p:cNvSpPr/>
          <p:nvPr/>
        </p:nvSpPr>
        <p:spPr>
          <a:xfrm>
            <a:off x="7662672" y="4160520"/>
            <a:ext cx="1271016" cy="310896"/>
          </a:xfrm>
          <a:prstGeom prst="roundRect">
            <a:avLst/>
          </a:prstGeom>
          <a:solidFill>
            <a:srgbClr val="1230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3" name="TextBox 122"/>
          <p:cNvSpPr txBox="1"/>
          <p:nvPr/>
        </p:nvSpPr>
        <p:spPr>
          <a:xfrm>
            <a:off x="594360" y="4754879"/>
            <a:ext cx="242316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212830"/>
                </a:solidFill>
              </a:defRPr>
            </a:pPr>
            <a:r>
              <a:t>Testing &amp; evaluation</a:t>
            </a:r>
          </a:p>
        </p:txBody>
      </p:sp>
      <p:sp>
        <p:nvSpPr>
          <p:cNvPr id="124" name="Rectangle 123"/>
          <p:cNvSpPr/>
          <p:nvPr/>
        </p:nvSpPr>
        <p:spPr>
          <a:xfrm>
            <a:off x="3154680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5" name="Rectangle 124"/>
          <p:cNvSpPr/>
          <p:nvPr/>
        </p:nvSpPr>
        <p:spPr>
          <a:xfrm>
            <a:off x="3602736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6" name="Rectangle 125"/>
          <p:cNvSpPr/>
          <p:nvPr/>
        </p:nvSpPr>
        <p:spPr>
          <a:xfrm>
            <a:off x="4050791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7" name="Rectangle 126"/>
          <p:cNvSpPr/>
          <p:nvPr/>
        </p:nvSpPr>
        <p:spPr>
          <a:xfrm>
            <a:off x="4498848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8" name="Rectangle 127"/>
          <p:cNvSpPr/>
          <p:nvPr/>
        </p:nvSpPr>
        <p:spPr>
          <a:xfrm>
            <a:off x="4946904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9" name="Rectangle 128"/>
          <p:cNvSpPr/>
          <p:nvPr/>
        </p:nvSpPr>
        <p:spPr>
          <a:xfrm>
            <a:off x="5394960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0" name="Rectangle 129"/>
          <p:cNvSpPr/>
          <p:nvPr/>
        </p:nvSpPr>
        <p:spPr>
          <a:xfrm>
            <a:off x="5843016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1" name="Rectangle 130"/>
          <p:cNvSpPr/>
          <p:nvPr/>
        </p:nvSpPr>
        <p:spPr>
          <a:xfrm>
            <a:off x="6291072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2" name="Rectangle 131"/>
          <p:cNvSpPr/>
          <p:nvPr/>
        </p:nvSpPr>
        <p:spPr>
          <a:xfrm>
            <a:off x="6739128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3" name="Rectangle 132"/>
          <p:cNvSpPr/>
          <p:nvPr/>
        </p:nvSpPr>
        <p:spPr>
          <a:xfrm>
            <a:off x="7187184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4" name="Rectangle 133"/>
          <p:cNvSpPr/>
          <p:nvPr/>
        </p:nvSpPr>
        <p:spPr>
          <a:xfrm>
            <a:off x="7635240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5" name="Rectangle 134"/>
          <p:cNvSpPr/>
          <p:nvPr/>
        </p:nvSpPr>
        <p:spPr>
          <a:xfrm>
            <a:off x="8083296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6" name="Rectangle 135"/>
          <p:cNvSpPr/>
          <p:nvPr/>
        </p:nvSpPr>
        <p:spPr>
          <a:xfrm>
            <a:off x="8531352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7" name="Rectangle 136"/>
          <p:cNvSpPr/>
          <p:nvPr/>
        </p:nvSpPr>
        <p:spPr>
          <a:xfrm>
            <a:off x="8979408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8" name="Rectangle 137"/>
          <p:cNvSpPr/>
          <p:nvPr/>
        </p:nvSpPr>
        <p:spPr>
          <a:xfrm>
            <a:off x="9427463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9" name="Rectangle 138"/>
          <p:cNvSpPr/>
          <p:nvPr/>
        </p:nvSpPr>
        <p:spPr>
          <a:xfrm>
            <a:off x="9875520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0" name="Rectangle 139"/>
          <p:cNvSpPr/>
          <p:nvPr/>
        </p:nvSpPr>
        <p:spPr>
          <a:xfrm>
            <a:off x="10323576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1" name="Rectangle 140"/>
          <p:cNvSpPr/>
          <p:nvPr/>
        </p:nvSpPr>
        <p:spPr>
          <a:xfrm>
            <a:off x="10771632" y="4754879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2" name="Rounded Rectangle 141"/>
          <p:cNvSpPr/>
          <p:nvPr/>
        </p:nvSpPr>
        <p:spPr>
          <a:xfrm>
            <a:off x="9006840" y="4818888"/>
            <a:ext cx="1271016" cy="310896"/>
          </a:xfrm>
          <a:prstGeom prst="roundRect">
            <a:avLst/>
          </a:prstGeom>
          <a:solidFill>
            <a:srgbClr val="2B6CB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3" name="TextBox 142"/>
          <p:cNvSpPr txBox="1"/>
          <p:nvPr/>
        </p:nvSpPr>
        <p:spPr>
          <a:xfrm>
            <a:off x="594360" y="5413248"/>
            <a:ext cx="242316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212830"/>
                </a:solidFill>
              </a:defRPr>
            </a:pPr>
            <a:r>
              <a:t>Documentation &amp; final submission</a:t>
            </a:r>
          </a:p>
        </p:txBody>
      </p:sp>
      <p:sp>
        <p:nvSpPr>
          <p:cNvPr id="144" name="Rectangle 143"/>
          <p:cNvSpPr/>
          <p:nvPr/>
        </p:nvSpPr>
        <p:spPr>
          <a:xfrm>
            <a:off x="3154680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5" name="Rectangle 144"/>
          <p:cNvSpPr/>
          <p:nvPr/>
        </p:nvSpPr>
        <p:spPr>
          <a:xfrm>
            <a:off x="3602736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6" name="Rectangle 145"/>
          <p:cNvSpPr/>
          <p:nvPr/>
        </p:nvSpPr>
        <p:spPr>
          <a:xfrm>
            <a:off x="4050791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7" name="Rectangle 146"/>
          <p:cNvSpPr/>
          <p:nvPr/>
        </p:nvSpPr>
        <p:spPr>
          <a:xfrm>
            <a:off x="4498848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8" name="Rectangle 147"/>
          <p:cNvSpPr/>
          <p:nvPr/>
        </p:nvSpPr>
        <p:spPr>
          <a:xfrm>
            <a:off x="4946904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9" name="Rectangle 148"/>
          <p:cNvSpPr/>
          <p:nvPr/>
        </p:nvSpPr>
        <p:spPr>
          <a:xfrm>
            <a:off x="5394960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0" name="Rectangle 149"/>
          <p:cNvSpPr/>
          <p:nvPr/>
        </p:nvSpPr>
        <p:spPr>
          <a:xfrm>
            <a:off x="5843016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1" name="Rectangle 150"/>
          <p:cNvSpPr/>
          <p:nvPr/>
        </p:nvSpPr>
        <p:spPr>
          <a:xfrm>
            <a:off x="6291072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2" name="Rectangle 151"/>
          <p:cNvSpPr/>
          <p:nvPr/>
        </p:nvSpPr>
        <p:spPr>
          <a:xfrm>
            <a:off x="6739128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3" name="Rectangle 152"/>
          <p:cNvSpPr/>
          <p:nvPr/>
        </p:nvSpPr>
        <p:spPr>
          <a:xfrm>
            <a:off x="7187184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4" name="Rectangle 153"/>
          <p:cNvSpPr/>
          <p:nvPr/>
        </p:nvSpPr>
        <p:spPr>
          <a:xfrm>
            <a:off x="7635240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5" name="Rectangle 154"/>
          <p:cNvSpPr/>
          <p:nvPr/>
        </p:nvSpPr>
        <p:spPr>
          <a:xfrm>
            <a:off x="8083296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6" name="Rectangle 155"/>
          <p:cNvSpPr/>
          <p:nvPr/>
        </p:nvSpPr>
        <p:spPr>
          <a:xfrm>
            <a:off x="8531352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7" name="Rectangle 156"/>
          <p:cNvSpPr/>
          <p:nvPr/>
        </p:nvSpPr>
        <p:spPr>
          <a:xfrm>
            <a:off x="8979408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8" name="Rectangle 157"/>
          <p:cNvSpPr/>
          <p:nvPr/>
        </p:nvSpPr>
        <p:spPr>
          <a:xfrm>
            <a:off x="9427463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9" name="Rectangle 158"/>
          <p:cNvSpPr/>
          <p:nvPr/>
        </p:nvSpPr>
        <p:spPr>
          <a:xfrm>
            <a:off x="9875520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0" name="Rectangle 159"/>
          <p:cNvSpPr/>
          <p:nvPr/>
        </p:nvSpPr>
        <p:spPr>
          <a:xfrm>
            <a:off x="10323576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1" name="Rectangle 160"/>
          <p:cNvSpPr/>
          <p:nvPr/>
        </p:nvSpPr>
        <p:spPr>
          <a:xfrm>
            <a:off x="10771632" y="5413248"/>
            <a:ext cx="429768" cy="438912"/>
          </a:xfrm>
          <a:prstGeom prst="rect">
            <a:avLst/>
          </a:prstGeom>
          <a:solidFill>
            <a:srgbClr val="F8F4EB"/>
          </a:solidFill>
          <a:ln w="5080">
            <a:solidFill>
              <a:srgbClr val="DEE7E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2" name="Rounded Rectangle 161"/>
          <p:cNvSpPr/>
          <p:nvPr/>
        </p:nvSpPr>
        <p:spPr>
          <a:xfrm>
            <a:off x="9902952" y="5477256"/>
            <a:ext cx="1271016" cy="310896"/>
          </a:xfrm>
          <a:prstGeom prst="roundRect">
            <a:avLst/>
          </a:prstGeom>
          <a:solidFill>
            <a:srgbClr val="1C8A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3" name="TextBox 162"/>
          <p:cNvSpPr txBox="1"/>
          <p:nvPr/>
        </p:nvSpPr>
        <p:spPr>
          <a:xfrm>
            <a:off x="11475720" y="6473952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C6974"/>
                </a:solidFill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F232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EF6BF9-E857-659A-329D-2028E2B3C2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200F2E82-12BF-DE9D-6333-BC0977FAEE7E}"/>
              </a:ext>
            </a:extLst>
          </p:cNvPr>
          <p:cNvSpPr txBox="1"/>
          <p:nvPr/>
        </p:nvSpPr>
        <p:spPr>
          <a:xfrm>
            <a:off x="737419" y="1215912"/>
            <a:ext cx="9969909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spcAft>
                <a:spcPts val="800"/>
              </a:spcAft>
            </a:pP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[1] 	H. </a:t>
            </a:r>
            <a:r>
              <a:rPr lang="en-GB" sz="1200" kern="100" dirty="0" err="1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Pendhari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, S. Rodricks, M. Patel, S. </a:t>
            </a:r>
            <a:r>
              <a:rPr lang="en-GB" sz="1200" kern="100" dirty="0" err="1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Emmatty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and A. Pereira, "Resume screening using machine learning", in</a:t>
            </a:r>
            <a:r>
              <a:rPr lang="en-GB" sz="1200" i="1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 2023 International Conference on Data Science, Agents &amp; Artificial Intelligence (ICDSAAI), 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pp. 1–5.</a:t>
            </a:r>
            <a:endParaRPr lang="en-GB" sz="1200" kern="100" dirty="0">
              <a:solidFill>
                <a:srgbClr val="F8F4EB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[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]	S. Morales-Zaleta, M. P. Ponce-Flores, G. Castilla-Valdez, J. Frausto-Solís, J. J. G. Barbosa, and E. Alarcón-Ruiz, “Knowledge-Based Design Methodology for Human Resources Information Management,” </a:t>
            </a:r>
            <a:r>
              <a:rPr lang="en-GB" sz="1200" i="1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Information (Basel)</a:t>
            </a: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vol. 17, no. 3, p. 279, Mar. 2026, </a:t>
            </a:r>
            <a:r>
              <a:rPr lang="en-GB" sz="1200" kern="100" dirty="0" err="1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: 10.3390/info17030279.</a:t>
            </a:r>
          </a:p>
          <a:p>
            <a:pPr marL="457200" indent="-457200" algn="just">
              <a:spcAft>
                <a:spcPts val="800"/>
              </a:spcAft>
            </a:pP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[3] 	M. Dhivya, C. Shwetha, J. Sripriya and S. Hemamalini, "AI-Based Resume Screening System using Generative Artificial Intelligence", in</a:t>
            </a:r>
            <a:r>
              <a:rPr lang="en-GB" sz="1200" i="1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 2026 International Conference on Electronic Systems and Intelligent Computing (ICESIC), 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pp. 23–28.</a:t>
            </a:r>
            <a:endParaRPr lang="en-GB" sz="1200" kern="100" dirty="0">
              <a:solidFill>
                <a:srgbClr val="F8F4EB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[4]	R. Deeptha, D. </a:t>
            </a:r>
            <a:r>
              <a:rPr lang="en-GB" sz="1200" kern="100" dirty="0" err="1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Abirup</a:t>
            </a: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G. S. G. R. Gowtham, and T. Abhishek, “Resume screening using NLP,” </a:t>
            </a:r>
            <a:r>
              <a:rPr lang="en-GB" sz="1200" i="1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I-Manager’s Journal on Information Technology</a:t>
            </a: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vol. 13, no. 3, p. 37, Sept. 2024, </a:t>
            </a:r>
            <a:r>
              <a:rPr lang="en-GB" sz="1200" kern="100" dirty="0" err="1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: 10.26634/jit.13.3.21339.</a:t>
            </a:r>
          </a:p>
          <a:p>
            <a:pPr marL="457200" indent="-457200" algn="just">
              <a:spcAft>
                <a:spcPts val="800"/>
              </a:spcAft>
            </a:pP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[5]	K. L. Abhishek </a:t>
            </a:r>
            <a:r>
              <a:rPr lang="en-GB" sz="1200" i="1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, “Developing an Intelligent Resume Screening Tool With AI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Driven Analysis and Recommendation Features,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Aptos" panose="020B0004020202020204" pitchFamily="34" charset="0"/>
              </a:rPr>
              <a:t>”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Applied AI Letters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, vol. 6, no. 2, Apr. 2025, </a:t>
            </a:r>
            <a:r>
              <a:rPr lang="en-GB" sz="1200" kern="100" dirty="0" err="1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: 10.1002/ail2.116.</a:t>
            </a:r>
            <a:endParaRPr lang="en-GB" sz="1200" kern="100" dirty="0">
              <a:solidFill>
                <a:srgbClr val="F8F4EB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[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6</a:t>
            </a: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] 	S. Dogra, S. </a:t>
            </a:r>
            <a:r>
              <a:rPr lang="en-GB" sz="1200" kern="100" dirty="0" err="1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Vasesi</a:t>
            </a:r>
            <a:r>
              <a:rPr lang="en-GB" sz="1200" kern="100" dirty="0">
                <a:solidFill>
                  <a:srgbClr val="F8F4EB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A. Mittal, V. Jain, D. Academics and S. Chaudhary, "Smart Resume Screening and Matching System," 2025,</a:t>
            </a:r>
          </a:p>
          <a:p>
            <a:pPr marL="457200" indent="-457200" algn="just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[7] 	K. Poongothai, S. Aarthi, A. N. </a:t>
            </a:r>
            <a:r>
              <a:rPr lang="en-GB" sz="1200" kern="100" dirty="0" err="1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Loshiya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and S. Anusri, "INTELLIRECRUIT: An AI-Powered Resume Screening System Integrating Machine Learning, Natural Language Processing, and Fair Recruitment Automation", in</a:t>
            </a:r>
            <a:r>
              <a:rPr lang="en-GB" sz="1200" i="1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 2025 5th International Conference on Evolutionary Computing and Mobile Sustainable Networks (ICECMSN), </a:t>
            </a:r>
            <a:r>
              <a:rPr lang="en-GB" sz="1200" kern="100" dirty="0">
                <a:solidFill>
                  <a:srgbClr val="F8F4EB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pp. 1–4.</a:t>
            </a:r>
            <a:endParaRPr lang="en-GB" sz="1200" kern="100" dirty="0">
              <a:solidFill>
                <a:srgbClr val="F8F4EB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A3A68D8-EAA3-96E0-D380-EBCC5548527F}"/>
              </a:ext>
            </a:extLst>
          </p:cNvPr>
          <p:cNvSpPr txBox="1"/>
          <p:nvPr/>
        </p:nvSpPr>
        <p:spPr>
          <a:xfrm>
            <a:off x="737420" y="472722"/>
            <a:ext cx="1365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GB" dirty="0">
                <a:solidFill>
                  <a:srgbClr val="F8F4EB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532159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635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594360"/>
            <a:ext cx="2011680" cy="27432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1200" b="1">
                <a:solidFill>
                  <a:srgbClr val="FFFFFF"/>
                </a:solidFill>
                <a:latin typeface="Aptos"/>
              </a:defRPr>
            </a:pPr>
            <a:r>
              <a:t>PROJECT SUMMARY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325880"/>
            <a:ext cx="10332720" cy="123444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3400" b="1">
                <a:solidFill>
                  <a:srgbClr val="FFFFFF"/>
                </a:solidFill>
                <a:latin typeface="Aptos"/>
              </a:defRPr>
            </a:pPr>
            <a:r>
              <a:rPr dirty="0"/>
              <a:t>The aim defines the destination.</a:t>
            </a:r>
            <a:br>
              <a:rPr dirty="0"/>
            </a:br>
            <a:r>
              <a:rPr dirty="0"/>
              <a:t>The objectives define the route.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3703320"/>
            <a:ext cx="9966960" cy="914400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100" b="1">
                <a:solidFill>
                  <a:srgbClr val="FFFFFF"/>
                </a:solidFill>
                <a:latin typeface="Aptos"/>
              </a:defRPr>
            </a:pPr>
            <a:r>
              <a:t>Requirements → Rules → Web Application → Scoring → Reports → Evaluation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5669280"/>
            <a:ext cx="3657600" cy="507831"/>
          </a:xfrm>
          <a:prstGeom prst="rect">
            <a:avLst/>
          </a:prstGeom>
          <a:noFill/>
        </p:spPr>
        <p:txBody>
          <a:bodyPr wrap="square" lIns="0" rIns="0">
            <a:spAutoFit/>
          </a:bodyPr>
          <a:lstStyle/>
          <a:p>
            <a:pPr algn="l">
              <a:defRPr sz="2700" b="1">
                <a:solidFill>
                  <a:srgbClr val="FFFFFF"/>
                </a:solidFill>
                <a:latin typeface="Aptos"/>
              </a:defRPr>
            </a:pPr>
            <a:r>
              <a:rPr lang="en-GB" dirty="0"/>
              <a:t>Thank You. </a:t>
            </a:r>
            <a:r>
              <a:rPr dirty="0"/>
              <a:t>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932</Words>
  <Application>Microsoft Office PowerPoint</Application>
  <PresentationFormat>Widescreen</PresentationFormat>
  <Paragraphs>161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ACCA6020 Independent Project — Alternative Presentation Design</dc:title>
  <dc:subject/>
  <dc:creator>Svetoslav Ivanov</dc:creator>
  <cp:keywords/>
  <dc:description>generated using python-pptx</dc:description>
  <cp:lastModifiedBy>Svetoslav Anastasov Ivanov (2322727)</cp:lastModifiedBy>
  <cp:revision>4</cp:revision>
  <dcterms:created xsi:type="dcterms:W3CDTF">2013-01-27T09:14:16Z</dcterms:created>
  <dcterms:modified xsi:type="dcterms:W3CDTF">2026-09-21T12:08:46Z</dcterms:modified>
  <cp:category/>
</cp:coreProperties>
</file>