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26"/>
  </p:notesMasterIdLst>
  <p:sldIdLst>
    <p:sldId id="256" r:id="rId5"/>
    <p:sldId id="454" r:id="rId6"/>
    <p:sldId id="378" r:id="rId7"/>
    <p:sldId id="448" r:id="rId8"/>
    <p:sldId id="276" r:id="rId9"/>
    <p:sldId id="286" r:id="rId10"/>
    <p:sldId id="274" r:id="rId11"/>
    <p:sldId id="275" r:id="rId12"/>
    <p:sldId id="277" r:id="rId13"/>
    <p:sldId id="273" r:id="rId14"/>
    <p:sldId id="278" r:id="rId15"/>
    <p:sldId id="284" r:id="rId16"/>
    <p:sldId id="285" r:id="rId17"/>
    <p:sldId id="287" r:id="rId18"/>
    <p:sldId id="288" r:id="rId19"/>
    <p:sldId id="280" r:id="rId20"/>
    <p:sldId id="283" r:id="rId21"/>
    <p:sldId id="279" r:id="rId22"/>
    <p:sldId id="282" r:id="rId23"/>
    <p:sldId id="377" r:id="rId24"/>
    <p:sldId id="456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660033"/>
    <a:srgbClr val="FF3300"/>
    <a:srgbClr val="FF0066"/>
    <a:srgbClr val="FF00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9122DDA-2694-4DD1-9214-B3E3516DFDE4}" v="140" dt="2021-03-05T21:06:08.99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4572" autoAdjust="0"/>
  </p:normalViewPr>
  <p:slideViewPr>
    <p:cSldViewPr>
      <p:cViewPr varScale="1">
        <p:scale>
          <a:sx n="85" d="100"/>
          <a:sy n="85" d="100"/>
        </p:scale>
        <p:origin x="236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ul Tinkler" userId="bcebf29c-73c2-433d-80d2-6bad896374bf" providerId="ADAL" clId="{19122DDA-2694-4DD1-9214-B3E3516DFDE4}"/>
    <pc:docChg chg="custSel addSld delSld modSld">
      <pc:chgData name="Paul Tinkler" userId="bcebf29c-73c2-433d-80d2-6bad896374bf" providerId="ADAL" clId="{19122DDA-2694-4DD1-9214-B3E3516DFDE4}" dt="2021-03-05T21:06:08.994" v="203" actId="20577"/>
      <pc:docMkLst>
        <pc:docMk/>
      </pc:docMkLst>
      <pc:sldChg chg="modSp mod">
        <pc:chgData name="Paul Tinkler" userId="bcebf29c-73c2-433d-80d2-6bad896374bf" providerId="ADAL" clId="{19122DDA-2694-4DD1-9214-B3E3516DFDE4}" dt="2021-03-02T10:40:42.429" v="0" actId="20577"/>
        <pc:sldMkLst>
          <pc:docMk/>
          <pc:sldMk cId="3169044310" sldId="256"/>
        </pc:sldMkLst>
        <pc:spChg chg="mod">
          <ac:chgData name="Paul Tinkler" userId="bcebf29c-73c2-433d-80d2-6bad896374bf" providerId="ADAL" clId="{19122DDA-2694-4DD1-9214-B3E3516DFDE4}" dt="2021-03-02T10:40:42.429" v="0" actId="20577"/>
          <ac:spMkLst>
            <pc:docMk/>
            <pc:sldMk cId="3169044310" sldId="256"/>
            <ac:spMk id="3" creationId="{00000000-0000-0000-0000-000000000000}"/>
          </ac:spMkLst>
        </pc:spChg>
      </pc:sldChg>
      <pc:sldChg chg="del">
        <pc:chgData name="Paul Tinkler" userId="bcebf29c-73c2-433d-80d2-6bad896374bf" providerId="ADAL" clId="{19122DDA-2694-4DD1-9214-B3E3516DFDE4}" dt="2021-03-05T20:44:38.857" v="29" actId="47"/>
        <pc:sldMkLst>
          <pc:docMk/>
          <pc:sldMk cId="2946759782" sldId="258"/>
        </pc:sldMkLst>
      </pc:sldChg>
      <pc:sldChg chg="del">
        <pc:chgData name="Paul Tinkler" userId="bcebf29c-73c2-433d-80d2-6bad896374bf" providerId="ADAL" clId="{19122DDA-2694-4DD1-9214-B3E3516DFDE4}" dt="2021-03-05T20:44:40.254" v="31" actId="47"/>
        <pc:sldMkLst>
          <pc:docMk/>
          <pc:sldMk cId="2190170647" sldId="259"/>
        </pc:sldMkLst>
      </pc:sldChg>
      <pc:sldChg chg="del">
        <pc:chgData name="Paul Tinkler" userId="bcebf29c-73c2-433d-80d2-6bad896374bf" providerId="ADAL" clId="{19122DDA-2694-4DD1-9214-B3E3516DFDE4}" dt="2021-03-05T20:44:39.657" v="30" actId="47"/>
        <pc:sldMkLst>
          <pc:docMk/>
          <pc:sldMk cId="798469229" sldId="261"/>
        </pc:sldMkLst>
      </pc:sldChg>
      <pc:sldChg chg="del">
        <pc:chgData name="Paul Tinkler" userId="bcebf29c-73c2-433d-80d2-6bad896374bf" providerId="ADAL" clId="{19122DDA-2694-4DD1-9214-B3E3516DFDE4}" dt="2021-03-05T20:44:41.164" v="32" actId="47"/>
        <pc:sldMkLst>
          <pc:docMk/>
          <pc:sldMk cId="1797060126" sldId="262"/>
        </pc:sldMkLst>
      </pc:sldChg>
      <pc:sldChg chg="del">
        <pc:chgData name="Paul Tinkler" userId="bcebf29c-73c2-433d-80d2-6bad896374bf" providerId="ADAL" clId="{19122DDA-2694-4DD1-9214-B3E3516DFDE4}" dt="2021-03-05T20:44:42.822" v="34" actId="47"/>
        <pc:sldMkLst>
          <pc:docMk/>
          <pc:sldMk cId="1778726461" sldId="263"/>
        </pc:sldMkLst>
      </pc:sldChg>
      <pc:sldChg chg="del">
        <pc:chgData name="Paul Tinkler" userId="bcebf29c-73c2-433d-80d2-6bad896374bf" providerId="ADAL" clId="{19122DDA-2694-4DD1-9214-B3E3516DFDE4}" dt="2021-03-05T20:44:43.817" v="35" actId="47"/>
        <pc:sldMkLst>
          <pc:docMk/>
          <pc:sldMk cId="1491428932" sldId="264"/>
        </pc:sldMkLst>
      </pc:sldChg>
      <pc:sldChg chg="del">
        <pc:chgData name="Paul Tinkler" userId="bcebf29c-73c2-433d-80d2-6bad896374bf" providerId="ADAL" clId="{19122DDA-2694-4DD1-9214-B3E3516DFDE4}" dt="2021-03-05T20:44:46.052" v="37" actId="47"/>
        <pc:sldMkLst>
          <pc:docMk/>
          <pc:sldMk cId="1988019079" sldId="266"/>
        </pc:sldMkLst>
      </pc:sldChg>
      <pc:sldChg chg="del">
        <pc:chgData name="Paul Tinkler" userId="bcebf29c-73c2-433d-80d2-6bad896374bf" providerId="ADAL" clId="{19122DDA-2694-4DD1-9214-B3E3516DFDE4}" dt="2021-03-05T20:44:47.047" v="38" actId="47"/>
        <pc:sldMkLst>
          <pc:docMk/>
          <pc:sldMk cId="358682477" sldId="268"/>
        </pc:sldMkLst>
      </pc:sldChg>
      <pc:sldChg chg="del">
        <pc:chgData name="Paul Tinkler" userId="bcebf29c-73c2-433d-80d2-6bad896374bf" providerId="ADAL" clId="{19122DDA-2694-4DD1-9214-B3E3516DFDE4}" dt="2021-03-05T20:44:48.162" v="39" actId="47"/>
        <pc:sldMkLst>
          <pc:docMk/>
          <pc:sldMk cId="203760362" sldId="269"/>
        </pc:sldMkLst>
      </pc:sldChg>
      <pc:sldChg chg="del">
        <pc:chgData name="Paul Tinkler" userId="bcebf29c-73c2-433d-80d2-6bad896374bf" providerId="ADAL" clId="{19122DDA-2694-4DD1-9214-B3E3516DFDE4}" dt="2021-03-05T20:44:49.473" v="40" actId="47"/>
        <pc:sldMkLst>
          <pc:docMk/>
          <pc:sldMk cId="2459798602" sldId="271"/>
        </pc:sldMkLst>
      </pc:sldChg>
      <pc:sldChg chg="del">
        <pc:chgData name="Paul Tinkler" userId="bcebf29c-73c2-433d-80d2-6bad896374bf" providerId="ADAL" clId="{19122DDA-2694-4DD1-9214-B3E3516DFDE4}" dt="2021-03-05T20:44:51.107" v="41" actId="47"/>
        <pc:sldMkLst>
          <pc:docMk/>
          <pc:sldMk cId="4073184726" sldId="272"/>
        </pc:sldMkLst>
      </pc:sldChg>
      <pc:sldChg chg="del">
        <pc:chgData name="Paul Tinkler" userId="bcebf29c-73c2-433d-80d2-6bad896374bf" providerId="ADAL" clId="{19122DDA-2694-4DD1-9214-B3E3516DFDE4}" dt="2021-03-05T20:44:53.467" v="42" actId="47"/>
        <pc:sldMkLst>
          <pc:docMk/>
          <pc:sldMk cId="340894681" sldId="273"/>
        </pc:sldMkLst>
      </pc:sldChg>
      <pc:sldChg chg="add">
        <pc:chgData name="Paul Tinkler" userId="bcebf29c-73c2-433d-80d2-6bad896374bf" providerId="ADAL" clId="{19122DDA-2694-4DD1-9214-B3E3516DFDE4}" dt="2021-03-05T20:52:05.398" v="64"/>
        <pc:sldMkLst>
          <pc:docMk/>
          <pc:sldMk cId="1341622829" sldId="273"/>
        </pc:sldMkLst>
      </pc:sldChg>
      <pc:sldChg chg="del">
        <pc:chgData name="Paul Tinkler" userId="bcebf29c-73c2-433d-80d2-6bad896374bf" providerId="ADAL" clId="{19122DDA-2694-4DD1-9214-B3E3516DFDE4}" dt="2021-03-05T20:44:55.412" v="43" actId="47"/>
        <pc:sldMkLst>
          <pc:docMk/>
          <pc:sldMk cId="25214500" sldId="274"/>
        </pc:sldMkLst>
      </pc:sldChg>
      <pc:sldChg chg="add">
        <pc:chgData name="Paul Tinkler" userId="bcebf29c-73c2-433d-80d2-6bad896374bf" providerId="ADAL" clId="{19122DDA-2694-4DD1-9214-B3E3516DFDE4}" dt="2021-03-05T20:51:28.119" v="60"/>
        <pc:sldMkLst>
          <pc:docMk/>
          <pc:sldMk cId="3272711081" sldId="274"/>
        </pc:sldMkLst>
      </pc:sldChg>
      <pc:sldChg chg="add">
        <pc:chgData name="Paul Tinkler" userId="bcebf29c-73c2-433d-80d2-6bad896374bf" providerId="ADAL" clId="{19122DDA-2694-4DD1-9214-B3E3516DFDE4}" dt="2021-03-05T20:51:43.073" v="61"/>
        <pc:sldMkLst>
          <pc:docMk/>
          <pc:sldMk cId="963288869" sldId="275"/>
        </pc:sldMkLst>
      </pc:sldChg>
      <pc:sldChg chg="del">
        <pc:chgData name="Paul Tinkler" userId="bcebf29c-73c2-433d-80d2-6bad896374bf" providerId="ADAL" clId="{19122DDA-2694-4DD1-9214-B3E3516DFDE4}" dt="2021-03-05T20:44:55.928" v="44" actId="47"/>
        <pc:sldMkLst>
          <pc:docMk/>
          <pc:sldMk cId="2858355793" sldId="275"/>
        </pc:sldMkLst>
      </pc:sldChg>
      <pc:sldChg chg="add">
        <pc:chgData name="Paul Tinkler" userId="bcebf29c-73c2-433d-80d2-6bad896374bf" providerId="ADAL" clId="{19122DDA-2694-4DD1-9214-B3E3516DFDE4}" dt="2021-03-05T20:51:04.198" v="58"/>
        <pc:sldMkLst>
          <pc:docMk/>
          <pc:sldMk cId="2968689791" sldId="276"/>
        </pc:sldMkLst>
      </pc:sldChg>
      <pc:sldChg chg="modSp add mod">
        <pc:chgData name="Paul Tinkler" userId="bcebf29c-73c2-433d-80d2-6bad896374bf" providerId="ADAL" clId="{19122DDA-2694-4DD1-9214-B3E3516DFDE4}" dt="2021-03-05T20:51:56.121" v="63" actId="27636"/>
        <pc:sldMkLst>
          <pc:docMk/>
          <pc:sldMk cId="2543304320" sldId="277"/>
        </pc:sldMkLst>
        <pc:spChg chg="mod">
          <ac:chgData name="Paul Tinkler" userId="bcebf29c-73c2-433d-80d2-6bad896374bf" providerId="ADAL" clId="{19122DDA-2694-4DD1-9214-B3E3516DFDE4}" dt="2021-03-05T20:51:56.121" v="63" actId="27636"/>
          <ac:spMkLst>
            <pc:docMk/>
            <pc:sldMk cId="2543304320" sldId="277"/>
            <ac:spMk id="2" creationId="{91B4BAEE-FEC2-4311-AAEF-7C7680BD1849}"/>
          </ac:spMkLst>
        </pc:spChg>
      </pc:sldChg>
      <pc:sldChg chg="del">
        <pc:chgData name="Paul Tinkler" userId="bcebf29c-73c2-433d-80d2-6bad896374bf" providerId="ADAL" clId="{19122DDA-2694-4DD1-9214-B3E3516DFDE4}" dt="2021-03-05T20:44:57.123" v="45" actId="47"/>
        <pc:sldMkLst>
          <pc:docMk/>
          <pc:sldMk cId="626976956" sldId="278"/>
        </pc:sldMkLst>
      </pc:sldChg>
      <pc:sldChg chg="add">
        <pc:chgData name="Paul Tinkler" userId="bcebf29c-73c2-433d-80d2-6bad896374bf" providerId="ADAL" clId="{19122DDA-2694-4DD1-9214-B3E3516DFDE4}" dt="2021-03-05T20:52:16.945" v="65"/>
        <pc:sldMkLst>
          <pc:docMk/>
          <pc:sldMk cId="1117958097" sldId="278"/>
        </pc:sldMkLst>
      </pc:sldChg>
      <pc:sldChg chg="del">
        <pc:chgData name="Paul Tinkler" userId="bcebf29c-73c2-433d-80d2-6bad896374bf" providerId="ADAL" clId="{19122DDA-2694-4DD1-9214-B3E3516DFDE4}" dt="2021-03-05T20:44:59.492" v="47" actId="47"/>
        <pc:sldMkLst>
          <pc:docMk/>
          <pc:sldMk cId="794143026" sldId="279"/>
        </pc:sldMkLst>
      </pc:sldChg>
      <pc:sldChg chg="add">
        <pc:chgData name="Paul Tinkler" userId="bcebf29c-73c2-433d-80d2-6bad896374bf" providerId="ADAL" clId="{19122DDA-2694-4DD1-9214-B3E3516DFDE4}" dt="2021-03-05T20:57:52.968" v="80"/>
        <pc:sldMkLst>
          <pc:docMk/>
          <pc:sldMk cId="1399755491" sldId="279"/>
        </pc:sldMkLst>
      </pc:sldChg>
      <pc:sldChg chg="del">
        <pc:chgData name="Paul Tinkler" userId="bcebf29c-73c2-433d-80d2-6bad896374bf" providerId="ADAL" clId="{19122DDA-2694-4DD1-9214-B3E3516DFDE4}" dt="2021-03-05T20:45:00.449" v="48" actId="47"/>
        <pc:sldMkLst>
          <pc:docMk/>
          <pc:sldMk cId="1242757631" sldId="280"/>
        </pc:sldMkLst>
      </pc:sldChg>
      <pc:sldChg chg="modSp add mod">
        <pc:chgData name="Paul Tinkler" userId="bcebf29c-73c2-433d-80d2-6bad896374bf" providerId="ADAL" clId="{19122DDA-2694-4DD1-9214-B3E3516DFDE4}" dt="2021-03-05T20:55:23.259" v="78" actId="1076"/>
        <pc:sldMkLst>
          <pc:docMk/>
          <pc:sldMk cId="3755942076" sldId="280"/>
        </pc:sldMkLst>
        <pc:spChg chg="mod">
          <ac:chgData name="Paul Tinkler" userId="bcebf29c-73c2-433d-80d2-6bad896374bf" providerId="ADAL" clId="{19122DDA-2694-4DD1-9214-B3E3516DFDE4}" dt="2021-03-05T20:55:23.259" v="78" actId="1076"/>
          <ac:spMkLst>
            <pc:docMk/>
            <pc:sldMk cId="3755942076" sldId="280"/>
            <ac:spMk id="2" creationId="{6684410C-5C13-445E-81D1-FB4BD14707D4}"/>
          </ac:spMkLst>
        </pc:spChg>
        <pc:picChg chg="mod">
          <ac:chgData name="Paul Tinkler" userId="bcebf29c-73c2-433d-80d2-6bad896374bf" providerId="ADAL" clId="{19122DDA-2694-4DD1-9214-B3E3516DFDE4}" dt="2021-03-05T20:54:13.394" v="75" actId="14100"/>
          <ac:picMkLst>
            <pc:docMk/>
            <pc:sldMk cId="3755942076" sldId="280"/>
            <ac:picMk id="4" creationId="{74C67AFC-36E1-4E9D-96B2-A74AED633E0F}"/>
          </ac:picMkLst>
        </pc:picChg>
      </pc:sldChg>
      <pc:sldChg chg="del">
        <pc:chgData name="Paul Tinkler" userId="bcebf29c-73c2-433d-80d2-6bad896374bf" providerId="ADAL" clId="{19122DDA-2694-4DD1-9214-B3E3516DFDE4}" dt="2021-03-05T20:45:01.174" v="49" actId="47"/>
        <pc:sldMkLst>
          <pc:docMk/>
          <pc:sldMk cId="1208648693" sldId="281"/>
        </pc:sldMkLst>
      </pc:sldChg>
      <pc:sldChg chg="add">
        <pc:chgData name="Paul Tinkler" userId="bcebf29c-73c2-433d-80d2-6bad896374bf" providerId="ADAL" clId="{19122DDA-2694-4DD1-9214-B3E3516DFDE4}" dt="2021-03-05T20:58:00.848" v="81"/>
        <pc:sldMkLst>
          <pc:docMk/>
          <pc:sldMk cId="2958003565" sldId="282"/>
        </pc:sldMkLst>
      </pc:sldChg>
      <pc:sldChg chg="add">
        <pc:chgData name="Paul Tinkler" userId="bcebf29c-73c2-433d-80d2-6bad896374bf" providerId="ADAL" clId="{19122DDA-2694-4DD1-9214-B3E3516DFDE4}" dt="2021-03-05T20:57:45.814" v="79"/>
        <pc:sldMkLst>
          <pc:docMk/>
          <pc:sldMk cId="140448814" sldId="283"/>
        </pc:sldMkLst>
      </pc:sldChg>
      <pc:sldChg chg="add">
        <pc:chgData name="Paul Tinkler" userId="bcebf29c-73c2-433d-80d2-6bad896374bf" providerId="ADAL" clId="{19122DDA-2694-4DD1-9214-B3E3516DFDE4}" dt="2021-03-05T20:52:31.565" v="66"/>
        <pc:sldMkLst>
          <pc:docMk/>
          <pc:sldMk cId="534280545" sldId="284"/>
        </pc:sldMkLst>
      </pc:sldChg>
      <pc:sldChg chg="modSp add mod">
        <pc:chgData name="Paul Tinkler" userId="bcebf29c-73c2-433d-80d2-6bad896374bf" providerId="ADAL" clId="{19122DDA-2694-4DD1-9214-B3E3516DFDE4}" dt="2021-03-05T20:52:45.019" v="68" actId="27636"/>
        <pc:sldMkLst>
          <pc:docMk/>
          <pc:sldMk cId="54743669" sldId="285"/>
        </pc:sldMkLst>
        <pc:spChg chg="mod">
          <ac:chgData name="Paul Tinkler" userId="bcebf29c-73c2-433d-80d2-6bad896374bf" providerId="ADAL" clId="{19122DDA-2694-4DD1-9214-B3E3516DFDE4}" dt="2021-03-05T20:52:45.019" v="68" actId="27636"/>
          <ac:spMkLst>
            <pc:docMk/>
            <pc:sldMk cId="54743669" sldId="285"/>
            <ac:spMk id="2" creationId="{1168601A-E14D-4F10-9450-986BA845D77A}"/>
          </ac:spMkLst>
        </pc:spChg>
      </pc:sldChg>
      <pc:sldChg chg="add">
        <pc:chgData name="Paul Tinkler" userId="bcebf29c-73c2-433d-80d2-6bad896374bf" providerId="ADAL" clId="{19122DDA-2694-4DD1-9214-B3E3516DFDE4}" dt="2021-03-05T20:51:14.984" v="59"/>
        <pc:sldMkLst>
          <pc:docMk/>
          <pc:sldMk cId="1314896789" sldId="286"/>
        </pc:sldMkLst>
      </pc:sldChg>
      <pc:sldChg chg="add">
        <pc:chgData name="Paul Tinkler" userId="bcebf29c-73c2-433d-80d2-6bad896374bf" providerId="ADAL" clId="{19122DDA-2694-4DD1-9214-B3E3516DFDE4}" dt="2021-03-05T20:52:56.029" v="69"/>
        <pc:sldMkLst>
          <pc:docMk/>
          <pc:sldMk cId="3559576170" sldId="287"/>
        </pc:sldMkLst>
      </pc:sldChg>
      <pc:sldChg chg="add">
        <pc:chgData name="Paul Tinkler" userId="bcebf29c-73c2-433d-80d2-6bad896374bf" providerId="ADAL" clId="{19122DDA-2694-4DD1-9214-B3E3516DFDE4}" dt="2021-03-05T20:53:12.239" v="70"/>
        <pc:sldMkLst>
          <pc:docMk/>
          <pc:sldMk cId="3084050803" sldId="288"/>
        </pc:sldMkLst>
      </pc:sldChg>
      <pc:sldChg chg="del">
        <pc:chgData name="Paul Tinkler" userId="bcebf29c-73c2-433d-80d2-6bad896374bf" providerId="ADAL" clId="{19122DDA-2694-4DD1-9214-B3E3516DFDE4}" dt="2021-03-05T20:45:02.112" v="50" actId="47"/>
        <pc:sldMkLst>
          <pc:docMk/>
          <pc:sldMk cId="2063939153" sldId="291"/>
        </pc:sldMkLst>
      </pc:sldChg>
      <pc:sldChg chg="del">
        <pc:chgData name="Paul Tinkler" userId="bcebf29c-73c2-433d-80d2-6bad896374bf" providerId="ADAL" clId="{19122DDA-2694-4DD1-9214-B3E3516DFDE4}" dt="2021-03-05T20:44:44.627" v="36" actId="47"/>
        <pc:sldMkLst>
          <pc:docMk/>
          <pc:sldMk cId="3834751609" sldId="295"/>
        </pc:sldMkLst>
      </pc:sldChg>
      <pc:sldChg chg="del">
        <pc:chgData name="Paul Tinkler" userId="bcebf29c-73c2-433d-80d2-6bad896374bf" providerId="ADAL" clId="{19122DDA-2694-4DD1-9214-B3E3516DFDE4}" dt="2021-03-05T20:50:42.085" v="57" actId="47"/>
        <pc:sldMkLst>
          <pc:docMk/>
          <pc:sldMk cId="321260988" sldId="297"/>
        </pc:sldMkLst>
      </pc:sldChg>
      <pc:sldChg chg="del">
        <pc:chgData name="Paul Tinkler" userId="bcebf29c-73c2-433d-80d2-6bad896374bf" providerId="ADAL" clId="{19122DDA-2694-4DD1-9214-B3E3516DFDE4}" dt="2021-03-05T20:44:35.532" v="28" actId="47"/>
        <pc:sldMkLst>
          <pc:docMk/>
          <pc:sldMk cId="3218648388" sldId="298"/>
        </pc:sldMkLst>
      </pc:sldChg>
      <pc:sldChg chg="del">
        <pc:chgData name="Paul Tinkler" userId="bcebf29c-73c2-433d-80d2-6bad896374bf" providerId="ADAL" clId="{19122DDA-2694-4DD1-9214-B3E3516DFDE4}" dt="2021-03-05T20:44:41.927" v="33" actId="47"/>
        <pc:sldMkLst>
          <pc:docMk/>
          <pc:sldMk cId="3962294458" sldId="299"/>
        </pc:sldMkLst>
      </pc:sldChg>
      <pc:sldChg chg="del">
        <pc:chgData name="Paul Tinkler" userId="bcebf29c-73c2-433d-80d2-6bad896374bf" providerId="ADAL" clId="{19122DDA-2694-4DD1-9214-B3E3516DFDE4}" dt="2021-03-05T20:44:58.765" v="46" actId="47"/>
        <pc:sldMkLst>
          <pc:docMk/>
          <pc:sldMk cId="2058602467" sldId="300"/>
        </pc:sldMkLst>
      </pc:sldChg>
      <pc:sldChg chg="del">
        <pc:chgData name="Paul Tinkler" userId="bcebf29c-73c2-433d-80d2-6bad896374bf" providerId="ADAL" clId="{19122DDA-2694-4DD1-9214-B3E3516DFDE4}" dt="2021-03-05T20:45:03.806" v="51" actId="47"/>
        <pc:sldMkLst>
          <pc:docMk/>
          <pc:sldMk cId="2378565976" sldId="301"/>
        </pc:sldMkLst>
      </pc:sldChg>
      <pc:sldChg chg="modSp mod modAnim">
        <pc:chgData name="Paul Tinkler" userId="bcebf29c-73c2-433d-80d2-6bad896374bf" providerId="ADAL" clId="{19122DDA-2694-4DD1-9214-B3E3516DFDE4}" dt="2021-03-05T21:06:08.994" v="203" actId="20577"/>
        <pc:sldMkLst>
          <pc:docMk/>
          <pc:sldMk cId="3254800580" sldId="378"/>
        </pc:sldMkLst>
        <pc:spChg chg="mod">
          <ac:chgData name="Paul Tinkler" userId="bcebf29c-73c2-433d-80d2-6bad896374bf" providerId="ADAL" clId="{19122DDA-2694-4DD1-9214-B3E3516DFDE4}" dt="2021-03-05T21:06:08.994" v="203" actId="20577"/>
          <ac:spMkLst>
            <pc:docMk/>
            <pc:sldMk cId="3254800580" sldId="378"/>
            <ac:spMk id="3" creationId="{656DFEBC-83E2-4D34-AC5E-6E0A47BE73CE}"/>
          </ac:spMkLst>
        </pc:spChg>
      </pc:sldChg>
      <pc:sldChg chg="addSp modSp del mod">
        <pc:chgData name="Paul Tinkler" userId="bcebf29c-73c2-433d-80d2-6bad896374bf" providerId="ADAL" clId="{19122DDA-2694-4DD1-9214-B3E3516DFDE4}" dt="2021-03-05T20:44:23.677" v="27" actId="47"/>
        <pc:sldMkLst>
          <pc:docMk/>
          <pc:sldMk cId="529716739" sldId="455"/>
        </pc:sldMkLst>
        <pc:spChg chg="mod">
          <ac:chgData name="Paul Tinkler" userId="bcebf29c-73c2-433d-80d2-6bad896374bf" providerId="ADAL" clId="{19122DDA-2694-4DD1-9214-B3E3516DFDE4}" dt="2021-03-05T20:41:19.584" v="18" actId="207"/>
          <ac:spMkLst>
            <pc:docMk/>
            <pc:sldMk cId="529716739" sldId="455"/>
            <ac:spMk id="6" creationId="{939D0535-B776-44DE-8A58-81AECE6F1DFF}"/>
          </ac:spMkLst>
        </pc:spChg>
        <pc:spChg chg="add mod">
          <ac:chgData name="Paul Tinkler" userId="bcebf29c-73c2-433d-80d2-6bad896374bf" providerId="ADAL" clId="{19122DDA-2694-4DD1-9214-B3E3516DFDE4}" dt="2021-03-05T20:42:25.105" v="26" actId="12"/>
          <ac:spMkLst>
            <pc:docMk/>
            <pc:sldMk cId="529716739" sldId="455"/>
            <ac:spMk id="7" creationId="{800F2BD2-4E44-41F2-89CA-2F227FE9F9A6}"/>
          </ac:spMkLst>
        </pc:spChg>
        <pc:picChg chg="mod">
          <ac:chgData name="Paul Tinkler" userId="bcebf29c-73c2-433d-80d2-6bad896374bf" providerId="ADAL" clId="{19122DDA-2694-4DD1-9214-B3E3516DFDE4}" dt="2021-03-05T20:40:47.022" v="9" actId="1076"/>
          <ac:picMkLst>
            <pc:docMk/>
            <pc:sldMk cId="529716739" sldId="455"/>
            <ac:picMk id="4" creationId="{CA0A9593-C23A-4258-8E8F-01CD3FAABED1}"/>
          </ac:picMkLst>
        </pc:picChg>
        <pc:picChg chg="mod">
          <ac:chgData name="Paul Tinkler" userId="bcebf29c-73c2-433d-80d2-6bad896374bf" providerId="ADAL" clId="{19122DDA-2694-4DD1-9214-B3E3516DFDE4}" dt="2021-03-05T20:41:41.283" v="21" actId="1076"/>
          <ac:picMkLst>
            <pc:docMk/>
            <pc:sldMk cId="529716739" sldId="455"/>
            <ac:picMk id="8" creationId="{B4B44E6A-C5F1-4014-B14F-C2547FA4BDC2}"/>
          </ac:picMkLst>
        </pc:picChg>
      </pc:sldChg>
      <pc:sldChg chg="modSp add mod">
        <pc:chgData name="Paul Tinkler" userId="bcebf29c-73c2-433d-80d2-6bad896374bf" providerId="ADAL" clId="{19122DDA-2694-4DD1-9214-B3E3516DFDE4}" dt="2021-03-05T20:40:15.162" v="6" actId="27636"/>
        <pc:sldMkLst>
          <pc:docMk/>
          <pc:sldMk cId="386205998" sldId="456"/>
        </pc:sldMkLst>
        <pc:spChg chg="mod">
          <ac:chgData name="Paul Tinkler" userId="bcebf29c-73c2-433d-80d2-6bad896374bf" providerId="ADAL" clId="{19122DDA-2694-4DD1-9214-B3E3516DFDE4}" dt="2021-03-05T20:40:15.157" v="5" actId="27636"/>
          <ac:spMkLst>
            <pc:docMk/>
            <pc:sldMk cId="386205998" sldId="456"/>
            <ac:spMk id="2" creationId="{C83BEEFE-9BD8-4876-8EFB-49A9148B81FA}"/>
          </ac:spMkLst>
        </pc:spChg>
        <pc:spChg chg="mod">
          <ac:chgData name="Paul Tinkler" userId="bcebf29c-73c2-433d-80d2-6bad896374bf" providerId="ADAL" clId="{19122DDA-2694-4DD1-9214-B3E3516DFDE4}" dt="2021-03-05T20:40:15.162" v="6" actId="27636"/>
          <ac:spMkLst>
            <pc:docMk/>
            <pc:sldMk cId="386205998" sldId="456"/>
            <ac:spMk id="3" creationId="{23790DA1-F934-4493-97DC-A4B3586AC8E9}"/>
          </ac:spMkLst>
        </pc:spChg>
      </pc:sldChg>
      <pc:sldChg chg="del">
        <pc:chgData name="Paul Tinkler" userId="bcebf29c-73c2-433d-80d2-6bad896374bf" providerId="ADAL" clId="{19122DDA-2694-4DD1-9214-B3E3516DFDE4}" dt="2021-03-05T20:39:20.610" v="1" actId="47"/>
        <pc:sldMkLst>
          <pc:docMk/>
          <pc:sldMk cId="2216435235" sldId="456"/>
        </pc:sldMkLst>
      </pc:sldChg>
      <pc:sldChg chg="del">
        <pc:chgData name="Paul Tinkler" userId="bcebf29c-73c2-433d-80d2-6bad896374bf" providerId="ADAL" clId="{19122DDA-2694-4DD1-9214-B3E3516DFDE4}" dt="2021-03-05T20:39:21.520" v="2" actId="47"/>
        <pc:sldMkLst>
          <pc:docMk/>
          <pc:sldMk cId="3105899325" sldId="457"/>
        </pc:sldMkLst>
      </pc:sldChg>
      <pc:sldChg chg="del">
        <pc:chgData name="Paul Tinkler" userId="bcebf29c-73c2-433d-80d2-6bad896374bf" providerId="ADAL" clId="{19122DDA-2694-4DD1-9214-B3E3516DFDE4}" dt="2021-03-05T20:39:25.517" v="3" actId="47"/>
        <pc:sldMkLst>
          <pc:docMk/>
          <pc:sldMk cId="3142731103" sldId="45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97E91-9ACA-49B4-A1B1-B4642D5CCFDC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6CB15D-7834-4590-98D7-9EFFC3937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3572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70:20:10 model  relates to the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8DD16C-8749-4B49-BB7F-04918DFBF04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1717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16CA7-34D5-5148-87A1-BB65ECA565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66AE20-C429-AB4A-8ED7-89E715B948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281535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A18C3-F9AF-984A-84B1-8B52BF988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07CCAD-CEB2-4242-A349-77255D7949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83D626-E580-F446-A205-95424DDA558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229FF2C5-B12F-48A9-836F-7A0063371E09}" type="datetime1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338C1C-CB13-4B4D-8DD9-B7004B106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TSD60051013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F1107-F739-9449-B06A-1E49EA87E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2886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83137-3757-FC41-9B75-B84A236CA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375F30-4724-4D44-847E-A6B321B90D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64BA96-4AAB-B44B-8C35-FCF7B8014B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372AF6E-24CD-4B90-B7F2-E8D7DD0D03A5}" type="datetime1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B5C10F-94B6-7E43-8A5E-6CC4EB724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7DE05-ED81-A243-B3B4-A5B4612C8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4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982F2-D6BB-7944-976C-24EA4E30A6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1C5160-D87B-F645-B40C-EC55F6551C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565436-10B0-E94E-8149-4193432F1E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970057-2422-8A40-BE17-8F87F5E6577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FF90D1F-6AD4-4833-A781-58EF52D5EC8B}" type="datetime1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DDE6B4-8900-5841-B45E-67AB84595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D3B9D1-DECA-EC4A-8822-CA62008B5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154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61F02E-4691-5B41-A12D-981090D63C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1E9276-A334-1C45-89B5-AFFBF6C400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1D23CB-DB39-5E49-8879-CDF04F0B27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29C764-0FD9-284A-AA8E-1E42341CBD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7EF579A-02C9-B04A-8635-505C0117E5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696C75-4933-9F45-BD25-8DD70AA361F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D4726F54-918A-4AC5-9654-D7F4C3F85898}" type="datetime1">
              <a:rPr lang="en-GB" smtClean="0"/>
              <a:t>02/03/2021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B3C18E0-AF7C-1142-916D-865075531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87EDA83-2DBB-A142-9D6A-029E84283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028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171F7D-3314-5346-B266-0DDCA7EA93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153B25-5BED-2146-94C2-20011F27D56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377DA89-ED9D-44AA-BD95-5E705631C41D}" type="datetime1">
              <a:rPr lang="en-GB" smtClean="0"/>
              <a:t>02/03/2021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C01A9-54E3-554C-B610-622E0EBD5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0DF8FA-F7D5-224A-8113-85D76D6F4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676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0C4A5B3-925B-5741-8171-704CECCEC20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E7ED35E-E954-40DD-895D-4405D05DBA4F}" type="datetime1">
              <a:rPr lang="en-GB" smtClean="0"/>
              <a:t>02/03/2021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43D290-69D1-C744-934F-C5BB379A2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9977DC-173F-CD4B-94A9-3418FFA002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911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13E675-77CB-A844-B43E-587A75DB1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9450DF-79A7-F040-B53B-BF43C0CE20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A6DF68-8137-1D41-94DC-EEAB311F03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8C27C9-AADD-F842-BD24-C39CA8521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0CFE0FFB-BDF0-436A-8C43-6EE298C9F366}" type="datetime1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F87859-F2F7-0343-957E-1249075D33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3FDCE-1FE4-4842-9EBF-CCA5503E8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4750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96F403-AED5-A94B-A777-CF56FE3B8E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4F79C81-9488-094E-9237-85F648CF19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5C87DE-7AB5-8649-AF80-D4D53DE740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406AFB-7539-1A47-BCFA-876A2D15E0F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975A1BC-F4F6-4BE5-864D-24856EC73ECB}" type="datetime1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B01B90-0A84-7243-9FD4-638110B76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E3B678-BB58-E44E-91CD-95960F82D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5697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F035A-DE94-E849-BE1E-40528EE08D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3FB9BB-ADF9-6349-BF90-48B0E92ECE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DBE1B4-5913-D047-9ECB-09F96038CED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FB753635-C00D-4B19-8E9B-244CE9048CF1}" type="datetime1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C8F4C3-89F7-C44F-BCA8-E6E493BC5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798F91-C66D-1342-B01A-5DFC19DAFB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445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43B820E-6FB2-644C-B74D-005DD9AB22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3B5AF3-57F2-B64B-B5EE-B476725037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2EAD41-DB02-514F-88ED-552CDF27F6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D895083-90FD-4C2E-B5BA-0DD43CCF8CB7}" type="datetime1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8BF2B1-824C-224A-8BD0-451EAB458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33EE70-487F-184E-9561-653FF3BDB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7CB3D1F3-51ED-44EA-84DA-3B6A2B8496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047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7881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verpool.ac.uk/centre-for-innovation-in-education/resources/all-resources/teaching-students-work-with-feedback-rubrics.html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reative-commons-images.com/handwriting/a/agenda.html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jonathonhutchinson.com.au/2019-internet-research-overview/" TargetMode="Externa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inloso.com/management/cross-cultural-business-management/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cute-pictures.blogspot.com/2012/06/free-stock-photos-career-education.html" TargetMode="External"/><Relationship Id="rId3" Type="http://schemas.openxmlformats.org/officeDocument/2006/relationships/image" Target="../media/image8.jpeg"/><Relationship Id="rId7" Type="http://schemas.openxmlformats.org/officeDocument/2006/relationships/image" Target="../media/image1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2012books.lardbucket.org/books/beginning-management-of-human-resources/s12-03-training-delivery-methods.html" TargetMode="External"/><Relationship Id="rId5" Type="http://schemas.openxmlformats.org/officeDocument/2006/relationships/image" Target="../media/image9.jpeg"/><Relationship Id="rId4" Type="http://schemas.openxmlformats.org/officeDocument/2006/relationships/hyperlink" Target="http://commons.wikimedia.org/wiki/File:Flickr_-_Official_U.S._Navy_Imagery_-_A_nurse_examines_a_newborn_baby.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theconversation.com/do-we-need-emotional-intelligence-tests-for-teachers-12805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55524309@N05/5378321210/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business-idea-planning-statistics-660097/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kansassbdc.net/tag/fhsu-mdc/" TargetMode="External"/><Relationship Id="rId3" Type="http://schemas.openxmlformats.org/officeDocument/2006/relationships/image" Target="../media/image18.jpg"/><Relationship Id="rId7" Type="http://schemas.openxmlformats.org/officeDocument/2006/relationships/image" Target="../media/image20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areers.lon.ac.uk/blog/library/index.php/page/29/" TargetMode="External"/><Relationship Id="rId5" Type="http://schemas.openxmlformats.org/officeDocument/2006/relationships/image" Target="../media/image19.jpg"/><Relationship Id="rId10" Type="http://schemas.openxmlformats.org/officeDocument/2006/relationships/hyperlink" Target="https://people-equation.com/ideas-for-how-to-implement-stay-interviews-at-your-company/stay-interviews-two-people-talking/" TargetMode="External"/><Relationship Id="rId4" Type="http://schemas.openxmlformats.org/officeDocument/2006/relationships/hyperlink" Target="https://2012books.lardbucket.org/books/an-introduction-to-organizational-behavior-v1.1/s10-04-motivating-employees-through-p.html" TargetMode="External"/><Relationship Id="rId9" Type="http://schemas.openxmlformats.org/officeDocument/2006/relationships/image" Target="../media/image21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sherylsever.com/services" TargetMode="External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Snowdon_reflection.jpg" TargetMode="External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BMSK6006 Developing Emotional Intelligence for the Workplace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0338" y="3933056"/>
            <a:ext cx="6858000" cy="763066"/>
          </a:xfrm>
        </p:spPr>
        <p:txBody>
          <a:bodyPr/>
          <a:lstStyle/>
          <a:p>
            <a:r>
              <a:rPr lang="en-GB" sz="4000" dirty="0">
                <a:solidFill>
                  <a:srgbClr val="0000CC"/>
                </a:solidFill>
              </a:rPr>
              <a:t>Online Session 6</a:t>
            </a:r>
          </a:p>
        </p:txBody>
      </p:sp>
    </p:spTree>
    <p:extLst>
      <p:ext uri="{BB962C8B-B14F-4D97-AF65-F5344CB8AC3E}">
        <p14:creationId xmlns:p14="http://schemas.microsoft.com/office/powerpoint/2010/main" val="31690443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57399-DF81-4AC3-9FFC-4A2F4909EE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6525"/>
            <a:ext cx="7886700" cy="831627"/>
          </a:xfrm>
        </p:spPr>
        <p:txBody>
          <a:bodyPr/>
          <a:lstStyle/>
          <a:p>
            <a:pPr algn="ctr"/>
            <a:r>
              <a:rPr lang="en-GB" dirty="0"/>
              <a:t>Research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2EAD5D-2A3F-4D25-BDC5-4F8069C06B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4744"/>
            <a:ext cx="7886700" cy="831627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Feedback and Discussion</a:t>
            </a:r>
          </a:p>
        </p:txBody>
      </p:sp>
      <p:pic>
        <p:nvPicPr>
          <p:cNvPr id="6" name="Picture 5" descr="A group of people sitting around a table&#10;&#10;Description automatically generated with medium confidence">
            <a:extLst>
              <a:ext uri="{FF2B5EF4-FFF2-40B4-BE49-F238E27FC236}">
                <a16:creationId xmlns:a16="http://schemas.microsoft.com/office/drawing/2014/main" id="{3D61393E-4DD3-475C-8A26-40C0287F79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33772" y="2204864"/>
            <a:ext cx="8676456" cy="3080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7124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17140B-19D6-427E-98B2-A5C2C0809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GB" dirty="0"/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6DFEBC-83E2-4D34-AC5E-6E0A47BE73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4546848" cy="4608512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Generic Assessment Criteria</a:t>
            </a:r>
          </a:p>
          <a:p>
            <a:r>
              <a:rPr lang="en-GB" dirty="0"/>
              <a:t>The Assignment</a:t>
            </a:r>
          </a:p>
          <a:p>
            <a:r>
              <a:rPr lang="en-GB" dirty="0"/>
              <a:t>Some key concepts</a:t>
            </a:r>
          </a:p>
          <a:p>
            <a:r>
              <a:rPr lang="en-GB" dirty="0"/>
              <a:t>70:20:10</a:t>
            </a:r>
          </a:p>
          <a:p>
            <a:r>
              <a:rPr lang="en-GB" dirty="0"/>
              <a:t>Psychological dimensions of EQ</a:t>
            </a:r>
          </a:p>
          <a:p>
            <a:r>
              <a:rPr lang="en-GB" dirty="0"/>
              <a:t>Relationships</a:t>
            </a:r>
          </a:p>
          <a:p>
            <a:r>
              <a:rPr lang="en-GB" dirty="0"/>
              <a:t>Workforce development</a:t>
            </a:r>
          </a:p>
          <a:p>
            <a:r>
              <a:rPr lang="en-GB" dirty="0"/>
              <a:t>Business performance</a:t>
            </a:r>
          </a:p>
          <a:p>
            <a:r>
              <a:rPr lang="en-GB" dirty="0"/>
              <a:t>Bibliography</a:t>
            </a:r>
          </a:p>
          <a:p>
            <a:r>
              <a:rPr lang="en-GB" dirty="0"/>
              <a:t>Research &amp; report</a:t>
            </a:r>
          </a:p>
        </p:txBody>
      </p:sp>
      <p:pic>
        <p:nvPicPr>
          <p:cNvPr id="5" name="Picture 4" descr="Text, whiteboard&#10;&#10;Description automatically generated">
            <a:extLst>
              <a:ext uri="{FF2B5EF4-FFF2-40B4-BE49-F238E27FC236}">
                <a16:creationId xmlns:a16="http://schemas.microsoft.com/office/drawing/2014/main" id="{71F9EB84-63C3-4032-BE3D-AC59BF4475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796136" y="0"/>
            <a:ext cx="3347864" cy="2231909"/>
          </a:xfrm>
          <a:prstGeom prst="rect">
            <a:avLst/>
          </a:prstGeom>
        </p:spPr>
      </p:pic>
      <p:pic>
        <p:nvPicPr>
          <p:cNvPr id="9" name="Picture 8" descr="A picture containing text, table, indoor, computer&#10;&#10;Description automatically generated">
            <a:extLst>
              <a:ext uri="{FF2B5EF4-FFF2-40B4-BE49-F238E27FC236}">
                <a16:creationId xmlns:a16="http://schemas.microsoft.com/office/drawing/2014/main" id="{EB31DB09-B0CB-4FB1-A5B1-471CEBC8985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176162" y="3510137"/>
            <a:ext cx="3967838" cy="2231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800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8689D4-0240-5B42-B292-ED52582EAC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Module Task Assessment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DE32A9-3463-4946-9075-4913B35821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1046" y="1292414"/>
            <a:ext cx="4040188" cy="639762"/>
          </a:xfrm>
        </p:spPr>
        <p:txBody>
          <a:bodyPr>
            <a:normAutofit/>
          </a:bodyPr>
          <a:lstStyle/>
          <a:p>
            <a:r>
              <a:rPr lang="en-GB" dirty="0"/>
              <a:t>TASK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772F59-619A-9141-8586-ECDD50C154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1520" y="1932177"/>
            <a:ext cx="4245868" cy="3657064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2200" dirty="0">
                <a:solidFill>
                  <a:srgbClr val="0000CC"/>
                </a:solidFill>
              </a:rPr>
              <a:t>Critically evaluate theories of emotional intelligence and their relevance to workforce development and business performance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200" dirty="0">
                <a:solidFill>
                  <a:srgbClr val="0000CC"/>
                </a:solidFill>
              </a:rPr>
              <a:t>Use theories of emotional intelligence and mindfulness to review the effect of emotions on your own workplace performance</a:t>
            </a:r>
          </a:p>
          <a:p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267F932-2727-544D-9FD5-B75A811B95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31179" y="1270461"/>
            <a:ext cx="4041775" cy="639762"/>
          </a:xfrm>
        </p:spPr>
        <p:txBody>
          <a:bodyPr>
            <a:normAutofit/>
          </a:bodyPr>
          <a:lstStyle/>
          <a:p>
            <a:r>
              <a:rPr lang="en-GB" dirty="0"/>
              <a:t>Common Assessment Criteria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D6CC05F-5CDF-9743-8EC8-85F6AD2891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496409" y="1932177"/>
            <a:ext cx="4540087" cy="3657064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Engagement with Literature Skills.      (30)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Knowledge and Understanding Skills (25)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Cognitive and Intellectual Skills          (25)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Practical Application Skills (10)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Transferable Skills for Life and Professional Practice (10)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2947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group of people around each other&#10;&#10;Description generated with very high confidence">
            <a:extLst>
              <a:ext uri="{FF2B5EF4-FFF2-40B4-BE49-F238E27FC236}">
                <a16:creationId xmlns:a16="http://schemas.microsoft.com/office/drawing/2014/main" id="{79EF402E-BEC7-4B47-996B-CB568A73B5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724128" y="188640"/>
            <a:ext cx="3105150" cy="1514475"/>
          </a:xfrm>
          <a:prstGeom prst="rect">
            <a:avLst/>
          </a:prstGeom>
          <a:effectLst>
            <a:glow rad="127000">
              <a:schemeClr val="accent1">
                <a:alpha val="28000"/>
              </a:schemeClr>
            </a:glo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3CEB2CB-9217-4209-A30D-85FDB9368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7727"/>
            <a:ext cx="5220072" cy="1143000"/>
          </a:xfrm>
        </p:spPr>
        <p:txBody>
          <a:bodyPr/>
          <a:lstStyle/>
          <a:p>
            <a:r>
              <a:rPr lang="en-GB" dirty="0"/>
              <a:t>Some Key Concepts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711BAA-240C-4114-9438-2C89CE19398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520" y="1816225"/>
            <a:ext cx="4038600" cy="377301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00FF"/>
                </a:solidFill>
              </a:rPr>
              <a:t>Working relationships</a:t>
            </a:r>
          </a:p>
          <a:p>
            <a:r>
              <a:rPr lang="en-GB" dirty="0">
                <a:solidFill>
                  <a:srgbClr val="FF00FF"/>
                </a:solidFill>
              </a:rPr>
              <a:t>Trust</a:t>
            </a:r>
          </a:p>
          <a:p>
            <a:r>
              <a:rPr lang="en-GB" dirty="0">
                <a:solidFill>
                  <a:srgbClr val="FF00FF"/>
                </a:solidFill>
              </a:rPr>
              <a:t>Cooperation</a:t>
            </a:r>
          </a:p>
          <a:p>
            <a:r>
              <a:rPr lang="en-GB" dirty="0">
                <a:solidFill>
                  <a:srgbClr val="FF00FF"/>
                </a:solidFill>
              </a:rPr>
              <a:t>Collaboration</a:t>
            </a:r>
          </a:p>
          <a:p>
            <a:r>
              <a:rPr lang="en-GB" dirty="0">
                <a:solidFill>
                  <a:srgbClr val="FF00FF"/>
                </a:solidFill>
              </a:rPr>
              <a:t>Communication</a:t>
            </a:r>
          </a:p>
          <a:p>
            <a:r>
              <a:rPr lang="en-GB" dirty="0">
                <a:solidFill>
                  <a:srgbClr val="FF00FF"/>
                </a:solidFill>
              </a:rPr>
              <a:t>Open flow of ideas</a:t>
            </a:r>
          </a:p>
          <a:p>
            <a:r>
              <a:rPr lang="en-GB" dirty="0">
                <a:solidFill>
                  <a:srgbClr val="FF00FF"/>
                </a:solidFill>
              </a:rPr>
              <a:t>Respect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2C3AD9-307C-4EEB-A410-2D7F1D776C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86649" y="1816226"/>
            <a:ext cx="4739480" cy="377301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00FF"/>
                </a:solidFill>
              </a:rPr>
              <a:t>Positive work environment</a:t>
            </a:r>
          </a:p>
          <a:p>
            <a:r>
              <a:rPr lang="en-GB" dirty="0">
                <a:solidFill>
                  <a:srgbClr val="FF00FF"/>
                </a:solidFill>
              </a:rPr>
              <a:t>Feedback</a:t>
            </a:r>
          </a:p>
          <a:p>
            <a:r>
              <a:rPr lang="en-GB" dirty="0">
                <a:solidFill>
                  <a:srgbClr val="FF00FF"/>
                </a:solidFill>
              </a:rPr>
              <a:t>Personal development</a:t>
            </a:r>
          </a:p>
          <a:p>
            <a:r>
              <a:rPr lang="en-GB" dirty="0">
                <a:solidFill>
                  <a:srgbClr val="FF00FF"/>
                </a:solidFill>
              </a:rPr>
              <a:t>Mutual support</a:t>
            </a:r>
          </a:p>
          <a:p>
            <a:r>
              <a:rPr lang="en-GB" dirty="0">
                <a:solidFill>
                  <a:srgbClr val="FF00FF"/>
                </a:solidFill>
              </a:rPr>
              <a:t>Problem solving</a:t>
            </a:r>
          </a:p>
          <a:p>
            <a:r>
              <a:rPr lang="en-GB" dirty="0">
                <a:solidFill>
                  <a:srgbClr val="FF00FF"/>
                </a:solidFill>
              </a:rPr>
              <a:t>Continuous improvement</a:t>
            </a:r>
          </a:p>
          <a:p>
            <a:r>
              <a:rPr lang="en-GB" dirty="0">
                <a:solidFill>
                  <a:srgbClr val="FF00FF"/>
                </a:solidFill>
              </a:rPr>
              <a:t>70:20:10</a:t>
            </a:r>
          </a:p>
        </p:txBody>
      </p:sp>
    </p:spTree>
    <p:extLst>
      <p:ext uri="{BB962C8B-B14F-4D97-AF65-F5344CB8AC3E}">
        <p14:creationId xmlns:p14="http://schemas.microsoft.com/office/powerpoint/2010/main" val="2968689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090C38-0E01-4A53-8C88-84E9A999E2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FF"/>
                </a:solidFill>
              </a:rPr>
              <a:t>70:20:10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D11EF9F-7EDA-4E59-9134-E06C2464F1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9397" y="1700808"/>
            <a:ext cx="3825205" cy="3685599"/>
          </a:xfrm>
          <a:prstGeom prst="rect">
            <a:avLst/>
          </a:prstGeom>
        </p:spPr>
      </p:pic>
      <p:pic>
        <p:nvPicPr>
          <p:cNvPr id="6" name="Picture 5" descr="A picture containing indoor, person, wall&#10;&#10;Description generated with very high confidence">
            <a:extLst>
              <a:ext uri="{FF2B5EF4-FFF2-40B4-BE49-F238E27FC236}">
                <a16:creationId xmlns:a16="http://schemas.microsoft.com/office/drawing/2014/main" id="{CAF5106A-93F2-42DD-9B4E-2A1304C6D63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79691" y="877188"/>
            <a:ext cx="2479706" cy="1785027"/>
          </a:xfrm>
          <a:prstGeom prst="rect">
            <a:avLst/>
          </a:prstGeom>
        </p:spPr>
      </p:pic>
      <p:pic>
        <p:nvPicPr>
          <p:cNvPr id="9" name="Picture 8" descr="A person sitting on a couch&#10;&#10;Description generated with high confidence">
            <a:extLst>
              <a:ext uri="{FF2B5EF4-FFF2-40B4-BE49-F238E27FC236}">
                <a16:creationId xmlns:a16="http://schemas.microsoft.com/office/drawing/2014/main" id="{0F79D56C-D294-4C2C-9C9C-EE9407AFD7C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6440141" y="1673709"/>
            <a:ext cx="2677887" cy="1785027"/>
          </a:xfrm>
          <a:prstGeom prst="rect">
            <a:avLst/>
          </a:prstGeom>
        </p:spPr>
      </p:pic>
      <p:pic>
        <p:nvPicPr>
          <p:cNvPr id="12" name="Picture 11" descr="A group of people in a room&#10;&#10;Description generated with very high confidence">
            <a:extLst>
              <a:ext uri="{FF2B5EF4-FFF2-40B4-BE49-F238E27FC236}">
                <a16:creationId xmlns:a16="http://schemas.microsoft.com/office/drawing/2014/main" id="{1487D38E-DB01-4FA4-8307-BCCB010B13D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174242" y="3717031"/>
            <a:ext cx="2515066" cy="166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8967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DEDFC8-1077-47F3-9B78-767158C5F0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Psychological Dimensions of EQ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BA7558D-C1FC-4B4F-9F5E-C95EF5C74848}"/>
              </a:ext>
            </a:extLst>
          </p:cNvPr>
          <p:cNvGraphicFramePr>
            <a:graphicFrameLocks noGrp="1"/>
          </p:cNvGraphicFramePr>
          <p:nvPr/>
        </p:nvGraphicFramePr>
        <p:xfrm>
          <a:off x="2123728" y="1691640"/>
          <a:ext cx="6720408" cy="347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40136">
                  <a:extLst>
                    <a:ext uri="{9D8B030D-6E8A-4147-A177-3AD203B41FA5}">
                      <a16:colId xmlns:a16="http://schemas.microsoft.com/office/drawing/2014/main" val="3146753736"/>
                    </a:ext>
                  </a:extLst>
                </a:gridCol>
                <a:gridCol w="2240136">
                  <a:extLst>
                    <a:ext uri="{9D8B030D-6E8A-4147-A177-3AD203B41FA5}">
                      <a16:colId xmlns:a16="http://schemas.microsoft.com/office/drawing/2014/main" val="2852329237"/>
                    </a:ext>
                  </a:extLst>
                </a:gridCol>
                <a:gridCol w="2240136">
                  <a:extLst>
                    <a:ext uri="{9D8B030D-6E8A-4147-A177-3AD203B41FA5}">
                      <a16:colId xmlns:a16="http://schemas.microsoft.com/office/drawing/2014/main" val="1269449802"/>
                    </a:ext>
                  </a:extLst>
                </a:gridCol>
              </a:tblGrid>
              <a:tr h="593621">
                <a:tc>
                  <a:txBody>
                    <a:bodyPr/>
                    <a:lstStyle/>
                    <a:p>
                      <a:r>
                        <a:rPr lang="en-GB" dirty="0"/>
                        <a:t>Emotional competency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Emotional maturity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Emotional sensitivity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7405172"/>
                  </a:ext>
                </a:extLst>
              </a:tr>
              <a:tr h="593621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660066"/>
                          </a:solidFill>
                        </a:rPr>
                        <a:t>Tackling emotional upset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FF"/>
                          </a:solidFill>
                        </a:rPr>
                        <a:t>Developing others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00FF"/>
                          </a:solidFill>
                        </a:rPr>
                        <a:t>Self-awareness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2350553"/>
                  </a:ext>
                </a:extLst>
              </a:tr>
              <a:tr h="593621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660066"/>
                          </a:solidFill>
                        </a:rPr>
                        <a:t>High self-esteem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FF"/>
                          </a:solidFill>
                        </a:rPr>
                        <a:t>Delaying gratification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00FF"/>
                          </a:solidFill>
                        </a:rPr>
                        <a:t>Know the threshold of emotions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9675030"/>
                  </a:ext>
                </a:extLst>
              </a:tr>
              <a:tr h="593621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660066"/>
                          </a:solidFill>
                        </a:rPr>
                        <a:t>Handling egoism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FF"/>
                          </a:solidFill>
                        </a:rPr>
                        <a:t>Adaptability and flexibility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00FF"/>
                          </a:solidFill>
                        </a:rPr>
                        <a:t>Empathy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5905240"/>
                  </a:ext>
                </a:extLst>
              </a:tr>
              <a:tr h="593621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660066"/>
                          </a:solidFill>
                        </a:rPr>
                        <a:t>Improving interpersonal relations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FF"/>
                          </a:solidFill>
                        </a:rPr>
                        <a:t>Countering inferiority complex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00FF"/>
                          </a:solidFill>
                        </a:rPr>
                        <a:t>Infectiousness of emotions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9838820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D8372A60-906A-4F08-A491-218C758CB8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1927" y="3933056"/>
            <a:ext cx="1922537" cy="1748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7110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5B5C6-DE61-471F-868A-2B31E2059B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/>
              <a:t>Major Relationship Management Challenges</a:t>
            </a:r>
          </a:p>
        </p:txBody>
      </p:sp>
      <p:sp>
        <p:nvSpPr>
          <p:cNvPr id="4" name="Isosceles Triangle 3">
            <a:extLst>
              <a:ext uri="{FF2B5EF4-FFF2-40B4-BE49-F238E27FC236}">
                <a16:creationId xmlns:a16="http://schemas.microsoft.com/office/drawing/2014/main" id="{4B2656CE-84C3-4EAB-A24C-124C26C8806D}"/>
              </a:ext>
            </a:extLst>
          </p:cNvPr>
          <p:cNvSpPr/>
          <p:nvPr/>
        </p:nvSpPr>
        <p:spPr>
          <a:xfrm>
            <a:off x="1295636" y="1520788"/>
            <a:ext cx="6552728" cy="381642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581D04B-76E6-4E24-9305-A5088292BC03}"/>
              </a:ext>
            </a:extLst>
          </p:cNvPr>
          <p:cNvSpPr/>
          <p:nvPr/>
        </p:nvSpPr>
        <p:spPr>
          <a:xfrm>
            <a:off x="2825806" y="3140968"/>
            <a:ext cx="3492388" cy="1584176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00CC"/>
                </a:solidFill>
              </a:rPr>
              <a:t>All work is done through relationships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C1E4C1EA-7F63-4BE1-9DE6-CDDE59CC0595}"/>
              </a:ext>
            </a:extLst>
          </p:cNvPr>
          <p:cNvSpPr/>
          <p:nvPr/>
        </p:nvSpPr>
        <p:spPr>
          <a:xfrm>
            <a:off x="3869922" y="1417638"/>
            <a:ext cx="1404156" cy="11112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Self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2BE6740-3978-4A10-8CA3-3D630230E291}"/>
              </a:ext>
            </a:extLst>
          </p:cNvPr>
          <p:cNvSpPr/>
          <p:nvPr/>
        </p:nvSpPr>
        <p:spPr>
          <a:xfrm>
            <a:off x="827584" y="4221088"/>
            <a:ext cx="1774540" cy="13992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Interpersonal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8EA4FC5-4B0B-46E0-BD85-39FC394081EB}"/>
              </a:ext>
            </a:extLst>
          </p:cNvPr>
          <p:cNvSpPr/>
          <p:nvPr/>
        </p:nvSpPr>
        <p:spPr>
          <a:xfrm>
            <a:off x="6541876" y="4221088"/>
            <a:ext cx="1774540" cy="13992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Social</a:t>
            </a:r>
          </a:p>
        </p:txBody>
      </p:sp>
      <p:pic>
        <p:nvPicPr>
          <p:cNvPr id="10" name="Picture 9" descr="A person posing for the camera&#10;&#10;Description generated with very high confidence">
            <a:extLst>
              <a:ext uri="{FF2B5EF4-FFF2-40B4-BE49-F238E27FC236}">
                <a16:creationId xmlns:a16="http://schemas.microsoft.com/office/drawing/2014/main" id="{D3340249-2D42-4720-BCB0-E216E4F6AD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57200" y="1628223"/>
            <a:ext cx="1950720" cy="165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288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B4BAEE-FEC2-4311-AAEF-7C7680BD1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Major Elements in Human Relations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374E81FA-A6B0-44F6-B6FF-FB9361E635E4}"/>
              </a:ext>
            </a:extLst>
          </p:cNvPr>
          <p:cNvSpPr/>
          <p:nvPr/>
        </p:nvSpPr>
        <p:spPr>
          <a:xfrm>
            <a:off x="2411760" y="1411987"/>
            <a:ext cx="4608512" cy="40324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AD4F900-2E8E-4849-835B-0E638B4A2961}"/>
              </a:ext>
            </a:extLst>
          </p:cNvPr>
          <p:cNvSpPr txBox="1"/>
          <p:nvPr/>
        </p:nvSpPr>
        <p:spPr>
          <a:xfrm>
            <a:off x="3816571" y="1343120"/>
            <a:ext cx="1798890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7030A0"/>
                </a:solidFill>
              </a:rPr>
              <a:t>Communication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66C538-5A36-478A-A36C-E6E80263F0BC}"/>
              </a:ext>
            </a:extLst>
          </p:cNvPr>
          <p:cNvSpPr txBox="1"/>
          <p:nvPr/>
        </p:nvSpPr>
        <p:spPr>
          <a:xfrm>
            <a:off x="1385958" y="2370321"/>
            <a:ext cx="203953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7030A0"/>
                </a:solidFill>
              </a:rPr>
              <a:t>Conflict resolution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76AD887-7371-4E3D-8508-F5DA9B3036BD}"/>
              </a:ext>
            </a:extLst>
          </p:cNvPr>
          <p:cNvSpPr txBox="1"/>
          <p:nvPr/>
        </p:nvSpPr>
        <p:spPr>
          <a:xfrm>
            <a:off x="6064758" y="2375821"/>
            <a:ext cx="169328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7030A0"/>
                </a:solidFill>
              </a:rPr>
              <a:t>Self-awareness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C8B56B-D23D-4416-98B2-2770E32102A0}"/>
              </a:ext>
            </a:extLst>
          </p:cNvPr>
          <p:cNvSpPr txBox="1"/>
          <p:nvPr/>
        </p:nvSpPr>
        <p:spPr>
          <a:xfrm>
            <a:off x="6324891" y="3518618"/>
            <a:ext cx="1790875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7030A0"/>
                </a:solidFill>
              </a:rPr>
              <a:t>Self-acceptance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B3BC477-BADA-484A-BDDC-721FAD5281BF}"/>
              </a:ext>
            </a:extLst>
          </p:cNvPr>
          <p:cNvSpPr txBox="1"/>
          <p:nvPr/>
        </p:nvSpPr>
        <p:spPr>
          <a:xfrm>
            <a:off x="5928488" y="4666915"/>
            <a:ext cx="1283365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7030A0"/>
                </a:solidFill>
              </a:rPr>
              <a:t>Motivation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F941A60-D8FB-4B3D-96CD-E5E2FEEF35FD}"/>
              </a:ext>
            </a:extLst>
          </p:cNvPr>
          <p:cNvSpPr txBox="1"/>
          <p:nvPr/>
        </p:nvSpPr>
        <p:spPr>
          <a:xfrm>
            <a:off x="2754345" y="4666915"/>
            <a:ext cx="67114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7030A0"/>
                </a:solidFill>
              </a:rPr>
              <a:t>Trust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19E9C5D-61B8-436C-B5AB-5752A5027759}"/>
              </a:ext>
            </a:extLst>
          </p:cNvPr>
          <p:cNvSpPr txBox="1"/>
          <p:nvPr/>
        </p:nvSpPr>
        <p:spPr>
          <a:xfrm>
            <a:off x="1385958" y="3518618"/>
            <a:ext cx="1662828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7030A0"/>
                </a:solidFill>
              </a:rPr>
              <a:t>Self-disclosure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97CCE49-28C8-44D0-B540-AB391084A35C}"/>
              </a:ext>
            </a:extLst>
          </p:cNvPr>
          <p:cNvSpPr/>
          <p:nvPr/>
        </p:nvSpPr>
        <p:spPr>
          <a:xfrm>
            <a:off x="3616217" y="2370321"/>
            <a:ext cx="2141242" cy="2078217"/>
          </a:xfrm>
          <a:prstGeom prst="ellipse">
            <a:avLst/>
          </a:prstGeom>
          <a:gradFill>
            <a:gsLst>
              <a:gs pos="300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660066"/>
                </a:solidFill>
              </a:rPr>
              <a:t>Effective</a:t>
            </a:r>
          </a:p>
          <a:p>
            <a:pPr algn="ctr"/>
            <a:r>
              <a:rPr lang="en-GB" b="1" dirty="0">
                <a:solidFill>
                  <a:srgbClr val="660066"/>
                </a:solidFill>
              </a:rPr>
              <a:t>Human Relations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AD38E19-1812-4B08-8F29-E4ACE89D6682}"/>
              </a:ext>
            </a:extLst>
          </p:cNvPr>
          <p:cNvCxnSpPr>
            <a:cxnSpLocks/>
            <a:stCxn id="6" idx="3"/>
          </p:cNvCxnSpPr>
          <p:nvPr/>
        </p:nvCxnSpPr>
        <p:spPr>
          <a:xfrm>
            <a:off x="3425491" y="2554987"/>
            <a:ext cx="714461" cy="58106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89F10D46-F803-47BF-AC4B-96EB2B7874E8}"/>
              </a:ext>
            </a:extLst>
          </p:cNvPr>
          <p:cNvCxnSpPr>
            <a:cxnSpLocks/>
          </p:cNvCxnSpPr>
          <p:nvPr/>
        </p:nvCxnSpPr>
        <p:spPr>
          <a:xfrm flipV="1">
            <a:off x="3089918" y="3428211"/>
            <a:ext cx="1050034" cy="26412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EE3B7A0C-6B00-42E7-93F3-93D178A1A4C6}"/>
              </a:ext>
            </a:extLst>
          </p:cNvPr>
          <p:cNvCxnSpPr/>
          <p:nvPr/>
        </p:nvCxnSpPr>
        <p:spPr>
          <a:xfrm flipV="1">
            <a:off x="3424636" y="3915017"/>
            <a:ext cx="715316" cy="75189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26D82DF7-425B-4218-988C-950E25FE7B30}"/>
              </a:ext>
            </a:extLst>
          </p:cNvPr>
          <p:cNvCxnSpPr/>
          <p:nvPr/>
        </p:nvCxnSpPr>
        <p:spPr>
          <a:xfrm flipH="1" flipV="1">
            <a:off x="5190718" y="3915017"/>
            <a:ext cx="737770" cy="75189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DEC73F54-1A37-4BB1-AF2D-7B9F0C06FECE}"/>
              </a:ext>
            </a:extLst>
          </p:cNvPr>
          <p:cNvCxnSpPr/>
          <p:nvPr/>
        </p:nvCxnSpPr>
        <p:spPr>
          <a:xfrm flipH="1" flipV="1">
            <a:off x="5152828" y="3428211"/>
            <a:ext cx="1130930" cy="27507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061CA996-C497-4AE0-9525-65E79A7B6935}"/>
              </a:ext>
            </a:extLst>
          </p:cNvPr>
          <p:cNvCxnSpPr/>
          <p:nvPr/>
        </p:nvCxnSpPr>
        <p:spPr>
          <a:xfrm>
            <a:off x="4716016" y="1712452"/>
            <a:ext cx="0" cy="113306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FA98296-F9E1-4BF6-A4DB-D80EB3352C34}"/>
              </a:ext>
            </a:extLst>
          </p:cNvPr>
          <p:cNvCxnSpPr/>
          <p:nvPr/>
        </p:nvCxnSpPr>
        <p:spPr>
          <a:xfrm flipH="1">
            <a:off x="5190718" y="2554987"/>
            <a:ext cx="874040" cy="58106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3304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7C3BA8-9AF3-40EF-A856-513BFE1A6D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72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Key Concepts – </a:t>
            </a:r>
            <a:r>
              <a:rPr lang="en-GB" b="1" i="1" dirty="0">
                <a:solidFill>
                  <a:srgbClr val="FF0000"/>
                </a:solidFill>
              </a:rPr>
              <a:t>Organisational Performance!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D863F7A-C5BA-4C6C-88AC-BBF328EDE2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524000" y="1400175"/>
            <a:ext cx="6096000" cy="405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6228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A5FFDA-32C0-4885-B9F6-0CC76B7899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197767"/>
            <a:ext cx="8712968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Workforce Development &amp; Business Performance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BFA1DAF-9A5F-45C7-8C4C-E165896D19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303705"/>
            <a:ext cx="8028892" cy="4250590"/>
          </a:xfrm>
        </p:spPr>
      </p:pic>
    </p:spTree>
    <p:extLst>
      <p:ext uri="{BB962C8B-B14F-4D97-AF65-F5344CB8AC3E}">
        <p14:creationId xmlns:p14="http://schemas.microsoft.com/office/powerpoint/2010/main" val="11179580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D46A4C-2F36-4FDC-8A4D-905B3D82C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EFQM - Fundamental Concepts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492F6F-A218-45E1-810E-C77DF8891C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6787" y="1552575"/>
            <a:ext cx="7210425" cy="375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2805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68601A-E14D-4F10-9450-986BA845D7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EFQM Business Excellence Model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A9663B-91B9-455A-8841-805C2DF705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364" y="1188214"/>
            <a:ext cx="8510116" cy="4257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436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2DC8B18-EF96-4752-81EE-B8C9DB5EDD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68237" y="260648"/>
            <a:ext cx="4007525" cy="5327923"/>
          </a:xfrm>
          <a:prstGeom prst="rect">
            <a:avLst/>
          </a:prstGeom>
        </p:spPr>
      </p:pic>
      <p:pic>
        <p:nvPicPr>
          <p:cNvPr id="6" name="Picture 5" descr="A person sitting at a desk&#10;&#10;Description generated with very high confidence">
            <a:extLst>
              <a:ext uri="{FF2B5EF4-FFF2-40B4-BE49-F238E27FC236}">
                <a16:creationId xmlns:a16="http://schemas.microsoft.com/office/drawing/2014/main" id="{3318FD4C-AFFA-4A84-8A2A-7F1771A8591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0" y="16671"/>
            <a:ext cx="2767236" cy="1844824"/>
          </a:xfrm>
          <a:prstGeom prst="rect">
            <a:avLst/>
          </a:prstGeom>
        </p:spPr>
      </p:pic>
      <p:pic>
        <p:nvPicPr>
          <p:cNvPr id="9" name="Picture 8" descr="A person sitting at a table in front of a window&#10;&#10;Description generated with high confidence">
            <a:extLst>
              <a:ext uri="{FF2B5EF4-FFF2-40B4-BE49-F238E27FC236}">
                <a16:creationId xmlns:a16="http://schemas.microsoft.com/office/drawing/2014/main" id="{9A34CD71-7C64-411A-AB7F-14F966364C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0" y="3835103"/>
            <a:ext cx="2761714" cy="1844825"/>
          </a:xfrm>
          <a:prstGeom prst="rect">
            <a:avLst/>
          </a:prstGeom>
        </p:spPr>
      </p:pic>
      <p:pic>
        <p:nvPicPr>
          <p:cNvPr id="12" name="Picture 11" descr="A couple of people standing around a table&#10;&#10;Description generated with high confidence">
            <a:extLst>
              <a:ext uri="{FF2B5EF4-FFF2-40B4-BE49-F238E27FC236}">
                <a16:creationId xmlns:a16="http://schemas.microsoft.com/office/drawing/2014/main" id="{F02913D7-380E-4172-8267-C9F8037BF47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6387922" y="3835103"/>
            <a:ext cx="2759170" cy="1837275"/>
          </a:xfrm>
          <a:prstGeom prst="rect">
            <a:avLst/>
          </a:prstGeom>
        </p:spPr>
      </p:pic>
      <p:pic>
        <p:nvPicPr>
          <p:cNvPr id="15" name="Picture 14" descr="A picture containing person, man, indoor&#10;&#10;Description generated with very high confidence">
            <a:extLst>
              <a:ext uri="{FF2B5EF4-FFF2-40B4-BE49-F238E27FC236}">
                <a16:creationId xmlns:a16="http://schemas.microsoft.com/office/drawing/2014/main" id="{2C917D45-9350-414D-AA2D-3CDC7785DA3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6384830" y="0"/>
            <a:ext cx="2759170" cy="1840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5761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Picture 64" descr="A group of people sitting at a table&#10;&#10;Description automatically generated">
            <a:extLst>
              <a:ext uri="{FF2B5EF4-FFF2-40B4-BE49-F238E27FC236}">
                <a16:creationId xmlns:a16="http://schemas.microsoft.com/office/drawing/2014/main" id="{134F9A27-2479-4D3D-A409-B3487710D3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529622" y="5407"/>
            <a:ext cx="1588460" cy="119134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4CB5124-5467-4C11-9320-6B11809411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1903"/>
            <a:ext cx="7628465" cy="752985"/>
          </a:xfrm>
        </p:spPr>
        <p:txBody>
          <a:bodyPr>
            <a:normAutofit/>
          </a:bodyPr>
          <a:lstStyle/>
          <a:p>
            <a:r>
              <a:rPr lang="en-GB" sz="3600" dirty="0"/>
              <a:t>Another view: Vision to Performance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337B876-BE32-4863-9596-1170E950F9BC}"/>
              </a:ext>
            </a:extLst>
          </p:cNvPr>
          <p:cNvSpPr/>
          <p:nvPr/>
        </p:nvSpPr>
        <p:spPr>
          <a:xfrm>
            <a:off x="3563888" y="1196752"/>
            <a:ext cx="1440160" cy="715218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Vision and Mission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87FED1B-500A-4D46-84AB-802A881EC997}"/>
              </a:ext>
            </a:extLst>
          </p:cNvPr>
          <p:cNvSpPr/>
          <p:nvPr/>
        </p:nvSpPr>
        <p:spPr>
          <a:xfrm>
            <a:off x="5918447" y="3934396"/>
            <a:ext cx="1497653" cy="715218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00" dirty="0"/>
              <a:t>Personal and Organisational Assessment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69F457F-B7CE-4E3E-B63C-AAB62DC18BDE}"/>
              </a:ext>
            </a:extLst>
          </p:cNvPr>
          <p:cNvSpPr/>
          <p:nvPr/>
        </p:nvSpPr>
        <p:spPr>
          <a:xfrm>
            <a:off x="1327448" y="4136083"/>
            <a:ext cx="1440160" cy="715218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Execution and Actions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067CF71-4CD8-477A-A6EC-E9A8310530A3}"/>
              </a:ext>
            </a:extLst>
          </p:cNvPr>
          <p:cNvSpPr/>
          <p:nvPr/>
        </p:nvSpPr>
        <p:spPr>
          <a:xfrm>
            <a:off x="1327448" y="2521570"/>
            <a:ext cx="1440160" cy="715218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Strategies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9917745-C4CA-4B0C-AD70-DE29C6F848E5}"/>
              </a:ext>
            </a:extLst>
          </p:cNvPr>
          <p:cNvSpPr/>
          <p:nvPr/>
        </p:nvSpPr>
        <p:spPr>
          <a:xfrm>
            <a:off x="1327448" y="1535874"/>
            <a:ext cx="1440160" cy="715218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Objectives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176D0713-2BF8-4371-9509-9E5185E5B762}"/>
              </a:ext>
            </a:extLst>
          </p:cNvPr>
          <p:cNvSpPr/>
          <p:nvPr/>
        </p:nvSpPr>
        <p:spPr>
          <a:xfrm>
            <a:off x="5918448" y="1535874"/>
            <a:ext cx="1440160" cy="715218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Culture, Values and Expectations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706F7BF1-43A4-49AC-BDA4-A2E61F3333AE}"/>
              </a:ext>
            </a:extLst>
          </p:cNvPr>
          <p:cNvSpPr/>
          <p:nvPr/>
        </p:nvSpPr>
        <p:spPr>
          <a:xfrm>
            <a:off x="5918448" y="2521570"/>
            <a:ext cx="1440160" cy="715218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00" dirty="0"/>
              <a:t>Competencies and Behaviours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E706D4C0-B0D7-422F-AFFC-66A0426387E5}"/>
              </a:ext>
            </a:extLst>
          </p:cNvPr>
          <p:cNvSpPr/>
          <p:nvPr/>
        </p:nvSpPr>
        <p:spPr>
          <a:xfrm>
            <a:off x="3528617" y="3420865"/>
            <a:ext cx="1440160" cy="715218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00" dirty="0"/>
              <a:t>Personal Development Plan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9860562E-4728-4907-BF2E-0EF75A228AC1}"/>
              </a:ext>
            </a:extLst>
          </p:cNvPr>
          <p:cNvSpPr/>
          <p:nvPr/>
        </p:nvSpPr>
        <p:spPr>
          <a:xfrm>
            <a:off x="3528617" y="4677769"/>
            <a:ext cx="1440160" cy="715218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Organisational Performance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02EAA38D-9E3F-4B17-B2E7-1B7868D107DC}"/>
              </a:ext>
            </a:extLst>
          </p:cNvPr>
          <p:cNvCxnSpPr>
            <a:stCxn id="4" idx="3"/>
            <a:endCxn id="9" idx="1"/>
          </p:cNvCxnSpPr>
          <p:nvPr/>
        </p:nvCxnSpPr>
        <p:spPr>
          <a:xfrm>
            <a:off x="5004048" y="1554361"/>
            <a:ext cx="914400" cy="339122"/>
          </a:xfrm>
          <a:prstGeom prst="straightConnector1">
            <a:avLst/>
          </a:prstGeom>
          <a:ln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A1F70322-B8FA-43CE-A87C-D5016703BD3C}"/>
              </a:ext>
            </a:extLst>
          </p:cNvPr>
          <p:cNvCxnSpPr>
            <a:stCxn id="4" idx="1"/>
            <a:endCxn id="8" idx="3"/>
          </p:cNvCxnSpPr>
          <p:nvPr/>
        </p:nvCxnSpPr>
        <p:spPr>
          <a:xfrm flipH="1">
            <a:off x="2767608" y="1554361"/>
            <a:ext cx="796280" cy="3391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057DCFF4-8804-4D5D-8696-F76C969B2600}"/>
              </a:ext>
            </a:extLst>
          </p:cNvPr>
          <p:cNvCxnSpPr>
            <a:stCxn id="8" idx="2"/>
            <a:endCxn id="7" idx="0"/>
          </p:cNvCxnSpPr>
          <p:nvPr/>
        </p:nvCxnSpPr>
        <p:spPr>
          <a:xfrm>
            <a:off x="2047528" y="2251092"/>
            <a:ext cx="0" cy="2704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A777D76F-4864-4FFC-B615-19F59AACB82A}"/>
              </a:ext>
            </a:extLst>
          </p:cNvPr>
          <p:cNvCxnSpPr>
            <a:stCxn id="7" idx="2"/>
            <a:endCxn id="6" idx="0"/>
          </p:cNvCxnSpPr>
          <p:nvPr/>
        </p:nvCxnSpPr>
        <p:spPr>
          <a:xfrm>
            <a:off x="2047528" y="3236788"/>
            <a:ext cx="0" cy="8992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F275CE78-80A1-4059-93EE-30DFB19FEF78}"/>
              </a:ext>
            </a:extLst>
          </p:cNvPr>
          <p:cNvCxnSpPr>
            <a:stCxn id="7" idx="3"/>
            <a:endCxn id="11" idx="1"/>
          </p:cNvCxnSpPr>
          <p:nvPr/>
        </p:nvCxnSpPr>
        <p:spPr>
          <a:xfrm>
            <a:off x="2767608" y="2879179"/>
            <a:ext cx="761009" cy="8992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7CC5B1C4-6746-4AC7-8FD0-3F4C53823441}"/>
              </a:ext>
            </a:extLst>
          </p:cNvPr>
          <p:cNvCxnSpPr>
            <a:stCxn id="9" idx="2"/>
            <a:endCxn id="10" idx="0"/>
          </p:cNvCxnSpPr>
          <p:nvPr/>
        </p:nvCxnSpPr>
        <p:spPr>
          <a:xfrm>
            <a:off x="6638528" y="2251092"/>
            <a:ext cx="0" cy="2704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2E6B2FDF-EA38-491B-AC28-D34749EC8706}"/>
              </a:ext>
            </a:extLst>
          </p:cNvPr>
          <p:cNvCxnSpPr>
            <a:stCxn id="10" idx="1"/>
            <a:endCxn id="11" idx="3"/>
          </p:cNvCxnSpPr>
          <p:nvPr/>
        </p:nvCxnSpPr>
        <p:spPr>
          <a:xfrm flipH="1">
            <a:off x="4968777" y="2879179"/>
            <a:ext cx="949671" cy="8992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9BF05598-A746-4492-9761-194982128EE9}"/>
              </a:ext>
            </a:extLst>
          </p:cNvPr>
          <p:cNvCxnSpPr>
            <a:cxnSpLocks/>
            <a:stCxn id="10" idx="2"/>
            <a:endCxn id="5" idx="0"/>
          </p:cNvCxnSpPr>
          <p:nvPr/>
        </p:nvCxnSpPr>
        <p:spPr>
          <a:xfrm>
            <a:off x="6638528" y="3236788"/>
            <a:ext cx="28746" cy="6976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0A1EE913-AA18-471D-AAC9-9271F1A2FD52}"/>
              </a:ext>
            </a:extLst>
          </p:cNvPr>
          <p:cNvCxnSpPr>
            <a:stCxn id="11" idx="2"/>
            <a:endCxn id="12" idx="0"/>
          </p:cNvCxnSpPr>
          <p:nvPr/>
        </p:nvCxnSpPr>
        <p:spPr>
          <a:xfrm>
            <a:off x="4248697" y="4136083"/>
            <a:ext cx="0" cy="541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9B576D52-62BD-4C80-80CB-8890F5A88D8A}"/>
              </a:ext>
            </a:extLst>
          </p:cNvPr>
          <p:cNvCxnSpPr>
            <a:stCxn id="6" idx="3"/>
            <a:endCxn id="11" idx="1"/>
          </p:cNvCxnSpPr>
          <p:nvPr/>
        </p:nvCxnSpPr>
        <p:spPr>
          <a:xfrm flipV="1">
            <a:off x="2767608" y="3778474"/>
            <a:ext cx="761009" cy="7152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424FA4CF-3E70-42D0-A89D-2CAA3B693613}"/>
              </a:ext>
            </a:extLst>
          </p:cNvPr>
          <p:cNvCxnSpPr>
            <a:stCxn id="6" idx="3"/>
            <a:endCxn id="12" idx="1"/>
          </p:cNvCxnSpPr>
          <p:nvPr/>
        </p:nvCxnSpPr>
        <p:spPr>
          <a:xfrm>
            <a:off x="2767608" y="4493692"/>
            <a:ext cx="761009" cy="541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25576BA7-D69C-46EB-9DFC-1CC9AC266649}"/>
              </a:ext>
            </a:extLst>
          </p:cNvPr>
          <p:cNvCxnSpPr>
            <a:cxnSpLocks/>
            <a:stCxn id="5" idx="1"/>
            <a:endCxn id="11" idx="3"/>
          </p:cNvCxnSpPr>
          <p:nvPr/>
        </p:nvCxnSpPr>
        <p:spPr>
          <a:xfrm flipH="1" flipV="1">
            <a:off x="4968777" y="3778474"/>
            <a:ext cx="949670" cy="5135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C1111A29-1BE2-4D65-BD73-E4EE504584DC}"/>
              </a:ext>
            </a:extLst>
          </p:cNvPr>
          <p:cNvCxnSpPr>
            <a:cxnSpLocks/>
            <a:stCxn id="5" idx="1"/>
          </p:cNvCxnSpPr>
          <p:nvPr/>
        </p:nvCxnSpPr>
        <p:spPr>
          <a:xfrm flipH="1">
            <a:off x="5004049" y="4292005"/>
            <a:ext cx="914398" cy="7433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3005A745-9440-48E3-9F4D-7D09D7C774A7}"/>
              </a:ext>
            </a:extLst>
          </p:cNvPr>
          <p:cNvCxnSpPr>
            <a:stCxn id="7" idx="3"/>
            <a:endCxn id="10" idx="1"/>
          </p:cNvCxnSpPr>
          <p:nvPr/>
        </p:nvCxnSpPr>
        <p:spPr>
          <a:xfrm>
            <a:off x="2767608" y="2879179"/>
            <a:ext cx="3150840" cy="0"/>
          </a:xfrm>
          <a:prstGeom prst="straightConnector1">
            <a:avLst/>
          </a:prstGeom>
          <a:ln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79A33732-8BFF-4DE3-8F42-054EC0F321D2}"/>
              </a:ext>
            </a:extLst>
          </p:cNvPr>
          <p:cNvSpPr txBox="1"/>
          <p:nvPr/>
        </p:nvSpPr>
        <p:spPr>
          <a:xfrm>
            <a:off x="1392541" y="1111537"/>
            <a:ext cx="13099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Operations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E7A9E43-24C4-4514-BF7E-0DF15F1948CD}"/>
              </a:ext>
            </a:extLst>
          </p:cNvPr>
          <p:cNvSpPr txBox="1"/>
          <p:nvPr/>
        </p:nvSpPr>
        <p:spPr>
          <a:xfrm>
            <a:off x="5865421" y="1119170"/>
            <a:ext cx="15506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Development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C7B9472D-E1AC-4249-B454-5EA294D6FBC2}"/>
              </a:ext>
            </a:extLst>
          </p:cNvPr>
          <p:cNvSpPr txBox="1"/>
          <p:nvPr/>
        </p:nvSpPr>
        <p:spPr>
          <a:xfrm>
            <a:off x="5891376" y="5151392"/>
            <a:ext cx="2877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Knight, J., et al (2018), p.31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AE987F4A-DE75-4F43-9D91-EF685CC6712F}"/>
              </a:ext>
            </a:extLst>
          </p:cNvPr>
          <p:cNvSpPr txBox="1"/>
          <p:nvPr/>
        </p:nvSpPr>
        <p:spPr>
          <a:xfrm>
            <a:off x="83711" y="5156705"/>
            <a:ext cx="24240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>
                <a:solidFill>
                  <a:srgbClr val="FF0000"/>
                </a:solidFill>
              </a:rPr>
              <a:t>Vision to Performance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E8B684D7-D9F8-4DBA-AEAA-E19D26284349}"/>
              </a:ext>
            </a:extLst>
          </p:cNvPr>
          <p:cNvSpPr txBox="1"/>
          <p:nvPr/>
        </p:nvSpPr>
        <p:spPr>
          <a:xfrm>
            <a:off x="3288054" y="3011523"/>
            <a:ext cx="19625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solidFill>
                  <a:srgbClr val="0000FF"/>
                </a:solidFill>
              </a:rPr>
              <a:t>Cognitive and Emotional</a:t>
            </a:r>
          </a:p>
        </p:txBody>
      </p:sp>
    </p:spTree>
    <p:extLst>
      <p:ext uri="{BB962C8B-B14F-4D97-AF65-F5344CB8AC3E}">
        <p14:creationId xmlns:p14="http://schemas.microsoft.com/office/powerpoint/2010/main" val="3084050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47" grpId="0"/>
      <p:bldP spid="48" grpId="0"/>
      <p:bldP spid="5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4410C-5C13-445E-81D1-FB4BD14707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4365" y="49059"/>
            <a:ext cx="8229600" cy="726807"/>
          </a:xfrm>
        </p:spPr>
        <p:txBody>
          <a:bodyPr/>
          <a:lstStyle/>
          <a:p>
            <a:pPr algn="ctr"/>
            <a:r>
              <a:rPr lang="en-GB" dirty="0"/>
              <a:t>Developing Others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4C67AFC-36E1-4E9D-96B2-A74AED633E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836712"/>
            <a:ext cx="9144000" cy="446449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7226B57-DDAA-4F41-BDBF-A3485D7F96F9}"/>
              </a:ext>
            </a:extLst>
          </p:cNvPr>
          <p:cNvSpPr txBox="1"/>
          <p:nvPr/>
        </p:nvSpPr>
        <p:spPr>
          <a:xfrm>
            <a:off x="1741924" y="5422899"/>
            <a:ext cx="6962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0000FF"/>
                </a:solidFill>
              </a:rPr>
              <a:t>Unknown. (2010) Emotional Intelligence. Coventry, UK: MTD Training &amp; </a:t>
            </a:r>
            <a:r>
              <a:rPr lang="en-GB" sz="1200" dirty="0" err="1">
                <a:solidFill>
                  <a:srgbClr val="0000FF"/>
                </a:solidFill>
              </a:rPr>
              <a:t>Ventus</a:t>
            </a:r>
            <a:r>
              <a:rPr lang="en-GB" sz="1200" dirty="0">
                <a:solidFill>
                  <a:srgbClr val="0000FF"/>
                </a:solidFill>
              </a:rPr>
              <a:t> Publishing </a:t>
            </a:r>
            <a:r>
              <a:rPr lang="en-GB" sz="1200" dirty="0" err="1">
                <a:solidFill>
                  <a:srgbClr val="0000FF"/>
                </a:solidFill>
              </a:rPr>
              <a:t>ApS</a:t>
            </a:r>
            <a:r>
              <a:rPr lang="en-GB" sz="1200" dirty="0">
                <a:solidFill>
                  <a:srgbClr val="0000FF"/>
                </a:solidFill>
              </a:rPr>
              <a:t>. </a:t>
            </a:r>
            <a:r>
              <a:rPr lang="en-GB" sz="1200" i="1" dirty="0">
                <a:solidFill>
                  <a:srgbClr val="0000FF"/>
                </a:solidFill>
              </a:rPr>
              <a:t>P.54 </a:t>
            </a:r>
          </a:p>
        </p:txBody>
      </p:sp>
    </p:spTree>
    <p:extLst>
      <p:ext uri="{BB962C8B-B14F-4D97-AF65-F5344CB8AC3E}">
        <p14:creationId xmlns:p14="http://schemas.microsoft.com/office/powerpoint/2010/main" val="37559420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6D91E6-8B60-41AF-B508-5FCA2CDB6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Video Exercise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5A8740-9726-4488-8653-3FFC3371CC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Please pay attention to the following short video clip and record what you believe are the: -</a:t>
            </a:r>
          </a:p>
          <a:p>
            <a:r>
              <a:rPr lang="en-GB" dirty="0"/>
              <a:t>Key messages</a:t>
            </a:r>
          </a:p>
          <a:p>
            <a:r>
              <a:rPr lang="en-GB" dirty="0"/>
              <a:t>Points of contention</a:t>
            </a:r>
          </a:p>
          <a:p>
            <a:r>
              <a:rPr lang="en-GB" dirty="0"/>
              <a:t>Implications for leaders/managers….and employees</a:t>
            </a:r>
          </a:p>
        </p:txBody>
      </p:sp>
    </p:spTree>
    <p:extLst>
      <p:ext uri="{BB962C8B-B14F-4D97-AF65-F5344CB8AC3E}">
        <p14:creationId xmlns:p14="http://schemas.microsoft.com/office/powerpoint/2010/main" val="1404488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30522-7109-4C3A-A42E-65662994A7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en-GB" dirty="0"/>
              <a:t>Emotional Intelligence </a:t>
            </a:r>
          </a:p>
        </p:txBody>
      </p:sp>
      <p:pic>
        <p:nvPicPr>
          <p:cNvPr id="6" name="4.06  Emotional Intelligence in Tough Conversations">
            <a:hlinkClick r:id="" action="ppaction://media"/>
            <a:extLst>
              <a:ext uri="{FF2B5EF4-FFF2-40B4-BE49-F238E27FC236}">
                <a16:creationId xmlns:a16="http://schemas.microsoft.com/office/drawing/2014/main" id="{B71DD0C6-246E-4C04-951E-DE74886CF325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90612" y="1124744"/>
            <a:ext cx="6962775" cy="3916363"/>
          </a:xfrm>
        </p:spPr>
      </p:pic>
    </p:spTree>
    <p:extLst>
      <p:ext uri="{BB962C8B-B14F-4D97-AF65-F5344CB8AC3E}">
        <p14:creationId xmlns:p14="http://schemas.microsoft.com/office/powerpoint/2010/main" val="1399755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699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2B4A2D-FC94-43BF-BCF6-FB2FFC457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Video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20A87D-5070-4EE3-9D85-DE2927BB20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were the key learning points you identified from the video?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Prepare to discuss these as a group.</a:t>
            </a:r>
          </a:p>
        </p:txBody>
      </p:sp>
    </p:spTree>
    <p:extLst>
      <p:ext uri="{BB962C8B-B14F-4D97-AF65-F5344CB8AC3E}">
        <p14:creationId xmlns:p14="http://schemas.microsoft.com/office/powerpoint/2010/main" val="29580035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F38BA25-F9E8-4E5F-8651-2D8A963FA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45042"/>
            <a:ext cx="9144000" cy="565314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AC89C35-4F29-4E58-BE04-20D965CAEB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5A2312-1B24-4FA6-B2A2-0A29923A85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2100427"/>
            <a:ext cx="8964488" cy="290072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00"/>
                </a:solidFill>
              </a:rPr>
              <a:t>Take 5 minutes to reflect upon tonight – what have you learnt?  </a:t>
            </a:r>
          </a:p>
          <a:p>
            <a:r>
              <a:rPr lang="en-GB" dirty="0">
                <a:solidFill>
                  <a:srgbClr val="FFFF00"/>
                </a:solidFill>
              </a:rPr>
              <a:t>Any key areas you want to research further? </a:t>
            </a:r>
          </a:p>
          <a:p>
            <a:r>
              <a:rPr lang="en-GB" dirty="0">
                <a:solidFill>
                  <a:srgbClr val="FFFF00"/>
                </a:solidFill>
              </a:rPr>
              <a:t>What can help you with your assignment?</a:t>
            </a:r>
          </a:p>
          <a:p>
            <a:r>
              <a:rPr lang="en-GB" dirty="0">
                <a:solidFill>
                  <a:srgbClr val="FFFF00"/>
                </a:solidFill>
              </a:rPr>
              <a:t>What can help you in your career?</a:t>
            </a:r>
          </a:p>
        </p:txBody>
      </p:sp>
    </p:spTree>
    <p:extLst>
      <p:ext uri="{BB962C8B-B14F-4D97-AF65-F5344CB8AC3E}">
        <p14:creationId xmlns:p14="http://schemas.microsoft.com/office/powerpoint/2010/main" val="20585349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3BEEFE-9BD8-4876-8EFB-49A9148B81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Chapter 16 and Chapter 17 of the Student Yearbook, Final Year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790DA1-F934-4493-97DC-A4B3586AC8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solidFill>
                  <a:srgbClr val="FF00FF"/>
                </a:solidFill>
              </a:rPr>
              <a:t>In the opinion of the author, why is emotional intelligence (E.I.) so important?</a:t>
            </a:r>
          </a:p>
          <a:p>
            <a:pPr lvl="1"/>
            <a:r>
              <a:rPr lang="en-GB" b="1" dirty="0">
                <a:solidFill>
                  <a:srgbClr val="FF00FF"/>
                </a:solidFill>
              </a:rPr>
              <a:t>Provide examples to underpin your conclusions</a:t>
            </a:r>
          </a:p>
          <a:p>
            <a:pPr marL="457200" lvl="1" indent="0">
              <a:buNone/>
            </a:pPr>
            <a:endParaRPr lang="en-GB" dirty="0">
              <a:solidFill>
                <a:srgbClr val="0000CC"/>
              </a:solidFill>
            </a:endParaRPr>
          </a:p>
          <a:p>
            <a:pPr marL="57150" indent="0">
              <a:buNone/>
            </a:pPr>
            <a:r>
              <a:rPr lang="en-GB" dirty="0">
                <a:solidFill>
                  <a:srgbClr val="0000FF"/>
                </a:solidFill>
              </a:rPr>
              <a:t>Team exercise – </a:t>
            </a:r>
            <a:r>
              <a:rPr lang="en-GB" i="1" dirty="0">
                <a:solidFill>
                  <a:srgbClr val="0000FF"/>
                </a:solidFill>
              </a:rPr>
              <a:t>30 mins to respond and record your team consensus ready for discussion.</a:t>
            </a:r>
          </a:p>
        </p:txBody>
      </p:sp>
    </p:spTree>
    <p:extLst>
      <p:ext uri="{BB962C8B-B14F-4D97-AF65-F5344CB8AC3E}">
        <p14:creationId xmlns:p14="http://schemas.microsoft.com/office/powerpoint/2010/main" val="386205998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200" id="{A2252541-C108-43CA-B53D-693B3DC5A1AD}" vid="{DFF6F1B2-2D13-4EE2-ADDC-75D7B8EB10D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B9528BA58694940A69F131DBB6E1994" ma:contentTypeVersion="10" ma:contentTypeDescription="Create a new document." ma:contentTypeScope="" ma:versionID="67ad0adf2f928ed26371fcab58371e10">
  <xsd:schema xmlns:xsd="http://www.w3.org/2001/XMLSchema" xmlns:xs="http://www.w3.org/2001/XMLSchema" xmlns:p="http://schemas.microsoft.com/office/2006/metadata/properties" xmlns:ns3="f90edf9b-0f74-455c-b63c-928a27ec8b1c" targetNamespace="http://schemas.microsoft.com/office/2006/metadata/properties" ma:root="true" ma:fieldsID="7eddfc940f653d213bb439334c42ffe4" ns3:_="">
    <xsd:import namespace="f90edf9b-0f74-455c-b63c-928a27ec8b1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90edf9b-0f74-455c-b63c-928a27ec8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2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D7EE1FF-9B9F-45B9-89CA-7C4AF9B170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90edf9b-0f74-455c-b63c-928a27ec8b1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87331A4-C63F-4E4E-A563-96CEABD9479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EC19A70-49D2-4B48-A37F-22A5AF9D44D6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f90edf9b-0f74-455c-b63c-928a27ec8b1c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UWTSD 200</Template>
  <TotalTime>15847</TotalTime>
  <Words>462</Words>
  <Application>Microsoft Office PowerPoint</Application>
  <PresentationFormat>On-screen Show (4:3)</PresentationFormat>
  <Paragraphs>115</Paragraphs>
  <Slides>21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UWTSD 200</vt:lpstr>
      <vt:lpstr>BMSK6006 Developing Emotional Intelligence for the Workplace</vt:lpstr>
      <vt:lpstr>Research Review</vt:lpstr>
      <vt:lpstr>Agenda</vt:lpstr>
      <vt:lpstr>Module Task Assessment</vt:lpstr>
      <vt:lpstr>Some Key Concepts</vt:lpstr>
      <vt:lpstr>70:20:10</vt:lpstr>
      <vt:lpstr>Psychological Dimensions of EQ</vt:lpstr>
      <vt:lpstr>Major Relationship Management Challenges</vt:lpstr>
      <vt:lpstr>Major Elements in Human Relations</vt:lpstr>
      <vt:lpstr>Key Concepts – Organisational Performance!</vt:lpstr>
      <vt:lpstr>Workforce Development &amp; Business Performance </vt:lpstr>
      <vt:lpstr>EFQM - Fundamental Concepts</vt:lpstr>
      <vt:lpstr>EFQM Business Excellence Model</vt:lpstr>
      <vt:lpstr>PowerPoint Presentation</vt:lpstr>
      <vt:lpstr>Another view: Vision to Performance</vt:lpstr>
      <vt:lpstr>Developing Others</vt:lpstr>
      <vt:lpstr>Video Exercise</vt:lpstr>
      <vt:lpstr>Emotional Intelligence </vt:lpstr>
      <vt:lpstr>Video Review</vt:lpstr>
      <vt:lpstr>Summary</vt:lpstr>
      <vt:lpstr>Chapter 16 and Chapter 17 of the Student Yearbook, Final Year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core principles of coaching</dc:title>
  <dc:creator>Andrew Maund</dc:creator>
  <cp:lastModifiedBy>Paul Tinkler</cp:lastModifiedBy>
  <cp:revision>31</cp:revision>
  <dcterms:created xsi:type="dcterms:W3CDTF">2015-03-03T13:29:53Z</dcterms:created>
  <dcterms:modified xsi:type="dcterms:W3CDTF">2021-03-05T21:06:18Z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0x0101006B9528BA58694940A69F131DBB6E1994</vt:lpwstr>
  </property>
</Properties>
</file>