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5"/>
  </p:notesMasterIdLst>
  <p:sldIdLst>
    <p:sldId id="256" r:id="rId2"/>
    <p:sldId id="289" r:id="rId3"/>
    <p:sldId id="257" r:id="rId4"/>
    <p:sldId id="258" r:id="rId5"/>
    <p:sldId id="259" r:id="rId6"/>
    <p:sldId id="260" r:id="rId7"/>
    <p:sldId id="261" r:id="rId8"/>
    <p:sldId id="262" r:id="rId9"/>
    <p:sldId id="263" r:id="rId10"/>
    <p:sldId id="285" r:id="rId11"/>
    <p:sldId id="264" r:id="rId12"/>
    <p:sldId id="265" r:id="rId13"/>
    <p:sldId id="266" r:id="rId14"/>
    <p:sldId id="267" r:id="rId15"/>
    <p:sldId id="268" r:id="rId16"/>
    <p:sldId id="269" r:id="rId17"/>
    <p:sldId id="286" r:id="rId18"/>
    <p:sldId id="276" r:id="rId19"/>
    <p:sldId id="277" r:id="rId20"/>
    <p:sldId id="278" r:id="rId21"/>
    <p:sldId id="279" r:id="rId22"/>
    <p:sldId id="280" r:id="rId23"/>
    <p:sldId id="281" r:id="rId24"/>
    <p:sldId id="287" r:id="rId25"/>
    <p:sldId id="270" r:id="rId26"/>
    <p:sldId id="271" r:id="rId27"/>
    <p:sldId id="272" r:id="rId28"/>
    <p:sldId id="273" r:id="rId29"/>
    <p:sldId id="274" r:id="rId30"/>
    <p:sldId id="275" r:id="rId31"/>
    <p:sldId id="282" r:id="rId32"/>
    <p:sldId id="288" r:id="rId33"/>
    <p:sldId id="284"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608FB7-2E6F-4AE6-8F28-16BA013EC075}" v="29" dt="2025-11-03T00:29:37.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hraj Gadhavi" userId="837455e7218a8e0d" providerId="LiveId" clId="{8B223296-ABC6-4DE8-8643-146405BEC206}"/>
    <pc:docChg chg="addSld modSld">
      <pc:chgData name="Yashraj Gadhavi" userId="837455e7218a8e0d" providerId="LiveId" clId="{8B223296-ABC6-4DE8-8643-146405BEC206}" dt="2025-11-03T00:32:53.544" v="373" actId="5793"/>
      <pc:docMkLst>
        <pc:docMk/>
      </pc:docMkLst>
      <pc:sldChg chg="modSp mod">
        <pc:chgData name="Yashraj Gadhavi" userId="837455e7218a8e0d" providerId="LiveId" clId="{8B223296-ABC6-4DE8-8643-146405BEC206}" dt="2025-11-03T00:32:23.061" v="372" actId="114"/>
        <pc:sldMkLst>
          <pc:docMk/>
          <pc:sldMk cId="3026449181" sldId="256"/>
        </pc:sldMkLst>
        <pc:spChg chg="mod">
          <ac:chgData name="Yashraj Gadhavi" userId="837455e7218a8e0d" providerId="LiveId" clId="{8B223296-ABC6-4DE8-8643-146405BEC206}" dt="2025-11-03T00:32:23.061" v="372" actId="114"/>
          <ac:spMkLst>
            <pc:docMk/>
            <pc:sldMk cId="3026449181" sldId="256"/>
            <ac:spMk id="6" creationId="{084623CD-EC06-CEDA-FAA8-D55D5B098896}"/>
          </ac:spMkLst>
        </pc:spChg>
      </pc:sldChg>
      <pc:sldChg chg="modSp mod">
        <pc:chgData name="Yashraj Gadhavi" userId="837455e7218a8e0d" providerId="LiveId" clId="{8B223296-ABC6-4DE8-8643-146405BEC206}" dt="2025-11-03T00:13:10.575" v="155" actId="20577"/>
        <pc:sldMkLst>
          <pc:docMk/>
          <pc:sldMk cId="256659587" sldId="285"/>
        </pc:sldMkLst>
        <pc:spChg chg="mod">
          <ac:chgData name="Yashraj Gadhavi" userId="837455e7218a8e0d" providerId="LiveId" clId="{8B223296-ABC6-4DE8-8643-146405BEC206}" dt="2025-11-03T00:13:10.575" v="155" actId="20577"/>
          <ac:spMkLst>
            <pc:docMk/>
            <pc:sldMk cId="256659587" sldId="285"/>
            <ac:spMk id="3" creationId="{E8F742FE-C409-7A02-5BB7-F890815CA0D3}"/>
          </ac:spMkLst>
        </pc:spChg>
      </pc:sldChg>
      <pc:sldChg chg="modSp mod">
        <pc:chgData name="Yashraj Gadhavi" userId="837455e7218a8e0d" providerId="LiveId" clId="{8B223296-ABC6-4DE8-8643-146405BEC206}" dt="2025-11-03T00:13:32.386" v="161" actId="20577"/>
        <pc:sldMkLst>
          <pc:docMk/>
          <pc:sldMk cId="1654003614" sldId="286"/>
        </pc:sldMkLst>
        <pc:spChg chg="mod">
          <ac:chgData name="Yashraj Gadhavi" userId="837455e7218a8e0d" providerId="LiveId" clId="{8B223296-ABC6-4DE8-8643-146405BEC206}" dt="2025-11-03T00:13:32.386" v="161" actId="20577"/>
          <ac:spMkLst>
            <pc:docMk/>
            <pc:sldMk cId="1654003614" sldId="286"/>
            <ac:spMk id="3" creationId="{654883DF-07C0-8813-4A4A-CB9DD63CFD56}"/>
          </ac:spMkLst>
        </pc:spChg>
      </pc:sldChg>
      <pc:sldChg chg="modSp mod">
        <pc:chgData name="Yashraj Gadhavi" userId="837455e7218a8e0d" providerId="LiveId" clId="{8B223296-ABC6-4DE8-8643-146405BEC206}" dt="2025-11-03T00:14:02.834" v="169" actId="20577"/>
        <pc:sldMkLst>
          <pc:docMk/>
          <pc:sldMk cId="1452784673" sldId="287"/>
        </pc:sldMkLst>
        <pc:spChg chg="mod">
          <ac:chgData name="Yashraj Gadhavi" userId="837455e7218a8e0d" providerId="LiveId" clId="{8B223296-ABC6-4DE8-8643-146405BEC206}" dt="2025-11-03T00:14:02.834" v="169" actId="20577"/>
          <ac:spMkLst>
            <pc:docMk/>
            <pc:sldMk cId="1452784673" sldId="287"/>
            <ac:spMk id="3" creationId="{7CCA021C-B933-E1CB-B5AE-D54678867028}"/>
          </ac:spMkLst>
        </pc:spChg>
      </pc:sldChg>
      <pc:sldChg chg="modSp mod">
        <pc:chgData name="Yashraj Gadhavi" userId="837455e7218a8e0d" providerId="LiveId" clId="{8B223296-ABC6-4DE8-8643-146405BEC206}" dt="2025-11-03T00:22:31.119" v="186" actId="113"/>
        <pc:sldMkLst>
          <pc:docMk/>
          <pc:sldMk cId="3717701399" sldId="288"/>
        </pc:sldMkLst>
        <pc:spChg chg="mod">
          <ac:chgData name="Yashraj Gadhavi" userId="837455e7218a8e0d" providerId="LiveId" clId="{8B223296-ABC6-4DE8-8643-146405BEC206}" dt="2025-11-03T00:22:31.119" v="186" actId="113"/>
          <ac:spMkLst>
            <pc:docMk/>
            <pc:sldMk cId="3717701399" sldId="288"/>
            <ac:spMk id="2" creationId="{ED2D945B-9D61-8BD3-ABDF-491997D5E368}"/>
          </ac:spMkLst>
        </pc:spChg>
        <pc:spChg chg="mod">
          <ac:chgData name="Yashraj Gadhavi" userId="837455e7218a8e0d" providerId="LiveId" clId="{8B223296-ABC6-4DE8-8643-146405BEC206}" dt="2025-11-03T00:16:41.726" v="183" actId="114"/>
          <ac:spMkLst>
            <pc:docMk/>
            <pc:sldMk cId="3717701399" sldId="288"/>
            <ac:spMk id="3" creationId="{8A7798A2-D807-11C1-5197-258AB756253F}"/>
          </ac:spMkLst>
        </pc:spChg>
      </pc:sldChg>
      <pc:sldChg chg="modSp new mod">
        <pc:chgData name="Yashraj Gadhavi" userId="837455e7218a8e0d" providerId="LiveId" clId="{8B223296-ABC6-4DE8-8643-146405BEC206}" dt="2025-11-03T00:32:53.544" v="373" actId="5793"/>
        <pc:sldMkLst>
          <pc:docMk/>
          <pc:sldMk cId="3535929303" sldId="289"/>
        </pc:sldMkLst>
        <pc:spChg chg="mod">
          <ac:chgData name="Yashraj Gadhavi" userId="837455e7218a8e0d" providerId="LiveId" clId="{8B223296-ABC6-4DE8-8643-146405BEC206}" dt="2025-11-03T00:30:20.229" v="366" actId="20577"/>
          <ac:spMkLst>
            <pc:docMk/>
            <pc:sldMk cId="3535929303" sldId="289"/>
            <ac:spMk id="2" creationId="{73AE6398-4D84-D94D-108D-8DF1A745D0C7}"/>
          </ac:spMkLst>
        </pc:spChg>
        <pc:spChg chg="mod">
          <ac:chgData name="Yashraj Gadhavi" userId="837455e7218a8e0d" providerId="LiveId" clId="{8B223296-ABC6-4DE8-8643-146405BEC206}" dt="2025-11-03T00:32:53.544" v="373" actId="5793"/>
          <ac:spMkLst>
            <pc:docMk/>
            <pc:sldMk cId="3535929303" sldId="289"/>
            <ac:spMk id="3" creationId="{9C8D4486-74E5-30EA-0166-9536D57F775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0C4A27-9CEE-4F7E-8540-81D5563CD177}" type="datetimeFigureOut">
              <a:rPr lang="en-IN" smtClean="0"/>
              <a:t>03-11-2025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EC7867-BE62-40A4-B142-AA39561439DE}" type="slidenum">
              <a:rPr lang="en-IN" smtClean="0"/>
              <a:t>‹#›</a:t>
            </a:fld>
            <a:endParaRPr lang="en-IN"/>
          </a:p>
        </p:txBody>
      </p:sp>
    </p:spTree>
    <p:extLst>
      <p:ext uri="{BB962C8B-B14F-4D97-AF65-F5344CB8AC3E}">
        <p14:creationId xmlns:p14="http://schemas.microsoft.com/office/powerpoint/2010/main" val="2836448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a:t>
            </a:fld>
            <a:endParaRPr lang="en-IN"/>
          </a:p>
        </p:txBody>
      </p:sp>
    </p:spTree>
    <p:extLst>
      <p:ext uri="{BB962C8B-B14F-4D97-AF65-F5344CB8AC3E}">
        <p14:creationId xmlns:p14="http://schemas.microsoft.com/office/powerpoint/2010/main" val="1674665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Unilever has a purpose-led model of human resources that integrates the management of talent and sustainability interests and the session explores how the combination of four human resource management functions can maintain competitiveness and help to nurture ethical leadership.</a:t>
            </a:r>
          </a:p>
          <a:p>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3</a:t>
            </a:fld>
            <a:endParaRPr lang="en-IN"/>
          </a:p>
        </p:txBody>
      </p:sp>
    </p:spTree>
    <p:extLst>
      <p:ext uri="{BB962C8B-B14F-4D97-AF65-F5344CB8AC3E}">
        <p14:creationId xmlns:p14="http://schemas.microsoft.com/office/powerpoint/2010/main" val="580730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All the strategic actions by Unilever that utilise analytics and capitalise on its employer brand are based on recruiting individuals who embody the sustainability values of the firm. The approach utilised by the firm in acquiring talents focuses on a talent pool with a strong focus on purpose, diversity, and adherence to the tenets of ethics by supporting the forwarding of the vision of Better Business, Better World. Concurrently, by combining data-focused hiring activities and a strong employer brand in the global context, Unilever can drive a strong inclusiveness and innovation impact and protect the sustainability of its workforce in the long term.</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4</a:t>
            </a:fld>
            <a:endParaRPr lang="en-IN"/>
          </a:p>
        </p:txBody>
      </p:sp>
    </p:spTree>
    <p:extLst>
      <p:ext uri="{BB962C8B-B14F-4D97-AF65-F5344CB8AC3E}">
        <p14:creationId xmlns:p14="http://schemas.microsoft.com/office/powerpoint/2010/main" val="1760328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Unilever integrates innovation, digital methods, and inclusive hiring practices into its framework. The automated tools streamline candidate assessments prior to hiring, while Flex Experiences supports temporary talent retention and promotes global opportunities.</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5</a:t>
            </a:fld>
            <a:endParaRPr lang="en-IN"/>
          </a:p>
        </p:txBody>
      </p:sp>
    </p:spTree>
    <p:extLst>
      <p:ext uri="{BB962C8B-B14F-4D97-AF65-F5344CB8AC3E}">
        <p14:creationId xmlns:p14="http://schemas.microsoft.com/office/powerpoint/2010/main" val="2337301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At Unilever, line managers serve as a link between the strategic aims and their implementation. Their participation is crucial to guarantee that new employees will operate effectively to fulfil the role's requirements and will also adapt and change their behaviour as swiftly as possible.</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6</a:t>
            </a:fld>
            <a:endParaRPr lang="en-IN"/>
          </a:p>
        </p:txBody>
      </p:sp>
    </p:spTree>
    <p:extLst>
      <p:ext uri="{BB962C8B-B14F-4D97-AF65-F5344CB8AC3E}">
        <p14:creationId xmlns:p14="http://schemas.microsoft.com/office/powerpoint/2010/main" val="439854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company has been seen to face various recruitment barriers, that is particularly </a:t>
            </a:r>
            <a:r>
              <a:rPr lang="en-IN" sz="1200" kern="1200" dirty="0" err="1">
                <a:solidFill>
                  <a:schemeClr val="tx1"/>
                </a:solidFill>
                <a:effectLst/>
                <a:latin typeface="+mn-lt"/>
                <a:ea typeface="+mn-ea"/>
                <a:cs typeface="+mn-cs"/>
              </a:rPr>
              <a:t>fueled</a:t>
            </a:r>
            <a:r>
              <a:rPr lang="en-IN" sz="1200" kern="1200" dirty="0">
                <a:solidFill>
                  <a:schemeClr val="tx1"/>
                </a:solidFill>
                <a:effectLst/>
                <a:latin typeface="+mn-lt"/>
                <a:ea typeface="+mn-ea"/>
                <a:cs typeface="+mn-cs"/>
              </a:rPr>
              <a:t> by “global talent shortages” and competition for talent with digital skills”, and enforcing inclusive hiring practices” in culturally different environments complicates efforts.</a:t>
            </a:r>
          </a:p>
        </p:txBody>
      </p:sp>
      <p:sp>
        <p:nvSpPr>
          <p:cNvPr id="4" name="Slide Number Placeholder 3"/>
          <p:cNvSpPr>
            <a:spLocks noGrp="1"/>
          </p:cNvSpPr>
          <p:nvPr>
            <p:ph type="sldNum" sz="quarter" idx="5"/>
          </p:nvPr>
        </p:nvSpPr>
        <p:spPr/>
        <p:txBody>
          <a:bodyPr/>
          <a:lstStyle/>
          <a:p>
            <a:fld id="{CFEC7867-BE62-40A4-B142-AA39561439DE}" type="slidenum">
              <a:rPr lang="en-IN" smtClean="0"/>
              <a:t>7</a:t>
            </a:fld>
            <a:endParaRPr lang="en-IN"/>
          </a:p>
        </p:txBody>
      </p:sp>
    </p:spTree>
    <p:extLst>
      <p:ext uri="{BB962C8B-B14F-4D97-AF65-F5344CB8AC3E}">
        <p14:creationId xmlns:p14="http://schemas.microsoft.com/office/powerpoint/2010/main" val="96867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Using predictive analytics and attracting strategic talent partners, Unilever will be able to better refine its talent forecasting and capture better the workforce diversity. Partnership with educational institutions and NGOs can be used to gain access to the talent pool of underrepresented candidates. The business model that integrates the hybrid onboarding strategies, with an established organizational culture, improves engagement and productivity of employees, thus building a workforce that is globally encompassing and future-oriented.</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8</a:t>
            </a:fld>
            <a:endParaRPr lang="en-IN"/>
          </a:p>
        </p:txBody>
      </p:sp>
    </p:spTree>
    <p:extLst>
      <p:ext uri="{BB962C8B-B14F-4D97-AF65-F5344CB8AC3E}">
        <p14:creationId xmlns:p14="http://schemas.microsoft.com/office/powerpoint/2010/main" val="1523546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The recruitment policy adopted by Unilever has gone beyond its normal operations, serving as a value-creating engine. The congruency of hiring practices with the general business strategy and the sustainability requirements, as well as the hypothesis of human capital, turns the workforce of Unilever into the source of sustainable competitive advantage.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9</a:t>
            </a:fld>
            <a:endParaRPr lang="en-IN"/>
          </a:p>
        </p:txBody>
      </p:sp>
    </p:spTree>
    <p:extLst>
      <p:ext uri="{BB962C8B-B14F-4D97-AF65-F5344CB8AC3E}">
        <p14:creationId xmlns:p14="http://schemas.microsoft.com/office/powerpoint/2010/main" val="2808097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learning approach </a:t>
            </a:r>
            <a:r>
              <a:rPr lang="en-US" sz="1200" b="0" i="0" u="none" strike="noStrike" kern="1200" dirty="0" err="1">
                <a:solidFill>
                  <a:schemeClr val="tx1"/>
                </a:solidFill>
                <a:effectLst/>
                <a:latin typeface="+mn-lt"/>
                <a:ea typeface="+mn-ea"/>
                <a:cs typeface="+mn-cs"/>
              </a:rPr>
              <a:t>emphasises</a:t>
            </a:r>
            <a:r>
              <a:rPr lang="en-US" sz="1200" b="0" i="0" u="none" strike="noStrike" kern="1200" dirty="0">
                <a:solidFill>
                  <a:schemeClr val="tx1"/>
                </a:solidFill>
                <a:effectLst/>
                <a:latin typeface="+mn-lt"/>
                <a:ea typeface="+mn-ea"/>
                <a:cs typeface="+mn-cs"/>
              </a:rPr>
              <a:t> continuous growth and the ability to adapt. Through the "Learn, Do, Grow" model, employees have access to develop critical skills in leadership and digital skills that ultimately will enable sustainability and innovation in the long term.</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11</a:t>
            </a:fld>
            <a:endParaRPr lang="en-IN"/>
          </a:p>
        </p:txBody>
      </p:sp>
    </p:spTree>
    <p:extLst>
      <p:ext uri="{BB962C8B-B14F-4D97-AF65-F5344CB8AC3E}">
        <p14:creationId xmlns:p14="http://schemas.microsoft.com/office/powerpoint/2010/main" val="2229693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blended learning model incorporates both digital resources and experiential learning. Employees can develop much-needed leadership, sustainability, and digital skills through the Learning Hub and via external partnerships to respond to rapidly changing business externalities. </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12</a:t>
            </a:fld>
            <a:endParaRPr lang="en-IN"/>
          </a:p>
        </p:txBody>
      </p:sp>
    </p:spTree>
    <p:extLst>
      <p:ext uri="{BB962C8B-B14F-4D97-AF65-F5344CB8AC3E}">
        <p14:creationId xmlns:p14="http://schemas.microsoft.com/office/powerpoint/2010/main" val="7621208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Line managers at Unilever have the most impact in facilitating learning. They determine that training is aligned with strategic objectives and support employees in applying new learning, reinforcing the ongoing practice of improvement and leadership development.</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13</a:t>
            </a:fld>
            <a:endParaRPr lang="en-IN"/>
          </a:p>
        </p:txBody>
      </p:sp>
    </p:spTree>
    <p:extLst>
      <p:ext uri="{BB962C8B-B14F-4D97-AF65-F5344CB8AC3E}">
        <p14:creationId xmlns:p14="http://schemas.microsoft.com/office/powerpoint/2010/main" val="1603585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Trainings present challenges arising from technological advancement, workplace diversity, and ROI complications for Unilever. It is critical to ensure training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remain locally relevant while retaining training quality across 190 countries for capability development and sustainability.</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14</a:t>
            </a:fld>
            <a:endParaRPr lang="en-IN"/>
          </a:p>
        </p:txBody>
      </p:sp>
    </p:spTree>
    <p:extLst>
      <p:ext uri="{BB962C8B-B14F-4D97-AF65-F5344CB8AC3E}">
        <p14:creationId xmlns:p14="http://schemas.microsoft.com/office/powerpoint/2010/main" val="4245329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The combination of AI and Personalised learning provides Unilever with a unique opportunity to improve its training practices, while improving employee engagement and retention. Kirkpatrick's evaluation model ensures that learning outcomes will be regularly evaluated against a global participant group.</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15</a:t>
            </a:fld>
            <a:endParaRPr lang="en-IN"/>
          </a:p>
        </p:txBody>
      </p:sp>
    </p:spTree>
    <p:extLst>
      <p:ext uri="{BB962C8B-B14F-4D97-AF65-F5344CB8AC3E}">
        <p14:creationId xmlns:p14="http://schemas.microsoft.com/office/powerpoint/2010/main" val="36223581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Unilever's commitment to staff development gives it a competitive advantage.  Through training that is in line with the Compass Strategy, the company is encouraging creativity, adaptability to change, and increased employee engagement—all of which are necessary for long-term growth in order to attain and maintain a reputation for global excellence.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16</a:t>
            </a:fld>
            <a:endParaRPr lang="en-IN"/>
          </a:p>
        </p:txBody>
      </p:sp>
    </p:spTree>
    <p:extLst>
      <p:ext uri="{BB962C8B-B14F-4D97-AF65-F5344CB8AC3E}">
        <p14:creationId xmlns:p14="http://schemas.microsoft.com/office/powerpoint/2010/main" val="35603232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Unilever's compensation strategy is all-encompassing in order to guarantee equitable payment, recognition, and general well-being.  This purpose-driven reward system seeks to support a sustainable and equitable pay structure, which will help employers maintain their ethical competitiveness while also encouraging employees to achieve their goals.</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18</a:t>
            </a:fld>
            <a:endParaRPr lang="en-IN"/>
          </a:p>
        </p:txBody>
      </p:sp>
    </p:spTree>
    <p:extLst>
      <p:ext uri="{BB962C8B-B14F-4D97-AF65-F5344CB8AC3E}">
        <p14:creationId xmlns:p14="http://schemas.microsoft.com/office/powerpoint/2010/main" val="3979334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total reward and recognition system includes pay-for-performance, flexible benefits and recognition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providing a holistic approach for motivation while maintaining a focus on employee value in terms of an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business strategy, specifically sustainable futures.</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19</a:t>
            </a:fld>
            <a:endParaRPr lang="en-IN"/>
          </a:p>
        </p:txBody>
      </p:sp>
    </p:spTree>
    <p:extLst>
      <p:ext uri="{BB962C8B-B14F-4D97-AF65-F5344CB8AC3E}">
        <p14:creationId xmlns:p14="http://schemas.microsoft.com/office/powerpoint/2010/main" val="12402974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At Unilever, line managers are essential to the delivery of fair and motivating systems of rewards. Their involvement in recognition and people pay decisions helps to sustain transparency, trust, and support a performance culture.</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20</a:t>
            </a:fld>
            <a:endParaRPr lang="en-IN"/>
          </a:p>
        </p:txBody>
      </p:sp>
    </p:spTree>
    <p:extLst>
      <p:ext uri="{BB962C8B-B14F-4D97-AF65-F5344CB8AC3E}">
        <p14:creationId xmlns:p14="http://schemas.microsoft.com/office/powerpoint/2010/main" val="10155247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 faces many of the same challenges and works to generate equitable and sustainable pay across its regions. Inflation, employee motivation, and creating budgets while in a cost-constrained environment challenge the company's ability to manage equity and keep a strategic-level competitive stance in the marketplace.</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21</a:t>
            </a:fld>
            <a:endParaRPr lang="en-IN"/>
          </a:p>
        </p:txBody>
      </p:sp>
    </p:spTree>
    <p:extLst>
      <p:ext uri="{BB962C8B-B14F-4D97-AF65-F5344CB8AC3E}">
        <p14:creationId xmlns:p14="http://schemas.microsoft.com/office/powerpoint/2010/main" val="424071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Implementing pay equity analytics and linking incentives to ESG can provide a component of transparency and alignment to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purpose. Unilever should, in the same way, enhance its non-financial rewards to promote holistic employee engagement and retention.</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22</a:t>
            </a:fld>
            <a:endParaRPr lang="en-IN"/>
          </a:p>
        </p:txBody>
      </p:sp>
    </p:spTree>
    <p:extLst>
      <p:ext uri="{BB962C8B-B14F-4D97-AF65-F5344CB8AC3E}">
        <p14:creationId xmlns:p14="http://schemas.microsoft.com/office/powerpoint/2010/main" val="31887099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These strategic reward systems do more than motivate—they keep people engaged and committed to advancing the company’s sustainability objectives, all within a high-performance, purpose-driven culture.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23</a:t>
            </a:fld>
            <a:endParaRPr lang="en-IN"/>
          </a:p>
        </p:txBody>
      </p:sp>
    </p:spTree>
    <p:extLst>
      <p:ext uri="{BB962C8B-B14F-4D97-AF65-F5344CB8AC3E}">
        <p14:creationId xmlns:p14="http://schemas.microsoft.com/office/powerpoint/2010/main" val="3285832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“Unilever's performance management method centres on sustainability and developing individuals”. Unilever's method uses ongoing feedback and coaching to encourage individuals to connect their personal objectives to the wider ethical and business objectives of the organisation.</a:t>
            </a:r>
          </a:p>
          <a:p>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CFEC7867-BE62-40A4-B142-AA39561439DE}" type="slidenum">
              <a:rPr lang="en-IN" smtClean="0"/>
              <a:t>25</a:t>
            </a:fld>
            <a:endParaRPr lang="en-IN"/>
          </a:p>
        </p:txBody>
      </p:sp>
    </p:spTree>
    <p:extLst>
      <p:ext uri="{BB962C8B-B14F-4D97-AF65-F5344CB8AC3E}">
        <p14:creationId xmlns:p14="http://schemas.microsoft.com/office/powerpoint/2010/main" val="890946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performance-management system adopted by Unilever is based on a digital platform which is real-time, and which enables feedback as well as objective alignment. These online applications improve upon and strengthen transparency, cooperation, and responsibility and at the same time, align personal and company goals.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26</a:t>
            </a:fld>
            <a:endParaRPr lang="en-IN"/>
          </a:p>
        </p:txBody>
      </p:sp>
    </p:spTree>
    <p:extLst>
      <p:ext uri="{BB962C8B-B14F-4D97-AF65-F5344CB8AC3E}">
        <p14:creationId xmlns:p14="http://schemas.microsoft.com/office/powerpoint/2010/main" val="41174534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Line managers at Unilever act more as performance coaches and not assessors. Their responsibility is to enhance the engagement and productivity of employees via clarity, feedback, and development aligned with individual objectives linked with strategy.</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27</a:t>
            </a:fld>
            <a:endParaRPr lang="en-IN"/>
          </a:p>
        </p:txBody>
      </p:sp>
    </p:spTree>
    <p:extLst>
      <p:ext uri="{BB962C8B-B14F-4D97-AF65-F5344CB8AC3E}">
        <p14:creationId xmlns:p14="http://schemas.microsoft.com/office/powerpoint/2010/main" val="12953865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performance management has a bias and consistency issue with fair assessment in hybrid teams. Striking a balance between quantitative KPIs and qualitative growth measures is crucial for fair and comprehensive performance assessment.</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28</a:t>
            </a:fld>
            <a:endParaRPr lang="en-IN"/>
          </a:p>
        </p:txBody>
      </p:sp>
    </p:spTree>
    <p:extLst>
      <p:ext uri="{BB962C8B-B14F-4D97-AF65-F5344CB8AC3E}">
        <p14:creationId xmlns:p14="http://schemas.microsoft.com/office/powerpoint/2010/main" val="7288506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Through the utilisation of AI analytics and input from various sources, Unilever can encourage equity and participation in its performance process. Emotional intelligence, coaching, and management training can all support a more impartial, evidence-based, and compassionate approach to performance reviews.</a:t>
            </a:r>
          </a:p>
        </p:txBody>
      </p:sp>
      <p:sp>
        <p:nvSpPr>
          <p:cNvPr id="4" name="Slide Number Placeholder 3"/>
          <p:cNvSpPr>
            <a:spLocks noGrp="1"/>
          </p:cNvSpPr>
          <p:nvPr>
            <p:ph type="sldNum" sz="quarter" idx="5"/>
          </p:nvPr>
        </p:nvSpPr>
        <p:spPr/>
        <p:txBody>
          <a:bodyPr/>
          <a:lstStyle/>
          <a:p>
            <a:fld id="{CFEC7867-BE62-40A4-B142-AA39561439DE}" type="slidenum">
              <a:rPr lang="en-IN" smtClean="0"/>
              <a:t>29</a:t>
            </a:fld>
            <a:endParaRPr lang="en-IN"/>
          </a:p>
        </p:txBody>
      </p:sp>
    </p:spTree>
    <p:extLst>
      <p:ext uri="{BB962C8B-B14F-4D97-AF65-F5344CB8AC3E}">
        <p14:creationId xmlns:p14="http://schemas.microsoft.com/office/powerpoint/2010/main" val="25007612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performance management process within the organisation mainly “interlinks individual outcomes” with innovation goals and sustainability. Performance data strictly supports “engagement, meaningfulness, and alignment with long-term organisational objectives”.</a:t>
            </a:r>
          </a:p>
        </p:txBody>
      </p:sp>
      <p:sp>
        <p:nvSpPr>
          <p:cNvPr id="4" name="Slide Number Placeholder 3"/>
          <p:cNvSpPr>
            <a:spLocks noGrp="1"/>
          </p:cNvSpPr>
          <p:nvPr>
            <p:ph type="sldNum" sz="quarter" idx="5"/>
          </p:nvPr>
        </p:nvSpPr>
        <p:spPr/>
        <p:txBody>
          <a:bodyPr/>
          <a:lstStyle/>
          <a:p>
            <a:fld id="{CFEC7867-BE62-40A4-B142-AA39561439DE}" type="slidenum">
              <a:rPr lang="en-IN" smtClean="0"/>
              <a:t>30</a:t>
            </a:fld>
            <a:endParaRPr lang="en-IN"/>
          </a:p>
        </p:txBody>
      </p:sp>
    </p:spTree>
    <p:extLst>
      <p:ext uri="{BB962C8B-B14F-4D97-AF65-F5344CB8AC3E}">
        <p14:creationId xmlns:p14="http://schemas.microsoft.com/office/powerpoint/2010/main" val="25047972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HR strategy stands out for how it manages talent, builds skills, and drives a culture focused on performance at Unilever. The company puts sustainability and inclusiveness right at the centre of everything HR does. Because of this, Unilever keeps bouncing back from challenges and wins trust from people who matter most. There’s a real focus on people here, which pushes everyone to keep getting better. This approach also helps Unilever match its business changes with the needs of its people, and you can feel the excitement and commitment from leaders all over the world.</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31</a:t>
            </a:fld>
            <a:endParaRPr lang="en-IN"/>
          </a:p>
        </p:txBody>
      </p:sp>
    </p:spTree>
    <p:extLst>
      <p:ext uri="{BB962C8B-B14F-4D97-AF65-F5344CB8AC3E}">
        <p14:creationId xmlns:p14="http://schemas.microsoft.com/office/powerpoint/2010/main" val="1577059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525494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434667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951833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422156-0B0B-4208-B11D-888FDD9AE003}"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999083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422156-0B0B-4208-B11D-888FDD9AE003}" type="datetimeFigureOut">
              <a:rPr lang="en-IN" smtClean="0"/>
              <a:t>03-11-2025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211836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422156-0B0B-4208-B11D-888FDD9AE003}" type="datetimeFigureOut">
              <a:rPr lang="en-IN" smtClean="0"/>
              <a:t>03-11-2025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1344150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422156-0B0B-4208-B11D-888FDD9AE003}" type="datetimeFigureOut">
              <a:rPr lang="en-IN" smtClean="0"/>
              <a:t>03-11-2025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234369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22156-0B0B-4208-B11D-888FDD9AE003}"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422455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22156-0B0B-4208-B11D-888FDD9AE003}"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762516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663995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086451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422156-0B0B-4208-B11D-888FDD9AE003}" type="datetimeFigureOut">
              <a:rPr lang="en-IN" smtClean="0"/>
              <a:t>03-11-2025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A0A113-167F-4BFE-96E7-45EA57AB40FF}" type="slidenum">
              <a:rPr lang="en-IN" smtClean="0"/>
              <a:t>‹#›</a:t>
            </a:fld>
            <a:endParaRPr lang="en-IN"/>
          </a:p>
        </p:txBody>
      </p:sp>
    </p:spTree>
    <p:extLst>
      <p:ext uri="{BB962C8B-B14F-4D97-AF65-F5344CB8AC3E}">
        <p14:creationId xmlns:p14="http://schemas.microsoft.com/office/powerpoint/2010/main" val="132175775"/>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pwc.com/sg/en/publications/hopes-and-fears/2023.html" TargetMode="External"/><Relationship Id="rId3" Type="http://schemas.openxmlformats.org/officeDocument/2006/relationships/hyperlink" Target="https://www.cipd.org/en/knowledge/factsheets/strategic-hrm-factsheet/" TargetMode="External"/><Relationship Id="rId7" Type="http://schemas.openxmlformats.org/officeDocument/2006/relationships/hyperlink" Target="https://www.pwc.com/ee/et/publications/pub/future-of-work-report.pdf" TargetMode="External"/><Relationship Id="rId2" Type="http://schemas.openxmlformats.org/officeDocument/2006/relationships/hyperlink" Target="https://www.cipd.org/globalassets/media/knowledge/knowledge-hub/reports/2023-pdfs/financial-wellbeing-organisational-support_tcm18-108774.pdf" TargetMode="External"/><Relationship Id="rId1" Type="http://schemas.openxmlformats.org/officeDocument/2006/relationships/slideLayout" Target="../slideLayouts/slideLayout2.xml"/><Relationship Id="rId6" Type="http://schemas.openxmlformats.org/officeDocument/2006/relationships/hyperlink" Target="https://www.mercer.com/insights/people-strategy/future-of-work/global-talent-trends/" TargetMode="External"/><Relationship Id="rId5" Type="http://schemas.openxmlformats.org/officeDocument/2006/relationships/hyperlink" Target="https://dspace.fcu.edu.tw/handle/2377/32072?mode=full" TargetMode="External"/><Relationship Id="rId10" Type="http://schemas.openxmlformats.org/officeDocument/2006/relationships/hyperlink" Target="https://www.unilever.com/files/unilever-annual-report-and-accounts-2024.pdf" TargetMode="External"/><Relationship Id="rId4" Type="http://schemas.openxmlformats.org/officeDocument/2006/relationships/hyperlink" Target="https://assets.kpmg.com/content/dam/kpmgsites/uk/pdf/2024/02/future-of-work.pdf" TargetMode="External"/><Relationship Id="rId9" Type="http://schemas.openxmlformats.org/officeDocument/2006/relationships/hyperlink" Target="https://cdn.statcdn.com/Statistic/265000/269467-blank-754.pn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wc.com/sg/en/publications/hopes-and-fears/2023.html" TargetMode="External"/><Relationship Id="rId2" Type="http://schemas.openxmlformats.org/officeDocument/2006/relationships/hyperlink" Target="https://www.cipd.org/globalassets/media/knowledge/knowledge-hub/reports/2023-pdfs/2023-learning-at-work-survey-report-8378.pdf" TargetMode="External"/><Relationship Id="rId1" Type="http://schemas.openxmlformats.org/officeDocument/2006/relationships/slideLayout" Target="../slideLayouts/slideLayout2.xml"/><Relationship Id="rId4" Type="http://schemas.openxmlformats.org/officeDocument/2006/relationships/hyperlink" Target="https://www.unilever.com/files/unilever-annual-report-and-accounts-2024.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aihr.com/wp-content/uploads/Salary-Distribution-Pay-Equity-Analysis.png"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cipd.org/uk/knowledge/reports/health-wellbeing-work/" TargetMode="External"/><Relationship Id="rId2" Type="http://schemas.openxmlformats.org/officeDocument/2006/relationships/hyperlink" Target="https://www.cipd.org/globalassets/media/knowledge/knowledge-hub/reports/resourcing-and-talent-planning-report-2022-1_tcm18-111500.pdf" TargetMode="External"/><Relationship Id="rId1" Type="http://schemas.openxmlformats.org/officeDocument/2006/relationships/slideLayout" Target="../slideLayouts/slideLayout2.xml"/><Relationship Id="rId5" Type="http://schemas.openxmlformats.org/officeDocument/2006/relationships/hyperlink" Target="https://www.unilever.com/our-company/our-strategy/the-unilever-compass/" TargetMode="External"/><Relationship Id="rId4" Type="http://schemas.openxmlformats.org/officeDocument/2006/relationships/hyperlink" Target="https://www.unilever.com/files/d30d4383-ed4e-4014-9443-ebd2fcfba898/unilever-annual-report-and-accounts-2022.pdf"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org/globalassets/media/knowledge/knowledge-hub/reports/resourcing-and-talent-planning-report-2022-1_tcm18-111500.pdf" TargetMode="External"/><Relationship Id="rId2" Type="http://schemas.openxmlformats.org/officeDocument/2006/relationships/hyperlink" Target="https://media.iese.edu/research/pdfs/WP-1301-E"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386290601" TargetMode="External"/><Relationship Id="rId4" Type="http://schemas.openxmlformats.org/officeDocument/2006/relationships/hyperlink" Target="https://www.theseus.fi/bitstream/10024/867997/2/Mattila_Ulla.pdf"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45ED6D3-5D7D-735B-9756-69AEFEC980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9802" y="877368"/>
            <a:ext cx="1972393" cy="1095774"/>
          </a:xfrm>
          <a:prstGeom prst="rect">
            <a:avLst/>
          </a:prstGeom>
        </p:spPr>
      </p:pic>
      <p:sp>
        <p:nvSpPr>
          <p:cNvPr id="6" name="TextBox 5">
            <a:extLst>
              <a:ext uri="{FF2B5EF4-FFF2-40B4-BE49-F238E27FC236}">
                <a16:creationId xmlns:a16="http://schemas.microsoft.com/office/drawing/2014/main" id="{084623CD-EC06-CEDA-FAA8-D55D5B098896}"/>
              </a:ext>
            </a:extLst>
          </p:cNvPr>
          <p:cNvSpPr txBox="1"/>
          <p:nvPr/>
        </p:nvSpPr>
        <p:spPr>
          <a:xfrm>
            <a:off x="963953" y="2194980"/>
            <a:ext cx="10264092" cy="4154984"/>
          </a:xfrm>
          <a:prstGeom prst="rect">
            <a:avLst/>
          </a:prstGeom>
          <a:noFill/>
        </p:spPr>
        <p:txBody>
          <a:bodyPr wrap="none" rtlCol="0">
            <a:spAutoFit/>
          </a:bodyPr>
          <a:lstStyle/>
          <a:p>
            <a:pPr algn="ctr"/>
            <a:r>
              <a:rPr lang="en-US" sz="2400" b="1" i="1" dirty="0">
                <a:latin typeface="Times New Roman" panose="02020603050405020304" pitchFamily="18" charset="0"/>
                <a:cs typeface="Times New Roman" panose="02020603050405020304" pitchFamily="18" charset="0"/>
              </a:rPr>
              <a:t>Programme Name: Master of Business Administration</a:t>
            </a:r>
          </a:p>
          <a:p>
            <a:pPr algn="ctr"/>
            <a:r>
              <a:rPr lang="en-US" sz="2400" b="1" i="1" dirty="0">
                <a:latin typeface="Times New Roman" panose="02020603050405020304" pitchFamily="18" charset="0"/>
                <a:cs typeface="Times New Roman" panose="02020603050405020304" pitchFamily="18" charset="0"/>
              </a:rPr>
              <a:t>Module Name: Human Capital Management</a:t>
            </a:r>
          </a:p>
          <a:p>
            <a:pPr algn="ctr"/>
            <a:r>
              <a:rPr lang="en-US" sz="2400" b="1" i="1" dirty="0">
                <a:latin typeface="Times New Roman" panose="02020603050405020304" pitchFamily="18" charset="0"/>
                <a:cs typeface="Times New Roman" panose="02020603050405020304" pitchFamily="18" charset="0"/>
              </a:rPr>
              <a:t>Module Code: LCMB7023</a:t>
            </a:r>
          </a:p>
          <a:p>
            <a:pPr algn="ctr"/>
            <a:r>
              <a:rPr lang="en-US" sz="2400" b="1" i="1" dirty="0">
                <a:latin typeface="Times New Roman" panose="02020603050405020304" pitchFamily="18" charset="0"/>
                <a:cs typeface="Times New Roman" panose="02020603050405020304" pitchFamily="18" charset="0"/>
              </a:rPr>
              <a:t>Title: STRATEGIC HUMAN CAPITAL MANAGEMENT AT UNILEVER PLC</a:t>
            </a:r>
          </a:p>
          <a:p>
            <a:pPr algn="ctr"/>
            <a:r>
              <a:rPr lang="en-US" sz="2400" b="1" i="1" dirty="0">
                <a:latin typeface="Times New Roman" panose="02020603050405020304" pitchFamily="18" charset="0"/>
                <a:cs typeface="Times New Roman" panose="02020603050405020304" pitchFamily="18" charset="0"/>
              </a:rPr>
              <a:t>Lecturer’s Name: Ejike </a:t>
            </a:r>
            <a:r>
              <a:rPr lang="en-US" sz="2400" b="1" i="1" dirty="0" err="1">
                <a:latin typeface="Times New Roman" panose="02020603050405020304" pitchFamily="18" charset="0"/>
                <a:cs typeface="Times New Roman" panose="02020603050405020304" pitchFamily="18" charset="0"/>
              </a:rPr>
              <a:t>Udeogu</a:t>
            </a:r>
            <a:endParaRPr lang="en-US" sz="2400" b="1" i="1" dirty="0">
              <a:latin typeface="Times New Roman" panose="02020603050405020304" pitchFamily="18" charset="0"/>
              <a:cs typeface="Times New Roman" panose="02020603050405020304" pitchFamily="18" charset="0"/>
            </a:endParaRPr>
          </a:p>
          <a:p>
            <a:pPr algn="ctr"/>
            <a:r>
              <a:rPr lang="en-IN" sz="2400" b="1" i="1" dirty="0">
                <a:latin typeface="Times New Roman" panose="02020603050405020304" pitchFamily="18" charset="0"/>
                <a:cs typeface="Times New Roman" panose="02020603050405020304" pitchFamily="18" charset="0"/>
              </a:rPr>
              <a:t>Student Names and IDs: </a:t>
            </a:r>
          </a:p>
          <a:p>
            <a:pPr algn="ctr"/>
            <a:r>
              <a:rPr lang="en-IN" sz="2400" b="1" i="1" dirty="0">
                <a:latin typeface="Times New Roman" panose="02020603050405020304" pitchFamily="18" charset="0"/>
                <a:cs typeface="Times New Roman" panose="02020603050405020304" pitchFamily="18" charset="0"/>
              </a:rPr>
              <a:t>Rathod </a:t>
            </a:r>
            <a:r>
              <a:rPr lang="en-IN" sz="2400" b="1" i="1" dirty="0" err="1">
                <a:latin typeface="Times New Roman" panose="02020603050405020304" pitchFamily="18" charset="0"/>
                <a:cs typeface="Times New Roman" panose="02020603050405020304" pitchFamily="18" charset="0"/>
              </a:rPr>
              <a:t>Virendrasinh</a:t>
            </a:r>
            <a:r>
              <a:rPr lang="en-IN" sz="2400" b="1" i="1" dirty="0">
                <a:latin typeface="Times New Roman" panose="02020603050405020304" pitchFamily="18" charset="0"/>
                <a:cs typeface="Times New Roman" panose="02020603050405020304" pitchFamily="18" charset="0"/>
              </a:rPr>
              <a:t> </a:t>
            </a:r>
            <a:r>
              <a:rPr lang="en-IN" sz="2400" b="1" i="1" dirty="0" err="1">
                <a:latin typeface="Times New Roman" panose="02020603050405020304" pitchFamily="18" charset="0"/>
                <a:cs typeface="Times New Roman" panose="02020603050405020304" pitchFamily="18" charset="0"/>
              </a:rPr>
              <a:t>Rajendrasinh</a:t>
            </a:r>
            <a:r>
              <a:rPr lang="en-IN" sz="2400" b="1" i="1" dirty="0">
                <a:latin typeface="Times New Roman" panose="02020603050405020304" pitchFamily="18" charset="0"/>
                <a:cs typeface="Times New Roman" panose="02020603050405020304" pitchFamily="18" charset="0"/>
              </a:rPr>
              <a:t> ID- 2438323</a:t>
            </a:r>
            <a:br>
              <a:rPr lang="en-US" sz="2400" b="1" i="1" dirty="0">
                <a:latin typeface="Times New Roman" panose="02020603050405020304" pitchFamily="18" charset="0"/>
                <a:cs typeface="Times New Roman" panose="02020603050405020304" pitchFamily="18" charset="0"/>
              </a:rPr>
            </a:br>
            <a:r>
              <a:rPr lang="en-IN" sz="2400" b="1" i="1" dirty="0">
                <a:latin typeface="Times New Roman" panose="02020603050405020304" pitchFamily="18" charset="0"/>
                <a:cs typeface="Times New Roman" panose="02020603050405020304" pitchFamily="18" charset="0"/>
              </a:rPr>
              <a:t>Payal </a:t>
            </a:r>
            <a:r>
              <a:rPr lang="en-IN" sz="2400" b="1" i="1" dirty="0" err="1">
                <a:latin typeface="Times New Roman" panose="02020603050405020304" pitchFamily="18" charset="0"/>
                <a:cs typeface="Times New Roman" panose="02020603050405020304" pitchFamily="18" charset="0"/>
              </a:rPr>
              <a:t>Balubhai</a:t>
            </a:r>
            <a:r>
              <a:rPr lang="en-IN" sz="2400" b="1" i="1" dirty="0">
                <a:latin typeface="Times New Roman" panose="02020603050405020304" pitchFamily="18" charset="0"/>
                <a:cs typeface="Times New Roman" panose="02020603050405020304" pitchFamily="18" charset="0"/>
              </a:rPr>
              <a:t> Odedra ID- 2439521</a:t>
            </a:r>
            <a:br>
              <a:rPr lang="en-US" sz="2400" b="1" i="1" dirty="0">
                <a:latin typeface="Times New Roman" panose="02020603050405020304" pitchFamily="18" charset="0"/>
                <a:cs typeface="Times New Roman" panose="02020603050405020304" pitchFamily="18" charset="0"/>
              </a:rPr>
            </a:br>
            <a:r>
              <a:rPr lang="en-IN" sz="2400" b="1" i="1" dirty="0">
                <a:latin typeface="Times New Roman" panose="02020603050405020304" pitchFamily="18" charset="0"/>
                <a:cs typeface="Times New Roman" panose="02020603050405020304" pitchFamily="18" charset="0"/>
              </a:rPr>
              <a:t>Shubham </a:t>
            </a:r>
            <a:r>
              <a:rPr lang="en-IN" sz="2400" b="1" i="1" dirty="0" err="1">
                <a:latin typeface="Times New Roman" panose="02020603050405020304" pitchFamily="18" charset="0"/>
                <a:cs typeface="Times New Roman" panose="02020603050405020304" pitchFamily="18" charset="0"/>
              </a:rPr>
              <a:t>Karanwal</a:t>
            </a:r>
            <a:r>
              <a:rPr lang="en-IN" sz="2400" b="1" i="1" dirty="0">
                <a:latin typeface="Times New Roman" panose="02020603050405020304" pitchFamily="18" charset="0"/>
                <a:cs typeface="Times New Roman" panose="02020603050405020304" pitchFamily="18" charset="0"/>
              </a:rPr>
              <a:t> ID- 2504766</a:t>
            </a:r>
            <a:br>
              <a:rPr lang="en-US" sz="2400" b="1" i="1" dirty="0">
                <a:latin typeface="Times New Roman" panose="02020603050405020304" pitchFamily="18" charset="0"/>
                <a:cs typeface="Times New Roman" panose="02020603050405020304" pitchFamily="18" charset="0"/>
              </a:rPr>
            </a:br>
            <a:r>
              <a:rPr lang="en-IN" sz="2400" b="1" i="1" dirty="0">
                <a:latin typeface="Times New Roman" panose="02020603050405020304" pitchFamily="18" charset="0"/>
                <a:cs typeface="Times New Roman" panose="02020603050405020304" pitchFamily="18" charset="0"/>
              </a:rPr>
              <a:t>Vaishnavi </a:t>
            </a:r>
            <a:r>
              <a:rPr lang="en-IN" sz="2400" b="1" i="1" dirty="0" err="1">
                <a:latin typeface="Times New Roman" panose="02020603050405020304" pitchFamily="18" charset="0"/>
                <a:cs typeface="Times New Roman" panose="02020603050405020304" pitchFamily="18" charset="0"/>
              </a:rPr>
              <a:t>Vasantrao</a:t>
            </a:r>
            <a:r>
              <a:rPr lang="en-IN" sz="2400" b="1" i="1" dirty="0">
                <a:latin typeface="Times New Roman" panose="02020603050405020304" pitchFamily="18" charset="0"/>
                <a:cs typeface="Times New Roman" panose="02020603050405020304" pitchFamily="18" charset="0"/>
              </a:rPr>
              <a:t> Patil ID- 2504969</a:t>
            </a:r>
            <a:endParaRPr lang="en-US" sz="2400" b="1" i="1" dirty="0">
              <a:latin typeface="Times New Roman" panose="02020603050405020304" pitchFamily="18" charset="0"/>
              <a:cs typeface="Times New Roman" panose="02020603050405020304" pitchFamily="18" charset="0"/>
            </a:endParaRPr>
          </a:p>
          <a:p>
            <a:pPr algn="ctr"/>
            <a:r>
              <a:rPr lang="en-US" sz="2400" b="1" i="1" dirty="0">
                <a:latin typeface="Times New Roman" panose="02020603050405020304" pitchFamily="18" charset="0"/>
                <a:cs typeface="Times New Roman" panose="02020603050405020304" pitchFamily="18" charset="0"/>
              </a:rPr>
              <a:t>Presentation Date: 12</a:t>
            </a:r>
            <a:r>
              <a:rPr lang="en-US" sz="2400" b="1" i="1" baseline="30000" dirty="0">
                <a:latin typeface="Times New Roman" panose="02020603050405020304" pitchFamily="18" charset="0"/>
                <a:cs typeface="Times New Roman" panose="02020603050405020304" pitchFamily="18" charset="0"/>
              </a:rPr>
              <a:t>th</a:t>
            </a:r>
            <a:r>
              <a:rPr lang="en-US" sz="2400" b="1" i="1" dirty="0">
                <a:latin typeface="Times New Roman" panose="02020603050405020304" pitchFamily="18" charset="0"/>
                <a:cs typeface="Times New Roman" panose="02020603050405020304" pitchFamily="18" charset="0"/>
              </a:rPr>
              <a:t> November 2025 </a:t>
            </a:r>
            <a:endParaRPr lang="en-IN" sz="2400"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6449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E6398-4D84-D94D-108D-8DF1A745D0C7}"/>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Student Names and Topics</a:t>
            </a:r>
          </a:p>
        </p:txBody>
      </p:sp>
      <p:sp>
        <p:nvSpPr>
          <p:cNvPr id="3" name="Content Placeholder 2">
            <a:extLst>
              <a:ext uri="{FF2B5EF4-FFF2-40B4-BE49-F238E27FC236}">
                <a16:creationId xmlns:a16="http://schemas.microsoft.com/office/drawing/2014/main" id="{9C8D4486-74E5-30EA-0166-9536D57F7758}"/>
              </a:ext>
            </a:extLst>
          </p:cNvPr>
          <p:cNvSpPr>
            <a:spLocks noGrp="1"/>
          </p:cNvSpPr>
          <p:nvPr>
            <p:ph idx="1"/>
          </p:nvPr>
        </p:nvSpPr>
        <p:spPr/>
        <p:txBody>
          <a:bodyPr>
            <a:normAutofit/>
          </a:bodyPr>
          <a:lstStyle/>
          <a:p>
            <a:pPr marL="0" indent="0" algn="ctr">
              <a:buNone/>
            </a:pPr>
            <a:r>
              <a:rPr lang="en-IN" sz="3200" b="1" i="1" dirty="0">
                <a:latin typeface="Times New Roman" panose="02020603050405020304" pitchFamily="18" charset="0"/>
                <a:cs typeface="Times New Roman" panose="02020603050405020304" pitchFamily="18" charset="0"/>
              </a:rPr>
              <a:t>Rathod </a:t>
            </a:r>
            <a:r>
              <a:rPr lang="en-IN" sz="3200" b="1" i="1" dirty="0" err="1">
                <a:latin typeface="Times New Roman" panose="02020603050405020304" pitchFamily="18" charset="0"/>
                <a:cs typeface="Times New Roman" panose="02020603050405020304" pitchFamily="18" charset="0"/>
              </a:rPr>
              <a:t>Virendrasinh</a:t>
            </a:r>
            <a:r>
              <a:rPr lang="en-IN" sz="3200" b="1" i="1" dirty="0">
                <a:latin typeface="Times New Roman" panose="02020603050405020304" pitchFamily="18" charset="0"/>
                <a:cs typeface="Times New Roman" panose="02020603050405020304" pitchFamily="18" charset="0"/>
              </a:rPr>
              <a:t> </a:t>
            </a:r>
            <a:r>
              <a:rPr lang="en-IN" sz="3200" b="1" i="1" dirty="0" err="1">
                <a:latin typeface="Times New Roman" panose="02020603050405020304" pitchFamily="18" charset="0"/>
                <a:cs typeface="Times New Roman" panose="02020603050405020304" pitchFamily="18" charset="0"/>
              </a:rPr>
              <a:t>Rajendrasinh</a:t>
            </a:r>
            <a:r>
              <a:rPr lang="en-IN" sz="3200" b="1" i="1" dirty="0">
                <a:latin typeface="Times New Roman" panose="02020603050405020304" pitchFamily="18" charset="0"/>
                <a:cs typeface="Times New Roman" panose="02020603050405020304" pitchFamily="18" charset="0"/>
              </a:rPr>
              <a:t> ID- 2438323: </a:t>
            </a:r>
            <a:r>
              <a:rPr lang="en-US" sz="3200" b="1" i="1" dirty="0">
                <a:latin typeface="Times New Roman" panose="02020603050405020304" pitchFamily="18" charset="0"/>
                <a:cs typeface="Times New Roman" panose="02020603050405020304" pitchFamily="18" charset="0"/>
              </a:rPr>
              <a:t>Recruitment and selection</a:t>
            </a:r>
            <a:br>
              <a:rPr lang="en-US" sz="3200" b="1" i="1" dirty="0">
                <a:latin typeface="Times New Roman" panose="02020603050405020304" pitchFamily="18" charset="0"/>
                <a:cs typeface="Times New Roman" panose="02020603050405020304" pitchFamily="18" charset="0"/>
              </a:rPr>
            </a:br>
            <a:r>
              <a:rPr lang="en-IN" sz="3200" b="1" i="1" dirty="0">
                <a:latin typeface="Times New Roman" panose="02020603050405020304" pitchFamily="18" charset="0"/>
                <a:cs typeface="Times New Roman" panose="02020603050405020304" pitchFamily="18" charset="0"/>
              </a:rPr>
              <a:t>Payal </a:t>
            </a:r>
            <a:r>
              <a:rPr lang="en-IN" sz="3200" b="1" i="1" dirty="0" err="1">
                <a:latin typeface="Times New Roman" panose="02020603050405020304" pitchFamily="18" charset="0"/>
                <a:cs typeface="Times New Roman" panose="02020603050405020304" pitchFamily="18" charset="0"/>
              </a:rPr>
              <a:t>Balubhai</a:t>
            </a:r>
            <a:r>
              <a:rPr lang="en-IN" sz="3200" b="1" i="1" dirty="0">
                <a:latin typeface="Times New Roman" panose="02020603050405020304" pitchFamily="18" charset="0"/>
                <a:cs typeface="Times New Roman" panose="02020603050405020304" pitchFamily="18" charset="0"/>
              </a:rPr>
              <a:t> Odedra ID- 2439521: </a:t>
            </a:r>
            <a:r>
              <a:rPr lang="en-US" sz="3200" b="1" i="1" dirty="0">
                <a:latin typeface="Times New Roman" panose="02020603050405020304" pitchFamily="18" charset="0"/>
                <a:cs typeface="Times New Roman" panose="02020603050405020304" pitchFamily="18" charset="0"/>
              </a:rPr>
              <a:t>Training and development</a:t>
            </a:r>
            <a:br>
              <a:rPr lang="en-US" sz="3200" b="1" i="1" dirty="0">
                <a:latin typeface="Times New Roman" panose="02020603050405020304" pitchFamily="18" charset="0"/>
                <a:cs typeface="Times New Roman" panose="02020603050405020304" pitchFamily="18" charset="0"/>
              </a:rPr>
            </a:br>
            <a:r>
              <a:rPr lang="en-IN" sz="3200" b="1" i="1" dirty="0">
                <a:latin typeface="Times New Roman" panose="02020603050405020304" pitchFamily="18" charset="0"/>
                <a:cs typeface="Times New Roman" panose="02020603050405020304" pitchFamily="18" charset="0"/>
              </a:rPr>
              <a:t>Shubham </a:t>
            </a:r>
            <a:r>
              <a:rPr lang="en-IN" sz="3200" b="1" i="1" dirty="0" err="1">
                <a:latin typeface="Times New Roman" panose="02020603050405020304" pitchFamily="18" charset="0"/>
                <a:cs typeface="Times New Roman" panose="02020603050405020304" pitchFamily="18" charset="0"/>
              </a:rPr>
              <a:t>Karanwal</a:t>
            </a:r>
            <a:r>
              <a:rPr lang="en-IN" sz="3200" b="1" i="1" dirty="0">
                <a:latin typeface="Times New Roman" panose="02020603050405020304" pitchFamily="18" charset="0"/>
                <a:cs typeface="Times New Roman" panose="02020603050405020304" pitchFamily="18" charset="0"/>
              </a:rPr>
              <a:t> ID- 2504766:</a:t>
            </a:r>
            <a:r>
              <a:rPr lang="en-US" sz="3200" b="1" i="1" dirty="0">
                <a:latin typeface="Times New Roman" panose="02020603050405020304" pitchFamily="18" charset="0"/>
                <a:cs typeface="Times New Roman" panose="02020603050405020304" pitchFamily="18" charset="0"/>
              </a:rPr>
              <a:t> Reward and remuneration</a:t>
            </a:r>
            <a:br>
              <a:rPr lang="en-US" sz="3200" b="1" i="1" dirty="0">
                <a:latin typeface="Times New Roman" panose="02020603050405020304" pitchFamily="18" charset="0"/>
                <a:cs typeface="Times New Roman" panose="02020603050405020304" pitchFamily="18" charset="0"/>
              </a:rPr>
            </a:br>
            <a:r>
              <a:rPr lang="en-IN" sz="3200" b="1" i="1" dirty="0">
                <a:latin typeface="Times New Roman" panose="02020603050405020304" pitchFamily="18" charset="0"/>
                <a:cs typeface="Times New Roman" panose="02020603050405020304" pitchFamily="18" charset="0"/>
              </a:rPr>
              <a:t>Vaishnavi </a:t>
            </a:r>
            <a:r>
              <a:rPr lang="en-IN" sz="3200" b="1" i="1" dirty="0" err="1">
                <a:latin typeface="Times New Roman" panose="02020603050405020304" pitchFamily="18" charset="0"/>
                <a:cs typeface="Times New Roman" panose="02020603050405020304" pitchFamily="18" charset="0"/>
              </a:rPr>
              <a:t>Vasantrao</a:t>
            </a:r>
            <a:r>
              <a:rPr lang="en-IN" sz="3200" b="1" i="1" dirty="0">
                <a:latin typeface="Times New Roman" panose="02020603050405020304" pitchFamily="18" charset="0"/>
                <a:cs typeface="Times New Roman" panose="02020603050405020304" pitchFamily="18" charset="0"/>
              </a:rPr>
              <a:t> Patil ID- 2504969: </a:t>
            </a:r>
            <a:r>
              <a:rPr lang="en-US" sz="3200" b="1" i="1" dirty="0">
                <a:latin typeface="Times New Roman" panose="02020603050405020304" pitchFamily="18" charset="0"/>
                <a:cs typeface="Times New Roman" panose="02020603050405020304" pitchFamily="18" charset="0"/>
              </a:rPr>
              <a:t>Performance management</a:t>
            </a:r>
          </a:p>
        </p:txBody>
      </p:sp>
    </p:spTree>
    <p:extLst>
      <p:ext uri="{BB962C8B-B14F-4D97-AF65-F5344CB8AC3E}">
        <p14:creationId xmlns:p14="http://schemas.microsoft.com/office/powerpoint/2010/main" val="3535929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1B63B-9362-351D-0C51-247A53FC3E39}"/>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FCA014-40F5-3534-2F6C-8D4A415A046C}"/>
              </a:ext>
            </a:extLst>
          </p:cNvPr>
          <p:cNvSpPr>
            <a:spLocks noGrp="1"/>
          </p:cNvSpPr>
          <p:nvPr>
            <p:ph idx="1"/>
          </p:nvPr>
        </p:nvSpPr>
        <p:spPr/>
        <p:txBody>
          <a:bodyPr>
            <a:normAutofit fontScale="70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Unilever's worldwide Human Resource Management (HRM) strategy is defined by purpose, focusing on sustainability practices, innovation, and employees' wellbeing (CIPD, 2023a). </a:t>
            </a:r>
          </a:p>
          <a:p>
            <a:pPr lvl="0" algn="just">
              <a:lnSpc>
                <a:spcPct val="150000"/>
              </a:lnSpc>
            </a:pPr>
            <a:r>
              <a:rPr lang="en-IN" dirty="0">
                <a:latin typeface="Times New Roman" panose="02020603050405020304" pitchFamily="18" charset="0"/>
                <a:cs typeface="Times New Roman" panose="02020603050405020304" pitchFamily="18" charset="0"/>
              </a:rPr>
              <a:t>The Unilever staffing approach follows one of the business models of the company, The Unilever Compass, that facilitates human-centred and performance-focused leadership (Unilever, 2024).  </a:t>
            </a:r>
          </a:p>
          <a:p>
            <a:pPr lvl="0" algn="just">
              <a:lnSpc>
                <a:spcPct val="150000"/>
              </a:lnSpc>
            </a:pPr>
            <a:r>
              <a:rPr lang="en-IN" dirty="0">
                <a:latin typeface="Times New Roman" panose="02020603050405020304" pitchFamily="18" charset="0"/>
                <a:cs typeface="Times New Roman" panose="02020603050405020304" pitchFamily="18" charset="0"/>
              </a:rPr>
              <a:t>The presented work adds to the literature by explaining how recruitment, training, and performance management rewarding systems can be used to enhance organisational excellence and create opportunities towards long-term competitiveness (Zhang et al., 2023).  </a:t>
            </a:r>
          </a:p>
          <a:p>
            <a:pPr lvl="0"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6333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2FB11-8CF8-684F-304E-E4CCAA71F3BC}"/>
              </a:ext>
            </a:extLst>
          </p:cNvPr>
          <p:cNvSpPr>
            <a:spLocks noGrp="1"/>
          </p:cNvSpPr>
          <p:nvPr>
            <p:ph type="title"/>
          </p:nvPr>
        </p:nvSpPr>
        <p:spPr>
          <a:xfrm>
            <a:off x="442450" y="286503"/>
            <a:ext cx="10515600" cy="1325563"/>
          </a:xfrm>
        </p:spPr>
        <p:txBody>
          <a:bodyPr>
            <a:normAutofit fontScale="90000"/>
          </a:bodyPr>
          <a:lstStyle/>
          <a:p>
            <a:r>
              <a:rPr lang="en-IN" b="1" dirty="0">
                <a:latin typeface="Times New Roman" panose="02020603050405020304" pitchFamily="18" charset="0"/>
                <a:cs typeface="Times New Roman" panose="02020603050405020304" pitchFamily="18" charset="0"/>
              </a:rPr>
              <a:t>Strategic Overview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 Recruitment &amp; Selection)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019615-1276-55B3-BB01-2E2247456292}"/>
              </a:ext>
            </a:extLst>
          </p:cNvPr>
          <p:cNvSpPr>
            <a:spLocks noGrp="1"/>
          </p:cNvSpPr>
          <p:nvPr>
            <p:ph idx="1"/>
          </p:nvPr>
        </p:nvSpPr>
        <p:spPr>
          <a:xfrm>
            <a:off x="4689987" y="1825625"/>
            <a:ext cx="3590926" cy="4351338"/>
          </a:xfrm>
        </p:spPr>
        <p:txBody>
          <a:bodyPr>
            <a:normAutofit fontScale="40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At Unilever, the recruitment process allows attracting a diverse and purpose-driven team of talented people, which also aligns with its strategic vision in the slogan Better Business, Better World (Unilever, 2024).</a:t>
            </a:r>
          </a:p>
          <a:p>
            <a:pPr lvl="0" algn="just">
              <a:lnSpc>
                <a:spcPct val="170000"/>
              </a:lnSpc>
            </a:pPr>
            <a:r>
              <a:rPr lang="en-IN" dirty="0">
                <a:latin typeface="Times New Roman" panose="02020603050405020304" pitchFamily="18" charset="0"/>
                <a:cs typeface="Times New Roman" panose="02020603050405020304" pitchFamily="18" charset="0"/>
              </a:rPr>
              <a:t>An inspiring global employer brand may take organizational inclusivity, values-based ethics, and long-lasting innovation, which have been displayed in a portfolio of more than 190 markets (CIPD, 2023a).</a:t>
            </a:r>
          </a:p>
          <a:p>
            <a:pPr lvl="0" algn="just">
              <a:lnSpc>
                <a:spcPct val="170000"/>
              </a:lnSpc>
            </a:pPr>
            <a:r>
              <a:rPr lang="en-IN" dirty="0">
                <a:latin typeface="Times New Roman" panose="02020603050405020304" pitchFamily="18" charset="0"/>
                <a:cs typeface="Times New Roman" panose="02020603050405020304" pitchFamily="18" charset="0"/>
              </a:rPr>
              <a:t>Ability to recruit high quality talent is determined by the use of information-driven approaches to recruitment, as well as the principles of sustainability and equality; the transition between these two aspects enhances the resiliency of organizations in the long term (KPMG, 2024).</a:t>
            </a:r>
          </a:p>
          <a:p>
            <a:pPr lvl="0" algn="just">
              <a:lnSpc>
                <a:spcPct val="170000"/>
              </a:lnSpc>
            </a:pPr>
            <a:endParaRPr lang="en-IN" sz="1200"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680F2801-E2D7-0694-6155-8B2474ACC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449" y="2017918"/>
            <a:ext cx="3590925" cy="24288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29D6A3D-C75B-506C-5241-EE2B0049A045}"/>
              </a:ext>
            </a:extLst>
          </p:cNvPr>
          <p:cNvSpPr txBox="1"/>
          <p:nvPr/>
        </p:nvSpPr>
        <p:spPr>
          <a:xfrm>
            <a:off x="442450" y="5246638"/>
            <a:ext cx="4070555" cy="1015663"/>
          </a:xfrm>
          <a:prstGeom prst="rect">
            <a:avLst/>
          </a:prstGeom>
          <a:noFill/>
        </p:spPr>
        <p:txBody>
          <a:bodyPr wrap="square">
            <a:spAutoFit/>
          </a:bodyPr>
          <a:lstStyle/>
          <a:p>
            <a:pPr algn="ctr" rtl="0">
              <a:buNone/>
            </a:pPr>
            <a:r>
              <a:rPr lang="en-US" sz="1000" b="1" i="0" u="none" strike="noStrike" dirty="0">
                <a:solidFill>
                  <a:srgbClr val="000000"/>
                </a:solidFill>
                <a:effectLst/>
                <a:latin typeface="Times New Roman" panose="02020603050405020304" pitchFamily="18" charset="0"/>
              </a:rPr>
              <a:t>Figure: The recruitment funnel</a:t>
            </a:r>
            <a:endParaRPr lang="en-US" sz="1000" b="0" dirty="0">
              <a:effectLst/>
            </a:endParaRPr>
          </a:p>
          <a:p>
            <a:pPr algn="ctr" rtl="0">
              <a:buNone/>
            </a:pPr>
            <a:r>
              <a:rPr lang="en-US" sz="1000" b="0" i="0" u="none" strike="noStrike" dirty="0">
                <a:solidFill>
                  <a:srgbClr val="000000"/>
                </a:solidFill>
                <a:effectLst/>
                <a:latin typeface="Times New Roman" panose="02020603050405020304" pitchFamily="18" charset="0"/>
              </a:rPr>
              <a:t>(Source: https://www.researchgate.net/profile/Assoc-Prof-Dr-Rashad-Yazdanifard/publication/337888670/figure/fig1/AS:834844128976897@1576053759283/The-recruitment-funnel-Tracy-Parsons-2016.ppm)</a:t>
            </a:r>
            <a:endParaRPr lang="en-US" sz="1000" b="0" dirty="0">
              <a:effectLst/>
            </a:endParaRPr>
          </a:p>
          <a:p>
            <a:pPr>
              <a:buNone/>
            </a:pPr>
            <a:br>
              <a:rPr lang="en-US" sz="1000" dirty="0"/>
            </a:br>
            <a:endParaRPr lang="en-IN" sz="1000" dirty="0"/>
          </a:p>
        </p:txBody>
      </p:sp>
      <p:pic>
        <p:nvPicPr>
          <p:cNvPr id="1028" name="Picture 4">
            <a:extLst>
              <a:ext uri="{FF2B5EF4-FFF2-40B4-BE49-F238E27FC236}">
                <a16:creationId xmlns:a16="http://schemas.microsoft.com/office/drawing/2014/main" id="{61A71FF6-58D2-BE23-278B-FD6D1D7911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64998" y="1915651"/>
            <a:ext cx="3316826" cy="298081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8888708-0866-BCAD-E091-74A31F6C93DD}"/>
              </a:ext>
            </a:extLst>
          </p:cNvPr>
          <p:cNvSpPr txBox="1"/>
          <p:nvPr/>
        </p:nvSpPr>
        <p:spPr>
          <a:xfrm>
            <a:off x="8699411" y="5323582"/>
            <a:ext cx="3048000" cy="938719"/>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Employee count Unilever by region 2024</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Statista, 2024)</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822000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31629-C0E5-36E6-7A07-1531A5CCD070}"/>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Current HR Practices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8C630AF-680B-2AC7-D034-B7CDEF193CF2}"/>
              </a:ext>
            </a:extLst>
          </p:cNvPr>
          <p:cNvSpPr>
            <a:spLocks noGrp="1"/>
          </p:cNvSpPr>
          <p:nvPr>
            <p:ph idx="1"/>
          </p:nvPr>
        </p:nvSpPr>
        <p:spPr>
          <a:xfrm>
            <a:off x="838200" y="1825625"/>
            <a:ext cx="6742471" cy="4351338"/>
          </a:xfrm>
        </p:spPr>
        <p:txBody>
          <a:bodyPr>
            <a:normAutofit fontScale="55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Unilever leverages “multi-channel recruitment through platforms like LinkedIn, partnerships with universities and colleges, and global talent hubs” to attract candidates from diverse backgrounds (Lieu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2021).</a:t>
            </a:r>
          </a:p>
          <a:p>
            <a:pPr lvl="0" algn="just">
              <a:lnSpc>
                <a:spcPct val="170000"/>
              </a:lnSpc>
            </a:pPr>
            <a:r>
              <a:rPr lang="en-IN" dirty="0">
                <a:latin typeface="Times New Roman" panose="02020603050405020304" pitchFamily="18" charset="0"/>
                <a:cs typeface="Times New Roman" panose="02020603050405020304" pitchFamily="18" charset="0"/>
              </a:rPr>
              <a:t>To mainly facilitate fair selection with reduction of notable bias, Unilever strictly employs AI-enabled assessments and gamified assessments (PwC, 2023). </a:t>
            </a:r>
          </a:p>
          <a:p>
            <a:pPr lvl="0" algn="just">
              <a:lnSpc>
                <a:spcPct val="170000"/>
              </a:lnSpc>
            </a:pPr>
            <a:r>
              <a:rPr lang="en-IN" dirty="0">
                <a:latin typeface="Times New Roman" panose="02020603050405020304" pitchFamily="18" charset="0"/>
                <a:cs typeface="Times New Roman" panose="02020603050405020304" pitchFamily="18" charset="0"/>
              </a:rPr>
              <a:t>Unilever offers internal mobility programs that include career opportunities across borders and the ability for employees to add cross-functional skills to their backgrounds, such as Flex Experiences (CIPD, 2023b). </a:t>
            </a:r>
          </a:p>
        </p:txBody>
      </p:sp>
      <p:pic>
        <p:nvPicPr>
          <p:cNvPr id="2050" name="Picture 2">
            <a:extLst>
              <a:ext uri="{FF2B5EF4-FFF2-40B4-BE49-F238E27FC236}">
                <a16:creationId xmlns:a16="http://schemas.microsoft.com/office/drawing/2014/main" id="{5CAE2390-367E-78C4-2C38-2E2FF0E9EC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6981" y="2049566"/>
            <a:ext cx="3886200" cy="25622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D18515-3DE5-2B43-89A5-DF65A13C638F}"/>
              </a:ext>
            </a:extLst>
          </p:cNvPr>
          <p:cNvSpPr txBox="1"/>
          <p:nvPr/>
        </p:nvSpPr>
        <p:spPr>
          <a:xfrm>
            <a:off x="8255410" y="5170524"/>
            <a:ext cx="2969342" cy="1107996"/>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Illustration of AI recruitment tools</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https://www.aihr.com/wp-content/uploads/Glancing-through-the-recruiting-life-cycle-and-AI-used-cases.png)</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3244571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DD85-E00F-DBBA-E450-B3F5B79FBF4A}"/>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 Role of Line Managers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583A282-A996-3248-6E71-85D5C82CF238}"/>
              </a:ext>
            </a:extLst>
          </p:cNvPr>
          <p:cNvSpPr>
            <a:spLocks noGrp="1"/>
          </p:cNvSpPr>
          <p:nvPr>
            <p:ph idx="1"/>
          </p:nvPr>
        </p:nvSpPr>
        <p:spPr/>
        <p:txBody>
          <a:bodyPr>
            <a:normAutofit fontScale="85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Under the guidance of the HR function, line managers are involved in the creation of job descriptions and agree on and identify competency requirements that fit with the needs of the business (Guest, 2021). </a:t>
            </a:r>
          </a:p>
          <a:p>
            <a:pPr lvl="0" algn="just">
              <a:lnSpc>
                <a:spcPct val="150000"/>
              </a:lnSpc>
            </a:pPr>
            <a:r>
              <a:rPr lang="en-IN" dirty="0">
                <a:latin typeface="Times New Roman" panose="02020603050405020304" pitchFamily="18" charset="0"/>
                <a:cs typeface="Times New Roman" panose="02020603050405020304" pitchFamily="18" charset="0"/>
              </a:rPr>
              <a:t>They have an active role in interviews, assessing candidates, and the final decision to appoint a candidate.</a:t>
            </a:r>
          </a:p>
          <a:p>
            <a:pPr algn="just">
              <a:lnSpc>
                <a:spcPct val="150000"/>
              </a:lnSpc>
            </a:pPr>
            <a:r>
              <a:rPr lang="en-IN" dirty="0">
                <a:latin typeface="Times New Roman" panose="02020603050405020304" pitchFamily="18" charset="0"/>
                <a:cs typeface="Times New Roman" panose="02020603050405020304" pitchFamily="18" charset="0"/>
              </a:rPr>
              <a:t>Line managers are additionally responsible for onboarding and coaching, to help ensure the newly hired candidate is a culture fit and integrates as quickly as possible into the team.</a:t>
            </a:r>
          </a:p>
        </p:txBody>
      </p:sp>
    </p:spTree>
    <p:extLst>
      <p:ext uri="{BB962C8B-B14F-4D97-AF65-F5344CB8AC3E}">
        <p14:creationId xmlns:p14="http://schemas.microsoft.com/office/powerpoint/2010/main" val="3045805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2AB39-2D9E-24E1-20D1-8170FE006695}"/>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Key Challenges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p>
        </p:txBody>
      </p:sp>
      <p:sp>
        <p:nvSpPr>
          <p:cNvPr id="3" name="Content Placeholder 2">
            <a:extLst>
              <a:ext uri="{FF2B5EF4-FFF2-40B4-BE49-F238E27FC236}">
                <a16:creationId xmlns:a16="http://schemas.microsoft.com/office/drawing/2014/main" id="{E77926D5-D162-C366-4B64-B195BFE0BEBD}"/>
              </a:ext>
            </a:extLst>
          </p:cNvPr>
          <p:cNvSpPr>
            <a:spLocks noGrp="1"/>
          </p:cNvSpPr>
          <p:nvPr>
            <p:ph idx="1"/>
          </p:nvPr>
        </p:nvSpPr>
        <p:spPr>
          <a:xfrm>
            <a:off x="4277032" y="1825625"/>
            <a:ext cx="7076768" cy="4351338"/>
          </a:xfrm>
        </p:spPr>
        <p:txBody>
          <a:bodyPr>
            <a:normAutofit fontScale="775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The rising competition for talent with digital and sustainability skills in global markets increases the pressure related to recruitment (Mercer, 2023).  </a:t>
            </a:r>
          </a:p>
          <a:p>
            <a:pPr algn="just" fontAlgn="base">
              <a:lnSpc>
                <a:spcPct val="150000"/>
              </a:lnSpc>
            </a:pPr>
            <a:r>
              <a:rPr lang="en-US" dirty="0">
                <a:latin typeface="Times New Roman" panose="02020603050405020304" pitchFamily="18" charset="0"/>
                <a:cs typeface="Times New Roman" panose="02020603050405020304" pitchFamily="18" charset="0"/>
              </a:rPr>
              <a:t>Skill shortages in emerging economies limit Unilever's ability to fulfil its strategic workforce requirements.  </a:t>
            </a:r>
          </a:p>
          <a:p>
            <a:pPr algn="just">
              <a:lnSpc>
                <a:spcPct val="150000"/>
              </a:lnSpc>
            </a:pPr>
            <a:r>
              <a:rPr lang="en-US" dirty="0">
                <a:latin typeface="Times New Roman" panose="02020603050405020304" pitchFamily="18" charset="0"/>
                <a:cs typeface="Times New Roman" panose="02020603050405020304" pitchFamily="18" charset="0"/>
              </a:rPr>
              <a:t>Maintaining unity and uniqueness in the space of diversity, along with inclusion standards across various cultural environments, continues to become a significant challenge. </a:t>
            </a:r>
            <a:endParaRPr lang="en-IN" dirty="0">
              <a:latin typeface="Times New Roman" panose="02020603050405020304" pitchFamily="18" charset="0"/>
              <a:cs typeface="Times New Roman" panose="02020603050405020304" pitchFamily="18" charset="0"/>
            </a:endParaRPr>
          </a:p>
        </p:txBody>
      </p:sp>
      <p:pic>
        <p:nvPicPr>
          <p:cNvPr id="3074" name="Picture 2">
            <a:extLst>
              <a:ext uri="{FF2B5EF4-FFF2-40B4-BE49-F238E27FC236}">
                <a16:creationId xmlns:a16="http://schemas.microsoft.com/office/drawing/2014/main" id="{C31D8829-EC28-78DE-F623-774CB405A2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732" y="1872328"/>
            <a:ext cx="3924300" cy="2286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CE9A5A9-55A4-51F6-4B73-2062E9ED79C6}"/>
              </a:ext>
            </a:extLst>
          </p:cNvPr>
          <p:cNvSpPr txBox="1"/>
          <p:nvPr/>
        </p:nvSpPr>
        <p:spPr>
          <a:xfrm>
            <a:off x="515579" y="4886235"/>
            <a:ext cx="3598606" cy="769441"/>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Key Challenges in Recruitment &amp; Selection</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Self-Created)</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1499035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BDD01-A67D-D964-F0A1-EEF61BD0FE04}"/>
              </a:ext>
            </a:extLst>
          </p:cNvPr>
          <p:cNvSpPr>
            <a:spLocks noGrp="1"/>
          </p:cNvSpPr>
          <p:nvPr>
            <p:ph type="title"/>
          </p:nvPr>
        </p:nvSpPr>
        <p:spPr>
          <a:xfrm>
            <a:off x="838200" y="365126"/>
            <a:ext cx="10067488" cy="1019058"/>
          </a:xfrm>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Recommendations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7C47F58-E118-D3A4-DADF-9067C86FAFC3}"/>
              </a:ext>
            </a:extLst>
          </p:cNvPr>
          <p:cNvSpPr>
            <a:spLocks noGrp="1"/>
          </p:cNvSpPr>
          <p:nvPr>
            <p:ph idx="1"/>
          </p:nvPr>
        </p:nvSpPr>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Plan ahead based on predictive AI analytics in order to supplement recruitment processes of the future around the world (PwC, 2022). </a:t>
            </a:r>
          </a:p>
          <a:p>
            <a:pPr lvl="0" algn="just">
              <a:lnSpc>
                <a:spcPct val="150000"/>
              </a:lnSpc>
            </a:pPr>
            <a:r>
              <a:rPr lang="en-IN" dirty="0">
                <a:latin typeface="Times New Roman" panose="02020603050405020304" pitchFamily="18" charset="0"/>
                <a:cs typeface="Times New Roman" panose="02020603050405020304" pitchFamily="18" charset="0"/>
              </a:rPr>
              <a:t>Forge partnerships with higher education institutions and non-profit organizations in order to come up with a holistic, goals-oriented </a:t>
            </a:r>
            <a:r>
              <a:rPr lang="en-IN" dirty="0" err="1">
                <a:latin typeface="Times New Roman" panose="02020603050405020304" pitchFamily="18" charset="0"/>
                <a:cs typeface="Times New Roman" panose="02020603050405020304" pitchFamily="18" charset="0"/>
              </a:rPr>
              <a:t>labor</a:t>
            </a:r>
            <a:r>
              <a:rPr lang="en-IN" dirty="0">
                <a:latin typeface="Times New Roman" panose="02020603050405020304" pitchFamily="18" charset="0"/>
                <a:cs typeface="Times New Roman" panose="02020603050405020304" pitchFamily="18" charset="0"/>
              </a:rPr>
              <a:t> force. </a:t>
            </a:r>
          </a:p>
          <a:p>
            <a:pPr lvl="0" algn="just">
              <a:lnSpc>
                <a:spcPct val="150000"/>
              </a:lnSpc>
            </a:pPr>
            <a:r>
              <a:rPr lang="en-IN" dirty="0">
                <a:latin typeface="Times New Roman" panose="02020603050405020304" pitchFamily="18" charset="0"/>
                <a:cs typeface="Times New Roman" panose="02020603050405020304" pitchFamily="18" charset="0"/>
              </a:rPr>
              <a:t>Future hybrid, remote onboarding to enable the incorporation of different competencies across the geographical borders.</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3860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EE30-DB84-15A2-EFD7-0F0AE974278D}"/>
              </a:ext>
            </a:extLst>
          </p:cNvPr>
          <p:cNvSpPr>
            <a:spLocks noGrp="1"/>
          </p:cNvSpPr>
          <p:nvPr>
            <p:ph type="title"/>
          </p:nvPr>
        </p:nvSpPr>
        <p:spPr>
          <a:xfrm>
            <a:off x="838200" y="365125"/>
            <a:ext cx="9840985" cy="901613"/>
          </a:xfrm>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Strategic Connection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735EAD-DDBD-1272-01B2-9F4E16DDDB69}"/>
              </a:ext>
            </a:extLst>
          </p:cNvPr>
          <p:cNvSpPr>
            <a:spLocks noGrp="1"/>
          </p:cNvSpPr>
          <p:nvPr>
            <p:ph idx="1"/>
          </p:nvPr>
        </p:nvSpPr>
        <p:spPr/>
        <p:txBody>
          <a:bodyPr>
            <a:normAutofit fontScale="85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The effectiveness of recruiting diligently will bolster the innovation ability and the competitive position of Unilever by facilitating the acquisition of a mixed group of talented employees that are of high quality.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To follow the Resource-Based View, talent acquisition is a strategic tool to develop unique resources that are obtained due to outstanding human capital.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The Unilever Strategic Compass continues to be sustainable, which is directly supported by the quality of the recruitment processes, hence guarding the ability of this organisation in its long-term development.  </a:t>
            </a:r>
            <a:endParaRPr lang="en-IN" b="1" dirty="0">
              <a:latin typeface="Times New Roman" panose="02020603050405020304" pitchFamily="18" charset="0"/>
              <a:cs typeface="Times New Roman" panose="02020603050405020304" pitchFamily="18" charset="0"/>
            </a:endParaRPr>
          </a:p>
          <a:p>
            <a:pPr lvl="0"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355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D6746-C2EE-3E06-236E-FB83C2A62821}"/>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p>
        </p:txBody>
      </p:sp>
      <p:sp>
        <p:nvSpPr>
          <p:cNvPr id="3" name="Content Placeholder 2">
            <a:extLst>
              <a:ext uri="{FF2B5EF4-FFF2-40B4-BE49-F238E27FC236}">
                <a16:creationId xmlns:a16="http://schemas.microsoft.com/office/drawing/2014/main" id="{E8F742FE-C409-7A02-5BB7-F890815CA0D3}"/>
              </a:ext>
            </a:extLst>
          </p:cNvPr>
          <p:cNvSpPr>
            <a:spLocks noGrp="1"/>
          </p:cNvSpPr>
          <p:nvPr>
            <p:ph idx="1"/>
          </p:nvPr>
        </p:nvSpPr>
        <p:spPr/>
        <p:txBody>
          <a:bodyPr>
            <a:noAutofit/>
          </a:bodyPr>
          <a:lstStyle/>
          <a:p>
            <a:r>
              <a:rPr lang="en-US" sz="1100" dirty="0">
                <a:latin typeface="Times New Roman" panose="02020603050405020304" pitchFamily="18" charset="0"/>
                <a:cs typeface="Times New Roman" panose="02020603050405020304" pitchFamily="18" charset="0"/>
              </a:rPr>
              <a:t>Chartered Institute of Personnel and Development (CIPD) (2023a) </a:t>
            </a:r>
            <a:r>
              <a:rPr lang="en-US" sz="1100" i="1" dirty="0">
                <a:latin typeface="Times New Roman" panose="02020603050405020304" pitchFamily="18" charset="0"/>
                <a:cs typeface="Times New Roman" panose="02020603050405020304" pitchFamily="18" charset="0"/>
              </a:rPr>
              <a:t>Reward Management: Annual Survey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2"/>
              </a:rPr>
              <a:t>https://www.cipd.org/globalassets/media/knowledge/knowledge-hub/reports/2023-pdfs/financial-wellbeing-organisational-support_tcm18-108774.pdf</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Chartered Institute of Personnel and Development (CIPD) (2023b) </a:t>
            </a:r>
            <a:r>
              <a:rPr lang="en-US" sz="1100" i="1" dirty="0">
                <a:latin typeface="Times New Roman" panose="02020603050405020304" pitchFamily="18" charset="0"/>
                <a:cs typeface="Times New Roman" panose="02020603050405020304" pitchFamily="18" charset="0"/>
              </a:rPr>
              <a:t>Strategic Human Resource Management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3"/>
              </a:rPr>
              <a:t>https://www.cipd.org/en/knowledge/factsheets/strategic-hrm-factsheet/</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Guest, D.E. (2021) 'The role of line managers in the HRM process', in Sanders, K., Yang, H. and Patel, C. (eds.) </a:t>
            </a:r>
            <a:r>
              <a:rPr lang="en-US" sz="1100" i="1" dirty="0">
                <a:latin typeface="Times New Roman" panose="02020603050405020304" pitchFamily="18" charset="0"/>
                <a:cs typeface="Times New Roman" panose="02020603050405020304" pitchFamily="18" charset="0"/>
              </a:rPr>
              <a:t>Handbook on HR process research</a:t>
            </a:r>
            <a:r>
              <a:rPr lang="en-US" sz="1100" dirty="0">
                <a:latin typeface="Times New Roman" panose="02020603050405020304" pitchFamily="18" charset="0"/>
                <a:cs typeface="Times New Roman" panose="02020603050405020304" pitchFamily="18" charset="0"/>
              </a:rPr>
              <a:t>. Cheltenham: Edward Elgar Publishing, pp. 177-193.</a:t>
            </a:r>
          </a:p>
          <a:p>
            <a:r>
              <a:rPr lang="en-US" sz="1100" dirty="0">
                <a:latin typeface="Times New Roman" panose="02020603050405020304" pitchFamily="18" charset="0"/>
                <a:cs typeface="Times New Roman" panose="02020603050405020304" pitchFamily="18" charset="0"/>
              </a:rPr>
              <a:t>KPMG (2024) </a:t>
            </a:r>
            <a:r>
              <a:rPr lang="en-US" sz="1100" i="1" dirty="0">
                <a:latin typeface="Times New Roman" panose="02020603050405020304" pitchFamily="18" charset="0"/>
                <a:cs typeface="Times New Roman" panose="02020603050405020304" pitchFamily="18" charset="0"/>
              </a:rPr>
              <a:t>Future of HR 2024: Creating the Workforce of the Future</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4"/>
              </a:rPr>
              <a:t>https://assets.kpmg.com/content/dam/kpmgsites/uk/pdf/2024/02/future-of-work.pdf</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Lieu, P.T.H., Arunjit, N., </a:t>
            </a:r>
            <a:r>
              <a:rPr lang="en-US" sz="1100" dirty="0" err="1">
                <a:latin typeface="Times New Roman" panose="02020603050405020304" pitchFamily="18" charset="0"/>
                <a:cs typeface="Times New Roman" panose="02020603050405020304" pitchFamily="18" charset="0"/>
              </a:rPr>
              <a:t>Buapradabkul</a:t>
            </a:r>
            <a:r>
              <a:rPr lang="en-US" sz="1100" dirty="0">
                <a:latin typeface="Times New Roman" panose="02020603050405020304" pitchFamily="18" charset="0"/>
                <a:cs typeface="Times New Roman" panose="02020603050405020304" pitchFamily="18" charset="0"/>
              </a:rPr>
              <a:t>, S. and Nathaniel, D. (2021) </a:t>
            </a:r>
            <a:r>
              <a:rPr lang="en-US" sz="1100" i="1" dirty="0">
                <a:latin typeface="Times New Roman" panose="02020603050405020304" pitchFamily="18" charset="0"/>
                <a:cs typeface="Times New Roman" panose="02020603050405020304" pitchFamily="18" charset="0"/>
              </a:rPr>
              <a:t>Unilever Company Strategic Business Analysis</a:t>
            </a:r>
            <a:r>
              <a:rPr lang="en-US" sz="1100" dirty="0">
                <a:latin typeface="Times New Roman" panose="02020603050405020304" pitchFamily="18" charset="0"/>
                <a:cs typeface="Times New Roman" panose="02020603050405020304" pitchFamily="18" charset="0"/>
              </a:rPr>
              <a:t>. Feng Chia University Institutional Repository. Available at: </a:t>
            </a:r>
            <a:r>
              <a:rPr lang="en-US" sz="1100" dirty="0">
                <a:latin typeface="Times New Roman" panose="02020603050405020304" pitchFamily="18" charset="0"/>
                <a:cs typeface="Times New Roman" panose="02020603050405020304" pitchFamily="18" charset="0"/>
                <a:hlinkClick r:id="rId5"/>
              </a:rPr>
              <a:t>https://dspace.fcu.edu.tw/handle/2377/32072?mode=full</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Mercer (2023) </a:t>
            </a:r>
            <a:r>
              <a:rPr lang="en-US" sz="1100" i="1" dirty="0">
                <a:latin typeface="Times New Roman" panose="02020603050405020304" pitchFamily="18" charset="0"/>
                <a:cs typeface="Times New Roman" panose="02020603050405020304" pitchFamily="18" charset="0"/>
              </a:rPr>
              <a:t>Global Talent Trends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6"/>
              </a:rPr>
              <a:t>https://www.mercer.com/insights/people-strategy/future-of-work/global-talent-trends/</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PwC (2022) </a:t>
            </a:r>
            <a:r>
              <a:rPr lang="en-US" sz="1100" i="1" dirty="0">
                <a:latin typeface="Times New Roman" panose="02020603050405020304" pitchFamily="18" charset="0"/>
                <a:cs typeface="Times New Roman" panose="02020603050405020304" pitchFamily="18" charset="0"/>
              </a:rPr>
              <a:t>HR Tech and Analytics Insights Report 2022</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7"/>
              </a:rPr>
              <a:t>https://www.pwc.com/ee/et/publications/pub/future-of-work-report.pdf</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PwC (2023) </a:t>
            </a:r>
            <a:r>
              <a:rPr lang="en-US" sz="1100" i="1" dirty="0">
                <a:latin typeface="Times New Roman" panose="02020603050405020304" pitchFamily="18" charset="0"/>
                <a:cs typeface="Times New Roman" panose="02020603050405020304" pitchFamily="18" charset="0"/>
              </a:rPr>
              <a:t>Workforce Analytics and Fair Pay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8"/>
              </a:rPr>
              <a:t>https://www.pwc.com/sg/en/publications/hopes-and-fears/2023.html</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Statista (2024) </a:t>
            </a:r>
            <a:r>
              <a:rPr lang="en-US" sz="1100" i="1" dirty="0">
                <a:latin typeface="Times New Roman" panose="02020603050405020304" pitchFamily="18" charset="0"/>
                <a:cs typeface="Times New Roman" panose="02020603050405020304" pitchFamily="18" charset="0"/>
              </a:rPr>
              <a:t>Employee count Unilever by region 2024</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9"/>
              </a:rPr>
              <a:t>https://cdn.statcdn.com/Statistic/265000/269467-blank-754.png</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Unilever (2024) </a:t>
            </a:r>
            <a:r>
              <a:rPr lang="en-US" sz="1100" i="1" dirty="0">
                <a:latin typeface="Times New Roman" panose="02020603050405020304" pitchFamily="18" charset="0"/>
                <a:cs typeface="Times New Roman" panose="02020603050405020304" pitchFamily="18" charset="0"/>
              </a:rPr>
              <a:t>Annual Report and Accounts 2024</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10"/>
              </a:rPr>
              <a:t>https://www.unilever.com/files/unilever-annual-report-and-accounts-2024.pdf</a:t>
            </a:r>
            <a:r>
              <a:rPr lang="en-US" sz="1100" dirty="0">
                <a:latin typeface="Times New Roman" panose="02020603050405020304" pitchFamily="18" charset="0"/>
                <a:cs typeface="Times New Roman" panose="02020603050405020304" pitchFamily="18" charset="0"/>
              </a:rPr>
              <a:t> (Accessed: 2 November 2025).</a:t>
            </a:r>
          </a:p>
          <a:p>
            <a:r>
              <a:rPr lang="en-IN" sz="1100" dirty="0">
                <a:latin typeface="Times New Roman" panose="02020603050405020304" pitchFamily="18" charset="0"/>
                <a:cs typeface="Times New Roman" panose="02020603050405020304" pitchFamily="18" charset="0"/>
              </a:rPr>
              <a:t>Zhang, L., Van </a:t>
            </a:r>
            <a:r>
              <a:rPr lang="en-IN" sz="1100" dirty="0" err="1">
                <a:latin typeface="Times New Roman" panose="02020603050405020304" pitchFamily="18" charset="0"/>
                <a:cs typeface="Times New Roman" panose="02020603050405020304" pitchFamily="18" charset="0"/>
              </a:rPr>
              <a:t>Iddekinge</a:t>
            </a:r>
            <a:r>
              <a:rPr lang="en-IN" sz="1100" dirty="0">
                <a:latin typeface="Times New Roman" panose="02020603050405020304" pitchFamily="18" charset="0"/>
                <a:cs typeface="Times New Roman" panose="02020603050405020304" pitchFamily="18" charset="0"/>
              </a:rPr>
              <a:t>, C.H., </a:t>
            </a:r>
            <a:r>
              <a:rPr lang="en-IN" sz="1100" dirty="0" err="1">
                <a:latin typeface="Times New Roman" panose="02020603050405020304" pitchFamily="18" charset="0"/>
                <a:cs typeface="Times New Roman" panose="02020603050405020304" pitchFamily="18" charset="0"/>
              </a:rPr>
              <a:t>Ployhart</a:t>
            </a:r>
            <a:r>
              <a:rPr lang="en-IN" sz="1100" dirty="0">
                <a:latin typeface="Times New Roman" panose="02020603050405020304" pitchFamily="18" charset="0"/>
                <a:cs typeface="Times New Roman" panose="02020603050405020304" pitchFamily="18" charset="0"/>
              </a:rPr>
              <a:t>, R.E., Arnold, J.D. and Jordan, S.L. (2023) 'The definition and measurement of human capital resources: A content and meta-analytic review', </a:t>
            </a:r>
            <a:r>
              <a:rPr lang="en-IN" sz="1100" i="1" dirty="0">
                <a:latin typeface="Times New Roman" panose="02020603050405020304" pitchFamily="18" charset="0"/>
                <a:cs typeface="Times New Roman" panose="02020603050405020304" pitchFamily="18" charset="0"/>
              </a:rPr>
              <a:t>Journal of applied psychology</a:t>
            </a:r>
            <a:r>
              <a:rPr lang="en-IN" sz="1100" dirty="0">
                <a:latin typeface="Times New Roman" panose="02020603050405020304" pitchFamily="18" charset="0"/>
                <a:cs typeface="Times New Roman" panose="02020603050405020304" pitchFamily="18" charset="0"/>
              </a:rPr>
              <a:t>, 108(9), p.1486.</a:t>
            </a:r>
          </a:p>
        </p:txBody>
      </p:sp>
    </p:spTree>
    <p:extLst>
      <p:ext uri="{BB962C8B-B14F-4D97-AF65-F5344CB8AC3E}">
        <p14:creationId xmlns:p14="http://schemas.microsoft.com/office/powerpoint/2010/main" val="25665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D4648-3CC6-3702-D136-75735C20CDBA}"/>
              </a:ext>
            </a:extLst>
          </p:cNvPr>
          <p:cNvSpPr>
            <a:spLocks noGrp="1"/>
          </p:cNvSpPr>
          <p:nvPr>
            <p:ph type="title"/>
          </p:nvPr>
        </p:nvSpPr>
        <p:spPr/>
        <p:txBody>
          <a:bodyPr>
            <a:normAutofit fontScale="90000"/>
          </a:bodyPr>
          <a:lstStyle/>
          <a:p>
            <a:pPr>
              <a:lnSpc>
                <a:spcPct val="100000"/>
              </a:lnSpc>
            </a:pPr>
            <a:r>
              <a:rPr lang="en-IN" b="1" dirty="0">
                <a:latin typeface="Times New Roman" panose="02020603050405020304" pitchFamily="18" charset="0"/>
                <a:cs typeface="Times New Roman" panose="02020603050405020304" pitchFamily="18" charset="0"/>
              </a:rPr>
              <a:t>Overview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 :Training and development)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37E55E-F5B4-8CE9-B152-C0F469299C62}"/>
              </a:ext>
            </a:extLst>
          </p:cNvPr>
          <p:cNvSpPr>
            <a:spLocks noGrp="1"/>
          </p:cNvSpPr>
          <p:nvPr>
            <p:ph idx="1"/>
          </p:nvPr>
        </p:nvSpPr>
        <p:spPr>
          <a:xfrm>
            <a:off x="838200" y="1825625"/>
            <a:ext cx="6998110" cy="4351338"/>
          </a:xfrm>
        </p:spPr>
        <p:txBody>
          <a:bodyPr>
            <a:normAutofit fontScale="700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“Unilever promotes a "Learn, Do, Grow" culture in its quest to create a workforce fit for the future, aligned to business transformation” (Unilever, 2024). </a:t>
            </a:r>
          </a:p>
          <a:p>
            <a:pPr algn="just" fontAlgn="base">
              <a:lnSpc>
                <a:spcPct val="150000"/>
              </a:lnSpc>
            </a:pPr>
            <a:r>
              <a:rPr lang="en-US" dirty="0">
                <a:latin typeface="Times New Roman" panose="02020603050405020304" pitchFamily="18" charset="0"/>
                <a:cs typeface="Times New Roman" panose="02020603050405020304" pitchFamily="18" charset="0"/>
              </a:rPr>
              <a:t>Training and development are very much at the heart of building capability and enhancing leadership, innovation and sustainability (</a:t>
            </a:r>
            <a:r>
              <a:rPr lang="en-US" dirty="0" err="1">
                <a:latin typeface="Times New Roman" panose="02020603050405020304" pitchFamily="18" charset="0"/>
                <a:cs typeface="Times New Roman" panose="02020603050405020304" pitchFamily="18" charset="0"/>
              </a:rPr>
              <a:t>Usende</a:t>
            </a:r>
            <a:r>
              <a:rPr lang="en-US" dirty="0">
                <a:latin typeface="Times New Roman" panose="02020603050405020304" pitchFamily="18" charset="0"/>
                <a:cs typeface="Times New Roman" panose="02020603050405020304" pitchFamily="18" charset="0"/>
              </a:rPr>
              <a:t> and Njoku, 2025).</a:t>
            </a:r>
          </a:p>
          <a:p>
            <a:pPr algn="just" fontAlgn="base">
              <a:lnSpc>
                <a:spcPct val="150000"/>
              </a:lnSpc>
            </a:pPr>
            <a:r>
              <a:rPr lang="en-US" dirty="0">
                <a:latin typeface="Times New Roman" panose="02020603050405020304" pitchFamily="18" charset="0"/>
                <a:cs typeface="Times New Roman" panose="02020603050405020304" pitchFamily="18" charset="0"/>
              </a:rPr>
              <a:t>Continuous learning is a core component to build capability, empowering employees to adjust to the changing digital landscape and ongoing market challenges (CIPD, 2023).</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4098" name="Picture 2">
            <a:extLst>
              <a:ext uri="{FF2B5EF4-FFF2-40B4-BE49-F238E27FC236}">
                <a16:creationId xmlns:a16="http://schemas.microsoft.com/office/drawing/2014/main" id="{11749219-E1E8-E745-7E73-C160EAA1F8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465" y="1825625"/>
            <a:ext cx="3995431" cy="25431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2341D8E-1E0C-F358-2881-3C858B61D623}"/>
              </a:ext>
            </a:extLst>
          </p:cNvPr>
          <p:cNvSpPr txBox="1"/>
          <p:nvPr/>
        </p:nvSpPr>
        <p:spPr>
          <a:xfrm>
            <a:off x="8147793" y="4866571"/>
            <a:ext cx="3588774" cy="769441"/>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Unilever’s "Learn, Do, Grow" culture</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Self-Created)</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216787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6450-5B9D-3161-1D4C-E4AAC8C73B96}"/>
              </a:ext>
            </a:extLst>
          </p:cNvPr>
          <p:cNvSpPr>
            <a:spLocks noGrp="1"/>
          </p:cNvSpPr>
          <p:nvPr>
            <p:ph type="title"/>
          </p:nvPr>
        </p:nvSpPr>
        <p:spPr>
          <a:xfrm>
            <a:off x="787866" y="478887"/>
            <a:ext cx="9991987" cy="683499"/>
          </a:xfrm>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Current Practices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22A36C-72EB-DC90-9DD0-E9C79416A66F}"/>
              </a:ext>
            </a:extLst>
          </p:cNvPr>
          <p:cNvSpPr>
            <a:spLocks noGrp="1"/>
          </p:cNvSpPr>
          <p:nvPr>
            <p:ph idx="1"/>
          </p:nvPr>
        </p:nvSpPr>
        <p:spPr>
          <a:xfrm>
            <a:off x="4424516" y="1825625"/>
            <a:ext cx="6929284" cy="4351338"/>
          </a:xfrm>
        </p:spPr>
        <p:txBody>
          <a:bodyPr>
            <a:normAutofit fontScale="775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The Unilever Learning Hub provides around-the-clock access to digital courses that promote global continuous professional development (Unilever, 2024). </a:t>
            </a:r>
          </a:p>
          <a:p>
            <a:pPr algn="just" fontAlgn="base">
              <a:lnSpc>
                <a:spcPct val="150000"/>
              </a:lnSpc>
            </a:pPr>
            <a:r>
              <a:rPr lang="en-US" dirty="0">
                <a:latin typeface="Times New Roman" panose="02020603050405020304" pitchFamily="18" charset="0"/>
                <a:cs typeface="Times New Roman" panose="02020603050405020304" pitchFamily="18" charset="0"/>
              </a:rPr>
              <a:t>Leadership training under the Unilever Future Leaders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builds successors to senior roles (CIPD, 2023). </a:t>
            </a:r>
          </a:p>
          <a:p>
            <a:pPr algn="just" fontAlgn="base">
              <a:lnSpc>
                <a:spcPct val="150000"/>
              </a:lnSpc>
            </a:pPr>
            <a:r>
              <a:rPr lang="en-US" dirty="0">
                <a:latin typeface="Times New Roman" panose="02020603050405020304" pitchFamily="18" charset="0"/>
                <a:cs typeface="Times New Roman" panose="02020603050405020304" pitchFamily="18" charset="0"/>
              </a:rPr>
              <a:t>Strategic partnerships with Coursera and LinkedIn Learning provide access to even more diverse, high-quality training offerings (</a:t>
            </a:r>
            <a:r>
              <a:rPr lang="en-US" dirty="0" err="1">
                <a:latin typeface="Times New Roman" panose="02020603050405020304" pitchFamily="18" charset="0"/>
                <a:cs typeface="Times New Roman" panose="02020603050405020304" pitchFamily="18" charset="0"/>
              </a:rPr>
              <a:t>Usende</a:t>
            </a:r>
            <a:r>
              <a:rPr lang="en-US" dirty="0">
                <a:latin typeface="Times New Roman" panose="02020603050405020304" pitchFamily="18" charset="0"/>
                <a:cs typeface="Times New Roman" panose="02020603050405020304" pitchFamily="18" charset="0"/>
              </a:rPr>
              <a:t> and Njoku, 2025). </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5122" name="Picture 2">
            <a:extLst>
              <a:ext uri="{FF2B5EF4-FFF2-40B4-BE49-F238E27FC236}">
                <a16:creationId xmlns:a16="http://schemas.microsoft.com/office/drawing/2014/main" id="{045A5B78-9DA2-8C2D-DA8A-9CC7F80140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441" y="1825625"/>
            <a:ext cx="3906581" cy="39065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B712B7-82BF-7A0C-028B-35CA34BC477F}"/>
              </a:ext>
            </a:extLst>
          </p:cNvPr>
          <p:cNvSpPr txBox="1"/>
          <p:nvPr/>
        </p:nvSpPr>
        <p:spPr>
          <a:xfrm>
            <a:off x="395441" y="5732206"/>
            <a:ext cx="4188542" cy="1107996"/>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Unilever Future Leaders </a:t>
            </a:r>
            <a:r>
              <a:rPr lang="en-US" sz="1100" b="1" i="0" u="none" strike="noStrike" dirty="0" err="1">
                <a:solidFill>
                  <a:srgbClr val="000000"/>
                </a:solidFill>
                <a:effectLst/>
                <a:latin typeface="Times New Roman" panose="02020603050405020304" pitchFamily="18" charset="0"/>
              </a:rPr>
              <a:t>Programme</a:t>
            </a:r>
            <a:r>
              <a:rPr lang="en-US" sz="1100" b="1" i="0" u="none" strike="noStrike" dirty="0">
                <a:solidFill>
                  <a:srgbClr val="000000"/>
                </a:solidFill>
                <a:effectLst/>
                <a:latin typeface="Times New Roman" panose="02020603050405020304" pitchFamily="18" charset="0"/>
              </a:rPr>
              <a:t> for employees</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https://tbcdn.talentbrew.com/company/34155/31939/content/Unilever_Future_Leaders_Programme_application_process_aXfxWk.png)</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462928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23068-6813-D408-8E91-115665191875}"/>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Role of Line Managers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D426DDA-E080-72F0-51A0-E664B36B0BE2}"/>
              </a:ext>
            </a:extLst>
          </p:cNvPr>
          <p:cNvSpPr>
            <a:spLocks noGrp="1"/>
          </p:cNvSpPr>
          <p:nvPr>
            <p:ph idx="1"/>
          </p:nvPr>
        </p:nvSpPr>
        <p:spPr>
          <a:xfrm>
            <a:off x="838200" y="1825625"/>
            <a:ext cx="5955890"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In performance evaluations, line managers identify personal learning requirements in accordance with business objectives (Armstrong and Taylor, 2023).</a:t>
            </a:r>
          </a:p>
          <a:p>
            <a:pPr lvl="0" algn="just">
              <a:lnSpc>
                <a:spcPct val="160000"/>
              </a:lnSpc>
            </a:pPr>
            <a:r>
              <a:rPr lang="en-IN" dirty="0">
                <a:latin typeface="Times New Roman" panose="02020603050405020304" pitchFamily="18" charset="0"/>
                <a:cs typeface="Times New Roman" panose="02020603050405020304" pitchFamily="18" charset="0"/>
              </a:rPr>
              <a:t>They guide and train employees to use their acquired skills in real work situations.</a:t>
            </a:r>
          </a:p>
          <a:p>
            <a:pPr lvl="0" algn="just">
              <a:lnSpc>
                <a:spcPct val="160000"/>
              </a:lnSpc>
            </a:pPr>
            <a:r>
              <a:rPr lang="en-IN" dirty="0">
                <a:latin typeface="Times New Roman" panose="02020603050405020304" pitchFamily="18" charset="0"/>
                <a:cs typeface="Times New Roman" panose="02020603050405020304" pitchFamily="18" charset="0"/>
              </a:rPr>
              <a:t>Managers assess post-training performance results to determine the transfer of knowledge and overall efficiency (Larasati and </a:t>
            </a:r>
            <a:r>
              <a:rPr lang="en-IN" dirty="0" err="1">
                <a:latin typeface="Times New Roman" panose="02020603050405020304" pitchFamily="18" charset="0"/>
                <a:cs typeface="Times New Roman" panose="02020603050405020304" pitchFamily="18" charset="0"/>
              </a:rPr>
              <a:t>Asropi</a:t>
            </a:r>
            <a:r>
              <a:rPr lang="en-IN" dirty="0">
                <a:latin typeface="Times New Roman" panose="02020603050405020304" pitchFamily="18" charset="0"/>
                <a:cs typeface="Times New Roman" panose="02020603050405020304" pitchFamily="18" charset="0"/>
              </a:rPr>
              <a:t>, 2025).</a:t>
            </a:r>
          </a:p>
        </p:txBody>
      </p:sp>
      <p:pic>
        <p:nvPicPr>
          <p:cNvPr id="6146" name="Picture 2">
            <a:extLst>
              <a:ext uri="{FF2B5EF4-FFF2-40B4-BE49-F238E27FC236}">
                <a16:creationId xmlns:a16="http://schemas.microsoft.com/office/drawing/2014/main" id="{35097066-1E04-E2FC-DA0D-D913E89AD7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7141" y="1662112"/>
            <a:ext cx="4124325" cy="35337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5BAADDF-0B67-B90B-7729-C3890A1E08EC}"/>
              </a:ext>
            </a:extLst>
          </p:cNvPr>
          <p:cNvSpPr txBox="1"/>
          <p:nvPr/>
        </p:nvSpPr>
        <p:spPr>
          <a:xfrm>
            <a:off x="7737987" y="5554155"/>
            <a:ext cx="3510116" cy="938719"/>
          </a:xfrm>
          <a:prstGeom prst="rect">
            <a:avLst/>
          </a:prstGeom>
          <a:noFill/>
        </p:spPr>
        <p:txBody>
          <a:bodyPr wrap="square">
            <a:spAutoFit/>
          </a:bodyPr>
          <a:lstStyle/>
          <a:p>
            <a:pPr algn="ctr" rtl="0">
              <a:buNone/>
            </a:pPr>
            <a:r>
              <a:rPr lang="en-IN" sz="1100" b="1" i="0" u="none" strike="noStrike" dirty="0">
                <a:solidFill>
                  <a:srgbClr val="000000"/>
                </a:solidFill>
                <a:effectLst/>
                <a:latin typeface="Times New Roman" panose="02020603050405020304" pitchFamily="18" charset="0"/>
              </a:rPr>
              <a:t>Figure: Performance Appraisals Method</a:t>
            </a:r>
            <a:endParaRPr lang="en-IN" sz="1100" b="0" dirty="0">
              <a:effectLst/>
            </a:endParaRPr>
          </a:p>
          <a:p>
            <a:pPr algn="ctr" rtl="0">
              <a:buNone/>
            </a:pPr>
            <a:r>
              <a:rPr lang="en-IN" sz="1100" b="0" i="0" u="none" strike="noStrike" dirty="0">
                <a:solidFill>
                  <a:srgbClr val="000000"/>
                </a:solidFill>
                <a:effectLst/>
                <a:latin typeface="Times New Roman" panose="02020603050405020304" pitchFamily="18" charset="0"/>
              </a:rPr>
              <a:t>(Source: https://www.taxmann.com/post/wp-content/uploads/2023/04/Picture2-1-1024x878.png)</a:t>
            </a:r>
            <a:endParaRPr lang="en-IN" sz="1100" b="0" dirty="0">
              <a:effectLst/>
            </a:endParaRPr>
          </a:p>
          <a:p>
            <a:pPr>
              <a:buNone/>
            </a:pPr>
            <a:br>
              <a:rPr lang="en-IN" sz="1100" dirty="0"/>
            </a:br>
            <a:endParaRPr lang="en-IN" sz="1100" dirty="0"/>
          </a:p>
        </p:txBody>
      </p:sp>
    </p:spTree>
    <p:extLst>
      <p:ext uri="{BB962C8B-B14F-4D97-AF65-F5344CB8AC3E}">
        <p14:creationId xmlns:p14="http://schemas.microsoft.com/office/powerpoint/2010/main" val="1641068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1C651-E3FB-FAB3-9F40-23FEE7A6EBDD}"/>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Challenges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D340B61-2F90-E434-75DB-B7866D73259E}"/>
              </a:ext>
            </a:extLst>
          </p:cNvPr>
          <p:cNvSpPr>
            <a:spLocks noGrp="1"/>
          </p:cNvSpPr>
          <p:nvPr>
            <p:ph idx="1"/>
          </p:nvPr>
        </p:nvSpPr>
        <p:spPr>
          <a:xfrm>
            <a:off x="838200" y="1825625"/>
            <a:ext cx="4254910" cy="4351338"/>
          </a:xfrm>
        </p:spPr>
        <p:txBody>
          <a:bodyPr>
            <a:normAutofit fontScale="55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Quickly changing technology indicates that current and relevant training materials can be challenging to manage (</a:t>
            </a:r>
            <a:r>
              <a:rPr lang="en-IN" dirty="0" err="1">
                <a:latin typeface="Times New Roman" panose="02020603050405020304" pitchFamily="18" charset="0"/>
                <a:cs typeface="Times New Roman" panose="02020603050405020304" pitchFamily="18" charset="0"/>
              </a:rPr>
              <a:t>Alnezi</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2023). </a:t>
            </a:r>
          </a:p>
          <a:p>
            <a:pPr lvl="0" algn="just">
              <a:lnSpc>
                <a:spcPct val="170000"/>
              </a:lnSpc>
            </a:pPr>
            <a:r>
              <a:rPr lang="en-IN" dirty="0">
                <a:latin typeface="Times New Roman" panose="02020603050405020304" pitchFamily="18" charset="0"/>
                <a:cs typeface="Times New Roman" panose="02020603050405020304" pitchFamily="18" charset="0"/>
              </a:rPr>
              <a:t>Calculating the “return on investment (ROI)” on learning and development programmes is seen complicated and inconsistent. </a:t>
            </a:r>
          </a:p>
          <a:p>
            <a:pPr lvl="0" algn="just">
              <a:lnSpc>
                <a:spcPct val="170000"/>
              </a:lnSpc>
            </a:pPr>
            <a:r>
              <a:rPr lang="en-IN" dirty="0">
                <a:latin typeface="Times New Roman" panose="02020603050405020304" pitchFamily="18" charset="0"/>
                <a:cs typeface="Times New Roman" panose="02020603050405020304" pitchFamily="18" charset="0"/>
              </a:rPr>
              <a:t>Balancing a standardised, global approach with a localised workforce is challenging to deliver and culturally appropriate.</a:t>
            </a:r>
          </a:p>
        </p:txBody>
      </p:sp>
      <p:pic>
        <p:nvPicPr>
          <p:cNvPr id="7170" name="Picture 2">
            <a:extLst>
              <a:ext uri="{FF2B5EF4-FFF2-40B4-BE49-F238E27FC236}">
                <a16:creationId xmlns:a16="http://schemas.microsoft.com/office/drawing/2014/main" id="{F2DD3989-CFD6-0928-8DDC-8E7712284C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6772" y="1900237"/>
            <a:ext cx="5477028" cy="33488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A1A96E-854C-B685-01FD-013CEB1FE018}"/>
              </a:ext>
            </a:extLst>
          </p:cNvPr>
          <p:cNvSpPr txBox="1"/>
          <p:nvPr/>
        </p:nvSpPr>
        <p:spPr>
          <a:xfrm>
            <a:off x="6813755" y="5669131"/>
            <a:ext cx="3824748" cy="1015663"/>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cs typeface="Times New Roman" panose="02020603050405020304" pitchFamily="18" charset="0"/>
              </a:rPr>
              <a:t>Figure: L&amp;D Resourcing and Workload Survey Report as per CIPD</a:t>
            </a:r>
            <a:endParaRPr lang="en-US" sz="1200" b="0" dirty="0">
              <a:effectLst/>
              <a:latin typeface="Times New Roman" panose="02020603050405020304" pitchFamily="18" charset="0"/>
              <a:cs typeface="Times New Roman" panose="02020603050405020304" pitchFamily="18" charset="0"/>
            </a:endParaRPr>
          </a:p>
          <a:p>
            <a:pPr algn="ctr" rtl="0">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(Source: CIPD, 2023c)</a:t>
            </a:r>
            <a:endParaRPr lang="en-US" sz="1200" b="0" dirty="0">
              <a:effectLst/>
              <a:latin typeface="Times New Roman" panose="02020603050405020304" pitchFamily="18" charset="0"/>
              <a:cs typeface="Times New Roman" panose="02020603050405020304" pitchFamily="18" charset="0"/>
            </a:endParaRPr>
          </a:p>
          <a:p>
            <a:pPr>
              <a:buNone/>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9646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2066-A193-018E-BCCB-826F5D2B1C4C}"/>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Recommendations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FC707E1-08FB-A84F-D978-CA1DD6D4587A}"/>
              </a:ext>
            </a:extLst>
          </p:cNvPr>
          <p:cNvSpPr>
            <a:spLocks noGrp="1"/>
          </p:cNvSpPr>
          <p:nvPr>
            <p:ph idx="1"/>
          </p:nvPr>
        </p:nvSpPr>
        <p:spPr>
          <a:xfrm>
            <a:off x="5152102" y="1825625"/>
            <a:ext cx="6201697" cy="4351338"/>
          </a:xfrm>
        </p:spPr>
        <p:txBody>
          <a:bodyPr>
            <a:normAutofit fontScale="625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The use of AI-based adaptive learning platforms makes it possible to create a customized learning path for employees (PwC, 2023).</a:t>
            </a:r>
          </a:p>
          <a:p>
            <a:pPr lvl="0" algn="just">
              <a:lnSpc>
                <a:spcPct val="170000"/>
              </a:lnSpc>
            </a:pPr>
            <a:r>
              <a:rPr lang="en-IN" dirty="0">
                <a:latin typeface="Times New Roman" panose="02020603050405020304" pitchFamily="18" charset="0"/>
                <a:cs typeface="Times New Roman" panose="02020603050405020304" pitchFamily="18" charset="0"/>
              </a:rPr>
              <a:t>Furthermore, virtual reality (VR) and immersive simulation-based learning modalities are important to supplement leadership development and safety teaching.</a:t>
            </a:r>
          </a:p>
          <a:p>
            <a:pPr lvl="0" algn="just">
              <a:lnSpc>
                <a:spcPct val="170000"/>
              </a:lnSpc>
            </a:pPr>
            <a:r>
              <a:rPr lang="en-IN" dirty="0">
                <a:latin typeface="Times New Roman" panose="02020603050405020304" pitchFamily="18" charset="0"/>
                <a:cs typeface="Times New Roman" panose="02020603050405020304" pitchFamily="18" charset="0"/>
              </a:rPr>
              <a:t>Kirkpatrick's Four-Level Model is a systematic framework for evaluating the outcomes of training, as well as the transfer of acquired knowledge (Larasati and </a:t>
            </a:r>
            <a:r>
              <a:rPr lang="en-IN" dirty="0" err="1">
                <a:latin typeface="Times New Roman" panose="02020603050405020304" pitchFamily="18" charset="0"/>
                <a:cs typeface="Times New Roman" panose="02020603050405020304" pitchFamily="18" charset="0"/>
              </a:rPr>
              <a:t>Asropi</a:t>
            </a:r>
            <a:r>
              <a:rPr lang="en-IN" dirty="0">
                <a:latin typeface="Times New Roman" panose="02020603050405020304" pitchFamily="18" charset="0"/>
                <a:cs typeface="Times New Roman" panose="02020603050405020304" pitchFamily="18" charset="0"/>
              </a:rPr>
              <a:t>, 2025).</a:t>
            </a:r>
          </a:p>
          <a:p>
            <a:pPr lvl="0" algn="just">
              <a:lnSpc>
                <a:spcPct val="170000"/>
              </a:lnSpc>
            </a:pPr>
            <a:endParaRPr lang="en-IN" dirty="0">
              <a:latin typeface="Times New Roman" panose="02020603050405020304" pitchFamily="18" charset="0"/>
              <a:cs typeface="Times New Roman" panose="02020603050405020304" pitchFamily="18" charset="0"/>
            </a:endParaRPr>
          </a:p>
        </p:txBody>
      </p:sp>
      <p:pic>
        <p:nvPicPr>
          <p:cNvPr id="8194" name="Picture 2">
            <a:extLst>
              <a:ext uri="{FF2B5EF4-FFF2-40B4-BE49-F238E27FC236}">
                <a16:creationId xmlns:a16="http://schemas.microsoft.com/office/drawing/2014/main" id="{A2F5BA9E-F23F-6BAB-28AB-4862249670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689" y="1931014"/>
            <a:ext cx="4690413" cy="29848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7927F9E-A866-27DD-076E-8431273F224E}"/>
              </a:ext>
            </a:extLst>
          </p:cNvPr>
          <p:cNvSpPr txBox="1"/>
          <p:nvPr/>
        </p:nvSpPr>
        <p:spPr>
          <a:xfrm>
            <a:off x="1228817" y="5384879"/>
            <a:ext cx="3156155" cy="1107996"/>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AI-Powered </a:t>
            </a:r>
            <a:r>
              <a:rPr lang="en-US" sz="1100" b="1" i="0" u="none" strike="noStrike" dirty="0" err="1">
                <a:solidFill>
                  <a:srgbClr val="000000"/>
                </a:solidFill>
                <a:effectLst/>
                <a:latin typeface="Times New Roman" panose="02020603050405020304" pitchFamily="18" charset="0"/>
              </a:rPr>
              <a:t>Personalised</a:t>
            </a:r>
            <a:r>
              <a:rPr lang="en-US" sz="1100" b="1" i="0" u="none" strike="noStrike" dirty="0">
                <a:solidFill>
                  <a:srgbClr val="000000"/>
                </a:solidFill>
                <a:effectLst/>
                <a:latin typeface="Times New Roman" panose="02020603050405020304" pitchFamily="18" charset="0"/>
              </a:rPr>
              <a:t> Learning</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https://softwebsolutions.b-cdn.net/wp-content/uploads/2024/07/AI-Driven-Adaptive-Learning-1.webp)</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1468124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9BA1D-4C13-CF45-29B3-5F7921A331D0}"/>
              </a:ext>
            </a:extLst>
          </p:cNvPr>
          <p:cNvSpPr>
            <a:spLocks noGrp="1"/>
          </p:cNvSpPr>
          <p:nvPr>
            <p:ph type="title"/>
          </p:nvPr>
        </p:nvSpPr>
        <p:spPr/>
        <p:txBody>
          <a:bodyPr>
            <a:normAutofit fontScale="90000"/>
          </a:bodyPr>
          <a:lstStyle/>
          <a:p>
            <a:pPr algn="just">
              <a:lnSpc>
                <a:spcPct val="150000"/>
              </a:lnSpc>
            </a:pPr>
            <a:r>
              <a:rPr lang="en-IN" b="1" dirty="0">
                <a:latin typeface="Times New Roman" panose="02020603050405020304" pitchFamily="18" charset="0"/>
                <a:cs typeface="Times New Roman" panose="02020603050405020304" pitchFamily="18" charset="0"/>
              </a:rPr>
              <a:t> Strategic Connection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B095EB8-BA74-D5F6-2830-D69B93229BE5}"/>
              </a:ext>
            </a:extLst>
          </p:cNvPr>
          <p:cNvSpPr>
            <a:spLocks noGrp="1"/>
          </p:cNvSpPr>
          <p:nvPr>
            <p:ph idx="1"/>
          </p:nvPr>
        </p:nvSpPr>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The need to invest in training programs helps to increase staff engagement and retention, which can then lead to an increase in corporate performance.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Lifelong learning fosters innovations, leadership development, and long-lasting organizational agility.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This is entirely consistent with Unilever's Compass Strategy, which aims to develop future-fit sustainable talent.</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1152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7C06-D9B8-9465-CBFF-400C34005BD0}"/>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p>
        </p:txBody>
      </p:sp>
      <p:sp>
        <p:nvSpPr>
          <p:cNvPr id="3" name="Content Placeholder 2">
            <a:extLst>
              <a:ext uri="{FF2B5EF4-FFF2-40B4-BE49-F238E27FC236}">
                <a16:creationId xmlns:a16="http://schemas.microsoft.com/office/drawing/2014/main" id="{654883DF-07C0-8813-4A4A-CB9DD63CFD56}"/>
              </a:ext>
            </a:extLst>
          </p:cNvPr>
          <p:cNvSpPr>
            <a:spLocks noGrp="1"/>
          </p:cNvSpPr>
          <p:nvPr>
            <p:ph idx="1"/>
          </p:nvPr>
        </p:nvSpPr>
        <p:spPr/>
        <p:txBody>
          <a:bodyPr>
            <a:normAutofit/>
          </a:bodyPr>
          <a:lstStyle/>
          <a:p>
            <a:r>
              <a:rPr lang="en-US" sz="1600" dirty="0">
                <a:latin typeface="Times New Roman" panose="02020603050405020304" pitchFamily="18" charset="0"/>
                <a:cs typeface="Times New Roman" panose="02020603050405020304" pitchFamily="18" charset="0"/>
              </a:rPr>
              <a:t>Alenezi, M., Wardat, S. and </a:t>
            </a:r>
            <a:r>
              <a:rPr lang="en-US" sz="1600" dirty="0" err="1">
                <a:latin typeface="Times New Roman" panose="02020603050405020304" pitchFamily="18" charset="0"/>
                <a:cs typeface="Times New Roman" panose="02020603050405020304" pitchFamily="18" charset="0"/>
              </a:rPr>
              <a:t>Akour</a:t>
            </a:r>
            <a:r>
              <a:rPr lang="en-US" sz="1600" dirty="0">
                <a:latin typeface="Times New Roman" panose="02020603050405020304" pitchFamily="18" charset="0"/>
                <a:cs typeface="Times New Roman" panose="02020603050405020304" pitchFamily="18" charset="0"/>
              </a:rPr>
              <a:t>, M. (2023) 'The need of integrating digital education in higher education: Challenges and opportunities',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15(6), p.4782.</a:t>
            </a:r>
          </a:p>
          <a:p>
            <a:r>
              <a:rPr lang="en-US" sz="1600" dirty="0">
                <a:latin typeface="Times New Roman" panose="02020603050405020304" pitchFamily="18" charset="0"/>
                <a:cs typeface="Times New Roman" panose="02020603050405020304" pitchFamily="18" charset="0"/>
              </a:rPr>
              <a:t>Armstrong, M. and Taylor, S. (2023) </a:t>
            </a:r>
            <a:r>
              <a:rPr lang="en-US" sz="1600" i="1" dirty="0">
                <a:latin typeface="Times New Roman" panose="02020603050405020304" pitchFamily="18" charset="0"/>
                <a:cs typeface="Times New Roman" panose="02020603050405020304" pitchFamily="18" charset="0"/>
              </a:rPr>
              <a:t>Armstrong's handbook of human resource management practice: A guide to the theory and practice of people management</a:t>
            </a:r>
            <a:r>
              <a:rPr lang="en-US" sz="1600" dirty="0">
                <a:latin typeface="Times New Roman" panose="02020603050405020304" pitchFamily="18" charset="0"/>
                <a:cs typeface="Times New Roman" panose="02020603050405020304" pitchFamily="18" charset="0"/>
              </a:rPr>
              <a:t>. London: Kogan Page Publishers.</a:t>
            </a:r>
          </a:p>
          <a:p>
            <a:r>
              <a:rPr lang="en-US" sz="1600" dirty="0">
                <a:latin typeface="Times New Roman" panose="02020603050405020304" pitchFamily="18" charset="0"/>
                <a:cs typeface="Times New Roman" panose="02020603050405020304" pitchFamily="18" charset="0"/>
              </a:rPr>
              <a:t>Chartered Institute of Personnel and Development (CIPD) (2023c) </a:t>
            </a:r>
            <a:r>
              <a:rPr lang="en-US" sz="1600" i="1" dirty="0">
                <a:latin typeface="Times New Roman" panose="02020603050405020304" pitchFamily="18" charset="0"/>
                <a:cs typeface="Times New Roman" panose="02020603050405020304" pitchFamily="18" charset="0"/>
              </a:rPr>
              <a:t>Learning and Skills at Work Report 2023</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rPr>
              <a:t>https://www.cipd.org/globalassets/media/knowledge/knowledge-hub/reports/2023-pdfs/2023-learning-at-work-survey-report-8378.pdf</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Larasati, A. and </a:t>
            </a:r>
            <a:r>
              <a:rPr lang="en-US" sz="1600" dirty="0" err="1">
                <a:latin typeface="Times New Roman" panose="02020603050405020304" pitchFamily="18" charset="0"/>
                <a:cs typeface="Times New Roman" panose="02020603050405020304" pitchFamily="18" charset="0"/>
              </a:rPr>
              <a:t>Asropi</a:t>
            </a:r>
            <a:r>
              <a:rPr lang="en-US" sz="1600" dirty="0">
                <a:latin typeface="Times New Roman" panose="02020603050405020304" pitchFamily="18" charset="0"/>
                <a:cs typeface="Times New Roman" panose="02020603050405020304" pitchFamily="18" charset="0"/>
              </a:rPr>
              <a:t>, A. (2025) 'Training Evaluation Based on the Kirkpatrick Levels 2 and 3 Evaluation Model: A Case Study on Induction Program for Novice Teachers', </a:t>
            </a:r>
            <a:r>
              <a:rPr lang="en-US" sz="1600" i="1" dirty="0">
                <a:latin typeface="Times New Roman" panose="02020603050405020304" pitchFamily="18" charset="0"/>
                <a:cs typeface="Times New Roman" panose="02020603050405020304" pitchFamily="18" charset="0"/>
              </a:rPr>
              <a:t>Jurnal Borneo Administrator</a:t>
            </a:r>
            <a:r>
              <a:rPr lang="en-US" sz="1600" dirty="0">
                <a:latin typeface="Times New Roman" panose="02020603050405020304" pitchFamily="18" charset="0"/>
                <a:cs typeface="Times New Roman" panose="02020603050405020304" pitchFamily="18" charset="0"/>
              </a:rPr>
              <a:t>, 21(1), pp.17-32.</a:t>
            </a:r>
          </a:p>
          <a:p>
            <a:r>
              <a:rPr lang="en-US" sz="1600" dirty="0">
                <a:latin typeface="Times New Roman" panose="02020603050405020304" pitchFamily="18" charset="0"/>
                <a:cs typeface="Times New Roman" panose="02020603050405020304" pitchFamily="18" charset="0"/>
              </a:rPr>
              <a:t>PwC (2023) </a:t>
            </a:r>
            <a:r>
              <a:rPr lang="en-US" sz="1600" i="1" dirty="0">
                <a:latin typeface="Times New Roman" panose="02020603050405020304" pitchFamily="18" charset="0"/>
                <a:cs typeface="Times New Roman" panose="02020603050405020304" pitchFamily="18" charset="0"/>
              </a:rPr>
              <a:t>Workforce Analytics and Fair Pay Report 2023</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3"/>
              </a:rPr>
              <a:t>https://www.pwc.com/sg/en/publications/hopes-and-fears/2023.html</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Unilever (2024) </a:t>
            </a:r>
            <a:r>
              <a:rPr lang="en-US" sz="1600" i="1" dirty="0">
                <a:latin typeface="Times New Roman" panose="02020603050405020304" pitchFamily="18" charset="0"/>
                <a:cs typeface="Times New Roman" panose="02020603050405020304" pitchFamily="18" charset="0"/>
              </a:rPr>
              <a:t>Annual Report and Accounts 2024</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rPr>
              <a:t>https://www.unilever.com/files/unilever-annual-report-and-accounts-2024.pdf</a:t>
            </a:r>
            <a:r>
              <a:rPr lang="en-US" sz="1600" dirty="0">
                <a:latin typeface="Times New Roman" panose="02020603050405020304" pitchFamily="18" charset="0"/>
                <a:cs typeface="Times New Roman" panose="02020603050405020304" pitchFamily="18" charset="0"/>
              </a:rPr>
              <a:t> (Accessed: 2 November 2025).</a:t>
            </a:r>
          </a:p>
          <a:p>
            <a:r>
              <a:rPr lang="en-US" sz="1600" dirty="0" err="1">
                <a:latin typeface="Times New Roman" panose="02020603050405020304" pitchFamily="18" charset="0"/>
                <a:cs typeface="Times New Roman" panose="02020603050405020304" pitchFamily="18" charset="0"/>
              </a:rPr>
              <a:t>Usende</a:t>
            </a:r>
            <a:r>
              <a:rPr lang="en-US" sz="1600" dirty="0">
                <a:latin typeface="Times New Roman" panose="02020603050405020304" pitchFamily="18" charset="0"/>
                <a:cs typeface="Times New Roman" panose="02020603050405020304" pitchFamily="18" charset="0"/>
              </a:rPr>
              <a:t>, C.H. and Njoku, C.C. (2025) 'HUMAN RESOURCE TRAINING AND EMPLOYEE PERFORMANCE OF OIL FIRMS IN PORT HARCOURT, RIVERS STATE', </a:t>
            </a:r>
            <a:r>
              <a:rPr lang="en-US" sz="1600" i="1" dirty="0">
                <a:latin typeface="Times New Roman" panose="02020603050405020304" pitchFamily="18" charset="0"/>
                <a:cs typeface="Times New Roman" panose="02020603050405020304" pitchFamily="18" charset="0"/>
              </a:rPr>
              <a:t>BW Academic Journal</a:t>
            </a:r>
            <a:r>
              <a:rPr lang="en-US" sz="1600" dirty="0">
                <a:latin typeface="Times New Roman" panose="02020603050405020304" pitchFamily="18" charset="0"/>
                <a:cs typeface="Times New Roman" panose="02020603050405020304" pitchFamily="18" charset="0"/>
              </a:rPr>
              <a:t>, 2.</a:t>
            </a:r>
          </a:p>
        </p:txBody>
      </p:sp>
    </p:spTree>
    <p:extLst>
      <p:ext uri="{BB962C8B-B14F-4D97-AF65-F5344CB8AC3E}">
        <p14:creationId xmlns:p14="http://schemas.microsoft.com/office/powerpoint/2010/main" val="1654003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AEB80-AB70-073E-9FCA-EAA53016AA52}"/>
              </a:ext>
            </a:extLst>
          </p:cNvPr>
          <p:cNvSpPr>
            <a:spLocks noGrp="1"/>
          </p:cNvSpPr>
          <p:nvPr>
            <p:ph type="title"/>
          </p:nvPr>
        </p:nvSpPr>
        <p:spPr/>
        <p:txBody>
          <a:bodyPr>
            <a:normAutofit fontScale="90000"/>
          </a:bodyPr>
          <a:lstStyle/>
          <a:p>
            <a:pPr algn="just">
              <a:lnSpc>
                <a:spcPct val="100000"/>
              </a:lnSpc>
            </a:pPr>
            <a:r>
              <a:rPr lang="en-IN" b="1" dirty="0">
                <a:latin typeface="Times New Roman" panose="02020603050405020304" pitchFamily="18" charset="0"/>
                <a:cs typeface="Times New Roman" panose="02020603050405020304" pitchFamily="18" charset="0"/>
              </a:rPr>
              <a:t>Overview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 Reward &amp; remuneration)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E2020E6-E776-2C76-86EF-CBE9A16A64D3}"/>
              </a:ext>
            </a:extLst>
          </p:cNvPr>
          <p:cNvSpPr>
            <a:spLocks noGrp="1"/>
          </p:cNvSpPr>
          <p:nvPr>
            <p:ph idx="1"/>
          </p:nvPr>
        </p:nvSpPr>
        <p:spPr>
          <a:xfrm>
            <a:off x="5633884" y="1825625"/>
            <a:ext cx="5719916" cy="4351338"/>
          </a:xfrm>
        </p:spPr>
        <p:txBody>
          <a:bodyPr>
            <a:normAutofit fontScale="70000" lnSpcReduction="20000"/>
          </a:bodyPr>
          <a:lstStyle/>
          <a:p>
            <a:pPr algn="just">
              <a:lnSpc>
                <a:spcPct val="160000"/>
              </a:lnSpc>
            </a:pPr>
            <a:r>
              <a:rPr lang="en-US" dirty="0">
                <a:latin typeface="Times New Roman" panose="02020603050405020304" pitchFamily="18" charset="0"/>
                <a:cs typeface="Times New Roman" panose="02020603050405020304" pitchFamily="18" charset="0"/>
              </a:rPr>
              <a:t>In order to promote engagement, Unilever's comprehensive reward system includes monetary, social, and developmental incentives. </a:t>
            </a:r>
          </a:p>
          <a:p>
            <a:pPr algn="just">
              <a:lnSpc>
                <a:spcPct val="160000"/>
              </a:lnSpc>
            </a:pPr>
            <a:r>
              <a:rPr lang="en-US" dirty="0">
                <a:latin typeface="Times New Roman" panose="02020603050405020304" pitchFamily="18" charset="0"/>
                <a:cs typeface="Times New Roman" panose="02020603050405020304" pitchFamily="18" charset="0"/>
              </a:rPr>
              <a:t>It also places a strong emphasis on fair, open, and sustainability-related performance evaluation results.</a:t>
            </a:r>
          </a:p>
          <a:p>
            <a:pPr algn="just">
              <a:lnSpc>
                <a:spcPct val="160000"/>
              </a:lnSpc>
            </a:pPr>
            <a:r>
              <a:rPr lang="en-US" dirty="0">
                <a:latin typeface="Times New Roman" panose="02020603050405020304" pitchFamily="18" charset="0"/>
                <a:cs typeface="Times New Roman" panose="02020603050405020304" pitchFamily="18" charset="0"/>
              </a:rPr>
              <a:t>Also, aims to establish an inspiring workplace culture that promotes long-term retention and employee well-being. (Armstrong, 2024).</a:t>
            </a:r>
          </a:p>
          <a:p>
            <a:pPr algn="just">
              <a:lnSpc>
                <a:spcPct val="160000"/>
              </a:lnSpc>
            </a:pPr>
            <a:endParaRPr lang="en-IN" dirty="0">
              <a:latin typeface="Times New Roman" panose="02020603050405020304" pitchFamily="18" charset="0"/>
              <a:cs typeface="Times New Roman" panose="02020603050405020304" pitchFamily="18" charset="0"/>
            </a:endParaRPr>
          </a:p>
        </p:txBody>
      </p:sp>
      <p:pic>
        <p:nvPicPr>
          <p:cNvPr id="13314" name="Picture 2">
            <a:extLst>
              <a:ext uri="{FF2B5EF4-FFF2-40B4-BE49-F238E27FC236}">
                <a16:creationId xmlns:a16="http://schemas.microsoft.com/office/drawing/2014/main" id="{AE32BA55-2770-86B2-85CF-AB7C612CB8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380" y="1920976"/>
            <a:ext cx="4933950" cy="31819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BC01633-4C73-27EF-D62F-20CFCD630D40}"/>
              </a:ext>
            </a:extLst>
          </p:cNvPr>
          <p:cNvSpPr txBox="1"/>
          <p:nvPr/>
        </p:nvSpPr>
        <p:spPr>
          <a:xfrm>
            <a:off x="157316" y="5345966"/>
            <a:ext cx="5388078" cy="830997"/>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rPr>
              <a:t>Figure: Types of Rewards</a:t>
            </a:r>
            <a:endParaRPr lang="en-US" sz="1200" b="0" dirty="0">
              <a:effectLst/>
            </a:endParaRPr>
          </a:p>
          <a:p>
            <a:pPr algn="ctr" rtl="0">
              <a:buNone/>
            </a:pPr>
            <a:r>
              <a:rPr lang="en-US" sz="1200" b="0" i="0" u="none" strike="noStrike" dirty="0">
                <a:solidFill>
                  <a:srgbClr val="000000"/>
                </a:solidFill>
                <a:effectLst/>
                <a:latin typeface="Times New Roman" panose="02020603050405020304" pitchFamily="18" charset="0"/>
              </a:rPr>
              <a:t>(Source: https://www.kennect.io/post/difference-between-compensation-and-reward)</a:t>
            </a:r>
            <a:endParaRPr lang="en-US" sz="1200" b="0" dirty="0">
              <a:effectLst/>
            </a:endParaRPr>
          </a:p>
          <a:p>
            <a:pPr>
              <a:buNone/>
            </a:pPr>
            <a:br>
              <a:rPr lang="en-US" sz="1200" dirty="0"/>
            </a:br>
            <a:endParaRPr lang="en-IN" sz="1200" dirty="0"/>
          </a:p>
        </p:txBody>
      </p:sp>
    </p:spTree>
    <p:extLst>
      <p:ext uri="{BB962C8B-B14F-4D97-AF65-F5344CB8AC3E}">
        <p14:creationId xmlns:p14="http://schemas.microsoft.com/office/powerpoint/2010/main" val="1759898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D91D4-805C-C44F-195E-DFE711821209}"/>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Current Practices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6C504DB-030F-1A56-7955-AF0674FAA2C2}"/>
              </a:ext>
            </a:extLst>
          </p:cNvPr>
          <p:cNvSpPr>
            <a:spLocks noGrp="1"/>
          </p:cNvSpPr>
          <p:nvPr>
            <p:ph idx="1"/>
          </p:nvPr>
        </p:nvSpPr>
        <p:spPr>
          <a:xfrm>
            <a:off x="838200" y="1825625"/>
            <a:ext cx="7361903"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Unilever associates the variable portion of an employee's remuneration with both actual financial performance and a set of sustainability KPIs (Key Performance Indicators) that include carbon reduction and diversity.</a:t>
            </a:r>
          </a:p>
          <a:p>
            <a:pPr lvl="0" algn="just">
              <a:lnSpc>
                <a:spcPct val="160000"/>
              </a:lnSpc>
            </a:pPr>
            <a:r>
              <a:rPr lang="en-IN" dirty="0">
                <a:latin typeface="Times New Roman" panose="02020603050405020304" pitchFamily="18" charset="0"/>
                <a:cs typeface="Times New Roman" panose="02020603050405020304" pitchFamily="18" charset="0"/>
              </a:rPr>
              <a:t>Provides flexible benefits, hybrid work incentives, and wellbeing allowances to encourage balance at work (CIPD</a:t>
            </a:r>
            <a:r>
              <a:rPr lang="en-IN" i="1" dirty="0">
                <a:latin typeface="Times New Roman" panose="02020603050405020304" pitchFamily="18" charset="0"/>
                <a:cs typeface="Times New Roman" panose="02020603050405020304" pitchFamily="18" charset="0"/>
              </a:rPr>
              <a:t>,</a:t>
            </a:r>
            <a:r>
              <a:rPr lang="en-IN" dirty="0">
                <a:latin typeface="Times New Roman" panose="02020603050405020304" pitchFamily="18" charset="0"/>
                <a:cs typeface="Times New Roman" panose="02020603050405020304" pitchFamily="18" charset="0"/>
              </a:rPr>
              <a:t>2024).</a:t>
            </a:r>
          </a:p>
          <a:p>
            <a:pPr lvl="0" algn="just">
              <a:lnSpc>
                <a:spcPct val="160000"/>
              </a:lnSpc>
            </a:pPr>
            <a:r>
              <a:rPr lang="en-IN" dirty="0">
                <a:latin typeface="Times New Roman" panose="02020603050405020304" pitchFamily="18" charset="0"/>
                <a:cs typeface="Times New Roman" panose="02020603050405020304" pitchFamily="18" charset="0"/>
              </a:rPr>
              <a:t>Runs recognition platforms like </a:t>
            </a:r>
            <a:r>
              <a:rPr lang="en-IN" dirty="0" err="1">
                <a:latin typeface="Times New Roman" panose="02020603050405020304" pitchFamily="18" charset="0"/>
                <a:cs typeface="Times New Roman" panose="02020603050405020304" pitchFamily="18" charset="0"/>
              </a:rPr>
              <a:t>UniVoice</a:t>
            </a:r>
            <a:r>
              <a:rPr lang="en-IN" dirty="0">
                <a:latin typeface="Times New Roman" panose="02020603050405020304" pitchFamily="18" charset="0"/>
                <a:cs typeface="Times New Roman" panose="02020603050405020304" pitchFamily="18" charset="0"/>
              </a:rPr>
              <a:t> to recognize innovation and collaboration capabilities on a global scale.</a:t>
            </a:r>
          </a:p>
          <a:p>
            <a:pPr algn="just">
              <a:lnSpc>
                <a:spcPct val="160000"/>
              </a:lnSpc>
            </a:pPr>
            <a:endParaRPr lang="en-IN" dirty="0">
              <a:latin typeface="Times New Roman" panose="02020603050405020304" pitchFamily="18" charset="0"/>
              <a:cs typeface="Times New Roman" panose="02020603050405020304" pitchFamily="18" charset="0"/>
            </a:endParaRPr>
          </a:p>
        </p:txBody>
      </p:sp>
      <p:pic>
        <p:nvPicPr>
          <p:cNvPr id="14338" name="Picture 2">
            <a:extLst>
              <a:ext uri="{FF2B5EF4-FFF2-40B4-BE49-F238E27FC236}">
                <a16:creationId xmlns:a16="http://schemas.microsoft.com/office/drawing/2014/main" id="{58888E96-D21C-3C78-FE63-AFC1872AF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0431" y="2059280"/>
            <a:ext cx="3162973" cy="2767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2D7958-87A2-A791-FD9E-D80638D08732}"/>
              </a:ext>
            </a:extLst>
          </p:cNvPr>
          <p:cNvSpPr txBox="1"/>
          <p:nvPr/>
        </p:nvSpPr>
        <p:spPr>
          <a:xfrm>
            <a:off x="8042787" y="5438299"/>
            <a:ext cx="4149213" cy="738664"/>
          </a:xfrm>
          <a:prstGeom prst="rect">
            <a:avLst/>
          </a:prstGeom>
          <a:noFill/>
        </p:spPr>
        <p:txBody>
          <a:bodyPr wrap="square">
            <a:spAutoFit/>
          </a:bodyPr>
          <a:lstStyle/>
          <a:p>
            <a:pPr algn="ctr" rtl="0">
              <a:buNone/>
            </a:pPr>
            <a:r>
              <a:rPr lang="en-US" sz="1050" b="1" i="0" u="none" strike="noStrike" dirty="0">
                <a:solidFill>
                  <a:srgbClr val="000000"/>
                </a:solidFill>
                <a:effectLst/>
                <a:latin typeface="Times New Roman" panose="02020603050405020304" pitchFamily="18" charset="0"/>
              </a:rPr>
              <a:t>Figure: Unilever's Annual Report and Accounts 2022</a:t>
            </a:r>
            <a:endParaRPr lang="en-US" sz="1050" b="0" dirty="0">
              <a:effectLst/>
            </a:endParaRPr>
          </a:p>
          <a:p>
            <a:pPr algn="ctr" rtl="0">
              <a:buNone/>
            </a:pPr>
            <a:r>
              <a:rPr lang="en-US" sz="1050" b="0" i="0" u="none" strike="noStrike" dirty="0">
                <a:solidFill>
                  <a:srgbClr val="000000"/>
                </a:solidFill>
                <a:effectLst/>
                <a:latin typeface="Times New Roman" panose="02020603050405020304" pitchFamily="18" charset="0"/>
              </a:rPr>
              <a:t>(Source: Unilever, 2022)</a:t>
            </a:r>
            <a:endParaRPr lang="en-US" sz="1050" b="0" dirty="0">
              <a:effectLst/>
            </a:endParaRPr>
          </a:p>
          <a:p>
            <a:pPr>
              <a:buNone/>
            </a:pPr>
            <a:br>
              <a:rPr lang="en-US" sz="1050" dirty="0"/>
            </a:br>
            <a:endParaRPr lang="en-IN" sz="1050" dirty="0"/>
          </a:p>
        </p:txBody>
      </p:sp>
    </p:spTree>
    <p:extLst>
      <p:ext uri="{BB962C8B-B14F-4D97-AF65-F5344CB8AC3E}">
        <p14:creationId xmlns:p14="http://schemas.microsoft.com/office/powerpoint/2010/main" val="103966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323BA-336D-9DFC-20F0-7562CBCE574C}"/>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Role of Line Managers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C70902-8C09-C8F5-BDBF-BE9622892CA9}"/>
              </a:ext>
            </a:extLst>
          </p:cNvPr>
          <p:cNvSpPr>
            <a:spLocks noGrp="1"/>
          </p:cNvSpPr>
          <p:nvPr>
            <p:ph idx="1"/>
          </p:nvPr>
        </p:nvSpPr>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Line managers convey reward policies in a straightforward manner to promote equity in achieving employee comprehension.</a:t>
            </a:r>
          </a:p>
          <a:p>
            <a:pPr lvl="0" algn="just">
              <a:lnSpc>
                <a:spcPct val="150000"/>
              </a:lnSpc>
            </a:pPr>
            <a:r>
              <a:rPr lang="en-IN" dirty="0">
                <a:latin typeface="Times New Roman" panose="02020603050405020304" pitchFamily="18" charset="0"/>
                <a:cs typeface="Times New Roman" panose="02020603050405020304" pitchFamily="18" charset="0"/>
              </a:rPr>
              <a:t>Give recognition and non-financial rewards that reaffirm motivation and engagement.</a:t>
            </a:r>
          </a:p>
          <a:p>
            <a:pPr lvl="0" algn="just">
              <a:lnSpc>
                <a:spcPct val="150000"/>
              </a:lnSpc>
            </a:pPr>
            <a:r>
              <a:rPr lang="en-IN" dirty="0">
                <a:latin typeface="Times New Roman" panose="02020603050405020304" pitchFamily="18" charset="0"/>
                <a:cs typeface="Times New Roman" panose="02020603050405020304" pitchFamily="18" charset="0"/>
              </a:rPr>
              <a:t>Contribute insight or, in consultation with others on performance-based pay decisions that are aligned to support individual and organisational goals.</a:t>
            </a:r>
          </a:p>
        </p:txBody>
      </p:sp>
    </p:spTree>
    <p:extLst>
      <p:ext uri="{BB962C8B-B14F-4D97-AF65-F5344CB8AC3E}">
        <p14:creationId xmlns:p14="http://schemas.microsoft.com/office/powerpoint/2010/main" val="801128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29D5-83FD-C50F-8E1A-57B4CA7A25D1}"/>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Challenges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B99641F-D4CE-39C4-1BBB-7D0CBDDA3F40}"/>
              </a:ext>
            </a:extLst>
          </p:cNvPr>
          <p:cNvSpPr>
            <a:spLocks noGrp="1"/>
          </p:cNvSpPr>
          <p:nvPr>
            <p:ph idx="1"/>
          </p:nvPr>
        </p:nvSpPr>
        <p:spPr>
          <a:xfrm>
            <a:off x="838200" y="1825625"/>
            <a:ext cx="6693310" cy="4351338"/>
          </a:xfrm>
        </p:spPr>
        <p:txBody>
          <a:bodyPr>
            <a:normAutofit fontScale="77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challenge to employers' ability to ensure global pay equity in a fragmented world economy with different inflation rates and rising prices.</a:t>
            </a:r>
          </a:p>
          <a:p>
            <a:pPr algn="just">
              <a:lnSpc>
                <a:spcPct val="150000"/>
              </a:lnSpc>
            </a:pPr>
            <a:r>
              <a:rPr lang="en-US" dirty="0">
                <a:latin typeface="Times New Roman" panose="02020603050405020304" pitchFamily="18" charset="0"/>
                <a:cs typeface="Times New Roman" panose="02020603050405020304" pitchFamily="18" charset="0"/>
              </a:rPr>
              <a:t>Achieving a balance between extrinsic reward systems and intrinsic employee motivation to maintain sustainable long-term engagement (Pisano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2022).</a:t>
            </a:r>
          </a:p>
          <a:p>
            <a:pPr algn="just">
              <a:lnSpc>
                <a:spcPct val="150000"/>
              </a:lnSpc>
            </a:pPr>
            <a:r>
              <a:rPr lang="en-US" dirty="0">
                <a:latin typeface="Times New Roman" panose="02020603050405020304" pitchFamily="18" charset="0"/>
                <a:cs typeface="Times New Roman" panose="02020603050405020304" pitchFamily="18" charset="0"/>
              </a:rPr>
              <a:t>Managing marketplace cost pressures while being both competitive and sustainable (Wang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2021).</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15362" name="Picture 2">
            <a:extLst>
              <a:ext uri="{FF2B5EF4-FFF2-40B4-BE49-F238E27FC236}">
                <a16:creationId xmlns:a16="http://schemas.microsoft.com/office/drawing/2014/main" id="{E7709C0E-98BD-94E4-0A9D-B3372028AE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1846" y="1991186"/>
            <a:ext cx="4371975" cy="26003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7735B84-66AD-97BE-8148-C388B80DA797}"/>
              </a:ext>
            </a:extLst>
          </p:cNvPr>
          <p:cNvSpPr txBox="1"/>
          <p:nvPr/>
        </p:nvSpPr>
        <p:spPr>
          <a:xfrm>
            <a:off x="7834620" y="5345966"/>
            <a:ext cx="3726426" cy="830997"/>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rPr>
              <a:t>Figure: Challenges faced by Unilever</a:t>
            </a:r>
            <a:endParaRPr lang="en-US" sz="1200" b="0" dirty="0">
              <a:effectLst/>
            </a:endParaRPr>
          </a:p>
          <a:p>
            <a:pPr algn="ctr" rtl="0">
              <a:buNone/>
            </a:pPr>
            <a:r>
              <a:rPr lang="en-US" sz="1200" b="0" i="0" u="none" strike="noStrike" dirty="0">
                <a:solidFill>
                  <a:srgbClr val="000000"/>
                </a:solidFill>
                <a:effectLst/>
                <a:latin typeface="Times New Roman" panose="02020603050405020304" pitchFamily="18" charset="0"/>
              </a:rPr>
              <a:t>(Source: Self-Created)</a:t>
            </a:r>
            <a:endParaRPr lang="en-US" sz="1200" b="0" dirty="0">
              <a:effectLst/>
            </a:endParaRPr>
          </a:p>
          <a:p>
            <a:pPr>
              <a:buNone/>
            </a:pPr>
            <a:br>
              <a:rPr lang="en-US" sz="1200" dirty="0"/>
            </a:br>
            <a:endParaRPr lang="en-IN" sz="1200" dirty="0"/>
          </a:p>
        </p:txBody>
      </p:sp>
    </p:spTree>
    <p:extLst>
      <p:ext uri="{BB962C8B-B14F-4D97-AF65-F5344CB8AC3E}">
        <p14:creationId xmlns:p14="http://schemas.microsoft.com/office/powerpoint/2010/main" val="2316403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4D35B-F574-5D4D-F7F3-AD53E7A1EF19}"/>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Recommendations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5A92C9-0E8D-17B0-6EAA-301E8535A7AE}"/>
              </a:ext>
            </a:extLst>
          </p:cNvPr>
          <p:cNvSpPr>
            <a:spLocks noGrp="1"/>
          </p:cNvSpPr>
          <p:nvPr>
            <p:ph idx="1"/>
          </p:nvPr>
        </p:nvSpPr>
        <p:spPr>
          <a:xfrm>
            <a:off x="838200" y="1825625"/>
            <a:ext cx="6673645"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Utilise sophisticated pay equity analytics to promote fairness and close gender or regional pay gaps (Anderson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a:t>
            </a:r>
          </a:p>
          <a:p>
            <a:pPr lvl="0" algn="just">
              <a:lnSpc>
                <a:spcPct val="160000"/>
              </a:lnSpc>
            </a:pPr>
            <a:r>
              <a:rPr lang="en-IN" dirty="0">
                <a:latin typeface="Times New Roman" panose="02020603050405020304" pitchFamily="18" charset="0"/>
                <a:cs typeface="Times New Roman" panose="02020603050405020304" pitchFamily="18" charset="0"/>
              </a:rPr>
              <a:t>Establish sustainability-linked bonus frameworks tied to targets on ESG performance.</a:t>
            </a:r>
          </a:p>
          <a:p>
            <a:pPr lvl="0" algn="just">
              <a:lnSpc>
                <a:spcPct val="160000"/>
              </a:lnSpc>
            </a:pPr>
            <a:r>
              <a:rPr lang="en-IN" dirty="0">
                <a:latin typeface="Times New Roman" panose="02020603050405020304" pitchFamily="18" charset="0"/>
                <a:cs typeface="Times New Roman" panose="02020603050405020304" pitchFamily="18" charset="0"/>
              </a:rPr>
              <a:t>Continued progress on non-financial rewards, such as well-being programs and development opportunities that foster intrinsic motivation, will be important. (CIPD, 2022).</a:t>
            </a:r>
          </a:p>
          <a:p>
            <a:pPr algn="just" fontAlgn="base">
              <a:lnSpc>
                <a:spcPct val="160000"/>
              </a:lnSpc>
            </a:pPr>
            <a:endParaRPr lang="en-US" dirty="0">
              <a:latin typeface="Times New Roman" panose="02020603050405020304" pitchFamily="18" charset="0"/>
              <a:cs typeface="Times New Roman" panose="02020603050405020304" pitchFamily="18" charset="0"/>
            </a:endParaRPr>
          </a:p>
        </p:txBody>
      </p:sp>
      <p:pic>
        <p:nvPicPr>
          <p:cNvPr id="16386" name="Picture 2">
            <a:extLst>
              <a:ext uri="{FF2B5EF4-FFF2-40B4-BE49-F238E27FC236}">
                <a16:creationId xmlns:a16="http://schemas.microsoft.com/office/drawing/2014/main" id="{82B6EE62-7A79-0926-5623-99ED95E321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2736" y="2204424"/>
            <a:ext cx="4119588" cy="29378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AA94B4-A575-C0E6-1908-4573A9CE6EA6}"/>
              </a:ext>
            </a:extLst>
          </p:cNvPr>
          <p:cNvSpPr txBox="1"/>
          <p:nvPr/>
        </p:nvSpPr>
        <p:spPr>
          <a:xfrm>
            <a:off x="7855973" y="5447522"/>
            <a:ext cx="3696929" cy="830997"/>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rPr>
              <a:t>Figure: Pay Equity Analytics</a:t>
            </a:r>
            <a:endParaRPr lang="en-US" sz="1200" b="0" dirty="0">
              <a:effectLst/>
            </a:endParaRPr>
          </a:p>
          <a:p>
            <a:pPr algn="ctr">
              <a:buNone/>
            </a:pPr>
            <a:r>
              <a:rPr lang="en-US" sz="1200" b="0" i="0" u="none" strike="noStrike" dirty="0">
                <a:solidFill>
                  <a:srgbClr val="000000"/>
                </a:solidFill>
                <a:effectLst/>
                <a:latin typeface="Times New Roman" panose="02020603050405020304" pitchFamily="18" charset="0"/>
              </a:rPr>
              <a:t>(Source: </a:t>
            </a:r>
            <a:r>
              <a:rPr lang="en-US" sz="1200" b="0" i="0" u="sng" strike="noStrike" dirty="0">
                <a:solidFill>
                  <a:srgbClr val="1155CC"/>
                </a:solidFill>
                <a:effectLst/>
                <a:latin typeface="Times New Roman" panose="02020603050405020304" pitchFamily="18" charset="0"/>
                <a:hlinkClick r:id="rId4"/>
              </a:rPr>
              <a:t>https://www.aihr.com/wp-content/uploads/Salary-Distribution-Pay-Equity-Analysis.png</a:t>
            </a:r>
            <a:r>
              <a:rPr lang="en-US" sz="1200" b="0" i="0" u="none" strike="noStrike" dirty="0">
                <a:solidFill>
                  <a:srgbClr val="000000"/>
                </a:solidFill>
                <a:effectLst/>
                <a:latin typeface="Times New Roman" panose="02020603050405020304" pitchFamily="18" charset="0"/>
              </a:rPr>
              <a:t>) </a:t>
            </a:r>
            <a:endParaRPr lang="en-IN" sz="1200" dirty="0"/>
          </a:p>
        </p:txBody>
      </p:sp>
    </p:spTree>
    <p:extLst>
      <p:ext uri="{BB962C8B-B14F-4D97-AF65-F5344CB8AC3E}">
        <p14:creationId xmlns:p14="http://schemas.microsoft.com/office/powerpoint/2010/main" val="1415152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9CE2B-7EBA-D3AB-10FD-07146512B0F2}"/>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Strategic Connection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25290E1-2C72-1AC2-DB8D-0E057A0886E8}"/>
              </a:ext>
            </a:extLst>
          </p:cNvPr>
          <p:cNvSpPr>
            <a:spLocks noGrp="1"/>
          </p:cNvSpPr>
          <p:nvPr>
            <p:ph idx="1"/>
          </p:nvPr>
        </p:nvSpPr>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Unilever ties its compensation practices directly to the Compass Strategy, rewarding employees for delivering on sustainability goals and purpose-driven results (Unilever, 2024). </a:t>
            </a:r>
          </a:p>
          <a:p>
            <a:pPr algn="just">
              <a:lnSpc>
                <a:spcPct val="150000"/>
              </a:lnSpc>
            </a:pPr>
            <a:r>
              <a:rPr lang="en-US" dirty="0">
                <a:latin typeface="Times New Roman" panose="02020603050405020304" pitchFamily="18" charset="0"/>
                <a:cs typeface="Times New Roman" panose="02020603050405020304" pitchFamily="18" charset="0"/>
              </a:rPr>
              <a:t>Fair and transparent rewards boost motivation, help retain top talent, and strengthen the company’s global reputation as an employer.</a:t>
            </a:r>
          </a:p>
          <a:p>
            <a:pPr algn="just">
              <a:lnSpc>
                <a:spcPct val="150000"/>
              </a:lnSpc>
            </a:pPr>
            <a:r>
              <a:rPr lang="en-US" dirty="0">
                <a:latin typeface="Times New Roman" panose="02020603050405020304" pitchFamily="18" charset="0"/>
                <a:cs typeface="Times New Roman" panose="02020603050405020304" pitchFamily="18" charset="0"/>
              </a:rPr>
              <a:t>By blending intrinsic and extrinsic rewards, Unilever shapes employee behavior, encouraging innovation, teamwork, and long-term success.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9266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96D00-C1E0-201C-FDBD-6462F2A86AFC}"/>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p>
        </p:txBody>
      </p:sp>
      <p:sp>
        <p:nvSpPr>
          <p:cNvPr id="3" name="Content Placeholder 2">
            <a:extLst>
              <a:ext uri="{FF2B5EF4-FFF2-40B4-BE49-F238E27FC236}">
                <a16:creationId xmlns:a16="http://schemas.microsoft.com/office/drawing/2014/main" id="{7CCA021C-B933-E1CB-B5AE-D54678867028}"/>
              </a:ext>
            </a:extLst>
          </p:cNvPr>
          <p:cNvSpPr>
            <a:spLocks noGrp="1"/>
          </p:cNvSpPr>
          <p:nvPr>
            <p:ph idx="1"/>
          </p:nvPr>
        </p:nvSpPr>
        <p:spPr/>
        <p:txBody>
          <a:bodyPr>
            <a:normAutofit lnSpcReduction="10000"/>
          </a:bodyPr>
          <a:lstStyle/>
          <a:p>
            <a:r>
              <a:rPr lang="en-US" sz="1600" dirty="0">
                <a:latin typeface="Times New Roman" panose="02020603050405020304" pitchFamily="18" charset="0"/>
                <a:cs typeface="Times New Roman" panose="02020603050405020304" pitchFamily="18" charset="0"/>
              </a:rPr>
              <a:t>Anderson, D., Bjarnadóttir, M.V. and Ross, D.G. (2023) 'Bridging the gap: Applying analytics to address gender pay inequity', </a:t>
            </a:r>
            <a:r>
              <a:rPr lang="en-US" sz="1600" i="1" dirty="0">
                <a:latin typeface="Times New Roman" panose="02020603050405020304" pitchFamily="18" charset="0"/>
                <a:cs typeface="Times New Roman" panose="02020603050405020304" pitchFamily="18" charset="0"/>
              </a:rPr>
              <a:t>Production and Operations Management</a:t>
            </a:r>
            <a:r>
              <a:rPr lang="en-US" sz="1600" dirty="0">
                <a:latin typeface="Times New Roman" panose="02020603050405020304" pitchFamily="18" charset="0"/>
                <a:cs typeface="Times New Roman" panose="02020603050405020304" pitchFamily="18" charset="0"/>
              </a:rPr>
              <a:t>, 32(6), pp.1846-1864.</a:t>
            </a:r>
          </a:p>
          <a:p>
            <a:r>
              <a:rPr lang="en-US" sz="1600" dirty="0">
                <a:latin typeface="Times New Roman" panose="02020603050405020304" pitchFamily="18" charset="0"/>
                <a:cs typeface="Times New Roman" panose="02020603050405020304" pitchFamily="18" charset="0"/>
              </a:rPr>
              <a:t>Armstrong, M. (2024) </a:t>
            </a:r>
            <a:r>
              <a:rPr lang="en-US" sz="1600" i="1" dirty="0">
                <a:latin typeface="Times New Roman" panose="02020603050405020304" pitchFamily="18" charset="0"/>
                <a:cs typeface="Times New Roman" panose="02020603050405020304" pitchFamily="18" charset="0"/>
              </a:rPr>
              <a:t>Armstrong's handbook of strategic human resource management</a:t>
            </a:r>
            <a:r>
              <a:rPr lang="en-US" sz="1600" dirty="0">
                <a:latin typeface="Times New Roman" panose="02020603050405020304" pitchFamily="18" charset="0"/>
                <a:cs typeface="Times New Roman" panose="02020603050405020304" pitchFamily="18" charset="0"/>
              </a:rPr>
              <a:t>: Improve business performance through strategic people management. London: Kogan Page Publishers.</a:t>
            </a:r>
          </a:p>
          <a:p>
            <a:r>
              <a:rPr lang="en-US" sz="1600" dirty="0">
                <a:latin typeface="Times New Roman" panose="02020603050405020304" pitchFamily="18" charset="0"/>
                <a:cs typeface="Times New Roman" panose="02020603050405020304" pitchFamily="18" charset="0"/>
              </a:rPr>
              <a:t>Chartered Institute of Personnel and Development (CIPD) (2022) </a:t>
            </a:r>
            <a:r>
              <a:rPr lang="en-US" sz="1600" i="1" dirty="0">
                <a:latin typeface="Times New Roman" panose="02020603050405020304" pitchFamily="18" charset="0"/>
                <a:cs typeface="Times New Roman" panose="02020603050405020304" pitchFamily="18" charset="0"/>
              </a:rPr>
              <a:t>Resourcing and Talent Planning: Annual Survey Report 2022</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rPr>
              <a:t>https://www.cipd.org/globalassets/media/knowledge/knowledge-hub/reports/resourcing-and-talent-planning-report-2022-1_tcm18-111500.pdf</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Chartered Institute of Personnel and Development (CIPD) (2024) </a:t>
            </a:r>
            <a:r>
              <a:rPr lang="en-US" sz="1600" i="1" dirty="0">
                <a:latin typeface="Times New Roman" panose="02020603050405020304" pitchFamily="18" charset="0"/>
                <a:cs typeface="Times New Roman" panose="02020603050405020304" pitchFamily="18" charset="0"/>
              </a:rPr>
              <a:t>Health and wellbeing at work 2024</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3"/>
              </a:rPr>
              <a:t>https://www.cipd.org/uk/knowledge/reports/health-wellbeing-work/</a:t>
            </a:r>
            <a:r>
              <a:rPr lang="en-US" sz="1600" dirty="0">
                <a:latin typeface="Times New Roman" panose="02020603050405020304" pitchFamily="18" charset="0"/>
                <a:cs typeface="Times New Roman" panose="02020603050405020304" pitchFamily="18" charset="0"/>
              </a:rPr>
              <a:t> (Accessed: 2November 2025).</a:t>
            </a:r>
          </a:p>
          <a:p>
            <a:r>
              <a:rPr lang="en-US" sz="1600" dirty="0">
                <a:latin typeface="Times New Roman" panose="02020603050405020304" pitchFamily="18" charset="0"/>
                <a:cs typeface="Times New Roman" panose="02020603050405020304" pitchFamily="18" charset="0"/>
              </a:rPr>
              <a:t>Pisano, S., </a:t>
            </a:r>
            <a:r>
              <a:rPr lang="en-US" sz="1600" dirty="0" err="1">
                <a:latin typeface="Times New Roman" panose="02020603050405020304" pitchFamily="18" charset="0"/>
                <a:cs typeface="Times New Roman" panose="02020603050405020304" pitchFamily="18" charset="0"/>
              </a:rPr>
              <a:t>D’Amore</a:t>
            </a:r>
            <a:r>
              <a:rPr lang="en-US" sz="1600" dirty="0">
                <a:latin typeface="Times New Roman" panose="02020603050405020304" pitchFamily="18" charset="0"/>
                <a:cs typeface="Times New Roman" panose="02020603050405020304" pitchFamily="18" charset="0"/>
              </a:rPr>
              <a:t>, G., </a:t>
            </a:r>
            <a:r>
              <a:rPr lang="en-US" sz="1600" dirty="0" err="1">
                <a:latin typeface="Times New Roman" panose="02020603050405020304" pitchFamily="18" charset="0"/>
                <a:cs typeface="Times New Roman" panose="02020603050405020304" pitchFamily="18" charset="0"/>
              </a:rPr>
              <a:t>Landriani</a:t>
            </a:r>
            <a:r>
              <a:rPr lang="en-US" sz="1600" dirty="0">
                <a:latin typeface="Times New Roman" panose="02020603050405020304" pitchFamily="18" charset="0"/>
                <a:cs typeface="Times New Roman" panose="02020603050405020304" pitchFamily="18" charset="0"/>
              </a:rPr>
              <a:t>, L. and Lepore, L. (2022) 'Can a corporate social responsibility committee be utilized to enhance the effectiveness of independent directors?', </a:t>
            </a:r>
            <a:r>
              <a:rPr lang="en-US" sz="1600" i="1" dirty="0">
                <a:latin typeface="Times New Roman" panose="02020603050405020304" pitchFamily="18" charset="0"/>
                <a:cs typeface="Times New Roman" panose="02020603050405020304" pitchFamily="18" charset="0"/>
              </a:rPr>
              <a:t>Corporate Ownership and Control</a:t>
            </a:r>
            <a:r>
              <a:rPr lang="en-US" sz="1600" dirty="0">
                <a:latin typeface="Times New Roman" panose="02020603050405020304" pitchFamily="18" charset="0"/>
                <a:cs typeface="Times New Roman" panose="02020603050405020304" pitchFamily="18" charset="0"/>
              </a:rPr>
              <a:t>, 20(1), pp.201-213.</a:t>
            </a:r>
          </a:p>
          <a:p>
            <a:r>
              <a:rPr lang="en-US" sz="1600" dirty="0">
                <a:latin typeface="Times New Roman" panose="02020603050405020304" pitchFamily="18" charset="0"/>
                <a:cs typeface="Times New Roman" panose="02020603050405020304" pitchFamily="18" charset="0"/>
              </a:rPr>
              <a:t>Unilever (2022) </a:t>
            </a:r>
            <a:r>
              <a:rPr lang="en-US" sz="1600" i="1" dirty="0">
                <a:latin typeface="Times New Roman" panose="02020603050405020304" pitchFamily="18" charset="0"/>
                <a:cs typeface="Times New Roman" panose="02020603050405020304" pitchFamily="18" charset="0"/>
              </a:rPr>
              <a:t>Annual Report and Accounts 2022</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rPr>
              <a:t>https://www.unilever.com/files/d30d4383-ed4e-4014-9443-ebd2fcfba898/unilever-annual-report-and-accounts-2022.pdf</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Unilever (2024) </a:t>
            </a:r>
            <a:r>
              <a:rPr lang="en-US" sz="1600" i="1" dirty="0">
                <a:latin typeface="Times New Roman" panose="02020603050405020304" pitchFamily="18" charset="0"/>
                <a:cs typeface="Times New Roman" panose="02020603050405020304" pitchFamily="18" charset="0"/>
              </a:rPr>
              <a:t>The Unilever Compass: our strategy for sustainable growth</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5"/>
              </a:rPr>
              <a:t>https://www.unilever.com/our-company/our-strategy/the-unilever-compass/</a:t>
            </a:r>
            <a:r>
              <a:rPr lang="en-US" sz="1600" dirty="0">
                <a:latin typeface="Times New Roman" panose="02020603050405020304" pitchFamily="18" charset="0"/>
                <a:cs typeface="Times New Roman" panose="02020603050405020304" pitchFamily="18" charset="0"/>
              </a:rPr>
              <a:t> (Accessed: November 2025).</a:t>
            </a:r>
          </a:p>
          <a:p>
            <a:r>
              <a:rPr lang="en-US" sz="1600" dirty="0">
                <a:latin typeface="Times New Roman" panose="02020603050405020304" pitchFamily="18" charset="0"/>
                <a:cs typeface="Times New Roman" panose="02020603050405020304" pitchFamily="18" charset="0"/>
              </a:rPr>
              <a:t>Wang, J., Gao, X. and Wang, Z. (2021) 'Sustainable supply chain decisions under e-commerce platform marketplace with competition',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13(8), p.4162.</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27846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AB5D-83D4-9BB2-E727-B66744235A16}"/>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Overview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 Performance management)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83DEDD4-3C1C-8AC4-94EA-670B6A177E5E}"/>
              </a:ext>
            </a:extLst>
          </p:cNvPr>
          <p:cNvSpPr>
            <a:spLocks noGrp="1"/>
          </p:cNvSpPr>
          <p:nvPr>
            <p:ph idx="1"/>
          </p:nvPr>
        </p:nvSpPr>
        <p:spPr>
          <a:xfrm>
            <a:off x="838200" y="1825625"/>
            <a:ext cx="6368845" cy="4351338"/>
          </a:xfrm>
        </p:spPr>
        <p:txBody>
          <a:bodyPr>
            <a:normAutofit fontScale="775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Unilever's "Performance with Purpose" campaign blends business objectives with ethical and sustainable results (Canals, 2021). </a:t>
            </a:r>
          </a:p>
          <a:p>
            <a:pPr lvl="0" algn="just">
              <a:lnSpc>
                <a:spcPct val="150000"/>
              </a:lnSpc>
            </a:pPr>
            <a:r>
              <a:rPr lang="en-IN" dirty="0">
                <a:latin typeface="Times New Roman" panose="02020603050405020304" pitchFamily="18" charset="0"/>
                <a:cs typeface="Times New Roman" panose="02020603050405020304" pitchFamily="18" charset="0"/>
              </a:rPr>
              <a:t>It prioritizes continuous feedback, employee ownership, and developmental coaching.</a:t>
            </a:r>
          </a:p>
          <a:p>
            <a:pPr lvl="0" algn="just">
              <a:lnSpc>
                <a:spcPct val="150000"/>
              </a:lnSpc>
            </a:pPr>
            <a:r>
              <a:rPr lang="en-IN" dirty="0">
                <a:latin typeface="Times New Roman" panose="02020603050405020304" pitchFamily="18" charset="0"/>
                <a:cs typeface="Times New Roman" panose="02020603050405020304" pitchFamily="18" charset="0"/>
              </a:rPr>
              <a:t>It intends to create a performance-based culture that encourages innovation, collaboration, and accountability across the global operation (Armstrong and Taylor, 2023).</a:t>
            </a:r>
          </a:p>
        </p:txBody>
      </p:sp>
      <p:pic>
        <p:nvPicPr>
          <p:cNvPr id="9218" name="Picture 2">
            <a:extLst>
              <a:ext uri="{FF2B5EF4-FFF2-40B4-BE49-F238E27FC236}">
                <a16:creationId xmlns:a16="http://schemas.microsoft.com/office/drawing/2014/main" id="{2DC89841-C4F7-8799-1FF6-6FA74E3E6E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1506" y="1690688"/>
            <a:ext cx="3808772" cy="31566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F8DF495-4576-C07E-71C6-B6A0DD37ABBD}"/>
              </a:ext>
            </a:extLst>
          </p:cNvPr>
          <p:cNvSpPr txBox="1"/>
          <p:nvPr/>
        </p:nvSpPr>
        <p:spPr>
          <a:xfrm>
            <a:off x="8013905" y="4962351"/>
            <a:ext cx="3283974" cy="1446550"/>
          </a:xfrm>
          <a:prstGeom prst="rect">
            <a:avLst/>
          </a:prstGeom>
          <a:noFill/>
        </p:spPr>
        <p:txBody>
          <a:bodyPr wrap="square">
            <a:spAutoFit/>
          </a:bodyPr>
          <a:lstStyle/>
          <a:p>
            <a:pPr algn="ctr" rtl="0">
              <a:buNone/>
            </a:pPr>
            <a:r>
              <a:rPr lang="en-IN" sz="1100" b="1" i="0" u="none" strike="noStrike" dirty="0">
                <a:solidFill>
                  <a:srgbClr val="000000"/>
                </a:solidFill>
                <a:effectLst/>
                <a:latin typeface="Times New Roman" panose="02020603050405020304" pitchFamily="18" charset="0"/>
              </a:rPr>
              <a:t>Figure: Performance Management System</a:t>
            </a:r>
            <a:endParaRPr lang="en-IN" sz="1100" b="0" dirty="0">
              <a:effectLst/>
            </a:endParaRPr>
          </a:p>
          <a:p>
            <a:pPr algn="ctr" rtl="0">
              <a:buNone/>
            </a:pPr>
            <a:r>
              <a:rPr lang="en-IN" sz="1100" b="0" i="0" u="none" strike="noStrike" dirty="0">
                <a:solidFill>
                  <a:srgbClr val="000000"/>
                </a:solidFill>
                <a:effectLst/>
                <a:latin typeface="Times New Roman" panose="02020603050405020304" pitchFamily="18" charset="0"/>
              </a:rPr>
              <a:t>(Source: https://www.quantumworkplace.com/hs-fs/hubfs/Marketing/Website/Blog/Blog%20Images/Performance%20Management%20Framework.png?width=900&amp;height=600&amp;name=Performance%20Management%20Framework.png)</a:t>
            </a:r>
            <a:endParaRPr lang="en-IN" sz="1100" b="0" dirty="0">
              <a:effectLst/>
            </a:endParaRPr>
          </a:p>
          <a:p>
            <a:pPr>
              <a:buNone/>
            </a:pPr>
            <a:br>
              <a:rPr lang="en-IN" sz="1100" dirty="0"/>
            </a:br>
            <a:endParaRPr lang="en-IN" sz="1100" dirty="0"/>
          </a:p>
        </p:txBody>
      </p:sp>
    </p:spTree>
    <p:extLst>
      <p:ext uri="{BB962C8B-B14F-4D97-AF65-F5344CB8AC3E}">
        <p14:creationId xmlns:p14="http://schemas.microsoft.com/office/powerpoint/2010/main" val="1575571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BE58B-2840-E5AB-03EC-3871F4921A25}"/>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Current Practices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E266C2B-1C91-8ED0-8E54-45F23E2BE32F}"/>
              </a:ext>
            </a:extLst>
          </p:cNvPr>
          <p:cNvSpPr>
            <a:spLocks noGrp="1"/>
          </p:cNvSpPr>
          <p:nvPr>
            <p:ph idx="1"/>
          </p:nvPr>
        </p:nvSpPr>
        <p:spPr>
          <a:xfrm>
            <a:off x="838200" y="1825625"/>
            <a:ext cx="6722806" cy="4351338"/>
          </a:xfrm>
        </p:spPr>
        <p:txBody>
          <a:bodyPr>
            <a:normAutofit fontScale="62500" lnSpcReduction="20000"/>
          </a:bodyPr>
          <a:lstStyle/>
          <a:p>
            <a:pPr algn="just">
              <a:lnSpc>
                <a:spcPct val="160000"/>
              </a:lnSpc>
            </a:pPr>
            <a:r>
              <a:rPr lang="en-IN" dirty="0">
                <a:latin typeface="Times New Roman" panose="02020603050405020304" pitchFamily="18" charset="0"/>
                <a:cs typeface="Times New Roman" panose="02020603050405020304" pitchFamily="18" charset="0"/>
              </a:rPr>
              <a:t>Unilever uses digital platforms such as Workday to conduct performance reviews and ongoing feedback.</a:t>
            </a:r>
          </a:p>
          <a:p>
            <a:pPr algn="just">
              <a:lnSpc>
                <a:spcPct val="160000"/>
              </a:lnSpc>
            </a:pPr>
            <a:r>
              <a:rPr lang="en-IN" dirty="0">
                <a:latin typeface="Times New Roman" panose="02020603050405020304" pitchFamily="18" charset="0"/>
                <a:cs typeface="Times New Roman" panose="02020603050405020304" pitchFamily="18" charset="0"/>
              </a:rPr>
              <a:t>Staff and leadership are encouraged to create quarterly objectives using the SMART and OKR frameworks, thereby streamlining the alignment of the organisation’s goals (Matilla, 2024).</a:t>
            </a:r>
          </a:p>
          <a:p>
            <a:pPr algn="just">
              <a:lnSpc>
                <a:spcPct val="160000"/>
              </a:lnSpc>
            </a:pPr>
            <a:r>
              <a:rPr lang="en-IN" dirty="0">
                <a:latin typeface="Times New Roman" panose="02020603050405020304" pitchFamily="18" charset="0"/>
                <a:cs typeface="Times New Roman" panose="02020603050405020304" pitchFamily="18" charset="0"/>
              </a:rPr>
              <a:t>Unilever's performance management system incorporates 360-degree feedback mechanisms and regular check-in conversations, promoting transparent and straightforward developmental processes (Mahendrakar and Soundararajan, 2025).</a:t>
            </a:r>
          </a:p>
        </p:txBody>
      </p:sp>
      <p:pic>
        <p:nvPicPr>
          <p:cNvPr id="10242" name="Picture 2">
            <a:extLst>
              <a:ext uri="{FF2B5EF4-FFF2-40B4-BE49-F238E27FC236}">
                <a16:creationId xmlns:a16="http://schemas.microsoft.com/office/drawing/2014/main" id="{98D048E8-AB01-DC4A-249A-940E06AE0A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2548" y="1946992"/>
            <a:ext cx="4176761" cy="31226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46F3D09-0D85-0918-EB50-B348ED62FE6F}"/>
              </a:ext>
            </a:extLst>
          </p:cNvPr>
          <p:cNvSpPr txBox="1"/>
          <p:nvPr/>
        </p:nvSpPr>
        <p:spPr>
          <a:xfrm>
            <a:off x="8035567" y="5425314"/>
            <a:ext cx="3883742" cy="1200329"/>
          </a:xfrm>
          <a:prstGeom prst="rect">
            <a:avLst/>
          </a:prstGeom>
          <a:noFill/>
        </p:spPr>
        <p:txBody>
          <a:bodyPr wrap="square">
            <a:spAutoFit/>
          </a:bodyPr>
          <a:lstStyle/>
          <a:p>
            <a:pPr algn="ctr" rtl="0">
              <a:buNone/>
            </a:pPr>
            <a:r>
              <a:rPr lang="fr-FR" sz="1200" b="1" i="0" u="none" strike="noStrike" dirty="0">
                <a:solidFill>
                  <a:srgbClr val="000000"/>
                </a:solidFill>
                <a:effectLst/>
                <a:latin typeface="Times New Roman" panose="02020603050405020304" pitchFamily="18" charset="0"/>
              </a:rPr>
              <a:t>Figure: Digital Platforms</a:t>
            </a:r>
            <a:endParaRPr lang="fr-FR" sz="1200" b="0" dirty="0">
              <a:effectLst/>
            </a:endParaRPr>
          </a:p>
          <a:p>
            <a:pPr algn="ctr" rtl="0">
              <a:buNone/>
            </a:pPr>
            <a:r>
              <a:rPr lang="fr-FR" sz="1200" b="0" i="0" u="none" strike="noStrike" dirty="0">
                <a:solidFill>
                  <a:srgbClr val="000000"/>
                </a:solidFill>
                <a:effectLst/>
                <a:latin typeface="Times New Roman" panose="02020603050405020304" pitchFamily="18" charset="0"/>
              </a:rPr>
              <a:t>(</a:t>
            </a:r>
            <a:r>
              <a:rPr lang="fr-FR" sz="1200" b="0" i="0" u="none" strike="noStrike" dirty="0" err="1">
                <a:solidFill>
                  <a:srgbClr val="000000"/>
                </a:solidFill>
                <a:effectLst/>
                <a:latin typeface="Times New Roman" panose="02020603050405020304" pitchFamily="18" charset="0"/>
              </a:rPr>
              <a:t>Source:https</a:t>
            </a:r>
            <a:r>
              <a:rPr lang="fr-FR" sz="1200" b="0" i="0" u="none" strike="noStrike" dirty="0">
                <a:solidFill>
                  <a:srgbClr val="000000"/>
                </a:solidFill>
                <a:effectLst/>
                <a:latin typeface="Times New Roman" panose="02020603050405020304" pitchFamily="18" charset="0"/>
              </a:rPr>
              <a:t>://www.netsolutions.com/wp-content/uploads/2024/12/Digital-Platforms-Circular-Model.webp)</a:t>
            </a:r>
            <a:endParaRPr lang="fr-FR" sz="1200" b="0" dirty="0">
              <a:effectLst/>
            </a:endParaRPr>
          </a:p>
          <a:p>
            <a:pPr>
              <a:buNone/>
            </a:pPr>
            <a:br>
              <a:rPr lang="fr-FR" sz="1200" dirty="0"/>
            </a:br>
            <a:endParaRPr lang="en-IN" sz="1200" dirty="0"/>
          </a:p>
        </p:txBody>
      </p:sp>
    </p:spTree>
    <p:extLst>
      <p:ext uri="{BB962C8B-B14F-4D97-AF65-F5344CB8AC3E}">
        <p14:creationId xmlns:p14="http://schemas.microsoft.com/office/powerpoint/2010/main" val="9870175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15918-72CD-2D68-48C3-6BC5506DA07D}"/>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Role of Line Managers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4A36F5-519B-8D45-73F0-417FE970923C}"/>
              </a:ext>
            </a:extLst>
          </p:cNvPr>
          <p:cNvSpPr>
            <a:spLocks noGrp="1"/>
          </p:cNvSpPr>
          <p:nvPr>
            <p:ph idx="1"/>
          </p:nvPr>
        </p:nvSpPr>
        <p:spPr>
          <a:xfrm>
            <a:off x="5840360" y="1825625"/>
            <a:ext cx="5513439"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Line managers establish explicit, measurable objectives and ensure that they are linked to organisational strategy.</a:t>
            </a:r>
          </a:p>
          <a:p>
            <a:pPr lvl="0" algn="just">
              <a:lnSpc>
                <a:spcPct val="160000"/>
              </a:lnSpc>
            </a:pPr>
            <a:r>
              <a:rPr lang="en-IN" dirty="0">
                <a:latin typeface="Times New Roman" panose="02020603050405020304" pitchFamily="18" charset="0"/>
                <a:cs typeface="Times New Roman" panose="02020603050405020304" pitchFamily="18" charset="0"/>
              </a:rPr>
              <a:t>They provide ongoing coaching, feedback, and appreciation to encourage an employee to succeed in their overall development.</a:t>
            </a:r>
          </a:p>
          <a:p>
            <a:pPr lvl="0" algn="just">
              <a:lnSpc>
                <a:spcPct val="160000"/>
              </a:lnSpc>
            </a:pPr>
            <a:r>
              <a:rPr lang="en-IN" dirty="0">
                <a:latin typeface="Times New Roman" panose="02020603050405020304" pitchFamily="18" charset="0"/>
                <a:cs typeface="Times New Roman" panose="02020603050405020304" pitchFamily="18" charset="0"/>
              </a:rPr>
              <a:t>They conduct frequent development discussions to understand employee training needs and to manage underperformance effectively.</a:t>
            </a:r>
          </a:p>
        </p:txBody>
      </p:sp>
      <p:pic>
        <p:nvPicPr>
          <p:cNvPr id="11266" name="Picture 2">
            <a:extLst>
              <a:ext uri="{FF2B5EF4-FFF2-40B4-BE49-F238E27FC236}">
                <a16:creationId xmlns:a16="http://schemas.microsoft.com/office/drawing/2014/main" id="{6E3A09BD-98F1-4F84-C520-569090235E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806" y="1945251"/>
            <a:ext cx="5238750" cy="31051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400B21C-60C0-FDCC-236E-47F0EB2483F0}"/>
              </a:ext>
            </a:extLst>
          </p:cNvPr>
          <p:cNvSpPr txBox="1"/>
          <p:nvPr/>
        </p:nvSpPr>
        <p:spPr>
          <a:xfrm>
            <a:off x="639097" y="5304964"/>
            <a:ext cx="4562168" cy="1444113"/>
          </a:xfrm>
          <a:prstGeom prst="rect">
            <a:avLst/>
          </a:prstGeom>
          <a:noFill/>
        </p:spPr>
        <p:txBody>
          <a:bodyPr wrap="square">
            <a:spAutoFit/>
          </a:bodyPr>
          <a:lstStyle/>
          <a:p>
            <a:pPr algn="ctr" rtl="0">
              <a:lnSpc>
                <a:spcPct val="150000"/>
              </a:lnSpc>
              <a:buNone/>
            </a:pPr>
            <a:r>
              <a:rPr lang="en-US" sz="1200" b="1" i="0" u="none" strike="noStrike" dirty="0">
                <a:solidFill>
                  <a:srgbClr val="000000"/>
                </a:solidFill>
                <a:effectLst/>
                <a:latin typeface="Times New Roman" panose="02020603050405020304" pitchFamily="18" charset="0"/>
                <a:cs typeface="Times New Roman" panose="02020603050405020304" pitchFamily="18" charset="0"/>
              </a:rPr>
              <a:t>Figure: Role of Line Manager in Performance Management</a:t>
            </a:r>
            <a:endParaRPr lang="en-US" sz="1200" b="0" dirty="0">
              <a:effectLst/>
              <a:latin typeface="Times New Roman" panose="02020603050405020304" pitchFamily="18" charset="0"/>
              <a:cs typeface="Times New Roman" panose="02020603050405020304" pitchFamily="18" charset="0"/>
            </a:endParaRPr>
          </a:p>
          <a:p>
            <a:pPr algn="ctr"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(Source: https://www.mdpi.com/admsci/admsci-13-00211/article_deploy/html/images/admsci-13-00211-g001-550.jpg)</a:t>
            </a:r>
            <a:endParaRPr lang="en-US" sz="1200" b="0" dirty="0">
              <a:effectLst/>
              <a:latin typeface="Times New Roman" panose="02020603050405020304" pitchFamily="18" charset="0"/>
              <a:cs typeface="Times New Roman" panose="02020603050405020304" pitchFamily="18" charset="0"/>
            </a:endParaRPr>
          </a:p>
          <a:p>
            <a:pPr algn="just">
              <a:lnSpc>
                <a:spcPct val="150000"/>
              </a:lnSpc>
              <a:buNone/>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3517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1E8E4-075C-0D18-D43A-E86CD345457B}"/>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Challenges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6B394CF-046E-C0EC-72E4-975C27362081}"/>
              </a:ext>
            </a:extLst>
          </p:cNvPr>
          <p:cNvSpPr>
            <a:spLocks noGrp="1"/>
          </p:cNvSpPr>
          <p:nvPr>
            <p:ph idx="1"/>
          </p:nvPr>
        </p:nvSpPr>
        <p:spPr>
          <a:xfrm>
            <a:off x="838201" y="1825625"/>
            <a:ext cx="4343400" cy="4351338"/>
          </a:xfrm>
        </p:spPr>
        <p:txBody>
          <a:bodyPr>
            <a:normAutofit fontScale="55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Judgments and unconscious bias in work assessment can undermine fairness and employee trust.</a:t>
            </a:r>
          </a:p>
          <a:p>
            <a:pPr lvl="0" algn="just">
              <a:lnSpc>
                <a:spcPct val="170000"/>
              </a:lnSpc>
            </a:pPr>
            <a:r>
              <a:rPr lang="en-IN" dirty="0">
                <a:latin typeface="Times New Roman" panose="02020603050405020304" pitchFamily="18" charset="0"/>
                <a:cs typeface="Times New Roman" panose="02020603050405020304" pitchFamily="18" charset="0"/>
              </a:rPr>
              <a:t>Managing and assessing performance in hybrid and remote environments remains challenging.  </a:t>
            </a:r>
          </a:p>
          <a:p>
            <a:pPr lvl="0" algn="just">
              <a:lnSpc>
                <a:spcPct val="170000"/>
              </a:lnSpc>
            </a:pPr>
            <a:r>
              <a:rPr lang="en-IN" dirty="0">
                <a:latin typeface="Times New Roman" panose="02020603050405020304" pitchFamily="18" charset="0"/>
                <a:cs typeface="Times New Roman" panose="02020603050405020304" pitchFamily="18" charset="0"/>
              </a:rPr>
              <a:t>A tendency to focus on short-term results can come at the expense of some consideration of behavioural, developmental, or ongoing goals (CIPD, 2022). </a:t>
            </a:r>
          </a:p>
        </p:txBody>
      </p:sp>
      <p:pic>
        <p:nvPicPr>
          <p:cNvPr id="12290" name="Picture 2">
            <a:extLst>
              <a:ext uri="{FF2B5EF4-FFF2-40B4-BE49-F238E27FC236}">
                <a16:creationId xmlns:a16="http://schemas.microsoft.com/office/drawing/2014/main" id="{D6FE275A-B8F3-9838-39A6-8BAE628FA7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3606" y="1943100"/>
            <a:ext cx="5943600" cy="2971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A87E79-F97B-6BB5-8D39-3829FD42B71F}"/>
              </a:ext>
            </a:extLst>
          </p:cNvPr>
          <p:cNvSpPr txBox="1"/>
          <p:nvPr/>
        </p:nvSpPr>
        <p:spPr>
          <a:xfrm>
            <a:off x="5503606" y="5453964"/>
            <a:ext cx="6096000" cy="938719"/>
          </a:xfrm>
          <a:prstGeom prst="rect">
            <a:avLst/>
          </a:prstGeom>
          <a:noFill/>
        </p:spPr>
        <p:txBody>
          <a:bodyPr wrap="square">
            <a:spAutoFit/>
          </a:bodyPr>
          <a:lstStyle/>
          <a:p>
            <a:pPr algn="ctr" rtl="0">
              <a:buNone/>
            </a:pPr>
            <a:r>
              <a:rPr lang="en-IN" sz="1100" b="1" i="0" u="none" strike="noStrike" dirty="0">
                <a:solidFill>
                  <a:srgbClr val="000000"/>
                </a:solidFill>
                <a:effectLst/>
                <a:latin typeface="Times New Roman" panose="02020603050405020304" pitchFamily="18" charset="0"/>
              </a:rPr>
              <a:t>Figure: Challenges in Performance Management</a:t>
            </a:r>
            <a:endParaRPr lang="en-IN" sz="1100" b="0" dirty="0">
              <a:effectLst/>
            </a:endParaRPr>
          </a:p>
          <a:p>
            <a:pPr algn="ctr" rtl="0">
              <a:buNone/>
            </a:pPr>
            <a:r>
              <a:rPr lang="en-IN" sz="1100" b="0" i="0" u="none" strike="noStrike" dirty="0">
                <a:solidFill>
                  <a:srgbClr val="000000"/>
                </a:solidFill>
                <a:effectLst/>
                <a:latin typeface="Times New Roman" panose="02020603050405020304" pitchFamily="18" charset="0"/>
              </a:rPr>
              <a:t>(Source: https://kineo.com/glide/containers/main/Resources/Blog-posts/perf-mgmt---inline.png/09449cc16f0d8a87ad91b797c76b860f.png)</a:t>
            </a:r>
            <a:endParaRPr lang="en-IN" sz="1100" b="0" dirty="0">
              <a:effectLst/>
            </a:endParaRPr>
          </a:p>
          <a:p>
            <a:pPr>
              <a:buNone/>
            </a:pPr>
            <a:br>
              <a:rPr lang="en-IN" sz="1100" dirty="0"/>
            </a:br>
            <a:endParaRPr lang="en-IN" sz="1100" dirty="0"/>
          </a:p>
        </p:txBody>
      </p:sp>
    </p:spTree>
    <p:extLst>
      <p:ext uri="{BB962C8B-B14F-4D97-AF65-F5344CB8AC3E}">
        <p14:creationId xmlns:p14="http://schemas.microsoft.com/office/powerpoint/2010/main" val="2534941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FBBEC-7A81-E51E-12E9-9A3871FF43A5}"/>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Recommendations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24F12DE-7165-8CCB-94B5-C1C88117D186}"/>
              </a:ext>
            </a:extLst>
          </p:cNvPr>
          <p:cNvSpPr>
            <a:spLocks noGrp="1"/>
          </p:cNvSpPr>
          <p:nvPr>
            <p:ph idx="1"/>
          </p:nvPr>
        </p:nvSpPr>
        <p:spPr/>
        <p:txBody>
          <a:bodyPr>
            <a:normAutofit fontScale="92500" lnSpcReduction="10000"/>
          </a:bodyPr>
          <a:lstStyle/>
          <a:p>
            <a:pPr lvl="0" algn="just">
              <a:lnSpc>
                <a:spcPct val="150000"/>
              </a:lnSpc>
            </a:pPr>
            <a:r>
              <a:rPr lang="en-IN" dirty="0">
                <a:latin typeface="Times New Roman" panose="02020603050405020304" pitchFamily="18" charset="0"/>
                <a:cs typeface="Times New Roman" panose="02020603050405020304" pitchFamily="18" charset="0"/>
              </a:rPr>
              <a:t>Incorporate the use of AI to improve performance analytics to detect biases and enhance objectivity. </a:t>
            </a:r>
          </a:p>
          <a:p>
            <a:pPr lvl="0" algn="just">
              <a:lnSpc>
                <a:spcPct val="150000"/>
              </a:lnSpc>
            </a:pPr>
            <a:r>
              <a:rPr lang="en-IN" dirty="0">
                <a:latin typeface="Times New Roman" panose="02020603050405020304" pitchFamily="18" charset="0"/>
                <a:cs typeface="Times New Roman" panose="02020603050405020304" pitchFamily="18" charset="0"/>
              </a:rPr>
              <a:t>Expand the utilisation of 360-degree feedback tools to provide a fuller picture of performance.</a:t>
            </a:r>
          </a:p>
          <a:p>
            <a:pPr lvl="0" algn="just">
              <a:lnSpc>
                <a:spcPct val="150000"/>
              </a:lnSpc>
            </a:pPr>
            <a:r>
              <a:rPr lang="en-US" dirty="0">
                <a:latin typeface="Times New Roman" panose="02020603050405020304" pitchFamily="18" charset="0"/>
                <a:cs typeface="Times New Roman" panose="02020603050405020304" pitchFamily="18" charset="0"/>
              </a:rPr>
              <a:t>For Considerable providing of “emotional intelligence training and coaching” to line managers could benefit in ensuring more equitable appraisals (</a:t>
            </a:r>
            <a:r>
              <a:rPr lang="en-US" dirty="0" err="1">
                <a:latin typeface="Times New Roman" panose="02020603050405020304" pitchFamily="18" charset="0"/>
                <a:cs typeface="Times New Roman" panose="02020603050405020304" pitchFamily="18" charset="0"/>
              </a:rPr>
              <a:t>Atobatele</a:t>
            </a:r>
            <a:r>
              <a:rPr lang="en-US" dirty="0">
                <a:latin typeface="Times New Roman" panose="02020603050405020304" pitchFamily="18" charset="0"/>
                <a:cs typeface="Times New Roman" panose="02020603050405020304" pitchFamily="18" charset="0"/>
              </a:rPr>
              <a:t> and Okonkwo, 2024).</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26515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2A667-2CEF-5F42-8C87-DFF6C051333B}"/>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Strategic Connection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DBD9FF-2268-6C67-25A7-FE45D4A0D30D}"/>
              </a:ext>
            </a:extLst>
          </p:cNvPr>
          <p:cNvSpPr>
            <a:spLocks noGrp="1"/>
          </p:cNvSpPr>
          <p:nvPr>
            <p:ph idx="1"/>
          </p:nvPr>
        </p:nvSpPr>
        <p:spPr/>
        <p:txBody>
          <a:bodyPr/>
          <a:lstStyle/>
          <a:p>
            <a:pPr lvl="0" algn="just">
              <a:lnSpc>
                <a:spcPct val="150000"/>
              </a:lnSpc>
            </a:pPr>
            <a:r>
              <a:rPr lang="en-IN" dirty="0">
                <a:latin typeface="Times New Roman" panose="02020603050405020304" pitchFamily="18" charset="0"/>
                <a:cs typeface="Times New Roman" panose="02020603050405020304" pitchFamily="18" charset="0"/>
              </a:rPr>
              <a:t>“Aligns employee objectives with The Unilever Compass strategy for a purpose-driven, sustainable growth agenda”.</a:t>
            </a:r>
          </a:p>
          <a:p>
            <a:pPr lvl="0" algn="just">
              <a:lnSpc>
                <a:spcPct val="150000"/>
              </a:lnSpc>
            </a:pPr>
            <a:r>
              <a:rPr lang="en-IN" dirty="0">
                <a:latin typeface="Times New Roman" panose="02020603050405020304" pitchFamily="18" charset="0"/>
                <a:cs typeface="Times New Roman" panose="02020603050405020304" pitchFamily="18" charset="0"/>
              </a:rPr>
              <a:t>Integrates ongoing feedback to enhance responsibility and drive.</a:t>
            </a:r>
          </a:p>
          <a:p>
            <a:pPr lvl="0" algn="just">
              <a:lnSpc>
                <a:spcPct val="150000"/>
              </a:lnSpc>
            </a:pPr>
            <a:r>
              <a:rPr lang="en-IN" dirty="0">
                <a:latin typeface="Times New Roman" panose="02020603050405020304" pitchFamily="18" charset="0"/>
                <a:cs typeface="Times New Roman" panose="02020603050405020304" pitchFamily="18" charset="0"/>
              </a:rPr>
              <a:t>Employs performance analytics to enhance strategic decision-making and optimise talent (</a:t>
            </a:r>
            <a:r>
              <a:rPr lang="en-IN" dirty="0" err="1">
                <a:latin typeface="Times New Roman" panose="02020603050405020304" pitchFamily="18" charset="0"/>
                <a:cs typeface="Times New Roman" panose="02020603050405020304" pitchFamily="18" charset="0"/>
              </a:rPr>
              <a:t>Tenakwah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p:txBody>
      </p:sp>
    </p:spTree>
    <p:extLst>
      <p:ext uri="{BB962C8B-B14F-4D97-AF65-F5344CB8AC3E}">
        <p14:creationId xmlns:p14="http://schemas.microsoft.com/office/powerpoint/2010/main" val="3606436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AF1B8-9316-A3E7-2F27-30C23A657413}"/>
              </a:ext>
            </a:extLst>
          </p:cNvPr>
          <p:cNvSpPr>
            <a:spLocks noGrp="1"/>
          </p:cNvSpPr>
          <p:nvPr>
            <p:ph type="title"/>
          </p:nvPr>
        </p:nvSpPr>
        <p:spPr/>
        <p:txBody>
          <a:bodyPr/>
          <a:lstStyle/>
          <a:p>
            <a:pPr>
              <a:lnSpc>
                <a:spcPct val="150000"/>
              </a:lnSpc>
            </a:pPr>
            <a:r>
              <a:rPr lang="en-IN" b="1"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D1FFD6-308D-A732-7F79-2E6DFBAA62DC}"/>
              </a:ext>
            </a:extLst>
          </p:cNvPr>
          <p:cNvSpPr>
            <a:spLocks noGrp="1"/>
          </p:cNvSpPr>
          <p:nvPr>
            <p:ph idx="1"/>
          </p:nvPr>
        </p:nvSpPr>
        <p:spPr/>
        <p:txBody>
          <a:bodyPr>
            <a:normAutofit fontScale="85000" lnSpcReduction="20000"/>
          </a:bodyPr>
          <a:lstStyle/>
          <a:p>
            <a:pPr algn="just">
              <a:lnSpc>
                <a:spcPct val="170000"/>
              </a:lnSpc>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mainly weaves its practices tightly into its core strategy of HRM. Every step—hiring, training, evaluating, and rewarding employees—lines up with the company’s drive for sustainability and innovation. </a:t>
            </a:r>
          </a:p>
          <a:p>
            <a:pPr algn="just">
              <a:lnSpc>
                <a:spcPct val="170000"/>
              </a:lnSpc>
            </a:pPr>
            <a:r>
              <a:rPr lang="en-US" dirty="0">
                <a:latin typeface="Times New Roman" panose="02020603050405020304" pitchFamily="18" charset="0"/>
                <a:cs typeface="Times New Roman" panose="02020603050405020304" pitchFamily="18" charset="0"/>
              </a:rPr>
              <a:t>This particular approach doesn’t just consider good on paper; it actually increases agility and productivity, helping Unilever compete across markets worldwide. </a:t>
            </a:r>
          </a:p>
          <a:p>
            <a:pPr algn="just">
              <a:lnSpc>
                <a:spcPct val="170000"/>
              </a:lnSpc>
            </a:pPr>
            <a:r>
              <a:rPr lang="en-US" dirty="0">
                <a:latin typeface="Times New Roman" panose="02020603050405020304" pitchFamily="18" charset="0"/>
                <a:cs typeface="Times New Roman" panose="02020603050405020304" pitchFamily="18" charset="0"/>
              </a:rPr>
              <a:t>By focusing on ongoing learning, fair rewards, and using data to steer decisions, Unilever stands out as a leader in global strategic HRM (Olusegun J., 2024).</a:t>
            </a:r>
          </a:p>
          <a:p>
            <a:pPr algn="just">
              <a:lnSpc>
                <a:spcPct val="17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4530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D945B-9D61-8BD3-ABDF-491997D5E368}"/>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p>
        </p:txBody>
      </p:sp>
      <p:sp>
        <p:nvSpPr>
          <p:cNvPr id="3" name="Content Placeholder 2">
            <a:extLst>
              <a:ext uri="{FF2B5EF4-FFF2-40B4-BE49-F238E27FC236}">
                <a16:creationId xmlns:a16="http://schemas.microsoft.com/office/drawing/2014/main" id="{8A7798A2-D807-11C1-5197-258AB756253F}"/>
              </a:ext>
            </a:extLst>
          </p:cNvPr>
          <p:cNvSpPr>
            <a:spLocks noGrp="1"/>
          </p:cNvSpPr>
          <p:nvPr>
            <p:ph idx="1"/>
          </p:nvPr>
        </p:nvSpPr>
        <p:spPr/>
        <p:txBody>
          <a:bodyPr>
            <a:noAutofit/>
          </a:bodyPr>
          <a:lstStyle/>
          <a:p>
            <a:r>
              <a:rPr lang="en-US" sz="1400" dirty="0">
                <a:latin typeface="Times New Roman" panose="02020603050405020304" pitchFamily="18" charset="0"/>
                <a:cs typeface="Times New Roman" panose="02020603050405020304" pitchFamily="18" charset="0"/>
              </a:rPr>
              <a:t>Armstrong, M. and Taylor, S. (2023) </a:t>
            </a:r>
            <a:r>
              <a:rPr lang="en-US" sz="1400" i="1" dirty="0">
                <a:latin typeface="Times New Roman" panose="02020603050405020304" pitchFamily="18" charset="0"/>
                <a:cs typeface="Times New Roman" panose="02020603050405020304" pitchFamily="18" charset="0"/>
              </a:rPr>
              <a:t>Armstrong's handbook of human resource management practice: A guide to the theory and practice of people management</a:t>
            </a:r>
            <a:r>
              <a:rPr lang="en-US" sz="1400" dirty="0">
                <a:latin typeface="Times New Roman" panose="02020603050405020304" pitchFamily="18" charset="0"/>
                <a:cs typeface="Times New Roman" panose="02020603050405020304" pitchFamily="18" charset="0"/>
              </a:rPr>
              <a:t>. London: Kogan Page Publishers.</a:t>
            </a:r>
          </a:p>
          <a:p>
            <a:r>
              <a:rPr lang="en-US" sz="1400" dirty="0" err="1">
                <a:latin typeface="Times New Roman" panose="02020603050405020304" pitchFamily="18" charset="0"/>
                <a:cs typeface="Times New Roman" panose="02020603050405020304" pitchFamily="18" charset="0"/>
              </a:rPr>
              <a:t>Atobatele</a:t>
            </a:r>
            <a:r>
              <a:rPr lang="en-US" sz="1400" dirty="0">
                <a:latin typeface="Times New Roman" panose="02020603050405020304" pitchFamily="18" charset="0"/>
                <a:cs typeface="Times New Roman" panose="02020603050405020304" pitchFamily="18" charset="0"/>
              </a:rPr>
              <a:t>, F.A. and Okonkwo, C.A. (2024) 'Incorporating Emotional Intelligence in Leadership Training: A US Review: Evaluating the Effectiveness, Challenges, and Long-Term Benefits of Integrating EQ Development in Leadership Programs', </a:t>
            </a:r>
            <a:r>
              <a:rPr lang="en-US" sz="1400" i="1" dirty="0">
                <a:latin typeface="Times New Roman" panose="02020603050405020304" pitchFamily="18" charset="0"/>
                <a:cs typeface="Times New Roman" panose="02020603050405020304" pitchFamily="18" charset="0"/>
              </a:rPr>
              <a:t>Journal of Frontiers in Multidisciplinary Research</a:t>
            </a:r>
            <a:r>
              <a:rPr lang="en-US" sz="1400" dirty="0">
                <a:latin typeface="Times New Roman" panose="02020603050405020304" pitchFamily="18" charset="0"/>
                <a:cs typeface="Times New Roman" panose="02020603050405020304" pitchFamily="18" charset="0"/>
              </a:rPr>
              <a:t>, 5(1), pp. 60-69.</a:t>
            </a:r>
          </a:p>
          <a:p>
            <a:r>
              <a:rPr lang="en-US" sz="1400" dirty="0">
                <a:latin typeface="Times New Roman" panose="02020603050405020304" pitchFamily="18" charset="0"/>
                <a:cs typeface="Times New Roman" panose="02020603050405020304" pitchFamily="18" charset="0"/>
              </a:rPr>
              <a:t>Canals, J. (2021) </a:t>
            </a:r>
            <a:r>
              <a:rPr lang="en-US" sz="1400" i="1" dirty="0">
                <a:latin typeface="Times New Roman" panose="02020603050405020304" pitchFamily="18" charset="0"/>
                <a:cs typeface="Times New Roman" panose="02020603050405020304" pitchFamily="18" charset="0"/>
              </a:rPr>
              <a:t>The Role of Corporate Purpose in Corporate Governance: A framework for boards of directors and senior managers</a:t>
            </a:r>
            <a:r>
              <a:rPr lang="en-US" sz="1400" dirty="0">
                <a:latin typeface="Times New Roman" panose="02020603050405020304" pitchFamily="18" charset="0"/>
                <a:cs typeface="Times New Roman" panose="02020603050405020304" pitchFamily="18" charset="0"/>
              </a:rPr>
              <a:t>. IESE Business School Working Paper WP-1301-E. Available at: </a:t>
            </a:r>
            <a:r>
              <a:rPr lang="en-US" sz="1400" dirty="0">
                <a:latin typeface="Times New Roman" panose="02020603050405020304" pitchFamily="18" charset="0"/>
                <a:cs typeface="Times New Roman" panose="02020603050405020304" pitchFamily="18" charset="0"/>
                <a:hlinkClick r:id="rId2"/>
              </a:rPr>
              <a:t>https://media.iese.edu/research/pdfs/WP-1301-E</a:t>
            </a:r>
            <a:r>
              <a:rPr lang="en-US" sz="1400" dirty="0">
                <a:latin typeface="Times New Roman" panose="02020603050405020304" pitchFamily="18" charset="0"/>
                <a:cs typeface="Times New Roman" panose="02020603050405020304" pitchFamily="18" charset="0"/>
              </a:rPr>
              <a:t> (Accessed: 2 November 2025).</a:t>
            </a:r>
          </a:p>
          <a:p>
            <a:r>
              <a:rPr lang="en-US" sz="1400" dirty="0">
                <a:latin typeface="Times New Roman" panose="02020603050405020304" pitchFamily="18" charset="0"/>
                <a:cs typeface="Times New Roman" panose="02020603050405020304" pitchFamily="18" charset="0"/>
              </a:rPr>
              <a:t>​Chartered Institute of Personnel and Development (CIPD) (2022) </a:t>
            </a:r>
            <a:r>
              <a:rPr lang="en-US" sz="1400" i="1" dirty="0">
                <a:latin typeface="Times New Roman" panose="02020603050405020304" pitchFamily="18" charset="0"/>
                <a:cs typeface="Times New Roman" panose="02020603050405020304" pitchFamily="18" charset="0"/>
              </a:rPr>
              <a:t>Resourcing and Talent Planning: Annual Survey Report 2022</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3"/>
              </a:rPr>
              <a:t>https://www.cipd.org/globalassets/media/knowledge/knowledge-hub/reports/resourcing-and-talent-planning-report-2022-1_tcm18-111500.pdf</a:t>
            </a:r>
            <a:r>
              <a:rPr lang="en-US" sz="1400" dirty="0">
                <a:latin typeface="Times New Roman" panose="02020603050405020304" pitchFamily="18" charset="0"/>
                <a:cs typeface="Times New Roman" panose="02020603050405020304" pitchFamily="18" charset="0"/>
              </a:rPr>
              <a:t> (Accessed: 2 November 2025).</a:t>
            </a:r>
          </a:p>
          <a:p>
            <a:r>
              <a:rPr lang="en-US" sz="1400" dirty="0">
                <a:latin typeface="Times New Roman" panose="02020603050405020304" pitchFamily="18" charset="0"/>
                <a:cs typeface="Times New Roman" panose="02020603050405020304" pitchFamily="18" charset="0"/>
              </a:rPr>
              <a:t>Mahendrakar, S.R. and Soundararajan, K. (2025) 'Artificial Intelligence In Future Performance Management: A Conceptual Framework', </a:t>
            </a:r>
            <a:r>
              <a:rPr lang="en-US" sz="1400" i="1" dirty="0">
                <a:latin typeface="Times New Roman" panose="02020603050405020304" pitchFamily="18" charset="0"/>
                <a:cs typeface="Times New Roman" panose="02020603050405020304" pitchFamily="18" charset="0"/>
              </a:rPr>
              <a:t>International Journal of Environmental Sciences</a:t>
            </a:r>
            <a:r>
              <a:rPr lang="en-US" sz="1400" dirty="0">
                <a:latin typeface="Times New Roman" panose="02020603050405020304" pitchFamily="18" charset="0"/>
                <a:cs typeface="Times New Roman" panose="02020603050405020304" pitchFamily="18" charset="0"/>
              </a:rPr>
              <a:t>, 11(10s), pp.162-176.</a:t>
            </a:r>
          </a:p>
          <a:p>
            <a:r>
              <a:rPr lang="en-US" sz="1400" dirty="0">
                <a:latin typeface="Times New Roman" panose="02020603050405020304" pitchFamily="18" charset="0"/>
                <a:cs typeface="Times New Roman" panose="02020603050405020304" pitchFamily="18" charset="0"/>
              </a:rPr>
              <a:t>Mattila, U. (2024) </a:t>
            </a:r>
            <a:r>
              <a:rPr lang="en-US" sz="1400" i="1" dirty="0">
                <a:latin typeface="Times New Roman" panose="02020603050405020304" pitchFamily="18" charset="0"/>
                <a:cs typeface="Times New Roman" panose="02020603050405020304" pitchFamily="18" charset="0"/>
              </a:rPr>
              <a:t>Employee Perspectives to Strategy Implementation</a:t>
            </a:r>
            <a:r>
              <a:rPr lang="en-US" sz="1400" dirty="0">
                <a:latin typeface="Times New Roman" panose="02020603050405020304" pitchFamily="18" charset="0"/>
                <a:cs typeface="Times New Roman" panose="02020603050405020304" pitchFamily="18" charset="0"/>
              </a:rPr>
              <a:t>. Thesis. Theseus. Available at: </a:t>
            </a:r>
            <a:r>
              <a:rPr lang="en-US" sz="1400" dirty="0">
                <a:latin typeface="Times New Roman" panose="02020603050405020304" pitchFamily="18" charset="0"/>
                <a:cs typeface="Times New Roman" panose="02020603050405020304" pitchFamily="18" charset="0"/>
                <a:hlinkClick r:id="rId4"/>
              </a:rPr>
              <a:t>https://www.theseus.fi/bitstream/10024/867997/2/Mattila_Ulla.pdf</a:t>
            </a:r>
            <a:r>
              <a:rPr lang="en-US" sz="1400" dirty="0">
                <a:latin typeface="Times New Roman" panose="02020603050405020304" pitchFamily="18" charset="0"/>
                <a:cs typeface="Times New Roman" panose="02020603050405020304" pitchFamily="18" charset="0"/>
              </a:rPr>
              <a:t> (Accessed: 2 November 2025).</a:t>
            </a:r>
          </a:p>
          <a:p>
            <a:r>
              <a:rPr lang="en-US" sz="1400" dirty="0">
                <a:latin typeface="Times New Roman" panose="02020603050405020304" pitchFamily="18" charset="0"/>
                <a:cs typeface="Times New Roman" panose="02020603050405020304" pitchFamily="18" charset="0"/>
              </a:rPr>
              <a:t>Olusegun, J. (2024) </a:t>
            </a:r>
            <a:r>
              <a:rPr lang="en-US" sz="1400" i="1" dirty="0">
                <a:latin typeface="Times New Roman" panose="02020603050405020304" pitchFamily="18" charset="0"/>
                <a:cs typeface="Times New Roman" panose="02020603050405020304" pitchFamily="18" charset="0"/>
              </a:rPr>
              <a:t>The Role of Continuous Learning and Development in Sustaining Employee Competence and High Performance</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5"/>
              </a:rPr>
              <a:t>https://www.researchgate.net/publication/386290601</a:t>
            </a:r>
            <a:r>
              <a:rPr lang="en-US" sz="1400" dirty="0">
                <a:latin typeface="Times New Roman" panose="02020603050405020304" pitchFamily="18" charset="0"/>
                <a:cs typeface="Times New Roman" panose="02020603050405020304" pitchFamily="18" charset="0"/>
              </a:rPr>
              <a:t> (Accessed: 2 November 2025).</a:t>
            </a:r>
          </a:p>
          <a:p>
            <a:r>
              <a:rPr lang="en-US" sz="1400" dirty="0" err="1">
                <a:latin typeface="Times New Roman" panose="02020603050405020304" pitchFamily="18" charset="0"/>
                <a:cs typeface="Times New Roman" panose="02020603050405020304" pitchFamily="18" charset="0"/>
              </a:rPr>
              <a:t>Tenakwah</a:t>
            </a:r>
            <a:r>
              <a:rPr lang="en-US" sz="1400" dirty="0">
                <a:latin typeface="Times New Roman" panose="02020603050405020304" pitchFamily="18" charset="0"/>
                <a:cs typeface="Times New Roman" panose="02020603050405020304" pitchFamily="18" charset="0"/>
              </a:rPr>
              <a:t>, E.S., </a:t>
            </a:r>
            <a:r>
              <a:rPr lang="en-US" sz="1400" dirty="0" err="1">
                <a:latin typeface="Times New Roman" panose="02020603050405020304" pitchFamily="18" charset="0"/>
                <a:cs typeface="Times New Roman" panose="02020603050405020304" pitchFamily="18" charset="0"/>
              </a:rPr>
              <a:t>Erdiaw</a:t>
            </a:r>
            <a:r>
              <a:rPr lang="en-US" sz="1400" dirty="0">
                <a:latin typeface="Times New Roman" panose="02020603050405020304" pitchFamily="18" charset="0"/>
                <a:cs typeface="Times New Roman" panose="02020603050405020304" pitchFamily="18" charset="0"/>
              </a:rPr>
              <a:t>-Kwasie, M.O., Asiedu, E. and Al Aina, R. (2024) 'Unleashing the power of support: how co-worker and supervisor support mediate firm performance through performance management', </a:t>
            </a:r>
            <a:r>
              <a:rPr lang="en-US" sz="1400" i="1" dirty="0">
                <a:latin typeface="Times New Roman" panose="02020603050405020304" pitchFamily="18" charset="0"/>
                <a:cs typeface="Times New Roman" panose="02020603050405020304" pitchFamily="18" charset="0"/>
              </a:rPr>
              <a:t>Benchmarking: An International Journal</a:t>
            </a:r>
            <a:r>
              <a:rPr lang="en-US" sz="1400" dirty="0">
                <a:latin typeface="Times New Roman" panose="02020603050405020304" pitchFamily="18" charset="0"/>
                <a:cs typeface="Times New Roman" panose="02020603050405020304" pitchFamily="18" charset="0"/>
              </a:rPr>
              <a:t>, 31(6), pp.1922-1940.</a:t>
            </a:r>
          </a:p>
        </p:txBody>
      </p:sp>
    </p:spTree>
    <p:extLst>
      <p:ext uri="{BB962C8B-B14F-4D97-AF65-F5344CB8AC3E}">
        <p14:creationId xmlns:p14="http://schemas.microsoft.com/office/powerpoint/2010/main" val="37177013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2AC24-11C4-4609-0F45-1D1C9470636B}"/>
              </a:ext>
            </a:extLst>
          </p:cNvPr>
          <p:cNvSpPr>
            <a:spLocks noGrp="1"/>
          </p:cNvSpPr>
          <p:nvPr>
            <p:ph type="title"/>
          </p:nvPr>
        </p:nvSpPr>
        <p:spPr>
          <a:xfrm>
            <a:off x="838200" y="2469228"/>
            <a:ext cx="10515600" cy="1325563"/>
          </a:xfrm>
        </p:spPr>
        <p:txBody>
          <a:bodyPr/>
          <a:lstStyle/>
          <a:p>
            <a:pPr algn="ctr"/>
            <a:r>
              <a:rPr lang="en-US" b="1" dirty="0">
                <a:latin typeface="Times New Roman" panose="02020603050405020304" pitchFamily="18" charset="0"/>
                <a:cs typeface="Times New Roman" panose="02020603050405020304" pitchFamily="18" charset="0"/>
              </a:rPr>
              <a:t>THANK YOU</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26161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442</TotalTime>
  <Words>5444</Words>
  <Application>Microsoft Office PowerPoint</Application>
  <PresentationFormat>Widescreen</PresentationFormat>
  <Paragraphs>257</Paragraphs>
  <Slides>33</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Times New Roman</vt:lpstr>
      <vt:lpstr>Office Theme</vt:lpstr>
      <vt:lpstr>PowerPoint Presentation</vt:lpstr>
      <vt:lpstr>Student Names and Topics</vt:lpstr>
      <vt:lpstr>Introduction</vt:lpstr>
      <vt:lpstr>Strategic Overview (Rathod Virendrasinh Rajendrasinh ID- 2438323: Recruitment &amp; Selection)</vt:lpstr>
      <vt:lpstr>Current HR Practices (Rathod Virendrasinh Rajendrasinh ID- 2438323)</vt:lpstr>
      <vt:lpstr> Role of Line Managers (Rathod Virendrasinh Rajendrasinh ID- 2438323)</vt:lpstr>
      <vt:lpstr>Key Challenges (Rathod Virendrasinh Rajendrasinh ID- 2438323)</vt:lpstr>
      <vt:lpstr>Recommendations (Rathod Virendrasinh Rajendrasinh ID- 2438323)</vt:lpstr>
      <vt:lpstr>Strategic Connection (Rathod Virendrasinh Rajendrasinh ID- 2438323)</vt:lpstr>
      <vt:lpstr>References (Rathod Virendrasinh Rajendrasinh ID- 2438323)</vt:lpstr>
      <vt:lpstr>Overview  (Payal Balubhai Odedra ID- 2439521 :Training and development)</vt:lpstr>
      <vt:lpstr>Current Practices (Payal Balubhai Odedra ID- 2439521)</vt:lpstr>
      <vt:lpstr>Role of Line Managers (Payal Balubhai Odedra ID- 2439521)</vt:lpstr>
      <vt:lpstr>Challenges (Payal Balubhai Odedra ID- 2439521)</vt:lpstr>
      <vt:lpstr>Recommendations (Payal Balubhai Odedra ID- 2439521)</vt:lpstr>
      <vt:lpstr> Strategic Connection (Payal Balubhai Odedra ID- 2439521)</vt:lpstr>
      <vt:lpstr>References (Payal Balubhai Odedra ID- 2439521)</vt:lpstr>
      <vt:lpstr>Overview (Shubham Karanwal ID- 2504766 Reward &amp; remuneration)</vt:lpstr>
      <vt:lpstr>Current Practices (Shubham Karanwal ID- 2504766)</vt:lpstr>
      <vt:lpstr>Role of Line Managers (Shubham Karanwal ID- 2504766)</vt:lpstr>
      <vt:lpstr>Challenges (Shubham Karanwal ID- 2504766)</vt:lpstr>
      <vt:lpstr>Recommendations (Shubham Karanwal ID- 2504766)</vt:lpstr>
      <vt:lpstr>Strategic Connection (Shubham Karanwal ID- 2504766)</vt:lpstr>
      <vt:lpstr>References (Shubham Karanwal ID- 2504766)</vt:lpstr>
      <vt:lpstr>Overview (Vaishnavi Vasantrao Patil ID- 2504969: Performance management)</vt:lpstr>
      <vt:lpstr>Current Practices (Vaishnavi Vasantrao Patil ID- 2504969)</vt:lpstr>
      <vt:lpstr>Role of Line Managers (Vaishnavi Vasantrao Patil ID- 2504969)</vt:lpstr>
      <vt:lpstr>Challenges (Vaishnavi Vasantrao Patil ID- 2504969)</vt:lpstr>
      <vt:lpstr>Recommendations (Vaishnavi Vasantrao Patil ID- 2504969)</vt:lpstr>
      <vt:lpstr>Strategic Connection (Vaishnavi Vasantrao Patil ID- 2504969)</vt:lpstr>
      <vt:lpstr>Conclusion</vt:lpstr>
      <vt:lpstr>References (Vaishnavi Vasantrao Patil ID- 2504969)</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 Pupey</dc:creator>
  <cp:lastModifiedBy>Yashraj Gadhavi</cp:lastModifiedBy>
  <cp:revision>158</cp:revision>
  <dcterms:created xsi:type="dcterms:W3CDTF">2025-10-24T11:16:20Z</dcterms:created>
  <dcterms:modified xsi:type="dcterms:W3CDTF">2025-11-03T00:33:02Z</dcterms:modified>
</cp:coreProperties>
</file>