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63" r:id="rId4"/>
    <p:sldId id="264" r:id="rId5"/>
    <p:sldId id="258" r:id="rId6"/>
    <p:sldId id="270" r:id="rId7"/>
    <p:sldId id="269" r:id="rId8"/>
    <p:sldId id="261" r:id="rId9"/>
    <p:sldId id="268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535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517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0689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651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639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087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5599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555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86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337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871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868904FA-E01C-458A-8D3D-CE2C6F7FD548}" type="datetimeFigureOut">
              <a:rPr lang="fr-FR" smtClean="0"/>
              <a:t>07/05/2019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84712E61-8AC9-4B23-8DBA-89396923A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65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AA973-9BDE-414A-AC2F-D76C6C9A7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775" y="-226141"/>
            <a:ext cx="10689622" cy="3275730"/>
          </a:xfrm>
        </p:spPr>
        <p:txBody>
          <a:bodyPr>
            <a:normAutofit fontScale="90000"/>
          </a:bodyPr>
          <a:lstStyle/>
          <a:p>
            <a:pPr algn="r">
              <a:lnSpc>
                <a:spcPct val="100000"/>
              </a:lnSpc>
            </a:pPr>
            <a:r>
              <a:rPr lang="en-GB" sz="53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 Light SemiCondensed" panose="020B0502040204020203" pitchFamily="34" charset="0"/>
              </a:rPr>
              <a:t>Digital Marketing – Assessment Component 2  </a:t>
            </a:r>
            <a:br>
              <a:rPr lang="en-GB" sz="48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" panose="020B0502040204020203" pitchFamily="34" charset="0"/>
              </a:rPr>
            </a:br>
            <a:r>
              <a:rPr lang="en-GB" sz="48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" panose="020B0502040204020203" pitchFamily="34" charset="0"/>
              </a:rPr>
              <a:t>Privacy, Trust &amp; Security </a:t>
            </a:r>
            <a:br>
              <a:rPr lang="en-GB" sz="48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" panose="020B0502040204020203" pitchFamily="34" charset="0"/>
              </a:rPr>
            </a:br>
            <a:br>
              <a:rPr lang="en-GB" sz="48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" panose="020B0502040204020203" pitchFamily="34" charset="0"/>
              </a:rPr>
            </a:br>
            <a:r>
              <a:rPr lang="en-GB" sz="4000" dirty="0">
                <a:solidFill>
                  <a:schemeClr val="accent1">
                    <a:lumMod val="60000"/>
                    <a:lumOff val="40000"/>
                  </a:schemeClr>
                </a:solidFill>
                <a:latin typeface="Bahnschrift Light SemiCondensed" panose="020B0502040204020203" pitchFamily="34" charset="0"/>
              </a:rPr>
              <a:t>Etienne Bosser</a:t>
            </a:r>
            <a:endParaRPr lang="en-GB" sz="4800" dirty="0">
              <a:solidFill>
                <a:schemeClr val="accent1">
                  <a:lumMod val="60000"/>
                  <a:lumOff val="40000"/>
                </a:schemeClr>
              </a:solidFill>
              <a:latin typeface="Bahnschrift Light SemiCondensed" panose="020B0502040204020203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B1618A6-056E-4939-B3E7-B80C4B9947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7" t="16190" r="32666" b="16349"/>
          <a:stretch/>
        </p:blipFill>
        <p:spPr>
          <a:xfrm>
            <a:off x="1809750" y="2009775"/>
            <a:ext cx="3730931" cy="3811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10055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D1CE6-02C7-43F3-9A18-95D27A7EB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873"/>
            <a:ext cx="9692640" cy="1033354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/>
              <a:t>Content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330299-B3C5-4F01-B89B-2341FAF46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940" y="1808162"/>
            <a:ext cx="8982075" cy="38306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Privacy, trust &amp; security issues  </a:t>
            </a:r>
          </a:p>
          <a:p>
            <a:pPr marL="571500" indent="-571500">
              <a:buFont typeface="+mj-lt"/>
              <a:buAutoNum type="romanUcPeriod"/>
            </a:pP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+mj-lt"/>
              <a:buAutoNum type="romanUcPeriod"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What is the UK law online?  </a:t>
            </a:r>
          </a:p>
          <a:p>
            <a:pPr marL="571500" indent="-571500">
              <a:buFont typeface="+mj-lt"/>
              <a:buAutoNum type="romanUcPeriod"/>
            </a:pP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+mj-lt"/>
              <a:buAutoNum type="romanUcPeriod"/>
            </a:pP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Digital channels risks</a:t>
            </a:r>
          </a:p>
          <a:p>
            <a:pPr marL="571500" indent="-571500">
              <a:buFont typeface="+mj-lt"/>
              <a:buAutoNum type="romanUcPeriod"/>
            </a:pP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74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D1CE6-02C7-43F3-9A18-95D27A7EB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04" y="116364"/>
            <a:ext cx="8891606" cy="891222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Privacy, trust &amp; security issues </a:t>
            </a:r>
            <a:endParaRPr lang="fr-FR" sz="4000" b="1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330299-B3C5-4F01-B89B-2341FAF46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216" y="2194242"/>
            <a:ext cx="5498784" cy="4547394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Internet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: Large open memory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need for organisations to have confidentiality policies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01B93EB-2756-44AB-A323-4FB432E44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764" y="1143000"/>
            <a:ext cx="8083961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74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330299-B3C5-4F01-B89B-2341FAF46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880" y="1501576"/>
            <a:ext cx="9800254" cy="4547394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How users can protect themselves ? </a:t>
            </a:r>
          </a:p>
          <a:p>
            <a:pPr lvl="0"/>
            <a:r>
              <a:rPr lang="en-GB" sz="2000" dirty="0"/>
              <a:t>Update passwords, </a:t>
            </a:r>
            <a:endParaRPr lang="fr-FR" sz="2000" dirty="0"/>
          </a:p>
          <a:p>
            <a:pPr lvl="0"/>
            <a:r>
              <a:rPr lang="en-GB" sz="2000" dirty="0"/>
              <a:t>Private searching mode, </a:t>
            </a:r>
            <a:endParaRPr lang="fr-FR" sz="2000" dirty="0"/>
          </a:p>
          <a:p>
            <a:pPr lvl="0"/>
            <a:r>
              <a:rPr lang="en-GB" sz="2000" dirty="0"/>
              <a:t>Use different research engine,  </a:t>
            </a:r>
            <a:endParaRPr lang="fr-FR" sz="2000" dirty="0"/>
          </a:p>
          <a:p>
            <a:pPr lvl="0"/>
            <a:r>
              <a:rPr lang="en-GB" sz="2000" dirty="0"/>
              <a:t>Don’t write over personal information on social networks,  </a:t>
            </a:r>
            <a:endParaRPr lang="fr-FR" sz="2000" dirty="0"/>
          </a:p>
          <a:p>
            <a:pPr lvl="0"/>
            <a:r>
              <a:rPr lang="en-GB" sz="2000" dirty="0"/>
              <a:t>Download anti-virus software </a:t>
            </a:r>
            <a:endParaRPr lang="fr-FR" sz="2000" dirty="0"/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385279E5-8176-4352-A745-E2264CAE5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04" y="116364"/>
            <a:ext cx="8891606" cy="891222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Privacy, trust &amp; security issues </a:t>
            </a:r>
            <a:endParaRPr lang="fr-FR" sz="4000" b="1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F9A02B0-C204-44E3-A594-4299D02AA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25" y="3056491"/>
            <a:ext cx="3393244" cy="339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8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9A512A-7D10-4A54-B848-70810D54E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78" y="1414261"/>
            <a:ext cx="9247632" cy="464205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2018 UK law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, private data protection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sp>
        <p:nvSpPr>
          <p:cNvPr id="17" name="Titre 1">
            <a:extLst>
              <a:ext uri="{FF2B5EF4-FFF2-40B4-BE49-F238E27FC236}">
                <a16:creationId xmlns:a16="http://schemas.microsoft.com/office/drawing/2014/main" id="{0430CD8D-1E74-4C14-AD2C-3CFEF07F5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04" y="116364"/>
            <a:ext cx="8891606" cy="891222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/>
              <a:t>Law</a:t>
            </a:r>
            <a:endParaRPr lang="fr-FR" sz="5400" b="1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C3B7788-DF15-4B1D-BDD1-2A811D716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00" y="2209801"/>
            <a:ext cx="10355839" cy="4257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DC3741E-472D-4E4C-B865-ED2040993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478" y="0"/>
            <a:ext cx="1876664" cy="167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35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9A512A-7D10-4A54-B848-70810D54E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615" y="1730173"/>
            <a:ext cx="9247632" cy="464205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Google AdWords </a:t>
            </a:r>
          </a:p>
        </p:txBody>
      </p:sp>
      <p:sp>
        <p:nvSpPr>
          <p:cNvPr id="17" name="Titre 1">
            <a:extLst>
              <a:ext uri="{FF2B5EF4-FFF2-40B4-BE49-F238E27FC236}">
                <a16:creationId xmlns:a16="http://schemas.microsoft.com/office/drawing/2014/main" id="{0430CD8D-1E74-4C14-AD2C-3CFEF07F5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04" y="116364"/>
            <a:ext cx="8891606" cy="891222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/>
              <a:t>Digital channels risks</a:t>
            </a:r>
            <a:endParaRPr lang="fr-FR" sz="5400" b="1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8C50B1-5A36-48B4-9508-59544D4BA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090" y="1204711"/>
            <a:ext cx="7610475" cy="3805238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66783FE-E116-4C39-82F6-691AB9F4A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0172">
            <a:off x="292615" y="4249680"/>
            <a:ext cx="7018713" cy="2213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08C0DA-4546-4FFA-8C6F-4A115B465C8C}"/>
              </a:ext>
            </a:extLst>
          </p:cNvPr>
          <p:cNvSpPr/>
          <p:nvPr/>
        </p:nvSpPr>
        <p:spPr>
          <a:xfrm rot="21422355">
            <a:off x="1057275" y="5467350"/>
            <a:ext cx="5838825" cy="9048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995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9A512A-7D10-4A54-B848-70810D54E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053" y="1271386"/>
            <a:ext cx="9247632" cy="464205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Social media </a:t>
            </a:r>
          </a:p>
        </p:txBody>
      </p:sp>
      <p:sp>
        <p:nvSpPr>
          <p:cNvPr id="17" name="Titre 1">
            <a:extLst>
              <a:ext uri="{FF2B5EF4-FFF2-40B4-BE49-F238E27FC236}">
                <a16:creationId xmlns:a16="http://schemas.microsoft.com/office/drawing/2014/main" id="{0430CD8D-1E74-4C14-AD2C-3CFEF07F5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04" y="116364"/>
            <a:ext cx="8891606" cy="891222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/>
              <a:t>Digital channels risks</a:t>
            </a:r>
            <a:endParaRPr lang="fr-FR" sz="5400" b="1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651E03F-A84E-4FAA-A83C-DF9D68889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33" y="1855205"/>
            <a:ext cx="7198797" cy="4804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0CDDC6B-72AE-45AF-BE95-3201C9F5966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8" r="15122"/>
          <a:stretch/>
        </p:blipFill>
        <p:spPr>
          <a:xfrm rot="421541">
            <a:off x="7582861" y="1462898"/>
            <a:ext cx="3333750" cy="3295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2552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50F355BA-B40A-4264-A720-6971EF612E16}"/>
              </a:ext>
            </a:extLst>
          </p:cNvPr>
          <p:cNvSpPr txBox="1">
            <a:spLocks/>
          </p:cNvSpPr>
          <p:nvPr/>
        </p:nvSpPr>
        <p:spPr>
          <a:xfrm>
            <a:off x="1077297" y="121552"/>
            <a:ext cx="7493127" cy="8912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-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j-ea"/>
                <a:cs typeface="+mj-cs"/>
              </a:rPr>
              <a:t>Conclusion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A8CA81E-4276-4266-BFEE-33C0F386A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4350">
            <a:off x="6114348" y="1613951"/>
            <a:ext cx="4476722" cy="1918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4ED54369-5BB0-4EBF-A8A1-59AE3E1F6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455" y="2431823"/>
            <a:ext cx="9800254" cy="340379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Ensure self-data protection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Applicate terms and condition agreement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Have data protection requirements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799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50F355BA-B40A-4264-A720-6971EF612E16}"/>
              </a:ext>
            </a:extLst>
          </p:cNvPr>
          <p:cNvSpPr txBox="1">
            <a:spLocks/>
          </p:cNvSpPr>
          <p:nvPr/>
        </p:nvSpPr>
        <p:spPr>
          <a:xfrm>
            <a:off x="1077297" y="121552"/>
            <a:ext cx="7493127" cy="8912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-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/>
                <a:ea typeface="+mj-ea"/>
                <a:cs typeface="+mj-cs"/>
              </a:rPr>
              <a:t>References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0A5D3D44-1C0E-4FAC-92E0-AF2F19748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758470"/>
              </p:ext>
            </p:extLst>
          </p:nvPr>
        </p:nvGraphicFramePr>
        <p:xfrm>
          <a:off x="1992839" y="831055"/>
          <a:ext cx="6913036" cy="714827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913036">
                  <a:extLst>
                    <a:ext uri="{9D8B030D-6E8A-4147-A177-3AD203B41FA5}">
                      <a16:colId xmlns:a16="http://schemas.microsoft.com/office/drawing/2014/main" val="14617032"/>
                    </a:ext>
                  </a:extLst>
                </a:gridCol>
              </a:tblGrid>
              <a:tr h="257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2607132179"/>
                  </a:ext>
                </a:extLst>
              </a:tr>
              <a:tr h="2954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677804972"/>
                  </a:ext>
                </a:extLst>
              </a:tr>
              <a:tr h="45024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>
                          <a:effectLst/>
                        </a:rPr>
                        <a:t>Baadsgaard, J. (2019). </a:t>
                      </a:r>
                      <a:r>
                        <a:rPr lang="fr-FR" sz="1050" dirty="0" err="1">
                          <a:effectLst/>
                        </a:rPr>
                        <a:t>What</a:t>
                      </a:r>
                      <a:r>
                        <a:rPr lang="fr-FR" sz="1050" dirty="0">
                          <a:effectLst/>
                        </a:rPr>
                        <a:t> </a:t>
                      </a:r>
                      <a:r>
                        <a:rPr lang="fr-FR" sz="1050" dirty="0" err="1">
                          <a:effectLst/>
                        </a:rPr>
                        <a:t>is</a:t>
                      </a:r>
                      <a:r>
                        <a:rPr lang="fr-FR" sz="1050" dirty="0">
                          <a:effectLst/>
                        </a:rPr>
                        <a:t> Google AdWords and </a:t>
                      </a:r>
                      <a:r>
                        <a:rPr lang="fr-FR" sz="1050" dirty="0" err="1">
                          <a:effectLst/>
                        </a:rPr>
                        <a:t>Why</a:t>
                      </a:r>
                      <a:r>
                        <a:rPr lang="fr-FR" sz="1050" dirty="0">
                          <a:effectLst/>
                        </a:rPr>
                        <a:t> Do I Need It? | Disruptive Advertising. [online] Disruptive Advertising. Available at: https://www.disruptiveadvertising.com/adwords/what-is-google-adwords/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4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>
                          <a:effectLst/>
                        </a:rPr>
                        <a:t>Blog Altares. (2018). Les 12 principales conséquences d'une mauvaise gestion des données. [online] Available at: https://blog.altares.com/2018/05/09/12-consequences-potentielles-a-la-mauvaise-gestion-des-donnees/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5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>
                          <a:effectLst/>
                        </a:rPr>
                        <a:t>Brooke, J. (2018). Online business | </a:t>
                      </a:r>
                      <a:r>
                        <a:rPr lang="fr-FR" sz="1050" dirty="0" err="1">
                          <a:effectLst/>
                        </a:rPr>
                        <a:t>What</a:t>
                      </a:r>
                      <a:r>
                        <a:rPr lang="fr-FR" sz="1050" dirty="0">
                          <a:effectLst/>
                        </a:rPr>
                        <a:t> </a:t>
                      </a:r>
                      <a:r>
                        <a:rPr lang="fr-FR" sz="1050" dirty="0" err="1">
                          <a:effectLst/>
                        </a:rPr>
                        <a:t>is</a:t>
                      </a:r>
                      <a:r>
                        <a:rPr lang="fr-FR" sz="1050" dirty="0">
                          <a:effectLst/>
                        </a:rPr>
                        <a:t> data protection. [online] Rocket </a:t>
                      </a:r>
                      <a:r>
                        <a:rPr lang="fr-FR" sz="1050" dirty="0" err="1">
                          <a:effectLst/>
                        </a:rPr>
                        <a:t>Lawyer</a:t>
                      </a:r>
                      <a:r>
                        <a:rPr lang="fr-FR" sz="1050" dirty="0">
                          <a:effectLst/>
                        </a:rPr>
                        <a:t>. Available at: https://www.rocketlawyer.co.uk/legal-centres/online-business.rl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4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 err="1">
                          <a:effectLst/>
                        </a:rPr>
                        <a:t>Chaffey</a:t>
                      </a:r>
                      <a:r>
                        <a:rPr lang="fr-FR" sz="1050" dirty="0">
                          <a:effectLst/>
                        </a:rPr>
                        <a:t>, D. (2009). Internet marketing. Essex, JE: Pearson Education, pp.160; 161.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>
                          <a:effectLst/>
                        </a:rPr>
                        <a:t>GOV.UK. (2019). Data protection. [online] Available at: https://www.gov.uk/data-protection/find-out-what-data-an-organisation-has-about-you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6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 err="1">
                          <a:effectLst/>
                        </a:rPr>
                        <a:t>Morgene</a:t>
                      </a:r>
                      <a:r>
                        <a:rPr lang="fr-FR" sz="1050" dirty="0">
                          <a:effectLst/>
                        </a:rPr>
                        <a:t>, M. (2018). Protection des données : les gestes à adopter. [online] Linfodurable.fr. Available at: https://www.linfodurable.fr/technomedias/comment-proteger-ses-donnees-sur-internet-1976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4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 err="1">
                          <a:effectLst/>
                        </a:rPr>
                        <a:t>Sicari</a:t>
                      </a:r>
                      <a:r>
                        <a:rPr lang="fr-FR" sz="1050" dirty="0">
                          <a:effectLst/>
                        </a:rPr>
                        <a:t>, S., </a:t>
                      </a:r>
                      <a:r>
                        <a:rPr lang="fr-FR" sz="1050" dirty="0" err="1">
                          <a:effectLst/>
                        </a:rPr>
                        <a:t>Rizzardi</a:t>
                      </a:r>
                      <a:r>
                        <a:rPr lang="fr-FR" sz="1050" dirty="0">
                          <a:effectLst/>
                        </a:rPr>
                        <a:t>, A., </a:t>
                      </a:r>
                      <a:r>
                        <a:rPr lang="fr-FR" sz="1050" dirty="0" err="1">
                          <a:effectLst/>
                        </a:rPr>
                        <a:t>Grieco</a:t>
                      </a:r>
                      <a:r>
                        <a:rPr lang="fr-FR" sz="1050" dirty="0">
                          <a:effectLst/>
                        </a:rPr>
                        <a:t>, L. and Coen-</a:t>
                      </a:r>
                      <a:r>
                        <a:rPr lang="fr-FR" sz="1050" dirty="0" err="1">
                          <a:effectLst/>
                        </a:rPr>
                        <a:t>Porisini</a:t>
                      </a:r>
                      <a:r>
                        <a:rPr lang="fr-FR" sz="1050" dirty="0">
                          <a:effectLst/>
                        </a:rPr>
                        <a:t>, A. (2010). Security, </a:t>
                      </a:r>
                      <a:r>
                        <a:rPr lang="fr-FR" sz="1050" dirty="0" err="1">
                          <a:effectLst/>
                        </a:rPr>
                        <a:t>privacy</a:t>
                      </a:r>
                      <a:r>
                        <a:rPr lang="fr-FR" sz="1050" dirty="0">
                          <a:effectLst/>
                        </a:rPr>
                        <a:t> and trust in Internet of </a:t>
                      </a:r>
                      <a:r>
                        <a:rPr lang="fr-FR" sz="1050" dirty="0" err="1">
                          <a:effectLst/>
                        </a:rPr>
                        <a:t>Things</a:t>
                      </a:r>
                      <a:r>
                        <a:rPr lang="fr-FR" sz="1050" dirty="0">
                          <a:effectLst/>
                        </a:rPr>
                        <a:t>: The road </a:t>
                      </a:r>
                      <a:r>
                        <a:rPr lang="fr-FR" sz="1050" dirty="0" err="1">
                          <a:effectLst/>
                        </a:rPr>
                        <a:t>ahead</a:t>
                      </a:r>
                      <a:r>
                        <a:rPr lang="fr-FR" sz="1050" dirty="0">
                          <a:effectLst/>
                        </a:rPr>
                        <a:t>. IEEE Xplore. Available at: https://ieeexplore.ieee.org/abstract/document/5708519/authors#authors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4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050" dirty="0" err="1">
                          <a:effectLst/>
                        </a:rPr>
                        <a:t>Axentios</a:t>
                      </a:r>
                      <a:r>
                        <a:rPr lang="fr-FR" sz="1050" dirty="0">
                          <a:effectLst/>
                        </a:rPr>
                        <a:t>, S. (2019). Google </a:t>
                      </a:r>
                      <a:r>
                        <a:rPr lang="fr-FR" sz="1050" dirty="0" err="1">
                          <a:effectLst/>
                        </a:rPr>
                        <a:t>Adwords</a:t>
                      </a:r>
                      <a:r>
                        <a:rPr lang="fr-FR" sz="1050" dirty="0">
                          <a:effectLst/>
                        </a:rPr>
                        <a:t>, un danger pour les entreprises?. [online] Rédaction créative et communication cohérente pour entreprises. Available at: https://steveaxentios.ch/google-adwords-un-danger-pour-les-entreprises/ [</a:t>
                      </a:r>
                      <a:r>
                        <a:rPr lang="fr-FR" sz="1050" dirty="0" err="1">
                          <a:effectLst/>
                        </a:rPr>
                        <a:t>Accessed</a:t>
                      </a:r>
                      <a:r>
                        <a:rPr lang="fr-FR" sz="1050" dirty="0">
                          <a:effectLst/>
                        </a:rPr>
                        <a:t> 4 May 2019].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1037845501"/>
                  </a:ext>
                </a:extLst>
              </a:tr>
              <a:tr h="4322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2211062895"/>
                  </a:ext>
                </a:extLst>
              </a:tr>
              <a:tr h="257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2569719746"/>
                  </a:ext>
                </a:extLst>
              </a:tr>
              <a:tr h="4322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598171807"/>
                  </a:ext>
                </a:extLst>
              </a:tr>
              <a:tr h="257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3135923188"/>
                  </a:ext>
                </a:extLst>
              </a:tr>
              <a:tr h="2578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227" marR="53227" marT="0" marB="0"/>
                </a:tc>
                <a:extLst>
                  <a:ext uri="{0D108BD9-81ED-4DB2-BD59-A6C34878D82A}">
                    <a16:rowId xmlns:a16="http://schemas.microsoft.com/office/drawing/2014/main" val="7211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0671448"/>
      </p:ext>
    </p:extLst>
  </p:cSld>
  <p:clrMapOvr>
    <a:masterClrMapping/>
  </p:clrMapOvr>
</p:sld>
</file>

<file path=ppt/theme/theme1.xml><?xml version="1.0" encoding="utf-8"?>
<a:theme xmlns:a="http://schemas.openxmlformats.org/drawingml/2006/main" name="Vue">
  <a:themeElements>
    <a:clrScheme name="Personnalisé 14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A8A8AB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ue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ue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449</Words>
  <Application>Microsoft Office PowerPoint</Application>
  <PresentationFormat>Grand écran</PresentationFormat>
  <Paragraphs>45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Arial</vt:lpstr>
      <vt:lpstr>Bahnschrift</vt:lpstr>
      <vt:lpstr>Bahnschrift Light SemiCondensed</vt:lpstr>
      <vt:lpstr>Calibri</vt:lpstr>
      <vt:lpstr>Century Schoolbook</vt:lpstr>
      <vt:lpstr>Wingdings 2</vt:lpstr>
      <vt:lpstr>Vue</vt:lpstr>
      <vt:lpstr>Digital Marketing – Assessment Component 2   Privacy, Trust &amp; Security   Etienne Bosser</vt:lpstr>
      <vt:lpstr>Content  </vt:lpstr>
      <vt:lpstr>Privacy, trust &amp; security issues </vt:lpstr>
      <vt:lpstr>Privacy, trust &amp; security issues </vt:lpstr>
      <vt:lpstr>Law</vt:lpstr>
      <vt:lpstr>Digital channels risks</vt:lpstr>
      <vt:lpstr>Digital channels risks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Marketing – Assessment Component 2   Privacy, Trust &amp; Security   Etienne Bosser</dc:title>
  <dc:creator>etienne bosser</dc:creator>
  <cp:lastModifiedBy>etienne bosser</cp:lastModifiedBy>
  <cp:revision>21</cp:revision>
  <dcterms:created xsi:type="dcterms:W3CDTF">2019-05-06T20:29:54Z</dcterms:created>
  <dcterms:modified xsi:type="dcterms:W3CDTF">2019-05-08T00:30:56Z</dcterms:modified>
</cp:coreProperties>
</file>