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0"/>
  </p:notesMasterIdLst>
  <p:sldIdLst>
    <p:sldId id="256" r:id="rId2"/>
    <p:sldId id="299" r:id="rId3"/>
    <p:sldId id="298" r:id="rId4"/>
    <p:sldId id="258" r:id="rId5"/>
    <p:sldId id="297" r:id="rId6"/>
    <p:sldId id="259" r:id="rId7"/>
    <p:sldId id="319" r:id="rId8"/>
    <p:sldId id="318" r:id="rId9"/>
    <p:sldId id="262" r:id="rId10"/>
    <p:sldId id="266" r:id="rId11"/>
    <p:sldId id="265" r:id="rId12"/>
    <p:sldId id="315" r:id="rId13"/>
    <p:sldId id="260" r:id="rId14"/>
    <p:sldId id="261" r:id="rId15"/>
    <p:sldId id="283" r:id="rId16"/>
    <p:sldId id="284" r:id="rId17"/>
    <p:sldId id="317" r:id="rId18"/>
    <p:sldId id="282" r:id="rId19"/>
    <p:sldId id="316" r:id="rId20"/>
    <p:sldId id="271" r:id="rId21"/>
    <p:sldId id="264" r:id="rId22"/>
    <p:sldId id="272" r:id="rId23"/>
    <p:sldId id="267" r:id="rId24"/>
    <p:sldId id="269" r:id="rId25"/>
    <p:sldId id="273" r:id="rId26"/>
    <p:sldId id="274" r:id="rId27"/>
    <p:sldId id="287" r:id="rId28"/>
    <p:sldId id="288" r:id="rId29"/>
    <p:sldId id="289" r:id="rId30"/>
    <p:sldId id="290" r:id="rId31"/>
    <p:sldId id="291" r:id="rId32"/>
    <p:sldId id="292" r:id="rId33"/>
    <p:sldId id="286" r:id="rId34"/>
    <p:sldId id="270" r:id="rId35"/>
    <p:sldId id="257" r:id="rId36"/>
    <p:sldId id="285" r:id="rId37"/>
    <p:sldId id="295" r:id="rId38"/>
    <p:sldId id="296" r:id="rId39"/>
    <p:sldId id="303" r:id="rId40"/>
    <p:sldId id="304" r:id="rId41"/>
    <p:sldId id="309" r:id="rId42"/>
    <p:sldId id="310" r:id="rId43"/>
    <p:sldId id="311" r:id="rId44"/>
    <p:sldId id="312" r:id="rId45"/>
    <p:sldId id="313" r:id="rId46"/>
    <p:sldId id="314" r:id="rId47"/>
    <p:sldId id="302" r:id="rId48"/>
    <p:sldId id="294"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814" autoAdjust="0"/>
  </p:normalViewPr>
  <p:slideViewPr>
    <p:cSldViewPr>
      <p:cViewPr>
        <p:scale>
          <a:sx n="60" d="100"/>
          <a:sy n="60" d="100"/>
        </p:scale>
        <p:origin x="-1434" y="-13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472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D1509B7-0031-4D47-8353-6C78534F28BE}" type="datetimeFigureOut">
              <a:rPr lang="en-GB" smtClean="0"/>
              <a:pPr/>
              <a:t>16/02/2016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B6E0730-5D5F-44C5-9747-5E265BC98087}" type="slidenum">
              <a:rPr lang="en-GB" smtClean="0"/>
              <a:pPr/>
              <a:t>‹#›</a:t>
            </a:fld>
            <a:endParaRPr lang="en-GB"/>
          </a:p>
        </p:txBody>
      </p:sp>
    </p:spTree>
    <p:extLst>
      <p:ext uri="{BB962C8B-B14F-4D97-AF65-F5344CB8AC3E}">
        <p14:creationId xmlns:p14="http://schemas.microsoft.com/office/powerpoint/2010/main" val="8287326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B6E0730-5D5F-44C5-9747-5E265BC98087}" type="slidenum">
              <a:rPr lang="en-GB" smtClean="0"/>
              <a:pPr/>
              <a:t>14</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B6E0730-5D5F-44C5-9747-5E265BC98087}" type="slidenum">
              <a:rPr lang="en-GB" smtClean="0"/>
              <a:pPr/>
              <a:t>23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6E342E55-6D5A-4519-85F5-B57CAB37486C}" type="datetimeFigureOut">
              <a:rPr lang="en-GB" smtClean="0"/>
              <a:pPr/>
              <a:t>16/02/2016</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6BFD1C85-352F-43B3-816D-5D2B0D1D8DF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E342E55-6D5A-4519-85F5-B57CAB37486C}" type="datetimeFigureOut">
              <a:rPr lang="en-GB" smtClean="0"/>
              <a:pPr/>
              <a:t>16/02/2016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BFD1C85-352F-43B3-816D-5D2B0D1D8DF7}"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6E342E55-6D5A-4519-85F5-B57CAB37486C}" type="datetimeFigureOut">
              <a:rPr lang="en-GB" smtClean="0"/>
              <a:pPr/>
              <a:t>16/02/2016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BFD1C85-352F-43B3-816D-5D2B0D1D8DF7}"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6E342E55-6D5A-4519-85F5-B57CAB37486C}" type="datetimeFigureOut">
              <a:rPr lang="en-GB" smtClean="0"/>
              <a:pPr/>
              <a:t>16/02/2016</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6BFD1C85-352F-43B3-816D-5D2B0D1D8DF7}"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6E342E55-6D5A-4519-85F5-B57CAB37486C}" type="datetimeFigureOut">
              <a:rPr lang="en-GB" smtClean="0"/>
              <a:pPr/>
              <a:t>16/02/2016</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6BFD1C85-352F-43B3-816D-5D2B0D1D8DF7}"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6E342E55-6D5A-4519-85F5-B57CAB37486C}" type="datetimeFigureOut">
              <a:rPr lang="en-GB" smtClean="0"/>
              <a:pPr/>
              <a:t>16/02/2016</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6BFD1C85-352F-43B3-816D-5D2B0D1D8DF7}"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6E342E55-6D5A-4519-85F5-B57CAB37486C}" type="datetimeFigureOut">
              <a:rPr lang="en-GB" smtClean="0"/>
              <a:pPr/>
              <a:t>16/02/2016</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6BFD1C85-352F-43B3-816D-5D2B0D1D8DF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6E342E55-6D5A-4519-85F5-B57CAB37486C}" type="datetimeFigureOut">
              <a:rPr lang="en-GB" smtClean="0"/>
              <a:pPr/>
              <a:t>16/02/2016</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6BFD1C85-352F-43B3-816D-5D2B0D1D8DF7}"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6E342E55-6D5A-4519-85F5-B57CAB37486C}" type="datetimeFigureOut">
              <a:rPr lang="en-GB" smtClean="0"/>
              <a:pPr/>
              <a:t>16/02/2016</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6BFD1C85-352F-43B3-816D-5D2B0D1D8DF7}"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E342E55-6D5A-4519-85F5-B57CAB37486C}" type="datetimeFigureOut">
              <a:rPr lang="en-GB" smtClean="0"/>
              <a:pPr/>
              <a:t>16/02/2016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BFD1C85-352F-43B3-816D-5D2B0D1D8DF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E342E55-6D5A-4519-85F5-B57CAB37486C}" type="datetimeFigureOut">
              <a:rPr lang="en-GB" smtClean="0"/>
              <a:pPr/>
              <a:t>16/02/2016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BFD1C85-352F-43B3-816D-5D2B0D1D8DF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6E342E55-6D5A-4519-85F5-B57CAB37486C}" type="datetimeFigureOut">
              <a:rPr lang="en-GB" smtClean="0"/>
              <a:pPr/>
              <a:t>16/02/2016</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6BFD1C85-352F-43B3-816D-5D2B0D1D8DF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authentichappiness.sas.upenn.edu/images/TimeMagazine/Time-Happiness.pdf"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en.wikipedia.org/wiki/Positive_psychology"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amazon.co.uk/gp/product/1857885694/ref=s9_simh_gw_p14_d0_i1?pf_rd_m=A3P5ROKL5A1OLE&amp;pf_rd_s=desktop-1&amp;pf_rd_r=1403A2Q2VV3THW3M1ZA3&amp;pf_rd_t=36701&amp;pf_rd_p=577049067&amp;pf_rd_i=desktop"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thepeakperformancecenter.com/wp-content/uploads/2013/09/Maslow-new-Pyramid.jpg" TargetMode="External"/><Relationship Id="rId2" Type="http://schemas.openxmlformats.org/officeDocument/2006/relationships/hyperlink" Target="http://changingminds.org/images/maslow.gif" TargetMode="External"/><Relationship Id="rId1" Type="http://schemas.openxmlformats.org/officeDocument/2006/relationships/slideLayout" Target="../slideLayouts/slideLayout2.xml"/><Relationship Id="rId5" Type="http://schemas.openxmlformats.org/officeDocument/2006/relationships/image" Target="../media/image4.gif"/><Relationship Id="rId4" Type="http://schemas.openxmlformats.org/officeDocument/2006/relationships/image" Target="../media/image3.gi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en.wikipedia.org/wiki/Values_in_Action_Inventory_of_Strengths"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www.viacharacter.org/www/"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www.heartmath.com/"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www.youtube.com/watch?v=8zHuoU8yKLQ" TargetMode="External"/><Relationship Id="rId2" Type="http://schemas.openxmlformats.org/officeDocument/2006/relationships/hyperlink" Target="http://www.heartmath.org/free-services/tools-for-well-being/quick-coherence-adult.html" TargetMode="External"/><Relationship Id="rId1" Type="http://schemas.openxmlformats.org/officeDocument/2006/relationships/slideLayout" Target="../slideLayouts/slideLayout2.xml"/><Relationship Id="rId4" Type="http://schemas.openxmlformats.org/officeDocument/2006/relationships/hyperlink" Target="http://www.heartmath.org/faqs/heartmath-system/heartmath-system-faqs.html" TargetMode="Externa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changingminds.org/disciplines/change_management/kubler_ross/kubler_ross.htm" TargetMode="External"/><Relationship Id="rId2" Type="http://schemas.openxmlformats.org/officeDocument/2006/relationships/image" Target="../media/image10.gif"/><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4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psychologytoday.com/basics/positive-psychology"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4.wm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1484784"/>
            <a:ext cx="8784976" cy="1829761"/>
          </a:xfrm>
        </p:spPr>
        <p:txBody>
          <a:bodyPr>
            <a:normAutofit fontScale="90000"/>
          </a:bodyPr>
          <a:lstStyle/>
          <a:p>
            <a:pPr algn="l"/>
            <a:r>
              <a:rPr lang="en-GB" dirty="0" smtClean="0"/>
              <a:t>Positive Psychology:</a:t>
            </a:r>
            <a:br>
              <a:rPr lang="en-GB" dirty="0" smtClean="0"/>
            </a:br>
            <a:r>
              <a:rPr lang="en-GB" dirty="0" smtClean="0"/>
              <a:t>Identifying Strengths &amp; Virtues</a:t>
            </a:r>
            <a:endParaRPr lang="en-GB" dirty="0"/>
          </a:p>
        </p:txBody>
      </p:sp>
      <p:sp>
        <p:nvSpPr>
          <p:cNvPr id="3" name="Subtitle 2"/>
          <p:cNvSpPr>
            <a:spLocks noGrp="1"/>
          </p:cNvSpPr>
          <p:nvPr>
            <p:ph type="subTitle" idx="1"/>
          </p:nvPr>
        </p:nvSpPr>
        <p:spPr>
          <a:xfrm>
            <a:off x="323528" y="3501008"/>
            <a:ext cx="7772400" cy="1199704"/>
          </a:xfrm>
        </p:spPr>
        <p:txBody>
          <a:bodyPr/>
          <a:lstStyle/>
          <a:p>
            <a:pPr algn="l"/>
            <a:r>
              <a:rPr lang="en-GB" dirty="0" smtClean="0"/>
              <a:t>James Williams</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b="1" dirty="0" smtClean="0"/>
              <a:t>Positive Self-Awareness:</a:t>
            </a:r>
            <a:r>
              <a:rPr lang="en-GB" dirty="0"/>
              <a:t> </a:t>
            </a:r>
            <a:r>
              <a:rPr lang="en-GB" dirty="0" smtClean="0"/>
              <a:t>Identifying </a:t>
            </a:r>
            <a:r>
              <a:rPr lang="en-GB" dirty="0"/>
              <a:t>your </a:t>
            </a:r>
            <a:r>
              <a:rPr lang="en-GB" b="1" dirty="0"/>
              <a:t>Positive Traits and Strengths </a:t>
            </a:r>
            <a:r>
              <a:rPr lang="en-GB" dirty="0"/>
              <a:t>(aka Your </a:t>
            </a:r>
            <a:r>
              <a:rPr lang="en-GB" b="1" dirty="0" smtClean="0">
                <a:solidFill>
                  <a:srgbClr val="FFC000"/>
                </a:solidFill>
                <a:effectLst>
                  <a:outerShdw blurRad="38100" dist="38100" dir="2700000" algn="tl">
                    <a:srgbClr val="000000">
                      <a:alpha val="43137"/>
                    </a:srgbClr>
                  </a:outerShdw>
                </a:effectLst>
              </a:rPr>
              <a:t>Super Powers</a:t>
            </a:r>
            <a:r>
              <a:rPr lang="en-GB" dirty="0"/>
              <a:t>) is </a:t>
            </a:r>
            <a:r>
              <a:rPr lang="en-GB" dirty="0" smtClean="0"/>
              <a:t>a </a:t>
            </a:r>
            <a:r>
              <a:rPr lang="en-GB" dirty="0"/>
              <a:t>very useful exercise for understanding yourself, finding a Career that suits you, </a:t>
            </a:r>
            <a:r>
              <a:rPr lang="en-GB" dirty="0" smtClean="0"/>
              <a:t>for a living a fulfilling life and </a:t>
            </a:r>
            <a:r>
              <a:rPr lang="en-GB" dirty="0"/>
              <a:t>can be very useful when describing yourself at interviews, CV etc...</a:t>
            </a:r>
          </a:p>
          <a:p>
            <a:r>
              <a:rPr lang="en-GB" dirty="0"/>
              <a:t>Essentially, if it </a:t>
            </a:r>
            <a:r>
              <a:rPr lang="en-GB" b="1" dirty="0"/>
              <a:t>feels good</a:t>
            </a:r>
            <a:r>
              <a:rPr lang="en-GB" dirty="0"/>
              <a:t> when you are performing an activity the chances are that you are using a strength. Your strengths are things that come naturally and relatively easily 'to you'.</a:t>
            </a:r>
          </a:p>
          <a:p>
            <a:r>
              <a:rPr lang="en-GB" dirty="0"/>
              <a:t>Once you have identified your strengths it is </a:t>
            </a:r>
            <a:r>
              <a:rPr lang="en-GB" dirty="0" smtClean="0"/>
              <a:t>useful to </a:t>
            </a:r>
            <a:r>
              <a:rPr lang="en-GB" dirty="0"/>
              <a:t>understand what they mean on a practical, work-related level in order to find a full-filling position where you can use your innate talents.</a:t>
            </a:r>
          </a:p>
          <a:p>
            <a:endParaRPr lang="en-GB" dirty="0"/>
          </a:p>
        </p:txBody>
      </p:sp>
      <p:sp>
        <p:nvSpPr>
          <p:cNvPr id="3" name="Title 2"/>
          <p:cNvSpPr>
            <a:spLocks noGrp="1"/>
          </p:cNvSpPr>
          <p:nvPr>
            <p:ph type="title"/>
          </p:nvPr>
        </p:nvSpPr>
        <p:spPr/>
        <p:txBody>
          <a:bodyPr/>
          <a:lstStyle/>
          <a:p>
            <a:r>
              <a:rPr lang="en-GB" dirty="0" smtClean="0"/>
              <a:t>Introduction</a:t>
            </a:r>
            <a:endParaRPr lang="en-GB" dirty="0"/>
          </a:p>
        </p:txBody>
      </p:sp>
    </p:spTree>
    <p:extLst>
      <p:ext uri="{BB962C8B-B14F-4D97-AF65-F5344CB8AC3E}">
        <p14:creationId xmlns:p14="http://schemas.microsoft.com/office/powerpoint/2010/main" val="3431737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Reflect and spend a few minutes writing down the Positive qualities/traits you have.</a:t>
            </a:r>
            <a:endParaRPr lang="en-GB" dirty="0"/>
          </a:p>
        </p:txBody>
      </p:sp>
      <p:sp>
        <p:nvSpPr>
          <p:cNvPr id="3" name="Title 2"/>
          <p:cNvSpPr>
            <a:spLocks noGrp="1"/>
          </p:cNvSpPr>
          <p:nvPr>
            <p:ph type="title"/>
          </p:nvPr>
        </p:nvSpPr>
        <p:spPr/>
        <p:txBody>
          <a:bodyPr/>
          <a:lstStyle/>
          <a:p>
            <a:r>
              <a:rPr lang="en-GB" dirty="0" smtClean="0"/>
              <a:t>Activity:</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9144000" cy="4525963"/>
          </a:xfrm>
        </p:spPr>
        <p:txBody>
          <a:bodyPr>
            <a:normAutofit/>
          </a:bodyPr>
          <a:lstStyle/>
          <a:p>
            <a:r>
              <a:rPr lang="en-GB" sz="2000" dirty="0" smtClean="0"/>
              <a:t>Positive psychology began as a new area of psychology in 1998 when </a:t>
            </a:r>
            <a:r>
              <a:rPr lang="en-GB" sz="2000" b="1" dirty="0" smtClean="0"/>
              <a:t>Martin Seligman</a:t>
            </a:r>
            <a:r>
              <a:rPr lang="en-GB" sz="2000" baseline="30000" dirty="0" smtClean="0"/>
              <a:t>[3]</a:t>
            </a:r>
            <a:r>
              <a:rPr lang="en-GB" sz="2000" dirty="0" smtClean="0"/>
              <a:t> chose it as the theme for his term as president of the American </a:t>
            </a:r>
            <a:r>
              <a:rPr lang="en-GB" sz="2000" b="1" dirty="0" smtClean="0"/>
              <a:t>Psychological Association</a:t>
            </a:r>
            <a:r>
              <a:rPr lang="en-GB" sz="2000" dirty="0" smtClean="0"/>
              <a:t>,</a:t>
            </a:r>
            <a:r>
              <a:rPr lang="en-GB" sz="2000" baseline="30000" dirty="0" smtClean="0"/>
              <a:t>[4]</a:t>
            </a:r>
          </a:p>
          <a:p>
            <a:pPr>
              <a:buNone/>
            </a:pPr>
            <a:r>
              <a:rPr lang="en-GB" sz="2000" dirty="0" smtClean="0"/>
              <a:t> </a:t>
            </a:r>
          </a:p>
          <a:p>
            <a:r>
              <a:rPr lang="en-GB" sz="2000" dirty="0" smtClean="0"/>
              <a:t>Though the term originates with Maslow, in his 1954 book </a:t>
            </a:r>
            <a:r>
              <a:rPr lang="en-GB" sz="2000" i="1" dirty="0" smtClean="0"/>
              <a:t>Motivation and Personality</a:t>
            </a:r>
            <a:r>
              <a:rPr lang="en-GB" sz="2000" dirty="0" smtClean="0"/>
              <a:t>  (the last chapter is entitled "Toward a Positive Psychology".</a:t>
            </a:r>
          </a:p>
          <a:p>
            <a:pPr>
              <a:buNone/>
            </a:pPr>
            <a:endParaRPr lang="en-GB" sz="2000" dirty="0" smtClean="0"/>
          </a:p>
          <a:p>
            <a:r>
              <a:rPr lang="en-GB" sz="2000" dirty="0" smtClean="0"/>
              <a:t>There have been indications that psychologists since the 1950s have been increasingly focused on promoting </a:t>
            </a:r>
            <a:r>
              <a:rPr lang="en-GB" sz="2000" b="1" dirty="0" smtClean="0"/>
              <a:t>health and wellness</a:t>
            </a:r>
            <a:r>
              <a:rPr lang="en-GB" sz="2000" dirty="0" smtClean="0"/>
              <a:t>.</a:t>
            </a:r>
          </a:p>
          <a:p>
            <a:endParaRPr lang="en-GB" sz="2000" b="1" dirty="0" smtClean="0"/>
          </a:p>
          <a:p>
            <a:endParaRPr lang="en-GB" sz="2000" baseline="30000" dirty="0" smtClean="0"/>
          </a:p>
          <a:p>
            <a:endParaRPr lang="en-GB" sz="2000" dirty="0" smtClean="0"/>
          </a:p>
          <a:p>
            <a:endParaRPr lang="en-GB" sz="2000" dirty="0"/>
          </a:p>
        </p:txBody>
      </p:sp>
      <p:sp>
        <p:nvSpPr>
          <p:cNvPr id="3" name="Title 2"/>
          <p:cNvSpPr>
            <a:spLocks noGrp="1"/>
          </p:cNvSpPr>
          <p:nvPr>
            <p:ph type="title"/>
          </p:nvPr>
        </p:nvSpPr>
        <p:spPr/>
        <p:txBody>
          <a:bodyPr/>
          <a:lstStyle/>
          <a:p>
            <a:r>
              <a:rPr lang="en-GB" dirty="0" smtClean="0"/>
              <a:t>Positive Psychology</a:t>
            </a:r>
            <a:endParaRPr lang="en-GB" dirty="0"/>
          </a:p>
        </p:txBody>
      </p:sp>
      <p:sp>
        <p:nvSpPr>
          <p:cNvPr id="4" name="TextBox 3"/>
          <p:cNvSpPr txBox="1"/>
          <p:nvPr/>
        </p:nvSpPr>
        <p:spPr>
          <a:xfrm>
            <a:off x="0" y="6546830"/>
            <a:ext cx="6178294" cy="338554"/>
          </a:xfrm>
          <a:prstGeom prst="rect">
            <a:avLst/>
          </a:prstGeom>
          <a:noFill/>
        </p:spPr>
        <p:txBody>
          <a:bodyPr wrap="none" rtlCol="0">
            <a:spAutoFit/>
          </a:bodyPr>
          <a:lstStyle/>
          <a:p>
            <a:r>
              <a:rPr lang="en-GB" sz="800" dirty="0" smtClean="0"/>
              <a:t>(3) Goldberg, Carey (March 10, 2006). "Harvard's crowded course to happiness". </a:t>
            </a:r>
            <a:r>
              <a:rPr lang="en-GB" sz="800" i="1" dirty="0" smtClean="0"/>
              <a:t>Harvard's crowded course to happiness</a:t>
            </a:r>
            <a:r>
              <a:rPr lang="en-GB" sz="800" dirty="0" smtClean="0"/>
              <a:t>.</a:t>
            </a:r>
            <a:br>
              <a:rPr lang="en-GB" sz="800" dirty="0" smtClean="0"/>
            </a:br>
            <a:r>
              <a:rPr lang="en-GB" sz="800" dirty="0" smtClean="0"/>
              <a:t>(4) "Time Magazine's cover story in the special issue on "The Science of Happiness", 2005“ </a:t>
            </a:r>
            <a:r>
              <a:rPr lang="en-GB" sz="800" dirty="0" smtClean="0">
                <a:hlinkClick r:id="rId2"/>
              </a:rPr>
              <a:t>(ref)</a:t>
            </a:r>
            <a:endParaRPr lang="en-GB" sz="8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496" y="1340768"/>
            <a:ext cx="9108504" cy="4683976"/>
          </a:xfrm>
        </p:spPr>
        <p:txBody>
          <a:bodyPr>
            <a:normAutofit lnSpcReduction="10000"/>
          </a:bodyPr>
          <a:lstStyle/>
          <a:p>
            <a:r>
              <a:rPr lang="en-GB" sz="2400" b="1" dirty="0" smtClean="0"/>
              <a:t>Positive psychology </a:t>
            </a:r>
            <a:r>
              <a:rPr lang="en-GB" sz="2400" dirty="0" smtClean="0"/>
              <a:t>finds its roots in the </a:t>
            </a:r>
            <a:r>
              <a:rPr lang="en-GB" sz="2400" b="1" dirty="0" smtClean="0"/>
              <a:t>humanistic psychology</a:t>
            </a:r>
            <a:r>
              <a:rPr lang="en-GB" sz="2400" dirty="0" smtClean="0"/>
              <a:t> of the 20th century, which focused heavily on </a:t>
            </a:r>
            <a:r>
              <a:rPr lang="en-GB" sz="2400" b="1" dirty="0" smtClean="0"/>
              <a:t>happiness and fulfilment</a:t>
            </a:r>
            <a:r>
              <a:rPr lang="en-GB" sz="2400" dirty="0" smtClean="0"/>
              <a:t>. </a:t>
            </a:r>
          </a:p>
          <a:p>
            <a:r>
              <a:rPr lang="en-GB" sz="2400" dirty="0" smtClean="0"/>
              <a:t>Earlier influences on positive psychology came primarily from philosophical and religious sources, as scientific psychology did not take its modern form until the late 19th century.</a:t>
            </a:r>
          </a:p>
          <a:p>
            <a:r>
              <a:rPr lang="en-GB" sz="2400" dirty="0" smtClean="0"/>
              <a:t>Such as </a:t>
            </a:r>
            <a:r>
              <a:rPr lang="en-GB" sz="2400" b="1" dirty="0" smtClean="0"/>
              <a:t>Socrates</a:t>
            </a:r>
            <a:r>
              <a:rPr lang="en-GB" sz="2400" dirty="0" smtClean="0"/>
              <a:t>, an ancient classical Greek philosopher, credited as one of the founders of Western philosophy.</a:t>
            </a:r>
          </a:p>
          <a:p>
            <a:r>
              <a:rPr lang="en-GB" sz="2400" dirty="0" smtClean="0"/>
              <a:t>And Judaism which promotes a Divine command theory of happiness i.e. </a:t>
            </a:r>
            <a:r>
              <a:rPr lang="en-GB" sz="2400" b="1" dirty="0" smtClean="0"/>
              <a:t>happiness and rewards </a:t>
            </a:r>
            <a:r>
              <a:rPr lang="en-GB" sz="2400" dirty="0" smtClean="0"/>
              <a:t>come from</a:t>
            </a:r>
            <a:r>
              <a:rPr lang="en-GB" sz="2400" b="1" dirty="0" smtClean="0"/>
              <a:t> </a:t>
            </a:r>
            <a:r>
              <a:rPr lang="en-GB" sz="2400" dirty="0" smtClean="0"/>
              <a:t>following your heart the divine within.</a:t>
            </a:r>
            <a:r>
              <a:rPr lang="en-GB" sz="2400" baseline="30000" dirty="0" smtClean="0"/>
              <a:t>[1]</a:t>
            </a:r>
          </a:p>
          <a:p>
            <a:r>
              <a:rPr lang="en-GB" sz="2400" dirty="0" smtClean="0"/>
              <a:t>More information </a:t>
            </a:r>
            <a:r>
              <a:rPr lang="en-GB" sz="2400" dirty="0" smtClean="0">
                <a:hlinkClick r:id="rId2"/>
              </a:rPr>
              <a:t>click here</a:t>
            </a:r>
            <a:r>
              <a:rPr lang="en-GB" sz="2400" dirty="0" smtClean="0"/>
              <a:t>.</a:t>
            </a:r>
            <a:endParaRPr lang="en-GB" sz="2400" dirty="0"/>
          </a:p>
        </p:txBody>
      </p:sp>
      <p:sp>
        <p:nvSpPr>
          <p:cNvPr id="3" name="Title 2"/>
          <p:cNvSpPr>
            <a:spLocks noGrp="1"/>
          </p:cNvSpPr>
          <p:nvPr>
            <p:ph type="title"/>
          </p:nvPr>
        </p:nvSpPr>
        <p:spPr>
          <a:xfrm>
            <a:off x="323528" y="274638"/>
            <a:ext cx="8640960" cy="1143000"/>
          </a:xfrm>
        </p:spPr>
        <p:txBody>
          <a:bodyPr>
            <a:normAutofit fontScale="90000"/>
          </a:bodyPr>
          <a:lstStyle/>
          <a:p>
            <a:r>
              <a:rPr lang="en-GB" dirty="0" smtClean="0"/>
              <a:t>Background - </a:t>
            </a:r>
            <a:r>
              <a:rPr lang="en-GB" sz="4400" dirty="0"/>
              <a:t>Positive psychology </a:t>
            </a:r>
            <a:endParaRPr lang="en-GB" b="0" dirty="0"/>
          </a:p>
        </p:txBody>
      </p:sp>
      <p:sp>
        <p:nvSpPr>
          <p:cNvPr id="4" name="TextBox 3"/>
          <p:cNvSpPr txBox="1"/>
          <p:nvPr/>
        </p:nvSpPr>
        <p:spPr>
          <a:xfrm>
            <a:off x="0" y="6597932"/>
            <a:ext cx="8316416" cy="215444"/>
          </a:xfrm>
          <a:prstGeom prst="rect">
            <a:avLst/>
          </a:prstGeom>
          <a:noFill/>
        </p:spPr>
        <p:txBody>
          <a:bodyPr wrap="square" rtlCol="0">
            <a:spAutoFit/>
          </a:bodyPr>
          <a:lstStyle/>
          <a:p>
            <a:r>
              <a:rPr lang="en-GB" sz="800" dirty="0" smtClean="0"/>
              <a:t>(1) Based on: Compton, William C (2005). "1". </a:t>
            </a:r>
            <a:r>
              <a:rPr lang="en-GB" sz="800" i="1" dirty="0" smtClean="0"/>
              <a:t>An Introduction to Positive Psychology</a:t>
            </a:r>
            <a:r>
              <a:rPr lang="en-GB" sz="800" dirty="0" smtClean="0"/>
              <a:t>. Wadsworth Publishing. pp. 1–22.</a:t>
            </a:r>
            <a:endParaRPr lang="en-GB" sz="8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24744"/>
            <a:ext cx="9144000" cy="5400600"/>
          </a:xfrm>
        </p:spPr>
        <p:txBody>
          <a:bodyPr>
            <a:noAutofit/>
          </a:bodyPr>
          <a:lstStyle/>
          <a:p>
            <a:r>
              <a:rPr lang="en-GB" sz="2400" b="1" dirty="0" smtClean="0"/>
              <a:t>Humanistic psychology </a:t>
            </a:r>
            <a:r>
              <a:rPr lang="en-GB" sz="2400" dirty="0" smtClean="0"/>
              <a:t>emphasises an individual's </a:t>
            </a:r>
            <a:r>
              <a:rPr lang="en-GB" sz="2400" b="1" dirty="0" smtClean="0"/>
              <a:t>inherent</a:t>
            </a:r>
            <a:r>
              <a:rPr lang="en-GB" sz="2400" dirty="0" smtClean="0"/>
              <a:t> </a:t>
            </a:r>
            <a:r>
              <a:rPr lang="en-GB" sz="2400" b="1" dirty="0" smtClean="0"/>
              <a:t>drive</a:t>
            </a:r>
            <a:r>
              <a:rPr lang="en-GB" sz="2400" dirty="0" smtClean="0"/>
              <a:t> </a:t>
            </a:r>
            <a:r>
              <a:rPr lang="en-GB" sz="2400" b="1" dirty="0" smtClean="0"/>
              <a:t>towards</a:t>
            </a:r>
            <a:r>
              <a:rPr lang="en-GB" sz="2400" dirty="0" smtClean="0"/>
              <a:t> </a:t>
            </a:r>
            <a:r>
              <a:rPr lang="en-GB" sz="2400" b="1" dirty="0" smtClean="0"/>
              <a:t>Happiness</a:t>
            </a:r>
            <a:r>
              <a:rPr lang="en-GB" sz="2400" dirty="0" smtClean="0"/>
              <a:t> &amp; </a:t>
            </a:r>
            <a:r>
              <a:rPr lang="en-GB" sz="2400" b="1" dirty="0" smtClean="0"/>
              <a:t>Self-actualization</a:t>
            </a:r>
            <a:r>
              <a:rPr lang="en-GB" sz="2400" dirty="0" smtClean="0"/>
              <a:t> i.e. to achieve one’s </a:t>
            </a:r>
            <a:r>
              <a:rPr lang="en-GB" sz="2400" b="1" dirty="0" smtClean="0"/>
              <a:t>inner-potential.</a:t>
            </a:r>
          </a:p>
          <a:p>
            <a:r>
              <a:rPr lang="en-GB" sz="2400" b="1" dirty="0" smtClean="0"/>
              <a:t>Abraham Maslow</a:t>
            </a:r>
            <a:r>
              <a:rPr lang="en-GB" sz="2400" dirty="0" smtClean="0"/>
              <a:t>  was a psychologist who was best known for creating </a:t>
            </a:r>
            <a:r>
              <a:rPr lang="en-GB" sz="2400" b="1" dirty="0" smtClean="0"/>
              <a:t>Maslow's hierarchy of needs</a:t>
            </a:r>
            <a:r>
              <a:rPr lang="en-GB" sz="2400" dirty="0" smtClean="0"/>
              <a:t>, a theory of human happiness and self-actualization.</a:t>
            </a:r>
          </a:p>
          <a:p>
            <a:r>
              <a:rPr lang="en-GB" sz="2400" dirty="0" smtClean="0"/>
              <a:t>Maslow stressed the importance of </a:t>
            </a:r>
            <a:r>
              <a:rPr lang="en-GB" sz="2400" b="1" dirty="0" smtClean="0"/>
              <a:t>focusing on the positive qualities </a:t>
            </a:r>
            <a:r>
              <a:rPr lang="en-GB" sz="2400" dirty="0" smtClean="0"/>
              <a:t>in people.</a:t>
            </a:r>
          </a:p>
          <a:p>
            <a:r>
              <a:rPr lang="en-GB" sz="2400" dirty="0" smtClean="0"/>
              <a:t>Recently the theories of human happiness</a:t>
            </a:r>
            <a:r>
              <a:rPr lang="en-GB" sz="2400" b="1" dirty="0" smtClean="0"/>
              <a:t> </a:t>
            </a:r>
            <a:r>
              <a:rPr lang="en-GB" sz="2400" dirty="0" smtClean="0"/>
              <a:t>developed by humanistic psychologists have found </a:t>
            </a:r>
            <a:r>
              <a:rPr lang="en-GB" sz="2400" b="1" dirty="0" smtClean="0"/>
              <a:t>empirical scientific support </a:t>
            </a:r>
            <a:r>
              <a:rPr lang="en-GB" sz="2400" dirty="0" smtClean="0"/>
              <a:t>from studies by </a:t>
            </a:r>
            <a:r>
              <a:rPr lang="en-GB" sz="2400" b="1" dirty="0" smtClean="0"/>
              <a:t>positive psychologists</a:t>
            </a:r>
            <a:r>
              <a:rPr lang="en-GB" sz="2400" dirty="0" smtClean="0"/>
              <a:t>.</a:t>
            </a:r>
          </a:p>
        </p:txBody>
      </p:sp>
      <p:sp>
        <p:nvSpPr>
          <p:cNvPr id="5" name="Title 2"/>
          <p:cNvSpPr>
            <a:spLocks noGrp="1"/>
          </p:cNvSpPr>
          <p:nvPr>
            <p:ph type="title"/>
          </p:nvPr>
        </p:nvSpPr>
        <p:spPr>
          <a:xfrm>
            <a:off x="179512" y="188640"/>
            <a:ext cx="8229600" cy="936104"/>
          </a:xfrm>
        </p:spPr>
        <p:txBody>
          <a:bodyPr>
            <a:normAutofit fontScale="90000"/>
          </a:bodyPr>
          <a:lstStyle/>
          <a:p>
            <a:r>
              <a:rPr lang="en-GB" dirty="0"/>
              <a:t>Background - Positive </a:t>
            </a:r>
            <a:r>
              <a:rPr lang="en-GB" dirty="0" smtClean="0"/>
              <a:t>Psychology</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Recommended reading</a:t>
            </a:r>
            <a:endParaRPr lang="en-GB" dirty="0"/>
          </a:p>
        </p:txBody>
      </p:sp>
      <p:pic>
        <p:nvPicPr>
          <p:cNvPr id="1026" name="Picture 2" descr="http://ecx.images-amazon.com/images/I/51OrNVUbYlL._SX331_BO1,204,203,200_.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7824" y="1340768"/>
            <a:ext cx="3171825" cy="4752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07505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02840" y="274638"/>
            <a:ext cx="8229600" cy="1143000"/>
          </a:xfrm>
        </p:spPr>
        <p:txBody>
          <a:bodyPr>
            <a:normAutofit fontScale="90000"/>
          </a:bodyPr>
          <a:lstStyle/>
          <a:p>
            <a:pPr algn="ctr"/>
            <a:r>
              <a:rPr lang="en-GB" dirty="0" smtClean="0"/>
              <a:t>Bg: </a:t>
            </a:r>
            <a:r>
              <a:rPr lang="en-GB" u="sng" dirty="0" smtClean="0"/>
              <a:t>Maslow’s Model of Human Needs &amp; Motivation</a:t>
            </a:r>
            <a:endParaRPr lang="en-GB" u="sng" dirty="0"/>
          </a:p>
        </p:txBody>
      </p:sp>
      <p:sp>
        <p:nvSpPr>
          <p:cNvPr id="6" name="TextBox 5"/>
          <p:cNvSpPr txBox="1"/>
          <p:nvPr/>
        </p:nvSpPr>
        <p:spPr>
          <a:xfrm>
            <a:off x="35496" y="6546830"/>
            <a:ext cx="7416824" cy="338554"/>
          </a:xfrm>
          <a:prstGeom prst="rect">
            <a:avLst/>
          </a:prstGeom>
          <a:noFill/>
        </p:spPr>
        <p:txBody>
          <a:bodyPr wrap="square" rtlCol="0">
            <a:spAutoFit/>
          </a:bodyPr>
          <a:lstStyle/>
          <a:p>
            <a:pPr marL="342900" indent="-342900">
              <a:buAutoNum type="arabicParenBoth"/>
            </a:pPr>
            <a:r>
              <a:rPr lang="en-GB" sz="800" dirty="0" smtClean="0">
                <a:hlinkClick r:id="rId2"/>
              </a:rPr>
              <a:t>http://changingminds.org/images/maslow.gif</a:t>
            </a:r>
            <a:r>
              <a:rPr lang="en-GB" sz="800" dirty="0" smtClean="0"/>
              <a:t> </a:t>
            </a:r>
          </a:p>
          <a:p>
            <a:pPr marL="342900" indent="-342900">
              <a:buAutoNum type="arabicParenBoth"/>
            </a:pPr>
            <a:r>
              <a:rPr lang="en-GB" sz="800" dirty="0" smtClean="0">
                <a:hlinkClick r:id="rId3"/>
              </a:rPr>
              <a:t>http://thepeakperformancecenter.com/wp-content/uploads/2013/09/Maslow-new-Pyramid.jpg</a:t>
            </a:r>
            <a:r>
              <a:rPr lang="en-GB" sz="800" dirty="0" smtClean="0"/>
              <a:t> </a:t>
            </a:r>
            <a:endParaRPr lang="en-GB" sz="800" dirty="0"/>
          </a:p>
        </p:txBody>
      </p:sp>
      <p:pic>
        <p:nvPicPr>
          <p:cNvPr id="1030" name="Picture 6" descr="http://changingminds.org/images/maslow.gif"/>
          <p:cNvPicPr>
            <a:picLocks noChangeAspect="1" noChangeArrowheads="1"/>
          </p:cNvPicPr>
          <p:nvPr/>
        </p:nvPicPr>
        <p:blipFill>
          <a:blip r:embed="rId4" cstate="print"/>
          <a:srcRect/>
          <a:stretch>
            <a:fillRect/>
          </a:stretch>
        </p:blipFill>
        <p:spPr bwMode="auto">
          <a:xfrm>
            <a:off x="4716016" y="2542482"/>
            <a:ext cx="4034446" cy="3478806"/>
          </a:xfrm>
          <a:prstGeom prst="rect">
            <a:avLst/>
          </a:prstGeom>
          <a:noFill/>
        </p:spPr>
      </p:pic>
      <p:sp>
        <p:nvSpPr>
          <p:cNvPr id="10" name="TextBox 9"/>
          <p:cNvSpPr txBox="1"/>
          <p:nvPr/>
        </p:nvSpPr>
        <p:spPr>
          <a:xfrm>
            <a:off x="395536" y="1484784"/>
            <a:ext cx="7920880" cy="1200329"/>
          </a:xfrm>
          <a:prstGeom prst="rect">
            <a:avLst/>
          </a:prstGeom>
          <a:noFill/>
        </p:spPr>
        <p:txBody>
          <a:bodyPr wrap="square" rtlCol="0">
            <a:spAutoFit/>
          </a:bodyPr>
          <a:lstStyle/>
          <a:p>
            <a:pPr>
              <a:buFont typeface="Arial" pitchFamily="34" charset="0"/>
              <a:buChar char="•"/>
            </a:pPr>
            <a:r>
              <a:rPr lang="en-GB" dirty="0" smtClean="0"/>
              <a:t> Humanity is learning to reach it’s ‘Full-potential’.</a:t>
            </a:r>
          </a:p>
          <a:p>
            <a:pPr>
              <a:buFont typeface="Arial" pitchFamily="34" charset="0"/>
              <a:buChar char="•"/>
            </a:pPr>
            <a:r>
              <a:rPr lang="en-GB" dirty="0" smtClean="0"/>
              <a:t> Organisations such as Google are learning how-to support their employees so that they fulfil their ‘full-potential’ and in-turn benefit their Organisation and Society.</a:t>
            </a:r>
          </a:p>
        </p:txBody>
      </p:sp>
      <p:pic>
        <p:nvPicPr>
          <p:cNvPr id="12" name="Picture 4" descr="http://www.arlt-lectures.com/bremen02-Dateien/maslow.gif"/>
          <p:cNvPicPr>
            <a:picLocks noChangeAspect="1" noChangeArrowheads="1"/>
          </p:cNvPicPr>
          <p:nvPr/>
        </p:nvPicPr>
        <p:blipFill>
          <a:blip r:embed="rId5" cstate="print"/>
          <a:srcRect/>
          <a:stretch>
            <a:fillRect/>
          </a:stretch>
        </p:blipFill>
        <p:spPr bwMode="auto">
          <a:xfrm>
            <a:off x="827584" y="2636912"/>
            <a:ext cx="3816424" cy="3344393"/>
          </a:xfrm>
          <a:prstGeom prst="rect">
            <a:avLst/>
          </a:prstGeom>
          <a:noFill/>
        </p:spPr>
      </p:pic>
    </p:spTree>
    <p:extLst>
      <p:ext uri="{BB962C8B-B14F-4D97-AF65-F5344CB8AC3E}">
        <p14:creationId xmlns:p14="http://schemas.microsoft.com/office/powerpoint/2010/main" val="187914767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Pronounce:</a:t>
            </a:r>
          </a:p>
          <a:p>
            <a:pPr algn="ctr">
              <a:buNone/>
            </a:pPr>
            <a:r>
              <a:rPr lang="en-GB" sz="7200" dirty="0" smtClean="0"/>
              <a:t>Marty</a:t>
            </a:r>
          </a:p>
          <a:p>
            <a:pPr>
              <a:buNone/>
            </a:pPr>
            <a:endParaRPr lang="en-GB" dirty="0" smtClean="0"/>
          </a:p>
        </p:txBody>
      </p:sp>
      <p:sp>
        <p:nvSpPr>
          <p:cNvPr id="3" name="Title 2"/>
          <p:cNvSpPr>
            <a:spLocks noGrp="1"/>
          </p:cNvSpPr>
          <p:nvPr>
            <p:ph type="title"/>
          </p:nvPr>
        </p:nvSpPr>
        <p:spPr/>
        <p:txBody>
          <a:bodyPr/>
          <a:lstStyle/>
          <a:p>
            <a:r>
              <a:rPr lang="en-GB" dirty="0" smtClean="0"/>
              <a:t>Activity:</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Pronounce:</a:t>
            </a:r>
          </a:p>
          <a:p>
            <a:pPr algn="ctr">
              <a:buNone/>
            </a:pPr>
            <a:r>
              <a:rPr lang="en-GB" sz="7200" dirty="0" smtClean="0"/>
              <a:t>Mihaly</a:t>
            </a:r>
          </a:p>
          <a:p>
            <a:pPr>
              <a:buNone/>
            </a:pPr>
            <a:endParaRPr lang="en-GB" dirty="0" smtClean="0"/>
          </a:p>
        </p:txBody>
      </p:sp>
      <p:sp>
        <p:nvSpPr>
          <p:cNvPr id="3" name="Title 2"/>
          <p:cNvSpPr>
            <a:spLocks noGrp="1"/>
          </p:cNvSpPr>
          <p:nvPr>
            <p:ph type="title"/>
          </p:nvPr>
        </p:nvSpPr>
        <p:spPr/>
        <p:txBody>
          <a:bodyPr/>
          <a:lstStyle/>
          <a:p>
            <a:r>
              <a:rPr lang="en-GB" dirty="0" smtClean="0"/>
              <a:t>Activity:</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Pronounce:</a:t>
            </a:r>
          </a:p>
          <a:p>
            <a:endParaRPr lang="en-GB" dirty="0" smtClean="0"/>
          </a:p>
          <a:p>
            <a:pPr algn="ctr">
              <a:buNone/>
            </a:pPr>
            <a:r>
              <a:rPr lang="en-GB" sz="7200" b="1" dirty="0" smtClean="0"/>
              <a:t>Csikszentmihalyi</a:t>
            </a:r>
            <a:endParaRPr lang="en-GB" sz="7200" dirty="0"/>
          </a:p>
        </p:txBody>
      </p:sp>
      <p:sp>
        <p:nvSpPr>
          <p:cNvPr id="3" name="Title 2"/>
          <p:cNvSpPr>
            <a:spLocks noGrp="1"/>
          </p:cNvSpPr>
          <p:nvPr>
            <p:ph type="title"/>
          </p:nvPr>
        </p:nvSpPr>
        <p:spPr/>
        <p:txBody>
          <a:bodyPr/>
          <a:lstStyle/>
          <a:p>
            <a:r>
              <a:rPr lang="en-GB" dirty="0" smtClean="0"/>
              <a:t>Activity:</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Research and </a:t>
            </a:r>
            <a:r>
              <a:rPr lang="en-GB" dirty="0" smtClean="0"/>
              <a:t>document:</a:t>
            </a:r>
          </a:p>
          <a:p>
            <a:pPr lvl="1"/>
            <a:r>
              <a:rPr lang="en-GB" dirty="0" smtClean="0"/>
              <a:t>Who is</a:t>
            </a:r>
            <a:r>
              <a:rPr lang="en-GB" sz="2400" b="1" dirty="0"/>
              <a:t> </a:t>
            </a:r>
            <a:r>
              <a:rPr lang="en-GB" sz="2400" b="1" dirty="0" err="1"/>
              <a:t>Mihaly</a:t>
            </a:r>
            <a:r>
              <a:rPr lang="en-GB" sz="2400" b="1" dirty="0"/>
              <a:t> </a:t>
            </a:r>
            <a:r>
              <a:rPr lang="en-GB" sz="2400" b="1" dirty="0" err="1"/>
              <a:t>Csikszentmihalyi</a:t>
            </a:r>
            <a:r>
              <a:rPr lang="en-GB" dirty="0" smtClean="0"/>
              <a:t>?</a:t>
            </a:r>
          </a:p>
          <a:p>
            <a:pPr lvl="1"/>
            <a:r>
              <a:rPr lang="en-GB" dirty="0" smtClean="0"/>
              <a:t>What research did he do?</a:t>
            </a:r>
          </a:p>
          <a:p>
            <a:pPr lvl="1"/>
            <a:r>
              <a:rPr lang="en-GB" dirty="0" smtClean="0"/>
              <a:t>What is ‘</a:t>
            </a:r>
            <a:r>
              <a:rPr lang="en-GB" b="1" dirty="0" smtClean="0"/>
              <a:t>Flow</a:t>
            </a:r>
            <a:r>
              <a:rPr lang="en-GB" dirty="0" smtClean="0"/>
              <a:t>’?</a:t>
            </a:r>
          </a:p>
          <a:p>
            <a:pPr lvl="1"/>
            <a:r>
              <a:rPr lang="en-GB" dirty="0" smtClean="0"/>
              <a:t>How does it relate to the EQ &amp; the workplace?</a:t>
            </a:r>
          </a:p>
        </p:txBody>
      </p:sp>
      <p:sp>
        <p:nvSpPr>
          <p:cNvPr id="2" name="Title 1"/>
          <p:cNvSpPr>
            <a:spLocks noGrp="1"/>
          </p:cNvSpPr>
          <p:nvPr>
            <p:ph type="title"/>
          </p:nvPr>
        </p:nvSpPr>
        <p:spPr/>
        <p:txBody>
          <a:bodyPr>
            <a:normAutofit/>
          </a:bodyPr>
          <a:lstStyle/>
          <a:p>
            <a:r>
              <a:rPr lang="en-GB" u="sng" dirty="0" smtClean="0"/>
              <a:t>Q: </a:t>
            </a:r>
            <a:r>
              <a:rPr lang="en-GB" u="sng" dirty="0" err="1" smtClean="0"/>
              <a:t>Mihaly</a:t>
            </a:r>
            <a:r>
              <a:rPr lang="en-GB" u="sng" dirty="0" smtClean="0"/>
              <a:t> &amp; EQ?</a:t>
            </a:r>
            <a:endParaRPr lang="en-GB" u="sng" dirty="0"/>
          </a:p>
        </p:txBody>
      </p:sp>
      <p:pic>
        <p:nvPicPr>
          <p:cNvPr id="2050" name="Picture 2" descr="http://www.pursuit-of-happiness.org/wp-content/uploads/csikszent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57612" y="3723181"/>
            <a:ext cx="1628775" cy="20193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5889574"/>
      </p:ext>
    </p:extLst>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8964488" cy="4525963"/>
          </a:xfrm>
        </p:spPr>
        <p:txBody>
          <a:bodyPr>
            <a:normAutofit/>
          </a:bodyPr>
          <a:lstStyle/>
          <a:p>
            <a:r>
              <a:rPr lang="en-GB" sz="2000" b="1" dirty="0" smtClean="0"/>
              <a:t>Positive psychology</a:t>
            </a:r>
            <a:r>
              <a:rPr lang="en-GB" sz="2000" dirty="0" smtClean="0"/>
              <a:t> is a recent branch of </a:t>
            </a:r>
            <a:r>
              <a:rPr lang="en-GB" sz="2000" b="1" dirty="0" smtClean="0"/>
              <a:t>psychology</a:t>
            </a:r>
            <a:r>
              <a:rPr lang="en-GB" sz="2000" dirty="0" smtClean="0"/>
              <a:t> whose purpose was summed up in 1998 by </a:t>
            </a:r>
            <a:r>
              <a:rPr lang="en-GB" sz="2000" b="1" dirty="0" smtClean="0"/>
              <a:t>Marty</a:t>
            </a:r>
            <a:r>
              <a:rPr lang="en-GB" sz="2000" dirty="0" smtClean="0"/>
              <a:t> or </a:t>
            </a:r>
            <a:r>
              <a:rPr lang="en-GB" sz="2000" b="1" dirty="0" smtClean="0"/>
              <a:t>Martin Seligman </a:t>
            </a:r>
            <a:r>
              <a:rPr lang="en-GB" sz="2000" dirty="0" smtClean="0"/>
              <a:t>and </a:t>
            </a:r>
            <a:r>
              <a:rPr lang="en-GB" sz="2000" b="1" dirty="0" smtClean="0"/>
              <a:t>Mihaly</a:t>
            </a:r>
            <a:r>
              <a:rPr lang="en-GB" sz="2000" dirty="0" smtClean="0"/>
              <a:t> </a:t>
            </a:r>
            <a:r>
              <a:rPr lang="en-GB" sz="2000" b="1" dirty="0" smtClean="0"/>
              <a:t>Csikszentmihalyi</a:t>
            </a:r>
            <a:r>
              <a:rPr lang="en-GB" sz="2000" dirty="0" smtClean="0"/>
              <a:t>: </a:t>
            </a:r>
          </a:p>
          <a:p>
            <a:r>
              <a:rPr lang="en-GB" sz="2000" dirty="0" smtClean="0"/>
              <a:t>"We believe that a psychology of positive human functioning will arise, which achieves a scientific understanding and effective interventions to build thriving individuals, families, and communities."</a:t>
            </a:r>
            <a:r>
              <a:rPr lang="en-GB" sz="2000" baseline="30000" dirty="0" smtClean="0"/>
              <a:t>[1]</a:t>
            </a:r>
          </a:p>
          <a:p>
            <a:r>
              <a:rPr lang="en-GB" sz="2000" dirty="0" smtClean="0"/>
              <a:t>Positive psychologists seek "to find and nurture genius and talent", and "to make normal life more fulfilling"</a:t>
            </a:r>
            <a:r>
              <a:rPr lang="en-GB" sz="2000" baseline="30000" dirty="0" smtClean="0"/>
              <a:t>[2]</a:t>
            </a:r>
          </a:p>
          <a:p>
            <a:r>
              <a:rPr lang="en-GB" sz="2000" dirty="0" smtClean="0"/>
              <a:t>It focuses on and emphasizes the importance of using the scientific method to determine </a:t>
            </a:r>
            <a:r>
              <a:rPr lang="en-GB" sz="2000" b="1" dirty="0" smtClean="0"/>
              <a:t>how things go right</a:t>
            </a:r>
            <a:r>
              <a:rPr lang="en-GB" sz="2000" dirty="0" smtClean="0"/>
              <a:t>. </a:t>
            </a:r>
          </a:p>
          <a:p>
            <a:endParaRPr lang="en-GB" sz="2000" dirty="0"/>
          </a:p>
        </p:txBody>
      </p:sp>
      <p:sp>
        <p:nvSpPr>
          <p:cNvPr id="3" name="Title 2"/>
          <p:cNvSpPr>
            <a:spLocks noGrp="1"/>
          </p:cNvSpPr>
          <p:nvPr>
            <p:ph type="title"/>
          </p:nvPr>
        </p:nvSpPr>
        <p:spPr/>
        <p:txBody>
          <a:bodyPr/>
          <a:lstStyle/>
          <a:p>
            <a:r>
              <a:rPr lang="en-GB" sz="4400" dirty="0" smtClean="0"/>
              <a:t>Positive psychology</a:t>
            </a:r>
            <a:endParaRPr lang="en-GB" dirty="0"/>
          </a:p>
        </p:txBody>
      </p:sp>
      <p:sp>
        <p:nvSpPr>
          <p:cNvPr id="4" name="TextBox 3"/>
          <p:cNvSpPr txBox="1"/>
          <p:nvPr/>
        </p:nvSpPr>
        <p:spPr>
          <a:xfrm>
            <a:off x="0" y="6546830"/>
            <a:ext cx="6816290" cy="338554"/>
          </a:xfrm>
          <a:prstGeom prst="rect">
            <a:avLst/>
          </a:prstGeom>
          <a:noFill/>
        </p:spPr>
        <p:txBody>
          <a:bodyPr wrap="none" rtlCol="0">
            <a:spAutoFit/>
          </a:bodyPr>
          <a:lstStyle/>
          <a:p>
            <a:r>
              <a:rPr lang="en-GB" sz="800" dirty="0" smtClean="0"/>
              <a:t>(1) Seligman, Martin E.P.; Csikszentmihalyi, Mihaly (2000). "Positive Psychology: An Introduction". </a:t>
            </a:r>
            <a:r>
              <a:rPr lang="en-GB" sz="800" i="1" dirty="0" smtClean="0"/>
              <a:t>American Psychologist</a:t>
            </a:r>
            <a:r>
              <a:rPr lang="en-GB" sz="800" dirty="0" smtClean="0"/>
              <a:t> </a:t>
            </a:r>
            <a:r>
              <a:rPr lang="en-GB" sz="800" b="1" dirty="0" smtClean="0"/>
              <a:t>55</a:t>
            </a:r>
            <a:r>
              <a:rPr lang="en-GB" sz="800" dirty="0" smtClean="0"/>
              <a:t> (1): 5–14</a:t>
            </a:r>
            <a:br>
              <a:rPr lang="en-GB" sz="800" dirty="0" smtClean="0"/>
            </a:br>
            <a:r>
              <a:rPr lang="en-GB" sz="800" dirty="0" smtClean="0"/>
              <a:t>(2) Compton, William C (2005). "1". </a:t>
            </a:r>
            <a:r>
              <a:rPr lang="en-GB" sz="800" i="1" dirty="0" smtClean="0"/>
              <a:t>An Introduction to Positive Psychology</a:t>
            </a:r>
            <a:r>
              <a:rPr lang="en-GB" sz="800" dirty="0" smtClean="0"/>
              <a:t>. Wadsworth Publishing. pp. 1–22.</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9144000" cy="4525963"/>
          </a:xfrm>
        </p:spPr>
        <p:txBody>
          <a:bodyPr>
            <a:normAutofit fontScale="92500" lnSpcReduction="10000"/>
          </a:bodyPr>
          <a:lstStyle/>
          <a:p>
            <a:r>
              <a:rPr lang="en-GB" sz="2000" b="1" dirty="0" smtClean="0"/>
              <a:t>Martin Seligman</a:t>
            </a:r>
            <a:r>
              <a:rPr lang="en-GB" sz="2000" dirty="0" smtClean="0"/>
              <a:t> an American psychologist, educator, and author of many psychology textbooks and the well-known book titled Authentic Happiness, is one of the most eminent psychologists of the 20</a:t>
            </a:r>
            <a:r>
              <a:rPr lang="en-GB" sz="2000" baseline="30000" dirty="0" smtClean="0"/>
              <a:t>th</a:t>
            </a:r>
            <a:r>
              <a:rPr lang="en-GB" sz="2000" dirty="0" smtClean="0"/>
              <a:t> century.</a:t>
            </a:r>
          </a:p>
          <a:p>
            <a:r>
              <a:rPr lang="en-GB" sz="2000" dirty="0" smtClean="0"/>
              <a:t>Seligman believes that positive psychology is for all of us. The pleasures of a good conversation, the strength of gratitude, the benefits of kindness or wisdom or spirituality or humility, the search for meaning and the antidote to "fidgeting until we die" :  ) are the birthrights of us all.</a:t>
            </a:r>
          </a:p>
          <a:p>
            <a:r>
              <a:rPr lang="en-GB" sz="2000" b="1" dirty="0" smtClean="0"/>
              <a:t>Mihaly Csikszentmihalyi</a:t>
            </a:r>
            <a:r>
              <a:rPr lang="en-GB" sz="2000" dirty="0" smtClean="0"/>
              <a:t> is a Hungarian psychology professor, noted for his work in the study of </a:t>
            </a:r>
            <a:r>
              <a:rPr lang="en-GB" sz="2000" b="1" dirty="0" smtClean="0"/>
              <a:t>happiness</a:t>
            </a:r>
            <a:r>
              <a:rPr lang="en-GB" sz="2000" dirty="0" smtClean="0"/>
              <a:t> and </a:t>
            </a:r>
            <a:r>
              <a:rPr lang="en-GB" sz="2000" b="1" dirty="0" smtClean="0"/>
              <a:t>creativity</a:t>
            </a:r>
            <a:r>
              <a:rPr lang="en-GB" sz="2000" dirty="0" smtClean="0"/>
              <a:t> and for his notoriously difficult name to pronounce ;  ) </a:t>
            </a:r>
          </a:p>
          <a:p>
            <a:r>
              <a:rPr lang="en-GB" sz="2000" b="1" dirty="0" smtClean="0"/>
              <a:t>Csikszentmihalyi</a:t>
            </a:r>
            <a:r>
              <a:rPr lang="en-GB" sz="2000" dirty="0" smtClean="0"/>
              <a:t> is best known for the notion of ‘</a:t>
            </a:r>
            <a:r>
              <a:rPr lang="en-GB" sz="2000" b="1" dirty="0" smtClean="0"/>
              <a:t>flow</a:t>
            </a:r>
            <a:r>
              <a:rPr lang="en-GB" sz="2000" dirty="0" smtClean="0"/>
              <a:t>’ and for his years of research and writing on the topic. He is the author of many books, articles or book chapters which are highly influential today and are widely cited.</a:t>
            </a:r>
          </a:p>
          <a:p>
            <a:endParaRPr lang="en-GB" sz="2000" dirty="0"/>
          </a:p>
        </p:txBody>
      </p:sp>
      <p:sp>
        <p:nvSpPr>
          <p:cNvPr id="3" name="Title 2"/>
          <p:cNvSpPr>
            <a:spLocks noGrp="1"/>
          </p:cNvSpPr>
          <p:nvPr>
            <p:ph type="title"/>
          </p:nvPr>
        </p:nvSpPr>
        <p:spPr/>
        <p:txBody>
          <a:bodyPr/>
          <a:lstStyle/>
          <a:p>
            <a:r>
              <a:rPr lang="en-GB" dirty="0" smtClean="0"/>
              <a:t>Seligman &amp;</a:t>
            </a:r>
            <a:r>
              <a:rPr lang="en-GB" sz="4400" dirty="0" smtClean="0"/>
              <a:t> Csikszentmihalyi</a:t>
            </a:r>
            <a:r>
              <a:rPr lang="en-GB" dirty="0" smtClean="0"/>
              <a:t> </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Complete the following statement:</a:t>
            </a:r>
          </a:p>
          <a:p>
            <a:endParaRPr lang="en-GB" dirty="0" smtClean="0"/>
          </a:p>
          <a:p>
            <a:pPr>
              <a:buNone/>
            </a:pPr>
            <a:r>
              <a:rPr lang="en-GB" sz="6600" dirty="0" smtClean="0"/>
              <a:t>Go with the ???????</a:t>
            </a:r>
            <a:endParaRPr lang="en-GB" sz="6600" dirty="0"/>
          </a:p>
        </p:txBody>
      </p:sp>
      <p:sp>
        <p:nvSpPr>
          <p:cNvPr id="3" name="Title 2"/>
          <p:cNvSpPr>
            <a:spLocks noGrp="1"/>
          </p:cNvSpPr>
          <p:nvPr>
            <p:ph type="title"/>
          </p:nvPr>
        </p:nvSpPr>
        <p:spPr/>
        <p:txBody>
          <a:bodyPr/>
          <a:lstStyle/>
          <a:p>
            <a:r>
              <a:rPr lang="en-GB" dirty="0" smtClean="0"/>
              <a:t>Activity:</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thatgamecompany.com/wp-content/themes/thatgamecompany/_include/img/flow/flow-game-screenshot-1.jpg"/>
          <p:cNvPicPr>
            <a:picLocks noChangeAspect="1" noChangeArrowheads="1"/>
          </p:cNvPicPr>
          <p:nvPr/>
        </p:nvPicPr>
        <p:blipFill>
          <a:blip r:embed="rId2" cstate="print"/>
          <a:srcRect/>
          <a:stretch>
            <a:fillRect/>
          </a:stretch>
        </p:blipFill>
        <p:spPr bwMode="auto">
          <a:xfrm>
            <a:off x="251520" y="908719"/>
            <a:ext cx="8640960" cy="4853965"/>
          </a:xfrm>
          <a:prstGeom prst="rect">
            <a:avLst/>
          </a:prstGeom>
          <a:noFill/>
        </p:spPr>
      </p:pic>
      <p:sp>
        <p:nvSpPr>
          <p:cNvPr id="6" name="TextBox 5"/>
          <p:cNvSpPr txBox="1"/>
          <p:nvPr/>
        </p:nvSpPr>
        <p:spPr>
          <a:xfrm>
            <a:off x="6609" y="6669940"/>
            <a:ext cx="6221575" cy="215444"/>
          </a:xfrm>
          <a:prstGeom prst="rect">
            <a:avLst/>
          </a:prstGeom>
          <a:noFill/>
        </p:spPr>
        <p:txBody>
          <a:bodyPr wrap="none" rtlCol="0">
            <a:spAutoFit/>
          </a:bodyPr>
          <a:lstStyle/>
          <a:p>
            <a:r>
              <a:rPr lang="en-GB" sz="800" dirty="0" smtClean="0"/>
              <a:t>http://thatgamecompany.com/wp-content/themes/thatgamecompany/_include/img/flow/flow-game-screenshot-1.jpg</a:t>
            </a:r>
            <a:endParaRPr lang="en-GB" sz="800" dirty="0"/>
          </a:p>
        </p:txBody>
      </p:sp>
      <p:sp>
        <p:nvSpPr>
          <p:cNvPr id="7" name="Title 2"/>
          <p:cNvSpPr>
            <a:spLocks noGrp="1"/>
          </p:cNvSpPr>
          <p:nvPr>
            <p:ph type="title"/>
          </p:nvPr>
        </p:nvSpPr>
        <p:spPr>
          <a:xfrm>
            <a:off x="230832" y="116632"/>
            <a:ext cx="8229600" cy="850106"/>
          </a:xfrm>
        </p:spPr>
        <p:txBody>
          <a:bodyPr/>
          <a:lstStyle/>
          <a:p>
            <a:r>
              <a:rPr lang="en-GB" dirty="0" smtClean="0"/>
              <a:t>Go with the</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pPr algn="ctr" eaLnBrk="1" fontAlgn="auto" hangingPunct="1">
              <a:spcAft>
                <a:spcPts val="0"/>
              </a:spcAft>
              <a:defRPr/>
            </a:pPr>
            <a:r>
              <a:rPr lang="en-GB" sz="1800" dirty="0" smtClean="0"/>
              <a:t>Bg: </a:t>
            </a:r>
            <a:r>
              <a:rPr lang="en-GB" u="sng" dirty="0" smtClean="0"/>
              <a:t>In the Zone</a:t>
            </a:r>
            <a:endParaRPr lang="en-GB" u="sng" dirty="0"/>
          </a:p>
        </p:txBody>
      </p:sp>
      <p:sp>
        <p:nvSpPr>
          <p:cNvPr id="33795" name="Content Placeholder 2"/>
          <p:cNvSpPr>
            <a:spLocks noGrp="1"/>
          </p:cNvSpPr>
          <p:nvPr>
            <p:ph idx="1"/>
          </p:nvPr>
        </p:nvSpPr>
        <p:spPr>
          <a:xfrm>
            <a:off x="0" y="1052513"/>
            <a:ext cx="9144000" cy="5162550"/>
          </a:xfrm>
        </p:spPr>
        <p:txBody>
          <a:bodyPr>
            <a:normAutofit/>
          </a:bodyPr>
          <a:lstStyle/>
          <a:p>
            <a:pPr eaLnBrk="1" hangingPunct="1"/>
            <a:r>
              <a:rPr lang="en-GB" sz="2000" dirty="0" smtClean="0"/>
              <a:t>Aka the Flow or living in the moment or Being </a:t>
            </a:r>
            <a:r>
              <a:rPr lang="en-GB" sz="2000" b="1" dirty="0" smtClean="0"/>
              <a:t>in the Zone </a:t>
            </a:r>
            <a:r>
              <a:rPr lang="en-GB" sz="2000" dirty="0" smtClean="0"/>
              <a:t>is described by </a:t>
            </a:r>
            <a:r>
              <a:rPr lang="en-GB" sz="2000" b="1" dirty="0" err="1" smtClean="0"/>
              <a:t>Mihaly</a:t>
            </a:r>
            <a:r>
              <a:rPr lang="en-GB" sz="2000" b="1" dirty="0" smtClean="0"/>
              <a:t> </a:t>
            </a:r>
            <a:r>
              <a:rPr lang="en-GB" sz="2000" b="1" dirty="0" err="1" smtClean="0"/>
              <a:t>Csikszentmihalyi</a:t>
            </a:r>
            <a:r>
              <a:rPr lang="en-GB" sz="2000" b="1" dirty="0" smtClean="0"/>
              <a:t> </a:t>
            </a:r>
            <a:r>
              <a:rPr lang="en-GB" sz="2000" dirty="0" smtClean="0"/>
              <a:t>author of ‘</a:t>
            </a:r>
            <a:r>
              <a:rPr lang="en-GB" sz="2000" b="1" dirty="0" smtClean="0"/>
              <a:t>Flow</a:t>
            </a:r>
            <a:r>
              <a:rPr lang="en-GB" sz="2000" dirty="0" smtClean="0"/>
              <a:t>: The Psychology of Happiness’.</a:t>
            </a:r>
          </a:p>
          <a:p>
            <a:pPr eaLnBrk="1" hangingPunct="1"/>
            <a:r>
              <a:rPr lang="en-GB" sz="2000" dirty="0" smtClean="0"/>
              <a:t>Flow is focused motivation, in which a person is fully immersed in a feeling of energized focus and the harnessing of the </a:t>
            </a:r>
            <a:r>
              <a:rPr lang="en-GB" sz="2000" b="1" dirty="0" smtClean="0"/>
              <a:t>mind and heart </a:t>
            </a:r>
            <a:r>
              <a:rPr lang="en-GB" sz="2000" dirty="0" smtClean="0"/>
              <a:t>in performing and learning.  </a:t>
            </a:r>
          </a:p>
          <a:p>
            <a:pPr eaLnBrk="1" hangingPunct="1"/>
            <a:r>
              <a:rPr lang="en-GB" sz="2000" dirty="0" smtClean="0"/>
              <a:t>When a person is in the flow their mind and emotions are positive, energized, and intrinsically aligned with the task at hand.</a:t>
            </a:r>
          </a:p>
          <a:p>
            <a:r>
              <a:rPr lang="en-GB" sz="2000" dirty="0" smtClean="0"/>
              <a:t>According to Sir Ken Robinson they are in their ‘</a:t>
            </a:r>
            <a:r>
              <a:rPr lang="en-GB" sz="2000" b="1" dirty="0" smtClean="0"/>
              <a:t>Element</a:t>
            </a:r>
            <a:r>
              <a:rPr lang="en-GB" sz="2000" dirty="0" smtClean="0"/>
              <a:t>’ their </a:t>
            </a:r>
            <a:r>
              <a:rPr lang="en-GB" sz="2000" b="1" dirty="0" smtClean="0"/>
              <a:t>Mind Body and Soul are present </a:t>
            </a:r>
            <a:r>
              <a:rPr lang="en-GB" sz="2000" dirty="0" smtClean="0"/>
              <a:t>and engaged in the task at hand.</a:t>
            </a:r>
          </a:p>
          <a:p>
            <a:pPr eaLnBrk="1" hangingPunct="1"/>
            <a:r>
              <a:rPr lang="en-GB" sz="2000" b="1" dirty="0" smtClean="0"/>
              <a:t>Jane </a:t>
            </a:r>
            <a:r>
              <a:rPr lang="en-GB" sz="2000" b="1" dirty="0" err="1" smtClean="0"/>
              <a:t>McGonical</a:t>
            </a:r>
            <a:r>
              <a:rPr lang="en-GB" sz="2000" b="1" dirty="0" smtClean="0"/>
              <a:t> </a:t>
            </a:r>
            <a:r>
              <a:rPr lang="en-GB" sz="2000" dirty="0" smtClean="0"/>
              <a:t>has also written and spoke recently about how Games are an example of totally immersing ourselves in the moment and to fully immerse our whole being in the achievement of a task at hand.</a:t>
            </a:r>
          </a:p>
        </p:txBody>
      </p:sp>
    </p:spTree>
    <p:extLst>
      <p:ext uri="{BB962C8B-B14F-4D97-AF65-F5344CB8AC3E}">
        <p14:creationId xmlns:p14="http://schemas.microsoft.com/office/powerpoint/2010/main" val="326513224"/>
      </p:ext>
    </p:extLst>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908720"/>
            <a:ext cx="9144000" cy="5098571"/>
          </a:xfrm>
        </p:spPr>
        <p:txBody>
          <a:bodyPr>
            <a:normAutofit fontScale="70000" lnSpcReduction="20000"/>
          </a:bodyPr>
          <a:lstStyle/>
          <a:p>
            <a:r>
              <a:rPr lang="en-GB" b="1" dirty="0" smtClean="0"/>
              <a:t>Flow</a:t>
            </a:r>
            <a:r>
              <a:rPr lang="en-GB" dirty="0" smtClean="0"/>
              <a:t> is a state in which a person performing an activity is fully immersed in a feeling of energized focus, full involvement, and enjoyment in the process of the activity. </a:t>
            </a:r>
          </a:p>
          <a:p>
            <a:r>
              <a:rPr lang="en-GB" dirty="0" smtClean="0"/>
              <a:t>Proposed by </a:t>
            </a:r>
            <a:r>
              <a:rPr lang="en-GB" b="1" dirty="0" err="1" smtClean="0"/>
              <a:t>Mihály</a:t>
            </a:r>
            <a:r>
              <a:rPr lang="en-GB" b="1" dirty="0" smtClean="0"/>
              <a:t> Csíkszentmihályi</a:t>
            </a:r>
            <a:r>
              <a:rPr lang="en-GB" dirty="0" smtClean="0"/>
              <a:t>, the </a:t>
            </a:r>
            <a:r>
              <a:rPr lang="en-GB" b="1" dirty="0" smtClean="0"/>
              <a:t>positive psychology </a:t>
            </a:r>
            <a:r>
              <a:rPr lang="en-GB" dirty="0" smtClean="0"/>
              <a:t>concept has been widely referenced across a variety of fields.</a:t>
            </a:r>
          </a:p>
          <a:p>
            <a:pPr>
              <a:buNone/>
            </a:pPr>
            <a:endParaRPr lang="en-GB" dirty="0" smtClean="0"/>
          </a:p>
          <a:p>
            <a:r>
              <a:rPr lang="en-GB" dirty="0" smtClean="0"/>
              <a:t>According to Csikszentmihalyi, flow is completely focused </a:t>
            </a:r>
            <a:r>
              <a:rPr lang="en-GB" b="1" dirty="0" smtClean="0"/>
              <a:t>motivation</a:t>
            </a:r>
            <a:r>
              <a:rPr lang="en-GB" dirty="0" smtClean="0"/>
              <a:t>. It is an </a:t>
            </a:r>
            <a:r>
              <a:rPr lang="en-GB" b="1" dirty="0" smtClean="0"/>
              <a:t>immersion</a:t>
            </a:r>
            <a:r>
              <a:rPr lang="en-GB" dirty="0" smtClean="0"/>
              <a:t> and represents perhaps the ultimate in </a:t>
            </a:r>
            <a:r>
              <a:rPr lang="en-GB" b="1" dirty="0" smtClean="0"/>
              <a:t>harnessing the mind and emotions </a:t>
            </a:r>
            <a:r>
              <a:rPr lang="en-GB" dirty="0" smtClean="0"/>
              <a:t>in the service of performing a task and/or </a:t>
            </a:r>
            <a:r>
              <a:rPr lang="en-GB" b="1" dirty="0" smtClean="0"/>
              <a:t>learning</a:t>
            </a:r>
            <a:r>
              <a:rPr lang="en-GB" dirty="0" smtClean="0"/>
              <a:t>. In flow, the emotions are not just </a:t>
            </a:r>
            <a:r>
              <a:rPr lang="en-GB" b="1" dirty="0" smtClean="0"/>
              <a:t>contained and channelled, but positive, energized, and aligned</a:t>
            </a:r>
            <a:r>
              <a:rPr lang="en-GB" dirty="0" smtClean="0"/>
              <a:t> with the task at hand.</a:t>
            </a:r>
          </a:p>
          <a:p>
            <a:pPr>
              <a:buNone/>
            </a:pPr>
            <a:endParaRPr lang="en-GB" dirty="0" smtClean="0"/>
          </a:p>
          <a:p>
            <a:r>
              <a:rPr lang="en-GB" dirty="0" smtClean="0"/>
              <a:t>The hallmark of </a:t>
            </a:r>
            <a:r>
              <a:rPr lang="en-GB" b="1" dirty="0" smtClean="0"/>
              <a:t>flow is a feeling of spontaneous joy</a:t>
            </a:r>
            <a:r>
              <a:rPr lang="en-GB" dirty="0" smtClean="0"/>
              <a:t>, </a:t>
            </a:r>
            <a:r>
              <a:rPr lang="en-GB" b="1" dirty="0" smtClean="0"/>
              <a:t>even rapture</a:t>
            </a:r>
            <a:r>
              <a:rPr lang="en-GB" dirty="0" smtClean="0"/>
              <a:t>, while performing a task</a:t>
            </a:r>
            <a:r>
              <a:rPr lang="en-GB" u="sng" baseline="30000" dirty="0" smtClean="0"/>
              <a:t> </a:t>
            </a:r>
            <a:r>
              <a:rPr lang="en-GB" dirty="0" smtClean="0"/>
              <a:t>although flow is also described as a deep focus on nothing but the activity – not even oneself or one's emotions.</a:t>
            </a:r>
          </a:p>
          <a:p>
            <a:pPr>
              <a:buNone/>
            </a:pPr>
            <a:endParaRPr lang="en-GB" dirty="0" smtClean="0"/>
          </a:p>
          <a:p>
            <a:r>
              <a:rPr lang="en-GB" dirty="0" smtClean="0"/>
              <a:t>Buzz terms for this or similar mental states include: to be </a:t>
            </a:r>
            <a:r>
              <a:rPr lang="en-GB" i="1" dirty="0" smtClean="0"/>
              <a:t>in the moment</a:t>
            </a:r>
            <a:r>
              <a:rPr lang="en-GB" dirty="0" smtClean="0"/>
              <a:t>, </a:t>
            </a:r>
            <a:r>
              <a:rPr lang="en-GB" i="1" dirty="0" smtClean="0"/>
              <a:t>present</a:t>
            </a:r>
            <a:r>
              <a:rPr lang="en-GB" dirty="0" smtClean="0"/>
              <a:t>, </a:t>
            </a:r>
            <a:r>
              <a:rPr lang="en-GB" i="1" dirty="0" smtClean="0"/>
              <a:t>in the zone</a:t>
            </a:r>
            <a:r>
              <a:rPr lang="en-GB" dirty="0" smtClean="0"/>
              <a:t>, </a:t>
            </a:r>
            <a:r>
              <a:rPr lang="en-GB" i="1" dirty="0" smtClean="0"/>
              <a:t>on a roll</a:t>
            </a:r>
            <a:r>
              <a:rPr lang="en-GB" dirty="0" smtClean="0"/>
              <a:t>, </a:t>
            </a:r>
            <a:r>
              <a:rPr lang="en-GB" i="1" dirty="0" smtClean="0"/>
              <a:t>in the groove</a:t>
            </a:r>
            <a:r>
              <a:rPr lang="en-GB" dirty="0" smtClean="0"/>
              <a:t>, </a:t>
            </a:r>
            <a:r>
              <a:rPr lang="en-GB" i="1" dirty="0" smtClean="0"/>
              <a:t>on fire</a:t>
            </a:r>
            <a:r>
              <a:rPr lang="en-GB" dirty="0" smtClean="0"/>
              <a:t>, </a:t>
            </a:r>
            <a:r>
              <a:rPr lang="en-GB" i="1" dirty="0" smtClean="0"/>
              <a:t>in tune</a:t>
            </a:r>
            <a:r>
              <a:rPr lang="en-GB" dirty="0" smtClean="0"/>
              <a:t>, </a:t>
            </a:r>
            <a:r>
              <a:rPr lang="en-GB" i="1" dirty="0" err="1" smtClean="0"/>
              <a:t>centered</a:t>
            </a:r>
            <a:r>
              <a:rPr lang="en-GB" dirty="0" smtClean="0"/>
              <a:t>, or </a:t>
            </a:r>
            <a:r>
              <a:rPr lang="en-GB" i="1" dirty="0" smtClean="0"/>
              <a:t>singularly focused</a:t>
            </a:r>
            <a:r>
              <a:rPr lang="en-GB" dirty="0" smtClean="0"/>
              <a:t>.</a:t>
            </a:r>
          </a:p>
          <a:p>
            <a:endParaRPr lang="en-GB" dirty="0"/>
          </a:p>
        </p:txBody>
      </p:sp>
      <p:sp>
        <p:nvSpPr>
          <p:cNvPr id="3" name="Title 2"/>
          <p:cNvSpPr>
            <a:spLocks noGrp="1"/>
          </p:cNvSpPr>
          <p:nvPr>
            <p:ph type="title"/>
          </p:nvPr>
        </p:nvSpPr>
        <p:spPr>
          <a:xfrm>
            <a:off x="179512" y="44624"/>
            <a:ext cx="8229600" cy="940966"/>
          </a:xfrm>
        </p:spPr>
        <p:txBody>
          <a:bodyPr/>
          <a:lstStyle/>
          <a:p>
            <a:r>
              <a:rPr lang="en-GB" dirty="0" smtClean="0"/>
              <a:t>Flow</a:t>
            </a:r>
            <a:endParaRPr lang="en-GB" dirty="0"/>
          </a:p>
        </p:txBody>
      </p:sp>
      <p:sp>
        <p:nvSpPr>
          <p:cNvPr id="4" name="TextBox 3"/>
          <p:cNvSpPr txBox="1"/>
          <p:nvPr/>
        </p:nvSpPr>
        <p:spPr>
          <a:xfrm>
            <a:off x="0" y="6597932"/>
            <a:ext cx="2659702" cy="215444"/>
          </a:xfrm>
          <a:prstGeom prst="rect">
            <a:avLst/>
          </a:prstGeom>
          <a:noFill/>
        </p:spPr>
        <p:txBody>
          <a:bodyPr wrap="none" rtlCol="0">
            <a:spAutoFit/>
          </a:bodyPr>
          <a:lstStyle/>
          <a:p>
            <a:r>
              <a:rPr lang="de-DE" sz="800" dirty="0" smtClean="0"/>
              <a:t>(1) Goleman, Daniel, </a:t>
            </a:r>
            <a:r>
              <a:rPr lang="de-DE" sz="800" i="1" dirty="0" smtClean="0"/>
              <a:t>Emotional Intelligence</a:t>
            </a:r>
            <a:r>
              <a:rPr lang="de-DE" sz="800" dirty="0" smtClean="0"/>
              <a:t>, p. 91</a:t>
            </a:r>
            <a:endParaRPr lang="en-GB" sz="800"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Research and </a:t>
            </a:r>
            <a:r>
              <a:rPr lang="en-GB" dirty="0" smtClean="0"/>
              <a:t>document:</a:t>
            </a:r>
          </a:p>
          <a:p>
            <a:pPr lvl="1"/>
            <a:r>
              <a:rPr lang="en-GB" dirty="0" smtClean="0"/>
              <a:t>Who is </a:t>
            </a:r>
            <a:r>
              <a:rPr lang="en-GB" sz="2400" b="1" dirty="0"/>
              <a:t>Sir Ken </a:t>
            </a:r>
            <a:r>
              <a:rPr lang="en-GB" sz="2400" b="1" dirty="0" smtClean="0"/>
              <a:t>Robinson</a:t>
            </a:r>
            <a:r>
              <a:rPr lang="en-GB" dirty="0" smtClean="0"/>
              <a:t>?</a:t>
            </a:r>
          </a:p>
          <a:p>
            <a:pPr lvl="1"/>
            <a:r>
              <a:rPr lang="en-GB" dirty="0" smtClean="0"/>
              <a:t>What research did he do?</a:t>
            </a:r>
          </a:p>
          <a:p>
            <a:pPr lvl="1"/>
            <a:r>
              <a:rPr lang="en-GB" dirty="0" smtClean="0"/>
              <a:t>What is his definition of your ‘</a:t>
            </a:r>
            <a:r>
              <a:rPr lang="en-GB" b="1" dirty="0" smtClean="0"/>
              <a:t>Element</a:t>
            </a:r>
            <a:r>
              <a:rPr lang="en-GB" dirty="0" smtClean="0"/>
              <a:t>’?</a:t>
            </a:r>
          </a:p>
          <a:p>
            <a:pPr lvl="1"/>
            <a:r>
              <a:rPr lang="en-GB" dirty="0" smtClean="0"/>
              <a:t>How does it relate to the EQ &amp; the workplace?</a:t>
            </a:r>
          </a:p>
        </p:txBody>
      </p:sp>
      <p:sp>
        <p:nvSpPr>
          <p:cNvPr id="2" name="Title 1"/>
          <p:cNvSpPr>
            <a:spLocks noGrp="1"/>
          </p:cNvSpPr>
          <p:nvPr>
            <p:ph type="title"/>
          </p:nvPr>
        </p:nvSpPr>
        <p:spPr/>
        <p:txBody>
          <a:bodyPr>
            <a:normAutofit/>
          </a:bodyPr>
          <a:lstStyle/>
          <a:p>
            <a:r>
              <a:rPr lang="en-GB" u="sng" dirty="0" smtClean="0"/>
              <a:t>Q: </a:t>
            </a:r>
            <a:r>
              <a:rPr lang="en-GB" sz="4400" u="sng" dirty="0"/>
              <a:t>Ken Robinson </a:t>
            </a:r>
            <a:r>
              <a:rPr lang="en-GB" u="sng" dirty="0" smtClean="0"/>
              <a:t>&amp; EQ?</a:t>
            </a:r>
            <a:endParaRPr lang="en-GB" u="sng"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85244" y="3645024"/>
            <a:ext cx="3373512" cy="2242151"/>
          </a:xfrm>
          <a:prstGeom prst="rect">
            <a:avLst/>
          </a:prstGeom>
        </p:spPr>
      </p:pic>
    </p:spTree>
    <p:extLst>
      <p:ext uri="{BB962C8B-B14F-4D97-AF65-F5344CB8AC3E}">
        <p14:creationId xmlns:p14="http://schemas.microsoft.com/office/powerpoint/2010/main" val="431648935"/>
      </p:ext>
    </p:extLst>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2"/>
            <a:ext cx="9144000" cy="4810539"/>
          </a:xfrm>
        </p:spPr>
        <p:txBody>
          <a:bodyPr>
            <a:noAutofit/>
          </a:bodyPr>
          <a:lstStyle/>
          <a:p>
            <a:r>
              <a:rPr lang="en-GB" sz="2000" dirty="0" smtClean="0"/>
              <a:t> Dr. Jane </a:t>
            </a:r>
            <a:r>
              <a:rPr lang="en-GB" sz="2000" dirty="0" err="1" smtClean="0"/>
              <a:t>McGonical</a:t>
            </a:r>
            <a:r>
              <a:rPr lang="en-GB" sz="2000" dirty="0" smtClean="0"/>
              <a:t> has also  written and spoke about how Gaming is an example of totally immersing ourselves in the achievement of a task. </a:t>
            </a:r>
          </a:p>
          <a:p>
            <a:r>
              <a:rPr lang="en-GB" sz="2000" dirty="0" smtClean="0"/>
              <a:t>Sir Ken Robinson an International advisor on education describes this state as ‘Being in your Element’:</a:t>
            </a:r>
            <a:br>
              <a:rPr lang="en-GB" sz="2000" dirty="0" smtClean="0"/>
            </a:br>
            <a:r>
              <a:rPr lang="en-GB" sz="2000" dirty="0" smtClean="0"/>
              <a:t/>
            </a:r>
            <a:br>
              <a:rPr lang="en-GB" sz="2000" dirty="0" smtClean="0"/>
            </a:br>
            <a:r>
              <a:rPr lang="en-GB" sz="2000" dirty="0" smtClean="0"/>
              <a:t>“Activities we love fill us with energy even when we are physically exhausted.. When people place themselves in situations that lead to their being in the zone, they tap into a primal source of energy. They are literally more alive because of it. It is as though being in the zone plugs you into a kind of power pack.. Being in your Element, having that experience of flow, is empowering because it’s a way of Unifying our energies. It’s a way of feeling deeply connected.. and it curiously comes about through a sense of relaxing.”</a:t>
            </a:r>
            <a:r>
              <a:rPr lang="en-GB" sz="2000" baseline="30000" dirty="0" smtClean="0"/>
              <a:t>[1]</a:t>
            </a:r>
            <a:endParaRPr lang="en-GB" sz="2000" baseline="30000" dirty="0"/>
          </a:p>
        </p:txBody>
      </p:sp>
      <p:sp>
        <p:nvSpPr>
          <p:cNvPr id="3" name="Title 2"/>
          <p:cNvSpPr>
            <a:spLocks noGrp="1"/>
          </p:cNvSpPr>
          <p:nvPr>
            <p:ph type="title"/>
          </p:nvPr>
        </p:nvSpPr>
        <p:spPr>
          <a:xfrm>
            <a:off x="230832" y="269776"/>
            <a:ext cx="8229600" cy="926976"/>
          </a:xfrm>
        </p:spPr>
        <p:txBody>
          <a:bodyPr/>
          <a:lstStyle/>
          <a:p>
            <a:r>
              <a:rPr lang="en-GB" dirty="0" smtClean="0"/>
              <a:t>In our Element</a:t>
            </a:r>
            <a:endParaRPr lang="en-GB" dirty="0"/>
          </a:p>
        </p:txBody>
      </p:sp>
      <p:sp>
        <p:nvSpPr>
          <p:cNvPr id="4" name="TextBox 3"/>
          <p:cNvSpPr txBox="1"/>
          <p:nvPr/>
        </p:nvSpPr>
        <p:spPr>
          <a:xfrm>
            <a:off x="0" y="6669940"/>
            <a:ext cx="5485797" cy="215444"/>
          </a:xfrm>
          <a:prstGeom prst="rect">
            <a:avLst/>
          </a:prstGeom>
          <a:noFill/>
        </p:spPr>
        <p:txBody>
          <a:bodyPr wrap="none" rtlCol="0">
            <a:spAutoFit/>
          </a:bodyPr>
          <a:lstStyle/>
          <a:p>
            <a:r>
              <a:rPr lang="en-GB" sz="800" dirty="0" smtClean="0"/>
              <a:t>(1) Robinson</a:t>
            </a:r>
            <a:r>
              <a:rPr lang="en-GB" sz="800" dirty="0"/>
              <a:t>, K. &amp; </a:t>
            </a:r>
            <a:r>
              <a:rPr lang="en-GB" sz="800" dirty="0" err="1"/>
              <a:t>Aronica</a:t>
            </a:r>
            <a:r>
              <a:rPr lang="en-GB" sz="800" dirty="0"/>
              <a:t>, L. The Element: How Finding Your Passion Changes Everything, Penguin (2010)</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400" dirty="0" smtClean="0"/>
              <a:t>Researchers in the field analyze states of pleasure or flow, values, strengths, virtues, talents, as well as the ways that they can be developed.</a:t>
            </a:r>
            <a:r>
              <a:rPr lang="en-GB" sz="2400" baseline="30000" dirty="0" smtClean="0"/>
              <a:t>[1]</a:t>
            </a:r>
            <a:r>
              <a:rPr lang="en-GB" sz="2400" dirty="0" smtClean="0"/>
              <a:t> </a:t>
            </a:r>
          </a:p>
          <a:p>
            <a:r>
              <a:rPr lang="en-GB" sz="2400" dirty="0" smtClean="0"/>
              <a:t>Seligman have attempted to collect the data and develop helpful theories e.g. "</a:t>
            </a:r>
            <a:r>
              <a:rPr lang="en-GB" sz="2400" b="1" dirty="0" smtClean="0"/>
              <a:t>P.E.R.M.A.</a:t>
            </a:r>
            <a:r>
              <a:rPr lang="en-GB" sz="2400" dirty="0" smtClean="0"/>
              <a:t>", or the </a:t>
            </a:r>
            <a:r>
              <a:rPr lang="en-GB" sz="2400" b="1" dirty="0" err="1" smtClean="0"/>
              <a:t>The</a:t>
            </a:r>
            <a:r>
              <a:rPr lang="en-GB" sz="2400" b="1" dirty="0" smtClean="0"/>
              <a:t> handbook on Character Strengths and Virtues</a:t>
            </a:r>
            <a:r>
              <a:rPr lang="en-GB" sz="2400" dirty="0" smtClean="0"/>
              <a:t>).</a:t>
            </a:r>
          </a:p>
        </p:txBody>
      </p:sp>
      <p:sp>
        <p:nvSpPr>
          <p:cNvPr id="3" name="Title 2"/>
          <p:cNvSpPr>
            <a:spLocks noGrp="1"/>
          </p:cNvSpPr>
          <p:nvPr>
            <p:ph type="title"/>
          </p:nvPr>
        </p:nvSpPr>
        <p:spPr/>
        <p:txBody>
          <a:bodyPr/>
          <a:lstStyle/>
          <a:p>
            <a:r>
              <a:rPr lang="en-GB" sz="4400" dirty="0" smtClean="0"/>
              <a:t>Seligman </a:t>
            </a:r>
            <a:r>
              <a:rPr lang="en-GB" dirty="0" smtClean="0"/>
              <a:t>Theories</a:t>
            </a:r>
            <a:endParaRPr lang="en-GB" dirty="0"/>
          </a:p>
        </p:txBody>
      </p:sp>
      <p:sp>
        <p:nvSpPr>
          <p:cNvPr id="4" name="TextBox 3"/>
          <p:cNvSpPr txBox="1"/>
          <p:nvPr/>
        </p:nvSpPr>
        <p:spPr>
          <a:xfrm>
            <a:off x="0" y="6165304"/>
            <a:ext cx="9144000" cy="215444"/>
          </a:xfrm>
          <a:prstGeom prst="rect">
            <a:avLst/>
          </a:prstGeom>
          <a:noFill/>
        </p:spPr>
        <p:txBody>
          <a:bodyPr wrap="square" rtlCol="0">
            <a:spAutoFit/>
          </a:bodyPr>
          <a:lstStyle/>
          <a:p>
            <a:r>
              <a:rPr lang="en-GB" sz="800" dirty="0" smtClean="0"/>
              <a:t>(1) Peterson, Christopher (27 July 2006). </a:t>
            </a:r>
            <a:r>
              <a:rPr lang="en-GB" sz="800" i="1" dirty="0" smtClean="0"/>
              <a:t>A Primer in Positive Psychology</a:t>
            </a:r>
            <a:r>
              <a:rPr lang="en-GB" sz="800" dirty="0" smtClean="0"/>
              <a:t>. Oxford University Press</a:t>
            </a:r>
            <a:endParaRPr lang="en-GB" sz="800"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r>
              <a:rPr lang="en-GB" sz="2000" dirty="0" smtClean="0"/>
              <a:t>The </a:t>
            </a:r>
            <a:r>
              <a:rPr lang="en-GB" sz="2000" b="1" dirty="0" smtClean="0"/>
              <a:t>Character Strengths and Virtues</a:t>
            </a:r>
            <a:r>
              <a:rPr lang="en-GB" sz="2000" dirty="0" smtClean="0"/>
              <a:t> (</a:t>
            </a:r>
            <a:r>
              <a:rPr lang="en-GB" sz="2000" b="1" dirty="0" smtClean="0"/>
              <a:t>CSV</a:t>
            </a:r>
            <a:r>
              <a:rPr lang="en-GB" sz="2000" dirty="0" smtClean="0"/>
              <a:t>) is a handbook of human strengths and virtues (positive trait or quality) and represents the first attempt on the part of the research community to identify and classify the positive psychological traits of human beings.</a:t>
            </a:r>
            <a:r>
              <a:rPr lang="en-GB" sz="2000" baseline="30000" dirty="0" smtClean="0"/>
              <a:t>[1]</a:t>
            </a:r>
          </a:p>
          <a:p>
            <a:pPr>
              <a:buNone/>
            </a:pPr>
            <a:endParaRPr lang="en-GB" sz="2000" baseline="30000" dirty="0" smtClean="0"/>
          </a:p>
          <a:p>
            <a:r>
              <a:rPr lang="en-GB" sz="2000" dirty="0" smtClean="0"/>
              <a:t>The CSV (first published in 2004) is intended to provide a </a:t>
            </a:r>
            <a:r>
              <a:rPr lang="en-GB" sz="2000" b="1" dirty="0" smtClean="0"/>
              <a:t>theoretical framework </a:t>
            </a:r>
            <a:r>
              <a:rPr lang="en-GB" sz="2000" dirty="0" smtClean="0"/>
              <a:t>to assist in developing practical applications for positive psychology. The CSV identifies </a:t>
            </a:r>
            <a:r>
              <a:rPr lang="en-GB" sz="2000" b="1" dirty="0" smtClean="0"/>
              <a:t>six classes of virtue</a:t>
            </a:r>
            <a:r>
              <a:rPr lang="en-GB" sz="2000" dirty="0" smtClean="0"/>
              <a:t> (i.e. "core virtues"), made up of </a:t>
            </a:r>
            <a:r>
              <a:rPr lang="en-GB" sz="2000" b="1" dirty="0" smtClean="0"/>
              <a:t>twenty-four measurable character strengths</a:t>
            </a:r>
            <a:r>
              <a:rPr lang="en-GB" sz="2000" dirty="0" smtClean="0"/>
              <a:t>.</a:t>
            </a:r>
          </a:p>
        </p:txBody>
      </p:sp>
      <p:sp>
        <p:nvSpPr>
          <p:cNvPr id="3" name="Title 2"/>
          <p:cNvSpPr>
            <a:spLocks noGrp="1"/>
          </p:cNvSpPr>
          <p:nvPr>
            <p:ph type="title"/>
          </p:nvPr>
        </p:nvSpPr>
        <p:spPr>
          <a:xfrm>
            <a:off x="0" y="274638"/>
            <a:ext cx="9144000" cy="1143000"/>
          </a:xfrm>
        </p:spPr>
        <p:txBody>
          <a:bodyPr>
            <a:normAutofit fontScale="90000"/>
          </a:bodyPr>
          <a:lstStyle/>
          <a:p>
            <a:r>
              <a:rPr lang="en-GB" dirty="0" smtClean="0"/>
              <a:t>Character Strengths and Virtues (CSV)</a:t>
            </a:r>
            <a:endParaRPr lang="en-GB" dirty="0"/>
          </a:p>
        </p:txBody>
      </p:sp>
      <p:sp>
        <p:nvSpPr>
          <p:cNvPr id="4" name="TextBox 3"/>
          <p:cNvSpPr txBox="1"/>
          <p:nvPr/>
        </p:nvSpPr>
        <p:spPr>
          <a:xfrm>
            <a:off x="0" y="6309320"/>
            <a:ext cx="9144000" cy="338554"/>
          </a:xfrm>
          <a:prstGeom prst="rect">
            <a:avLst/>
          </a:prstGeom>
          <a:noFill/>
        </p:spPr>
        <p:txBody>
          <a:bodyPr wrap="square" rtlCol="0">
            <a:spAutoFit/>
          </a:bodyPr>
          <a:lstStyle/>
          <a:p>
            <a:r>
              <a:rPr lang="en-GB" sz="800" dirty="0" smtClean="0"/>
              <a:t>(1) Peterson, Christopher; Seligman, Martin E. P. (2004). </a:t>
            </a:r>
            <a:r>
              <a:rPr lang="en-GB" sz="800" i="1" dirty="0" smtClean="0"/>
              <a:t>Character strengths and virtues: A handbook and classification.</a:t>
            </a:r>
            <a:r>
              <a:rPr lang="en-GB" sz="800" dirty="0" smtClean="0"/>
              <a:t>. Oxford: Oxford University Press.</a:t>
            </a:r>
          </a:p>
          <a:p>
            <a:endParaRPr lang="en-GB" sz="8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24744"/>
            <a:ext cx="9144000" cy="5112568"/>
          </a:xfrm>
        </p:spPr>
        <p:txBody>
          <a:bodyPr>
            <a:normAutofit fontScale="70000" lnSpcReduction="20000"/>
          </a:bodyPr>
          <a:lstStyle/>
          <a:p>
            <a:r>
              <a:rPr lang="en-GB" dirty="0" smtClean="0"/>
              <a:t>In his book on </a:t>
            </a:r>
            <a:r>
              <a:rPr lang="en-GB" b="1" dirty="0" smtClean="0"/>
              <a:t>Authentic Happiness &amp; Fulfilment </a:t>
            </a:r>
            <a:r>
              <a:rPr lang="en-GB" dirty="0" smtClean="0"/>
              <a:t>Seligman delineated Positive psychology into three overlapping areas of research:</a:t>
            </a:r>
          </a:p>
          <a:p>
            <a:pPr lvl="0"/>
            <a:r>
              <a:rPr lang="en-GB" dirty="0" smtClean="0"/>
              <a:t>Research into the </a:t>
            </a:r>
            <a:r>
              <a:rPr lang="en-GB" b="1" dirty="0" smtClean="0"/>
              <a:t>Pleasant Life</a:t>
            </a:r>
            <a:r>
              <a:rPr lang="en-GB" dirty="0" smtClean="0"/>
              <a:t>, or the "life of enjoyment", examines how people optimally experience, forecast, and </a:t>
            </a:r>
            <a:r>
              <a:rPr lang="en-GB" dirty="0" err="1" smtClean="0"/>
              <a:t>savor</a:t>
            </a:r>
            <a:r>
              <a:rPr lang="en-GB" dirty="0" smtClean="0"/>
              <a:t> the positive feelings and emotions that are part of normal and healthy living (e.g. relationships, hobbies, interests, entertainment, etc.). </a:t>
            </a:r>
          </a:p>
          <a:p>
            <a:pPr lvl="0"/>
            <a:r>
              <a:rPr lang="en-GB" dirty="0" smtClean="0"/>
              <a:t>The study of the </a:t>
            </a:r>
            <a:r>
              <a:rPr lang="en-GB" b="1" dirty="0" smtClean="0"/>
              <a:t>Good Life</a:t>
            </a:r>
            <a:r>
              <a:rPr lang="en-GB" dirty="0" smtClean="0"/>
              <a:t>, or the "life of engagement", investigates the beneficial effects of </a:t>
            </a:r>
            <a:r>
              <a:rPr lang="en-GB" b="1" dirty="0" smtClean="0"/>
              <a:t>immersion</a:t>
            </a:r>
            <a:r>
              <a:rPr lang="en-GB" dirty="0" smtClean="0"/>
              <a:t>, absorption, and </a:t>
            </a:r>
            <a:r>
              <a:rPr lang="en-GB" b="1" dirty="0" smtClean="0"/>
              <a:t>flow</a:t>
            </a:r>
            <a:r>
              <a:rPr lang="en-GB" dirty="0" smtClean="0"/>
              <a:t> that individuals feel when optimally engaged with their activities. These states are experienced when there is a positive match between a person's strength and the task they are doing, i.e. when they feel confident that they can accomplish the tasks they face (</a:t>
            </a:r>
            <a:r>
              <a:rPr lang="en-GB" b="1" dirty="0" smtClean="0"/>
              <a:t>Self-efficacy</a:t>
            </a:r>
            <a:r>
              <a:rPr lang="en-GB" dirty="0" smtClean="0"/>
              <a:t>).</a:t>
            </a:r>
          </a:p>
          <a:p>
            <a:pPr lvl="0"/>
            <a:r>
              <a:rPr lang="en-GB" dirty="0" smtClean="0"/>
              <a:t>Inquiry into the </a:t>
            </a:r>
            <a:r>
              <a:rPr lang="en-GB" b="1" dirty="0" smtClean="0"/>
              <a:t>Meaningful Life</a:t>
            </a:r>
            <a:r>
              <a:rPr lang="en-GB" dirty="0" smtClean="0"/>
              <a:t>, or "life of affiliation", questions how individuals derive a positive sense of well-being, belonging, meaning, and purpose from being part of and contributing back to something larger and more permanent than themselves (e.g. nature, social groups, organizations, belief systems).</a:t>
            </a:r>
          </a:p>
          <a:p>
            <a:r>
              <a:rPr lang="en-GB" dirty="0" smtClean="0"/>
              <a:t>The resulting acronym is PERMA (Positive Emotions, Engagement, Relationships, Meaning and purpose). </a:t>
            </a:r>
          </a:p>
          <a:p>
            <a:endParaRPr lang="en-GB" dirty="0"/>
          </a:p>
        </p:txBody>
      </p:sp>
      <p:sp>
        <p:nvSpPr>
          <p:cNvPr id="3" name="Title 2"/>
          <p:cNvSpPr>
            <a:spLocks noGrp="1"/>
          </p:cNvSpPr>
          <p:nvPr>
            <p:ph type="title"/>
          </p:nvPr>
        </p:nvSpPr>
        <p:spPr>
          <a:xfrm>
            <a:off x="457200" y="188640"/>
            <a:ext cx="8229600" cy="936104"/>
          </a:xfrm>
        </p:spPr>
        <p:txBody>
          <a:bodyPr/>
          <a:lstStyle/>
          <a:p>
            <a:r>
              <a:rPr lang="en-GB" dirty="0" smtClean="0"/>
              <a:t>BG info on: PERMA:</a:t>
            </a:r>
            <a:endParaRPr lang="en-GB" dirty="0"/>
          </a:p>
        </p:txBody>
      </p:sp>
      <p:sp>
        <p:nvSpPr>
          <p:cNvPr id="4" name="TextBox 3"/>
          <p:cNvSpPr txBox="1"/>
          <p:nvPr/>
        </p:nvSpPr>
        <p:spPr>
          <a:xfrm>
            <a:off x="0" y="6309320"/>
            <a:ext cx="9144000" cy="215444"/>
          </a:xfrm>
          <a:prstGeom prst="rect">
            <a:avLst/>
          </a:prstGeom>
          <a:noFill/>
        </p:spPr>
        <p:txBody>
          <a:bodyPr wrap="square" rtlCol="0">
            <a:spAutoFit/>
          </a:bodyPr>
          <a:lstStyle/>
          <a:p>
            <a:r>
              <a:rPr lang="en-GB" sz="800" dirty="0" smtClean="0"/>
              <a:t>(1) Authentic Happiness: Using the New Positive Psychology to Realize Your Potential for Lasting Fulfilment</a:t>
            </a:r>
            <a:endParaRPr lang="en-GB" sz="800" dirty="0"/>
          </a:p>
        </p:txBody>
      </p:sp>
    </p:spTree>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8964488" cy="4525963"/>
          </a:xfrm>
        </p:spPr>
        <p:txBody>
          <a:bodyPr>
            <a:normAutofit lnSpcReduction="10000"/>
          </a:bodyPr>
          <a:lstStyle/>
          <a:p>
            <a:r>
              <a:rPr lang="en-GB" sz="2000" b="1" dirty="0" smtClean="0"/>
              <a:t>Self-efficacy</a:t>
            </a:r>
            <a:r>
              <a:rPr lang="en-GB" sz="2000" dirty="0" smtClean="0"/>
              <a:t> is the </a:t>
            </a:r>
            <a:r>
              <a:rPr lang="en-GB" sz="2000" b="1" dirty="0" smtClean="0"/>
              <a:t>belief</a:t>
            </a:r>
            <a:r>
              <a:rPr lang="en-GB" sz="2000" dirty="0" smtClean="0"/>
              <a:t> in one's ability to complete a task or reach a goal.</a:t>
            </a:r>
            <a:r>
              <a:rPr lang="en-GB" sz="2000" baseline="30000" dirty="0" smtClean="0"/>
              <a:t>[1]</a:t>
            </a:r>
            <a:r>
              <a:rPr lang="en-GB" sz="2000" dirty="0" smtClean="0"/>
              <a:t> </a:t>
            </a:r>
          </a:p>
          <a:p>
            <a:endParaRPr lang="en-GB" sz="2000" dirty="0" smtClean="0"/>
          </a:p>
          <a:p>
            <a:r>
              <a:rPr lang="en-GB" sz="2000" dirty="0" smtClean="0"/>
              <a:t>Self-efficacy affects every area of our human endeavour.</a:t>
            </a:r>
          </a:p>
          <a:p>
            <a:endParaRPr lang="en-GB" sz="2000" dirty="0" smtClean="0"/>
          </a:p>
          <a:p>
            <a:r>
              <a:rPr lang="en-GB" sz="2000" dirty="0" smtClean="0"/>
              <a:t>By identifying our strengths and enhancing our self-</a:t>
            </a:r>
            <a:r>
              <a:rPr lang="en-GB" sz="2000" dirty="0" err="1" smtClean="0"/>
              <a:t>beleif</a:t>
            </a:r>
            <a:r>
              <a:rPr lang="en-GB" sz="2000" dirty="0" smtClean="0"/>
              <a:t> i.e. the </a:t>
            </a:r>
            <a:r>
              <a:rPr lang="en-GB" sz="2000" b="1" dirty="0" smtClean="0"/>
              <a:t>beliefs</a:t>
            </a:r>
            <a:r>
              <a:rPr lang="en-GB" sz="2000" dirty="0" smtClean="0"/>
              <a:t> we hold regarding our ability, we enhance our confidence and ability to face challenging opportunities, succeed learn and grow. We learn more about ourselves and our potential within.J W</a:t>
            </a:r>
          </a:p>
          <a:p>
            <a:endParaRPr lang="en-GB" sz="2000" dirty="0" smtClean="0"/>
          </a:p>
          <a:p>
            <a:r>
              <a:rPr lang="en-GB" sz="2000" dirty="0" smtClean="0"/>
              <a:t>Understanding how to foster the development of self-efficacy is important for policymakers, educators, and others in leadership positions, and to anyone seeking to build a happier, more productive life.</a:t>
            </a:r>
          </a:p>
          <a:p>
            <a:endParaRPr lang="en-GB" sz="2000" dirty="0"/>
          </a:p>
        </p:txBody>
      </p:sp>
      <p:sp>
        <p:nvSpPr>
          <p:cNvPr id="3" name="Title 2"/>
          <p:cNvSpPr>
            <a:spLocks noGrp="1"/>
          </p:cNvSpPr>
          <p:nvPr>
            <p:ph type="title"/>
          </p:nvPr>
        </p:nvSpPr>
        <p:spPr>
          <a:xfrm>
            <a:off x="360040" y="274638"/>
            <a:ext cx="8748464" cy="1143000"/>
          </a:xfrm>
        </p:spPr>
        <p:txBody>
          <a:bodyPr>
            <a:normAutofit/>
          </a:bodyPr>
          <a:lstStyle/>
          <a:p>
            <a:r>
              <a:rPr lang="en-GB" dirty="0" smtClean="0"/>
              <a:t>BG info on: Self-efficacy</a:t>
            </a:r>
            <a:endParaRPr lang="en-GB" dirty="0"/>
          </a:p>
        </p:txBody>
      </p:sp>
      <p:sp>
        <p:nvSpPr>
          <p:cNvPr id="4" name="TextBox 3"/>
          <p:cNvSpPr txBox="1"/>
          <p:nvPr/>
        </p:nvSpPr>
        <p:spPr>
          <a:xfrm>
            <a:off x="0" y="6237312"/>
            <a:ext cx="9144000" cy="246221"/>
          </a:xfrm>
          <a:prstGeom prst="rect">
            <a:avLst/>
          </a:prstGeom>
          <a:noFill/>
        </p:spPr>
        <p:txBody>
          <a:bodyPr wrap="square" rtlCol="0">
            <a:spAutoFit/>
          </a:bodyPr>
          <a:lstStyle/>
          <a:p>
            <a:r>
              <a:rPr lang="en-GB" sz="1000" dirty="0" smtClean="0"/>
              <a:t>(1) </a:t>
            </a:r>
            <a:r>
              <a:rPr lang="en-GB" sz="1000" dirty="0" err="1" smtClean="0"/>
              <a:t>Ormrod</a:t>
            </a:r>
            <a:r>
              <a:rPr lang="en-GB" sz="1000" dirty="0" smtClean="0"/>
              <a:t>, J. E. (2006). Educational psychology: Developing learners (5th ed.). Upper Saddle River, N.J.: Pearson/Merrill Prentice Hall</a:t>
            </a:r>
            <a:endParaRPr lang="en-GB" sz="1000" dirty="0"/>
          </a:p>
        </p:txBody>
      </p:sp>
    </p:spTree>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052736"/>
            <a:ext cx="9144000" cy="4954555"/>
          </a:xfrm>
        </p:spPr>
        <p:txBody>
          <a:bodyPr>
            <a:normAutofit lnSpcReduction="10000"/>
          </a:bodyPr>
          <a:lstStyle/>
          <a:p>
            <a:pPr>
              <a:buNone/>
            </a:pPr>
            <a:r>
              <a:rPr lang="en-GB" dirty="0" smtClean="0"/>
              <a:t>CSV defined character strengths as satisfying most of the following criteria:</a:t>
            </a:r>
          </a:p>
          <a:p>
            <a:pPr lvl="0"/>
            <a:r>
              <a:rPr lang="en-GB" dirty="0" smtClean="0"/>
              <a:t>Fulfilling, feel it within;</a:t>
            </a:r>
          </a:p>
          <a:p>
            <a:pPr lvl="0"/>
            <a:r>
              <a:rPr lang="en-GB" dirty="0" smtClean="0"/>
              <a:t>Intrinsically integrated within a person and valuable;</a:t>
            </a:r>
          </a:p>
          <a:p>
            <a:pPr lvl="0"/>
            <a:r>
              <a:rPr lang="en-GB" dirty="0" smtClean="0"/>
              <a:t>Trait-like, habitual patterns that are relatively constant over time;</a:t>
            </a:r>
          </a:p>
          <a:p>
            <a:pPr lvl="0"/>
            <a:r>
              <a:rPr lang="en-GB" dirty="0" smtClean="0"/>
              <a:t>Personified, admirable qualities personified by people made famous through stories, song, etc.;</a:t>
            </a:r>
          </a:p>
          <a:p>
            <a:pPr lvl="0"/>
            <a:r>
              <a:rPr lang="en-GB" dirty="0" smtClean="0"/>
              <a:t>Observable as a child;</a:t>
            </a:r>
          </a:p>
          <a:p>
            <a:pPr lvl="0"/>
            <a:r>
              <a:rPr lang="en-GB" dirty="0" smtClean="0"/>
              <a:t>Absent in some individuals;</a:t>
            </a:r>
          </a:p>
          <a:p>
            <a:pPr lvl="0"/>
            <a:r>
              <a:rPr lang="en-GB" dirty="0" smtClean="0"/>
              <a:t>Nurtured by societal norms and institutions.</a:t>
            </a:r>
          </a:p>
          <a:p>
            <a:endParaRPr lang="en-GB" dirty="0"/>
          </a:p>
        </p:txBody>
      </p:sp>
      <p:sp>
        <p:nvSpPr>
          <p:cNvPr id="3" name="Title 2"/>
          <p:cNvSpPr>
            <a:spLocks noGrp="1"/>
          </p:cNvSpPr>
          <p:nvPr>
            <p:ph type="title"/>
          </p:nvPr>
        </p:nvSpPr>
        <p:spPr>
          <a:xfrm>
            <a:off x="179512" y="116632"/>
            <a:ext cx="8229600" cy="1143000"/>
          </a:xfrm>
        </p:spPr>
        <p:txBody>
          <a:bodyPr>
            <a:normAutofit/>
          </a:bodyPr>
          <a:lstStyle/>
          <a:p>
            <a:r>
              <a:rPr lang="en-GB" dirty="0" smtClean="0"/>
              <a:t>The strengths and virtues</a:t>
            </a:r>
            <a:endParaRPr lang="en-GB" dirty="0"/>
          </a:p>
        </p:txBody>
      </p:sp>
    </p:spTree>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smtClean="0"/>
              <a:t>The introduction of CSV suggests that these </a:t>
            </a:r>
            <a:r>
              <a:rPr lang="en-GB" b="1" dirty="0" smtClean="0"/>
              <a:t>six virtues </a:t>
            </a:r>
            <a:r>
              <a:rPr lang="en-GB" dirty="0" smtClean="0"/>
              <a:t>are considered good by the vast majority of cultures and throughout history and that these traits lead to increased happiness when practiced.</a:t>
            </a:r>
          </a:p>
          <a:p>
            <a:r>
              <a:rPr lang="en-GB" dirty="0" smtClean="0"/>
              <a:t>Each of the </a:t>
            </a:r>
            <a:r>
              <a:rPr lang="en-GB" b="1" dirty="0" smtClean="0"/>
              <a:t>twenty-four character traits </a:t>
            </a:r>
            <a:r>
              <a:rPr lang="en-GB" dirty="0" smtClean="0"/>
              <a:t>is defined behaviorally, with psychometric evidence demonstrating that it can be reliably measured.</a:t>
            </a:r>
          </a:p>
          <a:p>
            <a:r>
              <a:rPr lang="en-GB" b="1" dirty="0" smtClean="0"/>
              <a:t>Practical applications </a:t>
            </a:r>
            <a:r>
              <a:rPr lang="en-GB" dirty="0" smtClean="0"/>
              <a:t>of positive psychology include helping individuals and organizations correctly identify their strengths and use them to increase and sustain their respective levels of well-being.</a:t>
            </a:r>
          </a:p>
          <a:p>
            <a:r>
              <a:rPr lang="en-GB" dirty="0" smtClean="0"/>
              <a:t>other researchers have advocated grouping the 24 identified character traits into just </a:t>
            </a:r>
            <a:r>
              <a:rPr lang="en-GB" b="1" dirty="0" smtClean="0"/>
              <a:t>four classes </a:t>
            </a:r>
            <a:r>
              <a:rPr lang="en-GB" dirty="0" smtClean="0"/>
              <a:t>of strength (</a:t>
            </a:r>
            <a:r>
              <a:rPr lang="en-GB" b="1" dirty="0" smtClean="0"/>
              <a:t>Intellectual, Social, Temperance, Transcendent</a:t>
            </a:r>
            <a:r>
              <a:rPr lang="en-GB" dirty="0" smtClean="0"/>
              <a:t>).</a:t>
            </a:r>
          </a:p>
          <a:p>
            <a:endParaRPr lang="en-GB" dirty="0"/>
          </a:p>
        </p:txBody>
      </p:sp>
      <p:sp>
        <p:nvSpPr>
          <p:cNvPr id="3" name="Title 2"/>
          <p:cNvSpPr>
            <a:spLocks noGrp="1"/>
          </p:cNvSpPr>
          <p:nvPr>
            <p:ph type="title"/>
          </p:nvPr>
        </p:nvSpPr>
        <p:spPr/>
        <p:txBody>
          <a:bodyPr/>
          <a:lstStyle/>
          <a:p>
            <a:r>
              <a:rPr lang="en-GB" dirty="0" smtClean="0"/>
              <a:t>CSV Six Virtues</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052736"/>
            <a:ext cx="9144000" cy="5328592"/>
          </a:xfrm>
        </p:spPr>
        <p:txBody>
          <a:bodyPr>
            <a:normAutofit/>
          </a:bodyPr>
          <a:lstStyle/>
          <a:p>
            <a:pPr marL="624078" indent="-514350"/>
            <a:r>
              <a:rPr lang="en-GB" sz="2200" b="1" dirty="0" smtClean="0"/>
              <a:t>Wisdom and Knowledge</a:t>
            </a:r>
            <a:r>
              <a:rPr lang="en-GB" sz="2200" dirty="0" smtClean="0"/>
              <a:t> (strengths that involve the acquisition and use of knowledge) </a:t>
            </a:r>
          </a:p>
          <a:p>
            <a:pPr marL="624078" lvl="0" indent="-514350">
              <a:buNone/>
            </a:pPr>
            <a:endParaRPr lang="en-GB" sz="2200" dirty="0" smtClean="0"/>
          </a:p>
          <a:p>
            <a:pPr lvl="1"/>
            <a:r>
              <a:rPr lang="en-GB" sz="2200" b="1" dirty="0" smtClean="0"/>
              <a:t>Creativity</a:t>
            </a:r>
            <a:r>
              <a:rPr lang="en-GB" sz="2200" dirty="0" smtClean="0"/>
              <a:t> (personified for example by Albert Einstein)</a:t>
            </a:r>
          </a:p>
          <a:p>
            <a:pPr lvl="1"/>
            <a:r>
              <a:rPr lang="en-GB" sz="2200" b="1" dirty="0" smtClean="0"/>
              <a:t>Curiosity</a:t>
            </a:r>
            <a:r>
              <a:rPr lang="en-GB" sz="2200" dirty="0" smtClean="0"/>
              <a:t> (personified for example by John C. Lilly)</a:t>
            </a:r>
          </a:p>
          <a:p>
            <a:pPr lvl="1"/>
            <a:r>
              <a:rPr lang="en-GB" sz="2200" b="1" dirty="0" smtClean="0"/>
              <a:t>Open-mindedness</a:t>
            </a:r>
            <a:r>
              <a:rPr lang="en-GB" sz="2200" dirty="0" smtClean="0"/>
              <a:t> (personified for example by William James)</a:t>
            </a:r>
          </a:p>
          <a:p>
            <a:pPr lvl="1"/>
            <a:r>
              <a:rPr lang="en-GB" sz="2200" b="1" dirty="0" smtClean="0"/>
              <a:t>Love of learning</a:t>
            </a:r>
            <a:r>
              <a:rPr lang="en-GB" sz="2200" dirty="0" smtClean="0"/>
              <a:t> (personified for example by Benjamin Franklin)</a:t>
            </a:r>
          </a:p>
          <a:p>
            <a:pPr lvl="1"/>
            <a:r>
              <a:rPr lang="en-GB" sz="2200" b="1" dirty="0" smtClean="0"/>
              <a:t>Perspective and wisdom</a:t>
            </a:r>
            <a:r>
              <a:rPr lang="en-GB" sz="2200" dirty="0" smtClean="0"/>
              <a:t> (personified for example by Ann Landers): the coordination of "knowledge and experience" and "its deliberate use to improve wellbeing."</a:t>
            </a:r>
          </a:p>
          <a:p>
            <a:endParaRPr lang="en-GB" sz="2200" dirty="0"/>
          </a:p>
        </p:txBody>
      </p:sp>
      <p:sp>
        <p:nvSpPr>
          <p:cNvPr id="3" name="Title 2"/>
          <p:cNvSpPr>
            <a:spLocks noGrp="1"/>
          </p:cNvSpPr>
          <p:nvPr>
            <p:ph type="title"/>
          </p:nvPr>
        </p:nvSpPr>
        <p:spPr>
          <a:xfrm>
            <a:off x="179512" y="274638"/>
            <a:ext cx="8507288" cy="850106"/>
          </a:xfrm>
        </p:spPr>
        <p:txBody>
          <a:bodyPr>
            <a:noAutofit/>
          </a:bodyPr>
          <a:lstStyle/>
          <a:p>
            <a:r>
              <a:rPr lang="en-GB" sz="2400" dirty="0" smtClean="0"/>
              <a:t/>
            </a:r>
            <a:br>
              <a:rPr lang="en-GB" sz="2400" dirty="0" smtClean="0"/>
            </a:br>
            <a:endParaRPr lang="en-GB" sz="2400" dirty="0"/>
          </a:p>
        </p:txBody>
      </p:sp>
      <p:sp>
        <p:nvSpPr>
          <p:cNvPr id="4" name="Title 2"/>
          <p:cNvSpPr txBox="1">
            <a:spLocks/>
          </p:cNvSpPr>
          <p:nvPr/>
        </p:nvSpPr>
        <p:spPr>
          <a:xfrm>
            <a:off x="467544" y="0"/>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4100" b="1" i="0" u="none" strike="noStrike" kern="1200" cap="none" spc="0" normalizeH="0" baseline="0" noProof="0" dirty="0" smtClean="0">
                <a:ln>
                  <a:noFill/>
                </a:ln>
                <a:solidFill>
                  <a:schemeClr val="tx2"/>
                </a:solidFill>
                <a:effectLst>
                  <a:outerShdw blurRad="31750" dist="25400" dir="5400000" algn="tl" rotWithShape="0">
                    <a:srgbClr val="000000">
                      <a:alpha val="25000"/>
                    </a:srgbClr>
                  </a:outerShdw>
                </a:effectLst>
                <a:uLnTx/>
                <a:uFillTx/>
                <a:latin typeface="+mj-lt"/>
                <a:ea typeface="+mj-ea"/>
                <a:cs typeface="+mj-cs"/>
              </a:rPr>
              <a:t>1. Wisdom</a:t>
            </a:r>
            <a:r>
              <a:rPr kumimoji="0" lang="en-GB" sz="4100" b="1" i="0" u="none" strike="noStrike" kern="1200" cap="none" spc="0" normalizeH="0" noProof="0" dirty="0" smtClean="0">
                <a:ln>
                  <a:noFill/>
                </a:ln>
                <a:solidFill>
                  <a:schemeClr val="tx2"/>
                </a:solidFill>
                <a:effectLst>
                  <a:outerShdw blurRad="31750" dist="25400" dir="5400000" algn="tl" rotWithShape="0">
                    <a:srgbClr val="000000">
                      <a:alpha val="25000"/>
                    </a:srgbClr>
                  </a:outerShdw>
                </a:effectLst>
                <a:uLnTx/>
                <a:uFillTx/>
                <a:latin typeface="+mj-lt"/>
                <a:ea typeface="+mj-ea"/>
                <a:cs typeface="+mj-cs"/>
              </a:rPr>
              <a:t> and Knowledge</a:t>
            </a:r>
            <a:endParaRPr kumimoji="0" lang="en-GB" sz="4100" b="1" i="0" u="none" strike="noStrike" kern="1200" cap="none" spc="0" normalizeH="0" baseline="0" noProof="0" dirty="0">
              <a:ln>
                <a:noFill/>
              </a:ln>
              <a:solidFill>
                <a:schemeClr val="tx2"/>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052736"/>
            <a:ext cx="9144000" cy="5328592"/>
          </a:xfrm>
        </p:spPr>
        <p:txBody>
          <a:bodyPr>
            <a:normAutofit/>
          </a:bodyPr>
          <a:lstStyle/>
          <a:p>
            <a:pPr marL="624078" indent="-514350"/>
            <a:r>
              <a:rPr lang="en-GB" sz="2800" b="1" dirty="0" smtClean="0"/>
              <a:t>Courage</a:t>
            </a:r>
            <a:r>
              <a:rPr lang="en-GB" sz="2800" dirty="0" smtClean="0"/>
              <a:t> (strengths that allow one to accomplish goals in the face of opposition) </a:t>
            </a:r>
          </a:p>
          <a:p>
            <a:pPr marL="624078" lvl="0" indent="-514350">
              <a:buNone/>
            </a:pPr>
            <a:endParaRPr lang="en-GB" sz="2800" dirty="0" smtClean="0"/>
          </a:p>
          <a:p>
            <a:pPr lvl="1"/>
            <a:r>
              <a:rPr lang="en-GB" sz="2400" b="1" dirty="0" smtClean="0"/>
              <a:t>Bravery</a:t>
            </a:r>
            <a:r>
              <a:rPr lang="en-GB" sz="2400" dirty="0" smtClean="0"/>
              <a:t> (personified for example by Ernest </a:t>
            </a:r>
            <a:r>
              <a:rPr lang="en-GB" sz="2400" dirty="0" err="1" smtClean="0"/>
              <a:t>Shackleton</a:t>
            </a:r>
            <a:r>
              <a:rPr lang="en-GB" sz="2400" dirty="0" smtClean="0"/>
              <a:t>)</a:t>
            </a:r>
          </a:p>
          <a:p>
            <a:pPr lvl="1"/>
            <a:r>
              <a:rPr lang="en-GB" sz="2400" b="1" dirty="0" smtClean="0"/>
              <a:t>Persistence</a:t>
            </a:r>
            <a:r>
              <a:rPr lang="en-GB" sz="2400" dirty="0" smtClean="0"/>
              <a:t> (personified for example by John D. Rockefeller)</a:t>
            </a:r>
          </a:p>
          <a:p>
            <a:pPr lvl="1"/>
            <a:r>
              <a:rPr lang="en-GB" sz="2400" b="1" dirty="0" smtClean="0"/>
              <a:t>Integrity</a:t>
            </a:r>
            <a:r>
              <a:rPr lang="en-GB" sz="2400" dirty="0" smtClean="0"/>
              <a:t> (personified for example by Sojourner Truth)</a:t>
            </a:r>
          </a:p>
          <a:p>
            <a:pPr lvl="1"/>
            <a:r>
              <a:rPr lang="en-GB" sz="2400" b="1" dirty="0" smtClean="0"/>
              <a:t>Vitality</a:t>
            </a:r>
            <a:r>
              <a:rPr lang="en-GB" sz="2400" dirty="0" smtClean="0"/>
              <a:t> (personified for example by the Dalai Lama)</a:t>
            </a:r>
          </a:p>
          <a:p>
            <a:endParaRPr lang="en-GB" sz="2200" dirty="0"/>
          </a:p>
        </p:txBody>
      </p:sp>
      <p:sp>
        <p:nvSpPr>
          <p:cNvPr id="3" name="Title 2"/>
          <p:cNvSpPr>
            <a:spLocks noGrp="1"/>
          </p:cNvSpPr>
          <p:nvPr>
            <p:ph type="title"/>
          </p:nvPr>
        </p:nvSpPr>
        <p:spPr>
          <a:xfrm>
            <a:off x="179512" y="274638"/>
            <a:ext cx="8507288" cy="850106"/>
          </a:xfrm>
        </p:spPr>
        <p:txBody>
          <a:bodyPr>
            <a:noAutofit/>
          </a:bodyPr>
          <a:lstStyle/>
          <a:p>
            <a:r>
              <a:rPr lang="en-GB" sz="2400" dirty="0" smtClean="0"/>
              <a:t/>
            </a:r>
            <a:br>
              <a:rPr lang="en-GB" sz="2400" dirty="0" smtClean="0"/>
            </a:br>
            <a:endParaRPr lang="en-GB" sz="2400" dirty="0"/>
          </a:p>
        </p:txBody>
      </p:sp>
      <p:sp>
        <p:nvSpPr>
          <p:cNvPr id="4" name="Title 2"/>
          <p:cNvSpPr txBox="1">
            <a:spLocks/>
          </p:cNvSpPr>
          <p:nvPr/>
        </p:nvSpPr>
        <p:spPr>
          <a:xfrm>
            <a:off x="467544" y="0"/>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z="4100" b="1" dirty="0" smtClean="0">
                <a:solidFill>
                  <a:schemeClr val="tx2"/>
                </a:solidFill>
                <a:effectLst>
                  <a:outerShdw blurRad="31750" dist="25400" dir="5400000" algn="tl" rotWithShape="0">
                    <a:srgbClr val="000000">
                      <a:alpha val="25000"/>
                    </a:srgbClr>
                  </a:outerShdw>
                </a:effectLst>
                <a:latin typeface="+mj-lt"/>
                <a:ea typeface="+mj-ea"/>
                <a:cs typeface="+mj-cs"/>
              </a:rPr>
              <a:t>2. Courage</a:t>
            </a:r>
            <a:endParaRPr kumimoji="0" lang="en-GB" sz="4100" b="1" i="0" u="none" strike="noStrike" kern="1200" cap="none" spc="0" normalizeH="0" baseline="0" noProof="0" dirty="0">
              <a:ln>
                <a:noFill/>
              </a:ln>
              <a:solidFill>
                <a:schemeClr val="tx2"/>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052736"/>
            <a:ext cx="9144000" cy="5328592"/>
          </a:xfrm>
        </p:spPr>
        <p:txBody>
          <a:bodyPr>
            <a:normAutofit/>
          </a:bodyPr>
          <a:lstStyle/>
          <a:p>
            <a:pPr marL="624078" indent="-514350"/>
            <a:r>
              <a:rPr lang="en-GB" sz="2800" b="1" dirty="0" smtClean="0"/>
              <a:t>Humanity</a:t>
            </a:r>
            <a:r>
              <a:rPr lang="en-GB" sz="2800" dirty="0" smtClean="0"/>
              <a:t> (strengths of tending and befriending others) </a:t>
            </a:r>
          </a:p>
          <a:p>
            <a:pPr marL="624078" lvl="0" indent="-514350">
              <a:buNone/>
            </a:pPr>
            <a:endParaRPr lang="en-GB" sz="2800" dirty="0" smtClean="0"/>
          </a:p>
          <a:p>
            <a:pPr lvl="1"/>
            <a:r>
              <a:rPr lang="en-GB" sz="2400" b="1" dirty="0" smtClean="0"/>
              <a:t>Love</a:t>
            </a:r>
            <a:r>
              <a:rPr lang="en-GB" sz="2400" dirty="0" smtClean="0"/>
              <a:t> (personified for example by Romeo and Juliet)</a:t>
            </a:r>
          </a:p>
          <a:p>
            <a:pPr lvl="1"/>
            <a:r>
              <a:rPr lang="en-GB" sz="2400" b="1" dirty="0" smtClean="0"/>
              <a:t>Kindness</a:t>
            </a:r>
            <a:r>
              <a:rPr lang="en-GB" sz="2400" dirty="0" smtClean="0"/>
              <a:t> (personified for example by Cicely Saunders)</a:t>
            </a:r>
          </a:p>
          <a:p>
            <a:pPr lvl="1"/>
            <a:r>
              <a:rPr lang="en-GB" sz="2400" b="1" dirty="0" smtClean="0"/>
              <a:t>Social</a:t>
            </a:r>
            <a:r>
              <a:rPr lang="en-GB" sz="2400" dirty="0" smtClean="0"/>
              <a:t> </a:t>
            </a:r>
            <a:r>
              <a:rPr lang="en-GB" sz="2400" b="1" dirty="0" smtClean="0"/>
              <a:t>intelligence</a:t>
            </a:r>
            <a:r>
              <a:rPr lang="en-GB" sz="2400" dirty="0" smtClean="0"/>
              <a:t> (personified for example by Robert Kennedy)</a:t>
            </a:r>
          </a:p>
          <a:p>
            <a:pPr>
              <a:buNone/>
            </a:pPr>
            <a:endParaRPr lang="en-GB" sz="2200" dirty="0"/>
          </a:p>
        </p:txBody>
      </p:sp>
      <p:sp>
        <p:nvSpPr>
          <p:cNvPr id="3" name="Title 2"/>
          <p:cNvSpPr>
            <a:spLocks noGrp="1"/>
          </p:cNvSpPr>
          <p:nvPr>
            <p:ph type="title"/>
          </p:nvPr>
        </p:nvSpPr>
        <p:spPr>
          <a:xfrm>
            <a:off x="179512" y="274638"/>
            <a:ext cx="8507288" cy="850106"/>
          </a:xfrm>
        </p:spPr>
        <p:txBody>
          <a:bodyPr>
            <a:noAutofit/>
          </a:bodyPr>
          <a:lstStyle/>
          <a:p>
            <a:r>
              <a:rPr lang="en-GB" sz="2400" dirty="0" smtClean="0"/>
              <a:t/>
            </a:r>
            <a:br>
              <a:rPr lang="en-GB" sz="2400" dirty="0" smtClean="0"/>
            </a:br>
            <a:endParaRPr lang="en-GB" sz="2400" dirty="0"/>
          </a:p>
        </p:txBody>
      </p:sp>
      <p:sp>
        <p:nvSpPr>
          <p:cNvPr id="4" name="Title 2"/>
          <p:cNvSpPr txBox="1">
            <a:spLocks/>
          </p:cNvSpPr>
          <p:nvPr/>
        </p:nvSpPr>
        <p:spPr>
          <a:xfrm>
            <a:off x="467544" y="0"/>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z="4100" b="1" dirty="0">
                <a:solidFill>
                  <a:schemeClr val="tx2"/>
                </a:solidFill>
                <a:effectLst>
                  <a:outerShdw blurRad="31750" dist="25400" dir="5400000" algn="tl" rotWithShape="0">
                    <a:srgbClr val="000000">
                      <a:alpha val="25000"/>
                    </a:srgbClr>
                  </a:outerShdw>
                </a:effectLst>
                <a:latin typeface="+mj-lt"/>
                <a:ea typeface="+mj-ea"/>
                <a:cs typeface="+mj-cs"/>
              </a:rPr>
              <a:t>3</a:t>
            </a:r>
            <a:r>
              <a:rPr kumimoji="0" lang="en-GB" sz="4100" b="1" i="0" u="none" strike="noStrike" kern="1200" cap="none" spc="0" normalizeH="0" baseline="0" noProof="0" dirty="0" smtClean="0">
                <a:ln>
                  <a:noFill/>
                </a:ln>
                <a:solidFill>
                  <a:schemeClr val="tx2"/>
                </a:solidFill>
                <a:effectLst>
                  <a:outerShdw blurRad="31750" dist="25400" dir="5400000" algn="tl" rotWithShape="0">
                    <a:srgbClr val="000000">
                      <a:alpha val="25000"/>
                    </a:srgbClr>
                  </a:outerShdw>
                </a:effectLst>
                <a:uLnTx/>
                <a:uFillTx/>
                <a:latin typeface="+mj-lt"/>
                <a:ea typeface="+mj-ea"/>
                <a:cs typeface="+mj-cs"/>
              </a:rPr>
              <a:t>. Humanity</a:t>
            </a:r>
            <a:endParaRPr kumimoji="0" lang="en-GB" sz="4100" b="1" i="0" u="none" strike="noStrike" kern="1200" cap="none" spc="0" normalizeH="0" baseline="0" noProof="0" dirty="0">
              <a:ln>
                <a:noFill/>
              </a:ln>
              <a:solidFill>
                <a:schemeClr val="tx2"/>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052736"/>
            <a:ext cx="9144000" cy="5328592"/>
          </a:xfrm>
        </p:spPr>
        <p:txBody>
          <a:bodyPr>
            <a:normAutofit/>
          </a:bodyPr>
          <a:lstStyle/>
          <a:p>
            <a:pPr lvl="0"/>
            <a:r>
              <a:rPr lang="en-GB" sz="2800" b="1" dirty="0" smtClean="0"/>
              <a:t>Justice</a:t>
            </a:r>
            <a:r>
              <a:rPr lang="en-GB" sz="2800" dirty="0" smtClean="0"/>
              <a:t> (strengths that build healthy community) </a:t>
            </a:r>
          </a:p>
          <a:p>
            <a:pPr lvl="0">
              <a:buNone/>
            </a:pPr>
            <a:endParaRPr lang="en-GB" sz="2800" dirty="0" smtClean="0"/>
          </a:p>
          <a:p>
            <a:pPr lvl="1"/>
            <a:r>
              <a:rPr lang="en-GB" sz="2400" b="1" dirty="0" smtClean="0"/>
              <a:t>Active citizenship </a:t>
            </a:r>
            <a:r>
              <a:rPr lang="en-GB" sz="2400" dirty="0" smtClean="0"/>
              <a:t>/ social responsibility / loyalty / teamwork (personified for example by Sam </a:t>
            </a:r>
            <a:r>
              <a:rPr lang="en-GB" sz="2400" dirty="0" err="1" smtClean="0"/>
              <a:t>Nzima</a:t>
            </a:r>
            <a:r>
              <a:rPr lang="en-GB" sz="2400" dirty="0" smtClean="0"/>
              <a:t>)</a:t>
            </a:r>
          </a:p>
          <a:p>
            <a:pPr lvl="1"/>
            <a:r>
              <a:rPr lang="en-GB" sz="2400" b="1" dirty="0" smtClean="0"/>
              <a:t>Fairness</a:t>
            </a:r>
            <a:r>
              <a:rPr lang="en-GB" sz="2400" dirty="0" smtClean="0"/>
              <a:t> (personified for example by Mohandas Gandhi)</a:t>
            </a:r>
          </a:p>
          <a:p>
            <a:pPr lvl="1"/>
            <a:r>
              <a:rPr lang="en-GB" sz="2400" b="1" dirty="0" smtClean="0"/>
              <a:t>Leadership</a:t>
            </a:r>
          </a:p>
          <a:p>
            <a:endParaRPr lang="en-GB" sz="2200" dirty="0"/>
          </a:p>
        </p:txBody>
      </p:sp>
      <p:sp>
        <p:nvSpPr>
          <p:cNvPr id="3" name="Title 2"/>
          <p:cNvSpPr>
            <a:spLocks noGrp="1"/>
          </p:cNvSpPr>
          <p:nvPr>
            <p:ph type="title"/>
          </p:nvPr>
        </p:nvSpPr>
        <p:spPr>
          <a:xfrm>
            <a:off x="179512" y="274638"/>
            <a:ext cx="8507288" cy="850106"/>
          </a:xfrm>
        </p:spPr>
        <p:txBody>
          <a:bodyPr>
            <a:noAutofit/>
          </a:bodyPr>
          <a:lstStyle/>
          <a:p>
            <a:r>
              <a:rPr lang="en-GB" sz="2400" dirty="0" smtClean="0"/>
              <a:t/>
            </a:r>
            <a:br>
              <a:rPr lang="en-GB" sz="2400" dirty="0" smtClean="0"/>
            </a:br>
            <a:endParaRPr lang="en-GB" sz="2400" dirty="0"/>
          </a:p>
        </p:txBody>
      </p:sp>
      <p:sp>
        <p:nvSpPr>
          <p:cNvPr id="4" name="Title 2"/>
          <p:cNvSpPr txBox="1">
            <a:spLocks/>
          </p:cNvSpPr>
          <p:nvPr/>
        </p:nvSpPr>
        <p:spPr>
          <a:xfrm>
            <a:off x="467544" y="0"/>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z="4100" b="1" dirty="0" smtClean="0">
                <a:solidFill>
                  <a:schemeClr val="tx2"/>
                </a:solidFill>
                <a:effectLst>
                  <a:outerShdw blurRad="31750" dist="25400" dir="5400000" algn="tl" rotWithShape="0">
                    <a:srgbClr val="000000">
                      <a:alpha val="25000"/>
                    </a:srgbClr>
                  </a:outerShdw>
                </a:effectLst>
                <a:latin typeface="+mj-lt"/>
                <a:ea typeface="+mj-ea"/>
                <a:cs typeface="+mj-cs"/>
              </a:rPr>
              <a:t>4. Justice</a:t>
            </a:r>
            <a:endParaRPr kumimoji="0" lang="en-GB" sz="4100" b="1" i="0" u="none" strike="noStrike" kern="1200" cap="none" spc="0" normalizeH="0" baseline="0" noProof="0" dirty="0">
              <a:ln>
                <a:noFill/>
              </a:ln>
              <a:solidFill>
                <a:schemeClr val="tx2"/>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052736"/>
            <a:ext cx="9144000" cy="5328592"/>
          </a:xfrm>
        </p:spPr>
        <p:txBody>
          <a:bodyPr>
            <a:normAutofit/>
          </a:bodyPr>
          <a:lstStyle/>
          <a:p>
            <a:pPr lvl="0"/>
            <a:r>
              <a:rPr lang="en-GB" sz="2800" b="1" dirty="0" smtClean="0"/>
              <a:t>Temperance</a:t>
            </a:r>
            <a:r>
              <a:rPr lang="en-GB" sz="2800" dirty="0" smtClean="0"/>
              <a:t> (strengths that protect against excess) </a:t>
            </a:r>
          </a:p>
          <a:p>
            <a:pPr lvl="0">
              <a:buNone/>
            </a:pPr>
            <a:endParaRPr lang="en-GB" sz="2800" dirty="0" smtClean="0"/>
          </a:p>
          <a:p>
            <a:pPr lvl="1"/>
            <a:r>
              <a:rPr lang="en-GB" sz="2400" b="1" dirty="0" smtClean="0"/>
              <a:t>Forgiveness</a:t>
            </a:r>
            <a:r>
              <a:rPr lang="en-GB" sz="2400" dirty="0" smtClean="0"/>
              <a:t> </a:t>
            </a:r>
            <a:r>
              <a:rPr lang="en-GB" sz="2400" b="1" dirty="0" smtClean="0"/>
              <a:t>and</a:t>
            </a:r>
            <a:r>
              <a:rPr lang="en-GB" sz="2400" dirty="0" smtClean="0"/>
              <a:t> </a:t>
            </a:r>
            <a:r>
              <a:rPr lang="en-GB" sz="2400" b="1" dirty="0" smtClean="0"/>
              <a:t>mercy</a:t>
            </a:r>
            <a:r>
              <a:rPr lang="en-GB" sz="2400" dirty="0" smtClean="0"/>
              <a:t> (personified for example by Pope John Paul II)</a:t>
            </a:r>
          </a:p>
          <a:p>
            <a:pPr lvl="1"/>
            <a:r>
              <a:rPr lang="en-GB" sz="2400" b="1" dirty="0" smtClean="0"/>
              <a:t>Humility</a:t>
            </a:r>
            <a:r>
              <a:rPr lang="en-GB" sz="2400" dirty="0" smtClean="0"/>
              <a:t> </a:t>
            </a:r>
            <a:r>
              <a:rPr lang="en-GB" sz="2400" b="1" dirty="0" smtClean="0"/>
              <a:t>and</a:t>
            </a:r>
            <a:r>
              <a:rPr lang="en-GB" sz="2400" dirty="0" smtClean="0"/>
              <a:t> </a:t>
            </a:r>
            <a:r>
              <a:rPr lang="en-GB" sz="2400" b="1" dirty="0" smtClean="0"/>
              <a:t>modesty</a:t>
            </a:r>
            <a:r>
              <a:rPr lang="en-GB" sz="2400" dirty="0" smtClean="0"/>
              <a:t> (personified for example by Bill W., co-founder of Alcoholics Anonymous)</a:t>
            </a:r>
          </a:p>
          <a:p>
            <a:pPr lvl="1"/>
            <a:r>
              <a:rPr lang="en-GB" sz="2400" b="1" dirty="0" smtClean="0"/>
              <a:t>Prudence</a:t>
            </a:r>
            <a:r>
              <a:rPr lang="en-GB" sz="2400" dirty="0" smtClean="0"/>
              <a:t>, self-discipline through reason (personified for example by Fred </a:t>
            </a:r>
            <a:r>
              <a:rPr lang="en-GB" sz="2400" dirty="0" err="1" smtClean="0"/>
              <a:t>Soper</a:t>
            </a:r>
            <a:r>
              <a:rPr lang="en-GB" sz="2400" dirty="0" smtClean="0"/>
              <a:t>)</a:t>
            </a:r>
          </a:p>
          <a:p>
            <a:pPr lvl="1"/>
            <a:r>
              <a:rPr lang="en-GB" sz="2400" b="1" dirty="0" smtClean="0"/>
              <a:t>Self-regulation</a:t>
            </a:r>
            <a:r>
              <a:rPr lang="en-GB" sz="2400" dirty="0" smtClean="0"/>
              <a:t> </a:t>
            </a:r>
            <a:r>
              <a:rPr lang="en-GB" sz="2400" b="1" dirty="0" smtClean="0"/>
              <a:t>and</a:t>
            </a:r>
            <a:r>
              <a:rPr lang="en-GB" sz="2400" dirty="0" smtClean="0"/>
              <a:t> </a:t>
            </a:r>
            <a:r>
              <a:rPr lang="en-GB" sz="2400" b="1" dirty="0" smtClean="0"/>
              <a:t>self-control</a:t>
            </a:r>
            <a:r>
              <a:rPr lang="en-GB" sz="2400" dirty="0" smtClean="0"/>
              <a:t> (personified for example by Jerry Rice)</a:t>
            </a:r>
          </a:p>
          <a:p>
            <a:endParaRPr lang="en-GB" sz="2200" dirty="0"/>
          </a:p>
        </p:txBody>
      </p:sp>
      <p:sp>
        <p:nvSpPr>
          <p:cNvPr id="3" name="Title 2"/>
          <p:cNvSpPr>
            <a:spLocks noGrp="1"/>
          </p:cNvSpPr>
          <p:nvPr>
            <p:ph type="title"/>
          </p:nvPr>
        </p:nvSpPr>
        <p:spPr>
          <a:xfrm>
            <a:off x="179512" y="274638"/>
            <a:ext cx="8507288" cy="850106"/>
          </a:xfrm>
        </p:spPr>
        <p:txBody>
          <a:bodyPr>
            <a:noAutofit/>
          </a:bodyPr>
          <a:lstStyle/>
          <a:p>
            <a:r>
              <a:rPr lang="en-GB" sz="2400" dirty="0" smtClean="0"/>
              <a:t/>
            </a:r>
            <a:br>
              <a:rPr lang="en-GB" sz="2400" dirty="0" smtClean="0"/>
            </a:br>
            <a:endParaRPr lang="en-GB" sz="2400" dirty="0"/>
          </a:p>
        </p:txBody>
      </p:sp>
      <p:sp>
        <p:nvSpPr>
          <p:cNvPr id="4" name="Title 2"/>
          <p:cNvSpPr txBox="1">
            <a:spLocks/>
          </p:cNvSpPr>
          <p:nvPr/>
        </p:nvSpPr>
        <p:spPr>
          <a:xfrm>
            <a:off x="467544" y="0"/>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z="4100" b="1" dirty="0" smtClean="0">
                <a:solidFill>
                  <a:schemeClr val="tx2"/>
                </a:solidFill>
                <a:effectLst>
                  <a:outerShdw blurRad="31750" dist="25400" dir="5400000" algn="tl" rotWithShape="0">
                    <a:srgbClr val="000000">
                      <a:alpha val="25000"/>
                    </a:srgbClr>
                  </a:outerShdw>
                </a:effectLst>
                <a:latin typeface="+mj-lt"/>
                <a:ea typeface="+mj-ea"/>
                <a:cs typeface="+mj-cs"/>
              </a:rPr>
              <a:t>5. Temperance</a:t>
            </a:r>
            <a:endParaRPr kumimoji="0" lang="en-GB" sz="4100" b="1" i="0" u="none" strike="noStrike" kern="1200" cap="none" spc="0" normalizeH="0" baseline="0" noProof="0" dirty="0">
              <a:ln>
                <a:noFill/>
              </a:ln>
              <a:solidFill>
                <a:schemeClr val="tx2"/>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052736"/>
            <a:ext cx="9144000" cy="5328592"/>
          </a:xfrm>
        </p:spPr>
        <p:txBody>
          <a:bodyPr>
            <a:normAutofit/>
          </a:bodyPr>
          <a:lstStyle/>
          <a:p>
            <a:pPr lvl="0"/>
            <a:r>
              <a:rPr lang="en-GB" sz="2800" b="1" dirty="0" smtClean="0"/>
              <a:t>Transcendence</a:t>
            </a:r>
            <a:r>
              <a:rPr lang="en-GB" sz="2800" dirty="0" smtClean="0"/>
              <a:t> (strengths that forge connections to the larger universe and provide meaning) </a:t>
            </a:r>
          </a:p>
          <a:p>
            <a:pPr lvl="1"/>
            <a:r>
              <a:rPr lang="en-GB" sz="2400" b="1" dirty="0" smtClean="0"/>
              <a:t>Appreciation of beauty and appreciation of excellence</a:t>
            </a:r>
            <a:r>
              <a:rPr lang="en-GB" sz="2400" dirty="0" smtClean="0"/>
              <a:t> (personified for example by Walt Whitman)</a:t>
            </a:r>
          </a:p>
          <a:p>
            <a:pPr lvl="1"/>
            <a:r>
              <a:rPr lang="en-GB" sz="2400" b="1" dirty="0" smtClean="0"/>
              <a:t>Gratitude</a:t>
            </a:r>
            <a:r>
              <a:rPr lang="en-GB" sz="2400" dirty="0" smtClean="0"/>
              <a:t> (personified for example by G. K. Chesterton)</a:t>
            </a:r>
          </a:p>
          <a:p>
            <a:pPr lvl="1"/>
            <a:r>
              <a:rPr lang="en-GB" sz="2400" b="1" dirty="0" smtClean="0"/>
              <a:t>Hope</a:t>
            </a:r>
            <a:r>
              <a:rPr lang="en-GB" sz="2400" dirty="0" smtClean="0"/>
              <a:t> (personified for example by Martin Luther King, Jr.)</a:t>
            </a:r>
          </a:p>
          <a:p>
            <a:pPr lvl="1"/>
            <a:r>
              <a:rPr lang="en-GB" sz="2400" b="1" dirty="0" smtClean="0"/>
              <a:t>Humor</a:t>
            </a:r>
            <a:r>
              <a:rPr lang="en-GB" sz="2400" dirty="0" smtClean="0"/>
              <a:t> </a:t>
            </a:r>
            <a:r>
              <a:rPr lang="en-GB" sz="2400" b="1" dirty="0" smtClean="0"/>
              <a:t>and</a:t>
            </a:r>
            <a:r>
              <a:rPr lang="en-GB" sz="2400" dirty="0" smtClean="0"/>
              <a:t> </a:t>
            </a:r>
            <a:r>
              <a:rPr lang="en-GB" sz="2400" b="1" dirty="0" smtClean="0"/>
              <a:t>playfulness</a:t>
            </a:r>
            <a:r>
              <a:rPr lang="en-GB" sz="2400" dirty="0" smtClean="0"/>
              <a:t> (personified for example by Mark Twain)</a:t>
            </a:r>
          </a:p>
          <a:p>
            <a:pPr lvl="1"/>
            <a:r>
              <a:rPr lang="en-GB" sz="2400" b="1" dirty="0" smtClean="0"/>
              <a:t>Spirituality</a:t>
            </a:r>
            <a:r>
              <a:rPr lang="en-GB" sz="2400" dirty="0" smtClean="0"/>
              <a:t>, or a sense of purpose and coherence (personified for example by Albert Schweitzer)</a:t>
            </a:r>
          </a:p>
          <a:p>
            <a:endParaRPr lang="en-GB" sz="2200" dirty="0"/>
          </a:p>
        </p:txBody>
      </p:sp>
      <p:sp>
        <p:nvSpPr>
          <p:cNvPr id="3" name="Title 2"/>
          <p:cNvSpPr>
            <a:spLocks noGrp="1"/>
          </p:cNvSpPr>
          <p:nvPr>
            <p:ph type="title"/>
          </p:nvPr>
        </p:nvSpPr>
        <p:spPr>
          <a:xfrm>
            <a:off x="179512" y="274638"/>
            <a:ext cx="8507288" cy="850106"/>
          </a:xfrm>
        </p:spPr>
        <p:txBody>
          <a:bodyPr>
            <a:noAutofit/>
          </a:bodyPr>
          <a:lstStyle/>
          <a:p>
            <a:r>
              <a:rPr lang="en-GB" sz="2400" dirty="0" smtClean="0"/>
              <a:t/>
            </a:r>
            <a:br>
              <a:rPr lang="en-GB" sz="2400" dirty="0" smtClean="0"/>
            </a:br>
            <a:endParaRPr lang="en-GB" sz="2400" dirty="0"/>
          </a:p>
        </p:txBody>
      </p:sp>
      <p:sp>
        <p:nvSpPr>
          <p:cNvPr id="4" name="Title 2"/>
          <p:cNvSpPr txBox="1">
            <a:spLocks/>
          </p:cNvSpPr>
          <p:nvPr/>
        </p:nvSpPr>
        <p:spPr>
          <a:xfrm>
            <a:off x="467544" y="0"/>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lvl="0">
              <a:spcBef>
                <a:spcPct val="0"/>
              </a:spcBef>
            </a:pPr>
            <a:r>
              <a:rPr lang="en-GB" sz="4100" b="1" dirty="0" smtClean="0">
                <a:solidFill>
                  <a:schemeClr val="tx2"/>
                </a:solidFill>
                <a:effectLst>
                  <a:outerShdw blurRad="31750" dist="25400" dir="5400000" algn="tl" rotWithShape="0">
                    <a:srgbClr val="000000">
                      <a:alpha val="25000"/>
                    </a:srgbClr>
                  </a:outerShdw>
                </a:effectLst>
                <a:latin typeface="+mj-lt"/>
                <a:ea typeface="+mj-ea"/>
                <a:cs typeface="+mj-cs"/>
              </a:rPr>
              <a:t>6. </a:t>
            </a:r>
            <a:r>
              <a:rPr lang="en-GB" sz="4400" b="1" dirty="0" smtClean="0"/>
              <a:t>Transcendence</a:t>
            </a:r>
            <a:r>
              <a:rPr lang="en-GB" sz="4400" dirty="0" smtClean="0"/>
              <a:t> </a:t>
            </a:r>
            <a:endParaRPr kumimoji="0" lang="en-GB" sz="4100" b="1" i="0" u="none" strike="noStrike" kern="1200" cap="none" spc="0" normalizeH="0" baseline="0" noProof="0" dirty="0">
              <a:ln>
                <a:noFill/>
              </a:ln>
              <a:solidFill>
                <a:schemeClr val="tx2"/>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9144000" cy="4827992"/>
          </a:xfrm>
        </p:spPr>
        <p:txBody>
          <a:bodyPr>
            <a:normAutofit lnSpcReduction="10000"/>
          </a:bodyPr>
          <a:lstStyle/>
          <a:p>
            <a:pPr marL="624078" indent="-514350">
              <a:buFont typeface="+mj-lt"/>
              <a:buAutoNum type="arabicPeriod"/>
            </a:pPr>
            <a:r>
              <a:rPr lang="en-GB" b="1" dirty="0" smtClean="0"/>
              <a:t>Wisdom and Knowledge:</a:t>
            </a:r>
            <a:r>
              <a:rPr lang="en-GB" dirty="0" smtClean="0"/>
              <a:t> creativity, curiosity, open-mindedness, love of learning, perspective;</a:t>
            </a:r>
          </a:p>
          <a:p>
            <a:pPr marL="624078" indent="-514350">
              <a:buFont typeface="+mj-lt"/>
              <a:buAutoNum type="arabicPeriod"/>
            </a:pPr>
            <a:r>
              <a:rPr lang="en-GB" b="1" dirty="0" smtClean="0"/>
              <a:t>Courage:</a:t>
            </a:r>
            <a:r>
              <a:rPr lang="en-GB" dirty="0" smtClean="0"/>
              <a:t> bravery, persistence, integrity, zest;</a:t>
            </a:r>
          </a:p>
          <a:p>
            <a:pPr marL="624078" indent="-514350">
              <a:buFont typeface="+mj-lt"/>
              <a:buAutoNum type="arabicPeriod"/>
            </a:pPr>
            <a:r>
              <a:rPr lang="en-GB" b="1" dirty="0" smtClean="0"/>
              <a:t>Love and Humanity:</a:t>
            </a:r>
            <a:r>
              <a:rPr lang="en-GB" dirty="0" smtClean="0"/>
              <a:t> love, kindness, social intelligence;</a:t>
            </a:r>
          </a:p>
          <a:p>
            <a:pPr marL="624078" indent="-514350">
              <a:buFont typeface="+mj-lt"/>
              <a:buAutoNum type="arabicPeriod"/>
            </a:pPr>
            <a:r>
              <a:rPr lang="en-GB" b="1" dirty="0" smtClean="0"/>
              <a:t>Justice:</a:t>
            </a:r>
            <a:r>
              <a:rPr lang="en-GB" dirty="0" smtClean="0"/>
              <a:t> citizenship, fairness, leadership;</a:t>
            </a:r>
          </a:p>
          <a:p>
            <a:pPr marL="624078" indent="-514350">
              <a:buFont typeface="+mj-lt"/>
              <a:buAutoNum type="arabicPeriod"/>
            </a:pPr>
            <a:r>
              <a:rPr lang="en-GB" b="1" dirty="0" smtClean="0"/>
              <a:t>Temperance:</a:t>
            </a:r>
            <a:r>
              <a:rPr lang="en-GB" dirty="0" smtClean="0"/>
              <a:t> forgiveness and mercy, humility, prudence, self control;</a:t>
            </a:r>
          </a:p>
          <a:p>
            <a:pPr marL="624078" indent="-514350">
              <a:buFont typeface="+mj-lt"/>
              <a:buAutoNum type="arabicPeriod"/>
            </a:pPr>
            <a:r>
              <a:rPr lang="en-GB" b="1" dirty="0" smtClean="0"/>
              <a:t>Spirituality and Transcendence:</a:t>
            </a:r>
            <a:r>
              <a:rPr lang="en-GB" dirty="0" smtClean="0"/>
              <a:t> appreciation of beauty and excellence, gratitude, hope, humor, spirituality.</a:t>
            </a:r>
          </a:p>
          <a:p>
            <a:endParaRPr lang="en-GB" dirty="0"/>
          </a:p>
        </p:txBody>
      </p:sp>
      <p:sp>
        <p:nvSpPr>
          <p:cNvPr id="3" name="Title 2"/>
          <p:cNvSpPr>
            <a:spLocks noGrp="1"/>
          </p:cNvSpPr>
          <p:nvPr>
            <p:ph type="title"/>
          </p:nvPr>
        </p:nvSpPr>
        <p:spPr>
          <a:xfrm>
            <a:off x="107504" y="404664"/>
            <a:ext cx="8496944" cy="936104"/>
          </a:xfrm>
        </p:spPr>
        <p:txBody>
          <a:bodyPr>
            <a:normAutofit/>
          </a:bodyPr>
          <a:lstStyle/>
          <a:p>
            <a:r>
              <a:rPr lang="en-GB" dirty="0" smtClean="0"/>
              <a:t>6 Virtues &amp; 24 Strengths:</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196752"/>
            <a:ext cx="8964488" cy="4810539"/>
          </a:xfrm>
        </p:spPr>
        <p:txBody>
          <a:bodyPr>
            <a:normAutofit fontScale="85000" lnSpcReduction="10000"/>
          </a:bodyPr>
          <a:lstStyle/>
          <a:p>
            <a:r>
              <a:rPr lang="en-GB" b="1" dirty="0" smtClean="0"/>
              <a:t>Play</a:t>
            </a:r>
            <a:r>
              <a:rPr lang="en-GB" dirty="0" smtClean="0"/>
              <a:t> is a term employed in psychology to describe a range of </a:t>
            </a:r>
            <a:r>
              <a:rPr lang="en-GB" b="1" dirty="0" smtClean="0"/>
              <a:t>intrinsically motivated</a:t>
            </a:r>
            <a:r>
              <a:rPr lang="en-GB" dirty="0" smtClean="0"/>
              <a:t> activities normally associated with recreational pleasure and enjoyment.</a:t>
            </a:r>
            <a:endParaRPr lang="en-GB" baseline="30000" dirty="0" smtClean="0"/>
          </a:p>
          <a:p>
            <a:r>
              <a:rPr lang="en-GB" dirty="0" smtClean="0"/>
              <a:t>Play has commonly been associated with children and juvenile-level activities, but play is a very useful adult activity.</a:t>
            </a:r>
          </a:p>
          <a:p>
            <a:r>
              <a:rPr lang="en-GB" dirty="0" smtClean="0"/>
              <a:t>The player can be </a:t>
            </a:r>
            <a:r>
              <a:rPr lang="en-GB" b="1" dirty="0" smtClean="0"/>
              <a:t>intently focused </a:t>
            </a:r>
            <a:r>
              <a:rPr lang="en-GB" dirty="0" smtClean="0"/>
              <a:t>on his or her objective, particularly when goal-oriented, as in a game. </a:t>
            </a:r>
          </a:p>
          <a:p>
            <a:r>
              <a:rPr lang="en-GB" dirty="0" smtClean="0"/>
              <a:t>Play can range from relaxed free-spirited and spontaneous to planned and structured achievement of a task.</a:t>
            </a:r>
          </a:p>
          <a:p>
            <a:r>
              <a:rPr lang="en-GB" dirty="0" smtClean="0"/>
              <a:t>Play can increase learning productivity and positive experiences. </a:t>
            </a:r>
          </a:p>
          <a:p>
            <a:r>
              <a:rPr lang="en-GB" b="1" dirty="0" smtClean="0"/>
              <a:t>NOTE: </a:t>
            </a:r>
            <a:r>
              <a:rPr lang="en-GB" dirty="0" smtClean="0"/>
              <a:t>More on the relation between Positivity Play &amp; Productivity next week :  )</a:t>
            </a:r>
          </a:p>
          <a:p>
            <a:pPr>
              <a:buNone/>
            </a:pPr>
            <a:endParaRPr lang="en-GB" dirty="0" smtClean="0"/>
          </a:p>
          <a:p>
            <a:endParaRPr lang="en-GB" dirty="0"/>
          </a:p>
        </p:txBody>
      </p:sp>
      <p:sp>
        <p:nvSpPr>
          <p:cNvPr id="3" name="Title 2"/>
          <p:cNvSpPr>
            <a:spLocks noGrp="1"/>
          </p:cNvSpPr>
          <p:nvPr>
            <p:ph type="title"/>
          </p:nvPr>
        </p:nvSpPr>
        <p:spPr>
          <a:xfrm>
            <a:off x="323528" y="44624"/>
            <a:ext cx="8229600" cy="1143000"/>
          </a:xfrm>
        </p:spPr>
        <p:txBody>
          <a:bodyPr/>
          <a:lstStyle/>
          <a:p>
            <a:r>
              <a:rPr lang="en-GB" dirty="0" smtClean="0"/>
              <a:t>Play</a:t>
            </a:r>
            <a:endParaRPr lang="en-GB" dirty="0"/>
          </a:p>
        </p:txBody>
      </p:sp>
    </p:spTree>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908720"/>
            <a:ext cx="8964488" cy="5256584"/>
          </a:xfrm>
        </p:spPr>
        <p:txBody>
          <a:bodyPr>
            <a:normAutofit fontScale="92500" lnSpcReduction="20000"/>
          </a:bodyPr>
          <a:lstStyle/>
          <a:p>
            <a:r>
              <a:rPr lang="en-GB" dirty="0" smtClean="0"/>
              <a:t>The </a:t>
            </a:r>
            <a:r>
              <a:rPr lang="en-GB" b="1" dirty="0" smtClean="0"/>
              <a:t>Values in Action Inventory of Strengths</a:t>
            </a:r>
            <a:r>
              <a:rPr lang="en-GB" dirty="0" smtClean="0"/>
              <a:t> (</a:t>
            </a:r>
            <a:r>
              <a:rPr lang="en-GB" b="1" dirty="0" smtClean="0"/>
              <a:t>VIA-IS</a:t>
            </a:r>
            <a:r>
              <a:rPr lang="en-GB" dirty="0" smtClean="0"/>
              <a:t>) is a psychological assessment measure designed to </a:t>
            </a:r>
            <a:r>
              <a:rPr lang="en-GB" b="1" dirty="0" smtClean="0"/>
              <a:t>identify an individual’s profile of character strengths</a:t>
            </a:r>
            <a:r>
              <a:rPr lang="en-GB" dirty="0" smtClean="0"/>
              <a:t>. </a:t>
            </a:r>
          </a:p>
          <a:p>
            <a:r>
              <a:rPr lang="en-GB" dirty="0" smtClean="0"/>
              <a:t>It was created by Christopher Peterson and Martin Seligman, in order to </a:t>
            </a:r>
            <a:r>
              <a:rPr lang="en-GB" dirty="0" err="1" smtClean="0"/>
              <a:t>operationalize</a:t>
            </a:r>
            <a:r>
              <a:rPr lang="en-GB" dirty="0" smtClean="0"/>
              <a:t> their </a:t>
            </a:r>
            <a:r>
              <a:rPr lang="en-GB" b="1" dirty="0" smtClean="0"/>
              <a:t>Character Strengths and Virtues Handbook (CSV).</a:t>
            </a:r>
            <a:r>
              <a:rPr lang="en-GB" dirty="0" smtClean="0"/>
              <a:t> </a:t>
            </a:r>
          </a:p>
          <a:p>
            <a:r>
              <a:rPr lang="en-GB" dirty="0" smtClean="0"/>
              <a:t>As we’ve seen the CSV classifies </a:t>
            </a:r>
            <a:r>
              <a:rPr lang="en-GB" b="1" dirty="0" smtClean="0"/>
              <a:t>positive human strengths</a:t>
            </a:r>
            <a:r>
              <a:rPr lang="en-GB" dirty="0" smtClean="0"/>
              <a:t>.</a:t>
            </a:r>
            <a:endParaRPr lang="en-GB" baseline="30000" dirty="0" smtClean="0"/>
          </a:p>
          <a:p>
            <a:r>
              <a:rPr lang="en-GB" dirty="0" smtClean="0"/>
              <a:t>Moreover, the CSV is </a:t>
            </a:r>
            <a:r>
              <a:rPr lang="en-GB" dirty="0" err="1" smtClean="0"/>
              <a:t>centered</a:t>
            </a:r>
            <a:r>
              <a:rPr lang="en-GB" dirty="0" smtClean="0"/>
              <a:t> on </a:t>
            </a:r>
            <a:r>
              <a:rPr lang="en-GB" b="1" dirty="0" smtClean="0"/>
              <a:t>helping people recognize and build upon their strengths</a:t>
            </a:r>
            <a:r>
              <a:rPr lang="en-GB" dirty="0" smtClean="0"/>
              <a:t>. </a:t>
            </a:r>
          </a:p>
          <a:p>
            <a:r>
              <a:rPr lang="en-GB" dirty="0" smtClean="0"/>
              <a:t>This aligned with the overall goal of positive psychology which aims to make people’s lives more fulfilling, Notably, the VIA-IS is the tool by which people can identify their own positive strengths and learn how to capitalize on them.</a:t>
            </a:r>
            <a:r>
              <a:rPr lang="en-GB" baseline="30000" dirty="0" smtClean="0">
                <a:hlinkClick r:id="rId2"/>
              </a:rPr>
              <a:t>[2]</a:t>
            </a:r>
            <a:endParaRPr lang="en-GB" dirty="0" smtClean="0"/>
          </a:p>
          <a:p>
            <a:endParaRPr lang="en-GB" dirty="0"/>
          </a:p>
        </p:txBody>
      </p:sp>
      <p:sp>
        <p:nvSpPr>
          <p:cNvPr id="3" name="Title 2"/>
          <p:cNvSpPr>
            <a:spLocks noGrp="1"/>
          </p:cNvSpPr>
          <p:nvPr>
            <p:ph type="title"/>
          </p:nvPr>
        </p:nvSpPr>
        <p:spPr>
          <a:xfrm>
            <a:off x="0" y="476672"/>
            <a:ext cx="9144000" cy="576064"/>
          </a:xfrm>
        </p:spPr>
        <p:txBody>
          <a:bodyPr>
            <a:noAutofit/>
          </a:bodyPr>
          <a:lstStyle/>
          <a:p>
            <a:r>
              <a:rPr lang="en-GB" sz="3200" b="0" dirty="0" smtClean="0"/>
              <a:t>VIAIS Values in Action Inventory of Strengths</a:t>
            </a:r>
            <a:br>
              <a:rPr lang="en-GB" sz="3200" b="0" dirty="0" smtClean="0"/>
            </a:br>
            <a:endParaRPr lang="en-GB" sz="3200"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Positive psychology </a:t>
            </a:r>
            <a:r>
              <a:rPr lang="en-GB" dirty="0" smtClean="0"/>
              <a:t>aims to make people’s lives more fulfilling;</a:t>
            </a:r>
          </a:p>
          <a:p>
            <a:r>
              <a:rPr lang="en-GB" dirty="0" smtClean="0"/>
              <a:t>the CSV </a:t>
            </a:r>
            <a:r>
              <a:rPr lang="en-GB" b="1" dirty="0" smtClean="0"/>
              <a:t>Character Strengths and Virtues Handbook </a:t>
            </a:r>
            <a:r>
              <a:rPr lang="en-GB" dirty="0" smtClean="0"/>
              <a:t>by Martin Seligman is </a:t>
            </a:r>
            <a:r>
              <a:rPr lang="en-GB" dirty="0" err="1" smtClean="0"/>
              <a:t>centered</a:t>
            </a:r>
            <a:r>
              <a:rPr lang="en-GB" dirty="0" smtClean="0"/>
              <a:t> on </a:t>
            </a:r>
            <a:r>
              <a:rPr lang="en-GB" b="1" dirty="0" smtClean="0"/>
              <a:t>helping people recognize and build upon their strengths</a:t>
            </a:r>
            <a:r>
              <a:rPr lang="en-GB" dirty="0" smtClean="0"/>
              <a:t>. </a:t>
            </a:r>
          </a:p>
          <a:p>
            <a:r>
              <a:rPr lang="en-GB" dirty="0" smtClean="0"/>
              <a:t>the VIA-IS is the </a:t>
            </a:r>
            <a:r>
              <a:rPr lang="en-GB" b="1" dirty="0" smtClean="0"/>
              <a:t>tool</a:t>
            </a:r>
            <a:r>
              <a:rPr lang="en-GB" dirty="0" smtClean="0"/>
              <a:t> by which people can identify their own positive strengths and learn how to capitalize on them.</a:t>
            </a:r>
          </a:p>
          <a:p>
            <a:endParaRPr lang="en-GB" dirty="0"/>
          </a:p>
        </p:txBody>
      </p:sp>
      <p:sp>
        <p:nvSpPr>
          <p:cNvPr id="3" name="Title 2"/>
          <p:cNvSpPr>
            <a:spLocks noGrp="1"/>
          </p:cNvSpPr>
          <p:nvPr>
            <p:ph type="title"/>
          </p:nvPr>
        </p:nvSpPr>
        <p:spPr/>
        <p:txBody>
          <a:bodyPr/>
          <a:lstStyle/>
          <a:p>
            <a:r>
              <a:rPr lang="en-GB" dirty="0" smtClean="0"/>
              <a:t>Key points</a:t>
            </a:r>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980728"/>
            <a:ext cx="9144000" cy="4824536"/>
          </a:xfrm>
        </p:spPr>
        <p:txBody>
          <a:bodyPr>
            <a:noAutofit/>
          </a:bodyPr>
          <a:lstStyle/>
          <a:p>
            <a:r>
              <a:rPr lang="en-GB" sz="2100" dirty="0" smtClean="0"/>
              <a:t>The VIA-IS is the </a:t>
            </a:r>
            <a:r>
              <a:rPr lang="en-GB" sz="2100" b="1" dirty="0" smtClean="0"/>
              <a:t>tool</a:t>
            </a:r>
            <a:r>
              <a:rPr lang="en-GB" sz="2100" dirty="0" smtClean="0"/>
              <a:t> by which people can </a:t>
            </a:r>
            <a:r>
              <a:rPr lang="en-GB" sz="2100" b="1" dirty="0" smtClean="0"/>
              <a:t>identify their own positive strengths and learn how to capitalize on them</a:t>
            </a:r>
            <a:r>
              <a:rPr lang="en-GB" sz="2100" dirty="0" smtClean="0"/>
              <a:t>. </a:t>
            </a:r>
          </a:p>
          <a:p>
            <a:r>
              <a:rPr lang="en-GB" sz="2100" dirty="0" smtClean="0"/>
              <a:t>Its structure is </a:t>
            </a:r>
            <a:r>
              <a:rPr lang="en-GB" sz="2100" dirty="0" err="1" smtClean="0"/>
              <a:t>modeled</a:t>
            </a:r>
            <a:r>
              <a:rPr lang="en-GB" sz="2100" dirty="0" smtClean="0"/>
              <a:t> after the Gallup Organization’s </a:t>
            </a:r>
            <a:r>
              <a:rPr lang="en-GB" sz="2100" dirty="0" err="1" smtClean="0"/>
              <a:t>StrengthsFinder</a:t>
            </a:r>
            <a:r>
              <a:rPr lang="en-GB" sz="2100" dirty="0" smtClean="0"/>
              <a:t> measure.</a:t>
            </a:r>
          </a:p>
          <a:p>
            <a:r>
              <a:rPr lang="en-GB" sz="2100" b="1" dirty="0" smtClean="0"/>
              <a:t>Gallup, Inc.</a:t>
            </a:r>
            <a:r>
              <a:rPr lang="en-GB" sz="2100" dirty="0" smtClean="0"/>
              <a:t>, is primarily a research-based performance-management consulting company. Some of Gallup's key practice areas are - employee engagement, customer engagement and well-being. Gallup has more than 40 offices in 27 countries. World headquarters are in Washington, D.C.</a:t>
            </a:r>
          </a:p>
          <a:p>
            <a:r>
              <a:rPr lang="en-GB" sz="2100" dirty="0" smtClean="0"/>
              <a:t>On average, an individual will complete the VIA-IS in 30 to 40 minutes.</a:t>
            </a:r>
            <a:endParaRPr lang="en-GB" sz="2100" baseline="30000" dirty="0" smtClean="0"/>
          </a:p>
          <a:p>
            <a:r>
              <a:rPr lang="en-GB" sz="2100" dirty="0" smtClean="0"/>
              <a:t>Since 2001, the survey is available on-line for free.</a:t>
            </a:r>
          </a:p>
          <a:p>
            <a:r>
              <a:rPr lang="en-GB" sz="2100" dirty="0" smtClean="0"/>
              <a:t>Participants are instructed to answer each item on the VIA-IS in terms of “whether the statement describes what you are like”.</a:t>
            </a:r>
            <a:endParaRPr lang="en-GB" sz="2100" dirty="0"/>
          </a:p>
        </p:txBody>
      </p:sp>
      <p:sp>
        <p:nvSpPr>
          <p:cNvPr id="3" name="Title 2"/>
          <p:cNvSpPr>
            <a:spLocks noGrp="1"/>
          </p:cNvSpPr>
          <p:nvPr>
            <p:ph type="title"/>
          </p:nvPr>
        </p:nvSpPr>
        <p:spPr>
          <a:xfrm>
            <a:off x="107504" y="188640"/>
            <a:ext cx="8568952" cy="720080"/>
          </a:xfrm>
        </p:spPr>
        <p:txBody>
          <a:bodyPr>
            <a:normAutofit fontScale="90000"/>
          </a:bodyPr>
          <a:lstStyle/>
          <a:p>
            <a:r>
              <a:rPr lang="en-GB" dirty="0" smtClean="0"/>
              <a:t>VIA-IS  Strengths Assessment tool</a:t>
            </a:r>
            <a:endParaRPr lang="en-GB"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Guess what we’re doing in this week’s tutorial? 	; o )</a:t>
            </a:r>
          </a:p>
          <a:p>
            <a:endParaRPr lang="en-GB" dirty="0"/>
          </a:p>
          <a:p>
            <a:r>
              <a:rPr lang="en-GB" dirty="0"/>
              <a:t>VIA </a:t>
            </a:r>
            <a:r>
              <a:rPr lang="en-GB" dirty="0" smtClean="0"/>
              <a:t>Survey - </a:t>
            </a:r>
            <a:r>
              <a:rPr lang="en-GB" dirty="0" smtClean="0">
                <a:hlinkClick r:id="rId2"/>
              </a:rPr>
              <a:t>http</a:t>
            </a:r>
            <a:r>
              <a:rPr lang="en-GB" dirty="0">
                <a:hlinkClick r:id="rId2"/>
              </a:rPr>
              <a:t>://www.viacharacter.org/www/</a:t>
            </a:r>
            <a:r>
              <a:rPr lang="en-GB" dirty="0"/>
              <a:t> </a:t>
            </a:r>
          </a:p>
          <a:p>
            <a:endParaRPr lang="en-GB" dirty="0"/>
          </a:p>
        </p:txBody>
      </p:sp>
      <p:sp>
        <p:nvSpPr>
          <p:cNvPr id="3" name="Title 2"/>
          <p:cNvSpPr>
            <a:spLocks noGrp="1"/>
          </p:cNvSpPr>
          <p:nvPr>
            <p:ph type="title"/>
          </p:nvPr>
        </p:nvSpPr>
        <p:spPr/>
        <p:txBody>
          <a:bodyPr/>
          <a:lstStyle/>
          <a:p>
            <a:r>
              <a:rPr lang="en-GB" dirty="0" smtClean="0"/>
              <a:t>Activity:</a:t>
            </a: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Research and </a:t>
            </a:r>
            <a:r>
              <a:rPr lang="en-GB" dirty="0" smtClean="0"/>
              <a:t>document:</a:t>
            </a:r>
          </a:p>
          <a:p>
            <a:pPr lvl="1"/>
            <a:r>
              <a:rPr lang="en-GB" dirty="0" smtClean="0"/>
              <a:t>Who is Stephen Covey?</a:t>
            </a:r>
          </a:p>
          <a:p>
            <a:pPr lvl="1"/>
            <a:r>
              <a:rPr lang="en-GB" dirty="0" smtClean="0"/>
              <a:t>What research did he do?</a:t>
            </a:r>
          </a:p>
          <a:p>
            <a:pPr lvl="1"/>
            <a:r>
              <a:rPr lang="en-GB" dirty="0" smtClean="0"/>
              <a:t>What are Covey’s 4 intelligences? </a:t>
            </a:r>
          </a:p>
          <a:p>
            <a:pPr lvl="1"/>
            <a:r>
              <a:rPr lang="en-GB" dirty="0" smtClean="0"/>
              <a:t>What are Covey’s 7 habits of highly successful people?</a:t>
            </a:r>
            <a:endParaRPr lang="en-GB" dirty="0"/>
          </a:p>
        </p:txBody>
      </p:sp>
      <p:sp>
        <p:nvSpPr>
          <p:cNvPr id="2" name="Title 1"/>
          <p:cNvSpPr>
            <a:spLocks noGrp="1"/>
          </p:cNvSpPr>
          <p:nvPr>
            <p:ph type="title"/>
          </p:nvPr>
        </p:nvSpPr>
        <p:spPr/>
        <p:txBody>
          <a:bodyPr>
            <a:normAutofit/>
          </a:bodyPr>
          <a:lstStyle/>
          <a:p>
            <a:r>
              <a:rPr lang="en-GB" u="sng" dirty="0" smtClean="0"/>
              <a:t>Q: Stephen Covey &amp; EQ?</a:t>
            </a:r>
            <a:endParaRPr lang="en-GB" u="sng" dirty="0"/>
          </a:p>
        </p:txBody>
      </p:sp>
      <p:pic>
        <p:nvPicPr>
          <p:cNvPr id="1026" name="Picture 2" descr="http://www.itinerantpreacher.org/wp-content/uploads/2012/07/Covey.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5776" y="3717032"/>
            <a:ext cx="4017423" cy="25641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1578565"/>
      </p:ext>
    </p:extLst>
  </p:cSld>
  <p:clrMapOvr>
    <a:masterClrMapping/>
  </p:clrMapOv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b="1" dirty="0" smtClean="0"/>
              <a:t>The 8th Habit</a:t>
            </a:r>
            <a:r>
              <a:rPr lang="en-GB" dirty="0" smtClean="0"/>
              <a:t> Stephen Covey’s published in 2004 is an upgrade of The Seven Habits of Highly Effective People, first published in 1989.</a:t>
            </a:r>
          </a:p>
          <a:p>
            <a:r>
              <a:rPr lang="en-GB" dirty="0" smtClean="0"/>
              <a:t>The idea of the book is the great need for steady recovery and application of the whole person paradigm, which holds that persons have </a:t>
            </a:r>
            <a:r>
              <a:rPr lang="en-GB" b="1" dirty="0" smtClean="0"/>
              <a:t>four intelligences</a:t>
            </a:r>
            <a:r>
              <a:rPr lang="en-GB" dirty="0" smtClean="0"/>
              <a:t> - </a:t>
            </a:r>
            <a:r>
              <a:rPr lang="en-GB" b="1" dirty="0" smtClean="0"/>
              <a:t>physical, intellectual, emotional and spiritual</a:t>
            </a:r>
            <a:r>
              <a:rPr lang="en-GB" dirty="0" smtClean="0"/>
              <a:t>. </a:t>
            </a:r>
          </a:p>
          <a:p>
            <a:r>
              <a:rPr lang="en-GB" dirty="0" smtClean="0"/>
              <a:t>Denial of any of them reduces persons to things, inviting many problems. </a:t>
            </a:r>
          </a:p>
          <a:p>
            <a:r>
              <a:rPr lang="en-GB" dirty="0" smtClean="0"/>
              <a:t>The Industrial Age was a period dependent on such denial. Covey believed the Information Age preceding a foreseen Age of Wisdom will require whole people in whole jobs.</a:t>
            </a:r>
            <a:endParaRPr lang="en-GB" dirty="0"/>
          </a:p>
        </p:txBody>
      </p:sp>
      <p:sp>
        <p:nvSpPr>
          <p:cNvPr id="3" name="Title 2"/>
          <p:cNvSpPr>
            <a:spLocks noGrp="1"/>
          </p:cNvSpPr>
          <p:nvPr>
            <p:ph type="title"/>
          </p:nvPr>
        </p:nvSpPr>
        <p:spPr/>
        <p:txBody>
          <a:bodyPr/>
          <a:lstStyle/>
          <a:p>
            <a:r>
              <a:rPr lang="en-GB" b="0" u="sng" dirty="0" smtClean="0"/>
              <a:t>Bg: </a:t>
            </a:r>
            <a:r>
              <a:rPr lang="en-GB" u="sng" dirty="0" smtClean="0"/>
              <a:t>Stephen Covey &amp; EQ</a:t>
            </a:r>
            <a:endParaRPr lang="en-GB" u="sng" dirty="0"/>
          </a:p>
        </p:txBody>
      </p:sp>
    </p:spTree>
    <p:extLst>
      <p:ext uri="{BB962C8B-B14F-4D97-AF65-F5344CB8AC3E}">
        <p14:creationId xmlns:p14="http://schemas.microsoft.com/office/powerpoint/2010/main" val="327422411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624078" indent="-514350">
              <a:buFont typeface="+mj-lt"/>
              <a:buAutoNum type="arabicPeriod"/>
            </a:pPr>
            <a:r>
              <a:rPr lang="en-GB" dirty="0" smtClean="0"/>
              <a:t>What is the </a:t>
            </a:r>
            <a:r>
              <a:rPr lang="en-GB" sz="2800" dirty="0" smtClean="0"/>
              <a:t>Institute </a:t>
            </a:r>
            <a:r>
              <a:rPr lang="en-GB" sz="2800" dirty="0"/>
              <a:t>of HeartMath (IHM</a:t>
            </a:r>
            <a:r>
              <a:rPr lang="en-GB" sz="2800" dirty="0" smtClean="0"/>
              <a:t>)</a:t>
            </a:r>
            <a:r>
              <a:rPr lang="en-GB" dirty="0" smtClean="0"/>
              <a:t>?</a:t>
            </a:r>
          </a:p>
          <a:p>
            <a:pPr marL="624078" indent="-514350">
              <a:buFont typeface="+mj-lt"/>
              <a:buAutoNum type="arabicPeriod"/>
            </a:pPr>
            <a:r>
              <a:rPr lang="en-GB" dirty="0" smtClean="0"/>
              <a:t>What Research have they done?</a:t>
            </a:r>
          </a:p>
          <a:p>
            <a:pPr marL="624078" indent="-514350">
              <a:buFont typeface="+mj-lt"/>
              <a:buAutoNum type="arabicPeriod"/>
            </a:pPr>
            <a:r>
              <a:rPr lang="en-GB" dirty="0" smtClean="0"/>
              <a:t>What is the IHM notion of Coherence?</a:t>
            </a:r>
          </a:p>
          <a:p>
            <a:pPr marL="624078" indent="-514350">
              <a:buFont typeface="+mj-lt"/>
              <a:buAutoNum type="arabicPeriod"/>
            </a:pPr>
            <a:r>
              <a:rPr lang="en-GB" dirty="0" smtClean="0"/>
              <a:t>How does the IHM Coherence relate to Change Management?</a:t>
            </a:r>
            <a:endParaRPr lang="en-GB" dirty="0"/>
          </a:p>
        </p:txBody>
      </p:sp>
      <p:sp>
        <p:nvSpPr>
          <p:cNvPr id="2" name="Title 1"/>
          <p:cNvSpPr>
            <a:spLocks noGrp="1"/>
          </p:cNvSpPr>
          <p:nvPr>
            <p:ph type="title"/>
          </p:nvPr>
        </p:nvSpPr>
        <p:spPr/>
        <p:txBody>
          <a:bodyPr>
            <a:normAutofit/>
          </a:bodyPr>
          <a:lstStyle/>
          <a:p>
            <a:r>
              <a:rPr lang="en-GB" b="0" dirty="0" smtClean="0"/>
              <a:t>Q: </a:t>
            </a:r>
            <a:r>
              <a:rPr lang="en-GB" u="sng" dirty="0" smtClean="0"/>
              <a:t>HeartMath Tech?</a:t>
            </a:r>
            <a:endParaRPr lang="en-GB" u="sng"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67670" y="3861048"/>
            <a:ext cx="2208659" cy="2351730"/>
          </a:xfrm>
          <a:prstGeom prst="rect">
            <a:avLst/>
          </a:prstGeom>
        </p:spPr>
      </p:pic>
    </p:spTree>
    <p:extLst>
      <p:ext uri="{BB962C8B-B14F-4D97-AF65-F5344CB8AC3E}">
        <p14:creationId xmlns:p14="http://schemas.microsoft.com/office/powerpoint/2010/main" val="1529469718"/>
      </p:ext>
    </p:extLst>
  </p:cSld>
  <p:clrMapOvr>
    <a:masterClrMapping/>
  </p:clrMapOvr>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135285"/>
            <a:ext cx="8964488" cy="4525963"/>
          </a:xfrm>
        </p:spPr>
        <p:txBody>
          <a:bodyPr>
            <a:noAutofit/>
          </a:bodyPr>
          <a:lstStyle/>
          <a:p>
            <a:r>
              <a:rPr lang="en-GB" sz="2000" dirty="0" smtClean="0"/>
              <a:t>The Institute of HeartMath (IHM) is a research and education organization which use Technology and Training to help People and Organisations improve Performance, Well-being and Creativity.</a:t>
            </a:r>
          </a:p>
          <a:p>
            <a:r>
              <a:rPr lang="en-GB" sz="2000" dirty="0" smtClean="0"/>
              <a:t>Studies investigating the impact of HeartMath programs in the workplace have documented increases in productivity, goal clarity, job satisfaction, communication effectiveness, improvement in employee health and reductions in turnover.</a:t>
            </a:r>
          </a:p>
          <a:p>
            <a:r>
              <a:rPr lang="en-GB" sz="2000" dirty="0" smtClean="0"/>
              <a:t>Studies also have examined the programs effect in helping organizations through </a:t>
            </a:r>
            <a:r>
              <a:rPr lang="en-GB" sz="2000" b="1" dirty="0" smtClean="0"/>
              <a:t>change</a:t>
            </a:r>
            <a:r>
              <a:rPr lang="en-GB" sz="2000" dirty="0" smtClean="0"/>
              <a:t>.</a:t>
            </a:r>
          </a:p>
          <a:p>
            <a:r>
              <a:rPr lang="en-GB" sz="2000" dirty="0" err="1" smtClean="0"/>
              <a:t>HeartMath's</a:t>
            </a:r>
            <a:r>
              <a:rPr lang="en-GB" sz="2000" dirty="0" smtClean="0"/>
              <a:t> mission is to help people bring their physical, mental and emotional systems into balanced alignment with their heart’s intuitive guidance. This unfolds the steps to fulfilment through becoming “who we truly are”.</a:t>
            </a:r>
          </a:p>
          <a:p>
            <a:r>
              <a:rPr lang="en-GB" sz="2000" dirty="0" smtClean="0"/>
              <a:t>HeartMath provide a suite of Technology solutions including </a:t>
            </a:r>
            <a:r>
              <a:rPr lang="en-GB" sz="2000" dirty="0" smtClean="0">
                <a:hlinkClick r:id="rId2"/>
              </a:rPr>
              <a:t>Mobile and Cloud App</a:t>
            </a:r>
            <a:r>
              <a:rPr lang="en-GB" sz="2000" dirty="0" smtClean="0"/>
              <a:t> EQ solutions.</a:t>
            </a:r>
            <a:endParaRPr lang="en-GB" sz="2000" dirty="0"/>
          </a:p>
        </p:txBody>
      </p:sp>
      <p:sp>
        <p:nvSpPr>
          <p:cNvPr id="3" name="Title 2"/>
          <p:cNvSpPr>
            <a:spLocks noGrp="1"/>
          </p:cNvSpPr>
          <p:nvPr>
            <p:ph type="title"/>
          </p:nvPr>
        </p:nvSpPr>
        <p:spPr>
          <a:xfrm>
            <a:off x="457200" y="116632"/>
            <a:ext cx="8229600" cy="1143000"/>
          </a:xfrm>
        </p:spPr>
        <p:txBody>
          <a:bodyPr/>
          <a:lstStyle/>
          <a:p>
            <a:pPr algn="ctr"/>
            <a:r>
              <a:rPr lang="en-GB" b="0" dirty="0" smtClean="0"/>
              <a:t>Bg: </a:t>
            </a:r>
            <a:r>
              <a:rPr lang="en-GB" u="sng" dirty="0" smtClean="0"/>
              <a:t>IHM &amp; EQ Technology</a:t>
            </a:r>
            <a:endParaRPr lang="en-GB" u="sng" dirty="0"/>
          </a:p>
        </p:txBody>
      </p:sp>
    </p:spTree>
    <p:extLst>
      <p:ext uri="{BB962C8B-B14F-4D97-AF65-F5344CB8AC3E}">
        <p14:creationId xmlns:p14="http://schemas.microsoft.com/office/powerpoint/2010/main" val="2718139296"/>
      </p:ext>
    </p:extLst>
  </p:cSld>
  <p:clrMapOvr>
    <a:masterClrMapping/>
  </p:clrMapOvr>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340768"/>
            <a:ext cx="8496944" cy="4666523"/>
          </a:xfrm>
        </p:spPr>
        <p:txBody>
          <a:bodyPr>
            <a:normAutofit fontScale="85000" lnSpcReduction="20000"/>
          </a:bodyPr>
          <a:lstStyle/>
          <a:p>
            <a:r>
              <a:rPr lang="en-GB" dirty="0" smtClean="0"/>
              <a:t>According to the IHM, </a:t>
            </a:r>
            <a:r>
              <a:rPr lang="en-GB" b="1" dirty="0" smtClean="0"/>
              <a:t>Personal coherence</a:t>
            </a:r>
            <a:r>
              <a:rPr lang="en-GB" dirty="0" smtClean="0"/>
              <a:t>, also known as psychophysiological coherence, refers to the synchronization of our physical, mental and emotional systems.</a:t>
            </a:r>
          </a:p>
          <a:p>
            <a:r>
              <a:rPr lang="en-GB" dirty="0" smtClean="0"/>
              <a:t>A </a:t>
            </a:r>
            <a:r>
              <a:rPr lang="en-GB" b="1" dirty="0" err="1" smtClean="0"/>
              <a:t>Centered</a:t>
            </a:r>
            <a:r>
              <a:rPr lang="en-GB" b="1" dirty="0" smtClean="0"/>
              <a:t> and balanced </a:t>
            </a:r>
            <a:r>
              <a:rPr lang="en-GB" dirty="0" smtClean="0"/>
              <a:t>state of being.</a:t>
            </a:r>
          </a:p>
          <a:p>
            <a:r>
              <a:rPr lang="en-GB" dirty="0" smtClean="0"/>
              <a:t>It can be measured by our heart-rhythm patterns: The more balanced and smooth they are, the more in sync, or coherent, we are. </a:t>
            </a:r>
          </a:p>
          <a:p>
            <a:r>
              <a:rPr lang="en-GB" dirty="0" smtClean="0"/>
              <a:t>When people are in a state of ‘</a:t>
            </a:r>
            <a:r>
              <a:rPr lang="en-GB" b="1" dirty="0" smtClean="0"/>
              <a:t>Coherence</a:t>
            </a:r>
            <a:r>
              <a:rPr lang="en-GB" dirty="0" smtClean="0"/>
              <a:t>’ stress levels recede, energy levels increase and our "heart and brain" are working together, it is a state of optimal clarity, perception and performance.</a:t>
            </a:r>
          </a:p>
          <a:p>
            <a:r>
              <a:rPr lang="en-GB" dirty="0" smtClean="0"/>
              <a:t>HeartMath tools and technology have been scientifically proven to help people achieve personal coherence. </a:t>
            </a:r>
          </a:p>
          <a:p>
            <a:r>
              <a:rPr lang="en-GB" sz="1800" dirty="0" smtClean="0"/>
              <a:t>Bg: To try the ‘Quick Coherence’ technique click here for the </a:t>
            </a:r>
            <a:r>
              <a:rPr lang="en-GB" sz="1800" dirty="0" smtClean="0">
                <a:hlinkClick r:id="rId2"/>
              </a:rPr>
              <a:t>text </a:t>
            </a:r>
            <a:r>
              <a:rPr lang="en-GB" sz="1800" dirty="0" smtClean="0"/>
              <a:t>or </a:t>
            </a:r>
            <a:r>
              <a:rPr lang="en-GB" sz="1800" dirty="0" smtClean="0">
                <a:hlinkClick r:id="rId3"/>
              </a:rPr>
              <a:t>video </a:t>
            </a:r>
            <a:r>
              <a:rPr lang="en-GB" sz="1800" dirty="0" smtClean="0"/>
              <a:t>option.</a:t>
            </a:r>
            <a:endParaRPr lang="en-GB" sz="1800" dirty="0"/>
          </a:p>
        </p:txBody>
      </p:sp>
      <p:sp>
        <p:nvSpPr>
          <p:cNvPr id="3" name="Title 2"/>
          <p:cNvSpPr>
            <a:spLocks noGrp="1"/>
          </p:cNvSpPr>
          <p:nvPr>
            <p:ph type="title"/>
          </p:nvPr>
        </p:nvSpPr>
        <p:spPr/>
        <p:txBody>
          <a:bodyPr/>
          <a:lstStyle/>
          <a:p>
            <a:r>
              <a:rPr lang="en-GB" sz="2000" b="0" dirty="0" smtClean="0"/>
              <a:t>Bg: </a:t>
            </a:r>
            <a:r>
              <a:rPr lang="en-GB" u="sng" dirty="0" smtClean="0"/>
              <a:t>Coherence:</a:t>
            </a:r>
            <a:endParaRPr lang="en-GB" u="sng" dirty="0"/>
          </a:p>
        </p:txBody>
      </p:sp>
      <p:sp>
        <p:nvSpPr>
          <p:cNvPr id="4" name="TextBox 3"/>
          <p:cNvSpPr txBox="1"/>
          <p:nvPr/>
        </p:nvSpPr>
        <p:spPr>
          <a:xfrm>
            <a:off x="323528" y="6525344"/>
            <a:ext cx="322524" cy="215444"/>
          </a:xfrm>
          <a:prstGeom prst="rect">
            <a:avLst/>
          </a:prstGeom>
          <a:noFill/>
        </p:spPr>
        <p:txBody>
          <a:bodyPr wrap="none" rtlCol="0">
            <a:spAutoFit/>
          </a:bodyPr>
          <a:lstStyle/>
          <a:p>
            <a:r>
              <a:rPr lang="en-GB" sz="800" dirty="0" smtClean="0">
                <a:hlinkClick r:id="rId4"/>
              </a:rPr>
              <a:t>ref</a:t>
            </a:r>
            <a:endParaRPr lang="en-GB" sz="800" dirty="0"/>
          </a:p>
        </p:txBody>
      </p:sp>
    </p:spTree>
    <p:extLst>
      <p:ext uri="{BB962C8B-B14F-4D97-AF65-F5344CB8AC3E}">
        <p14:creationId xmlns:p14="http://schemas.microsoft.com/office/powerpoint/2010/main" val="1115385179"/>
      </p:ext>
    </p:extLst>
  </p:cSld>
  <p:clrMapOvr>
    <a:masterClrMapping/>
  </p:clrMapOv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9776"/>
            <a:ext cx="8229600" cy="1143000"/>
          </a:xfrm>
        </p:spPr>
        <p:txBody>
          <a:bodyPr/>
          <a:lstStyle/>
          <a:p>
            <a:pPr algn="ctr"/>
            <a:r>
              <a:rPr lang="en-GB" b="0" dirty="0" smtClean="0"/>
              <a:t>Bg: </a:t>
            </a:r>
            <a:r>
              <a:rPr lang="en-GB" b="1" u="sng" dirty="0" smtClean="0"/>
              <a:t>IHM &amp; Coherence</a:t>
            </a:r>
            <a:endParaRPr lang="en-GB" b="1" u="sng" dirty="0"/>
          </a:p>
        </p:txBody>
      </p:sp>
      <p:sp>
        <p:nvSpPr>
          <p:cNvPr id="3" name="Content Placeholder 2"/>
          <p:cNvSpPr>
            <a:spLocks noGrp="1"/>
          </p:cNvSpPr>
          <p:nvPr>
            <p:ph idx="1"/>
          </p:nvPr>
        </p:nvSpPr>
        <p:spPr>
          <a:xfrm>
            <a:off x="323528" y="1412776"/>
            <a:ext cx="8820472" cy="5040560"/>
          </a:xfrm>
        </p:spPr>
        <p:txBody>
          <a:bodyPr>
            <a:noAutofit/>
          </a:bodyPr>
          <a:lstStyle/>
          <a:p>
            <a:pPr lvl="0"/>
            <a:r>
              <a:rPr lang="en-GB" sz="2100" dirty="0"/>
              <a:t>Each person has </a:t>
            </a:r>
            <a:r>
              <a:rPr lang="en-GB" sz="2100" dirty="0" smtClean="0"/>
              <a:t>a </a:t>
            </a:r>
            <a:r>
              <a:rPr lang="en-GB" sz="2100" dirty="0" err="1" smtClean="0"/>
              <a:t>center</a:t>
            </a:r>
            <a:r>
              <a:rPr lang="en-GB" sz="2100" dirty="0" smtClean="0"/>
              <a:t> </a:t>
            </a:r>
            <a:r>
              <a:rPr lang="en-GB" sz="2100" dirty="0"/>
              <a:t>point of ‘coherence</a:t>
            </a:r>
            <a:r>
              <a:rPr lang="en-GB" sz="2100" dirty="0" smtClean="0"/>
              <a:t>’ or point of pure awareness.</a:t>
            </a:r>
          </a:p>
          <a:p>
            <a:pPr lvl="0"/>
            <a:r>
              <a:rPr lang="en-GB" sz="2100" dirty="0" smtClean="0"/>
              <a:t>This central point is a place of peace positivity inner-strength and serenity.</a:t>
            </a:r>
          </a:p>
          <a:p>
            <a:pPr lvl="0"/>
            <a:r>
              <a:rPr lang="en-GB" sz="2100" dirty="0" smtClean="0"/>
              <a:t>Discovering </a:t>
            </a:r>
            <a:r>
              <a:rPr lang="en-GB" sz="2100" dirty="0"/>
              <a:t>this inner-resource is now a </a:t>
            </a:r>
            <a:r>
              <a:rPr lang="en-GB" sz="2100" dirty="0" smtClean="0"/>
              <a:t>very common and effective personal </a:t>
            </a:r>
            <a:r>
              <a:rPr lang="en-GB" sz="2100" dirty="0"/>
              <a:t>and professional development </a:t>
            </a:r>
            <a:r>
              <a:rPr lang="en-GB" sz="2100" dirty="0" smtClean="0"/>
              <a:t>technique.</a:t>
            </a:r>
          </a:p>
          <a:p>
            <a:pPr lvl="0"/>
            <a:r>
              <a:rPr lang="en-GB" sz="2100" dirty="0" smtClean="0"/>
              <a:t>It can help people to develop themselves and behave in a more Peaceful Positive Professional Ethical and Compassionate manner.</a:t>
            </a:r>
          </a:p>
          <a:p>
            <a:pPr lvl="0"/>
            <a:r>
              <a:rPr lang="en-GB" sz="2100" dirty="0" smtClean="0"/>
              <a:t>It is also a very common and effective stress and change management method.</a:t>
            </a:r>
          </a:p>
          <a:p>
            <a:r>
              <a:rPr lang="en-GB" sz="2100" dirty="0" smtClean="0"/>
              <a:t>It can assist people to do what is right for them and to ride and the waves of change with greater empowerment and ease. </a:t>
            </a:r>
          </a:p>
          <a:p>
            <a:pPr lvl="0"/>
            <a:endParaRPr lang="en-GB" sz="2100" dirty="0"/>
          </a:p>
        </p:txBody>
      </p:sp>
    </p:spTree>
    <p:extLst>
      <p:ext uri="{BB962C8B-B14F-4D97-AF65-F5344CB8AC3E}">
        <p14:creationId xmlns:p14="http://schemas.microsoft.com/office/powerpoint/2010/main" val="3073526750"/>
      </p:ext>
    </p:extLst>
  </p:cSld>
  <p:clrMapOvr>
    <a:masterClrMapping/>
  </p:clrMapOv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632"/>
            <a:ext cx="9144000" cy="1143000"/>
          </a:xfrm>
        </p:spPr>
        <p:txBody>
          <a:bodyPr>
            <a:normAutofit fontScale="90000"/>
          </a:bodyPr>
          <a:lstStyle/>
          <a:p>
            <a:pPr algn="ctr"/>
            <a:r>
              <a:rPr lang="en-GB" b="1" u="sng" dirty="0" smtClean="0"/>
              <a:t>Coherence &amp; the Emotional Rollercoaster</a:t>
            </a:r>
            <a:endParaRPr lang="en-GB" b="1" u="sng" dirty="0"/>
          </a:p>
        </p:txBody>
      </p:sp>
      <p:sp>
        <p:nvSpPr>
          <p:cNvPr id="3" name="Content Placeholder 2"/>
          <p:cNvSpPr>
            <a:spLocks noGrp="1"/>
          </p:cNvSpPr>
          <p:nvPr>
            <p:ph idx="1"/>
          </p:nvPr>
        </p:nvSpPr>
        <p:spPr>
          <a:xfrm>
            <a:off x="0" y="1268760"/>
            <a:ext cx="9144000" cy="4752528"/>
          </a:xfrm>
        </p:spPr>
        <p:txBody>
          <a:bodyPr>
            <a:normAutofit/>
          </a:bodyPr>
          <a:lstStyle/>
          <a:p>
            <a:pPr lvl="0"/>
            <a:r>
              <a:rPr lang="en-GB" sz="2100" dirty="0" smtClean="0"/>
              <a:t>When this technique is used the emotional roller-coaster experienced by people during change shifts from this:</a:t>
            </a:r>
          </a:p>
          <a:p>
            <a:endParaRPr lang="en-GB" sz="2100" dirty="0" smtClean="0"/>
          </a:p>
          <a:p>
            <a:endParaRPr lang="en-GB" sz="2100" dirty="0"/>
          </a:p>
          <a:p>
            <a:endParaRPr lang="en-GB" sz="2100" dirty="0" smtClean="0"/>
          </a:p>
          <a:p>
            <a:pPr>
              <a:buNone/>
            </a:pPr>
            <a:endParaRPr lang="en-GB" sz="2100" dirty="0"/>
          </a:p>
          <a:p>
            <a:pPr>
              <a:buNone/>
            </a:pPr>
            <a:r>
              <a:rPr lang="en-GB" sz="2100" dirty="0" smtClean="0"/>
              <a:t/>
            </a:r>
            <a:br>
              <a:rPr lang="en-GB" sz="2100" dirty="0" smtClean="0"/>
            </a:br>
            <a:endParaRPr lang="en-GB" sz="2100" dirty="0" smtClean="0"/>
          </a:p>
          <a:p>
            <a:r>
              <a:rPr lang="en-GB" sz="2100" dirty="0" smtClean="0"/>
              <a:t>To this: An Empowered &amp; Positive state of Ease and Acceptance:</a:t>
            </a:r>
            <a:endParaRPr lang="en-GB" sz="2100" dirty="0"/>
          </a:p>
        </p:txBody>
      </p:sp>
      <p:pic>
        <p:nvPicPr>
          <p:cNvPr id="2050" name="Picture 2" descr="http://changingminds.org/images/kubler_ross.gif"/>
          <p:cNvPicPr>
            <a:picLocks noChangeAspect="1" noChangeArrowheads="1"/>
          </p:cNvPicPr>
          <p:nvPr/>
        </p:nvPicPr>
        <p:blipFill>
          <a:blip r:embed="rId2" cstate="print"/>
          <a:srcRect/>
          <a:stretch>
            <a:fillRect/>
          </a:stretch>
        </p:blipFill>
        <p:spPr bwMode="auto">
          <a:xfrm>
            <a:off x="2562200" y="2060848"/>
            <a:ext cx="3810000" cy="1943101"/>
          </a:xfrm>
          <a:prstGeom prst="rect">
            <a:avLst/>
          </a:prstGeom>
          <a:noFill/>
        </p:spPr>
      </p:pic>
      <p:sp>
        <p:nvSpPr>
          <p:cNvPr id="5" name="TextBox 4"/>
          <p:cNvSpPr txBox="1"/>
          <p:nvPr/>
        </p:nvSpPr>
        <p:spPr>
          <a:xfrm>
            <a:off x="0" y="6597352"/>
            <a:ext cx="8100392" cy="246221"/>
          </a:xfrm>
          <a:prstGeom prst="rect">
            <a:avLst/>
          </a:prstGeom>
          <a:noFill/>
        </p:spPr>
        <p:txBody>
          <a:bodyPr wrap="square" rtlCol="0">
            <a:spAutoFit/>
          </a:bodyPr>
          <a:lstStyle/>
          <a:p>
            <a:r>
              <a:rPr lang="en-GB" sz="1000" dirty="0" smtClean="0"/>
              <a:t>Image source: </a:t>
            </a:r>
            <a:r>
              <a:rPr lang="en-GB" sz="1000" dirty="0" smtClean="0">
                <a:hlinkClick r:id="rId3"/>
              </a:rPr>
              <a:t>http://changingminds.org/disciplines/change_management/kubler_ross/kubler_ross.htm</a:t>
            </a:r>
            <a:endParaRPr lang="en-GB" sz="1000" dirty="0"/>
          </a:p>
        </p:txBody>
      </p:sp>
      <p:pic>
        <p:nvPicPr>
          <p:cNvPr id="6" name="Picture 5" descr="EmotionalCoherence.jpg"/>
          <p:cNvPicPr>
            <a:picLocks noChangeAspect="1"/>
          </p:cNvPicPr>
          <p:nvPr/>
        </p:nvPicPr>
        <p:blipFill>
          <a:blip r:embed="rId4" cstate="print"/>
          <a:srcRect t="12500" b="21875"/>
          <a:stretch>
            <a:fillRect/>
          </a:stretch>
        </p:blipFill>
        <p:spPr>
          <a:xfrm>
            <a:off x="1084755" y="4509120"/>
            <a:ext cx="7159653" cy="1224136"/>
          </a:xfrm>
          <a:prstGeom prst="rect">
            <a:avLst/>
          </a:prstGeom>
        </p:spPr>
      </p:pic>
    </p:spTree>
    <p:extLst>
      <p:ext uri="{BB962C8B-B14F-4D97-AF65-F5344CB8AC3E}">
        <p14:creationId xmlns:p14="http://schemas.microsoft.com/office/powerpoint/2010/main" val="968527977"/>
      </p:ext>
    </p:extLst>
  </p:cSld>
  <p:clrMapOvr>
    <a:masterClrMapping/>
  </p:clrMapOvr>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4624"/>
            <a:ext cx="9144000" cy="1143000"/>
          </a:xfrm>
        </p:spPr>
        <p:txBody>
          <a:bodyPr>
            <a:normAutofit fontScale="90000"/>
          </a:bodyPr>
          <a:lstStyle/>
          <a:p>
            <a:pPr algn="ctr"/>
            <a:r>
              <a:rPr lang="en-GB" sz="2700" b="0" dirty="0" smtClean="0"/>
              <a:t>Bg: </a:t>
            </a:r>
            <a:r>
              <a:rPr lang="en-GB" b="1" u="sng" dirty="0" smtClean="0"/>
              <a:t>The Core Energy regulates physiology</a:t>
            </a:r>
            <a:endParaRPr lang="en-GB" b="1" u="sng" dirty="0"/>
          </a:p>
        </p:txBody>
      </p:sp>
      <p:sp>
        <p:nvSpPr>
          <p:cNvPr id="5" name="TextBox 4"/>
          <p:cNvSpPr txBox="1"/>
          <p:nvPr/>
        </p:nvSpPr>
        <p:spPr>
          <a:xfrm>
            <a:off x="179512" y="1041698"/>
            <a:ext cx="8784976" cy="2677656"/>
          </a:xfrm>
          <a:prstGeom prst="rect">
            <a:avLst/>
          </a:prstGeom>
          <a:noFill/>
        </p:spPr>
        <p:txBody>
          <a:bodyPr wrap="square" rtlCol="0">
            <a:spAutoFit/>
          </a:bodyPr>
          <a:lstStyle/>
          <a:p>
            <a:pPr>
              <a:buFont typeface="Arial" pitchFamily="34" charset="0"/>
              <a:buChar char="•"/>
            </a:pPr>
            <a:r>
              <a:rPr lang="en-GB" sz="2400" dirty="0" smtClean="0"/>
              <a:t> Our Center point of coherence is a point that settles relaxes and aligns our mind body and emotions.</a:t>
            </a:r>
          </a:p>
          <a:p>
            <a:pPr>
              <a:buFont typeface="Arial" pitchFamily="34" charset="0"/>
              <a:buChar char="•"/>
            </a:pPr>
            <a:r>
              <a:rPr lang="en-GB" sz="2400" dirty="0" smtClean="0"/>
              <a:t> As a result a more relaxed centred and peaceful state of being is achieved.</a:t>
            </a:r>
          </a:p>
          <a:p>
            <a:pPr>
              <a:buFont typeface="Arial" pitchFamily="34" charset="0"/>
              <a:buChar char="•"/>
            </a:pPr>
            <a:r>
              <a:rPr lang="en-GB" sz="2400" dirty="0" smtClean="0"/>
              <a:t> This allows for </a:t>
            </a:r>
            <a:r>
              <a:rPr lang="en-GB" sz="2400" dirty="0"/>
              <a:t>P</a:t>
            </a:r>
            <a:r>
              <a:rPr lang="en-GB" sz="2400" dirty="0" smtClean="0"/>
              <a:t>ositive thoughts and emotions to arise and a new positive perspective and outlook to be established. </a:t>
            </a:r>
            <a:endParaRPr lang="en-GB" sz="2400" dirty="0"/>
          </a:p>
        </p:txBody>
      </p:sp>
      <p:pic>
        <p:nvPicPr>
          <p:cNvPr id="1028" name="Picture 4" descr="Heartmath.bmp (1486×416)"/>
          <p:cNvPicPr>
            <a:picLocks noChangeAspect="1" noChangeArrowheads="1"/>
          </p:cNvPicPr>
          <p:nvPr/>
        </p:nvPicPr>
        <p:blipFill>
          <a:blip r:embed="rId2" cstate="print"/>
          <a:srcRect/>
          <a:stretch>
            <a:fillRect/>
          </a:stretch>
        </p:blipFill>
        <p:spPr bwMode="auto">
          <a:xfrm>
            <a:off x="0" y="3830013"/>
            <a:ext cx="9113590" cy="2551315"/>
          </a:xfrm>
          <a:prstGeom prst="rect">
            <a:avLst/>
          </a:prstGeom>
          <a:noFill/>
        </p:spPr>
      </p:pic>
    </p:spTree>
    <p:extLst>
      <p:ext uri="{BB962C8B-B14F-4D97-AF65-F5344CB8AC3E}">
        <p14:creationId xmlns:p14="http://schemas.microsoft.com/office/powerpoint/2010/main" val="3271518954"/>
      </p:ext>
    </p:extLst>
  </p:cSld>
  <p:clrMapOvr>
    <a:masterClrMapping/>
  </p:clrMapOvr>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Please visit:</a:t>
            </a:r>
          </a:p>
          <a:p>
            <a:r>
              <a:rPr lang="en-GB" sz="1800" dirty="0">
                <a:hlinkClick r:id="rId2"/>
              </a:rPr>
              <a:t>https://</a:t>
            </a:r>
            <a:r>
              <a:rPr lang="en-GB" sz="1800" dirty="0" smtClean="0">
                <a:hlinkClick r:id="rId2"/>
              </a:rPr>
              <a:t>www.psychologytoday.com/basics/positive-psychology</a:t>
            </a:r>
            <a:r>
              <a:rPr lang="en-GB" sz="1800" dirty="0" smtClean="0"/>
              <a:t> </a:t>
            </a:r>
            <a:endParaRPr lang="en-GB" sz="1800" dirty="0"/>
          </a:p>
        </p:txBody>
      </p:sp>
      <p:sp>
        <p:nvSpPr>
          <p:cNvPr id="3" name="Title 2"/>
          <p:cNvSpPr>
            <a:spLocks noGrp="1"/>
          </p:cNvSpPr>
          <p:nvPr>
            <p:ph type="title"/>
          </p:nvPr>
        </p:nvSpPr>
        <p:spPr/>
        <p:txBody>
          <a:bodyPr/>
          <a:lstStyle/>
          <a:p>
            <a:r>
              <a:rPr lang="en-GB" dirty="0" smtClean="0"/>
              <a:t>For more information</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07393" y="2348880"/>
            <a:ext cx="6420747" cy="3962953"/>
          </a:xfrm>
          <a:prstGeom prst="rect">
            <a:avLst/>
          </a:prstGeom>
        </p:spPr>
      </p:pic>
    </p:spTree>
    <p:extLst>
      <p:ext uri="{BB962C8B-B14F-4D97-AF65-F5344CB8AC3E}">
        <p14:creationId xmlns:p14="http://schemas.microsoft.com/office/powerpoint/2010/main" val="224761568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descr="C:\Users\James Williams\AppData\Local\Microsoft\Windows\Temporary Internet Files\Content.IE5\73Z2SIFX\MC900116362[1].wmf"/>
          <p:cNvPicPr>
            <a:picLocks noChangeAspect="1" noChangeArrowheads="1"/>
          </p:cNvPicPr>
          <p:nvPr/>
        </p:nvPicPr>
        <p:blipFill>
          <a:blip r:embed="rId2" cstate="print"/>
          <a:srcRect/>
          <a:stretch>
            <a:fillRect/>
          </a:stretch>
        </p:blipFill>
        <p:spPr bwMode="auto">
          <a:xfrm>
            <a:off x="3707904" y="2780928"/>
            <a:ext cx="1774850" cy="798271"/>
          </a:xfrm>
          <a:prstGeom prst="rect">
            <a:avLst/>
          </a:prstGeom>
          <a:noFill/>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944</TotalTime>
  <Words>2431</Words>
  <Application>Microsoft Office PowerPoint</Application>
  <PresentationFormat>On-screen Show (4:3)</PresentationFormat>
  <Paragraphs>270</Paragraphs>
  <Slides>48</Slides>
  <Notes>2</Notes>
  <HiddenSlides>0</HiddenSlides>
  <MMClips>0</MMClip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Concourse</vt:lpstr>
      <vt:lpstr>Positive Psychology: Identifying Strengths &amp; Virtues</vt:lpstr>
      <vt:lpstr>Introduction</vt:lpstr>
      <vt:lpstr>Activity:</vt:lpstr>
      <vt:lpstr>Positive Psychology</vt:lpstr>
      <vt:lpstr>Background - Positive psychology </vt:lpstr>
      <vt:lpstr>Background - Positive Psychology</vt:lpstr>
      <vt:lpstr>Recommended reading</vt:lpstr>
      <vt:lpstr>Bg: Maslow’s Model of Human Needs &amp; Motivation</vt:lpstr>
      <vt:lpstr>Activity:</vt:lpstr>
      <vt:lpstr>Activity:</vt:lpstr>
      <vt:lpstr>Activity:</vt:lpstr>
      <vt:lpstr>Q: Mihaly &amp; EQ?</vt:lpstr>
      <vt:lpstr>Positive psychology</vt:lpstr>
      <vt:lpstr>Seligman &amp; Csikszentmihalyi </vt:lpstr>
      <vt:lpstr>Activity:</vt:lpstr>
      <vt:lpstr>Go with the</vt:lpstr>
      <vt:lpstr>Bg: In the Zone</vt:lpstr>
      <vt:lpstr>Flow</vt:lpstr>
      <vt:lpstr>Q: Ken Robinson &amp; EQ?</vt:lpstr>
      <vt:lpstr>In our Element</vt:lpstr>
      <vt:lpstr>Seligman Theories</vt:lpstr>
      <vt:lpstr>Character Strengths and Virtues (CSV)</vt:lpstr>
      <vt:lpstr>BG info on: PERMA:</vt:lpstr>
      <vt:lpstr>BG info on: Self-efficacy</vt:lpstr>
      <vt:lpstr>The strengths and virtues</vt:lpstr>
      <vt:lpstr>CSV Six Virtues</vt:lpstr>
      <vt:lpstr> </vt:lpstr>
      <vt:lpstr> </vt:lpstr>
      <vt:lpstr> </vt:lpstr>
      <vt:lpstr> </vt:lpstr>
      <vt:lpstr> </vt:lpstr>
      <vt:lpstr> </vt:lpstr>
      <vt:lpstr>6 Virtues &amp; 24 Strengths:</vt:lpstr>
      <vt:lpstr>Play</vt:lpstr>
      <vt:lpstr>VIAIS Values in Action Inventory of Strengths </vt:lpstr>
      <vt:lpstr>Key points</vt:lpstr>
      <vt:lpstr>VIA-IS  Strengths Assessment tool</vt:lpstr>
      <vt:lpstr>Activity:</vt:lpstr>
      <vt:lpstr>Q: Stephen Covey &amp; EQ?</vt:lpstr>
      <vt:lpstr>Bg: Stephen Covey &amp; EQ</vt:lpstr>
      <vt:lpstr>Q: HeartMath Tech?</vt:lpstr>
      <vt:lpstr>Bg: IHM &amp; EQ Technology</vt:lpstr>
      <vt:lpstr>Bg: Coherence:</vt:lpstr>
      <vt:lpstr>Bg: IHM &amp; Coherence</vt:lpstr>
      <vt:lpstr>Coherence &amp; the Emotional Rollercoaster</vt:lpstr>
      <vt:lpstr>Bg: The Core Energy regulates physiology</vt:lpstr>
      <vt:lpstr>For more information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James Williams</dc:creator>
  <cp:lastModifiedBy>Williams, James</cp:lastModifiedBy>
  <cp:revision>87</cp:revision>
  <dcterms:created xsi:type="dcterms:W3CDTF">2012-10-11T09:28:25Z</dcterms:created>
  <dcterms:modified xsi:type="dcterms:W3CDTF">2016-02-16T12:18:12Z</dcterms:modified>
</cp:coreProperties>
</file>