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4" r:id="rId8"/>
    <p:sldId id="266" r:id="rId9"/>
    <p:sldId id="275" r:id="rId10"/>
    <p:sldId id="267" r:id="rId11"/>
    <p:sldId id="268" r:id="rId12"/>
    <p:sldId id="269" r:id="rId13"/>
    <p:sldId id="270" r:id="rId14"/>
    <p:sldId id="271" r:id="rId15"/>
    <p:sldId id="274" r:id="rId16"/>
    <p:sldId id="272"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22502-2B5C-C09F-83D7-89915307DA1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293F142-0008-F755-584B-7D7783A223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FD85FD3-FF01-5263-8901-845993DD90C5}"/>
              </a:ext>
            </a:extLst>
          </p:cNvPr>
          <p:cNvSpPr>
            <a:spLocks noGrp="1"/>
          </p:cNvSpPr>
          <p:nvPr>
            <p:ph type="dt" sz="half" idx="10"/>
          </p:nvPr>
        </p:nvSpPr>
        <p:spPr/>
        <p:txBody>
          <a:bodyPr/>
          <a:lstStyle/>
          <a:p>
            <a:fld id="{213A37A1-60B0-8D4E-BD2A-DA7F16FA3B0B}" type="datetimeFigureOut">
              <a:rPr lang="en-US" smtClean="0"/>
              <a:t>6/29/26</a:t>
            </a:fld>
            <a:endParaRPr lang="en-US"/>
          </a:p>
        </p:txBody>
      </p:sp>
      <p:sp>
        <p:nvSpPr>
          <p:cNvPr id="5" name="Footer Placeholder 4">
            <a:extLst>
              <a:ext uri="{FF2B5EF4-FFF2-40B4-BE49-F238E27FC236}">
                <a16:creationId xmlns:a16="http://schemas.microsoft.com/office/drawing/2014/main" id="{4496A569-985E-91ED-33A2-4E8E5EE5F33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8FA7E49-918B-CDCC-DF84-7C5F82EF00B7}"/>
              </a:ext>
            </a:extLst>
          </p:cNvPr>
          <p:cNvSpPr>
            <a:spLocks noGrp="1"/>
          </p:cNvSpPr>
          <p:nvPr>
            <p:ph type="sldNum" sz="quarter" idx="12"/>
          </p:nvPr>
        </p:nvSpPr>
        <p:spPr/>
        <p:txBody>
          <a:bodyPr/>
          <a:lstStyle/>
          <a:p>
            <a:fld id="{A78F5E17-B604-B043-B4EE-717494FF1699}" type="slidenum">
              <a:rPr lang="en-US" smtClean="0"/>
              <a:t>‹#›</a:t>
            </a:fld>
            <a:endParaRPr lang="en-US"/>
          </a:p>
        </p:txBody>
      </p:sp>
    </p:spTree>
    <p:extLst>
      <p:ext uri="{BB962C8B-B14F-4D97-AF65-F5344CB8AC3E}">
        <p14:creationId xmlns:p14="http://schemas.microsoft.com/office/powerpoint/2010/main" val="29121729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4C6BC-D726-69BA-E162-1EBEECD6B37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8706CD2-21E7-DE82-F463-E13032BB471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7976370-2C95-E3C5-7EB8-86AEB135624E}"/>
              </a:ext>
            </a:extLst>
          </p:cNvPr>
          <p:cNvSpPr>
            <a:spLocks noGrp="1"/>
          </p:cNvSpPr>
          <p:nvPr>
            <p:ph type="dt" sz="half" idx="10"/>
          </p:nvPr>
        </p:nvSpPr>
        <p:spPr/>
        <p:txBody>
          <a:bodyPr/>
          <a:lstStyle/>
          <a:p>
            <a:fld id="{213A37A1-60B0-8D4E-BD2A-DA7F16FA3B0B}" type="datetimeFigureOut">
              <a:rPr lang="en-US" smtClean="0"/>
              <a:t>6/29/26</a:t>
            </a:fld>
            <a:endParaRPr lang="en-US"/>
          </a:p>
        </p:txBody>
      </p:sp>
      <p:sp>
        <p:nvSpPr>
          <p:cNvPr id="5" name="Footer Placeholder 4">
            <a:extLst>
              <a:ext uri="{FF2B5EF4-FFF2-40B4-BE49-F238E27FC236}">
                <a16:creationId xmlns:a16="http://schemas.microsoft.com/office/drawing/2014/main" id="{179D5FCB-8A4E-9BA6-76EA-73EC4C5C15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4D36BD-15FB-6C3F-45F3-777AAF1AA15D}"/>
              </a:ext>
            </a:extLst>
          </p:cNvPr>
          <p:cNvSpPr>
            <a:spLocks noGrp="1"/>
          </p:cNvSpPr>
          <p:nvPr>
            <p:ph type="sldNum" sz="quarter" idx="12"/>
          </p:nvPr>
        </p:nvSpPr>
        <p:spPr/>
        <p:txBody>
          <a:bodyPr/>
          <a:lstStyle/>
          <a:p>
            <a:fld id="{A78F5E17-B604-B043-B4EE-717494FF1699}" type="slidenum">
              <a:rPr lang="en-US" smtClean="0"/>
              <a:t>‹#›</a:t>
            </a:fld>
            <a:endParaRPr lang="en-US"/>
          </a:p>
        </p:txBody>
      </p:sp>
    </p:spTree>
    <p:extLst>
      <p:ext uri="{BB962C8B-B14F-4D97-AF65-F5344CB8AC3E}">
        <p14:creationId xmlns:p14="http://schemas.microsoft.com/office/powerpoint/2010/main" val="18406414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38D1B6-6F8E-EF74-9EA7-2011D298277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2B2DCC1E-646F-625F-2AC6-14E72346BAF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24AFD78-7062-BD4D-EF6A-6AF558BB9DCD}"/>
              </a:ext>
            </a:extLst>
          </p:cNvPr>
          <p:cNvSpPr>
            <a:spLocks noGrp="1"/>
          </p:cNvSpPr>
          <p:nvPr>
            <p:ph type="dt" sz="half" idx="10"/>
          </p:nvPr>
        </p:nvSpPr>
        <p:spPr/>
        <p:txBody>
          <a:bodyPr/>
          <a:lstStyle/>
          <a:p>
            <a:fld id="{213A37A1-60B0-8D4E-BD2A-DA7F16FA3B0B}" type="datetimeFigureOut">
              <a:rPr lang="en-US" smtClean="0"/>
              <a:t>6/29/26</a:t>
            </a:fld>
            <a:endParaRPr lang="en-US"/>
          </a:p>
        </p:txBody>
      </p:sp>
      <p:sp>
        <p:nvSpPr>
          <p:cNvPr id="5" name="Footer Placeholder 4">
            <a:extLst>
              <a:ext uri="{FF2B5EF4-FFF2-40B4-BE49-F238E27FC236}">
                <a16:creationId xmlns:a16="http://schemas.microsoft.com/office/drawing/2014/main" id="{D4D79E28-0DCB-33B7-DF14-9105656137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1CF711-DAE9-25B8-8BBC-1E739FC4731F}"/>
              </a:ext>
            </a:extLst>
          </p:cNvPr>
          <p:cNvSpPr>
            <a:spLocks noGrp="1"/>
          </p:cNvSpPr>
          <p:nvPr>
            <p:ph type="sldNum" sz="quarter" idx="12"/>
          </p:nvPr>
        </p:nvSpPr>
        <p:spPr/>
        <p:txBody>
          <a:bodyPr/>
          <a:lstStyle/>
          <a:p>
            <a:fld id="{A78F5E17-B604-B043-B4EE-717494FF1699}" type="slidenum">
              <a:rPr lang="en-US" smtClean="0"/>
              <a:t>‹#›</a:t>
            </a:fld>
            <a:endParaRPr lang="en-US"/>
          </a:p>
        </p:txBody>
      </p:sp>
    </p:spTree>
    <p:extLst>
      <p:ext uri="{BB962C8B-B14F-4D97-AF65-F5344CB8AC3E}">
        <p14:creationId xmlns:p14="http://schemas.microsoft.com/office/powerpoint/2010/main" val="32721379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CEBCD-221A-F827-A72A-BDABF6934AA1}"/>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10E6B4F7-CB79-EB40-9639-D46A728DBA5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6D983995-3CCF-550F-DECC-3691FE03855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70B1E2FD-51F0-6C84-9F14-27D0C773E2AB}"/>
              </a:ext>
            </a:extLst>
          </p:cNvPr>
          <p:cNvSpPr>
            <a:spLocks noGrp="1"/>
          </p:cNvSpPr>
          <p:nvPr>
            <p:ph type="dt" sz="half" idx="10"/>
          </p:nvPr>
        </p:nvSpPr>
        <p:spPr/>
        <p:txBody>
          <a:bodyPr/>
          <a:lstStyle/>
          <a:p>
            <a:fld id="{213A37A1-60B0-8D4E-BD2A-DA7F16FA3B0B}" type="datetimeFigureOut">
              <a:rPr lang="en-US" smtClean="0"/>
              <a:t>6/29/26</a:t>
            </a:fld>
            <a:endParaRPr lang="en-US"/>
          </a:p>
        </p:txBody>
      </p:sp>
      <p:sp>
        <p:nvSpPr>
          <p:cNvPr id="6" name="Footer Placeholder 5">
            <a:extLst>
              <a:ext uri="{FF2B5EF4-FFF2-40B4-BE49-F238E27FC236}">
                <a16:creationId xmlns:a16="http://schemas.microsoft.com/office/drawing/2014/main" id="{5B21A021-1FC4-9FAF-55DE-F16D00A5B0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55AC822-8B75-F8E8-CCFB-514739A02954}"/>
              </a:ext>
            </a:extLst>
          </p:cNvPr>
          <p:cNvSpPr>
            <a:spLocks noGrp="1"/>
          </p:cNvSpPr>
          <p:nvPr>
            <p:ph type="sldNum" sz="quarter" idx="12"/>
          </p:nvPr>
        </p:nvSpPr>
        <p:spPr/>
        <p:txBody>
          <a:bodyPr/>
          <a:lstStyle/>
          <a:p>
            <a:fld id="{A78F5E17-B604-B043-B4EE-717494FF1699}" type="slidenum">
              <a:rPr lang="en-US" smtClean="0"/>
              <a:t>‹#›</a:t>
            </a:fld>
            <a:endParaRPr lang="en-US"/>
          </a:p>
        </p:txBody>
      </p:sp>
    </p:spTree>
    <p:extLst>
      <p:ext uri="{BB962C8B-B14F-4D97-AF65-F5344CB8AC3E}">
        <p14:creationId xmlns:p14="http://schemas.microsoft.com/office/powerpoint/2010/main" val="4962289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84DB3-7164-0B9D-186E-6B98E6C7F386}"/>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874983D6-B122-7FCC-B2AA-AE3477837B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9D25EDA-D7CE-EB41-942A-39C5D753A8C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1BD5483D-C8CF-5EE8-9793-25D34325C0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C7F05E4-4CFB-1652-879C-68C21FB6C7F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3B45140C-67A5-8B2A-52A3-25B46A45851F}"/>
              </a:ext>
            </a:extLst>
          </p:cNvPr>
          <p:cNvSpPr>
            <a:spLocks noGrp="1"/>
          </p:cNvSpPr>
          <p:nvPr>
            <p:ph type="dt" sz="half" idx="10"/>
          </p:nvPr>
        </p:nvSpPr>
        <p:spPr/>
        <p:txBody>
          <a:bodyPr/>
          <a:lstStyle/>
          <a:p>
            <a:fld id="{213A37A1-60B0-8D4E-BD2A-DA7F16FA3B0B}" type="datetimeFigureOut">
              <a:rPr lang="en-US" smtClean="0"/>
              <a:t>6/29/26</a:t>
            </a:fld>
            <a:endParaRPr lang="en-US"/>
          </a:p>
        </p:txBody>
      </p:sp>
      <p:sp>
        <p:nvSpPr>
          <p:cNvPr id="8" name="Footer Placeholder 7">
            <a:extLst>
              <a:ext uri="{FF2B5EF4-FFF2-40B4-BE49-F238E27FC236}">
                <a16:creationId xmlns:a16="http://schemas.microsoft.com/office/drawing/2014/main" id="{DBD15BB5-60DB-7E86-62CF-F74620E397E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8D395F5-04C5-6CD6-8694-DD1BF8C46748}"/>
              </a:ext>
            </a:extLst>
          </p:cNvPr>
          <p:cNvSpPr>
            <a:spLocks noGrp="1"/>
          </p:cNvSpPr>
          <p:nvPr>
            <p:ph type="sldNum" sz="quarter" idx="12"/>
          </p:nvPr>
        </p:nvSpPr>
        <p:spPr/>
        <p:txBody>
          <a:bodyPr/>
          <a:lstStyle/>
          <a:p>
            <a:fld id="{A78F5E17-B604-B043-B4EE-717494FF1699}" type="slidenum">
              <a:rPr lang="en-US" smtClean="0"/>
              <a:t>‹#›</a:t>
            </a:fld>
            <a:endParaRPr lang="en-US"/>
          </a:p>
        </p:txBody>
      </p:sp>
    </p:spTree>
    <p:extLst>
      <p:ext uri="{BB962C8B-B14F-4D97-AF65-F5344CB8AC3E}">
        <p14:creationId xmlns:p14="http://schemas.microsoft.com/office/powerpoint/2010/main" val="5980911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48D13-0122-46BC-13D4-1E3F08308A59}"/>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2A5FEDD-A86D-D84B-9865-85D3C76880FC}"/>
              </a:ext>
            </a:extLst>
          </p:cNvPr>
          <p:cNvSpPr>
            <a:spLocks noGrp="1"/>
          </p:cNvSpPr>
          <p:nvPr>
            <p:ph type="dt" sz="half" idx="10"/>
          </p:nvPr>
        </p:nvSpPr>
        <p:spPr/>
        <p:txBody>
          <a:bodyPr/>
          <a:lstStyle/>
          <a:p>
            <a:fld id="{213A37A1-60B0-8D4E-BD2A-DA7F16FA3B0B}" type="datetimeFigureOut">
              <a:rPr lang="en-US" smtClean="0"/>
              <a:t>6/29/26</a:t>
            </a:fld>
            <a:endParaRPr lang="en-US"/>
          </a:p>
        </p:txBody>
      </p:sp>
      <p:sp>
        <p:nvSpPr>
          <p:cNvPr id="4" name="Footer Placeholder 3">
            <a:extLst>
              <a:ext uri="{FF2B5EF4-FFF2-40B4-BE49-F238E27FC236}">
                <a16:creationId xmlns:a16="http://schemas.microsoft.com/office/drawing/2014/main" id="{16DEA4AB-B734-F828-5302-E4EEFA981FA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3860B60-0A79-ED35-BE3E-F76189FE8EFE}"/>
              </a:ext>
            </a:extLst>
          </p:cNvPr>
          <p:cNvSpPr>
            <a:spLocks noGrp="1"/>
          </p:cNvSpPr>
          <p:nvPr>
            <p:ph type="sldNum" sz="quarter" idx="12"/>
          </p:nvPr>
        </p:nvSpPr>
        <p:spPr/>
        <p:txBody>
          <a:bodyPr/>
          <a:lstStyle/>
          <a:p>
            <a:fld id="{A78F5E17-B604-B043-B4EE-717494FF1699}" type="slidenum">
              <a:rPr lang="en-US" smtClean="0"/>
              <a:t>‹#›</a:t>
            </a:fld>
            <a:endParaRPr lang="en-US"/>
          </a:p>
        </p:txBody>
      </p:sp>
    </p:spTree>
    <p:extLst>
      <p:ext uri="{BB962C8B-B14F-4D97-AF65-F5344CB8AC3E}">
        <p14:creationId xmlns:p14="http://schemas.microsoft.com/office/powerpoint/2010/main" val="12531116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CFE3B2F-0916-5F27-9081-05732B24DD2B}"/>
              </a:ext>
            </a:extLst>
          </p:cNvPr>
          <p:cNvSpPr>
            <a:spLocks noGrp="1"/>
          </p:cNvSpPr>
          <p:nvPr>
            <p:ph type="dt" sz="half" idx="10"/>
          </p:nvPr>
        </p:nvSpPr>
        <p:spPr/>
        <p:txBody>
          <a:bodyPr/>
          <a:lstStyle/>
          <a:p>
            <a:fld id="{213A37A1-60B0-8D4E-BD2A-DA7F16FA3B0B}" type="datetimeFigureOut">
              <a:rPr lang="en-US" smtClean="0"/>
              <a:t>6/29/26</a:t>
            </a:fld>
            <a:endParaRPr lang="en-US"/>
          </a:p>
        </p:txBody>
      </p:sp>
      <p:sp>
        <p:nvSpPr>
          <p:cNvPr id="3" name="Footer Placeholder 2">
            <a:extLst>
              <a:ext uri="{FF2B5EF4-FFF2-40B4-BE49-F238E27FC236}">
                <a16:creationId xmlns:a16="http://schemas.microsoft.com/office/drawing/2014/main" id="{3F838C0E-552F-600D-9D8B-CF929A5980B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A172939-C2DC-A714-8344-FA221E391547}"/>
              </a:ext>
            </a:extLst>
          </p:cNvPr>
          <p:cNvSpPr>
            <a:spLocks noGrp="1"/>
          </p:cNvSpPr>
          <p:nvPr>
            <p:ph type="sldNum" sz="quarter" idx="12"/>
          </p:nvPr>
        </p:nvSpPr>
        <p:spPr/>
        <p:txBody>
          <a:bodyPr/>
          <a:lstStyle/>
          <a:p>
            <a:fld id="{A78F5E17-B604-B043-B4EE-717494FF1699}" type="slidenum">
              <a:rPr lang="en-US" smtClean="0"/>
              <a:t>‹#›</a:t>
            </a:fld>
            <a:endParaRPr lang="en-US"/>
          </a:p>
        </p:txBody>
      </p:sp>
    </p:spTree>
    <p:extLst>
      <p:ext uri="{BB962C8B-B14F-4D97-AF65-F5344CB8AC3E}">
        <p14:creationId xmlns:p14="http://schemas.microsoft.com/office/powerpoint/2010/main" val="12085284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5890F-8225-D780-EACC-EE1402E8910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E41FE2A7-599D-BF82-FABF-9B77C891AFC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67640620-A625-8121-2A7D-06F1E17E15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75BC60D-047B-01FE-34D8-24DBFD345384}"/>
              </a:ext>
            </a:extLst>
          </p:cNvPr>
          <p:cNvSpPr>
            <a:spLocks noGrp="1"/>
          </p:cNvSpPr>
          <p:nvPr>
            <p:ph type="dt" sz="half" idx="10"/>
          </p:nvPr>
        </p:nvSpPr>
        <p:spPr/>
        <p:txBody>
          <a:bodyPr/>
          <a:lstStyle/>
          <a:p>
            <a:fld id="{213A37A1-60B0-8D4E-BD2A-DA7F16FA3B0B}" type="datetimeFigureOut">
              <a:rPr lang="en-US" smtClean="0"/>
              <a:t>6/29/26</a:t>
            </a:fld>
            <a:endParaRPr lang="en-US"/>
          </a:p>
        </p:txBody>
      </p:sp>
      <p:sp>
        <p:nvSpPr>
          <p:cNvPr id="6" name="Footer Placeholder 5">
            <a:extLst>
              <a:ext uri="{FF2B5EF4-FFF2-40B4-BE49-F238E27FC236}">
                <a16:creationId xmlns:a16="http://schemas.microsoft.com/office/drawing/2014/main" id="{4B4CD633-EBAF-FAF4-342B-9C7C928A2A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D34DCCF-B3F3-AC5D-6E27-A29B27908F15}"/>
              </a:ext>
            </a:extLst>
          </p:cNvPr>
          <p:cNvSpPr>
            <a:spLocks noGrp="1"/>
          </p:cNvSpPr>
          <p:nvPr>
            <p:ph type="sldNum" sz="quarter" idx="12"/>
          </p:nvPr>
        </p:nvSpPr>
        <p:spPr/>
        <p:txBody>
          <a:bodyPr/>
          <a:lstStyle/>
          <a:p>
            <a:fld id="{A78F5E17-B604-B043-B4EE-717494FF1699}" type="slidenum">
              <a:rPr lang="en-US" smtClean="0"/>
              <a:t>‹#›</a:t>
            </a:fld>
            <a:endParaRPr lang="en-US"/>
          </a:p>
        </p:txBody>
      </p:sp>
    </p:spTree>
    <p:extLst>
      <p:ext uri="{BB962C8B-B14F-4D97-AF65-F5344CB8AC3E}">
        <p14:creationId xmlns:p14="http://schemas.microsoft.com/office/powerpoint/2010/main" val="3766823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602EE1-D48A-89E1-237A-31CFAE8084CA}"/>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07CD2847-000C-5892-71D4-2F12D243CCF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19D7EBD-33DA-D461-7F3C-0133823A4A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ABA60BF-2B55-D45E-0836-F8EAC5527073}"/>
              </a:ext>
            </a:extLst>
          </p:cNvPr>
          <p:cNvSpPr>
            <a:spLocks noGrp="1"/>
          </p:cNvSpPr>
          <p:nvPr>
            <p:ph type="dt" sz="half" idx="10"/>
          </p:nvPr>
        </p:nvSpPr>
        <p:spPr/>
        <p:txBody>
          <a:bodyPr/>
          <a:lstStyle/>
          <a:p>
            <a:fld id="{213A37A1-60B0-8D4E-BD2A-DA7F16FA3B0B}" type="datetimeFigureOut">
              <a:rPr lang="en-US" smtClean="0"/>
              <a:t>6/29/26</a:t>
            </a:fld>
            <a:endParaRPr lang="en-US"/>
          </a:p>
        </p:txBody>
      </p:sp>
      <p:sp>
        <p:nvSpPr>
          <p:cNvPr id="6" name="Footer Placeholder 5">
            <a:extLst>
              <a:ext uri="{FF2B5EF4-FFF2-40B4-BE49-F238E27FC236}">
                <a16:creationId xmlns:a16="http://schemas.microsoft.com/office/drawing/2014/main" id="{8C11B0FF-4166-A0FB-96C7-5255FE184B4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4482905-B5C2-FB25-7BB0-CC5D5DE0789B}"/>
              </a:ext>
            </a:extLst>
          </p:cNvPr>
          <p:cNvSpPr>
            <a:spLocks noGrp="1"/>
          </p:cNvSpPr>
          <p:nvPr>
            <p:ph type="sldNum" sz="quarter" idx="12"/>
          </p:nvPr>
        </p:nvSpPr>
        <p:spPr/>
        <p:txBody>
          <a:bodyPr/>
          <a:lstStyle/>
          <a:p>
            <a:fld id="{A78F5E17-B604-B043-B4EE-717494FF1699}" type="slidenum">
              <a:rPr lang="en-US" smtClean="0"/>
              <a:t>‹#›</a:t>
            </a:fld>
            <a:endParaRPr lang="en-US"/>
          </a:p>
        </p:txBody>
      </p:sp>
    </p:spTree>
    <p:extLst>
      <p:ext uri="{BB962C8B-B14F-4D97-AF65-F5344CB8AC3E}">
        <p14:creationId xmlns:p14="http://schemas.microsoft.com/office/powerpoint/2010/main" val="3051856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1A9A3D-31A1-29C6-C726-B47999AA18E0}"/>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A8D5539-FBB5-7CCE-BE92-9C327B14BB2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89FA54E-20E4-3499-B3B3-0A62AD830647}"/>
              </a:ext>
            </a:extLst>
          </p:cNvPr>
          <p:cNvSpPr>
            <a:spLocks noGrp="1"/>
          </p:cNvSpPr>
          <p:nvPr>
            <p:ph type="dt" sz="half" idx="10"/>
          </p:nvPr>
        </p:nvSpPr>
        <p:spPr/>
        <p:txBody>
          <a:bodyPr/>
          <a:lstStyle/>
          <a:p>
            <a:fld id="{213A37A1-60B0-8D4E-BD2A-DA7F16FA3B0B}" type="datetimeFigureOut">
              <a:rPr lang="en-US" smtClean="0"/>
              <a:t>6/29/26</a:t>
            </a:fld>
            <a:endParaRPr lang="en-US"/>
          </a:p>
        </p:txBody>
      </p:sp>
      <p:sp>
        <p:nvSpPr>
          <p:cNvPr id="5" name="Footer Placeholder 4">
            <a:extLst>
              <a:ext uri="{FF2B5EF4-FFF2-40B4-BE49-F238E27FC236}">
                <a16:creationId xmlns:a16="http://schemas.microsoft.com/office/drawing/2014/main" id="{330DEBD5-FFF3-C1DA-E184-6A8D235D35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8A94EE-B49D-7F8B-796F-24C6B3DA3A2F}"/>
              </a:ext>
            </a:extLst>
          </p:cNvPr>
          <p:cNvSpPr>
            <a:spLocks noGrp="1"/>
          </p:cNvSpPr>
          <p:nvPr>
            <p:ph type="sldNum" sz="quarter" idx="12"/>
          </p:nvPr>
        </p:nvSpPr>
        <p:spPr/>
        <p:txBody>
          <a:bodyPr/>
          <a:lstStyle/>
          <a:p>
            <a:fld id="{A78F5E17-B604-B043-B4EE-717494FF1699}" type="slidenum">
              <a:rPr lang="en-US" smtClean="0"/>
              <a:t>‹#›</a:t>
            </a:fld>
            <a:endParaRPr lang="en-US"/>
          </a:p>
        </p:txBody>
      </p:sp>
    </p:spTree>
    <p:extLst>
      <p:ext uri="{BB962C8B-B14F-4D97-AF65-F5344CB8AC3E}">
        <p14:creationId xmlns:p14="http://schemas.microsoft.com/office/powerpoint/2010/main" val="10295433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3E8728-3A58-189C-8ADE-D9B5F5C54DD6}"/>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AEEF2E8-5F21-3190-0E69-F1231A86D55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4573A51-D55D-7EFB-37DA-6A49F28F4E7D}"/>
              </a:ext>
            </a:extLst>
          </p:cNvPr>
          <p:cNvSpPr>
            <a:spLocks noGrp="1"/>
          </p:cNvSpPr>
          <p:nvPr>
            <p:ph type="dt" sz="half" idx="10"/>
          </p:nvPr>
        </p:nvSpPr>
        <p:spPr/>
        <p:txBody>
          <a:bodyPr/>
          <a:lstStyle/>
          <a:p>
            <a:fld id="{213A37A1-60B0-8D4E-BD2A-DA7F16FA3B0B}" type="datetimeFigureOut">
              <a:rPr lang="en-US" smtClean="0"/>
              <a:t>6/29/26</a:t>
            </a:fld>
            <a:endParaRPr lang="en-US"/>
          </a:p>
        </p:txBody>
      </p:sp>
      <p:sp>
        <p:nvSpPr>
          <p:cNvPr id="5" name="Footer Placeholder 4">
            <a:extLst>
              <a:ext uri="{FF2B5EF4-FFF2-40B4-BE49-F238E27FC236}">
                <a16:creationId xmlns:a16="http://schemas.microsoft.com/office/drawing/2014/main" id="{3598930E-EFF0-2D26-EFD5-E0B41FBECF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6D7387-F380-F3DD-5A8E-4D2745E0D64E}"/>
              </a:ext>
            </a:extLst>
          </p:cNvPr>
          <p:cNvSpPr>
            <a:spLocks noGrp="1"/>
          </p:cNvSpPr>
          <p:nvPr>
            <p:ph type="sldNum" sz="quarter" idx="12"/>
          </p:nvPr>
        </p:nvSpPr>
        <p:spPr/>
        <p:txBody>
          <a:bodyPr/>
          <a:lstStyle/>
          <a:p>
            <a:fld id="{A78F5E17-B604-B043-B4EE-717494FF1699}" type="slidenum">
              <a:rPr lang="en-US" smtClean="0"/>
              <a:t>‹#›</a:t>
            </a:fld>
            <a:endParaRPr lang="en-US"/>
          </a:p>
        </p:txBody>
      </p:sp>
    </p:spTree>
    <p:extLst>
      <p:ext uri="{BB962C8B-B14F-4D97-AF65-F5344CB8AC3E}">
        <p14:creationId xmlns:p14="http://schemas.microsoft.com/office/powerpoint/2010/main" val="3739954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25553BF-C26B-AF3B-2A3D-D64F8D28BA6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8861E29-6066-B6A3-B085-9FE4F172F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AF73C98-5E96-AA69-83A6-912686EF7C4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3A37A1-60B0-8D4E-BD2A-DA7F16FA3B0B}" type="datetimeFigureOut">
              <a:rPr lang="en-US" smtClean="0"/>
              <a:t>6/29/26</a:t>
            </a:fld>
            <a:endParaRPr lang="en-US"/>
          </a:p>
        </p:txBody>
      </p:sp>
      <p:sp>
        <p:nvSpPr>
          <p:cNvPr id="5" name="Footer Placeholder 4">
            <a:extLst>
              <a:ext uri="{FF2B5EF4-FFF2-40B4-BE49-F238E27FC236}">
                <a16:creationId xmlns:a16="http://schemas.microsoft.com/office/drawing/2014/main" id="{28C0FCDE-7F4A-A0C3-74D7-7867B4AAAA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E887385-10DC-18E4-0874-8FDAC288E9D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8F5E17-B604-B043-B4EE-717494FF1699}" type="slidenum">
              <a:rPr lang="en-US" smtClean="0"/>
              <a:t>‹#›</a:t>
            </a:fld>
            <a:endParaRPr lang="en-US"/>
          </a:p>
        </p:txBody>
      </p:sp>
    </p:spTree>
    <p:extLst>
      <p:ext uri="{BB962C8B-B14F-4D97-AF65-F5344CB8AC3E}">
        <p14:creationId xmlns:p14="http://schemas.microsoft.com/office/powerpoint/2010/main" val="11783915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4566D4-338C-8A2F-806F-2E889EACC68F}"/>
              </a:ext>
            </a:extLst>
          </p:cNvPr>
          <p:cNvSpPr>
            <a:spLocks noGrp="1"/>
          </p:cNvSpPr>
          <p:nvPr>
            <p:ph type="ctrTitle"/>
          </p:nvPr>
        </p:nvSpPr>
        <p:spPr>
          <a:xfrm>
            <a:off x="1228810" y="789460"/>
            <a:ext cx="9116541" cy="3844324"/>
          </a:xfrm>
        </p:spPr>
        <p:txBody>
          <a:bodyPr>
            <a:normAutofit/>
          </a:bodyPr>
          <a:lstStyle/>
          <a:p>
            <a:r>
              <a:rPr lang="en-GB" sz="1800" b="0" i="0" dirty="0">
                <a:effectLst/>
                <a:latin typeface="Helvetica" pitchFamily="2" charset="0"/>
              </a:rPr>
              <a:t>Module Title: Problem Solving and</a:t>
            </a:r>
            <a:br>
              <a:rPr lang="en-GB" sz="1800" dirty="0">
                <a:effectLst/>
                <a:latin typeface="Helvetica" pitchFamily="2" charset="0"/>
              </a:rPr>
            </a:br>
            <a:r>
              <a:rPr lang="en-GB" sz="1800" b="0" i="0" dirty="0">
                <a:effectLst/>
                <a:latin typeface="Helvetica" pitchFamily="2" charset="0"/>
              </a:rPr>
              <a:t>Decision Making</a:t>
            </a:r>
            <a:br>
              <a:rPr lang="en-GB" sz="1800" dirty="0">
                <a:effectLst/>
                <a:latin typeface="Helvetica" pitchFamily="2" charset="0"/>
              </a:rPr>
            </a:br>
            <a:r>
              <a:rPr lang="en-GB" sz="1800" dirty="0">
                <a:effectLst/>
                <a:latin typeface="Helvetica" pitchFamily="2" charset="0"/>
              </a:rPr>
              <a:t>Student Name: Michelle Tampos </a:t>
            </a:r>
            <a:br>
              <a:rPr lang="en-GB" sz="1800" dirty="0">
                <a:effectLst/>
                <a:latin typeface="Helvetica" pitchFamily="2" charset="0"/>
              </a:rPr>
            </a:br>
            <a:r>
              <a:rPr lang="en-GB" sz="1800" dirty="0">
                <a:effectLst/>
                <a:latin typeface="Helvetica" pitchFamily="2" charset="0"/>
              </a:rPr>
              <a:t>Student Number:  2519515</a:t>
            </a:r>
            <a:br>
              <a:rPr lang="en-GB" sz="1800" dirty="0">
                <a:effectLst/>
                <a:latin typeface="Helvetica" pitchFamily="2" charset="0"/>
              </a:rPr>
            </a:br>
            <a:r>
              <a:rPr lang="en-GB" sz="1800" dirty="0">
                <a:effectLst/>
                <a:latin typeface="Helvetica" pitchFamily="2" charset="0"/>
              </a:rPr>
              <a:t>Lecture Name: Ann Marie </a:t>
            </a:r>
            <a:r>
              <a:rPr lang="en-GB" sz="1800" dirty="0" err="1">
                <a:effectLst/>
                <a:latin typeface="Helvetica" pitchFamily="2" charset="0"/>
              </a:rPr>
              <a:t>Dufficy</a:t>
            </a:r>
            <a:br>
              <a:rPr lang="en-GB" sz="1800" dirty="0">
                <a:effectLst/>
                <a:latin typeface="Helvetica" pitchFamily="2" charset="0"/>
              </a:rPr>
            </a:br>
            <a:r>
              <a:rPr lang="en-GB" sz="1800" b="0" i="0" dirty="0">
                <a:effectLst/>
                <a:latin typeface="Helvetica" pitchFamily="2" charset="0"/>
              </a:rPr>
              <a:t>Module Code: LCLM 4004</a:t>
            </a:r>
            <a:br>
              <a:rPr lang="en-GB" sz="1800" dirty="0">
                <a:effectLst/>
                <a:latin typeface="Helvetica" pitchFamily="2" charset="0"/>
              </a:rPr>
            </a:br>
            <a:r>
              <a:rPr lang="en-GB" sz="1800" b="0" i="0" dirty="0">
                <a:effectLst/>
                <a:latin typeface="Helvetica" pitchFamily="2" charset="0"/>
              </a:rPr>
              <a:t>Assessment: Component 2 Report -</a:t>
            </a:r>
            <a:br>
              <a:rPr lang="en-GB" sz="1800" dirty="0">
                <a:effectLst/>
                <a:latin typeface="Helvetica" pitchFamily="2" charset="0"/>
              </a:rPr>
            </a:br>
            <a:r>
              <a:rPr lang="en-GB" sz="1800" b="0" i="0" dirty="0">
                <a:effectLst/>
                <a:latin typeface="Helvetica" pitchFamily="2" charset="0"/>
              </a:rPr>
              <a:t>Basil's Bakery</a:t>
            </a:r>
            <a:br>
              <a:rPr lang="en-GB" sz="1800" dirty="0">
                <a:effectLst/>
                <a:latin typeface="Helvetica" pitchFamily="2" charset="0"/>
              </a:rPr>
            </a:br>
            <a:endParaRPr lang="en-GB" sz="1800" dirty="0">
              <a:effectLst/>
              <a:latin typeface="Helvetica" pitchFamily="2" charset="0"/>
            </a:endParaRPr>
          </a:p>
        </p:txBody>
      </p:sp>
    </p:spTree>
    <p:extLst>
      <p:ext uri="{BB962C8B-B14F-4D97-AF65-F5344CB8AC3E}">
        <p14:creationId xmlns:p14="http://schemas.microsoft.com/office/powerpoint/2010/main" val="18015645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D30327C-D65C-0296-1C51-4CC61F528C6F}"/>
              </a:ext>
            </a:extLst>
          </p:cNvPr>
          <p:cNvSpPr>
            <a:spLocks noGrp="1"/>
          </p:cNvSpPr>
          <p:nvPr>
            <p:ph idx="1"/>
          </p:nvPr>
        </p:nvSpPr>
        <p:spPr/>
        <p:txBody>
          <a:bodyPr/>
          <a:lstStyle/>
          <a:p>
            <a:r>
              <a:rPr lang="en-GB" sz="1800" b="0" i="0">
                <a:effectLst/>
                <a:latin typeface="Helvetica" pitchFamily="2" charset="0"/>
              </a:rPr>
              <a:t>Appendices</a:t>
            </a:r>
            <a:endParaRPr lang="en-GB" sz="1800">
              <a:effectLst/>
              <a:latin typeface="Helvetica" pitchFamily="2" charset="0"/>
            </a:endParaRPr>
          </a:p>
          <a:p>
            <a:r>
              <a:rPr lang="en-GB" sz="1800" b="0" i="0">
                <a:effectLst/>
                <a:latin typeface="Helvetica" pitchFamily="2" charset="0"/>
              </a:rPr>
              <a:t>Appendix 1: Task 3a - PMI Evaluation Tables</a:t>
            </a:r>
            <a:endParaRPr lang="en-GB" sz="1800">
              <a:effectLst/>
              <a:latin typeface="Helvetica" pitchFamily="2" charset="0"/>
            </a:endParaRPr>
          </a:p>
          <a:p>
            <a:r>
              <a:rPr lang="en-GB" sz="1800" b="0" i="0">
                <a:effectLst/>
                <a:latin typeface="Helvetica" pitchFamily="2" charset="0"/>
              </a:rPr>
              <a:t>Appendix 2: Task 4a - Implementation Plan</a:t>
            </a:r>
            <a:endParaRPr lang="en-GB" sz="1800">
              <a:effectLst/>
              <a:latin typeface="Helvetica" pitchFamily="2" charset="0"/>
            </a:endParaRPr>
          </a:p>
          <a:p>
            <a:r>
              <a:rPr lang="en-GB" sz="1800" b="0" i="0">
                <a:effectLst/>
                <a:latin typeface="Helvetica" pitchFamily="2" charset="0"/>
              </a:rPr>
              <a:t>Appendix 3: Task 5a - KPI and SMART</a:t>
            </a:r>
            <a:endParaRPr lang="en-GB" sz="1800">
              <a:effectLst/>
              <a:latin typeface="Helvetica" pitchFamily="2" charset="0"/>
            </a:endParaRPr>
          </a:p>
          <a:p>
            <a:r>
              <a:rPr lang="en-GB" sz="1800" b="0" i="0">
                <a:effectLst/>
                <a:latin typeface="Helvetica" pitchFamily="2" charset="0"/>
              </a:rPr>
              <a:t>Objectives</a:t>
            </a:r>
            <a:endParaRPr lang="en-GB" sz="1800">
              <a:effectLst/>
              <a:latin typeface="Helvetica" pitchFamily="2" charset="0"/>
            </a:endParaRPr>
          </a:p>
          <a:p>
            <a:r>
              <a:rPr lang="en-GB" sz="1800" b="0" i="0">
                <a:effectLst/>
                <a:latin typeface="Helvetica" pitchFamily="2" charset="0"/>
              </a:rPr>
              <a:t>•|| 4G ('</a:t>
            </a:r>
            <a:endParaRPr lang="en-GB" sz="1800">
              <a:effectLst/>
              <a:latin typeface="Helvetica" pitchFamily="2" charset="0"/>
            </a:endParaRPr>
          </a:p>
          <a:p>
            <a:r>
              <a:rPr lang="en-GB" sz="1800" b="0" i="0">
                <a:effectLst/>
                <a:latin typeface="Helvetica" pitchFamily="2" charset="0"/>
              </a:rPr>
              <a:t>B</a:t>
            </a:r>
            <a:endParaRPr lang="en-GB" sz="1800">
              <a:effectLst/>
              <a:latin typeface="Helvetica" pitchFamily="2" charset="0"/>
            </a:endParaRPr>
          </a:p>
          <a:p>
            <a:r>
              <a:rPr lang="en-GB" sz="1800" b="0" i="0">
                <a:effectLst/>
                <a:latin typeface="Helvetica" pitchFamily="2" charset="0"/>
              </a:rPr>
              <a:t>7</a:t>
            </a:r>
            <a:endParaRPr lang="en-GB" sz="1800">
              <a:effectLst/>
              <a:latin typeface="Helvetica" pitchFamily="2" charset="0"/>
            </a:endParaRPr>
          </a:p>
          <a:p>
            <a:r>
              <a:rPr lang="en-GB" sz="1800" b="0" i="0">
                <a:effectLst/>
                <a:latin typeface="Helvetica" pitchFamily="2" charset="0"/>
              </a:rPr>
              <a:t>9</a:t>
            </a:r>
            <a:endParaRPr lang="en-GB" sz="1800">
              <a:effectLst/>
              <a:latin typeface="Helvetica" pitchFamily="2" charset="0"/>
            </a:endParaRPr>
          </a:p>
          <a:p>
            <a:r>
              <a:rPr lang="en-GB" sz="1800" b="0" i="0">
                <a:effectLst/>
                <a:latin typeface="Helvetica" pitchFamily="2" charset="0"/>
              </a:rPr>
              <a:t>10</a:t>
            </a:r>
            <a:endParaRPr lang="en-GB" sz="1800">
              <a:effectLst/>
              <a:latin typeface="Helvetica" pitchFamily="2" charset="0"/>
            </a:endParaRPr>
          </a:p>
        </p:txBody>
      </p:sp>
      <p:pic>
        <p:nvPicPr>
          <p:cNvPr id="5" name="Picture 4">
            <a:extLst>
              <a:ext uri="{FF2B5EF4-FFF2-40B4-BE49-F238E27FC236}">
                <a16:creationId xmlns:a16="http://schemas.microsoft.com/office/drawing/2014/main" id="{2C6F3272-D083-7904-76B6-25EE4505F8E6}"/>
              </a:ext>
            </a:extLst>
          </p:cNvPr>
          <p:cNvPicPr>
            <a:picLocks noChangeAspect="1"/>
          </p:cNvPicPr>
          <p:nvPr/>
        </p:nvPicPr>
        <p:blipFill>
          <a:blip r:embed="rId2"/>
          <a:stretch>
            <a:fillRect/>
          </a:stretch>
        </p:blipFill>
        <p:spPr>
          <a:xfrm>
            <a:off x="5732161" y="0"/>
            <a:ext cx="6144055" cy="6830220"/>
          </a:xfrm>
          <a:prstGeom prst="rect">
            <a:avLst/>
          </a:prstGeom>
        </p:spPr>
      </p:pic>
    </p:spTree>
    <p:extLst>
      <p:ext uri="{BB962C8B-B14F-4D97-AF65-F5344CB8AC3E}">
        <p14:creationId xmlns:p14="http://schemas.microsoft.com/office/powerpoint/2010/main" val="26877808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0224488-0EB4-723D-CDAF-79F71E408C4C}"/>
              </a:ext>
            </a:extLst>
          </p:cNvPr>
          <p:cNvSpPr>
            <a:spLocks noGrp="1"/>
          </p:cNvSpPr>
          <p:nvPr>
            <p:ph idx="1"/>
          </p:nvPr>
        </p:nvSpPr>
        <p:spPr/>
        <p:txBody>
          <a:bodyPr/>
          <a:lstStyle/>
          <a:p>
            <a:r>
              <a:rPr lang="en-GB" sz="1800" b="0" i="0">
                <a:effectLst/>
                <a:latin typeface="Helvetica" pitchFamily="2" charset="0"/>
              </a:rPr>
              <a:t>Task 1: Overview of Case-study</a:t>
            </a:r>
            <a:endParaRPr lang="en-GB" sz="1800">
              <a:effectLst/>
              <a:latin typeface="Helvetica" pitchFamily="2" charset="0"/>
            </a:endParaRPr>
          </a:p>
          <a:p>
            <a:r>
              <a:rPr lang="en-GB" sz="1800" b="0" i="0">
                <a:effectLst/>
                <a:latin typeface="Helvetica" pitchFamily="2" charset="0"/>
              </a:rPr>
              <a:t>Basil's Bakery is a small, family-run business established for 12 years, supplying fresh bread and pastries to local shops, cafes, and direct customers. Recently, sales have fallen by 18% in 12 months, profit margins are squeezed, and customer complaints about consistency and delivery delays have risen.</a:t>
            </a:r>
            <a:endParaRPr lang="en-GB" sz="1800">
              <a:effectLst/>
              <a:latin typeface="Helvetica" pitchFamily="2" charset="0"/>
            </a:endParaRPr>
          </a:p>
          <a:p>
            <a:r>
              <a:rPr lang="en-GB" sz="1800" b="0" i="0">
                <a:effectLst/>
                <a:latin typeface="Helvetica" pitchFamily="2" charset="0"/>
              </a:rPr>
              <a:t>Root problem: Inefficient production planning, lack of modern inventory control, and no structured sales tracking.</a:t>
            </a:r>
            <a:endParaRPr lang="en-GB" sz="1800">
              <a:effectLst/>
              <a:latin typeface="Helvetica" pitchFamily="2" charset="0"/>
            </a:endParaRPr>
          </a:p>
          <a:p>
            <a:r>
              <a:rPr lang="en-GB" sz="1800" b="0" i="0">
                <a:effectLst/>
                <a:latin typeface="Helvetica" pitchFamily="2" charset="0"/>
              </a:rPr>
              <a:t>Contributing issues: Manual stock recording leads to over-ordering or shortages; old equipment slows output; no clear pricing strategy; and limited online visibility reduces reach.</a:t>
            </a:r>
            <a:endParaRPr lang="en-GB" sz="1800">
              <a:effectLst/>
              <a:latin typeface="Helvetica" pitchFamily="2" charset="0"/>
            </a:endParaRPr>
          </a:p>
        </p:txBody>
      </p:sp>
      <p:pic>
        <p:nvPicPr>
          <p:cNvPr id="5" name="Picture 4">
            <a:extLst>
              <a:ext uri="{FF2B5EF4-FFF2-40B4-BE49-F238E27FC236}">
                <a16:creationId xmlns:a16="http://schemas.microsoft.com/office/drawing/2014/main" id="{852AF8C0-8378-68AB-85DF-D15C3BE8B6F1}"/>
              </a:ext>
            </a:extLst>
          </p:cNvPr>
          <p:cNvPicPr>
            <a:picLocks noChangeAspect="1"/>
          </p:cNvPicPr>
          <p:nvPr/>
        </p:nvPicPr>
        <p:blipFill>
          <a:blip r:embed="rId2"/>
          <a:stretch>
            <a:fillRect/>
          </a:stretch>
        </p:blipFill>
        <p:spPr>
          <a:xfrm>
            <a:off x="4744384" y="0"/>
            <a:ext cx="7447616" cy="2094642"/>
          </a:xfrm>
          <a:prstGeom prst="rect">
            <a:avLst/>
          </a:prstGeom>
        </p:spPr>
      </p:pic>
    </p:spTree>
    <p:extLst>
      <p:ext uri="{BB962C8B-B14F-4D97-AF65-F5344CB8AC3E}">
        <p14:creationId xmlns:p14="http://schemas.microsoft.com/office/powerpoint/2010/main" val="1832770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56BB3E9-D203-30E7-05C7-CC6A115658A9}"/>
              </a:ext>
            </a:extLst>
          </p:cNvPr>
          <p:cNvSpPr>
            <a:spLocks noGrp="1"/>
          </p:cNvSpPr>
          <p:nvPr>
            <p:ph idx="1"/>
          </p:nvPr>
        </p:nvSpPr>
        <p:spPr/>
        <p:txBody>
          <a:bodyPr/>
          <a:lstStyle/>
          <a:p>
            <a:r>
              <a:rPr lang="en-GB" sz="1800" b="0" i="0">
                <a:effectLst/>
                <a:latin typeface="Helvetica" pitchFamily="2" charset="0"/>
              </a:rPr>
              <a:t>Task 2: Two Proposed Solutions</a:t>
            </a:r>
            <a:endParaRPr lang="en-GB" sz="1800">
              <a:effectLst/>
              <a:latin typeface="Helvetica" pitchFamily="2" charset="0"/>
            </a:endParaRPr>
          </a:p>
          <a:p>
            <a:r>
              <a:rPr lang="en-GB" sz="1800" b="0" i="0">
                <a:effectLst/>
                <a:latin typeface="Helvetica" pitchFamily="2" charset="0"/>
              </a:rPr>
              <a:t>Solution A: Modernise Operations &amp;</a:t>
            </a:r>
            <a:endParaRPr lang="en-GB" sz="1800">
              <a:effectLst/>
              <a:latin typeface="Helvetica" pitchFamily="2" charset="0"/>
            </a:endParaRPr>
          </a:p>
          <a:p>
            <a:r>
              <a:rPr lang="en-GB" sz="1800" b="0" i="0">
                <a:effectLst/>
                <a:latin typeface="Helvetica" pitchFamily="2" charset="0"/>
              </a:rPr>
              <a:t>Inventory Control</a:t>
            </a:r>
            <a:endParaRPr lang="en-GB" sz="1800">
              <a:effectLst/>
              <a:latin typeface="Helvetica" pitchFamily="2" charset="0"/>
            </a:endParaRPr>
          </a:p>
          <a:p>
            <a:r>
              <a:rPr lang="en-GB" sz="1800" b="0" i="0">
                <a:effectLst/>
                <a:latin typeface="Helvetica" pitchFamily="2" charset="0"/>
              </a:rPr>
              <a:t>This solution involves introducing simple inventory management software, scheduling regular equipment maintenance, and creating a standard production schedule. Staff will receive short training on using the system and planning workflows. It directly</a:t>
            </a:r>
            <a:endParaRPr lang="en-GB" sz="1800">
              <a:effectLst/>
              <a:latin typeface="Helvetica" pitchFamily="2" charset="0"/>
            </a:endParaRPr>
          </a:p>
          <a:p>
            <a:r>
              <a:rPr lang="en-GB" sz="1800" b="0" i="0">
                <a:effectLst/>
                <a:latin typeface="Helvetica" pitchFamily="2" charset="0"/>
              </a:rPr>
              <a:t>addresses waste, stock errors, and slow output. By reducing over-production and spoilage, costs fall, while consistent quality improves customer satisfaction.</a:t>
            </a:r>
            <a:endParaRPr lang="en-GB" sz="1800">
              <a:effectLst/>
              <a:latin typeface="Helvetica" pitchFamily="2" charset="0"/>
            </a:endParaRPr>
          </a:p>
        </p:txBody>
      </p:sp>
      <p:pic>
        <p:nvPicPr>
          <p:cNvPr id="5" name="Picture 4">
            <a:extLst>
              <a:ext uri="{FF2B5EF4-FFF2-40B4-BE49-F238E27FC236}">
                <a16:creationId xmlns:a16="http://schemas.microsoft.com/office/drawing/2014/main" id="{0ADFE14F-4EB8-21E8-656D-76877969B14A}"/>
              </a:ext>
            </a:extLst>
          </p:cNvPr>
          <p:cNvPicPr>
            <a:picLocks noChangeAspect="1"/>
          </p:cNvPicPr>
          <p:nvPr/>
        </p:nvPicPr>
        <p:blipFill>
          <a:blip r:embed="rId2"/>
          <a:stretch>
            <a:fillRect/>
          </a:stretch>
        </p:blipFill>
        <p:spPr>
          <a:xfrm>
            <a:off x="5047676" y="0"/>
            <a:ext cx="7144324" cy="2711622"/>
          </a:xfrm>
          <a:prstGeom prst="rect">
            <a:avLst/>
          </a:prstGeom>
        </p:spPr>
      </p:pic>
    </p:spTree>
    <p:extLst>
      <p:ext uri="{BB962C8B-B14F-4D97-AF65-F5344CB8AC3E}">
        <p14:creationId xmlns:p14="http://schemas.microsoft.com/office/powerpoint/2010/main" val="7541080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382F7DD-9B7D-4B49-244B-C48ECBFC2A74}"/>
              </a:ext>
            </a:extLst>
          </p:cNvPr>
          <p:cNvSpPr>
            <a:spLocks noGrp="1"/>
          </p:cNvSpPr>
          <p:nvPr>
            <p:ph idx="1"/>
          </p:nvPr>
        </p:nvSpPr>
        <p:spPr/>
        <p:txBody>
          <a:bodyPr/>
          <a:lstStyle/>
          <a:p>
            <a:r>
              <a:rPr lang="en-GB" sz="1800" b="0" i="0">
                <a:effectLst/>
                <a:latin typeface="Helvetica" pitchFamily="2" charset="0"/>
              </a:rPr>
              <a:t>Solution B: Expand Sales Channels &amp; Marketing</a:t>
            </a:r>
            <a:endParaRPr lang="en-GB" sz="1800">
              <a:effectLst/>
              <a:latin typeface="Helvetica" pitchFamily="2" charset="0"/>
            </a:endParaRPr>
          </a:p>
          <a:p>
            <a:r>
              <a:rPr lang="en-GB" sz="1800" b="0" i="0">
                <a:effectLst/>
                <a:latin typeface="Helvetica" pitchFamily="2" charset="0"/>
              </a:rPr>
              <a:t>This solution focuses on launching a</a:t>
            </a:r>
            <a:endParaRPr lang="en-GB" sz="1800">
              <a:effectLst/>
              <a:latin typeface="Helvetica" pitchFamily="2" charset="0"/>
            </a:endParaRPr>
          </a:p>
          <a:p>
            <a:r>
              <a:rPr lang="en-GB" sz="1800" b="0" i="0">
                <a:effectLst/>
                <a:latin typeface="Helvetica" pitchFamily="2" charset="0"/>
              </a:rPr>
              <a:t>basic website with online ordering, creating social media accounts, and supplying to two new local supermarkets. It also includes a small promotional campaign. This addresses falling sales and low visibility. However, it does not fix internal production or stock issues, meaning higher demand could cause delays or quality problems if processes remain unchanged.</a:t>
            </a:r>
            <a:endParaRPr lang="en-GB" sz="1800">
              <a:effectLst/>
              <a:latin typeface="Helvetica" pitchFamily="2" charset="0"/>
            </a:endParaRPr>
          </a:p>
        </p:txBody>
      </p:sp>
      <p:pic>
        <p:nvPicPr>
          <p:cNvPr id="5" name="Picture 4">
            <a:extLst>
              <a:ext uri="{FF2B5EF4-FFF2-40B4-BE49-F238E27FC236}">
                <a16:creationId xmlns:a16="http://schemas.microsoft.com/office/drawing/2014/main" id="{904F89F1-4FFF-8106-A0FA-EE426C721042}"/>
              </a:ext>
            </a:extLst>
          </p:cNvPr>
          <p:cNvPicPr>
            <a:picLocks noChangeAspect="1"/>
          </p:cNvPicPr>
          <p:nvPr/>
        </p:nvPicPr>
        <p:blipFill>
          <a:blip r:embed="rId2"/>
          <a:stretch>
            <a:fillRect/>
          </a:stretch>
        </p:blipFill>
        <p:spPr>
          <a:xfrm>
            <a:off x="6304692" y="0"/>
            <a:ext cx="5049108" cy="2574324"/>
          </a:xfrm>
          <a:prstGeom prst="rect">
            <a:avLst/>
          </a:prstGeom>
        </p:spPr>
      </p:pic>
    </p:spTree>
    <p:extLst>
      <p:ext uri="{BB962C8B-B14F-4D97-AF65-F5344CB8AC3E}">
        <p14:creationId xmlns:p14="http://schemas.microsoft.com/office/powerpoint/2010/main" val="29280208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AABC11-BD31-6EFE-A651-172CA7413D56}"/>
              </a:ext>
            </a:extLst>
          </p:cNvPr>
          <p:cNvSpPr>
            <a:spLocks noGrp="1"/>
          </p:cNvSpPr>
          <p:nvPr>
            <p:ph idx="1"/>
          </p:nvPr>
        </p:nvSpPr>
        <p:spPr/>
        <p:txBody>
          <a:bodyPr/>
          <a:lstStyle/>
          <a:p>
            <a:r>
              <a:rPr lang="en-GB" sz="1800" b="0" i="0" dirty="0">
                <a:effectLst/>
                <a:latin typeface="Helvetica" pitchFamily="2" charset="0"/>
              </a:rPr>
              <a:t>Task 3b: Evaluation Results and</a:t>
            </a:r>
            <a:endParaRPr lang="en-GB" sz="1800" dirty="0">
              <a:effectLst/>
              <a:latin typeface="Helvetica" pitchFamily="2" charset="0"/>
            </a:endParaRPr>
          </a:p>
          <a:p>
            <a:r>
              <a:rPr lang="en-GB" sz="1800" b="0" i="0" dirty="0">
                <a:effectLst/>
                <a:latin typeface="Helvetica" pitchFamily="2" charset="0"/>
              </a:rPr>
              <a:t>Justifications</a:t>
            </a:r>
            <a:endParaRPr lang="en-GB" sz="1800" dirty="0">
              <a:effectLst/>
              <a:latin typeface="Helvetica" pitchFamily="2" charset="0"/>
            </a:endParaRPr>
          </a:p>
          <a:p>
            <a:r>
              <a:rPr lang="en-GB" sz="1800" b="0" i="0" dirty="0">
                <a:effectLst/>
                <a:latin typeface="Helvetica" pitchFamily="2" charset="0"/>
              </a:rPr>
              <a:t>Based on the PMI analysis in Appendix 1, Solution A is the preferred choice.</a:t>
            </a:r>
            <a:endParaRPr lang="en-GB" sz="1800" dirty="0">
              <a:effectLst/>
              <a:latin typeface="Helvetica" pitchFamily="2" charset="0"/>
            </a:endParaRPr>
          </a:p>
          <a:p>
            <a:r>
              <a:rPr lang="en-GB" sz="1800" b="0" i="0" dirty="0">
                <a:effectLst/>
                <a:latin typeface="Helvetica" pitchFamily="2" charset="0"/>
              </a:rPr>
              <a:t>The evaluation used three weighted criteria: cost efficiency (40%, feasibility (35%), and impact on quality/reliability (25%). Weightings reflect that fixing internal processes delivers long-term stability before expanding sales.</a:t>
            </a:r>
            <a:endParaRPr lang="en-GB" sz="1800" dirty="0">
              <a:effectLst/>
              <a:latin typeface="Helvetica" pitchFamily="2" charset="0"/>
            </a:endParaRPr>
          </a:p>
          <a:p>
            <a:r>
              <a:rPr lang="en-GB" sz="1800" b="0" i="0" dirty="0">
                <a:effectLst/>
                <a:latin typeface="Helvetica" pitchFamily="2" charset="0"/>
              </a:rPr>
              <a:t>Solution A scores higher in "Plus" factors: lower ongoing costs, quick implementation, and direct reduction of waste and delays. While it has an initial cost, the benefits are immediate and support future growth. Solution B carries higher risk if operations are not ready. This makes Solution A the most sustainable and effective fix.</a:t>
            </a:r>
            <a:endParaRPr lang="en-GB" sz="1800" dirty="0">
              <a:effectLst/>
              <a:latin typeface="Helvetica" pitchFamily="2" charset="0"/>
            </a:endParaRPr>
          </a:p>
        </p:txBody>
      </p:sp>
      <p:pic>
        <p:nvPicPr>
          <p:cNvPr id="5" name="Picture 4">
            <a:extLst>
              <a:ext uri="{FF2B5EF4-FFF2-40B4-BE49-F238E27FC236}">
                <a16:creationId xmlns:a16="http://schemas.microsoft.com/office/drawing/2014/main" id="{C7241567-E967-9226-001E-191302C404DA}"/>
              </a:ext>
            </a:extLst>
          </p:cNvPr>
          <p:cNvPicPr>
            <a:picLocks noChangeAspect="1"/>
          </p:cNvPicPr>
          <p:nvPr/>
        </p:nvPicPr>
        <p:blipFill>
          <a:blip r:embed="rId2"/>
          <a:stretch>
            <a:fillRect/>
          </a:stretch>
        </p:blipFill>
        <p:spPr>
          <a:xfrm>
            <a:off x="4736757" y="0"/>
            <a:ext cx="6864865" cy="2581288"/>
          </a:xfrm>
          <a:prstGeom prst="rect">
            <a:avLst/>
          </a:prstGeom>
        </p:spPr>
      </p:pic>
    </p:spTree>
    <p:extLst>
      <p:ext uri="{BB962C8B-B14F-4D97-AF65-F5344CB8AC3E}">
        <p14:creationId xmlns:p14="http://schemas.microsoft.com/office/powerpoint/2010/main" val="7956373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38D655-C3E2-3109-E20F-1E6C06355215}"/>
              </a:ext>
            </a:extLst>
          </p:cNvPr>
          <p:cNvSpPr>
            <a:spLocks noGrp="1"/>
          </p:cNvSpPr>
          <p:nvPr>
            <p:ph idx="1"/>
          </p:nvPr>
        </p:nvSpPr>
        <p:spPr/>
        <p:txBody>
          <a:bodyPr/>
          <a:lstStyle/>
          <a:p>
            <a:r>
              <a:rPr lang="en-GB" sz="1800" b="0" i="0" dirty="0">
                <a:effectLst/>
                <a:latin typeface="Helvetica" pitchFamily="2" charset="0"/>
              </a:rPr>
              <a:t>Task 4b: Justifications for the Implementation Plan</a:t>
            </a:r>
            <a:endParaRPr lang="en-GB" sz="1800" dirty="0">
              <a:effectLst/>
              <a:latin typeface="Helvetica" pitchFamily="2" charset="0"/>
            </a:endParaRPr>
          </a:p>
          <a:p>
            <a:r>
              <a:rPr lang="en-GB" sz="1800" b="0" i="0" dirty="0">
                <a:effectLst/>
                <a:latin typeface="Helvetica" pitchFamily="2" charset="0"/>
              </a:rPr>
              <a:t>The plan in Appendix 2 follows a logical order: assess → train &gt; implement → review. This sequence minimises disruption to daily baking.</a:t>
            </a:r>
            <a:endParaRPr lang="en-GB" sz="1800" dirty="0">
              <a:effectLst/>
              <a:latin typeface="Helvetica" pitchFamily="2" charset="0"/>
            </a:endParaRPr>
          </a:p>
          <a:p>
            <a:pPr lvl="0"/>
            <a:r>
              <a:rPr lang="en-GB" sz="1800" b="0" i="0" dirty="0">
                <a:effectLst/>
                <a:latin typeface="Helvetica" pitchFamily="2" charset="0"/>
              </a:rPr>
              <a:t>﻿﻿Assessment first ensures the software and maintenance plan fit the bakery's actual size and budget.</a:t>
            </a:r>
            <a:endParaRPr lang="en-GB" sz="1800" dirty="0">
              <a:effectLst/>
              <a:latin typeface="Helvetica" pitchFamily="2" charset="0"/>
            </a:endParaRPr>
          </a:p>
          <a:p>
            <a:pPr lvl="0"/>
            <a:r>
              <a:rPr lang="en-GB" sz="1800" b="0" i="0" dirty="0">
                <a:effectLst/>
                <a:latin typeface="Helvetica" pitchFamily="2" charset="0"/>
              </a:rPr>
              <a:t>﻿﻿Training before full rollout prevents errors and builds staff confidence.</a:t>
            </a:r>
            <a:endParaRPr lang="en-GB" sz="1800" dirty="0">
              <a:effectLst/>
              <a:latin typeface="Helvetica" pitchFamily="2" charset="0"/>
            </a:endParaRPr>
          </a:p>
          <a:p>
            <a:pPr lvl="0"/>
            <a:r>
              <a:rPr lang="en-GB" sz="1800" b="0" i="0" dirty="0">
                <a:effectLst/>
                <a:latin typeface="Helvetica" pitchFamily="2" charset="0"/>
              </a:rPr>
              <a:t>﻿﻿Phased introduction means one area changes at a time, avoiding downtime.</a:t>
            </a:r>
            <a:endParaRPr lang="en-GB" sz="1800" dirty="0">
              <a:effectLst/>
              <a:latin typeface="Helvetica" pitchFamily="2" charset="0"/>
            </a:endParaRPr>
          </a:p>
          <a:p>
            <a:pPr lvl="0"/>
            <a:r>
              <a:rPr lang="en-GB" sz="1800" b="0" i="0" dirty="0">
                <a:effectLst/>
                <a:latin typeface="Helvetica" pitchFamily="2" charset="0"/>
              </a:rPr>
              <a:t>﻿﻿Final review confirms improvements and allows adjustments.</a:t>
            </a:r>
            <a:endParaRPr lang="en-GB" sz="1800" dirty="0">
              <a:effectLst/>
              <a:latin typeface="Helvetica" pitchFamily="2" charset="0"/>
            </a:endParaRPr>
          </a:p>
          <a:p>
            <a:r>
              <a:rPr lang="en-GB" sz="1800" b="0" i="0" dirty="0">
                <a:effectLst/>
                <a:latin typeface="Helvetica" pitchFamily="2" charset="0"/>
              </a:rPr>
              <a:t>Responsibilities are clear: the owner leads decisions, a t-time IT assistant</a:t>
            </a:r>
            <a:endParaRPr lang="en-GB" sz="1800" dirty="0">
              <a:effectLst/>
              <a:latin typeface="Helvetica" pitchFamily="2" charset="0"/>
            </a:endParaRPr>
          </a:p>
          <a:p>
            <a:r>
              <a:rPr lang="en-GB" sz="1800" b="0" i="0" dirty="0">
                <a:effectLst/>
                <a:latin typeface="Helvetica" pitchFamily="2" charset="0"/>
              </a:rPr>
              <a:t>handles software, and production staff. follow new schedules. This ensures accountability and smooth progress.</a:t>
            </a:r>
            <a:endParaRPr lang="en-GB" sz="1800" dirty="0">
              <a:effectLst/>
              <a:latin typeface="Helvetica" pitchFamily="2" charset="0"/>
            </a:endParaRPr>
          </a:p>
          <a:p>
            <a:endParaRPr lang="en-GB" sz="1800" dirty="0">
              <a:effectLst/>
              <a:latin typeface="Helvetica" pitchFamily="2" charset="0"/>
            </a:endParaRPr>
          </a:p>
        </p:txBody>
      </p:sp>
      <p:pic>
        <p:nvPicPr>
          <p:cNvPr id="5" name="Picture 4">
            <a:extLst>
              <a:ext uri="{FF2B5EF4-FFF2-40B4-BE49-F238E27FC236}">
                <a16:creationId xmlns:a16="http://schemas.microsoft.com/office/drawing/2014/main" id="{3179D3C8-3667-0D87-1EA8-18FDF394891D}"/>
              </a:ext>
            </a:extLst>
          </p:cNvPr>
          <p:cNvPicPr>
            <a:picLocks noChangeAspect="1"/>
          </p:cNvPicPr>
          <p:nvPr/>
        </p:nvPicPr>
        <p:blipFill>
          <a:blip r:embed="rId2"/>
          <a:stretch>
            <a:fillRect/>
          </a:stretch>
        </p:blipFill>
        <p:spPr>
          <a:xfrm>
            <a:off x="6273800" y="0"/>
            <a:ext cx="5918200" cy="1825625"/>
          </a:xfrm>
          <a:prstGeom prst="rect">
            <a:avLst/>
          </a:prstGeom>
        </p:spPr>
      </p:pic>
    </p:spTree>
    <p:extLst>
      <p:ext uri="{BB962C8B-B14F-4D97-AF65-F5344CB8AC3E}">
        <p14:creationId xmlns:p14="http://schemas.microsoft.com/office/powerpoint/2010/main" val="23400666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F576029-F055-10F8-C49E-C78FDC0DD338}"/>
              </a:ext>
            </a:extLst>
          </p:cNvPr>
          <p:cNvSpPr>
            <a:spLocks noGrp="1"/>
          </p:cNvSpPr>
          <p:nvPr>
            <p:ph idx="1"/>
          </p:nvPr>
        </p:nvSpPr>
        <p:spPr/>
        <p:txBody>
          <a:bodyPr/>
          <a:lstStyle/>
          <a:p>
            <a:r>
              <a:rPr lang="en-GB" sz="1800" b="0" i="0" dirty="0">
                <a:effectLst/>
                <a:latin typeface="Helvetica" pitchFamily="2" charset="0"/>
              </a:rPr>
              <a:t>Task 5b: Justifications for the KPI and SMART Objectives</a:t>
            </a:r>
            <a:endParaRPr lang="en-GB" sz="1800" dirty="0">
              <a:effectLst/>
              <a:latin typeface="Helvetica" pitchFamily="2" charset="0"/>
            </a:endParaRPr>
          </a:p>
          <a:p>
            <a:r>
              <a:rPr lang="en-GB" sz="1800" b="0" i="0" dirty="0">
                <a:effectLst/>
                <a:latin typeface="Helvetica" pitchFamily="2" charset="0"/>
              </a:rPr>
              <a:t>The main KPI chosen is "Reduction in production waste and delivery delays", as it directly measures improvements to the root problem (Mullins, 2019). It is objective, measurable, and linked to profitability.</a:t>
            </a:r>
            <a:endParaRPr lang="en-GB" sz="1800" dirty="0">
              <a:effectLst/>
              <a:latin typeface="Helvetica" pitchFamily="2" charset="0"/>
            </a:endParaRPr>
          </a:p>
          <a:p>
            <a:r>
              <a:rPr lang="en-GB" sz="1800" b="0" i="0" dirty="0">
                <a:effectLst/>
                <a:latin typeface="Helvetica" pitchFamily="2" charset="0"/>
              </a:rPr>
              <a:t>The SMART objectives (see Appendix 3)</a:t>
            </a:r>
            <a:endParaRPr lang="en-GB" sz="1800" dirty="0">
              <a:effectLst/>
              <a:latin typeface="Helvetica" pitchFamily="2" charset="0"/>
            </a:endParaRPr>
          </a:p>
          <a:p>
            <a:r>
              <a:rPr lang="en-GB" sz="1800" b="0" i="0" dirty="0">
                <a:effectLst/>
                <a:latin typeface="Helvetica" pitchFamily="2" charset="0"/>
              </a:rPr>
              <a:t>are justified as follows:</a:t>
            </a:r>
            <a:endParaRPr lang="en-GB" sz="1800" dirty="0">
              <a:effectLst/>
              <a:latin typeface="Helvetica" pitchFamily="2" charset="0"/>
            </a:endParaRPr>
          </a:p>
          <a:p>
            <a:pPr lvl="0"/>
            <a:r>
              <a:rPr lang="en-GB" sz="1800" b="0" i="0" dirty="0">
                <a:effectLst/>
                <a:latin typeface="Helvetica" pitchFamily="2" charset="0"/>
              </a:rPr>
              <a:t>﻿﻿Specific: Focus on clear outcomes (waste %, on-time rate).</a:t>
            </a:r>
            <a:endParaRPr lang="en-GB" sz="1800" dirty="0">
              <a:effectLst/>
              <a:latin typeface="Helvetica" pitchFamily="2" charset="0"/>
            </a:endParaRPr>
          </a:p>
          <a:p>
            <a:pPr lvl="0"/>
            <a:r>
              <a:rPr lang="en-GB" sz="1800" b="0" i="0" dirty="0">
                <a:effectLst/>
                <a:latin typeface="Helvetica" pitchFamily="2" charset="0"/>
              </a:rPr>
              <a:t>﻿﻿Measurable: Data is tracked weekly from stock and delivery logs.</a:t>
            </a:r>
            <a:endParaRPr lang="en-GB" sz="1800" dirty="0">
              <a:effectLst/>
              <a:latin typeface="Helvetica" pitchFamily="2" charset="0"/>
            </a:endParaRPr>
          </a:p>
          <a:p>
            <a:pPr lvl="0"/>
            <a:r>
              <a:rPr lang="en-GB" sz="1800" b="0" i="0" dirty="0">
                <a:effectLst/>
                <a:latin typeface="Helvetica" pitchFamily="2" charset="0"/>
              </a:rPr>
              <a:t>﻿﻿Attainable: Targets are realistic given the bakery's size and resources.</a:t>
            </a:r>
            <a:endParaRPr lang="en-GB" sz="1800" dirty="0">
              <a:effectLst/>
              <a:latin typeface="Helvetica" pitchFamily="2" charset="0"/>
            </a:endParaRPr>
          </a:p>
          <a:p>
            <a:pPr lvl="0"/>
            <a:r>
              <a:rPr lang="en-GB" sz="1800" b="0" i="0" dirty="0">
                <a:effectLst/>
                <a:latin typeface="Helvetica" pitchFamily="2" charset="0"/>
              </a:rPr>
              <a:t>﻿﻿Relevant: Both lower waste and faster delivery raise profits and reputation.</a:t>
            </a:r>
            <a:endParaRPr lang="en-GB" sz="1800" dirty="0">
              <a:effectLst/>
              <a:latin typeface="Helvetica" pitchFamily="2" charset="0"/>
            </a:endParaRPr>
          </a:p>
          <a:p>
            <a:pPr lvl="0"/>
            <a:r>
              <a:rPr lang="en-GB" sz="1800" b="0" i="0" dirty="0">
                <a:effectLst/>
                <a:latin typeface="Helvetica" pitchFamily="2" charset="0"/>
              </a:rPr>
              <a:t>﻿﻿Time-bound: Short deadlines keep progress visible and maintain momentum.</a:t>
            </a:r>
            <a:endParaRPr lang="en-GB" sz="1800" dirty="0">
              <a:effectLst/>
              <a:latin typeface="Helvetica" pitchFamily="2" charset="0"/>
            </a:endParaRPr>
          </a:p>
          <a:p>
            <a:r>
              <a:rPr lang="en-GB" sz="1800" b="0" i="0" dirty="0">
                <a:effectLst/>
                <a:latin typeface="Helvetica" pitchFamily="2" charset="0"/>
              </a:rPr>
              <a:t>Together, they provide clear milestones to confirm success.</a:t>
            </a:r>
            <a:endParaRPr lang="en-GB" sz="1800" dirty="0">
              <a:effectLst/>
              <a:latin typeface="Helvetica" pitchFamily="2" charset="0"/>
            </a:endParaRPr>
          </a:p>
          <a:p>
            <a:pPr lvl="0"/>
            <a:endParaRPr lang="en-GB" sz="1800" dirty="0">
              <a:effectLst/>
              <a:latin typeface="Helvetica" pitchFamily="2" charset="0"/>
            </a:endParaRPr>
          </a:p>
        </p:txBody>
      </p:sp>
      <p:pic>
        <p:nvPicPr>
          <p:cNvPr id="4" name="Picture 3">
            <a:extLst>
              <a:ext uri="{FF2B5EF4-FFF2-40B4-BE49-F238E27FC236}">
                <a16:creationId xmlns:a16="http://schemas.microsoft.com/office/drawing/2014/main" id="{7586694E-F5C9-4AFC-9611-5D935905EF96}"/>
              </a:ext>
            </a:extLst>
          </p:cNvPr>
          <p:cNvPicPr>
            <a:picLocks noChangeAspect="1"/>
          </p:cNvPicPr>
          <p:nvPr/>
        </p:nvPicPr>
        <p:blipFill>
          <a:blip r:embed="rId2"/>
          <a:stretch>
            <a:fillRect/>
          </a:stretch>
        </p:blipFill>
        <p:spPr>
          <a:xfrm flipV="1">
            <a:off x="7524607" y="-1"/>
            <a:ext cx="4029253" cy="2196757"/>
          </a:xfrm>
          <a:prstGeom prst="rect">
            <a:avLst/>
          </a:prstGeom>
        </p:spPr>
      </p:pic>
    </p:spTree>
    <p:extLst>
      <p:ext uri="{BB962C8B-B14F-4D97-AF65-F5344CB8AC3E}">
        <p14:creationId xmlns:p14="http://schemas.microsoft.com/office/powerpoint/2010/main" val="22142827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374C9D9-AD08-874E-83E0-9CF3D440674C}"/>
              </a:ext>
            </a:extLst>
          </p:cNvPr>
          <p:cNvSpPr>
            <a:spLocks noGrp="1"/>
          </p:cNvSpPr>
          <p:nvPr>
            <p:ph idx="1"/>
          </p:nvPr>
        </p:nvSpPr>
        <p:spPr/>
        <p:txBody>
          <a:bodyPr/>
          <a:lstStyle/>
          <a:p>
            <a:r>
              <a:rPr lang="en-GB" sz="1800" b="0" i="0">
                <a:effectLst/>
                <a:latin typeface="Helvetica" pitchFamily="2" charset="0"/>
              </a:rPr>
              <a:t>Task 7: Key Findings</a:t>
            </a:r>
            <a:endParaRPr lang="en-GB" sz="1800">
              <a:effectLst/>
              <a:latin typeface="Helvetica" pitchFamily="2" charset="0"/>
            </a:endParaRPr>
          </a:p>
          <a:p>
            <a:pPr lvl="0"/>
            <a:r>
              <a:rPr lang="en-GB" sz="1800" b="0" i="0">
                <a:effectLst/>
                <a:latin typeface="Helvetica" pitchFamily="2" charset="0"/>
              </a:rPr>
              <a:t>﻿﻿The root cause of decline is inefficient internal processes, not just low sales.</a:t>
            </a:r>
            <a:endParaRPr lang="en-GB" sz="1800">
              <a:effectLst/>
              <a:latin typeface="Helvetica" pitchFamily="2" charset="0"/>
            </a:endParaRPr>
          </a:p>
          <a:p>
            <a:pPr lvl="0"/>
            <a:r>
              <a:rPr lang="en-GB" sz="1800" b="0" i="0">
                <a:effectLst/>
                <a:latin typeface="Helvetica" pitchFamily="2" charset="0"/>
              </a:rPr>
              <a:t>﻿﻿Fixing production and inventory is more critical than expanding sales first.</a:t>
            </a:r>
            <a:endParaRPr lang="en-GB" sz="1800">
              <a:effectLst/>
              <a:latin typeface="Helvetica" pitchFamily="2" charset="0"/>
            </a:endParaRPr>
          </a:p>
          <a:p>
            <a:pPr lvl="0"/>
            <a:r>
              <a:rPr lang="en-GB" sz="1800" b="0" i="0">
                <a:effectLst/>
                <a:latin typeface="Helvetica" pitchFamily="2" charset="0"/>
              </a:rPr>
              <a:t>﻿﻿Structured systems reduce waste, improve quality, and lower costs.</a:t>
            </a:r>
            <a:endParaRPr lang="en-GB" sz="1800">
              <a:effectLst/>
              <a:latin typeface="Helvetica" pitchFamily="2" charset="0"/>
            </a:endParaRPr>
          </a:p>
          <a:p>
            <a:pPr lvl="0"/>
            <a:r>
              <a:rPr lang="en-GB" sz="1800" b="0" i="0">
                <a:effectLst/>
                <a:latin typeface="Helvetica" pitchFamily="2" charset="0"/>
              </a:rPr>
              <a:t>﻿﻿Training and clear roles ensure changes are adopted successfully.</a:t>
            </a:r>
            <a:endParaRPr lang="en-GB" sz="1800">
              <a:effectLst/>
              <a:latin typeface="Helvetica" pitchFamily="2" charset="0"/>
            </a:endParaRPr>
          </a:p>
          <a:p>
            <a:pPr lvl="0"/>
            <a:r>
              <a:rPr lang="en-GB" sz="1800" b="0" i="0">
                <a:effectLst/>
                <a:latin typeface="Helvetica" pitchFamily="2" charset="0"/>
              </a:rPr>
              <a:t>﻿﻿Measurable targets make it easy to track if improvements work.</a:t>
            </a:r>
            <a:endParaRPr lang="en-GB" sz="1800">
              <a:effectLst/>
              <a:latin typeface="Helvetica" pitchFamily="2" charset="0"/>
            </a:endParaRPr>
          </a:p>
        </p:txBody>
      </p:sp>
      <p:pic>
        <p:nvPicPr>
          <p:cNvPr id="5" name="Picture 4">
            <a:extLst>
              <a:ext uri="{FF2B5EF4-FFF2-40B4-BE49-F238E27FC236}">
                <a16:creationId xmlns:a16="http://schemas.microsoft.com/office/drawing/2014/main" id="{C0AA1098-0725-1A2B-AFB7-3AA0C6297D59}"/>
              </a:ext>
            </a:extLst>
          </p:cNvPr>
          <p:cNvPicPr>
            <a:picLocks noChangeAspect="1"/>
          </p:cNvPicPr>
          <p:nvPr/>
        </p:nvPicPr>
        <p:blipFill>
          <a:blip r:embed="rId2"/>
          <a:stretch>
            <a:fillRect/>
          </a:stretch>
        </p:blipFill>
        <p:spPr>
          <a:xfrm>
            <a:off x="8587946" y="3045878"/>
            <a:ext cx="3604054" cy="3131085"/>
          </a:xfrm>
          <a:prstGeom prst="rect">
            <a:avLst/>
          </a:prstGeom>
        </p:spPr>
      </p:pic>
    </p:spTree>
    <p:extLst>
      <p:ext uri="{BB962C8B-B14F-4D97-AF65-F5344CB8AC3E}">
        <p14:creationId xmlns:p14="http://schemas.microsoft.com/office/powerpoint/2010/main" val="2140459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426005-078B-354A-C91C-069EC1F45BCD}"/>
              </a:ext>
            </a:extLst>
          </p:cNvPr>
          <p:cNvSpPr>
            <a:spLocks noGrp="1"/>
          </p:cNvSpPr>
          <p:nvPr>
            <p:ph idx="1"/>
          </p:nvPr>
        </p:nvSpPr>
        <p:spPr/>
        <p:txBody>
          <a:bodyPr>
            <a:normAutofit fontScale="92500" lnSpcReduction="10000"/>
          </a:bodyPr>
          <a:lstStyle/>
          <a:p>
            <a:r>
              <a:rPr lang="en-GB" sz="1800" b="0" i="0" dirty="0">
                <a:effectLst/>
                <a:latin typeface="Helvetica" pitchFamily="2" charset="0"/>
              </a:rPr>
              <a:t>Reference List</a:t>
            </a:r>
            <a:endParaRPr lang="en-GB" sz="1800" dirty="0">
              <a:effectLst/>
              <a:latin typeface="Helvetica" pitchFamily="2" charset="0"/>
            </a:endParaRPr>
          </a:p>
          <a:p>
            <a:pPr lvl="0"/>
            <a:r>
              <a:rPr lang="en-GB" sz="1800" b="0" i="0" dirty="0">
                <a:effectLst/>
                <a:latin typeface="Helvetica" pitchFamily="2" charset="0"/>
              </a:rPr>
              <a:t>﻿﻿De Bono, E. (1993) Serious Creativity:</a:t>
            </a:r>
            <a:br>
              <a:rPr lang="en-GB" sz="1800" b="0" i="0" dirty="0">
                <a:effectLst/>
                <a:latin typeface="Helvetica" pitchFamily="2" charset="0"/>
              </a:rPr>
            </a:br>
            <a:r>
              <a:rPr lang="en-GB" sz="1800" b="0" i="0" dirty="0">
                <a:effectLst/>
                <a:latin typeface="Helvetica" pitchFamily="2" charset="0"/>
              </a:rPr>
              <a:t>Using the Power of Lateral Thinking to Create New Ideas. London:</a:t>
            </a:r>
            <a:br>
              <a:rPr lang="en-GB" sz="1800" b="0" i="0" dirty="0">
                <a:effectLst/>
                <a:latin typeface="Helvetica" pitchFamily="2" charset="0"/>
              </a:rPr>
            </a:br>
            <a:r>
              <a:rPr lang="en-GB" sz="1800" b="0" i="0" dirty="0">
                <a:effectLst/>
                <a:latin typeface="Helvetica" pitchFamily="2" charset="0"/>
              </a:rPr>
              <a:t>HarperCollins. [PMI method]</a:t>
            </a:r>
            <a:endParaRPr lang="en-GB" sz="1800" dirty="0">
              <a:effectLst/>
              <a:latin typeface="Helvetica" pitchFamily="2" charset="0"/>
            </a:endParaRPr>
          </a:p>
          <a:p>
            <a:pPr lvl="0"/>
            <a:r>
              <a:rPr lang="en-GB" sz="1800" b="0" i="0" dirty="0">
                <a:effectLst/>
                <a:latin typeface="Helvetica" pitchFamily="2" charset="0"/>
              </a:rPr>
              <a:t>﻿﻿Mullins, L.J. (2019) Management and Organisational Behaviour. 11th </a:t>
            </a:r>
            <a:r>
              <a:rPr lang="en-GB" sz="1800" b="0" i="0" dirty="0" err="1">
                <a:effectLst/>
                <a:latin typeface="Helvetica" pitchFamily="2" charset="0"/>
              </a:rPr>
              <a:t>edn</a:t>
            </a:r>
            <a:r>
              <a:rPr lang="en-GB" sz="1800" b="0" i="0" dirty="0">
                <a:effectLst/>
                <a:latin typeface="Helvetica" pitchFamily="2" charset="0"/>
              </a:rPr>
              <a:t>.</a:t>
            </a:r>
            <a:br>
              <a:rPr lang="en-GB" sz="1800" b="0" i="0" dirty="0">
                <a:effectLst/>
                <a:latin typeface="Helvetica" pitchFamily="2" charset="0"/>
              </a:rPr>
            </a:br>
            <a:r>
              <a:rPr lang="en-GB" sz="1800" b="0" i="0" dirty="0">
                <a:effectLst/>
                <a:latin typeface="Helvetica" pitchFamily="2" charset="0"/>
              </a:rPr>
              <a:t>Harlow: Pearson.</a:t>
            </a:r>
            <a:endParaRPr lang="en-GB" sz="1800" dirty="0">
              <a:effectLst/>
              <a:latin typeface="Helvetica" pitchFamily="2" charset="0"/>
            </a:endParaRPr>
          </a:p>
          <a:p>
            <a:pPr lvl="0"/>
            <a:r>
              <a:rPr lang="en-GB" sz="1800" b="0" i="0" dirty="0">
                <a:effectLst/>
                <a:latin typeface="Helvetica" pitchFamily="2" charset="0"/>
              </a:rPr>
              <a:t>﻿﻿O'Connell, J. and </a:t>
            </a:r>
            <a:r>
              <a:rPr lang="en-GB" sz="1800" b="0" i="0" dirty="0" err="1">
                <a:effectLst/>
                <a:latin typeface="Helvetica" pitchFamily="2" charset="0"/>
              </a:rPr>
              <a:t>Cuthbertson</a:t>
            </a:r>
            <a:r>
              <a:rPr lang="en-GB" sz="1800" b="0" i="0" dirty="0">
                <a:effectLst/>
                <a:latin typeface="Helvetica" pitchFamily="2" charset="0"/>
              </a:rPr>
              <a:t> , B.</a:t>
            </a:r>
            <a:endParaRPr lang="en-GB" sz="1800" dirty="0">
              <a:effectLst/>
              <a:latin typeface="Helvetica" pitchFamily="2" charset="0"/>
            </a:endParaRPr>
          </a:p>
          <a:p>
            <a:r>
              <a:rPr lang="en-GB" sz="1800" b="0" i="0" dirty="0">
                <a:effectLst/>
                <a:latin typeface="Helvetica" pitchFamily="2" charset="0"/>
              </a:rPr>
              <a:t>(2009) Project Management in the Food Industry. Cambridge:</a:t>
            </a:r>
            <a:endParaRPr lang="en-GB" sz="1800" dirty="0">
              <a:effectLst/>
              <a:latin typeface="Helvetica" pitchFamily="2" charset="0"/>
            </a:endParaRPr>
          </a:p>
          <a:p>
            <a:r>
              <a:rPr lang="en-GB" sz="1800" b="0" i="0" dirty="0">
                <a:effectLst/>
                <a:latin typeface="Helvetica" pitchFamily="2" charset="0"/>
              </a:rPr>
              <a:t>Woodhead Publishing.</a:t>
            </a:r>
            <a:endParaRPr lang="en-GB" sz="1800" dirty="0">
              <a:effectLst/>
              <a:latin typeface="Helvetica" pitchFamily="2" charset="0"/>
            </a:endParaRPr>
          </a:p>
          <a:p>
            <a:r>
              <a:rPr lang="en-GB" sz="1800" b="0" i="0" dirty="0">
                <a:effectLst/>
                <a:latin typeface="Helvetica" pitchFamily="2" charset="0"/>
              </a:rPr>
              <a:t>[Implementation planning]</a:t>
            </a:r>
            <a:endParaRPr lang="en-GB" sz="1800" dirty="0">
              <a:effectLst/>
              <a:latin typeface="Helvetica" pitchFamily="2" charset="0"/>
            </a:endParaRPr>
          </a:p>
          <a:p>
            <a:r>
              <a:rPr lang="en-GB" sz="1800" b="0" i="0" dirty="0">
                <a:effectLst/>
                <a:latin typeface="Helvetica" pitchFamily="2" charset="0"/>
              </a:rPr>
              <a:t>• Doran, G.T. (1981) 'There's a S.M.A.R.T. way to write management's goals and objectives, Management Review, 70(11), pp. 35-</a:t>
            </a:r>
            <a:endParaRPr lang="en-GB" sz="1800" dirty="0">
              <a:effectLst/>
              <a:latin typeface="Helvetica" pitchFamily="2" charset="0"/>
            </a:endParaRPr>
          </a:p>
          <a:p>
            <a:r>
              <a:rPr lang="en-GB" sz="1800" b="0" i="0" dirty="0">
                <a:effectLst/>
                <a:latin typeface="Helvetica" pitchFamily="2" charset="0"/>
              </a:rPr>
              <a:t>36.</a:t>
            </a:r>
            <a:endParaRPr lang="en-GB" sz="1800" dirty="0">
              <a:effectLst/>
              <a:latin typeface="Helvetica" pitchFamily="2" charset="0"/>
            </a:endParaRPr>
          </a:p>
          <a:p>
            <a:r>
              <a:rPr lang="en-GB" sz="1800" b="0" i="0" dirty="0">
                <a:effectLst/>
                <a:latin typeface="Helvetica" pitchFamily="2" charset="0"/>
              </a:rPr>
              <a:t>Slack, N., Brandon -Jones , A. and</a:t>
            </a:r>
            <a:r>
              <a:rPr lang="en-GB" sz="1800" b="0" i="0" dirty="0">
                <a:latin typeface="Helvetica" pitchFamily="2" charset="0"/>
              </a:rPr>
              <a:t> Johnson , R (2022)Operations Management. 9</a:t>
            </a:r>
            <a:r>
              <a:rPr lang="en-GB" sz="1800" b="0" i="0" baseline="30000" dirty="0">
                <a:latin typeface="Helvetica" pitchFamily="2" charset="0"/>
              </a:rPr>
              <a:t>th </a:t>
            </a:r>
            <a:r>
              <a:rPr lang="en-GB" sz="1800" b="0" i="0" dirty="0" err="1">
                <a:latin typeface="Helvetica" pitchFamily="2" charset="0"/>
              </a:rPr>
              <a:t>edn</a:t>
            </a:r>
            <a:r>
              <a:rPr lang="en-GB" sz="1800" b="0" i="0" dirty="0">
                <a:latin typeface="Helvetica" pitchFamily="2" charset="0"/>
              </a:rPr>
              <a:t> .Harlow:  Pearson. </a:t>
            </a:r>
            <a:endParaRPr lang="en-GB" sz="1800" dirty="0">
              <a:effectLst/>
              <a:latin typeface="Helvetica" pitchFamily="2" charset="0"/>
            </a:endParaRPr>
          </a:p>
        </p:txBody>
      </p:sp>
      <p:pic>
        <p:nvPicPr>
          <p:cNvPr id="5" name="Picture 4">
            <a:extLst>
              <a:ext uri="{FF2B5EF4-FFF2-40B4-BE49-F238E27FC236}">
                <a16:creationId xmlns:a16="http://schemas.microsoft.com/office/drawing/2014/main" id="{BDB5FEFA-3D33-9507-016E-A12939028146}"/>
              </a:ext>
            </a:extLst>
          </p:cNvPr>
          <p:cNvPicPr>
            <a:picLocks noChangeAspect="1"/>
          </p:cNvPicPr>
          <p:nvPr/>
        </p:nvPicPr>
        <p:blipFill>
          <a:blip r:embed="rId2"/>
          <a:stretch>
            <a:fillRect/>
          </a:stretch>
        </p:blipFill>
        <p:spPr>
          <a:xfrm>
            <a:off x="8718378" y="-240272"/>
            <a:ext cx="3473622" cy="4351337"/>
          </a:xfrm>
          <a:prstGeom prst="rect">
            <a:avLst/>
          </a:prstGeom>
        </p:spPr>
      </p:pic>
    </p:spTree>
    <p:extLst>
      <p:ext uri="{BB962C8B-B14F-4D97-AF65-F5344CB8AC3E}">
        <p14:creationId xmlns:p14="http://schemas.microsoft.com/office/powerpoint/2010/main" val="20366869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1FB6DD-0C52-89AC-9E81-D6F309DFA1C4}"/>
              </a:ext>
            </a:extLst>
          </p:cNvPr>
          <p:cNvSpPr>
            <a:spLocks noGrp="1"/>
          </p:cNvSpPr>
          <p:nvPr>
            <p:ph type="title"/>
          </p:nvPr>
        </p:nvSpPr>
        <p:spPr>
          <a:xfrm>
            <a:off x="0" y="288017"/>
            <a:ext cx="10515600" cy="1325563"/>
          </a:xfrm>
        </p:spPr>
        <p:txBody>
          <a:bodyPr>
            <a:normAutofit fontScale="90000"/>
          </a:bodyPr>
          <a:lstStyle/>
          <a:p>
            <a:r>
              <a:rPr lang="en-GB" sz="1800" b="0" i="0">
                <a:effectLst/>
                <a:latin typeface="Helvetica" pitchFamily="2" charset="0"/>
              </a:rPr>
              <a:t>Appendices</a:t>
            </a:r>
            <a:br>
              <a:rPr lang="en-GB" sz="1800">
                <a:effectLst/>
                <a:latin typeface="Helvetica" pitchFamily="2" charset="0"/>
              </a:rPr>
            </a:br>
            <a:r>
              <a:rPr lang="en-GB" sz="1800" b="0" i="0">
                <a:effectLst/>
                <a:latin typeface="Helvetica" pitchFamily="2" charset="0"/>
              </a:rPr>
              <a:t>Appendix 1: Task a - PMI Evaluation</a:t>
            </a:r>
            <a:br>
              <a:rPr lang="en-GB" sz="1800">
                <a:effectLst/>
                <a:latin typeface="Helvetica" pitchFamily="2" charset="0"/>
              </a:rPr>
            </a:br>
            <a:r>
              <a:rPr lang="en-GB" sz="1800" b="0" i="0">
                <a:effectLst/>
                <a:latin typeface="Helvetica" pitchFamily="2" charset="0"/>
              </a:rPr>
              <a:t>Tables</a:t>
            </a:r>
            <a:br>
              <a:rPr lang="en-GB" sz="1800">
                <a:effectLst/>
                <a:latin typeface="Helvetica" pitchFamily="2" charset="0"/>
              </a:rPr>
            </a:br>
            <a:r>
              <a:rPr lang="en-GB" sz="1800" b="0" i="0">
                <a:effectLst/>
                <a:latin typeface="Helvetica" pitchFamily="2" charset="0"/>
              </a:rPr>
              <a:t>Source: De Bono (1993)</a:t>
            </a:r>
            <a:br>
              <a:rPr lang="en-GB" sz="1800">
                <a:effectLst/>
                <a:latin typeface="Helvetica" pitchFamily="2" charset="0"/>
              </a:rPr>
            </a:br>
            <a:r>
              <a:rPr lang="en-GB" sz="1800" b="0" i="0">
                <a:effectLst/>
                <a:latin typeface="Helvetica" pitchFamily="2" charset="0"/>
              </a:rPr>
              <a:t>Solution A: Modernise Operations &amp;</a:t>
            </a:r>
            <a:br>
              <a:rPr lang="en-GB" sz="1800">
                <a:effectLst/>
                <a:latin typeface="Helvetica" pitchFamily="2" charset="0"/>
              </a:rPr>
            </a:br>
            <a:r>
              <a:rPr lang="en-GB" sz="1800" b="0" i="0">
                <a:effectLst/>
                <a:latin typeface="Helvetica" pitchFamily="2" charset="0"/>
              </a:rPr>
              <a:t>Inventory Control</a:t>
            </a:r>
            <a:endParaRPr lang="en-GB" sz="1800">
              <a:effectLst/>
              <a:latin typeface="Helvetica" pitchFamily="2" charset="0"/>
            </a:endParaRPr>
          </a:p>
        </p:txBody>
      </p:sp>
      <p:sp>
        <p:nvSpPr>
          <p:cNvPr id="5" name="Content Placeholder 4">
            <a:extLst>
              <a:ext uri="{FF2B5EF4-FFF2-40B4-BE49-F238E27FC236}">
                <a16:creationId xmlns:a16="http://schemas.microsoft.com/office/drawing/2014/main" id="{57FB6F38-5A7C-35A6-DF56-E11394A9964D}"/>
              </a:ext>
            </a:extLst>
          </p:cNvPr>
          <p:cNvSpPr>
            <a:spLocks noGrp="1"/>
          </p:cNvSpPr>
          <p:nvPr>
            <p:ph idx="1"/>
          </p:nvPr>
        </p:nvSpPr>
        <p:spPr>
          <a:xfrm>
            <a:off x="0" y="4920134"/>
            <a:ext cx="13751389" cy="1406697"/>
          </a:xfrm>
        </p:spPr>
        <p:txBody>
          <a:bodyPr/>
          <a:lstStyle/>
          <a:p>
            <a:r>
              <a:rPr lang="en-GB" dirty="0"/>
              <a:t>Overall  Total For  Solution A =+5</a:t>
            </a:r>
            <a:endParaRPr lang="en-US" dirty="0"/>
          </a:p>
        </p:txBody>
      </p:sp>
      <p:graphicFrame>
        <p:nvGraphicFramePr>
          <p:cNvPr id="11" name="Table 10">
            <a:extLst>
              <a:ext uri="{FF2B5EF4-FFF2-40B4-BE49-F238E27FC236}">
                <a16:creationId xmlns:a16="http://schemas.microsoft.com/office/drawing/2014/main" id="{5694CECC-CBCB-A4A4-E86A-54779DFD742F}"/>
              </a:ext>
            </a:extLst>
          </p:cNvPr>
          <p:cNvGraphicFramePr/>
          <p:nvPr>
            <p:extLst>
              <p:ext uri="{D42A27DB-BD31-4B8C-83A1-F6EECF244321}">
                <p14:modId xmlns:p14="http://schemas.microsoft.com/office/powerpoint/2010/main" val="4158292864"/>
              </p:ext>
            </p:extLst>
          </p:nvPr>
        </p:nvGraphicFramePr>
        <p:xfrm>
          <a:off x="838199" y="1960669"/>
          <a:ext cx="7660402" cy="2612376"/>
        </p:xfrm>
        <a:graphic>
          <a:graphicData uri="http://schemas.openxmlformats.org/drawingml/2006/table">
            <a:tbl>
              <a:tblPr>
                <a:tableStyleId>{5C22544A-7EE6-4342-B048-85BDC9FD1C3A}</a:tableStyleId>
              </a:tblPr>
              <a:tblGrid>
                <a:gridCol w="3830201">
                  <a:extLst>
                    <a:ext uri="{9D8B030D-6E8A-4147-A177-3AD203B41FA5}">
                      <a16:colId xmlns:a16="http://schemas.microsoft.com/office/drawing/2014/main" val="1977350385"/>
                    </a:ext>
                  </a:extLst>
                </a:gridCol>
                <a:gridCol w="3830201">
                  <a:extLst>
                    <a:ext uri="{9D8B030D-6E8A-4147-A177-3AD203B41FA5}">
                      <a16:colId xmlns:a16="http://schemas.microsoft.com/office/drawing/2014/main" val="3969085534"/>
                    </a:ext>
                  </a:extLst>
                </a:gridCol>
              </a:tblGrid>
              <a:tr h="435396">
                <a:tc>
                  <a:txBody>
                    <a:bodyPr/>
                    <a:lstStyle/>
                    <a:p>
                      <a:pPr marL="0" marR="0">
                        <a:buNone/>
                      </a:pPr>
                      <a:r>
                        <a:rPr lang="en-GB" sz="900">
                          <a:effectLst/>
                        </a:rPr>
                        <a:t>Plus</a:t>
                      </a:r>
                      <a:endParaRPr lang="en-GB" sz="900">
                        <a:effectLst/>
                        <a:latin typeface="Helvetica" pitchFamily="2" charset="0"/>
                      </a:endParaRPr>
                    </a:p>
                  </a:txBody>
                  <a:tcPr marL="0" marR="0" marT="0" marB="0"/>
                </a:tc>
                <a:tc>
                  <a:txBody>
                    <a:bodyPr/>
                    <a:lstStyle/>
                    <a:p>
                      <a:pPr marL="0" marR="0">
                        <a:buNone/>
                      </a:pPr>
                      <a:r>
                        <a:rPr lang="en-GB" sz="900">
                          <a:effectLst/>
                        </a:rPr>
                        <a:t>Minus</a:t>
                      </a:r>
                      <a:endParaRPr lang="en-GB" sz="900">
                        <a:effectLst/>
                        <a:latin typeface="Helvetica" pitchFamily="2" charset="0"/>
                      </a:endParaRPr>
                    </a:p>
                  </a:txBody>
                  <a:tcPr marL="0" marR="0" marT="0" marB="0"/>
                </a:tc>
                <a:extLst>
                  <a:ext uri="{0D108BD9-81ED-4DB2-BD59-A6C34878D82A}">
                    <a16:rowId xmlns:a16="http://schemas.microsoft.com/office/drawing/2014/main" val="324356346"/>
                  </a:ext>
                </a:extLst>
              </a:tr>
              <a:tr h="435396">
                <a:tc>
                  <a:txBody>
                    <a:bodyPr/>
                    <a:lstStyle/>
                    <a:p>
                      <a:pPr marL="0" marR="0">
                        <a:buNone/>
                      </a:pPr>
                      <a:r>
                        <a:rPr lang="en-GB" sz="900">
                          <a:effectLst/>
                        </a:rPr>
                        <a:t>Reduces food waste and raw material costs</a:t>
                      </a:r>
                      <a:endParaRPr lang="en-GB" sz="900">
                        <a:effectLst/>
                        <a:latin typeface="Helvetica" pitchFamily="2" charset="0"/>
                      </a:endParaRPr>
                    </a:p>
                  </a:txBody>
                  <a:tcPr marL="0" marR="0" marT="0" marB="0"/>
                </a:tc>
                <a:tc>
                  <a:txBody>
                    <a:bodyPr/>
                    <a:lstStyle/>
                    <a:p>
                      <a:pPr marL="0" marR="0">
                        <a:buNone/>
                      </a:pPr>
                      <a:r>
                        <a:rPr lang="en-GB" sz="900">
                          <a:effectLst/>
                        </a:rPr>
                        <a:t>Small initial cost software &amp; traini</a:t>
                      </a:r>
                      <a:endParaRPr lang="en-GB" sz="900">
                        <a:effectLst/>
                        <a:latin typeface="Helvetica" pitchFamily="2" charset="0"/>
                      </a:endParaRPr>
                    </a:p>
                  </a:txBody>
                  <a:tcPr marL="0" marR="0" marT="0" marB="0"/>
                </a:tc>
                <a:extLst>
                  <a:ext uri="{0D108BD9-81ED-4DB2-BD59-A6C34878D82A}">
                    <a16:rowId xmlns:a16="http://schemas.microsoft.com/office/drawing/2014/main" val="499752139"/>
                  </a:ext>
                </a:extLst>
              </a:tr>
              <a:tr h="435396">
                <a:tc>
                  <a:txBody>
                    <a:bodyPr/>
                    <a:lstStyle/>
                    <a:p>
                      <a:pPr marL="0" marR="0">
                        <a:buNone/>
                      </a:pPr>
                      <a:r>
                        <a:rPr lang="en-GB" sz="900">
                          <a:effectLst/>
                        </a:rPr>
                        <a:t>Improves consistency and delivery reliability</a:t>
                      </a:r>
                      <a:endParaRPr lang="en-GB" sz="900">
                        <a:effectLst/>
                        <a:latin typeface="Helvetica" pitchFamily="2" charset="0"/>
                      </a:endParaRPr>
                    </a:p>
                  </a:txBody>
                  <a:tcPr marL="0" marR="0" marT="0" marB="0"/>
                </a:tc>
                <a:tc>
                  <a:txBody>
                    <a:bodyPr/>
                    <a:lstStyle/>
                    <a:p>
                      <a:pPr marL="0" marR="0">
                        <a:buNone/>
                      </a:pPr>
                      <a:r>
                        <a:rPr lang="en-GB" sz="900">
                          <a:effectLst/>
                        </a:rPr>
                        <a:t>Requires staff to new routines</a:t>
                      </a:r>
                      <a:endParaRPr lang="en-GB" sz="900">
                        <a:effectLst/>
                        <a:latin typeface="Helvetica" pitchFamily="2" charset="0"/>
                      </a:endParaRPr>
                    </a:p>
                  </a:txBody>
                  <a:tcPr marL="0" marR="0" marT="0" marB="0"/>
                </a:tc>
                <a:extLst>
                  <a:ext uri="{0D108BD9-81ED-4DB2-BD59-A6C34878D82A}">
                    <a16:rowId xmlns:a16="http://schemas.microsoft.com/office/drawing/2014/main" val="3121931067"/>
                  </a:ext>
                </a:extLst>
              </a:tr>
              <a:tr h="435396">
                <a:tc>
                  <a:txBody>
                    <a:bodyPr/>
                    <a:lstStyle/>
                    <a:p>
                      <a:pPr marL="0" marR="0">
                        <a:buNone/>
                      </a:pPr>
                      <a:r>
                        <a:rPr lang="en-GB" sz="900">
                          <a:effectLst/>
                        </a:rPr>
                        <a:t>Low ongoing running costs</a:t>
                      </a:r>
                      <a:endParaRPr lang="en-GB" sz="900">
                        <a:effectLst/>
                        <a:latin typeface="Helvetica" pitchFamily="2" charset="0"/>
                      </a:endParaRPr>
                    </a:p>
                  </a:txBody>
                  <a:tcPr marL="0" marR="0" marT="0" marB="0"/>
                </a:tc>
                <a:tc>
                  <a:txBody>
                    <a:bodyPr/>
                    <a:lstStyle/>
                    <a:p>
                      <a:pPr marL="0" marR="0">
                        <a:buNone/>
                      </a:pPr>
                      <a:r>
                        <a:rPr lang="en-GB" sz="900">
                          <a:effectLst/>
                        </a:rPr>
                        <a:t>Takes 2-3 weeks fully implement</a:t>
                      </a:r>
                      <a:endParaRPr lang="en-GB" sz="900">
                        <a:effectLst/>
                        <a:latin typeface="Helvetica" pitchFamily="2" charset="0"/>
                      </a:endParaRPr>
                    </a:p>
                  </a:txBody>
                  <a:tcPr marL="0" marR="0" marT="0" marB="0"/>
                </a:tc>
                <a:extLst>
                  <a:ext uri="{0D108BD9-81ED-4DB2-BD59-A6C34878D82A}">
                    <a16:rowId xmlns:a16="http://schemas.microsoft.com/office/drawing/2014/main" val="994746546"/>
                  </a:ext>
                </a:extLst>
              </a:tr>
              <a:tr h="435396">
                <a:tc>
                  <a:txBody>
                    <a:bodyPr/>
                    <a:lstStyle/>
                    <a:p>
                      <a:pPr marL="0" marR="0">
                        <a:buNone/>
                      </a:pPr>
                      <a:r>
                        <a:rPr lang="en-GB" sz="900">
                          <a:effectLst/>
                        </a:rPr>
                        <a:t>Supports better planning for future orders</a:t>
                      </a:r>
                      <a:endParaRPr lang="en-GB" sz="900">
                        <a:effectLst/>
                        <a:latin typeface="Helvetica" pitchFamily="2" charset="0"/>
                      </a:endParaRPr>
                    </a:p>
                  </a:txBody>
                  <a:tcPr marL="0" marR="0" marT="0" marB="0"/>
                </a:tc>
                <a:tc>
                  <a:txBody>
                    <a:bodyPr/>
                    <a:lstStyle/>
                    <a:p>
                      <a:pPr marL="0" marR="0">
                        <a:buNone/>
                      </a:pPr>
                      <a:r>
                        <a:rPr lang="en-GB" sz="900">
                          <a:effectLst/>
                        </a:rPr>
                        <a:t>Limited immedia' impact on sales numbers</a:t>
                      </a:r>
                      <a:endParaRPr lang="en-GB" sz="900">
                        <a:effectLst/>
                        <a:latin typeface="Helvetica" pitchFamily="2" charset="0"/>
                      </a:endParaRPr>
                    </a:p>
                  </a:txBody>
                  <a:tcPr marL="0" marR="0" marT="0" marB="0"/>
                </a:tc>
                <a:extLst>
                  <a:ext uri="{0D108BD9-81ED-4DB2-BD59-A6C34878D82A}">
                    <a16:rowId xmlns:a16="http://schemas.microsoft.com/office/drawing/2014/main" val="805193271"/>
                  </a:ext>
                </a:extLst>
              </a:tr>
              <a:tr h="435396">
                <a:tc>
                  <a:txBody>
                    <a:bodyPr/>
                    <a:lstStyle/>
                    <a:p>
                      <a:pPr marL="0" marR="0">
                        <a:buNone/>
                      </a:pPr>
                      <a:r>
                        <a:rPr lang="en-GB" sz="900">
                          <a:effectLst/>
                        </a:rPr>
                        <a:t>TOTAL: +4</a:t>
                      </a:r>
                      <a:endParaRPr lang="en-GB" sz="900">
                        <a:effectLst/>
                        <a:latin typeface="Helvetica" pitchFamily="2" charset="0"/>
                      </a:endParaRPr>
                    </a:p>
                  </a:txBody>
                  <a:tcPr marL="0" marR="0" marT="0" marB="0"/>
                </a:tc>
                <a:tc>
                  <a:txBody>
                    <a:bodyPr/>
                    <a:lstStyle/>
                    <a:p>
                      <a:pPr marL="0" marR="0">
                        <a:buNone/>
                      </a:pPr>
                      <a:r>
                        <a:rPr lang="en-GB" sz="900" dirty="0">
                          <a:effectLst/>
                        </a:rPr>
                        <a:t>TOTAL: -2</a:t>
                      </a:r>
                      <a:endParaRPr lang="en-GB" sz="900" dirty="0">
                        <a:effectLst/>
                        <a:latin typeface="Helvetica" pitchFamily="2" charset="0"/>
                      </a:endParaRPr>
                    </a:p>
                  </a:txBody>
                  <a:tcPr marL="0" marR="0" marT="0" marB="0"/>
                </a:tc>
                <a:extLst>
                  <a:ext uri="{0D108BD9-81ED-4DB2-BD59-A6C34878D82A}">
                    <a16:rowId xmlns:a16="http://schemas.microsoft.com/office/drawing/2014/main" val="3186349987"/>
                  </a:ext>
                </a:extLst>
              </a:tr>
            </a:tbl>
          </a:graphicData>
        </a:graphic>
      </p:graphicFrame>
      <p:pic>
        <p:nvPicPr>
          <p:cNvPr id="6" name="Picture 5">
            <a:extLst>
              <a:ext uri="{FF2B5EF4-FFF2-40B4-BE49-F238E27FC236}">
                <a16:creationId xmlns:a16="http://schemas.microsoft.com/office/drawing/2014/main" id="{BD63A95C-07BC-C670-BC3C-91FDBAAF4884}"/>
              </a:ext>
            </a:extLst>
          </p:cNvPr>
          <p:cNvPicPr>
            <a:picLocks noChangeAspect="1"/>
          </p:cNvPicPr>
          <p:nvPr/>
        </p:nvPicPr>
        <p:blipFill>
          <a:blip r:embed="rId2"/>
          <a:stretch>
            <a:fillRect/>
          </a:stretch>
        </p:blipFill>
        <p:spPr>
          <a:xfrm>
            <a:off x="6907443" y="29386"/>
            <a:ext cx="5456652" cy="6540597"/>
          </a:xfrm>
          <a:prstGeom prst="rect">
            <a:avLst/>
          </a:prstGeom>
        </p:spPr>
      </p:pic>
    </p:spTree>
    <p:extLst>
      <p:ext uri="{BB962C8B-B14F-4D97-AF65-F5344CB8AC3E}">
        <p14:creationId xmlns:p14="http://schemas.microsoft.com/office/powerpoint/2010/main" val="30045735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DC23C4-2D4F-7669-53B6-859D5F066775}"/>
              </a:ext>
            </a:extLst>
          </p:cNvPr>
          <p:cNvSpPr>
            <a:spLocks noGrp="1"/>
          </p:cNvSpPr>
          <p:nvPr>
            <p:ph type="title"/>
          </p:nvPr>
        </p:nvSpPr>
        <p:spPr/>
        <p:txBody>
          <a:bodyPr/>
          <a:lstStyle/>
          <a:p>
            <a:r>
              <a:rPr lang="en-GB" sz="1800" b="0" i="0">
                <a:effectLst/>
                <a:latin typeface="Helvetica" pitchFamily="2" charset="0"/>
              </a:rPr>
              <a:t>Solution B: Expand Sales Channels &amp; Marketing</a:t>
            </a:r>
            <a:endParaRPr lang="en-GB" sz="1800">
              <a:effectLst/>
              <a:latin typeface="Helvetica" pitchFamily="2" charset="0"/>
            </a:endParaRPr>
          </a:p>
        </p:txBody>
      </p:sp>
      <p:sp>
        <p:nvSpPr>
          <p:cNvPr id="3" name="Content Placeholder 2">
            <a:extLst>
              <a:ext uri="{FF2B5EF4-FFF2-40B4-BE49-F238E27FC236}">
                <a16:creationId xmlns:a16="http://schemas.microsoft.com/office/drawing/2014/main" id="{0D0AF2DC-1906-84D0-0B3D-9E4CD7BA3121}"/>
              </a:ext>
            </a:extLst>
          </p:cNvPr>
          <p:cNvSpPr>
            <a:spLocks noGrp="1"/>
          </p:cNvSpPr>
          <p:nvPr>
            <p:ph idx="1"/>
          </p:nvPr>
        </p:nvSpPr>
        <p:spPr>
          <a:xfrm>
            <a:off x="838199" y="5054081"/>
            <a:ext cx="10515601" cy="1122881"/>
          </a:xfrm>
        </p:spPr>
        <p:txBody>
          <a:bodyPr/>
          <a:lstStyle/>
          <a:p>
            <a:r>
              <a:rPr lang="en-GB" sz="1800" b="0" i="0" dirty="0">
                <a:effectLst/>
                <a:latin typeface="Helvetica" pitchFamily="2" charset="0"/>
              </a:rPr>
              <a:t>Overall Total for Solution B = +1</a:t>
            </a:r>
            <a:endParaRPr lang="en-GB" sz="1800" dirty="0">
              <a:effectLst/>
              <a:latin typeface="Helvetica" pitchFamily="2" charset="0"/>
            </a:endParaRPr>
          </a:p>
          <a:p>
            <a:endParaRPr lang="en-US" dirty="0"/>
          </a:p>
        </p:txBody>
      </p:sp>
      <p:graphicFrame>
        <p:nvGraphicFramePr>
          <p:cNvPr id="5" name="Table 4">
            <a:extLst>
              <a:ext uri="{FF2B5EF4-FFF2-40B4-BE49-F238E27FC236}">
                <a16:creationId xmlns:a16="http://schemas.microsoft.com/office/drawing/2014/main" id="{E3DAFDBA-34AC-AAD2-3B7F-0A4F036201F9}"/>
              </a:ext>
            </a:extLst>
          </p:cNvPr>
          <p:cNvGraphicFramePr/>
          <p:nvPr>
            <p:extLst>
              <p:ext uri="{D42A27DB-BD31-4B8C-83A1-F6EECF244321}">
                <p14:modId xmlns:p14="http://schemas.microsoft.com/office/powerpoint/2010/main" val="1718584638"/>
              </p:ext>
            </p:extLst>
          </p:nvPr>
        </p:nvGraphicFramePr>
        <p:xfrm>
          <a:off x="838200" y="1825625"/>
          <a:ext cx="8429368" cy="3228457"/>
        </p:xfrm>
        <a:graphic>
          <a:graphicData uri="http://schemas.openxmlformats.org/drawingml/2006/table">
            <a:tbl>
              <a:tblPr>
                <a:tableStyleId>{5C22544A-7EE6-4342-B048-85BDC9FD1C3A}</a:tableStyleId>
              </a:tblPr>
              <a:tblGrid>
                <a:gridCol w="4214684">
                  <a:extLst>
                    <a:ext uri="{9D8B030D-6E8A-4147-A177-3AD203B41FA5}">
                      <a16:colId xmlns:a16="http://schemas.microsoft.com/office/drawing/2014/main" val="3695297295"/>
                    </a:ext>
                  </a:extLst>
                </a:gridCol>
                <a:gridCol w="4214684">
                  <a:extLst>
                    <a:ext uri="{9D8B030D-6E8A-4147-A177-3AD203B41FA5}">
                      <a16:colId xmlns:a16="http://schemas.microsoft.com/office/drawing/2014/main" val="2350271377"/>
                    </a:ext>
                  </a:extLst>
                </a:gridCol>
              </a:tblGrid>
              <a:tr h="461208">
                <a:tc>
                  <a:txBody>
                    <a:bodyPr/>
                    <a:lstStyle/>
                    <a:p>
                      <a:pPr marL="0" marR="0">
                        <a:buNone/>
                      </a:pPr>
                      <a:r>
                        <a:rPr lang="en-GB" sz="900">
                          <a:effectLst/>
                        </a:rPr>
                        <a:t>Plus</a:t>
                      </a:r>
                      <a:endParaRPr lang="en-GB" sz="900">
                        <a:effectLst/>
                        <a:latin typeface="Helvetica" pitchFamily="2" charset="0"/>
                      </a:endParaRPr>
                    </a:p>
                  </a:txBody>
                  <a:tcPr marL="0" marR="0" marT="0" marB="0"/>
                </a:tc>
                <a:tc>
                  <a:txBody>
                    <a:bodyPr/>
                    <a:lstStyle/>
                    <a:p>
                      <a:pPr marL="0" marR="0">
                        <a:buNone/>
                      </a:pPr>
                      <a:r>
                        <a:rPr lang="en-GB" sz="900">
                          <a:effectLst/>
                        </a:rPr>
                        <a:t>Minus</a:t>
                      </a:r>
                      <a:endParaRPr lang="en-GB" sz="900">
                        <a:effectLst/>
                        <a:latin typeface="Helvetica" pitchFamily="2" charset="0"/>
                      </a:endParaRPr>
                    </a:p>
                  </a:txBody>
                  <a:tcPr marL="0" marR="0" marT="0" marB="0"/>
                </a:tc>
                <a:extLst>
                  <a:ext uri="{0D108BD9-81ED-4DB2-BD59-A6C34878D82A}">
                    <a16:rowId xmlns:a16="http://schemas.microsoft.com/office/drawing/2014/main" val="3160696970"/>
                  </a:ext>
                </a:extLst>
              </a:tr>
              <a:tr h="922417">
                <a:tc>
                  <a:txBody>
                    <a:bodyPr/>
                    <a:lstStyle/>
                    <a:p>
                      <a:pPr marL="0" marR="0">
                        <a:buNone/>
                      </a:pPr>
                      <a:r>
                        <a:rPr lang="en-GB" sz="900">
                          <a:effectLst/>
                        </a:rPr>
                        <a:t>Brings in new</a:t>
                      </a:r>
                    </a:p>
                    <a:p>
                      <a:pPr marL="0" marR="0">
                        <a:buNone/>
                      </a:pPr>
                      <a:r>
                        <a:rPr lang="en-GB" sz="900">
                          <a:effectLst/>
                        </a:rPr>
                        <a:t>customers quickly</a:t>
                      </a:r>
                      <a:endParaRPr lang="en-GB" sz="900">
                        <a:effectLst/>
                        <a:latin typeface="Helvetica" pitchFamily="2" charset="0"/>
                      </a:endParaRPr>
                    </a:p>
                  </a:txBody>
                  <a:tcPr marL="0" marR="0" marT="0" marB="0"/>
                </a:tc>
                <a:tc>
                  <a:txBody>
                    <a:bodyPr/>
                    <a:lstStyle/>
                    <a:p>
                      <a:pPr marL="0" marR="0">
                        <a:buNone/>
                      </a:pPr>
                      <a:r>
                        <a:rPr lang="en-GB" sz="900">
                          <a:effectLst/>
                        </a:rPr>
                        <a:t>Higher ongoing cr (fees, advertising</a:t>
                      </a:r>
                      <a:endParaRPr lang="en-GB" sz="900">
                        <a:effectLst/>
                        <a:latin typeface="Helvetica" pitchFamily="2" charset="0"/>
                      </a:endParaRPr>
                    </a:p>
                  </a:txBody>
                  <a:tcPr marL="0" marR="0" marT="0" marB="0"/>
                </a:tc>
                <a:extLst>
                  <a:ext uri="{0D108BD9-81ED-4DB2-BD59-A6C34878D82A}">
                    <a16:rowId xmlns:a16="http://schemas.microsoft.com/office/drawing/2014/main" val="773535869"/>
                  </a:ext>
                </a:extLst>
              </a:tr>
              <a:tr h="461208">
                <a:tc>
                  <a:txBody>
                    <a:bodyPr/>
                    <a:lstStyle/>
                    <a:p>
                      <a:pPr marL="0" marR="0">
                        <a:buNone/>
                      </a:pPr>
                      <a:r>
                        <a:rPr lang="en-GB" sz="900">
                          <a:effectLst/>
                        </a:rPr>
                        <a:t>Increases total revenue potential</a:t>
                      </a:r>
                      <a:endParaRPr lang="en-GB" sz="900">
                        <a:effectLst/>
                        <a:latin typeface="Helvetica" pitchFamily="2" charset="0"/>
                      </a:endParaRPr>
                    </a:p>
                  </a:txBody>
                  <a:tcPr marL="0" marR="0" marT="0" marB="0"/>
                </a:tc>
                <a:tc>
                  <a:txBody>
                    <a:bodyPr/>
                    <a:lstStyle/>
                    <a:p>
                      <a:pPr marL="0" marR="0">
                        <a:buNone/>
                      </a:pPr>
                      <a:r>
                        <a:rPr lang="en-GB" sz="900">
                          <a:effectLst/>
                        </a:rPr>
                        <a:t>More work for sta production is slon</a:t>
                      </a:r>
                      <a:endParaRPr lang="en-GB" sz="900">
                        <a:effectLst/>
                        <a:latin typeface="Helvetica" pitchFamily="2" charset="0"/>
                      </a:endParaRPr>
                    </a:p>
                  </a:txBody>
                  <a:tcPr marL="0" marR="0" marT="0" marB="0"/>
                </a:tc>
                <a:extLst>
                  <a:ext uri="{0D108BD9-81ED-4DB2-BD59-A6C34878D82A}">
                    <a16:rowId xmlns:a16="http://schemas.microsoft.com/office/drawing/2014/main" val="3916942989"/>
                  </a:ext>
                </a:extLst>
              </a:tr>
              <a:tr h="461208">
                <a:tc>
                  <a:txBody>
                    <a:bodyPr/>
                    <a:lstStyle/>
                    <a:p>
                      <a:pPr marL="0" marR="0">
                        <a:buNone/>
                      </a:pPr>
                      <a:r>
                        <a:rPr lang="en-GB" sz="900">
                          <a:effectLst/>
                        </a:rPr>
                        <a:t>Makes the business more visible online</a:t>
                      </a:r>
                      <a:endParaRPr lang="en-GB" sz="900">
                        <a:effectLst/>
                        <a:latin typeface="Helvetica" pitchFamily="2" charset="0"/>
                      </a:endParaRPr>
                    </a:p>
                  </a:txBody>
                  <a:tcPr marL="0" marR="0" marT="0" marB="0"/>
                </a:tc>
                <a:tc>
                  <a:txBody>
                    <a:bodyPr/>
                    <a:lstStyle/>
                    <a:p>
                      <a:pPr marL="0" marR="0">
                        <a:buNone/>
                      </a:pPr>
                      <a:r>
                        <a:rPr lang="en-GB" sz="900">
                          <a:effectLst/>
                        </a:rPr>
                        <a:t>Risk of poor servi demand outpaces capacity</a:t>
                      </a:r>
                      <a:endParaRPr lang="en-GB" sz="900">
                        <a:effectLst/>
                        <a:latin typeface="Helvetica" pitchFamily="2" charset="0"/>
                      </a:endParaRPr>
                    </a:p>
                  </a:txBody>
                  <a:tcPr marL="0" marR="0" marT="0" marB="0"/>
                </a:tc>
                <a:extLst>
                  <a:ext uri="{0D108BD9-81ED-4DB2-BD59-A6C34878D82A}">
                    <a16:rowId xmlns:a16="http://schemas.microsoft.com/office/drawing/2014/main" val="4177595408"/>
                  </a:ext>
                </a:extLst>
              </a:tr>
              <a:tr h="461208">
                <a:tc>
                  <a:txBody>
                    <a:bodyPr/>
                    <a:lstStyle/>
                    <a:p>
                      <a:pPr marL="0" marR="0">
                        <a:buNone/>
                      </a:pPr>
                      <a:r>
                        <a:rPr lang="en-GB" sz="900">
                          <a:effectLst/>
                        </a:rPr>
                        <a:t>Helps compete with larger bakeries</a:t>
                      </a:r>
                      <a:endParaRPr lang="en-GB" sz="900">
                        <a:effectLst/>
                        <a:latin typeface="Helvetica" pitchFamily="2" charset="0"/>
                      </a:endParaRPr>
                    </a:p>
                  </a:txBody>
                  <a:tcPr marL="0" marR="0" marT="0" marB="0"/>
                </a:tc>
                <a:tc>
                  <a:txBody>
                    <a:bodyPr/>
                    <a:lstStyle/>
                    <a:p>
                      <a:pPr marL="0" marR="0">
                        <a:buNone/>
                      </a:pPr>
                      <a:r>
                        <a:rPr lang="en-GB" sz="900">
                          <a:effectLst/>
                        </a:rPr>
                        <a:t>Profit margins ma lower for large contracts</a:t>
                      </a:r>
                      <a:endParaRPr lang="en-GB" sz="900">
                        <a:effectLst/>
                        <a:latin typeface="Helvetica" pitchFamily="2" charset="0"/>
                      </a:endParaRPr>
                    </a:p>
                  </a:txBody>
                  <a:tcPr marL="0" marR="0" marT="0" marB="0"/>
                </a:tc>
                <a:extLst>
                  <a:ext uri="{0D108BD9-81ED-4DB2-BD59-A6C34878D82A}">
                    <a16:rowId xmlns:a16="http://schemas.microsoft.com/office/drawing/2014/main" val="1977607520"/>
                  </a:ext>
                </a:extLst>
              </a:tr>
              <a:tr h="461208">
                <a:tc>
                  <a:txBody>
                    <a:bodyPr/>
                    <a:lstStyle/>
                    <a:p>
                      <a:pPr marL="0" marR="0">
                        <a:buNone/>
                      </a:pPr>
                      <a:r>
                        <a:rPr lang="en-GB" sz="900">
                          <a:effectLst/>
                        </a:rPr>
                        <a:t>TOTAL: +3</a:t>
                      </a:r>
                      <a:endParaRPr lang="en-GB" sz="900">
                        <a:effectLst/>
                        <a:latin typeface="Helvetica" pitchFamily="2" charset="0"/>
                      </a:endParaRPr>
                    </a:p>
                  </a:txBody>
                  <a:tcPr marL="0" marR="0" marT="0" marB="0"/>
                </a:tc>
                <a:tc>
                  <a:txBody>
                    <a:bodyPr/>
                    <a:lstStyle/>
                    <a:p>
                      <a:pPr marL="0" marR="0">
                        <a:buNone/>
                      </a:pPr>
                      <a:r>
                        <a:rPr lang="en-GB" sz="900" dirty="0">
                          <a:effectLst/>
                        </a:rPr>
                        <a:t>TOTAL: -4</a:t>
                      </a:r>
                      <a:endParaRPr lang="en-GB" sz="900" dirty="0">
                        <a:effectLst/>
                        <a:latin typeface="Helvetica" pitchFamily="2" charset="0"/>
                      </a:endParaRPr>
                    </a:p>
                  </a:txBody>
                  <a:tcPr marL="0" marR="0" marT="0" marB="0"/>
                </a:tc>
                <a:extLst>
                  <a:ext uri="{0D108BD9-81ED-4DB2-BD59-A6C34878D82A}">
                    <a16:rowId xmlns:a16="http://schemas.microsoft.com/office/drawing/2014/main" val="1737169941"/>
                  </a:ext>
                </a:extLst>
              </a:tr>
            </a:tbl>
          </a:graphicData>
        </a:graphic>
      </p:graphicFrame>
      <p:pic>
        <p:nvPicPr>
          <p:cNvPr id="7" name="Picture 6">
            <a:extLst>
              <a:ext uri="{FF2B5EF4-FFF2-40B4-BE49-F238E27FC236}">
                <a16:creationId xmlns:a16="http://schemas.microsoft.com/office/drawing/2014/main" id="{10176E41-ACA7-24B9-5BB2-D995C0D39104}"/>
              </a:ext>
            </a:extLst>
          </p:cNvPr>
          <p:cNvPicPr>
            <a:picLocks noChangeAspect="1"/>
          </p:cNvPicPr>
          <p:nvPr/>
        </p:nvPicPr>
        <p:blipFill>
          <a:blip r:embed="rId2"/>
          <a:stretch>
            <a:fillRect/>
          </a:stretch>
        </p:blipFill>
        <p:spPr>
          <a:xfrm>
            <a:off x="7551351" y="0"/>
            <a:ext cx="4640649" cy="5791200"/>
          </a:xfrm>
          <a:prstGeom prst="rect">
            <a:avLst/>
          </a:prstGeom>
        </p:spPr>
      </p:pic>
    </p:spTree>
    <p:extLst>
      <p:ext uri="{BB962C8B-B14F-4D97-AF65-F5344CB8AC3E}">
        <p14:creationId xmlns:p14="http://schemas.microsoft.com/office/powerpoint/2010/main" val="33793986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B15D460-F324-CA7C-DD3C-52106A583689}"/>
              </a:ext>
            </a:extLst>
          </p:cNvPr>
          <p:cNvSpPr>
            <a:spLocks noGrp="1"/>
          </p:cNvSpPr>
          <p:nvPr>
            <p:ph type="title"/>
          </p:nvPr>
        </p:nvSpPr>
        <p:spPr>
          <a:xfrm>
            <a:off x="411892" y="365124"/>
            <a:ext cx="10941908" cy="5778930"/>
          </a:xfrm>
        </p:spPr>
        <p:txBody>
          <a:bodyPr>
            <a:normAutofit fontScale="90000"/>
          </a:bodyPr>
          <a:lstStyle/>
          <a:p>
            <a:r>
              <a:rPr lang="en-GB" sz="1800" b="0" i="0" dirty="0">
                <a:effectLst/>
                <a:latin typeface="Helvetica" pitchFamily="2" charset="0"/>
              </a:rPr>
              <a:t>Appendix 2: Task 4a - Implementation Plan</a:t>
            </a:r>
            <a:br>
              <a:rPr lang="en-GB" sz="1800" dirty="0">
                <a:effectLst/>
                <a:latin typeface="Helvetica" pitchFamily="2" charset="0"/>
              </a:rPr>
            </a:br>
            <a:r>
              <a:rPr lang="en-GB" sz="1800" b="0" i="0" dirty="0">
                <a:effectLst/>
                <a:latin typeface="Helvetica" pitchFamily="2" charset="0"/>
              </a:rPr>
              <a:t>Source: O'Connell and </a:t>
            </a:r>
            <a:r>
              <a:rPr lang="en-GB" sz="1800" b="0" i="0" dirty="0" err="1">
                <a:effectLst/>
                <a:latin typeface="Helvetica" pitchFamily="2" charset="0"/>
              </a:rPr>
              <a:t>Cuthbertson</a:t>
            </a:r>
            <a:br>
              <a:rPr lang="en-GB" sz="1800" dirty="0">
                <a:effectLst/>
                <a:latin typeface="Helvetica" pitchFamily="2" charset="0"/>
              </a:rPr>
            </a:br>
            <a:r>
              <a:rPr lang="en-GB" sz="1800" b="0" i="0" dirty="0">
                <a:effectLst/>
                <a:latin typeface="Helvetica" pitchFamily="2" charset="0"/>
              </a:rPr>
              <a:t>(2009)</a:t>
            </a:r>
            <a:br>
              <a:rPr lang="en-GB" sz="1800" dirty="0">
                <a:effectLst/>
                <a:latin typeface="Helvetica" pitchFamily="2" charset="0"/>
              </a:rPr>
            </a:br>
            <a:r>
              <a:rPr lang="en-GB" sz="1800" b="0" i="0" dirty="0">
                <a:effectLst/>
                <a:latin typeface="Helvetica" pitchFamily="2" charset="0"/>
              </a:rPr>
              <a:t>Problem: Inefficient production, stock errors, and delays</a:t>
            </a:r>
            <a:br>
              <a:rPr lang="en-GB" sz="1800" dirty="0">
                <a:effectLst/>
                <a:latin typeface="Helvetica" pitchFamily="2" charset="0"/>
              </a:rPr>
            </a:br>
            <a:r>
              <a:rPr lang="en-GB" sz="1800" b="0" i="0" dirty="0">
                <a:effectLst/>
                <a:latin typeface="Helvetica" pitchFamily="2" charset="0"/>
              </a:rPr>
              <a:t>Solution: Modernise Operations &amp;</a:t>
            </a:r>
            <a:br>
              <a:rPr lang="en-GB" sz="1800" dirty="0">
                <a:effectLst/>
                <a:latin typeface="Helvetica" pitchFamily="2" charset="0"/>
              </a:rPr>
            </a:br>
            <a:r>
              <a:rPr lang="en-GB" sz="1800" b="0" i="0" dirty="0">
                <a:effectLst/>
                <a:latin typeface="Helvetica" pitchFamily="2" charset="0"/>
              </a:rPr>
              <a:t>Inventory Control</a:t>
            </a:r>
            <a:br>
              <a:rPr lang="en-GB" sz="1800" b="0" i="0" dirty="0">
                <a:effectLst/>
                <a:latin typeface="Helvetica" pitchFamily="2" charset="0"/>
              </a:rPr>
            </a:br>
            <a:r>
              <a:rPr lang="en-GB" sz="1800" b="0" i="0" dirty="0">
                <a:effectLst/>
                <a:latin typeface="Helvetica" pitchFamily="2" charset="0"/>
              </a:rPr>
              <a:t>No.</a:t>
            </a:r>
            <a:br>
              <a:rPr lang="en-GB" sz="1800" dirty="0">
                <a:effectLst/>
                <a:latin typeface="Helvetica" pitchFamily="2" charset="0"/>
              </a:rPr>
            </a:br>
            <a:r>
              <a:rPr lang="en-GB" sz="1800" b="0" i="0" dirty="0">
                <a:effectLst/>
                <a:latin typeface="Helvetica" pitchFamily="2" charset="0"/>
              </a:rPr>
              <a:t>11)</a:t>
            </a:r>
            <a:br>
              <a:rPr lang="en-GB" sz="1800" dirty="0">
                <a:effectLst/>
                <a:latin typeface="Helvetica" pitchFamily="2" charset="0"/>
              </a:rPr>
            </a:br>
            <a:r>
              <a:rPr lang="en-GB" sz="1800" b="0" i="0" dirty="0">
                <a:effectLst/>
                <a:latin typeface="Helvetica" pitchFamily="2" charset="0"/>
              </a:rPr>
              <a:t>Task</a:t>
            </a:r>
            <a:br>
              <a:rPr lang="en-GB" sz="1800" dirty="0">
                <a:effectLst/>
                <a:latin typeface="Helvetica" pitchFamily="2" charset="0"/>
              </a:rPr>
            </a:br>
            <a:r>
              <a:rPr lang="en-GB" sz="1800" b="0" i="0" dirty="0">
                <a:effectLst/>
                <a:latin typeface="Helvetica" pitchFamily="2" charset="0"/>
              </a:rPr>
              <a:t>Assessment &amp;</a:t>
            </a:r>
            <a:br>
              <a:rPr lang="en-GB" sz="1800" dirty="0">
                <a:effectLst/>
                <a:latin typeface="Helvetica" pitchFamily="2" charset="0"/>
              </a:rPr>
            </a:br>
            <a:r>
              <a:rPr lang="en-GB" sz="1800" b="0" i="0" dirty="0">
                <a:effectLst/>
                <a:latin typeface="Helvetica" pitchFamily="2" charset="0"/>
              </a:rPr>
              <a:t>Selection</a:t>
            </a:r>
            <a:br>
              <a:rPr lang="en-GB" sz="1800" dirty="0">
                <a:effectLst/>
                <a:latin typeface="Helvetica" pitchFamily="2" charset="0"/>
              </a:rPr>
            </a:br>
            <a:r>
              <a:rPr lang="en-GB" sz="1800" b="0" i="0" dirty="0">
                <a:effectLst/>
                <a:latin typeface="Helvetica" pitchFamily="2" charset="0"/>
              </a:rPr>
              <a:t>2</a:t>
            </a:r>
            <a:br>
              <a:rPr lang="en-GB" sz="1800" dirty="0">
                <a:effectLst/>
                <a:latin typeface="Helvetica" pitchFamily="2" charset="0"/>
              </a:rPr>
            </a:br>
            <a:r>
              <a:rPr lang="en-GB" sz="1800" b="0" i="0" dirty="0">
                <a:effectLst/>
                <a:latin typeface="Helvetica" pitchFamily="2" charset="0"/>
              </a:rPr>
              <a:t>Training</a:t>
            </a:r>
            <a:br>
              <a:rPr lang="en-GB" sz="1800" dirty="0">
                <a:effectLst/>
                <a:latin typeface="Helvetica" pitchFamily="2" charset="0"/>
              </a:rPr>
            </a:br>
            <a:r>
              <a:rPr lang="en-GB" sz="1800" b="0" i="0" dirty="0">
                <a:effectLst/>
                <a:latin typeface="Helvetica" pitchFamily="2" charset="0"/>
              </a:rPr>
              <a:t>3</a:t>
            </a:r>
            <a:br>
              <a:rPr lang="en-GB" sz="1800" dirty="0">
                <a:effectLst/>
                <a:latin typeface="Helvetica" pitchFamily="2" charset="0"/>
              </a:rPr>
            </a:br>
            <a:r>
              <a:rPr lang="en-GB" sz="1800" b="0" i="0" dirty="0">
                <a:effectLst/>
                <a:latin typeface="Helvetica" pitchFamily="2" charset="0"/>
              </a:rPr>
              <a:t>Phased</a:t>
            </a:r>
            <a:br>
              <a:rPr lang="en-GB" sz="1800" dirty="0">
                <a:effectLst/>
                <a:latin typeface="Helvetica" pitchFamily="2" charset="0"/>
              </a:rPr>
            </a:br>
            <a:r>
              <a:rPr lang="en-GB" sz="1800" b="0" i="0" dirty="0">
                <a:effectLst/>
                <a:latin typeface="Helvetica" pitchFamily="2" charset="0"/>
              </a:rPr>
              <a:t>Implementation</a:t>
            </a:r>
            <a:br>
              <a:rPr lang="en-GB" sz="1800" dirty="0">
                <a:effectLst/>
                <a:latin typeface="Helvetica" pitchFamily="2" charset="0"/>
              </a:rPr>
            </a:br>
            <a:r>
              <a:rPr lang="en-GB" sz="1800" b="0" i="0" dirty="0">
                <a:effectLst/>
                <a:latin typeface="Helvetica" pitchFamily="2" charset="0"/>
              </a:rPr>
              <a:t>4</a:t>
            </a:r>
            <a:br>
              <a:rPr lang="en-GB" sz="1800" dirty="0">
                <a:effectLst/>
                <a:latin typeface="Helvetica" pitchFamily="2" charset="0"/>
              </a:rPr>
            </a:br>
            <a:r>
              <a:rPr lang="en-GB" sz="1800" b="0" i="0" dirty="0">
                <a:effectLst/>
                <a:latin typeface="Helvetica" pitchFamily="2" charset="0"/>
              </a:rPr>
              <a:t>Review &amp; Adjust</a:t>
            </a:r>
            <a:br>
              <a:rPr lang="en-GB" sz="1800" b="0" i="0" dirty="0">
                <a:effectLst/>
                <a:latin typeface="Helvetica" pitchFamily="2" charset="0"/>
              </a:rPr>
            </a:br>
            <a:br>
              <a:rPr lang="en-GB" sz="1800" dirty="0">
                <a:effectLst/>
                <a:latin typeface="Helvetica" pitchFamily="2" charset="0"/>
              </a:rPr>
            </a:br>
            <a:r>
              <a:rPr lang="en-GB" sz="1800" b="0" i="0" dirty="0">
                <a:effectLst/>
                <a:latin typeface="Helvetica" pitchFamily="2" charset="0"/>
              </a:rPr>
              <a:t>WHAT</a:t>
            </a:r>
            <a:br>
              <a:rPr lang="en-GB" sz="1800" dirty="0">
                <a:effectLst/>
                <a:latin typeface="Helvetica" pitchFamily="2" charset="0"/>
              </a:rPr>
            </a:br>
            <a:r>
              <a:rPr lang="en-GB" sz="1800" b="0" i="0" dirty="0">
                <a:effectLst/>
                <a:latin typeface="Helvetica" pitchFamily="2" charset="0"/>
              </a:rPr>
              <a:t>Review current workflow; cho cost inventory software; schedule maintenance</a:t>
            </a:r>
            <a:br>
              <a:rPr lang="en-GB" sz="1800" dirty="0">
                <a:effectLst/>
                <a:latin typeface="Helvetica" pitchFamily="2" charset="0"/>
              </a:rPr>
            </a:br>
            <a:r>
              <a:rPr lang="en-GB" sz="1800" b="0" i="0" dirty="0">
                <a:effectLst/>
                <a:latin typeface="Helvetica" pitchFamily="2" charset="0"/>
              </a:rPr>
              <a:t>Train 2 product staff on stock and new schedule </a:t>
            </a:r>
            <a:br>
              <a:rPr lang="en-GB" sz="1800" dirty="0">
                <a:effectLst/>
                <a:latin typeface="Helvetica" pitchFamily="2" charset="0"/>
              </a:rPr>
            </a:br>
            <a:r>
              <a:rPr lang="en-GB" sz="1800" b="0" i="0" dirty="0">
                <a:effectLst/>
                <a:latin typeface="Helvetica" pitchFamily="2" charset="0"/>
              </a:rPr>
              <a:t>Start using new stock system; run production carry out first maintenance</a:t>
            </a:r>
            <a:br>
              <a:rPr lang="en-GB" sz="1800" dirty="0">
                <a:effectLst/>
                <a:latin typeface="Helvetica" pitchFamily="2" charset="0"/>
              </a:rPr>
            </a:br>
            <a:r>
              <a:rPr lang="en-GB" sz="1800" b="0" i="0" dirty="0">
                <a:effectLst/>
                <a:latin typeface="Helvetica" pitchFamily="2" charset="0"/>
              </a:rPr>
              <a:t>Check waste l and delivery ti any issues.</a:t>
            </a:r>
            <a:br>
              <a:rPr lang="en-GB" sz="1800" dirty="0">
                <a:effectLst/>
                <a:latin typeface="Helvetica" pitchFamily="2" charset="0"/>
              </a:rPr>
            </a:br>
            <a:endParaRPr lang="en-GB" sz="1800" dirty="0">
              <a:effectLst/>
              <a:latin typeface="Helvetica" pitchFamily="2" charset="0"/>
            </a:endParaRPr>
          </a:p>
        </p:txBody>
      </p:sp>
      <p:graphicFrame>
        <p:nvGraphicFramePr>
          <p:cNvPr id="9" name="Table 8">
            <a:extLst>
              <a:ext uri="{FF2B5EF4-FFF2-40B4-BE49-F238E27FC236}">
                <a16:creationId xmlns:a16="http://schemas.microsoft.com/office/drawing/2014/main" id="{840001A2-2E99-3AC3-640E-63EDAA870498}"/>
              </a:ext>
            </a:extLst>
          </p:cNvPr>
          <p:cNvGraphicFramePr/>
          <p:nvPr>
            <p:extLst>
              <p:ext uri="{D42A27DB-BD31-4B8C-83A1-F6EECF244321}">
                <p14:modId xmlns:p14="http://schemas.microsoft.com/office/powerpoint/2010/main" val="1411044212"/>
              </p:ext>
            </p:extLst>
          </p:nvPr>
        </p:nvGraphicFramePr>
        <p:xfrm>
          <a:off x="4064000" y="1674057"/>
          <a:ext cx="8128000" cy="3161064"/>
        </p:xfrm>
        <a:graphic>
          <a:graphicData uri="http://schemas.openxmlformats.org/drawingml/2006/table">
            <a:tbl>
              <a:tblPr>
                <a:tableStyleId>{5C22544A-7EE6-4342-B048-85BDC9FD1C3A}</a:tableStyleId>
              </a:tblPr>
              <a:tblGrid>
                <a:gridCol w="2032000">
                  <a:extLst>
                    <a:ext uri="{9D8B030D-6E8A-4147-A177-3AD203B41FA5}">
                      <a16:colId xmlns:a16="http://schemas.microsoft.com/office/drawing/2014/main" val="710468953"/>
                    </a:ext>
                  </a:extLst>
                </a:gridCol>
                <a:gridCol w="2032000">
                  <a:extLst>
                    <a:ext uri="{9D8B030D-6E8A-4147-A177-3AD203B41FA5}">
                      <a16:colId xmlns:a16="http://schemas.microsoft.com/office/drawing/2014/main" val="3430128448"/>
                    </a:ext>
                  </a:extLst>
                </a:gridCol>
                <a:gridCol w="4064000">
                  <a:extLst>
                    <a:ext uri="{9D8B030D-6E8A-4147-A177-3AD203B41FA5}">
                      <a16:colId xmlns:a16="http://schemas.microsoft.com/office/drawing/2014/main" val="1097118819"/>
                    </a:ext>
                  </a:extLst>
                </a:gridCol>
              </a:tblGrid>
              <a:tr h="2107376">
                <a:tc>
                  <a:txBody>
                    <a:bodyPr/>
                    <a:lstStyle/>
                    <a:p>
                      <a:pPr marL="0" marR="0">
                        <a:buNone/>
                      </a:pPr>
                      <a:r>
                        <a:rPr lang="en-GB" sz="900">
                          <a:effectLst/>
                        </a:rPr>
                        <a:t>WHEN</a:t>
                      </a:r>
                      <a:endParaRPr lang="en-GB" sz="900">
                        <a:effectLst/>
                        <a:latin typeface="Helvetica" pitchFamily="2" charset="0"/>
                      </a:endParaRPr>
                    </a:p>
                  </a:txBody>
                  <a:tcPr marL="0" marR="0" marT="0" marB="0"/>
                </a:tc>
                <a:tc>
                  <a:txBody>
                    <a:bodyPr/>
                    <a:lstStyle/>
                    <a:p>
                      <a:pPr marL="0" marR="0" algn="l" defTabSz="914400" rtl="0" eaLnBrk="1" latinLnBrk="0" hangingPunct="1">
                        <a:buNone/>
                      </a:pPr>
                      <a:br>
                        <a:rPr lang="en-GB" sz="900" dirty="0">
                          <a:effectLst/>
                        </a:rPr>
                      </a:br>
                      <a:endParaRPr lang="en-GB" sz="900" kern="1200" dirty="0">
                        <a:solidFill>
                          <a:schemeClr val="dk1"/>
                        </a:solidFill>
                        <a:effectLst/>
                        <a:latin typeface="Helvetica" pitchFamily="2" charset="0"/>
                        <a:ea typeface="+mn-ea"/>
                        <a:cs typeface="+mn-cs"/>
                      </a:endParaRPr>
                    </a:p>
                  </a:txBody>
                  <a:tcPr marL="0" marR="0" marT="0" marB="0"/>
                </a:tc>
                <a:tc>
                  <a:txBody>
                    <a:bodyPr/>
                    <a:lstStyle/>
                    <a:p>
                      <a:r>
                        <a:rPr lang="en-GB" sz="900" dirty="0">
                          <a:effectLst/>
                        </a:rPr>
                        <a:t>Basil (Owner)</a:t>
                      </a:r>
                      <a:endParaRPr lang="en-US" dirty="0"/>
                    </a:p>
                  </a:txBody>
                  <a:tcPr marL="0" marR="0" marT="0" marB="0"/>
                </a:tc>
                <a:extLst>
                  <a:ext uri="{0D108BD9-81ED-4DB2-BD59-A6C34878D82A}">
                    <a16:rowId xmlns:a16="http://schemas.microsoft.com/office/drawing/2014/main" val="3432042664"/>
                  </a:ext>
                </a:extLst>
              </a:tr>
              <a:tr h="1053688">
                <a:tc>
                  <a:txBody>
                    <a:bodyPr/>
                    <a:lstStyle/>
                    <a:p>
                      <a:pPr marL="0" marR="0">
                        <a:buNone/>
                      </a:pPr>
                      <a:r>
                        <a:rPr lang="en-GB" sz="900">
                          <a:effectLst/>
                        </a:rPr>
                        <a:t>Weeks 1-2</a:t>
                      </a:r>
                      <a:endParaRPr lang="en-GB" sz="900">
                        <a:effectLst/>
                        <a:latin typeface="Helvetica" pitchFamily="2" charset="0"/>
                      </a:endParaRPr>
                    </a:p>
                  </a:txBody>
                  <a:tcPr marL="0" marR="0" marT="0" marB="0"/>
                </a:tc>
                <a:tc>
                  <a:txBody>
                    <a:bodyPr/>
                    <a:lstStyle/>
                    <a:p>
                      <a:pPr marL="0" marR="0">
                        <a:buNone/>
                      </a:pPr>
                      <a:r>
                        <a:rPr lang="en-GB" sz="900" dirty="0">
                          <a:effectLst/>
                        </a:rPr>
                        <a:t>Basil (Owner)</a:t>
                      </a:r>
                      <a:endParaRPr lang="en-GB" sz="900" dirty="0">
                        <a:effectLst/>
                        <a:latin typeface="Helvetica" pitchFamily="2" charset="0"/>
                      </a:endParaRPr>
                    </a:p>
                  </a:txBody>
                  <a:tcPr marL="0" marR="0" marT="0" marB="0"/>
                </a:tc>
                <a:tc>
                  <a:txBody>
                    <a:bodyPr/>
                    <a:lstStyle/>
                    <a:p>
                      <a:endParaRPr lang="en-US"/>
                    </a:p>
                  </a:txBody>
                  <a:tcPr/>
                </a:tc>
                <a:extLst>
                  <a:ext uri="{0D108BD9-81ED-4DB2-BD59-A6C34878D82A}">
                    <a16:rowId xmlns:a16="http://schemas.microsoft.com/office/drawing/2014/main" val="3977929354"/>
                  </a:ext>
                </a:extLst>
              </a:tr>
            </a:tbl>
          </a:graphicData>
        </a:graphic>
      </p:graphicFrame>
      <p:pic>
        <p:nvPicPr>
          <p:cNvPr id="4" name="Picture 3">
            <a:extLst>
              <a:ext uri="{FF2B5EF4-FFF2-40B4-BE49-F238E27FC236}">
                <a16:creationId xmlns:a16="http://schemas.microsoft.com/office/drawing/2014/main" id="{BE37C2D7-91E0-11FF-86D1-A32D4C7CDB43}"/>
              </a:ext>
            </a:extLst>
          </p:cNvPr>
          <p:cNvPicPr>
            <a:picLocks noChangeAspect="1"/>
          </p:cNvPicPr>
          <p:nvPr/>
        </p:nvPicPr>
        <p:blipFill>
          <a:blip r:embed="rId2"/>
          <a:stretch>
            <a:fillRect/>
          </a:stretch>
        </p:blipFill>
        <p:spPr>
          <a:xfrm flipV="1">
            <a:off x="5882846" y="274753"/>
            <a:ext cx="5968171" cy="1132703"/>
          </a:xfrm>
          <a:prstGeom prst="rect">
            <a:avLst/>
          </a:prstGeom>
        </p:spPr>
      </p:pic>
    </p:spTree>
    <p:extLst>
      <p:ext uri="{BB962C8B-B14F-4D97-AF65-F5344CB8AC3E}">
        <p14:creationId xmlns:p14="http://schemas.microsoft.com/office/powerpoint/2010/main" val="35723014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D273A5-ECDE-29FC-AD5F-459F635443DC}"/>
              </a:ext>
            </a:extLst>
          </p:cNvPr>
          <p:cNvSpPr>
            <a:spLocks noGrp="1"/>
          </p:cNvSpPr>
          <p:nvPr>
            <p:ph type="title"/>
          </p:nvPr>
        </p:nvSpPr>
        <p:spPr>
          <a:xfrm>
            <a:off x="295360" y="-21239"/>
            <a:ext cx="6939692" cy="2277848"/>
          </a:xfrm>
        </p:spPr>
        <p:txBody>
          <a:bodyPr>
            <a:normAutofit/>
          </a:bodyPr>
          <a:lstStyle/>
          <a:p>
            <a:r>
              <a:rPr lang="en-GB" sz="1800" b="0" i="0" dirty="0">
                <a:effectLst/>
                <a:latin typeface="Helvetica" pitchFamily="2" charset="0"/>
              </a:rPr>
              <a:t>Appendix 3: Task 5a - KPI and SMART  </a:t>
            </a:r>
            <a:br>
              <a:rPr lang="en-GB" sz="1800" dirty="0">
                <a:effectLst/>
                <a:latin typeface="Helvetica" pitchFamily="2" charset="0"/>
              </a:rPr>
            </a:br>
            <a:r>
              <a:rPr lang="en-GB" sz="1800" b="0" i="0" dirty="0">
                <a:effectLst/>
                <a:latin typeface="Helvetica" pitchFamily="2" charset="0"/>
              </a:rPr>
              <a:t>Objectives</a:t>
            </a:r>
            <a:br>
              <a:rPr lang="en-GB" sz="1800" dirty="0">
                <a:effectLst/>
                <a:latin typeface="Helvetica" pitchFamily="2" charset="0"/>
              </a:rPr>
            </a:br>
            <a:r>
              <a:rPr lang="en-GB" sz="1800" b="0" i="0" dirty="0">
                <a:effectLst/>
                <a:latin typeface="Helvetica" pitchFamily="2" charset="0"/>
              </a:rPr>
              <a:t>Source: Doran (1981); Slack et al.</a:t>
            </a:r>
            <a:br>
              <a:rPr lang="en-GB" sz="1800" dirty="0">
                <a:effectLst/>
                <a:latin typeface="Helvetica" pitchFamily="2" charset="0"/>
              </a:rPr>
            </a:br>
            <a:r>
              <a:rPr lang="en-GB" sz="1800" b="0" i="0" dirty="0">
                <a:effectLst/>
                <a:latin typeface="Helvetica" pitchFamily="2" charset="0"/>
              </a:rPr>
              <a:t>(2022)</a:t>
            </a:r>
            <a:br>
              <a:rPr lang="en-GB" sz="1800" dirty="0">
                <a:effectLst/>
                <a:latin typeface="Helvetica" pitchFamily="2" charset="0"/>
              </a:rPr>
            </a:br>
            <a:r>
              <a:rPr lang="en-GB" sz="1800" b="0" i="0" dirty="0">
                <a:effectLst/>
                <a:latin typeface="Helvetica" pitchFamily="2" charset="0"/>
              </a:rPr>
              <a:t>Key Performance Indicator:</a:t>
            </a:r>
            <a:br>
              <a:rPr lang="en-GB" sz="1800" dirty="0">
                <a:effectLst/>
                <a:latin typeface="Helvetica" pitchFamily="2" charset="0"/>
              </a:rPr>
            </a:br>
            <a:r>
              <a:rPr lang="en-GB" sz="1800" b="0" i="0" dirty="0">
                <a:effectLst/>
                <a:latin typeface="Helvetica" pitchFamily="2" charset="0"/>
              </a:rPr>
              <a:t>Percentage reduction in production waste and percentage of orders delivered on time</a:t>
            </a:r>
            <a:br>
              <a:rPr lang="en-GB" sz="1800" b="0" i="0" dirty="0">
                <a:effectLst/>
                <a:latin typeface="Helvetica" pitchFamily="2" charset="0"/>
              </a:rPr>
            </a:br>
            <a:r>
              <a:rPr lang="en-GB" sz="1800" b="0" i="0" dirty="0">
                <a:effectLst/>
                <a:latin typeface="Helvetica" pitchFamily="2" charset="0"/>
              </a:rPr>
              <a:t>                                                    </a:t>
            </a:r>
            <a:endParaRPr lang="en-GB" sz="1800" dirty="0">
              <a:effectLst/>
              <a:latin typeface="Helvetica" pitchFamily="2" charset="0"/>
            </a:endParaRPr>
          </a:p>
        </p:txBody>
      </p:sp>
      <p:sp>
        <p:nvSpPr>
          <p:cNvPr id="5" name="Content Placeholder 4">
            <a:extLst>
              <a:ext uri="{FF2B5EF4-FFF2-40B4-BE49-F238E27FC236}">
                <a16:creationId xmlns:a16="http://schemas.microsoft.com/office/drawing/2014/main" id="{1250B550-EB9A-BC31-E06C-E255DBDD7266}"/>
              </a:ext>
            </a:extLst>
          </p:cNvPr>
          <p:cNvSpPr>
            <a:spLocks noGrp="1"/>
          </p:cNvSpPr>
          <p:nvPr>
            <p:ph idx="1"/>
          </p:nvPr>
        </p:nvSpPr>
        <p:spPr>
          <a:xfrm>
            <a:off x="0" y="2103437"/>
            <a:ext cx="7530413" cy="1325563"/>
          </a:xfrm>
        </p:spPr>
        <p:txBody>
          <a:bodyPr>
            <a:normAutofit fontScale="32500" lnSpcReduction="20000"/>
          </a:bodyPr>
          <a:lstStyle/>
          <a:p>
            <a:r>
              <a:rPr lang="en-GB" sz="1800" b="0" i="0" dirty="0">
                <a:effectLst/>
                <a:latin typeface="Helvetica" pitchFamily="2" charset="0"/>
              </a:rPr>
              <a:t>Specific</a:t>
            </a:r>
            <a:r>
              <a:rPr lang="en-GB" sz="1800" dirty="0">
                <a:latin typeface="Helvetica" pitchFamily="2" charset="0"/>
              </a:rPr>
              <a:t>; </a:t>
            </a:r>
            <a:endParaRPr lang="en-GB" sz="1800" dirty="0">
              <a:effectLst/>
              <a:latin typeface="Helvetica" pitchFamily="2" charset="0"/>
            </a:endParaRPr>
          </a:p>
          <a:p>
            <a:r>
              <a:rPr lang="en-GB" sz="1800" b="0" i="0" dirty="0">
                <a:effectLst/>
                <a:latin typeface="Helvetica" pitchFamily="2" charset="0"/>
              </a:rPr>
              <a:t>Reduce raw material and finished product waste. </a:t>
            </a:r>
            <a:endParaRPr lang="en-GB" sz="1800" dirty="0">
              <a:effectLst/>
              <a:latin typeface="Helvetica" pitchFamily="2" charset="0"/>
            </a:endParaRPr>
          </a:p>
          <a:p>
            <a:r>
              <a:rPr lang="en-GB" sz="1800" b="0" i="0" dirty="0">
                <a:effectLst/>
                <a:latin typeface="Helvetica" pitchFamily="2" charset="0"/>
              </a:rPr>
              <a:t>Improve delivery reliability.</a:t>
            </a:r>
          </a:p>
          <a:p>
            <a:r>
              <a:rPr lang="en-GB" sz="1800" b="0" i="0" dirty="0">
                <a:effectLst/>
                <a:latin typeface="Helvetica" pitchFamily="2" charset="0"/>
              </a:rPr>
              <a:t> Time-Bound</a:t>
            </a:r>
            <a:endParaRPr lang="en-GB" sz="1800" dirty="0">
              <a:effectLst/>
              <a:latin typeface="Helvetica" pitchFamily="2" charset="0"/>
            </a:endParaRPr>
          </a:p>
          <a:p>
            <a:r>
              <a:rPr lang="en-GB" sz="1800" b="0" i="0" dirty="0">
                <a:effectLst/>
                <a:latin typeface="Helvetica" pitchFamily="2" charset="0"/>
              </a:rPr>
              <a:t>Achieve within 3 months</a:t>
            </a:r>
            <a:endParaRPr lang="en-GB" sz="1800" dirty="0">
              <a:effectLst/>
              <a:latin typeface="Helvetica" pitchFamily="2" charset="0"/>
            </a:endParaRPr>
          </a:p>
          <a:p>
            <a:r>
              <a:rPr lang="en-GB" sz="1800" b="0" i="0" dirty="0">
                <a:effectLst/>
                <a:latin typeface="Helvetica" pitchFamily="2" charset="0"/>
              </a:rPr>
              <a:t>Achieve within 2 months</a:t>
            </a:r>
            <a:endParaRPr lang="en-GB" sz="1800" dirty="0">
              <a:effectLst/>
              <a:latin typeface="Helvetica" pitchFamily="2" charset="0"/>
            </a:endParaRPr>
          </a:p>
          <a:p>
            <a:r>
              <a:rPr lang="en-GB" sz="1800" b="0" i="0" dirty="0">
                <a:effectLst/>
                <a:latin typeface="Helvetica" pitchFamily="2" charset="0"/>
              </a:rPr>
              <a:t>                                               </a:t>
            </a:r>
          </a:p>
          <a:p>
            <a:endParaRPr lang="en-GB" sz="1800" b="0" i="0" dirty="0">
              <a:effectLst/>
              <a:latin typeface="Helvetica" pitchFamily="2" charset="0"/>
            </a:endParaRPr>
          </a:p>
          <a:p>
            <a:endParaRPr lang="en-GB" sz="1800" dirty="0">
              <a:latin typeface="Helvetica" pitchFamily="2" charset="0"/>
            </a:endParaRPr>
          </a:p>
          <a:p>
            <a:endParaRPr lang="en-GB" sz="1800" dirty="0">
              <a:effectLst/>
              <a:latin typeface="Helvetica" pitchFamily="2" charset="0"/>
            </a:endParaRPr>
          </a:p>
          <a:p>
            <a:endParaRPr lang="en-GB" sz="1800" dirty="0">
              <a:effectLst/>
              <a:latin typeface="Helvetica" pitchFamily="2" charset="0"/>
            </a:endParaRPr>
          </a:p>
        </p:txBody>
      </p:sp>
      <p:graphicFrame>
        <p:nvGraphicFramePr>
          <p:cNvPr id="7" name="Table 6">
            <a:extLst>
              <a:ext uri="{FF2B5EF4-FFF2-40B4-BE49-F238E27FC236}">
                <a16:creationId xmlns:a16="http://schemas.microsoft.com/office/drawing/2014/main" id="{DDBFA007-D138-EB35-A2A8-8A31367B3DA5}"/>
              </a:ext>
            </a:extLst>
          </p:cNvPr>
          <p:cNvGraphicFramePr/>
          <p:nvPr>
            <p:extLst>
              <p:ext uri="{D42A27DB-BD31-4B8C-83A1-F6EECF244321}">
                <p14:modId xmlns:p14="http://schemas.microsoft.com/office/powerpoint/2010/main" val="3786883304"/>
              </p:ext>
            </p:extLst>
          </p:nvPr>
        </p:nvGraphicFramePr>
        <p:xfrm>
          <a:off x="247481" y="3429000"/>
          <a:ext cx="7530411" cy="3840480"/>
        </p:xfrm>
        <a:graphic>
          <a:graphicData uri="http://schemas.openxmlformats.org/drawingml/2006/table">
            <a:tbl>
              <a:tblPr>
                <a:tableStyleId>{5C22544A-7EE6-4342-B048-85BDC9FD1C3A}</a:tableStyleId>
              </a:tblPr>
              <a:tblGrid>
                <a:gridCol w="2510137">
                  <a:extLst>
                    <a:ext uri="{9D8B030D-6E8A-4147-A177-3AD203B41FA5}">
                      <a16:colId xmlns:a16="http://schemas.microsoft.com/office/drawing/2014/main" val="3264311335"/>
                    </a:ext>
                  </a:extLst>
                </a:gridCol>
                <a:gridCol w="2510137">
                  <a:extLst>
                    <a:ext uri="{9D8B030D-6E8A-4147-A177-3AD203B41FA5}">
                      <a16:colId xmlns:a16="http://schemas.microsoft.com/office/drawing/2014/main" val="1119017919"/>
                    </a:ext>
                  </a:extLst>
                </a:gridCol>
                <a:gridCol w="2510137">
                  <a:extLst>
                    <a:ext uri="{9D8B030D-6E8A-4147-A177-3AD203B41FA5}">
                      <a16:colId xmlns:a16="http://schemas.microsoft.com/office/drawing/2014/main" val="1283211752"/>
                    </a:ext>
                  </a:extLst>
                </a:gridCol>
              </a:tblGrid>
              <a:tr h="411480">
                <a:tc>
                  <a:txBody>
                    <a:bodyPr/>
                    <a:lstStyle/>
                    <a:p>
                      <a:pPr marL="0" marR="0">
                        <a:buNone/>
                      </a:pPr>
                      <a:br>
                        <a:rPr lang="en-GB" sz="900" dirty="0">
                          <a:effectLst/>
                        </a:rPr>
                      </a:br>
                      <a:endParaRPr lang="en-GB" sz="900" b="0" i="0" dirty="0">
                        <a:effectLst/>
                        <a:latin typeface="Helvetica" pitchFamily="2" charset="0"/>
                      </a:endParaRPr>
                    </a:p>
                  </a:txBody>
                  <a:tcPr marL="0" marR="0" marT="0" marB="0"/>
                </a:tc>
                <a:tc>
                  <a:txBody>
                    <a:bodyPr/>
                    <a:lstStyle/>
                    <a:p>
                      <a:pPr marL="0" marR="0">
                        <a:buNone/>
                      </a:pPr>
                      <a:r>
                        <a:rPr lang="en-GB" sz="900">
                          <a:effectLst/>
                        </a:rPr>
                        <a:t>Attainable</a:t>
                      </a:r>
                      <a:endParaRPr lang="en-GB" sz="900">
                        <a:effectLst/>
                        <a:latin typeface="Helvetica" pitchFamily="2" charset="0"/>
                      </a:endParaRPr>
                    </a:p>
                  </a:txBody>
                  <a:tcPr marL="0" marR="0" marT="0" marB="0"/>
                </a:tc>
                <a:tc>
                  <a:txBody>
                    <a:bodyPr/>
                    <a:lstStyle/>
                    <a:p>
                      <a:pPr marL="0" marR="0">
                        <a:buNone/>
                      </a:pPr>
                      <a:r>
                        <a:rPr lang="en-GB" sz="900" dirty="0">
                          <a:effectLst/>
                          <a:latin typeface="Helvetica" pitchFamily="2" charset="0"/>
                        </a:rPr>
                        <a:t>      Relevant </a:t>
                      </a:r>
                    </a:p>
                    <a:p>
                      <a:pPr marL="0" marR="0">
                        <a:buNone/>
                      </a:pPr>
                      <a:endParaRPr lang="en-GB" sz="900" dirty="0">
                        <a:effectLst/>
                        <a:latin typeface="Helvetica" pitchFamily="2" charset="0"/>
                      </a:endParaRPr>
                    </a:p>
                    <a:p>
                      <a:pPr marL="0" marR="0">
                        <a:buNone/>
                      </a:pPr>
                      <a:endParaRPr lang="en-GB" sz="900" dirty="0">
                        <a:effectLst/>
                        <a:latin typeface="Helvetica" pitchFamily="2" charset="0"/>
                      </a:endParaRPr>
                    </a:p>
                  </a:txBody>
                  <a:tcPr marL="0" marR="0" marT="0" marB="0"/>
                </a:tc>
                <a:extLst>
                  <a:ext uri="{0D108BD9-81ED-4DB2-BD59-A6C34878D82A}">
                    <a16:rowId xmlns:a16="http://schemas.microsoft.com/office/drawing/2014/main" val="4268962872"/>
                  </a:ext>
                </a:extLst>
              </a:tr>
              <a:tr h="2331720">
                <a:tc>
                  <a:txBody>
                    <a:bodyPr/>
                    <a:lstStyle/>
                    <a:p>
                      <a:r>
                        <a:rPr lang="en-GB" sz="1800" b="0" i="0" dirty="0">
                          <a:effectLst/>
                          <a:latin typeface="Helvetica" pitchFamily="2" charset="0"/>
                        </a:rPr>
                        <a:t>Measurable</a:t>
                      </a:r>
                      <a:endParaRPr lang="en-GB" sz="1800" dirty="0">
                        <a:effectLst/>
                        <a:latin typeface="Helvetica" pitchFamily="2" charset="0"/>
                      </a:endParaRPr>
                    </a:p>
                    <a:p>
                      <a:r>
                        <a:rPr lang="en-GB" sz="1800" b="0" i="0" dirty="0">
                          <a:effectLst/>
                          <a:latin typeface="Helvetica" pitchFamily="2" charset="0"/>
                        </a:rPr>
                        <a:t>Target: Reduce waste from 12% to 6% per week</a:t>
                      </a:r>
                      <a:endParaRPr lang="en-GB" sz="1800" dirty="0">
                        <a:effectLst/>
                        <a:latin typeface="Helvetica" pitchFamily="2" charset="0"/>
                      </a:endParaRPr>
                    </a:p>
                    <a:p>
                      <a:r>
                        <a:rPr lang="en-GB" sz="1800" b="0" i="0" dirty="0">
                          <a:effectLst/>
                          <a:latin typeface="Helvetica" pitchFamily="2" charset="0"/>
                        </a:rPr>
                        <a:t>very</a:t>
                      </a:r>
                      <a:endParaRPr lang="en-GB" sz="1800" dirty="0">
                        <a:effectLst/>
                        <a:latin typeface="Helvetica" pitchFamily="2" charset="0"/>
                      </a:endParaRPr>
                    </a:p>
                    <a:p>
                      <a:r>
                        <a:rPr lang="en-GB" sz="1800" b="0" i="0" dirty="0">
                          <a:effectLst/>
                          <a:latin typeface="Helvetica" pitchFamily="2" charset="0"/>
                        </a:rPr>
                        <a:t>Target: Raise on-time delivery from 75% to 95%</a:t>
                      </a:r>
                      <a:endParaRPr lang="en-GB" sz="1800" dirty="0">
                        <a:effectLst/>
                        <a:latin typeface="Helvetica" pitchFamily="2" charset="0"/>
                      </a:endParaRPr>
                    </a:p>
                  </a:txBody>
                  <a:tcPr marL="0" marR="0" marT="0" marB="0"/>
                </a:tc>
                <a:tc>
                  <a:txBody>
                    <a:bodyPr/>
                    <a:lstStyle/>
                    <a:p>
                      <a:r>
                        <a:rPr lang="en-GB" sz="1800" b="0" i="0" dirty="0">
                          <a:effectLst/>
                          <a:latin typeface="Helvetica" pitchFamily="2" charset="0"/>
                        </a:rPr>
                        <a:t>Attainable</a:t>
                      </a:r>
                      <a:endParaRPr lang="en-GB" sz="1800" dirty="0">
                        <a:effectLst/>
                        <a:latin typeface="Helvetica" pitchFamily="2" charset="0"/>
                      </a:endParaRPr>
                    </a:p>
                    <a:p>
                      <a:r>
                        <a:rPr lang="en-GB" sz="1800" b="0" i="0" dirty="0">
                          <a:effectLst/>
                          <a:latin typeface="Helvetica" pitchFamily="2" charset="0"/>
                        </a:rPr>
                        <a:t>Using stock tracking and scheduling; realistic for current output</a:t>
                      </a:r>
                      <a:endParaRPr lang="en-GB" sz="1800" dirty="0">
                        <a:effectLst/>
                        <a:latin typeface="Helvetica" pitchFamily="2" charset="0"/>
                      </a:endParaRPr>
                    </a:p>
                    <a:p>
                      <a:r>
                        <a:rPr lang="en-GB" sz="1800" b="0" i="0" dirty="0">
                          <a:effectLst/>
                          <a:latin typeface="Helvetica" pitchFamily="2" charset="0"/>
                        </a:rPr>
                        <a:t>Clearer routes and production planning;</a:t>
                      </a:r>
                      <a:endParaRPr lang="en-GB" sz="1800" dirty="0">
                        <a:effectLst/>
                        <a:latin typeface="Helvetica" pitchFamily="2" charset="0"/>
                      </a:endParaRPr>
                    </a:p>
                    <a:p>
                      <a:r>
                        <a:rPr lang="en-GB" sz="1800" b="0" i="0" dirty="0">
                          <a:effectLst/>
                          <a:latin typeface="Helvetica" pitchFamily="2" charset="0"/>
                        </a:rPr>
                        <a:t>matches current capacity</a:t>
                      </a:r>
                      <a:endParaRPr lang="en-GB" sz="1800" dirty="0">
                        <a:effectLst/>
                        <a:latin typeface="Helvetica" pitchFamily="2" charset="0"/>
                      </a:endParaRPr>
                    </a:p>
                    <a:p>
                      <a:pPr marL="0" marR="0">
                        <a:buNone/>
                      </a:pPr>
                      <a:endParaRPr lang="en-GB" sz="900" dirty="0">
                        <a:effectLst/>
                        <a:latin typeface="Helvetica" pitchFamily="2" charset="0"/>
                      </a:endParaRPr>
                    </a:p>
                  </a:txBody>
                  <a:tcPr marL="0" marR="0" marT="0" marB="0"/>
                </a:tc>
                <a:tc>
                  <a:txBody>
                    <a:bodyPr/>
                    <a:lstStyle/>
                    <a:p>
                      <a:r>
                        <a:rPr lang="en-GB" sz="900" dirty="0">
                          <a:effectLst/>
                          <a:latin typeface="Helvetica" pitchFamily="2" charset="0"/>
                        </a:rPr>
                        <a:t>   </a:t>
                      </a:r>
                      <a:r>
                        <a:rPr lang="en-GB" sz="1800" b="0" i="0" dirty="0">
                          <a:effectLst/>
                          <a:latin typeface="Helvetica" pitchFamily="2" charset="0"/>
                        </a:rPr>
                        <a:t>Lower waste = lower</a:t>
                      </a:r>
                      <a:endParaRPr lang="en-GB" sz="1800" dirty="0">
                        <a:effectLst/>
                        <a:latin typeface="Helvetica" pitchFamily="2" charset="0"/>
                      </a:endParaRPr>
                    </a:p>
                    <a:p>
                      <a:r>
                        <a:rPr lang="en-GB" sz="1800" b="0" i="0" dirty="0">
                          <a:effectLst/>
                          <a:latin typeface="Helvetica" pitchFamily="2" charset="0"/>
                        </a:rPr>
                        <a:t>costs and higher profit</a:t>
                      </a:r>
                      <a:endParaRPr lang="en-GB" sz="1800" dirty="0">
                        <a:effectLst/>
                        <a:latin typeface="Helvetica" pitchFamily="2" charset="0"/>
                      </a:endParaRPr>
                    </a:p>
                    <a:p>
                      <a:r>
                        <a:rPr lang="en-GB" sz="1800" b="0" i="0" dirty="0">
                          <a:effectLst/>
                          <a:latin typeface="Helvetica" pitchFamily="2" charset="0"/>
                        </a:rPr>
                        <a:t>口</a:t>
                      </a:r>
                      <a:endParaRPr lang="en-GB" sz="1800" dirty="0">
                        <a:effectLst/>
                        <a:latin typeface="Helvetica" pitchFamily="2" charset="0"/>
                      </a:endParaRPr>
                    </a:p>
                    <a:p>
                      <a:r>
                        <a:rPr lang="en-GB" sz="1800" b="0" i="0" dirty="0">
                          <a:effectLst/>
                          <a:latin typeface="Helvetica" pitchFamily="2" charset="0"/>
                        </a:rPr>
                        <a:t>止</a:t>
                      </a:r>
                      <a:endParaRPr lang="en-GB" sz="1800" dirty="0">
                        <a:effectLst/>
                        <a:latin typeface="Helvetica" pitchFamily="2" charset="0"/>
                      </a:endParaRPr>
                    </a:p>
                    <a:p>
                      <a:r>
                        <a:rPr lang="en-GB" sz="1800" b="0" i="0" dirty="0">
                          <a:effectLst/>
                          <a:latin typeface="Helvetica" pitchFamily="2" charset="0"/>
                        </a:rPr>
                        <a:t>Time-Bound</a:t>
                      </a:r>
                      <a:endParaRPr lang="en-GB" sz="1800" dirty="0">
                        <a:effectLst/>
                        <a:latin typeface="Helvetica" pitchFamily="2" charset="0"/>
                      </a:endParaRPr>
                    </a:p>
                    <a:p>
                      <a:r>
                        <a:rPr lang="en-GB" sz="1800" b="0" i="0" dirty="0">
                          <a:effectLst/>
                          <a:latin typeface="Helvetica" pitchFamily="2" charset="0"/>
                        </a:rPr>
                        <a:t>Achieve within 3 months</a:t>
                      </a:r>
                      <a:endParaRPr lang="en-GB" sz="1800" dirty="0">
                        <a:effectLst/>
                        <a:latin typeface="Helvetica" pitchFamily="2" charset="0"/>
                      </a:endParaRPr>
                    </a:p>
                    <a:p>
                      <a:r>
                        <a:rPr lang="en-GB" sz="1800" b="0" i="0" dirty="0">
                          <a:effectLst/>
                          <a:latin typeface="Helvetica" pitchFamily="2" charset="0"/>
                        </a:rPr>
                        <a:t>Better service = fewer</a:t>
                      </a:r>
                      <a:endParaRPr lang="en-GB" sz="1800" dirty="0">
                        <a:effectLst/>
                        <a:latin typeface="Helvetica" pitchFamily="2" charset="0"/>
                      </a:endParaRPr>
                    </a:p>
                    <a:p>
                      <a:r>
                        <a:rPr lang="en-GB" sz="1800" b="0" i="0" dirty="0">
                          <a:effectLst/>
                          <a:latin typeface="Helvetica" pitchFamily="2" charset="0"/>
                        </a:rPr>
                        <a:t>complaints and repeat customers</a:t>
                      </a:r>
                      <a:endParaRPr lang="en-GB" sz="1800" dirty="0">
                        <a:effectLst/>
                        <a:latin typeface="Helvetica" pitchFamily="2" charset="0"/>
                      </a:endParaRPr>
                    </a:p>
                    <a:p>
                      <a:pPr marL="0" marR="0">
                        <a:buNone/>
                      </a:pPr>
                      <a:endParaRPr lang="en-GB" sz="900" dirty="0">
                        <a:effectLst/>
                        <a:latin typeface="Helvetica" pitchFamily="2" charset="0"/>
                      </a:endParaRPr>
                    </a:p>
                  </a:txBody>
                  <a:tcPr marL="0" marR="0" marT="0" marB="0"/>
                </a:tc>
                <a:extLst>
                  <a:ext uri="{0D108BD9-81ED-4DB2-BD59-A6C34878D82A}">
                    <a16:rowId xmlns:a16="http://schemas.microsoft.com/office/drawing/2014/main" val="2000616724"/>
                  </a:ext>
                </a:extLst>
              </a:tr>
              <a:tr h="822960">
                <a:tc>
                  <a:txBody>
                    <a:bodyPr/>
                    <a:lstStyle/>
                    <a:p>
                      <a:pPr marL="0" marR="0">
                        <a:buNone/>
                      </a:pPr>
                      <a:endParaRPr lang="en-GB" sz="900" dirty="0">
                        <a:effectLst/>
                        <a:latin typeface="Helvetica" pitchFamily="2" charset="0"/>
                      </a:endParaRPr>
                    </a:p>
                    <a:p>
                      <a:pPr marL="0" marR="0">
                        <a:buNone/>
                      </a:pPr>
                      <a:endParaRPr lang="en-GB" sz="900" dirty="0">
                        <a:effectLst/>
                        <a:latin typeface="Helvetica" pitchFamily="2" charset="0"/>
                      </a:endParaRPr>
                    </a:p>
                    <a:p>
                      <a:pPr marL="0" marR="0">
                        <a:buNone/>
                      </a:pPr>
                      <a:endParaRPr lang="en-GB" sz="900" dirty="0">
                        <a:effectLst/>
                        <a:latin typeface="Helvetica" pitchFamily="2" charset="0"/>
                      </a:endParaRPr>
                    </a:p>
                    <a:p>
                      <a:pPr marL="0" marR="0">
                        <a:buNone/>
                      </a:pPr>
                      <a:endParaRPr lang="en-GB" sz="900" dirty="0">
                        <a:effectLst/>
                        <a:latin typeface="Helvetica" pitchFamily="2" charset="0"/>
                      </a:endParaRPr>
                    </a:p>
                    <a:p>
                      <a:pPr marL="0" marR="0">
                        <a:buNone/>
                      </a:pPr>
                      <a:endParaRPr lang="en-GB" sz="900" dirty="0">
                        <a:effectLst/>
                        <a:latin typeface="Helvetica" pitchFamily="2" charset="0"/>
                      </a:endParaRPr>
                    </a:p>
                    <a:p>
                      <a:pPr marL="0" marR="0">
                        <a:buNone/>
                      </a:pPr>
                      <a:endParaRPr lang="en-GB" sz="900" dirty="0">
                        <a:effectLst/>
                        <a:latin typeface="Helvetica" pitchFamily="2" charset="0"/>
                      </a:endParaRPr>
                    </a:p>
                  </a:txBody>
                  <a:tcPr marL="0" marR="0" marT="0" marB="0"/>
                </a:tc>
                <a:tc gridSpan="2">
                  <a:txBody>
                    <a:bodyPr/>
                    <a:lstStyle/>
                    <a:p>
                      <a:pPr marL="0" marR="0">
                        <a:buNone/>
                      </a:pPr>
                      <a:endParaRPr lang="en-GB" sz="900" dirty="0">
                        <a:effectLst/>
                        <a:latin typeface="Helvetica" pitchFamily="2" charset="0"/>
                      </a:endParaRPr>
                    </a:p>
                  </a:txBody>
                  <a:tcPr marL="0" marR="0" marT="0" marB="0"/>
                </a:tc>
                <a:tc hMerge="1">
                  <a:txBody>
                    <a:bodyPr/>
                    <a:lstStyle/>
                    <a:p>
                      <a:endParaRPr lang="en-US"/>
                    </a:p>
                  </a:txBody>
                  <a:tcPr/>
                </a:tc>
                <a:extLst>
                  <a:ext uri="{0D108BD9-81ED-4DB2-BD59-A6C34878D82A}">
                    <a16:rowId xmlns:a16="http://schemas.microsoft.com/office/drawing/2014/main" val="622003238"/>
                  </a:ext>
                </a:extLst>
              </a:tr>
            </a:tbl>
          </a:graphicData>
        </a:graphic>
      </p:graphicFrame>
      <p:pic>
        <p:nvPicPr>
          <p:cNvPr id="6" name="Picture 5">
            <a:extLst>
              <a:ext uri="{FF2B5EF4-FFF2-40B4-BE49-F238E27FC236}">
                <a16:creationId xmlns:a16="http://schemas.microsoft.com/office/drawing/2014/main" id="{C973F898-4F85-B516-C795-63293456EF4A}"/>
              </a:ext>
            </a:extLst>
          </p:cNvPr>
          <p:cNvPicPr>
            <a:picLocks noChangeAspect="1"/>
          </p:cNvPicPr>
          <p:nvPr/>
        </p:nvPicPr>
        <p:blipFill>
          <a:blip r:embed="rId2"/>
          <a:stretch>
            <a:fillRect/>
          </a:stretch>
        </p:blipFill>
        <p:spPr>
          <a:xfrm>
            <a:off x="7825772" y="23814"/>
            <a:ext cx="4767993" cy="7245666"/>
          </a:xfrm>
          <a:prstGeom prst="rect">
            <a:avLst/>
          </a:prstGeom>
        </p:spPr>
      </p:pic>
    </p:spTree>
    <p:extLst>
      <p:ext uri="{BB962C8B-B14F-4D97-AF65-F5344CB8AC3E}">
        <p14:creationId xmlns:p14="http://schemas.microsoft.com/office/powerpoint/2010/main" val="27147563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26527-1B3C-F496-6696-5AD88408CFB2}"/>
              </a:ext>
            </a:extLst>
          </p:cNvPr>
          <p:cNvSpPr>
            <a:spLocks noGrp="1"/>
          </p:cNvSpPr>
          <p:nvPr>
            <p:ph type="title"/>
          </p:nvPr>
        </p:nvSpPr>
        <p:spPr/>
        <p:txBody>
          <a:bodyPr/>
          <a:lstStyle/>
          <a:p>
            <a:r>
              <a:rPr lang="en-GB" sz="1800" b="0" i="0" dirty="0">
                <a:effectLst/>
                <a:latin typeface="Helvetica" pitchFamily="2" charset="0"/>
              </a:rPr>
              <a:t>V Solution A: Modernise Operations</a:t>
            </a:r>
            <a:br>
              <a:rPr lang="en-GB" sz="1800" dirty="0">
                <a:effectLst/>
                <a:latin typeface="Helvetica" pitchFamily="2" charset="0"/>
              </a:rPr>
            </a:br>
            <a:r>
              <a:rPr lang="en-GB" sz="1800" b="0" i="0" dirty="0">
                <a:effectLst/>
                <a:latin typeface="Helvetica" pitchFamily="2" charset="0"/>
              </a:rPr>
              <a:t>&amp; Inventory Control</a:t>
            </a:r>
            <a:endParaRPr lang="en-GB" sz="1800" dirty="0">
              <a:effectLst/>
              <a:latin typeface="Helvetica" pitchFamily="2" charset="0"/>
            </a:endParaRPr>
          </a:p>
        </p:txBody>
      </p:sp>
      <p:sp>
        <p:nvSpPr>
          <p:cNvPr id="3" name="Content Placeholder 2">
            <a:extLst>
              <a:ext uri="{FF2B5EF4-FFF2-40B4-BE49-F238E27FC236}">
                <a16:creationId xmlns:a16="http://schemas.microsoft.com/office/drawing/2014/main" id="{6F9D800D-24B8-27E1-64F9-526C5EB22196}"/>
              </a:ext>
            </a:extLst>
          </p:cNvPr>
          <p:cNvSpPr>
            <a:spLocks noGrp="1"/>
          </p:cNvSpPr>
          <p:nvPr>
            <p:ph idx="1"/>
          </p:nvPr>
        </p:nvSpPr>
        <p:spPr>
          <a:xfrm>
            <a:off x="306172" y="1690688"/>
            <a:ext cx="5789828" cy="4486275"/>
          </a:xfrm>
        </p:spPr>
        <p:txBody>
          <a:bodyPr>
            <a:normAutofit fontScale="40000" lnSpcReduction="20000"/>
          </a:bodyPr>
          <a:lstStyle/>
          <a:p>
            <a:r>
              <a:rPr lang="en-GB" dirty="0"/>
              <a:t>Plus                                                               </a:t>
            </a:r>
          </a:p>
          <a:p>
            <a:r>
              <a:rPr lang="en-GB" dirty="0"/>
              <a:t>Reduces  food waste and raw material cost </a:t>
            </a:r>
          </a:p>
          <a:p>
            <a:r>
              <a:rPr lang="en-GB" dirty="0"/>
              <a:t>Improve consistency and delivery reliability</a:t>
            </a:r>
          </a:p>
          <a:p>
            <a:r>
              <a:rPr lang="en-GB" dirty="0"/>
              <a:t>Low on going running cost </a:t>
            </a:r>
          </a:p>
          <a:p>
            <a:r>
              <a:rPr lang="en-GB" dirty="0"/>
              <a:t>Supports better planning for future orders </a:t>
            </a:r>
          </a:p>
          <a:p>
            <a:r>
              <a:rPr lang="en-GB" dirty="0"/>
              <a:t>Minus </a:t>
            </a:r>
            <a:endParaRPr lang="en-GB" sz="1800" dirty="0">
              <a:effectLst/>
              <a:latin typeface="Helvetica" pitchFamily="2" charset="0"/>
            </a:endParaRPr>
          </a:p>
          <a:p>
            <a:r>
              <a:rPr lang="en-GB" sz="1800" b="0" i="0" dirty="0">
                <a:effectLst/>
                <a:latin typeface="Helvetica" pitchFamily="2" charset="0"/>
              </a:rPr>
              <a:t>Small initial cost for software &amp; training</a:t>
            </a:r>
            <a:endParaRPr lang="en-GB" sz="1800" dirty="0">
              <a:effectLst/>
              <a:latin typeface="Helvetica" pitchFamily="2" charset="0"/>
            </a:endParaRPr>
          </a:p>
          <a:p>
            <a:r>
              <a:rPr lang="en-GB" sz="1800" b="0" i="0" dirty="0">
                <a:effectLst/>
                <a:latin typeface="Helvetica" pitchFamily="2" charset="0"/>
              </a:rPr>
              <a:t>Requires staff to learn new routines</a:t>
            </a:r>
            <a:endParaRPr lang="en-GB" sz="1800" dirty="0">
              <a:effectLst/>
              <a:latin typeface="Helvetica" pitchFamily="2" charset="0"/>
            </a:endParaRPr>
          </a:p>
          <a:p>
            <a:r>
              <a:rPr lang="en-GB" sz="1800" b="0" i="0" dirty="0">
                <a:effectLst/>
                <a:latin typeface="Helvetica" pitchFamily="2" charset="0"/>
              </a:rPr>
              <a:t>Takes 2-3 weeks to fully implement</a:t>
            </a:r>
            <a:endParaRPr lang="en-GB" sz="1800" dirty="0">
              <a:effectLst/>
              <a:latin typeface="Helvetica" pitchFamily="2" charset="0"/>
            </a:endParaRPr>
          </a:p>
          <a:p>
            <a:r>
              <a:rPr lang="en-GB" sz="1800" b="0" i="0" dirty="0">
                <a:effectLst/>
                <a:latin typeface="Helvetica" pitchFamily="2" charset="0"/>
              </a:rPr>
              <a:t>Limited immediate impact on sales numbers</a:t>
            </a:r>
            <a:endParaRPr lang="en-GB" sz="1800" dirty="0">
              <a:effectLst/>
              <a:latin typeface="Helvetica" pitchFamily="2" charset="0"/>
            </a:endParaRPr>
          </a:p>
          <a:p>
            <a:r>
              <a:rPr lang="en-GB" sz="1800" b="0" i="0" dirty="0">
                <a:effectLst/>
                <a:latin typeface="Helvetica" pitchFamily="2" charset="0"/>
              </a:rPr>
              <a:t>TOTAL: -2</a:t>
            </a:r>
            <a:endParaRPr lang="en-GB" sz="1800" dirty="0">
              <a:effectLst/>
              <a:latin typeface="Helvetica" pitchFamily="2" charset="0"/>
            </a:endParaRPr>
          </a:p>
          <a:p>
            <a:r>
              <a:rPr lang="en-GB" sz="1800" b="0" i="0" dirty="0">
                <a:effectLst/>
                <a:latin typeface="Helvetica" pitchFamily="2" charset="0"/>
              </a:rPr>
              <a:t>Interesting</a:t>
            </a:r>
            <a:endParaRPr lang="en-GB" sz="1800" dirty="0">
              <a:effectLst/>
              <a:latin typeface="Helvetica" pitchFamily="2" charset="0"/>
            </a:endParaRPr>
          </a:p>
          <a:p>
            <a:r>
              <a:rPr lang="en-GB" sz="1800" b="0" i="0" dirty="0">
                <a:effectLst/>
                <a:latin typeface="Helvetica" pitchFamily="2" charset="0"/>
              </a:rPr>
              <a:t>Can be scaled easily as the business grows later</a:t>
            </a:r>
            <a:endParaRPr lang="en-GB" sz="1800" dirty="0">
              <a:effectLst/>
              <a:latin typeface="Helvetica" pitchFamily="2" charset="0"/>
            </a:endParaRPr>
          </a:p>
          <a:p>
            <a:r>
              <a:rPr lang="en-GB" sz="1800" b="0" i="0" dirty="0">
                <a:effectLst/>
                <a:latin typeface="Helvetica" pitchFamily="2" charset="0"/>
              </a:rPr>
              <a:t>Data collected helps make better long-term decisions</a:t>
            </a:r>
            <a:endParaRPr lang="en-GB" sz="1800" dirty="0">
              <a:effectLst/>
              <a:latin typeface="Helvetica" pitchFamily="2" charset="0"/>
            </a:endParaRPr>
          </a:p>
          <a:p>
            <a:r>
              <a:rPr lang="en-GB" sz="1800" b="0" i="0" dirty="0">
                <a:effectLst/>
                <a:latin typeface="Helvetica" pitchFamily="2" charset="0"/>
              </a:rPr>
              <a:t>May reveal further small savings in workflow</a:t>
            </a:r>
            <a:endParaRPr lang="en-GB" sz="1800" dirty="0">
              <a:effectLst/>
              <a:latin typeface="Helvetica" pitchFamily="2" charset="0"/>
            </a:endParaRPr>
          </a:p>
          <a:p>
            <a:r>
              <a:rPr lang="en-GB" sz="1800" b="0" i="0" dirty="0">
                <a:effectLst/>
                <a:latin typeface="Helvetica" pitchFamily="2" charset="0"/>
              </a:rPr>
              <a:t>Creates a stable base to add marketing later</a:t>
            </a:r>
            <a:endParaRPr lang="en-GB" sz="1800" dirty="0">
              <a:effectLst/>
              <a:latin typeface="Helvetica" pitchFamily="2" charset="0"/>
            </a:endParaRPr>
          </a:p>
          <a:p>
            <a:r>
              <a:rPr lang="en-GB" sz="1800" b="0" i="0" dirty="0">
                <a:effectLst/>
                <a:latin typeface="Helvetica" pitchFamily="2" charset="0"/>
              </a:rPr>
              <a:t>TOTAL: +3</a:t>
            </a:r>
            <a:endParaRPr lang="en-GB" sz="1800" dirty="0">
              <a:effectLst/>
              <a:latin typeface="Helvetica" pitchFamily="2" charset="0"/>
            </a:endParaRPr>
          </a:p>
          <a:p>
            <a:endParaRPr lang="en-GB" dirty="0"/>
          </a:p>
          <a:p>
            <a:r>
              <a:rPr lang="en-GB" sz="1800" b="0" i="0" dirty="0">
                <a:effectLst/>
                <a:latin typeface="Helvetica" pitchFamily="2" charset="0"/>
              </a:rPr>
              <a:t>Overall Total = +4 - 2 + 3 = +5</a:t>
            </a:r>
            <a:endParaRPr lang="en-GB" sz="1800" dirty="0">
              <a:effectLst/>
              <a:latin typeface="Helvetica" pitchFamily="2" charset="0"/>
            </a:endParaRPr>
          </a:p>
          <a:p>
            <a:endParaRPr lang="en-GB" dirty="0"/>
          </a:p>
        </p:txBody>
      </p:sp>
      <p:pic>
        <p:nvPicPr>
          <p:cNvPr id="6" name="Picture 5">
            <a:extLst>
              <a:ext uri="{FF2B5EF4-FFF2-40B4-BE49-F238E27FC236}">
                <a16:creationId xmlns:a16="http://schemas.microsoft.com/office/drawing/2014/main" id="{A215F4C7-91C3-FA44-66F1-3DF44B8F876D}"/>
              </a:ext>
            </a:extLst>
          </p:cNvPr>
          <p:cNvPicPr>
            <a:picLocks noChangeAspect="1"/>
          </p:cNvPicPr>
          <p:nvPr/>
        </p:nvPicPr>
        <p:blipFill>
          <a:blip r:embed="rId2"/>
          <a:stretch>
            <a:fillRect/>
          </a:stretch>
        </p:blipFill>
        <p:spPr>
          <a:xfrm>
            <a:off x="5158449" y="681037"/>
            <a:ext cx="5300374" cy="5590300"/>
          </a:xfrm>
          <a:prstGeom prst="rect">
            <a:avLst/>
          </a:prstGeom>
        </p:spPr>
      </p:pic>
    </p:spTree>
    <p:extLst>
      <p:ext uri="{BB962C8B-B14F-4D97-AF65-F5344CB8AC3E}">
        <p14:creationId xmlns:p14="http://schemas.microsoft.com/office/powerpoint/2010/main" val="16174628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26F8B4-3D98-30D5-26C6-1A2C507224C3}"/>
              </a:ext>
            </a:extLst>
          </p:cNvPr>
          <p:cNvSpPr>
            <a:spLocks noGrp="1"/>
          </p:cNvSpPr>
          <p:nvPr>
            <p:ph type="title"/>
          </p:nvPr>
        </p:nvSpPr>
        <p:spPr>
          <a:xfrm>
            <a:off x="384775" y="148740"/>
            <a:ext cx="4901171" cy="6560519"/>
          </a:xfrm>
        </p:spPr>
        <p:txBody>
          <a:bodyPr/>
          <a:lstStyle/>
          <a:p>
            <a:r>
              <a:rPr lang="en-GB" sz="1800" b="0" i="0" dirty="0">
                <a:effectLst/>
                <a:latin typeface="Helvetica" pitchFamily="2" charset="0"/>
              </a:rPr>
              <a:t>Solution B: Expand Sales Channels &amp; Marketing</a:t>
            </a:r>
            <a:br>
              <a:rPr lang="en-GB" sz="1800" dirty="0">
                <a:effectLst/>
                <a:latin typeface="Helvetica" pitchFamily="2" charset="0"/>
              </a:rPr>
            </a:br>
            <a:r>
              <a:rPr lang="en-GB" sz="1800" b="0" i="0" dirty="0">
                <a:effectLst/>
                <a:latin typeface="Helvetica" pitchFamily="2" charset="0"/>
              </a:rPr>
              <a:t>Source: De Bono, E. (1993)</a:t>
            </a:r>
            <a:br>
              <a:rPr lang="en-GB" sz="1800" b="0" i="0" dirty="0">
                <a:effectLst/>
                <a:latin typeface="Helvetica" pitchFamily="2" charset="0"/>
              </a:rPr>
            </a:br>
            <a:br>
              <a:rPr lang="en-GB" sz="1800" b="0" i="0" dirty="0">
                <a:effectLst/>
                <a:latin typeface="Helvetica" pitchFamily="2" charset="0"/>
              </a:rPr>
            </a:br>
            <a:r>
              <a:rPr lang="en-GB" sz="1800" b="0" i="0" dirty="0">
                <a:effectLst/>
                <a:latin typeface="Helvetica" pitchFamily="2" charset="0"/>
              </a:rPr>
              <a:t> Plus </a:t>
            </a:r>
            <a:br>
              <a:rPr lang="en-GB" sz="1800" b="0" i="0" dirty="0">
                <a:effectLst/>
                <a:latin typeface="Helvetica" pitchFamily="2" charset="0"/>
              </a:rPr>
            </a:br>
            <a:r>
              <a:rPr lang="en-GB" sz="1800" b="0" i="0" dirty="0">
                <a:effectLst/>
                <a:latin typeface="Helvetica" pitchFamily="2" charset="0"/>
              </a:rPr>
              <a:t> </a:t>
            </a:r>
            <a:br>
              <a:rPr lang="en-GB" sz="1800" b="0" i="0" dirty="0">
                <a:effectLst/>
                <a:latin typeface="Helvetica" pitchFamily="2" charset="0"/>
              </a:rPr>
            </a:br>
            <a:r>
              <a:rPr lang="en-GB" sz="1800" b="0" i="0" dirty="0">
                <a:effectLst/>
                <a:latin typeface="Helvetica" pitchFamily="2" charset="0"/>
              </a:rPr>
              <a:t>Bring in new costumers quickly </a:t>
            </a:r>
            <a:br>
              <a:rPr lang="en-GB" sz="1800" b="0" i="0" dirty="0">
                <a:effectLst/>
                <a:latin typeface="Helvetica" pitchFamily="2" charset="0"/>
              </a:rPr>
            </a:br>
            <a:r>
              <a:rPr lang="en-GB" sz="1800" b="0" i="0" dirty="0">
                <a:effectLst/>
                <a:latin typeface="Helvetica" pitchFamily="2" charset="0"/>
              </a:rPr>
              <a:t>Increase total revenue potential </a:t>
            </a:r>
            <a:br>
              <a:rPr lang="en-GB" sz="1800" b="0" i="0" dirty="0">
                <a:effectLst/>
                <a:latin typeface="Helvetica" pitchFamily="2" charset="0"/>
              </a:rPr>
            </a:br>
            <a:r>
              <a:rPr lang="en-GB" sz="1800" b="0" i="0" dirty="0">
                <a:effectLst/>
                <a:latin typeface="Helvetica" pitchFamily="2" charset="0"/>
              </a:rPr>
              <a:t>Make the business visible online </a:t>
            </a:r>
            <a:br>
              <a:rPr lang="en-GB" sz="1800" b="0" i="0" dirty="0">
                <a:effectLst/>
                <a:latin typeface="Helvetica" pitchFamily="2" charset="0"/>
              </a:rPr>
            </a:br>
            <a:r>
              <a:rPr lang="en-GB" sz="1800" b="0" i="0" dirty="0">
                <a:effectLst/>
                <a:latin typeface="Helvetica" pitchFamily="2" charset="0"/>
              </a:rPr>
              <a:t>Helps  compete with larger bakeries </a:t>
            </a:r>
            <a:br>
              <a:rPr lang="en-GB" sz="1800" b="0" i="0" dirty="0">
                <a:effectLst/>
                <a:latin typeface="Helvetica" pitchFamily="2" charset="0"/>
              </a:rPr>
            </a:br>
            <a:br>
              <a:rPr lang="en-GB" sz="1800" b="0" i="0" dirty="0">
                <a:effectLst/>
                <a:latin typeface="Helvetica" pitchFamily="2" charset="0"/>
              </a:rPr>
            </a:br>
            <a:r>
              <a:rPr lang="en-GB" sz="1800" b="0" i="0" dirty="0">
                <a:effectLst/>
                <a:latin typeface="Helvetica" pitchFamily="2" charset="0"/>
              </a:rPr>
              <a:t>Total:-3 </a:t>
            </a:r>
            <a:br>
              <a:rPr lang="en-GB" sz="1800" b="0" i="0" dirty="0">
                <a:effectLst/>
                <a:latin typeface="Helvetica" pitchFamily="2" charset="0"/>
              </a:rPr>
            </a:br>
            <a:r>
              <a:rPr lang="en-GB" sz="1800" b="0" i="0" dirty="0">
                <a:effectLst/>
                <a:latin typeface="Helvetica" pitchFamily="2" charset="0"/>
              </a:rPr>
              <a:t>Minus </a:t>
            </a:r>
            <a:br>
              <a:rPr lang="en-GB" sz="1800" b="0" i="0" dirty="0">
                <a:effectLst/>
                <a:latin typeface="Helvetica" pitchFamily="2" charset="0"/>
              </a:rPr>
            </a:br>
            <a:br>
              <a:rPr lang="en-GB" sz="1800" b="0" i="0" dirty="0">
                <a:effectLst/>
                <a:latin typeface="Helvetica" pitchFamily="2" charset="0"/>
              </a:rPr>
            </a:br>
            <a:r>
              <a:rPr lang="en-GB" sz="1800" b="0" i="0" dirty="0">
                <a:effectLst/>
                <a:latin typeface="Helvetica" pitchFamily="2" charset="0"/>
              </a:rPr>
              <a:t>Higher on going cost ( fees Advertising)</a:t>
            </a:r>
            <a:br>
              <a:rPr lang="en-GB" sz="1800" b="0" i="0" dirty="0">
                <a:effectLst/>
                <a:latin typeface="Helvetica" pitchFamily="2" charset="0"/>
              </a:rPr>
            </a:br>
            <a:r>
              <a:rPr lang="en-GB" sz="1800" b="0" i="0" dirty="0">
                <a:effectLst/>
                <a:latin typeface="Helvetica" pitchFamily="2" charset="0"/>
              </a:rPr>
              <a:t>More work for staff if production is slow </a:t>
            </a:r>
            <a:br>
              <a:rPr lang="en-GB" sz="1800" b="0" i="0" dirty="0">
                <a:effectLst/>
                <a:latin typeface="Helvetica" pitchFamily="2" charset="0"/>
              </a:rPr>
            </a:br>
            <a:r>
              <a:rPr lang="en-GB" sz="1800" b="0" i="0" dirty="0">
                <a:effectLst/>
                <a:latin typeface="Helvetica" pitchFamily="2" charset="0"/>
              </a:rPr>
              <a:t>Risk of poor service if demand out spaces </a:t>
            </a:r>
            <a:br>
              <a:rPr lang="en-GB" sz="1800" b="0" i="0" dirty="0">
                <a:effectLst/>
                <a:latin typeface="Helvetica" pitchFamily="2" charset="0"/>
              </a:rPr>
            </a:br>
            <a:r>
              <a:rPr lang="en-GB" sz="1800" b="0" i="0" dirty="0">
                <a:effectLst/>
                <a:latin typeface="Helvetica" pitchFamily="2" charset="0"/>
              </a:rPr>
              <a:t>Capacity. </a:t>
            </a:r>
            <a:br>
              <a:rPr lang="en-GB" sz="1800" b="0" i="0" dirty="0">
                <a:effectLst/>
                <a:latin typeface="Helvetica" pitchFamily="2" charset="0"/>
              </a:rPr>
            </a:br>
            <a:r>
              <a:rPr lang="en-GB" sz="1800" b="0" i="0" dirty="0">
                <a:effectLst/>
                <a:latin typeface="Helvetica" pitchFamily="2" charset="0"/>
              </a:rPr>
              <a:t>Profit  margins  may be lower for large contracts </a:t>
            </a:r>
            <a:br>
              <a:rPr lang="en-GB" sz="1800" b="0" i="0" dirty="0">
                <a:effectLst/>
                <a:latin typeface="Helvetica" pitchFamily="2" charset="0"/>
              </a:rPr>
            </a:br>
            <a:br>
              <a:rPr lang="en-GB" sz="1800" b="0" i="0" dirty="0">
                <a:effectLst/>
                <a:latin typeface="Helvetica" pitchFamily="2" charset="0"/>
              </a:rPr>
            </a:br>
            <a:r>
              <a:rPr lang="en-GB" sz="1800" b="0" i="0" dirty="0">
                <a:effectLst/>
                <a:latin typeface="Helvetica" pitchFamily="2" charset="0"/>
              </a:rPr>
              <a:t>Total :-4</a:t>
            </a:r>
            <a:br>
              <a:rPr lang="en-GB" sz="1800" b="0" i="0" dirty="0">
                <a:effectLst/>
                <a:latin typeface="Helvetica" pitchFamily="2" charset="0"/>
              </a:rPr>
            </a:br>
            <a:br>
              <a:rPr lang="en-GB" sz="1800" b="0" i="0" dirty="0">
                <a:effectLst/>
                <a:latin typeface="Helvetica" pitchFamily="2" charset="0"/>
              </a:rPr>
            </a:br>
            <a:r>
              <a:rPr lang="en-GB" sz="1800" b="0" i="0" dirty="0">
                <a:effectLst/>
                <a:latin typeface="Helvetica" pitchFamily="2" charset="0"/>
              </a:rPr>
              <a:t>Overall total for solution B = (+3)+</a:t>
            </a:r>
            <a:br>
              <a:rPr lang="en-GB" sz="1800" b="0" i="0" dirty="0">
                <a:effectLst/>
                <a:latin typeface="Helvetica" pitchFamily="2" charset="0"/>
              </a:rPr>
            </a:br>
            <a:r>
              <a:rPr lang="en-GB" sz="1800" b="0" i="0" dirty="0">
                <a:effectLst/>
                <a:latin typeface="Helvetica" pitchFamily="2" charset="0"/>
              </a:rPr>
              <a:t>(-4) +(+2)=+1</a:t>
            </a:r>
            <a:endParaRPr lang="en-GB" sz="1800" dirty="0">
              <a:effectLst/>
              <a:latin typeface="Helvetica" pitchFamily="2" charset="0"/>
            </a:endParaRPr>
          </a:p>
        </p:txBody>
      </p:sp>
      <p:sp>
        <p:nvSpPr>
          <p:cNvPr id="13" name="Content Placeholder 6">
            <a:extLst>
              <a:ext uri="{FF2B5EF4-FFF2-40B4-BE49-F238E27FC236}">
                <a16:creationId xmlns:a16="http://schemas.microsoft.com/office/drawing/2014/main" id="{FF4792C8-DA70-F2BB-E412-7644A7751B47}"/>
              </a:ext>
            </a:extLst>
          </p:cNvPr>
          <p:cNvSpPr>
            <a:spLocks noGrp="1"/>
          </p:cNvSpPr>
          <p:nvPr>
            <p:ph idx="1"/>
          </p:nvPr>
        </p:nvSpPr>
        <p:spPr>
          <a:xfrm>
            <a:off x="5011352" y="1253331"/>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                                                       </a:t>
            </a:r>
            <a:r>
              <a:rPr lang="en-GB" sz="1800" b="0" i="0" dirty="0">
                <a:effectLst/>
                <a:latin typeface="Helvetica" pitchFamily="2" charset="0"/>
              </a:rPr>
              <a:t>Interesting</a:t>
            </a:r>
            <a:endParaRPr lang="en-GB" sz="1800" dirty="0">
              <a:effectLst/>
              <a:latin typeface="Helvetica" pitchFamily="2" charset="0"/>
            </a:endParaRPr>
          </a:p>
          <a:p>
            <a:r>
              <a:rPr lang="en-GB" sz="1800" b="0" i="0" dirty="0">
                <a:effectLst/>
                <a:latin typeface="Helvetica" pitchFamily="2" charset="0"/>
              </a:rPr>
              <a:t>Reveals which products are most popular with new buyers</a:t>
            </a:r>
            <a:endParaRPr lang="en-GB" sz="1800" dirty="0">
              <a:effectLst/>
              <a:latin typeface="Helvetica" pitchFamily="2" charset="0"/>
            </a:endParaRPr>
          </a:p>
          <a:p>
            <a:r>
              <a:rPr lang="en-GB" sz="1800" b="0" i="0" dirty="0">
                <a:effectLst/>
                <a:latin typeface="Helvetica" pitchFamily="2" charset="0"/>
              </a:rPr>
              <a:t>Shows which areas have highest demand for delivery</a:t>
            </a:r>
            <a:endParaRPr lang="en-GB" sz="1800" dirty="0">
              <a:effectLst/>
              <a:latin typeface="Helvetica" pitchFamily="2" charset="0"/>
            </a:endParaRPr>
          </a:p>
          <a:p>
            <a:r>
              <a:rPr lang="en-GB" sz="1800" b="0" i="0" dirty="0">
                <a:effectLst/>
                <a:latin typeface="Helvetica" pitchFamily="2" charset="0"/>
              </a:rPr>
              <a:t>Opens possible future partnerships with cafes/hotels</a:t>
            </a:r>
            <a:endParaRPr lang="en-GB" sz="1800" dirty="0">
              <a:effectLst/>
              <a:latin typeface="Helvetica" pitchFamily="2" charset="0"/>
            </a:endParaRPr>
          </a:p>
          <a:p>
            <a:r>
              <a:rPr lang="en-GB" sz="1800" b="0" i="0" dirty="0">
                <a:effectLst/>
                <a:latin typeface="Helvetica" pitchFamily="2" charset="0"/>
              </a:rPr>
              <a:t>Can be run in low-cost stages to reduce risk</a:t>
            </a:r>
            <a:endParaRPr lang="en-GB" sz="1800" dirty="0">
              <a:effectLst/>
              <a:latin typeface="Helvetica" pitchFamily="2" charset="0"/>
            </a:endParaRPr>
          </a:p>
          <a:p>
            <a:r>
              <a:rPr lang="en-GB" dirty="0"/>
              <a:t> </a:t>
            </a:r>
          </a:p>
          <a:p>
            <a:r>
              <a:rPr lang="en-GB" dirty="0"/>
              <a:t>Total: +2</a:t>
            </a:r>
            <a:endParaRPr lang="en-US" dirty="0"/>
          </a:p>
        </p:txBody>
      </p:sp>
      <p:pic>
        <p:nvPicPr>
          <p:cNvPr id="5" name="Picture 4">
            <a:extLst>
              <a:ext uri="{FF2B5EF4-FFF2-40B4-BE49-F238E27FC236}">
                <a16:creationId xmlns:a16="http://schemas.microsoft.com/office/drawing/2014/main" id="{E2DD920B-91C9-7488-9D82-1496BBEB441C}"/>
              </a:ext>
            </a:extLst>
          </p:cNvPr>
          <p:cNvPicPr>
            <a:picLocks noChangeAspect="1"/>
          </p:cNvPicPr>
          <p:nvPr/>
        </p:nvPicPr>
        <p:blipFill>
          <a:blip r:embed="rId2"/>
          <a:stretch>
            <a:fillRect/>
          </a:stretch>
        </p:blipFill>
        <p:spPr>
          <a:xfrm>
            <a:off x="6974706" y="3429001"/>
            <a:ext cx="4901172" cy="3710458"/>
          </a:xfrm>
          <a:prstGeom prst="rect">
            <a:avLst/>
          </a:prstGeom>
        </p:spPr>
      </p:pic>
    </p:spTree>
    <p:extLst>
      <p:ext uri="{BB962C8B-B14F-4D97-AF65-F5344CB8AC3E}">
        <p14:creationId xmlns:p14="http://schemas.microsoft.com/office/powerpoint/2010/main" val="38151979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16</Slides>
  <Notes>0</Notes>
  <HiddenSlides>0</HiddenSlide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Module Title: Problem Solving and Decision Making Student Name: Michelle Tampos  Student Number:  2519515 Lecture Name: Ann Marie Dufficy Module Code: LCLM 4004 Assessment: Component 2 Report - Basil's Bakery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Appendices Appendix 1: Task a - PMI Evaluation Tables Source: De Bono (1993) Solution A: Modernise Operations &amp; Inventory Control</vt:lpstr>
      <vt:lpstr>Solution B: Expand Sales Channels &amp; Marketing</vt:lpstr>
      <vt:lpstr>Appendix 2: Task 4a - Implementation Plan Source: O'Connell and Cuthbertson (2009) Problem: Inefficient production, stock errors, and delays Solution: Modernise Operations &amp; Inventory Control No. 11) Task Assessment &amp; Selection 2 Training 3 Phased Implementation 4 Review &amp; Adjust  WHAT Review current workflow; cho cost inventory software; schedule maintenance Train 2 product staff on stock and new schedule  Start using new stock system; run production carry out first maintenance Check waste l and delivery ti any issues. </vt:lpstr>
      <vt:lpstr>Appendix 3: Task 5a - KPI and SMART   Objectives Source: Doran (1981); Slack et al. (2022) Key Performance Indicator: Percentage reduction in production waste and percentage of orders delivered on time                                                     </vt:lpstr>
      <vt:lpstr>V Solution A: Modernise Operations &amp; Inventory Control</vt:lpstr>
      <vt:lpstr>Solution B: Expand Sales Channels &amp; Marketing Source: De Bono, E. (1993)   Plus    Bring in new costumers quickly  Increase total revenue potential  Make the business visible online  Helps  compete with larger bakeries   Total:-3  Minus   Higher on going cost ( fees Advertising) More work for staff if production is slow  Risk of poor service if demand out spaces  Capacity.  Profit  margins  may be lower for large contracts   Total :-4  Overall total for solution B = (+3)+ (-4) +(+2)=+1</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Title: Problem Solving and Decision Making Student Name: Michelle Tampos  Student Number:  2519515 Lecture Name: Ann Marie Dufficy Module Code: LCLM 4004 Assessment: Component 2 Report - Basil's Bakery </dc:title>
  <dc:creator>Michelle Tampos</dc:creator>
  <cp:lastModifiedBy>Michelle Tampos</cp:lastModifiedBy>
  <cp:revision>8</cp:revision>
  <dcterms:created xsi:type="dcterms:W3CDTF">2026-06-28T21:10:25Z</dcterms:created>
  <dcterms:modified xsi:type="dcterms:W3CDTF">2026-06-29T19:48:02Z</dcterms:modified>
</cp:coreProperties>
</file>