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58" r:id="rId4"/>
    <p:sldId id="257" r:id="rId5"/>
    <p:sldId id="259" r:id="rId6"/>
    <p:sldId id="260" r:id="rId7"/>
    <p:sldId id="266" r:id="rId8"/>
    <p:sldId id="264" r:id="rId9"/>
    <p:sldId id="261" r:id="rId10"/>
    <p:sldId id="262" r:id="rId11"/>
    <p:sldId id="265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FF6600"/>
    <a:srgbClr val="FF0066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D57950-1BD5-4A48-A14C-2331182DEB5D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CD609C-815B-4DFB-A983-C2757A7BE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7403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11/24/2017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11/24/2017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Estonia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Comparing the curriculum</a:t>
            </a:r>
          </a:p>
        </p:txBody>
      </p:sp>
    </p:spTree>
    <p:extLst>
      <p:ext uri="{BB962C8B-B14F-4D97-AF65-F5344CB8AC3E}">
        <p14:creationId xmlns:p14="http://schemas.microsoft.com/office/powerpoint/2010/main" val="2767169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1E5BC-8CC0-4E50-8DE4-021E9E8B9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8B089-E77B-47A0-8516-68EB71F3D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768643"/>
            <a:ext cx="10178322" cy="4110950"/>
          </a:xfrm>
        </p:spPr>
        <p:txBody>
          <a:bodyPr>
            <a:normAutofit/>
          </a:bodyPr>
          <a:lstStyle/>
          <a:p>
            <a:pPr lvl="0"/>
            <a:r>
              <a:rPr lang="en-GB" sz="3500" dirty="0"/>
              <a:t>Find out what curriculum means</a:t>
            </a:r>
          </a:p>
          <a:p>
            <a:pPr lvl="0"/>
            <a:r>
              <a:rPr lang="en-GB" sz="3500" dirty="0"/>
              <a:t>Establish the basis of the Estonian education system</a:t>
            </a:r>
          </a:p>
          <a:p>
            <a:pPr lvl="0"/>
            <a:r>
              <a:rPr lang="en-GB" sz="3500" dirty="0"/>
              <a:t>Look at the Estonian curriculum and ways of teaching</a:t>
            </a:r>
          </a:p>
          <a:p>
            <a:pPr lvl="0"/>
            <a:r>
              <a:rPr lang="en-GB" sz="3500" dirty="0"/>
              <a:t>Define the pros and cons of Estonian education</a:t>
            </a:r>
          </a:p>
          <a:p>
            <a:pPr lvl="0"/>
            <a:r>
              <a:rPr lang="en-GB" sz="3500" dirty="0"/>
              <a:t>Compare the Estonian curriculum to that in the 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332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curriculum </a:t>
            </a:r>
            <a:br>
              <a:rPr lang="en-GB" dirty="0"/>
            </a:br>
            <a:r>
              <a:rPr lang="en-GB" sz="3600" dirty="0"/>
              <a:t>what is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Curriculum is defined as “the lessons and academic content taught in a school or in a specific course or program” (The Glossary of Education Reform, 2015)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B055A5-FEDF-41A1-B842-11E37A8D9256}"/>
              </a:ext>
            </a:extLst>
          </p:cNvPr>
          <p:cNvSpPr txBox="1"/>
          <p:nvPr/>
        </p:nvSpPr>
        <p:spPr>
          <a:xfrm>
            <a:off x="9011653" y="6172200"/>
            <a:ext cx="2634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(UNESCO, 2017).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69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7300" dirty="0"/>
              <a:t>Estonia</a:t>
            </a:r>
            <a:br>
              <a:rPr lang="en-GB" dirty="0"/>
            </a:br>
            <a:r>
              <a:rPr lang="en-GB" dirty="0"/>
              <a:t>How is education structured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30F9E0C-B189-4131-A1EA-B1DBAFAFB5D4}"/>
              </a:ext>
            </a:extLst>
          </p:cNvPr>
          <p:cNvSpPr/>
          <p:nvPr/>
        </p:nvSpPr>
        <p:spPr>
          <a:xfrm>
            <a:off x="1251678" y="6172200"/>
            <a:ext cx="10178322" cy="445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66981E-C84D-4967-8753-04BFD3378935}"/>
              </a:ext>
            </a:extLst>
          </p:cNvPr>
          <p:cNvSpPr txBox="1"/>
          <p:nvPr/>
        </p:nvSpPr>
        <p:spPr>
          <a:xfrm>
            <a:off x="3441228" y="6133174"/>
            <a:ext cx="579922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Pre-School</a:t>
            </a:r>
            <a:endParaRPr lang="en-GB" sz="3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9B59F95-4C7E-470C-BBA8-03F215CDD496}"/>
              </a:ext>
            </a:extLst>
          </p:cNvPr>
          <p:cNvSpPr/>
          <p:nvPr/>
        </p:nvSpPr>
        <p:spPr>
          <a:xfrm>
            <a:off x="1742771" y="4405601"/>
            <a:ext cx="9196136" cy="44516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1D8CB22-A2BA-4B08-845F-B7D27AE581C5}"/>
              </a:ext>
            </a:extLst>
          </p:cNvPr>
          <p:cNvSpPr/>
          <p:nvPr/>
        </p:nvSpPr>
        <p:spPr>
          <a:xfrm>
            <a:off x="1742771" y="5422812"/>
            <a:ext cx="4610296" cy="74938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593938-B67B-4746-93CE-AEED3E75A579}"/>
              </a:ext>
            </a:extLst>
          </p:cNvPr>
          <p:cNvSpPr/>
          <p:nvPr/>
        </p:nvSpPr>
        <p:spPr>
          <a:xfrm>
            <a:off x="6353067" y="5428652"/>
            <a:ext cx="4585840" cy="7435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5A6E0C-BDFB-490D-B45B-CF7AF85070EF}"/>
              </a:ext>
            </a:extLst>
          </p:cNvPr>
          <p:cNvSpPr txBox="1"/>
          <p:nvPr/>
        </p:nvSpPr>
        <p:spPr>
          <a:xfrm>
            <a:off x="3966409" y="4353417"/>
            <a:ext cx="457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Basic Education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541DE6-C97B-43AC-9CC2-7102021D2027}"/>
              </a:ext>
            </a:extLst>
          </p:cNvPr>
          <p:cNvSpPr txBox="1"/>
          <p:nvPr/>
        </p:nvSpPr>
        <p:spPr>
          <a:xfrm>
            <a:off x="2444415" y="5422854"/>
            <a:ext cx="3043989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Primary Schools</a:t>
            </a:r>
            <a:br>
              <a:rPr lang="en-GB" sz="2800" dirty="0"/>
            </a:br>
            <a:r>
              <a:rPr lang="en-GB" dirty="0"/>
              <a:t>Grades 1-6</a:t>
            </a:r>
            <a:endParaRPr lang="en-GB" sz="28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C8E840-B85B-447A-86E6-75B4C0B0553F}"/>
              </a:ext>
            </a:extLst>
          </p:cNvPr>
          <p:cNvSpPr txBox="1"/>
          <p:nvPr/>
        </p:nvSpPr>
        <p:spPr>
          <a:xfrm>
            <a:off x="6697578" y="5415065"/>
            <a:ext cx="3681663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Basic Schools</a:t>
            </a:r>
          </a:p>
          <a:p>
            <a:pPr algn="ctr"/>
            <a:r>
              <a:rPr lang="en-GB" dirty="0"/>
              <a:t>Grades 7-9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BDFC178-815C-4C8C-AC7E-2AA025D0DB32}"/>
              </a:ext>
            </a:extLst>
          </p:cNvPr>
          <p:cNvSpPr txBox="1"/>
          <p:nvPr/>
        </p:nvSpPr>
        <p:spPr>
          <a:xfrm>
            <a:off x="4970143" y="4841208"/>
            <a:ext cx="3454871" cy="577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DF3400-D0A1-49FA-93DE-E9D484E8D55D}"/>
              </a:ext>
            </a:extLst>
          </p:cNvPr>
          <p:cNvSpPr txBox="1"/>
          <p:nvPr/>
        </p:nvSpPr>
        <p:spPr>
          <a:xfrm>
            <a:off x="1742771" y="4849709"/>
            <a:ext cx="2290363" cy="57310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9DCA68A-7859-4E22-8152-34255FD931A4}"/>
              </a:ext>
            </a:extLst>
          </p:cNvPr>
          <p:cNvSpPr txBox="1"/>
          <p:nvPr/>
        </p:nvSpPr>
        <p:spPr>
          <a:xfrm>
            <a:off x="4033134" y="4849709"/>
            <a:ext cx="2339378" cy="57310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870F115-AA31-4990-A52F-16C279A85143}"/>
              </a:ext>
            </a:extLst>
          </p:cNvPr>
          <p:cNvSpPr txBox="1"/>
          <p:nvPr/>
        </p:nvSpPr>
        <p:spPr>
          <a:xfrm>
            <a:off x="6350510" y="4863173"/>
            <a:ext cx="4585840" cy="57310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052C39F-A2DB-45EC-809D-2D2B5ACDB45D}"/>
              </a:ext>
            </a:extLst>
          </p:cNvPr>
          <p:cNvSpPr txBox="1"/>
          <p:nvPr/>
        </p:nvSpPr>
        <p:spPr>
          <a:xfrm>
            <a:off x="1980632" y="4888992"/>
            <a:ext cx="178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Stage 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F1AFF48-33C7-4DC2-B303-178BB11D8BC5}"/>
              </a:ext>
            </a:extLst>
          </p:cNvPr>
          <p:cNvSpPr txBox="1"/>
          <p:nvPr/>
        </p:nvSpPr>
        <p:spPr>
          <a:xfrm>
            <a:off x="4398740" y="4888991"/>
            <a:ext cx="15219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Stage 11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A9BA1E9-157E-4A8D-B04B-6D556284E7C8}"/>
              </a:ext>
            </a:extLst>
          </p:cNvPr>
          <p:cNvSpPr txBox="1"/>
          <p:nvPr/>
        </p:nvSpPr>
        <p:spPr>
          <a:xfrm>
            <a:off x="7855757" y="4909769"/>
            <a:ext cx="1614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Stage 111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DCD191C-1F14-47D1-9A34-4B1110DF3545}"/>
              </a:ext>
            </a:extLst>
          </p:cNvPr>
          <p:cNvSpPr/>
          <p:nvPr/>
        </p:nvSpPr>
        <p:spPr>
          <a:xfrm>
            <a:off x="2444415" y="3170633"/>
            <a:ext cx="7722269" cy="773554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7F291F7-6738-4A94-A2F6-D85C9C787032}"/>
              </a:ext>
            </a:extLst>
          </p:cNvPr>
          <p:cNvSpPr txBox="1"/>
          <p:nvPr/>
        </p:nvSpPr>
        <p:spPr>
          <a:xfrm>
            <a:off x="3291166" y="3137725"/>
            <a:ext cx="60287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Secondary Education</a:t>
            </a:r>
            <a:br>
              <a:rPr lang="en-GB" sz="2800" dirty="0"/>
            </a:br>
            <a:r>
              <a:rPr lang="en-GB" dirty="0"/>
              <a:t>Grades 10-12</a:t>
            </a:r>
            <a:endParaRPr lang="en-GB" sz="28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AB7FFA-11A0-43CB-BCC5-8ADAA85BE29E}"/>
              </a:ext>
            </a:extLst>
          </p:cNvPr>
          <p:cNvSpPr/>
          <p:nvPr/>
        </p:nvSpPr>
        <p:spPr>
          <a:xfrm>
            <a:off x="2444415" y="3938777"/>
            <a:ext cx="3818552" cy="479249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A3966C0-EAEF-44C0-9CE2-0F5365D69B22}"/>
              </a:ext>
            </a:extLst>
          </p:cNvPr>
          <p:cNvSpPr txBox="1"/>
          <p:nvPr/>
        </p:nvSpPr>
        <p:spPr>
          <a:xfrm>
            <a:off x="2587475" y="3960429"/>
            <a:ext cx="36754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Upper-Secondary General School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7903616-B85F-41FB-85A4-1DA99C856DA3}"/>
              </a:ext>
            </a:extLst>
          </p:cNvPr>
          <p:cNvSpPr/>
          <p:nvPr/>
        </p:nvSpPr>
        <p:spPr>
          <a:xfrm>
            <a:off x="6252409" y="3932578"/>
            <a:ext cx="3914273" cy="479249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542ED9-841A-4942-A03B-53345D76D929}"/>
              </a:ext>
            </a:extLst>
          </p:cNvPr>
          <p:cNvSpPr/>
          <p:nvPr/>
        </p:nvSpPr>
        <p:spPr>
          <a:xfrm>
            <a:off x="6457867" y="3928568"/>
            <a:ext cx="34915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/>
              <a:t>Secondary</a:t>
            </a:r>
            <a:r>
              <a:rPr lang="en-GB" sz="2400" dirty="0"/>
              <a:t> Vocational School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5E6A7CC-DFD4-439B-83C7-8AAC5DBDC360}"/>
              </a:ext>
            </a:extLst>
          </p:cNvPr>
          <p:cNvSpPr txBox="1"/>
          <p:nvPr/>
        </p:nvSpPr>
        <p:spPr>
          <a:xfrm>
            <a:off x="3339025" y="2119232"/>
            <a:ext cx="5933046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DEB7BFF-1C1C-43E9-949D-80155FB28A12}"/>
              </a:ext>
            </a:extLst>
          </p:cNvPr>
          <p:cNvSpPr txBox="1"/>
          <p:nvPr/>
        </p:nvSpPr>
        <p:spPr>
          <a:xfrm>
            <a:off x="4398740" y="2006836"/>
            <a:ext cx="40254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Higher Education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D68B137-AAC0-4E57-BCCD-45DC3C386AFE}"/>
              </a:ext>
            </a:extLst>
          </p:cNvPr>
          <p:cNvSpPr/>
          <p:nvPr/>
        </p:nvSpPr>
        <p:spPr>
          <a:xfrm>
            <a:off x="3345646" y="2468613"/>
            <a:ext cx="2959902" cy="724473"/>
          </a:xfrm>
          <a:prstGeom prst="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DA31B54-3E63-4294-817E-5F9A1D2EDF90}"/>
              </a:ext>
            </a:extLst>
          </p:cNvPr>
          <p:cNvSpPr/>
          <p:nvPr/>
        </p:nvSpPr>
        <p:spPr>
          <a:xfrm>
            <a:off x="6304547" y="2462923"/>
            <a:ext cx="2961904" cy="7244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90A7C83-8A21-4E47-96CB-A69B76514CA4}"/>
              </a:ext>
            </a:extLst>
          </p:cNvPr>
          <p:cNvSpPr txBox="1"/>
          <p:nvPr/>
        </p:nvSpPr>
        <p:spPr>
          <a:xfrm>
            <a:off x="3694355" y="2611721"/>
            <a:ext cx="2546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Applied Education</a:t>
            </a: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1DEE297-FD93-46E9-9B45-92CC7E7940E0}"/>
              </a:ext>
            </a:extLst>
          </p:cNvPr>
          <p:cNvSpPr txBox="1"/>
          <p:nvPr/>
        </p:nvSpPr>
        <p:spPr>
          <a:xfrm>
            <a:off x="6481010" y="2594395"/>
            <a:ext cx="2742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Academic Education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E00E2E-56E1-46C9-90D4-361E32B489BE}"/>
              </a:ext>
            </a:extLst>
          </p:cNvPr>
          <p:cNvSpPr txBox="1"/>
          <p:nvPr/>
        </p:nvSpPr>
        <p:spPr>
          <a:xfrm>
            <a:off x="8807116" y="156411"/>
            <a:ext cx="3019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(State University, 2017).</a:t>
            </a:r>
          </a:p>
          <a:p>
            <a:r>
              <a:rPr lang="en-GB" dirty="0"/>
              <a:t> (Tallinn University, 2017).</a:t>
            </a:r>
          </a:p>
        </p:txBody>
      </p:sp>
    </p:spTree>
    <p:extLst>
      <p:ext uri="{BB962C8B-B14F-4D97-AF65-F5344CB8AC3E}">
        <p14:creationId xmlns:p14="http://schemas.microsoft.com/office/powerpoint/2010/main" val="126640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What's their Values</a:t>
            </a:r>
            <a:br>
              <a:rPr lang="en-GB" dirty="0"/>
            </a:br>
            <a:endParaRPr lang="en-GB" dirty="0"/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06F417D7-860D-4DD6-8A5E-8FB6788EF930}"/>
              </a:ext>
            </a:extLst>
          </p:cNvPr>
          <p:cNvSpPr/>
          <p:nvPr/>
        </p:nvSpPr>
        <p:spPr>
          <a:xfrm>
            <a:off x="1251678" y="1656146"/>
            <a:ext cx="2935705" cy="2131999"/>
          </a:xfrm>
          <a:prstGeom prst="cloudCallout">
            <a:avLst>
              <a:gd name="adj1" fmla="val -38866"/>
              <a:gd name="adj2" fmla="val 715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AF768EDF-C7D9-4460-90CE-FC7151251554}"/>
              </a:ext>
            </a:extLst>
          </p:cNvPr>
          <p:cNvSpPr/>
          <p:nvPr/>
        </p:nvSpPr>
        <p:spPr>
          <a:xfrm>
            <a:off x="6906126" y="1874517"/>
            <a:ext cx="3236495" cy="2586789"/>
          </a:xfrm>
          <a:prstGeom prst="cloudCallout">
            <a:avLst>
              <a:gd name="adj1" fmla="val 59464"/>
              <a:gd name="adj2" fmla="val 527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E6E144E3-98B6-4BB8-86D2-3E276AAAA400}"/>
              </a:ext>
            </a:extLst>
          </p:cNvPr>
          <p:cNvSpPr/>
          <p:nvPr/>
        </p:nvSpPr>
        <p:spPr>
          <a:xfrm>
            <a:off x="3711939" y="3521647"/>
            <a:ext cx="2731168" cy="2418348"/>
          </a:xfrm>
          <a:prstGeom prst="cloudCallout">
            <a:avLst>
              <a:gd name="adj1" fmla="val 32911"/>
              <a:gd name="adj2" fmla="val 779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DE8658-CFE9-4A71-93AD-743DDD28CB4A}"/>
              </a:ext>
            </a:extLst>
          </p:cNvPr>
          <p:cNvSpPr txBox="1"/>
          <p:nvPr/>
        </p:nvSpPr>
        <p:spPr>
          <a:xfrm>
            <a:off x="1400617" y="2369576"/>
            <a:ext cx="2637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Responsibility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9B6EA5-FB88-4FE5-8FE7-0A061642D480}"/>
              </a:ext>
            </a:extLst>
          </p:cNvPr>
          <p:cNvSpPr txBox="1"/>
          <p:nvPr/>
        </p:nvSpPr>
        <p:spPr>
          <a:xfrm>
            <a:off x="4050473" y="4355441"/>
            <a:ext cx="2081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Necessity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06EAF5-B6D7-414A-9F6C-0D7694D0E37F}"/>
              </a:ext>
            </a:extLst>
          </p:cNvPr>
          <p:cNvSpPr txBox="1"/>
          <p:nvPr/>
        </p:nvSpPr>
        <p:spPr>
          <a:xfrm>
            <a:off x="7363327" y="2767272"/>
            <a:ext cx="38982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Opportunities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8B15AF-5051-4C05-851A-D6F9FEC93C77}"/>
              </a:ext>
            </a:extLst>
          </p:cNvPr>
          <p:cNvSpPr txBox="1"/>
          <p:nvPr/>
        </p:nvSpPr>
        <p:spPr>
          <a:xfrm>
            <a:off x="7459580" y="6063916"/>
            <a:ext cx="4523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(Republic of Estonia: Ministry of Education and Research, 2017).</a:t>
            </a:r>
          </a:p>
        </p:txBody>
      </p:sp>
    </p:spTree>
    <p:extLst>
      <p:ext uri="{BB962C8B-B14F-4D97-AF65-F5344CB8AC3E}">
        <p14:creationId xmlns:p14="http://schemas.microsoft.com/office/powerpoint/2010/main" val="4233929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Basic Education</a:t>
            </a:r>
            <a:br>
              <a:rPr lang="en-GB" dirty="0"/>
            </a:br>
            <a:r>
              <a:rPr lang="en-GB" sz="3600" dirty="0"/>
              <a:t>Shaping the curriculum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973179"/>
            <a:ext cx="10178322" cy="4620126"/>
          </a:xfrm>
        </p:spPr>
        <p:txBody>
          <a:bodyPr>
            <a:normAutofit fontScale="85000" lnSpcReduction="20000"/>
          </a:bodyPr>
          <a:lstStyle/>
          <a:p>
            <a:r>
              <a:rPr lang="en-GB" sz="3300" dirty="0"/>
              <a:t>Basic schooling is the Estonian equivalent to the UK’s KS2 schooling age</a:t>
            </a:r>
          </a:p>
          <a:p>
            <a:endParaRPr lang="en-GB" sz="3300" dirty="0"/>
          </a:p>
          <a:p>
            <a:r>
              <a:rPr lang="en-GB" sz="3300" dirty="0"/>
              <a:t>Basic Education is divided into 3 stages</a:t>
            </a:r>
          </a:p>
          <a:p>
            <a:endParaRPr lang="en-GB" sz="3300" dirty="0"/>
          </a:p>
          <a:p>
            <a:r>
              <a:rPr lang="en-GB" sz="3300" dirty="0"/>
              <a:t>This area of education has 4 key values</a:t>
            </a:r>
          </a:p>
          <a:p>
            <a:endParaRPr lang="en-GB" sz="3300" dirty="0"/>
          </a:p>
          <a:p>
            <a:r>
              <a:rPr lang="en-GB" sz="3300" dirty="0"/>
              <a:t>Their national curriculum sets what the children at the end of each stage should be able to achieve.</a:t>
            </a:r>
          </a:p>
          <a:p>
            <a:pPr marL="0" indent="0">
              <a:buNone/>
            </a:pPr>
            <a:r>
              <a:rPr lang="en-GB" dirty="0"/>
              <a:t>                                 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C30124-CD18-4D07-8D97-057FC82499C2}"/>
              </a:ext>
            </a:extLst>
          </p:cNvPr>
          <p:cNvSpPr txBox="1"/>
          <p:nvPr/>
        </p:nvSpPr>
        <p:spPr>
          <a:xfrm>
            <a:off x="7820527" y="6322635"/>
            <a:ext cx="4126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(Government Of The Republic, 2014).</a:t>
            </a:r>
          </a:p>
        </p:txBody>
      </p:sp>
    </p:spTree>
    <p:extLst>
      <p:ext uri="{BB962C8B-B14F-4D97-AF65-F5344CB8AC3E}">
        <p14:creationId xmlns:p14="http://schemas.microsoft.com/office/powerpoint/2010/main" val="214697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9AC70-08EB-4F2D-A7F0-1D1F9A305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and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91CF0-D7BA-4B42-AF95-CC90216E6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4152" y="6388565"/>
            <a:ext cx="6039459" cy="3693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 (Information Technology Foundation For Education, 2017)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64B0ED-426B-498C-96EE-C79BE9B75ADF}"/>
              </a:ext>
            </a:extLst>
          </p:cNvPr>
          <p:cNvSpPr txBox="1"/>
          <p:nvPr/>
        </p:nvSpPr>
        <p:spPr>
          <a:xfrm>
            <a:off x="6096000" y="6019233"/>
            <a:ext cx="3609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(Forbes, 2012)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01C5E8-31F8-4DE9-B150-B2C0EFC554FC}"/>
              </a:ext>
            </a:extLst>
          </p:cNvPr>
          <p:cNvSpPr txBox="1"/>
          <p:nvPr/>
        </p:nvSpPr>
        <p:spPr>
          <a:xfrm>
            <a:off x="1365781" y="1567164"/>
            <a:ext cx="99501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sz="2400" dirty="0"/>
              <a:t>Children as young as 1</a:t>
            </a:r>
            <a:r>
              <a:rPr lang="en-GB" sz="2400" baseline="30000" dirty="0"/>
              <a:t>st</a:t>
            </a:r>
            <a:r>
              <a:rPr lang="en-GB" sz="2400" dirty="0"/>
              <a:t> Graders are being taught coding</a:t>
            </a:r>
          </a:p>
          <a:p>
            <a:endParaRPr lang="en-GB" sz="2400" dirty="0"/>
          </a:p>
          <a:p>
            <a:r>
              <a:rPr lang="en-GB" sz="2400" dirty="0"/>
              <a:t>Change the thinking behind computers and technology</a:t>
            </a:r>
          </a:p>
          <a:p>
            <a:endParaRPr lang="en-GB" sz="2400" dirty="0"/>
          </a:p>
          <a:p>
            <a:r>
              <a:rPr lang="en-GB" sz="2400" dirty="0" err="1"/>
              <a:t>ProgeTiger</a:t>
            </a:r>
            <a:r>
              <a:rPr lang="en-GB" sz="2400" dirty="0"/>
              <a:t> programme is supported and funded by the Estonian government through the Estonian Ministry of Education and Research.</a:t>
            </a:r>
          </a:p>
          <a:p>
            <a:endParaRPr lang="en-GB" sz="2400" dirty="0"/>
          </a:p>
          <a:p>
            <a:r>
              <a:rPr lang="en-GB" sz="2400" dirty="0"/>
              <a:t>cross-curricular theme called “Technology and Innovation” </a:t>
            </a:r>
          </a:p>
        </p:txBody>
      </p:sp>
    </p:spTree>
    <p:extLst>
      <p:ext uri="{BB962C8B-B14F-4D97-AF65-F5344CB8AC3E}">
        <p14:creationId xmlns:p14="http://schemas.microsoft.com/office/powerpoint/2010/main" val="249455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F3045-3698-4013-BE08-43ECD2B10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MAIN POINTS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7C6A9D-E151-4DCD-B590-5AE2D15F91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2568" y="1596189"/>
            <a:ext cx="1832811" cy="183281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9C3D6FD-023A-4F9A-ACAF-FB2A182143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7318" y="2176128"/>
            <a:ext cx="2384617" cy="5802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94A4FE-424F-4A51-9C2F-7033150DE1F1}"/>
              </a:ext>
            </a:extLst>
          </p:cNvPr>
          <p:cNvSpPr txBox="1"/>
          <p:nvPr/>
        </p:nvSpPr>
        <p:spPr>
          <a:xfrm>
            <a:off x="1997243" y="3609474"/>
            <a:ext cx="277929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Key focus on the learner as an individual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Child centred learning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Schools Seen as part of a community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High level of Education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High </a:t>
            </a:r>
            <a:r>
              <a:rPr lang="en-GB" dirty="0" err="1"/>
              <a:t>caliber</a:t>
            </a:r>
            <a:r>
              <a:rPr lang="en-GB" dirty="0"/>
              <a:t> of people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0C9F51-6DFE-45F5-8DAB-E1DB4AE251C8}"/>
              </a:ext>
            </a:extLst>
          </p:cNvPr>
          <p:cNvSpPr txBox="1"/>
          <p:nvPr/>
        </p:nvSpPr>
        <p:spPr>
          <a:xfrm>
            <a:off x="9829800" y="589547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(ERR, 2015)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FFABCE-4794-4A4E-870A-4AC902975DA6}"/>
              </a:ext>
            </a:extLst>
          </p:cNvPr>
          <p:cNvSpPr txBox="1"/>
          <p:nvPr/>
        </p:nvSpPr>
        <p:spPr>
          <a:xfrm>
            <a:off x="7559350" y="3609474"/>
            <a:ext cx="31848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High requirements for teachers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Lack of evidence of cross curricular teaching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Inclusion is not stated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Higher workload for teachers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Low pay packages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0273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	Welsh Curriculum</a:t>
            </a:r>
            <a:br>
              <a:rPr lang="en-GB" dirty="0"/>
            </a:br>
            <a:r>
              <a:rPr lang="en-GB" dirty="0"/>
              <a:t>ks2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80675"/>
            <a:ext cx="10178322" cy="6857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Primary Education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80F534-4F34-4FD9-9557-59875D6C2831}"/>
              </a:ext>
            </a:extLst>
          </p:cNvPr>
          <p:cNvSpPr txBox="1"/>
          <p:nvPr/>
        </p:nvSpPr>
        <p:spPr>
          <a:xfrm>
            <a:off x="1251678" y="2466474"/>
            <a:ext cx="1061586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KS2 in Wales is the section of education that caters for the education of children aged 7-11 usually when children enter primary schools.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Core 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 the welsh curriculum it talks about connecting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Outcomes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347EC0-8E9C-460E-9130-44DF00E66977}"/>
              </a:ext>
            </a:extLst>
          </p:cNvPr>
          <p:cNvSpPr txBox="1"/>
          <p:nvPr/>
        </p:nvSpPr>
        <p:spPr>
          <a:xfrm>
            <a:off x="8434137" y="6208295"/>
            <a:ext cx="3433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(Welsh Assembly Government, 2008, pp. 6-9)</a:t>
            </a:r>
          </a:p>
        </p:txBody>
      </p:sp>
    </p:spTree>
    <p:extLst>
      <p:ext uri="{BB962C8B-B14F-4D97-AF65-F5344CB8AC3E}">
        <p14:creationId xmlns:p14="http://schemas.microsoft.com/office/powerpoint/2010/main" val="644140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Comparison?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17552F2-577B-48D3-AFAE-00A68008D8FF}"/>
              </a:ext>
            </a:extLst>
          </p:cNvPr>
          <p:cNvSpPr/>
          <p:nvPr/>
        </p:nvSpPr>
        <p:spPr>
          <a:xfrm>
            <a:off x="1889352" y="1332985"/>
            <a:ext cx="5570227" cy="5347165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89523B8-20E3-4C87-B8C6-013AA574317F}"/>
              </a:ext>
            </a:extLst>
          </p:cNvPr>
          <p:cNvSpPr/>
          <p:nvPr/>
        </p:nvSpPr>
        <p:spPr>
          <a:xfrm>
            <a:off x="5059870" y="1332985"/>
            <a:ext cx="5570227" cy="5347165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F75007-C2A4-48C3-9047-43339480365D}"/>
              </a:ext>
            </a:extLst>
          </p:cNvPr>
          <p:cNvSpPr txBox="1"/>
          <p:nvPr/>
        </p:nvSpPr>
        <p:spPr>
          <a:xfrm>
            <a:off x="2803358" y="2237874"/>
            <a:ext cx="2093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Emphasis on use of technology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2E4B64-7184-4465-A707-C59E6DDA2586}"/>
              </a:ext>
            </a:extLst>
          </p:cNvPr>
          <p:cNvSpPr txBox="1"/>
          <p:nvPr/>
        </p:nvSpPr>
        <p:spPr>
          <a:xfrm>
            <a:off x="5527919" y="2134039"/>
            <a:ext cx="14678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Focus on learners as a whole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0C61FF-803E-449A-A707-8DC2AC125E18}"/>
              </a:ext>
            </a:extLst>
          </p:cNvPr>
          <p:cNvSpPr txBox="1"/>
          <p:nvPr/>
        </p:nvSpPr>
        <p:spPr>
          <a:xfrm>
            <a:off x="7158789" y="2069994"/>
            <a:ext cx="26228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Particular emphasis on inclusion in the Welsh KS2 	curriculum.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88BB23-6246-4D28-B33E-8381C7879F5C}"/>
              </a:ext>
            </a:extLst>
          </p:cNvPr>
          <p:cNvSpPr txBox="1"/>
          <p:nvPr/>
        </p:nvSpPr>
        <p:spPr>
          <a:xfrm>
            <a:off x="5329397" y="3109640"/>
            <a:ext cx="1864895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Similar areas of learning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5D9BCE-9119-48F4-B21C-50C2FDD83432}"/>
              </a:ext>
            </a:extLst>
          </p:cNvPr>
          <p:cNvSpPr txBox="1"/>
          <p:nvPr/>
        </p:nvSpPr>
        <p:spPr>
          <a:xfrm>
            <a:off x="2382253" y="4006567"/>
            <a:ext cx="1877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Early Teaching of Coding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CD6CF0-0CCD-48D2-A186-38F4E0D85B3E}"/>
              </a:ext>
            </a:extLst>
          </p:cNvPr>
          <p:cNvSpPr txBox="1"/>
          <p:nvPr/>
        </p:nvSpPr>
        <p:spPr>
          <a:xfrm>
            <a:off x="2436394" y="3033826"/>
            <a:ext cx="1877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School as one big community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AE525A-B2E5-44C9-884D-6E771E1D0927}"/>
              </a:ext>
            </a:extLst>
          </p:cNvPr>
          <p:cNvSpPr txBox="1"/>
          <p:nvPr/>
        </p:nvSpPr>
        <p:spPr>
          <a:xfrm>
            <a:off x="2574758" y="4969042"/>
            <a:ext cx="20934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Appropriate learning environment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CBE50D-9EF8-4773-B6B6-EBBC993E1163}"/>
              </a:ext>
            </a:extLst>
          </p:cNvPr>
          <p:cNvSpPr txBox="1"/>
          <p:nvPr/>
        </p:nvSpPr>
        <p:spPr>
          <a:xfrm>
            <a:off x="5528508" y="4903075"/>
            <a:ext cx="14678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Broad Range of subjects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A85D3E6-1DE4-4AC0-8BEB-ACEC72F2C380}"/>
              </a:ext>
            </a:extLst>
          </p:cNvPr>
          <p:cNvSpPr txBox="1"/>
          <p:nvPr/>
        </p:nvSpPr>
        <p:spPr>
          <a:xfrm>
            <a:off x="5215096" y="3886063"/>
            <a:ext cx="20934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Impact on children's well being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92430F2-F326-4210-9384-F6C61A4750E0}"/>
              </a:ext>
            </a:extLst>
          </p:cNvPr>
          <p:cNvSpPr txBox="1"/>
          <p:nvPr/>
        </p:nvSpPr>
        <p:spPr>
          <a:xfrm>
            <a:off x="7628021" y="3109640"/>
            <a:ext cx="25382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Ensuring subjects are cross curricular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57CCE9-91FD-420F-8AEA-302A9835F32C}"/>
              </a:ext>
            </a:extLst>
          </p:cNvPr>
          <p:cNvSpPr txBox="1"/>
          <p:nvPr/>
        </p:nvSpPr>
        <p:spPr>
          <a:xfrm>
            <a:off x="7576592" y="4094525"/>
            <a:ext cx="2622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Instilling good morals in pupils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6035F1-8192-4A99-9678-3183EF23A6E2}"/>
              </a:ext>
            </a:extLst>
          </p:cNvPr>
          <p:cNvSpPr txBox="1"/>
          <p:nvPr/>
        </p:nvSpPr>
        <p:spPr>
          <a:xfrm>
            <a:off x="7737014" y="5213332"/>
            <a:ext cx="19491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Core values</a:t>
            </a:r>
          </a:p>
        </p:txBody>
      </p:sp>
    </p:spTree>
    <p:extLst>
      <p:ext uri="{BB962C8B-B14F-4D97-AF65-F5344CB8AC3E}">
        <p14:creationId xmlns:p14="http://schemas.microsoft.com/office/powerpoint/2010/main" val="343188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6E2F0-6F1A-499A-AF54-63F2164C5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Thanks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42348-93D6-4247-AFB2-ADBF5E913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21223606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EA95BB24-88D7-413B-A66A-FE0B2D2CEC5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06149" y="1033139"/>
            <a:ext cx="10897093" cy="5970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A.V.Kelly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2004.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Currriculum:Theory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Practice.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5th ed. London: Sage Publication Limited.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ERR, 2015.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Estonia on the verge of seeing its teaching force evaporate, says US expert.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http://news.err.ee/115211/estonia-on-the-verge-of-seeing-its-teaching-force-evaporate-says-us-expert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 November 2017].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Forbes, 2012.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Estonia Has Started Teaching Its First-Graders To Code.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https://www.forbes.com/forbes/welcome/?toURL=https://www.forbes.com/sites/parmyolson/2012/09/06/why-estonia-has-started-teaching-its-first-graders-to-code/&amp;refURL=https://www.google.co.uk/&amp;referrer=https://www.google.co.uk/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 November 2017].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 Of The Republic, 2014.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curriculum for basic schools.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https://www.hm.ee/sites/default/files/est_basic_school_nat_cur_2014_general_part_1.pdf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 November 2017].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 Technology Foundation For Education, 2017.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ProgeTiger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Programme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http://www.hitsa.ee/it-education/educational-programmes/progetiger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November 2017].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Republic of Estonia: Ministry of Education and Research, 2017.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Pre-school, basic and secondary education.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https://www.hm.ee/en/activities/pre-school-basic-and-secondary-education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November 2017].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7DA4B5-2B77-4773-9513-65D0DBA45A69}"/>
              </a:ext>
            </a:extLst>
          </p:cNvPr>
          <p:cNvSpPr txBox="1"/>
          <p:nvPr/>
        </p:nvSpPr>
        <p:spPr>
          <a:xfrm>
            <a:off x="1852863" y="263698"/>
            <a:ext cx="80972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0070C0"/>
                </a:solidFill>
              </a:rPr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18743182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9B19B-89A7-49C1-8883-2E253D720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3551" y="1479884"/>
            <a:ext cx="10178322" cy="429527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State University, 2017. </a:t>
            </a:r>
            <a:r>
              <a:rPr lang="en-US" altLang="en-US" sz="1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Estonia - Educational System—overview. </a:t>
            </a: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8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http://education.stateuniversity.com/pages/447/Estonia-EDUCATIONAL-SYSTEM-OVERVIEW.html</a:t>
            </a:r>
            <a:b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November 2017].</a:t>
            </a:r>
            <a:endParaRPr lang="en-GB" altLang="en-US" sz="1800" dirty="0">
              <a:solidFill>
                <a:schemeClr val="tx1"/>
              </a:solidFill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Tallinn University, 2017. </a:t>
            </a:r>
            <a:r>
              <a:rPr lang="en-US" altLang="en-US" sz="1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Estonian Educational System. </a:t>
            </a: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8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http://www.tlu.ee/en/studies/Practical-Information/Estonian-Educational-System</a:t>
            </a:r>
            <a:b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November 2017].</a:t>
            </a:r>
            <a:endParaRPr lang="en-GB" altLang="en-US" sz="1800" dirty="0">
              <a:solidFill>
                <a:schemeClr val="tx1"/>
              </a:solidFill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Glossary of Education Reform, 2015. </a:t>
            </a:r>
            <a:r>
              <a:rPr lang="en-US" altLang="en-US" sz="1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Curriculum. </a:t>
            </a: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8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http://edglossary.org/curriculum/</a:t>
            </a:r>
            <a:b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November 2017].</a:t>
            </a:r>
            <a:endParaRPr lang="en-GB" altLang="en-US" sz="1800" dirty="0">
              <a:solidFill>
                <a:schemeClr val="tx1"/>
              </a:solidFill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UNESCO, 2017. </a:t>
            </a:r>
            <a:r>
              <a:rPr lang="en-US" altLang="en-US" sz="1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Different meanings of “curriculum”. </a:t>
            </a: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8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http://www.unesco.org/new/en/education/themes/strengthening-education-systems/quality-framework/technical-notes/different-meaning-of-curriculum/</a:t>
            </a:r>
            <a:b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November 2017].</a:t>
            </a:r>
            <a:endParaRPr lang="en-GB" altLang="en-US" sz="1800" dirty="0">
              <a:solidFill>
                <a:schemeClr val="tx1"/>
              </a:solidFill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Government, 2008. </a:t>
            </a:r>
            <a:r>
              <a:rPr lang="en-US" altLang="en-US" sz="1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National Curriculum for Wales. </a:t>
            </a:r>
            <a:r>
              <a:rPr lang="en-US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1st ed. Cardiff: WAG.</a:t>
            </a:r>
            <a:endParaRPr lang="en-GB" altLang="en-US" sz="18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71353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296</TotalTime>
  <Words>500</Words>
  <Application>Microsoft Office PowerPoint</Application>
  <PresentationFormat>Widescreen</PresentationFormat>
  <Paragraphs>113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Badge</vt:lpstr>
      <vt:lpstr>Estonia</vt:lpstr>
      <vt:lpstr>Aims</vt:lpstr>
      <vt:lpstr>curriculum  what is it?</vt:lpstr>
      <vt:lpstr>Estonia How is education structured</vt:lpstr>
      <vt:lpstr>What's their Values </vt:lpstr>
      <vt:lpstr>Basic Education Shaping the curriculum</vt:lpstr>
      <vt:lpstr>Technology and learning</vt:lpstr>
      <vt:lpstr>THE MAIN POINTS</vt:lpstr>
      <vt:lpstr> Welsh Curriculum ks2</vt:lpstr>
      <vt:lpstr>Comparison?</vt:lpstr>
      <vt:lpstr>Thanks for Listening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Estonia</dc:title>
  <dc:creator>Natasha Edwards (P135498)</dc:creator>
  <cp:lastModifiedBy>Natasha Edwards</cp:lastModifiedBy>
  <cp:revision>31</cp:revision>
  <dcterms:created xsi:type="dcterms:W3CDTF">2017-11-14T12:05:19Z</dcterms:created>
  <dcterms:modified xsi:type="dcterms:W3CDTF">2017-11-24T22:03:36Z</dcterms:modified>
</cp:coreProperties>
</file>