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sldIdLst>
    <p:sldId id="256" r:id="rId2"/>
    <p:sldId id="257" r:id="rId3"/>
    <p:sldId id="258" r:id="rId4"/>
    <p:sldId id="262" r:id="rId5"/>
    <p:sldId id="260" r:id="rId6"/>
    <p:sldId id="263" r:id="rId7"/>
    <p:sldId id="259" r:id="rId8"/>
    <p:sldId id="261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28" autoAdjust="0"/>
    <p:restoredTop sz="94660"/>
  </p:normalViewPr>
  <p:slideViewPr>
    <p:cSldViewPr snapToGrid="0">
      <p:cViewPr varScale="1">
        <p:scale>
          <a:sx n="82" d="100"/>
          <a:sy n="82" d="100"/>
        </p:scale>
        <p:origin x="96" y="1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93105" y="802298"/>
            <a:ext cx="8561747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93106" y="3531204"/>
            <a:ext cx="8561746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467E3-D0B7-41CE-88A1-DB9868C8A136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93105" y="329307"/>
            <a:ext cx="4897310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8AE5C117-B318-4294-9D86-90CE3873CC1B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2334637" y="798973"/>
            <a:ext cx="0" cy="2544756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92096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467E3-D0B7-41CE-88A1-DB9868C8A136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5C117-B318-4294-9D86-90CE3873CC1B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24324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813" y="1756130"/>
            <a:ext cx="8562580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4695" y="3806195"/>
            <a:ext cx="8549990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467E3-D0B7-41CE-88A1-DB9868C8A136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5C117-B318-4294-9D86-90CE3873CC1B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371687" y="798973"/>
            <a:ext cx="0" cy="2845107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02214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695" y="804889"/>
            <a:ext cx="9520157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34695" y="2010878"/>
            <a:ext cx="4608576" cy="34381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4793" y="2017343"/>
            <a:ext cx="4604130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467E3-D0B7-41CE-88A1-DB9868C8A136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5C117-B318-4294-9D86-90CE3873CC1B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18960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695" y="804163"/>
            <a:ext cx="9520157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4695" y="2019549"/>
            <a:ext cx="460857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34695" y="2824269"/>
            <a:ext cx="4608576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4791" y="2023003"/>
            <a:ext cx="4608576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4792" y="2821491"/>
            <a:ext cx="4608576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467E3-D0B7-41CE-88A1-DB9868C8A136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5C117-B318-4294-9D86-90CE3873CC1B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10768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467E3-D0B7-41CE-88A1-DB9868C8A136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5C117-B318-4294-9D86-90CE3873CC1B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73665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467E3-D0B7-41CE-88A1-DB9868C8A136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5C117-B318-4294-9D86-90CE3873C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02556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642" y="798973"/>
            <a:ext cx="3183128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34695" y="3205491"/>
            <a:ext cx="3184989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467E3-D0B7-41CE-88A1-DB9868C8A136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5C117-B318-4294-9D86-90CE3873CC1B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371687" y="798973"/>
            <a:ext cx="0" cy="2247117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52871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chemeClr val="bg2">
                    <a:lumMod val="10000"/>
                  </a:schemeClr>
                </a:gs>
                <a:gs pos="100000">
                  <a:schemeClr val="bg2">
                    <a:lumMod val="10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prstMaterial="matte">
              <a:bevelT w="133350" h="50800" prst="divo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5694" y="1129513"/>
            <a:ext cx="5447840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34695" y="3145992"/>
            <a:ext cx="5440037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534695" y="5469856"/>
            <a:ext cx="5440038" cy="320123"/>
          </a:xfrm>
        </p:spPr>
        <p:txBody>
          <a:bodyPr/>
          <a:lstStyle>
            <a:lvl1pPr algn="l">
              <a:defRPr/>
            </a:lvl1pPr>
          </a:lstStyle>
          <a:p>
            <a:fld id="{42F467E3-D0B7-41CE-88A1-DB9868C8A136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534910" y="318640"/>
            <a:ext cx="5453475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5C117-B318-4294-9D86-90CE3873CC1B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71687" y="798973"/>
            <a:ext cx="0" cy="2161124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1139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467E3-D0B7-41CE-88A1-DB9868C8A136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5C117-B318-4294-9D86-90CE3873CC1B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0478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883863"/>
            <a:ext cx="1615742" cy="45749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34694" y="883863"/>
            <a:ext cx="7738807" cy="45749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467E3-D0B7-41CE-88A1-DB9868C8A136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5C117-B318-4294-9D86-90CE3873CC1B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H="1">
            <a:off x="9439111" y="719272"/>
            <a:ext cx="1615742" cy="0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2880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2015732"/>
            <a:ext cx="12192000" cy="4118829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/>
          <a:srcRect t="2769" b="-2769"/>
          <a:stretch/>
        </p:blipFill>
        <p:spPr>
          <a:xfrm>
            <a:off x="0" y="6135624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34696" y="804519"/>
            <a:ext cx="9520158" cy="104923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4696" y="2015732"/>
            <a:ext cx="9520158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F467E3-D0B7-41CE-88A1-DB9868C8A136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34695" y="329307"/>
            <a:ext cx="5855719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8AE5C117-B318-4294-9D86-90CE3873CC1B}" type="slidenum">
              <a:rPr lang="en-GB" smtClean="0"/>
              <a:t>‹#›</a:t>
            </a:fld>
            <a:endParaRPr lang="en-GB"/>
          </a:p>
        </p:txBody>
      </p:sp>
      <p:cxnSp>
        <p:nvCxnSpPr>
          <p:cNvPr id="12" name="Straight Connector 11"/>
          <p:cNvCxnSpPr/>
          <p:nvPr/>
        </p:nvCxnSpPr>
        <p:spPr>
          <a:xfrm>
            <a:off x="0" y="6141705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9926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uturegenerations.wales/" TargetMode="External"/><Relationship Id="rId2" Type="http://schemas.openxmlformats.org/officeDocument/2006/relationships/hyperlink" Target="https://www-sciencedirect-com.ezproxy.uwtsd.ac.uk/science/article/pii/S095965261930660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ustainabilityillustrated.com/en/2020/02/19/sustainability-simple-definition/" TargetMode="External"/><Relationship Id="rId5" Type="http://schemas.openxmlformats.org/officeDocument/2006/relationships/hyperlink" Target="https://web.a.ebscohost.com/ehost/pdfviewer/pdfviewer?vid=2&amp;sid=0ad2cc0a-d244-4bb3-90e6-4454e4b3b44e%40sessionmgr4008" TargetMode="External"/><Relationship Id="rId4" Type="http://schemas.openxmlformats.org/officeDocument/2006/relationships/hyperlink" Target="https://www.monmouthshire.gov.uk/the-well-being-of-future-generations-act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vironmentalscience.org/sustainability" TargetMode="External"/><Relationship Id="rId2" Type="http://schemas.openxmlformats.org/officeDocument/2006/relationships/hyperlink" Target="https://www.sustainable-environment.org.uk/Principles/Objectives.php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uturegenerations.wales/wp-content/uploads/2017/02/150623-guide-to-the-fg-act-en.pdf" TargetMode="External"/><Relationship Id="rId5" Type="http://schemas.openxmlformats.org/officeDocument/2006/relationships/hyperlink" Target="https://www.legislation.gov.uk/anaw/2015/2/contents/enacted" TargetMode="External"/><Relationship Id="rId4" Type="http://schemas.openxmlformats.org/officeDocument/2006/relationships/hyperlink" Target="https://gov.wales/how-wales-became-world-leader-recycl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B98F7E-981B-49D8-BB29-8EF444C8B6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77686" y="763937"/>
            <a:ext cx="9099255" cy="2537251"/>
          </a:xfrm>
        </p:spPr>
        <p:txBody>
          <a:bodyPr anchor="ctr">
            <a:normAutofit/>
          </a:bodyPr>
          <a:lstStyle/>
          <a:p>
            <a:pPr algn="ctr"/>
            <a:r>
              <a:rPr lang="en-GB" sz="5000" u="sng" dirty="0">
                <a:latin typeface="Times New Roman"/>
                <a:cs typeface="Times New Roman"/>
              </a:rPr>
              <a:t>Wellbeing of Future Generation of Wales Act (2015) and Sustainable 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789ADC-C317-49AC-AC5D-ACD0279B82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66836" y="3556813"/>
            <a:ext cx="9120954" cy="744373"/>
          </a:xfrm>
        </p:spPr>
        <p:txBody>
          <a:bodyPr>
            <a:normAutofit/>
          </a:bodyPr>
          <a:lstStyle/>
          <a:p>
            <a:pPr algn="ctr"/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Charlotte Davis</a:t>
            </a:r>
          </a:p>
        </p:txBody>
      </p:sp>
    </p:spTree>
    <p:extLst>
      <p:ext uri="{BB962C8B-B14F-4D97-AF65-F5344CB8AC3E}">
        <p14:creationId xmlns:p14="http://schemas.microsoft.com/office/powerpoint/2010/main" val="24840391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CB386-D6C1-4079-8328-A8AC2AD39D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0445" y="609600"/>
            <a:ext cx="3183556" cy="1320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u="sng" kern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Future Generations of Wales Act (2015) </a:t>
            </a:r>
          </a:p>
        </p:txBody>
      </p:sp>
      <p:sp>
        <p:nvSpPr>
          <p:cNvPr id="29" name="Content Placeholder 28">
            <a:extLst>
              <a:ext uri="{FF2B5EF4-FFF2-40B4-BE49-F238E27FC236}">
                <a16:creationId xmlns:a16="http://schemas.microsoft.com/office/drawing/2014/main" id="{60A981B5-AFBA-480D-A28A-9FB4B1047D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4409" y="2160589"/>
            <a:ext cx="5717839" cy="3880773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Consists of seven well-being goals.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Designed for all public bodies to address contemporary issues such as: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Poverty, inequalities, health and climate change. 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Public bodies are responsible for including themselves, people and communities in long term positive solutions to protecting future generations. </a:t>
            </a:r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Future Generations Commissioner for Wales (2020)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3EBBB42-DBB6-4DDF-BDD1-6F6D264D25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583" y="609600"/>
            <a:ext cx="5062993" cy="506299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D7E98A3-C217-4F79-90B2-7DE26B61EA16}"/>
              </a:ext>
            </a:extLst>
          </p:cNvPr>
          <p:cNvSpPr txBox="1"/>
          <p:nvPr/>
        </p:nvSpPr>
        <p:spPr>
          <a:xfrm>
            <a:off x="2133754" y="5764363"/>
            <a:ext cx="46663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(Monmouthshire Council, 2020)</a:t>
            </a:r>
          </a:p>
        </p:txBody>
      </p:sp>
    </p:spTree>
    <p:extLst>
      <p:ext uri="{BB962C8B-B14F-4D97-AF65-F5344CB8AC3E}">
        <p14:creationId xmlns:p14="http://schemas.microsoft.com/office/powerpoint/2010/main" val="4881481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05CB2-F546-4E7B-BFEE-5EA1A16F51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57521" y="259855"/>
            <a:ext cx="9520157" cy="1059305"/>
          </a:xfrm>
        </p:spPr>
        <p:txBody>
          <a:bodyPr/>
          <a:lstStyle/>
          <a:p>
            <a:r>
              <a:rPr lang="en-GB" dirty="0"/>
              <a:t>		     </a:t>
            </a: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Aims and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ECC3C2-802C-4D86-A7AE-C3163FB68B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91870" y="1831776"/>
            <a:ext cx="4608576" cy="34381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public bodies to contribute and collaborate towards achieving all the seven goals.</a:t>
            </a:r>
          </a:p>
          <a:p>
            <a:r>
              <a:rPr lang="en-GB" dirty="0">
                <a:latin typeface="Times New Roman"/>
                <a:cs typeface="Times New Roman"/>
              </a:rPr>
              <a:t>The Commissioner of the act monitors progress and reports on public bodies seeking to meet well-being objectives. 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10330B-E4BB-4360-86CA-04250299AD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00446" y="1831776"/>
            <a:ext cx="4604130" cy="3441520"/>
          </a:xfrm>
        </p:spPr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promote sustainable development  in accordance with sustainable development principles.</a:t>
            </a:r>
            <a:r>
              <a:rPr lang="en-GB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13E1E6F-83CD-475F-B201-AAA1C2187BEB}"/>
              </a:ext>
            </a:extLst>
          </p:cNvPr>
          <p:cNvSpPr txBox="1"/>
          <p:nvPr/>
        </p:nvSpPr>
        <p:spPr>
          <a:xfrm>
            <a:off x="1681558" y="4524657"/>
            <a:ext cx="42203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Well-being of Future Generations (Wales) Act 2015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32A2F54-582A-4069-A0B1-D9E4256626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80661" y="3255948"/>
            <a:ext cx="3601185" cy="235670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F1BF776-4E7B-4FF5-ACD6-7759168A9C5D}"/>
              </a:ext>
            </a:extLst>
          </p:cNvPr>
          <p:cNvSpPr txBox="1"/>
          <p:nvPr/>
        </p:nvSpPr>
        <p:spPr>
          <a:xfrm>
            <a:off x="7631723" y="5639414"/>
            <a:ext cx="287215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Unknown (2018)</a:t>
            </a:r>
          </a:p>
        </p:txBody>
      </p:sp>
    </p:spTree>
    <p:extLst>
      <p:ext uri="{BB962C8B-B14F-4D97-AF65-F5344CB8AC3E}">
        <p14:creationId xmlns:p14="http://schemas.microsoft.com/office/powerpoint/2010/main" val="36742351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009D2D-728D-4396-ACB8-8E718F697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695" y="339832"/>
            <a:ext cx="10257692" cy="1059305"/>
          </a:xfrm>
        </p:spPr>
        <p:txBody>
          <a:bodyPr>
            <a:normAutofit/>
          </a:bodyPr>
          <a:lstStyle/>
          <a:p>
            <a:r>
              <a:rPr lang="en-GB" sz="28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Sustainable Development for Future Generations Responsibilities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BB6212-D4A0-41F6-B0D9-0846DB490F0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definition of sustainable development is taking action to improve the well-being of four aspects in Wales.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Economic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Environment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7F77C5-3FD6-45FC-AC87-946ECF688C2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Public bodies have a duty of care regarding well-being throughout Wales.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Setting and publishing well-being objectives.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Taking all steps and action to maximise to achievement of each of the well-being goals set within the act.  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1F13949-4EDA-40DD-BFA5-519309F75F07}"/>
              </a:ext>
            </a:extLst>
          </p:cNvPr>
          <p:cNvSpPr txBox="1"/>
          <p:nvPr/>
        </p:nvSpPr>
        <p:spPr>
          <a:xfrm>
            <a:off x="1758462" y="5287108"/>
            <a:ext cx="28135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Well-being of Future Generations (Wales) Act 2015.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8C318B7-A3F9-4B3E-9054-D1DF4E56EE6C}"/>
              </a:ext>
            </a:extLst>
          </p:cNvPr>
          <p:cNvSpPr txBox="1"/>
          <p:nvPr/>
        </p:nvSpPr>
        <p:spPr>
          <a:xfrm>
            <a:off x="6869443" y="5234349"/>
            <a:ext cx="377483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Well-being of Future Generations (Wales) Act 2015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Essentials (Welsh Government, 2015).</a:t>
            </a:r>
          </a:p>
        </p:txBody>
      </p:sp>
    </p:spTree>
    <p:extLst>
      <p:ext uri="{BB962C8B-B14F-4D97-AF65-F5344CB8AC3E}">
        <p14:creationId xmlns:p14="http://schemas.microsoft.com/office/powerpoint/2010/main" val="8022220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C6EDC5-C6BA-4672-A4DE-82B0D80D2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0185" y="397054"/>
            <a:ext cx="9605635" cy="1059305"/>
          </a:xfrm>
        </p:spPr>
        <p:txBody>
          <a:bodyPr/>
          <a:lstStyle/>
          <a:p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 Theory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023D4B-9F78-48E5-B4FA-9F8581F8D6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5914761" cy="3448595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notion of sustainability is focusing on what needs to sustained to ensure long-term success </a:t>
            </a:r>
            <a:r>
              <a:rPr lang="it-IT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(Costanza and Patten, 1995; Vos, 2007).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need to develop economically, socially and environmentally to balance all three areas not focused on one without considering the others (Johnston et al., 2007). 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Sustainable development perspective is focusing on future consequences from the actions and ideologies of the present.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60B7854-49FF-4C2C-8967-7FDCB938C579}"/>
              </a:ext>
            </a:extLst>
          </p:cNvPr>
          <p:cNvSpPr txBox="1"/>
          <p:nvPr/>
        </p:nvSpPr>
        <p:spPr>
          <a:xfrm>
            <a:off x="1770185" y="5459473"/>
            <a:ext cx="34231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Demssie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Y.N et al, (2019)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3D6EFA3-A9F5-4101-B466-FD94F5CCA3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31016" y="1794913"/>
            <a:ext cx="3644804" cy="326817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883AA44-60EC-4746-9CC6-D9D25649B46B}"/>
              </a:ext>
            </a:extLst>
          </p:cNvPr>
          <p:cNvSpPr txBox="1"/>
          <p:nvPr/>
        </p:nvSpPr>
        <p:spPr>
          <a:xfrm>
            <a:off x="8382000" y="5247752"/>
            <a:ext cx="313006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 Illustrated (2020)</a:t>
            </a:r>
          </a:p>
        </p:txBody>
      </p:sp>
    </p:spTree>
    <p:extLst>
      <p:ext uri="{BB962C8B-B14F-4D97-AF65-F5344CB8AC3E}">
        <p14:creationId xmlns:p14="http://schemas.microsoft.com/office/powerpoint/2010/main" val="27785845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24CCC-7971-43B1-89B1-98AD4720B6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141" y="492982"/>
            <a:ext cx="9520157" cy="1059305"/>
          </a:xfrm>
        </p:spPr>
        <p:txBody>
          <a:bodyPr/>
          <a:lstStyle/>
          <a:p>
            <a:r>
              <a:rPr lang="en-GB" dirty="0"/>
              <a:t>	</a:t>
            </a: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Sustainable Development Principle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C19C8A-00DC-4A57-BA85-8C3540C480E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Public bodies have five factors to consider when seeking to achieve the well-being goals;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Long-term – To balance the present and future.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Prevention – Acting to prevent rising issues. 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– Ensuring decisions of one goal doesn’t impact another.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Collaboration – Working with others to achieve goal.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06E29F-0699-46D3-9205-7B5EACC082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9700" y="1552287"/>
            <a:ext cx="4645152" cy="3441520"/>
          </a:xfrm>
        </p:spPr>
        <p:txBody>
          <a:bodyPr>
            <a:normAutofit fontScale="92500" lnSpcReduction="20000"/>
          </a:bodyPr>
          <a:lstStyle/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Involvement – Involving all persons of interest to achieve the goal. </a:t>
            </a:r>
          </a:p>
          <a:p>
            <a:pPr marL="0" indent="0">
              <a:buNone/>
            </a:pP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Public bodies are required to publish well-being statements detailing sustainability plans to achieve the goals. </a:t>
            </a:r>
          </a:p>
          <a:p>
            <a:pPr marL="0" indent="0">
              <a:buNone/>
            </a:pP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Other requirements from public bodies to support sustainable development include:</a:t>
            </a:r>
          </a:p>
          <a:p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Annual reports</a:t>
            </a:r>
          </a:p>
          <a:p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Responding to recommendations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5E4EFE-C752-40B1-83B2-67373B9A2542}"/>
              </a:ext>
            </a:extLst>
          </p:cNvPr>
          <p:cNvSpPr txBox="1"/>
          <p:nvPr/>
        </p:nvSpPr>
        <p:spPr>
          <a:xfrm>
            <a:off x="6646985" y="5251938"/>
            <a:ext cx="32238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Well-being of Future Generations (Wales) Act 2015 The Essentials (Welsh Government, 2015).</a:t>
            </a:r>
          </a:p>
        </p:txBody>
      </p:sp>
    </p:spTree>
    <p:extLst>
      <p:ext uri="{BB962C8B-B14F-4D97-AF65-F5344CB8AC3E}">
        <p14:creationId xmlns:p14="http://schemas.microsoft.com/office/powerpoint/2010/main" val="33873429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E67546-965C-468D-883E-66C6113B21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695" y="342418"/>
            <a:ext cx="9520158" cy="104923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is Sustainability development principle  important?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5369FB-04CC-4B8B-951A-ABD1A93A8E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91998" y="2174243"/>
            <a:ext cx="5362855" cy="329210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Developing practices to enhance economic , social and environmental growth while still enhancing capital long-term (Kramer, 2014). </a:t>
            </a:r>
          </a:p>
          <a:p>
            <a:pPr>
              <a:lnSpc>
                <a:spcPct val="11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balance the needs of the present without creating harmful effects to the future. </a:t>
            </a:r>
          </a:p>
          <a:p>
            <a:pPr>
              <a:lnSpc>
                <a:spcPct val="11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Reduce negative effects to the environment, society and individuals. </a:t>
            </a:r>
          </a:p>
          <a:p>
            <a:pPr>
              <a:lnSpc>
                <a:spcPct val="11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Attempt to act, prevent and avoid any harmful effects. </a:t>
            </a:r>
          </a:p>
        </p:txBody>
      </p:sp>
      <p:pic>
        <p:nvPicPr>
          <p:cNvPr id="6" name="Picture 5" descr="Shape, icon&#10;&#10;Description automatically generated">
            <a:extLst>
              <a:ext uri="{FF2B5EF4-FFF2-40B4-BE49-F238E27FC236}">
                <a16:creationId xmlns:a16="http://schemas.microsoft.com/office/drawing/2014/main" id="{496492AB-4435-4180-9373-E2C902EF42A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153" r="-3" b="3453"/>
          <a:stretch/>
        </p:blipFill>
        <p:spPr>
          <a:xfrm>
            <a:off x="1711304" y="2348949"/>
            <a:ext cx="3336989" cy="294964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01C08F9-F184-4B79-A3E2-E60305CF32AF}"/>
              </a:ext>
            </a:extLst>
          </p:cNvPr>
          <p:cNvSpPr txBox="1"/>
          <p:nvPr/>
        </p:nvSpPr>
        <p:spPr>
          <a:xfrm>
            <a:off x="6682154" y="5564981"/>
            <a:ext cx="421503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Santra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M and Lopez-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Cabrales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 (2019)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1F9CC4B-12FD-4F02-9C59-A4CFCAD1D659}"/>
              </a:ext>
            </a:extLst>
          </p:cNvPr>
          <p:cNvSpPr txBox="1"/>
          <p:nvPr/>
        </p:nvSpPr>
        <p:spPr>
          <a:xfrm>
            <a:off x="2595435" y="5640689"/>
            <a:ext cx="350056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Unknown (2020) </a:t>
            </a:r>
          </a:p>
        </p:txBody>
      </p:sp>
    </p:spTree>
    <p:extLst>
      <p:ext uri="{BB962C8B-B14F-4D97-AF65-F5344CB8AC3E}">
        <p14:creationId xmlns:p14="http://schemas.microsoft.com/office/powerpoint/2010/main" val="19808980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7E7414-210D-404B-BE57-19AC9EFF8A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being done in Wales to support sustainable development?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A3502D-2888-4C2A-AAF0-F897618F06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34695" y="2202180"/>
            <a:ext cx="4608576" cy="3438144"/>
          </a:xfrm>
        </p:spPr>
        <p:txBody>
          <a:bodyPr>
            <a:normAutofit/>
          </a:bodyPr>
          <a:lstStyle/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introduction of National Recycling Campaign for Wales. </a:t>
            </a: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2019 New separation home recycling scheme. </a:t>
            </a: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13 out of 22 Welsh authorities adopted the scheme</a:t>
            </a:r>
            <a:r>
              <a:rPr lang="en-GB" sz="2400" dirty="0"/>
              <a:t>.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BA4EDB-27DE-4B93-AEE7-8A78D016DB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43271" y="2010877"/>
            <a:ext cx="5737207" cy="3820749"/>
          </a:xfrm>
        </p:spPr>
        <p:txBody>
          <a:bodyPr>
            <a:normAutofit/>
          </a:bodyPr>
          <a:lstStyle/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Spreading awareness and encouraging consumers to recycle and reuse objects.</a:t>
            </a: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More recycling points across Wales.</a:t>
            </a: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Limitations on general waste bin bags collected from homes.</a:t>
            </a: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of carrier bag charge. </a:t>
            </a:r>
          </a:p>
          <a:p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F08D70-4447-42C8-BBEF-8CA2B8623315}"/>
              </a:ext>
            </a:extLst>
          </p:cNvPr>
          <p:cNvSpPr txBox="1"/>
          <p:nvPr/>
        </p:nvSpPr>
        <p:spPr>
          <a:xfrm>
            <a:off x="7455877" y="5251938"/>
            <a:ext cx="25087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Welsh Government (2020)</a:t>
            </a:r>
          </a:p>
        </p:txBody>
      </p:sp>
    </p:spTree>
    <p:extLst>
      <p:ext uri="{BB962C8B-B14F-4D97-AF65-F5344CB8AC3E}">
        <p14:creationId xmlns:p14="http://schemas.microsoft.com/office/powerpoint/2010/main" val="3751751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>
            <a:extLst>
              <a:ext uri="{FF2B5EF4-FFF2-40B4-BE49-F238E27FC236}">
                <a16:creationId xmlns:a16="http://schemas.microsoft.com/office/drawing/2014/main" id="{0ED05234-59F2-438F-99BB-C1D5FE6AB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5732"/>
            <a:ext cx="12192000" cy="4118829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5" name="Picture 8">
            <a:extLst>
              <a:ext uri="{FF2B5EF4-FFF2-40B4-BE49-F238E27FC236}">
                <a16:creationId xmlns:a16="http://schemas.microsoft.com/office/drawing/2014/main" id="{92AFBBF0-B883-4E26-9359-B5CECFDCD6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/>
          <a:srcRect t="2769" b="-2769"/>
          <a:stretch/>
        </p:blipFill>
        <p:spPr>
          <a:xfrm>
            <a:off x="0" y="6135624"/>
            <a:ext cx="12192000" cy="742950"/>
          </a:xfrm>
          <a:prstGeom prst="rect">
            <a:avLst/>
          </a:prstGeom>
        </p:spPr>
      </p:pic>
      <p:cxnSp>
        <p:nvCxnSpPr>
          <p:cNvPr id="6" name="Straight Connector 10">
            <a:extLst>
              <a:ext uri="{FF2B5EF4-FFF2-40B4-BE49-F238E27FC236}">
                <a16:creationId xmlns:a16="http://schemas.microsoft.com/office/drawing/2014/main" id="{C156D5FE-EB26-4C38-8EC5-E5FFE1B302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41705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12">
            <a:extLst>
              <a:ext uri="{FF2B5EF4-FFF2-40B4-BE49-F238E27FC236}">
                <a16:creationId xmlns:a16="http://schemas.microsoft.com/office/drawing/2014/main" id="{719987F4-3B90-44B5-BC28-BCB01759B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334637" y="798973"/>
            <a:ext cx="0" cy="2544756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14">
            <a:extLst>
              <a:ext uri="{FF2B5EF4-FFF2-40B4-BE49-F238E27FC236}">
                <a16:creationId xmlns:a16="http://schemas.microsoft.com/office/drawing/2014/main" id="{1C69834E-5EEE-4D61-833E-0492889645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6">
            <a:extLst>
              <a:ext uri="{FF2B5EF4-FFF2-40B4-BE49-F238E27FC236}">
                <a16:creationId xmlns:a16="http://schemas.microsoft.com/office/drawing/2014/main" id="{58E5D9BA-46E7-4BFA-9C74-75495BF6F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4" name="Rectangle 18">
            <a:extLst>
              <a:ext uri="{FF2B5EF4-FFF2-40B4-BE49-F238E27FC236}">
                <a16:creationId xmlns:a16="http://schemas.microsoft.com/office/drawing/2014/main" id="{5B033D76-5800-44B6-AFE9-EE2106935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1" y="638508"/>
            <a:ext cx="10905339" cy="4843439"/>
          </a:xfrm>
          <a:prstGeom prst="rect">
            <a:avLst/>
          </a:prstGeom>
          <a:gradFill>
            <a:gsLst>
              <a:gs pos="0">
                <a:schemeClr val="bg2">
                  <a:lumMod val="10000"/>
                </a:schemeClr>
              </a:gs>
              <a:gs pos="100000">
                <a:schemeClr val="bg2">
                  <a:lumMod val="10000"/>
                </a:schemeClr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 prstMaterial="matte">
            <a:bevelT w="133350" h="50800" prst="divo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20">
            <a:extLst>
              <a:ext uri="{FF2B5EF4-FFF2-40B4-BE49-F238E27FC236}">
                <a16:creationId xmlns:a16="http://schemas.microsoft.com/office/drawing/2014/main" id="{522D6F85-FFBA-4F81-AEE5-AAA17CB7A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204" y="865667"/>
            <a:ext cx="10451592" cy="4389120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22">
            <a:extLst>
              <a:ext uri="{FF2B5EF4-FFF2-40B4-BE49-F238E27FC236}">
                <a16:creationId xmlns:a16="http://schemas.microsoft.com/office/drawing/2014/main" id="{13B31514-E6DF-4357-9EEA-EFB798308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796" y="1030259"/>
            <a:ext cx="10122408" cy="4059936"/>
          </a:xfrm>
          <a:prstGeom prst="rect">
            <a:avLst/>
          </a:prstGeom>
          <a:solidFill>
            <a:srgbClr val="FFFFFE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9406DF-7FCA-4047-BD12-706C6FE40A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7071" y="1584552"/>
            <a:ext cx="9099255" cy="2537251"/>
          </a:xfrm>
        </p:spPr>
        <p:txBody>
          <a:bodyPr vert="horz" lIns="91440" tIns="45720" rIns="91440" bIns="0" rtlCol="0" anchor="ctr">
            <a:normAutofit/>
          </a:bodyPr>
          <a:lstStyle/>
          <a:p>
            <a:pPr algn="ctr"/>
            <a:r>
              <a:rPr lang="en-US" sz="7200" u="sng">
                <a:solidFill>
                  <a:srgbClr val="454545"/>
                </a:solidFill>
              </a:rPr>
              <a:t>In Conclusion</a:t>
            </a:r>
          </a:p>
        </p:txBody>
      </p:sp>
      <p:cxnSp>
        <p:nvCxnSpPr>
          <p:cNvPr id="20" name="Straight Connector 24">
            <a:extLst>
              <a:ext uri="{FF2B5EF4-FFF2-40B4-BE49-F238E27FC236}">
                <a16:creationId xmlns:a16="http://schemas.microsoft.com/office/drawing/2014/main" id="{412BDC66-00FA-4A3F-9BC7-BE05FF7705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" name="Picture 26">
            <a:extLst>
              <a:ext uri="{FF2B5EF4-FFF2-40B4-BE49-F238E27FC236}">
                <a16:creationId xmlns:a16="http://schemas.microsoft.com/office/drawing/2014/main" id="{50FE9B6F-A7A5-454C-A29B-78650855FE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/>
          <a:srcRect t="2769" b="-2769"/>
          <a:stretch/>
        </p:blipFill>
        <p:spPr>
          <a:xfrm>
            <a:off x="0" y="6135624"/>
            <a:ext cx="12192000" cy="74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58936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2B39A7-4C57-45CC-ABC7-AD65CA804F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696" y="342420"/>
            <a:ext cx="9520158" cy="1049235"/>
          </a:xfrm>
        </p:spPr>
        <p:txBody>
          <a:bodyPr/>
          <a:lstStyle/>
          <a:p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1788CE-7A4A-4B0D-9E54-A1737DDA1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4696" y="1559169"/>
            <a:ext cx="10176658" cy="4267199"/>
          </a:xfrm>
        </p:spPr>
        <p:txBody>
          <a:bodyPr>
            <a:normAutofit fontScale="47500" lnSpcReduction="20000"/>
          </a:bodyPr>
          <a:lstStyle/>
          <a:p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Demise. Y.N, </a:t>
            </a:r>
            <a:r>
              <a:rPr lang="en-GB" sz="3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Wesselink</a:t>
            </a:r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R. </a:t>
            </a:r>
            <a:r>
              <a:rPr lang="en-GB" sz="3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Biemahs</a:t>
            </a:r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H.J.A., Mulder, M. (2019) ‘Think outside the European box: Identifying sustainability competencies for a base of the pyramid context.’ Journal of Cleaner Production, 221, pp. 828-839. Doi: 10.1016/j.jclepro.2019.02.255. Available at: </a:t>
            </a:r>
            <a:r>
              <a:rPr lang="en-GB" sz="34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https://www-sciencedirect-com.ezproxy.uwtsd.ac.uk/science/article/pii/S0959652619306602</a:t>
            </a:r>
            <a:r>
              <a:rPr lang="en-GB" sz="34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15 November 2020).  </a:t>
            </a:r>
          </a:p>
          <a:p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Future Generations Commissioner for Wales (2020) Acting today for a better tomorrow. Available at: </a:t>
            </a:r>
            <a:r>
              <a:rPr lang="en-GB" sz="34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https://www.futuregenerations.wales/</a:t>
            </a:r>
            <a:r>
              <a:rPr lang="en-GB" sz="34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14 November 2020).</a:t>
            </a:r>
          </a:p>
          <a:p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Monmouthshire Council. (2020) The Well-being of Future Generations Act. Available at: </a:t>
            </a:r>
            <a:r>
              <a:rPr lang="en-GB" sz="34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https://www.monmouthshire.gov.uk/the-well-being-of-future-generations-act/</a:t>
            </a:r>
            <a:r>
              <a:rPr lang="en-GB" sz="34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14 November 2020). </a:t>
            </a:r>
          </a:p>
          <a:p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Santana. M and Lopez-</a:t>
            </a:r>
            <a:r>
              <a:rPr lang="en-GB" sz="3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Cabrales</a:t>
            </a:r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 (2019) ‘Sustainable development and human resource management: A science mapping approach.’, Corporate Social Responsibility and Environmental Management, 26(6), pp. 1171-1184. Doi: 10.1002/csr.1765. Available at: </a:t>
            </a:r>
            <a:r>
              <a:rPr lang="en-GB" sz="34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https://web.a.ebscohost.com/ehost/pdfviewer/pdfviewer?vid=2&amp;sid=0ad2cc0a-d244-4bb3-90e6-4454e4b3b44e%40sessionmgr4008</a:t>
            </a:r>
            <a:r>
              <a:rPr lang="en-GB" sz="34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15 November 2020).</a:t>
            </a:r>
          </a:p>
          <a:p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 Illustrated (2020) ‘The 3 pillars of sustainability: Another definition’ [Cartoon]. What is sustainability? Definition and Guide, 19 February. Available at: </a:t>
            </a:r>
            <a:r>
              <a:rPr lang="en-GB" sz="34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https://sustainabilityillustrated.com/en/2020/02/19/sustainability-simple-definition/</a:t>
            </a:r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17 November 20202).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26605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9EE610-621D-42B3-A9ED-918C425F9B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0542" y="995824"/>
            <a:ext cx="9520158" cy="4150607"/>
          </a:xfrm>
        </p:spPr>
        <p:txBody>
          <a:bodyPr>
            <a:normAutofit fontScale="85000" lnSpcReduction="10000"/>
          </a:bodyPr>
          <a:lstStyle/>
          <a:p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Unknown (2018) ‘Objectives’ [Cartoon]. Objectives, 11 September. Available at: </a:t>
            </a:r>
            <a:r>
              <a:rPr lang="en-GB" sz="19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https://www.sustainable-environment.org.uk/Principles/Objectives.php</a:t>
            </a:r>
            <a:r>
              <a:rPr lang="en-GB" sz="19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17 November 2020).</a:t>
            </a:r>
          </a:p>
          <a:p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Unknown (2020) ‘Sustainability’ [Cartoon]. What is Sustainability and Why is it Important?, Unknown date. Available at: </a:t>
            </a:r>
            <a:r>
              <a:rPr lang="en-GB" sz="19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https://www.environmentalscience.org/sustainability</a:t>
            </a:r>
            <a:r>
              <a:rPr lang="en-GB" sz="19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17 November 2020).</a:t>
            </a:r>
          </a:p>
          <a:p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Welsh Government (2020) How Wales became a world leader in recycling. Available at</a:t>
            </a:r>
            <a:r>
              <a:rPr lang="en-GB" sz="19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sz="19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https://gov.wales/how-wales-became-world-leader-recycling</a:t>
            </a:r>
            <a:r>
              <a:rPr lang="en-GB" sz="19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17 November 2020). </a:t>
            </a:r>
          </a:p>
          <a:p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Well-being of Future Generations (Wales) Act 2015 (</a:t>
            </a:r>
            <a:r>
              <a:rPr lang="en-GB" sz="1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nawm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2). Available at: </a:t>
            </a:r>
            <a:r>
              <a:rPr lang="en-GB" sz="19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https://www.legislation.gov.uk/anaw/2015/2/contents/enacted</a:t>
            </a:r>
            <a:r>
              <a:rPr lang="en-GB" sz="19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14 November 2020).</a:t>
            </a:r>
          </a:p>
          <a:p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Welsh Government. (2015). Well-being of Future Generations (Wales) Act 2015 The Essentials: Wales. Available at: </a:t>
            </a:r>
            <a:r>
              <a:rPr lang="en-GB" sz="19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https://www.futuregenerations.wales/wp-content/uploads/2017/02/150623-guide-to-the-fg-act-en.pdf</a:t>
            </a:r>
            <a:r>
              <a:rPr lang="en-GB" sz="19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15 November 2020).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9640441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EDEBE7"/>
      </a:lt2>
      <a:accent1>
        <a:srgbClr val="5FA534"/>
      </a:accent1>
      <a:accent2>
        <a:srgbClr val="DCAB34"/>
      </a:accent2>
      <a:accent3>
        <a:srgbClr val="D26D23"/>
      </a:accent3>
      <a:accent4>
        <a:srgbClr val="972323"/>
      </a:accent4>
      <a:accent5>
        <a:srgbClr val="236797"/>
      </a:accent5>
      <a:accent6>
        <a:srgbClr val="2FB6C6"/>
      </a:accent6>
      <a:hlink>
        <a:srgbClr val="8FC639"/>
      </a:hlink>
      <a:folHlink>
        <a:srgbClr val="E7C272"/>
      </a:folHlink>
    </a:clrScheme>
    <a:fontScheme name="Gallery">
      <a:majorFont>
        <a:latin typeface="Palatino Linotype" panose="020405020505050303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 panose="020405020505050303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AC464412-510E-4F2B-8947-A0DDBD02899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1094</Words>
  <Application>Microsoft Office PowerPoint</Application>
  <PresentationFormat>Widescreen</PresentationFormat>
  <Paragraphs>77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Palatino Linotype</vt:lpstr>
      <vt:lpstr>Times New Roman</vt:lpstr>
      <vt:lpstr>Gallery</vt:lpstr>
      <vt:lpstr>Wellbeing of Future Generation of Wales Act (2015) and Sustainable Development</vt:lpstr>
      <vt:lpstr>The Future Generations of Wales Act (2015) </vt:lpstr>
      <vt:lpstr>       Aims and objectives </vt:lpstr>
      <vt:lpstr>Sustainable Development for Future Generations Responsibilities </vt:lpstr>
      <vt:lpstr>Sustainability Theory </vt:lpstr>
      <vt:lpstr> Sustainable Development Principle </vt:lpstr>
      <vt:lpstr>Why is Sustainability development principle  important? </vt:lpstr>
      <vt:lpstr>What is being done in Wales to support sustainable development? </vt:lpstr>
      <vt:lpstr>In Conclusion</vt:lpstr>
      <vt:lpstr>References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Wellbeing of Future Generation of Whales Act (2015) and Sustainable Development</dc:title>
  <dc:creator>Charlotte</dc:creator>
  <cp:lastModifiedBy> </cp:lastModifiedBy>
  <cp:revision>13</cp:revision>
  <dcterms:created xsi:type="dcterms:W3CDTF">2020-11-17T21:11:02Z</dcterms:created>
  <dcterms:modified xsi:type="dcterms:W3CDTF">2020-11-19T11:30:08Z</dcterms:modified>
</cp:coreProperties>
</file>