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20"/>
  </p:notesMasterIdLst>
  <p:handoutMasterIdLst>
    <p:handoutMasterId r:id="rId21"/>
  </p:handoutMasterIdLst>
  <p:sldIdLst>
    <p:sldId id="256" r:id="rId5"/>
    <p:sldId id="268" r:id="rId6"/>
    <p:sldId id="257" r:id="rId7"/>
    <p:sldId id="271" r:id="rId8"/>
    <p:sldId id="258" r:id="rId9"/>
    <p:sldId id="270" r:id="rId10"/>
    <p:sldId id="259" r:id="rId11"/>
    <p:sldId id="260" r:id="rId12"/>
    <p:sldId id="261" r:id="rId13"/>
    <p:sldId id="262" r:id="rId14"/>
    <p:sldId id="263" r:id="rId15"/>
    <p:sldId id="264" r:id="rId16"/>
    <p:sldId id="265" r:id="rId17"/>
    <p:sldId id="269" r:id="rId18"/>
    <p:sldId id="266" r:id="rId19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Bradley, Stephanie" initials="BS" lastIdx="1" clrIdx="0">
    <p:extLst>
      <p:ext uri="{19B8F6BF-5375-455C-9EA6-DF929625EA0E}">
        <p15:presenceInfo xmlns:p15="http://schemas.microsoft.com/office/powerpoint/2012/main" userId="S::s.bradley2@exeter.ac.uk::ca2ca656-e3fd-426a-89bc-218f0ebfefbb" providerId="AD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outlineView">
  <p:normalViewPr showOutlineIcons="0">
    <p:restoredLeft sz="34588"/>
    <p:restoredTop sz="86442"/>
  </p:normalViewPr>
  <p:slideViewPr>
    <p:cSldViewPr>
      <p:cViewPr varScale="1">
        <p:scale>
          <a:sx n="94" d="100"/>
          <a:sy n="94" d="100"/>
        </p:scale>
        <p:origin x="656" y="19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-5120"/>
    </p:cViewPr>
  </p:outlin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83" d="100"/>
          <a:sy n="83" d="100"/>
        </p:scale>
        <p:origin x="-2166" y="-78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tableStyles" Target="tableStyles.xml"/><Relationship Id="rId3" Type="http://schemas.openxmlformats.org/officeDocument/2006/relationships/customXml" Target="../customXml/item3.xml"/><Relationship Id="rId21" Type="http://schemas.openxmlformats.org/officeDocument/2006/relationships/handoutMaster" Target="handoutMasters/handoutMaster1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theme" Target="theme/theme1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notesMaster" Target="notesMasters/notesMaster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viewProps" Target="viewProps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presProps" Target="presProps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commentAuthors" Target="commentAuthor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6D292DE-8B7A-4254-AA83-74C1F4DD4AF0}" type="datetimeFigureOut">
              <a:rPr lang="en-GB" smtClean="0"/>
              <a:t>29/03/2021</a:t>
            </a:fld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3C3D8D3-17FF-4C88-A759-00DBF3A84646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0633507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2FCE13B-0AC1-BF4E-AE78-6C47F85A992E}" type="datetimeFigureOut">
              <a:rPr lang="en-GB" smtClean="0"/>
              <a:t>29/03/2021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3369AD6-FE78-FF43-93CF-C55F4AFE251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8017968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3369AD6-FE78-FF43-93CF-C55F4AFE2516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9195537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3369AD6-FE78-FF43-93CF-C55F4AFE2516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81543456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3369AD6-FE78-FF43-93CF-C55F4AFE2516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11297810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3369AD6-FE78-FF43-93CF-C55F4AFE2516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34609356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3369AD6-FE78-FF43-93CF-C55F4AFE2516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27175364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3369AD6-FE78-FF43-93CF-C55F4AFE2516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22403102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 6 break out rooms – 5 mins limit. Find out as much as you can about your partner. Each partner introduces their partner to tutor – class votes for best intro (correct, polite, friendly, interesting info, exciting/funny/unusual fact). 25mins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3369AD6-FE78-FF43-93CF-C55F4AFE2516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0106715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Quiz based on last term’s vocabulary.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3369AD6-FE78-FF43-93CF-C55F4AFE2516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41841505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4 break out rooms – white board – brainstorm things you wish you knew in English/need to know. Then do the survey individually. 15mins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3369AD6-FE78-FF43-93CF-C55F4AFE2516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58087549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Whiteboard – what shocks you about Wales &amp; Britain?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3369AD6-FE78-FF43-93CF-C55F4AFE2516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27348636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3369AD6-FE78-FF43-93CF-C55F4AFE2516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68708703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3369AD6-FE78-FF43-93CF-C55F4AFE2516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78796895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3369AD6-FE78-FF43-93CF-C55F4AFE2516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6213836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3369AD6-FE78-FF43-93CF-C55F4AFE2516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58778790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Determine dates for which week off? </a:t>
            </a:r>
          </a:p>
          <a:p>
            <a:r>
              <a:rPr lang="en-GB" dirty="0"/>
              <a:t> What should a British person know about this festival?  Present 1</a:t>
            </a:r>
            <a:r>
              <a:rPr lang="en-GB" baseline="30000" dirty="0"/>
              <a:t>st</a:t>
            </a:r>
            <a:r>
              <a:rPr lang="en-GB" dirty="0"/>
              <a:t> week in Feb.  More guidance next week.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3369AD6-FE78-FF43-93CF-C55F4AFE2516}" type="slidenum">
              <a:rPr lang="en-GB" smtClean="0"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17268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t>29/03/2021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58806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29/03/2021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619030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29/03/2021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813506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29/03/2021</a:t>
            </a:fld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087408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29/03/2021</a:t>
            </a:fld>
            <a:endParaRPr lang="en-GB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444048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29/03/2021</a:t>
            </a:fld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935051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29/03/2021</a:t>
            </a:fld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10996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29/03/2021</a:t>
            </a:fld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032233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dirty="0"/>
              <a:t>Click icon to add picture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29/03/2021</a:t>
            </a:fld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367633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29/03/2021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852919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29/03/2021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916871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29/03/2021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370173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jpg"/><Relationship Id="rId3" Type="http://schemas.openxmlformats.org/officeDocument/2006/relationships/image" Target="../media/image3.jpeg"/><Relationship Id="rId7" Type="http://schemas.openxmlformats.org/officeDocument/2006/relationships/image" Target="../media/image7.jp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jpg"/><Relationship Id="rId5" Type="http://schemas.openxmlformats.org/officeDocument/2006/relationships/image" Target="../media/image5.jpg"/><Relationship Id="rId4" Type="http://schemas.openxmlformats.org/officeDocument/2006/relationships/image" Target="../media/image4.jpeg"/><Relationship Id="rId9" Type="http://schemas.openxmlformats.org/officeDocument/2006/relationships/image" Target="../media/image9.jp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jpg"/><Relationship Id="rId3" Type="http://schemas.openxmlformats.org/officeDocument/2006/relationships/image" Target="../media/image3.jpeg"/><Relationship Id="rId7" Type="http://schemas.openxmlformats.org/officeDocument/2006/relationships/image" Target="../media/image7.jp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jpg"/><Relationship Id="rId5" Type="http://schemas.openxmlformats.org/officeDocument/2006/relationships/image" Target="../media/image5.jpg"/><Relationship Id="rId4" Type="http://schemas.openxmlformats.org/officeDocument/2006/relationships/image" Target="../media/image4.jpeg"/><Relationship Id="rId9" Type="http://schemas.openxmlformats.org/officeDocument/2006/relationships/image" Target="../media/image9.jp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s://quizlet.com/StephBradley/folders/english-language-support?x=1xqt&amp;i=2waqte" TargetMode="External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surveymonkey.co.uk/r/ZD722NL" TargetMode="External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2996952"/>
            <a:ext cx="7992888" cy="1470025"/>
          </a:xfrm>
        </p:spPr>
        <p:txBody>
          <a:bodyPr>
            <a:noAutofit/>
          </a:bodyPr>
          <a:lstStyle/>
          <a:p>
            <a:br>
              <a:rPr lang="en-GB" b="1" i="1" dirty="0">
                <a:solidFill>
                  <a:schemeClr val="bg1"/>
                </a:solidFill>
              </a:rPr>
            </a:br>
            <a:r>
              <a:rPr lang="en-GB" b="1" i="1" dirty="0">
                <a:solidFill>
                  <a:schemeClr val="bg1"/>
                </a:solidFill>
              </a:rPr>
              <a:t>English Language Support 2021</a:t>
            </a:r>
            <a:br>
              <a:rPr lang="en-GB" b="1" i="1" dirty="0">
                <a:solidFill>
                  <a:schemeClr val="bg1"/>
                </a:solidFill>
              </a:rPr>
            </a:br>
            <a:r>
              <a:rPr lang="en-GB" sz="2400" i="1" dirty="0">
                <a:solidFill>
                  <a:schemeClr val="bg1"/>
                </a:solidFill>
              </a:rPr>
              <a:t>with Stephanie Bradley, Dip Ed., Dip TEFLA, MA</a:t>
            </a:r>
            <a:br>
              <a:rPr lang="en-GB" sz="4000" b="1" i="1" dirty="0">
                <a:solidFill>
                  <a:schemeClr val="bg1"/>
                </a:solidFill>
              </a:rPr>
            </a:br>
            <a:br>
              <a:rPr lang="en-GB" b="1" i="1" dirty="0">
                <a:solidFill>
                  <a:schemeClr val="bg1"/>
                </a:solidFill>
              </a:rPr>
            </a:br>
            <a:r>
              <a:rPr lang="en-GB" b="1" dirty="0">
                <a:solidFill>
                  <a:schemeClr val="bg1"/>
                </a:solidFill>
              </a:rPr>
              <a:t>Welcome Back!</a:t>
            </a:r>
            <a:r>
              <a:rPr lang="en-GB" b="1" i="1" dirty="0">
                <a:solidFill>
                  <a:schemeClr val="bg1"/>
                </a:solidFill>
              </a:rPr>
              <a:t> </a:t>
            </a:r>
            <a:br>
              <a:rPr lang="en-GB" b="1" i="1" dirty="0">
                <a:solidFill>
                  <a:schemeClr val="bg1"/>
                </a:solidFill>
              </a:rPr>
            </a:br>
            <a:r>
              <a:rPr lang="en-GB" b="1" i="1" dirty="0">
                <a:solidFill>
                  <a:schemeClr val="bg1"/>
                </a:solidFill>
              </a:rPr>
              <a:t>Croeso!</a:t>
            </a:r>
            <a:br>
              <a:rPr lang="en-GB" b="1" i="1" dirty="0">
                <a:solidFill>
                  <a:schemeClr val="bg1"/>
                </a:solidFill>
              </a:rPr>
            </a:br>
            <a:br>
              <a:rPr lang="en-GB" b="1" i="1" dirty="0">
                <a:solidFill>
                  <a:schemeClr val="bg1"/>
                </a:solidFill>
              </a:rPr>
            </a:br>
            <a:endParaRPr lang="en-GB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0895528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D429EA7-7342-7A49-B755-8A5CD82366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Online Etiquette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27F75B8-2B0C-A34A-833B-9A4DDE3EBCA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/>
              <a:t>Dress code (no PJs </a:t>
            </a:r>
            <a:r>
              <a:rPr lang="en-GB" dirty="0">
                <a:sym typeface="Wingdings" pitchFamily="2" charset="2"/>
              </a:rPr>
              <a:t>)</a:t>
            </a:r>
            <a:endParaRPr lang="en-GB" dirty="0"/>
          </a:p>
          <a:p>
            <a:r>
              <a:rPr lang="en-GB" dirty="0"/>
              <a:t>Punctuality (arrive before the tutor)</a:t>
            </a:r>
          </a:p>
          <a:p>
            <a:r>
              <a:rPr lang="en-GB" dirty="0"/>
              <a:t>Check audio (is your mic working?)</a:t>
            </a:r>
          </a:p>
          <a:p>
            <a:r>
              <a:rPr lang="en-GB" dirty="0"/>
              <a:t>Background (set a neutral background)</a:t>
            </a:r>
          </a:p>
          <a:p>
            <a:r>
              <a:rPr lang="en-GB" dirty="0"/>
              <a:t>Camera On (can we see you?)</a:t>
            </a:r>
          </a:p>
          <a:p>
            <a:r>
              <a:rPr lang="en-GB" dirty="0"/>
              <a:t>Participate (ask and answer questions) </a:t>
            </a:r>
          </a:p>
          <a:p>
            <a:r>
              <a:rPr lang="en-GB" dirty="0"/>
              <a:t>Listen to others (we learn from one another)</a:t>
            </a:r>
          </a:p>
          <a:p>
            <a:r>
              <a:rPr lang="en-GB" dirty="0"/>
              <a:t>Have fun! (you get out what you put in!)</a:t>
            </a:r>
          </a:p>
        </p:txBody>
      </p:sp>
    </p:spTree>
    <p:extLst>
      <p:ext uri="{BB962C8B-B14F-4D97-AF65-F5344CB8AC3E}">
        <p14:creationId xmlns:p14="http://schemas.microsoft.com/office/powerpoint/2010/main" val="337274393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en-GB" dirty="0"/>
              <a:t>Find out more…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CAB660AD-7F46-CE4C-836F-A0272B5A4DEB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1228868"/>
            <a:ext cx="2341033" cy="1755775"/>
          </a:xfr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7E852FF4-E07B-EC40-BAD4-BF43E529147C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44557" y="3009296"/>
            <a:ext cx="6502400" cy="2552700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C69BA2D4-1ACF-3340-A4C4-9B37F5B2AA43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6430874" y="3116726"/>
            <a:ext cx="2756926" cy="2067694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79DCA360-5490-5241-A17B-BCB4CE20081C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067944" y="1333468"/>
            <a:ext cx="2798068" cy="2095672"/>
          </a:xfrm>
          <a:prstGeom prst="rect">
            <a:avLst/>
          </a:prstGeom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A533BE81-6B3E-834F-8DFA-78191EAE2E42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42724" y="1278142"/>
            <a:ext cx="1375048" cy="1718810"/>
          </a:xfrm>
          <a:prstGeom prst="rect">
            <a:avLst/>
          </a:prstGeom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id="{4BC4B9DC-C941-7B48-B5CC-25243E6E449B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6024" y="3429140"/>
            <a:ext cx="2843808" cy="2132856"/>
          </a:xfrm>
          <a:prstGeom prst="rect">
            <a:avLst/>
          </a:prstGeom>
        </p:spPr>
      </p:pic>
      <p:pic>
        <p:nvPicPr>
          <p:cNvPr id="17" name="Picture 16">
            <a:extLst>
              <a:ext uri="{FF2B5EF4-FFF2-40B4-BE49-F238E27FC236}">
                <a16:creationId xmlns:a16="http://schemas.microsoft.com/office/drawing/2014/main" id="{DDDA8382-D4DF-7645-98F4-1AC3C7AA77BC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50367" y="835610"/>
            <a:ext cx="2560797" cy="192417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4746328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en-GB" dirty="0"/>
              <a:t>Find out more…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CAB660AD-7F46-CE4C-836F-A0272B5A4DEB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1228868"/>
            <a:ext cx="2341033" cy="1755775"/>
          </a:xfr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7E852FF4-E07B-EC40-BAD4-BF43E529147C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44557" y="3009296"/>
            <a:ext cx="6502400" cy="2552700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C69BA2D4-1ACF-3340-A4C4-9B37F5B2AA43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6468517" y="3152718"/>
            <a:ext cx="2756926" cy="2067694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79DCA360-5490-5241-A17B-BCB4CE20081C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067944" y="1333468"/>
            <a:ext cx="2798068" cy="2095672"/>
          </a:xfrm>
          <a:prstGeom prst="rect">
            <a:avLst/>
          </a:prstGeom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A533BE81-6B3E-834F-8DFA-78191EAE2E42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42724" y="1278142"/>
            <a:ext cx="1375048" cy="1718810"/>
          </a:xfrm>
          <a:prstGeom prst="rect">
            <a:avLst/>
          </a:prstGeom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id="{4BC4B9DC-C941-7B48-B5CC-25243E6E449B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44557" y="3379352"/>
            <a:ext cx="2843808" cy="2132856"/>
          </a:xfrm>
          <a:prstGeom prst="rect">
            <a:avLst/>
          </a:prstGeom>
        </p:spPr>
      </p:pic>
      <p:pic>
        <p:nvPicPr>
          <p:cNvPr id="17" name="Picture 16">
            <a:extLst>
              <a:ext uri="{FF2B5EF4-FFF2-40B4-BE49-F238E27FC236}">
                <a16:creationId xmlns:a16="http://schemas.microsoft.com/office/drawing/2014/main" id="{DDDA8382-D4DF-7645-98F4-1AC3C7AA77BC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50367" y="835610"/>
            <a:ext cx="2560797" cy="1924174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880DFCD2-BE6E-6743-872F-27063E6C6DAB}"/>
              </a:ext>
            </a:extLst>
          </p:cNvPr>
          <p:cNvSpPr txBox="1"/>
          <p:nvPr/>
        </p:nvSpPr>
        <p:spPr>
          <a:xfrm>
            <a:off x="1510963" y="2497134"/>
            <a:ext cx="96045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Pandora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39BF2976-B8BB-D648-95C1-C8D4398B6BC8}"/>
              </a:ext>
            </a:extLst>
          </p:cNvPr>
          <p:cNvSpPr txBox="1"/>
          <p:nvPr/>
        </p:nvSpPr>
        <p:spPr>
          <a:xfrm>
            <a:off x="2726525" y="1534713"/>
            <a:ext cx="120744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Pipa, Brazil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6E989FEB-0CF2-D948-898C-1B9CD099DF34}"/>
              </a:ext>
            </a:extLst>
          </p:cNvPr>
          <p:cNvSpPr txBox="1"/>
          <p:nvPr/>
        </p:nvSpPr>
        <p:spPr>
          <a:xfrm>
            <a:off x="4609820" y="1737423"/>
            <a:ext cx="171431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Hoi An, Vietnam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1128353F-13EB-664B-8792-754F524A69B1}"/>
              </a:ext>
            </a:extLst>
          </p:cNvPr>
          <p:cNvSpPr txBox="1"/>
          <p:nvPr/>
        </p:nvSpPr>
        <p:spPr>
          <a:xfrm>
            <a:off x="6306696" y="1107196"/>
            <a:ext cx="250446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Snowdonia, North Wales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FB6CFC3B-7938-0A45-82F6-656158327A71}"/>
              </a:ext>
            </a:extLst>
          </p:cNvPr>
          <p:cNvSpPr txBox="1"/>
          <p:nvPr/>
        </p:nvSpPr>
        <p:spPr>
          <a:xfrm>
            <a:off x="557741" y="4253135"/>
            <a:ext cx="253062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>
                <a:solidFill>
                  <a:srgbClr val="FF0000"/>
                </a:solidFill>
              </a:rPr>
              <a:t>Chinese 80</a:t>
            </a:r>
            <a:r>
              <a:rPr lang="en-GB" b="1" baseline="30000" dirty="0">
                <a:solidFill>
                  <a:srgbClr val="FF0000"/>
                </a:solidFill>
              </a:rPr>
              <a:t>th</a:t>
            </a:r>
            <a:r>
              <a:rPr lang="en-GB" b="1" dirty="0">
                <a:solidFill>
                  <a:srgbClr val="FF0000"/>
                </a:solidFill>
              </a:rPr>
              <a:t> birthday </a:t>
            </a:r>
          </a:p>
          <a:p>
            <a:pPr algn="ctr"/>
            <a:r>
              <a:rPr lang="en-GB" b="1" dirty="0">
                <a:solidFill>
                  <a:srgbClr val="FF0000"/>
                </a:solidFill>
              </a:rPr>
              <a:t>Banquet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4298AACB-9DF9-524B-8A16-356E7F7C82A9}"/>
              </a:ext>
            </a:extLst>
          </p:cNvPr>
          <p:cNvSpPr txBox="1"/>
          <p:nvPr/>
        </p:nvSpPr>
        <p:spPr>
          <a:xfrm>
            <a:off x="4139952" y="4076448"/>
            <a:ext cx="179728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Dartmoor, Devon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3715D2A8-DBB3-714E-B814-08CACBACF523}"/>
              </a:ext>
            </a:extLst>
          </p:cNvPr>
          <p:cNvSpPr txBox="1"/>
          <p:nvPr/>
        </p:nvSpPr>
        <p:spPr>
          <a:xfrm>
            <a:off x="6981863" y="3655412"/>
            <a:ext cx="1829302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Pandora and </a:t>
            </a:r>
            <a:r>
              <a:rPr lang="en-GB" dirty="0" err="1">
                <a:solidFill>
                  <a:schemeClr val="bg1"/>
                </a:solidFill>
              </a:rPr>
              <a:t>Mitsy</a:t>
            </a:r>
            <a:endParaRPr lang="en-GB" dirty="0">
              <a:solidFill>
                <a:schemeClr val="bg1"/>
              </a:solidFill>
            </a:endParaRPr>
          </a:p>
          <a:p>
            <a:r>
              <a:rPr lang="en-GB" dirty="0">
                <a:solidFill>
                  <a:schemeClr val="bg1"/>
                </a:solidFill>
              </a:rPr>
              <a:t> go for a walk</a:t>
            </a:r>
          </a:p>
        </p:txBody>
      </p:sp>
    </p:spTree>
    <p:extLst>
      <p:ext uri="{BB962C8B-B14F-4D97-AF65-F5344CB8AC3E}">
        <p14:creationId xmlns:p14="http://schemas.microsoft.com/office/powerpoint/2010/main" val="58390419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 algn="ctr">
              <a:buNone/>
            </a:pPr>
            <a:r>
              <a:rPr lang="en-GB" sz="4000" dirty="0"/>
              <a:t>I keep six honest serving men. </a:t>
            </a:r>
          </a:p>
          <a:p>
            <a:pPr marL="0" indent="0" algn="ctr">
              <a:buNone/>
            </a:pPr>
            <a:r>
              <a:rPr lang="en-GB" sz="4000" dirty="0"/>
              <a:t>They taught me all I know. </a:t>
            </a:r>
          </a:p>
          <a:p>
            <a:pPr marL="0" indent="0">
              <a:buNone/>
            </a:pPr>
            <a:endParaRPr lang="en-GB" sz="4000" dirty="0"/>
          </a:p>
          <a:p>
            <a:pPr marL="0" indent="0" algn="ctr">
              <a:buNone/>
            </a:pPr>
            <a:r>
              <a:rPr lang="en-GB" sz="4000" dirty="0">
                <a:solidFill>
                  <a:srgbClr val="FF0000"/>
                </a:solidFill>
              </a:rPr>
              <a:t>Their names are: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A9A05B9C-30AF-E942-8873-3EFC9DF1B654}"/>
              </a:ext>
            </a:extLst>
          </p:cNvPr>
          <p:cNvSpPr txBox="1"/>
          <p:nvPr/>
        </p:nvSpPr>
        <p:spPr>
          <a:xfrm>
            <a:off x="3275856" y="620688"/>
            <a:ext cx="230425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600" b="1" dirty="0"/>
              <a:t>A Riddle:</a:t>
            </a:r>
            <a:endParaRPr lang="en-GB" b="1" dirty="0"/>
          </a:p>
        </p:txBody>
      </p:sp>
    </p:spTree>
    <p:extLst>
      <p:ext uri="{BB962C8B-B14F-4D97-AF65-F5344CB8AC3E}">
        <p14:creationId xmlns:p14="http://schemas.microsoft.com/office/powerpoint/2010/main" val="422838942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832923C-D301-2A4A-B4F8-EEF6E4C752E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Asking Questions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3FAE6B5-CE37-CF4B-AA59-B3CEF576B0F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ctr">
              <a:buNone/>
            </a:pPr>
            <a:r>
              <a:rPr lang="en-GB" dirty="0"/>
              <a:t>“I keep six honest serving men</a:t>
            </a:r>
          </a:p>
          <a:p>
            <a:pPr algn="ctr">
              <a:buNone/>
            </a:pPr>
            <a:r>
              <a:rPr lang="en-GB" dirty="0"/>
              <a:t>(They taught me all I know)</a:t>
            </a:r>
          </a:p>
          <a:p>
            <a:pPr algn="ctr">
              <a:buNone/>
            </a:pPr>
            <a:r>
              <a:rPr lang="en-GB" dirty="0"/>
              <a:t>Their names are What and Why and When</a:t>
            </a:r>
          </a:p>
          <a:p>
            <a:pPr algn="ctr">
              <a:buNone/>
            </a:pPr>
            <a:r>
              <a:rPr lang="en-GB" dirty="0"/>
              <a:t>And How and Where and Who”</a:t>
            </a:r>
          </a:p>
          <a:p>
            <a:pPr algn="r">
              <a:buNone/>
            </a:pPr>
            <a:r>
              <a:rPr lang="en-GB" i="1" dirty="0"/>
              <a:t>Rudyard Kipling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1019534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3CB6C7B-C6FA-EE47-BE0F-C354C92A878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Introduce your partner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2F60619-E3FB-884D-B0D7-640AA2CF9484}"/>
              </a:ext>
            </a:extLst>
          </p:cNvPr>
          <p:cNvSpPr>
            <a:spLocks noGrp="1"/>
          </p:cNvSpPr>
          <p:nvPr>
            <p:ph idx="1"/>
          </p:nvPr>
        </p:nvSpPr>
        <p:spPr>
          <a:ln w="12700">
            <a:solidFill>
              <a:schemeClr val="tx1"/>
            </a:solidFill>
          </a:ln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en-GB" b="1" dirty="0">
                <a:solidFill>
                  <a:srgbClr val="FF0000"/>
                </a:solidFill>
              </a:rPr>
              <a:t>          </a:t>
            </a:r>
          </a:p>
          <a:p>
            <a:pPr marL="0" indent="0">
              <a:buNone/>
            </a:pPr>
            <a:r>
              <a:rPr lang="en-GB" b="1" dirty="0">
                <a:solidFill>
                  <a:srgbClr val="FF0000"/>
                </a:solidFill>
              </a:rPr>
              <a:t>How (often/long/far)</a:t>
            </a:r>
          </a:p>
          <a:p>
            <a:pPr marL="0" indent="0" algn="ctr">
              <a:buNone/>
            </a:pPr>
            <a:r>
              <a:rPr lang="en-GB" b="1" dirty="0">
                <a:solidFill>
                  <a:srgbClr val="00B050"/>
                </a:solidFill>
              </a:rPr>
              <a:t>                                              When</a:t>
            </a:r>
            <a:r>
              <a:rPr lang="en-GB" dirty="0"/>
              <a:t> </a:t>
            </a:r>
          </a:p>
          <a:p>
            <a:pPr marL="0" indent="0">
              <a:buNone/>
            </a:pPr>
            <a:r>
              <a:rPr lang="en-GB" b="1" dirty="0">
                <a:solidFill>
                  <a:srgbClr val="FFC000"/>
                </a:solidFill>
              </a:rPr>
              <a:t>                           Why         </a:t>
            </a:r>
          </a:p>
          <a:p>
            <a:pPr marL="0" indent="0">
              <a:buNone/>
            </a:pPr>
            <a:endParaRPr lang="en-GB" b="1" dirty="0">
              <a:solidFill>
                <a:srgbClr val="FFC000"/>
              </a:solidFill>
            </a:endParaRPr>
          </a:p>
          <a:p>
            <a:pPr marL="0" indent="0">
              <a:buNone/>
            </a:pPr>
            <a:r>
              <a:rPr lang="en-GB" b="1" dirty="0">
                <a:solidFill>
                  <a:srgbClr val="00B050"/>
                </a:solidFill>
              </a:rPr>
              <a:t>      Who</a:t>
            </a:r>
          </a:p>
          <a:p>
            <a:pPr marL="0" indent="0" algn="ctr">
              <a:buNone/>
            </a:pPr>
            <a:r>
              <a:rPr lang="en-GB" b="1" dirty="0">
                <a:solidFill>
                  <a:srgbClr val="FF0000"/>
                </a:solidFill>
              </a:rPr>
              <a:t>                Where</a:t>
            </a:r>
          </a:p>
          <a:p>
            <a:pPr marL="0" indent="0" algn="r">
              <a:buNone/>
            </a:pPr>
            <a:r>
              <a:rPr lang="en-GB" b="1" dirty="0">
                <a:solidFill>
                  <a:srgbClr val="FFC000"/>
                </a:solidFill>
              </a:rPr>
              <a:t>What</a:t>
            </a:r>
          </a:p>
        </p:txBody>
      </p:sp>
    </p:spTree>
    <p:extLst>
      <p:ext uri="{BB962C8B-B14F-4D97-AF65-F5344CB8AC3E}">
        <p14:creationId xmlns:p14="http://schemas.microsoft.com/office/powerpoint/2010/main" val="296967435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0DD89BF-121B-A14E-A81F-A44C25AAB08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What do you know?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CFDC035-C9C7-BC48-9E57-09A7364487A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i="1" dirty="0"/>
          </a:p>
          <a:p>
            <a:pPr marL="0" indent="0">
              <a:buNone/>
            </a:pPr>
            <a:r>
              <a:rPr lang="en-GB" i="1" dirty="0"/>
              <a:t>Take the quiz on Quizlet.</a:t>
            </a:r>
          </a:p>
          <a:p>
            <a:endParaRPr lang="en-GB" i="1" dirty="0"/>
          </a:p>
          <a:p>
            <a:r>
              <a:rPr lang="en-GB" i="1" dirty="0">
                <a:hlinkClick r:id="rId3"/>
              </a:rPr>
              <a:t>https://quizlet.com/StephBradley/folders/english-language-support?x=1xqt&amp;i=2waqte</a:t>
            </a:r>
            <a:endParaRPr lang="en-GB" i="1" dirty="0"/>
          </a:p>
          <a:p>
            <a:endParaRPr lang="en-GB" i="1" dirty="0"/>
          </a:p>
        </p:txBody>
      </p:sp>
    </p:spTree>
    <p:extLst>
      <p:ext uri="{BB962C8B-B14F-4D97-AF65-F5344CB8AC3E}">
        <p14:creationId xmlns:p14="http://schemas.microsoft.com/office/powerpoint/2010/main" val="294739791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0F38F9-1103-834C-80CB-56259D20E7D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What do you still need to know?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72E9E9E-E141-4A42-BD94-90D47CA0DA6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i="1" dirty="0"/>
              <a:t>Do the survey:</a:t>
            </a:r>
          </a:p>
          <a:p>
            <a:endParaRPr lang="en-GB" i="1" dirty="0"/>
          </a:p>
          <a:p>
            <a:r>
              <a:rPr lang="en-GB" u="sng" dirty="0">
                <a:hlinkClick r:id="rId3"/>
              </a:rPr>
              <a:t>https://www.surveymonkey.co.uk/r/ZD722NL</a:t>
            </a:r>
            <a:r>
              <a:rPr lang="en-GB" dirty="0"/>
              <a:t> </a:t>
            </a:r>
          </a:p>
          <a:p>
            <a:endParaRPr lang="en-GB" i="1" dirty="0"/>
          </a:p>
        </p:txBody>
      </p:sp>
    </p:spTree>
    <p:extLst>
      <p:ext uri="{BB962C8B-B14F-4D97-AF65-F5344CB8AC3E}">
        <p14:creationId xmlns:p14="http://schemas.microsoft.com/office/powerpoint/2010/main" val="134161467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8B65122-6F3C-8A4E-9017-05CBCD691D6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Culture Shock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F5FDC70-006A-EF49-980C-2ED087D2997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 algn="ctr">
              <a:buNone/>
            </a:pPr>
            <a:r>
              <a:rPr lang="en-GB" dirty="0"/>
              <a:t>Brainstorm ideas on the white board</a:t>
            </a:r>
          </a:p>
        </p:txBody>
      </p:sp>
    </p:spTree>
    <p:extLst>
      <p:ext uri="{BB962C8B-B14F-4D97-AF65-F5344CB8AC3E}">
        <p14:creationId xmlns:p14="http://schemas.microsoft.com/office/powerpoint/2010/main" val="349775999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E8F68A1-7E4D-894D-9BD3-CF37A85C9FD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Grammar for Academic writing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3B6EF81-2223-3B4B-AD31-1F985AE7264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 algn="ctr">
              <a:buNone/>
            </a:pPr>
            <a:r>
              <a:rPr lang="en-GB" dirty="0"/>
              <a:t>Brainstorm areas you would like to revise</a:t>
            </a:r>
          </a:p>
        </p:txBody>
      </p:sp>
    </p:spTree>
    <p:extLst>
      <p:ext uri="{BB962C8B-B14F-4D97-AF65-F5344CB8AC3E}">
        <p14:creationId xmlns:p14="http://schemas.microsoft.com/office/powerpoint/2010/main" val="224252154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0A4F11C-2174-1049-9C30-2C27E509B95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Business Vocabulary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2B47588-E65D-474D-878E-8DB5C37DC11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  <a:p>
            <a:endParaRPr lang="en-GB" dirty="0"/>
          </a:p>
          <a:p>
            <a:pPr marL="0" indent="0" algn="ctr">
              <a:buNone/>
            </a:pPr>
            <a:r>
              <a:rPr lang="en-GB" dirty="0"/>
              <a:t>Add new words you have learnt this term</a:t>
            </a:r>
          </a:p>
        </p:txBody>
      </p:sp>
    </p:spTree>
    <p:extLst>
      <p:ext uri="{BB962C8B-B14F-4D97-AF65-F5344CB8AC3E}">
        <p14:creationId xmlns:p14="http://schemas.microsoft.com/office/powerpoint/2010/main" val="651577916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17A87FE-A203-6A46-863E-8983875F38C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Referencing Practice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AC31AAA-983A-E346-8649-97DE04CC077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  <a:p>
            <a:endParaRPr lang="en-GB" dirty="0"/>
          </a:p>
          <a:p>
            <a:pPr marL="0" indent="0" algn="ctr">
              <a:buNone/>
            </a:pPr>
            <a:r>
              <a:rPr lang="en-GB" dirty="0"/>
              <a:t>Type up the reference details for a book you are studying this term.</a:t>
            </a:r>
          </a:p>
        </p:txBody>
      </p:sp>
    </p:spTree>
    <p:extLst>
      <p:ext uri="{BB962C8B-B14F-4D97-AF65-F5344CB8AC3E}">
        <p14:creationId xmlns:p14="http://schemas.microsoft.com/office/powerpoint/2010/main" val="1346210938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789936A-6A57-464A-ABA1-651793B9E3B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Fluency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C622A4C-6E9D-6A49-88EA-C70567AAC3D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  <a:p>
            <a:endParaRPr lang="en-GB" dirty="0"/>
          </a:p>
          <a:p>
            <a:pPr marL="0" indent="0" algn="ctr">
              <a:buNone/>
            </a:pPr>
            <a:r>
              <a:rPr lang="en-GB" dirty="0"/>
              <a:t>Brainstorm topics you would like to be fluent in talking about</a:t>
            </a:r>
          </a:p>
        </p:txBody>
      </p:sp>
    </p:spTree>
    <p:extLst>
      <p:ext uri="{BB962C8B-B14F-4D97-AF65-F5344CB8AC3E}">
        <p14:creationId xmlns:p14="http://schemas.microsoft.com/office/powerpoint/2010/main" val="1799233714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AA7EC712-CC55-8F44-B575-8291D45C2AE6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514" y="1"/>
            <a:ext cx="9131485" cy="5697402"/>
          </a:xfrm>
        </p:spPr>
      </p:pic>
    </p:spTree>
    <p:extLst>
      <p:ext uri="{BB962C8B-B14F-4D97-AF65-F5344CB8AC3E}">
        <p14:creationId xmlns:p14="http://schemas.microsoft.com/office/powerpoint/2010/main" val="3891080560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22DCA5D1B256B479227F480D2542598" ma:contentTypeVersion="4" ma:contentTypeDescription="Create a new document." ma:contentTypeScope="" ma:versionID="697e22ecbe2135e394169004b01b34a9">
  <xsd:schema xmlns:xsd="http://www.w3.org/2001/XMLSchema" xmlns:xs="http://www.w3.org/2001/XMLSchema" xmlns:p="http://schemas.microsoft.com/office/2006/metadata/properties" xmlns:ns2="211f9404-bca0-4bcf-9c1d-965ccb6f8d2d" xmlns:ns3="303dbf9b-b85b-46a0-94f1-894078c07ecd" targetNamespace="http://schemas.microsoft.com/office/2006/metadata/properties" ma:root="true" ma:fieldsID="d20f70134215217fb266d1d94757e047" ns2:_="" ns3:_="">
    <xsd:import namespace="211f9404-bca0-4bcf-9c1d-965ccb6f8d2d"/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3:SharedWithUsers" minOccurs="0"/>
                <xsd:element ref="ns3:SharedWithDetail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11f9404-bca0-4bcf-9c1d-965ccb6f8d2d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haredWithUsers xmlns="303dbf9b-b85b-46a0-94f1-894078c07ecd">
      <UserInfo>
        <DisplayName>Sylvia Hoffmann</DisplayName>
        <AccountId>4398</AccountId>
        <AccountType/>
      </UserInfo>
      <UserInfo>
        <DisplayName>Llinos McVicar</DisplayName>
        <AccountId>4803</AccountId>
        <AccountType/>
      </UserInfo>
      <UserInfo>
        <DisplayName>Bunmi Thomas</DisplayName>
        <AccountId>20016</AccountId>
        <AccountType/>
      </UserInfo>
    </SharedWithUsers>
  </documentManagement>
</p:properties>
</file>

<file path=customXml/itemProps1.xml><?xml version="1.0" encoding="utf-8"?>
<ds:datastoreItem xmlns:ds="http://schemas.openxmlformats.org/officeDocument/2006/customXml" ds:itemID="{BDCF9ABB-9528-409E-A13D-EBE9E1E9DF84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211f9404-bca0-4bcf-9c1d-965ccb6f8d2d"/>
    <ds:schemaRef ds:uri="303dbf9b-b85b-46a0-94f1-894078c07ec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D081439C-114A-4151-B03A-0408F1ADA968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65FC5585-51CA-4C4C-9028-AEC8FAD67B8B}">
  <ds:schemaRefs>
    <ds:schemaRef ds:uri="http://schemas.microsoft.com/office/2006/documentManagement/types"/>
    <ds:schemaRef ds:uri="http://schemas.microsoft.com/office/infopath/2007/PartnerControls"/>
    <ds:schemaRef ds:uri="http://schemas.microsoft.com/office/2006/metadata/properties"/>
    <ds:schemaRef ds:uri="http://purl.org/dc/dcmitype/"/>
    <ds:schemaRef ds:uri="http://www.w3.org/XML/1998/namespace"/>
    <ds:schemaRef ds:uri="303dbf9b-b85b-46a0-94f1-894078c07ecd"/>
    <ds:schemaRef ds:uri="http://purl.org/dc/elements/1.1/"/>
    <ds:schemaRef ds:uri="http://purl.org/dc/terms/"/>
    <ds:schemaRef ds:uri="http://schemas.openxmlformats.org/package/2006/metadata/core-propertie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20140311PresentationUWTSDTemplate</Template>
  <TotalTime>2202</TotalTime>
  <Words>432</Words>
  <Application>Microsoft Macintosh PowerPoint</Application>
  <PresentationFormat>On-screen Show (4:3)</PresentationFormat>
  <Paragraphs>91</Paragraphs>
  <Slides>15</Slides>
  <Notes>15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20" baseType="lpstr">
      <vt:lpstr>Arial</vt:lpstr>
      <vt:lpstr>Calibri</vt:lpstr>
      <vt:lpstr>Myriad Pro</vt:lpstr>
      <vt:lpstr>Wingdings</vt:lpstr>
      <vt:lpstr>20140311PresentationUWTSDTemplate</vt:lpstr>
      <vt:lpstr> English Language Support 2021 with Stephanie Bradley, Dip Ed., Dip TEFLA, MA  Welcome Back!  Croeso!  </vt:lpstr>
      <vt:lpstr>Online Etiquette</vt:lpstr>
      <vt:lpstr>Find out more…</vt:lpstr>
      <vt:lpstr>Find out more…</vt:lpstr>
      <vt:lpstr>PowerPoint Presentation</vt:lpstr>
      <vt:lpstr>Asking Questions</vt:lpstr>
      <vt:lpstr>Introduce your partner</vt:lpstr>
      <vt:lpstr>What do you know?</vt:lpstr>
      <vt:lpstr>What do you still need to know?</vt:lpstr>
      <vt:lpstr>Culture Shock</vt:lpstr>
      <vt:lpstr>Grammar for Academic writing</vt:lpstr>
      <vt:lpstr>Business Vocabulary</vt:lpstr>
      <vt:lpstr>Referencing Practice</vt:lpstr>
      <vt:lpstr>Fluency</vt:lpstr>
      <vt:lpstr>PowerPoint Presentation</vt:lpstr>
    </vt:vector>
  </TitlesOfParts>
  <LinksUpToDate>false</LinksUpToDate>
  <SharedDoc>false</SharedDoc>
  <HyperlinksChanged>false</HyperlinksChanged>
  <AppVersion>16.0016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Swanson, Mike</dc:creator>
  <cp:lastModifiedBy>Bradley, Stephanie</cp:lastModifiedBy>
  <cp:revision>27</cp:revision>
  <dcterms:created xsi:type="dcterms:W3CDTF">2015-04-14T15:21:28Z</dcterms:created>
  <dcterms:modified xsi:type="dcterms:W3CDTF">2021-03-29T16:09:28Z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0x010100A22DCA5D1B256B479227F480D2542598</vt:lpwstr>
  </property>
</Properties>
</file>