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0"/>
  </p:notesMasterIdLst>
  <p:sldIdLst>
    <p:sldId id="256" r:id="rId2"/>
    <p:sldId id="366" r:id="rId3"/>
    <p:sldId id="367" r:id="rId4"/>
    <p:sldId id="368" r:id="rId5"/>
    <p:sldId id="369" r:id="rId6"/>
    <p:sldId id="259" r:id="rId7"/>
    <p:sldId id="260" r:id="rId8"/>
    <p:sldId id="344" r:id="rId9"/>
    <p:sldId id="346" r:id="rId10"/>
    <p:sldId id="262" r:id="rId11"/>
    <p:sldId id="261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7" r:id="rId25"/>
    <p:sldId id="275" r:id="rId26"/>
    <p:sldId id="276" r:id="rId27"/>
    <p:sldId id="278" r:id="rId28"/>
    <p:sldId id="345" r:id="rId29"/>
    <p:sldId id="363" r:id="rId30"/>
    <p:sldId id="362" r:id="rId31"/>
    <p:sldId id="280" r:id="rId32"/>
    <p:sldId id="361" r:id="rId33"/>
    <p:sldId id="281" r:id="rId34"/>
    <p:sldId id="282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92" r:id="rId44"/>
    <p:sldId id="293" r:id="rId45"/>
    <p:sldId id="294" r:id="rId46"/>
    <p:sldId id="295" r:id="rId47"/>
    <p:sldId id="297" r:id="rId48"/>
    <p:sldId id="296" r:id="rId49"/>
    <p:sldId id="340" r:id="rId50"/>
    <p:sldId id="341" r:id="rId51"/>
    <p:sldId id="342" r:id="rId52"/>
    <p:sldId id="298" r:id="rId53"/>
    <p:sldId id="299" r:id="rId54"/>
    <p:sldId id="300" r:id="rId55"/>
    <p:sldId id="301" r:id="rId56"/>
    <p:sldId id="302" r:id="rId57"/>
    <p:sldId id="337" r:id="rId58"/>
    <p:sldId id="338" r:id="rId59"/>
    <p:sldId id="339" r:id="rId60"/>
    <p:sldId id="358" r:id="rId61"/>
    <p:sldId id="359" r:id="rId62"/>
    <p:sldId id="360" r:id="rId63"/>
    <p:sldId id="352" r:id="rId64"/>
    <p:sldId id="353" r:id="rId65"/>
    <p:sldId id="354" r:id="rId66"/>
    <p:sldId id="355" r:id="rId67"/>
    <p:sldId id="356" r:id="rId68"/>
    <p:sldId id="357" r:id="rId69"/>
    <p:sldId id="343" r:id="rId70"/>
    <p:sldId id="310" r:id="rId71"/>
    <p:sldId id="347" r:id="rId72"/>
    <p:sldId id="312" r:id="rId73"/>
    <p:sldId id="313" r:id="rId74"/>
    <p:sldId id="348" r:id="rId75"/>
    <p:sldId id="349" r:id="rId76"/>
    <p:sldId id="350" r:id="rId77"/>
    <p:sldId id="351" r:id="rId78"/>
    <p:sldId id="315" r:id="rId79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son Evans (2413017)" initials="AE(" lastIdx="2" clrIdx="0">
    <p:extLst>
      <p:ext uri="{19B8F6BF-5375-455C-9EA6-DF929625EA0E}">
        <p15:presenceInfo xmlns:p15="http://schemas.microsoft.com/office/powerpoint/2012/main" userId="Alison Evans (241301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notesMaster" Target="notesMasters/notesMaster1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EC16F9-20CB-4006-B92F-A998A9BB26D7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69E9BC-D2C5-4A4F-8407-B1FFBADE039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4240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57910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40567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9590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77634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6918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67286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79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1668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91773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3046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133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54CEB-0C48-4579-B874-943517CC50F2}" type="datetimeFigureOut">
              <a:rPr lang="cy-GB" smtClean="0"/>
              <a:t>18/03/2025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F303D-6A2D-4A6A-B4F4-71780A851A1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29190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13" Type="http://schemas.openxmlformats.org/officeDocument/2006/relationships/image" Target="../media/image52.jpeg"/><Relationship Id="rId3" Type="http://schemas.openxmlformats.org/officeDocument/2006/relationships/image" Target="../media/image42.jpeg"/><Relationship Id="rId7" Type="http://schemas.openxmlformats.org/officeDocument/2006/relationships/image" Target="../media/image46.jpeg"/><Relationship Id="rId12" Type="http://schemas.openxmlformats.org/officeDocument/2006/relationships/image" Target="../media/image51.jpeg"/><Relationship Id="rId17" Type="http://schemas.openxmlformats.org/officeDocument/2006/relationships/image" Target="../media/image56.jpeg"/><Relationship Id="rId2" Type="http://schemas.openxmlformats.org/officeDocument/2006/relationships/image" Target="../media/image41.jpeg"/><Relationship Id="rId16" Type="http://schemas.openxmlformats.org/officeDocument/2006/relationships/image" Target="../media/image5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jpeg"/><Relationship Id="rId11" Type="http://schemas.openxmlformats.org/officeDocument/2006/relationships/image" Target="../media/image50.png"/><Relationship Id="rId5" Type="http://schemas.openxmlformats.org/officeDocument/2006/relationships/image" Target="../media/image44.jpeg"/><Relationship Id="rId15" Type="http://schemas.openxmlformats.org/officeDocument/2006/relationships/image" Target="../media/image54.jpeg"/><Relationship Id="rId10" Type="http://schemas.openxmlformats.org/officeDocument/2006/relationships/image" Target="../media/image49.jpeg"/><Relationship Id="rId4" Type="http://schemas.openxmlformats.org/officeDocument/2006/relationships/image" Target="../media/image43.jpeg"/><Relationship Id="rId9" Type="http://schemas.openxmlformats.org/officeDocument/2006/relationships/image" Target="../media/image48.jpeg"/><Relationship Id="rId14" Type="http://schemas.openxmlformats.org/officeDocument/2006/relationships/image" Target="../media/image53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13" Type="http://schemas.openxmlformats.org/officeDocument/2006/relationships/image" Target="../media/image52.jpeg"/><Relationship Id="rId3" Type="http://schemas.openxmlformats.org/officeDocument/2006/relationships/image" Target="../media/image42.jpeg"/><Relationship Id="rId7" Type="http://schemas.openxmlformats.org/officeDocument/2006/relationships/image" Target="../media/image46.jpeg"/><Relationship Id="rId12" Type="http://schemas.openxmlformats.org/officeDocument/2006/relationships/image" Target="../media/image57.jpeg"/><Relationship Id="rId17" Type="http://schemas.openxmlformats.org/officeDocument/2006/relationships/image" Target="../media/image61.jpeg"/><Relationship Id="rId2" Type="http://schemas.openxmlformats.org/officeDocument/2006/relationships/image" Target="../media/image41.jpeg"/><Relationship Id="rId16" Type="http://schemas.openxmlformats.org/officeDocument/2006/relationships/image" Target="../media/image6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jpeg"/><Relationship Id="rId11" Type="http://schemas.openxmlformats.org/officeDocument/2006/relationships/image" Target="../media/image50.png"/><Relationship Id="rId5" Type="http://schemas.openxmlformats.org/officeDocument/2006/relationships/image" Target="../media/image44.jpeg"/><Relationship Id="rId15" Type="http://schemas.openxmlformats.org/officeDocument/2006/relationships/image" Target="../media/image59.png"/><Relationship Id="rId10" Type="http://schemas.openxmlformats.org/officeDocument/2006/relationships/image" Target="../media/image49.jpeg"/><Relationship Id="rId4" Type="http://schemas.openxmlformats.org/officeDocument/2006/relationships/image" Target="../media/image43.jpeg"/><Relationship Id="rId9" Type="http://schemas.openxmlformats.org/officeDocument/2006/relationships/image" Target="../media/image48.jpeg"/><Relationship Id="rId14" Type="http://schemas.openxmlformats.org/officeDocument/2006/relationships/image" Target="../media/image58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13" Type="http://schemas.openxmlformats.org/officeDocument/2006/relationships/image" Target="../media/image72.jpeg"/><Relationship Id="rId3" Type="http://schemas.openxmlformats.org/officeDocument/2006/relationships/image" Target="../media/image64.jpeg"/><Relationship Id="rId7" Type="http://schemas.openxmlformats.org/officeDocument/2006/relationships/image" Target="../media/image68.jpeg"/><Relationship Id="rId12" Type="http://schemas.openxmlformats.org/officeDocument/2006/relationships/image" Target="../media/image71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jpeg"/><Relationship Id="rId11" Type="http://schemas.openxmlformats.org/officeDocument/2006/relationships/image" Target="../media/image50.png"/><Relationship Id="rId5" Type="http://schemas.openxmlformats.org/officeDocument/2006/relationships/image" Target="../media/image66.jpeg"/><Relationship Id="rId10" Type="http://schemas.openxmlformats.org/officeDocument/2006/relationships/image" Target="../media/image70.jpeg"/><Relationship Id="rId4" Type="http://schemas.openxmlformats.org/officeDocument/2006/relationships/image" Target="../media/image65.jpeg"/><Relationship Id="rId9" Type="http://schemas.openxmlformats.org/officeDocument/2006/relationships/image" Target="../media/image69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jpeg"/><Relationship Id="rId3" Type="http://schemas.openxmlformats.org/officeDocument/2006/relationships/image" Target="../media/image50.png"/><Relationship Id="rId7" Type="http://schemas.openxmlformats.org/officeDocument/2006/relationships/image" Target="../media/image88.jpe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7.jpeg"/><Relationship Id="rId5" Type="http://schemas.openxmlformats.org/officeDocument/2006/relationships/image" Target="../media/image86.jpeg"/><Relationship Id="rId4" Type="http://schemas.openxmlformats.org/officeDocument/2006/relationships/image" Target="../media/image47.jpeg"/><Relationship Id="rId9" Type="http://schemas.openxmlformats.org/officeDocument/2006/relationships/image" Target="../media/image90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0.jpeg"/><Relationship Id="rId4" Type="http://schemas.openxmlformats.org/officeDocument/2006/relationships/image" Target="../media/image77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5.jpeg"/><Relationship Id="rId4" Type="http://schemas.openxmlformats.org/officeDocument/2006/relationships/image" Target="../media/image94.jpe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8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82.jpe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8.jpeg"/><Relationship Id="rId5" Type="http://schemas.openxmlformats.org/officeDocument/2006/relationships/image" Target="../media/image78.jpeg"/><Relationship Id="rId4" Type="http://schemas.openxmlformats.org/officeDocument/2006/relationships/image" Target="../media/image9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8.jpeg"/><Relationship Id="rId5" Type="http://schemas.openxmlformats.org/officeDocument/2006/relationships/image" Target="../media/image100.jpeg"/><Relationship Id="rId4" Type="http://schemas.openxmlformats.org/officeDocument/2006/relationships/image" Target="../media/image97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0.jpeg"/><Relationship Id="rId3" Type="http://schemas.openxmlformats.org/officeDocument/2006/relationships/image" Target="../media/image115.jpeg"/><Relationship Id="rId7" Type="http://schemas.openxmlformats.org/officeDocument/2006/relationships/image" Target="../media/image119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jpeg"/><Relationship Id="rId11" Type="http://schemas.openxmlformats.org/officeDocument/2006/relationships/image" Target="../media/image123.jpeg"/><Relationship Id="rId5" Type="http://schemas.openxmlformats.org/officeDocument/2006/relationships/image" Target="../media/image117.jpeg"/><Relationship Id="rId10" Type="http://schemas.openxmlformats.org/officeDocument/2006/relationships/image" Target="../media/image122.jpeg"/><Relationship Id="rId4" Type="http://schemas.openxmlformats.org/officeDocument/2006/relationships/image" Target="../media/image116.png"/><Relationship Id="rId9" Type="http://schemas.openxmlformats.org/officeDocument/2006/relationships/image" Target="../media/image121.jpe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jpeg"/><Relationship Id="rId13" Type="http://schemas.openxmlformats.org/officeDocument/2006/relationships/image" Target="../media/image135.jpeg"/><Relationship Id="rId3" Type="http://schemas.openxmlformats.org/officeDocument/2006/relationships/image" Target="../media/image125.jpeg"/><Relationship Id="rId7" Type="http://schemas.openxmlformats.org/officeDocument/2006/relationships/image" Target="../media/image129.jpeg"/><Relationship Id="rId12" Type="http://schemas.openxmlformats.org/officeDocument/2006/relationships/image" Target="../media/image134.jpeg"/><Relationship Id="rId2" Type="http://schemas.openxmlformats.org/officeDocument/2006/relationships/image" Target="../media/image1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8.png"/><Relationship Id="rId11" Type="http://schemas.openxmlformats.org/officeDocument/2006/relationships/image" Target="../media/image133.jpeg"/><Relationship Id="rId5" Type="http://schemas.openxmlformats.org/officeDocument/2006/relationships/image" Target="../media/image127.png"/><Relationship Id="rId15" Type="http://schemas.openxmlformats.org/officeDocument/2006/relationships/image" Target="../media/image137.jpeg"/><Relationship Id="rId10" Type="http://schemas.openxmlformats.org/officeDocument/2006/relationships/image" Target="../media/image132.jpeg"/><Relationship Id="rId4" Type="http://schemas.openxmlformats.org/officeDocument/2006/relationships/image" Target="../media/image126.png"/><Relationship Id="rId9" Type="http://schemas.openxmlformats.org/officeDocument/2006/relationships/image" Target="../media/image131.jpeg"/><Relationship Id="rId14" Type="http://schemas.openxmlformats.org/officeDocument/2006/relationships/image" Target="../media/image136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jpeg"/><Relationship Id="rId5" Type="http://schemas.openxmlformats.org/officeDocument/2006/relationships/image" Target="../media/image138.jpeg"/><Relationship Id="rId4" Type="http://schemas.openxmlformats.org/officeDocument/2006/relationships/image" Target="../media/image116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jpeg"/><Relationship Id="rId5" Type="http://schemas.openxmlformats.org/officeDocument/2006/relationships/image" Target="../media/image122.jpeg"/><Relationship Id="rId4" Type="http://schemas.openxmlformats.org/officeDocument/2006/relationships/image" Target="../media/image121.jpe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jpeg"/><Relationship Id="rId2" Type="http://schemas.openxmlformats.org/officeDocument/2006/relationships/image" Target="../media/image1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2.png"/><Relationship Id="rId5" Type="http://schemas.openxmlformats.org/officeDocument/2006/relationships/image" Target="../media/image141.png"/><Relationship Id="rId4" Type="http://schemas.openxmlformats.org/officeDocument/2006/relationships/image" Target="../media/image126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jpeg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5.jpeg"/><Relationship Id="rId5" Type="http://schemas.openxmlformats.org/officeDocument/2006/relationships/image" Target="../media/image144.jpeg"/><Relationship Id="rId4" Type="http://schemas.openxmlformats.org/officeDocument/2006/relationships/image" Target="../media/image143.jpe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jpeg"/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9.jpeg"/><Relationship Id="rId5" Type="http://schemas.openxmlformats.org/officeDocument/2006/relationships/image" Target="../media/image148.png"/><Relationship Id="rId4" Type="http://schemas.openxmlformats.org/officeDocument/2006/relationships/image" Target="../media/image147.png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3" Type="http://schemas.openxmlformats.org/officeDocument/2006/relationships/image" Target="../media/image152.jpeg"/><Relationship Id="rId7" Type="http://schemas.openxmlformats.org/officeDocument/2006/relationships/image" Target="../media/image114.jpeg"/><Relationship Id="rId2" Type="http://schemas.openxmlformats.org/officeDocument/2006/relationships/image" Target="../media/image1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6.png"/><Relationship Id="rId5" Type="http://schemas.openxmlformats.org/officeDocument/2006/relationships/image" Target="../media/image149.jpeg"/><Relationship Id="rId10" Type="http://schemas.openxmlformats.org/officeDocument/2006/relationships/image" Target="../media/image115.jpeg"/><Relationship Id="rId4" Type="http://schemas.openxmlformats.org/officeDocument/2006/relationships/image" Target="../media/image153.jpeg"/><Relationship Id="rId9" Type="http://schemas.openxmlformats.org/officeDocument/2006/relationships/image" Target="../media/image13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4426" y="1544638"/>
            <a:ext cx="9144000" cy="1655762"/>
          </a:xfrm>
        </p:spPr>
        <p:txBody>
          <a:bodyPr>
            <a:normAutofit/>
          </a:bodyPr>
          <a:lstStyle/>
          <a:p>
            <a:r>
              <a:rPr lang="en-GB" sz="9600" b="1" u="sng" dirty="0" err="1" smtClean="0"/>
              <a:t>Fy</a:t>
            </a:r>
            <a:r>
              <a:rPr lang="en-GB" sz="9600" b="1" u="sng" dirty="0" smtClean="0"/>
              <a:t> </a:t>
            </a:r>
            <a:r>
              <a:rPr lang="en-GB" sz="9600" b="1" u="sng" dirty="0" err="1" smtClean="0"/>
              <a:t>Ardal</a:t>
            </a:r>
            <a:endParaRPr lang="cy-GB" sz="9600" b="1" u="sng" dirty="0"/>
          </a:p>
        </p:txBody>
      </p:sp>
      <p:sp>
        <p:nvSpPr>
          <p:cNvPr id="4" name="Rectangle 3"/>
          <p:cNvSpPr/>
          <p:nvPr/>
        </p:nvSpPr>
        <p:spPr>
          <a:xfrm>
            <a:off x="596348" y="457201"/>
            <a:ext cx="11211339" cy="612884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0974" t="31336" r="39486" b="33384"/>
          <a:stretch/>
        </p:blipFill>
        <p:spPr>
          <a:xfrm>
            <a:off x="1704561" y="2807617"/>
            <a:ext cx="8994912" cy="3603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864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7713" t="28621" r="15448" b="17082"/>
          <a:stretch/>
        </p:blipFill>
        <p:spPr>
          <a:xfrm>
            <a:off x="606287" y="566529"/>
            <a:ext cx="11072191" cy="5949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685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919" t="28253" r="13171" b="15426"/>
          <a:stretch/>
        </p:blipFill>
        <p:spPr>
          <a:xfrm>
            <a:off x="298174" y="129208"/>
            <a:ext cx="11569471" cy="6221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002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401" t="28622" r="12032" b="16529"/>
          <a:stretch/>
        </p:blipFill>
        <p:spPr>
          <a:xfrm>
            <a:off x="387625" y="407504"/>
            <a:ext cx="11550734" cy="5883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654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139" y="612845"/>
            <a:ext cx="108833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cy-GB" u="sng" dirty="0">
                <a:latin typeface="Comic Sans MS" panose="030F0702030302020204" pitchFamily="66" charset="0"/>
              </a:rPr>
              <a:t>Y Celfyddydau Mynegiannol</a:t>
            </a:r>
            <a:endParaRPr lang="cy-GB" b="1" u="sng" dirty="0">
              <a:latin typeface="Comic Sans MS" panose="030F0702030302020204" pitchFamily="66" charset="0"/>
            </a:endParaRPr>
          </a:p>
          <a:p>
            <a:pPr fontAlgn="base"/>
            <a:r>
              <a:rPr lang="cy-GB" dirty="0">
                <a:latin typeface="Comic Sans MS" panose="030F0702030302020204" pitchFamily="66" charset="0"/>
              </a:rPr>
              <a:t> 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Bydd plant yn ymweld â'r gwahanol ardaloedd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Byddan nhw'n creu lluniau eu hunain.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Yn ôl yn yr ysgol, byddan nhw’n trafod lluniau’r artistiaid.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Byddan nhw’n cymharu eu lluniau eu hunain gan ddefnyddio patrymau brawddegau.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Bydd hyn yn annog sgiliau siarad a thrafod – chwarae rôl gyda siarad</a:t>
            </a:r>
            <a:r>
              <a:rPr lang="cy-GB" b="1" dirty="0">
                <a:latin typeface="Comic Sans MS" panose="030F0702030302020204" pitchFamily="66" charset="0"/>
              </a:rPr>
              <a:t>.</a:t>
            </a:r>
          </a:p>
          <a:p>
            <a:pPr lvl="0" fontAlgn="base"/>
            <a:endParaRPr lang="en-GB" b="1" dirty="0">
              <a:latin typeface="Comic Sans MS" panose="030F0702030302020204" pitchFamily="66" charset="0"/>
            </a:endParaRPr>
          </a:p>
          <a:p>
            <a:pPr fontAlgn="base"/>
            <a:r>
              <a:rPr lang="cy-GB" u="sng" dirty="0">
                <a:latin typeface="Comic Sans MS" panose="030F0702030302020204" pitchFamily="66" charset="0"/>
              </a:rPr>
              <a:t>Iechyd a Lles</a:t>
            </a:r>
            <a:endParaRPr lang="cy-GB" b="1" u="sng" dirty="0">
              <a:latin typeface="Comic Sans MS" panose="030F0702030302020204" pitchFamily="66" charset="0"/>
            </a:endParaRPr>
          </a:p>
          <a:p>
            <a:pPr fontAlgn="base"/>
            <a:r>
              <a:rPr lang="cy-GB" dirty="0">
                <a:latin typeface="Comic Sans MS" panose="030F0702030302020204" pitchFamily="66" charset="0"/>
              </a:rPr>
              <a:t> 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Bydd plant yn ymweld â’r farchnad ac yn edrych ar y siopau a beth sydd yno.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Yn yr ysgol, un o’r gweithgareddau fydd defnyddio sgiliau darllen i wneud cacennau cri.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Bydd chwarae rôl ar gyfer trafod a chreu eu rhai eu hunain.</a:t>
            </a:r>
            <a:endParaRPr lang="cy-GB" b="1" dirty="0">
              <a:latin typeface="Comic Sans MS" panose="030F0702030302020204" pitchFamily="66" charset="0"/>
            </a:endParaRPr>
          </a:p>
          <a:p>
            <a:pPr lvl="0" fontAlgn="base"/>
            <a:r>
              <a:rPr lang="cy-GB" dirty="0">
                <a:latin typeface="Comic Sans MS" panose="030F0702030302020204" pitchFamily="66" charset="0"/>
              </a:rPr>
              <a:t>Byddan nhw’n dilyn patrymau brawddegau</a:t>
            </a:r>
            <a:r>
              <a:rPr lang="cy-GB" b="1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8439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7944" t="21919" r="19211" b="11304"/>
          <a:stretch/>
        </p:blipFill>
        <p:spPr>
          <a:xfrm>
            <a:off x="337931" y="75506"/>
            <a:ext cx="11608904" cy="6938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55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8809" t="20155" r="20315" b="9720"/>
          <a:stretch/>
        </p:blipFill>
        <p:spPr>
          <a:xfrm>
            <a:off x="1013791" y="109331"/>
            <a:ext cx="9949069" cy="6446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287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hwb.gov.wales/api/storage/697de20a-9bae-4405-8be5-08e9d8b4502f/health-and-well-being-1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23" y="434698"/>
            <a:ext cx="10780491" cy="592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85652" y="4899990"/>
            <a:ext cx="3316357" cy="1013793"/>
          </a:xfr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y-GB" b="1" u="sng" dirty="0"/>
              <a:t>Iechyd a </a:t>
            </a:r>
            <a:r>
              <a:rPr lang="cy-GB" b="1" u="sng" dirty="0" smtClean="0"/>
              <a:t>Lles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39673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96560" y="1124219"/>
            <a:ext cx="3511827" cy="5128592"/>
          </a:xfrm>
        </p:spPr>
        <p:txBody>
          <a:bodyPr>
            <a:normAutofit fontScale="90000"/>
          </a:bodyPr>
          <a:lstStyle/>
          <a:p>
            <a:r>
              <a:rPr lang="cy-GB" sz="3200" b="1" u="sng" dirty="0" smtClean="0"/>
              <a:t> </a:t>
            </a:r>
            <a:r>
              <a:rPr lang="cy-GB" sz="3200" dirty="0" smtClean="0"/>
              <a:t/>
            </a:r>
            <a:br>
              <a:rPr lang="cy-GB" sz="3200" dirty="0" smtClean="0"/>
            </a:br>
            <a:r>
              <a:rPr lang="cy-GB" sz="3200" dirty="0"/>
              <a:t/>
            </a:r>
            <a:br>
              <a:rPr lang="cy-GB" sz="3200" dirty="0"/>
            </a:br>
            <a:r>
              <a:rPr lang="cy-GB" sz="3100" b="1" dirty="0" smtClean="0"/>
              <a:t>Cigyddion</a:t>
            </a:r>
            <a:br>
              <a:rPr lang="cy-GB" sz="3100" b="1" dirty="0" smtClean="0"/>
            </a:br>
            <a:r>
              <a:rPr lang="cy-GB" sz="3100" b="1" dirty="0" smtClean="0"/>
              <a:t/>
            </a:r>
            <a:br>
              <a:rPr lang="cy-GB" sz="3100" b="1" dirty="0" smtClean="0"/>
            </a:br>
            <a:r>
              <a:rPr lang="cy-GB" sz="3100" b="1" dirty="0" smtClean="0"/>
              <a:t>Becws</a:t>
            </a:r>
            <a:br>
              <a:rPr lang="cy-GB" sz="3100" b="1" dirty="0" smtClean="0"/>
            </a:br>
            <a:r>
              <a:rPr lang="cy-GB" sz="3100" b="1" dirty="0" smtClean="0"/>
              <a:t/>
            </a:r>
            <a:br>
              <a:rPr lang="cy-GB" sz="3100" b="1" dirty="0" smtClean="0"/>
            </a:br>
            <a:r>
              <a:rPr lang="cy-GB" sz="3100" b="1" dirty="0" smtClean="0"/>
              <a:t>Siopau Ffrwythau </a:t>
            </a:r>
            <a:r>
              <a:rPr lang="cy-GB" sz="3100" b="1" dirty="0"/>
              <a:t>a </a:t>
            </a:r>
            <a:r>
              <a:rPr lang="cy-GB" sz="3100" b="1" dirty="0" smtClean="0"/>
              <a:t>Llysiau</a:t>
            </a:r>
            <a:br>
              <a:rPr lang="cy-GB" sz="3100" b="1" dirty="0" smtClean="0"/>
            </a:br>
            <a:r>
              <a:rPr lang="cy-GB" sz="3100" b="1" dirty="0" smtClean="0"/>
              <a:t/>
            </a:r>
            <a:br>
              <a:rPr lang="cy-GB" sz="3100" b="1" dirty="0" smtClean="0"/>
            </a:br>
            <a:r>
              <a:rPr lang="cy-GB" sz="3100" b="1" dirty="0" smtClean="0"/>
              <a:t>Marchnad pysgod</a:t>
            </a:r>
            <a:br>
              <a:rPr lang="cy-GB" sz="3100" b="1" dirty="0" smtClean="0"/>
            </a:br>
            <a:r>
              <a:rPr lang="cy-GB" sz="3100" b="1" dirty="0" smtClean="0"/>
              <a:t/>
            </a:r>
            <a:br>
              <a:rPr lang="cy-GB" sz="3100" b="1" dirty="0" smtClean="0"/>
            </a:br>
            <a:r>
              <a:rPr lang="cy-GB" sz="3100" b="1" dirty="0" smtClean="0"/>
              <a:t>Siopau Caws</a:t>
            </a:r>
            <a:br>
              <a:rPr lang="cy-GB" sz="3100" b="1" dirty="0" smtClean="0"/>
            </a:br>
            <a:r>
              <a:rPr lang="cy-GB" sz="3100" b="1" dirty="0" smtClean="0"/>
              <a:t/>
            </a:r>
            <a:br>
              <a:rPr lang="cy-GB" sz="3100" b="1" dirty="0" smtClean="0"/>
            </a:br>
            <a:r>
              <a:rPr lang="cy-GB" sz="3100" b="1" dirty="0" smtClean="0"/>
              <a:t>Siopau Losin</a:t>
            </a:r>
            <a:endParaRPr lang="cy-GB" b="1" dirty="0"/>
          </a:p>
        </p:txBody>
      </p:sp>
      <p:sp>
        <p:nvSpPr>
          <p:cNvPr id="5" name="Rectangle 4"/>
          <p:cNvSpPr/>
          <p:nvPr/>
        </p:nvSpPr>
        <p:spPr>
          <a:xfrm>
            <a:off x="4488553" y="125422"/>
            <a:ext cx="1644617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000" b="1" u="sng" dirty="0"/>
              <a:t>Mat iaith</a:t>
            </a:r>
            <a:endParaRPr lang="cy-GB" sz="3000" dirty="0"/>
          </a:p>
        </p:txBody>
      </p:sp>
      <p:pic>
        <p:nvPicPr>
          <p:cNvPr id="4098" name="Picture 2" descr="Meat Vector Art, Icons, and Graphics for Free Downlo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7506" y="1532013"/>
            <a:ext cx="778802" cy="846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hanksgiving Baked Bread Cartoon Colored Clipart 8944305 Vector Art at  Vecteez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2601" y="2473412"/>
            <a:ext cx="752062" cy="726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Vegetables Stock Illustrations – 578,676 Vegetables Stock Illustrations,  Vectors &amp; Clipart - Dreamstim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9885" y="3027246"/>
            <a:ext cx="1178860" cy="727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ishmarket Stock Illustrations – 250 Fishmarket Stock Illustrations,  Vectors &amp; Clipart - Dreamstim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657" y="3888249"/>
            <a:ext cx="859855" cy="85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heese Clipart Images – Browse 52,155 Stock Photos, Vectors, and Video |  Adobe Stock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0407" y="4694157"/>
            <a:ext cx="1076877" cy="107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weets Stock Illustrations – 237,175 Sweets Stock Illustrations, Vectors &amp;  Clipart - Dreamstim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7126" y="5687963"/>
            <a:ext cx="642952" cy="81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88235" y="795131"/>
            <a:ext cx="11360427" cy="59833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/>
          <p:cNvSpPr/>
          <p:nvPr/>
        </p:nvSpPr>
        <p:spPr>
          <a:xfrm>
            <a:off x="3093891" y="1717010"/>
            <a:ext cx="221697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dirty="0"/>
              <a:t>Yn y farchnad mae…</a:t>
            </a:r>
            <a:endParaRPr lang="en-GB" sz="2800" dirty="0"/>
          </a:p>
          <a:p>
            <a:endParaRPr lang="en-GB" sz="2800" dirty="0" smtClean="0"/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sz="2800" dirty="0"/>
          </a:p>
          <a:p>
            <a:r>
              <a:rPr lang="en-GB" sz="2800" dirty="0" err="1" smtClean="0"/>
              <a:t>Rydw</a:t>
            </a:r>
            <a:r>
              <a:rPr lang="en-GB" sz="2800" dirty="0" smtClean="0"/>
              <a:t> </a:t>
            </a:r>
            <a:r>
              <a:rPr lang="en-GB" sz="2800" dirty="0" err="1" smtClean="0"/>
              <a:t>i’n</a:t>
            </a:r>
            <a:r>
              <a:rPr lang="en-GB" sz="2800" dirty="0" smtClean="0"/>
              <a:t> </a:t>
            </a:r>
            <a:r>
              <a:rPr lang="en-GB" sz="2800" dirty="0" err="1" smtClean="0"/>
              <a:t>hoffi</a:t>
            </a:r>
            <a:r>
              <a:rPr lang="en-GB" sz="2800" dirty="0" smtClean="0"/>
              <a:t> …</a:t>
            </a:r>
            <a:endParaRPr lang="cy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596348" y="1478470"/>
            <a:ext cx="10793895" cy="510757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/>
          <p:cNvSpPr/>
          <p:nvPr/>
        </p:nvSpPr>
        <p:spPr>
          <a:xfrm>
            <a:off x="596349" y="1033671"/>
            <a:ext cx="10793894" cy="44479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5675243" y="1478470"/>
            <a:ext cx="9940" cy="510757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825532" y="1478470"/>
            <a:ext cx="9940" cy="510757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694730" y="1717010"/>
            <a:ext cx="221697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dirty="0"/>
              <a:t>Pa siopau sydd yn y farchnad</a:t>
            </a:r>
            <a:r>
              <a:rPr lang="cy-GB" sz="2800" dirty="0" smtClean="0"/>
              <a:t>?</a:t>
            </a:r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/>
          </a:p>
          <a:p>
            <a:endParaRPr lang="cy-GB" sz="2800" dirty="0"/>
          </a:p>
          <a:p>
            <a:r>
              <a:rPr lang="cy-GB" sz="2800" dirty="0"/>
              <a:t>Pa siop wyt ti'n hoffi?</a:t>
            </a:r>
          </a:p>
        </p:txBody>
      </p:sp>
    </p:spTree>
    <p:extLst>
      <p:ext uri="{BB962C8B-B14F-4D97-AF65-F5344CB8AC3E}">
        <p14:creationId xmlns:p14="http://schemas.microsoft.com/office/powerpoint/2010/main" val="3563897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87017"/>
            <a:ext cx="10515600" cy="56899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7200" b="1" u="sng" dirty="0"/>
              <a:t>Marchnad Abertawe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178" y="1880153"/>
            <a:ext cx="7367644" cy="4296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7185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Dyma Marchnad Abertawe. Mae’n fawr ac yn brysur!</a:t>
            </a:r>
          </a:p>
        </p:txBody>
      </p:sp>
      <p:pic>
        <p:nvPicPr>
          <p:cNvPr id="2050" name="Picture 2" descr="Swansea Market | VisitWale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108" y="1825625"/>
            <a:ext cx="580178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973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600" b="1" u="sng" dirty="0"/>
              <a:t>Faint </a:t>
            </a:r>
            <a:r>
              <a:rPr lang="en-GB" sz="5600" b="1" u="sng" dirty="0" err="1"/>
              <a:t>oed</a:t>
            </a:r>
            <a:r>
              <a:rPr lang="en-GB" sz="5600" b="1" u="sng" dirty="0"/>
              <a:t> </a:t>
            </a:r>
            <a:r>
              <a:rPr lang="en-GB" sz="5600" b="1" u="sng" dirty="0" err="1"/>
              <a:t>yw</a:t>
            </a:r>
            <a:r>
              <a:rPr lang="en-GB" sz="5600" b="1" u="sng" dirty="0"/>
              <a:t> </a:t>
            </a:r>
            <a:r>
              <a:rPr lang="en-GB" sz="5600" b="1" u="sng" dirty="0" err="1"/>
              <a:t>Marchnad</a:t>
            </a:r>
            <a:r>
              <a:rPr lang="en-GB" sz="5600" b="1" u="sng" dirty="0"/>
              <a:t> </a:t>
            </a:r>
            <a:r>
              <a:rPr lang="en-GB" sz="5600" b="1" u="sng" dirty="0" err="1"/>
              <a:t>Abertawe</a:t>
            </a:r>
            <a:r>
              <a:rPr lang="en-GB" sz="5600" b="1" u="sng" dirty="0"/>
              <a:t>?</a:t>
            </a:r>
            <a:endParaRPr lang="cy-GB" sz="5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Marchnad Abertawe wedi bod yma ers dros 200 mlynedd!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546" y="2544568"/>
            <a:ext cx="5769251" cy="383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422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5600" b="1" u="sng" dirty="0" smtClean="0"/>
              <a:t>Beth </a:t>
            </a:r>
            <a:r>
              <a:rPr lang="cy-GB" sz="5600" b="1" u="sng" dirty="0"/>
              <a:t>yw pwrpas y </a:t>
            </a:r>
            <a:r>
              <a:rPr lang="cy-GB" sz="5600" b="1" u="sng" dirty="0" smtClean="0"/>
              <a:t>farchnad?</a:t>
            </a:r>
            <a:endParaRPr lang="cy-GB" sz="56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pobl yn dod i’r farchnad i brynu bwyd, dillad a llawer mwy. </a:t>
            </a:r>
          </a:p>
        </p:txBody>
      </p:sp>
      <p:pic>
        <p:nvPicPr>
          <p:cNvPr id="1030" name="Picture 6" descr="Lethbridge Handbags — Swansea Indoor Mark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14" y="2452795"/>
            <a:ext cx="3362877" cy="223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E Richards and Sons — Swansea Indoor Mark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931" y="2669016"/>
            <a:ext cx="3989042" cy="266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wansea Indoor Marke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057" y="3684894"/>
            <a:ext cx="3786808" cy="2845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045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270" y="414821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7000" b="1" u="sng" dirty="0" smtClean="0"/>
              <a:t>Cigyddion</a:t>
            </a:r>
            <a:r>
              <a:rPr lang="cy-GB" b="1" dirty="0"/>
              <a:t/>
            </a:r>
            <a:br>
              <a:rPr lang="cy-GB" b="1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cigyddion yn gwerthu cig ffres fel cig eidion, cyw iâr a phorc. </a:t>
            </a:r>
          </a:p>
        </p:txBody>
      </p:sp>
      <p:pic>
        <p:nvPicPr>
          <p:cNvPr id="3074" name="Picture 2" descr="gb — Swansea Indoor Mark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74" y="2600392"/>
            <a:ext cx="5837721" cy="388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744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506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7000" b="1" u="sng" dirty="0" smtClean="0"/>
              <a:t>Becws</a:t>
            </a:r>
            <a:endParaRPr lang="cy-GB" sz="70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840896" cy="4351338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Mae becws yn gwerthu bara, cacennau a teisennau blasus. </a:t>
            </a:r>
          </a:p>
        </p:txBody>
      </p:sp>
      <p:pic>
        <p:nvPicPr>
          <p:cNvPr id="4098" name="Picture 2" descr="woman cooking a batch of traditional Welsh Cakes (drop scones) on her stall  at Swansea indoor market, Wales UK Stock Photo - Alamy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11"/>
          <a:stretch/>
        </p:blipFill>
        <p:spPr bwMode="auto">
          <a:xfrm>
            <a:off x="7642586" y="675862"/>
            <a:ext cx="3711214" cy="557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797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5600" b="1" u="sng" dirty="0" smtClean="0"/>
              <a:t>Ffrwythau </a:t>
            </a:r>
            <a:r>
              <a:rPr lang="cy-GB" sz="5600" b="1" u="sng" dirty="0"/>
              <a:t>a </a:t>
            </a:r>
            <a:r>
              <a:rPr lang="cy-GB" sz="5600" b="1" u="sng" dirty="0" smtClean="0"/>
              <a:t>Llysiau</a:t>
            </a:r>
            <a:endParaRPr lang="cy-GB" sz="5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stondinau ffrwythau a llysiau yn gwerthu afalau, moron a thatws. </a:t>
            </a:r>
          </a:p>
        </p:txBody>
      </p:sp>
      <p:pic>
        <p:nvPicPr>
          <p:cNvPr id="5122" name="Picture 2" descr="Swansea market hi-res stock photography and images - Alam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308" y="2684324"/>
            <a:ext cx="5971996" cy="3890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0633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6000" b="1" u="sng" dirty="0" smtClean="0"/>
              <a:t>Marchnad </a:t>
            </a:r>
            <a:r>
              <a:rPr lang="cy-GB" sz="6000" b="1" u="sng" dirty="0"/>
              <a:t>pysgod</a:t>
            </a:r>
            <a:endParaRPr lang="cy-GB" sz="5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pysgodfeydd yn gwerthu pysgod ffres fel eog a hadog. </a:t>
            </a:r>
          </a:p>
        </p:txBody>
      </p:sp>
      <p:pic>
        <p:nvPicPr>
          <p:cNvPr id="6146" name="Picture 2" descr="Swansea market fish st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443" y="2464904"/>
            <a:ext cx="5261113" cy="3945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0139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5600" b="1" u="sng" dirty="0" smtClean="0"/>
              <a:t>Siopau Caws</a:t>
            </a:r>
            <a:r>
              <a:rPr lang="cy-GB" b="1" dirty="0"/>
              <a:t/>
            </a:r>
            <a:br>
              <a:rPr lang="cy-GB" b="1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Mae siopau caws yn gwerthu caws Cymreig blasus. </a:t>
            </a:r>
          </a:p>
        </p:txBody>
      </p:sp>
      <p:pic>
        <p:nvPicPr>
          <p:cNvPr id="7170" name="Picture 2" descr="Mair Harries Welsh Produce — Swansea Indoor Mark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409" y="2434074"/>
            <a:ext cx="6013174" cy="400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0124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5600" b="1" u="sng" dirty="0" smtClean="0"/>
              <a:t>Siopau Losin</a:t>
            </a:r>
            <a:endParaRPr lang="cy-GB" sz="5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3539" y="2594112"/>
            <a:ext cx="5208105" cy="3447913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Mae siopau losin yn gwerthu siocled, taffi a fferins melys. </a:t>
            </a:r>
          </a:p>
        </p:txBody>
      </p:sp>
      <p:pic>
        <p:nvPicPr>
          <p:cNvPr id="8194" name="Picture 2" descr="Confectionery s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088" y="1798982"/>
            <a:ext cx="4440887" cy="446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6964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/>
              <a:t>Pam mae Marchnad Abertawe yn arbennig?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625" y="157714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Mae Marchnad Abertawe yn lle arbennig i siopa a bwyta! Mae'n galon canol Abertawe ac yn lle mae pobl wedi bod yn ymweld ag ef ers blynyddoedd.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9218" name="Picture 2" descr="Swansea Market – Welsh 100: No 42 – Travels With My Au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816" y="2564295"/>
            <a:ext cx="5706066" cy="4086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0383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Yn y farchnad, mae siop arbennig sy'n gwerthu Cacenni </a:t>
            </a:r>
            <a:r>
              <a:rPr lang="cy-GB" dirty="0" smtClean="0"/>
              <a:t>Cymreig. </a:t>
            </a:r>
            <a:r>
              <a:rPr lang="cy-GB" dirty="0"/>
              <a:t>Mae llawer o wahanol fathau!</a:t>
            </a:r>
          </a:p>
        </p:txBody>
      </p:sp>
      <p:pic>
        <p:nvPicPr>
          <p:cNvPr id="10242" name="Picture 2" descr="Swansea Market – Welsh 100: No 42 – Travels With My Aunt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227" y="2272887"/>
            <a:ext cx="3034942" cy="315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Woman stallholder cooking fresh made welsh cakes being cooked on a hot  plate griddle at the indoor market Swansea West Glamorgan Stock Photo -  Alam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8869" y="2166731"/>
            <a:ext cx="2485092" cy="400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lsh Cakes (picau ar y maen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827" y="2272887"/>
            <a:ext cx="2431774" cy="364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7245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616614"/>
          </a:xfrm>
        </p:spPr>
        <p:txBody>
          <a:bodyPr>
            <a:normAutofit fontScale="90000"/>
          </a:bodyPr>
          <a:lstStyle/>
          <a:p>
            <a:r>
              <a:rPr lang="cy-GB" dirty="0"/>
              <a:t>Mae </a:t>
            </a:r>
            <a:r>
              <a:rPr lang="cy-GB" dirty="0" smtClean="0"/>
              <a:t>‘</a:t>
            </a:r>
            <a:r>
              <a:rPr lang="cy-GB" dirty="0"/>
              <a:t>Cacenni Cymreig </a:t>
            </a:r>
            <a:r>
              <a:rPr lang="cy-GB" dirty="0" smtClean="0"/>
              <a:t>’ bob </a:t>
            </a:r>
            <a:r>
              <a:rPr lang="cy-GB" dirty="0"/>
              <a:t>amser wedi bod yn fwyd traddodiadol yng Nghymru. Y stori am y </a:t>
            </a:r>
            <a:r>
              <a:rPr lang="cy-GB" dirty="0" smtClean="0"/>
              <a:t>Welsh Cake yw </a:t>
            </a:r>
            <a:r>
              <a:rPr lang="cy-GB" dirty="0"/>
              <a:t>ei bod yn fyrbryd i'r glowyr, a fyddai’n eu cymryd i’r pwll fel </a:t>
            </a:r>
            <a:r>
              <a:rPr lang="cy-GB" dirty="0" smtClean="0"/>
              <a:t>tipyn bach </a:t>
            </a:r>
            <a:r>
              <a:rPr lang="cy-GB" dirty="0"/>
              <a:t>o felysder.</a:t>
            </a:r>
          </a:p>
        </p:txBody>
      </p:sp>
      <p:pic>
        <p:nvPicPr>
          <p:cNvPr id="11266" name="Picture 2" descr="Coalpit Welsh Cak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664" y="3250096"/>
            <a:ext cx="4535999" cy="301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oal Mining in the UK During the Industrial Revolu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701" y="2981739"/>
            <a:ext cx="3879239" cy="301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592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/>
            </a:r>
            <a:br>
              <a:rPr lang="cy-GB" b="1" dirty="0"/>
            </a:br>
            <a:r>
              <a:rPr lang="cy-GB" b="1" dirty="0"/>
              <a:t>Ydych chi eisiau gwneud Cacenni Cymreig </a:t>
            </a:r>
            <a:r>
              <a:rPr lang="cy-GB" b="1" dirty="0" smtClean="0"/>
              <a:t>?</a:t>
            </a:r>
            <a:r>
              <a:rPr lang="cy-GB" b="1" dirty="0"/>
              <a:t/>
            </a:r>
            <a:br>
              <a:rPr lang="cy-GB" b="1" dirty="0"/>
            </a:br>
            <a:endParaRPr lang="cy-GB" b="1" dirty="0"/>
          </a:p>
        </p:txBody>
      </p:sp>
      <p:pic>
        <p:nvPicPr>
          <p:cNvPr id="12290" name="Picture 2" descr="EASY Welsh Cakes Recipe – The Travel Bit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331" y="1825625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4911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87017"/>
            <a:ext cx="10515600" cy="56899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4000" dirty="0" smtClean="0"/>
              <a:t>Cyn </a:t>
            </a:r>
            <a:r>
              <a:rPr lang="cy-GB" sz="4000" dirty="0"/>
              <a:t>coginio, rhaid i ni </a:t>
            </a:r>
            <a:r>
              <a:rPr lang="cy-GB" sz="4000" dirty="0" smtClean="0"/>
              <a:t>siwr </a:t>
            </a:r>
            <a:r>
              <a:rPr lang="cy-GB" sz="4000" dirty="0"/>
              <a:t>ein bod yn golchi ein dwylo.</a:t>
            </a:r>
            <a:br>
              <a:rPr lang="cy-GB" sz="4000" dirty="0"/>
            </a:br>
            <a:r>
              <a:rPr lang="cy-GB" sz="4000" dirty="0"/>
              <a:t>Mae cadw’n </a:t>
            </a:r>
            <a:r>
              <a:rPr lang="cy-GB" sz="4000" dirty="0" smtClean="0"/>
              <a:t>lan </a:t>
            </a:r>
            <a:r>
              <a:rPr lang="cy-GB" sz="4000" dirty="0"/>
              <a:t>wrth goginio yn bwysig iawn.</a:t>
            </a:r>
            <a:br>
              <a:rPr lang="cy-GB" sz="4000" dirty="0"/>
            </a:br>
            <a:r>
              <a:rPr lang="cy-GB" sz="4000" dirty="0"/>
              <a:t>Rhaid i ni gofio clymu ein gwallt nôl fel na fydd e’n mynd yn y bwyd.</a:t>
            </a:r>
          </a:p>
        </p:txBody>
      </p:sp>
      <p:pic>
        <p:nvPicPr>
          <p:cNvPr id="15362" name="Picture 2" descr="wash han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922" y="3601208"/>
            <a:ext cx="2857500" cy="237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Tying back hair male referen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2376" y="3180522"/>
            <a:ext cx="2143112" cy="321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3,400+ Woman Tying Hair Stock Photos, Pictures &amp; Royalty-Free Images -  iStock | Woman tying hair up, Woman tying hair kitche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50" y="3548728"/>
            <a:ext cx="4267338" cy="284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2161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/>
              <a:t>Cacenni Cymreig </a:t>
            </a:r>
            <a:endParaRPr lang="cy-GB" u="sng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22851" y="1825625"/>
            <a:ext cx="1014122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b="1" u="sng" dirty="0" smtClean="0"/>
              <a:t>Cynhwysion</a:t>
            </a:r>
          </a:p>
          <a:p>
            <a:pPr lvl="0"/>
            <a:r>
              <a:rPr lang="cy-GB" dirty="0"/>
              <a:t>225g blawd plaen </a:t>
            </a:r>
          </a:p>
          <a:p>
            <a:pPr lvl="0"/>
            <a:r>
              <a:rPr lang="cy-GB" dirty="0"/>
              <a:t>100g </a:t>
            </a:r>
            <a:r>
              <a:rPr lang="cy-GB" dirty="0" smtClean="0"/>
              <a:t>menyn</a:t>
            </a:r>
            <a:endParaRPr lang="cy-GB" dirty="0"/>
          </a:p>
          <a:p>
            <a:pPr lvl="0"/>
            <a:r>
              <a:rPr lang="cy-GB" dirty="0"/>
              <a:t>75g siwgr </a:t>
            </a:r>
          </a:p>
          <a:p>
            <a:pPr lvl="0"/>
            <a:r>
              <a:rPr lang="cy-GB" dirty="0"/>
              <a:t>50g cyrens </a:t>
            </a:r>
          </a:p>
          <a:p>
            <a:pPr lvl="0"/>
            <a:r>
              <a:rPr lang="cy-GB" dirty="0"/>
              <a:t>1 ŵy </a:t>
            </a:r>
          </a:p>
          <a:p>
            <a:pPr lvl="0"/>
            <a:r>
              <a:rPr lang="cy-GB" dirty="0"/>
              <a:t>1 llwy de powdr </a:t>
            </a:r>
            <a:r>
              <a:rPr lang="cy-GB" dirty="0" smtClean="0"/>
              <a:t>codi</a:t>
            </a:r>
            <a:endParaRPr lang="cy-GB" dirty="0"/>
          </a:p>
          <a:p>
            <a:pPr lvl="0"/>
            <a:r>
              <a:rPr lang="cy-GB" dirty="0"/>
              <a:t>Ychydig o laeth </a:t>
            </a:r>
          </a:p>
          <a:p>
            <a:pPr marL="0" indent="0">
              <a:buNone/>
            </a:pPr>
            <a:endParaRPr lang="en-GB" b="1" dirty="0" smtClean="0"/>
          </a:p>
          <a:p>
            <a:endParaRPr lang="en-GB" b="1" dirty="0" smtClean="0"/>
          </a:p>
          <a:p>
            <a:endParaRPr lang="cy-GB" dirty="0"/>
          </a:p>
        </p:txBody>
      </p:sp>
      <p:pic>
        <p:nvPicPr>
          <p:cNvPr id="13316" name="Picture 4" descr="Simple, Delicious Welsh Cakes (recipe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8229600"/>
            <a:ext cx="288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8730" y="576469"/>
            <a:ext cx="4025348" cy="6038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51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err="1" smtClean="0"/>
              <a:t>Cacenni</a:t>
            </a:r>
            <a:r>
              <a:rPr lang="en-GB" b="1" u="sng" dirty="0" smtClean="0"/>
              <a:t> </a:t>
            </a:r>
            <a:r>
              <a:rPr lang="en-GB" b="1" u="sng" dirty="0" err="1" smtClean="0"/>
              <a:t>Cymreig</a:t>
            </a:r>
            <a:endParaRPr lang="cy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8157" y="1839775"/>
            <a:ext cx="5065643" cy="4351338"/>
          </a:xfrm>
          <a:ln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u="sng" dirty="0"/>
              <a:t>Cyfarwyddiadau i fwy nag un person yn gwneud Cacenni Cymreig </a:t>
            </a:r>
            <a:endParaRPr lang="cy-GB" u="sng" dirty="0" smtClean="0"/>
          </a:p>
          <a:p>
            <a:endParaRPr lang="cy-GB" u="sng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dirty="0" smtClean="0"/>
              <a:t>- Rhowch </a:t>
            </a:r>
            <a:r>
              <a:rPr lang="cy-GB" dirty="0"/>
              <a:t>y blawd a’r powdr codi mewn bowlen. </a:t>
            </a:r>
            <a:br>
              <a:rPr lang="cy-GB" dirty="0"/>
            </a:br>
            <a:r>
              <a:rPr lang="cy-GB" dirty="0" smtClean="0"/>
              <a:t>- Rwbio’r </a:t>
            </a:r>
            <a:r>
              <a:rPr lang="cy-GB" dirty="0"/>
              <a:t>menyn i mewn nes bod y cymysgedd yn debyg i friwsion. </a:t>
            </a:r>
            <a:br>
              <a:rPr lang="cy-GB" dirty="0"/>
            </a:br>
            <a:r>
              <a:rPr lang="cy-GB" dirty="0" smtClean="0"/>
              <a:t>- Ychwanegwch </a:t>
            </a:r>
            <a:r>
              <a:rPr lang="cy-GB" dirty="0"/>
              <a:t>y siwgr a’r cyrens. </a:t>
            </a:r>
            <a:br>
              <a:rPr lang="cy-GB" dirty="0"/>
            </a:br>
            <a:r>
              <a:rPr lang="cy-GB" dirty="0" smtClean="0"/>
              <a:t>- Chwisgwch </a:t>
            </a:r>
            <a:r>
              <a:rPr lang="cy-GB" dirty="0"/>
              <a:t>yr wy a’i roi yn y bowlen. </a:t>
            </a:r>
            <a:br>
              <a:rPr lang="cy-GB" dirty="0"/>
            </a:br>
            <a:r>
              <a:rPr lang="cy-GB" dirty="0" smtClean="0"/>
              <a:t>- Cymysgwch </a:t>
            </a:r>
            <a:r>
              <a:rPr lang="cy-GB" dirty="0"/>
              <a:t>gyda llwy nes bod y toes yn </a:t>
            </a:r>
            <a:r>
              <a:rPr lang="cy-GB" dirty="0" smtClean="0"/>
              <a:t>llyfn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dirty="0" smtClean="0"/>
              <a:t>- Rholiwch </a:t>
            </a:r>
            <a:r>
              <a:rPr lang="cy-GB" dirty="0"/>
              <a:t>y toes allan a thorri cylchoedd bach. </a:t>
            </a:r>
            <a:br>
              <a:rPr lang="cy-GB" dirty="0"/>
            </a:br>
            <a:r>
              <a:rPr lang="cy-GB" dirty="0" smtClean="0"/>
              <a:t>- Coginiwch </a:t>
            </a:r>
            <a:r>
              <a:rPr lang="cy-GB" dirty="0"/>
              <a:t>ar badell boeth am 2 funud bob ochr. </a:t>
            </a:r>
            <a:br>
              <a:rPr lang="cy-GB" dirty="0"/>
            </a:br>
            <a:r>
              <a:rPr lang="cy-GB" dirty="0" smtClean="0"/>
              <a:t>- Gwasgarwch </a:t>
            </a:r>
            <a:r>
              <a:rPr lang="cy-GB" dirty="0"/>
              <a:t>siwgr ar ben a mwynhewch! </a:t>
            </a:r>
            <a:endParaRPr lang="cy-GB" u="sng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0" y="1839775"/>
            <a:ext cx="5065643" cy="328881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u="sng" dirty="0" smtClean="0"/>
              <a:t>Cyfarwyddiadau i un person yn gwneud </a:t>
            </a:r>
            <a:r>
              <a:rPr lang="cy-GB" u="sng" dirty="0"/>
              <a:t>Cacenni Cymreig </a:t>
            </a:r>
            <a:endParaRPr lang="cy-GB" u="sng" dirty="0" smtClean="0"/>
          </a:p>
          <a:p>
            <a:endParaRPr lang="en-GB" u="sng" dirty="0" smtClean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Rho </a:t>
            </a:r>
            <a:r>
              <a:rPr lang="cy-GB" altLang="cy-GB" sz="2600" dirty="0"/>
              <a:t>y blawd a’r powdr codi mewn bowlen.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Rwbia’r </a:t>
            </a:r>
            <a:r>
              <a:rPr lang="cy-GB" altLang="cy-GB" sz="2600" dirty="0"/>
              <a:t>menyn i mewn nes bod y cymysgedd yn debyg i friwsion.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Ychwanega </a:t>
            </a:r>
            <a:r>
              <a:rPr lang="cy-GB" altLang="cy-GB" sz="2600" dirty="0"/>
              <a:t>y siwgr a’r cyrens.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Chwifia </a:t>
            </a:r>
            <a:r>
              <a:rPr lang="cy-GB" altLang="cy-GB" sz="2600" dirty="0"/>
              <a:t>yr wy a’i roi yn y bowlen.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Cymysga </a:t>
            </a:r>
            <a:r>
              <a:rPr lang="cy-GB" altLang="cy-GB" sz="2600" dirty="0"/>
              <a:t>gyda llwy nes bod y toes yn llyfn.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Rholia’r toes allan a thorri cylchoedd bach.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Coginia ar badell boeth am 2 funud bob ochr.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2600" dirty="0" smtClean="0"/>
              <a:t>- Gwasgara </a:t>
            </a:r>
            <a:r>
              <a:rPr lang="cy-GB" altLang="cy-GB" sz="2600" dirty="0"/>
              <a:t>siwgr ar ben a mwynhau! </a:t>
            </a:r>
          </a:p>
          <a:p>
            <a:endParaRPr lang="cy-GB" u="sng" dirty="0"/>
          </a:p>
        </p:txBody>
      </p:sp>
      <p:pic>
        <p:nvPicPr>
          <p:cNvPr id="14340" name="Picture 4" descr="Welsh Cak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8088" y="5419449"/>
            <a:ext cx="369570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06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Sgwrs yn Marchnad Abertawe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83" y="1323338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8000" b="1" dirty="0">
                <a:solidFill>
                  <a:srgbClr val="FF0000"/>
                </a:solidFill>
              </a:rPr>
              <a:t>Mari:</a:t>
            </a:r>
            <a:r>
              <a:rPr lang="cy-GB" sz="8000" dirty="0">
                <a:solidFill>
                  <a:srgbClr val="FF0000"/>
                </a:solidFill>
              </a:rPr>
              <a:t> Helo Lois! Wyt ti’n hoffi dod i’r farchnad?</a:t>
            </a:r>
            <a:br>
              <a:rPr lang="cy-GB" sz="8000" dirty="0">
                <a:solidFill>
                  <a:srgbClr val="FF0000"/>
                </a:solidFill>
              </a:rPr>
            </a:b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Helo Mari! Ydw, rydw i’n hoffi’r farchnad! Mae’n hwyl yma!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FF0000"/>
                </a:solidFill>
              </a:rPr>
              <a:t>Mari</a:t>
            </a:r>
            <a:r>
              <a:rPr lang="cy-GB" sz="8000" b="1" dirty="0">
                <a:solidFill>
                  <a:srgbClr val="FF0000"/>
                </a:solidFill>
              </a:rPr>
              <a:t>:</a:t>
            </a:r>
            <a:r>
              <a:rPr lang="cy-GB" sz="8000" dirty="0">
                <a:solidFill>
                  <a:srgbClr val="FF0000"/>
                </a:solidFill>
              </a:rPr>
              <a:t> Beth wyt ti’n hoffi fwyaf?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Rydw i’n hoffi’r becws. Mae’r bara yn flasus!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FF0000"/>
                </a:solidFill>
              </a:rPr>
              <a:t>Mari</a:t>
            </a:r>
            <a:r>
              <a:rPr lang="cy-GB" sz="8000" b="1" dirty="0">
                <a:solidFill>
                  <a:srgbClr val="FF0000"/>
                </a:solidFill>
              </a:rPr>
              <a:t>:</a:t>
            </a:r>
            <a:r>
              <a:rPr lang="cy-GB" sz="8000" dirty="0">
                <a:solidFill>
                  <a:srgbClr val="FF0000"/>
                </a:solidFill>
              </a:rPr>
              <a:t> Rydw i’n hoffi’r siop losin. Mae’n felys!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Dydw i ddim yn hoffi’r marchnad pysgod</a:t>
            </a:r>
            <a:r>
              <a:rPr lang="cy-GB" sz="8000" dirty="0" smtClean="0">
                <a:solidFill>
                  <a:srgbClr val="0070C0"/>
                </a:solidFill>
              </a:rPr>
              <a:t>. </a:t>
            </a:r>
            <a:r>
              <a:rPr lang="cy-GB" sz="8000" dirty="0">
                <a:solidFill>
                  <a:srgbClr val="0070C0"/>
                </a:solidFill>
              </a:rPr>
              <a:t>Mae pysgod yn drewi!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FF0000"/>
                </a:solidFill>
              </a:rPr>
              <a:t>Mari</a:t>
            </a:r>
            <a:r>
              <a:rPr lang="cy-GB" sz="8000" b="1" dirty="0">
                <a:solidFill>
                  <a:srgbClr val="FF0000"/>
                </a:solidFill>
              </a:rPr>
              <a:t>:</a:t>
            </a:r>
            <a:r>
              <a:rPr lang="cy-GB" sz="8000" dirty="0">
                <a:solidFill>
                  <a:srgbClr val="FF0000"/>
                </a:solidFill>
              </a:rPr>
              <a:t> Haha! Rydw i’n hoffi pysgod. Maen nhw’n </a:t>
            </a:r>
            <a:r>
              <a:rPr lang="cy-GB" sz="8000" dirty="0" smtClean="0">
                <a:solidFill>
                  <a:srgbClr val="FF0000"/>
                </a:solidFill>
              </a:rPr>
              <a:t>flasus!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Beth wyt ti’n hoffi yn y farchnad?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FF0000"/>
                </a:solidFill>
              </a:rPr>
              <a:t>Mari</a:t>
            </a:r>
            <a:r>
              <a:rPr lang="cy-GB" sz="8000" b="1" dirty="0">
                <a:solidFill>
                  <a:srgbClr val="FF0000"/>
                </a:solidFill>
              </a:rPr>
              <a:t>:</a:t>
            </a:r>
            <a:r>
              <a:rPr lang="cy-GB" sz="8000" dirty="0">
                <a:solidFill>
                  <a:srgbClr val="FF0000"/>
                </a:solidFill>
              </a:rPr>
              <a:t> Rydw i’n hoffi’r siop gig. Mae’r cig yn dda ar gyfer cinio!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Dydw i ddim yn hoffi cig. Rydw i’n hoffi ffrwythau a llysiau</a:t>
            </a:r>
            <a:r>
              <a:rPr lang="cy-GB" sz="8000" dirty="0" smtClean="0">
                <a:solidFill>
                  <a:srgbClr val="0070C0"/>
                </a:solidFill>
              </a:rPr>
              <a:t>.</a:t>
            </a:r>
            <a:endParaRPr lang="cy-GB" sz="8000" dirty="0">
              <a:solidFill>
                <a:srgbClr val="0070C0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y-GB" sz="8000" b="1" dirty="0">
                <a:solidFill>
                  <a:srgbClr val="FF0000"/>
                </a:solidFill>
              </a:rPr>
              <a:t>Mari:</a:t>
            </a:r>
            <a:r>
              <a:rPr lang="cy-GB" sz="8000" dirty="0">
                <a:solidFill>
                  <a:srgbClr val="FF0000"/>
                </a:solidFill>
              </a:rPr>
              <a:t> Ie, mae ffrwythau’n iachus! Rydw i’n hoffi afalau.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Dydw i ddim yn hoffi afalau, ond rydw i’n hoffi mefus!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FF0000"/>
                </a:solidFill>
              </a:rPr>
              <a:t>Mari</a:t>
            </a:r>
            <a:r>
              <a:rPr lang="cy-GB" sz="8000" b="1" dirty="0">
                <a:solidFill>
                  <a:srgbClr val="FF0000"/>
                </a:solidFill>
              </a:rPr>
              <a:t>:</a:t>
            </a:r>
            <a:r>
              <a:rPr lang="cy-GB" sz="8000" dirty="0">
                <a:solidFill>
                  <a:srgbClr val="FF0000"/>
                </a:solidFill>
              </a:rPr>
              <a:t> Wyt ti eisiau prynu rhywbeth?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Ydw! Rydw i eisiau prynu bananas.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FF0000"/>
                </a:solidFill>
              </a:rPr>
              <a:t>Mari</a:t>
            </a:r>
            <a:r>
              <a:rPr lang="cy-GB" sz="8000" b="1" dirty="0">
                <a:solidFill>
                  <a:srgbClr val="FF0000"/>
                </a:solidFill>
              </a:rPr>
              <a:t>:</a:t>
            </a:r>
            <a:r>
              <a:rPr lang="cy-GB" sz="8000" dirty="0">
                <a:solidFill>
                  <a:srgbClr val="FF0000"/>
                </a:solidFill>
              </a:rPr>
              <a:t> Gwych! Gad i ni fynd!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0070C0"/>
                </a:solidFill>
              </a:rPr>
              <a:t>Lois</a:t>
            </a:r>
            <a:r>
              <a:rPr lang="cy-GB" sz="8000" b="1" dirty="0">
                <a:solidFill>
                  <a:srgbClr val="0070C0"/>
                </a:solidFill>
              </a:rPr>
              <a:t>:</a:t>
            </a:r>
            <a:r>
              <a:rPr lang="cy-GB" sz="8000" dirty="0">
                <a:solidFill>
                  <a:srgbClr val="0070C0"/>
                </a:solidFill>
              </a:rPr>
              <a:t> Da bo ti Mari! Gwela i di’n fuan!</a:t>
            </a:r>
            <a:r>
              <a:rPr lang="cy-GB" sz="8000" dirty="0"/>
              <a:t/>
            </a:r>
            <a:br>
              <a:rPr lang="cy-GB" sz="8000" dirty="0"/>
            </a:br>
            <a:r>
              <a:rPr lang="cy-GB" sz="8000" b="1" dirty="0" smtClean="0">
                <a:solidFill>
                  <a:srgbClr val="FF0000"/>
                </a:solidFill>
              </a:rPr>
              <a:t>Mari</a:t>
            </a:r>
            <a:r>
              <a:rPr lang="cy-GB" sz="8000" b="1" dirty="0">
                <a:solidFill>
                  <a:srgbClr val="FF0000"/>
                </a:solidFill>
              </a:rPr>
              <a:t>:</a:t>
            </a:r>
            <a:r>
              <a:rPr lang="cy-GB" sz="8000" dirty="0">
                <a:solidFill>
                  <a:srgbClr val="FF0000"/>
                </a:solidFill>
              </a:rPr>
              <a:t> Hwyl Lois!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pic>
        <p:nvPicPr>
          <p:cNvPr id="16386" name="Picture 2" descr="Two Girls Talking And Laughing Royalty Free SVG, Cliparts, Vectors, and  Stock Illustration. Image 60474405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183" y="1802549"/>
            <a:ext cx="36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020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hwb.gov.wales/api/storage/96c038f9-d679-4808-925d-64423a1d5cef/science-and-technology-1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45" y="453540"/>
            <a:ext cx="11510701" cy="6056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3122" y="4877490"/>
            <a:ext cx="6546574" cy="1325563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y-GB" b="1" u="sng" dirty="0"/>
              <a:t>Gwyddoniaeth a Thechnoleg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7263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488553" y="125422"/>
            <a:ext cx="1644617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000" b="1" u="sng" dirty="0"/>
              <a:t>Mat iaith</a:t>
            </a:r>
            <a:endParaRPr lang="cy-GB" sz="3000" dirty="0"/>
          </a:p>
        </p:txBody>
      </p:sp>
      <p:sp>
        <p:nvSpPr>
          <p:cNvPr id="6" name="Rectangle 5"/>
          <p:cNvSpPr/>
          <p:nvPr/>
        </p:nvSpPr>
        <p:spPr>
          <a:xfrm>
            <a:off x="288235" y="795131"/>
            <a:ext cx="11360427" cy="59833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/>
          <p:cNvSpPr/>
          <p:nvPr/>
        </p:nvSpPr>
        <p:spPr>
          <a:xfrm>
            <a:off x="3093891" y="1717010"/>
            <a:ext cx="221697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 smtClean="0"/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596348" y="1478470"/>
            <a:ext cx="10793895" cy="5107574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/>
          <p:cNvSpPr/>
          <p:nvPr/>
        </p:nvSpPr>
        <p:spPr>
          <a:xfrm>
            <a:off x="596349" y="1033671"/>
            <a:ext cx="10793894" cy="44479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7832655" y="1478470"/>
            <a:ext cx="9940" cy="510757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825532" y="1478470"/>
            <a:ext cx="9940" cy="510757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694730" y="1717010"/>
            <a:ext cx="221697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2800" dirty="0"/>
              <a:t>Ble </a:t>
            </a:r>
            <a:r>
              <a:rPr lang="cy-GB" altLang="cy-GB" sz="2800" dirty="0" smtClean="0"/>
              <a:t>mae’r...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8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8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2800" dirty="0" smtClean="0"/>
              <a:t> </a:t>
            </a:r>
            <a:endParaRPr lang="cy-GB" altLang="cy-GB" sz="2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2800" dirty="0" smtClean="0">
                <a:ea typeface="Times New Roman" panose="02020603050405020304" pitchFamily="18" charset="0"/>
                <a:cs typeface="Times New Roman" panose="02020603050405020304" pitchFamily="18" charset="0"/>
              </a:rPr>
              <a:t>Mae ... </a:t>
            </a:r>
            <a:endParaRPr lang="cy-GB" altLang="cy-GB" sz="2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y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993295" y="1594181"/>
            <a:ext cx="15107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altLang="cy-GB" b="1" dirty="0"/>
              <a:t>yn byw?</a:t>
            </a:r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r>
              <a:rPr lang="cy-GB" altLang="cy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yn byw </a:t>
            </a:r>
            <a:r>
              <a:rPr lang="cy-GB" altLang="cy-GB" b="1" dirty="0" smtClean="0">
                <a:ea typeface="Times New Roman" panose="02020603050405020304" pitchFamily="18" charset="0"/>
                <a:cs typeface="Times New Roman" panose="02020603050405020304" pitchFamily="18" charset="0"/>
              </a:rPr>
              <a:t>yn ...</a:t>
            </a:r>
            <a:endParaRPr lang="cy-GB" b="1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5775099" y="1478470"/>
            <a:ext cx="9940" cy="510757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2" descr="Caiman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728" y="1717010"/>
            <a:ext cx="738760" cy="49498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Burmese Python | Billabong Sanctuar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656" y="1663079"/>
            <a:ext cx="734222" cy="49498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Marmoset | Description, Habitat, &amp; Facts | Britannic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502" y="2615089"/>
            <a:ext cx="520431" cy="78040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Leopard cat | Habitat &amp; Facts | Britannic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082" y="2882159"/>
            <a:ext cx="761477" cy="63765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891" y="3896351"/>
            <a:ext cx="854784" cy="51517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White Cheeked Turaco | The White-cheeked Turaco (Tauraco leu… | Flick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643" y="2479967"/>
            <a:ext cx="469526" cy="54388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Piranha - Wikipedi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070" y="3429149"/>
            <a:ext cx="579920" cy="54604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Grade A White Ghost Butterfly Koi Carp Cyprinus Carpio 8cm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472" y="4032257"/>
            <a:ext cx="408321" cy="50989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Tarantul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481" y="5619506"/>
            <a:ext cx="961397" cy="72104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11"/>
          <a:srcRect l="6781" t="30784" r="39951" b="12894"/>
          <a:stretch/>
        </p:blipFill>
        <p:spPr>
          <a:xfrm>
            <a:off x="3143585" y="4832887"/>
            <a:ext cx="735295" cy="437319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2" name="Picture 2" descr="The Egyptian Tortoise, Testudo kleinmanni in Captivity - Reptiles Magazin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728" y="5661926"/>
            <a:ext cx="848277" cy="63620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Baby Inferno Bearded Dragons - For Sale Underground Reptiles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070" y="4582999"/>
            <a:ext cx="686207" cy="68620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214,300+ Jungle Stock Illustrations, Royalty-Free Vector ...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438" y="1663079"/>
            <a:ext cx="1296000" cy="88305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iver Clipart Landscape Vector Images (over 3,500)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659" y="2559002"/>
            <a:ext cx="1453547" cy="104271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ree Clipart Images – Browse 481,680 Stock Photos, Vectors ...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3899" y="3896351"/>
            <a:ext cx="1532519" cy="102168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ot Desert Stock Illustrations – 44,931 Hot Desert Stock ...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38" y="5313272"/>
            <a:ext cx="1708835" cy="96122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1229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488553" y="125422"/>
            <a:ext cx="1644617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000" b="1" u="sng" dirty="0"/>
              <a:t>Mat iaith</a:t>
            </a:r>
            <a:endParaRPr lang="cy-GB" sz="3000" dirty="0"/>
          </a:p>
        </p:txBody>
      </p:sp>
      <p:sp>
        <p:nvSpPr>
          <p:cNvPr id="10" name="Rectangle 9"/>
          <p:cNvSpPr/>
          <p:nvPr/>
        </p:nvSpPr>
        <p:spPr>
          <a:xfrm>
            <a:off x="3101713" y="1080906"/>
            <a:ext cx="221697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 smtClean="0"/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604170" y="842366"/>
            <a:ext cx="10793895" cy="594606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8006076" y="842366"/>
            <a:ext cx="18723" cy="59460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833354" y="842366"/>
            <a:ext cx="0" cy="59460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672689" y="1044394"/>
            <a:ext cx="2216970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2600" dirty="0"/>
              <a:t>Beth mae'r .... </a:t>
            </a:r>
            <a:endParaRPr lang="cy-GB" altLang="cy-GB" sz="26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6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2600" dirty="0" smtClean="0"/>
              <a:t> </a:t>
            </a:r>
            <a:endParaRPr lang="cy-GB" altLang="cy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cy-GB" sz="2600" dirty="0" smtClean="0">
                <a:ea typeface="Times New Roman" panose="02020603050405020304" pitchFamily="18" charset="0"/>
                <a:cs typeface="Times New Roman" panose="02020603050405020304" pitchFamily="18" charset="0"/>
              </a:rPr>
              <a:t>Mae ...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cy-GB" sz="2600" dirty="0" smtClean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cy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cy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sz="2400" dirty="0"/>
              <a:t>Sut </a:t>
            </a:r>
            <a:r>
              <a:rPr lang="cy-GB" sz="2400" dirty="0" smtClean="0"/>
              <a:t>mae'r... </a:t>
            </a:r>
            <a:endParaRPr lang="cy-GB" sz="24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600" dirty="0" smtClean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cy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cy-GB" sz="2600" dirty="0" smtClean="0">
                <a:ea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endParaRPr lang="cy-GB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6011458" y="936672"/>
            <a:ext cx="144372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 smtClean="0"/>
          </a:p>
          <a:p>
            <a:r>
              <a:rPr lang="cy-GB" dirty="0"/>
              <a:t>yn hoffi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cy-GB" altLang="cy-GB" dirty="0">
                <a:ea typeface="Times New Roman" panose="02020603050405020304" pitchFamily="18" charset="0"/>
                <a:cs typeface="Times New Roman" panose="02020603050405020304" pitchFamily="18" charset="0"/>
              </a:rPr>
              <a:t>yn </a:t>
            </a:r>
            <a:r>
              <a:rPr lang="cy-GB" altLang="cy-GB" dirty="0" smtClean="0">
                <a:ea typeface="Times New Roman" panose="02020603050405020304" pitchFamily="18" charset="0"/>
                <a:cs typeface="Times New Roman" panose="02020603050405020304" pitchFamily="18" charset="0"/>
              </a:rPr>
              <a:t>hoffi</a:t>
            </a:r>
          </a:p>
          <a:p>
            <a:endParaRPr lang="en-GB" dirty="0">
              <a:cs typeface="Times New Roman" panose="02020603050405020304" pitchFamily="18" charset="0"/>
            </a:endParaRPr>
          </a:p>
          <a:p>
            <a:endParaRPr lang="en-GB" dirty="0" smtClean="0">
              <a:cs typeface="Times New Roman" panose="02020603050405020304" pitchFamily="18" charset="0"/>
            </a:endParaRPr>
          </a:p>
          <a:p>
            <a:endParaRPr lang="en-GB" dirty="0">
              <a:cs typeface="Times New Roman" panose="02020603050405020304" pitchFamily="18" charset="0"/>
            </a:endParaRPr>
          </a:p>
          <a:p>
            <a:endParaRPr lang="en-GB" dirty="0" smtClean="0">
              <a:cs typeface="Times New Roman" panose="02020603050405020304" pitchFamily="18" charset="0"/>
            </a:endParaRPr>
          </a:p>
          <a:p>
            <a:r>
              <a:rPr lang="cy-GB" dirty="0"/>
              <a:t>yn edrych</a:t>
            </a:r>
            <a:r>
              <a:rPr lang="cy-GB" dirty="0" smtClean="0"/>
              <a:t>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fe</a:t>
            </a:r>
            <a:r>
              <a:rPr lang="en-GB" dirty="0" smtClean="0"/>
              <a:t>/hi.</a:t>
            </a:r>
            <a:endParaRPr lang="cy-GB" dirty="0"/>
          </a:p>
          <a:p>
            <a:endParaRPr lang="cy-GB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5815418" y="842366"/>
            <a:ext cx="16351" cy="59460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 descr="Caiman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479" y="1080906"/>
            <a:ext cx="738760" cy="49498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Burmese Python | Billabong Sanctuar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407" y="1026975"/>
            <a:ext cx="734222" cy="49498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Marmoset | Description, Habitat, &amp; Facts | Britannic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298" y="1787886"/>
            <a:ext cx="520431" cy="78040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Leopard cat | Habitat &amp; Facts | Britannic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330" y="1869000"/>
            <a:ext cx="761477" cy="63765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744" y="2846363"/>
            <a:ext cx="854784" cy="51517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White Cheeked Turaco | The White-cheeked Turaco (Tauraco leu… | Flick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413" y="1431635"/>
            <a:ext cx="469526" cy="54388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Piranha - Wikipedi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453" y="2324083"/>
            <a:ext cx="579920" cy="54604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Grade A White Ghost Butterfly Koi Carp Cyprinus Carpio 8cm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254" y="3029763"/>
            <a:ext cx="408321" cy="50989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Tarantul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332" y="3958251"/>
            <a:ext cx="961397" cy="72104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11"/>
          <a:srcRect l="6781" t="30784" r="39951" b="12894"/>
          <a:stretch/>
        </p:blipFill>
        <p:spPr>
          <a:xfrm>
            <a:off x="3011863" y="3620781"/>
            <a:ext cx="735295" cy="437319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27" name="Picture 2" descr="The Egyptian Tortoise, Testudo kleinmanni in Captivity - Reptiles Magazin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904" y="4234552"/>
            <a:ext cx="704834" cy="528626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Baby Inferno Bearded Dragons - For Sale Underground Reptiles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4658" y="3150705"/>
            <a:ext cx="686207" cy="68620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8438653" y="1095086"/>
            <a:ext cx="1870985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/>
              <a:t>b</a:t>
            </a:r>
            <a:r>
              <a:rPr lang="cy-GB" dirty="0" smtClean="0"/>
              <a:t>wyta?</a:t>
            </a:r>
          </a:p>
          <a:p>
            <a:r>
              <a:rPr lang="en-GB" dirty="0" err="1" smtClean="0"/>
              <a:t>yfed</a:t>
            </a:r>
            <a:r>
              <a:rPr lang="en-GB" dirty="0"/>
              <a:t>?</a:t>
            </a:r>
          </a:p>
          <a:p>
            <a:r>
              <a:rPr lang="en-GB" b="1" dirty="0" err="1"/>
              <a:t>g</a:t>
            </a:r>
            <a:r>
              <a:rPr lang="en-GB" dirty="0" err="1" smtClean="0"/>
              <a:t>wneud</a:t>
            </a:r>
            <a:r>
              <a:rPr lang="en-GB" dirty="0" smtClean="0"/>
              <a:t>?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cy-GB" dirty="0"/>
              <a:t>b</a:t>
            </a:r>
            <a:r>
              <a:rPr lang="cy-GB" dirty="0" smtClean="0"/>
              <a:t>wyta...</a:t>
            </a:r>
            <a:endParaRPr lang="cy-GB" dirty="0"/>
          </a:p>
          <a:p>
            <a:r>
              <a:rPr lang="en-GB" dirty="0" err="1"/>
              <a:t>y</a:t>
            </a:r>
            <a:r>
              <a:rPr lang="en-GB" dirty="0" err="1" smtClean="0"/>
              <a:t>fed</a:t>
            </a:r>
            <a:r>
              <a:rPr lang="en-GB" dirty="0" smtClean="0"/>
              <a:t>…</a:t>
            </a:r>
            <a:endParaRPr lang="en-GB" dirty="0"/>
          </a:p>
          <a:p>
            <a:r>
              <a:rPr lang="en-GB" dirty="0" err="1"/>
              <a:t>g</a:t>
            </a:r>
            <a:r>
              <a:rPr lang="en-GB" dirty="0" err="1" smtClean="0"/>
              <a:t>wneud</a:t>
            </a:r>
            <a:r>
              <a:rPr lang="en-GB" dirty="0" smtClean="0"/>
              <a:t>…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579752" y="2388976"/>
            <a:ext cx="2229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5806634" y="2388976"/>
            <a:ext cx="2229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V="1">
            <a:off x="7981657" y="2387748"/>
            <a:ext cx="3416408" cy="12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622894" y="3773970"/>
            <a:ext cx="2229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5849776" y="3773970"/>
            <a:ext cx="2229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V="1">
            <a:off x="8024799" y="3772742"/>
            <a:ext cx="3416408" cy="12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612065" y="4957562"/>
            <a:ext cx="2229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5838947" y="4957562"/>
            <a:ext cx="2229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V="1">
            <a:off x="8013970" y="4956334"/>
            <a:ext cx="3416408" cy="12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/>
          <p:cNvSpPr/>
          <p:nvPr/>
        </p:nvSpPr>
        <p:spPr>
          <a:xfrm>
            <a:off x="716136" y="3949443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y-GB" dirty="0"/>
          </a:p>
        </p:txBody>
      </p:sp>
      <p:cxnSp>
        <p:nvCxnSpPr>
          <p:cNvPr id="42" name="Straight Connector 41"/>
          <p:cNvCxnSpPr/>
          <p:nvPr/>
        </p:nvCxnSpPr>
        <p:spPr>
          <a:xfrm>
            <a:off x="2787166" y="4956334"/>
            <a:ext cx="308842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POTS CLIPART - 146px Image #2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9" t="382" r="3980" b="9119"/>
          <a:stretch/>
        </p:blipFill>
        <p:spPr bwMode="auto">
          <a:xfrm>
            <a:off x="3077443" y="5072046"/>
            <a:ext cx="699190" cy="50924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ings Clip Art PNG Transparent Images Free Download | Vector ...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280" y="5159417"/>
            <a:ext cx="745292" cy="74529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ail Clipart Images | Free Download | PNG Transparent ...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288" y="5856062"/>
            <a:ext cx="560561" cy="56527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eak bird cartoon isolated on white Royalty Free Vector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0" t="16420" r="4068" b="25252"/>
          <a:stretch/>
        </p:blipFill>
        <p:spPr bwMode="auto">
          <a:xfrm>
            <a:off x="3935164" y="6107791"/>
            <a:ext cx="1076498" cy="52441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14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err="1" smtClean="0"/>
              <a:t>Plantasia</a:t>
            </a:r>
            <a:r>
              <a:rPr lang="en-GB" b="1" u="sng" dirty="0" smtClean="0"/>
              <a:t> </a:t>
            </a:r>
            <a:r>
              <a:rPr lang="en-GB" b="1" u="sng" dirty="0" err="1" smtClean="0"/>
              <a:t>yn</a:t>
            </a:r>
            <a:r>
              <a:rPr lang="en-GB" b="1" u="sng" dirty="0" smtClean="0"/>
              <a:t> </a:t>
            </a:r>
            <a:r>
              <a:rPr lang="en-GB" b="1" u="sng" dirty="0" err="1" smtClean="0"/>
              <a:t>Abertawe</a:t>
            </a:r>
            <a:endParaRPr lang="cy-GB" b="1" u="sng" dirty="0"/>
          </a:p>
        </p:txBody>
      </p:sp>
      <p:pic>
        <p:nvPicPr>
          <p:cNvPr id="1026" name="Picture 2" descr="Plantasia Tropical Zoo | Tropical Indoor Zoo in Swansea, WL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510" y="1825625"/>
            <a:ext cx="5644979" cy="4351338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57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88235" y="238539"/>
            <a:ext cx="11360427" cy="65399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/>
          <p:cNvSpPr/>
          <p:nvPr/>
        </p:nvSpPr>
        <p:spPr>
          <a:xfrm>
            <a:off x="2865291" y="1349263"/>
            <a:ext cx="396443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 smtClean="0"/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596348" y="974035"/>
            <a:ext cx="10793895" cy="561200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0" name="Picture 2" descr="Caiman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449" y="1466371"/>
            <a:ext cx="1321067" cy="88514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Burmese Python | Billabong Sanctuar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913" y="1400930"/>
            <a:ext cx="1312953" cy="88514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Marmoset | Description, Habitat, &amp; Facts | Britannic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582" y="1385106"/>
            <a:ext cx="930647" cy="139553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Leopard cat | Habitat &amp; Facts | Britannic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042" y="3345684"/>
            <a:ext cx="1361691" cy="114026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580" y="1431537"/>
            <a:ext cx="1528544" cy="92124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White Cheeked Turaco | The White-cheeked Turaco (Tauraco leu… | Flick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032" y="1495189"/>
            <a:ext cx="839617" cy="97258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Piranha - Wikipedi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367" y="3759959"/>
            <a:ext cx="1037026" cy="97644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Grade A White Ghost Butterfly Koi Carp Cyprinus Carpio 8cm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8085" y="3482535"/>
            <a:ext cx="1015070" cy="126757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Tarantul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8905" y="5223587"/>
            <a:ext cx="1460460" cy="109534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11"/>
          <a:srcRect l="6781" t="30784" r="39951" b="12894"/>
          <a:stretch/>
        </p:blipFill>
        <p:spPr>
          <a:xfrm>
            <a:off x="3570416" y="3646547"/>
            <a:ext cx="1314871" cy="78202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2" name="Picture 2" descr="The Egyptian Tortoise, Testudo kleinmanni in Captivity - Reptiles Magazin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050" y="5302402"/>
            <a:ext cx="1250283" cy="93771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Baby Inferno Bearded Dragons - For Sale Underground Reptiles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379" y="5003536"/>
            <a:ext cx="1227091" cy="122709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641576" y="319445"/>
            <a:ext cx="1967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 smtClean="0"/>
              <a:t>Mat </a:t>
            </a:r>
            <a:r>
              <a:rPr lang="en-GB" sz="2800" b="1" u="sng" dirty="0" err="1" smtClean="0"/>
              <a:t>geiriau</a:t>
            </a:r>
            <a:endParaRPr lang="cy-GB" sz="2800" b="1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1374419" y="2398200"/>
            <a:ext cx="1232453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Caimanod Crocodeil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3722766" y="2351520"/>
            <a:ext cx="2267344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Macaw Adain Werdd</a:t>
            </a:r>
            <a:endParaRPr lang="cy-GB" dirty="0"/>
          </a:p>
        </p:txBody>
      </p:sp>
      <p:sp>
        <p:nvSpPr>
          <p:cNvPr id="43" name="TextBox 42"/>
          <p:cNvSpPr txBox="1"/>
          <p:nvPr/>
        </p:nvSpPr>
        <p:spPr>
          <a:xfrm>
            <a:off x="8536912" y="3825518"/>
            <a:ext cx="1232453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Carp Koi</a:t>
            </a:r>
            <a:endParaRPr lang="cy-GB" dirty="0"/>
          </a:p>
        </p:txBody>
      </p:sp>
      <p:sp>
        <p:nvSpPr>
          <p:cNvPr id="44" name="TextBox 43"/>
          <p:cNvSpPr txBox="1"/>
          <p:nvPr/>
        </p:nvSpPr>
        <p:spPr>
          <a:xfrm>
            <a:off x="4941916" y="3637060"/>
            <a:ext cx="1232453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Pryfyn ffon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9884205" y="2333154"/>
            <a:ext cx="1406647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Python Byrmanaidd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8029287" y="2852051"/>
            <a:ext cx="1232453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Marmosetiaid</a:t>
            </a:r>
            <a:endParaRPr lang="cy-GB" dirty="0"/>
          </a:p>
        </p:txBody>
      </p:sp>
      <p:sp>
        <p:nvSpPr>
          <p:cNvPr id="47" name="TextBox 46"/>
          <p:cNvSpPr txBox="1"/>
          <p:nvPr/>
        </p:nvSpPr>
        <p:spPr>
          <a:xfrm>
            <a:off x="6810313" y="4798985"/>
            <a:ext cx="1232453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Piranaod Bolgoch</a:t>
            </a:r>
            <a:endParaRPr lang="cy-GB" dirty="0"/>
          </a:p>
        </p:txBody>
      </p:sp>
      <p:sp>
        <p:nvSpPr>
          <p:cNvPr id="48" name="TextBox 47"/>
          <p:cNvSpPr txBox="1"/>
          <p:nvPr/>
        </p:nvSpPr>
        <p:spPr>
          <a:xfrm>
            <a:off x="6096267" y="2530361"/>
            <a:ext cx="1659435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Turaco Gwyneb Gwyn</a:t>
            </a:r>
            <a:endParaRPr lang="cy-GB" dirty="0"/>
          </a:p>
        </p:txBody>
      </p:sp>
      <p:sp>
        <p:nvSpPr>
          <p:cNvPr id="49" name="TextBox 48"/>
          <p:cNvSpPr txBox="1"/>
          <p:nvPr/>
        </p:nvSpPr>
        <p:spPr>
          <a:xfrm>
            <a:off x="2460168" y="5641805"/>
            <a:ext cx="1232453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Crwban Eifftaidd</a:t>
            </a:r>
            <a:endParaRPr lang="cy-GB" dirty="0"/>
          </a:p>
        </p:txBody>
      </p:sp>
      <p:sp>
        <p:nvSpPr>
          <p:cNvPr id="50" name="TextBox 49"/>
          <p:cNvSpPr txBox="1"/>
          <p:nvPr/>
        </p:nvSpPr>
        <p:spPr>
          <a:xfrm>
            <a:off x="5795137" y="5617081"/>
            <a:ext cx="1232453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Dreigiau Barfog</a:t>
            </a:r>
            <a:endParaRPr lang="cy-GB" dirty="0"/>
          </a:p>
        </p:txBody>
      </p:sp>
      <p:sp>
        <p:nvSpPr>
          <p:cNvPr id="51" name="TextBox 50"/>
          <p:cNvSpPr txBox="1"/>
          <p:nvPr/>
        </p:nvSpPr>
        <p:spPr>
          <a:xfrm>
            <a:off x="1739654" y="4485948"/>
            <a:ext cx="1232453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/>
              <a:t>Cathod Llewpard</a:t>
            </a:r>
            <a:endParaRPr lang="cy-GB" dirty="0"/>
          </a:p>
        </p:txBody>
      </p:sp>
      <p:sp>
        <p:nvSpPr>
          <p:cNvPr id="52" name="TextBox 51"/>
          <p:cNvSpPr txBox="1"/>
          <p:nvPr/>
        </p:nvSpPr>
        <p:spPr>
          <a:xfrm>
            <a:off x="9802816" y="5593784"/>
            <a:ext cx="1488036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i="1" dirty="0" smtClean="0"/>
              <a:t> </a:t>
            </a:r>
            <a:r>
              <a:rPr lang="cy-GB" i="1" dirty="0"/>
              <a:t>Tarantwlaod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4066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 smtClean="0"/>
              <a:t>Croeso</a:t>
            </a:r>
            <a:r>
              <a:rPr lang="en-GB" u="sng" dirty="0" smtClean="0"/>
              <a:t> </a:t>
            </a:r>
            <a:r>
              <a:rPr lang="en-GB" u="sng" dirty="0" err="1" smtClean="0"/>
              <a:t>i</a:t>
            </a:r>
            <a:r>
              <a:rPr lang="en-GB" u="sng" dirty="0" smtClean="0"/>
              <a:t> </a:t>
            </a:r>
            <a:r>
              <a:rPr lang="en-GB" u="sng" dirty="0" err="1" smtClean="0"/>
              <a:t>Blanta</a:t>
            </a:r>
            <a:r>
              <a:rPr lang="cy-GB" u="sng" dirty="0" smtClean="0"/>
              <a:t>sia!</a:t>
            </a:r>
            <a:endParaRPr lang="cy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35564"/>
            <a:ext cx="5135217" cy="4351338"/>
          </a:xfrm>
        </p:spPr>
        <p:txBody>
          <a:bodyPr/>
          <a:lstStyle/>
          <a:p>
            <a:pPr lvl="0"/>
            <a:r>
              <a:rPr lang="cy-GB" dirty="0"/>
              <a:t>Croeso i Blantasia! </a:t>
            </a:r>
            <a:endParaRPr lang="cy-GB" dirty="0" smtClean="0"/>
          </a:p>
          <a:p>
            <a:pPr lvl="0"/>
            <a:r>
              <a:rPr lang="cy-GB" dirty="0" smtClean="0"/>
              <a:t>Dysgwch </a:t>
            </a:r>
            <a:r>
              <a:rPr lang="cy-GB" dirty="0"/>
              <a:t>am ein bywyd gwyllt trofannol! </a:t>
            </a:r>
          </a:p>
        </p:txBody>
      </p:sp>
      <p:pic>
        <p:nvPicPr>
          <p:cNvPr id="4" name="Picture 2" descr="Plantasia Tropical Zoo | Tropical Indoor Zoo in Swansea, W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417" y="1980440"/>
            <a:ext cx="5644979" cy="4351338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16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/>
              <a:t>Beth ydy </a:t>
            </a:r>
            <a:r>
              <a:rPr lang="cy-GB" b="1" u="sng" dirty="0"/>
              <a:t>Plantasia?</a:t>
            </a:r>
            <a:endParaRPr lang="cy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/>
              <a:t>Mae Plantasia yn dŷ gwydr trofannol yn Abertawe. </a:t>
            </a:r>
            <a:endParaRPr lang="cy-GB" dirty="0" smtClean="0"/>
          </a:p>
          <a:p>
            <a:pPr lvl="0"/>
            <a:r>
              <a:rPr lang="cy-GB" dirty="0" smtClean="0"/>
              <a:t>Mae’n </a:t>
            </a:r>
            <a:r>
              <a:rPr lang="cy-GB" dirty="0"/>
              <a:t>llawn anifeiliaid ac adar o bob cwr o’r byd! </a:t>
            </a:r>
          </a:p>
        </p:txBody>
      </p:sp>
      <p:pic>
        <p:nvPicPr>
          <p:cNvPr id="2050" name="Picture 2" descr="kidify.co.uk | Plantasia Swanse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1" r="5540"/>
          <a:stretch/>
        </p:blipFill>
        <p:spPr bwMode="auto">
          <a:xfrm>
            <a:off x="3465306" y="3101009"/>
            <a:ext cx="4406485" cy="307595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54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/>
              <a:t>Ymlusgiaid</a:t>
            </a:r>
            <a:endParaRPr lang="cy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/>
              <a:t>Mae’r Caimanod Crocodeil yn byw mewn dŵr cynnes. </a:t>
            </a:r>
            <a:endParaRPr lang="cy-GB" dirty="0" smtClean="0"/>
          </a:p>
          <a:p>
            <a:pPr lvl="0"/>
            <a:r>
              <a:rPr lang="cy-GB" dirty="0" smtClean="0"/>
              <a:t>Mae’r </a:t>
            </a:r>
            <a:r>
              <a:rPr lang="cy-GB" dirty="0"/>
              <a:t>Python Byrmanaidd yn hir iawn! </a:t>
            </a:r>
            <a:r>
              <a:rPr lang="cy-GB" dirty="0" smtClean="0"/>
              <a:t>Mae e’n byw </a:t>
            </a:r>
            <a:endParaRPr lang="cy-GB" dirty="0"/>
          </a:p>
        </p:txBody>
      </p:sp>
      <p:pic>
        <p:nvPicPr>
          <p:cNvPr id="4098" name="Picture 2" descr="Caiman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2918101"/>
            <a:ext cx="5372932" cy="36000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Burmese Python | Billabong Sanctua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862" y="2918101"/>
            <a:ext cx="5339926" cy="36000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87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/>
              <a:t>Mamaliaid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 smtClean="0"/>
              <a:t>Mae’r </a:t>
            </a:r>
            <a:r>
              <a:rPr lang="cy-GB" dirty="0"/>
              <a:t>Marmosetiaid yn fach ac yn ddringwr da! </a:t>
            </a:r>
            <a:endParaRPr lang="cy-GB" dirty="0" smtClean="0"/>
          </a:p>
          <a:p>
            <a:pPr lvl="0"/>
            <a:r>
              <a:rPr lang="cy-GB" dirty="0" smtClean="0"/>
              <a:t>Mae </a:t>
            </a:r>
            <a:r>
              <a:rPr lang="cy-GB" dirty="0"/>
              <a:t>Cathod Llewpard yn gyflym ac yn gryf. </a:t>
            </a:r>
          </a:p>
        </p:txBody>
      </p:sp>
      <p:pic>
        <p:nvPicPr>
          <p:cNvPr id="5122" name="Picture 2" descr="Marmoset | Description, Habitat, &amp; Facts | Britannic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2426" y="646043"/>
            <a:ext cx="3097559" cy="464488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eopard cat | Habitat &amp; Facts | Britannic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827" y="2872331"/>
            <a:ext cx="4532244" cy="379524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99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/>
              <a:t>Adar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 smtClean="0"/>
              <a:t>Mae’r </a:t>
            </a:r>
            <a:r>
              <a:rPr lang="cy-GB" dirty="0"/>
              <a:t>Macaw Adain Werdd yn lliwgar ac yn swnllyd! </a:t>
            </a:r>
            <a:endParaRPr lang="cy-GB" dirty="0" smtClean="0"/>
          </a:p>
          <a:p>
            <a:pPr lvl="0"/>
            <a:r>
              <a:rPr lang="cy-GB" dirty="0" smtClean="0"/>
              <a:t>Mae’r </a:t>
            </a:r>
            <a:r>
              <a:rPr lang="cy-GB" dirty="0"/>
              <a:t>Turaco Gwyneb Gwyn yn hoffi bwyta ffrwythau. </a:t>
            </a:r>
          </a:p>
        </p:txBody>
      </p:sp>
      <p:pic>
        <p:nvPicPr>
          <p:cNvPr id="6146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" y="3031090"/>
            <a:ext cx="5657850" cy="340995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White Cheeked Turaco | The White-cheeked Turaco (Tauraco leu… | Flick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7427" y="3031090"/>
            <a:ext cx="3107812" cy="36000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527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/>
              <a:t>Pysgod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 smtClean="0"/>
              <a:t>Mae </a:t>
            </a:r>
            <a:r>
              <a:rPr lang="cy-GB" dirty="0"/>
              <a:t>Piranaod Bolgoch yn byw mewn afonydd twym. </a:t>
            </a:r>
            <a:endParaRPr lang="cy-GB" dirty="0" smtClean="0"/>
          </a:p>
          <a:p>
            <a:pPr lvl="0"/>
            <a:r>
              <a:rPr lang="cy-GB" dirty="0" smtClean="0"/>
              <a:t>Mae </a:t>
            </a:r>
            <a:r>
              <a:rPr lang="cy-GB" dirty="0"/>
              <a:t>Carp Koi yn nofio’n araf ac yn heddychlon. </a:t>
            </a:r>
          </a:p>
        </p:txBody>
      </p:sp>
      <p:pic>
        <p:nvPicPr>
          <p:cNvPr id="7170" name="Picture 2" descr="Piranha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58" y="3167515"/>
            <a:ext cx="3919468" cy="369048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Grade A White Ghost Butterfly Koi Carp Cyprinus Carpio 8c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4105" y="3071294"/>
            <a:ext cx="2759695" cy="344618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98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/>
              <a:t>Trychfilod </a:t>
            </a:r>
            <a:r>
              <a:rPr lang="cy-GB" b="1" u="sng" dirty="0"/>
              <a:t>a Phryfed Cop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 smtClean="0"/>
              <a:t>Mae </a:t>
            </a:r>
            <a:r>
              <a:rPr lang="cy-GB" dirty="0"/>
              <a:t>Tarantwlaod yn fawr ond nid yw’r rhan fwyaf yn beryglus! </a:t>
            </a:r>
          </a:p>
          <a:p>
            <a:pPr lvl="0"/>
            <a:r>
              <a:rPr lang="cy-GB" dirty="0"/>
              <a:t>Mae rhai pryfed yn edrych fel deilen i guddliw! </a:t>
            </a:r>
          </a:p>
        </p:txBody>
      </p:sp>
      <p:pic>
        <p:nvPicPr>
          <p:cNvPr id="8194" name="Picture 2" descr="Tarantu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381" y="3119125"/>
            <a:ext cx="4457419" cy="334306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8" descr="Stick insects use camouflage to hide from predators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6781" t="30784" r="39951" b="12894"/>
          <a:stretch/>
        </p:blipFill>
        <p:spPr>
          <a:xfrm>
            <a:off x="1341782" y="3776865"/>
            <a:ext cx="3409121" cy="202758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0522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/>
              <a:t>Anifeiliaid </a:t>
            </a:r>
            <a:r>
              <a:rPr lang="cy-GB" b="1" u="sng" dirty="0"/>
              <a:t>yr Anialwch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687" y="1269930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cy-GB" dirty="0"/>
          </a:p>
          <a:p>
            <a:pPr lvl="0"/>
            <a:r>
              <a:rPr lang="cy-GB" dirty="0"/>
              <a:t>Mae’r Crwban Eifftaidd yn byw mewn lle sych ac yn araf iawn. </a:t>
            </a:r>
            <a:endParaRPr lang="cy-GB" dirty="0" smtClean="0"/>
          </a:p>
          <a:p>
            <a:pPr lvl="0"/>
            <a:r>
              <a:rPr lang="cy-GB" dirty="0" smtClean="0"/>
              <a:t>Mae </a:t>
            </a:r>
            <a:r>
              <a:rPr lang="cy-GB" dirty="0"/>
              <a:t>Dreigiau Barfog yn hoffi'r tywod poeth</a:t>
            </a:r>
            <a:r>
              <a:rPr lang="cy-GB" i="1" dirty="0"/>
              <a:t>.</a:t>
            </a:r>
            <a:r>
              <a:rPr lang="cy-GB" dirty="0"/>
              <a:t> </a:t>
            </a:r>
          </a:p>
        </p:txBody>
      </p:sp>
      <p:pic>
        <p:nvPicPr>
          <p:cNvPr id="9218" name="Picture 2" descr="The Egyptian Tortoise, Testudo kleinmanni in Captivity - Reptiles Magaz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488" y="3312249"/>
            <a:ext cx="3989042" cy="299178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Baby Inferno Bearded Dragons - For Sale Underground Repti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504" y="3435660"/>
            <a:ext cx="3226904" cy="322690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081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86899"/>
            <a:ext cx="10515600" cy="4351338"/>
          </a:xfrm>
        </p:spPr>
        <p:txBody>
          <a:bodyPr/>
          <a:lstStyle/>
          <a:p>
            <a:pPr lvl="0"/>
            <a:r>
              <a:rPr lang="cy-GB" dirty="0"/>
              <a:t>Mae llawer o anifeiliaid gwahanol ym Mhlantasia! </a:t>
            </a:r>
            <a:endParaRPr lang="cy-GB" dirty="0" smtClean="0"/>
          </a:p>
          <a:p>
            <a:pPr lvl="0"/>
            <a:r>
              <a:rPr lang="cy-GB" dirty="0" smtClean="0"/>
              <a:t>Pa </a:t>
            </a:r>
            <a:r>
              <a:rPr lang="cy-GB" dirty="0"/>
              <a:t>un oedd eich hoff un? </a:t>
            </a:r>
          </a:p>
        </p:txBody>
      </p:sp>
      <p:pic>
        <p:nvPicPr>
          <p:cNvPr id="10242" name="Picture 2" descr="Plantasia Tropical Zoo | VisitBrita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973" y="2525246"/>
            <a:ext cx="7003636" cy="367690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39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852" y="1746112"/>
            <a:ext cx="105156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400" dirty="0" smtClean="0"/>
              <a:t>Ble mae’r ....... yn byw?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cy-GB" altLang="cy-GB" sz="4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400" dirty="0" smtClean="0">
                <a:ea typeface="Times New Roman" panose="02020603050405020304" pitchFamily="18" charset="0"/>
                <a:cs typeface="Times New Roman" panose="02020603050405020304" pitchFamily="18" charset="0"/>
              </a:rPr>
              <a:t>Mae</a:t>
            </a:r>
            <a:r>
              <a:rPr lang="cy-GB" altLang="cy-GB" sz="4400" dirty="0">
                <a:ea typeface="Times New Roman" panose="02020603050405020304" pitchFamily="18" charset="0"/>
                <a:cs typeface="Times New Roman" panose="02020603050405020304" pitchFamily="18" charset="0"/>
              </a:rPr>
              <a:t>... yn byw yn... </a:t>
            </a:r>
            <a:endParaRPr lang="cy-GB" altLang="cy-GB" sz="4400" dirty="0" smtClean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  <p:pic>
        <p:nvPicPr>
          <p:cNvPr id="6" name="Picture 2" descr="The Egyptian Tortoise, Testudo kleinmanni in Captivity - Reptiles Magaz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73510"/>
            <a:ext cx="4992710" cy="374453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25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644" y="2024407"/>
            <a:ext cx="10515600" cy="4351338"/>
          </a:xfrm>
        </p:spPr>
        <p:txBody>
          <a:bodyPr/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400" dirty="0"/>
              <a:t>Ble mae’r ....... yn byw?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cy-GB" altLang="cy-GB" sz="4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400" dirty="0">
                <a:ea typeface="Times New Roman" panose="02020603050405020304" pitchFamily="18" charset="0"/>
                <a:cs typeface="Times New Roman" panose="02020603050405020304" pitchFamily="18" charset="0"/>
              </a:rPr>
              <a:t>Mae... yn byw yn... </a:t>
            </a:r>
          </a:p>
          <a:p>
            <a:endParaRPr lang="cy-GB" dirty="0"/>
          </a:p>
        </p:txBody>
      </p:sp>
      <p:pic>
        <p:nvPicPr>
          <p:cNvPr id="4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550" y="2146507"/>
            <a:ext cx="5657850" cy="340995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71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800" dirty="0"/>
              <a:t>Ble mae’r ....... yn byw?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cy-GB" altLang="cy-GB" sz="4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800" dirty="0">
                <a:ea typeface="Times New Roman" panose="02020603050405020304" pitchFamily="18" charset="0"/>
                <a:cs typeface="Times New Roman" panose="02020603050405020304" pitchFamily="18" charset="0"/>
              </a:rPr>
              <a:t>Mae... yn byw yn... </a:t>
            </a:r>
          </a:p>
          <a:p>
            <a:endParaRPr lang="cy-GB" dirty="0"/>
          </a:p>
        </p:txBody>
      </p:sp>
      <p:pic>
        <p:nvPicPr>
          <p:cNvPr id="4" name="Picture 2" descr="Piranha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662" y="2156051"/>
            <a:ext cx="3919468" cy="369048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14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400" dirty="0"/>
              <a:t>Ble mae’r ....... yn byw?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cy-GB" altLang="cy-GB" sz="4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y-GB" altLang="cy-GB" sz="4400" dirty="0">
                <a:ea typeface="Times New Roman" panose="02020603050405020304" pitchFamily="18" charset="0"/>
                <a:cs typeface="Times New Roman" panose="02020603050405020304" pitchFamily="18" charset="0"/>
              </a:rPr>
              <a:t>Mae... yn byw yn... </a:t>
            </a: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162" t="30784" r="39952" b="12894"/>
          <a:stretch/>
        </p:blipFill>
        <p:spPr>
          <a:xfrm>
            <a:off x="5848832" y="2782952"/>
            <a:ext cx="5143846" cy="314077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977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57200"/>
            <a:ext cx="10515600" cy="5719763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BINGO!</a:t>
            </a:r>
            <a:endParaRPr lang="cy-GB" b="1" u="sng" dirty="0"/>
          </a:p>
        </p:txBody>
      </p:sp>
      <p:pic>
        <p:nvPicPr>
          <p:cNvPr id="5" name="Picture 2" descr="Caiman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39" y="2180183"/>
            <a:ext cx="1800000" cy="107813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8663" t="30784" r="39951" b="12894"/>
          <a:stretch/>
        </p:blipFill>
        <p:spPr>
          <a:xfrm>
            <a:off x="731537" y="5450370"/>
            <a:ext cx="1800001" cy="122901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8" name="Picture 2" descr="Piranha - Wikipedi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37" y="3188182"/>
            <a:ext cx="1800000" cy="121228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Tarantul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37" y="4319276"/>
            <a:ext cx="1800000" cy="115104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39" y="1177987"/>
            <a:ext cx="1800000" cy="108484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aiman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415" y="2236084"/>
            <a:ext cx="1800000" cy="107813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Piranha - Wikipedi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415" y="4377685"/>
            <a:ext cx="1800000" cy="121228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Tarantul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66" y="1116675"/>
            <a:ext cx="1813799" cy="113689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66" y="5494507"/>
            <a:ext cx="1806899" cy="1158923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aiman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556" y="1184699"/>
            <a:ext cx="1800000" cy="107813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Piranha - Wikipedi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455" y="3305001"/>
            <a:ext cx="1800000" cy="1212281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Tarantul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006" y="2180181"/>
            <a:ext cx="1800000" cy="121600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006" y="4436094"/>
            <a:ext cx="1800000" cy="108484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aiman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2762" y="3313439"/>
            <a:ext cx="1800000" cy="107813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Piranha - Wikipedi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6212" y="5412304"/>
            <a:ext cx="1795292" cy="113109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Tarantul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3111" y="4307194"/>
            <a:ext cx="1800000" cy="121600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3113" y="1165906"/>
            <a:ext cx="1800000" cy="1084849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3"/>
          <a:srcRect l="8663" t="30784" r="39951" b="12894"/>
          <a:stretch/>
        </p:blipFill>
        <p:spPr>
          <a:xfrm>
            <a:off x="3627555" y="5589966"/>
            <a:ext cx="1800001" cy="122901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3"/>
          <a:srcRect l="8663" t="30784" r="39951" b="12894"/>
          <a:stretch/>
        </p:blipFill>
        <p:spPr>
          <a:xfrm>
            <a:off x="6456066" y="3202025"/>
            <a:ext cx="1800001" cy="122901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36" name="Picture 35"/>
          <p:cNvPicPr>
            <a:picLocks noChangeAspect="1"/>
          </p:cNvPicPr>
          <p:nvPr/>
        </p:nvPicPr>
        <p:blipFill rotWithShape="1">
          <a:blip r:embed="rId3"/>
          <a:srcRect l="8663" t="30784" r="39951" b="12894"/>
          <a:stretch/>
        </p:blipFill>
        <p:spPr>
          <a:xfrm>
            <a:off x="9171503" y="2292711"/>
            <a:ext cx="1800001" cy="122901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3180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/>
              <a:t>Cysylltwch yr anifail â ble mae’n byw.</a:t>
            </a:r>
          </a:p>
        </p:txBody>
      </p:sp>
      <p:pic>
        <p:nvPicPr>
          <p:cNvPr id="4" name="Picture 4" descr="Baby Inferno Bearded Dragons - For Sale Underground Reptile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071" y="2378960"/>
            <a:ext cx="2264182" cy="226418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White Cheeked Turaco | The White-cheeked Turaco (Tauraco leu… | Flick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5369" y="2308076"/>
            <a:ext cx="2884530" cy="334135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Leopard cat | Habitat &amp; Facts | Britannic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239" y="4280144"/>
            <a:ext cx="2834118" cy="237325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Grade A White Ghost Butterfly Koi Carp Cyprinus Carpio 8c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119" y="2575108"/>
            <a:ext cx="2558407" cy="319482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54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212,900+ Jungle Stock Illustrations, Royalty-Free Vector Graphics &amp; Clip Art  - iStock | Jungle animals, Jungle background, Jungle leav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31" y="259805"/>
            <a:ext cx="4533202" cy="30888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91,000+ Desert Stock Illustrations, Royalty-Free Vector Graphics &amp; Clip Art  - iStock | Dessert, Arizona desert, Desert nigh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410" y="261469"/>
            <a:ext cx="4236159" cy="3087136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Amazon River: Over 4,092 Royalty-Free Licensable Stock Illustrations &amp;  Drawings | Shutterstock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6" b="10657"/>
          <a:stretch/>
        </p:blipFill>
        <p:spPr bwMode="auto">
          <a:xfrm>
            <a:off x="930827" y="3600587"/>
            <a:ext cx="5080835" cy="30888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Jungle Tree Images - Free Download on Freepi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665" y="3616962"/>
            <a:ext cx="4636904" cy="308880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716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4"/>
            <a:ext cx="8365435" cy="1800000"/>
          </a:xfrm>
        </p:spPr>
        <p:txBody>
          <a:bodyPr/>
          <a:lstStyle/>
          <a:p>
            <a:pPr algn="ctr"/>
            <a:r>
              <a:rPr lang="cy-GB" u="sng" dirty="0"/>
              <a:t>Crwban Yr Aifft</a:t>
            </a:r>
          </a:p>
        </p:txBody>
      </p:sp>
      <p:pic>
        <p:nvPicPr>
          <p:cNvPr id="1026" name="Picture 2" descr="Star Emoji PNG Transparent Images Free Download | Vector Files | Pngtre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5486400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ar Emoji PNG Transparent Images Free Download | Vector Files | Pngtree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96188" y="266714"/>
            <a:ext cx="1028227" cy="102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49626" y="2082752"/>
            <a:ext cx="442622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byw yn yr Aifft ac yn y tywod. </a:t>
            </a: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fach ac yn felyn-frown. Mae </a:t>
            </a:r>
            <a:r>
              <a:rPr lang="cy-GB" sz="2000" dirty="0" smtClean="0">
                <a:solidFill>
                  <a:srgbClr val="FF0000"/>
                </a:solidFill>
              </a:rPr>
              <a:t>cragen galed gyda fi. Rydw </a:t>
            </a:r>
            <a:r>
              <a:rPr lang="cy-GB" sz="2000" dirty="0">
                <a:solidFill>
                  <a:srgbClr val="FF0000"/>
                </a:solidFill>
              </a:rPr>
              <a:t>i’n symud yn araf iawn. </a:t>
            </a: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hoffi bwyta dail a blodau. D</a:t>
            </a:r>
            <a:r>
              <a:rPr lang="cy-GB" sz="2000" dirty="0" smtClean="0">
                <a:solidFill>
                  <a:srgbClr val="FF0000"/>
                </a:solidFill>
              </a:rPr>
              <a:t>ydw </a:t>
            </a:r>
            <a:r>
              <a:rPr lang="cy-GB" sz="2000" dirty="0">
                <a:solidFill>
                  <a:srgbClr val="FF0000"/>
                </a:solidFill>
              </a:rPr>
              <a:t>i ddim yn hoffi’r oerfel</a:t>
            </a:r>
            <a:r>
              <a:rPr lang="cy-GB" sz="2000" dirty="0" smtClean="0">
                <a:solidFill>
                  <a:srgbClr val="FF0000"/>
                </a:solidFill>
              </a:rPr>
              <a:t>!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 smtClean="0">
                <a:solidFill>
                  <a:srgbClr val="0070C0"/>
                </a:solidFill>
              </a:rPr>
              <a:t>Ble </a:t>
            </a:r>
            <a:r>
              <a:rPr lang="cy-GB" sz="2000" dirty="0">
                <a:solidFill>
                  <a:srgbClr val="0070C0"/>
                </a:solidFill>
              </a:rPr>
              <a:t>mae’r crwban yn byw? </a:t>
            </a:r>
            <a:endParaRPr lang="cy-GB" sz="2000" dirty="0" smtClean="0">
              <a:solidFill>
                <a:srgbClr val="0070C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 smtClean="0">
                <a:solidFill>
                  <a:srgbClr val="0070C0"/>
                </a:solidFill>
              </a:rPr>
              <a:t>Beth </a:t>
            </a:r>
            <a:r>
              <a:rPr lang="cy-GB" sz="2000" dirty="0">
                <a:solidFill>
                  <a:srgbClr val="0070C0"/>
                </a:solidFill>
              </a:rPr>
              <a:t>mae’r crwban yn hoffi </a:t>
            </a:r>
            <a:r>
              <a:rPr lang="cy-GB" sz="2000" dirty="0" smtClean="0">
                <a:solidFill>
                  <a:srgbClr val="0070C0"/>
                </a:solidFill>
              </a:rPr>
              <a:t>bwyta?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 smtClean="0">
                <a:solidFill>
                  <a:srgbClr val="0070C0"/>
                </a:solidFill>
              </a:rPr>
              <a:t>Ydy’r </a:t>
            </a:r>
            <a:r>
              <a:rPr lang="cy-GB" sz="2000" dirty="0">
                <a:solidFill>
                  <a:srgbClr val="0070C0"/>
                </a:solidFill>
              </a:rPr>
              <a:t>crwban yn symud yn gyflym neu’n araf? </a:t>
            </a:r>
          </a:p>
        </p:txBody>
      </p:sp>
      <p:pic>
        <p:nvPicPr>
          <p:cNvPr id="7" name="Picture 2" descr="The Egyptian Tortoise, Testudo kleinmanni in Captivity - Reptiles Magazin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583" y="1957222"/>
            <a:ext cx="3684104" cy="276307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003852" y="1967948"/>
            <a:ext cx="5317435" cy="3955774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9" name="Picture 2" descr="32,327 File Audio Stock Vectors and Vector Art | Shutterstock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94" b="13396"/>
          <a:stretch/>
        </p:blipFill>
        <p:spPr bwMode="auto">
          <a:xfrm>
            <a:off x="8559517" y="5013191"/>
            <a:ext cx="1288235" cy="132459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Crwban Yr Aiff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000435" y="5641802"/>
            <a:ext cx="406400" cy="406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157791" y="5252851"/>
            <a:ext cx="1666624" cy="92333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Gwrandewch/ gwrando ar y ffeil.</a:t>
            </a:r>
          </a:p>
        </p:txBody>
      </p:sp>
    </p:spTree>
    <p:extLst>
      <p:ext uri="{BB962C8B-B14F-4D97-AF65-F5344CB8AC3E}">
        <p14:creationId xmlns:p14="http://schemas.microsoft.com/office/powerpoint/2010/main" val="235671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8107017" cy="1325563"/>
          </a:xfrm>
        </p:spPr>
        <p:txBody>
          <a:bodyPr/>
          <a:lstStyle/>
          <a:p>
            <a:pPr algn="ctr"/>
            <a:r>
              <a:rPr lang="cy-GB" u="sng" dirty="0"/>
              <a:t>Macaw Adain Werdd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618" y="2064164"/>
            <a:ext cx="5483087" cy="38595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byw yn y goedwig law yn Ne America.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fawr ac yn lliwgar – coch, gwyrdd a glas!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>
                <a:solidFill>
                  <a:srgbClr val="FF0000"/>
                </a:solidFill>
              </a:rPr>
              <a:t>Mae </a:t>
            </a:r>
            <a:r>
              <a:rPr lang="cy-GB" sz="2000" dirty="0" smtClean="0">
                <a:solidFill>
                  <a:srgbClr val="FF0000"/>
                </a:solidFill>
              </a:rPr>
              <a:t>adenydd </a:t>
            </a:r>
            <a:r>
              <a:rPr lang="cy-GB" sz="2000" dirty="0">
                <a:solidFill>
                  <a:srgbClr val="FF0000"/>
                </a:solidFill>
              </a:rPr>
              <a:t>mawr a </a:t>
            </a:r>
            <a:r>
              <a:rPr lang="cy-GB" sz="2000" dirty="0" smtClean="0">
                <a:solidFill>
                  <a:srgbClr val="FF0000"/>
                </a:solidFill>
              </a:rPr>
              <a:t>phig cryf gyda fi.</a:t>
            </a:r>
            <a:r>
              <a:rPr lang="cy-GB" sz="2000" dirty="0">
                <a:solidFill>
                  <a:srgbClr val="FF0000"/>
                </a:solidFill>
              </a:rPr>
              <a:t/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gallu hedfan yn uchel yn y coed.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hoffi bwyta ffrwythau, cnau a hadau.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swnllyd iawn ac yn hoffi siarad</a:t>
            </a:r>
            <a:r>
              <a:rPr lang="cy-GB" sz="2000" dirty="0" smtClean="0">
                <a:solidFill>
                  <a:srgbClr val="FF0000"/>
                </a:solidFill>
              </a:rPr>
              <a:t>!</a:t>
            </a:r>
          </a:p>
          <a:p>
            <a:endParaRPr lang="en-GB" sz="2000" dirty="0">
              <a:solidFill>
                <a:srgbClr val="FF0000"/>
              </a:solidFill>
            </a:endParaRPr>
          </a:p>
          <a:p>
            <a:r>
              <a:rPr lang="cy-GB" sz="2000" dirty="0">
                <a:solidFill>
                  <a:srgbClr val="0070C0"/>
                </a:solidFill>
              </a:rPr>
              <a:t>Ble mae’r macaw yn byw</a:t>
            </a:r>
            <a:r>
              <a:rPr lang="cy-GB" sz="2000" dirty="0" smtClean="0">
                <a:solidFill>
                  <a:srgbClr val="0070C0"/>
                </a:solidFill>
              </a:rPr>
              <a:t>?</a:t>
            </a:r>
          </a:p>
          <a:p>
            <a:r>
              <a:rPr lang="cy-GB" sz="2000" dirty="0">
                <a:solidFill>
                  <a:srgbClr val="0070C0"/>
                </a:solidFill>
              </a:rPr>
              <a:t>Pa liwiau sydd ar y macaw</a:t>
            </a:r>
            <a:r>
              <a:rPr lang="cy-GB" sz="2000" dirty="0" smtClean="0">
                <a:solidFill>
                  <a:srgbClr val="0070C0"/>
                </a:solidFill>
              </a:rPr>
              <a:t>?</a:t>
            </a:r>
          </a:p>
          <a:p>
            <a:r>
              <a:rPr lang="cy-GB" sz="2000" dirty="0">
                <a:solidFill>
                  <a:srgbClr val="0070C0"/>
                </a:solidFill>
              </a:rPr>
              <a:t>Beth mae’r macaw yn hoffi bwyta</a:t>
            </a:r>
            <a:r>
              <a:rPr lang="cy-GB" sz="2000" dirty="0" smtClean="0">
                <a:solidFill>
                  <a:srgbClr val="0070C0"/>
                </a:solidFill>
              </a:rPr>
              <a:t>?</a:t>
            </a:r>
          </a:p>
          <a:p>
            <a:r>
              <a:rPr lang="cy-GB" sz="2000" dirty="0">
                <a:solidFill>
                  <a:srgbClr val="0070C0"/>
                </a:solidFill>
              </a:rPr>
              <a:t>Beth mae’r macaw yn hoffi gwneud?</a:t>
            </a:r>
          </a:p>
        </p:txBody>
      </p:sp>
      <p:pic>
        <p:nvPicPr>
          <p:cNvPr id="4" name="Picture 4" descr="Star Emoji PNG Transparent Images Free Download | Vector Files | Pngtre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96188" y="266714"/>
            <a:ext cx="1028227" cy="102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tar Emoji PNG Transparent Images Free Download | Vector Files | Pngtre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11639" y="266714"/>
            <a:ext cx="1028227" cy="102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Green-winged Macaw - San Francisco Zoo &amp; Garden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757" y="2064164"/>
            <a:ext cx="4189331" cy="252488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1003852" y="1967948"/>
            <a:ext cx="5317435" cy="3955774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9" name="Picture 2" descr="32,327 File Audio Stock Vectors and Vector Art | Shutterstock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94" b="13396"/>
          <a:stretch/>
        </p:blipFill>
        <p:spPr bwMode="auto">
          <a:xfrm>
            <a:off x="8390729" y="4979504"/>
            <a:ext cx="1288235" cy="132459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Macaw Adain Werd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945217" y="5517322"/>
            <a:ext cx="406400" cy="4064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0157791" y="5252851"/>
            <a:ext cx="1666624" cy="92333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Gwrandewch/ gwrando ar y ffeil.</a:t>
            </a:r>
          </a:p>
        </p:txBody>
      </p:sp>
    </p:spTree>
    <p:extLst>
      <p:ext uri="{BB962C8B-B14F-4D97-AF65-F5344CB8AC3E}">
        <p14:creationId xmlns:p14="http://schemas.microsoft.com/office/powerpoint/2010/main" val="272954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2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39" y="375064"/>
            <a:ext cx="7441095" cy="1325563"/>
          </a:xfrm>
        </p:spPr>
        <p:txBody>
          <a:bodyPr/>
          <a:lstStyle/>
          <a:p>
            <a:pPr algn="ctr"/>
            <a:r>
              <a:rPr lang="cy-GB" b="1" u="sng" dirty="0" smtClean="0"/>
              <a:t>Marmosetiaid</a:t>
            </a:r>
            <a:endParaRPr lang="cy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7774" y="1825625"/>
            <a:ext cx="5721626" cy="390925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byw mewn coed yn Ne America.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fach gyda chorff blewog a chynffon hir.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>
                <a:solidFill>
                  <a:srgbClr val="FF0000"/>
                </a:solidFill>
              </a:rPr>
              <a:t>Mae </a:t>
            </a:r>
            <a:r>
              <a:rPr lang="cy-GB" sz="2000" dirty="0" smtClean="0">
                <a:solidFill>
                  <a:srgbClr val="FF0000"/>
                </a:solidFill>
              </a:rPr>
              <a:t>clustiau </a:t>
            </a:r>
            <a:r>
              <a:rPr lang="cy-GB" sz="2000" dirty="0">
                <a:solidFill>
                  <a:srgbClr val="FF0000"/>
                </a:solidFill>
              </a:rPr>
              <a:t>blewog sy’n edrych fel breichledi </a:t>
            </a:r>
            <a:r>
              <a:rPr lang="cy-GB" sz="2000" dirty="0" smtClean="0">
                <a:solidFill>
                  <a:srgbClr val="FF0000"/>
                </a:solidFill>
              </a:rPr>
              <a:t>gwyn gyda fi!</a:t>
            </a:r>
            <a:r>
              <a:rPr lang="cy-GB" sz="2000" dirty="0">
                <a:solidFill>
                  <a:srgbClr val="FF0000"/>
                </a:solidFill>
              </a:rPr>
              <a:t/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gallu neidio o gangen i gangen yn gyflym.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hoffi bwyta ffrwythau, pryfed a sudd coed.</a:t>
            </a:r>
            <a:br>
              <a:rPr lang="cy-GB" sz="2000" dirty="0">
                <a:solidFill>
                  <a:srgbClr val="FF0000"/>
                </a:solidFill>
              </a:rPr>
            </a:br>
            <a:r>
              <a:rPr lang="cy-GB" sz="2000" dirty="0" smtClean="0">
                <a:solidFill>
                  <a:srgbClr val="FF0000"/>
                </a:solidFill>
              </a:rPr>
              <a:t>Rydw </a:t>
            </a:r>
            <a:r>
              <a:rPr lang="cy-GB" sz="2000" dirty="0">
                <a:solidFill>
                  <a:srgbClr val="FF0000"/>
                </a:solidFill>
              </a:rPr>
              <a:t>i’n byw gyda fy nheulu mewn grŵp mawr</a:t>
            </a:r>
            <a:r>
              <a:rPr lang="cy-GB" sz="2000" dirty="0" smtClean="0">
                <a:solidFill>
                  <a:srgbClr val="FF0000"/>
                </a:solidFill>
              </a:rPr>
              <a:t>.</a:t>
            </a:r>
          </a:p>
          <a:p>
            <a:endParaRPr lang="en-GB" sz="2000" dirty="0"/>
          </a:p>
          <a:p>
            <a:r>
              <a:rPr lang="cy-GB" sz="2000" dirty="0">
                <a:solidFill>
                  <a:srgbClr val="0070C0"/>
                </a:solidFill>
              </a:rPr>
              <a:t>Ble mae’r marmosetiaid yn byw? </a:t>
            </a:r>
            <a:endParaRPr lang="cy-GB" sz="2000" dirty="0" smtClean="0">
              <a:solidFill>
                <a:srgbClr val="0070C0"/>
              </a:solidFill>
            </a:endParaRPr>
          </a:p>
          <a:p>
            <a:r>
              <a:rPr lang="cy-GB" sz="2000" dirty="0">
                <a:solidFill>
                  <a:srgbClr val="0070C0"/>
                </a:solidFill>
              </a:rPr>
              <a:t>Beth mae’r marmosetiaid yn hoffi bwyta</a:t>
            </a:r>
            <a:r>
              <a:rPr lang="cy-GB" sz="2000" dirty="0" smtClean="0">
                <a:solidFill>
                  <a:srgbClr val="0070C0"/>
                </a:solidFill>
              </a:rPr>
              <a:t>?</a:t>
            </a:r>
          </a:p>
          <a:p>
            <a:r>
              <a:rPr lang="cy-GB" sz="2000" dirty="0">
                <a:solidFill>
                  <a:srgbClr val="0070C0"/>
                </a:solidFill>
              </a:rPr>
              <a:t>Beth mae’r marmosetiaid yn gallu gwneud? </a:t>
            </a:r>
            <a:endParaRPr lang="cy-GB" sz="2000" dirty="0" smtClean="0">
              <a:solidFill>
                <a:srgbClr val="0070C0"/>
              </a:solidFill>
            </a:endParaRPr>
          </a:p>
          <a:p>
            <a:r>
              <a:rPr lang="pt-BR" sz="2000" dirty="0">
                <a:solidFill>
                  <a:srgbClr val="0070C0"/>
                </a:solidFill>
              </a:rPr>
              <a:t>Pa beth sydd gyda’r marmosetiaid ar eu clustiau</a:t>
            </a:r>
            <a:r>
              <a:rPr lang="pt-BR" sz="2000" dirty="0" smtClean="0">
                <a:solidFill>
                  <a:srgbClr val="0070C0"/>
                </a:solidFill>
              </a:rPr>
              <a:t>?</a:t>
            </a:r>
          </a:p>
          <a:p>
            <a:r>
              <a:rPr lang="cy-GB" sz="2000" dirty="0">
                <a:solidFill>
                  <a:srgbClr val="0070C0"/>
                </a:solidFill>
              </a:rPr>
              <a:t>Pwy mae’r marmosetiaid yn byw gyda nhw?</a:t>
            </a:r>
            <a:endParaRPr lang="cy-GB" sz="2000" dirty="0" smtClean="0">
              <a:solidFill>
                <a:srgbClr val="0070C0"/>
              </a:solidFill>
            </a:endParaRPr>
          </a:p>
          <a:p>
            <a:endParaRPr lang="en-GB" sz="2000" dirty="0"/>
          </a:p>
          <a:p>
            <a:endParaRPr lang="cy-GB" sz="2000" dirty="0"/>
          </a:p>
        </p:txBody>
      </p:sp>
      <p:pic>
        <p:nvPicPr>
          <p:cNvPr id="4" name="Picture 4" descr="Star Emoji PNG Transparent Images Free Download | Vector Files | Pngtre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96188" y="266714"/>
            <a:ext cx="1028227" cy="102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tar Emoji PNG Transparent Images Free Download | Vector Files | Pngtre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892134" y="266713"/>
            <a:ext cx="1028227" cy="102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Star Emoji PNG Transparent Images Free Download | Vector Files | Pngtre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844161" y="266714"/>
            <a:ext cx="1028227" cy="102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Marmoset | Description, Habitat, &amp; Facts | Britannic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6018" y="1532076"/>
            <a:ext cx="2141470" cy="3029985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646043" y="1690688"/>
            <a:ext cx="5983357" cy="4351338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050" name="Picture 2" descr="32,327 File Audio Stock Vectors and Vector Art | Shutterstock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94" b="13396"/>
          <a:stretch/>
        </p:blipFill>
        <p:spPr bwMode="auto">
          <a:xfrm>
            <a:off x="8390729" y="4979504"/>
            <a:ext cx="1288235" cy="132459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Marmosetia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933553" y="5635626"/>
            <a:ext cx="406400" cy="4064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157791" y="5252851"/>
            <a:ext cx="1666624" cy="92333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Gwrandewch/ gwrando ar y ffeil.</a:t>
            </a:r>
          </a:p>
        </p:txBody>
      </p:sp>
    </p:spTree>
    <p:extLst>
      <p:ext uri="{BB962C8B-B14F-4D97-AF65-F5344CB8AC3E}">
        <p14:creationId xmlns:p14="http://schemas.microsoft.com/office/powerpoint/2010/main" val="427165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hwb.gov.wales/api/storage/46fdd52f-d09a-4224-8d7e-009171156a29/expressive-arts-1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62" y="383968"/>
            <a:ext cx="11697909" cy="623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4956" y="5155786"/>
            <a:ext cx="4465983" cy="1325563"/>
          </a:xfr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y-GB" b="1" u="sng" dirty="0"/>
              <a:t>Y Celfyddydau </a:t>
            </a:r>
            <a:r>
              <a:rPr lang="cy-GB" b="1" u="sng" dirty="0" smtClean="0"/>
              <a:t>Myneglannol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6048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3174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 smtClean="0">
                <a:latin typeface="+mn-lt"/>
              </a:rPr>
              <a:t>Mat </a:t>
            </a:r>
            <a:r>
              <a:rPr lang="en-GB" sz="3200" b="1" u="sng" dirty="0" err="1" smtClean="0">
                <a:latin typeface="+mn-lt"/>
              </a:rPr>
              <a:t>iaith</a:t>
            </a:r>
            <a:endParaRPr lang="cy-GB" sz="3200" b="1" u="sng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930" y="1825625"/>
            <a:ext cx="3110948" cy="4351338"/>
          </a:xfrm>
        </p:spPr>
        <p:txBody>
          <a:bodyPr>
            <a:normAutofit/>
          </a:bodyPr>
          <a:lstStyle/>
          <a:p>
            <a:r>
              <a:rPr lang="en-GB" b="1" dirty="0" err="1"/>
              <a:t>Taswn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fynd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 smtClean="0"/>
              <a:t> …</a:t>
            </a: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r>
              <a:rPr lang="en-GB" b="1" dirty="0" err="1"/>
              <a:t>Taswn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fynd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 smtClean="0"/>
              <a:t> …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Rectangle 3"/>
          <p:cNvSpPr/>
          <p:nvPr/>
        </p:nvSpPr>
        <p:spPr>
          <a:xfrm>
            <a:off x="4600334" y="1446748"/>
            <a:ext cx="4566891" cy="51090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800" b="1" dirty="0"/>
              <a:t>Marchnad </a:t>
            </a:r>
            <a:r>
              <a:rPr lang="cy-GB" sz="2800" b="1" dirty="0" smtClean="0"/>
              <a:t>Abertawe</a:t>
            </a:r>
          </a:p>
          <a:p>
            <a:endParaRPr lang="cy-GB" sz="2800" b="1" dirty="0" smtClean="0"/>
          </a:p>
          <a:p>
            <a:r>
              <a:rPr lang="cy-GB" sz="2800" b="1" dirty="0"/>
              <a:t>Amgueddfa </a:t>
            </a:r>
            <a:r>
              <a:rPr lang="cy-GB" sz="2800" b="1" dirty="0" smtClean="0"/>
              <a:t>Abertawe</a:t>
            </a:r>
          </a:p>
          <a:p>
            <a:endParaRPr lang="cy-GB" sz="2800" b="1" dirty="0" smtClean="0"/>
          </a:p>
          <a:p>
            <a:r>
              <a:rPr lang="cy-GB" sz="2800" b="1" dirty="0"/>
              <a:t>Arena </a:t>
            </a:r>
            <a:r>
              <a:rPr lang="cy-GB" sz="2800" b="1" dirty="0" smtClean="0"/>
              <a:t>Abertawe</a:t>
            </a:r>
          </a:p>
          <a:p>
            <a:endParaRPr lang="cy-GB" sz="2800" b="1" dirty="0" smtClean="0"/>
          </a:p>
          <a:p>
            <a:r>
              <a:rPr lang="cy-GB" sz="2800" b="1" dirty="0" smtClean="0"/>
              <a:t>Stadiwm </a:t>
            </a:r>
            <a:r>
              <a:rPr lang="cy-GB" sz="2800" b="1" dirty="0"/>
              <a:t>Pêl-droed </a:t>
            </a:r>
            <a:r>
              <a:rPr lang="cy-GB" sz="2800" b="1" dirty="0" smtClean="0"/>
              <a:t>Abertawe</a:t>
            </a:r>
          </a:p>
          <a:p>
            <a:endParaRPr lang="cy-GB" sz="2800" b="1" dirty="0" smtClean="0"/>
          </a:p>
          <a:p>
            <a:r>
              <a:rPr lang="cy-GB" sz="2800" b="1" dirty="0"/>
              <a:t>Castell </a:t>
            </a:r>
            <a:r>
              <a:rPr lang="cy-GB" sz="2800" b="1" dirty="0" smtClean="0"/>
              <a:t>Oystermouth</a:t>
            </a:r>
          </a:p>
          <a:p>
            <a:endParaRPr lang="cy-GB" sz="2800" b="1" dirty="0" smtClean="0"/>
          </a:p>
          <a:p>
            <a:r>
              <a:rPr lang="en-GB" sz="2800" b="1" dirty="0"/>
              <a:t>Bae Caswell</a:t>
            </a:r>
            <a:endParaRPr lang="cy-GB" sz="2800" b="1" dirty="0" smtClean="0"/>
          </a:p>
          <a:p>
            <a:endParaRPr lang="cy-GB" dirty="0"/>
          </a:p>
        </p:txBody>
      </p:sp>
      <p:sp>
        <p:nvSpPr>
          <p:cNvPr id="6" name="Rectangle 5"/>
          <p:cNvSpPr/>
          <p:nvPr/>
        </p:nvSpPr>
        <p:spPr>
          <a:xfrm>
            <a:off x="337930" y="387626"/>
            <a:ext cx="11708296" cy="61722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TextBox 6"/>
          <p:cNvSpPr txBox="1"/>
          <p:nvPr/>
        </p:nvSpPr>
        <p:spPr>
          <a:xfrm>
            <a:off x="9498495" y="1716547"/>
            <a:ext cx="233238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,</a:t>
            </a:r>
            <a:r>
              <a:rPr lang="en-GB" sz="2800" b="1" dirty="0" err="1"/>
              <a:t>baswn</a:t>
            </a:r>
            <a:r>
              <a:rPr lang="en-GB" sz="2800" b="1" dirty="0"/>
              <a:t> i</a:t>
            </a:r>
            <a:r>
              <a:rPr lang="en-GB" sz="2800" b="1" dirty="0" smtClean="0"/>
              <a:t> …</a:t>
            </a:r>
            <a:endParaRPr lang="en-GB" sz="2800" dirty="0"/>
          </a:p>
          <a:p>
            <a:endParaRPr lang="cy-GB" dirty="0"/>
          </a:p>
        </p:txBody>
      </p:sp>
      <p:sp>
        <p:nvSpPr>
          <p:cNvPr id="8" name="TextBox 7"/>
          <p:cNvSpPr txBox="1"/>
          <p:nvPr/>
        </p:nvSpPr>
        <p:spPr>
          <a:xfrm>
            <a:off x="9405730" y="4001293"/>
            <a:ext cx="26404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faswn</a:t>
            </a:r>
            <a:r>
              <a:rPr lang="en-GB" sz="2400" b="1" dirty="0" smtClean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ddim</a:t>
            </a:r>
            <a:r>
              <a:rPr lang="en-GB" sz="2400" b="1" dirty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… </a:t>
            </a:r>
            <a:r>
              <a:rPr lang="en-GB" dirty="0"/>
              <a:t> </a:t>
            </a:r>
          </a:p>
          <a:p>
            <a:endParaRPr lang="cy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337930" y="1272209"/>
            <a:ext cx="11708296" cy="9939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3721479" y="1272209"/>
            <a:ext cx="15634" cy="52836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9208811" y="1272209"/>
            <a:ext cx="74337" cy="528363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398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Marchnad </a:t>
            </a:r>
            <a:r>
              <a:rPr lang="cy-GB" b="1" u="sng" dirty="0" smtClean="0"/>
              <a:t>Abertawe</a:t>
            </a:r>
            <a:endParaRPr lang="cy-GB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777" y="1779104"/>
            <a:ext cx="5760332" cy="335942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78486" y="2641926"/>
            <a:ext cx="4919871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/>
              <a:t>Dyma Farchnad Abertawe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/>
              <a:t>Mae’n lle llawn o fwyd a chynnyrch lleol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/>
              <a:t>Mae llawer o bobl yn mynd yno bob dydd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2800" dirty="0" err="1"/>
              <a:t>Mae'n</a:t>
            </a:r>
            <a:r>
              <a:rPr lang="es-ES" sz="2800" dirty="0"/>
              <a:t> </a:t>
            </a:r>
            <a:r>
              <a:rPr lang="es-ES" sz="2800" dirty="0" err="1"/>
              <a:t>yng</a:t>
            </a:r>
            <a:r>
              <a:rPr lang="es-ES" sz="2800" dirty="0"/>
              <a:t> </a:t>
            </a:r>
            <a:r>
              <a:rPr lang="es-ES" sz="2800" dirty="0" err="1"/>
              <a:t>nghanol</a:t>
            </a:r>
            <a:r>
              <a:rPr lang="es-ES" sz="2800" dirty="0"/>
              <a:t> y </a:t>
            </a:r>
            <a:r>
              <a:rPr lang="es-ES" sz="2800" dirty="0" err="1" smtClean="0"/>
              <a:t>ddinas</a:t>
            </a:r>
            <a:r>
              <a:rPr lang="es-ES" sz="2800" dirty="0" smtClean="0"/>
              <a:t>.</a:t>
            </a:r>
            <a:endParaRPr lang="cy-GB" sz="2800" dirty="0"/>
          </a:p>
          <a:p>
            <a:pPr>
              <a:spcAft>
                <a:spcPts val="0"/>
              </a:spcAft>
            </a:pPr>
            <a:endParaRPr lang="cy-GB" dirty="0" smtClean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01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Amgueddfa Abertawe</a:t>
            </a:r>
          </a:p>
        </p:txBody>
      </p:sp>
      <p:pic>
        <p:nvPicPr>
          <p:cNvPr id="1026" name="Picture 2" descr="Visit Swansea Museum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61" y="1690688"/>
            <a:ext cx="5803200" cy="43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6955604" y="2554988"/>
            <a:ext cx="5110500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Dyma Amgueddfa Abertawe.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Mae’n hen ac yn llawn o hanes.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Mae llawer o arddangosfeydd diddorol yma.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Mae’n agos i ganol y ddinas</a:t>
            </a: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12225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 smtClean="0"/>
              <a:t>Arena Abertawe</a:t>
            </a:r>
            <a:endParaRPr lang="cy-GB" b="1" u="sng" dirty="0"/>
          </a:p>
        </p:txBody>
      </p:sp>
      <p:pic>
        <p:nvPicPr>
          <p:cNvPr id="2050" name="Picture 2" descr="Swansea Arena | Official Box Offic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27" y="1690687"/>
            <a:ext cx="6041151" cy="339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6452169" y="2084700"/>
            <a:ext cx="5564239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Dyma Arena Abertawe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Mae’n lle mawr ac yn fodern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Mae digwyddiadau cerddorol a sioeau yn digwydd yma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cy-GB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Mae miloedd o bobl yn ymweld â’r arena bob blwyddyn</a:t>
            </a:r>
          </a:p>
        </p:txBody>
      </p:sp>
    </p:spTree>
    <p:extLst>
      <p:ext uri="{BB962C8B-B14F-4D97-AF65-F5344CB8AC3E}">
        <p14:creationId xmlns:p14="http://schemas.microsoft.com/office/powerpoint/2010/main" val="214561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Stadiwm Pêl-droed Abertawe</a:t>
            </a:r>
          </a:p>
        </p:txBody>
      </p:sp>
      <p:pic>
        <p:nvPicPr>
          <p:cNvPr id="3074" name="Picture 2" descr="Liberty Stadium (Swansea.com) - Ospreys (Y Gweilch) Rugby -  RugbyStadiums.co.uk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07" y="1979639"/>
            <a:ext cx="5336093" cy="3089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096000" y="2288560"/>
            <a:ext cx="5085522" cy="31457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Dyma Stadiwm y Liberty (Swansea.com).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Mae’n fawr iawn.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Mae gemau pêl-droed </a:t>
            </a:r>
            <a:r>
              <a:rPr lang="cy-GB" sz="2800" dirty="0" smtClean="0">
                <a:ea typeface="Calibri" panose="020F0502020204030204" pitchFamily="34" charset="0"/>
                <a:cs typeface="Times New Roman" panose="02020603050405020304" pitchFamily="18" charset="0"/>
              </a:rPr>
              <a:t>yma.</a:t>
            </a:r>
            <a:endParaRPr lang="cy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Mae miloedd o bobl yn mynd </a:t>
            </a:r>
            <a:r>
              <a:rPr lang="cy-GB" sz="2800" dirty="0" smtClean="0">
                <a:ea typeface="Calibri" panose="020F0502020204030204" pitchFamily="34" charset="0"/>
                <a:cs typeface="Times New Roman" panose="02020603050405020304" pitchFamily="18" charset="0"/>
              </a:rPr>
              <a:t>yma.</a:t>
            </a:r>
            <a:endParaRPr lang="cy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075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 smtClean="0"/>
              <a:t>Castell Oystermouth</a:t>
            </a:r>
            <a:r>
              <a:rPr lang="cy-GB" dirty="0" smtClean="0"/>
              <a:t/>
            </a:r>
            <a:br>
              <a:rPr lang="cy-GB" dirty="0" smtClean="0"/>
            </a:br>
            <a:endParaRPr lang="cy-GB" dirty="0"/>
          </a:p>
        </p:txBody>
      </p:sp>
      <p:pic>
        <p:nvPicPr>
          <p:cNvPr id="4098" name="Picture 2" descr="Oystermouth Castl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905138"/>
            <a:ext cx="5028613" cy="277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450495" y="1905138"/>
            <a:ext cx="5098775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800" smtClean="0"/>
              <a:t>Dyma Castell Oystermouth.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800" smtClean="0"/>
              <a:t>Mae’n hen iawn.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800" smtClean="0"/>
              <a:t>Dydy e ddim yn bell o ddinas Abertawe.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800" smtClean="0"/>
              <a:t>Mae'n agos at y traeth.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800" smtClean="0"/>
              <a:t>Mae pobl yn mynd yno i weld hanes.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70986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Bae Caswell</a:t>
            </a:r>
            <a:endParaRPr lang="cy-GB" b="1" u="sng" dirty="0"/>
          </a:p>
        </p:txBody>
      </p:sp>
      <p:pic>
        <p:nvPicPr>
          <p:cNvPr id="5122" name="Picture 2" descr="Caswell Bay near Bishopston in the Gower Peninsul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984651"/>
            <a:ext cx="5862291" cy="337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77878" y="2487132"/>
            <a:ext cx="5148470" cy="2684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Dyma </a:t>
            </a:r>
            <a:r>
              <a:rPr lang="cy-GB" sz="2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Bae Caswell.</a:t>
            </a:r>
            <a:endParaRPr lang="cy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Mae’n brydferth ac yn fawr.</a:t>
            </a: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 môr gerllaw.</a:t>
            </a: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pobl yn hoffi cerdded ar y tywod.</a:t>
            </a:r>
          </a:p>
        </p:txBody>
      </p:sp>
    </p:spTree>
    <p:extLst>
      <p:ext uri="{BB962C8B-B14F-4D97-AF65-F5344CB8AC3E}">
        <p14:creationId xmlns:p14="http://schemas.microsoft.com/office/powerpoint/2010/main" val="99688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Oystermouth Cast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739" y="1984617"/>
            <a:ext cx="5028613" cy="277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181B34-67C8-4C4E-B1A6-0A808C62CB91}"/>
              </a:ext>
            </a:extLst>
          </p:cNvPr>
          <p:cNvSpPr txBox="1"/>
          <p:nvPr/>
        </p:nvSpPr>
        <p:spPr>
          <a:xfrm>
            <a:off x="4248229" y="18950"/>
            <a:ext cx="3984232" cy="5436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933" u="sng" dirty="0" err="1"/>
              <a:t>Edrychwch</a:t>
            </a:r>
            <a:r>
              <a:rPr lang="en-US" sz="2933" u="sng" dirty="0"/>
              <a:t> </a:t>
            </a:r>
            <a:r>
              <a:rPr lang="en-US" sz="2933" u="sng" dirty="0" err="1"/>
              <a:t>ar</a:t>
            </a:r>
            <a:r>
              <a:rPr lang="en-US" sz="2933" u="sng" dirty="0"/>
              <a:t> y </a:t>
            </a:r>
            <a:r>
              <a:rPr lang="en-US" sz="2933" u="sng" dirty="0" err="1"/>
              <a:t>llun</a:t>
            </a:r>
            <a:r>
              <a:rPr lang="en-US" sz="2933" u="sng" dirty="0"/>
              <a:t> </a:t>
            </a:r>
            <a:r>
              <a:rPr lang="en-US" sz="2933" u="sng" dirty="0" err="1"/>
              <a:t>hwn</a:t>
            </a:r>
            <a:r>
              <a:rPr lang="en-US" sz="2933" u="sng" dirty="0"/>
              <a:t>:</a:t>
            </a:r>
            <a:endParaRPr lang="en-US" sz="2933" u="sng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E5A74D-CC99-914C-A239-3E9D72D95D13}"/>
              </a:ext>
            </a:extLst>
          </p:cNvPr>
          <p:cNvSpPr txBox="1"/>
          <p:nvPr/>
        </p:nvSpPr>
        <p:spPr>
          <a:xfrm>
            <a:off x="692071" y="3041250"/>
            <a:ext cx="2998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Beth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sy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ar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chwith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6162A-3A1B-7947-B6BA-6961963D5815}"/>
              </a:ext>
            </a:extLst>
          </p:cNvPr>
          <p:cNvSpPr txBox="1"/>
          <p:nvPr/>
        </p:nvSpPr>
        <p:spPr>
          <a:xfrm>
            <a:off x="8833865" y="3021331"/>
            <a:ext cx="266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Beth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sy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ar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dde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68885C-7504-4D41-8D26-68BE3918BC3A}"/>
              </a:ext>
            </a:extLst>
          </p:cNvPr>
          <p:cNvSpPr txBox="1"/>
          <p:nvPr/>
        </p:nvSpPr>
        <p:spPr>
          <a:xfrm>
            <a:off x="5047134" y="4928044"/>
            <a:ext cx="4389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Beth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sy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US" sz="2400" dirty="0" err="1" smtClean="0">
                <a:solidFill>
                  <a:schemeClr val="accent2">
                    <a:lumMod val="75000"/>
                  </a:schemeClr>
                </a:solidFill>
              </a:rPr>
              <a:t>blaendir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686DC3-90C5-2048-8486-627DC1DAA7D9}"/>
              </a:ext>
            </a:extLst>
          </p:cNvPr>
          <p:cNvSpPr txBox="1"/>
          <p:nvPr/>
        </p:nvSpPr>
        <p:spPr>
          <a:xfrm>
            <a:off x="8736227" y="1904124"/>
            <a:ext cx="3398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Beth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sy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US" sz="2400" dirty="0" err="1" smtClean="0">
                <a:solidFill>
                  <a:schemeClr val="accent2">
                    <a:lumMod val="75000"/>
                  </a:schemeClr>
                </a:solidFill>
              </a:rPr>
              <a:t>cefndir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D507BD-9CCD-394F-BC88-FD2B2CBB0315}"/>
              </a:ext>
            </a:extLst>
          </p:cNvPr>
          <p:cNvSpPr txBox="1"/>
          <p:nvPr/>
        </p:nvSpPr>
        <p:spPr>
          <a:xfrm>
            <a:off x="2905282" y="657101"/>
            <a:ext cx="66995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Beth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gallu</a:t>
            </a:r>
            <a:r>
              <a:rPr lang="en-US" sz="2400" dirty="0"/>
              <a:t> weld?   </a:t>
            </a:r>
            <a:r>
              <a:rPr lang="en-US" sz="2400" dirty="0" err="1"/>
              <a:t>Rydw</a:t>
            </a:r>
            <a:r>
              <a:rPr lang="en-US" sz="2400" dirty="0"/>
              <a:t>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gallu</a:t>
            </a:r>
            <a:r>
              <a:rPr lang="en-US" sz="2400" dirty="0"/>
              <a:t> </a:t>
            </a:r>
            <a:r>
              <a:rPr lang="en-US" sz="2400" dirty="0" err="1"/>
              <a:t>gweld</a:t>
            </a:r>
            <a:r>
              <a:rPr lang="en-US" sz="2400" dirty="0"/>
              <a:t>..</a:t>
            </a:r>
          </a:p>
          <a:p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B291BE-3A9F-BF46-8F73-DEAF6F9C1901}"/>
              </a:ext>
            </a:extLst>
          </p:cNvPr>
          <p:cNvSpPr txBox="1"/>
          <p:nvPr/>
        </p:nvSpPr>
        <p:spPr>
          <a:xfrm>
            <a:off x="270174" y="3888909"/>
            <a:ext cx="2949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Beth </a:t>
            </a:r>
            <a:r>
              <a:rPr lang="en-US" sz="2400" dirty="0" err="1"/>
              <a:t>ydy</a:t>
            </a:r>
            <a:r>
              <a:rPr lang="en-US" sz="2400" dirty="0"/>
              <a:t> </a:t>
            </a:r>
            <a:r>
              <a:rPr lang="en-US" sz="2400" dirty="0" err="1"/>
              <a:t>hwn</a:t>
            </a:r>
            <a:r>
              <a:rPr lang="en-US" sz="2400" dirty="0"/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5570EC-3BC6-6E49-A999-7DE3CBAC8637}"/>
              </a:ext>
            </a:extLst>
          </p:cNvPr>
          <p:cNvSpPr txBox="1"/>
          <p:nvPr/>
        </p:nvSpPr>
        <p:spPr>
          <a:xfrm>
            <a:off x="660400" y="4282714"/>
            <a:ext cx="2836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Beth </a:t>
            </a:r>
            <a:r>
              <a:rPr lang="en-US" sz="2400" dirty="0" err="1"/>
              <a:t>ydy</a:t>
            </a:r>
            <a:r>
              <a:rPr lang="en-US" sz="2400" dirty="0"/>
              <a:t> hon?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6F44CCE-8FA8-CC41-8447-3DEAA62FE86C}"/>
              </a:ext>
            </a:extLst>
          </p:cNvPr>
          <p:cNvSpPr txBox="1"/>
          <p:nvPr/>
        </p:nvSpPr>
        <p:spPr>
          <a:xfrm>
            <a:off x="8863735" y="1120845"/>
            <a:ext cx="26608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Pa </a:t>
            </a:r>
            <a:r>
              <a:rPr lang="en-US" sz="2400" dirty="0" err="1"/>
              <a:t>siâp</a:t>
            </a:r>
            <a:r>
              <a:rPr lang="en-US" sz="2400" dirty="0"/>
              <a:t> </a:t>
            </a:r>
            <a:r>
              <a:rPr lang="en-US" sz="2400" dirty="0" err="1"/>
              <a:t>ydy</a:t>
            </a:r>
            <a:r>
              <a:rPr lang="en-US" sz="2400" dirty="0"/>
              <a:t> </a:t>
            </a:r>
            <a:r>
              <a:rPr lang="en-US" sz="2400" dirty="0" err="1"/>
              <a:t>hwn</a:t>
            </a:r>
            <a:r>
              <a:rPr lang="en-US" sz="2400" dirty="0"/>
              <a:t>?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4DC054-5107-A24E-B9C3-777D17FF0FEC}"/>
              </a:ext>
            </a:extLst>
          </p:cNvPr>
          <p:cNvCxnSpPr>
            <a:cxnSpLocks/>
          </p:cNvCxnSpPr>
          <p:nvPr/>
        </p:nvCxnSpPr>
        <p:spPr>
          <a:xfrm flipH="1">
            <a:off x="7106478" y="1586549"/>
            <a:ext cx="2330162" cy="1454701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9547C25A-FCFD-9C49-B919-33F4D739D00F}"/>
              </a:ext>
            </a:extLst>
          </p:cNvPr>
          <p:cNvSpPr txBox="1"/>
          <p:nvPr/>
        </p:nvSpPr>
        <p:spPr>
          <a:xfrm>
            <a:off x="270174" y="1385625"/>
            <a:ext cx="34199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Pa </a:t>
            </a:r>
            <a:r>
              <a:rPr lang="en-US" sz="2400" dirty="0" err="1"/>
              <a:t>liwiau</a:t>
            </a:r>
            <a:r>
              <a:rPr lang="en-US" sz="2400" dirty="0"/>
              <a:t>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llun</a:t>
            </a:r>
            <a:r>
              <a:rPr lang="en-US" sz="2400" dirty="0"/>
              <a:t>?</a:t>
            </a:r>
            <a:br>
              <a:rPr lang="en-US" sz="2400" dirty="0"/>
            </a:br>
            <a:r>
              <a:rPr lang="en-US" sz="2400" dirty="0"/>
              <a:t>Pa </a:t>
            </a:r>
            <a:r>
              <a:rPr lang="en-US" sz="2400" dirty="0" err="1"/>
              <a:t>siapiau</a:t>
            </a:r>
            <a:r>
              <a:rPr lang="en-US" sz="2400" dirty="0"/>
              <a:t>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llun</a:t>
            </a:r>
            <a:r>
              <a:rPr lang="en-US" sz="2400" dirty="0"/>
              <a:t>?</a:t>
            </a:r>
          </a:p>
          <a:p>
            <a:endParaRPr lang="en-US" sz="2400" dirty="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0C621FA5-D2A5-B740-B1D3-4B49B716F38F}"/>
              </a:ext>
            </a:extLst>
          </p:cNvPr>
          <p:cNvCxnSpPr>
            <a:cxnSpLocks/>
          </p:cNvCxnSpPr>
          <p:nvPr/>
        </p:nvCxnSpPr>
        <p:spPr>
          <a:xfrm flipV="1">
            <a:off x="2254438" y="3544497"/>
            <a:ext cx="1921014" cy="541315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883C623-2020-9041-9EE6-77D68236D9FD}"/>
              </a:ext>
            </a:extLst>
          </p:cNvPr>
          <p:cNvCxnSpPr>
            <a:cxnSpLocks/>
          </p:cNvCxnSpPr>
          <p:nvPr/>
        </p:nvCxnSpPr>
        <p:spPr>
          <a:xfrm flipV="1">
            <a:off x="2501894" y="4158170"/>
            <a:ext cx="1673558" cy="330287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268D764B-2BB9-644B-A6A2-9EBEEA710AFA}"/>
              </a:ext>
            </a:extLst>
          </p:cNvPr>
          <p:cNvSpPr txBox="1"/>
          <p:nvPr/>
        </p:nvSpPr>
        <p:spPr>
          <a:xfrm>
            <a:off x="4248229" y="5605692"/>
            <a:ext cx="58364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Beth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feddwl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llun</a:t>
            </a:r>
            <a:r>
              <a:rPr lang="en-US" sz="2400" dirty="0"/>
              <a:t>?</a:t>
            </a:r>
            <a:br>
              <a:rPr lang="en-US" sz="2400" dirty="0"/>
            </a:br>
            <a:r>
              <a:rPr lang="en-US" sz="2400" dirty="0"/>
              <a:t>Sut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llun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deimlo</a:t>
            </a:r>
            <a:r>
              <a:rPr lang="en-US" sz="2400" dirty="0"/>
              <a:t>?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3553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31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335846"/>
            <a:ext cx="84582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 u="sng" dirty="0"/>
              <a:t>Evan a Mali yn yr </a:t>
            </a:r>
            <a:r>
              <a:rPr lang="cy-GB" b="1" u="sng" dirty="0" smtClean="0"/>
              <a:t>ysgol</a:t>
            </a:r>
          </a:p>
          <a:p>
            <a:endParaRPr lang="cy-GB" b="1" u="sng" dirty="0"/>
          </a:p>
          <a:p>
            <a:r>
              <a:rPr lang="cy-GB" b="1" dirty="0">
                <a:solidFill>
                  <a:srgbClr val="FF0000"/>
                </a:solidFill>
              </a:rPr>
              <a:t>(Evan a Mali yn edrych ar luniau yn y dosbarth</a:t>
            </a:r>
            <a:r>
              <a:rPr lang="cy-GB" b="1" dirty="0" smtClean="0">
                <a:solidFill>
                  <a:srgbClr val="FF0000"/>
                </a:solidFill>
              </a:rPr>
              <a:t>.)</a:t>
            </a:r>
          </a:p>
          <a:p>
            <a:endParaRPr lang="cy-GB" dirty="0"/>
          </a:p>
          <a:p>
            <a:r>
              <a:rPr lang="cy-GB" b="1" dirty="0"/>
              <a:t>Evan:</a:t>
            </a:r>
            <a:r>
              <a:rPr lang="cy-GB" dirty="0"/>
              <a:t> O, Mali! Edrycha ar y llun yma o Gastell </a:t>
            </a:r>
            <a:r>
              <a:rPr lang="cy-GB" dirty="0" smtClean="0"/>
              <a:t>Oystermouth. </a:t>
            </a:r>
            <a:r>
              <a:rPr lang="cy-GB" dirty="0"/>
              <a:t>Pwy wnaeth ei beintio?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Dwi ddim yn siŵr… O, mae enw </a:t>
            </a:r>
            <a:r>
              <a:rPr lang="cy-GB" dirty="0" smtClean="0"/>
              <a:t>dorian Spencer </a:t>
            </a:r>
            <a:r>
              <a:rPr lang="cy-GB" dirty="0"/>
              <a:t>ar y gornel!</a:t>
            </a:r>
            <a:br>
              <a:rPr lang="cy-GB" dirty="0"/>
            </a:br>
            <a:r>
              <a:rPr lang="cy-GB" b="1" dirty="0"/>
              <a:t>Evan:</a:t>
            </a:r>
            <a:r>
              <a:rPr lang="cy-GB" dirty="0"/>
              <a:t> Mae e</a:t>
            </a:r>
            <a:r>
              <a:rPr lang="cy-GB" dirty="0" smtClean="0"/>
              <a:t> </a:t>
            </a:r>
            <a:r>
              <a:rPr lang="cy-GB" dirty="0"/>
              <a:t>wedi defnyddio lliwiau </a:t>
            </a:r>
            <a:r>
              <a:rPr lang="cy-GB" dirty="0" smtClean="0"/>
              <a:t>hwyl. </a:t>
            </a:r>
            <a:r>
              <a:rPr lang="cy-GB" dirty="0"/>
              <a:t>Mae’n edrych yn hen iawn!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Ydy! Ond mae’r castell yn dal i edrych yn fawr a diddorol.</a:t>
            </a:r>
          </a:p>
          <a:p>
            <a:r>
              <a:rPr lang="cy-GB" b="1" dirty="0">
                <a:solidFill>
                  <a:srgbClr val="FF0000"/>
                </a:solidFill>
              </a:rPr>
              <a:t>(Maen nhw’n symud at lun arall.)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b="1" dirty="0"/>
              <a:t>Mali:</a:t>
            </a:r>
            <a:r>
              <a:rPr lang="cy-GB" dirty="0"/>
              <a:t> Edrycha! Llun o’r farchnad! Dwi’n hoffi’r lliwiau llachar.</a:t>
            </a:r>
            <a:br>
              <a:rPr lang="cy-GB" dirty="0"/>
            </a:br>
            <a:r>
              <a:rPr lang="cy-GB" b="1" dirty="0"/>
              <a:t>Evan:</a:t>
            </a:r>
            <a:r>
              <a:rPr lang="cy-GB" dirty="0"/>
              <a:t> Ie, mae’n edrych yn fywiog iawn. Pwy wnaeth hwn?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</a:t>
            </a:r>
            <a:r>
              <a:rPr lang="cy-GB" dirty="0" smtClean="0"/>
              <a:t>wayne Peachy! </a:t>
            </a:r>
            <a:r>
              <a:rPr lang="cy-GB" b="1" dirty="0"/>
              <a:t>Mali</a:t>
            </a:r>
            <a:r>
              <a:rPr lang="cy-GB" dirty="0"/>
              <a:t>: Wnaeth e lun o'r farchnad </a:t>
            </a:r>
            <a:r>
              <a:rPr lang="cy-GB" dirty="0" smtClean="0"/>
              <a:t>bysgod</a:t>
            </a:r>
          </a:p>
          <a:p>
            <a:r>
              <a:rPr lang="cy-GB" b="1" dirty="0" smtClean="0"/>
              <a:t>Evan</a:t>
            </a:r>
            <a:r>
              <a:rPr lang="cy-GB" b="1" dirty="0"/>
              <a:t>:</a:t>
            </a:r>
            <a:r>
              <a:rPr lang="cy-GB" dirty="0"/>
              <a:t> Roedd y farchnad yn wych! Wyt ti’n cofio’r bara a’r caws?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Oes, roedd yn flasus iawn!</a:t>
            </a:r>
          </a:p>
          <a:p>
            <a:r>
              <a:rPr lang="cy-GB" b="1" dirty="0">
                <a:solidFill>
                  <a:srgbClr val="FF0000"/>
                </a:solidFill>
              </a:rPr>
              <a:t>(Maen nhw’n symud at lun arall.)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b="1" dirty="0"/>
              <a:t>Evan:</a:t>
            </a:r>
            <a:r>
              <a:rPr lang="cy-GB" dirty="0"/>
              <a:t> Dyma lun o’r traeth! Dwi’n meddwl bod hwn yn hwyl.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Ydy! Mae’r tonnau’n edrych yn fawr. Pwy beintiodd hwn?</a:t>
            </a:r>
            <a:br>
              <a:rPr lang="cy-GB" dirty="0"/>
            </a:br>
            <a:r>
              <a:rPr lang="cy-GB" b="1" dirty="0"/>
              <a:t>Evan:</a:t>
            </a:r>
            <a:r>
              <a:rPr lang="cy-GB" dirty="0"/>
              <a:t> </a:t>
            </a:r>
            <a:r>
              <a:rPr lang="cy-GB" dirty="0" smtClean="0"/>
              <a:t>Hannah Davies?</a:t>
            </a:r>
            <a:r>
              <a:rPr lang="cy-GB" dirty="0"/>
              <a:t/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Ie! </a:t>
            </a:r>
            <a:r>
              <a:rPr lang="cy-GB" dirty="0" smtClean="0"/>
              <a:t>Hannah</a:t>
            </a:r>
          </a:p>
          <a:p>
            <a:r>
              <a:rPr lang="cy-GB" b="1" dirty="0" smtClean="0"/>
              <a:t>Evan</a:t>
            </a:r>
            <a:r>
              <a:rPr lang="cy-GB" b="1" dirty="0"/>
              <a:t>:</a:t>
            </a:r>
            <a:r>
              <a:rPr lang="cy-GB" dirty="0"/>
              <a:t> Roedd hwnna’n ddiwrnod gwych! Wyt ti eisiau mynd eto?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Oes! Pan </a:t>
            </a:r>
            <a:r>
              <a:rPr lang="cy-GB" dirty="0" smtClean="0"/>
              <a:t>bydd </a:t>
            </a:r>
            <a:r>
              <a:rPr lang="cy-GB" dirty="0"/>
              <a:t>hi’n heulog eto!</a:t>
            </a:r>
          </a:p>
        </p:txBody>
      </p:sp>
    </p:spTree>
    <p:extLst>
      <p:ext uri="{BB962C8B-B14F-4D97-AF65-F5344CB8AC3E}">
        <p14:creationId xmlns:p14="http://schemas.microsoft.com/office/powerpoint/2010/main" val="270182954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01755" y="405927"/>
            <a:ext cx="9674087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 u="sng" dirty="0"/>
              <a:t>Evan a Mali yn yr </a:t>
            </a:r>
            <a:r>
              <a:rPr lang="cy-GB" b="1" u="sng" dirty="0" smtClean="0"/>
              <a:t>ysgol</a:t>
            </a:r>
          </a:p>
          <a:p>
            <a:pPr algn="ctr"/>
            <a:endParaRPr lang="cy-GB" b="1" u="sng" dirty="0">
              <a:solidFill>
                <a:srgbClr val="FF0000"/>
              </a:solidFill>
            </a:endParaRPr>
          </a:p>
          <a:p>
            <a:r>
              <a:rPr lang="cy-GB" b="1" dirty="0">
                <a:solidFill>
                  <a:srgbClr val="FF0000"/>
                </a:solidFill>
              </a:rPr>
              <a:t>(Evan a Mali yn edrych ar luniau yn y dosbarth</a:t>
            </a:r>
            <a:r>
              <a:rPr lang="cy-GB" b="1" dirty="0" smtClean="0">
                <a:solidFill>
                  <a:srgbClr val="FF0000"/>
                </a:solidFill>
              </a:rPr>
              <a:t>.)</a:t>
            </a:r>
          </a:p>
          <a:p>
            <a:endParaRPr lang="cy-GB" dirty="0">
              <a:solidFill>
                <a:srgbClr val="FF0000"/>
              </a:solidFill>
            </a:endParaRPr>
          </a:p>
          <a:p>
            <a:r>
              <a:rPr lang="cy-GB" b="1" dirty="0"/>
              <a:t>Evan:</a:t>
            </a:r>
            <a:r>
              <a:rPr lang="cy-GB" dirty="0"/>
              <a:t> O, Mali! </a:t>
            </a:r>
            <a:r>
              <a:rPr lang="cy-GB" dirty="0" smtClean="0"/>
              <a:t>_________ ar </a:t>
            </a:r>
            <a:r>
              <a:rPr lang="cy-GB" dirty="0"/>
              <a:t>y llun yma o Gastell Abertawe. Pwy wnaeth ei _________?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Dwi ddim yn siŵr… O, mae enw </a:t>
            </a:r>
            <a:r>
              <a:rPr lang="cy-GB" dirty="0" smtClean="0"/>
              <a:t>Dorian Spencer </a:t>
            </a:r>
            <a:r>
              <a:rPr lang="cy-GB" dirty="0"/>
              <a:t>ar y gornel!</a:t>
            </a:r>
            <a:br>
              <a:rPr lang="cy-GB" dirty="0"/>
            </a:br>
            <a:r>
              <a:rPr lang="cy-GB" b="1" dirty="0"/>
              <a:t>Evan:</a:t>
            </a:r>
            <a:r>
              <a:rPr lang="cy-GB" dirty="0"/>
              <a:t> Mae e</a:t>
            </a:r>
            <a:r>
              <a:rPr lang="cy-GB" dirty="0" smtClean="0"/>
              <a:t> </a:t>
            </a:r>
            <a:r>
              <a:rPr lang="cy-GB" dirty="0"/>
              <a:t>wedi defnyddio _________ </a:t>
            </a:r>
            <a:r>
              <a:rPr lang="cy-GB" dirty="0" smtClean="0"/>
              <a:t>hwyl. </a:t>
            </a:r>
            <a:r>
              <a:rPr lang="cy-GB" dirty="0"/>
              <a:t>Mae’n edrych yn hen iawn!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Ydy! Ond mae’r castell yn dal i edrych yn fawr a diddorol</a:t>
            </a:r>
            <a:r>
              <a:rPr lang="cy-GB" dirty="0" smtClean="0"/>
              <a:t>.</a:t>
            </a:r>
            <a:endParaRPr lang="cy-GB" dirty="0"/>
          </a:p>
          <a:p>
            <a:r>
              <a:rPr lang="cy-GB" b="1" dirty="0">
                <a:solidFill>
                  <a:srgbClr val="FF0000"/>
                </a:solidFill>
              </a:rPr>
              <a:t>(Maen nhw’n symud at lun arall</a:t>
            </a:r>
            <a:r>
              <a:rPr lang="cy-GB" b="1" dirty="0" smtClean="0">
                <a:solidFill>
                  <a:srgbClr val="FF0000"/>
                </a:solidFill>
              </a:rPr>
              <a:t>.)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b="1" dirty="0"/>
              <a:t>Mali:</a:t>
            </a:r>
            <a:r>
              <a:rPr lang="cy-GB" dirty="0"/>
              <a:t> Edrycha! _________ o’r farchnad! Dwi’n hoffi’r lliwiau llachar.</a:t>
            </a:r>
            <a:br>
              <a:rPr lang="cy-GB" dirty="0"/>
            </a:br>
            <a:r>
              <a:rPr lang="cy-GB" b="1" dirty="0"/>
              <a:t>Evan:</a:t>
            </a:r>
            <a:r>
              <a:rPr lang="cy-GB" dirty="0"/>
              <a:t> Ie, mae’n edrych yn fywiog iawn. Pwy wnaeth hwn?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</a:t>
            </a:r>
            <a:r>
              <a:rPr lang="cy-GB" dirty="0" smtClean="0"/>
              <a:t>Wayne Peachey! </a:t>
            </a:r>
            <a:r>
              <a:rPr lang="cy-GB" b="1" dirty="0"/>
              <a:t>Mali</a:t>
            </a:r>
            <a:r>
              <a:rPr lang="cy-GB" dirty="0"/>
              <a:t>: Wnaeth e lun o'r farchnad </a:t>
            </a:r>
            <a:r>
              <a:rPr lang="cy-GB" dirty="0" smtClean="0"/>
              <a:t>bysgod</a:t>
            </a:r>
          </a:p>
          <a:p>
            <a:r>
              <a:rPr lang="cy-GB" b="1" dirty="0" smtClean="0"/>
              <a:t>Evan</a:t>
            </a:r>
            <a:r>
              <a:rPr lang="cy-GB" b="1" dirty="0"/>
              <a:t>:</a:t>
            </a:r>
            <a:r>
              <a:rPr lang="cy-GB" dirty="0"/>
              <a:t> Roedd y farchnad yn wych! Wyt ti’n cofio’r bara a’r caws?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Oes, roedd yn _________ iawn!</a:t>
            </a:r>
          </a:p>
          <a:p>
            <a:r>
              <a:rPr lang="cy-GB" b="1" dirty="0">
                <a:solidFill>
                  <a:srgbClr val="FF0000"/>
                </a:solidFill>
              </a:rPr>
              <a:t>(Maen nhw’n symud at lun arall.)</a:t>
            </a:r>
            <a:endParaRPr lang="cy-GB" dirty="0">
              <a:solidFill>
                <a:srgbClr val="FF0000"/>
              </a:solidFill>
            </a:endParaRPr>
          </a:p>
          <a:p>
            <a:r>
              <a:rPr lang="cy-GB" b="1" dirty="0"/>
              <a:t>Evan:</a:t>
            </a:r>
            <a:r>
              <a:rPr lang="cy-GB" dirty="0"/>
              <a:t> Dyma lun o’r traeth! Dwi’n meddwl bod hwn yn hwyl.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Ydy! Mae’r tonnau’n edrych yn fawr. Pwy _________ hwn?</a:t>
            </a:r>
            <a:br>
              <a:rPr lang="cy-GB" dirty="0"/>
            </a:br>
            <a:r>
              <a:rPr lang="cy-GB" b="1" dirty="0"/>
              <a:t>Evan:</a:t>
            </a:r>
            <a:r>
              <a:rPr lang="cy-GB" dirty="0"/>
              <a:t> </a:t>
            </a:r>
            <a:r>
              <a:rPr lang="cy-GB" dirty="0" smtClean="0"/>
              <a:t>Hannah Davies? </a:t>
            </a:r>
            <a:r>
              <a:rPr lang="cy-GB" dirty="0"/>
              <a:t/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Ie! </a:t>
            </a:r>
            <a:r>
              <a:rPr lang="cy-GB" dirty="0" smtClean="0"/>
              <a:t>Hannah</a:t>
            </a:r>
          </a:p>
          <a:p>
            <a:r>
              <a:rPr lang="cy-GB" b="1" dirty="0" smtClean="0"/>
              <a:t>Evan</a:t>
            </a:r>
            <a:r>
              <a:rPr lang="cy-GB" b="1" dirty="0"/>
              <a:t>:</a:t>
            </a:r>
            <a:r>
              <a:rPr lang="cy-GB" dirty="0"/>
              <a:t> Roedd hwnna’n ddiwrnod gwych! Wyt ti eisiau mynd eto?</a:t>
            </a:r>
            <a:br>
              <a:rPr lang="cy-GB" dirty="0"/>
            </a:br>
            <a:r>
              <a:rPr lang="cy-GB" b="1" dirty="0"/>
              <a:t>Mali:</a:t>
            </a:r>
            <a:r>
              <a:rPr lang="cy-GB" dirty="0"/>
              <a:t> Oes! Pan </a:t>
            </a:r>
            <a:r>
              <a:rPr lang="cy-GB" dirty="0" smtClean="0"/>
              <a:t>bydd </a:t>
            </a:r>
            <a:r>
              <a:rPr lang="cy-GB" dirty="0"/>
              <a:t>hi’n heulog eto!</a:t>
            </a:r>
          </a:p>
        </p:txBody>
      </p:sp>
    </p:spTree>
    <p:extLst>
      <p:ext uri="{BB962C8B-B14F-4D97-AF65-F5344CB8AC3E}">
        <p14:creationId xmlns:p14="http://schemas.microsoft.com/office/powerpoint/2010/main" val="363833419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Marchnad </a:t>
            </a:r>
            <a:r>
              <a:rPr lang="cy-GB" b="1" u="sng" dirty="0" smtClean="0"/>
              <a:t>Abertawe</a:t>
            </a:r>
            <a:endParaRPr lang="cy-GB" u="sng" dirty="0"/>
          </a:p>
        </p:txBody>
      </p:sp>
      <p:pic>
        <p:nvPicPr>
          <p:cNvPr id="2050" name="Picture 2" descr="Swansea Market Fishmongers 2018 Painting by Wayne Peachey | Saatchi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128" y="1690688"/>
            <a:ext cx="5850421" cy="464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239537" y="5255818"/>
            <a:ext cx="34588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 err="1" smtClean="0"/>
              <a:t>Gan</a:t>
            </a:r>
            <a:r>
              <a:rPr lang="en-GB" sz="3200" b="1" i="1" dirty="0" smtClean="0"/>
              <a:t> </a:t>
            </a:r>
          </a:p>
          <a:p>
            <a:r>
              <a:rPr lang="en-GB" sz="3200" b="1" i="1" dirty="0" smtClean="0"/>
              <a:t>Wayne Peachey</a:t>
            </a:r>
            <a:endParaRPr lang="cy-GB" sz="3200" b="1" i="1" dirty="0"/>
          </a:p>
        </p:txBody>
      </p:sp>
    </p:spTree>
    <p:extLst>
      <p:ext uri="{BB962C8B-B14F-4D97-AF65-F5344CB8AC3E}">
        <p14:creationId xmlns:p14="http://schemas.microsoft.com/office/powerpoint/2010/main" val="379917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Amgueddfa Abertawe</a:t>
            </a:r>
          </a:p>
        </p:txBody>
      </p:sp>
      <p:pic>
        <p:nvPicPr>
          <p:cNvPr id="3076" name="Picture 4" descr="Swansea Muse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948" y="2166731"/>
            <a:ext cx="6720804" cy="399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348870" y="5235940"/>
            <a:ext cx="33196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 err="1" smtClean="0"/>
              <a:t>Gan</a:t>
            </a:r>
            <a:r>
              <a:rPr lang="en-GB" sz="3200" b="1" i="1" dirty="0" smtClean="0"/>
              <a:t> </a:t>
            </a:r>
          </a:p>
          <a:p>
            <a:r>
              <a:rPr lang="en-GB" sz="3200" b="1" i="1" dirty="0" smtClean="0"/>
              <a:t>Richard </a:t>
            </a:r>
            <a:r>
              <a:rPr lang="en-GB" sz="3200" b="1" i="1" dirty="0"/>
              <a:t>J</a:t>
            </a:r>
            <a:r>
              <a:rPr lang="en-GB" sz="3200" b="1" i="1" dirty="0" smtClean="0"/>
              <a:t>enkins</a:t>
            </a:r>
            <a:endParaRPr lang="cy-GB" sz="3200" b="1" i="1" dirty="0"/>
          </a:p>
        </p:txBody>
      </p:sp>
    </p:spTree>
    <p:extLst>
      <p:ext uri="{BB962C8B-B14F-4D97-AF65-F5344CB8AC3E}">
        <p14:creationId xmlns:p14="http://schemas.microsoft.com/office/powerpoint/2010/main" val="246210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 smtClean="0"/>
              <a:t>Arena Abertawe</a:t>
            </a:r>
            <a:endParaRPr lang="cy-GB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10555357" y="4976744"/>
            <a:ext cx="12258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i="1" dirty="0"/>
              <a:t>Argraff artist ar gyfer Cyngor Dinas a Sir Abertawe</a:t>
            </a:r>
            <a:endParaRPr lang="cy-GB" b="1" i="1" dirty="0"/>
          </a:p>
        </p:txBody>
      </p:sp>
      <p:pic>
        <p:nvPicPr>
          <p:cNvPr id="5122" name="Picture 2" descr="Arena and p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62" y="1501844"/>
            <a:ext cx="9296400" cy="522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65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Stadiwm Pêl-droed Abertawe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60636" y="5534426"/>
            <a:ext cx="30446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err="1" smtClean="0"/>
              <a:t>Gan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Studionine</a:t>
            </a:r>
            <a:endParaRPr lang="cy-GB" sz="32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1852" t="11821" r="51392" b="18637"/>
          <a:stretch/>
        </p:blipFill>
        <p:spPr>
          <a:xfrm>
            <a:off x="4164454" y="1590261"/>
            <a:ext cx="3270015" cy="4780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86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u="sng" dirty="0"/>
              <a:t>C</a:t>
            </a:r>
            <a:r>
              <a:rPr lang="cy-GB" b="1" u="sng" dirty="0" smtClean="0"/>
              <a:t>astell Oystermouth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pic>
        <p:nvPicPr>
          <p:cNvPr id="1026" name="Picture 2" descr="Oystermouth Cast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853" y="1415636"/>
            <a:ext cx="7620000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961506" y="5824331"/>
            <a:ext cx="3133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 err="1" smtClean="0"/>
              <a:t>Gan</a:t>
            </a:r>
            <a:r>
              <a:rPr lang="en-GB" sz="2800" b="1" i="1" dirty="0" smtClean="0"/>
              <a:t> Dorian Spencer</a:t>
            </a:r>
            <a:endParaRPr lang="cy-GB" sz="2800" b="1" i="1" dirty="0"/>
          </a:p>
        </p:txBody>
      </p:sp>
    </p:spTree>
    <p:extLst>
      <p:ext uri="{BB962C8B-B14F-4D97-AF65-F5344CB8AC3E}">
        <p14:creationId xmlns:p14="http://schemas.microsoft.com/office/powerpoint/2010/main" val="3164074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Bae Caswell</a:t>
            </a:r>
            <a:endParaRPr lang="cy-GB" b="1" u="sng" dirty="0"/>
          </a:p>
        </p:txBody>
      </p:sp>
      <p:sp>
        <p:nvSpPr>
          <p:cNvPr id="4" name="Rectangle 3"/>
          <p:cNvSpPr/>
          <p:nvPr/>
        </p:nvSpPr>
        <p:spPr>
          <a:xfrm>
            <a:off x="7043530" y="6015523"/>
            <a:ext cx="5148470" cy="5329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cy-GB" sz="2800" b="1" i="1" dirty="0" smtClean="0">
                <a:ea typeface="Calibri" panose="020F0502020204030204" pitchFamily="34" charset="0"/>
                <a:cs typeface="Times New Roman" panose="02020603050405020304" pitchFamily="18" charset="0"/>
              </a:rPr>
              <a:t>Gan Hannah Davies</a:t>
            </a:r>
            <a:endParaRPr lang="cy-GB" sz="2800" b="1" i="1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aswell bay | Hannah Desig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338" y="1457877"/>
            <a:ext cx="9160566" cy="418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17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s://hwb.gov.wales/api/storage/565d346d-3f4a-48c5-aa14-bed3a33dfe00/languages-literacy-and-communication-1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40" y="364089"/>
            <a:ext cx="11344292" cy="612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00999" y="4800599"/>
            <a:ext cx="3352799" cy="1422746"/>
          </a:xfr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y-GB" sz="3000" b="1" u="sng" dirty="0">
                <a:latin typeface="Comic Sans MS" panose="030F0702030302020204" pitchFamily="66" charset="0"/>
              </a:rPr>
              <a:t>Iethoedd, Llythrennedd a Chyfahrebu </a:t>
            </a:r>
            <a:endParaRPr lang="cy-GB" sz="3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319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37931" y="1575198"/>
            <a:ext cx="3717234" cy="495962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Rectangle 8"/>
          <p:cNvSpPr/>
          <p:nvPr/>
        </p:nvSpPr>
        <p:spPr>
          <a:xfrm>
            <a:off x="4326834" y="1575198"/>
            <a:ext cx="3717234" cy="495962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/>
          <p:cNvSpPr/>
          <p:nvPr/>
        </p:nvSpPr>
        <p:spPr>
          <a:xfrm>
            <a:off x="8315737" y="1575198"/>
            <a:ext cx="3717234" cy="495962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ectangle 10"/>
          <p:cNvSpPr/>
          <p:nvPr/>
        </p:nvSpPr>
        <p:spPr>
          <a:xfrm>
            <a:off x="493643" y="1896764"/>
            <a:ext cx="2567609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000" b="1" dirty="0"/>
              <a:t>Clywais i…</a:t>
            </a:r>
            <a:r>
              <a:rPr lang="cy-GB" sz="3000" dirty="0"/>
              <a:t> </a:t>
            </a:r>
            <a:endParaRPr lang="cy-GB" sz="3000" dirty="0" smtClean="0"/>
          </a:p>
          <a:p>
            <a:endParaRPr lang="cy-GB" sz="3000" dirty="0"/>
          </a:p>
          <a:p>
            <a:r>
              <a:rPr lang="cy-GB" sz="3000" b="1" dirty="0"/>
              <a:t>Gwelais i</a:t>
            </a:r>
            <a:r>
              <a:rPr lang="cy-GB" sz="3000" b="1" dirty="0" smtClean="0"/>
              <a:t>…</a:t>
            </a:r>
          </a:p>
          <a:p>
            <a:r>
              <a:rPr lang="cy-GB" sz="3000" dirty="0"/>
              <a:t/>
            </a:r>
            <a:br>
              <a:rPr lang="cy-GB" sz="3000" dirty="0"/>
            </a:br>
            <a:r>
              <a:rPr lang="cy-GB" sz="3000" b="1" dirty="0"/>
              <a:t>Blasais i…</a:t>
            </a:r>
            <a:r>
              <a:rPr lang="cy-GB" sz="3000" dirty="0"/>
              <a:t> </a:t>
            </a:r>
            <a:endParaRPr lang="cy-GB" sz="3000" dirty="0" smtClean="0"/>
          </a:p>
          <a:p>
            <a:r>
              <a:rPr lang="cy-GB" sz="3000" dirty="0"/>
              <a:t/>
            </a:r>
            <a:br>
              <a:rPr lang="cy-GB" sz="3000" dirty="0"/>
            </a:br>
            <a:r>
              <a:rPr lang="cy-GB" sz="3000" b="1" dirty="0"/>
              <a:t>Aroglais i</a:t>
            </a:r>
            <a:r>
              <a:rPr lang="cy-GB" sz="3000" b="1" dirty="0" smtClean="0"/>
              <a:t>…</a:t>
            </a:r>
          </a:p>
          <a:p>
            <a:r>
              <a:rPr lang="cy-GB" sz="3000" dirty="0" smtClean="0"/>
              <a:t> </a:t>
            </a:r>
            <a:r>
              <a:rPr lang="cy-GB" sz="3000" dirty="0"/>
              <a:t/>
            </a:r>
            <a:br>
              <a:rPr lang="cy-GB" sz="3000" dirty="0"/>
            </a:br>
            <a:r>
              <a:rPr lang="cy-GB" sz="3000" b="1" dirty="0"/>
              <a:t>Cyffyrddais i…</a:t>
            </a:r>
            <a:r>
              <a:rPr lang="cy-GB" sz="3000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68246" y="1638965"/>
            <a:ext cx="3634409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u="sng" dirty="0" smtClean="0"/>
              <a:t>Synau </a:t>
            </a:r>
          </a:p>
          <a:p>
            <a:endParaRPr lang="cy-GB" sz="2800" b="1" u="sng" dirty="0" smtClean="0"/>
          </a:p>
          <a:p>
            <a:r>
              <a:rPr lang="cy-GB" sz="2800" dirty="0">
                <a:solidFill>
                  <a:srgbClr val="FF0000"/>
                </a:solidFill>
              </a:rPr>
              <a:t>g</a:t>
            </a:r>
            <a:r>
              <a:rPr lang="cy-GB" sz="2800" dirty="0" smtClean="0"/>
              <a:t>ar </a:t>
            </a:r>
            <a:r>
              <a:rPr lang="cy-GB" sz="2800" dirty="0"/>
              <a:t>yn </a:t>
            </a:r>
            <a:r>
              <a:rPr lang="cy-GB" sz="2800" dirty="0" smtClean="0"/>
              <a:t>bîpio</a:t>
            </a:r>
          </a:p>
          <a:p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/>
              <a:t>a</a:t>
            </a:r>
            <a:r>
              <a:rPr lang="cy-GB" sz="2800" dirty="0" smtClean="0"/>
              <a:t>dar </a:t>
            </a:r>
            <a:r>
              <a:rPr lang="cy-GB" sz="2800" dirty="0"/>
              <a:t>yn </a:t>
            </a:r>
            <a:r>
              <a:rPr lang="cy-GB" sz="2800" dirty="0" smtClean="0"/>
              <a:t>canu</a:t>
            </a:r>
          </a:p>
          <a:p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>
                <a:solidFill>
                  <a:srgbClr val="FF0000"/>
                </a:solidFill>
              </a:rPr>
              <a:t>b</a:t>
            </a:r>
            <a:r>
              <a:rPr lang="cy-GB" sz="2800" dirty="0" smtClean="0"/>
              <a:t>obl </a:t>
            </a:r>
            <a:r>
              <a:rPr lang="cy-GB" sz="2800" dirty="0"/>
              <a:t>yn </a:t>
            </a:r>
            <a:r>
              <a:rPr lang="cy-GB" sz="2800" dirty="0" smtClean="0"/>
              <a:t>siarad</a:t>
            </a:r>
          </a:p>
          <a:p>
            <a:r>
              <a:rPr lang="cy-GB" sz="2800" dirty="0" smtClean="0"/>
              <a:t> </a:t>
            </a:r>
          </a:p>
          <a:p>
            <a:r>
              <a:rPr lang="cy-GB" sz="2800" dirty="0"/>
              <a:t>s</a:t>
            </a:r>
            <a:r>
              <a:rPr lang="cy-GB" sz="2800" dirty="0" smtClean="0"/>
              <a:t>iswrn </a:t>
            </a:r>
            <a:r>
              <a:rPr lang="cy-GB" sz="2800" dirty="0"/>
              <a:t>yn </a:t>
            </a:r>
            <a:r>
              <a:rPr lang="cy-GB" sz="2800" dirty="0" smtClean="0"/>
              <a:t>torri</a:t>
            </a:r>
          </a:p>
          <a:p>
            <a:endParaRPr lang="cy-GB" sz="2800" dirty="0" smtClean="0"/>
          </a:p>
          <a:p>
            <a:r>
              <a:rPr lang="cy-GB" sz="2800" dirty="0">
                <a:solidFill>
                  <a:srgbClr val="FF0000"/>
                </a:solidFill>
              </a:rPr>
              <a:t>g</a:t>
            </a:r>
            <a:r>
              <a:rPr lang="cy-GB" sz="2800" dirty="0" smtClean="0"/>
              <a:t>loch </a:t>
            </a:r>
            <a:r>
              <a:rPr lang="cy-GB" sz="2800" dirty="0"/>
              <a:t>yr </a:t>
            </a:r>
            <a:r>
              <a:rPr lang="cy-GB" sz="2800" dirty="0" smtClean="0"/>
              <a:t>ysgol</a:t>
            </a:r>
            <a:endParaRPr lang="cy-GB" sz="2800" dirty="0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8408503" y="1638965"/>
            <a:ext cx="2734155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cy-GB" sz="2800" b="1" u="sng" dirty="0" smtClean="0">
                <a:latin typeface="+mn-lt"/>
              </a:rPr>
              <a:t>Golygfeydd</a:t>
            </a:r>
            <a:r>
              <a:rPr lang="cy-GB" sz="2800" b="1" dirty="0" smtClean="0">
                <a:latin typeface="+mn-lt"/>
              </a:rPr>
              <a:t/>
            </a:r>
            <a:br>
              <a:rPr lang="cy-GB" sz="2800" b="1" dirty="0" smtClean="0">
                <a:latin typeface="+mn-lt"/>
              </a:rPr>
            </a:br>
            <a:r>
              <a:rPr lang="cy-GB" sz="2800" b="1" dirty="0">
                <a:latin typeface="+mn-lt"/>
              </a:rPr>
              <a:t/>
            </a:r>
            <a:br>
              <a:rPr lang="cy-GB" sz="2800" b="1" dirty="0">
                <a:latin typeface="+mn-lt"/>
              </a:rPr>
            </a:br>
            <a:r>
              <a:rPr lang="cy-GB" sz="2800" dirty="0">
                <a:solidFill>
                  <a:srgbClr val="FF0000"/>
                </a:solidFill>
                <a:latin typeface="+mn-lt"/>
              </a:rPr>
              <a:t>_</a:t>
            </a:r>
            <a:r>
              <a:rPr lang="cy-GB" sz="2800" dirty="0" smtClean="0">
                <a:latin typeface="+mn-lt"/>
              </a:rPr>
              <a:t>oleuadau traffig</a:t>
            </a:r>
            <a:br>
              <a:rPr lang="cy-GB" sz="2800" dirty="0" smtClean="0">
                <a:latin typeface="+mn-lt"/>
              </a:rPr>
            </a:br>
            <a:r>
              <a:rPr lang="cy-GB" sz="2800" dirty="0">
                <a:latin typeface="+mn-lt"/>
              </a:rPr>
              <a:t/>
            </a:r>
            <a:br>
              <a:rPr lang="cy-GB" sz="2800" dirty="0">
                <a:latin typeface="+mn-lt"/>
              </a:rPr>
            </a:br>
            <a:r>
              <a:rPr lang="cy-GB" sz="2800" dirty="0">
                <a:solidFill>
                  <a:srgbClr val="FF0000"/>
                </a:solidFill>
                <a:latin typeface="+mn-lt"/>
              </a:rPr>
              <a:t>b</a:t>
            </a:r>
            <a:r>
              <a:rPr lang="cy-GB" sz="2800" dirty="0" smtClean="0">
                <a:latin typeface="+mn-lt"/>
              </a:rPr>
              <a:t>lant </a:t>
            </a:r>
            <a:r>
              <a:rPr lang="cy-GB" sz="2800" dirty="0">
                <a:latin typeface="+mn-lt"/>
              </a:rPr>
              <a:t>yn </a:t>
            </a:r>
            <a:r>
              <a:rPr lang="cy-GB" sz="2800" dirty="0" smtClean="0">
                <a:latin typeface="+mn-lt"/>
              </a:rPr>
              <a:t>chwarae</a:t>
            </a:r>
            <a:br>
              <a:rPr lang="cy-GB" sz="2800" dirty="0" smtClean="0">
                <a:latin typeface="+mn-lt"/>
              </a:rPr>
            </a:br>
            <a:r>
              <a:rPr lang="cy-GB" sz="2800" dirty="0">
                <a:latin typeface="+mn-lt"/>
              </a:rPr>
              <a:t/>
            </a:r>
            <a:br>
              <a:rPr lang="cy-GB" sz="2800" dirty="0">
                <a:latin typeface="+mn-lt"/>
              </a:rPr>
            </a:br>
            <a:r>
              <a:rPr lang="cy-GB" sz="2800" dirty="0">
                <a:latin typeface="+mn-lt"/>
              </a:rPr>
              <a:t>y</a:t>
            </a:r>
            <a:r>
              <a:rPr lang="cy-GB" sz="2800" dirty="0" smtClean="0">
                <a:latin typeface="+mn-lt"/>
              </a:rPr>
              <a:t>sgol fawr</a:t>
            </a:r>
            <a:br>
              <a:rPr lang="cy-GB" sz="2800" dirty="0" smtClean="0">
                <a:latin typeface="+mn-lt"/>
              </a:rPr>
            </a:br>
            <a:r>
              <a:rPr lang="cy-GB" sz="2800" dirty="0">
                <a:latin typeface="+mn-lt"/>
              </a:rPr>
              <a:t/>
            </a:r>
            <a:br>
              <a:rPr lang="cy-GB" sz="2800" dirty="0">
                <a:latin typeface="+mn-lt"/>
              </a:rPr>
            </a:br>
            <a:r>
              <a:rPr lang="cy-GB" sz="2800" dirty="0">
                <a:latin typeface="+mn-lt"/>
              </a:rPr>
              <a:t>s</a:t>
            </a:r>
            <a:r>
              <a:rPr lang="cy-GB" sz="2800" dirty="0" smtClean="0">
                <a:latin typeface="+mn-lt"/>
              </a:rPr>
              <a:t>iop </a:t>
            </a:r>
            <a:r>
              <a:rPr lang="cy-GB" sz="2800" dirty="0">
                <a:latin typeface="+mn-lt"/>
              </a:rPr>
              <a:t>trin gwallt </a:t>
            </a:r>
            <a:r>
              <a:rPr lang="cy-GB" sz="2800" dirty="0" smtClean="0">
                <a:latin typeface="+mn-lt"/>
              </a:rPr>
              <a:t/>
            </a:r>
            <a:br>
              <a:rPr lang="cy-GB" sz="2800" dirty="0" smtClean="0">
                <a:latin typeface="+mn-lt"/>
              </a:rPr>
            </a:br>
            <a:r>
              <a:rPr lang="cy-GB" sz="2800" dirty="0">
                <a:latin typeface="+mn-lt"/>
              </a:rPr>
              <a:t/>
            </a:r>
            <a:br>
              <a:rPr lang="cy-GB" sz="2800" dirty="0">
                <a:latin typeface="+mn-lt"/>
              </a:rPr>
            </a:br>
            <a:r>
              <a:rPr lang="cy-GB" sz="2800" dirty="0">
                <a:solidFill>
                  <a:srgbClr val="FF0000"/>
                </a:solidFill>
                <a:latin typeface="+mn-lt"/>
              </a:rPr>
              <a:t>f</a:t>
            </a:r>
            <a:r>
              <a:rPr lang="cy-GB" sz="2800" dirty="0" smtClean="0">
                <a:latin typeface="+mn-lt"/>
              </a:rPr>
              <a:t>ara </a:t>
            </a:r>
            <a:r>
              <a:rPr lang="cy-GB" sz="2800" dirty="0">
                <a:latin typeface="+mn-lt"/>
              </a:rPr>
              <a:t>yn y ffenest </a:t>
            </a:r>
          </a:p>
        </p:txBody>
      </p:sp>
      <p:pic>
        <p:nvPicPr>
          <p:cNvPr id="1026" name="Picture 2" descr="Red Car Clipart Images - Free Download on Freepi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334" y="2219511"/>
            <a:ext cx="767456" cy="656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,800+ Bird Singing Stock Illustrations, Royalty-Free Vector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011" y="2890497"/>
            <a:ext cx="1382438" cy="11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eople Talking Clipart Four People Talking In The Street ..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322" y="4036894"/>
            <a:ext cx="773815" cy="773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cissors cutting hair clipart - Clip Art Librar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846" y="4953653"/>
            <a:ext cx="829096" cy="68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chool Bell Royalty Free SVG, Cliparts, Vectors, and Stock Illustration.  Image 57875160.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899" y="5742163"/>
            <a:ext cx="604643" cy="60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raffic Light SVG, Traffic Light Clipart, Traffic Light Cut Files For  Silhouette, Traffic Light Files for Cricut, Png, Dx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7641" y="2219511"/>
            <a:ext cx="1013658" cy="76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Kids Playing Clipart Images – Browse 112,010 Stock Photos, Vectors, and  Video | Adobe Stoc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2178" y="3193120"/>
            <a:ext cx="1009121" cy="74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5,900+ Go To School Stock Illustrations, Royalty-Free Vector Graphics &amp; Clip  Art - iStock | Kids go to school, Children go to school, Baby go to school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6990" y="4088257"/>
            <a:ext cx="743835" cy="74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airdresser Clipart Images - Free Download on Freepik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8536" y="4820832"/>
            <a:ext cx="833776" cy="83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Rustic Bread Bakery Cartoon Illustration - Generative AI. Rustic, Bread,  Wheat, Window. Stock Image - Image of bread, meat: 317143909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4" r="7423" b="15323"/>
          <a:stretch/>
        </p:blipFill>
        <p:spPr bwMode="auto">
          <a:xfrm>
            <a:off x="11040883" y="5651684"/>
            <a:ext cx="818786" cy="65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itle 1"/>
          <p:cNvSpPr txBox="1">
            <a:spLocks/>
          </p:cNvSpPr>
          <p:nvPr/>
        </p:nvSpPr>
        <p:spPr>
          <a:xfrm>
            <a:off x="3536597" y="131010"/>
            <a:ext cx="461822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s-ES" b="1" u="sng" smtClean="0"/>
              <a:t>Mat iaith </a:t>
            </a:r>
            <a:endParaRPr lang="cy-GB" u="sng" dirty="0"/>
          </a:p>
        </p:txBody>
      </p:sp>
    </p:spTree>
    <p:extLst>
      <p:ext uri="{BB962C8B-B14F-4D97-AF65-F5344CB8AC3E}">
        <p14:creationId xmlns:p14="http://schemas.microsoft.com/office/powerpoint/2010/main" val="84410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6597" y="131010"/>
            <a:ext cx="4618220" cy="1325563"/>
          </a:xfrm>
        </p:spPr>
        <p:txBody>
          <a:bodyPr>
            <a:normAutofit/>
          </a:bodyPr>
          <a:lstStyle/>
          <a:p>
            <a:pPr algn="ctr"/>
            <a:r>
              <a:rPr lang="es-ES" b="1" u="sng" dirty="0" smtClean="0"/>
              <a:t>Mat </a:t>
            </a:r>
            <a:r>
              <a:rPr lang="es-ES" b="1" u="sng" dirty="0" err="1" smtClean="0"/>
              <a:t>iaith</a:t>
            </a:r>
            <a:r>
              <a:rPr lang="es-ES" b="1" u="sng" dirty="0" smtClean="0"/>
              <a:t> </a:t>
            </a:r>
            <a:endParaRPr lang="cy-GB" u="sng" dirty="0"/>
          </a:p>
        </p:txBody>
      </p:sp>
      <p:sp>
        <p:nvSpPr>
          <p:cNvPr id="8" name="Rectangle 7"/>
          <p:cNvSpPr/>
          <p:nvPr/>
        </p:nvSpPr>
        <p:spPr>
          <a:xfrm>
            <a:off x="337931" y="1575198"/>
            <a:ext cx="3717234" cy="495962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b="1" dirty="0"/>
              <a:t>Clywais i…</a:t>
            </a:r>
            <a:r>
              <a:rPr lang="cy-GB" sz="2800" dirty="0"/>
              <a:t> (I heard…)</a:t>
            </a:r>
            <a:br>
              <a:rPr lang="cy-GB" sz="2800" dirty="0"/>
            </a:br>
            <a:r>
              <a:rPr lang="cy-GB" sz="2800" b="1" dirty="0"/>
              <a:t>Gwelais i…</a:t>
            </a:r>
            <a:r>
              <a:rPr lang="cy-GB" sz="2800" dirty="0"/>
              <a:t> (I saw…)</a:t>
            </a:r>
            <a:br>
              <a:rPr lang="cy-GB" sz="2800" dirty="0"/>
            </a:br>
            <a:r>
              <a:rPr lang="cy-GB" sz="2800" b="1" dirty="0"/>
              <a:t>Blasais i…</a:t>
            </a:r>
            <a:r>
              <a:rPr lang="cy-GB" sz="2800" dirty="0"/>
              <a:t> (I tasted…)</a:t>
            </a:r>
            <a:br>
              <a:rPr lang="cy-GB" sz="2800" dirty="0"/>
            </a:br>
            <a:r>
              <a:rPr lang="cy-GB" sz="2800" b="1" dirty="0"/>
              <a:t>Aroglais i…</a:t>
            </a:r>
            <a:r>
              <a:rPr lang="cy-GB" sz="2800" dirty="0"/>
              <a:t> (I smelled…)</a:t>
            </a:r>
            <a:br>
              <a:rPr lang="cy-GB" sz="2800" dirty="0"/>
            </a:br>
            <a:r>
              <a:rPr lang="cy-GB" sz="2800" b="1" dirty="0"/>
              <a:t>Cyffyrddais i…</a:t>
            </a:r>
            <a:r>
              <a:rPr lang="cy-GB" sz="2800" dirty="0"/>
              <a:t> (I touched…)</a:t>
            </a:r>
          </a:p>
        </p:txBody>
      </p:sp>
      <p:sp>
        <p:nvSpPr>
          <p:cNvPr id="9" name="Rectangle 8"/>
          <p:cNvSpPr/>
          <p:nvPr/>
        </p:nvSpPr>
        <p:spPr>
          <a:xfrm>
            <a:off x="4326834" y="1575198"/>
            <a:ext cx="3717234" cy="495962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Rectangle 9"/>
          <p:cNvSpPr/>
          <p:nvPr/>
        </p:nvSpPr>
        <p:spPr>
          <a:xfrm>
            <a:off x="8315737" y="1575198"/>
            <a:ext cx="3717234" cy="495962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Rectangle 5"/>
          <p:cNvSpPr/>
          <p:nvPr/>
        </p:nvSpPr>
        <p:spPr>
          <a:xfrm>
            <a:off x="414129" y="1638965"/>
            <a:ext cx="210047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u="sng" dirty="0" smtClean="0"/>
              <a:t>Blasau</a:t>
            </a:r>
          </a:p>
          <a:p>
            <a:r>
              <a:rPr lang="cy-GB" sz="2800" b="1" dirty="0" smtClean="0"/>
              <a:t> </a:t>
            </a:r>
          </a:p>
          <a:p>
            <a:r>
              <a:rPr lang="cy-GB" sz="2800" dirty="0"/>
              <a:t>l</a:t>
            </a:r>
            <a:r>
              <a:rPr lang="cy-GB" sz="2800" dirty="0" smtClean="0"/>
              <a:t>osin melys</a:t>
            </a:r>
          </a:p>
          <a:p>
            <a:r>
              <a:rPr lang="cy-GB" sz="2800" dirty="0" smtClean="0"/>
              <a:t> </a:t>
            </a:r>
            <a:endParaRPr lang="cy-GB" sz="2800" dirty="0"/>
          </a:p>
          <a:p>
            <a:r>
              <a:rPr lang="cy-GB" sz="2800" dirty="0" smtClean="0">
                <a:solidFill>
                  <a:srgbClr val="FF0000"/>
                </a:solidFill>
              </a:rPr>
              <a:t>f</a:t>
            </a:r>
            <a:r>
              <a:rPr lang="cy-GB" sz="2800" dirty="0" smtClean="0"/>
              <a:t>ara ffres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>
                <a:solidFill>
                  <a:srgbClr val="FF0000"/>
                </a:solidFill>
              </a:rPr>
              <a:t>g</a:t>
            </a:r>
            <a:r>
              <a:rPr lang="cy-GB" sz="2800" dirty="0" smtClean="0"/>
              <a:t>aws hallt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/>
              <a:t>afal sur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/>
              <a:t>h</a:t>
            </a:r>
            <a:r>
              <a:rPr lang="cy-GB" sz="2800" dirty="0" smtClean="0"/>
              <a:t>ufen </a:t>
            </a:r>
            <a:r>
              <a:rPr lang="cy-GB" sz="2800" dirty="0"/>
              <a:t>iâ </a:t>
            </a:r>
            <a:r>
              <a:rPr lang="cy-GB" sz="2800" dirty="0" smtClean="0"/>
              <a:t>oer</a:t>
            </a:r>
            <a:endParaRPr lang="cy-GB" sz="2800" dirty="0"/>
          </a:p>
        </p:txBody>
      </p:sp>
      <p:sp>
        <p:nvSpPr>
          <p:cNvPr id="3" name="Rectangle 2"/>
          <p:cNvSpPr/>
          <p:nvPr/>
        </p:nvSpPr>
        <p:spPr>
          <a:xfrm>
            <a:off x="4359965" y="1638965"/>
            <a:ext cx="2796209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u="sng" dirty="0" smtClean="0"/>
              <a:t>Arogleuon</a:t>
            </a:r>
          </a:p>
          <a:p>
            <a:r>
              <a:rPr lang="cy-GB" sz="2800" b="1" dirty="0" smtClean="0"/>
              <a:t> </a:t>
            </a:r>
            <a:endParaRPr lang="cy-GB" sz="2800" b="1" dirty="0"/>
          </a:p>
          <a:p>
            <a:r>
              <a:rPr lang="cy-GB" sz="2800" dirty="0" smtClean="0">
                <a:solidFill>
                  <a:srgbClr val="FF0000"/>
                </a:solidFill>
              </a:rPr>
              <a:t>f</a:t>
            </a:r>
            <a:r>
              <a:rPr lang="cy-GB" sz="2800" dirty="0" smtClean="0"/>
              <a:t>ara ffres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>
                <a:solidFill>
                  <a:srgbClr val="FF0000"/>
                </a:solidFill>
              </a:rPr>
              <a:t>b</a:t>
            </a:r>
            <a:r>
              <a:rPr lang="cy-GB" sz="2800" dirty="0" smtClean="0"/>
              <a:t>etrol cryf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>
                <a:solidFill>
                  <a:srgbClr val="FF0000"/>
                </a:solidFill>
              </a:rPr>
              <a:t>b</a:t>
            </a:r>
            <a:r>
              <a:rPr lang="cy-GB" sz="2800" dirty="0" smtClean="0"/>
              <a:t>izza poeth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>
                <a:solidFill>
                  <a:srgbClr val="FF0000"/>
                </a:solidFill>
              </a:rPr>
              <a:t>f</a:t>
            </a:r>
            <a:r>
              <a:rPr lang="cy-GB" sz="2800" dirty="0" smtClean="0"/>
              <a:t>lodau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/>
              <a:t>s</a:t>
            </a:r>
            <a:r>
              <a:rPr lang="cy-GB" sz="2800" dirty="0" smtClean="0"/>
              <a:t>iampŵ </a:t>
            </a:r>
            <a:r>
              <a:rPr lang="cy-GB" sz="2800" dirty="0"/>
              <a:t>melys </a:t>
            </a:r>
          </a:p>
        </p:txBody>
      </p:sp>
      <p:sp>
        <p:nvSpPr>
          <p:cNvPr id="4" name="Rectangle 3"/>
          <p:cNvSpPr/>
          <p:nvPr/>
        </p:nvSpPr>
        <p:spPr>
          <a:xfrm>
            <a:off x="8315737" y="1638965"/>
            <a:ext cx="2557671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u="sng" dirty="0" smtClean="0"/>
              <a:t>Cyffyrddiadau</a:t>
            </a:r>
          </a:p>
          <a:p>
            <a:endParaRPr lang="cy-GB" sz="2800" b="1" dirty="0" smtClean="0"/>
          </a:p>
          <a:p>
            <a:r>
              <a:rPr lang="cy-GB" sz="2800" dirty="0" smtClean="0">
                <a:solidFill>
                  <a:srgbClr val="FF0000"/>
                </a:solidFill>
              </a:rPr>
              <a:t>b</a:t>
            </a:r>
            <a:r>
              <a:rPr lang="cy-GB" sz="2800" dirty="0" smtClean="0"/>
              <a:t>ren garw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>
                <a:solidFill>
                  <a:srgbClr val="FF0000"/>
                </a:solidFill>
              </a:rPr>
              <a:t>g</a:t>
            </a:r>
            <a:r>
              <a:rPr lang="cy-GB" sz="2800" dirty="0" smtClean="0"/>
              <a:t>ot feddal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/>
              <a:t>h</a:t>
            </a:r>
            <a:r>
              <a:rPr lang="cy-GB" sz="2800" dirty="0" smtClean="0"/>
              <a:t>ufen </a:t>
            </a:r>
            <a:r>
              <a:rPr lang="cy-GB" sz="2800" dirty="0"/>
              <a:t>iâ </a:t>
            </a:r>
            <a:r>
              <a:rPr lang="cy-GB" sz="2800" dirty="0" smtClean="0"/>
              <a:t>oer</a:t>
            </a:r>
          </a:p>
          <a:p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 smtClean="0">
                <a:solidFill>
                  <a:srgbClr val="FF0000"/>
                </a:solidFill>
              </a:rPr>
              <a:t>g</a:t>
            </a:r>
            <a:r>
              <a:rPr lang="cy-GB" sz="2800" dirty="0" smtClean="0"/>
              <a:t>adair galed</a:t>
            </a:r>
          </a:p>
          <a:p>
            <a:r>
              <a:rPr lang="cy-GB" sz="2800" dirty="0" smtClean="0"/>
              <a:t> </a:t>
            </a:r>
            <a:r>
              <a:rPr lang="cy-GB" sz="2800" dirty="0"/>
              <a:t/>
            </a:r>
            <a:br>
              <a:rPr lang="cy-GB" sz="2800" dirty="0"/>
            </a:br>
            <a:r>
              <a:rPr lang="cy-GB" sz="2800" dirty="0"/>
              <a:t>f</a:t>
            </a:r>
            <a:r>
              <a:rPr lang="cy-GB" sz="2800" dirty="0" smtClean="0"/>
              <a:t>fenestr </a:t>
            </a:r>
            <a:r>
              <a:rPr lang="cy-GB" sz="2800" dirty="0"/>
              <a:t>wydr </a:t>
            </a:r>
          </a:p>
        </p:txBody>
      </p:sp>
      <p:pic>
        <p:nvPicPr>
          <p:cNvPr id="2050" name="Picture 2" descr="Candy Clipart Vector Art, Icons, and Graphics for Free Downlo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949" y="2370234"/>
            <a:ext cx="1192840" cy="58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amadan Slice Loaf Bread Cartoon Colored Clipart Stock Illustration -  Download Image Now - Allah, Art, Cartoon - iSto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601" y="2985161"/>
            <a:ext cx="1045116" cy="1045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heese - Free vector clipart images on creazilla.co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788" y="3837447"/>
            <a:ext cx="1154278" cy="1154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lip Art Image of a Sour Cartoon Green Apple With a Puckered Mouth #2620723  | Clipart.com School Editio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406" y="4847189"/>
            <a:ext cx="682625" cy="71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Ice Cream Cone PNG Clip Art - Best WEB Clipart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927" y="5324751"/>
            <a:ext cx="464205" cy="107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Ramadan Slice Loaf Bread Cartoon Colored Clipart Stock Illustration -  Download Image Now - Allah, Art, Cartoon - iStock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113" y="2407081"/>
            <a:ext cx="861857" cy="86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Icons - elaflex.d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461" y="3332705"/>
            <a:ext cx="803032" cy="66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Pizza Stock Illustrations – 213,827 Pizza Stock Illustrations, Vectors &amp;  Clipart - Dreamstim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345" y="4001899"/>
            <a:ext cx="1013658" cy="71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Flower Clipart Vector Art, Icons, and Graphics for Free Download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807" y="4732726"/>
            <a:ext cx="915308" cy="829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Shampoo clipart vector art and illustration | Premium AI-generated vector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190" y="5646048"/>
            <a:ext cx="727047" cy="72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Rough Wood Vector Art, Icons, and Graphics for Free Download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2366" y="2324853"/>
            <a:ext cx="1041434" cy="75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Soft Fur Coat Illustration Vectors &amp; Illustrations for Free Download |  Freepik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9688" y="3140558"/>
            <a:ext cx="524235" cy="86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Ice Cream Cone PNG Clip Art - Best WEB Clip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1697" y="3614638"/>
            <a:ext cx="464205" cy="107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Wooden Folding Seat Clip Art at Clker.com - vector clip art online, royalty  free &amp; public domain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9688" y="4644012"/>
            <a:ext cx="682625" cy="100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Window Glass Stock Illustrations – 333,037 Window Glass Stock  Illustrations, Vectors &amp; Clipart - Dreamstime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3976" y="5569120"/>
            <a:ext cx="888776" cy="88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01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u="sng" dirty="0" smtClean="0">
                <a:latin typeface="Comic Sans MS" panose="030F0702030302020204" pitchFamily="66" charset="0"/>
              </a:rPr>
              <a:t>Ein taith!</a:t>
            </a:r>
            <a:endParaRPr lang="cy-GB" b="1" u="sng" dirty="0">
              <a:latin typeface="Comic Sans MS" panose="030F0702030302020204" pitchFamily="66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0026" y="1530052"/>
            <a:ext cx="8305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600" b="1" dirty="0">
                <a:latin typeface="Comic Sans MS" panose="030F0702030302020204" pitchFamily="66" charset="0"/>
              </a:rPr>
              <a:t>Clywais i…</a:t>
            </a:r>
            <a:r>
              <a:rPr lang="cy-GB" sz="3600" dirty="0">
                <a:latin typeface="Comic Sans MS" panose="030F0702030302020204" pitchFamily="66" charset="0"/>
              </a:rPr>
              <a:t> </a:t>
            </a:r>
          </a:p>
          <a:p>
            <a:endParaRPr lang="cy-GB" sz="3600" dirty="0"/>
          </a:p>
          <a:p>
            <a:r>
              <a:rPr lang="cy-GB" sz="3600" dirty="0"/>
              <a:t/>
            </a:r>
            <a:br>
              <a:rPr lang="cy-GB" sz="3600" dirty="0"/>
            </a:br>
            <a:endParaRPr lang="cy-GB" sz="3600" dirty="0"/>
          </a:p>
          <a:p>
            <a:r>
              <a:rPr lang="cy-GB" sz="3600" dirty="0"/>
              <a:t/>
            </a:r>
            <a:br>
              <a:rPr lang="cy-GB" sz="3600" dirty="0"/>
            </a:br>
            <a:r>
              <a:rPr lang="cy-GB" sz="3600" dirty="0" smtClean="0"/>
              <a:t> </a:t>
            </a:r>
            <a:r>
              <a:rPr lang="cy-GB" sz="3600" dirty="0"/>
              <a:t/>
            </a:r>
            <a:br>
              <a:rPr lang="cy-GB" sz="3600" dirty="0"/>
            </a:br>
            <a:endParaRPr lang="cy-GB" sz="3600" dirty="0"/>
          </a:p>
        </p:txBody>
      </p:sp>
      <p:pic>
        <p:nvPicPr>
          <p:cNvPr id="9" name="Picture 2" descr="Red Car Clipart Images - Free Download on Freepi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65" y="2721370"/>
            <a:ext cx="2044454" cy="1748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2,800+ Bird Singing Stock Illustrations, Royalty-Free Vector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3979" y="998583"/>
            <a:ext cx="3451674" cy="282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People Talking Clipart Four People Talking In The Street ..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820" y="1530052"/>
            <a:ext cx="2174300" cy="217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scissors cutting hair clipart - Clip Art Librar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8552" y="4064394"/>
            <a:ext cx="2699321" cy="223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School Bell Royalty Free SVG, Cliparts, Vectors, and Stock Illustration.  Image 57875160.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239" y="4659222"/>
            <a:ext cx="1682295" cy="168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891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latin typeface="Comic Sans MS" panose="030F0702030302020204" pitchFamily="66" charset="0"/>
              </a:rPr>
              <a:t>Gwelais i…</a:t>
            </a:r>
            <a:br>
              <a:rPr lang="cy-GB" b="1" dirty="0">
                <a:latin typeface="Comic Sans MS" panose="030F0702030302020204" pitchFamily="66" charset="0"/>
              </a:rPr>
            </a:b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4" name="Picture 12" descr="Traffic Light SVG, Traffic Light Clipart, Traffic Light Cut Files For  Silhouette, Traffic Light Files for Cricut, Png, Dx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009" y="884307"/>
            <a:ext cx="3292310" cy="246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Kids Playing Clipart Images – Browse 112,010 Stock Photos, Vectors, and  Video | Adobe Sto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718" y="703225"/>
            <a:ext cx="3277573" cy="242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5,900+ Go To School Stock Illustrations, Royalty-Free Vector Graphics &amp; Clip  Art - iStock | Kids go to school, Children go to school, Baby go to schoo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10" y="2287678"/>
            <a:ext cx="2415938" cy="241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Hairdresser Clipart Images - Free Download on Freepi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8505" y="3353541"/>
            <a:ext cx="2708062" cy="270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Rustic Bread Bakery Cartoon Illustration - Generative AI. Rustic, Bread,  Wheat, Window. Stock Image - Image of bread, meat: 317143909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4" r="7423" b="15323"/>
          <a:stretch/>
        </p:blipFill>
        <p:spPr bwMode="auto">
          <a:xfrm>
            <a:off x="4103638" y="3918340"/>
            <a:ext cx="2659375" cy="214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19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latin typeface="Comic Sans MS" panose="030F0702030302020204" pitchFamily="66" charset="0"/>
              </a:rPr>
              <a:t>Blasais i…</a:t>
            </a:r>
            <a:r>
              <a:rPr lang="cy-GB" dirty="0">
                <a:latin typeface="Comic Sans MS" panose="030F0702030302020204" pitchFamily="66" charset="0"/>
              </a:rPr>
              <a:t/>
            </a:r>
            <a:br>
              <a:rPr lang="cy-GB" dirty="0">
                <a:latin typeface="Comic Sans MS" panose="030F0702030302020204" pitchFamily="66" charset="0"/>
              </a:rPr>
            </a:b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5" name="Picture 2" descr="Candy Clipart Vector Art, Icons, and Graphics for Free Downlo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447" y="896294"/>
            <a:ext cx="3259038" cy="158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Ramadan Slice Loaf Bread Cartoon Colored Clipart Stock Illustration -  Download Image Now - Allah, Art, Cartoon - iStoc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569" y="1037845"/>
            <a:ext cx="2855431" cy="285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heese - Free vector clipart images on creazilla.co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160" y="3613038"/>
            <a:ext cx="3153680" cy="315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lip Art Image of a Sour Cartoon Green Apple With a Puckered Mouth #2620723  | Clipart.com School Edi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9448" y="3613038"/>
            <a:ext cx="1865045" cy="195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ce Cream Cone PNG Clip Art - Best WEB Clipar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46" y="3613038"/>
            <a:ext cx="1268285" cy="293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58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latin typeface="Comic Sans MS" panose="030F0702030302020204" pitchFamily="66" charset="0"/>
              </a:rPr>
              <a:t>Aroglais i…</a:t>
            </a:r>
            <a:br>
              <a:rPr lang="cy-GB" b="1" dirty="0">
                <a:latin typeface="Comic Sans MS" panose="030F0702030302020204" pitchFamily="66" charset="0"/>
              </a:rPr>
            </a:b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4" name="Picture 4" descr="Ramadan Slice Loaf Bread Cartoon Colored Clipart Stock Illustration -  Download Image Now - Allah, Art, Cartoon - i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369716"/>
            <a:ext cx="2540970" cy="254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Icons - elaflex.d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0121" y="1447709"/>
            <a:ext cx="2367539" cy="197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Pizza Stock Illustrations – 213,827 Pizza Stock Illustrations, Vectors &amp;  Clipart - Dreamstim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406" y="1369716"/>
            <a:ext cx="2988517" cy="211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8" descr="Flower Clipart Vector Art, Icons, and Graphics for Free Downloa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443" y="3988680"/>
            <a:ext cx="2698557" cy="244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Shampoo clipart vector art and illustration | Premium AI-generated vector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429" y="3589714"/>
            <a:ext cx="2143516" cy="2143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23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latin typeface="Comic Sans MS" panose="030F0702030302020204" pitchFamily="66" charset="0"/>
              </a:rPr>
              <a:t>Cyffyrddais i…</a:t>
            </a: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5" name="Picture 22" descr="Rough Wood Vector Art, Icons, and Graphics for Free 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346" y="1690688"/>
            <a:ext cx="2311527" cy="166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4" descr="Soft Fur Coat Illustration Vectors &amp; Illustrations for Free Download |  Freep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139" y="1726559"/>
            <a:ext cx="1163572" cy="191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ce Cream Cone PNG Clip Art - Best WEB Clip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2996" y="1367663"/>
            <a:ext cx="1030332" cy="23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Wooden Folding Seat Clip Art at Clker.com - vector clip art online, royalty  free &amp; public domai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489" y="3995505"/>
            <a:ext cx="1515128" cy="223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8" descr="Window Glass Stock Illustrations – 333,037 Window Glass Stock  Illustrations, Vectors &amp; Clipart - Dreamstim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395" y="4146377"/>
            <a:ext cx="1972693" cy="1972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75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err="1" smtClean="0">
                <a:latin typeface="Comic Sans MS" panose="030F0702030302020204" pitchFamily="66" charset="0"/>
              </a:rPr>
              <a:t>Fy</a:t>
            </a:r>
            <a:r>
              <a:rPr lang="en-GB" u="sng" dirty="0" smtClean="0">
                <a:latin typeface="Comic Sans MS" panose="030F0702030302020204" pitchFamily="66" charset="0"/>
              </a:rPr>
              <a:t> </a:t>
            </a:r>
            <a:r>
              <a:rPr lang="en-GB" u="sng" dirty="0" err="1" smtClean="0">
                <a:latin typeface="Comic Sans MS" panose="030F0702030302020204" pitchFamily="66" charset="0"/>
              </a:rPr>
              <a:t>nhaith</a:t>
            </a:r>
            <a:r>
              <a:rPr lang="en-GB" u="sng" dirty="0" smtClean="0">
                <a:latin typeface="Comic Sans MS" panose="030F0702030302020204" pitchFamily="66" charset="0"/>
              </a:rPr>
              <a:t>!</a:t>
            </a:r>
            <a:endParaRPr lang="cy-GB" u="sng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5568" y="1762255"/>
            <a:ext cx="42734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>
                <a:latin typeface="Comic Sans MS" panose="030F0702030302020204" pitchFamily="66" charset="0"/>
              </a:rPr>
              <a:t>Ar</a:t>
            </a:r>
            <a:r>
              <a:rPr lang="en-GB" sz="2800" b="1" dirty="0" smtClean="0">
                <a:latin typeface="Comic Sans MS" panose="030F0702030302020204" pitchFamily="66" charset="0"/>
              </a:rPr>
              <a:t> </a:t>
            </a:r>
            <a:r>
              <a:rPr lang="en-GB" sz="2800" b="1" dirty="0" err="1" smtClean="0">
                <a:latin typeface="Comic Sans MS" panose="030F0702030302020204" pitchFamily="66" charset="0"/>
              </a:rPr>
              <a:t>fy</a:t>
            </a:r>
            <a:r>
              <a:rPr lang="en-GB" sz="2800" b="1" dirty="0" smtClean="0">
                <a:latin typeface="Comic Sans MS" panose="030F0702030302020204" pitchFamily="66" charset="0"/>
              </a:rPr>
              <a:t> </a:t>
            </a:r>
            <a:r>
              <a:rPr lang="en-GB" sz="2800" b="1" dirty="0" err="1" smtClean="0">
                <a:latin typeface="Comic Sans MS" panose="030F0702030302020204" pitchFamily="66" charset="0"/>
              </a:rPr>
              <a:t>nhaith</a:t>
            </a:r>
            <a:r>
              <a:rPr lang="en-GB" sz="2800" b="1" dirty="0" smtClean="0">
                <a:latin typeface="Comic Sans MS" panose="030F0702030302020204" pitchFamily="66" charset="0"/>
              </a:rPr>
              <a:t>, </a:t>
            </a:r>
            <a:r>
              <a:rPr lang="en-GB" sz="2800" b="1" dirty="0" err="1" smtClean="0">
                <a:latin typeface="Comic Sans MS" panose="030F0702030302020204" pitchFamily="66" charset="0"/>
              </a:rPr>
              <a:t>clywais</a:t>
            </a:r>
            <a:r>
              <a:rPr lang="en-GB" sz="2800" b="1" dirty="0" smtClean="0">
                <a:latin typeface="Comic Sans MS" panose="030F0702030302020204" pitchFamily="66" charset="0"/>
              </a:rPr>
              <a:t> </a:t>
            </a:r>
            <a:r>
              <a:rPr lang="en-GB" sz="2800" b="1" dirty="0" err="1" smtClean="0">
                <a:latin typeface="Comic Sans MS" panose="030F0702030302020204" pitchFamily="66" charset="0"/>
              </a:rPr>
              <a:t>i</a:t>
            </a:r>
            <a:r>
              <a:rPr lang="en-GB" sz="2800" b="1" dirty="0" smtClean="0">
                <a:latin typeface="Comic Sans MS" panose="030F0702030302020204" pitchFamily="66" charset="0"/>
              </a:rPr>
              <a:t> </a:t>
            </a:r>
            <a:endParaRPr lang="cy-GB" sz="2800" b="1" dirty="0">
              <a:latin typeface="Comic Sans MS" panose="030F0702030302020204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55982" y="3621313"/>
            <a:ext cx="3853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omic Sans MS" panose="030F0702030302020204" pitchFamily="66" charset="0"/>
              </a:rPr>
              <a:t>Blasais i…</a:t>
            </a:r>
            <a:r>
              <a:rPr lang="cy-GB" sz="28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32372" y="1866241"/>
            <a:ext cx="2164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omic Sans MS" panose="030F0702030302020204" pitchFamily="66" charset="0"/>
              </a:rPr>
              <a:t>Gwelais i</a:t>
            </a:r>
            <a:r>
              <a:rPr lang="cy-GB" sz="2800" b="1" dirty="0" smtClean="0">
                <a:latin typeface="Comic Sans MS" panose="030F0702030302020204" pitchFamily="66" charset="0"/>
              </a:rPr>
              <a:t>…</a:t>
            </a:r>
            <a:endParaRPr lang="cy-GB" sz="2800" b="1" dirty="0">
              <a:latin typeface="Comic Sans MS" panose="030F0702030302020204" pitchFamily="66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198164" y="3594965"/>
            <a:ext cx="3853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 </a:t>
            </a:r>
            <a:r>
              <a:rPr lang="cy-GB" sz="2800" b="1" dirty="0" smtClean="0">
                <a:latin typeface="Comic Sans MS" panose="030F0702030302020204" pitchFamily="66" charset="0"/>
              </a:rPr>
              <a:t>Cyffyrddais </a:t>
            </a:r>
            <a:r>
              <a:rPr lang="cy-GB" sz="2800" b="1" dirty="0">
                <a:latin typeface="Comic Sans MS" panose="030F0702030302020204" pitchFamily="66" charset="0"/>
              </a:rPr>
              <a:t>i…</a:t>
            </a:r>
            <a:r>
              <a:rPr lang="cy-GB" sz="28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10208" y="5489313"/>
            <a:ext cx="3853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omic Sans MS" panose="030F0702030302020204" pitchFamily="66" charset="0"/>
              </a:rPr>
              <a:t>Aroglais i…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51681" y="1527687"/>
            <a:ext cx="2549658" cy="120032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2400" dirty="0">
                <a:latin typeface="Comic Sans MS" panose="030F0702030302020204" pitchFamily="66" charset="0"/>
              </a:rPr>
              <a:t>ar yn </a:t>
            </a:r>
            <a:r>
              <a:rPr lang="cy-GB" sz="2400" dirty="0" smtClean="0">
                <a:latin typeface="Comic Sans MS" panose="030F0702030302020204" pitchFamily="66" charset="0"/>
              </a:rPr>
              <a:t>bîpio.</a:t>
            </a:r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latin typeface="Comic Sans MS" panose="030F0702030302020204" pitchFamily="66" charset="0"/>
              </a:rPr>
              <a:t>adar </a:t>
            </a:r>
            <a:r>
              <a:rPr lang="cy-GB" sz="2400" dirty="0">
                <a:latin typeface="Comic Sans MS" panose="030F0702030302020204" pitchFamily="66" charset="0"/>
              </a:rPr>
              <a:t>yn </a:t>
            </a:r>
            <a:r>
              <a:rPr lang="cy-GB" sz="2400" dirty="0" smtClean="0">
                <a:latin typeface="Comic Sans MS" panose="030F0702030302020204" pitchFamily="66" charset="0"/>
              </a:rPr>
              <a:t>canu. </a:t>
            </a:r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2400" dirty="0" smtClean="0">
                <a:latin typeface="Comic Sans MS" panose="030F0702030302020204" pitchFamily="66" charset="0"/>
              </a:rPr>
              <a:t>loch </a:t>
            </a:r>
            <a:r>
              <a:rPr lang="cy-GB" sz="2400" dirty="0">
                <a:latin typeface="Comic Sans MS" panose="030F0702030302020204" pitchFamily="66" charset="0"/>
              </a:rPr>
              <a:t>yr </a:t>
            </a:r>
            <a:r>
              <a:rPr lang="cy-GB" sz="2400" dirty="0" smtClean="0">
                <a:latin typeface="Comic Sans MS" panose="030F0702030302020204" pitchFamily="66" charset="0"/>
              </a:rPr>
              <a:t>ysgol.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55593" y="1545056"/>
            <a:ext cx="2690192" cy="120032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 smtClean="0">
                <a:solidFill>
                  <a:srgbClr val="FF0000"/>
                </a:solidFill>
              </a:rPr>
              <a:t>b</a:t>
            </a:r>
            <a:r>
              <a:rPr lang="cy-GB" sz="2400" dirty="0" smtClean="0"/>
              <a:t>lant </a:t>
            </a:r>
            <a:r>
              <a:rPr lang="cy-GB" sz="2400" dirty="0"/>
              <a:t>yn </a:t>
            </a:r>
            <a:r>
              <a:rPr lang="cy-GB" sz="2400" dirty="0" smtClean="0"/>
              <a:t>chwarae.</a:t>
            </a:r>
            <a:r>
              <a:rPr lang="cy-GB" sz="2400" dirty="0"/>
              <a:t/>
            </a:r>
            <a:br>
              <a:rPr lang="cy-GB" sz="2400" dirty="0"/>
            </a:br>
            <a:r>
              <a:rPr lang="cy-GB" sz="2400" dirty="0" smtClean="0"/>
              <a:t>ysgol fawr.</a:t>
            </a:r>
            <a:r>
              <a:rPr lang="cy-GB" sz="2400" dirty="0"/>
              <a:t/>
            </a:r>
            <a:br>
              <a:rPr lang="cy-GB" sz="2400" dirty="0"/>
            </a:br>
            <a:r>
              <a:rPr lang="cy-GB" sz="2400" dirty="0" smtClean="0">
                <a:solidFill>
                  <a:srgbClr val="FF0000"/>
                </a:solidFill>
              </a:rPr>
              <a:t>f</a:t>
            </a:r>
            <a:r>
              <a:rPr lang="cy-GB" sz="2400" dirty="0" smtClean="0"/>
              <a:t>ara </a:t>
            </a:r>
            <a:r>
              <a:rPr lang="cy-GB" sz="2400" dirty="0"/>
              <a:t>yn y ffenest </a:t>
            </a:r>
            <a:r>
              <a:rPr lang="cy-GB" sz="2400" dirty="0" smtClean="0"/>
              <a:t>.</a:t>
            </a:r>
            <a:endParaRPr lang="cy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2597426" y="3308722"/>
            <a:ext cx="2549658" cy="120032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omic Sans MS" panose="030F0702030302020204" pitchFamily="66" charset="0"/>
              </a:rPr>
              <a:t>losin </a:t>
            </a:r>
            <a:r>
              <a:rPr lang="cy-GB" sz="2400" dirty="0" smtClean="0">
                <a:latin typeface="Comic Sans MS" panose="030F0702030302020204" pitchFamily="66" charset="0"/>
              </a:rPr>
              <a:t>melys.</a:t>
            </a:r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400" dirty="0" smtClean="0">
                <a:latin typeface="Comic Sans MS" panose="030F0702030302020204" pitchFamily="66" charset="0"/>
              </a:rPr>
              <a:t>ara ffres.</a:t>
            </a:r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2400" dirty="0" smtClean="0">
                <a:latin typeface="Comic Sans MS" panose="030F0702030302020204" pitchFamily="66" charset="0"/>
              </a:rPr>
              <a:t>aws hallt.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122276" y="3308721"/>
            <a:ext cx="2549658" cy="120032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cy-GB" sz="2400" dirty="0">
                <a:latin typeface="Comic Sans MS" panose="030F0702030302020204" pitchFamily="66" charset="0"/>
              </a:rPr>
              <a:t>ren </a:t>
            </a:r>
            <a:r>
              <a:rPr lang="cy-GB" sz="2400" dirty="0" smtClean="0">
                <a:latin typeface="Comic Sans MS" panose="030F0702030302020204" pitchFamily="66" charset="0"/>
              </a:rPr>
              <a:t>garw.</a:t>
            </a:r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2400" dirty="0" smtClean="0">
                <a:latin typeface="Comic Sans MS" panose="030F0702030302020204" pitchFamily="66" charset="0"/>
              </a:rPr>
              <a:t>ot feddal.</a:t>
            </a:r>
            <a:r>
              <a:rPr lang="cy-GB" sz="2400" dirty="0">
                <a:latin typeface="Comic Sans MS" panose="030F0702030302020204" pitchFamily="66" charset="0"/>
              </a:rPr>
              <a:t/>
            </a:r>
            <a:br>
              <a:rPr lang="cy-GB" sz="2400" dirty="0">
                <a:latin typeface="Comic Sans MS" panose="030F0702030302020204" pitchFamily="66" charset="0"/>
              </a:rPr>
            </a:br>
            <a:r>
              <a:rPr lang="cy-GB" sz="2400" dirty="0">
                <a:latin typeface="Comic Sans MS" panose="030F0702030302020204" pitchFamily="66" charset="0"/>
              </a:rPr>
              <a:t>hufen iâ </a:t>
            </a:r>
            <a:r>
              <a:rPr lang="cy-GB" sz="2400" dirty="0" smtClean="0">
                <a:latin typeface="Comic Sans MS" panose="030F0702030302020204" pitchFamily="66" charset="0"/>
              </a:rPr>
              <a:t>oer.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648506" y="5150757"/>
            <a:ext cx="2549658" cy="120032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cy-GB" sz="2400" dirty="0" smtClean="0">
                <a:latin typeface="Comic Sans MS" panose="030F0702030302020204" pitchFamily="66" charset="0"/>
              </a:rPr>
              <a:t>izza poeth.</a:t>
            </a:r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400" dirty="0" smtClean="0">
                <a:latin typeface="Comic Sans MS" panose="030F0702030302020204" pitchFamily="66" charset="0"/>
              </a:rPr>
              <a:t>lodau.</a:t>
            </a:r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 smtClean="0">
                <a:latin typeface="Comic Sans MS" panose="030F0702030302020204" pitchFamily="66" charset="0"/>
              </a:rPr>
              <a:t>siampŵ melys.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pic>
        <p:nvPicPr>
          <p:cNvPr id="5124" name="Picture 4" descr="Children Walking Clipart Vectors &amp; Illustrations for Free Download | Freepi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9121" y="4985134"/>
            <a:ext cx="1502034" cy="1502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47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34948"/>
              </p:ext>
            </p:extLst>
          </p:nvPr>
        </p:nvGraphicFramePr>
        <p:xfrm>
          <a:off x="1749286" y="1341782"/>
          <a:ext cx="8955156" cy="50590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5052">
                  <a:extLst>
                    <a:ext uri="{9D8B030D-6E8A-4147-A177-3AD203B41FA5}">
                      <a16:colId xmlns:a16="http://schemas.microsoft.com/office/drawing/2014/main" val="192692925"/>
                    </a:ext>
                  </a:extLst>
                </a:gridCol>
                <a:gridCol w="2985052">
                  <a:extLst>
                    <a:ext uri="{9D8B030D-6E8A-4147-A177-3AD203B41FA5}">
                      <a16:colId xmlns:a16="http://schemas.microsoft.com/office/drawing/2014/main" val="1352960253"/>
                    </a:ext>
                  </a:extLst>
                </a:gridCol>
                <a:gridCol w="2985052">
                  <a:extLst>
                    <a:ext uri="{9D8B030D-6E8A-4147-A177-3AD203B41FA5}">
                      <a16:colId xmlns:a16="http://schemas.microsoft.com/office/drawing/2014/main" val="1337976278"/>
                    </a:ext>
                  </a:extLst>
                </a:gridCol>
              </a:tblGrid>
              <a:tr h="1686339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2393560"/>
                  </a:ext>
                </a:extLst>
              </a:tr>
              <a:tr h="1686339"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284724"/>
                  </a:ext>
                </a:extLst>
              </a:tr>
              <a:tr h="1686339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3690018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403035" y="347870"/>
            <a:ext cx="29022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 smtClean="0"/>
              <a:t>Chwap</a:t>
            </a:r>
            <a:r>
              <a:rPr lang="en-GB" sz="3600" b="1" u="sng" dirty="0" smtClean="0"/>
              <a:t>!</a:t>
            </a:r>
            <a:endParaRPr lang="cy-GB" sz="3600" b="1" u="sng" dirty="0"/>
          </a:p>
        </p:txBody>
      </p:sp>
      <p:pic>
        <p:nvPicPr>
          <p:cNvPr id="6" name="Picture 26" descr="Wooden Folding Seat Clip Art at Clker.com - vector clip art online, royalty  free &amp; public domai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768" y="3379305"/>
            <a:ext cx="761178" cy="1123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Ramadan Slice Loaf Bread Cartoon Colored Clipart Stock Illustration -  Download Image Now - Allah, Art, Cartoon - iSto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041" y="1480933"/>
            <a:ext cx="1512632" cy="151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Flower Clipart Vector Art, Icons, and Graphics for Free Downloa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708" y="4840355"/>
            <a:ext cx="1616581" cy="146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8" descr="Window Glass Stock Illustrations – 333,037 Window Glass Stock  Illustrations, Vectors &amp; Clipart - Dreamstim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49" b="12464"/>
          <a:stretch/>
        </p:blipFill>
        <p:spPr bwMode="auto">
          <a:xfrm>
            <a:off x="8209326" y="3091070"/>
            <a:ext cx="1972693" cy="152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heese - Free vector clipart images on creazilla.com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5908" y="1307475"/>
            <a:ext cx="1826970" cy="182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d Car Clipart Images - Free Download on Freepik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014" y="1655934"/>
            <a:ext cx="1481971" cy="126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Ice Cream Cone PNG Clip Art - Best WEB Clipar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919" y="2998302"/>
            <a:ext cx="696743" cy="1613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Icons - elaflex.d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4806" y="4860968"/>
            <a:ext cx="1709174" cy="142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2,800+ Bird Singing Stock Illustrations, Royalty-Free Vector ...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526" y="4860968"/>
            <a:ext cx="1707665" cy="139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24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4883</TotalTime>
  <Words>1369</Words>
  <Application>Microsoft Office PowerPoint</Application>
  <PresentationFormat>Widescreen</PresentationFormat>
  <Paragraphs>415</Paragraphs>
  <Slides>78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78</vt:i4>
      </vt:variant>
    </vt:vector>
  </HeadingPairs>
  <TitlesOfParts>
    <vt:vector size="85" baseType="lpstr">
      <vt:lpstr>Arial</vt:lpstr>
      <vt:lpstr>Calibri</vt:lpstr>
      <vt:lpstr>Calibri Light</vt:lpstr>
      <vt:lpstr>Comic Sans MS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Iechyd a Lles</vt:lpstr>
      <vt:lpstr>   Cigyddion  Becws  Siopau Ffrwythau a Llysiau  Marchnad pysgod  Siopau Caws  Siopau Losin</vt:lpstr>
      <vt:lpstr>PowerPoint Presentation</vt:lpstr>
      <vt:lpstr>Dyma Marchnad Abertawe. Mae’n fawr ac yn brysur!</vt:lpstr>
      <vt:lpstr>Faint oed yw Marchnad Abertawe?</vt:lpstr>
      <vt:lpstr>Beth yw pwrpas y farchnad?</vt:lpstr>
      <vt:lpstr>Cigyddion </vt:lpstr>
      <vt:lpstr>Becws</vt:lpstr>
      <vt:lpstr>Ffrwythau a Llysiau</vt:lpstr>
      <vt:lpstr>Marchnad pysgod</vt:lpstr>
      <vt:lpstr>Siopau Caws </vt:lpstr>
      <vt:lpstr>Siopau Losin</vt:lpstr>
      <vt:lpstr>Pam mae Marchnad Abertawe yn arbennig?</vt:lpstr>
      <vt:lpstr>Yn y farchnad, mae siop arbennig sy'n gwerthu Cacenni Cymreig. Mae llawer o wahanol fathau!</vt:lpstr>
      <vt:lpstr>Mae ‘Cacenni Cymreig ’ bob amser wedi bod yn fwyd traddodiadol yng Nghymru. Y stori am y Welsh Cake yw ei bod yn fyrbryd i'r glowyr, a fyddai’n eu cymryd i’r pwll fel tipyn bach o felysder.</vt:lpstr>
      <vt:lpstr> Ydych chi eisiau gwneud Cacenni Cymreig ? </vt:lpstr>
      <vt:lpstr>PowerPoint Presentation</vt:lpstr>
      <vt:lpstr>Cacenni Cymreig </vt:lpstr>
      <vt:lpstr>Cacenni Cymreig</vt:lpstr>
      <vt:lpstr>Sgwrs yn Marchnad Abertawe</vt:lpstr>
      <vt:lpstr>Gwyddoniaeth a Thechnoleg </vt:lpstr>
      <vt:lpstr>PowerPoint Presentation</vt:lpstr>
      <vt:lpstr>PowerPoint Presentation</vt:lpstr>
      <vt:lpstr>Plantasia yn Abertawe</vt:lpstr>
      <vt:lpstr>PowerPoint Presentation</vt:lpstr>
      <vt:lpstr>Croeso i Blantasia!</vt:lpstr>
      <vt:lpstr>Beth ydy Plantasia?</vt:lpstr>
      <vt:lpstr>Ymlusgiaid</vt:lpstr>
      <vt:lpstr>Mamaliaid </vt:lpstr>
      <vt:lpstr>Adar </vt:lpstr>
      <vt:lpstr>Pysgod </vt:lpstr>
      <vt:lpstr>Trychfilod a Phryfed Cop </vt:lpstr>
      <vt:lpstr>Anifeiliaid yr Anialwch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Cysylltwch yr anifail â ble mae’n byw.</vt:lpstr>
      <vt:lpstr>PowerPoint Presentation</vt:lpstr>
      <vt:lpstr>Crwban Yr Aifft</vt:lpstr>
      <vt:lpstr>Macaw Adain Werdd</vt:lpstr>
      <vt:lpstr>Marmosetiaid</vt:lpstr>
      <vt:lpstr>Y Celfyddydau Myneglannol</vt:lpstr>
      <vt:lpstr>Mat iaith</vt:lpstr>
      <vt:lpstr>Marchnad Abertawe</vt:lpstr>
      <vt:lpstr>Amgueddfa Abertawe</vt:lpstr>
      <vt:lpstr>Arena Abertawe</vt:lpstr>
      <vt:lpstr>Stadiwm Pêl-droed Abertawe</vt:lpstr>
      <vt:lpstr>Castell Oystermouth </vt:lpstr>
      <vt:lpstr>Bae Caswell</vt:lpstr>
      <vt:lpstr>PowerPoint Presentation</vt:lpstr>
      <vt:lpstr>PowerPoint Presentation</vt:lpstr>
      <vt:lpstr>PowerPoint Presentation</vt:lpstr>
      <vt:lpstr>Marchnad Abertawe</vt:lpstr>
      <vt:lpstr>Amgueddfa Abertawe</vt:lpstr>
      <vt:lpstr>Arena Abertawe</vt:lpstr>
      <vt:lpstr>Stadiwm Pêl-droed Abertawe</vt:lpstr>
      <vt:lpstr>Castell Oystermouth </vt:lpstr>
      <vt:lpstr>Bae Caswell</vt:lpstr>
      <vt:lpstr>Iethoedd, Llythrennedd a Chyfahrebu </vt:lpstr>
      <vt:lpstr>Golygfeydd  _oleuadau traffig  blant yn chwarae  ysgol fawr  siop trin gwallt   fara yn y ffenest </vt:lpstr>
      <vt:lpstr>Mat iaith </vt:lpstr>
      <vt:lpstr>Ein taith!</vt:lpstr>
      <vt:lpstr>Gwelais i… </vt:lpstr>
      <vt:lpstr>Blasais i… </vt:lpstr>
      <vt:lpstr>Aroglais i… </vt:lpstr>
      <vt:lpstr>Cyffyrddais i…</vt:lpstr>
      <vt:lpstr>Fy nhaith!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Pack</dc:title>
  <dc:creator>Alison Evans (2413017)</dc:creator>
  <cp:lastModifiedBy>Alison Evans (2413017)</cp:lastModifiedBy>
  <cp:revision>94</cp:revision>
  <dcterms:created xsi:type="dcterms:W3CDTF">2025-01-29T11:12:46Z</dcterms:created>
  <dcterms:modified xsi:type="dcterms:W3CDTF">2025-03-18T15:37:57Z</dcterms:modified>
</cp:coreProperties>
</file>