
<file path=[Content_Types].xml><?xml version="1.0" encoding="utf-8"?>
<Types xmlns="http://schemas.openxmlformats.org/package/2006/content-types">
  <Default Extension="xml" ContentType="application/xml"/>
  <Default Extension="wmf" ContentType="image/x-wmf"/>
  <Default Extension="jpeg" ContentType="image/jpeg"/>
  <Default Extension="tiff" ContentType="image/tiff"/>
  <Default Extension="rels" ContentType="application/vnd.openxmlformats-package.relationships+xml"/>
  <Default Extension="vml" ContentType="application/vnd.openxmlformats-officedocument.vmlDrawing"/>
  <Default Extension="gif" ContentType="image/gif"/>
  <Default Extension="bin" ContentType="application/vnd.openxmlformats-officedocument.oleObject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44"/>
  </p:notesMasterIdLst>
  <p:sldIdLst>
    <p:sldId id="322" r:id="rId2"/>
    <p:sldId id="310" r:id="rId3"/>
    <p:sldId id="309" r:id="rId4"/>
    <p:sldId id="313" r:id="rId5"/>
    <p:sldId id="314" r:id="rId6"/>
    <p:sldId id="321" r:id="rId7"/>
    <p:sldId id="316" r:id="rId8"/>
    <p:sldId id="317" r:id="rId9"/>
    <p:sldId id="318" r:id="rId10"/>
    <p:sldId id="320" r:id="rId11"/>
    <p:sldId id="325" r:id="rId12"/>
    <p:sldId id="324" r:id="rId13"/>
    <p:sldId id="319" r:id="rId14"/>
    <p:sldId id="280" r:id="rId15"/>
    <p:sldId id="281" r:id="rId16"/>
    <p:sldId id="331" r:id="rId17"/>
    <p:sldId id="307" r:id="rId18"/>
    <p:sldId id="308" r:id="rId19"/>
    <p:sldId id="282" r:id="rId20"/>
    <p:sldId id="283" r:id="rId21"/>
    <p:sldId id="284" r:id="rId22"/>
    <p:sldId id="286" r:id="rId23"/>
    <p:sldId id="287" r:id="rId24"/>
    <p:sldId id="292" r:id="rId25"/>
    <p:sldId id="288" r:id="rId26"/>
    <p:sldId id="289" r:id="rId27"/>
    <p:sldId id="290" r:id="rId28"/>
    <p:sldId id="295" r:id="rId29"/>
    <p:sldId id="342" r:id="rId30"/>
    <p:sldId id="343" r:id="rId31"/>
    <p:sldId id="298" r:id="rId32"/>
    <p:sldId id="300" r:id="rId33"/>
    <p:sldId id="301" r:id="rId34"/>
    <p:sldId id="302" r:id="rId35"/>
    <p:sldId id="285" r:id="rId36"/>
    <p:sldId id="303" r:id="rId37"/>
    <p:sldId id="339" r:id="rId38"/>
    <p:sldId id="344" r:id="rId39"/>
    <p:sldId id="341" r:id="rId40"/>
    <p:sldId id="304" r:id="rId41"/>
    <p:sldId id="333" r:id="rId42"/>
    <p:sldId id="335" r:id="rId4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6DCF4"/>
    <a:srgbClr val="91B9F9"/>
    <a:srgbClr val="8BE1FF"/>
    <a:srgbClr val="FF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54" autoAdjust="0"/>
    <p:restoredTop sz="94599"/>
  </p:normalViewPr>
  <p:slideViewPr>
    <p:cSldViewPr>
      <p:cViewPr varScale="1">
        <p:scale>
          <a:sx n="99" d="100"/>
          <a:sy n="99" d="100"/>
        </p:scale>
        <p:origin x="192" y="3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viewProps" Target="viewProps.xml"/><Relationship Id="rId47" Type="http://schemas.openxmlformats.org/officeDocument/2006/relationships/theme" Target="theme/theme1.xml"/><Relationship Id="rId48" Type="http://schemas.openxmlformats.org/officeDocument/2006/relationships/tableStyles" Target="tableStyle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notesMaster" Target="notesMasters/notesMaster1.xml"/><Relationship Id="rId45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3C3EA3-2D64-4BC5-B1D3-6185517F7E5D}" type="datetimeFigureOut">
              <a:rPr lang="en-US" smtClean="0"/>
              <a:pPr/>
              <a:t>3/2/18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054F4-508F-4545-8B4A-31676E1B56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961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054F4-508F-4545-8B4A-31676E1B56C8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3954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D9C100-67E0-4F2B-B014-BFED7445B4CF}" type="slidenum">
              <a:rPr lang="en-GB"/>
              <a:pPr/>
              <a:t>3</a:t>
            </a:fld>
            <a:endParaRPr lang="en-GB"/>
          </a:p>
        </p:txBody>
      </p:sp>
      <p:sp>
        <p:nvSpPr>
          <p:cNvPr id="135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794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DF62FD-6500-4F2C-BCC8-FC84F14EBCB0}" type="slidenum">
              <a:rPr lang="en-US"/>
              <a:pPr/>
              <a:t>28</a:t>
            </a:fld>
            <a:endParaRPr lang="en-US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>
              <a:latin typeface="Arial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39699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DF62FD-6500-4F2C-BCC8-FC84F14EBCB0}" type="slidenum">
              <a:rPr lang="en-US"/>
              <a:pPr/>
              <a:t>29</a:t>
            </a:fld>
            <a:endParaRPr lang="en-US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>
              <a:latin typeface="Arial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955773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DF62FD-6500-4F2C-BCC8-FC84F14EBCB0}" type="slidenum">
              <a:rPr lang="en-US"/>
              <a:pPr/>
              <a:t>30</a:t>
            </a:fld>
            <a:endParaRPr lang="en-US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>
              <a:latin typeface="Arial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876335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C680F6B-80E7-4E6E-B629-D72F0DE5F357}" type="slidenum">
              <a:rPr lang="en-US"/>
              <a:pPr/>
              <a:t>31</a:t>
            </a:fld>
            <a:endParaRPr lang="en-US"/>
          </a:p>
        </p:txBody>
      </p:sp>
      <p:sp>
        <p:nvSpPr>
          <p:cNvPr id="839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>
              <a:latin typeface="Arial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11796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2040F0B-C258-4D91-87D5-A6692E44269C}" type="slidenum">
              <a:rPr lang="en-US"/>
              <a:pPr/>
              <a:t>32</a:t>
            </a:fld>
            <a:endParaRPr lang="en-US"/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>
              <a:latin typeface="Arial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370538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4BC8094-B5FE-4108-A7A5-6314C33ECFE2}" type="slidenum">
              <a:rPr lang="en-US"/>
              <a:pPr/>
              <a:t>33</a:t>
            </a:fld>
            <a:endParaRPr lang="en-US"/>
          </a:p>
        </p:txBody>
      </p:sp>
      <p:sp>
        <p:nvSpPr>
          <p:cNvPr id="983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>
              <a:latin typeface="Arial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702555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9458BE5-FAF8-4B0A-AFC9-ECDB07EF1418}" type="slidenum">
              <a:rPr lang="en-US"/>
              <a:pPr/>
              <a:t>34</a:t>
            </a:fld>
            <a:endParaRPr lang="en-US"/>
          </a:p>
        </p:txBody>
      </p:sp>
      <p:sp>
        <p:nvSpPr>
          <p:cNvPr id="1003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>
              <a:latin typeface="Arial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68195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78B321-FE95-4769-933C-7255E65A4B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E411CC-2DB1-4D27-B1EB-CE4763475D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6F3C1A-1D61-4BFA-A613-2D3714D591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CD6DF9-CD7B-49E7-A6C4-BDB83F0986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E5E91-B977-49DE-8428-F6B0251D43A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009FF0-7F10-48AD-85E3-B7455CDC90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34F6B5-6A21-4728-A9A2-F1C3179B2F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2518B6-F8CC-4391-B5F2-146075D0A48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D11003-2DA0-4B8D-A387-62959C4442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2E392-4A56-43E7-BCC7-F9203E0B23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B538D8-037A-46D8-BA16-C04A20FDDC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99"/>
            </a:gs>
            <a:gs pos="100000">
              <a:srgbClr val="FF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E5905F6-77BD-49DE-8093-AE0FDEF3D76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tags" Target="../tags/tag1.xml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gi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gi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nlvm.usu.edu/en/nav/frames_asid_305_g_4_t_5.html?from=category_g_4_t_5.html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wmf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wm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wm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4" Type="http://schemas.openxmlformats.org/officeDocument/2006/relationships/image" Target="../media/image5.wmf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tags" Target="../tags/tag2.xml"/><Relationship Id="rId2" Type="http://schemas.openxmlformats.org/officeDocument/2006/relationships/slideLayout" Target="../slideLayouts/slideLayout7.xml"/><Relationship Id="rId3" Type="http://schemas.openxmlformats.org/officeDocument/2006/relationships/image" Target="../media/image6.tif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tags" Target="../tags/tag3.xml"/><Relationship Id="rId2" Type="http://schemas.openxmlformats.org/officeDocument/2006/relationships/slideLayout" Target="../slideLayouts/slideLayout7.xml"/><Relationship Id="rId3" Type="http://schemas.openxmlformats.org/officeDocument/2006/relationships/image" Target="../media/image7.tif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tags" Target="../tags/tag4.xml"/><Relationship Id="rId2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7544" y="1772816"/>
            <a:ext cx="820891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/>
              <a:t>Making </a:t>
            </a:r>
            <a:r>
              <a:rPr lang="en-GB" sz="4400" b="1" dirty="0" smtClean="0"/>
              <a:t>Sense </a:t>
            </a:r>
            <a:r>
              <a:rPr lang="en-GB" sz="4400" b="1" dirty="0"/>
              <a:t>of </a:t>
            </a:r>
            <a:r>
              <a:rPr lang="en-GB" sz="4400" b="1" dirty="0" smtClean="0"/>
              <a:t>Research </a:t>
            </a:r>
            <a:r>
              <a:rPr lang="en-GB" sz="4400" b="1" dirty="0"/>
              <a:t>D</a:t>
            </a:r>
            <a:r>
              <a:rPr lang="en-GB" sz="4400" b="1" dirty="0" smtClean="0"/>
              <a:t>ata</a:t>
            </a:r>
          </a:p>
          <a:p>
            <a:pPr algn="ctr"/>
            <a:endParaRPr lang="en-GB" sz="4400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7700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260648"/>
            <a:ext cx="813690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/>
              <a:t>Welcome to Lake </a:t>
            </a:r>
            <a:r>
              <a:rPr lang="en-GB" sz="4000" dirty="0" err="1"/>
              <a:t>Wobegon</a:t>
            </a:r>
            <a:r>
              <a:rPr lang="en-GB" sz="4000" dirty="0"/>
              <a:t>, where all the women are strong, all the men are good-looking, and all the children are above average.</a:t>
            </a:r>
          </a:p>
          <a:p>
            <a:endParaRPr lang="en-GB" sz="4000" dirty="0"/>
          </a:p>
          <a:p>
            <a:r>
              <a:rPr lang="en-GB" sz="4000" dirty="0"/>
              <a:t>Garrison </a:t>
            </a:r>
            <a:r>
              <a:rPr lang="en-GB" sz="4000" dirty="0" err="1"/>
              <a:t>Keillor</a:t>
            </a:r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12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8" name="Text Box 4"/>
          <p:cNvSpPr txBox="1">
            <a:spLocks noChangeArrowheads="1"/>
          </p:cNvSpPr>
          <p:nvPr/>
        </p:nvSpPr>
        <p:spPr bwMode="auto">
          <a:xfrm>
            <a:off x="611188" y="333375"/>
            <a:ext cx="7921625" cy="6617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sz="3600" dirty="0"/>
              <a:t>According to the British </a:t>
            </a:r>
            <a:r>
              <a:rPr lang="en-GB" sz="3600" dirty="0" smtClean="0"/>
              <a:t>Audio-Visual </a:t>
            </a:r>
            <a:r>
              <a:rPr lang="en-GB" sz="3600" dirty="0"/>
              <a:t>Society we remember about:</a:t>
            </a:r>
          </a:p>
          <a:p>
            <a:endParaRPr lang="en-GB" sz="3600" dirty="0"/>
          </a:p>
          <a:p>
            <a:pPr>
              <a:buFontTx/>
              <a:buChar char="•"/>
            </a:pPr>
            <a:r>
              <a:rPr lang="en-GB" sz="3600" dirty="0"/>
              <a:t> 	10% of what we read</a:t>
            </a:r>
          </a:p>
          <a:p>
            <a:pPr>
              <a:buFontTx/>
              <a:buChar char="•"/>
            </a:pPr>
            <a:r>
              <a:rPr lang="en-GB" sz="3600" dirty="0"/>
              <a:t> 	20% of what we hear</a:t>
            </a:r>
          </a:p>
          <a:p>
            <a:pPr>
              <a:buFontTx/>
              <a:buChar char="•"/>
            </a:pPr>
            <a:r>
              <a:rPr lang="en-GB" sz="3600" dirty="0"/>
              <a:t> 	30% of what we see</a:t>
            </a:r>
          </a:p>
          <a:p>
            <a:pPr>
              <a:buFontTx/>
              <a:buChar char="•"/>
            </a:pPr>
            <a:r>
              <a:rPr lang="en-GB" sz="3600" dirty="0"/>
              <a:t> 	50% of what we see and hear</a:t>
            </a:r>
          </a:p>
          <a:p>
            <a:pPr>
              <a:buFontTx/>
              <a:buChar char="•"/>
            </a:pPr>
            <a:r>
              <a:rPr lang="en-GB" sz="3600" dirty="0"/>
              <a:t> 	80% of what we say</a:t>
            </a:r>
          </a:p>
          <a:p>
            <a:pPr>
              <a:buFontTx/>
              <a:buChar char="•"/>
            </a:pPr>
            <a:r>
              <a:rPr lang="en-GB" sz="3600" dirty="0"/>
              <a:t> 	90% of what we say and do at the 	same </a:t>
            </a:r>
            <a:r>
              <a:rPr lang="en-GB" sz="3600" dirty="0" smtClean="0"/>
              <a:t>time</a:t>
            </a:r>
          </a:p>
          <a:p>
            <a:pPr>
              <a:buFontTx/>
              <a:buChar char="•"/>
            </a:pPr>
            <a:endParaRPr lang="en-GB" sz="3600" dirty="0"/>
          </a:p>
          <a:p>
            <a:r>
              <a:rPr lang="en-GB" sz="2000" dirty="0"/>
              <a:t>	</a:t>
            </a:r>
            <a:r>
              <a:rPr lang="en-GB" sz="2800" dirty="0"/>
              <a:t>(Quoted in </a:t>
            </a:r>
            <a:r>
              <a:rPr lang="en-GB" sz="2800" dirty="0" err="1"/>
              <a:t>Leask</a:t>
            </a:r>
            <a:r>
              <a:rPr lang="en-GB" sz="2800" dirty="0"/>
              <a:t> and </a:t>
            </a:r>
            <a:r>
              <a:rPr lang="en-GB" sz="2800" dirty="0" err="1"/>
              <a:t>Pachler</a:t>
            </a:r>
            <a:r>
              <a:rPr lang="en-GB" sz="2800" dirty="0"/>
              <a:t>, 1999, p74)</a:t>
            </a:r>
          </a:p>
        </p:txBody>
      </p:sp>
    </p:spTree>
    <p:extLst>
      <p:ext uri="{BB962C8B-B14F-4D97-AF65-F5344CB8AC3E}">
        <p14:creationId xmlns:p14="http://schemas.microsoft.com/office/powerpoint/2010/main" val="149759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260648"/>
            <a:ext cx="79928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There are three main learning styles:</a:t>
            </a:r>
          </a:p>
          <a:p>
            <a:endParaRPr lang="en-GB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 smtClean="0"/>
              <a:t>Visual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 smtClean="0"/>
              <a:t>Auditory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 smtClean="0"/>
              <a:t>Kinaesthetic</a:t>
            </a:r>
          </a:p>
          <a:p>
            <a:pPr marL="571500" indent="-571500">
              <a:buFont typeface="Arial" pitchFamily="34" charset="0"/>
              <a:buChar char="•"/>
            </a:pPr>
            <a:endParaRPr lang="en-GB" sz="3600" dirty="0"/>
          </a:p>
          <a:p>
            <a:r>
              <a:rPr lang="en-GB" sz="3600" dirty="0" smtClean="0"/>
              <a:t>So we should adjust our teaching accordingly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80032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404664"/>
            <a:ext cx="878497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 smtClean="0"/>
              <a:t>“Research </a:t>
            </a:r>
            <a:r>
              <a:rPr lang="en-GB" sz="4000" dirty="0"/>
              <a:t>indicates that in general 35</a:t>
            </a:r>
          </a:p>
          <a:p>
            <a:r>
              <a:rPr lang="en-GB" sz="4000" dirty="0"/>
              <a:t>per cent of people are mainly visual</a:t>
            </a:r>
          </a:p>
          <a:p>
            <a:r>
              <a:rPr lang="en-GB" sz="4000" dirty="0"/>
              <a:t>learners, </a:t>
            </a:r>
            <a:endParaRPr lang="en-GB" sz="4000" dirty="0" smtClean="0"/>
          </a:p>
          <a:p>
            <a:endParaRPr lang="en-GB" sz="4000" dirty="0" smtClean="0"/>
          </a:p>
          <a:p>
            <a:r>
              <a:rPr lang="en-GB" sz="4000" dirty="0" smtClean="0"/>
              <a:t>40 </a:t>
            </a:r>
            <a:r>
              <a:rPr lang="en-GB" sz="4000" dirty="0"/>
              <a:t>per cent of people are</a:t>
            </a:r>
          </a:p>
          <a:p>
            <a:r>
              <a:rPr lang="en-GB" sz="4000" dirty="0"/>
              <a:t>mainly kinaesthetic learners and </a:t>
            </a:r>
            <a:r>
              <a:rPr lang="en-GB" sz="4000" dirty="0" smtClean="0"/>
              <a:t>only</a:t>
            </a:r>
          </a:p>
          <a:p>
            <a:endParaRPr lang="en-GB" sz="4000" dirty="0"/>
          </a:p>
          <a:p>
            <a:r>
              <a:rPr lang="en-GB" sz="4000" dirty="0"/>
              <a:t>25 per cent are mainly </a:t>
            </a:r>
            <a:r>
              <a:rPr lang="en-GB" sz="4000" dirty="0" smtClean="0"/>
              <a:t>auditory”</a:t>
            </a:r>
          </a:p>
          <a:p>
            <a:endParaRPr lang="en-GB" sz="4000" i="1" dirty="0"/>
          </a:p>
          <a:p>
            <a:r>
              <a:rPr lang="en-GB" sz="3600" dirty="0"/>
              <a:t>(DfES, </a:t>
            </a:r>
            <a:r>
              <a:rPr lang="en-GB" sz="3600" dirty="0" smtClean="0"/>
              <a:t>National Strategy for KS3 2004:27</a:t>
            </a:r>
            <a:r>
              <a:rPr lang="en-GB" sz="3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9491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260648"/>
            <a:ext cx="813690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 smtClean="0"/>
              <a:t>However</a:t>
            </a:r>
            <a:r>
              <a:rPr lang="en-GB" sz="3600" dirty="0"/>
              <a:t>, the DfES publication </a:t>
            </a:r>
            <a:r>
              <a:rPr lang="en-GB" sz="3600" dirty="0" smtClean="0"/>
              <a:t>gives no </a:t>
            </a:r>
            <a:r>
              <a:rPr lang="en-GB" sz="3600" dirty="0"/>
              <a:t>detail of the research in </a:t>
            </a:r>
            <a:r>
              <a:rPr lang="en-GB" sz="3600" dirty="0" smtClean="0"/>
              <a:t>question. </a:t>
            </a:r>
          </a:p>
          <a:p>
            <a:endParaRPr lang="en-GB" sz="3600" dirty="0" smtClean="0"/>
          </a:p>
          <a:p>
            <a:r>
              <a:rPr lang="en-GB" sz="3600" dirty="0" smtClean="0"/>
              <a:t>“Such a simplistic </a:t>
            </a:r>
            <a:r>
              <a:rPr lang="en-GB" sz="3600" dirty="0"/>
              <a:t>conclusion is not supported </a:t>
            </a:r>
            <a:r>
              <a:rPr lang="en-GB" sz="3600" dirty="0" smtClean="0"/>
              <a:t>by the </a:t>
            </a:r>
            <a:r>
              <a:rPr lang="en-GB" sz="3600" dirty="0"/>
              <a:t>large, complex and contested body </a:t>
            </a:r>
            <a:r>
              <a:rPr lang="en-GB" sz="3600" dirty="0" smtClean="0"/>
              <a:t>of research.”</a:t>
            </a:r>
          </a:p>
          <a:p>
            <a:endParaRPr lang="en-GB" sz="3600" dirty="0"/>
          </a:p>
          <a:p>
            <a:r>
              <a:rPr lang="en-GB" sz="3600" dirty="0" smtClean="0"/>
              <a:t>Frank </a:t>
            </a:r>
            <a:r>
              <a:rPr lang="en-GB" sz="3600" dirty="0" err="1" smtClean="0"/>
              <a:t>Coffield</a:t>
            </a:r>
            <a:r>
              <a:rPr lang="en-GB" sz="3600" dirty="0" smtClean="0"/>
              <a:t> 2004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22291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332656"/>
            <a:ext cx="849694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Interested in reading about the research on learning styles?</a:t>
            </a:r>
          </a:p>
          <a:p>
            <a:endParaRPr lang="en-GB" sz="3600" dirty="0"/>
          </a:p>
          <a:p>
            <a:r>
              <a:rPr lang="en-GB" sz="3600" dirty="0" smtClean="0"/>
              <a:t>Try using Google Scholar to search on Learning Styles and Frank </a:t>
            </a:r>
            <a:r>
              <a:rPr lang="en-GB" sz="3600" dirty="0" err="1" smtClean="0"/>
              <a:t>Coffield</a:t>
            </a:r>
            <a:endParaRPr lang="en-GB" sz="3600" dirty="0" smtClean="0"/>
          </a:p>
          <a:p>
            <a:endParaRPr lang="en-GB" sz="3600" dirty="0"/>
          </a:p>
          <a:p>
            <a:r>
              <a:rPr lang="en-GB" sz="3600" dirty="0" smtClean="0"/>
              <a:t>A short article you can read on line is:</a:t>
            </a:r>
          </a:p>
          <a:p>
            <a:endParaRPr lang="en-GB" dirty="0"/>
          </a:p>
          <a:p>
            <a:r>
              <a:rPr lang="en-GB" sz="3600" dirty="0" err="1" smtClean="0"/>
              <a:t>Coffield</a:t>
            </a:r>
            <a:r>
              <a:rPr lang="en-GB" sz="3600" dirty="0" smtClean="0"/>
              <a:t>, F. (2006) Learning Styles, </a:t>
            </a:r>
            <a:r>
              <a:rPr lang="en-GB" sz="3600" i="1" dirty="0" smtClean="0"/>
              <a:t>Literacy Today</a:t>
            </a:r>
            <a:r>
              <a:rPr lang="en-GB" sz="3600" dirty="0" smtClean="0"/>
              <a:t>, p23.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1633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620688"/>
            <a:ext cx="828092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So how can you make use of research?</a:t>
            </a:r>
          </a:p>
          <a:p>
            <a:endParaRPr lang="en-GB" sz="3600" dirty="0"/>
          </a:p>
          <a:p>
            <a:r>
              <a:rPr lang="en-GB" sz="3600" dirty="0" smtClean="0"/>
              <a:t>How can you be sure that what you are reading is based on data as opposed to just opinion?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93824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871296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3600" dirty="0" smtClean="0"/>
              <a:t>Read research from credible sources (</a:t>
            </a:r>
            <a:r>
              <a:rPr lang="en-GB" sz="3600" dirty="0" err="1" smtClean="0"/>
              <a:t>eg</a:t>
            </a:r>
            <a:r>
              <a:rPr lang="en-GB" sz="3600" dirty="0" smtClean="0"/>
              <a:t>: refereed journals; major research projects);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3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3600" dirty="0" smtClean="0"/>
              <a:t>When it is stated that “Research shows that…”, look for a credible source;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3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3600" dirty="0" smtClean="0"/>
              <a:t>Look for evidence to support claims and take a critical stance to it;</a:t>
            </a:r>
          </a:p>
        </p:txBody>
      </p:sp>
    </p:spTree>
    <p:extLst>
      <p:ext uri="{BB962C8B-B14F-4D97-AF65-F5344CB8AC3E}">
        <p14:creationId xmlns:p14="http://schemas.microsoft.com/office/powerpoint/2010/main" val="3000578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476672"/>
            <a:ext cx="7920880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sz="3600" dirty="0"/>
              <a:t>When the source has a vested interest (</a:t>
            </a:r>
            <a:r>
              <a:rPr lang="en-GB" sz="3600" dirty="0" err="1"/>
              <a:t>eg</a:t>
            </a:r>
            <a:r>
              <a:rPr lang="en-GB" sz="3600" dirty="0"/>
              <a:t>: selling you a package), be particularly </a:t>
            </a:r>
            <a:r>
              <a:rPr lang="en-GB" sz="3600" dirty="0" smtClean="0"/>
              <a:t>sceptical;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3600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sz="3600" dirty="0"/>
              <a:t>Look for counter arguments, don’t just cherry pick supporting evidence</a:t>
            </a:r>
            <a:r>
              <a:rPr lang="en-GB" sz="3600" dirty="0" smtClean="0"/>
              <a:t>;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3600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sz="3600" dirty="0" smtClean="0"/>
              <a:t>Consider whether you have the skills to evaluate it in your own practice…</a:t>
            </a:r>
            <a:endParaRPr lang="en-GB" sz="3600" dirty="0"/>
          </a:p>
          <a:p>
            <a:pPr marL="342900" indent="-342900">
              <a:buFont typeface="Arial" pitchFamily="34" charset="0"/>
              <a:buChar char="•"/>
            </a:pPr>
            <a:endParaRPr lang="en-GB" dirty="0"/>
          </a:p>
          <a:p>
            <a:pPr marL="342900" indent="-342900">
              <a:buFont typeface="Arial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99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04664"/>
            <a:ext cx="835292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Finding Research Evidence</a:t>
            </a:r>
          </a:p>
          <a:p>
            <a:endParaRPr lang="en-GB" sz="3600" dirty="0"/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 smtClean="0"/>
              <a:t>If you know roughly what you are looking for, try Google Scholar;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 smtClean="0"/>
              <a:t>Then click on “cited by” to find more recent work;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 smtClean="0"/>
              <a:t>Log into the library to see if you can get access;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 smtClean="0"/>
              <a:t>Read the abstract, then the conclusion, before looking in detail at the article.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22541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1560" y="476672"/>
            <a:ext cx="799288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/>
              <a:t>It doesn’t matter whether the research i</a:t>
            </a:r>
            <a:r>
              <a:rPr lang="en-GB" sz="3600" dirty="0" smtClean="0"/>
              <a:t>s </a:t>
            </a:r>
            <a:r>
              <a:rPr lang="en-GB" sz="3600" dirty="0"/>
              <a:t>quantitative or </a:t>
            </a:r>
            <a:r>
              <a:rPr lang="en-GB" sz="3600" dirty="0" smtClean="0"/>
              <a:t>qualitative, it should convince you by:</a:t>
            </a:r>
          </a:p>
          <a:p>
            <a:endParaRPr lang="en-GB" sz="3600" dirty="0"/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 smtClean="0"/>
              <a:t>Its academic source;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 smtClean="0"/>
              <a:t>Its rigour;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 smtClean="0"/>
              <a:t>Its systematic design;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 smtClean="0"/>
              <a:t>Its awareness of other research;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 smtClean="0"/>
              <a:t>Its own critical stance and recognition of limitations.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31495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1628800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Dealing with quantitative research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662366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179388" y="974725"/>
            <a:ext cx="8569325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200">
                <a:solidFill>
                  <a:srgbClr val="000000"/>
                </a:solidFill>
                <a:ea typeface="Times New Roman" pitchFamily="18" charset="0"/>
                <a:cs typeface="Courier New" pitchFamily="49" charset="0"/>
              </a:rPr>
              <a:t>The first stage of analysis:</a:t>
            </a:r>
          </a:p>
          <a:p>
            <a:endParaRPr lang="en-GB" sz="3200">
              <a:solidFill>
                <a:srgbClr val="000000"/>
              </a:solidFill>
              <a:ea typeface="Times New Roman" pitchFamily="18" charset="0"/>
              <a:cs typeface="Courier New" pitchFamily="49" charset="0"/>
            </a:endParaRPr>
          </a:p>
          <a:p>
            <a:r>
              <a:rPr lang="en-GB" sz="3200">
                <a:solidFill>
                  <a:srgbClr val="000000"/>
                </a:solidFill>
                <a:ea typeface="Times New Roman" pitchFamily="18" charset="0"/>
                <a:cs typeface="Courier New" pitchFamily="49" charset="0"/>
              </a:rPr>
              <a:t>Consider a set of data about children's mental arithmetic scores. </a:t>
            </a:r>
          </a:p>
          <a:p>
            <a:endParaRPr lang="en-GB" sz="3200">
              <a:solidFill>
                <a:srgbClr val="000000"/>
              </a:solidFill>
              <a:ea typeface="Times New Roman" pitchFamily="18" charset="0"/>
              <a:cs typeface="Courier New" pitchFamily="49" charset="0"/>
            </a:endParaRPr>
          </a:p>
          <a:p>
            <a:r>
              <a:rPr lang="en-GB" sz="3200">
                <a:solidFill>
                  <a:srgbClr val="000000"/>
                </a:solidFill>
                <a:ea typeface="Times New Roman" pitchFamily="18" charset="0"/>
                <a:cs typeface="Courier New" pitchFamily="49" charset="0"/>
              </a:rPr>
              <a:t>What would you like to know to describe the data?</a:t>
            </a:r>
            <a:endParaRPr lang="en-US" sz="3200">
              <a:solidFill>
                <a:srgbClr val="000000"/>
              </a:solidFill>
              <a:ea typeface="Times New Roman" pitchFamily="18" charset="0"/>
              <a:cs typeface="Courier New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179512" y="476250"/>
            <a:ext cx="8784976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>
              <a:buFontTx/>
              <a:buAutoNum type="arabicParenR"/>
            </a:pPr>
            <a:r>
              <a:rPr lang="en-GB" sz="3200" dirty="0"/>
              <a:t>A typical value for the group.  </a:t>
            </a:r>
          </a:p>
          <a:p>
            <a:pPr marL="457200" indent="-457200">
              <a:buFontTx/>
              <a:buAutoNum type="arabicParenR"/>
            </a:pPr>
            <a:endParaRPr lang="en-GB" sz="3200" dirty="0"/>
          </a:p>
          <a:p>
            <a:pPr marL="457200" indent="-457200"/>
            <a:r>
              <a:rPr lang="en-GB" sz="3200" dirty="0" smtClean="0"/>
              <a:t>What is best mean</a:t>
            </a:r>
            <a:r>
              <a:rPr lang="en-GB" sz="3200" dirty="0"/>
              <a:t>, median or </a:t>
            </a:r>
            <a:r>
              <a:rPr lang="en-GB" sz="3200" dirty="0" smtClean="0"/>
              <a:t>mode?</a:t>
            </a:r>
            <a:endParaRPr lang="en-GB" sz="3200" dirty="0"/>
          </a:p>
          <a:p>
            <a:pPr marL="457200" indent="-457200"/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1" descr="C:\Old pc\My Pictures\varianc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293096"/>
            <a:ext cx="2592287" cy="288032"/>
          </a:xfrm>
          <a:prstGeom prst="rect">
            <a:avLst/>
          </a:prstGeom>
          <a:noFill/>
        </p:spPr>
      </p:pic>
      <p:sp>
        <p:nvSpPr>
          <p:cNvPr id="2" name="Rectangle 1"/>
          <p:cNvSpPr/>
          <p:nvPr/>
        </p:nvSpPr>
        <p:spPr>
          <a:xfrm>
            <a:off x="107504" y="332656"/>
            <a:ext cx="8640960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 measure of how spread out around this typical value the scores are.  </a:t>
            </a:r>
          </a:p>
          <a:p>
            <a:pPr marL="457200" indent="-457200">
              <a:buFontTx/>
              <a:buAutoNum type="arabicParenR" startAt="2"/>
            </a:pPr>
            <a:endParaRPr lang="en-GB" dirty="0"/>
          </a:p>
          <a:p>
            <a:pPr marL="457200" indent="-457200"/>
            <a:r>
              <a:rPr lang="en-GB" dirty="0"/>
              <a:t>The variance or standard deviation </a:t>
            </a:r>
            <a:r>
              <a:rPr lang="el-GR" dirty="0"/>
              <a:t>σ </a:t>
            </a:r>
            <a:r>
              <a:rPr lang="en-GB" dirty="0"/>
              <a:t>indicates this.</a:t>
            </a:r>
          </a:p>
          <a:p>
            <a:pPr marL="457200" indent="-457200"/>
            <a:endParaRPr lang="en-GB" dirty="0"/>
          </a:p>
          <a:p>
            <a:pPr marL="457200" indent="-457200"/>
            <a:endParaRPr lang="en-GB" dirty="0"/>
          </a:p>
          <a:p>
            <a:pPr marL="457200" indent="-457200"/>
            <a:r>
              <a:rPr lang="en-GB" sz="2000" dirty="0">
                <a:solidFill>
                  <a:srgbClr val="00B0F0"/>
                </a:solidFill>
              </a:rPr>
              <a:t>				 </a:t>
            </a:r>
          </a:p>
          <a:p>
            <a:pPr marL="457200" indent="-457200"/>
            <a:r>
              <a:rPr lang="en-GB" dirty="0">
                <a:solidFill>
                  <a:srgbClr val="00B0F0"/>
                </a:solidFill>
              </a:rPr>
              <a:t>The mean of (the distance of each value from the mean) squared</a:t>
            </a:r>
          </a:p>
          <a:p>
            <a:pPr marL="457200" indent="-457200"/>
            <a:r>
              <a:rPr lang="en-GB" dirty="0">
                <a:solidFill>
                  <a:srgbClr val="00B0F0"/>
                </a:solidFill>
              </a:rPr>
              <a:t>(The standard deviation </a:t>
            </a:r>
            <a:r>
              <a:rPr lang="el-GR" dirty="0">
                <a:solidFill>
                  <a:srgbClr val="00B0F0"/>
                </a:solidFill>
              </a:rPr>
              <a:t>σ </a:t>
            </a:r>
            <a:r>
              <a:rPr lang="en-GB" dirty="0">
                <a:solidFill>
                  <a:srgbClr val="00B0F0"/>
                </a:solidFill>
              </a:rPr>
              <a:t>is the square root of the variance)</a:t>
            </a:r>
          </a:p>
        </p:txBody>
      </p:sp>
    </p:spTree>
    <p:extLst>
      <p:ext uri="{BB962C8B-B14F-4D97-AF65-F5344CB8AC3E}">
        <p14:creationId xmlns:p14="http://schemas.microsoft.com/office/powerpoint/2010/main" val="221845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C:\Old pc\My Pictures\bellcurv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373217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251520" y="5661248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Standard Normal curve with mean=0</a:t>
            </a:r>
          </a:p>
          <a:p>
            <a:r>
              <a:rPr lang="en-GB" smtClean="0"/>
              <a:t>IQ tests aim for </a:t>
            </a:r>
            <a:r>
              <a:rPr lang="el-GR" smtClean="0"/>
              <a:t>σ</a:t>
            </a:r>
            <a:r>
              <a:rPr lang="en-GB" smtClean="0"/>
              <a:t> ~ 15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C:\Old pc\My Pictures\statpb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085184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1763688" y="5157192"/>
            <a:ext cx="57606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		68% within 1 </a:t>
            </a:r>
            <a:r>
              <a:rPr lang="el-GR" dirty="0" smtClean="0"/>
              <a:t>σ</a:t>
            </a:r>
            <a:endParaRPr lang="en-GB" dirty="0" smtClean="0"/>
          </a:p>
          <a:p>
            <a:r>
              <a:rPr lang="en-GB" dirty="0" smtClean="0"/>
              <a:t>	----95% within 2 </a:t>
            </a:r>
            <a:r>
              <a:rPr lang="el-GR" dirty="0" smtClean="0"/>
              <a:t>σ</a:t>
            </a:r>
            <a:r>
              <a:rPr lang="en-GB" dirty="0" smtClean="0"/>
              <a:t> of mean----</a:t>
            </a:r>
          </a:p>
          <a:p>
            <a:r>
              <a:rPr lang="en-GB" dirty="0" smtClean="0"/>
              <a:t>-------------99% within 3 </a:t>
            </a:r>
            <a:r>
              <a:rPr lang="el-GR" dirty="0" smtClean="0"/>
              <a:t>σ</a:t>
            </a:r>
            <a:r>
              <a:rPr lang="en-GB" dirty="0" smtClean="0"/>
              <a:t> of mean------------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323850" y="404664"/>
            <a:ext cx="8351838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3200" b="1" dirty="0"/>
              <a:t>Testing hypotheses:</a:t>
            </a:r>
          </a:p>
          <a:p>
            <a:endParaRPr lang="en-GB" sz="3200" b="1" dirty="0"/>
          </a:p>
          <a:p>
            <a:r>
              <a:rPr lang="en-GB" sz="3200" dirty="0" smtClean="0"/>
              <a:t>“There is a difference in mental arithmetic ability between boys and girls”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 smtClean="0"/>
              <a:t>How </a:t>
            </a:r>
            <a:r>
              <a:rPr lang="en-GB" sz="3200" dirty="0"/>
              <a:t>would you test </a:t>
            </a:r>
            <a:r>
              <a:rPr lang="en-GB" sz="3200" dirty="0" smtClean="0"/>
              <a:t>this hypothesis</a:t>
            </a:r>
            <a:r>
              <a:rPr lang="en-GB" sz="3200" dirty="0"/>
              <a:t>?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250825" y="614363"/>
            <a:ext cx="8424863" cy="550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200" dirty="0"/>
              <a:t>In order to test a hypothesis statistically we need two hypotheses – </a:t>
            </a:r>
          </a:p>
          <a:p>
            <a:endParaRPr lang="en-GB" sz="3200" dirty="0"/>
          </a:p>
          <a:p>
            <a:r>
              <a:rPr lang="en-GB" sz="3200" dirty="0"/>
              <a:t>a null hypothesis (called H</a:t>
            </a:r>
            <a:r>
              <a:rPr lang="en-GB" sz="2000" dirty="0"/>
              <a:t>0</a:t>
            </a:r>
            <a:r>
              <a:rPr lang="en-GB" sz="3200" dirty="0"/>
              <a:t>)</a:t>
            </a:r>
          </a:p>
          <a:p>
            <a:endParaRPr lang="en-GB" sz="3200" dirty="0" smtClean="0"/>
          </a:p>
          <a:p>
            <a:r>
              <a:rPr lang="en-GB" sz="3200" dirty="0" smtClean="0"/>
              <a:t>And</a:t>
            </a:r>
            <a:endParaRPr lang="en-GB" sz="3200" dirty="0"/>
          </a:p>
          <a:p>
            <a:endParaRPr lang="en-GB" sz="3200" dirty="0" smtClean="0"/>
          </a:p>
          <a:p>
            <a:r>
              <a:rPr lang="en-GB" sz="3200" dirty="0" smtClean="0"/>
              <a:t>an </a:t>
            </a:r>
            <a:r>
              <a:rPr lang="en-GB" sz="3200" dirty="0"/>
              <a:t>experimental </a:t>
            </a:r>
            <a:r>
              <a:rPr lang="en-GB" sz="3200" dirty="0" smtClean="0"/>
              <a:t>or alternative hypothesis</a:t>
            </a:r>
          </a:p>
          <a:p>
            <a:r>
              <a:rPr lang="en-GB" sz="3200" dirty="0" smtClean="0"/>
              <a:t> </a:t>
            </a:r>
            <a:r>
              <a:rPr lang="en-GB" sz="3200" dirty="0"/>
              <a:t>(called H</a:t>
            </a:r>
            <a:r>
              <a:rPr lang="en-GB" dirty="0"/>
              <a:t>1</a:t>
            </a:r>
            <a:r>
              <a:rPr lang="en-GB" sz="3200" dirty="0"/>
              <a:t>)</a:t>
            </a:r>
          </a:p>
          <a:p>
            <a:endParaRPr lang="en-GB" sz="3200" dirty="0"/>
          </a:p>
          <a:p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519113" y="469900"/>
            <a:ext cx="8085137" cy="5878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200" dirty="0"/>
              <a:t>In our case </a:t>
            </a:r>
            <a:endParaRPr lang="en-GB" sz="3200" dirty="0" smtClean="0"/>
          </a:p>
          <a:p>
            <a:endParaRPr lang="en-GB" sz="3200" dirty="0"/>
          </a:p>
          <a:p>
            <a:r>
              <a:rPr lang="en-GB" sz="3200" dirty="0"/>
              <a:t> H0 is:</a:t>
            </a:r>
          </a:p>
          <a:p>
            <a:r>
              <a:rPr lang="en-GB" sz="3200" dirty="0"/>
              <a:t>“There is no difference between boys’ and girls’ mental arithmetic ability”</a:t>
            </a:r>
            <a:endParaRPr lang="en-US" sz="3200" dirty="0"/>
          </a:p>
          <a:p>
            <a:endParaRPr lang="en-GB" sz="3200" dirty="0" smtClean="0"/>
          </a:p>
          <a:p>
            <a:endParaRPr lang="en-GB" sz="3200" dirty="0"/>
          </a:p>
          <a:p>
            <a:r>
              <a:rPr lang="en-GB" sz="3200" dirty="0" smtClean="0"/>
              <a:t>H</a:t>
            </a:r>
            <a:r>
              <a:rPr lang="en-GB" dirty="0" smtClean="0"/>
              <a:t>1</a:t>
            </a:r>
            <a:r>
              <a:rPr lang="en-GB" sz="3200" dirty="0" smtClean="0"/>
              <a:t> </a:t>
            </a:r>
            <a:r>
              <a:rPr lang="en-GB" sz="3200" dirty="0"/>
              <a:t>is:</a:t>
            </a:r>
          </a:p>
          <a:p>
            <a:r>
              <a:rPr lang="en-GB" sz="3200" dirty="0" smtClean="0"/>
              <a:t>“There is a difference in mental arithmetic ability between boys and girls”</a:t>
            </a:r>
          </a:p>
          <a:p>
            <a:r>
              <a:rPr lang="en-GB" dirty="0" smtClean="0"/>
              <a:t>(2 tailed)</a:t>
            </a:r>
            <a:endParaRPr lang="en-GB" dirty="0"/>
          </a:p>
          <a:p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323850" y="928688"/>
            <a:ext cx="8351838" cy="4031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200" dirty="0"/>
              <a:t>Because we cannot test every girl and boy on the planet, we must select a sample of girls and boys to test.</a:t>
            </a:r>
          </a:p>
          <a:p>
            <a:endParaRPr lang="en-GB" sz="3200" dirty="0"/>
          </a:p>
          <a:p>
            <a:r>
              <a:rPr lang="en-GB" sz="3200" dirty="0"/>
              <a:t>Let us imagine that we ask 50 girls and 50 boys.</a:t>
            </a:r>
          </a:p>
          <a:p>
            <a:endParaRPr lang="en-GB" sz="3200" dirty="0"/>
          </a:p>
          <a:p>
            <a:r>
              <a:rPr lang="en-GB" sz="3200" dirty="0"/>
              <a:t>If no gender difference existed, what result might we </a:t>
            </a:r>
            <a:r>
              <a:rPr lang="en-GB" sz="3200" dirty="0" smtClean="0"/>
              <a:t>expect about the boys’ and girls’ averages?</a:t>
            </a:r>
            <a:endParaRPr lang="en-US" sz="3200" dirty="0"/>
          </a:p>
        </p:txBody>
      </p:sp>
      <p:sp>
        <p:nvSpPr>
          <p:cNvPr id="3" name="Rectangle 2"/>
          <p:cNvSpPr/>
          <p:nvPr/>
        </p:nvSpPr>
        <p:spPr>
          <a:xfrm>
            <a:off x="357158" y="5229493"/>
            <a:ext cx="85011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2"/>
              </a:rPr>
              <a:t>http://nlvm.usu.edu/en/nav/frames_asid_305_g_4_t_5.html?from=category_g_4_t_5.html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250825" y="712788"/>
            <a:ext cx="8137525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3200"/>
              <a:t>Because the experiment was conducted on a sample of girls and boys we can never say for certain that we are correct in accepting one hypothesis or another.  </a:t>
            </a:r>
          </a:p>
          <a:p>
            <a:endParaRPr lang="en-US" sz="3200"/>
          </a:p>
          <a:p>
            <a:r>
              <a:rPr lang="en-US" sz="3200"/>
              <a:t>We can only talk in terms of probabilities.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404664"/>
            <a:ext cx="8534400" cy="614853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4000" dirty="0">
                <a:latin typeface="Arial" charset="0"/>
              </a:rPr>
              <a:t>Statistical </a:t>
            </a:r>
            <a:r>
              <a:rPr lang="en-US" sz="4000" dirty="0" smtClean="0">
                <a:latin typeface="Arial" charset="0"/>
              </a:rPr>
              <a:t>significance</a:t>
            </a:r>
          </a:p>
          <a:p>
            <a:pPr>
              <a:lnSpc>
                <a:spcPct val="90000"/>
              </a:lnSpc>
              <a:buNone/>
            </a:pPr>
            <a:endParaRPr lang="en-US" dirty="0">
              <a:latin typeface="Arial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US" dirty="0">
                <a:latin typeface="Arial" charset="0"/>
              </a:rPr>
              <a:t>	If </a:t>
            </a:r>
            <a:r>
              <a:rPr lang="en-US" dirty="0" smtClean="0">
                <a:latin typeface="Arial" charset="0"/>
              </a:rPr>
              <a:t>we are 95</a:t>
            </a:r>
            <a:r>
              <a:rPr lang="en-US" dirty="0">
                <a:latin typeface="Arial" charset="0"/>
              </a:rPr>
              <a:t>% </a:t>
            </a:r>
            <a:r>
              <a:rPr lang="en-US" dirty="0" smtClean="0">
                <a:latin typeface="Arial" charset="0"/>
              </a:rPr>
              <a:t>sure that this represents the whole population then </a:t>
            </a:r>
            <a:r>
              <a:rPr lang="en-US" dirty="0">
                <a:latin typeface="Arial" charset="0"/>
                <a:sym typeface="Symbol" pitchFamily="18" charset="2"/>
              </a:rPr>
              <a:t> </a:t>
            </a:r>
            <a:r>
              <a:rPr lang="en-US" dirty="0" smtClean="0">
                <a:latin typeface="Arial" charset="0"/>
                <a:sym typeface="Symbol" pitchFamily="18" charset="2"/>
              </a:rPr>
              <a:t>&lt; </a:t>
            </a:r>
            <a:r>
              <a:rPr lang="en-US" dirty="0">
                <a:latin typeface="Arial" charset="0"/>
                <a:sym typeface="Symbol" pitchFamily="18" charset="2"/>
              </a:rPr>
              <a:t>0.05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dirty="0">
              <a:latin typeface="Arial" charset="0"/>
              <a:sym typeface="Symbol" pitchFamily="18" charset="2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US" dirty="0">
                <a:latin typeface="Arial" charset="0"/>
                <a:sym typeface="Symbol" pitchFamily="18" charset="2"/>
              </a:rPr>
              <a:t>	</a:t>
            </a:r>
            <a:r>
              <a:rPr lang="en-US" dirty="0" smtClean="0">
                <a:latin typeface="Arial" charset="0"/>
                <a:sym typeface="Symbol" pitchFamily="18" charset="2"/>
              </a:rPr>
              <a:t>If we are 99% sure that this represents the whole population then  &lt; 0.01</a:t>
            </a:r>
            <a:endParaRPr lang="en-US" dirty="0">
              <a:latin typeface="Arial" charset="0"/>
              <a:sym typeface="Symbol" pitchFamily="18" charset="2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en-US" dirty="0">
              <a:latin typeface="Arial" charset="0"/>
              <a:sym typeface="Symbol" pitchFamily="18" charset="2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US" dirty="0">
                <a:latin typeface="Arial" charset="0"/>
                <a:sym typeface="Symbol" pitchFamily="18" charset="2"/>
              </a:rPr>
              <a:t>	If </a:t>
            </a:r>
            <a:r>
              <a:rPr lang="en-US" dirty="0" smtClean="0">
                <a:latin typeface="Arial" charset="0"/>
                <a:sym typeface="Symbol" pitchFamily="18" charset="2"/>
              </a:rPr>
              <a:t>we are 99.9</a:t>
            </a:r>
            <a:r>
              <a:rPr lang="en-US" dirty="0">
                <a:latin typeface="Arial" charset="0"/>
                <a:sym typeface="Symbol" pitchFamily="18" charset="2"/>
              </a:rPr>
              <a:t>% </a:t>
            </a:r>
            <a:r>
              <a:rPr lang="en-US" dirty="0" smtClean="0">
                <a:latin typeface="Arial" charset="0"/>
                <a:sym typeface="Symbol" pitchFamily="18" charset="2"/>
              </a:rPr>
              <a:t>sure that this represents the whole population then </a:t>
            </a:r>
            <a:r>
              <a:rPr lang="en-US" dirty="0">
                <a:latin typeface="Arial" charset="0"/>
                <a:sym typeface="Symbol" pitchFamily="18" charset="2"/>
              </a:rPr>
              <a:t> </a:t>
            </a:r>
            <a:r>
              <a:rPr lang="en-US" dirty="0" smtClean="0">
                <a:latin typeface="Arial" charset="0"/>
                <a:sym typeface="Symbol" pitchFamily="18" charset="2"/>
              </a:rPr>
              <a:t>&lt; </a:t>
            </a:r>
            <a:r>
              <a:rPr lang="en-US" dirty="0">
                <a:latin typeface="Arial" charset="0"/>
                <a:sym typeface="Symbol" pitchFamily="18" charset="2"/>
              </a:rPr>
              <a:t>0.001 </a:t>
            </a:r>
            <a:r>
              <a:rPr lang="en-US" dirty="0">
                <a:latin typeface="Arial" charset="0"/>
              </a:rPr>
              <a:t>	</a:t>
            </a:r>
            <a:endParaRPr lang="en-AU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250825" y="857250"/>
            <a:ext cx="8497888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200" dirty="0"/>
              <a:t>In educational research the tradition is that </a:t>
            </a:r>
          </a:p>
          <a:p>
            <a:endParaRPr lang="en-GB" sz="3200" dirty="0"/>
          </a:p>
          <a:p>
            <a:r>
              <a:rPr lang="en-GB" sz="3200" dirty="0" smtClean="0"/>
              <a:t>We fail to reject the null hypothesis H</a:t>
            </a:r>
            <a:r>
              <a:rPr lang="en-GB" dirty="0" smtClean="0"/>
              <a:t>0</a:t>
            </a:r>
          </a:p>
          <a:p>
            <a:r>
              <a:rPr lang="en-GB" sz="3200" dirty="0" smtClean="0"/>
              <a:t>(That is we do not accept H</a:t>
            </a:r>
            <a:r>
              <a:rPr lang="en-GB" dirty="0" smtClean="0"/>
              <a:t>1</a:t>
            </a:r>
            <a:r>
              <a:rPr lang="en-GB" sz="3200" dirty="0" smtClean="0"/>
              <a:t>)</a:t>
            </a:r>
          </a:p>
          <a:p>
            <a:endParaRPr lang="en-GB" sz="3200" dirty="0"/>
          </a:p>
          <a:p>
            <a:r>
              <a:rPr lang="en-GB" sz="3200" dirty="0"/>
              <a:t>if the probability p that the difference could have occurred by chance is greater than 5% or 0.05.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519113" y="404813"/>
            <a:ext cx="8156575" cy="4031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200" dirty="0"/>
              <a:t>Traditionally reported as:</a:t>
            </a:r>
          </a:p>
          <a:p>
            <a:endParaRPr lang="en-GB" sz="3200" dirty="0"/>
          </a:p>
          <a:p>
            <a:r>
              <a:rPr lang="en-GB" sz="3200" dirty="0"/>
              <a:t>We reject Ho and accept H</a:t>
            </a:r>
            <a:r>
              <a:rPr lang="en-GB" dirty="0"/>
              <a:t>1</a:t>
            </a:r>
            <a:r>
              <a:rPr lang="en-GB" sz="3200" dirty="0"/>
              <a:t>.</a:t>
            </a:r>
          </a:p>
          <a:p>
            <a:endParaRPr lang="en-GB" sz="3200" dirty="0"/>
          </a:p>
          <a:p>
            <a:r>
              <a:rPr lang="en-GB" sz="3200" dirty="0"/>
              <a:t>Or </a:t>
            </a:r>
          </a:p>
          <a:p>
            <a:endParaRPr lang="en-GB" sz="3200" dirty="0"/>
          </a:p>
          <a:p>
            <a:r>
              <a:rPr lang="en-GB" sz="3200" dirty="0" smtClean="0"/>
              <a:t>We cannot reject H</a:t>
            </a:r>
            <a:r>
              <a:rPr lang="en-GB" dirty="0" smtClean="0"/>
              <a:t>0</a:t>
            </a:r>
            <a:endParaRPr lang="en-GB" dirty="0"/>
          </a:p>
          <a:p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179388" y="260350"/>
            <a:ext cx="8640762" cy="642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200" dirty="0"/>
              <a:t>The boys scored more than the girls on the mental test and this result was significant beyond the 5% level (p&lt;.05)</a:t>
            </a:r>
          </a:p>
          <a:p>
            <a:r>
              <a:rPr lang="en-GB" sz="3200" dirty="0"/>
              <a:t>(or beyond the 1% level (p&lt;.01 etc)</a:t>
            </a:r>
          </a:p>
          <a:p>
            <a:endParaRPr lang="en-GB" sz="3200" dirty="0"/>
          </a:p>
          <a:p>
            <a:r>
              <a:rPr lang="en-GB" sz="3200" dirty="0"/>
              <a:t>Or</a:t>
            </a:r>
          </a:p>
          <a:p>
            <a:r>
              <a:rPr lang="en-GB" sz="3200" dirty="0"/>
              <a:t>There was no significant difference between the mental test scores of the boys and the girls</a:t>
            </a:r>
          </a:p>
          <a:p>
            <a:endParaRPr lang="en-GB" sz="3200" dirty="0"/>
          </a:p>
          <a:p>
            <a:r>
              <a:rPr lang="en-GB" sz="3200" dirty="0"/>
              <a:t>These days we usually quote the exact p value and we also quote the size of effect as it has been calculated by computer </a:t>
            </a:r>
            <a:endParaRPr lang="en-US" sz="3200" dirty="0"/>
          </a:p>
          <a:p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Significance versus effect size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Traditional test is of statistical ‘significance’</a:t>
            </a:r>
          </a:p>
          <a:p>
            <a:pPr eaLnBrk="1" hangingPunct="1"/>
            <a:r>
              <a:rPr lang="en-US" smtClean="0"/>
              <a:t>The difference is unlikely to have occurred by chance</a:t>
            </a:r>
          </a:p>
          <a:p>
            <a:pPr lvl="1" eaLnBrk="1" hangingPunct="1"/>
            <a:r>
              <a:rPr lang="en-US" smtClean="0"/>
              <a:t>However it may not be:</a:t>
            </a:r>
          </a:p>
          <a:p>
            <a:pPr lvl="2" eaLnBrk="1" hangingPunct="1"/>
            <a:r>
              <a:rPr lang="en-US" smtClean="0"/>
              <a:t>Large</a:t>
            </a:r>
          </a:p>
          <a:p>
            <a:pPr lvl="2" eaLnBrk="1" hangingPunct="1"/>
            <a:r>
              <a:rPr lang="en-US" smtClean="0"/>
              <a:t>Important, or even</a:t>
            </a:r>
          </a:p>
          <a:p>
            <a:pPr lvl="2" eaLnBrk="1" hangingPunct="1"/>
            <a:r>
              <a:rPr lang="en-US" smtClean="0"/>
              <a:t>Educationally ‘significant’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7504" y="548680"/>
            <a:ext cx="864096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1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Do children learn better in the morning or afternoon? </a:t>
            </a:r>
          </a:p>
          <a:p>
            <a:pPr>
              <a:spcAft>
                <a:spcPts val="0"/>
              </a:spcAft>
            </a:pPr>
            <a:endParaRPr lang="en-GB" sz="1800" dirty="0" smtClean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dirty="0" smtClean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Consider: A </a:t>
            </a:r>
            <a:r>
              <a:rPr lang="en-GB" sz="1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group of 38 children </a:t>
            </a:r>
            <a:endParaRPr lang="en-GB" sz="1800" dirty="0" smtClean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sz="1800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dirty="0" smtClean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Half </a:t>
            </a:r>
            <a:r>
              <a:rPr lang="en-GB" sz="1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were randomly allocated to listen to a story and answer questions </a:t>
            </a:r>
            <a:r>
              <a:rPr lang="en-GB" sz="1800" dirty="0" smtClean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at 9am Other </a:t>
            </a:r>
            <a:r>
              <a:rPr lang="en-GB" sz="1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half </a:t>
            </a:r>
            <a:r>
              <a:rPr lang="en-GB" sz="1800" dirty="0" smtClean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heard exactly </a:t>
            </a:r>
            <a:r>
              <a:rPr lang="en-GB" sz="1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the same story and </a:t>
            </a:r>
            <a:r>
              <a:rPr lang="en-GB" sz="1800" dirty="0" smtClean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answered </a:t>
            </a:r>
            <a:r>
              <a:rPr lang="en-GB" sz="1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the same questions at 3pm. </a:t>
            </a:r>
          </a:p>
          <a:p>
            <a:pPr>
              <a:spcAft>
                <a:spcPts val="0"/>
              </a:spcAft>
            </a:pPr>
            <a:r>
              <a:rPr lang="en-GB" sz="1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Their comprehension was measured by the number of questions answered correctly out of 20</a:t>
            </a:r>
            <a:r>
              <a:rPr lang="en-GB" sz="1800" dirty="0" smtClean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spcAft>
                <a:spcPts val="0"/>
              </a:spcAft>
            </a:pPr>
            <a:endParaRPr lang="en-GB" sz="1800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Comic Sans MS" panose="030F0702030302020204" pitchFamily="66" charset="0"/>
                <a:ea typeface="Times New Roman" panose="02020603050405020304" pitchFamily="18" charset="0"/>
              </a:rPr>
              <a:t>The average score </a:t>
            </a:r>
            <a:r>
              <a:rPr lang="en-GB" sz="1800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was:</a:t>
            </a:r>
            <a:endParaRPr lang="en-GB" sz="18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r>
              <a:rPr lang="en-GB" sz="1800" dirty="0">
                <a:latin typeface="Comic Sans MS" panose="030F0702030302020204" pitchFamily="66" charset="0"/>
                <a:ea typeface="Times New Roman" panose="02020603050405020304" pitchFamily="18" charset="0"/>
              </a:rPr>
              <a:t>15.2 for the morning </a:t>
            </a:r>
            <a:r>
              <a:rPr lang="en-GB" sz="1800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group</a:t>
            </a:r>
          </a:p>
          <a:p>
            <a:r>
              <a:rPr lang="en-GB" sz="1800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17.9 </a:t>
            </a:r>
            <a:r>
              <a:rPr lang="en-GB" sz="1800" dirty="0">
                <a:latin typeface="Comic Sans MS" panose="030F0702030302020204" pitchFamily="66" charset="0"/>
                <a:ea typeface="Times New Roman" panose="02020603050405020304" pitchFamily="18" charset="0"/>
              </a:rPr>
              <a:t>for the afternoon </a:t>
            </a:r>
            <a:r>
              <a:rPr lang="en-GB" sz="1800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group                    </a:t>
            </a:r>
            <a:r>
              <a:rPr lang="en-GB" sz="1800" b="1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difference </a:t>
            </a:r>
            <a:r>
              <a:rPr lang="en-GB" sz="18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of </a:t>
            </a:r>
            <a:r>
              <a:rPr lang="en-GB" sz="1800" b="1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2.7</a:t>
            </a:r>
            <a:endParaRPr lang="en-GB" sz="1800" b="1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endParaRPr lang="en-GB" sz="1800" dirty="0" smtClean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endParaRPr lang="en-GB" sz="18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r>
              <a:rPr lang="en-GB" sz="1800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But </a:t>
            </a:r>
            <a:r>
              <a:rPr lang="en-GB" sz="1800" dirty="0">
                <a:latin typeface="Comic Sans MS" panose="030F0702030302020204" pitchFamily="66" charset="0"/>
                <a:ea typeface="Times New Roman" panose="02020603050405020304" pitchFamily="18" charset="0"/>
              </a:rPr>
              <a:t>how big a difference is this</a:t>
            </a:r>
            <a:r>
              <a:rPr lang="en-GB" sz="1800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?</a:t>
            </a:r>
            <a:endParaRPr lang="en-GB" sz="18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9962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88640"/>
            <a:ext cx="8640960" cy="56185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1800" dirty="0" smtClean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 </a:t>
            </a:r>
            <a:r>
              <a:rPr lang="en-GB" sz="1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group of 38 children </a:t>
            </a:r>
            <a:r>
              <a:rPr lang="en-GB" sz="1800" dirty="0" smtClean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– answered 20 questions</a:t>
            </a:r>
          </a:p>
          <a:p>
            <a:pPr>
              <a:spcAft>
                <a:spcPts val="0"/>
              </a:spcAft>
            </a:pPr>
            <a:endParaRPr lang="en-GB" sz="1800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sz="1800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Comic Sans MS" panose="030F0702030302020204" pitchFamily="66" charset="0"/>
                <a:ea typeface="Times New Roman" panose="02020603050405020304" pitchFamily="18" charset="0"/>
              </a:rPr>
              <a:t>The average </a:t>
            </a:r>
            <a:r>
              <a:rPr lang="en-GB" sz="1800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score: morning – 15.2       afternoon – 17.9</a:t>
            </a:r>
            <a:endParaRPr lang="en-GB" sz="18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r>
              <a:rPr lang="en-GB" sz="1800" b="1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difference </a:t>
            </a:r>
            <a:r>
              <a:rPr lang="en-GB" sz="18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of </a:t>
            </a:r>
            <a:r>
              <a:rPr lang="en-GB" sz="1800" b="1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2.7</a:t>
            </a:r>
          </a:p>
          <a:p>
            <a:endParaRPr lang="en-GB" sz="1800" b="1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r>
              <a:rPr lang="en-GB" sz="1800" dirty="0">
                <a:latin typeface="Comic Sans MS" panose="030F0702030302020204" pitchFamily="66" charset="0"/>
                <a:ea typeface="Times New Roman" panose="02020603050405020304" pitchFamily="18" charset="0"/>
              </a:rPr>
              <a:t>But how big a difference is this</a:t>
            </a:r>
            <a:r>
              <a:rPr lang="en-GB" sz="1800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?</a:t>
            </a:r>
          </a:p>
          <a:p>
            <a:endParaRPr lang="en-GB" sz="18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r>
              <a:rPr lang="en-GB" sz="1800" dirty="0">
                <a:latin typeface="Comic Sans MS" panose="030F0702030302020204" pitchFamily="66" charset="0"/>
                <a:ea typeface="Times New Roman" panose="02020603050405020304" pitchFamily="18" charset="0"/>
              </a:rPr>
              <a:t>If every single person in the afternoon group had done better on the test than everyone in the morning group, then this would seem like a very substantial difference. </a:t>
            </a:r>
            <a:endParaRPr lang="en-GB" sz="1800" dirty="0" smtClean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endParaRPr lang="en-GB" sz="18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r>
              <a:rPr lang="en-GB" sz="1800" dirty="0">
                <a:latin typeface="Comic Sans MS" panose="030F0702030302020204" pitchFamily="66" charset="0"/>
                <a:ea typeface="Times New Roman" panose="02020603050405020304" pitchFamily="18" charset="0"/>
              </a:rPr>
              <a:t>What if only a few pupils did significantly better</a:t>
            </a:r>
            <a:r>
              <a:rPr lang="en-GB" sz="1800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?</a:t>
            </a:r>
          </a:p>
          <a:p>
            <a:endParaRPr lang="en-GB" sz="18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endParaRPr lang="en-GB" sz="1800" dirty="0" smtClean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endParaRPr lang="en-GB" sz="18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What is the questions were out of 100 and the average scores were: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75.2 in the morning and 77.9 in the afternoon?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The difference is still </a:t>
            </a:r>
            <a:r>
              <a:rPr lang="en-GB" sz="1800" dirty="0" smtClean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2.7</a:t>
            </a:r>
            <a:endParaRPr lang="en-GB" sz="18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0112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/>
          <p:cNvSpPr>
            <a:spLocks noChangeArrowheads="1"/>
          </p:cNvSpPr>
          <p:nvPr/>
        </p:nvSpPr>
        <p:spPr bwMode="auto">
          <a:xfrm>
            <a:off x="152400" y="1295400"/>
            <a:ext cx="8686800" cy="1676400"/>
          </a:xfrm>
          <a:prstGeom prst="rect">
            <a:avLst/>
          </a:prstGeom>
          <a:solidFill>
            <a:srgbClr val="CCFFCC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152400" y="1736725"/>
            <a:ext cx="8839200" cy="930275"/>
            <a:chOff x="0" y="672"/>
            <a:chExt cx="5616" cy="586"/>
          </a:xfrm>
        </p:grpSpPr>
        <p:sp>
          <p:nvSpPr>
            <p:cNvPr id="82949" name="Text Box 3"/>
            <p:cNvSpPr txBox="1">
              <a:spLocks noChangeArrowheads="1"/>
            </p:cNvSpPr>
            <p:nvPr/>
          </p:nvSpPr>
          <p:spPr bwMode="auto">
            <a:xfrm>
              <a:off x="0" y="816"/>
              <a:ext cx="168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/>
                <a:t>Effect size = </a:t>
              </a:r>
            </a:p>
          </p:txBody>
        </p:sp>
        <p:sp>
          <p:nvSpPr>
            <p:cNvPr id="82950" name="Text Box 4"/>
            <p:cNvSpPr txBox="1">
              <a:spLocks noChangeArrowheads="1"/>
            </p:cNvSpPr>
            <p:nvPr/>
          </p:nvSpPr>
          <p:spPr bwMode="auto">
            <a:xfrm>
              <a:off x="1296" y="672"/>
              <a:ext cx="4320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AU" sz="2000"/>
                <a:t>Mean of experimental group – Mean of control group</a:t>
              </a:r>
              <a:r>
                <a:rPr lang="en-AU"/>
                <a:t> </a:t>
              </a:r>
            </a:p>
          </p:txBody>
        </p:sp>
        <p:sp>
          <p:nvSpPr>
            <p:cNvPr id="82951" name="Text Box 5"/>
            <p:cNvSpPr txBox="1">
              <a:spLocks noChangeArrowheads="1"/>
            </p:cNvSpPr>
            <p:nvPr/>
          </p:nvSpPr>
          <p:spPr bwMode="auto">
            <a:xfrm>
              <a:off x="2544" y="1008"/>
              <a:ext cx="206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AU" sz="2000"/>
                <a:t>Standard deviation </a:t>
              </a:r>
            </a:p>
          </p:txBody>
        </p:sp>
        <p:sp>
          <p:nvSpPr>
            <p:cNvPr id="82952" name="Line 6"/>
            <p:cNvSpPr>
              <a:spLocks noChangeShapeType="1"/>
            </p:cNvSpPr>
            <p:nvPr/>
          </p:nvSpPr>
          <p:spPr bwMode="auto">
            <a:xfrm>
              <a:off x="1488" y="960"/>
              <a:ext cx="38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2948" name="Text Box 7"/>
          <p:cNvSpPr txBox="1">
            <a:spLocks noChangeArrowheads="1"/>
          </p:cNvSpPr>
          <p:nvPr/>
        </p:nvSpPr>
        <p:spPr bwMode="auto">
          <a:xfrm>
            <a:off x="1143000" y="4419600"/>
            <a:ext cx="6858000" cy="1739900"/>
          </a:xfrm>
          <a:prstGeom prst="rect">
            <a:avLst/>
          </a:prstGeom>
          <a:solidFill>
            <a:srgbClr val="CCFFCC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3600"/>
              <a:t>Effect size is the difference between the two groups, relative to the standard deviation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772400" cy="838200"/>
          </a:xfrm>
        </p:spPr>
        <p:txBody>
          <a:bodyPr/>
          <a:lstStyle/>
          <a:p>
            <a:pPr eaLnBrk="1" hangingPunct="1"/>
            <a:r>
              <a:rPr lang="en-AU" sz="3200" smtClean="0"/>
              <a:t>Examples of Effect Sizes:</a:t>
            </a:r>
          </a:p>
        </p:txBody>
      </p:sp>
      <p:pic>
        <p:nvPicPr>
          <p:cNvPr id="952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5600"/>
            <a:ext cx="8305800" cy="510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5236" name="Line 4"/>
          <p:cNvSpPr>
            <a:spLocks noChangeShapeType="1"/>
          </p:cNvSpPr>
          <p:nvPr/>
        </p:nvSpPr>
        <p:spPr bwMode="auto">
          <a:xfrm>
            <a:off x="4156075" y="838200"/>
            <a:ext cx="0" cy="457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Freeform 5"/>
          <p:cNvSpPr>
            <a:spLocks/>
          </p:cNvSpPr>
          <p:nvPr/>
        </p:nvSpPr>
        <p:spPr bwMode="auto">
          <a:xfrm>
            <a:off x="509588" y="1009650"/>
            <a:ext cx="3821112" cy="4156075"/>
          </a:xfrm>
          <a:custGeom>
            <a:avLst/>
            <a:gdLst>
              <a:gd name="T0" fmla="*/ 2147483647 w 2407"/>
              <a:gd name="T1" fmla="*/ 2147483647 h 2618"/>
              <a:gd name="T2" fmla="*/ 2147483647 w 2407"/>
              <a:gd name="T3" fmla="*/ 2147483647 h 2618"/>
              <a:gd name="T4" fmla="*/ 2147483647 w 2407"/>
              <a:gd name="T5" fmla="*/ 2147483647 h 2618"/>
              <a:gd name="T6" fmla="*/ 2147483647 w 2407"/>
              <a:gd name="T7" fmla="*/ 2147483647 h 2618"/>
              <a:gd name="T8" fmla="*/ 2147483647 w 2407"/>
              <a:gd name="T9" fmla="*/ 2147483647 h 2618"/>
              <a:gd name="T10" fmla="*/ 2147483647 w 2407"/>
              <a:gd name="T11" fmla="*/ 2147483647 h 2618"/>
              <a:gd name="T12" fmla="*/ 2147483647 w 2407"/>
              <a:gd name="T13" fmla="*/ 2147483647 h 2618"/>
              <a:gd name="T14" fmla="*/ 2147483647 w 2407"/>
              <a:gd name="T15" fmla="*/ 2147483647 h 2618"/>
              <a:gd name="T16" fmla="*/ 2147483647 w 2407"/>
              <a:gd name="T17" fmla="*/ 2147483647 h 2618"/>
              <a:gd name="T18" fmla="*/ 2147483647 w 2407"/>
              <a:gd name="T19" fmla="*/ 2147483647 h 2618"/>
              <a:gd name="T20" fmla="*/ 2147483647 w 2407"/>
              <a:gd name="T21" fmla="*/ 2147483647 h 2618"/>
              <a:gd name="T22" fmla="*/ 2147483647 w 2407"/>
              <a:gd name="T23" fmla="*/ 2147483647 h 2618"/>
              <a:gd name="T24" fmla="*/ 2147483647 w 2407"/>
              <a:gd name="T25" fmla="*/ 2147483647 h 2618"/>
              <a:gd name="T26" fmla="*/ 2147483647 w 2407"/>
              <a:gd name="T27" fmla="*/ 2147483647 h 2618"/>
              <a:gd name="T28" fmla="*/ 2147483647 w 2407"/>
              <a:gd name="T29" fmla="*/ 2147483647 h 2618"/>
              <a:gd name="T30" fmla="*/ 2147483647 w 2407"/>
              <a:gd name="T31" fmla="*/ 2147483647 h 2618"/>
              <a:gd name="T32" fmla="*/ 2147483647 w 2407"/>
              <a:gd name="T33" fmla="*/ 2147483647 h 2618"/>
              <a:gd name="T34" fmla="*/ 2147483647 w 2407"/>
              <a:gd name="T35" fmla="*/ 2147483647 h 2618"/>
              <a:gd name="T36" fmla="*/ 2147483647 w 2407"/>
              <a:gd name="T37" fmla="*/ 2147483647 h 2618"/>
              <a:gd name="T38" fmla="*/ 2147483647 w 2407"/>
              <a:gd name="T39" fmla="*/ 2147483647 h 2618"/>
              <a:gd name="T40" fmla="*/ 2147483647 w 2407"/>
              <a:gd name="T41" fmla="*/ 2147483647 h 2618"/>
              <a:gd name="T42" fmla="*/ 2147483647 w 2407"/>
              <a:gd name="T43" fmla="*/ 2147483647 h 2618"/>
              <a:gd name="T44" fmla="*/ 2147483647 w 2407"/>
              <a:gd name="T45" fmla="*/ 2147483647 h 2618"/>
              <a:gd name="T46" fmla="*/ 2147483647 w 2407"/>
              <a:gd name="T47" fmla="*/ 2147483647 h 2618"/>
              <a:gd name="T48" fmla="*/ 2147483647 w 2407"/>
              <a:gd name="T49" fmla="*/ 2147483647 h 2618"/>
              <a:gd name="T50" fmla="*/ 2147483647 w 2407"/>
              <a:gd name="T51" fmla="*/ 2147483647 h 2618"/>
              <a:gd name="T52" fmla="*/ 2147483647 w 2407"/>
              <a:gd name="T53" fmla="*/ 2147483647 h 2618"/>
              <a:gd name="T54" fmla="*/ 2147483647 w 2407"/>
              <a:gd name="T55" fmla="*/ 2147483647 h 2618"/>
              <a:gd name="T56" fmla="*/ 2147483647 w 2407"/>
              <a:gd name="T57" fmla="*/ 2147483647 h 2618"/>
              <a:gd name="T58" fmla="*/ 2147483647 w 2407"/>
              <a:gd name="T59" fmla="*/ 2147483647 h 2618"/>
              <a:gd name="T60" fmla="*/ 2147483647 w 2407"/>
              <a:gd name="T61" fmla="*/ 2147483647 h 2618"/>
              <a:gd name="T62" fmla="*/ 2147483647 w 2407"/>
              <a:gd name="T63" fmla="*/ 2147483647 h 2618"/>
              <a:gd name="T64" fmla="*/ 2147483647 w 2407"/>
              <a:gd name="T65" fmla="*/ 2147483647 h 2618"/>
              <a:gd name="T66" fmla="*/ 2147483647 w 2407"/>
              <a:gd name="T67" fmla="*/ 2147483647 h 2618"/>
              <a:gd name="T68" fmla="*/ 2147483647 w 2407"/>
              <a:gd name="T69" fmla="*/ 2147483647 h 2618"/>
              <a:gd name="T70" fmla="*/ 2147483647 w 2407"/>
              <a:gd name="T71" fmla="*/ 2147483647 h 2618"/>
              <a:gd name="T72" fmla="*/ 2147483647 w 2407"/>
              <a:gd name="T73" fmla="*/ 2147483647 h 2618"/>
              <a:gd name="T74" fmla="*/ 2147483647 w 2407"/>
              <a:gd name="T75" fmla="*/ 2147483647 h 2618"/>
              <a:gd name="T76" fmla="*/ 2147483647 w 2407"/>
              <a:gd name="T77" fmla="*/ 2147483647 h 2618"/>
              <a:gd name="T78" fmla="*/ 2147483647 w 2407"/>
              <a:gd name="T79" fmla="*/ 2147483647 h 2618"/>
              <a:gd name="T80" fmla="*/ 2147483647 w 2407"/>
              <a:gd name="T81" fmla="*/ 2147483647 h 2618"/>
              <a:gd name="T82" fmla="*/ 2147483647 w 2407"/>
              <a:gd name="T83" fmla="*/ 2147483647 h 2618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2407"/>
              <a:gd name="T127" fmla="*/ 0 h 2618"/>
              <a:gd name="T128" fmla="*/ 2407 w 2407"/>
              <a:gd name="T129" fmla="*/ 2618 h 2618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2407" h="2618">
                <a:moveTo>
                  <a:pt x="2401" y="2616"/>
                </a:moveTo>
                <a:cubicBezTo>
                  <a:pt x="1638" y="2613"/>
                  <a:pt x="830" y="2618"/>
                  <a:pt x="67" y="2612"/>
                </a:cubicBezTo>
                <a:cubicBezTo>
                  <a:pt x="0" y="2611"/>
                  <a:pt x="260" y="2600"/>
                  <a:pt x="327" y="2596"/>
                </a:cubicBezTo>
                <a:cubicBezTo>
                  <a:pt x="406" y="2591"/>
                  <a:pt x="455" y="2572"/>
                  <a:pt x="537" y="2560"/>
                </a:cubicBezTo>
                <a:cubicBezTo>
                  <a:pt x="558" y="2556"/>
                  <a:pt x="587" y="2546"/>
                  <a:pt x="623" y="2534"/>
                </a:cubicBezTo>
                <a:cubicBezTo>
                  <a:pt x="639" y="2523"/>
                  <a:pt x="677" y="2514"/>
                  <a:pt x="695" y="2508"/>
                </a:cubicBezTo>
                <a:cubicBezTo>
                  <a:pt x="741" y="2490"/>
                  <a:pt x="727" y="2492"/>
                  <a:pt x="767" y="2476"/>
                </a:cubicBezTo>
                <a:cubicBezTo>
                  <a:pt x="775" y="2471"/>
                  <a:pt x="794" y="2456"/>
                  <a:pt x="803" y="2452"/>
                </a:cubicBezTo>
                <a:cubicBezTo>
                  <a:pt x="818" y="2445"/>
                  <a:pt x="825" y="2438"/>
                  <a:pt x="825" y="2438"/>
                </a:cubicBezTo>
                <a:cubicBezTo>
                  <a:pt x="849" y="2422"/>
                  <a:pt x="873" y="2410"/>
                  <a:pt x="879" y="2398"/>
                </a:cubicBezTo>
                <a:cubicBezTo>
                  <a:pt x="915" y="2372"/>
                  <a:pt x="917" y="2364"/>
                  <a:pt x="951" y="2340"/>
                </a:cubicBezTo>
                <a:cubicBezTo>
                  <a:pt x="993" y="2292"/>
                  <a:pt x="965" y="2324"/>
                  <a:pt x="1019" y="2272"/>
                </a:cubicBezTo>
                <a:cubicBezTo>
                  <a:pt x="1051" y="2240"/>
                  <a:pt x="1055" y="2225"/>
                  <a:pt x="1065" y="2220"/>
                </a:cubicBezTo>
                <a:cubicBezTo>
                  <a:pt x="1080" y="2213"/>
                  <a:pt x="1081" y="2191"/>
                  <a:pt x="1093" y="2180"/>
                </a:cubicBezTo>
                <a:cubicBezTo>
                  <a:pt x="1106" y="2169"/>
                  <a:pt x="1127" y="2142"/>
                  <a:pt x="1127" y="2142"/>
                </a:cubicBezTo>
                <a:cubicBezTo>
                  <a:pt x="1165" y="2086"/>
                  <a:pt x="1153" y="2102"/>
                  <a:pt x="1181" y="2060"/>
                </a:cubicBezTo>
                <a:cubicBezTo>
                  <a:pt x="1199" y="2020"/>
                  <a:pt x="1233" y="1976"/>
                  <a:pt x="1263" y="1924"/>
                </a:cubicBezTo>
                <a:cubicBezTo>
                  <a:pt x="1277" y="1904"/>
                  <a:pt x="1281" y="1885"/>
                  <a:pt x="1295" y="1876"/>
                </a:cubicBezTo>
                <a:cubicBezTo>
                  <a:pt x="1303" y="1871"/>
                  <a:pt x="1305" y="1854"/>
                  <a:pt x="1317" y="1828"/>
                </a:cubicBezTo>
                <a:cubicBezTo>
                  <a:pt x="1331" y="1786"/>
                  <a:pt x="1341" y="1772"/>
                  <a:pt x="1369" y="1726"/>
                </a:cubicBezTo>
                <a:cubicBezTo>
                  <a:pt x="1380" y="1693"/>
                  <a:pt x="1381" y="1704"/>
                  <a:pt x="1393" y="1664"/>
                </a:cubicBezTo>
                <a:cubicBezTo>
                  <a:pt x="1395" y="1672"/>
                  <a:pt x="1415" y="1628"/>
                  <a:pt x="1419" y="1608"/>
                </a:cubicBezTo>
                <a:cubicBezTo>
                  <a:pt x="1432" y="1588"/>
                  <a:pt x="1436" y="1580"/>
                  <a:pt x="1441" y="1556"/>
                </a:cubicBezTo>
                <a:cubicBezTo>
                  <a:pt x="1461" y="1526"/>
                  <a:pt x="1457" y="1532"/>
                  <a:pt x="1471" y="1492"/>
                </a:cubicBezTo>
                <a:cubicBezTo>
                  <a:pt x="1477" y="1486"/>
                  <a:pt x="1473" y="1480"/>
                  <a:pt x="1485" y="1460"/>
                </a:cubicBezTo>
                <a:cubicBezTo>
                  <a:pt x="1496" y="1444"/>
                  <a:pt x="1500" y="1430"/>
                  <a:pt x="1511" y="1414"/>
                </a:cubicBezTo>
                <a:cubicBezTo>
                  <a:pt x="1537" y="1352"/>
                  <a:pt x="1519" y="1382"/>
                  <a:pt x="1551" y="1316"/>
                </a:cubicBezTo>
                <a:cubicBezTo>
                  <a:pt x="1573" y="1260"/>
                  <a:pt x="1569" y="1256"/>
                  <a:pt x="1609" y="1170"/>
                </a:cubicBezTo>
                <a:cubicBezTo>
                  <a:pt x="1643" y="1088"/>
                  <a:pt x="1657" y="1040"/>
                  <a:pt x="1701" y="940"/>
                </a:cubicBezTo>
                <a:cubicBezTo>
                  <a:pt x="1723" y="873"/>
                  <a:pt x="1729" y="866"/>
                  <a:pt x="1755" y="802"/>
                </a:cubicBezTo>
                <a:cubicBezTo>
                  <a:pt x="1759" y="791"/>
                  <a:pt x="1772" y="761"/>
                  <a:pt x="1779" y="752"/>
                </a:cubicBezTo>
                <a:cubicBezTo>
                  <a:pt x="1793" y="710"/>
                  <a:pt x="1805" y="700"/>
                  <a:pt x="1813" y="666"/>
                </a:cubicBezTo>
                <a:cubicBezTo>
                  <a:pt x="1853" y="603"/>
                  <a:pt x="1821" y="648"/>
                  <a:pt x="1847" y="598"/>
                </a:cubicBezTo>
                <a:cubicBezTo>
                  <a:pt x="1865" y="556"/>
                  <a:pt x="1861" y="556"/>
                  <a:pt x="1883" y="512"/>
                </a:cubicBezTo>
                <a:cubicBezTo>
                  <a:pt x="1905" y="454"/>
                  <a:pt x="1913" y="438"/>
                  <a:pt x="1967" y="348"/>
                </a:cubicBezTo>
                <a:cubicBezTo>
                  <a:pt x="2001" y="294"/>
                  <a:pt x="1993" y="294"/>
                  <a:pt x="2041" y="218"/>
                </a:cubicBezTo>
                <a:cubicBezTo>
                  <a:pt x="2117" y="118"/>
                  <a:pt x="2063" y="180"/>
                  <a:pt x="2141" y="98"/>
                </a:cubicBezTo>
                <a:cubicBezTo>
                  <a:pt x="2146" y="90"/>
                  <a:pt x="2145" y="86"/>
                  <a:pt x="2159" y="76"/>
                </a:cubicBezTo>
                <a:cubicBezTo>
                  <a:pt x="2179" y="64"/>
                  <a:pt x="2169" y="66"/>
                  <a:pt x="2183" y="60"/>
                </a:cubicBezTo>
                <a:cubicBezTo>
                  <a:pt x="2221" y="40"/>
                  <a:pt x="2215" y="46"/>
                  <a:pt x="2247" y="28"/>
                </a:cubicBezTo>
                <a:cubicBezTo>
                  <a:pt x="2299" y="6"/>
                  <a:pt x="2283" y="0"/>
                  <a:pt x="2351" y="30"/>
                </a:cubicBezTo>
                <a:cubicBezTo>
                  <a:pt x="2356" y="32"/>
                  <a:pt x="2407" y="47"/>
                  <a:pt x="2407" y="52"/>
                </a:cubicBezTo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152400" y="1600200"/>
            <a:ext cx="28194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AU" sz="4400">
                <a:latin typeface="Arial Black" pitchFamily="34" charset="0"/>
              </a:rPr>
              <a:t>ES = 0.2</a:t>
            </a:r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5943600" y="1371600"/>
            <a:ext cx="28194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AU">
                <a:latin typeface="Times New Roman" pitchFamily="18" charset="0"/>
              </a:rPr>
              <a:t>“Equivalent to the difference in heights between 15 and 16 year old girls”</a:t>
            </a:r>
          </a:p>
        </p:txBody>
      </p:sp>
      <p:sp>
        <p:nvSpPr>
          <p:cNvPr id="95240" name="Freeform 8"/>
          <p:cNvSpPr>
            <a:spLocks/>
          </p:cNvSpPr>
          <p:nvPr/>
        </p:nvSpPr>
        <p:spPr bwMode="auto">
          <a:xfrm>
            <a:off x="762000" y="1004888"/>
            <a:ext cx="7105650" cy="4138612"/>
          </a:xfrm>
          <a:custGeom>
            <a:avLst/>
            <a:gdLst>
              <a:gd name="T0" fmla="*/ 0 w 4476"/>
              <a:gd name="T1" fmla="*/ 2147483647 h 2607"/>
              <a:gd name="T2" fmla="*/ 2147483647 w 4476"/>
              <a:gd name="T3" fmla="*/ 2147483647 h 2607"/>
              <a:gd name="T4" fmla="*/ 2147483647 w 4476"/>
              <a:gd name="T5" fmla="*/ 2147483647 h 2607"/>
              <a:gd name="T6" fmla="*/ 2147483647 w 4476"/>
              <a:gd name="T7" fmla="*/ 2147483647 h 2607"/>
              <a:gd name="T8" fmla="*/ 2147483647 w 4476"/>
              <a:gd name="T9" fmla="*/ 2147483647 h 2607"/>
              <a:gd name="T10" fmla="*/ 2147483647 w 4476"/>
              <a:gd name="T11" fmla="*/ 2147483647 h 2607"/>
              <a:gd name="T12" fmla="*/ 2147483647 w 4476"/>
              <a:gd name="T13" fmla="*/ 2147483647 h 2607"/>
              <a:gd name="T14" fmla="*/ 2147483647 w 4476"/>
              <a:gd name="T15" fmla="*/ 2147483647 h 2607"/>
              <a:gd name="T16" fmla="*/ 2147483647 w 4476"/>
              <a:gd name="T17" fmla="*/ 2147483647 h 2607"/>
              <a:gd name="T18" fmla="*/ 2147483647 w 4476"/>
              <a:gd name="T19" fmla="*/ 2147483647 h 2607"/>
              <a:gd name="T20" fmla="*/ 2147483647 w 4476"/>
              <a:gd name="T21" fmla="*/ 2147483647 h 2607"/>
              <a:gd name="T22" fmla="*/ 2147483647 w 4476"/>
              <a:gd name="T23" fmla="*/ 2147483647 h 2607"/>
              <a:gd name="T24" fmla="*/ 2147483647 w 4476"/>
              <a:gd name="T25" fmla="*/ 2147483647 h 2607"/>
              <a:gd name="T26" fmla="*/ 2147483647 w 4476"/>
              <a:gd name="T27" fmla="*/ 2147483647 h 2607"/>
              <a:gd name="T28" fmla="*/ 2147483647 w 4476"/>
              <a:gd name="T29" fmla="*/ 2147483647 h 2607"/>
              <a:gd name="T30" fmla="*/ 2147483647 w 4476"/>
              <a:gd name="T31" fmla="*/ 2147483647 h 2607"/>
              <a:gd name="T32" fmla="*/ 2147483647 w 4476"/>
              <a:gd name="T33" fmla="*/ 2147483647 h 2607"/>
              <a:gd name="T34" fmla="*/ 2147483647 w 4476"/>
              <a:gd name="T35" fmla="*/ 2147483647 h 2607"/>
              <a:gd name="T36" fmla="*/ 2147483647 w 4476"/>
              <a:gd name="T37" fmla="*/ 2147483647 h 2607"/>
              <a:gd name="T38" fmla="*/ 2147483647 w 4476"/>
              <a:gd name="T39" fmla="*/ 2147483647 h 2607"/>
              <a:gd name="T40" fmla="*/ 2147483647 w 4476"/>
              <a:gd name="T41" fmla="*/ 2147483647 h 2607"/>
              <a:gd name="T42" fmla="*/ 2147483647 w 4476"/>
              <a:gd name="T43" fmla="*/ 2147483647 h 2607"/>
              <a:gd name="T44" fmla="*/ 2147483647 w 4476"/>
              <a:gd name="T45" fmla="*/ 2147483647 h 2607"/>
              <a:gd name="T46" fmla="*/ 2147483647 w 4476"/>
              <a:gd name="T47" fmla="*/ 2147483647 h 2607"/>
              <a:gd name="T48" fmla="*/ 2147483647 w 4476"/>
              <a:gd name="T49" fmla="*/ 2147483647 h 2607"/>
              <a:gd name="T50" fmla="*/ 2147483647 w 4476"/>
              <a:gd name="T51" fmla="*/ 2147483647 h 2607"/>
              <a:gd name="T52" fmla="*/ 2147483647 w 4476"/>
              <a:gd name="T53" fmla="*/ 2147483647 h 2607"/>
              <a:gd name="T54" fmla="*/ 2147483647 w 4476"/>
              <a:gd name="T55" fmla="*/ 2147483647 h 2607"/>
              <a:gd name="T56" fmla="*/ 2147483647 w 4476"/>
              <a:gd name="T57" fmla="*/ 2147483647 h 2607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4476"/>
              <a:gd name="T88" fmla="*/ 0 h 2607"/>
              <a:gd name="T89" fmla="*/ 4476 w 4476"/>
              <a:gd name="T90" fmla="*/ 2607 h 2607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4476" h="2607">
                <a:moveTo>
                  <a:pt x="0" y="2607"/>
                </a:moveTo>
                <a:cubicBezTo>
                  <a:pt x="75" y="2600"/>
                  <a:pt x="325" y="2590"/>
                  <a:pt x="448" y="2567"/>
                </a:cubicBezTo>
                <a:cubicBezTo>
                  <a:pt x="571" y="2544"/>
                  <a:pt x="656" y="2511"/>
                  <a:pt x="736" y="2471"/>
                </a:cubicBezTo>
                <a:cubicBezTo>
                  <a:pt x="816" y="2431"/>
                  <a:pt x="864" y="2391"/>
                  <a:pt x="928" y="2327"/>
                </a:cubicBezTo>
                <a:cubicBezTo>
                  <a:pt x="992" y="2263"/>
                  <a:pt x="1064" y="2167"/>
                  <a:pt x="1120" y="2087"/>
                </a:cubicBezTo>
                <a:cubicBezTo>
                  <a:pt x="1176" y="2007"/>
                  <a:pt x="1216" y="1935"/>
                  <a:pt x="1264" y="1847"/>
                </a:cubicBezTo>
                <a:cubicBezTo>
                  <a:pt x="1312" y="1759"/>
                  <a:pt x="1360" y="1663"/>
                  <a:pt x="1408" y="1559"/>
                </a:cubicBezTo>
                <a:cubicBezTo>
                  <a:pt x="1456" y="1455"/>
                  <a:pt x="1504" y="1343"/>
                  <a:pt x="1552" y="1223"/>
                </a:cubicBezTo>
                <a:cubicBezTo>
                  <a:pt x="1600" y="1103"/>
                  <a:pt x="1650" y="961"/>
                  <a:pt x="1696" y="839"/>
                </a:cubicBezTo>
                <a:cubicBezTo>
                  <a:pt x="1742" y="717"/>
                  <a:pt x="1784" y="592"/>
                  <a:pt x="1830" y="489"/>
                </a:cubicBezTo>
                <a:cubicBezTo>
                  <a:pt x="1876" y="386"/>
                  <a:pt x="1934" y="287"/>
                  <a:pt x="1975" y="222"/>
                </a:cubicBezTo>
                <a:cubicBezTo>
                  <a:pt x="2016" y="157"/>
                  <a:pt x="2044" y="133"/>
                  <a:pt x="2077" y="100"/>
                </a:cubicBezTo>
                <a:cubicBezTo>
                  <a:pt x="2110" y="67"/>
                  <a:pt x="2141" y="38"/>
                  <a:pt x="2176" y="23"/>
                </a:cubicBezTo>
                <a:cubicBezTo>
                  <a:pt x="2211" y="8"/>
                  <a:pt x="2247" y="0"/>
                  <a:pt x="2286" y="11"/>
                </a:cubicBezTo>
                <a:cubicBezTo>
                  <a:pt x="2325" y="22"/>
                  <a:pt x="2370" y="55"/>
                  <a:pt x="2408" y="89"/>
                </a:cubicBezTo>
                <a:cubicBezTo>
                  <a:pt x="2446" y="123"/>
                  <a:pt x="2480" y="167"/>
                  <a:pt x="2512" y="215"/>
                </a:cubicBezTo>
                <a:cubicBezTo>
                  <a:pt x="2544" y="263"/>
                  <a:pt x="2569" y="317"/>
                  <a:pt x="2599" y="378"/>
                </a:cubicBezTo>
                <a:cubicBezTo>
                  <a:pt x="2629" y="439"/>
                  <a:pt x="2658" y="506"/>
                  <a:pt x="2692" y="583"/>
                </a:cubicBezTo>
                <a:cubicBezTo>
                  <a:pt x="2726" y="660"/>
                  <a:pt x="2758" y="740"/>
                  <a:pt x="2800" y="839"/>
                </a:cubicBezTo>
                <a:cubicBezTo>
                  <a:pt x="2842" y="938"/>
                  <a:pt x="2897" y="1063"/>
                  <a:pt x="2944" y="1175"/>
                </a:cubicBezTo>
                <a:cubicBezTo>
                  <a:pt x="2991" y="1287"/>
                  <a:pt x="3032" y="1399"/>
                  <a:pt x="3080" y="1511"/>
                </a:cubicBezTo>
                <a:cubicBezTo>
                  <a:pt x="3128" y="1623"/>
                  <a:pt x="3167" y="1727"/>
                  <a:pt x="3232" y="1847"/>
                </a:cubicBezTo>
                <a:cubicBezTo>
                  <a:pt x="3297" y="1967"/>
                  <a:pt x="3409" y="2141"/>
                  <a:pt x="3472" y="2231"/>
                </a:cubicBezTo>
                <a:cubicBezTo>
                  <a:pt x="3535" y="2321"/>
                  <a:pt x="3556" y="2339"/>
                  <a:pt x="3612" y="2387"/>
                </a:cubicBezTo>
                <a:cubicBezTo>
                  <a:pt x="3668" y="2435"/>
                  <a:pt x="3743" y="2487"/>
                  <a:pt x="3808" y="2519"/>
                </a:cubicBezTo>
                <a:cubicBezTo>
                  <a:pt x="3873" y="2551"/>
                  <a:pt x="3946" y="2568"/>
                  <a:pt x="4000" y="2579"/>
                </a:cubicBezTo>
                <a:cubicBezTo>
                  <a:pt x="4054" y="2590"/>
                  <a:pt x="4086" y="2585"/>
                  <a:pt x="4133" y="2588"/>
                </a:cubicBezTo>
                <a:cubicBezTo>
                  <a:pt x="4180" y="2591"/>
                  <a:pt x="4227" y="2597"/>
                  <a:pt x="4284" y="2599"/>
                </a:cubicBezTo>
                <a:cubicBezTo>
                  <a:pt x="4341" y="2601"/>
                  <a:pt x="4436" y="2602"/>
                  <a:pt x="4476" y="2603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5241" name="Line 9"/>
          <p:cNvSpPr>
            <a:spLocks noChangeShapeType="1"/>
          </p:cNvSpPr>
          <p:nvPr/>
        </p:nvSpPr>
        <p:spPr bwMode="auto">
          <a:xfrm>
            <a:off x="4330700" y="838200"/>
            <a:ext cx="0" cy="45720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2133600" y="2413000"/>
            <a:ext cx="2133600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AU" sz="2000" b="1" dirty="0">
                <a:solidFill>
                  <a:schemeClr val="bg1"/>
                </a:solidFill>
              </a:rPr>
              <a:t>58%</a:t>
            </a:r>
            <a:br>
              <a:rPr lang="en-AU" sz="2000" b="1" dirty="0">
                <a:solidFill>
                  <a:schemeClr val="bg1"/>
                </a:solidFill>
              </a:rPr>
            </a:br>
            <a:r>
              <a:rPr lang="en-AU" sz="2000" b="1" dirty="0">
                <a:solidFill>
                  <a:schemeClr val="bg1"/>
                </a:solidFill>
              </a:rPr>
              <a:t> of</a:t>
            </a:r>
            <a:br>
              <a:rPr lang="en-AU" sz="2000" b="1" dirty="0">
                <a:solidFill>
                  <a:schemeClr val="bg1"/>
                </a:solidFill>
              </a:rPr>
            </a:br>
            <a:r>
              <a:rPr lang="en-AU" sz="2000" b="1" dirty="0">
                <a:solidFill>
                  <a:schemeClr val="bg1"/>
                </a:solidFill>
              </a:rPr>
              <a:t>control </a:t>
            </a:r>
            <a:br>
              <a:rPr lang="en-AU" sz="2000" b="1" dirty="0">
                <a:solidFill>
                  <a:schemeClr val="bg1"/>
                </a:solidFill>
              </a:rPr>
            </a:br>
            <a:r>
              <a:rPr lang="en-AU" sz="2000" b="1" dirty="0">
                <a:solidFill>
                  <a:schemeClr val="bg1"/>
                </a:solidFill>
              </a:rPr>
              <a:t>group </a:t>
            </a:r>
            <a:br>
              <a:rPr lang="en-AU" sz="2000" b="1" dirty="0">
                <a:solidFill>
                  <a:schemeClr val="bg1"/>
                </a:solidFill>
              </a:rPr>
            </a:br>
            <a:r>
              <a:rPr lang="en-AU" sz="2000" b="1" dirty="0">
                <a:solidFill>
                  <a:schemeClr val="bg1"/>
                </a:solidFill>
              </a:rPr>
              <a:t>below </a:t>
            </a:r>
            <a:br>
              <a:rPr lang="en-AU" sz="2000" b="1" dirty="0">
                <a:solidFill>
                  <a:schemeClr val="bg1"/>
                </a:solidFill>
              </a:rPr>
            </a:br>
            <a:r>
              <a:rPr lang="en-AU" sz="2000" b="1" dirty="0">
                <a:solidFill>
                  <a:schemeClr val="bg1"/>
                </a:solidFill>
              </a:rPr>
              <a:t>mean of experimental group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5600"/>
            <a:ext cx="8305800" cy="510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7283" name="Line 3"/>
          <p:cNvSpPr>
            <a:spLocks noChangeShapeType="1"/>
          </p:cNvSpPr>
          <p:nvPr/>
        </p:nvSpPr>
        <p:spPr bwMode="auto">
          <a:xfrm>
            <a:off x="4156075" y="838200"/>
            <a:ext cx="0" cy="457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Freeform 4"/>
          <p:cNvSpPr>
            <a:spLocks/>
          </p:cNvSpPr>
          <p:nvPr/>
        </p:nvSpPr>
        <p:spPr bwMode="auto">
          <a:xfrm>
            <a:off x="509588" y="1031875"/>
            <a:ext cx="4119562" cy="4133850"/>
          </a:xfrm>
          <a:custGeom>
            <a:avLst/>
            <a:gdLst>
              <a:gd name="T0" fmla="*/ 2147483647 w 2595"/>
              <a:gd name="T1" fmla="*/ 2147483647 h 2604"/>
              <a:gd name="T2" fmla="*/ 2147483647 w 2595"/>
              <a:gd name="T3" fmla="*/ 2147483647 h 2604"/>
              <a:gd name="T4" fmla="*/ 2147483647 w 2595"/>
              <a:gd name="T5" fmla="*/ 2147483647 h 2604"/>
              <a:gd name="T6" fmla="*/ 2147483647 w 2595"/>
              <a:gd name="T7" fmla="*/ 2147483647 h 2604"/>
              <a:gd name="T8" fmla="*/ 2147483647 w 2595"/>
              <a:gd name="T9" fmla="*/ 2147483647 h 2604"/>
              <a:gd name="T10" fmla="*/ 2147483647 w 2595"/>
              <a:gd name="T11" fmla="*/ 2147483647 h 2604"/>
              <a:gd name="T12" fmla="*/ 2147483647 w 2595"/>
              <a:gd name="T13" fmla="*/ 2147483647 h 2604"/>
              <a:gd name="T14" fmla="*/ 2147483647 w 2595"/>
              <a:gd name="T15" fmla="*/ 2147483647 h 2604"/>
              <a:gd name="T16" fmla="*/ 2147483647 w 2595"/>
              <a:gd name="T17" fmla="*/ 2147483647 h 2604"/>
              <a:gd name="T18" fmla="*/ 2147483647 w 2595"/>
              <a:gd name="T19" fmla="*/ 2147483647 h 2604"/>
              <a:gd name="T20" fmla="*/ 2147483647 w 2595"/>
              <a:gd name="T21" fmla="*/ 2147483647 h 2604"/>
              <a:gd name="T22" fmla="*/ 2147483647 w 2595"/>
              <a:gd name="T23" fmla="*/ 2147483647 h 2604"/>
              <a:gd name="T24" fmla="*/ 2147483647 w 2595"/>
              <a:gd name="T25" fmla="*/ 2147483647 h 2604"/>
              <a:gd name="T26" fmla="*/ 2147483647 w 2595"/>
              <a:gd name="T27" fmla="*/ 2147483647 h 2604"/>
              <a:gd name="T28" fmla="*/ 2147483647 w 2595"/>
              <a:gd name="T29" fmla="*/ 2147483647 h 2604"/>
              <a:gd name="T30" fmla="*/ 2147483647 w 2595"/>
              <a:gd name="T31" fmla="*/ 2147483647 h 2604"/>
              <a:gd name="T32" fmla="*/ 2147483647 w 2595"/>
              <a:gd name="T33" fmla="*/ 2147483647 h 2604"/>
              <a:gd name="T34" fmla="*/ 2147483647 w 2595"/>
              <a:gd name="T35" fmla="*/ 2147483647 h 2604"/>
              <a:gd name="T36" fmla="*/ 2147483647 w 2595"/>
              <a:gd name="T37" fmla="*/ 2147483647 h 2604"/>
              <a:gd name="T38" fmla="*/ 2147483647 w 2595"/>
              <a:gd name="T39" fmla="*/ 2147483647 h 2604"/>
              <a:gd name="T40" fmla="*/ 2147483647 w 2595"/>
              <a:gd name="T41" fmla="*/ 2147483647 h 2604"/>
              <a:gd name="T42" fmla="*/ 2147483647 w 2595"/>
              <a:gd name="T43" fmla="*/ 2147483647 h 2604"/>
              <a:gd name="T44" fmla="*/ 2147483647 w 2595"/>
              <a:gd name="T45" fmla="*/ 2147483647 h 2604"/>
              <a:gd name="T46" fmla="*/ 2147483647 w 2595"/>
              <a:gd name="T47" fmla="*/ 2147483647 h 2604"/>
              <a:gd name="T48" fmla="*/ 2147483647 w 2595"/>
              <a:gd name="T49" fmla="*/ 2147483647 h 2604"/>
              <a:gd name="T50" fmla="*/ 2147483647 w 2595"/>
              <a:gd name="T51" fmla="*/ 2147483647 h 2604"/>
              <a:gd name="T52" fmla="*/ 2147483647 w 2595"/>
              <a:gd name="T53" fmla="*/ 2147483647 h 2604"/>
              <a:gd name="T54" fmla="*/ 2147483647 w 2595"/>
              <a:gd name="T55" fmla="*/ 2147483647 h 2604"/>
              <a:gd name="T56" fmla="*/ 2147483647 w 2595"/>
              <a:gd name="T57" fmla="*/ 2147483647 h 2604"/>
              <a:gd name="T58" fmla="*/ 2147483647 w 2595"/>
              <a:gd name="T59" fmla="*/ 2147483647 h 2604"/>
              <a:gd name="T60" fmla="*/ 2147483647 w 2595"/>
              <a:gd name="T61" fmla="*/ 2147483647 h 2604"/>
              <a:gd name="T62" fmla="*/ 2147483647 w 2595"/>
              <a:gd name="T63" fmla="*/ 2147483647 h 2604"/>
              <a:gd name="T64" fmla="*/ 2147483647 w 2595"/>
              <a:gd name="T65" fmla="*/ 2147483647 h 2604"/>
              <a:gd name="T66" fmla="*/ 2147483647 w 2595"/>
              <a:gd name="T67" fmla="*/ 2147483647 h 2604"/>
              <a:gd name="T68" fmla="*/ 2147483647 w 2595"/>
              <a:gd name="T69" fmla="*/ 2147483647 h 2604"/>
              <a:gd name="T70" fmla="*/ 2147483647 w 2595"/>
              <a:gd name="T71" fmla="*/ 2147483647 h 2604"/>
              <a:gd name="T72" fmla="*/ 2147483647 w 2595"/>
              <a:gd name="T73" fmla="*/ 2147483647 h 2604"/>
              <a:gd name="T74" fmla="*/ 2147483647 w 2595"/>
              <a:gd name="T75" fmla="*/ 2147483647 h 2604"/>
              <a:gd name="T76" fmla="*/ 2147483647 w 2595"/>
              <a:gd name="T77" fmla="*/ 0 h 2604"/>
              <a:gd name="T78" fmla="*/ 2147483647 w 2595"/>
              <a:gd name="T79" fmla="*/ 2147483647 h 2604"/>
              <a:gd name="T80" fmla="*/ 2147483647 w 2595"/>
              <a:gd name="T81" fmla="*/ 2147483647 h 2604"/>
              <a:gd name="T82" fmla="*/ 2147483647 w 2595"/>
              <a:gd name="T83" fmla="*/ 2147483647 h 2604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2595"/>
              <a:gd name="T127" fmla="*/ 0 h 2604"/>
              <a:gd name="T128" fmla="*/ 2595 w 2595"/>
              <a:gd name="T129" fmla="*/ 2604 h 2604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2595" h="2604">
                <a:moveTo>
                  <a:pt x="2595" y="2598"/>
                </a:moveTo>
                <a:cubicBezTo>
                  <a:pt x="1832" y="2595"/>
                  <a:pt x="830" y="2604"/>
                  <a:pt x="67" y="2598"/>
                </a:cubicBezTo>
                <a:cubicBezTo>
                  <a:pt x="0" y="2597"/>
                  <a:pt x="260" y="2586"/>
                  <a:pt x="327" y="2582"/>
                </a:cubicBezTo>
                <a:cubicBezTo>
                  <a:pt x="406" y="2577"/>
                  <a:pt x="455" y="2558"/>
                  <a:pt x="537" y="2546"/>
                </a:cubicBezTo>
                <a:cubicBezTo>
                  <a:pt x="558" y="2542"/>
                  <a:pt x="587" y="2532"/>
                  <a:pt x="623" y="2520"/>
                </a:cubicBezTo>
                <a:cubicBezTo>
                  <a:pt x="639" y="2509"/>
                  <a:pt x="677" y="2500"/>
                  <a:pt x="695" y="2494"/>
                </a:cubicBezTo>
                <a:cubicBezTo>
                  <a:pt x="741" y="2476"/>
                  <a:pt x="727" y="2478"/>
                  <a:pt x="767" y="2462"/>
                </a:cubicBezTo>
                <a:cubicBezTo>
                  <a:pt x="775" y="2457"/>
                  <a:pt x="794" y="2442"/>
                  <a:pt x="803" y="2438"/>
                </a:cubicBezTo>
                <a:cubicBezTo>
                  <a:pt x="818" y="2431"/>
                  <a:pt x="825" y="2424"/>
                  <a:pt x="825" y="2424"/>
                </a:cubicBezTo>
                <a:cubicBezTo>
                  <a:pt x="849" y="2408"/>
                  <a:pt x="873" y="2396"/>
                  <a:pt x="879" y="2384"/>
                </a:cubicBezTo>
                <a:cubicBezTo>
                  <a:pt x="915" y="2358"/>
                  <a:pt x="917" y="2350"/>
                  <a:pt x="951" y="2326"/>
                </a:cubicBezTo>
                <a:cubicBezTo>
                  <a:pt x="993" y="2278"/>
                  <a:pt x="965" y="2310"/>
                  <a:pt x="1019" y="2258"/>
                </a:cubicBezTo>
                <a:cubicBezTo>
                  <a:pt x="1051" y="2226"/>
                  <a:pt x="1055" y="2211"/>
                  <a:pt x="1065" y="2206"/>
                </a:cubicBezTo>
                <a:cubicBezTo>
                  <a:pt x="1080" y="2199"/>
                  <a:pt x="1081" y="2177"/>
                  <a:pt x="1093" y="2166"/>
                </a:cubicBezTo>
                <a:cubicBezTo>
                  <a:pt x="1106" y="2155"/>
                  <a:pt x="1127" y="2128"/>
                  <a:pt x="1127" y="2128"/>
                </a:cubicBezTo>
                <a:cubicBezTo>
                  <a:pt x="1165" y="2072"/>
                  <a:pt x="1153" y="2088"/>
                  <a:pt x="1181" y="2046"/>
                </a:cubicBezTo>
                <a:cubicBezTo>
                  <a:pt x="1199" y="2006"/>
                  <a:pt x="1233" y="1962"/>
                  <a:pt x="1263" y="1910"/>
                </a:cubicBezTo>
                <a:cubicBezTo>
                  <a:pt x="1277" y="1890"/>
                  <a:pt x="1281" y="1871"/>
                  <a:pt x="1295" y="1862"/>
                </a:cubicBezTo>
                <a:cubicBezTo>
                  <a:pt x="1303" y="1857"/>
                  <a:pt x="1305" y="1840"/>
                  <a:pt x="1317" y="1814"/>
                </a:cubicBezTo>
                <a:cubicBezTo>
                  <a:pt x="1331" y="1772"/>
                  <a:pt x="1341" y="1758"/>
                  <a:pt x="1369" y="1712"/>
                </a:cubicBezTo>
                <a:cubicBezTo>
                  <a:pt x="1380" y="1679"/>
                  <a:pt x="1381" y="1690"/>
                  <a:pt x="1393" y="1650"/>
                </a:cubicBezTo>
                <a:cubicBezTo>
                  <a:pt x="1395" y="1658"/>
                  <a:pt x="1415" y="1614"/>
                  <a:pt x="1419" y="1594"/>
                </a:cubicBezTo>
                <a:cubicBezTo>
                  <a:pt x="1432" y="1574"/>
                  <a:pt x="1436" y="1566"/>
                  <a:pt x="1441" y="1542"/>
                </a:cubicBezTo>
                <a:cubicBezTo>
                  <a:pt x="1461" y="1512"/>
                  <a:pt x="1457" y="1518"/>
                  <a:pt x="1471" y="1478"/>
                </a:cubicBezTo>
                <a:cubicBezTo>
                  <a:pt x="1477" y="1472"/>
                  <a:pt x="1473" y="1466"/>
                  <a:pt x="1485" y="1446"/>
                </a:cubicBezTo>
                <a:cubicBezTo>
                  <a:pt x="1496" y="1430"/>
                  <a:pt x="1500" y="1416"/>
                  <a:pt x="1511" y="1400"/>
                </a:cubicBezTo>
                <a:cubicBezTo>
                  <a:pt x="1537" y="1338"/>
                  <a:pt x="1519" y="1368"/>
                  <a:pt x="1551" y="1302"/>
                </a:cubicBezTo>
                <a:cubicBezTo>
                  <a:pt x="1573" y="1246"/>
                  <a:pt x="1569" y="1242"/>
                  <a:pt x="1609" y="1156"/>
                </a:cubicBezTo>
                <a:cubicBezTo>
                  <a:pt x="1643" y="1074"/>
                  <a:pt x="1657" y="1026"/>
                  <a:pt x="1701" y="926"/>
                </a:cubicBezTo>
                <a:cubicBezTo>
                  <a:pt x="1723" y="859"/>
                  <a:pt x="1729" y="852"/>
                  <a:pt x="1755" y="788"/>
                </a:cubicBezTo>
                <a:cubicBezTo>
                  <a:pt x="1759" y="777"/>
                  <a:pt x="1772" y="747"/>
                  <a:pt x="1779" y="738"/>
                </a:cubicBezTo>
                <a:cubicBezTo>
                  <a:pt x="1793" y="696"/>
                  <a:pt x="1805" y="686"/>
                  <a:pt x="1813" y="652"/>
                </a:cubicBezTo>
                <a:cubicBezTo>
                  <a:pt x="1853" y="589"/>
                  <a:pt x="1821" y="634"/>
                  <a:pt x="1847" y="584"/>
                </a:cubicBezTo>
                <a:cubicBezTo>
                  <a:pt x="1865" y="542"/>
                  <a:pt x="1861" y="542"/>
                  <a:pt x="1883" y="498"/>
                </a:cubicBezTo>
                <a:cubicBezTo>
                  <a:pt x="1905" y="440"/>
                  <a:pt x="1913" y="424"/>
                  <a:pt x="1967" y="334"/>
                </a:cubicBezTo>
                <a:cubicBezTo>
                  <a:pt x="2001" y="280"/>
                  <a:pt x="1993" y="280"/>
                  <a:pt x="2041" y="204"/>
                </a:cubicBezTo>
                <a:cubicBezTo>
                  <a:pt x="2117" y="104"/>
                  <a:pt x="2088" y="139"/>
                  <a:pt x="2166" y="57"/>
                </a:cubicBezTo>
                <a:cubicBezTo>
                  <a:pt x="2171" y="49"/>
                  <a:pt x="2218" y="28"/>
                  <a:pt x="2232" y="18"/>
                </a:cubicBezTo>
                <a:cubicBezTo>
                  <a:pt x="2252" y="6"/>
                  <a:pt x="2272" y="6"/>
                  <a:pt x="2286" y="0"/>
                </a:cubicBezTo>
                <a:cubicBezTo>
                  <a:pt x="2331" y="15"/>
                  <a:pt x="2343" y="6"/>
                  <a:pt x="2376" y="33"/>
                </a:cubicBezTo>
                <a:cubicBezTo>
                  <a:pt x="2439" y="63"/>
                  <a:pt x="2451" y="78"/>
                  <a:pt x="2517" y="159"/>
                </a:cubicBezTo>
                <a:cubicBezTo>
                  <a:pt x="2522" y="161"/>
                  <a:pt x="2542" y="227"/>
                  <a:pt x="2592" y="282"/>
                </a:cubicBezTo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5943600" y="1371600"/>
            <a:ext cx="28194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AU">
                <a:latin typeface="Times New Roman" pitchFamily="18" charset="0"/>
              </a:rPr>
              <a:t>“Equivalent to the difference in heights between 14 and 18 year old girls”</a:t>
            </a:r>
          </a:p>
        </p:txBody>
      </p:sp>
      <p:sp>
        <p:nvSpPr>
          <p:cNvPr id="97286" name="Freeform 6"/>
          <p:cNvSpPr>
            <a:spLocks/>
          </p:cNvSpPr>
          <p:nvPr/>
        </p:nvSpPr>
        <p:spPr bwMode="auto">
          <a:xfrm>
            <a:off x="1066800" y="1004888"/>
            <a:ext cx="7105650" cy="4138612"/>
          </a:xfrm>
          <a:custGeom>
            <a:avLst/>
            <a:gdLst>
              <a:gd name="T0" fmla="*/ 0 w 4476"/>
              <a:gd name="T1" fmla="*/ 2147483647 h 2607"/>
              <a:gd name="T2" fmla="*/ 2147483647 w 4476"/>
              <a:gd name="T3" fmla="*/ 2147483647 h 2607"/>
              <a:gd name="T4" fmla="*/ 2147483647 w 4476"/>
              <a:gd name="T5" fmla="*/ 2147483647 h 2607"/>
              <a:gd name="T6" fmla="*/ 2147483647 w 4476"/>
              <a:gd name="T7" fmla="*/ 2147483647 h 2607"/>
              <a:gd name="T8" fmla="*/ 2147483647 w 4476"/>
              <a:gd name="T9" fmla="*/ 2147483647 h 2607"/>
              <a:gd name="T10" fmla="*/ 2147483647 w 4476"/>
              <a:gd name="T11" fmla="*/ 2147483647 h 2607"/>
              <a:gd name="T12" fmla="*/ 2147483647 w 4476"/>
              <a:gd name="T13" fmla="*/ 2147483647 h 2607"/>
              <a:gd name="T14" fmla="*/ 2147483647 w 4476"/>
              <a:gd name="T15" fmla="*/ 2147483647 h 2607"/>
              <a:gd name="T16" fmla="*/ 2147483647 w 4476"/>
              <a:gd name="T17" fmla="*/ 2147483647 h 2607"/>
              <a:gd name="T18" fmla="*/ 2147483647 w 4476"/>
              <a:gd name="T19" fmla="*/ 2147483647 h 2607"/>
              <a:gd name="T20" fmla="*/ 2147483647 w 4476"/>
              <a:gd name="T21" fmla="*/ 2147483647 h 2607"/>
              <a:gd name="T22" fmla="*/ 2147483647 w 4476"/>
              <a:gd name="T23" fmla="*/ 2147483647 h 2607"/>
              <a:gd name="T24" fmla="*/ 2147483647 w 4476"/>
              <a:gd name="T25" fmla="*/ 2147483647 h 2607"/>
              <a:gd name="T26" fmla="*/ 2147483647 w 4476"/>
              <a:gd name="T27" fmla="*/ 2147483647 h 2607"/>
              <a:gd name="T28" fmla="*/ 2147483647 w 4476"/>
              <a:gd name="T29" fmla="*/ 2147483647 h 2607"/>
              <a:gd name="T30" fmla="*/ 2147483647 w 4476"/>
              <a:gd name="T31" fmla="*/ 2147483647 h 2607"/>
              <a:gd name="T32" fmla="*/ 2147483647 w 4476"/>
              <a:gd name="T33" fmla="*/ 2147483647 h 2607"/>
              <a:gd name="T34" fmla="*/ 2147483647 w 4476"/>
              <a:gd name="T35" fmla="*/ 2147483647 h 2607"/>
              <a:gd name="T36" fmla="*/ 2147483647 w 4476"/>
              <a:gd name="T37" fmla="*/ 2147483647 h 2607"/>
              <a:gd name="T38" fmla="*/ 2147483647 w 4476"/>
              <a:gd name="T39" fmla="*/ 2147483647 h 2607"/>
              <a:gd name="T40" fmla="*/ 2147483647 w 4476"/>
              <a:gd name="T41" fmla="*/ 2147483647 h 2607"/>
              <a:gd name="T42" fmla="*/ 2147483647 w 4476"/>
              <a:gd name="T43" fmla="*/ 2147483647 h 2607"/>
              <a:gd name="T44" fmla="*/ 2147483647 w 4476"/>
              <a:gd name="T45" fmla="*/ 2147483647 h 2607"/>
              <a:gd name="T46" fmla="*/ 2147483647 w 4476"/>
              <a:gd name="T47" fmla="*/ 2147483647 h 2607"/>
              <a:gd name="T48" fmla="*/ 2147483647 w 4476"/>
              <a:gd name="T49" fmla="*/ 2147483647 h 2607"/>
              <a:gd name="T50" fmla="*/ 2147483647 w 4476"/>
              <a:gd name="T51" fmla="*/ 2147483647 h 2607"/>
              <a:gd name="T52" fmla="*/ 2147483647 w 4476"/>
              <a:gd name="T53" fmla="*/ 2147483647 h 2607"/>
              <a:gd name="T54" fmla="*/ 2147483647 w 4476"/>
              <a:gd name="T55" fmla="*/ 2147483647 h 2607"/>
              <a:gd name="T56" fmla="*/ 2147483647 w 4476"/>
              <a:gd name="T57" fmla="*/ 2147483647 h 2607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4476"/>
              <a:gd name="T88" fmla="*/ 0 h 2607"/>
              <a:gd name="T89" fmla="*/ 4476 w 4476"/>
              <a:gd name="T90" fmla="*/ 2607 h 2607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4476" h="2607">
                <a:moveTo>
                  <a:pt x="0" y="2607"/>
                </a:moveTo>
                <a:cubicBezTo>
                  <a:pt x="75" y="2600"/>
                  <a:pt x="325" y="2590"/>
                  <a:pt x="448" y="2567"/>
                </a:cubicBezTo>
                <a:cubicBezTo>
                  <a:pt x="571" y="2544"/>
                  <a:pt x="656" y="2511"/>
                  <a:pt x="736" y="2471"/>
                </a:cubicBezTo>
                <a:cubicBezTo>
                  <a:pt x="816" y="2431"/>
                  <a:pt x="864" y="2391"/>
                  <a:pt x="928" y="2327"/>
                </a:cubicBezTo>
                <a:cubicBezTo>
                  <a:pt x="992" y="2263"/>
                  <a:pt x="1064" y="2167"/>
                  <a:pt x="1120" y="2087"/>
                </a:cubicBezTo>
                <a:cubicBezTo>
                  <a:pt x="1176" y="2007"/>
                  <a:pt x="1216" y="1935"/>
                  <a:pt x="1264" y="1847"/>
                </a:cubicBezTo>
                <a:cubicBezTo>
                  <a:pt x="1312" y="1759"/>
                  <a:pt x="1360" y="1663"/>
                  <a:pt x="1408" y="1559"/>
                </a:cubicBezTo>
                <a:cubicBezTo>
                  <a:pt x="1456" y="1455"/>
                  <a:pt x="1504" y="1343"/>
                  <a:pt x="1552" y="1223"/>
                </a:cubicBezTo>
                <a:cubicBezTo>
                  <a:pt x="1600" y="1103"/>
                  <a:pt x="1650" y="961"/>
                  <a:pt x="1696" y="839"/>
                </a:cubicBezTo>
                <a:cubicBezTo>
                  <a:pt x="1742" y="717"/>
                  <a:pt x="1784" y="592"/>
                  <a:pt x="1830" y="489"/>
                </a:cubicBezTo>
                <a:cubicBezTo>
                  <a:pt x="1876" y="386"/>
                  <a:pt x="1934" y="287"/>
                  <a:pt x="1975" y="222"/>
                </a:cubicBezTo>
                <a:cubicBezTo>
                  <a:pt x="2016" y="157"/>
                  <a:pt x="2044" y="133"/>
                  <a:pt x="2077" y="100"/>
                </a:cubicBezTo>
                <a:cubicBezTo>
                  <a:pt x="2110" y="67"/>
                  <a:pt x="2141" y="38"/>
                  <a:pt x="2176" y="23"/>
                </a:cubicBezTo>
                <a:cubicBezTo>
                  <a:pt x="2211" y="8"/>
                  <a:pt x="2247" y="0"/>
                  <a:pt x="2286" y="11"/>
                </a:cubicBezTo>
                <a:cubicBezTo>
                  <a:pt x="2325" y="22"/>
                  <a:pt x="2370" y="55"/>
                  <a:pt x="2408" y="89"/>
                </a:cubicBezTo>
                <a:cubicBezTo>
                  <a:pt x="2446" y="123"/>
                  <a:pt x="2480" y="167"/>
                  <a:pt x="2512" y="215"/>
                </a:cubicBezTo>
                <a:cubicBezTo>
                  <a:pt x="2544" y="263"/>
                  <a:pt x="2569" y="317"/>
                  <a:pt x="2599" y="378"/>
                </a:cubicBezTo>
                <a:cubicBezTo>
                  <a:pt x="2629" y="439"/>
                  <a:pt x="2658" y="506"/>
                  <a:pt x="2692" y="583"/>
                </a:cubicBezTo>
                <a:cubicBezTo>
                  <a:pt x="2726" y="660"/>
                  <a:pt x="2758" y="740"/>
                  <a:pt x="2800" y="839"/>
                </a:cubicBezTo>
                <a:cubicBezTo>
                  <a:pt x="2842" y="938"/>
                  <a:pt x="2897" y="1063"/>
                  <a:pt x="2944" y="1175"/>
                </a:cubicBezTo>
                <a:cubicBezTo>
                  <a:pt x="2991" y="1287"/>
                  <a:pt x="3032" y="1399"/>
                  <a:pt x="3080" y="1511"/>
                </a:cubicBezTo>
                <a:cubicBezTo>
                  <a:pt x="3128" y="1623"/>
                  <a:pt x="3167" y="1727"/>
                  <a:pt x="3232" y="1847"/>
                </a:cubicBezTo>
                <a:cubicBezTo>
                  <a:pt x="3297" y="1967"/>
                  <a:pt x="3409" y="2141"/>
                  <a:pt x="3472" y="2231"/>
                </a:cubicBezTo>
                <a:cubicBezTo>
                  <a:pt x="3535" y="2321"/>
                  <a:pt x="3556" y="2339"/>
                  <a:pt x="3612" y="2387"/>
                </a:cubicBezTo>
                <a:cubicBezTo>
                  <a:pt x="3668" y="2435"/>
                  <a:pt x="3743" y="2487"/>
                  <a:pt x="3808" y="2519"/>
                </a:cubicBezTo>
                <a:cubicBezTo>
                  <a:pt x="3873" y="2551"/>
                  <a:pt x="3946" y="2568"/>
                  <a:pt x="4000" y="2579"/>
                </a:cubicBezTo>
                <a:cubicBezTo>
                  <a:pt x="4054" y="2590"/>
                  <a:pt x="4086" y="2585"/>
                  <a:pt x="4133" y="2588"/>
                </a:cubicBezTo>
                <a:cubicBezTo>
                  <a:pt x="4180" y="2591"/>
                  <a:pt x="4227" y="2597"/>
                  <a:pt x="4284" y="2599"/>
                </a:cubicBezTo>
                <a:cubicBezTo>
                  <a:pt x="4341" y="2601"/>
                  <a:pt x="4436" y="2602"/>
                  <a:pt x="4476" y="2603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7287" name="Line 7"/>
          <p:cNvSpPr>
            <a:spLocks noChangeShapeType="1"/>
          </p:cNvSpPr>
          <p:nvPr/>
        </p:nvSpPr>
        <p:spPr bwMode="auto">
          <a:xfrm>
            <a:off x="4635500" y="838200"/>
            <a:ext cx="0" cy="45720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2438400" y="2413000"/>
            <a:ext cx="2133600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AU" sz="2000" b="1">
                <a:solidFill>
                  <a:schemeClr val="bg1"/>
                </a:solidFill>
              </a:rPr>
              <a:t>69%</a:t>
            </a:r>
            <a:br>
              <a:rPr lang="en-AU" sz="2000" b="1">
                <a:solidFill>
                  <a:schemeClr val="bg1"/>
                </a:solidFill>
              </a:rPr>
            </a:br>
            <a:r>
              <a:rPr lang="en-AU" sz="2000" b="1">
                <a:solidFill>
                  <a:schemeClr val="bg1"/>
                </a:solidFill>
              </a:rPr>
              <a:t> of</a:t>
            </a:r>
            <a:br>
              <a:rPr lang="en-AU" sz="2000" b="1">
                <a:solidFill>
                  <a:schemeClr val="bg1"/>
                </a:solidFill>
              </a:rPr>
            </a:br>
            <a:r>
              <a:rPr lang="en-AU" sz="2000" b="1">
                <a:solidFill>
                  <a:schemeClr val="bg1"/>
                </a:solidFill>
              </a:rPr>
              <a:t>control </a:t>
            </a:r>
            <a:br>
              <a:rPr lang="en-AU" sz="2000" b="1">
                <a:solidFill>
                  <a:schemeClr val="bg1"/>
                </a:solidFill>
              </a:rPr>
            </a:br>
            <a:r>
              <a:rPr lang="en-AU" sz="2000" b="1">
                <a:solidFill>
                  <a:schemeClr val="bg1"/>
                </a:solidFill>
              </a:rPr>
              <a:t>group </a:t>
            </a:r>
            <a:br>
              <a:rPr lang="en-AU" sz="2000" b="1">
                <a:solidFill>
                  <a:schemeClr val="bg1"/>
                </a:solidFill>
              </a:rPr>
            </a:br>
            <a:r>
              <a:rPr lang="en-AU" sz="2000" b="1">
                <a:solidFill>
                  <a:schemeClr val="bg1"/>
                </a:solidFill>
              </a:rPr>
              <a:t>below </a:t>
            </a:r>
            <a:br>
              <a:rPr lang="en-AU" sz="2000" b="1">
                <a:solidFill>
                  <a:schemeClr val="bg1"/>
                </a:solidFill>
              </a:rPr>
            </a:br>
            <a:r>
              <a:rPr lang="en-AU" sz="2000" b="1">
                <a:solidFill>
                  <a:schemeClr val="bg1"/>
                </a:solidFill>
              </a:rPr>
              <a:t>mean of experimental group</a:t>
            </a:r>
          </a:p>
        </p:txBody>
      </p:sp>
      <p:sp>
        <p:nvSpPr>
          <p:cNvPr id="97290" name="Rectangle 10"/>
          <p:cNvSpPr>
            <a:spLocks noGrp="1" noChangeArrowheads="1"/>
          </p:cNvSpPr>
          <p:nvPr>
            <p:ph type="title"/>
          </p:nvPr>
        </p:nvSpPr>
        <p:spPr>
          <a:xfrm>
            <a:off x="-2412776" y="60406"/>
            <a:ext cx="8458200" cy="1524000"/>
          </a:xfrm>
        </p:spPr>
        <p:txBody>
          <a:bodyPr/>
          <a:lstStyle/>
          <a:p>
            <a:pPr eaLnBrk="1" hangingPunct="1"/>
            <a:r>
              <a:rPr lang="en-US" b="1" dirty="0" smtClean="0"/>
              <a:t>ES = 0.5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33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31800"/>
            <a:ext cx="8305800" cy="510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9331" name="Line 3"/>
          <p:cNvSpPr>
            <a:spLocks noChangeShapeType="1"/>
          </p:cNvSpPr>
          <p:nvPr/>
        </p:nvSpPr>
        <p:spPr bwMode="auto">
          <a:xfrm>
            <a:off x="4156075" y="914400"/>
            <a:ext cx="0" cy="457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Freeform 4"/>
          <p:cNvSpPr>
            <a:spLocks/>
          </p:cNvSpPr>
          <p:nvPr/>
        </p:nvSpPr>
        <p:spPr bwMode="auto">
          <a:xfrm>
            <a:off x="509588" y="1108075"/>
            <a:ext cx="4343400" cy="4133850"/>
          </a:xfrm>
          <a:custGeom>
            <a:avLst/>
            <a:gdLst>
              <a:gd name="T0" fmla="*/ 2147483647 w 2736"/>
              <a:gd name="T1" fmla="*/ 2147483647 h 2604"/>
              <a:gd name="T2" fmla="*/ 2147483647 w 2736"/>
              <a:gd name="T3" fmla="*/ 2147483647 h 2604"/>
              <a:gd name="T4" fmla="*/ 2147483647 w 2736"/>
              <a:gd name="T5" fmla="*/ 2147483647 h 2604"/>
              <a:gd name="T6" fmla="*/ 2147483647 w 2736"/>
              <a:gd name="T7" fmla="*/ 2147483647 h 2604"/>
              <a:gd name="T8" fmla="*/ 2147483647 w 2736"/>
              <a:gd name="T9" fmla="*/ 2147483647 h 2604"/>
              <a:gd name="T10" fmla="*/ 2147483647 w 2736"/>
              <a:gd name="T11" fmla="*/ 2147483647 h 2604"/>
              <a:gd name="T12" fmla="*/ 2147483647 w 2736"/>
              <a:gd name="T13" fmla="*/ 2147483647 h 2604"/>
              <a:gd name="T14" fmla="*/ 2147483647 w 2736"/>
              <a:gd name="T15" fmla="*/ 2147483647 h 2604"/>
              <a:gd name="T16" fmla="*/ 2147483647 w 2736"/>
              <a:gd name="T17" fmla="*/ 2147483647 h 2604"/>
              <a:gd name="T18" fmla="*/ 2147483647 w 2736"/>
              <a:gd name="T19" fmla="*/ 2147483647 h 2604"/>
              <a:gd name="T20" fmla="*/ 2147483647 w 2736"/>
              <a:gd name="T21" fmla="*/ 2147483647 h 2604"/>
              <a:gd name="T22" fmla="*/ 2147483647 w 2736"/>
              <a:gd name="T23" fmla="*/ 2147483647 h 2604"/>
              <a:gd name="T24" fmla="*/ 2147483647 w 2736"/>
              <a:gd name="T25" fmla="*/ 2147483647 h 2604"/>
              <a:gd name="T26" fmla="*/ 2147483647 w 2736"/>
              <a:gd name="T27" fmla="*/ 2147483647 h 2604"/>
              <a:gd name="T28" fmla="*/ 2147483647 w 2736"/>
              <a:gd name="T29" fmla="*/ 2147483647 h 2604"/>
              <a:gd name="T30" fmla="*/ 2147483647 w 2736"/>
              <a:gd name="T31" fmla="*/ 2147483647 h 2604"/>
              <a:gd name="T32" fmla="*/ 2147483647 w 2736"/>
              <a:gd name="T33" fmla="*/ 2147483647 h 2604"/>
              <a:gd name="T34" fmla="*/ 2147483647 w 2736"/>
              <a:gd name="T35" fmla="*/ 2147483647 h 2604"/>
              <a:gd name="T36" fmla="*/ 2147483647 w 2736"/>
              <a:gd name="T37" fmla="*/ 2147483647 h 2604"/>
              <a:gd name="T38" fmla="*/ 2147483647 w 2736"/>
              <a:gd name="T39" fmla="*/ 2147483647 h 2604"/>
              <a:gd name="T40" fmla="*/ 2147483647 w 2736"/>
              <a:gd name="T41" fmla="*/ 2147483647 h 2604"/>
              <a:gd name="T42" fmla="*/ 2147483647 w 2736"/>
              <a:gd name="T43" fmla="*/ 2147483647 h 2604"/>
              <a:gd name="T44" fmla="*/ 2147483647 w 2736"/>
              <a:gd name="T45" fmla="*/ 2147483647 h 2604"/>
              <a:gd name="T46" fmla="*/ 2147483647 w 2736"/>
              <a:gd name="T47" fmla="*/ 2147483647 h 2604"/>
              <a:gd name="T48" fmla="*/ 2147483647 w 2736"/>
              <a:gd name="T49" fmla="*/ 2147483647 h 2604"/>
              <a:gd name="T50" fmla="*/ 2147483647 w 2736"/>
              <a:gd name="T51" fmla="*/ 2147483647 h 2604"/>
              <a:gd name="T52" fmla="*/ 2147483647 w 2736"/>
              <a:gd name="T53" fmla="*/ 2147483647 h 2604"/>
              <a:gd name="T54" fmla="*/ 2147483647 w 2736"/>
              <a:gd name="T55" fmla="*/ 2147483647 h 2604"/>
              <a:gd name="T56" fmla="*/ 2147483647 w 2736"/>
              <a:gd name="T57" fmla="*/ 2147483647 h 2604"/>
              <a:gd name="T58" fmla="*/ 2147483647 w 2736"/>
              <a:gd name="T59" fmla="*/ 2147483647 h 2604"/>
              <a:gd name="T60" fmla="*/ 2147483647 w 2736"/>
              <a:gd name="T61" fmla="*/ 2147483647 h 2604"/>
              <a:gd name="T62" fmla="*/ 2147483647 w 2736"/>
              <a:gd name="T63" fmla="*/ 2147483647 h 2604"/>
              <a:gd name="T64" fmla="*/ 2147483647 w 2736"/>
              <a:gd name="T65" fmla="*/ 2147483647 h 2604"/>
              <a:gd name="T66" fmla="*/ 2147483647 w 2736"/>
              <a:gd name="T67" fmla="*/ 2147483647 h 2604"/>
              <a:gd name="T68" fmla="*/ 2147483647 w 2736"/>
              <a:gd name="T69" fmla="*/ 2147483647 h 2604"/>
              <a:gd name="T70" fmla="*/ 2147483647 w 2736"/>
              <a:gd name="T71" fmla="*/ 2147483647 h 2604"/>
              <a:gd name="T72" fmla="*/ 2147483647 w 2736"/>
              <a:gd name="T73" fmla="*/ 2147483647 h 2604"/>
              <a:gd name="T74" fmla="*/ 2147483647 w 2736"/>
              <a:gd name="T75" fmla="*/ 2147483647 h 2604"/>
              <a:gd name="T76" fmla="*/ 2147483647 w 2736"/>
              <a:gd name="T77" fmla="*/ 0 h 2604"/>
              <a:gd name="T78" fmla="*/ 2147483647 w 2736"/>
              <a:gd name="T79" fmla="*/ 2147483647 h 2604"/>
              <a:gd name="T80" fmla="*/ 2147483647 w 2736"/>
              <a:gd name="T81" fmla="*/ 2147483647 h 2604"/>
              <a:gd name="T82" fmla="*/ 2147483647 w 2736"/>
              <a:gd name="T83" fmla="*/ 2147483647 h 2604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2736"/>
              <a:gd name="T127" fmla="*/ 0 h 2604"/>
              <a:gd name="T128" fmla="*/ 2736 w 2736"/>
              <a:gd name="T129" fmla="*/ 2604 h 2604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2736" h="2604">
                <a:moveTo>
                  <a:pt x="2736" y="2598"/>
                </a:moveTo>
                <a:cubicBezTo>
                  <a:pt x="1973" y="2595"/>
                  <a:pt x="830" y="2604"/>
                  <a:pt x="67" y="2598"/>
                </a:cubicBezTo>
                <a:cubicBezTo>
                  <a:pt x="0" y="2597"/>
                  <a:pt x="260" y="2586"/>
                  <a:pt x="327" y="2582"/>
                </a:cubicBezTo>
                <a:cubicBezTo>
                  <a:pt x="406" y="2577"/>
                  <a:pt x="455" y="2558"/>
                  <a:pt x="537" y="2546"/>
                </a:cubicBezTo>
                <a:cubicBezTo>
                  <a:pt x="558" y="2542"/>
                  <a:pt x="587" y="2532"/>
                  <a:pt x="623" y="2520"/>
                </a:cubicBezTo>
                <a:cubicBezTo>
                  <a:pt x="639" y="2509"/>
                  <a:pt x="677" y="2500"/>
                  <a:pt x="695" y="2494"/>
                </a:cubicBezTo>
                <a:cubicBezTo>
                  <a:pt x="741" y="2476"/>
                  <a:pt x="727" y="2478"/>
                  <a:pt x="767" y="2462"/>
                </a:cubicBezTo>
                <a:cubicBezTo>
                  <a:pt x="775" y="2457"/>
                  <a:pt x="794" y="2442"/>
                  <a:pt x="803" y="2438"/>
                </a:cubicBezTo>
                <a:cubicBezTo>
                  <a:pt x="818" y="2431"/>
                  <a:pt x="825" y="2424"/>
                  <a:pt x="825" y="2424"/>
                </a:cubicBezTo>
                <a:cubicBezTo>
                  <a:pt x="849" y="2408"/>
                  <a:pt x="873" y="2396"/>
                  <a:pt x="879" y="2384"/>
                </a:cubicBezTo>
                <a:cubicBezTo>
                  <a:pt x="915" y="2358"/>
                  <a:pt x="917" y="2350"/>
                  <a:pt x="951" y="2326"/>
                </a:cubicBezTo>
                <a:cubicBezTo>
                  <a:pt x="993" y="2278"/>
                  <a:pt x="965" y="2310"/>
                  <a:pt x="1019" y="2258"/>
                </a:cubicBezTo>
                <a:cubicBezTo>
                  <a:pt x="1051" y="2226"/>
                  <a:pt x="1055" y="2211"/>
                  <a:pt x="1065" y="2206"/>
                </a:cubicBezTo>
                <a:cubicBezTo>
                  <a:pt x="1080" y="2199"/>
                  <a:pt x="1081" y="2177"/>
                  <a:pt x="1093" y="2166"/>
                </a:cubicBezTo>
                <a:cubicBezTo>
                  <a:pt x="1106" y="2155"/>
                  <a:pt x="1127" y="2128"/>
                  <a:pt x="1127" y="2128"/>
                </a:cubicBezTo>
                <a:cubicBezTo>
                  <a:pt x="1165" y="2072"/>
                  <a:pt x="1153" y="2088"/>
                  <a:pt x="1181" y="2046"/>
                </a:cubicBezTo>
                <a:cubicBezTo>
                  <a:pt x="1199" y="2006"/>
                  <a:pt x="1233" y="1962"/>
                  <a:pt x="1263" y="1910"/>
                </a:cubicBezTo>
                <a:cubicBezTo>
                  <a:pt x="1277" y="1890"/>
                  <a:pt x="1281" y="1871"/>
                  <a:pt x="1295" y="1862"/>
                </a:cubicBezTo>
                <a:cubicBezTo>
                  <a:pt x="1303" y="1857"/>
                  <a:pt x="1305" y="1840"/>
                  <a:pt x="1317" y="1814"/>
                </a:cubicBezTo>
                <a:cubicBezTo>
                  <a:pt x="1331" y="1772"/>
                  <a:pt x="1341" y="1758"/>
                  <a:pt x="1369" y="1712"/>
                </a:cubicBezTo>
                <a:cubicBezTo>
                  <a:pt x="1380" y="1679"/>
                  <a:pt x="1381" y="1690"/>
                  <a:pt x="1393" y="1650"/>
                </a:cubicBezTo>
                <a:cubicBezTo>
                  <a:pt x="1395" y="1658"/>
                  <a:pt x="1415" y="1614"/>
                  <a:pt x="1419" y="1594"/>
                </a:cubicBezTo>
                <a:cubicBezTo>
                  <a:pt x="1432" y="1574"/>
                  <a:pt x="1436" y="1566"/>
                  <a:pt x="1441" y="1542"/>
                </a:cubicBezTo>
                <a:cubicBezTo>
                  <a:pt x="1461" y="1512"/>
                  <a:pt x="1457" y="1518"/>
                  <a:pt x="1471" y="1478"/>
                </a:cubicBezTo>
                <a:cubicBezTo>
                  <a:pt x="1477" y="1472"/>
                  <a:pt x="1473" y="1466"/>
                  <a:pt x="1485" y="1446"/>
                </a:cubicBezTo>
                <a:cubicBezTo>
                  <a:pt x="1496" y="1430"/>
                  <a:pt x="1500" y="1416"/>
                  <a:pt x="1511" y="1400"/>
                </a:cubicBezTo>
                <a:cubicBezTo>
                  <a:pt x="1537" y="1338"/>
                  <a:pt x="1519" y="1368"/>
                  <a:pt x="1551" y="1302"/>
                </a:cubicBezTo>
                <a:cubicBezTo>
                  <a:pt x="1573" y="1246"/>
                  <a:pt x="1569" y="1242"/>
                  <a:pt x="1609" y="1156"/>
                </a:cubicBezTo>
                <a:cubicBezTo>
                  <a:pt x="1643" y="1074"/>
                  <a:pt x="1657" y="1026"/>
                  <a:pt x="1701" y="926"/>
                </a:cubicBezTo>
                <a:cubicBezTo>
                  <a:pt x="1723" y="859"/>
                  <a:pt x="1729" y="852"/>
                  <a:pt x="1755" y="788"/>
                </a:cubicBezTo>
                <a:cubicBezTo>
                  <a:pt x="1759" y="777"/>
                  <a:pt x="1772" y="747"/>
                  <a:pt x="1779" y="738"/>
                </a:cubicBezTo>
                <a:cubicBezTo>
                  <a:pt x="1793" y="696"/>
                  <a:pt x="1805" y="686"/>
                  <a:pt x="1813" y="652"/>
                </a:cubicBezTo>
                <a:cubicBezTo>
                  <a:pt x="1853" y="589"/>
                  <a:pt x="1821" y="634"/>
                  <a:pt x="1847" y="584"/>
                </a:cubicBezTo>
                <a:cubicBezTo>
                  <a:pt x="1865" y="542"/>
                  <a:pt x="1861" y="542"/>
                  <a:pt x="1883" y="498"/>
                </a:cubicBezTo>
                <a:cubicBezTo>
                  <a:pt x="1905" y="440"/>
                  <a:pt x="1913" y="424"/>
                  <a:pt x="1967" y="334"/>
                </a:cubicBezTo>
                <a:cubicBezTo>
                  <a:pt x="2001" y="280"/>
                  <a:pt x="1993" y="280"/>
                  <a:pt x="2041" y="204"/>
                </a:cubicBezTo>
                <a:cubicBezTo>
                  <a:pt x="2117" y="104"/>
                  <a:pt x="2088" y="139"/>
                  <a:pt x="2166" y="57"/>
                </a:cubicBezTo>
                <a:cubicBezTo>
                  <a:pt x="2171" y="49"/>
                  <a:pt x="2218" y="28"/>
                  <a:pt x="2232" y="18"/>
                </a:cubicBezTo>
                <a:cubicBezTo>
                  <a:pt x="2252" y="6"/>
                  <a:pt x="2272" y="6"/>
                  <a:pt x="2286" y="0"/>
                </a:cubicBezTo>
                <a:cubicBezTo>
                  <a:pt x="2331" y="15"/>
                  <a:pt x="2343" y="6"/>
                  <a:pt x="2376" y="33"/>
                </a:cubicBezTo>
                <a:cubicBezTo>
                  <a:pt x="2439" y="63"/>
                  <a:pt x="2451" y="78"/>
                  <a:pt x="2517" y="159"/>
                </a:cubicBezTo>
                <a:cubicBezTo>
                  <a:pt x="2598" y="279"/>
                  <a:pt x="2688" y="480"/>
                  <a:pt x="2733" y="564"/>
                </a:cubicBezTo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5943600" y="1371600"/>
            <a:ext cx="28194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AU">
                <a:latin typeface="Times New Roman" pitchFamily="18" charset="0"/>
              </a:rPr>
              <a:t>“Equivalent to the difference in heights between 13 and 18 year old girls”</a:t>
            </a:r>
          </a:p>
        </p:txBody>
      </p:sp>
      <p:sp>
        <p:nvSpPr>
          <p:cNvPr id="99334" name="Freeform 6"/>
          <p:cNvSpPr>
            <a:spLocks/>
          </p:cNvSpPr>
          <p:nvPr/>
        </p:nvSpPr>
        <p:spPr bwMode="auto">
          <a:xfrm>
            <a:off x="1295400" y="1081088"/>
            <a:ext cx="7105650" cy="4138612"/>
          </a:xfrm>
          <a:custGeom>
            <a:avLst/>
            <a:gdLst>
              <a:gd name="T0" fmla="*/ 0 w 4476"/>
              <a:gd name="T1" fmla="*/ 2147483647 h 2607"/>
              <a:gd name="T2" fmla="*/ 2147483647 w 4476"/>
              <a:gd name="T3" fmla="*/ 2147483647 h 2607"/>
              <a:gd name="T4" fmla="*/ 2147483647 w 4476"/>
              <a:gd name="T5" fmla="*/ 2147483647 h 2607"/>
              <a:gd name="T6" fmla="*/ 2147483647 w 4476"/>
              <a:gd name="T7" fmla="*/ 2147483647 h 2607"/>
              <a:gd name="T8" fmla="*/ 2147483647 w 4476"/>
              <a:gd name="T9" fmla="*/ 2147483647 h 2607"/>
              <a:gd name="T10" fmla="*/ 2147483647 w 4476"/>
              <a:gd name="T11" fmla="*/ 2147483647 h 2607"/>
              <a:gd name="T12" fmla="*/ 2147483647 w 4476"/>
              <a:gd name="T13" fmla="*/ 2147483647 h 2607"/>
              <a:gd name="T14" fmla="*/ 2147483647 w 4476"/>
              <a:gd name="T15" fmla="*/ 2147483647 h 2607"/>
              <a:gd name="T16" fmla="*/ 2147483647 w 4476"/>
              <a:gd name="T17" fmla="*/ 2147483647 h 2607"/>
              <a:gd name="T18" fmla="*/ 2147483647 w 4476"/>
              <a:gd name="T19" fmla="*/ 2147483647 h 2607"/>
              <a:gd name="T20" fmla="*/ 2147483647 w 4476"/>
              <a:gd name="T21" fmla="*/ 2147483647 h 2607"/>
              <a:gd name="T22" fmla="*/ 2147483647 w 4476"/>
              <a:gd name="T23" fmla="*/ 2147483647 h 2607"/>
              <a:gd name="T24" fmla="*/ 2147483647 w 4476"/>
              <a:gd name="T25" fmla="*/ 2147483647 h 2607"/>
              <a:gd name="T26" fmla="*/ 2147483647 w 4476"/>
              <a:gd name="T27" fmla="*/ 2147483647 h 2607"/>
              <a:gd name="T28" fmla="*/ 2147483647 w 4476"/>
              <a:gd name="T29" fmla="*/ 2147483647 h 2607"/>
              <a:gd name="T30" fmla="*/ 2147483647 w 4476"/>
              <a:gd name="T31" fmla="*/ 2147483647 h 2607"/>
              <a:gd name="T32" fmla="*/ 2147483647 w 4476"/>
              <a:gd name="T33" fmla="*/ 2147483647 h 2607"/>
              <a:gd name="T34" fmla="*/ 2147483647 w 4476"/>
              <a:gd name="T35" fmla="*/ 2147483647 h 2607"/>
              <a:gd name="T36" fmla="*/ 2147483647 w 4476"/>
              <a:gd name="T37" fmla="*/ 2147483647 h 2607"/>
              <a:gd name="T38" fmla="*/ 2147483647 w 4476"/>
              <a:gd name="T39" fmla="*/ 2147483647 h 2607"/>
              <a:gd name="T40" fmla="*/ 2147483647 w 4476"/>
              <a:gd name="T41" fmla="*/ 2147483647 h 2607"/>
              <a:gd name="T42" fmla="*/ 2147483647 w 4476"/>
              <a:gd name="T43" fmla="*/ 2147483647 h 2607"/>
              <a:gd name="T44" fmla="*/ 2147483647 w 4476"/>
              <a:gd name="T45" fmla="*/ 2147483647 h 2607"/>
              <a:gd name="T46" fmla="*/ 2147483647 w 4476"/>
              <a:gd name="T47" fmla="*/ 2147483647 h 2607"/>
              <a:gd name="T48" fmla="*/ 2147483647 w 4476"/>
              <a:gd name="T49" fmla="*/ 2147483647 h 2607"/>
              <a:gd name="T50" fmla="*/ 2147483647 w 4476"/>
              <a:gd name="T51" fmla="*/ 2147483647 h 2607"/>
              <a:gd name="T52" fmla="*/ 2147483647 w 4476"/>
              <a:gd name="T53" fmla="*/ 2147483647 h 2607"/>
              <a:gd name="T54" fmla="*/ 2147483647 w 4476"/>
              <a:gd name="T55" fmla="*/ 2147483647 h 2607"/>
              <a:gd name="T56" fmla="*/ 2147483647 w 4476"/>
              <a:gd name="T57" fmla="*/ 2147483647 h 2607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4476"/>
              <a:gd name="T88" fmla="*/ 0 h 2607"/>
              <a:gd name="T89" fmla="*/ 4476 w 4476"/>
              <a:gd name="T90" fmla="*/ 2607 h 2607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4476" h="2607">
                <a:moveTo>
                  <a:pt x="0" y="2607"/>
                </a:moveTo>
                <a:cubicBezTo>
                  <a:pt x="75" y="2600"/>
                  <a:pt x="325" y="2590"/>
                  <a:pt x="448" y="2567"/>
                </a:cubicBezTo>
                <a:cubicBezTo>
                  <a:pt x="571" y="2544"/>
                  <a:pt x="656" y="2511"/>
                  <a:pt x="736" y="2471"/>
                </a:cubicBezTo>
                <a:cubicBezTo>
                  <a:pt x="816" y="2431"/>
                  <a:pt x="864" y="2391"/>
                  <a:pt x="928" y="2327"/>
                </a:cubicBezTo>
                <a:cubicBezTo>
                  <a:pt x="992" y="2263"/>
                  <a:pt x="1064" y="2167"/>
                  <a:pt x="1120" y="2087"/>
                </a:cubicBezTo>
                <a:cubicBezTo>
                  <a:pt x="1176" y="2007"/>
                  <a:pt x="1216" y="1935"/>
                  <a:pt x="1264" y="1847"/>
                </a:cubicBezTo>
                <a:cubicBezTo>
                  <a:pt x="1312" y="1759"/>
                  <a:pt x="1360" y="1663"/>
                  <a:pt x="1408" y="1559"/>
                </a:cubicBezTo>
                <a:cubicBezTo>
                  <a:pt x="1456" y="1455"/>
                  <a:pt x="1504" y="1343"/>
                  <a:pt x="1552" y="1223"/>
                </a:cubicBezTo>
                <a:cubicBezTo>
                  <a:pt x="1600" y="1103"/>
                  <a:pt x="1650" y="961"/>
                  <a:pt x="1696" y="839"/>
                </a:cubicBezTo>
                <a:cubicBezTo>
                  <a:pt x="1742" y="717"/>
                  <a:pt x="1784" y="592"/>
                  <a:pt x="1830" y="489"/>
                </a:cubicBezTo>
                <a:cubicBezTo>
                  <a:pt x="1876" y="386"/>
                  <a:pt x="1934" y="287"/>
                  <a:pt x="1975" y="222"/>
                </a:cubicBezTo>
                <a:cubicBezTo>
                  <a:pt x="2016" y="157"/>
                  <a:pt x="2044" y="133"/>
                  <a:pt x="2077" y="100"/>
                </a:cubicBezTo>
                <a:cubicBezTo>
                  <a:pt x="2110" y="67"/>
                  <a:pt x="2141" y="38"/>
                  <a:pt x="2176" y="23"/>
                </a:cubicBezTo>
                <a:cubicBezTo>
                  <a:pt x="2211" y="8"/>
                  <a:pt x="2247" y="0"/>
                  <a:pt x="2286" y="11"/>
                </a:cubicBezTo>
                <a:cubicBezTo>
                  <a:pt x="2325" y="22"/>
                  <a:pt x="2370" y="55"/>
                  <a:pt x="2408" y="89"/>
                </a:cubicBezTo>
                <a:cubicBezTo>
                  <a:pt x="2446" y="123"/>
                  <a:pt x="2480" y="167"/>
                  <a:pt x="2512" y="215"/>
                </a:cubicBezTo>
                <a:cubicBezTo>
                  <a:pt x="2544" y="263"/>
                  <a:pt x="2569" y="317"/>
                  <a:pt x="2599" y="378"/>
                </a:cubicBezTo>
                <a:cubicBezTo>
                  <a:pt x="2629" y="439"/>
                  <a:pt x="2658" y="506"/>
                  <a:pt x="2692" y="583"/>
                </a:cubicBezTo>
                <a:cubicBezTo>
                  <a:pt x="2726" y="660"/>
                  <a:pt x="2758" y="740"/>
                  <a:pt x="2800" y="839"/>
                </a:cubicBezTo>
                <a:cubicBezTo>
                  <a:pt x="2842" y="938"/>
                  <a:pt x="2897" y="1063"/>
                  <a:pt x="2944" y="1175"/>
                </a:cubicBezTo>
                <a:cubicBezTo>
                  <a:pt x="2991" y="1287"/>
                  <a:pt x="3032" y="1399"/>
                  <a:pt x="3080" y="1511"/>
                </a:cubicBezTo>
                <a:cubicBezTo>
                  <a:pt x="3128" y="1623"/>
                  <a:pt x="3167" y="1727"/>
                  <a:pt x="3232" y="1847"/>
                </a:cubicBezTo>
                <a:cubicBezTo>
                  <a:pt x="3297" y="1967"/>
                  <a:pt x="3409" y="2141"/>
                  <a:pt x="3472" y="2231"/>
                </a:cubicBezTo>
                <a:cubicBezTo>
                  <a:pt x="3535" y="2321"/>
                  <a:pt x="3556" y="2339"/>
                  <a:pt x="3612" y="2387"/>
                </a:cubicBezTo>
                <a:cubicBezTo>
                  <a:pt x="3668" y="2435"/>
                  <a:pt x="3743" y="2487"/>
                  <a:pt x="3808" y="2519"/>
                </a:cubicBezTo>
                <a:cubicBezTo>
                  <a:pt x="3873" y="2551"/>
                  <a:pt x="3946" y="2568"/>
                  <a:pt x="4000" y="2579"/>
                </a:cubicBezTo>
                <a:cubicBezTo>
                  <a:pt x="4054" y="2590"/>
                  <a:pt x="4086" y="2585"/>
                  <a:pt x="4133" y="2588"/>
                </a:cubicBezTo>
                <a:cubicBezTo>
                  <a:pt x="4180" y="2591"/>
                  <a:pt x="4227" y="2597"/>
                  <a:pt x="4284" y="2599"/>
                </a:cubicBezTo>
                <a:cubicBezTo>
                  <a:pt x="4341" y="2601"/>
                  <a:pt x="4436" y="2602"/>
                  <a:pt x="4476" y="2603"/>
                </a:cubicBezTo>
              </a:path>
            </a:pathLst>
          </a:custGeom>
          <a:noFill/>
          <a:ln w="5715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9335" name="Line 7"/>
          <p:cNvSpPr>
            <a:spLocks noChangeShapeType="1"/>
          </p:cNvSpPr>
          <p:nvPr/>
        </p:nvSpPr>
        <p:spPr bwMode="auto">
          <a:xfrm>
            <a:off x="4864100" y="914400"/>
            <a:ext cx="0" cy="45720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2667000" y="2413000"/>
            <a:ext cx="2133600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AU" sz="2000" b="1">
                <a:solidFill>
                  <a:schemeClr val="bg1"/>
                </a:solidFill>
              </a:rPr>
              <a:t>79%</a:t>
            </a:r>
            <a:br>
              <a:rPr lang="en-AU" sz="2000" b="1">
                <a:solidFill>
                  <a:schemeClr val="bg1"/>
                </a:solidFill>
              </a:rPr>
            </a:br>
            <a:r>
              <a:rPr lang="en-AU" sz="2000" b="1">
                <a:solidFill>
                  <a:schemeClr val="bg1"/>
                </a:solidFill>
              </a:rPr>
              <a:t> of</a:t>
            </a:r>
            <a:br>
              <a:rPr lang="en-AU" sz="2000" b="1">
                <a:solidFill>
                  <a:schemeClr val="bg1"/>
                </a:solidFill>
              </a:rPr>
            </a:br>
            <a:r>
              <a:rPr lang="en-AU" sz="2000" b="1">
                <a:solidFill>
                  <a:schemeClr val="bg1"/>
                </a:solidFill>
              </a:rPr>
              <a:t>control </a:t>
            </a:r>
            <a:br>
              <a:rPr lang="en-AU" sz="2000" b="1">
                <a:solidFill>
                  <a:schemeClr val="bg1"/>
                </a:solidFill>
              </a:rPr>
            </a:br>
            <a:r>
              <a:rPr lang="en-AU" sz="2000" b="1">
                <a:solidFill>
                  <a:schemeClr val="bg1"/>
                </a:solidFill>
              </a:rPr>
              <a:t>group </a:t>
            </a:r>
            <a:br>
              <a:rPr lang="en-AU" sz="2000" b="1">
                <a:solidFill>
                  <a:schemeClr val="bg1"/>
                </a:solidFill>
              </a:rPr>
            </a:br>
            <a:r>
              <a:rPr lang="en-AU" sz="2000" b="1">
                <a:solidFill>
                  <a:schemeClr val="bg1"/>
                </a:solidFill>
              </a:rPr>
              <a:t>below </a:t>
            </a:r>
            <a:br>
              <a:rPr lang="en-AU" sz="2000" b="1">
                <a:solidFill>
                  <a:schemeClr val="bg1"/>
                </a:solidFill>
              </a:rPr>
            </a:br>
            <a:r>
              <a:rPr lang="en-AU" sz="2000" b="1">
                <a:solidFill>
                  <a:schemeClr val="bg1"/>
                </a:solidFill>
              </a:rPr>
              <a:t>mean of experimental group</a:t>
            </a:r>
          </a:p>
        </p:txBody>
      </p:sp>
      <p:sp>
        <p:nvSpPr>
          <p:cNvPr id="99338" name="Rectangle 10"/>
          <p:cNvSpPr>
            <a:spLocks noGrp="1" noChangeArrowheads="1"/>
          </p:cNvSpPr>
          <p:nvPr>
            <p:ph type="title"/>
          </p:nvPr>
        </p:nvSpPr>
        <p:spPr>
          <a:xfrm>
            <a:off x="-2618797" y="296862"/>
            <a:ext cx="8458200" cy="1524000"/>
          </a:xfrm>
        </p:spPr>
        <p:txBody>
          <a:bodyPr/>
          <a:lstStyle/>
          <a:p>
            <a:pPr eaLnBrk="1" hangingPunct="1"/>
            <a:r>
              <a:rPr lang="en-US" b="1" dirty="0" smtClean="0"/>
              <a:t>ES = 0.8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250825" y="785813"/>
            <a:ext cx="8569325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200" b="1"/>
              <a:t>Measuring association between two variables:</a:t>
            </a:r>
            <a:endParaRPr lang="en-GB" sz="3200"/>
          </a:p>
          <a:p>
            <a:r>
              <a:rPr lang="en-GB" sz="3200"/>
              <a:t>Often we wish to compare a subject's performance in two different variables because we hypothesise that they are associated.</a:t>
            </a:r>
          </a:p>
          <a:p>
            <a:endParaRPr lang="en-GB" sz="3200"/>
          </a:p>
          <a:p>
            <a:r>
              <a:rPr lang="en-GB" sz="3200"/>
              <a:t>For example, do pupils who perform well on reading tests also perform well on mathematics tests?</a:t>
            </a:r>
            <a:endParaRPr lang="en-US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154" name="Object 2"/>
          <p:cNvGraphicFramePr>
            <a:graphicFrameLocks noChangeAspect="1"/>
          </p:cNvGraphicFramePr>
          <p:nvPr/>
        </p:nvGraphicFramePr>
        <p:xfrm>
          <a:off x="857224" y="857232"/>
          <a:ext cx="7143800" cy="5848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97" name="Graph Sheet" r:id="rId3" imgW="3352680" imgH="2590560" progId="">
                  <p:embed/>
                </p:oleObj>
              </mc:Choice>
              <mc:Fallback>
                <p:oleObj name="Graph Sheet" r:id="rId3" imgW="3352680" imgH="2590560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15909" t="8824" r="18182"/>
                      <a:stretch>
                        <a:fillRect/>
                      </a:stretch>
                    </p:blipFill>
                    <p:spPr bwMode="auto">
                      <a:xfrm>
                        <a:off x="857224" y="857232"/>
                        <a:ext cx="7143800" cy="584836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42910" y="500042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Correlation between happiness and coffee consumption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204" y="1196752"/>
            <a:ext cx="8784976" cy="439248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54261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03" y="1124744"/>
            <a:ext cx="8941413" cy="396044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94838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5113" y="620688"/>
            <a:ext cx="9048887" cy="403187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 smtClean="0"/>
              <a:t>Correlation does not automatically mean causation.</a:t>
            </a:r>
          </a:p>
          <a:p>
            <a:endParaRPr lang="en-GB" sz="3200" dirty="0" smtClean="0"/>
          </a:p>
          <a:p>
            <a:endParaRPr lang="en-GB" sz="3200" dirty="0"/>
          </a:p>
          <a:p>
            <a:r>
              <a:rPr lang="en-GB" sz="3200" dirty="0" smtClean="0"/>
              <a:t>If one event follows another, it does not automatically</a:t>
            </a:r>
          </a:p>
          <a:p>
            <a:r>
              <a:rPr lang="en-GB" sz="3200" dirty="0" smtClean="0"/>
              <a:t>mean that one caused the other.</a:t>
            </a:r>
          </a:p>
          <a:p>
            <a:endParaRPr lang="en-GB" sz="3200" dirty="0" smtClean="0"/>
          </a:p>
          <a:p>
            <a:endParaRPr lang="en-GB" sz="3200" dirty="0" smtClean="0"/>
          </a:p>
          <a:p>
            <a:r>
              <a:rPr lang="en-GB" sz="3200" dirty="0" smtClean="0"/>
              <a:t>We have to use TENTATIVE language.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95604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79712" y="404664"/>
            <a:ext cx="56236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/>
              <a:t>Dealing with </a:t>
            </a:r>
            <a:r>
              <a:rPr lang="en-GB" sz="3200" dirty="0" smtClean="0"/>
              <a:t>qualitative </a:t>
            </a:r>
            <a:r>
              <a:rPr lang="en-GB" sz="3200" dirty="0"/>
              <a:t>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512" y="1844824"/>
            <a:ext cx="855676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Look for common themes.</a:t>
            </a:r>
          </a:p>
          <a:p>
            <a:endParaRPr lang="en-GB" dirty="0"/>
          </a:p>
          <a:p>
            <a:pPr marL="342900" indent="-342900">
              <a:buFontTx/>
              <a:buChar char="-"/>
            </a:pPr>
            <a:r>
              <a:rPr lang="en-GB" dirty="0" smtClean="0"/>
              <a:t>Highlight all comments that support your ‘theme’ in one colour</a:t>
            </a:r>
          </a:p>
          <a:p>
            <a:pPr marL="342900" indent="-342900">
              <a:buFontTx/>
              <a:buChar char="-"/>
            </a:pPr>
            <a:r>
              <a:rPr lang="en-GB" dirty="0" smtClean="0"/>
              <a:t>Then highlight all comments that run contrary to your ‘theme’ in </a:t>
            </a:r>
          </a:p>
          <a:p>
            <a:pPr marL="342900" indent="-342900">
              <a:buFontTx/>
              <a:buChar char="-"/>
            </a:pPr>
            <a:r>
              <a:rPr lang="en-GB" dirty="0" smtClean="0"/>
              <a:t>Another colour.</a:t>
            </a:r>
          </a:p>
          <a:p>
            <a:pPr marL="342900" indent="-342900">
              <a:buFontTx/>
              <a:buChar char="-"/>
            </a:pPr>
            <a:endParaRPr lang="en-GB" dirty="0"/>
          </a:p>
          <a:p>
            <a:pPr marL="342900" indent="-342900">
              <a:buFontTx/>
              <a:buChar char="-"/>
            </a:pPr>
            <a:endParaRPr lang="en-GB" dirty="0" smtClean="0"/>
          </a:p>
          <a:p>
            <a:r>
              <a:rPr lang="en-GB" dirty="0" smtClean="0"/>
              <a:t>Reap the process for each ‘theme’.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79712" y="404664"/>
            <a:ext cx="56236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/>
              <a:t>Dealing with </a:t>
            </a:r>
            <a:r>
              <a:rPr lang="en-GB" sz="3200" dirty="0" smtClean="0"/>
              <a:t>qualitative </a:t>
            </a:r>
            <a:r>
              <a:rPr lang="en-GB" sz="3200" dirty="0"/>
              <a:t>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512" y="1844824"/>
            <a:ext cx="725923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You can also analyse your qualitative data, quantitatively.</a:t>
            </a:r>
          </a:p>
          <a:p>
            <a:endParaRPr lang="en-GB" dirty="0" smtClean="0"/>
          </a:p>
          <a:p>
            <a:pPr marL="342900" indent="-342900">
              <a:buFontTx/>
              <a:buChar char="-"/>
            </a:pPr>
            <a:r>
              <a:rPr lang="en-GB" dirty="0" smtClean="0"/>
              <a:t>Coding</a:t>
            </a:r>
          </a:p>
          <a:p>
            <a:endParaRPr lang="en-GB" dirty="0" smtClean="0"/>
          </a:p>
          <a:p>
            <a:r>
              <a:rPr lang="en-GB" dirty="0" smtClean="0"/>
              <a:t>Attach different values to different groups or responses</a:t>
            </a:r>
            <a:endParaRPr lang="en-GB" dirty="0"/>
          </a:p>
          <a:p>
            <a:endParaRPr lang="en-GB" dirty="0" smtClean="0"/>
          </a:p>
          <a:p>
            <a:pPr marL="342900" indent="-342900">
              <a:buFontTx/>
              <a:buChar char="-"/>
            </a:pPr>
            <a:r>
              <a:rPr lang="en-GB" dirty="0" smtClean="0"/>
              <a:t>Attitude questionnaires using a numbered scale. </a:t>
            </a:r>
          </a:p>
          <a:p>
            <a:endParaRPr lang="en-GB" dirty="0"/>
          </a:p>
          <a:p>
            <a:r>
              <a:rPr lang="en-GB" dirty="0" smtClean="0"/>
              <a:t>SPSS to analyse and produce a comparative value.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71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DC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1946" y="1844824"/>
            <a:ext cx="844974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dirty="0" smtClean="0"/>
              <a:t>Know how you are going to analyse </a:t>
            </a:r>
          </a:p>
          <a:p>
            <a:pPr algn="ctr"/>
            <a:r>
              <a:rPr lang="en-GB" sz="4000" dirty="0" smtClean="0"/>
              <a:t>your data before you begin collecting it!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96348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Blank Presentation.pot">
  <a:themeElements>
    <a:clrScheme name="Blank Presentation.po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.po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Blank Presentation.po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.pot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.pot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.pot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.pot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.pot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.pot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1278</TotalTime>
  <Words>1332</Words>
  <Application>Microsoft Macintosh PowerPoint</Application>
  <PresentationFormat>On-screen Show (4:3)</PresentationFormat>
  <Paragraphs>244</Paragraphs>
  <Slides>42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2" baseType="lpstr">
      <vt:lpstr>Arial</vt:lpstr>
      <vt:lpstr>Arial Black</vt:lpstr>
      <vt:lpstr>Calibri</vt:lpstr>
      <vt:lpstr>Comic Sans MS</vt:lpstr>
      <vt:lpstr>Courier New</vt:lpstr>
      <vt:lpstr>ＭＳ Ｐゴシック</vt:lpstr>
      <vt:lpstr>Symbol</vt:lpstr>
      <vt:lpstr>Times New Roman</vt:lpstr>
      <vt:lpstr>Blank Presentation.pot</vt:lpstr>
      <vt:lpstr>Graph Sheet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Significance versus effect size</vt:lpstr>
      <vt:lpstr>PowerPoint Presentation</vt:lpstr>
      <vt:lpstr>PowerPoint Presentation</vt:lpstr>
      <vt:lpstr>PowerPoint Presentation</vt:lpstr>
      <vt:lpstr>Examples of Effect Sizes:</vt:lpstr>
      <vt:lpstr>ES = 0.5</vt:lpstr>
      <vt:lpstr>ES = 0.8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Swansea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University of Wales Swansea</dc:creator>
  <cp:lastModifiedBy>Libby Chancer</cp:lastModifiedBy>
  <cp:revision>69</cp:revision>
  <dcterms:created xsi:type="dcterms:W3CDTF">2002-02-08T17:15:45Z</dcterms:created>
  <dcterms:modified xsi:type="dcterms:W3CDTF">2018-03-02T10:39:47Z</dcterms:modified>
</cp:coreProperties>
</file>