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92" r:id="rId3"/>
    <p:sldId id="293" r:id="rId4"/>
    <p:sldId id="270" r:id="rId5"/>
    <p:sldId id="262" r:id="rId6"/>
    <p:sldId id="263" r:id="rId7"/>
    <p:sldId id="264" r:id="rId8"/>
    <p:sldId id="266" r:id="rId9"/>
    <p:sldId id="267" r:id="rId10"/>
    <p:sldId id="268" r:id="rId11"/>
    <p:sldId id="269" r:id="rId12"/>
    <p:sldId id="272" r:id="rId13"/>
    <p:sldId id="273" r:id="rId14"/>
    <p:sldId id="265" r:id="rId15"/>
    <p:sldId id="274" r:id="rId16"/>
    <p:sldId id="275" r:id="rId17"/>
    <p:sldId id="276" r:id="rId18"/>
    <p:sldId id="271" r:id="rId19"/>
    <p:sldId id="280" r:id="rId20"/>
    <p:sldId id="277" r:id="rId21"/>
    <p:sldId id="278" r:id="rId22"/>
    <p:sldId id="286" r:id="rId23"/>
    <p:sldId id="285" r:id="rId24"/>
    <p:sldId id="283" r:id="rId25"/>
    <p:sldId id="287" r:id="rId26"/>
    <p:sldId id="288" r:id="rId27"/>
    <p:sldId id="279" r:id="rId28"/>
    <p:sldId id="281" r:id="rId29"/>
    <p:sldId id="294" r:id="rId30"/>
    <p:sldId id="282" r:id="rId31"/>
    <p:sldId id="290" r:id="rId32"/>
    <p:sldId id="291" r:id="rId33"/>
    <p:sldId id="260" r:id="rId34"/>
    <p:sldId id="289" r:id="rId35"/>
    <p:sldId id="297" r:id="rId36"/>
    <p:sldId id="295" r:id="rId37"/>
    <p:sldId id="296" r:id="rId38"/>
    <p:sldId id="298"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FFF17F22-7CC7-417E-9716-F1534B022352}"/>
    <pc:docChg chg="custSel modSld">
      <pc:chgData name="Jane Davies" userId="ece06c1e-1fe5-4526-9740-3b5872e790df" providerId="ADAL" clId="{FFF17F22-7CC7-417E-9716-F1534B022352}" dt="2025-03-12T19:11:14.750" v="5" actId="27636"/>
      <pc:docMkLst>
        <pc:docMk/>
      </pc:docMkLst>
      <pc:sldChg chg="modSp mod">
        <pc:chgData name="Jane Davies" userId="ece06c1e-1fe5-4526-9740-3b5872e790df" providerId="ADAL" clId="{FFF17F22-7CC7-417E-9716-F1534B022352}" dt="2025-03-12T19:11:14.750" v="5" actId="27636"/>
        <pc:sldMkLst>
          <pc:docMk/>
          <pc:sldMk cId="1895203680" sldId="298"/>
        </pc:sldMkLst>
        <pc:spChg chg="mod">
          <ac:chgData name="Jane Davies" userId="ece06c1e-1fe5-4526-9740-3b5872e790df" providerId="ADAL" clId="{FFF17F22-7CC7-417E-9716-F1534B022352}" dt="2025-03-12T19:11:14.750" v="5" actId="27636"/>
          <ac:spMkLst>
            <pc:docMk/>
            <pc:sldMk cId="1895203680" sldId="298"/>
            <ac:spMk id="3" creationId="{DFC91CB3-7ABE-66DF-9CE2-0A2F9DF2D3E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C75F53-5DDC-4496-B1F1-E33B940F5B17}" type="datetimeFigureOut">
              <a:t>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FF60AF-3AA3-4218-9512-F520C073A72C}" type="slidenum">
              <a:t>‹#›</a:t>
            </a:fld>
            <a:endParaRPr lang="en-GB"/>
          </a:p>
        </p:txBody>
      </p:sp>
    </p:spTree>
    <p:extLst>
      <p:ext uri="{BB962C8B-B14F-4D97-AF65-F5344CB8AC3E}">
        <p14:creationId xmlns:p14="http://schemas.microsoft.com/office/powerpoint/2010/main" val="2771383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ashfloat.co.uk/blog/money-saving/welfare-reform-uk/"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www.cashfloat.co.uk/blog/guides/welfare-state/"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ndependent.co.uk/news/uk/politics/pip-changes-dwp-benefits-latest-labour-disability-b2712733.html"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 Fascinating History of Welfare Reform in the UK - Cashfloat</a:t>
            </a:r>
            <a:endParaRPr lang="en-US">
              <a:ea typeface="Calibri" panose="020F0502020204030204"/>
              <a:cs typeface="Calibri" panose="020F0502020204030204"/>
            </a:endParaRPr>
          </a:p>
          <a:p>
            <a:r>
              <a:rPr lang="en-US" dirty="0">
                <a:hlinkClick r:id="rId4"/>
              </a:rPr>
              <a:t>Your Guide to the UK Welfare State &amp; Benefit System - Cashfloat</a:t>
            </a:r>
            <a:endParaRPr lang="en-US"/>
          </a:p>
        </p:txBody>
      </p:sp>
      <p:sp>
        <p:nvSpPr>
          <p:cNvPr id="4" name="Slide Number Placeholder 3"/>
          <p:cNvSpPr>
            <a:spLocks noGrp="1"/>
          </p:cNvSpPr>
          <p:nvPr>
            <p:ph type="sldNum" sz="quarter" idx="5"/>
          </p:nvPr>
        </p:nvSpPr>
        <p:spPr/>
        <p:txBody>
          <a:bodyPr/>
          <a:lstStyle/>
          <a:p>
            <a:fld id="{A3FF60AF-3AA3-4218-9512-F520C073A72C}" type="slidenum">
              <a:t>1</a:t>
            </a:fld>
            <a:endParaRPr lang="en-GB"/>
          </a:p>
        </p:txBody>
      </p:sp>
    </p:spTree>
    <p:extLst>
      <p:ext uri="{BB962C8B-B14F-4D97-AF65-F5344CB8AC3E}">
        <p14:creationId xmlns:p14="http://schemas.microsoft.com/office/powerpoint/2010/main" val="3778485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Money spent on Welfare </a:t>
            </a:r>
          </a:p>
        </p:txBody>
      </p:sp>
      <p:sp>
        <p:nvSpPr>
          <p:cNvPr id="4" name="Slide Number Placeholder 3"/>
          <p:cNvSpPr>
            <a:spLocks noGrp="1"/>
          </p:cNvSpPr>
          <p:nvPr>
            <p:ph type="sldNum" sz="quarter" idx="5"/>
          </p:nvPr>
        </p:nvSpPr>
        <p:spPr/>
        <p:txBody>
          <a:bodyPr/>
          <a:lstStyle/>
          <a:p>
            <a:fld id="{A3FF60AF-3AA3-4218-9512-F520C073A72C}" type="slidenum">
              <a:rPr lang="en-GB"/>
              <a:t>16</a:t>
            </a:fld>
            <a:endParaRPr lang="en-GB"/>
          </a:p>
        </p:txBody>
      </p:sp>
    </p:spTree>
    <p:extLst>
      <p:ext uri="{BB962C8B-B14F-4D97-AF65-F5344CB8AC3E}">
        <p14:creationId xmlns:p14="http://schemas.microsoft.com/office/powerpoint/2010/main" val="993060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A4A4A"/>
                </a:solidFill>
                <a:effectLst/>
                <a:latin typeface="Helvetica Neue"/>
              </a:rPr>
              <a:t>In France, the unemployed are given an average of 57% of their previous salary and can be paid up to €245.05 per day, while someone who is unable to work because of ill-health or disability is given 50% of their average salary over their highest ten years of earnings. Germany’s welfare system has a similar scheme calculating the unemployment benefit as 2/3 of their salary if they have children and 60% if they are childless. Italy is also generous, giving 75% of an unemployed person’s salary over the previous two years up to a certain limit.</a:t>
            </a:r>
            <a:endParaRPr lang="en-GB" dirty="0"/>
          </a:p>
        </p:txBody>
      </p:sp>
      <p:sp>
        <p:nvSpPr>
          <p:cNvPr id="4" name="Slide Number Placeholder 3"/>
          <p:cNvSpPr>
            <a:spLocks noGrp="1"/>
          </p:cNvSpPr>
          <p:nvPr>
            <p:ph type="sldNum" sz="quarter" idx="5"/>
          </p:nvPr>
        </p:nvSpPr>
        <p:spPr/>
        <p:txBody>
          <a:bodyPr/>
          <a:lstStyle/>
          <a:p>
            <a:fld id="{A3FF60AF-3AA3-4218-9512-F520C073A72C}" type="slidenum">
              <a:rPr lang="en-GB" smtClean="0"/>
              <a:t>29</a:t>
            </a:fld>
            <a:endParaRPr lang="en-GB"/>
          </a:p>
        </p:txBody>
      </p:sp>
    </p:spTree>
    <p:extLst>
      <p:ext uri="{BB962C8B-B14F-4D97-AF65-F5344CB8AC3E}">
        <p14:creationId xmlns:p14="http://schemas.microsoft.com/office/powerpoint/2010/main" val="4160809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PIP could be changing as Labour ‘looks to cut £5 billion’ from the benefit | The Independent</a:t>
            </a:r>
            <a:endParaRPr lang="en-GB" dirty="0"/>
          </a:p>
        </p:txBody>
      </p:sp>
      <p:sp>
        <p:nvSpPr>
          <p:cNvPr id="4" name="Slide Number Placeholder 3"/>
          <p:cNvSpPr>
            <a:spLocks noGrp="1"/>
          </p:cNvSpPr>
          <p:nvPr>
            <p:ph type="sldNum" sz="quarter" idx="5"/>
          </p:nvPr>
        </p:nvSpPr>
        <p:spPr/>
        <p:txBody>
          <a:bodyPr/>
          <a:lstStyle/>
          <a:p>
            <a:fld id="{A3FF60AF-3AA3-4218-9512-F520C073A72C}" type="slidenum">
              <a:rPr lang="en-GB" smtClean="0"/>
              <a:t>38</a:t>
            </a:fld>
            <a:endParaRPr lang="en-GB"/>
          </a:p>
        </p:txBody>
      </p:sp>
    </p:spTree>
    <p:extLst>
      <p:ext uri="{BB962C8B-B14F-4D97-AF65-F5344CB8AC3E}">
        <p14:creationId xmlns:p14="http://schemas.microsoft.com/office/powerpoint/2010/main" val="1489409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independent.co.uk/news/uk/politics/pip-changes-dwp-benefits-latest-labour-disability-b2712733.htm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independent.co.uk/news/uk/politics/welfare-cuts-labour-starmer-rebellion-b2712095.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BF47BD-DB8D-4367-B0B5-D4A6D1A32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529897" y="1090609"/>
            <a:ext cx="3513466" cy="1530442"/>
          </a:xfrm>
        </p:spPr>
        <p:txBody>
          <a:bodyPr vert="horz" lIns="91440" tIns="45720" rIns="91440" bIns="45720" rtlCol="0" anchor="t">
            <a:noAutofit/>
          </a:bodyPr>
          <a:lstStyle/>
          <a:p>
            <a:pPr algn="l"/>
            <a:r>
              <a:rPr lang="en-GB" sz="4000" dirty="0">
                <a:solidFill>
                  <a:schemeClr val="tx1">
                    <a:alpha val="60000"/>
                  </a:schemeClr>
                </a:solidFill>
                <a:latin typeface="Aptos"/>
              </a:rPr>
              <a:t>Welfare Programmes </a:t>
            </a:r>
          </a:p>
          <a:p>
            <a:pPr algn="l"/>
            <a:endParaRPr lang="en-GB" sz="2200" b="1" dirty="0"/>
          </a:p>
        </p:txBody>
      </p:sp>
      <p:sp>
        <p:nvSpPr>
          <p:cNvPr id="3" name="Subtitle 2"/>
          <p:cNvSpPr>
            <a:spLocks noGrp="1"/>
          </p:cNvSpPr>
          <p:nvPr>
            <p:ph type="subTitle" idx="1"/>
          </p:nvPr>
        </p:nvSpPr>
        <p:spPr>
          <a:xfrm>
            <a:off x="1090613" y="3295652"/>
            <a:ext cx="2952750" cy="2474677"/>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tx1">
                    <a:alpha val="60000"/>
                  </a:schemeClr>
                </a:solidFill>
              </a:rPr>
              <a:t>Week</a:t>
            </a:r>
            <a:endParaRPr lang="en-US"/>
          </a:p>
          <a:p>
            <a:pPr indent="-228600" algn="l">
              <a:buFont typeface="Arial" panose="020B0604020202020204" pitchFamily="34" charset="0"/>
              <a:buChar char="•"/>
            </a:pPr>
            <a:r>
              <a:rPr lang="en-US" sz="2000" dirty="0">
                <a:solidFill>
                  <a:schemeClr val="tx1">
                    <a:alpha val="60000"/>
                  </a:schemeClr>
                </a:solidFill>
              </a:rPr>
              <a:t>2025</a:t>
            </a:r>
          </a:p>
        </p:txBody>
      </p:sp>
      <p:pic>
        <p:nvPicPr>
          <p:cNvPr id="4" name="Picture 3" descr="A group of children looking at a person&#10;&#10;AI-generated content may be incorrect.">
            <a:extLst>
              <a:ext uri="{FF2B5EF4-FFF2-40B4-BE49-F238E27FC236}">
                <a16:creationId xmlns:a16="http://schemas.microsoft.com/office/drawing/2014/main" id="{BCCCE71D-60FE-8569-CD24-D1FF4FB32A12}"/>
              </a:ext>
            </a:extLst>
          </p:cNvPr>
          <p:cNvPicPr>
            <a:picLocks noChangeAspect="1"/>
          </p:cNvPicPr>
          <p:nvPr/>
        </p:nvPicPr>
        <p:blipFill>
          <a:blip r:embed="rId3"/>
          <a:srcRect t="1053" r="-1" b="8344"/>
          <a:stretch/>
        </p:blipFill>
        <p:spPr>
          <a:xfrm>
            <a:off x="4619624" y="1089025"/>
            <a:ext cx="6480175" cy="467995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F6107-40B7-C657-0292-EC73F1B08DDD}"/>
              </a:ext>
            </a:extLst>
          </p:cNvPr>
          <p:cNvSpPr>
            <a:spLocks noGrp="1"/>
          </p:cNvSpPr>
          <p:nvPr>
            <p:ph type="title"/>
          </p:nvPr>
        </p:nvSpPr>
        <p:spPr/>
        <p:txBody>
          <a:bodyPr/>
          <a:lstStyle/>
          <a:p>
            <a:r>
              <a:rPr lang="en-GB" dirty="0"/>
              <a:t>Assignment Observations </a:t>
            </a:r>
          </a:p>
        </p:txBody>
      </p:sp>
      <p:sp>
        <p:nvSpPr>
          <p:cNvPr id="3" name="Content Placeholder 2">
            <a:extLst>
              <a:ext uri="{FF2B5EF4-FFF2-40B4-BE49-F238E27FC236}">
                <a16:creationId xmlns:a16="http://schemas.microsoft.com/office/drawing/2014/main" id="{6E883462-DFFF-67A5-A8EE-8FB17A150538}"/>
              </a:ext>
            </a:extLst>
          </p:cNvPr>
          <p:cNvSpPr>
            <a:spLocks noGrp="1"/>
          </p:cNvSpPr>
          <p:nvPr>
            <p:ph idx="1"/>
          </p:nvPr>
        </p:nvSpPr>
        <p:spPr/>
        <p:txBody>
          <a:bodyPr vert="horz" lIns="91440" tIns="45720" rIns="91440" bIns="45720" rtlCol="0" anchor="t">
            <a:normAutofit fontScale="92500"/>
          </a:bodyPr>
          <a:lstStyle/>
          <a:p>
            <a:r>
              <a:rPr lang="en-GB" dirty="0"/>
              <a:t>So far.......</a:t>
            </a:r>
          </a:p>
          <a:p>
            <a:r>
              <a:rPr lang="en-GB" dirty="0"/>
              <a:t>Referencing – not enough support in some papers / referencing errors </a:t>
            </a:r>
          </a:p>
          <a:p>
            <a:r>
              <a:rPr lang="en-GB" dirty="0"/>
              <a:t>Cite work </a:t>
            </a:r>
          </a:p>
          <a:p>
            <a:r>
              <a:rPr lang="en-GB" dirty="0"/>
              <a:t>Answer the question</a:t>
            </a:r>
          </a:p>
          <a:p>
            <a:endParaRPr lang="en-GB" dirty="0"/>
          </a:p>
          <a:p>
            <a:r>
              <a:rPr lang="en-GB" dirty="0"/>
              <a:t>31/03/2025 SA1 Campus for lessons – visit Immersive room/show around campus</a:t>
            </a:r>
          </a:p>
          <a:p>
            <a:endParaRPr lang="en-GB" dirty="0"/>
          </a:p>
          <a:p>
            <a:r>
              <a:rPr lang="en-GB" dirty="0"/>
              <a:t>Assignment 2 Slides – Show!</a:t>
            </a:r>
          </a:p>
          <a:p>
            <a:pPr marL="0" indent="0">
              <a:buNone/>
            </a:pPr>
            <a:endParaRPr lang="en-GB" dirty="0"/>
          </a:p>
        </p:txBody>
      </p:sp>
    </p:spTree>
    <p:extLst>
      <p:ext uri="{BB962C8B-B14F-4D97-AF65-F5344CB8AC3E}">
        <p14:creationId xmlns:p14="http://schemas.microsoft.com/office/powerpoint/2010/main" val="1770231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615560-5B63-4881-8E04-31FCF4195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11" name="Freeform: Shape 10">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53AEC0C-9F18-6441-7038-7412BF7028E2}"/>
              </a:ext>
            </a:extLst>
          </p:cNvPr>
          <p:cNvSpPr>
            <a:spLocks noGrp="1"/>
          </p:cNvSpPr>
          <p:nvPr>
            <p:ph type="title"/>
          </p:nvPr>
        </p:nvSpPr>
        <p:spPr>
          <a:xfrm>
            <a:off x="1179576" y="1346268"/>
            <a:ext cx="5274860" cy="2885378"/>
          </a:xfrm>
        </p:spPr>
        <p:txBody>
          <a:bodyPr vert="horz" lIns="91440" tIns="45720" rIns="91440" bIns="45720" rtlCol="0" anchor="b">
            <a:normAutofit/>
          </a:bodyPr>
          <a:lstStyle/>
          <a:p>
            <a:r>
              <a:rPr lang="en-US" sz="6000" kern="1200">
                <a:solidFill>
                  <a:schemeClr val="tx1"/>
                </a:solidFill>
                <a:latin typeface="+mj-lt"/>
                <a:ea typeface="+mj-ea"/>
                <a:cs typeface="+mj-cs"/>
              </a:rPr>
              <a:t>Welfare State </a:t>
            </a:r>
          </a:p>
        </p:txBody>
      </p:sp>
      <p:sp>
        <p:nvSpPr>
          <p:cNvPr id="3" name="Content Placeholder 2">
            <a:extLst>
              <a:ext uri="{FF2B5EF4-FFF2-40B4-BE49-F238E27FC236}">
                <a16:creationId xmlns:a16="http://schemas.microsoft.com/office/drawing/2014/main" id="{2BB07FC6-85EF-6BDE-2432-AE5A86483422}"/>
              </a:ext>
            </a:extLst>
          </p:cNvPr>
          <p:cNvSpPr>
            <a:spLocks noGrp="1"/>
          </p:cNvSpPr>
          <p:nvPr>
            <p:ph idx="1"/>
          </p:nvPr>
        </p:nvSpPr>
        <p:spPr>
          <a:xfrm>
            <a:off x="1179576" y="4412974"/>
            <a:ext cx="4770217" cy="1576188"/>
          </a:xfrm>
        </p:spPr>
        <p:txBody>
          <a:bodyPr vert="horz" lIns="91440" tIns="45720" rIns="91440" bIns="45720" rtlCol="0" anchor="t">
            <a:normAutofit/>
          </a:bodyPr>
          <a:lstStyle/>
          <a:p>
            <a:pPr marL="0" indent="0">
              <a:buNone/>
            </a:pPr>
            <a:r>
              <a:rPr lang="en-US" sz="4000" kern="1200" dirty="0">
                <a:latin typeface="+mn-lt"/>
                <a:ea typeface="+mn-ea"/>
                <a:cs typeface="+mn-cs"/>
              </a:rPr>
              <a:t>Have you benefited from it?</a:t>
            </a:r>
            <a:endParaRPr lang="en-US" sz="4000" kern="1200" dirty="0">
              <a:latin typeface="+mn-lt"/>
            </a:endParaRPr>
          </a:p>
        </p:txBody>
      </p:sp>
      <p:pic>
        <p:nvPicPr>
          <p:cNvPr id="4" name="Picture 3" descr="A person reading a book&#10;&#10;AI-generated content may be incorrect.">
            <a:extLst>
              <a:ext uri="{FF2B5EF4-FFF2-40B4-BE49-F238E27FC236}">
                <a16:creationId xmlns:a16="http://schemas.microsoft.com/office/drawing/2014/main" id="{72793D6A-2C3A-D2DC-BB43-AA8E7EEFC6F4}"/>
              </a:ext>
            </a:extLst>
          </p:cNvPr>
          <p:cNvPicPr>
            <a:picLocks noChangeAspect="1"/>
          </p:cNvPicPr>
          <p:nvPr/>
        </p:nvPicPr>
        <p:blipFill>
          <a:blip r:embed="rId2"/>
          <a:stretch>
            <a:fillRect/>
          </a:stretch>
        </p:blipFill>
        <p:spPr>
          <a:xfrm>
            <a:off x="7659828" y="590139"/>
            <a:ext cx="3824128" cy="5591457"/>
          </a:xfrm>
          <a:prstGeom prst="rect">
            <a:avLst/>
          </a:prstGeom>
        </p:spPr>
      </p:pic>
    </p:spTree>
    <p:extLst>
      <p:ext uri="{BB962C8B-B14F-4D97-AF65-F5344CB8AC3E}">
        <p14:creationId xmlns:p14="http://schemas.microsoft.com/office/powerpoint/2010/main" val="598587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A3034-7047-2743-0B8C-008E23D39462}"/>
              </a:ext>
            </a:extLst>
          </p:cNvPr>
          <p:cNvSpPr>
            <a:spLocks noGrp="1"/>
          </p:cNvSpPr>
          <p:nvPr>
            <p:ph type="title"/>
          </p:nvPr>
        </p:nvSpPr>
        <p:spPr>
          <a:xfrm>
            <a:off x="838200" y="365125"/>
            <a:ext cx="10515600" cy="562923"/>
          </a:xfrm>
        </p:spPr>
        <p:txBody>
          <a:bodyPr>
            <a:normAutofit/>
          </a:bodyPr>
          <a:lstStyle/>
          <a:p>
            <a:r>
              <a:rPr lang="en-GB" sz="3200" b="0" i="0" dirty="0">
                <a:solidFill>
                  <a:srgbClr val="4A4A4A"/>
                </a:solidFill>
                <a:effectLst/>
                <a:latin typeface="Helvetica Neue"/>
              </a:rPr>
              <a:t>Welfare State</a:t>
            </a:r>
            <a:endParaRPr lang="en-GB" sz="3200" dirty="0"/>
          </a:p>
        </p:txBody>
      </p:sp>
      <p:sp>
        <p:nvSpPr>
          <p:cNvPr id="3" name="Content Placeholder 2">
            <a:extLst>
              <a:ext uri="{FF2B5EF4-FFF2-40B4-BE49-F238E27FC236}">
                <a16:creationId xmlns:a16="http://schemas.microsoft.com/office/drawing/2014/main" id="{533DC1BF-706A-C412-E4E7-03F17C91208F}"/>
              </a:ext>
            </a:extLst>
          </p:cNvPr>
          <p:cNvSpPr>
            <a:spLocks noGrp="1"/>
          </p:cNvSpPr>
          <p:nvPr>
            <p:ph idx="1"/>
          </p:nvPr>
        </p:nvSpPr>
        <p:spPr>
          <a:xfrm>
            <a:off x="838200" y="947319"/>
            <a:ext cx="10515600" cy="5229644"/>
          </a:xfrm>
        </p:spPr>
        <p:txBody>
          <a:bodyPr vert="horz" lIns="91440" tIns="45720" rIns="91440" bIns="45720" rtlCol="0" anchor="t">
            <a:normAutofit fontScale="85000" lnSpcReduction="10000"/>
          </a:bodyPr>
          <a:lstStyle/>
          <a:p>
            <a:r>
              <a:rPr lang="en-GB" dirty="0">
                <a:latin typeface="Calibri"/>
                <a:ea typeface="Calibri"/>
                <a:cs typeface="Calibri"/>
              </a:rPr>
              <a:t>Happens in a</a:t>
            </a:r>
            <a:r>
              <a:rPr lang="en-GB" b="0" i="0" dirty="0">
                <a:effectLst/>
                <a:latin typeface="Calibri"/>
                <a:ea typeface="Calibri"/>
                <a:cs typeface="Calibri"/>
              </a:rPr>
              <a:t> country that has a well-established network of supportive </a:t>
            </a:r>
            <a:r>
              <a:rPr lang="en-GB" dirty="0">
                <a:latin typeface="Calibri"/>
                <a:ea typeface="Calibri"/>
                <a:cs typeface="Calibri"/>
              </a:rPr>
              <a:t>systems</a:t>
            </a:r>
            <a:endParaRPr lang="en-US" dirty="0">
              <a:latin typeface="Aptos" panose="020B0004020202020204"/>
              <a:ea typeface="Calibri"/>
              <a:cs typeface="Calibri"/>
            </a:endParaRPr>
          </a:p>
          <a:p>
            <a:r>
              <a:rPr lang="en-GB" dirty="0">
                <a:latin typeface="Calibri"/>
                <a:ea typeface="Calibri"/>
                <a:cs typeface="Calibri"/>
              </a:rPr>
              <a:t>The</a:t>
            </a:r>
            <a:r>
              <a:rPr lang="en-GB" b="0" i="0" dirty="0">
                <a:effectLst/>
                <a:latin typeface="Calibri"/>
                <a:ea typeface="Calibri"/>
                <a:cs typeface="Calibri"/>
              </a:rPr>
              <a:t> welfare system takes care of the health and well-being of its citizens. </a:t>
            </a:r>
            <a:endParaRPr lang="en-US" dirty="0"/>
          </a:p>
          <a:p>
            <a:r>
              <a:rPr lang="en-GB" b="0" i="0" dirty="0">
                <a:effectLst/>
                <a:latin typeface="Calibri"/>
                <a:ea typeface="Calibri"/>
                <a:cs typeface="Calibri"/>
              </a:rPr>
              <a:t>This is done by ensuring good standards of healthcare, education and housing</a:t>
            </a:r>
            <a:r>
              <a:rPr lang="en-GB" dirty="0">
                <a:latin typeface="Calibri"/>
                <a:ea typeface="Calibri"/>
                <a:cs typeface="Calibri"/>
              </a:rPr>
              <a:t>.</a:t>
            </a:r>
          </a:p>
          <a:p>
            <a:pPr algn="l"/>
            <a:r>
              <a:rPr lang="en-GB" b="0" i="0" dirty="0">
                <a:effectLst/>
                <a:latin typeface="Calibri"/>
                <a:ea typeface="Calibri"/>
                <a:cs typeface="Calibri"/>
              </a:rPr>
              <a:t>Social insurance plays a key role. Mandatory contributions to the welfare state by citizens of the country ensure that everyone gets help in times of need. </a:t>
            </a:r>
            <a:endParaRPr lang="en-GB"/>
          </a:p>
          <a:p>
            <a:pPr algn="l"/>
            <a:r>
              <a:rPr lang="en-GB" b="0" i="0" dirty="0">
                <a:effectLst/>
                <a:latin typeface="Calibri" panose="020F0502020204030204" pitchFamily="34" charset="0"/>
                <a:cs typeface="Calibri" panose="020F0502020204030204" pitchFamily="34" charset="0"/>
              </a:rPr>
              <a:t>UK benefits come in the form of grants, allowances and pensions or through the provision of education, housing and healthcare.</a:t>
            </a:r>
          </a:p>
          <a:p>
            <a:pPr marL="0" indent="0" algn="l">
              <a:buNone/>
            </a:pPr>
            <a:r>
              <a:rPr lang="en-GB" b="1" i="0" dirty="0">
                <a:effectLst/>
                <a:latin typeface="Calibri" panose="020F0502020204030204" pitchFamily="34" charset="0"/>
                <a:cs typeface="Calibri" panose="020F0502020204030204" pitchFamily="34" charset="0"/>
              </a:rPr>
              <a:t>Welfare in Different Countries</a:t>
            </a:r>
            <a:endParaRPr lang="en-GB" b="0" i="0" dirty="0">
              <a:effectLst/>
              <a:latin typeface="Calibri" panose="020F0502020204030204" pitchFamily="34" charset="0"/>
              <a:cs typeface="Calibri" panose="020F0502020204030204" pitchFamily="34" charset="0"/>
            </a:endParaRPr>
          </a:p>
          <a:p>
            <a:pPr algn="l"/>
            <a:r>
              <a:rPr lang="en-GB" b="0" i="0" dirty="0">
                <a:effectLst/>
                <a:latin typeface="Calibri"/>
                <a:ea typeface="Calibri"/>
                <a:cs typeface="Calibri"/>
              </a:rPr>
              <a:t>The meaning of ‘welfare’ is different in other countries. Compare the system in the UK to that of the USA to see a different attitude. </a:t>
            </a:r>
          </a:p>
          <a:p>
            <a:pPr algn="l"/>
            <a:r>
              <a:rPr lang="en-GB" b="0" i="0" dirty="0">
                <a:effectLst/>
                <a:latin typeface="Calibri"/>
                <a:ea typeface="Calibri"/>
                <a:cs typeface="Calibri"/>
              </a:rPr>
              <a:t>The UK considers welfare to be essential – long history /embedded in society.</a:t>
            </a:r>
          </a:p>
          <a:p>
            <a:pPr algn="l"/>
            <a:r>
              <a:rPr lang="en-GB" b="0" i="0" dirty="0">
                <a:effectLst/>
                <a:latin typeface="Calibri"/>
                <a:ea typeface="Calibri"/>
                <a:cs typeface="Calibri"/>
              </a:rPr>
              <a:t>USA does not see welfare in the same way. Many welfare initiatives under different presidents, federally funded programmes of food stamps or other welfare measures available</a:t>
            </a:r>
            <a:endParaRPr lang="en-GB" dirty="0">
              <a:latin typeface="Calibri"/>
              <a:ea typeface="Calibri"/>
              <a:cs typeface="Calibri"/>
            </a:endParaRPr>
          </a:p>
        </p:txBody>
      </p:sp>
    </p:spTree>
    <p:extLst>
      <p:ext uri="{BB962C8B-B14F-4D97-AF65-F5344CB8AC3E}">
        <p14:creationId xmlns:p14="http://schemas.microsoft.com/office/powerpoint/2010/main" val="1212270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D1504-00C6-2B41-5A1E-26D6EB488218}"/>
              </a:ext>
            </a:extLst>
          </p:cNvPr>
          <p:cNvSpPr>
            <a:spLocks noGrp="1"/>
          </p:cNvSpPr>
          <p:nvPr>
            <p:ph type="title"/>
          </p:nvPr>
        </p:nvSpPr>
        <p:spPr>
          <a:xfrm>
            <a:off x="466722" y="586855"/>
            <a:ext cx="3201366" cy="3387497"/>
          </a:xfrm>
        </p:spPr>
        <p:txBody>
          <a:bodyPr anchor="b">
            <a:normAutofit/>
          </a:bodyPr>
          <a:lstStyle/>
          <a:p>
            <a:pPr algn="r">
              <a:spcBef>
                <a:spcPts val="1000"/>
              </a:spcBef>
            </a:pPr>
            <a:br>
              <a:rPr lang="en-GB" sz="4000" b="1">
                <a:solidFill>
                  <a:srgbClr val="FFFFFF"/>
                </a:solidFill>
                <a:latin typeface="Aptos"/>
              </a:rPr>
            </a:br>
            <a:r>
              <a:rPr lang="en-GB" sz="4000" b="1">
                <a:solidFill>
                  <a:srgbClr val="FFFFFF"/>
                </a:solidFill>
                <a:latin typeface="Aptos"/>
              </a:rPr>
              <a:t>The Roots of the Welfare System</a:t>
            </a:r>
            <a:endParaRPr lang="en-GB" sz="4000">
              <a:solidFill>
                <a:srgbClr val="FFFFFF"/>
              </a:solidFill>
              <a:latin typeface="Aptos"/>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06CA1041-A3EF-9132-02B7-CD0751487D3D}"/>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400" dirty="0">
                <a:ea typeface="+mn-lt"/>
                <a:cs typeface="+mn-lt"/>
              </a:rPr>
              <a:t>During the Late Medieval period, the UK developed Poor laws to deal with beggars and vagrancy. </a:t>
            </a:r>
          </a:p>
          <a:p>
            <a:r>
              <a:rPr lang="en-GB" sz="2400" dirty="0">
                <a:ea typeface="+mn-lt"/>
                <a:cs typeface="+mn-lt"/>
              </a:rPr>
              <a:t>This was the beginnings of welfare provision in the UK. </a:t>
            </a:r>
          </a:p>
          <a:p>
            <a:r>
              <a:rPr lang="en-GB" sz="2400" dirty="0">
                <a:ea typeface="+mn-lt"/>
                <a:cs typeface="+mn-lt"/>
              </a:rPr>
              <a:t>The monasteries of the time used to do lots of charity work. </a:t>
            </a:r>
          </a:p>
          <a:p>
            <a:r>
              <a:rPr lang="en-GB" sz="2400" dirty="0">
                <a:ea typeface="+mn-lt"/>
                <a:cs typeface="+mn-lt"/>
              </a:rPr>
              <a:t>After the dissolution of the monasteries in 1536, there was a gap in the provision of help for the poor.</a:t>
            </a:r>
            <a:endParaRPr lang="en-GB" sz="2400" dirty="0"/>
          </a:p>
          <a:p>
            <a:r>
              <a:rPr lang="en-GB" sz="2400" dirty="0">
                <a:ea typeface="+mn-lt"/>
                <a:cs typeface="+mn-lt"/>
              </a:rPr>
              <a:t>As a result, from 1587-1598 the laws of that time introduced a  compulsory tax collected in every parish at a local level provided relief for the poor.</a:t>
            </a:r>
            <a:endParaRPr lang="en-GB" sz="2400" dirty="0"/>
          </a:p>
          <a:p>
            <a:endParaRPr lang="en-GB" sz="2000" dirty="0"/>
          </a:p>
        </p:txBody>
      </p:sp>
    </p:spTree>
    <p:extLst>
      <p:ext uri="{BB962C8B-B14F-4D97-AF65-F5344CB8AC3E}">
        <p14:creationId xmlns:p14="http://schemas.microsoft.com/office/powerpoint/2010/main" val="354605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312EC-DC83-9E12-7134-D0A3D0E9E844}"/>
              </a:ext>
            </a:extLst>
          </p:cNvPr>
          <p:cNvSpPr>
            <a:spLocks noGrp="1"/>
          </p:cNvSpPr>
          <p:nvPr>
            <p:ph type="title"/>
          </p:nvPr>
        </p:nvSpPr>
        <p:spPr>
          <a:xfrm>
            <a:off x="1371599" y="294538"/>
            <a:ext cx="9895951" cy="1033669"/>
          </a:xfrm>
        </p:spPr>
        <p:txBody>
          <a:bodyPr>
            <a:normAutofit/>
          </a:bodyPr>
          <a:lstStyle/>
          <a:p>
            <a:pPr>
              <a:spcBef>
                <a:spcPts val="1000"/>
              </a:spcBef>
            </a:pPr>
            <a:br>
              <a:rPr lang="en-GB" sz="2200" b="1">
                <a:solidFill>
                  <a:srgbClr val="FFFFFF"/>
                </a:solidFill>
                <a:latin typeface="Aptos"/>
              </a:rPr>
            </a:br>
            <a:br>
              <a:rPr lang="en-GB" sz="2200" b="1">
                <a:solidFill>
                  <a:srgbClr val="FFFFFF"/>
                </a:solidFill>
                <a:latin typeface="Aptos"/>
              </a:rPr>
            </a:br>
            <a:r>
              <a:rPr lang="en-GB" sz="2200" b="1">
                <a:solidFill>
                  <a:srgbClr val="FFFFFF"/>
                </a:solidFill>
                <a:latin typeface="Aptos"/>
              </a:rPr>
              <a:t>The First Workhouses</a:t>
            </a:r>
            <a:endParaRPr lang="en-GB" sz="2200">
              <a:solidFill>
                <a:srgbClr val="FFFFFF"/>
              </a:solidFill>
              <a:latin typeface="Aptos"/>
            </a:endParaRPr>
          </a:p>
          <a:p>
            <a:endParaRPr lang="en-GB" sz="2200">
              <a:solidFill>
                <a:srgbClr val="FFFFFF"/>
              </a:solidFill>
            </a:endParaRPr>
          </a:p>
        </p:txBody>
      </p:sp>
      <p:sp>
        <p:nvSpPr>
          <p:cNvPr id="3" name="Content Placeholder 2">
            <a:extLst>
              <a:ext uri="{FF2B5EF4-FFF2-40B4-BE49-F238E27FC236}">
                <a16:creationId xmlns:a16="http://schemas.microsoft.com/office/drawing/2014/main" id="{9D36EE46-303C-D883-E7CE-E693DB91F216}"/>
              </a:ext>
            </a:extLst>
          </p:cNvPr>
          <p:cNvSpPr>
            <a:spLocks noGrp="1"/>
          </p:cNvSpPr>
          <p:nvPr>
            <p:ph idx="1"/>
          </p:nvPr>
        </p:nvSpPr>
        <p:spPr>
          <a:xfrm>
            <a:off x="309884" y="2173818"/>
            <a:ext cx="11572228" cy="4259066"/>
          </a:xfrm>
        </p:spPr>
        <p:txBody>
          <a:bodyPr vert="horz" lIns="91440" tIns="45720" rIns="91440" bIns="45720" rtlCol="0" anchor="ctr">
            <a:noAutofit/>
          </a:bodyPr>
          <a:lstStyle/>
          <a:p>
            <a:pPr marL="0" indent="0">
              <a:buNone/>
            </a:pPr>
            <a:r>
              <a:rPr lang="en-GB" sz="2400" dirty="0">
                <a:latin typeface="Calibri"/>
                <a:ea typeface="+mn-lt"/>
                <a:cs typeface="+mn-lt"/>
              </a:rPr>
              <a:t>Were established in the early 18th century. </a:t>
            </a:r>
          </a:p>
          <a:p>
            <a:pPr marL="0" indent="0">
              <a:buNone/>
            </a:pPr>
            <a:r>
              <a:rPr lang="en-GB" sz="2400" dirty="0">
                <a:latin typeface="Calibri"/>
                <a:ea typeface="+mn-lt"/>
                <a:cs typeface="+mn-lt"/>
              </a:rPr>
              <a:t>The idea behind them was that money could be earned by taking advantage of the inmates’ labour. </a:t>
            </a:r>
          </a:p>
          <a:p>
            <a:pPr marL="0" indent="0">
              <a:buNone/>
            </a:pPr>
            <a:r>
              <a:rPr lang="en-GB" sz="2400" dirty="0">
                <a:latin typeface="Calibri"/>
                <a:ea typeface="+mn-lt"/>
                <a:cs typeface="+mn-lt"/>
              </a:rPr>
              <a:t>The ideas was to make them work at such jobs for their keep – roof over head and some food</a:t>
            </a:r>
          </a:p>
          <a:p>
            <a:pPr marL="0" indent="0">
              <a:buNone/>
            </a:pPr>
            <a:r>
              <a:rPr lang="en-GB" sz="2400" dirty="0">
                <a:latin typeface="Calibri"/>
                <a:ea typeface="+mn-lt"/>
                <a:cs typeface="+mn-lt"/>
              </a:rPr>
              <a:t>The problem was that many of the inmates were the elderly, disabled, sick and children that were incapable of working.</a:t>
            </a:r>
            <a:endParaRPr lang="en-GB" sz="2400" dirty="0">
              <a:latin typeface="Calibri"/>
              <a:ea typeface="Calibri"/>
              <a:cs typeface="Calibri"/>
            </a:endParaRPr>
          </a:p>
          <a:p>
            <a:r>
              <a:rPr lang="en-GB" sz="2400" b="1" dirty="0">
                <a:latin typeface="Calibri"/>
                <a:ea typeface="Calibri"/>
                <a:cs typeface="Calibri"/>
              </a:rPr>
              <a:t>Poor Laws 1834</a:t>
            </a:r>
            <a:endParaRPr lang="en-GB" sz="2400" dirty="0">
              <a:latin typeface="Calibri"/>
              <a:ea typeface="Calibri"/>
              <a:cs typeface="Calibri"/>
            </a:endParaRPr>
          </a:p>
          <a:p>
            <a:pPr marL="0" indent="0">
              <a:buNone/>
            </a:pPr>
            <a:r>
              <a:rPr lang="en-GB" sz="2400" dirty="0">
                <a:latin typeface="Calibri"/>
                <a:ea typeface="+mn-lt"/>
                <a:cs typeface="+mn-lt"/>
              </a:rPr>
              <a:t>The Royal Commission on the Poor Law of 1832 complained that there was widespread abuse of workhouses and they promoted squalor, idleness and criminality. They recommended making them so uninviting that no one would choose to go into one.</a:t>
            </a:r>
            <a:endParaRPr lang="en-GB" sz="2400" dirty="0">
              <a:latin typeface="Calibri"/>
              <a:ea typeface="Calibri"/>
              <a:cs typeface="Calibri"/>
            </a:endParaRPr>
          </a:p>
        </p:txBody>
      </p:sp>
    </p:spTree>
    <p:extLst>
      <p:ext uri="{BB962C8B-B14F-4D97-AF65-F5344CB8AC3E}">
        <p14:creationId xmlns:p14="http://schemas.microsoft.com/office/powerpoint/2010/main" val="343877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CFBDB-C93A-D05E-D70A-EC87913A59DB}"/>
              </a:ext>
            </a:extLst>
          </p:cNvPr>
          <p:cNvSpPr>
            <a:spLocks noGrp="1"/>
          </p:cNvSpPr>
          <p:nvPr>
            <p:ph type="title"/>
          </p:nvPr>
        </p:nvSpPr>
        <p:spPr/>
        <p:txBody>
          <a:bodyPr/>
          <a:lstStyle/>
          <a:p>
            <a:r>
              <a:rPr lang="en-GB" dirty="0"/>
              <a:t>Poor Law Amendment Act 1836</a:t>
            </a:r>
          </a:p>
        </p:txBody>
      </p:sp>
      <p:sp>
        <p:nvSpPr>
          <p:cNvPr id="3" name="Content Placeholder 2">
            <a:extLst>
              <a:ext uri="{FF2B5EF4-FFF2-40B4-BE49-F238E27FC236}">
                <a16:creationId xmlns:a16="http://schemas.microsoft.com/office/drawing/2014/main" id="{F9C3765E-2417-07E0-0785-DF8010D90DEE}"/>
              </a:ext>
            </a:extLst>
          </p:cNvPr>
          <p:cNvSpPr>
            <a:spLocks noGrp="1"/>
          </p:cNvSpPr>
          <p:nvPr>
            <p:ph idx="1"/>
          </p:nvPr>
        </p:nvSpPr>
        <p:spPr>
          <a:xfrm>
            <a:off x="232012" y="1696229"/>
            <a:ext cx="11121788" cy="4768281"/>
          </a:xfrm>
        </p:spPr>
        <p:txBody>
          <a:bodyPr vert="horz" lIns="91440" tIns="45720" rIns="91440" bIns="45720" rtlCol="0" anchor="t">
            <a:normAutofit/>
          </a:bodyPr>
          <a:lstStyle/>
          <a:p>
            <a:pPr marL="0" indent="0">
              <a:buNone/>
            </a:pPr>
            <a:r>
              <a:rPr lang="en-GB" sz="2400" dirty="0">
                <a:latin typeface="Calibri"/>
                <a:ea typeface="+mn-lt"/>
                <a:cs typeface="+mn-lt"/>
              </a:rPr>
              <a:t>Conditions in the workhouse became exceedingly harsh to discourage the able-bodied. </a:t>
            </a:r>
          </a:p>
          <a:p>
            <a:r>
              <a:rPr lang="en-GB" sz="2400" dirty="0">
                <a:latin typeface="Calibri"/>
                <a:ea typeface="+mn-lt"/>
                <a:cs typeface="+mn-lt"/>
              </a:rPr>
              <a:t>Unfortunately, it became apparent that it was impossible to make conditions worse for the inmates than it would have been outside the workhouses. </a:t>
            </a:r>
          </a:p>
          <a:p>
            <a:r>
              <a:rPr lang="en-GB" sz="2400" dirty="0">
                <a:latin typeface="Calibri"/>
                <a:ea typeface="+mn-lt"/>
                <a:cs typeface="+mn-lt"/>
              </a:rPr>
              <a:t>In those days, conditions for the poor were so bad that it would mean practically starving them. </a:t>
            </a:r>
          </a:p>
          <a:p>
            <a:r>
              <a:rPr lang="en-GB" sz="2400" dirty="0">
                <a:latin typeface="Calibri"/>
                <a:ea typeface="+mn-lt"/>
                <a:cs typeface="+mn-lt"/>
              </a:rPr>
              <a:t>Instead, they used other measures to ensure the experience of the poor was an unpleasant one. For example, they forced them to wear uniforms and separated the men and the women, even married couples.</a:t>
            </a:r>
            <a:endParaRPr lang="en-GB" sz="2400" dirty="0">
              <a:latin typeface="Calibri"/>
              <a:ea typeface="Calibri"/>
              <a:cs typeface="Calibri"/>
            </a:endParaRPr>
          </a:p>
          <a:p>
            <a:r>
              <a:rPr lang="en-GB" sz="2400" dirty="0">
                <a:latin typeface="Calibri"/>
                <a:ea typeface="+mn-lt"/>
                <a:cs typeface="+mn-lt"/>
              </a:rPr>
              <a:t>Under this Act, a ‘poor rate’ on the property-owning middle classes financed the workhouses. They also tightened up entry requirements. For instance, they forced the inmates to accept employment or turn to private charities.</a:t>
            </a:r>
          </a:p>
        </p:txBody>
      </p:sp>
    </p:spTree>
    <p:extLst>
      <p:ext uri="{BB962C8B-B14F-4D97-AF65-F5344CB8AC3E}">
        <p14:creationId xmlns:p14="http://schemas.microsoft.com/office/powerpoint/2010/main" val="78199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3437A-82CD-2F7F-6130-9D8833ED9D3F}"/>
              </a:ext>
            </a:extLst>
          </p:cNvPr>
          <p:cNvSpPr>
            <a:spLocks noGrp="1"/>
          </p:cNvSpPr>
          <p:nvPr>
            <p:ph idx="1"/>
          </p:nvPr>
        </p:nvSpPr>
        <p:spPr>
          <a:xfrm>
            <a:off x="341194" y="1173707"/>
            <a:ext cx="11012606" cy="5003256"/>
          </a:xfrm>
        </p:spPr>
        <p:txBody>
          <a:bodyPr vert="horz" lIns="91440" tIns="45720" rIns="91440" bIns="45720" rtlCol="0" anchor="t">
            <a:normAutofit fontScale="85000" lnSpcReduction="10000"/>
          </a:bodyPr>
          <a:lstStyle/>
          <a:p>
            <a:r>
              <a:rPr lang="en-GB" dirty="0">
                <a:ea typeface="+mn-lt"/>
                <a:cs typeface="+mn-lt"/>
              </a:rPr>
              <a:t>The laws passed by the Liberal Party government (1906-14) aimed to take the stigma out of needing help from the state. </a:t>
            </a:r>
          </a:p>
          <a:p>
            <a:r>
              <a:rPr lang="en-GB" dirty="0">
                <a:ea typeface="+mn-lt"/>
                <a:cs typeface="+mn-lt"/>
              </a:rPr>
              <a:t>Rather than raising taxes contribution from workers, employers and tax to help pay those in need.</a:t>
            </a:r>
          </a:p>
          <a:p>
            <a:r>
              <a:rPr lang="en-GB" dirty="0">
                <a:ea typeface="+mn-lt"/>
                <a:cs typeface="+mn-lt"/>
              </a:rPr>
              <a:t>These Acts of Parliament are the foundation of the modern welfare state as we know it today. </a:t>
            </a:r>
          </a:p>
          <a:p>
            <a:r>
              <a:rPr lang="en-GB" dirty="0">
                <a:ea typeface="+mn-lt"/>
                <a:cs typeface="+mn-lt"/>
              </a:rPr>
              <a:t>The legislation encouraged local authorities to provide free school meals for the poorest children while the Children And Young Person’s Act 1908  aimed to protect children and made cruelty to them or their neglect punishable by law. </a:t>
            </a:r>
          </a:p>
          <a:p>
            <a:r>
              <a:rPr lang="en-GB" dirty="0">
                <a:ea typeface="+mn-lt"/>
                <a:cs typeface="+mn-lt"/>
              </a:rPr>
              <a:t>For the old, pensions were provided from 1908 for anyone over the age of 70.</a:t>
            </a:r>
          </a:p>
          <a:p>
            <a:r>
              <a:rPr lang="en-GB" dirty="0">
                <a:ea typeface="+mn-lt"/>
                <a:cs typeface="+mn-lt"/>
              </a:rPr>
              <a:t>National Insurance Act 1911 established a contributory system against illness and unemployment. Workers were entitled to sick pay  and free medical treatment. </a:t>
            </a:r>
          </a:p>
          <a:p>
            <a:r>
              <a:rPr lang="en-GB" dirty="0"/>
              <a:t>Welfare state born!</a:t>
            </a:r>
          </a:p>
        </p:txBody>
      </p:sp>
      <p:sp>
        <p:nvSpPr>
          <p:cNvPr id="5" name="Title 4">
            <a:extLst>
              <a:ext uri="{FF2B5EF4-FFF2-40B4-BE49-F238E27FC236}">
                <a16:creationId xmlns:a16="http://schemas.microsoft.com/office/drawing/2014/main" id="{25ACA045-6AEE-EB22-2B81-098312614C85}"/>
              </a:ext>
            </a:extLst>
          </p:cNvPr>
          <p:cNvSpPr>
            <a:spLocks noGrp="1"/>
          </p:cNvSpPr>
          <p:nvPr>
            <p:ph type="title"/>
          </p:nvPr>
        </p:nvSpPr>
        <p:spPr>
          <a:xfrm>
            <a:off x="838200" y="365125"/>
            <a:ext cx="10515600" cy="692960"/>
          </a:xfrm>
        </p:spPr>
        <p:txBody>
          <a:bodyPr>
            <a:normAutofit/>
          </a:bodyPr>
          <a:lstStyle/>
          <a:p>
            <a:r>
              <a:rPr lang="en-GB" sz="2800" dirty="0"/>
              <a:t>Liberal Reforms</a:t>
            </a:r>
          </a:p>
        </p:txBody>
      </p:sp>
    </p:spTree>
    <p:extLst>
      <p:ext uri="{BB962C8B-B14F-4D97-AF65-F5344CB8AC3E}">
        <p14:creationId xmlns:p14="http://schemas.microsoft.com/office/powerpoint/2010/main" val="2075755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72E16-062F-C06C-434B-EDC2F4246BCB}"/>
              </a:ext>
            </a:extLst>
          </p:cNvPr>
          <p:cNvSpPr>
            <a:spLocks noGrp="1"/>
          </p:cNvSpPr>
          <p:nvPr>
            <p:ph type="title"/>
          </p:nvPr>
        </p:nvSpPr>
        <p:spPr>
          <a:xfrm>
            <a:off x="1371599" y="294538"/>
            <a:ext cx="9895951" cy="1033669"/>
          </a:xfrm>
        </p:spPr>
        <p:txBody>
          <a:bodyPr>
            <a:normAutofit/>
          </a:bodyPr>
          <a:lstStyle/>
          <a:p>
            <a:br>
              <a:rPr lang="en-GB" sz="3400" b="1">
                <a:solidFill>
                  <a:srgbClr val="FFFFFF"/>
                </a:solidFill>
              </a:rPr>
            </a:br>
            <a:r>
              <a:rPr lang="en-GB" sz="3400" b="1">
                <a:solidFill>
                  <a:srgbClr val="FFFFFF"/>
                </a:solidFill>
              </a:rPr>
              <a:t>The Beveridge Report</a:t>
            </a:r>
            <a:endParaRPr lang="en-US" sz="3400">
              <a:solidFill>
                <a:srgbClr val="FFFFFF"/>
              </a:solidFill>
            </a:endParaRPr>
          </a:p>
          <a:p>
            <a:endParaRPr lang="en-GB" sz="3400">
              <a:solidFill>
                <a:srgbClr val="FFFFFF"/>
              </a:solidFill>
            </a:endParaRPr>
          </a:p>
        </p:txBody>
      </p:sp>
      <p:sp>
        <p:nvSpPr>
          <p:cNvPr id="3" name="Content Placeholder 2">
            <a:extLst>
              <a:ext uri="{FF2B5EF4-FFF2-40B4-BE49-F238E27FC236}">
                <a16:creationId xmlns:a16="http://schemas.microsoft.com/office/drawing/2014/main" id="{1759909E-C4F1-523D-58F1-E80E31E1D7F8}"/>
              </a:ext>
            </a:extLst>
          </p:cNvPr>
          <p:cNvSpPr>
            <a:spLocks noGrp="1"/>
          </p:cNvSpPr>
          <p:nvPr>
            <p:ph idx="1"/>
          </p:nvPr>
        </p:nvSpPr>
        <p:spPr>
          <a:xfrm>
            <a:off x="459351" y="2197768"/>
            <a:ext cx="10636280" cy="3803787"/>
          </a:xfrm>
        </p:spPr>
        <p:txBody>
          <a:bodyPr vert="horz" lIns="91440" tIns="45720" rIns="91440" bIns="45720" rtlCol="0" anchor="ctr">
            <a:normAutofit/>
          </a:bodyPr>
          <a:lstStyle/>
          <a:p>
            <a:r>
              <a:rPr lang="en-GB" sz="2400" dirty="0">
                <a:latin typeface="Calibri" panose="020F0502020204030204" pitchFamily="34" charset="0"/>
                <a:ea typeface="+mn-lt"/>
                <a:cs typeface="Calibri" panose="020F0502020204030204" pitchFamily="34" charset="0"/>
              </a:rPr>
              <a:t>‘Report on Social Insurance &amp; Allied Services’</a:t>
            </a:r>
          </a:p>
          <a:p>
            <a:r>
              <a:rPr lang="en-GB" sz="2400" dirty="0">
                <a:latin typeface="Calibri" panose="020F0502020204030204" pitchFamily="34" charset="0"/>
                <a:ea typeface="+mn-lt"/>
                <a:cs typeface="Calibri" panose="020F0502020204030204" pitchFamily="34" charset="0"/>
              </a:rPr>
              <a:t>recommended a national, compulsory, flat-rate insurance scheme which would be able to provide benefits for the sick, unemployed, retired or widowed</a:t>
            </a:r>
          </a:p>
          <a:p>
            <a:r>
              <a:rPr lang="en-GB" sz="2400" dirty="0">
                <a:latin typeface="Calibri" panose="020F0502020204030204" pitchFamily="34" charset="0"/>
                <a:ea typeface="+mn-lt"/>
                <a:cs typeface="Calibri" panose="020F0502020204030204" pitchFamily="34" charset="0"/>
              </a:rPr>
              <a:t>There was a minimum standard ‘</a:t>
            </a:r>
            <a:r>
              <a:rPr lang="en-GB" sz="2400" b="1" i="1" dirty="0">
                <a:latin typeface="Calibri" panose="020F0502020204030204" pitchFamily="34" charset="0"/>
                <a:ea typeface="+mn-lt"/>
                <a:cs typeface="Calibri" panose="020F0502020204030204" pitchFamily="34" charset="0"/>
              </a:rPr>
              <a:t>below which no one should be allowed to fall</a:t>
            </a:r>
            <a:r>
              <a:rPr lang="en-GB" sz="2400" dirty="0">
                <a:latin typeface="Calibri" panose="020F0502020204030204" pitchFamily="34" charset="0"/>
                <a:ea typeface="+mn-lt"/>
                <a:cs typeface="Calibri" panose="020F0502020204030204" pitchFamily="34" charset="0"/>
              </a:rPr>
              <a:t>’. </a:t>
            </a:r>
          </a:p>
          <a:p>
            <a:r>
              <a:rPr lang="en-GB" sz="2400" dirty="0">
                <a:latin typeface="Calibri" panose="020F0502020204030204" pitchFamily="34" charset="0"/>
                <a:ea typeface="+mn-lt"/>
                <a:cs typeface="Calibri" panose="020F0502020204030204" pitchFamily="34" charset="0"/>
              </a:rPr>
              <a:t>Some wanted a </a:t>
            </a:r>
            <a:r>
              <a:rPr lang="en-GB" sz="2400" b="1" dirty="0">
                <a:latin typeface="Calibri" panose="020F0502020204030204" pitchFamily="34" charset="0"/>
                <a:ea typeface="+mn-lt"/>
                <a:cs typeface="Calibri" panose="020F0502020204030204" pitchFamily="34" charset="0"/>
              </a:rPr>
              <a:t>means-tested benefits </a:t>
            </a:r>
            <a:endParaRPr lang="en-GB" sz="2400" dirty="0">
              <a:latin typeface="Calibri" panose="020F0502020204030204" pitchFamily="34" charset="0"/>
              <a:ea typeface="+mn-lt"/>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Unemployment benefit was also set up with rules such as-  set at six months to prevent abuse - the theory being that any longer in normal times is unnecessary, and after this period the unemployed would find work</a:t>
            </a:r>
            <a:endParaRPr lang="en-GB" sz="24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00098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99C5D-0ED5-50FD-0961-D0413B3F6255}"/>
              </a:ext>
            </a:extLst>
          </p:cNvPr>
          <p:cNvSpPr>
            <a:spLocks noGrp="1"/>
          </p:cNvSpPr>
          <p:nvPr>
            <p:ph type="title"/>
          </p:nvPr>
        </p:nvSpPr>
        <p:spPr>
          <a:xfrm>
            <a:off x="1371599" y="294538"/>
            <a:ext cx="9895951" cy="1033669"/>
          </a:xfrm>
        </p:spPr>
        <p:txBody>
          <a:bodyPr>
            <a:normAutofit/>
          </a:bodyPr>
          <a:lstStyle/>
          <a:p>
            <a:br>
              <a:rPr lang="en-GB" sz="3400" b="1">
                <a:solidFill>
                  <a:srgbClr val="FFFFFF"/>
                </a:solidFill>
              </a:rPr>
            </a:br>
            <a:r>
              <a:rPr lang="en-GB" sz="3400" b="1">
                <a:solidFill>
                  <a:srgbClr val="FFFFFF"/>
                </a:solidFill>
              </a:rPr>
              <a:t>From The Cradle To The Grave</a:t>
            </a:r>
            <a:endParaRPr lang="en-US" sz="3400">
              <a:solidFill>
                <a:srgbClr val="FFFFFF"/>
              </a:solidFill>
            </a:endParaRPr>
          </a:p>
          <a:p>
            <a:endParaRPr lang="en-GB" sz="3400">
              <a:solidFill>
                <a:srgbClr val="FFFFFF"/>
              </a:solidFill>
            </a:endParaRPr>
          </a:p>
        </p:txBody>
      </p:sp>
      <p:sp>
        <p:nvSpPr>
          <p:cNvPr id="3" name="Content Placeholder 2">
            <a:extLst>
              <a:ext uri="{FF2B5EF4-FFF2-40B4-BE49-F238E27FC236}">
                <a16:creationId xmlns:a16="http://schemas.microsoft.com/office/drawing/2014/main" id="{C47FBA96-B010-2DED-4BCB-6D04E648B669}"/>
              </a:ext>
            </a:extLst>
          </p:cNvPr>
          <p:cNvSpPr>
            <a:spLocks noGrp="1"/>
          </p:cNvSpPr>
          <p:nvPr>
            <p:ph idx="1"/>
          </p:nvPr>
        </p:nvSpPr>
        <p:spPr>
          <a:xfrm>
            <a:off x="304801" y="1885279"/>
            <a:ext cx="11502188" cy="4116276"/>
          </a:xfrm>
        </p:spPr>
        <p:txBody>
          <a:bodyPr vert="horz" lIns="91440" tIns="45720" rIns="91440" bIns="45720" rtlCol="0" anchor="ctr">
            <a:normAutofit lnSpcReduction="10000"/>
          </a:bodyPr>
          <a:lstStyle/>
          <a:p>
            <a:endParaRPr lang="en-GB" sz="2400" dirty="0">
              <a:latin typeface="Calibri" panose="020F0502020204030204" pitchFamily="34" charset="0"/>
              <a:ea typeface="+mn-lt"/>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The National Insurance Act 1946 was a comprehensive social security system covering Guardian’s (Orphan’s) Allowances, Death Grants, Unemployment Benefits (for six months), Widow’s Benefits, Sickness Benefits and Retirement Pensions - covered every stage of a person’s life</a:t>
            </a:r>
          </a:p>
          <a:p>
            <a:endParaRPr lang="en-GB" sz="2400" dirty="0">
              <a:latin typeface="Calibri" panose="020F0502020204030204" pitchFamily="34" charset="0"/>
              <a:cs typeface="Calibri" panose="020F0502020204030204" pitchFamily="34" charset="0"/>
            </a:endParaRPr>
          </a:p>
          <a:p>
            <a:r>
              <a:rPr lang="en-GB" sz="2400" dirty="0">
                <a:latin typeface="Calibri"/>
                <a:ea typeface="+mn-lt"/>
                <a:cs typeface="Calibri"/>
              </a:rPr>
              <a:t>The National Assistance Act of 1948 saw the provision of benefits for citizens whose resources were insufficient to meet their needs and who were not covered by the Act of 1946. </a:t>
            </a:r>
          </a:p>
          <a:p>
            <a:r>
              <a:rPr lang="en-GB" sz="2400" dirty="0">
                <a:latin typeface="Calibri"/>
                <a:ea typeface="+mn-lt"/>
                <a:cs typeface="Calibri"/>
              </a:rPr>
              <a:t>The ‘Times’ newspaper called this the “last defence against extreme poverty” and benefits were kept low below the support level.</a:t>
            </a:r>
          </a:p>
          <a:p>
            <a:pPr marL="0" indent="0">
              <a:buNone/>
            </a:pPr>
            <a:endParaRPr lang="en-GB" sz="2400" dirty="0">
              <a:latin typeface="Calibri"/>
              <a:ea typeface="+mn-lt"/>
              <a:cs typeface="Calibri"/>
            </a:endParaRPr>
          </a:p>
          <a:p>
            <a:endParaRPr lang="en-GB" sz="2000" dirty="0">
              <a:ea typeface="+mn-lt"/>
              <a:cs typeface="+mn-lt"/>
            </a:endParaRPr>
          </a:p>
          <a:p>
            <a:endParaRPr lang="en-GB" sz="2000" dirty="0">
              <a:ea typeface="+mn-lt"/>
              <a:cs typeface="+mn-lt"/>
            </a:endParaRPr>
          </a:p>
        </p:txBody>
      </p:sp>
    </p:spTree>
    <p:extLst>
      <p:ext uri="{BB962C8B-B14F-4D97-AF65-F5344CB8AC3E}">
        <p14:creationId xmlns:p14="http://schemas.microsoft.com/office/powerpoint/2010/main" val="2442734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F21CA-636A-010E-E12E-BDB10D9C934D}"/>
              </a:ext>
            </a:extLst>
          </p:cNvPr>
          <p:cNvSpPr>
            <a:spLocks noGrp="1"/>
          </p:cNvSpPr>
          <p:nvPr>
            <p:ph type="title"/>
          </p:nvPr>
        </p:nvSpPr>
        <p:spPr>
          <a:xfrm>
            <a:off x="838200" y="365125"/>
            <a:ext cx="10515600" cy="879865"/>
          </a:xfrm>
        </p:spPr>
        <p:txBody>
          <a:bodyPr/>
          <a:lstStyle/>
          <a:p>
            <a:pPr>
              <a:spcBef>
                <a:spcPts val="1000"/>
              </a:spcBef>
            </a:pPr>
            <a:br>
              <a:rPr lang="en-GB" sz="2800" b="1" dirty="0">
                <a:solidFill>
                  <a:srgbClr val="282D38"/>
                </a:solidFill>
                <a:latin typeface="Aptos"/>
              </a:rPr>
            </a:br>
            <a:r>
              <a:rPr lang="en-GB" sz="2800" b="1" dirty="0">
                <a:solidFill>
                  <a:srgbClr val="282D38"/>
                </a:solidFill>
                <a:latin typeface="Aptos"/>
              </a:rPr>
              <a:t>The 1950s &amp; 1960s: A Golden Age</a:t>
            </a:r>
            <a:endParaRPr lang="en-GB" sz="2800" dirty="0">
              <a:latin typeface="Aptos"/>
            </a:endParaRPr>
          </a:p>
          <a:p>
            <a:endParaRPr lang="en-GB" dirty="0"/>
          </a:p>
        </p:txBody>
      </p:sp>
      <p:sp>
        <p:nvSpPr>
          <p:cNvPr id="3" name="Content Placeholder 2">
            <a:extLst>
              <a:ext uri="{FF2B5EF4-FFF2-40B4-BE49-F238E27FC236}">
                <a16:creationId xmlns:a16="http://schemas.microsoft.com/office/drawing/2014/main" id="{777262CE-FB55-7E98-5A4C-FD25597A31AA}"/>
              </a:ext>
            </a:extLst>
          </p:cNvPr>
          <p:cNvSpPr>
            <a:spLocks noGrp="1"/>
          </p:cNvSpPr>
          <p:nvPr>
            <p:ph idx="1"/>
          </p:nvPr>
        </p:nvSpPr>
        <p:spPr>
          <a:xfrm>
            <a:off x="838200" y="1437436"/>
            <a:ext cx="10515600" cy="4753904"/>
          </a:xfrm>
        </p:spPr>
        <p:txBody>
          <a:bodyPr vert="horz" lIns="91440" tIns="45720" rIns="91440" bIns="45720" rtlCol="0" anchor="t">
            <a:normAutofit/>
          </a:bodyPr>
          <a:lstStyle/>
          <a:p>
            <a:r>
              <a:rPr lang="en-GB" dirty="0">
                <a:ea typeface="+mn-lt"/>
                <a:cs typeface="+mn-lt"/>
              </a:rPr>
              <a:t>Throughout these two decades, the social welfare programme was left intact with only a few changes. </a:t>
            </a:r>
          </a:p>
          <a:p>
            <a:r>
              <a:rPr lang="en-GB" dirty="0">
                <a:ea typeface="+mn-lt"/>
                <a:cs typeface="+mn-lt"/>
              </a:rPr>
              <a:t>However, consequently, the NHS could not afford to cover all the necessary expenditure. </a:t>
            </a:r>
          </a:p>
          <a:p>
            <a:r>
              <a:rPr lang="en-GB" dirty="0">
                <a:ea typeface="+mn-lt"/>
                <a:cs typeface="+mn-lt"/>
              </a:rPr>
              <a:t>For example, in 1951 charges were set for dentures and glasses</a:t>
            </a:r>
          </a:p>
          <a:p>
            <a:r>
              <a:rPr lang="en-GB" dirty="0">
                <a:ea typeface="+mn-lt"/>
                <a:cs typeface="+mn-lt"/>
              </a:rPr>
              <a:t>1952 prescription charges were put into effect</a:t>
            </a:r>
          </a:p>
          <a:p>
            <a:r>
              <a:rPr lang="en-GB" dirty="0">
                <a:ea typeface="+mn-lt"/>
                <a:cs typeface="+mn-lt"/>
              </a:rPr>
              <a:t>Worked well as UK had high full-time employment / industry / part-time opportunities = contributions of NI to help society</a:t>
            </a:r>
          </a:p>
        </p:txBody>
      </p:sp>
    </p:spTree>
    <p:extLst>
      <p:ext uri="{BB962C8B-B14F-4D97-AF65-F5344CB8AC3E}">
        <p14:creationId xmlns:p14="http://schemas.microsoft.com/office/powerpoint/2010/main" val="447003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4495-F89B-4362-9994-0D2F01871ABC}"/>
              </a:ext>
            </a:extLst>
          </p:cNvPr>
          <p:cNvSpPr>
            <a:spLocks noGrp="1"/>
          </p:cNvSpPr>
          <p:nvPr>
            <p:ph type="title"/>
          </p:nvPr>
        </p:nvSpPr>
        <p:spPr>
          <a:xfrm>
            <a:off x="838200" y="365125"/>
            <a:ext cx="10515600" cy="736092"/>
          </a:xfrm>
        </p:spPr>
        <p:txBody>
          <a:bodyPr/>
          <a:lstStyle/>
          <a:p>
            <a:r>
              <a:rPr lang="en-GB" dirty="0"/>
              <a:t>1970's / 80's and Thatcher </a:t>
            </a:r>
          </a:p>
        </p:txBody>
      </p:sp>
      <p:sp>
        <p:nvSpPr>
          <p:cNvPr id="3" name="Content Placeholder 2">
            <a:extLst>
              <a:ext uri="{FF2B5EF4-FFF2-40B4-BE49-F238E27FC236}">
                <a16:creationId xmlns:a16="http://schemas.microsoft.com/office/drawing/2014/main" id="{85CAE386-0825-D658-6E53-7B9D47E0A8C5}"/>
              </a:ext>
            </a:extLst>
          </p:cNvPr>
          <p:cNvSpPr>
            <a:spLocks noGrp="1"/>
          </p:cNvSpPr>
          <p:nvPr>
            <p:ph idx="1"/>
          </p:nvPr>
        </p:nvSpPr>
        <p:spPr>
          <a:xfrm>
            <a:off x="838200" y="1337481"/>
            <a:ext cx="10515600" cy="4839482"/>
          </a:xfrm>
        </p:spPr>
        <p:txBody>
          <a:bodyPr vert="horz" lIns="91440" tIns="45720" rIns="91440" bIns="45720" rtlCol="0" anchor="t">
            <a:normAutofit/>
          </a:bodyPr>
          <a:lstStyle/>
          <a:p>
            <a:r>
              <a:rPr lang="en-GB" sz="2000" dirty="0">
                <a:latin typeface="Calibri"/>
                <a:ea typeface="Calibri"/>
                <a:cs typeface="Calibri"/>
              </a:rPr>
              <a:t>Beveridge had envisaged the system working in a country where the people were in full employment. </a:t>
            </a:r>
            <a:endParaRPr lang="en-GB" sz="2000" dirty="0">
              <a:latin typeface="Calibri"/>
              <a:ea typeface="+mn-lt"/>
              <a:cs typeface="+mn-lt"/>
            </a:endParaRPr>
          </a:p>
          <a:p>
            <a:r>
              <a:rPr lang="en-GB" sz="2000" dirty="0">
                <a:latin typeface="Calibri"/>
                <a:ea typeface="+mn-lt"/>
                <a:cs typeface="+mn-lt"/>
              </a:rPr>
              <a:t>During the 1970s, economic stagnation meant the government faced enormous difficulties in sustaining the welfare system. </a:t>
            </a:r>
            <a:endParaRPr lang="en-GB" sz="2000" dirty="0">
              <a:latin typeface="Calibri"/>
              <a:ea typeface="Calibri"/>
              <a:cs typeface="Calibri"/>
            </a:endParaRPr>
          </a:p>
          <a:p>
            <a:r>
              <a:rPr lang="en-GB" sz="2000" dirty="0">
                <a:latin typeface="Calibri"/>
                <a:ea typeface="+mn-lt"/>
                <a:cs typeface="+mn-lt"/>
              </a:rPr>
              <a:t>Once unemployment hit a million in the late 1970s, benefits were a heavier burden to the state than it could afford.</a:t>
            </a:r>
          </a:p>
          <a:p>
            <a:r>
              <a:rPr lang="en-GB" sz="2000" dirty="0">
                <a:latin typeface="Calibri"/>
                <a:ea typeface="Calibri"/>
                <a:cs typeface="Calibri"/>
              </a:rPr>
              <a:t>Thatcher:</a:t>
            </a:r>
            <a:endParaRPr lang="en-GB" sz="2000" dirty="0">
              <a:latin typeface="Aptos"/>
              <a:ea typeface="Calibri"/>
              <a:cs typeface="Calibri"/>
            </a:endParaRPr>
          </a:p>
          <a:p>
            <a:r>
              <a:rPr lang="en-GB" sz="2000" i="1" dirty="0">
                <a:latin typeface="Calibri"/>
                <a:ea typeface="+mn-lt"/>
                <a:cs typeface="+mn-lt"/>
              </a:rPr>
              <a:t>“</a:t>
            </a:r>
            <a:r>
              <a:rPr lang="en-GB" sz="2000" b="1" i="1" dirty="0">
                <a:latin typeface="Calibri"/>
                <a:ea typeface="+mn-lt"/>
                <a:cs typeface="+mn-lt"/>
              </a:rPr>
              <a:t>I think we’ve been through a period where too many people have been given to understand that if they have a problem, it’s the government’s job to cope with it. They’re casting their problem on society. People have got the entitlements too much in mind, without the obligations. There’s no such thing as entitlements unless someone has first met an obligation.”</a:t>
            </a:r>
          </a:p>
          <a:p>
            <a:r>
              <a:rPr lang="en-GB" sz="2000" dirty="0">
                <a:latin typeface="Calibri"/>
                <a:ea typeface="Calibri"/>
                <a:cs typeface="Calibri"/>
              </a:rPr>
              <a:t>Thatcher's Government </a:t>
            </a:r>
            <a:r>
              <a:rPr lang="en-GB" sz="2000" dirty="0">
                <a:latin typeface="Calibri"/>
                <a:ea typeface="+mn-lt"/>
                <a:cs typeface="+mn-lt"/>
              </a:rPr>
              <a:t>welfare state was questioned and examined in a way it had not been done since its creation in the 1940s.</a:t>
            </a:r>
          </a:p>
        </p:txBody>
      </p:sp>
    </p:spTree>
    <p:extLst>
      <p:ext uri="{BB962C8B-B14F-4D97-AF65-F5344CB8AC3E}">
        <p14:creationId xmlns:p14="http://schemas.microsoft.com/office/powerpoint/2010/main" val="3013150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C6D9-A49D-6C98-56AF-76BAC65AAE0E}"/>
              </a:ext>
            </a:extLst>
          </p:cNvPr>
          <p:cNvSpPr>
            <a:spLocks noGrp="1"/>
          </p:cNvSpPr>
          <p:nvPr>
            <p:ph type="title"/>
          </p:nvPr>
        </p:nvSpPr>
        <p:spPr>
          <a:xfrm>
            <a:off x="838200" y="365125"/>
            <a:ext cx="10515600" cy="549275"/>
          </a:xfrm>
        </p:spPr>
        <p:txBody>
          <a:bodyPr>
            <a:normAutofit fontScale="90000"/>
          </a:bodyPr>
          <a:lstStyle/>
          <a:p>
            <a:br>
              <a:rPr lang="en-GB" b="1" dirty="0">
                <a:solidFill>
                  <a:srgbClr val="282D38"/>
                </a:solidFill>
              </a:rPr>
            </a:br>
            <a:r>
              <a:rPr lang="en-GB" b="1" dirty="0">
                <a:solidFill>
                  <a:srgbClr val="282D38"/>
                </a:solidFill>
              </a:rPr>
              <a:t>Welfare Reform Since the 1990s</a:t>
            </a:r>
            <a:endParaRPr lang="en-US" dirty="0"/>
          </a:p>
          <a:p>
            <a:endParaRPr lang="en-GB" b="1" dirty="0"/>
          </a:p>
        </p:txBody>
      </p:sp>
      <p:sp>
        <p:nvSpPr>
          <p:cNvPr id="3" name="Content Placeholder 2">
            <a:extLst>
              <a:ext uri="{FF2B5EF4-FFF2-40B4-BE49-F238E27FC236}">
                <a16:creationId xmlns:a16="http://schemas.microsoft.com/office/drawing/2014/main" id="{389760F3-76BC-7004-5FEC-A7C4BDB99878}"/>
              </a:ext>
            </a:extLst>
          </p:cNvPr>
          <p:cNvSpPr>
            <a:spLocks noGrp="1"/>
          </p:cNvSpPr>
          <p:nvPr>
            <p:ph idx="1"/>
          </p:nvPr>
        </p:nvSpPr>
        <p:spPr>
          <a:xfrm>
            <a:off x="838200" y="1264909"/>
            <a:ext cx="10515600" cy="4912054"/>
          </a:xfrm>
        </p:spPr>
        <p:txBody>
          <a:bodyPr vert="horz" lIns="91440" tIns="45720" rIns="91440" bIns="45720" rtlCol="0" anchor="t">
            <a:normAutofit fontScale="92500" lnSpcReduction="20000"/>
          </a:bodyPr>
          <a:lstStyle/>
          <a:p>
            <a:r>
              <a:rPr lang="en-GB" dirty="0">
                <a:latin typeface="Calibri"/>
                <a:ea typeface="+mn-lt"/>
                <a:cs typeface="+mn-lt"/>
              </a:rPr>
              <a:t>Two main welfare reform changes</a:t>
            </a:r>
          </a:p>
          <a:p>
            <a:r>
              <a:rPr lang="en-GB" u="sng" dirty="0">
                <a:latin typeface="Calibri"/>
                <a:ea typeface="+mn-lt"/>
                <a:cs typeface="+mn-lt"/>
              </a:rPr>
              <a:t>Restructuring of the civil service under </a:t>
            </a:r>
            <a:r>
              <a:rPr lang="en-GB" dirty="0">
                <a:latin typeface="Calibri"/>
                <a:ea typeface="+mn-lt"/>
                <a:cs typeface="+mn-lt"/>
              </a:rPr>
              <a:t>‘new public management’ business run</a:t>
            </a:r>
          </a:p>
          <a:p>
            <a:r>
              <a:rPr lang="en-GB" dirty="0">
                <a:latin typeface="Calibri"/>
                <a:ea typeface="+mn-lt"/>
                <a:cs typeface="+mn-lt"/>
              </a:rPr>
              <a:t>Example - NHS Trusts  /  Competition - Responsibility for the provision of services and purchases (for reasons of efficiency and cost-effectiveness) to outside agencies encouraging competition and privatisation.</a:t>
            </a:r>
          </a:p>
          <a:p>
            <a:r>
              <a:rPr lang="en-GB" u="sng" dirty="0">
                <a:latin typeface="Calibri"/>
                <a:ea typeface="+mn-lt"/>
                <a:cs typeface="+mn-lt"/>
              </a:rPr>
              <a:t>Attitudes towards the recipients of benefits themselves.</a:t>
            </a:r>
          </a:p>
          <a:p>
            <a:r>
              <a:rPr lang="en-GB" dirty="0">
                <a:latin typeface="Calibri"/>
                <a:ea typeface="+mn-lt"/>
                <a:cs typeface="+mn-lt"/>
              </a:rPr>
              <a:t>Loss the idea of welfare claimants as the ‘deserving poor’.</a:t>
            </a:r>
          </a:p>
          <a:p>
            <a:r>
              <a:rPr lang="en-GB" dirty="0">
                <a:latin typeface="Calibri"/>
                <a:ea typeface="+mn-lt"/>
                <a:cs typeface="+mn-lt"/>
              </a:rPr>
              <a:t>This changed now society blaming those on benefits for their bad situation. There was a ‘damaging cult of welfare dependency’ or welfare was a ‘lifestyle choice’.</a:t>
            </a:r>
          </a:p>
          <a:p>
            <a:r>
              <a:rPr lang="en-GB" dirty="0">
                <a:latin typeface="Calibri"/>
                <a:ea typeface="+mn-lt"/>
                <a:cs typeface="+mn-lt"/>
              </a:rPr>
              <a:t>This view has been transmitted through the media and politicians until it even affects public opinion. </a:t>
            </a:r>
          </a:p>
          <a:p>
            <a:r>
              <a:rPr lang="en-GB" dirty="0">
                <a:latin typeface="Calibri"/>
                <a:ea typeface="+mn-lt"/>
                <a:cs typeface="+mn-lt"/>
              </a:rPr>
              <a:t>'poor relief caused poverty because it destroyed poor people’s work ethic'</a:t>
            </a:r>
          </a:p>
          <a:p>
            <a:endParaRPr lang="en-GB" b="1" dirty="0"/>
          </a:p>
        </p:txBody>
      </p:sp>
    </p:spTree>
    <p:extLst>
      <p:ext uri="{BB962C8B-B14F-4D97-AF65-F5344CB8AC3E}">
        <p14:creationId xmlns:p14="http://schemas.microsoft.com/office/powerpoint/2010/main" val="2968883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0E55-9324-3BF9-DA56-D972CEBC8711}"/>
              </a:ext>
            </a:extLst>
          </p:cNvPr>
          <p:cNvSpPr>
            <a:spLocks noGrp="1"/>
          </p:cNvSpPr>
          <p:nvPr>
            <p:ph type="title"/>
          </p:nvPr>
        </p:nvSpPr>
        <p:spPr>
          <a:xfrm>
            <a:off x="5868557" y="1138036"/>
            <a:ext cx="5444382" cy="690763"/>
          </a:xfrm>
        </p:spPr>
        <p:txBody>
          <a:bodyPr anchor="t">
            <a:normAutofit/>
          </a:bodyPr>
          <a:lstStyle/>
          <a:p>
            <a:r>
              <a:rPr lang="en-GB" sz="3200" dirty="0"/>
              <a:t>NHS &amp; Housing</a:t>
            </a:r>
          </a:p>
        </p:txBody>
      </p:sp>
      <p:pic>
        <p:nvPicPr>
          <p:cNvPr id="5" name="Picture 4" descr="Houses in an area">
            <a:extLst>
              <a:ext uri="{FF2B5EF4-FFF2-40B4-BE49-F238E27FC236}">
                <a16:creationId xmlns:a16="http://schemas.microsoft.com/office/drawing/2014/main" id="{157B1059-ED68-C816-6A4F-045B7E6DE93E}"/>
              </a:ext>
            </a:extLst>
          </p:cNvPr>
          <p:cNvPicPr>
            <a:picLocks noChangeAspect="1"/>
          </p:cNvPicPr>
          <p:nvPr/>
        </p:nvPicPr>
        <p:blipFill>
          <a:blip r:embed="rId2"/>
          <a:srcRect l="20177" r="29685"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BED2BB-0E62-FA0C-42C9-7771E21D586A}"/>
              </a:ext>
            </a:extLst>
          </p:cNvPr>
          <p:cNvSpPr>
            <a:spLocks noGrp="1"/>
          </p:cNvSpPr>
          <p:nvPr>
            <p:ph idx="1"/>
          </p:nvPr>
        </p:nvSpPr>
        <p:spPr>
          <a:xfrm>
            <a:off x="5868557" y="1828800"/>
            <a:ext cx="5444382" cy="4313584"/>
          </a:xfrm>
        </p:spPr>
        <p:txBody>
          <a:bodyPr vert="horz" lIns="91440" tIns="45720" rIns="91440" bIns="45720" rtlCol="0">
            <a:noAutofit/>
          </a:bodyPr>
          <a:lstStyle/>
          <a:p>
            <a:r>
              <a:rPr lang="en-GB" sz="2200" dirty="0">
                <a:latin typeface="Calibri" panose="020F0502020204030204" pitchFamily="34" charset="0"/>
                <a:cs typeface="Calibri" panose="020F0502020204030204" pitchFamily="34" charset="0"/>
              </a:rPr>
              <a:t>5th July 1948</a:t>
            </a:r>
          </a:p>
          <a:p>
            <a:r>
              <a:rPr lang="en-GB" sz="2200" dirty="0">
                <a:latin typeface="Calibri" panose="020F0502020204030204" pitchFamily="34" charset="0"/>
                <a:ea typeface="+mn-lt"/>
                <a:cs typeface="Calibri" panose="020F0502020204030204" pitchFamily="34" charset="0"/>
              </a:rPr>
              <a:t>allowed citizens to receive free medical, dental and optical services. </a:t>
            </a:r>
          </a:p>
          <a:p>
            <a:r>
              <a:rPr lang="en-GB" sz="2200" dirty="0">
                <a:latin typeface="Calibri" panose="020F0502020204030204" pitchFamily="34" charset="0"/>
                <a:ea typeface="+mn-lt"/>
                <a:cs typeface="Calibri" panose="020F0502020204030204" pitchFamily="34" charset="0"/>
              </a:rPr>
              <a:t>healthcare was standardised rather than increased by the construction of new hospitals</a:t>
            </a:r>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ea typeface="+mn-lt"/>
                <a:cs typeface="Calibri" panose="020F0502020204030204" pitchFamily="34" charset="0"/>
              </a:rPr>
              <a:t>After the bombing of the 2nd World War and the need to clear slums, there was desperate need for council housing to house the workers. The Town &amp; Country Planning Act of 1947 set a target of building 300,000 new homes per year.</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2942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CE540-8BAD-C93E-9537-5CFA392C33DD}"/>
              </a:ext>
            </a:extLst>
          </p:cNvPr>
          <p:cNvSpPr>
            <a:spLocks noGrp="1"/>
          </p:cNvSpPr>
          <p:nvPr>
            <p:ph type="title"/>
          </p:nvPr>
        </p:nvSpPr>
        <p:spPr>
          <a:xfrm>
            <a:off x="761803" y="350196"/>
            <a:ext cx="4646904" cy="1624520"/>
          </a:xfrm>
        </p:spPr>
        <p:txBody>
          <a:bodyPr anchor="ctr">
            <a:normAutofit/>
          </a:bodyPr>
          <a:lstStyle/>
          <a:p>
            <a:br>
              <a:rPr lang="en-GB" sz="2500" b="1" i="0">
                <a:effectLst/>
                <a:latin typeface="Helvetica Neue"/>
              </a:rPr>
            </a:br>
            <a:r>
              <a:rPr lang="en-GB" sz="2500" b="1" i="0">
                <a:effectLst/>
                <a:latin typeface="Helvetica Neue"/>
              </a:rPr>
              <a:t>The Welfare Reform Acts of 2012 and 2016</a:t>
            </a:r>
            <a:br>
              <a:rPr lang="en-GB" sz="2500" b="1" i="0">
                <a:effectLst/>
                <a:latin typeface="Helvetica Neue"/>
              </a:rPr>
            </a:br>
            <a:endParaRPr lang="en-GB" sz="2500"/>
          </a:p>
        </p:txBody>
      </p:sp>
      <p:sp>
        <p:nvSpPr>
          <p:cNvPr id="3" name="Content Placeholder 2">
            <a:extLst>
              <a:ext uri="{FF2B5EF4-FFF2-40B4-BE49-F238E27FC236}">
                <a16:creationId xmlns:a16="http://schemas.microsoft.com/office/drawing/2014/main" id="{0E18796C-B04A-49F6-25A2-5B62C39E648B}"/>
              </a:ext>
            </a:extLst>
          </p:cNvPr>
          <p:cNvSpPr>
            <a:spLocks noGrp="1"/>
          </p:cNvSpPr>
          <p:nvPr>
            <p:ph idx="1"/>
          </p:nvPr>
        </p:nvSpPr>
        <p:spPr>
          <a:xfrm>
            <a:off x="256674" y="2286000"/>
            <a:ext cx="5152033" cy="4070350"/>
          </a:xfrm>
        </p:spPr>
        <p:txBody>
          <a:bodyPr anchor="ctr">
            <a:normAutofit/>
          </a:bodyPr>
          <a:lstStyle/>
          <a:p>
            <a:r>
              <a:rPr lang="en-GB" sz="2000" b="0" i="0" dirty="0">
                <a:effectLst/>
                <a:latin typeface="Calibri" panose="020F0502020204030204" pitchFamily="34" charset="0"/>
                <a:cs typeface="Calibri" panose="020F0502020204030204" pitchFamily="34" charset="0"/>
              </a:rPr>
              <a:t>These Acts have been called the most groundbreaking change in welfare provision in the UK since the Beveridge Report.</a:t>
            </a:r>
          </a:p>
          <a:p>
            <a:r>
              <a:rPr lang="en-GB" sz="2000" b="0" i="0" dirty="0">
                <a:effectLst/>
                <a:latin typeface="Calibri" panose="020F0502020204030204" pitchFamily="34" charset="0"/>
                <a:cs typeface="Calibri" panose="020F0502020204030204" pitchFamily="34" charset="0"/>
              </a:rPr>
              <a:t>These welfare reform bills contain measures to cut expenditure: the </a:t>
            </a:r>
            <a:r>
              <a:rPr lang="en-GB" sz="2000" b="1" i="0" dirty="0">
                <a:effectLst/>
                <a:latin typeface="Calibri" panose="020F0502020204030204" pitchFamily="34" charset="0"/>
                <a:cs typeface="Calibri" panose="020F0502020204030204" pitchFamily="34" charset="0"/>
              </a:rPr>
              <a:t>Removal of the Spare Bedroom Subsidy </a:t>
            </a:r>
            <a:r>
              <a:rPr lang="en-GB" sz="2000" b="0" i="0" dirty="0">
                <a:effectLst/>
                <a:latin typeface="Calibri" panose="020F0502020204030204" pitchFamily="34" charset="0"/>
                <a:cs typeface="Calibri" panose="020F0502020204030204" pitchFamily="34" charset="0"/>
              </a:rPr>
              <a:t>(the Bedroom Tax)</a:t>
            </a:r>
          </a:p>
          <a:p>
            <a:r>
              <a:rPr lang="en-GB" sz="2000" dirty="0">
                <a:latin typeface="Calibri" panose="020F0502020204030204" pitchFamily="34" charset="0"/>
                <a:cs typeface="Calibri" panose="020F0502020204030204" pitchFamily="34" charset="0"/>
              </a:rPr>
              <a:t>T</a:t>
            </a:r>
            <a:r>
              <a:rPr lang="en-GB" sz="2000" b="0" i="0" dirty="0">
                <a:effectLst/>
                <a:latin typeface="Calibri" panose="020F0502020204030204" pitchFamily="34" charset="0"/>
                <a:cs typeface="Calibri" panose="020F0502020204030204" pitchFamily="34" charset="0"/>
              </a:rPr>
              <a:t>he introduction of </a:t>
            </a:r>
            <a:r>
              <a:rPr lang="en-GB" sz="2000" b="1" i="0" dirty="0">
                <a:effectLst/>
                <a:latin typeface="Calibri" panose="020F0502020204030204" pitchFamily="34" charset="0"/>
                <a:cs typeface="Calibri" panose="020F0502020204030204" pitchFamily="34" charset="0"/>
              </a:rPr>
              <a:t>Universal Credit</a:t>
            </a:r>
            <a:r>
              <a:rPr lang="en-GB" sz="2000" b="0" i="0" dirty="0">
                <a:effectLst/>
                <a:latin typeface="Calibri" panose="020F0502020204030204" pitchFamily="34" charset="0"/>
                <a:cs typeface="Calibri" panose="020F0502020204030204" pitchFamily="34" charset="0"/>
              </a:rPr>
              <a:t> to replace other benefits, the benefit cap and the regular assessment of claimants for the disability allowance, Personal Independence Payment.</a:t>
            </a:r>
          </a:p>
          <a:p>
            <a:endParaRPr lang="en-GB" sz="1700" dirty="0"/>
          </a:p>
        </p:txBody>
      </p:sp>
      <p:pic>
        <p:nvPicPr>
          <p:cNvPr id="5" name="Picture 4" descr="Side view of a bed with side table and on it is an alarm clock and a white lamp">
            <a:extLst>
              <a:ext uri="{FF2B5EF4-FFF2-40B4-BE49-F238E27FC236}">
                <a16:creationId xmlns:a16="http://schemas.microsoft.com/office/drawing/2014/main" id="{E655EE5C-B811-A3A4-17E2-ABDBB862E7F4}"/>
              </a:ext>
            </a:extLst>
          </p:cNvPr>
          <p:cNvPicPr>
            <a:picLocks noChangeAspect="1"/>
          </p:cNvPicPr>
          <p:nvPr/>
        </p:nvPicPr>
        <p:blipFill>
          <a:blip r:embed="rId2"/>
          <a:srcRect l="40601" r="-2" b="-2"/>
          <a:stretch/>
        </p:blipFill>
        <p:spPr>
          <a:xfrm>
            <a:off x="6096000" y="1"/>
            <a:ext cx="6102825" cy="6858000"/>
          </a:xfrm>
          <a:prstGeom prst="rect">
            <a:avLst/>
          </a:prstGeom>
        </p:spPr>
      </p:pic>
    </p:spTree>
    <p:extLst>
      <p:ext uri="{BB962C8B-B14F-4D97-AF65-F5344CB8AC3E}">
        <p14:creationId xmlns:p14="http://schemas.microsoft.com/office/powerpoint/2010/main" val="3730978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8" name="Rectangle 17">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aph of increasing numbers and red white and blue bars&#10;&#10;AI-generated content may be incorrect.">
            <a:extLst>
              <a:ext uri="{FF2B5EF4-FFF2-40B4-BE49-F238E27FC236}">
                <a16:creationId xmlns:a16="http://schemas.microsoft.com/office/drawing/2014/main" id="{3BC981CA-FAD2-447A-137D-7E3CC524F977}"/>
              </a:ext>
            </a:extLst>
          </p:cNvPr>
          <p:cNvPicPr>
            <a:picLocks noChangeAspect="1"/>
          </p:cNvPicPr>
          <p:nvPr/>
        </p:nvPicPr>
        <p:blipFill>
          <a:blip r:embed="rId3"/>
          <a:srcRect t="18756"/>
          <a:stretch/>
        </p:blipFill>
        <p:spPr>
          <a:xfrm>
            <a:off x="838200" y="704765"/>
            <a:ext cx="10628376" cy="5440003"/>
          </a:xfrm>
          <a:prstGeom prst="rect">
            <a:avLst/>
          </a:prstGeom>
        </p:spPr>
      </p:pic>
    </p:spTree>
    <p:extLst>
      <p:ext uri="{BB962C8B-B14F-4D97-AF65-F5344CB8AC3E}">
        <p14:creationId xmlns:p14="http://schemas.microsoft.com/office/powerpoint/2010/main" val="120290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33F89-B57B-0A41-34A2-11235AE7FF44}"/>
              </a:ext>
            </a:extLst>
          </p:cNvPr>
          <p:cNvSpPr>
            <a:spLocks noGrp="1"/>
          </p:cNvSpPr>
          <p:nvPr>
            <p:ph type="title"/>
          </p:nvPr>
        </p:nvSpPr>
        <p:spPr>
          <a:xfrm>
            <a:off x="5526156" y="365126"/>
            <a:ext cx="5827643" cy="752842"/>
          </a:xfrm>
        </p:spPr>
        <p:txBody>
          <a:bodyPr anchor="b">
            <a:normAutofit/>
          </a:bodyPr>
          <a:lstStyle/>
          <a:p>
            <a:r>
              <a:rPr lang="en-GB" sz="3200" dirty="0"/>
              <a:t>Benefits of Welfare State </a:t>
            </a:r>
          </a:p>
        </p:txBody>
      </p:sp>
      <p:pic>
        <p:nvPicPr>
          <p:cNvPr id="5" name="Picture 4">
            <a:extLst>
              <a:ext uri="{FF2B5EF4-FFF2-40B4-BE49-F238E27FC236}">
                <a16:creationId xmlns:a16="http://schemas.microsoft.com/office/drawing/2014/main" id="{3E4992F7-1C78-4F7E-16A1-5C237061076F}"/>
              </a:ext>
            </a:extLst>
          </p:cNvPr>
          <p:cNvPicPr>
            <a:picLocks noChangeAspect="1"/>
          </p:cNvPicPr>
          <p:nvPr/>
        </p:nvPicPr>
        <p:blipFill>
          <a:blip r:embed="rId2"/>
          <a:stretch>
            <a:fillRect/>
          </a:stretch>
        </p:blipFill>
        <p:spPr>
          <a:xfrm>
            <a:off x="643466" y="3165359"/>
            <a:ext cx="4309533" cy="2684223"/>
          </a:xfrm>
          <a:prstGeom prst="rect">
            <a:avLst/>
          </a:prstGeom>
        </p:spPr>
      </p:pic>
      <p:sp>
        <p:nvSpPr>
          <p:cNvPr id="3" name="Content Placeholder 2">
            <a:extLst>
              <a:ext uri="{FF2B5EF4-FFF2-40B4-BE49-F238E27FC236}">
                <a16:creationId xmlns:a16="http://schemas.microsoft.com/office/drawing/2014/main" id="{5F5BDECC-3E70-2F1D-1792-892B3B68A8E1}"/>
              </a:ext>
            </a:extLst>
          </p:cNvPr>
          <p:cNvSpPr>
            <a:spLocks noGrp="1"/>
          </p:cNvSpPr>
          <p:nvPr>
            <p:ph idx="1"/>
          </p:nvPr>
        </p:nvSpPr>
        <p:spPr>
          <a:xfrm>
            <a:off x="5526156" y="1267327"/>
            <a:ext cx="5827644" cy="4909636"/>
          </a:xfrm>
        </p:spPr>
        <p:txBody>
          <a:bodyPr anchor="t">
            <a:normAutofit/>
          </a:bodyPr>
          <a:lstStyle/>
          <a:p>
            <a:r>
              <a:rPr lang="en-GB" sz="2000" b="0" i="0" dirty="0">
                <a:effectLst/>
                <a:latin typeface="Calibri" panose="020F0502020204030204" pitchFamily="34" charset="0"/>
                <a:cs typeface="Calibri" panose="020F0502020204030204" pitchFamily="34" charset="0"/>
              </a:rPr>
              <a:t>Ensures a greater level of equality among its citizens</a:t>
            </a:r>
          </a:p>
          <a:p>
            <a:r>
              <a:rPr lang="en-GB" sz="2000" dirty="0">
                <a:latin typeface="Calibri" panose="020F0502020204030204" pitchFamily="34" charset="0"/>
                <a:cs typeface="Calibri" panose="020F0502020204030204" pitchFamily="34" charset="0"/>
              </a:rPr>
              <a:t>P</a:t>
            </a:r>
            <a:r>
              <a:rPr lang="en-GB" sz="2000" b="0" i="0" dirty="0">
                <a:effectLst/>
                <a:latin typeface="Calibri" panose="020F0502020204030204" pitchFamily="34" charset="0"/>
                <a:cs typeface="Calibri" panose="020F0502020204030204" pitchFamily="34" charset="0"/>
              </a:rPr>
              <a:t>revents unnecessary hardship.</a:t>
            </a:r>
          </a:p>
          <a:p>
            <a:r>
              <a:rPr lang="en-GB" sz="2000" dirty="0">
                <a:latin typeface="Calibri" panose="020F0502020204030204" pitchFamily="34" charset="0"/>
                <a:cs typeface="Calibri" panose="020F0502020204030204" pitchFamily="34" charset="0"/>
              </a:rPr>
              <a:t>S</a:t>
            </a:r>
            <a:r>
              <a:rPr lang="en-GB" sz="2000" b="0" i="0" dirty="0">
                <a:effectLst/>
                <a:latin typeface="Calibri" panose="020F0502020204030204" pitchFamily="34" charset="0"/>
                <a:cs typeface="Calibri" panose="020F0502020204030204" pitchFamily="34" charset="0"/>
              </a:rPr>
              <a:t>ocial support network protects people from disease, starvation and overall misery. </a:t>
            </a:r>
          </a:p>
          <a:p>
            <a:r>
              <a:rPr lang="en-GB" sz="2000" b="0" i="0" dirty="0">
                <a:effectLst/>
                <a:latin typeface="Calibri" panose="020F0502020204030204" pitchFamily="34" charset="0"/>
                <a:cs typeface="Calibri" panose="020F0502020204030204" pitchFamily="34" charset="0"/>
              </a:rPr>
              <a:t>It allows everyone to live on a more equal level. For example, disability/ not capable of working / greater need / Government ensures support</a:t>
            </a:r>
          </a:p>
          <a:p>
            <a:r>
              <a:rPr lang="en-GB" sz="2000" b="0" i="0" dirty="0">
                <a:effectLst/>
                <a:latin typeface="Calibri" panose="020F0502020204030204" pitchFamily="34" charset="0"/>
                <a:cs typeface="Calibri" panose="020F0502020204030204" pitchFamily="34" charset="0"/>
              </a:rPr>
              <a:t>The social support network not only supports people in times of need, but also prevents people from the trap of poverty </a:t>
            </a:r>
          </a:p>
          <a:p>
            <a:r>
              <a:rPr lang="en-GB" sz="2000" b="0" i="0" dirty="0">
                <a:effectLst/>
                <a:latin typeface="Calibri" panose="020F0502020204030204" pitchFamily="34" charset="0"/>
                <a:cs typeface="Calibri" panose="020F0502020204030204" pitchFamily="34" charset="0"/>
              </a:rPr>
              <a:t>Think of Education  - free resources which allow for social advancement</a:t>
            </a:r>
          </a:p>
          <a:p>
            <a:r>
              <a:rPr lang="en-GB" sz="2000" b="0" i="0" dirty="0">
                <a:effectLst/>
                <a:latin typeface="Calibri" panose="020F0502020204030204" pitchFamily="34" charset="0"/>
                <a:cs typeface="Calibri" panose="020F0502020204030204" pitchFamily="34" charset="0"/>
              </a:rPr>
              <a:t>Does </a:t>
            </a:r>
            <a:r>
              <a:rPr lang="en-GB" sz="2000" dirty="0">
                <a:latin typeface="Calibri" panose="020F0502020204030204" pitchFamily="34" charset="0"/>
                <a:cs typeface="Calibri" panose="020F0502020204030204" pitchFamily="34" charset="0"/>
              </a:rPr>
              <a:t>welfare state leads to less crime?</a:t>
            </a:r>
          </a:p>
          <a:p>
            <a:r>
              <a:rPr lang="en-GB" sz="2000" b="0" i="0" dirty="0">
                <a:effectLst/>
                <a:latin typeface="Calibri" panose="020F0502020204030204" pitchFamily="34" charset="0"/>
                <a:cs typeface="Calibri" panose="020F0502020204030204" pitchFamily="34" charset="0"/>
              </a:rPr>
              <a:t>Support and not desperate to steal</a:t>
            </a:r>
          </a:p>
        </p:txBody>
      </p:sp>
    </p:spTree>
    <p:extLst>
      <p:ext uri="{BB962C8B-B14F-4D97-AF65-F5344CB8AC3E}">
        <p14:creationId xmlns:p14="http://schemas.microsoft.com/office/powerpoint/2010/main" val="1454545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328693-16FB-0FB8-FA48-C450A27AC16B}"/>
              </a:ext>
            </a:extLst>
          </p:cNvPr>
          <p:cNvSpPr>
            <a:spLocks noGrp="1"/>
          </p:cNvSpPr>
          <p:nvPr>
            <p:ph type="title"/>
          </p:nvPr>
        </p:nvSpPr>
        <p:spPr>
          <a:xfrm>
            <a:off x="4522748" y="365126"/>
            <a:ext cx="6831052" cy="1009650"/>
          </a:xfrm>
        </p:spPr>
        <p:txBody>
          <a:bodyPr anchor="b">
            <a:normAutofit fontScale="90000"/>
          </a:bodyPr>
          <a:lstStyle/>
          <a:p>
            <a:r>
              <a:rPr lang="en-GB" dirty="0"/>
              <a:t>Disadvantages of Welfare State</a:t>
            </a:r>
          </a:p>
        </p:txBody>
      </p:sp>
      <p:pic>
        <p:nvPicPr>
          <p:cNvPr id="7" name="Graphic 6" descr="Onboarding">
            <a:extLst>
              <a:ext uri="{FF2B5EF4-FFF2-40B4-BE49-F238E27FC236}">
                <a16:creationId xmlns:a16="http://schemas.microsoft.com/office/drawing/2014/main" id="{22FDCE87-30A1-B56F-1136-606E2473C7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76FFF100-BBD3-D527-08F5-80CDBC8DDD4B}"/>
              </a:ext>
            </a:extLst>
          </p:cNvPr>
          <p:cNvSpPr>
            <a:spLocks noGrp="1"/>
          </p:cNvSpPr>
          <p:nvPr>
            <p:ph idx="1"/>
          </p:nvPr>
        </p:nvSpPr>
        <p:spPr>
          <a:xfrm>
            <a:off x="5526156" y="1604211"/>
            <a:ext cx="5827644" cy="4572751"/>
          </a:xfrm>
        </p:spPr>
        <p:txBody>
          <a:bodyPr anchor="t">
            <a:normAutofit lnSpcReduction="10000"/>
          </a:bodyPr>
          <a:lstStyle/>
          <a:p>
            <a:r>
              <a:rPr lang="en-GB" b="0" i="0" dirty="0">
                <a:effectLst/>
                <a:latin typeface="Calibri" panose="020F0502020204030204" pitchFamily="34" charset="0"/>
                <a:cs typeface="Calibri" panose="020F0502020204030204" pitchFamily="34" charset="0"/>
              </a:rPr>
              <a:t>Higher tax rates for the country – government needs to cover the expenditure. </a:t>
            </a:r>
          </a:p>
          <a:p>
            <a:r>
              <a:rPr lang="en-GB" dirty="0">
                <a:latin typeface="Calibri" panose="020F0502020204030204" pitchFamily="34" charset="0"/>
                <a:cs typeface="Calibri" panose="020F0502020204030204" pitchFamily="34" charset="0"/>
              </a:rPr>
              <a:t>Can it encourage u</a:t>
            </a:r>
            <a:r>
              <a:rPr lang="en-GB" b="0" i="0" dirty="0">
                <a:effectLst/>
                <a:latin typeface="Calibri" panose="020F0502020204030204" pitchFamily="34" charset="0"/>
                <a:cs typeface="Calibri" panose="020F0502020204030204" pitchFamily="34" charset="0"/>
              </a:rPr>
              <a:t>nemployment and low productivity. </a:t>
            </a:r>
          </a:p>
          <a:p>
            <a:r>
              <a:rPr lang="en-GB" b="1" dirty="0">
                <a:latin typeface="Calibri" panose="020F0502020204030204" pitchFamily="34" charset="0"/>
                <a:cs typeface="Calibri" panose="020F0502020204030204" pitchFamily="34" charset="0"/>
              </a:rPr>
              <a:t>W</a:t>
            </a:r>
            <a:r>
              <a:rPr lang="en-GB" b="1" i="0" dirty="0">
                <a:effectLst/>
                <a:latin typeface="Calibri" panose="020F0502020204030204" pitchFamily="34" charset="0"/>
                <a:cs typeface="Calibri" panose="020F0502020204030204" pitchFamily="34" charset="0"/>
              </a:rPr>
              <a:t>elfare dependency </a:t>
            </a:r>
            <a:r>
              <a:rPr lang="en-GB" b="0" i="0" dirty="0">
                <a:effectLst/>
                <a:latin typeface="Calibri" panose="020F0502020204030204" pitchFamily="34" charset="0"/>
                <a:cs typeface="Calibri" panose="020F0502020204030204" pitchFamily="34" charset="0"/>
              </a:rPr>
              <a:t>or </a:t>
            </a:r>
            <a:r>
              <a:rPr lang="en-GB" b="1" i="0" dirty="0">
                <a:effectLst/>
                <a:latin typeface="Calibri" panose="020F0502020204030204" pitchFamily="34" charset="0"/>
                <a:cs typeface="Calibri" panose="020F0502020204030204" pitchFamily="34" charset="0"/>
              </a:rPr>
              <a:t>welfare culture</a:t>
            </a:r>
            <a:r>
              <a:rPr lang="en-GB" b="0" i="0" dirty="0">
                <a:effectLst/>
                <a:latin typeface="Calibri" panose="020F0502020204030204" pitchFamily="34" charset="0"/>
                <a:cs typeface="Calibri" panose="020F0502020204030204" pitchFamily="34" charset="0"/>
              </a:rPr>
              <a:t> where claimants see no reason to get a job.</a:t>
            </a:r>
          </a:p>
          <a:p>
            <a:r>
              <a:rPr lang="en-GB" b="0" i="0" dirty="0">
                <a:effectLst/>
                <a:latin typeface="Calibri" panose="020F0502020204030204" pitchFamily="34" charset="0"/>
                <a:cs typeface="Calibri" panose="020F0502020204030204" pitchFamily="34" charset="0"/>
              </a:rPr>
              <a:t>Another drawback is the concern about welfare fraud – generous state people want the financial aid.</a:t>
            </a:r>
          </a:p>
          <a:p>
            <a:endParaRPr lang="en-GB" sz="2000" dirty="0"/>
          </a:p>
        </p:txBody>
      </p:sp>
    </p:spTree>
    <p:extLst>
      <p:ext uri="{BB962C8B-B14F-4D97-AF65-F5344CB8AC3E}">
        <p14:creationId xmlns:p14="http://schemas.microsoft.com/office/powerpoint/2010/main" val="662274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F42F0DE-2D32-7986-8FEF-8CBD1CC6E04D}"/>
              </a:ext>
            </a:extLst>
          </p:cNvPr>
          <p:cNvPicPr>
            <a:picLocks noChangeAspect="1"/>
          </p:cNvPicPr>
          <p:nvPr/>
        </p:nvPicPr>
        <p:blipFill>
          <a:blip r:embed="rId2"/>
          <a:stretch>
            <a:fillRect/>
          </a:stretch>
        </p:blipFill>
        <p:spPr>
          <a:xfrm>
            <a:off x="1414432" y="643467"/>
            <a:ext cx="9363136"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4080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DAAE-8530-862B-7AA7-B8EF8FA44BC8}"/>
              </a:ext>
            </a:extLst>
          </p:cNvPr>
          <p:cNvSpPr>
            <a:spLocks noGrp="1"/>
          </p:cNvSpPr>
          <p:nvPr>
            <p:ph type="title"/>
          </p:nvPr>
        </p:nvSpPr>
        <p:spPr/>
        <p:txBody>
          <a:bodyPr/>
          <a:lstStyle/>
          <a:p>
            <a:r>
              <a:rPr lang="en-GB" dirty="0"/>
              <a:t>January 2021</a:t>
            </a:r>
          </a:p>
        </p:txBody>
      </p:sp>
      <p:pic>
        <p:nvPicPr>
          <p:cNvPr id="4" name="Content Placeholder 3" descr="A table with numbers and text&#10;&#10;AI-generated content may be incorrect.">
            <a:extLst>
              <a:ext uri="{FF2B5EF4-FFF2-40B4-BE49-F238E27FC236}">
                <a16:creationId xmlns:a16="http://schemas.microsoft.com/office/drawing/2014/main" id="{BCCF2703-6539-A4AC-C450-65A3264817DB}"/>
              </a:ext>
            </a:extLst>
          </p:cNvPr>
          <p:cNvPicPr>
            <a:picLocks noGrp="1" noChangeAspect="1"/>
          </p:cNvPicPr>
          <p:nvPr>
            <p:ph idx="1"/>
          </p:nvPr>
        </p:nvPicPr>
        <p:blipFill>
          <a:blip r:embed="rId2"/>
          <a:stretch>
            <a:fillRect/>
          </a:stretch>
        </p:blipFill>
        <p:spPr>
          <a:xfrm>
            <a:off x="577342" y="1545012"/>
            <a:ext cx="10907920" cy="4797544"/>
          </a:xfrm>
        </p:spPr>
      </p:pic>
    </p:spTree>
    <p:extLst>
      <p:ext uri="{BB962C8B-B14F-4D97-AF65-F5344CB8AC3E}">
        <p14:creationId xmlns:p14="http://schemas.microsoft.com/office/powerpoint/2010/main" val="49954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4E6D9-1B86-640A-CCFB-5826A25E69DA}"/>
              </a:ext>
            </a:extLst>
          </p:cNvPr>
          <p:cNvSpPr>
            <a:spLocks noGrp="1"/>
          </p:cNvSpPr>
          <p:nvPr>
            <p:ph type="title"/>
          </p:nvPr>
        </p:nvSpPr>
        <p:spPr>
          <a:xfrm>
            <a:off x="838200" y="365125"/>
            <a:ext cx="10515600" cy="649828"/>
          </a:xfrm>
        </p:spPr>
        <p:txBody>
          <a:bodyPr>
            <a:normAutofit fontScale="90000"/>
          </a:bodyPr>
          <a:lstStyle/>
          <a:p>
            <a:r>
              <a:rPr lang="en-GB" dirty="0"/>
              <a:t>UK – Best Welfare Country?</a:t>
            </a:r>
          </a:p>
        </p:txBody>
      </p:sp>
      <p:sp>
        <p:nvSpPr>
          <p:cNvPr id="3" name="Content Placeholder 2">
            <a:extLst>
              <a:ext uri="{FF2B5EF4-FFF2-40B4-BE49-F238E27FC236}">
                <a16:creationId xmlns:a16="http://schemas.microsoft.com/office/drawing/2014/main" id="{A17A00AD-1779-3F0C-F36C-5A831AF4C1B0}"/>
              </a:ext>
            </a:extLst>
          </p:cNvPr>
          <p:cNvSpPr>
            <a:spLocks noGrp="1"/>
          </p:cNvSpPr>
          <p:nvPr>
            <p:ph idx="1"/>
          </p:nvPr>
        </p:nvSpPr>
        <p:spPr>
          <a:xfrm>
            <a:off x="507521" y="1207399"/>
            <a:ext cx="10846279" cy="4969564"/>
          </a:xfrm>
        </p:spPr>
        <p:txBody>
          <a:bodyPr vert="horz" lIns="91440" tIns="45720" rIns="91440" bIns="45720" rtlCol="0" anchor="t">
            <a:normAutofit lnSpcReduction="10000"/>
          </a:bodyPr>
          <a:lstStyle/>
          <a:p>
            <a:r>
              <a:rPr lang="en-GB" dirty="0">
                <a:ea typeface="+mn-lt"/>
                <a:cs typeface="+mn-lt"/>
              </a:rPr>
              <a:t>The Organisation for Economic Cooperation &amp; Development (OECD) 2019 looked at Social Expenditure</a:t>
            </a:r>
            <a:endParaRPr lang="en-GB">
              <a:ea typeface="+mn-lt"/>
              <a:cs typeface="+mn-lt"/>
            </a:endParaRPr>
          </a:p>
          <a:p>
            <a:r>
              <a:rPr lang="en-GB" dirty="0">
                <a:ea typeface="+mn-lt"/>
                <a:cs typeface="+mn-lt"/>
              </a:rPr>
              <a:t>Analysed 38 Countries – spending on public health, pensions and other forms of welfare</a:t>
            </a:r>
          </a:p>
          <a:p>
            <a:r>
              <a:rPr lang="en-GB" dirty="0">
                <a:ea typeface="+mn-lt"/>
                <a:cs typeface="+mn-lt"/>
              </a:rPr>
              <a:t>How well did the UK do in this comparison?  - 17th</a:t>
            </a:r>
          </a:p>
          <a:p>
            <a:r>
              <a:rPr lang="en-GB" dirty="0">
                <a:ea typeface="+mn-lt"/>
                <a:cs typeface="+mn-lt"/>
              </a:rPr>
              <a:t>Was it the best welfare country?  - T</a:t>
            </a:r>
            <a:r>
              <a:rPr lang="en-GB" sz="2600" dirty="0">
                <a:ea typeface="+mn-lt"/>
                <a:cs typeface="+mn-lt"/>
              </a:rPr>
              <a:t>he Top 5 were France, Finland, Belgium, Denmark and Italy.</a:t>
            </a:r>
          </a:p>
          <a:p>
            <a:r>
              <a:rPr lang="en-GB" dirty="0">
                <a:ea typeface="+mn-lt"/>
                <a:cs typeface="+mn-lt"/>
              </a:rPr>
              <a:t>Fair system? </a:t>
            </a:r>
            <a:endParaRPr lang="en-GB">
              <a:ea typeface="+mn-lt"/>
              <a:cs typeface="+mn-lt"/>
            </a:endParaRPr>
          </a:p>
          <a:p>
            <a:pPr lvl="1">
              <a:buFont typeface="Courier New" panose="020B0604020202020204" pitchFamily="34" charset="0"/>
              <a:buChar char="o"/>
            </a:pPr>
            <a:r>
              <a:rPr lang="en-GB" dirty="0">
                <a:ea typeface="+mn-lt"/>
                <a:cs typeface="+mn-lt"/>
              </a:rPr>
              <a:t>Some people have complained that the comparison is unfair. In some countries, the government gave money for private healthcare (no NHS), </a:t>
            </a:r>
          </a:p>
          <a:p>
            <a:pPr lvl="1">
              <a:buFont typeface="Courier New" panose="020B0604020202020204" pitchFamily="34" charset="0"/>
              <a:buChar char="o"/>
            </a:pPr>
            <a:r>
              <a:rPr lang="en-GB" dirty="0">
                <a:ea typeface="+mn-lt"/>
                <a:cs typeface="+mn-lt"/>
              </a:rPr>
              <a:t>Figures need to look at total public expenditure on social protection</a:t>
            </a:r>
          </a:p>
          <a:p>
            <a:pPr lvl="1">
              <a:buFont typeface="Courier New" panose="020B0604020202020204" pitchFamily="34" charset="0"/>
              <a:buChar char="o"/>
            </a:pPr>
            <a:r>
              <a:rPr lang="en-GB" dirty="0">
                <a:ea typeface="+mn-lt"/>
                <a:cs typeface="+mn-lt"/>
              </a:rPr>
              <a:t>UK is an average position. </a:t>
            </a:r>
            <a:endParaRPr lang="en-GB" dirty="0"/>
          </a:p>
        </p:txBody>
      </p:sp>
    </p:spTree>
    <p:extLst>
      <p:ext uri="{BB962C8B-B14F-4D97-AF65-F5344CB8AC3E}">
        <p14:creationId xmlns:p14="http://schemas.microsoft.com/office/powerpoint/2010/main" val="386580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91B645-BAD6-5AFC-0481-FDD8E117ED2B}"/>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Benefits for Working Families </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logo with green people and a child&#10;&#10;AI-generated content may be incorrect.">
            <a:extLst>
              <a:ext uri="{FF2B5EF4-FFF2-40B4-BE49-F238E27FC236}">
                <a16:creationId xmlns:a16="http://schemas.microsoft.com/office/drawing/2014/main" id="{BA0A55DE-9297-BD37-C174-4075DA4FFC50}"/>
              </a:ext>
            </a:extLst>
          </p:cNvPr>
          <p:cNvPicPr>
            <a:picLocks noGrp="1" noChangeAspect="1"/>
          </p:cNvPicPr>
          <p:nvPr>
            <p:ph idx="1"/>
          </p:nvPr>
        </p:nvPicPr>
        <p:blipFill>
          <a:blip r:embed="rId2"/>
          <a:stretch>
            <a:fillRect/>
          </a:stretch>
        </p:blipFill>
        <p:spPr>
          <a:xfrm>
            <a:off x="698192" y="858525"/>
            <a:ext cx="7302395" cy="521190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0916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D17888-6B40-CD89-D51D-601224832151}"/>
              </a:ext>
            </a:extLst>
          </p:cNvPr>
          <p:cNvSpPr>
            <a:spLocks noGrp="1"/>
          </p:cNvSpPr>
          <p:nvPr>
            <p:ph type="title"/>
          </p:nvPr>
        </p:nvSpPr>
        <p:spPr>
          <a:xfrm>
            <a:off x="838200" y="365125"/>
            <a:ext cx="10515600" cy="1325563"/>
          </a:xfrm>
        </p:spPr>
        <p:txBody>
          <a:bodyPr>
            <a:normAutofit/>
          </a:bodyPr>
          <a:lstStyle/>
          <a:p>
            <a:r>
              <a:rPr lang="en-GB" dirty="0"/>
              <a:t>Benefits for Parents</a:t>
            </a:r>
          </a:p>
        </p:txBody>
      </p:sp>
      <p:sp>
        <p:nvSpPr>
          <p:cNvPr id="3" name="Content Placeholder 2">
            <a:extLst>
              <a:ext uri="{FF2B5EF4-FFF2-40B4-BE49-F238E27FC236}">
                <a16:creationId xmlns:a16="http://schemas.microsoft.com/office/drawing/2014/main" id="{94D0E6BD-3ACA-8A16-ED2E-DF16B4B988FA}"/>
              </a:ext>
            </a:extLst>
          </p:cNvPr>
          <p:cNvSpPr>
            <a:spLocks noGrp="1"/>
          </p:cNvSpPr>
          <p:nvPr>
            <p:ph idx="1"/>
          </p:nvPr>
        </p:nvSpPr>
        <p:spPr>
          <a:xfrm>
            <a:off x="838201" y="1582305"/>
            <a:ext cx="5666115" cy="4594657"/>
          </a:xfrm>
        </p:spPr>
        <p:txBody>
          <a:bodyPr vert="horz" lIns="91440" tIns="45720" rIns="91440" bIns="45720" rtlCol="0" anchor="t">
            <a:noAutofit/>
          </a:bodyPr>
          <a:lstStyle/>
          <a:p>
            <a:r>
              <a:rPr lang="en-GB" sz="2000" dirty="0">
                <a:latin typeface="Calibri"/>
                <a:ea typeface="Calibri"/>
                <a:cs typeface="Calibri"/>
              </a:rPr>
              <a:t>Maternity Leave - </a:t>
            </a:r>
            <a:r>
              <a:rPr lang="en-GB" sz="2000" dirty="0">
                <a:latin typeface="Calibri"/>
                <a:ea typeface="+mn-lt"/>
                <a:cs typeface="+mn-lt"/>
              </a:rPr>
              <a:t>90% of their average weekly earnings for 6 weeks under Statutory Maternity Pay.  For 33 weeks after that, they either continue to get 90% of their pay or £184.03 a week, whichever is lower. For most women who work, the amount of £184.03 is lower and that is what they receive.</a:t>
            </a:r>
            <a:endParaRPr lang="en-US" sz="2000">
              <a:latin typeface="Calibri"/>
              <a:ea typeface="Calibri"/>
              <a:cs typeface="Calibri"/>
            </a:endParaRPr>
          </a:p>
          <a:p>
            <a:r>
              <a:rPr lang="en-GB" sz="2000" dirty="0">
                <a:latin typeface="Calibri"/>
                <a:ea typeface="Calibri"/>
                <a:cs typeface="Calibri"/>
              </a:rPr>
              <a:t>Don't work or earn under £120.00 P/W: not entitled to SMP but can get Maternity Allowance</a:t>
            </a:r>
          </a:p>
          <a:p>
            <a:r>
              <a:rPr lang="en-GB" sz="2000" dirty="0">
                <a:latin typeface="Calibri"/>
                <a:ea typeface="Calibri"/>
                <a:cs typeface="Calibri"/>
              </a:rPr>
              <a:t>SMP must work with employer for at least 26 weeks and provide 28 notice to employer.</a:t>
            </a:r>
            <a:endParaRPr lang="en-US" sz="2000">
              <a:latin typeface="Calibri"/>
              <a:ea typeface="Calibri"/>
              <a:cs typeface="Calibri"/>
            </a:endParaRPr>
          </a:p>
          <a:p>
            <a:pPr>
              <a:buFont typeface="Arial"/>
              <a:buChar char="•"/>
            </a:pPr>
            <a:r>
              <a:rPr lang="en-GB" sz="2000" dirty="0">
                <a:latin typeface="Calibri"/>
                <a:ea typeface="Calibri"/>
                <a:cs typeface="Calibri"/>
              </a:rPr>
              <a:t>Norway mothers get full pay for 45 weeks; Sweden they have 35 weeks; Estonia, mothers get full maternity pay for 85 weeks</a:t>
            </a:r>
            <a:endParaRPr lang="en-US" sz="2000">
              <a:latin typeface="Calibri"/>
              <a:ea typeface="Calibri"/>
              <a:cs typeface="Calibri"/>
            </a:endParaRPr>
          </a:p>
          <a:p>
            <a:pPr marL="0" indent="0">
              <a:buNone/>
            </a:pPr>
            <a:endParaRPr lang="en-GB" sz="1700">
              <a:latin typeface="Aptos"/>
              <a:ea typeface="Calibri"/>
              <a:cs typeface="Calibri"/>
            </a:endParaRPr>
          </a:p>
        </p:txBody>
      </p:sp>
      <p:pic>
        <p:nvPicPr>
          <p:cNvPr id="4" name="Picture 3" descr="A person holding a baby&#10;&#10;AI-generated content may be incorrect.">
            <a:extLst>
              <a:ext uri="{FF2B5EF4-FFF2-40B4-BE49-F238E27FC236}">
                <a16:creationId xmlns:a16="http://schemas.microsoft.com/office/drawing/2014/main" id="{3827BEE8-C9CF-65E7-1289-F607D1AC9C54}"/>
              </a:ext>
            </a:extLst>
          </p:cNvPr>
          <p:cNvPicPr>
            <a:picLocks noChangeAspect="1"/>
          </p:cNvPicPr>
          <p:nvPr/>
        </p:nvPicPr>
        <p:blipFill>
          <a:blip r:embed="rId2"/>
          <a:stretch>
            <a:fillRect/>
          </a:stretch>
        </p:blipFill>
        <p:spPr>
          <a:xfrm>
            <a:off x="7443538" y="2868285"/>
            <a:ext cx="2775284" cy="2548730"/>
          </a:xfrm>
          <a:prstGeom prst="rect">
            <a:avLst/>
          </a:prstGeom>
        </p:spPr>
      </p:pic>
    </p:spTree>
    <p:extLst>
      <p:ext uri="{BB962C8B-B14F-4D97-AF65-F5344CB8AC3E}">
        <p14:creationId xmlns:p14="http://schemas.microsoft.com/office/powerpoint/2010/main" val="1250382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B6A6A-90E6-14C9-5A33-A81DA7D0779B}"/>
              </a:ext>
            </a:extLst>
          </p:cNvPr>
          <p:cNvSpPr>
            <a:spLocks noGrp="1"/>
          </p:cNvSpPr>
          <p:nvPr>
            <p:ph type="title"/>
          </p:nvPr>
        </p:nvSpPr>
        <p:spPr>
          <a:xfrm>
            <a:off x="838200" y="365125"/>
            <a:ext cx="10515600" cy="1325563"/>
          </a:xfrm>
        </p:spPr>
        <p:txBody>
          <a:bodyPr>
            <a:normAutofit/>
          </a:bodyPr>
          <a:lstStyle/>
          <a:p>
            <a:r>
              <a:rPr lang="en-GB" dirty="0"/>
              <a:t>Child Benefit </a:t>
            </a:r>
          </a:p>
        </p:txBody>
      </p:sp>
      <p:sp>
        <p:nvSpPr>
          <p:cNvPr id="3" name="Content Placeholder 2">
            <a:extLst>
              <a:ext uri="{FF2B5EF4-FFF2-40B4-BE49-F238E27FC236}">
                <a16:creationId xmlns:a16="http://schemas.microsoft.com/office/drawing/2014/main" id="{6DD957AA-4BFC-6FD1-1A05-4471F61DB7DF}"/>
              </a:ext>
            </a:extLst>
          </p:cNvPr>
          <p:cNvSpPr>
            <a:spLocks noGrp="1"/>
          </p:cNvSpPr>
          <p:nvPr>
            <p:ph idx="1"/>
          </p:nvPr>
        </p:nvSpPr>
        <p:spPr>
          <a:xfrm>
            <a:off x="1010729" y="1452909"/>
            <a:ext cx="5089211" cy="5040354"/>
          </a:xfrm>
        </p:spPr>
        <p:txBody>
          <a:bodyPr vert="horz" lIns="91440" tIns="45720" rIns="91440" bIns="45720" rtlCol="0" anchor="t">
            <a:noAutofit/>
          </a:bodyPr>
          <a:lstStyle/>
          <a:p>
            <a:r>
              <a:rPr lang="en-GB" sz="2000" dirty="0">
                <a:latin typeface="Calibri"/>
                <a:ea typeface="+mn-lt"/>
                <a:cs typeface="+mn-lt"/>
              </a:rPr>
              <a:t>Most parents are eligible for Child Benefit</a:t>
            </a:r>
            <a:endParaRPr lang="en-GB" sz="2000" dirty="0">
              <a:latin typeface="Calibri"/>
              <a:ea typeface="Calibri"/>
              <a:cs typeface="Calibri"/>
            </a:endParaRPr>
          </a:p>
          <a:p>
            <a:r>
              <a:rPr lang="en-GB" sz="2000" dirty="0">
                <a:latin typeface="Calibri"/>
                <a:ea typeface="+mn-lt"/>
                <a:cs typeface="+mn-lt"/>
              </a:rPr>
              <a:t>Child Benefit is paid to one parent who is responsible for a child under the age of 16 (or up to 20 if in education) </a:t>
            </a:r>
          </a:p>
          <a:p>
            <a:r>
              <a:rPr lang="en-GB" sz="2000" dirty="0">
                <a:latin typeface="Calibri"/>
                <a:ea typeface="+mn-lt"/>
                <a:cs typeface="+mn-lt"/>
              </a:rPr>
              <a:t>Child Benefit is £25.60 per week for 1sat child and £16.96 for additional children.</a:t>
            </a:r>
          </a:p>
          <a:p>
            <a:r>
              <a:rPr lang="en-GB" sz="2000" dirty="0">
                <a:latin typeface="Calibri"/>
                <a:ea typeface="+mn-lt"/>
                <a:cs typeface="+mn-lt"/>
              </a:rPr>
              <a:t>Child Benefit continues until the child turns 16 if they leave education or training. If they stay in approved education or training, it will continue until they are 20.</a:t>
            </a:r>
            <a:endParaRPr lang="en-GB" sz="2000" dirty="0">
              <a:latin typeface="Calibri"/>
              <a:ea typeface="Calibri"/>
              <a:cs typeface="Calibri"/>
            </a:endParaRPr>
          </a:p>
          <a:p>
            <a:r>
              <a:rPr lang="en-GB" sz="2000" dirty="0">
                <a:latin typeface="Calibri"/>
                <a:ea typeface="+mn-lt"/>
                <a:cs typeface="+mn-lt"/>
              </a:rPr>
              <a:t>If a parents income is over £60,000 tax is paid on Child Benefit</a:t>
            </a:r>
          </a:p>
          <a:p>
            <a:r>
              <a:rPr lang="en-GB" sz="2000" dirty="0">
                <a:latin typeface="Calibri"/>
                <a:ea typeface="+mn-lt"/>
                <a:cs typeface="+mn-lt"/>
              </a:rPr>
              <a:t>Receive over £80,000 then benefit is lost through tax</a:t>
            </a:r>
          </a:p>
          <a:p>
            <a:r>
              <a:rPr lang="en-GB" sz="2000" dirty="0">
                <a:latin typeface="Aptos"/>
                <a:ea typeface="Calibri"/>
                <a:cs typeface="Calibri"/>
              </a:rPr>
              <a:t>Guardian allowance</a:t>
            </a:r>
          </a:p>
          <a:p>
            <a:endParaRPr lang="en-GB" sz="2000" dirty="0">
              <a:latin typeface="Calibri"/>
              <a:ea typeface="Calibri"/>
              <a:cs typeface="Calibri"/>
            </a:endParaRPr>
          </a:p>
        </p:txBody>
      </p:sp>
      <p:sp>
        <p:nvSpPr>
          <p:cNvPr id="11" name="Freeform: Shape 10">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pic>
        <p:nvPicPr>
          <p:cNvPr id="4" name="Picture 3" descr="A sack of child benefit&#10;&#10;AI-generated content may be incorrect.">
            <a:extLst>
              <a:ext uri="{FF2B5EF4-FFF2-40B4-BE49-F238E27FC236}">
                <a16:creationId xmlns:a16="http://schemas.microsoft.com/office/drawing/2014/main" id="{D3123D91-A4F2-5D8F-0E8A-437E11D61538}"/>
              </a:ext>
            </a:extLst>
          </p:cNvPr>
          <p:cNvPicPr>
            <a:picLocks noChangeAspect="1"/>
          </p:cNvPicPr>
          <p:nvPr/>
        </p:nvPicPr>
        <p:blipFill>
          <a:blip r:embed="rId2"/>
          <a:stretch>
            <a:fillRect/>
          </a:stretch>
        </p:blipFill>
        <p:spPr>
          <a:xfrm>
            <a:off x="7539581" y="2766817"/>
            <a:ext cx="2583197" cy="2751667"/>
          </a:xfrm>
          <a:prstGeom prst="rect">
            <a:avLst/>
          </a:prstGeom>
        </p:spPr>
      </p:pic>
    </p:spTree>
    <p:extLst>
      <p:ext uri="{BB962C8B-B14F-4D97-AF65-F5344CB8AC3E}">
        <p14:creationId xmlns:p14="http://schemas.microsoft.com/office/powerpoint/2010/main" val="3915363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589B-3302-8E1B-FF51-E034CA129833}"/>
              </a:ext>
            </a:extLst>
          </p:cNvPr>
          <p:cNvSpPr>
            <a:spLocks noGrp="1"/>
          </p:cNvSpPr>
          <p:nvPr>
            <p:ph type="title"/>
          </p:nvPr>
        </p:nvSpPr>
        <p:spPr>
          <a:xfrm>
            <a:off x="838200" y="365125"/>
            <a:ext cx="10515600" cy="678581"/>
          </a:xfrm>
        </p:spPr>
        <p:txBody>
          <a:bodyPr>
            <a:normAutofit fontScale="90000"/>
          </a:bodyPr>
          <a:lstStyle/>
          <a:p>
            <a:pPr>
              <a:spcBef>
                <a:spcPts val="1000"/>
              </a:spcBef>
            </a:pPr>
            <a:br>
              <a:rPr lang="en-GB" sz="2600" b="1" dirty="0">
                <a:solidFill>
                  <a:srgbClr val="282D38"/>
                </a:solidFill>
                <a:latin typeface="Aptos"/>
              </a:rPr>
            </a:br>
            <a:r>
              <a:rPr lang="en-GB" sz="2600" b="1" dirty="0">
                <a:solidFill>
                  <a:srgbClr val="282D38"/>
                </a:solidFill>
                <a:latin typeface="Aptos"/>
              </a:rPr>
              <a:t>Universal Credit for Parents</a:t>
            </a:r>
            <a:endParaRPr lang="en-GB" sz="2600" dirty="0">
              <a:latin typeface="Aptos"/>
            </a:endParaRPr>
          </a:p>
          <a:p>
            <a:endParaRPr lang="en-GB" dirty="0"/>
          </a:p>
        </p:txBody>
      </p:sp>
      <p:sp>
        <p:nvSpPr>
          <p:cNvPr id="3" name="Content Placeholder 2">
            <a:extLst>
              <a:ext uri="{FF2B5EF4-FFF2-40B4-BE49-F238E27FC236}">
                <a16:creationId xmlns:a16="http://schemas.microsoft.com/office/drawing/2014/main" id="{A1F1B16F-6EB4-8948-2DEC-2AB0A0A60F23}"/>
              </a:ext>
            </a:extLst>
          </p:cNvPr>
          <p:cNvSpPr>
            <a:spLocks noGrp="1"/>
          </p:cNvSpPr>
          <p:nvPr>
            <p:ph idx="1"/>
          </p:nvPr>
        </p:nvSpPr>
        <p:spPr>
          <a:xfrm>
            <a:off x="838200" y="1250531"/>
            <a:ext cx="10515600" cy="4926432"/>
          </a:xfrm>
        </p:spPr>
        <p:txBody>
          <a:bodyPr vert="horz" lIns="91440" tIns="45720" rIns="91440" bIns="45720" rtlCol="0" anchor="t">
            <a:normAutofit/>
          </a:bodyPr>
          <a:lstStyle/>
          <a:p>
            <a:pPr marL="0" indent="0">
              <a:buNone/>
            </a:pPr>
            <a:r>
              <a:rPr lang="en-GB" dirty="0">
                <a:ea typeface="+mn-lt"/>
                <a:cs typeface="+mn-lt"/>
              </a:rPr>
              <a:t>Universal Credit for those on low incomes, </a:t>
            </a:r>
            <a:r>
              <a:rPr lang="en-GB" sz="2600" dirty="0">
                <a:ea typeface="+mn-lt"/>
                <a:cs typeface="+mn-lt"/>
              </a:rPr>
              <a:t>out of work or has less than </a:t>
            </a:r>
            <a:r>
              <a:rPr lang="en-GB" dirty="0">
                <a:ea typeface="+mn-lt"/>
                <a:cs typeface="+mn-lt"/>
              </a:rPr>
              <a:t>£16,000 in savings</a:t>
            </a:r>
            <a:endParaRPr lang="en-GB">
              <a:ea typeface="+mn-lt"/>
              <a:cs typeface="+mn-lt"/>
            </a:endParaRPr>
          </a:p>
          <a:p>
            <a:pPr marL="0" indent="0">
              <a:buNone/>
            </a:pPr>
            <a:r>
              <a:rPr lang="en-GB" dirty="0">
                <a:ea typeface="+mn-lt"/>
                <a:cs typeface="+mn-lt"/>
              </a:rPr>
              <a:t>Under Universal Credit you can receive financial support to help with the costs of looking after children.</a:t>
            </a:r>
            <a:endParaRPr lang="en-GB"/>
          </a:p>
          <a:p>
            <a:r>
              <a:rPr lang="en-GB" dirty="0">
                <a:ea typeface="+mn-lt"/>
                <a:cs typeface="+mn-lt"/>
              </a:rPr>
              <a:t>Children are normally classified as those under the age of 16 or up to the age of 20 if they are in approved education or training</a:t>
            </a:r>
          </a:p>
          <a:p>
            <a:r>
              <a:rPr lang="en-GB" dirty="0"/>
              <a:t>Higher rate if children has a disability</a:t>
            </a:r>
          </a:p>
          <a:p>
            <a:r>
              <a:rPr lang="en-GB" dirty="0"/>
              <a:t>Tax credits – coming to an end April 2025</a:t>
            </a:r>
          </a:p>
        </p:txBody>
      </p:sp>
    </p:spTree>
    <p:extLst>
      <p:ext uri="{BB962C8B-B14F-4D97-AF65-F5344CB8AC3E}">
        <p14:creationId xmlns:p14="http://schemas.microsoft.com/office/powerpoint/2010/main" val="4029767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15B9A-6791-2617-78A1-33D7C1E53F51}"/>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Benefits for Unemployed</a:t>
            </a:r>
          </a:p>
        </p:txBody>
      </p:sp>
      <p:grpSp>
        <p:nvGrpSpPr>
          <p:cNvPr id="13" name="Group 12">
            <a:extLst>
              <a:ext uri="{FF2B5EF4-FFF2-40B4-BE49-F238E27FC236}">
                <a16:creationId xmlns:a16="http://schemas.microsoft.com/office/drawing/2014/main" id="{36AB285A-81F9-42F0-A9FD-0058EB46EF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4" name="Group 13">
              <a:extLst>
                <a:ext uri="{FF2B5EF4-FFF2-40B4-BE49-F238E27FC236}">
                  <a16:creationId xmlns:a16="http://schemas.microsoft.com/office/drawing/2014/main" id="{A08FF3E0-ABFD-4639-B6D5-59DC3C50432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2" name="Freeform: Shape 21">
                <a:extLst>
                  <a:ext uri="{FF2B5EF4-FFF2-40B4-BE49-F238E27FC236}">
                    <a16:creationId xmlns:a16="http://schemas.microsoft.com/office/drawing/2014/main" id="{05F28668-2B20-456B-B40F-9496D0A01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345261A6-F525-4DE2-99D5-BD04602D3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5" name="Group 14">
              <a:extLst>
                <a:ext uri="{FF2B5EF4-FFF2-40B4-BE49-F238E27FC236}">
                  <a16:creationId xmlns:a16="http://schemas.microsoft.com/office/drawing/2014/main" id="{5726B9BC-5A36-4E2B-ACA8-E750DAF63C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6" name="Group 15">
                <a:extLst>
                  <a:ext uri="{FF2B5EF4-FFF2-40B4-BE49-F238E27FC236}">
                    <a16:creationId xmlns:a16="http://schemas.microsoft.com/office/drawing/2014/main" id="{D3D8668E-61B9-48EF-9EBA-555647BA6D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0" name="Freeform: Shape 19">
                  <a:extLst>
                    <a:ext uri="{FF2B5EF4-FFF2-40B4-BE49-F238E27FC236}">
                      <a16:creationId xmlns:a16="http://schemas.microsoft.com/office/drawing/2014/main" id="{3B5CB98A-8493-4791-B351-0BC590BB9A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CA2FB47-60A5-434E-9BA4-1FF65518A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 name="Group 16">
                <a:extLst>
                  <a:ext uri="{FF2B5EF4-FFF2-40B4-BE49-F238E27FC236}">
                    <a16:creationId xmlns:a16="http://schemas.microsoft.com/office/drawing/2014/main" id="{406D9D90-1212-40FF-BAB0-8A661FC855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8" name="Freeform: Shape 17">
                  <a:extLst>
                    <a:ext uri="{FF2B5EF4-FFF2-40B4-BE49-F238E27FC236}">
                      <a16:creationId xmlns:a16="http://schemas.microsoft.com/office/drawing/2014/main" id="{903898C6-CE98-4636-8CE5-5172BD2B9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5326F39-37DB-4935-9AD9-746655D5D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grpSp>
      <p:pic>
        <p:nvPicPr>
          <p:cNvPr id="4" name="Content Placeholder 3" descr="A group of people standing outside a building&#10;&#10;AI-generated content may be incorrect.">
            <a:extLst>
              <a:ext uri="{FF2B5EF4-FFF2-40B4-BE49-F238E27FC236}">
                <a16:creationId xmlns:a16="http://schemas.microsoft.com/office/drawing/2014/main" id="{8A3D52FC-31A4-680D-C68B-839776758834}"/>
              </a:ext>
            </a:extLst>
          </p:cNvPr>
          <p:cNvPicPr>
            <a:picLocks noChangeAspect="1"/>
          </p:cNvPicPr>
          <p:nvPr/>
        </p:nvPicPr>
        <p:blipFill>
          <a:blip r:embed="rId3"/>
          <a:stretch>
            <a:fillRect/>
          </a:stretch>
        </p:blipFill>
        <p:spPr>
          <a:xfrm>
            <a:off x="835024" y="1708412"/>
            <a:ext cx="2663825" cy="4021351"/>
          </a:xfrm>
          <a:prstGeom prst="rect">
            <a:avLst/>
          </a:prstGeom>
        </p:spPr>
      </p:pic>
      <p:sp>
        <p:nvSpPr>
          <p:cNvPr id="8" name="Content Placeholder 7">
            <a:extLst>
              <a:ext uri="{FF2B5EF4-FFF2-40B4-BE49-F238E27FC236}">
                <a16:creationId xmlns:a16="http://schemas.microsoft.com/office/drawing/2014/main" id="{A1C65BC4-7D6B-036B-4121-8F0BB0BAD062}"/>
              </a:ext>
            </a:extLst>
          </p:cNvPr>
          <p:cNvSpPr>
            <a:spLocks noGrp="1"/>
          </p:cNvSpPr>
          <p:nvPr>
            <p:ph idx="1"/>
          </p:nvPr>
        </p:nvSpPr>
        <p:spPr>
          <a:xfrm>
            <a:off x="5232401" y="3146400"/>
            <a:ext cx="6140449" cy="2454300"/>
          </a:xfrm>
        </p:spPr>
        <p:txBody>
          <a:bodyPr>
            <a:normAutofit/>
          </a:bodyPr>
          <a:lstStyle/>
          <a:p>
            <a:endParaRPr lang="en-US" sz="2400">
              <a:solidFill>
                <a:schemeClr val="bg1">
                  <a:alpha val="80000"/>
                </a:schemeClr>
              </a:solidFill>
            </a:endParaRPr>
          </a:p>
        </p:txBody>
      </p:sp>
    </p:spTree>
    <p:extLst>
      <p:ext uri="{BB962C8B-B14F-4D97-AF65-F5344CB8AC3E}">
        <p14:creationId xmlns:p14="http://schemas.microsoft.com/office/powerpoint/2010/main" val="2806803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33689-A38B-474E-D5E9-A3F2503EE228}"/>
              </a:ext>
            </a:extLst>
          </p:cNvPr>
          <p:cNvSpPr>
            <a:spLocks noGrp="1"/>
          </p:cNvSpPr>
          <p:nvPr>
            <p:ph type="title"/>
          </p:nvPr>
        </p:nvSpPr>
        <p:spPr>
          <a:xfrm>
            <a:off x="838200" y="437012"/>
            <a:ext cx="10515600" cy="606696"/>
          </a:xfrm>
        </p:spPr>
        <p:txBody>
          <a:bodyPr>
            <a:normAutofit fontScale="90000"/>
          </a:bodyPr>
          <a:lstStyle/>
          <a:p>
            <a:r>
              <a:rPr lang="en-GB" dirty="0"/>
              <a:t>Unemployed</a:t>
            </a:r>
            <a:endParaRPr lang="en-US" dirty="0"/>
          </a:p>
        </p:txBody>
      </p:sp>
      <p:sp>
        <p:nvSpPr>
          <p:cNvPr id="3" name="Content Placeholder 2">
            <a:extLst>
              <a:ext uri="{FF2B5EF4-FFF2-40B4-BE49-F238E27FC236}">
                <a16:creationId xmlns:a16="http://schemas.microsoft.com/office/drawing/2014/main" id="{9B3EFA5D-0317-8EEC-897C-C18F75CA7A23}"/>
              </a:ext>
            </a:extLst>
          </p:cNvPr>
          <p:cNvSpPr>
            <a:spLocks noGrp="1"/>
          </p:cNvSpPr>
          <p:nvPr>
            <p:ph idx="1"/>
          </p:nvPr>
        </p:nvSpPr>
        <p:spPr>
          <a:xfrm>
            <a:off x="608162" y="1236154"/>
            <a:ext cx="10515600" cy="4940809"/>
          </a:xfrm>
        </p:spPr>
        <p:txBody>
          <a:bodyPr vert="horz" lIns="91440" tIns="45720" rIns="91440" bIns="45720" rtlCol="0" anchor="t">
            <a:noAutofit/>
          </a:bodyPr>
          <a:lstStyle/>
          <a:p>
            <a:r>
              <a:rPr lang="en-GB" sz="2400" dirty="0">
                <a:latin typeface="Calibri"/>
                <a:ea typeface="Calibri"/>
                <a:cs typeface="Calibri"/>
              </a:rPr>
              <a:t>Jobseeker’s Allowance claiming-</a:t>
            </a:r>
          </a:p>
          <a:p>
            <a:r>
              <a:rPr lang="en-GB" sz="2400" dirty="0">
                <a:latin typeface="Calibri"/>
                <a:ea typeface="Calibri"/>
                <a:cs typeface="Calibri"/>
              </a:rPr>
              <a:t>In 2012, unemployment reached a high point, and 1.59 million people were claiming Jobseeker’s Allowance. </a:t>
            </a:r>
          </a:p>
          <a:p>
            <a:r>
              <a:rPr lang="en-GB" sz="2400" dirty="0">
                <a:latin typeface="Calibri"/>
                <a:ea typeface="Calibri"/>
                <a:cs typeface="Calibri"/>
              </a:rPr>
              <a:t>By 2020, this figure had dropped dramatically to 337,175 and then increased in 2021 due to many people losing their jobs as a result of the pandemic. </a:t>
            </a:r>
          </a:p>
          <a:p>
            <a:r>
              <a:rPr lang="en-GB" sz="2400" dirty="0">
                <a:latin typeface="Calibri"/>
                <a:ea typeface="Calibri"/>
                <a:cs typeface="Calibri"/>
              </a:rPr>
              <a:t>While the overall unemployment rate has dropped in the UK due to improvements in the economy</a:t>
            </a:r>
          </a:p>
          <a:p>
            <a:r>
              <a:rPr lang="en-GB" sz="2400" dirty="0">
                <a:latin typeface="Calibri"/>
                <a:ea typeface="Calibri"/>
                <a:cs typeface="Calibri"/>
              </a:rPr>
              <a:t>Young people and unemployment - </a:t>
            </a:r>
            <a:br>
              <a:rPr lang="en-GB" sz="2400" dirty="0">
                <a:latin typeface="Calibri"/>
                <a:ea typeface="Calibri"/>
                <a:cs typeface="Calibri"/>
              </a:rPr>
            </a:br>
            <a:r>
              <a:rPr lang="en-GB" sz="2400" dirty="0">
                <a:latin typeface="Calibri"/>
                <a:ea typeface="Calibri"/>
                <a:cs typeface="Calibri"/>
              </a:rPr>
              <a:t>According to the UK government, there were 570,000 young people (aged 16 to 24) who were unemployed in February to April 2024. This was an increase of 77,000 from the previous year. </a:t>
            </a:r>
          </a:p>
          <a:p>
            <a:r>
              <a:rPr lang="en-GB" sz="2400" dirty="0">
                <a:latin typeface="Calibri"/>
                <a:ea typeface="Calibri"/>
                <a:cs typeface="Calibri"/>
              </a:rPr>
              <a:t>In 2022, youth unemployment was at an historically low level at 406,000. This was the lowest recorded level since records began in 1992.</a:t>
            </a:r>
          </a:p>
          <a:p>
            <a:endParaRPr lang="en-GB" sz="2000" dirty="0"/>
          </a:p>
        </p:txBody>
      </p:sp>
    </p:spTree>
    <p:extLst>
      <p:ext uri="{BB962C8B-B14F-4D97-AF65-F5344CB8AC3E}">
        <p14:creationId xmlns:p14="http://schemas.microsoft.com/office/powerpoint/2010/main" val="1984725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0B395-8B88-DFA6-D30D-17939C2C1769}"/>
              </a:ext>
            </a:extLst>
          </p:cNvPr>
          <p:cNvSpPr>
            <a:spLocks noGrp="1"/>
          </p:cNvSpPr>
          <p:nvPr>
            <p:ph type="title"/>
          </p:nvPr>
        </p:nvSpPr>
        <p:spPr>
          <a:xfrm>
            <a:off x="838200" y="365125"/>
            <a:ext cx="10515600" cy="836733"/>
          </a:xfrm>
        </p:spPr>
        <p:txBody>
          <a:bodyPr>
            <a:normAutofit fontScale="90000"/>
          </a:bodyPr>
          <a:lstStyle/>
          <a:p>
            <a:br>
              <a:rPr lang="en-GB" dirty="0"/>
            </a:br>
            <a:r>
              <a:rPr lang="en-GB" dirty="0"/>
              <a:t>Unemployed Welfare </a:t>
            </a:r>
          </a:p>
        </p:txBody>
      </p:sp>
      <p:sp>
        <p:nvSpPr>
          <p:cNvPr id="3" name="Content Placeholder 2">
            <a:extLst>
              <a:ext uri="{FF2B5EF4-FFF2-40B4-BE49-F238E27FC236}">
                <a16:creationId xmlns:a16="http://schemas.microsoft.com/office/drawing/2014/main" id="{E75845FA-73A7-177C-0B02-9EFB9D70B4E1}"/>
              </a:ext>
            </a:extLst>
          </p:cNvPr>
          <p:cNvSpPr>
            <a:spLocks noGrp="1"/>
          </p:cNvSpPr>
          <p:nvPr>
            <p:ph idx="1"/>
          </p:nvPr>
        </p:nvSpPr>
        <p:spPr>
          <a:xfrm>
            <a:off x="838200" y="1566833"/>
            <a:ext cx="10515600" cy="4912054"/>
          </a:xfrm>
        </p:spPr>
        <p:txBody>
          <a:bodyPr vert="horz" lIns="91440" tIns="45720" rIns="91440" bIns="45720" rtlCol="0" anchor="t">
            <a:noAutofit/>
          </a:bodyPr>
          <a:lstStyle/>
          <a:p>
            <a:r>
              <a:rPr lang="en-GB" dirty="0">
                <a:latin typeface="Calibri"/>
                <a:ea typeface="+mn-lt"/>
                <a:cs typeface="+mn-lt"/>
              </a:rPr>
              <a:t>How many people in the UK are classified as long-term unemployed</a:t>
            </a:r>
            <a:endParaRPr lang="en-GB">
              <a:latin typeface="Calibri"/>
              <a:ea typeface="Calibri"/>
              <a:cs typeface="Calibri"/>
            </a:endParaRPr>
          </a:p>
          <a:p>
            <a:pPr lvl="1"/>
            <a:r>
              <a:rPr lang="en-GB" sz="2800" dirty="0">
                <a:latin typeface="Calibri"/>
                <a:ea typeface="+mn-lt"/>
                <a:cs typeface="+mn-lt"/>
              </a:rPr>
              <a:t>The number of long-term unemployed (people who have been looking for a job for over 12 months) in the UK is 1% as of July 2024. </a:t>
            </a:r>
          </a:p>
          <a:p>
            <a:endParaRPr lang="en-GB" dirty="0">
              <a:latin typeface="Calibri"/>
              <a:ea typeface="+mn-lt"/>
              <a:cs typeface="+mn-lt"/>
            </a:endParaRPr>
          </a:p>
          <a:p>
            <a:r>
              <a:rPr lang="en-GB" dirty="0">
                <a:latin typeface="Calibri"/>
                <a:ea typeface="+mn-lt"/>
                <a:cs typeface="+mn-lt"/>
              </a:rPr>
              <a:t>How much does the UK spend on welfare for every citizen?</a:t>
            </a:r>
            <a:endParaRPr lang="en-GB">
              <a:latin typeface="Calibri"/>
              <a:ea typeface="Calibri"/>
              <a:cs typeface="Calibri"/>
            </a:endParaRPr>
          </a:p>
          <a:p>
            <a:r>
              <a:rPr lang="en-GB" dirty="0">
                <a:latin typeface="Calibri"/>
                <a:ea typeface="+mn-lt"/>
                <a:cs typeface="+mn-lt"/>
              </a:rPr>
              <a:t>According to the Office for Budgetary Responsibility, in 2019 the UK government spent around £8000 per household on welfare (or £3255 per person). </a:t>
            </a:r>
            <a:endParaRPr lang="en-GB">
              <a:latin typeface="Calibri"/>
              <a:ea typeface="Calibri"/>
              <a:cs typeface="Calibri"/>
            </a:endParaRPr>
          </a:p>
        </p:txBody>
      </p:sp>
    </p:spTree>
    <p:extLst>
      <p:ext uri="{BB962C8B-B14F-4D97-AF65-F5344CB8AC3E}">
        <p14:creationId xmlns:p14="http://schemas.microsoft.com/office/powerpoint/2010/main" val="3993450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FF187B-A33D-7709-2CEE-5D4568541208}"/>
              </a:ext>
            </a:extLst>
          </p:cNvPr>
          <p:cNvPicPr>
            <a:picLocks noChangeAspect="1"/>
          </p:cNvPicPr>
          <p:nvPr/>
        </p:nvPicPr>
        <p:blipFill>
          <a:blip r:embed="rId3"/>
          <a:stretch>
            <a:fillRect/>
          </a:stretch>
        </p:blipFill>
        <p:spPr>
          <a:xfrm>
            <a:off x="855407" y="427728"/>
            <a:ext cx="10397612" cy="5458722"/>
          </a:xfrm>
          <a:prstGeom prst="rect">
            <a:avLst/>
          </a:prstGeom>
        </p:spPr>
      </p:pic>
    </p:spTree>
    <p:extLst>
      <p:ext uri="{BB962C8B-B14F-4D97-AF65-F5344CB8AC3E}">
        <p14:creationId xmlns:p14="http://schemas.microsoft.com/office/powerpoint/2010/main" val="33482362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AB23-5884-158D-86F2-7E69A0A7E482}"/>
              </a:ext>
            </a:extLst>
          </p:cNvPr>
          <p:cNvSpPr>
            <a:spLocks noGrp="1"/>
          </p:cNvSpPr>
          <p:nvPr>
            <p:ph type="title"/>
          </p:nvPr>
        </p:nvSpPr>
        <p:spPr>
          <a:xfrm>
            <a:off x="838200" y="365125"/>
            <a:ext cx="10515600" cy="764847"/>
          </a:xfrm>
        </p:spPr>
        <p:txBody>
          <a:bodyPr>
            <a:normAutofit fontScale="90000"/>
          </a:bodyPr>
          <a:lstStyle/>
          <a:p>
            <a:pPr>
              <a:spcBef>
                <a:spcPts val="1000"/>
              </a:spcBef>
            </a:pPr>
            <a:br>
              <a:rPr lang="en-GB" sz="2200" b="1" dirty="0">
                <a:solidFill>
                  <a:srgbClr val="282D38"/>
                </a:solidFill>
                <a:latin typeface="Aptos"/>
              </a:rPr>
            </a:br>
            <a:br>
              <a:rPr lang="en-GB" sz="2200" b="1" dirty="0">
                <a:latin typeface="Aptos"/>
              </a:rPr>
            </a:br>
            <a:r>
              <a:rPr lang="en-GB" sz="2400" b="1" dirty="0">
                <a:solidFill>
                  <a:srgbClr val="282D38"/>
                </a:solidFill>
                <a:latin typeface="Calibri"/>
                <a:ea typeface="Calibri"/>
                <a:cs typeface="Calibri"/>
              </a:rPr>
              <a:t>Restrictions in the UK Welfare System</a:t>
            </a:r>
            <a:endParaRPr lang="en-GB" sz="2400" dirty="0">
              <a:latin typeface="Calibri"/>
              <a:ea typeface="Calibri"/>
              <a:cs typeface="Calibri"/>
            </a:endParaRPr>
          </a:p>
          <a:p>
            <a:endParaRPr lang="en-GB" dirty="0"/>
          </a:p>
        </p:txBody>
      </p:sp>
      <p:sp>
        <p:nvSpPr>
          <p:cNvPr id="3" name="Content Placeholder 2">
            <a:extLst>
              <a:ext uri="{FF2B5EF4-FFF2-40B4-BE49-F238E27FC236}">
                <a16:creationId xmlns:a16="http://schemas.microsoft.com/office/drawing/2014/main" id="{996BD887-1F03-5ED1-542C-6FE00254991D}"/>
              </a:ext>
            </a:extLst>
          </p:cNvPr>
          <p:cNvSpPr>
            <a:spLocks noGrp="1"/>
          </p:cNvSpPr>
          <p:nvPr>
            <p:ph idx="1"/>
          </p:nvPr>
        </p:nvSpPr>
        <p:spPr>
          <a:xfrm>
            <a:off x="838200" y="1129972"/>
            <a:ext cx="10515600" cy="5046991"/>
          </a:xfrm>
        </p:spPr>
        <p:txBody>
          <a:bodyPr vert="horz" lIns="91440" tIns="45720" rIns="91440" bIns="45720" rtlCol="0" anchor="t">
            <a:normAutofit fontScale="92500"/>
          </a:bodyPr>
          <a:lstStyle/>
          <a:p>
            <a:r>
              <a:rPr lang="en-GB" b="1" dirty="0">
                <a:solidFill>
                  <a:srgbClr val="282D38"/>
                </a:solidFill>
                <a:latin typeface="Calibri"/>
                <a:ea typeface="+mn-lt"/>
                <a:cs typeface="+mn-lt"/>
              </a:rPr>
              <a:t>The Benefit Cap and the Welfare Cap</a:t>
            </a:r>
            <a:endParaRPr lang="en-GB" dirty="0">
              <a:latin typeface="Calibri"/>
              <a:ea typeface="Calibri"/>
              <a:cs typeface="Calibri"/>
            </a:endParaRPr>
          </a:p>
          <a:p>
            <a:r>
              <a:rPr lang="en-GB" dirty="0">
                <a:latin typeface="Calibri"/>
                <a:ea typeface="+mn-lt"/>
                <a:cs typeface="+mn-lt"/>
              </a:rPr>
              <a:t>introduced in 2013 as an attempt to limit government spending on benefits by limiting the total amount that a person can receive in benefits.</a:t>
            </a:r>
            <a:endParaRPr lang="en-GB" dirty="0">
              <a:latin typeface="Calibri"/>
              <a:ea typeface="Calibri"/>
              <a:cs typeface="Calibri"/>
            </a:endParaRPr>
          </a:p>
          <a:p>
            <a:r>
              <a:rPr lang="en-GB" dirty="0">
                <a:latin typeface="Calibri"/>
                <a:ea typeface="+mn-lt"/>
                <a:cs typeface="+mn-lt"/>
              </a:rPr>
              <a:t>The idea behind the benefits cap was that no claimant should be able to receive more in welfare than the average earnings of a typical worker.</a:t>
            </a:r>
          </a:p>
          <a:p>
            <a:r>
              <a:rPr lang="en-GB" dirty="0">
                <a:latin typeface="Calibri"/>
                <a:ea typeface="+mn-lt"/>
                <a:cs typeface="+mn-lt"/>
              </a:rPr>
              <a:t>As of 2024, the limit to the amount that a person can receive in benefits in London is £25,323 per year. Outside of London it is £22,020 per year.</a:t>
            </a:r>
            <a:endParaRPr lang="en-GB" dirty="0">
              <a:latin typeface="Calibri"/>
              <a:ea typeface="Calibri"/>
              <a:cs typeface="Calibri"/>
            </a:endParaRPr>
          </a:p>
          <a:p>
            <a:r>
              <a:rPr lang="en-GB" dirty="0">
                <a:latin typeface="Calibri"/>
                <a:ea typeface="+mn-lt"/>
                <a:cs typeface="+mn-lt"/>
              </a:rPr>
              <a:t>On top of the benefit cap, the welfare cap was also introduced in 2014. - designed to limit the total amount that the government spent on social security benefits and tax credits. </a:t>
            </a:r>
          </a:p>
          <a:p>
            <a:r>
              <a:rPr lang="en-GB" dirty="0">
                <a:latin typeface="Calibri"/>
                <a:ea typeface="+mn-lt"/>
                <a:cs typeface="+mn-lt"/>
              </a:rPr>
              <a:t>Both measures have led to a restriction in the amount that individuals and society can receive in benefits.</a:t>
            </a:r>
            <a:endParaRPr lang="en-GB" dirty="0">
              <a:latin typeface="Calibri"/>
              <a:ea typeface="Calibri"/>
              <a:cs typeface="Calibri"/>
            </a:endParaRPr>
          </a:p>
          <a:p>
            <a:endParaRPr lang="en-GB" dirty="0"/>
          </a:p>
        </p:txBody>
      </p:sp>
    </p:spTree>
    <p:extLst>
      <p:ext uri="{BB962C8B-B14F-4D97-AF65-F5344CB8AC3E}">
        <p14:creationId xmlns:p14="http://schemas.microsoft.com/office/powerpoint/2010/main" val="2208567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0CBF5-A203-AC48-9576-FDA787CE3885}"/>
              </a:ext>
            </a:extLst>
          </p:cNvPr>
          <p:cNvSpPr>
            <a:spLocks noGrp="1"/>
          </p:cNvSpPr>
          <p:nvPr>
            <p:ph type="title"/>
          </p:nvPr>
        </p:nvSpPr>
        <p:spPr>
          <a:xfrm>
            <a:off x="686834" y="1153572"/>
            <a:ext cx="3200400" cy="4461163"/>
          </a:xfrm>
        </p:spPr>
        <p:txBody>
          <a:bodyPr>
            <a:normAutofit/>
          </a:bodyPr>
          <a:lstStyle/>
          <a:p>
            <a:r>
              <a:rPr lang="en-GB">
                <a:solidFill>
                  <a:srgbClr val="FFFFFF"/>
                </a:solidFill>
              </a:rPr>
              <a:t>ESA &amp; PIP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FC9FDE-A5A0-68BA-18D3-BBD8347A0B0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Employment and Support Allowance is a form of financial aid for those whose health condition or disability makes it impossible or difficult for them to work</a:t>
            </a:r>
          </a:p>
          <a:p>
            <a:r>
              <a:rPr lang="en-GB" dirty="0"/>
              <a:t>PIP - </a:t>
            </a:r>
            <a:r>
              <a:rPr lang="en-GB" dirty="0">
                <a:ea typeface="+mn-lt"/>
                <a:cs typeface="+mn-lt"/>
              </a:rPr>
              <a:t> Personal Independence Payment if you have extra costs because of a disability or a long-term health condition.</a:t>
            </a:r>
            <a:endParaRPr lang="en-GB" dirty="0"/>
          </a:p>
          <a:p>
            <a:r>
              <a:rPr lang="en-GB" dirty="0">
                <a:ea typeface="+mn-lt"/>
                <a:cs typeface="+mn-lt"/>
              </a:rPr>
              <a:t>You can receive </a:t>
            </a:r>
            <a:r>
              <a:rPr lang="en-GB" dirty="0" err="1">
                <a:ea typeface="+mn-lt"/>
                <a:cs typeface="+mn-lt"/>
              </a:rPr>
              <a:t>PiP</a:t>
            </a:r>
            <a:r>
              <a:rPr lang="en-GB" dirty="0">
                <a:ea typeface="+mn-lt"/>
                <a:cs typeface="+mn-lt"/>
              </a:rPr>
              <a:t> if you work or you are unemployed.</a:t>
            </a:r>
            <a:endParaRPr lang="en-GB" dirty="0"/>
          </a:p>
          <a:p>
            <a:endParaRPr lang="en-GB"/>
          </a:p>
        </p:txBody>
      </p:sp>
    </p:spTree>
    <p:extLst>
      <p:ext uri="{BB962C8B-B14F-4D97-AF65-F5344CB8AC3E}">
        <p14:creationId xmlns:p14="http://schemas.microsoft.com/office/powerpoint/2010/main" val="13794016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634D8-4855-36D1-00EA-636316A5BDE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Benefits for Disabled </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ist of words on a white background&#10;&#10;AI-generated content may be incorrect.">
            <a:extLst>
              <a:ext uri="{FF2B5EF4-FFF2-40B4-BE49-F238E27FC236}">
                <a16:creationId xmlns:a16="http://schemas.microsoft.com/office/drawing/2014/main" id="{DB7E2C9A-4DA1-7C4A-3E3E-62A31093C37B}"/>
              </a:ext>
            </a:extLst>
          </p:cNvPr>
          <p:cNvPicPr>
            <a:picLocks noChangeAspect="1"/>
          </p:cNvPicPr>
          <p:nvPr/>
        </p:nvPicPr>
        <p:blipFill>
          <a:blip r:embed="rId2"/>
          <a:stretch>
            <a:fillRect/>
          </a:stretch>
        </p:blipFill>
        <p:spPr>
          <a:xfrm>
            <a:off x="233776" y="2534347"/>
            <a:ext cx="5614416" cy="3865453"/>
          </a:xfrm>
          <a:prstGeom prst="rect">
            <a:avLst/>
          </a:prstGeom>
        </p:spPr>
      </p:pic>
      <p:pic>
        <p:nvPicPr>
          <p:cNvPr id="4" name="Content Placeholder 3" descr="A close-up of a document&#10;&#10;AI-generated content may be incorrect.">
            <a:extLst>
              <a:ext uri="{FF2B5EF4-FFF2-40B4-BE49-F238E27FC236}">
                <a16:creationId xmlns:a16="http://schemas.microsoft.com/office/drawing/2014/main" id="{1670FD5E-9276-03E4-10A1-578C5DCA81E5}"/>
              </a:ext>
            </a:extLst>
          </p:cNvPr>
          <p:cNvPicPr>
            <a:picLocks noGrp="1" noChangeAspect="1"/>
          </p:cNvPicPr>
          <p:nvPr>
            <p:ph idx="1"/>
          </p:nvPr>
        </p:nvPicPr>
        <p:blipFill>
          <a:blip r:embed="rId3"/>
          <a:stretch>
            <a:fillRect/>
          </a:stretch>
        </p:blipFill>
        <p:spPr>
          <a:xfrm>
            <a:off x="6254496" y="2534347"/>
            <a:ext cx="5614416" cy="3549146"/>
          </a:xfrm>
          <a:prstGeom prst="rect">
            <a:avLst/>
          </a:prstGeom>
        </p:spPr>
      </p:pic>
    </p:spTree>
    <p:extLst>
      <p:ext uri="{BB962C8B-B14F-4D97-AF65-F5344CB8AC3E}">
        <p14:creationId xmlns:p14="http://schemas.microsoft.com/office/powerpoint/2010/main" val="23205046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09A79-E224-8F7A-184F-E917829A5FBF}"/>
              </a:ext>
            </a:extLst>
          </p:cNvPr>
          <p:cNvSpPr>
            <a:spLocks noGrp="1"/>
          </p:cNvSpPr>
          <p:nvPr>
            <p:ph type="title"/>
          </p:nvPr>
        </p:nvSpPr>
        <p:spPr>
          <a:xfrm>
            <a:off x="761803" y="350196"/>
            <a:ext cx="4646904" cy="1624520"/>
          </a:xfrm>
        </p:spPr>
        <p:txBody>
          <a:bodyPr anchor="ctr">
            <a:normAutofit/>
          </a:bodyPr>
          <a:lstStyle/>
          <a:p>
            <a:r>
              <a:rPr lang="en-GB" sz="4000"/>
              <a:t>Taks tomorrow</a:t>
            </a:r>
          </a:p>
        </p:txBody>
      </p:sp>
      <p:sp>
        <p:nvSpPr>
          <p:cNvPr id="3" name="Content Placeholder 2">
            <a:extLst>
              <a:ext uri="{FF2B5EF4-FFF2-40B4-BE49-F238E27FC236}">
                <a16:creationId xmlns:a16="http://schemas.microsoft.com/office/drawing/2014/main" id="{3B81AD27-B499-D935-B1DD-CFE58C3E7B2F}"/>
              </a:ext>
            </a:extLst>
          </p:cNvPr>
          <p:cNvSpPr>
            <a:spLocks noGrp="1"/>
          </p:cNvSpPr>
          <p:nvPr>
            <p:ph idx="1"/>
          </p:nvPr>
        </p:nvSpPr>
        <p:spPr>
          <a:xfrm>
            <a:off x="761802" y="2448232"/>
            <a:ext cx="4646905" cy="3908117"/>
          </a:xfrm>
        </p:spPr>
        <p:txBody>
          <a:bodyPr anchor="ctr">
            <a:normAutofit lnSpcReduction="10000"/>
          </a:bodyPr>
          <a:lstStyle/>
          <a:p>
            <a:r>
              <a:rPr lang="en-GB" sz="2000" dirty="0">
                <a:latin typeface="Segoe UI"/>
                <a:cs typeface="Segoe UI"/>
              </a:rPr>
              <a:t>Can you identify and gaps in current welfare Programmes</a:t>
            </a:r>
          </a:p>
          <a:p>
            <a:r>
              <a:rPr lang="en-GB" sz="2000" dirty="0">
                <a:latin typeface="Segoe UI"/>
                <a:cs typeface="Segoe UI"/>
              </a:rPr>
              <a:t>Pick a benefit and discuss gaps or if it is unfair in who receives it. </a:t>
            </a:r>
          </a:p>
          <a:p>
            <a:r>
              <a:rPr lang="en-GB" sz="2000" dirty="0">
                <a:latin typeface="Segoe UI"/>
                <a:cs typeface="Segoe UI"/>
              </a:rPr>
              <a:t>What are the issues</a:t>
            </a:r>
            <a:endParaRPr lang="en-GB" sz="2000" dirty="0"/>
          </a:p>
          <a:p>
            <a:r>
              <a:rPr lang="en-GB" sz="2000" dirty="0"/>
              <a:t>Does the Government need to review it?</a:t>
            </a:r>
          </a:p>
          <a:p>
            <a:r>
              <a:rPr lang="en-GB" sz="2000" dirty="0"/>
              <a:t>Are there any reforms from Government?</a:t>
            </a:r>
          </a:p>
          <a:p>
            <a:r>
              <a:rPr lang="en-GB" sz="2000" dirty="0"/>
              <a:t>You might want to consider the unemployment support in other countries – Could UK do that?</a:t>
            </a:r>
          </a:p>
        </p:txBody>
      </p:sp>
      <p:pic>
        <p:nvPicPr>
          <p:cNvPr id="5" name="Picture 4" descr="Different colored question marks">
            <a:extLst>
              <a:ext uri="{FF2B5EF4-FFF2-40B4-BE49-F238E27FC236}">
                <a16:creationId xmlns:a16="http://schemas.microsoft.com/office/drawing/2014/main" id="{53FE272E-75D7-1EDB-FA62-A777AD813B79}"/>
              </a:ext>
            </a:extLst>
          </p:cNvPr>
          <p:cNvPicPr>
            <a:picLocks noChangeAspect="1"/>
          </p:cNvPicPr>
          <p:nvPr/>
        </p:nvPicPr>
        <p:blipFill>
          <a:blip r:embed="rId2"/>
          <a:srcRect l="23279" r="26665"/>
          <a:stretch/>
        </p:blipFill>
        <p:spPr>
          <a:xfrm>
            <a:off x="6096000" y="1"/>
            <a:ext cx="6102825" cy="6858000"/>
          </a:xfrm>
          <a:prstGeom prst="rect">
            <a:avLst/>
          </a:prstGeom>
        </p:spPr>
      </p:pic>
    </p:spTree>
    <p:extLst>
      <p:ext uri="{BB962C8B-B14F-4D97-AF65-F5344CB8AC3E}">
        <p14:creationId xmlns:p14="http://schemas.microsoft.com/office/powerpoint/2010/main" val="42639661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BCFC7-EAE8-D205-C552-3D33C5A94F2D}"/>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Workshop Tuesday</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Teacher">
            <a:extLst>
              <a:ext uri="{FF2B5EF4-FFF2-40B4-BE49-F238E27FC236}">
                <a16:creationId xmlns:a16="http://schemas.microsoft.com/office/drawing/2014/main" id="{368F7698-D139-7075-C41D-06A93165B6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22998989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C9FD1-3383-8D2D-B32D-9C7CD374A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FCC7BE-1DF8-0708-6A12-95E8FEF07663}"/>
              </a:ext>
            </a:extLst>
          </p:cNvPr>
          <p:cNvSpPr>
            <a:spLocks noGrp="1"/>
          </p:cNvSpPr>
          <p:nvPr>
            <p:ph type="title"/>
          </p:nvPr>
        </p:nvSpPr>
        <p:spPr>
          <a:xfrm>
            <a:off x="761803" y="350196"/>
            <a:ext cx="4646904" cy="1624520"/>
          </a:xfrm>
        </p:spPr>
        <p:txBody>
          <a:bodyPr anchor="ctr">
            <a:normAutofit/>
          </a:bodyPr>
          <a:lstStyle/>
          <a:p>
            <a:r>
              <a:rPr lang="en-GB" sz="4000"/>
              <a:t>Taks tomorrow</a:t>
            </a:r>
          </a:p>
        </p:txBody>
      </p:sp>
      <p:sp>
        <p:nvSpPr>
          <p:cNvPr id="3" name="Content Placeholder 2">
            <a:extLst>
              <a:ext uri="{FF2B5EF4-FFF2-40B4-BE49-F238E27FC236}">
                <a16:creationId xmlns:a16="http://schemas.microsoft.com/office/drawing/2014/main" id="{5179674B-7AFD-D12C-3A50-BB7C588F06FA}"/>
              </a:ext>
            </a:extLst>
          </p:cNvPr>
          <p:cNvSpPr>
            <a:spLocks noGrp="1"/>
          </p:cNvSpPr>
          <p:nvPr>
            <p:ph idx="1"/>
          </p:nvPr>
        </p:nvSpPr>
        <p:spPr>
          <a:xfrm>
            <a:off x="761802" y="2448232"/>
            <a:ext cx="4646905" cy="3908117"/>
          </a:xfrm>
        </p:spPr>
        <p:txBody>
          <a:bodyPr anchor="ctr">
            <a:normAutofit lnSpcReduction="10000"/>
          </a:bodyPr>
          <a:lstStyle/>
          <a:p>
            <a:r>
              <a:rPr lang="en-GB" sz="2000" dirty="0">
                <a:latin typeface="Segoe UI"/>
                <a:cs typeface="Segoe UI"/>
              </a:rPr>
              <a:t>Can you identify and gaps in current welfare Programmes</a:t>
            </a:r>
          </a:p>
          <a:p>
            <a:r>
              <a:rPr lang="en-GB" sz="2000" dirty="0">
                <a:latin typeface="Segoe UI"/>
                <a:cs typeface="Segoe UI"/>
              </a:rPr>
              <a:t>Pick a benefit and discuss gaps or if it is unfair in who receives it. </a:t>
            </a:r>
          </a:p>
          <a:p>
            <a:r>
              <a:rPr lang="en-GB" sz="2000" dirty="0">
                <a:latin typeface="Segoe UI"/>
                <a:cs typeface="Segoe UI"/>
              </a:rPr>
              <a:t>What are the issues</a:t>
            </a:r>
            <a:endParaRPr lang="en-GB" sz="2000" dirty="0"/>
          </a:p>
          <a:p>
            <a:r>
              <a:rPr lang="en-GB" sz="2000" dirty="0"/>
              <a:t>Does the Government need to review it?</a:t>
            </a:r>
          </a:p>
          <a:p>
            <a:r>
              <a:rPr lang="en-GB" sz="2000" dirty="0"/>
              <a:t>Are there any reforms from Government?</a:t>
            </a:r>
          </a:p>
          <a:p>
            <a:r>
              <a:rPr lang="en-GB" sz="2000" dirty="0"/>
              <a:t>You might want to consider the unemployment support in other countries – Could UK do that?</a:t>
            </a:r>
          </a:p>
        </p:txBody>
      </p:sp>
      <p:pic>
        <p:nvPicPr>
          <p:cNvPr id="5" name="Picture 4" descr="Different colored question marks">
            <a:extLst>
              <a:ext uri="{FF2B5EF4-FFF2-40B4-BE49-F238E27FC236}">
                <a16:creationId xmlns:a16="http://schemas.microsoft.com/office/drawing/2014/main" id="{51C46320-8D1E-8A91-57CD-87EBA6F2F42C}"/>
              </a:ext>
            </a:extLst>
          </p:cNvPr>
          <p:cNvPicPr>
            <a:picLocks noChangeAspect="1"/>
          </p:cNvPicPr>
          <p:nvPr/>
        </p:nvPicPr>
        <p:blipFill>
          <a:blip r:embed="rId2"/>
          <a:srcRect l="23279" r="26665"/>
          <a:stretch/>
        </p:blipFill>
        <p:spPr>
          <a:xfrm>
            <a:off x="6096000" y="1"/>
            <a:ext cx="6102825" cy="6858000"/>
          </a:xfrm>
          <a:prstGeom prst="rect">
            <a:avLst/>
          </a:prstGeom>
        </p:spPr>
      </p:pic>
    </p:spTree>
    <p:extLst>
      <p:ext uri="{BB962C8B-B14F-4D97-AF65-F5344CB8AC3E}">
        <p14:creationId xmlns:p14="http://schemas.microsoft.com/office/powerpoint/2010/main" val="31849204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E06C4-5DE0-AA67-2FF1-358B58F6ABBD}"/>
              </a:ext>
            </a:extLst>
          </p:cNvPr>
          <p:cNvSpPr>
            <a:spLocks noGrp="1"/>
          </p:cNvSpPr>
          <p:nvPr>
            <p:ph type="title"/>
          </p:nvPr>
        </p:nvSpPr>
        <p:spPr>
          <a:xfrm>
            <a:off x="838200" y="365126"/>
            <a:ext cx="10515600" cy="1014496"/>
          </a:xfrm>
        </p:spPr>
        <p:txBody>
          <a:bodyPr/>
          <a:lstStyle/>
          <a:p>
            <a:r>
              <a:rPr lang="en-GB" dirty="0"/>
              <a:t>Welfare a Way to Protect</a:t>
            </a:r>
          </a:p>
        </p:txBody>
      </p:sp>
      <p:sp>
        <p:nvSpPr>
          <p:cNvPr id="3" name="Content Placeholder 2">
            <a:extLst>
              <a:ext uri="{FF2B5EF4-FFF2-40B4-BE49-F238E27FC236}">
                <a16:creationId xmlns:a16="http://schemas.microsoft.com/office/drawing/2014/main" id="{EFC1C771-0AD2-A34F-06BF-0799BF696F7D}"/>
              </a:ext>
            </a:extLst>
          </p:cNvPr>
          <p:cNvSpPr>
            <a:spLocks noGrp="1"/>
          </p:cNvSpPr>
          <p:nvPr>
            <p:ph idx="1"/>
          </p:nvPr>
        </p:nvSpPr>
        <p:spPr>
          <a:xfrm>
            <a:off x="838200" y="1379622"/>
            <a:ext cx="10515600" cy="4797341"/>
          </a:xfrm>
        </p:spPr>
        <p:txBody>
          <a:bodyPr>
            <a:normAutofit/>
          </a:bodyPr>
          <a:lstStyle/>
          <a:p>
            <a:r>
              <a:rPr lang="en-GB" dirty="0">
                <a:latin typeface="Calibri" panose="020F0502020204030204" pitchFamily="34" charset="0"/>
                <a:cs typeface="Calibri" panose="020F0502020204030204" pitchFamily="34" charset="0"/>
              </a:rPr>
              <a:t>French Revolution 1789 – 1799</a:t>
            </a:r>
          </a:p>
          <a:p>
            <a:r>
              <a:rPr lang="en-GB" dirty="0">
                <a:latin typeface="Calibri" panose="020F0502020204030204" pitchFamily="34" charset="0"/>
                <a:cs typeface="Calibri" panose="020F0502020204030204" pitchFamily="34" charset="0"/>
              </a:rPr>
              <a:t>Started due to combination of social, political and economic factors</a:t>
            </a:r>
          </a:p>
          <a:p>
            <a:r>
              <a:rPr lang="en-GB" dirty="0">
                <a:latin typeface="Calibri" panose="020F0502020204030204" pitchFamily="34" charset="0"/>
                <a:cs typeface="Calibri" panose="020F0502020204030204" pitchFamily="34" charset="0"/>
              </a:rPr>
              <a:t>Louis XVI – Government and Kind caused f</a:t>
            </a:r>
            <a:r>
              <a:rPr lang="en-GB" i="0" dirty="0">
                <a:effectLst/>
                <a:latin typeface="Calibri" panose="020F0502020204030204" pitchFamily="34" charset="0"/>
                <a:cs typeface="Calibri" panose="020F0502020204030204" pitchFamily="34" charset="0"/>
              </a:rPr>
              <a:t>ood shortages</a:t>
            </a:r>
          </a:p>
          <a:p>
            <a:r>
              <a:rPr lang="en-GB" dirty="0">
                <a:latin typeface="Calibri" panose="020F0502020204030204" pitchFamily="34" charset="0"/>
                <a:cs typeface="Calibri" panose="020F0502020204030204" pitchFamily="34" charset="0"/>
              </a:rPr>
              <a:t>This wo</a:t>
            </a:r>
            <a:r>
              <a:rPr lang="en-GB" i="0" dirty="0">
                <a:effectLst/>
                <a:latin typeface="Calibri" panose="020F0502020204030204" pitchFamily="34" charset="0"/>
                <a:cs typeface="Calibri" panose="020F0502020204030204" pitchFamily="34" charset="0"/>
              </a:rPr>
              <a:t>rsening the economy caused frustration </a:t>
            </a:r>
          </a:p>
          <a:p>
            <a:r>
              <a:rPr lang="en-GB" dirty="0">
                <a:latin typeface="Calibri" panose="020F0502020204030204" pitchFamily="34" charset="0"/>
                <a:cs typeface="Calibri" panose="020F0502020204030204" pitchFamily="34" charset="0"/>
              </a:rPr>
              <a:t>Political Revolution - </a:t>
            </a:r>
            <a:r>
              <a:rPr lang="en-GB" i="0" dirty="0">
                <a:effectLst/>
                <a:latin typeface="Calibri" panose="020F0502020204030204" pitchFamily="34" charset="0"/>
                <a:cs typeface="Calibri" panose="020F0502020204030204" pitchFamily="34" charset="0"/>
              </a:rPr>
              <a:t>Marie Antoinette, </a:t>
            </a:r>
            <a:r>
              <a:rPr lang="en-GB" b="1" i="0" dirty="0">
                <a:effectLst/>
                <a:latin typeface="Calibri" panose="020F0502020204030204" pitchFamily="34" charset="0"/>
                <a:cs typeface="Calibri" panose="020F0502020204030204" pitchFamily="34" charset="0"/>
              </a:rPr>
              <a:t>"Let them eat cake!"</a:t>
            </a:r>
            <a:endParaRPr lang="en-GB" b="1"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After - </a:t>
            </a:r>
            <a:r>
              <a:rPr lang="en-GB" i="0" dirty="0">
                <a:effectLst/>
                <a:latin typeface="Calibri" panose="020F0502020204030204" pitchFamily="34" charset="0"/>
                <a:cs typeface="Calibri" panose="020F0502020204030204" pitchFamily="34" charset="0"/>
              </a:rPr>
              <a:t>entrepreneurship on a small scale flourished in France – still seen today</a:t>
            </a:r>
          </a:p>
          <a:p>
            <a:r>
              <a:rPr lang="en-GB" i="0" dirty="0">
                <a:effectLst/>
                <a:latin typeface="Calibri" panose="020F0502020204030204" pitchFamily="34" charset="0"/>
                <a:cs typeface="Calibri" panose="020F0502020204030204" pitchFamily="34" charset="0"/>
              </a:rPr>
              <a:t>Restrictive money, privileges, rules, taxes gave way.</a:t>
            </a:r>
          </a:p>
          <a:p>
            <a:r>
              <a:rPr lang="en-GB" i="0" dirty="0">
                <a:effectLst/>
                <a:latin typeface="Calibri" panose="020F0502020204030204" pitchFamily="34" charset="0"/>
                <a:cs typeface="Calibri" panose="020F0502020204030204" pitchFamily="34" charset="0"/>
              </a:rPr>
              <a:t>Everyone could now purchase bread</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791744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4FA1A-6F5A-D400-FA9D-12DA3CBF6FBA}"/>
              </a:ext>
            </a:extLst>
          </p:cNvPr>
          <p:cNvSpPr>
            <a:spLocks noGrp="1"/>
          </p:cNvSpPr>
          <p:nvPr>
            <p:ph type="title"/>
          </p:nvPr>
        </p:nvSpPr>
        <p:spPr>
          <a:xfrm>
            <a:off x="572493" y="238539"/>
            <a:ext cx="11018520" cy="1434415"/>
          </a:xfrm>
        </p:spPr>
        <p:txBody>
          <a:bodyPr anchor="b">
            <a:normAutofit/>
          </a:bodyPr>
          <a:lstStyle/>
          <a:p>
            <a:r>
              <a:rPr lang="en-GB" sz="5400"/>
              <a:t>French Revolution</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EFEC67-51D9-D0E3-4A8C-B97C87B0567D}"/>
              </a:ext>
            </a:extLst>
          </p:cNvPr>
          <p:cNvSpPr>
            <a:spLocks noGrp="1"/>
          </p:cNvSpPr>
          <p:nvPr>
            <p:ph idx="1"/>
          </p:nvPr>
        </p:nvSpPr>
        <p:spPr>
          <a:xfrm>
            <a:off x="572493" y="2071316"/>
            <a:ext cx="6713552" cy="4119172"/>
          </a:xfrm>
        </p:spPr>
        <p:txBody>
          <a:bodyPr anchor="t">
            <a:normAutofit/>
          </a:bodyPr>
          <a:lstStyle/>
          <a:p>
            <a:pPr rtl="0"/>
            <a:r>
              <a:rPr lang="en-GB" sz="2200" b="0" i="0" dirty="0">
                <a:effectLst/>
                <a:latin typeface="-apple-system"/>
              </a:rPr>
              <a:t>The purpose of welfare is not to alleviate poverty.</a:t>
            </a:r>
          </a:p>
          <a:p>
            <a:pPr rtl="0"/>
            <a:r>
              <a:rPr lang="en-GB" sz="2200" b="0" i="0" dirty="0">
                <a:effectLst/>
                <a:latin typeface="-apple-system"/>
              </a:rPr>
              <a:t>Welfare is a society’s way of protecting itself.</a:t>
            </a:r>
          </a:p>
          <a:p>
            <a:pPr rtl="0"/>
            <a:r>
              <a:rPr lang="en-GB" sz="2200" b="0" i="0" dirty="0">
                <a:effectLst/>
                <a:latin typeface="-apple-system"/>
              </a:rPr>
              <a:t>Self-preservation is a human instinct. Starving people will do anything to survive.</a:t>
            </a:r>
          </a:p>
          <a:p>
            <a:r>
              <a:rPr lang="en-GB" sz="2200" b="0" i="0" dirty="0">
                <a:effectLst/>
                <a:latin typeface="-apple-system"/>
              </a:rPr>
              <a:t>One starving person will rob you on the street. Two starving people will break into your house. Ten starving people will riot. Thousands of starving people will organise and bring society to a halt.</a:t>
            </a:r>
            <a:endParaRPr lang="en-GB" sz="2200" dirty="0"/>
          </a:p>
        </p:txBody>
      </p:sp>
      <p:pic>
        <p:nvPicPr>
          <p:cNvPr id="5" name="Picture 4">
            <a:extLst>
              <a:ext uri="{FF2B5EF4-FFF2-40B4-BE49-F238E27FC236}">
                <a16:creationId xmlns:a16="http://schemas.microsoft.com/office/drawing/2014/main" id="{160E15F8-002C-3AA6-C489-37C8B951078F}"/>
              </a:ext>
            </a:extLst>
          </p:cNvPr>
          <p:cNvPicPr>
            <a:picLocks noChangeAspect="1"/>
          </p:cNvPicPr>
          <p:nvPr/>
        </p:nvPicPr>
        <p:blipFill>
          <a:blip r:embed="rId2"/>
          <a:srcRect l="14122" r="-1" b="-1"/>
          <a:stretch/>
        </p:blipFill>
        <p:spPr>
          <a:xfrm>
            <a:off x="7675658" y="2093976"/>
            <a:ext cx="3941064" cy="4096512"/>
          </a:xfrm>
          <a:prstGeom prst="rect">
            <a:avLst/>
          </a:prstGeom>
        </p:spPr>
      </p:pic>
    </p:spTree>
    <p:extLst>
      <p:ext uri="{BB962C8B-B14F-4D97-AF65-F5344CB8AC3E}">
        <p14:creationId xmlns:p14="http://schemas.microsoft.com/office/powerpoint/2010/main" val="41232993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4A7C7-3BA3-37F7-2837-0C735ADF4F23}"/>
              </a:ext>
            </a:extLst>
          </p:cNvPr>
          <p:cNvSpPr>
            <a:spLocks noGrp="1"/>
          </p:cNvSpPr>
          <p:nvPr>
            <p:ph type="title"/>
          </p:nvPr>
        </p:nvSpPr>
        <p:spPr/>
        <p:txBody>
          <a:bodyPr/>
          <a:lstStyle/>
          <a:p>
            <a:r>
              <a:rPr lang="en-GB" dirty="0"/>
              <a:t>UK  Changes – Major Reforms </a:t>
            </a:r>
          </a:p>
        </p:txBody>
      </p:sp>
      <p:sp>
        <p:nvSpPr>
          <p:cNvPr id="3" name="Content Placeholder 2">
            <a:extLst>
              <a:ext uri="{FF2B5EF4-FFF2-40B4-BE49-F238E27FC236}">
                <a16:creationId xmlns:a16="http://schemas.microsoft.com/office/drawing/2014/main" id="{DFC91CB3-7ABE-66DF-9CE2-0A2F9DF2D3E4}"/>
              </a:ext>
            </a:extLst>
          </p:cNvPr>
          <p:cNvSpPr>
            <a:spLocks noGrp="1"/>
          </p:cNvSpPr>
          <p:nvPr>
            <p:ph idx="1"/>
          </p:nvPr>
        </p:nvSpPr>
        <p:spPr/>
        <p:txBody>
          <a:bodyPr>
            <a:normAutofit fontScale="77500" lnSpcReduction="20000"/>
          </a:bodyPr>
          <a:lstStyle/>
          <a:p>
            <a:pPr algn="l" fontAlgn="base">
              <a:spcAft>
                <a:spcPts val="1200"/>
              </a:spcAft>
              <a:buFont typeface="Arial" panose="020B0604020202020204" pitchFamily="34" charset="0"/>
              <a:buChar char="•"/>
            </a:pPr>
            <a:r>
              <a:rPr lang="en-GB" dirty="0" err="1"/>
              <a:t>PiP</a:t>
            </a:r>
            <a:r>
              <a:rPr lang="en-GB" dirty="0"/>
              <a:t> -£5 </a:t>
            </a:r>
            <a:r>
              <a:rPr lang="en-GB" dirty="0" err="1"/>
              <a:t>bln</a:t>
            </a:r>
            <a:r>
              <a:rPr lang="en-GB" dirty="0"/>
              <a:t> by restricting eligibility for </a:t>
            </a:r>
            <a:r>
              <a:rPr lang="en-GB" dirty="0" err="1"/>
              <a:t>PiP</a:t>
            </a:r>
            <a:endParaRPr lang="en-GB" dirty="0"/>
          </a:p>
          <a:p>
            <a:pPr algn="l" fontAlgn="base">
              <a:spcAft>
                <a:spcPts val="1200"/>
              </a:spcAft>
              <a:buFont typeface="Arial" panose="020B0604020202020204" pitchFamily="34" charset="0"/>
              <a:buChar char="•"/>
            </a:pPr>
            <a:r>
              <a:rPr lang="en-GB" b="0" i="0" dirty="0" err="1">
                <a:solidFill>
                  <a:srgbClr val="000000"/>
                </a:solidFill>
                <a:effectLst/>
                <a:latin typeface="inherit"/>
              </a:rPr>
              <a:t>PiP</a:t>
            </a:r>
            <a:r>
              <a:rPr lang="en-GB" b="0" i="0" dirty="0">
                <a:solidFill>
                  <a:srgbClr val="000000"/>
                </a:solidFill>
                <a:effectLst/>
                <a:latin typeface="inherit"/>
              </a:rPr>
              <a:t> rates will be frozen and will not rise with inflation.</a:t>
            </a:r>
          </a:p>
          <a:p>
            <a:pPr algn="l" fontAlgn="base">
              <a:spcAft>
                <a:spcPts val="1200"/>
              </a:spcAft>
              <a:buFont typeface="Arial" panose="020B0604020202020204" pitchFamily="34" charset="0"/>
              <a:buChar char="•"/>
            </a:pPr>
            <a:endParaRPr lang="en-GB" b="0" i="0" dirty="0">
              <a:solidFill>
                <a:srgbClr val="000000"/>
              </a:solidFill>
              <a:effectLst/>
              <a:latin typeface="inherit"/>
            </a:endParaRPr>
          </a:p>
          <a:p>
            <a:pPr algn="l" fontAlgn="base">
              <a:spcAft>
                <a:spcPts val="1200"/>
              </a:spcAft>
              <a:buFont typeface="Arial" panose="020B0604020202020204" pitchFamily="34" charset="0"/>
              <a:buChar char="•"/>
            </a:pPr>
            <a:r>
              <a:rPr lang="en-GB" b="1" i="0" dirty="0">
                <a:solidFill>
                  <a:srgbClr val="000000"/>
                </a:solidFill>
                <a:effectLst/>
                <a:latin typeface="inherit"/>
              </a:rPr>
              <a:t>Cutting UC for those assessed as "unfit for work" </a:t>
            </a:r>
            <a:endParaRPr lang="en-GB" b="0" i="0" dirty="0">
              <a:solidFill>
                <a:srgbClr val="000000"/>
              </a:solidFill>
              <a:effectLst/>
              <a:latin typeface="inherit"/>
            </a:endParaRPr>
          </a:p>
          <a:p>
            <a:pPr algn="l" fontAlgn="base">
              <a:spcAft>
                <a:spcPts val="1200"/>
              </a:spcAft>
              <a:buFont typeface="Arial" panose="020B0604020202020204" pitchFamily="34" charset="0"/>
              <a:buChar char="•"/>
            </a:pPr>
            <a:r>
              <a:rPr lang="en-GB" b="1" i="0" dirty="0">
                <a:solidFill>
                  <a:srgbClr val="000000"/>
                </a:solidFill>
                <a:effectLst/>
                <a:latin typeface="inherit"/>
              </a:rPr>
              <a:t>£1bn </a:t>
            </a:r>
            <a:r>
              <a:rPr lang="en-GB" b="0" i="0" dirty="0">
                <a:solidFill>
                  <a:srgbClr val="000000"/>
                </a:solidFill>
                <a:effectLst/>
                <a:latin typeface="inherit"/>
              </a:rPr>
              <a:t>of these savings will be used for </a:t>
            </a:r>
            <a:r>
              <a:rPr lang="en-GB" b="1" i="0" dirty="0">
                <a:solidFill>
                  <a:srgbClr val="000000"/>
                </a:solidFill>
                <a:effectLst/>
                <a:latin typeface="inherit"/>
              </a:rPr>
              <a:t>major investment in employment support</a:t>
            </a:r>
            <a:r>
              <a:rPr lang="en-GB" b="0" i="0" dirty="0">
                <a:solidFill>
                  <a:srgbClr val="000000"/>
                </a:solidFill>
                <a:effectLst/>
                <a:latin typeface="inherit"/>
              </a:rPr>
              <a:t>. </a:t>
            </a:r>
          </a:p>
          <a:p>
            <a:pPr algn="l" fontAlgn="base">
              <a:spcAft>
                <a:spcPts val="1200"/>
              </a:spcAft>
              <a:buFont typeface="Arial" panose="020B0604020202020204" pitchFamily="34" charset="0"/>
              <a:buChar char="•"/>
            </a:pPr>
            <a:r>
              <a:rPr lang="en-GB" dirty="0">
                <a:hlinkClick r:id="rId3"/>
              </a:rPr>
              <a:t>How PIP could be changing as Labour ‘looks to cut £5 billion’ from the benefit | The Independent</a:t>
            </a:r>
            <a:endParaRPr lang="en-GB" dirty="0"/>
          </a:p>
          <a:p>
            <a:pPr algn="l" fontAlgn="base">
              <a:spcAft>
                <a:spcPts val="1200"/>
              </a:spcAft>
              <a:buFont typeface="Arial" panose="020B0604020202020204" pitchFamily="34" charset="0"/>
              <a:buChar char="•"/>
            </a:pPr>
            <a:r>
              <a:rPr lang="en-GB">
                <a:hlinkClick r:id="rId4"/>
              </a:rPr>
              <a:t>Starmer braces for rebellion over welfare cuts as Labour accused of ‘pushing disabled people into poverty’ | The Independent</a:t>
            </a:r>
            <a:endParaRPr lang="en-GB" b="0" i="0">
              <a:solidFill>
                <a:srgbClr val="000000"/>
              </a:solidFill>
              <a:effectLst/>
              <a:latin typeface="inherit"/>
            </a:endParaRPr>
          </a:p>
          <a:p>
            <a:endParaRPr lang="en-GB" dirty="0"/>
          </a:p>
        </p:txBody>
      </p:sp>
    </p:spTree>
    <p:extLst>
      <p:ext uri="{BB962C8B-B14F-4D97-AF65-F5344CB8AC3E}">
        <p14:creationId xmlns:p14="http://schemas.microsoft.com/office/powerpoint/2010/main" val="1895203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488</TotalTime>
  <Words>3043</Words>
  <Application>Microsoft Office PowerPoint</Application>
  <PresentationFormat>Widescreen</PresentationFormat>
  <Paragraphs>211</Paragraphs>
  <Slides>38</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-apple-system</vt:lpstr>
      <vt:lpstr>Helvetica Neue</vt:lpstr>
      <vt:lpstr>inherit</vt:lpstr>
      <vt:lpstr>Meiryo</vt:lpstr>
      <vt:lpstr>Aptos</vt:lpstr>
      <vt:lpstr>Aptos Display</vt:lpstr>
      <vt:lpstr>Arial</vt:lpstr>
      <vt:lpstr>Calibri</vt:lpstr>
      <vt:lpstr>Courier New</vt:lpstr>
      <vt:lpstr>Segoe UI</vt:lpstr>
      <vt:lpstr>office theme</vt:lpstr>
      <vt:lpstr>Welfare Programmes  </vt:lpstr>
      <vt:lpstr>Assignment Observations </vt:lpstr>
      <vt:lpstr>Welfare State </vt:lpstr>
      <vt:lpstr>Welfare State</vt:lpstr>
      <vt:lpstr> The Roots of the Welfare System </vt:lpstr>
      <vt:lpstr>  The First Workhouses </vt:lpstr>
      <vt:lpstr>Poor Law Amendment Act 1836</vt:lpstr>
      <vt:lpstr>Liberal Reforms</vt:lpstr>
      <vt:lpstr> The Beveridge Report </vt:lpstr>
      <vt:lpstr> From The Cradle To The Grave </vt:lpstr>
      <vt:lpstr> The 1950s &amp; 1960s: A Golden Age </vt:lpstr>
      <vt:lpstr>1970's / 80's and Thatcher </vt:lpstr>
      <vt:lpstr> Welfare Reform Since the 1990s </vt:lpstr>
      <vt:lpstr>NHS &amp; Housing</vt:lpstr>
      <vt:lpstr> The Welfare Reform Acts of 2012 and 2016 </vt:lpstr>
      <vt:lpstr>PowerPoint Presentation</vt:lpstr>
      <vt:lpstr>Benefits of Welfare State </vt:lpstr>
      <vt:lpstr>Disadvantages of Welfare State</vt:lpstr>
      <vt:lpstr>PowerPoint Presentation</vt:lpstr>
      <vt:lpstr>January 2021</vt:lpstr>
      <vt:lpstr>UK – Best Welfare Country?</vt:lpstr>
      <vt:lpstr>Benefits for Working Families </vt:lpstr>
      <vt:lpstr>Benefits for Parents</vt:lpstr>
      <vt:lpstr>Child Benefit </vt:lpstr>
      <vt:lpstr> Universal Credit for Parents </vt:lpstr>
      <vt:lpstr>Benefits for Unemployed</vt:lpstr>
      <vt:lpstr>Unemployed</vt:lpstr>
      <vt:lpstr> Unemployed Welfare </vt:lpstr>
      <vt:lpstr>PowerPoint Presentation</vt:lpstr>
      <vt:lpstr>  Restrictions in the UK Welfare System </vt:lpstr>
      <vt:lpstr>ESA &amp; PIP</vt:lpstr>
      <vt:lpstr>Benefits for Disabled </vt:lpstr>
      <vt:lpstr>Taks tomorrow</vt:lpstr>
      <vt:lpstr>Workshop Tuesday</vt:lpstr>
      <vt:lpstr>Taks tomorrow</vt:lpstr>
      <vt:lpstr>Welfare a Way to Protect</vt:lpstr>
      <vt:lpstr>French Revolution</vt:lpstr>
      <vt:lpstr>UK  Changes – Major Reforms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540</cp:revision>
  <dcterms:created xsi:type="dcterms:W3CDTF">2025-02-17T14:08:44Z</dcterms:created>
  <dcterms:modified xsi:type="dcterms:W3CDTF">2025-03-12T19:11:23Z</dcterms:modified>
</cp:coreProperties>
</file>