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96" r:id="rId2"/>
    <p:sldId id="397" r:id="rId3"/>
    <p:sldId id="398" r:id="rId4"/>
    <p:sldId id="399" r:id="rId5"/>
    <p:sldId id="400" r:id="rId6"/>
    <p:sldId id="401" r:id="rId7"/>
    <p:sldId id="402" r:id="rId8"/>
    <p:sldId id="403" r:id="rId9"/>
    <p:sldId id="404" r:id="rId10"/>
    <p:sldId id="405" r:id="rId11"/>
    <p:sldId id="406" r:id="rId12"/>
    <p:sldId id="407" r:id="rId13"/>
    <p:sldId id="408" r:id="rId14"/>
    <p:sldId id="409" r:id="rId15"/>
    <p:sldId id="410" r:id="rId16"/>
    <p:sldId id="411" r:id="rId17"/>
    <p:sldId id="412" r:id="rId18"/>
    <p:sldId id="413" r:id="rId19"/>
    <p:sldId id="414" r:id="rId20"/>
    <p:sldId id="415" r:id="rId21"/>
    <p:sldId id="417" r:id="rId22"/>
    <p:sldId id="416" r:id="rId23"/>
  </p:sldIdLst>
  <p:sldSz cx="9144000" cy="6858000" type="screen4x3"/>
  <p:notesSz cx="6858000" cy="97742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FF33"/>
    <a:srgbClr val="333333"/>
    <a:srgbClr val="FF9933"/>
    <a:srgbClr val="CECECE"/>
    <a:srgbClr val="FAFD00"/>
    <a:srgbClr val="474747"/>
    <a:srgbClr val="FFFFFF"/>
    <a:srgbClr val="C0FE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08" y="8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2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97906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646613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1" name="Rectangle 3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9350" y="8572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</p:spTree>
    <p:extLst>
      <p:ext uri="{BB962C8B-B14F-4D97-AF65-F5344CB8AC3E}">
        <p14:creationId xmlns:p14="http://schemas.microsoft.com/office/powerpoint/2010/main" val="35432568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42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992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8084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87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594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35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6680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8390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7575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583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106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10000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Text Box 1026"/>
          <p:cNvSpPr txBox="1">
            <a:spLocks noChangeArrowheads="1"/>
          </p:cNvSpPr>
          <p:nvPr/>
        </p:nvSpPr>
        <p:spPr bwMode="auto">
          <a:xfrm>
            <a:off x="6172200" y="1828800"/>
            <a:ext cx="2530475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</a:rPr>
              <a:t> </a:t>
            </a:r>
            <a:r>
              <a:rPr lang="en-GB" altLang="en-US" sz="2800" dirty="0">
                <a:latin typeface="Times New Roman" panose="02020603050405020304" pitchFamily="18" charset="0"/>
              </a:rPr>
              <a:t>Operation</a:t>
            </a:r>
          </a:p>
          <a:p>
            <a:pPr>
              <a:buFontTx/>
              <a:buChar char="•"/>
            </a:pPr>
            <a:endParaRPr lang="en-GB" altLang="en-US" sz="2800" dirty="0">
              <a:latin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en-GB" altLang="en-US" sz="2800" dirty="0">
                <a:latin typeface="Times New Roman" panose="02020603050405020304" pitchFamily="18" charset="0"/>
              </a:rPr>
              <a:t> Developments</a:t>
            </a:r>
          </a:p>
          <a:p>
            <a:pPr>
              <a:buFontTx/>
              <a:buChar char="•"/>
            </a:pPr>
            <a:endParaRPr lang="en-GB" altLang="en-US" sz="2800" dirty="0">
              <a:latin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en-GB" altLang="en-US" sz="2800" dirty="0">
                <a:latin typeface="Times New Roman" panose="02020603050405020304" pitchFamily="18" charset="0"/>
              </a:rPr>
              <a:t> Testing</a:t>
            </a:r>
          </a:p>
        </p:txBody>
      </p:sp>
      <p:pic>
        <p:nvPicPr>
          <p:cNvPr id="269315" name="Picture 1027" descr="A:\MVC-006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78" y="1341437"/>
            <a:ext cx="5410200" cy="4057650"/>
          </a:xfrm>
          <a:prstGeom prst="rect">
            <a:avLst/>
          </a:prstGeom>
          <a:noFill/>
          <a:effectLst>
            <a:outerShdw dist="107763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9317" name="Text Box 1029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pic>
        <p:nvPicPr>
          <p:cNvPr id="269320" name="Picture 1032" descr="A:\MVC-003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00" y="4457700"/>
            <a:ext cx="2616200" cy="1962150"/>
          </a:xfrm>
          <a:prstGeom prst="rect">
            <a:avLst/>
          </a:prstGeom>
          <a:noFill/>
          <a:effectLst>
            <a:outerShdw dist="107763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9" name="Text Box 1027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>
                <a:latin typeface="Times New Roman" panose="02020603050405020304" pitchFamily="18" charset="0"/>
              </a:rPr>
              <a:t>Distributorless Ignition Systems</a:t>
            </a:r>
          </a:p>
        </p:txBody>
      </p:sp>
      <p:sp>
        <p:nvSpPr>
          <p:cNvPr id="270341" name="Text Box 1029"/>
          <p:cNvSpPr txBox="1">
            <a:spLocks noChangeArrowheads="1"/>
          </p:cNvSpPr>
          <p:nvPr/>
        </p:nvSpPr>
        <p:spPr bwMode="auto">
          <a:xfrm>
            <a:off x="-19050" y="1412875"/>
            <a:ext cx="9389173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The principles of operation are basically no different than those for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distributor equipped electronic ignition systems that began appearing 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on American automobiles in 1972.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There are 2 obvious differences: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</a:rPr>
              <a:t> A DI system does not have a mechanical distributor.</a:t>
            </a:r>
          </a:p>
          <a:p>
            <a:pPr>
              <a:buFontTx/>
              <a:buChar char="•"/>
            </a:pPr>
            <a:endParaRPr lang="en-GB" altLang="en-US" dirty="0">
              <a:latin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</a:rPr>
              <a:t> Most DI systems use one coil for every two spark plugs (however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  some systems have one coil per cylinder i.e. BMW).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0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703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34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3" name="Text Box 1027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sp>
        <p:nvSpPr>
          <p:cNvPr id="271365" name="Text Box 1029"/>
          <p:cNvSpPr txBox="1">
            <a:spLocks noChangeArrowheads="1"/>
          </p:cNvSpPr>
          <p:nvPr/>
        </p:nvSpPr>
        <p:spPr bwMode="auto">
          <a:xfrm>
            <a:off x="304800" y="1336675"/>
            <a:ext cx="8761629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In operation the only major difference is that DI systems fire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all of the engines spark plugs in ONE crankshaft revolution,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whereas the old mechanical distributor type fires all plugs every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TWO crankshaft revolutions.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On all four stroke engines, equipped with or with out distributors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require TWO crankshaft revolutions (720° travel) for the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combustion to occur on each cylinder.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On engines with an even number of cylinders, combustion occurs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in half of the cylinders in the first revolution (360°) and in the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other half in the second half of the revolution. Each cylinder that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has combustion in the first revolution has a companion cylinder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that fires 360° apart from it during the second revolution.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ChangeArrowheads="1"/>
          </p:cNvSpPr>
          <p:nvPr/>
        </p:nvSpPr>
        <p:spPr bwMode="auto">
          <a:xfrm>
            <a:off x="838200" y="5105400"/>
            <a:ext cx="7239000" cy="68580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387" name="Text Box 3"/>
          <p:cNvSpPr txBox="1">
            <a:spLocks noChangeArrowheads="1"/>
          </p:cNvSpPr>
          <p:nvPr/>
        </p:nvSpPr>
        <p:spPr bwMode="auto">
          <a:xfrm>
            <a:off x="1146176" y="735013"/>
            <a:ext cx="111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Layout</a:t>
            </a:r>
          </a:p>
        </p:txBody>
      </p:sp>
      <p:grpSp>
        <p:nvGrpSpPr>
          <p:cNvPr id="272388" name="Group 4"/>
          <p:cNvGrpSpPr>
            <a:grpSpLocks/>
          </p:cNvGrpSpPr>
          <p:nvPr/>
        </p:nvGrpSpPr>
        <p:grpSpPr bwMode="auto">
          <a:xfrm>
            <a:off x="1981200" y="3992563"/>
            <a:ext cx="701675" cy="1951037"/>
            <a:chOff x="4879" y="1684"/>
            <a:chExt cx="442" cy="1229"/>
          </a:xfrm>
        </p:grpSpPr>
        <p:grpSp>
          <p:nvGrpSpPr>
            <p:cNvPr id="272389" name="Group 5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2390" name="Freeform 6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2391" name="Group 7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2392" name="Rectangle 8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393" name="Rectangle 9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394" name="Rectangle 10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395" name="Arc 11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396" name="Arc 12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397" name="Arc 13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398" name="Arc 14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399" name="Arc 15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00" name="Arc 16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01" name="Freeform 17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2402" name="AutoShape 18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2403" name="Rectangle 19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2404" name="Rectangle 20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2405" name="Rectangle 21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2406" name="Rectangle 22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272407" name="Group 23"/>
          <p:cNvGrpSpPr>
            <a:grpSpLocks/>
          </p:cNvGrpSpPr>
          <p:nvPr/>
        </p:nvGrpSpPr>
        <p:grpSpPr bwMode="auto">
          <a:xfrm>
            <a:off x="3505200" y="4068763"/>
            <a:ext cx="701675" cy="1951037"/>
            <a:chOff x="4879" y="1684"/>
            <a:chExt cx="442" cy="1229"/>
          </a:xfrm>
        </p:grpSpPr>
        <p:grpSp>
          <p:nvGrpSpPr>
            <p:cNvPr id="272408" name="Group 24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2409" name="Freeform 25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2410" name="Group 26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2411" name="Rectangle 27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12" name="Rectangle 28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13" name="Rectangle 29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14" name="Arc 30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15" name="Arc 31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16" name="Arc 32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17" name="Arc 33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18" name="Arc 34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19" name="Arc 35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20" name="Freeform 36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2421" name="AutoShape 37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2422" name="Rectangle 38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2423" name="Rectangle 39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2424" name="Rectangle 40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2425" name="Rectangle 41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272426" name="Group 42"/>
          <p:cNvGrpSpPr>
            <a:grpSpLocks/>
          </p:cNvGrpSpPr>
          <p:nvPr/>
        </p:nvGrpSpPr>
        <p:grpSpPr bwMode="auto">
          <a:xfrm>
            <a:off x="5089525" y="4068763"/>
            <a:ext cx="701675" cy="1951037"/>
            <a:chOff x="4879" y="1684"/>
            <a:chExt cx="442" cy="1229"/>
          </a:xfrm>
        </p:grpSpPr>
        <p:grpSp>
          <p:nvGrpSpPr>
            <p:cNvPr id="272427" name="Group 43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2428" name="Freeform 44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2429" name="Group 45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2430" name="Rectangle 46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31" name="Rectangle 47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32" name="Rectangle 48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33" name="Arc 49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34" name="Arc 50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35" name="Arc 51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36" name="Arc 52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37" name="Arc 53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38" name="Arc 54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39" name="Freeform 55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2440" name="AutoShape 56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2441" name="Rectangle 57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2442" name="Rectangle 58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2443" name="Rectangle 59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2444" name="Rectangle 60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272445" name="Group 61"/>
          <p:cNvGrpSpPr>
            <a:grpSpLocks/>
          </p:cNvGrpSpPr>
          <p:nvPr/>
        </p:nvGrpSpPr>
        <p:grpSpPr bwMode="auto">
          <a:xfrm>
            <a:off x="6629400" y="4068763"/>
            <a:ext cx="701675" cy="1951037"/>
            <a:chOff x="4879" y="1684"/>
            <a:chExt cx="442" cy="1229"/>
          </a:xfrm>
        </p:grpSpPr>
        <p:grpSp>
          <p:nvGrpSpPr>
            <p:cNvPr id="272446" name="Group 62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2447" name="Freeform 63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2448" name="Group 64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2449" name="Rectangle 65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50" name="Rectangle 66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51" name="Rectangle 67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52" name="Arc 68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53" name="Arc 69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54" name="Arc 70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55" name="Arc 71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56" name="Arc 72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57" name="Arc 73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2458" name="Freeform 74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2459" name="AutoShape 75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2460" name="Rectangle 76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2461" name="Rectangle 77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2462" name="Rectangle 78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2463" name="Rectangle 79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2464" name="Rectangle 80"/>
          <p:cNvSpPr>
            <a:spLocks noChangeArrowheads="1"/>
          </p:cNvSpPr>
          <p:nvPr/>
        </p:nvSpPr>
        <p:spPr bwMode="auto">
          <a:xfrm>
            <a:off x="3505200" y="2446338"/>
            <a:ext cx="2466975" cy="1058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2">
                  <a:gamma/>
                  <a:shade val="46275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65" name="Rectangle 81"/>
          <p:cNvSpPr>
            <a:spLocks noChangeArrowheads="1"/>
          </p:cNvSpPr>
          <p:nvPr/>
        </p:nvSpPr>
        <p:spPr bwMode="auto">
          <a:xfrm>
            <a:off x="3495675" y="1192213"/>
            <a:ext cx="2438400" cy="113188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2">
                  <a:gamma/>
                  <a:shade val="46275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2466" name="Rectangle 82"/>
          <p:cNvSpPr>
            <a:spLocks noChangeArrowheads="1"/>
          </p:cNvSpPr>
          <p:nvPr/>
        </p:nvSpPr>
        <p:spPr bwMode="auto">
          <a:xfrm>
            <a:off x="7696200" y="590550"/>
            <a:ext cx="1143000" cy="2743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1400">
                <a:latin typeface="Times New Roman" panose="02020603050405020304" pitchFamily="18" charset="0"/>
              </a:rPr>
              <a:t>ECU</a:t>
            </a:r>
          </a:p>
        </p:txBody>
      </p:sp>
      <p:sp>
        <p:nvSpPr>
          <p:cNvPr id="272467" name="Line 83"/>
          <p:cNvSpPr>
            <a:spLocks noChangeShapeType="1"/>
          </p:cNvSpPr>
          <p:nvPr/>
        </p:nvSpPr>
        <p:spPr bwMode="auto">
          <a:xfrm flipV="1">
            <a:off x="2333625" y="2041525"/>
            <a:ext cx="0" cy="1939925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68" name="Line 84"/>
          <p:cNvSpPr>
            <a:spLocks noChangeShapeType="1"/>
          </p:cNvSpPr>
          <p:nvPr/>
        </p:nvSpPr>
        <p:spPr bwMode="auto">
          <a:xfrm flipV="1">
            <a:off x="6981825" y="2073275"/>
            <a:ext cx="0" cy="19558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69" name="Line 85"/>
          <p:cNvSpPr>
            <a:spLocks noChangeShapeType="1"/>
          </p:cNvSpPr>
          <p:nvPr/>
        </p:nvSpPr>
        <p:spPr bwMode="auto">
          <a:xfrm rot="16200000" flipV="1">
            <a:off x="3126582" y="1248569"/>
            <a:ext cx="0" cy="1614487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70" name="Line 86"/>
          <p:cNvSpPr>
            <a:spLocks noChangeShapeType="1"/>
          </p:cNvSpPr>
          <p:nvPr/>
        </p:nvSpPr>
        <p:spPr bwMode="auto">
          <a:xfrm rot="5400000">
            <a:off x="6267450" y="1346200"/>
            <a:ext cx="0" cy="14859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71" name="Line 87"/>
          <p:cNvSpPr>
            <a:spLocks noChangeShapeType="1"/>
          </p:cNvSpPr>
          <p:nvPr/>
        </p:nvSpPr>
        <p:spPr bwMode="auto">
          <a:xfrm flipH="1" flipV="1">
            <a:off x="3857625" y="3248025"/>
            <a:ext cx="0" cy="8001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72" name="Line 88"/>
          <p:cNvSpPr>
            <a:spLocks noChangeShapeType="1"/>
          </p:cNvSpPr>
          <p:nvPr/>
        </p:nvSpPr>
        <p:spPr bwMode="auto">
          <a:xfrm flipH="1" flipV="1">
            <a:off x="5438775" y="3248025"/>
            <a:ext cx="0" cy="8001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72473" name="Group 89"/>
          <p:cNvGrpSpPr>
            <a:grpSpLocks/>
          </p:cNvGrpSpPr>
          <p:nvPr/>
        </p:nvGrpSpPr>
        <p:grpSpPr bwMode="auto">
          <a:xfrm>
            <a:off x="3852863" y="3094038"/>
            <a:ext cx="1590675" cy="339725"/>
            <a:chOff x="2427" y="1949"/>
            <a:chExt cx="1002" cy="214"/>
          </a:xfrm>
        </p:grpSpPr>
        <p:sp>
          <p:nvSpPr>
            <p:cNvPr id="272474" name="Freeform 90"/>
            <p:cNvSpPr>
              <a:spLocks/>
            </p:cNvSpPr>
            <p:nvPr/>
          </p:nvSpPr>
          <p:spPr bwMode="auto">
            <a:xfrm>
              <a:off x="2427" y="1949"/>
              <a:ext cx="576" cy="214"/>
            </a:xfrm>
            <a:custGeom>
              <a:avLst/>
              <a:gdLst>
                <a:gd name="T0" fmla="*/ 0 w 576"/>
                <a:gd name="T1" fmla="*/ 97 h 214"/>
                <a:gd name="T2" fmla="*/ 84 w 576"/>
                <a:gd name="T3" fmla="*/ 19 h 214"/>
                <a:gd name="T4" fmla="*/ 165 w 576"/>
                <a:gd name="T5" fmla="*/ 214 h 214"/>
                <a:gd name="T6" fmla="*/ 252 w 576"/>
                <a:gd name="T7" fmla="*/ 16 h 214"/>
                <a:gd name="T8" fmla="*/ 321 w 576"/>
                <a:gd name="T9" fmla="*/ 214 h 214"/>
                <a:gd name="T10" fmla="*/ 387 w 576"/>
                <a:gd name="T11" fmla="*/ 13 h 214"/>
                <a:gd name="T12" fmla="*/ 453 w 576"/>
                <a:gd name="T13" fmla="*/ 214 h 214"/>
                <a:gd name="T14" fmla="*/ 519 w 576"/>
                <a:gd name="T15" fmla="*/ 16 h 214"/>
                <a:gd name="T16" fmla="*/ 576 w 576"/>
                <a:gd name="T17" fmla="*/ 21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214">
                  <a:moveTo>
                    <a:pt x="0" y="97"/>
                  </a:moveTo>
                  <a:cubicBezTo>
                    <a:pt x="28" y="48"/>
                    <a:pt x="57" y="0"/>
                    <a:pt x="84" y="19"/>
                  </a:cubicBezTo>
                  <a:cubicBezTo>
                    <a:pt x="111" y="38"/>
                    <a:pt x="137" y="214"/>
                    <a:pt x="165" y="214"/>
                  </a:cubicBezTo>
                  <a:cubicBezTo>
                    <a:pt x="193" y="214"/>
                    <a:pt x="226" y="16"/>
                    <a:pt x="252" y="16"/>
                  </a:cubicBezTo>
                  <a:cubicBezTo>
                    <a:pt x="278" y="16"/>
                    <a:pt x="299" y="214"/>
                    <a:pt x="321" y="214"/>
                  </a:cubicBezTo>
                  <a:cubicBezTo>
                    <a:pt x="343" y="214"/>
                    <a:pt x="365" y="13"/>
                    <a:pt x="387" y="13"/>
                  </a:cubicBezTo>
                  <a:cubicBezTo>
                    <a:pt x="409" y="13"/>
                    <a:pt x="431" y="214"/>
                    <a:pt x="453" y="214"/>
                  </a:cubicBezTo>
                  <a:cubicBezTo>
                    <a:pt x="475" y="214"/>
                    <a:pt x="499" y="16"/>
                    <a:pt x="519" y="16"/>
                  </a:cubicBezTo>
                  <a:cubicBezTo>
                    <a:pt x="539" y="16"/>
                    <a:pt x="567" y="179"/>
                    <a:pt x="576" y="211"/>
                  </a:cubicBezTo>
                </a:path>
              </a:pathLst>
            </a:custGeom>
            <a:noFill/>
            <a:ln w="508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2475" name="Freeform 91"/>
            <p:cNvSpPr>
              <a:spLocks/>
            </p:cNvSpPr>
            <p:nvPr/>
          </p:nvSpPr>
          <p:spPr bwMode="auto">
            <a:xfrm rot="10800000" flipV="1">
              <a:off x="3003" y="1955"/>
              <a:ext cx="426" cy="205"/>
            </a:xfrm>
            <a:custGeom>
              <a:avLst/>
              <a:gdLst>
                <a:gd name="T0" fmla="*/ 0 w 576"/>
                <a:gd name="T1" fmla="*/ 97 h 214"/>
                <a:gd name="T2" fmla="*/ 84 w 576"/>
                <a:gd name="T3" fmla="*/ 19 h 214"/>
                <a:gd name="T4" fmla="*/ 165 w 576"/>
                <a:gd name="T5" fmla="*/ 214 h 214"/>
                <a:gd name="T6" fmla="*/ 252 w 576"/>
                <a:gd name="T7" fmla="*/ 16 h 214"/>
                <a:gd name="T8" fmla="*/ 321 w 576"/>
                <a:gd name="T9" fmla="*/ 214 h 214"/>
                <a:gd name="T10" fmla="*/ 387 w 576"/>
                <a:gd name="T11" fmla="*/ 13 h 214"/>
                <a:gd name="T12" fmla="*/ 453 w 576"/>
                <a:gd name="T13" fmla="*/ 214 h 214"/>
                <a:gd name="T14" fmla="*/ 519 w 576"/>
                <a:gd name="T15" fmla="*/ 16 h 214"/>
                <a:gd name="T16" fmla="*/ 576 w 576"/>
                <a:gd name="T17" fmla="*/ 21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214">
                  <a:moveTo>
                    <a:pt x="0" y="97"/>
                  </a:moveTo>
                  <a:cubicBezTo>
                    <a:pt x="28" y="48"/>
                    <a:pt x="57" y="0"/>
                    <a:pt x="84" y="19"/>
                  </a:cubicBezTo>
                  <a:cubicBezTo>
                    <a:pt x="111" y="38"/>
                    <a:pt x="137" y="214"/>
                    <a:pt x="165" y="214"/>
                  </a:cubicBezTo>
                  <a:cubicBezTo>
                    <a:pt x="193" y="214"/>
                    <a:pt x="226" y="16"/>
                    <a:pt x="252" y="16"/>
                  </a:cubicBezTo>
                  <a:cubicBezTo>
                    <a:pt x="278" y="16"/>
                    <a:pt x="299" y="214"/>
                    <a:pt x="321" y="214"/>
                  </a:cubicBezTo>
                  <a:cubicBezTo>
                    <a:pt x="343" y="214"/>
                    <a:pt x="365" y="13"/>
                    <a:pt x="387" y="13"/>
                  </a:cubicBezTo>
                  <a:cubicBezTo>
                    <a:pt x="409" y="13"/>
                    <a:pt x="431" y="214"/>
                    <a:pt x="453" y="214"/>
                  </a:cubicBezTo>
                  <a:cubicBezTo>
                    <a:pt x="475" y="214"/>
                    <a:pt x="499" y="16"/>
                    <a:pt x="519" y="16"/>
                  </a:cubicBezTo>
                  <a:cubicBezTo>
                    <a:pt x="539" y="16"/>
                    <a:pt x="567" y="179"/>
                    <a:pt x="576" y="211"/>
                  </a:cubicBezTo>
                </a:path>
              </a:pathLst>
            </a:custGeom>
            <a:noFill/>
            <a:ln w="508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2476" name="Text Box 92"/>
          <p:cNvSpPr txBox="1">
            <a:spLocks noChangeArrowheads="1"/>
          </p:cNvSpPr>
          <p:nvPr/>
        </p:nvSpPr>
        <p:spPr bwMode="auto">
          <a:xfrm>
            <a:off x="5622925" y="3119438"/>
            <a:ext cx="1098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dirty="0">
                <a:latin typeface="Times New Roman" panose="02020603050405020304" pitchFamily="18" charset="0"/>
              </a:rPr>
              <a:t>Secondary</a:t>
            </a:r>
          </a:p>
        </p:txBody>
      </p:sp>
      <p:sp>
        <p:nvSpPr>
          <p:cNvPr id="272477" name="Text Box 93"/>
          <p:cNvSpPr txBox="1">
            <a:spLocks noChangeArrowheads="1"/>
          </p:cNvSpPr>
          <p:nvPr/>
        </p:nvSpPr>
        <p:spPr bwMode="auto">
          <a:xfrm>
            <a:off x="7959725" y="703263"/>
            <a:ext cx="6111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>
                <a:solidFill>
                  <a:srgbClr val="FFFF00"/>
                </a:solidFill>
                <a:latin typeface="Times New Roman" panose="02020603050405020304" pitchFamily="18" charset="0"/>
              </a:rPr>
              <a:t>ECU</a:t>
            </a:r>
          </a:p>
        </p:txBody>
      </p:sp>
      <p:grpSp>
        <p:nvGrpSpPr>
          <p:cNvPr id="272478" name="Group 94"/>
          <p:cNvGrpSpPr>
            <a:grpSpLocks/>
          </p:cNvGrpSpPr>
          <p:nvPr/>
        </p:nvGrpSpPr>
        <p:grpSpPr bwMode="auto">
          <a:xfrm>
            <a:off x="3805238" y="2997200"/>
            <a:ext cx="1663700" cy="61913"/>
            <a:chOff x="2397" y="1888"/>
            <a:chExt cx="1048" cy="39"/>
          </a:xfrm>
        </p:grpSpPr>
        <p:sp>
          <p:nvSpPr>
            <p:cNvPr id="272479" name="Line 95"/>
            <p:cNvSpPr>
              <a:spLocks noChangeShapeType="1"/>
            </p:cNvSpPr>
            <p:nvPr/>
          </p:nvSpPr>
          <p:spPr bwMode="auto">
            <a:xfrm>
              <a:off x="2400" y="1927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2480" name="Line 96"/>
            <p:cNvSpPr>
              <a:spLocks noChangeShapeType="1"/>
            </p:cNvSpPr>
            <p:nvPr/>
          </p:nvSpPr>
          <p:spPr bwMode="auto">
            <a:xfrm>
              <a:off x="2397" y="1888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2481" name="Freeform 97"/>
          <p:cNvSpPr>
            <a:spLocks/>
          </p:cNvSpPr>
          <p:nvPr/>
        </p:nvSpPr>
        <p:spPr bwMode="auto">
          <a:xfrm>
            <a:off x="3933825" y="1903413"/>
            <a:ext cx="914400" cy="339725"/>
          </a:xfrm>
          <a:custGeom>
            <a:avLst/>
            <a:gdLst>
              <a:gd name="T0" fmla="*/ 0 w 576"/>
              <a:gd name="T1" fmla="*/ 97 h 214"/>
              <a:gd name="T2" fmla="*/ 84 w 576"/>
              <a:gd name="T3" fmla="*/ 19 h 214"/>
              <a:gd name="T4" fmla="*/ 165 w 576"/>
              <a:gd name="T5" fmla="*/ 214 h 214"/>
              <a:gd name="T6" fmla="*/ 252 w 576"/>
              <a:gd name="T7" fmla="*/ 16 h 214"/>
              <a:gd name="T8" fmla="*/ 321 w 576"/>
              <a:gd name="T9" fmla="*/ 214 h 214"/>
              <a:gd name="T10" fmla="*/ 387 w 576"/>
              <a:gd name="T11" fmla="*/ 13 h 214"/>
              <a:gd name="T12" fmla="*/ 453 w 576"/>
              <a:gd name="T13" fmla="*/ 214 h 214"/>
              <a:gd name="T14" fmla="*/ 519 w 576"/>
              <a:gd name="T15" fmla="*/ 16 h 214"/>
              <a:gd name="T16" fmla="*/ 576 w 576"/>
              <a:gd name="T17" fmla="*/ 211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6" h="214">
                <a:moveTo>
                  <a:pt x="0" y="97"/>
                </a:moveTo>
                <a:cubicBezTo>
                  <a:pt x="28" y="48"/>
                  <a:pt x="57" y="0"/>
                  <a:pt x="84" y="19"/>
                </a:cubicBezTo>
                <a:cubicBezTo>
                  <a:pt x="111" y="38"/>
                  <a:pt x="137" y="214"/>
                  <a:pt x="165" y="214"/>
                </a:cubicBezTo>
                <a:cubicBezTo>
                  <a:pt x="193" y="214"/>
                  <a:pt x="226" y="16"/>
                  <a:pt x="252" y="16"/>
                </a:cubicBezTo>
                <a:cubicBezTo>
                  <a:pt x="278" y="16"/>
                  <a:pt x="299" y="214"/>
                  <a:pt x="321" y="214"/>
                </a:cubicBezTo>
                <a:cubicBezTo>
                  <a:pt x="343" y="214"/>
                  <a:pt x="365" y="13"/>
                  <a:pt x="387" y="13"/>
                </a:cubicBezTo>
                <a:cubicBezTo>
                  <a:pt x="409" y="13"/>
                  <a:pt x="431" y="214"/>
                  <a:pt x="453" y="214"/>
                </a:cubicBezTo>
                <a:cubicBezTo>
                  <a:pt x="475" y="214"/>
                  <a:pt x="499" y="16"/>
                  <a:pt x="519" y="16"/>
                </a:cubicBezTo>
                <a:cubicBezTo>
                  <a:pt x="539" y="16"/>
                  <a:pt x="567" y="179"/>
                  <a:pt x="576" y="211"/>
                </a:cubicBezTo>
              </a:path>
            </a:pathLst>
          </a:cu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82" name="Freeform 98"/>
          <p:cNvSpPr>
            <a:spLocks/>
          </p:cNvSpPr>
          <p:nvPr/>
        </p:nvSpPr>
        <p:spPr bwMode="auto">
          <a:xfrm rot="10800000" flipV="1">
            <a:off x="4848225" y="1912938"/>
            <a:ext cx="676275" cy="325437"/>
          </a:xfrm>
          <a:custGeom>
            <a:avLst/>
            <a:gdLst>
              <a:gd name="T0" fmla="*/ 0 w 576"/>
              <a:gd name="T1" fmla="*/ 97 h 214"/>
              <a:gd name="T2" fmla="*/ 84 w 576"/>
              <a:gd name="T3" fmla="*/ 19 h 214"/>
              <a:gd name="T4" fmla="*/ 165 w 576"/>
              <a:gd name="T5" fmla="*/ 214 h 214"/>
              <a:gd name="T6" fmla="*/ 252 w 576"/>
              <a:gd name="T7" fmla="*/ 16 h 214"/>
              <a:gd name="T8" fmla="*/ 321 w 576"/>
              <a:gd name="T9" fmla="*/ 214 h 214"/>
              <a:gd name="T10" fmla="*/ 387 w 576"/>
              <a:gd name="T11" fmla="*/ 13 h 214"/>
              <a:gd name="T12" fmla="*/ 453 w 576"/>
              <a:gd name="T13" fmla="*/ 214 h 214"/>
              <a:gd name="T14" fmla="*/ 519 w 576"/>
              <a:gd name="T15" fmla="*/ 16 h 214"/>
              <a:gd name="T16" fmla="*/ 576 w 576"/>
              <a:gd name="T17" fmla="*/ 211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6" h="214">
                <a:moveTo>
                  <a:pt x="0" y="97"/>
                </a:moveTo>
                <a:cubicBezTo>
                  <a:pt x="28" y="48"/>
                  <a:pt x="57" y="0"/>
                  <a:pt x="84" y="19"/>
                </a:cubicBezTo>
                <a:cubicBezTo>
                  <a:pt x="111" y="38"/>
                  <a:pt x="137" y="214"/>
                  <a:pt x="165" y="214"/>
                </a:cubicBezTo>
                <a:cubicBezTo>
                  <a:pt x="193" y="214"/>
                  <a:pt x="226" y="16"/>
                  <a:pt x="252" y="16"/>
                </a:cubicBezTo>
                <a:cubicBezTo>
                  <a:pt x="278" y="16"/>
                  <a:pt x="299" y="214"/>
                  <a:pt x="321" y="214"/>
                </a:cubicBezTo>
                <a:cubicBezTo>
                  <a:pt x="343" y="214"/>
                  <a:pt x="365" y="13"/>
                  <a:pt x="387" y="13"/>
                </a:cubicBezTo>
                <a:cubicBezTo>
                  <a:pt x="409" y="13"/>
                  <a:pt x="431" y="214"/>
                  <a:pt x="453" y="214"/>
                </a:cubicBezTo>
                <a:cubicBezTo>
                  <a:pt x="475" y="214"/>
                  <a:pt x="499" y="16"/>
                  <a:pt x="519" y="16"/>
                </a:cubicBezTo>
                <a:cubicBezTo>
                  <a:pt x="539" y="16"/>
                  <a:pt x="567" y="179"/>
                  <a:pt x="576" y="211"/>
                </a:cubicBezTo>
              </a:path>
            </a:pathLst>
          </a:cu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72483" name="Group 99"/>
          <p:cNvGrpSpPr>
            <a:grpSpLocks/>
          </p:cNvGrpSpPr>
          <p:nvPr/>
        </p:nvGrpSpPr>
        <p:grpSpPr bwMode="auto">
          <a:xfrm>
            <a:off x="3857625" y="1806575"/>
            <a:ext cx="1663700" cy="61913"/>
            <a:chOff x="2397" y="1888"/>
            <a:chExt cx="1048" cy="39"/>
          </a:xfrm>
        </p:grpSpPr>
        <p:sp>
          <p:nvSpPr>
            <p:cNvPr id="272484" name="Line 100"/>
            <p:cNvSpPr>
              <a:spLocks noChangeShapeType="1"/>
            </p:cNvSpPr>
            <p:nvPr/>
          </p:nvSpPr>
          <p:spPr bwMode="auto">
            <a:xfrm>
              <a:off x="2400" y="1927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2485" name="Line 101"/>
            <p:cNvSpPr>
              <a:spLocks noChangeShapeType="1"/>
            </p:cNvSpPr>
            <p:nvPr/>
          </p:nvSpPr>
          <p:spPr bwMode="auto">
            <a:xfrm>
              <a:off x="2397" y="1888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2486" name="Freeform 102"/>
          <p:cNvSpPr>
            <a:spLocks/>
          </p:cNvSpPr>
          <p:nvPr/>
        </p:nvSpPr>
        <p:spPr bwMode="auto">
          <a:xfrm>
            <a:off x="4171950" y="2528888"/>
            <a:ext cx="965200" cy="398462"/>
          </a:xfrm>
          <a:custGeom>
            <a:avLst/>
            <a:gdLst>
              <a:gd name="T0" fmla="*/ 0 w 608"/>
              <a:gd name="T1" fmla="*/ 163 h 251"/>
              <a:gd name="T2" fmla="*/ 88 w 608"/>
              <a:gd name="T3" fmla="*/ 19 h 251"/>
              <a:gd name="T4" fmla="*/ 200 w 608"/>
              <a:gd name="T5" fmla="*/ 251 h 251"/>
              <a:gd name="T6" fmla="*/ 320 w 608"/>
              <a:gd name="T7" fmla="*/ 19 h 251"/>
              <a:gd name="T8" fmla="*/ 424 w 608"/>
              <a:gd name="T9" fmla="*/ 247 h 251"/>
              <a:gd name="T10" fmla="*/ 524 w 608"/>
              <a:gd name="T11" fmla="*/ 15 h 251"/>
              <a:gd name="T12" fmla="*/ 608 w 608"/>
              <a:gd name="T13" fmla="*/ 155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8" h="251">
                <a:moveTo>
                  <a:pt x="0" y="163"/>
                </a:moveTo>
                <a:cubicBezTo>
                  <a:pt x="27" y="83"/>
                  <a:pt x="55" y="4"/>
                  <a:pt x="88" y="19"/>
                </a:cubicBezTo>
                <a:cubicBezTo>
                  <a:pt x="121" y="34"/>
                  <a:pt x="161" y="251"/>
                  <a:pt x="200" y="251"/>
                </a:cubicBezTo>
                <a:cubicBezTo>
                  <a:pt x="239" y="251"/>
                  <a:pt x="283" y="20"/>
                  <a:pt x="320" y="19"/>
                </a:cubicBezTo>
                <a:cubicBezTo>
                  <a:pt x="357" y="18"/>
                  <a:pt x="390" y="248"/>
                  <a:pt x="424" y="247"/>
                </a:cubicBezTo>
                <a:cubicBezTo>
                  <a:pt x="458" y="246"/>
                  <a:pt x="493" y="30"/>
                  <a:pt x="524" y="15"/>
                </a:cubicBezTo>
                <a:cubicBezTo>
                  <a:pt x="555" y="0"/>
                  <a:pt x="581" y="77"/>
                  <a:pt x="608" y="155"/>
                </a:cubicBezTo>
              </a:path>
            </a:pathLst>
          </a:cu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87" name="Freeform 103"/>
          <p:cNvSpPr>
            <a:spLocks/>
          </p:cNvSpPr>
          <p:nvPr/>
        </p:nvSpPr>
        <p:spPr bwMode="auto">
          <a:xfrm>
            <a:off x="4171950" y="1316038"/>
            <a:ext cx="965200" cy="398462"/>
          </a:xfrm>
          <a:custGeom>
            <a:avLst/>
            <a:gdLst>
              <a:gd name="T0" fmla="*/ 0 w 608"/>
              <a:gd name="T1" fmla="*/ 163 h 251"/>
              <a:gd name="T2" fmla="*/ 88 w 608"/>
              <a:gd name="T3" fmla="*/ 19 h 251"/>
              <a:gd name="T4" fmla="*/ 200 w 608"/>
              <a:gd name="T5" fmla="*/ 251 h 251"/>
              <a:gd name="T6" fmla="*/ 320 w 608"/>
              <a:gd name="T7" fmla="*/ 19 h 251"/>
              <a:gd name="T8" fmla="*/ 424 w 608"/>
              <a:gd name="T9" fmla="*/ 247 h 251"/>
              <a:gd name="T10" fmla="*/ 524 w 608"/>
              <a:gd name="T11" fmla="*/ 15 h 251"/>
              <a:gd name="T12" fmla="*/ 608 w 608"/>
              <a:gd name="T13" fmla="*/ 155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8" h="251">
                <a:moveTo>
                  <a:pt x="0" y="163"/>
                </a:moveTo>
                <a:cubicBezTo>
                  <a:pt x="27" y="83"/>
                  <a:pt x="55" y="4"/>
                  <a:pt x="88" y="19"/>
                </a:cubicBezTo>
                <a:cubicBezTo>
                  <a:pt x="121" y="34"/>
                  <a:pt x="161" y="251"/>
                  <a:pt x="200" y="251"/>
                </a:cubicBezTo>
                <a:cubicBezTo>
                  <a:pt x="239" y="251"/>
                  <a:pt x="283" y="20"/>
                  <a:pt x="320" y="19"/>
                </a:cubicBezTo>
                <a:cubicBezTo>
                  <a:pt x="357" y="18"/>
                  <a:pt x="390" y="248"/>
                  <a:pt x="424" y="247"/>
                </a:cubicBezTo>
                <a:cubicBezTo>
                  <a:pt x="458" y="246"/>
                  <a:pt x="493" y="30"/>
                  <a:pt x="524" y="15"/>
                </a:cubicBezTo>
                <a:cubicBezTo>
                  <a:pt x="555" y="0"/>
                  <a:pt x="581" y="77"/>
                  <a:pt x="608" y="155"/>
                </a:cubicBezTo>
              </a:path>
            </a:pathLst>
          </a:cu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88" name="Line 104"/>
          <p:cNvSpPr>
            <a:spLocks noChangeShapeType="1"/>
          </p:cNvSpPr>
          <p:nvPr/>
        </p:nvSpPr>
        <p:spPr bwMode="auto">
          <a:xfrm>
            <a:off x="5129213" y="2800350"/>
            <a:ext cx="2814637" cy="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89" name="Line 105"/>
          <p:cNvSpPr>
            <a:spLocks noChangeShapeType="1"/>
          </p:cNvSpPr>
          <p:nvPr/>
        </p:nvSpPr>
        <p:spPr bwMode="auto">
          <a:xfrm>
            <a:off x="5162550" y="1562100"/>
            <a:ext cx="2800350" cy="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90" name="Line 106"/>
          <p:cNvSpPr>
            <a:spLocks noChangeShapeType="1"/>
          </p:cNvSpPr>
          <p:nvPr/>
        </p:nvSpPr>
        <p:spPr bwMode="auto">
          <a:xfrm flipV="1">
            <a:off x="3124200" y="1581150"/>
            <a:ext cx="1047750" cy="190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91" name="Line 107"/>
          <p:cNvSpPr>
            <a:spLocks noChangeShapeType="1"/>
          </p:cNvSpPr>
          <p:nvPr/>
        </p:nvSpPr>
        <p:spPr bwMode="auto">
          <a:xfrm flipV="1">
            <a:off x="3124200" y="2781300"/>
            <a:ext cx="1047750" cy="190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92" name="Line 108"/>
          <p:cNvSpPr>
            <a:spLocks noChangeShapeType="1"/>
          </p:cNvSpPr>
          <p:nvPr/>
        </p:nvSpPr>
        <p:spPr bwMode="auto">
          <a:xfrm flipV="1">
            <a:off x="3143250" y="571500"/>
            <a:ext cx="0" cy="22288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93" name="Oval 109"/>
          <p:cNvSpPr>
            <a:spLocks noChangeArrowheads="1"/>
          </p:cNvSpPr>
          <p:nvPr/>
        </p:nvSpPr>
        <p:spPr bwMode="auto">
          <a:xfrm>
            <a:off x="2933700" y="381000"/>
            <a:ext cx="419100" cy="400050"/>
          </a:xfrm>
          <a:prstGeom prst="ellipse">
            <a:avLst/>
          </a:prstGeom>
          <a:solidFill>
            <a:srgbClr val="CC0000"/>
          </a:solidFill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94" name="Line 110"/>
          <p:cNvSpPr>
            <a:spLocks noChangeShapeType="1"/>
          </p:cNvSpPr>
          <p:nvPr/>
        </p:nvSpPr>
        <p:spPr bwMode="auto">
          <a:xfrm>
            <a:off x="7943850" y="1395413"/>
            <a:ext cx="0" cy="376237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95" name="Line 111"/>
          <p:cNvSpPr>
            <a:spLocks noChangeShapeType="1"/>
          </p:cNvSpPr>
          <p:nvPr/>
        </p:nvSpPr>
        <p:spPr bwMode="auto">
          <a:xfrm>
            <a:off x="7962900" y="2609850"/>
            <a:ext cx="0" cy="390525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96" name="Line 112"/>
          <p:cNvSpPr>
            <a:spLocks noChangeShapeType="1"/>
          </p:cNvSpPr>
          <p:nvPr/>
        </p:nvSpPr>
        <p:spPr bwMode="auto">
          <a:xfrm>
            <a:off x="8072438" y="2667000"/>
            <a:ext cx="0" cy="2857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97" name="Line 113"/>
          <p:cNvSpPr>
            <a:spLocks noChangeShapeType="1"/>
          </p:cNvSpPr>
          <p:nvPr/>
        </p:nvSpPr>
        <p:spPr bwMode="auto">
          <a:xfrm>
            <a:off x="8186738" y="2719388"/>
            <a:ext cx="0" cy="180975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98" name="Line 114"/>
          <p:cNvSpPr>
            <a:spLocks noChangeShapeType="1"/>
          </p:cNvSpPr>
          <p:nvPr/>
        </p:nvSpPr>
        <p:spPr bwMode="auto">
          <a:xfrm>
            <a:off x="8058150" y="1447800"/>
            <a:ext cx="0" cy="2857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499" name="Line 115"/>
          <p:cNvSpPr>
            <a:spLocks noChangeShapeType="1"/>
          </p:cNvSpPr>
          <p:nvPr/>
        </p:nvSpPr>
        <p:spPr bwMode="auto">
          <a:xfrm>
            <a:off x="8167688" y="1500188"/>
            <a:ext cx="0" cy="180975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2500" name="Text Box 116"/>
          <p:cNvSpPr txBox="1">
            <a:spLocks noChangeArrowheads="1"/>
          </p:cNvSpPr>
          <p:nvPr/>
        </p:nvSpPr>
        <p:spPr bwMode="auto">
          <a:xfrm>
            <a:off x="2422525" y="228600"/>
            <a:ext cx="415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>
                <a:solidFill>
                  <a:srgbClr val="CC0000"/>
                </a:solidFill>
                <a:latin typeface="Times New Roman" panose="02020603050405020304" pitchFamily="18" charset="0"/>
              </a:rPr>
              <a:t>+</a:t>
            </a: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2501" name="Text Box 117"/>
          <p:cNvSpPr txBox="1">
            <a:spLocks noChangeArrowheads="1"/>
          </p:cNvSpPr>
          <p:nvPr/>
        </p:nvSpPr>
        <p:spPr bwMode="auto">
          <a:xfrm>
            <a:off x="5641975" y="2128838"/>
            <a:ext cx="1098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dirty="0">
                <a:latin typeface="Times New Roman" panose="02020603050405020304" pitchFamily="18" charset="0"/>
              </a:rPr>
              <a:t>Secondary</a:t>
            </a:r>
          </a:p>
        </p:txBody>
      </p:sp>
      <p:sp>
        <p:nvSpPr>
          <p:cNvPr id="272502" name="Text Box 118"/>
          <p:cNvSpPr txBox="1">
            <a:spLocks noChangeArrowheads="1"/>
          </p:cNvSpPr>
          <p:nvPr/>
        </p:nvSpPr>
        <p:spPr bwMode="auto">
          <a:xfrm>
            <a:off x="5661025" y="1624013"/>
            <a:ext cx="9191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>
                <a:solidFill>
                  <a:srgbClr val="CC0000"/>
                </a:solidFill>
                <a:latin typeface="Times New Roman" panose="02020603050405020304" pitchFamily="18" charset="0"/>
              </a:rPr>
              <a:t>Primary</a:t>
            </a:r>
          </a:p>
        </p:txBody>
      </p:sp>
      <p:sp>
        <p:nvSpPr>
          <p:cNvPr id="272503" name="Text Box 119"/>
          <p:cNvSpPr txBox="1">
            <a:spLocks noChangeArrowheads="1"/>
          </p:cNvSpPr>
          <p:nvPr/>
        </p:nvSpPr>
        <p:spPr bwMode="auto">
          <a:xfrm>
            <a:off x="5661025" y="2462213"/>
            <a:ext cx="9191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>
                <a:solidFill>
                  <a:srgbClr val="CC0000"/>
                </a:solidFill>
                <a:latin typeface="Times New Roman" panose="02020603050405020304" pitchFamily="18" charset="0"/>
              </a:rPr>
              <a:t>Primary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410" name="Picture 2" descr="D:\MULTIMED\BMP\U10_0010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887413"/>
            <a:ext cx="8134350" cy="508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5" name="Text Box 3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sp>
        <p:nvSpPr>
          <p:cNvPr id="274437" name="Text Box 5"/>
          <p:cNvSpPr txBox="1">
            <a:spLocks noChangeArrowheads="1"/>
          </p:cNvSpPr>
          <p:nvPr/>
        </p:nvSpPr>
        <p:spPr bwMode="auto">
          <a:xfrm>
            <a:off x="692519" y="1359844"/>
            <a:ext cx="8451481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In conventional systems the ignition coil is always connected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so that the secondary winding side will always be negative.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This is done because the electrons readily tend to leave a hot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surface much more easily than a cold surface (the outer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electrode is much colder because it sinks heat into the cylinder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head).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Therefore 30% more energy is needed to fire a plug backwards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(from the outer electrode to the centre electrode).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As DIS produces high voltages (40 KV), this eliminates any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difficulty in firing the plugs.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5458" name="Group 2"/>
          <p:cNvGrpSpPr>
            <a:grpSpLocks/>
          </p:cNvGrpSpPr>
          <p:nvPr/>
        </p:nvGrpSpPr>
        <p:grpSpPr bwMode="auto">
          <a:xfrm>
            <a:off x="457200" y="592138"/>
            <a:ext cx="1943100" cy="1049337"/>
            <a:chOff x="288" y="373"/>
            <a:chExt cx="1224" cy="661"/>
          </a:xfrm>
        </p:grpSpPr>
        <p:grpSp>
          <p:nvGrpSpPr>
            <p:cNvPr id="275459" name="Group 3"/>
            <p:cNvGrpSpPr>
              <a:grpSpLocks/>
            </p:cNvGrpSpPr>
            <p:nvPr/>
          </p:nvGrpSpPr>
          <p:grpSpPr bwMode="auto">
            <a:xfrm>
              <a:off x="656" y="373"/>
              <a:ext cx="856" cy="539"/>
              <a:chOff x="656" y="373"/>
              <a:chExt cx="856" cy="539"/>
            </a:xfrm>
          </p:grpSpPr>
          <p:sp>
            <p:nvSpPr>
              <p:cNvPr id="275460" name="Rectangle 4"/>
              <p:cNvSpPr>
                <a:spLocks noChangeArrowheads="1"/>
              </p:cNvSpPr>
              <p:nvPr/>
            </p:nvSpPr>
            <p:spPr bwMode="auto">
              <a:xfrm>
                <a:off x="656" y="401"/>
                <a:ext cx="856" cy="472"/>
              </a:xfrm>
              <a:prstGeom prst="rect">
                <a:avLst/>
              </a:prstGeom>
              <a:solidFill>
                <a:srgbClr val="FC0128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461" name="Oval 5"/>
              <p:cNvSpPr>
                <a:spLocks noChangeArrowheads="1"/>
              </p:cNvSpPr>
              <p:nvPr/>
            </p:nvSpPr>
            <p:spPr bwMode="auto">
              <a:xfrm>
                <a:off x="1340" y="601"/>
                <a:ext cx="104" cy="104"/>
              </a:xfrm>
              <a:prstGeom prst="ellipse">
                <a:avLst/>
              </a:prstGeom>
              <a:solidFill>
                <a:srgbClr val="676767"/>
              </a:soli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462" name="Oval 6"/>
              <p:cNvSpPr>
                <a:spLocks noChangeArrowheads="1"/>
              </p:cNvSpPr>
              <p:nvPr/>
            </p:nvSpPr>
            <p:spPr bwMode="auto">
              <a:xfrm>
                <a:off x="759" y="612"/>
                <a:ext cx="82" cy="82"/>
              </a:xfrm>
              <a:prstGeom prst="ellipse">
                <a:avLst/>
              </a:prstGeom>
              <a:solidFill>
                <a:srgbClr val="676767"/>
              </a:soli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463" name="Rectangle 7"/>
              <p:cNvSpPr>
                <a:spLocks noChangeArrowheads="1"/>
              </p:cNvSpPr>
              <p:nvPr/>
            </p:nvSpPr>
            <p:spPr bwMode="auto">
              <a:xfrm>
                <a:off x="1295" y="373"/>
                <a:ext cx="189" cy="2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b="0" baseline="-25000">
                    <a:solidFill>
                      <a:schemeClr val="bg2"/>
                    </a:solidFill>
                  </a:rPr>
                  <a:t>+</a:t>
                </a:r>
              </a:p>
            </p:txBody>
          </p:sp>
          <p:sp>
            <p:nvSpPr>
              <p:cNvPr id="275464" name="Rectangle 8"/>
              <p:cNvSpPr>
                <a:spLocks noChangeArrowheads="1"/>
              </p:cNvSpPr>
              <p:nvPr/>
            </p:nvSpPr>
            <p:spPr bwMode="auto">
              <a:xfrm>
                <a:off x="711" y="381"/>
                <a:ext cx="157" cy="2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b="0" baseline="-25000">
                    <a:solidFill>
                      <a:schemeClr val="bg2"/>
                    </a:solidFill>
                  </a:rPr>
                  <a:t>-</a:t>
                </a:r>
              </a:p>
            </p:txBody>
          </p:sp>
          <p:sp>
            <p:nvSpPr>
              <p:cNvPr id="275465" name="Rectangle 9"/>
              <p:cNvSpPr>
                <a:spLocks noChangeArrowheads="1"/>
              </p:cNvSpPr>
              <p:nvPr/>
            </p:nvSpPr>
            <p:spPr bwMode="auto">
              <a:xfrm>
                <a:off x="707" y="683"/>
                <a:ext cx="794" cy="2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1800">
                    <a:solidFill>
                      <a:srgbClr val="FFFF00"/>
                    </a:solidFill>
                  </a:rPr>
                  <a:t>BATTERY</a:t>
                </a:r>
              </a:p>
            </p:txBody>
          </p:sp>
        </p:grpSp>
        <p:grpSp>
          <p:nvGrpSpPr>
            <p:cNvPr id="275466" name="Group 10"/>
            <p:cNvGrpSpPr>
              <a:grpSpLocks/>
            </p:cNvGrpSpPr>
            <p:nvPr/>
          </p:nvGrpSpPr>
          <p:grpSpPr bwMode="auto">
            <a:xfrm>
              <a:off x="288" y="961"/>
              <a:ext cx="173" cy="73"/>
              <a:chOff x="288" y="961"/>
              <a:chExt cx="173" cy="73"/>
            </a:xfrm>
          </p:grpSpPr>
          <p:sp>
            <p:nvSpPr>
              <p:cNvPr id="275467" name="Freeform 11"/>
              <p:cNvSpPr>
                <a:spLocks/>
              </p:cNvSpPr>
              <p:nvPr/>
            </p:nvSpPr>
            <p:spPr bwMode="auto">
              <a:xfrm>
                <a:off x="288" y="961"/>
                <a:ext cx="173" cy="1"/>
              </a:xfrm>
              <a:custGeom>
                <a:avLst/>
                <a:gdLst>
                  <a:gd name="T0" fmla="*/ 0 w 173"/>
                  <a:gd name="T1" fmla="*/ 0 h 1"/>
                  <a:gd name="T2" fmla="*/ 172 w 173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73" h="1">
                    <a:moveTo>
                      <a:pt x="0" y="0"/>
                    </a:moveTo>
                    <a:lnTo>
                      <a:pt x="172" y="0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5468" name="Freeform 12"/>
              <p:cNvSpPr>
                <a:spLocks/>
              </p:cNvSpPr>
              <p:nvPr/>
            </p:nvSpPr>
            <p:spPr bwMode="auto">
              <a:xfrm>
                <a:off x="305" y="997"/>
                <a:ext cx="139" cy="1"/>
              </a:xfrm>
              <a:custGeom>
                <a:avLst/>
                <a:gdLst>
                  <a:gd name="T0" fmla="*/ 0 w 139"/>
                  <a:gd name="T1" fmla="*/ 0 h 1"/>
                  <a:gd name="T2" fmla="*/ 138 w 139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9" h="1">
                    <a:moveTo>
                      <a:pt x="0" y="0"/>
                    </a:moveTo>
                    <a:lnTo>
                      <a:pt x="138" y="0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5469" name="Freeform 13"/>
              <p:cNvSpPr>
                <a:spLocks/>
              </p:cNvSpPr>
              <p:nvPr/>
            </p:nvSpPr>
            <p:spPr bwMode="auto">
              <a:xfrm>
                <a:off x="339" y="1033"/>
                <a:ext cx="70" cy="1"/>
              </a:xfrm>
              <a:custGeom>
                <a:avLst/>
                <a:gdLst>
                  <a:gd name="T0" fmla="*/ 0 w 70"/>
                  <a:gd name="T1" fmla="*/ 0 h 1"/>
                  <a:gd name="T2" fmla="*/ 69 w 70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70" h="1">
                    <a:moveTo>
                      <a:pt x="0" y="0"/>
                    </a:moveTo>
                    <a:lnTo>
                      <a:pt x="69" y="0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275470" name="Freeform 14"/>
            <p:cNvSpPr>
              <a:spLocks/>
            </p:cNvSpPr>
            <p:nvPr/>
          </p:nvSpPr>
          <p:spPr bwMode="auto">
            <a:xfrm>
              <a:off x="372" y="653"/>
              <a:ext cx="427" cy="295"/>
            </a:xfrm>
            <a:custGeom>
              <a:avLst/>
              <a:gdLst>
                <a:gd name="T0" fmla="*/ 426 w 427"/>
                <a:gd name="T1" fmla="*/ 0 h 295"/>
                <a:gd name="T2" fmla="*/ 0 w 427"/>
                <a:gd name="T3" fmla="*/ 0 h 295"/>
                <a:gd name="T4" fmla="*/ 0 w 427"/>
                <a:gd name="T5" fmla="*/ 29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7" h="295">
                  <a:moveTo>
                    <a:pt x="426" y="0"/>
                  </a:moveTo>
                  <a:lnTo>
                    <a:pt x="0" y="0"/>
                  </a:lnTo>
                  <a:lnTo>
                    <a:pt x="0" y="294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75471" name="Oval 15"/>
          <p:cNvSpPr>
            <a:spLocks noChangeArrowheads="1"/>
          </p:cNvSpPr>
          <p:nvPr/>
        </p:nvSpPr>
        <p:spPr bwMode="auto">
          <a:xfrm>
            <a:off x="5838825" y="5143500"/>
            <a:ext cx="1231900" cy="1250950"/>
          </a:xfrm>
          <a:prstGeom prst="ellipse">
            <a:avLst/>
          </a:prstGeom>
          <a:solidFill>
            <a:srgbClr val="676767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472" name="Rectangle 16"/>
          <p:cNvSpPr>
            <a:spLocks noChangeArrowheads="1"/>
          </p:cNvSpPr>
          <p:nvPr/>
        </p:nvSpPr>
        <p:spPr bwMode="auto">
          <a:xfrm>
            <a:off x="6657975" y="5645150"/>
            <a:ext cx="222250" cy="38100"/>
          </a:xfrm>
          <a:prstGeom prst="rect">
            <a:avLst/>
          </a:prstGeom>
          <a:solidFill>
            <a:schemeClr val="bg2"/>
          </a:solidFill>
          <a:ln w="254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473" name="Rectangle 17"/>
          <p:cNvSpPr>
            <a:spLocks noChangeArrowheads="1"/>
          </p:cNvSpPr>
          <p:nvPr/>
        </p:nvSpPr>
        <p:spPr bwMode="auto">
          <a:xfrm>
            <a:off x="6657975" y="5784850"/>
            <a:ext cx="222250" cy="38100"/>
          </a:xfrm>
          <a:prstGeom prst="rect">
            <a:avLst/>
          </a:prstGeom>
          <a:solidFill>
            <a:schemeClr val="bg2"/>
          </a:solidFill>
          <a:ln w="254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474" name="Freeform 18"/>
          <p:cNvSpPr>
            <a:spLocks/>
          </p:cNvSpPr>
          <p:nvPr/>
        </p:nvSpPr>
        <p:spPr bwMode="auto">
          <a:xfrm>
            <a:off x="6765925" y="5511800"/>
            <a:ext cx="1588" cy="147638"/>
          </a:xfrm>
          <a:custGeom>
            <a:avLst/>
            <a:gdLst>
              <a:gd name="T0" fmla="*/ 0 w 1"/>
              <a:gd name="T1" fmla="*/ 92 h 93"/>
              <a:gd name="T2" fmla="*/ 0 w 1"/>
              <a:gd name="T3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93">
                <a:moveTo>
                  <a:pt x="0" y="92"/>
                </a:move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475" name="Freeform 19"/>
          <p:cNvSpPr>
            <a:spLocks/>
          </p:cNvSpPr>
          <p:nvPr/>
        </p:nvSpPr>
        <p:spPr bwMode="auto">
          <a:xfrm>
            <a:off x="6765925" y="5803900"/>
            <a:ext cx="1588" cy="147638"/>
          </a:xfrm>
          <a:custGeom>
            <a:avLst/>
            <a:gdLst>
              <a:gd name="T0" fmla="*/ 0 w 1"/>
              <a:gd name="T1" fmla="*/ 92 h 93"/>
              <a:gd name="T2" fmla="*/ 0 w 1"/>
              <a:gd name="T3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93">
                <a:moveTo>
                  <a:pt x="0" y="92"/>
                </a:move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476" name="Rectangle 20"/>
          <p:cNvSpPr>
            <a:spLocks noChangeArrowheads="1"/>
          </p:cNvSpPr>
          <p:nvPr/>
        </p:nvSpPr>
        <p:spPr bwMode="auto">
          <a:xfrm>
            <a:off x="6143625" y="5740400"/>
            <a:ext cx="146050" cy="88900"/>
          </a:xfrm>
          <a:prstGeom prst="rect">
            <a:avLst/>
          </a:prstGeom>
          <a:solidFill>
            <a:schemeClr val="tx2"/>
          </a:solidFill>
          <a:ln w="254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477" name="Rectangle 21"/>
          <p:cNvSpPr>
            <a:spLocks noChangeArrowheads="1"/>
          </p:cNvSpPr>
          <p:nvPr/>
        </p:nvSpPr>
        <p:spPr bwMode="auto">
          <a:xfrm>
            <a:off x="6080125" y="5854700"/>
            <a:ext cx="273050" cy="25400"/>
          </a:xfrm>
          <a:prstGeom prst="rect">
            <a:avLst/>
          </a:prstGeom>
          <a:solidFill>
            <a:schemeClr val="tx2"/>
          </a:solidFill>
          <a:ln w="254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75478" name="Group 22"/>
          <p:cNvGrpSpPr>
            <a:grpSpLocks/>
          </p:cNvGrpSpPr>
          <p:nvPr/>
        </p:nvGrpSpPr>
        <p:grpSpPr bwMode="auto">
          <a:xfrm>
            <a:off x="6080125" y="5372100"/>
            <a:ext cx="273050" cy="254000"/>
            <a:chOff x="3830" y="3384"/>
            <a:chExt cx="172" cy="160"/>
          </a:xfrm>
        </p:grpSpPr>
        <p:sp>
          <p:nvSpPr>
            <p:cNvPr id="275479" name="Rectangle 23"/>
            <p:cNvSpPr>
              <a:spLocks noChangeArrowheads="1"/>
            </p:cNvSpPr>
            <p:nvPr/>
          </p:nvSpPr>
          <p:spPr bwMode="auto">
            <a:xfrm>
              <a:off x="3830" y="3456"/>
              <a:ext cx="172" cy="16"/>
            </a:xfrm>
            <a:prstGeom prst="rect">
              <a:avLst/>
            </a:prstGeom>
            <a:solidFill>
              <a:schemeClr val="tx2"/>
            </a:solidFill>
            <a:ln w="254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275480" name="Group 24"/>
            <p:cNvGrpSpPr>
              <a:grpSpLocks/>
            </p:cNvGrpSpPr>
            <p:nvPr/>
          </p:nvGrpSpPr>
          <p:grpSpPr bwMode="auto">
            <a:xfrm>
              <a:off x="3870" y="3384"/>
              <a:ext cx="92" cy="160"/>
              <a:chOff x="3870" y="3384"/>
              <a:chExt cx="92" cy="160"/>
            </a:xfrm>
          </p:grpSpPr>
          <p:sp>
            <p:nvSpPr>
              <p:cNvPr id="275481" name="Rectangle 25"/>
              <p:cNvSpPr>
                <a:spLocks noChangeArrowheads="1"/>
              </p:cNvSpPr>
              <p:nvPr/>
            </p:nvSpPr>
            <p:spPr bwMode="auto">
              <a:xfrm>
                <a:off x="3870" y="3488"/>
                <a:ext cx="92" cy="56"/>
              </a:xfrm>
              <a:prstGeom prst="rect">
                <a:avLst/>
              </a:prstGeom>
              <a:solidFill>
                <a:schemeClr val="tx2"/>
              </a:solidFill>
              <a:ln w="254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482" name="Freeform 26"/>
              <p:cNvSpPr>
                <a:spLocks/>
              </p:cNvSpPr>
              <p:nvPr/>
            </p:nvSpPr>
            <p:spPr bwMode="auto">
              <a:xfrm>
                <a:off x="3918" y="3384"/>
                <a:ext cx="1" cy="65"/>
              </a:xfrm>
              <a:custGeom>
                <a:avLst/>
                <a:gdLst>
                  <a:gd name="T0" fmla="*/ 0 w 1"/>
                  <a:gd name="T1" fmla="*/ 0 h 65"/>
                  <a:gd name="T2" fmla="*/ 0 w 1"/>
                  <a:gd name="T3" fmla="*/ 6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65">
                    <a:moveTo>
                      <a:pt x="0" y="0"/>
                    </a:moveTo>
                    <a:lnTo>
                      <a:pt x="0" y="64"/>
                    </a:lnTo>
                  </a:path>
                </a:pathLst>
              </a:custGeom>
              <a:noFill/>
              <a:ln w="254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275483" name="Freeform 27"/>
          <p:cNvSpPr>
            <a:spLocks/>
          </p:cNvSpPr>
          <p:nvPr/>
        </p:nvSpPr>
        <p:spPr bwMode="auto">
          <a:xfrm>
            <a:off x="6219825" y="5899150"/>
            <a:ext cx="1588" cy="103188"/>
          </a:xfrm>
          <a:custGeom>
            <a:avLst/>
            <a:gdLst>
              <a:gd name="T0" fmla="*/ 0 w 1"/>
              <a:gd name="T1" fmla="*/ 0 h 65"/>
              <a:gd name="T2" fmla="*/ 0 w 1"/>
              <a:gd name="T3" fmla="*/ 64 h 6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65">
                <a:moveTo>
                  <a:pt x="0" y="0"/>
                </a:moveTo>
                <a:lnTo>
                  <a:pt x="0" y="64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484" name="Freeform 28"/>
          <p:cNvSpPr>
            <a:spLocks/>
          </p:cNvSpPr>
          <p:nvPr/>
        </p:nvSpPr>
        <p:spPr bwMode="auto">
          <a:xfrm>
            <a:off x="6626225" y="5956300"/>
            <a:ext cx="274638" cy="1588"/>
          </a:xfrm>
          <a:custGeom>
            <a:avLst/>
            <a:gdLst>
              <a:gd name="T0" fmla="*/ 0 w 173"/>
              <a:gd name="T1" fmla="*/ 0 h 1"/>
              <a:gd name="T2" fmla="*/ 172 w 173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73" h="1">
                <a:moveTo>
                  <a:pt x="0" y="0"/>
                </a:moveTo>
                <a:lnTo>
                  <a:pt x="172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485" name="Freeform 29"/>
          <p:cNvSpPr>
            <a:spLocks/>
          </p:cNvSpPr>
          <p:nvPr/>
        </p:nvSpPr>
        <p:spPr bwMode="auto">
          <a:xfrm>
            <a:off x="6653213" y="6013450"/>
            <a:ext cx="220662" cy="1588"/>
          </a:xfrm>
          <a:custGeom>
            <a:avLst/>
            <a:gdLst>
              <a:gd name="T0" fmla="*/ 0 w 139"/>
              <a:gd name="T1" fmla="*/ 0 h 1"/>
              <a:gd name="T2" fmla="*/ 138 w 139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39" h="1">
                <a:moveTo>
                  <a:pt x="0" y="0"/>
                </a:moveTo>
                <a:lnTo>
                  <a:pt x="138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486" name="Freeform 30"/>
          <p:cNvSpPr>
            <a:spLocks/>
          </p:cNvSpPr>
          <p:nvPr/>
        </p:nvSpPr>
        <p:spPr bwMode="auto">
          <a:xfrm>
            <a:off x="6707188" y="6070600"/>
            <a:ext cx="111125" cy="1588"/>
          </a:xfrm>
          <a:custGeom>
            <a:avLst/>
            <a:gdLst>
              <a:gd name="T0" fmla="*/ 0 w 70"/>
              <a:gd name="T1" fmla="*/ 0 h 1"/>
              <a:gd name="T2" fmla="*/ 69 w 70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0" h="1">
                <a:moveTo>
                  <a:pt x="0" y="0"/>
                </a:moveTo>
                <a:lnTo>
                  <a:pt x="69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487" name="Freeform 31"/>
          <p:cNvSpPr>
            <a:spLocks/>
          </p:cNvSpPr>
          <p:nvPr/>
        </p:nvSpPr>
        <p:spPr bwMode="auto">
          <a:xfrm>
            <a:off x="6080125" y="6013450"/>
            <a:ext cx="274638" cy="1588"/>
          </a:xfrm>
          <a:custGeom>
            <a:avLst/>
            <a:gdLst>
              <a:gd name="T0" fmla="*/ 0 w 173"/>
              <a:gd name="T1" fmla="*/ 0 h 1"/>
              <a:gd name="T2" fmla="*/ 172 w 173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73" h="1">
                <a:moveTo>
                  <a:pt x="0" y="0"/>
                </a:moveTo>
                <a:lnTo>
                  <a:pt x="172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488" name="Freeform 32"/>
          <p:cNvSpPr>
            <a:spLocks/>
          </p:cNvSpPr>
          <p:nvPr/>
        </p:nvSpPr>
        <p:spPr bwMode="auto">
          <a:xfrm>
            <a:off x="6107113" y="6070600"/>
            <a:ext cx="220662" cy="1588"/>
          </a:xfrm>
          <a:custGeom>
            <a:avLst/>
            <a:gdLst>
              <a:gd name="T0" fmla="*/ 0 w 139"/>
              <a:gd name="T1" fmla="*/ 0 h 1"/>
              <a:gd name="T2" fmla="*/ 138 w 139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39" h="1">
                <a:moveTo>
                  <a:pt x="0" y="0"/>
                </a:moveTo>
                <a:lnTo>
                  <a:pt x="138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489" name="Freeform 33"/>
          <p:cNvSpPr>
            <a:spLocks/>
          </p:cNvSpPr>
          <p:nvPr/>
        </p:nvSpPr>
        <p:spPr bwMode="auto">
          <a:xfrm>
            <a:off x="6161088" y="6127750"/>
            <a:ext cx="111125" cy="1588"/>
          </a:xfrm>
          <a:custGeom>
            <a:avLst/>
            <a:gdLst>
              <a:gd name="T0" fmla="*/ 0 w 70"/>
              <a:gd name="T1" fmla="*/ 0 h 1"/>
              <a:gd name="T2" fmla="*/ 69 w 70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0" h="1">
                <a:moveTo>
                  <a:pt x="0" y="0"/>
                </a:moveTo>
                <a:lnTo>
                  <a:pt x="69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490" name="Rectangle 34"/>
          <p:cNvSpPr>
            <a:spLocks noChangeArrowheads="1"/>
          </p:cNvSpPr>
          <p:nvPr/>
        </p:nvSpPr>
        <p:spPr bwMode="auto">
          <a:xfrm>
            <a:off x="4716463" y="5565775"/>
            <a:ext cx="1138133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2000" dirty="0"/>
              <a:t>POINTS</a:t>
            </a:r>
          </a:p>
        </p:txBody>
      </p:sp>
      <p:sp>
        <p:nvSpPr>
          <p:cNvPr id="275491" name="Rectangle 35"/>
          <p:cNvSpPr>
            <a:spLocks noChangeArrowheads="1"/>
          </p:cNvSpPr>
          <p:nvPr/>
        </p:nvSpPr>
        <p:spPr bwMode="auto">
          <a:xfrm>
            <a:off x="6983413" y="5603875"/>
            <a:ext cx="1825822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2000" dirty="0"/>
              <a:t>CONDENSER</a:t>
            </a:r>
          </a:p>
        </p:txBody>
      </p:sp>
      <p:sp>
        <p:nvSpPr>
          <p:cNvPr id="275492" name="Freeform 36"/>
          <p:cNvSpPr>
            <a:spLocks/>
          </p:cNvSpPr>
          <p:nvPr/>
        </p:nvSpPr>
        <p:spPr bwMode="auto">
          <a:xfrm>
            <a:off x="7886700" y="1357313"/>
            <a:ext cx="301625" cy="1001712"/>
          </a:xfrm>
          <a:custGeom>
            <a:avLst/>
            <a:gdLst>
              <a:gd name="T0" fmla="*/ 189 w 190"/>
              <a:gd name="T1" fmla="*/ 630 h 631"/>
              <a:gd name="T2" fmla="*/ 189 w 190"/>
              <a:gd name="T3" fmla="*/ 135 h 631"/>
              <a:gd name="T4" fmla="*/ 0 w 190"/>
              <a:gd name="T5" fmla="*/ 0 h 6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0" h="631">
                <a:moveTo>
                  <a:pt x="189" y="630"/>
                </a:moveTo>
                <a:lnTo>
                  <a:pt x="189" y="135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275493" name="Group 37"/>
          <p:cNvGrpSpPr>
            <a:grpSpLocks/>
          </p:cNvGrpSpPr>
          <p:nvPr/>
        </p:nvGrpSpPr>
        <p:grpSpPr bwMode="auto">
          <a:xfrm>
            <a:off x="4557713" y="2963863"/>
            <a:ext cx="2665412" cy="2078037"/>
            <a:chOff x="2871" y="1867"/>
            <a:chExt cx="1679" cy="1309"/>
          </a:xfrm>
        </p:grpSpPr>
        <p:grpSp>
          <p:nvGrpSpPr>
            <p:cNvPr id="275494" name="Group 38"/>
            <p:cNvGrpSpPr>
              <a:grpSpLocks/>
            </p:cNvGrpSpPr>
            <p:nvPr/>
          </p:nvGrpSpPr>
          <p:grpSpPr bwMode="auto">
            <a:xfrm>
              <a:off x="3670" y="1867"/>
              <a:ext cx="880" cy="1309"/>
              <a:chOff x="3670" y="1867"/>
              <a:chExt cx="880" cy="1309"/>
            </a:xfrm>
          </p:grpSpPr>
          <p:grpSp>
            <p:nvGrpSpPr>
              <p:cNvPr id="275495" name="Group 39"/>
              <p:cNvGrpSpPr>
                <a:grpSpLocks/>
              </p:cNvGrpSpPr>
              <p:nvPr/>
            </p:nvGrpSpPr>
            <p:grpSpPr bwMode="auto">
              <a:xfrm>
                <a:off x="3670" y="1902"/>
                <a:ext cx="880" cy="1231"/>
                <a:chOff x="3670" y="1902"/>
                <a:chExt cx="880" cy="1231"/>
              </a:xfrm>
            </p:grpSpPr>
            <p:grpSp>
              <p:nvGrpSpPr>
                <p:cNvPr id="275496" name="Group 40"/>
                <p:cNvGrpSpPr>
                  <a:grpSpLocks/>
                </p:cNvGrpSpPr>
                <p:nvPr/>
              </p:nvGrpSpPr>
              <p:grpSpPr bwMode="auto">
                <a:xfrm>
                  <a:off x="3670" y="1902"/>
                  <a:ext cx="880" cy="1228"/>
                  <a:chOff x="3670" y="1902"/>
                  <a:chExt cx="880" cy="1228"/>
                </a:xfrm>
              </p:grpSpPr>
              <p:sp>
                <p:nvSpPr>
                  <p:cNvPr id="275497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3670" y="1902"/>
                    <a:ext cx="880" cy="1228"/>
                  </a:xfrm>
                  <a:prstGeom prst="rect">
                    <a:avLst/>
                  </a:prstGeom>
                  <a:solidFill>
                    <a:srgbClr val="CECECE"/>
                  </a:soli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5498" name="Rectangle 42"/>
                  <p:cNvSpPr>
                    <a:spLocks noChangeArrowheads="1"/>
                  </p:cNvSpPr>
                  <p:nvPr/>
                </p:nvSpPr>
                <p:spPr bwMode="auto">
                  <a:xfrm>
                    <a:off x="3820" y="2082"/>
                    <a:ext cx="208" cy="854"/>
                  </a:xfrm>
                  <a:prstGeom prst="rect">
                    <a:avLst/>
                  </a:prstGeom>
                  <a:solidFill>
                    <a:schemeClr val="bg2"/>
                  </a:soli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5499" name="Rectangle 43"/>
                  <p:cNvSpPr>
                    <a:spLocks noChangeArrowheads="1"/>
                  </p:cNvSpPr>
                  <p:nvPr/>
                </p:nvSpPr>
                <p:spPr bwMode="auto">
                  <a:xfrm>
                    <a:off x="4270" y="2082"/>
                    <a:ext cx="88" cy="850"/>
                  </a:xfrm>
                  <a:prstGeom prst="rect">
                    <a:avLst/>
                  </a:prstGeom>
                  <a:solidFill>
                    <a:schemeClr val="bg2"/>
                  </a:soli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5500" name="Freeform 44"/>
                  <p:cNvSpPr>
                    <a:spLocks/>
                  </p:cNvSpPr>
                  <p:nvPr/>
                </p:nvSpPr>
                <p:spPr bwMode="auto">
                  <a:xfrm>
                    <a:off x="4074" y="2084"/>
                    <a:ext cx="1" cy="853"/>
                  </a:xfrm>
                  <a:custGeom>
                    <a:avLst/>
                    <a:gdLst>
                      <a:gd name="T0" fmla="*/ 0 w 1"/>
                      <a:gd name="T1" fmla="*/ 0 h 853"/>
                      <a:gd name="T2" fmla="*/ 0 w 1"/>
                      <a:gd name="T3" fmla="*/ 852 h 8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</a:cxnLst>
                    <a:rect l="0" t="0" r="r" b="b"/>
                    <a:pathLst>
                      <a:path w="1" h="853">
                        <a:moveTo>
                          <a:pt x="0" y="0"/>
                        </a:moveTo>
                        <a:lnTo>
                          <a:pt x="0" y="852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5501" name="Freeform 45"/>
                  <p:cNvSpPr>
                    <a:spLocks/>
                  </p:cNvSpPr>
                  <p:nvPr/>
                </p:nvSpPr>
                <p:spPr bwMode="auto">
                  <a:xfrm>
                    <a:off x="4140" y="2084"/>
                    <a:ext cx="1" cy="853"/>
                  </a:xfrm>
                  <a:custGeom>
                    <a:avLst/>
                    <a:gdLst>
                      <a:gd name="T0" fmla="*/ 0 w 1"/>
                      <a:gd name="T1" fmla="*/ 0 h 853"/>
                      <a:gd name="T2" fmla="*/ 0 w 1"/>
                      <a:gd name="T3" fmla="*/ 852 h 8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</a:cxnLst>
                    <a:rect l="0" t="0" r="r" b="b"/>
                    <a:pathLst>
                      <a:path w="1" h="853">
                        <a:moveTo>
                          <a:pt x="0" y="0"/>
                        </a:moveTo>
                        <a:lnTo>
                          <a:pt x="0" y="852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5502" name="Freeform 46"/>
                  <p:cNvSpPr>
                    <a:spLocks/>
                  </p:cNvSpPr>
                  <p:nvPr/>
                </p:nvSpPr>
                <p:spPr bwMode="auto">
                  <a:xfrm>
                    <a:off x="4206" y="2084"/>
                    <a:ext cx="1" cy="853"/>
                  </a:xfrm>
                  <a:custGeom>
                    <a:avLst/>
                    <a:gdLst>
                      <a:gd name="T0" fmla="*/ 0 w 1"/>
                      <a:gd name="T1" fmla="*/ 0 h 853"/>
                      <a:gd name="T2" fmla="*/ 0 w 1"/>
                      <a:gd name="T3" fmla="*/ 852 h 8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</a:cxnLst>
                    <a:rect l="0" t="0" r="r" b="b"/>
                    <a:pathLst>
                      <a:path w="1" h="853">
                        <a:moveTo>
                          <a:pt x="0" y="0"/>
                        </a:moveTo>
                        <a:lnTo>
                          <a:pt x="0" y="852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275503" name="Freeform 47"/>
                <p:cNvSpPr>
                  <a:spLocks/>
                </p:cNvSpPr>
                <p:nvPr/>
              </p:nvSpPr>
              <p:spPr bwMode="auto">
                <a:xfrm>
                  <a:off x="3924" y="1904"/>
                  <a:ext cx="1" cy="185"/>
                </a:xfrm>
                <a:custGeom>
                  <a:avLst/>
                  <a:gdLst>
                    <a:gd name="T0" fmla="*/ 0 w 1"/>
                    <a:gd name="T1" fmla="*/ 0 h 185"/>
                    <a:gd name="T2" fmla="*/ 0 w 1"/>
                    <a:gd name="T3" fmla="*/ 184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" h="185">
                      <a:moveTo>
                        <a:pt x="0" y="0"/>
                      </a:moveTo>
                      <a:lnTo>
                        <a:pt x="0" y="184"/>
                      </a:lnTo>
                    </a:path>
                  </a:pathLst>
                </a:custGeom>
                <a:noFill/>
                <a:ln w="254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5504" name="Freeform 48"/>
                <p:cNvSpPr>
                  <a:spLocks/>
                </p:cNvSpPr>
                <p:nvPr/>
              </p:nvSpPr>
              <p:spPr bwMode="auto">
                <a:xfrm>
                  <a:off x="4320" y="1908"/>
                  <a:ext cx="1" cy="185"/>
                </a:xfrm>
                <a:custGeom>
                  <a:avLst/>
                  <a:gdLst>
                    <a:gd name="T0" fmla="*/ 0 w 1"/>
                    <a:gd name="T1" fmla="*/ 0 h 185"/>
                    <a:gd name="T2" fmla="*/ 0 w 1"/>
                    <a:gd name="T3" fmla="*/ 184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" h="185">
                      <a:moveTo>
                        <a:pt x="0" y="0"/>
                      </a:moveTo>
                      <a:lnTo>
                        <a:pt x="0" y="184"/>
                      </a:lnTo>
                    </a:path>
                  </a:pathLst>
                </a:custGeom>
                <a:noFill/>
                <a:ln w="254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5505" name="Freeform 49"/>
                <p:cNvSpPr>
                  <a:spLocks/>
                </p:cNvSpPr>
                <p:nvPr/>
              </p:nvSpPr>
              <p:spPr bwMode="auto">
                <a:xfrm>
                  <a:off x="3924" y="2948"/>
                  <a:ext cx="1" cy="185"/>
                </a:xfrm>
                <a:custGeom>
                  <a:avLst/>
                  <a:gdLst>
                    <a:gd name="T0" fmla="*/ 0 w 1"/>
                    <a:gd name="T1" fmla="*/ 0 h 185"/>
                    <a:gd name="T2" fmla="*/ 0 w 1"/>
                    <a:gd name="T3" fmla="*/ 184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" h="185">
                      <a:moveTo>
                        <a:pt x="0" y="0"/>
                      </a:moveTo>
                      <a:lnTo>
                        <a:pt x="0" y="184"/>
                      </a:lnTo>
                    </a:path>
                  </a:pathLst>
                </a:custGeom>
                <a:noFill/>
                <a:ln w="254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5506" name="Freeform 50"/>
                <p:cNvSpPr>
                  <a:spLocks/>
                </p:cNvSpPr>
                <p:nvPr/>
              </p:nvSpPr>
              <p:spPr bwMode="auto">
                <a:xfrm>
                  <a:off x="3920" y="2932"/>
                  <a:ext cx="397" cy="113"/>
                </a:xfrm>
                <a:custGeom>
                  <a:avLst/>
                  <a:gdLst>
                    <a:gd name="T0" fmla="*/ 0 w 397"/>
                    <a:gd name="T1" fmla="*/ 112 h 113"/>
                    <a:gd name="T2" fmla="*/ 396 w 397"/>
                    <a:gd name="T3" fmla="*/ 112 h 113"/>
                    <a:gd name="T4" fmla="*/ 396 w 397"/>
                    <a:gd name="T5" fmla="*/ 0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97" h="113">
                      <a:moveTo>
                        <a:pt x="0" y="112"/>
                      </a:moveTo>
                      <a:lnTo>
                        <a:pt x="396" y="112"/>
                      </a:lnTo>
                      <a:lnTo>
                        <a:pt x="396" y="0"/>
                      </a:lnTo>
                    </a:path>
                  </a:pathLst>
                </a:custGeom>
                <a:noFill/>
                <a:ln w="254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275507" name="Rectangle 51"/>
              <p:cNvSpPr>
                <a:spLocks noChangeArrowheads="1"/>
              </p:cNvSpPr>
              <p:nvPr/>
            </p:nvSpPr>
            <p:spPr bwMode="auto">
              <a:xfrm>
                <a:off x="3675" y="1867"/>
                <a:ext cx="274" cy="2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1800">
                    <a:solidFill>
                      <a:schemeClr val="bg2"/>
                    </a:solidFill>
                  </a:rPr>
                  <a:t>15</a:t>
                </a:r>
              </a:p>
            </p:txBody>
          </p:sp>
          <p:sp>
            <p:nvSpPr>
              <p:cNvPr id="275508" name="Rectangle 52"/>
              <p:cNvSpPr>
                <a:spLocks noChangeArrowheads="1"/>
              </p:cNvSpPr>
              <p:nvPr/>
            </p:nvSpPr>
            <p:spPr bwMode="auto">
              <a:xfrm>
                <a:off x="4308" y="1885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1800">
                    <a:solidFill>
                      <a:schemeClr val="bg2"/>
                    </a:solidFill>
                  </a:rPr>
                  <a:t>4</a:t>
                </a:r>
              </a:p>
            </p:txBody>
          </p:sp>
          <p:sp>
            <p:nvSpPr>
              <p:cNvPr id="275509" name="Rectangle 53"/>
              <p:cNvSpPr>
                <a:spLocks noChangeArrowheads="1"/>
              </p:cNvSpPr>
              <p:nvPr/>
            </p:nvSpPr>
            <p:spPr bwMode="auto">
              <a:xfrm>
                <a:off x="3744" y="2947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1800">
                    <a:solidFill>
                      <a:schemeClr val="bg2"/>
                    </a:solidFill>
                  </a:rPr>
                  <a:t>1</a:t>
                </a:r>
              </a:p>
            </p:txBody>
          </p:sp>
        </p:grpSp>
        <p:sp>
          <p:nvSpPr>
            <p:cNvPr id="275510" name="Rectangle 54"/>
            <p:cNvSpPr>
              <a:spLocks noChangeArrowheads="1"/>
            </p:cNvSpPr>
            <p:nvPr/>
          </p:nvSpPr>
          <p:spPr bwMode="auto">
            <a:xfrm>
              <a:off x="2871" y="1994"/>
              <a:ext cx="832" cy="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000" dirty="0"/>
                <a:t>IGNITION</a:t>
              </a:r>
            </a:p>
            <a:p>
              <a:r>
                <a:rPr lang="en-US" altLang="en-US" sz="2000" dirty="0"/>
                <a:t>COIL</a:t>
              </a:r>
            </a:p>
          </p:txBody>
        </p:sp>
      </p:grpSp>
      <p:grpSp>
        <p:nvGrpSpPr>
          <p:cNvPr id="275511" name="Group 55"/>
          <p:cNvGrpSpPr>
            <a:grpSpLocks/>
          </p:cNvGrpSpPr>
          <p:nvPr/>
        </p:nvGrpSpPr>
        <p:grpSpPr bwMode="auto">
          <a:xfrm>
            <a:off x="6862763" y="479425"/>
            <a:ext cx="1919287" cy="1889125"/>
            <a:chOff x="4323" y="302"/>
            <a:chExt cx="1209" cy="1190"/>
          </a:xfrm>
        </p:grpSpPr>
        <p:grpSp>
          <p:nvGrpSpPr>
            <p:cNvPr id="275512" name="Group 56"/>
            <p:cNvGrpSpPr>
              <a:grpSpLocks/>
            </p:cNvGrpSpPr>
            <p:nvPr/>
          </p:nvGrpSpPr>
          <p:grpSpPr bwMode="auto">
            <a:xfrm>
              <a:off x="4409" y="302"/>
              <a:ext cx="740" cy="731"/>
              <a:chOff x="4409" y="302"/>
              <a:chExt cx="740" cy="731"/>
            </a:xfrm>
          </p:grpSpPr>
          <p:sp>
            <p:nvSpPr>
              <p:cNvPr id="275513" name="Oval 57"/>
              <p:cNvSpPr>
                <a:spLocks noChangeArrowheads="1"/>
              </p:cNvSpPr>
              <p:nvPr/>
            </p:nvSpPr>
            <p:spPr bwMode="auto">
              <a:xfrm>
                <a:off x="4409" y="302"/>
                <a:ext cx="740" cy="731"/>
              </a:xfrm>
              <a:prstGeom prst="ellipse">
                <a:avLst/>
              </a:prstGeom>
              <a:gradFill rotWithShape="0">
                <a:gsLst>
                  <a:gs pos="0">
                    <a:srgbClr val="AD6900">
                      <a:gamma/>
                      <a:shade val="29804"/>
                      <a:invGamma/>
                    </a:srgbClr>
                  </a:gs>
                  <a:gs pos="100000">
                    <a:srgbClr val="AD6900"/>
                  </a:gs>
                </a:gsLst>
                <a:path path="shape">
                  <a:fillToRect l="50000" t="50000" r="50000" b="50000"/>
                </a:path>
              </a:gradFill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514" name="Oval 58"/>
              <p:cNvSpPr>
                <a:spLocks noChangeArrowheads="1"/>
              </p:cNvSpPr>
              <p:nvPr/>
            </p:nvSpPr>
            <p:spPr bwMode="auto">
              <a:xfrm>
                <a:off x="4502" y="395"/>
                <a:ext cx="164" cy="164"/>
              </a:xfrm>
              <a:prstGeom prst="ellipse">
                <a:avLst/>
              </a:prstGeom>
              <a:gradFill rotWithShape="0">
                <a:gsLst>
                  <a:gs pos="0">
                    <a:srgbClr val="AD6900"/>
                  </a:gs>
                  <a:gs pos="100000">
                    <a:srgbClr val="AD6900">
                      <a:gamma/>
                      <a:shade val="29804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515" name="Oval 59"/>
              <p:cNvSpPr>
                <a:spLocks noChangeArrowheads="1"/>
              </p:cNvSpPr>
              <p:nvPr/>
            </p:nvSpPr>
            <p:spPr bwMode="auto">
              <a:xfrm>
                <a:off x="4493" y="767"/>
                <a:ext cx="164" cy="164"/>
              </a:xfrm>
              <a:prstGeom prst="ellipse">
                <a:avLst/>
              </a:prstGeom>
              <a:gradFill rotWithShape="0">
                <a:gsLst>
                  <a:gs pos="0">
                    <a:srgbClr val="AD6900"/>
                  </a:gs>
                  <a:gs pos="100000">
                    <a:srgbClr val="AD6900">
                      <a:gamma/>
                      <a:shade val="29804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516" name="Oval 60"/>
              <p:cNvSpPr>
                <a:spLocks noChangeArrowheads="1"/>
              </p:cNvSpPr>
              <p:nvPr/>
            </p:nvSpPr>
            <p:spPr bwMode="auto">
              <a:xfrm>
                <a:off x="4892" y="392"/>
                <a:ext cx="164" cy="164"/>
              </a:xfrm>
              <a:prstGeom prst="ellipse">
                <a:avLst/>
              </a:prstGeom>
              <a:gradFill rotWithShape="0">
                <a:gsLst>
                  <a:gs pos="0">
                    <a:srgbClr val="AD6900"/>
                  </a:gs>
                  <a:gs pos="100000">
                    <a:srgbClr val="AD6900">
                      <a:gamma/>
                      <a:shade val="29804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517" name="Oval 61"/>
              <p:cNvSpPr>
                <a:spLocks noChangeArrowheads="1"/>
              </p:cNvSpPr>
              <p:nvPr/>
            </p:nvSpPr>
            <p:spPr bwMode="auto">
              <a:xfrm>
                <a:off x="4895" y="770"/>
                <a:ext cx="164" cy="164"/>
              </a:xfrm>
              <a:prstGeom prst="ellipse">
                <a:avLst/>
              </a:prstGeom>
              <a:gradFill rotWithShape="0">
                <a:gsLst>
                  <a:gs pos="0">
                    <a:srgbClr val="AD6900"/>
                  </a:gs>
                  <a:gs pos="100000">
                    <a:srgbClr val="AD6900">
                      <a:gamma/>
                      <a:shade val="29804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518" name="Oval 62"/>
              <p:cNvSpPr>
                <a:spLocks noChangeArrowheads="1"/>
              </p:cNvSpPr>
              <p:nvPr/>
            </p:nvSpPr>
            <p:spPr bwMode="auto">
              <a:xfrm>
                <a:off x="4700" y="590"/>
                <a:ext cx="164" cy="164"/>
              </a:xfrm>
              <a:prstGeom prst="ellipse">
                <a:avLst/>
              </a:prstGeom>
              <a:gradFill rotWithShape="0">
                <a:gsLst>
                  <a:gs pos="0">
                    <a:srgbClr val="AD6900"/>
                  </a:gs>
                  <a:gs pos="100000">
                    <a:srgbClr val="AD6900">
                      <a:gamma/>
                      <a:shade val="29804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275519" name="Rectangle 63"/>
            <p:cNvSpPr>
              <a:spLocks noChangeArrowheads="1"/>
            </p:cNvSpPr>
            <p:nvPr/>
          </p:nvSpPr>
          <p:spPr bwMode="auto">
            <a:xfrm>
              <a:off x="4323" y="1052"/>
              <a:ext cx="1209" cy="4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000" dirty="0"/>
                <a:t>DISTRIBUTOR</a:t>
              </a:r>
            </a:p>
            <a:p>
              <a:r>
                <a:rPr lang="en-US" altLang="en-US" sz="2000" dirty="0"/>
                <a:t>CAP</a:t>
              </a:r>
            </a:p>
          </p:txBody>
        </p:sp>
      </p:grpSp>
      <p:sp>
        <p:nvSpPr>
          <p:cNvPr id="275520" name="Rectangle 64"/>
          <p:cNvSpPr>
            <a:spLocks noChangeArrowheads="1"/>
          </p:cNvSpPr>
          <p:nvPr/>
        </p:nvSpPr>
        <p:spPr bwMode="auto">
          <a:xfrm>
            <a:off x="4462463" y="1431925"/>
            <a:ext cx="1320875" cy="705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2000" dirty="0"/>
              <a:t>IGNITION</a:t>
            </a:r>
          </a:p>
          <a:p>
            <a:r>
              <a:rPr lang="en-US" altLang="en-US" sz="2000" dirty="0"/>
              <a:t>SWITCH</a:t>
            </a:r>
          </a:p>
        </p:txBody>
      </p:sp>
      <p:sp>
        <p:nvSpPr>
          <p:cNvPr id="275521" name="Oval 65"/>
          <p:cNvSpPr>
            <a:spLocks noChangeArrowheads="1"/>
          </p:cNvSpPr>
          <p:nvPr/>
        </p:nvSpPr>
        <p:spPr bwMode="auto">
          <a:xfrm>
            <a:off x="4711700" y="638175"/>
            <a:ext cx="812800" cy="8001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522" name="Oval 66"/>
          <p:cNvSpPr>
            <a:spLocks noChangeArrowheads="1"/>
          </p:cNvSpPr>
          <p:nvPr/>
        </p:nvSpPr>
        <p:spPr bwMode="auto">
          <a:xfrm>
            <a:off x="5259388" y="979488"/>
            <a:ext cx="101600" cy="101600"/>
          </a:xfrm>
          <a:prstGeom prst="ellipse">
            <a:avLst/>
          </a:prstGeom>
          <a:solidFill>
            <a:schemeClr val="bg2"/>
          </a:solidFill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523" name="Oval 67"/>
          <p:cNvSpPr>
            <a:spLocks noChangeArrowheads="1"/>
          </p:cNvSpPr>
          <p:nvPr/>
        </p:nvSpPr>
        <p:spPr bwMode="auto">
          <a:xfrm>
            <a:off x="4856163" y="977900"/>
            <a:ext cx="101600" cy="101600"/>
          </a:xfrm>
          <a:prstGeom prst="ellipse">
            <a:avLst/>
          </a:prstGeom>
          <a:solidFill>
            <a:schemeClr val="bg2"/>
          </a:solidFill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524" name="Freeform 68"/>
          <p:cNvSpPr>
            <a:spLocks/>
          </p:cNvSpPr>
          <p:nvPr/>
        </p:nvSpPr>
        <p:spPr bwMode="auto">
          <a:xfrm>
            <a:off x="4711700" y="1028700"/>
            <a:ext cx="173038" cy="1588"/>
          </a:xfrm>
          <a:custGeom>
            <a:avLst/>
            <a:gdLst>
              <a:gd name="T0" fmla="*/ 108 w 109"/>
              <a:gd name="T1" fmla="*/ 0 h 1"/>
              <a:gd name="T2" fmla="*/ 0 w 109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9" h="1">
                <a:moveTo>
                  <a:pt x="108" y="0"/>
                </a:move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525" name="Freeform 69"/>
          <p:cNvSpPr>
            <a:spLocks/>
          </p:cNvSpPr>
          <p:nvPr/>
        </p:nvSpPr>
        <p:spPr bwMode="auto">
          <a:xfrm>
            <a:off x="5351463" y="1033463"/>
            <a:ext cx="173037" cy="1587"/>
          </a:xfrm>
          <a:custGeom>
            <a:avLst/>
            <a:gdLst>
              <a:gd name="T0" fmla="*/ 108 w 109"/>
              <a:gd name="T1" fmla="*/ 0 h 1"/>
              <a:gd name="T2" fmla="*/ 0 w 109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9" h="1">
                <a:moveTo>
                  <a:pt x="108" y="0"/>
                </a:move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526" name="Freeform 70"/>
          <p:cNvSpPr>
            <a:spLocks/>
          </p:cNvSpPr>
          <p:nvPr/>
        </p:nvSpPr>
        <p:spPr bwMode="auto">
          <a:xfrm>
            <a:off x="4916488" y="1020763"/>
            <a:ext cx="398462" cy="7937"/>
          </a:xfrm>
          <a:custGeom>
            <a:avLst/>
            <a:gdLst>
              <a:gd name="T0" fmla="*/ 0 w 251"/>
              <a:gd name="T1" fmla="*/ 4 h 5"/>
              <a:gd name="T2" fmla="*/ 250 w 251"/>
              <a:gd name="T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51" h="5">
                <a:moveTo>
                  <a:pt x="0" y="4"/>
                </a:moveTo>
                <a:lnTo>
                  <a:pt x="250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275527" name="Group 71"/>
          <p:cNvGrpSpPr>
            <a:grpSpLocks/>
          </p:cNvGrpSpPr>
          <p:nvPr/>
        </p:nvGrpSpPr>
        <p:grpSpPr bwMode="auto">
          <a:xfrm>
            <a:off x="2671763" y="882650"/>
            <a:ext cx="1620837" cy="2216150"/>
            <a:chOff x="1683" y="556"/>
            <a:chExt cx="1021" cy="1396"/>
          </a:xfrm>
        </p:grpSpPr>
        <p:grpSp>
          <p:nvGrpSpPr>
            <p:cNvPr id="275528" name="Group 72"/>
            <p:cNvGrpSpPr>
              <a:grpSpLocks/>
            </p:cNvGrpSpPr>
            <p:nvPr/>
          </p:nvGrpSpPr>
          <p:grpSpPr bwMode="auto">
            <a:xfrm>
              <a:off x="1708" y="556"/>
              <a:ext cx="952" cy="1396"/>
              <a:chOff x="1708" y="556"/>
              <a:chExt cx="952" cy="1396"/>
            </a:xfrm>
          </p:grpSpPr>
          <p:sp>
            <p:nvSpPr>
              <p:cNvPr id="275529" name="Oval 73"/>
              <p:cNvSpPr>
                <a:spLocks noChangeArrowheads="1"/>
              </p:cNvSpPr>
              <p:nvPr/>
            </p:nvSpPr>
            <p:spPr bwMode="auto">
              <a:xfrm>
                <a:off x="1708" y="1012"/>
                <a:ext cx="952" cy="940"/>
              </a:xfrm>
              <a:prstGeom prst="ellipse">
                <a:avLst/>
              </a:prstGeom>
              <a:gradFill rotWithShape="0">
                <a:gsLst>
                  <a:gs pos="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530" name="Oval 74"/>
              <p:cNvSpPr>
                <a:spLocks noChangeArrowheads="1"/>
              </p:cNvSpPr>
              <p:nvPr/>
            </p:nvSpPr>
            <p:spPr bwMode="auto">
              <a:xfrm>
                <a:off x="1972" y="556"/>
                <a:ext cx="448" cy="412"/>
              </a:xfrm>
              <a:prstGeom prst="ellipse">
                <a:avLst/>
              </a:prstGeom>
              <a:gradFill rotWithShape="0">
                <a:gsLst>
                  <a:gs pos="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531" name="Oval 75"/>
              <p:cNvSpPr>
                <a:spLocks noChangeArrowheads="1"/>
              </p:cNvSpPr>
              <p:nvPr/>
            </p:nvSpPr>
            <p:spPr bwMode="auto">
              <a:xfrm>
                <a:off x="2149" y="610"/>
                <a:ext cx="100" cy="94"/>
              </a:xfrm>
              <a:prstGeom prst="ellipse">
                <a:avLst/>
              </a:prstGeom>
              <a:solidFill>
                <a:schemeClr val="tx2"/>
              </a:soli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532" name="Freeform 76"/>
              <p:cNvSpPr>
                <a:spLocks/>
              </p:cNvSpPr>
              <p:nvPr/>
            </p:nvSpPr>
            <p:spPr bwMode="auto">
              <a:xfrm>
                <a:off x="2199" y="888"/>
                <a:ext cx="1" cy="256"/>
              </a:xfrm>
              <a:custGeom>
                <a:avLst/>
                <a:gdLst>
                  <a:gd name="T0" fmla="*/ 0 w 1"/>
                  <a:gd name="T1" fmla="*/ 0 h 256"/>
                  <a:gd name="T2" fmla="*/ 0 w 1"/>
                  <a:gd name="T3" fmla="*/ 255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256">
                    <a:moveTo>
                      <a:pt x="0" y="0"/>
                    </a:moveTo>
                    <a:lnTo>
                      <a:pt x="0" y="255"/>
                    </a:lnTo>
                  </a:path>
                </a:pathLst>
              </a:custGeom>
              <a:noFill/>
              <a:ln w="508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5533" name="Oval 77"/>
              <p:cNvSpPr>
                <a:spLocks noChangeArrowheads="1"/>
              </p:cNvSpPr>
              <p:nvPr/>
            </p:nvSpPr>
            <p:spPr bwMode="auto">
              <a:xfrm>
                <a:off x="2149" y="835"/>
                <a:ext cx="100" cy="94"/>
              </a:xfrm>
              <a:prstGeom prst="ellipse">
                <a:avLst/>
              </a:prstGeom>
              <a:solidFill>
                <a:schemeClr val="tx2"/>
              </a:soli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534" name="Oval 78"/>
              <p:cNvSpPr>
                <a:spLocks noChangeArrowheads="1"/>
              </p:cNvSpPr>
              <p:nvPr/>
            </p:nvSpPr>
            <p:spPr bwMode="auto">
              <a:xfrm>
                <a:off x="2149" y="1096"/>
                <a:ext cx="100" cy="94"/>
              </a:xfrm>
              <a:prstGeom prst="ellipse">
                <a:avLst/>
              </a:prstGeom>
              <a:solidFill>
                <a:schemeClr val="tx2"/>
              </a:soli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275535" name="Rectangle 79"/>
            <p:cNvSpPr>
              <a:spLocks noChangeArrowheads="1"/>
            </p:cNvSpPr>
            <p:nvPr/>
          </p:nvSpPr>
          <p:spPr bwMode="auto">
            <a:xfrm>
              <a:off x="1683" y="1251"/>
              <a:ext cx="1021" cy="5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>
                  <a:solidFill>
                    <a:srgbClr val="FFFF00"/>
                  </a:solidFill>
                </a:rPr>
                <a:t>STARTER</a:t>
              </a:r>
            </a:p>
            <a:p>
              <a:pPr algn="ctr"/>
              <a:r>
                <a:rPr lang="en-US" altLang="en-US">
                  <a:solidFill>
                    <a:srgbClr val="FFFF00"/>
                  </a:solidFill>
                </a:rPr>
                <a:t>MOTOR</a:t>
              </a:r>
            </a:p>
          </p:txBody>
        </p:sp>
      </p:grpSp>
      <p:sp>
        <p:nvSpPr>
          <p:cNvPr id="275536" name="Freeform 80"/>
          <p:cNvSpPr>
            <a:spLocks/>
          </p:cNvSpPr>
          <p:nvPr/>
        </p:nvSpPr>
        <p:spPr bwMode="auto">
          <a:xfrm>
            <a:off x="2190750" y="1028700"/>
            <a:ext cx="1316038" cy="1588"/>
          </a:xfrm>
          <a:custGeom>
            <a:avLst/>
            <a:gdLst>
              <a:gd name="T0" fmla="*/ 0 w 829"/>
              <a:gd name="T1" fmla="*/ 0 h 1"/>
              <a:gd name="T2" fmla="*/ 828 w 829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829" h="1">
                <a:moveTo>
                  <a:pt x="0" y="0"/>
                </a:moveTo>
                <a:lnTo>
                  <a:pt x="828" y="0"/>
                </a:lnTo>
              </a:path>
            </a:pathLst>
          </a:custGeom>
          <a:solidFill>
            <a:srgbClr val="7FFF00"/>
          </a:solidFill>
          <a:ln w="50800" cap="rnd" cmpd="sng">
            <a:solidFill>
              <a:srgbClr val="7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537" name="Freeform 81"/>
          <p:cNvSpPr>
            <a:spLocks/>
          </p:cNvSpPr>
          <p:nvPr/>
        </p:nvSpPr>
        <p:spPr bwMode="auto">
          <a:xfrm>
            <a:off x="3505200" y="1028700"/>
            <a:ext cx="1277938" cy="1588"/>
          </a:xfrm>
          <a:custGeom>
            <a:avLst/>
            <a:gdLst>
              <a:gd name="T0" fmla="*/ 0 w 805"/>
              <a:gd name="T1" fmla="*/ 0 h 1"/>
              <a:gd name="T2" fmla="*/ 804 w 805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805" h="1">
                <a:moveTo>
                  <a:pt x="0" y="0"/>
                </a:moveTo>
                <a:lnTo>
                  <a:pt x="804" y="0"/>
                </a:lnTo>
              </a:path>
            </a:pathLst>
          </a:custGeom>
          <a:noFill/>
          <a:ln w="50800" cap="rnd" cmpd="sng">
            <a:solidFill>
              <a:srgbClr val="7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538" name="Freeform 82"/>
          <p:cNvSpPr>
            <a:spLocks/>
          </p:cNvSpPr>
          <p:nvPr/>
        </p:nvSpPr>
        <p:spPr bwMode="auto">
          <a:xfrm>
            <a:off x="5505450" y="1028700"/>
            <a:ext cx="725488" cy="3887788"/>
          </a:xfrm>
          <a:custGeom>
            <a:avLst/>
            <a:gdLst>
              <a:gd name="T0" fmla="*/ 0 w 457"/>
              <a:gd name="T1" fmla="*/ 0 h 1261"/>
              <a:gd name="T2" fmla="*/ 456 w 457"/>
              <a:gd name="T3" fmla="*/ 0 h 1261"/>
              <a:gd name="T4" fmla="*/ 456 w 457"/>
              <a:gd name="T5" fmla="*/ 1260 h 1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57" h="1261">
                <a:moveTo>
                  <a:pt x="0" y="0"/>
                </a:moveTo>
                <a:lnTo>
                  <a:pt x="456" y="0"/>
                </a:lnTo>
                <a:lnTo>
                  <a:pt x="456" y="1260"/>
                </a:lnTo>
              </a:path>
            </a:pathLst>
          </a:custGeom>
          <a:noFill/>
          <a:ln w="50800" cap="rnd" cmpd="sng">
            <a:solidFill>
              <a:srgbClr val="7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539" name="Freeform 83"/>
          <p:cNvSpPr>
            <a:spLocks/>
          </p:cNvSpPr>
          <p:nvPr/>
        </p:nvSpPr>
        <p:spPr bwMode="auto">
          <a:xfrm>
            <a:off x="6229350" y="4933950"/>
            <a:ext cx="1588" cy="515938"/>
          </a:xfrm>
          <a:custGeom>
            <a:avLst/>
            <a:gdLst>
              <a:gd name="T0" fmla="*/ 0 w 1"/>
              <a:gd name="T1" fmla="*/ 0 h 325"/>
              <a:gd name="T2" fmla="*/ 0 w 1"/>
              <a:gd name="T3" fmla="*/ 324 h 32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325">
                <a:moveTo>
                  <a:pt x="0" y="0"/>
                </a:moveTo>
                <a:lnTo>
                  <a:pt x="0" y="324"/>
                </a:lnTo>
              </a:path>
            </a:pathLst>
          </a:custGeom>
          <a:noFill/>
          <a:ln w="50800" cap="rnd" cmpd="sng">
            <a:solidFill>
              <a:srgbClr val="7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540" name="Freeform 84"/>
          <p:cNvSpPr>
            <a:spLocks/>
          </p:cNvSpPr>
          <p:nvPr/>
        </p:nvSpPr>
        <p:spPr bwMode="auto">
          <a:xfrm>
            <a:off x="6224588" y="5272088"/>
            <a:ext cx="549275" cy="225425"/>
          </a:xfrm>
          <a:custGeom>
            <a:avLst/>
            <a:gdLst>
              <a:gd name="T0" fmla="*/ 0 w 346"/>
              <a:gd name="T1" fmla="*/ 0 h 142"/>
              <a:gd name="T2" fmla="*/ 345 w 346"/>
              <a:gd name="T3" fmla="*/ 0 h 142"/>
              <a:gd name="T4" fmla="*/ 345 w 346"/>
              <a:gd name="T5" fmla="*/ 141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6" h="142">
                <a:moveTo>
                  <a:pt x="0" y="0"/>
                </a:moveTo>
                <a:lnTo>
                  <a:pt x="345" y="0"/>
                </a:lnTo>
                <a:lnTo>
                  <a:pt x="345" y="141"/>
                </a:lnTo>
              </a:path>
            </a:pathLst>
          </a:custGeom>
          <a:noFill/>
          <a:ln w="50800" cap="rnd" cmpd="sng">
            <a:solidFill>
              <a:srgbClr val="7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5541" name="Freeform 85"/>
          <p:cNvSpPr>
            <a:spLocks/>
          </p:cNvSpPr>
          <p:nvPr/>
        </p:nvSpPr>
        <p:spPr bwMode="auto">
          <a:xfrm>
            <a:off x="6858000" y="1047750"/>
            <a:ext cx="725488" cy="3563938"/>
          </a:xfrm>
          <a:custGeom>
            <a:avLst/>
            <a:gdLst>
              <a:gd name="T0" fmla="*/ 0 w 457"/>
              <a:gd name="T1" fmla="*/ 1236 h 1237"/>
              <a:gd name="T2" fmla="*/ 0 w 457"/>
              <a:gd name="T3" fmla="*/ 0 h 1237"/>
              <a:gd name="T4" fmla="*/ 456 w 457"/>
              <a:gd name="T5" fmla="*/ 0 h 1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57" h="1237">
                <a:moveTo>
                  <a:pt x="0" y="1236"/>
                </a:moveTo>
                <a:lnTo>
                  <a:pt x="0" y="0"/>
                </a:lnTo>
                <a:lnTo>
                  <a:pt x="456" y="0"/>
                </a:lnTo>
              </a:path>
            </a:pathLst>
          </a:custGeom>
          <a:noFill/>
          <a:ln w="50800" cap="rnd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275542" name="Group 86"/>
          <p:cNvGrpSpPr>
            <a:grpSpLocks/>
          </p:cNvGrpSpPr>
          <p:nvPr/>
        </p:nvGrpSpPr>
        <p:grpSpPr bwMode="auto">
          <a:xfrm>
            <a:off x="7821613" y="2368550"/>
            <a:ext cx="701675" cy="1951038"/>
            <a:chOff x="4927" y="1492"/>
            <a:chExt cx="442" cy="1229"/>
          </a:xfrm>
        </p:grpSpPr>
        <p:grpSp>
          <p:nvGrpSpPr>
            <p:cNvPr id="275543" name="Group 87"/>
            <p:cNvGrpSpPr>
              <a:grpSpLocks/>
            </p:cNvGrpSpPr>
            <p:nvPr/>
          </p:nvGrpSpPr>
          <p:grpSpPr bwMode="auto">
            <a:xfrm>
              <a:off x="4960" y="1492"/>
              <a:ext cx="376" cy="1229"/>
              <a:chOff x="4960" y="1492"/>
              <a:chExt cx="376" cy="1229"/>
            </a:xfrm>
          </p:grpSpPr>
          <p:sp>
            <p:nvSpPr>
              <p:cNvPr id="275544" name="Freeform 88"/>
              <p:cNvSpPr>
                <a:spLocks/>
              </p:cNvSpPr>
              <p:nvPr/>
            </p:nvSpPr>
            <p:spPr bwMode="auto">
              <a:xfrm>
                <a:off x="5042" y="1590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5545" name="Group 89"/>
              <p:cNvGrpSpPr>
                <a:grpSpLocks/>
              </p:cNvGrpSpPr>
              <p:nvPr/>
            </p:nvGrpSpPr>
            <p:grpSpPr bwMode="auto">
              <a:xfrm>
                <a:off x="4960" y="2092"/>
                <a:ext cx="376" cy="629"/>
                <a:chOff x="4960" y="2092"/>
                <a:chExt cx="376" cy="629"/>
              </a:xfrm>
            </p:grpSpPr>
            <p:sp>
              <p:nvSpPr>
                <p:cNvPr id="275546" name="Rectangle 90"/>
                <p:cNvSpPr>
                  <a:spLocks noChangeArrowheads="1"/>
                </p:cNvSpPr>
                <p:nvPr/>
              </p:nvSpPr>
              <p:spPr bwMode="auto">
                <a:xfrm>
                  <a:off x="4960" y="2092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5547" name="Rectangle 91"/>
                <p:cNvSpPr>
                  <a:spLocks noChangeArrowheads="1"/>
                </p:cNvSpPr>
                <p:nvPr/>
              </p:nvSpPr>
              <p:spPr bwMode="auto">
                <a:xfrm>
                  <a:off x="5017" y="2416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5548" name="Rectangle 92"/>
                <p:cNvSpPr>
                  <a:spLocks noChangeArrowheads="1"/>
                </p:cNvSpPr>
                <p:nvPr/>
              </p:nvSpPr>
              <p:spPr bwMode="auto">
                <a:xfrm>
                  <a:off x="4983" y="2417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5549" name="Arc 93"/>
                <p:cNvSpPr>
                  <a:spLocks/>
                </p:cNvSpPr>
                <p:nvPr/>
              </p:nvSpPr>
              <p:spPr bwMode="auto">
                <a:xfrm>
                  <a:off x="5016" y="247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5550" name="Arc 94"/>
                <p:cNvSpPr>
                  <a:spLocks/>
                </p:cNvSpPr>
                <p:nvPr/>
              </p:nvSpPr>
              <p:spPr bwMode="auto">
                <a:xfrm>
                  <a:off x="5018" y="249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5551" name="Arc 95"/>
                <p:cNvSpPr>
                  <a:spLocks/>
                </p:cNvSpPr>
                <p:nvPr/>
              </p:nvSpPr>
              <p:spPr bwMode="auto">
                <a:xfrm>
                  <a:off x="5015" y="251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5552" name="Arc 96"/>
                <p:cNvSpPr>
                  <a:spLocks/>
                </p:cNvSpPr>
                <p:nvPr/>
              </p:nvSpPr>
              <p:spPr bwMode="auto">
                <a:xfrm>
                  <a:off x="5016" y="254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5553" name="Arc 97"/>
                <p:cNvSpPr>
                  <a:spLocks/>
                </p:cNvSpPr>
                <p:nvPr/>
              </p:nvSpPr>
              <p:spPr bwMode="auto">
                <a:xfrm>
                  <a:off x="5018" y="256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5554" name="Arc 98"/>
                <p:cNvSpPr>
                  <a:spLocks/>
                </p:cNvSpPr>
                <p:nvPr/>
              </p:nvSpPr>
              <p:spPr bwMode="auto">
                <a:xfrm>
                  <a:off x="5019" y="259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5555" name="Freeform 99"/>
                <p:cNvSpPr>
                  <a:spLocks/>
                </p:cNvSpPr>
                <p:nvPr/>
              </p:nvSpPr>
              <p:spPr bwMode="auto">
                <a:xfrm>
                  <a:off x="5120" y="2633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5556" name="AutoShape 100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122" y="2638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5557" name="Rectangle 101"/>
              <p:cNvSpPr>
                <a:spLocks noChangeArrowheads="1"/>
              </p:cNvSpPr>
              <p:nvPr/>
            </p:nvSpPr>
            <p:spPr bwMode="auto">
              <a:xfrm>
                <a:off x="5125" y="1492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5558" name="Rectangle 102"/>
              <p:cNvSpPr>
                <a:spLocks noChangeArrowheads="1"/>
              </p:cNvSpPr>
              <p:nvPr/>
            </p:nvSpPr>
            <p:spPr bwMode="auto">
              <a:xfrm>
                <a:off x="5016" y="1869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5559" name="Rectangle 103"/>
            <p:cNvSpPr>
              <a:spLocks noChangeArrowheads="1"/>
            </p:cNvSpPr>
            <p:nvPr/>
          </p:nvSpPr>
          <p:spPr bwMode="auto">
            <a:xfrm>
              <a:off x="4927" y="2098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5560" name="Rectangle 104"/>
            <p:cNvSpPr>
              <a:spLocks noChangeArrowheads="1"/>
            </p:cNvSpPr>
            <p:nvPr/>
          </p:nvSpPr>
          <p:spPr bwMode="auto">
            <a:xfrm>
              <a:off x="5077" y="2107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5561" name="Oval 105"/>
          <p:cNvSpPr>
            <a:spLocks noChangeArrowheads="1"/>
          </p:cNvSpPr>
          <p:nvPr/>
        </p:nvSpPr>
        <p:spPr bwMode="auto">
          <a:xfrm>
            <a:off x="6070600" y="3251200"/>
            <a:ext cx="660400" cy="1479550"/>
          </a:xfrm>
          <a:prstGeom prst="ellipse">
            <a:avLst/>
          </a:prstGeom>
          <a:noFill/>
          <a:ln w="2540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562" name="Oval 106"/>
          <p:cNvSpPr>
            <a:spLocks noChangeArrowheads="1"/>
          </p:cNvSpPr>
          <p:nvPr/>
        </p:nvSpPr>
        <p:spPr bwMode="auto">
          <a:xfrm>
            <a:off x="5973763" y="3149600"/>
            <a:ext cx="858837" cy="1689100"/>
          </a:xfrm>
          <a:prstGeom prst="ellipse">
            <a:avLst/>
          </a:prstGeom>
          <a:noFill/>
          <a:ln w="2540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563" name="Oval 107"/>
          <p:cNvSpPr>
            <a:spLocks noChangeArrowheads="1"/>
          </p:cNvSpPr>
          <p:nvPr/>
        </p:nvSpPr>
        <p:spPr bwMode="auto">
          <a:xfrm>
            <a:off x="5861050" y="3046413"/>
            <a:ext cx="1098550" cy="1906587"/>
          </a:xfrm>
          <a:prstGeom prst="ellipse">
            <a:avLst/>
          </a:prstGeom>
          <a:noFill/>
          <a:ln w="2540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564" name="Oval 108"/>
          <p:cNvSpPr>
            <a:spLocks noChangeArrowheads="1"/>
          </p:cNvSpPr>
          <p:nvPr/>
        </p:nvSpPr>
        <p:spPr bwMode="auto">
          <a:xfrm>
            <a:off x="6203950" y="3403600"/>
            <a:ext cx="387350" cy="1206500"/>
          </a:xfrm>
          <a:prstGeom prst="ellipse">
            <a:avLst/>
          </a:prstGeom>
          <a:noFill/>
          <a:ln w="2540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565" name="Text Box 109"/>
          <p:cNvSpPr txBox="1">
            <a:spLocks noChangeArrowheads="1"/>
          </p:cNvSpPr>
          <p:nvPr/>
        </p:nvSpPr>
        <p:spPr bwMode="auto">
          <a:xfrm>
            <a:off x="5756275" y="2613025"/>
            <a:ext cx="357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rgbClr val="FFFF00"/>
                </a:solidFill>
                <a:latin typeface="Times New Roman" panose="02020603050405020304" pitchFamily="18" charset="0"/>
              </a:rPr>
              <a:t>+</a:t>
            </a:r>
          </a:p>
        </p:txBody>
      </p:sp>
      <p:sp>
        <p:nvSpPr>
          <p:cNvPr id="275566" name="Text Box 110"/>
          <p:cNvSpPr txBox="1">
            <a:spLocks noChangeArrowheads="1"/>
          </p:cNvSpPr>
          <p:nvPr/>
        </p:nvSpPr>
        <p:spPr bwMode="auto">
          <a:xfrm>
            <a:off x="5794375" y="474662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rgbClr val="FFFF00"/>
                </a:solidFill>
                <a:latin typeface="Times New Roman" panose="02020603050405020304" pitchFamily="18" charset="0"/>
              </a:rPr>
              <a:t>_</a:t>
            </a:r>
          </a:p>
        </p:txBody>
      </p:sp>
      <p:sp>
        <p:nvSpPr>
          <p:cNvPr id="275567" name="Text Box 111"/>
          <p:cNvSpPr txBox="1">
            <a:spLocks noChangeArrowheads="1"/>
          </p:cNvSpPr>
          <p:nvPr/>
        </p:nvSpPr>
        <p:spPr bwMode="auto">
          <a:xfrm>
            <a:off x="1050925" y="4060825"/>
            <a:ext cx="202228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Terminal</a:t>
            </a:r>
            <a:r>
              <a:rPr lang="en-GB" altLang="en-US" dirty="0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dirty="0">
                <a:latin typeface="Times New Roman" panose="02020603050405020304" pitchFamily="18" charset="0"/>
              </a:rPr>
              <a:t>15</a:t>
            </a:r>
            <a:r>
              <a:rPr lang="en-GB" altLang="en-US" dirty="0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dirty="0">
                <a:latin typeface="Times New Roman" panose="02020603050405020304" pitchFamily="18" charset="0"/>
              </a:rPr>
              <a:t>+</a:t>
            </a:r>
          </a:p>
          <a:p>
            <a:endParaRPr lang="en-GB" altLang="en-US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Terminal 1 -</a:t>
            </a:r>
          </a:p>
        </p:txBody>
      </p:sp>
      <p:sp>
        <p:nvSpPr>
          <p:cNvPr id="275568" name="Text Box 112"/>
          <p:cNvSpPr txBox="1">
            <a:spLocks noChangeArrowheads="1"/>
          </p:cNvSpPr>
          <p:nvPr/>
        </p:nvSpPr>
        <p:spPr bwMode="auto">
          <a:xfrm>
            <a:off x="3051175" y="123825"/>
            <a:ext cx="33972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dirty="0">
                <a:latin typeface="Times New Roman" panose="02020603050405020304" pitchFamily="18" charset="0"/>
              </a:rPr>
              <a:t>Conventional</a:t>
            </a:r>
            <a:r>
              <a:rPr lang="en-GB" altLang="en-US" sz="2800" dirty="0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2800" dirty="0">
                <a:latin typeface="Times New Roman" panose="02020603050405020304" pitchFamily="18" charset="0"/>
              </a:rPr>
              <a:t>System</a:t>
            </a:r>
          </a:p>
        </p:txBody>
      </p:sp>
      <p:sp>
        <p:nvSpPr>
          <p:cNvPr id="275569" name="Text Box 113"/>
          <p:cNvSpPr txBox="1">
            <a:spLocks noChangeArrowheads="1"/>
          </p:cNvSpPr>
          <p:nvPr/>
        </p:nvSpPr>
        <p:spPr bwMode="auto">
          <a:xfrm>
            <a:off x="6956425" y="249872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rgbClr val="FFFF00"/>
                </a:solidFill>
                <a:latin typeface="Times New Roman" panose="02020603050405020304" pitchFamily="18" charset="0"/>
              </a:rPr>
              <a:t>_</a:t>
            </a:r>
          </a:p>
        </p:txBody>
      </p:sp>
      <p:sp>
        <p:nvSpPr>
          <p:cNvPr id="275570" name="Line 114"/>
          <p:cNvSpPr>
            <a:spLocks noChangeShapeType="1"/>
          </p:cNvSpPr>
          <p:nvPr/>
        </p:nvSpPr>
        <p:spPr bwMode="auto">
          <a:xfrm>
            <a:off x="6235700" y="4832350"/>
            <a:ext cx="61595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5571" name="Line 115"/>
          <p:cNvSpPr>
            <a:spLocks noChangeShapeType="1"/>
          </p:cNvSpPr>
          <p:nvPr/>
        </p:nvSpPr>
        <p:spPr bwMode="auto">
          <a:xfrm flipV="1">
            <a:off x="6845300" y="4616450"/>
            <a:ext cx="0" cy="22860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AutoShape 2"/>
          <p:cNvSpPr>
            <a:spLocks noChangeArrowheads="1"/>
          </p:cNvSpPr>
          <p:nvPr/>
        </p:nvSpPr>
        <p:spPr bwMode="auto">
          <a:xfrm>
            <a:off x="6699250" y="5676900"/>
            <a:ext cx="558800" cy="577850"/>
          </a:xfrm>
          <a:prstGeom prst="star16">
            <a:avLst>
              <a:gd name="adj" fmla="val 37500"/>
            </a:avLst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483" name="AutoShape 3"/>
          <p:cNvSpPr>
            <a:spLocks noChangeArrowheads="1"/>
          </p:cNvSpPr>
          <p:nvPr/>
        </p:nvSpPr>
        <p:spPr bwMode="auto">
          <a:xfrm>
            <a:off x="2032000" y="5638800"/>
            <a:ext cx="558800" cy="577850"/>
          </a:xfrm>
          <a:prstGeom prst="star16">
            <a:avLst>
              <a:gd name="adj" fmla="val 37500"/>
            </a:avLst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484" name="Rectangle 4"/>
          <p:cNvSpPr>
            <a:spLocks noChangeArrowheads="1"/>
          </p:cNvSpPr>
          <p:nvPr/>
        </p:nvSpPr>
        <p:spPr bwMode="auto">
          <a:xfrm>
            <a:off x="838200" y="5105400"/>
            <a:ext cx="7239000" cy="68580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76485" name="Group 5"/>
          <p:cNvGrpSpPr>
            <a:grpSpLocks/>
          </p:cNvGrpSpPr>
          <p:nvPr/>
        </p:nvGrpSpPr>
        <p:grpSpPr bwMode="auto">
          <a:xfrm>
            <a:off x="1981200" y="3992563"/>
            <a:ext cx="701675" cy="1951037"/>
            <a:chOff x="4879" y="1684"/>
            <a:chExt cx="442" cy="1229"/>
          </a:xfrm>
        </p:grpSpPr>
        <p:grpSp>
          <p:nvGrpSpPr>
            <p:cNvPr id="276486" name="Group 6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6487" name="Freeform 7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6488" name="Group 8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6489" name="Rectangle 9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490" name="Rectangle 10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491" name="Rectangle 11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492" name="Arc 12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493" name="Arc 13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494" name="Arc 14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495" name="Arc 15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496" name="Arc 16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497" name="Arc 17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498" name="Freeform 18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6499" name="AutoShape 19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6500" name="Rectangle 20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6501" name="Rectangle 21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6502" name="Rectangle 22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6503" name="Rectangle 23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276504" name="Group 24"/>
          <p:cNvGrpSpPr>
            <a:grpSpLocks/>
          </p:cNvGrpSpPr>
          <p:nvPr/>
        </p:nvGrpSpPr>
        <p:grpSpPr bwMode="auto">
          <a:xfrm>
            <a:off x="3505200" y="4068763"/>
            <a:ext cx="701675" cy="1951037"/>
            <a:chOff x="4879" y="1684"/>
            <a:chExt cx="442" cy="1229"/>
          </a:xfrm>
        </p:grpSpPr>
        <p:grpSp>
          <p:nvGrpSpPr>
            <p:cNvPr id="276505" name="Group 25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6506" name="Freeform 26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6507" name="Group 27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6508" name="Rectangle 28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09" name="Rectangle 29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10" name="Rectangle 30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11" name="Arc 31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12" name="Arc 32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13" name="Arc 33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14" name="Arc 34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15" name="Arc 35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16" name="Arc 36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17" name="Freeform 37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6518" name="AutoShape 38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6519" name="Rectangle 39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6520" name="Rectangle 40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6521" name="Rectangle 41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6522" name="Rectangle 42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276523" name="Group 43"/>
          <p:cNvGrpSpPr>
            <a:grpSpLocks/>
          </p:cNvGrpSpPr>
          <p:nvPr/>
        </p:nvGrpSpPr>
        <p:grpSpPr bwMode="auto">
          <a:xfrm>
            <a:off x="5089525" y="4068763"/>
            <a:ext cx="701675" cy="1951037"/>
            <a:chOff x="4879" y="1684"/>
            <a:chExt cx="442" cy="1229"/>
          </a:xfrm>
        </p:grpSpPr>
        <p:grpSp>
          <p:nvGrpSpPr>
            <p:cNvPr id="276524" name="Group 44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6525" name="Freeform 45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6526" name="Group 46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6527" name="Rectangle 47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28" name="Rectangle 48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29" name="Rectangle 49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30" name="Arc 50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31" name="Arc 51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32" name="Arc 52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33" name="Arc 53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34" name="Arc 54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35" name="Arc 55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36" name="Freeform 56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6537" name="AutoShape 57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6538" name="Rectangle 58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6539" name="Rectangle 59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6540" name="Rectangle 60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6541" name="Rectangle 61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276542" name="Group 62"/>
          <p:cNvGrpSpPr>
            <a:grpSpLocks/>
          </p:cNvGrpSpPr>
          <p:nvPr/>
        </p:nvGrpSpPr>
        <p:grpSpPr bwMode="auto">
          <a:xfrm>
            <a:off x="6629400" y="4068763"/>
            <a:ext cx="701675" cy="1951037"/>
            <a:chOff x="4879" y="1684"/>
            <a:chExt cx="442" cy="1229"/>
          </a:xfrm>
        </p:grpSpPr>
        <p:grpSp>
          <p:nvGrpSpPr>
            <p:cNvPr id="276543" name="Group 63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6544" name="Freeform 64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6545" name="Group 65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6546" name="Rectangle 66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47" name="Rectangle 67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48" name="Rectangle 68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49" name="Arc 69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50" name="Arc 70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51" name="Arc 71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52" name="Arc 72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53" name="Arc 73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54" name="Arc 74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6555" name="Freeform 75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6556" name="AutoShape 76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6557" name="Rectangle 77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6558" name="Rectangle 78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6559" name="Rectangle 79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6560" name="Rectangle 80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6561" name="Rectangle 81"/>
          <p:cNvSpPr>
            <a:spLocks noChangeArrowheads="1"/>
          </p:cNvSpPr>
          <p:nvPr/>
        </p:nvSpPr>
        <p:spPr bwMode="auto">
          <a:xfrm>
            <a:off x="3505200" y="2446338"/>
            <a:ext cx="2466975" cy="1058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2">
                  <a:gamma/>
                  <a:shade val="46275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62" name="Rectangle 82"/>
          <p:cNvSpPr>
            <a:spLocks noChangeArrowheads="1"/>
          </p:cNvSpPr>
          <p:nvPr/>
        </p:nvSpPr>
        <p:spPr bwMode="auto">
          <a:xfrm>
            <a:off x="3495675" y="1192213"/>
            <a:ext cx="2438400" cy="113188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2">
                  <a:gamma/>
                  <a:shade val="46275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563" name="Rectangle 83"/>
          <p:cNvSpPr>
            <a:spLocks noChangeArrowheads="1"/>
          </p:cNvSpPr>
          <p:nvPr/>
        </p:nvSpPr>
        <p:spPr bwMode="auto">
          <a:xfrm>
            <a:off x="7696200" y="590550"/>
            <a:ext cx="1143000" cy="2743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1400">
                <a:latin typeface="Times New Roman" panose="02020603050405020304" pitchFamily="18" charset="0"/>
              </a:rPr>
              <a:t>ECU</a:t>
            </a:r>
          </a:p>
        </p:txBody>
      </p:sp>
      <p:sp>
        <p:nvSpPr>
          <p:cNvPr id="276564" name="Line 84"/>
          <p:cNvSpPr>
            <a:spLocks noChangeShapeType="1"/>
          </p:cNvSpPr>
          <p:nvPr/>
        </p:nvSpPr>
        <p:spPr bwMode="auto">
          <a:xfrm flipV="1">
            <a:off x="2333625" y="2041525"/>
            <a:ext cx="0" cy="1939925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65" name="Line 85"/>
          <p:cNvSpPr>
            <a:spLocks noChangeShapeType="1"/>
          </p:cNvSpPr>
          <p:nvPr/>
        </p:nvSpPr>
        <p:spPr bwMode="auto">
          <a:xfrm flipV="1">
            <a:off x="6981825" y="2073275"/>
            <a:ext cx="0" cy="19558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66" name="Line 86"/>
          <p:cNvSpPr>
            <a:spLocks noChangeShapeType="1"/>
          </p:cNvSpPr>
          <p:nvPr/>
        </p:nvSpPr>
        <p:spPr bwMode="auto">
          <a:xfrm rot="16200000" flipV="1">
            <a:off x="3126582" y="1248569"/>
            <a:ext cx="0" cy="1614487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67" name="Line 87"/>
          <p:cNvSpPr>
            <a:spLocks noChangeShapeType="1"/>
          </p:cNvSpPr>
          <p:nvPr/>
        </p:nvSpPr>
        <p:spPr bwMode="auto">
          <a:xfrm rot="5400000">
            <a:off x="6267450" y="1346200"/>
            <a:ext cx="0" cy="14859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68" name="Line 88"/>
          <p:cNvSpPr>
            <a:spLocks noChangeShapeType="1"/>
          </p:cNvSpPr>
          <p:nvPr/>
        </p:nvSpPr>
        <p:spPr bwMode="auto">
          <a:xfrm flipH="1" flipV="1">
            <a:off x="3851275" y="3235325"/>
            <a:ext cx="6350" cy="8128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69" name="Line 89"/>
          <p:cNvSpPr>
            <a:spLocks noChangeShapeType="1"/>
          </p:cNvSpPr>
          <p:nvPr/>
        </p:nvSpPr>
        <p:spPr bwMode="auto">
          <a:xfrm flipV="1">
            <a:off x="5438775" y="2778125"/>
            <a:ext cx="0" cy="12700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76570" name="Group 90"/>
          <p:cNvGrpSpPr>
            <a:grpSpLocks/>
          </p:cNvGrpSpPr>
          <p:nvPr/>
        </p:nvGrpSpPr>
        <p:grpSpPr bwMode="auto">
          <a:xfrm>
            <a:off x="3852863" y="3094038"/>
            <a:ext cx="1590675" cy="339725"/>
            <a:chOff x="2427" y="1949"/>
            <a:chExt cx="1002" cy="214"/>
          </a:xfrm>
        </p:grpSpPr>
        <p:sp>
          <p:nvSpPr>
            <p:cNvPr id="276571" name="Freeform 91"/>
            <p:cNvSpPr>
              <a:spLocks/>
            </p:cNvSpPr>
            <p:nvPr/>
          </p:nvSpPr>
          <p:spPr bwMode="auto">
            <a:xfrm>
              <a:off x="2427" y="1949"/>
              <a:ext cx="576" cy="214"/>
            </a:xfrm>
            <a:custGeom>
              <a:avLst/>
              <a:gdLst>
                <a:gd name="T0" fmla="*/ 0 w 576"/>
                <a:gd name="T1" fmla="*/ 97 h 214"/>
                <a:gd name="T2" fmla="*/ 84 w 576"/>
                <a:gd name="T3" fmla="*/ 19 h 214"/>
                <a:gd name="T4" fmla="*/ 165 w 576"/>
                <a:gd name="T5" fmla="*/ 214 h 214"/>
                <a:gd name="T6" fmla="*/ 252 w 576"/>
                <a:gd name="T7" fmla="*/ 16 h 214"/>
                <a:gd name="T8" fmla="*/ 321 w 576"/>
                <a:gd name="T9" fmla="*/ 214 h 214"/>
                <a:gd name="T10" fmla="*/ 387 w 576"/>
                <a:gd name="T11" fmla="*/ 13 h 214"/>
                <a:gd name="T12" fmla="*/ 453 w 576"/>
                <a:gd name="T13" fmla="*/ 214 h 214"/>
                <a:gd name="T14" fmla="*/ 519 w 576"/>
                <a:gd name="T15" fmla="*/ 16 h 214"/>
                <a:gd name="T16" fmla="*/ 576 w 576"/>
                <a:gd name="T17" fmla="*/ 21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214">
                  <a:moveTo>
                    <a:pt x="0" y="97"/>
                  </a:moveTo>
                  <a:cubicBezTo>
                    <a:pt x="28" y="48"/>
                    <a:pt x="57" y="0"/>
                    <a:pt x="84" y="19"/>
                  </a:cubicBezTo>
                  <a:cubicBezTo>
                    <a:pt x="111" y="38"/>
                    <a:pt x="137" y="214"/>
                    <a:pt x="165" y="214"/>
                  </a:cubicBezTo>
                  <a:cubicBezTo>
                    <a:pt x="193" y="214"/>
                    <a:pt x="226" y="16"/>
                    <a:pt x="252" y="16"/>
                  </a:cubicBezTo>
                  <a:cubicBezTo>
                    <a:pt x="278" y="16"/>
                    <a:pt x="299" y="214"/>
                    <a:pt x="321" y="214"/>
                  </a:cubicBezTo>
                  <a:cubicBezTo>
                    <a:pt x="343" y="214"/>
                    <a:pt x="365" y="13"/>
                    <a:pt x="387" y="13"/>
                  </a:cubicBezTo>
                  <a:cubicBezTo>
                    <a:pt x="409" y="13"/>
                    <a:pt x="431" y="214"/>
                    <a:pt x="453" y="214"/>
                  </a:cubicBezTo>
                  <a:cubicBezTo>
                    <a:pt x="475" y="214"/>
                    <a:pt x="499" y="16"/>
                    <a:pt x="519" y="16"/>
                  </a:cubicBezTo>
                  <a:cubicBezTo>
                    <a:pt x="539" y="16"/>
                    <a:pt x="567" y="179"/>
                    <a:pt x="576" y="211"/>
                  </a:cubicBezTo>
                </a:path>
              </a:pathLst>
            </a:custGeom>
            <a:noFill/>
            <a:ln w="508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6572" name="Freeform 92"/>
            <p:cNvSpPr>
              <a:spLocks/>
            </p:cNvSpPr>
            <p:nvPr/>
          </p:nvSpPr>
          <p:spPr bwMode="auto">
            <a:xfrm rot="10800000" flipV="1">
              <a:off x="3003" y="1955"/>
              <a:ext cx="426" cy="205"/>
            </a:xfrm>
            <a:custGeom>
              <a:avLst/>
              <a:gdLst>
                <a:gd name="T0" fmla="*/ 0 w 576"/>
                <a:gd name="T1" fmla="*/ 97 h 214"/>
                <a:gd name="T2" fmla="*/ 84 w 576"/>
                <a:gd name="T3" fmla="*/ 19 h 214"/>
                <a:gd name="T4" fmla="*/ 165 w 576"/>
                <a:gd name="T5" fmla="*/ 214 h 214"/>
                <a:gd name="T6" fmla="*/ 252 w 576"/>
                <a:gd name="T7" fmla="*/ 16 h 214"/>
                <a:gd name="T8" fmla="*/ 321 w 576"/>
                <a:gd name="T9" fmla="*/ 214 h 214"/>
                <a:gd name="T10" fmla="*/ 387 w 576"/>
                <a:gd name="T11" fmla="*/ 13 h 214"/>
                <a:gd name="T12" fmla="*/ 453 w 576"/>
                <a:gd name="T13" fmla="*/ 214 h 214"/>
                <a:gd name="T14" fmla="*/ 519 w 576"/>
                <a:gd name="T15" fmla="*/ 16 h 214"/>
                <a:gd name="T16" fmla="*/ 576 w 576"/>
                <a:gd name="T17" fmla="*/ 21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214">
                  <a:moveTo>
                    <a:pt x="0" y="97"/>
                  </a:moveTo>
                  <a:cubicBezTo>
                    <a:pt x="28" y="48"/>
                    <a:pt x="57" y="0"/>
                    <a:pt x="84" y="19"/>
                  </a:cubicBezTo>
                  <a:cubicBezTo>
                    <a:pt x="111" y="38"/>
                    <a:pt x="137" y="214"/>
                    <a:pt x="165" y="214"/>
                  </a:cubicBezTo>
                  <a:cubicBezTo>
                    <a:pt x="193" y="214"/>
                    <a:pt x="226" y="16"/>
                    <a:pt x="252" y="16"/>
                  </a:cubicBezTo>
                  <a:cubicBezTo>
                    <a:pt x="278" y="16"/>
                    <a:pt x="299" y="214"/>
                    <a:pt x="321" y="214"/>
                  </a:cubicBezTo>
                  <a:cubicBezTo>
                    <a:pt x="343" y="214"/>
                    <a:pt x="365" y="13"/>
                    <a:pt x="387" y="13"/>
                  </a:cubicBezTo>
                  <a:cubicBezTo>
                    <a:pt x="409" y="13"/>
                    <a:pt x="431" y="214"/>
                    <a:pt x="453" y="214"/>
                  </a:cubicBezTo>
                  <a:cubicBezTo>
                    <a:pt x="475" y="214"/>
                    <a:pt x="499" y="16"/>
                    <a:pt x="519" y="16"/>
                  </a:cubicBezTo>
                  <a:cubicBezTo>
                    <a:pt x="539" y="16"/>
                    <a:pt x="567" y="179"/>
                    <a:pt x="576" y="211"/>
                  </a:cubicBezTo>
                </a:path>
              </a:pathLst>
            </a:custGeom>
            <a:noFill/>
            <a:ln w="508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6573" name="Text Box 93"/>
          <p:cNvSpPr txBox="1">
            <a:spLocks noChangeArrowheads="1"/>
          </p:cNvSpPr>
          <p:nvPr/>
        </p:nvSpPr>
        <p:spPr bwMode="auto">
          <a:xfrm>
            <a:off x="5622925" y="3119438"/>
            <a:ext cx="1098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dirty="0">
                <a:latin typeface="Times New Roman" panose="02020603050405020304" pitchFamily="18" charset="0"/>
              </a:rPr>
              <a:t>Secondary</a:t>
            </a:r>
          </a:p>
        </p:txBody>
      </p:sp>
      <p:sp>
        <p:nvSpPr>
          <p:cNvPr id="276574" name="Text Box 94"/>
          <p:cNvSpPr txBox="1">
            <a:spLocks noChangeArrowheads="1"/>
          </p:cNvSpPr>
          <p:nvPr/>
        </p:nvSpPr>
        <p:spPr bwMode="auto">
          <a:xfrm>
            <a:off x="7959725" y="703263"/>
            <a:ext cx="6111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>
                <a:solidFill>
                  <a:srgbClr val="FFFF00"/>
                </a:solidFill>
                <a:latin typeface="Times New Roman" panose="02020603050405020304" pitchFamily="18" charset="0"/>
              </a:rPr>
              <a:t>ECU</a:t>
            </a:r>
          </a:p>
        </p:txBody>
      </p:sp>
      <p:grpSp>
        <p:nvGrpSpPr>
          <p:cNvPr id="276575" name="Group 95"/>
          <p:cNvGrpSpPr>
            <a:grpSpLocks/>
          </p:cNvGrpSpPr>
          <p:nvPr/>
        </p:nvGrpSpPr>
        <p:grpSpPr bwMode="auto">
          <a:xfrm>
            <a:off x="3805238" y="2997200"/>
            <a:ext cx="1663700" cy="61913"/>
            <a:chOff x="2397" y="1888"/>
            <a:chExt cx="1048" cy="39"/>
          </a:xfrm>
        </p:grpSpPr>
        <p:sp>
          <p:nvSpPr>
            <p:cNvPr id="276576" name="Line 96"/>
            <p:cNvSpPr>
              <a:spLocks noChangeShapeType="1"/>
            </p:cNvSpPr>
            <p:nvPr/>
          </p:nvSpPr>
          <p:spPr bwMode="auto">
            <a:xfrm>
              <a:off x="2400" y="1927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6577" name="Line 97"/>
            <p:cNvSpPr>
              <a:spLocks noChangeShapeType="1"/>
            </p:cNvSpPr>
            <p:nvPr/>
          </p:nvSpPr>
          <p:spPr bwMode="auto">
            <a:xfrm>
              <a:off x="2397" y="1888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6578" name="Freeform 98"/>
          <p:cNvSpPr>
            <a:spLocks/>
          </p:cNvSpPr>
          <p:nvPr/>
        </p:nvSpPr>
        <p:spPr bwMode="auto">
          <a:xfrm>
            <a:off x="3933825" y="1903413"/>
            <a:ext cx="914400" cy="339725"/>
          </a:xfrm>
          <a:custGeom>
            <a:avLst/>
            <a:gdLst>
              <a:gd name="T0" fmla="*/ 0 w 576"/>
              <a:gd name="T1" fmla="*/ 97 h 214"/>
              <a:gd name="T2" fmla="*/ 84 w 576"/>
              <a:gd name="T3" fmla="*/ 19 h 214"/>
              <a:gd name="T4" fmla="*/ 165 w 576"/>
              <a:gd name="T5" fmla="*/ 214 h 214"/>
              <a:gd name="T6" fmla="*/ 252 w 576"/>
              <a:gd name="T7" fmla="*/ 16 h 214"/>
              <a:gd name="T8" fmla="*/ 321 w 576"/>
              <a:gd name="T9" fmla="*/ 214 h 214"/>
              <a:gd name="T10" fmla="*/ 387 w 576"/>
              <a:gd name="T11" fmla="*/ 13 h 214"/>
              <a:gd name="T12" fmla="*/ 453 w 576"/>
              <a:gd name="T13" fmla="*/ 214 h 214"/>
              <a:gd name="T14" fmla="*/ 519 w 576"/>
              <a:gd name="T15" fmla="*/ 16 h 214"/>
              <a:gd name="T16" fmla="*/ 576 w 576"/>
              <a:gd name="T17" fmla="*/ 211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6" h="214">
                <a:moveTo>
                  <a:pt x="0" y="97"/>
                </a:moveTo>
                <a:cubicBezTo>
                  <a:pt x="28" y="48"/>
                  <a:pt x="57" y="0"/>
                  <a:pt x="84" y="19"/>
                </a:cubicBezTo>
                <a:cubicBezTo>
                  <a:pt x="111" y="38"/>
                  <a:pt x="137" y="214"/>
                  <a:pt x="165" y="214"/>
                </a:cubicBezTo>
                <a:cubicBezTo>
                  <a:pt x="193" y="214"/>
                  <a:pt x="226" y="16"/>
                  <a:pt x="252" y="16"/>
                </a:cubicBezTo>
                <a:cubicBezTo>
                  <a:pt x="278" y="16"/>
                  <a:pt x="299" y="214"/>
                  <a:pt x="321" y="214"/>
                </a:cubicBezTo>
                <a:cubicBezTo>
                  <a:pt x="343" y="214"/>
                  <a:pt x="365" y="13"/>
                  <a:pt x="387" y="13"/>
                </a:cubicBezTo>
                <a:cubicBezTo>
                  <a:pt x="409" y="13"/>
                  <a:pt x="431" y="214"/>
                  <a:pt x="453" y="214"/>
                </a:cubicBezTo>
                <a:cubicBezTo>
                  <a:pt x="475" y="214"/>
                  <a:pt x="499" y="16"/>
                  <a:pt x="519" y="16"/>
                </a:cubicBezTo>
                <a:cubicBezTo>
                  <a:pt x="539" y="16"/>
                  <a:pt x="567" y="179"/>
                  <a:pt x="576" y="211"/>
                </a:cubicBezTo>
              </a:path>
            </a:pathLst>
          </a:cu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79" name="Freeform 99"/>
          <p:cNvSpPr>
            <a:spLocks/>
          </p:cNvSpPr>
          <p:nvPr/>
        </p:nvSpPr>
        <p:spPr bwMode="auto">
          <a:xfrm rot="10800000" flipV="1">
            <a:off x="4848225" y="1912938"/>
            <a:ext cx="676275" cy="325437"/>
          </a:xfrm>
          <a:custGeom>
            <a:avLst/>
            <a:gdLst>
              <a:gd name="T0" fmla="*/ 0 w 576"/>
              <a:gd name="T1" fmla="*/ 97 h 214"/>
              <a:gd name="T2" fmla="*/ 84 w 576"/>
              <a:gd name="T3" fmla="*/ 19 h 214"/>
              <a:gd name="T4" fmla="*/ 165 w 576"/>
              <a:gd name="T5" fmla="*/ 214 h 214"/>
              <a:gd name="T6" fmla="*/ 252 w 576"/>
              <a:gd name="T7" fmla="*/ 16 h 214"/>
              <a:gd name="T8" fmla="*/ 321 w 576"/>
              <a:gd name="T9" fmla="*/ 214 h 214"/>
              <a:gd name="T10" fmla="*/ 387 w 576"/>
              <a:gd name="T11" fmla="*/ 13 h 214"/>
              <a:gd name="T12" fmla="*/ 453 w 576"/>
              <a:gd name="T13" fmla="*/ 214 h 214"/>
              <a:gd name="T14" fmla="*/ 519 w 576"/>
              <a:gd name="T15" fmla="*/ 16 h 214"/>
              <a:gd name="T16" fmla="*/ 576 w 576"/>
              <a:gd name="T17" fmla="*/ 211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6" h="214">
                <a:moveTo>
                  <a:pt x="0" y="97"/>
                </a:moveTo>
                <a:cubicBezTo>
                  <a:pt x="28" y="48"/>
                  <a:pt x="57" y="0"/>
                  <a:pt x="84" y="19"/>
                </a:cubicBezTo>
                <a:cubicBezTo>
                  <a:pt x="111" y="38"/>
                  <a:pt x="137" y="214"/>
                  <a:pt x="165" y="214"/>
                </a:cubicBezTo>
                <a:cubicBezTo>
                  <a:pt x="193" y="214"/>
                  <a:pt x="226" y="16"/>
                  <a:pt x="252" y="16"/>
                </a:cubicBezTo>
                <a:cubicBezTo>
                  <a:pt x="278" y="16"/>
                  <a:pt x="299" y="214"/>
                  <a:pt x="321" y="214"/>
                </a:cubicBezTo>
                <a:cubicBezTo>
                  <a:pt x="343" y="214"/>
                  <a:pt x="365" y="13"/>
                  <a:pt x="387" y="13"/>
                </a:cubicBezTo>
                <a:cubicBezTo>
                  <a:pt x="409" y="13"/>
                  <a:pt x="431" y="214"/>
                  <a:pt x="453" y="214"/>
                </a:cubicBezTo>
                <a:cubicBezTo>
                  <a:pt x="475" y="214"/>
                  <a:pt x="499" y="16"/>
                  <a:pt x="519" y="16"/>
                </a:cubicBezTo>
                <a:cubicBezTo>
                  <a:pt x="539" y="16"/>
                  <a:pt x="567" y="179"/>
                  <a:pt x="576" y="211"/>
                </a:cubicBezTo>
              </a:path>
            </a:pathLst>
          </a:cu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76580" name="Group 100"/>
          <p:cNvGrpSpPr>
            <a:grpSpLocks/>
          </p:cNvGrpSpPr>
          <p:nvPr/>
        </p:nvGrpSpPr>
        <p:grpSpPr bwMode="auto">
          <a:xfrm>
            <a:off x="3857625" y="1806575"/>
            <a:ext cx="1663700" cy="61913"/>
            <a:chOff x="2397" y="1888"/>
            <a:chExt cx="1048" cy="39"/>
          </a:xfrm>
        </p:grpSpPr>
        <p:sp>
          <p:nvSpPr>
            <p:cNvPr id="276581" name="Line 101"/>
            <p:cNvSpPr>
              <a:spLocks noChangeShapeType="1"/>
            </p:cNvSpPr>
            <p:nvPr/>
          </p:nvSpPr>
          <p:spPr bwMode="auto">
            <a:xfrm>
              <a:off x="2400" y="1927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6582" name="Line 102"/>
            <p:cNvSpPr>
              <a:spLocks noChangeShapeType="1"/>
            </p:cNvSpPr>
            <p:nvPr/>
          </p:nvSpPr>
          <p:spPr bwMode="auto">
            <a:xfrm>
              <a:off x="2397" y="1888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6583" name="Freeform 103"/>
          <p:cNvSpPr>
            <a:spLocks/>
          </p:cNvSpPr>
          <p:nvPr/>
        </p:nvSpPr>
        <p:spPr bwMode="auto">
          <a:xfrm>
            <a:off x="4171950" y="2528888"/>
            <a:ext cx="965200" cy="398462"/>
          </a:xfrm>
          <a:custGeom>
            <a:avLst/>
            <a:gdLst>
              <a:gd name="T0" fmla="*/ 0 w 608"/>
              <a:gd name="T1" fmla="*/ 163 h 251"/>
              <a:gd name="T2" fmla="*/ 88 w 608"/>
              <a:gd name="T3" fmla="*/ 19 h 251"/>
              <a:gd name="T4" fmla="*/ 200 w 608"/>
              <a:gd name="T5" fmla="*/ 251 h 251"/>
              <a:gd name="T6" fmla="*/ 320 w 608"/>
              <a:gd name="T7" fmla="*/ 19 h 251"/>
              <a:gd name="T8" fmla="*/ 424 w 608"/>
              <a:gd name="T9" fmla="*/ 247 h 251"/>
              <a:gd name="T10" fmla="*/ 524 w 608"/>
              <a:gd name="T11" fmla="*/ 15 h 251"/>
              <a:gd name="T12" fmla="*/ 608 w 608"/>
              <a:gd name="T13" fmla="*/ 155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8" h="251">
                <a:moveTo>
                  <a:pt x="0" y="163"/>
                </a:moveTo>
                <a:cubicBezTo>
                  <a:pt x="27" y="83"/>
                  <a:pt x="55" y="4"/>
                  <a:pt x="88" y="19"/>
                </a:cubicBezTo>
                <a:cubicBezTo>
                  <a:pt x="121" y="34"/>
                  <a:pt x="161" y="251"/>
                  <a:pt x="200" y="251"/>
                </a:cubicBezTo>
                <a:cubicBezTo>
                  <a:pt x="239" y="251"/>
                  <a:pt x="283" y="20"/>
                  <a:pt x="320" y="19"/>
                </a:cubicBezTo>
                <a:cubicBezTo>
                  <a:pt x="357" y="18"/>
                  <a:pt x="390" y="248"/>
                  <a:pt x="424" y="247"/>
                </a:cubicBezTo>
                <a:cubicBezTo>
                  <a:pt x="458" y="246"/>
                  <a:pt x="493" y="30"/>
                  <a:pt x="524" y="15"/>
                </a:cubicBezTo>
                <a:cubicBezTo>
                  <a:pt x="555" y="0"/>
                  <a:pt x="581" y="77"/>
                  <a:pt x="608" y="155"/>
                </a:cubicBezTo>
              </a:path>
            </a:pathLst>
          </a:cu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84" name="Freeform 104"/>
          <p:cNvSpPr>
            <a:spLocks/>
          </p:cNvSpPr>
          <p:nvPr/>
        </p:nvSpPr>
        <p:spPr bwMode="auto">
          <a:xfrm>
            <a:off x="4171950" y="1316038"/>
            <a:ext cx="965200" cy="398462"/>
          </a:xfrm>
          <a:custGeom>
            <a:avLst/>
            <a:gdLst>
              <a:gd name="T0" fmla="*/ 0 w 608"/>
              <a:gd name="T1" fmla="*/ 163 h 251"/>
              <a:gd name="T2" fmla="*/ 88 w 608"/>
              <a:gd name="T3" fmla="*/ 19 h 251"/>
              <a:gd name="T4" fmla="*/ 200 w 608"/>
              <a:gd name="T5" fmla="*/ 251 h 251"/>
              <a:gd name="T6" fmla="*/ 320 w 608"/>
              <a:gd name="T7" fmla="*/ 19 h 251"/>
              <a:gd name="T8" fmla="*/ 424 w 608"/>
              <a:gd name="T9" fmla="*/ 247 h 251"/>
              <a:gd name="T10" fmla="*/ 524 w 608"/>
              <a:gd name="T11" fmla="*/ 15 h 251"/>
              <a:gd name="T12" fmla="*/ 608 w 608"/>
              <a:gd name="T13" fmla="*/ 155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8" h="251">
                <a:moveTo>
                  <a:pt x="0" y="163"/>
                </a:moveTo>
                <a:cubicBezTo>
                  <a:pt x="27" y="83"/>
                  <a:pt x="55" y="4"/>
                  <a:pt x="88" y="19"/>
                </a:cubicBezTo>
                <a:cubicBezTo>
                  <a:pt x="121" y="34"/>
                  <a:pt x="161" y="251"/>
                  <a:pt x="200" y="251"/>
                </a:cubicBezTo>
                <a:cubicBezTo>
                  <a:pt x="239" y="251"/>
                  <a:pt x="283" y="20"/>
                  <a:pt x="320" y="19"/>
                </a:cubicBezTo>
                <a:cubicBezTo>
                  <a:pt x="357" y="18"/>
                  <a:pt x="390" y="248"/>
                  <a:pt x="424" y="247"/>
                </a:cubicBezTo>
                <a:cubicBezTo>
                  <a:pt x="458" y="246"/>
                  <a:pt x="493" y="30"/>
                  <a:pt x="524" y="15"/>
                </a:cubicBezTo>
                <a:cubicBezTo>
                  <a:pt x="555" y="0"/>
                  <a:pt x="581" y="77"/>
                  <a:pt x="608" y="155"/>
                </a:cubicBezTo>
              </a:path>
            </a:pathLst>
          </a:cu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85" name="Line 105"/>
          <p:cNvSpPr>
            <a:spLocks noChangeShapeType="1"/>
          </p:cNvSpPr>
          <p:nvPr/>
        </p:nvSpPr>
        <p:spPr bwMode="auto">
          <a:xfrm>
            <a:off x="5129213" y="2800350"/>
            <a:ext cx="2814637" cy="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86" name="Line 106"/>
          <p:cNvSpPr>
            <a:spLocks noChangeShapeType="1"/>
          </p:cNvSpPr>
          <p:nvPr/>
        </p:nvSpPr>
        <p:spPr bwMode="auto">
          <a:xfrm>
            <a:off x="5162550" y="1562100"/>
            <a:ext cx="2800350" cy="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87" name="Line 107"/>
          <p:cNvSpPr>
            <a:spLocks noChangeShapeType="1"/>
          </p:cNvSpPr>
          <p:nvPr/>
        </p:nvSpPr>
        <p:spPr bwMode="auto">
          <a:xfrm flipV="1">
            <a:off x="3124200" y="1581150"/>
            <a:ext cx="1047750" cy="190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88" name="Line 108"/>
          <p:cNvSpPr>
            <a:spLocks noChangeShapeType="1"/>
          </p:cNvSpPr>
          <p:nvPr/>
        </p:nvSpPr>
        <p:spPr bwMode="auto">
          <a:xfrm flipV="1">
            <a:off x="3124200" y="2781300"/>
            <a:ext cx="1047750" cy="190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89" name="Line 109"/>
          <p:cNvSpPr>
            <a:spLocks noChangeShapeType="1"/>
          </p:cNvSpPr>
          <p:nvPr/>
        </p:nvSpPr>
        <p:spPr bwMode="auto">
          <a:xfrm flipV="1">
            <a:off x="3143250" y="571500"/>
            <a:ext cx="0" cy="22288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90" name="Oval 110"/>
          <p:cNvSpPr>
            <a:spLocks noChangeArrowheads="1"/>
          </p:cNvSpPr>
          <p:nvPr/>
        </p:nvSpPr>
        <p:spPr bwMode="auto">
          <a:xfrm>
            <a:off x="2933700" y="381000"/>
            <a:ext cx="419100" cy="400050"/>
          </a:xfrm>
          <a:prstGeom prst="ellipse">
            <a:avLst/>
          </a:prstGeom>
          <a:solidFill>
            <a:srgbClr val="CC0000"/>
          </a:solidFill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91" name="Line 111"/>
          <p:cNvSpPr>
            <a:spLocks noChangeShapeType="1"/>
          </p:cNvSpPr>
          <p:nvPr/>
        </p:nvSpPr>
        <p:spPr bwMode="auto">
          <a:xfrm>
            <a:off x="7943850" y="1395413"/>
            <a:ext cx="0" cy="376237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92" name="Line 112"/>
          <p:cNvSpPr>
            <a:spLocks noChangeShapeType="1"/>
          </p:cNvSpPr>
          <p:nvPr/>
        </p:nvSpPr>
        <p:spPr bwMode="auto">
          <a:xfrm>
            <a:off x="7962900" y="2609850"/>
            <a:ext cx="0" cy="390525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93" name="Line 113"/>
          <p:cNvSpPr>
            <a:spLocks noChangeShapeType="1"/>
          </p:cNvSpPr>
          <p:nvPr/>
        </p:nvSpPr>
        <p:spPr bwMode="auto">
          <a:xfrm>
            <a:off x="8072438" y="2667000"/>
            <a:ext cx="0" cy="2857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94" name="Line 114"/>
          <p:cNvSpPr>
            <a:spLocks noChangeShapeType="1"/>
          </p:cNvSpPr>
          <p:nvPr/>
        </p:nvSpPr>
        <p:spPr bwMode="auto">
          <a:xfrm>
            <a:off x="8186738" y="2719388"/>
            <a:ext cx="0" cy="180975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95" name="Line 115"/>
          <p:cNvSpPr>
            <a:spLocks noChangeShapeType="1"/>
          </p:cNvSpPr>
          <p:nvPr/>
        </p:nvSpPr>
        <p:spPr bwMode="auto">
          <a:xfrm>
            <a:off x="8058150" y="1447800"/>
            <a:ext cx="0" cy="2857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96" name="Line 116"/>
          <p:cNvSpPr>
            <a:spLocks noChangeShapeType="1"/>
          </p:cNvSpPr>
          <p:nvPr/>
        </p:nvSpPr>
        <p:spPr bwMode="auto">
          <a:xfrm>
            <a:off x="8167688" y="1500188"/>
            <a:ext cx="0" cy="180975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97" name="Text Box 117"/>
          <p:cNvSpPr txBox="1">
            <a:spLocks noChangeArrowheads="1"/>
          </p:cNvSpPr>
          <p:nvPr/>
        </p:nvSpPr>
        <p:spPr bwMode="auto">
          <a:xfrm>
            <a:off x="2422525" y="228600"/>
            <a:ext cx="415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>
                <a:solidFill>
                  <a:srgbClr val="CC0000"/>
                </a:solidFill>
                <a:latin typeface="Times New Roman" panose="02020603050405020304" pitchFamily="18" charset="0"/>
              </a:rPr>
              <a:t>+</a:t>
            </a: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598" name="Text Box 118"/>
          <p:cNvSpPr txBox="1">
            <a:spLocks noChangeArrowheads="1"/>
          </p:cNvSpPr>
          <p:nvPr/>
        </p:nvSpPr>
        <p:spPr bwMode="auto">
          <a:xfrm>
            <a:off x="5641975" y="2128838"/>
            <a:ext cx="1098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dirty="0">
                <a:latin typeface="Times New Roman" panose="02020603050405020304" pitchFamily="18" charset="0"/>
              </a:rPr>
              <a:t>Secondary</a:t>
            </a:r>
          </a:p>
        </p:txBody>
      </p:sp>
      <p:sp>
        <p:nvSpPr>
          <p:cNvPr id="276599" name="Text Box 119"/>
          <p:cNvSpPr txBox="1">
            <a:spLocks noChangeArrowheads="1"/>
          </p:cNvSpPr>
          <p:nvPr/>
        </p:nvSpPr>
        <p:spPr bwMode="auto">
          <a:xfrm>
            <a:off x="5661025" y="1624013"/>
            <a:ext cx="9191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>
                <a:solidFill>
                  <a:srgbClr val="CC0000"/>
                </a:solidFill>
                <a:latin typeface="Times New Roman" panose="02020603050405020304" pitchFamily="18" charset="0"/>
              </a:rPr>
              <a:t>Primary</a:t>
            </a:r>
          </a:p>
        </p:txBody>
      </p:sp>
      <p:sp>
        <p:nvSpPr>
          <p:cNvPr id="276600" name="Text Box 120"/>
          <p:cNvSpPr txBox="1">
            <a:spLocks noChangeArrowheads="1"/>
          </p:cNvSpPr>
          <p:nvPr/>
        </p:nvSpPr>
        <p:spPr bwMode="auto">
          <a:xfrm>
            <a:off x="5661025" y="2462213"/>
            <a:ext cx="9191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>
                <a:solidFill>
                  <a:srgbClr val="CC0000"/>
                </a:solidFill>
                <a:latin typeface="Times New Roman" panose="02020603050405020304" pitchFamily="18" charset="0"/>
              </a:rPr>
              <a:t>Primary</a:t>
            </a:r>
          </a:p>
        </p:txBody>
      </p:sp>
      <p:sp>
        <p:nvSpPr>
          <p:cNvPr id="276601" name="AutoShape 121"/>
          <p:cNvSpPr>
            <a:spLocks noChangeArrowheads="1"/>
          </p:cNvSpPr>
          <p:nvPr/>
        </p:nvSpPr>
        <p:spPr bwMode="auto">
          <a:xfrm>
            <a:off x="1962150" y="2857500"/>
            <a:ext cx="266700" cy="895350"/>
          </a:xfrm>
          <a:prstGeom prst="downArrow">
            <a:avLst>
              <a:gd name="adj1" fmla="val 50000"/>
              <a:gd name="adj2" fmla="val 83929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02" name="AutoShape 122"/>
          <p:cNvSpPr>
            <a:spLocks noChangeArrowheads="1"/>
          </p:cNvSpPr>
          <p:nvPr/>
        </p:nvSpPr>
        <p:spPr bwMode="auto">
          <a:xfrm rot="5400000">
            <a:off x="2571750" y="2019300"/>
            <a:ext cx="342900" cy="590550"/>
          </a:xfrm>
          <a:prstGeom prst="downArrow">
            <a:avLst>
              <a:gd name="adj1" fmla="val 50000"/>
              <a:gd name="adj2" fmla="val 4305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03" name="AutoShape 123"/>
          <p:cNvSpPr>
            <a:spLocks noChangeArrowheads="1"/>
          </p:cNvSpPr>
          <p:nvPr/>
        </p:nvSpPr>
        <p:spPr bwMode="auto">
          <a:xfrm rot="16200000">
            <a:off x="2895600" y="5105400"/>
            <a:ext cx="342900" cy="590550"/>
          </a:xfrm>
          <a:prstGeom prst="downArrow">
            <a:avLst>
              <a:gd name="adj1" fmla="val 50000"/>
              <a:gd name="adj2" fmla="val 4305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04" name="AutoShape 124"/>
          <p:cNvSpPr>
            <a:spLocks noChangeArrowheads="1"/>
          </p:cNvSpPr>
          <p:nvPr/>
        </p:nvSpPr>
        <p:spPr bwMode="auto">
          <a:xfrm rot="16200000">
            <a:off x="4476750" y="5124450"/>
            <a:ext cx="342900" cy="590550"/>
          </a:xfrm>
          <a:prstGeom prst="downArrow">
            <a:avLst>
              <a:gd name="adj1" fmla="val 50000"/>
              <a:gd name="adj2" fmla="val 4305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05" name="AutoShape 125"/>
          <p:cNvSpPr>
            <a:spLocks noChangeArrowheads="1"/>
          </p:cNvSpPr>
          <p:nvPr/>
        </p:nvSpPr>
        <p:spPr bwMode="auto">
          <a:xfrm rot="16200000">
            <a:off x="6057900" y="5143500"/>
            <a:ext cx="342900" cy="590550"/>
          </a:xfrm>
          <a:prstGeom prst="downArrow">
            <a:avLst>
              <a:gd name="adj1" fmla="val 50000"/>
              <a:gd name="adj2" fmla="val 4305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06" name="AutoShape 126"/>
          <p:cNvSpPr>
            <a:spLocks noChangeArrowheads="1"/>
          </p:cNvSpPr>
          <p:nvPr/>
        </p:nvSpPr>
        <p:spPr bwMode="auto">
          <a:xfrm flipV="1">
            <a:off x="7067550" y="2933700"/>
            <a:ext cx="266700" cy="895350"/>
          </a:xfrm>
          <a:prstGeom prst="downArrow">
            <a:avLst>
              <a:gd name="adj1" fmla="val 50000"/>
              <a:gd name="adj2" fmla="val 83929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07" name="Text Box 127"/>
          <p:cNvSpPr txBox="1">
            <a:spLocks noChangeArrowheads="1"/>
          </p:cNvSpPr>
          <p:nvPr/>
        </p:nvSpPr>
        <p:spPr bwMode="auto">
          <a:xfrm>
            <a:off x="365125" y="6022975"/>
            <a:ext cx="87788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dirty="0" smtClean="0">
                <a:latin typeface="Times New Roman" panose="02020603050405020304" pitchFamily="18" charset="0"/>
              </a:rPr>
              <a:t>                      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 </a:t>
            </a:r>
            <a:r>
              <a:rPr lang="en-GB" altLang="en-US" dirty="0" smtClean="0">
                <a:latin typeface="Times New Roman" panose="02020603050405020304" pitchFamily="18" charset="0"/>
              </a:rPr>
              <a:t>                   TDC</a:t>
            </a:r>
            <a:r>
              <a:rPr lang="en-GB" altLang="en-US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dirty="0" smtClean="0">
                <a:latin typeface="Times New Roman" panose="02020603050405020304" pitchFamily="18" charset="0"/>
              </a:rPr>
              <a:t>power</a:t>
            </a:r>
            <a:r>
              <a:rPr lang="en-GB" altLang="en-US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                                 </a:t>
            </a:r>
            <a:r>
              <a:rPr lang="en-GB" altLang="en-US" dirty="0">
                <a:latin typeface="Times New Roman" panose="02020603050405020304" pitchFamily="18" charset="0"/>
              </a:rPr>
              <a:t>TDC</a:t>
            </a:r>
            <a:r>
              <a:rPr lang="en-GB" altLang="en-US" dirty="0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dirty="0">
                <a:latin typeface="Times New Roman" panose="02020603050405020304" pitchFamily="18" charset="0"/>
              </a:rPr>
              <a:t>exhaust</a:t>
            </a:r>
          </a:p>
        </p:txBody>
      </p:sp>
      <p:sp>
        <p:nvSpPr>
          <p:cNvPr id="276608" name="Text Box 128"/>
          <p:cNvSpPr txBox="1">
            <a:spLocks noChangeArrowheads="1"/>
          </p:cNvSpPr>
          <p:nvPr/>
        </p:nvSpPr>
        <p:spPr bwMode="auto">
          <a:xfrm>
            <a:off x="346075" y="2384425"/>
            <a:ext cx="100380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latin typeface="Times New Roman" panose="02020603050405020304" pitchFamily="18" charset="0"/>
              </a:rPr>
              <a:t>Firing</a:t>
            </a:r>
          </a:p>
          <a:p>
            <a:endParaRPr lang="en-GB" altLang="en-US">
              <a:latin typeface="Times New Roman" panose="02020603050405020304" pitchFamily="18" charset="0"/>
            </a:endParaRPr>
          </a:p>
          <a:p>
            <a:r>
              <a:rPr lang="en-GB" altLang="en-US">
                <a:latin typeface="Times New Roman" panose="02020603050405020304" pitchFamily="18" charset="0"/>
              </a:rPr>
              <a:t>1342</a:t>
            </a:r>
          </a:p>
        </p:txBody>
      </p:sp>
      <p:sp>
        <p:nvSpPr>
          <p:cNvPr id="276609" name="Line 129"/>
          <p:cNvSpPr>
            <a:spLocks noChangeShapeType="1"/>
          </p:cNvSpPr>
          <p:nvPr/>
        </p:nvSpPr>
        <p:spPr bwMode="auto">
          <a:xfrm flipV="1">
            <a:off x="5524500" y="1543050"/>
            <a:ext cx="0" cy="5715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1026"/>
          <p:cNvSpPr>
            <a:spLocks noChangeArrowheads="1"/>
          </p:cNvSpPr>
          <p:nvPr/>
        </p:nvSpPr>
        <p:spPr bwMode="auto">
          <a:xfrm>
            <a:off x="838200" y="5105400"/>
            <a:ext cx="7239000" cy="68580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77507" name="Group 1027"/>
          <p:cNvGrpSpPr>
            <a:grpSpLocks/>
          </p:cNvGrpSpPr>
          <p:nvPr/>
        </p:nvGrpSpPr>
        <p:grpSpPr bwMode="auto">
          <a:xfrm>
            <a:off x="1981200" y="3992563"/>
            <a:ext cx="701675" cy="1951037"/>
            <a:chOff x="4879" y="1684"/>
            <a:chExt cx="442" cy="1229"/>
          </a:xfrm>
        </p:grpSpPr>
        <p:grpSp>
          <p:nvGrpSpPr>
            <p:cNvPr id="277508" name="Group 1028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7509" name="Freeform 1029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7510" name="Group 1030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7511" name="Rectangle 1031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12" name="Rectangle 1032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13" name="Rectangle 1033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14" name="Arc 1034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15" name="Arc 1035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16" name="Arc 1036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17" name="Arc 1037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18" name="Arc 1038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19" name="Arc 1039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20" name="Freeform 1040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7521" name="AutoShape 1041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7522" name="Rectangle 1042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523" name="Rectangle 1043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7524" name="Rectangle 1044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7525" name="Rectangle 1045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277526" name="Group 1046"/>
          <p:cNvGrpSpPr>
            <a:grpSpLocks/>
          </p:cNvGrpSpPr>
          <p:nvPr/>
        </p:nvGrpSpPr>
        <p:grpSpPr bwMode="auto">
          <a:xfrm>
            <a:off x="6629400" y="4068763"/>
            <a:ext cx="701675" cy="1951037"/>
            <a:chOff x="4879" y="1684"/>
            <a:chExt cx="442" cy="1229"/>
          </a:xfrm>
        </p:grpSpPr>
        <p:grpSp>
          <p:nvGrpSpPr>
            <p:cNvPr id="277527" name="Group 1047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7528" name="Freeform 1048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7529" name="Group 1049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7530" name="Rectangle 1050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31" name="Rectangle 1051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32" name="Rectangle 1052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33" name="Arc 1053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34" name="Arc 1054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35" name="Arc 1055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36" name="Arc 1056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37" name="Arc 1057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38" name="Arc 1058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39" name="Freeform 1059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7540" name="AutoShape 1060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7541" name="Rectangle 1061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542" name="Rectangle 1062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7543" name="Rectangle 1063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7544" name="Rectangle 1064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7545" name="Rectangle 1065"/>
          <p:cNvSpPr>
            <a:spLocks noChangeArrowheads="1"/>
          </p:cNvSpPr>
          <p:nvPr/>
        </p:nvSpPr>
        <p:spPr bwMode="auto">
          <a:xfrm>
            <a:off x="3495675" y="1192213"/>
            <a:ext cx="2438400" cy="113188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2">
                  <a:gamma/>
                  <a:shade val="46275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7546" name="Rectangle 1066"/>
          <p:cNvSpPr>
            <a:spLocks noChangeArrowheads="1"/>
          </p:cNvSpPr>
          <p:nvPr/>
        </p:nvSpPr>
        <p:spPr bwMode="auto">
          <a:xfrm>
            <a:off x="7696200" y="590550"/>
            <a:ext cx="1143000" cy="2743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1400">
                <a:latin typeface="Times New Roman" panose="02020603050405020304" pitchFamily="18" charset="0"/>
              </a:rPr>
              <a:t>ECU</a:t>
            </a:r>
          </a:p>
        </p:txBody>
      </p:sp>
      <p:sp>
        <p:nvSpPr>
          <p:cNvPr id="277547" name="Line 1067"/>
          <p:cNvSpPr>
            <a:spLocks noChangeShapeType="1"/>
          </p:cNvSpPr>
          <p:nvPr/>
        </p:nvSpPr>
        <p:spPr bwMode="auto">
          <a:xfrm flipV="1">
            <a:off x="2333625" y="2041525"/>
            <a:ext cx="0" cy="1939925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48" name="Line 1068"/>
          <p:cNvSpPr>
            <a:spLocks noChangeShapeType="1"/>
          </p:cNvSpPr>
          <p:nvPr/>
        </p:nvSpPr>
        <p:spPr bwMode="auto">
          <a:xfrm flipV="1">
            <a:off x="6981825" y="2073275"/>
            <a:ext cx="0" cy="19558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49" name="Line 1069"/>
          <p:cNvSpPr>
            <a:spLocks noChangeShapeType="1"/>
          </p:cNvSpPr>
          <p:nvPr/>
        </p:nvSpPr>
        <p:spPr bwMode="auto">
          <a:xfrm rot="16200000" flipV="1">
            <a:off x="3126582" y="1248569"/>
            <a:ext cx="0" cy="1614487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50" name="Line 1070"/>
          <p:cNvSpPr>
            <a:spLocks noChangeShapeType="1"/>
          </p:cNvSpPr>
          <p:nvPr/>
        </p:nvSpPr>
        <p:spPr bwMode="auto">
          <a:xfrm rot="5400000">
            <a:off x="6267450" y="1346200"/>
            <a:ext cx="0" cy="14859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51" name="Text Box 1071"/>
          <p:cNvSpPr txBox="1">
            <a:spLocks noChangeArrowheads="1"/>
          </p:cNvSpPr>
          <p:nvPr/>
        </p:nvSpPr>
        <p:spPr bwMode="auto">
          <a:xfrm>
            <a:off x="7959725" y="703263"/>
            <a:ext cx="6111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>
                <a:solidFill>
                  <a:srgbClr val="FFFF00"/>
                </a:solidFill>
                <a:latin typeface="Times New Roman" panose="02020603050405020304" pitchFamily="18" charset="0"/>
              </a:rPr>
              <a:t>ECU</a:t>
            </a:r>
          </a:p>
        </p:txBody>
      </p:sp>
      <p:sp>
        <p:nvSpPr>
          <p:cNvPr id="277552" name="Freeform 1072"/>
          <p:cNvSpPr>
            <a:spLocks/>
          </p:cNvSpPr>
          <p:nvPr/>
        </p:nvSpPr>
        <p:spPr bwMode="auto">
          <a:xfrm>
            <a:off x="3933825" y="1903413"/>
            <a:ext cx="914400" cy="339725"/>
          </a:xfrm>
          <a:custGeom>
            <a:avLst/>
            <a:gdLst>
              <a:gd name="T0" fmla="*/ 0 w 576"/>
              <a:gd name="T1" fmla="*/ 97 h 214"/>
              <a:gd name="T2" fmla="*/ 84 w 576"/>
              <a:gd name="T3" fmla="*/ 19 h 214"/>
              <a:gd name="T4" fmla="*/ 165 w 576"/>
              <a:gd name="T5" fmla="*/ 214 h 214"/>
              <a:gd name="T6" fmla="*/ 252 w 576"/>
              <a:gd name="T7" fmla="*/ 16 h 214"/>
              <a:gd name="T8" fmla="*/ 321 w 576"/>
              <a:gd name="T9" fmla="*/ 214 h 214"/>
              <a:gd name="T10" fmla="*/ 387 w 576"/>
              <a:gd name="T11" fmla="*/ 13 h 214"/>
              <a:gd name="T12" fmla="*/ 453 w 576"/>
              <a:gd name="T13" fmla="*/ 214 h 214"/>
              <a:gd name="T14" fmla="*/ 519 w 576"/>
              <a:gd name="T15" fmla="*/ 16 h 214"/>
              <a:gd name="T16" fmla="*/ 576 w 576"/>
              <a:gd name="T17" fmla="*/ 211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6" h="214">
                <a:moveTo>
                  <a:pt x="0" y="97"/>
                </a:moveTo>
                <a:cubicBezTo>
                  <a:pt x="28" y="48"/>
                  <a:pt x="57" y="0"/>
                  <a:pt x="84" y="19"/>
                </a:cubicBezTo>
                <a:cubicBezTo>
                  <a:pt x="111" y="38"/>
                  <a:pt x="137" y="214"/>
                  <a:pt x="165" y="214"/>
                </a:cubicBezTo>
                <a:cubicBezTo>
                  <a:pt x="193" y="214"/>
                  <a:pt x="226" y="16"/>
                  <a:pt x="252" y="16"/>
                </a:cubicBezTo>
                <a:cubicBezTo>
                  <a:pt x="278" y="16"/>
                  <a:pt x="299" y="214"/>
                  <a:pt x="321" y="214"/>
                </a:cubicBezTo>
                <a:cubicBezTo>
                  <a:pt x="343" y="214"/>
                  <a:pt x="365" y="13"/>
                  <a:pt x="387" y="13"/>
                </a:cubicBezTo>
                <a:cubicBezTo>
                  <a:pt x="409" y="13"/>
                  <a:pt x="431" y="214"/>
                  <a:pt x="453" y="214"/>
                </a:cubicBezTo>
                <a:cubicBezTo>
                  <a:pt x="475" y="214"/>
                  <a:pt x="499" y="16"/>
                  <a:pt x="519" y="16"/>
                </a:cubicBezTo>
                <a:cubicBezTo>
                  <a:pt x="539" y="16"/>
                  <a:pt x="567" y="179"/>
                  <a:pt x="576" y="211"/>
                </a:cubicBezTo>
              </a:path>
            </a:pathLst>
          </a:cu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53" name="Freeform 1073"/>
          <p:cNvSpPr>
            <a:spLocks/>
          </p:cNvSpPr>
          <p:nvPr/>
        </p:nvSpPr>
        <p:spPr bwMode="auto">
          <a:xfrm rot="10800000" flipV="1">
            <a:off x="4848225" y="1912938"/>
            <a:ext cx="676275" cy="325437"/>
          </a:xfrm>
          <a:custGeom>
            <a:avLst/>
            <a:gdLst>
              <a:gd name="T0" fmla="*/ 0 w 576"/>
              <a:gd name="T1" fmla="*/ 97 h 214"/>
              <a:gd name="T2" fmla="*/ 84 w 576"/>
              <a:gd name="T3" fmla="*/ 19 h 214"/>
              <a:gd name="T4" fmla="*/ 165 w 576"/>
              <a:gd name="T5" fmla="*/ 214 h 214"/>
              <a:gd name="T6" fmla="*/ 252 w 576"/>
              <a:gd name="T7" fmla="*/ 16 h 214"/>
              <a:gd name="T8" fmla="*/ 321 w 576"/>
              <a:gd name="T9" fmla="*/ 214 h 214"/>
              <a:gd name="T10" fmla="*/ 387 w 576"/>
              <a:gd name="T11" fmla="*/ 13 h 214"/>
              <a:gd name="T12" fmla="*/ 453 w 576"/>
              <a:gd name="T13" fmla="*/ 214 h 214"/>
              <a:gd name="T14" fmla="*/ 519 w 576"/>
              <a:gd name="T15" fmla="*/ 16 h 214"/>
              <a:gd name="T16" fmla="*/ 576 w 576"/>
              <a:gd name="T17" fmla="*/ 211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6" h="214">
                <a:moveTo>
                  <a:pt x="0" y="97"/>
                </a:moveTo>
                <a:cubicBezTo>
                  <a:pt x="28" y="48"/>
                  <a:pt x="57" y="0"/>
                  <a:pt x="84" y="19"/>
                </a:cubicBezTo>
                <a:cubicBezTo>
                  <a:pt x="111" y="38"/>
                  <a:pt x="137" y="214"/>
                  <a:pt x="165" y="214"/>
                </a:cubicBezTo>
                <a:cubicBezTo>
                  <a:pt x="193" y="214"/>
                  <a:pt x="226" y="16"/>
                  <a:pt x="252" y="16"/>
                </a:cubicBezTo>
                <a:cubicBezTo>
                  <a:pt x="278" y="16"/>
                  <a:pt x="299" y="214"/>
                  <a:pt x="321" y="214"/>
                </a:cubicBezTo>
                <a:cubicBezTo>
                  <a:pt x="343" y="214"/>
                  <a:pt x="365" y="13"/>
                  <a:pt x="387" y="13"/>
                </a:cubicBezTo>
                <a:cubicBezTo>
                  <a:pt x="409" y="13"/>
                  <a:pt x="431" y="214"/>
                  <a:pt x="453" y="214"/>
                </a:cubicBezTo>
                <a:cubicBezTo>
                  <a:pt x="475" y="214"/>
                  <a:pt x="499" y="16"/>
                  <a:pt x="519" y="16"/>
                </a:cubicBezTo>
                <a:cubicBezTo>
                  <a:pt x="539" y="16"/>
                  <a:pt x="567" y="179"/>
                  <a:pt x="576" y="211"/>
                </a:cubicBezTo>
              </a:path>
            </a:pathLst>
          </a:cu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77554" name="Group 1074"/>
          <p:cNvGrpSpPr>
            <a:grpSpLocks/>
          </p:cNvGrpSpPr>
          <p:nvPr/>
        </p:nvGrpSpPr>
        <p:grpSpPr bwMode="auto">
          <a:xfrm>
            <a:off x="3857625" y="1806575"/>
            <a:ext cx="1663700" cy="61913"/>
            <a:chOff x="2397" y="1888"/>
            <a:chExt cx="1048" cy="39"/>
          </a:xfrm>
        </p:grpSpPr>
        <p:sp>
          <p:nvSpPr>
            <p:cNvPr id="277555" name="Line 1075"/>
            <p:cNvSpPr>
              <a:spLocks noChangeShapeType="1"/>
            </p:cNvSpPr>
            <p:nvPr/>
          </p:nvSpPr>
          <p:spPr bwMode="auto">
            <a:xfrm>
              <a:off x="2400" y="1927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7556" name="Line 1076"/>
            <p:cNvSpPr>
              <a:spLocks noChangeShapeType="1"/>
            </p:cNvSpPr>
            <p:nvPr/>
          </p:nvSpPr>
          <p:spPr bwMode="auto">
            <a:xfrm>
              <a:off x="2397" y="1888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7557" name="Freeform 1077"/>
          <p:cNvSpPr>
            <a:spLocks/>
          </p:cNvSpPr>
          <p:nvPr/>
        </p:nvSpPr>
        <p:spPr bwMode="auto">
          <a:xfrm>
            <a:off x="4171950" y="1316038"/>
            <a:ext cx="965200" cy="398462"/>
          </a:xfrm>
          <a:custGeom>
            <a:avLst/>
            <a:gdLst>
              <a:gd name="T0" fmla="*/ 0 w 608"/>
              <a:gd name="T1" fmla="*/ 163 h 251"/>
              <a:gd name="T2" fmla="*/ 88 w 608"/>
              <a:gd name="T3" fmla="*/ 19 h 251"/>
              <a:gd name="T4" fmla="*/ 200 w 608"/>
              <a:gd name="T5" fmla="*/ 251 h 251"/>
              <a:gd name="T6" fmla="*/ 320 w 608"/>
              <a:gd name="T7" fmla="*/ 19 h 251"/>
              <a:gd name="T8" fmla="*/ 424 w 608"/>
              <a:gd name="T9" fmla="*/ 247 h 251"/>
              <a:gd name="T10" fmla="*/ 524 w 608"/>
              <a:gd name="T11" fmla="*/ 15 h 251"/>
              <a:gd name="T12" fmla="*/ 608 w 608"/>
              <a:gd name="T13" fmla="*/ 155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8" h="251">
                <a:moveTo>
                  <a:pt x="0" y="163"/>
                </a:moveTo>
                <a:cubicBezTo>
                  <a:pt x="27" y="83"/>
                  <a:pt x="55" y="4"/>
                  <a:pt x="88" y="19"/>
                </a:cubicBezTo>
                <a:cubicBezTo>
                  <a:pt x="121" y="34"/>
                  <a:pt x="161" y="251"/>
                  <a:pt x="200" y="251"/>
                </a:cubicBezTo>
                <a:cubicBezTo>
                  <a:pt x="239" y="251"/>
                  <a:pt x="283" y="20"/>
                  <a:pt x="320" y="19"/>
                </a:cubicBezTo>
                <a:cubicBezTo>
                  <a:pt x="357" y="18"/>
                  <a:pt x="390" y="248"/>
                  <a:pt x="424" y="247"/>
                </a:cubicBezTo>
                <a:cubicBezTo>
                  <a:pt x="458" y="246"/>
                  <a:pt x="493" y="30"/>
                  <a:pt x="524" y="15"/>
                </a:cubicBezTo>
                <a:cubicBezTo>
                  <a:pt x="555" y="0"/>
                  <a:pt x="581" y="77"/>
                  <a:pt x="608" y="155"/>
                </a:cubicBezTo>
              </a:path>
            </a:pathLst>
          </a:cu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58" name="Line 1078"/>
          <p:cNvSpPr>
            <a:spLocks noChangeShapeType="1"/>
          </p:cNvSpPr>
          <p:nvPr/>
        </p:nvSpPr>
        <p:spPr bwMode="auto">
          <a:xfrm>
            <a:off x="5162550" y="1562100"/>
            <a:ext cx="2800350" cy="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59" name="Line 1079"/>
          <p:cNvSpPr>
            <a:spLocks noChangeShapeType="1"/>
          </p:cNvSpPr>
          <p:nvPr/>
        </p:nvSpPr>
        <p:spPr bwMode="auto">
          <a:xfrm flipV="1">
            <a:off x="3124200" y="1581150"/>
            <a:ext cx="1047750" cy="190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60" name="Line 1080"/>
          <p:cNvSpPr>
            <a:spLocks noChangeShapeType="1"/>
          </p:cNvSpPr>
          <p:nvPr/>
        </p:nvSpPr>
        <p:spPr bwMode="auto">
          <a:xfrm flipV="1">
            <a:off x="3143250" y="571500"/>
            <a:ext cx="0" cy="22288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61" name="Oval 1081"/>
          <p:cNvSpPr>
            <a:spLocks noChangeArrowheads="1"/>
          </p:cNvSpPr>
          <p:nvPr/>
        </p:nvSpPr>
        <p:spPr bwMode="auto">
          <a:xfrm>
            <a:off x="2933700" y="381000"/>
            <a:ext cx="419100" cy="400050"/>
          </a:xfrm>
          <a:prstGeom prst="ellipse">
            <a:avLst/>
          </a:prstGeom>
          <a:solidFill>
            <a:srgbClr val="CC0000"/>
          </a:solidFill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62" name="Line 1082"/>
          <p:cNvSpPr>
            <a:spLocks noChangeShapeType="1"/>
          </p:cNvSpPr>
          <p:nvPr/>
        </p:nvSpPr>
        <p:spPr bwMode="auto">
          <a:xfrm>
            <a:off x="7943850" y="1395413"/>
            <a:ext cx="0" cy="376237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63" name="Line 1083"/>
          <p:cNvSpPr>
            <a:spLocks noChangeShapeType="1"/>
          </p:cNvSpPr>
          <p:nvPr/>
        </p:nvSpPr>
        <p:spPr bwMode="auto">
          <a:xfrm>
            <a:off x="7962900" y="2609850"/>
            <a:ext cx="0" cy="390525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64" name="Line 1084"/>
          <p:cNvSpPr>
            <a:spLocks noChangeShapeType="1"/>
          </p:cNvSpPr>
          <p:nvPr/>
        </p:nvSpPr>
        <p:spPr bwMode="auto">
          <a:xfrm>
            <a:off x="8072438" y="2667000"/>
            <a:ext cx="0" cy="2857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65" name="Line 1085"/>
          <p:cNvSpPr>
            <a:spLocks noChangeShapeType="1"/>
          </p:cNvSpPr>
          <p:nvPr/>
        </p:nvSpPr>
        <p:spPr bwMode="auto">
          <a:xfrm>
            <a:off x="8186738" y="2719388"/>
            <a:ext cx="0" cy="180975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66" name="Line 1086"/>
          <p:cNvSpPr>
            <a:spLocks noChangeShapeType="1"/>
          </p:cNvSpPr>
          <p:nvPr/>
        </p:nvSpPr>
        <p:spPr bwMode="auto">
          <a:xfrm>
            <a:off x="8058150" y="1447800"/>
            <a:ext cx="0" cy="2857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67" name="Line 1087"/>
          <p:cNvSpPr>
            <a:spLocks noChangeShapeType="1"/>
          </p:cNvSpPr>
          <p:nvPr/>
        </p:nvSpPr>
        <p:spPr bwMode="auto">
          <a:xfrm>
            <a:off x="8167688" y="1500188"/>
            <a:ext cx="0" cy="180975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68" name="Text Box 1088"/>
          <p:cNvSpPr txBox="1">
            <a:spLocks noChangeArrowheads="1"/>
          </p:cNvSpPr>
          <p:nvPr/>
        </p:nvSpPr>
        <p:spPr bwMode="auto">
          <a:xfrm>
            <a:off x="2422525" y="228600"/>
            <a:ext cx="415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>
                <a:solidFill>
                  <a:srgbClr val="CC0000"/>
                </a:solidFill>
                <a:latin typeface="Times New Roman" panose="02020603050405020304" pitchFamily="18" charset="0"/>
              </a:rPr>
              <a:t>+</a:t>
            </a: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7569" name="Text Box 1089"/>
          <p:cNvSpPr txBox="1">
            <a:spLocks noChangeArrowheads="1"/>
          </p:cNvSpPr>
          <p:nvPr/>
        </p:nvSpPr>
        <p:spPr bwMode="auto">
          <a:xfrm>
            <a:off x="5641975" y="2128838"/>
            <a:ext cx="1098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dirty="0">
                <a:latin typeface="Times New Roman" panose="02020603050405020304" pitchFamily="18" charset="0"/>
              </a:rPr>
              <a:t>Secondary</a:t>
            </a:r>
          </a:p>
        </p:txBody>
      </p:sp>
      <p:sp>
        <p:nvSpPr>
          <p:cNvPr id="277570" name="Text Box 1090"/>
          <p:cNvSpPr txBox="1">
            <a:spLocks noChangeArrowheads="1"/>
          </p:cNvSpPr>
          <p:nvPr/>
        </p:nvSpPr>
        <p:spPr bwMode="auto">
          <a:xfrm>
            <a:off x="5661025" y="1624013"/>
            <a:ext cx="9191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>
                <a:solidFill>
                  <a:srgbClr val="CC0000"/>
                </a:solidFill>
                <a:latin typeface="Times New Roman" panose="02020603050405020304" pitchFamily="18" charset="0"/>
              </a:rPr>
              <a:t>Primary</a:t>
            </a:r>
          </a:p>
        </p:txBody>
      </p:sp>
      <p:sp>
        <p:nvSpPr>
          <p:cNvPr id="277571" name="AutoShape 1091"/>
          <p:cNvSpPr>
            <a:spLocks noChangeArrowheads="1"/>
          </p:cNvSpPr>
          <p:nvPr/>
        </p:nvSpPr>
        <p:spPr bwMode="auto">
          <a:xfrm>
            <a:off x="5175250" y="5638800"/>
            <a:ext cx="558800" cy="577850"/>
          </a:xfrm>
          <a:prstGeom prst="star16">
            <a:avLst>
              <a:gd name="adj" fmla="val 37500"/>
            </a:avLst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572" name="AutoShape 1092"/>
          <p:cNvSpPr>
            <a:spLocks noChangeArrowheads="1"/>
          </p:cNvSpPr>
          <p:nvPr/>
        </p:nvSpPr>
        <p:spPr bwMode="auto">
          <a:xfrm>
            <a:off x="3575050" y="5638800"/>
            <a:ext cx="558800" cy="577850"/>
          </a:xfrm>
          <a:prstGeom prst="star16">
            <a:avLst>
              <a:gd name="adj" fmla="val 37500"/>
            </a:avLst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77573" name="Group 1093"/>
          <p:cNvGrpSpPr>
            <a:grpSpLocks/>
          </p:cNvGrpSpPr>
          <p:nvPr/>
        </p:nvGrpSpPr>
        <p:grpSpPr bwMode="auto">
          <a:xfrm>
            <a:off x="3505200" y="4068763"/>
            <a:ext cx="701675" cy="1951037"/>
            <a:chOff x="4879" y="1684"/>
            <a:chExt cx="442" cy="1229"/>
          </a:xfrm>
        </p:grpSpPr>
        <p:grpSp>
          <p:nvGrpSpPr>
            <p:cNvPr id="277574" name="Group 1094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7575" name="Freeform 1095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7576" name="Group 1096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7577" name="Rectangle 1097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78" name="Rectangle 1098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79" name="Rectangle 1099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80" name="Arc 1100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81" name="Arc 1101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82" name="Arc 1102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83" name="Arc 1103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84" name="Arc 1104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85" name="Arc 1105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86" name="Freeform 1106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7587" name="AutoShape 1107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7588" name="Rectangle 1108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589" name="Rectangle 1109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7590" name="Rectangle 1110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7591" name="Rectangle 1111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277592" name="Group 1112"/>
          <p:cNvGrpSpPr>
            <a:grpSpLocks/>
          </p:cNvGrpSpPr>
          <p:nvPr/>
        </p:nvGrpSpPr>
        <p:grpSpPr bwMode="auto">
          <a:xfrm>
            <a:off x="5089525" y="4068763"/>
            <a:ext cx="701675" cy="1951037"/>
            <a:chOff x="4879" y="1684"/>
            <a:chExt cx="442" cy="1229"/>
          </a:xfrm>
        </p:grpSpPr>
        <p:grpSp>
          <p:nvGrpSpPr>
            <p:cNvPr id="277593" name="Group 1113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77594" name="Freeform 1114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77595" name="Group 1115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77596" name="Rectangle 1116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97" name="Rectangle 1117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98" name="Rectangle 1118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599" name="Arc 1119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600" name="Arc 1120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601" name="Arc 1121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602" name="Arc 1122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603" name="Arc 1123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604" name="Arc 1124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7605" name="Freeform 1125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7606" name="AutoShape 1126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77607" name="Rectangle 1127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608" name="Rectangle 1128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77609" name="Rectangle 1129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7610" name="Rectangle 1130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7611" name="Rectangle 1131"/>
          <p:cNvSpPr>
            <a:spLocks noChangeArrowheads="1"/>
          </p:cNvSpPr>
          <p:nvPr/>
        </p:nvSpPr>
        <p:spPr bwMode="auto">
          <a:xfrm>
            <a:off x="3505200" y="2446338"/>
            <a:ext cx="2466975" cy="1058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2">
                  <a:gamma/>
                  <a:shade val="46275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612" name="Line 1132"/>
          <p:cNvSpPr>
            <a:spLocks noChangeShapeType="1"/>
          </p:cNvSpPr>
          <p:nvPr/>
        </p:nvSpPr>
        <p:spPr bwMode="auto">
          <a:xfrm flipH="1" flipV="1">
            <a:off x="3851275" y="3241675"/>
            <a:ext cx="6350" cy="80645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613" name="Line 1133"/>
          <p:cNvSpPr>
            <a:spLocks noChangeShapeType="1"/>
          </p:cNvSpPr>
          <p:nvPr/>
        </p:nvSpPr>
        <p:spPr bwMode="auto">
          <a:xfrm flipH="1" flipV="1">
            <a:off x="5432425" y="2803525"/>
            <a:ext cx="6350" cy="12446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77614" name="Group 1134"/>
          <p:cNvGrpSpPr>
            <a:grpSpLocks/>
          </p:cNvGrpSpPr>
          <p:nvPr/>
        </p:nvGrpSpPr>
        <p:grpSpPr bwMode="auto">
          <a:xfrm>
            <a:off x="3852863" y="3094038"/>
            <a:ext cx="1590675" cy="339725"/>
            <a:chOff x="2427" y="1949"/>
            <a:chExt cx="1002" cy="214"/>
          </a:xfrm>
        </p:grpSpPr>
        <p:sp>
          <p:nvSpPr>
            <p:cNvPr id="277615" name="Freeform 1135"/>
            <p:cNvSpPr>
              <a:spLocks/>
            </p:cNvSpPr>
            <p:nvPr/>
          </p:nvSpPr>
          <p:spPr bwMode="auto">
            <a:xfrm>
              <a:off x="2427" y="1949"/>
              <a:ext cx="576" cy="214"/>
            </a:xfrm>
            <a:custGeom>
              <a:avLst/>
              <a:gdLst>
                <a:gd name="T0" fmla="*/ 0 w 576"/>
                <a:gd name="T1" fmla="*/ 97 h 214"/>
                <a:gd name="T2" fmla="*/ 84 w 576"/>
                <a:gd name="T3" fmla="*/ 19 h 214"/>
                <a:gd name="T4" fmla="*/ 165 w 576"/>
                <a:gd name="T5" fmla="*/ 214 h 214"/>
                <a:gd name="T6" fmla="*/ 252 w 576"/>
                <a:gd name="T7" fmla="*/ 16 h 214"/>
                <a:gd name="T8" fmla="*/ 321 w 576"/>
                <a:gd name="T9" fmla="*/ 214 h 214"/>
                <a:gd name="T10" fmla="*/ 387 w 576"/>
                <a:gd name="T11" fmla="*/ 13 h 214"/>
                <a:gd name="T12" fmla="*/ 453 w 576"/>
                <a:gd name="T13" fmla="*/ 214 h 214"/>
                <a:gd name="T14" fmla="*/ 519 w 576"/>
                <a:gd name="T15" fmla="*/ 16 h 214"/>
                <a:gd name="T16" fmla="*/ 576 w 576"/>
                <a:gd name="T17" fmla="*/ 21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214">
                  <a:moveTo>
                    <a:pt x="0" y="97"/>
                  </a:moveTo>
                  <a:cubicBezTo>
                    <a:pt x="28" y="48"/>
                    <a:pt x="57" y="0"/>
                    <a:pt x="84" y="19"/>
                  </a:cubicBezTo>
                  <a:cubicBezTo>
                    <a:pt x="111" y="38"/>
                    <a:pt x="137" y="214"/>
                    <a:pt x="165" y="214"/>
                  </a:cubicBezTo>
                  <a:cubicBezTo>
                    <a:pt x="193" y="214"/>
                    <a:pt x="226" y="16"/>
                    <a:pt x="252" y="16"/>
                  </a:cubicBezTo>
                  <a:cubicBezTo>
                    <a:pt x="278" y="16"/>
                    <a:pt x="299" y="214"/>
                    <a:pt x="321" y="214"/>
                  </a:cubicBezTo>
                  <a:cubicBezTo>
                    <a:pt x="343" y="214"/>
                    <a:pt x="365" y="13"/>
                    <a:pt x="387" y="13"/>
                  </a:cubicBezTo>
                  <a:cubicBezTo>
                    <a:pt x="409" y="13"/>
                    <a:pt x="431" y="214"/>
                    <a:pt x="453" y="214"/>
                  </a:cubicBezTo>
                  <a:cubicBezTo>
                    <a:pt x="475" y="214"/>
                    <a:pt x="499" y="16"/>
                    <a:pt x="519" y="16"/>
                  </a:cubicBezTo>
                  <a:cubicBezTo>
                    <a:pt x="539" y="16"/>
                    <a:pt x="567" y="179"/>
                    <a:pt x="576" y="211"/>
                  </a:cubicBezTo>
                </a:path>
              </a:pathLst>
            </a:custGeom>
            <a:noFill/>
            <a:ln w="508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7616" name="Freeform 1136"/>
            <p:cNvSpPr>
              <a:spLocks/>
            </p:cNvSpPr>
            <p:nvPr/>
          </p:nvSpPr>
          <p:spPr bwMode="auto">
            <a:xfrm rot="10800000" flipV="1">
              <a:off x="3003" y="1955"/>
              <a:ext cx="426" cy="205"/>
            </a:xfrm>
            <a:custGeom>
              <a:avLst/>
              <a:gdLst>
                <a:gd name="T0" fmla="*/ 0 w 576"/>
                <a:gd name="T1" fmla="*/ 97 h 214"/>
                <a:gd name="T2" fmla="*/ 84 w 576"/>
                <a:gd name="T3" fmla="*/ 19 h 214"/>
                <a:gd name="T4" fmla="*/ 165 w 576"/>
                <a:gd name="T5" fmla="*/ 214 h 214"/>
                <a:gd name="T6" fmla="*/ 252 w 576"/>
                <a:gd name="T7" fmla="*/ 16 h 214"/>
                <a:gd name="T8" fmla="*/ 321 w 576"/>
                <a:gd name="T9" fmla="*/ 214 h 214"/>
                <a:gd name="T10" fmla="*/ 387 w 576"/>
                <a:gd name="T11" fmla="*/ 13 h 214"/>
                <a:gd name="T12" fmla="*/ 453 w 576"/>
                <a:gd name="T13" fmla="*/ 214 h 214"/>
                <a:gd name="T14" fmla="*/ 519 w 576"/>
                <a:gd name="T15" fmla="*/ 16 h 214"/>
                <a:gd name="T16" fmla="*/ 576 w 576"/>
                <a:gd name="T17" fmla="*/ 21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214">
                  <a:moveTo>
                    <a:pt x="0" y="97"/>
                  </a:moveTo>
                  <a:cubicBezTo>
                    <a:pt x="28" y="48"/>
                    <a:pt x="57" y="0"/>
                    <a:pt x="84" y="19"/>
                  </a:cubicBezTo>
                  <a:cubicBezTo>
                    <a:pt x="111" y="38"/>
                    <a:pt x="137" y="214"/>
                    <a:pt x="165" y="214"/>
                  </a:cubicBezTo>
                  <a:cubicBezTo>
                    <a:pt x="193" y="214"/>
                    <a:pt x="226" y="16"/>
                    <a:pt x="252" y="16"/>
                  </a:cubicBezTo>
                  <a:cubicBezTo>
                    <a:pt x="278" y="16"/>
                    <a:pt x="299" y="214"/>
                    <a:pt x="321" y="214"/>
                  </a:cubicBezTo>
                  <a:cubicBezTo>
                    <a:pt x="343" y="214"/>
                    <a:pt x="365" y="13"/>
                    <a:pt x="387" y="13"/>
                  </a:cubicBezTo>
                  <a:cubicBezTo>
                    <a:pt x="409" y="13"/>
                    <a:pt x="431" y="214"/>
                    <a:pt x="453" y="214"/>
                  </a:cubicBezTo>
                  <a:cubicBezTo>
                    <a:pt x="475" y="214"/>
                    <a:pt x="499" y="16"/>
                    <a:pt x="519" y="16"/>
                  </a:cubicBezTo>
                  <a:cubicBezTo>
                    <a:pt x="539" y="16"/>
                    <a:pt x="567" y="179"/>
                    <a:pt x="576" y="211"/>
                  </a:cubicBezTo>
                </a:path>
              </a:pathLst>
            </a:custGeom>
            <a:noFill/>
            <a:ln w="508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7617" name="Text Box 1137"/>
          <p:cNvSpPr txBox="1">
            <a:spLocks noChangeArrowheads="1"/>
          </p:cNvSpPr>
          <p:nvPr/>
        </p:nvSpPr>
        <p:spPr bwMode="auto">
          <a:xfrm>
            <a:off x="5622925" y="3119438"/>
            <a:ext cx="1098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dirty="0">
                <a:latin typeface="Times New Roman" panose="02020603050405020304" pitchFamily="18" charset="0"/>
              </a:rPr>
              <a:t>Secondary</a:t>
            </a:r>
          </a:p>
        </p:txBody>
      </p:sp>
      <p:grpSp>
        <p:nvGrpSpPr>
          <p:cNvPr id="277618" name="Group 1138"/>
          <p:cNvGrpSpPr>
            <a:grpSpLocks/>
          </p:cNvGrpSpPr>
          <p:nvPr/>
        </p:nvGrpSpPr>
        <p:grpSpPr bwMode="auto">
          <a:xfrm>
            <a:off x="3805238" y="2997200"/>
            <a:ext cx="1663700" cy="61913"/>
            <a:chOff x="2397" y="1888"/>
            <a:chExt cx="1048" cy="39"/>
          </a:xfrm>
        </p:grpSpPr>
        <p:sp>
          <p:nvSpPr>
            <p:cNvPr id="277619" name="Line 1139"/>
            <p:cNvSpPr>
              <a:spLocks noChangeShapeType="1"/>
            </p:cNvSpPr>
            <p:nvPr/>
          </p:nvSpPr>
          <p:spPr bwMode="auto">
            <a:xfrm>
              <a:off x="2400" y="1927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7620" name="Line 1140"/>
            <p:cNvSpPr>
              <a:spLocks noChangeShapeType="1"/>
            </p:cNvSpPr>
            <p:nvPr/>
          </p:nvSpPr>
          <p:spPr bwMode="auto">
            <a:xfrm>
              <a:off x="2397" y="1888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7621" name="Freeform 1141"/>
          <p:cNvSpPr>
            <a:spLocks/>
          </p:cNvSpPr>
          <p:nvPr/>
        </p:nvSpPr>
        <p:spPr bwMode="auto">
          <a:xfrm>
            <a:off x="4171950" y="2528888"/>
            <a:ext cx="965200" cy="398462"/>
          </a:xfrm>
          <a:custGeom>
            <a:avLst/>
            <a:gdLst>
              <a:gd name="T0" fmla="*/ 0 w 608"/>
              <a:gd name="T1" fmla="*/ 163 h 251"/>
              <a:gd name="T2" fmla="*/ 88 w 608"/>
              <a:gd name="T3" fmla="*/ 19 h 251"/>
              <a:gd name="T4" fmla="*/ 200 w 608"/>
              <a:gd name="T5" fmla="*/ 251 h 251"/>
              <a:gd name="T6" fmla="*/ 320 w 608"/>
              <a:gd name="T7" fmla="*/ 19 h 251"/>
              <a:gd name="T8" fmla="*/ 424 w 608"/>
              <a:gd name="T9" fmla="*/ 247 h 251"/>
              <a:gd name="T10" fmla="*/ 524 w 608"/>
              <a:gd name="T11" fmla="*/ 15 h 251"/>
              <a:gd name="T12" fmla="*/ 608 w 608"/>
              <a:gd name="T13" fmla="*/ 155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8" h="251">
                <a:moveTo>
                  <a:pt x="0" y="163"/>
                </a:moveTo>
                <a:cubicBezTo>
                  <a:pt x="27" y="83"/>
                  <a:pt x="55" y="4"/>
                  <a:pt x="88" y="19"/>
                </a:cubicBezTo>
                <a:cubicBezTo>
                  <a:pt x="121" y="34"/>
                  <a:pt x="161" y="251"/>
                  <a:pt x="200" y="251"/>
                </a:cubicBezTo>
                <a:cubicBezTo>
                  <a:pt x="239" y="251"/>
                  <a:pt x="283" y="20"/>
                  <a:pt x="320" y="19"/>
                </a:cubicBezTo>
                <a:cubicBezTo>
                  <a:pt x="357" y="18"/>
                  <a:pt x="390" y="248"/>
                  <a:pt x="424" y="247"/>
                </a:cubicBezTo>
                <a:cubicBezTo>
                  <a:pt x="458" y="246"/>
                  <a:pt x="493" y="30"/>
                  <a:pt x="524" y="15"/>
                </a:cubicBezTo>
                <a:cubicBezTo>
                  <a:pt x="555" y="0"/>
                  <a:pt x="581" y="77"/>
                  <a:pt x="608" y="155"/>
                </a:cubicBezTo>
              </a:path>
            </a:pathLst>
          </a:cu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622" name="Line 1142"/>
          <p:cNvSpPr>
            <a:spLocks noChangeShapeType="1"/>
          </p:cNvSpPr>
          <p:nvPr/>
        </p:nvSpPr>
        <p:spPr bwMode="auto">
          <a:xfrm>
            <a:off x="5129213" y="2800350"/>
            <a:ext cx="2814637" cy="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623" name="Line 1143"/>
          <p:cNvSpPr>
            <a:spLocks noChangeShapeType="1"/>
          </p:cNvSpPr>
          <p:nvPr/>
        </p:nvSpPr>
        <p:spPr bwMode="auto">
          <a:xfrm flipV="1">
            <a:off x="3124200" y="2781300"/>
            <a:ext cx="1047750" cy="190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624" name="Text Box 1144"/>
          <p:cNvSpPr txBox="1">
            <a:spLocks noChangeArrowheads="1"/>
          </p:cNvSpPr>
          <p:nvPr/>
        </p:nvSpPr>
        <p:spPr bwMode="auto">
          <a:xfrm>
            <a:off x="5661025" y="2462213"/>
            <a:ext cx="9191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>
                <a:solidFill>
                  <a:srgbClr val="CC0000"/>
                </a:solidFill>
                <a:latin typeface="Times New Roman" panose="02020603050405020304" pitchFamily="18" charset="0"/>
              </a:rPr>
              <a:t>Primary</a:t>
            </a:r>
          </a:p>
        </p:txBody>
      </p:sp>
      <p:sp>
        <p:nvSpPr>
          <p:cNvPr id="277625" name="AutoShape 1145"/>
          <p:cNvSpPr>
            <a:spLocks noChangeArrowheads="1"/>
          </p:cNvSpPr>
          <p:nvPr/>
        </p:nvSpPr>
        <p:spPr bwMode="auto">
          <a:xfrm>
            <a:off x="3467100" y="3238500"/>
            <a:ext cx="266700" cy="895350"/>
          </a:xfrm>
          <a:prstGeom prst="downArrow">
            <a:avLst>
              <a:gd name="adj1" fmla="val 50000"/>
              <a:gd name="adj2" fmla="val 83929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626" name="AutoShape 1146"/>
          <p:cNvSpPr>
            <a:spLocks noChangeArrowheads="1"/>
          </p:cNvSpPr>
          <p:nvPr/>
        </p:nvSpPr>
        <p:spPr bwMode="auto">
          <a:xfrm rot="16200000">
            <a:off x="4476750" y="5124450"/>
            <a:ext cx="342900" cy="590550"/>
          </a:xfrm>
          <a:prstGeom prst="downArrow">
            <a:avLst>
              <a:gd name="adj1" fmla="val 50000"/>
              <a:gd name="adj2" fmla="val 4305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627" name="AutoShape 1147"/>
          <p:cNvSpPr>
            <a:spLocks noChangeArrowheads="1"/>
          </p:cNvSpPr>
          <p:nvPr/>
        </p:nvSpPr>
        <p:spPr bwMode="auto">
          <a:xfrm flipV="1">
            <a:off x="5638800" y="3657600"/>
            <a:ext cx="266700" cy="895350"/>
          </a:xfrm>
          <a:prstGeom prst="downArrow">
            <a:avLst>
              <a:gd name="adj1" fmla="val 50000"/>
              <a:gd name="adj2" fmla="val 83929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7628" name="Text Box 1148"/>
          <p:cNvSpPr txBox="1">
            <a:spLocks noChangeArrowheads="1"/>
          </p:cNvSpPr>
          <p:nvPr/>
        </p:nvSpPr>
        <p:spPr bwMode="auto">
          <a:xfrm>
            <a:off x="346075" y="2384425"/>
            <a:ext cx="100380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Firing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1342</a:t>
            </a:r>
          </a:p>
        </p:txBody>
      </p:sp>
      <p:sp>
        <p:nvSpPr>
          <p:cNvPr id="277629" name="Line 1149"/>
          <p:cNvSpPr>
            <a:spLocks noChangeShapeType="1"/>
          </p:cNvSpPr>
          <p:nvPr/>
        </p:nvSpPr>
        <p:spPr bwMode="auto">
          <a:xfrm flipV="1">
            <a:off x="5524500" y="1543050"/>
            <a:ext cx="0" cy="5715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1" name="Text Box 1027"/>
          <p:cNvSpPr txBox="1">
            <a:spLocks noChangeArrowheads="1"/>
          </p:cNvSpPr>
          <p:nvPr/>
        </p:nvSpPr>
        <p:spPr bwMode="auto">
          <a:xfrm>
            <a:off x="1866900" y="508687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sp>
        <p:nvSpPr>
          <p:cNvPr id="278533" name="Text Box 1029"/>
          <p:cNvSpPr txBox="1">
            <a:spLocks noChangeArrowheads="1"/>
          </p:cNvSpPr>
          <p:nvPr/>
        </p:nvSpPr>
        <p:spPr bwMode="auto">
          <a:xfrm>
            <a:off x="403225" y="1470025"/>
            <a:ext cx="8704691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As can been seen from the previous screens, the DI system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has 2 secondary terminals that are connected to the spark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plugs of companion cylinders.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The coil fires both spark plugs at the same time every crankshaft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revolution. One of the spark plugs is called TRUE firing, because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it occurs during the compression stroke and ignites the mixture.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The other plug is called WASTED firing because it occurs on the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exhaust stroke.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5" name="Text Box 1027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sp>
        <p:nvSpPr>
          <p:cNvPr id="279557" name="Text Box 1029"/>
          <p:cNvSpPr txBox="1">
            <a:spLocks noChangeArrowheads="1"/>
          </p:cNvSpPr>
          <p:nvPr/>
        </p:nvSpPr>
        <p:spPr bwMode="auto">
          <a:xfrm>
            <a:off x="765175" y="1603375"/>
            <a:ext cx="4760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Electron Flow - negative to positive</a:t>
            </a:r>
          </a:p>
        </p:txBody>
      </p:sp>
      <p:grpSp>
        <p:nvGrpSpPr>
          <p:cNvPr id="279558" name="Group 1030"/>
          <p:cNvGrpSpPr>
            <a:grpSpLocks/>
          </p:cNvGrpSpPr>
          <p:nvPr/>
        </p:nvGrpSpPr>
        <p:grpSpPr bwMode="auto">
          <a:xfrm>
            <a:off x="838200" y="2446338"/>
            <a:ext cx="7239000" cy="3770312"/>
            <a:chOff x="528" y="1541"/>
            <a:chExt cx="4560" cy="2375"/>
          </a:xfrm>
        </p:grpSpPr>
        <p:sp>
          <p:nvSpPr>
            <p:cNvPr id="279559" name="AutoShape 1031"/>
            <p:cNvSpPr>
              <a:spLocks noChangeArrowheads="1"/>
            </p:cNvSpPr>
            <p:nvPr/>
          </p:nvSpPr>
          <p:spPr bwMode="auto">
            <a:xfrm>
              <a:off x="3260" y="3552"/>
              <a:ext cx="352" cy="364"/>
            </a:xfrm>
            <a:prstGeom prst="star16">
              <a:avLst>
                <a:gd name="adj" fmla="val 37500"/>
              </a:avLst>
            </a:prstGeom>
            <a:solidFill>
              <a:srgbClr val="FF66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9560" name="AutoShape 1032"/>
            <p:cNvSpPr>
              <a:spLocks noChangeArrowheads="1"/>
            </p:cNvSpPr>
            <p:nvPr/>
          </p:nvSpPr>
          <p:spPr bwMode="auto">
            <a:xfrm>
              <a:off x="2252" y="3552"/>
              <a:ext cx="352" cy="364"/>
            </a:xfrm>
            <a:prstGeom prst="star16">
              <a:avLst>
                <a:gd name="adj" fmla="val 37500"/>
              </a:avLst>
            </a:prstGeom>
            <a:solidFill>
              <a:srgbClr val="FF66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9561" name="Rectangle 1033"/>
            <p:cNvSpPr>
              <a:spLocks noChangeArrowheads="1"/>
            </p:cNvSpPr>
            <p:nvPr/>
          </p:nvSpPr>
          <p:spPr bwMode="auto">
            <a:xfrm>
              <a:off x="528" y="3216"/>
              <a:ext cx="4560" cy="432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5000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279562" name="Group 1034"/>
            <p:cNvGrpSpPr>
              <a:grpSpLocks/>
            </p:cNvGrpSpPr>
            <p:nvPr/>
          </p:nvGrpSpPr>
          <p:grpSpPr bwMode="auto">
            <a:xfrm>
              <a:off x="2208" y="2563"/>
              <a:ext cx="442" cy="1229"/>
              <a:chOff x="4879" y="1684"/>
              <a:chExt cx="442" cy="1229"/>
            </a:xfrm>
          </p:grpSpPr>
          <p:grpSp>
            <p:nvGrpSpPr>
              <p:cNvPr id="279563" name="Group 1035"/>
              <p:cNvGrpSpPr>
                <a:grpSpLocks/>
              </p:cNvGrpSpPr>
              <p:nvPr/>
            </p:nvGrpSpPr>
            <p:grpSpPr bwMode="auto">
              <a:xfrm>
                <a:off x="4912" y="1684"/>
                <a:ext cx="376" cy="1229"/>
                <a:chOff x="4912" y="1684"/>
                <a:chExt cx="376" cy="1229"/>
              </a:xfrm>
            </p:grpSpPr>
            <p:sp>
              <p:nvSpPr>
                <p:cNvPr id="279564" name="Freeform 1036"/>
                <p:cNvSpPr>
                  <a:spLocks/>
                </p:cNvSpPr>
                <p:nvPr/>
              </p:nvSpPr>
              <p:spPr bwMode="auto">
                <a:xfrm>
                  <a:off x="4994" y="1782"/>
                  <a:ext cx="219" cy="567"/>
                </a:xfrm>
                <a:custGeom>
                  <a:avLst/>
                  <a:gdLst>
                    <a:gd name="T0" fmla="*/ 36 w 219"/>
                    <a:gd name="T1" fmla="*/ 57 h 567"/>
                    <a:gd name="T2" fmla="*/ 45 w 219"/>
                    <a:gd name="T3" fmla="*/ 24 h 567"/>
                    <a:gd name="T4" fmla="*/ 77 w 219"/>
                    <a:gd name="T5" fmla="*/ 2 h 567"/>
                    <a:gd name="T6" fmla="*/ 105 w 219"/>
                    <a:gd name="T7" fmla="*/ 0 h 567"/>
                    <a:gd name="T8" fmla="*/ 132 w 219"/>
                    <a:gd name="T9" fmla="*/ 4 h 567"/>
                    <a:gd name="T10" fmla="*/ 156 w 219"/>
                    <a:gd name="T11" fmla="*/ 19 h 567"/>
                    <a:gd name="T12" fmla="*/ 173 w 219"/>
                    <a:gd name="T13" fmla="*/ 36 h 567"/>
                    <a:gd name="T14" fmla="*/ 177 w 219"/>
                    <a:gd name="T15" fmla="*/ 57 h 567"/>
                    <a:gd name="T16" fmla="*/ 213 w 219"/>
                    <a:gd name="T17" fmla="*/ 60 h 567"/>
                    <a:gd name="T18" fmla="*/ 213 w 219"/>
                    <a:gd name="T19" fmla="*/ 124 h 567"/>
                    <a:gd name="T20" fmla="*/ 182 w 219"/>
                    <a:gd name="T21" fmla="*/ 127 h 567"/>
                    <a:gd name="T22" fmla="*/ 185 w 219"/>
                    <a:gd name="T23" fmla="*/ 163 h 567"/>
                    <a:gd name="T24" fmla="*/ 218 w 219"/>
                    <a:gd name="T25" fmla="*/ 170 h 567"/>
                    <a:gd name="T26" fmla="*/ 218 w 219"/>
                    <a:gd name="T27" fmla="*/ 237 h 567"/>
                    <a:gd name="T28" fmla="*/ 175 w 219"/>
                    <a:gd name="T29" fmla="*/ 237 h 567"/>
                    <a:gd name="T30" fmla="*/ 175 w 219"/>
                    <a:gd name="T31" fmla="*/ 295 h 567"/>
                    <a:gd name="T32" fmla="*/ 204 w 219"/>
                    <a:gd name="T33" fmla="*/ 297 h 567"/>
                    <a:gd name="T34" fmla="*/ 204 w 219"/>
                    <a:gd name="T35" fmla="*/ 398 h 567"/>
                    <a:gd name="T36" fmla="*/ 173 w 219"/>
                    <a:gd name="T37" fmla="*/ 400 h 567"/>
                    <a:gd name="T38" fmla="*/ 173 w 219"/>
                    <a:gd name="T39" fmla="*/ 451 h 567"/>
                    <a:gd name="T40" fmla="*/ 201 w 219"/>
                    <a:gd name="T41" fmla="*/ 453 h 567"/>
                    <a:gd name="T42" fmla="*/ 201 w 219"/>
                    <a:gd name="T43" fmla="*/ 564 h 567"/>
                    <a:gd name="T44" fmla="*/ 12 w 219"/>
                    <a:gd name="T45" fmla="*/ 566 h 567"/>
                    <a:gd name="T46" fmla="*/ 12 w 219"/>
                    <a:gd name="T47" fmla="*/ 456 h 567"/>
                    <a:gd name="T48" fmla="*/ 38 w 219"/>
                    <a:gd name="T49" fmla="*/ 456 h 567"/>
                    <a:gd name="T50" fmla="*/ 38 w 219"/>
                    <a:gd name="T51" fmla="*/ 396 h 567"/>
                    <a:gd name="T52" fmla="*/ 12 w 219"/>
                    <a:gd name="T53" fmla="*/ 396 h 567"/>
                    <a:gd name="T54" fmla="*/ 12 w 219"/>
                    <a:gd name="T55" fmla="*/ 292 h 567"/>
                    <a:gd name="T56" fmla="*/ 38 w 219"/>
                    <a:gd name="T57" fmla="*/ 290 h 567"/>
                    <a:gd name="T58" fmla="*/ 38 w 219"/>
                    <a:gd name="T59" fmla="*/ 228 h 567"/>
                    <a:gd name="T60" fmla="*/ 7 w 219"/>
                    <a:gd name="T61" fmla="*/ 228 h 567"/>
                    <a:gd name="T62" fmla="*/ 7 w 219"/>
                    <a:gd name="T63" fmla="*/ 170 h 567"/>
                    <a:gd name="T64" fmla="*/ 38 w 219"/>
                    <a:gd name="T65" fmla="*/ 170 h 567"/>
                    <a:gd name="T66" fmla="*/ 38 w 219"/>
                    <a:gd name="T67" fmla="*/ 120 h 567"/>
                    <a:gd name="T68" fmla="*/ 0 w 219"/>
                    <a:gd name="T69" fmla="*/ 120 h 567"/>
                    <a:gd name="T70" fmla="*/ 0 w 219"/>
                    <a:gd name="T71" fmla="*/ 62 h 567"/>
                    <a:gd name="T72" fmla="*/ 36 w 219"/>
                    <a:gd name="T73" fmla="*/ 57 h 5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9" h="567">
                      <a:moveTo>
                        <a:pt x="36" y="57"/>
                      </a:moveTo>
                      <a:lnTo>
                        <a:pt x="45" y="24"/>
                      </a:lnTo>
                      <a:lnTo>
                        <a:pt x="77" y="2"/>
                      </a:lnTo>
                      <a:lnTo>
                        <a:pt x="105" y="0"/>
                      </a:lnTo>
                      <a:lnTo>
                        <a:pt x="132" y="4"/>
                      </a:lnTo>
                      <a:lnTo>
                        <a:pt x="156" y="19"/>
                      </a:lnTo>
                      <a:lnTo>
                        <a:pt x="173" y="36"/>
                      </a:lnTo>
                      <a:lnTo>
                        <a:pt x="177" y="57"/>
                      </a:lnTo>
                      <a:lnTo>
                        <a:pt x="213" y="60"/>
                      </a:lnTo>
                      <a:lnTo>
                        <a:pt x="213" y="124"/>
                      </a:lnTo>
                      <a:lnTo>
                        <a:pt x="182" y="127"/>
                      </a:lnTo>
                      <a:lnTo>
                        <a:pt x="185" y="163"/>
                      </a:lnTo>
                      <a:lnTo>
                        <a:pt x="218" y="170"/>
                      </a:lnTo>
                      <a:lnTo>
                        <a:pt x="218" y="237"/>
                      </a:lnTo>
                      <a:lnTo>
                        <a:pt x="175" y="237"/>
                      </a:lnTo>
                      <a:lnTo>
                        <a:pt x="175" y="295"/>
                      </a:lnTo>
                      <a:lnTo>
                        <a:pt x="204" y="297"/>
                      </a:lnTo>
                      <a:lnTo>
                        <a:pt x="204" y="398"/>
                      </a:lnTo>
                      <a:lnTo>
                        <a:pt x="173" y="400"/>
                      </a:lnTo>
                      <a:lnTo>
                        <a:pt x="173" y="451"/>
                      </a:lnTo>
                      <a:lnTo>
                        <a:pt x="201" y="453"/>
                      </a:lnTo>
                      <a:lnTo>
                        <a:pt x="201" y="564"/>
                      </a:lnTo>
                      <a:lnTo>
                        <a:pt x="12" y="566"/>
                      </a:lnTo>
                      <a:lnTo>
                        <a:pt x="12" y="456"/>
                      </a:lnTo>
                      <a:lnTo>
                        <a:pt x="38" y="456"/>
                      </a:lnTo>
                      <a:lnTo>
                        <a:pt x="38" y="396"/>
                      </a:lnTo>
                      <a:lnTo>
                        <a:pt x="12" y="396"/>
                      </a:lnTo>
                      <a:lnTo>
                        <a:pt x="12" y="292"/>
                      </a:lnTo>
                      <a:lnTo>
                        <a:pt x="38" y="290"/>
                      </a:lnTo>
                      <a:lnTo>
                        <a:pt x="38" y="228"/>
                      </a:lnTo>
                      <a:lnTo>
                        <a:pt x="7" y="228"/>
                      </a:lnTo>
                      <a:lnTo>
                        <a:pt x="7" y="170"/>
                      </a:lnTo>
                      <a:lnTo>
                        <a:pt x="38" y="170"/>
                      </a:lnTo>
                      <a:lnTo>
                        <a:pt x="38" y="120"/>
                      </a:lnTo>
                      <a:lnTo>
                        <a:pt x="0" y="120"/>
                      </a:lnTo>
                      <a:lnTo>
                        <a:pt x="0" y="62"/>
                      </a:lnTo>
                      <a:lnTo>
                        <a:pt x="36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FFFFFF">
                        <a:gamma/>
                        <a:shade val="29804"/>
                        <a:invGamma/>
                      </a:srgbClr>
                    </a:gs>
                    <a:gs pos="50000">
                      <a:srgbClr val="FFFFFF"/>
                    </a:gs>
                    <a:gs pos="100000">
                      <a:srgbClr val="FFFFFF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grpSp>
              <p:nvGrpSpPr>
                <p:cNvPr id="279565" name="Group 1037"/>
                <p:cNvGrpSpPr>
                  <a:grpSpLocks/>
                </p:cNvGrpSpPr>
                <p:nvPr/>
              </p:nvGrpSpPr>
              <p:grpSpPr bwMode="auto">
                <a:xfrm>
                  <a:off x="4912" y="2284"/>
                  <a:ext cx="376" cy="629"/>
                  <a:chOff x="4912" y="2284"/>
                  <a:chExt cx="376" cy="629"/>
                </a:xfrm>
              </p:grpSpPr>
              <p:sp>
                <p:nvSpPr>
                  <p:cNvPr id="279566" name="Rectangle 1038"/>
                  <p:cNvSpPr>
                    <a:spLocks noChangeArrowheads="1"/>
                  </p:cNvSpPr>
                  <p:nvPr/>
                </p:nvSpPr>
                <p:spPr bwMode="auto">
                  <a:xfrm>
                    <a:off x="4912" y="2284"/>
                    <a:ext cx="376" cy="316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FAFD00">
                          <a:gamma/>
                          <a:shade val="29804"/>
                          <a:invGamma/>
                        </a:srgbClr>
                      </a:gs>
                      <a:gs pos="50000">
                        <a:srgbClr val="FAFD00"/>
                      </a:gs>
                      <a:gs pos="100000">
                        <a:srgbClr val="FAFD00">
                          <a:gamma/>
                          <a:shade val="29804"/>
                          <a:invGamma/>
                        </a:srgbClr>
                      </a:gs>
                    </a:gsLst>
                    <a:lin ang="0" scaled="1"/>
                  </a:gra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67" name="Rectangle 1039"/>
                  <p:cNvSpPr>
                    <a:spLocks noChangeArrowheads="1"/>
                  </p:cNvSpPr>
                  <p:nvPr/>
                </p:nvSpPr>
                <p:spPr bwMode="auto">
                  <a:xfrm>
                    <a:off x="4969" y="2608"/>
                    <a:ext cx="262" cy="214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FAFD00">
                          <a:gamma/>
                          <a:shade val="29804"/>
                          <a:invGamma/>
                        </a:srgbClr>
                      </a:gs>
                      <a:gs pos="50000">
                        <a:srgbClr val="FAFD00"/>
                      </a:gs>
                      <a:gs pos="100000">
                        <a:srgbClr val="FAFD00">
                          <a:gamma/>
                          <a:shade val="29804"/>
                          <a:invGamma/>
                        </a:srgbClr>
                      </a:gs>
                    </a:gsLst>
                    <a:lin ang="0" scaled="1"/>
                  </a:gra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68" name="Rectangle 1040"/>
                  <p:cNvSpPr>
                    <a:spLocks noChangeArrowheads="1"/>
                  </p:cNvSpPr>
                  <p:nvPr/>
                </p:nvSpPr>
                <p:spPr bwMode="auto">
                  <a:xfrm>
                    <a:off x="4935" y="2609"/>
                    <a:ext cx="334" cy="19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CECECE">
                          <a:gamma/>
                          <a:shade val="29804"/>
                          <a:invGamma/>
                        </a:srgbClr>
                      </a:gs>
                      <a:gs pos="50000">
                        <a:srgbClr val="CECECE"/>
                      </a:gs>
                      <a:gs pos="100000">
                        <a:srgbClr val="CECECE">
                          <a:gamma/>
                          <a:shade val="29804"/>
                          <a:invGamma/>
                        </a:srgbClr>
                      </a:gs>
                    </a:gsLst>
                    <a:lin ang="0" scaled="1"/>
                  </a:gra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69" name="Arc 1041"/>
                  <p:cNvSpPr>
                    <a:spLocks/>
                  </p:cNvSpPr>
                  <p:nvPr/>
                </p:nvSpPr>
                <p:spPr bwMode="auto">
                  <a:xfrm>
                    <a:off x="4968" y="2663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70" name="Arc 1042"/>
                  <p:cNvSpPr>
                    <a:spLocks/>
                  </p:cNvSpPr>
                  <p:nvPr/>
                </p:nvSpPr>
                <p:spPr bwMode="auto">
                  <a:xfrm>
                    <a:off x="4970" y="2687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71" name="Arc 1043"/>
                  <p:cNvSpPr>
                    <a:spLocks/>
                  </p:cNvSpPr>
                  <p:nvPr/>
                </p:nvSpPr>
                <p:spPr bwMode="auto">
                  <a:xfrm>
                    <a:off x="4967" y="2711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72" name="Arc 1044"/>
                  <p:cNvSpPr>
                    <a:spLocks/>
                  </p:cNvSpPr>
                  <p:nvPr/>
                </p:nvSpPr>
                <p:spPr bwMode="auto">
                  <a:xfrm>
                    <a:off x="4968" y="2739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73" name="Arc 1045"/>
                  <p:cNvSpPr>
                    <a:spLocks/>
                  </p:cNvSpPr>
                  <p:nvPr/>
                </p:nvSpPr>
                <p:spPr bwMode="auto">
                  <a:xfrm>
                    <a:off x="4970" y="2761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74" name="Arc 1046"/>
                  <p:cNvSpPr>
                    <a:spLocks/>
                  </p:cNvSpPr>
                  <p:nvPr/>
                </p:nvSpPr>
                <p:spPr bwMode="auto">
                  <a:xfrm>
                    <a:off x="4971" y="2785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75" name="Freeform 1047"/>
                  <p:cNvSpPr>
                    <a:spLocks/>
                  </p:cNvSpPr>
                  <p:nvPr/>
                </p:nvSpPr>
                <p:spPr bwMode="auto">
                  <a:xfrm>
                    <a:off x="5072" y="2825"/>
                    <a:ext cx="160" cy="88"/>
                  </a:xfrm>
                  <a:custGeom>
                    <a:avLst/>
                    <a:gdLst>
                      <a:gd name="T0" fmla="*/ 0 w 160"/>
                      <a:gd name="T1" fmla="*/ 57 h 88"/>
                      <a:gd name="T2" fmla="*/ 0 w 160"/>
                      <a:gd name="T3" fmla="*/ 87 h 88"/>
                      <a:gd name="T4" fmla="*/ 159 w 160"/>
                      <a:gd name="T5" fmla="*/ 87 h 88"/>
                      <a:gd name="T6" fmla="*/ 159 w 160"/>
                      <a:gd name="T7" fmla="*/ 0 h 88"/>
                      <a:gd name="T8" fmla="*/ 126 w 160"/>
                      <a:gd name="T9" fmla="*/ 0 h 88"/>
                      <a:gd name="T10" fmla="*/ 126 w 160"/>
                      <a:gd name="T11" fmla="*/ 57 h 88"/>
                      <a:gd name="T12" fmla="*/ 0 w 160"/>
                      <a:gd name="T13" fmla="*/ 57 h 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88">
                        <a:moveTo>
                          <a:pt x="0" y="57"/>
                        </a:moveTo>
                        <a:lnTo>
                          <a:pt x="0" y="87"/>
                        </a:lnTo>
                        <a:lnTo>
                          <a:pt x="159" y="87"/>
                        </a:lnTo>
                        <a:lnTo>
                          <a:pt x="159" y="0"/>
                        </a:lnTo>
                        <a:lnTo>
                          <a:pt x="126" y="0"/>
                        </a:lnTo>
                        <a:lnTo>
                          <a:pt x="126" y="57"/>
                        </a:lnTo>
                        <a:lnTo>
                          <a:pt x="0" y="57"/>
                        </a:lnTo>
                      </a:path>
                    </a:pathLst>
                  </a:custGeom>
                  <a:gradFill rotWithShape="0">
                    <a:gsLst>
                      <a:gs pos="0">
                        <a:srgbClr val="CECECE"/>
                      </a:gs>
                      <a:gs pos="100000">
                        <a:srgbClr val="CECECE">
                          <a:gamma/>
                          <a:shade val="29804"/>
                          <a:invGamma/>
                        </a:srgbClr>
                      </a:gs>
                    </a:gsLst>
                    <a:lin ang="2700000" scaled="1"/>
                  </a:gradFill>
                  <a:ln w="12700" cap="rnd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9576" name="AutoShape 1048"/>
                  <p:cNvSpPr>
                    <a:spLocks noChangeArrowheads="1"/>
                  </p:cNvSpPr>
                  <p:nvPr/>
                </p:nvSpPr>
                <p:spPr bwMode="auto">
                  <a:xfrm rot="-10800000" flipH="1" flipV="1">
                    <a:off x="5074" y="2830"/>
                    <a:ext cx="46" cy="33"/>
                  </a:xfrm>
                  <a:custGeom>
                    <a:avLst/>
                    <a:gdLst>
                      <a:gd name="G0" fmla="+- 5399 0 0"/>
                      <a:gd name="G1" fmla="+- 21600 0 5399"/>
                      <a:gd name="G2" fmla="*/ 5399 1 2"/>
                      <a:gd name="G3" fmla="+- 21600 0 G2"/>
                      <a:gd name="G4" fmla="+/ 5399 21600 2"/>
                      <a:gd name="G5" fmla="+/ G1 0 2"/>
                      <a:gd name="G6" fmla="*/ 21600 21600 5399"/>
                      <a:gd name="G7" fmla="*/ G6 1 2"/>
                      <a:gd name="G8" fmla="+- 21600 0 G7"/>
                      <a:gd name="G9" fmla="*/ 21600 1 2"/>
                      <a:gd name="G10" fmla="+- 5399 0 G9"/>
                      <a:gd name="G11" fmla="?: G10 G8 0"/>
                      <a:gd name="G12" fmla="?: G10 G7 21600"/>
                      <a:gd name="T0" fmla="*/ 18900 w 21600"/>
                      <a:gd name="T1" fmla="*/ 10800 h 21600"/>
                      <a:gd name="T2" fmla="*/ 10800 w 21600"/>
                      <a:gd name="T3" fmla="*/ 21600 h 21600"/>
                      <a:gd name="T4" fmla="*/ 2700 w 21600"/>
                      <a:gd name="T5" fmla="*/ 10800 h 21600"/>
                      <a:gd name="T6" fmla="*/ 10800 w 21600"/>
                      <a:gd name="T7" fmla="*/ 0 h 21600"/>
                      <a:gd name="T8" fmla="*/ 4500 w 21600"/>
                      <a:gd name="T9" fmla="*/ 4500 h 21600"/>
                      <a:gd name="T10" fmla="*/ 17100 w 21600"/>
                      <a:gd name="T11" fmla="*/ 171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5399" y="21600"/>
                        </a:lnTo>
                        <a:lnTo>
                          <a:pt x="16201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CECECE">
                          <a:gamma/>
                          <a:shade val="29804"/>
                          <a:invGamma/>
                        </a:srgbClr>
                      </a:gs>
                      <a:gs pos="50000">
                        <a:srgbClr val="CECECE"/>
                      </a:gs>
                      <a:gs pos="100000">
                        <a:srgbClr val="CECECE">
                          <a:gamma/>
                          <a:shade val="29804"/>
                          <a:invGamma/>
                        </a:srgbClr>
                      </a:gs>
                    </a:gsLst>
                    <a:lin ang="0" scaled="1"/>
                  </a:gra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  <p:sp>
              <p:nvSpPr>
                <p:cNvPr id="279577" name="Rectangle 1049"/>
                <p:cNvSpPr>
                  <a:spLocks noChangeArrowheads="1"/>
                </p:cNvSpPr>
                <p:nvPr/>
              </p:nvSpPr>
              <p:spPr bwMode="auto">
                <a:xfrm>
                  <a:off x="5077" y="1684"/>
                  <a:ext cx="55" cy="124"/>
                </a:xfrm>
                <a:prstGeom prst="rect">
                  <a:avLst/>
                </a:prstGeom>
                <a:gradFill rotWithShape="0">
                  <a:gsLst>
                    <a:gs pos="0">
                      <a:srgbClr val="676767">
                        <a:gamma/>
                        <a:shade val="29804"/>
                        <a:invGamma/>
                      </a:srgbClr>
                    </a:gs>
                    <a:gs pos="50000">
                      <a:srgbClr val="676767"/>
                    </a:gs>
                    <a:gs pos="100000">
                      <a:srgbClr val="676767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9578" name="Rectangle 1050"/>
                <p:cNvSpPr>
                  <a:spLocks noChangeArrowheads="1"/>
                </p:cNvSpPr>
                <p:nvPr/>
              </p:nvSpPr>
              <p:spPr bwMode="auto">
                <a:xfrm>
                  <a:off x="4968" y="2061"/>
                  <a:ext cx="274" cy="1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90488" tIns="44450" rIns="90488" bIns="44450">
                  <a:spAutoFit/>
                </a:bodyPr>
                <a:lstStyle/>
                <a:p>
                  <a:r>
                    <a:rPr lang="en-US" altLang="en-US" sz="900">
                      <a:solidFill>
                        <a:srgbClr val="FC0128"/>
                      </a:solidFill>
                    </a:rPr>
                    <a:t>NGK</a:t>
                  </a:r>
                </a:p>
              </p:txBody>
            </p:sp>
          </p:grpSp>
          <p:sp>
            <p:nvSpPr>
              <p:cNvPr id="279579" name="Rectangle 1051"/>
              <p:cNvSpPr>
                <a:spLocks noChangeArrowheads="1"/>
              </p:cNvSpPr>
              <p:nvPr/>
            </p:nvSpPr>
            <p:spPr bwMode="auto">
              <a:xfrm>
                <a:off x="4879" y="2290"/>
                <a:ext cx="442" cy="79"/>
              </a:xfrm>
              <a:prstGeom prst="rect">
                <a:avLst/>
              </a:prstGeom>
              <a:gradFill rotWithShape="0">
                <a:gsLst>
                  <a:gs pos="0">
                    <a:srgbClr val="FAFD00">
                      <a:gamma/>
                      <a:shade val="29804"/>
                      <a:invGamma/>
                    </a:srgbClr>
                  </a:gs>
                  <a:gs pos="50000">
                    <a:srgbClr val="FAFD00"/>
                  </a:gs>
                  <a:gs pos="100000">
                    <a:srgbClr val="FAFD00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580" name="Rectangle 1052"/>
              <p:cNvSpPr>
                <a:spLocks noChangeArrowheads="1"/>
              </p:cNvSpPr>
              <p:nvPr/>
            </p:nvSpPr>
            <p:spPr bwMode="auto">
              <a:xfrm>
                <a:off x="5029" y="2299"/>
                <a:ext cx="145" cy="67"/>
              </a:xfrm>
              <a:prstGeom prst="rect">
                <a:avLst/>
              </a:prstGeom>
              <a:solidFill>
                <a:schemeClr val="tx2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9581" name="Group 1053"/>
            <p:cNvGrpSpPr>
              <a:grpSpLocks/>
            </p:cNvGrpSpPr>
            <p:nvPr/>
          </p:nvGrpSpPr>
          <p:grpSpPr bwMode="auto">
            <a:xfrm>
              <a:off x="3206" y="2563"/>
              <a:ext cx="442" cy="1229"/>
              <a:chOff x="4879" y="1684"/>
              <a:chExt cx="442" cy="1229"/>
            </a:xfrm>
          </p:grpSpPr>
          <p:grpSp>
            <p:nvGrpSpPr>
              <p:cNvPr id="279582" name="Group 1054"/>
              <p:cNvGrpSpPr>
                <a:grpSpLocks/>
              </p:cNvGrpSpPr>
              <p:nvPr/>
            </p:nvGrpSpPr>
            <p:grpSpPr bwMode="auto">
              <a:xfrm>
                <a:off x="4912" y="1684"/>
                <a:ext cx="376" cy="1229"/>
                <a:chOff x="4912" y="1684"/>
                <a:chExt cx="376" cy="1229"/>
              </a:xfrm>
            </p:grpSpPr>
            <p:sp>
              <p:nvSpPr>
                <p:cNvPr id="279583" name="Freeform 1055"/>
                <p:cNvSpPr>
                  <a:spLocks/>
                </p:cNvSpPr>
                <p:nvPr/>
              </p:nvSpPr>
              <p:spPr bwMode="auto">
                <a:xfrm>
                  <a:off x="4994" y="1782"/>
                  <a:ext cx="219" cy="567"/>
                </a:xfrm>
                <a:custGeom>
                  <a:avLst/>
                  <a:gdLst>
                    <a:gd name="T0" fmla="*/ 36 w 219"/>
                    <a:gd name="T1" fmla="*/ 57 h 567"/>
                    <a:gd name="T2" fmla="*/ 45 w 219"/>
                    <a:gd name="T3" fmla="*/ 24 h 567"/>
                    <a:gd name="T4" fmla="*/ 77 w 219"/>
                    <a:gd name="T5" fmla="*/ 2 h 567"/>
                    <a:gd name="T6" fmla="*/ 105 w 219"/>
                    <a:gd name="T7" fmla="*/ 0 h 567"/>
                    <a:gd name="T8" fmla="*/ 132 w 219"/>
                    <a:gd name="T9" fmla="*/ 4 h 567"/>
                    <a:gd name="T10" fmla="*/ 156 w 219"/>
                    <a:gd name="T11" fmla="*/ 19 h 567"/>
                    <a:gd name="T12" fmla="*/ 173 w 219"/>
                    <a:gd name="T13" fmla="*/ 36 h 567"/>
                    <a:gd name="T14" fmla="*/ 177 w 219"/>
                    <a:gd name="T15" fmla="*/ 57 h 567"/>
                    <a:gd name="T16" fmla="*/ 213 w 219"/>
                    <a:gd name="T17" fmla="*/ 60 h 567"/>
                    <a:gd name="T18" fmla="*/ 213 w 219"/>
                    <a:gd name="T19" fmla="*/ 124 h 567"/>
                    <a:gd name="T20" fmla="*/ 182 w 219"/>
                    <a:gd name="T21" fmla="*/ 127 h 567"/>
                    <a:gd name="T22" fmla="*/ 185 w 219"/>
                    <a:gd name="T23" fmla="*/ 163 h 567"/>
                    <a:gd name="T24" fmla="*/ 218 w 219"/>
                    <a:gd name="T25" fmla="*/ 170 h 567"/>
                    <a:gd name="T26" fmla="*/ 218 w 219"/>
                    <a:gd name="T27" fmla="*/ 237 h 567"/>
                    <a:gd name="T28" fmla="*/ 175 w 219"/>
                    <a:gd name="T29" fmla="*/ 237 h 567"/>
                    <a:gd name="T30" fmla="*/ 175 w 219"/>
                    <a:gd name="T31" fmla="*/ 295 h 567"/>
                    <a:gd name="T32" fmla="*/ 204 w 219"/>
                    <a:gd name="T33" fmla="*/ 297 h 567"/>
                    <a:gd name="T34" fmla="*/ 204 w 219"/>
                    <a:gd name="T35" fmla="*/ 398 h 567"/>
                    <a:gd name="T36" fmla="*/ 173 w 219"/>
                    <a:gd name="T37" fmla="*/ 400 h 567"/>
                    <a:gd name="T38" fmla="*/ 173 w 219"/>
                    <a:gd name="T39" fmla="*/ 451 h 567"/>
                    <a:gd name="T40" fmla="*/ 201 w 219"/>
                    <a:gd name="T41" fmla="*/ 453 h 567"/>
                    <a:gd name="T42" fmla="*/ 201 w 219"/>
                    <a:gd name="T43" fmla="*/ 564 h 567"/>
                    <a:gd name="T44" fmla="*/ 12 w 219"/>
                    <a:gd name="T45" fmla="*/ 566 h 567"/>
                    <a:gd name="T46" fmla="*/ 12 w 219"/>
                    <a:gd name="T47" fmla="*/ 456 h 567"/>
                    <a:gd name="T48" fmla="*/ 38 w 219"/>
                    <a:gd name="T49" fmla="*/ 456 h 567"/>
                    <a:gd name="T50" fmla="*/ 38 w 219"/>
                    <a:gd name="T51" fmla="*/ 396 h 567"/>
                    <a:gd name="T52" fmla="*/ 12 w 219"/>
                    <a:gd name="T53" fmla="*/ 396 h 567"/>
                    <a:gd name="T54" fmla="*/ 12 w 219"/>
                    <a:gd name="T55" fmla="*/ 292 h 567"/>
                    <a:gd name="T56" fmla="*/ 38 w 219"/>
                    <a:gd name="T57" fmla="*/ 290 h 567"/>
                    <a:gd name="T58" fmla="*/ 38 w 219"/>
                    <a:gd name="T59" fmla="*/ 228 h 567"/>
                    <a:gd name="T60" fmla="*/ 7 w 219"/>
                    <a:gd name="T61" fmla="*/ 228 h 567"/>
                    <a:gd name="T62" fmla="*/ 7 w 219"/>
                    <a:gd name="T63" fmla="*/ 170 h 567"/>
                    <a:gd name="T64" fmla="*/ 38 w 219"/>
                    <a:gd name="T65" fmla="*/ 170 h 567"/>
                    <a:gd name="T66" fmla="*/ 38 w 219"/>
                    <a:gd name="T67" fmla="*/ 120 h 567"/>
                    <a:gd name="T68" fmla="*/ 0 w 219"/>
                    <a:gd name="T69" fmla="*/ 120 h 567"/>
                    <a:gd name="T70" fmla="*/ 0 w 219"/>
                    <a:gd name="T71" fmla="*/ 62 h 567"/>
                    <a:gd name="T72" fmla="*/ 36 w 219"/>
                    <a:gd name="T73" fmla="*/ 57 h 5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9" h="567">
                      <a:moveTo>
                        <a:pt x="36" y="57"/>
                      </a:moveTo>
                      <a:lnTo>
                        <a:pt x="45" y="24"/>
                      </a:lnTo>
                      <a:lnTo>
                        <a:pt x="77" y="2"/>
                      </a:lnTo>
                      <a:lnTo>
                        <a:pt x="105" y="0"/>
                      </a:lnTo>
                      <a:lnTo>
                        <a:pt x="132" y="4"/>
                      </a:lnTo>
                      <a:lnTo>
                        <a:pt x="156" y="19"/>
                      </a:lnTo>
                      <a:lnTo>
                        <a:pt x="173" y="36"/>
                      </a:lnTo>
                      <a:lnTo>
                        <a:pt x="177" y="57"/>
                      </a:lnTo>
                      <a:lnTo>
                        <a:pt x="213" y="60"/>
                      </a:lnTo>
                      <a:lnTo>
                        <a:pt x="213" y="124"/>
                      </a:lnTo>
                      <a:lnTo>
                        <a:pt x="182" y="127"/>
                      </a:lnTo>
                      <a:lnTo>
                        <a:pt x="185" y="163"/>
                      </a:lnTo>
                      <a:lnTo>
                        <a:pt x="218" y="170"/>
                      </a:lnTo>
                      <a:lnTo>
                        <a:pt x="218" y="237"/>
                      </a:lnTo>
                      <a:lnTo>
                        <a:pt x="175" y="237"/>
                      </a:lnTo>
                      <a:lnTo>
                        <a:pt x="175" y="295"/>
                      </a:lnTo>
                      <a:lnTo>
                        <a:pt x="204" y="297"/>
                      </a:lnTo>
                      <a:lnTo>
                        <a:pt x="204" y="398"/>
                      </a:lnTo>
                      <a:lnTo>
                        <a:pt x="173" y="400"/>
                      </a:lnTo>
                      <a:lnTo>
                        <a:pt x="173" y="451"/>
                      </a:lnTo>
                      <a:lnTo>
                        <a:pt x="201" y="453"/>
                      </a:lnTo>
                      <a:lnTo>
                        <a:pt x="201" y="564"/>
                      </a:lnTo>
                      <a:lnTo>
                        <a:pt x="12" y="566"/>
                      </a:lnTo>
                      <a:lnTo>
                        <a:pt x="12" y="456"/>
                      </a:lnTo>
                      <a:lnTo>
                        <a:pt x="38" y="456"/>
                      </a:lnTo>
                      <a:lnTo>
                        <a:pt x="38" y="396"/>
                      </a:lnTo>
                      <a:lnTo>
                        <a:pt x="12" y="396"/>
                      </a:lnTo>
                      <a:lnTo>
                        <a:pt x="12" y="292"/>
                      </a:lnTo>
                      <a:lnTo>
                        <a:pt x="38" y="290"/>
                      </a:lnTo>
                      <a:lnTo>
                        <a:pt x="38" y="228"/>
                      </a:lnTo>
                      <a:lnTo>
                        <a:pt x="7" y="228"/>
                      </a:lnTo>
                      <a:lnTo>
                        <a:pt x="7" y="170"/>
                      </a:lnTo>
                      <a:lnTo>
                        <a:pt x="38" y="170"/>
                      </a:lnTo>
                      <a:lnTo>
                        <a:pt x="38" y="120"/>
                      </a:lnTo>
                      <a:lnTo>
                        <a:pt x="0" y="120"/>
                      </a:lnTo>
                      <a:lnTo>
                        <a:pt x="0" y="62"/>
                      </a:lnTo>
                      <a:lnTo>
                        <a:pt x="36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FFFFFF">
                        <a:gamma/>
                        <a:shade val="29804"/>
                        <a:invGamma/>
                      </a:srgbClr>
                    </a:gs>
                    <a:gs pos="50000">
                      <a:srgbClr val="FFFFFF"/>
                    </a:gs>
                    <a:gs pos="100000">
                      <a:srgbClr val="FFFFFF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grpSp>
              <p:nvGrpSpPr>
                <p:cNvPr id="279584" name="Group 1056"/>
                <p:cNvGrpSpPr>
                  <a:grpSpLocks/>
                </p:cNvGrpSpPr>
                <p:nvPr/>
              </p:nvGrpSpPr>
              <p:grpSpPr bwMode="auto">
                <a:xfrm>
                  <a:off x="4912" y="2284"/>
                  <a:ext cx="376" cy="629"/>
                  <a:chOff x="4912" y="2284"/>
                  <a:chExt cx="376" cy="629"/>
                </a:xfrm>
              </p:grpSpPr>
              <p:sp>
                <p:nvSpPr>
                  <p:cNvPr id="279585" name="Rectangle 1057"/>
                  <p:cNvSpPr>
                    <a:spLocks noChangeArrowheads="1"/>
                  </p:cNvSpPr>
                  <p:nvPr/>
                </p:nvSpPr>
                <p:spPr bwMode="auto">
                  <a:xfrm>
                    <a:off x="4912" y="2284"/>
                    <a:ext cx="376" cy="316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FAFD00">
                          <a:gamma/>
                          <a:shade val="29804"/>
                          <a:invGamma/>
                        </a:srgbClr>
                      </a:gs>
                      <a:gs pos="50000">
                        <a:srgbClr val="FAFD00"/>
                      </a:gs>
                      <a:gs pos="100000">
                        <a:srgbClr val="FAFD00">
                          <a:gamma/>
                          <a:shade val="29804"/>
                          <a:invGamma/>
                        </a:srgbClr>
                      </a:gs>
                    </a:gsLst>
                    <a:lin ang="0" scaled="1"/>
                  </a:gra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86" name="Rectangle 1058"/>
                  <p:cNvSpPr>
                    <a:spLocks noChangeArrowheads="1"/>
                  </p:cNvSpPr>
                  <p:nvPr/>
                </p:nvSpPr>
                <p:spPr bwMode="auto">
                  <a:xfrm>
                    <a:off x="4969" y="2608"/>
                    <a:ext cx="262" cy="214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FAFD00">
                          <a:gamma/>
                          <a:shade val="29804"/>
                          <a:invGamma/>
                        </a:srgbClr>
                      </a:gs>
                      <a:gs pos="50000">
                        <a:srgbClr val="FAFD00"/>
                      </a:gs>
                      <a:gs pos="100000">
                        <a:srgbClr val="FAFD00">
                          <a:gamma/>
                          <a:shade val="29804"/>
                          <a:invGamma/>
                        </a:srgbClr>
                      </a:gs>
                    </a:gsLst>
                    <a:lin ang="0" scaled="1"/>
                  </a:gra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87" name="Rectangle 1059"/>
                  <p:cNvSpPr>
                    <a:spLocks noChangeArrowheads="1"/>
                  </p:cNvSpPr>
                  <p:nvPr/>
                </p:nvSpPr>
                <p:spPr bwMode="auto">
                  <a:xfrm>
                    <a:off x="4935" y="2609"/>
                    <a:ext cx="334" cy="19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rgbClr val="CECECE">
                          <a:gamma/>
                          <a:shade val="29804"/>
                          <a:invGamma/>
                        </a:srgbClr>
                      </a:gs>
                      <a:gs pos="50000">
                        <a:srgbClr val="CECECE"/>
                      </a:gs>
                      <a:gs pos="100000">
                        <a:srgbClr val="CECECE">
                          <a:gamma/>
                          <a:shade val="29804"/>
                          <a:invGamma/>
                        </a:srgbClr>
                      </a:gs>
                    </a:gsLst>
                    <a:lin ang="0" scaled="1"/>
                  </a:gra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88" name="Arc 1060"/>
                  <p:cNvSpPr>
                    <a:spLocks/>
                  </p:cNvSpPr>
                  <p:nvPr/>
                </p:nvSpPr>
                <p:spPr bwMode="auto">
                  <a:xfrm>
                    <a:off x="4968" y="2663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89" name="Arc 1061"/>
                  <p:cNvSpPr>
                    <a:spLocks/>
                  </p:cNvSpPr>
                  <p:nvPr/>
                </p:nvSpPr>
                <p:spPr bwMode="auto">
                  <a:xfrm>
                    <a:off x="4970" y="2687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90" name="Arc 1062"/>
                  <p:cNvSpPr>
                    <a:spLocks/>
                  </p:cNvSpPr>
                  <p:nvPr/>
                </p:nvSpPr>
                <p:spPr bwMode="auto">
                  <a:xfrm>
                    <a:off x="4967" y="2711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91" name="Arc 1063"/>
                  <p:cNvSpPr>
                    <a:spLocks/>
                  </p:cNvSpPr>
                  <p:nvPr/>
                </p:nvSpPr>
                <p:spPr bwMode="auto">
                  <a:xfrm>
                    <a:off x="4968" y="2739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92" name="Arc 1064"/>
                  <p:cNvSpPr>
                    <a:spLocks/>
                  </p:cNvSpPr>
                  <p:nvPr/>
                </p:nvSpPr>
                <p:spPr bwMode="auto">
                  <a:xfrm>
                    <a:off x="4970" y="2761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93" name="Arc 1065"/>
                  <p:cNvSpPr>
                    <a:spLocks/>
                  </p:cNvSpPr>
                  <p:nvPr/>
                </p:nvSpPr>
                <p:spPr bwMode="auto">
                  <a:xfrm>
                    <a:off x="4971" y="2785"/>
                    <a:ext cx="263" cy="35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12700" cap="rnd">
                    <a:solidFill>
                      <a:schemeClr val="bg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79594" name="Freeform 1066"/>
                  <p:cNvSpPr>
                    <a:spLocks/>
                  </p:cNvSpPr>
                  <p:nvPr/>
                </p:nvSpPr>
                <p:spPr bwMode="auto">
                  <a:xfrm>
                    <a:off x="5072" y="2825"/>
                    <a:ext cx="160" cy="88"/>
                  </a:xfrm>
                  <a:custGeom>
                    <a:avLst/>
                    <a:gdLst>
                      <a:gd name="T0" fmla="*/ 0 w 160"/>
                      <a:gd name="T1" fmla="*/ 57 h 88"/>
                      <a:gd name="T2" fmla="*/ 0 w 160"/>
                      <a:gd name="T3" fmla="*/ 87 h 88"/>
                      <a:gd name="T4" fmla="*/ 159 w 160"/>
                      <a:gd name="T5" fmla="*/ 87 h 88"/>
                      <a:gd name="T6" fmla="*/ 159 w 160"/>
                      <a:gd name="T7" fmla="*/ 0 h 88"/>
                      <a:gd name="T8" fmla="*/ 126 w 160"/>
                      <a:gd name="T9" fmla="*/ 0 h 88"/>
                      <a:gd name="T10" fmla="*/ 126 w 160"/>
                      <a:gd name="T11" fmla="*/ 57 h 88"/>
                      <a:gd name="T12" fmla="*/ 0 w 160"/>
                      <a:gd name="T13" fmla="*/ 57 h 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88">
                        <a:moveTo>
                          <a:pt x="0" y="57"/>
                        </a:moveTo>
                        <a:lnTo>
                          <a:pt x="0" y="87"/>
                        </a:lnTo>
                        <a:lnTo>
                          <a:pt x="159" y="87"/>
                        </a:lnTo>
                        <a:lnTo>
                          <a:pt x="159" y="0"/>
                        </a:lnTo>
                        <a:lnTo>
                          <a:pt x="126" y="0"/>
                        </a:lnTo>
                        <a:lnTo>
                          <a:pt x="126" y="57"/>
                        </a:lnTo>
                        <a:lnTo>
                          <a:pt x="0" y="57"/>
                        </a:lnTo>
                      </a:path>
                    </a:pathLst>
                  </a:custGeom>
                  <a:gradFill rotWithShape="0">
                    <a:gsLst>
                      <a:gs pos="0">
                        <a:srgbClr val="CECECE"/>
                      </a:gs>
                      <a:gs pos="100000">
                        <a:srgbClr val="CECECE">
                          <a:gamma/>
                          <a:shade val="29804"/>
                          <a:invGamma/>
                        </a:srgbClr>
                      </a:gs>
                    </a:gsLst>
                    <a:lin ang="2700000" scaled="1"/>
                  </a:gradFill>
                  <a:ln w="12700" cap="rnd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9595" name="AutoShape 1067"/>
                  <p:cNvSpPr>
                    <a:spLocks noChangeArrowheads="1"/>
                  </p:cNvSpPr>
                  <p:nvPr/>
                </p:nvSpPr>
                <p:spPr bwMode="auto">
                  <a:xfrm rot="-10800000" flipH="1" flipV="1">
                    <a:off x="5074" y="2830"/>
                    <a:ext cx="46" cy="33"/>
                  </a:xfrm>
                  <a:custGeom>
                    <a:avLst/>
                    <a:gdLst>
                      <a:gd name="G0" fmla="+- 5399 0 0"/>
                      <a:gd name="G1" fmla="+- 21600 0 5399"/>
                      <a:gd name="G2" fmla="*/ 5399 1 2"/>
                      <a:gd name="G3" fmla="+- 21600 0 G2"/>
                      <a:gd name="G4" fmla="+/ 5399 21600 2"/>
                      <a:gd name="G5" fmla="+/ G1 0 2"/>
                      <a:gd name="G6" fmla="*/ 21600 21600 5399"/>
                      <a:gd name="G7" fmla="*/ G6 1 2"/>
                      <a:gd name="G8" fmla="+- 21600 0 G7"/>
                      <a:gd name="G9" fmla="*/ 21600 1 2"/>
                      <a:gd name="G10" fmla="+- 5399 0 G9"/>
                      <a:gd name="G11" fmla="?: G10 G8 0"/>
                      <a:gd name="G12" fmla="?: G10 G7 21600"/>
                      <a:gd name="T0" fmla="*/ 18900 w 21600"/>
                      <a:gd name="T1" fmla="*/ 10800 h 21600"/>
                      <a:gd name="T2" fmla="*/ 10800 w 21600"/>
                      <a:gd name="T3" fmla="*/ 21600 h 21600"/>
                      <a:gd name="T4" fmla="*/ 2700 w 21600"/>
                      <a:gd name="T5" fmla="*/ 10800 h 21600"/>
                      <a:gd name="T6" fmla="*/ 10800 w 21600"/>
                      <a:gd name="T7" fmla="*/ 0 h 21600"/>
                      <a:gd name="T8" fmla="*/ 4500 w 21600"/>
                      <a:gd name="T9" fmla="*/ 4500 h 21600"/>
                      <a:gd name="T10" fmla="*/ 17100 w 21600"/>
                      <a:gd name="T11" fmla="*/ 171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5399" y="21600"/>
                        </a:lnTo>
                        <a:lnTo>
                          <a:pt x="16201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CECECE">
                          <a:gamma/>
                          <a:shade val="29804"/>
                          <a:invGamma/>
                        </a:srgbClr>
                      </a:gs>
                      <a:gs pos="50000">
                        <a:srgbClr val="CECECE"/>
                      </a:gs>
                      <a:gs pos="100000">
                        <a:srgbClr val="CECECE">
                          <a:gamma/>
                          <a:shade val="29804"/>
                          <a:invGamma/>
                        </a:srgbClr>
                      </a:gs>
                    </a:gsLst>
                    <a:lin ang="0" scaled="1"/>
                  </a:gradFill>
                  <a:ln w="12700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  <p:sp>
              <p:nvSpPr>
                <p:cNvPr id="279596" name="Rectangle 1068"/>
                <p:cNvSpPr>
                  <a:spLocks noChangeArrowheads="1"/>
                </p:cNvSpPr>
                <p:nvPr/>
              </p:nvSpPr>
              <p:spPr bwMode="auto">
                <a:xfrm>
                  <a:off x="5077" y="1684"/>
                  <a:ext cx="55" cy="124"/>
                </a:xfrm>
                <a:prstGeom prst="rect">
                  <a:avLst/>
                </a:prstGeom>
                <a:gradFill rotWithShape="0">
                  <a:gsLst>
                    <a:gs pos="0">
                      <a:srgbClr val="676767">
                        <a:gamma/>
                        <a:shade val="29804"/>
                        <a:invGamma/>
                      </a:srgbClr>
                    </a:gs>
                    <a:gs pos="50000">
                      <a:srgbClr val="676767"/>
                    </a:gs>
                    <a:gs pos="100000">
                      <a:srgbClr val="676767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79597" name="Rectangle 1069"/>
                <p:cNvSpPr>
                  <a:spLocks noChangeArrowheads="1"/>
                </p:cNvSpPr>
                <p:nvPr/>
              </p:nvSpPr>
              <p:spPr bwMode="auto">
                <a:xfrm>
                  <a:off x="4968" y="2061"/>
                  <a:ext cx="274" cy="1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90488" tIns="44450" rIns="90488" bIns="44450">
                  <a:spAutoFit/>
                </a:bodyPr>
                <a:lstStyle/>
                <a:p>
                  <a:r>
                    <a:rPr lang="en-US" altLang="en-US" sz="900">
                      <a:solidFill>
                        <a:srgbClr val="FC0128"/>
                      </a:solidFill>
                    </a:rPr>
                    <a:t>NGK</a:t>
                  </a:r>
                </a:p>
              </p:txBody>
            </p:sp>
          </p:grpSp>
          <p:sp>
            <p:nvSpPr>
              <p:cNvPr id="279598" name="Rectangle 1070"/>
              <p:cNvSpPr>
                <a:spLocks noChangeArrowheads="1"/>
              </p:cNvSpPr>
              <p:nvPr/>
            </p:nvSpPr>
            <p:spPr bwMode="auto">
              <a:xfrm>
                <a:off x="4879" y="2290"/>
                <a:ext cx="442" cy="79"/>
              </a:xfrm>
              <a:prstGeom prst="rect">
                <a:avLst/>
              </a:prstGeom>
              <a:gradFill rotWithShape="0">
                <a:gsLst>
                  <a:gs pos="0">
                    <a:srgbClr val="FAFD00">
                      <a:gamma/>
                      <a:shade val="29804"/>
                      <a:invGamma/>
                    </a:srgbClr>
                  </a:gs>
                  <a:gs pos="50000">
                    <a:srgbClr val="FAFD00"/>
                  </a:gs>
                  <a:gs pos="100000">
                    <a:srgbClr val="FAFD00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599" name="Rectangle 1071"/>
              <p:cNvSpPr>
                <a:spLocks noChangeArrowheads="1"/>
              </p:cNvSpPr>
              <p:nvPr/>
            </p:nvSpPr>
            <p:spPr bwMode="auto">
              <a:xfrm>
                <a:off x="5029" y="2299"/>
                <a:ext cx="145" cy="67"/>
              </a:xfrm>
              <a:prstGeom prst="rect">
                <a:avLst/>
              </a:prstGeom>
              <a:solidFill>
                <a:schemeClr val="tx2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279600" name="Rectangle 1072"/>
            <p:cNvSpPr>
              <a:spLocks noChangeArrowheads="1"/>
            </p:cNvSpPr>
            <p:nvPr/>
          </p:nvSpPr>
          <p:spPr bwMode="auto">
            <a:xfrm>
              <a:off x="2208" y="1541"/>
              <a:ext cx="1554" cy="667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46275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9601" name="Line 1073"/>
            <p:cNvSpPr>
              <a:spLocks noChangeShapeType="1"/>
            </p:cNvSpPr>
            <p:nvPr/>
          </p:nvSpPr>
          <p:spPr bwMode="auto">
            <a:xfrm flipH="1" flipV="1">
              <a:off x="2430" y="2046"/>
              <a:ext cx="0" cy="504"/>
            </a:xfrm>
            <a:prstGeom prst="line">
              <a:avLst/>
            </a:prstGeom>
            <a:noFill/>
            <a:ln w="508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9602" name="Line 1074"/>
            <p:cNvSpPr>
              <a:spLocks noChangeShapeType="1"/>
            </p:cNvSpPr>
            <p:nvPr/>
          </p:nvSpPr>
          <p:spPr bwMode="auto">
            <a:xfrm flipH="1" flipV="1">
              <a:off x="3426" y="2046"/>
              <a:ext cx="0" cy="504"/>
            </a:xfrm>
            <a:prstGeom prst="line">
              <a:avLst/>
            </a:prstGeom>
            <a:noFill/>
            <a:ln w="508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279603" name="Group 1075"/>
            <p:cNvGrpSpPr>
              <a:grpSpLocks/>
            </p:cNvGrpSpPr>
            <p:nvPr/>
          </p:nvGrpSpPr>
          <p:grpSpPr bwMode="auto">
            <a:xfrm>
              <a:off x="2427" y="1949"/>
              <a:ext cx="1002" cy="214"/>
              <a:chOff x="2427" y="1949"/>
              <a:chExt cx="1002" cy="214"/>
            </a:xfrm>
          </p:grpSpPr>
          <p:sp>
            <p:nvSpPr>
              <p:cNvPr id="279604" name="Freeform 1076"/>
              <p:cNvSpPr>
                <a:spLocks/>
              </p:cNvSpPr>
              <p:nvPr/>
            </p:nvSpPr>
            <p:spPr bwMode="auto">
              <a:xfrm>
                <a:off x="2427" y="1949"/>
                <a:ext cx="576" cy="214"/>
              </a:xfrm>
              <a:custGeom>
                <a:avLst/>
                <a:gdLst>
                  <a:gd name="T0" fmla="*/ 0 w 576"/>
                  <a:gd name="T1" fmla="*/ 97 h 214"/>
                  <a:gd name="T2" fmla="*/ 84 w 576"/>
                  <a:gd name="T3" fmla="*/ 19 h 214"/>
                  <a:gd name="T4" fmla="*/ 165 w 576"/>
                  <a:gd name="T5" fmla="*/ 214 h 214"/>
                  <a:gd name="T6" fmla="*/ 252 w 576"/>
                  <a:gd name="T7" fmla="*/ 16 h 214"/>
                  <a:gd name="T8" fmla="*/ 321 w 576"/>
                  <a:gd name="T9" fmla="*/ 214 h 214"/>
                  <a:gd name="T10" fmla="*/ 387 w 576"/>
                  <a:gd name="T11" fmla="*/ 13 h 214"/>
                  <a:gd name="T12" fmla="*/ 453 w 576"/>
                  <a:gd name="T13" fmla="*/ 214 h 214"/>
                  <a:gd name="T14" fmla="*/ 519 w 576"/>
                  <a:gd name="T15" fmla="*/ 16 h 214"/>
                  <a:gd name="T16" fmla="*/ 576 w 576"/>
                  <a:gd name="T17" fmla="*/ 211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6" h="214">
                    <a:moveTo>
                      <a:pt x="0" y="97"/>
                    </a:moveTo>
                    <a:cubicBezTo>
                      <a:pt x="28" y="48"/>
                      <a:pt x="57" y="0"/>
                      <a:pt x="84" y="19"/>
                    </a:cubicBezTo>
                    <a:cubicBezTo>
                      <a:pt x="111" y="38"/>
                      <a:pt x="137" y="214"/>
                      <a:pt x="165" y="214"/>
                    </a:cubicBezTo>
                    <a:cubicBezTo>
                      <a:pt x="193" y="214"/>
                      <a:pt x="226" y="16"/>
                      <a:pt x="252" y="16"/>
                    </a:cubicBezTo>
                    <a:cubicBezTo>
                      <a:pt x="278" y="16"/>
                      <a:pt x="299" y="214"/>
                      <a:pt x="321" y="214"/>
                    </a:cubicBezTo>
                    <a:cubicBezTo>
                      <a:pt x="343" y="214"/>
                      <a:pt x="365" y="13"/>
                      <a:pt x="387" y="13"/>
                    </a:cubicBezTo>
                    <a:cubicBezTo>
                      <a:pt x="409" y="13"/>
                      <a:pt x="431" y="214"/>
                      <a:pt x="453" y="214"/>
                    </a:cubicBezTo>
                    <a:cubicBezTo>
                      <a:pt x="475" y="214"/>
                      <a:pt x="499" y="16"/>
                      <a:pt x="519" y="16"/>
                    </a:cubicBezTo>
                    <a:cubicBezTo>
                      <a:pt x="539" y="16"/>
                      <a:pt x="567" y="179"/>
                      <a:pt x="576" y="211"/>
                    </a:cubicBezTo>
                  </a:path>
                </a:pathLst>
              </a:custGeom>
              <a:noFill/>
              <a:ln w="508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605" name="Freeform 1077"/>
              <p:cNvSpPr>
                <a:spLocks/>
              </p:cNvSpPr>
              <p:nvPr/>
            </p:nvSpPr>
            <p:spPr bwMode="auto">
              <a:xfrm rot="10800000" flipV="1">
                <a:off x="3003" y="1955"/>
                <a:ext cx="426" cy="205"/>
              </a:xfrm>
              <a:custGeom>
                <a:avLst/>
                <a:gdLst>
                  <a:gd name="T0" fmla="*/ 0 w 576"/>
                  <a:gd name="T1" fmla="*/ 97 h 214"/>
                  <a:gd name="T2" fmla="*/ 84 w 576"/>
                  <a:gd name="T3" fmla="*/ 19 h 214"/>
                  <a:gd name="T4" fmla="*/ 165 w 576"/>
                  <a:gd name="T5" fmla="*/ 214 h 214"/>
                  <a:gd name="T6" fmla="*/ 252 w 576"/>
                  <a:gd name="T7" fmla="*/ 16 h 214"/>
                  <a:gd name="T8" fmla="*/ 321 w 576"/>
                  <a:gd name="T9" fmla="*/ 214 h 214"/>
                  <a:gd name="T10" fmla="*/ 387 w 576"/>
                  <a:gd name="T11" fmla="*/ 13 h 214"/>
                  <a:gd name="T12" fmla="*/ 453 w 576"/>
                  <a:gd name="T13" fmla="*/ 214 h 214"/>
                  <a:gd name="T14" fmla="*/ 519 w 576"/>
                  <a:gd name="T15" fmla="*/ 16 h 214"/>
                  <a:gd name="T16" fmla="*/ 576 w 576"/>
                  <a:gd name="T17" fmla="*/ 211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6" h="214">
                    <a:moveTo>
                      <a:pt x="0" y="97"/>
                    </a:moveTo>
                    <a:cubicBezTo>
                      <a:pt x="28" y="48"/>
                      <a:pt x="57" y="0"/>
                      <a:pt x="84" y="19"/>
                    </a:cubicBezTo>
                    <a:cubicBezTo>
                      <a:pt x="111" y="38"/>
                      <a:pt x="137" y="214"/>
                      <a:pt x="165" y="214"/>
                    </a:cubicBezTo>
                    <a:cubicBezTo>
                      <a:pt x="193" y="214"/>
                      <a:pt x="226" y="16"/>
                      <a:pt x="252" y="16"/>
                    </a:cubicBezTo>
                    <a:cubicBezTo>
                      <a:pt x="278" y="16"/>
                      <a:pt x="299" y="214"/>
                      <a:pt x="321" y="214"/>
                    </a:cubicBezTo>
                    <a:cubicBezTo>
                      <a:pt x="343" y="214"/>
                      <a:pt x="365" y="13"/>
                      <a:pt x="387" y="13"/>
                    </a:cubicBezTo>
                    <a:cubicBezTo>
                      <a:pt x="409" y="13"/>
                      <a:pt x="431" y="214"/>
                      <a:pt x="453" y="214"/>
                    </a:cubicBezTo>
                    <a:cubicBezTo>
                      <a:pt x="475" y="214"/>
                      <a:pt x="499" y="16"/>
                      <a:pt x="519" y="16"/>
                    </a:cubicBezTo>
                    <a:cubicBezTo>
                      <a:pt x="539" y="16"/>
                      <a:pt x="567" y="179"/>
                      <a:pt x="576" y="211"/>
                    </a:cubicBezTo>
                  </a:path>
                </a:pathLst>
              </a:custGeom>
              <a:noFill/>
              <a:ln w="508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279606" name="Text Box 1078"/>
            <p:cNvSpPr txBox="1">
              <a:spLocks noChangeArrowheads="1"/>
            </p:cNvSpPr>
            <p:nvPr/>
          </p:nvSpPr>
          <p:spPr bwMode="auto">
            <a:xfrm>
              <a:off x="3542" y="1965"/>
              <a:ext cx="69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 sz="1600" dirty="0">
                  <a:latin typeface="Times New Roman" panose="02020603050405020304" pitchFamily="18" charset="0"/>
                </a:rPr>
                <a:t>Secondary</a:t>
              </a:r>
            </a:p>
          </p:txBody>
        </p:sp>
        <p:grpSp>
          <p:nvGrpSpPr>
            <p:cNvPr id="279607" name="Group 1079"/>
            <p:cNvGrpSpPr>
              <a:grpSpLocks/>
            </p:cNvGrpSpPr>
            <p:nvPr/>
          </p:nvGrpSpPr>
          <p:grpSpPr bwMode="auto">
            <a:xfrm>
              <a:off x="2397" y="1888"/>
              <a:ext cx="1048" cy="39"/>
              <a:chOff x="2397" y="1888"/>
              <a:chExt cx="1048" cy="39"/>
            </a:xfrm>
          </p:grpSpPr>
          <p:sp>
            <p:nvSpPr>
              <p:cNvPr id="279608" name="Line 1080"/>
              <p:cNvSpPr>
                <a:spLocks noChangeShapeType="1"/>
              </p:cNvSpPr>
              <p:nvPr/>
            </p:nvSpPr>
            <p:spPr bwMode="auto">
              <a:xfrm>
                <a:off x="2400" y="1927"/>
                <a:ext cx="104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609" name="Line 1081"/>
              <p:cNvSpPr>
                <a:spLocks noChangeShapeType="1"/>
              </p:cNvSpPr>
              <p:nvPr/>
            </p:nvSpPr>
            <p:spPr bwMode="auto">
              <a:xfrm>
                <a:off x="2397" y="1888"/>
                <a:ext cx="104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279610" name="Freeform 1082"/>
            <p:cNvSpPr>
              <a:spLocks/>
            </p:cNvSpPr>
            <p:nvPr/>
          </p:nvSpPr>
          <p:spPr bwMode="auto">
            <a:xfrm>
              <a:off x="2628" y="1593"/>
              <a:ext cx="608" cy="251"/>
            </a:xfrm>
            <a:custGeom>
              <a:avLst/>
              <a:gdLst>
                <a:gd name="T0" fmla="*/ 0 w 608"/>
                <a:gd name="T1" fmla="*/ 163 h 251"/>
                <a:gd name="T2" fmla="*/ 88 w 608"/>
                <a:gd name="T3" fmla="*/ 19 h 251"/>
                <a:gd name="T4" fmla="*/ 200 w 608"/>
                <a:gd name="T5" fmla="*/ 251 h 251"/>
                <a:gd name="T6" fmla="*/ 320 w 608"/>
                <a:gd name="T7" fmla="*/ 19 h 251"/>
                <a:gd name="T8" fmla="*/ 424 w 608"/>
                <a:gd name="T9" fmla="*/ 247 h 251"/>
                <a:gd name="T10" fmla="*/ 524 w 608"/>
                <a:gd name="T11" fmla="*/ 15 h 251"/>
                <a:gd name="T12" fmla="*/ 608 w 608"/>
                <a:gd name="T13" fmla="*/ 15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8" h="251">
                  <a:moveTo>
                    <a:pt x="0" y="163"/>
                  </a:moveTo>
                  <a:cubicBezTo>
                    <a:pt x="27" y="83"/>
                    <a:pt x="55" y="4"/>
                    <a:pt x="88" y="19"/>
                  </a:cubicBezTo>
                  <a:cubicBezTo>
                    <a:pt x="121" y="34"/>
                    <a:pt x="161" y="251"/>
                    <a:pt x="200" y="251"/>
                  </a:cubicBezTo>
                  <a:cubicBezTo>
                    <a:pt x="239" y="251"/>
                    <a:pt x="283" y="20"/>
                    <a:pt x="320" y="19"/>
                  </a:cubicBezTo>
                  <a:cubicBezTo>
                    <a:pt x="357" y="18"/>
                    <a:pt x="390" y="248"/>
                    <a:pt x="424" y="247"/>
                  </a:cubicBezTo>
                  <a:cubicBezTo>
                    <a:pt x="458" y="246"/>
                    <a:pt x="493" y="30"/>
                    <a:pt x="524" y="15"/>
                  </a:cubicBezTo>
                  <a:cubicBezTo>
                    <a:pt x="555" y="0"/>
                    <a:pt x="581" y="77"/>
                    <a:pt x="608" y="155"/>
                  </a:cubicBezTo>
                </a:path>
              </a:pathLst>
            </a:custGeom>
            <a:noFill/>
            <a:ln w="50800">
              <a:solidFill>
                <a:srgbClr val="CC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9611" name="Line 1083"/>
            <p:cNvSpPr>
              <a:spLocks noChangeShapeType="1"/>
            </p:cNvSpPr>
            <p:nvPr/>
          </p:nvSpPr>
          <p:spPr bwMode="auto">
            <a:xfrm>
              <a:off x="3231" y="1764"/>
              <a:ext cx="1773" cy="0"/>
            </a:xfrm>
            <a:prstGeom prst="line">
              <a:avLst/>
            </a:prstGeom>
            <a:noFill/>
            <a:ln w="50800">
              <a:solidFill>
                <a:srgbClr val="CC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9612" name="Line 1084"/>
            <p:cNvSpPr>
              <a:spLocks noChangeShapeType="1"/>
            </p:cNvSpPr>
            <p:nvPr/>
          </p:nvSpPr>
          <p:spPr bwMode="auto">
            <a:xfrm flipV="1">
              <a:off x="1968" y="1752"/>
              <a:ext cx="660" cy="12"/>
            </a:xfrm>
            <a:prstGeom prst="line">
              <a:avLst/>
            </a:prstGeom>
            <a:noFill/>
            <a:ln w="50800">
              <a:solidFill>
                <a:srgbClr val="CC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9613" name="Text Box 1085"/>
            <p:cNvSpPr txBox="1">
              <a:spLocks noChangeArrowheads="1"/>
            </p:cNvSpPr>
            <p:nvPr/>
          </p:nvSpPr>
          <p:spPr bwMode="auto">
            <a:xfrm>
              <a:off x="3566" y="1551"/>
              <a:ext cx="579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 sz="1600">
                  <a:solidFill>
                    <a:srgbClr val="CC0000"/>
                  </a:solidFill>
                  <a:latin typeface="Times New Roman" panose="02020603050405020304" pitchFamily="18" charset="0"/>
                </a:rPr>
                <a:t>Primary</a:t>
              </a:r>
            </a:p>
          </p:txBody>
        </p:sp>
        <p:sp>
          <p:nvSpPr>
            <p:cNvPr id="279614" name="AutoShape 1086"/>
            <p:cNvSpPr>
              <a:spLocks noChangeArrowheads="1"/>
            </p:cNvSpPr>
            <p:nvPr/>
          </p:nvSpPr>
          <p:spPr bwMode="auto">
            <a:xfrm>
              <a:off x="2184" y="2040"/>
              <a:ext cx="168" cy="564"/>
            </a:xfrm>
            <a:prstGeom prst="downArrow">
              <a:avLst>
                <a:gd name="adj1" fmla="val 50000"/>
                <a:gd name="adj2" fmla="val 83929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9615" name="AutoShape 1087"/>
            <p:cNvSpPr>
              <a:spLocks noChangeArrowheads="1"/>
            </p:cNvSpPr>
            <p:nvPr/>
          </p:nvSpPr>
          <p:spPr bwMode="auto">
            <a:xfrm rot="16200000">
              <a:off x="2820" y="3228"/>
              <a:ext cx="216" cy="372"/>
            </a:xfrm>
            <a:prstGeom prst="downArrow">
              <a:avLst>
                <a:gd name="adj1" fmla="val 50000"/>
                <a:gd name="adj2" fmla="val 43056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79616" name="AutoShape 1088"/>
            <p:cNvSpPr>
              <a:spLocks noChangeArrowheads="1"/>
            </p:cNvSpPr>
            <p:nvPr/>
          </p:nvSpPr>
          <p:spPr bwMode="auto">
            <a:xfrm flipV="1">
              <a:off x="3552" y="2304"/>
              <a:ext cx="168" cy="564"/>
            </a:xfrm>
            <a:prstGeom prst="downArrow">
              <a:avLst>
                <a:gd name="adj1" fmla="val 50000"/>
                <a:gd name="adj2" fmla="val 83929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9617" name="Text Box 1089"/>
          <p:cNvSpPr txBox="1">
            <a:spLocks noChangeArrowheads="1"/>
          </p:cNvSpPr>
          <p:nvPr/>
        </p:nvSpPr>
        <p:spPr bwMode="auto">
          <a:xfrm>
            <a:off x="6022975" y="3279775"/>
            <a:ext cx="357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rgbClr val="FFFF00"/>
                </a:solidFill>
                <a:latin typeface="Times New Roman" panose="02020603050405020304" pitchFamily="18" charset="0"/>
              </a:rPr>
              <a:t>+</a:t>
            </a:r>
          </a:p>
        </p:txBody>
      </p:sp>
      <p:sp>
        <p:nvSpPr>
          <p:cNvPr id="279618" name="Text Box 1090"/>
          <p:cNvSpPr txBox="1">
            <a:spLocks noChangeArrowheads="1"/>
          </p:cNvSpPr>
          <p:nvPr/>
        </p:nvSpPr>
        <p:spPr bwMode="auto">
          <a:xfrm>
            <a:off x="2955925" y="307022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rgbClr val="FFFF00"/>
                </a:solidFill>
                <a:latin typeface="Times New Roman" panose="02020603050405020304" pitchFamily="18" charset="0"/>
              </a:rPr>
              <a:t>_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AutoShape 1026"/>
          <p:cNvSpPr>
            <a:spLocks noChangeArrowheads="1"/>
          </p:cNvSpPr>
          <p:nvPr/>
        </p:nvSpPr>
        <p:spPr bwMode="auto">
          <a:xfrm>
            <a:off x="5175250" y="5638800"/>
            <a:ext cx="558800" cy="577850"/>
          </a:xfrm>
          <a:prstGeom prst="star16">
            <a:avLst>
              <a:gd name="adj" fmla="val 37500"/>
            </a:avLst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579" name="AutoShape 1027"/>
          <p:cNvSpPr>
            <a:spLocks noChangeArrowheads="1"/>
          </p:cNvSpPr>
          <p:nvPr/>
        </p:nvSpPr>
        <p:spPr bwMode="auto">
          <a:xfrm>
            <a:off x="3575050" y="5638800"/>
            <a:ext cx="558800" cy="577850"/>
          </a:xfrm>
          <a:prstGeom prst="star16">
            <a:avLst>
              <a:gd name="adj" fmla="val 37500"/>
            </a:avLst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580" name="Rectangle 1028"/>
          <p:cNvSpPr>
            <a:spLocks noChangeArrowheads="1"/>
          </p:cNvSpPr>
          <p:nvPr/>
        </p:nvSpPr>
        <p:spPr bwMode="auto">
          <a:xfrm>
            <a:off x="838200" y="5105400"/>
            <a:ext cx="7239000" cy="68580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80581" name="Group 1029"/>
          <p:cNvGrpSpPr>
            <a:grpSpLocks/>
          </p:cNvGrpSpPr>
          <p:nvPr/>
        </p:nvGrpSpPr>
        <p:grpSpPr bwMode="auto">
          <a:xfrm>
            <a:off x="3505200" y="4068763"/>
            <a:ext cx="701675" cy="1951037"/>
            <a:chOff x="4879" y="1684"/>
            <a:chExt cx="442" cy="1229"/>
          </a:xfrm>
        </p:grpSpPr>
        <p:grpSp>
          <p:nvGrpSpPr>
            <p:cNvPr id="280582" name="Group 1030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80583" name="Freeform 1031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80584" name="Group 1032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80585" name="Rectangle 1033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586" name="Rectangle 1034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587" name="Rectangle 1035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588" name="Arc 1036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589" name="Arc 1037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590" name="Arc 1038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591" name="Arc 1039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592" name="Arc 1040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593" name="Arc 1041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594" name="Freeform 1042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80595" name="AutoShape 1043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80596" name="Rectangle 1044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597" name="Rectangle 1045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80598" name="Rectangle 1046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0599" name="Rectangle 1047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280600" name="Group 1048"/>
          <p:cNvGrpSpPr>
            <a:grpSpLocks/>
          </p:cNvGrpSpPr>
          <p:nvPr/>
        </p:nvGrpSpPr>
        <p:grpSpPr bwMode="auto">
          <a:xfrm>
            <a:off x="5089525" y="4068763"/>
            <a:ext cx="701675" cy="1951037"/>
            <a:chOff x="4879" y="1684"/>
            <a:chExt cx="442" cy="1229"/>
          </a:xfrm>
        </p:grpSpPr>
        <p:grpSp>
          <p:nvGrpSpPr>
            <p:cNvPr id="280601" name="Group 1049"/>
            <p:cNvGrpSpPr>
              <a:grpSpLocks/>
            </p:cNvGrpSpPr>
            <p:nvPr/>
          </p:nvGrpSpPr>
          <p:grpSpPr bwMode="auto">
            <a:xfrm>
              <a:off x="4912" y="1684"/>
              <a:ext cx="376" cy="1229"/>
              <a:chOff x="4912" y="1684"/>
              <a:chExt cx="376" cy="1229"/>
            </a:xfrm>
          </p:grpSpPr>
          <p:sp>
            <p:nvSpPr>
              <p:cNvPr id="280602" name="Freeform 1050"/>
              <p:cNvSpPr>
                <a:spLocks/>
              </p:cNvSpPr>
              <p:nvPr/>
            </p:nvSpPr>
            <p:spPr bwMode="auto">
              <a:xfrm>
                <a:off x="4994" y="1782"/>
                <a:ext cx="219" cy="567"/>
              </a:xfrm>
              <a:custGeom>
                <a:avLst/>
                <a:gdLst>
                  <a:gd name="T0" fmla="*/ 36 w 219"/>
                  <a:gd name="T1" fmla="*/ 57 h 567"/>
                  <a:gd name="T2" fmla="*/ 45 w 219"/>
                  <a:gd name="T3" fmla="*/ 24 h 567"/>
                  <a:gd name="T4" fmla="*/ 77 w 219"/>
                  <a:gd name="T5" fmla="*/ 2 h 567"/>
                  <a:gd name="T6" fmla="*/ 105 w 219"/>
                  <a:gd name="T7" fmla="*/ 0 h 567"/>
                  <a:gd name="T8" fmla="*/ 132 w 219"/>
                  <a:gd name="T9" fmla="*/ 4 h 567"/>
                  <a:gd name="T10" fmla="*/ 156 w 219"/>
                  <a:gd name="T11" fmla="*/ 19 h 567"/>
                  <a:gd name="T12" fmla="*/ 173 w 219"/>
                  <a:gd name="T13" fmla="*/ 36 h 567"/>
                  <a:gd name="T14" fmla="*/ 177 w 219"/>
                  <a:gd name="T15" fmla="*/ 57 h 567"/>
                  <a:gd name="T16" fmla="*/ 213 w 219"/>
                  <a:gd name="T17" fmla="*/ 60 h 567"/>
                  <a:gd name="T18" fmla="*/ 213 w 219"/>
                  <a:gd name="T19" fmla="*/ 124 h 567"/>
                  <a:gd name="T20" fmla="*/ 182 w 219"/>
                  <a:gd name="T21" fmla="*/ 127 h 567"/>
                  <a:gd name="T22" fmla="*/ 185 w 219"/>
                  <a:gd name="T23" fmla="*/ 163 h 567"/>
                  <a:gd name="T24" fmla="*/ 218 w 219"/>
                  <a:gd name="T25" fmla="*/ 170 h 567"/>
                  <a:gd name="T26" fmla="*/ 218 w 219"/>
                  <a:gd name="T27" fmla="*/ 237 h 567"/>
                  <a:gd name="T28" fmla="*/ 175 w 219"/>
                  <a:gd name="T29" fmla="*/ 237 h 567"/>
                  <a:gd name="T30" fmla="*/ 175 w 219"/>
                  <a:gd name="T31" fmla="*/ 295 h 567"/>
                  <a:gd name="T32" fmla="*/ 204 w 219"/>
                  <a:gd name="T33" fmla="*/ 297 h 567"/>
                  <a:gd name="T34" fmla="*/ 204 w 219"/>
                  <a:gd name="T35" fmla="*/ 398 h 567"/>
                  <a:gd name="T36" fmla="*/ 173 w 219"/>
                  <a:gd name="T37" fmla="*/ 400 h 567"/>
                  <a:gd name="T38" fmla="*/ 173 w 219"/>
                  <a:gd name="T39" fmla="*/ 451 h 567"/>
                  <a:gd name="T40" fmla="*/ 201 w 219"/>
                  <a:gd name="T41" fmla="*/ 453 h 567"/>
                  <a:gd name="T42" fmla="*/ 201 w 219"/>
                  <a:gd name="T43" fmla="*/ 564 h 567"/>
                  <a:gd name="T44" fmla="*/ 12 w 219"/>
                  <a:gd name="T45" fmla="*/ 566 h 567"/>
                  <a:gd name="T46" fmla="*/ 12 w 219"/>
                  <a:gd name="T47" fmla="*/ 456 h 567"/>
                  <a:gd name="T48" fmla="*/ 38 w 219"/>
                  <a:gd name="T49" fmla="*/ 456 h 567"/>
                  <a:gd name="T50" fmla="*/ 38 w 219"/>
                  <a:gd name="T51" fmla="*/ 396 h 567"/>
                  <a:gd name="T52" fmla="*/ 12 w 219"/>
                  <a:gd name="T53" fmla="*/ 396 h 567"/>
                  <a:gd name="T54" fmla="*/ 12 w 219"/>
                  <a:gd name="T55" fmla="*/ 292 h 567"/>
                  <a:gd name="T56" fmla="*/ 38 w 219"/>
                  <a:gd name="T57" fmla="*/ 290 h 567"/>
                  <a:gd name="T58" fmla="*/ 38 w 219"/>
                  <a:gd name="T59" fmla="*/ 228 h 567"/>
                  <a:gd name="T60" fmla="*/ 7 w 219"/>
                  <a:gd name="T61" fmla="*/ 228 h 567"/>
                  <a:gd name="T62" fmla="*/ 7 w 219"/>
                  <a:gd name="T63" fmla="*/ 170 h 567"/>
                  <a:gd name="T64" fmla="*/ 38 w 219"/>
                  <a:gd name="T65" fmla="*/ 170 h 567"/>
                  <a:gd name="T66" fmla="*/ 38 w 219"/>
                  <a:gd name="T67" fmla="*/ 120 h 567"/>
                  <a:gd name="T68" fmla="*/ 0 w 219"/>
                  <a:gd name="T69" fmla="*/ 120 h 567"/>
                  <a:gd name="T70" fmla="*/ 0 w 219"/>
                  <a:gd name="T71" fmla="*/ 62 h 567"/>
                  <a:gd name="T72" fmla="*/ 36 w 219"/>
                  <a:gd name="T73" fmla="*/ 57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9" h="567">
                    <a:moveTo>
                      <a:pt x="36" y="57"/>
                    </a:moveTo>
                    <a:lnTo>
                      <a:pt x="45" y="24"/>
                    </a:lnTo>
                    <a:lnTo>
                      <a:pt x="77" y="2"/>
                    </a:lnTo>
                    <a:lnTo>
                      <a:pt x="105" y="0"/>
                    </a:lnTo>
                    <a:lnTo>
                      <a:pt x="132" y="4"/>
                    </a:lnTo>
                    <a:lnTo>
                      <a:pt x="156" y="19"/>
                    </a:lnTo>
                    <a:lnTo>
                      <a:pt x="173" y="36"/>
                    </a:lnTo>
                    <a:lnTo>
                      <a:pt x="177" y="57"/>
                    </a:lnTo>
                    <a:lnTo>
                      <a:pt x="213" y="60"/>
                    </a:lnTo>
                    <a:lnTo>
                      <a:pt x="213" y="124"/>
                    </a:lnTo>
                    <a:lnTo>
                      <a:pt x="182" y="127"/>
                    </a:lnTo>
                    <a:lnTo>
                      <a:pt x="185" y="163"/>
                    </a:lnTo>
                    <a:lnTo>
                      <a:pt x="218" y="170"/>
                    </a:lnTo>
                    <a:lnTo>
                      <a:pt x="218" y="237"/>
                    </a:lnTo>
                    <a:lnTo>
                      <a:pt x="175" y="237"/>
                    </a:lnTo>
                    <a:lnTo>
                      <a:pt x="175" y="295"/>
                    </a:lnTo>
                    <a:lnTo>
                      <a:pt x="204" y="297"/>
                    </a:lnTo>
                    <a:lnTo>
                      <a:pt x="204" y="398"/>
                    </a:lnTo>
                    <a:lnTo>
                      <a:pt x="173" y="400"/>
                    </a:lnTo>
                    <a:lnTo>
                      <a:pt x="173" y="451"/>
                    </a:lnTo>
                    <a:lnTo>
                      <a:pt x="201" y="453"/>
                    </a:lnTo>
                    <a:lnTo>
                      <a:pt x="201" y="564"/>
                    </a:lnTo>
                    <a:lnTo>
                      <a:pt x="12" y="566"/>
                    </a:lnTo>
                    <a:lnTo>
                      <a:pt x="12" y="456"/>
                    </a:lnTo>
                    <a:lnTo>
                      <a:pt x="38" y="456"/>
                    </a:lnTo>
                    <a:lnTo>
                      <a:pt x="38" y="396"/>
                    </a:lnTo>
                    <a:lnTo>
                      <a:pt x="12" y="396"/>
                    </a:lnTo>
                    <a:lnTo>
                      <a:pt x="12" y="292"/>
                    </a:lnTo>
                    <a:lnTo>
                      <a:pt x="38" y="290"/>
                    </a:lnTo>
                    <a:lnTo>
                      <a:pt x="38" y="228"/>
                    </a:lnTo>
                    <a:lnTo>
                      <a:pt x="7" y="228"/>
                    </a:lnTo>
                    <a:lnTo>
                      <a:pt x="7" y="170"/>
                    </a:lnTo>
                    <a:lnTo>
                      <a:pt x="38" y="170"/>
                    </a:lnTo>
                    <a:lnTo>
                      <a:pt x="38" y="120"/>
                    </a:lnTo>
                    <a:lnTo>
                      <a:pt x="0" y="120"/>
                    </a:lnTo>
                    <a:lnTo>
                      <a:pt x="0" y="62"/>
                    </a:lnTo>
                    <a:lnTo>
                      <a:pt x="36" y="57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29804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80603" name="Group 1051"/>
              <p:cNvGrpSpPr>
                <a:grpSpLocks/>
              </p:cNvGrpSpPr>
              <p:nvPr/>
            </p:nvGrpSpPr>
            <p:grpSpPr bwMode="auto">
              <a:xfrm>
                <a:off x="4912" y="2284"/>
                <a:ext cx="376" cy="629"/>
                <a:chOff x="4912" y="2284"/>
                <a:chExt cx="376" cy="629"/>
              </a:xfrm>
            </p:grpSpPr>
            <p:sp>
              <p:nvSpPr>
                <p:cNvPr id="280604" name="Rectangle 1052"/>
                <p:cNvSpPr>
                  <a:spLocks noChangeArrowheads="1"/>
                </p:cNvSpPr>
                <p:nvPr/>
              </p:nvSpPr>
              <p:spPr bwMode="auto">
                <a:xfrm>
                  <a:off x="4912" y="2284"/>
                  <a:ext cx="376" cy="316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605" name="Rectangle 1053"/>
                <p:cNvSpPr>
                  <a:spLocks noChangeArrowheads="1"/>
                </p:cNvSpPr>
                <p:nvPr/>
              </p:nvSpPr>
              <p:spPr bwMode="auto">
                <a:xfrm>
                  <a:off x="4969" y="2608"/>
                  <a:ext cx="262" cy="2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AFD00">
                        <a:gamma/>
                        <a:shade val="29804"/>
                        <a:invGamma/>
                      </a:srgbClr>
                    </a:gs>
                    <a:gs pos="50000">
                      <a:srgbClr val="FAFD00"/>
                    </a:gs>
                    <a:gs pos="100000">
                      <a:srgbClr val="FAFD00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606" name="Rectangle 1054"/>
                <p:cNvSpPr>
                  <a:spLocks noChangeArrowheads="1"/>
                </p:cNvSpPr>
                <p:nvPr/>
              </p:nvSpPr>
              <p:spPr bwMode="auto">
                <a:xfrm>
                  <a:off x="4935" y="2609"/>
                  <a:ext cx="334" cy="19"/>
                </a:xfrm>
                <a:prstGeom prst="rect">
                  <a:avLst/>
                </a:pr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607" name="Arc 1055"/>
                <p:cNvSpPr>
                  <a:spLocks/>
                </p:cNvSpPr>
                <p:nvPr/>
              </p:nvSpPr>
              <p:spPr bwMode="auto">
                <a:xfrm>
                  <a:off x="4968" y="2663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608" name="Arc 1056"/>
                <p:cNvSpPr>
                  <a:spLocks/>
                </p:cNvSpPr>
                <p:nvPr/>
              </p:nvSpPr>
              <p:spPr bwMode="auto">
                <a:xfrm>
                  <a:off x="4970" y="2687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609" name="Arc 1057"/>
                <p:cNvSpPr>
                  <a:spLocks/>
                </p:cNvSpPr>
                <p:nvPr/>
              </p:nvSpPr>
              <p:spPr bwMode="auto">
                <a:xfrm>
                  <a:off x="4967" y="271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610" name="Arc 1058"/>
                <p:cNvSpPr>
                  <a:spLocks/>
                </p:cNvSpPr>
                <p:nvPr/>
              </p:nvSpPr>
              <p:spPr bwMode="auto">
                <a:xfrm>
                  <a:off x="4968" y="2739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611" name="Arc 1059"/>
                <p:cNvSpPr>
                  <a:spLocks/>
                </p:cNvSpPr>
                <p:nvPr/>
              </p:nvSpPr>
              <p:spPr bwMode="auto">
                <a:xfrm>
                  <a:off x="4970" y="2761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612" name="Arc 1060"/>
                <p:cNvSpPr>
                  <a:spLocks/>
                </p:cNvSpPr>
                <p:nvPr/>
              </p:nvSpPr>
              <p:spPr bwMode="auto">
                <a:xfrm>
                  <a:off x="4971" y="2785"/>
                  <a:ext cx="263" cy="3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12700" cap="rnd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80613" name="Freeform 1061"/>
                <p:cNvSpPr>
                  <a:spLocks/>
                </p:cNvSpPr>
                <p:nvPr/>
              </p:nvSpPr>
              <p:spPr bwMode="auto">
                <a:xfrm>
                  <a:off x="5072" y="2825"/>
                  <a:ext cx="160" cy="88"/>
                </a:xfrm>
                <a:custGeom>
                  <a:avLst/>
                  <a:gdLst>
                    <a:gd name="T0" fmla="*/ 0 w 160"/>
                    <a:gd name="T1" fmla="*/ 57 h 88"/>
                    <a:gd name="T2" fmla="*/ 0 w 160"/>
                    <a:gd name="T3" fmla="*/ 87 h 88"/>
                    <a:gd name="T4" fmla="*/ 159 w 160"/>
                    <a:gd name="T5" fmla="*/ 87 h 88"/>
                    <a:gd name="T6" fmla="*/ 159 w 160"/>
                    <a:gd name="T7" fmla="*/ 0 h 88"/>
                    <a:gd name="T8" fmla="*/ 126 w 160"/>
                    <a:gd name="T9" fmla="*/ 0 h 88"/>
                    <a:gd name="T10" fmla="*/ 126 w 160"/>
                    <a:gd name="T11" fmla="*/ 57 h 88"/>
                    <a:gd name="T12" fmla="*/ 0 w 160"/>
                    <a:gd name="T13" fmla="*/ 57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88">
                      <a:moveTo>
                        <a:pt x="0" y="57"/>
                      </a:moveTo>
                      <a:lnTo>
                        <a:pt x="0" y="87"/>
                      </a:lnTo>
                      <a:lnTo>
                        <a:pt x="159" y="87"/>
                      </a:lnTo>
                      <a:lnTo>
                        <a:pt x="159" y="0"/>
                      </a:lnTo>
                      <a:lnTo>
                        <a:pt x="126" y="0"/>
                      </a:lnTo>
                      <a:lnTo>
                        <a:pt x="126" y="57"/>
                      </a:lnTo>
                      <a:lnTo>
                        <a:pt x="0" y="57"/>
                      </a:lnTo>
                    </a:path>
                  </a:pathLst>
                </a:custGeom>
                <a:gradFill rotWithShape="0">
                  <a:gsLst>
                    <a:gs pos="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80614" name="AutoShape 1062"/>
                <p:cNvSpPr>
                  <a:spLocks noChangeArrowheads="1"/>
                </p:cNvSpPr>
                <p:nvPr/>
              </p:nvSpPr>
              <p:spPr bwMode="auto">
                <a:xfrm rot="-10800000" flipH="1" flipV="1">
                  <a:off x="5074" y="2830"/>
                  <a:ext cx="46" cy="33"/>
                </a:xfrm>
                <a:custGeom>
                  <a:avLst/>
                  <a:gdLst>
                    <a:gd name="G0" fmla="+- 5399 0 0"/>
                    <a:gd name="G1" fmla="+- 21600 0 5399"/>
                    <a:gd name="G2" fmla="*/ 5399 1 2"/>
                    <a:gd name="G3" fmla="+- 21600 0 G2"/>
                    <a:gd name="G4" fmla="+/ 5399 21600 2"/>
                    <a:gd name="G5" fmla="+/ G1 0 2"/>
                    <a:gd name="G6" fmla="*/ 21600 21600 5399"/>
                    <a:gd name="G7" fmla="*/ G6 1 2"/>
                    <a:gd name="G8" fmla="+- 21600 0 G7"/>
                    <a:gd name="G9" fmla="*/ 21600 1 2"/>
                    <a:gd name="G10" fmla="+- 5399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399" y="21600"/>
                      </a:lnTo>
                      <a:lnTo>
                        <a:pt x="1620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CECECE">
                        <a:gamma/>
                        <a:shade val="29804"/>
                        <a:invGamma/>
                      </a:srgbClr>
                    </a:gs>
                    <a:gs pos="50000">
                      <a:srgbClr val="CECECE"/>
                    </a:gs>
                    <a:gs pos="100000">
                      <a:srgbClr val="CECECE">
                        <a:gamma/>
                        <a:shade val="29804"/>
                        <a:invGamma/>
                      </a:srgbClr>
                    </a:gs>
                  </a:gsLst>
                  <a:lin ang="0" scaled="1"/>
                </a:gradFill>
                <a:ln w="12700">
                  <a:solidFill>
                    <a:schemeClr val="bg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280615" name="Rectangle 1063"/>
              <p:cNvSpPr>
                <a:spLocks noChangeArrowheads="1"/>
              </p:cNvSpPr>
              <p:nvPr/>
            </p:nvSpPr>
            <p:spPr bwMode="auto">
              <a:xfrm>
                <a:off x="5077" y="1684"/>
                <a:ext cx="55" cy="124"/>
              </a:xfrm>
              <a:prstGeom prst="rect">
                <a:avLst/>
              </a:prstGeom>
              <a:gradFill rotWithShape="0">
                <a:gsLst>
                  <a:gs pos="0">
                    <a:srgbClr val="676767">
                      <a:gamma/>
                      <a:shade val="29804"/>
                      <a:invGamma/>
                    </a:srgbClr>
                  </a:gs>
                  <a:gs pos="50000">
                    <a:srgbClr val="676767"/>
                  </a:gs>
                  <a:gs pos="100000">
                    <a:srgbClr val="676767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16" name="Rectangle 1064"/>
              <p:cNvSpPr>
                <a:spLocks noChangeArrowheads="1"/>
              </p:cNvSpPr>
              <p:nvPr/>
            </p:nvSpPr>
            <p:spPr bwMode="auto">
              <a:xfrm>
                <a:off x="4968" y="2061"/>
                <a:ext cx="274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900">
                    <a:solidFill>
                      <a:srgbClr val="FC0128"/>
                    </a:solidFill>
                  </a:rPr>
                  <a:t>NGK</a:t>
                </a:r>
              </a:p>
            </p:txBody>
          </p:sp>
        </p:grpSp>
        <p:sp>
          <p:nvSpPr>
            <p:cNvPr id="280617" name="Rectangle 1065"/>
            <p:cNvSpPr>
              <a:spLocks noChangeArrowheads="1"/>
            </p:cNvSpPr>
            <p:nvPr/>
          </p:nvSpPr>
          <p:spPr bwMode="auto">
            <a:xfrm>
              <a:off x="4879" y="2290"/>
              <a:ext cx="442" cy="79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0618" name="Rectangle 1066"/>
            <p:cNvSpPr>
              <a:spLocks noChangeArrowheads="1"/>
            </p:cNvSpPr>
            <p:nvPr/>
          </p:nvSpPr>
          <p:spPr bwMode="auto">
            <a:xfrm>
              <a:off x="5029" y="2299"/>
              <a:ext cx="145" cy="67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80619" name="Rectangle 1067"/>
          <p:cNvSpPr>
            <a:spLocks noChangeArrowheads="1"/>
          </p:cNvSpPr>
          <p:nvPr/>
        </p:nvSpPr>
        <p:spPr bwMode="auto">
          <a:xfrm>
            <a:off x="3429000" y="2446338"/>
            <a:ext cx="2466975" cy="105886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2">
                  <a:gamma/>
                  <a:shade val="46275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20" name="Line 1068"/>
          <p:cNvSpPr>
            <a:spLocks noChangeShapeType="1"/>
          </p:cNvSpPr>
          <p:nvPr/>
        </p:nvSpPr>
        <p:spPr bwMode="auto">
          <a:xfrm flipH="1" flipV="1">
            <a:off x="3857625" y="3248025"/>
            <a:ext cx="0" cy="8001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21" name="Line 1069"/>
          <p:cNvSpPr>
            <a:spLocks noChangeShapeType="1"/>
          </p:cNvSpPr>
          <p:nvPr/>
        </p:nvSpPr>
        <p:spPr bwMode="auto">
          <a:xfrm flipH="1" flipV="1">
            <a:off x="5438775" y="3248025"/>
            <a:ext cx="0" cy="800100"/>
          </a:xfrm>
          <a:prstGeom prst="line">
            <a:avLst/>
          </a:prstGeom>
          <a:noFill/>
          <a:ln w="508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80622" name="Group 1070"/>
          <p:cNvGrpSpPr>
            <a:grpSpLocks/>
          </p:cNvGrpSpPr>
          <p:nvPr/>
        </p:nvGrpSpPr>
        <p:grpSpPr bwMode="auto">
          <a:xfrm>
            <a:off x="3852863" y="3094038"/>
            <a:ext cx="1590675" cy="339725"/>
            <a:chOff x="2427" y="1949"/>
            <a:chExt cx="1002" cy="214"/>
          </a:xfrm>
        </p:grpSpPr>
        <p:sp>
          <p:nvSpPr>
            <p:cNvPr id="280623" name="Freeform 1071"/>
            <p:cNvSpPr>
              <a:spLocks/>
            </p:cNvSpPr>
            <p:nvPr/>
          </p:nvSpPr>
          <p:spPr bwMode="auto">
            <a:xfrm>
              <a:off x="2427" y="1949"/>
              <a:ext cx="576" cy="214"/>
            </a:xfrm>
            <a:custGeom>
              <a:avLst/>
              <a:gdLst>
                <a:gd name="T0" fmla="*/ 0 w 576"/>
                <a:gd name="T1" fmla="*/ 97 h 214"/>
                <a:gd name="T2" fmla="*/ 84 w 576"/>
                <a:gd name="T3" fmla="*/ 19 h 214"/>
                <a:gd name="T4" fmla="*/ 165 w 576"/>
                <a:gd name="T5" fmla="*/ 214 h 214"/>
                <a:gd name="T6" fmla="*/ 252 w 576"/>
                <a:gd name="T7" fmla="*/ 16 h 214"/>
                <a:gd name="T8" fmla="*/ 321 w 576"/>
                <a:gd name="T9" fmla="*/ 214 h 214"/>
                <a:gd name="T10" fmla="*/ 387 w 576"/>
                <a:gd name="T11" fmla="*/ 13 h 214"/>
                <a:gd name="T12" fmla="*/ 453 w 576"/>
                <a:gd name="T13" fmla="*/ 214 h 214"/>
                <a:gd name="T14" fmla="*/ 519 w 576"/>
                <a:gd name="T15" fmla="*/ 16 h 214"/>
                <a:gd name="T16" fmla="*/ 576 w 576"/>
                <a:gd name="T17" fmla="*/ 21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214">
                  <a:moveTo>
                    <a:pt x="0" y="97"/>
                  </a:moveTo>
                  <a:cubicBezTo>
                    <a:pt x="28" y="48"/>
                    <a:pt x="57" y="0"/>
                    <a:pt x="84" y="19"/>
                  </a:cubicBezTo>
                  <a:cubicBezTo>
                    <a:pt x="111" y="38"/>
                    <a:pt x="137" y="214"/>
                    <a:pt x="165" y="214"/>
                  </a:cubicBezTo>
                  <a:cubicBezTo>
                    <a:pt x="193" y="214"/>
                    <a:pt x="226" y="16"/>
                    <a:pt x="252" y="16"/>
                  </a:cubicBezTo>
                  <a:cubicBezTo>
                    <a:pt x="278" y="16"/>
                    <a:pt x="299" y="214"/>
                    <a:pt x="321" y="214"/>
                  </a:cubicBezTo>
                  <a:cubicBezTo>
                    <a:pt x="343" y="214"/>
                    <a:pt x="365" y="13"/>
                    <a:pt x="387" y="13"/>
                  </a:cubicBezTo>
                  <a:cubicBezTo>
                    <a:pt x="409" y="13"/>
                    <a:pt x="431" y="214"/>
                    <a:pt x="453" y="214"/>
                  </a:cubicBezTo>
                  <a:cubicBezTo>
                    <a:pt x="475" y="214"/>
                    <a:pt x="499" y="16"/>
                    <a:pt x="519" y="16"/>
                  </a:cubicBezTo>
                  <a:cubicBezTo>
                    <a:pt x="539" y="16"/>
                    <a:pt x="567" y="179"/>
                    <a:pt x="576" y="211"/>
                  </a:cubicBezTo>
                </a:path>
              </a:pathLst>
            </a:custGeom>
            <a:noFill/>
            <a:ln w="508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0624" name="Freeform 1072"/>
            <p:cNvSpPr>
              <a:spLocks/>
            </p:cNvSpPr>
            <p:nvPr/>
          </p:nvSpPr>
          <p:spPr bwMode="auto">
            <a:xfrm rot="10800000" flipV="1">
              <a:off x="3003" y="1955"/>
              <a:ext cx="426" cy="205"/>
            </a:xfrm>
            <a:custGeom>
              <a:avLst/>
              <a:gdLst>
                <a:gd name="T0" fmla="*/ 0 w 576"/>
                <a:gd name="T1" fmla="*/ 97 h 214"/>
                <a:gd name="T2" fmla="*/ 84 w 576"/>
                <a:gd name="T3" fmla="*/ 19 h 214"/>
                <a:gd name="T4" fmla="*/ 165 w 576"/>
                <a:gd name="T5" fmla="*/ 214 h 214"/>
                <a:gd name="T6" fmla="*/ 252 w 576"/>
                <a:gd name="T7" fmla="*/ 16 h 214"/>
                <a:gd name="T8" fmla="*/ 321 w 576"/>
                <a:gd name="T9" fmla="*/ 214 h 214"/>
                <a:gd name="T10" fmla="*/ 387 w 576"/>
                <a:gd name="T11" fmla="*/ 13 h 214"/>
                <a:gd name="T12" fmla="*/ 453 w 576"/>
                <a:gd name="T13" fmla="*/ 214 h 214"/>
                <a:gd name="T14" fmla="*/ 519 w 576"/>
                <a:gd name="T15" fmla="*/ 16 h 214"/>
                <a:gd name="T16" fmla="*/ 576 w 576"/>
                <a:gd name="T17" fmla="*/ 21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214">
                  <a:moveTo>
                    <a:pt x="0" y="97"/>
                  </a:moveTo>
                  <a:cubicBezTo>
                    <a:pt x="28" y="48"/>
                    <a:pt x="57" y="0"/>
                    <a:pt x="84" y="19"/>
                  </a:cubicBezTo>
                  <a:cubicBezTo>
                    <a:pt x="111" y="38"/>
                    <a:pt x="137" y="214"/>
                    <a:pt x="165" y="214"/>
                  </a:cubicBezTo>
                  <a:cubicBezTo>
                    <a:pt x="193" y="214"/>
                    <a:pt x="226" y="16"/>
                    <a:pt x="252" y="16"/>
                  </a:cubicBezTo>
                  <a:cubicBezTo>
                    <a:pt x="278" y="16"/>
                    <a:pt x="299" y="214"/>
                    <a:pt x="321" y="214"/>
                  </a:cubicBezTo>
                  <a:cubicBezTo>
                    <a:pt x="343" y="214"/>
                    <a:pt x="365" y="13"/>
                    <a:pt x="387" y="13"/>
                  </a:cubicBezTo>
                  <a:cubicBezTo>
                    <a:pt x="409" y="13"/>
                    <a:pt x="431" y="214"/>
                    <a:pt x="453" y="214"/>
                  </a:cubicBezTo>
                  <a:cubicBezTo>
                    <a:pt x="475" y="214"/>
                    <a:pt x="499" y="16"/>
                    <a:pt x="519" y="16"/>
                  </a:cubicBezTo>
                  <a:cubicBezTo>
                    <a:pt x="539" y="16"/>
                    <a:pt x="567" y="179"/>
                    <a:pt x="576" y="211"/>
                  </a:cubicBezTo>
                </a:path>
              </a:pathLst>
            </a:custGeom>
            <a:noFill/>
            <a:ln w="508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80625" name="Text Box 1073"/>
          <p:cNvSpPr txBox="1">
            <a:spLocks noChangeArrowheads="1"/>
          </p:cNvSpPr>
          <p:nvPr/>
        </p:nvSpPr>
        <p:spPr bwMode="auto">
          <a:xfrm>
            <a:off x="5622925" y="3119438"/>
            <a:ext cx="1098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dirty="0">
                <a:latin typeface="Times New Roman" panose="02020603050405020304" pitchFamily="18" charset="0"/>
              </a:rPr>
              <a:t>Secondary</a:t>
            </a:r>
          </a:p>
        </p:txBody>
      </p:sp>
      <p:grpSp>
        <p:nvGrpSpPr>
          <p:cNvPr id="280626" name="Group 1074"/>
          <p:cNvGrpSpPr>
            <a:grpSpLocks/>
          </p:cNvGrpSpPr>
          <p:nvPr/>
        </p:nvGrpSpPr>
        <p:grpSpPr bwMode="auto">
          <a:xfrm>
            <a:off x="3805238" y="2997200"/>
            <a:ext cx="1663700" cy="61913"/>
            <a:chOff x="2397" y="1888"/>
            <a:chExt cx="1048" cy="39"/>
          </a:xfrm>
        </p:grpSpPr>
        <p:sp>
          <p:nvSpPr>
            <p:cNvPr id="280627" name="Line 1075"/>
            <p:cNvSpPr>
              <a:spLocks noChangeShapeType="1"/>
            </p:cNvSpPr>
            <p:nvPr/>
          </p:nvSpPr>
          <p:spPr bwMode="auto">
            <a:xfrm>
              <a:off x="2400" y="1927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0628" name="Line 1076"/>
            <p:cNvSpPr>
              <a:spLocks noChangeShapeType="1"/>
            </p:cNvSpPr>
            <p:nvPr/>
          </p:nvSpPr>
          <p:spPr bwMode="auto">
            <a:xfrm>
              <a:off x="2397" y="1888"/>
              <a:ext cx="10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80629" name="Freeform 1077"/>
          <p:cNvSpPr>
            <a:spLocks/>
          </p:cNvSpPr>
          <p:nvPr/>
        </p:nvSpPr>
        <p:spPr bwMode="auto">
          <a:xfrm>
            <a:off x="4171950" y="2528888"/>
            <a:ext cx="965200" cy="398462"/>
          </a:xfrm>
          <a:custGeom>
            <a:avLst/>
            <a:gdLst>
              <a:gd name="T0" fmla="*/ 0 w 608"/>
              <a:gd name="T1" fmla="*/ 163 h 251"/>
              <a:gd name="T2" fmla="*/ 88 w 608"/>
              <a:gd name="T3" fmla="*/ 19 h 251"/>
              <a:gd name="T4" fmla="*/ 200 w 608"/>
              <a:gd name="T5" fmla="*/ 251 h 251"/>
              <a:gd name="T6" fmla="*/ 320 w 608"/>
              <a:gd name="T7" fmla="*/ 19 h 251"/>
              <a:gd name="T8" fmla="*/ 424 w 608"/>
              <a:gd name="T9" fmla="*/ 247 h 251"/>
              <a:gd name="T10" fmla="*/ 524 w 608"/>
              <a:gd name="T11" fmla="*/ 15 h 251"/>
              <a:gd name="T12" fmla="*/ 608 w 608"/>
              <a:gd name="T13" fmla="*/ 155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8" h="251">
                <a:moveTo>
                  <a:pt x="0" y="163"/>
                </a:moveTo>
                <a:cubicBezTo>
                  <a:pt x="27" y="83"/>
                  <a:pt x="55" y="4"/>
                  <a:pt x="88" y="19"/>
                </a:cubicBezTo>
                <a:cubicBezTo>
                  <a:pt x="121" y="34"/>
                  <a:pt x="161" y="251"/>
                  <a:pt x="200" y="251"/>
                </a:cubicBezTo>
                <a:cubicBezTo>
                  <a:pt x="239" y="251"/>
                  <a:pt x="283" y="20"/>
                  <a:pt x="320" y="19"/>
                </a:cubicBezTo>
                <a:cubicBezTo>
                  <a:pt x="357" y="18"/>
                  <a:pt x="390" y="248"/>
                  <a:pt x="424" y="247"/>
                </a:cubicBezTo>
                <a:cubicBezTo>
                  <a:pt x="458" y="246"/>
                  <a:pt x="493" y="30"/>
                  <a:pt x="524" y="15"/>
                </a:cubicBezTo>
                <a:cubicBezTo>
                  <a:pt x="555" y="0"/>
                  <a:pt x="581" y="77"/>
                  <a:pt x="608" y="155"/>
                </a:cubicBezTo>
              </a:path>
            </a:pathLst>
          </a:cu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30" name="Line 1078"/>
          <p:cNvSpPr>
            <a:spLocks noChangeShapeType="1"/>
          </p:cNvSpPr>
          <p:nvPr/>
        </p:nvSpPr>
        <p:spPr bwMode="auto">
          <a:xfrm>
            <a:off x="5129213" y="2800350"/>
            <a:ext cx="1747837" cy="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31" name="Line 1079"/>
          <p:cNvSpPr>
            <a:spLocks noChangeShapeType="1"/>
          </p:cNvSpPr>
          <p:nvPr/>
        </p:nvSpPr>
        <p:spPr bwMode="auto">
          <a:xfrm flipV="1">
            <a:off x="3124200" y="2781300"/>
            <a:ext cx="1047750" cy="19050"/>
          </a:xfrm>
          <a:prstGeom prst="line">
            <a:avLst/>
          </a:prstGeom>
          <a:noFill/>
          <a:ln w="508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32" name="Text Box 1080"/>
          <p:cNvSpPr txBox="1">
            <a:spLocks noChangeArrowheads="1"/>
          </p:cNvSpPr>
          <p:nvPr/>
        </p:nvSpPr>
        <p:spPr bwMode="auto">
          <a:xfrm>
            <a:off x="5661025" y="2462213"/>
            <a:ext cx="9191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>
                <a:solidFill>
                  <a:srgbClr val="CC0000"/>
                </a:solidFill>
                <a:latin typeface="Times New Roman" panose="02020603050405020304" pitchFamily="18" charset="0"/>
              </a:rPr>
              <a:t>Primary</a:t>
            </a:r>
          </a:p>
        </p:txBody>
      </p:sp>
      <p:sp>
        <p:nvSpPr>
          <p:cNvPr id="280633" name="AutoShape 1081"/>
          <p:cNvSpPr>
            <a:spLocks noChangeArrowheads="1"/>
          </p:cNvSpPr>
          <p:nvPr/>
        </p:nvSpPr>
        <p:spPr bwMode="auto">
          <a:xfrm>
            <a:off x="3467100" y="3238500"/>
            <a:ext cx="266700" cy="895350"/>
          </a:xfrm>
          <a:prstGeom prst="downArrow">
            <a:avLst>
              <a:gd name="adj1" fmla="val 50000"/>
              <a:gd name="adj2" fmla="val 83929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34" name="AutoShape 1082"/>
          <p:cNvSpPr>
            <a:spLocks noChangeArrowheads="1"/>
          </p:cNvSpPr>
          <p:nvPr/>
        </p:nvSpPr>
        <p:spPr bwMode="auto">
          <a:xfrm rot="16200000">
            <a:off x="4476750" y="5124450"/>
            <a:ext cx="342900" cy="590550"/>
          </a:xfrm>
          <a:prstGeom prst="downArrow">
            <a:avLst>
              <a:gd name="adj1" fmla="val 50000"/>
              <a:gd name="adj2" fmla="val 4305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35" name="AutoShape 1083"/>
          <p:cNvSpPr>
            <a:spLocks noChangeArrowheads="1"/>
          </p:cNvSpPr>
          <p:nvPr/>
        </p:nvSpPr>
        <p:spPr bwMode="auto">
          <a:xfrm flipV="1">
            <a:off x="5638800" y="3657600"/>
            <a:ext cx="266700" cy="895350"/>
          </a:xfrm>
          <a:prstGeom prst="downArrow">
            <a:avLst>
              <a:gd name="adj1" fmla="val 50000"/>
              <a:gd name="adj2" fmla="val 83929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36" name="AutoShape 1084"/>
          <p:cNvSpPr>
            <a:spLocks noChangeArrowheads="1"/>
          </p:cNvSpPr>
          <p:nvPr/>
        </p:nvSpPr>
        <p:spPr bwMode="auto">
          <a:xfrm>
            <a:off x="7329488" y="5149850"/>
            <a:ext cx="1566862" cy="1708150"/>
          </a:xfrm>
          <a:prstGeom prst="star16">
            <a:avLst>
              <a:gd name="adj" fmla="val 37500"/>
            </a:avLst>
          </a:prstGeom>
          <a:gradFill rotWithShape="0">
            <a:gsLst>
              <a:gs pos="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80637" name="Group 1085"/>
          <p:cNvGrpSpPr>
            <a:grpSpLocks/>
          </p:cNvGrpSpPr>
          <p:nvPr/>
        </p:nvGrpSpPr>
        <p:grpSpPr bwMode="auto">
          <a:xfrm>
            <a:off x="7227888" y="285750"/>
            <a:ext cx="1770062" cy="5772150"/>
            <a:chOff x="4890" y="1684"/>
            <a:chExt cx="398" cy="1229"/>
          </a:xfrm>
        </p:grpSpPr>
        <p:sp>
          <p:nvSpPr>
            <p:cNvPr id="280638" name="Freeform 1086"/>
            <p:cNvSpPr>
              <a:spLocks/>
            </p:cNvSpPr>
            <p:nvPr/>
          </p:nvSpPr>
          <p:spPr bwMode="auto">
            <a:xfrm>
              <a:off x="4994" y="1782"/>
              <a:ext cx="219" cy="567"/>
            </a:xfrm>
            <a:custGeom>
              <a:avLst/>
              <a:gdLst>
                <a:gd name="T0" fmla="*/ 36 w 219"/>
                <a:gd name="T1" fmla="*/ 57 h 567"/>
                <a:gd name="T2" fmla="*/ 45 w 219"/>
                <a:gd name="T3" fmla="*/ 24 h 567"/>
                <a:gd name="T4" fmla="*/ 77 w 219"/>
                <a:gd name="T5" fmla="*/ 2 h 567"/>
                <a:gd name="T6" fmla="*/ 105 w 219"/>
                <a:gd name="T7" fmla="*/ 0 h 567"/>
                <a:gd name="T8" fmla="*/ 132 w 219"/>
                <a:gd name="T9" fmla="*/ 4 h 567"/>
                <a:gd name="T10" fmla="*/ 156 w 219"/>
                <a:gd name="T11" fmla="*/ 19 h 567"/>
                <a:gd name="T12" fmla="*/ 173 w 219"/>
                <a:gd name="T13" fmla="*/ 36 h 567"/>
                <a:gd name="T14" fmla="*/ 177 w 219"/>
                <a:gd name="T15" fmla="*/ 57 h 567"/>
                <a:gd name="T16" fmla="*/ 213 w 219"/>
                <a:gd name="T17" fmla="*/ 60 h 567"/>
                <a:gd name="T18" fmla="*/ 213 w 219"/>
                <a:gd name="T19" fmla="*/ 124 h 567"/>
                <a:gd name="T20" fmla="*/ 182 w 219"/>
                <a:gd name="T21" fmla="*/ 127 h 567"/>
                <a:gd name="T22" fmla="*/ 185 w 219"/>
                <a:gd name="T23" fmla="*/ 163 h 567"/>
                <a:gd name="T24" fmla="*/ 218 w 219"/>
                <a:gd name="T25" fmla="*/ 170 h 567"/>
                <a:gd name="T26" fmla="*/ 218 w 219"/>
                <a:gd name="T27" fmla="*/ 237 h 567"/>
                <a:gd name="T28" fmla="*/ 175 w 219"/>
                <a:gd name="T29" fmla="*/ 237 h 567"/>
                <a:gd name="T30" fmla="*/ 175 w 219"/>
                <a:gd name="T31" fmla="*/ 295 h 567"/>
                <a:gd name="T32" fmla="*/ 204 w 219"/>
                <a:gd name="T33" fmla="*/ 297 h 567"/>
                <a:gd name="T34" fmla="*/ 204 w 219"/>
                <a:gd name="T35" fmla="*/ 398 h 567"/>
                <a:gd name="T36" fmla="*/ 173 w 219"/>
                <a:gd name="T37" fmla="*/ 400 h 567"/>
                <a:gd name="T38" fmla="*/ 173 w 219"/>
                <a:gd name="T39" fmla="*/ 451 h 567"/>
                <a:gd name="T40" fmla="*/ 201 w 219"/>
                <a:gd name="T41" fmla="*/ 453 h 567"/>
                <a:gd name="T42" fmla="*/ 201 w 219"/>
                <a:gd name="T43" fmla="*/ 564 h 567"/>
                <a:gd name="T44" fmla="*/ 12 w 219"/>
                <a:gd name="T45" fmla="*/ 566 h 567"/>
                <a:gd name="T46" fmla="*/ 12 w 219"/>
                <a:gd name="T47" fmla="*/ 456 h 567"/>
                <a:gd name="T48" fmla="*/ 38 w 219"/>
                <a:gd name="T49" fmla="*/ 456 h 567"/>
                <a:gd name="T50" fmla="*/ 38 w 219"/>
                <a:gd name="T51" fmla="*/ 396 h 567"/>
                <a:gd name="T52" fmla="*/ 12 w 219"/>
                <a:gd name="T53" fmla="*/ 396 h 567"/>
                <a:gd name="T54" fmla="*/ 12 w 219"/>
                <a:gd name="T55" fmla="*/ 292 h 567"/>
                <a:gd name="T56" fmla="*/ 38 w 219"/>
                <a:gd name="T57" fmla="*/ 290 h 567"/>
                <a:gd name="T58" fmla="*/ 38 w 219"/>
                <a:gd name="T59" fmla="*/ 228 h 567"/>
                <a:gd name="T60" fmla="*/ 7 w 219"/>
                <a:gd name="T61" fmla="*/ 228 h 567"/>
                <a:gd name="T62" fmla="*/ 7 w 219"/>
                <a:gd name="T63" fmla="*/ 170 h 567"/>
                <a:gd name="T64" fmla="*/ 38 w 219"/>
                <a:gd name="T65" fmla="*/ 170 h 567"/>
                <a:gd name="T66" fmla="*/ 38 w 219"/>
                <a:gd name="T67" fmla="*/ 120 h 567"/>
                <a:gd name="T68" fmla="*/ 0 w 219"/>
                <a:gd name="T69" fmla="*/ 120 h 567"/>
                <a:gd name="T70" fmla="*/ 0 w 219"/>
                <a:gd name="T71" fmla="*/ 62 h 567"/>
                <a:gd name="T72" fmla="*/ 36 w 219"/>
                <a:gd name="T73" fmla="*/ 57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19" h="567">
                  <a:moveTo>
                    <a:pt x="36" y="57"/>
                  </a:moveTo>
                  <a:lnTo>
                    <a:pt x="45" y="24"/>
                  </a:lnTo>
                  <a:lnTo>
                    <a:pt x="77" y="2"/>
                  </a:lnTo>
                  <a:lnTo>
                    <a:pt x="105" y="0"/>
                  </a:lnTo>
                  <a:lnTo>
                    <a:pt x="132" y="4"/>
                  </a:lnTo>
                  <a:lnTo>
                    <a:pt x="156" y="19"/>
                  </a:lnTo>
                  <a:lnTo>
                    <a:pt x="173" y="36"/>
                  </a:lnTo>
                  <a:lnTo>
                    <a:pt x="177" y="57"/>
                  </a:lnTo>
                  <a:lnTo>
                    <a:pt x="213" y="60"/>
                  </a:lnTo>
                  <a:lnTo>
                    <a:pt x="213" y="124"/>
                  </a:lnTo>
                  <a:lnTo>
                    <a:pt x="182" y="127"/>
                  </a:lnTo>
                  <a:lnTo>
                    <a:pt x="185" y="163"/>
                  </a:lnTo>
                  <a:lnTo>
                    <a:pt x="218" y="170"/>
                  </a:lnTo>
                  <a:lnTo>
                    <a:pt x="218" y="237"/>
                  </a:lnTo>
                  <a:lnTo>
                    <a:pt x="175" y="237"/>
                  </a:lnTo>
                  <a:lnTo>
                    <a:pt x="175" y="295"/>
                  </a:lnTo>
                  <a:lnTo>
                    <a:pt x="204" y="297"/>
                  </a:lnTo>
                  <a:lnTo>
                    <a:pt x="204" y="398"/>
                  </a:lnTo>
                  <a:lnTo>
                    <a:pt x="173" y="400"/>
                  </a:lnTo>
                  <a:lnTo>
                    <a:pt x="173" y="451"/>
                  </a:lnTo>
                  <a:lnTo>
                    <a:pt x="201" y="453"/>
                  </a:lnTo>
                  <a:lnTo>
                    <a:pt x="201" y="564"/>
                  </a:lnTo>
                  <a:lnTo>
                    <a:pt x="12" y="566"/>
                  </a:lnTo>
                  <a:lnTo>
                    <a:pt x="12" y="456"/>
                  </a:lnTo>
                  <a:lnTo>
                    <a:pt x="38" y="456"/>
                  </a:lnTo>
                  <a:lnTo>
                    <a:pt x="38" y="396"/>
                  </a:lnTo>
                  <a:lnTo>
                    <a:pt x="12" y="396"/>
                  </a:lnTo>
                  <a:lnTo>
                    <a:pt x="12" y="292"/>
                  </a:lnTo>
                  <a:lnTo>
                    <a:pt x="38" y="290"/>
                  </a:lnTo>
                  <a:lnTo>
                    <a:pt x="38" y="228"/>
                  </a:lnTo>
                  <a:lnTo>
                    <a:pt x="7" y="228"/>
                  </a:lnTo>
                  <a:lnTo>
                    <a:pt x="7" y="170"/>
                  </a:lnTo>
                  <a:lnTo>
                    <a:pt x="38" y="170"/>
                  </a:lnTo>
                  <a:lnTo>
                    <a:pt x="38" y="120"/>
                  </a:lnTo>
                  <a:lnTo>
                    <a:pt x="0" y="120"/>
                  </a:lnTo>
                  <a:lnTo>
                    <a:pt x="0" y="62"/>
                  </a:lnTo>
                  <a:lnTo>
                    <a:pt x="36" y="57"/>
                  </a:lnTo>
                </a:path>
              </a:pathLst>
            </a:custGeom>
            <a:gradFill rotWithShape="0">
              <a:gsLst>
                <a:gs pos="0">
                  <a:srgbClr val="FFFFFF">
                    <a:gamma/>
                    <a:shade val="29804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 cap="rnd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280639" name="Group 1087"/>
            <p:cNvGrpSpPr>
              <a:grpSpLocks/>
            </p:cNvGrpSpPr>
            <p:nvPr/>
          </p:nvGrpSpPr>
          <p:grpSpPr bwMode="auto">
            <a:xfrm>
              <a:off x="4912" y="2284"/>
              <a:ext cx="376" cy="629"/>
              <a:chOff x="4912" y="2284"/>
              <a:chExt cx="376" cy="629"/>
            </a:xfrm>
          </p:grpSpPr>
          <p:sp>
            <p:nvSpPr>
              <p:cNvPr id="280640" name="Rectangle 1088"/>
              <p:cNvSpPr>
                <a:spLocks noChangeArrowheads="1"/>
              </p:cNvSpPr>
              <p:nvPr/>
            </p:nvSpPr>
            <p:spPr bwMode="auto">
              <a:xfrm>
                <a:off x="4912" y="2284"/>
                <a:ext cx="376" cy="316"/>
              </a:xfrm>
              <a:prstGeom prst="rect">
                <a:avLst/>
              </a:prstGeom>
              <a:gradFill rotWithShape="0">
                <a:gsLst>
                  <a:gs pos="0">
                    <a:srgbClr val="FAFD00">
                      <a:gamma/>
                      <a:shade val="29804"/>
                      <a:invGamma/>
                    </a:srgbClr>
                  </a:gs>
                  <a:gs pos="50000">
                    <a:srgbClr val="FAFD00"/>
                  </a:gs>
                  <a:gs pos="100000">
                    <a:srgbClr val="FAFD00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41" name="Rectangle 1089"/>
              <p:cNvSpPr>
                <a:spLocks noChangeArrowheads="1"/>
              </p:cNvSpPr>
              <p:nvPr/>
            </p:nvSpPr>
            <p:spPr bwMode="auto">
              <a:xfrm>
                <a:off x="4969" y="2608"/>
                <a:ext cx="262" cy="214"/>
              </a:xfrm>
              <a:prstGeom prst="rect">
                <a:avLst/>
              </a:prstGeom>
              <a:gradFill rotWithShape="0">
                <a:gsLst>
                  <a:gs pos="0">
                    <a:srgbClr val="FAFD00">
                      <a:gamma/>
                      <a:shade val="29804"/>
                      <a:invGamma/>
                    </a:srgbClr>
                  </a:gs>
                  <a:gs pos="50000">
                    <a:srgbClr val="FAFD00"/>
                  </a:gs>
                  <a:gs pos="100000">
                    <a:srgbClr val="FAFD00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42" name="Rectangle 1090"/>
              <p:cNvSpPr>
                <a:spLocks noChangeArrowheads="1"/>
              </p:cNvSpPr>
              <p:nvPr/>
            </p:nvSpPr>
            <p:spPr bwMode="auto">
              <a:xfrm>
                <a:off x="4935" y="2609"/>
                <a:ext cx="334" cy="19"/>
              </a:xfrm>
              <a:prstGeom prst="rect">
                <a:avLst/>
              </a:prstGeom>
              <a:gradFill rotWithShape="0">
                <a:gsLst>
                  <a:gs pos="0">
                    <a:srgbClr val="CECECE">
                      <a:gamma/>
                      <a:shade val="29804"/>
                      <a:invGamma/>
                    </a:srgbClr>
                  </a:gs>
                  <a:gs pos="50000">
                    <a:srgbClr val="CECECE"/>
                  </a:gs>
                  <a:gs pos="100000">
                    <a:srgbClr val="CECECE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43" name="Arc 1091"/>
              <p:cNvSpPr>
                <a:spLocks/>
              </p:cNvSpPr>
              <p:nvPr/>
            </p:nvSpPr>
            <p:spPr bwMode="auto">
              <a:xfrm>
                <a:off x="4968" y="2663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44" name="Arc 1092"/>
              <p:cNvSpPr>
                <a:spLocks/>
              </p:cNvSpPr>
              <p:nvPr/>
            </p:nvSpPr>
            <p:spPr bwMode="auto">
              <a:xfrm>
                <a:off x="4970" y="2687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45" name="Arc 1093"/>
              <p:cNvSpPr>
                <a:spLocks/>
              </p:cNvSpPr>
              <p:nvPr/>
            </p:nvSpPr>
            <p:spPr bwMode="auto">
              <a:xfrm>
                <a:off x="4967" y="2711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46" name="Arc 1094"/>
              <p:cNvSpPr>
                <a:spLocks/>
              </p:cNvSpPr>
              <p:nvPr/>
            </p:nvSpPr>
            <p:spPr bwMode="auto">
              <a:xfrm>
                <a:off x="4968" y="2739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47" name="Arc 1095"/>
              <p:cNvSpPr>
                <a:spLocks/>
              </p:cNvSpPr>
              <p:nvPr/>
            </p:nvSpPr>
            <p:spPr bwMode="auto">
              <a:xfrm>
                <a:off x="4970" y="2761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48" name="Arc 1096"/>
              <p:cNvSpPr>
                <a:spLocks/>
              </p:cNvSpPr>
              <p:nvPr/>
            </p:nvSpPr>
            <p:spPr bwMode="auto">
              <a:xfrm>
                <a:off x="4971" y="2785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49" name="Freeform 1097"/>
              <p:cNvSpPr>
                <a:spLocks/>
              </p:cNvSpPr>
              <p:nvPr/>
            </p:nvSpPr>
            <p:spPr bwMode="auto">
              <a:xfrm>
                <a:off x="5072" y="2825"/>
                <a:ext cx="160" cy="88"/>
              </a:xfrm>
              <a:custGeom>
                <a:avLst/>
                <a:gdLst>
                  <a:gd name="T0" fmla="*/ 0 w 160"/>
                  <a:gd name="T1" fmla="*/ 57 h 88"/>
                  <a:gd name="T2" fmla="*/ 0 w 160"/>
                  <a:gd name="T3" fmla="*/ 87 h 88"/>
                  <a:gd name="T4" fmla="*/ 159 w 160"/>
                  <a:gd name="T5" fmla="*/ 87 h 88"/>
                  <a:gd name="T6" fmla="*/ 159 w 160"/>
                  <a:gd name="T7" fmla="*/ 0 h 88"/>
                  <a:gd name="T8" fmla="*/ 126 w 160"/>
                  <a:gd name="T9" fmla="*/ 0 h 88"/>
                  <a:gd name="T10" fmla="*/ 126 w 160"/>
                  <a:gd name="T11" fmla="*/ 57 h 88"/>
                  <a:gd name="T12" fmla="*/ 0 w 160"/>
                  <a:gd name="T13" fmla="*/ 5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0" h="88">
                    <a:moveTo>
                      <a:pt x="0" y="57"/>
                    </a:moveTo>
                    <a:lnTo>
                      <a:pt x="0" y="87"/>
                    </a:lnTo>
                    <a:lnTo>
                      <a:pt x="159" y="87"/>
                    </a:lnTo>
                    <a:lnTo>
                      <a:pt x="159" y="0"/>
                    </a:lnTo>
                    <a:lnTo>
                      <a:pt x="126" y="0"/>
                    </a:lnTo>
                    <a:lnTo>
                      <a:pt x="126" y="57"/>
                    </a:lnTo>
                    <a:lnTo>
                      <a:pt x="0" y="57"/>
                    </a:lnTo>
                  </a:path>
                </a:pathLst>
              </a:custGeom>
              <a:gradFill rotWithShape="0">
                <a:gsLst>
                  <a:gs pos="0">
                    <a:srgbClr val="CECECE"/>
                  </a:gs>
                  <a:gs pos="100000">
                    <a:srgbClr val="CECECE">
                      <a:gamma/>
                      <a:shade val="29804"/>
                      <a:invGamma/>
                    </a:srgbClr>
                  </a:gs>
                </a:gsLst>
                <a:lin ang="270000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0650" name="AutoShape 1098"/>
              <p:cNvSpPr>
                <a:spLocks noChangeArrowheads="1"/>
              </p:cNvSpPr>
              <p:nvPr/>
            </p:nvSpPr>
            <p:spPr bwMode="auto">
              <a:xfrm rot="-10800000" flipH="1" flipV="1">
                <a:off x="5074" y="2830"/>
                <a:ext cx="46" cy="33"/>
              </a:xfrm>
              <a:custGeom>
                <a:avLst/>
                <a:gdLst>
                  <a:gd name="G0" fmla="+- 5399 0 0"/>
                  <a:gd name="G1" fmla="+- 21600 0 5399"/>
                  <a:gd name="G2" fmla="*/ 5399 1 2"/>
                  <a:gd name="G3" fmla="+- 21600 0 G2"/>
                  <a:gd name="G4" fmla="+/ 5399 21600 2"/>
                  <a:gd name="G5" fmla="+/ G1 0 2"/>
                  <a:gd name="G6" fmla="*/ 21600 21600 5399"/>
                  <a:gd name="G7" fmla="*/ G6 1 2"/>
                  <a:gd name="G8" fmla="+- 21600 0 G7"/>
                  <a:gd name="G9" fmla="*/ 21600 1 2"/>
                  <a:gd name="G10" fmla="+- 5399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399" y="21600"/>
                    </a:lnTo>
                    <a:lnTo>
                      <a:pt x="16201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CECECE">
                      <a:gamma/>
                      <a:shade val="29804"/>
                      <a:invGamma/>
                    </a:srgbClr>
                  </a:gs>
                  <a:gs pos="50000">
                    <a:srgbClr val="CECECE"/>
                  </a:gs>
                  <a:gs pos="100000">
                    <a:srgbClr val="CECECE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280651" name="Rectangle 1099"/>
            <p:cNvSpPr>
              <a:spLocks noChangeArrowheads="1"/>
            </p:cNvSpPr>
            <p:nvPr/>
          </p:nvSpPr>
          <p:spPr bwMode="auto">
            <a:xfrm>
              <a:off x="5077" y="1684"/>
              <a:ext cx="55" cy="124"/>
            </a:xfrm>
            <a:prstGeom prst="rect">
              <a:avLst/>
            </a:prstGeom>
            <a:gradFill rotWithShape="0">
              <a:gsLst>
                <a:gs pos="0">
                  <a:srgbClr val="676767">
                    <a:gamma/>
                    <a:shade val="29804"/>
                    <a:invGamma/>
                  </a:srgbClr>
                </a:gs>
                <a:gs pos="50000">
                  <a:srgbClr val="676767"/>
                </a:gs>
                <a:gs pos="100000">
                  <a:srgbClr val="676767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0652" name="Rectangle 1100"/>
            <p:cNvSpPr>
              <a:spLocks noChangeArrowheads="1"/>
            </p:cNvSpPr>
            <p:nvPr/>
          </p:nvSpPr>
          <p:spPr bwMode="auto">
            <a:xfrm>
              <a:off x="4890" y="2061"/>
              <a:ext cx="41" cy="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endParaRPr lang="en-US" altLang="en-US" sz="900">
                <a:solidFill>
                  <a:srgbClr val="FC0128"/>
                </a:solidFill>
              </a:endParaRPr>
            </a:p>
          </p:txBody>
        </p:sp>
      </p:grpSp>
      <p:sp>
        <p:nvSpPr>
          <p:cNvPr id="280653" name="Rectangle 1101"/>
          <p:cNvSpPr>
            <a:spLocks noChangeArrowheads="1"/>
          </p:cNvSpPr>
          <p:nvPr/>
        </p:nvSpPr>
        <p:spPr bwMode="auto">
          <a:xfrm>
            <a:off x="7845425" y="3173413"/>
            <a:ext cx="644525" cy="315912"/>
          </a:xfrm>
          <a:prstGeom prst="rect">
            <a:avLst/>
          </a:prstGeom>
          <a:solidFill>
            <a:schemeClr val="tx2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54" name="AutoShape 1102"/>
          <p:cNvSpPr>
            <a:spLocks noChangeArrowheads="1"/>
          </p:cNvSpPr>
          <p:nvPr/>
        </p:nvSpPr>
        <p:spPr bwMode="auto">
          <a:xfrm>
            <a:off x="7867650" y="4381500"/>
            <a:ext cx="590550" cy="1162050"/>
          </a:xfrm>
          <a:prstGeom prst="upArrow">
            <a:avLst>
              <a:gd name="adj1" fmla="val 50000"/>
              <a:gd name="adj2" fmla="val 49194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55" name="AutoShape 1103"/>
          <p:cNvSpPr>
            <a:spLocks noChangeArrowheads="1"/>
          </p:cNvSpPr>
          <p:nvPr/>
        </p:nvSpPr>
        <p:spPr bwMode="auto">
          <a:xfrm>
            <a:off x="7867650" y="762000"/>
            <a:ext cx="590550" cy="1162050"/>
          </a:xfrm>
          <a:prstGeom prst="upArrow">
            <a:avLst>
              <a:gd name="adj1" fmla="val 50000"/>
              <a:gd name="adj2" fmla="val 49194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56" name="AutoShape 1104"/>
          <p:cNvSpPr>
            <a:spLocks noChangeArrowheads="1"/>
          </p:cNvSpPr>
          <p:nvPr/>
        </p:nvSpPr>
        <p:spPr bwMode="auto">
          <a:xfrm>
            <a:off x="101600" y="5149850"/>
            <a:ext cx="1566863" cy="1708150"/>
          </a:xfrm>
          <a:prstGeom prst="star16">
            <a:avLst>
              <a:gd name="adj" fmla="val 37500"/>
            </a:avLst>
          </a:prstGeom>
          <a:gradFill rotWithShape="0">
            <a:gsLst>
              <a:gs pos="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80657" name="Group 1105"/>
          <p:cNvGrpSpPr>
            <a:grpSpLocks/>
          </p:cNvGrpSpPr>
          <p:nvPr/>
        </p:nvGrpSpPr>
        <p:grpSpPr bwMode="auto">
          <a:xfrm>
            <a:off x="0" y="285750"/>
            <a:ext cx="1770063" cy="5772150"/>
            <a:chOff x="4890" y="1684"/>
            <a:chExt cx="398" cy="1229"/>
          </a:xfrm>
        </p:grpSpPr>
        <p:sp>
          <p:nvSpPr>
            <p:cNvPr id="280658" name="Freeform 1106"/>
            <p:cNvSpPr>
              <a:spLocks/>
            </p:cNvSpPr>
            <p:nvPr/>
          </p:nvSpPr>
          <p:spPr bwMode="auto">
            <a:xfrm>
              <a:off x="4994" y="1782"/>
              <a:ext cx="219" cy="567"/>
            </a:xfrm>
            <a:custGeom>
              <a:avLst/>
              <a:gdLst>
                <a:gd name="T0" fmla="*/ 36 w 219"/>
                <a:gd name="T1" fmla="*/ 57 h 567"/>
                <a:gd name="T2" fmla="*/ 45 w 219"/>
                <a:gd name="T3" fmla="*/ 24 h 567"/>
                <a:gd name="T4" fmla="*/ 77 w 219"/>
                <a:gd name="T5" fmla="*/ 2 h 567"/>
                <a:gd name="T6" fmla="*/ 105 w 219"/>
                <a:gd name="T7" fmla="*/ 0 h 567"/>
                <a:gd name="T8" fmla="*/ 132 w 219"/>
                <a:gd name="T9" fmla="*/ 4 h 567"/>
                <a:gd name="T10" fmla="*/ 156 w 219"/>
                <a:gd name="T11" fmla="*/ 19 h 567"/>
                <a:gd name="T12" fmla="*/ 173 w 219"/>
                <a:gd name="T13" fmla="*/ 36 h 567"/>
                <a:gd name="T14" fmla="*/ 177 w 219"/>
                <a:gd name="T15" fmla="*/ 57 h 567"/>
                <a:gd name="T16" fmla="*/ 213 w 219"/>
                <a:gd name="T17" fmla="*/ 60 h 567"/>
                <a:gd name="T18" fmla="*/ 213 w 219"/>
                <a:gd name="T19" fmla="*/ 124 h 567"/>
                <a:gd name="T20" fmla="*/ 182 w 219"/>
                <a:gd name="T21" fmla="*/ 127 h 567"/>
                <a:gd name="T22" fmla="*/ 185 w 219"/>
                <a:gd name="T23" fmla="*/ 163 h 567"/>
                <a:gd name="T24" fmla="*/ 218 w 219"/>
                <a:gd name="T25" fmla="*/ 170 h 567"/>
                <a:gd name="T26" fmla="*/ 218 w 219"/>
                <a:gd name="T27" fmla="*/ 237 h 567"/>
                <a:gd name="T28" fmla="*/ 175 w 219"/>
                <a:gd name="T29" fmla="*/ 237 h 567"/>
                <a:gd name="T30" fmla="*/ 175 w 219"/>
                <a:gd name="T31" fmla="*/ 295 h 567"/>
                <a:gd name="T32" fmla="*/ 204 w 219"/>
                <a:gd name="T33" fmla="*/ 297 h 567"/>
                <a:gd name="T34" fmla="*/ 204 w 219"/>
                <a:gd name="T35" fmla="*/ 398 h 567"/>
                <a:gd name="T36" fmla="*/ 173 w 219"/>
                <a:gd name="T37" fmla="*/ 400 h 567"/>
                <a:gd name="T38" fmla="*/ 173 w 219"/>
                <a:gd name="T39" fmla="*/ 451 h 567"/>
                <a:gd name="T40" fmla="*/ 201 w 219"/>
                <a:gd name="T41" fmla="*/ 453 h 567"/>
                <a:gd name="T42" fmla="*/ 201 w 219"/>
                <a:gd name="T43" fmla="*/ 564 h 567"/>
                <a:gd name="T44" fmla="*/ 12 w 219"/>
                <a:gd name="T45" fmla="*/ 566 h 567"/>
                <a:gd name="T46" fmla="*/ 12 w 219"/>
                <a:gd name="T47" fmla="*/ 456 h 567"/>
                <a:gd name="T48" fmla="*/ 38 w 219"/>
                <a:gd name="T49" fmla="*/ 456 h 567"/>
                <a:gd name="T50" fmla="*/ 38 w 219"/>
                <a:gd name="T51" fmla="*/ 396 h 567"/>
                <a:gd name="T52" fmla="*/ 12 w 219"/>
                <a:gd name="T53" fmla="*/ 396 h 567"/>
                <a:gd name="T54" fmla="*/ 12 w 219"/>
                <a:gd name="T55" fmla="*/ 292 h 567"/>
                <a:gd name="T56" fmla="*/ 38 w 219"/>
                <a:gd name="T57" fmla="*/ 290 h 567"/>
                <a:gd name="T58" fmla="*/ 38 w 219"/>
                <a:gd name="T59" fmla="*/ 228 h 567"/>
                <a:gd name="T60" fmla="*/ 7 w 219"/>
                <a:gd name="T61" fmla="*/ 228 h 567"/>
                <a:gd name="T62" fmla="*/ 7 w 219"/>
                <a:gd name="T63" fmla="*/ 170 h 567"/>
                <a:gd name="T64" fmla="*/ 38 w 219"/>
                <a:gd name="T65" fmla="*/ 170 h 567"/>
                <a:gd name="T66" fmla="*/ 38 w 219"/>
                <a:gd name="T67" fmla="*/ 120 h 567"/>
                <a:gd name="T68" fmla="*/ 0 w 219"/>
                <a:gd name="T69" fmla="*/ 120 h 567"/>
                <a:gd name="T70" fmla="*/ 0 w 219"/>
                <a:gd name="T71" fmla="*/ 62 h 567"/>
                <a:gd name="T72" fmla="*/ 36 w 219"/>
                <a:gd name="T73" fmla="*/ 57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19" h="567">
                  <a:moveTo>
                    <a:pt x="36" y="57"/>
                  </a:moveTo>
                  <a:lnTo>
                    <a:pt x="45" y="24"/>
                  </a:lnTo>
                  <a:lnTo>
                    <a:pt x="77" y="2"/>
                  </a:lnTo>
                  <a:lnTo>
                    <a:pt x="105" y="0"/>
                  </a:lnTo>
                  <a:lnTo>
                    <a:pt x="132" y="4"/>
                  </a:lnTo>
                  <a:lnTo>
                    <a:pt x="156" y="19"/>
                  </a:lnTo>
                  <a:lnTo>
                    <a:pt x="173" y="36"/>
                  </a:lnTo>
                  <a:lnTo>
                    <a:pt x="177" y="57"/>
                  </a:lnTo>
                  <a:lnTo>
                    <a:pt x="213" y="60"/>
                  </a:lnTo>
                  <a:lnTo>
                    <a:pt x="213" y="124"/>
                  </a:lnTo>
                  <a:lnTo>
                    <a:pt x="182" y="127"/>
                  </a:lnTo>
                  <a:lnTo>
                    <a:pt x="185" y="163"/>
                  </a:lnTo>
                  <a:lnTo>
                    <a:pt x="218" y="170"/>
                  </a:lnTo>
                  <a:lnTo>
                    <a:pt x="218" y="237"/>
                  </a:lnTo>
                  <a:lnTo>
                    <a:pt x="175" y="237"/>
                  </a:lnTo>
                  <a:lnTo>
                    <a:pt x="175" y="295"/>
                  </a:lnTo>
                  <a:lnTo>
                    <a:pt x="204" y="297"/>
                  </a:lnTo>
                  <a:lnTo>
                    <a:pt x="204" y="398"/>
                  </a:lnTo>
                  <a:lnTo>
                    <a:pt x="173" y="400"/>
                  </a:lnTo>
                  <a:lnTo>
                    <a:pt x="173" y="451"/>
                  </a:lnTo>
                  <a:lnTo>
                    <a:pt x="201" y="453"/>
                  </a:lnTo>
                  <a:lnTo>
                    <a:pt x="201" y="564"/>
                  </a:lnTo>
                  <a:lnTo>
                    <a:pt x="12" y="566"/>
                  </a:lnTo>
                  <a:lnTo>
                    <a:pt x="12" y="456"/>
                  </a:lnTo>
                  <a:lnTo>
                    <a:pt x="38" y="456"/>
                  </a:lnTo>
                  <a:lnTo>
                    <a:pt x="38" y="396"/>
                  </a:lnTo>
                  <a:lnTo>
                    <a:pt x="12" y="396"/>
                  </a:lnTo>
                  <a:lnTo>
                    <a:pt x="12" y="292"/>
                  </a:lnTo>
                  <a:lnTo>
                    <a:pt x="38" y="290"/>
                  </a:lnTo>
                  <a:lnTo>
                    <a:pt x="38" y="228"/>
                  </a:lnTo>
                  <a:lnTo>
                    <a:pt x="7" y="228"/>
                  </a:lnTo>
                  <a:lnTo>
                    <a:pt x="7" y="170"/>
                  </a:lnTo>
                  <a:lnTo>
                    <a:pt x="38" y="170"/>
                  </a:lnTo>
                  <a:lnTo>
                    <a:pt x="38" y="120"/>
                  </a:lnTo>
                  <a:lnTo>
                    <a:pt x="0" y="120"/>
                  </a:lnTo>
                  <a:lnTo>
                    <a:pt x="0" y="62"/>
                  </a:lnTo>
                  <a:lnTo>
                    <a:pt x="36" y="57"/>
                  </a:lnTo>
                </a:path>
              </a:pathLst>
            </a:custGeom>
            <a:gradFill rotWithShape="0">
              <a:gsLst>
                <a:gs pos="0">
                  <a:srgbClr val="FFFFFF">
                    <a:gamma/>
                    <a:shade val="29804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 cap="rnd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280659" name="Group 1107"/>
            <p:cNvGrpSpPr>
              <a:grpSpLocks/>
            </p:cNvGrpSpPr>
            <p:nvPr/>
          </p:nvGrpSpPr>
          <p:grpSpPr bwMode="auto">
            <a:xfrm>
              <a:off x="4912" y="2284"/>
              <a:ext cx="376" cy="629"/>
              <a:chOff x="4912" y="2284"/>
              <a:chExt cx="376" cy="629"/>
            </a:xfrm>
          </p:grpSpPr>
          <p:sp>
            <p:nvSpPr>
              <p:cNvPr id="280660" name="Rectangle 1108"/>
              <p:cNvSpPr>
                <a:spLocks noChangeArrowheads="1"/>
              </p:cNvSpPr>
              <p:nvPr/>
            </p:nvSpPr>
            <p:spPr bwMode="auto">
              <a:xfrm>
                <a:off x="4912" y="2284"/>
                <a:ext cx="376" cy="316"/>
              </a:xfrm>
              <a:prstGeom prst="rect">
                <a:avLst/>
              </a:prstGeom>
              <a:gradFill rotWithShape="0">
                <a:gsLst>
                  <a:gs pos="0">
                    <a:srgbClr val="FAFD00">
                      <a:gamma/>
                      <a:shade val="29804"/>
                      <a:invGamma/>
                    </a:srgbClr>
                  </a:gs>
                  <a:gs pos="50000">
                    <a:srgbClr val="FAFD00"/>
                  </a:gs>
                  <a:gs pos="100000">
                    <a:srgbClr val="FAFD00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61" name="Rectangle 1109"/>
              <p:cNvSpPr>
                <a:spLocks noChangeArrowheads="1"/>
              </p:cNvSpPr>
              <p:nvPr/>
            </p:nvSpPr>
            <p:spPr bwMode="auto">
              <a:xfrm>
                <a:off x="4969" y="2608"/>
                <a:ext cx="262" cy="214"/>
              </a:xfrm>
              <a:prstGeom prst="rect">
                <a:avLst/>
              </a:prstGeom>
              <a:gradFill rotWithShape="0">
                <a:gsLst>
                  <a:gs pos="0">
                    <a:srgbClr val="FAFD00">
                      <a:gamma/>
                      <a:shade val="29804"/>
                      <a:invGamma/>
                    </a:srgbClr>
                  </a:gs>
                  <a:gs pos="50000">
                    <a:srgbClr val="FAFD00"/>
                  </a:gs>
                  <a:gs pos="100000">
                    <a:srgbClr val="FAFD00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62" name="Rectangle 1110"/>
              <p:cNvSpPr>
                <a:spLocks noChangeArrowheads="1"/>
              </p:cNvSpPr>
              <p:nvPr/>
            </p:nvSpPr>
            <p:spPr bwMode="auto">
              <a:xfrm>
                <a:off x="4935" y="2609"/>
                <a:ext cx="334" cy="19"/>
              </a:xfrm>
              <a:prstGeom prst="rect">
                <a:avLst/>
              </a:prstGeom>
              <a:gradFill rotWithShape="0">
                <a:gsLst>
                  <a:gs pos="0">
                    <a:srgbClr val="CECECE">
                      <a:gamma/>
                      <a:shade val="29804"/>
                      <a:invGamma/>
                    </a:srgbClr>
                  </a:gs>
                  <a:gs pos="50000">
                    <a:srgbClr val="CECECE"/>
                  </a:gs>
                  <a:gs pos="100000">
                    <a:srgbClr val="CECECE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63" name="Arc 1111"/>
              <p:cNvSpPr>
                <a:spLocks/>
              </p:cNvSpPr>
              <p:nvPr/>
            </p:nvSpPr>
            <p:spPr bwMode="auto">
              <a:xfrm>
                <a:off x="4968" y="2663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64" name="Arc 1112"/>
              <p:cNvSpPr>
                <a:spLocks/>
              </p:cNvSpPr>
              <p:nvPr/>
            </p:nvSpPr>
            <p:spPr bwMode="auto">
              <a:xfrm>
                <a:off x="4970" y="2687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65" name="Arc 1113"/>
              <p:cNvSpPr>
                <a:spLocks/>
              </p:cNvSpPr>
              <p:nvPr/>
            </p:nvSpPr>
            <p:spPr bwMode="auto">
              <a:xfrm>
                <a:off x="4967" y="2711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66" name="Arc 1114"/>
              <p:cNvSpPr>
                <a:spLocks/>
              </p:cNvSpPr>
              <p:nvPr/>
            </p:nvSpPr>
            <p:spPr bwMode="auto">
              <a:xfrm>
                <a:off x="4968" y="2739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67" name="Arc 1115"/>
              <p:cNvSpPr>
                <a:spLocks/>
              </p:cNvSpPr>
              <p:nvPr/>
            </p:nvSpPr>
            <p:spPr bwMode="auto">
              <a:xfrm>
                <a:off x="4970" y="2761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68" name="Arc 1116"/>
              <p:cNvSpPr>
                <a:spLocks/>
              </p:cNvSpPr>
              <p:nvPr/>
            </p:nvSpPr>
            <p:spPr bwMode="auto">
              <a:xfrm>
                <a:off x="4971" y="2785"/>
                <a:ext cx="263" cy="3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0669" name="Freeform 1117"/>
              <p:cNvSpPr>
                <a:spLocks/>
              </p:cNvSpPr>
              <p:nvPr/>
            </p:nvSpPr>
            <p:spPr bwMode="auto">
              <a:xfrm>
                <a:off x="5072" y="2825"/>
                <a:ext cx="160" cy="88"/>
              </a:xfrm>
              <a:custGeom>
                <a:avLst/>
                <a:gdLst>
                  <a:gd name="T0" fmla="*/ 0 w 160"/>
                  <a:gd name="T1" fmla="*/ 57 h 88"/>
                  <a:gd name="T2" fmla="*/ 0 w 160"/>
                  <a:gd name="T3" fmla="*/ 87 h 88"/>
                  <a:gd name="T4" fmla="*/ 159 w 160"/>
                  <a:gd name="T5" fmla="*/ 87 h 88"/>
                  <a:gd name="T6" fmla="*/ 159 w 160"/>
                  <a:gd name="T7" fmla="*/ 0 h 88"/>
                  <a:gd name="T8" fmla="*/ 126 w 160"/>
                  <a:gd name="T9" fmla="*/ 0 h 88"/>
                  <a:gd name="T10" fmla="*/ 126 w 160"/>
                  <a:gd name="T11" fmla="*/ 57 h 88"/>
                  <a:gd name="T12" fmla="*/ 0 w 160"/>
                  <a:gd name="T13" fmla="*/ 5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0" h="88">
                    <a:moveTo>
                      <a:pt x="0" y="57"/>
                    </a:moveTo>
                    <a:lnTo>
                      <a:pt x="0" y="87"/>
                    </a:lnTo>
                    <a:lnTo>
                      <a:pt x="159" y="87"/>
                    </a:lnTo>
                    <a:lnTo>
                      <a:pt x="159" y="0"/>
                    </a:lnTo>
                    <a:lnTo>
                      <a:pt x="126" y="0"/>
                    </a:lnTo>
                    <a:lnTo>
                      <a:pt x="126" y="57"/>
                    </a:lnTo>
                    <a:lnTo>
                      <a:pt x="0" y="57"/>
                    </a:lnTo>
                  </a:path>
                </a:pathLst>
              </a:custGeom>
              <a:gradFill rotWithShape="0">
                <a:gsLst>
                  <a:gs pos="0">
                    <a:srgbClr val="CECECE"/>
                  </a:gs>
                  <a:gs pos="100000">
                    <a:srgbClr val="CECECE">
                      <a:gamma/>
                      <a:shade val="29804"/>
                      <a:invGamma/>
                    </a:srgbClr>
                  </a:gs>
                </a:gsLst>
                <a:lin ang="2700000" scaled="1"/>
              </a:gradFill>
              <a:ln w="12700" cap="rnd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0670" name="AutoShape 1118"/>
              <p:cNvSpPr>
                <a:spLocks noChangeArrowheads="1"/>
              </p:cNvSpPr>
              <p:nvPr/>
            </p:nvSpPr>
            <p:spPr bwMode="auto">
              <a:xfrm rot="-10800000" flipH="1" flipV="1">
                <a:off x="5074" y="2830"/>
                <a:ext cx="46" cy="33"/>
              </a:xfrm>
              <a:custGeom>
                <a:avLst/>
                <a:gdLst>
                  <a:gd name="G0" fmla="+- 5399 0 0"/>
                  <a:gd name="G1" fmla="+- 21600 0 5399"/>
                  <a:gd name="G2" fmla="*/ 5399 1 2"/>
                  <a:gd name="G3" fmla="+- 21600 0 G2"/>
                  <a:gd name="G4" fmla="+/ 5399 21600 2"/>
                  <a:gd name="G5" fmla="+/ G1 0 2"/>
                  <a:gd name="G6" fmla="*/ 21600 21600 5399"/>
                  <a:gd name="G7" fmla="*/ G6 1 2"/>
                  <a:gd name="G8" fmla="+- 21600 0 G7"/>
                  <a:gd name="G9" fmla="*/ 21600 1 2"/>
                  <a:gd name="G10" fmla="+- 5399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399" y="21600"/>
                    </a:lnTo>
                    <a:lnTo>
                      <a:pt x="16201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CECECE">
                      <a:gamma/>
                      <a:shade val="29804"/>
                      <a:invGamma/>
                    </a:srgbClr>
                  </a:gs>
                  <a:gs pos="50000">
                    <a:srgbClr val="CECECE"/>
                  </a:gs>
                  <a:gs pos="100000">
                    <a:srgbClr val="CECECE">
                      <a:gamma/>
                      <a:shade val="2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280671" name="Rectangle 1119"/>
            <p:cNvSpPr>
              <a:spLocks noChangeArrowheads="1"/>
            </p:cNvSpPr>
            <p:nvPr/>
          </p:nvSpPr>
          <p:spPr bwMode="auto">
            <a:xfrm>
              <a:off x="5077" y="1684"/>
              <a:ext cx="55" cy="124"/>
            </a:xfrm>
            <a:prstGeom prst="rect">
              <a:avLst/>
            </a:prstGeom>
            <a:gradFill rotWithShape="0">
              <a:gsLst>
                <a:gs pos="0">
                  <a:srgbClr val="676767">
                    <a:gamma/>
                    <a:shade val="29804"/>
                    <a:invGamma/>
                  </a:srgbClr>
                </a:gs>
                <a:gs pos="50000">
                  <a:srgbClr val="676767"/>
                </a:gs>
                <a:gs pos="100000">
                  <a:srgbClr val="676767">
                    <a:gamma/>
                    <a:shade val="29804"/>
                    <a:invGamma/>
                  </a:srgbClr>
                </a:gs>
              </a:gsLst>
              <a:lin ang="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0672" name="Rectangle 1120"/>
            <p:cNvSpPr>
              <a:spLocks noChangeArrowheads="1"/>
            </p:cNvSpPr>
            <p:nvPr/>
          </p:nvSpPr>
          <p:spPr bwMode="auto">
            <a:xfrm>
              <a:off x="4890" y="2061"/>
              <a:ext cx="41" cy="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endParaRPr lang="en-US" altLang="en-US" sz="900">
                <a:solidFill>
                  <a:srgbClr val="FC0128"/>
                </a:solidFill>
              </a:endParaRPr>
            </a:p>
          </p:txBody>
        </p:sp>
      </p:grpSp>
      <p:sp>
        <p:nvSpPr>
          <p:cNvPr id="280673" name="Rectangle 1121"/>
          <p:cNvSpPr>
            <a:spLocks noChangeArrowheads="1"/>
          </p:cNvSpPr>
          <p:nvPr/>
        </p:nvSpPr>
        <p:spPr bwMode="auto">
          <a:xfrm>
            <a:off x="617538" y="3173413"/>
            <a:ext cx="644525" cy="315912"/>
          </a:xfrm>
          <a:prstGeom prst="rect">
            <a:avLst/>
          </a:prstGeom>
          <a:solidFill>
            <a:schemeClr val="tx2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74" name="AutoShape 1122"/>
          <p:cNvSpPr>
            <a:spLocks noChangeArrowheads="1"/>
          </p:cNvSpPr>
          <p:nvPr/>
        </p:nvSpPr>
        <p:spPr bwMode="auto">
          <a:xfrm flipH="1" flipV="1">
            <a:off x="666750" y="857250"/>
            <a:ext cx="590550" cy="1162050"/>
          </a:xfrm>
          <a:prstGeom prst="upArrow">
            <a:avLst>
              <a:gd name="adj1" fmla="val 50000"/>
              <a:gd name="adj2" fmla="val 49194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75" name="AutoShape 1123"/>
          <p:cNvSpPr>
            <a:spLocks noChangeArrowheads="1"/>
          </p:cNvSpPr>
          <p:nvPr/>
        </p:nvSpPr>
        <p:spPr bwMode="auto">
          <a:xfrm flipH="1" flipV="1">
            <a:off x="590550" y="4495800"/>
            <a:ext cx="590550" cy="1162050"/>
          </a:xfrm>
          <a:prstGeom prst="upArrow">
            <a:avLst>
              <a:gd name="adj1" fmla="val 50000"/>
              <a:gd name="adj2" fmla="val 49194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76" name="AutoShape 1124"/>
          <p:cNvSpPr>
            <a:spLocks noChangeArrowheads="1"/>
          </p:cNvSpPr>
          <p:nvPr/>
        </p:nvSpPr>
        <p:spPr bwMode="auto">
          <a:xfrm flipV="1">
            <a:off x="800100" y="6210300"/>
            <a:ext cx="1085850" cy="6477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77" name="AutoShape 1125"/>
          <p:cNvSpPr>
            <a:spLocks noChangeArrowheads="1"/>
          </p:cNvSpPr>
          <p:nvPr/>
        </p:nvSpPr>
        <p:spPr bwMode="auto">
          <a:xfrm rot="16102709" flipV="1">
            <a:off x="7621588" y="6086475"/>
            <a:ext cx="774700" cy="695325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78" name="AutoShape 1126"/>
          <p:cNvSpPr>
            <a:spLocks noChangeArrowheads="1"/>
          </p:cNvSpPr>
          <p:nvPr/>
        </p:nvSpPr>
        <p:spPr bwMode="auto">
          <a:xfrm>
            <a:off x="3067050" y="6419850"/>
            <a:ext cx="3790950" cy="438150"/>
          </a:xfrm>
          <a:prstGeom prst="rightArrow">
            <a:avLst>
              <a:gd name="adj1" fmla="val 50000"/>
              <a:gd name="adj2" fmla="val 216304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79" name="Rectangle 1127"/>
          <p:cNvSpPr>
            <a:spLocks noChangeArrowheads="1"/>
          </p:cNvSpPr>
          <p:nvPr/>
        </p:nvSpPr>
        <p:spPr bwMode="auto">
          <a:xfrm>
            <a:off x="0" y="3151188"/>
            <a:ext cx="1965325" cy="371475"/>
          </a:xfrm>
          <a:prstGeom prst="rect">
            <a:avLst/>
          </a:prstGeom>
          <a:gradFill rotWithShape="0">
            <a:gsLst>
              <a:gs pos="0">
                <a:srgbClr val="FAFD00">
                  <a:gamma/>
                  <a:shade val="29804"/>
                  <a:invGamma/>
                </a:srgbClr>
              </a:gs>
              <a:gs pos="50000">
                <a:srgbClr val="FAFD00"/>
              </a:gs>
              <a:gs pos="100000">
                <a:srgbClr val="FAFD00">
                  <a:gamma/>
                  <a:shade val="29804"/>
                  <a:invGamma/>
                </a:srgbClr>
              </a:gs>
            </a:gsLst>
            <a:lin ang="0" scaled="1"/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80" name="Rectangle 1128"/>
          <p:cNvSpPr>
            <a:spLocks noChangeArrowheads="1"/>
          </p:cNvSpPr>
          <p:nvPr/>
        </p:nvSpPr>
        <p:spPr bwMode="auto">
          <a:xfrm>
            <a:off x="7178675" y="3132138"/>
            <a:ext cx="1965325" cy="371475"/>
          </a:xfrm>
          <a:prstGeom prst="rect">
            <a:avLst/>
          </a:prstGeom>
          <a:gradFill rotWithShape="0">
            <a:gsLst>
              <a:gs pos="0">
                <a:srgbClr val="FAFD00">
                  <a:gamma/>
                  <a:shade val="29804"/>
                  <a:invGamma/>
                </a:srgbClr>
              </a:gs>
              <a:gs pos="50000">
                <a:srgbClr val="FAFD00"/>
              </a:gs>
              <a:gs pos="100000">
                <a:srgbClr val="FAFD00">
                  <a:gamma/>
                  <a:shade val="29804"/>
                  <a:invGamma/>
                </a:srgbClr>
              </a:gs>
            </a:gsLst>
            <a:lin ang="0" scaled="1"/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81" name="AutoShape 1129"/>
          <p:cNvSpPr>
            <a:spLocks noChangeArrowheads="1"/>
          </p:cNvSpPr>
          <p:nvPr/>
        </p:nvSpPr>
        <p:spPr bwMode="auto">
          <a:xfrm>
            <a:off x="7867650" y="2571750"/>
            <a:ext cx="590550" cy="1162050"/>
          </a:xfrm>
          <a:prstGeom prst="upArrow">
            <a:avLst>
              <a:gd name="adj1" fmla="val 50000"/>
              <a:gd name="adj2" fmla="val 49194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82" name="Text Box 1130"/>
          <p:cNvSpPr txBox="1">
            <a:spLocks noChangeArrowheads="1"/>
          </p:cNvSpPr>
          <p:nvPr/>
        </p:nvSpPr>
        <p:spPr bwMode="auto">
          <a:xfrm>
            <a:off x="498475" y="2117725"/>
            <a:ext cx="877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rgbClr val="CC0000"/>
                </a:solidFill>
                <a:latin typeface="Times New Roman" panose="02020603050405020304" pitchFamily="18" charset="0"/>
              </a:rPr>
              <a:t>NGK</a:t>
            </a:r>
          </a:p>
        </p:txBody>
      </p:sp>
      <p:sp>
        <p:nvSpPr>
          <p:cNvPr id="280683" name="Text Box 1131"/>
          <p:cNvSpPr txBox="1">
            <a:spLocks noChangeArrowheads="1"/>
          </p:cNvSpPr>
          <p:nvPr/>
        </p:nvSpPr>
        <p:spPr bwMode="auto">
          <a:xfrm>
            <a:off x="7718425" y="2136775"/>
            <a:ext cx="877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rgbClr val="CC0000"/>
                </a:solidFill>
                <a:latin typeface="Times New Roman" panose="02020603050405020304" pitchFamily="18" charset="0"/>
              </a:rPr>
              <a:t>NGK</a:t>
            </a:r>
          </a:p>
        </p:txBody>
      </p:sp>
      <p:sp>
        <p:nvSpPr>
          <p:cNvPr id="280684" name="Text Box 1132"/>
          <p:cNvSpPr txBox="1">
            <a:spLocks noChangeArrowheads="1"/>
          </p:cNvSpPr>
          <p:nvPr/>
        </p:nvSpPr>
        <p:spPr bwMode="auto">
          <a:xfrm>
            <a:off x="8347075" y="311150"/>
            <a:ext cx="444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600">
                <a:solidFill>
                  <a:srgbClr val="CC0000"/>
                </a:solidFill>
                <a:latin typeface="Times New Roman" panose="02020603050405020304" pitchFamily="18" charset="0"/>
              </a:rPr>
              <a:t>+</a:t>
            </a:r>
          </a:p>
        </p:txBody>
      </p:sp>
      <p:sp>
        <p:nvSpPr>
          <p:cNvPr id="280685" name="Text Box 1133"/>
          <p:cNvSpPr txBox="1">
            <a:spLocks noChangeArrowheads="1"/>
          </p:cNvSpPr>
          <p:nvPr/>
        </p:nvSpPr>
        <p:spPr bwMode="auto">
          <a:xfrm>
            <a:off x="155575" y="196850"/>
            <a:ext cx="41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600">
                <a:solidFill>
                  <a:srgbClr val="CC0000"/>
                </a:solidFill>
                <a:latin typeface="Times New Roman" panose="02020603050405020304" pitchFamily="18" charset="0"/>
              </a:rPr>
              <a:t>_</a:t>
            </a:r>
          </a:p>
        </p:txBody>
      </p:sp>
      <p:sp>
        <p:nvSpPr>
          <p:cNvPr id="280686" name="AutoShape 1134"/>
          <p:cNvSpPr>
            <a:spLocks noChangeArrowheads="1"/>
          </p:cNvSpPr>
          <p:nvPr/>
        </p:nvSpPr>
        <p:spPr bwMode="auto">
          <a:xfrm rot="-10800000">
            <a:off x="3048000" y="266700"/>
            <a:ext cx="3790950" cy="438150"/>
          </a:xfrm>
          <a:prstGeom prst="rightArrow">
            <a:avLst>
              <a:gd name="adj1" fmla="val 50000"/>
              <a:gd name="adj2" fmla="val 216304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87" name="AutoShape 1135"/>
          <p:cNvSpPr>
            <a:spLocks noChangeArrowheads="1"/>
          </p:cNvSpPr>
          <p:nvPr/>
        </p:nvSpPr>
        <p:spPr bwMode="auto">
          <a:xfrm flipH="1" flipV="1">
            <a:off x="628650" y="2895600"/>
            <a:ext cx="590550" cy="1162050"/>
          </a:xfrm>
          <a:prstGeom prst="upArrow">
            <a:avLst>
              <a:gd name="adj1" fmla="val 50000"/>
              <a:gd name="adj2" fmla="val 49194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0688" name="Text Box 1136"/>
          <p:cNvSpPr txBox="1">
            <a:spLocks noChangeArrowheads="1"/>
          </p:cNvSpPr>
          <p:nvPr/>
        </p:nvSpPr>
        <p:spPr bwMode="auto">
          <a:xfrm>
            <a:off x="2765425" y="1108075"/>
            <a:ext cx="3844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ELECTRON FLOW - TO +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3" name="Text Box 1027"/>
          <p:cNvSpPr txBox="1">
            <a:spLocks noChangeArrowheads="1"/>
          </p:cNvSpPr>
          <p:nvPr/>
        </p:nvSpPr>
        <p:spPr bwMode="auto">
          <a:xfrm>
            <a:off x="1828800" y="533401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sp>
        <p:nvSpPr>
          <p:cNvPr id="281605" name="Text Box 1029"/>
          <p:cNvSpPr txBox="1">
            <a:spLocks noChangeArrowheads="1"/>
          </p:cNvSpPr>
          <p:nvPr/>
        </p:nvSpPr>
        <p:spPr bwMode="auto">
          <a:xfrm>
            <a:off x="586517" y="1341437"/>
            <a:ext cx="8686993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The arrows on the previous page show the direction of 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electron flow in the circuit when a spark occurs. It can be seen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that the electron path is from the left end (-) of the secondary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winding through the centre electrode and then through the head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to the outer electrode of the right hand plug. After then jumping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over the gap to the centre electrode they flow to the right hand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end of the secondary (+) winding.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The series connection of the spark plugs causes one of the plugs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to always fire in the reverse direction. The wasted firing needs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very little energy to bridge the gap due to the lack of pressure in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the cylinder, leaving more power for the cylinder under pressure.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endParaRPr lang="en-GB" altLang="en-US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7" name="Text Box 1027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sp>
        <p:nvSpPr>
          <p:cNvPr id="282629" name="Text Box 1029"/>
          <p:cNvSpPr txBox="1">
            <a:spLocks noChangeArrowheads="1"/>
          </p:cNvSpPr>
          <p:nvPr/>
        </p:nvSpPr>
        <p:spPr bwMode="auto">
          <a:xfrm>
            <a:off x="441325" y="1241425"/>
            <a:ext cx="855080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Construct the following circuit in Crocodile Clips. It shows very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simply how one coil pack operates. Print out your design. </a:t>
            </a:r>
          </a:p>
        </p:txBody>
      </p:sp>
      <p:graphicFrame>
        <p:nvGraphicFramePr>
          <p:cNvPr id="282630" name="Object 1030"/>
          <p:cNvGraphicFramePr>
            <a:graphicFrameLocks noChangeAspect="1"/>
          </p:cNvGraphicFramePr>
          <p:nvPr/>
        </p:nvGraphicFramePr>
        <p:xfrm>
          <a:off x="457200" y="2095500"/>
          <a:ext cx="8324850" cy="460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633" name="Crocodile Clips Design" r:id="rId3" imgW="6400000" imgH="3543795" progId="CrocodileClipsCircuit">
                  <p:embed/>
                </p:oleObj>
              </mc:Choice>
              <mc:Fallback>
                <p:oleObj name="Crocodile Clips Design" r:id="rId3" imgW="6400000" imgH="3543795" progId="CrocodileClipsCircuit">
                  <p:embed/>
                  <p:pic>
                    <p:nvPicPr>
                      <p:cNvPr id="0" name="Object 10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095500"/>
                        <a:ext cx="8324850" cy="460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1" name="Text Box 1027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sp>
        <p:nvSpPr>
          <p:cNvPr id="283653" name="Text Box 1029"/>
          <p:cNvSpPr txBox="1">
            <a:spLocks noChangeArrowheads="1"/>
          </p:cNvSpPr>
          <p:nvPr/>
        </p:nvSpPr>
        <p:spPr bwMode="auto">
          <a:xfrm>
            <a:off x="479425" y="1603375"/>
            <a:ext cx="815883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On DIS systems the ECU obtains crankshaft position by the 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means of an inductive sensor (many systems have a camshaft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sensor as a failsafe).</a:t>
            </a:r>
          </a:p>
        </p:txBody>
      </p:sp>
      <p:grpSp>
        <p:nvGrpSpPr>
          <p:cNvPr id="283655" name="Group 1031"/>
          <p:cNvGrpSpPr>
            <a:grpSpLocks/>
          </p:cNvGrpSpPr>
          <p:nvPr/>
        </p:nvGrpSpPr>
        <p:grpSpPr bwMode="auto">
          <a:xfrm>
            <a:off x="704850" y="2755900"/>
            <a:ext cx="3155950" cy="1720850"/>
            <a:chOff x="564" y="2576"/>
            <a:chExt cx="1988" cy="1084"/>
          </a:xfrm>
        </p:grpSpPr>
        <p:sp>
          <p:nvSpPr>
            <p:cNvPr id="283656" name="Rectangle 1032"/>
            <p:cNvSpPr>
              <a:spLocks noChangeArrowheads="1"/>
            </p:cNvSpPr>
            <p:nvPr/>
          </p:nvSpPr>
          <p:spPr bwMode="auto">
            <a:xfrm>
              <a:off x="564" y="2685"/>
              <a:ext cx="126" cy="541"/>
            </a:xfrm>
            <a:prstGeom prst="rect">
              <a:avLst/>
            </a:prstGeom>
            <a:gradFill rotWithShape="0">
              <a:gsLst>
                <a:gs pos="0">
                  <a:srgbClr val="FAFD00">
                    <a:gamma/>
                    <a:shade val="29804"/>
                    <a:invGamma/>
                  </a:srgbClr>
                </a:gs>
                <a:gs pos="50000">
                  <a:srgbClr val="FAFD00"/>
                </a:gs>
                <a:gs pos="100000">
                  <a:srgbClr val="FAFD00">
                    <a:gamma/>
                    <a:shade val="29804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57" name="Rectangle 1033"/>
            <p:cNvSpPr>
              <a:spLocks noChangeArrowheads="1"/>
            </p:cNvSpPr>
            <p:nvPr/>
          </p:nvSpPr>
          <p:spPr bwMode="auto">
            <a:xfrm>
              <a:off x="659" y="2689"/>
              <a:ext cx="1700" cy="523"/>
            </a:xfrm>
            <a:prstGeom prst="rect">
              <a:avLst/>
            </a:prstGeom>
            <a:gradFill rotWithShape="0">
              <a:gsLst>
                <a:gs pos="0">
                  <a:srgbClr val="7FFF00">
                    <a:gamma/>
                    <a:shade val="29804"/>
                    <a:invGamma/>
                  </a:srgbClr>
                </a:gs>
                <a:gs pos="50000">
                  <a:srgbClr val="7FFF00"/>
                </a:gs>
                <a:gs pos="100000">
                  <a:srgbClr val="7FFF00">
                    <a:gamma/>
                    <a:shade val="29804"/>
                    <a:invGamma/>
                  </a:srgbClr>
                </a:gs>
              </a:gsLst>
              <a:lin ang="5400000" scaled="1"/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58" name="Rectangle 1034"/>
            <p:cNvSpPr>
              <a:spLocks noChangeArrowheads="1"/>
            </p:cNvSpPr>
            <p:nvPr/>
          </p:nvSpPr>
          <p:spPr bwMode="auto">
            <a:xfrm>
              <a:off x="607" y="2813"/>
              <a:ext cx="1321" cy="291"/>
            </a:xfrm>
            <a:prstGeom prst="rect">
              <a:avLst/>
            </a:prstGeom>
            <a:gradFill rotWithShape="0">
              <a:gsLst>
                <a:gs pos="0">
                  <a:srgbClr val="919191">
                    <a:gamma/>
                    <a:shade val="49804"/>
                    <a:invGamma/>
                  </a:srgbClr>
                </a:gs>
                <a:gs pos="50000">
                  <a:srgbClr val="919191"/>
                </a:gs>
                <a:gs pos="100000">
                  <a:srgbClr val="919191">
                    <a:gamma/>
                    <a:shade val="49804"/>
                    <a:invGamma/>
                  </a:srgbClr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59" name="Oval 1035"/>
            <p:cNvSpPr>
              <a:spLocks noChangeArrowheads="1"/>
            </p:cNvSpPr>
            <p:nvPr/>
          </p:nvSpPr>
          <p:spPr bwMode="auto">
            <a:xfrm rot="720000">
              <a:off x="817" y="2793"/>
              <a:ext cx="55" cy="313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60" name="Oval 1036"/>
            <p:cNvSpPr>
              <a:spLocks noChangeArrowheads="1"/>
            </p:cNvSpPr>
            <p:nvPr/>
          </p:nvSpPr>
          <p:spPr bwMode="auto">
            <a:xfrm rot="720000">
              <a:off x="891" y="2802"/>
              <a:ext cx="55" cy="309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61" name="Oval 1037"/>
            <p:cNvSpPr>
              <a:spLocks noChangeArrowheads="1"/>
            </p:cNvSpPr>
            <p:nvPr/>
          </p:nvSpPr>
          <p:spPr bwMode="auto">
            <a:xfrm rot="720000">
              <a:off x="964" y="2793"/>
              <a:ext cx="50" cy="313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62" name="Oval 1038"/>
            <p:cNvSpPr>
              <a:spLocks noChangeArrowheads="1"/>
            </p:cNvSpPr>
            <p:nvPr/>
          </p:nvSpPr>
          <p:spPr bwMode="auto">
            <a:xfrm rot="720000">
              <a:off x="1033" y="2791"/>
              <a:ext cx="52" cy="312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63" name="Oval 1039"/>
            <p:cNvSpPr>
              <a:spLocks noChangeArrowheads="1"/>
            </p:cNvSpPr>
            <p:nvPr/>
          </p:nvSpPr>
          <p:spPr bwMode="auto">
            <a:xfrm rot="720000">
              <a:off x="1112" y="2793"/>
              <a:ext cx="51" cy="313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64" name="Oval 1040"/>
            <p:cNvSpPr>
              <a:spLocks noChangeArrowheads="1"/>
            </p:cNvSpPr>
            <p:nvPr/>
          </p:nvSpPr>
          <p:spPr bwMode="auto">
            <a:xfrm rot="720000">
              <a:off x="1199" y="2789"/>
              <a:ext cx="50" cy="314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65" name="Oval 1041"/>
            <p:cNvSpPr>
              <a:spLocks noChangeArrowheads="1"/>
            </p:cNvSpPr>
            <p:nvPr/>
          </p:nvSpPr>
          <p:spPr bwMode="auto">
            <a:xfrm rot="720000">
              <a:off x="1272" y="2788"/>
              <a:ext cx="50" cy="312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66" name="Oval 1042"/>
            <p:cNvSpPr>
              <a:spLocks noChangeArrowheads="1"/>
            </p:cNvSpPr>
            <p:nvPr/>
          </p:nvSpPr>
          <p:spPr bwMode="auto">
            <a:xfrm rot="720000">
              <a:off x="1337" y="2788"/>
              <a:ext cx="57" cy="312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67" name="Oval 1043"/>
            <p:cNvSpPr>
              <a:spLocks noChangeArrowheads="1"/>
            </p:cNvSpPr>
            <p:nvPr/>
          </p:nvSpPr>
          <p:spPr bwMode="auto">
            <a:xfrm rot="720000">
              <a:off x="1408" y="2792"/>
              <a:ext cx="52" cy="310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68" name="Oval 1044"/>
            <p:cNvSpPr>
              <a:spLocks noChangeArrowheads="1"/>
            </p:cNvSpPr>
            <p:nvPr/>
          </p:nvSpPr>
          <p:spPr bwMode="auto">
            <a:xfrm rot="720000">
              <a:off x="1499" y="2793"/>
              <a:ext cx="50" cy="313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69" name="Oval 1045"/>
            <p:cNvSpPr>
              <a:spLocks noChangeArrowheads="1"/>
            </p:cNvSpPr>
            <p:nvPr/>
          </p:nvSpPr>
          <p:spPr bwMode="auto">
            <a:xfrm rot="720000">
              <a:off x="1566" y="2792"/>
              <a:ext cx="50" cy="310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70" name="Oval 1046"/>
            <p:cNvSpPr>
              <a:spLocks noChangeArrowheads="1"/>
            </p:cNvSpPr>
            <p:nvPr/>
          </p:nvSpPr>
          <p:spPr bwMode="auto">
            <a:xfrm rot="720000">
              <a:off x="1640" y="2792"/>
              <a:ext cx="50" cy="310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71" name="Rectangle 1047"/>
            <p:cNvSpPr>
              <a:spLocks noChangeArrowheads="1"/>
            </p:cNvSpPr>
            <p:nvPr/>
          </p:nvSpPr>
          <p:spPr bwMode="auto">
            <a:xfrm>
              <a:off x="1922" y="2770"/>
              <a:ext cx="383" cy="372"/>
            </a:xfrm>
            <a:prstGeom prst="rect">
              <a:avLst/>
            </a:prstGeom>
            <a:gradFill rotWithShape="0">
              <a:gsLst>
                <a:gs pos="0">
                  <a:srgbClr val="333333">
                    <a:gamma/>
                    <a:shade val="29804"/>
                    <a:invGamma/>
                  </a:srgbClr>
                </a:gs>
                <a:gs pos="50000">
                  <a:srgbClr val="333333"/>
                </a:gs>
                <a:gs pos="100000">
                  <a:srgbClr val="333333">
                    <a:gamma/>
                    <a:shade val="29804"/>
                    <a:invGamma/>
                  </a:srgbClr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72" name="Rectangle 1048"/>
            <p:cNvSpPr>
              <a:spLocks noChangeArrowheads="1"/>
            </p:cNvSpPr>
            <p:nvPr/>
          </p:nvSpPr>
          <p:spPr bwMode="auto">
            <a:xfrm>
              <a:off x="2364" y="2576"/>
              <a:ext cx="188" cy="1084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73" name="Rectangle 1049"/>
            <p:cNvSpPr>
              <a:spLocks noChangeArrowheads="1"/>
            </p:cNvSpPr>
            <p:nvPr/>
          </p:nvSpPr>
          <p:spPr bwMode="auto">
            <a:xfrm>
              <a:off x="2227" y="3460"/>
              <a:ext cx="136" cy="46"/>
            </a:xfrm>
            <a:prstGeom prst="rect">
              <a:avLst/>
            </a:prstGeom>
            <a:solidFill>
              <a:schemeClr val="tx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83674" name="Oval 1050"/>
            <p:cNvSpPr>
              <a:spLocks noChangeArrowheads="1"/>
            </p:cNvSpPr>
            <p:nvPr/>
          </p:nvSpPr>
          <p:spPr bwMode="auto">
            <a:xfrm rot="720000">
              <a:off x="724" y="2790"/>
              <a:ext cx="55" cy="313"/>
            </a:xfrm>
            <a:prstGeom prst="ellipse">
              <a:avLst/>
            </a:prstGeom>
            <a:solidFill>
              <a:srgbClr val="F35B1B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83675" name="AutoShape 1051"/>
          <p:cNvSpPr>
            <a:spLocks noChangeArrowheads="1"/>
          </p:cNvSpPr>
          <p:nvPr/>
        </p:nvSpPr>
        <p:spPr bwMode="auto">
          <a:xfrm flipH="1">
            <a:off x="3244850" y="3144838"/>
            <a:ext cx="1430338" cy="373062"/>
          </a:xfrm>
          <a:prstGeom prst="rightArrow">
            <a:avLst>
              <a:gd name="adj1" fmla="val 50000"/>
              <a:gd name="adj2" fmla="val 191720"/>
            </a:avLst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3676" name="AutoShape 1052"/>
          <p:cNvSpPr>
            <a:spLocks noChangeArrowheads="1"/>
          </p:cNvSpPr>
          <p:nvPr/>
        </p:nvSpPr>
        <p:spPr bwMode="auto">
          <a:xfrm rot="16200000">
            <a:off x="1941513" y="4006850"/>
            <a:ext cx="1428750" cy="371475"/>
          </a:xfrm>
          <a:prstGeom prst="rightArrow">
            <a:avLst>
              <a:gd name="adj1" fmla="val 50000"/>
              <a:gd name="adj2" fmla="val 192325"/>
            </a:avLst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3677" name="AutoShape 1053"/>
          <p:cNvSpPr>
            <a:spLocks noChangeArrowheads="1"/>
          </p:cNvSpPr>
          <p:nvPr/>
        </p:nvSpPr>
        <p:spPr bwMode="auto">
          <a:xfrm rot="16200000">
            <a:off x="436563" y="4030662"/>
            <a:ext cx="1428750" cy="371475"/>
          </a:xfrm>
          <a:prstGeom prst="rightArrow">
            <a:avLst>
              <a:gd name="adj1" fmla="val 50000"/>
              <a:gd name="adj2" fmla="val 192325"/>
            </a:avLst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3678" name="Rectangle 1054"/>
          <p:cNvSpPr>
            <a:spLocks noChangeArrowheads="1"/>
          </p:cNvSpPr>
          <p:nvPr/>
        </p:nvSpPr>
        <p:spPr bwMode="auto">
          <a:xfrm>
            <a:off x="3976688" y="2516188"/>
            <a:ext cx="1670330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GB" altLang="en-US" sz="1800" dirty="0">
                <a:latin typeface="Times New Roman" panose="02020603050405020304" pitchFamily="18" charset="0"/>
              </a:rPr>
              <a:t>PERMANENT</a:t>
            </a:r>
          </a:p>
          <a:p>
            <a:r>
              <a:rPr lang="en-GB" altLang="en-US" sz="1800" dirty="0">
                <a:latin typeface="Times New Roman" panose="02020603050405020304" pitchFamily="18" charset="0"/>
              </a:rPr>
              <a:t>MAGNET</a:t>
            </a:r>
          </a:p>
        </p:txBody>
      </p:sp>
      <p:sp>
        <p:nvSpPr>
          <p:cNvPr id="283679" name="Rectangle 1055"/>
          <p:cNvSpPr>
            <a:spLocks noChangeArrowheads="1"/>
          </p:cNvSpPr>
          <p:nvPr/>
        </p:nvSpPr>
        <p:spPr bwMode="auto">
          <a:xfrm>
            <a:off x="2205038" y="4916488"/>
            <a:ext cx="2149475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GB" altLang="en-US" sz="1800" dirty="0">
                <a:latin typeface="Times New Roman" panose="02020603050405020304" pitchFamily="18" charset="0"/>
              </a:rPr>
              <a:t>SOFT IRON CORE</a:t>
            </a:r>
          </a:p>
        </p:txBody>
      </p:sp>
      <p:sp>
        <p:nvSpPr>
          <p:cNvPr id="283680" name="Rectangle 1056"/>
          <p:cNvSpPr>
            <a:spLocks noChangeArrowheads="1"/>
          </p:cNvSpPr>
          <p:nvPr/>
        </p:nvSpPr>
        <p:spPr bwMode="auto">
          <a:xfrm>
            <a:off x="504825" y="4973638"/>
            <a:ext cx="1272785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GB" altLang="en-US" sz="1800" dirty="0">
                <a:latin typeface="Times New Roman" panose="02020603050405020304" pitchFamily="18" charset="0"/>
              </a:rPr>
              <a:t>WINDING</a:t>
            </a:r>
          </a:p>
        </p:txBody>
      </p:sp>
      <p:pic>
        <p:nvPicPr>
          <p:cNvPr id="283682" name="Picture 1058" descr="A:\MVC-014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100" y="2662238"/>
            <a:ext cx="3105150" cy="232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3683" name="Text Box 1059"/>
          <p:cNvSpPr txBox="1">
            <a:spLocks noChangeArrowheads="1"/>
          </p:cNvSpPr>
          <p:nvPr/>
        </p:nvSpPr>
        <p:spPr bwMode="auto">
          <a:xfrm>
            <a:off x="6461125" y="2746375"/>
            <a:ext cx="19891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/>
              <a:t>Crankshaft Sensor</a:t>
            </a:r>
          </a:p>
        </p:txBody>
      </p:sp>
      <p:pic>
        <p:nvPicPr>
          <p:cNvPr id="283684" name="Picture 1060" descr="A:\MVC-015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200" y="5100638"/>
            <a:ext cx="2139950" cy="160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3685" name="Text Box 1061"/>
          <p:cNvSpPr txBox="1">
            <a:spLocks noChangeArrowheads="1"/>
          </p:cNvSpPr>
          <p:nvPr/>
        </p:nvSpPr>
        <p:spPr bwMode="auto">
          <a:xfrm>
            <a:off x="6442075" y="5146675"/>
            <a:ext cx="1854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/>
              <a:t>Camshaft Sensor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5" name="Text Box 1027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sp>
        <p:nvSpPr>
          <p:cNvPr id="284678" name="Text Box 1030"/>
          <p:cNvSpPr txBox="1">
            <a:spLocks noChangeArrowheads="1"/>
          </p:cNvSpPr>
          <p:nvPr/>
        </p:nvSpPr>
        <p:spPr bwMode="auto">
          <a:xfrm>
            <a:off x="4632325" y="1603375"/>
            <a:ext cx="4530725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The ECU utilises the KNOCK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sensor to maximise performance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and economy. </a:t>
            </a:r>
          </a:p>
          <a:p>
            <a:endParaRPr lang="en-GB" altLang="en-US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Knock always occurs soon after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TDC and lasts between 3 to 15</a:t>
            </a:r>
          </a:p>
          <a:p>
            <a:r>
              <a:rPr lang="en-GB" altLang="en-US" dirty="0" err="1">
                <a:latin typeface="Times New Roman" panose="02020603050405020304" pitchFamily="18" charset="0"/>
              </a:rPr>
              <a:t>ms</a:t>
            </a:r>
            <a:r>
              <a:rPr lang="en-GB" altLang="en-US" dirty="0">
                <a:latin typeface="Times New Roman" panose="02020603050405020304" pitchFamily="18" charset="0"/>
              </a:rPr>
              <a:t>. Therefore the sensor is only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expected to send true knock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signals during a small window.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Within the window all the signals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are processed outside the window they are ignored.</a:t>
            </a:r>
          </a:p>
          <a:p>
            <a:endParaRPr lang="en-GB" altLang="en-US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84680" name="Picture 1032" descr="A:\MVC-016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2138363"/>
            <a:ext cx="4286250" cy="321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4681" name="Text Box 1033"/>
          <p:cNvSpPr txBox="1">
            <a:spLocks noChangeArrowheads="1"/>
          </p:cNvSpPr>
          <p:nvPr/>
        </p:nvSpPr>
        <p:spPr bwMode="auto">
          <a:xfrm>
            <a:off x="974725" y="4994275"/>
            <a:ext cx="15478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/>
              <a:t>Knock Sensor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9" name="Text Box 1027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pic>
        <p:nvPicPr>
          <p:cNvPr id="285701" name="Picture 1029" descr="D:\MULTIMED\BMP\U10_0010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1616075"/>
            <a:ext cx="3676650" cy="229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5702" name="Text Box 1030"/>
          <p:cNvSpPr txBox="1">
            <a:spLocks noChangeArrowheads="1"/>
          </p:cNvSpPr>
          <p:nvPr/>
        </p:nvSpPr>
        <p:spPr bwMode="auto">
          <a:xfrm>
            <a:off x="4270375" y="1603375"/>
            <a:ext cx="4778872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The D.I.S. system interfaces with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two double spark coils as discussed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before.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An ignition module (trigger box) is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fitted below the coil pack. </a:t>
            </a:r>
          </a:p>
        </p:txBody>
      </p:sp>
      <p:sp>
        <p:nvSpPr>
          <p:cNvPr id="285703" name="Text Box 1031"/>
          <p:cNvSpPr txBox="1">
            <a:spLocks noChangeArrowheads="1"/>
          </p:cNvSpPr>
          <p:nvPr/>
        </p:nvSpPr>
        <p:spPr bwMode="auto">
          <a:xfrm>
            <a:off x="225297" y="4034052"/>
            <a:ext cx="869340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The purpose of the module is to switch the coils on and off at the 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correct time when it receives a signal from the ECU. This signal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from the ECU is a low voltage signal (0.2 - 0.8 volts AC) known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as the Electronic Spark Timing (EST) signal.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3" name="Text Box 1027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sp>
        <p:nvSpPr>
          <p:cNvPr id="286725" name="Text Box 1029"/>
          <p:cNvSpPr txBox="1">
            <a:spLocks noChangeArrowheads="1"/>
          </p:cNvSpPr>
          <p:nvPr/>
        </p:nvSpPr>
        <p:spPr bwMode="auto">
          <a:xfrm>
            <a:off x="460375" y="1603375"/>
            <a:ext cx="6029279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There are 4 connections to the D.I.S module:</a:t>
            </a:r>
          </a:p>
          <a:p>
            <a:endParaRPr lang="en-GB" altLang="en-US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1. Ignition live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2. Earth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3. EST A (</a:t>
            </a:r>
            <a:r>
              <a:rPr lang="en-GB" altLang="en-US" dirty="0" err="1">
                <a:latin typeface="Times New Roman" panose="02020603050405020304" pitchFamily="18" charset="0"/>
              </a:rPr>
              <a:t>cyls</a:t>
            </a:r>
            <a:r>
              <a:rPr lang="en-GB" altLang="en-US" dirty="0">
                <a:latin typeface="Times New Roman" panose="02020603050405020304" pitchFamily="18" charset="0"/>
              </a:rPr>
              <a:t>. 1 + 4)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4. EST B (</a:t>
            </a:r>
            <a:r>
              <a:rPr lang="en-GB" altLang="en-US" dirty="0" err="1">
                <a:latin typeface="Times New Roman" panose="02020603050405020304" pitchFamily="18" charset="0"/>
              </a:rPr>
              <a:t>cyls</a:t>
            </a:r>
            <a:r>
              <a:rPr lang="en-GB" altLang="en-US" dirty="0">
                <a:latin typeface="Times New Roman" panose="02020603050405020304" pitchFamily="18" charset="0"/>
              </a:rPr>
              <a:t>. 2 + 3)</a:t>
            </a:r>
          </a:p>
        </p:txBody>
      </p:sp>
      <p:grpSp>
        <p:nvGrpSpPr>
          <p:cNvPr id="286726" name="Group 1030"/>
          <p:cNvGrpSpPr>
            <a:grpSpLocks/>
          </p:cNvGrpSpPr>
          <p:nvPr/>
        </p:nvGrpSpPr>
        <p:grpSpPr bwMode="auto">
          <a:xfrm>
            <a:off x="3533775" y="2397125"/>
            <a:ext cx="5322888" cy="3325813"/>
            <a:chOff x="2226" y="1510"/>
            <a:chExt cx="3353" cy="2095"/>
          </a:xfrm>
        </p:grpSpPr>
        <p:pic>
          <p:nvPicPr>
            <p:cNvPr id="286727" name="Picture 1031" descr="D:\MULTIMED\BMP\U10_0010.BMP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6" y="1510"/>
              <a:ext cx="3353" cy="20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6728" name="Oval 1032"/>
            <p:cNvSpPr>
              <a:spLocks noChangeArrowheads="1"/>
            </p:cNvSpPr>
            <p:nvPr/>
          </p:nvSpPr>
          <p:spPr bwMode="auto">
            <a:xfrm>
              <a:off x="3156" y="2076"/>
              <a:ext cx="804" cy="624"/>
            </a:xfrm>
            <a:prstGeom prst="ellipse">
              <a:avLst/>
            </a:prstGeom>
            <a:noFill/>
            <a:ln w="38100">
              <a:solidFill>
                <a:srgbClr val="CC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7" name="Text Box 1027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pic>
        <p:nvPicPr>
          <p:cNvPr id="287749" name="Picture 1029" descr="D:\MULTIMED\BMP\U10_0010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1616075"/>
            <a:ext cx="3676650" cy="229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7750" name="Text Box 1030"/>
          <p:cNvSpPr txBox="1">
            <a:spLocks noChangeArrowheads="1"/>
          </p:cNvSpPr>
          <p:nvPr/>
        </p:nvSpPr>
        <p:spPr bwMode="auto">
          <a:xfrm>
            <a:off x="4422775" y="1450975"/>
            <a:ext cx="375776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Coil Primary Resistance: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0.56 ohms +/- 0.05 ohms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Coil Secondary Resistance: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6 </a:t>
            </a:r>
            <a:r>
              <a:rPr lang="en-GB" altLang="en-US" dirty="0" err="1">
                <a:latin typeface="Times New Roman" panose="02020603050405020304" pitchFamily="18" charset="0"/>
              </a:rPr>
              <a:t>kohms</a:t>
            </a:r>
            <a:r>
              <a:rPr lang="en-GB" altLang="en-US" dirty="0">
                <a:latin typeface="Times New Roman" panose="02020603050405020304" pitchFamily="18" charset="0"/>
              </a:rPr>
              <a:t> +/- 50 ohms</a:t>
            </a:r>
          </a:p>
        </p:txBody>
      </p:sp>
      <p:sp>
        <p:nvSpPr>
          <p:cNvPr id="287751" name="Text Box 1031"/>
          <p:cNvSpPr txBox="1">
            <a:spLocks noChangeArrowheads="1"/>
          </p:cNvSpPr>
          <p:nvPr/>
        </p:nvSpPr>
        <p:spPr bwMode="auto">
          <a:xfrm>
            <a:off x="371829" y="4257503"/>
            <a:ext cx="869571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When the ECU determines the dwell time the EST signal will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turn from low state (0.50v) to a high state (4.9v). After dwell time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the EST signal will turn from a high state (4.9v) to a low state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(0.5v).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1" name="Text Box 1027"/>
          <p:cNvSpPr txBox="1">
            <a:spLocks noChangeArrowheads="1"/>
          </p:cNvSpPr>
          <p:nvPr/>
        </p:nvSpPr>
        <p:spPr bwMode="auto">
          <a:xfrm>
            <a:off x="1828800" y="533401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pic>
        <p:nvPicPr>
          <p:cNvPr id="288773" name="Picture 1029" descr="D:\MULTIMED\BMP\U10_0010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1616075"/>
            <a:ext cx="3676650" cy="229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8774" name="Text Box 1030"/>
          <p:cNvSpPr txBox="1">
            <a:spLocks noChangeArrowheads="1"/>
          </p:cNvSpPr>
          <p:nvPr/>
        </p:nvSpPr>
        <p:spPr bwMode="auto">
          <a:xfrm>
            <a:off x="4079875" y="1279525"/>
            <a:ext cx="5087483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The dwell algorithm of the ECU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consists of 2 different modes. In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crank mode the dwell time is based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upon a fixed number of engine angles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as well as battery voltage.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In the run mode the dwell time is 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based upon engine speed and battery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voltage.</a:t>
            </a:r>
          </a:p>
        </p:txBody>
      </p:sp>
      <p:sp>
        <p:nvSpPr>
          <p:cNvPr id="288775" name="Text Box 1031"/>
          <p:cNvSpPr txBox="1">
            <a:spLocks noChangeArrowheads="1"/>
          </p:cNvSpPr>
          <p:nvPr/>
        </p:nvSpPr>
        <p:spPr bwMode="auto">
          <a:xfrm>
            <a:off x="346075" y="4937125"/>
            <a:ext cx="83454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The transition from crank to run mode takes place at 400 rpm.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Text Box 2"/>
          <p:cNvSpPr txBox="1">
            <a:spLocks noChangeArrowheads="1"/>
          </p:cNvSpPr>
          <p:nvPr/>
        </p:nvSpPr>
        <p:spPr bwMode="auto">
          <a:xfrm>
            <a:off x="2517775" y="2682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  <p:sp>
        <p:nvSpPr>
          <p:cNvPr id="290819" name="Text Box 3"/>
          <p:cNvSpPr txBox="1">
            <a:spLocks noChangeArrowheads="1"/>
          </p:cNvSpPr>
          <p:nvPr/>
        </p:nvSpPr>
        <p:spPr bwMode="auto">
          <a:xfrm>
            <a:off x="5699125" y="2668588"/>
            <a:ext cx="2773363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solidFill>
                  <a:srgbClr val="FFFFFF"/>
                </a:solidFill>
              </a:rPr>
              <a:t>Systems now use</a:t>
            </a:r>
          </a:p>
          <a:p>
            <a:r>
              <a:rPr lang="en-GB" altLang="en-US" dirty="0">
                <a:solidFill>
                  <a:srgbClr val="FFFFFF"/>
                </a:solidFill>
              </a:rPr>
              <a:t>1 coil per cylinder</a:t>
            </a:r>
          </a:p>
          <a:p>
            <a:r>
              <a:rPr lang="en-GB" altLang="en-US" dirty="0">
                <a:solidFill>
                  <a:srgbClr val="FFFFFF"/>
                </a:solidFill>
              </a:rPr>
              <a:t>as in the BMW’s.</a:t>
            </a:r>
          </a:p>
        </p:txBody>
      </p:sp>
      <p:pic>
        <p:nvPicPr>
          <p:cNvPr id="290820" name="Picture 4" descr="A:\MVC-023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43050"/>
            <a:ext cx="5359400" cy="401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0822" name="Text Box 6"/>
          <p:cNvSpPr txBox="1">
            <a:spLocks noChangeArrowheads="1"/>
          </p:cNvSpPr>
          <p:nvPr/>
        </p:nvSpPr>
        <p:spPr bwMode="auto">
          <a:xfrm>
            <a:off x="1828800" y="533401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5" name="Text Box 1027"/>
          <p:cNvSpPr txBox="1">
            <a:spLocks noChangeArrowheads="1"/>
          </p:cNvSpPr>
          <p:nvPr/>
        </p:nvSpPr>
        <p:spPr bwMode="auto">
          <a:xfrm>
            <a:off x="1828800" y="533400"/>
            <a:ext cx="57388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imes New Roman" panose="02020603050405020304" pitchFamily="18" charset="0"/>
              </a:rPr>
              <a:t>Distributorless</a:t>
            </a:r>
            <a:r>
              <a:rPr lang="en-GB" altLang="en-US" sz="3200" dirty="0">
                <a:latin typeface="Times New Roman" panose="02020603050405020304" pitchFamily="18" charset="0"/>
              </a:rPr>
              <a:t> Ignition Systems</a:t>
            </a:r>
          </a:p>
        </p:txBody>
      </p:sp>
      <p:sp>
        <p:nvSpPr>
          <p:cNvPr id="289797" name="Text Box 1029"/>
          <p:cNvSpPr txBox="1">
            <a:spLocks noChangeArrowheads="1"/>
          </p:cNvSpPr>
          <p:nvPr/>
        </p:nvSpPr>
        <p:spPr bwMode="auto">
          <a:xfrm>
            <a:off x="250825" y="1431925"/>
            <a:ext cx="825905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 smtClean="0">
                <a:latin typeface="Times New Roman" panose="02020603050405020304" pitchFamily="18" charset="0"/>
              </a:rPr>
              <a:t>      Tasks</a:t>
            </a:r>
            <a:endParaRPr lang="en-GB" altLang="en-US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r>
              <a:rPr lang="en-GB" altLang="en-US" dirty="0">
                <a:latin typeface="Times New Roman" panose="02020603050405020304" pitchFamily="18" charset="0"/>
              </a:rPr>
              <a:t>1. When did electronic ignition systems first start appearing o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    vehicles?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2. State the advantages of D.I. Systems.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3. State the major differences of D.I. Systems?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4. Draw and label a simple D.I. System.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5. What charge is the secondary winding and why?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6. How much energy is needed to fire the spark backwards?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7. How much voltage does a D.I. System produce?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8. What is meant by the terms Wasted and True firing?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9. Describe the electron flow in a D.I. Circuit?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10. Discuss and produce test procedures on a D.I. System.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">
  <a:themeElements>
    <a:clrScheme name="">
      <a:dk1>
        <a:srgbClr val="000000"/>
      </a:dk1>
      <a:lt1>
        <a:srgbClr val="063DE8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AAAFF2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defaul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DISIgnition2</Template>
  <TotalTime>19</TotalTime>
  <Pages>58</Pages>
  <Words>1149</Words>
  <Application>Microsoft Office PowerPoint</Application>
  <PresentationFormat>On-screen Show (4:3)</PresentationFormat>
  <Paragraphs>239</Paragraphs>
  <Slides>22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Times New Roman</vt:lpstr>
      <vt:lpstr>Arial</vt:lpstr>
      <vt:lpstr>default</vt:lpstr>
      <vt:lpstr>Crocodile Clips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Andrew Gibson</dc:creator>
  <cp:keywords/>
  <dc:description/>
  <cp:lastModifiedBy>Andrew Gibson</cp:lastModifiedBy>
  <cp:revision>3</cp:revision>
  <cp:lastPrinted>1601-01-01T00:00:00Z</cp:lastPrinted>
  <dcterms:created xsi:type="dcterms:W3CDTF">2018-11-13T14:21:12Z</dcterms:created>
  <dcterms:modified xsi:type="dcterms:W3CDTF">2018-11-13T14:40:29Z</dcterms:modified>
</cp:coreProperties>
</file>