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1"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93"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166" autoAdjust="0"/>
  </p:normalViewPr>
  <p:slideViewPr>
    <p:cSldViewPr>
      <p:cViewPr varScale="1">
        <p:scale>
          <a:sx n="58" d="100"/>
          <a:sy n="58" d="100"/>
        </p:scale>
        <p:origin x="2170"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Executive summary</a:t>
            </a: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This group presentation will present IT related business plan. There will present a full overview of the business. The overview will be about the business plan and business strategy of Tech You. Different services will discuss here for the business plan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Zott</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Amit, 2020). A competitor analysis is conducted to understand direct and indirect competitors. This presentation will cover SWOT analysis to understand the business plan’s internal conditions or situation for the current market; and, PESTLE analysis to understand external business environment. Target market and a marketing plan is also covered. The presentation ends with management team and financial plan for the business.</a:t>
            </a:r>
          </a:p>
          <a:p>
            <a:pPr eaLnBrk="1" hangingPunct="1"/>
            <a:endParaRPr lang="en-US" altLang="en-US" b="1"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eaLnBrk="1" hangingPunct="1"/>
            <a:r>
              <a:rPr lang="en-US" altLang="en-US" b="1" dirty="0"/>
              <a:t>Business plan</a:t>
            </a:r>
          </a:p>
          <a:p>
            <a:pPr eaLnBrk="1" hangingPunct="1"/>
            <a:r>
              <a:rPr lang="en-US" altLang="en-US" b="0" dirty="0"/>
              <a:t>Tech You is an IT company to help entrepreneurs and start-up businesses. The main objective of this company is to help new businesses with technology. When entrepreneurs start a new business, technology is necessary for the business (</a:t>
            </a:r>
            <a:r>
              <a:rPr lang="en-US" altLang="en-US" b="0" dirty="0" err="1"/>
              <a:t>Potok</a:t>
            </a:r>
            <a:r>
              <a:rPr lang="en-US" altLang="en-US" b="0" dirty="0"/>
              <a:t> and </a:t>
            </a:r>
            <a:r>
              <a:rPr lang="en-US" altLang="en-US" b="0" dirty="0" err="1"/>
              <a:t>Vouk</a:t>
            </a:r>
            <a:r>
              <a:rPr lang="en-US" altLang="en-US" b="0" dirty="0"/>
              <a:t>, 2017). The main problem new business face is a lack of technical knowledge and covering all the parts with the different sectors. It is a barrier for the company. Tech You alone cover all the sectors of the business to help with full digital transformation. Tech You transform all the parts of the business such as the management department, marketing department, accounting, HR, etc. </a:t>
            </a:r>
          </a:p>
          <a:p>
            <a:pPr eaLnBrk="1" hangingPunct="1"/>
            <a:endParaRPr lang="en-US" altLang="en-US" b="1"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Products and services</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Digital workplace</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These services are made to give solutions to all aspects of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organisations</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such as communication, collaboration, data management, CRM, etc. every aspect that needs to transform a company into a digital are covered in this service. This is for one service.</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Document management</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provide expertly designed document management solutions for businesses. We also provide customized solutions by collaborating with customers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Zott</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Amit, 2020).</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CRM</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Our expert will give you a multifunctional CRM solution that will give you ultimate support in marketing, sales and service for managing the clients of the company.</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Cyber security</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ensure the security of the company with this service our cyber security team use an advanced system of software and tech to protect the company from cybercrime.</a:t>
            </a:r>
          </a:p>
          <a:p>
            <a:pPr eaLnBrk="1" hangingPunct="1"/>
            <a:endParaRPr lang="en-US" altLang="en-US" b="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Competitor’s Analysis</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Direct competitors</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Direct competitors are the competitors who provide the same service we provide. Different software development companies are direct competitors of ours. According to CrunchBase, our direct competitors total 9928. For a new company, it will be tough to compete with this amount of competitors. But the demand for this sector is also high. If we provide quality services to satisfy customers we will be in a good place in a short time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Potok</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Vouk</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2017).</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Indirect competitors</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Indirect competitors are the competitor who does not provide exactly what we provide but there is a relation with some of the services such as some companies only provide cyber security. There is no specific number of indirect competitors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Pateli</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Giaglis</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2018). Freelancers who provide software services are also indirect competitors.</a:t>
            </a:r>
          </a:p>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SWOT Analysis</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Strength</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have experts in software development and cybersecurity. They have a lot of experience and do much extraordinary work in life. this is a strength of Tech You.</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Weakness</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To make a Software development company for business, we need a lot of capital. This will be a big barrier which is also a weakness of Tech You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Pateli</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Giaglis</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2018). </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Opportunities</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take a survey of this sector’s consumers; we see that many of them are not satisfied with the service. They want more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customised</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software for business. If we satisfy our customers, it will be an opportunity.</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Threats </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The most significant threat for Tech You is the number of competitors. We have to compete with a lot of competitors for achieving success.</a:t>
            </a:r>
          </a:p>
          <a:p>
            <a:pPr eaLnBrk="1" hangingPunct="1"/>
            <a:endParaRPr lang="en-US" altLang="en-US" b="1"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PESTLE Analysis</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Political</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The government of the UK help 500,000 entrepreneurs to start a business with </a:t>
            </a:r>
            <a:r>
              <a:rPr lang="en-US" sz="1800" dirty="0">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20000 each. If our business plan gets this that could be an opportunity.</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Economics</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Tax rate, exchange rate, etc. of the UK will not be a problem for starting our business. For a software company, this will also can allow international business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Pateli</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Giaglis</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2018). </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Social</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The society of the UK is now more concerned with technology. The entrepreneurs of the UK are also concerned to develop their businesses with technology this will be an opportunity for Tech You.</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Technology</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Our full business procedures and services are based on technology, which is an essential part of us. To get every opportunity we have to update with technology, we will need more experts for it.</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Legal</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Recently a law regulates in the UK that no software make cannot retain the services of an agent to help in marketing. This is a threat to us.</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Environment</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As a software development company, environmental factors will not threaten our business. The environment of the UK is also tech-friendly which is an opportunity for us. </a:t>
            </a:r>
            <a:endParaRPr lang="en-US" b="0"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1197660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Target Market</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Entrepreneurs</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Entrepreneurs are our first target to help them to start their own businesses. When entrepreneurs start a business, they give their full focus on their own business plan. That’s why they lack knowledge of technology. We will target those to help in business (Olsen, 2016).</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Small and Large Business</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provide services to organizations to transform their business into a digital business. We will give full tech support to help the organization with digital transformation.</a:t>
            </a:r>
          </a:p>
          <a:p>
            <a:endParaRPr lang="en-US" b="0" dirty="0"/>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1522474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Marketing and Sales Plan</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Create a Social Media Marketing Plan</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Every business uses its own profile on social media. That’s why social media is an effective way to reach them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Zott</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Amit, 2020).</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Paid social media &amp; Google Advertising</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will run a paid advertisement in different places such as Google, Facebook, Instagram, Twitter, etc.</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SEO Strategy</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will use an SEO strategy to rank our company’s official website and application to reach the customer easily.</a:t>
            </a:r>
          </a:p>
          <a:p>
            <a:pPr marL="0" marR="0" algn="just">
              <a:lnSpc>
                <a:spcPct val="150000"/>
              </a:lnSpc>
              <a:spcBef>
                <a:spcPts val="0"/>
              </a:spcBef>
              <a:spcAft>
                <a:spcPts val="0"/>
              </a:spcAft>
            </a:pPr>
            <a:r>
              <a:rPr lang="en-US" sz="1800" b="1"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Email marketing</a:t>
            </a:r>
            <a:endPar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We will also run the promotion of our services through email. This is one of the better ways to reach customers more closely.</a:t>
            </a:r>
          </a:p>
          <a:p>
            <a:pPr eaLnBrk="1" hangingPunct="1"/>
            <a:endParaRPr lang="en-US" altLang="en-US" b="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Management Team</a:t>
            </a: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Our management team will consist of 5 people. One is the CEO, who is the leader of our management team and another one is the COO, who will operate the daily activities of the business. CFO, who will be responsible for set financial goals and making a budget for the business. There Will also be a CMO who will set all marketing strategies. We will also have an HR manager who will recruit experts for business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Potok</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and </a:t>
            </a:r>
            <a:r>
              <a:rPr lang="en-US" sz="1800" dirty="0" err="1">
                <a:solidFill>
                  <a:srgbClr val="222222"/>
                </a:solidFill>
                <a:effectLst/>
                <a:latin typeface="Times New Roman" panose="02020603050405020304" pitchFamily="18" charset="0"/>
                <a:ea typeface="SimSun" panose="02010600030101010101" pitchFamily="2" charset="-122"/>
                <a:cs typeface="Arial" panose="020B0604020202020204" pitchFamily="34" charset="0"/>
              </a:rPr>
              <a:t>Vouk</a:t>
            </a: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 2017). </a:t>
            </a:r>
          </a:p>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t>Speakers note</a:t>
            </a:r>
          </a:p>
          <a:p>
            <a:pPr marL="0" marR="0" algn="just">
              <a:lnSpc>
                <a:spcPct val="150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Financial plan</a:t>
            </a:r>
          </a:p>
          <a:p>
            <a:pPr marL="0" marR="0" algn="just">
              <a:lnSpc>
                <a:spcPct val="150000"/>
              </a:lnSpc>
              <a:spcBef>
                <a:spcPts val="0"/>
              </a:spcBef>
              <a:spcAft>
                <a:spcPts val="0"/>
              </a:spcAft>
            </a:pPr>
            <a:r>
              <a:rPr lang="en-US" sz="18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rPr>
              <a:t>In 2023, first six-month, Tech You invest total 17000 including company maintenance and development and marketing. Last six month invest increase to 28000. First six month estimated gross profit is 20000 and net profit 3000. Last six-month, gross profit 40000 and net profit 12000. Total investment of the company is 45000 and total gross profit is 60000 and the net profit is 15000.</a:t>
            </a:r>
          </a:p>
          <a:p>
            <a:pPr eaLnBrk="1" hangingPunct="1"/>
            <a:endParaRPr lang="en-US" altLang="en-US" b="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21/11/2022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21/11/2022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21/11/2022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21/11/2022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21/11/2022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21/11/2022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21/11/2022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21/11/2022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21/11/2022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21/11/2022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21/11/2022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21/11/2022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Font typeface="Arial" panose="020B0604020202020204" pitchFamily="34" charset="0"/>
              <a:buNone/>
            </a:pPr>
            <a:r>
              <a:rPr lang="en-GB" altLang="en-US" sz="2400" dirty="0"/>
              <a:t>Title: Tech You </a:t>
            </a:r>
          </a:p>
          <a:p>
            <a:pPr eaLnBrk="1" hangingPunct="1">
              <a:buFont typeface="Arial" panose="020B0604020202020204" pitchFamily="34" charset="0"/>
              <a:buNone/>
            </a:pPr>
            <a:r>
              <a:rPr lang="en-GB" altLang="en-US" sz="2400" dirty="0"/>
              <a:t>Name of the Students and ID Number:</a:t>
            </a:r>
          </a:p>
          <a:p>
            <a:pPr marL="2171700" lvl="5" indent="0">
              <a:buNone/>
            </a:pPr>
            <a:r>
              <a:rPr lang="en-GB" b="1" dirty="0"/>
              <a:t>Mohammed Hamid</a:t>
            </a:r>
            <a:endParaRPr lang="en-US" dirty="0"/>
          </a:p>
          <a:p>
            <a:pPr marL="2171700" lvl="5" indent="0">
              <a:buNone/>
            </a:pPr>
            <a:r>
              <a:rPr lang="en-GB" b="1" dirty="0"/>
              <a:t>2122047</a:t>
            </a:r>
            <a:endParaRPr lang="en-US"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21/11/2022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1384" y="1159474"/>
            <a:ext cx="8229600" cy="3916363"/>
          </a:xfrm>
        </p:spPr>
        <p:txBody>
          <a:bodyPr/>
          <a:lstStyle/>
          <a:p>
            <a:pPr marL="0" indent="0" algn="just" eaLnBrk="1" hangingPunct="1">
              <a:lnSpc>
                <a:spcPct val="150000"/>
              </a:lnSpc>
              <a:buNone/>
            </a:pPr>
            <a:r>
              <a:rPr lang="en-US" sz="1800" dirty="0"/>
              <a:t>This group presentation will present an IT-related business plan. There will be a full overview of the business. The overview will be about the business plan and business strategy of Tech You. Different services will be discussed here for the business plan (</a:t>
            </a:r>
            <a:r>
              <a:rPr lang="en-US" sz="1800" dirty="0" err="1"/>
              <a:t>Zott</a:t>
            </a:r>
            <a:r>
              <a:rPr lang="en-US" sz="1800" dirty="0"/>
              <a:t> and Amit, 2020). To understand direct and indirect competitors, a competitor analysis is performed. This presentation will cover SWOT analysis to understand the business plan’s internal conditions or situation for the current market and PESTLE analysis to understand the external business environment. Target markets and a marketing plan are also covered. The presentation ends with the management team and financial plan for the business.</a:t>
            </a:r>
            <a:endParaRPr lang="en-GB" altLang="en-US" sz="1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21/11/2022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34211" y="2500187"/>
            <a:ext cx="8229600" cy="2750492"/>
          </a:xfrm>
        </p:spPr>
        <p:txBody>
          <a:bodyPr/>
          <a:lstStyle/>
          <a:p>
            <a:pPr algn="just" eaLnBrk="1" hangingPunct="1">
              <a:lnSpc>
                <a:spcPct val="150000"/>
              </a:lnSpc>
              <a:buFontTx/>
              <a:buNone/>
            </a:pPr>
            <a:r>
              <a:rPr lang="en-GB" altLang="en-US" sz="1800" dirty="0"/>
              <a:t>      Our company name is Tech You. Our business plan is to help business to transform digitally. Every tech support for a business such as management, accounting, finance, and marketing we help every department for save their time and make it effective through technology. We also make customize software and application for the business. Our mission is to make a new world for business with technology (</a:t>
            </a:r>
            <a:r>
              <a:rPr lang="en-GB" altLang="en-US" sz="1800" dirty="0" err="1"/>
              <a:t>Potok</a:t>
            </a:r>
            <a:r>
              <a:rPr lang="en-GB" altLang="en-US" sz="1800" dirty="0"/>
              <a:t> and </a:t>
            </a:r>
            <a:r>
              <a:rPr lang="en-GB" altLang="en-US" sz="1800" dirty="0" err="1"/>
              <a:t>Vouk</a:t>
            </a:r>
            <a:r>
              <a:rPr lang="en-GB" altLang="en-US" sz="1800" dirty="0"/>
              <a:t>, 2017).</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21/11/2022</a:t>
            </a:fld>
            <a:endParaRPr lang="en-GB" altLang="en-US"/>
          </a:p>
        </p:txBody>
      </p:sp>
      <p:pic>
        <p:nvPicPr>
          <p:cNvPr id="3" name="Graphic 2" descr="Head with gears">
            <a:extLst>
              <a:ext uri="{FF2B5EF4-FFF2-40B4-BE49-F238E27FC236}">
                <a16:creationId xmlns:a16="http://schemas.microsoft.com/office/drawing/2014/main" id="{94EB37D9-37D3-4A3D-A34B-25B6BFBCF7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14800" y="1144443"/>
            <a:ext cx="914400" cy="914400"/>
          </a:xfrm>
          <a:prstGeom prst="rect">
            <a:avLst/>
          </a:prstGeom>
        </p:spPr>
      </p:pic>
      <p:sp>
        <p:nvSpPr>
          <p:cNvPr id="5" name="Rectangle 4">
            <a:extLst>
              <a:ext uri="{FF2B5EF4-FFF2-40B4-BE49-F238E27FC236}">
                <a16:creationId xmlns:a16="http://schemas.microsoft.com/office/drawing/2014/main" id="{4F06008A-9A29-4D5B-B9D3-7E368AA514BC}"/>
              </a:ext>
            </a:extLst>
          </p:cNvPr>
          <p:cNvSpPr/>
          <p:nvPr/>
        </p:nvSpPr>
        <p:spPr>
          <a:xfrm>
            <a:off x="3422035" y="2003318"/>
            <a:ext cx="2253952" cy="461665"/>
          </a:xfrm>
          <a:prstGeom prst="rect">
            <a:avLst/>
          </a:prstGeom>
          <a:noFill/>
        </p:spPr>
        <p:txBody>
          <a:bodyPr wrap="square" lIns="91440" tIns="45720" rIns="91440" bIns="45720">
            <a:spAutoFit/>
          </a:bodyPr>
          <a:lstStyle/>
          <a:p>
            <a:pPr algn="ctr"/>
            <a:r>
              <a:rPr lang="en-US" sz="2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n-lt"/>
              </a:rPr>
              <a:t>TECH YOU</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1470025"/>
            <a:ext cx="8229600" cy="3916363"/>
          </a:xfrm>
        </p:spPr>
        <p:txBody>
          <a:bodyPr/>
          <a:lstStyle/>
          <a:p>
            <a:pPr eaLnBrk="1" hangingPunct="1">
              <a:lnSpc>
                <a:spcPct val="150000"/>
              </a:lnSpc>
            </a:pPr>
            <a:r>
              <a:rPr lang="en-GB" altLang="en-US" dirty="0"/>
              <a:t>Digital workplace</a:t>
            </a:r>
          </a:p>
          <a:p>
            <a:pPr eaLnBrk="1" hangingPunct="1">
              <a:lnSpc>
                <a:spcPct val="150000"/>
              </a:lnSpc>
            </a:pPr>
            <a:r>
              <a:rPr lang="en-GB" altLang="en-US" dirty="0"/>
              <a:t>Document management</a:t>
            </a:r>
          </a:p>
          <a:p>
            <a:pPr eaLnBrk="1" hangingPunct="1">
              <a:lnSpc>
                <a:spcPct val="150000"/>
              </a:lnSpc>
            </a:pPr>
            <a:r>
              <a:rPr lang="en-GB" altLang="en-US" dirty="0"/>
              <a:t>CRM</a:t>
            </a:r>
          </a:p>
          <a:p>
            <a:pPr eaLnBrk="1" hangingPunct="1">
              <a:lnSpc>
                <a:spcPct val="150000"/>
              </a:lnSpc>
            </a:pPr>
            <a:r>
              <a:rPr lang="en-GB" altLang="en-US" dirty="0"/>
              <a:t>Cyber security</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21/11/2022</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t>Market audit-Competitor’s Analysis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21/11/2022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611560" y="1795152"/>
            <a:ext cx="8229600" cy="2837830"/>
          </a:xfrm>
        </p:spPr>
        <p:txBody>
          <a:bodyPr/>
          <a:lstStyle/>
          <a:p>
            <a:pPr>
              <a:lnSpc>
                <a:spcPct val="150000"/>
              </a:lnSpc>
            </a:pPr>
            <a:r>
              <a:rPr lang="en-US" altLang="en-US" dirty="0"/>
              <a:t>Direct competitors</a:t>
            </a:r>
          </a:p>
          <a:p>
            <a:pPr>
              <a:lnSpc>
                <a:spcPct val="150000"/>
              </a:lnSpc>
            </a:pPr>
            <a:r>
              <a:rPr lang="en-US" altLang="en-US" dirty="0"/>
              <a:t>Indirect competitors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21/11/2022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r>
              <a:rPr lang="en-US" altLang="en-US" dirty="0"/>
              <a:t>Strength </a:t>
            </a:r>
          </a:p>
          <a:p>
            <a:r>
              <a:rPr lang="en-US" altLang="en-US" dirty="0"/>
              <a:t>Weaknesses</a:t>
            </a:r>
          </a:p>
          <a:p>
            <a:r>
              <a:rPr lang="en-US" altLang="en-US" dirty="0"/>
              <a:t>Opportunities</a:t>
            </a:r>
          </a:p>
          <a:p>
            <a:r>
              <a:rPr lang="en-US" altLang="en-US" dirty="0"/>
              <a:t>Threats</a:t>
            </a:r>
          </a:p>
          <a:p>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p:txBody>
          <a:bodyPr/>
          <a:lstStyle/>
          <a:p>
            <a:r>
              <a:rPr lang="en-GB" dirty="0"/>
              <a:t>Political</a:t>
            </a:r>
          </a:p>
          <a:p>
            <a:r>
              <a:rPr lang="en-GB" dirty="0"/>
              <a:t>Economical</a:t>
            </a:r>
          </a:p>
          <a:p>
            <a:r>
              <a:rPr lang="en-GB" dirty="0"/>
              <a:t>Social</a:t>
            </a:r>
          </a:p>
          <a:p>
            <a:r>
              <a:rPr lang="en-GB" dirty="0"/>
              <a:t>Technological</a:t>
            </a:r>
          </a:p>
          <a:p>
            <a:r>
              <a:rPr lang="en-GB" dirty="0"/>
              <a:t>Legal</a:t>
            </a:r>
          </a:p>
          <a:p>
            <a:r>
              <a:rPr lang="en-GB" dirty="0"/>
              <a:t>Environmental</a:t>
            </a:r>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21/11/2022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sp>
        <p:nvSpPr>
          <p:cNvPr id="3" name="Content Placeholder 2"/>
          <p:cNvSpPr>
            <a:spLocks noGrp="1"/>
          </p:cNvSpPr>
          <p:nvPr>
            <p:ph idx="1"/>
          </p:nvPr>
        </p:nvSpPr>
        <p:spPr>
          <a:xfrm>
            <a:off x="683568" y="1965326"/>
            <a:ext cx="8229600" cy="2260847"/>
          </a:xfrm>
        </p:spPr>
        <p:txBody>
          <a:bodyPr/>
          <a:lstStyle/>
          <a:p>
            <a:pPr>
              <a:lnSpc>
                <a:spcPct val="150000"/>
              </a:lnSpc>
            </a:pPr>
            <a:r>
              <a:rPr lang="en-GB" dirty="0"/>
              <a:t>Entrepreneurs</a:t>
            </a:r>
          </a:p>
          <a:p>
            <a:pPr>
              <a:lnSpc>
                <a:spcPct val="150000"/>
              </a:lnSpc>
            </a:pPr>
            <a:r>
              <a:rPr lang="en-GB" dirty="0"/>
              <a:t>Small and Large Business</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21/11/2022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dirty="0"/>
              <a:t>Marketing and Sales Plan</a:t>
            </a:r>
            <a:endParaRPr lang="en-GB" altLang="en-US" sz="3600"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8229600" cy="3959225"/>
          </a:xfrm>
        </p:spPr>
        <p:txBody>
          <a:bodyPr/>
          <a:lstStyle/>
          <a:p>
            <a:pPr algn="just" eaLnBrk="1" hangingPunct="1">
              <a:lnSpc>
                <a:spcPct val="150000"/>
              </a:lnSpc>
            </a:pPr>
            <a:r>
              <a:rPr lang="en-GB" altLang="en-US" sz="2800" dirty="0"/>
              <a:t>Create a social media marketing plan</a:t>
            </a:r>
          </a:p>
          <a:p>
            <a:pPr algn="just" eaLnBrk="1" hangingPunct="1">
              <a:lnSpc>
                <a:spcPct val="150000"/>
              </a:lnSpc>
            </a:pPr>
            <a:r>
              <a:rPr lang="en-GB" altLang="en-US" sz="2800" dirty="0"/>
              <a:t>Paid social media and Google advertising</a:t>
            </a:r>
          </a:p>
          <a:p>
            <a:pPr algn="just" eaLnBrk="1" hangingPunct="1">
              <a:lnSpc>
                <a:spcPct val="150000"/>
              </a:lnSpc>
            </a:pPr>
            <a:r>
              <a:rPr lang="en-GB" altLang="en-US" sz="2800" dirty="0"/>
              <a:t>SEO strategy</a:t>
            </a:r>
          </a:p>
          <a:p>
            <a:pPr algn="just" eaLnBrk="1" hangingPunct="1">
              <a:lnSpc>
                <a:spcPct val="150000"/>
              </a:lnSpc>
            </a:pPr>
            <a:r>
              <a:rPr lang="en-GB" altLang="en-US" sz="2800" dirty="0"/>
              <a:t>Email Marketing</a:t>
            </a: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21/11/2022</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1412875"/>
            <a:ext cx="8229600" cy="4032250"/>
          </a:xfrm>
        </p:spPr>
        <p:txBody>
          <a:bodyPr/>
          <a:lstStyle/>
          <a:p>
            <a:pPr algn="just" eaLnBrk="1" hangingPunct="1">
              <a:lnSpc>
                <a:spcPct val="150000"/>
              </a:lnSpc>
            </a:pPr>
            <a:r>
              <a:rPr lang="en-GB" altLang="en-US" dirty="0"/>
              <a:t>Chief Executive Officer</a:t>
            </a:r>
          </a:p>
          <a:p>
            <a:pPr algn="just" eaLnBrk="1" hangingPunct="1">
              <a:lnSpc>
                <a:spcPct val="150000"/>
              </a:lnSpc>
            </a:pPr>
            <a:r>
              <a:rPr lang="en-GB" altLang="en-US" dirty="0"/>
              <a:t>Chief Operating Officer</a:t>
            </a:r>
          </a:p>
          <a:p>
            <a:pPr algn="just" eaLnBrk="1" hangingPunct="1">
              <a:lnSpc>
                <a:spcPct val="150000"/>
              </a:lnSpc>
            </a:pPr>
            <a:r>
              <a:rPr lang="en-GB" altLang="en-US" dirty="0"/>
              <a:t>Chief Financial Officer</a:t>
            </a:r>
          </a:p>
          <a:p>
            <a:pPr algn="just" eaLnBrk="1" hangingPunct="1">
              <a:lnSpc>
                <a:spcPct val="150000"/>
              </a:lnSpc>
            </a:pPr>
            <a:r>
              <a:rPr lang="en-GB" altLang="en-US" dirty="0"/>
              <a:t>Chief Marketing Officer</a:t>
            </a:r>
          </a:p>
          <a:p>
            <a:pPr algn="just" eaLnBrk="1" hangingPunct="1">
              <a:lnSpc>
                <a:spcPct val="150000"/>
              </a:lnSpc>
            </a:pPr>
            <a:r>
              <a:rPr lang="en-GB" altLang="en-US" dirty="0"/>
              <a:t>Human Resource management</a:t>
            </a: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21/11/2022</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57200" y="-297657"/>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21/11/2022</a:t>
            </a:fld>
            <a:endParaRPr lang="en-GB" altLang="en-US"/>
          </a:p>
        </p:txBody>
      </p:sp>
      <p:graphicFrame>
        <p:nvGraphicFramePr>
          <p:cNvPr id="3" name="Table 2">
            <a:extLst>
              <a:ext uri="{FF2B5EF4-FFF2-40B4-BE49-F238E27FC236}">
                <a16:creationId xmlns:a16="http://schemas.microsoft.com/office/drawing/2014/main" id="{F1D59CFA-2CA0-99DA-3DC1-A43F0346B62C}"/>
              </a:ext>
            </a:extLst>
          </p:cNvPr>
          <p:cNvGraphicFramePr>
            <a:graphicFrameLocks noGrp="1"/>
          </p:cNvGraphicFramePr>
          <p:nvPr>
            <p:extLst>
              <p:ext uri="{D42A27DB-BD31-4B8C-83A1-F6EECF244321}">
                <p14:modId xmlns:p14="http://schemas.microsoft.com/office/powerpoint/2010/main" val="1525532570"/>
              </p:ext>
            </p:extLst>
          </p:nvPr>
        </p:nvGraphicFramePr>
        <p:xfrm>
          <a:off x="774711" y="1194442"/>
          <a:ext cx="7028161" cy="1620012"/>
        </p:xfrm>
        <a:graphic>
          <a:graphicData uri="http://schemas.openxmlformats.org/drawingml/2006/table">
            <a:tbl>
              <a:tblPr firstRow="1" bandRow="1">
                <a:tableStyleId>{5C22544A-7EE6-4342-B048-85BDC9FD1C3A}</a:tableStyleId>
              </a:tblPr>
              <a:tblGrid>
                <a:gridCol w="993109">
                  <a:extLst>
                    <a:ext uri="{9D8B030D-6E8A-4147-A177-3AD203B41FA5}">
                      <a16:colId xmlns:a16="http://schemas.microsoft.com/office/drawing/2014/main" val="2178036655"/>
                    </a:ext>
                  </a:extLst>
                </a:gridCol>
                <a:gridCol w="2597363">
                  <a:extLst>
                    <a:ext uri="{9D8B030D-6E8A-4147-A177-3AD203B41FA5}">
                      <a16:colId xmlns:a16="http://schemas.microsoft.com/office/drawing/2014/main" val="3292118401"/>
                    </a:ext>
                  </a:extLst>
                </a:gridCol>
                <a:gridCol w="1298683">
                  <a:extLst>
                    <a:ext uri="{9D8B030D-6E8A-4147-A177-3AD203B41FA5}">
                      <a16:colId xmlns:a16="http://schemas.microsoft.com/office/drawing/2014/main" val="59582879"/>
                    </a:ext>
                  </a:extLst>
                </a:gridCol>
                <a:gridCol w="2139006">
                  <a:extLst>
                    <a:ext uri="{9D8B030D-6E8A-4147-A177-3AD203B41FA5}">
                      <a16:colId xmlns:a16="http://schemas.microsoft.com/office/drawing/2014/main" val="1356109905"/>
                    </a:ext>
                  </a:extLst>
                </a:gridCol>
              </a:tblGrid>
              <a:tr h="339879">
                <a:tc>
                  <a:txBody>
                    <a:bodyPr/>
                    <a:lstStyle/>
                    <a:p>
                      <a:pPr marL="0" marR="0" algn="just">
                        <a:lnSpc>
                          <a:spcPct val="150000"/>
                        </a:lnSpc>
                        <a:spcBef>
                          <a:spcPts val="0"/>
                        </a:spcBef>
                        <a:spcAft>
                          <a:spcPts val="0"/>
                        </a:spcAft>
                      </a:pPr>
                      <a:r>
                        <a:rPr lang="en-US" sz="1200" dirty="0">
                          <a:effectLst/>
                        </a:rPr>
                        <a:t> </a:t>
                      </a:r>
                    </a:p>
                    <a:p>
                      <a:pPr marL="0" marR="0" algn="just">
                        <a:lnSpc>
                          <a:spcPct val="150000"/>
                        </a:lnSpc>
                        <a:spcBef>
                          <a:spcPts val="0"/>
                        </a:spcBef>
                        <a:spcAft>
                          <a:spcPts val="0"/>
                        </a:spcAft>
                      </a:pPr>
                      <a:r>
                        <a:rPr lang="en-US" sz="1200" dirty="0">
                          <a:effectLst/>
                        </a:rPr>
                        <a:t>2023</a:t>
                      </a:r>
                      <a:endParaRPr lang="en-US" sz="12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tc>
                <a:tc>
                  <a:txBody>
                    <a:bodyPr/>
                    <a:lstStyle/>
                    <a:p>
                      <a:pPr marL="0" marR="0" algn="ctr">
                        <a:lnSpc>
                          <a:spcPct val="150000"/>
                        </a:lnSpc>
                        <a:spcBef>
                          <a:spcPts val="0"/>
                        </a:spcBef>
                        <a:spcAft>
                          <a:spcPts val="0"/>
                        </a:spcAft>
                      </a:pPr>
                      <a:r>
                        <a:rPr lang="en-US" sz="1200">
                          <a:effectLst/>
                        </a:rPr>
                        <a:t>Company maintenance and development</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a:effectLst/>
                        </a:rPr>
                        <a:t>Marketing</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a:effectLst/>
                        </a:rPr>
                        <a:t>Investment</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extLst>
                  <a:ext uri="{0D108BD9-81ED-4DB2-BD59-A6C34878D82A}">
                    <a16:rowId xmlns:a16="http://schemas.microsoft.com/office/drawing/2014/main" val="3006000753"/>
                  </a:ext>
                </a:extLst>
              </a:tr>
              <a:tr h="173886">
                <a:tc>
                  <a:txBody>
                    <a:bodyPr/>
                    <a:lstStyle/>
                    <a:p>
                      <a:pPr marL="0" marR="0" algn="just">
                        <a:lnSpc>
                          <a:spcPct val="150000"/>
                        </a:lnSpc>
                        <a:spcBef>
                          <a:spcPts val="0"/>
                        </a:spcBef>
                        <a:spcAft>
                          <a:spcPts val="0"/>
                        </a:spcAft>
                      </a:pPr>
                      <a:r>
                        <a:rPr lang="en-US" sz="1200">
                          <a:effectLst/>
                        </a:rPr>
                        <a:t>Jan-Jun</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nchor="ctr"/>
                </a:tc>
                <a:tc>
                  <a:txBody>
                    <a:bodyPr/>
                    <a:lstStyle/>
                    <a:p>
                      <a:pPr marL="0" marR="0" algn="just">
                        <a:lnSpc>
                          <a:spcPct val="150000"/>
                        </a:lnSpc>
                        <a:spcBef>
                          <a:spcPts val="0"/>
                        </a:spcBef>
                        <a:spcAft>
                          <a:spcPts val="0"/>
                        </a:spcAft>
                      </a:pPr>
                      <a:r>
                        <a:rPr lang="en-US" sz="1200" dirty="0">
                          <a:effectLst/>
                        </a:rPr>
                        <a:t>12000</a:t>
                      </a:r>
                      <a:endParaRPr lang="en-US" sz="12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a:effectLst/>
                        </a:rPr>
                        <a:t>5000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a:effectLst/>
                        </a:rPr>
                        <a:t>17000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extLst>
                  <a:ext uri="{0D108BD9-81ED-4DB2-BD59-A6C34878D82A}">
                    <a16:rowId xmlns:a16="http://schemas.microsoft.com/office/drawing/2014/main" val="1257977232"/>
                  </a:ext>
                </a:extLst>
              </a:tr>
              <a:tr h="319291">
                <a:tc>
                  <a:txBody>
                    <a:bodyPr/>
                    <a:lstStyle/>
                    <a:p>
                      <a:pPr marL="0" marR="0" algn="just">
                        <a:lnSpc>
                          <a:spcPct val="150000"/>
                        </a:lnSpc>
                        <a:spcBef>
                          <a:spcPts val="0"/>
                        </a:spcBef>
                        <a:spcAft>
                          <a:spcPts val="0"/>
                        </a:spcAft>
                      </a:pPr>
                      <a:r>
                        <a:rPr lang="en-US" sz="1200">
                          <a:effectLst/>
                        </a:rPr>
                        <a:t>Jul-Dec</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nchor="ctr"/>
                </a:tc>
                <a:tc>
                  <a:txBody>
                    <a:bodyPr/>
                    <a:lstStyle/>
                    <a:p>
                      <a:pPr marL="0" marR="0" algn="just">
                        <a:lnSpc>
                          <a:spcPct val="150000"/>
                        </a:lnSpc>
                        <a:spcBef>
                          <a:spcPts val="0"/>
                        </a:spcBef>
                        <a:spcAft>
                          <a:spcPts val="0"/>
                        </a:spcAft>
                      </a:pPr>
                      <a:r>
                        <a:rPr lang="en-US" sz="1200">
                          <a:effectLst/>
                        </a:rPr>
                        <a:t>18000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a:effectLst/>
                        </a:rPr>
                        <a:t>10000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a:effectLst/>
                        </a:rPr>
                        <a:t>28000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extLst>
                  <a:ext uri="{0D108BD9-81ED-4DB2-BD59-A6C34878D82A}">
                    <a16:rowId xmlns:a16="http://schemas.microsoft.com/office/drawing/2014/main" val="1078654566"/>
                  </a:ext>
                </a:extLst>
              </a:tr>
              <a:tr h="320680">
                <a:tc>
                  <a:txBody>
                    <a:bodyPr/>
                    <a:lstStyle/>
                    <a:p>
                      <a:pPr marL="0" marR="0" algn="just">
                        <a:lnSpc>
                          <a:spcPct val="150000"/>
                        </a:lnSpc>
                        <a:spcBef>
                          <a:spcPts val="0"/>
                        </a:spcBef>
                        <a:spcAft>
                          <a:spcPts val="0"/>
                        </a:spcAft>
                      </a:pPr>
                      <a:r>
                        <a:rPr lang="en-US" sz="1200">
                          <a:effectLst/>
                        </a:rPr>
                        <a:t>Total</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nchor="ctr"/>
                </a:tc>
                <a:tc>
                  <a:txBody>
                    <a:bodyPr/>
                    <a:lstStyle/>
                    <a:p>
                      <a:pPr marL="0" marR="0" algn="just">
                        <a:lnSpc>
                          <a:spcPct val="150000"/>
                        </a:lnSpc>
                        <a:spcBef>
                          <a:spcPts val="0"/>
                        </a:spcBef>
                        <a:spcAft>
                          <a:spcPts val="0"/>
                        </a:spcAft>
                      </a:pPr>
                      <a:r>
                        <a:rPr lang="en-US" sz="1200">
                          <a:effectLst/>
                        </a:rPr>
                        <a:t>30000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a:effectLst/>
                        </a:rPr>
                        <a:t>15000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just">
                        <a:lnSpc>
                          <a:spcPct val="150000"/>
                        </a:lnSpc>
                        <a:spcBef>
                          <a:spcPts val="0"/>
                        </a:spcBef>
                        <a:spcAft>
                          <a:spcPts val="0"/>
                        </a:spcAft>
                      </a:pPr>
                      <a:r>
                        <a:rPr lang="en-US" sz="1200" dirty="0">
                          <a:effectLst/>
                        </a:rPr>
                        <a:t>45000</a:t>
                      </a:r>
                      <a:endParaRPr lang="en-US" sz="12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extLst>
                  <a:ext uri="{0D108BD9-81ED-4DB2-BD59-A6C34878D82A}">
                    <a16:rowId xmlns:a16="http://schemas.microsoft.com/office/drawing/2014/main" val="1463224145"/>
                  </a:ext>
                </a:extLst>
              </a:tr>
            </a:tbl>
          </a:graphicData>
        </a:graphic>
      </p:graphicFrame>
      <p:sp>
        <p:nvSpPr>
          <p:cNvPr id="5" name="Rectangle 1">
            <a:extLst>
              <a:ext uri="{FF2B5EF4-FFF2-40B4-BE49-F238E27FC236}">
                <a16:creationId xmlns:a16="http://schemas.microsoft.com/office/drawing/2014/main" id="{EB598B91-2F5C-5134-E45F-9A1BB2E9D9E9}"/>
              </a:ext>
            </a:extLst>
          </p:cNvPr>
          <p:cNvSpPr>
            <a:spLocks noChangeArrowheads="1"/>
          </p:cNvSpPr>
          <p:nvPr/>
        </p:nvSpPr>
        <p:spPr bwMode="auto">
          <a:xfrm>
            <a:off x="873616" y="562943"/>
            <a:ext cx="3331344"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zh-CN" b="1" i="0" u="none" strike="noStrike" cap="none" normalizeH="0" baseline="0" dirty="0">
                <a:ln>
                  <a:noFill/>
                </a:ln>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The startup cost is </a:t>
            </a:r>
            <a:r>
              <a:rPr kumimoji="0" lang="en-US" altLang="zh-CN" b="1" i="0" u="none" strike="noStrike" cap="none" normalizeH="0" baseline="0" dirty="0" bmk="_Hlk119856318">
                <a:ln>
                  <a:noFill/>
                </a:ln>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£20</a:t>
            </a:r>
            <a:r>
              <a:rPr kumimoji="0" lang="en-US" altLang="zh-CN" b="1" i="0" u="none" strike="noStrike" cap="none" normalizeH="0" baseline="0" dirty="0">
                <a:ln>
                  <a:noFill/>
                </a:ln>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000</a:t>
            </a:r>
            <a:endParaRPr kumimoji="0" lang="en-US" altLang="zh-CN"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zh-CN" b="1" i="0" u="none" strike="noStrike" cap="none" normalizeH="0" baseline="0" dirty="0">
                <a:ln>
                  <a:noFill/>
                </a:ln>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Investment areas</a:t>
            </a:r>
            <a:endParaRPr kumimoji="0" lang="en-US" altLang="zh-CN" b="0" i="0" u="none" strike="noStrike" cap="none" normalizeH="0" baseline="0" dirty="0">
              <a:ln>
                <a:noFill/>
              </a:ln>
              <a:solidFill>
                <a:schemeClr val="tx1"/>
              </a:solidFill>
              <a:effectLst/>
            </a:endParaRPr>
          </a:p>
        </p:txBody>
      </p:sp>
      <p:graphicFrame>
        <p:nvGraphicFramePr>
          <p:cNvPr id="6" name="Table 5">
            <a:extLst>
              <a:ext uri="{FF2B5EF4-FFF2-40B4-BE49-F238E27FC236}">
                <a16:creationId xmlns:a16="http://schemas.microsoft.com/office/drawing/2014/main" id="{A3F68576-9BA4-1236-BDDF-1EC0C1553A0F}"/>
              </a:ext>
            </a:extLst>
          </p:cNvPr>
          <p:cNvGraphicFramePr>
            <a:graphicFrameLocks noGrp="1"/>
          </p:cNvGraphicFramePr>
          <p:nvPr>
            <p:extLst>
              <p:ext uri="{D42A27DB-BD31-4B8C-83A1-F6EECF244321}">
                <p14:modId xmlns:p14="http://schemas.microsoft.com/office/powerpoint/2010/main" val="1291706257"/>
              </p:ext>
            </p:extLst>
          </p:nvPr>
        </p:nvGraphicFramePr>
        <p:xfrm>
          <a:off x="774711" y="3826471"/>
          <a:ext cx="4457700" cy="1620012"/>
        </p:xfrm>
        <a:graphic>
          <a:graphicData uri="http://schemas.openxmlformats.org/drawingml/2006/table">
            <a:tbl>
              <a:tblPr firstRow="1" bandRow="1">
                <a:tableStyleId>{5C22544A-7EE6-4342-B048-85BDC9FD1C3A}</a:tableStyleId>
              </a:tblPr>
              <a:tblGrid>
                <a:gridCol w="742950">
                  <a:extLst>
                    <a:ext uri="{9D8B030D-6E8A-4147-A177-3AD203B41FA5}">
                      <a16:colId xmlns:a16="http://schemas.microsoft.com/office/drawing/2014/main" val="3985286113"/>
                    </a:ext>
                  </a:extLst>
                </a:gridCol>
                <a:gridCol w="685800">
                  <a:extLst>
                    <a:ext uri="{9D8B030D-6E8A-4147-A177-3AD203B41FA5}">
                      <a16:colId xmlns:a16="http://schemas.microsoft.com/office/drawing/2014/main" val="341545050"/>
                    </a:ext>
                  </a:extLst>
                </a:gridCol>
                <a:gridCol w="1085850">
                  <a:extLst>
                    <a:ext uri="{9D8B030D-6E8A-4147-A177-3AD203B41FA5}">
                      <a16:colId xmlns:a16="http://schemas.microsoft.com/office/drawing/2014/main" val="1401084633"/>
                    </a:ext>
                  </a:extLst>
                </a:gridCol>
                <a:gridCol w="971550">
                  <a:extLst>
                    <a:ext uri="{9D8B030D-6E8A-4147-A177-3AD203B41FA5}">
                      <a16:colId xmlns:a16="http://schemas.microsoft.com/office/drawing/2014/main" val="985165940"/>
                    </a:ext>
                  </a:extLst>
                </a:gridCol>
                <a:gridCol w="971550">
                  <a:extLst>
                    <a:ext uri="{9D8B030D-6E8A-4147-A177-3AD203B41FA5}">
                      <a16:colId xmlns:a16="http://schemas.microsoft.com/office/drawing/2014/main" val="1616866984"/>
                    </a:ext>
                  </a:extLst>
                </a:gridCol>
              </a:tblGrid>
              <a:tr h="210682">
                <a:tc>
                  <a:txBody>
                    <a:bodyPr/>
                    <a:lstStyle/>
                    <a:p>
                      <a:pPr marL="0" marR="0" algn="ctr">
                        <a:lnSpc>
                          <a:spcPct val="150000"/>
                        </a:lnSpc>
                        <a:spcBef>
                          <a:spcPts val="0"/>
                        </a:spcBef>
                        <a:spcAft>
                          <a:spcPts val="0"/>
                        </a:spcAft>
                      </a:pPr>
                      <a:r>
                        <a:rPr lang="en-US" sz="1200">
                          <a:effectLst/>
                        </a:rPr>
                        <a:t> </a:t>
                      </a:r>
                    </a:p>
                    <a:p>
                      <a:pPr marL="0" marR="0" algn="ctr">
                        <a:lnSpc>
                          <a:spcPct val="150000"/>
                        </a:lnSpc>
                        <a:spcBef>
                          <a:spcPts val="0"/>
                        </a:spcBef>
                        <a:spcAft>
                          <a:spcPts val="0"/>
                        </a:spcAft>
                      </a:pPr>
                      <a:r>
                        <a:rPr lang="en-US" sz="1200">
                          <a:effectLst/>
                        </a:rPr>
                        <a:t>2023</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nchor="ctr"/>
                </a:tc>
                <a:tc>
                  <a:txBody>
                    <a:bodyPr/>
                    <a:lstStyle/>
                    <a:p>
                      <a:pPr marL="0" marR="0" algn="ctr">
                        <a:lnSpc>
                          <a:spcPct val="150000"/>
                        </a:lnSpc>
                        <a:spcBef>
                          <a:spcPts val="0"/>
                        </a:spcBef>
                        <a:spcAft>
                          <a:spcPts val="0"/>
                        </a:spcAft>
                      </a:pPr>
                      <a:r>
                        <a:rPr lang="en-US" sz="1200">
                          <a:effectLst/>
                        </a:rPr>
                        <a:t>Clients</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Service hour</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Gross profit</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Net Profit</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0" marR="0" marT="0" marB="0" anchor="ctr"/>
                </a:tc>
                <a:extLst>
                  <a:ext uri="{0D108BD9-81ED-4DB2-BD59-A6C34878D82A}">
                    <a16:rowId xmlns:a16="http://schemas.microsoft.com/office/drawing/2014/main" val="1742475552"/>
                  </a:ext>
                </a:extLst>
              </a:tr>
              <a:tr h="234425">
                <a:tc>
                  <a:txBody>
                    <a:bodyPr/>
                    <a:lstStyle/>
                    <a:p>
                      <a:pPr marL="0" marR="0" algn="ctr">
                        <a:lnSpc>
                          <a:spcPct val="150000"/>
                        </a:lnSpc>
                        <a:spcBef>
                          <a:spcPts val="0"/>
                        </a:spcBef>
                        <a:spcAft>
                          <a:spcPts val="0"/>
                        </a:spcAft>
                      </a:pPr>
                      <a:r>
                        <a:rPr lang="en-US" sz="1200">
                          <a:effectLst/>
                        </a:rPr>
                        <a:t>Jan-Jun</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nchor="ctr"/>
                </a:tc>
                <a:tc>
                  <a:txBody>
                    <a:bodyPr/>
                    <a:lstStyle/>
                    <a:p>
                      <a:pPr marL="0" marR="0" algn="ctr">
                        <a:lnSpc>
                          <a:spcPct val="150000"/>
                        </a:lnSpc>
                        <a:spcBef>
                          <a:spcPts val="0"/>
                        </a:spcBef>
                        <a:spcAft>
                          <a:spcPts val="0"/>
                        </a:spcAft>
                      </a:pPr>
                      <a:r>
                        <a:rPr lang="en-US" sz="1200">
                          <a:effectLst/>
                        </a:rPr>
                        <a:t>600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1000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20000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3000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0" marR="0" marT="0" marB="0" anchor="ctr"/>
                </a:tc>
                <a:extLst>
                  <a:ext uri="{0D108BD9-81ED-4DB2-BD59-A6C34878D82A}">
                    <a16:rowId xmlns:a16="http://schemas.microsoft.com/office/drawing/2014/main" val="2283805878"/>
                  </a:ext>
                </a:extLst>
              </a:tr>
              <a:tr h="307822">
                <a:tc>
                  <a:txBody>
                    <a:bodyPr/>
                    <a:lstStyle/>
                    <a:p>
                      <a:pPr marL="0" marR="0" algn="ctr">
                        <a:lnSpc>
                          <a:spcPct val="150000"/>
                        </a:lnSpc>
                        <a:spcBef>
                          <a:spcPts val="0"/>
                        </a:spcBef>
                        <a:spcAft>
                          <a:spcPts val="0"/>
                        </a:spcAft>
                      </a:pPr>
                      <a:r>
                        <a:rPr lang="en-US" sz="1200">
                          <a:effectLst/>
                        </a:rPr>
                        <a:t>Jul-Dec</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nchor="ctr"/>
                </a:tc>
                <a:tc>
                  <a:txBody>
                    <a:bodyPr/>
                    <a:lstStyle/>
                    <a:p>
                      <a:pPr marL="0" marR="0" algn="ctr">
                        <a:lnSpc>
                          <a:spcPct val="150000"/>
                        </a:lnSpc>
                        <a:spcBef>
                          <a:spcPts val="0"/>
                        </a:spcBef>
                        <a:spcAft>
                          <a:spcPts val="0"/>
                        </a:spcAft>
                      </a:pPr>
                      <a:r>
                        <a:rPr lang="en-US" sz="1200" dirty="0">
                          <a:effectLst/>
                        </a:rPr>
                        <a:t>1000</a:t>
                      </a:r>
                      <a:endParaRPr lang="en-US" sz="12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2000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40000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12000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0" marR="0" marT="0" marB="0" anchor="ctr"/>
                </a:tc>
                <a:extLst>
                  <a:ext uri="{0D108BD9-81ED-4DB2-BD59-A6C34878D82A}">
                    <a16:rowId xmlns:a16="http://schemas.microsoft.com/office/drawing/2014/main" val="1466700665"/>
                  </a:ext>
                </a:extLst>
              </a:tr>
              <a:tr h="237203">
                <a:tc>
                  <a:txBody>
                    <a:bodyPr/>
                    <a:lstStyle/>
                    <a:p>
                      <a:pPr marL="0" marR="0" algn="ctr">
                        <a:lnSpc>
                          <a:spcPct val="150000"/>
                        </a:lnSpc>
                        <a:spcBef>
                          <a:spcPts val="0"/>
                        </a:spcBef>
                        <a:spcAft>
                          <a:spcPts val="0"/>
                        </a:spcAft>
                      </a:pPr>
                      <a:r>
                        <a:rPr lang="en-US" sz="1200">
                          <a:effectLst/>
                        </a:rPr>
                        <a:t>Total</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anchor="ctr"/>
                </a:tc>
                <a:tc>
                  <a:txBody>
                    <a:bodyPr/>
                    <a:lstStyle/>
                    <a:p>
                      <a:pPr marL="0" marR="0" algn="ctr">
                        <a:lnSpc>
                          <a:spcPct val="150000"/>
                        </a:lnSpc>
                        <a:spcBef>
                          <a:spcPts val="0"/>
                        </a:spcBef>
                        <a:spcAft>
                          <a:spcPts val="0"/>
                        </a:spcAft>
                      </a:pPr>
                      <a:r>
                        <a:rPr lang="en-US" sz="1200">
                          <a:effectLst/>
                        </a:rPr>
                        <a:t> </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 </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a:effectLst/>
                        </a:rPr>
                        <a:t>60000</a:t>
                      </a:r>
                      <a:endParaRPr lang="en-US" sz="120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95250" marR="95250" marT="47625" marB="47625" anchor="ctr"/>
                </a:tc>
                <a:tc>
                  <a:txBody>
                    <a:bodyPr/>
                    <a:lstStyle/>
                    <a:p>
                      <a:pPr marL="0" marR="0" algn="ctr">
                        <a:lnSpc>
                          <a:spcPct val="150000"/>
                        </a:lnSpc>
                        <a:spcBef>
                          <a:spcPts val="0"/>
                        </a:spcBef>
                        <a:spcAft>
                          <a:spcPts val="0"/>
                        </a:spcAft>
                      </a:pPr>
                      <a:r>
                        <a:rPr lang="en-US" sz="1200" dirty="0">
                          <a:effectLst/>
                        </a:rPr>
                        <a:t>15000</a:t>
                      </a:r>
                      <a:endParaRPr lang="en-US" sz="1200" dirty="0">
                        <a:solidFill>
                          <a:srgbClr val="222222"/>
                        </a:solidFill>
                        <a:effectLst/>
                        <a:latin typeface="Times New Roman" panose="02020603050405020304" pitchFamily="18" charset="0"/>
                        <a:ea typeface="SimSun" panose="02010600030101010101" pitchFamily="2" charset="-122"/>
                        <a:cs typeface="Arial" panose="020B0604020202020204" pitchFamily="34" charset="0"/>
                      </a:endParaRPr>
                    </a:p>
                  </a:txBody>
                  <a:tcPr marL="0" marR="0" marT="0" marB="0" anchor="ctr"/>
                </a:tc>
                <a:extLst>
                  <a:ext uri="{0D108BD9-81ED-4DB2-BD59-A6C34878D82A}">
                    <a16:rowId xmlns:a16="http://schemas.microsoft.com/office/drawing/2014/main" val="2216211881"/>
                  </a:ext>
                </a:extLst>
              </a:tr>
            </a:tbl>
          </a:graphicData>
        </a:graphic>
      </p:graphicFrame>
      <p:sp>
        <p:nvSpPr>
          <p:cNvPr id="7" name="Rectangle 2">
            <a:extLst>
              <a:ext uri="{FF2B5EF4-FFF2-40B4-BE49-F238E27FC236}">
                <a16:creationId xmlns:a16="http://schemas.microsoft.com/office/drawing/2014/main" id="{FD9F1CDC-DFF9-1C70-BDB9-F0033DED8553}"/>
              </a:ext>
            </a:extLst>
          </p:cNvPr>
          <p:cNvSpPr>
            <a:spLocks noChangeArrowheads="1"/>
          </p:cNvSpPr>
          <p:nvPr/>
        </p:nvSpPr>
        <p:spPr bwMode="auto">
          <a:xfrm>
            <a:off x="873616" y="2943290"/>
            <a:ext cx="3816424"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zh-CN" b="1" i="0" u="none" strike="noStrike" cap="none" normalizeH="0" baseline="0" dirty="0">
                <a:ln>
                  <a:noFill/>
                </a:ln>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Revenue area</a:t>
            </a:r>
            <a:endParaRPr kumimoji="0" lang="en-US" altLang="zh-CN"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zh-CN" b="1" i="0" u="none" strike="noStrike" cap="none" normalizeH="0" baseline="0" dirty="0">
                <a:ln>
                  <a:noFill/>
                </a:ln>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Estimated charge £20/</a:t>
            </a:r>
            <a:r>
              <a:rPr kumimoji="0" lang="en-US" altLang="zh-CN" b="1" i="0" u="none" strike="noStrike" cap="none" normalizeH="0" baseline="0" dirty="0" err="1">
                <a:ln>
                  <a:noFill/>
                </a:ln>
                <a:solidFill>
                  <a:srgbClr val="222222"/>
                </a:solidFill>
                <a:effectLst/>
                <a:latin typeface="Times New Roman" panose="02020603050405020304" pitchFamily="18" charset="0"/>
                <a:ea typeface="SimSun" panose="02010600030101010101" pitchFamily="2" charset="-122"/>
                <a:cs typeface="Times New Roman" panose="02020603050405020304" pitchFamily="18" charset="0"/>
              </a:rPr>
              <a:t>hr</a:t>
            </a:r>
            <a:endParaRPr kumimoji="0" lang="en-US" altLang="zh-CN"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marL="0" indent="0" algn="just" eaLnBrk="1" hangingPunct="1">
              <a:lnSpc>
                <a:spcPct val="90000"/>
              </a:lnSpc>
              <a:buFont typeface="Arial" panose="020B0604020202020204" pitchFamily="34" charset="0"/>
              <a:buNone/>
            </a:pPr>
            <a:r>
              <a:rPr lang="en-US" altLang="en-US" sz="1800" dirty="0"/>
              <a:t>Olsen, E.R., 2016, June. Transitioning to software as a service: Realigning software engineering practices with the new business model. In 2016 IEEE International Conference on Service Operations and Logistics, and Informatics (pp. 266-271). IEEE.</a:t>
            </a:r>
          </a:p>
          <a:p>
            <a:pPr marL="0" indent="0" algn="just" eaLnBrk="1" hangingPunct="1">
              <a:lnSpc>
                <a:spcPct val="90000"/>
              </a:lnSpc>
              <a:buFont typeface="Arial" panose="020B0604020202020204" pitchFamily="34" charset="0"/>
              <a:buNone/>
            </a:pPr>
            <a:r>
              <a:rPr lang="en-US" altLang="en-US" sz="1800" dirty="0" err="1"/>
              <a:t>Pateli</a:t>
            </a:r>
            <a:r>
              <a:rPr lang="en-US" altLang="en-US" sz="1800" dirty="0"/>
              <a:t>, A.G. and </a:t>
            </a:r>
            <a:r>
              <a:rPr lang="en-US" altLang="en-US" sz="1800" dirty="0" err="1"/>
              <a:t>Giaglis</a:t>
            </a:r>
            <a:r>
              <a:rPr lang="en-US" altLang="en-US" sz="1800" dirty="0"/>
              <a:t>, G.M., 2018. Technology innovation‐induced business model change: a contingency approach. Journal of Organizational Change Management.</a:t>
            </a:r>
          </a:p>
          <a:p>
            <a:pPr marL="0" indent="0" algn="just" eaLnBrk="1" hangingPunct="1">
              <a:lnSpc>
                <a:spcPct val="90000"/>
              </a:lnSpc>
              <a:buFont typeface="Arial" panose="020B0604020202020204" pitchFamily="34" charset="0"/>
              <a:buNone/>
            </a:pPr>
            <a:r>
              <a:rPr lang="en-US" altLang="en-US" sz="1800" dirty="0" err="1"/>
              <a:t>Potok</a:t>
            </a:r>
            <a:r>
              <a:rPr lang="en-US" altLang="en-US" sz="1800" dirty="0"/>
              <a:t>, T.E. and </a:t>
            </a:r>
            <a:r>
              <a:rPr lang="en-US" altLang="en-US" sz="1800" dirty="0" err="1"/>
              <a:t>Vouk</a:t>
            </a:r>
            <a:r>
              <a:rPr lang="en-US" altLang="en-US" sz="1800" dirty="0"/>
              <a:t>, M.A., 2017. The effects of the business model on object-oriented software development productivity. IBM Systems Journal, 36(1), pp.140-161.</a:t>
            </a:r>
          </a:p>
          <a:p>
            <a:pPr marL="0" indent="0" algn="just" eaLnBrk="1" hangingPunct="1">
              <a:lnSpc>
                <a:spcPct val="90000"/>
              </a:lnSpc>
              <a:buFont typeface="Arial" panose="020B0604020202020204" pitchFamily="34" charset="0"/>
              <a:buNone/>
            </a:pPr>
            <a:r>
              <a:rPr lang="en-US" altLang="en-US" sz="1800" dirty="0" err="1"/>
              <a:t>Zott</a:t>
            </a:r>
            <a:r>
              <a:rPr lang="en-US" altLang="en-US" sz="1800" dirty="0"/>
              <a:t>, C. and Amit, R., 2020. Business model design: An activity system perspective. Long range planning, 43(2-3), pp.216-226.</a:t>
            </a:r>
          </a:p>
          <a:p>
            <a:pPr marL="0" indent="0" algn="just" eaLnBrk="1" hangingPunct="1">
              <a:lnSpc>
                <a:spcPct val="90000"/>
              </a:lnSpc>
              <a:buFont typeface="Arial" panose="020B0604020202020204" pitchFamily="34" charset="0"/>
              <a:buNone/>
            </a:pPr>
            <a:endParaRPr lang="en-GB" altLang="en-US" sz="18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21/11/2022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2216</TotalTime>
  <Words>1794</Words>
  <Application>Microsoft Office PowerPoint</Application>
  <PresentationFormat>On-screen Show (4:3)</PresentationFormat>
  <Paragraphs>185</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 Light</vt:lpstr>
      <vt:lpstr>Myriad Pro</vt:lpstr>
      <vt:lpstr>Times New Roman</vt:lpstr>
      <vt:lpstr>20140311PresentationUWTSDTemplate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revision>93</cp:revision>
  <cp:lastPrinted>2018-03-20T16:28:46Z</cp:lastPrinted>
  <dcterms:created xsi:type="dcterms:W3CDTF">2004-11-12T17:24:38Z</dcterms:created>
  <dcterms:modified xsi:type="dcterms:W3CDTF">2022-11-21T03:03:11Z</dcterms:modified>
</cp:coreProperties>
</file>