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accent2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accent2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74491" y="0"/>
            <a:ext cx="6496050" cy="114833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52827" y="486155"/>
            <a:ext cx="8472678" cy="126568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78585" y="183261"/>
            <a:ext cx="10434828" cy="13004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04291" y="1597080"/>
            <a:ext cx="8134350" cy="45104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accent2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7" Type="http://schemas.openxmlformats.org/officeDocument/2006/relationships/image" Target="../media/image9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Relationship Id="rId4" Type="http://schemas.openxmlformats.org/officeDocument/2006/relationships/image" Target="../media/image16.jpg"/><Relationship Id="rId5" Type="http://schemas.openxmlformats.org/officeDocument/2006/relationships/image" Target="../media/image17.jpg"/><Relationship Id="rId6" Type="http://schemas.openxmlformats.org/officeDocument/2006/relationships/image" Target="../media/image18.jpg"/><Relationship Id="rId7" Type="http://schemas.openxmlformats.org/officeDocument/2006/relationships/image" Target="../media/image19.jpg"/><Relationship Id="rId8" Type="http://schemas.openxmlformats.org/officeDocument/2006/relationships/image" Target="../media/image20.jpg"/><Relationship Id="rId9" Type="http://schemas.openxmlformats.org/officeDocument/2006/relationships/image" Target="../media/image21.jpg"/><Relationship Id="rId10" Type="http://schemas.openxmlformats.org/officeDocument/2006/relationships/image" Target="../media/image22.jpg"/><Relationship Id="rId11" Type="http://schemas.openxmlformats.org/officeDocument/2006/relationships/image" Target="../media/image23.jpg"/><Relationship Id="rId12" Type="http://schemas.openxmlformats.org/officeDocument/2006/relationships/image" Target="../media/image24.png"/><Relationship Id="rId13" Type="http://schemas.openxmlformats.org/officeDocument/2006/relationships/image" Target="../media/image25.jpg"/><Relationship Id="rId14" Type="http://schemas.openxmlformats.org/officeDocument/2006/relationships/image" Target="../media/image26.jpg"/><Relationship Id="rId15" Type="http://schemas.openxmlformats.org/officeDocument/2006/relationships/image" Target="../media/image27.jp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Relationship Id="rId3" Type="http://schemas.openxmlformats.org/officeDocument/2006/relationships/image" Target="../media/image29.jp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png"/><Relationship Id="rId3" Type="http://schemas.openxmlformats.org/officeDocument/2006/relationships/image" Target="../media/image31.png"/><Relationship Id="rId4" Type="http://schemas.openxmlformats.org/officeDocument/2006/relationships/image" Target="../media/image32.png"/><Relationship Id="rId5" Type="http://schemas.openxmlformats.org/officeDocument/2006/relationships/image" Target="../media/image33.png"/><Relationship Id="rId6" Type="http://schemas.openxmlformats.org/officeDocument/2006/relationships/image" Target="../media/image34.png"/><Relationship Id="rId7" Type="http://schemas.openxmlformats.org/officeDocument/2006/relationships/image" Target="../media/image35.png"/><Relationship Id="rId8" Type="http://schemas.openxmlformats.org/officeDocument/2006/relationships/image" Target="../media/image36.png"/><Relationship Id="rId9" Type="http://schemas.openxmlformats.org/officeDocument/2006/relationships/image" Target="../media/image37.png"/><Relationship Id="rId10" Type="http://schemas.openxmlformats.org/officeDocument/2006/relationships/image" Target="../media/image38.png"/><Relationship Id="rId11" Type="http://schemas.openxmlformats.org/officeDocument/2006/relationships/image" Target="../media/image39.png"/><Relationship Id="rId12" Type="http://schemas.openxmlformats.org/officeDocument/2006/relationships/image" Target="../media/image40.png"/><Relationship Id="rId13" Type="http://schemas.openxmlformats.org/officeDocument/2006/relationships/image" Target="../media/image41.png"/><Relationship Id="rId14" Type="http://schemas.openxmlformats.org/officeDocument/2006/relationships/image" Target="../media/image42.png"/><Relationship Id="rId15" Type="http://schemas.openxmlformats.org/officeDocument/2006/relationships/image" Target="../media/image43.png"/><Relationship Id="rId16" Type="http://schemas.openxmlformats.org/officeDocument/2006/relationships/image" Target="../media/image44.png"/><Relationship Id="rId17" Type="http://schemas.openxmlformats.org/officeDocument/2006/relationships/image" Target="../media/image45.png"/><Relationship Id="rId18" Type="http://schemas.openxmlformats.org/officeDocument/2006/relationships/image" Target="../media/image46.pn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pn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8.png"/><Relationship Id="rId3" Type="http://schemas.openxmlformats.org/officeDocument/2006/relationships/image" Target="../media/image49.png"/><Relationship Id="rId4" Type="http://schemas.openxmlformats.org/officeDocument/2006/relationships/image" Target="../media/image50.png"/><Relationship Id="rId5" Type="http://schemas.openxmlformats.org/officeDocument/2006/relationships/hyperlink" Target="http://www.wileyeurope.com/college/french" TargetMode="Externa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png"/><Relationship Id="rId3" Type="http://schemas.openxmlformats.org/officeDocument/2006/relationships/image" Target="../media/image52.png"/><Relationship Id="rId4" Type="http://schemas.openxmlformats.org/officeDocument/2006/relationships/image" Target="../media/image53.png"/><Relationship Id="rId5" Type="http://schemas.openxmlformats.org/officeDocument/2006/relationships/image" Target="../media/image54.pn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5.pn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6.png"/><Relationship Id="rId3" Type="http://schemas.openxmlformats.org/officeDocument/2006/relationships/image" Target="../media/image57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8.png"/><Relationship Id="rId3" Type="http://schemas.openxmlformats.org/officeDocument/2006/relationships/image" Target="../media/image59.jp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0.png"/><Relationship Id="rId3" Type="http://schemas.openxmlformats.org/officeDocument/2006/relationships/image" Target="../media/image61.png"/><Relationship Id="rId4" Type="http://schemas.openxmlformats.org/officeDocument/2006/relationships/image" Target="../media/image62.png"/><Relationship Id="rId5" Type="http://schemas.openxmlformats.org/officeDocument/2006/relationships/image" Target="../media/image63.pn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4.png"/><Relationship Id="rId3" Type="http://schemas.openxmlformats.org/officeDocument/2006/relationships/image" Target="../media/image65.png"/><Relationship Id="rId4" Type="http://schemas.openxmlformats.org/officeDocument/2006/relationships/image" Target="../media/image66.pn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7.png"/><Relationship Id="rId3" Type="http://schemas.openxmlformats.org/officeDocument/2006/relationships/image" Target="../media/image68.png"/><Relationship Id="rId4" Type="http://schemas.openxmlformats.org/officeDocument/2006/relationships/image" Target="../media/image69.png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0.png"/><Relationship Id="rId3" Type="http://schemas.openxmlformats.org/officeDocument/2006/relationships/image" Target="../media/image71.pn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72.png"/><Relationship Id="rId3" Type="http://schemas.openxmlformats.org/officeDocument/2006/relationships/image" Target="../media/image73.png"/><Relationship Id="rId4" Type="http://schemas.openxmlformats.org/officeDocument/2006/relationships/image" Target="../media/image74.png"/><Relationship Id="rId5" Type="http://schemas.openxmlformats.org/officeDocument/2006/relationships/image" Target="../media/image75.png"/><Relationship Id="rId6" Type="http://schemas.openxmlformats.org/officeDocument/2006/relationships/image" Target="../media/image76.png"/><Relationship Id="rId7" Type="http://schemas.openxmlformats.org/officeDocument/2006/relationships/image" Target="../media/image77.png"/><Relationship Id="rId8" Type="http://schemas.openxmlformats.org/officeDocument/2006/relationships/image" Target="../media/image78.png"/><Relationship Id="rId9" Type="http://schemas.openxmlformats.org/officeDocument/2006/relationships/image" Target="../media/image79.png"/><Relationship Id="rId10" Type="http://schemas.openxmlformats.org/officeDocument/2006/relationships/image" Target="../media/image80.png"/><Relationship Id="rId11" Type="http://schemas.openxmlformats.org/officeDocument/2006/relationships/image" Target="../media/image81.png"/><Relationship Id="rId12" Type="http://schemas.openxmlformats.org/officeDocument/2006/relationships/image" Target="../media/image82.png"/><Relationship Id="rId13" Type="http://schemas.openxmlformats.org/officeDocument/2006/relationships/image" Target="../media/image83.png"/><Relationship Id="rId14" Type="http://schemas.openxmlformats.org/officeDocument/2006/relationships/image" Target="../media/image84.png"/><Relationship Id="rId15" Type="http://schemas.openxmlformats.org/officeDocument/2006/relationships/image" Target="../media/image85.png"/><Relationship Id="rId16" Type="http://schemas.openxmlformats.org/officeDocument/2006/relationships/image" Target="../media/image86.png"/><Relationship Id="rId17" Type="http://schemas.openxmlformats.org/officeDocument/2006/relationships/image" Target="../media/image87.png"/><Relationship Id="rId18" Type="http://schemas.openxmlformats.org/officeDocument/2006/relationships/image" Target="../media/image88.png"/><Relationship Id="rId19" Type="http://schemas.openxmlformats.org/officeDocument/2006/relationships/image" Target="../media/image89.png"/><Relationship Id="rId20" Type="http://schemas.openxmlformats.org/officeDocument/2006/relationships/image" Target="../media/image90.png"/><Relationship Id="rId21" Type="http://schemas.openxmlformats.org/officeDocument/2006/relationships/image" Target="../media/image91.png"/><Relationship Id="rId22" Type="http://schemas.openxmlformats.org/officeDocument/2006/relationships/image" Target="../media/image92.png"/><Relationship Id="rId23" Type="http://schemas.openxmlformats.org/officeDocument/2006/relationships/image" Target="../media/image93.png"/><Relationship Id="rId24" Type="http://schemas.openxmlformats.org/officeDocument/2006/relationships/image" Target="../media/image94.png"/><Relationship Id="rId25" Type="http://schemas.openxmlformats.org/officeDocument/2006/relationships/image" Target="../media/image95.png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6.png"/><Relationship Id="rId3" Type="http://schemas.openxmlformats.org/officeDocument/2006/relationships/image" Target="../media/image97.png"/><Relationship Id="rId4" Type="http://schemas.openxmlformats.org/officeDocument/2006/relationships/image" Target="../media/image98.png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9.png"/><Relationship Id="rId3" Type="http://schemas.openxmlformats.org/officeDocument/2006/relationships/image" Target="../media/image100.png"/><Relationship Id="rId4" Type="http://schemas.openxmlformats.org/officeDocument/2006/relationships/image" Target="../media/image101.png"/><Relationship Id="rId5" Type="http://schemas.openxmlformats.org/officeDocument/2006/relationships/image" Target="../media/image102.png"/><Relationship Id="rId6" Type="http://schemas.openxmlformats.org/officeDocument/2006/relationships/image" Target="../media/image103.png"/><Relationship Id="rId7" Type="http://schemas.openxmlformats.org/officeDocument/2006/relationships/image" Target="../media/image104.png"/><Relationship Id="rId8" Type="http://schemas.openxmlformats.org/officeDocument/2006/relationships/image" Target="../media/image105.png"/><Relationship Id="rId9" Type="http://schemas.openxmlformats.org/officeDocument/2006/relationships/image" Target="../media/image106.png"/><Relationship Id="rId10" Type="http://schemas.openxmlformats.org/officeDocument/2006/relationships/image" Target="../media/image107.png"/><Relationship Id="rId11" Type="http://schemas.openxmlformats.org/officeDocument/2006/relationships/image" Target="../media/image108.png"/><Relationship Id="rId12" Type="http://schemas.openxmlformats.org/officeDocument/2006/relationships/image" Target="../media/image109.png"/><Relationship Id="rId13" Type="http://schemas.openxmlformats.org/officeDocument/2006/relationships/image" Target="../media/image110.png"/><Relationship Id="rId14" Type="http://schemas.openxmlformats.org/officeDocument/2006/relationships/image" Target="../media/image111.png"/><Relationship Id="rId15" Type="http://schemas.openxmlformats.org/officeDocument/2006/relationships/image" Target="../media/image112.png"/><Relationship Id="rId16" Type="http://schemas.openxmlformats.org/officeDocument/2006/relationships/image" Target="../media/image113.png"/><Relationship Id="rId17" Type="http://schemas.openxmlformats.org/officeDocument/2006/relationships/image" Target="../media/image114.png"/><Relationship Id="rId18" Type="http://schemas.openxmlformats.org/officeDocument/2006/relationships/image" Target="../media/image115.png"/><Relationship Id="rId19" Type="http://schemas.openxmlformats.org/officeDocument/2006/relationships/image" Target="../media/image116.png"/><Relationship Id="rId20" Type="http://schemas.openxmlformats.org/officeDocument/2006/relationships/image" Target="../media/image117.png"/><Relationship Id="rId21" Type="http://schemas.openxmlformats.org/officeDocument/2006/relationships/image" Target="../media/image118.png"/><Relationship Id="rId22" Type="http://schemas.openxmlformats.org/officeDocument/2006/relationships/image" Target="../media/image119.png"/><Relationship Id="rId23" Type="http://schemas.openxmlformats.org/officeDocument/2006/relationships/image" Target="../media/image120.png"/><Relationship Id="rId24" Type="http://schemas.openxmlformats.org/officeDocument/2006/relationships/image" Target="../media/image121.png"/><Relationship Id="rId25" Type="http://schemas.openxmlformats.org/officeDocument/2006/relationships/image" Target="../media/image122.png"/><Relationship Id="rId26" Type="http://schemas.openxmlformats.org/officeDocument/2006/relationships/image" Target="../media/image123.png"/><Relationship Id="rId27" Type="http://schemas.openxmlformats.org/officeDocument/2006/relationships/image" Target="../media/image124.png"/><Relationship Id="rId28" Type="http://schemas.openxmlformats.org/officeDocument/2006/relationships/image" Target="../media/image125.png"/><Relationship Id="rId29" Type="http://schemas.openxmlformats.org/officeDocument/2006/relationships/image" Target="../media/image126.png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7.png"/><Relationship Id="rId3" Type="http://schemas.openxmlformats.org/officeDocument/2006/relationships/image" Target="../media/image128.jpg"/></Relationships>
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9.png"/><Relationship Id="rId3" Type="http://schemas.openxmlformats.org/officeDocument/2006/relationships/image" Target="../media/image130.png"/><Relationship Id="rId4" Type="http://schemas.openxmlformats.org/officeDocument/2006/relationships/image" Target="../media/image131.png"/><Relationship Id="rId5" Type="http://schemas.openxmlformats.org/officeDocument/2006/relationships/image" Target="../media/image132.png"/><Relationship Id="rId6" Type="http://schemas.openxmlformats.org/officeDocument/2006/relationships/image" Target="../media/image133.png"/><Relationship Id="rId7" Type="http://schemas.openxmlformats.org/officeDocument/2006/relationships/image" Target="../media/image134.png"/><Relationship Id="rId8" Type="http://schemas.openxmlformats.org/officeDocument/2006/relationships/image" Target="../media/image135.png"/></Relationships>
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6.png"/></Relationships>
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7.png"/><Relationship Id="rId3" Type="http://schemas.openxmlformats.org/officeDocument/2006/relationships/image" Target="../media/image138.png"/></Relationships>
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9.png"/><Relationship Id="rId3" Type="http://schemas.openxmlformats.org/officeDocument/2006/relationships/image" Target="../media/image140.png"/></Relationships>
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1.png"/><Relationship Id="rId3" Type="http://schemas.openxmlformats.org/officeDocument/2006/relationships/image" Target="../media/image142.png"/><Relationship Id="rId4" Type="http://schemas.openxmlformats.org/officeDocument/2006/relationships/image" Target="../media/image143.png"/><Relationship Id="rId5" Type="http://schemas.openxmlformats.org/officeDocument/2006/relationships/image" Target="../media/image144.jpg"/><Relationship Id="rId6" Type="http://schemas.openxmlformats.org/officeDocument/2006/relationships/image" Target="../media/image145.jpg"/></Relationships>
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6.png"/><Relationship Id="rId3" Type="http://schemas.openxmlformats.org/officeDocument/2006/relationships/image" Target="../media/image147.png"/></Relationships>
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8.png"/><Relationship Id="rId3" Type="http://schemas.openxmlformats.org/officeDocument/2006/relationships/image" Target="../media/image149.jpg"/></Relationships>
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0.png"/><Relationship Id="rId3" Type="http://schemas.openxmlformats.org/officeDocument/2006/relationships/image" Target="../media/image151.jpg"/></Relationships>
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2.png"/><Relationship Id="rId3" Type="http://schemas.openxmlformats.org/officeDocument/2006/relationships/image" Target="../media/image153.png"/><Relationship Id="rId4" Type="http://schemas.openxmlformats.org/officeDocument/2006/relationships/image" Target="../media/image154.png"/><Relationship Id="rId5" Type="http://schemas.openxmlformats.org/officeDocument/2006/relationships/image" Target="../media/image155.png"/><Relationship Id="rId6" Type="http://schemas.openxmlformats.org/officeDocument/2006/relationships/image" Target="../media/image156.png"/><Relationship Id="rId7" Type="http://schemas.openxmlformats.org/officeDocument/2006/relationships/image" Target="../media/image157.png"/><Relationship Id="rId8" Type="http://schemas.openxmlformats.org/officeDocument/2006/relationships/image" Target="../media/image158.png"/><Relationship Id="rId9" Type="http://schemas.openxmlformats.org/officeDocument/2006/relationships/image" Target="../media/image159.png"/><Relationship Id="rId10" Type="http://schemas.openxmlformats.org/officeDocument/2006/relationships/image" Target="../media/image160.png"/><Relationship Id="rId11" Type="http://schemas.openxmlformats.org/officeDocument/2006/relationships/image" Target="../media/image161.png"/></Relationships>
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2.png"/><Relationship Id="rId3" Type="http://schemas.openxmlformats.org/officeDocument/2006/relationships/image" Target="../media/image163.png"/><Relationship Id="rId4" Type="http://schemas.openxmlformats.org/officeDocument/2006/relationships/image" Target="../media/image164.png"/><Relationship Id="rId5" Type="http://schemas.openxmlformats.org/officeDocument/2006/relationships/image" Target="../media/image165.png"/><Relationship Id="rId6" Type="http://schemas.openxmlformats.org/officeDocument/2006/relationships/image" Target="../media/image166.png"/><Relationship Id="rId7" Type="http://schemas.openxmlformats.org/officeDocument/2006/relationships/image" Target="../media/image167.png"/></Relationships>
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8.png"/><Relationship Id="rId3" Type="http://schemas.openxmlformats.org/officeDocument/2006/relationships/image" Target="../media/image169.png"/></Relationships>
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0.png"/><Relationship Id="rId3" Type="http://schemas.openxmlformats.org/officeDocument/2006/relationships/image" Target="../media/image171.png"/></Relationships>
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2.png"/><Relationship Id="rId3" Type="http://schemas.openxmlformats.org/officeDocument/2006/relationships/image" Target="../media/image173.png"/></Relationships>
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4.png"/><Relationship Id="rId3" Type="http://schemas.openxmlformats.org/officeDocument/2006/relationships/image" Target="../media/image175.png"/></Relationships>
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6.png"/><Relationship Id="rId3" Type="http://schemas.openxmlformats.org/officeDocument/2006/relationships/image" Target="../media/image177.png"/></Relationships>
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8.png"/><Relationship Id="rId3" Type="http://schemas.openxmlformats.org/officeDocument/2006/relationships/image" Target="../media/image179.png"/><Relationship Id="rId4" Type="http://schemas.openxmlformats.org/officeDocument/2006/relationships/hyperlink" Target="https://youtu.be/32WjO7IiHpI" TargetMode="External"/><Relationship Id="rId5" Type="http://schemas.openxmlformats.org/officeDocument/2006/relationships/image" Target="../media/image180.png"/><Relationship Id="rId6" Type="http://schemas.openxmlformats.org/officeDocument/2006/relationships/image" Target="../media/image181.png"/><Relationship Id="rId7" Type="http://schemas.openxmlformats.org/officeDocument/2006/relationships/image" Target="../media/image182.png"/><Relationship Id="rId8" Type="http://schemas.openxmlformats.org/officeDocument/2006/relationships/image" Target="../media/image183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7284" y="443482"/>
            <a:ext cx="8483600" cy="6358890"/>
            <a:chOff x="367284" y="443482"/>
            <a:chExt cx="8483600" cy="63588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7284" y="443482"/>
              <a:ext cx="8483346" cy="635889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50747" y="1254251"/>
              <a:ext cx="3772662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20572" y="1434211"/>
            <a:ext cx="3037840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185"/>
              <a:t>BMBM4010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483108" y="2461260"/>
            <a:ext cx="7288530" cy="3379470"/>
            <a:chOff x="483108" y="2461260"/>
            <a:chExt cx="7288530" cy="3379470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50748" y="2461260"/>
              <a:ext cx="7120890" cy="126568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3108" y="3064764"/>
              <a:ext cx="4191762" cy="126568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23900" y="4433316"/>
              <a:ext cx="5453634" cy="92735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23900" y="4913376"/>
              <a:ext cx="2289810" cy="927354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852932" y="2640914"/>
            <a:ext cx="6423025" cy="2919730"/>
          </a:xfrm>
          <a:prstGeom prst="rect">
            <a:avLst/>
          </a:prstGeom>
        </p:spPr>
        <p:txBody>
          <a:bodyPr wrap="square" lIns="0" tIns="89535" rIns="0" bIns="0" rtlCol="0" vert="horz">
            <a:spAutoFit/>
          </a:bodyPr>
          <a:lstStyle/>
          <a:p>
            <a:pPr marL="12700" marR="5080" indent="167640">
              <a:lnSpc>
                <a:spcPts val="4750"/>
              </a:lnSpc>
              <a:spcBef>
                <a:spcPts val="705"/>
              </a:spcBef>
            </a:pPr>
            <a:r>
              <a:rPr dirty="0" sz="4400" spc="50" b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4400" spc="-2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4400" spc="200" b="1">
                <a:solidFill>
                  <a:srgbClr val="FFFFFF"/>
                </a:solidFill>
                <a:latin typeface="Trebuchet MS"/>
                <a:cs typeface="Trebuchet MS"/>
              </a:rPr>
              <a:t>Changing</a:t>
            </a:r>
            <a:r>
              <a:rPr dirty="0" sz="4400" spc="-2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4400" spc="140" b="1">
                <a:solidFill>
                  <a:srgbClr val="FFFFFF"/>
                </a:solidFill>
                <a:latin typeface="Trebuchet MS"/>
                <a:cs typeface="Trebuchet MS"/>
              </a:rPr>
              <a:t>Business </a:t>
            </a:r>
            <a:r>
              <a:rPr dirty="0" sz="4400" spc="40" b="1">
                <a:solidFill>
                  <a:srgbClr val="FFFFFF"/>
                </a:solidFill>
                <a:latin typeface="Trebuchet MS"/>
                <a:cs typeface="Trebuchet MS"/>
              </a:rPr>
              <a:t>Environment</a:t>
            </a:r>
            <a:endParaRPr sz="4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0"/>
              </a:spcBef>
            </a:pPr>
            <a:endParaRPr sz="4400">
              <a:latin typeface="Trebuchet MS"/>
              <a:cs typeface="Trebuchet MS"/>
            </a:endParaRPr>
          </a:p>
          <a:p>
            <a:pPr marL="152400" marR="1458595">
              <a:lnSpc>
                <a:spcPts val="3779"/>
              </a:lnSpc>
              <a:spcBef>
                <a:spcPts val="5"/>
              </a:spcBef>
            </a:pPr>
            <a:r>
              <a:rPr dirty="0" sz="3200" spc="75" b="1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3200" spc="-21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Structure </a:t>
            </a:r>
            <a:r>
              <a:rPr dirty="0" sz="3200" b="1">
                <a:solidFill>
                  <a:srgbClr val="FFFFFF"/>
                </a:solidFill>
                <a:latin typeface="Trebuchet MS"/>
                <a:cs typeface="Trebuchet MS"/>
              </a:rPr>
              <a:t>&amp;</a:t>
            </a:r>
            <a:r>
              <a:rPr dirty="0" sz="3200" spc="-2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14" b="1">
                <a:solidFill>
                  <a:srgbClr val="FFFFFF"/>
                </a:solidFill>
                <a:latin typeface="Trebuchet MS"/>
                <a:cs typeface="Trebuchet MS"/>
              </a:rPr>
              <a:t>Design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35679" y="225552"/>
            <a:ext cx="5746241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3905250" y="403936"/>
            <a:ext cx="5013325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65"/>
              <a:t>Today’s</a:t>
            </a:r>
            <a:r>
              <a:rPr dirty="0" spc="-250"/>
              <a:t> </a:t>
            </a:r>
            <a:r>
              <a:rPr dirty="0" spc="-10"/>
              <a:t>objectives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3016" y="1358010"/>
            <a:ext cx="5175885" cy="4657725"/>
          </a:xfrm>
          <a:prstGeom prst="rect">
            <a:avLst/>
          </a:prstGeom>
        </p:spPr>
        <p:txBody>
          <a:bodyPr wrap="square" lIns="0" tIns="53975" rIns="0" bIns="0" rtlCol="0" vert="horz">
            <a:spAutoFit/>
          </a:bodyPr>
          <a:lstStyle/>
          <a:p>
            <a:pPr marL="355600" marR="5080" indent="-342900">
              <a:lnSpc>
                <a:spcPts val="2590"/>
              </a:lnSpc>
              <a:spcBef>
                <a:spcPts val="425"/>
              </a:spcBef>
              <a:buFont typeface="Arial"/>
              <a:buChar char="•"/>
              <a:tabLst>
                <a:tab pos="355600" algn="l"/>
                <a:tab pos="466280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review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concept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key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principles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involved</a:t>
            </a:r>
            <a:endParaRPr sz="2400">
              <a:latin typeface="Trebuchet MS"/>
              <a:cs typeface="Trebuchet MS"/>
            </a:endParaRPr>
          </a:p>
          <a:p>
            <a:pPr marL="355600" marR="249554" indent="-342900">
              <a:lnSpc>
                <a:spcPts val="2400"/>
              </a:lnSpc>
              <a:spcBef>
                <a:spcPts val="2275"/>
              </a:spcBef>
              <a:buFont typeface="Arial"/>
              <a:buChar char="•"/>
              <a:tabLst>
                <a:tab pos="355600" algn="l"/>
                <a:tab pos="2007235" algn="l"/>
                <a:tab pos="321754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identify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organisation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formal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organisational relationships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05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5600" marR="268605" indent="-342900">
              <a:lnSpc>
                <a:spcPts val="2400"/>
              </a:lnSpc>
              <a:buFont typeface="Arial"/>
              <a:buChar char="•"/>
              <a:tabLst>
                <a:tab pos="355600" algn="l"/>
                <a:tab pos="2084705" algn="l"/>
                <a:tab pos="2701290" algn="l"/>
                <a:tab pos="364553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why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3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structure matters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consequences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getting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wrong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25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5600" marR="481330" indent="-342900">
              <a:lnSpc>
                <a:spcPts val="2400"/>
              </a:lnSpc>
              <a:buFont typeface="Arial"/>
              <a:buChar char="•"/>
              <a:tabLst>
                <a:tab pos="355600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consider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new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emerging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structures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657720" y="3124238"/>
            <a:ext cx="3974465" cy="3368040"/>
            <a:chOff x="6657720" y="3124238"/>
            <a:chExt cx="3974465" cy="3368040"/>
          </a:xfrm>
        </p:grpSpPr>
        <p:sp>
          <p:nvSpPr>
            <p:cNvPr id="6" name="object 6"/>
            <p:cNvSpPr/>
            <p:nvPr/>
          </p:nvSpPr>
          <p:spPr>
            <a:xfrm>
              <a:off x="6716140" y="3423285"/>
              <a:ext cx="3837940" cy="1895475"/>
            </a:xfrm>
            <a:custGeom>
              <a:avLst/>
              <a:gdLst/>
              <a:ahLst/>
              <a:cxnLst/>
              <a:rect l="l" t="t" r="r" b="b"/>
              <a:pathLst>
                <a:path w="3837940" h="1895475">
                  <a:moveTo>
                    <a:pt x="9651" y="0"/>
                  </a:moveTo>
                  <a:lnTo>
                    <a:pt x="0" y="1485645"/>
                  </a:lnTo>
                  <a:lnTo>
                    <a:pt x="3825112" y="1895220"/>
                  </a:lnTo>
                  <a:lnTo>
                    <a:pt x="3837939" y="6603"/>
                  </a:lnTo>
                  <a:lnTo>
                    <a:pt x="9651" y="0"/>
                  </a:lnTo>
                  <a:close/>
                </a:path>
              </a:pathLst>
            </a:custGeom>
            <a:solidFill>
              <a:srgbClr val="8FCCE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699884" y="4443984"/>
              <a:ext cx="3841750" cy="1863089"/>
            </a:xfrm>
            <a:custGeom>
              <a:avLst/>
              <a:gdLst/>
              <a:ahLst/>
              <a:cxnLst/>
              <a:rect l="l" t="t" r="r" b="b"/>
              <a:pathLst>
                <a:path w="3841750" h="1863089">
                  <a:moveTo>
                    <a:pt x="1316101" y="0"/>
                  </a:moveTo>
                  <a:lnTo>
                    <a:pt x="1202690" y="227584"/>
                  </a:lnTo>
                  <a:lnTo>
                    <a:pt x="1202690" y="406400"/>
                  </a:lnTo>
                  <a:lnTo>
                    <a:pt x="1163701" y="406400"/>
                  </a:lnTo>
                  <a:lnTo>
                    <a:pt x="1163701" y="289306"/>
                  </a:lnTo>
                  <a:lnTo>
                    <a:pt x="1063244" y="289306"/>
                  </a:lnTo>
                  <a:lnTo>
                    <a:pt x="1063244" y="416179"/>
                  </a:lnTo>
                  <a:lnTo>
                    <a:pt x="1024382" y="416179"/>
                  </a:lnTo>
                  <a:lnTo>
                    <a:pt x="1024382" y="156083"/>
                  </a:lnTo>
                  <a:lnTo>
                    <a:pt x="833120" y="156083"/>
                  </a:lnTo>
                  <a:lnTo>
                    <a:pt x="833120" y="71501"/>
                  </a:lnTo>
                  <a:lnTo>
                    <a:pt x="625601" y="71501"/>
                  </a:lnTo>
                  <a:lnTo>
                    <a:pt x="625601" y="305689"/>
                  </a:lnTo>
                  <a:lnTo>
                    <a:pt x="564007" y="305689"/>
                  </a:lnTo>
                  <a:lnTo>
                    <a:pt x="564007" y="178816"/>
                  </a:lnTo>
                  <a:lnTo>
                    <a:pt x="457073" y="178816"/>
                  </a:lnTo>
                  <a:lnTo>
                    <a:pt x="457073" y="364109"/>
                  </a:lnTo>
                  <a:lnTo>
                    <a:pt x="382524" y="364109"/>
                  </a:lnTo>
                  <a:lnTo>
                    <a:pt x="382524" y="256921"/>
                  </a:lnTo>
                  <a:lnTo>
                    <a:pt x="0" y="256921"/>
                  </a:lnTo>
                  <a:lnTo>
                    <a:pt x="0" y="819277"/>
                  </a:lnTo>
                  <a:lnTo>
                    <a:pt x="45339" y="1453146"/>
                  </a:lnTo>
                  <a:lnTo>
                    <a:pt x="1617599" y="1813979"/>
                  </a:lnTo>
                  <a:lnTo>
                    <a:pt x="3824986" y="1862747"/>
                  </a:lnTo>
                  <a:lnTo>
                    <a:pt x="3841369" y="438912"/>
                  </a:lnTo>
                  <a:lnTo>
                    <a:pt x="3792728" y="438912"/>
                  </a:lnTo>
                  <a:lnTo>
                    <a:pt x="3792728" y="123571"/>
                  </a:lnTo>
                  <a:lnTo>
                    <a:pt x="3649980" y="123571"/>
                  </a:lnTo>
                  <a:lnTo>
                    <a:pt x="3649980" y="347853"/>
                  </a:lnTo>
                  <a:lnTo>
                    <a:pt x="3614547" y="347853"/>
                  </a:lnTo>
                  <a:lnTo>
                    <a:pt x="3614547" y="227584"/>
                  </a:lnTo>
                  <a:lnTo>
                    <a:pt x="3416554" y="227584"/>
                  </a:lnTo>
                  <a:lnTo>
                    <a:pt x="3416554" y="357632"/>
                  </a:lnTo>
                  <a:lnTo>
                    <a:pt x="3264154" y="357632"/>
                  </a:lnTo>
                  <a:lnTo>
                    <a:pt x="3264154" y="520192"/>
                  </a:lnTo>
                  <a:lnTo>
                    <a:pt x="3141091" y="520192"/>
                  </a:lnTo>
                  <a:lnTo>
                    <a:pt x="3141091" y="156083"/>
                  </a:lnTo>
                  <a:lnTo>
                    <a:pt x="3050413" y="156083"/>
                  </a:lnTo>
                  <a:lnTo>
                    <a:pt x="3050413" y="416179"/>
                  </a:lnTo>
                  <a:lnTo>
                    <a:pt x="3011424" y="416179"/>
                  </a:lnTo>
                  <a:lnTo>
                    <a:pt x="3011424" y="243840"/>
                  </a:lnTo>
                  <a:lnTo>
                    <a:pt x="2745740" y="243840"/>
                  </a:lnTo>
                  <a:lnTo>
                    <a:pt x="2745740" y="438912"/>
                  </a:lnTo>
                  <a:lnTo>
                    <a:pt x="2667889" y="438912"/>
                  </a:lnTo>
                  <a:lnTo>
                    <a:pt x="2667889" y="370586"/>
                  </a:lnTo>
                  <a:lnTo>
                    <a:pt x="2489581" y="370586"/>
                  </a:lnTo>
                  <a:lnTo>
                    <a:pt x="2489581" y="520192"/>
                  </a:lnTo>
                  <a:lnTo>
                    <a:pt x="2359914" y="520192"/>
                  </a:lnTo>
                  <a:lnTo>
                    <a:pt x="2359914" y="162560"/>
                  </a:lnTo>
                  <a:lnTo>
                    <a:pt x="2178304" y="162560"/>
                  </a:lnTo>
                  <a:lnTo>
                    <a:pt x="2178304" y="425958"/>
                  </a:lnTo>
                  <a:lnTo>
                    <a:pt x="2139442" y="425958"/>
                  </a:lnTo>
                  <a:lnTo>
                    <a:pt x="2139442" y="266573"/>
                  </a:lnTo>
                  <a:lnTo>
                    <a:pt x="1987169" y="266573"/>
                  </a:lnTo>
                  <a:lnTo>
                    <a:pt x="1987169" y="221107"/>
                  </a:lnTo>
                  <a:lnTo>
                    <a:pt x="1893062" y="221107"/>
                  </a:lnTo>
                  <a:lnTo>
                    <a:pt x="1893062" y="461645"/>
                  </a:lnTo>
                  <a:lnTo>
                    <a:pt x="1808861" y="461645"/>
                  </a:lnTo>
                  <a:lnTo>
                    <a:pt x="1808861" y="299085"/>
                  </a:lnTo>
                  <a:lnTo>
                    <a:pt x="1649984" y="299085"/>
                  </a:lnTo>
                  <a:lnTo>
                    <a:pt x="1649984" y="399923"/>
                  </a:lnTo>
                  <a:lnTo>
                    <a:pt x="1611122" y="399923"/>
                  </a:lnTo>
                  <a:lnTo>
                    <a:pt x="1611122" y="214630"/>
                  </a:lnTo>
                  <a:lnTo>
                    <a:pt x="1406906" y="214630"/>
                  </a:lnTo>
                  <a:lnTo>
                    <a:pt x="1316101" y="0"/>
                  </a:lnTo>
                  <a:close/>
                </a:path>
              </a:pathLst>
            </a:custGeom>
            <a:solidFill>
              <a:srgbClr val="A1929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699884" y="4837430"/>
              <a:ext cx="3841750" cy="1459865"/>
            </a:xfrm>
            <a:custGeom>
              <a:avLst/>
              <a:gdLst/>
              <a:ahLst/>
              <a:cxnLst/>
              <a:rect l="l" t="t" r="r" b="b"/>
              <a:pathLst>
                <a:path w="3841750" h="1459864">
                  <a:moveTo>
                    <a:pt x="982218" y="0"/>
                  </a:moveTo>
                  <a:lnTo>
                    <a:pt x="716407" y="0"/>
                  </a:lnTo>
                  <a:lnTo>
                    <a:pt x="716407" y="500507"/>
                  </a:lnTo>
                  <a:lnTo>
                    <a:pt x="661289" y="500507"/>
                  </a:lnTo>
                  <a:lnTo>
                    <a:pt x="661289" y="351028"/>
                  </a:lnTo>
                  <a:lnTo>
                    <a:pt x="353314" y="351028"/>
                  </a:lnTo>
                  <a:lnTo>
                    <a:pt x="353314" y="520065"/>
                  </a:lnTo>
                  <a:lnTo>
                    <a:pt x="262509" y="520065"/>
                  </a:lnTo>
                  <a:lnTo>
                    <a:pt x="262509" y="178689"/>
                  </a:lnTo>
                  <a:lnTo>
                    <a:pt x="0" y="178689"/>
                  </a:lnTo>
                  <a:lnTo>
                    <a:pt x="16256" y="1140980"/>
                  </a:lnTo>
                  <a:lnTo>
                    <a:pt x="25908" y="1410779"/>
                  </a:lnTo>
                  <a:lnTo>
                    <a:pt x="3824986" y="1459547"/>
                  </a:lnTo>
                  <a:lnTo>
                    <a:pt x="3841369" y="783374"/>
                  </a:lnTo>
                  <a:lnTo>
                    <a:pt x="3750437" y="783374"/>
                  </a:lnTo>
                  <a:lnTo>
                    <a:pt x="3750437" y="1007681"/>
                  </a:lnTo>
                  <a:lnTo>
                    <a:pt x="3692271" y="1007681"/>
                  </a:lnTo>
                  <a:lnTo>
                    <a:pt x="3692271" y="185293"/>
                  </a:lnTo>
                  <a:lnTo>
                    <a:pt x="3471672" y="185293"/>
                  </a:lnTo>
                  <a:lnTo>
                    <a:pt x="3471672" y="640334"/>
                  </a:lnTo>
                  <a:lnTo>
                    <a:pt x="3397123" y="640334"/>
                  </a:lnTo>
                  <a:lnTo>
                    <a:pt x="3397123" y="448564"/>
                  </a:lnTo>
                  <a:lnTo>
                    <a:pt x="3196209" y="448564"/>
                  </a:lnTo>
                  <a:lnTo>
                    <a:pt x="3196209" y="812660"/>
                  </a:lnTo>
                  <a:lnTo>
                    <a:pt x="3147568" y="812660"/>
                  </a:lnTo>
                  <a:lnTo>
                    <a:pt x="3147568" y="549402"/>
                  </a:lnTo>
                  <a:lnTo>
                    <a:pt x="2966085" y="169037"/>
                  </a:lnTo>
                  <a:lnTo>
                    <a:pt x="2784475" y="581787"/>
                  </a:lnTo>
                  <a:lnTo>
                    <a:pt x="2729357" y="581787"/>
                  </a:lnTo>
                  <a:lnTo>
                    <a:pt x="2729357" y="416052"/>
                  </a:lnTo>
                  <a:lnTo>
                    <a:pt x="2641854" y="416052"/>
                  </a:lnTo>
                  <a:lnTo>
                    <a:pt x="2641854" y="848410"/>
                  </a:lnTo>
                  <a:lnTo>
                    <a:pt x="2473325" y="848410"/>
                  </a:lnTo>
                  <a:lnTo>
                    <a:pt x="2473325" y="1345768"/>
                  </a:lnTo>
                  <a:lnTo>
                    <a:pt x="2395601" y="1345768"/>
                  </a:lnTo>
                  <a:lnTo>
                    <a:pt x="2395601" y="559054"/>
                  </a:lnTo>
                  <a:lnTo>
                    <a:pt x="2090801" y="559054"/>
                  </a:lnTo>
                  <a:lnTo>
                    <a:pt x="2090801" y="305562"/>
                  </a:lnTo>
                  <a:lnTo>
                    <a:pt x="1760220" y="305562"/>
                  </a:lnTo>
                  <a:lnTo>
                    <a:pt x="1760220" y="715137"/>
                  </a:lnTo>
                  <a:lnTo>
                    <a:pt x="1718056" y="715137"/>
                  </a:lnTo>
                  <a:lnTo>
                    <a:pt x="1718056" y="477774"/>
                  </a:lnTo>
                  <a:lnTo>
                    <a:pt x="1572133" y="477774"/>
                  </a:lnTo>
                  <a:lnTo>
                    <a:pt x="1572133" y="100711"/>
                  </a:lnTo>
                  <a:lnTo>
                    <a:pt x="1384173" y="100711"/>
                  </a:lnTo>
                  <a:lnTo>
                    <a:pt x="1384173" y="227457"/>
                  </a:lnTo>
                  <a:lnTo>
                    <a:pt x="1131316" y="227457"/>
                  </a:lnTo>
                  <a:lnTo>
                    <a:pt x="1131316" y="598043"/>
                  </a:lnTo>
                  <a:lnTo>
                    <a:pt x="1053465" y="598043"/>
                  </a:lnTo>
                  <a:lnTo>
                    <a:pt x="1053465" y="432308"/>
                  </a:lnTo>
                  <a:lnTo>
                    <a:pt x="982218" y="432308"/>
                  </a:lnTo>
                  <a:lnTo>
                    <a:pt x="982218" y="0"/>
                  </a:lnTo>
                  <a:close/>
                </a:path>
              </a:pathLst>
            </a:custGeom>
            <a:solidFill>
              <a:srgbClr val="D1BB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247762" y="3143631"/>
              <a:ext cx="2628900" cy="1570355"/>
            </a:xfrm>
            <a:custGeom>
              <a:avLst/>
              <a:gdLst/>
              <a:ahLst/>
              <a:cxnLst/>
              <a:rect l="l" t="t" r="r" b="b"/>
              <a:pathLst>
                <a:path w="2628900" h="1570354">
                  <a:moveTo>
                    <a:pt x="129666" y="0"/>
                  </a:moveTo>
                  <a:lnTo>
                    <a:pt x="123189" y="243840"/>
                  </a:lnTo>
                  <a:lnTo>
                    <a:pt x="0" y="510413"/>
                  </a:lnTo>
                  <a:lnTo>
                    <a:pt x="116712" y="1388237"/>
                  </a:lnTo>
                  <a:lnTo>
                    <a:pt x="1140967" y="1570228"/>
                  </a:lnTo>
                  <a:lnTo>
                    <a:pt x="1769871" y="1537716"/>
                  </a:lnTo>
                  <a:lnTo>
                    <a:pt x="2265806" y="1501902"/>
                  </a:lnTo>
                  <a:lnTo>
                    <a:pt x="2628900" y="1212596"/>
                  </a:lnTo>
                  <a:lnTo>
                    <a:pt x="2580385" y="477901"/>
                  </a:lnTo>
                  <a:lnTo>
                    <a:pt x="2521965" y="133350"/>
                  </a:lnTo>
                  <a:lnTo>
                    <a:pt x="1468373" y="91059"/>
                  </a:lnTo>
                  <a:lnTo>
                    <a:pt x="1196085" y="133350"/>
                  </a:lnTo>
                  <a:lnTo>
                    <a:pt x="790955" y="126873"/>
                  </a:lnTo>
                  <a:lnTo>
                    <a:pt x="129666" y="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280143" y="3267202"/>
              <a:ext cx="460375" cy="1024255"/>
            </a:xfrm>
            <a:custGeom>
              <a:avLst/>
              <a:gdLst/>
              <a:ahLst/>
              <a:cxnLst/>
              <a:rect l="l" t="t" r="r" b="b"/>
              <a:pathLst>
                <a:path w="460375" h="1024254">
                  <a:moveTo>
                    <a:pt x="337184" y="0"/>
                  </a:moveTo>
                  <a:lnTo>
                    <a:pt x="0" y="45593"/>
                  </a:lnTo>
                  <a:lnTo>
                    <a:pt x="304673" y="74930"/>
                  </a:lnTo>
                  <a:lnTo>
                    <a:pt x="16255" y="133350"/>
                  </a:lnTo>
                  <a:lnTo>
                    <a:pt x="298196" y="156083"/>
                  </a:lnTo>
                  <a:lnTo>
                    <a:pt x="22732" y="231012"/>
                  </a:lnTo>
                  <a:lnTo>
                    <a:pt x="285369" y="260223"/>
                  </a:lnTo>
                  <a:lnTo>
                    <a:pt x="48640" y="322072"/>
                  </a:lnTo>
                  <a:lnTo>
                    <a:pt x="298196" y="374015"/>
                  </a:lnTo>
                  <a:lnTo>
                    <a:pt x="51942" y="425831"/>
                  </a:lnTo>
                  <a:lnTo>
                    <a:pt x="333882" y="494284"/>
                  </a:lnTo>
                  <a:lnTo>
                    <a:pt x="51942" y="536321"/>
                  </a:lnTo>
                  <a:lnTo>
                    <a:pt x="311276" y="581914"/>
                  </a:lnTo>
                  <a:lnTo>
                    <a:pt x="48640" y="617728"/>
                  </a:lnTo>
                  <a:lnTo>
                    <a:pt x="330707" y="672973"/>
                  </a:lnTo>
                  <a:lnTo>
                    <a:pt x="64897" y="715264"/>
                  </a:lnTo>
                  <a:lnTo>
                    <a:pt x="333882" y="750951"/>
                  </a:lnTo>
                  <a:lnTo>
                    <a:pt x="77850" y="815975"/>
                  </a:lnTo>
                  <a:lnTo>
                    <a:pt x="282066" y="835533"/>
                  </a:lnTo>
                  <a:lnTo>
                    <a:pt x="77850" y="877697"/>
                  </a:lnTo>
                  <a:lnTo>
                    <a:pt x="136271" y="926465"/>
                  </a:lnTo>
                  <a:lnTo>
                    <a:pt x="453771" y="1024001"/>
                  </a:lnTo>
                  <a:lnTo>
                    <a:pt x="460375" y="3301"/>
                  </a:lnTo>
                  <a:lnTo>
                    <a:pt x="337184" y="0"/>
                  </a:lnTo>
                  <a:close/>
                </a:path>
              </a:pathLst>
            </a:custGeom>
            <a:solidFill>
              <a:srgbClr val="9999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657721" y="3267201"/>
              <a:ext cx="3974465" cy="3094990"/>
            </a:xfrm>
            <a:custGeom>
              <a:avLst/>
              <a:gdLst/>
              <a:ahLst/>
              <a:cxnLst/>
              <a:rect l="l" t="t" r="r" b="b"/>
              <a:pathLst>
                <a:path w="3974465" h="3094990">
                  <a:moveTo>
                    <a:pt x="3189732" y="1024001"/>
                  </a:moveTo>
                  <a:lnTo>
                    <a:pt x="3121787" y="0"/>
                  </a:lnTo>
                  <a:lnTo>
                    <a:pt x="3072892" y="0"/>
                  </a:lnTo>
                  <a:lnTo>
                    <a:pt x="2735961" y="45593"/>
                  </a:lnTo>
                  <a:lnTo>
                    <a:pt x="3040761" y="74930"/>
                  </a:lnTo>
                  <a:lnTo>
                    <a:pt x="2752090" y="133350"/>
                  </a:lnTo>
                  <a:lnTo>
                    <a:pt x="3037459" y="162687"/>
                  </a:lnTo>
                  <a:lnTo>
                    <a:pt x="2758694" y="231013"/>
                  </a:lnTo>
                  <a:lnTo>
                    <a:pt x="3018028" y="263271"/>
                  </a:lnTo>
                  <a:lnTo>
                    <a:pt x="2781300" y="325005"/>
                  </a:lnTo>
                  <a:lnTo>
                    <a:pt x="3037459" y="377190"/>
                  </a:lnTo>
                  <a:lnTo>
                    <a:pt x="2787904" y="429133"/>
                  </a:lnTo>
                  <a:lnTo>
                    <a:pt x="3069971" y="497586"/>
                  </a:lnTo>
                  <a:lnTo>
                    <a:pt x="2787904" y="539623"/>
                  </a:lnTo>
                  <a:lnTo>
                    <a:pt x="3043936" y="581914"/>
                  </a:lnTo>
                  <a:lnTo>
                    <a:pt x="2781300" y="620903"/>
                  </a:lnTo>
                  <a:lnTo>
                    <a:pt x="3066669" y="676275"/>
                  </a:lnTo>
                  <a:lnTo>
                    <a:pt x="2800731" y="718439"/>
                  </a:lnTo>
                  <a:lnTo>
                    <a:pt x="3069971" y="757428"/>
                  </a:lnTo>
                  <a:lnTo>
                    <a:pt x="2810510" y="815975"/>
                  </a:lnTo>
                  <a:lnTo>
                    <a:pt x="3014726" y="838708"/>
                  </a:lnTo>
                  <a:lnTo>
                    <a:pt x="2810510" y="877824"/>
                  </a:lnTo>
                  <a:lnTo>
                    <a:pt x="2875280" y="929767"/>
                  </a:lnTo>
                  <a:lnTo>
                    <a:pt x="3189732" y="1024001"/>
                  </a:lnTo>
                  <a:close/>
                </a:path>
                <a:path w="3974465" h="3094990">
                  <a:moveTo>
                    <a:pt x="3974211" y="116967"/>
                  </a:moveTo>
                  <a:lnTo>
                    <a:pt x="3134614" y="84455"/>
                  </a:lnTo>
                  <a:lnTo>
                    <a:pt x="3157347" y="204724"/>
                  </a:lnTo>
                  <a:lnTo>
                    <a:pt x="3854323" y="204724"/>
                  </a:lnTo>
                  <a:lnTo>
                    <a:pt x="3838194" y="2984271"/>
                  </a:lnTo>
                  <a:lnTo>
                    <a:pt x="116713" y="2935528"/>
                  </a:lnTo>
                  <a:lnTo>
                    <a:pt x="116713" y="214630"/>
                  </a:lnTo>
                  <a:lnTo>
                    <a:pt x="648335" y="191897"/>
                  </a:lnTo>
                  <a:lnTo>
                    <a:pt x="606171" y="104140"/>
                  </a:lnTo>
                  <a:lnTo>
                    <a:pt x="48641" y="104140"/>
                  </a:lnTo>
                  <a:lnTo>
                    <a:pt x="0" y="2883497"/>
                  </a:lnTo>
                  <a:lnTo>
                    <a:pt x="68072" y="3042780"/>
                  </a:lnTo>
                  <a:lnTo>
                    <a:pt x="3935349" y="3094812"/>
                  </a:lnTo>
                  <a:lnTo>
                    <a:pt x="3974211" y="11696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62059" y="4639141"/>
              <a:ext cx="252844" cy="78019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7536180" y="3351847"/>
              <a:ext cx="1497965" cy="1047115"/>
            </a:xfrm>
            <a:custGeom>
              <a:avLst/>
              <a:gdLst/>
              <a:ahLst/>
              <a:cxnLst/>
              <a:rect l="l" t="t" r="r" b="b"/>
              <a:pathLst>
                <a:path w="1497965" h="1047114">
                  <a:moveTo>
                    <a:pt x="42125" y="0"/>
                  </a:moveTo>
                  <a:lnTo>
                    <a:pt x="0" y="0"/>
                  </a:lnTo>
                  <a:lnTo>
                    <a:pt x="0" y="575373"/>
                  </a:lnTo>
                  <a:lnTo>
                    <a:pt x="42125" y="575373"/>
                  </a:lnTo>
                  <a:lnTo>
                    <a:pt x="42125" y="0"/>
                  </a:lnTo>
                  <a:close/>
                </a:path>
                <a:path w="1497965" h="1047114">
                  <a:moveTo>
                    <a:pt x="1497711" y="1046670"/>
                  </a:moveTo>
                  <a:lnTo>
                    <a:pt x="1494409" y="1014158"/>
                  </a:lnTo>
                  <a:lnTo>
                    <a:pt x="285369" y="1014158"/>
                  </a:lnTo>
                  <a:lnTo>
                    <a:pt x="246380" y="1046670"/>
                  </a:lnTo>
                  <a:lnTo>
                    <a:pt x="1497711" y="1046670"/>
                  </a:lnTo>
                  <a:close/>
                </a:path>
              </a:pathLst>
            </a:custGeom>
            <a:solidFill>
              <a:srgbClr val="2B6B1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412989" y="3715766"/>
              <a:ext cx="2165350" cy="260350"/>
            </a:xfrm>
            <a:custGeom>
              <a:avLst/>
              <a:gdLst/>
              <a:ahLst/>
              <a:cxnLst/>
              <a:rect l="l" t="t" r="r" b="b"/>
              <a:pathLst>
                <a:path w="2165350" h="260350">
                  <a:moveTo>
                    <a:pt x="2136393" y="0"/>
                  </a:moveTo>
                  <a:lnTo>
                    <a:pt x="1769999" y="162686"/>
                  </a:lnTo>
                  <a:lnTo>
                    <a:pt x="1179956" y="97662"/>
                  </a:lnTo>
                  <a:lnTo>
                    <a:pt x="645159" y="201675"/>
                  </a:lnTo>
                  <a:lnTo>
                    <a:pt x="16255" y="58546"/>
                  </a:lnTo>
                  <a:lnTo>
                    <a:pt x="0" y="120395"/>
                  </a:lnTo>
                  <a:lnTo>
                    <a:pt x="645159" y="260222"/>
                  </a:lnTo>
                  <a:lnTo>
                    <a:pt x="1192910" y="162686"/>
                  </a:lnTo>
                  <a:lnTo>
                    <a:pt x="1769999" y="230885"/>
                  </a:lnTo>
                  <a:lnTo>
                    <a:pt x="2165350" y="58546"/>
                  </a:lnTo>
                  <a:lnTo>
                    <a:pt x="2136393" y="0"/>
                  </a:lnTo>
                  <a:close/>
                </a:path>
              </a:pathLst>
            </a:custGeom>
            <a:solidFill>
              <a:srgbClr val="000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481061" y="3459099"/>
              <a:ext cx="1918970" cy="741680"/>
            </a:xfrm>
            <a:custGeom>
              <a:avLst/>
              <a:gdLst/>
              <a:ahLst/>
              <a:cxnLst/>
              <a:rect l="l" t="t" r="r" b="b"/>
              <a:pathLst>
                <a:path w="1918970" h="741679">
                  <a:moveTo>
                    <a:pt x="38989" y="0"/>
                  </a:moveTo>
                  <a:lnTo>
                    <a:pt x="9779" y="0"/>
                  </a:lnTo>
                  <a:lnTo>
                    <a:pt x="0" y="68325"/>
                  </a:lnTo>
                  <a:lnTo>
                    <a:pt x="19558" y="68325"/>
                  </a:lnTo>
                  <a:lnTo>
                    <a:pt x="35687" y="71374"/>
                  </a:lnTo>
                  <a:lnTo>
                    <a:pt x="51943" y="71374"/>
                  </a:lnTo>
                  <a:lnTo>
                    <a:pt x="97282" y="77850"/>
                  </a:lnTo>
                  <a:lnTo>
                    <a:pt x="123190" y="84454"/>
                  </a:lnTo>
                  <a:lnTo>
                    <a:pt x="145923" y="87756"/>
                  </a:lnTo>
                  <a:lnTo>
                    <a:pt x="194564" y="91059"/>
                  </a:lnTo>
                  <a:lnTo>
                    <a:pt x="256159" y="100584"/>
                  </a:lnTo>
                  <a:lnTo>
                    <a:pt x="301498" y="110489"/>
                  </a:lnTo>
                  <a:lnTo>
                    <a:pt x="320929" y="123571"/>
                  </a:lnTo>
                  <a:lnTo>
                    <a:pt x="346837" y="139700"/>
                  </a:lnTo>
                  <a:lnTo>
                    <a:pt x="379349" y="162432"/>
                  </a:lnTo>
                  <a:lnTo>
                    <a:pt x="411734" y="188594"/>
                  </a:lnTo>
                  <a:lnTo>
                    <a:pt x="450596" y="217805"/>
                  </a:lnTo>
                  <a:lnTo>
                    <a:pt x="489585" y="250062"/>
                  </a:lnTo>
                  <a:lnTo>
                    <a:pt x="531622" y="282701"/>
                  </a:lnTo>
                  <a:lnTo>
                    <a:pt x="570611" y="311912"/>
                  </a:lnTo>
                  <a:lnTo>
                    <a:pt x="648335" y="377063"/>
                  </a:lnTo>
                  <a:lnTo>
                    <a:pt x="687324" y="403098"/>
                  </a:lnTo>
                  <a:lnTo>
                    <a:pt x="719709" y="425831"/>
                  </a:lnTo>
                  <a:lnTo>
                    <a:pt x="748919" y="445262"/>
                  </a:lnTo>
                  <a:lnTo>
                    <a:pt x="774827" y="461518"/>
                  </a:lnTo>
                  <a:lnTo>
                    <a:pt x="797433" y="468121"/>
                  </a:lnTo>
                  <a:lnTo>
                    <a:pt x="813689" y="471296"/>
                  </a:lnTo>
                  <a:lnTo>
                    <a:pt x="833120" y="477774"/>
                  </a:lnTo>
                  <a:lnTo>
                    <a:pt x="859028" y="481075"/>
                  </a:lnTo>
                  <a:lnTo>
                    <a:pt x="884936" y="487552"/>
                  </a:lnTo>
                  <a:lnTo>
                    <a:pt x="914146" y="490855"/>
                  </a:lnTo>
                  <a:lnTo>
                    <a:pt x="972566" y="503808"/>
                  </a:lnTo>
                  <a:lnTo>
                    <a:pt x="1004951" y="510286"/>
                  </a:lnTo>
                  <a:lnTo>
                    <a:pt x="1063371" y="523367"/>
                  </a:lnTo>
                  <a:lnTo>
                    <a:pt x="1089279" y="529844"/>
                  </a:lnTo>
                  <a:lnTo>
                    <a:pt x="1118362" y="536320"/>
                  </a:lnTo>
                  <a:lnTo>
                    <a:pt x="1141095" y="542798"/>
                  </a:lnTo>
                  <a:lnTo>
                    <a:pt x="1160526" y="552576"/>
                  </a:lnTo>
                  <a:lnTo>
                    <a:pt x="1176782" y="559053"/>
                  </a:lnTo>
                  <a:lnTo>
                    <a:pt x="1192911" y="568832"/>
                  </a:lnTo>
                  <a:lnTo>
                    <a:pt x="1235075" y="585088"/>
                  </a:lnTo>
                  <a:lnTo>
                    <a:pt x="1274064" y="594868"/>
                  </a:lnTo>
                  <a:lnTo>
                    <a:pt x="1319403" y="607821"/>
                  </a:lnTo>
                  <a:lnTo>
                    <a:pt x="1371219" y="620902"/>
                  </a:lnTo>
                  <a:lnTo>
                    <a:pt x="1426337" y="633857"/>
                  </a:lnTo>
                  <a:lnTo>
                    <a:pt x="1484757" y="643636"/>
                  </a:lnTo>
                  <a:lnTo>
                    <a:pt x="1546225" y="659892"/>
                  </a:lnTo>
                  <a:lnTo>
                    <a:pt x="1604645" y="672845"/>
                  </a:lnTo>
                  <a:lnTo>
                    <a:pt x="1663065" y="682625"/>
                  </a:lnTo>
                  <a:lnTo>
                    <a:pt x="1766697" y="708659"/>
                  </a:lnTo>
                  <a:lnTo>
                    <a:pt x="1812163" y="715137"/>
                  </a:lnTo>
                  <a:lnTo>
                    <a:pt x="1847723" y="724915"/>
                  </a:lnTo>
                  <a:lnTo>
                    <a:pt x="1873758" y="731393"/>
                  </a:lnTo>
                  <a:lnTo>
                    <a:pt x="1889887" y="737869"/>
                  </a:lnTo>
                  <a:lnTo>
                    <a:pt x="1896364" y="741171"/>
                  </a:lnTo>
                  <a:lnTo>
                    <a:pt x="1906143" y="741171"/>
                  </a:lnTo>
                  <a:lnTo>
                    <a:pt x="1909445" y="737869"/>
                  </a:lnTo>
                  <a:lnTo>
                    <a:pt x="1915922" y="734568"/>
                  </a:lnTo>
                  <a:lnTo>
                    <a:pt x="1915922" y="711834"/>
                  </a:lnTo>
                  <a:lnTo>
                    <a:pt x="1918970" y="705357"/>
                  </a:lnTo>
                  <a:lnTo>
                    <a:pt x="1915922" y="692403"/>
                  </a:lnTo>
                  <a:lnTo>
                    <a:pt x="1915922" y="685800"/>
                  </a:lnTo>
                  <a:lnTo>
                    <a:pt x="1912620" y="676148"/>
                  </a:lnTo>
                  <a:lnTo>
                    <a:pt x="1912620" y="669670"/>
                  </a:lnTo>
                  <a:lnTo>
                    <a:pt x="1909445" y="659892"/>
                  </a:lnTo>
                  <a:lnTo>
                    <a:pt x="1851025" y="643636"/>
                  </a:lnTo>
                  <a:lnTo>
                    <a:pt x="1766697" y="630555"/>
                  </a:lnTo>
                  <a:lnTo>
                    <a:pt x="1714881" y="620902"/>
                  </a:lnTo>
                  <a:lnTo>
                    <a:pt x="1659763" y="611124"/>
                  </a:lnTo>
                  <a:lnTo>
                    <a:pt x="1601470" y="601344"/>
                  </a:lnTo>
                  <a:lnTo>
                    <a:pt x="1539875" y="585088"/>
                  </a:lnTo>
                  <a:lnTo>
                    <a:pt x="1481455" y="575309"/>
                  </a:lnTo>
                  <a:lnTo>
                    <a:pt x="1426337" y="562356"/>
                  </a:lnTo>
                  <a:lnTo>
                    <a:pt x="1374521" y="549275"/>
                  </a:lnTo>
                  <a:lnTo>
                    <a:pt x="1329055" y="539623"/>
                  </a:lnTo>
                  <a:lnTo>
                    <a:pt x="1241552" y="510286"/>
                  </a:lnTo>
                  <a:lnTo>
                    <a:pt x="1228598" y="497331"/>
                  </a:lnTo>
                  <a:lnTo>
                    <a:pt x="1209167" y="490855"/>
                  </a:lnTo>
                  <a:lnTo>
                    <a:pt x="1186434" y="477774"/>
                  </a:lnTo>
                  <a:lnTo>
                    <a:pt x="1163828" y="471296"/>
                  </a:lnTo>
                  <a:lnTo>
                    <a:pt x="1105408" y="451738"/>
                  </a:lnTo>
                  <a:lnTo>
                    <a:pt x="1076325" y="445262"/>
                  </a:lnTo>
                  <a:lnTo>
                    <a:pt x="1043813" y="438784"/>
                  </a:lnTo>
                  <a:lnTo>
                    <a:pt x="1011428" y="429006"/>
                  </a:lnTo>
                  <a:lnTo>
                    <a:pt x="982218" y="425831"/>
                  </a:lnTo>
                  <a:lnTo>
                    <a:pt x="949833" y="419353"/>
                  </a:lnTo>
                  <a:lnTo>
                    <a:pt x="894715" y="412750"/>
                  </a:lnTo>
                  <a:lnTo>
                    <a:pt x="852551" y="406273"/>
                  </a:lnTo>
                  <a:lnTo>
                    <a:pt x="836422" y="406273"/>
                  </a:lnTo>
                  <a:lnTo>
                    <a:pt x="816991" y="403098"/>
                  </a:lnTo>
                  <a:lnTo>
                    <a:pt x="771525" y="383539"/>
                  </a:lnTo>
                  <a:lnTo>
                    <a:pt x="713232" y="347725"/>
                  </a:lnTo>
                  <a:lnTo>
                    <a:pt x="619252" y="273050"/>
                  </a:lnTo>
                  <a:lnTo>
                    <a:pt x="583565" y="247142"/>
                  </a:lnTo>
                  <a:lnTo>
                    <a:pt x="554355" y="220852"/>
                  </a:lnTo>
                  <a:lnTo>
                    <a:pt x="521970" y="194944"/>
                  </a:lnTo>
                  <a:lnTo>
                    <a:pt x="492760" y="172212"/>
                  </a:lnTo>
                  <a:lnTo>
                    <a:pt x="466852" y="146303"/>
                  </a:lnTo>
                  <a:lnTo>
                    <a:pt x="440944" y="126873"/>
                  </a:lnTo>
                  <a:lnTo>
                    <a:pt x="421513" y="107187"/>
                  </a:lnTo>
                  <a:lnTo>
                    <a:pt x="408432" y="97536"/>
                  </a:lnTo>
                  <a:lnTo>
                    <a:pt x="369570" y="74675"/>
                  </a:lnTo>
                  <a:lnTo>
                    <a:pt x="317754" y="55245"/>
                  </a:lnTo>
                  <a:lnTo>
                    <a:pt x="249682" y="39115"/>
                  </a:lnTo>
                  <a:lnTo>
                    <a:pt x="217297" y="29210"/>
                  </a:lnTo>
                  <a:lnTo>
                    <a:pt x="181610" y="25908"/>
                  </a:lnTo>
                  <a:lnTo>
                    <a:pt x="149225" y="16128"/>
                  </a:lnTo>
                  <a:lnTo>
                    <a:pt x="116713" y="12826"/>
                  </a:lnTo>
                  <a:lnTo>
                    <a:pt x="87630" y="6603"/>
                  </a:lnTo>
                  <a:lnTo>
                    <a:pt x="61595" y="6603"/>
                  </a:lnTo>
                  <a:lnTo>
                    <a:pt x="38989" y="0"/>
                  </a:lnTo>
                  <a:close/>
                </a:path>
              </a:pathLst>
            </a:custGeom>
            <a:solidFill>
              <a:srgbClr val="B3175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9698482" y="5845124"/>
              <a:ext cx="622300" cy="579120"/>
            </a:xfrm>
            <a:custGeom>
              <a:avLst/>
              <a:gdLst/>
              <a:ahLst/>
              <a:cxnLst/>
              <a:rect l="l" t="t" r="r" b="b"/>
              <a:pathLst>
                <a:path w="622300" h="579120">
                  <a:moveTo>
                    <a:pt x="275463" y="87782"/>
                  </a:moveTo>
                  <a:lnTo>
                    <a:pt x="55118" y="107276"/>
                  </a:lnTo>
                  <a:lnTo>
                    <a:pt x="0" y="568896"/>
                  </a:lnTo>
                  <a:lnTo>
                    <a:pt x="61341" y="578650"/>
                  </a:lnTo>
                  <a:lnTo>
                    <a:pt x="184785" y="367322"/>
                  </a:lnTo>
                  <a:lnTo>
                    <a:pt x="275463" y="87782"/>
                  </a:lnTo>
                  <a:close/>
                </a:path>
                <a:path w="622300" h="579120">
                  <a:moveTo>
                    <a:pt x="622173" y="139801"/>
                  </a:moveTo>
                  <a:lnTo>
                    <a:pt x="609346" y="0"/>
                  </a:lnTo>
                  <a:lnTo>
                    <a:pt x="392049" y="52019"/>
                  </a:lnTo>
                  <a:lnTo>
                    <a:pt x="366141" y="477875"/>
                  </a:lnTo>
                  <a:lnTo>
                    <a:pt x="398526" y="500634"/>
                  </a:lnTo>
                  <a:lnTo>
                    <a:pt x="622173" y="139801"/>
                  </a:lnTo>
                  <a:close/>
                </a:path>
              </a:pathLst>
            </a:custGeom>
            <a:solidFill>
              <a:srgbClr val="FFB5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9740519" y="5858141"/>
              <a:ext cx="548005" cy="501015"/>
            </a:xfrm>
            <a:custGeom>
              <a:avLst/>
              <a:gdLst/>
              <a:ahLst/>
              <a:cxnLst/>
              <a:rect l="l" t="t" r="r" b="b"/>
              <a:pathLst>
                <a:path w="548004" h="501014">
                  <a:moveTo>
                    <a:pt x="213995" y="178777"/>
                  </a:moveTo>
                  <a:lnTo>
                    <a:pt x="194310" y="84505"/>
                  </a:lnTo>
                  <a:lnTo>
                    <a:pt x="67945" y="87769"/>
                  </a:lnTo>
                  <a:lnTo>
                    <a:pt x="51816" y="123520"/>
                  </a:lnTo>
                  <a:lnTo>
                    <a:pt x="103759" y="149517"/>
                  </a:lnTo>
                  <a:lnTo>
                    <a:pt x="51816" y="169011"/>
                  </a:lnTo>
                  <a:lnTo>
                    <a:pt x="100457" y="182029"/>
                  </a:lnTo>
                  <a:lnTo>
                    <a:pt x="45339" y="195033"/>
                  </a:lnTo>
                  <a:lnTo>
                    <a:pt x="97155" y="214541"/>
                  </a:lnTo>
                  <a:lnTo>
                    <a:pt x="48514" y="224294"/>
                  </a:lnTo>
                  <a:lnTo>
                    <a:pt x="93853" y="250304"/>
                  </a:lnTo>
                  <a:lnTo>
                    <a:pt x="42037" y="256794"/>
                  </a:lnTo>
                  <a:lnTo>
                    <a:pt x="93853" y="276326"/>
                  </a:lnTo>
                  <a:lnTo>
                    <a:pt x="38989" y="289306"/>
                  </a:lnTo>
                  <a:lnTo>
                    <a:pt x="87630" y="305574"/>
                  </a:lnTo>
                  <a:lnTo>
                    <a:pt x="35687" y="315290"/>
                  </a:lnTo>
                  <a:lnTo>
                    <a:pt x="74549" y="331571"/>
                  </a:lnTo>
                  <a:lnTo>
                    <a:pt x="19304" y="344589"/>
                  </a:lnTo>
                  <a:lnTo>
                    <a:pt x="71247" y="357568"/>
                  </a:lnTo>
                  <a:lnTo>
                    <a:pt x="13081" y="364083"/>
                  </a:lnTo>
                  <a:lnTo>
                    <a:pt x="58420" y="386854"/>
                  </a:lnTo>
                  <a:lnTo>
                    <a:pt x="13081" y="390080"/>
                  </a:lnTo>
                  <a:lnTo>
                    <a:pt x="45339" y="409600"/>
                  </a:lnTo>
                  <a:lnTo>
                    <a:pt x="6477" y="416102"/>
                  </a:lnTo>
                  <a:lnTo>
                    <a:pt x="22606" y="435597"/>
                  </a:lnTo>
                  <a:lnTo>
                    <a:pt x="0" y="445338"/>
                  </a:lnTo>
                  <a:lnTo>
                    <a:pt x="19304" y="500621"/>
                  </a:lnTo>
                  <a:lnTo>
                    <a:pt x="67945" y="487616"/>
                  </a:lnTo>
                  <a:lnTo>
                    <a:pt x="213995" y="178777"/>
                  </a:lnTo>
                  <a:close/>
                </a:path>
                <a:path w="548004" h="501014">
                  <a:moveTo>
                    <a:pt x="547878" y="156032"/>
                  </a:moveTo>
                  <a:lnTo>
                    <a:pt x="544703" y="0"/>
                  </a:lnTo>
                  <a:lnTo>
                    <a:pt x="421513" y="19481"/>
                  </a:lnTo>
                  <a:lnTo>
                    <a:pt x="405130" y="61734"/>
                  </a:lnTo>
                  <a:lnTo>
                    <a:pt x="466852" y="78016"/>
                  </a:lnTo>
                  <a:lnTo>
                    <a:pt x="401828" y="94259"/>
                  </a:lnTo>
                  <a:lnTo>
                    <a:pt x="460248" y="117017"/>
                  </a:lnTo>
                  <a:lnTo>
                    <a:pt x="392303" y="133261"/>
                  </a:lnTo>
                  <a:lnTo>
                    <a:pt x="456946" y="146265"/>
                  </a:lnTo>
                  <a:lnTo>
                    <a:pt x="392303" y="165773"/>
                  </a:lnTo>
                  <a:lnTo>
                    <a:pt x="444119" y="185305"/>
                  </a:lnTo>
                  <a:lnTo>
                    <a:pt x="385699" y="201549"/>
                  </a:lnTo>
                  <a:lnTo>
                    <a:pt x="444119" y="214541"/>
                  </a:lnTo>
                  <a:lnTo>
                    <a:pt x="382524" y="227558"/>
                  </a:lnTo>
                  <a:lnTo>
                    <a:pt x="434340" y="250304"/>
                  </a:lnTo>
                  <a:lnTo>
                    <a:pt x="379222" y="260045"/>
                  </a:lnTo>
                  <a:lnTo>
                    <a:pt x="421513" y="282803"/>
                  </a:lnTo>
                  <a:lnTo>
                    <a:pt x="369697" y="289306"/>
                  </a:lnTo>
                  <a:lnTo>
                    <a:pt x="405130" y="312077"/>
                  </a:lnTo>
                  <a:lnTo>
                    <a:pt x="363093" y="318554"/>
                  </a:lnTo>
                  <a:lnTo>
                    <a:pt x="392303" y="334810"/>
                  </a:lnTo>
                  <a:lnTo>
                    <a:pt x="350012" y="344589"/>
                  </a:lnTo>
                  <a:lnTo>
                    <a:pt x="379222" y="377088"/>
                  </a:lnTo>
                  <a:lnTo>
                    <a:pt x="398526" y="412851"/>
                  </a:lnTo>
                  <a:lnTo>
                    <a:pt x="547878" y="156032"/>
                  </a:lnTo>
                  <a:close/>
                </a:path>
              </a:pathLst>
            </a:custGeom>
            <a:solidFill>
              <a:srgbClr val="DF857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8852280" y="3546856"/>
              <a:ext cx="1530350" cy="2409190"/>
            </a:xfrm>
            <a:custGeom>
              <a:avLst/>
              <a:gdLst/>
              <a:ahLst/>
              <a:cxnLst/>
              <a:rect l="l" t="t" r="r" b="b"/>
              <a:pathLst>
                <a:path w="1530350" h="2409190">
                  <a:moveTo>
                    <a:pt x="1082548" y="0"/>
                  </a:moveTo>
                  <a:lnTo>
                    <a:pt x="995172" y="35814"/>
                  </a:lnTo>
                  <a:lnTo>
                    <a:pt x="959485" y="97536"/>
                  </a:lnTo>
                  <a:lnTo>
                    <a:pt x="962787" y="851662"/>
                  </a:lnTo>
                  <a:lnTo>
                    <a:pt x="645160" y="913384"/>
                  </a:lnTo>
                  <a:lnTo>
                    <a:pt x="401954" y="643636"/>
                  </a:lnTo>
                  <a:lnTo>
                    <a:pt x="116713" y="363982"/>
                  </a:lnTo>
                  <a:lnTo>
                    <a:pt x="0" y="442087"/>
                  </a:lnTo>
                  <a:lnTo>
                    <a:pt x="220472" y="1056513"/>
                  </a:lnTo>
                  <a:lnTo>
                    <a:pt x="444119" y="1365250"/>
                  </a:lnTo>
                  <a:lnTo>
                    <a:pt x="576961" y="1420495"/>
                  </a:lnTo>
                  <a:lnTo>
                    <a:pt x="671195" y="1924431"/>
                  </a:lnTo>
                  <a:lnTo>
                    <a:pt x="781176" y="1947164"/>
                  </a:lnTo>
                  <a:lnTo>
                    <a:pt x="829818" y="2408783"/>
                  </a:lnTo>
                  <a:lnTo>
                    <a:pt x="1280541" y="2350274"/>
                  </a:lnTo>
                  <a:lnTo>
                    <a:pt x="1507363" y="2278761"/>
                  </a:lnTo>
                  <a:lnTo>
                    <a:pt x="1530096" y="2008886"/>
                  </a:lnTo>
                  <a:lnTo>
                    <a:pt x="1436116" y="1664335"/>
                  </a:lnTo>
                  <a:lnTo>
                    <a:pt x="1484757" y="1599311"/>
                  </a:lnTo>
                  <a:lnTo>
                    <a:pt x="1315974" y="1144270"/>
                  </a:lnTo>
                  <a:lnTo>
                    <a:pt x="1367917" y="731393"/>
                  </a:lnTo>
                  <a:lnTo>
                    <a:pt x="1228598" y="250444"/>
                  </a:lnTo>
                  <a:lnTo>
                    <a:pt x="1082548" y="0"/>
                  </a:lnTo>
                  <a:close/>
                </a:path>
              </a:pathLst>
            </a:custGeom>
            <a:solidFill>
              <a:srgbClr val="D175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8862060" y="3576065"/>
              <a:ext cx="1445895" cy="2363470"/>
            </a:xfrm>
            <a:custGeom>
              <a:avLst/>
              <a:gdLst/>
              <a:ahLst/>
              <a:cxnLst/>
              <a:rect l="l" t="t" r="r" b="b"/>
              <a:pathLst>
                <a:path w="1445895" h="2363470">
                  <a:moveTo>
                    <a:pt x="813689" y="1238504"/>
                  </a:moveTo>
                  <a:lnTo>
                    <a:pt x="800608" y="1180084"/>
                  </a:lnTo>
                  <a:lnTo>
                    <a:pt x="641731" y="1297051"/>
                  </a:lnTo>
                  <a:lnTo>
                    <a:pt x="745490" y="1163828"/>
                  </a:lnTo>
                  <a:lnTo>
                    <a:pt x="554355" y="1267841"/>
                  </a:lnTo>
                  <a:lnTo>
                    <a:pt x="687324" y="1141095"/>
                  </a:lnTo>
                  <a:lnTo>
                    <a:pt x="499237" y="1241806"/>
                  </a:lnTo>
                  <a:lnTo>
                    <a:pt x="625602" y="1121537"/>
                  </a:lnTo>
                  <a:lnTo>
                    <a:pt x="440817" y="1193038"/>
                  </a:lnTo>
                  <a:lnTo>
                    <a:pt x="570484" y="1092327"/>
                  </a:lnTo>
                  <a:lnTo>
                    <a:pt x="398653" y="1147572"/>
                  </a:lnTo>
                  <a:lnTo>
                    <a:pt x="515366" y="1040257"/>
                  </a:lnTo>
                  <a:lnTo>
                    <a:pt x="356489" y="1092327"/>
                  </a:lnTo>
                  <a:lnTo>
                    <a:pt x="473202" y="997966"/>
                  </a:lnTo>
                  <a:lnTo>
                    <a:pt x="327406" y="1037082"/>
                  </a:lnTo>
                  <a:lnTo>
                    <a:pt x="421386" y="958977"/>
                  </a:lnTo>
                  <a:lnTo>
                    <a:pt x="298196" y="978535"/>
                  </a:lnTo>
                  <a:lnTo>
                    <a:pt x="382524" y="913511"/>
                  </a:lnTo>
                  <a:lnTo>
                    <a:pt x="275463" y="932942"/>
                  </a:lnTo>
                  <a:lnTo>
                    <a:pt x="340360" y="874522"/>
                  </a:lnTo>
                  <a:lnTo>
                    <a:pt x="252857" y="884301"/>
                  </a:lnTo>
                  <a:lnTo>
                    <a:pt x="311150" y="838708"/>
                  </a:lnTo>
                  <a:lnTo>
                    <a:pt x="230124" y="842010"/>
                  </a:lnTo>
                  <a:lnTo>
                    <a:pt x="282067" y="789940"/>
                  </a:lnTo>
                  <a:lnTo>
                    <a:pt x="210693" y="799719"/>
                  </a:lnTo>
                  <a:lnTo>
                    <a:pt x="246380" y="757428"/>
                  </a:lnTo>
                  <a:lnTo>
                    <a:pt x="191262" y="754253"/>
                  </a:lnTo>
                  <a:lnTo>
                    <a:pt x="226822" y="715137"/>
                  </a:lnTo>
                  <a:lnTo>
                    <a:pt x="171831" y="715137"/>
                  </a:lnTo>
                  <a:lnTo>
                    <a:pt x="207391" y="685927"/>
                  </a:lnTo>
                  <a:lnTo>
                    <a:pt x="155575" y="685927"/>
                  </a:lnTo>
                  <a:lnTo>
                    <a:pt x="194437" y="656717"/>
                  </a:lnTo>
                  <a:lnTo>
                    <a:pt x="142621" y="656717"/>
                  </a:lnTo>
                  <a:lnTo>
                    <a:pt x="178308" y="627380"/>
                  </a:lnTo>
                  <a:lnTo>
                    <a:pt x="126365" y="620903"/>
                  </a:lnTo>
                  <a:lnTo>
                    <a:pt x="165227" y="598170"/>
                  </a:lnTo>
                  <a:lnTo>
                    <a:pt x="123190" y="591693"/>
                  </a:lnTo>
                  <a:lnTo>
                    <a:pt x="145796" y="562356"/>
                  </a:lnTo>
                  <a:lnTo>
                    <a:pt x="110236" y="568960"/>
                  </a:lnTo>
                  <a:lnTo>
                    <a:pt x="139319" y="533146"/>
                  </a:lnTo>
                  <a:lnTo>
                    <a:pt x="103759" y="533146"/>
                  </a:lnTo>
                  <a:lnTo>
                    <a:pt x="126365" y="510413"/>
                  </a:lnTo>
                  <a:lnTo>
                    <a:pt x="90805" y="513588"/>
                  </a:lnTo>
                  <a:lnTo>
                    <a:pt x="116713" y="484378"/>
                  </a:lnTo>
                  <a:lnTo>
                    <a:pt x="84201" y="484378"/>
                  </a:lnTo>
                  <a:lnTo>
                    <a:pt x="106934" y="458343"/>
                  </a:lnTo>
                  <a:lnTo>
                    <a:pt x="74549" y="458343"/>
                  </a:lnTo>
                  <a:lnTo>
                    <a:pt x="93980" y="432435"/>
                  </a:lnTo>
                  <a:lnTo>
                    <a:pt x="68072" y="432435"/>
                  </a:lnTo>
                  <a:lnTo>
                    <a:pt x="87503" y="409575"/>
                  </a:lnTo>
                  <a:lnTo>
                    <a:pt x="45339" y="396621"/>
                  </a:lnTo>
                  <a:lnTo>
                    <a:pt x="0" y="422656"/>
                  </a:lnTo>
                  <a:lnTo>
                    <a:pt x="84201" y="715137"/>
                  </a:lnTo>
                  <a:lnTo>
                    <a:pt x="226822" y="997966"/>
                  </a:lnTo>
                  <a:lnTo>
                    <a:pt x="330581" y="1209294"/>
                  </a:lnTo>
                  <a:lnTo>
                    <a:pt x="437642" y="1306830"/>
                  </a:lnTo>
                  <a:lnTo>
                    <a:pt x="596392" y="1378331"/>
                  </a:lnTo>
                  <a:lnTo>
                    <a:pt x="745490" y="1365377"/>
                  </a:lnTo>
                  <a:lnTo>
                    <a:pt x="800608" y="1316609"/>
                  </a:lnTo>
                  <a:lnTo>
                    <a:pt x="813689" y="1238504"/>
                  </a:lnTo>
                  <a:close/>
                </a:path>
                <a:path w="1445895" h="2363470">
                  <a:moveTo>
                    <a:pt x="1345311" y="754253"/>
                  </a:moveTo>
                  <a:lnTo>
                    <a:pt x="1319403" y="513588"/>
                  </a:lnTo>
                  <a:lnTo>
                    <a:pt x="1209040" y="214630"/>
                  </a:lnTo>
                  <a:lnTo>
                    <a:pt x="1095756" y="19431"/>
                  </a:lnTo>
                  <a:lnTo>
                    <a:pt x="1056767" y="0"/>
                  </a:lnTo>
                  <a:lnTo>
                    <a:pt x="1017905" y="29337"/>
                  </a:lnTo>
                  <a:lnTo>
                    <a:pt x="1063244" y="42418"/>
                  </a:lnTo>
                  <a:lnTo>
                    <a:pt x="1024255" y="51943"/>
                  </a:lnTo>
                  <a:lnTo>
                    <a:pt x="1082675" y="65151"/>
                  </a:lnTo>
                  <a:lnTo>
                    <a:pt x="1046861" y="74676"/>
                  </a:lnTo>
                  <a:lnTo>
                    <a:pt x="1105281" y="87757"/>
                  </a:lnTo>
                  <a:lnTo>
                    <a:pt x="1063244" y="100965"/>
                  </a:lnTo>
                  <a:lnTo>
                    <a:pt x="1115187" y="120269"/>
                  </a:lnTo>
                  <a:lnTo>
                    <a:pt x="1076071" y="130175"/>
                  </a:lnTo>
                  <a:lnTo>
                    <a:pt x="1131189" y="149606"/>
                  </a:lnTo>
                  <a:lnTo>
                    <a:pt x="1082675" y="149606"/>
                  </a:lnTo>
                  <a:lnTo>
                    <a:pt x="1150620" y="185420"/>
                  </a:lnTo>
                  <a:lnTo>
                    <a:pt x="1085977" y="188722"/>
                  </a:lnTo>
                  <a:lnTo>
                    <a:pt x="1160399" y="221234"/>
                  </a:lnTo>
                  <a:lnTo>
                    <a:pt x="1098804" y="221234"/>
                  </a:lnTo>
                  <a:lnTo>
                    <a:pt x="1183132" y="260096"/>
                  </a:lnTo>
                  <a:lnTo>
                    <a:pt x="1111885" y="260096"/>
                  </a:lnTo>
                  <a:lnTo>
                    <a:pt x="1192911" y="308864"/>
                  </a:lnTo>
                  <a:lnTo>
                    <a:pt x="1124712" y="308864"/>
                  </a:lnTo>
                  <a:lnTo>
                    <a:pt x="1215644" y="360807"/>
                  </a:lnTo>
                  <a:lnTo>
                    <a:pt x="1128014" y="347853"/>
                  </a:lnTo>
                  <a:lnTo>
                    <a:pt x="1228471" y="422656"/>
                  </a:lnTo>
                  <a:lnTo>
                    <a:pt x="1124712" y="396621"/>
                  </a:lnTo>
                  <a:lnTo>
                    <a:pt x="1234948" y="471424"/>
                  </a:lnTo>
                  <a:lnTo>
                    <a:pt x="1128014" y="438912"/>
                  </a:lnTo>
                  <a:lnTo>
                    <a:pt x="1248156" y="539623"/>
                  </a:lnTo>
                  <a:lnTo>
                    <a:pt x="1121664" y="494157"/>
                  </a:lnTo>
                  <a:lnTo>
                    <a:pt x="1257681" y="611124"/>
                  </a:lnTo>
                  <a:lnTo>
                    <a:pt x="1108583" y="546100"/>
                  </a:lnTo>
                  <a:lnTo>
                    <a:pt x="1260983" y="698881"/>
                  </a:lnTo>
                  <a:lnTo>
                    <a:pt x="1121664" y="598170"/>
                  </a:lnTo>
                  <a:lnTo>
                    <a:pt x="1131189" y="656717"/>
                  </a:lnTo>
                  <a:lnTo>
                    <a:pt x="1260983" y="780161"/>
                  </a:lnTo>
                  <a:lnTo>
                    <a:pt x="1137793" y="692404"/>
                  </a:lnTo>
                  <a:lnTo>
                    <a:pt x="1141095" y="724916"/>
                  </a:lnTo>
                  <a:lnTo>
                    <a:pt x="1257681" y="867918"/>
                  </a:lnTo>
                  <a:lnTo>
                    <a:pt x="1134491" y="754253"/>
                  </a:lnTo>
                  <a:lnTo>
                    <a:pt x="1131189" y="786638"/>
                  </a:lnTo>
                  <a:lnTo>
                    <a:pt x="1241552" y="926465"/>
                  </a:lnTo>
                  <a:lnTo>
                    <a:pt x="1121664" y="845185"/>
                  </a:lnTo>
                  <a:lnTo>
                    <a:pt x="1270762" y="1069594"/>
                  </a:lnTo>
                  <a:lnTo>
                    <a:pt x="1316101" y="1007745"/>
                  </a:lnTo>
                  <a:lnTo>
                    <a:pt x="1345311" y="754253"/>
                  </a:lnTo>
                  <a:close/>
                </a:path>
                <a:path w="1445895" h="2363470">
                  <a:moveTo>
                    <a:pt x="1445768" y="1908175"/>
                  </a:moveTo>
                  <a:lnTo>
                    <a:pt x="1364615" y="1688592"/>
                  </a:lnTo>
                  <a:lnTo>
                    <a:pt x="1367917" y="1687195"/>
                  </a:lnTo>
                  <a:lnTo>
                    <a:pt x="1429639" y="1635137"/>
                  </a:lnTo>
                  <a:lnTo>
                    <a:pt x="1423162" y="1563624"/>
                  </a:lnTo>
                  <a:lnTo>
                    <a:pt x="1309497" y="1267841"/>
                  </a:lnTo>
                  <a:lnTo>
                    <a:pt x="1115187" y="932942"/>
                  </a:lnTo>
                  <a:lnTo>
                    <a:pt x="1053465" y="910209"/>
                  </a:lnTo>
                  <a:lnTo>
                    <a:pt x="953008" y="1040257"/>
                  </a:lnTo>
                  <a:lnTo>
                    <a:pt x="1079373" y="1050036"/>
                  </a:lnTo>
                  <a:lnTo>
                    <a:pt x="953008" y="1115060"/>
                  </a:lnTo>
                  <a:lnTo>
                    <a:pt x="1098804" y="1108583"/>
                  </a:lnTo>
                  <a:lnTo>
                    <a:pt x="946404" y="1183259"/>
                  </a:lnTo>
                  <a:lnTo>
                    <a:pt x="1121664" y="1180084"/>
                  </a:lnTo>
                  <a:lnTo>
                    <a:pt x="936879" y="1238504"/>
                  </a:lnTo>
                  <a:lnTo>
                    <a:pt x="1160399" y="1238504"/>
                  </a:lnTo>
                  <a:lnTo>
                    <a:pt x="936879" y="1316609"/>
                  </a:lnTo>
                  <a:lnTo>
                    <a:pt x="1170305" y="1303528"/>
                  </a:lnTo>
                  <a:lnTo>
                    <a:pt x="917448" y="1401064"/>
                  </a:lnTo>
                  <a:lnTo>
                    <a:pt x="1196213" y="1358900"/>
                  </a:lnTo>
                  <a:lnTo>
                    <a:pt x="907669" y="1482344"/>
                  </a:lnTo>
                  <a:lnTo>
                    <a:pt x="1241552" y="1414145"/>
                  </a:lnTo>
                  <a:lnTo>
                    <a:pt x="862330" y="1576705"/>
                  </a:lnTo>
                  <a:lnTo>
                    <a:pt x="1260983" y="1498600"/>
                  </a:lnTo>
                  <a:lnTo>
                    <a:pt x="842645" y="1661160"/>
                  </a:lnTo>
                  <a:lnTo>
                    <a:pt x="1260983" y="1566926"/>
                  </a:lnTo>
                  <a:lnTo>
                    <a:pt x="813689" y="1752219"/>
                  </a:lnTo>
                  <a:lnTo>
                    <a:pt x="1322578" y="1622171"/>
                  </a:lnTo>
                  <a:lnTo>
                    <a:pt x="781177" y="1859407"/>
                  </a:lnTo>
                  <a:lnTo>
                    <a:pt x="1021207" y="1830197"/>
                  </a:lnTo>
                  <a:lnTo>
                    <a:pt x="1145286" y="1779016"/>
                  </a:lnTo>
                  <a:lnTo>
                    <a:pt x="1306195" y="1768475"/>
                  </a:lnTo>
                  <a:lnTo>
                    <a:pt x="1131189" y="1839976"/>
                  </a:lnTo>
                  <a:lnTo>
                    <a:pt x="1309497" y="1830197"/>
                  </a:lnTo>
                  <a:lnTo>
                    <a:pt x="1108583" y="1895221"/>
                  </a:lnTo>
                  <a:lnTo>
                    <a:pt x="1335405" y="1888744"/>
                  </a:lnTo>
                  <a:lnTo>
                    <a:pt x="1105281" y="1970024"/>
                  </a:lnTo>
                  <a:lnTo>
                    <a:pt x="1328928" y="1956943"/>
                  </a:lnTo>
                  <a:lnTo>
                    <a:pt x="1043813" y="2047989"/>
                  </a:lnTo>
                  <a:lnTo>
                    <a:pt x="1322578" y="2038261"/>
                  </a:lnTo>
                  <a:lnTo>
                    <a:pt x="1024255" y="2122767"/>
                  </a:lnTo>
                  <a:lnTo>
                    <a:pt x="1335405" y="2100021"/>
                  </a:lnTo>
                  <a:lnTo>
                    <a:pt x="982218" y="2210549"/>
                  </a:lnTo>
                  <a:lnTo>
                    <a:pt x="1290193" y="2174786"/>
                  </a:lnTo>
                  <a:lnTo>
                    <a:pt x="943356" y="2282063"/>
                  </a:lnTo>
                  <a:lnTo>
                    <a:pt x="1241552" y="2243048"/>
                  </a:lnTo>
                  <a:lnTo>
                    <a:pt x="917448" y="2356828"/>
                  </a:lnTo>
                  <a:lnTo>
                    <a:pt x="1050163" y="2363330"/>
                  </a:lnTo>
                  <a:lnTo>
                    <a:pt x="1374521" y="2301557"/>
                  </a:lnTo>
                  <a:lnTo>
                    <a:pt x="1445768" y="2246299"/>
                  </a:lnTo>
                  <a:lnTo>
                    <a:pt x="1445768" y="1908175"/>
                  </a:lnTo>
                  <a:close/>
                </a:path>
              </a:pathLst>
            </a:custGeom>
            <a:solidFill>
              <a:srgbClr val="B3175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95179" y="3393973"/>
              <a:ext cx="242989" cy="230733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8781034" y="3686555"/>
              <a:ext cx="1231900" cy="897255"/>
            </a:xfrm>
            <a:custGeom>
              <a:avLst/>
              <a:gdLst/>
              <a:ahLst/>
              <a:cxnLst/>
              <a:rect l="l" t="t" r="r" b="b"/>
              <a:pathLst>
                <a:path w="1231900" h="897254">
                  <a:moveTo>
                    <a:pt x="171831" y="221107"/>
                  </a:moveTo>
                  <a:lnTo>
                    <a:pt x="19431" y="0"/>
                  </a:lnTo>
                  <a:lnTo>
                    <a:pt x="0" y="19685"/>
                  </a:lnTo>
                  <a:lnTo>
                    <a:pt x="45339" y="149606"/>
                  </a:lnTo>
                  <a:lnTo>
                    <a:pt x="0" y="185420"/>
                  </a:lnTo>
                  <a:lnTo>
                    <a:pt x="87503" y="321945"/>
                  </a:lnTo>
                  <a:lnTo>
                    <a:pt x="171831" y="221107"/>
                  </a:lnTo>
                  <a:close/>
                </a:path>
                <a:path w="1231900" h="897254">
                  <a:moveTo>
                    <a:pt x="1231646" y="581914"/>
                  </a:moveTo>
                  <a:lnTo>
                    <a:pt x="1163701" y="412877"/>
                  </a:lnTo>
                  <a:lnTo>
                    <a:pt x="907542" y="367411"/>
                  </a:lnTo>
                  <a:lnTo>
                    <a:pt x="732536" y="487680"/>
                  </a:lnTo>
                  <a:lnTo>
                    <a:pt x="684022" y="672973"/>
                  </a:lnTo>
                  <a:lnTo>
                    <a:pt x="706628" y="750951"/>
                  </a:lnTo>
                  <a:lnTo>
                    <a:pt x="820166" y="884301"/>
                  </a:lnTo>
                  <a:lnTo>
                    <a:pt x="998474" y="897255"/>
                  </a:lnTo>
                  <a:lnTo>
                    <a:pt x="1173480" y="819277"/>
                  </a:lnTo>
                  <a:lnTo>
                    <a:pt x="1231646" y="581914"/>
                  </a:lnTo>
                  <a:close/>
                </a:path>
              </a:pathLst>
            </a:custGeom>
            <a:solidFill>
              <a:srgbClr val="FFB5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9481057" y="4092956"/>
              <a:ext cx="518795" cy="490855"/>
            </a:xfrm>
            <a:custGeom>
              <a:avLst/>
              <a:gdLst/>
              <a:ahLst/>
              <a:cxnLst/>
              <a:rect l="l" t="t" r="r" b="b"/>
              <a:pathLst>
                <a:path w="518795" h="490854">
                  <a:moveTo>
                    <a:pt x="359918" y="0"/>
                  </a:moveTo>
                  <a:lnTo>
                    <a:pt x="434467" y="130048"/>
                  </a:lnTo>
                  <a:lnTo>
                    <a:pt x="359918" y="74803"/>
                  </a:lnTo>
                  <a:lnTo>
                    <a:pt x="431165" y="191770"/>
                  </a:lnTo>
                  <a:lnTo>
                    <a:pt x="353314" y="126746"/>
                  </a:lnTo>
                  <a:lnTo>
                    <a:pt x="427863" y="256794"/>
                  </a:lnTo>
                  <a:lnTo>
                    <a:pt x="327406" y="175514"/>
                  </a:lnTo>
                  <a:lnTo>
                    <a:pt x="398907" y="305562"/>
                  </a:lnTo>
                  <a:lnTo>
                    <a:pt x="295148" y="204851"/>
                  </a:lnTo>
                  <a:lnTo>
                    <a:pt x="376300" y="351028"/>
                  </a:lnTo>
                  <a:lnTo>
                    <a:pt x="252857" y="237236"/>
                  </a:lnTo>
                  <a:lnTo>
                    <a:pt x="337185" y="380365"/>
                  </a:lnTo>
                  <a:lnTo>
                    <a:pt x="230250" y="273050"/>
                  </a:lnTo>
                  <a:lnTo>
                    <a:pt x="298450" y="399796"/>
                  </a:lnTo>
                  <a:lnTo>
                    <a:pt x="191389" y="286131"/>
                  </a:lnTo>
                  <a:lnTo>
                    <a:pt x="252857" y="422529"/>
                  </a:lnTo>
                  <a:lnTo>
                    <a:pt x="149098" y="302260"/>
                  </a:lnTo>
                  <a:lnTo>
                    <a:pt x="207518" y="422529"/>
                  </a:lnTo>
                  <a:lnTo>
                    <a:pt x="94234" y="305562"/>
                  </a:lnTo>
                  <a:lnTo>
                    <a:pt x="162178" y="425831"/>
                  </a:lnTo>
                  <a:lnTo>
                    <a:pt x="32512" y="302260"/>
                  </a:lnTo>
                  <a:lnTo>
                    <a:pt x="113665" y="416052"/>
                  </a:lnTo>
                  <a:lnTo>
                    <a:pt x="0" y="315341"/>
                  </a:lnTo>
                  <a:lnTo>
                    <a:pt x="39116" y="412877"/>
                  </a:lnTo>
                  <a:lnTo>
                    <a:pt x="97282" y="481076"/>
                  </a:lnTo>
                  <a:lnTo>
                    <a:pt x="317881" y="490855"/>
                  </a:lnTo>
                  <a:lnTo>
                    <a:pt x="489585" y="399796"/>
                  </a:lnTo>
                  <a:lnTo>
                    <a:pt x="518795" y="292608"/>
                  </a:lnTo>
                  <a:lnTo>
                    <a:pt x="512191" y="169037"/>
                  </a:lnTo>
                  <a:lnTo>
                    <a:pt x="457073" y="22733"/>
                  </a:lnTo>
                  <a:lnTo>
                    <a:pt x="359918" y="0"/>
                  </a:lnTo>
                  <a:close/>
                </a:path>
              </a:pathLst>
            </a:custGeom>
            <a:solidFill>
              <a:srgbClr val="DF857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7237984" y="3254374"/>
              <a:ext cx="1647189" cy="1527810"/>
            </a:xfrm>
            <a:custGeom>
              <a:avLst/>
              <a:gdLst/>
              <a:ahLst/>
              <a:cxnLst/>
              <a:rect l="l" t="t" r="r" b="b"/>
              <a:pathLst>
                <a:path w="1647190" h="1527810">
                  <a:moveTo>
                    <a:pt x="233426" y="126492"/>
                  </a:moveTo>
                  <a:lnTo>
                    <a:pt x="204216" y="94234"/>
                  </a:lnTo>
                  <a:lnTo>
                    <a:pt x="116713" y="103886"/>
                  </a:lnTo>
                  <a:lnTo>
                    <a:pt x="103759" y="0"/>
                  </a:lnTo>
                  <a:lnTo>
                    <a:pt x="0" y="74549"/>
                  </a:lnTo>
                  <a:lnTo>
                    <a:pt x="6477" y="243840"/>
                  </a:lnTo>
                  <a:lnTo>
                    <a:pt x="126492" y="311912"/>
                  </a:lnTo>
                  <a:lnTo>
                    <a:pt x="233426" y="126492"/>
                  </a:lnTo>
                  <a:close/>
                </a:path>
                <a:path w="1647190" h="1527810">
                  <a:moveTo>
                    <a:pt x="1646682" y="1417193"/>
                  </a:moveTo>
                  <a:lnTo>
                    <a:pt x="1543050" y="1410716"/>
                  </a:lnTo>
                  <a:lnTo>
                    <a:pt x="1543050" y="1339215"/>
                  </a:lnTo>
                  <a:lnTo>
                    <a:pt x="1513840" y="1326134"/>
                  </a:lnTo>
                  <a:lnTo>
                    <a:pt x="1435989" y="1407414"/>
                  </a:lnTo>
                  <a:lnTo>
                    <a:pt x="1319403" y="1404239"/>
                  </a:lnTo>
                  <a:lnTo>
                    <a:pt x="1312799" y="1527810"/>
                  </a:lnTo>
                  <a:lnTo>
                    <a:pt x="1533271" y="1524508"/>
                  </a:lnTo>
                  <a:lnTo>
                    <a:pt x="1646682" y="1417193"/>
                  </a:lnTo>
                  <a:close/>
                </a:path>
              </a:pathLst>
            </a:custGeom>
            <a:solidFill>
              <a:srgbClr val="BBC7D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6949439" y="5321680"/>
              <a:ext cx="1066800" cy="1122045"/>
            </a:xfrm>
            <a:custGeom>
              <a:avLst/>
              <a:gdLst/>
              <a:ahLst/>
              <a:cxnLst/>
              <a:rect l="l" t="t" r="r" b="b"/>
              <a:pathLst>
                <a:path w="1066800" h="1122045">
                  <a:moveTo>
                    <a:pt x="0" y="0"/>
                  </a:moveTo>
                  <a:lnTo>
                    <a:pt x="45465" y="640461"/>
                  </a:lnTo>
                  <a:lnTo>
                    <a:pt x="145923" y="1033805"/>
                  </a:lnTo>
                  <a:lnTo>
                    <a:pt x="547877" y="1037069"/>
                  </a:lnTo>
                  <a:lnTo>
                    <a:pt x="599693" y="1121587"/>
                  </a:lnTo>
                  <a:lnTo>
                    <a:pt x="1066545" y="1102080"/>
                  </a:lnTo>
                  <a:lnTo>
                    <a:pt x="888237" y="575449"/>
                  </a:lnTo>
                  <a:lnTo>
                    <a:pt x="807211" y="104140"/>
                  </a:lnTo>
                  <a:lnTo>
                    <a:pt x="635380" y="1625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6B3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7124573" y="5442076"/>
              <a:ext cx="865505" cy="969010"/>
            </a:xfrm>
            <a:custGeom>
              <a:avLst/>
              <a:gdLst/>
              <a:ahLst/>
              <a:cxnLst/>
              <a:rect l="l" t="t" r="r" b="b"/>
              <a:pathLst>
                <a:path w="865504" h="969010">
                  <a:moveTo>
                    <a:pt x="343535" y="906932"/>
                  </a:moveTo>
                  <a:lnTo>
                    <a:pt x="217170" y="474548"/>
                  </a:lnTo>
                  <a:lnTo>
                    <a:pt x="139319" y="100711"/>
                  </a:lnTo>
                  <a:lnTo>
                    <a:pt x="119888" y="0"/>
                  </a:lnTo>
                  <a:lnTo>
                    <a:pt x="51816" y="3175"/>
                  </a:lnTo>
                  <a:lnTo>
                    <a:pt x="93980" y="42164"/>
                  </a:lnTo>
                  <a:lnTo>
                    <a:pt x="71247" y="42164"/>
                  </a:lnTo>
                  <a:lnTo>
                    <a:pt x="93980" y="74676"/>
                  </a:lnTo>
                  <a:lnTo>
                    <a:pt x="71247" y="71501"/>
                  </a:lnTo>
                  <a:lnTo>
                    <a:pt x="100457" y="100711"/>
                  </a:lnTo>
                  <a:lnTo>
                    <a:pt x="71247" y="100711"/>
                  </a:lnTo>
                  <a:lnTo>
                    <a:pt x="100457" y="130048"/>
                  </a:lnTo>
                  <a:lnTo>
                    <a:pt x="77724" y="130048"/>
                  </a:lnTo>
                  <a:lnTo>
                    <a:pt x="100457" y="152730"/>
                  </a:lnTo>
                  <a:lnTo>
                    <a:pt x="77724" y="152730"/>
                  </a:lnTo>
                  <a:lnTo>
                    <a:pt x="100457" y="188493"/>
                  </a:lnTo>
                  <a:lnTo>
                    <a:pt x="77724" y="188493"/>
                  </a:lnTo>
                  <a:lnTo>
                    <a:pt x="110236" y="217754"/>
                  </a:lnTo>
                  <a:lnTo>
                    <a:pt x="77724" y="221005"/>
                  </a:lnTo>
                  <a:lnTo>
                    <a:pt x="113411" y="240525"/>
                  </a:lnTo>
                  <a:lnTo>
                    <a:pt x="81026" y="250253"/>
                  </a:lnTo>
                  <a:lnTo>
                    <a:pt x="110236" y="279539"/>
                  </a:lnTo>
                  <a:lnTo>
                    <a:pt x="84201" y="279539"/>
                  </a:lnTo>
                  <a:lnTo>
                    <a:pt x="116713" y="308787"/>
                  </a:lnTo>
                  <a:lnTo>
                    <a:pt x="84201" y="308787"/>
                  </a:lnTo>
                  <a:lnTo>
                    <a:pt x="123190" y="331533"/>
                  </a:lnTo>
                  <a:lnTo>
                    <a:pt x="87503" y="338023"/>
                  </a:lnTo>
                  <a:lnTo>
                    <a:pt x="129667" y="360781"/>
                  </a:lnTo>
                  <a:lnTo>
                    <a:pt x="90678" y="367296"/>
                  </a:lnTo>
                  <a:lnTo>
                    <a:pt x="136144" y="386791"/>
                  </a:lnTo>
                  <a:lnTo>
                    <a:pt x="87503" y="396544"/>
                  </a:lnTo>
                  <a:lnTo>
                    <a:pt x="142621" y="416064"/>
                  </a:lnTo>
                  <a:lnTo>
                    <a:pt x="90678" y="425818"/>
                  </a:lnTo>
                  <a:lnTo>
                    <a:pt x="149098" y="445312"/>
                  </a:lnTo>
                  <a:lnTo>
                    <a:pt x="93980" y="455066"/>
                  </a:lnTo>
                  <a:lnTo>
                    <a:pt x="158877" y="477799"/>
                  </a:lnTo>
                  <a:lnTo>
                    <a:pt x="100457" y="490829"/>
                  </a:lnTo>
                  <a:lnTo>
                    <a:pt x="152273" y="520077"/>
                  </a:lnTo>
                  <a:lnTo>
                    <a:pt x="93980" y="526592"/>
                  </a:lnTo>
                  <a:lnTo>
                    <a:pt x="158877" y="549313"/>
                  </a:lnTo>
                  <a:lnTo>
                    <a:pt x="100457" y="562343"/>
                  </a:lnTo>
                  <a:lnTo>
                    <a:pt x="165227" y="585076"/>
                  </a:lnTo>
                  <a:lnTo>
                    <a:pt x="100457" y="594868"/>
                  </a:lnTo>
                  <a:lnTo>
                    <a:pt x="175006" y="617626"/>
                  </a:lnTo>
                  <a:lnTo>
                    <a:pt x="93980" y="630605"/>
                  </a:lnTo>
                  <a:lnTo>
                    <a:pt x="171831" y="653364"/>
                  </a:lnTo>
                  <a:lnTo>
                    <a:pt x="100457" y="676122"/>
                  </a:lnTo>
                  <a:lnTo>
                    <a:pt x="187960" y="698868"/>
                  </a:lnTo>
                  <a:lnTo>
                    <a:pt x="100457" y="708634"/>
                  </a:lnTo>
                  <a:lnTo>
                    <a:pt x="204216" y="734631"/>
                  </a:lnTo>
                  <a:lnTo>
                    <a:pt x="93980" y="744372"/>
                  </a:lnTo>
                  <a:lnTo>
                    <a:pt x="217170" y="773633"/>
                  </a:lnTo>
                  <a:lnTo>
                    <a:pt x="71247" y="780148"/>
                  </a:lnTo>
                  <a:lnTo>
                    <a:pt x="217170" y="809396"/>
                  </a:lnTo>
                  <a:lnTo>
                    <a:pt x="32385" y="819137"/>
                  </a:lnTo>
                  <a:lnTo>
                    <a:pt x="236601" y="851649"/>
                  </a:lnTo>
                  <a:lnTo>
                    <a:pt x="0" y="851649"/>
                  </a:lnTo>
                  <a:lnTo>
                    <a:pt x="265811" y="913409"/>
                  </a:lnTo>
                  <a:lnTo>
                    <a:pt x="343535" y="906932"/>
                  </a:lnTo>
                  <a:close/>
                </a:path>
                <a:path w="865504" h="969010">
                  <a:moveTo>
                    <a:pt x="865505" y="968692"/>
                  </a:moveTo>
                  <a:lnTo>
                    <a:pt x="687197" y="455066"/>
                  </a:lnTo>
                  <a:lnTo>
                    <a:pt x="619125" y="19431"/>
                  </a:lnTo>
                  <a:lnTo>
                    <a:pt x="531622" y="45466"/>
                  </a:lnTo>
                  <a:lnTo>
                    <a:pt x="573786" y="71501"/>
                  </a:lnTo>
                  <a:lnTo>
                    <a:pt x="531622" y="71501"/>
                  </a:lnTo>
                  <a:lnTo>
                    <a:pt x="573786" y="100711"/>
                  </a:lnTo>
                  <a:lnTo>
                    <a:pt x="541274" y="107188"/>
                  </a:lnTo>
                  <a:lnTo>
                    <a:pt x="580263" y="136525"/>
                  </a:lnTo>
                  <a:lnTo>
                    <a:pt x="534797" y="136525"/>
                  </a:lnTo>
                  <a:lnTo>
                    <a:pt x="580263" y="159245"/>
                  </a:lnTo>
                  <a:lnTo>
                    <a:pt x="531622" y="162509"/>
                  </a:lnTo>
                  <a:lnTo>
                    <a:pt x="586740" y="191757"/>
                  </a:lnTo>
                  <a:lnTo>
                    <a:pt x="528320" y="195008"/>
                  </a:lnTo>
                  <a:lnTo>
                    <a:pt x="586740" y="221005"/>
                  </a:lnTo>
                  <a:lnTo>
                    <a:pt x="531622" y="234010"/>
                  </a:lnTo>
                  <a:lnTo>
                    <a:pt x="593217" y="250253"/>
                  </a:lnTo>
                  <a:lnTo>
                    <a:pt x="531622" y="266522"/>
                  </a:lnTo>
                  <a:lnTo>
                    <a:pt x="589915" y="286016"/>
                  </a:lnTo>
                  <a:lnTo>
                    <a:pt x="521843" y="295770"/>
                  </a:lnTo>
                  <a:lnTo>
                    <a:pt x="589915" y="321805"/>
                  </a:lnTo>
                  <a:lnTo>
                    <a:pt x="521843" y="331533"/>
                  </a:lnTo>
                  <a:lnTo>
                    <a:pt x="596392" y="354304"/>
                  </a:lnTo>
                  <a:lnTo>
                    <a:pt x="512191" y="367296"/>
                  </a:lnTo>
                  <a:lnTo>
                    <a:pt x="609346" y="390067"/>
                  </a:lnTo>
                  <a:lnTo>
                    <a:pt x="521843" y="409549"/>
                  </a:lnTo>
                  <a:lnTo>
                    <a:pt x="609346" y="432320"/>
                  </a:lnTo>
                  <a:lnTo>
                    <a:pt x="512191" y="448551"/>
                  </a:lnTo>
                  <a:lnTo>
                    <a:pt x="622300" y="474548"/>
                  </a:lnTo>
                  <a:lnTo>
                    <a:pt x="502412" y="490829"/>
                  </a:lnTo>
                  <a:lnTo>
                    <a:pt x="632079" y="520077"/>
                  </a:lnTo>
                  <a:lnTo>
                    <a:pt x="508889" y="529831"/>
                  </a:lnTo>
                  <a:lnTo>
                    <a:pt x="638556" y="559079"/>
                  </a:lnTo>
                  <a:lnTo>
                    <a:pt x="512191" y="578599"/>
                  </a:lnTo>
                  <a:lnTo>
                    <a:pt x="645033" y="601370"/>
                  </a:lnTo>
                  <a:lnTo>
                    <a:pt x="521843" y="620852"/>
                  </a:lnTo>
                  <a:lnTo>
                    <a:pt x="661289" y="653364"/>
                  </a:lnTo>
                  <a:lnTo>
                    <a:pt x="515366" y="676122"/>
                  </a:lnTo>
                  <a:lnTo>
                    <a:pt x="677418" y="698868"/>
                  </a:lnTo>
                  <a:lnTo>
                    <a:pt x="508889" y="721639"/>
                  </a:lnTo>
                  <a:lnTo>
                    <a:pt x="687197" y="750887"/>
                  </a:lnTo>
                  <a:lnTo>
                    <a:pt x="508889" y="773633"/>
                  </a:lnTo>
                  <a:lnTo>
                    <a:pt x="709930" y="799668"/>
                  </a:lnTo>
                  <a:lnTo>
                    <a:pt x="499110" y="825652"/>
                  </a:lnTo>
                  <a:lnTo>
                    <a:pt x="735838" y="861415"/>
                  </a:lnTo>
                  <a:lnTo>
                    <a:pt x="453771" y="874420"/>
                  </a:lnTo>
                  <a:lnTo>
                    <a:pt x="751967" y="913409"/>
                  </a:lnTo>
                  <a:lnTo>
                    <a:pt x="421386" y="916673"/>
                  </a:lnTo>
                  <a:lnTo>
                    <a:pt x="541274" y="968692"/>
                  </a:lnTo>
                  <a:lnTo>
                    <a:pt x="865505" y="968692"/>
                  </a:lnTo>
                  <a:close/>
                </a:path>
              </a:pathLst>
            </a:custGeom>
            <a:solidFill>
              <a:srgbClr val="CC8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6839330" y="3494913"/>
              <a:ext cx="1711960" cy="1970405"/>
            </a:xfrm>
            <a:custGeom>
              <a:avLst/>
              <a:gdLst/>
              <a:ahLst/>
              <a:cxnLst/>
              <a:rect l="l" t="t" r="r" b="b"/>
              <a:pathLst>
                <a:path w="1711959" h="1970404">
                  <a:moveTo>
                    <a:pt x="372745" y="0"/>
                  </a:moveTo>
                  <a:lnTo>
                    <a:pt x="194437" y="302387"/>
                  </a:lnTo>
                  <a:lnTo>
                    <a:pt x="152273" y="588263"/>
                  </a:lnTo>
                  <a:lnTo>
                    <a:pt x="223647" y="1046607"/>
                  </a:lnTo>
                  <a:lnTo>
                    <a:pt x="38862" y="1534287"/>
                  </a:lnTo>
                  <a:lnTo>
                    <a:pt x="0" y="1752092"/>
                  </a:lnTo>
                  <a:lnTo>
                    <a:pt x="152273" y="1830070"/>
                  </a:lnTo>
                  <a:lnTo>
                    <a:pt x="615823" y="1969897"/>
                  </a:lnTo>
                  <a:lnTo>
                    <a:pt x="995172" y="1934083"/>
                  </a:lnTo>
                  <a:lnTo>
                    <a:pt x="1011301" y="1414018"/>
                  </a:lnTo>
                  <a:lnTo>
                    <a:pt x="1157224" y="1436751"/>
                  </a:lnTo>
                  <a:lnTo>
                    <a:pt x="1507236" y="1381506"/>
                  </a:lnTo>
                  <a:lnTo>
                    <a:pt x="1711452" y="1290447"/>
                  </a:lnTo>
                  <a:lnTo>
                    <a:pt x="1711452" y="1140968"/>
                  </a:lnTo>
                  <a:lnTo>
                    <a:pt x="1137793" y="978407"/>
                  </a:lnTo>
                  <a:lnTo>
                    <a:pt x="959485" y="997838"/>
                  </a:lnTo>
                  <a:lnTo>
                    <a:pt x="544576" y="474472"/>
                  </a:lnTo>
                  <a:lnTo>
                    <a:pt x="508889" y="230759"/>
                  </a:lnTo>
                  <a:lnTo>
                    <a:pt x="538099" y="91059"/>
                  </a:lnTo>
                  <a:lnTo>
                    <a:pt x="372745" y="0"/>
                  </a:lnTo>
                  <a:close/>
                </a:path>
              </a:pathLst>
            </a:custGeom>
            <a:solidFill>
              <a:srgbClr val="DEBDE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816597" y="3124238"/>
              <a:ext cx="3607815" cy="336778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34740" y="102107"/>
            <a:ext cx="4467606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11759" rIns="0" bIns="0" rtlCol="0" vert="horz">
            <a:spAutoFit/>
          </a:bodyPr>
          <a:lstStyle/>
          <a:p>
            <a:pPr marL="3138805">
              <a:lnSpc>
                <a:spcPct val="100000"/>
              </a:lnSpc>
              <a:spcBef>
                <a:spcPts val="100"/>
              </a:spcBef>
            </a:pPr>
            <a:r>
              <a:rPr dirty="0" spc="90"/>
              <a:t>Organisations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179948" y="5428348"/>
            <a:ext cx="2001012" cy="5715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467345" y="5537428"/>
            <a:ext cx="2747772" cy="874763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1784604" y="2784348"/>
            <a:ext cx="8514715" cy="2964180"/>
            <a:chOff x="1784604" y="2784348"/>
            <a:chExt cx="8514715" cy="2964180"/>
          </a:xfrm>
        </p:grpSpPr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95089" y="3956304"/>
              <a:ext cx="3885818" cy="117043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179949" y="2948940"/>
              <a:ext cx="2255520" cy="104546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322449" y="2948940"/>
              <a:ext cx="2415540" cy="8016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497952" y="2784348"/>
              <a:ext cx="1982724" cy="104851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490076" y="4204716"/>
              <a:ext cx="1808988" cy="120396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784604" y="4253484"/>
              <a:ext cx="2127249" cy="1495043"/>
            </a:xfrm>
            <a:prstGeom prst="rect">
              <a:avLst/>
            </a:prstGeom>
          </p:spPr>
        </p:pic>
      </p:grpSp>
      <p:grpSp>
        <p:nvGrpSpPr>
          <p:cNvPr id="13" name="object 13"/>
          <p:cNvGrpSpPr/>
          <p:nvPr/>
        </p:nvGrpSpPr>
        <p:grpSpPr>
          <a:xfrm>
            <a:off x="1952244" y="1196339"/>
            <a:ext cx="5845175" cy="1478280"/>
            <a:chOff x="1952244" y="1196339"/>
            <a:chExt cx="5845175" cy="1478280"/>
          </a:xfrm>
        </p:grpSpPr>
        <p:pic>
          <p:nvPicPr>
            <p:cNvPr id="14" name="object 1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739128" y="1253870"/>
              <a:ext cx="1057922" cy="139217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881372" y="1357883"/>
              <a:ext cx="1429512" cy="123901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952244" y="1196339"/>
              <a:ext cx="2634996" cy="1478279"/>
            </a:xfrm>
            <a:prstGeom prst="rect">
              <a:avLst/>
            </a:prstGeom>
          </p:spPr>
        </p:pic>
      </p:grpSp>
      <p:pic>
        <p:nvPicPr>
          <p:cNvPr id="17" name="object 17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8686927" y="935482"/>
            <a:ext cx="1587372" cy="163741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1682495" y="5858255"/>
            <a:ext cx="3361944" cy="70713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98904" y="193547"/>
            <a:ext cx="8250174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2945" rIns="0" bIns="0" rtlCol="0" vert="horz">
            <a:spAutoFit/>
          </a:bodyPr>
          <a:lstStyle/>
          <a:p>
            <a:pPr marL="1402715">
              <a:lnSpc>
                <a:spcPct val="100000"/>
              </a:lnSpc>
              <a:spcBef>
                <a:spcPts val="105"/>
              </a:spcBef>
            </a:pPr>
            <a:r>
              <a:rPr dirty="0" spc="265"/>
              <a:t>Why</a:t>
            </a:r>
            <a:r>
              <a:rPr dirty="0" spc="-250"/>
              <a:t> </a:t>
            </a:r>
            <a:r>
              <a:rPr dirty="0" spc="225"/>
              <a:t>do</a:t>
            </a:r>
            <a:r>
              <a:rPr dirty="0" spc="-250"/>
              <a:t> </a:t>
            </a:r>
            <a:r>
              <a:rPr dirty="0" spc="95"/>
              <a:t>organisations</a:t>
            </a:r>
            <a:r>
              <a:rPr dirty="0" spc="-300"/>
              <a:t> </a:t>
            </a:r>
            <a:r>
              <a:rPr dirty="0" spc="-10"/>
              <a:t>exist?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3891" y="2270506"/>
            <a:ext cx="2540635" cy="5137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Organisations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72610" y="2270506"/>
            <a:ext cx="3458210" cy="5137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054735" algn="l"/>
              </a:tabLst>
            </a:pPr>
            <a:r>
              <a:rPr dirty="0" sz="3200" spc="-25" i="1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200" spc="50" b="1" i="1">
                <a:solidFill>
                  <a:srgbClr val="FFFFFF"/>
                </a:solidFill>
                <a:latin typeface="Trebuchet MS"/>
                <a:cs typeface="Trebuchet MS"/>
              </a:rPr>
              <a:t>mechanisms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13891" y="2758186"/>
            <a:ext cx="3035935" cy="5137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958975" algn="l"/>
              </a:tabLst>
            </a:pP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50207" y="2758186"/>
            <a:ext cx="1044575" cy="5137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200" spc="50" i="1">
                <a:solidFill>
                  <a:srgbClr val="FFFFFF"/>
                </a:solidFill>
                <a:latin typeface="Trebuchet MS"/>
                <a:cs typeface="Trebuchet MS"/>
              </a:rPr>
              <a:t>many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990971" y="2758186"/>
            <a:ext cx="1337310" cy="5137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200" spc="-10" b="1" i="1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13891" y="3246247"/>
            <a:ext cx="6416040" cy="14897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just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combine</a:t>
            </a:r>
            <a:r>
              <a:rPr dirty="0" sz="3200" spc="60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their</a:t>
            </a:r>
            <a:r>
              <a:rPr dirty="0" sz="3200" spc="615" i="1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efforts</a:t>
            </a:r>
            <a:r>
              <a:rPr dirty="0" sz="3200" spc="57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20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3200" spc="61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0" b="1" i="1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3200" spc="-20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30" b="1" i="1">
                <a:solidFill>
                  <a:srgbClr val="FFFFFF"/>
                </a:solidFill>
                <a:latin typeface="Trebuchet MS"/>
                <a:cs typeface="Trebuchet MS"/>
              </a:rPr>
              <a:t>together</a:t>
            </a:r>
            <a:r>
              <a:rPr dirty="0" sz="3200" spc="-8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3200" spc="-10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55" i="1">
                <a:solidFill>
                  <a:srgbClr val="FFFFFF"/>
                </a:solidFill>
                <a:latin typeface="Trebuchet MS"/>
                <a:cs typeface="Trebuchet MS"/>
              </a:rPr>
              <a:t>accomplish</a:t>
            </a:r>
            <a:r>
              <a:rPr dirty="0" sz="3200" spc="-8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b="1" i="1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3200" spc="-75" b="1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0" i="1">
                <a:solidFill>
                  <a:srgbClr val="FFFFFF"/>
                </a:solidFill>
                <a:latin typeface="Trebuchet MS"/>
                <a:cs typeface="Trebuchet MS"/>
              </a:rPr>
              <a:t>than</a:t>
            </a:r>
            <a:r>
              <a:rPr dirty="0" sz="3200" spc="-2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55" i="1">
                <a:solidFill>
                  <a:srgbClr val="FFFFFF"/>
                </a:solidFill>
                <a:latin typeface="Trebuchet MS"/>
                <a:cs typeface="Trebuchet MS"/>
              </a:rPr>
              <a:t>any</a:t>
            </a:r>
            <a:r>
              <a:rPr dirty="0" sz="3200" spc="-10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50" i="1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r>
              <a:rPr dirty="0" sz="3200" spc="-10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person</a:t>
            </a:r>
            <a:r>
              <a:rPr dirty="0" sz="3200" spc="-11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i="1">
                <a:solidFill>
                  <a:srgbClr val="FFFFFF"/>
                </a:solidFill>
                <a:latin typeface="Trebuchet MS"/>
                <a:cs typeface="Trebuchet MS"/>
              </a:rPr>
              <a:t>could</a:t>
            </a:r>
            <a:r>
              <a:rPr dirty="0" sz="3200" spc="-6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i="1">
                <a:solidFill>
                  <a:srgbClr val="FFFFFF"/>
                </a:solidFill>
                <a:latin typeface="Trebuchet MS"/>
                <a:cs typeface="Trebuchet MS"/>
              </a:rPr>
              <a:t>alone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34400" y="2743200"/>
            <a:ext cx="3419855" cy="256489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162044" y="361188"/>
            <a:ext cx="4319905" cy="1869439"/>
            <a:chOff x="4162044" y="361188"/>
            <a:chExt cx="4319905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62044" y="361188"/>
              <a:ext cx="4319778" cy="126568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02480" y="964692"/>
              <a:ext cx="3310889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4533138" y="540512"/>
            <a:ext cx="3454400" cy="1300480"/>
          </a:xfrm>
          <a:prstGeom prst="rect"/>
        </p:spPr>
        <p:txBody>
          <a:bodyPr wrap="square" lIns="0" tIns="89535" rIns="0" bIns="0" rtlCol="0" vert="horz">
            <a:spAutoFit/>
          </a:bodyPr>
          <a:lstStyle/>
          <a:p>
            <a:pPr marL="452755" marR="5080" indent="-440690">
              <a:lnSpc>
                <a:spcPts val="4750"/>
              </a:lnSpc>
              <a:spcBef>
                <a:spcPts val="705"/>
              </a:spcBef>
            </a:pPr>
            <a:r>
              <a:rPr dirty="0" spc="75"/>
              <a:t>Organisation </a:t>
            </a:r>
            <a:r>
              <a:rPr dirty="0" spc="50"/>
              <a:t>Structure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9156" y="1926716"/>
            <a:ext cx="8158480" cy="30359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marR="1000125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3000" spc="-35">
                <a:solidFill>
                  <a:srgbClr val="FFFFFF"/>
                </a:solidFill>
                <a:latin typeface="Trebuchet MS"/>
                <a:cs typeface="Trebuchet MS"/>
              </a:rPr>
              <a:t>Pattern</a:t>
            </a:r>
            <a:r>
              <a:rPr dirty="0" sz="3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relationships</a:t>
            </a:r>
            <a:r>
              <a:rPr dirty="0" sz="3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7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3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45">
                <a:solidFill>
                  <a:srgbClr val="FFFFFF"/>
                </a:solidFill>
                <a:latin typeface="Trebuchet MS"/>
                <a:cs typeface="Trebuchet MS"/>
              </a:rPr>
              <a:t>levels </a:t>
            </a:r>
            <a:r>
              <a:rPr dirty="0" sz="3000" spc="11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30">
                <a:solidFill>
                  <a:srgbClr val="FFFFFF"/>
                </a:solidFill>
                <a:latin typeface="Trebuchet MS"/>
                <a:cs typeface="Trebuchet MS"/>
              </a:rPr>
              <a:t>members</a:t>
            </a:r>
            <a:r>
              <a:rPr dirty="0" sz="3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3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71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000" spc="100">
                <a:solidFill>
                  <a:srgbClr val="FFFFFF"/>
                </a:solidFill>
                <a:latin typeface="Trebuchet MS"/>
                <a:cs typeface="Trebuchet MS"/>
              </a:rPr>
              <a:t>Allows</a:t>
            </a:r>
            <a:r>
              <a:rPr dirty="0" sz="3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10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30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30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20">
                <a:solidFill>
                  <a:srgbClr val="FFFFFF"/>
                </a:solidFill>
                <a:latin typeface="Trebuchet MS"/>
                <a:cs typeface="Trebuchet MS"/>
              </a:rPr>
              <a:t>take</a:t>
            </a:r>
            <a:r>
              <a:rPr dirty="0" sz="30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75">
                <a:solidFill>
                  <a:srgbClr val="FFFFFF"/>
                </a:solidFill>
                <a:latin typeface="Trebuchet MS"/>
                <a:cs typeface="Trebuchet MS"/>
              </a:rPr>
              <a:t>place</a:t>
            </a:r>
            <a:endParaRPr sz="3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Creates</a:t>
            </a:r>
            <a:r>
              <a:rPr dirty="0" sz="3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0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framework</a:t>
            </a:r>
            <a:r>
              <a:rPr dirty="0" sz="3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order</a:t>
            </a:r>
            <a:r>
              <a:rPr dirty="0" sz="3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1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55">
                <a:solidFill>
                  <a:srgbClr val="FFFFFF"/>
                </a:solidFill>
                <a:latin typeface="Trebuchet MS"/>
                <a:cs typeface="Trebuchet MS"/>
              </a:rPr>
              <a:t>command</a:t>
            </a:r>
            <a:endParaRPr sz="3000">
              <a:latin typeface="Trebuchet MS"/>
              <a:cs typeface="Trebuchet MS"/>
            </a:endParaRPr>
          </a:p>
          <a:p>
            <a:pPr marL="355600" marR="1388110" indent="-342900">
              <a:lnSpc>
                <a:spcPct val="100000"/>
              </a:lnSpc>
              <a:spcBef>
                <a:spcPts val="70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3000" spc="-20">
                <a:solidFill>
                  <a:srgbClr val="FFFFFF"/>
                </a:solidFill>
                <a:latin typeface="Trebuchet MS"/>
                <a:cs typeface="Trebuchet MS"/>
              </a:rPr>
              <a:t>Activities</a:t>
            </a:r>
            <a:r>
              <a:rPr dirty="0" sz="30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9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3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3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3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planned,</a:t>
            </a:r>
            <a:r>
              <a:rPr dirty="0" sz="3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organised,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directed</a:t>
            </a:r>
            <a:r>
              <a:rPr dirty="0" sz="30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1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30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controlled</a:t>
            </a:r>
            <a:endParaRPr sz="3000">
              <a:latin typeface="Trebuchet MS"/>
              <a:cs typeface="Trebuchet M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315200" y="4968113"/>
            <a:ext cx="1570355" cy="1431290"/>
            <a:chOff x="7315200" y="4968113"/>
            <a:chExt cx="1570355" cy="1431290"/>
          </a:xfrm>
        </p:grpSpPr>
        <p:sp>
          <p:nvSpPr>
            <p:cNvPr id="8" name="object 8"/>
            <p:cNvSpPr/>
            <p:nvPr/>
          </p:nvSpPr>
          <p:spPr>
            <a:xfrm>
              <a:off x="7961248" y="4968113"/>
              <a:ext cx="273050" cy="424180"/>
            </a:xfrm>
            <a:custGeom>
              <a:avLst/>
              <a:gdLst/>
              <a:ahLst/>
              <a:cxnLst/>
              <a:rect l="l" t="t" r="r" b="b"/>
              <a:pathLst>
                <a:path w="273050" h="424179">
                  <a:moveTo>
                    <a:pt x="135127" y="0"/>
                  </a:moveTo>
                  <a:lnTo>
                    <a:pt x="90043" y="15875"/>
                  </a:lnTo>
                  <a:lnTo>
                    <a:pt x="58293" y="52959"/>
                  </a:lnTo>
                  <a:lnTo>
                    <a:pt x="52958" y="68834"/>
                  </a:lnTo>
                  <a:lnTo>
                    <a:pt x="52958" y="100711"/>
                  </a:lnTo>
                  <a:lnTo>
                    <a:pt x="58293" y="116586"/>
                  </a:lnTo>
                  <a:lnTo>
                    <a:pt x="74168" y="143129"/>
                  </a:lnTo>
                  <a:lnTo>
                    <a:pt x="84835" y="156337"/>
                  </a:lnTo>
                  <a:lnTo>
                    <a:pt x="87502" y="166878"/>
                  </a:lnTo>
                  <a:lnTo>
                    <a:pt x="90043" y="182880"/>
                  </a:lnTo>
                  <a:lnTo>
                    <a:pt x="90043" y="198628"/>
                  </a:lnTo>
                  <a:lnTo>
                    <a:pt x="84835" y="219963"/>
                  </a:lnTo>
                  <a:lnTo>
                    <a:pt x="74168" y="238379"/>
                  </a:lnTo>
                  <a:lnTo>
                    <a:pt x="52958" y="259714"/>
                  </a:lnTo>
                  <a:lnTo>
                    <a:pt x="55625" y="259714"/>
                  </a:lnTo>
                  <a:lnTo>
                    <a:pt x="23875" y="296799"/>
                  </a:lnTo>
                  <a:lnTo>
                    <a:pt x="2667" y="349758"/>
                  </a:lnTo>
                  <a:lnTo>
                    <a:pt x="0" y="381508"/>
                  </a:lnTo>
                  <a:lnTo>
                    <a:pt x="2667" y="392175"/>
                  </a:lnTo>
                  <a:lnTo>
                    <a:pt x="2667" y="397383"/>
                  </a:lnTo>
                  <a:lnTo>
                    <a:pt x="47751" y="416052"/>
                  </a:lnTo>
                  <a:lnTo>
                    <a:pt x="98044" y="421259"/>
                  </a:lnTo>
                  <a:lnTo>
                    <a:pt x="164210" y="423925"/>
                  </a:lnTo>
                  <a:lnTo>
                    <a:pt x="206628" y="421259"/>
                  </a:lnTo>
                  <a:lnTo>
                    <a:pt x="246379" y="413384"/>
                  </a:lnTo>
                  <a:lnTo>
                    <a:pt x="272796" y="376300"/>
                  </a:lnTo>
                  <a:lnTo>
                    <a:pt x="270128" y="354965"/>
                  </a:lnTo>
                  <a:lnTo>
                    <a:pt x="267461" y="336550"/>
                  </a:lnTo>
                  <a:lnTo>
                    <a:pt x="259587" y="320548"/>
                  </a:lnTo>
                  <a:lnTo>
                    <a:pt x="251586" y="302006"/>
                  </a:lnTo>
                  <a:lnTo>
                    <a:pt x="241046" y="286258"/>
                  </a:lnTo>
                  <a:lnTo>
                    <a:pt x="230377" y="272923"/>
                  </a:lnTo>
                  <a:lnTo>
                    <a:pt x="217170" y="262255"/>
                  </a:lnTo>
                  <a:lnTo>
                    <a:pt x="201295" y="251713"/>
                  </a:lnTo>
                  <a:lnTo>
                    <a:pt x="188086" y="235838"/>
                  </a:lnTo>
                  <a:lnTo>
                    <a:pt x="182752" y="225170"/>
                  </a:lnTo>
                  <a:lnTo>
                    <a:pt x="177419" y="211962"/>
                  </a:lnTo>
                  <a:lnTo>
                    <a:pt x="177419" y="180212"/>
                  </a:lnTo>
                  <a:lnTo>
                    <a:pt x="195960" y="143129"/>
                  </a:lnTo>
                  <a:lnTo>
                    <a:pt x="206628" y="132461"/>
                  </a:lnTo>
                  <a:lnTo>
                    <a:pt x="214502" y="116586"/>
                  </a:lnTo>
                  <a:lnTo>
                    <a:pt x="219836" y="100711"/>
                  </a:lnTo>
                  <a:lnTo>
                    <a:pt x="219836" y="68834"/>
                  </a:lnTo>
                  <a:lnTo>
                    <a:pt x="214502" y="52959"/>
                  </a:lnTo>
                  <a:lnTo>
                    <a:pt x="182752" y="15875"/>
                  </a:lnTo>
                  <a:lnTo>
                    <a:pt x="153670" y="2667"/>
                  </a:lnTo>
                  <a:lnTo>
                    <a:pt x="135127" y="0"/>
                  </a:lnTo>
                  <a:close/>
                </a:path>
              </a:pathLst>
            </a:custGeom>
            <a:solidFill>
              <a:srgbClr val="57B8E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585329" y="5378818"/>
              <a:ext cx="158876" cy="24641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813040" y="5702084"/>
              <a:ext cx="158876" cy="24641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85125" y="5990907"/>
              <a:ext cx="158876" cy="24643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566786" y="5993561"/>
              <a:ext cx="158889" cy="24643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305546" y="5940564"/>
              <a:ext cx="156235" cy="24907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490966" y="5752426"/>
              <a:ext cx="158876" cy="24907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271128" y="5572239"/>
              <a:ext cx="158838" cy="249072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7315200" y="5142991"/>
              <a:ext cx="1570355" cy="1256030"/>
            </a:xfrm>
            <a:custGeom>
              <a:avLst/>
              <a:gdLst/>
              <a:ahLst/>
              <a:cxnLst/>
              <a:rect l="l" t="t" r="r" b="b"/>
              <a:pathLst>
                <a:path w="1570354" h="1256029">
                  <a:moveTo>
                    <a:pt x="1570228" y="76835"/>
                  </a:moveTo>
                  <a:lnTo>
                    <a:pt x="1543812" y="29083"/>
                  </a:lnTo>
                  <a:lnTo>
                    <a:pt x="1511935" y="8001"/>
                  </a:lnTo>
                  <a:lnTo>
                    <a:pt x="1496187" y="2667"/>
                  </a:lnTo>
                  <a:lnTo>
                    <a:pt x="1477645" y="0"/>
                  </a:lnTo>
                  <a:lnTo>
                    <a:pt x="940054" y="0"/>
                  </a:lnTo>
                  <a:lnTo>
                    <a:pt x="937387" y="13208"/>
                  </a:lnTo>
                  <a:lnTo>
                    <a:pt x="937387" y="37084"/>
                  </a:lnTo>
                  <a:lnTo>
                    <a:pt x="961263" y="76835"/>
                  </a:lnTo>
                  <a:lnTo>
                    <a:pt x="1379601" y="87376"/>
                  </a:lnTo>
                  <a:lnTo>
                    <a:pt x="1395476" y="90043"/>
                  </a:lnTo>
                  <a:lnTo>
                    <a:pt x="1437767" y="111379"/>
                  </a:lnTo>
                  <a:lnTo>
                    <a:pt x="1458976" y="153670"/>
                  </a:lnTo>
                  <a:lnTo>
                    <a:pt x="1461643" y="1086396"/>
                  </a:lnTo>
                  <a:lnTo>
                    <a:pt x="1458976" y="1102296"/>
                  </a:lnTo>
                  <a:lnTo>
                    <a:pt x="1437767" y="1142047"/>
                  </a:lnTo>
                  <a:lnTo>
                    <a:pt x="1395476" y="1165885"/>
                  </a:lnTo>
                  <a:lnTo>
                    <a:pt x="177419" y="1165885"/>
                  </a:lnTo>
                  <a:lnTo>
                    <a:pt x="161544" y="1160589"/>
                  </a:lnTo>
                  <a:lnTo>
                    <a:pt x="124460" y="1131443"/>
                  </a:lnTo>
                  <a:lnTo>
                    <a:pt x="111252" y="1086396"/>
                  </a:lnTo>
                  <a:lnTo>
                    <a:pt x="111252" y="169545"/>
                  </a:lnTo>
                  <a:lnTo>
                    <a:pt x="116459" y="137795"/>
                  </a:lnTo>
                  <a:lnTo>
                    <a:pt x="161544" y="95377"/>
                  </a:lnTo>
                  <a:lnTo>
                    <a:pt x="193294" y="87376"/>
                  </a:lnTo>
                  <a:lnTo>
                    <a:pt x="590550" y="87376"/>
                  </a:lnTo>
                  <a:lnTo>
                    <a:pt x="603758" y="74180"/>
                  </a:lnTo>
                  <a:lnTo>
                    <a:pt x="614299" y="60960"/>
                  </a:lnTo>
                  <a:lnTo>
                    <a:pt x="624967" y="39751"/>
                  </a:lnTo>
                  <a:lnTo>
                    <a:pt x="630174" y="18542"/>
                  </a:lnTo>
                  <a:lnTo>
                    <a:pt x="627634" y="0"/>
                  </a:lnTo>
                  <a:lnTo>
                    <a:pt x="95377" y="0"/>
                  </a:lnTo>
                  <a:lnTo>
                    <a:pt x="42418" y="15875"/>
                  </a:lnTo>
                  <a:lnTo>
                    <a:pt x="8001" y="58305"/>
                  </a:lnTo>
                  <a:lnTo>
                    <a:pt x="0" y="95377"/>
                  </a:lnTo>
                  <a:lnTo>
                    <a:pt x="0" y="1160589"/>
                  </a:lnTo>
                  <a:lnTo>
                    <a:pt x="15875" y="1213586"/>
                  </a:lnTo>
                  <a:lnTo>
                    <a:pt x="58293" y="1248029"/>
                  </a:lnTo>
                  <a:lnTo>
                    <a:pt x="1477645" y="1255979"/>
                  </a:lnTo>
                  <a:lnTo>
                    <a:pt x="1496187" y="1253324"/>
                  </a:lnTo>
                  <a:lnTo>
                    <a:pt x="1543812" y="1226832"/>
                  </a:lnTo>
                  <a:lnTo>
                    <a:pt x="1570228" y="1179131"/>
                  </a:lnTo>
                  <a:lnTo>
                    <a:pt x="1570228" y="1165885"/>
                  </a:lnTo>
                  <a:lnTo>
                    <a:pt x="1570228" y="76835"/>
                  </a:lnTo>
                  <a:close/>
                </a:path>
              </a:pathLst>
            </a:custGeom>
            <a:solidFill>
              <a:srgbClr val="A1CD3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1905000" y="5612587"/>
            <a:ext cx="1816735" cy="614680"/>
            <a:chOff x="1905000" y="5612587"/>
            <a:chExt cx="1816735" cy="614680"/>
          </a:xfrm>
        </p:grpSpPr>
        <p:sp>
          <p:nvSpPr>
            <p:cNvPr id="18" name="object 18"/>
            <p:cNvSpPr/>
            <p:nvPr/>
          </p:nvSpPr>
          <p:spPr>
            <a:xfrm>
              <a:off x="2671572" y="5781255"/>
              <a:ext cx="286385" cy="446405"/>
            </a:xfrm>
            <a:custGeom>
              <a:avLst/>
              <a:gdLst/>
              <a:ahLst/>
              <a:cxnLst/>
              <a:rect l="l" t="t" r="r" b="b"/>
              <a:pathLst>
                <a:path w="286385" h="446404">
                  <a:moveTo>
                    <a:pt x="162178" y="0"/>
                  </a:moveTo>
                  <a:lnTo>
                    <a:pt x="127253" y="0"/>
                  </a:lnTo>
                  <a:lnTo>
                    <a:pt x="108076" y="6350"/>
                  </a:lnTo>
                  <a:lnTo>
                    <a:pt x="95376" y="15900"/>
                  </a:lnTo>
                  <a:lnTo>
                    <a:pt x="79501" y="25450"/>
                  </a:lnTo>
                  <a:lnTo>
                    <a:pt x="69976" y="38176"/>
                  </a:lnTo>
                  <a:lnTo>
                    <a:pt x="60451" y="54089"/>
                  </a:lnTo>
                  <a:lnTo>
                    <a:pt x="57276" y="70002"/>
                  </a:lnTo>
                  <a:lnTo>
                    <a:pt x="54101" y="89103"/>
                  </a:lnTo>
                  <a:lnTo>
                    <a:pt x="60451" y="120929"/>
                  </a:lnTo>
                  <a:lnTo>
                    <a:pt x="69976" y="136842"/>
                  </a:lnTo>
                  <a:lnTo>
                    <a:pt x="79501" y="149567"/>
                  </a:lnTo>
                  <a:lnTo>
                    <a:pt x="89026" y="165481"/>
                  </a:lnTo>
                  <a:lnTo>
                    <a:pt x="95376" y="190931"/>
                  </a:lnTo>
                  <a:lnTo>
                    <a:pt x="95376" y="210019"/>
                  </a:lnTo>
                  <a:lnTo>
                    <a:pt x="89026" y="229120"/>
                  </a:lnTo>
                  <a:lnTo>
                    <a:pt x="76326" y="251396"/>
                  </a:lnTo>
                  <a:lnTo>
                    <a:pt x="57276" y="273685"/>
                  </a:lnTo>
                  <a:lnTo>
                    <a:pt x="41275" y="289585"/>
                  </a:lnTo>
                  <a:lnTo>
                    <a:pt x="25400" y="311861"/>
                  </a:lnTo>
                  <a:lnTo>
                    <a:pt x="12700" y="340499"/>
                  </a:lnTo>
                  <a:lnTo>
                    <a:pt x="3175" y="369150"/>
                  </a:lnTo>
                  <a:lnTo>
                    <a:pt x="0" y="400964"/>
                  </a:lnTo>
                  <a:lnTo>
                    <a:pt x="0" y="416877"/>
                  </a:lnTo>
                  <a:lnTo>
                    <a:pt x="47751" y="439153"/>
                  </a:lnTo>
                  <a:lnTo>
                    <a:pt x="101726" y="445516"/>
                  </a:lnTo>
                  <a:lnTo>
                    <a:pt x="106933" y="445960"/>
                  </a:lnTo>
                  <a:lnTo>
                    <a:pt x="210184" y="445960"/>
                  </a:lnTo>
                  <a:lnTo>
                    <a:pt x="260730" y="435978"/>
                  </a:lnTo>
                  <a:lnTo>
                    <a:pt x="286257" y="416877"/>
                  </a:lnTo>
                  <a:lnTo>
                    <a:pt x="286257" y="375513"/>
                  </a:lnTo>
                  <a:lnTo>
                    <a:pt x="267207" y="318223"/>
                  </a:lnTo>
                  <a:lnTo>
                    <a:pt x="254380" y="302323"/>
                  </a:lnTo>
                  <a:lnTo>
                    <a:pt x="228980" y="276847"/>
                  </a:lnTo>
                  <a:lnTo>
                    <a:pt x="213105" y="264134"/>
                  </a:lnTo>
                  <a:lnTo>
                    <a:pt x="200405" y="248208"/>
                  </a:lnTo>
                  <a:lnTo>
                    <a:pt x="187578" y="222758"/>
                  </a:lnTo>
                  <a:lnTo>
                    <a:pt x="187578" y="190931"/>
                  </a:lnTo>
                  <a:lnTo>
                    <a:pt x="194055" y="171843"/>
                  </a:lnTo>
                  <a:lnTo>
                    <a:pt x="206755" y="152742"/>
                  </a:lnTo>
                  <a:lnTo>
                    <a:pt x="216280" y="136842"/>
                  </a:lnTo>
                  <a:lnTo>
                    <a:pt x="225805" y="124104"/>
                  </a:lnTo>
                  <a:lnTo>
                    <a:pt x="232155" y="105003"/>
                  </a:lnTo>
                  <a:lnTo>
                    <a:pt x="232155" y="70002"/>
                  </a:lnTo>
                  <a:lnTo>
                    <a:pt x="206755" y="25450"/>
                  </a:lnTo>
                  <a:lnTo>
                    <a:pt x="178053" y="6350"/>
                  </a:lnTo>
                  <a:lnTo>
                    <a:pt x="162178" y="0"/>
                  </a:lnTo>
                  <a:close/>
                </a:path>
              </a:pathLst>
            </a:custGeom>
            <a:solidFill>
              <a:srgbClr val="57B8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905000" y="5612587"/>
              <a:ext cx="789305" cy="299720"/>
            </a:xfrm>
            <a:custGeom>
              <a:avLst/>
              <a:gdLst/>
              <a:ahLst/>
              <a:cxnLst/>
              <a:rect l="l" t="t" r="r" b="b"/>
              <a:pathLst>
                <a:path w="789305" h="299720">
                  <a:moveTo>
                    <a:pt x="776097" y="76377"/>
                  </a:moveTo>
                  <a:lnTo>
                    <a:pt x="190881" y="76377"/>
                  </a:lnTo>
                  <a:lnTo>
                    <a:pt x="190881" y="28651"/>
                  </a:lnTo>
                  <a:lnTo>
                    <a:pt x="187706" y="15913"/>
                  </a:lnTo>
                  <a:lnTo>
                    <a:pt x="181356" y="9550"/>
                  </a:lnTo>
                  <a:lnTo>
                    <a:pt x="171704" y="3175"/>
                  </a:lnTo>
                  <a:lnTo>
                    <a:pt x="159004" y="0"/>
                  </a:lnTo>
                  <a:lnTo>
                    <a:pt x="28575" y="0"/>
                  </a:lnTo>
                  <a:lnTo>
                    <a:pt x="15875" y="3175"/>
                  </a:lnTo>
                  <a:lnTo>
                    <a:pt x="6350" y="9550"/>
                  </a:lnTo>
                  <a:lnTo>
                    <a:pt x="3175" y="15913"/>
                  </a:lnTo>
                  <a:lnTo>
                    <a:pt x="0" y="28651"/>
                  </a:lnTo>
                  <a:lnTo>
                    <a:pt x="0" y="162306"/>
                  </a:lnTo>
                  <a:lnTo>
                    <a:pt x="6350" y="181394"/>
                  </a:lnTo>
                  <a:lnTo>
                    <a:pt x="15875" y="187756"/>
                  </a:lnTo>
                  <a:lnTo>
                    <a:pt x="28575" y="190944"/>
                  </a:lnTo>
                  <a:lnTo>
                    <a:pt x="159004" y="190944"/>
                  </a:lnTo>
                  <a:lnTo>
                    <a:pt x="171704" y="187756"/>
                  </a:lnTo>
                  <a:lnTo>
                    <a:pt x="181356" y="181394"/>
                  </a:lnTo>
                  <a:lnTo>
                    <a:pt x="187706" y="171843"/>
                  </a:lnTo>
                  <a:lnTo>
                    <a:pt x="190881" y="162306"/>
                  </a:lnTo>
                  <a:lnTo>
                    <a:pt x="190881" y="114566"/>
                  </a:lnTo>
                  <a:lnTo>
                    <a:pt x="776097" y="114566"/>
                  </a:lnTo>
                  <a:lnTo>
                    <a:pt x="776097" y="76377"/>
                  </a:lnTo>
                  <a:close/>
                </a:path>
                <a:path w="789305" h="299720">
                  <a:moveTo>
                    <a:pt x="788797" y="299148"/>
                  </a:moveTo>
                  <a:lnTo>
                    <a:pt x="779272" y="280047"/>
                  </a:lnTo>
                  <a:lnTo>
                    <a:pt x="776097" y="257771"/>
                  </a:lnTo>
                  <a:lnTo>
                    <a:pt x="776097" y="254584"/>
                  </a:lnTo>
                  <a:lnTo>
                    <a:pt x="410337" y="254584"/>
                  </a:lnTo>
                  <a:lnTo>
                    <a:pt x="410337" y="190944"/>
                  </a:lnTo>
                  <a:lnTo>
                    <a:pt x="372110" y="190944"/>
                  </a:lnTo>
                  <a:lnTo>
                    <a:pt x="372110" y="299148"/>
                  </a:lnTo>
                  <a:lnTo>
                    <a:pt x="788797" y="299148"/>
                  </a:lnTo>
                  <a:close/>
                </a:path>
              </a:pathLst>
            </a:custGeom>
            <a:solidFill>
              <a:srgbClr val="A1CD3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200783" y="5727153"/>
              <a:ext cx="190881" cy="7637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493391" y="5727153"/>
              <a:ext cx="187706" cy="7637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200783" y="5612587"/>
              <a:ext cx="190881" cy="7637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493391" y="5612587"/>
              <a:ext cx="187706" cy="76377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2935605" y="5612587"/>
              <a:ext cx="786130" cy="299720"/>
            </a:xfrm>
            <a:custGeom>
              <a:avLst/>
              <a:gdLst/>
              <a:ahLst/>
              <a:cxnLst/>
              <a:rect l="l" t="t" r="r" b="b"/>
              <a:pathLst>
                <a:path w="786129" h="299720">
                  <a:moveTo>
                    <a:pt x="423037" y="190944"/>
                  </a:moveTo>
                  <a:lnTo>
                    <a:pt x="384810" y="190944"/>
                  </a:lnTo>
                  <a:lnTo>
                    <a:pt x="384810" y="254584"/>
                  </a:lnTo>
                  <a:lnTo>
                    <a:pt x="9525" y="254584"/>
                  </a:lnTo>
                  <a:lnTo>
                    <a:pt x="9525" y="257771"/>
                  </a:lnTo>
                  <a:lnTo>
                    <a:pt x="6350" y="280047"/>
                  </a:lnTo>
                  <a:lnTo>
                    <a:pt x="0" y="299148"/>
                  </a:lnTo>
                  <a:lnTo>
                    <a:pt x="423037" y="299148"/>
                  </a:lnTo>
                  <a:lnTo>
                    <a:pt x="423037" y="190944"/>
                  </a:lnTo>
                  <a:close/>
                </a:path>
                <a:path w="786129" h="299720">
                  <a:moveTo>
                    <a:pt x="786003" y="76377"/>
                  </a:moveTo>
                  <a:lnTo>
                    <a:pt x="200279" y="76377"/>
                  </a:lnTo>
                  <a:lnTo>
                    <a:pt x="200279" y="15913"/>
                  </a:lnTo>
                  <a:lnTo>
                    <a:pt x="193929" y="9550"/>
                  </a:lnTo>
                  <a:lnTo>
                    <a:pt x="184404" y="3175"/>
                  </a:lnTo>
                  <a:lnTo>
                    <a:pt x="171704" y="0"/>
                  </a:lnTo>
                  <a:lnTo>
                    <a:pt x="41275" y="0"/>
                  </a:lnTo>
                  <a:lnTo>
                    <a:pt x="28575" y="3175"/>
                  </a:lnTo>
                  <a:lnTo>
                    <a:pt x="19050" y="9550"/>
                  </a:lnTo>
                  <a:lnTo>
                    <a:pt x="12700" y="15913"/>
                  </a:lnTo>
                  <a:lnTo>
                    <a:pt x="12700" y="171843"/>
                  </a:lnTo>
                  <a:lnTo>
                    <a:pt x="19050" y="181394"/>
                  </a:lnTo>
                  <a:lnTo>
                    <a:pt x="28575" y="187756"/>
                  </a:lnTo>
                  <a:lnTo>
                    <a:pt x="41275" y="190944"/>
                  </a:lnTo>
                  <a:lnTo>
                    <a:pt x="171704" y="190944"/>
                  </a:lnTo>
                  <a:lnTo>
                    <a:pt x="184404" y="187756"/>
                  </a:lnTo>
                  <a:lnTo>
                    <a:pt x="193929" y="181394"/>
                  </a:lnTo>
                  <a:lnTo>
                    <a:pt x="200279" y="171843"/>
                  </a:lnTo>
                  <a:lnTo>
                    <a:pt x="200279" y="114566"/>
                  </a:lnTo>
                  <a:lnTo>
                    <a:pt x="786003" y="114566"/>
                  </a:lnTo>
                  <a:lnTo>
                    <a:pt x="786003" y="76377"/>
                  </a:lnTo>
                  <a:close/>
                </a:path>
              </a:pathLst>
            </a:custGeom>
            <a:solidFill>
              <a:srgbClr val="A1CD3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3244088" y="5727153"/>
              <a:ext cx="190881" cy="7637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533520" y="5727153"/>
              <a:ext cx="188087" cy="7637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3244088" y="5612587"/>
              <a:ext cx="190881" cy="7637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3533520" y="5612587"/>
              <a:ext cx="188087" cy="7637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06140" y="193547"/>
            <a:ext cx="6904481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2945" rIns="0" bIns="0" rtlCol="0" vert="horz">
            <a:spAutoFit/>
          </a:bodyPr>
          <a:lstStyle/>
          <a:p>
            <a:pPr marL="2909570">
              <a:lnSpc>
                <a:spcPct val="100000"/>
              </a:lnSpc>
              <a:spcBef>
                <a:spcPts val="105"/>
              </a:spcBef>
            </a:pPr>
            <a:r>
              <a:rPr dirty="0"/>
              <a:t>Objectives</a:t>
            </a:r>
            <a:r>
              <a:rPr dirty="0" spc="-70"/>
              <a:t> </a:t>
            </a:r>
            <a:r>
              <a:rPr dirty="0" spc="80"/>
              <a:t>of</a:t>
            </a:r>
            <a:r>
              <a:rPr dirty="0" spc="-65"/>
              <a:t> </a:t>
            </a:r>
            <a:r>
              <a:rPr dirty="0" spc="-10"/>
              <a:t>structure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091" y="1574038"/>
            <a:ext cx="6684009" cy="457898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economic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efficient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45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Monitoring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activities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35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354965" marR="91440" indent="-342900">
              <a:lnSpc>
                <a:spcPts val="19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Accountability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areas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undertaken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5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r>
              <a:rPr dirty="0" sz="1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individuals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35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1800" spc="100">
                <a:solidFill>
                  <a:srgbClr val="FFFFFF"/>
                </a:solidFill>
                <a:latin typeface="Trebuchet MS"/>
                <a:cs typeface="Trebuchet MS"/>
              </a:rPr>
              <a:t>Co-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ordination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different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parts</a:t>
            </a:r>
            <a:r>
              <a:rPr dirty="0" sz="1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45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354965" indent="-342265">
              <a:lnSpc>
                <a:spcPts val="203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Flexibility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order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respond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3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future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demands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endParaRPr sz="1800">
              <a:latin typeface="Trebuchet MS"/>
              <a:cs typeface="Trebuchet MS"/>
            </a:endParaRPr>
          </a:p>
          <a:p>
            <a:pPr marL="354965">
              <a:lnSpc>
                <a:spcPts val="203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adapt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48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changing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environmental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influences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80"/>
              </a:spcBef>
            </a:pPr>
            <a:endParaRPr sz="1800">
              <a:latin typeface="Trebuchet MS"/>
              <a:cs typeface="Trebuchet MS"/>
            </a:endParaRPr>
          </a:p>
          <a:p>
            <a:pPr marL="354965" marR="1128395" indent="-342900">
              <a:lnSpc>
                <a:spcPts val="21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social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satisfaction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members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working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1800" spc="-35" i="1">
                <a:solidFill>
                  <a:srgbClr val="FFFFFF"/>
                </a:solidFill>
                <a:latin typeface="Trebuchet MS"/>
                <a:cs typeface="Trebuchet MS"/>
              </a:rPr>
              <a:t>Knight</a:t>
            </a:r>
            <a:r>
              <a:rPr dirty="0" sz="1800" spc="-11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i="1">
                <a:solidFill>
                  <a:srgbClr val="FFFFFF"/>
                </a:solidFill>
                <a:latin typeface="Trebuchet MS"/>
                <a:cs typeface="Trebuchet MS"/>
              </a:rPr>
              <a:t>(1977)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539990" y="5070050"/>
            <a:ext cx="112395" cy="112395"/>
          </a:xfrm>
          <a:custGeom>
            <a:avLst/>
            <a:gdLst/>
            <a:ahLst/>
            <a:cxnLst/>
            <a:rect l="l" t="t" r="r" b="b"/>
            <a:pathLst>
              <a:path w="112395" h="112395">
                <a:moveTo>
                  <a:pt x="112370" y="0"/>
                </a:moveTo>
                <a:lnTo>
                  <a:pt x="0" y="0"/>
                </a:lnTo>
                <a:lnTo>
                  <a:pt x="0" y="111930"/>
                </a:lnTo>
                <a:lnTo>
                  <a:pt x="112370" y="111930"/>
                </a:lnTo>
                <a:lnTo>
                  <a:pt x="112370" y="0"/>
                </a:lnTo>
                <a:close/>
              </a:path>
            </a:pathLst>
          </a:custGeom>
          <a:solidFill>
            <a:srgbClr val="A1CD3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93455" y="5070050"/>
            <a:ext cx="105410" cy="112395"/>
          </a:xfrm>
          <a:custGeom>
            <a:avLst/>
            <a:gdLst/>
            <a:ahLst/>
            <a:cxnLst/>
            <a:rect l="l" t="t" r="r" b="b"/>
            <a:pathLst>
              <a:path w="105409" h="112395">
                <a:moveTo>
                  <a:pt x="105346" y="0"/>
                </a:moveTo>
                <a:lnTo>
                  <a:pt x="0" y="0"/>
                </a:lnTo>
                <a:lnTo>
                  <a:pt x="0" y="111930"/>
                </a:lnTo>
                <a:lnTo>
                  <a:pt x="105346" y="111930"/>
                </a:lnTo>
                <a:lnTo>
                  <a:pt x="105346" y="0"/>
                </a:lnTo>
                <a:close/>
              </a:path>
            </a:pathLst>
          </a:custGeom>
          <a:solidFill>
            <a:srgbClr val="A1CD3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597770" y="5070050"/>
            <a:ext cx="105410" cy="112395"/>
          </a:xfrm>
          <a:custGeom>
            <a:avLst/>
            <a:gdLst/>
            <a:ahLst/>
            <a:cxnLst/>
            <a:rect l="l" t="t" r="r" b="b"/>
            <a:pathLst>
              <a:path w="105409" h="112395">
                <a:moveTo>
                  <a:pt x="105347" y="0"/>
                </a:moveTo>
                <a:lnTo>
                  <a:pt x="0" y="0"/>
                </a:lnTo>
                <a:lnTo>
                  <a:pt x="0" y="111930"/>
                </a:lnTo>
                <a:lnTo>
                  <a:pt x="105347" y="111930"/>
                </a:lnTo>
                <a:lnTo>
                  <a:pt x="105347" y="0"/>
                </a:lnTo>
                <a:close/>
              </a:path>
            </a:pathLst>
          </a:custGeom>
          <a:solidFill>
            <a:srgbClr val="A1CD3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7315200" y="4419600"/>
            <a:ext cx="4038600" cy="2245360"/>
            <a:chOff x="7315200" y="4419600"/>
            <a:chExt cx="4038600" cy="2245360"/>
          </a:xfrm>
        </p:grpSpPr>
        <p:sp>
          <p:nvSpPr>
            <p:cNvPr id="9" name="object 9"/>
            <p:cNvSpPr/>
            <p:nvPr/>
          </p:nvSpPr>
          <p:spPr>
            <a:xfrm>
              <a:off x="10728452" y="5049138"/>
              <a:ext cx="625475" cy="986155"/>
            </a:xfrm>
            <a:custGeom>
              <a:avLst/>
              <a:gdLst/>
              <a:ahLst/>
              <a:cxnLst/>
              <a:rect l="l" t="t" r="r" b="b"/>
              <a:pathLst>
                <a:path w="625475" h="986154">
                  <a:moveTo>
                    <a:pt x="358140" y="0"/>
                  </a:moveTo>
                  <a:lnTo>
                    <a:pt x="273939" y="0"/>
                  </a:lnTo>
                  <a:lnTo>
                    <a:pt x="203707" y="27940"/>
                  </a:lnTo>
                  <a:lnTo>
                    <a:pt x="175514" y="55880"/>
                  </a:lnTo>
                  <a:lnTo>
                    <a:pt x="133476" y="118872"/>
                  </a:lnTo>
                  <a:lnTo>
                    <a:pt x="119379" y="195834"/>
                  </a:lnTo>
                  <a:lnTo>
                    <a:pt x="133476" y="265684"/>
                  </a:lnTo>
                  <a:lnTo>
                    <a:pt x="154558" y="300736"/>
                  </a:lnTo>
                  <a:lnTo>
                    <a:pt x="175514" y="328676"/>
                  </a:lnTo>
                  <a:lnTo>
                    <a:pt x="196596" y="363601"/>
                  </a:lnTo>
                  <a:lnTo>
                    <a:pt x="210693" y="419608"/>
                  </a:lnTo>
                  <a:lnTo>
                    <a:pt x="210693" y="461518"/>
                  </a:lnTo>
                  <a:lnTo>
                    <a:pt x="196596" y="503555"/>
                  </a:lnTo>
                  <a:lnTo>
                    <a:pt x="168528" y="552488"/>
                  </a:lnTo>
                  <a:lnTo>
                    <a:pt x="119379" y="601446"/>
                  </a:lnTo>
                  <a:lnTo>
                    <a:pt x="126365" y="601446"/>
                  </a:lnTo>
                  <a:lnTo>
                    <a:pt x="91313" y="636422"/>
                  </a:lnTo>
                  <a:lnTo>
                    <a:pt x="56133" y="685380"/>
                  </a:lnTo>
                  <a:lnTo>
                    <a:pt x="21081" y="748322"/>
                  </a:lnTo>
                  <a:lnTo>
                    <a:pt x="6984" y="811263"/>
                  </a:lnTo>
                  <a:lnTo>
                    <a:pt x="0" y="881214"/>
                  </a:lnTo>
                  <a:lnTo>
                    <a:pt x="0" y="923163"/>
                  </a:lnTo>
                  <a:lnTo>
                    <a:pt x="6984" y="923163"/>
                  </a:lnTo>
                  <a:lnTo>
                    <a:pt x="21081" y="937158"/>
                  </a:lnTo>
                  <a:lnTo>
                    <a:pt x="63246" y="958138"/>
                  </a:lnTo>
                  <a:lnTo>
                    <a:pt x="105282" y="965149"/>
                  </a:lnTo>
                  <a:lnTo>
                    <a:pt x="161544" y="972121"/>
                  </a:lnTo>
                  <a:lnTo>
                    <a:pt x="224790" y="979131"/>
                  </a:lnTo>
                  <a:lnTo>
                    <a:pt x="308991" y="986116"/>
                  </a:lnTo>
                  <a:lnTo>
                    <a:pt x="379222" y="986116"/>
                  </a:lnTo>
                  <a:lnTo>
                    <a:pt x="477520" y="979131"/>
                  </a:lnTo>
                  <a:lnTo>
                    <a:pt x="575945" y="965149"/>
                  </a:lnTo>
                  <a:lnTo>
                    <a:pt x="625094" y="937158"/>
                  </a:lnTo>
                  <a:lnTo>
                    <a:pt x="625348" y="936599"/>
                  </a:lnTo>
                  <a:lnTo>
                    <a:pt x="625348" y="784974"/>
                  </a:lnTo>
                  <a:lnTo>
                    <a:pt x="625094" y="783297"/>
                  </a:lnTo>
                  <a:lnTo>
                    <a:pt x="604012" y="741311"/>
                  </a:lnTo>
                  <a:lnTo>
                    <a:pt x="589915" y="699363"/>
                  </a:lnTo>
                  <a:lnTo>
                    <a:pt x="561848" y="664387"/>
                  </a:lnTo>
                  <a:lnTo>
                    <a:pt x="505714" y="608418"/>
                  </a:lnTo>
                  <a:lnTo>
                    <a:pt x="470534" y="580453"/>
                  </a:lnTo>
                  <a:lnTo>
                    <a:pt x="442468" y="545477"/>
                  </a:lnTo>
                  <a:lnTo>
                    <a:pt x="421386" y="517525"/>
                  </a:lnTo>
                  <a:lnTo>
                    <a:pt x="414400" y="489585"/>
                  </a:lnTo>
                  <a:lnTo>
                    <a:pt x="407289" y="454533"/>
                  </a:lnTo>
                  <a:lnTo>
                    <a:pt x="414400" y="419608"/>
                  </a:lnTo>
                  <a:lnTo>
                    <a:pt x="428371" y="377698"/>
                  </a:lnTo>
                  <a:lnTo>
                    <a:pt x="456565" y="335661"/>
                  </a:lnTo>
                  <a:lnTo>
                    <a:pt x="477520" y="300736"/>
                  </a:lnTo>
                  <a:lnTo>
                    <a:pt x="498601" y="272669"/>
                  </a:lnTo>
                  <a:lnTo>
                    <a:pt x="512699" y="230759"/>
                  </a:lnTo>
                  <a:lnTo>
                    <a:pt x="512699" y="153797"/>
                  </a:lnTo>
                  <a:lnTo>
                    <a:pt x="498601" y="118872"/>
                  </a:lnTo>
                  <a:lnTo>
                    <a:pt x="477520" y="83819"/>
                  </a:lnTo>
                  <a:lnTo>
                    <a:pt x="456565" y="55880"/>
                  </a:lnTo>
                  <a:lnTo>
                    <a:pt x="428371" y="27940"/>
                  </a:lnTo>
                  <a:lnTo>
                    <a:pt x="358140" y="0"/>
                  </a:lnTo>
                  <a:close/>
                </a:path>
              </a:pathLst>
            </a:custGeom>
            <a:solidFill>
              <a:srgbClr val="57B8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315200" y="4419599"/>
              <a:ext cx="3483610" cy="2245360"/>
            </a:xfrm>
            <a:custGeom>
              <a:avLst/>
              <a:gdLst/>
              <a:ahLst/>
              <a:cxnLst/>
              <a:rect l="l" t="t" r="r" b="b"/>
              <a:pathLst>
                <a:path w="3483609" h="2245359">
                  <a:moveTo>
                    <a:pt x="2654808" y="97917"/>
                  </a:moveTo>
                  <a:lnTo>
                    <a:pt x="2647696" y="62992"/>
                  </a:lnTo>
                  <a:lnTo>
                    <a:pt x="2626614" y="27940"/>
                  </a:lnTo>
                  <a:lnTo>
                    <a:pt x="2591562" y="6985"/>
                  </a:lnTo>
                  <a:lnTo>
                    <a:pt x="2556383" y="0"/>
                  </a:lnTo>
                  <a:lnTo>
                    <a:pt x="2106930" y="0"/>
                  </a:lnTo>
                  <a:lnTo>
                    <a:pt x="2064766" y="6985"/>
                  </a:lnTo>
                  <a:lnTo>
                    <a:pt x="2015617" y="62992"/>
                  </a:lnTo>
                  <a:lnTo>
                    <a:pt x="2008632" y="97917"/>
                  </a:lnTo>
                  <a:lnTo>
                    <a:pt x="2008632" y="272796"/>
                  </a:lnTo>
                  <a:lnTo>
                    <a:pt x="1657477" y="272796"/>
                  </a:lnTo>
                  <a:lnTo>
                    <a:pt x="1657477" y="97917"/>
                  </a:lnTo>
                  <a:lnTo>
                    <a:pt x="1650492" y="62992"/>
                  </a:lnTo>
                  <a:lnTo>
                    <a:pt x="1629410" y="27940"/>
                  </a:lnTo>
                  <a:lnTo>
                    <a:pt x="1601216" y="6985"/>
                  </a:lnTo>
                  <a:lnTo>
                    <a:pt x="1559179" y="0"/>
                  </a:lnTo>
                  <a:lnTo>
                    <a:pt x="1109599" y="0"/>
                  </a:lnTo>
                  <a:lnTo>
                    <a:pt x="1039368" y="27940"/>
                  </a:lnTo>
                  <a:lnTo>
                    <a:pt x="1018413" y="62992"/>
                  </a:lnTo>
                  <a:lnTo>
                    <a:pt x="1011301" y="97917"/>
                  </a:lnTo>
                  <a:lnTo>
                    <a:pt x="1011301" y="272796"/>
                  </a:lnTo>
                  <a:lnTo>
                    <a:pt x="646176" y="272796"/>
                  </a:lnTo>
                  <a:lnTo>
                    <a:pt x="646176" y="97917"/>
                  </a:lnTo>
                  <a:lnTo>
                    <a:pt x="639064" y="62992"/>
                  </a:lnTo>
                  <a:lnTo>
                    <a:pt x="617982" y="27940"/>
                  </a:lnTo>
                  <a:lnTo>
                    <a:pt x="582930" y="6985"/>
                  </a:lnTo>
                  <a:lnTo>
                    <a:pt x="547751" y="0"/>
                  </a:lnTo>
                  <a:lnTo>
                    <a:pt x="98298" y="0"/>
                  </a:lnTo>
                  <a:lnTo>
                    <a:pt x="56134" y="6985"/>
                  </a:lnTo>
                  <a:lnTo>
                    <a:pt x="6985" y="62992"/>
                  </a:lnTo>
                  <a:lnTo>
                    <a:pt x="0" y="97917"/>
                  </a:lnTo>
                  <a:lnTo>
                    <a:pt x="0" y="552577"/>
                  </a:lnTo>
                  <a:lnTo>
                    <a:pt x="28067" y="622427"/>
                  </a:lnTo>
                  <a:lnTo>
                    <a:pt x="98298" y="650494"/>
                  </a:lnTo>
                  <a:lnTo>
                    <a:pt x="547751" y="650494"/>
                  </a:lnTo>
                  <a:lnTo>
                    <a:pt x="582930" y="643509"/>
                  </a:lnTo>
                  <a:lnTo>
                    <a:pt x="617982" y="622427"/>
                  </a:lnTo>
                  <a:lnTo>
                    <a:pt x="639064" y="587502"/>
                  </a:lnTo>
                  <a:lnTo>
                    <a:pt x="646176" y="552577"/>
                  </a:lnTo>
                  <a:lnTo>
                    <a:pt x="646176" y="377698"/>
                  </a:lnTo>
                  <a:lnTo>
                    <a:pt x="1011301" y="377698"/>
                  </a:lnTo>
                  <a:lnTo>
                    <a:pt x="1011301" y="552577"/>
                  </a:lnTo>
                  <a:lnTo>
                    <a:pt x="1018413" y="587502"/>
                  </a:lnTo>
                  <a:lnTo>
                    <a:pt x="1039368" y="622427"/>
                  </a:lnTo>
                  <a:lnTo>
                    <a:pt x="1074547" y="643509"/>
                  </a:lnTo>
                  <a:lnTo>
                    <a:pt x="1109599" y="650494"/>
                  </a:lnTo>
                  <a:lnTo>
                    <a:pt x="1559179" y="650494"/>
                  </a:lnTo>
                  <a:lnTo>
                    <a:pt x="1601216" y="643509"/>
                  </a:lnTo>
                  <a:lnTo>
                    <a:pt x="1629410" y="622427"/>
                  </a:lnTo>
                  <a:lnTo>
                    <a:pt x="1650492" y="587502"/>
                  </a:lnTo>
                  <a:lnTo>
                    <a:pt x="1657477" y="552577"/>
                  </a:lnTo>
                  <a:lnTo>
                    <a:pt x="1657477" y="377698"/>
                  </a:lnTo>
                  <a:lnTo>
                    <a:pt x="2008632" y="377698"/>
                  </a:lnTo>
                  <a:lnTo>
                    <a:pt x="2008632" y="552577"/>
                  </a:lnTo>
                  <a:lnTo>
                    <a:pt x="2015617" y="587502"/>
                  </a:lnTo>
                  <a:lnTo>
                    <a:pt x="2036699" y="622427"/>
                  </a:lnTo>
                  <a:lnTo>
                    <a:pt x="2064766" y="643509"/>
                  </a:lnTo>
                  <a:lnTo>
                    <a:pt x="2106930" y="650494"/>
                  </a:lnTo>
                  <a:lnTo>
                    <a:pt x="2556383" y="650494"/>
                  </a:lnTo>
                  <a:lnTo>
                    <a:pt x="2591562" y="643509"/>
                  </a:lnTo>
                  <a:lnTo>
                    <a:pt x="2626614" y="622427"/>
                  </a:lnTo>
                  <a:lnTo>
                    <a:pt x="2647696" y="587502"/>
                  </a:lnTo>
                  <a:lnTo>
                    <a:pt x="2654808" y="552577"/>
                  </a:lnTo>
                  <a:lnTo>
                    <a:pt x="2654808" y="377698"/>
                  </a:lnTo>
                  <a:lnTo>
                    <a:pt x="2654808" y="272796"/>
                  </a:lnTo>
                  <a:lnTo>
                    <a:pt x="2654808" y="97917"/>
                  </a:lnTo>
                  <a:close/>
                </a:path>
                <a:path w="3483609" h="2245359">
                  <a:moveTo>
                    <a:pt x="3483483" y="1035177"/>
                  </a:moveTo>
                  <a:lnTo>
                    <a:pt x="2654808" y="1035177"/>
                  </a:lnTo>
                  <a:lnTo>
                    <a:pt x="2654808" y="860298"/>
                  </a:lnTo>
                  <a:lnTo>
                    <a:pt x="2647696" y="825373"/>
                  </a:lnTo>
                  <a:lnTo>
                    <a:pt x="2626614" y="790321"/>
                  </a:lnTo>
                  <a:lnTo>
                    <a:pt x="2591562" y="769366"/>
                  </a:lnTo>
                  <a:lnTo>
                    <a:pt x="2556383" y="762381"/>
                  </a:lnTo>
                  <a:lnTo>
                    <a:pt x="2282571" y="762381"/>
                  </a:lnTo>
                  <a:lnTo>
                    <a:pt x="2282571" y="1405826"/>
                  </a:lnTo>
                  <a:lnTo>
                    <a:pt x="2282571" y="1601660"/>
                  </a:lnTo>
                  <a:lnTo>
                    <a:pt x="2106930" y="1601660"/>
                  </a:lnTo>
                  <a:lnTo>
                    <a:pt x="2064766" y="1608670"/>
                  </a:lnTo>
                  <a:lnTo>
                    <a:pt x="2015617" y="1657629"/>
                  </a:lnTo>
                  <a:lnTo>
                    <a:pt x="2008632" y="1699577"/>
                  </a:lnTo>
                  <a:lnTo>
                    <a:pt x="2008632" y="1867446"/>
                  </a:lnTo>
                  <a:lnTo>
                    <a:pt x="1657477" y="1867446"/>
                  </a:lnTo>
                  <a:lnTo>
                    <a:pt x="1657477" y="1699577"/>
                  </a:lnTo>
                  <a:lnTo>
                    <a:pt x="1650492" y="1657629"/>
                  </a:lnTo>
                  <a:lnTo>
                    <a:pt x="1629410" y="1629638"/>
                  </a:lnTo>
                  <a:lnTo>
                    <a:pt x="1601216" y="1608670"/>
                  </a:lnTo>
                  <a:lnTo>
                    <a:pt x="1559179" y="1601660"/>
                  </a:lnTo>
                  <a:lnTo>
                    <a:pt x="1383588" y="1601660"/>
                  </a:lnTo>
                  <a:lnTo>
                    <a:pt x="1383588" y="1405826"/>
                  </a:lnTo>
                  <a:lnTo>
                    <a:pt x="1559179" y="1405826"/>
                  </a:lnTo>
                  <a:lnTo>
                    <a:pt x="1601216" y="1398854"/>
                  </a:lnTo>
                  <a:lnTo>
                    <a:pt x="1629410" y="1377861"/>
                  </a:lnTo>
                  <a:lnTo>
                    <a:pt x="1650492" y="1349895"/>
                  </a:lnTo>
                  <a:lnTo>
                    <a:pt x="1657477" y="1307909"/>
                  </a:lnTo>
                  <a:lnTo>
                    <a:pt x="1657477" y="1140079"/>
                  </a:lnTo>
                  <a:lnTo>
                    <a:pt x="2008632" y="1140079"/>
                  </a:lnTo>
                  <a:lnTo>
                    <a:pt x="2008632" y="1307909"/>
                  </a:lnTo>
                  <a:lnTo>
                    <a:pt x="2015617" y="1349895"/>
                  </a:lnTo>
                  <a:lnTo>
                    <a:pt x="2036699" y="1377861"/>
                  </a:lnTo>
                  <a:lnTo>
                    <a:pt x="2064766" y="1398854"/>
                  </a:lnTo>
                  <a:lnTo>
                    <a:pt x="2106930" y="1405826"/>
                  </a:lnTo>
                  <a:lnTo>
                    <a:pt x="2282571" y="1405826"/>
                  </a:lnTo>
                  <a:lnTo>
                    <a:pt x="2282571" y="762381"/>
                  </a:lnTo>
                  <a:lnTo>
                    <a:pt x="2106930" y="762381"/>
                  </a:lnTo>
                  <a:lnTo>
                    <a:pt x="2064766" y="769366"/>
                  </a:lnTo>
                  <a:lnTo>
                    <a:pt x="2015617" y="825373"/>
                  </a:lnTo>
                  <a:lnTo>
                    <a:pt x="2008632" y="860298"/>
                  </a:lnTo>
                  <a:lnTo>
                    <a:pt x="2008632" y="1035177"/>
                  </a:lnTo>
                  <a:lnTo>
                    <a:pt x="1657477" y="1035177"/>
                  </a:lnTo>
                  <a:lnTo>
                    <a:pt x="1657477" y="860298"/>
                  </a:lnTo>
                  <a:lnTo>
                    <a:pt x="1650492" y="825373"/>
                  </a:lnTo>
                  <a:lnTo>
                    <a:pt x="1629410" y="790321"/>
                  </a:lnTo>
                  <a:lnTo>
                    <a:pt x="1601216" y="769366"/>
                  </a:lnTo>
                  <a:lnTo>
                    <a:pt x="1559179" y="762381"/>
                  </a:lnTo>
                  <a:lnTo>
                    <a:pt x="1278255" y="762381"/>
                  </a:lnTo>
                  <a:lnTo>
                    <a:pt x="1278255" y="1405826"/>
                  </a:lnTo>
                  <a:lnTo>
                    <a:pt x="1278255" y="1601660"/>
                  </a:lnTo>
                  <a:lnTo>
                    <a:pt x="1109599" y="1601660"/>
                  </a:lnTo>
                  <a:lnTo>
                    <a:pt x="1039368" y="1629638"/>
                  </a:lnTo>
                  <a:lnTo>
                    <a:pt x="1011301" y="1699577"/>
                  </a:lnTo>
                  <a:lnTo>
                    <a:pt x="1011301" y="1867446"/>
                  </a:lnTo>
                  <a:lnTo>
                    <a:pt x="646176" y="1867446"/>
                  </a:lnTo>
                  <a:lnTo>
                    <a:pt x="646176" y="1699577"/>
                  </a:lnTo>
                  <a:lnTo>
                    <a:pt x="639064" y="1657629"/>
                  </a:lnTo>
                  <a:lnTo>
                    <a:pt x="617982" y="1629638"/>
                  </a:lnTo>
                  <a:lnTo>
                    <a:pt x="582930" y="1608670"/>
                  </a:lnTo>
                  <a:lnTo>
                    <a:pt x="547751" y="1601660"/>
                  </a:lnTo>
                  <a:lnTo>
                    <a:pt x="337159" y="1601660"/>
                  </a:lnTo>
                  <a:lnTo>
                    <a:pt x="337159" y="1405826"/>
                  </a:lnTo>
                  <a:lnTo>
                    <a:pt x="547751" y="1405826"/>
                  </a:lnTo>
                  <a:lnTo>
                    <a:pt x="582930" y="1398854"/>
                  </a:lnTo>
                  <a:lnTo>
                    <a:pt x="617982" y="1377861"/>
                  </a:lnTo>
                  <a:lnTo>
                    <a:pt x="639064" y="1349895"/>
                  </a:lnTo>
                  <a:lnTo>
                    <a:pt x="646176" y="1307909"/>
                  </a:lnTo>
                  <a:lnTo>
                    <a:pt x="646176" y="1140079"/>
                  </a:lnTo>
                  <a:lnTo>
                    <a:pt x="1011301" y="1140079"/>
                  </a:lnTo>
                  <a:lnTo>
                    <a:pt x="1011301" y="1307909"/>
                  </a:lnTo>
                  <a:lnTo>
                    <a:pt x="1018413" y="1349895"/>
                  </a:lnTo>
                  <a:lnTo>
                    <a:pt x="1039368" y="1377861"/>
                  </a:lnTo>
                  <a:lnTo>
                    <a:pt x="1074547" y="1398854"/>
                  </a:lnTo>
                  <a:lnTo>
                    <a:pt x="1109599" y="1405826"/>
                  </a:lnTo>
                  <a:lnTo>
                    <a:pt x="1278255" y="1405826"/>
                  </a:lnTo>
                  <a:lnTo>
                    <a:pt x="1278255" y="762381"/>
                  </a:lnTo>
                  <a:lnTo>
                    <a:pt x="1109599" y="762381"/>
                  </a:lnTo>
                  <a:lnTo>
                    <a:pt x="1039368" y="790321"/>
                  </a:lnTo>
                  <a:lnTo>
                    <a:pt x="1018413" y="825373"/>
                  </a:lnTo>
                  <a:lnTo>
                    <a:pt x="1011301" y="860298"/>
                  </a:lnTo>
                  <a:lnTo>
                    <a:pt x="1011301" y="1035177"/>
                  </a:lnTo>
                  <a:lnTo>
                    <a:pt x="646176" y="1035177"/>
                  </a:lnTo>
                  <a:lnTo>
                    <a:pt x="646176" y="860298"/>
                  </a:lnTo>
                  <a:lnTo>
                    <a:pt x="639064" y="825373"/>
                  </a:lnTo>
                  <a:lnTo>
                    <a:pt x="617982" y="790321"/>
                  </a:lnTo>
                  <a:lnTo>
                    <a:pt x="582930" y="769366"/>
                  </a:lnTo>
                  <a:lnTo>
                    <a:pt x="547751" y="762381"/>
                  </a:lnTo>
                  <a:lnTo>
                    <a:pt x="98298" y="762381"/>
                  </a:lnTo>
                  <a:lnTo>
                    <a:pt x="56134" y="769366"/>
                  </a:lnTo>
                  <a:lnTo>
                    <a:pt x="6985" y="825373"/>
                  </a:lnTo>
                  <a:lnTo>
                    <a:pt x="0" y="860298"/>
                  </a:lnTo>
                  <a:lnTo>
                    <a:pt x="0" y="1307909"/>
                  </a:lnTo>
                  <a:lnTo>
                    <a:pt x="6985" y="1349895"/>
                  </a:lnTo>
                  <a:lnTo>
                    <a:pt x="56134" y="1398854"/>
                  </a:lnTo>
                  <a:lnTo>
                    <a:pt x="98298" y="1405826"/>
                  </a:lnTo>
                  <a:lnTo>
                    <a:pt x="224790" y="1405826"/>
                  </a:lnTo>
                  <a:lnTo>
                    <a:pt x="224790" y="1601660"/>
                  </a:lnTo>
                  <a:lnTo>
                    <a:pt x="98298" y="1601660"/>
                  </a:lnTo>
                  <a:lnTo>
                    <a:pt x="56134" y="1608670"/>
                  </a:lnTo>
                  <a:lnTo>
                    <a:pt x="6985" y="1657629"/>
                  </a:lnTo>
                  <a:lnTo>
                    <a:pt x="0" y="1699577"/>
                  </a:lnTo>
                  <a:lnTo>
                    <a:pt x="0" y="2147214"/>
                  </a:lnTo>
                  <a:lnTo>
                    <a:pt x="6985" y="2189175"/>
                  </a:lnTo>
                  <a:lnTo>
                    <a:pt x="56134" y="2238146"/>
                  </a:lnTo>
                  <a:lnTo>
                    <a:pt x="98298" y="2245131"/>
                  </a:lnTo>
                  <a:lnTo>
                    <a:pt x="547751" y="2245131"/>
                  </a:lnTo>
                  <a:lnTo>
                    <a:pt x="582930" y="2238146"/>
                  </a:lnTo>
                  <a:lnTo>
                    <a:pt x="617982" y="2217153"/>
                  </a:lnTo>
                  <a:lnTo>
                    <a:pt x="639064" y="2189175"/>
                  </a:lnTo>
                  <a:lnTo>
                    <a:pt x="646176" y="2147214"/>
                  </a:lnTo>
                  <a:lnTo>
                    <a:pt x="646176" y="1979358"/>
                  </a:lnTo>
                  <a:lnTo>
                    <a:pt x="1011301" y="1979358"/>
                  </a:lnTo>
                  <a:lnTo>
                    <a:pt x="1011301" y="2147214"/>
                  </a:lnTo>
                  <a:lnTo>
                    <a:pt x="1018413" y="2189175"/>
                  </a:lnTo>
                  <a:lnTo>
                    <a:pt x="1039368" y="2217153"/>
                  </a:lnTo>
                  <a:lnTo>
                    <a:pt x="1074547" y="2238146"/>
                  </a:lnTo>
                  <a:lnTo>
                    <a:pt x="1109599" y="2245131"/>
                  </a:lnTo>
                  <a:lnTo>
                    <a:pt x="1559179" y="2245131"/>
                  </a:lnTo>
                  <a:lnTo>
                    <a:pt x="1601216" y="2238146"/>
                  </a:lnTo>
                  <a:lnTo>
                    <a:pt x="1629410" y="2217153"/>
                  </a:lnTo>
                  <a:lnTo>
                    <a:pt x="1650492" y="2189175"/>
                  </a:lnTo>
                  <a:lnTo>
                    <a:pt x="1657477" y="2147214"/>
                  </a:lnTo>
                  <a:lnTo>
                    <a:pt x="1657477" y="1979358"/>
                  </a:lnTo>
                  <a:lnTo>
                    <a:pt x="2008632" y="1979358"/>
                  </a:lnTo>
                  <a:lnTo>
                    <a:pt x="2008632" y="2147214"/>
                  </a:lnTo>
                  <a:lnTo>
                    <a:pt x="2015617" y="2189175"/>
                  </a:lnTo>
                  <a:lnTo>
                    <a:pt x="2036699" y="2217153"/>
                  </a:lnTo>
                  <a:lnTo>
                    <a:pt x="2064766" y="2238146"/>
                  </a:lnTo>
                  <a:lnTo>
                    <a:pt x="2106930" y="2245131"/>
                  </a:lnTo>
                  <a:lnTo>
                    <a:pt x="2556383" y="2245131"/>
                  </a:lnTo>
                  <a:lnTo>
                    <a:pt x="2591562" y="2238146"/>
                  </a:lnTo>
                  <a:lnTo>
                    <a:pt x="2626614" y="2217153"/>
                  </a:lnTo>
                  <a:lnTo>
                    <a:pt x="2647696" y="2189175"/>
                  </a:lnTo>
                  <a:lnTo>
                    <a:pt x="2654808" y="2147214"/>
                  </a:lnTo>
                  <a:lnTo>
                    <a:pt x="2654808" y="1979358"/>
                  </a:lnTo>
                  <a:lnTo>
                    <a:pt x="2654808" y="1867446"/>
                  </a:lnTo>
                  <a:lnTo>
                    <a:pt x="2654808" y="1699577"/>
                  </a:lnTo>
                  <a:lnTo>
                    <a:pt x="2647696" y="1657629"/>
                  </a:lnTo>
                  <a:lnTo>
                    <a:pt x="2626614" y="1629638"/>
                  </a:lnTo>
                  <a:lnTo>
                    <a:pt x="2591562" y="1608670"/>
                  </a:lnTo>
                  <a:lnTo>
                    <a:pt x="2556383" y="1601660"/>
                  </a:lnTo>
                  <a:lnTo>
                    <a:pt x="2387917" y="1601660"/>
                  </a:lnTo>
                  <a:lnTo>
                    <a:pt x="2387917" y="1405826"/>
                  </a:lnTo>
                  <a:lnTo>
                    <a:pt x="2556383" y="1405826"/>
                  </a:lnTo>
                  <a:lnTo>
                    <a:pt x="2591562" y="1398854"/>
                  </a:lnTo>
                  <a:lnTo>
                    <a:pt x="2626614" y="1377861"/>
                  </a:lnTo>
                  <a:lnTo>
                    <a:pt x="2647696" y="1349895"/>
                  </a:lnTo>
                  <a:lnTo>
                    <a:pt x="2654808" y="1307909"/>
                  </a:lnTo>
                  <a:lnTo>
                    <a:pt x="2654808" y="1140079"/>
                  </a:lnTo>
                  <a:lnTo>
                    <a:pt x="3469386" y="1140079"/>
                  </a:lnTo>
                  <a:lnTo>
                    <a:pt x="3483483" y="1084072"/>
                  </a:lnTo>
                  <a:lnTo>
                    <a:pt x="3483483" y="1035177"/>
                  </a:lnTo>
                  <a:close/>
                </a:path>
              </a:pathLst>
            </a:custGeom>
            <a:solidFill>
              <a:srgbClr val="A1CD39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23872" y="47244"/>
            <a:ext cx="6543675" cy="1869439"/>
            <a:chOff x="2023872" y="47244"/>
            <a:chExt cx="6543675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28672" y="47244"/>
              <a:ext cx="6066282" cy="126568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23872" y="650748"/>
              <a:ext cx="6543294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2393442" y="227457"/>
            <a:ext cx="5805170" cy="1300480"/>
          </a:xfrm>
          <a:prstGeom prst="rect"/>
        </p:spPr>
        <p:txBody>
          <a:bodyPr wrap="square" lIns="0" tIns="88900" rIns="0" bIns="0" rtlCol="0" vert="horz">
            <a:spAutoFit/>
          </a:bodyPr>
          <a:lstStyle/>
          <a:p>
            <a:pPr marL="12700" marR="5080" indent="304800">
              <a:lnSpc>
                <a:spcPts val="4750"/>
              </a:lnSpc>
              <a:spcBef>
                <a:spcPts val="700"/>
              </a:spcBef>
            </a:pPr>
            <a:r>
              <a:rPr dirty="0" spc="75"/>
              <a:t>Factors</a:t>
            </a:r>
            <a:r>
              <a:rPr dirty="0" spc="-295"/>
              <a:t> </a:t>
            </a:r>
            <a:r>
              <a:rPr dirty="0" spc="65"/>
              <a:t>influencing </a:t>
            </a:r>
            <a:r>
              <a:rPr dirty="0" spc="80"/>
              <a:t>organisational</a:t>
            </a:r>
            <a:r>
              <a:rPr dirty="0" spc="-285"/>
              <a:t> </a:t>
            </a:r>
            <a:r>
              <a:rPr dirty="0" spc="160"/>
              <a:t>design</a:t>
            </a: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759317" y="5010734"/>
            <a:ext cx="1716658" cy="1667256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837691" y="1900555"/>
            <a:ext cx="7275195" cy="27089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 spc="80" b="1">
                <a:solidFill>
                  <a:srgbClr val="C0504D"/>
                </a:solidFill>
                <a:latin typeface="Trebuchet MS"/>
                <a:cs typeface="Trebuchet MS"/>
              </a:rPr>
              <a:t>Scale</a:t>
            </a:r>
            <a:r>
              <a:rPr dirty="0" sz="2000" spc="-95" b="1">
                <a:solidFill>
                  <a:srgbClr val="C0504D"/>
                </a:solidFill>
                <a:latin typeface="Trebuchet MS"/>
                <a:cs typeface="Trebuchet MS"/>
              </a:rPr>
              <a:t> </a:t>
            </a:r>
            <a:r>
              <a:rPr dirty="0" sz="2000" spc="459" b="1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0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 b="1">
                <a:solidFill>
                  <a:srgbClr val="FFFFFF"/>
                </a:solidFill>
                <a:latin typeface="Trebuchet MS"/>
                <a:cs typeface="Trebuchet MS"/>
              </a:rPr>
              <a:t>bigger</a:t>
            </a:r>
            <a:r>
              <a:rPr dirty="0" sz="20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10" b="1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20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0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 b="1">
                <a:solidFill>
                  <a:srgbClr val="FFFFFF"/>
                </a:solidFill>
                <a:latin typeface="Trebuchet MS"/>
                <a:cs typeface="Trebuchet MS"/>
              </a:rPr>
              <a:t>complex</a:t>
            </a:r>
            <a:r>
              <a:rPr dirty="0" sz="20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 b="1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dirty="0" sz="2000" spc="-10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000" spc="-10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people,</a:t>
            </a:r>
            <a:r>
              <a:rPr dirty="0" sz="20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0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rules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15"/>
              </a:spcBef>
              <a:buClr>
                <a:srgbClr val="C0504D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dirty="0" sz="2000" spc="10" b="1">
                <a:solidFill>
                  <a:srgbClr val="C0504D"/>
                </a:solidFill>
                <a:latin typeface="Trebuchet MS"/>
                <a:cs typeface="Trebuchet MS"/>
              </a:rPr>
              <a:t>Technology</a:t>
            </a:r>
            <a:r>
              <a:rPr dirty="0" sz="2000" spc="-85" b="1">
                <a:solidFill>
                  <a:srgbClr val="C0504D"/>
                </a:solidFill>
                <a:latin typeface="Trebuchet MS"/>
                <a:cs typeface="Trebuchet MS"/>
              </a:rPr>
              <a:t> </a:t>
            </a:r>
            <a:r>
              <a:rPr dirty="0" sz="2000" spc="459" b="1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000" spc="-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" b="1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r>
              <a:rPr dirty="0" sz="20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" b="1">
                <a:solidFill>
                  <a:srgbClr val="FFFFFF"/>
                </a:solidFill>
                <a:latin typeface="Trebuchet MS"/>
                <a:cs typeface="Trebuchet MS"/>
              </a:rPr>
              <a:t>converts</a:t>
            </a:r>
            <a:r>
              <a:rPr dirty="0" sz="20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" b="1">
                <a:solidFill>
                  <a:srgbClr val="FFFFFF"/>
                </a:solidFill>
                <a:latin typeface="Trebuchet MS"/>
                <a:cs typeface="Trebuchet MS"/>
              </a:rPr>
              <a:t>inputs</a:t>
            </a:r>
            <a:r>
              <a:rPr dirty="0" sz="2000" spc="-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outputs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20"/>
              </a:spcBef>
              <a:buClr>
                <a:srgbClr val="C0504D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dirty="0" sz="2000" b="1">
                <a:solidFill>
                  <a:srgbClr val="C0504D"/>
                </a:solidFill>
                <a:latin typeface="Trebuchet MS"/>
                <a:cs typeface="Trebuchet MS"/>
              </a:rPr>
              <a:t>Environment</a:t>
            </a:r>
            <a:r>
              <a:rPr dirty="0" sz="2000" spc="-155" b="1">
                <a:solidFill>
                  <a:srgbClr val="C0504D"/>
                </a:solidFill>
                <a:latin typeface="Trebuchet MS"/>
                <a:cs typeface="Trebuchet MS"/>
              </a:rPr>
              <a:t> </a:t>
            </a:r>
            <a:r>
              <a:rPr dirty="0" sz="2000" spc="95" b="1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dirty="0" sz="20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micro</a:t>
            </a:r>
            <a:r>
              <a:rPr dirty="0" sz="20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0" b="1">
                <a:solidFill>
                  <a:srgbClr val="FFFFFF"/>
                </a:solidFill>
                <a:latin typeface="Trebuchet MS"/>
                <a:cs typeface="Trebuchet MS"/>
              </a:rPr>
              <a:t>macro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20"/>
              </a:spcBef>
              <a:buClr>
                <a:srgbClr val="C0504D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dirty="0" sz="2000" b="1">
                <a:solidFill>
                  <a:srgbClr val="C0504D"/>
                </a:solidFill>
                <a:latin typeface="Trebuchet MS"/>
                <a:cs typeface="Trebuchet MS"/>
              </a:rPr>
              <a:t>Strategy</a:t>
            </a:r>
            <a:r>
              <a:rPr dirty="0" sz="2000" spc="-105" b="1">
                <a:solidFill>
                  <a:srgbClr val="C0504D"/>
                </a:solidFill>
                <a:latin typeface="Trebuchet MS"/>
                <a:cs typeface="Trebuchet MS"/>
              </a:rPr>
              <a:t> </a:t>
            </a:r>
            <a:r>
              <a:rPr dirty="0" sz="2000" spc="95" b="1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dirty="0" sz="20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 b="1">
                <a:solidFill>
                  <a:srgbClr val="FFFFFF"/>
                </a:solidFill>
                <a:latin typeface="Trebuchet MS"/>
                <a:cs typeface="Trebuchet MS"/>
              </a:rPr>
              <a:t>must</a:t>
            </a:r>
            <a:r>
              <a:rPr dirty="0" sz="20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reflect</a:t>
            </a:r>
            <a:r>
              <a:rPr dirty="0" sz="2000" spc="-1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5" b="1">
                <a:solidFill>
                  <a:srgbClr val="FFFFFF"/>
                </a:solidFill>
                <a:latin typeface="Trebuchet MS"/>
                <a:cs typeface="Trebuchet MS"/>
              </a:rPr>
              <a:t>goals</a:t>
            </a:r>
            <a:r>
              <a:rPr dirty="0" sz="20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&amp;</a:t>
            </a:r>
            <a:r>
              <a:rPr dirty="0" sz="20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8898" y="5368544"/>
            <a:ext cx="1725295" cy="2387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5080" indent="222250">
              <a:lnSpc>
                <a:spcPct val="100000"/>
              </a:lnSpc>
              <a:spcBef>
                <a:spcPts val="95"/>
              </a:spcBef>
            </a:pPr>
            <a:r>
              <a:rPr dirty="0" sz="700" spc="85" b="1">
                <a:solidFill>
                  <a:srgbClr val="878787"/>
                </a:solidFill>
                <a:latin typeface="Trebuchet MS"/>
                <a:cs typeface="Trebuchet MS"/>
              </a:rPr>
              <a:t>©</a:t>
            </a:r>
            <a:r>
              <a:rPr dirty="0" sz="700" spc="-5" b="1">
                <a:solidFill>
                  <a:srgbClr val="878787"/>
                </a:solidFill>
                <a:latin typeface="Trebuchet MS"/>
                <a:cs typeface="Trebuchet MS"/>
              </a:rPr>
              <a:t> </a:t>
            </a:r>
            <a:r>
              <a:rPr dirty="0" sz="700" spc="-45" b="1">
                <a:solidFill>
                  <a:srgbClr val="878787"/>
                </a:solidFill>
                <a:latin typeface="Trebuchet MS"/>
                <a:cs typeface="Trebuchet MS"/>
              </a:rPr>
              <a:t>2011</a:t>
            </a:r>
            <a:r>
              <a:rPr dirty="0" sz="700" spc="-20" b="1">
                <a:solidFill>
                  <a:srgbClr val="878787"/>
                </a:solidFill>
                <a:latin typeface="Trebuchet MS"/>
                <a:cs typeface="Trebuchet MS"/>
              </a:rPr>
              <a:t> </a:t>
            </a:r>
            <a:r>
              <a:rPr dirty="0" sz="700" spc="-10" b="1">
                <a:solidFill>
                  <a:srgbClr val="878787"/>
                </a:solidFill>
                <a:latin typeface="Trebuchet MS"/>
                <a:cs typeface="Trebuchet MS"/>
              </a:rPr>
              <a:t>John</a:t>
            </a:r>
            <a:r>
              <a:rPr dirty="0" sz="700" spc="-25" b="1">
                <a:solidFill>
                  <a:srgbClr val="878787"/>
                </a:solidFill>
                <a:latin typeface="Trebuchet MS"/>
                <a:cs typeface="Trebuchet MS"/>
              </a:rPr>
              <a:t> </a:t>
            </a:r>
            <a:r>
              <a:rPr dirty="0" sz="700" b="1">
                <a:solidFill>
                  <a:srgbClr val="878787"/>
                </a:solidFill>
                <a:latin typeface="Trebuchet MS"/>
                <a:cs typeface="Trebuchet MS"/>
              </a:rPr>
              <a:t>Wiley</a:t>
            </a:r>
            <a:r>
              <a:rPr dirty="0" sz="700" spc="-5" b="1">
                <a:solidFill>
                  <a:srgbClr val="878787"/>
                </a:solidFill>
                <a:latin typeface="Trebuchet MS"/>
                <a:cs typeface="Trebuchet MS"/>
              </a:rPr>
              <a:t> </a:t>
            </a:r>
            <a:r>
              <a:rPr dirty="0" sz="700" spc="-10" b="1">
                <a:solidFill>
                  <a:srgbClr val="878787"/>
                </a:solidFill>
                <a:latin typeface="Trebuchet MS"/>
                <a:cs typeface="Trebuchet MS"/>
              </a:rPr>
              <a:t>&amp; </a:t>
            </a:r>
            <a:r>
              <a:rPr dirty="0" sz="700" b="1">
                <a:solidFill>
                  <a:srgbClr val="878787"/>
                </a:solidFill>
                <a:latin typeface="Trebuchet MS"/>
                <a:cs typeface="Trebuchet MS"/>
              </a:rPr>
              <a:t>Sons</a:t>
            </a:r>
            <a:r>
              <a:rPr dirty="0" sz="700" spc="-10" b="1">
                <a:solidFill>
                  <a:srgbClr val="878787"/>
                </a:solidFill>
                <a:latin typeface="Trebuchet MS"/>
                <a:cs typeface="Trebuchet MS"/>
              </a:rPr>
              <a:t> </a:t>
            </a:r>
            <a:r>
              <a:rPr dirty="0" sz="700" spc="-20" b="1">
                <a:solidFill>
                  <a:srgbClr val="878787"/>
                </a:solidFill>
                <a:latin typeface="Trebuchet MS"/>
                <a:cs typeface="Trebuchet MS"/>
              </a:rPr>
              <a:t>Ltd.</a:t>
            </a:r>
            <a:r>
              <a:rPr dirty="0" sz="700" spc="-10" b="1">
                <a:solidFill>
                  <a:srgbClr val="878787"/>
                </a:solidFill>
                <a:latin typeface="Trebuchet MS"/>
                <a:cs typeface="Trebuchet MS"/>
              </a:rPr>
              <a:t> </a:t>
            </a:r>
            <a:r>
              <a:rPr dirty="0" u="sng" sz="700" spc="-10" b="1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5"/>
              </a:rPr>
              <a:t>www.wileyeurope.com/college/french</a:t>
            </a:r>
            <a:endParaRPr sz="7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415539" y="0"/>
            <a:ext cx="7009765" cy="1830070"/>
            <a:chOff x="2415539" y="0"/>
            <a:chExt cx="7009765" cy="18300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415539" y="0"/>
              <a:ext cx="7009638" cy="122605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555747" y="563880"/>
              <a:ext cx="4719065" cy="126568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41592" y="563880"/>
              <a:ext cx="2512313" cy="1265682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2785617" y="139141"/>
            <a:ext cx="6140450" cy="1301115"/>
          </a:xfrm>
          <a:prstGeom prst="rect"/>
        </p:spPr>
        <p:txBody>
          <a:bodyPr wrap="square" lIns="0" tIns="89535" rIns="0" bIns="0" rtlCol="0" vert="horz">
            <a:spAutoFit/>
          </a:bodyPr>
          <a:lstStyle/>
          <a:p>
            <a:pPr marL="152400" marR="5080" indent="-140335">
              <a:lnSpc>
                <a:spcPts val="4750"/>
              </a:lnSpc>
              <a:spcBef>
                <a:spcPts val="705"/>
              </a:spcBef>
            </a:pPr>
            <a:r>
              <a:rPr dirty="0" spc="-160"/>
              <a:t>5</a:t>
            </a:r>
            <a:r>
              <a:rPr dirty="0" spc="-130"/>
              <a:t> </a:t>
            </a:r>
            <a:r>
              <a:rPr dirty="0" spc="70"/>
              <a:t>key</a:t>
            </a:r>
            <a:r>
              <a:rPr dirty="0" spc="-160"/>
              <a:t> </a:t>
            </a:r>
            <a:r>
              <a:rPr dirty="0"/>
              <a:t>structural</a:t>
            </a:r>
            <a:r>
              <a:rPr dirty="0" spc="-160"/>
              <a:t> </a:t>
            </a:r>
            <a:r>
              <a:rPr dirty="0" spc="160"/>
              <a:t>design </a:t>
            </a:r>
            <a:r>
              <a:rPr dirty="0" spc="80"/>
              <a:t>considerations</a:t>
            </a:r>
            <a:r>
              <a:rPr dirty="0" spc="-240"/>
              <a:t> </a:t>
            </a:r>
            <a:r>
              <a:rPr dirty="0" spc="-10"/>
              <a:t>(Child)</a:t>
            </a: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534400" y="2975508"/>
            <a:ext cx="3028442" cy="35052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61491" y="1840738"/>
            <a:ext cx="7802880" cy="459930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524954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Extent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jobs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will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 b="1">
                <a:solidFill>
                  <a:srgbClr val="FFFFFF"/>
                </a:solidFill>
                <a:latin typeface="Trebuchet MS"/>
                <a:cs typeface="Trebuchet MS"/>
              </a:rPr>
              <a:t>specialised</a:t>
            </a:r>
            <a:r>
              <a:rPr dirty="0" sz="2000" spc="-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broken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down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into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narrow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job</a:t>
            </a:r>
            <a:endParaRPr sz="2000">
              <a:latin typeface="Trebuchet MS"/>
              <a:cs typeface="Trebuchet MS"/>
            </a:endParaRPr>
          </a:p>
          <a:p>
            <a:pPr marL="354965">
              <a:lnSpc>
                <a:spcPct val="100000"/>
              </a:lnSpc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descriptions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(also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known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differentiation)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035"/>
              </a:spcBef>
            </a:pPr>
            <a:endParaRPr sz="2000">
              <a:latin typeface="Trebuchet MS"/>
              <a:cs typeface="Trebuchet MS"/>
            </a:endParaRPr>
          </a:p>
          <a:p>
            <a:pPr marL="354965" marR="467995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Number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hierarchical</a:t>
            </a:r>
            <a:r>
              <a:rPr dirty="0" sz="20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2000" spc="-11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span</a:t>
            </a:r>
            <a:r>
              <a:rPr dirty="0" sz="2000" spc="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(who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reports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whom);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5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Departmentalisation</a:t>
            </a:r>
            <a:r>
              <a:rPr dirty="0" sz="2000" spc="-1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 b="1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dirty="0" sz="2000" spc="-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jobs</a:t>
            </a:r>
            <a:r>
              <a:rPr dirty="0" sz="20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together;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03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 spc="100" b="1">
                <a:solidFill>
                  <a:srgbClr val="FFFFFF"/>
                </a:solidFill>
                <a:latin typeface="Trebuchet MS"/>
                <a:cs typeface="Trebuchet MS"/>
              </a:rPr>
              <a:t>Co-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ordinating</a:t>
            </a:r>
            <a:r>
              <a:rPr dirty="0" sz="2000" spc="-15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mechanisms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ensuring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000" spc="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organisation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together</a:t>
            </a:r>
            <a:r>
              <a:rPr dirty="0" sz="20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towards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common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>
                <a:solidFill>
                  <a:srgbClr val="FFFFFF"/>
                </a:solidFill>
                <a:latin typeface="Trebuchet MS"/>
                <a:cs typeface="Trebuchet MS"/>
              </a:rPr>
              <a:t>goals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(also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known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as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integration);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extent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dirty="0" sz="2000" spc="-1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(centralisation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endParaRPr sz="2000">
              <a:latin typeface="Trebuchet MS"/>
              <a:cs typeface="Trebuchet MS"/>
            </a:endParaRPr>
          </a:p>
          <a:p>
            <a:pPr marL="354965">
              <a:lnSpc>
                <a:spcPct val="100000"/>
              </a:lnSpc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decentralisation).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2080" y="193547"/>
            <a:ext cx="9827514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772539" y="372567"/>
            <a:ext cx="9091295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pc="50"/>
              <a:t>The</a:t>
            </a:r>
            <a:r>
              <a:rPr dirty="0" spc="-280"/>
              <a:t> </a:t>
            </a:r>
            <a:r>
              <a:rPr dirty="0" spc="70"/>
              <a:t>importance</a:t>
            </a:r>
            <a:r>
              <a:rPr dirty="0" spc="-295"/>
              <a:t> </a:t>
            </a:r>
            <a:r>
              <a:rPr dirty="0" spc="80"/>
              <a:t>of</a:t>
            </a:r>
            <a:r>
              <a:rPr dirty="0" spc="-285"/>
              <a:t> </a:t>
            </a:r>
            <a:r>
              <a:rPr dirty="0" spc="290"/>
              <a:t>good</a:t>
            </a:r>
            <a:r>
              <a:rPr dirty="0" spc="-300"/>
              <a:t> </a:t>
            </a:r>
            <a:r>
              <a:rPr dirty="0" spc="-10"/>
              <a:t>structure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1491" y="1381201"/>
            <a:ext cx="7922895" cy="46259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480059">
              <a:lnSpc>
                <a:spcPct val="100000"/>
              </a:lnSpc>
              <a:spcBef>
                <a:spcPts val="100"/>
              </a:spcBef>
            </a:pP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‘Good</a:t>
            </a:r>
            <a:r>
              <a:rPr dirty="0" sz="3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3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r>
              <a:rPr dirty="0" sz="3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75">
                <a:solidFill>
                  <a:srgbClr val="FFFFFF"/>
                </a:solidFill>
                <a:latin typeface="Trebuchet MS"/>
                <a:cs typeface="Trebuchet MS"/>
              </a:rPr>
              <a:t>does</a:t>
            </a:r>
            <a:r>
              <a:rPr dirty="0" sz="3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sz="3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10">
                <a:solidFill>
                  <a:srgbClr val="FFFFFF"/>
                </a:solidFill>
                <a:latin typeface="Trebuchet MS"/>
                <a:cs typeface="Trebuchet MS"/>
              </a:rPr>
              <a:t>by </a:t>
            </a:r>
            <a:r>
              <a:rPr dirty="0" sz="3000" spc="-40">
                <a:solidFill>
                  <a:srgbClr val="FFFFFF"/>
                </a:solidFill>
                <a:latin typeface="Trebuchet MS"/>
                <a:cs typeface="Trebuchet MS"/>
              </a:rPr>
              <a:t>itself</a:t>
            </a:r>
            <a:r>
              <a:rPr dirty="0" sz="30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05">
                <a:solidFill>
                  <a:srgbClr val="FFFFFF"/>
                </a:solidFill>
                <a:latin typeface="Trebuchet MS"/>
                <a:cs typeface="Trebuchet MS"/>
              </a:rPr>
              <a:t>produce</a:t>
            </a:r>
            <a:r>
              <a:rPr dirty="0" sz="3000" spc="-2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20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30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performance.</a:t>
            </a:r>
            <a:endParaRPr sz="3000">
              <a:latin typeface="Trebuchet MS"/>
              <a:cs typeface="Trebuchet MS"/>
            </a:endParaRPr>
          </a:p>
          <a:p>
            <a:pPr marL="354965" marR="5080" indent="-342900">
              <a:lnSpc>
                <a:spcPct val="100000"/>
              </a:lnSpc>
              <a:spcBef>
                <a:spcPts val="2965"/>
              </a:spcBef>
              <a:tabLst>
                <a:tab pos="1469390" algn="l"/>
              </a:tabLst>
            </a:pPr>
            <a:r>
              <a:rPr dirty="0" sz="3000" spc="75">
                <a:solidFill>
                  <a:srgbClr val="FFFFFF"/>
                </a:solidFill>
                <a:latin typeface="Trebuchet MS"/>
                <a:cs typeface="Trebuchet MS"/>
              </a:rPr>
              <a:t>But</a:t>
            </a:r>
            <a:r>
              <a:rPr dirty="0" sz="3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90">
                <a:solidFill>
                  <a:srgbClr val="FFFFFF"/>
                </a:solidFill>
                <a:latin typeface="Trebuchet MS"/>
                <a:cs typeface="Trebuchet MS"/>
              </a:rPr>
              <a:t>poor</a:t>
            </a:r>
            <a:r>
              <a:rPr dirty="0" sz="3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3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r>
              <a:rPr dirty="0" sz="3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10">
                <a:solidFill>
                  <a:srgbClr val="FFFFFF"/>
                </a:solidFill>
                <a:latin typeface="Trebuchet MS"/>
                <a:cs typeface="Trebuchet MS"/>
              </a:rPr>
              <a:t>makes </a:t>
            </a:r>
            <a:r>
              <a:rPr dirty="0" sz="3000" spc="19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000" spc="50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r>
              <a:rPr dirty="0" sz="3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impossible,</a:t>
            </a:r>
            <a:r>
              <a:rPr dirty="0" sz="30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30">
                <a:solidFill>
                  <a:srgbClr val="FFFFFF"/>
                </a:solidFill>
                <a:latin typeface="Trebuchet MS"/>
                <a:cs typeface="Trebuchet MS"/>
              </a:rPr>
              <a:t>no</a:t>
            </a:r>
            <a:r>
              <a:rPr dirty="0" sz="30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matter </a:t>
            </a:r>
            <a:r>
              <a:rPr dirty="0" sz="3000" spc="135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3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20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3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individual</a:t>
            </a:r>
            <a:r>
              <a:rPr dirty="0" sz="30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14">
                <a:solidFill>
                  <a:srgbClr val="FFFFFF"/>
                </a:solidFill>
                <a:latin typeface="Trebuchet MS"/>
                <a:cs typeface="Trebuchet MS"/>
              </a:rPr>
              <a:t>managers</a:t>
            </a:r>
            <a:r>
              <a:rPr dirty="0" sz="3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25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3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25">
                <a:solidFill>
                  <a:srgbClr val="FFFFFF"/>
                </a:solidFill>
                <a:latin typeface="Trebuchet MS"/>
                <a:cs typeface="Trebuchet MS"/>
              </a:rPr>
              <a:t>be.</a:t>
            </a:r>
            <a:endParaRPr sz="3000">
              <a:latin typeface="Trebuchet MS"/>
              <a:cs typeface="Trebuchet MS"/>
            </a:endParaRPr>
          </a:p>
          <a:p>
            <a:pPr marL="354965" marR="621665" indent="-342900">
              <a:lnSpc>
                <a:spcPct val="100000"/>
              </a:lnSpc>
              <a:spcBef>
                <a:spcPts val="2670"/>
              </a:spcBef>
            </a:pPr>
            <a:r>
              <a:rPr dirty="0" sz="3000" spc="5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3000" spc="-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60">
                <a:solidFill>
                  <a:srgbClr val="FFFFFF"/>
                </a:solidFill>
                <a:latin typeface="Trebuchet MS"/>
                <a:cs typeface="Trebuchet MS"/>
              </a:rPr>
              <a:t>improve</a:t>
            </a:r>
            <a:r>
              <a:rPr dirty="0" sz="3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3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80">
                <a:solidFill>
                  <a:srgbClr val="FFFFFF"/>
                </a:solidFill>
                <a:latin typeface="Trebuchet MS"/>
                <a:cs typeface="Trebuchet MS"/>
              </a:rPr>
              <a:t>structure…</a:t>
            </a:r>
            <a:r>
              <a:rPr dirty="0" sz="3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20">
                <a:solidFill>
                  <a:srgbClr val="FFFFFF"/>
                </a:solidFill>
                <a:latin typeface="Trebuchet MS"/>
                <a:cs typeface="Trebuchet MS"/>
              </a:rPr>
              <a:t>will </a:t>
            </a:r>
            <a:r>
              <a:rPr dirty="0" sz="3000" spc="-10">
                <a:solidFill>
                  <a:srgbClr val="FFFFFF"/>
                </a:solidFill>
                <a:latin typeface="Trebuchet MS"/>
                <a:cs typeface="Trebuchet MS"/>
              </a:rPr>
              <a:t>therefore</a:t>
            </a:r>
            <a:r>
              <a:rPr dirty="0" sz="3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75">
                <a:solidFill>
                  <a:srgbClr val="FFFFFF"/>
                </a:solidFill>
                <a:latin typeface="Trebuchet MS"/>
                <a:cs typeface="Trebuchet MS"/>
              </a:rPr>
              <a:t>always</a:t>
            </a:r>
            <a:r>
              <a:rPr dirty="0" sz="30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60">
                <a:solidFill>
                  <a:srgbClr val="FFFFFF"/>
                </a:solidFill>
                <a:latin typeface="Trebuchet MS"/>
                <a:cs typeface="Trebuchet MS"/>
              </a:rPr>
              <a:t>improve</a:t>
            </a:r>
            <a:r>
              <a:rPr dirty="0" sz="30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40">
                <a:solidFill>
                  <a:srgbClr val="FFFFFF"/>
                </a:solidFill>
                <a:latin typeface="Trebuchet MS"/>
                <a:cs typeface="Trebuchet MS"/>
              </a:rPr>
              <a:t>performance.’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025"/>
              </a:spcBef>
            </a:pPr>
            <a:r>
              <a:rPr dirty="0" sz="2800" spc="-10" i="1">
                <a:solidFill>
                  <a:srgbClr val="FFFFFF"/>
                </a:solidFill>
                <a:latin typeface="Trebuchet MS"/>
                <a:cs typeface="Trebuchet MS"/>
              </a:rPr>
              <a:t>Drucker</a:t>
            </a:r>
            <a:endParaRPr sz="28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386443" y="5146166"/>
            <a:ext cx="1060450" cy="1401445"/>
            <a:chOff x="9386443" y="5146166"/>
            <a:chExt cx="1060450" cy="1401445"/>
          </a:xfrm>
        </p:grpSpPr>
        <p:sp>
          <p:nvSpPr>
            <p:cNvPr id="6" name="object 6"/>
            <p:cNvSpPr/>
            <p:nvPr/>
          </p:nvSpPr>
          <p:spPr>
            <a:xfrm>
              <a:off x="9386443" y="5146166"/>
              <a:ext cx="1060450" cy="1401445"/>
            </a:xfrm>
            <a:custGeom>
              <a:avLst/>
              <a:gdLst/>
              <a:ahLst/>
              <a:cxnLst/>
              <a:rect l="l" t="t" r="r" b="b"/>
              <a:pathLst>
                <a:path w="1060450" h="1401445">
                  <a:moveTo>
                    <a:pt x="1005585" y="0"/>
                  </a:moveTo>
                  <a:lnTo>
                    <a:pt x="204977" y="751776"/>
                  </a:lnTo>
                  <a:lnTo>
                    <a:pt x="204977" y="662419"/>
                  </a:lnTo>
                  <a:lnTo>
                    <a:pt x="0" y="662419"/>
                  </a:lnTo>
                  <a:lnTo>
                    <a:pt x="0" y="1335773"/>
                  </a:lnTo>
                  <a:lnTo>
                    <a:pt x="71881" y="1401152"/>
                  </a:lnTo>
                  <a:lnTo>
                    <a:pt x="589406" y="751776"/>
                  </a:lnTo>
                  <a:lnTo>
                    <a:pt x="1060068" y="165607"/>
                  </a:lnTo>
                  <a:lnTo>
                    <a:pt x="100558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416923" y="5224525"/>
              <a:ext cx="931544" cy="1168400"/>
            </a:xfrm>
            <a:custGeom>
              <a:avLst/>
              <a:gdLst/>
              <a:ahLst/>
              <a:cxnLst/>
              <a:rect l="l" t="t" r="r" b="b"/>
              <a:pathLst>
                <a:path w="931545" h="1168400">
                  <a:moveTo>
                    <a:pt x="931418" y="0"/>
                  </a:moveTo>
                  <a:lnTo>
                    <a:pt x="144018" y="747496"/>
                  </a:lnTo>
                  <a:lnTo>
                    <a:pt x="144018" y="614565"/>
                  </a:lnTo>
                  <a:lnTo>
                    <a:pt x="0" y="614565"/>
                  </a:lnTo>
                  <a:lnTo>
                    <a:pt x="0" y="1168069"/>
                  </a:lnTo>
                  <a:lnTo>
                    <a:pt x="335407" y="747496"/>
                  </a:lnTo>
                  <a:lnTo>
                    <a:pt x="931418" y="0"/>
                  </a:lnTo>
                  <a:close/>
                </a:path>
              </a:pathLst>
            </a:custGeom>
            <a:solidFill>
              <a:srgbClr val="F80D2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416923" y="5224525"/>
              <a:ext cx="931544" cy="1170305"/>
            </a:xfrm>
            <a:custGeom>
              <a:avLst/>
              <a:gdLst/>
              <a:ahLst/>
              <a:cxnLst/>
              <a:rect l="l" t="t" r="r" b="b"/>
              <a:pathLst>
                <a:path w="931545" h="1170304">
                  <a:moveTo>
                    <a:pt x="144018" y="614578"/>
                  </a:moveTo>
                  <a:lnTo>
                    <a:pt x="0" y="614578"/>
                  </a:lnTo>
                  <a:lnTo>
                    <a:pt x="0" y="1170254"/>
                  </a:lnTo>
                  <a:lnTo>
                    <a:pt x="8763" y="1144104"/>
                  </a:lnTo>
                  <a:lnTo>
                    <a:pt x="8763" y="623290"/>
                  </a:lnTo>
                  <a:lnTo>
                    <a:pt x="130937" y="623290"/>
                  </a:lnTo>
                  <a:lnTo>
                    <a:pt x="144018" y="614578"/>
                  </a:lnTo>
                  <a:close/>
                </a:path>
                <a:path w="931545" h="1170304">
                  <a:moveTo>
                    <a:pt x="872744" y="55499"/>
                  </a:moveTo>
                  <a:lnTo>
                    <a:pt x="141732" y="745324"/>
                  </a:lnTo>
                  <a:lnTo>
                    <a:pt x="128651" y="773658"/>
                  </a:lnTo>
                  <a:lnTo>
                    <a:pt x="822325" y="119888"/>
                  </a:lnTo>
                  <a:lnTo>
                    <a:pt x="872744" y="55499"/>
                  </a:lnTo>
                  <a:close/>
                </a:path>
                <a:path w="931545" h="1170304">
                  <a:moveTo>
                    <a:pt x="931418" y="0"/>
                  </a:moveTo>
                  <a:lnTo>
                    <a:pt x="876808" y="50165"/>
                  </a:lnTo>
                  <a:lnTo>
                    <a:pt x="872744" y="55499"/>
                  </a:lnTo>
                  <a:lnTo>
                    <a:pt x="931418" y="0"/>
                  </a:lnTo>
                  <a:close/>
                </a:path>
              </a:pathLst>
            </a:custGeom>
            <a:solidFill>
              <a:srgbClr val="F851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9416923" y="5294248"/>
              <a:ext cx="875030" cy="1101090"/>
            </a:xfrm>
            <a:custGeom>
              <a:avLst/>
              <a:gdLst/>
              <a:ahLst/>
              <a:cxnLst/>
              <a:rect l="l" t="t" r="r" b="b"/>
              <a:pathLst>
                <a:path w="875029" h="1101089">
                  <a:moveTo>
                    <a:pt x="874776" y="0"/>
                  </a:moveTo>
                  <a:lnTo>
                    <a:pt x="822325" y="50164"/>
                  </a:lnTo>
                  <a:lnTo>
                    <a:pt x="8762" y="1072197"/>
                  </a:lnTo>
                  <a:lnTo>
                    <a:pt x="0" y="1100531"/>
                  </a:lnTo>
                  <a:lnTo>
                    <a:pt x="874776" y="0"/>
                  </a:lnTo>
                  <a:close/>
                </a:path>
              </a:pathLst>
            </a:custGeom>
            <a:solidFill>
              <a:srgbClr val="AC091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547860" y="5841276"/>
              <a:ext cx="13335" cy="154940"/>
            </a:xfrm>
            <a:custGeom>
              <a:avLst/>
              <a:gdLst/>
              <a:ahLst/>
              <a:cxnLst/>
              <a:rect l="l" t="t" r="r" b="b"/>
              <a:pathLst>
                <a:path w="13334" h="154939">
                  <a:moveTo>
                    <a:pt x="13081" y="0"/>
                  </a:moveTo>
                  <a:lnTo>
                    <a:pt x="8636" y="0"/>
                  </a:lnTo>
                  <a:lnTo>
                    <a:pt x="2159" y="6540"/>
                  </a:lnTo>
                  <a:lnTo>
                    <a:pt x="0" y="6540"/>
                  </a:lnTo>
                  <a:lnTo>
                    <a:pt x="0" y="154724"/>
                  </a:lnTo>
                  <a:lnTo>
                    <a:pt x="13081" y="128562"/>
                  </a:lnTo>
                  <a:lnTo>
                    <a:pt x="13081" y="0"/>
                  </a:lnTo>
                  <a:close/>
                </a:path>
              </a:pathLst>
            </a:custGeom>
            <a:solidFill>
              <a:srgbClr val="BD0C1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9445244" y="5889218"/>
              <a:ext cx="28575" cy="416559"/>
            </a:xfrm>
            <a:custGeom>
              <a:avLst/>
              <a:gdLst/>
              <a:ahLst/>
              <a:cxnLst/>
              <a:rect l="l" t="t" r="r" b="b"/>
              <a:pathLst>
                <a:path w="28575" h="416560">
                  <a:moveTo>
                    <a:pt x="2285" y="0"/>
                  </a:moveTo>
                  <a:lnTo>
                    <a:pt x="0" y="416204"/>
                  </a:lnTo>
                  <a:lnTo>
                    <a:pt x="28448" y="376986"/>
                  </a:lnTo>
                  <a:lnTo>
                    <a:pt x="28448" y="2178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F8545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499854" y="5542660"/>
              <a:ext cx="556260" cy="693420"/>
            </a:xfrm>
            <a:custGeom>
              <a:avLst/>
              <a:gdLst/>
              <a:ahLst/>
              <a:cxnLst/>
              <a:rect l="l" t="t" r="r" b="b"/>
              <a:pathLst>
                <a:path w="556259" h="693420">
                  <a:moveTo>
                    <a:pt x="556260" y="0"/>
                  </a:moveTo>
                  <a:lnTo>
                    <a:pt x="0" y="664705"/>
                  </a:lnTo>
                  <a:lnTo>
                    <a:pt x="0" y="693038"/>
                  </a:lnTo>
                  <a:lnTo>
                    <a:pt x="556260" y="0"/>
                  </a:lnTo>
                  <a:close/>
                </a:path>
              </a:pathLst>
            </a:custGeom>
            <a:solidFill>
              <a:srgbClr val="BD0C1C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12848" y="193547"/>
            <a:ext cx="6169913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2945" rIns="0" bIns="0" rtlCol="0" vert="horz">
            <a:spAutoFit/>
          </a:bodyPr>
          <a:lstStyle/>
          <a:p>
            <a:pPr marL="1717039">
              <a:lnSpc>
                <a:spcPct val="100000"/>
              </a:lnSpc>
              <a:spcBef>
                <a:spcPts val="105"/>
              </a:spcBef>
            </a:pPr>
            <a:r>
              <a:rPr dirty="0" spc="50"/>
              <a:t>The</a:t>
            </a:r>
            <a:r>
              <a:rPr dirty="0" spc="-260"/>
              <a:t> </a:t>
            </a:r>
            <a:r>
              <a:rPr dirty="0" spc="135"/>
              <a:t>human</a:t>
            </a:r>
            <a:r>
              <a:rPr dirty="0" spc="-254"/>
              <a:t> </a:t>
            </a:r>
            <a:r>
              <a:rPr dirty="0" spc="85"/>
              <a:t>element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4291" y="1568272"/>
            <a:ext cx="5558790" cy="4110990"/>
          </a:xfrm>
          <a:prstGeom prst="rect">
            <a:avLst/>
          </a:prstGeom>
        </p:spPr>
        <p:txBody>
          <a:bodyPr wrap="square" lIns="0" tIns="49530" rIns="0" bIns="0" rtlCol="0" vert="horz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390"/>
              </a:spcBef>
              <a:buFont typeface="Arial"/>
              <a:buChar char="•"/>
              <a:tabLst>
                <a:tab pos="355600" algn="l"/>
                <a:tab pos="2654935" algn="l"/>
                <a:tab pos="3308985" algn="l"/>
                <a:tab pos="3794125" algn="l"/>
                <a:tab pos="4373245" algn="l"/>
              </a:tabLst>
            </a:pP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actual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operation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35">
                <a:solidFill>
                  <a:srgbClr val="FFFFFF"/>
                </a:solidFill>
                <a:latin typeface="Trebuchet MS"/>
                <a:cs typeface="Trebuchet MS"/>
              </a:rPr>
              <a:t>success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meeting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objectives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will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depend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r>
              <a:rPr dirty="0" sz="24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75" b="1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400" spc="-1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who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within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structure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who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give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shape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personality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80">
                <a:solidFill>
                  <a:srgbClr val="FFFFFF"/>
                </a:solidFill>
                <a:latin typeface="Trebuchet MS"/>
                <a:cs typeface="Trebuchet MS"/>
              </a:rPr>
              <a:t>it.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7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5600" marR="539115" indent="-342900">
              <a:lnSpc>
                <a:spcPct val="90000"/>
              </a:lnSpc>
              <a:buFont typeface="Arial"/>
              <a:buChar char="•"/>
              <a:tabLst>
                <a:tab pos="355600" algn="l"/>
              </a:tabLst>
            </a:pP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Managers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need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consider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how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structural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design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methods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2400" spc="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r>
              <a:rPr dirty="0" sz="2400" spc="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 b="1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r>
              <a:rPr dirty="0" sz="24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members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organisation.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239000" y="1614220"/>
            <a:ext cx="3224783" cy="452628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3667" y="62484"/>
            <a:ext cx="9883902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71246" rIns="0" bIns="0" rtlCol="0" vert="horz">
            <a:spAutoFit/>
          </a:bodyPr>
          <a:lstStyle/>
          <a:p>
            <a:pPr marL="657860">
              <a:lnSpc>
                <a:spcPct val="100000"/>
              </a:lnSpc>
              <a:spcBef>
                <a:spcPts val="100"/>
              </a:spcBef>
            </a:pPr>
            <a:r>
              <a:rPr dirty="0"/>
              <a:t>Interrelated</a:t>
            </a:r>
            <a:r>
              <a:rPr dirty="0" spc="-130"/>
              <a:t> </a:t>
            </a:r>
            <a:r>
              <a:rPr dirty="0" spc="114"/>
              <a:t>levels</a:t>
            </a:r>
            <a:r>
              <a:rPr dirty="0" spc="-95"/>
              <a:t> </a:t>
            </a:r>
            <a:r>
              <a:rPr dirty="0" spc="80"/>
              <a:t>of</a:t>
            </a:r>
            <a:r>
              <a:rPr dirty="0" spc="-95"/>
              <a:t> </a:t>
            </a:r>
            <a:r>
              <a:rPr dirty="0" spc="65"/>
              <a:t>organisation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463" y="5840374"/>
            <a:ext cx="3054350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80">
                <a:latin typeface="Trebuchet MS"/>
                <a:cs typeface="Trebuchet MS"/>
              </a:rPr>
              <a:t> </a:t>
            </a:r>
            <a:r>
              <a:rPr dirty="0" sz="1200" spc="-30">
                <a:latin typeface="Trebuchet MS"/>
                <a:cs typeface="Trebuchet MS"/>
              </a:rPr>
              <a:t>15.1</a:t>
            </a:r>
            <a:r>
              <a:rPr dirty="0" sz="1200" spc="155">
                <a:latin typeface="Trebuchet MS"/>
                <a:cs typeface="Trebuchet MS"/>
              </a:rPr>
              <a:t>  </a:t>
            </a:r>
            <a:r>
              <a:rPr dirty="0" sz="1800" spc="-10">
                <a:latin typeface="Trebuchet MS"/>
                <a:cs typeface="Trebuchet MS"/>
              </a:rPr>
              <a:t>Interrelated</a:t>
            </a:r>
            <a:r>
              <a:rPr dirty="0" sz="1800" spc="-6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levels</a:t>
            </a:r>
            <a:r>
              <a:rPr dirty="0" sz="1800" spc="-40">
                <a:latin typeface="Trebuchet MS"/>
                <a:cs typeface="Trebuchet MS"/>
              </a:rPr>
              <a:t> </a:t>
            </a:r>
            <a:r>
              <a:rPr dirty="0" sz="1800" spc="-25">
                <a:latin typeface="Trebuchet MS"/>
                <a:cs typeface="Trebuchet MS"/>
              </a:rPr>
              <a:t>of </a:t>
            </a:r>
            <a:r>
              <a:rPr dirty="0" sz="1800" spc="-10">
                <a:latin typeface="Trebuchet MS"/>
                <a:cs typeface="Trebuchet MS"/>
              </a:rPr>
              <a:t>organisation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96667" y="1208532"/>
            <a:ext cx="7595616" cy="438454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71315" y="0"/>
            <a:ext cx="5822950" cy="1826895"/>
            <a:chOff x="3671315" y="0"/>
            <a:chExt cx="5822950" cy="182689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71315" y="0"/>
              <a:ext cx="5822442" cy="122301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75887" y="560831"/>
              <a:ext cx="5679186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4042028" y="137287"/>
            <a:ext cx="4953000" cy="1300480"/>
          </a:xfrm>
          <a:prstGeom prst="rect"/>
        </p:spPr>
        <p:txBody>
          <a:bodyPr wrap="square" lIns="0" tIns="88900" rIns="0" bIns="0" rtlCol="0" vert="horz">
            <a:spAutoFit/>
          </a:bodyPr>
          <a:lstStyle/>
          <a:p>
            <a:pPr marL="17145" marR="5080" indent="-5080">
              <a:lnSpc>
                <a:spcPts val="4750"/>
              </a:lnSpc>
              <a:spcBef>
                <a:spcPts val="700"/>
              </a:spcBef>
              <a:tabLst>
                <a:tab pos="2954020" algn="l"/>
              </a:tabLst>
            </a:pPr>
            <a:r>
              <a:rPr dirty="0" spc="50"/>
              <a:t>The</a:t>
            </a:r>
            <a:r>
              <a:rPr dirty="0" spc="-265"/>
              <a:t> </a:t>
            </a:r>
            <a:r>
              <a:rPr dirty="0" spc="70"/>
              <a:t>importance</a:t>
            </a:r>
            <a:r>
              <a:rPr dirty="0" spc="-295"/>
              <a:t> </a:t>
            </a:r>
            <a:r>
              <a:rPr dirty="0" spc="55"/>
              <a:t>of </a:t>
            </a:r>
            <a:r>
              <a:rPr dirty="0" spc="-10"/>
              <a:t>hierarchy:</a:t>
            </a:r>
            <a:r>
              <a:rPr dirty="0"/>
              <a:t>	</a:t>
            </a:r>
            <a:r>
              <a:rPr dirty="0" spc="-110"/>
              <a:t>2</a:t>
            </a:r>
            <a:r>
              <a:rPr dirty="0" spc="-280"/>
              <a:t> </a:t>
            </a:r>
            <a:r>
              <a:rPr dirty="0" spc="80"/>
              <a:t>views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0491" y="1390649"/>
            <a:ext cx="7867650" cy="526288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5600" marR="5080">
              <a:lnSpc>
                <a:spcPct val="100000"/>
              </a:lnSpc>
              <a:spcBef>
                <a:spcPts val="95"/>
              </a:spcBef>
              <a:tabLst>
                <a:tab pos="1181735" algn="l"/>
              </a:tabLst>
            </a:pPr>
            <a:r>
              <a:rPr dirty="0" sz="2800" spc="-40" i="1">
                <a:solidFill>
                  <a:srgbClr val="FFFFFF"/>
                </a:solidFill>
                <a:latin typeface="Trebuchet MS"/>
                <a:cs typeface="Trebuchet MS"/>
              </a:rPr>
              <a:t>‘</a:t>
            </a:r>
            <a:r>
              <a:rPr dirty="0" sz="2800" spc="-40">
                <a:solidFill>
                  <a:srgbClr val="FFFFFF"/>
                </a:solidFill>
                <a:latin typeface="Trebuchet MS"/>
                <a:cs typeface="Trebuchet MS"/>
              </a:rPr>
              <a:t>Authority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is,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0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likely</a:t>
            </a:r>
            <a:r>
              <a:rPr dirty="0"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continue</a:t>
            </a:r>
            <a:r>
              <a:rPr dirty="0"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be, </a:t>
            </a:r>
            <a:r>
              <a:rPr dirty="0" sz="2800" spc="95">
                <a:solidFill>
                  <a:srgbClr val="FFFFFF"/>
                </a:solidFill>
                <a:latin typeface="Trebuchet MS"/>
                <a:cs typeface="Trebuchet MS"/>
              </a:rPr>
              <a:t>less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acceptable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than</a:t>
            </a:r>
            <a:r>
              <a:rPr dirty="0"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70">
                <a:solidFill>
                  <a:srgbClr val="FFFFFF"/>
                </a:solidFill>
                <a:latin typeface="Trebuchet MS"/>
                <a:cs typeface="Trebuchet MS"/>
              </a:rPr>
              <a:t>past.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Better </a:t>
            </a:r>
            <a:r>
              <a:rPr dirty="0" sz="2800" spc="70">
                <a:solidFill>
                  <a:srgbClr val="FFFFFF"/>
                </a:solidFill>
                <a:latin typeface="Trebuchet MS"/>
                <a:cs typeface="Trebuchet MS"/>
              </a:rPr>
              <a:t>educated</a:t>
            </a:r>
            <a:r>
              <a:rPr dirty="0" sz="28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&amp;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5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independent</a:t>
            </a:r>
            <a:r>
              <a:rPr dirty="0" sz="2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9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expect to</a:t>
            </a:r>
            <a:r>
              <a:rPr dirty="0" sz="28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4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8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70">
                <a:solidFill>
                  <a:srgbClr val="FFFFFF"/>
                </a:solidFill>
                <a:latin typeface="Trebuchet MS"/>
                <a:cs typeface="Trebuchet MS"/>
              </a:rPr>
              <a:t>consulted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rather</a:t>
            </a:r>
            <a:endParaRPr sz="2800">
              <a:latin typeface="Trebuchet MS"/>
              <a:cs typeface="Trebuchet MS"/>
            </a:endParaRPr>
          </a:p>
          <a:p>
            <a:pPr marL="355600">
              <a:lnSpc>
                <a:spcPct val="100000"/>
              </a:lnSpc>
            </a:pP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than</a:t>
            </a:r>
            <a:r>
              <a:rPr dirty="0" sz="2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told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r>
              <a:rPr dirty="0" sz="2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do.’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20"/>
              </a:spcBef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Stewart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215"/>
              </a:spcBef>
            </a:pPr>
            <a:endParaRPr sz="2400">
              <a:latin typeface="Trebuchet MS"/>
              <a:cs typeface="Trebuchet MS"/>
            </a:endParaRPr>
          </a:p>
          <a:p>
            <a:pPr marL="355600" marR="60960">
              <a:lnSpc>
                <a:spcPct val="100000"/>
              </a:lnSpc>
              <a:tabLst>
                <a:tab pos="902335" algn="l"/>
                <a:tab pos="1831975" algn="l"/>
              </a:tabLst>
            </a:pP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‘The</a:t>
            </a:r>
            <a:r>
              <a:rPr dirty="0" sz="2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hierarchy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dead,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0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00">
                <a:solidFill>
                  <a:srgbClr val="FFFFFF"/>
                </a:solidFill>
                <a:latin typeface="Trebuchet MS"/>
                <a:cs typeface="Trebuchet MS"/>
              </a:rPr>
              <a:t>has</a:t>
            </a:r>
            <a:r>
              <a:rPr dirty="0"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75">
                <a:solidFill>
                  <a:srgbClr val="FFFFFF"/>
                </a:solidFill>
                <a:latin typeface="Trebuchet MS"/>
                <a:cs typeface="Trebuchet MS"/>
              </a:rPr>
              <a:t>just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20">
                <a:solidFill>
                  <a:srgbClr val="FFFFFF"/>
                </a:solidFill>
                <a:latin typeface="Trebuchet MS"/>
                <a:cs typeface="Trebuchet MS"/>
              </a:rPr>
              <a:t>changed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its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800" spc="-90">
                <a:solidFill>
                  <a:srgbClr val="FFFFFF"/>
                </a:solidFill>
                <a:latin typeface="Trebuchet MS"/>
                <a:cs typeface="Trebuchet MS"/>
              </a:rPr>
              <a:t>form.</a:t>
            </a:r>
            <a:r>
              <a:rPr dirty="0" sz="2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trappings</a:t>
            </a:r>
            <a:r>
              <a:rPr dirty="0" sz="2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5">
                <a:solidFill>
                  <a:srgbClr val="FFFFFF"/>
                </a:solidFill>
                <a:latin typeface="Trebuchet MS"/>
                <a:cs typeface="Trebuchet MS"/>
              </a:rPr>
              <a:t>power</a:t>
            </a:r>
            <a:r>
              <a:rPr dirty="0"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800" spc="95">
                <a:solidFill>
                  <a:srgbClr val="FFFFFF"/>
                </a:solidFill>
                <a:latin typeface="Trebuchet MS"/>
                <a:cs typeface="Trebuchet MS"/>
              </a:rPr>
              <a:t>modern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800" spc="55">
                <a:solidFill>
                  <a:srgbClr val="FFFFFF"/>
                </a:solidFill>
                <a:latin typeface="Trebuchet MS"/>
                <a:cs typeface="Trebuchet MS"/>
              </a:rPr>
              <a:t>workplace</a:t>
            </a:r>
            <a:r>
              <a:rPr dirty="0" sz="2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14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5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20">
                <a:solidFill>
                  <a:srgbClr val="FFFFFF"/>
                </a:solidFill>
                <a:latin typeface="Trebuchet MS"/>
                <a:cs typeface="Trebuchet MS"/>
              </a:rPr>
              <a:t>been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35">
                <a:solidFill>
                  <a:srgbClr val="FFFFFF"/>
                </a:solidFill>
                <a:latin typeface="Trebuchet MS"/>
                <a:cs typeface="Trebuchet MS"/>
              </a:rPr>
              <a:t>toned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down,</a:t>
            </a:r>
            <a:r>
              <a:rPr dirty="0" sz="2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but</a:t>
            </a:r>
            <a:r>
              <a:rPr dirty="0" sz="2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75">
                <a:solidFill>
                  <a:srgbClr val="FFFFFF"/>
                </a:solidFill>
                <a:latin typeface="Trebuchet MS"/>
                <a:cs typeface="Trebuchet MS"/>
              </a:rPr>
              <a:t>boss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70">
                <a:solidFill>
                  <a:srgbClr val="FFFFFF"/>
                </a:solidFill>
                <a:latin typeface="Trebuchet MS"/>
                <a:cs typeface="Trebuchet MS"/>
              </a:rPr>
              <a:t>still</a:t>
            </a:r>
            <a:r>
              <a:rPr dirty="0" sz="2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boss.’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20"/>
              </a:spcBef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Jebb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515600" y="5334000"/>
            <a:ext cx="1480057" cy="102574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763000" y="5157292"/>
            <a:ext cx="1265910" cy="147370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0655" y="193547"/>
            <a:ext cx="6349746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2945" rIns="0" bIns="0" rtlCol="0" vert="horz">
            <a:spAutoFit/>
          </a:bodyPr>
          <a:lstStyle/>
          <a:p>
            <a:pPr marL="1704339">
              <a:lnSpc>
                <a:spcPct val="100000"/>
              </a:lnSpc>
              <a:spcBef>
                <a:spcPts val="105"/>
              </a:spcBef>
            </a:pPr>
            <a:r>
              <a:rPr dirty="0" spc="90"/>
              <a:t>Organisational</a:t>
            </a:r>
            <a:r>
              <a:rPr dirty="0" spc="-305"/>
              <a:t> </a:t>
            </a:r>
            <a:r>
              <a:rPr dirty="0" spc="145"/>
              <a:t>Tasks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6971" y="1901279"/>
            <a:ext cx="6485255" cy="2645410"/>
          </a:xfrm>
          <a:prstGeom prst="rect">
            <a:avLst/>
          </a:prstGeom>
        </p:spPr>
        <p:txBody>
          <a:bodyPr wrap="square" lIns="0" tIns="11049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7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000" spc="-2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3000" spc="-30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b="1">
                <a:solidFill>
                  <a:srgbClr val="FFFFFF"/>
                </a:solidFill>
                <a:latin typeface="Trebuchet MS"/>
                <a:cs typeface="Trebuchet MS"/>
              </a:rPr>
              <a:t>function</a:t>
            </a:r>
            <a:r>
              <a:rPr dirty="0" sz="3000" spc="-1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70" b="1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3000" spc="-1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45" b="1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3000" spc="-1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10" b="1">
                <a:solidFill>
                  <a:srgbClr val="FFFFFF"/>
                </a:solidFill>
                <a:latin typeface="Trebuchet MS"/>
                <a:cs typeface="Trebuchet MS"/>
              </a:rPr>
              <a:t>must:</a:t>
            </a:r>
            <a:endParaRPr sz="3000">
              <a:latin typeface="Trebuchet MS"/>
              <a:cs typeface="Trebuchet MS"/>
            </a:endParaRPr>
          </a:p>
          <a:p>
            <a:pPr lvl="1" marL="755015" indent="-285750">
              <a:lnSpc>
                <a:spcPct val="100000"/>
              </a:lnSpc>
              <a:spcBef>
                <a:spcPts val="71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800" spc="105">
                <a:solidFill>
                  <a:srgbClr val="FFFFFF"/>
                </a:solidFill>
                <a:latin typeface="Trebuchet MS"/>
                <a:cs typeface="Trebuchet MS"/>
              </a:rPr>
              <a:t>Develop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95">
                <a:solidFill>
                  <a:srgbClr val="FFFFFF"/>
                </a:solidFill>
                <a:latin typeface="Trebuchet MS"/>
                <a:cs typeface="Trebuchet MS"/>
              </a:rPr>
              <a:t>goods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0">
                <a:solidFill>
                  <a:srgbClr val="FFFFFF"/>
                </a:solidFill>
                <a:latin typeface="Trebuchet MS"/>
                <a:cs typeface="Trebuchet MS"/>
              </a:rPr>
              <a:t>services</a:t>
            </a:r>
            <a:endParaRPr sz="2800">
              <a:latin typeface="Trebuchet MS"/>
              <a:cs typeface="Trebuchet MS"/>
            </a:endParaRPr>
          </a:p>
          <a:p>
            <a:pPr lvl="1" marL="755015" indent="-285750">
              <a:lnSpc>
                <a:spcPct val="100000"/>
              </a:lnSpc>
              <a:spcBef>
                <a:spcPts val="69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Create</a:t>
            </a:r>
            <a:r>
              <a:rPr dirty="0" sz="2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value</a:t>
            </a:r>
            <a:r>
              <a:rPr dirty="0" sz="2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75">
                <a:solidFill>
                  <a:srgbClr val="FFFFFF"/>
                </a:solidFill>
                <a:latin typeface="Trebuchet MS"/>
                <a:cs typeface="Trebuchet MS"/>
              </a:rPr>
              <a:t>(make/do</a:t>
            </a:r>
            <a:r>
              <a:rPr dirty="0" sz="2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35">
                <a:solidFill>
                  <a:srgbClr val="FFFFFF"/>
                </a:solidFill>
                <a:latin typeface="Trebuchet MS"/>
                <a:cs typeface="Trebuchet MS"/>
              </a:rPr>
              <a:t>something)</a:t>
            </a:r>
            <a:endParaRPr sz="2800">
              <a:latin typeface="Trebuchet MS"/>
              <a:cs typeface="Trebuchet MS"/>
            </a:endParaRPr>
          </a:p>
          <a:p>
            <a:pPr lvl="1" marL="755015" indent="-285750">
              <a:lnSpc>
                <a:spcPct val="100000"/>
              </a:lnSpc>
              <a:spcBef>
                <a:spcPts val="700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Distribute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5">
                <a:solidFill>
                  <a:srgbClr val="FFFFFF"/>
                </a:solidFill>
                <a:latin typeface="Trebuchet MS"/>
                <a:cs typeface="Trebuchet MS"/>
              </a:rPr>
              <a:t>product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35">
                <a:solidFill>
                  <a:srgbClr val="FFFFFF"/>
                </a:solidFill>
                <a:latin typeface="Trebuchet MS"/>
                <a:cs typeface="Trebuchet MS"/>
              </a:rPr>
              <a:t>service</a:t>
            </a:r>
            <a:endParaRPr sz="2800">
              <a:latin typeface="Trebuchet MS"/>
              <a:cs typeface="Trebuchet MS"/>
            </a:endParaRPr>
          </a:p>
          <a:p>
            <a:pPr lvl="1" marL="755015" indent="-285750">
              <a:lnSpc>
                <a:spcPct val="100000"/>
              </a:lnSpc>
              <a:spcBef>
                <a:spcPts val="710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Finance</a:t>
            </a:r>
            <a:r>
              <a:rPr dirty="0" sz="2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22729" y="5633720"/>
            <a:ext cx="1325245" cy="6356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Woodward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(1980)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90155" y="4325264"/>
            <a:ext cx="2193417" cy="232232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543800" y="1371600"/>
            <a:ext cx="1815338" cy="179857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42160" y="3047"/>
            <a:ext cx="9635490" cy="1869439"/>
            <a:chOff x="2042160" y="3047"/>
            <a:chExt cx="9635490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42160" y="3047"/>
              <a:ext cx="9635490" cy="126568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19700" y="606552"/>
              <a:ext cx="3280409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88900" rIns="0" bIns="0" rtlCol="0" vert="horz">
            <a:spAutoFit/>
          </a:bodyPr>
          <a:lstStyle/>
          <a:p>
            <a:pPr marL="4724400" marR="5080" indent="-3178175">
              <a:lnSpc>
                <a:spcPts val="4750"/>
              </a:lnSpc>
              <a:spcBef>
                <a:spcPts val="700"/>
              </a:spcBef>
            </a:pPr>
            <a:r>
              <a:rPr dirty="0" spc="90"/>
              <a:t>Organisational</a:t>
            </a:r>
            <a:r>
              <a:rPr dirty="0" spc="-270"/>
              <a:t> </a:t>
            </a:r>
            <a:r>
              <a:rPr dirty="0" spc="180"/>
              <a:t>Support/Element </a:t>
            </a:r>
            <a:r>
              <a:rPr dirty="0" spc="50"/>
              <a:t>functions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3891" y="1556385"/>
            <a:ext cx="4721225" cy="4394835"/>
          </a:xfrm>
          <a:prstGeom prst="rect">
            <a:avLst/>
          </a:prstGeom>
        </p:spPr>
        <p:txBody>
          <a:bodyPr wrap="square" lIns="0" tIns="62865" rIns="0" bIns="0" rtlCol="0" vert="horz">
            <a:spAutoFit/>
          </a:bodyPr>
          <a:lstStyle/>
          <a:p>
            <a:pPr marL="355600" marR="5080" indent="-343535">
              <a:lnSpc>
                <a:spcPts val="3000"/>
              </a:lnSpc>
              <a:spcBef>
                <a:spcPts val="49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Activities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45">
                <a:solidFill>
                  <a:srgbClr val="FFFFFF"/>
                </a:solidFill>
                <a:latin typeface="Trebuchet MS"/>
                <a:cs typeface="Trebuchet MS"/>
              </a:rPr>
              <a:t>supportive</a:t>
            </a:r>
            <a:r>
              <a:rPr dirty="0" sz="2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task</a:t>
            </a:r>
            <a:r>
              <a:rPr dirty="0" sz="2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functions</a:t>
            </a:r>
            <a:endParaRPr sz="2800">
              <a:latin typeface="Trebuchet MS"/>
              <a:cs typeface="Trebuchet MS"/>
            </a:endParaRPr>
          </a:p>
          <a:p>
            <a:pPr marL="355600" marR="287655" indent="-343535">
              <a:lnSpc>
                <a:spcPts val="3000"/>
              </a:lnSpc>
              <a:spcBef>
                <a:spcPts val="705"/>
              </a:spcBef>
              <a:buFont typeface="Arial"/>
              <a:buChar char="•"/>
              <a:tabLst>
                <a:tab pos="355600" algn="l"/>
                <a:tab pos="2228215" algn="l"/>
              </a:tabLst>
            </a:pP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Part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800" spc="85">
                <a:solidFill>
                  <a:srgbClr val="FFFFFF"/>
                </a:solidFill>
                <a:latin typeface="Trebuchet MS"/>
                <a:cs typeface="Trebuchet MS"/>
              </a:rPr>
              <a:t>management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process:</a:t>
            </a:r>
            <a:endParaRPr sz="2800">
              <a:latin typeface="Trebuchet MS"/>
              <a:cs typeface="Trebuchet MS"/>
            </a:endParaRPr>
          </a:p>
          <a:p>
            <a:pPr lvl="1" marL="755015" marR="678815" indent="-285750">
              <a:lnSpc>
                <a:spcPts val="3000"/>
              </a:lnSpc>
              <a:spcBef>
                <a:spcPts val="700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800" spc="125">
                <a:solidFill>
                  <a:srgbClr val="FFFFFF"/>
                </a:solidFill>
                <a:latin typeface="Trebuchet MS"/>
                <a:cs typeface="Trebuchet MS"/>
              </a:rPr>
              <a:t>Human</a:t>
            </a:r>
            <a:r>
              <a:rPr dirty="0" sz="2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5">
                <a:solidFill>
                  <a:srgbClr val="FFFFFF"/>
                </a:solidFill>
                <a:latin typeface="Trebuchet MS"/>
                <a:cs typeface="Trebuchet MS"/>
              </a:rPr>
              <a:t>resource </a:t>
            </a:r>
            <a:r>
              <a:rPr dirty="0" sz="2800" spc="5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800" spc="95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28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(HRM)</a:t>
            </a:r>
            <a:endParaRPr sz="2800">
              <a:latin typeface="Trebuchet MS"/>
              <a:cs typeface="Trebuchet MS"/>
            </a:endParaRPr>
          </a:p>
          <a:p>
            <a:pPr lvl="1" marL="755650" indent="-285750">
              <a:lnSpc>
                <a:spcPct val="100000"/>
              </a:lnSpc>
              <a:spcBef>
                <a:spcPts val="260"/>
              </a:spcBef>
              <a:buFont typeface="Arial"/>
              <a:buChar char="–"/>
              <a:tabLst>
                <a:tab pos="755650" algn="l"/>
              </a:tabLst>
            </a:pPr>
            <a:r>
              <a:rPr dirty="0" sz="2800" spc="45">
                <a:solidFill>
                  <a:srgbClr val="FFFFFF"/>
                </a:solidFill>
                <a:latin typeface="Trebuchet MS"/>
                <a:cs typeface="Trebuchet MS"/>
              </a:rPr>
              <a:t>Planning</a:t>
            </a:r>
            <a:endParaRPr sz="2800">
              <a:latin typeface="Trebuchet MS"/>
              <a:cs typeface="Trebuchet MS"/>
            </a:endParaRPr>
          </a:p>
          <a:p>
            <a:pPr lvl="1" marL="755650" indent="-285750">
              <a:lnSpc>
                <a:spcPct val="100000"/>
              </a:lnSpc>
              <a:spcBef>
                <a:spcPts val="305"/>
              </a:spcBef>
              <a:buFont typeface="Arial"/>
              <a:buChar char="–"/>
              <a:tabLst>
                <a:tab pos="755650" algn="l"/>
              </a:tabLst>
            </a:pP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Public</a:t>
            </a:r>
            <a:r>
              <a:rPr dirty="0" sz="2800" spc="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relations</a:t>
            </a:r>
            <a:endParaRPr sz="2800">
              <a:latin typeface="Trebuchet MS"/>
              <a:cs typeface="Trebuchet MS"/>
            </a:endParaRPr>
          </a:p>
          <a:p>
            <a:pPr lvl="1" marL="755650" indent="-285750">
              <a:lnSpc>
                <a:spcPct val="100000"/>
              </a:lnSpc>
              <a:spcBef>
                <a:spcPts val="300"/>
              </a:spcBef>
              <a:buFont typeface="Arial"/>
              <a:buChar char="–"/>
              <a:tabLst>
                <a:tab pos="755650" algn="l"/>
              </a:tabLst>
            </a:pP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Quality</a:t>
            </a:r>
            <a:r>
              <a:rPr dirty="0"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endParaRPr sz="2800">
              <a:latin typeface="Trebuchet MS"/>
              <a:cs typeface="Trebuchet MS"/>
            </a:endParaRPr>
          </a:p>
          <a:p>
            <a:pPr lvl="1" marL="755650" indent="-285750">
              <a:lnSpc>
                <a:spcPct val="100000"/>
              </a:lnSpc>
              <a:spcBef>
                <a:spcPts val="300"/>
              </a:spcBef>
              <a:buFont typeface="Arial"/>
              <a:buChar char="–"/>
              <a:tabLst>
                <a:tab pos="755650" algn="l"/>
              </a:tabLst>
            </a:pPr>
            <a:r>
              <a:rPr dirty="0" sz="2800" spc="45">
                <a:solidFill>
                  <a:srgbClr val="FFFFFF"/>
                </a:solidFill>
                <a:latin typeface="Trebuchet MS"/>
                <a:cs typeface="Trebuchet MS"/>
              </a:rPr>
              <a:t>Maintenance</a:t>
            </a:r>
            <a:endParaRPr sz="2800">
              <a:latin typeface="Trebuchet MS"/>
              <a:cs typeface="Trebuchet M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211315" y="1885099"/>
            <a:ext cx="3943350" cy="3961129"/>
            <a:chOff x="6211315" y="1885099"/>
            <a:chExt cx="3943350" cy="3961129"/>
          </a:xfrm>
        </p:grpSpPr>
        <p:sp>
          <p:nvSpPr>
            <p:cNvPr id="8" name="object 8"/>
            <p:cNvSpPr/>
            <p:nvPr/>
          </p:nvSpPr>
          <p:spPr>
            <a:xfrm>
              <a:off x="6278371" y="1957958"/>
              <a:ext cx="3641725" cy="3812540"/>
            </a:xfrm>
            <a:custGeom>
              <a:avLst/>
              <a:gdLst/>
              <a:ahLst/>
              <a:cxnLst/>
              <a:rect l="l" t="t" r="r" b="b"/>
              <a:pathLst>
                <a:path w="3641725" h="3812540">
                  <a:moveTo>
                    <a:pt x="1690624" y="0"/>
                  </a:moveTo>
                  <a:lnTo>
                    <a:pt x="1103756" y="95123"/>
                  </a:lnTo>
                  <a:lnTo>
                    <a:pt x="779652" y="16763"/>
                  </a:lnTo>
                  <a:lnTo>
                    <a:pt x="321309" y="22351"/>
                  </a:lnTo>
                  <a:lnTo>
                    <a:pt x="86613" y="193166"/>
                  </a:lnTo>
                  <a:lnTo>
                    <a:pt x="78231" y="249174"/>
                  </a:lnTo>
                  <a:lnTo>
                    <a:pt x="61467" y="372363"/>
                  </a:lnTo>
                  <a:lnTo>
                    <a:pt x="41910" y="504063"/>
                  </a:lnTo>
                  <a:lnTo>
                    <a:pt x="33527" y="582549"/>
                  </a:lnTo>
                  <a:lnTo>
                    <a:pt x="8381" y="1495805"/>
                  </a:lnTo>
                  <a:lnTo>
                    <a:pt x="13969" y="1568577"/>
                  </a:lnTo>
                  <a:lnTo>
                    <a:pt x="36322" y="1904745"/>
                  </a:lnTo>
                  <a:lnTo>
                    <a:pt x="41910" y="1999995"/>
                  </a:lnTo>
                  <a:lnTo>
                    <a:pt x="83819" y="2338959"/>
                  </a:lnTo>
                  <a:lnTo>
                    <a:pt x="111760" y="2557398"/>
                  </a:lnTo>
                  <a:lnTo>
                    <a:pt x="125729" y="2655442"/>
                  </a:lnTo>
                  <a:lnTo>
                    <a:pt x="0" y="3268979"/>
                  </a:lnTo>
                  <a:lnTo>
                    <a:pt x="8381" y="3324987"/>
                  </a:lnTo>
                  <a:lnTo>
                    <a:pt x="36322" y="3448304"/>
                  </a:lnTo>
                  <a:lnTo>
                    <a:pt x="64262" y="3579876"/>
                  </a:lnTo>
                  <a:lnTo>
                    <a:pt x="83819" y="3647109"/>
                  </a:lnTo>
                  <a:lnTo>
                    <a:pt x="117348" y="3677919"/>
                  </a:lnTo>
                  <a:lnTo>
                    <a:pt x="181610" y="3728351"/>
                  </a:lnTo>
                  <a:lnTo>
                    <a:pt x="273811" y="3792778"/>
                  </a:lnTo>
                  <a:lnTo>
                    <a:pt x="544956" y="3792778"/>
                  </a:lnTo>
                  <a:lnTo>
                    <a:pt x="994791" y="3677919"/>
                  </a:lnTo>
                  <a:lnTo>
                    <a:pt x="1436370" y="3750767"/>
                  </a:lnTo>
                  <a:lnTo>
                    <a:pt x="2037079" y="3770376"/>
                  </a:lnTo>
                  <a:lnTo>
                    <a:pt x="2604261" y="3680726"/>
                  </a:lnTo>
                  <a:lnTo>
                    <a:pt x="3048634" y="3812387"/>
                  </a:lnTo>
                  <a:lnTo>
                    <a:pt x="3481958" y="3747960"/>
                  </a:lnTo>
                  <a:lnTo>
                    <a:pt x="3537711" y="3423030"/>
                  </a:lnTo>
                  <a:lnTo>
                    <a:pt x="3506851" y="2980435"/>
                  </a:lnTo>
                  <a:lnTo>
                    <a:pt x="3641217" y="2112010"/>
                  </a:lnTo>
                  <a:lnTo>
                    <a:pt x="3515359" y="1467739"/>
                  </a:lnTo>
                  <a:lnTo>
                    <a:pt x="3518154" y="1103629"/>
                  </a:lnTo>
                  <a:lnTo>
                    <a:pt x="3604641" y="380873"/>
                  </a:lnTo>
                  <a:lnTo>
                    <a:pt x="3459479" y="114680"/>
                  </a:lnTo>
                  <a:lnTo>
                    <a:pt x="3073780" y="61721"/>
                  </a:lnTo>
                  <a:lnTo>
                    <a:pt x="2755264" y="106425"/>
                  </a:lnTo>
                  <a:lnTo>
                    <a:pt x="2104135" y="25145"/>
                  </a:lnTo>
                  <a:lnTo>
                    <a:pt x="1690624" y="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8709532" y="3674998"/>
              <a:ext cx="1193165" cy="2092960"/>
            </a:xfrm>
            <a:custGeom>
              <a:avLst/>
              <a:gdLst/>
              <a:ahLst/>
              <a:cxnLst/>
              <a:rect l="l" t="t" r="r" b="b"/>
              <a:pathLst>
                <a:path w="1193165" h="2092960">
                  <a:moveTo>
                    <a:pt x="1193038" y="0"/>
                  </a:moveTo>
                  <a:lnTo>
                    <a:pt x="927735" y="324993"/>
                  </a:lnTo>
                  <a:lnTo>
                    <a:pt x="720851" y="431419"/>
                  </a:lnTo>
                  <a:lnTo>
                    <a:pt x="687451" y="823594"/>
                  </a:lnTo>
                  <a:lnTo>
                    <a:pt x="553212" y="876807"/>
                  </a:lnTo>
                  <a:lnTo>
                    <a:pt x="229235" y="1098169"/>
                  </a:lnTo>
                  <a:lnTo>
                    <a:pt x="220725" y="1462277"/>
                  </a:lnTo>
                  <a:lnTo>
                    <a:pt x="89535" y="1669541"/>
                  </a:lnTo>
                  <a:lnTo>
                    <a:pt x="0" y="2036521"/>
                  </a:lnTo>
                  <a:lnTo>
                    <a:pt x="723773" y="2092553"/>
                  </a:lnTo>
                  <a:lnTo>
                    <a:pt x="1114806" y="1963686"/>
                  </a:lnTo>
                  <a:lnTo>
                    <a:pt x="1193038" y="0"/>
                  </a:lnTo>
                  <a:close/>
                </a:path>
              </a:pathLst>
            </a:custGeom>
            <a:solidFill>
              <a:srgbClr val="9E807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251568" y="3756279"/>
              <a:ext cx="578485" cy="2011680"/>
            </a:xfrm>
            <a:custGeom>
              <a:avLst/>
              <a:gdLst/>
              <a:ahLst/>
              <a:cxnLst/>
              <a:rect l="l" t="t" r="r" b="b"/>
              <a:pathLst>
                <a:path w="578484" h="2011679">
                  <a:moveTo>
                    <a:pt x="567435" y="0"/>
                  </a:moveTo>
                  <a:lnTo>
                    <a:pt x="399669" y="198882"/>
                  </a:lnTo>
                  <a:lnTo>
                    <a:pt x="178815" y="322199"/>
                  </a:lnTo>
                  <a:lnTo>
                    <a:pt x="125856" y="658241"/>
                  </a:lnTo>
                  <a:lnTo>
                    <a:pt x="0" y="795528"/>
                  </a:lnTo>
                  <a:lnTo>
                    <a:pt x="215137" y="1338961"/>
                  </a:lnTo>
                  <a:lnTo>
                    <a:pt x="192785" y="1663954"/>
                  </a:lnTo>
                  <a:lnTo>
                    <a:pt x="42036" y="1896414"/>
                  </a:lnTo>
                  <a:lnTo>
                    <a:pt x="131317" y="2011273"/>
                  </a:lnTo>
                  <a:lnTo>
                    <a:pt x="474979" y="1644269"/>
                  </a:lnTo>
                  <a:lnTo>
                    <a:pt x="206882" y="1767586"/>
                  </a:lnTo>
                  <a:lnTo>
                    <a:pt x="480695" y="1529461"/>
                  </a:lnTo>
                  <a:lnTo>
                    <a:pt x="254253" y="1605153"/>
                  </a:lnTo>
                  <a:lnTo>
                    <a:pt x="497458" y="1383792"/>
                  </a:lnTo>
                  <a:lnTo>
                    <a:pt x="315722" y="1465072"/>
                  </a:lnTo>
                  <a:lnTo>
                    <a:pt x="438784" y="1072896"/>
                  </a:lnTo>
                  <a:lnTo>
                    <a:pt x="240410" y="1095248"/>
                  </a:lnTo>
                  <a:lnTo>
                    <a:pt x="217931" y="551815"/>
                  </a:lnTo>
                  <a:lnTo>
                    <a:pt x="410717" y="725551"/>
                  </a:lnTo>
                  <a:lnTo>
                    <a:pt x="265556" y="364109"/>
                  </a:lnTo>
                  <a:lnTo>
                    <a:pt x="539369" y="784352"/>
                  </a:lnTo>
                  <a:lnTo>
                    <a:pt x="382904" y="294132"/>
                  </a:lnTo>
                  <a:lnTo>
                    <a:pt x="578484" y="562991"/>
                  </a:lnTo>
                  <a:lnTo>
                    <a:pt x="567435" y="0"/>
                  </a:lnTo>
                  <a:close/>
                </a:path>
              </a:pathLst>
            </a:custGeom>
            <a:solidFill>
              <a:srgbClr val="A88A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172957" y="3666616"/>
              <a:ext cx="1445260" cy="815340"/>
            </a:xfrm>
            <a:custGeom>
              <a:avLst/>
              <a:gdLst/>
              <a:ahLst/>
              <a:cxnLst/>
              <a:rect l="l" t="t" r="r" b="b"/>
              <a:pathLst>
                <a:path w="1445259" h="815339">
                  <a:moveTo>
                    <a:pt x="1148334" y="0"/>
                  </a:moveTo>
                  <a:lnTo>
                    <a:pt x="1070228" y="5587"/>
                  </a:lnTo>
                  <a:lnTo>
                    <a:pt x="1039495" y="16890"/>
                  </a:lnTo>
                  <a:lnTo>
                    <a:pt x="972439" y="39242"/>
                  </a:lnTo>
                  <a:lnTo>
                    <a:pt x="902589" y="64515"/>
                  </a:lnTo>
                  <a:lnTo>
                    <a:pt x="868934" y="78485"/>
                  </a:lnTo>
                  <a:lnTo>
                    <a:pt x="829818" y="92455"/>
                  </a:lnTo>
                  <a:lnTo>
                    <a:pt x="673353" y="142874"/>
                  </a:lnTo>
                  <a:lnTo>
                    <a:pt x="637159" y="156844"/>
                  </a:lnTo>
                  <a:lnTo>
                    <a:pt x="237490" y="229742"/>
                  </a:lnTo>
                  <a:lnTo>
                    <a:pt x="11175" y="397763"/>
                  </a:lnTo>
                  <a:lnTo>
                    <a:pt x="8382" y="442594"/>
                  </a:lnTo>
                  <a:lnTo>
                    <a:pt x="5588" y="540638"/>
                  </a:lnTo>
                  <a:lnTo>
                    <a:pt x="0" y="641476"/>
                  </a:lnTo>
                  <a:lnTo>
                    <a:pt x="0" y="694689"/>
                  </a:lnTo>
                  <a:lnTo>
                    <a:pt x="13970" y="711580"/>
                  </a:lnTo>
                  <a:lnTo>
                    <a:pt x="50292" y="747902"/>
                  </a:lnTo>
                  <a:lnTo>
                    <a:pt x="103377" y="809624"/>
                  </a:lnTo>
                  <a:lnTo>
                    <a:pt x="178816" y="815212"/>
                  </a:lnTo>
                  <a:lnTo>
                    <a:pt x="586994" y="815212"/>
                  </a:lnTo>
                  <a:lnTo>
                    <a:pt x="620395" y="644270"/>
                  </a:lnTo>
                  <a:lnTo>
                    <a:pt x="1053465" y="596645"/>
                  </a:lnTo>
                  <a:lnTo>
                    <a:pt x="1363726" y="403351"/>
                  </a:lnTo>
                  <a:lnTo>
                    <a:pt x="1319022" y="350138"/>
                  </a:lnTo>
                  <a:lnTo>
                    <a:pt x="1260348" y="322198"/>
                  </a:lnTo>
                  <a:lnTo>
                    <a:pt x="1413891" y="151256"/>
                  </a:lnTo>
                  <a:lnTo>
                    <a:pt x="1444752" y="86867"/>
                  </a:lnTo>
                  <a:lnTo>
                    <a:pt x="1349628" y="13969"/>
                  </a:lnTo>
                  <a:lnTo>
                    <a:pt x="1148334" y="0"/>
                  </a:lnTo>
                  <a:close/>
                </a:path>
              </a:pathLst>
            </a:custGeom>
            <a:solidFill>
              <a:srgbClr val="DE615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8742934" y="4773167"/>
              <a:ext cx="671195" cy="983615"/>
            </a:xfrm>
            <a:custGeom>
              <a:avLst/>
              <a:gdLst/>
              <a:ahLst/>
              <a:cxnLst/>
              <a:rect l="l" t="t" r="r" b="b"/>
              <a:pathLst>
                <a:path w="671195" h="983614">
                  <a:moveTo>
                    <a:pt x="371729" y="739521"/>
                  </a:moveTo>
                  <a:lnTo>
                    <a:pt x="349377" y="618998"/>
                  </a:lnTo>
                  <a:lnTo>
                    <a:pt x="304673" y="369697"/>
                  </a:lnTo>
                  <a:lnTo>
                    <a:pt x="257302" y="120396"/>
                  </a:lnTo>
                  <a:lnTo>
                    <a:pt x="237744" y="8382"/>
                  </a:lnTo>
                  <a:lnTo>
                    <a:pt x="192913" y="0"/>
                  </a:lnTo>
                  <a:lnTo>
                    <a:pt x="148209" y="369697"/>
                  </a:lnTo>
                  <a:lnTo>
                    <a:pt x="8509" y="571373"/>
                  </a:lnTo>
                  <a:lnTo>
                    <a:pt x="0" y="764667"/>
                  </a:lnTo>
                  <a:lnTo>
                    <a:pt x="67183" y="896340"/>
                  </a:lnTo>
                  <a:lnTo>
                    <a:pt x="315976" y="921550"/>
                  </a:lnTo>
                  <a:lnTo>
                    <a:pt x="170561" y="579755"/>
                  </a:lnTo>
                  <a:lnTo>
                    <a:pt x="248793" y="392176"/>
                  </a:lnTo>
                  <a:lnTo>
                    <a:pt x="352171" y="689102"/>
                  </a:lnTo>
                  <a:lnTo>
                    <a:pt x="371729" y="739521"/>
                  </a:lnTo>
                  <a:close/>
                </a:path>
                <a:path w="671195" h="983614">
                  <a:moveTo>
                    <a:pt x="670814" y="585343"/>
                  </a:moveTo>
                  <a:lnTo>
                    <a:pt x="654050" y="403352"/>
                  </a:lnTo>
                  <a:lnTo>
                    <a:pt x="631698" y="224028"/>
                  </a:lnTo>
                  <a:lnTo>
                    <a:pt x="570103" y="549021"/>
                  </a:lnTo>
                  <a:lnTo>
                    <a:pt x="391287" y="703072"/>
                  </a:lnTo>
                  <a:lnTo>
                    <a:pt x="408051" y="932751"/>
                  </a:lnTo>
                  <a:lnTo>
                    <a:pt x="595376" y="983183"/>
                  </a:lnTo>
                  <a:lnTo>
                    <a:pt x="564515" y="731139"/>
                  </a:lnTo>
                  <a:lnTo>
                    <a:pt x="670814" y="585343"/>
                  </a:lnTo>
                  <a:close/>
                </a:path>
              </a:pathLst>
            </a:custGeom>
            <a:solidFill>
              <a:srgbClr val="A88A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717029" y="3674998"/>
              <a:ext cx="1282700" cy="801370"/>
            </a:xfrm>
            <a:custGeom>
              <a:avLst/>
              <a:gdLst/>
              <a:ahLst/>
              <a:cxnLst/>
              <a:rect l="l" t="t" r="r" b="b"/>
              <a:pathLst>
                <a:path w="1282700" h="801370">
                  <a:moveTo>
                    <a:pt x="354965" y="0"/>
                  </a:moveTo>
                  <a:lnTo>
                    <a:pt x="139826" y="14096"/>
                  </a:lnTo>
                  <a:lnTo>
                    <a:pt x="92328" y="33655"/>
                  </a:lnTo>
                  <a:lnTo>
                    <a:pt x="36449" y="61721"/>
                  </a:lnTo>
                  <a:lnTo>
                    <a:pt x="0" y="112140"/>
                  </a:lnTo>
                  <a:lnTo>
                    <a:pt x="100711" y="252221"/>
                  </a:lnTo>
                  <a:lnTo>
                    <a:pt x="117475" y="311023"/>
                  </a:lnTo>
                  <a:lnTo>
                    <a:pt x="47625" y="400557"/>
                  </a:lnTo>
                  <a:lnTo>
                    <a:pt x="321437" y="588263"/>
                  </a:lnTo>
                  <a:lnTo>
                    <a:pt x="712597" y="652780"/>
                  </a:lnTo>
                  <a:lnTo>
                    <a:pt x="726567" y="750824"/>
                  </a:lnTo>
                  <a:lnTo>
                    <a:pt x="969772" y="801243"/>
                  </a:lnTo>
                  <a:lnTo>
                    <a:pt x="1282700" y="691895"/>
                  </a:lnTo>
                  <a:lnTo>
                    <a:pt x="1263142" y="389381"/>
                  </a:lnTo>
                  <a:lnTo>
                    <a:pt x="897127" y="187706"/>
                  </a:lnTo>
                  <a:lnTo>
                    <a:pt x="748919" y="176530"/>
                  </a:lnTo>
                  <a:lnTo>
                    <a:pt x="483489" y="86868"/>
                  </a:lnTo>
                  <a:lnTo>
                    <a:pt x="354965" y="0"/>
                  </a:lnTo>
                  <a:close/>
                </a:path>
              </a:pathLst>
            </a:custGeom>
            <a:solidFill>
              <a:srgbClr val="DE615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424038" y="4378198"/>
              <a:ext cx="1341755" cy="1450975"/>
            </a:xfrm>
            <a:custGeom>
              <a:avLst/>
              <a:gdLst/>
              <a:ahLst/>
              <a:cxnLst/>
              <a:rect l="l" t="t" r="r" b="b"/>
              <a:pathLst>
                <a:path w="1341754" h="1450975">
                  <a:moveTo>
                    <a:pt x="740536" y="0"/>
                  </a:moveTo>
                  <a:lnTo>
                    <a:pt x="715390" y="0"/>
                  </a:lnTo>
                  <a:lnTo>
                    <a:pt x="698626" y="268858"/>
                  </a:lnTo>
                  <a:lnTo>
                    <a:pt x="718184" y="582549"/>
                  </a:lnTo>
                  <a:lnTo>
                    <a:pt x="726566" y="1352930"/>
                  </a:lnTo>
                  <a:lnTo>
                    <a:pt x="639952" y="1327721"/>
                  </a:lnTo>
                  <a:lnTo>
                    <a:pt x="623188" y="890777"/>
                  </a:lnTo>
                  <a:lnTo>
                    <a:pt x="637158" y="341756"/>
                  </a:lnTo>
                  <a:lnTo>
                    <a:pt x="639952" y="8381"/>
                  </a:lnTo>
                  <a:lnTo>
                    <a:pt x="271144" y="25145"/>
                  </a:lnTo>
                  <a:lnTo>
                    <a:pt x="0" y="44831"/>
                  </a:lnTo>
                  <a:lnTo>
                    <a:pt x="36321" y="249300"/>
                  </a:lnTo>
                  <a:lnTo>
                    <a:pt x="30733" y="717041"/>
                  </a:lnTo>
                  <a:lnTo>
                    <a:pt x="30733" y="1310919"/>
                  </a:lnTo>
                  <a:lnTo>
                    <a:pt x="41909" y="1361338"/>
                  </a:lnTo>
                  <a:lnTo>
                    <a:pt x="108965" y="1375346"/>
                  </a:lnTo>
                  <a:lnTo>
                    <a:pt x="265556" y="1406156"/>
                  </a:lnTo>
                  <a:lnTo>
                    <a:pt x="452754" y="1436966"/>
                  </a:lnTo>
                  <a:lnTo>
                    <a:pt x="603630" y="1450974"/>
                  </a:lnTo>
                  <a:lnTo>
                    <a:pt x="765682" y="1442567"/>
                  </a:lnTo>
                  <a:lnTo>
                    <a:pt x="952880" y="1417358"/>
                  </a:lnTo>
                  <a:lnTo>
                    <a:pt x="1313433" y="1352930"/>
                  </a:lnTo>
                  <a:lnTo>
                    <a:pt x="1341246" y="1305305"/>
                  </a:lnTo>
                  <a:lnTo>
                    <a:pt x="1335912" y="1210068"/>
                  </a:lnTo>
                  <a:lnTo>
                    <a:pt x="1316354" y="1112011"/>
                  </a:lnTo>
                  <a:lnTo>
                    <a:pt x="1305052" y="1058798"/>
                  </a:lnTo>
                  <a:lnTo>
                    <a:pt x="1307845" y="930020"/>
                  </a:lnTo>
                  <a:lnTo>
                    <a:pt x="1321688" y="672210"/>
                  </a:lnTo>
                  <a:lnTo>
                    <a:pt x="1332991" y="417321"/>
                  </a:lnTo>
                  <a:lnTo>
                    <a:pt x="1338452" y="305307"/>
                  </a:lnTo>
                  <a:lnTo>
                    <a:pt x="1324482" y="50418"/>
                  </a:lnTo>
                  <a:lnTo>
                    <a:pt x="1257427" y="42037"/>
                  </a:lnTo>
                  <a:lnTo>
                    <a:pt x="1106551" y="27939"/>
                  </a:lnTo>
                  <a:lnTo>
                    <a:pt x="883030" y="2793"/>
                  </a:lnTo>
                  <a:lnTo>
                    <a:pt x="796416" y="2793"/>
                  </a:lnTo>
                  <a:lnTo>
                    <a:pt x="740536" y="0"/>
                  </a:lnTo>
                  <a:close/>
                </a:path>
              </a:pathLst>
            </a:custGeom>
            <a:solidFill>
              <a:srgbClr val="BD5F6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303517" y="3610610"/>
              <a:ext cx="1109345" cy="2148840"/>
            </a:xfrm>
            <a:custGeom>
              <a:avLst/>
              <a:gdLst/>
              <a:ahLst/>
              <a:cxnLst/>
              <a:rect l="l" t="t" r="r" b="b"/>
              <a:pathLst>
                <a:path w="1109345" h="2148840">
                  <a:moveTo>
                    <a:pt x="44704" y="0"/>
                  </a:moveTo>
                  <a:lnTo>
                    <a:pt x="69850" y="1019682"/>
                  </a:lnTo>
                  <a:lnTo>
                    <a:pt x="0" y="2002866"/>
                  </a:lnTo>
                  <a:lnTo>
                    <a:pt x="452755" y="2148535"/>
                  </a:lnTo>
                  <a:lnTo>
                    <a:pt x="1109345" y="2081301"/>
                  </a:lnTo>
                  <a:lnTo>
                    <a:pt x="1103757" y="1560321"/>
                  </a:lnTo>
                  <a:lnTo>
                    <a:pt x="991997" y="1123314"/>
                  </a:lnTo>
                  <a:lnTo>
                    <a:pt x="880237" y="1002791"/>
                  </a:lnTo>
                  <a:lnTo>
                    <a:pt x="754507" y="1042034"/>
                  </a:lnTo>
                  <a:lnTo>
                    <a:pt x="707009" y="806703"/>
                  </a:lnTo>
                  <a:lnTo>
                    <a:pt x="452755" y="607821"/>
                  </a:lnTo>
                  <a:lnTo>
                    <a:pt x="427609" y="546226"/>
                  </a:lnTo>
                  <a:lnTo>
                    <a:pt x="379984" y="417448"/>
                  </a:lnTo>
                  <a:lnTo>
                    <a:pt x="335407" y="288544"/>
                  </a:lnTo>
                  <a:lnTo>
                    <a:pt x="324104" y="238125"/>
                  </a:lnTo>
                  <a:lnTo>
                    <a:pt x="44704" y="0"/>
                  </a:lnTo>
                  <a:close/>
                </a:path>
              </a:pathLst>
            </a:custGeom>
            <a:solidFill>
              <a:srgbClr val="A88A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211315" y="1885099"/>
              <a:ext cx="3942968" cy="396087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83179" y="193547"/>
            <a:ext cx="8167878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2945" rIns="0" bIns="0" rtlCol="0" vert="horz">
            <a:spAutoFit/>
          </a:bodyPr>
          <a:lstStyle/>
          <a:p>
            <a:pPr marL="2086610">
              <a:lnSpc>
                <a:spcPct val="100000"/>
              </a:lnSpc>
              <a:spcBef>
                <a:spcPts val="105"/>
              </a:spcBef>
            </a:pPr>
            <a:r>
              <a:rPr dirty="0"/>
              <a:t>Division</a:t>
            </a:r>
            <a:r>
              <a:rPr dirty="0" spc="-235"/>
              <a:t> </a:t>
            </a:r>
            <a:r>
              <a:rPr dirty="0" spc="80"/>
              <a:t>of</a:t>
            </a:r>
            <a:r>
              <a:rPr dirty="0" spc="-220"/>
              <a:t> </a:t>
            </a:r>
            <a:r>
              <a:rPr dirty="0" spc="50"/>
              <a:t>work</a:t>
            </a:r>
            <a:r>
              <a:rPr dirty="0" spc="-235"/>
              <a:t> </a:t>
            </a:r>
            <a:r>
              <a:rPr dirty="0" spc="145"/>
              <a:t>by</a:t>
            </a:r>
            <a:r>
              <a:rPr dirty="0" spc="-200"/>
              <a:t> </a:t>
            </a:r>
            <a:r>
              <a:rPr dirty="0" spc="-10"/>
              <a:t>function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463" y="5842812"/>
            <a:ext cx="3630929" cy="1943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11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75">
                <a:solidFill>
                  <a:srgbClr val="FFFFFF"/>
                </a:solidFill>
                <a:latin typeface="Trebuchet MS"/>
                <a:cs typeface="Trebuchet MS"/>
              </a:rPr>
              <a:t>15.3</a:t>
            </a:r>
            <a:r>
              <a:rPr dirty="0" sz="11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Division</a:t>
            </a:r>
            <a:r>
              <a:rPr dirty="0" sz="11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1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work </a:t>
            </a:r>
            <a:r>
              <a:rPr dirty="0" sz="1100" spc="6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11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major</a:t>
            </a:r>
            <a:r>
              <a:rPr dirty="0" sz="11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purpose</a:t>
            </a:r>
            <a:r>
              <a:rPr dirty="0" sz="11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11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function</a:t>
            </a:r>
            <a:endParaRPr sz="11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09572" y="1426463"/>
            <a:ext cx="8368283" cy="400354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422905" y="62306"/>
            <a:ext cx="7734934" cy="1301115"/>
          </a:xfrm>
          <a:prstGeom prst="rect"/>
        </p:spPr>
        <p:txBody>
          <a:bodyPr wrap="square" lIns="0" tIns="89535" rIns="0" bIns="0" rtlCol="0" vert="horz">
            <a:spAutoFit/>
          </a:bodyPr>
          <a:lstStyle/>
          <a:p>
            <a:pPr marL="12700" marR="5080" indent="1121410">
              <a:lnSpc>
                <a:spcPts val="4750"/>
              </a:lnSpc>
              <a:spcBef>
                <a:spcPts val="705"/>
              </a:spcBef>
            </a:pPr>
            <a:r>
              <a:rPr dirty="0" spc="55"/>
              <a:t>Functional</a:t>
            </a:r>
            <a:r>
              <a:rPr dirty="0" spc="-280"/>
              <a:t> </a:t>
            </a:r>
            <a:r>
              <a:rPr dirty="0" spc="-10"/>
              <a:t>structure </a:t>
            </a:r>
            <a:r>
              <a:rPr dirty="0"/>
              <a:t>(division</a:t>
            </a:r>
            <a:r>
              <a:rPr dirty="0" spc="-305"/>
              <a:t> </a:t>
            </a:r>
            <a:r>
              <a:rPr dirty="0" spc="80"/>
              <a:t>of</a:t>
            </a:r>
            <a:r>
              <a:rPr dirty="0" spc="-285"/>
              <a:t> </a:t>
            </a:r>
            <a:r>
              <a:rPr dirty="0" spc="50"/>
              <a:t>work</a:t>
            </a:r>
            <a:r>
              <a:rPr dirty="0" spc="-310"/>
              <a:t> </a:t>
            </a:r>
            <a:r>
              <a:rPr dirty="0" spc="145"/>
              <a:t>by</a:t>
            </a:r>
            <a:r>
              <a:rPr dirty="0" spc="-270"/>
              <a:t> </a:t>
            </a:r>
            <a:r>
              <a:rPr dirty="0" spc="-10"/>
              <a:t>function)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1892" y="1236091"/>
            <a:ext cx="5488305" cy="4257040"/>
          </a:xfrm>
          <a:prstGeom prst="rect">
            <a:avLst/>
          </a:prstGeom>
        </p:spPr>
        <p:txBody>
          <a:bodyPr wrap="square" lIns="0" tIns="102235" rIns="0" bIns="0" rtlCol="0" vert="horz">
            <a:spAutoFit/>
          </a:bodyPr>
          <a:lstStyle/>
          <a:p>
            <a:pPr marL="355600">
              <a:lnSpc>
                <a:spcPct val="100000"/>
              </a:lnSpc>
              <a:spcBef>
                <a:spcPts val="805"/>
              </a:spcBef>
            </a:pPr>
            <a:r>
              <a:rPr dirty="0" sz="2400" spc="75" b="1">
                <a:solidFill>
                  <a:srgbClr val="FFFFFF"/>
                </a:solidFill>
                <a:latin typeface="Trebuchet MS"/>
                <a:cs typeface="Trebuchet MS"/>
              </a:rPr>
              <a:t>Advantages</a:t>
            </a:r>
            <a:endParaRPr sz="2400">
              <a:latin typeface="Trebuchet MS"/>
              <a:cs typeface="Trebuchet MS"/>
            </a:endParaRPr>
          </a:p>
          <a:p>
            <a:pPr marL="355600" marR="345440" indent="-342900">
              <a:lnSpc>
                <a:spcPct val="100000"/>
              </a:lnSpc>
              <a:spcBef>
                <a:spcPts val="710"/>
              </a:spcBef>
              <a:buFont typeface="Wingdings"/>
              <a:buChar char=""/>
              <a:tabLst>
                <a:tab pos="355600" algn="l"/>
                <a:tab pos="346456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Specialisation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7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each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department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focuses</a:t>
            </a:r>
            <a:r>
              <a:rPr dirty="0" sz="24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its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own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390"/>
              </a:spcBef>
              <a:buClr>
                <a:srgbClr val="FFFFFF"/>
              </a:buClr>
              <a:buFont typeface="Wingdings"/>
              <a:buChar char=""/>
            </a:pPr>
            <a:endParaRPr sz="2400">
              <a:latin typeface="Trebuchet MS"/>
              <a:cs typeface="Trebuchet MS"/>
            </a:endParaRPr>
          </a:p>
          <a:p>
            <a:pPr marL="355600" marR="508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Accountability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/control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35">
                <a:solidFill>
                  <a:srgbClr val="FFFFFF"/>
                </a:solidFill>
                <a:latin typeface="Trebuchet MS"/>
                <a:cs typeface="Trebuchet MS"/>
              </a:rPr>
              <a:t>someone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is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responsible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295"/>
              </a:spcBef>
              <a:buClr>
                <a:srgbClr val="FFFFFF"/>
              </a:buClr>
              <a:buFont typeface="Wingdings"/>
              <a:buChar char="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Wingdings"/>
              <a:buChar char=""/>
              <a:tabLst>
                <a:tab pos="354965" algn="l"/>
              </a:tabLst>
            </a:pP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Clarity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7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know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your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others’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roles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95"/>
              </a:spcBef>
              <a:buClr>
                <a:srgbClr val="FFFFFF"/>
              </a:buClr>
              <a:buFont typeface="Wingdings"/>
              <a:buChar char="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Wingdings"/>
              <a:buChar char=""/>
              <a:tabLst>
                <a:tab pos="354965" algn="l"/>
              </a:tabLst>
            </a:pPr>
            <a:r>
              <a:rPr dirty="0" sz="2400" spc="155">
                <a:solidFill>
                  <a:srgbClr val="FFFFFF"/>
                </a:solidFill>
                <a:latin typeface="Trebuchet MS"/>
                <a:cs typeface="Trebuchet MS"/>
              </a:rPr>
              <a:t>Less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duplication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664708" y="2820911"/>
            <a:ext cx="5532120" cy="3888104"/>
            <a:chOff x="5664708" y="2820911"/>
            <a:chExt cx="5532120" cy="3888104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07608" y="2820911"/>
              <a:ext cx="2721864" cy="85192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64708" y="3198863"/>
              <a:ext cx="771156" cy="8519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07608" y="3203435"/>
              <a:ext cx="1588008" cy="85192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8020" y="3203435"/>
              <a:ext cx="751344" cy="85192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267956" y="3203435"/>
              <a:ext cx="1373124" cy="85192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135112" y="3203435"/>
              <a:ext cx="1039355" cy="8519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670036" y="3203435"/>
              <a:ext cx="1472183" cy="85192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639300" y="3203435"/>
              <a:ext cx="1557527" cy="85192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64708" y="3947147"/>
              <a:ext cx="771156" cy="85192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007608" y="3951719"/>
              <a:ext cx="2420112" cy="85192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917180" y="3951719"/>
              <a:ext cx="1085075" cy="85192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8496300" y="3951719"/>
              <a:ext cx="1819655" cy="85192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007608" y="4282427"/>
              <a:ext cx="1760219" cy="85192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260336" y="4282427"/>
              <a:ext cx="932713" cy="851928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615428" y="4282427"/>
              <a:ext cx="1635252" cy="851928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64708" y="5065776"/>
              <a:ext cx="771156" cy="851928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007608" y="5070348"/>
              <a:ext cx="2366772" cy="851928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7874508" y="5070348"/>
              <a:ext cx="1184148" cy="85192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552688" y="5070348"/>
              <a:ext cx="1173479" cy="851928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9221723" y="5070348"/>
              <a:ext cx="1037844" cy="851928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9755123" y="5070348"/>
              <a:ext cx="1208544" cy="851928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64708" y="5852160"/>
              <a:ext cx="771156" cy="85192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007608" y="5856732"/>
              <a:ext cx="1149083" cy="851928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6653784" y="5856732"/>
              <a:ext cx="1818131" cy="85192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972044" y="5856732"/>
              <a:ext cx="1043952" cy="851928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8511540" y="5856732"/>
              <a:ext cx="1188732" cy="851928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9131808" y="5856732"/>
              <a:ext cx="1603248" cy="851928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5943727" y="2996565"/>
            <a:ext cx="4982845" cy="342772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>
              <a:lnSpc>
                <a:spcPct val="100000"/>
              </a:lnSpc>
              <a:spcBef>
                <a:spcPts val="100"/>
              </a:spcBef>
            </a:pPr>
            <a:r>
              <a:rPr dirty="0" sz="2400" spc="70" b="1">
                <a:solidFill>
                  <a:srgbClr val="FFFFFF"/>
                </a:solidFill>
                <a:latin typeface="Trebuchet MS"/>
                <a:cs typeface="Trebuchet MS"/>
              </a:rPr>
              <a:t>Disadvantages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355600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Insular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7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micro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macro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picture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50"/>
              </a:spcBef>
            </a:pPr>
            <a:endParaRPr sz="2400">
              <a:latin typeface="Trebuchet MS"/>
              <a:cs typeface="Trebuchet MS"/>
            </a:endParaRPr>
          </a:p>
          <a:p>
            <a:pPr marL="355600" marR="963294" indent="-343535">
              <a:lnSpc>
                <a:spcPts val="2600"/>
              </a:lnSpc>
              <a:tabLst>
                <a:tab pos="355600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Departments</a:t>
            </a:r>
            <a:r>
              <a:rPr dirty="0" sz="24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become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resistant</a:t>
            </a:r>
            <a:r>
              <a:rPr dirty="0" sz="24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00"/>
              </a:spcBef>
            </a:pP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tabLst>
                <a:tab pos="355600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Coordination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take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too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long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25"/>
              </a:spcBef>
            </a:pP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tabLst>
                <a:tab pos="355600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Gap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top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 bottom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043427" y="51815"/>
            <a:ext cx="5793740" cy="1869439"/>
            <a:chOff x="3043427" y="51815"/>
            <a:chExt cx="5793740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3427" y="51815"/>
              <a:ext cx="5793485" cy="126568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12007" y="655320"/>
              <a:ext cx="5657850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3414140" y="232028"/>
            <a:ext cx="5055235" cy="1300480"/>
          </a:xfrm>
          <a:prstGeom prst="rect"/>
        </p:spPr>
        <p:txBody>
          <a:bodyPr wrap="square" lIns="0" tIns="88900" rIns="0" bIns="0" rtlCol="0" vert="horz">
            <a:spAutoFit/>
          </a:bodyPr>
          <a:lstStyle/>
          <a:p>
            <a:pPr marL="81280" marR="5080" indent="-68580">
              <a:lnSpc>
                <a:spcPts val="4750"/>
              </a:lnSpc>
              <a:spcBef>
                <a:spcPts val="700"/>
              </a:spcBef>
            </a:pPr>
            <a:r>
              <a:rPr dirty="0"/>
              <a:t>Division</a:t>
            </a:r>
            <a:r>
              <a:rPr dirty="0" spc="-215"/>
              <a:t> </a:t>
            </a:r>
            <a:r>
              <a:rPr dirty="0" spc="80"/>
              <a:t>of</a:t>
            </a:r>
            <a:r>
              <a:rPr dirty="0" spc="-195"/>
              <a:t> </a:t>
            </a:r>
            <a:r>
              <a:rPr dirty="0" spc="50"/>
              <a:t>work</a:t>
            </a:r>
            <a:r>
              <a:rPr dirty="0" spc="-215"/>
              <a:t> </a:t>
            </a:r>
            <a:r>
              <a:rPr dirty="0" spc="120"/>
              <a:t>by </a:t>
            </a:r>
            <a:r>
              <a:rPr dirty="0" spc="110"/>
              <a:t>product</a:t>
            </a:r>
            <a:r>
              <a:rPr dirty="0" spc="-275"/>
              <a:t> </a:t>
            </a:r>
            <a:r>
              <a:rPr dirty="0"/>
              <a:t>or</a:t>
            </a:r>
            <a:r>
              <a:rPr dirty="0" spc="-275"/>
              <a:t> </a:t>
            </a:r>
            <a:r>
              <a:rPr dirty="0" spc="50"/>
              <a:t>service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6463" y="5894323"/>
            <a:ext cx="314198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11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70">
                <a:solidFill>
                  <a:srgbClr val="FFFFFF"/>
                </a:solidFill>
                <a:latin typeface="Trebuchet MS"/>
                <a:cs typeface="Trebuchet MS"/>
              </a:rPr>
              <a:t>15.4</a:t>
            </a:r>
            <a:r>
              <a:rPr dirty="0" sz="11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Division</a:t>
            </a:r>
            <a:r>
              <a:rPr dirty="0" sz="11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1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11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6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11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product</a:t>
            </a:r>
            <a:r>
              <a:rPr dirty="0" sz="11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11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service</a:t>
            </a:r>
            <a:endParaRPr sz="11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5000" y="1807464"/>
            <a:ext cx="8375904" cy="3221736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200400" y="10667"/>
            <a:ext cx="5793740" cy="1869439"/>
            <a:chOff x="3200400" y="10667"/>
            <a:chExt cx="5793740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00400" y="10667"/>
              <a:ext cx="5793486" cy="126568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49752" y="614172"/>
              <a:ext cx="5494782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3571113" y="190881"/>
            <a:ext cx="5055235" cy="1300480"/>
          </a:xfrm>
          <a:prstGeom prst="rect"/>
        </p:spPr>
        <p:txBody>
          <a:bodyPr wrap="square" lIns="0" tIns="88900" rIns="0" bIns="0" rtlCol="0" vert="horz">
            <a:spAutoFit/>
          </a:bodyPr>
          <a:lstStyle/>
          <a:p>
            <a:pPr marL="161925" marR="5080" indent="-149860">
              <a:lnSpc>
                <a:spcPts val="4750"/>
              </a:lnSpc>
              <a:spcBef>
                <a:spcPts val="700"/>
              </a:spcBef>
            </a:pPr>
            <a:r>
              <a:rPr dirty="0"/>
              <a:t>Division</a:t>
            </a:r>
            <a:r>
              <a:rPr dirty="0" spc="-215"/>
              <a:t> </a:t>
            </a:r>
            <a:r>
              <a:rPr dirty="0" spc="80"/>
              <a:t>of</a:t>
            </a:r>
            <a:r>
              <a:rPr dirty="0" spc="-195"/>
              <a:t> </a:t>
            </a:r>
            <a:r>
              <a:rPr dirty="0" spc="50"/>
              <a:t>work</a:t>
            </a:r>
            <a:r>
              <a:rPr dirty="0" spc="-215"/>
              <a:t> </a:t>
            </a:r>
            <a:r>
              <a:rPr dirty="0" spc="120"/>
              <a:t>by </a:t>
            </a:r>
            <a:r>
              <a:rPr dirty="0" spc="110"/>
              <a:t>product</a:t>
            </a:r>
            <a:r>
              <a:rPr dirty="0" spc="-275"/>
              <a:t> </a:t>
            </a:r>
            <a:r>
              <a:rPr dirty="0" spc="1350"/>
              <a:t>/</a:t>
            </a:r>
            <a:r>
              <a:rPr dirty="0" spc="-250"/>
              <a:t> </a:t>
            </a:r>
            <a:r>
              <a:rPr dirty="0" spc="50"/>
              <a:t>service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0991" y="1439621"/>
            <a:ext cx="1758950" cy="3917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75" b="1">
                <a:solidFill>
                  <a:srgbClr val="FFFFFF"/>
                </a:solidFill>
                <a:latin typeface="Trebuchet MS"/>
                <a:cs typeface="Trebuchet MS"/>
              </a:rPr>
              <a:t>Advantages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8091" y="1845690"/>
            <a:ext cx="4199255" cy="2854325"/>
          </a:xfrm>
          <a:prstGeom prst="rect">
            <a:avLst/>
          </a:prstGeom>
        </p:spPr>
        <p:txBody>
          <a:bodyPr wrap="square" lIns="0" tIns="53975" rIns="0" bIns="0" rtlCol="0" vert="horz">
            <a:spAutoFit/>
          </a:bodyPr>
          <a:lstStyle/>
          <a:p>
            <a:pPr marL="355600" marR="759460" indent="-342900">
              <a:lnSpc>
                <a:spcPts val="2590"/>
              </a:lnSpc>
              <a:spcBef>
                <a:spcPts val="425"/>
              </a:spcBef>
              <a:buFont typeface="Wingdings"/>
              <a:buChar char=""/>
              <a:tabLst>
                <a:tab pos="35560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Clear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focus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market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segment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helps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0">
                <a:solidFill>
                  <a:srgbClr val="FFFFFF"/>
                </a:solidFill>
                <a:latin typeface="Trebuchet MS"/>
                <a:cs typeface="Trebuchet MS"/>
              </a:rPr>
              <a:t>meet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customers’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needs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ts val="2745"/>
              </a:lnSpc>
              <a:spcBef>
                <a:spcPts val="290"/>
              </a:spcBef>
              <a:buFont typeface="Wingdings"/>
              <a:buChar char=""/>
              <a:tabLst>
                <a:tab pos="35496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Positive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competition</a:t>
            </a:r>
            <a:endParaRPr sz="2400">
              <a:latin typeface="Trebuchet MS"/>
              <a:cs typeface="Trebuchet MS"/>
            </a:endParaRPr>
          </a:p>
          <a:p>
            <a:pPr marL="355600">
              <a:lnSpc>
                <a:spcPts val="2745"/>
              </a:lnSpc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divisions</a:t>
            </a:r>
            <a:endParaRPr sz="2400">
              <a:latin typeface="Trebuchet MS"/>
              <a:cs typeface="Trebuchet MS"/>
            </a:endParaRPr>
          </a:p>
          <a:p>
            <a:pPr marL="355600" marR="5080" indent="-342900">
              <a:lnSpc>
                <a:spcPts val="2600"/>
              </a:lnSpc>
              <a:spcBef>
                <a:spcPts val="635"/>
              </a:spcBef>
              <a:buFont typeface="Wingdings"/>
              <a:buChar char=""/>
              <a:tabLst>
                <a:tab pos="355600" algn="l"/>
              </a:tabLst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Better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dirty="0" sz="24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each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division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separate 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profit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centre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640579" y="3695687"/>
            <a:ext cx="6435090" cy="3162935"/>
            <a:chOff x="4640579" y="3695687"/>
            <a:chExt cx="6435090" cy="3162935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940807" y="3695687"/>
              <a:ext cx="2737104" cy="85192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03291" y="4181855"/>
              <a:ext cx="2077973" cy="76885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755891" y="4181855"/>
              <a:ext cx="774953" cy="76885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205472" y="4181855"/>
              <a:ext cx="1789937" cy="76885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671559" y="4181855"/>
              <a:ext cx="755142" cy="76885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932164" y="4181855"/>
              <a:ext cx="552450" cy="76885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990076" y="4181855"/>
              <a:ext cx="681990" cy="76885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177527" y="4181855"/>
              <a:ext cx="552450" cy="76885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404603" y="4181855"/>
              <a:ext cx="1671066" cy="76885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983479" y="4546091"/>
              <a:ext cx="1216914" cy="76885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5782055" y="4546091"/>
              <a:ext cx="1213866" cy="76885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577583" y="4546091"/>
              <a:ext cx="874014" cy="76885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031735" y="4546091"/>
              <a:ext cx="1184909" cy="76885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810500" y="4546091"/>
              <a:ext cx="1632966" cy="76885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640579" y="4985003"/>
              <a:ext cx="688086" cy="76885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983479" y="4989575"/>
              <a:ext cx="1760981" cy="768858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320027" y="4989575"/>
              <a:ext cx="1459229" cy="768858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354823" y="4989575"/>
              <a:ext cx="849629" cy="76885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983479" y="5353811"/>
              <a:ext cx="2181605" cy="768858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640579" y="5792723"/>
              <a:ext cx="688086" cy="76885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983479" y="5797295"/>
              <a:ext cx="1168146" cy="76885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5728715" y="5797295"/>
              <a:ext cx="776478" cy="76885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6082283" y="5797295"/>
              <a:ext cx="1465325" cy="76885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127747" y="5797295"/>
              <a:ext cx="1483613" cy="76885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8183879" y="5797295"/>
              <a:ext cx="1192529" cy="76885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8892539" y="5797295"/>
              <a:ext cx="1184909" cy="76885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4983479" y="6161526"/>
              <a:ext cx="1789937" cy="69647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6278879" y="6161526"/>
              <a:ext cx="1552194" cy="696473"/>
            </a:xfrm>
            <a:prstGeom prst="rect">
              <a:avLst/>
            </a:prstGeom>
          </p:spPr>
        </p:pic>
      </p:grpSp>
      <p:sp>
        <p:nvSpPr>
          <p:cNvPr id="37" name="object 37"/>
          <p:cNvSpPr txBox="1"/>
          <p:nvPr/>
        </p:nvSpPr>
        <p:spPr>
          <a:xfrm>
            <a:off x="4876927" y="3792787"/>
            <a:ext cx="5968365" cy="2893695"/>
          </a:xfrm>
          <a:prstGeom prst="rect">
            <a:avLst/>
          </a:prstGeom>
        </p:spPr>
        <p:txBody>
          <a:bodyPr wrap="square" lIns="0" tIns="90805" rIns="0" bIns="0" rtlCol="0" vert="horz">
            <a:spAutoFit/>
          </a:bodyPr>
          <a:lstStyle/>
          <a:p>
            <a:pPr marL="355600">
              <a:lnSpc>
                <a:spcPct val="100000"/>
              </a:lnSpc>
              <a:spcBef>
                <a:spcPts val="715"/>
              </a:spcBef>
            </a:pPr>
            <a:r>
              <a:rPr dirty="0" sz="2400" spc="80" b="1">
                <a:solidFill>
                  <a:srgbClr val="FFFFFF"/>
                </a:solidFill>
                <a:latin typeface="Trebuchet MS"/>
                <a:cs typeface="Trebuchet MS"/>
              </a:rPr>
              <a:t>Disadvantages</a:t>
            </a:r>
            <a:endParaRPr sz="2400">
              <a:latin typeface="Trebuchet MS"/>
              <a:cs typeface="Trebuchet MS"/>
            </a:endParaRPr>
          </a:p>
          <a:p>
            <a:pPr marL="355600" marR="5080" indent="-342900">
              <a:lnSpc>
                <a:spcPts val="2870"/>
              </a:lnSpc>
              <a:spcBef>
                <a:spcPts val="720"/>
              </a:spcBef>
              <a:tabLst>
                <a:tab pos="375285" algn="l"/>
                <a:tab pos="2127885" algn="l"/>
                <a:tab pos="2577465" algn="l"/>
                <a:tab pos="4043679" algn="l"/>
                <a:tab pos="4777105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Duplication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functions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(e.g.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different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sales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force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each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division)</a:t>
            </a:r>
            <a:endParaRPr sz="2400">
              <a:latin typeface="Trebuchet MS"/>
              <a:cs typeface="Trebuchet MS"/>
            </a:endParaRPr>
          </a:p>
          <a:p>
            <a:pPr marL="355600" marR="2954020" indent="-342900">
              <a:lnSpc>
                <a:spcPct val="100000"/>
              </a:lnSpc>
              <a:spcBef>
                <a:spcPts val="515"/>
              </a:spcBef>
              <a:tabLst>
                <a:tab pos="354965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Negative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effects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competition</a:t>
            </a:r>
            <a:endParaRPr sz="2400">
              <a:latin typeface="Trebuchet MS"/>
              <a:cs typeface="Trebuchet MS"/>
            </a:endParaRPr>
          </a:p>
          <a:p>
            <a:pPr marL="355600" marR="1004569" indent="-342900">
              <a:lnSpc>
                <a:spcPts val="2870"/>
              </a:lnSpc>
              <a:spcBef>
                <a:spcPts val="705"/>
              </a:spcBef>
              <a:tabLst>
                <a:tab pos="354965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Lack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central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dirty="0" sz="24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over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each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separate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division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38" name="object 38"/>
          <p:cNvPicPr/>
          <p:nvPr/>
        </p:nvPicPr>
        <p:blipFill>
          <a:blip r:embed="rId29" cstate="print"/>
          <a:stretch>
            <a:fillRect/>
          </a:stretch>
        </p:blipFill>
        <p:spPr>
          <a:xfrm>
            <a:off x="9683368" y="381000"/>
            <a:ext cx="1609978" cy="135991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50720" y="188976"/>
            <a:ext cx="8113014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97815" rIns="0" bIns="0" rtlCol="0" vert="horz">
            <a:spAutoFit/>
          </a:bodyPr>
          <a:lstStyle/>
          <a:p>
            <a:pPr marL="1454785">
              <a:lnSpc>
                <a:spcPct val="100000"/>
              </a:lnSpc>
              <a:spcBef>
                <a:spcPts val="105"/>
              </a:spcBef>
            </a:pPr>
            <a:r>
              <a:rPr dirty="0"/>
              <a:t>Division</a:t>
            </a:r>
            <a:r>
              <a:rPr dirty="0" spc="-210"/>
              <a:t> </a:t>
            </a:r>
            <a:r>
              <a:rPr dirty="0" spc="80"/>
              <a:t>of</a:t>
            </a:r>
            <a:r>
              <a:rPr dirty="0" spc="-204"/>
              <a:t> </a:t>
            </a:r>
            <a:r>
              <a:rPr dirty="0" spc="50"/>
              <a:t>work</a:t>
            </a:r>
            <a:r>
              <a:rPr dirty="0" spc="-215"/>
              <a:t> </a:t>
            </a:r>
            <a:r>
              <a:rPr dirty="0" spc="145"/>
              <a:t>by</a:t>
            </a:r>
            <a:r>
              <a:rPr dirty="0" spc="-185"/>
              <a:t> </a:t>
            </a:r>
            <a:r>
              <a:rPr dirty="0" spc="55"/>
              <a:t>location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463" y="5851956"/>
            <a:ext cx="2489835" cy="1943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11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70">
                <a:solidFill>
                  <a:srgbClr val="FFFFFF"/>
                </a:solidFill>
                <a:latin typeface="Trebuchet MS"/>
                <a:cs typeface="Trebuchet MS"/>
              </a:rPr>
              <a:t>15.5</a:t>
            </a:r>
            <a:r>
              <a:rPr dirty="0" sz="11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Division</a:t>
            </a:r>
            <a:r>
              <a:rPr dirty="0" sz="11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1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11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6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11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location</a:t>
            </a:r>
            <a:endParaRPr sz="11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09572" y="1385316"/>
            <a:ext cx="8368283" cy="422757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43427" y="269747"/>
            <a:ext cx="5967222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78841" rIns="0" bIns="0" rtlCol="0" vert="horz">
            <a:spAutoFit/>
          </a:bodyPr>
          <a:lstStyle/>
          <a:p>
            <a:pPr marL="2547620">
              <a:lnSpc>
                <a:spcPct val="100000"/>
              </a:lnSpc>
              <a:spcBef>
                <a:spcPts val="105"/>
              </a:spcBef>
            </a:pPr>
            <a:r>
              <a:rPr dirty="0"/>
              <a:t>Division</a:t>
            </a:r>
            <a:r>
              <a:rPr dirty="0" spc="-120"/>
              <a:t> </a:t>
            </a:r>
            <a:r>
              <a:rPr dirty="0" spc="145"/>
              <a:t>by</a:t>
            </a:r>
            <a:r>
              <a:rPr dirty="0" spc="-90"/>
              <a:t> </a:t>
            </a:r>
            <a:r>
              <a:rPr dirty="0" spc="70"/>
              <a:t>location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2891" y="1487881"/>
            <a:ext cx="5312410" cy="209168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437515">
              <a:lnSpc>
                <a:spcPct val="100000"/>
              </a:lnSpc>
              <a:spcBef>
                <a:spcPts val="100"/>
              </a:spcBef>
            </a:pPr>
            <a:r>
              <a:rPr dirty="0" sz="2400" spc="75" b="1">
                <a:solidFill>
                  <a:srgbClr val="FFFFFF"/>
                </a:solidFill>
                <a:latin typeface="Trebuchet MS"/>
                <a:cs typeface="Trebuchet MS"/>
              </a:rPr>
              <a:t>Advantages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94"/>
              </a:spcBef>
            </a:pPr>
            <a:endParaRPr sz="2400">
              <a:latin typeface="Trebuchet MS"/>
              <a:cs typeface="Trebuchet MS"/>
            </a:endParaRPr>
          </a:p>
          <a:p>
            <a:pPr marL="354965" marR="5080" indent="-342900">
              <a:lnSpc>
                <a:spcPct val="103299"/>
              </a:lnSpc>
              <a:buFont typeface="Wingdings"/>
              <a:buChar char=""/>
              <a:tabLst>
                <a:tab pos="354965" algn="l"/>
              </a:tabLst>
            </a:pP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Serve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local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needs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better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e.g.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ethnic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foods,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etc.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Font typeface="Wingdings"/>
              <a:buChar char=""/>
              <a:tabLst>
                <a:tab pos="35496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Positive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competition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2891" y="3629914"/>
            <a:ext cx="4723765" cy="11233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buFont typeface="Wingdings"/>
              <a:buChar char=""/>
              <a:tabLst>
                <a:tab pos="354965" algn="l"/>
                <a:tab pos="2530475" algn="l"/>
              </a:tabLst>
            </a:pP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effective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communication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firm</a:t>
            </a:r>
            <a:r>
              <a:rPr dirty="0" sz="24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local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customers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545835" y="3688067"/>
            <a:ext cx="2737104" cy="85192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824854" y="3864355"/>
            <a:ext cx="2186305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80" b="1">
                <a:solidFill>
                  <a:srgbClr val="FFFFFF"/>
                </a:solidFill>
                <a:latin typeface="Trebuchet MS"/>
                <a:cs typeface="Trebuchet MS"/>
              </a:rPr>
              <a:t>Disadvantages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131308" y="4573511"/>
            <a:ext cx="5896610" cy="1955800"/>
            <a:chOff x="5131308" y="4573511"/>
            <a:chExt cx="5896610" cy="1955800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74208" y="4573511"/>
              <a:ext cx="5553455" cy="85192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131308" y="4914899"/>
              <a:ext cx="2473451" cy="8519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474208" y="5297423"/>
              <a:ext cx="3994403" cy="85192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131308" y="5676899"/>
              <a:ext cx="2485643" cy="851928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5398134" y="4749495"/>
            <a:ext cx="5286375" cy="14954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ts val="2785"/>
              </a:lnSpc>
              <a:spcBef>
                <a:spcPts val="100"/>
              </a:spcBef>
              <a:tabLst>
                <a:tab pos="367665" algn="l"/>
                <a:tab pos="4290695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Conflict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local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central</a:t>
            </a:r>
            <a:endParaRPr sz="2400">
              <a:latin typeface="Trebuchet MS"/>
              <a:cs typeface="Trebuchet MS"/>
            </a:endParaRPr>
          </a:p>
          <a:p>
            <a:pPr marL="24765">
              <a:lnSpc>
                <a:spcPts val="2785"/>
              </a:lnSpc>
            </a:pP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endParaRPr sz="2400">
              <a:latin typeface="Trebuchet MS"/>
              <a:cs typeface="Trebuchet MS"/>
            </a:endParaRPr>
          </a:p>
          <a:p>
            <a:pPr marL="24765" marR="1493520">
              <a:lnSpc>
                <a:spcPct val="103699"/>
              </a:lnSpc>
              <a:spcBef>
                <a:spcPts val="25"/>
              </a:spcBef>
              <a:tabLst>
                <a:tab pos="367665" algn="l"/>
              </a:tabLst>
            </a:pPr>
            <a:r>
              <a:rPr dirty="0" sz="2400" spc="-50">
                <a:solidFill>
                  <a:srgbClr val="FFFFFF"/>
                </a:solidFill>
                <a:latin typeface="Wingdings"/>
                <a:cs typeface="Wingdings"/>
              </a:rPr>
              <a:t></a:t>
            </a:r>
            <a:r>
              <a:rPr dirty="0" sz="24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Duplication</a:t>
            </a:r>
            <a:r>
              <a:rPr dirty="0" sz="24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resources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functions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14" name="object 1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7371460" y="1767560"/>
            <a:ext cx="1439545" cy="1214907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883410" y="5882741"/>
            <a:ext cx="8096250" cy="70040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11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70">
                <a:solidFill>
                  <a:srgbClr val="FFFFFF"/>
                </a:solidFill>
                <a:latin typeface="Trebuchet MS"/>
                <a:cs typeface="Trebuchet MS"/>
              </a:rPr>
              <a:t>15.4</a:t>
            </a:r>
            <a:r>
              <a:rPr dirty="0" sz="11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Four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50">
                <a:solidFill>
                  <a:srgbClr val="FFFFFF"/>
                </a:solidFill>
                <a:latin typeface="Trebuchet MS"/>
                <a:cs typeface="Trebuchet MS"/>
              </a:rPr>
              <a:t>models</a:t>
            </a:r>
            <a:r>
              <a:rPr dirty="0" sz="11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11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global</a:t>
            </a:r>
            <a:r>
              <a:rPr dirty="0" sz="11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50">
                <a:solidFill>
                  <a:srgbClr val="FFFFFF"/>
                </a:solidFill>
                <a:latin typeface="Trebuchet MS"/>
                <a:cs typeface="Trebuchet MS"/>
              </a:rPr>
              <a:t>company</a:t>
            </a:r>
            <a:r>
              <a:rPr dirty="0" sz="11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endParaRPr sz="11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10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</a:pP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r>
              <a:rPr dirty="0" sz="11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From Birkinshaw,</a:t>
            </a:r>
            <a:r>
              <a:rPr dirty="0" sz="11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0">
                <a:solidFill>
                  <a:srgbClr val="FFFFFF"/>
                </a:solidFill>
                <a:latin typeface="Trebuchet MS"/>
                <a:cs typeface="Trebuchet MS"/>
              </a:rPr>
              <a:t>J.</a:t>
            </a:r>
            <a:r>
              <a:rPr dirty="0" sz="11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25">
                <a:solidFill>
                  <a:srgbClr val="FFFFFF"/>
                </a:solidFill>
                <a:latin typeface="Trebuchet MS"/>
                <a:cs typeface="Trebuchet MS"/>
              </a:rPr>
              <a:t>‘The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Structures</a:t>
            </a:r>
            <a:r>
              <a:rPr dirty="0" sz="11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behind</a:t>
            </a:r>
            <a:r>
              <a:rPr dirty="0" sz="11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Global</a:t>
            </a:r>
            <a:r>
              <a:rPr dirty="0" sz="11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Companies’,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2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1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Pickford,</a:t>
            </a:r>
            <a:r>
              <a:rPr dirty="0" sz="11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0">
                <a:solidFill>
                  <a:srgbClr val="FFFFFF"/>
                </a:solidFill>
                <a:latin typeface="Trebuchet MS"/>
                <a:cs typeface="Trebuchet MS"/>
              </a:rPr>
              <a:t>J.</a:t>
            </a:r>
            <a:r>
              <a:rPr dirty="0" sz="11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65">
                <a:solidFill>
                  <a:srgbClr val="FFFFFF"/>
                </a:solidFill>
                <a:latin typeface="Trebuchet MS"/>
                <a:cs typeface="Trebuchet MS"/>
              </a:rPr>
              <a:t>(ed.)</a:t>
            </a:r>
            <a:r>
              <a:rPr dirty="0" sz="11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Mastering</a:t>
            </a:r>
            <a:r>
              <a:rPr dirty="0" sz="11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50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11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70">
                <a:solidFill>
                  <a:srgbClr val="FFFFFF"/>
                </a:solidFill>
                <a:latin typeface="Trebuchet MS"/>
                <a:cs typeface="Trebuchet MS"/>
              </a:rPr>
              <a:t>2.0,</a:t>
            </a:r>
            <a:r>
              <a:rPr dirty="0" sz="11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Financial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Times</a:t>
            </a:r>
            <a:r>
              <a:rPr dirty="0" sz="11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Prentice</a:t>
            </a:r>
            <a:r>
              <a:rPr dirty="0" sz="11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Hall</a:t>
            </a:r>
            <a:r>
              <a:rPr dirty="0" sz="11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50">
                <a:solidFill>
                  <a:srgbClr val="FFFFFF"/>
                </a:solidFill>
                <a:latin typeface="Trebuchet MS"/>
                <a:cs typeface="Trebuchet MS"/>
              </a:rPr>
              <a:t>(2001),</a:t>
            </a:r>
            <a:r>
              <a:rPr dirty="0" sz="11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75">
                <a:solidFill>
                  <a:srgbClr val="FFFFFF"/>
                </a:solidFill>
                <a:latin typeface="Trebuchet MS"/>
                <a:cs typeface="Trebuchet MS"/>
              </a:rPr>
              <a:t>p.</a:t>
            </a:r>
            <a:r>
              <a:rPr dirty="0" sz="11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35">
                <a:solidFill>
                  <a:srgbClr val="FFFFFF"/>
                </a:solidFill>
                <a:latin typeface="Trebuchet MS"/>
                <a:cs typeface="Trebuchet MS"/>
              </a:rPr>
              <a:t>76.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45">
                <a:solidFill>
                  <a:srgbClr val="FFFFFF"/>
                </a:solidFill>
                <a:latin typeface="Trebuchet MS"/>
                <a:cs typeface="Trebuchet MS"/>
              </a:rPr>
              <a:t>Reproduced</a:t>
            </a:r>
            <a:r>
              <a:rPr dirty="0" sz="11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1100" spc="3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permission</a:t>
            </a:r>
            <a:r>
              <a:rPr dirty="0" sz="11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11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>
                <a:solidFill>
                  <a:srgbClr val="FFFFFF"/>
                </a:solidFill>
                <a:latin typeface="Trebuchet MS"/>
                <a:cs typeface="Trebuchet MS"/>
              </a:rPr>
              <a:t>Julian</a:t>
            </a:r>
            <a:r>
              <a:rPr dirty="0" sz="11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100" spc="-10">
                <a:solidFill>
                  <a:srgbClr val="FFFFFF"/>
                </a:solidFill>
                <a:latin typeface="Trebuchet MS"/>
                <a:cs typeface="Trebuchet MS"/>
              </a:rPr>
              <a:t>Birkinshaw</a:t>
            </a:r>
            <a:endParaRPr sz="1100">
              <a:latin typeface="Trebuchet MS"/>
              <a:cs typeface="Trebuchet M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00400" y="304800"/>
            <a:ext cx="5964936" cy="546201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31948" y="341375"/>
            <a:ext cx="8225790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50774" rIns="0" bIns="0" rtlCol="0" vert="horz">
            <a:spAutoFit/>
          </a:bodyPr>
          <a:lstStyle/>
          <a:p>
            <a:pPr marL="2136140">
              <a:lnSpc>
                <a:spcPct val="100000"/>
              </a:lnSpc>
              <a:spcBef>
                <a:spcPts val="105"/>
              </a:spcBef>
            </a:pPr>
            <a:r>
              <a:rPr dirty="0"/>
              <a:t>Other</a:t>
            </a:r>
            <a:r>
              <a:rPr dirty="0" spc="-229"/>
              <a:t> </a:t>
            </a:r>
            <a:r>
              <a:rPr dirty="0" spc="175"/>
              <a:t>ways</a:t>
            </a:r>
            <a:r>
              <a:rPr dirty="0" spc="-250"/>
              <a:t> </a:t>
            </a:r>
            <a:r>
              <a:rPr dirty="0" spc="80"/>
              <a:t>of</a:t>
            </a:r>
            <a:r>
              <a:rPr dirty="0" spc="-229"/>
              <a:t> </a:t>
            </a:r>
            <a:r>
              <a:rPr dirty="0" spc="75"/>
              <a:t>dividing</a:t>
            </a:r>
            <a:r>
              <a:rPr dirty="0" spc="-260"/>
              <a:t> </a:t>
            </a:r>
            <a:r>
              <a:rPr dirty="0" spc="30"/>
              <a:t>work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4500" y="1549807"/>
            <a:ext cx="8129270" cy="4907915"/>
          </a:xfrm>
          <a:prstGeom prst="rect">
            <a:avLst/>
          </a:prstGeom>
        </p:spPr>
        <p:txBody>
          <a:bodyPr wrap="square" lIns="0" tIns="10223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800" spc="195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nature</a:t>
            </a:r>
            <a:r>
              <a:rPr dirty="0"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5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2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45">
                <a:solidFill>
                  <a:srgbClr val="FFFFFF"/>
                </a:solidFill>
                <a:latin typeface="Trebuchet MS"/>
                <a:cs typeface="Trebuchet MS"/>
              </a:rPr>
              <a:t>performed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dirty="0" sz="280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dirty="0" sz="2800" spc="-12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e.g.</a:t>
            </a:r>
            <a:r>
              <a:rPr dirty="0" sz="28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particularly</a:t>
            </a:r>
            <a:r>
              <a:rPr dirty="0" sz="2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0">
                <a:solidFill>
                  <a:srgbClr val="FFFFFF"/>
                </a:solidFill>
                <a:latin typeface="Trebuchet MS"/>
                <a:cs typeface="Trebuchet MS"/>
              </a:rPr>
              <a:t>noisy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8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35">
                <a:solidFill>
                  <a:srgbClr val="FFFFFF"/>
                </a:solidFill>
                <a:latin typeface="Trebuchet MS"/>
                <a:cs typeface="Trebuchet MS"/>
              </a:rPr>
              <a:t>dirty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4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endParaRPr sz="2800">
              <a:latin typeface="Trebuchet MS"/>
              <a:cs typeface="Trebuchet MS"/>
            </a:endParaRPr>
          </a:p>
          <a:p>
            <a:pPr marL="367665" indent="-342900">
              <a:lnSpc>
                <a:spcPct val="100000"/>
              </a:lnSpc>
              <a:spcBef>
                <a:spcPts val="2835"/>
              </a:spcBef>
              <a:buFont typeface="Arial"/>
              <a:buChar char="•"/>
              <a:tabLst>
                <a:tab pos="367665" algn="l"/>
              </a:tabLst>
            </a:pPr>
            <a:r>
              <a:rPr dirty="0" sz="2800" spc="90">
                <a:solidFill>
                  <a:srgbClr val="FFFFFF"/>
                </a:solidFill>
                <a:latin typeface="Trebuchet MS"/>
                <a:cs typeface="Trebuchet MS"/>
              </a:rPr>
              <a:t>According</a:t>
            </a:r>
            <a:r>
              <a:rPr dirty="0" sz="28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55">
                <a:solidFill>
                  <a:srgbClr val="FFFFFF"/>
                </a:solidFill>
                <a:latin typeface="Trebuchet MS"/>
                <a:cs typeface="Trebuchet MS"/>
              </a:rPr>
              <a:t>common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timescales</a:t>
            </a:r>
            <a:endParaRPr sz="2800">
              <a:latin typeface="Trebuchet MS"/>
              <a:cs typeface="Trebuchet MS"/>
            </a:endParaRPr>
          </a:p>
          <a:p>
            <a:pPr marL="481965">
              <a:lnSpc>
                <a:spcPct val="100000"/>
              </a:lnSpc>
              <a:spcBef>
                <a:spcPts val="710"/>
              </a:spcBef>
            </a:pPr>
            <a:r>
              <a:rPr dirty="0" sz="280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dirty="0" sz="2800" spc="-6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e.g.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restaurant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kitchen</a:t>
            </a:r>
            <a:endParaRPr sz="28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271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800" spc="90">
                <a:solidFill>
                  <a:srgbClr val="FFFFFF"/>
                </a:solidFill>
                <a:latin typeface="Trebuchet MS"/>
                <a:cs typeface="Trebuchet MS"/>
              </a:rPr>
              <a:t>According</a:t>
            </a:r>
            <a:r>
              <a:rPr dirty="0" sz="28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55">
                <a:solidFill>
                  <a:srgbClr val="FFFFFF"/>
                </a:solidFill>
                <a:latin typeface="Trebuchet MS"/>
                <a:cs typeface="Trebuchet MS"/>
              </a:rPr>
              <a:t>staff</a:t>
            </a:r>
            <a:r>
              <a:rPr dirty="0" sz="28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00">
                <a:solidFill>
                  <a:srgbClr val="FFFFFF"/>
                </a:solidFill>
                <a:latin typeface="Trebuchet MS"/>
                <a:cs typeface="Trebuchet MS"/>
              </a:rPr>
              <a:t>employed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dirty="0" sz="280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dirty="0" sz="2800" spc="-8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e.g.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70">
                <a:solidFill>
                  <a:srgbClr val="FFFFFF"/>
                </a:solidFill>
                <a:latin typeface="Trebuchet MS"/>
                <a:cs typeface="Trebuchet MS"/>
              </a:rPr>
              <a:t>barrister’s</a:t>
            </a:r>
            <a:r>
              <a:rPr dirty="0" sz="2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0">
                <a:solidFill>
                  <a:srgbClr val="FFFFFF"/>
                </a:solidFill>
                <a:latin typeface="Trebuchet MS"/>
                <a:cs typeface="Trebuchet MS"/>
              </a:rPr>
              <a:t>chambers</a:t>
            </a:r>
            <a:endParaRPr sz="2800">
              <a:latin typeface="Trebuchet MS"/>
              <a:cs typeface="Trebuchet MS"/>
            </a:endParaRPr>
          </a:p>
          <a:p>
            <a:pPr marL="367665" indent="-342900">
              <a:lnSpc>
                <a:spcPct val="100000"/>
              </a:lnSpc>
              <a:spcBef>
                <a:spcPts val="2475"/>
              </a:spcBef>
              <a:buFont typeface="Arial"/>
              <a:buChar char="•"/>
              <a:tabLst>
                <a:tab pos="367665" algn="l"/>
              </a:tabLst>
            </a:pP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800" spc="-2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5">
                <a:solidFill>
                  <a:srgbClr val="FFFFFF"/>
                </a:solidFill>
                <a:latin typeface="Trebuchet MS"/>
                <a:cs typeface="Trebuchet MS"/>
              </a:rPr>
              <a:t>deal</a:t>
            </a:r>
            <a:r>
              <a:rPr dirty="0" sz="28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50">
                <a:solidFill>
                  <a:srgbClr val="FFFFFF"/>
                </a:solidFill>
                <a:latin typeface="Trebuchet MS"/>
                <a:cs typeface="Trebuchet MS"/>
              </a:rPr>
              <a:t>different</a:t>
            </a:r>
            <a:r>
              <a:rPr dirty="0" sz="28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70">
                <a:solidFill>
                  <a:srgbClr val="FFFFFF"/>
                </a:solidFill>
                <a:latin typeface="Trebuchet MS"/>
                <a:cs typeface="Trebuchet MS"/>
              </a:rPr>
              <a:t>customer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client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20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endParaRPr sz="2800">
              <a:latin typeface="Trebuchet MS"/>
              <a:cs typeface="Trebuchet MS"/>
            </a:endParaRPr>
          </a:p>
          <a:p>
            <a:pPr marL="481965">
              <a:lnSpc>
                <a:spcPct val="100000"/>
              </a:lnSpc>
              <a:spcBef>
                <a:spcPts val="710"/>
              </a:spcBef>
            </a:pPr>
            <a:r>
              <a:rPr dirty="0" sz="280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dirty="0" sz="2800" spc="-6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e.g.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Departments</a:t>
            </a:r>
            <a:r>
              <a:rPr dirty="0" sz="2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0">
                <a:solidFill>
                  <a:srgbClr val="FFFFFF"/>
                </a:solidFill>
                <a:latin typeface="Trebuchet MS"/>
                <a:cs typeface="Trebuchet MS"/>
              </a:rPr>
              <a:t>clothes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store</a:t>
            </a:r>
            <a:endParaRPr sz="28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458200" y="1790700"/>
            <a:ext cx="3352800" cy="32766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42616" y="224027"/>
            <a:ext cx="6531102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33171" rIns="0" bIns="0" rtlCol="0" vert="horz">
            <a:spAutoFit/>
          </a:bodyPr>
          <a:lstStyle/>
          <a:p>
            <a:pPr marL="2145665">
              <a:lnSpc>
                <a:spcPct val="100000"/>
              </a:lnSpc>
              <a:spcBef>
                <a:spcPts val="105"/>
              </a:spcBef>
            </a:pPr>
            <a:r>
              <a:rPr dirty="0" spc="150"/>
              <a:t>Combining</a:t>
            </a:r>
            <a:r>
              <a:rPr dirty="0" spc="-305"/>
              <a:t> </a:t>
            </a:r>
            <a:r>
              <a:rPr dirty="0" spc="165"/>
              <a:t>groupings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4291" y="1637741"/>
            <a:ext cx="7349490" cy="45396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55" b="1">
                <a:solidFill>
                  <a:srgbClr val="FFFFFF"/>
                </a:solidFill>
                <a:latin typeface="Trebuchet MS"/>
                <a:cs typeface="Trebuchet MS"/>
              </a:rPr>
              <a:t>Decisions</a:t>
            </a:r>
            <a:r>
              <a:rPr dirty="0" sz="2400" spc="-1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 b="1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 b="1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4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 b="1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will</a:t>
            </a:r>
            <a:r>
              <a:rPr dirty="0" sz="2400" spc="-1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 b="1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4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4" b="1">
                <a:solidFill>
                  <a:srgbClr val="FFFFFF"/>
                </a:solidFill>
                <a:latin typeface="Trebuchet MS"/>
                <a:cs typeface="Trebuchet MS"/>
              </a:rPr>
              <a:t>based</a:t>
            </a:r>
            <a:r>
              <a:rPr dirty="0" sz="2400" spc="-1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 b="1">
                <a:solidFill>
                  <a:srgbClr val="FFFFFF"/>
                </a:solidFill>
                <a:latin typeface="Trebuchet MS"/>
                <a:cs typeface="Trebuchet MS"/>
              </a:rPr>
              <a:t>on:</a:t>
            </a:r>
            <a:endParaRPr sz="2400">
              <a:latin typeface="Trebuchet MS"/>
              <a:cs typeface="Trebuchet MS"/>
            </a:endParaRPr>
          </a:p>
          <a:p>
            <a:pPr marL="755015" indent="-285115">
              <a:lnSpc>
                <a:spcPct val="100000"/>
              </a:lnSpc>
              <a:spcBef>
                <a:spcPts val="235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2400">
              <a:latin typeface="Trebuchet MS"/>
              <a:cs typeface="Trebuchet MS"/>
            </a:endParaRPr>
          </a:p>
          <a:p>
            <a:pPr marL="755015" indent="-285115">
              <a:lnSpc>
                <a:spcPct val="100000"/>
              </a:lnSpc>
              <a:spcBef>
                <a:spcPts val="204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need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co-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ordination</a:t>
            </a:r>
            <a:endParaRPr sz="2400">
              <a:latin typeface="Trebuchet MS"/>
              <a:cs typeface="Trebuchet MS"/>
            </a:endParaRPr>
          </a:p>
          <a:p>
            <a:pPr marL="755015" indent="-285115">
              <a:lnSpc>
                <a:spcPct val="100000"/>
              </a:lnSpc>
              <a:spcBef>
                <a:spcPts val="204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identification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clearly</a:t>
            </a:r>
            <a:r>
              <a:rPr dirty="0" sz="24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defined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divisions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endParaRPr sz="2400">
              <a:latin typeface="Trebuchet MS"/>
              <a:cs typeface="Trebuchet MS"/>
            </a:endParaRPr>
          </a:p>
          <a:p>
            <a:pPr marL="756285">
              <a:lnSpc>
                <a:spcPct val="100000"/>
              </a:lnSpc>
            </a:pP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endParaRPr sz="2400">
              <a:latin typeface="Trebuchet MS"/>
              <a:cs typeface="Trebuchet MS"/>
            </a:endParaRPr>
          </a:p>
          <a:p>
            <a:pPr marL="755015" indent="-285115">
              <a:lnSpc>
                <a:spcPct val="100000"/>
              </a:lnSpc>
              <a:spcBef>
                <a:spcPts val="19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Economy</a:t>
            </a:r>
            <a:endParaRPr sz="2400">
              <a:latin typeface="Trebuchet MS"/>
              <a:cs typeface="Trebuchet MS"/>
            </a:endParaRPr>
          </a:p>
          <a:p>
            <a:pPr marL="755015" indent="-285115">
              <a:lnSpc>
                <a:spcPct val="100000"/>
              </a:lnSpc>
              <a:spcBef>
                <a:spcPts val="500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process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managing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activities</a:t>
            </a:r>
            <a:endParaRPr sz="2400">
              <a:latin typeface="Trebuchet MS"/>
              <a:cs typeface="Trebuchet MS"/>
            </a:endParaRPr>
          </a:p>
          <a:p>
            <a:pPr marL="756285">
              <a:lnSpc>
                <a:spcPct val="100000"/>
              </a:lnSpc>
              <a:spcBef>
                <a:spcPts val="5"/>
              </a:spcBef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Avoiding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conflict</a:t>
            </a:r>
            <a:endParaRPr sz="2400">
              <a:latin typeface="Trebuchet MS"/>
              <a:cs typeface="Trebuchet MS"/>
            </a:endParaRPr>
          </a:p>
          <a:p>
            <a:pPr algn="just" marL="754380" marR="490855" indent="-285115">
              <a:lnSpc>
                <a:spcPct val="100000"/>
              </a:lnSpc>
              <a:spcBef>
                <a:spcPts val="39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design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taking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into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account</a:t>
            </a:r>
            <a:r>
              <a:rPr dirty="0" sz="24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nature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staff</a:t>
            </a:r>
            <a:r>
              <a:rPr dirty="0" sz="2400" spc="4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employed,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their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interests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job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satisfaction.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077200" y="1676400"/>
            <a:ext cx="3761104" cy="342646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80872" y="141731"/>
            <a:ext cx="8529320" cy="1266190"/>
            <a:chOff x="880872" y="141731"/>
            <a:chExt cx="8529320" cy="12661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80872" y="141731"/>
              <a:ext cx="6304026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22136" y="141731"/>
              <a:ext cx="995934" cy="126568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55307" y="141731"/>
              <a:ext cx="2754629" cy="1265682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1251000" y="321056"/>
            <a:ext cx="7791450" cy="6965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85"/>
              <a:t>Control</a:t>
            </a:r>
            <a:r>
              <a:rPr dirty="0" spc="-290"/>
              <a:t> </a:t>
            </a:r>
            <a:r>
              <a:rPr dirty="0" spc="175"/>
              <a:t>and</a:t>
            </a:r>
            <a:r>
              <a:rPr dirty="0" spc="-270"/>
              <a:t> </a:t>
            </a:r>
            <a:r>
              <a:rPr dirty="0" spc="100"/>
              <a:t>decision-</a:t>
            </a:r>
            <a:r>
              <a:rPr dirty="0" spc="145"/>
              <a:t>making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048" y="1317025"/>
            <a:ext cx="8832215" cy="4601210"/>
          </a:xfrm>
          <a:prstGeom prst="rect">
            <a:avLst/>
          </a:prstGeom>
        </p:spPr>
        <p:txBody>
          <a:bodyPr wrap="square" lIns="0" tIns="1149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5"/>
              </a:spcBef>
            </a:pP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Centralisation:</a:t>
            </a:r>
            <a:endParaRPr sz="3200">
              <a:latin typeface="Trebuchet MS"/>
              <a:cs typeface="Trebuchet MS"/>
            </a:endParaRPr>
          </a:p>
          <a:p>
            <a:pPr marL="354965" marR="720090">
              <a:lnSpc>
                <a:spcPct val="100000"/>
              </a:lnSpc>
              <a:spcBef>
                <a:spcPts val="810"/>
              </a:spcBef>
            </a:pPr>
            <a:r>
              <a:rPr dirty="0" sz="3200" spc="1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concentration</a:t>
            </a:r>
            <a:r>
              <a:rPr dirty="0" sz="32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authority</a:t>
            </a:r>
            <a:r>
              <a:rPr dirty="0" sz="32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55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32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90">
                <a:solidFill>
                  <a:srgbClr val="FFFFFF"/>
                </a:solidFill>
                <a:latin typeface="Trebuchet MS"/>
                <a:cs typeface="Trebuchet MS"/>
              </a:rPr>
              <a:t>making </a:t>
            </a:r>
            <a:r>
              <a:rPr dirty="0" sz="3200" spc="105">
                <a:solidFill>
                  <a:srgbClr val="FFFFFF"/>
                </a:solidFill>
                <a:latin typeface="Trebuchet MS"/>
                <a:cs typeface="Trebuchet MS"/>
              </a:rPr>
              <a:t>most</a:t>
            </a:r>
            <a:r>
              <a:rPr dirty="0" sz="32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90">
                <a:solidFill>
                  <a:srgbClr val="FFFFFF"/>
                </a:solidFill>
                <a:latin typeface="Trebuchet MS"/>
                <a:cs typeface="Trebuchet MS"/>
              </a:rPr>
              <a:t>decisions</a:t>
            </a:r>
            <a:r>
              <a:rPr dirty="0" sz="32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80">
                <a:solidFill>
                  <a:srgbClr val="FFFFFF"/>
                </a:solidFill>
                <a:latin typeface="Trebuchet MS"/>
                <a:cs typeface="Trebuchet MS"/>
              </a:rPr>
              <a:t>at</a:t>
            </a:r>
            <a:r>
              <a:rPr dirty="0" sz="32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top</a:t>
            </a:r>
            <a:r>
              <a:rPr dirty="0" sz="32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70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32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005"/>
              </a:spcBef>
            </a:pP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Decentralisation:</a:t>
            </a:r>
            <a:endParaRPr sz="3200">
              <a:latin typeface="Trebuchet MS"/>
              <a:cs typeface="Trebuchet MS"/>
            </a:endParaRPr>
          </a:p>
          <a:p>
            <a:pPr marL="354965" marR="5080">
              <a:lnSpc>
                <a:spcPct val="100000"/>
              </a:lnSpc>
              <a:spcBef>
                <a:spcPts val="800"/>
              </a:spcBef>
            </a:pPr>
            <a:r>
              <a:rPr dirty="0" sz="3200" spc="1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55">
                <a:solidFill>
                  <a:srgbClr val="FFFFFF"/>
                </a:solidFill>
                <a:latin typeface="Trebuchet MS"/>
                <a:cs typeface="Trebuchet MS"/>
              </a:rPr>
              <a:t>dispersion</a:t>
            </a:r>
            <a:r>
              <a:rPr dirty="0" sz="32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authority</a:t>
            </a:r>
            <a:r>
              <a:rPr dirty="0" sz="32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32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00">
                <a:solidFill>
                  <a:srgbClr val="FFFFFF"/>
                </a:solidFill>
                <a:latin typeface="Trebuchet MS"/>
                <a:cs typeface="Trebuchet MS"/>
              </a:rPr>
              <a:t>make</a:t>
            </a:r>
            <a:r>
              <a:rPr dirty="0" sz="32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75">
                <a:solidFill>
                  <a:srgbClr val="FFFFFF"/>
                </a:solidFill>
                <a:latin typeface="Trebuchet MS"/>
                <a:cs typeface="Trebuchet MS"/>
              </a:rPr>
              <a:t>decisions </a:t>
            </a:r>
            <a:r>
              <a:rPr dirty="0" sz="3200" spc="60">
                <a:solidFill>
                  <a:srgbClr val="FFFFFF"/>
                </a:solidFill>
                <a:latin typeface="Trebuchet MS"/>
                <a:cs typeface="Trebuchet MS"/>
              </a:rPr>
              <a:t>throughout</a:t>
            </a:r>
            <a:r>
              <a:rPr dirty="0" sz="3200" spc="-2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32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80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32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829800" y="3505200"/>
            <a:ext cx="1263662" cy="127609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982200" y="457200"/>
            <a:ext cx="1571244" cy="1818132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98264" y="341375"/>
            <a:ext cx="2786634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50774" rIns="0" bIns="0" rtlCol="0" vert="horz">
            <a:spAutoFit/>
          </a:bodyPr>
          <a:lstStyle/>
          <a:p>
            <a:pPr marL="3902710">
              <a:lnSpc>
                <a:spcPct val="100000"/>
              </a:lnSpc>
              <a:spcBef>
                <a:spcPts val="105"/>
              </a:spcBef>
            </a:pPr>
            <a:r>
              <a:rPr dirty="0" spc="-10"/>
              <a:t>Activity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3915" y="1905819"/>
            <a:ext cx="9016365" cy="3846829"/>
          </a:xfrm>
          <a:prstGeom prst="rect">
            <a:avLst/>
          </a:prstGeom>
        </p:spPr>
        <p:txBody>
          <a:bodyPr wrap="square" lIns="0" tIns="22542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775"/>
              </a:spcBef>
            </a:pP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Think</a:t>
            </a:r>
            <a:r>
              <a:rPr dirty="0" sz="32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85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32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32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45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dirty="0" sz="32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25">
                <a:solidFill>
                  <a:srgbClr val="FFFFFF"/>
                </a:solidFill>
                <a:latin typeface="Trebuchet MS"/>
                <a:cs typeface="Trebuchet MS"/>
              </a:rPr>
              <a:t>know/work</a:t>
            </a:r>
            <a:r>
              <a:rPr dirty="0" sz="32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0">
                <a:solidFill>
                  <a:srgbClr val="FFFFFF"/>
                </a:solidFill>
                <a:latin typeface="Trebuchet MS"/>
                <a:cs typeface="Trebuchet MS"/>
              </a:rPr>
              <a:t>for.</a:t>
            </a:r>
            <a:endParaRPr sz="3200">
              <a:latin typeface="Trebuchet MS"/>
              <a:cs typeface="Trebuchet MS"/>
            </a:endParaRPr>
          </a:p>
          <a:p>
            <a:pPr marL="527685" marR="1643380" indent="-515620">
              <a:lnSpc>
                <a:spcPct val="100000"/>
              </a:lnSpc>
              <a:spcBef>
                <a:spcPts val="1680"/>
              </a:spcBef>
              <a:buAutoNum type="arabicPeriod"/>
              <a:tabLst>
                <a:tab pos="527685" algn="l"/>
              </a:tabLst>
            </a:pPr>
            <a:r>
              <a:rPr dirty="0" sz="3200" spc="75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32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70">
                <a:solidFill>
                  <a:srgbClr val="FFFFFF"/>
                </a:solidFill>
                <a:latin typeface="Trebuchet MS"/>
                <a:cs typeface="Trebuchet MS"/>
              </a:rPr>
              <a:t>decision</a:t>
            </a:r>
            <a:r>
              <a:rPr dirty="0" sz="32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0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r>
              <a:rPr dirty="0" sz="32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centralised</a:t>
            </a:r>
            <a:r>
              <a:rPr dirty="0" sz="32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5">
                <a:solidFill>
                  <a:srgbClr val="FFFFFF"/>
                </a:solidFill>
                <a:latin typeface="Trebuchet MS"/>
                <a:cs typeface="Trebuchet MS"/>
              </a:rPr>
              <a:t>or </a:t>
            </a:r>
            <a:r>
              <a:rPr dirty="0" sz="3200" spc="50">
                <a:solidFill>
                  <a:srgbClr val="FFFFFF"/>
                </a:solidFill>
                <a:latin typeface="Trebuchet MS"/>
                <a:cs typeface="Trebuchet MS"/>
              </a:rPr>
              <a:t>decentralised?</a:t>
            </a:r>
            <a:endParaRPr sz="3200">
              <a:latin typeface="Trebuchet MS"/>
              <a:cs typeface="Trebuchet MS"/>
            </a:endParaRPr>
          </a:p>
          <a:p>
            <a:pPr marL="527685" marR="5080" indent="-515620">
              <a:lnSpc>
                <a:spcPct val="100000"/>
              </a:lnSpc>
              <a:spcBef>
                <a:spcPts val="805"/>
              </a:spcBef>
              <a:buAutoNum type="arabicPeriod"/>
              <a:tabLst>
                <a:tab pos="527685" algn="l"/>
              </a:tabLst>
            </a:pPr>
            <a:r>
              <a:rPr dirty="0" sz="3200" spc="14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32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75">
                <a:solidFill>
                  <a:srgbClr val="FFFFFF"/>
                </a:solidFill>
                <a:latin typeface="Trebuchet MS"/>
                <a:cs typeface="Trebuchet MS"/>
              </a:rPr>
              <a:t>your</a:t>
            </a:r>
            <a:r>
              <a:rPr dirty="0" sz="32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210">
                <a:solidFill>
                  <a:srgbClr val="FFFFFF"/>
                </a:solidFill>
                <a:latin typeface="Trebuchet MS"/>
                <a:cs typeface="Trebuchet MS"/>
              </a:rPr>
              <a:t>boss</a:t>
            </a:r>
            <a:r>
              <a:rPr dirty="0" sz="32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95">
                <a:solidFill>
                  <a:srgbClr val="FFFFFF"/>
                </a:solidFill>
                <a:latin typeface="Trebuchet MS"/>
                <a:cs typeface="Trebuchet MS"/>
              </a:rPr>
              <a:t>decide</a:t>
            </a:r>
            <a:r>
              <a:rPr dirty="0" sz="32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05">
                <a:solidFill>
                  <a:srgbClr val="FFFFFF"/>
                </a:solidFill>
                <a:latin typeface="Trebuchet MS"/>
                <a:cs typeface="Trebuchet MS"/>
              </a:rPr>
              <a:t>things/do</a:t>
            </a:r>
            <a:r>
              <a:rPr dirty="0" sz="32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32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85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dirty="0" sz="32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3200" spc="-60">
                <a:solidFill>
                  <a:srgbClr val="FFFFFF"/>
                </a:solidFill>
                <a:latin typeface="Trebuchet MS"/>
                <a:cs typeface="Trebuchet MS"/>
              </a:rPr>
              <a:t>refer</a:t>
            </a:r>
            <a:r>
              <a:rPr dirty="0" sz="3200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55">
                <a:solidFill>
                  <a:srgbClr val="FFFFFF"/>
                </a:solidFill>
                <a:latin typeface="Trebuchet MS"/>
                <a:cs typeface="Trebuchet MS"/>
              </a:rPr>
              <a:t>up</a:t>
            </a:r>
            <a:r>
              <a:rPr dirty="0" sz="32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32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20">
                <a:solidFill>
                  <a:srgbClr val="FFFFFF"/>
                </a:solidFill>
                <a:latin typeface="Trebuchet MS"/>
                <a:cs typeface="Trebuchet MS"/>
              </a:rPr>
              <a:t>head</a:t>
            </a:r>
            <a:r>
              <a:rPr dirty="0" sz="32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office?</a:t>
            </a:r>
            <a:endParaRPr sz="3200">
              <a:latin typeface="Trebuchet MS"/>
              <a:cs typeface="Trebuchet MS"/>
            </a:endParaRPr>
          </a:p>
          <a:p>
            <a:pPr marL="527685" indent="-514984">
              <a:lnSpc>
                <a:spcPct val="100000"/>
              </a:lnSpc>
              <a:spcBef>
                <a:spcPts val="2885"/>
              </a:spcBef>
              <a:buAutoNum type="arabicPeriod"/>
              <a:tabLst>
                <a:tab pos="527685" algn="l"/>
              </a:tabLst>
            </a:pPr>
            <a:r>
              <a:rPr dirty="0" sz="3200" spc="145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r>
              <a:rPr dirty="0" sz="32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32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00">
                <a:solidFill>
                  <a:srgbClr val="FFFFFF"/>
                </a:solidFill>
                <a:latin typeface="Trebuchet MS"/>
                <a:cs typeface="Trebuchet MS"/>
              </a:rPr>
              <a:t>advantages</a:t>
            </a:r>
            <a:r>
              <a:rPr dirty="0" sz="32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14">
                <a:solidFill>
                  <a:srgbClr val="FFFFFF"/>
                </a:solidFill>
                <a:latin typeface="Trebuchet MS"/>
                <a:cs typeface="Trebuchet MS"/>
              </a:rPr>
              <a:t>each</a:t>
            </a:r>
            <a:r>
              <a:rPr dirty="0" sz="32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14">
                <a:solidFill>
                  <a:srgbClr val="FFFFFF"/>
                </a:solidFill>
                <a:latin typeface="Trebuchet MS"/>
                <a:cs typeface="Trebuchet MS"/>
              </a:rPr>
              <a:t>approach?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058400" y="5105437"/>
            <a:ext cx="1574546" cy="155320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89760" y="262127"/>
            <a:ext cx="8471154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71475" rIns="0" bIns="0" rtlCol="0" vert="horz">
            <a:spAutoFit/>
          </a:bodyPr>
          <a:lstStyle/>
          <a:p>
            <a:pPr marL="1393825">
              <a:lnSpc>
                <a:spcPct val="100000"/>
              </a:lnSpc>
              <a:spcBef>
                <a:spcPts val="105"/>
              </a:spcBef>
            </a:pPr>
            <a:r>
              <a:rPr dirty="0" spc="175"/>
              <a:t>Advantages</a:t>
            </a:r>
            <a:r>
              <a:rPr dirty="0" spc="-275"/>
              <a:t> </a:t>
            </a:r>
            <a:r>
              <a:rPr dirty="0" spc="80"/>
              <a:t>of</a:t>
            </a:r>
            <a:r>
              <a:rPr dirty="0" spc="-265"/>
              <a:t> </a:t>
            </a:r>
            <a:r>
              <a:rPr dirty="0" spc="-10"/>
              <a:t>centralisation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463" y="5849518"/>
            <a:ext cx="4339590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95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15.6</a:t>
            </a:r>
            <a:r>
              <a:rPr dirty="0" sz="1200" spc="85">
                <a:latin typeface="Trebuchet MS"/>
                <a:cs typeface="Trebuchet MS"/>
              </a:rPr>
              <a:t>  </a:t>
            </a:r>
            <a:r>
              <a:rPr dirty="0" sz="1800" spc="70">
                <a:latin typeface="Trebuchet MS"/>
                <a:cs typeface="Trebuchet MS"/>
              </a:rPr>
              <a:t>Advantages</a:t>
            </a:r>
            <a:r>
              <a:rPr dirty="0" sz="1800" spc="-9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of</a:t>
            </a:r>
            <a:r>
              <a:rPr dirty="0" sz="1800" spc="-65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centralisation</a:t>
            </a:r>
            <a:r>
              <a:rPr dirty="0" sz="1800" spc="-60">
                <a:latin typeface="Trebuchet MS"/>
                <a:cs typeface="Trebuchet MS"/>
              </a:rPr>
              <a:t> </a:t>
            </a:r>
            <a:r>
              <a:rPr dirty="0" sz="1800" spc="30">
                <a:latin typeface="Trebuchet MS"/>
                <a:cs typeface="Trebuchet MS"/>
              </a:rPr>
              <a:t>and </a:t>
            </a:r>
            <a:r>
              <a:rPr dirty="0" sz="1800" spc="-10">
                <a:latin typeface="Trebuchet MS"/>
                <a:cs typeface="Trebuchet MS"/>
              </a:rPr>
              <a:t>decentralisation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43226" y="1929383"/>
            <a:ext cx="8360664" cy="299923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7696" y="286511"/>
            <a:ext cx="9167622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95605" rIns="0" bIns="0" rtlCol="0" vert="horz">
            <a:spAutoFit/>
          </a:bodyPr>
          <a:lstStyle/>
          <a:p>
            <a:pPr marL="880744">
              <a:lnSpc>
                <a:spcPct val="100000"/>
              </a:lnSpc>
              <a:spcBef>
                <a:spcPts val="105"/>
              </a:spcBef>
            </a:pPr>
            <a:r>
              <a:rPr dirty="0" spc="175"/>
              <a:t>Advantages</a:t>
            </a:r>
            <a:r>
              <a:rPr dirty="0" spc="-285"/>
              <a:t> </a:t>
            </a:r>
            <a:r>
              <a:rPr dirty="0" spc="80"/>
              <a:t>of</a:t>
            </a:r>
            <a:r>
              <a:rPr dirty="0" spc="-275"/>
              <a:t> </a:t>
            </a:r>
            <a:r>
              <a:rPr dirty="0" spc="45"/>
              <a:t>decentralisation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463" y="5849518"/>
            <a:ext cx="6091555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100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15.6</a:t>
            </a:r>
            <a:r>
              <a:rPr dirty="0" sz="1200" spc="90">
                <a:latin typeface="Trebuchet MS"/>
                <a:cs typeface="Trebuchet MS"/>
              </a:rPr>
              <a:t>  </a:t>
            </a:r>
            <a:r>
              <a:rPr dirty="0" sz="1800" spc="70">
                <a:latin typeface="Trebuchet MS"/>
                <a:cs typeface="Trebuchet MS"/>
              </a:rPr>
              <a:t>Advantages</a:t>
            </a:r>
            <a:r>
              <a:rPr dirty="0" sz="1800" spc="-9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of</a:t>
            </a:r>
            <a:r>
              <a:rPr dirty="0" sz="1800" spc="-60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centralisation</a:t>
            </a:r>
            <a:r>
              <a:rPr dirty="0" sz="1800" spc="-55">
                <a:latin typeface="Trebuchet MS"/>
                <a:cs typeface="Trebuchet MS"/>
              </a:rPr>
              <a:t> </a:t>
            </a:r>
            <a:r>
              <a:rPr dirty="0" sz="1800" spc="55">
                <a:latin typeface="Trebuchet MS"/>
                <a:cs typeface="Trebuchet MS"/>
              </a:rPr>
              <a:t>and</a:t>
            </a:r>
            <a:r>
              <a:rPr dirty="0" sz="1800" spc="-55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decentralisation (Continued)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09572" y="1930907"/>
            <a:ext cx="8377428" cy="3080004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76144" y="265175"/>
            <a:ext cx="6211570" cy="1869439"/>
            <a:chOff x="2676144" y="265175"/>
            <a:chExt cx="6211570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676144" y="265175"/>
              <a:ext cx="6211061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06596" y="868679"/>
              <a:ext cx="3417570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3046602" y="444500"/>
            <a:ext cx="5340350" cy="1300480"/>
          </a:xfrm>
          <a:prstGeom prst="rect"/>
        </p:spPr>
        <p:txBody>
          <a:bodyPr wrap="square" lIns="0" tIns="89535" rIns="0" bIns="0" rtlCol="0" vert="horz">
            <a:spAutoFit/>
          </a:bodyPr>
          <a:lstStyle/>
          <a:p>
            <a:pPr marL="1343025" marR="5080" indent="-1330960">
              <a:lnSpc>
                <a:spcPts val="4750"/>
              </a:lnSpc>
              <a:spcBef>
                <a:spcPts val="705"/>
              </a:spcBef>
            </a:pPr>
            <a:r>
              <a:rPr dirty="0" spc="140"/>
              <a:t>Two</a:t>
            </a:r>
            <a:r>
              <a:rPr dirty="0" spc="-270"/>
              <a:t> </a:t>
            </a:r>
            <a:r>
              <a:rPr dirty="0" spc="75"/>
              <a:t>specific</a:t>
            </a:r>
            <a:r>
              <a:rPr dirty="0" spc="-275"/>
              <a:t> </a:t>
            </a:r>
            <a:r>
              <a:rPr dirty="0" spc="160"/>
              <a:t>design </a:t>
            </a:r>
            <a:r>
              <a:rPr dirty="0" spc="45"/>
              <a:t>principles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4291" y="1980273"/>
            <a:ext cx="8700770" cy="3592195"/>
          </a:xfrm>
          <a:prstGeom prst="rect">
            <a:avLst/>
          </a:prstGeom>
        </p:spPr>
        <p:txBody>
          <a:bodyPr wrap="square" lIns="0" tIns="11049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7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000" spc="10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0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14" b="1">
                <a:solidFill>
                  <a:srgbClr val="FFFFFF"/>
                </a:solidFill>
                <a:latin typeface="Trebuchet MS"/>
                <a:cs typeface="Trebuchet MS"/>
              </a:rPr>
              <a:t>span</a:t>
            </a:r>
            <a:r>
              <a:rPr dirty="0" sz="3000" spc="-20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55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000" spc="-2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-10" b="1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endParaRPr sz="3000">
              <a:latin typeface="Trebuchet MS"/>
              <a:cs typeface="Trebuchet MS"/>
            </a:endParaRPr>
          </a:p>
          <a:p>
            <a:pPr lvl="1" marL="755015" marR="90805" indent="-285750">
              <a:lnSpc>
                <a:spcPct val="100000"/>
              </a:lnSpc>
              <a:spcBef>
                <a:spcPts val="71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800" spc="8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90">
                <a:solidFill>
                  <a:srgbClr val="FFFFFF"/>
                </a:solidFill>
                <a:latin typeface="Trebuchet MS"/>
                <a:cs typeface="Trebuchet MS"/>
              </a:rPr>
              <a:t>number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5">
                <a:solidFill>
                  <a:srgbClr val="FFFFFF"/>
                </a:solidFill>
                <a:latin typeface="Trebuchet MS"/>
                <a:cs typeface="Trebuchet MS"/>
              </a:rPr>
              <a:t>subordinates</a:t>
            </a:r>
            <a:r>
              <a:rPr dirty="0" sz="28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35">
                <a:solidFill>
                  <a:srgbClr val="FFFFFF"/>
                </a:solidFill>
                <a:latin typeface="Trebuchet MS"/>
                <a:cs typeface="Trebuchet MS"/>
              </a:rPr>
              <a:t>who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report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sng" sz="2800" spc="-10"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directly</a:t>
            </a:r>
            <a:r>
              <a:rPr dirty="0" u="none" sz="2800" spc="-10">
                <a:solidFill>
                  <a:srgbClr val="FFFFFF"/>
                </a:solidFill>
                <a:latin typeface="Trebuchet MS"/>
                <a:cs typeface="Trebuchet MS"/>
              </a:rPr>
              <a:t> 	to</a:t>
            </a:r>
            <a:r>
              <a:rPr dirty="0" u="none" sz="28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u="none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800" spc="75">
                <a:solidFill>
                  <a:srgbClr val="FFFFFF"/>
                </a:solidFill>
                <a:latin typeface="Trebuchet MS"/>
                <a:cs typeface="Trebuchet MS"/>
              </a:rPr>
              <a:t>given</a:t>
            </a:r>
            <a:r>
              <a:rPr dirty="0" u="none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800" spc="105">
                <a:solidFill>
                  <a:srgbClr val="FFFFFF"/>
                </a:solidFill>
                <a:latin typeface="Trebuchet MS"/>
                <a:cs typeface="Trebuchet MS"/>
              </a:rPr>
              <a:t>manager</a:t>
            </a:r>
            <a:r>
              <a:rPr dirty="0" u="none" sz="28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u="none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800" spc="-10">
                <a:solidFill>
                  <a:srgbClr val="FFFFFF"/>
                </a:solidFill>
                <a:latin typeface="Trebuchet MS"/>
                <a:cs typeface="Trebuchet MS"/>
              </a:rPr>
              <a:t>superior.</a:t>
            </a:r>
            <a:endParaRPr sz="28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2000"/>
              </a:spcBef>
              <a:buClr>
                <a:srgbClr val="FFFFFF"/>
              </a:buClr>
              <a:buFont typeface="Arial"/>
              <a:buChar char="–"/>
            </a:pPr>
            <a:endParaRPr sz="28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3000" spc="10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b="1">
                <a:solidFill>
                  <a:srgbClr val="FFFFFF"/>
                </a:solidFill>
                <a:latin typeface="Trebuchet MS"/>
                <a:cs typeface="Trebuchet MS"/>
              </a:rPr>
              <a:t>chain</a:t>
            </a:r>
            <a:r>
              <a:rPr dirty="0" sz="3000" spc="-1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55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000" spc="-1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000" spc="130" b="1">
                <a:solidFill>
                  <a:srgbClr val="FFFFFF"/>
                </a:solidFill>
                <a:latin typeface="Trebuchet MS"/>
                <a:cs typeface="Trebuchet MS"/>
              </a:rPr>
              <a:t>command</a:t>
            </a:r>
            <a:endParaRPr sz="3000">
              <a:latin typeface="Trebuchet MS"/>
              <a:cs typeface="Trebuchet MS"/>
            </a:endParaRPr>
          </a:p>
          <a:p>
            <a:pPr lvl="1" marL="755015" marR="5080" indent="-285750">
              <a:lnSpc>
                <a:spcPct val="100000"/>
              </a:lnSpc>
              <a:spcBef>
                <a:spcPts val="705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800" spc="9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5">
                <a:solidFill>
                  <a:srgbClr val="FFFFFF"/>
                </a:solidFill>
                <a:latin typeface="Trebuchet MS"/>
                <a:cs typeface="Trebuchet MS"/>
              </a:rPr>
              <a:t>number</a:t>
            </a:r>
            <a:r>
              <a:rPr dirty="0" sz="2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50">
                <a:solidFill>
                  <a:srgbClr val="FFFFFF"/>
                </a:solidFill>
                <a:latin typeface="Trebuchet MS"/>
                <a:cs typeface="Trebuchet MS"/>
              </a:rPr>
              <a:t>different</a:t>
            </a:r>
            <a:r>
              <a:rPr dirty="0" sz="28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28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r>
              <a:rPr dirty="0"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organisation,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45">
                <a:solidFill>
                  <a:srgbClr val="FFFFFF"/>
                </a:solidFill>
                <a:latin typeface="Trebuchet MS"/>
                <a:cs typeface="Trebuchet MS"/>
              </a:rPr>
              <a:t>‘scalar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chain’.</a:t>
            </a:r>
            <a:endParaRPr sz="2800">
              <a:latin typeface="Trebuchet MS"/>
              <a:cs typeface="Trebuchet M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469123" y="5512295"/>
            <a:ext cx="1549400" cy="1202055"/>
            <a:chOff x="7469123" y="5512295"/>
            <a:chExt cx="1549400" cy="1202055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82711" y="5512295"/>
              <a:ext cx="491490" cy="57988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8047862" y="5577332"/>
              <a:ext cx="359410" cy="452120"/>
            </a:xfrm>
            <a:custGeom>
              <a:avLst/>
              <a:gdLst/>
              <a:ahLst/>
              <a:cxnLst/>
              <a:rect l="l" t="t" r="r" b="b"/>
              <a:pathLst>
                <a:path w="359409" h="452120">
                  <a:moveTo>
                    <a:pt x="182371" y="0"/>
                  </a:moveTo>
                  <a:lnTo>
                    <a:pt x="138556" y="7239"/>
                  </a:lnTo>
                  <a:lnTo>
                    <a:pt x="102107" y="31635"/>
                  </a:lnTo>
                  <a:lnTo>
                    <a:pt x="77850" y="68084"/>
                  </a:lnTo>
                  <a:lnTo>
                    <a:pt x="70484" y="111810"/>
                  </a:lnTo>
                  <a:lnTo>
                    <a:pt x="72897" y="133692"/>
                  </a:lnTo>
                  <a:lnTo>
                    <a:pt x="77850" y="155575"/>
                  </a:lnTo>
                  <a:lnTo>
                    <a:pt x="87502" y="172580"/>
                  </a:lnTo>
                  <a:lnTo>
                    <a:pt x="97281" y="184734"/>
                  </a:lnTo>
                  <a:lnTo>
                    <a:pt x="111886" y="199326"/>
                  </a:lnTo>
                  <a:lnTo>
                    <a:pt x="111886" y="228485"/>
                  </a:lnTo>
                  <a:lnTo>
                    <a:pt x="109473" y="230924"/>
                  </a:lnTo>
                  <a:lnTo>
                    <a:pt x="107060" y="230924"/>
                  </a:lnTo>
                  <a:lnTo>
                    <a:pt x="97281" y="233362"/>
                  </a:lnTo>
                  <a:lnTo>
                    <a:pt x="51053" y="233362"/>
                  </a:lnTo>
                  <a:lnTo>
                    <a:pt x="4825" y="269811"/>
                  </a:lnTo>
                  <a:lnTo>
                    <a:pt x="0" y="294119"/>
                  </a:lnTo>
                  <a:lnTo>
                    <a:pt x="0" y="388924"/>
                  </a:lnTo>
                  <a:lnTo>
                    <a:pt x="19430" y="432676"/>
                  </a:lnTo>
                  <a:lnTo>
                    <a:pt x="63245" y="452120"/>
                  </a:lnTo>
                  <a:lnTo>
                    <a:pt x="299211" y="452120"/>
                  </a:lnTo>
                  <a:lnTo>
                    <a:pt x="323468" y="447268"/>
                  </a:lnTo>
                  <a:lnTo>
                    <a:pt x="342900" y="432676"/>
                  </a:lnTo>
                  <a:lnTo>
                    <a:pt x="357504" y="413232"/>
                  </a:lnTo>
                  <a:lnTo>
                    <a:pt x="359409" y="403504"/>
                  </a:lnTo>
                  <a:lnTo>
                    <a:pt x="63245" y="403504"/>
                  </a:lnTo>
                  <a:lnTo>
                    <a:pt x="53466" y="398640"/>
                  </a:lnTo>
                  <a:lnTo>
                    <a:pt x="48640" y="388924"/>
                  </a:lnTo>
                  <a:lnTo>
                    <a:pt x="48640" y="294119"/>
                  </a:lnTo>
                  <a:lnTo>
                    <a:pt x="53466" y="284391"/>
                  </a:lnTo>
                  <a:lnTo>
                    <a:pt x="58419" y="281965"/>
                  </a:lnTo>
                  <a:lnTo>
                    <a:pt x="97281" y="281965"/>
                  </a:lnTo>
                  <a:lnTo>
                    <a:pt x="121538" y="277114"/>
                  </a:lnTo>
                  <a:lnTo>
                    <a:pt x="131317" y="274675"/>
                  </a:lnTo>
                  <a:lnTo>
                    <a:pt x="141096" y="267385"/>
                  </a:lnTo>
                  <a:lnTo>
                    <a:pt x="155701" y="247929"/>
                  </a:lnTo>
                  <a:lnTo>
                    <a:pt x="160527" y="235788"/>
                  </a:lnTo>
                  <a:lnTo>
                    <a:pt x="160527" y="172580"/>
                  </a:lnTo>
                  <a:lnTo>
                    <a:pt x="148335" y="165290"/>
                  </a:lnTo>
                  <a:lnTo>
                    <a:pt x="143509" y="160426"/>
                  </a:lnTo>
                  <a:lnTo>
                    <a:pt x="131317" y="150698"/>
                  </a:lnTo>
                  <a:lnTo>
                    <a:pt x="126491" y="143421"/>
                  </a:lnTo>
                  <a:lnTo>
                    <a:pt x="124078" y="133692"/>
                  </a:lnTo>
                  <a:lnTo>
                    <a:pt x="119125" y="123964"/>
                  </a:lnTo>
                  <a:lnTo>
                    <a:pt x="119125" y="97231"/>
                  </a:lnTo>
                  <a:lnTo>
                    <a:pt x="124078" y="87515"/>
                  </a:lnTo>
                  <a:lnTo>
                    <a:pt x="128904" y="75374"/>
                  </a:lnTo>
                  <a:lnTo>
                    <a:pt x="136143" y="65646"/>
                  </a:lnTo>
                  <a:lnTo>
                    <a:pt x="145922" y="58356"/>
                  </a:lnTo>
                  <a:lnTo>
                    <a:pt x="170179" y="48641"/>
                  </a:lnTo>
                  <a:lnTo>
                    <a:pt x="274827" y="48641"/>
                  </a:lnTo>
                  <a:lnTo>
                    <a:pt x="260222" y="31635"/>
                  </a:lnTo>
                  <a:lnTo>
                    <a:pt x="245617" y="19494"/>
                  </a:lnTo>
                  <a:lnTo>
                    <a:pt x="226186" y="7239"/>
                  </a:lnTo>
                  <a:lnTo>
                    <a:pt x="204342" y="2413"/>
                  </a:lnTo>
                  <a:lnTo>
                    <a:pt x="182371" y="0"/>
                  </a:lnTo>
                  <a:close/>
                </a:path>
              </a:pathLst>
            </a:custGeom>
            <a:solidFill>
              <a:srgbClr val="0063A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288654" y="5810694"/>
              <a:ext cx="121539" cy="170141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242426" y="5625973"/>
              <a:ext cx="99695" cy="1555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469123" y="5801868"/>
              <a:ext cx="605790" cy="912113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7651368" y="6197981"/>
              <a:ext cx="360045" cy="452755"/>
            </a:xfrm>
            <a:custGeom>
              <a:avLst/>
              <a:gdLst/>
              <a:ahLst/>
              <a:cxnLst/>
              <a:rect l="l" t="t" r="r" b="b"/>
              <a:pathLst>
                <a:path w="360045" h="452754">
                  <a:moveTo>
                    <a:pt x="180085" y="0"/>
                  </a:moveTo>
                  <a:lnTo>
                    <a:pt x="136271" y="9728"/>
                  </a:lnTo>
                  <a:lnTo>
                    <a:pt x="102234" y="34036"/>
                  </a:lnTo>
                  <a:lnTo>
                    <a:pt x="77850" y="70497"/>
                  </a:lnTo>
                  <a:lnTo>
                    <a:pt x="68199" y="114249"/>
                  </a:lnTo>
                  <a:lnTo>
                    <a:pt x="70611" y="136131"/>
                  </a:lnTo>
                  <a:lnTo>
                    <a:pt x="77850" y="155587"/>
                  </a:lnTo>
                  <a:lnTo>
                    <a:pt x="85216" y="172593"/>
                  </a:lnTo>
                  <a:lnTo>
                    <a:pt x="94869" y="187172"/>
                  </a:lnTo>
                  <a:lnTo>
                    <a:pt x="109474" y="201764"/>
                  </a:lnTo>
                  <a:lnTo>
                    <a:pt x="109474" y="230924"/>
                  </a:lnTo>
                  <a:lnTo>
                    <a:pt x="107060" y="230924"/>
                  </a:lnTo>
                  <a:lnTo>
                    <a:pt x="104648" y="233362"/>
                  </a:lnTo>
                  <a:lnTo>
                    <a:pt x="97281" y="235800"/>
                  </a:lnTo>
                  <a:lnTo>
                    <a:pt x="48640" y="235800"/>
                  </a:lnTo>
                  <a:lnTo>
                    <a:pt x="9778" y="262534"/>
                  </a:lnTo>
                  <a:lnTo>
                    <a:pt x="0" y="284403"/>
                  </a:lnTo>
                  <a:lnTo>
                    <a:pt x="0" y="403517"/>
                  </a:lnTo>
                  <a:lnTo>
                    <a:pt x="26797" y="442404"/>
                  </a:lnTo>
                  <a:lnTo>
                    <a:pt x="311403" y="452132"/>
                  </a:lnTo>
                  <a:lnTo>
                    <a:pt x="321055" y="447268"/>
                  </a:lnTo>
                  <a:lnTo>
                    <a:pt x="333248" y="442404"/>
                  </a:lnTo>
                  <a:lnTo>
                    <a:pt x="343026" y="435114"/>
                  </a:lnTo>
                  <a:lnTo>
                    <a:pt x="350265" y="425399"/>
                  </a:lnTo>
                  <a:lnTo>
                    <a:pt x="355219" y="415671"/>
                  </a:lnTo>
                  <a:lnTo>
                    <a:pt x="360045" y="403517"/>
                  </a:lnTo>
                  <a:lnTo>
                    <a:pt x="56006" y="403517"/>
                  </a:lnTo>
                  <a:lnTo>
                    <a:pt x="51180" y="401091"/>
                  </a:lnTo>
                  <a:lnTo>
                    <a:pt x="48640" y="396227"/>
                  </a:lnTo>
                  <a:lnTo>
                    <a:pt x="48640" y="291706"/>
                  </a:lnTo>
                  <a:lnTo>
                    <a:pt x="51180" y="286842"/>
                  </a:lnTo>
                  <a:lnTo>
                    <a:pt x="56006" y="284403"/>
                  </a:lnTo>
                  <a:lnTo>
                    <a:pt x="97281" y="284403"/>
                  </a:lnTo>
                  <a:lnTo>
                    <a:pt x="107060" y="281978"/>
                  </a:lnTo>
                  <a:lnTo>
                    <a:pt x="148462" y="260096"/>
                  </a:lnTo>
                  <a:lnTo>
                    <a:pt x="158114" y="238226"/>
                  </a:lnTo>
                  <a:lnTo>
                    <a:pt x="158114" y="175031"/>
                  </a:lnTo>
                  <a:lnTo>
                    <a:pt x="145923" y="167728"/>
                  </a:lnTo>
                  <a:lnTo>
                    <a:pt x="131445" y="153136"/>
                  </a:lnTo>
                  <a:lnTo>
                    <a:pt x="126491" y="145859"/>
                  </a:lnTo>
                  <a:lnTo>
                    <a:pt x="121665" y="136131"/>
                  </a:lnTo>
                  <a:lnTo>
                    <a:pt x="119252" y="126403"/>
                  </a:lnTo>
                  <a:lnTo>
                    <a:pt x="116839" y="114249"/>
                  </a:lnTo>
                  <a:lnTo>
                    <a:pt x="119252" y="99669"/>
                  </a:lnTo>
                  <a:lnTo>
                    <a:pt x="145923" y="60782"/>
                  </a:lnTo>
                  <a:lnTo>
                    <a:pt x="180085" y="48628"/>
                  </a:lnTo>
                  <a:lnTo>
                    <a:pt x="270763" y="48628"/>
                  </a:lnTo>
                  <a:lnTo>
                    <a:pt x="260350" y="34036"/>
                  </a:lnTo>
                  <a:lnTo>
                    <a:pt x="243331" y="19443"/>
                  </a:lnTo>
                  <a:lnTo>
                    <a:pt x="223774" y="9728"/>
                  </a:lnTo>
                  <a:lnTo>
                    <a:pt x="201929" y="2438"/>
                  </a:lnTo>
                  <a:lnTo>
                    <a:pt x="180085" y="0"/>
                  </a:lnTo>
                  <a:close/>
                </a:path>
              </a:pathLst>
            </a:custGeom>
            <a:solidFill>
              <a:srgbClr val="0063A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889747" y="6431343"/>
              <a:ext cx="121666" cy="17015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831454" y="6246609"/>
              <a:ext cx="111887" cy="157987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7534655" y="5867400"/>
              <a:ext cx="447675" cy="668655"/>
            </a:xfrm>
            <a:custGeom>
              <a:avLst/>
              <a:gdLst/>
              <a:ahLst/>
              <a:cxnLst/>
              <a:rect l="l" t="t" r="r" b="b"/>
              <a:pathLst>
                <a:path w="447675" h="668654">
                  <a:moveTo>
                    <a:pt x="423164" y="0"/>
                  </a:moveTo>
                  <a:lnTo>
                    <a:pt x="63246" y="0"/>
                  </a:lnTo>
                  <a:lnTo>
                    <a:pt x="26797" y="12153"/>
                  </a:lnTo>
                  <a:lnTo>
                    <a:pt x="0" y="51053"/>
                  </a:lnTo>
                  <a:lnTo>
                    <a:pt x="0" y="653884"/>
                  </a:lnTo>
                  <a:lnTo>
                    <a:pt x="4825" y="661174"/>
                  </a:lnTo>
                  <a:lnTo>
                    <a:pt x="14604" y="668464"/>
                  </a:lnTo>
                  <a:lnTo>
                    <a:pt x="31623" y="668464"/>
                  </a:lnTo>
                  <a:lnTo>
                    <a:pt x="41401" y="661174"/>
                  </a:lnTo>
                  <a:lnTo>
                    <a:pt x="46227" y="653884"/>
                  </a:lnTo>
                  <a:lnTo>
                    <a:pt x="48641" y="644156"/>
                  </a:lnTo>
                  <a:lnTo>
                    <a:pt x="48641" y="58343"/>
                  </a:lnTo>
                  <a:lnTo>
                    <a:pt x="51053" y="53479"/>
                  </a:lnTo>
                  <a:lnTo>
                    <a:pt x="56007" y="51053"/>
                  </a:lnTo>
                  <a:lnTo>
                    <a:pt x="63246" y="48615"/>
                  </a:lnTo>
                  <a:lnTo>
                    <a:pt x="432943" y="48615"/>
                  </a:lnTo>
                  <a:lnTo>
                    <a:pt x="447548" y="34036"/>
                  </a:lnTo>
                  <a:lnTo>
                    <a:pt x="447548" y="14592"/>
                  </a:lnTo>
                  <a:lnTo>
                    <a:pt x="440309" y="7302"/>
                  </a:lnTo>
                  <a:lnTo>
                    <a:pt x="432943" y="2438"/>
                  </a:lnTo>
                  <a:lnTo>
                    <a:pt x="423164" y="0"/>
                  </a:lnTo>
                  <a:close/>
                </a:path>
              </a:pathLst>
            </a:custGeom>
            <a:solidFill>
              <a:srgbClr val="77D1E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011667" y="5801868"/>
              <a:ext cx="1006601" cy="912113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8077073" y="6197993"/>
              <a:ext cx="763905" cy="452755"/>
            </a:xfrm>
            <a:custGeom>
              <a:avLst/>
              <a:gdLst/>
              <a:ahLst/>
              <a:cxnLst/>
              <a:rect l="l" t="t" r="r" b="b"/>
              <a:pathLst>
                <a:path w="763904" h="452754">
                  <a:moveTo>
                    <a:pt x="362331" y="308711"/>
                  </a:moveTo>
                  <a:lnTo>
                    <a:pt x="347853" y="262534"/>
                  </a:lnTo>
                  <a:lnTo>
                    <a:pt x="316230" y="235788"/>
                  </a:lnTo>
                  <a:lnTo>
                    <a:pt x="301625" y="233362"/>
                  </a:lnTo>
                  <a:lnTo>
                    <a:pt x="265049" y="233362"/>
                  </a:lnTo>
                  <a:lnTo>
                    <a:pt x="255397" y="235788"/>
                  </a:lnTo>
                  <a:lnTo>
                    <a:pt x="248031" y="240652"/>
                  </a:lnTo>
                  <a:lnTo>
                    <a:pt x="240792" y="247954"/>
                  </a:lnTo>
                  <a:lnTo>
                    <a:pt x="240792" y="267385"/>
                  </a:lnTo>
                  <a:lnTo>
                    <a:pt x="255397" y="281978"/>
                  </a:lnTo>
                  <a:lnTo>
                    <a:pt x="301625" y="281978"/>
                  </a:lnTo>
                  <a:lnTo>
                    <a:pt x="304038" y="284403"/>
                  </a:lnTo>
                  <a:lnTo>
                    <a:pt x="308864" y="291706"/>
                  </a:lnTo>
                  <a:lnTo>
                    <a:pt x="311277" y="301421"/>
                  </a:lnTo>
                  <a:lnTo>
                    <a:pt x="313690" y="308711"/>
                  </a:lnTo>
                  <a:lnTo>
                    <a:pt x="313690" y="391363"/>
                  </a:lnTo>
                  <a:lnTo>
                    <a:pt x="308864" y="401078"/>
                  </a:lnTo>
                  <a:lnTo>
                    <a:pt x="304038" y="403517"/>
                  </a:lnTo>
                  <a:lnTo>
                    <a:pt x="58420" y="403517"/>
                  </a:lnTo>
                  <a:lnTo>
                    <a:pt x="53467" y="401078"/>
                  </a:lnTo>
                  <a:lnTo>
                    <a:pt x="48641" y="391363"/>
                  </a:lnTo>
                  <a:lnTo>
                    <a:pt x="48641" y="296557"/>
                  </a:lnTo>
                  <a:lnTo>
                    <a:pt x="53467" y="286829"/>
                  </a:lnTo>
                  <a:lnTo>
                    <a:pt x="58420" y="284403"/>
                  </a:lnTo>
                  <a:lnTo>
                    <a:pt x="97282" y="284403"/>
                  </a:lnTo>
                  <a:lnTo>
                    <a:pt x="121539" y="279539"/>
                  </a:lnTo>
                  <a:lnTo>
                    <a:pt x="141097" y="269824"/>
                  </a:lnTo>
                  <a:lnTo>
                    <a:pt x="155702" y="250367"/>
                  </a:lnTo>
                  <a:lnTo>
                    <a:pt x="160528" y="238226"/>
                  </a:lnTo>
                  <a:lnTo>
                    <a:pt x="160528" y="175031"/>
                  </a:lnTo>
                  <a:lnTo>
                    <a:pt x="148336" y="167728"/>
                  </a:lnTo>
                  <a:lnTo>
                    <a:pt x="143510" y="162864"/>
                  </a:lnTo>
                  <a:lnTo>
                    <a:pt x="131318" y="153136"/>
                  </a:lnTo>
                  <a:lnTo>
                    <a:pt x="126492" y="145846"/>
                  </a:lnTo>
                  <a:lnTo>
                    <a:pt x="124079" y="136131"/>
                  </a:lnTo>
                  <a:lnTo>
                    <a:pt x="119126" y="126403"/>
                  </a:lnTo>
                  <a:lnTo>
                    <a:pt x="119126" y="99669"/>
                  </a:lnTo>
                  <a:lnTo>
                    <a:pt x="124079" y="87515"/>
                  </a:lnTo>
                  <a:lnTo>
                    <a:pt x="170180" y="51054"/>
                  </a:lnTo>
                  <a:lnTo>
                    <a:pt x="182372" y="48615"/>
                  </a:lnTo>
                  <a:lnTo>
                    <a:pt x="194564" y="51054"/>
                  </a:lnTo>
                  <a:lnTo>
                    <a:pt x="240792" y="87515"/>
                  </a:lnTo>
                  <a:lnTo>
                    <a:pt x="245618" y="114249"/>
                  </a:lnTo>
                  <a:lnTo>
                    <a:pt x="243205" y="126403"/>
                  </a:lnTo>
                  <a:lnTo>
                    <a:pt x="238379" y="140995"/>
                  </a:lnTo>
                  <a:lnTo>
                    <a:pt x="231013" y="153136"/>
                  </a:lnTo>
                  <a:lnTo>
                    <a:pt x="221361" y="162864"/>
                  </a:lnTo>
                  <a:lnTo>
                    <a:pt x="216408" y="170154"/>
                  </a:lnTo>
                  <a:lnTo>
                    <a:pt x="211582" y="179882"/>
                  </a:lnTo>
                  <a:lnTo>
                    <a:pt x="213995" y="187172"/>
                  </a:lnTo>
                  <a:lnTo>
                    <a:pt x="218948" y="196900"/>
                  </a:lnTo>
                  <a:lnTo>
                    <a:pt x="233426" y="206616"/>
                  </a:lnTo>
                  <a:lnTo>
                    <a:pt x="243205" y="204190"/>
                  </a:lnTo>
                  <a:lnTo>
                    <a:pt x="282067" y="162864"/>
                  </a:lnTo>
                  <a:lnTo>
                    <a:pt x="294259" y="126403"/>
                  </a:lnTo>
                  <a:lnTo>
                    <a:pt x="294259" y="114249"/>
                  </a:lnTo>
                  <a:lnTo>
                    <a:pt x="284607" y="70497"/>
                  </a:lnTo>
                  <a:lnTo>
                    <a:pt x="260223" y="34036"/>
                  </a:lnTo>
                  <a:lnTo>
                    <a:pt x="226187" y="9728"/>
                  </a:lnTo>
                  <a:lnTo>
                    <a:pt x="182372" y="0"/>
                  </a:lnTo>
                  <a:lnTo>
                    <a:pt x="160528" y="2438"/>
                  </a:lnTo>
                  <a:lnTo>
                    <a:pt x="119126" y="19443"/>
                  </a:lnTo>
                  <a:lnTo>
                    <a:pt x="89916" y="51054"/>
                  </a:lnTo>
                  <a:lnTo>
                    <a:pt x="72898" y="89941"/>
                  </a:lnTo>
                  <a:lnTo>
                    <a:pt x="70485" y="114249"/>
                  </a:lnTo>
                  <a:lnTo>
                    <a:pt x="72898" y="136131"/>
                  </a:lnTo>
                  <a:lnTo>
                    <a:pt x="77851" y="155575"/>
                  </a:lnTo>
                  <a:lnTo>
                    <a:pt x="87503" y="172593"/>
                  </a:lnTo>
                  <a:lnTo>
                    <a:pt x="97282" y="187172"/>
                  </a:lnTo>
                  <a:lnTo>
                    <a:pt x="111887" y="201764"/>
                  </a:lnTo>
                  <a:lnTo>
                    <a:pt x="111887" y="230924"/>
                  </a:lnTo>
                  <a:lnTo>
                    <a:pt x="109474" y="230924"/>
                  </a:lnTo>
                  <a:lnTo>
                    <a:pt x="107061" y="233362"/>
                  </a:lnTo>
                  <a:lnTo>
                    <a:pt x="97282" y="235788"/>
                  </a:lnTo>
                  <a:lnTo>
                    <a:pt x="51054" y="235788"/>
                  </a:lnTo>
                  <a:lnTo>
                    <a:pt x="38862" y="240652"/>
                  </a:lnTo>
                  <a:lnTo>
                    <a:pt x="29210" y="245516"/>
                  </a:lnTo>
                  <a:lnTo>
                    <a:pt x="19431" y="252806"/>
                  </a:lnTo>
                  <a:lnTo>
                    <a:pt x="4826" y="272262"/>
                  </a:lnTo>
                  <a:lnTo>
                    <a:pt x="0" y="296557"/>
                  </a:lnTo>
                  <a:lnTo>
                    <a:pt x="0" y="391363"/>
                  </a:lnTo>
                  <a:lnTo>
                    <a:pt x="19431" y="435114"/>
                  </a:lnTo>
                  <a:lnTo>
                    <a:pt x="51054" y="452145"/>
                  </a:lnTo>
                  <a:lnTo>
                    <a:pt x="311277" y="452145"/>
                  </a:lnTo>
                  <a:lnTo>
                    <a:pt x="357505" y="415671"/>
                  </a:lnTo>
                  <a:lnTo>
                    <a:pt x="362331" y="391363"/>
                  </a:lnTo>
                  <a:lnTo>
                    <a:pt x="362331" y="308711"/>
                  </a:lnTo>
                  <a:close/>
                </a:path>
                <a:path w="763904" h="452754">
                  <a:moveTo>
                    <a:pt x="763651" y="308711"/>
                  </a:moveTo>
                  <a:lnTo>
                    <a:pt x="739394" y="252806"/>
                  </a:lnTo>
                  <a:lnTo>
                    <a:pt x="700532" y="233362"/>
                  </a:lnTo>
                  <a:lnTo>
                    <a:pt x="663956" y="233362"/>
                  </a:lnTo>
                  <a:lnTo>
                    <a:pt x="654177" y="235800"/>
                  </a:lnTo>
                  <a:lnTo>
                    <a:pt x="646938" y="240652"/>
                  </a:lnTo>
                  <a:lnTo>
                    <a:pt x="642112" y="247954"/>
                  </a:lnTo>
                  <a:lnTo>
                    <a:pt x="639699" y="257670"/>
                  </a:lnTo>
                  <a:lnTo>
                    <a:pt x="642112" y="267385"/>
                  </a:lnTo>
                  <a:lnTo>
                    <a:pt x="646938" y="274688"/>
                  </a:lnTo>
                  <a:lnTo>
                    <a:pt x="654177" y="281978"/>
                  </a:lnTo>
                  <a:lnTo>
                    <a:pt x="700532" y="281978"/>
                  </a:lnTo>
                  <a:lnTo>
                    <a:pt x="705358" y="284403"/>
                  </a:lnTo>
                  <a:lnTo>
                    <a:pt x="707771" y="291706"/>
                  </a:lnTo>
                  <a:lnTo>
                    <a:pt x="712597" y="301421"/>
                  </a:lnTo>
                  <a:lnTo>
                    <a:pt x="715010" y="308711"/>
                  </a:lnTo>
                  <a:lnTo>
                    <a:pt x="715010" y="391363"/>
                  </a:lnTo>
                  <a:lnTo>
                    <a:pt x="710184" y="401078"/>
                  </a:lnTo>
                  <a:lnTo>
                    <a:pt x="705358" y="403517"/>
                  </a:lnTo>
                  <a:lnTo>
                    <a:pt x="457327" y="403517"/>
                  </a:lnTo>
                  <a:lnTo>
                    <a:pt x="449961" y="396227"/>
                  </a:lnTo>
                  <a:lnTo>
                    <a:pt x="449961" y="291706"/>
                  </a:lnTo>
                  <a:lnTo>
                    <a:pt x="457327" y="284403"/>
                  </a:lnTo>
                  <a:lnTo>
                    <a:pt x="498602" y="284403"/>
                  </a:lnTo>
                  <a:lnTo>
                    <a:pt x="510794" y="281978"/>
                  </a:lnTo>
                  <a:lnTo>
                    <a:pt x="557022" y="250367"/>
                  </a:lnTo>
                  <a:lnTo>
                    <a:pt x="561848" y="223634"/>
                  </a:lnTo>
                  <a:lnTo>
                    <a:pt x="561848" y="175031"/>
                  </a:lnTo>
                  <a:lnTo>
                    <a:pt x="549656" y="167728"/>
                  </a:lnTo>
                  <a:lnTo>
                    <a:pt x="542290" y="162864"/>
                  </a:lnTo>
                  <a:lnTo>
                    <a:pt x="532638" y="153136"/>
                  </a:lnTo>
                  <a:lnTo>
                    <a:pt x="527812" y="145846"/>
                  </a:lnTo>
                  <a:lnTo>
                    <a:pt x="522986" y="136131"/>
                  </a:lnTo>
                  <a:lnTo>
                    <a:pt x="520573" y="126403"/>
                  </a:lnTo>
                  <a:lnTo>
                    <a:pt x="520573" y="99669"/>
                  </a:lnTo>
                  <a:lnTo>
                    <a:pt x="547243" y="60782"/>
                  </a:lnTo>
                  <a:lnTo>
                    <a:pt x="583819" y="48615"/>
                  </a:lnTo>
                  <a:lnTo>
                    <a:pt x="595884" y="51054"/>
                  </a:lnTo>
                  <a:lnTo>
                    <a:pt x="642112" y="87515"/>
                  </a:lnTo>
                  <a:lnTo>
                    <a:pt x="646938" y="114249"/>
                  </a:lnTo>
                  <a:lnTo>
                    <a:pt x="644525" y="126403"/>
                  </a:lnTo>
                  <a:lnTo>
                    <a:pt x="639699" y="140995"/>
                  </a:lnTo>
                  <a:lnTo>
                    <a:pt x="632460" y="153136"/>
                  </a:lnTo>
                  <a:lnTo>
                    <a:pt x="615315" y="170154"/>
                  </a:lnTo>
                  <a:lnTo>
                    <a:pt x="612902" y="179882"/>
                  </a:lnTo>
                  <a:lnTo>
                    <a:pt x="615315" y="187172"/>
                  </a:lnTo>
                  <a:lnTo>
                    <a:pt x="617728" y="196900"/>
                  </a:lnTo>
                  <a:lnTo>
                    <a:pt x="625094" y="201764"/>
                  </a:lnTo>
                  <a:lnTo>
                    <a:pt x="634873" y="206616"/>
                  </a:lnTo>
                  <a:lnTo>
                    <a:pt x="644525" y="204190"/>
                  </a:lnTo>
                  <a:lnTo>
                    <a:pt x="651764" y="199326"/>
                  </a:lnTo>
                  <a:lnTo>
                    <a:pt x="671322" y="182321"/>
                  </a:lnTo>
                  <a:lnTo>
                    <a:pt x="683514" y="162864"/>
                  </a:lnTo>
                  <a:lnTo>
                    <a:pt x="690753" y="138569"/>
                  </a:lnTo>
                  <a:lnTo>
                    <a:pt x="695706" y="114249"/>
                  </a:lnTo>
                  <a:lnTo>
                    <a:pt x="693166" y="89941"/>
                  </a:lnTo>
                  <a:lnTo>
                    <a:pt x="676148" y="51054"/>
                  </a:lnTo>
                  <a:lnTo>
                    <a:pt x="644525" y="19443"/>
                  </a:lnTo>
                  <a:lnTo>
                    <a:pt x="605663" y="2438"/>
                  </a:lnTo>
                  <a:lnTo>
                    <a:pt x="583819" y="0"/>
                  </a:lnTo>
                  <a:lnTo>
                    <a:pt x="559435" y="2438"/>
                  </a:lnTo>
                  <a:lnTo>
                    <a:pt x="520573" y="19443"/>
                  </a:lnTo>
                  <a:lnTo>
                    <a:pt x="488823" y="51054"/>
                  </a:lnTo>
                  <a:lnTo>
                    <a:pt x="471932" y="89941"/>
                  </a:lnTo>
                  <a:lnTo>
                    <a:pt x="471932" y="136131"/>
                  </a:lnTo>
                  <a:lnTo>
                    <a:pt x="479044" y="155575"/>
                  </a:lnTo>
                  <a:lnTo>
                    <a:pt x="488823" y="172593"/>
                  </a:lnTo>
                  <a:lnTo>
                    <a:pt x="498602" y="187172"/>
                  </a:lnTo>
                  <a:lnTo>
                    <a:pt x="513207" y="201764"/>
                  </a:lnTo>
                  <a:lnTo>
                    <a:pt x="513207" y="230924"/>
                  </a:lnTo>
                  <a:lnTo>
                    <a:pt x="510794" y="230924"/>
                  </a:lnTo>
                  <a:lnTo>
                    <a:pt x="505841" y="233362"/>
                  </a:lnTo>
                  <a:lnTo>
                    <a:pt x="498602" y="235788"/>
                  </a:lnTo>
                  <a:lnTo>
                    <a:pt x="449961" y="235788"/>
                  </a:lnTo>
                  <a:lnTo>
                    <a:pt x="440182" y="240652"/>
                  </a:lnTo>
                  <a:lnTo>
                    <a:pt x="428117" y="245516"/>
                  </a:lnTo>
                  <a:lnTo>
                    <a:pt x="418338" y="252806"/>
                  </a:lnTo>
                  <a:lnTo>
                    <a:pt x="411099" y="262534"/>
                  </a:lnTo>
                  <a:lnTo>
                    <a:pt x="406146" y="272262"/>
                  </a:lnTo>
                  <a:lnTo>
                    <a:pt x="401320" y="284403"/>
                  </a:lnTo>
                  <a:lnTo>
                    <a:pt x="401320" y="403517"/>
                  </a:lnTo>
                  <a:lnTo>
                    <a:pt x="428117" y="442404"/>
                  </a:lnTo>
                  <a:lnTo>
                    <a:pt x="440182" y="447268"/>
                  </a:lnTo>
                  <a:lnTo>
                    <a:pt x="449961" y="452145"/>
                  </a:lnTo>
                  <a:lnTo>
                    <a:pt x="712597" y="452145"/>
                  </a:lnTo>
                  <a:lnTo>
                    <a:pt x="724789" y="447268"/>
                  </a:lnTo>
                  <a:lnTo>
                    <a:pt x="756412" y="415671"/>
                  </a:lnTo>
                  <a:lnTo>
                    <a:pt x="763651" y="391363"/>
                  </a:lnTo>
                  <a:lnTo>
                    <a:pt x="763651" y="308711"/>
                  </a:lnTo>
                  <a:close/>
                </a:path>
              </a:pathLst>
            </a:custGeom>
            <a:solidFill>
              <a:srgbClr val="0063A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8505189" y="5867400"/>
              <a:ext cx="450215" cy="668655"/>
            </a:xfrm>
            <a:custGeom>
              <a:avLst/>
              <a:gdLst/>
              <a:ahLst/>
              <a:cxnLst/>
              <a:rect l="l" t="t" r="r" b="b"/>
              <a:pathLst>
                <a:path w="450215" h="668654">
                  <a:moveTo>
                    <a:pt x="384301" y="0"/>
                  </a:moveTo>
                  <a:lnTo>
                    <a:pt x="24256" y="0"/>
                  </a:lnTo>
                  <a:lnTo>
                    <a:pt x="0" y="24307"/>
                  </a:lnTo>
                  <a:lnTo>
                    <a:pt x="2412" y="34036"/>
                  </a:lnTo>
                  <a:lnTo>
                    <a:pt x="7238" y="41325"/>
                  </a:lnTo>
                  <a:lnTo>
                    <a:pt x="14477" y="48615"/>
                  </a:lnTo>
                  <a:lnTo>
                    <a:pt x="384301" y="48615"/>
                  </a:lnTo>
                  <a:lnTo>
                    <a:pt x="391540" y="51053"/>
                  </a:lnTo>
                  <a:lnTo>
                    <a:pt x="396366" y="53479"/>
                  </a:lnTo>
                  <a:lnTo>
                    <a:pt x="398779" y="58343"/>
                  </a:lnTo>
                  <a:lnTo>
                    <a:pt x="401192" y="65633"/>
                  </a:lnTo>
                  <a:lnTo>
                    <a:pt x="401192" y="653884"/>
                  </a:lnTo>
                  <a:lnTo>
                    <a:pt x="415925" y="668464"/>
                  </a:lnTo>
                  <a:lnTo>
                    <a:pt x="435355" y="668464"/>
                  </a:lnTo>
                  <a:lnTo>
                    <a:pt x="442594" y="661174"/>
                  </a:lnTo>
                  <a:lnTo>
                    <a:pt x="447420" y="653884"/>
                  </a:lnTo>
                  <a:lnTo>
                    <a:pt x="449833" y="644156"/>
                  </a:lnTo>
                  <a:lnTo>
                    <a:pt x="449833" y="65633"/>
                  </a:lnTo>
                  <a:lnTo>
                    <a:pt x="437768" y="29171"/>
                  </a:lnTo>
                  <a:lnTo>
                    <a:pt x="398779" y="2438"/>
                  </a:lnTo>
                  <a:lnTo>
                    <a:pt x="384301" y="0"/>
                  </a:lnTo>
                  <a:close/>
                </a:path>
              </a:pathLst>
            </a:custGeom>
            <a:solidFill>
              <a:srgbClr val="77D1E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0" name="object 20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0030714" y="5317286"/>
            <a:ext cx="1583562" cy="1540712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20595" y="74676"/>
            <a:ext cx="9187815" cy="1869439"/>
            <a:chOff x="1720595" y="74676"/>
            <a:chExt cx="9187815" cy="186943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20595" y="74676"/>
              <a:ext cx="9187434" cy="126568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98135" y="678180"/>
              <a:ext cx="2701290" cy="1265682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2090420" y="254888"/>
            <a:ext cx="8321040" cy="1300480"/>
          </a:xfrm>
          <a:prstGeom prst="rect"/>
        </p:spPr>
        <p:txBody>
          <a:bodyPr wrap="square" lIns="0" tIns="88900" rIns="0" bIns="0" rtlCol="0" vert="horz">
            <a:spAutoFit/>
          </a:bodyPr>
          <a:lstStyle/>
          <a:p>
            <a:pPr marL="3190875" marR="5080" indent="-3178175">
              <a:lnSpc>
                <a:spcPts val="4750"/>
              </a:lnSpc>
              <a:spcBef>
                <a:spcPts val="700"/>
              </a:spcBef>
            </a:pPr>
            <a:r>
              <a:rPr dirty="0" spc="75"/>
              <a:t>Factors</a:t>
            </a:r>
            <a:r>
              <a:rPr dirty="0" spc="-270"/>
              <a:t> </a:t>
            </a:r>
            <a:r>
              <a:rPr dirty="0" spc="75"/>
              <a:t>influencing</a:t>
            </a:r>
            <a:r>
              <a:rPr dirty="0" spc="-260"/>
              <a:t> </a:t>
            </a:r>
            <a:r>
              <a:rPr dirty="0"/>
              <a:t>the</a:t>
            </a:r>
            <a:r>
              <a:rPr dirty="0" spc="-245"/>
              <a:t> </a:t>
            </a:r>
            <a:r>
              <a:rPr dirty="0" spc="160"/>
              <a:t>span</a:t>
            </a:r>
            <a:r>
              <a:rPr dirty="0" spc="-260"/>
              <a:t> </a:t>
            </a:r>
            <a:r>
              <a:rPr dirty="0" spc="55"/>
              <a:t>of </a:t>
            </a:r>
            <a:r>
              <a:rPr dirty="0" spc="50"/>
              <a:t>control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2800" y="1743836"/>
            <a:ext cx="6587490" cy="4335145"/>
          </a:xfrm>
          <a:prstGeom prst="rect">
            <a:avLst/>
          </a:prstGeom>
        </p:spPr>
        <p:txBody>
          <a:bodyPr wrap="square" lIns="0" tIns="43815" rIns="0" bIns="0" rtlCol="0" vert="horz">
            <a:spAutoFit/>
          </a:bodyPr>
          <a:lstStyle/>
          <a:p>
            <a:pPr marL="297180" marR="389890" indent="-285115">
              <a:lnSpc>
                <a:spcPts val="1939"/>
              </a:lnSpc>
              <a:spcBef>
                <a:spcPts val="345"/>
              </a:spcBef>
              <a:buFont typeface="Arial"/>
              <a:buChar char="•"/>
              <a:tabLst>
                <a:tab pos="297180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Nature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organisation,</a:t>
            </a:r>
            <a:r>
              <a:rPr dirty="0" sz="1800" spc="4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complexity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work,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range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responsibilities,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similarity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function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70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297180" indent="-284480">
              <a:lnSpc>
                <a:spcPct val="100000"/>
              </a:lnSpc>
              <a:buFont typeface="Arial"/>
              <a:buChar char="•"/>
              <a:tabLst>
                <a:tab pos="297180" algn="l"/>
              </a:tabLst>
            </a:pP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Ability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personal qualities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manager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35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297180" marR="1109345" indent="-285115">
              <a:lnSpc>
                <a:spcPts val="1900"/>
              </a:lnSpc>
              <a:spcBef>
                <a:spcPts val="5"/>
              </a:spcBef>
              <a:buFont typeface="Arial"/>
              <a:buChar char="•"/>
              <a:tabLst>
                <a:tab pos="297180" algn="l"/>
              </a:tabLst>
            </a:pP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Amount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time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manager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available</a:t>
            </a:r>
            <a:r>
              <a:rPr dirty="0" sz="1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spend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on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subordinates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20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297180" indent="-284480">
              <a:lnSpc>
                <a:spcPct val="100000"/>
              </a:lnSpc>
              <a:buFont typeface="Arial"/>
              <a:buChar char="•"/>
              <a:tabLst>
                <a:tab pos="297180" algn="l"/>
              </a:tabLst>
            </a:pP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Ability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training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subordinates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297180" indent="-284480">
              <a:lnSpc>
                <a:spcPct val="100000"/>
              </a:lnSpc>
              <a:buFont typeface="Arial"/>
              <a:buChar char="•"/>
              <a:tabLst>
                <a:tab pos="297180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Effectiveness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co-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ordination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nature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communication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5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297180" indent="-284480">
              <a:lnSpc>
                <a:spcPct val="100000"/>
              </a:lnSpc>
              <a:buFont typeface="Arial"/>
              <a:buChar char="•"/>
              <a:tabLst>
                <a:tab pos="297180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Physical</a:t>
            </a:r>
            <a:r>
              <a:rPr dirty="0" sz="1800" spc="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location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70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297180" indent="-284480">
              <a:lnSpc>
                <a:spcPct val="100000"/>
              </a:lnSpc>
              <a:buFont typeface="Arial"/>
              <a:buChar char="•"/>
              <a:tabLst>
                <a:tab pos="297180" algn="l"/>
              </a:tabLst>
            </a:pP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Length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scalar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chain</a:t>
            </a:r>
            <a:endParaRPr sz="1800">
              <a:latin typeface="Trebuchet MS"/>
              <a:cs typeface="Trebuchet M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249668" y="1648967"/>
            <a:ext cx="4318000" cy="3406140"/>
            <a:chOff x="7249668" y="1648967"/>
            <a:chExt cx="4318000" cy="340614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249668" y="2525267"/>
              <a:ext cx="1650492" cy="252983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727315" y="3617594"/>
              <a:ext cx="1036319" cy="1300480"/>
            </a:xfrm>
            <a:custGeom>
              <a:avLst/>
              <a:gdLst/>
              <a:ahLst/>
              <a:cxnLst/>
              <a:rect l="l" t="t" r="r" b="b"/>
              <a:pathLst>
                <a:path w="1036320" h="1300479">
                  <a:moveTo>
                    <a:pt x="1035812" y="852805"/>
                  </a:moveTo>
                  <a:lnTo>
                    <a:pt x="1007745" y="782828"/>
                  </a:lnTo>
                  <a:lnTo>
                    <a:pt x="972820" y="726948"/>
                  </a:lnTo>
                  <a:lnTo>
                    <a:pt x="937768" y="699008"/>
                  </a:lnTo>
                  <a:lnTo>
                    <a:pt x="902843" y="678053"/>
                  </a:lnTo>
                  <a:lnTo>
                    <a:pt x="860806" y="671068"/>
                  </a:lnTo>
                  <a:lnTo>
                    <a:pt x="755904" y="671068"/>
                  </a:lnTo>
                  <a:lnTo>
                    <a:pt x="727837" y="678053"/>
                  </a:lnTo>
                  <a:lnTo>
                    <a:pt x="706882" y="692023"/>
                  </a:lnTo>
                  <a:lnTo>
                    <a:pt x="692912" y="712978"/>
                  </a:lnTo>
                  <a:lnTo>
                    <a:pt x="685800" y="740918"/>
                  </a:lnTo>
                  <a:lnTo>
                    <a:pt x="692912" y="768858"/>
                  </a:lnTo>
                  <a:lnTo>
                    <a:pt x="706882" y="789813"/>
                  </a:lnTo>
                  <a:lnTo>
                    <a:pt x="727837" y="810768"/>
                  </a:lnTo>
                  <a:lnTo>
                    <a:pt x="860806" y="810768"/>
                  </a:lnTo>
                  <a:lnTo>
                    <a:pt x="867791" y="817753"/>
                  </a:lnTo>
                  <a:lnTo>
                    <a:pt x="881761" y="838835"/>
                  </a:lnTo>
                  <a:lnTo>
                    <a:pt x="895858" y="866775"/>
                  </a:lnTo>
                  <a:lnTo>
                    <a:pt x="895858" y="1139317"/>
                  </a:lnTo>
                  <a:lnTo>
                    <a:pt x="874776" y="1160272"/>
                  </a:lnTo>
                  <a:lnTo>
                    <a:pt x="161036" y="1160272"/>
                  </a:lnTo>
                  <a:lnTo>
                    <a:pt x="146939" y="1153287"/>
                  </a:lnTo>
                  <a:lnTo>
                    <a:pt x="139954" y="1139317"/>
                  </a:lnTo>
                  <a:lnTo>
                    <a:pt x="139954" y="838835"/>
                  </a:lnTo>
                  <a:lnTo>
                    <a:pt x="146939" y="824738"/>
                  </a:lnTo>
                  <a:lnTo>
                    <a:pt x="161036" y="817753"/>
                  </a:lnTo>
                  <a:lnTo>
                    <a:pt x="279908" y="817753"/>
                  </a:lnTo>
                  <a:lnTo>
                    <a:pt x="307975" y="810768"/>
                  </a:lnTo>
                  <a:lnTo>
                    <a:pt x="398907" y="775843"/>
                  </a:lnTo>
                  <a:lnTo>
                    <a:pt x="426974" y="747903"/>
                  </a:lnTo>
                  <a:lnTo>
                    <a:pt x="454914" y="685038"/>
                  </a:lnTo>
                  <a:lnTo>
                    <a:pt x="454914" y="503301"/>
                  </a:lnTo>
                  <a:lnTo>
                    <a:pt x="419989" y="482346"/>
                  </a:lnTo>
                  <a:lnTo>
                    <a:pt x="377952" y="440309"/>
                  </a:lnTo>
                  <a:lnTo>
                    <a:pt x="363982" y="419354"/>
                  </a:lnTo>
                  <a:lnTo>
                    <a:pt x="349885" y="391414"/>
                  </a:lnTo>
                  <a:lnTo>
                    <a:pt x="342900" y="363474"/>
                  </a:lnTo>
                  <a:lnTo>
                    <a:pt x="335915" y="328549"/>
                  </a:lnTo>
                  <a:lnTo>
                    <a:pt x="342900" y="286639"/>
                  </a:lnTo>
                  <a:lnTo>
                    <a:pt x="391922" y="195707"/>
                  </a:lnTo>
                  <a:lnTo>
                    <a:pt x="447929" y="160782"/>
                  </a:lnTo>
                  <a:lnTo>
                    <a:pt x="517906" y="139827"/>
                  </a:lnTo>
                  <a:lnTo>
                    <a:pt x="552958" y="146812"/>
                  </a:lnTo>
                  <a:lnTo>
                    <a:pt x="622935" y="174752"/>
                  </a:lnTo>
                  <a:lnTo>
                    <a:pt x="671830" y="223647"/>
                  </a:lnTo>
                  <a:lnTo>
                    <a:pt x="699897" y="286639"/>
                  </a:lnTo>
                  <a:lnTo>
                    <a:pt x="699897" y="328549"/>
                  </a:lnTo>
                  <a:lnTo>
                    <a:pt x="692912" y="363474"/>
                  </a:lnTo>
                  <a:lnTo>
                    <a:pt x="685800" y="405384"/>
                  </a:lnTo>
                  <a:lnTo>
                    <a:pt x="657860" y="440309"/>
                  </a:lnTo>
                  <a:lnTo>
                    <a:pt x="629920" y="468376"/>
                  </a:lnTo>
                  <a:lnTo>
                    <a:pt x="615950" y="489331"/>
                  </a:lnTo>
                  <a:lnTo>
                    <a:pt x="608838" y="538226"/>
                  </a:lnTo>
                  <a:lnTo>
                    <a:pt x="643890" y="580136"/>
                  </a:lnTo>
                  <a:lnTo>
                    <a:pt x="671830" y="594106"/>
                  </a:lnTo>
                  <a:lnTo>
                    <a:pt x="692912" y="587121"/>
                  </a:lnTo>
                  <a:lnTo>
                    <a:pt x="769874" y="524256"/>
                  </a:lnTo>
                  <a:lnTo>
                    <a:pt x="804799" y="468376"/>
                  </a:lnTo>
                  <a:lnTo>
                    <a:pt x="832866" y="398399"/>
                  </a:lnTo>
                  <a:lnTo>
                    <a:pt x="839851" y="363474"/>
                  </a:lnTo>
                  <a:lnTo>
                    <a:pt x="839851" y="328549"/>
                  </a:lnTo>
                  <a:lnTo>
                    <a:pt x="832866" y="258572"/>
                  </a:lnTo>
                  <a:lnTo>
                    <a:pt x="818896" y="202692"/>
                  </a:lnTo>
                  <a:lnTo>
                    <a:pt x="783844" y="146812"/>
                  </a:lnTo>
                  <a:lnTo>
                    <a:pt x="748792" y="97917"/>
                  </a:lnTo>
                  <a:lnTo>
                    <a:pt x="699897" y="55880"/>
                  </a:lnTo>
                  <a:lnTo>
                    <a:pt x="643890" y="27940"/>
                  </a:lnTo>
                  <a:lnTo>
                    <a:pt x="580898" y="6985"/>
                  </a:lnTo>
                  <a:lnTo>
                    <a:pt x="517906" y="0"/>
                  </a:lnTo>
                  <a:lnTo>
                    <a:pt x="454914" y="6985"/>
                  </a:lnTo>
                  <a:lnTo>
                    <a:pt x="391922" y="27940"/>
                  </a:lnTo>
                  <a:lnTo>
                    <a:pt x="335915" y="55880"/>
                  </a:lnTo>
                  <a:lnTo>
                    <a:pt x="294005" y="97917"/>
                  </a:lnTo>
                  <a:lnTo>
                    <a:pt x="251968" y="146812"/>
                  </a:lnTo>
                  <a:lnTo>
                    <a:pt x="224028" y="202692"/>
                  </a:lnTo>
                  <a:lnTo>
                    <a:pt x="202946" y="258572"/>
                  </a:lnTo>
                  <a:lnTo>
                    <a:pt x="195961" y="328549"/>
                  </a:lnTo>
                  <a:lnTo>
                    <a:pt x="202946" y="391414"/>
                  </a:lnTo>
                  <a:lnTo>
                    <a:pt x="224028" y="447294"/>
                  </a:lnTo>
                  <a:lnTo>
                    <a:pt x="244983" y="496316"/>
                  </a:lnTo>
                  <a:lnTo>
                    <a:pt x="272923" y="538226"/>
                  </a:lnTo>
                  <a:lnTo>
                    <a:pt x="314960" y="580136"/>
                  </a:lnTo>
                  <a:lnTo>
                    <a:pt x="314960" y="663956"/>
                  </a:lnTo>
                  <a:lnTo>
                    <a:pt x="307975" y="663956"/>
                  </a:lnTo>
                  <a:lnTo>
                    <a:pt x="300990" y="671068"/>
                  </a:lnTo>
                  <a:lnTo>
                    <a:pt x="279908" y="678053"/>
                  </a:lnTo>
                  <a:lnTo>
                    <a:pt x="139954" y="678053"/>
                  </a:lnTo>
                  <a:lnTo>
                    <a:pt x="105029" y="692023"/>
                  </a:lnTo>
                  <a:lnTo>
                    <a:pt x="49022" y="726948"/>
                  </a:lnTo>
                  <a:lnTo>
                    <a:pt x="13970" y="782828"/>
                  </a:lnTo>
                  <a:lnTo>
                    <a:pt x="0" y="817753"/>
                  </a:lnTo>
                  <a:lnTo>
                    <a:pt x="0" y="1160272"/>
                  </a:lnTo>
                  <a:lnTo>
                    <a:pt x="28067" y="1223137"/>
                  </a:lnTo>
                  <a:lnTo>
                    <a:pt x="76962" y="1272159"/>
                  </a:lnTo>
                  <a:lnTo>
                    <a:pt x="139954" y="1300099"/>
                  </a:lnTo>
                  <a:lnTo>
                    <a:pt x="895858" y="1300099"/>
                  </a:lnTo>
                  <a:lnTo>
                    <a:pt x="923798" y="1286129"/>
                  </a:lnTo>
                  <a:lnTo>
                    <a:pt x="958850" y="1272159"/>
                  </a:lnTo>
                  <a:lnTo>
                    <a:pt x="986790" y="1251204"/>
                  </a:lnTo>
                  <a:lnTo>
                    <a:pt x="1007745" y="1223137"/>
                  </a:lnTo>
                  <a:lnTo>
                    <a:pt x="1021842" y="1195197"/>
                  </a:lnTo>
                  <a:lnTo>
                    <a:pt x="1035812" y="1160272"/>
                  </a:lnTo>
                  <a:lnTo>
                    <a:pt x="1035812" y="852805"/>
                  </a:lnTo>
                  <a:close/>
                </a:path>
              </a:pathLst>
            </a:custGeom>
            <a:solidFill>
              <a:srgbClr val="0063A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391400" y="2667000"/>
              <a:ext cx="1287780" cy="1922145"/>
            </a:xfrm>
            <a:custGeom>
              <a:avLst/>
              <a:gdLst/>
              <a:ahLst/>
              <a:cxnLst/>
              <a:rect l="l" t="t" r="r" b="b"/>
              <a:pathLst>
                <a:path w="1287779" h="1922145">
                  <a:moveTo>
                    <a:pt x="1217676" y="0"/>
                  </a:moveTo>
                  <a:lnTo>
                    <a:pt x="181991" y="0"/>
                  </a:lnTo>
                  <a:lnTo>
                    <a:pt x="112014" y="13970"/>
                  </a:lnTo>
                  <a:lnTo>
                    <a:pt x="76961" y="34925"/>
                  </a:lnTo>
                  <a:lnTo>
                    <a:pt x="27940" y="83947"/>
                  </a:lnTo>
                  <a:lnTo>
                    <a:pt x="0" y="146812"/>
                  </a:lnTo>
                  <a:lnTo>
                    <a:pt x="0" y="1880235"/>
                  </a:lnTo>
                  <a:lnTo>
                    <a:pt x="13970" y="1901189"/>
                  </a:lnTo>
                  <a:lnTo>
                    <a:pt x="42036" y="1922145"/>
                  </a:lnTo>
                  <a:lnTo>
                    <a:pt x="90931" y="1922145"/>
                  </a:lnTo>
                  <a:lnTo>
                    <a:pt x="118999" y="1901189"/>
                  </a:lnTo>
                  <a:lnTo>
                    <a:pt x="132969" y="1880235"/>
                  </a:lnTo>
                  <a:lnTo>
                    <a:pt x="139953" y="1852295"/>
                  </a:lnTo>
                  <a:lnTo>
                    <a:pt x="139953" y="167766"/>
                  </a:lnTo>
                  <a:lnTo>
                    <a:pt x="146939" y="153797"/>
                  </a:lnTo>
                  <a:lnTo>
                    <a:pt x="160908" y="146812"/>
                  </a:lnTo>
                  <a:lnTo>
                    <a:pt x="181991" y="139826"/>
                  </a:lnTo>
                  <a:lnTo>
                    <a:pt x="1245743" y="139826"/>
                  </a:lnTo>
                  <a:lnTo>
                    <a:pt x="1287779" y="97916"/>
                  </a:lnTo>
                  <a:lnTo>
                    <a:pt x="1287779" y="41910"/>
                  </a:lnTo>
                  <a:lnTo>
                    <a:pt x="1266698" y="20954"/>
                  </a:lnTo>
                  <a:lnTo>
                    <a:pt x="1245743" y="6985"/>
                  </a:lnTo>
                  <a:lnTo>
                    <a:pt x="1217676" y="0"/>
                  </a:lnTo>
                  <a:close/>
                </a:path>
              </a:pathLst>
            </a:custGeom>
            <a:solidFill>
              <a:srgbClr val="77D1E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761476" y="3476244"/>
              <a:ext cx="1322831" cy="1578863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8903589" y="3617594"/>
              <a:ext cx="1043305" cy="1300480"/>
            </a:xfrm>
            <a:custGeom>
              <a:avLst/>
              <a:gdLst/>
              <a:ahLst/>
              <a:cxnLst/>
              <a:rect l="l" t="t" r="r" b="b"/>
              <a:pathLst>
                <a:path w="1043304" h="1300479">
                  <a:moveTo>
                    <a:pt x="1042797" y="887730"/>
                  </a:moveTo>
                  <a:lnTo>
                    <a:pt x="1028827" y="817753"/>
                  </a:lnTo>
                  <a:lnTo>
                    <a:pt x="1000887" y="754888"/>
                  </a:lnTo>
                  <a:lnTo>
                    <a:pt x="944880" y="699008"/>
                  </a:lnTo>
                  <a:lnTo>
                    <a:pt x="909828" y="678053"/>
                  </a:lnTo>
                  <a:lnTo>
                    <a:pt x="867791" y="671068"/>
                  </a:lnTo>
                  <a:lnTo>
                    <a:pt x="762889" y="671068"/>
                  </a:lnTo>
                  <a:lnTo>
                    <a:pt x="734822" y="678053"/>
                  </a:lnTo>
                  <a:lnTo>
                    <a:pt x="713867" y="692023"/>
                  </a:lnTo>
                  <a:lnTo>
                    <a:pt x="692912" y="712978"/>
                  </a:lnTo>
                  <a:lnTo>
                    <a:pt x="692912" y="768858"/>
                  </a:lnTo>
                  <a:lnTo>
                    <a:pt x="734822" y="810768"/>
                  </a:lnTo>
                  <a:lnTo>
                    <a:pt x="867791" y="810768"/>
                  </a:lnTo>
                  <a:lnTo>
                    <a:pt x="874903" y="817753"/>
                  </a:lnTo>
                  <a:lnTo>
                    <a:pt x="888873" y="838835"/>
                  </a:lnTo>
                  <a:lnTo>
                    <a:pt x="895858" y="866775"/>
                  </a:lnTo>
                  <a:lnTo>
                    <a:pt x="902843" y="887730"/>
                  </a:lnTo>
                  <a:lnTo>
                    <a:pt x="902843" y="1125347"/>
                  </a:lnTo>
                  <a:lnTo>
                    <a:pt x="888873" y="1153287"/>
                  </a:lnTo>
                  <a:lnTo>
                    <a:pt x="874903" y="1160272"/>
                  </a:lnTo>
                  <a:lnTo>
                    <a:pt x="168021" y="1160272"/>
                  </a:lnTo>
                  <a:lnTo>
                    <a:pt x="154051" y="1153287"/>
                  </a:lnTo>
                  <a:lnTo>
                    <a:pt x="139954" y="1125347"/>
                  </a:lnTo>
                  <a:lnTo>
                    <a:pt x="139954" y="852805"/>
                  </a:lnTo>
                  <a:lnTo>
                    <a:pt x="154051" y="824738"/>
                  </a:lnTo>
                  <a:lnTo>
                    <a:pt x="168021" y="817753"/>
                  </a:lnTo>
                  <a:lnTo>
                    <a:pt x="280035" y="817753"/>
                  </a:lnTo>
                  <a:lnTo>
                    <a:pt x="350012" y="803783"/>
                  </a:lnTo>
                  <a:lnTo>
                    <a:pt x="406019" y="775843"/>
                  </a:lnTo>
                  <a:lnTo>
                    <a:pt x="447929" y="719963"/>
                  </a:lnTo>
                  <a:lnTo>
                    <a:pt x="461899" y="685038"/>
                  </a:lnTo>
                  <a:lnTo>
                    <a:pt x="461899" y="503301"/>
                  </a:lnTo>
                  <a:lnTo>
                    <a:pt x="426974" y="482346"/>
                  </a:lnTo>
                  <a:lnTo>
                    <a:pt x="413004" y="468376"/>
                  </a:lnTo>
                  <a:lnTo>
                    <a:pt x="377952" y="440309"/>
                  </a:lnTo>
                  <a:lnTo>
                    <a:pt x="363982" y="419354"/>
                  </a:lnTo>
                  <a:lnTo>
                    <a:pt x="356997" y="391414"/>
                  </a:lnTo>
                  <a:lnTo>
                    <a:pt x="343027" y="363474"/>
                  </a:lnTo>
                  <a:lnTo>
                    <a:pt x="343027" y="286639"/>
                  </a:lnTo>
                  <a:lnTo>
                    <a:pt x="370967" y="223647"/>
                  </a:lnTo>
                  <a:lnTo>
                    <a:pt x="419989" y="174752"/>
                  </a:lnTo>
                  <a:lnTo>
                    <a:pt x="489966" y="146812"/>
                  </a:lnTo>
                  <a:lnTo>
                    <a:pt x="524891" y="139827"/>
                  </a:lnTo>
                  <a:lnTo>
                    <a:pt x="559943" y="146812"/>
                  </a:lnTo>
                  <a:lnTo>
                    <a:pt x="594868" y="160782"/>
                  </a:lnTo>
                  <a:lnTo>
                    <a:pt x="650875" y="195707"/>
                  </a:lnTo>
                  <a:lnTo>
                    <a:pt x="692912" y="251587"/>
                  </a:lnTo>
                  <a:lnTo>
                    <a:pt x="706882" y="328549"/>
                  </a:lnTo>
                  <a:lnTo>
                    <a:pt x="699897" y="363474"/>
                  </a:lnTo>
                  <a:lnTo>
                    <a:pt x="685927" y="405384"/>
                  </a:lnTo>
                  <a:lnTo>
                    <a:pt x="664845" y="440309"/>
                  </a:lnTo>
                  <a:lnTo>
                    <a:pt x="636905" y="468376"/>
                  </a:lnTo>
                  <a:lnTo>
                    <a:pt x="622935" y="489331"/>
                  </a:lnTo>
                  <a:lnTo>
                    <a:pt x="608965" y="517271"/>
                  </a:lnTo>
                  <a:lnTo>
                    <a:pt x="615950" y="538226"/>
                  </a:lnTo>
                  <a:lnTo>
                    <a:pt x="629920" y="566166"/>
                  </a:lnTo>
                  <a:lnTo>
                    <a:pt x="671830" y="594106"/>
                  </a:lnTo>
                  <a:lnTo>
                    <a:pt x="699897" y="587121"/>
                  </a:lnTo>
                  <a:lnTo>
                    <a:pt x="776859" y="524256"/>
                  </a:lnTo>
                  <a:lnTo>
                    <a:pt x="811911" y="468376"/>
                  </a:lnTo>
                  <a:lnTo>
                    <a:pt x="839851" y="398399"/>
                  </a:lnTo>
                  <a:lnTo>
                    <a:pt x="846836" y="363474"/>
                  </a:lnTo>
                  <a:lnTo>
                    <a:pt x="846836" y="328549"/>
                  </a:lnTo>
                  <a:lnTo>
                    <a:pt x="839851" y="258572"/>
                  </a:lnTo>
                  <a:lnTo>
                    <a:pt x="818896" y="202692"/>
                  </a:lnTo>
                  <a:lnTo>
                    <a:pt x="790829" y="146812"/>
                  </a:lnTo>
                  <a:lnTo>
                    <a:pt x="748919" y="97790"/>
                  </a:lnTo>
                  <a:lnTo>
                    <a:pt x="706882" y="55880"/>
                  </a:lnTo>
                  <a:lnTo>
                    <a:pt x="650875" y="27940"/>
                  </a:lnTo>
                  <a:lnTo>
                    <a:pt x="587883" y="6985"/>
                  </a:lnTo>
                  <a:lnTo>
                    <a:pt x="524891" y="0"/>
                  </a:lnTo>
                  <a:lnTo>
                    <a:pt x="461899" y="6985"/>
                  </a:lnTo>
                  <a:lnTo>
                    <a:pt x="398907" y="27940"/>
                  </a:lnTo>
                  <a:lnTo>
                    <a:pt x="343027" y="55880"/>
                  </a:lnTo>
                  <a:lnTo>
                    <a:pt x="294005" y="97790"/>
                  </a:lnTo>
                  <a:lnTo>
                    <a:pt x="258953" y="146812"/>
                  </a:lnTo>
                  <a:lnTo>
                    <a:pt x="224028" y="202692"/>
                  </a:lnTo>
                  <a:lnTo>
                    <a:pt x="210058" y="258572"/>
                  </a:lnTo>
                  <a:lnTo>
                    <a:pt x="202946" y="328549"/>
                  </a:lnTo>
                  <a:lnTo>
                    <a:pt x="210058" y="391414"/>
                  </a:lnTo>
                  <a:lnTo>
                    <a:pt x="224028" y="447294"/>
                  </a:lnTo>
                  <a:lnTo>
                    <a:pt x="251968" y="496316"/>
                  </a:lnTo>
                  <a:lnTo>
                    <a:pt x="280035" y="538226"/>
                  </a:lnTo>
                  <a:lnTo>
                    <a:pt x="321945" y="580136"/>
                  </a:lnTo>
                  <a:lnTo>
                    <a:pt x="321945" y="663956"/>
                  </a:lnTo>
                  <a:lnTo>
                    <a:pt x="314960" y="663956"/>
                  </a:lnTo>
                  <a:lnTo>
                    <a:pt x="307975" y="671068"/>
                  </a:lnTo>
                  <a:lnTo>
                    <a:pt x="280035" y="678053"/>
                  </a:lnTo>
                  <a:lnTo>
                    <a:pt x="147066" y="678053"/>
                  </a:lnTo>
                  <a:lnTo>
                    <a:pt x="112014" y="692023"/>
                  </a:lnTo>
                  <a:lnTo>
                    <a:pt x="84074" y="705993"/>
                  </a:lnTo>
                  <a:lnTo>
                    <a:pt x="56007" y="726948"/>
                  </a:lnTo>
                  <a:lnTo>
                    <a:pt x="14097" y="782828"/>
                  </a:lnTo>
                  <a:lnTo>
                    <a:pt x="0" y="852805"/>
                  </a:lnTo>
                  <a:lnTo>
                    <a:pt x="0" y="1125347"/>
                  </a:lnTo>
                  <a:lnTo>
                    <a:pt x="14097" y="1195197"/>
                  </a:lnTo>
                  <a:lnTo>
                    <a:pt x="56007" y="1251204"/>
                  </a:lnTo>
                  <a:lnTo>
                    <a:pt x="112014" y="1286129"/>
                  </a:lnTo>
                  <a:lnTo>
                    <a:pt x="147066" y="1300099"/>
                  </a:lnTo>
                  <a:lnTo>
                    <a:pt x="895858" y="1300099"/>
                  </a:lnTo>
                  <a:lnTo>
                    <a:pt x="958850" y="1272159"/>
                  </a:lnTo>
                  <a:lnTo>
                    <a:pt x="1028827" y="1195197"/>
                  </a:lnTo>
                  <a:lnTo>
                    <a:pt x="1035812" y="1160272"/>
                  </a:lnTo>
                  <a:lnTo>
                    <a:pt x="1042797" y="1125347"/>
                  </a:lnTo>
                  <a:lnTo>
                    <a:pt x="1042797" y="887730"/>
                  </a:lnTo>
                  <a:close/>
                </a:path>
              </a:pathLst>
            </a:custGeom>
            <a:solidFill>
              <a:srgbClr val="0063A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761476" y="1648967"/>
              <a:ext cx="1322831" cy="157429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8903589" y="1790445"/>
              <a:ext cx="1043305" cy="1296035"/>
            </a:xfrm>
            <a:custGeom>
              <a:avLst/>
              <a:gdLst/>
              <a:ahLst/>
              <a:cxnLst/>
              <a:rect l="l" t="t" r="r" b="b"/>
              <a:pathLst>
                <a:path w="1043304" h="1296035">
                  <a:moveTo>
                    <a:pt x="1042797" y="876554"/>
                  </a:moveTo>
                  <a:lnTo>
                    <a:pt x="1028827" y="806704"/>
                  </a:lnTo>
                  <a:lnTo>
                    <a:pt x="1000887" y="743712"/>
                  </a:lnTo>
                  <a:lnTo>
                    <a:pt x="944880" y="687832"/>
                  </a:lnTo>
                  <a:lnTo>
                    <a:pt x="867791" y="666877"/>
                  </a:lnTo>
                  <a:lnTo>
                    <a:pt x="734822" y="666877"/>
                  </a:lnTo>
                  <a:lnTo>
                    <a:pt x="713867" y="680847"/>
                  </a:lnTo>
                  <a:lnTo>
                    <a:pt x="692912" y="708787"/>
                  </a:lnTo>
                  <a:lnTo>
                    <a:pt x="692912" y="757682"/>
                  </a:lnTo>
                  <a:lnTo>
                    <a:pt x="713867" y="785749"/>
                  </a:lnTo>
                  <a:lnTo>
                    <a:pt x="734822" y="799719"/>
                  </a:lnTo>
                  <a:lnTo>
                    <a:pt x="762889" y="806704"/>
                  </a:lnTo>
                  <a:lnTo>
                    <a:pt x="867791" y="806704"/>
                  </a:lnTo>
                  <a:lnTo>
                    <a:pt x="888873" y="827659"/>
                  </a:lnTo>
                  <a:lnTo>
                    <a:pt x="895858" y="855599"/>
                  </a:lnTo>
                  <a:lnTo>
                    <a:pt x="902843" y="876554"/>
                  </a:lnTo>
                  <a:lnTo>
                    <a:pt x="902843" y="1114171"/>
                  </a:lnTo>
                  <a:lnTo>
                    <a:pt x="888873" y="1142111"/>
                  </a:lnTo>
                  <a:lnTo>
                    <a:pt x="860806" y="1156081"/>
                  </a:lnTo>
                  <a:lnTo>
                    <a:pt x="181991" y="1156081"/>
                  </a:lnTo>
                  <a:lnTo>
                    <a:pt x="154051" y="1142111"/>
                  </a:lnTo>
                  <a:lnTo>
                    <a:pt x="139954" y="1114171"/>
                  </a:lnTo>
                  <a:lnTo>
                    <a:pt x="139954" y="841629"/>
                  </a:lnTo>
                  <a:lnTo>
                    <a:pt x="154051" y="813689"/>
                  </a:lnTo>
                  <a:lnTo>
                    <a:pt x="168021" y="806704"/>
                  </a:lnTo>
                  <a:lnTo>
                    <a:pt x="280035" y="806704"/>
                  </a:lnTo>
                  <a:lnTo>
                    <a:pt x="350012" y="792734"/>
                  </a:lnTo>
                  <a:lnTo>
                    <a:pt x="377952" y="785749"/>
                  </a:lnTo>
                  <a:lnTo>
                    <a:pt x="406019" y="764667"/>
                  </a:lnTo>
                  <a:lnTo>
                    <a:pt x="447929" y="708787"/>
                  </a:lnTo>
                  <a:lnTo>
                    <a:pt x="461899" y="673862"/>
                  </a:lnTo>
                  <a:lnTo>
                    <a:pt x="461899" y="492125"/>
                  </a:lnTo>
                  <a:lnTo>
                    <a:pt x="426974" y="471170"/>
                  </a:lnTo>
                  <a:lnTo>
                    <a:pt x="413004" y="457200"/>
                  </a:lnTo>
                  <a:lnTo>
                    <a:pt x="377952" y="429260"/>
                  </a:lnTo>
                  <a:lnTo>
                    <a:pt x="363982" y="408305"/>
                  </a:lnTo>
                  <a:lnTo>
                    <a:pt x="356997" y="380238"/>
                  </a:lnTo>
                  <a:lnTo>
                    <a:pt x="343027" y="352298"/>
                  </a:lnTo>
                  <a:lnTo>
                    <a:pt x="343027" y="275463"/>
                  </a:lnTo>
                  <a:lnTo>
                    <a:pt x="356997" y="247523"/>
                  </a:lnTo>
                  <a:lnTo>
                    <a:pt x="370967" y="212598"/>
                  </a:lnTo>
                  <a:lnTo>
                    <a:pt x="391922" y="184658"/>
                  </a:lnTo>
                  <a:lnTo>
                    <a:pt x="419989" y="163703"/>
                  </a:lnTo>
                  <a:lnTo>
                    <a:pt x="489966" y="135763"/>
                  </a:lnTo>
                  <a:lnTo>
                    <a:pt x="559943" y="135763"/>
                  </a:lnTo>
                  <a:lnTo>
                    <a:pt x="622935" y="163703"/>
                  </a:lnTo>
                  <a:lnTo>
                    <a:pt x="671830" y="212598"/>
                  </a:lnTo>
                  <a:lnTo>
                    <a:pt x="692912" y="247523"/>
                  </a:lnTo>
                  <a:lnTo>
                    <a:pt x="706882" y="317373"/>
                  </a:lnTo>
                  <a:lnTo>
                    <a:pt x="699897" y="359283"/>
                  </a:lnTo>
                  <a:lnTo>
                    <a:pt x="685927" y="394335"/>
                  </a:lnTo>
                  <a:lnTo>
                    <a:pt x="664845" y="429260"/>
                  </a:lnTo>
                  <a:lnTo>
                    <a:pt x="636905" y="457200"/>
                  </a:lnTo>
                  <a:lnTo>
                    <a:pt x="622935" y="478155"/>
                  </a:lnTo>
                  <a:lnTo>
                    <a:pt x="615950" y="534035"/>
                  </a:lnTo>
                  <a:lnTo>
                    <a:pt x="650875" y="576072"/>
                  </a:lnTo>
                  <a:lnTo>
                    <a:pt x="671830" y="583057"/>
                  </a:lnTo>
                  <a:lnTo>
                    <a:pt x="727837" y="569087"/>
                  </a:lnTo>
                  <a:lnTo>
                    <a:pt x="776859" y="513080"/>
                  </a:lnTo>
                  <a:lnTo>
                    <a:pt x="811911" y="457200"/>
                  </a:lnTo>
                  <a:lnTo>
                    <a:pt x="839851" y="387350"/>
                  </a:lnTo>
                  <a:lnTo>
                    <a:pt x="846836" y="352298"/>
                  </a:lnTo>
                  <a:lnTo>
                    <a:pt x="846836" y="317373"/>
                  </a:lnTo>
                  <a:lnTo>
                    <a:pt x="839851" y="247523"/>
                  </a:lnTo>
                  <a:lnTo>
                    <a:pt x="818896" y="191643"/>
                  </a:lnTo>
                  <a:lnTo>
                    <a:pt x="790829" y="135763"/>
                  </a:lnTo>
                  <a:lnTo>
                    <a:pt x="748919" y="86868"/>
                  </a:lnTo>
                  <a:lnTo>
                    <a:pt x="706882" y="51943"/>
                  </a:lnTo>
                  <a:lnTo>
                    <a:pt x="650875" y="16764"/>
                  </a:lnTo>
                  <a:lnTo>
                    <a:pt x="587883" y="2667"/>
                  </a:lnTo>
                  <a:lnTo>
                    <a:pt x="563372" y="0"/>
                  </a:lnTo>
                  <a:lnTo>
                    <a:pt x="486537" y="0"/>
                  </a:lnTo>
                  <a:lnTo>
                    <a:pt x="398907" y="16764"/>
                  </a:lnTo>
                  <a:lnTo>
                    <a:pt x="343027" y="51943"/>
                  </a:lnTo>
                  <a:lnTo>
                    <a:pt x="294005" y="86868"/>
                  </a:lnTo>
                  <a:lnTo>
                    <a:pt x="258953" y="135763"/>
                  </a:lnTo>
                  <a:lnTo>
                    <a:pt x="224028" y="191643"/>
                  </a:lnTo>
                  <a:lnTo>
                    <a:pt x="210058" y="247523"/>
                  </a:lnTo>
                  <a:lnTo>
                    <a:pt x="202946" y="317373"/>
                  </a:lnTo>
                  <a:lnTo>
                    <a:pt x="210058" y="380238"/>
                  </a:lnTo>
                  <a:lnTo>
                    <a:pt x="224028" y="443230"/>
                  </a:lnTo>
                  <a:lnTo>
                    <a:pt x="251968" y="492125"/>
                  </a:lnTo>
                  <a:lnTo>
                    <a:pt x="280035" y="527050"/>
                  </a:lnTo>
                  <a:lnTo>
                    <a:pt x="321945" y="569087"/>
                  </a:lnTo>
                  <a:lnTo>
                    <a:pt x="321945" y="652907"/>
                  </a:lnTo>
                  <a:lnTo>
                    <a:pt x="314960" y="659892"/>
                  </a:lnTo>
                  <a:lnTo>
                    <a:pt x="307975" y="659892"/>
                  </a:lnTo>
                  <a:lnTo>
                    <a:pt x="280035" y="666877"/>
                  </a:lnTo>
                  <a:lnTo>
                    <a:pt x="147066" y="666877"/>
                  </a:lnTo>
                  <a:lnTo>
                    <a:pt x="112014" y="680847"/>
                  </a:lnTo>
                  <a:lnTo>
                    <a:pt x="84074" y="694817"/>
                  </a:lnTo>
                  <a:lnTo>
                    <a:pt x="56007" y="715772"/>
                  </a:lnTo>
                  <a:lnTo>
                    <a:pt x="14097" y="771652"/>
                  </a:lnTo>
                  <a:lnTo>
                    <a:pt x="0" y="841629"/>
                  </a:lnTo>
                  <a:lnTo>
                    <a:pt x="0" y="1114171"/>
                  </a:lnTo>
                  <a:lnTo>
                    <a:pt x="14097" y="1184148"/>
                  </a:lnTo>
                  <a:lnTo>
                    <a:pt x="56007" y="1240028"/>
                  </a:lnTo>
                  <a:lnTo>
                    <a:pt x="112014" y="1281938"/>
                  </a:lnTo>
                  <a:lnTo>
                    <a:pt x="181991" y="1295908"/>
                  </a:lnTo>
                  <a:lnTo>
                    <a:pt x="860806" y="1295908"/>
                  </a:lnTo>
                  <a:lnTo>
                    <a:pt x="930783" y="1281938"/>
                  </a:lnTo>
                  <a:lnTo>
                    <a:pt x="986790" y="1240028"/>
                  </a:lnTo>
                  <a:lnTo>
                    <a:pt x="1028827" y="1184148"/>
                  </a:lnTo>
                  <a:lnTo>
                    <a:pt x="1034415" y="1156081"/>
                  </a:lnTo>
                  <a:lnTo>
                    <a:pt x="1042797" y="1114171"/>
                  </a:lnTo>
                  <a:lnTo>
                    <a:pt x="1042797" y="876554"/>
                  </a:lnTo>
                  <a:close/>
                </a:path>
              </a:pathLst>
            </a:custGeom>
            <a:solidFill>
              <a:srgbClr val="0063A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916668" y="2525267"/>
              <a:ext cx="1650492" cy="2529839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0058400" y="3617594"/>
              <a:ext cx="1042669" cy="1300480"/>
            </a:xfrm>
            <a:custGeom>
              <a:avLst/>
              <a:gdLst/>
              <a:ahLst/>
              <a:cxnLst/>
              <a:rect l="l" t="t" r="r" b="b"/>
              <a:pathLst>
                <a:path w="1042670" h="1300479">
                  <a:moveTo>
                    <a:pt x="1042670" y="887730"/>
                  </a:moveTo>
                  <a:lnTo>
                    <a:pt x="1028573" y="817753"/>
                  </a:lnTo>
                  <a:lnTo>
                    <a:pt x="972820" y="726948"/>
                  </a:lnTo>
                  <a:lnTo>
                    <a:pt x="944753" y="699008"/>
                  </a:lnTo>
                  <a:lnTo>
                    <a:pt x="909701" y="678053"/>
                  </a:lnTo>
                  <a:lnTo>
                    <a:pt x="860933" y="671068"/>
                  </a:lnTo>
                  <a:lnTo>
                    <a:pt x="755777" y="671068"/>
                  </a:lnTo>
                  <a:lnTo>
                    <a:pt x="727710" y="678053"/>
                  </a:lnTo>
                  <a:lnTo>
                    <a:pt x="706755" y="692023"/>
                  </a:lnTo>
                  <a:lnTo>
                    <a:pt x="692912" y="712978"/>
                  </a:lnTo>
                  <a:lnTo>
                    <a:pt x="685927" y="740918"/>
                  </a:lnTo>
                  <a:lnTo>
                    <a:pt x="692912" y="768858"/>
                  </a:lnTo>
                  <a:lnTo>
                    <a:pt x="706755" y="789813"/>
                  </a:lnTo>
                  <a:lnTo>
                    <a:pt x="727710" y="810768"/>
                  </a:lnTo>
                  <a:lnTo>
                    <a:pt x="860933" y="810768"/>
                  </a:lnTo>
                  <a:lnTo>
                    <a:pt x="874649" y="817753"/>
                  </a:lnTo>
                  <a:lnTo>
                    <a:pt x="881634" y="838835"/>
                  </a:lnTo>
                  <a:lnTo>
                    <a:pt x="895731" y="866775"/>
                  </a:lnTo>
                  <a:lnTo>
                    <a:pt x="902716" y="887730"/>
                  </a:lnTo>
                  <a:lnTo>
                    <a:pt x="902716" y="1125347"/>
                  </a:lnTo>
                  <a:lnTo>
                    <a:pt x="888746" y="1153287"/>
                  </a:lnTo>
                  <a:lnTo>
                    <a:pt x="874649" y="1160272"/>
                  </a:lnTo>
                  <a:lnTo>
                    <a:pt x="161036" y="1160272"/>
                  </a:lnTo>
                  <a:lnTo>
                    <a:pt x="139954" y="1139317"/>
                  </a:lnTo>
                  <a:lnTo>
                    <a:pt x="139954" y="838835"/>
                  </a:lnTo>
                  <a:lnTo>
                    <a:pt x="161036" y="817753"/>
                  </a:lnTo>
                  <a:lnTo>
                    <a:pt x="279908" y="817753"/>
                  </a:lnTo>
                  <a:lnTo>
                    <a:pt x="314960" y="810768"/>
                  </a:lnTo>
                  <a:lnTo>
                    <a:pt x="378079" y="789813"/>
                  </a:lnTo>
                  <a:lnTo>
                    <a:pt x="447929" y="719963"/>
                  </a:lnTo>
                  <a:lnTo>
                    <a:pt x="461899" y="643001"/>
                  </a:lnTo>
                  <a:lnTo>
                    <a:pt x="461899" y="503301"/>
                  </a:lnTo>
                  <a:lnTo>
                    <a:pt x="426847" y="482346"/>
                  </a:lnTo>
                  <a:lnTo>
                    <a:pt x="405765" y="468376"/>
                  </a:lnTo>
                  <a:lnTo>
                    <a:pt x="378079" y="440309"/>
                  </a:lnTo>
                  <a:lnTo>
                    <a:pt x="350012" y="391414"/>
                  </a:lnTo>
                  <a:lnTo>
                    <a:pt x="343027" y="286639"/>
                  </a:lnTo>
                  <a:lnTo>
                    <a:pt x="356997" y="251587"/>
                  </a:lnTo>
                  <a:lnTo>
                    <a:pt x="391795" y="195707"/>
                  </a:lnTo>
                  <a:lnTo>
                    <a:pt x="447929" y="160782"/>
                  </a:lnTo>
                  <a:lnTo>
                    <a:pt x="525018" y="139827"/>
                  </a:lnTo>
                  <a:lnTo>
                    <a:pt x="559816" y="146812"/>
                  </a:lnTo>
                  <a:lnTo>
                    <a:pt x="594868" y="160782"/>
                  </a:lnTo>
                  <a:lnTo>
                    <a:pt x="650875" y="195707"/>
                  </a:lnTo>
                  <a:lnTo>
                    <a:pt x="692912" y="251587"/>
                  </a:lnTo>
                  <a:lnTo>
                    <a:pt x="706755" y="328549"/>
                  </a:lnTo>
                  <a:lnTo>
                    <a:pt x="700024" y="363474"/>
                  </a:lnTo>
                  <a:lnTo>
                    <a:pt x="685927" y="405384"/>
                  </a:lnTo>
                  <a:lnTo>
                    <a:pt x="664972" y="440309"/>
                  </a:lnTo>
                  <a:lnTo>
                    <a:pt x="615823" y="489331"/>
                  </a:lnTo>
                  <a:lnTo>
                    <a:pt x="608838" y="517271"/>
                  </a:lnTo>
                  <a:lnTo>
                    <a:pt x="615823" y="538226"/>
                  </a:lnTo>
                  <a:lnTo>
                    <a:pt x="622808" y="566166"/>
                  </a:lnTo>
                  <a:lnTo>
                    <a:pt x="643890" y="580136"/>
                  </a:lnTo>
                  <a:lnTo>
                    <a:pt x="671957" y="594106"/>
                  </a:lnTo>
                  <a:lnTo>
                    <a:pt x="700024" y="587121"/>
                  </a:lnTo>
                  <a:lnTo>
                    <a:pt x="720725" y="573151"/>
                  </a:lnTo>
                  <a:lnTo>
                    <a:pt x="776859" y="524256"/>
                  </a:lnTo>
                  <a:lnTo>
                    <a:pt x="811911" y="468376"/>
                  </a:lnTo>
                  <a:lnTo>
                    <a:pt x="832866" y="398399"/>
                  </a:lnTo>
                  <a:lnTo>
                    <a:pt x="846963" y="328549"/>
                  </a:lnTo>
                  <a:lnTo>
                    <a:pt x="839851" y="258572"/>
                  </a:lnTo>
                  <a:lnTo>
                    <a:pt x="818896" y="202692"/>
                  </a:lnTo>
                  <a:lnTo>
                    <a:pt x="790829" y="146812"/>
                  </a:lnTo>
                  <a:lnTo>
                    <a:pt x="748792" y="97917"/>
                  </a:lnTo>
                  <a:lnTo>
                    <a:pt x="700024" y="55880"/>
                  </a:lnTo>
                  <a:lnTo>
                    <a:pt x="650875" y="27940"/>
                  </a:lnTo>
                  <a:lnTo>
                    <a:pt x="587756" y="6985"/>
                  </a:lnTo>
                  <a:lnTo>
                    <a:pt x="525018" y="0"/>
                  </a:lnTo>
                  <a:lnTo>
                    <a:pt x="454914" y="6985"/>
                  </a:lnTo>
                  <a:lnTo>
                    <a:pt x="398780" y="27940"/>
                  </a:lnTo>
                  <a:lnTo>
                    <a:pt x="343027" y="55880"/>
                  </a:lnTo>
                  <a:lnTo>
                    <a:pt x="293878" y="97917"/>
                  </a:lnTo>
                  <a:lnTo>
                    <a:pt x="251841" y="146812"/>
                  </a:lnTo>
                  <a:lnTo>
                    <a:pt x="223774" y="202692"/>
                  </a:lnTo>
                  <a:lnTo>
                    <a:pt x="203073" y="258572"/>
                  </a:lnTo>
                  <a:lnTo>
                    <a:pt x="203073" y="391414"/>
                  </a:lnTo>
                  <a:lnTo>
                    <a:pt x="223774" y="447294"/>
                  </a:lnTo>
                  <a:lnTo>
                    <a:pt x="251841" y="496316"/>
                  </a:lnTo>
                  <a:lnTo>
                    <a:pt x="279908" y="538226"/>
                  </a:lnTo>
                  <a:lnTo>
                    <a:pt x="321945" y="580136"/>
                  </a:lnTo>
                  <a:lnTo>
                    <a:pt x="321945" y="663956"/>
                  </a:lnTo>
                  <a:lnTo>
                    <a:pt x="314960" y="663956"/>
                  </a:lnTo>
                  <a:lnTo>
                    <a:pt x="300863" y="671068"/>
                  </a:lnTo>
                  <a:lnTo>
                    <a:pt x="279908" y="678053"/>
                  </a:lnTo>
                  <a:lnTo>
                    <a:pt x="139954" y="678053"/>
                  </a:lnTo>
                  <a:lnTo>
                    <a:pt x="112014" y="692023"/>
                  </a:lnTo>
                  <a:lnTo>
                    <a:pt x="76962" y="705993"/>
                  </a:lnTo>
                  <a:lnTo>
                    <a:pt x="49022" y="726948"/>
                  </a:lnTo>
                  <a:lnTo>
                    <a:pt x="27940" y="754888"/>
                  </a:lnTo>
                  <a:lnTo>
                    <a:pt x="13970" y="782828"/>
                  </a:lnTo>
                  <a:lnTo>
                    <a:pt x="0" y="817753"/>
                  </a:lnTo>
                  <a:lnTo>
                    <a:pt x="0" y="1160272"/>
                  </a:lnTo>
                  <a:lnTo>
                    <a:pt x="27940" y="1223137"/>
                  </a:lnTo>
                  <a:lnTo>
                    <a:pt x="76962" y="1272159"/>
                  </a:lnTo>
                  <a:lnTo>
                    <a:pt x="112014" y="1286129"/>
                  </a:lnTo>
                  <a:lnTo>
                    <a:pt x="139954" y="1300099"/>
                  </a:lnTo>
                  <a:lnTo>
                    <a:pt x="895731" y="1300099"/>
                  </a:lnTo>
                  <a:lnTo>
                    <a:pt x="930783" y="1286129"/>
                  </a:lnTo>
                  <a:lnTo>
                    <a:pt x="986790" y="1251204"/>
                  </a:lnTo>
                  <a:lnTo>
                    <a:pt x="1021842" y="1195197"/>
                  </a:lnTo>
                  <a:lnTo>
                    <a:pt x="1035685" y="1160272"/>
                  </a:lnTo>
                  <a:lnTo>
                    <a:pt x="1042670" y="1125347"/>
                  </a:lnTo>
                  <a:lnTo>
                    <a:pt x="1042670" y="887730"/>
                  </a:lnTo>
                  <a:close/>
                </a:path>
              </a:pathLst>
            </a:custGeom>
            <a:solidFill>
              <a:srgbClr val="0063A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0135362" y="2667000"/>
              <a:ext cx="1294765" cy="1922145"/>
            </a:xfrm>
            <a:custGeom>
              <a:avLst/>
              <a:gdLst/>
              <a:ahLst/>
              <a:cxnLst/>
              <a:rect l="l" t="t" r="r" b="b"/>
              <a:pathLst>
                <a:path w="1294765" h="1922145">
                  <a:moveTo>
                    <a:pt x="1105916" y="0"/>
                  </a:moveTo>
                  <a:lnTo>
                    <a:pt x="69977" y="0"/>
                  </a:lnTo>
                  <a:lnTo>
                    <a:pt x="42037" y="6985"/>
                  </a:lnTo>
                  <a:lnTo>
                    <a:pt x="20955" y="20954"/>
                  </a:lnTo>
                  <a:lnTo>
                    <a:pt x="6985" y="41910"/>
                  </a:lnTo>
                  <a:lnTo>
                    <a:pt x="0" y="69976"/>
                  </a:lnTo>
                  <a:lnTo>
                    <a:pt x="6985" y="97916"/>
                  </a:lnTo>
                  <a:lnTo>
                    <a:pt x="20955" y="118872"/>
                  </a:lnTo>
                  <a:lnTo>
                    <a:pt x="42037" y="139826"/>
                  </a:lnTo>
                  <a:lnTo>
                    <a:pt x="1105916" y="139826"/>
                  </a:lnTo>
                  <a:lnTo>
                    <a:pt x="1126617" y="146812"/>
                  </a:lnTo>
                  <a:lnTo>
                    <a:pt x="1140714" y="153797"/>
                  </a:lnTo>
                  <a:lnTo>
                    <a:pt x="1147699" y="167766"/>
                  </a:lnTo>
                  <a:lnTo>
                    <a:pt x="1154684" y="188722"/>
                  </a:lnTo>
                  <a:lnTo>
                    <a:pt x="1154684" y="1880235"/>
                  </a:lnTo>
                  <a:lnTo>
                    <a:pt x="1196721" y="1922145"/>
                  </a:lnTo>
                  <a:lnTo>
                    <a:pt x="1252855" y="1922145"/>
                  </a:lnTo>
                  <a:lnTo>
                    <a:pt x="1273556" y="1901189"/>
                  </a:lnTo>
                  <a:lnTo>
                    <a:pt x="1287653" y="1880235"/>
                  </a:lnTo>
                  <a:lnTo>
                    <a:pt x="1294638" y="1852295"/>
                  </a:lnTo>
                  <a:lnTo>
                    <a:pt x="1294638" y="188722"/>
                  </a:lnTo>
                  <a:lnTo>
                    <a:pt x="1287653" y="146812"/>
                  </a:lnTo>
                  <a:lnTo>
                    <a:pt x="1259840" y="83947"/>
                  </a:lnTo>
                  <a:lnTo>
                    <a:pt x="1182751" y="13970"/>
                  </a:lnTo>
                  <a:lnTo>
                    <a:pt x="1147699" y="6985"/>
                  </a:lnTo>
                  <a:lnTo>
                    <a:pt x="1105916" y="0"/>
                  </a:lnTo>
                  <a:close/>
                </a:path>
              </a:pathLst>
            </a:custGeom>
            <a:solidFill>
              <a:srgbClr val="77D1E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4836" y="193547"/>
            <a:ext cx="9486138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2945" rIns="0" bIns="0" rtlCol="0" vert="horz">
            <a:spAutoFit/>
          </a:bodyPr>
          <a:lstStyle/>
          <a:p>
            <a:pPr marL="858519">
              <a:lnSpc>
                <a:spcPct val="100000"/>
              </a:lnSpc>
              <a:spcBef>
                <a:spcPts val="105"/>
              </a:spcBef>
            </a:pPr>
            <a:r>
              <a:rPr dirty="0" spc="80"/>
              <a:t>Chain</a:t>
            </a:r>
            <a:r>
              <a:rPr dirty="0" spc="-290"/>
              <a:t> </a:t>
            </a:r>
            <a:r>
              <a:rPr dirty="0" spc="80"/>
              <a:t>of</a:t>
            </a:r>
            <a:r>
              <a:rPr dirty="0" spc="-275"/>
              <a:t> </a:t>
            </a:r>
            <a:r>
              <a:rPr dirty="0" spc="260"/>
              <a:t>command/Scalar</a:t>
            </a:r>
            <a:r>
              <a:rPr dirty="0" spc="-285"/>
              <a:t> </a:t>
            </a:r>
            <a:r>
              <a:rPr dirty="0" spc="-10"/>
              <a:t>chain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1491" y="1564640"/>
            <a:ext cx="5929630" cy="3999865"/>
          </a:xfrm>
          <a:prstGeom prst="rect">
            <a:avLst/>
          </a:prstGeom>
        </p:spPr>
        <p:txBody>
          <a:bodyPr wrap="square" lIns="0" tIns="53975" rIns="0" bIns="0" rtlCol="0" vert="horz">
            <a:spAutoFit/>
          </a:bodyPr>
          <a:lstStyle/>
          <a:p>
            <a:pPr marL="354965" marR="316865" indent="-342900">
              <a:lnSpc>
                <a:spcPts val="2590"/>
              </a:lnSpc>
              <a:spcBef>
                <a:spcPts val="425"/>
              </a:spcBef>
              <a:buFont typeface="Arial"/>
              <a:buChar char="•"/>
              <a:tabLst>
                <a:tab pos="354965" algn="l"/>
                <a:tab pos="3734435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Establishes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vertical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graduation</a:t>
            </a:r>
            <a:r>
              <a:rPr dirty="0" sz="2400" spc="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authority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responsibility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ts val="2735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Provides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framework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 for</a:t>
            </a:r>
            <a:r>
              <a:rPr dirty="0" sz="24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superior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2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endParaRPr sz="2400">
              <a:latin typeface="Trebuchet MS"/>
              <a:cs typeface="Trebuchet MS"/>
            </a:endParaRPr>
          </a:p>
          <a:p>
            <a:pPr marL="354965">
              <a:lnSpc>
                <a:spcPts val="2735"/>
              </a:lnSpc>
              <a:tabLst>
                <a:tab pos="2170430" algn="l"/>
              </a:tabLst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subordinate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relationships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10"/>
              </a:spcBef>
            </a:pPr>
            <a:endParaRPr sz="2400">
              <a:latin typeface="Trebuchet MS"/>
              <a:cs typeface="Trebuchet MS"/>
            </a:endParaRPr>
          </a:p>
          <a:p>
            <a:pPr marL="354965" marR="5080" indent="-342900">
              <a:lnSpc>
                <a:spcPts val="26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Often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represented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organisation charts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0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ts val="279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155">
                <a:solidFill>
                  <a:srgbClr val="FFFFFF"/>
                </a:solidFill>
                <a:latin typeface="Trebuchet MS"/>
                <a:cs typeface="Trebuchet MS"/>
              </a:rPr>
              <a:t>Shows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clear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line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authority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endParaRPr sz="2400">
              <a:latin typeface="Trebuchet MS"/>
              <a:cs typeface="Trebuchet MS"/>
            </a:endParaRPr>
          </a:p>
          <a:p>
            <a:pPr marL="354965">
              <a:lnSpc>
                <a:spcPts val="2790"/>
              </a:lnSpc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responsibility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43800" y="1931670"/>
            <a:ext cx="3730117" cy="3645916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3859" y="117347"/>
            <a:ext cx="11261598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774293" y="296671"/>
            <a:ext cx="10530205" cy="6965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50"/>
              <a:t>The</a:t>
            </a:r>
            <a:r>
              <a:rPr dirty="0" spc="-265"/>
              <a:t> </a:t>
            </a:r>
            <a:r>
              <a:rPr dirty="0" spc="160"/>
              <a:t>span</a:t>
            </a:r>
            <a:r>
              <a:rPr dirty="0" spc="-254"/>
              <a:t> </a:t>
            </a:r>
            <a:r>
              <a:rPr dirty="0" spc="75"/>
              <a:t>of</a:t>
            </a:r>
            <a:r>
              <a:rPr dirty="0" spc="-285"/>
              <a:t> </a:t>
            </a:r>
            <a:r>
              <a:rPr dirty="0" spc="-20"/>
              <a:t>control:</a:t>
            </a:r>
            <a:r>
              <a:rPr dirty="0" spc="-265"/>
              <a:t> </a:t>
            </a:r>
            <a:r>
              <a:rPr dirty="0" spc="60"/>
              <a:t>effect</a:t>
            </a:r>
            <a:r>
              <a:rPr dirty="0" spc="-280"/>
              <a:t> </a:t>
            </a:r>
            <a:r>
              <a:rPr dirty="0" spc="100"/>
              <a:t>on</a:t>
            </a:r>
            <a:r>
              <a:rPr dirty="0" spc="-265"/>
              <a:t> </a:t>
            </a:r>
            <a:r>
              <a:rPr dirty="0" spc="-10"/>
              <a:t>structure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463" y="5840374"/>
            <a:ext cx="5814060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105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15.7a</a:t>
            </a:r>
            <a:r>
              <a:rPr dirty="0" sz="1200" spc="110">
                <a:latin typeface="Trebuchet MS"/>
                <a:cs typeface="Trebuchet MS"/>
              </a:rPr>
              <a:t>  </a:t>
            </a:r>
            <a:r>
              <a:rPr dirty="0" sz="1800" spc="125">
                <a:latin typeface="Trebuchet MS"/>
                <a:cs typeface="Trebuchet MS"/>
              </a:rPr>
              <a:t>How</a:t>
            </a:r>
            <a:r>
              <a:rPr dirty="0" sz="1800" spc="-9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the</a:t>
            </a:r>
            <a:r>
              <a:rPr dirty="0" sz="1800" spc="-60">
                <a:latin typeface="Trebuchet MS"/>
                <a:cs typeface="Trebuchet MS"/>
              </a:rPr>
              <a:t> </a:t>
            </a:r>
            <a:r>
              <a:rPr dirty="0" sz="1800" spc="75">
                <a:latin typeface="Trebuchet MS"/>
                <a:cs typeface="Trebuchet MS"/>
              </a:rPr>
              <a:t>span</a:t>
            </a:r>
            <a:r>
              <a:rPr dirty="0" sz="1800" spc="-8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of</a:t>
            </a:r>
            <a:r>
              <a:rPr dirty="0" sz="1800" spc="-6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control</a:t>
            </a:r>
            <a:r>
              <a:rPr dirty="0" sz="1800" spc="-8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affects</a:t>
            </a:r>
            <a:r>
              <a:rPr dirty="0" sz="1800" spc="-35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organisational structure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62000" y="1524000"/>
            <a:ext cx="10972800" cy="44196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6615" y="173736"/>
            <a:ext cx="11395710" cy="126568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726440" y="352501"/>
            <a:ext cx="10664825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5612130" algn="l"/>
              </a:tabLst>
            </a:pPr>
            <a:r>
              <a:rPr dirty="0" spc="50"/>
              <a:t>The</a:t>
            </a:r>
            <a:r>
              <a:rPr dirty="0" spc="-260"/>
              <a:t> </a:t>
            </a:r>
            <a:r>
              <a:rPr dirty="0" spc="160"/>
              <a:t>span</a:t>
            </a:r>
            <a:r>
              <a:rPr dirty="0" spc="-260"/>
              <a:t> </a:t>
            </a:r>
            <a:r>
              <a:rPr dirty="0" spc="80"/>
              <a:t>of</a:t>
            </a:r>
            <a:r>
              <a:rPr dirty="0" spc="-300"/>
              <a:t> </a:t>
            </a:r>
            <a:r>
              <a:rPr dirty="0" spc="-10"/>
              <a:t>control:</a:t>
            </a:r>
            <a:r>
              <a:rPr dirty="0"/>
              <a:t>	</a:t>
            </a:r>
            <a:r>
              <a:rPr dirty="0" spc="60"/>
              <a:t>effect</a:t>
            </a:r>
            <a:r>
              <a:rPr dirty="0" spc="-285"/>
              <a:t> </a:t>
            </a:r>
            <a:r>
              <a:rPr dirty="0" spc="100"/>
              <a:t>on</a:t>
            </a:r>
            <a:r>
              <a:rPr dirty="0" spc="-265"/>
              <a:t> </a:t>
            </a:r>
            <a:r>
              <a:rPr dirty="0" spc="-10"/>
              <a:t>structure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463" y="5840374"/>
            <a:ext cx="6842759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90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15.7b</a:t>
            </a:r>
            <a:r>
              <a:rPr dirty="0" sz="1200" spc="145">
                <a:latin typeface="Trebuchet MS"/>
                <a:cs typeface="Trebuchet MS"/>
              </a:rPr>
              <a:t>  </a:t>
            </a:r>
            <a:r>
              <a:rPr dirty="0" sz="1800" spc="125">
                <a:latin typeface="Trebuchet MS"/>
                <a:cs typeface="Trebuchet MS"/>
              </a:rPr>
              <a:t>How</a:t>
            </a:r>
            <a:r>
              <a:rPr dirty="0" sz="1800" spc="-6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the</a:t>
            </a:r>
            <a:r>
              <a:rPr dirty="0" sz="1800" spc="-35">
                <a:latin typeface="Trebuchet MS"/>
                <a:cs typeface="Trebuchet MS"/>
              </a:rPr>
              <a:t> </a:t>
            </a:r>
            <a:r>
              <a:rPr dirty="0" sz="1800" spc="75">
                <a:latin typeface="Trebuchet MS"/>
                <a:cs typeface="Trebuchet MS"/>
              </a:rPr>
              <a:t>span</a:t>
            </a:r>
            <a:r>
              <a:rPr dirty="0" sz="1800" spc="-5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of</a:t>
            </a:r>
            <a:r>
              <a:rPr dirty="0" sz="1800" spc="-3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control</a:t>
            </a:r>
            <a:r>
              <a:rPr dirty="0" sz="1800" spc="-4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affects</a:t>
            </a:r>
            <a:r>
              <a:rPr dirty="0" sz="1800" spc="-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organisational</a:t>
            </a:r>
            <a:r>
              <a:rPr dirty="0" sz="1800" spc="-25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structure (Continued)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7311" y="1295450"/>
            <a:ext cx="11326114" cy="511937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46403" y="283463"/>
            <a:ext cx="10368534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315974" y="463118"/>
            <a:ext cx="9632315" cy="6972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6144895" algn="l"/>
              </a:tabLst>
            </a:pPr>
            <a:r>
              <a:rPr dirty="0" spc="70"/>
              <a:t>Formal</a:t>
            </a:r>
            <a:r>
              <a:rPr dirty="0" spc="-290"/>
              <a:t> </a:t>
            </a:r>
            <a:r>
              <a:rPr dirty="0" spc="70"/>
              <a:t>organisational</a:t>
            </a:r>
            <a:r>
              <a:rPr dirty="0"/>
              <a:t>	</a:t>
            </a:r>
            <a:r>
              <a:rPr dirty="0" spc="50"/>
              <a:t>relationships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5969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7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pc="-20"/>
              <a:t>Line</a:t>
            </a:r>
          </a:p>
          <a:p>
            <a:pPr lvl="1" marL="755015" indent="-285115">
              <a:lnSpc>
                <a:spcPct val="100000"/>
              </a:lnSpc>
              <a:spcBef>
                <a:spcPts val="31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flows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vertically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directly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down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pc="-10"/>
              <a:t>Functional</a:t>
            </a:r>
          </a:p>
          <a:p>
            <a:pPr lvl="1" marL="755015" indent="-285115">
              <a:lnSpc>
                <a:spcPts val="2745"/>
              </a:lnSpc>
              <a:spcBef>
                <a:spcPts val="340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specialist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advisory</a:t>
            </a:r>
            <a:endParaRPr sz="2400">
              <a:latin typeface="Trebuchet MS"/>
              <a:cs typeface="Trebuchet MS"/>
            </a:endParaRPr>
          </a:p>
          <a:p>
            <a:pPr marL="756285">
              <a:lnSpc>
                <a:spcPts val="2745"/>
              </a:lnSpc>
            </a:pPr>
            <a:r>
              <a:rPr dirty="0" sz="2400" spc="-10">
                <a:solidFill>
                  <a:srgbClr val="FFFFFF"/>
                </a:solidFill>
              </a:rPr>
              <a:t>positions</a:t>
            </a:r>
            <a:endParaRPr sz="2400"/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pc="-10"/>
              <a:t>Staff</a:t>
            </a:r>
          </a:p>
          <a:p>
            <a:pPr lvl="1" marL="755015" indent="-285115">
              <a:lnSpc>
                <a:spcPts val="2745"/>
              </a:lnSpc>
              <a:spcBef>
                <a:spcPts val="32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arise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appointment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personal</a:t>
            </a:r>
            <a:r>
              <a:rPr dirty="0" sz="24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assistants</a:t>
            </a:r>
            <a:r>
              <a:rPr dirty="0" sz="24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endParaRPr sz="2400">
              <a:latin typeface="Trebuchet MS"/>
              <a:cs typeface="Trebuchet MS"/>
            </a:endParaRPr>
          </a:p>
          <a:p>
            <a:pPr marL="756285">
              <a:lnSpc>
                <a:spcPts val="2745"/>
              </a:lnSpc>
            </a:pPr>
            <a:r>
              <a:rPr dirty="0" sz="2400">
                <a:solidFill>
                  <a:srgbClr val="FFFFFF"/>
                </a:solidFill>
              </a:rPr>
              <a:t>senior</a:t>
            </a:r>
            <a:r>
              <a:rPr dirty="0" sz="2400" spc="-100">
                <a:solidFill>
                  <a:srgbClr val="FFFFFF"/>
                </a:solidFill>
              </a:rPr>
              <a:t> </a:t>
            </a:r>
            <a:r>
              <a:rPr dirty="0" sz="2400" spc="85">
                <a:solidFill>
                  <a:srgbClr val="FFFFFF"/>
                </a:solidFill>
              </a:rPr>
              <a:t>managers</a:t>
            </a:r>
            <a:r>
              <a:rPr dirty="0" sz="2400" spc="-85">
                <a:solidFill>
                  <a:srgbClr val="FFFFFF"/>
                </a:solidFill>
              </a:rPr>
              <a:t> </a:t>
            </a:r>
            <a:r>
              <a:rPr dirty="0" sz="2400" spc="120">
                <a:solidFill>
                  <a:srgbClr val="FFFFFF"/>
                </a:solidFill>
              </a:rPr>
              <a:t>who</a:t>
            </a:r>
            <a:r>
              <a:rPr dirty="0" sz="2400" spc="-75">
                <a:solidFill>
                  <a:srgbClr val="FFFFFF"/>
                </a:solidFill>
              </a:rPr>
              <a:t> </a:t>
            </a:r>
            <a:r>
              <a:rPr dirty="0" sz="2400">
                <a:solidFill>
                  <a:srgbClr val="FFFFFF"/>
                </a:solidFill>
              </a:rPr>
              <a:t>act</a:t>
            </a:r>
            <a:r>
              <a:rPr dirty="0" sz="2400" spc="-95">
                <a:solidFill>
                  <a:srgbClr val="FFFFFF"/>
                </a:solidFill>
              </a:rPr>
              <a:t> </a:t>
            </a:r>
            <a:r>
              <a:rPr dirty="0" sz="2400" spc="110">
                <a:solidFill>
                  <a:srgbClr val="FFFFFF"/>
                </a:solidFill>
              </a:rPr>
              <a:t>as</a:t>
            </a:r>
            <a:r>
              <a:rPr dirty="0" sz="2400" spc="-55">
                <a:solidFill>
                  <a:srgbClr val="FFFFFF"/>
                </a:solidFill>
              </a:rPr>
              <a:t> </a:t>
            </a:r>
            <a:r>
              <a:rPr dirty="0" sz="2400" spc="-10">
                <a:solidFill>
                  <a:srgbClr val="FFFFFF"/>
                </a:solidFill>
              </a:rPr>
              <a:t>gatekeepers</a:t>
            </a:r>
            <a:endParaRPr sz="2400"/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pc="-10"/>
              <a:t>Lateral</a:t>
            </a:r>
          </a:p>
          <a:p>
            <a:pPr lvl="1" marL="754380" marR="5080" indent="-285115">
              <a:lnSpc>
                <a:spcPts val="2590"/>
              </a:lnSpc>
              <a:spcBef>
                <a:spcPts val="670"/>
              </a:spcBef>
              <a:buFont typeface="Arial"/>
              <a:buChar char="–"/>
              <a:tabLst>
                <a:tab pos="756285" algn="l"/>
              </a:tabLst>
            </a:pP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exist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individuals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different</a:t>
            </a:r>
            <a:r>
              <a:rPr dirty="0" sz="24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departments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or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sections</a:t>
            </a:r>
            <a:r>
              <a:rPr dirty="0" sz="24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especially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those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same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707244" y="3114294"/>
            <a:ext cx="894715" cy="629285"/>
            <a:chOff x="9707244" y="3114294"/>
            <a:chExt cx="894715" cy="629285"/>
          </a:xfrm>
        </p:grpSpPr>
        <p:sp>
          <p:nvSpPr>
            <p:cNvPr id="6" name="object 6"/>
            <p:cNvSpPr/>
            <p:nvPr/>
          </p:nvSpPr>
          <p:spPr>
            <a:xfrm>
              <a:off x="10100437" y="3326256"/>
              <a:ext cx="501015" cy="167640"/>
            </a:xfrm>
            <a:custGeom>
              <a:avLst/>
              <a:gdLst/>
              <a:ahLst/>
              <a:cxnLst/>
              <a:rect l="l" t="t" r="r" b="b"/>
              <a:pathLst>
                <a:path w="501015" h="167639">
                  <a:moveTo>
                    <a:pt x="501015" y="0"/>
                  </a:moveTo>
                  <a:lnTo>
                    <a:pt x="428117" y="0"/>
                  </a:lnTo>
                  <a:lnTo>
                    <a:pt x="415417" y="3175"/>
                  </a:lnTo>
                  <a:lnTo>
                    <a:pt x="405892" y="9398"/>
                  </a:lnTo>
                  <a:lnTo>
                    <a:pt x="399542" y="18923"/>
                  </a:lnTo>
                  <a:lnTo>
                    <a:pt x="399542" y="60071"/>
                  </a:lnTo>
                  <a:lnTo>
                    <a:pt x="253746" y="60071"/>
                  </a:lnTo>
                  <a:lnTo>
                    <a:pt x="253746" y="31623"/>
                  </a:lnTo>
                  <a:lnTo>
                    <a:pt x="252095" y="25273"/>
                  </a:lnTo>
                  <a:lnTo>
                    <a:pt x="250571" y="18923"/>
                  </a:lnTo>
                  <a:lnTo>
                    <a:pt x="244221" y="9398"/>
                  </a:lnTo>
                  <a:lnTo>
                    <a:pt x="234696" y="3175"/>
                  </a:lnTo>
                  <a:lnTo>
                    <a:pt x="221996" y="0"/>
                  </a:lnTo>
                  <a:lnTo>
                    <a:pt x="218821" y="0"/>
                  </a:lnTo>
                  <a:lnTo>
                    <a:pt x="218821" y="47371"/>
                  </a:lnTo>
                  <a:lnTo>
                    <a:pt x="218821" y="60071"/>
                  </a:lnTo>
                  <a:lnTo>
                    <a:pt x="196596" y="60071"/>
                  </a:lnTo>
                  <a:lnTo>
                    <a:pt x="187071" y="66421"/>
                  </a:lnTo>
                  <a:lnTo>
                    <a:pt x="183896" y="72644"/>
                  </a:lnTo>
                  <a:lnTo>
                    <a:pt x="180721" y="82169"/>
                  </a:lnTo>
                  <a:lnTo>
                    <a:pt x="183896" y="91694"/>
                  </a:lnTo>
                  <a:lnTo>
                    <a:pt x="187071" y="98044"/>
                  </a:lnTo>
                  <a:lnTo>
                    <a:pt x="196596" y="104267"/>
                  </a:lnTo>
                  <a:lnTo>
                    <a:pt x="218821" y="104267"/>
                  </a:lnTo>
                  <a:lnTo>
                    <a:pt x="218821" y="123317"/>
                  </a:lnTo>
                  <a:lnTo>
                    <a:pt x="215646" y="129667"/>
                  </a:lnTo>
                  <a:lnTo>
                    <a:pt x="212471" y="139065"/>
                  </a:lnTo>
                  <a:lnTo>
                    <a:pt x="206121" y="142240"/>
                  </a:lnTo>
                  <a:lnTo>
                    <a:pt x="196596" y="145415"/>
                  </a:lnTo>
                  <a:lnTo>
                    <a:pt x="57023" y="145415"/>
                  </a:lnTo>
                  <a:lnTo>
                    <a:pt x="50673" y="142240"/>
                  </a:lnTo>
                  <a:lnTo>
                    <a:pt x="41275" y="139065"/>
                  </a:lnTo>
                  <a:lnTo>
                    <a:pt x="38100" y="129667"/>
                  </a:lnTo>
                  <a:lnTo>
                    <a:pt x="34925" y="123317"/>
                  </a:lnTo>
                  <a:lnTo>
                    <a:pt x="34925" y="47371"/>
                  </a:lnTo>
                  <a:lnTo>
                    <a:pt x="38100" y="37973"/>
                  </a:lnTo>
                  <a:lnTo>
                    <a:pt x="41275" y="31623"/>
                  </a:lnTo>
                  <a:lnTo>
                    <a:pt x="50673" y="25273"/>
                  </a:lnTo>
                  <a:lnTo>
                    <a:pt x="206121" y="25273"/>
                  </a:lnTo>
                  <a:lnTo>
                    <a:pt x="212471" y="31623"/>
                  </a:lnTo>
                  <a:lnTo>
                    <a:pt x="215646" y="37973"/>
                  </a:lnTo>
                  <a:lnTo>
                    <a:pt x="218821" y="47371"/>
                  </a:lnTo>
                  <a:lnTo>
                    <a:pt x="218821" y="0"/>
                  </a:lnTo>
                  <a:lnTo>
                    <a:pt x="31750" y="0"/>
                  </a:lnTo>
                  <a:lnTo>
                    <a:pt x="0" y="31623"/>
                  </a:lnTo>
                  <a:lnTo>
                    <a:pt x="0" y="135890"/>
                  </a:lnTo>
                  <a:lnTo>
                    <a:pt x="31750" y="167513"/>
                  </a:lnTo>
                  <a:lnTo>
                    <a:pt x="221996" y="167513"/>
                  </a:lnTo>
                  <a:lnTo>
                    <a:pt x="234696" y="164465"/>
                  </a:lnTo>
                  <a:lnTo>
                    <a:pt x="244221" y="158115"/>
                  </a:lnTo>
                  <a:lnTo>
                    <a:pt x="250571" y="148590"/>
                  </a:lnTo>
                  <a:lnTo>
                    <a:pt x="251333" y="145415"/>
                  </a:lnTo>
                  <a:lnTo>
                    <a:pt x="253746" y="135890"/>
                  </a:lnTo>
                  <a:lnTo>
                    <a:pt x="253746" y="104267"/>
                  </a:lnTo>
                  <a:lnTo>
                    <a:pt x="399542" y="104267"/>
                  </a:lnTo>
                  <a:lnTo>
                    <a:pt x="399542" y="148590"/>
                  </a:lnTo>
                  <a:lnTo>
                    <a:pt x="405892" y="158115"/>
                  </a:lnTo>
                  <a:lnTo>
                    <a:pt x="415417" y="164465"/>
                  </a:lnTo>
                  <a:lnTo>
                    <a:pt x="428117" y="167513"/>
                  </a:lnTo>
                  <a:lnTo>
                    <a:pt x="501015" y="167513"/>
                  </a:lnTo>
                  <a:lnTo>
                    <a:pt x="501015" y="145415"/>
                  </a:lnTo>
                  <a:lnTo>
                    <a:pt x="456692" y="145415"/>
                  </a:lnTo>
                  <a:lnTo>
                    <a:pt x="447167" y="142240"/>
                  </a:lnTo>
                  <a:lnTo>
                    <a:pt x="440817" y="139065"/>
                  </a:lnTo>
                  <a:lnTo>
                    <a:pt x="434467" y="129667"/>
                  </a:lnTo>
                  <a:lnTo>
                    <a:pt x="434467" y="104267"/>
                  </a:lnTo>
                  <a:lnTo>
                    <a:pt x="450342" y="104267"/>
                  </a:lnTo>
                  <a:lnTo>
                    <a:pt x="459867" y="98044"/>
                  </a:lnTo>
                  <a:lnTo>
                    <a:pt x="463042" y="91694"/>
                  </a:lnTo>
                  <a:lnTo>
                    <a:pt x="466217" y="82169"/>
                  </a:lnTo>
                  <a:lnTo>
                    <a:pt x="463042" y="72644"/>
                  </a:lnTo>
                  <a:lnTo>
                    <a:pt x="459867" y="66421"/>
                  </a:lnTo>
                  <a:lnTo>
                    <a:pt x="450342" y="60071"/>
                  </a:lnTo>
                  <a:lnTo>
                    <a:pt x="434467" y="60071"/>
                  </a:lnTo>
                  <a:lnTo>
                    <a:pt x="434467" y="37973"/>
                  </a:lnTo>
                  <a:lnTo>
                    <a:pt x="447167" y="25273"/>
                  </a:lnTo>
                  <a:lnTo>
                    <a:pt x="501015" y="25273"/>
                  </a:lnTo>
                  <a:lnTo>
                    <a:pt x="501015" y="0"/>
                  </a:lnTo>
                  <a:close/>
                </a:path>
              </a:pathLst>
            </a:custGeom>
            <a:solidFill>
              <a:srgbClr val="A1CD3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707244" y="3114294"/>
              <a:ext cx="406400" cy="629285"/>
            </a:xfrm>
            <a:custGeom>
              <a:avLst/>
              <a:gdLst/>
              <a:ahLst/>
              <a:cxnLst/>
              <a:rect l="l" t="t" r="r" b="b"/>
              <a:pathLst>
                <a:path w="406400" h="629285">
                  <a:moveTo>
                    <a:pt x="202946" y="0"/>
                  </a:moveTo>
                  <a:lnTo>
                    <a:pt x="155321" y="9525"/>
                  </a:lnTo>
                  <a:lnTo>
                    <a:pt x="114173" y="34797"/>
                  </a:lnTo>
                  <a:lnTo>
                    <a:pt x="85598" y="75945"/>
                  </a:lnTo>
                  <a:lnTo>
                    <a:pt x="76073" y="123443"/>
                  </a:lnTo>
                  <a:lnTo>
                    <a:pt x="79248" y="148716"/>
                  </a:lnTo>
                  <a:lnTo>
                    <a:pt x="85598" y="170814"/>
                  </a:lnTo>
                  <a:lnTo>
                    <a:pt x="98298" y="192912"/>
                  </a:lnTo>
                  <a:lnTo>
                    <a:pt x="123571" y="230885"/>
                  </a:lnTo>
                  <a:lnTo>
                    <a:pt x="129921" y="249935"/>
                  </a:lnTo>
                  <a:lnTo>
                    <a:pt x="136271" y="272033"/>
                  </a:lnTo>
                  <a:lnTo>
                    <a:pt x="133096" y="297306"/>
                  </a:lnTo>
                  <a:lnTo>
                    <a:pt x="129921" y="310006"/>
                  </a:lnTo>
                  <a:lnTo>
                    <a:pt x="126746" y="325754"/>
                  </a:lnTo>
                  <a:lnTo>
                    <a:pt x="117221" y="338454"/>
                  </a:lnTo>
                  <a:lnTo>
                    <a:pt x="107823" y="354202"/>
                  </a:lnTo>
                  <a:lnTo>
                    <a:pt x="95123" y="370077"/>
                  </a:lnTo>
                  <a:lnTo>
                    <a:pt x="57023" y="408050"/>
                  </a:lnTo>
                  <a:lnTo>
                    <a:pt x="34798" y="439673"/>
                  </a:lnTo>
                  <a:lnTo>
                    <a:pt x="15748" y="477519"/>
                  </a:lnTo>
                  <a:lnTo>
                    <a:pt x="3175" y="521842"/>
                  </a:lnTo>
                  <a:lnTo>
                    <a:pt x="0" y="543940"/>
                  </a:lnTo>
                  <a:lnTo>
                    <a:pt x="0" y="588263"/>
                  </a:lnTo>
                  <a:lnTo>
                    <a:pt x="44323" y="613536"/>
                  </a:lnTo>
                  <a:lnTo>
                    <a:pt x="101473" y="623061"/>
                  </a:lnTo>
                  <a:lnTo>
                    <a:pt x="145796" y="629284"/>
                  </a:lnTo>
                  <a:lnTo>
                    <a:pt x="240919" y="629284"/>
                  </a:lnTo>
                  <a:lnTo>
                    <a:pt x="307594" y="626236"/>
                  </a:lnTo>
                  <a:lnTo>
                    <a:pt x="367791" y="616711"/>
                  </a:lnTo>
                  <a:lnTo>
                    <a:pt x="402716" y="588263"/>
                  </a:lnTo>
                  <a:lnTo>
                    <a:pt x="405891" y="559815"/>
                  </a:lnTo>
                  <a:lnTo>
                    <a:pt x="402716" y="528192"/>
                  </a:lnTo>
                  <a:lnTo>
                    <a:pt x="386841" y="474344"/>
                  </a:lnTo>
                  <a:lnTo>
                    <a:pt x="361441" y="426973"/>
                  </a:lnTo>
                  <a:lnTo>
                    <a:pt x="323469" y="389000"/>
                  </a:lnTo>
                  <a:lnTo>
                    <a:pt x="301244" y="373252"/>
                  </a:lnTo>
                  <a:lnTo>
                    <a:pt x="291719" y="363727"/>
                  </a:lnTo>
                  <a:lnTo>
                    <a:pt x="272669" y="332104"/>
                  </a:lnTo>
                  <a:lnTo>
                    <a:pt x="266319" y="313181"/>
                  </a:lnTo>
                  <a:lnTo>
                    <a:pt x="263144" y="294131"/>
                  </a:lnTo>
                  <a:lnTo>
                    <a:pt x="266319" y="268858"/>
                  </a:lnTo>
                  <a:lnTo>
                    <a:pt x="275844" y="243585"/>
                  </a:lnTo>
                  <a:lnTo>
                    <a:pt x="291719" y="211962"/>
                  </a:lnTo>
                  <a:lnTo>
                    <a:pt x="307594" y="196087"/>
                  </a:lnTo>
                  <a:lnTo>
                    <a:pt x="317119" y="173989"/>
                  </a:lnTo>
                  <a:lnTo>
                    <a:pt x="326644" y="148716"/>
                  </a:lnTo>
                  <a:lnTo>
                    <a:pt x="329819" y="123443"/>
                  </a:lnTo>
                  <a:lnTo>
                    <a:pt x="326644" y="98043"/>
                  </a:lnTo>
                  <a:lnTo>
                    <a:pt x="307594" y="53847"/>
                  </a:lnTo>
                  <a:lnTo>
                    <a:pt x="272669" y="22225"/>
                  </a:lnTo>
                  <a:lnTo>
                    <a:pt x="228219" y="3175"/>
                  </a:lnTo>
                  <a:lnTo>
                    <a:pt x="202946" y="0"/>
                  </a:lnTo>
                  <a:close/>
                </a:path>
              </a:pathLst>
            </a:custGeom>
            <a:solidFill>
              <a:srgbClr val="57B8E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10744200" y="3114294"/>
            <a:ext cx="872490" cy="629285"/>
            <a:chOff x="10744200" y="3114294"/>
            <a:chExt cx="872490" cy="629285"/>
          </a:xfrm>
        </p:grpSpPr>
        <p:sp>
          <p:nvSpPr>
            <p:cNvPr id="9" name="object 9"/>
            <p:cNvSpPr/>
            <p:nvPr/>
          </p:nvSpPr>
          <p:spPr>
            <a:xfrm>
              <a:off x="10744200" y="3430524"/>
              <a:ext cx="111125" cy="63500"/>
            </a:xfrm>
            <a:custGeom>
              <a:avLst/>
              <a:gdLst/>
              <a:ahLst/>
              <a:cxnLst/>
              <a:rect l="l" t="t" r="r" b="b"/>
              <a:pathLst>
                <a:path w="111125" h="63500">
                  <a:moveTo>
                    <a:pt x="110998" y="0"/>
                  </a:moveTo>
                  <a:lnTo>
                    <a:pt x="76073" y="0"/>
                  </a:lnTo>
                  <a:lnTo>
                    <a:pt x="76073" y="19050"/>
                  </a:lnTo>
                  <a:lnTo>
                    <a:pt x="72898" y="25400"/>
                  </a:lnTo>
                  <a:lnTo>
                    <a:pt x="69723" y="34798"/>
                  </a:lnTo>
                  <a:lnTo>
                    <a:pt x="60198" y="37973"/>
                  </a:lnTo>
                  <a:lnTo>
                    <a:pt x="53848" y="41148"/>
                  </a:lnTo>
                  <a:lnTo>
                    <a:pt x="0" y="41148"/>
                  </a:lnTo>
                  <a:lnTo>
                    <a:pt x="0" y="63246"/>
                  </a:lnTo>
                  <a:lnTo>
                    <a:pt x="79248" y="63246"/>
                  </a:lnTo>
                  <a:lnTo>
                    <a:pt x="91948" y="60198"/>
                  </a:lnTo>
                  <a:lnTo>
                    <a:pt x="101473" y="53848"/>
                  </a:lnTo>
                  <a:lnTo>
                    <a:pt x="107823" y="44323"/>
                  </a:lnTo>
                  <a:lnTo>
                    <a:pt x="110998" y="31623"/>
                  </a:lnTo>
                  <a:lnTo>
                    <a:pt x="110998" y="0"/>
                  </a:lnTo>
                  <a:close/>
                </a:path>
              </a:pathLst>
            </a:custGeom>
            <a:solidFill>
              <a:srgbClr val="A1CD3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007343" y="3351530"/>
              <a:ext cx="253746" cy="14224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0744200" y="3326256"/>
              <a:ext cx="515620" cy="104775"/>
            </a:xfrm>
            <a:custGeom>
              <a:avLst/>
              <a:gdLst/>
              <a:ahLst/>
              <a:cxnLst/>
              <a:rect l="l" t="t" r="r" b="b"/>
              <a:pathLst>
                <a:path w="515620" h="104775">
                  <a:moveTo>
                    <a:pt x="515366" y="25273"/>
                  </a:moveTo>
                  <a:lnTo>
                    <a:pt x="513715" y="18923"/>
                  </a:lnTo>
                  <a:lnTo>
                    <a:pt x="507365" y="9398"/>
                  </a:lnTo>
                  <a:lnTo>
                    <a:pt x="497840" y="3175"/>
                  </a:lnTo>
                  <a:lnTo>
                    <a:pt x="485267" y="0"/>
                  </a:lnTo>
                  <a:lnTo>
                    <a:pt x="295021" y="0"/>
                  </a:lnTo>
                  <a:lnTo>
                    <a:pt x="263144" y="31623"/>
                  </a:lnTo>
                  <a:lnTo>
                    <a:pt x="263144" y="60071"/>
                  </a:lnTo>
                  <a:lnTo>
                    <a:pt x="110998" y="60071"/>
                  </a:lnTo>
                  <a:lnTo>
                    <a:pt x="110998" y="31623"/>
                  </a:lnTo>
                  <a:lnTo>
                    <a:pt x="107823" y="18923"/>
                  </a:lnTo>
                  <a:lnTo>
                    <a:pt x="101473" y="9398"/>
                  </a:lnTo>
                  <a:lnTo>
                    <a:pt x="91948" y="3175"/>
                  </a:lnTo>
                  <a:lnTo>
                    <a:pt x="79248" y="0"/>
                  </a:lnTo>
                  <a:lnTo>
                    <a:pt x="0" y="0"/>
                  </a:lnTo>
                  <a:lnTo>
                    <a:pt x="0" y="25273"/>
                  </a:lnTo>
                  <a:lnTo>
                    <a:pt x="60198" y="25273"/>
                  </a:lnTo>
                  <a:lnTo>
                    <a:pt x="69723" y="31623"/>
                  </a:lnTo>
                  <a:lnTo>
                    <a:pt x="72898" y="37973"/>
                  </a:lnTo>
                  <a:lnTo>
                    <a:pt x="76073" y="47371"/>
                  </a:lnTo>
                  <a:lnTo>
                    <a:pt x="76073" y="60071"/>
                  </a:lnTo>
                  <a:lnTo>
                    <a:pt x="63373" y="60071"/>
                  </a:lnTo>
                  <a:lnTo>
                    <a:pt x="53848" y="66421"/>
                  </a:lnTo>
                  <a:lnTo>
                    <a:pt x="50800" y="72644"/>
                  </a:lnTo>
                  <a:lnTo>
                    <a:pt x="47498" y="82169"/>
                  </a:lnTo>
                  <a:lnTo>
                    <a:pt x="50800" y="91694"/>
                  </a:lnTo>
                  <a:lnTo>
                    <a:pt x="53848" y="98044"/>
                  </a:lnTo>
                  <a:lnTo>
                    <a:pt x="63373" y="104267"/>
                  </a:lnTo>
                  <a:lnTo>
                    <a:pt x="317119" y="104267"/>
                  </a:lnTo>
                  <a:lnTo>
                    <a:pt x="326644" y="98044"/>
                  </a:lnTo>
                  <a:lnTo>
                    <a:pt x="329819" y="91694"/>
                  </a:lnTo>
                  <a:lnTo>
                    <a:pt x="332994" y="82169"/>
                  </a:lnTo>
                  <a:lnTo>
                    <a:pt x="329819" y="72644"/>
                  </a:lnTo>
                  <a:lnTo>
                    <a:pt x="326644" y="66421"/>
                  </a:lnTo>
                  <a:lnTo>
                    <a:pt x="317119" y="60071"/>
                  </a:lnTo>
                  <a:lnTo>
                    <a:pt x="298196" y="60071"/>
                  </a:lnTo>
                  <a:lnTo>
                    <a:pt x="298196" y="47371"/>
                  </a:lnTo>
                  <a:lnTo>
                    <a:pt x="301371" y="37973"/>
                  </a:lnTo>
                  <a:lnTo>
                    <a:pt x="304419" y="31623"/>
                  </a:lnTo>
                  <a:lnTo>
                    <a:pt x="313944" y="25273"/>
                  </a:lnTo>
                  <a:lnTo>
                    <a:pt x="515366" y="25273"/>
                  </a:lnTo>
                  <a:close/>
                </a:path>
              </a:pathLst>
            </a:custGeom>
            <a:solidFill>
              <a:srgbClr val="A1CD3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1210416" y="3114294"/>
              <a:ext cx="406400" cy="629285"/>
            </a:xfrm>
            <a:custGeom>
              <a:avLst/>
              <a:gdLst/>
              <a:ahLst/>
              <a:cxnLst/>
              <a:rect l="l" t="t" r="r" b="b"/>
              <a:pathLst>
                <a:path w="406400" h="629285">
                  <a:moveTo>
                    <a:pt x="202818" y="0"/>
                  </a:moveTo>
                  <a:lnTo>
                    <a:pt x="155448" y="9525"/>
                  </a:lnTo>
                  <a:lnTo>
                    <a:pt x="114046" y="34797"/>
                  </a:lnTo>
                  <a:lnTo>
                    <a:pt x="79248" y="98043"/>
                  </a:lnTo>
                  <a:lnTo>
                    <a:pt x="79248" y="148716"/>
                  </a:lnTo>
                  <a:lnTo>
                    <a:pt x="85598" y="170814"/>
                  </a:lnTo>
                  <a:lnTo>
                    <a:pt x="98298" y="192912"/>
                  </a:lnTo>
                  <a:lnTo>
                    <a:pt x="123571" y="230885"/>
                  </a:lnTo>
                  <a:lnTo>
                    <a:pt x="133096" y="249935"/>
                  </a:lnTo>
                  <a:lnTo>
                    <a:pt x="136271" y="272033"/>
                  </a:lnTo>
                  <a:lnTo>
                    <a:pt x="136271" y="297306"/>
                  </a:lnTo>
                  <a:lnTo>
                    <a:pt x="133096" y="310006"/>
                  </a:lnTo>
                  <a:lnTo>
                    <a:pt x="107823" y="354202"/>
                  </a:lnTo>
                  <a:lnTo>
                    <a:pt x="79248" y="385825"/>
                  </a:lnTo>
                  <a:lnTo>
                    <a:pt x="82423" y="385825"/>
                  </a:lnTo>
                  <a:lnTo>
                    <a:pt x="34798" y="439673"/>
                  </a:lnTo>
                  <a:lnTo>
                    <a:pt x="15875" y="477519"/>
                  </a:lnTo>
                  <a:lnTo>
                    <a:pt x="0" y="566038"/>
                  </a:lnTo>
                  <a:lnTo>
                    <a:pt x="3175" y="585088"/>
                  </a:lnTo>
                  <a:lnTo>
                    <a:pt x="3175" y="591438"/>
                  </a:lnTo>
                  <a:lnTo>
                    <a:pt x="12700" y="597661"/>
                  </a:lnTo>
                  <a:lnTo>
                    <a:pt x="44323" y="613536"/>
                  </a:lnTo>
                  <a:lnTo>
                    <a:pt x="69723" y="619886"/>
                  </a:lnTo>
                  <a:lnTo>
                    <a:pt x="101473" y="623061"/>
                  </a:lnTo>
                  <a:lnTo>
                    <a:pt x="145923" y="629284"/>
                  </a:lnTo>
                  <a:lnTo>
                    <a:pt x="244221" y="629284"/>
                  </a:lnTo>
                  <a:lnTo>
                    <a:pt x="307593" y="626236"/>
                  </a:lnTo>
                  <a:lnTo>
                    <a:pt x="367791" y="616711"/>
                  </a:lnTo>
                  <a:lnTo>
                    <a:pt x="402716" y="588263"/>
                  </a:lnTo>
                  <a:lnTo>
                    <a:pt x="405891" y="559815"/>
                  </a:lnTo>
                  <a:lnTo>
                    <a:pt x="402716" y="528192"/>
                  </a:lnTo>
                  <a:lnTo>
                    <a:pt x="390016" y="474344"/>
                  </a:lnTo>
                  <a:lnTo>
                    <a:pt x="361441" y="426973"/>
                  </a:lnTo>
                  <a:lnTo>
                    <a:pt x="323468" y="389000"/>
                  </a:lnTo>
                  <a:lnTo>
                    <a:pt x="301116" y="373252"/>
                  </a:lnTo>
                  <a:lnTo>
                    <a:pt x="291718" y="363727"/>
                  </a:lnTo>
                  <a:lnTo>
                    <a:pt x="272668" y="332104"/>
                  </a:lnTo>
                  <a:lnTo>
                    <a:pt x="266318" y="313181"/>
                  </a:lnTo>
                  <a:lnTo>
                    <a:pt x="263143" y="294131"/>
                  </a:lnTo>
                  <a:lnTo>
                    <a:pt x="266318" y="268858"/>
                  </a:lnTo>
                  <a:lnTo>
                    <a:pt x="275843" y="243585"/>
                  </a:lnTo>
                  <a:lnTo>
                    <a:pt x="291718" y="211962"/>
                  </a:lnTo>
                  <a:lnTo>
                    <a:pt x="307593" y="196087"/>
                  </a:lnTo>
                  <a:lnTo>
                    <a:pt x="320293" y="173989"/>
                  </a:lnTo>
                  <a:lnTo>
                    <a:pt x="326643" y="148716"/>
                  </a:lnTo>
                  <a:lnTo>
                    <a:pt x="329818" y="123443"/>
                  </a:lnTo>
                  <a:lnTo>
                    <a:pt x="326643" y="98043"/>
                  </a:lnTo>
                  <a:lnTo>
                    <a:pt x="307593" y="53847"/>
                  </a:lnTo>
                  <a:lnTo>
                    <a:pt x="253618" y="9525"/>
                  </a:lnTo>
                  <a:lnTo>
                    <a:pt x="228346" y="3175"/>
                  </a:lnTo>
                  <a:lnTo>
                    <a:pt x="202818" y="0"/>
                  </a:lnTo>
                  <a:close/>
                </a:path>
              </a:pathLst>
            </a:custGeom>
            <a:solidFill>
              <a:srgbClr val="57B8E8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2227" y="245363"/>
            <a:ext cx="10234422" cy="1265681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55650" rIns="0" bIns="0" rtlCol="0" vert="horz">
            <a:spAutoFit/>
          </a:bodyPr>
          <a:lstStyle/>
          <a:p>
            <a:pPr marL="566420">
              <a:lnSpc>
                <a:spcPct val="100000"/>
              </a:lnSpc>
              <a:spcBef>
                <a:spcPts val="105"/>
              </a:spcBef>
            </a:pPr>
            <a:r>
              <a:rPr dirty="0" spc="70"/>
              <a:t>Formal</a:t>
            </a:r>
            <a:r>
              <a:rPr dirty="0" spc="-260"/>
              <a:t> </a:t>
            </a:r>
            <a:r>
              <a:rPr dirty="0" spc="85"/>
              <a:t>organisational</a:t>
            </a:r>
            <a:r>
              <a:rPr dirty="0" spc="-285"/>
              <a:t> </a:t>
            </a:r>
            <a:r>
              <a:rPr dirty="0" spc="45"/>
              <a:t>relationships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6463" y="5840374"/>
            <a:ext cx="4548505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90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15.8</a:t>
            </a:r>
            <a:r>
              <a:rPr dirty="0" sz="1200" spc="150">
                <a:latin typeface="Trebuchet MS"/>
                <a:cs typeface="Trebuchet MS"/>
              </a:rPr>
              <a:t>  </a:t>
            </a:r>
            <a:r>
              <a:rPr dirty="0" sz="1800" spc="-20">
                <a:latin typeface="Trebuchet MS"/>
                <a:cs typeface="Trebuchet MS"/>
              </a:rPr>
              <a:t>Illustration</a:t>
            </a:r>
            <a:r>
              <a:rPr dirty="0" sz="1800" spc="-8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of</a:t>
            </a:r>
            <a:r>
              <a:rPr dirty="0" sz="1800" spc="-2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formal</a:t>
            </a:r>
            <a:r>
              <a:rPr dirty="0" sz="1800" spc="-55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organisational relationships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24000" y="1135125"/>
            <a:ext cx="9448800" cy="5397995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144267" y="0"/>
            <a:ext cx="7534275" cy="1840230"/>
            <a:chOff x="2144267" y="0"/>
            <a:chExt cx="7534275" cy="184023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144267" y="0"/>
              <a:ext cx="5412485" cy="123672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144267" y="574548"/>
              <a:ext cx="7533894" cy="1265681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647825">
              <a:lnSpc>
                <a:spcPts val="5015"/>
              </a:lnSpc>
              <a:spcBef>
                <a:spcPts val="100"/>
              </a:spcBef>
            </a:pPr>
            <a:r>
              <a:rPr dirty="0" spc="155"/>
              <a:t>Consequences</a:t>
            </a:r>
            <a:r>
              <a:rPr dirty="0" spc="-250"/>
              <a:t> </a:t>
            </a:r>
            <a:r>
              <a:rPr dirty="0" spc="55"/>
              <a:t>of</a:t>
            </a:r>
          </a:p>
          <a:p>
            <a:pPr marL="1647825">
              <a:lnSpc>
                <a:spcPts val="5015"/>
              </a:lnSpc>
            </a:pPr>
            <a:r>
              <a:rPr dirty="0" spc="155"/>
              <a:t>badly</a:t>
            </a:r>
            <a:r>
              <a:rPr dirty="0" spc="-285"/>
              <a:t> </a:t>
            </a:r>
            <a:r>
              <a:rPr dirty="0" spc="175"/>
              <a:t>designed</a:t>
            </a:r>
            <a:r>
              <a:rPr dirty="0" spc="-285"/>
              <a:t> </a:t>
            </a:r>
            <a:r>
              <a:rPr dirty="0" spc="-10"/>
              <a:t>structure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99" y="1594866"/>
            <a:ext cx="6692900" cy="497649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200" spc="140">
                <a:solidFill>
                  <a:srgbClr val="FFFFFF"/>
                </a:solidFill>
                <a:latin typeface="Trebuchet MS"/>
                <a:cs typeface="Trebuchet MS"/>
              </a:rPr>
              <a:t>Low</a:t>
            </a:r>
            <a:r>
              <a:rPr dirty="0" sz="22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motivation</a:t>
            </a:r>
            <a:r>
              <a:rPr dirty="0" sz="22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8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2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morale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40"/>
              </a:spcBef>
              <a:buClr>
                <a:srgbClr val="FFFFFF"/>
              </a:buClr>
              <a:buFont typeface="Arial"/>
              <a:buChar char="•"/>
            </a:pPr>
            <a:endParaRPr sz="22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Late</a:t>
            </a:r>
            <a:r>
              <a:rPr dirty="0" sz="22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8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2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inappropriate</a:t>
            </a:r>
            <a:r>
              <a:rPr dirty="0" sz="22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45">
                <a:solidFill>
                  <a:srgbClr val="FFFFFF"/>
                </a:solidFill>
                <a:latin typeface="Trebuchet MS"/>
                <a:cs typeface="Trebuchet MS"/>
              </a:rPr>
              <a:t>decisions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05"/>
              </a:spcBef>
              <a:buClr>
                <a:srgbClr val="FFFFFF"/>
              </a:buClr>
              <a:buFont typeface="Arial"/>
              <a:buChar char="•"/>
            </a:pPr>
            <a:endParaRPr sz="22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Conflict</a:t>
            </a:r>
            <a:r>
              <a:rPr dirty="0" sz="22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8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2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lack</a:t>
            </a:r>
            <a:r>
              <a:rPr dirty="0" sz="22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2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90">
                <a:solidFill>
                  <a:srgbClr val="FFFFFF"/>
                </a:solidFill>
                <a:latin typeface="Trebuchet MS"/>
                <a:cs typeface="Trebuchet MS"/>
              </a:rPr>
              <a:t>co-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ordination</a:t>
            </a:r>
            <a:endParaRPr sz="2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85"/>
              </a:spcBef>
              <a:buClr>
                <a:srgbClr val="FFFFFF"/>
              </a:buClr>
              <a:buFont typeface="Arial"/>
              <a:buChar char="•"/>
            </a:pPr>
            <a:endParaRPr sz="2200">
              <a:latin typeface="Trebuchet MS"/>
              <a:cs typeface="Trebuchet MS"/>
            </a:endParaRPr>
          </a:p>
          <a:p>
            <a:pPr marL="355600" marR="5080" indent="-342900">
              <a:lnSpc>
                <a:spcPts val="2400"/>
              </a:lnSpc>
              <a:buFont typeface="Arial"/>
              <a:buChar char="•"/>
              <a:tabLst>
                <a:tab pos="355600" algn="l"/>
                <a:tab pos="3307715" algn="l"/>
              </a:tabLst>
            </a:pPr>
            <a:r>
              <a:rPr dirty="0" sz="2200" spc="65">
                <a:solidFill>
                  <a:srgbClr val="FFFFFF"/>
                </a:solidFill>
                <a:latin typeface="Trebuchet MS"/>
                <a:cs typeface="Trebuchet MS"/>
              </a:rPr>
              <a:t>Poor</a:t>
            </a:r>
            <a:r>
              <a:rPr dirty="0" sz="22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85">
                <a:solidFill>
                  <a:srgbClr val="FFFFFF"/>
                </a:solidFill>
                <a:latin typeface="Trebuchet MS"/>
                <a:cs typeface="Trebuchet MS"/>
              </a:rPr>
              <a:t>response</a:t>
            </a:r>
            <a:r>
              <a:rPr dirty="0" sz="2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2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5">
                <a:solidFill>
                  <a:srgbClr val="FFFFFF"/>
                </a:solidFill>
                <a:latin typeface="Trebuchet MS"/>
                <a:cs typeface="Trebuchet MS"/>
              </a:rPr>
              <a:t>new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	opportunities</a:t>
            </a:r>
            <a:r>
              <a:rPr dirty="0" sz="22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8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2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external </a:t>
            </a:r>
            <a:r>
              <a:rPr dirty="0" sz="2200" spc="85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endParaRPr sz="2200">
              <a:latin typeface="Trebuchet MS"/>
              <a:cs typeface="Trebuchet MS"/>
            </a:endParaRPr>
          </a:p>
          <a:p>
            <a:pPr marL="12700" marR="4815205" indent="342265">
              <a:lnSpc>
                <a:spcPct val="214500"/>
              </a:lnSpc>
              <a:spcBef>
                <a:spcPts val="14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200" spc="55">
                <a:solidFill>
                  <a:srgbClr val="FFFFFF"/>
                </a:solidFill>
                <a:latin typeface="Trebuchet MS"/>
                <a:cs typeface="Trebuchet MS"/>
              </a:rPr>
              <a:t>Rising</a:t>
            </a:r>
            <a:r>
              <a:rPr dirty="0" sz="22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costs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endParaRPr sz="2200">
              <a:latin typeface="Trebuchet MS"/>
              <a:cs typeface="Trebuchet MS"/>
            </a:endParaRPr>
          </a:p>
          <a:p>
            <a:pPr marL="355600">
              <a:lnSpc>
                <a:spcPct val="100000"/>
              </a:lnSpc>
              <a:spcBef>
                <a:spcPts val="2355"/>
              </a:spcBef>
            </a:pPr>
            <a:r>
              <a:rPr dirty="0" u="sng" sz="2200" spc="-10">
                <a:solidFill>
                  <a:srgbClr val="FFFF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  <a:hlinkClick r:id="rId4"/>
              </a:rPr>
              <a:t>https://youtu.be/32WjO7IiHpI</a:t>
            </a:r>
            <a:endParaRPr sz="2200">
              <a:latin typeface="Trebuchet MS"/>
              <a:cs typeface="Trebuchet M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391400" y="1469008"/>
            <a:ext cx="4037329" cy="4078604"/>
            <a:chOff x="7391400" y="1469008"/>
            <a:chExt cx="4037329" cy="4078604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391400" y="1469008"/>
              <a:ext cx="4037076" cy="251777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650099" y="3768725"/>
              <a:ext cx="3491229" cy="1778635"/>
            </a:xfrm>
            <a:custGeom>
              <a:avLst/>
              <a:gdLst/>
              <a:ahLst/>
              <a:cxnLst/>
              <a:rect l="l" t="t" r="r" b="b"/>
              <a:pathLst>
                <a:path w="3491229" h="1778635">
                  <a:moveTo>
                    <a:pt x="3068954" y="0"/>
                  </a:moveTo>
                  <a:lnTo>
                    <a:pt x="344170" y="0"/>
                  </a:lnTo>
                  <a:lnTo>
                    <a:pt x="0" y="321944"/>
                  </a:lnTo>
                  <a:lnTo>
                    <a:pt x="0" y="1532128"/>
                  </a:lnTo>
                  <a:lnTo>
                    <a:pt x="134874" y="1532128"/>
                  </a:lnTo>
                  <a:lnTo>
                    <a:pt x="128270" y="1554607"/>
                  </a:lnTo>
                  <a:lnTo>
                    <a:pt x="124205" y="1593215"/>
                  </a:lnTo>
                  <a:lnTo>
                    <a:pt x="128270" y="1629918"/>
                  </a:lnTo>
                  <a:lnTo>
                    <a:pt x="138429" y="1664589"/>
                  </a:lnTo>
                  <a:lnTo>
                    <a:pt x="177165" y="1723644"/>
                  </a:lnTo>
                  <a:lnTo>
                    <a:pt x="236220" y="1764411"/>
                  </a:lnTo>
                  <a:lnTo>
                    <a:pt x="309499" y="1778635"/>
                  </a:lnTo>
                  <a:lnTo>
                    <a:pt x="346201" y="1774571"/>
                  </a:lnTo>
                  <a:lnTo>
                    <a:pt x="413384" y="1746123"/>
                  </a:lnTo>
                  <a:lnTo>
                    <a:pt x="462279" y="1697227"/>
                  </a:lnTo>
                  <a:lnTo>
                    <a:pt x="490727" y="1629918"/>
                  </a:lnTo>
                  <a:lnTo>
                    <a:pt x="494792" y="1593215"/>
                  </a:lnTo>
                  <a:lnTo>
                    <a:pt x="490727" y="1554607"/>
                  </a:lnTo>
                  <a:lnTo>
                    <a:pt x="484124" y="1532128"/>
                  </a:lnTo>
                  <a:lnTo>
                    <a:pt x="3029457" y="1532128"/>
                  </a:lnTo>
                  <a:lnTo>
                    <a:pt x="3022219" y="1556639"/>
                  </a:lnTo>
                  <a:lnTo>
                    <a:pt x="3018028" y="1593215"/>
                  </a:lnTo>
                  <a:lnTo>
                    <a:pt x="3022219" y="1629918"/>
                  </a:lnTo>
                  <a:lnTo>
                    <a:pt x="3050794" y="1697227"/>
                  </a:lnTo>
                  <a:lnTo>
                    <a:pt x="3099561" y="1746123"/>
                  </a:lnTo>
                  <a:lnTo>
                    <a:pt x="3166872" y="1774571"/>
                  </a:lnTo>
                  <a:lnTo>
                    <a:pt x="3203575" y="1778635"/>
                  </a:lnTo>
                  <a:lnTo>
                    <a:pt x="3240151" y="1774571"/>
                  </a:lnTo>
                  <a:lnTo>
                    <a:pt x="3307460" y="1746123"/>
                  </a:lnTo>
                  <a:lnTo>
                    <a:pt x="3356355" y="1697227"/>
                  </a:lnTo>
                  <a:lnTo>
                    <a:pt x="3384677" y="1629918"/>
                  </a:lnTo>
                  <a:lnTo>
                    <a:pt x="3388868" y="1593215"/>
                  </a:lnTo>
                  <a:lnTo>
                    <a:pt x="3384677" y="1556639"/>
                  </a:lnTo>
                  <a:lnTo>
                    <a:pt x="3377437" y="1532128"/>
                  </a:lnTo>
                  <a:lnTo>
                    <a:pt x="3490722" y="1532128"/>
                  </a:lnTo>
                  <a:lnTo>
                    <a:pt x="3490722" y="285242"/>
                  </a:lnTo>
                  <a:lnTo>
                    <a:pt x="306895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802752" y="3811523"/>
              <a:ext cx="3206115" cy="232410"/>
            </a:xfrm>
            <a:custGeom>
              <a:avLst/>
              <a:gdLst/>
              <a:ahLst/>
              <a:cxnLst/>
              <a:rect l="l" t="t" r="r" b="b"/>
              <a:pathLst>
                <a:path w="3206115" h="232410">
                  <a:moveTo>
                    <a:pt x="2883789" y="0"/>
                  </a:moveTo>
                  <a:lnTo>
                    <a:pt x="232155" y="0"/>
                  </a:lnTo>
                  <a:lnTo>
                    <a:pt x="0" y="232282"/>
                  </a:lnTo>
                  <a:lnTo>
                    <a:pt x="3205733" y="232282"/>
                  </a:lnTo>
                  <a:lnTo>
                    <a:pt x="2883789" y="0"/>
                  </a:lnTo>
                  <a:close/>
                </a:path>
              </a:pathLst>
            </a:custGeom>
            <a:solidFill>
              <a:srgbClr val="BDBD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7715250" y="4121226"/>
              <a:ext cx="3350260" cy="1110615"/>
            </a:xfrm>
            <a:custGeom>
              <a:avLst/>
              <a:gdLst/>
              <a:ahLst/>
              <a:cxnLst/>
              <a:rect l="l" t="t" r="r" b="b"/>
              <a:pathLst>
                <a:path w="3350259" h="1110614">
                  <a:moveTo>
                    <a:pt x="3350005" y="0"/>
                  </a:moveTo>
                  <a:lnTo>
                    <a:pt x="0" y="0"/>
                  </a:lnTo>
                  <a:lnTo>
                    <a:pt x="0" y="1110411"/>
                  </a:lnTo>
                  <a:lnTo>
                    <a:pt x="3350005" y="1110411"/>
                  </a:lnTo>
                  <a:lnTo>
                    <a:pt x="3350005" y="0"/>
                  </a:lnTo>
                  <a:close/>
                </a:path>
              </a:pathLst>
            </a:custGeom>
            <a:solidFill>
              <a:srgbClr val="A3A3A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8537955" y="3703573"/>
              <a:ext cx="1619250" cy="167005"/>
            </a:xfrm>
            <a:custGeom>
              <a:avLst/>
              <a:gdLst/>
              <a:ahLst/>
              <a:cxnLst/>
              <a:rect l="l" t="t" r="r" b="b"/>
              <a:pathLst>
                <a:path w="1619250" h="167004">
                  <a:moveTo>
                    <a:pt x="1496949" y="0"/>
                  </a:moveTo>
                  <a:lnTo>
                    <a:pt x="0" y="0"/>
                  </a:lnTo>
                  <a:lnTo>
                    <a:pt x="0" y="167005"/>
                  </a:lnTo>
                  <a:lnTo>
                    <a:pt x="1619123" y="167005"/>
                  </a:lnTo>
                  <a:lnTo>
                    <a:pt x="1619123" y="61087"/>
                  </a:lnTo>
                  <a:lnTo>
                    <a:pt x="149694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582786" y="3746245"/>
              <a:ext cx="1519555" cy="73660"/>
            </a:xfrm>
            <a:custGeom>
              <a:avLst/>
              <a:gdLst/>
              <a:ahLst/>
              <a:cxnLst/>
              <a:rect l="l" t="t" r="r" b="b"/>
              <a:pathLst>
                <a:path w="1519554" h="73660">
                  <a:moveTo>
                    <a:pt x="1450086" y="0"/>
                  </a:moveTo>
                  <a:lnTo>
                    <a:pt x="0" y="0"/>
                  </a:lnTo>
                  <a:lnTo>
                    <a:pt x="0" y="73405"/>
                  </a:lnTo>
                  <a:lnTo>
                    <a:pt x="1519301" y="73405"/>
                  </a:lnTo>
                  <a:lnTo>
                    <a:pt x="1519301" y="42798"/>
                  </a:lnTo>
                  <a:lnTo>
                    <a:pt x="145008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057387" y="2650236"/>
              <a:ext cx="1310005" cy="1330325"/>
            </a:xfrm>
            <a:custGeom>
              <a:avLst/>
              <a:gdLst/>
              <a:ahLst/>
              <a:cxnLst/>
              <a:rect l="l" t="t" r="r" b="b"/>
              <a:pathLst>
                <a:path w="1310004" h="1330325">
                  <a:moveTo>
                    <a:pt x="1124203" y="0"/>
                  </a:moveTo>
                  <a:lnTo>
                    <a:pt x="0" y="0"/>
                  </a:lnTo>
                  <a:lnTo>
                    <a:pt x="0" y="1171447"/>
                  </a:lnTo>
                  <a:lnTo>
                    <a:pt x="128269" y="1171447"/>
                  </a:lnTo>
                  <a:lnTo>
                    <a:pt x="128269" y="1238758"/>
                  </a:lnTo>
                  <a:lnTo>
                    <a:pt x="71246" y="1238758"/>
                  </a:lnTo>
                  <a:lnTo>
                    <a:pt x="71246" y="1330325"/>
                  </a:lnTo>
                  <a:lnTo>
                    <a:pt x="1236217" y="1330325"/>
                  </a:lnTo>
                  <a:lnTo>
                    <a:pt x="1236217" y="1238758"/>
                  </a:lnTo>
                  <a:lnTo>
                    <a:pt x="1052829" y="1238758"/>
                  </a:lnTo>
                  <a:lnTo>
                    <a:pt x="1052829" y="1171447"/>
                  </a:lnTo>
                  <a:lnTo>
                    <a:pt x="1124203" y="1171447"/>
                  </a:lnTo>
                  <a:lnTo>
                    <a:pt x="1309496" y="1106296"/>
                  </a:lnTo>
                  <a:lnTo>
                    <a:pt x="1309496" y="107950"/>
                  </a:lnTo>
                  <a:lnTo>
                    <a:pt x="112420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8120507" y="2705239"/>
              <a:ext cx="1202055" cy="1047750"/>
            </a:xfrm>
            <a:custGeom>
              <a:avLst/>
              <a:gdLst/>
              <a:ahLst/>
              <a:cxnLst/>
              <a:rect l="l" t="t" r="r" b="b"/>
              <a:pathLst>
                <a:path w="1202054" h="1047750">
                  <a:moveTo>
                    <a:pt x="1046784" y="0"/>
                  </a:moveTo>
                  <a:lnTo>
                    <a:pt x="0" y="0"/>
                  </a:lnTo>
                  <a:lnTo>
                    <a:pt x="0" y="1047229"/>
                  </a:lnTo>
                  <a:lnTo>
                    <a:pt x="1046784" y="1047229"/>
                  </a:lnTo>
                  <a:lnTo>
                    <a:pt x="1046784" y="0"/>
                  </a:lnTo>
                  <a:close/>
                </a:path>
                <a:path w="1202054" h="1047750">
                  <a:moveTo>
                    <a:pt x="1201547" y="81394"/>
                  </a:moveTo>
                  <a:lnTo>
                    <a:pt x="1101725" y="24371"/>
                  </a:lnTo>
                  <a:lnTo>
                    <a:pt x="1101725" y="1038974"/>
                  </a:lnTo>
                  <a:lnTo>
                    <a:pt x="1201547" y="1002398"/>
                  </a:lnTo>
                  <a:lnTo>
                    <a:pt x="1201547" y="8139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7865872" y="2904870"/>
              <a:ext cx="1124585" cy="869950"/>
            </a:xfrm>
            <a:custGeom>
              <a:avLst/>
              <a:gdLst/>
              <a:ahLst/>
              <a:cxnLst/>
              <a:rect l="l" t="t" r="r" b="b"/>
              <a:pathLst>
                <a:path w="1124584" h="869950">
                  <a:moveTo>
                    <a:pt x="989837" y="0"/>
                  </a:moveTo>
                  <a:lnTo>
                    <a:pt x="0" y="0"/>
                  </a:lnTo>
                  <a:lnTo>
                    <a:pt x="0" y="869949"/>
                  </a:lnTo>
                  <a:lnTo>
                    <a:pt x="1124203" y="869949"/>
                  </a:lnTo>
                  <a:lnTo>
                    <a:pt x="1124203" y="57023"/>
                  </a:lnTo>
                  <a:lnTo>
                    <a:pt x="98983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7916798" y="2953766"/>
              <a:ext cx="930910" cy="766445"/>
            </a:xfrm>
            <a:custGeom>
              <a:avLst/>
              <a:gdLst/>
              <a:ahLst/>
              <a:cxnLst/>
              <a:rect l="l" t="t" r="r" b="b"/>
              <a:pathLst>
                <a:path w="930909" h="766445">
                  <a:moveTo>
                    <a:pt x="930732" y="0"/>
                  </a:moveTo>
                  <a:lnTo>
                    <a:pt x="0" y="0"/>
                  </a:lnTo>
                  <a:lnTo>
                    <a:pt x="0" y="766064"/>
                  </a:lnTo>
                  <a:lnTo>
                    <a:pt x="930732" y="766064"/>
                  </a:lnTo>
                  <a:lnTo>
                    <a:pt x="93073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9242679" y="3929633"/>
              <a:ext cx="762000" cy="857885"/>
            </a:xfrm>
            <a:custGeom>
              <a:avLst/>
              <a:gdLst/>
              <a:ahLst/>
              <a:cxnLst/>
              <a:rect l="l" t="t" r="r" b="b"/>
              <a:pathLst>
                <a:path w="762000" h="857885">
                  <a:moveTo>
                    <a:pt x="6096" y="0"/>
                  </a:moveTo>
                  <a:lnTo>
                    <a:pt x="0" y="4064"/>
                  </a:lnTo>
                  <a:lnTo>
                    <a:pt x="0" y="16383"/>
                  </a:lnTo>
                  <a:lnTo>
                    <a:pt x="4064" y="26543"/>
                  </a:lnTo>
                  <a:lnTo>
                    <a:pt x="12192" y="32639"/>
                  </a:lnTo>
                  <a:lnTo>
                    <a:pt x="523367" y="32639"/>
                  </a:lnTo>
                  <a:lnTo>
                    <a:pt x="556005" y="36703"/>
                  </a:lnTo>
                  <a:lnTo>
                    <a:pt x="570229" y="40767"/>
                  </a:lnTo>
                  <a:lnTo>
                    <a:pt x="582422" y="42799"/>
                  </a:lnTo>
                  <a:lnTo>
                    <a:pt x="592581" y="46863"/>
                  </a:lnTo>
                  <a:lnTo>
                    <a:pt x="602869" y="48895"/>
                  </a:lnTo>
                  <a:lnTo>
                    <a:pt x="608965" y="52959"/>
                  </a:lnTo>
                  <a:lnTo>
                    <a:pt x="615061" y="54991"/>
                  </a:lnTo>
                  <a:lnTo>
                    <a:pt x="637413" y="77470"/>
                  </a:lnTo>
                  <a:lnTo>
                    <a:pt x="653669" y="101854"/>
                  </a:lnTo>
                  <a:lnTo>
                    <a:pt x="657860" y="128397"/>
                  </a:lnTo>
                  <a:lnTo>
                    <a:pt x="653669" y="156972"/>
                  </a:lnTo>
                  <a:lnTo>
                    <a:pt x="645541" y="175260"/>
                  </a:lnTo>
                  <a:lnTo>
                    <a:pt x="635380" y="189484"/>
                  </a:lnTo>
                  <a:lnTo>
                    <a:pt x="621156" y="205867"/>
                  </a:lnTo>
                  <a:lnTo>
                    <a:pt x="604901" y="218059"/>
                  </a:lnTo>
                  <a:lnTo>
                    <a:pt x="590550" y="232283"/>
                  </a:lnTo>
                  <a:lnTo>
                    <a:pt x="576326" y="244475"/>
                  </a:lnTo>
                  <a:lnTo>
                    <a:pt x="566166" y="258826"/>
                  </a:lnTo>
                  <a:lnTo>
                    <a:pt x="560070" y="273050"/>
                  </a:lnTo>
                  <a:lnTo>
                    <a:pt x="562101" y="289306"/>
                  </a:lnTo>
                  <a:lnTo>
                    <a:pt x="572262" y="309753"/>
                  </a:lnTo>
                  <a:lnTo>
                    <a:pt x="586486" y="332105"/>
                  </a:lnTo>
                  <a:lnTo>
                    <a:pt x="625221" y="378968"/>
                  </a:lnTo>
                  <a:lnTo>
                    <a:pt x="641476" y="401447"/>
                  </a:lnTo>
                  <a:lnTo>
                    <a:pt x="651637" y="421767"/>
                  </a:lnTo>
                  <a:lnTo>
                    <a:pt x="655827" y="438023"/>
                  </a:lnTo>
                  <a:lnTo>
                    <a:pt x="651637" y="452374"/>
                  </a:lnTo>
                  <a:lnTo>
                    <a:pt x="641476" y="468630"/>
                  </a:lnTo>
                  <a:lnTo>
                    <a:pt x="627252" y="489077"/>
                  </a:lnTo>
                  <a:lnTo>
                    <a:pt x="608965" y="513461"/>
                  </a:lnTo>
                  <a:lnTo>
                    <a:pt x="592581" y="515493"/>
                  </a:lnTo>
                  <a:lnTo>
                    <a:pt x="576326" y="519557"/>
                  </a:lnTo>
                  <a:lnTo>
                    <a:pt x="539623" y="548132"/>
                  </a:lnTo>
                  <a:lnTo>
                    <a:pt x="517271" y="588899"/>
                  </a:lnTo>
                  <a:lnTo>
                    <a:pt x="494919" y="664210"/>
                  </a:lnTo>
                  <a:lnTo>
                    <a:pt x="490854" y="711073"/>
                  </a:lnTo>
                  <a:lnTo>
                    <a:pt x="494919" y="745744"/>
                  </a:lnTo>
                  <a:lnTo>
                    <a:pt x="517271" y="798703"/>
                  </a:lnTo>
                  <a:lnTo>
                    <a:pt x="556005" y="837438"/>
                  </a:lnTo>
                  <a:lnTo>
                    <a:pt x="604901" y="855726"/>
                  </a:lnTo>
                  <a:lnTo>
                    <a:pt x="631317" y="857758"/>
                  </a:lnTo>
                  <a:lnTo>
                    <a:pt x="657860" y="855726"/>
                  </a:lnTo>
                  <a:lnTo>
                    <a:pt x="702564" y="835406"/>
                  </a:lnTo>
                  <a:lnTo>
                    <a:pt x="739267" y="796671"/>
                  </a:lnTo>
                  <a:lnTo>
                    <a:pt x="759587" y="739648"/>
                  </a:lnTo>
                  <a:lnTo>
                    <a:pt x="761619" y="707009"/>
                  </a:lnTo>
                  <a:lnTo>
                    <a:pt x="759587" y="684657"/>
                  </a:lnTo>
                  <a:lnTo>
                    <a:pt x="739267" y="607187"/>
                  </a:lnTo>
                  <a:lnTo>
                    <a:pt x="714882" y="560324"/>
                  </a:lnTo>
                  <a:lnTo>
                    <a:pt x="686307" y="525653"/>
                  </a:lnTo>
                  <a:lnTo>
                    <a:pt x="680212" y="523621"/>
                  </a:lnTo>
                  <a:lnTo>
                    <a:pt x="672084" y="519557"/>
                  </a:lnTo>
                  <a:lnTo>
                    <a:pt x="655827" y="515493"/>
                  </a:lnTo>
                  <a:lnTo>
                    <a:pt x="668020" y="497205"/>
                  </a:lnTo>
                  <a:lnTo>
                    <a:pt x="680212" y="476758"/>
                  </a:lnTo>
                  <a:lnTo>
                    <a:pt x="686307" y="458470"/>
                  </a:lnTo>
                  <a:lnTo>
                    <a:pt x="690372" y="440055"/>
                  </a:lnTo>
                  <a:lnTo>
                    <a:pt x="686307" y="417703"/>
                  </a:lnTo>
                  <a:lnTo>
                    <a:pt x="678179" y="397383"/>
                  </a:lnTo>
                  <a:lnTo>
                    <a:pt x="663955" y="376936"/>
                  </a:lnTo>
                  <a:lnTo>
                    <a:pt x="647573" y="356616"/>
                  </a:lnTo>
                  <a:lnTo>
                    <a:pt x="602869" y="305689"/>
                  </a:lnTo>
                  <a:lnTo>
                    <a:pt x="596646" y="291338"/>
                  </a:lnTo>
                  <a:lnTo>
                    <a:pt x="598677" y="279146"/>
                  </a:lnTo>
                  <a:lnTo>
                    <a:pt x="604901" y="266954"/>
                  </a:lnTo>
                  <a:lnTo>
                    <a:pt x="617093" y="252603"/>
                  </a:lnTo>
                  <a:lnTo>
                    <a:pt x="645541" y="224155"/>
                  </a:lnTo>
                  <a:lnTo>
                    <a:pt x="659892" y="207899"/>
                  </a:lnTo>
                  <a:lnTo>
                    <a:pt x="672084" y="189484"/>
                  </a:lnTo>
                  <a:lnTo>
                    <a:pt x="682244" y="173228"/>
                  </a:lnTo>
                  <a:lnTo>
                    <a:pt x="688340" y="150749"/>
                  </a:lnTo>
                  <a:lnTo>
                    <a:pt x="690372" y="128397"/>
                  </a:lnTo>
                  <a:lnTo>
                    <a:pt x="686307" y="108077"/>
                  </a:lnTo>
                  <a:lnTo>
                    <a:pt x="668020" y="67310"/>
                  </a:lnTo>
                  <a:lnTo>
                    <a:pt x="639445" y="32639"/>
                  </a:lnTo>
                  <a:lnTo>
                    <a:pt x="588518" y="10160"/>
                  </a:lnTo>
                  <a:lnTo>
                    <a:pt x="553974" y="6096"/>
                  </a:lnTo>
                  <a:lnTo>
                    <a:pt x="541654" y="4064"/>
                  </a:lnTo>
                  <a:lnTo>
                    <a:pt x="531495" y="4064"/>
                  </a:lnTo>
                  <a:lnTo>
                    <a:pt x="519302" y="2032"/>
                  </a:lnTo>
                  <a:lnTo>
                    <a:pt x="60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759950" y="4475759"/>
              <a:ext cx="217919" cy="27912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9487026" y="2762250"/>
              <a:ext cx="760095" cy="532130"/>
            </a:xfrm>
            <a:custGeom>
              <a:avLst/>
              <a:gdLst/>
              <a:ahLst/>
              <a:cxnLst/>
              <a:rect l="l" t="t" r="r" b="b"/>
              <a:pathLst>
                <a:path w="760095" h="532129">
                  <a:moveTo>
                    <a:pt x="109981" y="0"/>
                  </a:moveTo>
                  <a:lnTo>
                    <a:pt x="63119" y="2032"/>
                  </a:lnTo>
                  <a:lnTo>
                    <a:pt x="0" y="107950"/>
                  </a:lnTo>
                  <a:lnTo>
                    <a:pt x="89662" y="173100"/>
                  </a:lnTo>
                  <a:lnTo>
                    <a:pt x="22478" y="244475"/>
                  </a:lnTo>
                  <a:lnTo>
                    <a:pt x="331977" y="531749"/>
                  </a:lnTo>
                  <a:lnTo>
                    <a:pt x="735329" y="256666"/>
                  </a:lnTo>
                  <a:lnTo>
                    <a:pt x="659892" y="175260"/>
                  </a:lnTo>
                  <a:lnTo>
                    <a:pt x="759587" y="105917"/>
                  </a:lnTo>
                  <a:lnTo>
                    <a:pt x="680212" y="8127"/>
                  </a:lnTo>
                  <a:lnTo>
                    <a:pt x="629284" y="8127"/>
                  </a:lnTo>
                  <a:lnTo>
                    <a:pt x="696595" y="95758"/>
                  </a:lnTo>
                  <a:lnTo>
                    <a:pt x="600837" y="167004"/>
                  </a:lnTo>
                  <a:lnTo>
                    <a:pt x="602869" y="171069"/>
                  </a:lnTo>
                  <a:lnTo>
                    <a:pt x="621156" y="189484"/>
                  </a:lnTo>
                  <a:lnTo>
                    <a:pt x="633476" y="203708"/>
                  </a:lnTo>
                  <a:lnTo>
                    <a:pt x="643636" y="217932"/>
                  </a:lnTo>
                  <a:lnTo>
                    <a:pt x="653796" y="228219"/>
                  </a:lnTo>
                  <a:lnTo>
                    <a:pt x="659892" y="236347"/>
                  </a:lnTo>
                  <a:lnTo>
                    <a:pt x="661924" y="240411"/>
                  </a:lnTo>
                  <a:lnTo>
                    <a:pt x="338074" y="474725"/>
                  </a:lnTo>
                  <a:lnTo>
                    <a:pt x="91694" y="234314"/>
                  </a:lnTo>
                  <a:lnTo>
                    <a:pt x="144652" y="164973"/>
                  </a:lnTo>
                  <a:lnTo>
                    <a:pt x="57023" y="97789"/>
                  </a:lnTo>
                  <a:lnTo>
                    <a:pt x="10998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9684639" y="2790697"/>
              <a:ext cx="346710" cy="405765"/>
            </a:xfrm>
            <a:custGeom>
              <a:avLst/>
              <a:gdLst/>
              <a:ahLst/>
              <a:cxnLst/>
              <a:rect l="l" t="t" r="r" b="b"/>
              <a:pathLst>
                <a:path w="346709" h="405764">
                  <a:moveTo>
                    <a:pt x="346201" y="0"/>
                  </a:moveTo>
                  <a:lnTo>
                    <a:pt x="0" y="0"/>
                  </a:lnTo>
                  <a:lnTo>
                    <a:pt x="146557" y="405511"/>
                  </a:lnTo>
                  <a:lnTo>
                    <a:pt x="34620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9749789" y="2756153"/>
              <a:ext cx="187325" cy="462915"/>
            </a:xfrm>
            <a:custGeom>
              <a:avLst/>
              <a:gdLst/>
              <a:ahLst/>
              <a:cxnLst/>
              <a:rect l="l" t="t" r="r" b="b"/>
              <a:pathLst>
                <a:path w="187325" h="462914">
                  <a:moveTo>
                    <a:pt x="99821" y="0"/>
                  </a:moveTo>
                  <a:lnTo>
                    <a:pt x="77342" y="4063"/>
                  </a:lnTo>
                  <a:lnTo>
                    <a:pt x="59054" y="16256"/>
                  </a:lnTo>
                  <a:lnTo>
                    <a:pt x="46862" y="34544"/>
                  </a:lnTo>
                  <a:lnTo>
                    <a:pt x="42799" y="57023"/>
                  </a:lnTo>
                  <a:lnTo>
                    <a:pt x="44830" y="71247"/>
                  </a:lnTo>
                  <a:lnTo>
                    <a:pt x="50926" y="83438"/>
                  </a:lnTo>
                  <a:lnTo>
                    <a:pt x="59054" y="95758"/>
                  </a:lnTo>
                  <a:lnTo>
                    <a:pt x="71246" y="103886"/>
                  </a:lnTo>
                  <a:lnTo>
                    <a:pt x="0" y="275082"/>
                  </a:lnTo>
                  <a:lnTo>
                    <a:pt x="85470" y="462407"/>
                  </a:lnTo>
                  <a:lnTo>
                    <a:pt x="187325" y="260731"/>
                  </a:lnTo>
                  <a:lnTo>
                    <a:pt x="130301" y="101854"/>
                  </a:lnTo>
                  <a:lnTo>
                    <a:pt x="140461" y="93725"/>
                  </a:lnTo>
                  <a:lnTo>
                    <a:pt x="148716" y="81407"/>
                  </a:lnTo>
                  <a:lnTo>
                    <a:pt x="152780" y="71247"/>
                  </a:lnTo>
                  <a:lnTo>
                    <a:pt x="154812" y="57023"/>
                  </a:lnTo>
                  <a:lnTo>
                    <a:pt x="150749" y="34544"/>
                  </a:lnTo>
                  <a:lnTo>
                    <a:pt x="138429" y="16256"/>
                  </a:lnTo>
                  <a:lnTo>
                    <a:pt x="122174" y="4063"/>
                  </a:lnTo>
                  <a:lnTo>
                    <a:pt x="9982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788525" y="3342909"/>
              <a:ext cx="85539" cy="85582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792589" y="3509911"/>
              <a:ext cx="85539" cy="8761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MD</dc:creator>
  <dc:title>Part One</dc:title>
  <dcterms:created xsi:type="dcterms:W3CDTF">2026-01-21T09:40:04Z</dcterms:created>
  <dcterms:modified xsi:type="dcterms:W3CDTF">2026-01-21T09:40:04Z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2025-02-17T00:00:00Z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2026-01-21T00:00:00Z</vt:filetime>
  </property>
  <property fmtid="{D5CDD505-2E9C-101B-9397-08002B2CF9AE}" pid="5" name="Producer">
    <vt:lpwstr>Microsoft® PowerPoint® for Microsoft 365</vt:lpwstr>
  </property>
</Properties>
</file>