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7" r:id="rId2"/>
    <p:sldId id="258" r:id="rId3"/>
    <p:sldId id="260" r:id="rId4"/>
    <p:sldId id="264" r:id="rId5"/>
    <p:sldId id="261" r:id="rId6"/>
    <p:sldId id="262" r:id="rId7"/>
    <p:sldId id="263" r:id="rId8"/>
    <p:sldId id="265" r:id="rId9"/>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4327" autoAdjust="0"/>
  </p:normalViewPr>
  <p:slideViewPr>
    <p:cSldViewPr snapToGrid="0">
      <p:cViewPr varScale="1">
        <p:scale>
          <a:sx n="75" d="100"/>
          <a:sy n="75" d="100"/>
        </p:scale>
        <p:origin x="195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43F9429C-87F5-431C-9BF5-A9541B7F0ECF}" type="datetimeFigureOut">
              <a:rPr lang="en-GB" smtClean="0"/>
              <a:t>13/02/2020</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0A8DAD62-580F-432E-9601-DD49B2A471D5}" type="slidenum">
              <a:rPr lang="en-GB" smtClean="0"/>
              <a:t>‹#›</a:t>
            </a:fld>
            <a:endParaRPr lang="en-GB"/>
          </a:p>
        </p:txBody>
      </p:sp>
    </p:spTree>
    <p:extLst>
      <p:ext uri="{BB962C8B-B14F-4D97-AF65-F5344CB8AC3E}">
        <p14:creationId xmlns:p14="http://schemas.microsoft.com/office/powerpoint/2010/main" val="16007326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Introduction,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main</a:t>
            </a:r>
            <a:r>
              <a:rPr lang="en-GB" sz="1200" kern="1200" baseline="0" dirty="0" smtClean="0">
                <a:solidFill>
                  <a:schemeClr val="tx1"/>
                </a:solidFill>
                <a:effectLst/>
                <a:latin typeface="+mn-lt"/>
                <a:ea typeface="+mn-ea"/>
                <a:cs typeface="+mn-cs"/>
              </a:rPr>
              <a:t> purpose of this presentation is to explain </a:t>
            </a:r>
            <a:r>
              <a:rPr lang="en-GB" sz="1200" kern="1200" dirty="0" smtClean="0">
                <a:solidFill>
                  <a:schemeClr val="tx1"/>
                </a:solidFill>
                <a:effectLst/>
                <a:latin typeface="+mn-lt"/>
                <a:ea typeface="+mn-ea"/>
                <a:cs typeface="+mn-cs"/>
              </a:rPr>
              <a:t>the core purpose of the HR function and the effective purpose of why HR exists in the workplace.  It will help improve the skill and knowledge</a:t>
            </a:r>
            <a:r>
              <a:rPr lang="en-GB" sz="1200" kern="1200" baseline="0" dirty="0" smtClean="0">
                <a:solidFill>
                  <a:schemeClr val="tx1"/>
                </a:solidFill>
                <a:effectLst/>
                <a:latin typeface="+mn-lt"/>
                <a:ea typeface="+mn-ea"/>
                <a:cs typeface="+mn-cs"/>
              </a:rPr>
              <a:t> on the improvement within the Human Resource Department.  Its aim is to </a:t>
            </a:r>
            <a:r>
              <a:rPr lang="en-GB" sz="1200" kern="1200" dirty="0" smtClean="0">
                <a:solidFill>
                  <a:schemeClr val="tx1"/>
                </a:solidFill>
                <a:effectLst/>
                <a:latin typeface="+mn-lt"/>
                <a:ea typeface="+mn-ea"/>
                <a:cs typeface="+mn-cs"/>
              </a:rPr>
              <a:t>advise on future development for new and existing employees within an</a:t>
            </a:r>
            <a:r>
              <a:rPr lang="en-GB" sz="1200" kern="1200" baseline="0" dirty="0" smtClean="0">
                <a:solidFill>
                  <a:schemeClr val="tx1"/>
                </a:solidFill>
                <a:effectLst/>
                <a:latin typeface="+mn-lt"/>
                <a:ea typeface="+mn-ea"/>
                <a:cs typeface="+mn-cs"/>
              </a:rPr>
              <a:t> organisation</a:t>
            </a:r>
            <a:r>
              <a:rPr lang="en-GB" sz="1200" kern="1200" dirty="0" smtClean="0">
                <a:solidFill>
                  <a:schemeClr val="tx1"/>
                </a:solidFill>
                <a:effectLst/>
                <a:latin typeface="+mn-lt"/>
                <a:ea typeface="+mn-ea"/>
                <a:cs typeface="+mn-cs"/>
              </a:rPr>
              <a:t>.   It incorporates aspects of</a:t>
            </a:r>
            <a:r>
              <a:rPr lang="en-GB" sz="1200" kern="1200" baseline="0" dirty="0" smtClean="0">
                <a:solidFill>
                  <a:schemeClr val="tx1"/>
                </a:solidFill>
                <a:effectLst/>
                <a:latin typeface="+mn-lt"/>
                <a:ea typeface="+mn-ea"/>
                <a:cs typeface="+mn-cs"/>
              </a:rPr>
              <a:t> the organisations </a:t>
            </a:r>
            <a:r>
              <a:rPr lang="en-GB" sz="1200" kern="1200" dirty="0" smtClean="0">
                <a:solidFill>
                  <a:schemeClr val="tx1"/>
                </a:solidFill>
                <a:effectLst/>
                <a:latin typeface="+mn-lt"/>
                <a:ea typeface="+mn-ea"/>
                <a:cs typeface="+mn-cs"/>
              </a:rPr>
              <a:t>policies and general practice that all</a:t>
            </a:r>
            <a:r>
              <a:rPr lang="en-GB" sz="1200" kern="1200" baseline="0" dirty="0" smtClean="0">
                <a:solidFill>
                  <a:schemeClr val="tx1"/>
                </a:solidFill>
                <a:effectLst/>
                <a:latin typeface="+mn-lt"/>
                <a:ea typeface="+mn-ea"/>
                <a:cs typeface="+mn-cs"/>
              </a:rPr>
              <a:t> organisations</a:t>
            </a:r>
            <a:r>
              <a:rPr lang="en-GB" sz="1200" kern="1200" dirty="0" smtClean="0">
                <a:solidFill>
                  <a:schemeClr val="tx1"/>
                </a:solidFill>
                <a:effectLst/>
                <a:latin typeface="+mn-lt"/>
                <a:ea typeface="+mn-ea"/>
                <a:cs typeface="+mn-cs"/>
              </a:rPr>
              <a:t> currently adhere to.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8DAD62-580F-432E-9601-DD49B2A471D5}" type="slidenum">
              <a:rPr lang="en-GB" smtClean="0"/>
              <a:t>1</a:t>
            </a:fld>
            <a:endParaRPr lang="en-GB"/>
          </a:p>
        </p:txBody>
      </p:sp>
    </p:spTree>
    <p:extLst>
      <p:ext uri="{BB962C8B-B14F-4D97-AF65-F5344CB8AC3E}">
        <p14:creationId xmlns:p14="http://schemas.microsoft.com/office/powerpoint/2010/main" val="554672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Taylor</a:t>
            </a:r>
            <a:r>
              <a:rPr lang="en-GB" sz="1200" kern="1200" baseline="0" dirty="0" smtClean="0">
                <a:solidFill>
                  <a:schemeClr val="tx1"/>
                </a:solidFill>
                <a:effectLst/>
                <a:latin typeface="+mn-lt"/>
                <a:ea typeface="+mn-ea"/>
                <a:cs typeface="+mn-cs"/>
              </a:rPr>
              <a:t> and </a:t>
            </a:r>
            <a:r>
              <a:rPr lang="en-GB" sz="1200" kern="1200" baseline="0" dirty="0" err="1" smtClean="0">
                <a:solidFill>
                  <a:schemeClr val="tx1"/>
                </a:solidFill>
                <a:effectLst/>
                <a:latin typeface="+mn-lt"/>
                <a:ea typeface="+mn-ea"/>
                <a:cs typeface="+mn-cs"/>
              </a:rPr>
              <a:t>Woodhams</a:t>
            </a:r>
            <a:r>
              <a:rPr lang="en-GB" sz="1200" kern="1200" baseline="0" dirty="0" smtClean="0">
                <a:solidFill>
                  <a:schemeClr val="tx1"/>
                </a:solidFill>
                <a:effectLst/>
                <a:latin typeface="+mn-lt"/>
                <a:ea typeface="+mn-ea"/>
                <a:cs typeface="+mn-cs"/>
              </a:rPr>
              <a:t> (2016) suggest that the HR function is to support the delivery of the organisations strategy and its objectives through efficient management.  </a:t>
            </a:r>
            <a:r>
              <a:rPr lang="en-GB" sz="1200" kern="1200" dirty="0" smtClean="0">
                <a:solidFill>
                  <a:schemeClr val="tx1"/>
                </a:solidFill>
                <a:effectLst/>
                <a:latin typeface="+mn-lt"/>
                <a:ea typeface="+mn-ea"/>
                <a:cs typeface="+mn-cs"/>
              </a:rPr>
              <a:t>During the early stages of Human Resource Management, it is advised that the main focus of HR wasn’t considered as big as it is today (Ulrich 2009).  During research and guidance the professional requirement have changed and become more of an umbrella with HR principles. </a:t>
            </a:r>
          </a:p>
          <a:p>
            <a:r>
              <a:rPr lang="en-GB" sz="1200" kern="1200" dirty="0" smtClean="0">
                <a:solidFill>
                  <a:schemeClr val="tx1"/>
                </a:solidFill>
                <a:effectLst/>
                <a:latin typeface="+mn-lt"/>
                <a:ea typeface="+mn-ea"/>
                <a:cs typeface="+mn-cs"/>
              </a:rPr>
              <a:t>It is apparent that currently the HR professional is the one that designs jobs, and introduces the day to day running of the workforce.  The HR Professional also is responsible for recruiting new employees and also ensuring that employment contracts are issued correctly and efficient. It is the professionals job to ensure that the improvement of poor performance or good reward performance are carried out correctly along with making sure that absence is managed in an appropriate way ensuring that everything is carried out legally and smoothly.  It is important that the HR professional has the ability to be able to communicate, implement and be a supportive towards individuals or groups.  It is also said that an effective HR must be able to keep an eye out for future developments and be able to ensure that the organisation they are working for is a step above to meet ongoing challenges. The CIPD (2020) advises that even though the HR professionals help the organisation deliver strategy and objectives, it is made clear that the HR functioning of the organisation is seen to vary from organisation to organisation.  New individual or workplace development opportunities are the improvement of personal skills. It has been proven that by developing new skills individually, this will help show focusing success within the workplace. </a:t>
            </a:r>
          </a:p>
          <a:p>
            <a:r>
              <a:rPr lang="en-GB" sz="1200" b="1" kern="1200" dirty="0" smtClean="0">
                <a:solidFill>
                  <a:schemeClr val="tx1"/>
                </a:solidFill>
                <a:effectLst/>
                <a:latin typeface="+mn-lt"/>
                <a:ea typeface="+mn-ea"/>
                <a:cs typeface="+mn-cs"/>
              </a:rPr>
              <a:t/>
            </a:r>
            <a:br>
              <a:rPr lang="en-GB" sz="1200" b="1" kern="1200" dirty="0" smtClean="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0A8DAD62-580F-432E-9601-DD49B2A471D5}" type="slidenum">
              <a:rPr lang="en-GB" smtClean="0"/>
              <a:t>2</a:t>
            </a:fld>
            <a:endParaRPr lang="en-GB"/>
          </a:p>
        </p:txBody>
      </p:sp>
    </p:spTree>
    <p:extLst>
      <p:ext uri="{BB962C8B-B14F-4D97-AF65-F5344CB8AC3E}">
        <p14:creationId xmlns:p14="http://schemas.microsoft.com/office/powerpoint/2010/main" val="4282845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It is said that many organisations claim that their employees are the most valuable strength of the workplace.  However, this is not the case for all organisations and that why it is important for there to be a HR professional appointed to direct correct values and guidance within the organisation.  There are several benefits that can be addressed and explained with regards to HR management.     </a:t>
            </a:r>
          </a:p>
          <a:p>
            <a:r>
              <a:rPr lang="en-GB" sz="1200" kern="1200" dirty="0" smtClean="0">
                <a:solidFill>
                  <a:schemeClr val="tx1"/>
                </a:solidFill>
                <a:effectLst/>
                <a:latin typeface="+mn-lt"/>
                <a:ea typeface="+mn-ea"/>
                <a:cs typeface="+mn-cs"/>
              </a:rPr>
              <a:t>High employee turnover can cost the organisation twice as much.  This cost could be down to, re-recruiting of staff and also training that will be needed for each new individual.  It is important that the right person is appointed to the correct role so that this would reduce the costs.  It is important that the HR professional pays attention to the needs of the employee and It is recognised that employees have different personalities, lifestyle and work ethic.  It is the responsibility of the HR Professional to handle different situations within the workplace as professional as possible in order to move forward in a positive manner.  CIPD</a:t>
            </a:r>
            <a:r>
              <a:rPr lang="en-GB" sz="1200" kern="1200" baseline="0" dirty="0" smtClean="0">
                <a:solidFill>
                  <a:schemeClr val="tx1"/>
                </a:solidFill>
                <a:effectLst/>
                <a:latin typeface="+mn-lt"/>
                <a:ea typeface="+mn-ea"/>
                <a:cs typeface="+mn-cs"/>
              </a:rPr>
              <a:t> (2020),</a:t>
            </a:r>
            <a:r>
              <a:rPr lang="en-GB" sz="1200" kern="1200" dirty="0" smtClean="0">
                <a:solidFill>
                  <a:schemeClr val="tx1"/>
                </a:solidFill>
                <a:effectLst/>
                <a:latin typeface="+mn-lt"/>
                <a:ea typeface="+mn-ea"/>
                <a:cs typeface="+mn-cs"/>
              </a:rPr>
              <a:t> suggests that employee satisfaction can be monitored through work surveys or focus groups, where this can then determine whether the employee is happy or not.  It is also proposed that employee performance reviews are a good point for the employee to focusing on developing new skills.  The performance review can be open about the individuals’ accomplishment or what could have been done better.  The outcome of this, would then conduct the needs of further training and the type of new skills that are needed for the individual to progress further (Taylor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a:t>
            </a:r>
          </a:p>
          <a:p>
            <a:endParaRPr lang="en-GB" baseline="0" dirty="0" smtClean="0"/>
          </a:p>
        </p:txBody>
      </p:sp>
      <p:sp>
        <p:nvSpPr>
          <p:cNvPr id="4" name="Slide Number Placeholder 3"/>
          <p:cNvSpPr>
            <a:spLocks noGrp="1"/>
          </p:cNvSpPr>
          <p:nvPr>
            <p:ph type="sldNum" sz="quarter" idx="10"/>
          </p:nvPr>
        </p:nvSpPr>
        <p:spPr/>
        <p:txBody>
          <a:bodyPr/>
          <a:lstStyle/>
          <a:p>
            <a:fld id="{0A8DAD62-580F-432E-9601-DD49B2A471D5}" type="slidenum">
              <a:rPr lang="en-GB" smtClean="0"/>
              <a:t>3</a:t>
            </a:fld>
            <a:endParaRPr lang="en-GB" dirty="0"/>
          </a:p>
        </p:txBody>
      </p:sp>
    </p:spTree>
    <p:extLst>
      <p:ext uri="{BB962C8B-B14F-4D97-AF65-F5344CB8AC3E}">
        <p14:creationId xmlns:p14="http://schemas.microsoft.com/office/powerpoint/2010/main" val="3455677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advise that not all organisations have the same objectives and this could be due to the size of the organisation or whether the organisation is private, public or manufacturing.  However, It is recommended that some of the main HR Objectives would include communicating HR departmental goals to employees and all general staff members within the organisation.  In some industries, this could be by providing customer service training to the HR assistants, generalists and specialists and connecting that training to their individual areas of work.  Evaluating performance and managing employee satisfaction surveys to measure the outcome of what is needed to move forward. 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also suggests that In order to have an effective and positive organisation, it is vital that employees have the correct instructions in place this would enable them to focus clearly on role in which they are working within.  If there is no clear guidance for what is needed this could have a negative effect on the organisation and the employee.  Policies and procedures are a key role to the objectives.  In order to follow the correct policies that the organisation have implemented, it is considered the HR Professionals responsibility to give clear instruction and act accordingly.  </a:t>
            </a:r>
          </a:p>
          <a:p>
            <a:r>
              <a:rPr lang="en-GB" sz="1200" kern="1200" dirty="0" smtClean="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vital information for change can then be passed on to Managers and Supervisors within the organisation, ensuring that all policies are explained and implemented correctly.  This will enable Managers and Supervisors to support and develop understanding within the organisation they have a duty to follow policies and procedures.  This could include, monthly key performance indicators (KPI) meetings which involves an initial meeting between the management and leaders of the company.  Within the KPI, outcomes relating to the changes that the company face can be fed back to the employees.  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also suggest that all new employees are to complete an induction programme prior to joining the workforce.  Full supervision and support is provided for all employees by supervisors and line-managers in addition to each employee having yearly appraisals.  Overall, this would ensure that all aspects and people within the </a:t>
            </a:r>
            <a:r>
              <a:rPr lang="en-GB" sz="1200" kern="1200" dirty="0" err="1" smtClean="0">
                <a:solidFill>
                  <a:schemeClr val="tx1"/>
                </a:solidFill>
                <a:effectLst/>
                <a:latin typeface="+mn-lt"/>
                <a:ea typeface="+mn-ea"/>
                <a:cs typeface="+mn-cs"/>
              </a:rPr>
              <a:t>organsiation</a:t>
            </a:r>
            <a:r>
              <a:rPr lang="en-GB" sz="1200" kern="1200" dirty="0" smtClean="0">
                <a:solidFill>
                  <a:schemeClr val="tx1"/>
                </a:solidFill>
                <a:effectLst/>
                <a:latin typeface="+mn-lt"/>
                <a:ea typeface="+mn-ea"/>
                <a:cs typeface="+mn-cs"/>
              </a:rPr>
              <a:t> are happy with the up</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to date change.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Each company is required by law to have the relevant policies in place to help companies to adopt a correct leadership approach, failing to do so could mean that in the event that something was to go wrong within that company, then there would be little evidence available to defend the company’s actions.  According to the legal requirement of policies relating to Diversity, Equality, and Discrimination, the organisation must have a policy in place which includes arrangements for dealing with such instances.  Most organisations would provide a company handbook which contains relevant policies and procedures relating to that workplace, this must be made freely available and communicated to all members of staff.  It is often a requirement for employees to sign to state that they have read and understood the company’s policies and procedures.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Staff welfare is</a:t>
            </a:r>
            <a:r>
              <a:rPr lang="en-GB" sz="1200" kern="1200" baseline="0" dirty="0" smtClean="0">
                <a:solidFill>
                  <a:schemeClr val="tx1"/>
                </a:solidFill>
                <a:effectLst/>
                <a:latin typeface="+mn-lt"/>
                <a:ea typeface="+mn-ea"/>
                <a:cs typeface="+mn-cs"/>
              </a:rPr>
              <a:t> an important</a:t>
            </a:r>
            <a:r>
              <a:rPr lang="en-GB" sz="1200" kern="1200" dirty="0" smtClean="0">
                <a:solidFill>
                  <a:schemeClr val="tx1"/>
                </a:solidFill>
                <a:effectLst/>
                <a:latin typeface="+mn-lt"/>
                <a:ea typeface="+mn-ea"/>
                <a:cs typeface="+mn-cs"/>
              </a:rPr>
              <a:t> contribution within the company.</a:t>
            </a:r>
            <a:r>
              <a:rPr lang="en-GB" sz="1200" kern="1200" baseline="0" dirty="0" smtClean="0">
                <a:solidFill>
                  <a:schemeClr val="tx1"/>
                </a:solidFill>
                <a:effectLst/>
                <a:latin typeface="+mn-lt"/>
                <a:ea typeface="+mn-ea"/>
                <a:cs typeface="+mn-cs"/>
              </a:rPr>
              <a:t>  This </a:t>
            </a:r>
            <a:r>
              <a:rPr lang="en-GB" sz="1200" kern="1200" dirty="0" smtClean="0">
                <a:solidFill>
                  <a:schemeClr val="tx1"/>
                </a:solidFill>
                <a:effectLst/>
                <a:latin typeface="+mn-lt"/>
                <a:ea typeface="+mn-ea"/>
                <a:cs typeface="+mn-cs"/>
              </a:rPr>
              <a:t>determines the wellbeing of staff whilst on site. It is believed that staff that have good</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welfare facilities are important as it gives them a sense of being looked after by the employer.</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Facilities</a:t>
            </a:r>
            <a:r>
              <a:rPr lang="en-GB" sz="1200" kern="1200" baseline="0" dirty="0" smtClean="0">
                <a:solidFill>
                  <a:schemeClr val="tx1"/>
                </a:solidFill>
                <a:effectLst/>
                <a:latin typeface="+mn-lt"/>
                <a:ea typeface="+mn-ea"/>
                <a:cs typeface="+mn-cs"/>
              </a:rPr>
              <a:t> could include, </a:t>
            </a:r>
            <a:r>
              <a:rPr lang="en-GB" sz="1200" kern="1200" dirty="0" smtClean="0">
                <a:solidFill>
                  <a:schemeClr val="tx1"/>
                </a:solidFill>
                <a:effectLst/>
                <a:latin typeface="+mn-lt"/>
                <a:ea typeface="+mn-ea"/>
                <a:cs typeface="+mn-cs"/>
              </a:rPr>
              <a:t>clean drinking water, adequate toilet facilities and to ensure the working environment in safe. There is legal legislation present that employers must follow when it comes to providing workplace welfare facilities,  Ensuring staff welfare would not only benefit the employer but would give employees a sense of wellbeing.</a:t>
            </a:r>
          </a:p>
          <a:p>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8DAD62-580F-432E-9601-DD49B2A471D5}" type="slidenum">
              <a:rPr lang="en-GB" smtClean="0"/>
              <a:t>4</a:t>
            </a:fld>
            <a:endParaRPr lang="en-GB"/>
          </a:p>
        </p:txBody>
      </p:sp>
    </p:spTree>
    <p:extLst>
      <p:ext uri="{BB962C8B-B14F-4D97-AF65-F5344CB8AC3E}">
        <p14:creationId xmlns:p14="http://schemas.microsoft.com/office/powerpoint/2010/main" val="218347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It is beneficial for the HR Professional to understand the many aspects of human resources, this would help gain a further understanding, of what is needed within the requirements of HR. 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recommends that by completing the CIPD qualification, this would be the best possible learning achievement for the HR professional.  Becoming a Member of the CIPD is crucial in order to complete the CIPD qualification. This will give the professional to opportunities to research and keep up to date with changes to legislation.  It will also, improve the professionals’ depth of knowledge of the subject and also help to keep the company fully aware of new changes that are happening. Furthermore, it is an opportunity to learn of new approaches to deal with common workplace problems.  It is also important that promoting the role of the HR professional within the organisation, means that members are aware that they can speak to the HR Professional at any time, i.e. an open door policy. Provide refresher training periodically as to emphasise the importance of the role.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state</a:t>
            </a:r>
            <a:r>
              <a:rPr lang="en-GB" sz="1200" kern="1200" baseline="0" dirty="0" smtClean="0">
                <a:solidFill>
                  <a:schemeClr val="tx1"/>
                </a:solidFill>
                <a:effectLst/>
                <a:latin typeface="+mn-lt"/>
                <a:ea typeface="+mn-ea"/>
                <a:cs typeface="+mn-cs"/>
              </a:rPr>
              <a:t> that change is an unavoidable key issue within todays modern organisation.  It is confirmed that change could happen in many forms or instances such as: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effectLst/>
                <a:latin typeface="+mn-lt"/>
                <a:ea typeface="+mn-ea"/>
                <a:cs typeface="+mn-cs"/>
              </a:rPr>
              <a:t>Technology Change, Competitive business pressure, and new legislation.  Taylor and </a:t>
            </a:r>
            <a:r>
              <a:rPr lang="en-GB" sz="1200" kern="1200" baseline="0" dirty="0" err="1" smtClean="0">
                <a:solidFill>
                  <a:schemeClr val="tx1"/>
                </a:solidFill>
                <a:effectLst/>
                <a:latin typeface="+mn-lt"/>
                <a:ea typeface="+mn-ea"/>
                <a:cs typeface="+mn-cs"/>
              </a:rPr>
              <a:t>Woodhams</a:t>
            </a:r>
            <a:r>
              <a:rPr lang="en-GB" sz="1200" kern="1200" baseline="0" dirty="0" smtClean="0">
                <a:solidFill>
                  <a:schemeClr val="tx1"/>
                </a:solidFill>
                <a:effectLst/>
                <a:latin typeface="+mn-lt"/>
                <a:ea typeface="+mn-ea"/>
                <a:cs typeface="+mn-cs"/>
              </a:rPr>
              <a:t> (2016) also confirm that if change management needs to be successful, the HR function normally has avital part to play.  It is the HR professionals concern is more than just business, it would include the people also.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effectLst/>
                <a:latin typeface="+mn-lt"/>
                <a:ea typeface="+mn-ea"/>
                <a:cs typeface="+mn-cs"/>
              </a:rPr>
              <a:t>(Guest and Conway 2001) stated in the Taylor and </a:t>
            </a:r>
            <a:r>
              <a:rPr lang="en-GB" sz="1200" kern="1200" baseline="0" dirty="0" err="1" smtClean="0">
                <a:solidFill>
                  <a:schemeClr val="tx1"/>
                </a:solidFill>
                <a:effectLst/>
                <a:latin typeface="+mn-lt"/>
                <a:ea typeface="+mn-ea"/>
                <a:cs typeface="+mn-cs"/>
              </a:rPr>
              <a:t>Woodhams</a:t>
            </a:r>
            <a:r>
              <a:rPr lang="en-GB" sz="1200" kern="1200" baseline="0" dirty="0" smtClean="0">
                <a:solidFill>
                  <a:schemeClr val="tx1"/>
                </a:solidFill>
                <a:effectLst/>
                <a:latin typeface="+mn-lt"/>
                <a:ea typeface="+mn-ea"/>
                <a:cs typeface="+mn-cs"/>
              </a:rPr>
              <a:t> (2016) state that research has confirmed that certain types of change within the organisation will be more emotive.  They also state that employees have positive outlook on change and often see it as helping improve.   Whereas, areas of change due to job security would not have such a positive impact.  It is important that individuals are supported in these times of need.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8DAD62-580F-432E-9601-DD49B2A471D5}" type="slidenum">
              <a:rPr lang="en-GB" smtClean="0"/>
              <a:t>5</a:t>
            </a:fld>
            <a:endParaRPr lang="en-GB"/>
          </a:p>
        </p:txBody>
      </p:sp>
    </p:spTree>
    <p:extLst>
      <p:ext uri="{BB962C8B-B14F-4D97-AF65-F5344CB8AC3E}">
        <p14:creationId xmlns:p14="http://schemas.microsoft.com/office/powerpoint/2010/main" val="13286963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Change is a modern thread that happens within organisations.  There are several models of change management</a:t>
            </a:r>
            <a:r>
              <a:rPr lang="en-GB" baseline="0" dirty="0" smtClean="0"/>
              <a:t> one example of change is, Lewin (1950) this model of change consists of three stages of change management:</a:t>
            </a:r>
          </a:p>
          <a:p>
            <a:r>
              <a:rPr lang="en-GB" baseline="0" dirty="0" smtClean="0"/>
              <a:t>The first stage would involve preparing for the change that is needed, it would mean arranging the organisation successfully.  The professional would need to challenge the beliefs, values and the behaviours of why the change is needed.  The second stage would consist of people looking for new ways to do things and adapt and be content with what they are doing.  The third stage would be where people have embraced the new way of working, this would mean that the mould is ready to re-freeze.  (Lewin 1950).</a:t>
            </a:r>
          </a:p>
          <a:p>
            <a:r>
              <a:rPr lang="en-GB" baseline="0" dirty="0" smtClean="0"/>
              <a:t>Many other theorists suggest that models of change can consist of more than three models.  The </a:t>
            </a:r>
            <a:r>
              <a:rPr lang="en-GB" baseline="0" dirty="0" err="1" smtClean="0"/>
              <a:t>Kubler</a:t>
            </a:r>
            <a:r>
              <a:rPr lang="en-GB" baseline="0" dirty="0" smtClean="0"/>
              <a:t>-Ross model of change confirms that there are many emotions the individual would experience before getting to the end result.  </a:t>
            </a:r>
          </a:p>
          <a:p>
            <a:endParaRPr lang="en-GB" baseline="0" dirty="0" smtClean="0"/>
          </a:p>
          <a:p>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0A8DAD62-580F-432E-9601-DD49B2A471D5}" type="slidenum">
              <a:rPr lang="en-GB" smtClean="0"/>
              <a:t>6</a:t>
            </a:fld>
            <a:endParaRPr lang="en-GB"/>
          </a:p>
        </p:txBody>
      </p:sp>
    </p:spTree>
    <p:extLst>
      <p:ext uri="{BB962C8B-B14F-4D97-AF65-F5344CB8AC3E}">
        <p14:creationId xmlns:p14="http://schemas.microsoft.com/office/powerpoint/2010/main" val="382512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kern="1200" dirty="0" smtClean="0">
                <a:solidFill>
                  <a:schemeClr val="tx1"/>
                </a:solidFill>
                <a:effectLst/>
                <a:latin typeface="+mn-lt"/>
                <a:ea typeface="+mn-ea"/>
                <a:cs typeface="+mn-cs"/>
              </a:rPr>
              <a:t>The day to day functioning of an organisation is characterised by its organisational culture and ethics, Its ensuring that the individual and group is treated fairly deciding what is considered correct behaviour or wrong along with rules that underpin responsible conduct between individuals and groups in an honest manner.  Kew and </a:t>
            </a:r>
            <a:r>
              <a:rPr lang="en-GB" sz="1200" kern="1200" dirty="0" err="1" smtClean="0">
                <a:solidFill>
                  <a:schemeClr val="tx1"/>
                </a:solidFill>
                <a:effectLst/>
                <a:latin typeface="+mn-lt"/>
                <a:ea typeface="+mn-ea"/>
                <a:cs typeface="+mn-cs"/>
              </a:rPr>
              <a:t>Steadwick</a:t>
            </a:r>
            <a:r>
              <a:rPr lang="en-GB" sz="1200" kern="1200" dirty="0" smtClean="0">
                <a:solidFill>
                  <a:schemeClr val="tx1"/>
                </a:solidFill>
                <a:effectLst/>
                <a:latin typeface="+mn-lt"/>
                <a:ea typeface="+mn-ea"/>
                <a:cs typeface="+mn-cs"/>
              </a:rPr>
              <a:t> (2010) as stated in 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suggests that it is vital that the HR function takes an ethical approach in all its actions.  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also state that the behaviours are essential in the up and coming development for a positive workforce.  It is said that the workforce needs to have the trust of the HR function.  The standards are a key element of the employers brand and reputation. It is unlikely that an individual would not want to work for an organisation that is known not to be unethical towards individuals.  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also confirm that it is important to be a good role model.  For example, If the HR Professional decided that absence is an issue and he or she doesn’t tolerate absenteeism well but takes many days off themselves, could be considered as a not so good role model.  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suggest practice what you preach.  Evidence suggests that ethical practice can improve the business performance.   For example, the decisions to wear an appropriate uniform or the use of a particular piece of equipment shapes the values of those persons associated with the company. It is a critical factor in guiding day to day behaviour and can also be used to shape the organisation’s future plans and developments.  The creation of the organisation’s ethics stems from the values and leadership styles depicted by that organisation’s Managing Director or Chairman. That person’s past experiences and values obtained from their upbringing influences what they perceive to be good leadership styles. This is particularly true within the organisation that I currently employed with as it can be described as a family run business. It is the views of the current joint managing directors which are instilled onto their employees.  Again, it can vary from organisation to organisation.  In addition to legal requirements, it is vitally important to consider ethical requirements and its impact on leadership demands. An example, Ethics has been the main focus for high street retailer Primark. Their website highlights issues around young children and women working long hours and the conditions worked in for little money. Primark, go on to say that they have recently joined with the department for International Development (DFID). The aim of this was to implement fairer working conditions for garment workers.  They also teamed up with (BSR) Business for Social Responsibility, who are a non-profitable worldwide organisation and offer healthcare to female employees (Primark, 2020).</a:t>
            </a:r>
          </a:p>
          <a:p>
            <a:pPr fontAlgn="base"/>
            <a:r>
              <a:rPr lang="en-GB" sz="1200" kern="1200" dirty="0" smtClean="0">
                <a:solidFill>
                  <a:schemeClr val="tx1"/>
                </a:solidFill>
                <a:effectLst/>
                <a:latin typeface="+mn-lt"/>
                <a:ea typeface="+mn-ea"/>
                <a:cs typeface="+mn-cs"/>
              </a:rPr>
              <a:t>My view point regarding an organisation’s ethics is that workers attend work to earn money to live, therefore they deserve to be treated fairly and to be kept safe during the working day. </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A8DAD62-580F-432E-9601-DD49B2A471D5}" type="slidenum">
              <a:rPr lang="en-GB" smtClean="0"/>
              <a:t>7</a:t>
            </a:fld>
            <a:endParaRPr lang="en-GB"/>
          </a:p>
        </p:txBody>
      </p:sp>
    </p:spTree>
    <p:extLst>
      <p:ext uri="{BB962C8B-B14F-4D97-AF65-F5344CB8AC3E}">
        <p14:creationId xmlns:p14="http://schemas.microsoft.com/office/powerpoint/2010/main" val="26964856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Taylor and </a:t>
            </a:r>
            <a:r>
              <a:rPr lang="en-GB" dirty="0" err="1" smtClean="0"/>
              <a:t>Woodhams</a:t>
            </a:r>
            <a:r>
              <a:rPr lang="en-GB" dirty="0" smtClean="0"/>
              <a:t> (2016) suggest that the overall performance of the organisations</a:t>
            </a:r>
            <a:r>
              <a:rPr lang="en-GB" baseline="0" dirty="0" smtClean="0"/>
              <a:t> implementation of policies has been a positive outcome.  It is however known that high preforming companies are improving performance more positive compared to smaller organisations due to the investment of implementation of HR policies.  It is also suggested that HR should set goals and aim to improve those goals by committing themselves by going above and beyond for the basic requirements for the success of the organisation.  </a:t>
            </a:r>
          </a:p>
          <a:p>
            <a:r>
              <a:rPr lang="en-GB" baseline="0" dirty="0" smtClean="0"/>
              <a:t>Studies suggest that employee commitment proposes that individuals are happy to carry on with day to day running within the organisation.  Allowing flexibility helps lower the stress within the organisation.  Allowing a voice to be heard enables the Hr professional to involve others that may be to shy to speak up.  </a:t>
            </a:r>
          </a:p>
          <a:p>
            <a:r>
              <a:rPr lang="en-GB" baseline="0" dirty="0" smtClean="0"/>
              <a:t>Taylor and </a:t>
            </a:r>
            <a:r>
              <a:rPr lang="en-GB" baseline="0" dirty="0" err="1" smtClean="0"/>
              <a:t>Woodhams</a:t>
            </a:r>
            <a:r>
              <a:rPr lang="en-GB" baseline="0" dirty="0" smtClean="0"/>
              <a:t> (2016) recommend that by the HR Professional following guidance from the CIPD the Professional won’t go far wrong.  </a:t>
            </a:r>
          </a:p>
          <a:p>
            <a:endParaRPr lang="en-GB" baseline="0" dirty="0" smtClean="0"/>
          </a:p>
          <a:p>
            <a:r>
              <a:rPr lang="en-US" sz="1200" b="1" kern="1200" dirty="0" smtClean="0">
                <a:solidFill>
                  <a:schemeClr val="tx1"/>
                </a:solidFill>
                <a:effectLst/>
                <a:latin typeface="+mn-lt"/>
                <a:ea typeface="+mn-ea"/>
                <a:cs typeface="+mn-cs"/>
              </a:rPr>
              <a:t>Bibliography</a:t>
            </a:r>
            <a:endParaRPr lang="en-GB" sz="1200" b="1"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Taylor, S. &amp; </a:t>
            </a:r>
            <a:r>
              <a:rPr lang="en-US" sz="1200" kern="1200" dirty="0" err="1" smtClean="0">
                <a:solidFill>
                  <a:schemeClr val="tx1"/>
                </a:solidFill>
                <a:effectLst/>
                <a:latin typeface="+mn-lt"/>
                <a:ea typeface="+mn-ea"/>
                <a:cs typeface="+mn-cs"/>
              </a:rPr>
              <a:t>Woodhams</a:t>
            </a:r>
            <a:r>
              <a:rPr lang="en-US" sz="1200" kern="1200" dirty="0" smtClean="0">
                <a:solidFill>
                  <a:schemeClr val="tx1"/>
                </a:solidFill>
                <a:effectLst/>
                <a:latin typeface="+mn-lt"/>
                <a:ea typeface="+mn-ea"/>
                <a:cs typeface="+mn-cs"/>
              </a:rPr>
              <a:t>, C., 2016. </a:t>
            </a:r>
            <a:r>
              <a:rPr lang="en-US" sz="1200" i="1" kern="1200" dirty="0" smtClean="0">
                <a:solidFill>
                  <a:schemeClr val="tx1"/>
                </a:solidFill>
                <a:effectLst/>
                <a:latin typeface="+mn-lt"/>
                <a:ea typeface="+mn-ea"/>
                <a:cs typeface="+mn-cs"/>
              </a:rPr>
              <a:t>Studying Human Resource Management. </a:t>
            </a:r>
            <a:r>
              <a:rPr lang="en-US" sz="1200" kern="1200" dirty="0" smtClean="0">
                <a:solidFill>
                  <a:schemeClr val="tx1"/>
                </a:solidFill>
                <a:effectLst/>
                <a:latin typeface="+mn-lt"/>
                <a:ea typeface="+mn-ea"/>
                <a:cs typeface="+mn-cs"/>
              </a:rPr>
              <a:t>2nd ed. London: CIPD.</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endParaRPr lang="en-GB" baseline="0"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0A8DAD62-580F-432E-9601-DD49B2A471D5}" type="slidenum">
              <a:rPr lang="en-GB" smtClean="0"/>
              <a:t>8</a:t>
            </a:fld>
            <a:endParaRPr lang="en-GB"/>
          </a:p>
        </p:txBody>
      </p:sp>
    </p:spTree>
    <p:extLst>
      <p:ext uri="{BB962C8B-B14F-4D97-AF65-F5344CB8AC3E}">
        <p14:creationId xmlns:p14="http://schemas.microsoft.com/office/powerpoint/2010/main" val="3137912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6A03F91-3099-4CB6-9FE0-79FAF74E6071}" type="datetimeFigureOut">
              <a:rPr lang="en-GB" smtClean="0"/>
              <a:t>13/02/2020</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DBB9AE49-E641-4721-9AF8-56F80E65D7BF}"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91892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A03F91-3099-4CB6-9FE0-79FAF74E6071}"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B9AE49-E641-4721-9AF8-56F80E65D7BF}"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50682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A03F91-3099-4CB6-9FE0-79FAF74E6071}"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B9AE49-E641-4721-9AF8-56F80E65D7BF}"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28558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A03F91-3099-4CB6-9FE0-79FAF74E6071}"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B9AE49-E641-4721-9AF8-56F80E65D7BF}"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49102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A03F91-3099-4CB6-9FE0-79FAF74E6071}" type="datetimeFigureOut">
              <a:rPr lang="en-GB" smtClean="0"/>
              <a:t>13/02/2020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B9AE49-E641-4721-9AF8-56F80E65D7BF}"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32093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A03F91-3099-4CB6-9FE0-79FAF74E6071}" type="datetimeFigureOut">
              <a:rPr lang="en-GB" smtClean="0"/>
              <a:t>13/02/2020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B9AE49-E641-4721-9AF8-56F80E65D7BF}"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13051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A03F91-3099-4CB6-9FE0-79FAF74E6071}" type="datetimeFigureOut">
              <a:rPr lang="en-GB" smtClean="0"/>
              <a:t>13/02/2020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B9AE49-E641-4721-9AF8-56F80E65D7BF}" type="slidenum">
              <a:rPr lang="en-GB" smtClean="0"/>
              <a:t>‹#›</a:t>
            </a:fld>
            <a:endParaRPr lang="en-GB"/>
          </a:p>
        </p:txBody>
      </p:sp>
    </p:spTree>
    <p:extLst>
      <p:ext uri="{BB962C8B-B14F-4D97-AF65-F5344CB8AC3E}">
        <p14:creationId xmlns:p14="http://schemas.microsoft.com/office/powerpoint/2010/main" val="186361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6A03F91-3099-4CB6-9FE0-79FAF74E6071}"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B9AE49-E641-4721-9AF8-56F80E65D7BF}"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14918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6A03F91-3099-4CB6-9FE0-79FAF74E6071}" type="datetimeFigureOut">
              <a:rPr lang="en-GB" smtClean="0"/>
              <a:t>13/02/2020</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DBB9AE49-E641-4721-9AF8-56F80E65D7BF}"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89523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A03F91-3099-4CB6-9FE0-79FAF74E6071}"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B9AE49-E641-4721-9AF8-56F80E65D7BF}"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97876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A03F91-3099-4CB6-9FE0-79FAF74E6071}"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B9AE49-E641-4721-9AF8-56F80E65D7BF}"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12426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cstate="email">
            <a:extLst>
              <a:ext uri="{28A0092B-C50C-407E-A947-70E740481C1C}">
                <a14:useLocalDpi xmlns:a14="http://schemas.microsoft.com/office/drawing/2010/main"/>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6A03F91-3099-4CB6-9FE0-79FAF74E6071}" type="datetimeFigureOut">
              <a:rPr lang="en-GB" smtClean="0"/>
              <a:t>13/02/2020</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BB9AE49-E641-4721-9AF8-56F80E65D7BF}"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93501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D44CE4-B637-4F24-9902-4A18E09D52DB}"/>
              </a:ext>
            </a:extLst>
          </p:cNvPr>
          <p:cNvSpPr>
            <a:spLocks noGrp="1"/>
          </p:cNvSpPr>
          <p:nvPr>
            <p:ph type="ctrTitle"/>
          </p:nvPr>
        </p:nvSpPr>
        <p:spPr>
          <a:xfrm>
            <a:off x="2417780" y="1316522"/>
            <a:ext cx="8637073" cy="2541431"/>
          </a:xfrm>
        </p:spPr>
        <p:txBody>
          <a:bodyPr>
            <a:normAutofit fontScale="90000"/>
          </a:bodyPr>
          <a:lstStyle/>
          <a:p>
            <a:pPr algn="ctr"/>
            <a:r>
              <a:rPr lang="en-GB" b="1" spc="-95" dirty="0">
                <a:solidFill>
                  <a:srgbClr val="FF0000"/>
                </a:solidFill>
                <a:latin typeface="Trebuchet MS"/>
                <a:cs typeface="Trebuchet MS"/>
              </a:rPr>
              <a:t/>
            </a:r>
            <a:br>
              <a:rPr lang="en-GB" b="1" spc="-95" dirty="0">
                <a:solidFill>
                  <a:srgbClr val="FF0000"/>
                </a:solidFill>
                <a:latin typeface="Trebuchet MS"/>
                <a:cs typeface="Trebuchet MS"/>
              </a:rPr>
            </a:br>
            <a:r>
              <a:rPr lang="en-GB" b="1" spc="-95" dirty="0">
                <a:solidFill>
                  <a:srgbClr val="FF0000"/>
                </a:solidFill>
                <a:latin typeface="Trebuchet MS"/>
                <a:cs typeface="Trebuchet MS"/>
              </a:rPr>
              <a:t/>
            </a:r>
            <a:br>
              <a:rPr lang="en-GB" b="1" spc="-95" dirty="0">
                <a:solidFill>
                  <a:srgbClr val="FF0000"/>
                </a:solidFill>
                <a:latin typeface="Trebuchet MS"/>
                <a:cs typeface="Trebuchet MS"/>
              </a:rPr>
            </a:br>
            <a:r>
              <a:rPr lang="en-GB" b="1" spc="-95" dirty="0">
                <a:solidFill>
                  <a:srgbClr val="FF0000"/>
                </a:solidFill>
                <a:latin typeface="Trebuchet MS"/>
                <a:cs typeface="Trebuchet MS"/>
              </a:rPr>
              <a:t/>
            </a:r>
            <a:br>
              <a:rPr lang="en-GB" b="1" spc="-95" dirty="0">
                <a:solidFill>
                  <a:srgbClr val="FF0000"/>
                </a:solidFill>
                <a:latin typeface="Trebuchet MS"/>
                <a:cs typeface="Trebuchet MS"/>
              </a:rPr>
            </a:br>
            <a:r>
              <a:rPr lang="en-GB" b="1" spc="-90" dirty="0">
                <a:solidFill>
                  <a:srgbClr val="FF0000"/>
                </a:solidFill>
                <a:latin typeface="Trebuchet MS"/>
                <a:cs typeface="Trebuchet MS"/>
              </a:rPr>
              <a:t/>
            </a:r>
            <a:br>
              <a:rPr lang="en-GB" b="1" spc="-90" dirty="0">
                <a:solidFill>
                  <a:srgbClr val="FF0000"/>
                </a:solidFill>
                <a:latin typeface="Trebuchet MS"/>
                <a:cs typeface="Trebuchet MS"/>
              </a:rPr>
            </a:br>
            <a:r>
              <a:rPr lang="en-GB" b="1" spc="-95" dirty="0" smtClean="0">
                <a:latin typeface="Trebuchet MS"/>
                <a:cs typeface="Trebuchet MS"/>
              </a:rPr>
              <a:t>UNDERSTANDING The </a:t>
            </a:r>
            <a:r>
              <a:rPr lang="en-GB" b="1" spc="-95" dirty="0" err="1" smtClean="0">
                <a:latin typeface="Trebuchet MS"/>
                <a:cs typeface="Trebuchet MS"/>
              </a:rPr>
              <a:t>contrmpory</a:t>
            </a:r>
            <a:r>
              <a:rPr lang="en-GB" b="1" spc="-95" dirty="0" smtClean="0">
                <a:latin typeface="Trebuchet MS"/>
                <a:cs typeface="Trebuchet MS"/>
              </a:rPr>
              <a:t> Human </a:t>
            </a:r>
            <a:r>
              <a:rPr lang="en-GB" b="1" spc="-95" dirty="0" err="1" smtClean="0">
                <a:latin typeface="Trebuchet MS"/>
                <a:cs typeface="Trebuchet MS"/>
              </a:rPr>
              <a:t>Resourses</a:t>
            </a:r>
            <a:r>
              <a:rPr lang="en-GB" b="1" spc="-95" dirty="0" smtClean="0">
                <a:latin typeface="Trebuchet MS"/>
                <a:cs typeface="Trebuchet MS"/>
              </a:rPr>
              <a:t> Function</a:t>
            </a:r>
            <a:r>
              <a:rPr lang="en-GB" dirty="0">
                <a:latin typeface="Trebuchet MS"/>
                <a:cs typeface="Trebuchet MS"/>
              </a:rPr>
              <a:t/>
            </a:r>
            <a:br>
              <a:rPr lang="en-GB" dirty="0">
                <a:latin typeface="Trebuchet MS"/>
                <a:cs typeface="Trebuchet MS"/>
              </a:rPr>
            </a:br>
            <a:endParaRPr lang="en-GB" dirty="0"/>
          </a:p>
        </p:txBody>
      </p:sp>
      <p:sp>
        <p:nvSpPr>
          <p:cNvPr id="3" name="Subtitle 2">
            <a:extLst>
              <a:ext uri="{FF2B5EF4-FFF2-40B4-BE49-F238E27FC236}">
                <a16:creationId xmlns:a16="http://schemas.microsoft.com/office/drawing/2014/main" xmlns="" id="{ECB38C87-83D1-4FBB-8449-58031924262E}"/>
              </a:ext>
            </a:extLst>
          </p:cNvPr>
          <p:cNvSpPr>
            <a:spLocks noGrp="1"/>
          </p:cNvSpPr>
          <p:nvPr>
            <p:ph type="subTitle" idx="1"/>
          </p:nvPr>
        </p:nvSpPr>
        <p:spPr>
          <a:xfrm>
            <a:off x="2417780" y="3557708"/>
            <a:ext cx="8637072" cy="1975074"/>
          </a:xfrm>
        </p:spPr>
        <p:txBody>
          <a:bodyPr>
            <a:normAutofit/>
          </a:bodyPr>
          <a:lstStyle/>
          <a:p>
            <a:r>
              <a:rPr lang="en-GB" dirty="0"/>
              <a:t>Presented By: </a:t>
            </a:r>
          </a:p>
          <a:p>
            <a:pPr algn="ctr"/>
            <a:r>
              <a:rPr lang="en-GB" dirty="0" smtClean="0"/>
              <a:t>Danielle Williams</a:t>
            </a:r>
            <a:endParaRPr lang="en-GB" dirty="0"/>
          </a:p>
          <a:p>
            <a:pPr algn="ctr"/>
            <a:r>
              <a:rPr lang="en-GB" dirty="0" smtClean="0"/>
              <a:t>Student Number: 53310261</a:t>
            </a:r>
          </a:p>
          <a:p>
            <a:pPr algn="ctr"/>
            <a:r>
              <a:rPr lang="en-GB" dirty="0" smtClean="0"/>
              <a:t>5CMHR</a:t>
            </a:r>
            <a:endParaRPr lang="en-GB" dirty="0"/>
          </a:p>
        </p:txBody>
      </p:sp>
    </p:spTree>
    <p:extLst>
      <p:ext uri="{BB962C8B-B14F-4D97-AF65-F5344CB8AC3E}">
        <p14:creationId xmlns:p14="http://schemas.microsoft.com/office/powerpoint/2010/main" val="2425173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31992A-1DFE-4EBD-A615-697D0B102D5A}"/>
              </a:ext>
            </a:extLst>
          </p:cNvPr>
          <p:cNvSpPr>
            <a:spLocks noGrp="1"/>
          </p:cNvSpPr>
          <p:nvPr>
            <p:ph type="title"/>
          </p:nvPr>
        </p:nvSpPr>
        <p:spPr>
          <a:xfrm>
            <a:off x="1451579" y="1181100"/>
            <a:ext cx="9603275" cy="672654"/>
          </a:xfrm>
        </p:spPr>
        <p:txBody>
          <a:bodyPr/>
          <a:lstStyle/>
          <a:p>
            <a:r>
              <a:rPr lang="en-GB" dirty="0" smtClean="0"/>
              <a:t>The Purpose of the HR FUNCTION</a:t>
            </a:r>
            <a:endParaRPr lang="en-GB" dirty="0"/>
          </a:p>
        </p:txBody>
      </p:sp>
      <p:sp>
        <p:nvSpPr>
          <p:cNvPr id="3" name="Content Placeholder 2">
            <a:extLst>
              <a:ext uri="{FF2B5EF4-FFF2-40B4-BE49-F238E27FC236}">
                <a16:creationId xmlns:a16="http://schemas.microsoft.com/office/drawing/2014/main" xmlns="" id="{AEDBA16D-EFC7-47A3-8710-7FE835FB995D}"/>
              </a:ext>
            </a:extLst>
          </p:cNvPr>
          <p:cNvSpPr>
            <a:spLocks noGrp="1"/>
          </p:cNvSpPr>
          <p:nvPr>
            <p:ph idx="1"/>
          </p:nvPr>
        </p:nvSpPr>
        <p:spPr/>
        <p:txBody>
          <a:bodyPr>
            <a:normAutofit/>
          </a:bodyPr>
          <a:lstStyle/>
          <a:p>
            <a:pPr marL="237490">
              <a:lnSpc>
                <a:spcPct val="100000"/>
              </a:lnSpc>
              <a:spcBef>
                <a:spcPts val="1180"/>
              </a:spcBef>
            </a:pPr>
            <a:r>
              <a:rPr lang="en-GB" sz="2800" dirty="0" smtClean="0">
                <a:cs typeface="Times New Roman"/>
              </a:rPr>
              <a:t>To Support the Delivery of the Organisations Strategy</a:t>
            </a:r>
            <a:endParaRPr lang="en-GB" sz="2800" dirty="0">
              <a:cs typeface="Times New Roman"/>
            </a:endParaRPr>
          </a:p>
          <a:p>
            <a:pPr marL="237490">
              <a:lnSpc>
                <a:spcPct val="100000"/>
              </a:lnSpc>
            </a:pPr>
            <a:r>
              <a:rPr lang="en-GB" sz="2800" spc="-40" dirty="0" smtClean="0">
                <a:cs typeface="Arial"/>
              </a:rPr>
              <a:t>To Manage the effectiveness of HR Performance</a:t>
            </a:r>
          </a:p>
          <a:p>
            <a:pPr marL="237490">
              <a:lnSpc>
                <a:spcPct val="100000"/>
              </a:lnSpc>
            </a:pPr>
            <a:r>
              <a:rPr lang="en-GB" sz="2800" spc="-40" dirty="0" smtClean="0">
                <a:cs typeface="Arial"/>
              </a:rPr>
              <a:t>To Promote Employee Welfare</a:t>
            </a:r>
          </a:p>
          <a:p>
            <a:pPr marL="237490">
              <a:lnSpc>
                <a:spcPct val="100000"/>
              </a:lnSpc>
            </a:pPr>
            <a:r>
              <a:rPr lang="en-GB" sz="2800" spc="-40" dirty="0" smtClean="0">
                <a:cs typeface="Arial"/>
              </a:rPr>
              <a:t>To Plan Change Management</a:t>
            </a:r>
          </a:p>
          <a:p>
            <a:pPr marL="237490">
              <a:lnSpc>
                <a:spcPct val="100000"/>
              </a:lnSpc>
            </a:pPr>
            <a:r>
              <a:rPr lang="en-GB" sz="2800" spc="-40" dirty="0" smtClean="0">
                <a:cs typeface="Arial"/>
              </a:rPr>
              <a:t>To Develop Individually or as a Team </a:t>
            </a:r>
            <a:endParaRPr lang="en-GB" sz="2800" spc="-40" dirty="0">
              <a:cs typeface="Arial"/>
            </a:endParaRPr>
          </a:p>
          <a:p>
            <a:pPr marL="237490">
              <a:lnSpc>
                <a:spcPct val="100000"/>
              </a:lnSpc>
              <a:spcBef>
                <a:spcPts val="1180"/>
              </a:spcBef>
            </a:pPr>
            <a:endParaRPr lang="en-GB" sz="2200" dirty="0">
              <a:cs typeface="Times New Roman"/>
            </a:endParaRPr>
          </a:p>
        </p:txBody>
      </p:sp>
    </p:spTree>
    <p:extLst>
      <p:ext uri="{BB962C8B-B14F-4D97-AF65-F5344CB8AC3E}">
        <p14:creationId xmlns:p14="http://schemas.microsoft.com/office/powerpoint/2010/main" val="532238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429E2AC5-89B4-4723-B129-3CAC9742BD2A}"/>
              </a:ext>
            </a:extLst>
          </p:cNvPr>
          <p:cNvSpPr>
            <a:spLocks noGrp="1"/>
          </p:cNvSpPr>
          <p:nvPr>
            <p:ph idx="1"/>
          </p:nvPr>
        </p:nvSpPr>
        <p:spPr>
          <a:xfrm>
            <a:off x="1451579" y="1292087"/>
            <a:ext cx="9603275" cy="4174258"/>
          </a:xfrm>
        </p:spPr>
        <p:txBody>
          <a:bodyPr>
            <a:normAutofit/>
          </a:bodyPr>
          <a:lstStyle/>
          <a:p>
            <a:pPr marL="236855" marR="601345" indent="0">
              <a:lnSpc>
                <a:spcPts val="2930"/>
              </a:lnSpc>
              <a:spcBef>
                <a:spcPts val="5"/>
              </a:spcBef>
              <a:buNone/>
            </a:pPr>
            <a:r>
              <a:rPr lang="en-GB" sz="3200" spc="-45" dirty="0" smtClean="0">
                <a:latin typeface="Arial"/>
                <a:cs typeface="Arial"/>
              </a:rPr>
              <a:t>BENEFITS OF HR MANAGEMENT:</a:t>
            </a:r>
            <a:endParaRPr lang="en-GB" sz="3200" spc="-45" dirty="0">
              <a:latin typeface="Arial"/>
              <a:cs typeface="Arial"/>
            </a:endParaRPr>
          </a:p>
          <a:p>
            <a:r>
              <a:rPr lang="en-GB" sz="2800" dirty="0" smtClean="0"/>
              <a:t>Improve Employee Turnover</a:t>
            </a:r>
          </a:p>
          <a:p>
            <a:r>
              <a:rPr lang="en-GB" sz="2800" dirty="0" smtClean="0"/>
              <a:t>Conflict Resolutions</a:t>
            </a:r>
          </a:p>
          <a:p>
            <a:r>
              <a:rPr lang="en-GB" sz="2800" dirty="0" smtClean="0"/>
              <a:t>Employee Satisfaction</a:t>
            </a:r>
          </a:p>
          <a:p>
            <a:r>
              <a:rPr lang="en-GB" sz="2800" dirty="0" smtClean="0"/>
              <a:t>Improve Employee Performance</a:t>
            </a:r>
          </a:p>
          <a:p>
            <a:r>
              <a:rPr lang="en-GB" sz="2800" dirty="0" smtClean="0"/>
              <a:t>Training and Development</a:t>
            </a:r>
          </a:p>
          <a:p>
            <a:endParaRPr lang="en-GB" dirty="0"/>
          </a:p>
        </p:txBody>
      </p:sp>
    </p:spTree>
    <p:extLst>
      <p:ext uri="{BB962C8B-B14F-4D97-AF65-F5344CB8AC3E}">
        <p14:creationId xmlns:p14="http://schemas.microsoft.com/office/powerpoint/2010/main" val="3932155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1193800"/>
            <a:ext cx="9603275" cy="596900"/>
          </a:xfrm>
        </p:spPr>
        <p:txBody>
          <a:bodyPr>
            <a:normAutofit/>
          </a:bodyPr>
          <a:lstStyle/>
          <a:p>
            <a:r>
              <a:rPr lang="en-GB" dirty="0" smtClean="0"/>
              <a:t>Key OBJECTIVES:</a:t>
            </a:r>
            <a:endParaRPr lang="en-GB" dirty="0"/>
          </a:p>
        </p:txBody>
      </p:sp>
      <p:sp>
        <p:nvSpPr>
          <p:cNvPr id="3" name="Content Placeholder 2"/>
          <p:cNvSpPr>
            <a:spLocks noGrp="1"/>
          </p:cNvSpPr>
          <p:nvPr>
            <p:ph idx="1"/>
          </p:nvPr>
        </p:nvSpPr>
        <p:spPr/>
        <p:txBody>
          <a:bodyPr>
            <a:normAutofit fontScale="92500" lnSpcReduction="10000"/>
          </a:bodyPr>
          <a:lstStyle/>
          <a:p>
            <a:r>
              <a:rPr lang="en-GB" sz="2800" dirty="0"/>
              <a:t>Recruitment</a:t>
            </a:r>
          </a:p>
          <a:p>
            <a:r>
              <a:rPr lang="en-GB" sz="2800" dirty="0" smtClean="0"/>
              <a:t>Development</a:t>
            </a:r>
            <a:endParaRPr lang="en-GB" sz="2800" dirty="0"/>
          </a:p>
          <a:p>
            <a:r>
              <a:rPr lang="en-GB" sz="2800" dirty="0"/>
              <a:t>Communication</a:t>
            </a:r>
          </a:p>
          <a:p>
            <a:r>
              <a:rPr lang="en-GB" sz="2800" dirty="0"/>
              <a:t>Talent Planning</a:t>
            </a:r>
          </a:p>
          <a:p>
            <a:r>
              <a:rPr lang="en-GB" sz="2800" dirty="0"/>
              <a:t>Team Building </a:t>
            </a:r>
          </a:p>
          <a:p>
            <a:r>
              <a:rPr lang="en-GB" sz="2800" dirty="0" smtClean="0"/>
              <a:t>Wellbeing </a:t>
            </a:r>
            <a:endParaRPr lang="en-GB" sz="2800" dirty="0"/>
          </a:p>
        </p:txBody>
      </p:sp>
    </p:spTree>
    <p:extLst>
      <p:ext uri="{BB962C8B-B14F-4D97-AF65-F5344CB8AC3E}">
        <p14:creationId xmlns:p14="http://schemas.microsoft.com/office/powerpoint/2010/main" val="4030265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xmlns="" id="{A845F7BA-63FD-47DE-B377-B5D98DD1FF7A}"/>
              </a:ext>
            </a:extLst>
          </p:cNvPr>
          <p:cNvSpPr>
            <a:spLocks noGrp="1"/>
          </p:cNvSpPr>
          <p:nvPr>
            <p:ph idx="1"/>
          </p:nvPr>
        </p:nvSpPr>
        <p:spPr>
          <a:xfrm>
            <a:off x="1451579" y="1207349"/>
            <a:ext cx="9603275" cy="3450613"/>
          </a:xfrm>
        </p:spPr>
        <p:txBody>
          <a:bodyPr>
            <a:normAutofit/>
          </a:bodyPr>
          <a:lstStyle/>
          <a:p>
            <a:pPr marL="0" indent="0">
              <a:buNone/>
            </a:pPr>
            <a:r>
              <a:rPr lang="en-GB" sz="3200" dirty="0"/>
              <a:t>C</a:t>
            </a:r>
            <a:r>
              <a:rPr lang="en-GB" sz="3200" dirty="0" smtClean="0"/>
              <a:t>HANGE MANAGEMENT:	</a:t>
            </a:r>
            <a:r>
              <a:rPr lang="en-GB" dirty="0" smtClean="0"/>
              <a:t>														</a:t>
            </a:r>
          </a:p>
          <a:p>
            <a:r>
              <a:rPr lang="en-GB" sz="2800" dirty="0" smtClean="0"/>
              <a:t>Delivering Change</a:t>
            </a:r>
            <a:endParaRPr lang="en-GB" sz="2800" dirty="0"/>
          </a:p>
          <a:p>
            <a:r>
              <a:rPr lang="en-GB" sz="2800" dirty="0" smtClean="0"/>
              <a:t>Adapting to Change</a:t>
            </a:r>
          </a:p>
          <a:p>
            <a:r>
              <a:rPr lang="en-GB" sz="2800" dirty="0" smtClean="0"/>
              <a:t>Moving forward from Change</a:t>
            </a:r>
            <a:endParaRPr lang="en-GB" sz="2800" dirty="0"/>
          </a:p>
          <a:p>
            <a:pPr marL="0" indent="0">
              <a:buNone/>
            </a:pPr>
            <a:endParaRPr lang="en-GB" dirty="0"/>
          </a:p>
        </p:txBody>
      </p:sp>
    </p:spTree>
    <p:extLst>
      <p:ext uri="{BB962C8B-B14F-4D97-AF65-F5344CB8AC3E}">
        <p14:creationId xmlns:p14="http://schemas.microsoft.com/office/powerpoint/2010/main" val="2898800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451579" y="990600"/>
            <a:ext cx="9603275" cy="4475745"/>
          </a:xfrm>
        </p:spPr>
        <p:txBody>
          <a:bodyPr/>
          <a:lstStyle/>
          <a:p>
            <a:pPr marL="0" indent="0">
              <a:buNone/>
            </a:pPr>
            <a:r>
              <a:rPr lang="en-GB" dirty="0" smtClean="0"/>
              <a:t>LEWIN (1950) Unfreeze, Change and Re-Freeze</a:t>
            </a:r>
            <a:endParaRPr lang="en-GB" dirty="0"/>
          </a:p>
        </p:txBody>
      </p:sp>
      <p:sp>
        <p:nvSpPr>
          <p:cNvPr id="5" name="Content Placeholder 2">
            <a:extLst>
              <a:ext uri="{FF2B5EF4-FFF2-40B4-BE49-F238E27FC236}">
                <a16:creationId xmlns:a16="http://schemas.microsoft.com/office/drawing/2014/main" xmlns="" id="{2526FCF0-6078-4D26-A69C-5E419153D67F}"/>
              </a:ext>
            </a:extLst>
          </p:cNvPr>
          <p:cNvSpPr txBox="1">
            <a:spLocks/>
          </p:cNvSpPr>
          <p:nvPr/>
        </p:nvSpPr>
        <p:spPr>
          <a:xfrm>
            <a:off x="4778978" y="5139136"/>
            <a:ext cx="9603275" cy="4356047"/>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Font typeface="Arial" panose="020B0604020202020204" pitchFamily="34" charset="0"/>
              <a:buNone/>
            </a:pPr>
            <a:endParaRPr lang="en-GB" sz="3200" dirty="0"/>
          </a:p>
        </p:txBody>
      </p:sp>
      <p:pic>
        <p:nvPicPr>
          <p:cNvPr id="6" name="Picture 2" descr="Lewin's Change Model: Unfreeze, Change, Refreez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2900" y="2501900"/>
            <a:ext cx="91821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95716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1130300"/>
            <a:ext cx="9603275" cy="723454"/>
          </a:xfrm>
        </p:spPr>
        <p:txBody>
          <a:bodyPr/>
          <a:lstStyle/>
          <a:p>
            <a:r>
              <a:rPr lang="en-GB" dirty="0" smtClean="0"/>
              <a:t>HR ETHICS:</a:t>
            </a:r>
            <a:endParaRPr lang="en-GB" dirty="0"/>
          </a:p>
        </p:txBody>
      </p:sp>
      <p:sp>
        <p:nvSpPr>
          <p:cNvPr id="3" name="Content Placeholder 2"/>
          <p:cNvSpPr>
            <a:spLocks noGrp="1"/>
          </p:cNvSpPr>
          <p:nvPr>
            <p:ph idx="1"/>
          </p:nvPr>
        </p:nvSpPr>
        <p:spPr/>
        <p:txBody>
          <a:bodyPr>
            <a:noAutofit/>
          </a:bodyPr>
          <a:lstStyle/>
          <a:p>
            <a:r>
              <a:rPr lang="en-GB" sz="3200" dirty="0" smtClean="0"/>
              <a:t>Behaviours</a:t>
            </a:r>
          </a:p>
          <a:p>
            <a:endParaRPr lang="en-GB" sz="3200" dirty="0"/>
          </a:p>
          <a:p>
            <a:r>
              <a:rPr lang="en-GB" sz="3200" dirty="0" smtClean="0"/>
              <a:t>Standards</a:t>
            </a:r>
          </a:p>
          <a:p>
            <a:endParaRPr lang="en-GB" sz="3200" dirty="0"/>
          </a:p>
          <a:p>
            <a:r>
              <a:rPr lang="en-GB" sz="3200" dirty="0" smtClean="0"/>
              <a:t>Role Modelling</a:t>
            </a:r>
            <a:endParaRPr lang="en-GB" sz="3200" dirty="0"/>
          </a:p>
        </p:txBody>
      </p:sp>
    </p:spTree>
    <p:extLst>
      <p:ext uri="{BB962C8B-B14F-4D97-AF65-F5344CB8AC3E}">
        <p14:creationId xmlns:p14="http://schemas.microsoft.com/office/powerpoint/2010/main" val="2116605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1092200"/>
            <a:ext cx="9603275" cy="761554"/>
          </a:xfrm>
        </p:spPr>
        <p:txBody>
          <a:bodyPr/>
          <a:lstStyle/>
          <a:p>
            <a:r>
              <a:rPr lang="en-GB" dirty="0" smtClean="0"/>
              <a:t>POSITIVE HR OUTCOMES:</a:t>
            </a:r>
            <a:endParaRPr lang="en-GB" dirty="0"/>
          </a:p>
        </p:txBody>
      </p:sp>
      <p:sp>
        <p:nvSpPr>
          <p:cNvPr id="3" name="Content Placeholder 2"/>
          <p:cNvSpPr>
            <a:spLocks noGrp="1"/>
          </p:cNvSpPr>
          <p:nvPr>
            <p:ph idx="1"/>
          </p:nvPr>
        </p:nvSpPr>
        <p:spPr/>
        <p:txBody>
          <a:bodyPr>
            <a:noAutofit/>
          </a:bodyPr>
          <a:lstStyle/>
          <a:p>
            <a:r>
              <a:rPr lang="en-GB" sz="3200" dirty="0" smtClean="0"/>
              <a:t>Commitment/Security  </a:t>
            </a:r>
          </a:p>
          <a:p>
            <a:r>
              <a:rPr lang="en-GB" sz="3200" dirty="0" smtClean="0"/>
              <a:t>Flexibility</a:t>
            </a:r>
          </a:p>
          <a:p>
            <a:r>
              <a:rPr lang="en-GB" sz="3200" dirty="0" smtClean="0"/>
              <a:t>Involvement</a:t>
            </a:r>
          </a:p>
          <a:p>
            <a:r>
              <a:rPr lang="en-GB" sz="3200" dirty="0" smtClean="0"/>
              <a:t>Voice </a:t>
            </a:r>
            <a:endParaRPr lang="en-GB" sz="3200" dirty="0"/>
          </a:p>
        </p:txBody>
      </p:sp>
    </p:spTree>
    <p:extLst>
      <p:ext uri="{BB962C8B-B14F-4D97-AF65-F5344CB8AC3E}">
        <p14:creationId xmlns:p14="http://schemas.microsoft.com/office/powerpoint/2010/main" val="255236966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11176</TotalTime>
  <Words>1958</Words>
  <Application>Microsoft Office PowerPoint</Application>
  <PresentationFormat>Widescreen</PresentationFormat>
  <Paragraphs>88</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Gill Sans MT</vt:lpstr>
      <vt:lpstr>Times New Roman</vt:lpstr>
      <vt:lpstr>Trebuchet MS</vt:lpstr>
      <vt:lpstr>Gallery</vt:lpstr>
      <vt:lpstr>    UNDERSTANDING The contrmpory Human Resourses Function </vt:lpstr>
      <vt:lpstr>The Purpose of the HR FUNCTION</vt:lpstr>
      <vt:lpstr>PowerPoint Presentation</vt:lpstr>
      <vt:lpstr>Key OBJECTIVES:</vt:lpstr>
      <vt:lpstr>PowerPoint Presentation</vt:lpstr>
      <vt:lpstr>PowerPoint Presentation</vt:lpstr>
      <vt:lpstr>HR ETHICS:</vt:lpstr>
      <vt:lpstr>POSITIVE HR OUTCOMES: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Operator  Development training</dc:title>
  <dc:creator>Robert Gethin Edwards</dc:creator>
  <cp:lastModifiedBy>Danielle Morgans</cp:lastModifiedBy>
  <cp:revision>50</cp:revision>
  <dcterms:created xsi:type="dcterms:W3CDTF">2018-07-13T18:24:03Z</dcterms:created>
  <dcterms:modified xsi:type="dcterms:W3CDTF">2020-02-13T17:45:39Z</dcterms:modified>
</cp:coreProperties>
</file>