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2"/>
  </p:notesMasterIdLst>
  <p:sldIdLst>
    <p:sldId id="257" r:id="rId2"/>
    <p:sldId id="258" r:id="rId3"/>
    <p:sldId id="261" r:id="rId4"/>
    <p:sldId id="262" r:id="rId5"/>
    <p:sldId id="263" r:id="rId6"/>
    <p:sldId id="264" r:id="rId7"/>
    <p:sldId id="265" r:id="rId8"/>
    <p:sldId id="266" r:id="rId9"/>
    <p:sldId id="267" r:id="rId10"/>
    <p:sldId id="27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2296" autoAdjust="0"/>
  </p:normalViewPr>
  <p:slideViewPr>
    <p:cSldViewPr snapToGrid="0">
      <p:cViewPr varScale="1">
        <p:scale>
          <a:sx n="64" d="100"/>
          <a:sy n="64" d="100"/>
        </p:scale>
        <p:origin x="1397" y="38"/>
      </p:cViewPr>
      <p:guideLst/>
    </p:cSldViewPr>
  </p:slideViewPr>
  <p:outlineViewPr>
    <p:cViewPr>
      <p:scale>
        <a:sx n="33" d="100"/>
        <a:sy n="33" d="100"/>
      </p:scale>
      <p:origin x="0" y="-4402"/>
    </p:cViewPr>
  </p:outlineViewPr>
  <p:notesTextViewPr>
    <p:cViewPr>
      <p:scale>
        <a:sx n="1" d="1"/>
        <a:sy n="1" d="1"/>
      </p:scale>
      <p:origin x="0" y="-19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70AA9A-A1E9-4F1A-8C49-2CBBE1AD3332}"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11649B-CDA1-4759-906B-CEEFA6355C29}" type="slidenum">
              <a:rPr lang="en-GB" smtClean="0"/>
              <a:t>‹#›</a:t>
            </a:fld>
            <a:endParaRPr lang="en-GB"/>
          </a:p>
        </p:txBody>
      </p:sp>
    </p:spTree>
    <p:extLst>
      <p:ext uri="{BB962C8B-B14F-4D97-AF65-F5344CB8AC3E}">
        <p14:creationId xmlns:p14="http://schemas.microsoft.com/office/powerpoint/2010/main" val="230408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presentation is about the role and importance of quality service , hospitality and guest services within the hotel industry. I will discuss multiple subjects as follows .</a:t>
            </a:r>
          </a:p>
        </p:txBody>
      </p:sp>
      <p:sp>
        <p:nvSpPr>
          <p:cNvPr id="4" name="Slide Number Placeholder 3"/>
          <p:cNvSpPr>
            <a:spLocks noGrp="1"/>
          </p:cNvSpPr>
          <p:nvPr>
            <p:ph type="sldNum" sz="quarter" idx="5"/>
          </p:nvPr>
        </p:nvSpPr>
        <p:spPr/>
        <p:txBody>
          <a:bodyPr/>
          <a:lstStyle/>
          <a:p>
            <a:fld id="{A411649B-CDA1-4759-906B-CEEFA6355C29}" type="slidenum">
              <a:rPr lang="en-GB" smtClean="0"/>
              <a:t>1</a:t>
            </a:fld>
            <a:endParaRPr lang="en-GB"/>
          </a:p>
        </p:txBody>
      </p:sp>
    </p:spTree>
    <p:extLst>
      <p:ext uri="{BB962C8B-B14F-4D97-AF65-F5344CB8AC3E}">
        <p14:creationId xmlns:p14="http://schemas.microsoft.com/office/powerpoint/2010/main" val="62806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subject of this presentation is the Edition hotel in Soho/ London </a:t>
            </a:r>
            <a:r>
              <a:rPr lang="en-GB" dirty="0" err="1"/>
              <a:t>Uk</a:t>
            </a:r>
            <a:r>
              <a:rPr lang="en-GB" dirty="0"/>
              <a:t>, Other subjects that I will cover during this presentation are the main consumers of Edition hotel, the nature and role of the guest services and facilities in these hotels,  role and function of guest services and importance of hospitality, wow factor and exceeding expectations. </a:t>
            </a:r>
          </a:p>
        </p:txBody>
      </p:sp>
      <p:sp>
        <p:nvSpPr>
          <p:cNvPr id="4" name="Slide Number Placeholder 3"/>
          <p:cNvSpPr>
            <a:spLocks noGrp="1"/>
          </p:cNvSpPr>
          <p:nvPr>
            <p:ph type="sldNum" sz="quarter" idx="5"/>
          </p:nvPr>
        </p:nvSpPr>
        <p:spPr/>
        <p:txBody>
          <a:bodyPr/>
          <a:lstStyle/>
          <a:p>
            <a:fld id="{A411649B-CDA1-4759-906B-CEEFA6355C29}" type="slidenum">
              <a:rPr lang="en-GB" smtClean="0"/>
              <a:t>2</a:t>
            </a:fld>
            <a:endParaRPr lang="en-GB"/>
          </a:p>
        </p:txBody>
      </p:sp>
    </p:spTree>
    <p:extLst>
      <p:ext uri="{BB962C8B-B14F-4D97-AF65-F5344CB8AC3E}">
        <p14:creationId xmlns:p14="http://schemas.microsoft.com/office/powerpoint/2010/main" val="38977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D6D6D"/>
                </a:solidFill>
                <a:effectLst/>
                <a:latin typeface="HelveticaNeueLTStd-Lt"/>
              </a:rPr>
              <a:t>Located in gateway cities like London, New York, Shanghai, Dubai and many other famous cities, these are hotels where you’ll find guests rubbing elbows with locals because there’s no better place to be. Envisioned by Ian Schrager and Marriott International, EDITION is a personal and unique hotel experience, and it is a collaboration that has served the hotel and its guests well. </a:t>
            </a:r>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3</a:t>
            </a:fld>
            <a:endParaRPr lang="en-GB"/>
          </a:p>
        </p:txBody>
      </p:sp>
    </p:spTree>
    <p:extLst>
      <p:ext uri="{BB962C8B-B14F-4D97-AF65-F5344CB8AC3E}">
        <p14:creationId xmlns:p14="http://schemas.microsoft.com/office/powerpoint/2010/main" val="998468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666666"/>
                </a:solidFill>
                <a:effectLst/>
                <a:latin typeface="HelveticaNeueLTStd-Lt"/>
              </a:rPr>
              <a:t>173 unique rooms and suites, some with oversized furnished terraces</a:t>
            </a:r>
          </a:p>
          <a:p>
            <a:pPr algn="l">
              <a:buFont typeface="Arial" panose="020B0604020202020204" pitchFamily="34" charset="0"/>
              <a:buChar char="•"/>
            </a:pPr>
            <a:r>
              <a:rPr lang="en-GB" b="0" i="0" dirty="0">
                <a:solidFill>
                  <a:srgbClr val="666666"/>
                </a:solidFill>
                <a:effectLst/>
                <a:latin typeface="HelveticaNeueLTStd-Lt"/>
              </a:rPr>
              <a:t>One-of-a-kind Penthouse with 360-degree views of London</a:t>
            </a:r>
          </a:p>
          <a:p>
            <a:pPr algn="l">
              <a:buFont typeface="Arial" panose="020B0604020202020204" pitchFamily="34" charset="0"/>
              <a:buChar char="•"/>
            </a:pPr>
            <a:r>
              <a:rPr lang="en-GB" b="0" i="0" dirty="0">
                <a:solidFill>
                  <a:srgbClr val="666666"/>
                </a:solidFill>
                <a:effectLst/>
                <a:latin typeface="HelveticaNeueLTStd-Lt"/>
              </a:rPr>
              <a:t>Berners Tavern Restaurant with Private Dining Room by Michelin-starred Executive Chef Jason Atherton</a:t>
            </a:r>
          </a:p>
          <a:p>
            <a:pPr algn="l">
              <a:buFont typeface="Arial" panose="020B0604020202020204" pitchFamily="34" charset="0"/>
              <a:buNone/>
            </a:pPr>
            <a:r>
              <a:rPr lang="en-GB" b="1" i="0" u="none" strike="noStrike" dirty="0">
                <a:solidFill>
                  <a:srgbClr val="1C1C1C"/>
                </a:solidFill>
                <a:effectLst/>
                <a:latin typeface="Swiss-721"/>
              </a:rPr>
              <a:t>Dry Cleaning Service</a:t>
            </a:r>
            <a:endParaRPr lang="en-GB" b="0" i="0" dirty="0">
              <a:solidFill>
                <a:srgbClr val="666666"/>
              </a:solidFill>
              <a:effectLst/>
              <a:latin typeface="HelveticaNeueLTStd-Lt"/>
            </a:endParaRPr>
          </a:p>
          <a:p>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4</a:t>
            </a:fld>
            <a:endParaRPr lang="en-GB"/>
          </a:p>
        </p:txBody>
      </p:sp>
    </p:spTree>
    <p:extLst>
      <p:ext uri="{BB962C8B-B14F-4D97-AF65-F5344CB8AC3E}">
        <p14:creationId xmlns:p14="http://schemas.microsoft.com/office/powerpoint/2010/main" val="4145770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666666"/>
                </a:solidFill>
                <a:effectLst/>
                <a:latin typeface="HelveticaNeueLTStd-Lt"/>
              </a:rPr>
              <a:t>Customised banquet menus for private events, luncheons, dinner parties and business meetings</a:t>
            </a:r>
          </a:p>
          <a:p>
            <a:pPr algn="l">
              <a:buFont typeface="Arial" panose="020B0604020202020204" pitchFamily="34" charset="0"/>
              <a:buChar char="•"/>
            </a:pPr>
            <a:r>
              <a:rPr lang="en-GB" b="0" i="0" dirty="0">
                <a:solidFill>
                  <a:srgbClr val="666666"/>
                </a:solidFill>
                <a:effectLst/>
                <a:latin typeface="HelveticaNeueLTStd-Lt"/>
              </a:rPr>
              <a:t>24-hour Room Service</a:t>
            </a:r>
          </a:p>
          <a:p>
            <a:pPr algn="l">
              <a:buFont typeface="Arial" panose="020B0604020202020204" pitchFamily="34" charset="0"/>
              <a:buChar char="•"/>
            </a:pPr>
            <a:r>
              <a:rPr lang="en-GB" b="0" i="0" dirty="0">
                <a:solidFill>
                  <a:srgbClr val="666666"/>
                </a:solidFill>
                <a:effectLst/>
                <a:latin typeface="HelveticaNeueLTStd-Lt"/>
              </a:rPr>
              <a:t>Concierge Service</a:t>
            </a:r>
          </a:p>
          <a:p>
            <a:pPr algn="l">
              <a:buFont typeface="Arial" panose="020B0604020202020204" pitchFamily="34" charset="0"/>
              <a:buChar char="•"/>
            </a:pPr>
            <a:r>
              <a:rPr lang="en-GB" b="0" i="0" dirty="0">
                <a:solidFill>
                  <a:srgbClr val="666666"/>
                </a:solidFill>
                <a:effectLst/>
                <a:latin typeface="HelveticaNeueLTStd-Lt"/>
              </a:rPr>
              <a:t>Twice daily housekeeping</a:t>
            </a:r>
          </a:p>
          <a:p>
            <a:pPr algn="l">
              <a:buFont typeface="Arial" panose="020B0604020202020204" pitchFamily="34" charset="0"/>
              <a:buChar char="•"/>
            </a:pPr>
            <a:r>
              <a:rPr lang="en-GB" b="0" i="0" dirty="0">
                <a:solidFill>
                  <a:srgbClr val="666666"/>
                </a:solidFill>
                <a:effectLst/>
                <a:latin typeface="HelveticaNeueLTStd-Lt"/>
              </a:rPr>
              <a:t>Complimentary high-speed </a:t>
            </a:r>
            <a:r>
              <a:rPr lang="en-GB" b="0" i="0" dirty="0" err="1">
                <a:solidFill>
                  <a:srgbClr val="666666"/>
                </a:solidFill>
                <a:effectLst/>
                <a:latin typeface="HelveticaNeueLTStd-Lt"/>
              </a:rPr>
              <a:t>WiFi</a:t>
            </a:r>
            <a:r>
              <a:rPr lang="en-GB" b="0" i="0" dirty="0">
                <a:solidFill>
                  <a:srgbClr val="666666"/>
                </a:solidFill>
                <a:effectLst/>
                <a:latin typeface="HelveticaNeueLTStd-Lt"/>
              </a:rPr>
              <a:t> access throughout the hotel</a:t>
            </a:r>
          </a:p>
          <a:p>
            <a:pPr algn="l">
              <a:buFont typeface="Arial" panose="020B0604020202020204" pitchFamily="34" charset="0"/>
              <a:buChar char="•"/>
            </a:pPr>
            <a:r>
              <a:rPr lang="en-GB" b="0" i="0" dirty="0">
                <a:solidFill>
                  <a:srgbClr val="666666"/>
                </a:solidFill>
                <a:effectLst/>
                <a:latin typeface="HelveticaNeueLTStd-Lt"/>
              </a:rPr>
              <a:t>Executive Boardroom, Meeting Room and Private Event Space</a:t>
            </a:r>
          </a:p>
          <a:p>
            <a:pPr algn="l">
              <a:buFont typeface="Arial" panose="020B0604020202020204" pitchFamily="34" charset="0"/>
              <a:buChar char="•"/>
            </a:pPr>
            <a:r>
              <a:rPr lang="en-GB" b="0" i="0" dirty="0">
                <a:solidFill>
                  <a:srgbClr val="666666"/>
                </a:solidFill>
                <a:effectLst/>
                <a:latin typeface="HelveticaNeueLTStd-Lt"/>
              </a:rPr>
              <a:t>Portable computers, mobile phones and fax machines available upon request</a:t>
            </a:r>
          </a:p>
          <a:p>
            <a:pPr algn="l">
              <a:buFont typeface="Arial" panose="020B0604020202020204" pitchFamily="34" charset="0"/>
              <a:buChar char="•"/>
            </a:pPr>
            <a:r>
              <a:rPr lang="en-GB" b="0" i="0" dirty="0">
                <a:solidFill>
                  <a:srgbClr val="666666"/>
                </a:solidFill>
                <a:effectLst/>
                <a:latin typeface="HelveticaNeueLTStd-Lt"/>
              </a:rPr>
              <a:t>Newspapers of your choice delivered to your door upon request</a:t>
            </a:r>
          </a:p>
          <a:p>
            <a:pPr algn="l">
              <a:buFont typeface="Arial" panose="020B0604020202020204" pitchFamily="34" charset="0"/>
              <a:buChar char="•"/>
            </a:pPr>
            <a:r>
              <a:rPr lang="en-GB" b="0" i="0" dirty="0">
                <a:solidFill>
                  <a:srgbClr val="666666"/>
                </a:solidFill>
                <a:effectLst/>
                <a:latin typeface="HelveticaNeueLTStd-Lt"/>
              </a:rPr>
              <a:t>Video Conferencing</a:t>
            </a:r>
          </a:p>
          <a:p>
            <a:pPr algn="l">
              <a:buFont typeface="Arial" panose="020B0604020202020204" pitchFamily="34" charset="0"/>
              <a:buChar char="•"/>
            </a:pPr>
            <a:r>
              <a:rPr lang="en-GB" b="0" i="0" dirty="0">
                <a:solidFill>
                  <a:srgbClr val="666666"/>
                </a:solidFill>
                <a:effectLst/>
                <a:latin typeface="HelveticaNeueLTStd-Lt"/>
              </a:rPr>
              <a:t>Executive car services available</a:t>
            </a:r>
          </a:p>
          <a:p>
            <a:pPr algn="l">
              <a:buFont typeface="Arial" panose="020B0604020202020204" pitchFamily="34" charset="0"/>
              <a:buChar char="•"/>
            </a:pPr>
            <a:r>
              <a:rPr lang="en-GB" b="0" i="0" dirty="0">
                <a:solidFill>
                  <a:srgbClr val="666666"/>
                </a:solidFill>
                <a:effectLst/>
                <a:latin typeface="HelveticaNeueLTStd-Lt"/>
              </a:rPr>
              <a:t>Executive butler services available</a:t>
            </a:r>
          </a:p>
          <a:p>
            <a:pPr algn="l">
              <a:buFont typeface="Arial" panose="020B0604020202020204" pitchFamily="34" charset="0"/>
              <a:buChar char="•"/>
            </a:pPr>
            <a:r>
              <a:rPr lang="en-GB" b="0" i="0" dirty="0">
                <a:solidFill>
                  <a:srgbClr val="666666"/>
                </a:solidFill>
                <a:effectLst/>
                <a:latin typeface="HelveticaNeueLTStd-Lt"/>
              </a:rPr>
              <a:t>24-hour multi-lingual secretarial staff available</a:t>
            </a:r>
          </a:p>
          <a:p>
            <a:pPr algn="l">
              <a:buFont typeface="Arial" panose="020B0604020202020204" pitchFamily="34" charset="0"/>
              <a:buChar char="•"/>
            </a:pPr>
            <a:endParaRPr lang="en-GB" b="0" i="0" dirty="0">
              <a:solidFill>
                <a:srgbClr val="666666"/>
              </a:solidFill>
              <a:effectLst/>
              <a:latin typeface="HelveticaNeueLTStd-Lt"/>
            </a:endParaRPr>
          </a:p>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5</a:t>
            </a:fld>
            <a:endParaRPr lang="en-GB"/>
          </a:p>
        </p:txBody>
      </p:sp>
    </p:spTree>
    <p:extLst>
      <p:ext uri="{BB962C8B-B14F-4D97-AF65-F5344CB8AC3E}">
        <p14:creationId xmlns:p14="http://schemas.microsoft.com/office/powerpoint/2010/main" val="2822705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666666"/>
                </a:solidFill>
                <a:effectLst/>
                <a:latin typeface="HelveticaNeueLTStd-Lt"/>
              </a:rPr>
              <a:t> Complimentary use of the 24-hour fitness centre</a:t>
            </a:r>
          </a:p>
          <a:p>
            <a:pPr algn="l">
              <a:buFont typeface="Arial" panose="020B0604020202020204" pitchFamily="34" charset="0"/>
              <a:buChar char="•"/>
            </a:pPr>
            <a:r>
              <a:rPr lang="en-GB" b="0" i="0" dirty="0">
                <a:solidFill>
                  <a:srgbClr val="666666"/>
                </a:solidFill>
                <a:effectLst/>
                <a:latin typeface="HelveticaNeueLTStd-Lt"/>
              </a:rPr>
              <a:t>Lobby and Punch Room Bars</a:t>
            </a:r>
          </a:p>
          <a:p>
            <a:pPr algn="l">
              <a:buFont typeface="Arial" panose="020B0604020202020204" pitchFamily="34" charset="0"/>
              <a:buChar char="•"/>
            </a:pPr>
            <a:r>
              <a:rPr lang="en-GB" b="0" i="0" dirty="0">
                <a:solidFill>
                  <a:srgbClr val="666666"/>
                </a:solidFill>
                <a:effectLst/>
                <a:latin typeface="HelveticaNeueLTStd-Lt"/>
              </a:rPr>
              <a:t>Valet Parking</a:t>
            </a:r>
          </a:p>
          <a:p>
            <a:pPr algn="l">
              <a:buFont typeface="Arial" panose="020B0604020202020204" pitchFamily="34" charset="0"/>
              <a:buChar char="•"/>
            </a:pPr>
            <a:r>
              <a:rPr lang="en-GB" b="0" i="0" dirty="0">
                <a:solidFill>
                  <a:srgbClr val="666666"/>
                </a:solidFill>
                <a:effectLst/>
                <a:latin typeface="HelveticaNeueLTStd-Lt"/>
              </a:rPr>
              <a:t>fitness equipment including cardiovascular machines with personal flat-screen TVs</a:t>
            </a:r>
          </a:p>
          <a:p>
            <a:pPr algn="l">
              <a:buFont typeface="Arial" panose="020B0604020202020204" pitchFamily="34" charset="0"/>
              <a:buChar char="•"/>
            </a:pPr>
            <a:r>
              <a:rPr lang="en-GB" b="0" i="0" dirty="0">
                <a:solidFill>
                  <a:srgbClr val="666666"/>
                </a:solidFill>
                <a:effectLst/>
                <a:latin typeface="HelveticaNeueLTStd-Lt"/>
              </a:rPr>
              <a:t>Personal training sessions available on request</a:t>
            </a:r>
          </a:p>
          <a:p>
            <a:pPr algn="l">
              <a:buFont typeface="Arial" panose="020B0604020202020204" pitchFamily="34" charset="0"/>
              <a:buChar char="•"/>
            </a:pPr>
            <a:r>
              <a:rPr lang="en-GB" b="0" i="0" dirty="0">
                <a:solidFill>
                  <a:srgbClr val="666666"/>
                </a:solidFill>
                <a:effectLst/>
                <a:latin typeface="HelveticaNeueLTStd-Lt"/>
              </a:rPr>
              <a:t>Free weights</a:t>
            </a:r>
          </a:p>
          <a:p>
            <a:pPr algn="l">
              <a:buFont typeface="Arial" panose="020B0604020202020204" pitchFamily="34" charset="0"/>
              <a:buChar char="•"/>
            </a:pPr>
            <a:r>
              <a:rPr lang="en-GB" b="0" i="0" dirty="0">
                <a:solidFill>
                  <a:srgbClr val="666666"/>
                </a:solidFill>
                <a:effectLst/>
                <a:latin typeface="HelveticaNeueLTStd-Lt"/>
              </a:rPr>
              <a:t>Stretching area</a:t>
            </a:r>
          </a:p>
          <a:p>
            <a:pPr algn="l">
              <a:buFont typeface="Arial" panose="020B0604020202020204" pitchFamily="34" charset="0"/>
              <a:buChar char="•"/>
            </a:pPr>
            <a:r>
              <a:rPr lang="en-GB" b="0" i="0" dirty="0">
                <a:solidFill>
                  <a:srgbClr val="666666"/>
                </a:solidFill>
                <a:effectLst/>
                <a:latin typeface="HelveticaNeueLTStd-Lt"/>
              </a:rPr>
              <a:t>Complimentary towels</a:t>
            </a:r>
          </a:p>
          <a:p>
            <a:pPr algn="l">
              <a:buFont typeface="Arial" panose="020B0604020202020204" pitchFamily="34" charset="0"/>
              <a:buChar char="•"/>
            </a:pPr>
            <a:r>
              <a:rPr lang="en-GB" b="0" i="0" dirty="0">
                <a:solidFill>
                  <a:srgbClr val="666666"/>
                </a:solidFill>
                <a:effectLst/>
                <a:latin typeface="HelveticaNeueLTStd-Lt"/>
              </a:rPr>
              <a:t>Headphones and refreshments</a:t>
            </a:r>
          </a:p>
          <a:p>
            <a:pPr algn="l">
              <a:buFont typeface="Arial" panose="020B0604020202020204" pitchFamily="34" charset="0"/>
              <a:buChar char="•"/>
            </a:pPr>
            <a:r>
              <a:rPr lang="en-GB" b="0" i="0" dirty="0">
                <a:solidFill>
                  <a:srgbClr val="666666"/>
                </a:solidFill>
                <a:effectLst/>
                <a:latin typeface="HelveticaNeueLTStd-Lt"/>
              </a:rPr>
              <a:t>Accessible 24 hours a day</a:t>
            </a:r>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6</a:t>
            </a:fld>
            <a:endParaRPr lang="en-GB"/>
          </a:p>
        </p:txBody>
      </p:sp>
    </p:spTree>
    <p:extLst>
      <p:ext uri="{BB962C8B-B14F-4D97-AF65-F5344CB8AC3E}">
        <p14:creationId xmlns:p14="http://schemas.microsoft.com/office/powerpoint/2010/main" val="4020713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1A1A1A"/>
                </a:solidFill>
                <a:effectLst/>
                <a:latin typeface="BlinkMacSystemFont"/>
              </a:rPr>
              <a:t>The staff are approachable, friendly, helpful and very knowledgeable. Nothing was too much trouble and we were made to feel very welcome. We were kindly offered a room upgrade and the interior was exactly to our tastes. We are both design professionals and loved staying in such a well-designed and impeccably detailed room. Big thanks to Andrea Jardine who looked after us and the rest of the team. </a:t>
            </a:r>
          </a:p>
          <a:p>
            <a:pPr marL="228600" indent="-228600" algn="l" rtl="0" fontAlgn="t">
              <a:buFont typeface="+mj-lt"/>
              <a:buAutoNum type="arabicPeriod"/>
            </a:pPr>
            <a:r>
              <a:rPr lang="en-GB" b="0" i="0" dirty="0">
                <a:solidFill>
                  <a:srgbClr val="1A1A1A"/>
                </a:solidFill>
                <a:effectLst/>
                <a:latin typeface="var(--DO_NOT_USE_bui_large_font_body_2_font-family)"/>
              </a:rPr>
              <a:t>It's have been my six time at this hotel. That means I like the hotel well - location, size of the rooms, and facilities Need to improve - the receptionists not responsive enough (had two things I asked none of them was done until I asked for it later) To summarize - I recommend this hotel Ronen booking.com</a:t>
            </a:r>
          </a:p>
          <a:p>
            <a:br>
              <a:rPr lang="en-GB" dirty="0"/>
            </a:br>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7</a:t>
            </a:fld>
            <a:endParaRPr lang="en-GB"/>
          </a:p>
        </p:txBody>
      </p:sp>
    </p:spTree>
    <p:extLst>
      <p:ext uri="{BB962C8B-B14F-4D97-AF65-F5344CB8AC3E}">
        <p14:creationId xmlns:p14="http://schemas.microsoft.com/office/powerpoint/2010/main" val="382259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AFAFA"/>
                </a:solidFill>
                <a:effectLst/>
                <a:latin typeface="-apple-system"/>
              </a:rPr>
              <a:t>(</a:t>
            </a:r>
            <a:r>
              <a:rPr lang="en-GB" b="0" i="0" dirty="0" err="1">
                <a:solidFill>
                  <a:srgbClr val="FAFAFA"/>
                </a:solidFill>
                <a:effectLst/>
                <a:latin typeface="-apple-system"/>
              </a:rPr>
              <a:t>Grandi</a:t>
            </a:r>
            <a:r>
              <a:rPr lang="en-GB" b="0" i="0" dirty="0">
                <a:solidFill>
                  <a:srgbClr val="FAFAFA"/>
                </a:solidFill>
                <a:effectLst/>
                <a:latin typeface="-apple-system"/>
              </a:rPr>
              <a:t>, 2020) “Inside the lavish lobby of The London Edition hotel on Oxford Street. The London EDITION strikes the right balance between edgy and elegant. With its glorious 19th-century ceiling and towering columns, this lobby is an ode to the hotel’s historic past, beautifully blending with the more modern chic furniture. That wonderful bright green velvet on the sofas is absolutely delicious! “.</a:t>
            </a:r>
            <a:endParaRPr lang="en-GB" dirty="0"/>
          </a:p>
        </p:txBody>
      </p:sp>
      <p:sp>
        <p:nvSpPr>
          <p:cNvPr id="4" name="Slide Number Placeholder 3"/>
          <p:cNvSpPr>
            <a:spLocks noGrp="1"/>
          </p:cNvSpPr>
          <p:nvPr>
            <p:ph type="sldNum" sz="quarter" idx="5"/>
          </p:nvPr>
        </p:nvSpPr>
        <p:spPr/>
        <p:txBody>
          <a:bodyPr/>
          <a:lstStyle/>
          <a:p>
            <a:fld id="{A411649B-CDA1-4759-906B-CEEFA6355C29}" type="slidenum">
              <a:rPr lang="en-GB" smtClean="0"/>
              <a:t>8</a:t>
            </a:fld>
            <a:endParaRPr lang="en-GB"/>
          </a:p>
        </p:txBody>
      </p:sp>
    </p:spTree>
    <p:extLst>
      <p:ext uri="{BB962C8B-B14F-4D97-AF65-F5344CB8AC3E}">
        <p14:creationId xmlns:p14="http://schemas.microsoft.com/office/powerpoint/2010/main" val="3019159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2DC2BD-1F38-4CB5-BBBD-3006E9551527}"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4089898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2DC2BD-1F38-4CB5-BBBD-3006E9551527}"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259034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2DC2BD-1F38-4CB5-BBBD-3006E9551527}"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161638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2453334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2DC2BD-1F38-4CB5-BBBD-3006E9551527}"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48920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2DC2BD-1F38-4CB5-BBBD-3006E9551527}"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211294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2DC2BD-1F38-4CB5-BBBD-3006E9551527}"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81068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267297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1483806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446976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1533799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86086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2DC2BD-1F38-4CB5-BBBD-3006E9551527}"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2965738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22DC2BD-1F38-4CB5-BBBD-3006E9551527}"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1828306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22DC2BD-1F38-4CB5-BBBD-3006E9551527}"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1309071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2DC2BD-1F38-4CB5-BBBD-3006E9551527}"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2817123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2DC2BD-1F38-4CB5-BBBD-3006E9551527}"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C64BE1-668B-418E-A28D-1315F2D1E2E5}" type="slidenum">
              <a:rPr lang="en-GB" smtClean="0"/>
              <a:t>‹#›</a:t>
            </a:fld>
            <a:endParaRPr lang="en-GB"/>
          </a:p>
        </p:txBody>
      </p:sp>
    </p:spTree>
    <p:extLst>
      <p:ext uri="{BB962C8B-B14F-4D97-AF65-F5344CB8AC3E}">
        <p14:creationId xmlns:p14="http://schemas.microsoft.com/office/powerpoint/2010/main" val="3237667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22DC2BD-1F38-4CB5-BBBD-3006E9551527}" type="datetimeFigureOut">
              <a:rPr lang="en-GB" smtClean="0"/>
              <a:t>10/02/2023</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3C64BE1-668B-418E-A28D-1315F2D1E2E5}" type="slidenum">
              <a:rPr lang="en-GB" smtClean="0"/>
              <a:t>‹#›</a:t>
            </a:fld>
            <a:endParaRPr lang="en-GB"/>
          </a:p>
        </p:txBody>
      </p:sp>
    </p:spTree>
    <p:extLst>
      <p:ext uri="{BB962C8B-B14F-4D97-AF65-F5344CB8AC3E}">
        <p14:creationId xmlns:p14="http://schemas.microsoft.com/office/powerpoint/2010/main" val="220097449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8" Type="http://schemas.openxmlformats.org/officeDocument/2006/relationships/hyperlink" Target="https://www.odysseyis.com/blog-why-you-should-not-ignore-nonstop-os-upgrades/" TargetMode="External"/><Relationship Id="rId3" Type="http://schemas.openxmlformats.org/officeDocument/2006/relationships/hyperlink" Target="https://www.editionhotels.com/london/special-offers/" TargetMode="External"/><Relationship Id="rId7" Type="http://schemas.openxmlformats.org/officeDocument/2006/relationships/hyperlink" Target="https://ebookcentral.proquest.com/lib/trinity/detail.action?docID=5174530&amp;pq-origsite=primo" TargetMode="External"/><Relationship Id="rId2" Type="http://schemas.openxmlformats.org/officeDocument/2006/relationships/hyperlink" Target="https://www.hautesofabulous.com/blog/2018/10/3/jvp8ff6qlinaib4vm1yiv5a34bu30g" TargetMode="External"/><Relationship Id="rId1" Type="http://schemas.openxmlformats.org/officeDocument/2006/relationships/slideLayout" Target="../slideLayouts/slideLayout2.xml"/><Relationship Id="rId6" Type="http://schemas.openxmlformats.org/officeDocument/2006/relationships/hyperlink" Target="https://www.editionhotels.com/" TargetMode="External"/><Relationship Id="rId11" Type="http://schemas.openxmlformats.org/officeDocument/2006/relationships/hyperlink" Target="https://www.instagram.com/p/CIgX5jCB0Py/" TargetMode="External"/><Relationship Id="rId5" Type="http://schemas.openxmlformats.org/officeDocument/2006/relationships/hyperlink" Target="https://upgradedpoints.com/travel/hotels/the-london-edition-review/" TargetMode="External"/><Relationship Id="rId10" Type="http://schemas.openxmlformats.org/officeDocument/2006/relationships/hyperlink" Target="https://www.editionhotels.com/london/gallery%20/" TargetMode="External"/><Relationship Id="rId4" Type="http://schemas.openxmlformats.org/officeDocument/2006/relationships/hyperlink" Target="https://www.editionhotels.com/london/meetings-and-events/" TargetMode="External"/><Relationship Id="rId9" Type="http://schemas.openxmlformats.org/officeDocument/2006/relationships/hyperlink" Target="https://ebookcentral.proquest.com/lib/trinity/reader.action?docID=5173931&amp;ppg=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69960A3-4EE1-43D2-ABFC-C7A03ED21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124B0-DCB4-E139-D465-049E46C14AB2}"/>
              </a:ext>
            </a:extLst>
          </p:cNvPr>
          <p:cNvSpPr>
            <a:spLocks noGrp="1"/>
          </p:cNvSpPr>
          <p:nvPr>
            <p:ph type="title"/>
          </p:nvPr>
        </p:nvSpPr>
        <p:spPr>
          <a:xfrm>
            <a:off x="913795" y="609600"/>
            <a:ext cx="10353762" cy="1164772"/>
          </a:xfrm>
        </p:spPr>
        <p:txBody>
          <a:bodyPr>
            <a:normAutofit/>
          </a:bodyPr>
          <a:lstStyle/>
          <a:p>
            <a:pPr>
              <a:lnSpc>
                <a:spcPct val="90000"/>
              </a:lnSpc>
            </a:pPr>
            <a:r>
              <a:rPr lang="en-GB" sz="3100" dirty="0">
                <a:latin typeface="Arial" panose="020B0604020202020204" pitchFamily="34" charset="0"/>
                <a:cs typeface="Arial" panose="020B0604020202020204" pitchFamily="34" charset="0"/>
              </a:rPr>
              <a:t>The role and importance of quality service, hospitality, and guest services within the hotel industry.</a:t>
            </a:r>
          </a:p>
        </p:txBody>
      </p:sp>
      <p:pic>
        <p:nvPicPr>
          <p:cNvPr id="31" name="Picture 30">
            <a:extLst>
              <a:ext uri="{FF2B5EF4-FFF2-40B4-BE49-F238E27FC236}">
                <a16:creationId xmlns:a16="http://schemas.microsoft.com/office/drawing/2014/main" id="{16ABCF9F-46A6-4370-8EC8-B1EDB4510B54}"/>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2046514"/>
            <a:ext cx="12192001" cy="4811485"/>
          </a:xfrm>
          <a:prstGeom prst="rect">
            <a:avLst/>
          </a:prstGeom>
          <a:effectLst>
            <a:innerShdw blurRad="63500" dist="50800" dir="16200000">
              <a:prstClr val="black">
                <a:alpha val="50000"/>
              </a:prstClr>
            </a:innerShdw>
          </a:effectLst>
        </p:spPr>
      </p:pic>
      <p:sp>
        <p:nvSpPr>
          <p:cNvPr id="24" name="Content Placeholder 2">
            <a:extLst>
              <a:ext uri="{FF2B5EF4-FFF2-40B4-BE49-F238E27FC236}">
                <a16:creationId xmlns:a16="http://schemas.microsoft.com/office/drawing/2014/main" id="{D46AB599-533A-96EF-5173-760490309FB8}"/>
              </a:ext>
            </a:extLst>
          </p:cNvPr>
          <p:cNvSpPr>
            <a:spLocks noGrp="1"/>
          </p:cNvSpPr>
          <p:nvPr>
            <p:ph idx="1"/>
          </p:nvPr>
        </p:nvSpPr>
        <p:spPr>
          <a:xfrm>
            <a:off x="1235528" y="2481943"/>
            <a:ext cx="9710296" cy="3309258"/>
          </a:xfrm>
        </p:spPr>
        <p:txBody>
          <a:bodyPr>
            <a:normAutofit/>
          </a:bodyPr>
          <a:lstStyle/>
          <a:p>
            <a:pPr>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Anat Dranciuc-Georgescu</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Student Id: 2125394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Module: Hospitality and Guest Service </a:t>
            </a:r>
            <a:r>
              <a:rPr lang="en-GB" sz="1600" dirty="0">
                <a:latin typeface="Arial" panose="020B0604020202020204" pitchFamily="34" charset="0"/>
                <a:ea typeface="Calibri" panose="020F0502020204030204" pitchFamily="34" charset="0"/>
                <a:cs typeface="Times New Roman" panose="02020603050405020304" pitchFamily="18" charset="0"/>
              </a:rPr>
              <a:t>Management (BMIH4003)</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Lecturer name: Charlotte Joyner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15424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EB67-F27F-8A99-D114-8E1AE4737CF7}"/>
              </a:ext>
            </a:extLst>
          </p:cNvPr>
          <p:cNvSpPr>
            <a:spLocks noGrp="1"/>
          </p:cNvSpPr>
          <p:nvPr>
            <p:ph type="title"/>
          </p:nvPr>
        </p:nvSpPr>
        <p:spPr/>
        <p:txBody>
          <a:bodyPr anchor="ctr"/>
          <a:lstStyle/>
          <a:p>
            <a:pPr algn="ctr"/>
            <a:r>
              <a:rPr lang="en-GB"/>
              <a:t>Table of contents</a:t>
            </a:r>
            <a:endParaRPr lang="en-GB" dirty="0"/>
          </a:p>
        </p:txBody>
      </p:sp>
      <p:pic>
        <p:nvPicPr>
          <p:cNvPr id="6" name="Content Placeholder 5">
            <a:extLst>
              <a:ext uri="{FF2B5EF4-FFF2-40B4-BE49-F238E27FC236}">
                <a16:creationId xmlns:a16="http://schemas.microsoft.com/office/drawing/2014/main" id="{0E6EF20C-4513-C802-7524-29FC4457CE53}"/>
              </a:ext>
              <a:ext uri="{C183D7F6-B498-43B3-948B-1728B52AA6E4}">
                <adec:decorative xmlns:adec="http://schemas.microsoft.com/office/drawing/2017/decorative" val="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56163" y="1238173"/>
            <a:ext cx="6411912" cy="3924453"/>
          </a:xfrm>
        </p:spPr>
      </p:pic>
      <p:sp>
        <p:nvSpPr>
          <p:cNvPr id="4" name="Text Placeholder 3">
            <a:extLst>
              <a:ext uri="{FF2B5EF4-FFF2-40B4-BE49-F238E27FC236}">
                <a16:creationId xmlns:a16="http://schemas.microsoft.com/office/drawing/2014/main" id="{A8972249-FCE8-A068-55C7-5174ED180F1C}"/>
              </a:ext>
            </a:extLst>
          </p:cNvPr>
          <p:cNvSpPr>
            <a:spLocks noGrp="1"/>
          </p:cNvSpPr>
          <p:nvPr>
            <p:ph type="body" sz="half" idx="2"/>
          </p:nvPr>
        </p:nvSpPr>
        <p:spPr>
          <a:xfrm>
            <a:off x="913795" y="2078182"/>
            <a:ext cx="3706889" cy="4277789"/>
          </a:xfrm>
        </p:spPr>
        <p:txBody>
          <a:bodyPr>
            <a:normAutofit/>
          </a:bodyPr>
          <a:lstStyle/>
          <a:p>
            <a:pPr marL="285750" indent="-285750">
              <a:buFont typeface="Wingdings" panose="05000000000000000000" pitchFamily="2" charset="2"/>
              <a:buChar char="v"/>
            </a:pPr>
            <a:r>
              <a:rPr lang="en-GB" dirty="0"/>
              <a:t>Introduction- Welcome to Edition</a:t>
            </a:r>
          </a:p>
          <a:p>
            <a:pPr marL="285750" indent="-285750">
              <a:buFont typeface="Wingdings" panose="05000000000000000000" pitchFamily="2" charset="2"/>
              <a:buChar char="Ø"/>
            </a:pPr>
            <a:r>
              <a:rPr lang="en-GB" dirty="0"/>
              <a:t>Main consumers of Edition hotel</a:t>
            </a:r>
          </a:p>
          <a:p>
            <a:pPr marL="285750" indent="-285750">
              <a:buFont typeface="Wingdings" panose="05000000000000000000" pitchFamily="2" charset="2"/>
              <a:buChar char="Ø"/>
            </a:pPr>
            <a:r>
              <a:rPr lang="en-GB" dirty="0"/>
              <a:t>Nature and role of the guest services and facilities within the Edition hotel </a:t>
            </a:r>
          </a:p>
          <a:p>
            <a:pPr marL="285750" indent="-285750">
              <a:buFont typeface="Wingdings" panose="05000000000000000000" pitchFamily="2" charset="2"/>
              <a:buChar char="v"/>
            </a:pPr>
            <a:r>
              <a:rPr lang="en-GB" dirty="0"/>
              <a:t>General Knowledge </a:t>
            </a:r>
          </a:p>
          <a:p>
            <a:pPr marL="285750" indent="-285750">
              <a:buFont typeface="Wingdings" panose="05000000000000000000" pitchFamily="2" charset="2"/>
              <a:buChar char="Ø"/>
            </a:pPr>
            <a:r>
              <a:rPr lang="en-GB" dirty="0"/>
              <a:t>Role and function of guest services </a:t>
            </a:r>
          </a:p>
          <a:p>
            <a:pPr marL="285750" indent="-285750">
              <a:buFont typeface="Wingdings" panose="05000000000000000000" pitchFamily="2" charset="2"/>
              <a:buChar char="Ø"/>
            </a:pPr>
            <a:r>
              <a:rPr lang="en-GB" dirty="0"/>
              <a:t>Importance of hospitality- Hotels exceeding expectations</a:t>
            </a:r>
          </a:p>
          <a:p>
            <a:pPr marL="285750" indent="-285750">
              <a:buFont typeface="Wingdings" panose="05000000000000000000" pitchFamily="2" charset="2"/>
              <a:buChar char="v"/>
            </a:pPr>
            <a:r>
              <a:rPr lang="en-GB" dirty="0"/>
              <a:t>Conclusion</a:t>
            </a:r>
          </a:p>
          <a:p>
            <a:pPr marL="285750" indent="-285750">
              <a:buFont typeface="Wingdings" panose="05000000000000000000" pitchFamily="2" charset="2"/>
              <a:buChar char="v"/>
            </a:pPr>
            <a:r>
              <a:rPr lang="en-GB" dirty="0"/>
              <a:t>Reference list</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sp>
        <p:nvSpPr>
          <p:cNvPr id="7" name="TextBox 6">
            <a:extLst>
              <a:ext uri="{FF2B5EF4-FFF2-40B4-BE49-F238E27FC236}">
                <a16:creationId xmlns:a16="http://schemas.microsoft.com/office/drawing/2014/main" id="{0D1823B5-51F3-8077-F0FD-B5EFF4427DB8}"/>
              </a:ext>
            </a:extLst>
          </p:cNvPr>
          <p:cNvSpPr txBox="1"/>
          <p:nvPr/>
        </p:nvSpPr>
        <p:spPr>
          <a:xfrm>
            <a:off x="9382991" y="4786054"/>
            <a:ext cx="1704109" cy="369332"/>
          </a:xfrm>
          <a:prstGeom prst="rect">
            <a:avLst/>
          </a:prstGeom>
          <a:noFill/>
        </p:spPr>
        <p:txBody>
          <a:bodyPr wrap="square" rtlCol="0">
            <a:spAutoFit/>
          </a:bodyPr>
          <a:lstStyle/>
          <a:p>
            <a:r>
              <a:rPr lang="en-GB" dirty="0"/>
              <a:t>Edition (2023).</a:t>
            </a:r>
          </a:p>
        </p:txBody>
      </p:sp>
    </p:spTree>
    <p:extLst>
      <p:ext uri="{BB962C8B-B14F-4D97-AF65-F5344CB8AC3E}">
        <p14:creationId xmlns:p14="http://schemas.microsoft.com/office/powerpoint/2010/main" val="782723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B2CF-CE26-D476-61DA-653F5811067C}"/>
              </a:ext>
            </a:extLst>
          </p:cNvPr>
          <p:cNvSpPr>
            <a:spLocks noGrp="1"/>
          </p:cNvSpPr>
          <p:nvPr>
            <p:ph type="title"/>
          </p:nvPr>
        </p:nvSpPr>
        <p:spPr>
          <a:xfrm>
            <a:off x="144868" y="581575"/>
            <a:ext cx="3078749" cy="970450"/>
          </a:xfrm>
        </p:spPr>
        <p:txBody>
          <a:bodyPr anchor="b">
            <a:normAutofit/>
          </a:bodyPr>
          <a:lstStyle/>
          <a:p>
            <a:pPr algn="l"/>
            <a:r>
              <a:rPr lang="en-GB" sz="2800" dirty="0"/>
              <a:t>Welcome to Edition Hotel</a:t>
            </a:r>
          </a:p>
        </p:txBody>
      </p:sp>
      <p:sp>
        <p:nvSpPr>
          <p:cNvPr id="20" name="Content Placeholder 8">
            <a:extLst>
              <a:ext uri="{FF2B5EF4-FFF2-40B4-BE49-F238E27FC236}">
                <a16:creationId xmlns:a16="http://schemas.microsoft.com/office/drawing/2014/main" id="{F7E7E18F-A6CB-8464-3A1A-8C8FB9DBCAEE}"/>
              </a:ext>
            </a:extLst>
          </p:cNvPr>
          <p:cNvSpPr>
            <a:spLocks noGrp="1"/>
          </p:cNvSpPr>
          <p:nvPr>
            <p:ph idx="1"/>
          </p:nvPr>
        </p:nvSpPr>
        <p:spPr>
          <a:xfrm>
            <a:off x="144868" y="1732449"/>
            <a:ext cx="3078749" cy="4058751"/>
          </a:xfrm>
        </p:spPr>
        <p:txBody>
          <a:bodyPr anchor="t">
            <a:normAutofit/>
          </a:bodyPr>
          <a:lstStyle/>
          <a:p>
            <a:r>
              <a:rPr lang="en-US" sz="1600" dirty="0">
                <a:solidFill>
                  <a:schemeClr val="tx1"/>
                </a:solidFill>
              </a:rPr>
              <a:t>At first glimpse we can already notice a fabulous design for both day and night common area </a:t>
            </a:r>
          </a:p>
          <a:p>
            <a:r>
              <a:rPr lang="en-US" sz="1600" dirty="0">
                <a:solidFill>
                  <a:schemeClr val="tx1"/>
                </a:solidFill>
              </a:rPr>
              <a:t>As (Haute so Fabulous, 2018, a) suggests on their blog “</a:t>
            </a:r>
            <a:r>
              <a:rPr lang="en-GB" sz="1600" dirty="0">
                <a:solidFill>
                  <a:schemeClr val="tx1"/>
                </a:solidFill>
                <a:effectLst/>
                <a:latin typeface="Maleah"/>
              </a:rPr>
              <a:t>O</a:t>
            </a:r>
            <a:r>
              <a:rPr lang="en-GB" sz="1600" b="0" i="0" dirty="0">
                <a:solidFill>
                  <a:schemeClr val="tx1"/>
                </a:solidFill>
                <a:effectLst/>
                <a:latin typeface="Maleah"/>
              </a:rPr>
              <a:t>ne is left somewhat open-mouthed at the splendour of the lobby”.</a:t>
            </a:r>
          </a:p>
          <a:p>
            <a:r>
              <a:rPr lang="en-GB" sz="1600" dirty="0">
                <a:solidFill>
                  <a:schemeClr val="tx1"/>
                </a:solidFill>
                <a:effectLst/>
                <a:latin typeface="Maleah"/>
              </a:rPr>
              <a:t>This is Edition hotel in Soho –London </a:t>
            </a:r>
            <a:endParaRPr lang="en-US" sz="1600" dirty="0">
              <a:solidFill>
                <a:schemeClr val="tx1"/>
              </a:solidFill>
            </a:endParaRPr>
          </a:p>
        </p:txBody>
      </p:sp>
      <p:pic>
        <p:nvPicPr>
          <p:cNvPr id="12" name="Picture 11">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Content Placeholder 4" descr="A picture containing indoor, room, sofa, living&#10;&#10;Description automatically generated">
            <a:extLst>
              <a:ext uri="{FF2B5EF4-FFF2-40B4-BE49-F238E27FC236}">
                <a16:creationId xmlns:a16="http://schemas.microsoft.com/office/drawing/2014/main" id="{A99D6EFC-FBD4-724C-BA19-00A943541946}"/>
              </a:ext>
            </a:extLst>
          </p:cNvPr>
          <p:cNvPicPr>
            <a:picLocks noChangeAspect="1"/>
          </p:cNvPicPr>
          <p:nvPr/>
        </p:nvPicPr>
        <p:blipFill rotWithShape="1">
          <a:blip r:embed="rId5">
            <a:extLst>
              <a:ext uri="{28A0092B-C50C-407E-A947-70E740481C1C}">
                <a14:useLocalDpi xmlns:a14="http://schemas.microsoft.com/office/drawing/2010/main" val="0"/>
              </a:ext>
            </a:extLst>
          </a:blip>
          <a:srcRect l="19678" r="18497"/>
          <a:stretch/>
        </p:blipFill>
        <p:spPr>
          <a:xfrm>
            <a:off x="3223617" y="10"/>
            <a:ext cx="8968384" cy="6857990"/>
          </a:xfrm>
          <a:prstGeom prst="rect">
            <a:avLst/>
          </a:prstGeom>
        </p:spPr>
      </p:pic>
      <p:sp>
        <p:nvSpPr>
          <p:cNvPr id="6" name="TextBox 5">
            <a:extLst>
              <a:ext uri="{FF2B5EF4-FFF2-40B4-BE49-F238E27FC236}">
                <a16:creationId xmlns:a16="http://schemas.microsoft.com/office/drawing/2014/main" id="{71B2B83C-EC8A-946A-51F3-7084E0B07598}"/>
              </a:ext>
            </a:extLst>
          </p:cNvPr>
          <p:cNvSpPr txBox="1"/>
          <p:nvPr/>
        </p:nvSpPr>
        <p:spPr>
          <a:xfrm flipH="1">
            <a:off x="9149538" y="6304003"/>
            <a:ext cx="3541225" cy="369332"/>
          </a:xfrm>
          <a:prstGeom prst="rect">
            <a:avLst/>
          </a:prstGeom>
          <a:noFill/>
        </p:spPr>
        <p:txBody>
          <a:bodyPr wrap="square" rtlCol="0">
            <a:spAutoFit/>
          </a:bodyPr>
          <a:lstStyle/>
          <a:p>
            <a:r>
              <a:rPr lang="en-US" sz="1800" dirty="0"/>
              <a:t>Haute so Fabulous (2018, b).</a:t>
            </a:r>
            <a:endParaRPr lang="en-GB" dirty="0"/>
          </a:p>
        </p:txBody>
      </p:sp>
    </p:spTree>
    <p:extLst>
      <p:ext uri="{BB962C8B-B14F-4D97-AF65-F5344CB8AC3E}">
        <p14:creationId xmlns:p14="http://schemas.microsoft.com/office/powerpoint/2010/main" val="1757535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D222A-ECD7-ACFD-CC5C-6B0DB403B75B}"/>
              </a:ext>
            </a:extLst>
          </p:cNvPr>
          <p:cNvSpPr>
            <a:spLocks noGrp="1"/>
          </p:cNvSpPr>
          <p:nvPr>
            <p:ph type="title"/>
          </p:nvPr>
        </p:nvSpPr>
        <p:spPr>
          <a:xfrm>
            <a:off x="1270994" y="238990"/>
            <a:ext cx="2352126" cy="2165403"/>
          </a:xfrm>
        </p:spPr>
        <p:txBody>
          <a:bodyPr anchor="b">
            <a:normAutofit/>
          </a:bodyPr>
          <a:lstStyle/>
          <a:p>
            <a:pPr marL="457200" indent="-457200">
              <a:buFont typeface="Wingdings" panose="05000000000000000000" pitchFamily="2" charset="2"/>
              <a:buChar char="Ø"/>
            </a:pPr>
            <a:r>
              <a:rPr lang="en-GB" sz="2800" dirty="0">
                <a:ln>
                  <a:solidFill>
                    <a:srgbClr val="404040">
                      <a:alpha val="10000"/>
                    </a:srgbClr>
                  </a:solidFill>
                </a:ln>
                <a:solidFill>
                  <a:srgbClr val="DADADA"/>
                </a:solidFill>
              </a:rPr>
              <a:t>Main consumers of Edition Hotel</a:t>
            </a:r>
          </a:p>
        </p:txBody>
      </p:sp>
      <p:sp>
        <p:nvSpPr>
          <p:cNvPr id="21" name="Content Placeholder 13">
            <a:extLst>
              <a:ext uri="{FF2B5EF4-FFF2-40B4-BE49-F238E27FC236}">
                <a16:creationId xmlns:a16="http://schemas.microsoft.com/office/drawing/2014/main" id="{2B80B8F1-5B37-3793-50AB-B410F989B52E}"/>
              </a:ext>
            </a:extLst>
          </p:cNvPr>
          <p:cNvSpPr>
            <a:spLocks noGrp="1"/>
          </p:cNvSpPr>
          <p:nvPr>
            <p:ph idx="1"/>
          </p:nvPr>
        </p:nvSpPr>
        <p:spPr>
          <a:xfrm>
            <a:off x="907683" y="2799249"/>
            <a:ext cx="3078749" cy="4058751"/>
          </a:xfrm>
        </p:spPr>
        <p:txBody>
          <a:bodyPr anchor="t">
            <a:normAutofit/>
          </a:bodyPr>
          <a:lstStyle/>
          <a:p>
            <a:pPr>
              <a:buClr>
                <a:schemeClr val="bg1"/>
              </a:buClr>
            </a:pPr>
            <a:r>
              <a:rPr lang="en-US" sz="1600" dirty="0">
                <a:ln>
                  <a:solidFill>
                    <a:srgbClr val="404040">
                      <a:alpha val="10000"/>
                    </a:srgbClr>
                  </a:solidFill>
                </a:ln>
                <a:solidFill>
                  <a:schemeClr val="bg2"/>
                </a:solidFill>
              </a:rPr>
              <a:t>From families with children ready for a new holiday in the family, to a one-of-a-kind honeymoon, Edition hotel has an option for anyone who visits their doorstep, The London Edition (2023, a).</a:t>
            </a:r>
          </a:p>
          <a:p>
            <a:pPr>
              <a:buClr>
                <a:schemeClr val="bg1"/>
              </a:buClr>
            </a:pPr>
            <a:r>
              <a:rPr lang="en-US" sz="1600" dirty="0">
                <a:ln>
                  <a:solidFill>
                    <a:srgbClr val="404040">
                      <a:alpha val="10000"/>
                    </a:srgbClr>
                  </a:solidFill>
                </a:ln>
                <a:solidFill>
                  <a:schemeClr val="bg2"/>
                </a:solidFill>
              </a:rPr>
              <a:t>As for business guests the hotel has plenty of meeting rooms and conference rooms plus quiet and relaxing rooms after a hard day of work.</a:t>
            </a:r>
          </a:p>
          <a:p>
            <a:endParaRPr lang="en-US" sz="1600" dirty="0">
              <a:ln>
                <a:solidFill>
                  <a:srgbClr val="404040">
                    <a:alpha val="10000"/>
                  </a:srgbClr>
                </a:solidFill>
              </a:ln>
              <a:solidFill>
                <a:srgbClr val="DADADA"/>
              </a:solidFill>
            </a:endParaRPr>
          </a:p>
        </p:txBody>
      </p:sp>
      <p:sp>
        <p:nvSpPr>
          <p:cNvPr id="22" name="Rectangle 18">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picture containing indoor, wall, bed, white&#10;&#10;Description automatically generated">
            <a:extLst>
              <a:ext uri="{FF2B5EF4-FFF2-40B4-BE49-F238E27FC236}">
                <a16:creationId xmlns:a16="http://schemas.microsoft.com/office/drawing/2014/main" id="{8D6ABA4F-0A4A-8A03-1D58-B921A29E1C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640" y="1851814"/>
            <a:ext cx="5676236" cy="3008405"/>
          </a:xfrm>
          <a:prstGeom prst="rect">
            <a:avLst/>
          </a:prstGeom>
        </p:spPr>
      </p:pic>
      <p:sp>
        <p:nvSpPr>
          <p:cNvPr id="11" name="TextBox 10">
            <a:extLst>
              <a:ext uri="{FF2B5EF4-FFF2-40B4-BE49-F238E27FC236}">
                <a16:creationId xmlns:a16="http://schemas.microsoft.com/office/drawing/2014/main" id="{04506049-B072-AB25-0DC2-882AD0C5F2E0}"/>
              </a:ext>
            </a:extLst>
          </p:cNvPr>
          <p:cNvSpPr txBox="1"/>
          <p:nvPr/>
        </p:nvSpPr>
        <p:spPr>
          <a:xfrm>
            <a:off x="8541327" y="5377505"/>
            <a:ext cx="3873612" cy="369332"/>
          </a:xfrm>
          <a:prstGeom prst="rect">
            <a:avLst/>
          </a:prstGeom>
          <a:noFill/>
        </p:spPr>
        <p:txBody>
          <a:bodyPr wrap="square" rtlCol="0">
            <a:spAutoFit/>
          </a:bodyPr>
          <a:lstStyle/>
          <a:p>
            <a:r>
              <a:rPr lang="en-US" sz="1800" dirty="0">
                <a:ln>
                  <a:solidFill>
                    <a:srgbClr val="404040">
                      <a:alpha val="10000"/>
                    </a:srgbClr>
                  </a:solidFill>
                </a:ln>
              </a:rPr>
              <a:t>London Edition (2023, b).</a:t>
            </a:r>
            <a:endParaRPr lang="en-GB" dirty="0"/>
          </a:p>
        </p:txBody>
      </p:sp>
    </p:spTree>
    <p:extLst>
      <p:ext uri="{BB962C8B-B14F-4D97-AF65-F5344CB8AC3E}">
        <p14:creationId xmlns:p14="http://schemas.microsoft.com/office/powerpoint/2010/main" val="30065845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3E17-BD47-AE47-063B-2C56AFC27963}"/>
              </a:ext>
            </a:extLst>
          </p:cNvPr>
          <p:cNvSpPr>
            <a:spLocks noGrp="1"/>
          </p:cNvSpPr>
          <p:nvPr>
            <p:ph type="title"/>
          </p:nvPr>
        </p:nvSpPr>
        <p:spPr/>
        <p:txBody>
          <a:bodyPr>
            <a:normAutofit fontScale="90000"/>
          </a:bodyPr>
          <a:lstStyle/>
          <a:p>
            <a:pPr marL="571500" indent="-571500">
              <a:buFont typeface="Wingdings" panose="05000000000000000000" pitchFamily="2" charset="2"/>
              <a:buChar char="Ø"/>
            </a:pPr>
            <a:r>
              <a:rPr lang="en-GB" dirty="0"/>
              <a:t>Nature and role of the guest services and facilities within the Edition hotel cont.</a:t>
            </a:r>
          </a:p>
        </p:txBody>
      </p:sp>
      <p:sp>
        <p:nvSpPr>
          <p:cNvPr id="3" name="Content Placeholder 2">
            <a:extLst>
              <a:ext uri="{FF2B5EF4-FFF2-40B4-BE49-F238E27FC236}">
                <a16:creationId xmlns:a16="http://schemas.microsoft.com/office/drawing/2014/main" id="{B5667E58-5FBC-339D-2BD9-6F2B8A7B40E7}"/>
              </a:ext>
            </a:extLst>
          </p:cNvPr>
          <p:cNvSpPr>
            <a:spLocks noGrp="1"/>
          </p:cNvSpPr>
          <p:nvPr>
            <p:ph idx="1"/>
          </p:nvPr>
        </p:nvSpPr>
        <p:spPr/>
        <p:txBody>
          <a:bodyPr/>
          <a:lstStyle/>
          <a:p>
            <a:pPr>
              <a:buClr>
                <a:schemeClr val="tx1"/>
              </a:buClr>
            </a:pPr>
            <a:r>
              <a:rPr lang="en-GB" dirty="0"/>
              <a:t>When it comes to services and facilities within the London Edition hotel, one can say they have plenty of options such as the Penthouse for meetings, gatherings or small events.</a:t>
            </a:r>
          </a:p>
          <a:p>
            <a:r>
              <a:rPr lang="en-GB" dirty="0"/>
              <a:t>A Private Dining Room for about 14 guests, a Studio in a U shape with a 28 guests capacity, and many more rooms that can host up to 80 guests for conferences or large events, The London Edition (2023, a).</a:t>
            </a:r>
          </a:p>
          <a:p>
            <a:endParaRPr lang="en-GB" dirty="0"/>
          </a:p>
          <a:p>
            <a:endParaRPr lang="en-GB" dirty="0"/>
          </a:p>
          <a:p>
            <a:endParaRPr lang="en-GB" dirty="0"/>
          </a:p>
        </p:txBody>
      </p:sp>
      <p:pic>
        <p:nvPicPr>
          <p:cNvPr id="5" name="Picture 4" descr="A room with tables and chairs&#10;&#10;Description automatically generated with low confidence">
            <a:extLst>
              <a:ext uri="{FF2B5EF4-FFF2-40B4-BE49-F238E27FC236}">
                <a16:creationId xmlns:a16="http://schemas.microsoft.com/office/drawing/2014/main" id="{669D0D61-FD8F-CE5F-C0EE-4B1244FB7A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176" y="3629457"/>
            <a:ext cx="11811000" cy="2924175"/>
          </a:xfrm>
          <a:prstGeom prst="rect">
            <a:avLst/>
          </a:prstGeom>
        </p:spPr>
      </p:pic>
      <p:sp>
        <p:nvSpPr>
          <p:cNvPr id="7" name="TextBox 6">
            <a:extLst>
              <a:ext uri="{FF2B5EF4-FFF2-40B4-BE49-F238E27FC236}">
                <a16:creationId xmlns:a16="http://schemas.microsoft.com/office/drawing/2014/main" id="{E1595143-97F3-DD91-7D82-B3B3F416A7DD}"/>
              </a:ext>
            </a:extLst>
          </p:cNvPr>
          <p:cNvSpPr txBox="1"/>
          <p:nvPr/>
        </p:nvSpPr>
        <p:spPr>
          <a:xfrm>
            <a:off x="8813351" y="6063734"/>
            <a:ext cx="3193473" cy="369332"/>
          </a:xfrm>
          <a:prstGeom prst="rect">
            <a:avLst/>
          </a:prstGeom>
          <a:noFill/>
        </p:spPr>
        <p:txBody>
          <a:bodyPr wrap="square" rtlCol="0">
            <a:spAutoFit/>
          </a:bodyPr>
          <a:lstStyle/>
          <a:p>
            <a:r>
              <a:rPr lang="en-GB" dirty="0"/>
              <a:t>The London Edition (2023, b).</a:t>
            </a:r>
          </a:p>
        </p:txBody>
      </p:sp>
    </p:spTree>
    <p:extLst>
      <p:ext uri="{BB962C8B-B14F-4D97-AF65-F5344CB8AC3E}">
        <p14:creationId xmlns:p14="http://schemas.microsoft.com/office/powerpoint/2010/main" val="24710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F55E1D-4DFF-D179-441E-C9EACA54BD54}"/>
              </a:ext>
            </a:extLst>
          </p:cNvPr>
          <p:cNvSpPr>
            <a:spLocks noGrp="1"/>
          </p:cNvSpPr>
          <p:nvPr>
            <p:ph type="title"/>
          </p:nvPr>
        </p:nvSpPr>
        <p:spPr>
          <a:xfrm>
            <a:off x="913795" y="609600"/>
            <a:ext cx="3078749" cy="970450"/>
          </a:xfrm>
        </p:spPr>
        <p:txBody>
          <a:bodyPr anchor="b">
            <a:normAutofit/>
          </a:bodyPr>
          <a:lstStyle/>
          <a:p>
            <a:pPr marL="285750" indent="-285750" algn="l">
              <a:lnSpc>
                <a:spcPct val="90000"/>
              </a:lnSpc>
              <a:buFont typeface="Wingdings" panose="05000000000000000000" pitchFamily="2" charset="2"/>
              <a:buChar char="Ø"/>
            </a:pPr>
            <a:r>
              <a:rPr lang="en-GB" sz="1800" dirty="0">
                <a:ln>
                  <a:solidFill>
                    <a:srgbClr val="404040">
                      <a:alpha val="10000"/>
                    </a:srgbClr>
                  </a:solidFill>
                </a:ln>
                <a:solidFill>
                  <a:srgbClr val="DADADA"/>
                </a:solidFill>
              </a:rPr>
              <a:t>Nature and role of the guest services and facilities within the Edition hotel.</a:t>
            </a:r>
          </a:p>
        </p:txBody>
      </p:sp>
      <p:sp>
        <p:nvSpPr>
          <p:cNvPr id="3" name="Content Placeholder 2">
            <a:extLst>
              <a:ext uri="{FF2B5EF4-FFF2-40B4-BE49-F238E27FC236}">
                <a16:creationId xmlns:a16="http://schemas.microsoft.com/office/drawing/2014/main" id="{8D45CC06-4F9E-21D7-49ED-6A29FF70554C}"/>
              </a:ext>
            </a:extLst>
          </p:cNvPr>
          <p:cNvSpPr>
            <a:spLocks noGrp="1"/>
          </p:cNvSpPr>
          <p:nvPr>
            <p:ph idx="1"/>
          </p:nvPr>
        </p:nvSpPr>
        <p:spPr>
          <a:xfrm>
            <a:off x="913795" y="1732449"/>
            <a:ext cx="3078749" cy="4482084"/>
          </a:xfrm>
        </p:spPr>
        <p:txBody>
          <a:bodyPr anchor="t">
            <a:normAutofit/>
          </a:bodyPr>
          <a:lstStyle/>
          <a:p>
            <a:pPr>
              <a:buClr>
                <a:schemeClr val="bg1"/>
              </a:buClr>
            </a:pPr>
            <a:r>
              <a:rPr lang="en-GB" sz="1600" dirty="0">
                <a:ln>
                  <a:solidFill>
                    <a:srgbClr val="404040">
                      <a:alpha val="10000"/>
                    </a:srgbClr>
                  </a:solidFill>
                </a:ln>
                <a:solidFill>
                  <a:schemeClr val="bg1"/>
                </a:solidFill>
              </a:rPr>
              <a:t>Ross (2022, a) tells a bit more about the experience and insight of Edition hotel with the experience starting at the entrance of the hotel till the gym and room reviews. </a:t>
            </a:r>
          </a:p>
          <a:p>
            <a:pPr>
              <a:buClr>
                <a:schemeClr val="bg1"/>
              </a:buClr>
            </a:pPr>
            <a:r>
              <a:rPr lang="en-GB" sz="1600" dirty="0">
                <a:ln>
                  <a:solidFill>
                    <a:srgbClr val="404040">
                      <a:alpha val="10000"/>
                    </a:srgbClr>
                  </a:solidFill>
                </a:ln>
                <a:solidFill>
                  <a:srgbClr val="DADADA"/>
                </a:solidFill>
              </a:rPr>
              <a:t>The fact that Edition hotel adds little details such as earphones in the gym and sophisticated equipment for guests or the sign on the room doors letting guests know that it is cleaned or will be, even the types of coffee from light to strong or decaf for coffee lovers.</a:t>
            </a:r>
          </a:p>
          <a:p>
            <a:endParaRPr lang="en-GB" sz="1600" dirty="0">
              <a:ln>
                <a:solidFill>
                  <a:srgbClr val="404040">
                    <a:alpha val="10000"/>
                  </a:srgbClr>
                </a:solidFill>
              </a:ln>
              <a:solidFill>
                <a:srgbClr val="DADADA"/>
              </a:solidFill>
            </a:endParaRPr>
          </a:p>
        </p:txBody>
      </p:sp>
      <p:pic>
        <p:nvPicPr>
          <p:cNvPr id="7" name="Picture 6" descr="A picture containing text, indoor, several">
            <a:extLst>
              <a:ext uri="{FF2B5EF4-FFF2-40B4-BE49-F238E27FC236}">
                <a16:creationId xmlns:a16="http://schemas.microsoft.com/office/drawing/2014/main" id="{52EE277B-D292-89EA-0E1F-66627BDB67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2839" y="1580049"/>
            <a:ext cx="7769221" cy="3573841"/>
          </a:xfrm>
          <a:prstGeom prst="rect">
            <a:avLst/>
          </a:prstGeom>
        </p:spPr>
      </p:pic>
      <p:sp>
        <p:nvSpPr>
          <p:cNvPr id="8" name="TextBox 7">
            <a:extLst>
              <a:ext uri="{FF2B5EF4-FFF2-40B4-BE49-F238E27FC236}">
                <a16:creationId xmlns:a16="http://schemas.microsoft.com/office/drawing/2014/main" id="{2B10E492-9DB2-F77E-79E4-4FFF48FF58BB}"/>
              </a:ext>
            </a:extLst>
          </p:cNvPr>
          <p:cNvSpPr txBox="1"/>
          <p:nvPr/>
        </p:nvSpPr>
        <p:spPr>
          <a:xfrm>
            <a:off x="10553449" y="5153890"/>
            <a:ext cx="1749387" cy="369332"/>
          </a:xfrm>
          <a:prstGeom prst="rect">
            <a:avLst/>
          </a:prstGeom>
          <a:noFill/>
        </p:spPr>
        <p:txBody>
          <a:bodyPr wrap="square" rtlCol="0">
            <a:spAutoFit/>
          </a:bodyPr>
          <a:lstStyle/>
          <a:p>
            <a:r>
              <a:rPr lang="en-GB" sz="1800" dirty="0">
                <a:ln>
                  <a:solidFill>
                    <a:srgbClr val="404040">
                      <a:alpha val="10000"/>
                    </a:srgbClr>
                  </a:solidFill>
                </a:ln>
                <a:solidFill>
                  <a:srgbClr val="DADADA"/>
                </a:solidFill>
              </a:rPr>
              <a:t>Ross (2022, b).</a:t>
            </a:r>
            <a:endParaRPr lang="en-GB" dirty="0"/>
          </a:p>
        </p:txBody>
      </p:sp>
    </p:spTree>
    <p:extLst>
      <p:ext uri="{BB962C8B-B14F-4D97-AF65-F5344CB8AC3E}">
        <p14:creationId xmlns:p14="http://schemas.microsoft.com/office/powerpoint/2010/main" val="13183712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739C0-169B-E1B7-FAD7-405C3FB037E9}"/>
              </a:ext>
            </a:extLst>
          </p:cNvPr>
          <p:cNvSpPr>
            <a:spLocks noGrp="1"/>
          </p:cNvSpPr>
          <p:nvPr>
            <p:ph type="title"/>
          </p:nvPr>
        </p:nvSpPr>
        <p:spPr>
          <a:xfrm>
            <a:off x="919119" y="248652"/>
            <a:ext cx="10353762" cy="970450"/>
          </a:xfrm>
        </p:spPr>
        <p:txBody>
          <a:bodyPr/>
          <a:lstStyle/>
          <a:p>
            <a:pPr marL="571500" indent="-571500">
              <a:buFont typeface="Wingdings" panose="05000000000000000000" pitchFamily="2" charset="2"/>
              <a:buChar char="Ø"/>
            </a:pPr>
            <a:r>
              <a:rPr lang="en-GB" dirty="0"/>
              <a:t>Role and function of guest services </a:t>
            </a:r>
          </a:p>
        </p:txBody>
      </p:sp>
      <p:sp>
        <p:nvSpPr>
          <p:cNvPr id="3" name="Content Placeholder 2">
            <a:extLst>
              <a:ext uri="{FF2B5EF4-FFF2-40B4-BE49-F238E27FC236}">
                <a16:creationId xmlns:a16="http://schemas.microsoft.com/office/drawing/2014/main" id="{E963A454-740D-5201-0D8F-C6405CDBFB8A}"/>
              </a:ext>
            </a:extLst>
          </p:cNvPr>
          <p:cNvSpPr>
            <a:spLocks noGrp="1"/>
          </p:cNvSpPr>
          <p:nvPr>
            <p:ph idx="1"/>
          </p:nvPr>
        </p:nvSpPr>
        <p:spPr>
          <a:xfrm>
            <a:off x="913795" y="1732449"/>
            <a:ext cx="2647552" cy="5125551"/>
          </a:xfrm>
        </p:spPr>
        <p:txBody>
          <a:bodyPr>
            <a:normAutofit fontScale="92500" lnSpcReduction="10000"/>
          </a:bodyPr>
          <a:lstStyle/>
          <a:p>
            <a:r>
              <a:rPr lang="en-GB" dirty="0"/>
              <a:t>Pearson (2015) compares winning guests’ loyalty with a sort of computer upgrade, such as starting from keeping promises towards the customers, evolving to communicating more with customers and asking more questions and towards getting customers satisfaction, going above and beyond their holiday dream.</a:t>
            </a:r>
          </a:p>
        </p:txBody>
      </p:sp>
      <p:pic>
        <p:nvPicPr>
          <p:cNvPr id="5" name="Picture 4" descr="A picture containing text, sign, vector graphics&#10;&#10;Description automatically generated">
            <a:extLst>
              <a:ext uri="{FF2B5EF4-FFF2-40B4-BE49-F238E27FC236}">
                <a16:creationId xmlns:a16="http://schemas.microsoft.com/office/drawing/2014/main" id="{36C1A67F-1A4F-2C17-79F0-1A3EB2EDD7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7184" y="1653682"/>
            <a:ext cx="8254816" cy="5283083"/>
          </a:xfrm>
          <a:prstGeom prst="rect">
            <a:avLst/>
          </a:prstGeom>
        </p:spPr>
      </p:pic>
      <p:sp>
        <p:nvSpPr>
          <p:cNvPr id="6" name="TextBox 5">
            <a:extLst>
              <a:ext uri="{FF2B5EF4-FFF2-40B4-BE49-F238E27FC236}">
                <a16:creationId xmlns:a16="http://schemas.microsoft.com/office/drawing/2014/main" id="{9B056844-02E3-81CE-9B79-CA15FA1328DB}"/>
              </a:ext>
            </a:extLst>
          </p:cNvPr>
          <p:cNvSpPr txBox="1"/>
          <p:nvPr/>
        </p:nvSpPr>
        <p:spPr>
          <a:xfrm>
            <a:off x="9865648" y="6567433"/>
            <a:ext cx="2326352" cy="369332"/>
          </a:xfrm>
          <a:prstGeom prst="rect">
            <a:avLst/>
          </a:prstGeom>
          <a:noFill/>
        </p:spPr>
        <p:txBody>
          <a:bodyPr wrap="square" rtlCol="0">
            <a:spAutoFit/>
          </a:bodyPr>
          <a:lstStyle/>
          <a:p>
            <a:r>
              <a:rPr lang="en-GB" dirty="0">
                <a:solidFill>
                  <a:schemeClr val="bg1"/>
                </a:solidFill>
              </a:rPr>
              <a:t>(Wetzel, 2020).</a:t>
            </a:r>
          </a:p>
        </p:txBody>
      </p:sp>
    </p:spTree>
    <p:extLst>
      <p:ext uri="{BB962C8B-B14F-4D97-AF65-F5344CB8AC3E}">
        <p14:creationId xmlns:p14="http://schemas.microsoft.com/office/powerpoint/2010/main" val="2973001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74252-F983-94CA-43A4-A5F572A29C1C}"/>
              </a:ext>
            </a:extLst>
          </p:cNvPr>
          <p:cNvSpPr>
            <a:spLocks noGrp="1"/>
          </p:cNvSpPr>
          <p:nvPr>
            <p:ph type="title"/>
          </p:nvPr>
        </p:nvSpPr>
        <p:spPr>
          <a:xfrm>
            <a:off x="913795" y="609600"/>
            <a:ext cx="3078749" cy="970450"/>
          </a:xfrm>
        </p:spPr>
        <p:txBody>
          <a:bodyPr anchor="b">
            <a:normAutofit/>
          </a:bodyPr>
          <a:lstStyle/>
          <a:p>
            <a:pPr algn="l">
              <a:lnSpc>
                <a:spcPct val="90000"/>
              </a:lnSpc>
            </a:pPr>
            <a:r>
              <a:rPr lang="en-GB" sz="2000">
                <a:ln>
                  <a:solidFill>
                    <a:srgbClr val="404040">
                      <a:alpha val="10000"/>
                    </a:srgbClr>
                  </a:solidFill>
                </a:ln>
                <a:solidFill>
                  <a:srgbClr val="DADADA"/>
                </a:solidFill>
              </a:rPr>
              <a:t>Importance of hospitality- Hotels exceeding expectations</a:t>
            </a:r>
          </a:p>
        </p:txBody>
      </p:sp>
      <p:sp>
        <p:nvSpPr>
          <p:cNvPr id="9" name="Content Placeholder 8">
            <a:extLst>
              <a:ext uri="{FF2B5EF4-FFF2-40B4-BE49-F238E27FC236}">
                <a16:creationId xmlns:a16="http://schemas.microsoft.com/office/drawing/2014/main" id="{94501056-B2B9-F2EF-BBC1-B7E672CECEA8}"/>
              </a:ext>
            </a:extLst>
          </p:cNvPr>
          <p:cNvSpPr>
            <a:spLocks noGrp="1"/>
          </p:cNvSpPr>
          <p:nvPr>
            <p:ph idx="1"/>
          </p:nvPr>
        </p:nvSpPr>
        <p:spPr>
          <a:xfrm>
            <a:off x="913795" y="1732449"/>
            <a:ext cx="3078749" cy="4482084"/>
          </a:xfrm>
        </p:spPr>
        <p:txBody>
          <a:bodyPr anchor="t">
            <a:normAutofit fontScale="92500" lnSpcReduction="20000"/>
          </a:bodyPr>
          <a:lstStyle/>
          <a:p>
            <a:pPr>
              <a:buClr>
                <a:schemeClr val="bg1"/>
              </a:buClr>
            </a:pPr>
            <a:endParaRPr lang="en-US" sz="1600" dirty="0">
              <a:ln>
                <a:solidFill>
                  <a:srgbClr val="404040">
                    <a:alpha val="10000"/>
                  </a:srgbClr>
                </a:solidFill>
              </a:ln>
              <a:solidFill>
                <a:srgbClr val="DADADA"/>
              </a:solidFill>
            </a:endParaRPr>
          </a:p>
          <a:p>
            <a:pPr>
              <a:buClr>
                <a:schemeClr val="bg1"/>
              </a:buClr>
            </a:pPr>
            <a:r>
              <a:rPr lang="en-US" sz="1600" dirty="0">
                <a:ln>
                  <a:solidFill>
                    <a:srgbClr val="404040">
                      <a:alpha val="10000"/>
                    </a:srgbClr>
                  </a:solidFill>
                </a:ln>
                <a:solidFill>
                  <a:srgbClr val="DADADA"/>
                </a:solidFill>
              </a:rPr>
              <a:t>(Johnston, Clark and </a:t>
            </a:r>
            <a:r>
              <a:rPr lang="en-US" sz="1600" dirty="0" err="1">
                <a:ln>
                  <a:solidFill>
                    <a:srgbClr val="404040">
                      <a:alpha val="10000"/>
                    </a:srgbClr>
                  </a:solidFill>
                </a:ln>
                <a:solidFill>
                  <a:srgbClr val="DADADA"/>
                </a:solidFill>
              </a:rPr>
              <a:t>Shulker</a:t>
            </a:r>
            <a:r>
              <a:rPr lang="en-US" sz="1600" dirty="0">
                <a:ln>
                  <a:solidFill>
                    <a:srgbClr val="404040">
                      <a:alpha val="10000"/>
                    </a:srgbClr>
                  </a:solidFill>
                </a:ln>
                <a:solidFill>
                  <a:srgbClr val="DADADA"/>
                </a:solidFill>
              </a:rPr>
              <a:t>, 2012) explain that “ The customer experience takes place in an environment that will affect the customer’s perception of the service provided “, such as the physical, emotional and informational environment. In other words the better the service is provided the more happy customers one has.</a:t>
            </a:r>
          </a:p>
          <a:p>
            <a:endParaRPr lang="en-US" sz="1600" dirty="0">
              <a:ln>
                <a:solidFill>
                  <a:srgbClr val="404040">
                    <a:alpha val="10000"/>
                  </a:srgbClr>
                </a:solidFill>
              </a:ln>
              <a:solidFill>
                <a:srgbClr val="DADADA"/>
              </a:solidFill>
            </a:endParaRPr>
          </a:p>
          <a:p>
            <a:pPr>
              <a:buClr>
                <a:schemeClr val="bg1"/>
              </a:buClr>
            </a:pPr>
            <a:r>
              <a:rPr lang="en-US" sz="1600" dirty="0">
                <a:ln>
                  <a:solidFill>
                    <a:srgbClr val="404040">
                      <a:alpha val="10000"/>
                    </a:srgbClr>
                  </a:solidFill>
                </a:ln>
                <a:solidFill>
                  <a:srgbClr val="DADADA"/>
                </a:solidFill>
              </a:rPr>
              <a:t> </a:t>
            </a:r>
            <a:r>
              <a:rPr lang="en-GB" sz="1600" dirty="0">
                <a:ln>
                  <a:solidFill>
                    <a:srgbClr val="404040">
                      <a:alpha val="10000"/>
                    </a:srgbClr>
                  </a:solidFill>
                </a:ln>
                <a:solidFill>
                  <a:srgbClr val="DADADA"/>
                </a:solidFill>
              </a:rPr>
              <a:t>When managers buy or build their facilities they need to consider their impact on customers’ experience, not just the aspect of the products that they invest in.</a:t>
            </a:r>
            <a:endParaRPr lang="en-US" sz="1600" dirty="0">
              <a:ln>
                <a:solidFill>
                  <a:srgbClr val="404040">
                    <a:alpha val="10000"/>
                  </a:srgbClr>
                </a:solidFill>
              </a:ln>
              <a:solidFill>
                <a:srgbClr val="DADADA"/>
              </a:solidFill>
            </a:endParaRPr>
          </a:p>
        </p:txBody>
      </p:sp>
      <p:pic>
        <p:nvPicPr>
          <p:cNvPr id="5" name="Content Placeholder 4" descr="Chart, bar chart">
            <a:extLst>
              <a:ext uri="{FF2B5EF4-FFF2-40B4-BE49-F238E27FC236}">
                <a16:creationId xmlns:a16="http://schemas.microsoft.com/office/drawing/2014/main" id="{A0E3F53F-6BA7-4A41-4700-98AFDA53F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1438" y="0"/>
            <a:ext cx="7690562" cy="4902733"/>
          </a:xfrm>
          <a:prstGeom prst="rect">
            <a:avLst/>
          </a:prstGeom>
        </p:spPr>
      </p:pic>
      <p:sp>
        <p:nvSpPr>
          <p:cNvPr id="6" name="TextBox 5">
            <a:extLst>
              <a:ext uri="{FF2B5EF4-FFF2-40B4-BE49-F238E27FC236}">
                <a16:creationId xmlns:a16="http://schemas.microsoft.com/office/drawing/2014/main" id="{B068D910-3E7F-F613-3F66-53D7DC374B6F}"/>
              </a:ext>
            </a:extLst>
          </p:cNvPr>
          <p:cNvSpPr txBox="1"/>
          <p:nvPr/>
        </p:nvSpPr>
        <p:spPr>
          <a:xfrm>
            <a:off x="9113251" y="4902733"/>
            <a:ext cx="3078749" cy="1200329"/>
          </a:xfrm>
          <a:prstGeom prst="rect">
            <a:avLst/>
          </a:prstGeom>
          <a:noFill/>
        </p:spPr>
        <p:txBody>
          <a:bodyPr wrap="square" rtlCol="0">
            <a:spAutoFit/>
          </a:bodyPr>
          <a:lstStyle/>
          <a:p>
            <a:r>
              <a:rPr lang="en-GB" dirty="0">
                <a:solidFill>
                  <a:schemeClr val="bg1"/>
                </a:solidFill>
              </a:rPr>
              <a:t>(Johnston, Clark and </a:t>
            </a:r>
            <a:r>
              <a:rPr lang="en-GB" dirty="0" err="1">
                <a:solidFill>
                  <a:schemeClr val="bg1"/>
                </a:solidFill>
              </a:rPr>
              <a:t>Shulker</a:t>
            </a:r>
            <a:r>
              <a:rPr lang="en-GB" dirty="0">
                <a:solidFill>
                  <a:schemeClr val="bg1"/>
                </a:solidFill>
              </a:rPr>
              <a:t> 2012) ,” Importance of various aspects of a hotel as rated by staff and guests”.</a:t>
            </a:r>
          </a:p>
        </p:txBody>
      </p:sp>
    </p:spTree>
    <p:extLst>
      <p:ext uri="{BB962C8B-B14F-4D97-AF65-F5344CB8AC3E}">
        <p14:creationId xmlns:p14="http://schemas.microsoft.com/office/powerpoint/2010/main" val="164509338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827AF-8B66-8924-F550-8C0B20D80009}"/>
              </a:ext>
            </a:extLst>
          </p:cNvPr>
          <p:cNvSpPr>
            <a:spLocks noGrp="1"/>
          </p:cNvSpPr>
          <p:nvPr>
            <p:ph type="title"/>
          </p:nvPr>
        </p:nvSpPr>
        <p:spPr>
          <a:xfrm>
            <a:off x="913795" y="609600"/>
            <a:ext cx="10353762" cy="970450"/>
          </a:xfrm>
        </p:spPr>
        <p:txBody>
          <a:bodyPr>
            <a:normAutofit/>
          </a:bodyPr>
          <a:lstStyle/>
          <a:p>
            <a:pPr>
              <a:lnSpc>
                <a:spcPct val="90000"/>
              </a:lnSpc>
            </a:pPr>
            <a:r>
              <a:rPr lang="en-GB" sz="3100"/>
              <a:t>Conclusion</a:t>
            </a:r>
            <a:br>
              <a:rPr lang="en-GB" sz="3100"/>
            </a:br>
            <a:endParaRPr lang="en-GB" sz="3100"/>
          </a:p>
        </p:txBody>
      </p:sp>
      <p:sp>
        <p:nvSpPr>
          <p:cNvPr id="3" name="Content Placeholder 2">
            <a:extLst>
              <a:ext uri="{FF2B5EF4-FFF2-40B4-BE49-F238E27FC236}">
                <a16:creationId xmlns:a16="http://schemas.microsoft.com/office/drawing/2014/main" id="{F3A6822F-3581-17A8-09F8-14DD17ED5C60}"/>
              </a:ext>
            </a:extLst>
          </p:cNvPr>
          <p:cNvSpPr>
            <a:spLocks noGrp="1"/>
          </p:cNvSpPr>
          <p:nvPr>
            <p:ph idx="1"/>
          </p:nvPr>
        </p:nvSpPr>
        <p:spPr>
          <a:xfrm>
            <a:off x="551815" y="1580050"/>
            <a:ext cx="5546272" cy="4058751"/>
          </a:xfrm>
        </p:spPr>
        <p:txBody>
          <a:bodyPr anchor="ctr">
            <a:normAutofit/>
          </a:bodyPr>
          <a:lstStyle/>
          <a:p>
            <a:pPr lvl="1">
              <a:buClr>
                <a:schemeClr val="tx1"/>
              </a:buClr>
            </a:pPr>
            <a:r>
              <a:rPr lang="en-GB" dirty="0"/>
              <a:t> At the end of this presentation the most important things to remember are: First, the Edition hotel in London is a place we should all visit at least once in this life, second, customers will come more often to a place that will change and amplify their expectations and well being and 3</a:t>
            </a:r>
            <a:r>
              <a:rPr lang="en-GB" baseline="30000" dirty="0"/>
              <a:t>rd</a:t>
            </a:r>
            <a:r>
              <a:rPr lang="en-GB" dirty="0"/>
              <a:t>, in order to achieve the second point you need a great team, customer base services, empathy and open mind and heart for the job at hand.</a:t>
            </a:r>
          </a:p>
        </p:txBody>
      </p:sp>
      <p:pic>
        <p:nvPicPr>
          <p:cNvPr id="22" name="Picture 21">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7" name="Picture 6" descr="A picture containing text, different, nature&#10;&#10;Description automatically generated">
            <a:extLst>
              <a:ext uri="{FF2B5EF4-FFF2-40B4-BE49-F238E27FC236}">
                <a16:creationId xmlns:a16="http://schemas.microsoft.com/office/drawing/2014/main" id="{A59B4975-2D21-2516-B4B5-9B51526B88D9}"/>
              </a:ext>
            </a:extLst>
          </p:cNvPr>
          <p:cNvPicPr>
            <a:picLocks noChangeAspect="1"/>
          </p:cNvPicPr>
          <p:nvPr/>
        </p:nvPicPr>
        <p:blipFill rotWithShape="1">
          <a:blip r:embed="rId4">
            <a:extLst>
              <a:ext uri="{28A0092B-C50C-407E-A947-70E740481C1C}">
                <a14:useLocalDpi xmlns:a14="http://schemas.microsoft.com/office/drawing/2010/main" val="0"/>
              </a:ext>
            </a:extLst>
          </a:blip>
          <a:srcRect t="2147" r="3" b="4127"/>
          <a:stretch/>
        </p:blipFill>
        <p:spPr>
          <a:xfrm>
            <a:off x="6376791" y="1580051"/>
            <a:ext cx="5754433" cy="4611522"/>
          </a:xfrm>
          <a:prstGeom prst="rect">
            <a:avLst/>
          </a:prstGeom>
        </p:spPr>
      </p:pic>
    </p:spTree>
    <p:extLst>
      <p:ext uri="{BB962C8B-B14F-4D97-AF65-F5344CB8AC3E}">
        <p14:creationId xmlns:p14="http://schemas.microsoft.com/office/powerpoint/2010/main" val="107955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311B3-AAA9-6C54-7797-729EB1EC09C1}"/>
              </a:ext>
            </a:extLst>
          </p:cNvPr>
          <p:cNvSpPr>
            <a:spLocks noGrp="1"/>
          </p:cNvSpPr>
          <p:nvPr>
            <p:ph type="title"/>
          </p:nvPr>
        </p:nvSpPr>
        <p:spPr>
          <a:xfrm>
            <a:off x="919119" y="0"/>
            <a:ext cx="10353762" cy="970450"/>
          </a:xfrm>
        </p:spPr>
        <p:txBody>
          <a:bodyPr>
            <a:normAutofit fontScale="90000"/>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69D21DC4-11A0-9886-810A-9C24AB6A4A7E}"/>
              </a:ext>
            </a:extLst>
          </p:cNvPr>
          <p:cNvSpPr>
            <a:spLocks noGrp="1"/>
          </p:cNvSpPr>
          <p:nvPr>
            <p:ph idx="1"/>
          </p:nvPr>
        </p:nvSpPr>
        <p:spPr>
          <a:xfrm>
            <a:off x="0" y="1101436"/>
            <a:ext cx="12192000" cy="5756563"/>
          </a:xfrm>
        </p:spPr>
        <p:txBody>
          <a:bodyPr>
            <a:normAutofit fontScale="85000" lnSpcReduction="20000"/>
          </a:bodyPr>
          <a:lstStyle/>
          <a:p>
            <a:r>
              <a:rPr lang="en-GB" dirty="0"/>
              <a:t>HAUTE so FABULOUS (2018). Stay at The London EDITION, Soho London [Online]</a:t>
            </a:r>
            <a:r>
              <a:rPr lang="en-GB" sz="1800" u="sng" kern="1200" dirty="0">
                <a:ln w="9525" cap="flat" cmpd="sng" algn="ctr">
                  <a:solidFill>
                    <a:srgbClr val="FFFFFF">
                      <a:alpha val="10000"/>
                    </a:srgbClr>
                  </a:solidFill>
                  <a:prstDash val="solid"/>
                  <a:round/>
                </a:ln>
                <a:solidFill>
                  <a:srgbClr val="44546A"/>
                </a:solidFill>
                <a:effectLst>
                  <a:outerShdw blurRad="9525" dist="25400" dir="14640000" algn="tl">
                    <a:schemeClr val="bg1">
                      <a:alpha val="30000"/>
                    </a:schemeClr>
                  </a:outerShdw>
                </a:effectLst>
                <a:latin typeface="Calibri" panose="020F0502020204030204" pitchFamily="34" charset="0"/>
                <a:ea typeface="Times New Roman" panose="02020603050405020304" pitchFamily="18" charset="0"/>
                <a:cs typeface="Times New Roman" panose="02020603050405020304" pitchFamily="18" charset="0"/>
                <a:hlinkClick r:id="rId2"/>
              </a:rPr>
              <a:t> https://www.hautesofabulous.com/blog/2018/10/3/jvp8ff6qlinaib4vm1yiv5a34bu30g</a:t>
            </a:r>
            <a:r>
              <a:rPr lang="en-GB" sz="1800" u="sng" kern="1200" dirty="0">
                <a:ln w="9525" cap="flat" cmpd="sng" algn="ctr">
                  <a:solidFill>
                    <a:srgbClr val="FFFFFF">
                      <a:alpha val="10000"/>
                    </a:srgbClr>
                  </a:solidFill>
                  <a:prstDash val="solid"/>
                  <a:round/>
                </a:ln>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t>[Accessed 28/01/2023].</a:t>
            </a:r>
          </a:p>
          <a:p>
            <a:r>
              <a:rPr lang="en-GB" dirty="0"/>
              <a:t>The London EDITION (2023). London Boutique Hotel Packages &amp; Offers. [Online] </a:t>
            </a:r>
            <a:r>
              <a:rPr lang="en-GB" dirty="0">
                <a:hlinkClick r:id="rId3"/>
              </a:rPr>
              <a:t>https://www.editionhotels.com/london/special-offers/</a:t>
            </a:r>
            <a:r>
              <a:rPr lang="en-GB" dirty="0"/>
              <a:t> [Accessed 30/01/2023].</a:t>
            </a:r>
          </a:p>
          <a:p>
            <a:r>
              <a:rPr lang="en-GB" dirty="0"/>
              <a:t>The London EDITION (2023). Private &amp; Modern London Event Space. [Online] </a:t>
            </a:r>
            <a:r>
              <a:rPr lang="en-GB" dirty="0">
                <a:hlinkClick r:id="rId4"/>
              </a:rPr>
              <a:t>https://www.editionhotels.com/london/meetings-and-events/</a:t>
            </a:r>
            <a:r>
              <a:rPr lang="en-GB" dirty="0"/>
              <a:t> [Accessed 30/01/2023].</a:t>
            </a:r>
          </a:p>
          <a:p>
            <a:r>
              <a:rPr lang="en-GB" dirty="0"/>
              <a:t>Ross, D. (2023). The London EDITION Hotel Review - Soho. [Online] </a:t>
            </a:r>
            <a:r>
              <a:rPr lang="en-GB" dirty="0">
                <a:hlinkClick r:id="rId5"/>
              </a:rPr>
              <a:t>https://upgradedpoints.com/travel/hotels/the-london-edition-review/</a:t>
            </a:r>
            <a:r>
              <a:rPr lang="en-GB" dirty="0"/>
              <a:t> [Accessed 30/01/2023].</a:t>
            </a:r>
          </a:p>
          <a:p>
            <a:r>
              <a:rPr lang="en-GB" dirty="0"/>
              <a:t>Edition (2023). Extraordinary Style &amp; Exceptional Service EDITION. [Online] </a:t>
            </a:r>
            <a:r>
              <a:rPr lang="en-GB" dirty="0">
                <a:hlinkClick r:id="rId6"/>
              </a:rPr>
              <a:t>https://www.editionhotels.com/</a:t>
            </a:r>
            <a:r>
              <a:rPr lang="en-GB" dirty="0"/>
              <a:t>  [Accessed 02/02/2023].</a:t>
            </a:r>
          </a:p>
          <a:p>
            <a:r>
              <a:rPr lang="en-GB" dirty="0"/>
              <a:t>Pearson, P. (2015). Five Star Service: How to Deliver Exceptional Customer Service. [Online] </a:t>
            </a:r>
            <a:r>
              <a:rPr lang="en-GB" dirty="0">
                <a:hlinkClick r:id="rId7"/>
              </a:rPr>
              <a:t>https://ebookcentral.proquest.com/lib/trinity/detail.action?docID=5174530&amp;pq-origsite=primo#</a:t>
            </a:r>
            <a:r>
              <a:rPr lang="en-GB" dirty="0"/>
              <a:t> [Accessed 09/02/2023].</a:t>
            </a:r>
          </a:p>
          <a:p>
            <a:r>
              <a:rPr lang="en-GB" dirty="0"/>
              <a:t>Wetzel, R. (2020). Why You Should Not Ignore </a:t>
            </a:r>
            <a:r>
              <a:rPr lang="en-GB" dirty="0" err="1"/>
              <a:t>NonStop</a:t>
            </a:r>
            <a:r>
              <a:rPr lang="en-GB" dirty="0"/>
              <a:t> OS Upgrades. [Online] </a:t>
            </a:r>
            <a:r>
              <a:rPr lang="en-GB" dirty="0">
                <a:hlinkClick r:id="rId8"/>
              </a:rPr>
              <a:t>https://www.odysseyis.com/blog-why-you-should-not-ignore-nonstop-os-upgrades/</a:t>
            </a:r>
            <a:r>
              <a:rPr lang="en-GB" dirty="0"/>
              <a:t> [Accessed 09/02/2023].</a:t>
            </a:r>
          </a:p>
          <a:p>
            <a:r>
              <a:rPr lang="en-GB" b="0" i="0" dirty="0">
                <a:solidFill>
                  <a:schemeClr val="tx1"/>
                </a:solidFill>
                <a:effectLst/>
                <a:latin typeface="robotoregular"/>
              </a:rPr>
              <a:t>Johnston, R. and Graham, C. and </a:t>
            </a:r>
            <a:r>
              <a:rPr lang="en-GB" b="0" i="0" dirty="0" err="1">
                <a:solidFill>
                  <a:schemeClr val="tx1"/>
                </a:solidFill>
                <a:effectLst/>
                <a:latin typeface="robotoregular"/>
              </a:rPr>
              <a:t>Shulver</a:t>
            </a:r>
            <a:r>
              <a:rPr lang="en-GB" b="0" i="0" dirty="0">
                <a:solidFill>
                  <a:schemeClr val="tx1"/>
                </a:solidFill>
                <a:effectLst/>
                <a:latin typeface="robotoregular"/>
              </a:rPr>
              <a:t>, M. (2012).  Service Operations Management. [Online] </a:t>
            </a:r>
            <a:r>
              <a:rPr lang="en-GB" b="0" i="0" dirty="0">
                <a:solidFill>
                  <a:schemeClr val="tx1"/>
                </a:solidFill>
                <a:effectLst/>
                <a:latin typeface="robotoregular"/>
                <a:hlinkClick r:id="rId9"/>
              </a:rPr>
              <a:t>https://ebookcentral.proquest.com/lib/trinity/reader.action?docID=5173931&amp;ppg=192</a:t>
            </a:r>
            <a:r>
              <a:rPr lang="en-GB" b="0" i="0" dirty="0">
                <a:solidFill>
                  <a:schemeClr val="tx1"/>
                </a:solidFill>
                <a:effectLst/>
                <a:latin typeface="robotoregular"/>
              </a:rPr>
              <a:t> [Accessed 10/02/2023].</a:t>
            </a:r>
          </a:p>
          <a:p>
            <a:r>
              <a:rPr lang="en-GB" dirty="0">
                <a:solidFill>
                  <a:schemeClr val="tx1"/>
                </a:solidFill>
              </a:rPr>
              <a:t>Edition (2023). The London EDITION | Photo Gallery. [Online] </a:t>
            </a:r>
            <a:r>
              <a:rPr lang="en-GB" dirty="0">
                <a:solidFill>
                  <a:schemeClr val="tx1"/>
                </a:solidFill>
                <a:hlinkClick r:id="rId10"/>
              </a:rPr>
              <a:t>https://www.editionhotels.com/london/gallery /</a:t>
            </a:r>
            <a:r>
              <a:rPr lang="en-GB" dirty="0">
                <a:solidFill>
                  <a:schemeClr val="tx1"/>
                </a:solidFill>
              </a:rPr>
              <a:t> [Accessed 10/02/2023].</a:t>
            </a:r>
          </a:p>
          <a:p>
            <a:r>
              <a:rPr lang="en-GB" dirty="0" err="1">
                <a:solidFill>
                  <a:schemeClr val="tx1"/>
                </a:solidFill>
              </a:rPr>
              <a:t>Grandi</a:t>
            </a:r>
            <a:r>
              <a:rPr lang="en-GB" dirty="0">
                <a:solidFill>
                  <a:schemeClr val="tx1"/>
                </a:solidFill>
              </a:rPr>
              <a:t>, C. (2020). #londonedition hashtag on Instagram • Photos and videos. [Online]  </a:t>
            </a:r>
            <a:r>
              <a:rPr lang="en-GB" dirty="0">
                <a:solidFill>
                  <a:schemeClr val="tx1"/>
                </a:solidFill>
                <a:hlinkClick r:id="rId11"/>
              </a:rPr>
              <a:t>https://www.instagram.com/p/CIgX5jCB0Py/</a:t>
            </a:r>
            <a:r>
              <a:rPr lang="en-GB" dirty="0">
                <a:solidFill>
                  <a:schemeClr val="tx1"/>
                </a:solidFill>
              </a:rPr>
              <a:t> [Accessed 10/02/2023].</a:t>
            </a:r>
          </a:p>
        </p:txBody>
      </p:sp>
    </p:spTree>
    <p:extLst>
      <p:ext uri="{BB962C8B-B14F-4D97-AF65-F5344CB8AC3E}">
        <p14:creationId xmlns:p14="http://schemas.microsoft.com/office/powerpoint/2010/main" val="3065445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10000</TotalTime>
  <Words>1599</Words>
  <Application>Microsoft Office PowerPoint</Application>
  <PresentationFormat>Widescreen</PresentationFormat>
  <Paragraphs>96</Paragraphs>
  <Slides>10</Slides>
  <Notes>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10</vt:i4>
      </vt:variant>
    </vt:vector>
  </HeadingPairs>
  <TitlesOfParts>
    <vt:vector size="23" baseType="lpstr">
      <vt:lpstr>-apple-system</vt:lpstr>
      <vt:lpstr>Arial</vt:lpstr>
      <vt:lpstr>BlinkMacSystemFont</vt:lpstr>
      <vt:lpstr>Calibri</vt:lpstr>
      <vt:lpstr>Calisto MT</vt:lpstr>
      <vt:lpstr>HelveticaNeueLTStd-Lt</vt:lpstr>
      <vt:lpstr>Maleah</vt:lpstr>
      <vt:lpstr>robotoregular</vt:lpstr>
      <vt:lpstr>Swiss-721</vt:lpstr>
      <vt:lpstr>var(--DO_NOT_USE_bui_large_font_body_2_font-family)</vt:lpstr>
      <vt:lpstr>Wingdings</vt:lpstr>
      <vt:lpstr>Wingdings 2</vt:lpstr>
      <vt:lpstr>Slate</vt:lpstr>
      <vt:lpstr>The role and importance of quality service, hospitality, and guest services within the hotel industry.</vt:lpstr>
      <vt:lpstr>Table of contents</vt:lpstr>
      <vt:lpstr>Welcome to Edition Hotel</vt:lpstr>
      <vt:lpstr>Main consumers of Edition Hotel</vt:lpstr>
      <vt:lpstr>Nature and role of the guest services and facilities within the Edition hotel cont.</vt:lpstr>
      <vt:lpstr>Nature and role of the guest services and facilities within the Edition hotel.</vt:lpstr>
      <vt:lpstr>Role and function of guest services </vt:lpstr>
      <vt:lpstr>Importance of hospitality- Hotels exceeding expectations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Anat</dc:creator>
  <cp:lastModifiedBy>Anat</cp:lastModifiedBy>
  <cp:revision>8</cp:revision>
  <dcterms:created xsi:type="dcterms:W3CDTF">2023-02-03T13:10:41Z</dcterms:created>
  <dcterms:modified xsi:type="dcterms:W3CDTF">2023-02-10T13:05:15Z</dcterms:modified>
</cp:coreProperties>
</file>