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4" r:id="rId1"/>
    <p:sldMasterId id="2147483761" r:id="rId2"/>
    <p:sldMasterId id="2147483837" r:id="rId3"/>
    <p:sldMasterId id="2147483915" r:id="rId4"/>
  </p:sldMasterIdLst>
  <p:notesMasterIdLst>
    <p:notesMasterId r:id="rId29"/>
  </p:notesMasterIdLst>
  <p:sldIdLst>
    <p:sldId id="474" r:id="rId5"/>
    <p:sldId id="258" r:id="rId6"/>
    <p:sldId id="260" r:id="rId7"/>
    <p:sldId id="475" r:id="rId8"/>
    <p:sldId id="293" r:id="rId9"/>
    <p:sldId id="507" r:id="rId10"/>
    <p:sldId id="270" r:id="rId11"/>
    <p:sldId id="506" r:id="rId12"/>
    <p:sldId id="505" r:id="rId13"/>
    <p:sldId id="302" r:id="rId14"/>
    <p:sldId id="515" r:id="rId15"/>
    <p:sldId id="423" r:id="rId16"/>
    <p:sldId id="516" r:id="rId17"/>
    <p:sldId id="414" r:id="rId18"/>
    <p:sldId id="513" r:id="rId19"/>
    <p:sldId id="517" r:id="rId20"/>
    <p:sldId id="262" r:id="rId21"/>
    <p:sldId id="518" r:id="rId22"/>
    <p:sldId id="519" r:id="rId23"/>
    <p:sldId id="520" r:id="rId24"/>
    <p:sldId id="328" r:id="rId25"/>
    <p:sldId id="297" r:id="rId26"/>
    <p:sldId id="307" r:id="rId27"/>
    <p:sldId id="265" r:id="rId2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42CD5"/>
    <a:srgbClr val="CCF9FF"/>
    <a:srgbClr val="EBD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8D230F3-CF80-4859-8CE7-A43EE81993B5}" styleName="Light Style 1 –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9DCAF9ED-07DC-4A11-8D7F-57B35C25682E}" styleName="Medium Style 1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43745" autoAdjust="0"/>
    <p:restoredTop sz="94660"/>
  </p:normalViewPr>
  <p:slideViewPr>
    <p:cSldViewPr snapToGrid="0">
      <p:cViewPr varScale="1">
        <p:scale>
          <a:sx n="62" d="100"/>
          <a:sy n="62" d="100"/>
        </p:scale>
        <p:origin x="232" y="1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4F88B-4BEC-4DE1-A9F2-5DE075044BC9}" type="datetimeFigureOut">
              <a:t>11/19/24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7DC03-4094-4227-9F54-4DFFCBF54F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9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24930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960516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031357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178840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039872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17884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68172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619556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09895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11/19/24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11/19/24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11/19/24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666121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29143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9" y="304800"/>
            <a:ext cx="6597692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484" y="2292825"/>
            <a:ext cx="6612168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1" y="1160463"/>
            <a:ext cx="6597692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0FA7-9E61-4241-B68C-58155F4F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ED7AD-9FB0-7441-8C24-82056FF4FAAA}" type="datetimeFigureOut">
              <a:rPr lang="en-US"/>
              <a:pPr>
                <a:defRPr/>
              </a:pPr>
              <a:t>11/19/24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528A56-BE6B-E540-A363-CEEF7A3F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9D1D2-5AA0-9A48-99D6-88D2E34B0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AB5E1-B30D-8643-A3AF-194E14945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67731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67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slideLayout" Target="../slideLayouts/slideLayout41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4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  <p:sldLayoutId id="2147483925" r:id="rId12"/>
    <p:sldLayoutId id="2147483926" r:id="rId13"/>
    <p:sldLayoutId id="2147483927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4" r:id="rId12"/>
    <p:sldLayoutId id="214748389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11/19/24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8250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8" r:id="rId2"/>
    <p:sldLayoutId id="2147483921" r:id="rId3"/>
    <p:sldLayoutId id="214748392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tiff"/><Relationship Id="rId4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8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quizlet.com/gb/493944550/gorffennol-mynd-flash-cards/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1.png"/><Relationship Id="rId4" Type="http://schemas.openxmlformats.org/officeDocument/2006/relationships/image" Target="../media/image4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adnoddau.canolfanpeniarth.org/matiau_gramadeg/?t=59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1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media" Target="../media/media5.m4a"/><Relationship Id="rId7" Type="http://schemas.openxmlformats.org/officeDocument/2006/relationships/image" Target="../media/image1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5.m4a"/><Relationship Id="rId9" Type="http://schemas.openxmlformats.org/officeDocument/2006/relationships/image" Target="../media/image4.tif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line-stopwatch.com/random-name-pickers/card-picker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7" Type="http://schemas.openxmlformats.org/officeDocument/2006/relationships/image" Target="../media/image32.wm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8.wmf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3.png"/><Relationship Id="rId5" Type="http://schemas.openxmlformats.org/officeDocument/2006/relationships/hyperlink" Target="https://www.youtube.com/watch?v=Bd79r4QyVro" TargetMode="External"/><Relationship Id="rId4" Type="http://schemas.openxmlformats.org/officeDocument/2006/relationships/image" Target="../media/image1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B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8</a:t>
            </a:r>
          </a:p>
          <a:p>
            <a:pPr algn="ctr"/>
            <a:r>
              <a:rPr lang="en-US" sz="2400" dirty="0" err="1">
                <a:solidFill>
                  <a:srgbClr val="002060"/>
                </a:solidFill>
                <a:ea typeface="Calibri"/>
                <a:cs typeface="Calibri"/>
              </a:rPr>
              <a:t>Tachwedd</a:t>
            </a:r>
            <a:r>
              <a:rPr lang="en-US" sz="2400" dirty="0">
                <a:solidFill>
                  <a:srgbClr val="002060"/>
                </a:solidFill>
                <a:ea typeface="Calibri"/>
                <a:cs typeface="Calibri"/>
              </a:rPr>
              <a:t> 21ain 2024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Catrin</a:t>
            </a:r>
            <a:r>
              <a:rPr lang="en-US" sz="2400" b="1" dirty="0">
                <a:solidFill>
                  <a:srgbClr val="002060"/>
                </a:solidFill>
              </a:rPr>
              <a:t> Evans-Thomas</a:t>
            </a: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3" name="Picture 25" descr="Logo&#10;&#10;Description automatically generated">
            <a:extLst>
              <a:ext uri="{FF2B5EF4-FFF2-40B4-BE49-F238E27FC236}">
                <a16:creationId xmlns:a16="http://schemas.microsoft.com/office/drawing/2014/main" id="{330A134F-1040-4664-617D-AD7D5F08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592" y="188192"/>
            <a:ext cx="4281992" cy="1025035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4" name="Picture 24" descr="Logo&#10;&#10;Description automatically generated">
            <a:extLst>
              <a:ext uri="{FF2B5EF4-FFF2-40B4-BE49-F238E27FC236}">
                <a16:creationId xmlns:a16="http://schemas.microsoft.com/office/drawing/2014/main" id="{F49BE84A-06C5-F37A-7DEA-D4DFD322D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5416" y="133328"/>
            <a:ext cx="4281992" cy="9977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4648227" y="512696"/>
            <a:ext cx="4385992" cy="2350015"/>
          </a:xfrm>
          <a:prstGeom prst="wedgeEllipseCallout">
            <a:avLst>
              <a:gd name="adj1" fmla="val 78563"/>
              <a:gd name="adj2" fmla="val 27235"/>
            </a:avLst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>
                <a:solidFill>
                  <a:schemeClr val="bg1"/>
                </a:solidFill>
                <a:cs typeface="Calibri"/>
              </a:rPr>
              <a:t>Bore da!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B831793A-4ADC-E4C4-914D-2D0658A41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783" y="1885998"/>
            <a:ext cx="3361880" cy="3313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5964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23508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27851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27711"/>
            <a:ext cx="5984927" cy="139935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C7831C9-D034-3E5D-2A74-A8E5D1AD0359}"/>
              </a:ext>
            </a:extLst>
          </p:cNvPr>
          <p:cNvSpPr txBox="1">
            <a:spLocks/>
          </p:cNvSpPr>
          <p:nvPr/>
        </p:nvSpPr>
        <p:spPr>
          <a:xfrm>
            <a:off x="605072" y="2274164"/>
            <a:ext cx="4645747" cy="18991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59150-D0AD-9627-5944-E7B733210D3E}"/>
              </a:ext>
            </a:extLst>
          </p:cNvPr>
          <p:cNvSpPr txBox="1"/>
          <p:nvPr/>
        </p:nvSpPr>
        <p:spPr>
          <a:xfrm>
            <a:off x="6867191" y="441719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79F9DB-0F16-C10E-9998-CE266D72C737}"/>
              </a:ext>
            </a:extLst>
          </p:cNvPr>
          <p:cNvSpPr txBox="1"/>
          <p:nvPr/>
        </p:nvSpPr>
        <p:spPr>
          <a:xfrm>
            <a:off x="11293195" y="36934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7BECF68B-F354-8A10-3872-2EACF513D23A}"/>
              </a:ext>
            </a:extLst>
          </p:cNvPr>
          <p:cNvSpPr txBox="1">
            <a:spLocks/>
          </p:cNvSpPr>
          <p:nvPr/>
        </p:nvSpPr>
        <p:spPr>
          <a:xfrm>
            <a:off x="5565913" y="2257746"/>
            <a:ext cx="6301409" cy="284588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Y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– Es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,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Ces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… / The past tense (I went, I had…)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  <a:cs typeface="Cavolini" panose="03000502040302020204" pitchFamily="66" charset="0"/>
              </a:rPr>
              <a:t>Defnyddio’r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mewn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gwers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hanes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–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Ifaciwis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a’r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2il RB / Using the past tense in a history lesson – Evacuees and WW2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695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dirty="0" err="1">
                <a:latin typeface="Segoe Print" panose="02000800000000000000" pitchFamily="2" charset="0"/>
                <a:cs typeface="Ayuthaya" pitchFamily="2" charset="-34"/>
              </a:rPr>
              <a:t>Cynnydd</a:t>
            </a:r>
            <a:endParaRPr lang="en-US" altLang="cy-GB" sz="4000" dirty="0">
              <a:latin typeface="Segoe Print" panose="02000800000000000000" pitchFamily="2" charset="0"/>
              <a:cs typeface="Ayuthaya" pitchFamily="2" charset="-34"/>
            </a:endParaRP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1639078"/>
              </p:ext>
            </p:extLst>
          </p:nvPr>
        </p:nvGraphicFramePr>
        <p:xfrm>
          <a:off x="2041451" y="1961203"/>
          <a:ext cx="9965093" cy="436627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213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920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516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Cadarnhaol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Positive</a:t>
                      </a: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Cwestiwn</a:t>
                      </a:r>
                      <a:r>
                        <a:rPr lang="en-US" sz="2000" dirty="0"/>
                        <a:t> / Question</a:t>
                      </a:r>
                    </a:p>
                  </a:txBody>
                  <a:tcPr marL="68580" marR="68580" marT="34293" marB="34293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Negyddol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Negative</a:t>
                      </a: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e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Oeddet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 marL="68580" marR="68580" marT="34293" marB="3429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e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9335792-A55C-D840-B978-28D3E8B715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7830278"/>
              </p:ext>
            </p:extLst>
          </p:nvPr>
        </p:nvGraphicFramePr>
        <p:xfrm>
          <a:off x="185455" y="2266003"/>
          <a:ext cx="1685875" cy="36323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5875">
                  <a:extLst>
                    <a:ext uri="{9D8B030D-6E8A-4147-A177-3AD203B41FA5}">
                      <a16:colId xmlns:a16="http://schemas.microsoft.com/office/drawing/2014/main" val="2043829294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Person</a:t>
                      </a: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408189799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Fi / Me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Ti</a:t>
                      </a:r>
                      <a:r>
                        <a:rPr lang="en-US" sz="2000" b="1" dirty="0"/>
                        <a:t> / You (s.)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Fe / Him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Hi / Her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Ni / Us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Chi / You (pl.)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Nhw</a:t>
                      </a:r>
                      <a:r>
                        <a:rPr lang="en-US" sz="2000" b="1" dirty="0"/>
                        <a:t> / Them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59147550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D7A511D-C026-87B9-9AFE-7E166880C7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450657"/>
              </p:ext>
            </p:extLst>
          </p:nvPr>
        </p:nvGraphicFramePr>
        <p:xfrm>
          <a:off x="4052741" y="2749703"/>
          <a:ext cx="1454924" cy="3471447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454924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I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You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He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She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We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You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They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5565602-7890-CBBE-3519-800751EE5C1F}"/>
              </a:ext>
            </a:extLst>
          </p:cNvPr>
          <p:cNvSpPr txBox="1"/>
          <p:nvPr/>
        </p:nvSpPr>
        <p:spPr>
          <a:xfrm>
            <a:off x="2162542" y="296880"/>
            <a:ext cx="786691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Yr </a:t>
            </a:r>
            <a:r>
              <a:rPr lang="en-US" sz="3600" dirty="0" err="1">
                <a:latin typeface="Tw Cen MT" panose="020B0602020104020603" pitchFamily="34" charset="0"/>
              </a:rPr>
              <a:t>amherffaith</a:t>
            </a:r>
            <a:r>
              <a:rPr lang="en-US" sz="3600" dirty="0">
                <a:latin typeface="Tw Cen MT" panose="020B0602020104020603" pitchFamily="34" charset="0"/>
              </a:rPr>
              <a:t> / The imperfect tense</a:t>
            </a:r>
          </a:p>
          <a:p>
            <a:pPr algn="ctr"/>
            <a:r>
              <a:rPr lang="en-US" sz="3600" dirty="0">
                <a:latin typeface="Tw Cen MT" panose="020B0602020104020603" pitchFamily="34" charset="0"/>
              </a:rPr>
              <a:t>= was / were</a:t>
            </a:r>
          </a:p>
        </p:txBody>
      </p:sp>
    </p:spTree>
    <p:extLst>
      <p:ext uri="{BB962C8B-B14F-4D97-AF65-F5344CB8AC3E}">
        <p14:creationId xmlns:p14="http://schemas.microsoft.com/office/powerpoint/2010/main" val="4291688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5721417" y="2844241"/>
            <a:ext cx="749167" cy="64188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3194667" y="162830"/>
            <a:ext cx="2007281" cy="51453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567074" y="181160"/>
            <a:ext cx="2692825" cy="514538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540199" y="162830"/>
            <a:ext cx="3491204" cy="514538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 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1417231" y="162165"/>
            <a:ext cx="1777436" cy="5159554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I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She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We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They went</a:t>
            </a: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 rot="16200000">
            <a:off x="-2698782" y="2634979"/>
            <a:ext cx="6623154" cy="10433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 err="1">
                <a:latin typeface="Ink Free" panose="03080402000500000000" pitchFamily="66" charset="0"/>
              </a:rPr>
              <a:t>Gorffennol</a:t>
            </a:r>
            <a:r>
              <a:rPr lang="en-US" sz="4000" b="1" cap="none" dirty="0">
                <a:latin typeface="Ink Free" panose="03080402000500000000" pitchFamily="66" charset="0"/>
              </a:rPr>
              <a:t> ‘</a:t>
            </a:r>
            <a:r>
              <a:rPr lang="en-US" sz="4000" b="1" cap="none" dirty="0" err="1">
                <a:latin typeface="Ink Free" panose="03080402000500000000" pitchFamily="66" charset="0"/>
              </a:rPr>
              <a:t>Mynd</a:t>
            </a:r>
            <a:r>
              <a:rPr lang="en-US" sz="4000" b="1" cap="none" dirty="0">
                <a:latin typeface="Ink Free" panose="03080402000500000000" pitchFamily="66" charset="0"/>
              </a:rPr>
              <a:t>’(‘to go’)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125CFA-2489-D24C-8F45-DB7876A6C639}"/>
              </a:ext>
            </a:extLst>
          </p:cNvPr>
          <p:cNvSpPr/>
          <p:nvPr/>
        </p:nvSpPr>
        <p:spPr>
          <a:xfrm>
            <a:off x="4070445" y="5699698"/>
            <a:ext cx="40511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Adolygu</a:t>
            </a:r>
            <a:r>
              <a:rPr lang="en-US" sz="4000" b="1" dirty="0">
                <a:solidFill>
                  <a:srgbClr val="FF0000"/>
                </a:solidFill>
                <a:latin typeface="Ink Free" panose="03080402000500000000" pitchFamily="66" charset="0"/>
              </a:rPr>
              <a:t> / Revision</a:t>
            </a:r>
          </a:p>
        </p:txBody>
      </p:sp>
    </p:spTree>
    <p:extLst>
      <p:ext uri="{BB962C8B-B14F-4D97-AF65-F5344CB8AC3E}">
        <p14:creationId xmlns:p14="http://schemas.microsoft.com/office/powerpoint/2010/main" val="395130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D666EDD-D411-9C49-B9D9-5079EBD742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130" r="14208" b="43076"/>
          <a:stretch/>
        </p:blipFill>
        <p:spPr>
          <a:xfrm>
            <a:off x="256971" y="1155062"/>
            <a:ext cx="5316131" cy="2613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B4632F-DA4D-2C48-8E6B-391A76296A2C}"/>
              </a:ext>
            </a:extLst>
          </p:cNvPr>
          <p:cNvSpPr txBox="1"/>
          <p:nvPr/>
        </p:nvSpPr>
        <p:spPr>
          <a:xfrm>
            <a:off x="5876898" y="1136188"/>
            <a:ext cx="5804898" cy="46504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1. Do, es i i chwarae pêl-foli neithiwr.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es i ddim i chwarae pêl-foli neithiwr.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2. Do, aethon nhw i'r ysbyty.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nhw ddim i'r ysbyty.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3. Do, aeth hi i'r caffi.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 hi ddim i'r caffi.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4. Do, aethon nhw i'r gystadleuaeth.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nhw ddim i'r gystadleuaeth.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5. Do, aethon ni i'r gampfa.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ni ddim i'r gampfa.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9417A6-F513-3146-A296-E51F0AE9F9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3383" y="4438597"/>
            <a:ext cx="917434" cy="9174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610B6D0-B178-4E4A-AFD1-3430D7CD2B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2171" y="4436680"/>
            <a:ext cx="935320" cy="919351"/>
          </a:xfrm>
          <a:prstGeom prst="rect">
            <a:avLst/>
          </a:prstGeom>
        </p:spPr>
      </p:pic>
      <p:sp>
        <p:nvSpPr>
          <p:cNvPr id="14" name="Title 6">
            <a:extLst>
              <a:ext uri="{FF2B5EF4-FFF2-40B4-BE49-F238E27FC236}">
                <a16:creationId xmlns:a16="http://schemas.microsoft.com/office/drawing/2014/main" id="{B82CE346-508D-BC48-9295-4E2B79583989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7779662" cy="11295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500" b="1" cap="none" dirty="0" err="1">
                <a:latin typeface="Ink Free" panose="03080402000500000000" pitchFamily="66" charset="0"/>
              </a:rPr>
              <a:t>Atebwch</a:t>
            </a:r>
            <a:r>
              <a:rPr lang="en-US" sz="5500" b="1" cap="none" dirty="0">
                <a:latin typeface="Ink Free" panose="03080402000500000000" pitchFamily="66" charset="0"/>
              </a:rPr>
              <a:t> y </a:t>
            </a:r>
            <a:r>
              <a:rPr lang="en-US" sz="5500" b="1" cap="none" dirty="0" err="1">
                <a:latin typeface="Ink Free" panose="03080402000500000000" pitchFamily="66" charset="0"/>
              </a:rPr>
              <a:t>cwestiynau</a:t>
            </a:r>
            <a:endParaRPr lang="en-US" sz="5500" b="1" cap="none" dirty="0">
              <a:latin typeface="Ink Free" panose="03080402000500000000" pitchFamily="66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07CF72B-33D3-1A48-A8A0-D7DA8C3F16BB}"/>
              </a:ext>
            </a:extLst>
          </p:cNvPr>
          <p:cNvSpPr/>
          <p:nvPr/>
        </p:nvSpPr>
        <p:spPr>
          <a:xfrm>
            <a:off x="5844366" y="1161721"/>
            <a:ext cx="5820508" cy="46315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06349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19417A6-F513-3146-A296-E51F0AE9F9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383" y="4438597"/>
            <a:ext cx="917434" cy="9174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610B6D0-B178-4E4A-AFD1-3430D7CD2B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2171" y="4436680"/>
            <a:ext cx="935320" cy="919351"/>
          </a:xfrm>
          <a:prstGeom prst="rect">
            <a:avLst/>
          </a:prstGeom>
        </p:spPr>
      </p:pic>
      <p:sp>
        <p:nvSpPr>
          <p:cNvPr id="14" name="Title 6">
            <a:extLst>
              <a:ext uri="{FF2B5EF4-FFF2-40B4-BE49-F238E27FC236}">
                <a16:creationId xmlns:a16="http://schemas.microsoft.com/office/drawing/2014/main" id="{B82CE346-508D-BC48-9295-4E2B79583989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7779662" cy="11295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500" b="1" cap="none" dirty="0" err="1">
                <a:latin typeface="Ink Free" panose="03080402000500000000" pitchFamily="66" charset="0"/>
              </a:rPr>
              <a:t>Atebwch</a:t>
            </a:r>
            <a:r>
              <a:rPr lang="en-US" sz="5500" b="1" cap="none" dirty="0">
                <a:latin typeface="Ink Free" panose="03080402000500000000" pitchFamily="66" charset="0"/>
              </a:rPr>
              <a:t> y </a:t>
            </a:r>
            <a:r>
              <a:rPr lang="en-US" sz="5500" b="1" cap="none" dirty="0" err="1">
                <a:latin typeface="Ink Free" panose="03080402000500000000" pitchFamily="66" charset="0"/>
              </a:rPr>
              <a:t>cwestiynau</a:t>
            </a:r>
            <a:endParaRPr lang="en-US" sz="5500" b="1" cap="none" dirty="0">
              <a:latin typeface="Ink Free" panose="03080402000500000000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F2D81C9-9F85-E049-BDA1-2A695E7B330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6707" r="22316" b="5092"/>
          <a:stretch/>
        </p:blipFill>
        <p:spPr>
          <a:xfrm>
            <a:off x="539019" y="1184854"/>
            <a:ext cx="4821551" cy="251310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5FA2977-F507-9842-8EB1-24B2D94B7995}"/>
              </a:ext>
            </a:extLst>
          </p:cNvPr>
          <p:cNvSpPr txBox="1"/>
          <p:nvPr/>
        </p:nvSpPr>
        <p:spPr>
          <a:xfrm>
            <a:off x="5849814" y="1184854"/>
            <a:ext cx="5820508" cy="46504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6. Do, aeth e i lan y môr.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 e ddim i lân y môr.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7. Do, aethon ni i siopa am fwyd.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ni ddim i siopa am fwyd.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8. Do, aeth hi i weld y sioe.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 hi ddim i weld y sioe.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9. Do, es i i brynu diod.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es i ddim i brynu diod.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10. Do, aethon ni allan neithiwr.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ni ddim allan neithiwr.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07CF72B-33D3-1A48-A8A0-D7DA8C3F16BB}"/>
              </a:ext>
            </a:extLst>
          </p:cNvPr>
          <p:cNvSpPr/>
          <p:nvPr/>
        </p:nvSpPr>
        <p:spPr>
          <a:xfrm>
            <a:off x="5832473" y="1207924"/>
            <a:ext cx="5820508" cy="46315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17069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DF45C402-A943-D649-A05A-897517C99B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4386" y="2240431"/>
            <a:ext cx="6673534" cy="308707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C6174C5-C8C2-604D-AAD8-8B92FA0EB5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-685881" y="587478"/>
            <a:ext cx="3995553" cy="3685583"/>
          </a:xfrm>
          <a:prstGeom prst="rect">
            <a:avLst/>
          </a:prstGeom>
        </p:spPr>
      </p:pic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ADD6A9AF-A6E1-1649-AE6E-AF86A36C4DDC}"/>
              </a:ext>
            </a:extLst>
          </p:cNvPr>
          <p:cNvSpPr/>
          <p:nvPr/>
        </p:nvSpPr>
        <p:spPr>
          <a:xfrm>
            <a:off x="2620107" y="211016"/>
            <a:ext cx="3681046" cy="1652953"/>
          </a:xfrm>
          <a:prstGeom prst="wedgeRoundRectCallout">
            <a:avLst>
              <a:gd name="adj1" fmla="val -84044"/>
              <a:gd name="adj2" fmla="val 5045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Cliciwch ar y llun i ymarfer y berfau.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on the Quizlet picture to practice the verbs. 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545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AD2B37E-B9BD-7445-80EF-64E9745AB6F8}"/>
              </a:ext>
            </a:extLst>
          </p:cNvPr>
          <p:cNvGraphicFramePr>
            <a:graphicFrameLocks noGrp="1"/>
          </p:cNvGraphicFramePr>
          <p:nvPr/>
        </p:nvGraphicFramePr>
        <p:xfrm>
          <a:off x="338250" y="1217204"/>
          <a:ext cx="5244171" cy="554736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524417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es 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est ti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 e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 hi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aethon ni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aethoch chi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aethon nhw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063FCB5B-3A1E-2246-8610-C94E4725FC9C}"/>
              </a:ext>
            </a:extLst>
          </p:cNvPr>
          <p:cNvSpPr/>
          <p:nvPr/>
        </p:nvSpPr>
        <p:spPr>
          <a:xfrm>
            <a:off x="1244801" y="183391"/>
            <a:ext cx="3431068" cy="1177247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Gwneud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101BABF-6BDC-894C-BAE4-19450E7AA6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085329" y="4446530"/>
            <a:ext cx="2106671" cy="2106671"/>
          </a:xfrm>
          <a:prstGeom prst="rect">
            <a:avLst/>
          </a:prstGeom>
        </p:spPr>
      </p:pic>
      <p:sp>
        <p:nvSpPr>
          <p:cNvPr id="13" name="Oval Callout 12">
            <a:extLst>
              <a:ext uri="{FF2B5EF4-FFF2-40B4-BE49-F238E27FC236}">
                <a16:creationId xmlns:a16="http://schemas.microsoft.com/office/drawing/2014/main" id="{3E0CEE42-FF0B-174F-A2BD-6BA34F75A42E}"/>
              </a:ext>
            </a:extLst>
          </p:cNvPr>
          <p:cNvSpPr/>
          <p:nvPr/>
        </p:nvSpPr>
        <p:spPr>
          <a:xfrm>
            <a:off x="8252140" y="1217204"/>
            <a:ext cx="3312332" cy="2591814"/>
          </a:xfrm>
          <a:prstGeom prst="wedgeEllipseCallout">
            <a:avLst>
              <a:gd name="adj1" fmla="val 43830"/>
              <a:gd name="adj2" fmla="val 77365"/>
            </a:avLst>
          </a:prstGeom>
          <a:solidFill>
            <a:schemeClr val="bg1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/>
              <a:t>Mae’n</a:t>
            </a:r>
            <a:r>
              <a:rPr lang="en-US" sz="2400" dirty="0"/>
              <a:t> </a:t>
            </a:r>
            <a:r>
              <a:rPr lang="en-US" sz="2400" dirty="0" err="1"/>
              <a:t>debyg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patrwm</a:t>
            </a:r>
            <a:r>
              <a:rPr lang="en-US" sz="2400" dirty="0"/>
              <a:t> ‘</a:t>
            </a:r>
            <a:r>
              <a:rPr lang="en-US" sz="2400" dirty="0" err="1"/>
              <a:t>mynd</a:t>
            </a:r>
            <a:r>
              <a:rPr lang="en-US" sz="2400" dirty="0"/>
              <a:t>’ / </a:t>
            </a:r>
            <a:r>
              <a:rPr lang="en-US" sz="2400" i="1" dirty="0"/>
              <a:t>It’s similar to the ‘</a:t>
            </a:r>
            <a:r>
              <a:rPr lang="en-US" sz="2400" i="1" dirty="0" err="1"/>
              <a:t>mynd</a:t>
            </a:r>
            <a:r>
              <a:rPr lang="en-US" sz="2400" i="1" dirty="0"/>
              <a:t>’ pattern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2E605367-914A-8540-895D-E4CB2D86A3F2}"/>
              </a:ext>
            </a:extLst>
          </p:cNvPr>
          <p:cNvSpPr/>
          <p:nvPr/>
        </p:nvSpPr>
        <p:spPr>
          <a:xfrm rot="19885346">
            <a:off x="6195993" y="444309"/>
            <a:ext cx="2640281" cy="1372368"/>
          </a:xfrm>
          <a:prstGeom prst="wedgeEllipseCallout">
            <a:avLst>
              <a:gd name="adj1" fmla="val -89701"/>
              <a:gd name="adj2" fmla="val -18847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333" b="1" dirty="0">
                <a:latin typeface="Cavolini" panose="03000502040302020204" pitchFamily="66" charset="0"/>
                <a:cs typeface="Cavolini" panose="03000502040302020204" pitchFamily="66" charset="0"/>
              </a:rPr>
              <a:t>‘to do’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E7506087-A4A4-8F4C-88B7-93672F858780}"/>
              </a:ext>
            </a:extLst>
          </p:cNvPr>
          <p:cNvSpPr/>
          <p:nvPr/>
        </p:nvSpPr>
        <p:spPr>
          <a:xfrm rot="1571377">
            <a:off x="5893009" y="2742815"/>
            <a:ext cx="3082260" cy="1372368"/>
          </a:xfrm>
          <a:prstGeom prst="wedgeEllipseCallout">
            <a:avLst>
              <a:gd name="adj1" fmla="val -71421"/>
              <a:gd name="adj2" fmla="val 3984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933" b="1" dirty="0">
                <a:latin typeface="Cavolini" panose="03000502040302020204" pitchFamily="66" charset="0"/>
                <a:cs typeface="Cavolini" panose="03000502040302020204" pitchFamily="66" charset="0"/>
              </a:rPr>
              <a:t>‘to make’</a:t>
            </a:r>
          </a:p>
        </p:txBody>
      </p:sp>
      <p:pic>
        <p:nvPicPr>
          <p:cNvPr id="2" name="A486 16" descr="A486 16">
            <a:hlinkClick r:id="" action="ppaction://media"/>
            <a:extLst>
              <a:ext uri="{FF2B5EF4-FFF2-40B4-BE49-F238E27FC236}">
                <a16:creationId xmlns:a16="http://schemas.microsoft.com/office/drawing/2014/main" id="{2692DAD3-4873-FC45-8E86-AD512EA8BA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63289" y="4963885"/>
            <a:ext cx="1089044" cy="1089044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6910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9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3109109" y="943632"/>
            <a:ext cx="2565126" cy="4934877"/>
          </a:xfrm>
          <a:prstGeom prst="rect">
            <a:avLst/>
          </a:prstGeom>
          <a:solidFill>
            <a:srgbClr val="D9F3CB"/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Gwnes 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Gwnest ti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 e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 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Gwnaethon ni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Gwnaethoch chi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Gwnaethon nhw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714593" y="926104"/>
            <a:ext cx="2692825" cy="4986622"/>
          </a:xfrm>
          <a:prstGeom prst="rect">
            <a:avLst/>
          </a:prstGeom>
          <a:solidFill>
            <a:srgbClr val="A6FFB2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 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Wnest ti?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e?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Wnaethoch chi?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nhw</a:t>
            </a:r>
            <a:r>
              <a:rPr lang="cy-GB" sz="2500" b="1" dirty="0">
                <a:latin typeface="Century Gothic" panose="020B0502020202020204" pitchFamily="34" charset="0"/>
              </a:rPr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422447" y="961561"/>
            <a:ext cx="3491204" cy="4934877"/>
          </a:xfrm>
          <a:prstGeom prst="rect">
            <a:avLst/>
          </a:prstGeom>
          <a:solidFill>
            <a:srgbClr val="24DC4C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 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Wnest ti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e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Wnaethoch chi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Waethon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699894" y="942967"/>
            <a:ext cx="2337499" cy="5009961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500" i="1" dirty="0">
                <a:latin typeface="Calibri" panose="020F0502020204030204" pitchFamily="34" charset="0"/>
                <a:cs typeface="Calibri" panose="020F0502020204030204" pitchFamily="34" charset="0"/>
              </a:rPr>
              <a:t>I did/</a:t>
            </a: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He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She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We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They did/made</a:t>
            </a: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>
            <a:off x="2789606" y="-702419"/>
            <a:ext cx="7018506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00" b="1" cap="none" dirty="0" err="1">
                <a:latin typeface="Ink Free" panose="03080402000500000000" pitchFamily="66" charset="0"/>
              </a:rPr>
              <a:t>Gorffennol</a:t>
            </a:r>
            <a:r>
              <a:rPr lang="en-US" sz="3300" b="1" cap="none" dirty="0">
                <a:latin typeface="Ink Free" panose="03080402000500000000" pitchFamily="66" charset="0"/>
              </a:rPr>
              <a:t> ‘</a:t>
            </a:r>
            <a:r>
              <a:rPr lang="en-US" sz="3300" b="1" cap="none" dirty="0" err="1">
                <a:latin typeface="Ink Free" panose="03080402000500000000" pitchFamily="66" charset="0"/>
              </a:rPr>
              <a:t>Gwneud</a:t>
            </a:r>
            <a:r>
              <a:rPr lang="en-US" sz="3300" b="1" cap="none" dirty="0">
                <a:latin typeface="Ink Free" panose="03080402000500000000" pitchFamily="66" charset="0"/>
              </a:rPr>
              <a:t>’ (‘to do/make’)</a:t>
            </a:r>
          </a:p>
        </p:txBody>
      </p:sp>
      <p:pic>
        <p:nvPicPr>
          <p:cNvPr id="16" name="A486 6" descr="A486 6">
            <a:hlinkClick r:id="" action="ppaction://media"/>
            <a:extLst>
              <a:ext uri="{FF2B5EF4-FFF2-40B4-BE49-F238E27FC236}">
                <a16:creationId xmlns:a16="http://schemas.microsoft.com/office/drawing/2014/main" id="{01293B6F-05EE-5046-BD15-F810AADAC7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8178" y="-152691"/>
            <a:ext cx="1888443" cy="1888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13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2" dur="25328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, 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867B6BB1-5213-314F-973B-899F9108CD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60" y="135565"/>
            <a:ext cx="10229680" cy="658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7718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593A98-7929-154C-87B7-03F878A58977}"/>
              </a:ext>
            </a:extLst>
          </p:cNvPr>
          <p:cNvSpPr>
            <a:spLocks noGrp="1"/>
          </p:cNvSpPr>
          <p:nvPr>
            <p:ph type="pic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AC22F14-053F-5A48-A964-B81659C57767}"/>
              </a:ext>
            </a:extLst>
          </p:cNvPr>
          <p:cNvSpPr>
            <a:spLocks noGrp="1"/>
          </p:cNvSpPr>
          <p:nvPr>
            <p:ph type="pic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0375A6D-A7ED-954C-AB84-616E9AC7D68C}"/>
              </a:ext>
            </a:extLst>
          </p:cNvPr>
          <p:cNvSpPr>
            <a:spLocks noGrp="1"/>
          </p:cNvSpPr>
          <p:nvPr>
            <p:ph type="pic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B94E4FE-3CCD-B240-A55D-A704DF7878C5}"/>
              </a:ext>
            </a:extLst>
          </p:cNvPr>
          <p:cNvSpPr>
            <a:spLocks noGrp="1"/>
          </p:cNvSpPr>
          <p:nvPr>
            <p:ph type="pic" idx="1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F725F71B-2119-DF49-8107-F6C81F7BBE5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9142"/>
          <a:stretch/>
        </p:blipFill>
        <p:spPr>
          <a:xfrm>
            <a:off x="163199" y="399277"/>
            <a:ext cx="6451989" cy="58788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9DE9B5A-3FE2-8F43-8B34-5A4E4CD7C11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74" r="3115"/>
          <a:stretch/>
        </p:blipFill>
        <p:spPr>
          <a:xfrm>
            <a:off x="7674361" y="2596196"/>
            <a:ext cx="3990806" cy="3846654"/>
          </a:xfrm>
          <a:prstGeom prst="rect">
            <a:avLst/>
          </a:prstGeom>
        </p:spPr>
      </p:pic>
      <p:sp>
        <p:nvSpPr>
          <p:cNvPr id="12" name="Oval Callout 11">
            <a:extLst>
              <a:ext uri="{FF2B5EF4-FFF2-40B4-BE49-F238E27FC236}">
                <a16:creationId xmlns:a16="http://schemas.microsoft.com/office/drawing/2014/main" id="{47D3065A-D0EF-F04C-A836-3C672FC68D0A}"/>
              </a:ext>
            </a:extLst>
          </p:cNvPr>
          <p:cNvSpPr/>
          <p:nvPr/>
        </p:nvSpPr>
        <p:spPr>
          <a:xfrm>
            <a:off x="7276845" y="250648"/>
            <a:ext cx="4712017" cy="2018395"/>
          </a:xfrm>
          <a:prstGeom prst="wedgeEllipseCallout">
            <a:avLst>
              <a:gd name="adj1" fmla="val 44613"/>
              <a:gd name="adj2" fmla="val -1025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Geirfa</a:t>
            </a:r>
            <a:r>
              <a:rPr lang="en-US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endParaRPr lang="en-US" sz="24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Today’s vocabulary</a:t>
            </a:r>
          </a:p>
        </p:txBody>
      </p:sp>
      <p:pic>
        <p:nvPicPr>
          <p:cNvPr id="13" name="A486 18" descr="A486 18">
            <a:hlinkClick r:id="" action="ppaction://media"/>
            <a:extLst>
              <a:ext uri="{FF2B5EF4-FFF2-40B4-BE49-F238E27FC236}">
                <a16:creationId xmlns:a16="http://schemas.microsoft.com/office/drawing/2014/main" id="{70A76485-E898-794D-A770-E9C98429D9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184965" y="4938032"/>
            <a:ext cx="812800" cy="8128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2259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43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524001" y="9873734"/>
            <a:ext cx="203132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latin typeface="Arial" charset="0"/>
              </a:rPr>
              <a:t>		</a:t>
            </a: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9CE5B5B-8042-8C4D-B4DD-D667A8D23F8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9069" y="535078"/>
            <a:ext cx="4121609" cy="1900520"/>
          </a:xfrm>
          <a:prstGeom prst="rect">
            <a:avLst/>
          </a:prstGeom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B8E2C81E-138F-334C-B721-6B3E7C205EF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63" b="5639"/>
          <a:stretch/>
        </p:blipFill>
        <p:spPr>
          <a:xfrm>
            <a:off x="3845947" y="3153443"/>
            <a:ext cx="8210672" cy="3529461"/>
          </a:xfrm>
          <a:prstGeom prst="rect">
            <a:avLst/>
          </a:prstGeom>
        </p:spPr>
      </p:pic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6E35095C-F9AB-3148-A286-85681AFE47D9}"/>
              </a:ext>
            </a:extLst>
          </p:cNvPr>
          <p:cNvSpPr/>
          <p:nvPr/>
        </p:nvSpPr>
        <p:spPr>
          <a:xfrm>
            <a:off x="6337139" y="159655"/>
            <a:ext cx="5230748" cy="2612570"/>
          </a:xfrm>
          <a:prstGeom prst="wedgeRoundRectCallout">
            <a:avLst>
              <a:gd name="adj1" fmla="val -43081"/>
              <a:gd name="adj2" fmla="val -17999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133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133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133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restr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o 5 </a:t>
            </a:r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peth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wnaethoch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chi.</a:t>
            </a:r>
          </a:p>
          <a:p>
            <a:pPr algn="ctr"/>
            <a:r>
              <a:rPr lang="en-US" sz="2133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Write a list of 5 things you did yesterday.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1C0EAD-1253-284C-85AD-1C6F92856958}"/>
              </a:ext>
            </a:extLst>
          </p:cNvPr>
          <p:cNvSpPr/>
          <p:nvPr/>
        </p:nvSpPr>
        <p:spPr>
          <a:xfrm>
            <a:off x="7849437" y="266079"/>
            <a:ext cx="1816843" cy="1069526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6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Tasg</a:t>
            </a:r>
            <a:endParaRPr lang="en-GB" sz="6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14" name="A486 8" descr="A486 8">
            <a:hlinkClick r:id="" action="ppaction://media"/>
            <a:extLst>
              <a:ext uri="{FF2B5EF4-FFF2-40B4-BE49-F238E27FC236}">
                <a16:creationId xmlns:a16="http://schemas.microsoft.com/office/drawing/2014/main" id="{E71544E4-4061-8143-BF43-4A3A138526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23249" y="979124"/>
            <a:ext cx="791001" cy="791001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5" name="A486 9" descr="A486 9">
            <a:hlinkClick r:id="" action="ppaction://media"/>
            <a:extLst>
              <a:ext uri="{FF2B5EF4-FFF2-40B4-BE49-F238E27FC236}">
                <a16:creationId xmlns:a16="http://schemas.microsoft.com/office/drawing/2014/main" id="{83946650-B97F-DA40-BAFD-4AD07E743E6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331744" y="3281232"/>
            <a:ext cx="780325" cy="78032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9985B04-E712-B046-BB8A-D4CC6F36226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38329" y="4751329"/>
            <a:ext cx="2129240" cy="2106671"/>
          </a:xfrm>
          <a:prstGeom prst="rect">
            <a:avLst/>
          </a:prstGeom>
        </p:spPr>
      </p:pic>
      <p:sp>
        <p:nvSpPr>
          <p:cNvPr id="17" name="Oval Callout 16">
            <a:extLst>
              <a:ext uri="{FF2B5EF4-FFF2-40B4-BE49-F238E27FC236}">
                <a16:creationId xmlns:a16="http://schemas.microsoft.com/office/drawing/2014/main" id="{F6789672-517C-0A4A-AF2D-536A1BB4F40B}"/>
              </a:ext>
            </a:extLst>
          </p:cNvPr>
          <p:cNvSpPr/>
          <p:nvPr/>
        </p:nvSpPr>
        <p:spPr>
          <a:xfrm>
            <a:off x="1136856" y="4371071"/>
            <a:ext cx="3028406" cy="1787253"/>
          </a:xfrm>
          <a:prstGeom prst="wedgeEllipseCallout">
            <a:avLst>
              <a:gd name="adj1" fmla="val -58460"/>
              <a:gd name="adj2" fmla="val 2595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Gwrandewch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y clip </a:t>
            </a:r>
            <a:r>
              <a:rPr lang="en-US" sz="2000" dirty="0" err="1"/>
              <a:t>sain</a:t>
            </a:r>
            <a:r>
              <a:rPr lang="en-US" sz="2000" dirty="0"/>
              <a:t>. </a:t>
            </a:r>
          </a:p>
          <a:p>
            <a:pPr algn="ctr"/>
            <a:r>
              <a:rPr lang="en-US" sz="2000" dirty="0"/>
              <a:t>Y </a:t>
            </a:r>
            <a:r>
              <a:rPr lang="en-US" sz="2000" dirty="0" err="1"/>
              <a:t>tiwtor</a:t>
            </a:r>
            <a:r>
              <a:rPr lang="en-US" sz="2000" dirty="0"/>
              <a:t> </a:t>
            </a:r>
            <a:r>
              <a:rPr lang="en-US" sz="2000" dirty="0" err="1"/>
              <a:t>ydy</a:t>
            </a:r>
            <a:r>
              <a:rPr lang="en-US" sz="2000" dirty="0"/>
              <a:t> ”1”, a chi </a:t>
            </a:r>
            <a:r>
              <a:rPr lang="en-US" sz="2000" dirty="0" err="1"/>
              <a:t>ydy</a:t>
            </a:r>
            <a:r>
              <a:rPr lang="en-US" sz="2000" dirty="0"/>
              <a:t> “2”.</a:t>
            </a:r>
          </a:p>
        </p:txBody>
      </p:sp>
    </p:spTree>
    <p:extLst>
      <p:ext uri="{BB962C8B-B14F-4D97-AF65-F5344CB8AC3E}">
        <p14:creationId xmlns:p14="http://schemas.microsoft.com/office/powerpoint/2010/main" val="392793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3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822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2911890" y="889845"/>
            <a:ext cx="2045753" cy="5222392"/>
          </a:xfrm>
          <a:prstGeom prst="rect">
            <a:avLst/>
          </a:prstGeom>
          <a:solidFill>
            <a:srgbClr val="FDFFB9"/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Ces 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Cest ti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Cafodd e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Cafodd 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Cawson ni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Cawsoch chi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Cawson nhw</a:t>
            </a:r>
          </a:p>
          <a:p>
            <a:pPr>
              <a:lnSpc>
                <a:spcPct val="200000"/>
              </a:lnSpc>
            </a:pPr>
            <a:endParaRPr lang="cy-GB" sz="200" b="1" dirty="0">
              <a:latin typeface="Century Gothic" panose="020B0502020202020204" pitchFamily="34" charset="0"/>
            </a:endParaRPr>
          </a:p>
          <a:p>
            <a:pPr>
              <a:lnSpc>
                <a:spcPct val="200000"/>
              </a:lnSpc>
            </a:pPr>
            <a:endParaRPr lang="cy-GB" sz="200" b="1" dirty="0">
              <a:latin typeface="Century Gothic" panose="020B0502020202020204" pitchFamily="34" charset="0"/>
            </a:endParaRPr>
          </a:p>
          <a:p>
            <a:pPr>
              <a:lnSpc>
                <a:spcPct val="200000"/>
              </a:lnSpc>
            </a:pPr>
            <a:endParaRPr lang="cy-GB" sz="200" b="1" dirty="0">
              <a:latin typeface="Century Gothic" panose="020B0502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249389" y="917759"/>
            <a:ext cx="2692825" cy="4986622"/>
          </a:xfrm>
          <a:prstGeom prst="rect">
            <a:avLst/>
          </a:prstGeom>
          <a:solidFill>
            <a:srgbClr val="F5FF41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Ges 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Gest ti?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Gafodd e?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Gafodd 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Gawson ni?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Gawsoch chi?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Gawson nhw</a:t>
            </a:r>
            <a:r>
              <a:rPr lang="cy-GB" sz="2500" b="1" dirty="0">
                <a:latin typeface="Century Gothic" panose="020B0502020202020204" pitchFamily="34" charset="0"/>
              </a:rPr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281549" y="961561"/>
            <a:ext cx="3491204" cy="4934877"/>
          </a:xfrm>
          <a:prstGeom prst="rect">
            <a:avLst/>
          </a:prstGeom>
          <a:solidFill>
            <a:srgbClr val="D3DC34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Ches 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Chest ti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Chafodd e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Chafodd 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Chawson ni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Chawsoch chi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Chawson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592320" y="889180"/>
            <a:ext cx="2337499" cy="5190332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500" i="1" dirty="0">
                <a:latin typeface="Calibri" panose="020F0502020204030204" pitchFamily="34" charset="0"/>
                <a:cs typeface="Calibri" panose="020F0502020204030204" pitchFamily="34" charset="0"/>
              </a:rPr>
              <a:t>I 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He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She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We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They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>
            <a:off x="2789606" y="-702419"/>
            <a:ext cx="7018506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00" b="1" cap="none" dirty="0" err="1">
                <a:latin typeface="Ink Free" panose="03080402000500000000" pitchFamily="66" charset="0"/>
              </a:rPr>
              <a:t>Gorffennol</a:t>
            </a:r>
            <a:r>
              <a:rPr lang="en-US" sz="3300" b="1" cap="none" dirty="0">
                <a:latin typeface="Ink Free" panose="03080402000500000000" pitchFamily="66" charset="0"/>
              </a:rPr>
              <a:t> ‘Cael’ (‘to have’)</a:t>
            </a:r>
          </a:p>
        </p:txBody>
      </p:sp>
    </p:spTree>
    <p:extLst>
      <p:ext uri="{BB962C8B-B14F-4D97-AF65-F5344CB8AC3E}">
        <p14:creationId xmlns:p14="http://schemas.microsoft.com/office/powerpoint/2010/main" val="175626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84F04768-897E-474F-9096-3AFF4D381D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91" t="1" r="4157" b="58272"/>
          <a:stretch/>
        </p:blipFill>
        <p:spPr>
          <a:xfrm>
            <a:off x="177661" y="592655"/>
            <a:ext cx="5842141" cy="288839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3CC43-BEFD-1A69-DF9E-23BFBDBEFA61}"/>
              </a:ext>
            </a:extLst>
          </p:cNvPr>
          <p:cNvSpPr txBox="1">
            <a:spLocks/>
          </p:cNvSpPr>
          <p:nvPr/>
        </p:nvSpPr>
        <p:spPr>
          <a:xfrm>
            <a:off x="2128506" y="3865418"/>
            <a:ext cx="8267497" cy="2694783"/>
          </a:xfrm>
          <a:prstGeom prst="rect">
            <a:avLst/>
          </a:prstGeom>
          <a:solidFill>
            <a:schemeClr val="bg1"/>
          </a:solidFill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200" i="1" dirty="0"/>
              <a:t>A </a:t>
            </a:r>
            <a:r>
              <a:rPr lang="en-GB" sz="2200" dirty="0" err="1">
                <a:solidFill>
                  <a:srgbClr val="FF0000"/>
                </a:solidFill>
              </a:rPr>
              <a:t>treiglad</a:t>
            </a:r>
            <a:r>
              <a:rPr lang="en-GB" sz="2200" dirty="0">
                <a:solidFill>
                  <a:srgbClr val="FF0000"/>
                </a:solidFill>
              </a:rPr>
              <a:t> </a:t>
            </a:r>
            <a:r>
              <a:rPr lang="en-GB" sz="2200" dirty="0" err="1">
                <a:solidFill>
                  <a:srgbClr val="FF0000"/>
                </a:solidFill>
              </a:rPr>
              <a:t>meddal</a:t>
            </a:r>
            <a:r>
              <a:rPr lang="en-GB" sz="2200" dirty="0">
                <a:solidFill>
                  <a:srgbClr val="FF0000"/>
                </a:solidFill>
              </a:rPr>
              <a:t> </a:t>
            </a:r>
            <a:r>
              <a:rPr lang="en-GB" sz="2200" i="1" dirty="0"/>
              <a:t>is used at the beginning of a question.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200" i="1" dirty="0"/>
              <a:t>A </a:t>
            </a:r>
            <a:r>
              <a:rPr lang="en-GB" sz="2200" i="1" dirty="0" err="1">
                <a:solidFill>
                  <a:srgbClr val="0070C0"/>
                </a:solidFill>
              </a:rPr>
              <a:t>treiglad</a:t>
            </a:r>
            <a:r>
              <a:rPr lang="en-GB" sz="2200" i="1" dirty="0">
                <a:solidFill>
                  <a:srgbClr val="0070C0"/>
                </a:solidFill>
              </a:rPr>
              <a:t> </a:t>
            </a:r>
            <a:r>
              <a:rPr lang="en-GB" sz="2200" i="1" dirty="0" err="1">
                <a:solidFill>
                  <a:srgbClr val="0070C0"/>
                </a:solidFill>
              </a:rPr>
              <a:t>llaes</a:t>
            </a:r>
            <a:r>
              <a:rPr lang="en-GB" sz="2200" i="1" dirty="0">
                <a:solidFill>
                  <a:srgbClr val="0070C0"/>
                </a:solidFill>
              </a:rPr>
              <a:t> </a:t>
            </a:r>
            <a:r>
              <a:rPr lang="en-GB" sz="2200" i="1" dirty="0"/>
              <a:t>is used for the negative e.g.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200" i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200" i="1" dirty="0"/>
              <a:t>   </a:t>
            </a:r>
            <a:r>
              <a:rPr lang="en-GB" sz="2200" b="1" dirty="0" err="1"/>
              <a:t>Ces</a:t>
            </a:r>
            <a:r>
              <a:rPr lang="en-GB" sz="2200" b="1" dirty="0"/>
              <a:t> </a:t>
            </a:r>
            <a:r>
              <a:rPr lang="en-GB" sz="2200" b="1" dirty="0" err="1"/>
              <a:t>i</a:t>
            </a:r>
            <a:r>
              <a:rPr lang="en-GB" sz="2200" b="1" dirty="0"/>
              <a:t> </a:t>
            </a:r>
            <a:r>
              <a:rPr lang="en-GB" sz="2200" b="1" dirty="0" err="1"/>
              <a:t>ginio</a:t>
            </a:r>
            <a:r>
              <a:rPr lang="en-GB" sz="2200" dirty="0"/>
              <a:t>		 </a:t>
            </a:r>
            <a:r>
              <a:rPr lang="en-GB" sz="2200" i="1" dirty="0"/>
              <a:t>I had dinner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200" dirty="0"/>
              <a:t>   </a:t>
            </a:r>
            <a:r>
              <a:rPr lang="en-GB" sz="2200" b="1" dirty="0" err="1">
                <a:solidFill>
                  <a:srgbClr val="FF0000"/>
                </a:solidFill>
              </a:rPr>
              <a:t>G</a:t>
            </a:r>
            <a:r>
              <a:rPr lang="en-GB" sz="2200" b="1" dirty="0" err="1"/>
              <a:t>es</a:t>
            </a:r>
            <a:r>
              <a:rPr lang="en-GB" sz="2200" b="1" dirty="0"/>
              <a:t> </a:t>
            </a:r>
            <a:r>
              <a:rPr lang="en-GB" sz="2200" b="1" dirty="0" err="1"/>
              <a:t>i</a:t>
            </a:r>
            <a:r>
              <a:rPr lang="en-GB" sz="2200" b="1" dirty="0"/>
              <a:t> </a:t>
            </a:r>
            <a:r>
              <a:rPr lang="en-GB" sz="2200" b="1" dirty="0" err="1"/>
              <a:t>ginio</a:t>
            </a:r>
            <a:r>
              <a:rPr lang="en-GB" sz="2200" b="1" dirty="0"/>
              <a:t>? </a:t>
            </a:r>
            <a:r>
              <a:rPr lang="en-GB" sz="2200" dirty="0"/>
              <a:t>		</a:t>
            </a:r>
            <a:r>
              <a:rPr lang="en-GB" sz="2200" i="1" dirty="0"/>
              <a:t>Did I have dinner?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200" dirty="0"/>
              <a:t>   </a:t>
            </a:r>
            <a:r>
              <a:rPr lang="en-GB" sz="2200" b="1" dirty="0">
                <a:solidFill>
                  <a:srgbClr val="0070C0"/>
                </a:solidFill>
              </a:rPr>
              <a:t>Ch</a:t>
            </a:r>
            <a:r>
              <a:rPr lang="en-GB" sz="2200" b="1" dirty="0"/>
              <a:t>es </a:t>
            </a:r>
            <a:r>
              <a:rPr lang="en-GB" sz="2200" b="1" dirty="0" err="1"/>
              <a:t>i</a:t>
            </a:r>
            <a:r>
              <a:rPr lang="en-GB" sz="2200" b="1" dirty="0"/>
              <a:t> </a:t>
            </a:r>
            <a:r>
              <a:rPr lang="en-GB" sz="2200" b="1" dirty="0" err="1"/>
              <a:t>ddim</a:t>
            </a:r>
            <a:r>
              <a:rPr lang="en-GB" sz="2200" b="1" dirty="0"/>
              <a:t> </a:t>
            </a:r>
            <a:r>
              <a:rPr lang="en-GB" sz="2200" b="1" dirty="0" err="1"/>
              <a:t>cinio</a:t>
            </a:r>
            <a:r>
              <a:rPr lang="en-GB" sz="2200" dirty="0"/>
              <a:t>	</a:t>
            </a:r>
            <a:r>
              <a:rPr lang="en-GB" sz="2200" i="1" dirty="0"/>
              <a:t>I did not have lunch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01A3FF01-9C25-3574-2A41-9EB908361A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91" t="45482" r="4157" b="8703"/>
          <a:stretch/>
        </p:blipFill>
        <p:spPr>
          <a:xfrm>
            <a:off x="6255327" y="536659"/>
            <a:ext cx="5634321" cy="3058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4721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4CBCA-7B59-5A47-856E-B0F261C9A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79564A9F-8C18-F046-9C7C-3DFDCFEE63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62"/>
          <a:stretch/>
        </p:blipFill>
        <p:spPr>
          <a:xfrm>
            <a:off x="165846" y="1063151"/>
            <a:ext cx="9299537" cy="5394799"/>
          </a:xfrm>
          <a:prstGeom prst="rect">
            <a:avLst/>
          </a:prstGeom>
        </p:spPr>
      </p:pic>
      <p:sp>
        <p:nvSpPr>
          <p:cNvPr id="5" name="Title 6">
            <a:extLst>
              <a:ext uri="{FF2B5EF4-FFF2-40B4-BE49-F238E27FC236}">
                <a16:creationId xmlns:a16="http://schemas.microsoft.com/office/drawing/2014/main" id="{56B1E425-DA62-E14D-AAA3-600D95628C84}"/>
              </a:ext>
            </a:extLst>
          </p:cNvPr>
          <p:cNvSpPr txBox="1">
            <a:spLocks/>
          </p:cNvSpPr>
          <p:nvPr/>
        </p:nvSpPr>
        <p:spPr>
          <a:xfrm>
            <a:off x="82923" y="-339278"/>
            <a:ext cx="12026153" cy="126949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>
                <a:latin typeface="Ink Free" panose="03080402000500000000" pitchFamily="66" charset="0"/>
              </a:rPr>
              <a:t>Beth </a:t>
            </a:r>
            <a:r>
              <a:rPr lang="en-US" sz="5500" b="1" cap="none" dirty="0" err="1">
                <a:latin typeface="Ink Free" panose="03080402000500000000" pitchFamily="66" charset="0"/>
              </a:rPr>
              <a:t>gafodd</a:t>
            </a:r>
            <a:r>
              <a:rPr lang="en-US" sz="5500" b="1" cap="none" dirty="0"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latin typeface="Ink Free" panose="03080402000500000000" pitchFamily="66" charset="0"/>
              </a:rPr>
              <a:t>pawb</a:t>
            </a:r>
            <a:r>
              <a:rPr lang="en-US" sz="5500" b="1" cap="none" dirty="0">
                <a:latin typeface="Ink Free" panose="03080402000500000000" pitchFamily="66" charset="0"/>
              </a:rPr>
              <a:t>?</a:t>
            </a:r>
          </a:p>
        </p:txBody>
      </p:sp>
      <p:pic>
        <p:nvPicPr>
          <p:cNvPr id="6" name="Picture 5" descr="A picture containing icon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E6CC9B25-840E-0C4A-967F-F5D4172765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44620" y="122557"/>
            <a:ext cx="1570049" cy="1881187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B1EB396-E1FD-F043-A535-BB9F9CD926B7}"/>
              </a:ext>
            </a:extLst>
          </p:cNvPr>
          <p:cNvSpPr txBox="1">
            <a:spLocks/>
          </p:cNvSpPr>
          <p:nvPr/>
        </p:nvSpPr>
        <p:spPr>
          <a:xfrm>
            <a:off x="9686925" y="2194482"/>
            <a:ext cx="2339229" cy="4077730"/>
          </a:xfrm>
          <a:prstGeom prst="rect">
            <a:avLst/>
          </a:prstGeom>
          <a:solidFill>
            <a:srgbClr val="FFDCE9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US" sz="2600" b="1" dirty="0">
              <a:latin typeface="Segoe Print" panose="02000800000000000000" pitchFamily="2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1500" dirty="0">
                <a:latin typeface="Segoe Print" panose="02000800000000000000" pitchFamily="2" charset="0"/>
              </a:rPr>
              <a:t>Cliciwch ar y cerdyn i fynd i wefan dewis cardiau.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1500" dirty="0">
                <a:solidFill>
                  <a:schemeClr val="accent6"/>
                </a:solidFill>
                <a:latin typeface="Segoe Print" panose="02000800000000000000" pitchFamily="2" charset="0"/>
              </a:rPr>
              <a:t>Cliciwch a dywedwch beth gafodd y person.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sz="1500" dirty="0">
              <a:solidFill>
                <a:schemeClr val="accent6"/>
              </a:solidFill>
              <a:latin typeface="Segoe Print" panose="02000800000000000000" pitchFamily="2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1500" dirty="0">
                <a:latin typeface="Segoe Print" panose="02000800000000000000" pitchFamily="2" charset="0"/>
              </a:rPr>
              <a:t>Click on the playing card to go to the card shuffling website.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1500" dirty="0">
                <a:solidFill>
                  <a:schemeClr val="accent6"/>
                </a:solidFill>
                <a:latin typeface="Segoe Print" panose="02000800000000000000" pitchFamily="2" charset="0"/>
              </a:rPr>
              <a:t>Choose a card and put what that person has to eat and drink in a sentence. </a:t>
            </a:r>
            <a:endParaRPr lang="en-GB" sz="1500" dirty="0">
              <a:solidFill>
                <a:schemeClr val="accent6"/>
              </a:solidFill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6755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8F05C04C-4374-024D-A05A-E209951366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9334" y="2134877"/>
            <a:ext cx="1414825" cy="1409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AC51FFE-EAEC-A440-A291-6656CE2200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7804" y="178389"/>
            <a:ext cx="1614714" cy="1143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AE9E941-F9BE-1947-9D2B-A1B94F75F2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2529" y="257223"/>
            <a:ext cx="1204250" cy="14844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E702CF3-D3C5-E44A-ABE3-F60A75AAF5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9208" y="420757"/>
            <a:ext cx="1593899" cy="14844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E2C8938-4EE3-1848-B377-E57D3E1041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09633" y="1885308"/>
            <a:ext cx="1307135" cy="17450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9915B7-9B4B-B14D-9F12-8C8F460DBA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72127" y="3774039"/>
            <a:ext cx="1565354" cy="11725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1FE183-3AE0-F447-9AC5-38DEBA121A9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09208" y="3928992"/>
            <a:ext cx="2032765" cy="14078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E937DB8-0EDD-BA4D-97C2-6C5C2F878214}"/>
              </a:ext>
            </a:extLst>
          </p:cNvPr>
          <p:cNvSpPr txBox="1"/>
          <p:nvPr/>
        </p:nvSpPr>
        <p:spPr>
          <a:xfrm>
            <a:off x="386699" y="1528335"/>
            <a:ext cx="7261605" cy="480131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Ch</a:t>
            </a:r>
            <a:r>
              <a:rPr lang="en-US" sz="3200" b="1" dirty="0" err="1">
                <a:latin typeface="Segoe Print" panose="02000800000000000000" pitchFamily="2" charset="0"/>
              </a:rPr>
              <a:t>es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i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ddim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cwpanaid</a:t>
            </a:r>
            <a:r>
              <a:rPr lang="en-US" sz="3200" b="1" dirty="0">
                <a:latin typeface="Segoe Print" panose="02000800000000000000" pitchFamily="2" charset="0"/>
              </a:rPr>
              <a:t> o de.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solidFill>
                  <a:srgbClr val="FF0000"/>
                </a:solidFill>
                <a:latin typeface="Segoe Print" panose="02000800000000000000" pitchFamily="2" charset="0"/>
              </a:rPr>
              <a:t>Ch</a:t>
            </a:r>
            <a:r>
              <a:rPr lang="en-US" sz="3200" b="1" dirty="0">
                <a:latin typeface="Segoe Print" panose="02000800000000000000" pitchFamily="2" charset="0"/>
              </a:rPr>
              <a:t>est </a:t>
            </a:r>
            <a:r>
              <a:rPr lang="en-US" sz="3200" b="1" dirty="0" err="1">
                <a:latin typeface="Segoe Print" panose="02000800000000000000" pitchFamily="2" charset="0"/>
              </a:rPr>
              <a:t>ti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ddim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peint</a:t>
            </a:r>
            <a:r>
              <a:rPr lang="en-US" sz="3200" b="1" dirty="0">
                <a:latin typeface="Segoe Print" panose="02000800000000000000" pitchFamily="2" charset="0"/>
              </a:rPr>
              <a:t> o </a:t>
            </a:r>
            <a:r>
              <a:rPr lang="en-US" sz="3200" b="1" dirty="0" err="1">
                <a:latin typeface="Segoe Print" panose="02000800000000000000" pitchFamily="2" charset="0"/>
              </a:rPr>
              <a:t>gwrw</a:t>
            </a:r>
            <a:r>
              <a:rPr lang="en-US" sz="3200" b="1" dirty="0">
                <a:latin typeface="Segoe Print" panose="02000800000000000000" pitchFamily="2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Ch</a:t>
            </a:r>
            <a:r>
              <a:rPr lang="en-US" sz="3200" b="1" dirty="0" err="1">
                <a:latin typeface="Segoe Print" panose="02000800000000000000" pitchFamily="2" charset="0"/>
              </a:rPr>
              <a:t>afodd</a:t>
            </a:r>
            <a:r>
              <a:rPr lang="en-US" sz="3200" b="1" dirty="0">
                <a:latin typeface="Segoe Print" panose="02000800000000000000" pitchFamily="2" charset="0"/>
              </a:rPr>
              <a:t> e </a:t>
            </a:r>
            <a:r>
              <a:rPr lang="en-US" sz="3200" b="1" dirty="0" err="1">
                <a:latin typeface="Segoe Print" panose="02000800000000000000" pitchFamily="2" charset="0"/>
              </a:rPr>
              <a:t>ddim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pecyn</a:t>
            </a:r>
            <a:r>
              <a:rPr lang="en-US" sz="3200" b="1" dirty="0">
                <a:latin typeface="Segoe Print" panose="02000800000000000000" pitchFamily="2" charset="0"/>
              </a:rPr>
              <a:t> o </a:t>
            </a:r>
            <a:r>
              <a:rPr lang="en-US" sz="3200" b="1" dirty="0" err="1">
                <a:latin typeface="Segoe Print" panose="02000800000000000000" pitchFamily="2" charset="0"/>
              </a:rPr>
              <a:t>greision</a:t>
            </a:r>
            <a:r>
              <a:rPr lang="en-US" sz="3200" b="1" dirty="0">
                <a:latin typeface="Segoe Print" panose="02000800000000000000" pitchFamily="2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Ch</a:t>
            </a:r>
            <a:r>
              <a:rPr lang="en-US" sz="3200" b="1" dirty="0" err="1">
                <a:latin typeface="Segoe Print" panose="02000800000000000000" pitchFamily="2" charset="0"/>
              </a:rPr>
              <a:t>afodd</a:t>
            </a:r>
            <a:r>
              <a:rPr lang="en-US" sz="3200" b="1" dirty="0">
                <a:latin typeface="Segoe Print" panose="02000800000000000000" pitchFamily="2" charset="0"/>
              </a:rPr>
              <a:t> hi </a:t>
            </a:r>
            <a:r>
              <a:rPr lang="en-US" sz="3200" b="1" dirty="0" err="1">
                <a:latin typeface="Segoe Print" panose="02000800000000000000" pitchFamily="2" charset="0"/>
              </a:rPr>
              <a:t>ddim</a:t>
            </a:r>
            <a:r>
              <a:rPr lang="en-US" sz="3200" b="1" dirty="0">
                <a:latin typeface="Segoe Print" panose="02000800000000000000" pitchFamily="2" charset="0"/>
              </a:rPr>
              <a:t> banana.</a:t>
            </a:r>
            <a:endParaRPr lang="en-US" sz="3200" b="1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pPr>
              <a:lnSpc>
                <a:spcPct val="150000"/>
              </a:lnSpc>
            </a:pPr>
            <a:r>
              <a:rPr lang="en-US" sz="32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Ch</a:t>
            </a:r>
            <a:r>
              <a:rPr lang="en-US" sz="3200" b="1" dirty="0" err="1">
                <a:latin typeface="Segoe Print" panose="02000800000000000000" pitchFamily="2" charset="0"/>
              </a:rPr>
              <a:t>awson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ni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ddim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brechdanau</a:t>
            </a:r>
            <a:r>
              <a:rPr lang="en-US" sz="3200" b="1" dirty="0">
                <a:latin typeface="Segoe Print" panose="02000800000000000000" pitchFamily="2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Ch</a:t>
            </a:r>
            <a:r>
              <a:rPr lang="en-US" sz="3200" b="1" dirty="0" err="1">
                <a:latin typeface="Segoe Print" panose="02000800000000000000" pitchFamily="2" charset="0"/>
              </a:rPr>
              <a:t>awson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nhw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ddim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cawl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pys</a:t>
            </a:r>
            <a:endParaRPr lang="en-US" sz="3200" b="1" dirty="0">
              <a:latin typeface="Segoe Print" panose="02000800000000000000" pitchFamily="2" charset="0"/>
            </a:endParaRPr>
          </a:p>
          <a:p>
            <a:endParaRPr lang="en-US" dirty="0"/>
          </a:p>
        </p:txBody>
      </p:sp>
      <p:sp>
        <p:nvSpPr>
          <p:cNvPr id="11" name="Title 6">
            <a:extLst>
              <a:ext uri="{FF2B5EF4-FFF2-40B4-BE49-F238E27FC236}">
                <a16:creationId xmlns:a16="http://schemas.microsoft.com/office/drawing/2014/main" id="{B5CB80B3-8FC4-392E-B8EE-27D527C33A0F}"/>
              </a:ext>
            </a:extLst>
          </p:cNvPr>
          <p:cNvSpPr txBox="1">
            <a:spLocks/>
          </p:cNvSpPr>
          <p:nvPr/>
        </p:nvSpPr>
        <p:spPr>
          <a:xfrm>
            <a:off x="235221" y="27550"/>
            <a:ext cx="12026153" cy="126949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>
                <a:latin typeface="Ink Free" panose="03080402000500000000" pitchFamily="66" charset="0"/>
              </a:rPr>
              <a:t>Ches </a:t>
            </a:r>
            <a:r>
              <a:rPr lang="en-US" sz="5500" b="1" cap="none" dirty="0" err="1">
                <a:latin typeface="Ink Free" panose="03080402000500000000" pitchFamily="66" charset="0"/>
              </a:rPr>
              <a:t>i</a:t>
            </a:r>
            <a:r>
              <a:rPr lang="en-US" sz="5500" b="1" cap="none" dirty="0"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latin typeface="Ink Free" panose="03080402000500000000" pitchFamily="66" charset="0"/>
              </a:rPr>
              <a:t>ddim</a:t>
            </a:r>
            <a:r>
              <a:rPr lang="en-US" sz="5500" b="1" cap="none" dirty="0">
                <a:latin typeface="Ink Free" panose="03080402000500000000" pitchFamily="66" charset="0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6667496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2486991" y="961561"/>
            <a:ext cx="2180952" cy="5126590"/>
          </a:xfrm>
          <a:prstGeom prst="rect">
            <a:avLst/>
          </a:prstGeom>
          <a:solidFill>
            <a:srgbClr val="FFA3FA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Des 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Dest ti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 e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 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Daethon ni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Daethoch chi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Daethon nhw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110602" y="961561"/>
            <a:ext cx="2692825" cy="4986622"/>
          </a:xfrm>
          <a:prstGeom prst="rect">
            <a:avLst/>
          </a:prstGeom>
          <a:solidFill>
            <a:srgbClr val="D42CD5">
              <a:alpha val="61961"/>
            </a:srgb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Ddes 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Ddest ti?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 e?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 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Ddaethon ni?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Ddaethoch chi?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Ddaethon nhw?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297757" y="961561"/>
            <a:ext cx="3491204" cy="4934877"/>
          </a:xfrm>
          <a:prstGeom prst="rect">
            <a:avLst/>
          </a:prstGeom>
          <a:solidFill>
            <a:srgbClr val="7F36BA">
              <a:alpha val="48000"/>
            </a:srgb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Ddes 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Ddest ti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 e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 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Ddaethon ni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Ddaethoch chi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699894" y="942967"/>
            <a:ext cx="1757661" cy="5194627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500" i="1" dirty="0">
                <a:latin typeface="Calibri" panose="020F0502020204030204" pitchFamily="34" charset="0"/>
                <a:cs typeface="Calibri" panose="020F0502020204030204" pitchFamily="34" charset="0"/>
              </a:rPr>
              <a:t>I 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He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She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We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They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>
            <a:off x="2789606" y="-702419"/>
            <a:ext cx="7018506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00" b="1" cap="none" dirty="0" err="1">
                <a:latin typeface="Ink Free" panose="03080402000500000000" pitchFamily="66" charset="0"/>
              </a:rPr>
              <a:t>Gorffennol</a:t>
            </a:r>
            <a:r>
              <a:rPr lang="en-US" sz="3300" b="1" cap="none" dirty="0">
                <a:latin typeface="Ink Free" panose="03080402000500000000" pitchFamily="66" charset="0"/>
              </a:rPr>
              <a:t> ‘</a:t>
            </a:r>
            <a:r>
              <a:rPr lang="en-US" sz="3300" b="1" cap="none" dirty="0" err="1">
                <a:latin typeface="Ink Free" panose="03080402000500000000" pitchFamily="66" charset="0"/>
              </a:rPr>
              <a:t>Dod</a:t>
            </a:r>
            <a:r>
              <a:rPr lang="en-US" sz="3300" b="1" cap="none" dirty="0">
                <a:latin typeface="Ink Free" panose="03080402000500000000" pitchFamily="66" charset="0"/>
              </a:rPr>
              <a:t>’ (‘to come’)</a:t>
            </a:r>
          </a:p>
        </p:txBody>
      </p:sp>
    </p:spTree>
    <p:extLst>
      <p:ext uri="{BB962C8B-B14F-4D97-AF65-F5344CB8AC3E}">
        <p14:creationId xmlns:p14="http://schemas.microsoft.com/office/powerpoint/2010/main" val="238408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1C403CF-5FF8-D040-8D86-13D16AE4E976}"/>
              </a:ext>
            </a:extLst>
          </p:cNvPr>
          <p:cNvSpPr txBox="1">
            <a:spLocks/>
          </p:cNvSpPr>
          <p:nvPr/>
        </p:nvSpPr>
        <p:spPr>
          <a:xfrm>
            <a:off x="706582" y="1336634"/>
            <a:ext cx="10661073" cy="516807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US" sz="2600" dirty="0">
              <a:latin typeface="Segoe Print" panose="02000800000000000000" pitchFamily="2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600" dirty="0">
                <a:latin typeface="Segoe Print" panose="02000800000000000000" pitchFamily="2" charset="0"/>
              </a:rPr>
              <a:t> ‘Dod’ can be followed by ‘</a:t>
            </a:r>
            <a:r>
              <a:rPr lang="en-US" sz="2600" b="1" dirty="0" err="1">
                <a:latin typeface="Segoe Print" panose="02000800000000000000" pitchFamily="2" charset="0"/>
              </a:rPr>
              <a:t>â</a:t>
            </a:r>
            <a:r>
              <a:rPr lang="en-US" sz="2600" dirty="0">
                <a:latin typeface="Segoe Print" panose="02000800000000000000" pitchFamily="2" charset="0"/>
              </a:rPr>
              <a:t>’ - </a:t>
            </a:r>
            <a:r>
              <a:rPr lang="en-US" sz="2600" b="1" dirty="0" err="1">
                <a:latin typeface="Segoe Print" panose="02000800000000000000" pitchFamily="2" charset="0"/>
              </a:rPr>
              <a:t>dod</a:t>
            </a:r>
            <a:r>
              <a:rPr lang="en-US" sz="2600" b="1" dirty="0">
                <a:latin typeface="Segoe Print" panose="02000800000000000000" pitchFamily="2" charset="0"/>
              </a:rPr>
              <a:t> </a:t>
            </a:r>
            <a:r>
              <a:rPr lang="en-US" sz="2600" b="1" dirty="0" err="1">
                <a:latin typeface="Segoe Print" panose="02000800000000000000" pitchFamily="2" charset="0"/>
              </a:rPr>
              <a:t>â</a:t>
            </a:r>
            <a:r>
              <a:rPr lang="en-US" sz="2600" dirty="0">
                <a:latin typeface="Segoe Print" panose="02000800000000000000" pitchFamily="2" charset="0"/>
              </a:rPr>
              <a:t>’ – i.e. ‘to bring’        </a:t>
            </a:r>
          </a:p>
          <a:p>
            <a:pPr marL="0" indent="0" algn="ctr">
              <a:buNone/>
            </a:pPr>
            <a:r>
              <a:rPr lang="en-US" sz="2600" dirty="0">
                <a:latin typeface="Segoe Print" panose="02000800000000000000" pitchFamily="2" charset="0"/>
              </a:rPr>
              <a:t>(lit. to come with)</a:t>
            </a:r>
          </a:p>
          <a:p>
            <a:pPr marL="0" indent="0" algn="ctr">
              <a:buNone/>
            </a:pPr>
            <a:endParaRPr lang="en-US" sz="2600" dirty="0">
              <a:latin typeface="Segoe Print" panose="02000800000000000000" pitchFamily="2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600" dirty="0">
                <a:latin typeface="Segoe Print" panose="02000800000000000000" pitchFamily="2" charset="0"/>
              </a:rPr>
              <a:t>   Des </a:t>
            </a:r>
            <a:r>
              <a:rPr lang="en-US" sz="2600" dirty="0" err="1">
                <a:latin typeface="Segoe Print" panose="02000800000000000000" pitchFamily="2" charset="0"/>
              </a:rPr>
              <a:t>i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â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llyfr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darllen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i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ti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600" dirty="0">
                <a:latin typeface="Segoe Print" panose="02000800000000000000" pitchFamily="2" charset="0"/>
              </a:rPr>
              <a:t>= I brought a book for you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US" sz="2600" dirty="0">
              <a:latin typeface="Segoe Print" panose="02000800000000000000" pitchFamily="2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600" dirty="0">
                <a:latin typeface="Segoe Print" panose="02000800000000000000" pitchFamily="2" charset="0"/>
              </a:rPr>
              <a:t>   </a:t>
            </a:r>
            <a:r>
              <a:rPr lang="en-US" sz="2600" dirty="0" err="1">
                <a:latin typeface="Segoe Print" panose="02000800000000000000" pitchFamily="2" charset="0"/>
              </a:rPr>
              <a:t>Daeth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Mr</a:t>
            </a:r>
            <a:r>
              <a:rPr lang="en-US" sz="2600" dirty="0">
                <a:latin typeface="Segoe Print" panose="02000800000000000000" pitchFamily="2" charset="0"/>
              </a:rPr>
              <a:t> Davies </a:t>
            </a:r>
            <a:r>
              <a:rPr lang="en-US" sz="2600" dirty="0" err="1">
                <a:latin typeface="Segoe Print" panose="02000800000000000000" pitchFamily="2" charset="0"/>
              </a:rPr>
              <a:t>â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bisgedi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i</a:t>
            </a:r>
            <a:r>
              <a:rPr lang="en-US" sz="2600" dirty="0">
                <a:latin typeface="Segoe Print" panose="02000800000000000000" pitchFamily="2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</a:rPr>
              <a:t>bawb</a:t>
            </a:r>
            <a:r>
              <a:rPr lang="en-US" sz="2600" dirty="0">
                <a:latin typeface="Segoe Print" panose="02000800000000000000" pitchFamily="2" charset="0"/>
              </a:rPr>
              <a:t>!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600" dirty="0">
                <a:latin typeface="Segoe Print" panose="02000800000000000000" pitchFamily="2" charset="0"/>
              </a:rPr>
              <a:t>= </a:t>
            </a:r>
            <a:r>
              <a:rPr lang="en-US" sz="2600" dirty="0" err="1">
                <a:latin typeface="Segoe Print" panose="02000800000000000000" pitchFamily="2" charset="0"/>
              </a:rPr>
              <a:t>Mr</a:t>
            </a:r>
            <a:r>
              <a:rPr lang="en-US" sz="2600" dirty="0">
                <a:latin typeface="Segoe Print" panose="02000800000000000000" pitchFamily="2" charset="0"/>
              </a:rPr>
              <a:t> Davies brought biscuits for everyone!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FD6D0B5C-F214-B546-A2BB-C2393D954AE9}"/>
              </a:ext>
            </a:extLst>
          </p:cNvPr>
          <p:cNvSpPr txBox="1">
            <a:spLocks/>
          </p:cNvSpPr>
          <p:nvPr/>
        </p:nvSpPr>
        <p:spPr>
          <a:xfrm>
            <a:off x="0" y="-224114"/>
            <a:ext cx="12192000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Gorffennol</a:t>
            </a:r>
            <a:r>
              <a:rPr lang="en-US" sz="4500" b="1" cap="none" dirty="0">
                <a:latin typeface="Ink Free" panose="03080402000500000000" pitchFamily="66" charset="0"/>
              </a:rPr>
              <a:t> ‘</a:t>
            </a:r>
            <a:r>
              <a:rPr lang="en-US" sz="4500" b="1" cap="none" dirty="0" err="1">
                <a:latin typeface="Ink Free" panose="03080402000500000000" pitchFamily="66" charset="0"/>
              </a:rPr>
              <a:t>Dod</a:t>
            </a:r>
            <a:r>
              <a:rPr lang="en-US" sz="4500" b="1" cap="none" dirty="0">
                <a:latin typeface="Ink Free" panose="03080402000500000000" pitchFamily="66" charset="0"/>
              </a:rPr>
              <a:t>’ (‘to come’)</a:t>
            </a:r>
          </a:p>
        </p:txBody>
      </p:sp>
    </p:spTree>
    <p:extLst>
      <p:ext uri="{BB962C8B-B14F-4D97-AF65-F5344CB8AC3E}">
        <p14:creationId xmlns:p14="http://schemas.microsoft.com/office/powerpoint/2010/main" val="25335188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F8164327-9312-044C-A7CC-1020EDA3BD5D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rcRect t="6386"/>
          <a:stretch/>
        </p:blipFill>
        <p:spPr>
          <a:xfrm>
            <a:off x="298930" y="278849"/>
            <a:ext cx="4753342" cy="6289490"/>
          </a:xfrm>
          <a:prstGeom prst="rect">
            <a:avLst/>
          </a:prstGeom>
        </p:spPr>
      </p:pic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48374758-ACA6-1340-8C70-247417995C9C}"/>
              </a:ext>
            </a:extLst>
          </p:cNvPr>
          <p:cNvSpPr/>
          <p:nvPr/>
        </p:nvSpPr>
        <p:spPr>
          <a:xfrm>
            <a:off x="6799764" y="440845"/>
            <a:ext cx="4114641" cy="884318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B16AA1A3-0E47-6D43-BC2D-63D013C7B4A1}"/>
              </a:ext>
            </a:extLst>
          </p:cNvPr>
          <p:cNvSpPr txBox="1">
            <a:spLocks/>
          </p:cNvSpPr>
          <p:nvPr/>
        </p:nvSpPr>
        <p:spPr>
          <a:xfrm>
            <a:off x="7149077" y="726429"/>
            <a:ext cx="3632789" cy="6096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2800" dirty="0">
                <a:solidFill>
                  <a:schemeClr val="bg1"/>
                </a:solidFill>
              </a:rPr>
              <a:t>	</a:t>
            </a:r>
            <a:r>
              <a:rPr lang="en-GB" sz="12800" dirty="0" err="1">
                <a:solidFill>
                  <a:schemeClr val="bg1"/>
                </a:solidFill>
              </a:rPr>
              <a:t>Ddest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ti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yma</a:t>
            </a:r>
            <a:r>
              <a:rPr lang="en-GB" sz="12800" dirty="0">
                <a:solidFill>
                  <a:schemeClr val="bg1"/>
                </a:solidFill>
              </a:rPr>
              <a:t> ...?</a:t>
            </a:r>
          </a:p>
          <a:p>
            <a:pPr>
              <a:buFont typeface="Arial" charset="0"/>
              <a:buNone/>
            </a:pPr>
            <a:r>
              <a:rPr lang="en-GB" dirty="0"/>
              <a:t>	</a:t>
            </a:r>
          </a:p>
          <a:p>
            <a:pPr>
              <a:buFont typeface="Arial" charset="0"/>
              <a:buNone/>
            </a:pPr>
            <a:endParaRPr lang="en-GB" dirty="0"/>
          </a:p>
        </p:txBody>
      </p:sp>
      <p:pic>
        <p:nvPicPr>
          <p:cNvPr id="17" name="Picture 5" descr="MC900383850[1]">
            <a:extLst>
              <a:ext uri="{FF2B5EF4-FFF2-40B4-BE49-F238E27FC236}">
                <a16:creationId xmlns:a16="http://schemas.microsoft.com/office/drawing/2014/main" id="{C283F2FC-1C89-CD4E-AB44-1F72F51B1D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1329" y="1804815"/>
            <a:ext cx="1371600" cy="773113"/>
          </a:xfrm>
          <a:prstGeom prst="rect">
            <a:avLst/>
          </a:prstGeom>
          <a:noFill/>
        </p:spPr>
      </p:pic>
      <p:pic>
        <p:nvPicPr>
          <p:cNvPr id="18" name="Picture 6" descr="MC900440349[1]">
            <a:extLst>
              <a:ext uri="{FF2B5EF4-FFF2-40B4-BE49-F238E27FC236}">
                <a16:creationId xmlns:a16="http://schemas.microsoft.com/office/drawing/2014/main" id="{8C7C40E6-02D9-D846-9FF0-1AE4603804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6237" y="2137584"/>
            <a:ext cx="1828800" cy="952500"/>
          </a:xfrm>
          <a:prstGeom prst="rect">
            <a:avLst/>
          </a:prstGeom>
          <a:noFill/>
        </p:spPr>
      </p:pic>
      <p:pic>
        <p:nvPicPr>
          <p:cNvPr id="19" name="Picture 7" descr="MC900197730[1]">
            <a:extLst>
              <a:ext uri="{FF2B5EF4-FFF2-40B4-BE49-F238E27FC236}">
                <a16:creationId xmlns:a16="http://schemas.microsoft.com/office/drawing/2014/main" id="{E912CD06-11A7-9E42-A214-A7056BD75D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01867" y="1656871"/>
            <a:ext cx="1143000" cy="1023938"/>
          </a:xfrm>
          <a:prstGeom prst="rect">
            <a:avLst/>
          </a:prstGeom>
          <a:noFill/>
        </p:spPr>
      </p:pic>
      <p:pic>
        <p:nvPicPr>
          <p:cNvPr id="20" name="Picture 8" descr="MC900415748[1]">
            <a:extLst>
              <a:ext uri="{FF2B5EF4-FFF2-40B4-BE49-F238E27FC236}">
                <a16:creationId xmlns:a16="http://schemas.microsoft.com/office/drawing/2014/main" id="{F82B24C0-BEED-6C47-9ED8-332187F3F3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03702" y="3978399"/>
            <a:ext cx="1362075" cy="1371600"/>
          </a:xfrm>
          <a:prstGeom prst="rect">
            <a:avLst/>
          </a:prstGeom>
          <a:noFill/>
        </p:spPr>
      </p:pic>
      <p:pic>
        <p:nvPicPr>
          <p:cNvPr id="21" name="Picture 9" descr="MC900048847[1]">
            <a:extLst>
              <a:ext uri="{FF2B5EF4-FFF2-40B4-BE49-F238E27FC236}">
                <a16:creationId xmlns:a16="http://schemas.microsoft.com/office/drawing/2014/main" id="{01174E36-E72A-D841-A55D-75F2724753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6324" y="3721294"/>
            <a:ext cx="1295400" cy="1260475"/>
          </a:xfrm>
          <a:prstGeom prst="rect">
            <a:avLst/>
          </a:prstGeom>
          <a:noFill/>
        </p:spPr>
      </p:pic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59A84BA6-5E5A-A64E-8129-740B1921990D}"/>
              </a:ext>
            </a:extLst>
          </p:cNvPr>
          <p:cNvSpPr txBox="1">
            <a:spLocks/>
          </p:cNvSpPr>
          <p:nvPr/>
        </p:nvSpPr>
        <p:spPr>
          <a:xfrm>
            <a:off x="10150132" y="2767551"/>
            <a:ext cx="1916741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ar y beic? 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E35A04BD-11F5-D74A-97BB-547EAE028E7E}"/>
              </a:ext>
            </a:extLst>
          </p:cNvPr>
          <p:cNvSpPr txBox="1">
            <a:spLocks/>
          </p:cNvSpPr>
          <p:nvPr/>
        </p:nvSpPr>
        <p:spPr>
          <a:xfrm>
            <a:off x="7802266" y="3033168"/>
            <a:ext cx="1916741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mewn car?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97351F80-CC7F-024F-A4CF-EDFD92043DB1}"/>
              </a:ext>
            </a:extLst>
          </p:cNvPr>
          <p:cNvSpPr txBox="1">
            <a:spLocks/>
          </p:cNvSpPr>
          <p:nvPr/>
        </p:nvSpPr>
        <p:spPr>
          <a:xfrm>
            <a:off x="5232336" y="2833510"/>
            <a:ext cx="1916741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ar y bws?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291339C7-8229-294D-9937-7942F263607A}"/>
              </a:ext>
            </a:extLst>
          </p:cNvPr>
          <p:cNvSpPr txBox="1">
            <a:spLocks/>
          </p:cNvSpPr>
          <p:nvPr/>
        </p:nvSpPr>
        <p:spPr>
          <a:xfrm>
            <a:off x="5084375" y="5088700"/>
            <a:ext cx="1779046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mewn tacsi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4B3E5445-FFAF-5D48-8704-D77263253CBF}"/>
              </a:ext>
            </a:extLst>
          </p:cNvPr>
          <p:cNvSpPr txBox="1">
            <a:spLocks/>
          </p:cNvSpPr>
          <p:nvPr/>
        </p:nvSpPr>
        <p:spPr>
          <a:xfrm>
            <a:off x="10027873" y="5271248"/>
            <a:ext cx="1916741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ar y trên?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2D80620-4322-E640-A5AE-791013B61993}"/>
              </a:ext>
            </a:extLst>
          </p:cNvPr>
          <p:cNvSpPr txBox="1"/>
          <p:nvPr/>
        </p:nvSpPr>
        <p:spPr>
          <a:xfrm>
            <a:off x="7107626" y="5228669"/>
            <a:ext cx="2676041" cy="1038582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35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</a:rPr>
              <a:t>Naddo</a:t>
            </a:r>
            <a:r>
              <a:rPr kumimoji="0" lang="en-GB" sz="3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GB" sz="3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  <a:sym typeface="Wingdings" pitchFamily="2" charset="2"/>
              </a:rPr>
              <a:t> </a:t>
            </a:r>
            <a:endParaRPr kumimoji="0" lang="en-GB" sz="35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Print" panose="02000800000000000000" pitchFamily="2" charset="0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87AA4AE-B930-8941-9E7C-65F840B9F811}"/>
              </a:ext>
            </a:extLst>
          </p:cNvPr>
          <p:cNvSpPr txBox="1"/>
          <p:nvPr/>
        </p:nvSpPr>
        <p:spPr>
          <a:xfrm>
            <a:off x="7701433" y="4040890"/>
            <a:ext cx="2118406" cy="103858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D9F3CB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3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</a:rPr>
              <a:t>Do </a:t>
            </a:r>
            <a:r>
              <a:rPr kumimoji="0" lang="en-GB" sz="3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  <a:sym typeface="Wingdings" pitchFamily="2" charset="2"/>
              </a:rPr>
              <a:t> </a:t>
            </a:r>
            <a:endParaRPr kumimoji="0" lang="en-GB" sz="35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Print" panose="02000800000000000000" pitchFamily="2" charset="0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0138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4556"/>
    </mc:Choice>
    <mc:Fallback xmlns="">
      <p:transition spd="slow" advTm="224556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88203" y="1126943"/>
            <a:ext cx="4189217" cy="4016587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en-US" sz="4000" b="1" i="1" dirty="0" err="1">
                <a:solidFill>
                  <a:schemeClr val="accent4"/>
                </a:solidFill>
              </a:rPr>
              <a:t>Ddaethoch</a:t>
            </a:r>
            <a:r>
              <a:rPr lang="en-US" sz="4000" b="1" i="1" dirty="0">
                <a:solidFill>
                  <a:schemeClr val="accent4"/>
                </a:solidFill>
              </a:rPr>
              <a:t> chi </a:t>
            </a:r>
            <a:r>
              <a:rPr lang="en-US" sz="4000" b="1" i="1" dirty="0" err="1">
                <a:solidFill>
                  <a:schemeClr val="accent4"/>
                </a:solidFill>
              </a:rPr>
              <a:t>â</a:t>
            </a:r>
            <a:r>
              <a:rPr lang="en-US" sz="4000" b="1" i="1" dirty="0">
                <a:solidFill>
                  <a:schemeClr val="accent4"/>
                </a:solidFill>
              </a:rPr>
              <a:t> </a:t>
            </a:r>
            <a:r>
              <a:rPr lang="en-US" sz="4000" b="1" i="1" dirty="0" err="1">
                <a:solidFill>
                  <a:schemeClr val="accent4"/>
                </a:solidFill>
              </a:rPr>
              <a:t>losin</a:t>
            </a:r>
            <a:r>
              <a:rPr lang="en-US" sz="4000" b="1" i="1" dirty="0">
                <a:solidFill>
                  <a:schemeClr val="accent4"/>
                </a:solidFill>
              </a:rPr>
              <a:t> </a:t>
            </a:r>
            <a:r>
              <a:rPr lang="en-US" sz="4000" b="1" i="1" dirty="0" err="1">
                <a:solidFill>
                  <a:schemeClr val="accent4"/>
                </a:solidFill>
              </a:rPr>
              <a:t>i</a:t>
            </a:r>
            <a:r>
              <a:rPr lang="en-US" sz="4000" b="1" i="1" dirty="0">
                <a:solidFill>
                  <a:schemeClr val="accent4"/>
                </a:solidFill>
              </a:rPr>
              <a:t> fi?</a:t>
            </a:r>
            <a:br>
              <a:rPr lang="en-US" sz="4000" b="1" i="1" dirty="0">
                <a:solidFill>
                  <a:schemeClr val="accent4"/>
                </a:solidFill>
              </a:rPr>
            </a:br>
            <a:br>
              <a:rPr lang="en-US" sz="3600" b="1" dirty="0">
                <a:solidFill>
                  <a:schemeClr val="accent4"/>
                </a:solidFill>
              </a:rPr>
            </a:br>
            <a:r>
              <a:rPr lang="en-US" sz="2400" dirty="0"/>
              <a:t>(</a:t>
            </a:r>
            <a:r>
              <a:rPr lang="en-US" sz="2400" i="1" dirty="0" err="1"/>
              <a:t>tôn</a:t>
            </a:r>
            <a:r>
              <a:rPr lang="en-US" sz="2400" i="1" dirty="0"/>
              <a:t> : Wheels on the bus</a:t>
            </a:r>
            <a:r>
              <a:rPr lang="en-US" sz="2400" dirty="0"/>
              <a:t>)</a:t>
            </a:r>
          </a:p>
        </p:txBody>
      </p:sp>
      <p:sp>
        <p:nvSpPr>
          <p:cNvPr id="77" name="Content Placeholder 2"/>
          <p:cNvSpPr>
            <a:spLocks noGrp="1"/>
          </p:cNvSpPr>
          <p:nvPr>
            <p:ph idx="1"/>
          </p:nvPr>
        </p:nvSpPr>
        <p:spPr>
          <a:xfrm>
            <a:off x="714580" y="860383"/>
            <a:ext cx="5891286" cy="5303520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/>
              <a:t>  Ddaethoch chi â </a:t>
            </a:r>
            <a:r>
              <a:rPr lang="en-US" sz="3000" b="1" dirty="0" err="1"/>
              <a:t>losin</a:t>
            </a:r>
            <a:r>
              <a:rPr lang="en-US" sz="3000" b="1" dirty="0"/>
              <a:t> i fi?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/>
              <a:t>  Ddaethoch chi â </a:t>
            </a:r>
            <a:r>
              <a:rPr lang="en-US" sz="3000" b="1" dirty="0" err="1"/>
              <a:t>losin</a:t>
            </a:r>
            <a:r>
              <a:rPr lang="en-US" sz="3000" b="1" dirty="0"/>
              <a:t> i fi?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/>
              <a:t>  Ddaethoch chi â </a:t>
            </a:r>
            <a:r>
              <a:rPr lang="en-US" sz="3000" b="1" dirty="0" err="1"/>
              <a:t>losin</a:t>
            </a:r>
            <a:r>
              <a:rPr lang="en-US" sz="3000" b="1" dirty="0"/>
              <a:t> i fi?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/>
              <a:t>  Do, </a:t>
            </a:r>
            <a:r>
              <a:rPr lang="en-US" sz="3000" b="1" dirty="0" err="1"/>
              <a:t>dyma</a:t>
            </a:r>
            <a:r>
              <a:rPr lang="en-US" sz="3000" b="1" dirty="0"/>
              <a:t> </a:t>
            </a:r>
            <a:r>
              <a:rPr lang="en-US" sz="3000" b="1" dirty="0" err="1"/>
              <a:t>ti</a:t>
            </a:r>
            <a:r>
              <a:rPr lang="en-US" sz="3000" b="1" dirty="0"/>
              <a:t>.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30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/>
              <a:t>  </a:t>
            </a:r>
            <a:r>
              <a:rPr lang="en-US" sz="3000" dirty="0" err="1"/>
              <a:t>cacen</a:t>
            </a:r>
            <a:r>
              <a:rPr lang="en-US" sz="3000" dirty="0"/>
              <a:t>...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/>
              <a:t>  </a:t>
            </a:r>
            <a:r>
              <a:rPr lang="en-US" sz="3000" dirty="0" err="1"/>
              <a:t>tost</a:t>
            </a:r>
            <a:r>
              <a:rPr lang="en-US" sz="3000" dirty="0"/>
              <a:t>…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/>
              <a:t>  ham…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C3A18AD-D339-7F48-B3CB-262F1DD265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pic>
        <p:nvPicPr>
          <p:cNvPr id="11" name="Picture 10">
            <a:hlinkClick r:id="rId5"/>
            <a:extLst>
              <a:ext uri="{FF2B5EF4-FFF2-40B4-BE49-F238E27FC236}">
                <a16:creationId xmlns:a16="http://schemas.microsoft.com/office/drawing/2014/main" id="{2B7A2A88-56CF-8A49-9839-560EDADBE8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75756" y="916870"/>
            <a:ext cx="947383" cy="1007671"/>
          </a:xfrm>
          <a:prstGeom prst="rect">
            <a:avLst/>
          </a:prstGeom>
        </p:spPr>
      </p:pic>
      <p:pic>
        <p:nvPicPr>
          <p:cNvPr id="12" name="Picture 5" descr="MC900383850[1]">
            <a:extLst>
              <a:ext uri="{FF2B5EF4-FFF2-40B4-BE49-F238E27FC236}">
                <a16:creationId xmlns:a16="http://schemas.microsoft.com/office/drawing/2014/main" id="{5204310F-8DA7-1B45-B297-B8418DA268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37839" y="4280622"/>
            <a:ext cx="2923749" cy="16479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07850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954"/>
    </mc:Choice>
    <mc:Fallback xmlns="">
      <p:transition spd="slow" advTm="1179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DEB18C5E-D2AF-458C-AAB5-58AF894D095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35378160"/>
              </p:ext>
            </p:extLst>
          </p:nvPr>
        </p:nvGraphicFramePr>
        <p:xfrm>
          <a:off x="304800" y="1013791"/>
          <a:ext cx="5691809" cy="2415209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Mynd</a:t>
                      </a:r>
                      <a:r>
                        <a:rPr lang="en-GB" sz="2800" b="1" dirty="0"/>
                        <a:t> (</a:t>
                      </a:r>
                      <a:r>
                        <a:rPr lang="en-GB" sz="2800" b="0" dirty="0"/>
                        <a:t>‘to go’)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/>
                        <a:t>Es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Aethon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/>
                        <a:t>Est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Aethoch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Aeth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Aethon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5" name="Content Placeholder 6">
            <a:extLst>
              <a:ext uri="{FF2B5EF4-FFF2-40B4-BE49-F238E27FC236}">
                <a16:creationId xmlns:a16="http://schemas.microsoft.com/office/drawing/2014/main" id="{73FB7119-F042-4E85-838F-A8F2A9A9B60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95268764"/>
              </p:ext>
            </p:extLst>
          </p:nvPr>
        </p:nvGraphicFramePr>
        <p:xfrm>
          <a:off x="304800" y="3768879"/>
          <a:ext cx="5691809" cy="2415209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26595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322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Gwneud</a:t>
                      </a:r>
                      <a:r>
                        <a:rPr lang="en-GB" sz="2800" b="1" dirty="0"/>
                        <a:t> (</a:t>
                      </a:r>
                      <a:r>
                        <a:rPr lang="en-GB" sz="2800" b="0" dirty="0"/>
                        <a:t>‘to do/make’)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2800" b="0" baseline="0" dirty="0" err="1"/>
                        <a:t>Gwnes</a:t>
                      </a:r>
                      <a:r>
                        <a:rPr lang="en-GB" sz="2800" b="0" baseline="0" dirty="0"/>
                        <a:t> </a:t>
                      </a:r>
                      <a:r>
                        <a:rPr lang="en-GB" sz="2800" b="0" baseline="0" dirty="0" err="1"/>
                        <a:t>i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baseline="0" dirty="0" err="1"/>
                        <a:t>Gwnaethon</a:t>
                      </a:r>
                      <a:r>
                        <a:rPr lang="en-GB" sz="2800" b="0" baseline="0" dirty="0"/>
                        <a:t> </a:t>
                      </a:r>
                      <a:r>
                        <a:rPr lang="en-GB" sz="2800" b="0" baseline="0" dirty="0" err="1"/>
                        <a:t>ni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2800" b="0" dirty="0" err="1"/>
                        <a:t>Gwnest</a:t>
                      </a:r>
                      <a:r>
                        <a:rPr lang="en-GB" sz="2800" b="0" dirty="0"/>
                        <a:t> </a:t>
                      </a:r>
                      <a:r>
                        <a:rPr lang="en-GB" sz="2800" b="0" dirty="0" err="1"/>
                        <a:t>ti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/>
                        <a:t>Gwnaethoch</a:t>
                      </a:r>
                      <a:r>
                        <a:rPr lang="en-GB" sz="2800" b="0" dirty="0"/>
                        <a:t> chi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2800" b="0" baseline="0" dirty="0" err="1"/>
                        <a:t>Gwnaeth</a:t>
                      </a:r>
                      <a:r>
                        <a:rPr lang="en-GB" sz="2800" b="0" baseline="0" dirty="0"/>
                        <a:t> e / hi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/>
                        <a:t>Gwnaethon</a:t>
                      </a:r>
                      <a:r>
                        <a:rPr lang="en-GB" sz="2800" b="0" dirty="0"/>
                        <a:t> </a:t>
                      </a:r>
                      <a:r>
                        <a:rPr lang="en-GB" sz="2800" b="0" dirty="0" err="1"/>
                        <a:t>nhw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75AA9B5-77D6-49C7-A57D-A43BAA78F71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92312888"/>
              </p:ext>
            </p:extLst>
          </p:nvPr>
        </p:nvGraphicFramePr>
        <p:xfrm>
          <a:off x="6195391" y="1013791"/>
          <a:ext cx="5691809" cy="2415209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Cael (</a:t>
                      </a:r>
                      <a:r>
                        <a:rPr lang="en-GB" sz="2800" b="0" dirty="0"/>
                        <a:t>‘to have’)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Ces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Cawson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Cest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Cawsoch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Cafodd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Cawson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8" name="Content Placeholder 6">
            <a:extLst>
              <a:ext uri="{FF2B5EF4-FFF2-40B4-BE49-F238E27FC236}">
                <a16:creationId xmlns:a16="http://schemas.microsoft.com/office/drawing/2014/main" id="{1C70FE4E-7B1D-4CB7-AAD1-61192A0EDCD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97936683"/>
              </p:ext>
            </p:extLst>
          </p:nvPr>
        </p:nvGraphicFramePr>
        <p:xfrm>
          <a:off x="6255030" y="3768879"/>
          <a:ext cx="5691809" cy="2405256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7262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Dod (</a:t>
                      </a:r>
                      <a:r>
                        <a:rPr lang="en-GB" sz="2800" b="0" dirty="0"/>
                        <a:t>‘to come’)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/>
                        <a:t>Des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Daethon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Dest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Daethoch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Daeth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Daethon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32126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518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547</TotalTime>
  <Words>1523</Words>
  <Application>Microsoft Macintosh PowerPoint</Application>
  <PresentationFormat>Widescreen</PresentationFormat>
  <Paragraphs>335</Paragraphs>
  <Slides>24</Slides>
  <Notes>7</Notes>
  <HiddenSlides>0</HiddenSlides>
  <MMClips>6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24</vt:i4>
      </vt:variant>
    </vt:vector>
  </HeadingPairs>
  <TitlesOfParts>
    <vt:vector size="42" baseType="lpstr">
      <vt:lpstr>Arial</vt:lpstr>
      <vt:lpstr>Calibri</vt:lpstr>
      <vt:lpstr>Calibri Light</vt:lpstr>
      <vt:lpstr>Cavolini</vt:lpstr>
      <vt:lpstr>Century Gothic</vt:lpstr>
      <vt:lpstr>Comic Sans MS</vt:lpstr>
      <vt:lpstr>Fredoka One</vt:lpstr>
      <vt:lpstr>Ink Free</vt:lpstr>
      <vt:lpstr>MV Boli</vt:lpstr>
      <vt:lpstr>Segoe Print</vt:lpstr>
      <vt:lpstr>Times New Roman</vt:lpstr>
      <vt:lpstr>Tw Cen MT</vt:lpstr>
      <vt:lpstr>Twinkl SemiBold</vt:lpstr>
      <vt:lpstr>Wingdings 2</vt:lpstr>
      <vt:lpstr>office theme</vt:lpstr>
      <vt:lpstr>Office Theme</vt:lpstr>
      <vt:lpstr>Office Theme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Ddaethoch chi â losin i fi?  (tôn : Wheels on the bus)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Catrin Evans-Thomas</cp:lastModifiedBy>
  <cp:revision>265</cp:revision>
  <dcterms:created xsi:type="dcterms:W3CDTF">2023-10-02T11:32:54Z</dcterms:created>
  <dcterms:modified xsi:type="dcterms:W3CDTF">2024-11-19T12:32:20Z</dcterms:modified>
</cp:coreProperties>
</file>