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 id="2147483648" r:id="rId5"/>
  </p:sldMasterIdLst>
  <p:notesMasterIdLst>
    <p:notesMasterId r:id="rId38"/>
  </p:notesMasterIdLst>
  <p:sldIdLst>
    <p:sldId id="297" r:id="rId6"/>
    <p:sldId id="471" r:id="rId7"/>
    <p:sldId id="376" r:id="rId8"/>
    <p:sldId id="357" r:id="rId9"/>
    <p:sldId id="356" r:id="rId10"/>
    <p:sldId id="477" r:id="rId11"/>
    <p:sldId id="476" r:id="rId12"/>
    <p:sldId id="478" r:id="rId13"/>
    <p:sldId id="479" r:id="rId14"/>
    <p:sldId id="481" r:id="rId15"/>
    <p:sldId id="349" r:id="rId16"/>
    <p:sldId id="348" r:id="rId17"/>
    <p:sldId id="347" r:id="rId18"/>
    <p:sldId id="346" r:id="rId19"/>
    <p:sldId id="341" r:id="rId20"/>
    <p:sldId id="340" r:id="rId21"/>
    <p:sldId id="339" r:id="rId22"/>
    <p:sldId id="338" r:id="rId23"/>
    <p:sldId id="337" r:id="rId24"/>
    <p:sldId id="336" r:id="rId25"/>
    <p:sldId id="335" r:id="rId26"/>
    <p:sldId id="334" r:id="rId27"/>
    <p:sldId id="489" r:id="rId28"/>
    <p:sldId id="491" r:id="rId29"/>
    <p:sldId id="484" r:id="rId30"/>
    <p:sldId id="492" r:id="rId31"/>
    <p:sldId id="482" r:id="rId32"/>
    <p:sldId id="483" r:id="rId33"/>
    <p:sldId id="485" r:id="rId34"/>
    <p:sldId id="487" r:id="rId35"/>
    <p:sldId id="488" r:id="rId36"/>
    <p:sldId id="486"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78A1D9-D9AD-44A6-BA76-616D4A15D805}" v="157" dt="2026-09-09T17:10:11.4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78" autoAdjust="0"/>
    <p:restoredTop sz="76895" autoAdjust="0"/>
  </p:normalViewPr>
  <p:slideViewPr>
    <p:cSldViewPr snapToGrid="0">
      <p:cViewPr varScale="1">
        <p:scale>
          <a:sx n="80" d="100"/>
          <a:sy n="80" d="100"/>
        </p:scale>
        <p:origin x="237"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22D2708E-2549-4DB5-80A7-7A2FE6C859EA}"/>
    <pc:docChg chg="undo custSel mod addSld delSld modSld sldOrd">
      <pc:chgData name="Jessica Roberts" userId="831782ca-6a3f-4cbd-8621-3600d0a72af9" providerId="ADAL" clId="{22D2708E-2549-4DB5-80A7-7A2FE6C859EA}" dt="2026-09-09T17:16:55.246" v="533" actId="478"/>
      <pc:docMkLst>
        <pc:docMk/>
      </pc:docMkLst>
      <pc:sldChg chg="del">
        <pc:chgData name="Jessica Roberts" userId="831782ca-6a3f-4cbd-8621-3600d0a72af9" providerId="ADAL" clId="{22D2708E-2549-4DB5-80A7-7A2FE6C859EA}" dt="2026-09-09T14:34:42.841" v="38" actId="47"/>
        <pc:sldMkLst>
          <pc:docMk/>
          <pc:sldMk cId="2298403482" sldId="280"/>
        </pc:sldMkLst>
      </pc:sldChg>
      <pc:sldChg chg="del">
        <pc:chgData name="Jessica Roberts" userId="831782ca-6a3f-4cbd-8621-3600d0a72af9" providerId="ADAL" clId="{22D2708E-2549-4DB5-80A7-7A2FE6C859EA}" dt="2026-09-09T14:34:43.423" v="40" actId="47"/>
        <pc:sldMkLst>
          <pc:docMk/>
          <pc:sldMk cId="3787786106" sldId="281"/>
        </pc:sldMkLst>
      </pc:sldChg>
      <pc:sldChg chg="del">
        <pc:chgData name="Jessica Roberts" userId="831782ca-6a3f-4cbd-8621-3600d0a72af9" providerId="ADAL" clId="{22D2708E-2549-4DB5-80A7-7A2FE6C859EA}" dt="2026-09-09T14:34:44.323" v="42" actId="47"/>
        <pc:sldMkLst>
          <pc:docMk/>
          <pc:sldMk cId="573979201" sldId="282"/>
        </pc:sldMkLst>
      </pc:sldChg>
      <pc:sldChg chg="del">
        <pc:chgData name="Jessica Roberts" userId="831782ca-6a3f-4cbd-8621-3600d0a72af9" providerId="ADAL" clId="{22D2708E-2549-4DB5-80A7-7A2FE6C859EA}" dt="2026-09-09T14:34:45.991" v="44" actId="47"/>
        <pc:sldMkLst>
          <pc:docMk/>
          <pc:sldMk cId="2220824257" sldId="283"/>
        </pc:sldMkLst>
      </pc:sldChg>
      <pc:sldChg chg="delSp mod">
        <pc:chgData name="Jessica Roberts" userId="831782ca-6a3f-4cbd-8621-3600d0a72af9" providerId="ADAL" clId="{22D2708E-2549-4DB5-80A7-7A2FE6C859EA}" dt="2026-09-09T14:26:26.648" v="1" actId="478"/>
        <pc:sldMkLst>
          <pc:docMk/>
          <pc:sldMk cId="1122763743" sldId="297"/>
        </pc:sldMkLst>
        <pc:spChg chg="del">
          <ac:chgData name="Jessica Roberts" userId="831782ca-6a3f-4cbd-8621-3600d0a72af9" providerId="ADAL" clId="{22D2708E-2549-4DB5-80A7-7A2FE6C859EA}" dt="2026-09-09T14:26:26.648" v="1" actId="478"/>
          <ac:spMkLst>
            <pc:docMk/>
            <pc:sldMk cId="1122763743" sldId="297"/>
            <ac:spMk id="4" creationId="{24F1AA30-1231-462E-8952-70C1117D905E}"/>
          </ac:spMkLst>
        </pc:spChg>
      </pc:sldChg>
      <pc:sldChg chg="del">
        <pc:chgData name="Jessica Roberts" userId="831782ca-6a3f-4cbd-8621-3600d0a72af9" providerId="ADAL" clId="{22D2708E-2549-4DB5-80A7-7A2FE6C859EA}" dt="2026-09-09T14:34:41.121" v="35" actId="47"/>
        <pc:sldMkLst>
          <pc:docMk/>
          <pc:sldMk cId="1071991104" sldId="299"/>
        </pc:sldMkLst>
      </pc:sldChg>
      <pc:sldChg chg="del">
        <pc:chgData name="Jessica Roberts" userId="831782ca-6a3f-4cbd-8621-3600d0a72af9" providerId="ADAL" clId="{22D2708E-2549-4DB5-80A7-7A2FE6C859EA}" dt="2026-09-09T16:28:34.733" v="445" actId="47"/>
        <pc:sldMkLst>
          <pc:docMk/>
          <pc:sldMk cId="2895328498" sldId="332"/>
        </pc:sldMkLst>
      </pc:sldChg>
      <pc:sldChg chg="del">
        <pc:chgData name="Jessica Roberts" userId="831782ca-6a3f-4cbd-8621-3600d0a72af9" providerId="ADAL" clId="{22D2708E-2549-4DB5-80A7-7A2FE6C859EA}" dt="2026-09-09T16:28:33.549" v="444" actId="47"/>
        <pc:sldMkLst>
          <pc:docMk/>
          <pc:sldMk cId="1503696423" sldId="333"/>
        </pc:sldMkLst>
      </pc:sldChg>
      <pc:sldChg chg="addSp delSp modSp mod ord">
        <pc:chgData name="Jessica Roberts" userId="831782ca-6a3f-4cbd-8621-3600d0a72af9" providerId="ADAL" clId="{22D2708E-2549-4DB5-80A7-7A2FE6C859EA}" dt="2026-09-09T17:11:57.771" v="511" actId="403"/>
        <pc:sldMkLst>
          <pc:docMk/>
          <pc:sldMk cId="324794633" sldId="334"/>
        </pc:sldMkLst>
        <pc:spChg chg="del mod">
          <ac:chgData name="Jessica Roberts" userId="831782ca-6a3f-4cbd-8621-3600d0a72af9" providerId="ADAL" clId="{22D2708E-2549-4DB5-80A7-7A2FE6C859EA}" dt="2026-09-09T16:34:04.336" v="471" actId="478"/>
          <ac:spMkLst>
            <pc:docMk/>
            <pc:sldMk cId="324794633" sldId="334"/>
            <ac:spMk id="3" creationId="{E543C33D-3755-6C23-4944-4A6293A87DE5}"/>
          </ac:spMkLst>
        </pc:spChg>
        <pc:spChg chg="del">
          <ac:chgData name="Jessica Roberts" userId="831782ca-6a3f-4cbd-8621-3600d0a72af9" providerId="ADAL" clId="{22D2708E-2549-4DB5-80A7-7A2FE6C859EA}" dt="2026-09-09T16:27:59.819" v="443" actId="478"/>
          <ac:spMkLst>
            <pc:docMk/>
            <pc:sldMk cId="324794633" sldId="334"/>
            <ac:spMk id="5" creationId="{00000000-0000-0000-0000-000000000000}"/>
          </ac:spMkLst>
        </pc:spChg>
        <pc:spChg chg="add del">
          <ac:chgData name="Jessica Roberts" userId="831782ca-6a3f-4cbd-8621-3600d0a72af9" providerId="ADAL" clId="{22D2708E-2549-4DB5-80A7-7A2FE6C859EA}" dt="2026-09-09T17:11:49.416" v="506" actId="478"/>
          <ac:spMkLst>
            <pc:docMk/>
            <pc:sldMk cId="324794633" sldId="334"/>
            <ac:spMk id="13" creationId="{84FCA890-CD26-E958-6918-9DC7DA0D1DFE}"/>
          </ac:spMkLst>
        </pc:spChg>
        <pc:spChg chg="add mod">
          <ac:chgData name="Jessica Roberts" userId="831782ca-6a3f-4cbd-8621-3600d0a72af9" providerId="ADAL" clId="{22D2708E-2549-4DB5-80A7-7A2FE6C859EA}" dt="2026-09-09T17:10:20.874" v="503" actId="1076"/>
          <ac:spMkLst>
            <pc:docMk/>
            <pc:sldMk cId="324794633" sldId="334"/>
            <ac:spMk id="14" creationId="{CBF1C245-1B05-7E08-0B6F-3EAC9C19616D}"/>
          </ac:spMkLst>
        </pc:spChg>
        <pc:spChg chg="add mod">
          <ac:chgData name="Jessica Roberts" userId="831782ca-6a3f-4cbd-8621-3600d0a72af9" providerId="ADAL" clId="{22D2708E-2549-4DB5-80A7-7A2FE6C859EA}" dt="2026-09-09T17:11:57.771" v="511" actId="403"/>
          <ac:spMkLst>
            <pc:docMk/>
            <pc:sldMk cId="324794633" sldId="334"/>
            <ac:spMk id="16" creationId="{0BAA21FF-FD83-EBCA-243A-D740971BF198}"/>
          </ac:spMkLst>
        </pc:spChg>
        <pc:graphicFrameChg chg="mod">
          <ac:chgData name="Jessica Roberts" userId="831782ca-6a3f-4cbd-8621-3600d0a72af9" providerId="ADAL" clId="{22D2708E-2549-4DB5-80A7-7A2FE6C859EA}" dt="2026-09-09T16:34:31.505" v="477" actId="207"/>
          <ac:graphicFrameMkLst>
            <pc:docMk/>
            <pc:sldMk cId="324794633" sldId="334"/>
            <ac:graphicFrameMk id="2" creationId="{E6D9F958-7B63-44F1-B51C-366842F029AA}"/>
          </ac:graphicFrameMkLst>
        </pc:graphicFrameChg>
      </pc:sldChg>
      <pc:sldChg chg="addSp delSp modSp mod ord">
        <pc:chgData name="Jessica Roberts" userId="831782ca-6a3f-4cbd-8621-3600d0a72af9" providerId="ADAL" clId="{22D2708E-2549-4DB5-80A7-7A2FE6C859EA}" dt="2026-09-09T17:10:25.940" v="504" actId="22"/>
        <pc:sldMkLst>
          <pc:docMk/>
          <pc:sldMk cId="973461635" sldId="335"/>
        </pc:sldMkLst>
        <pc:spChg chg="del mod">
          <ac:chgData name="Jessica Roberts" userId="831782ca-6a3f-4cbd-8621-3600d0a72af9" providerId="ADAL" clId="{22D2708E-2549-4DB5-80A7-7A2FE6C859EA}" dt="2026-09-09T16:34:08.072" v="472" actId="478"/>
          <ac:spMkLst>
            <pc:docMk/>
            <pc:sldMk cId="973461635" sldId="335"/>
            <ac:spMk id="3" creationId="{A607E0CB-6CF6-70F0-80A7-4504565B391E}"/>
          </ac:spMkLst>
        </pc:spChg>
        <pc:spChg chg="mod">
          <ac:chgData name="Jessica Roberts" userId="831782ca-6a3f-4cbd-8621-3600d0a72af9" providerId="ADAL" clId="{22D2708E-2549-4DB5-80A7-7A2FE6C859EA}" dt="2026-09-09T17:09:49.827" v="483" actId="403"/>
          <ac:spMkLst>
            <pc:docMk/>
            <pc:sldMk cId="973461635" sldId="335"/>
            <ac:spMk id="5" creationId="{00000000-0000-0000-0000-000000000000}"/>
          </ac:spMkLst>
        </pc:spChg>
        <pc:spChg chg="add">
          <ac:chgData name="Jessica Roberts" userId="831782ca-6a3f-4cbd-8621-3600d0a72af9" providerId="ADAL" clId="{22D2708E-2549-4DB5-80A7-7A2FE6C859EA}" dt="2026-09-09T17:10:25.940" v="504" actId="22"/>
          <ac:spMkLst>
            <pc:docMk/>
            <pc:sldMk cId="973461635" sldId="335"/>
            <ac:spMk id="13" creationId="{8A2D1840-D26E-AE48-F275-3A9E2256C794}"/>
          </ac:spMkLst>
        </pc:spChg>
        <pc:graphicFrameChg chg="mod">
          <ac:chgData name="Jessica Roberts" userId="831782ca-6a3f-4cbd-8621-3600d0a72af9" providerId="ADAL" clId="{22D2708E-2549-4DB5-80A7-7A2FE6C859EA}" dt="2026-09-09T16:33:54.212" v="470" actId="207"/>
          <ac:graphicFrameMkLst>
            <pc:docMk/>
            <pc:sldMk cId="973461635" sldId="335"/>
            <ac:graphicFrameMk id="2" creationId="{E6D9F958-7B63-44F1-B51C-366842F029AA}"/>
          </ac:graphicFrameMkLst>
        </pc:graphicFrameChg>
      </pc:sldChg>
      <pc:sldChg chg="modSp mod">
        <pc:chgData name="Jessica Roberts" userId="831782ca-6a3f-4cbd-8621-3600d0a72af9" providerId="ADAL" clId="{22D2708E-2549-4DB5-80A7-7A2FE6C859EA}" dt="2026-09-09T16:32:45.234" v="463" actId="403"/>
        <pc:sldMkLst>
          <pc:docMk/>
          <pc:sldMk cId="3932977424" sldId="336"/>
        </pc:sldMkLst>
        <pc:spChg chg="mod">
          <ac:chgData name="Jessica Roberts" userId="831782ca-6a3f-4cbd-8621-3600d0a72af9" providerId="ADAL" clId="{22D2708E-2549-4DB5-80A7-7A2FE6C859EA}" dt="2026-09-09T16:32:45.234" v="463" actId="403"/>
          <ac:spMkLst>
            <pc:docMk/>
            <pc:sldMk cId="3932977424" sldId="336"/>
            <ac:spMk id="10" creationId="{D5CBA098-2921-E440-9E10-72E87641C499}"/>
          </ac:spMkLst>
        </pc:spChg>
      </pc:sldChg>
      <pc:sldChg chg="modSp mod">
        <pc:chgData name="Jessica Roberts" userId="831782ca-6a3f-4cbd-8621-3600d0a72af9" providerId="ADAL" clId="{22D2708E-2549-4DB5-80A7-7A2FE6C859EA}" dt="2026-09-09T16:32:40.024" v="462" actId="1076"/>
        <pc:sldMkLst>
          <pc:docMk/>
          <pc:sldMk cId="2475564976" sldId="337"/>
        </pc:sldMkLst>
        <pc:spChg chg="mod">
          <ac:chgData name="Jessica Roberts" userId="831782ca-6a3f-4cbd-8621-3600d0a72af9" providerId="ADAL" clId="{22D2708E-2549-4DB5-80A7-7A2FE6C859EA}" dt="2026-09-09T16:32:40.024" v="462" actId="1076"/>
          <ac:spMkLst>
            <pc:docMk/>
            <pc:sldMk cId="2475564976" sldId="337"/>
            <ac:spMk id="10" creationId="{D5CBA098-2921-E440-9E10-72E87641C499}"/>
          </ac:spMkLst>
        </pc:spChg>
      </pc:sldChg>
      <pc:sldChg chg="modSp">
        <pc:chgData name="Jessica Roberts" userId="831782ca-6a3f-4cbd-8621-3600d0a72af9" providerId="ADAL" clId="{22D2708E-2549-4DB5-80A7-7A2FE6C859EA}" dt="2026-09-09T16:30:21.033" v="457" actId="207"/>
        <pc:sldMkLst>
          <pc:docMk/>
          <pc:sldMk cId="924735795" sldId="340"/>
        </pc:sldMkLst>
        <pc:graphicFrameChg chg="mod">
          <ac:chgData name="Jessica Roberts" userId="831782ca-6a3f-4cbd-8621-3600d0a72af9" providerId="ADAL" clId="{22D2708E-2549-4DB5-80A7-7A2FE6C859EA}" dt="2026-09-09T16:30:21.033" v="457" actId="207"/>
          <ac:graphicFrameMkLst>
            <pc:docMk/>
            <pc:sldMk cId="924735795" sldId="340"/>
            <ac:graphicFrameMk id="2" creationId="{F4A14622-C9E1-4E2A-9A1E-C917AB42EF35}"/>
          </ac:graphicFrameMkLst>
        </pc:graphicFrameChg>
      </pc:sldChg>
      <pc:sldChg chg="modSp">
        <pc:chgData name="Jessica Roberts" userId="831782ca-6a3f-4cbd-8621-3600d0a72af9" providerId="ADAL" clId="{22D2708E-2549-4DB5-80A7-7A2FE6C859EA}" dt="2026-09-09T16:29:47.262" v="452" actId="207"/>
        <pc:sldMkLst>
          <pc:docMk/>
          <pc:sldMk cId="2800828194" sldId="341"/>
        </pc:sldMkLst>
        <pc:graphicFrameChg chg="mod">
          <ac:chgData name="Jessica Roberts" userId="831782ca-6a3f-4cbd-8621-3600d0a72af9" providerId="ADAL" clId="{22D2708E-2549-4DB5-80A7-7A2FE6C859EA}" dt="2026-09-09T16:29:47.262" v="452" actId="207"/>
          <ac:graphicFrameMkLst>
            <pc:docMk/>
            <pc:sldMk cId="2800828194" sldId="341"/>
            <ac:graphicFrameMk id="2" creationId="{F4A14622-C9E1-4E2A-9A1E-C917AB42EF35}"/>
          </ac:graphicFrameMkLst>
        </pc:graphicFrameChg>
      </pc:sldChg>
      <pc:sldChg chg="del">
        <pc:chgData name="Jessica Roberts" userId="831782ca-6a3f-4cbd-8621-3600d0a72af9" providerId="ADAL" clId="{22D2708E-2549-4DB5-80A7-7A2FE6C859EA}" dt="2026-09-09T14:35:16.479" v="47" actId="47"/>
        <pc:sldMkLst>
          <pc:docMk/>
          <pc:sldMk cId="1920941694" sldId="364"/>
        </pc:sldMkLst>
      </pc:sldChg>
      <pc:sldChg chg="del">
        <pc:chgData name="Jessica Roberts" userId="831782ca-6a3f-4cbd-8621-3600d0a72af9" providerId="ADAL" clId="{22D2708E-2549-4DB5-80A7-7A2FE6C859EA}" dt="2026-09-09T14:35:20.181" v="49" actId="47"/>
        <pc:sldMkLst>
          <pc:docMk/>
          <pc:sldMk cId="2191985119" sldId="369"/>
        </pc:sldMkLst>
      </pc:sldChg>
      <pc:sldChg chg="del">
        <pc:chgData name="Jessica Roberts" userId="831782ca-6a3f-4cbd-8621-3600d0a72af9" providerId="ADAL" clId="{22D2708E-2549-4DB5-80A7-7A2FE6C859EA}" dt="2026-09-09T14:34:44.840" v="43" actId="47"/>
        <pc:sldMkLst>
          <pc:docMk/>
          <pc:sldMk cId="3408452876" sldId="370"/>
        </pc:sldMkLst>
      </pc:sldChg>
      <pc:sldChg chg="del">
        <pc:chgData name="Jessica Roberts" userId="831782ca-6a3f-4cbd-8621-3600d0a72af9" providerId="ADAL" clId="{22D2708E-2549-4DB5-80A7-7A2FE6C859EA}" dt="2026-09-09T14:34:43.806" v="41" actId="47"/>
        <pc:sldMkLst>
          <pc:docMk/>
          <pc:sldMk cId="1905405493" sldId="371"/>
        </pc:sldMkLst>
      </pc:sldChg>
      <pc:sldChg chg="del">
        <pc:chgData name="Jessica Roberts" userId="831782ca-6a3f-4cbd-8621-3600d0a72af9" providerId="ADAL" clId="{22D2708E-2549-4DB5-80A7-7A2FE6C859EA}" dt="2026-09-09T14:34:43.223" v="39" actId="47"/>
        <pc:sldMkLst>
          <pc:docMk/>
          <pc:sldMk cId="3504619806" sldId="372"/>
        </pc:sldMkLst>
      </pc:sldChg>
      <pc:sldChg chg="del">
        <pc:chgData name="Jessica Roberts" userId="831782ca-6a3f-4cbd-8621-3600d0a72af9" providerId="ADAL" clId="{22D2708E-2549-4DB5-80A7-7A2FE6C859EA}" dt="2026-09-09T14:34:42.558" v="37" actId="47"/>
        <pc:sldMkLst>
          <pc:docMk/>
          <pc:sldMk cId="3653328215" sldId="373"/>
        </pc:sldMkLst>
      </pc:sldChg>
      <pc:sldChg chg="modSp mod ord">
        <pc:chgData name="Jessica Roberts" userId="831782ca-6a3f-4cbd-8621-3600d0a72af9" providerId="ADAL" clId="{22D2708E-2549-4DB5-80A7-7A2FE6C859EA}" dt="2026-09-09T14:29:58.062" v="31"/>
        <pc:sldMkLst>
          <pc:docMk/>
          <pc:sldMk cId="294075766" sldId="376"/>
        </pc:sldMkLst>
        <pc:spChg chg="mod">
          <ac:chgData name="Jessica Roberts" userId="831782ca-6a3f-4cbd-8621-3600d0a72af9" providerId="ADAL" clId="{22D2708E-2549-4DB5-80A7-7A2FE6C859EA}" dt="2026-09-09T14:29:41.620" v="29"/>
          <ac:spMkLst>
            <pc:docMk/>
            <pc:sldMk cId="294075766" sldId="376"/>
            <ac:spMk id="2" creationId="{9342FAC2-D96D-490F-ADB9-E39F335950C9}"/>
          </ac:spMkLst>
        </pc:spChg>
      </pc:sldChg>
      <pc:sldChg chg="del">
        <pc:chgData name="Jessica Roberts" userId="831782ca-6a3f-4cbd-8621-3600d0a72af9" providerId="ADAL" clId="{22D2708E-2549-4DB5-80A7-7A2FE6C859EA}" dt="2026-09-09T14:35:18.680" v="48" actId="47"/>
        <pc:sldMkLst>
          <pc:docMk/>
          <pc:sldMk cId="3825130870" sldId="377"/>
        </pc:sldMkLst>
      </pc:sldChg>
      <pc:sldChg chg="del">
        <pc:chgData name="Jessica Roberts" userId="831782ca-6a3f-4cbd-8621-3600d0a72af9" providerId="ADAL" clId="{22D2708E-2549-4DB5-80A7-7A2FE6C859EA}" dt="2026-09-09T14:34:37.702" v="34" actId="47"/>
        <pc:sldMkLst>
          <pc:docMk/>
          <pc:sldMk cId="4168750144" sldId="382"/>
        </pc:sldMkLst>
      </pc:sldChg>
      <pc:sldChg chg="del">
        <pc:chgData name="Jessica Roberts" userId="831782ca-6a3f-4cbd-8621-3600d0a72af9" providerId="ADAL" clId="{22D2708E-2549-4DB5-80A7-7A2FE6C859EA}" dt="2026-09-09T14:34:42.010" v="36" actId="47"/>
        <pc:sldMkLst>
          <pc:docMk/>
          <pc:sldMk cId="1113181627" sldId="385"/>
        </pc:sldMkLst>
      </pc:sldChg>
      <pc:sldChg chg="del">
        <pc:chgData name="Jessica Roberts" userId="831782ca-6a3f-4cbd-8621-3600d0a72af9" providerId="ADAL" clId="{22D2708E-2549-4DB5-80A7-7A2FE6C859EA}" dt="2026-09-09T17:11:19.809" v="505" actId="47"/>
        <pc:sldMkLst>
          <pc:docMk/>
          <pc:sldMk cId="2509093477" sldId="470"/>
        </pc:sldMkLst>
      </pc:sldChg>
      <pc:sldChg chg="del">
        <pc:chgData name="Jessica Roberts" userId="831782ca-6a3f-4cbd-8621-3600d0a72af9" providerId="ADAL" clId="{22D2708E-2549-4DB5-80A7-7A2FE6C859EA}" dt="2026-09-09T14:26:39.407" v="2" actId="47"/>
        <pc:sldMkLst>
          <pc:docMk/>
          <pc:sldMk cId="2449262003" sldId="472"/>
        </pc:sldMkLst>
      </pc:sldChg>
      <pc:sldChg chg="addSp delSp modSp del mod modNotesTx">
        <pc:chgData name="Jessica Roberts" userId="831782ca-6a3f-4cbd-8621-3600d0a72af9" providerId="ADAL" clId="{22D2708E-2549-4DB5-80A7-7A2FE6C859EA}" dt="2026-09-09T14:29:59.779" v="32" actId="47"/>
        <pc:sldMkLst>
          <pc:docMk/>
          <pc:sldMk cId="4290292518" sldId="473"/>
        </pc:sldMkLst>
        <pc:spChg chg="mod">
          <ac:chgData name="Jessica Roberts" userId="831782ca-6a3f-4cbd-8621-3600d0a72af9" providerId="ADAL" clId="{22D2708E-2549-4DB5-80A7-7A2FE6C859EA}" dt="2026-09-09T14:27:39.866" v="16" actId="14100"/>
          <ac:spMkLst>
            <pc:docMk/>
            <pc:sldMk cId="4290292518" sldId="473"/>
            <ac:spMk id="3" creationId="{C5B6521C-AB5A-293D-3A86-7F73B1A64E96}"/>
          </ac:spMkLst>
        </pc:spChg>
        <pc:spChg chg="del">
          <ac:chgData name="Jessica Roberts" userId="831782ca-6a3f-4cbd-8621-3600d0a72af9" providerId="ADAL" clId="{22D2708E-2549-4DB5-80A7-7A2FE6C859EA}" dt="2026-09-09T14:27:13.730" v="11" actId="478"/>
          <ac:spMkLst>
            <pc:docMk/>
            <pc:sldMk cId="4290292518" sldId="473"/>
            <ac:spMk id="5" creationId="{4132D856-C535-8DA5-E762-440CEABCDA43}"/>
          </ac:spMkLst>
        </pc:spChg>
        <pc:spChg chg="del">
          <ac:chgData name="Jessica Roberts" userId="831782ca-6a3f-4cbd-8621-3600d0a72af9" providerId="ADAL" clId="{22D2708E-2549-4DB5-80A7-7A2FE6C859EA}" dt="2026-09-09T14:27:16.783" v="12" actId="478"/>
          <ac:spMkLst>
            <pc:docMk/>
            <pc:sldMk cId="4290292518" sldId="473"/>
            <ac:spMk id="7" creationId="{01AEAA4E-8F66-DE8E-CFC6-AC0CFF3A1636}"/>
          </ac:spMkLst>
        </pc:spChg>
        <pc:picChg chg="add del">
          <ac:chgData name="Jessica Roberts" userId="831782ca-6a3f-4cbd-8621-3600d0a72af9" providerId="ADAL" clId="{22D2708E-2549-4DB5-80A7-7A2FE6C859EA}" dt="2026-09-09T14:28:19.878" v="25" actId="478"/>
          <ac:picMkLst>
            <pc:docMk/>
            <pc:sldMk cId="4290292518" sldId="473"/>
            <ac:picMk id="2" creationId="{6F166F0C-219A-5EB3-ADBA-78DAA937FEB4}"/>
          </ac:picMkLst>
        </pc:picChg>
        <pc:picChg chg="mod">
          <ac:chgData name="Jessica Roberts" userId="831782ca-6a3f-4cbd-8621-3600d0a72af9" providerId="ADAL" clId="{22D2708E-2549-4DB5-80A7-7A2FE6C859EA}" dt="2026-09-09T14:28:26.931" v="26" actId="1076"/>
          <ac:picMkLst>
            <pc:docMk/>
            <pc:sldMk cId="4290292518" sldId="473"/>
            <ac:picMk id="6" creationId="{E6A15E01-09E7-5C63-CC22-7245B10BC30A}"/>
          </ac:picMkLst>
        </pc:picChg>
      </pc:sldChg>
      <pc:sldChg chg="del modNotesTx">
        <pc:chgData name="Jessica Roberts" userId="831782ca-6a3f-4cbd-8621-3600d0a72af9" providerId="ADAL" clId="{22D2708E-2549-4DB5-80A7-7A2FE6C859EA}" dt="2026-09-09T14:39:05.603" v="66" actId="47"/>
        <pc:sldMkLst>
          <pc:docMk/>
          <pc:sldMk cId="736156601" sldId="475"/>
        </pc:sldMkLst>
      </pc:sldChg>
      <pc:sldChg chg="addSp delSp modSp mod modAnim modNotesTx">
        <pc:chgData name="Jessica Roberts" userId="831782ca-6a3f-4cbd-8621-3600d0a72af9" providerId="ADAL" clId="{22D2708E-2549-4DB5-80A7-7A2FE6C859EA}" dt="2026-09-09T14:43:59.207" v="159" actId="1076"/>
        <pc:sldMkLst>
          <pc:docMk/>
          <pc:sldMk cId="3797917769" sldId="476"/>
        </pc:sldMkLst>
        <pc:spChg chg="add mod">
          <ac:chgData name="Jessica Roberts" userId="831782ca-6a3f-4cbd-8621-3600d0a72af9" providerId="ADAL" clId="{22D2708E-2549-4DB5-80A7-7A2FE6C859EA}" dt="2026-09-09T14:43:36.339" v="155" actId="20577"/>
          <ac:spMkLst>
            <pc:docMk/>
            <pc:sldMk cId="3797917769" sldId="476"/>
            <ac:spMk id="6" creationId="{E858CFBA-6EE6-8BB6-9652-7A955A6A39BF}"/>
          </ac:spMkLst>
        </pc:spChg>
        <pc:spChg chg="add mod">
          <ac:chgData name="Jessica Roberts" userId="831782ca-6a3f-4cbd-8621-3600d0a72af9" providerId="ADAL" clId="{22D2708E-2549-4DB5-80A7-7A2FE6C859EA}" dt="2026-09-09T14:43:59.207" v="159" actId="1076"/>
          <ac:spMkLst>
            <pc:docMk/>
            <pc:sldMk cId="3797917769" sldId="476"/>
            <ac:spMk id="8" creationId="{DF3AAE59-755B-64E7-A786-BDD744D39194}"/>
          </ac:spMkLst>
        </pc:spChg>
        <pc:picChg chg="del">
          <ac:chgData name="Jessica Roberts" userId="831782ca-6a3f-4cbd-8621-3600d0a72af9" providerId="ADAL" clId="{22D2708E-2549-4DB5-80A7-7A2FE6C859EA}" dt="2026-09-09T14:39:27.921" v="71" actId="478"/>
          <ac:picMkLst>
            <pc:docMk/>
            <pc:sldMk cId="3797917769" sldId="476"/>
            <ac:picMk id="2" creationId="{60A73D9F-3F9A-B420-5AA9-BCEB52D6E657}"/>
          </ac:picMkLst>
        </pc:picChg>
        <pc:picChg chg="add mod">
          <ac:chgData name="Jessica Roberts" userId="831782ca-6a3f-4cbd-8621-3600d0a72af9" providerId="ADAL" clId="{22D2708E-2549-4DB5-80A7-7A2FE6C859EA}" dt="2026-09-09T14:43:26.032" v="151" actId="1076"/>
          <ac:picMkLst>
            <pc:docMk/>
            <pc:sldMk cId="3797917769" sldId="476"/>
            <ac:picMk id="5" creationId="{7626C5BC-9FE8-FB31-4100-4D8BE14AE4DB}"/>
          </ac:picMkLst>
        </pc:picChg>
      </pc:sldChg>
      <pc:sldChg chg="modSp mod ord">
        <pc:chgData name="Jessica Roberts" userId="831782ca-6a3f-4cbd-8621-3600d0a72af9" providerId="ADAL" clId="{22D2708E-2549-4DB5-80A7-7A2FE6C859EA}" dt="2026-09-09T14:34:57.751" v="46"/>
        <pc:sldMkLst>
          <pc:docMk/>
          <pc:sldMk cId="2256639999" sldId="477"/>
        </pc:sldMkLst>
        <pc:picChg chg="mod">
          <ac:chgData name="Jessica Roberts" userId="831782ca-6a3f-4cbd-8621-3600d0a72af9" providerId="ADAL" clId="{22D2708E-2549-4DB5-80A7-7A2FE6C859EA}" dt="2026-09-09T14:30:26.299" v="33" actId="1076"/>
          <ac:picMkLst>
            <pc:docMk/>
            <pc:sldMk cId="2256639999" sldId="477"/>
            <ac:picMk id="4" creationId="{6A3892FC-9DA9-AB5B-3816-481242E9915D}"/>
          </ac:picMkLst>
        </pc:picChg>
      </pc:sldChg>
      <pc:sldChg chg="delSp modSp mod">
        <pc:chgData name="Jessica Roberts" userId="831782ca-6a3f-4cbd-8621-3600d0a72af9" providerId="ADAL" clId="{22D2708E-2549-4DB5-80A7-7A2FE6C859EA}" dt="2026-09-09T14:41:24.798" v="115" actId="20577"/>
        <pc:sldMkLst>
          <pc:docMk/>
          <pc:sldMk cId="2471471819" sldId="478"/>
        </pc:sldMkLst>
        <pc:spChg chg="mod">
          <ac:chgData name="Jessica Roberts" userId="831782ca-6a3f-4cbd-8621-3600d0a72af9" providerId="ADAL" clId="{22D2708E-2549-4DB5-80A7-7A2FE6C859EA}" dt="2026-09-09T14:41:24.798" v="115" actId="20577"/>
          <ac:spMkLst>
            <pc:docMk/>
            <pc:sldMk cId="2471471819" sldId="478"/>
            <ac:spMk id="4" creationId="{0515ACCF-80EE-AB6B-0473-2A222A2F2A71}"/>
          </ac:spMkLst>
        </pc:spChg>
        <pc:picChg chg="del">
          <ac:chgData name="Jessica Roberts" userId="831782ca-6a3f-4cbd-8621-3600d0a72af9" providerId="ADAL" clId="{22D2708E-2549-4DB5-80A7-7A2FE6C859EA}" dt="2026-09-09T14:39:13.843" v="67" actId="478"/>
          <ac:picMkLst>
            <pc:docMk/>
            <pc:sldMk cId="2471471819" sldId="478"/>
            <ac:picMk id="2" creationId="{AFB80E0A-3AFA-113D-A520-95537140EA4F}"/>
          </ac:picMkLst>
        </pc:picChg>
        <pc:picChg chg="mod">
          <ac:chgData name="Jessica Roberts" userId="831782ca-6a3f-4cbd-8621-3600d0a72af9" providerId="ADAL" clId="{22D2708E-2549-4DB5-80A7-7A2FE6C859EA}" dt="2026-09-09T14:39:19.080" v="69" actId="1076"/>
          <ac:picMkLst>
            <pc:docMk/>
            <pc:sldMk cId="2471471819" sldId="478"/>
            <ac:picMk id="6" creationId="{9B335403-62ED-D1CC-556E-52845EEFB77E}"/>
          </ac:picMkLst>
        </pc:picChg>
      </pc:sldChg>
      <pc:sldChg chg="delSp modSp mod">
        <pc:chgData name="Jessica Roberts" userId="831782ca-6a3f-4cbd-8621-3600d0a72af9" providerId="ADAL" clId="{22D2708E-2549-4DB5-80A7-7A2FE6C859EA}" dt="2026-09-09T14:42:06.328" v="147" actId="20577"/>
        <pc:sldMkLst>
          <pc:docMk/>
          <pc:sldMk cId="2840465461" sldId="479"/>
        </pc:sldMkLst>
        <pc:spChg chg="mod">
          <ac:chgData name="Jessica Roberts" userId="831782ca-6a3f-4cbd-8621-3600d0a72af9" providerId="ADAL" clId="{22D2708E-2549-4DB5-80A7-7A2FE6C859EA}" dt="2026-09-09T14:42:06.328" v="147" actId="20577"/>
          <ac:spMkLst>
            <pc:docMk/>
            <pc:sldMk cId="2840465461" sldId="479"/>
            <ac:spMk id="4" creationId="{5115AFF8-C764-E6AB-F175-EFE791D4727B}"/>
          </ac:spMkLst>
        </pc:spChg>
        <pc:picChg chg="del">
          <ac:chgData name="Jessica Roberts" userId="831782ca-6a3f-4cbd-8621-3600d0a72af9" providerId="ADAL" clId="{22D2708E-2549-4DB5-80A7-7A2FE6C859EA}" dt="2026-09-09T14:41:53.251" v="118" actId="478"/>
          <ac:picMkLst>
            <pc:docMk/>
            <pc:sldMk cId="2840465461" sldId="479"/>
            <ac:picMk id="2" creationId="{D1C45138-F483-2479-CEA1-B0F3F84AFC9C}"/>
          </ac:picMkLst>
        </pc:picChg>
        <pc:picChg chg="mod">
          <ac:chgData name="Jessica Roberts" userId="831782ca-6a3f-4cbd-8621-3600d0a72af9" providerId="ADAL" clId="{22D2708E-2549-4DB5-80A7-7A2FE6C859EA}" dt="2026-09-09T14:41:57.371" v="120" actId="1076"/>
          <ac:picMkLst>
            <pc:docMk/>
            <pc:sldMk cId="2840465461" sldId="479"/>
            <ac:picMk id="6" creationId="{30BA02F9-080A-FCFF-D73E-A3D364A863FC}"/>
          </ac:picMkLst>
        </pc:picChg>
      </pc:sldChg>
      <pc:sldChg chg="del">
        <pc:chgData name="Jessica Roberts" userId="831782ca-6a3f-4cbd-8621-3600d0a72af9" providerId="ADAL" clId="{22D2708E-2549-4DB5-80A7-7A2FE6C859EA}" dt="2026-09-09T14:44:07.265" v="160" actId="47"/>
        <pc:sldMkLst>
          <pc:docMk/>
          <pc:sldMk cId="3860041112" sldId="480"/>
        </pc:sldMkLst>
      </pc:sldChg>
      <pc:sldChg chg="modNotesTx">
        <pc:chgData name="Jessica Roberts" userId="831782ca-6a3f-4cbd-8621-3600d0a72af9" providerId="ADAL" clId="{22D2708E-2549-4DB5-80A7-7A2FE6C859EA}" dt="2026-09-09T14:45:50.684" v="183" actId="20577"/>
        <pc:sldMkLst>
          <pc:docMk/>
          <pc:sldMk cId="1108861497" sldId="481"/>
        </pc:sldMkLst>
      </pc:sldChg>
      <pc:sldChg chg="delSp modSp mod">
        <pc:chgData name="Jessica Roberts" userId="831782ca-6a3f-4cbd-8621-3600d0a72af9" providerId="ADAL" clId="{22D2708E-2549-4DB5-80A7-7A2FE6C859EA}" dt="2026-09-09T17:16:55.246" v="533" actId="478"/>
        <pc:sldMkLst>
          <pc:docMk/>
          <pc:sldMk cId="3205268777" sldId="484"/>
        </pc:sldMkLst>
        <pc:spChg chg="del mod">
          <ac:chgData name="Jessica Roberts" userId="831782ca-6a3f-4cbd-8621-3600d0a72af9" providerId="ADAL" clId="{22D2708E-2549-4DB5-80A7-7A2FE6C859EA}" dt="2026-09-09T17:16:55.246" v="533" actId="478"/>
          <ac:spMkLst>
            <pc:docMk/>
            <pc:sldMk cId="3205268777" sldId="484"/>
            <ac:spMk id="2" creationId="{70500115-53D4-06CB-B5C5-56310CAE571F}"/>
          </ac:spMkLst>
        </pc:spChg>
        <pc:spChg chg="mod">
          <ac:chgData name="Jessica Roberts" userId="831782ca-6a3f-4cbd-8621-3600d0a72af9" providerId="ADAL" clId="{22D2708E-2549-4DB5-80A7-7A2FE6C859EA}" dt="2026-09-09T17:12:20.324" v="515" actId="1076"/>
          <ac:spMkLst>
            <pc:docMk/>
            <pc:sldMk cId="3205268777" sldId="484"/>
            <ac:spMk id="4" creationId="{ADDC3EE4-B470-7CDB-D3E7-409321F04DAE}"/>
          </ac:spMkLst>
        </pc:spChg>
      </pc:sldChg>
      <pc:sldChg chg="addSp delSp modSp add mod addAnim delAnim">
        <pc:chgData name="Jessica Roberts" userId="831782ca-6a3f-4cbd-8621-3600d0a72af9" providerId="ADAL" clId="{22D2708E-2549-4DB5-80A7-7A2FE6C859EA}" dt="2026-09-09T15:04:59.454" v="306" actId="14100"/>
        <pc:sldMkLst>
          <pc:docMk/>
          <pc:sldMk cId="486828652" sldId="489"/>
        </pc:sldMkLst>
        <pc:spChg chg="del">
          <ac:chgData name="Jessica Roberts" userId="831782ca-6a3f-4cbd-8621-3600d0a72af9" providerId="ADAL" clId="{22D2708E-2549-4DB5-80A7-7A2FE6C859EA}" dt="2026-09-09T14:54:51.029" v="190" actId="478"/>
          <ac:spMkLst>
            <pc:docMk/>
            <pc:sldMk cId="486828652" sldId="489"/>
            <ac:spMk id="3" creationId="{6683D292-8BDC-AB08-A515-F3E64F467086}"/>
          </ac:spMkLst>
        </pc:spChg>
        <pc:spChg chg="del">
          <ac:chgData name="Jessica Roberts" userId="831782ca-6a3f-4cbd-8621-3600d0a72af9" providerId="ADAL" clId="{22D2708E-2549-4DB5-80A7-7A2FE6C859EA}" dt="2026-09-09T14:57:35.766" v="230" actId="478"/>
          <ac:spMkLst>
            <pc:docMk/>
            <pc:sldMk cId="486828652" sldId="489"/>
            <ac:spMk id="4" creationId="{C5D8C37C-ECF5-3FD7-625C-F18B95B7F318}"/>
          </ac:spMkLst>
        </pc:spChg>
        <pc:spChg chg="del">
          <ac:chgData name="Jessica Roberts" userId="831782ca-6a3f-4cbd-8621-3600d0a72af9" providerId="ADAL" clId="{22D2708E-2549-4DB5-80A7-7A2FE6C859EA}" dt="2026-09-09T15:04:24.647" v="298" actId="478"/>
          <ac:spMkLst>
            <pc:docMk/>
            <pc:sldMk cId="486828652" sldId="489"/>
            <ac:spMk id="5" creationId="{4B30AED8-9F1E-2AEE-678C-BA8B6D7A89EE}"/>
          </ac:spMkLst>
        </pc:spChg>
        <pc:spChg chg="mod">
          <ac:chgData name="Jessica Roberts" userId="831782ca-6a3f-4cbd-8621-3600d0a72af9" providerId="ADAL" clId="{22D2708E-2549-4DB5-80A7-7A2FE6C859EA}" dt="2026-09-09T15:00:10.789" v="260" actId="14100"/>
          <ac:spMkLst>
            <pc:docMk/>
            <pc:sldMk cId="486828652" sldId="489"/>
            <ac:spMk id="6" creationId="{71BD2359-2BB6-59E9-287C-A264EAF613C5}"/>
          </ac:spMkLst>
        </pc:spChg>
        <pc:spChg chg="mod">
          <ac:chgData name="Jessica Roberts" userId="831782ca-6a3f-4cbd-8621-3600d0a72af9" providerId="ADAL" clId="{22D2708E-2549-4DB5-80A7-7A2FE6C859EA}" dt="2026-09-09T15:00:41.410" v="270" actId="14100"/>
          <ac:spMkLst>
            <pc:docMk/>
            <pc:sldMk cId="486828652" sldId="489"/>
            <ac:spMk id="7" creationId="{D4CE2D6D-8B29-5D68-DC81-BB294E61E12F}"/>
          </ac:spMkLst>
        </pc:spChg>
        <pc:spChg chg="mod">
          <ac:chgData name="Jessica Roberts" userId="831782ca-6a3f-4cbd-8621-3600d0a72af9" providerId="ADAL" clId="{22D2708E-2549-4DB5-80A7-7A2FE6C859EA}" dt="2026-09-09T14:59:26.810" v="250" actId="14100"/>
          <ac:spMkLst>
            <pc:docMk/>
            <pc:sldMk cId="486828652" sldId="489"/>
            <ac:spMk id="8" creationId="{D840C90C-F373-3F7B-7BE4-4D2A52455BBD}"/>
          </ac:spMkLst>
        </pc:spChg>
        <pc:spChg chg="mod">
          <ac:chgData name="Jessica Roberts" userId="831782ca-6a3f-4cbd-8621-3600d0a72af9" providerId="ADAL" clId="{22D2708E-2549-4DB5-80A7-7A2FE6C859EA}" dt="2026-09-09T14:55:04.830" v="211" actId="14100"/>
          <ac:spMkLst>
            <pc:docMk/>
            <pc:sldMk cId="486828652" sldId="489"/>
            <ac:spMk id="9" creationId="{52DF0027-0A9E-116A-B4F6-182A5D92FD3A}"/>
          </ac:spMkLst>
        </pc:spChg>
        <pc:spChg chg="mod">
          <ac:chgData name="Jessica Roberts" userId="831782ca-6a3f-4cbd-8621-3600d0a72af9" providerId="ADAL" clId="{22D2708E-2549-4DB5-80A7-7A2FE6C859EA}" dt="2026-09-09T15:02:53.517" v="286" actId="14100"/>
          <ac:spMkLst>
            <pc:docMk/>
            <pc:sldMk cId="486828652" sldId="489"/>
            <ac:spMk id="10" creationId="{470CE675-F532-7285-9F49-CB6F0DEBF8E1}"/>
          </ac:spMkLst>
        </pc:spChg>
        <pc:spChg chg="mod">
          <ac:chgData name="Jessica Roberts" userId="831782ca-6a3f-4cbd-8621-3600d0a72af9" providerId="ADAL" clId="{22D2708E-2549-4DB5-80A7-7A2FE6C859EA}" dt="2026-09-09T15:04:59.454" v="306" actId="14100"/>
          <ac:spMkLst>
            <pc:docMk/>
            <pc:sldMk cId="486828652" sldId="489"/>
            <ac:spMk id="11" creationId="{E358805F-0615-20A5-0812-E0EE824655A0}"/>
          </ac:spMkLst>
        </pc:spChg>
        <pc:spChg chg="add del mod">
          <ac:chgData name="Jessica Roberts" userId="831782ca-6a3f-4cbd-8621-3600d0a72af9" providerId="ADAL" clId="{22D2708E-2549-4DB5-80A7-7A2FE6C859EA}" dt="2026-09-09T14:54:46.340" v="189"/>
          <ac:spMkLst>
            <pc:docMk/>
            <pc:sldMk cId="486828652" sldId="489"/>
            <ac:spMk id="12" creationId="{10B44AEA-9B51-8172-D228-A596E56D6AA8}"/>
          </ac:spMkLst>
        </pc:spChg>
        <pc:spChg chg="add mod">
          <ac:chgData name="Jessica Roberts" userId="831782ca-6a3f-4cbd-8621-3600d0a72af9" providerId="ADAL" clId="{22D2708E-2549-4DB5-80A7-7A2FE6C859EA}" dt="2026-09-09T14:59:16.969" v="248" actId="14100"/>
          <ac:spMkLst>
            <pc:docMk/>
            <pc:sldMk cId="486828652" sldId="489"/>
            <ac:spMk id="13" creationId="{86DF67E6-4BE4-D41F-C621-18120281DA5B}"/>
          </ac:spMkLst>
        </pc:spChg>
        <pc:spChg chg="add mod">
          <ac:chgData name="Jessica Roberts" userId="831782ca-6a3f-4cbd-8621-3600d0a72af9" providerId="ADAL" clId="{22D2708E-2549-4DB5-80A7-7A2FE6C859EA}" dt="2026-09-09T15:00:02.468" v="258" actId="14100"/>
          <ac:spMkLst>
            <pc:docMk/>
            <pc:sldMk cId="486828652" sldId="489"/>
            <ac:spMk id="14" creationId="{D0FFCF36-6170-26EA-C456-A00C820AE995}"/>
          </ac:spMkLst>
        </pc:spChg>
        <pc:spChg chg="add mod">
          <ac:chgData name="Jessica Roberts" userId="831782ca-6a3f-4cbd-8621-3600d0a72af9" providerId="ADAL" clId="{22D2708E-2549-4DB5-80A7-7A2FE6C859EA}" dt="2026-09-09T15:02:36.473" v="283" actId="1076"/>
          <ac:spMkLst>
            <pc:docMk/>
            <pc:sldMk cId="486828652" sldId="489"/>
            <ac:spMk id="15" creationId="{F87EED2A-EE8D-D277-902A-C8D5EF7AF70F}"/>
          </ac:spMkLst>
        </pc:spChg>
        <pc:spChg chg="add mod">
          <ac:chgData name="Jessica Roberts" userId="831782ca-6a3f-4cbd-8621-3600d0a72af9" providerId="ADAL" clId="{22D2708E-2549-4DB5-80A7-7A2FE6C859EA}" dt="2026-09-09T15:03:35.197" v="292" actId="14100"/>
          <ac:spMkLst>
            <pc:docMk/>
            <pc:sldMk cId="486828652" sldId="489"/>
            <ac:spMk id="16" creationId="{44BACA57-45E2-F6C1-1957-C54ABF50023F}"/>
          </ac:spMkLst>
        </pc:spChg>
        <pc:spChg chg="add mod">
          <ac:chgData name="Jessica Roberts" userId="831782ca-6a3f-4cbd-8621-3600d0a72af9" providerId="ADAL" clId="{22D2708E-2549-4DB5-80A7-7A2FE6C859EA}" dt="2026-09-09T15:04:53.223" v="305" actId="1076"/>
          <ac:spMkLst>
            <pc:docMk/>
            <pc:sldMk cId="486828652" sldId="489"/>
            <ac:spMk id="17" creationId="{7A3920B9-C9AB-F255-257F-C7713AB03D2D}"/>
          </ac:spMkLst>
        </pc:spChg>
        <pc:graphicFrameChg chg="add del mod">
          <ac:chgData name="Jessica Roberts" userId="831782ca-6a3f-4cbd-8621-3600d0a72af9" providerId="ADAL" clId="{22D2708E-2549-4DB5-80A7-7A2FE6C859EA}" dt="2026-09-09T14:59:03.860" v="247"/>
          <ac:graphicFrameMkLst>
            <pc:docMk/>
            <pc:sldMk cId="486828652" sldId="489"/>
            <ac:graphicFrameMk id="2" creationId="{169729BC-0DD1-226F-4A04-B19DB483DD85}"/>
          </ac:graphicFrameMkLst>
        </pc:graphicFrameChg>
      </pc:sldChg>
      <pc:sldChg chg="modSp add del mod replId">
        <pc:chgData name="Jessica Roberts" userId="831782ca-6a3f-4cbd-8621-3600d0a72af9" providerId="ADAL" clId="{22D2708E-2549-4DB5-80A7-7A2FE6C859EA}" dt="2026-09-09T17:12:00.773" v="512" actId="47"/>
        <pc:sldMkLst>
          <pc:docMk/>
          <pc:sldMk cId="176096542" sldId="490"/>
        </pc:sldMkLst>
        <pc:spChg chg="mod">
          <ac:chgData name="Jessica Roberts" userId="831782ca-6a3f-4cbd-8621-3600d0a72af9" providerId="ADAL" clId="{22D2708E-2549-4DB5-80A7-7A2FE6C859EA}" dt="2026-09-09T16:31:42.928" v="458" actId="20577"/>
          <ac:spMkLst>
            <pc:docMk/>
            <pc:sldMk cId="176096542" sldId="490"/>
            <ac:spMk id="3" creationId="{8E7928E0-4583-A5DC-F879-3BAF5DE7D3D5}"/>
          </ac:spMkLst>
        </pc:spChg>
      </pc:sldChg>
      <pc:sldChg chg="addSp delSp modSp add mod addAnim delAnim">
        <pc:chgData name="Jessica Roberts" userId="831782ca-6a3f-4cbd-8621-3600d0a72af9" providerId="ADAL" clId="{22D2708E-2549-4DB5-80A7-7A2FE6C859EA}" dt="2026-09-09T16:27:34.318" v="436"/>
        <pc:sldMkLst>
          <pc:docMk/>
          <pc:sldMk cId="1237251664" sldId="491"/>
        </pc:sldMkLst>
        <pc:spChg chg="add mod">
          <ac:chgData name="Jessica Roberts" userId="831782ca-6a3f-4cbd-8621-3600d0a72af9" providerId="ADAL" clId="{22D2708E-2549-4DB5-80A7-7A2FE6C859EA}" dt="2026-09-09T16:24:30.292" v="336" actId="20577"/>
          <ac:spMkLst>
            <pc:docMk/>
            <pc:sldMk cId="1237251664" sldId="491"/>
            <ac:spMk id="3" creationId="{CB17C216-7F88-534B-7C94-713D81407DAF}"/>
          </ac:spMkLst>
        </pc:spChg>
        <pc:spChg chg="add mod">
          <ac:chgData name="Jessica Roberts" userId="831782ca-6a3f-4cbd-8621-3600d0a72af9" providerId="ADAL" clId="{22D2708E-2549-4DB5-80A7-7A2FE6C859EA}" dt="2026-09-09T16:25:02.065" v="342" actId="14100"/>
          <ac:spMkLst>
            <pc:docMk/>
            <pc:sldMk cId="1237251664" sldId="491"/>
            <ac:spMk id="4" creationId="{66CAA7C9-47F9-F3F9-78F0-BB0A735CEBA7}"/>
          </ac:spMkLst>
        </pc:spChg>
        <pc:spChg chg="add mod">
          <ac:chgData name="Jessica Roberts" userId="831782ca-6a3f-4cbd-8621-3600d0a72af9" providerId="ADAL" clId="{22D2708E-2549-4DB5-80A7-7A2FE6C859EA}" dt="2026-09-09T16:25:31.117" v="348" actId="1076"/>
          <ac:spMkLst>
            <pc:docMk/>
            <pc:sldMk cId="1237251664" sldId="491"/>
            <ac:spMk id="5" creationId="{FCF83213-EF41-3961-06AC-D9680CE72214}"/>
          </ac:spMkLst>
        </pc:spChg>
        <pc:spChg chg="mod">
          <ac:chgData name="Jessica Roberts" userId="831782ca-6a3f-4cbd-8621-3600d0a72af9" providerId="ADAL" clId="{22D2708E-2549-4DB5-80A7-7A2FE6C859EA}" dt="2026-09-09T16:26:16.099" v="392" actId="20577"/>
          <ac:spMkLst>
            <pc:docMk/>
            <pc:sldMk cId="1237251664" sldId="491"/>
            <ac:spMk id="9" creationId="{173B349D-854A-EBAE-01F0-A34D3081916C}"/>
          </ac:spMkLst>
        </pc:spChg>
        <pc:spChg chg="mod">
          <ac:chgData name="Jessica Roberts" userId="831782ca-6a3f-4cbd-8621-3600d0a72af9" providerId="ADAL" clId="{22D2708E-2549-4DB5-80A7-7A2FE6C859EA}" dt="2026-09-09T16:23:07.335" v="322" actId="404"/>
          <ac:spMkLst>
            <pc:docMk/>
            <pc:sldMk cId="1237251664" sldId="491"/>
            <ac:spMk id="13" creationId="{ED3F8B81-C906-AFD3-8232-49947C32F18D}"/>
          </ac:spMkLst>
        </pc:spChg>
        <pc:spChg chg="mod">
          <ac:chgData name="Jessica Roberts" userId="831782ca-6a3f-4cbd-8621-3600d0a72af9" providerId="ADAL" clId="{22D2708E-2549-4DB5-80A7-7A2FE6C859EA}" dt="2026-09-09T16:23:35.490" v="327" actId="20577"/>
          <ac:spMkLst>
            <pc:docMk/>
            <pc:sldMk cId="1237251664" sldId="491"/>
            <ac:spMk id="14" creationId="{6A91D507-75C9-2F10-2837-819F1C43B6F4}"/>
          </ac:spMkLst>
        </pc:spChg>
        <pc:spChg chg="del mod">
          <ac:chgData name="Jessica Roberts" userId="831782ca-6a3f-4cbd-8621-3600d0a72af9" providerId="ADAL" clId="{22D2708E-2549-4DB5-80A7-7A2FE6C859EA}" dt="2026-09-09T16:23:01.010" v="319"/>
          <ac:spMkLst>
            <pc:docMk/>
            <pc:sldMk cId="1237251664" sldId="491"/>
            <ac:spMk id="15" creationId="{C653E58A-52EE-BBC5-90F5-5D8D14B217CC}"/>
          </ac:spMkLst>
        </pc:spChg>
        <pc:spChg chg="del mod">
          <ac:chgData name="Jessica Roberts" userId="831782ca-6a3f-4cbd-8621-3600d0a72af9" providerId="ADAL" clId="{22D2708E-2549-4DB5-80A7-7A2FE6C859EA}" dt="2026-09-09T16:23:01.008" v="317"/>
          <ac:spMkLst>
            <pc:docMk/>
            <pc:sldMk cId="1237251664" sldId="491"/>
            <ac:spMk id="16" creationId="{62D65919-06B3-C933-9F00-42A66FD1DE90}"/>
          </ac:spMkLst>
        </pc:spChg>
        <pc:spChg chg="del mod">
          <ac:chgData name="Jessica Roberts" userId="831782ca-6a3f-4cbd-8621-3600d0a72af9" providerId="ADAL" clId="{22D2708E-2549-4DB5-80A7-7A2FE6C859EA}" dt="2026-09-09T16:23:01.014" v="321"/>
          <ac:spMkLst>
            <pc:docMk/>
            <pc:sldMk cId="1237251664" sldId="491"/>
            <ac:spMk id="17" creationId="{AA2F17A8-7862-6ADD-7EF0-F2633EF39FA0}"/>
          </ac:spMkLst>
        </pc:spChg>
        <pc:graphicFrameChg chg="mod modGraphic">
          <ac:chgData name="Jessica Roberts" userId="831782ca-6a3f-4cbd-8621-3600d0a72af9" providerId="ADAL" clId="{22D2708E-2549-4DB5-80A7-7A2FE6C859EA}" dt="2026-09-09T16:27:34.318" v="436"/>
          <ac:graphicFrameMkLst>
            <pc:docMk/>
            <pc:sldMk cId="1237251664" sldId="491"/>
            <ac:graphicFrameMk id="2" creationId="{0091325B-710F-8C73-1518-A4FD7D2437ED}"/>
          </ac:graphicFrameMkLst>
        </pc:graphicFrameChg>
      </pc:sldChg>
      <pc:sldChg chg="addSp delSp modSp new mod">
        <pc:chgData name="Jessica Roberts" userId="831782ca-6a3f-4cbd-8621-3600d0a72af9" providerId="ADAL" clId="{22D2708E-2549-4DB5-80A7-7A2FE6C859EA}" dt="2026-09-09T17:16:28.963" v="532" actId="1076"/>
        <pc:sldMkLst>
          <pc:docMk/>
          <pc:sldMk cId="2931301457" sldId="492"/>
        </pc:sldMkLst>
        <pc:spChg chg="del">
          <ac:chgData name="Jessica Roberts" userId="831782ca-6a3f-4cbd-8621-3600d0a72af9" providerId="ADAL" clId="{22D2708E-2549-4DB5-80A7-7A2FE6C859EA}" dt="2026-09-09T17:15:28.939" v="526" actId="478"/>
          <ac:spMkLst>
            <pc:docMk/>
            <pc:sldMk cId="2931301457" sldId="492"/>
            <ac:spMk id="2" creationId="{2500EE66-194B-B272-B184-10C9ED7D6EAB}"/>
          </ac:spMkLst>
        </pc:spChg>
        <pc:spChg chg="add del">
          <ac:chgData name="Jessica Roberts" userId="831782ca-6a3f-4cbd-8621-3600d0a72af9" providerId="ADAL" clId="{22D2708E-2549-4DB5-80A7-7A2FE6C859EA}" dt="2026-09-09T17:14:07.968" v="518" actId="478"/>
          <ac:spMkLst>
            <pc:docMk/>
            <pc:sldMk cId="2931301457" sldId="492"/>
            <ac:spMk id="4" creationId="{58A74AE3-2FF9-B59C-441D-941AF1146F2E}"/>
          </ac:spMkLst>
        </pc:spChg>
        <pc:spChg chg="add mod">
          <ac:chgData name="Jessica Roberts" userId="831782ca-6a3f-4cbd-8621-3600d0a72af9" providerId="ADAL" clId="{22D2708E-2549-4DB5-80A7-7A2FE6C859EA}" dt="2026-09-09T17:16:28.963" v="532" actId="1076"/>
          <ac:spMkLst>
            <pc:docMk/>
            <pc:sldMk cId="2931301457" sldId="492"/>
            <ac:spMk id="7" creationId="{1B86430D-5B56-B7EA-D176-2875058DAB23}"/>
          </ac:spMkLst>
        </pc:spChg>
        <pc:picChg chg="add mod modCrop">
          <ac:chgData name="Jessica Roberts" userId="831782ca-6a3f-4cbd-8621-3600d0a72af9" providerId="ADAL" clId="{22D2708E-2549-4DB5-80A7-7A2FE6C859EA}" dt="2026-09-09T17:15:13.554" v="525" actId="1076"/>
          <ac:picMkLst>
            <pc:docMk/>
            <pc:sldMk cId="2931301457" sldId="492"/>
            <ac:picMk id="6" creationId="{9B61F807-4BFF-6AD3-E4BF-7D5A81FC7A2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pPr rtl="0"/>
          <a:r>
            <a:rPr lang="en-GB" sz="1800" noProof="0" dirty="0">
              <a:latin typeface="Arial"/>
              <a:cs typeface="Arial"/>
            </a:rPr>
            <a:t>Communicating using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77385" custRadScaleRad="85076">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51201" custScaleY="77948" custRadScaleRad="98817" custRadScaleInc="60222">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Dealltwriaeth gysyniadol</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Cyfathrebu â symbolau</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Cymhwysedd strategol</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rgbClr val="0070C0"/>
        </a:solidFill>
      </dgm:spPr>
      <dgm:t>
        <a:bodyPr/>
        <a:lstStyle/>
        <a:p>
          <a:r>
            <a:rPr lang="cy-GB" sz="1800" noProof="0" dirty="0">
              <a:latin typeface="Arial" panose="020B0604020202020204" pitchFamily="34" charset="0"/>
              <a:cs typeface="Arial" panose="020B0604020202020204" pitchFamily="34" charset="0"/>
            </a:rPr>
            <a:t>Rhesymu rhesymegol</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77385" custRadScaleRad="85076">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51201" custScaleY="77948" custRadScaleRad="98817" custRadScaleInc="60222">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79384" custRadScaleRad="110666" custRadScaleInc="-27415">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81724" custRadScaleRad="108646" custRadScaleInc="18595">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79537" custRadScaleRad="94756" custRadScaleInc="-58107">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chemeClr val="accent6"/>
        </a:solidFill>
      </dgm:spPr>
      <dgm:t>
        <a:bodyPr/>
        <a:lstStyle/>
        <a:p>
          <a:r>
            <a:rPr lang="en-GB" sz="1800" noProof="0" dirty="0">
              <a:latin typeface="Arial" panose="020B0604020202020204" pitchFamily="34" charset="0"/>
              <a:cs typeface="Arial" panose="020B0604020202020204" pitchFamily="34" charset="0"/>
            </a:rPr>
            <a:t>Conceptual understanding</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chemeClr val="accent6"/>
        </a:solidFill>
      </dgm:spPr>
      <dgm:t>
        <a:bodyPr/>
        <a:lstStyle/>
        <a:p>
          <a:r>
            <a:rPr lang="en-GB" sz="1800" noProof="0" dirty="0">
              <a:latin typeface="Arial" panose="020B0604020202020204" pitchFamily="34" charset="0"/>
              <a:cs typeface="Arial" panose="020B0604020202020204" pitchFamily="34" charset="0"/>
            </a:rPr>
            <a:t>Communicating using symbols</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chemeClr val="accent6"/>
        </a:solidFill>
      </dgm:spPr>
      <dgm:t>
        <a:bodyPr/>
        <a:lstStyle/>
        <a:p>
          <a:r>
            <a:rPr lang="en-GB" sz="1800" noProof="0" dirty="0">
              <a:latin typeface="Arial" panose="020B0604020202020204" pitchFamily="34" charset="0"/>
              <a:cs typeface="Arial" panose="020B0604020202020204" pitchFamily="34" charset="0"/>
            </a:rPr>
            <a:t>Strategic competence</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chemeClr val="accent6"/>
        </a:solidFill>
      </dgm:spPr>
      <dgm:t>
        <a:bodyPr/>
        <a:lstStyle/>
        <a:p>
          <a:r>
            <a:rPr lang="en-GB" sz="1800" noProof="0" dirty="0">
              <a:latin typeface="Arial" panose="020B0604020202020204" pitchFamily="34" charset="0"/>
              <a:cs typeface="Arial" panose="020B0604020202020204" pitchFamily="34" charset="0"/>
            </a:rPr>
            <a:t>Fluency</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chemeClr val="accent6"/>
        </a:solidFill>
      </dgm:spPr>
      <dgm:t>
        <a:bodyPr/>
        <a:lstStyle/>
        <a:p>
          <a:r>
            <a:rPr lang="en-GB" sz="1800" noProof="0" dirty="0">
              <a:latin typeface="Arial" panose="020B0604020202020204" pitchFamily="34" charset="0"/>
              <a:cs typeface="Arial" panose="020B0604020202020204" pitchFamily="34" charset="0"/>
            </a:rPr>
            <a:t>Logical reasoning</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75435">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9300" custScaleY="84629" custRadScaleRad="94852" custRadScaleInc="41796">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0785"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0786">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92172" custScaleY="87555"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chemeClr val="accent6"/>
        </a:solidFill>
      </dgm:spPr>
      <dgm:t>
        <a:bodyPr/>
        <a:lstStyle/>
        <a:p>
          <a:r>
            <a:rPr lang="cy-GB" sz="1800" noProof="0" dirty="0">
              <a:latin typeface="Arial" panose="020B0604020202020204" pitchFamily="34" charset="0"/>
              <a:cs typeface="Arial" panose="020B0604020202020204" pitchFamily="34" charset="0"/>
            </a:rPr>
            <a:t>Dealltwriaeth gysyniadol</a:t>
          </a: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chemeClr val="accent6"/>
        </a:solidFill>
      </dgm:spPr>
      <dgm:t>
        <a:bodyPr/>
        <a:lstStyle/>
        <a:p>
          <a:r>
            <a:rPr lang="cy-GB" sz="1800" noProof="0" dirty="0">
              <a:latin typeface="Arial" panose="020B0604020202020204" pitchFamily="34" charset="0"/>
              <a:cs typeface="Arial" panose="020B0604020202020204" pitchFamily="34" charset="0"/>
            </a:rPr>
            <a:t>Cyfathrebu â symbolau</a:t>
          </a: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chemeClr val="accent6"/>
        </a:solidFill>
      </dgm:spPr>
      <dgm:t>
        <a:bodyPr/>
        <a:lstStyle/>
        <a:p>
          <a:r>
            <a:rPr lang="cy-GB" sz="1800" noProof="0" dirty="0">
              <a:latin typeface="Arial" panose="020B0604020202020204" pitchFamily="34" charset="0"/>
              <a:cs typeface="Arial" panose="020B0604020202020204" pitchFamily="34" charset="0"/>
            </a:rPr>
            <a:t>Cymhwysedd strategol</a:t>
          </a: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chemeClr val="accent6"/>
        </a:solidFill>
      </dgm:spPr>
      <dgm:t>
        <a:bodyPr/>
        <a:lstStyle/>
        <a:p>
          <a:r>
            <a:rPr lang="cy-GB" sz="1800" noProof="0" dirty="0">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chemeClr val="accent6"/>
        </a:solidFill>
      </dgm:spPr>
      <dgm:t>
        <a:bodyPr/>
        <a:lstStyle/>
        <a:p>
          <a:r>
            <a:rPr lang="cy-GB" sz="1800" noProof="0" dirty="0">
              <a:latin typeface="Arial" panose="020B0604020202020204" pitchFamily="34" charset="0"/>
              <a:cs typeface="Arial" panose="020B0604020202020204" pitchFamily="34" charset="0"/>
            </a:rPr>
            <a:t>Rhesymeg rhesymol</a:t>
          </a: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75435">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49300" custScaleY="84629" custRadScaleRad="94852" custRadScaleInc="41796">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100785"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100786">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92172" custScaleY="87555"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dirty="0"/>
            <a:t>Conceptual understanding</a:t>
          </a:r>
          <a:endParaRPr lang="en-GB" sz="1800" dirty="0"/>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pPr rtl="0"/>
          <a:r>
            <a:rPr lang="cy-GB" sz="1800" dirty="0" err="1"/>
            <a:t>Communicating</a:t>
          </a:r>
          <a:r>
            <a:rPr lang="cy-GB" sz="1800" dirty="0">
              <a:latin typeface="Century Gothic" panose="020B0502020202020204"/>
            </a:rPr>
            <a:t> </a:t>
          </a:r>
        </a:p>
        <a:p>
          <a:pPr rtl="0"/>
          <a:r>
            <a:rPr lang="cy-GB" sz="1800" dirty="0" err="1">
              <a:latin typeface="Century Gothic" panose="020B0502020202020204"/>
            </a:rPr>
            <a:t>using</a:t>
          </a:r>
          <a:r>
            <a:rPr lang="cy-GB" sz="1800" dirty="0">
              <a:latin typeface="Century Gothic" panose="020B0502020202020204"/>
            </a:rPr>
            <a:t> symbols</a:t>
          </a:r>
          <a:endParaRPr lang="en-GB" sz="1800" dirty="0"/>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dirty="0" err="1"/>
            <a:t>Strategic</a:t>
          </a:r>
          <a:r>
            <a:rPr lang="cy-GB" sz="1800" dirty="0"/>
            <a:t> </a:t>
          </a:r>
          <a:r>
            <a:rPr lang="cy-GB" sz="1800" dirty="0" err="1"/>
            <a:t>competence</a:t>
          </a:r>
          <a:endParaRPr lang="en-GB" sz="1800" dirty="0" err="1"/>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dirty="0" err="1"/>
            <a:t>Fluency</a:t>
          </a:r>
          <a:endParaRPr lang="en-GB" sz="1800" dirty="0" err="1"/>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dirty="0" err="1"/>
            <a:t>Logical</a:t>
          </a:r>
          <a:r>
            <a:rPr lang="cy-GB" sz="1800" dirty="0"/>
            <a:t> </a:t>
          </a:r>
          <a:r>
            <a:rPr lang="cy-GB" sz="1800" dirty="0" err="1"/>
            <a:t>reasoning</a:t>
          </a:r>
          <a:endParaRPr lang="en-GB" sz="1800" dirty="0" err="1"/>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50611" custScaleY="92432">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72737" custScaleY="101579" custRadScaleRad="99020" custRadScaleInc="768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9084"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2548">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90574"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dirty="0">
              <a:latin typeface="Arial" panose="020B0604020202020204" pitchFamily="34" charset="0"/>
              <a:cs typeface="Arial" panose="020B0604020202020204" pitchFamily="34" charset="0"/>
            </a:rPr>
            <a:t>Dealltwriaeth gysyniadol</a:t>
          </a:r>
          <a:endParaRPr lang="en-GB" sz="1800" dirty="0">
            <a:latin typeface="Arial" panose="020B0604020202020204" pitchFamily="34" charset="0"/>
            <a:cs typeface="Arial" panose="020B0604020202020204" pitchFamily="34" charset="0"/>
          </a:endParaRP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cy-GB" sz="1800" dirty="0">
              <a:latin typeface="Arial" panose="020B0604020202020204" pitchFamily="34" charset="0"/>
              <a:cs typeface="Arial" panose="020B0604020202020204" pitchFamily="34" charset="0"/>
            </a:rPr>
            <a:t>Cyfathrebu â symbolau</a:t>
          </a:r>
          <a:endParaRPr lang="en-GB" sz="1800" dirty="0">
            <a:latin typeface="Arial" panose="020B0604020202020204" pitchFamily="34" charset="0"/>
            <a:cs typeface="Arial" panose="020B0604020202020204" pitchFamily="34" charset="0"/>
          </a:endParaRP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dirty="0">
              <a:latin typeface="Arial" panose="020B0604020202020204" pitchFamily="34" charset="0"/>
              <a:cs typeface="Arial" panose="020B0604020202020204" pitchFamily="34" charset="0"/>
            </a:rPr>
            <a:t>Cymhwysedd strategol</a:t>
          </a:r>
          <a:endParaRPr lang="en-GB" sz="1800" dirty="0">
            <a:latin typeface="Arial" panose="020B0604020202020204" pitchFamily="34" charset="0"/>
            <a:cs typeface="Arial" panose="020B0604020202020204" pitchFamily="34" charset="0"/>
          </a:endParaRP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dirty="0">
              <a:latin typeface="Arial" panose="020B0604020202020204" pitchFamily="34" charset="0"/>
              <a:cs typeface="Arial" panose="020B0604020202020204" pitchFamily="34" charset="0"/>
            </a:rPr>
            <a:t>Rhuglder</a:t>
          </a:r>
          <a:endParaRPr lang="en-GB" sz="1800" dirty="0">
            <a:latin typeface="Arial" panose="020B0604020202020204" pitchFamily="34" charset="0"/>
            <a:cs typeface="Arial" panose="020B0604020202020204" pitchFamily="34" charset="0"/>
          </a:endParaRP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dirty="0">
              <a:latin typeface="Arial" panose="020B0604020202020204" pitchFamily="34" charset="0"/>
              <a:cs typeface="Arial" panose="020B0604020202020204" pitchFamily="34" charset="0"/>
            </a:rPr>
            <a:t>Rhesymu rhesymegol</a:t>
          </a:r>
          <a:endParaRPr lang="en-GB" sz="1800" dirty="0">
            <a:latin typeface="Arial" panose="020B0604020202020204" pitchFamily="34" charset="0"/>
            <a:cs typeface="Arial" panose="020B0604020202020204" pitchFamily="34" charset="0"/>
          </a:endParaRP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92432">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33100" custScaleY="101579" custRadScaleRad="99020" custRadScaleInc="768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9084"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2548">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90574"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chemeClr val="accent2"/>
        </a:solidFill>
      </dgm:spPr>
      <dgm:t>
        <a:bodyPr/>
        <a:lstStyle/>
        <a:p>
          <a:r>
            <a:rPr lang="cy-GB" sz="1800" dirty="0"/>
            <a:t>Conceptual understanding</a:t>
          </a:r>
          <a:endParaRPr lang="en-GB" sz="1800" dirty="0"/>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chemeClr val="accent2"/>
        </a:solidFill>
      </dgm:spPr>
      <dgm:t>
        <a:bodyPr/>
        <a:lstStyle/>
        <a:p>
          <a:pPr rtl="0"/>
          <a:r>
            <a:rPr lang="cy-GB" sz="1800" dirty="0" err="1"/>
            <a:t>Communicating</a:t>
          </a:r>
          <a:r>
            <a:rPr lang="cy-GB" sz="1800" dirty="0">
              <a:latin typeface="Century Gothic" panose="020B0502020202020204"/>
            </a:rPr>
            <a:t> </a:t>
          </a:r>
        </a:p>
        <a:p>
          <a:pPr rtl="0"/>
          <a:r>
            <a:rPr lang="cy-GB" sz="1800" dirty="0" err="1">
              <a:latin typeface="Century Gothic" panose="020B0502020202020204"/>
            </a:rPr>
            <a:t>using</a:t>
          </a:r>
          <a:r>
            <a:rPr lang="cy-GB" sz="1800" dirty="0">
              <a:latin typeface="Century Gothic" panose="020B0502020202020204"/>
            </a:rPr>
            <a:t> </a:t>
          </a:r>
          <a:r>
            <a:rPr lang="cy-GB" sz="1800" dirty="0" err="1"/>
            <a:t>symbols</a:t>
          </a:r>
          <a:endParaRPr lang="en-GB" sz="1800" dirty="0" err="1"/>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chemeClr val="accent2"/>
        </a:solidFill>
      </dgm:spPr>
      <dgm:t>
        <a:bodyPr/>
        <a:lstStyle/>
        <a:p>
          <a:r>
            <a:rPr lang="cy-GB" sz="1800" dirty="0" err="1"/>
            <a:t>Strategic</a:t>
          </a:r>
          <a:r>
            <a:rPr lang="cy-GB" sz="1800" dirty="0"/>
            <a:t> </a:t>
          </a:r>
          <a:r>
            <a:rPr lang="cy-GB" sz="1800" dirty="0" err="1"/>
            <a:t>competence</a:t>
          </a:r>
          <a:endParaRPr lang="en-GB" sz="1800" dirty="0" err="1"/>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chemeClr val="accent2"/>
        </a:solidFill>
      </dgm:spPr>
      <dgm:t>
        <a:bodyPr/>
        <a:lstStyle/>
        <a:p>
          <a:r>
            <a:rPr lang="cy-GB" sz="1800" dirty="0" err="1"/>
            <a:t>Fluency</a:t>
          </a:r>
          <a:endParaRPr lang="en-GB" sz="1800" dirty="0" err="1"/>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chemeClr val="accent2"/>
        </a:solidFill>
      </dgm:spPr>
      <dgm:t>
        <a:bodyPr/>
        <a:lstStyle/>
        <a:p>
          <a:r>
            <a:rPr lang="cy-GB" sz="1800" dirty="0"/>
            <a:t>Logical reasoning</a:t>
          </a:r>
          <a:endParaRPr lang="en-GB" sz="1800" dirty="0"/>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80387" custScaleY="85953">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80097" custScaleY="85704"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0985"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0983">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60532"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chemeClr val="accent2"/>
        </a:solidFill>
      </dgm:spPr>
      <dgm:t>
        <a:bodyPr/>
        <a:lstStyle/>
        <a:p>
          <a:r>
            <a:rPr lang="cy-GB" sz="1800" dirty="0">
              <a:latin typeface="Arial" panose="020B0604020202020204" pitchFamily="34" charset="0"/>
              <a:cs typeface="Arial" panose="020B0604020202020204" pitchFamily="34" charset="0"/>
            </a:rPr>
            <a:t>Dealltwriaeth gysyniadol</a:t>
          </a:r>
          <a:endParaRPr lang="en-GB" sz="1800" dirty="0">
            <a:latin typeface="Arial" panose="020B0604020202020204" pitchFamily="34" charset="0"/>
            <a:cs typeface="Arial" panose="020B0604020202020204" pitchFamily="34" charset="0"/>
          </a:endParaRP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chemeClr val="accent2"/>
        </a:solidFill>
      </dgm:spPr>
      <dgm:t>
        <a:bodyPr/>
        <a:lstStyle/>
        <a:p>
          <a:r>
            <a:rPr lang="cy-GB" sz="1800" dirty="0">
              <a:latin typeface="Arial" panose="020B0604020202020204" pitchFamily="34" charset="0"/>
              <a:cs typeface="Arial" panose="020B0604020202020204" pitchFamily="34" charset="0"/>
            </a:rPr>
            <a:t>Cyfathrebu â symbolau</a:t>
          </a:r>
          <a:endParaRPr lang="en-GB" sz="1800" dirty="0">
            <a:latin typeface="Arial" panose="020B0604020202020204" pitchFamily="34" charset="0"/>
            <a:cs typeface="Arial" panose="020B0604020202020204" pitchFamily="34" charset="0"/>
          </a:endParaRP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chemeClr val="accent2"/>
        </a:solidFill>
      </dgm:spPr>
      <dgm:t>
        <a:bodyPr/>
        <a:lstStyle/>
        <a:p>
          <a:r>
            <a:rPr lang="cy-GB" sz="1800" dirty="0">
              <a:latin typeface="Arial" panose="020B0604020202020204" pitchFamily="34" charset="0"/>
              <a:cs typeface="Arial" panose="020B0604020202020204" pitchFamily="34" charset="0"/>
            </a:rPr>
            <a:t>Cymhwysedd strategol</a:t>
          </a:r>
          <a:endParaRPr lang="en-GB" sz="1800" dirty="0">
            <a:latin typeface="Arial" panose="020B0604020202020204" pitchFamily="34" charset="0"/>
            <a:cs typeface="Arial" panose="020B0604020202020204" pitchFamily="34" charset="0"/>
          </a:endParaRP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chemeClr val="accent2"/>
        </a:solidFill>
      </dgm:spPr>
      <dgm:t>
        <a:bodyPr/>
        <a:lstStyle/>
        <a:p>
          <a:r>
            <a:rPr lang="cy-GB" sz="1800" noProof="0" dirty="0">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chemeClr val="accent2"/>
        </a:solidFill>
      </dgm:spPr>
      <dgm:t>
        <a:bodyPr/>
        <a:lstStyle/>
        <a:p>
          <a:r>
            <a:rPr lang="cy-GB" sz="1800" dirty="0">
              <a:latin typeface="Arial" panose="020B0604020202020204" pitchFamily="34" charset="0"/>
              <a:cs typeface="Arial" panose="020B0604020202020204" pitchFamily="34" charset="0"/>
            </a:rPr>
            <a:t>Rhesymu rhesymegol</a:t>
          </a:r>
          <a:endParaRPr lang="en-GB" sz="1800" dirty="0">
            <a:latin typeface="Arial" panose="020B0604020202020204" pitchFamily="34" charset="0"/>
            <a:cs typeface="Arial" panose="020B0604020202020204" pitchFamily="34" charset="0"/>
          </a:endParaRP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85953">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33100" custScaleY="85704"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0985"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0983">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60532"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dirty="0"/>
            <a:t>Conceptual understanding</a:t>
          </a:r>
          <a:endParaRPr lang="en-GB" sz="1800" dirty="0"/>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pPr rtl="0"/>
          <a:r>
            <a:rPr lang="cy-GB" sz="1800" dirty="0" err="1"/>
            <a:t>Communicating</a:t>
          </a:r>
          <a:r>
            <a:rPr lang="cy-GB" sz="1800" dirty="0">
              <a:latin typeface="Century Gothic" panose="020B0502020202020204"/>
            </a:rPr>
            <a:t> </a:t>
          </a:r>
        </a:p>
        <a:p>
          <a:pPr rtl="0"/>
          <a:r>
            <a:rPr lang="cy-GB" sz="1800" dirty="0" err="1">
              <a:latin typeface="Century Gothic" panose="020B0502020202020204"/>
            </a:rPr>
            <a:t>using</a:t>
          </a:r>
          <a:r>
            <a:rPr lang="cy-GB" sz="1800" dirty="0">
              <a:latin typeface="Century Gothic" panose="020B0502020202020204"/>
            </a:rPr>
            <a:t> </a:t>
          </a:r>
          <a:r>
            <a:rPr lang="cy-GB" sz="1800" dirty="0" err="1"/>
            <a:t>symbols</a:t>
          </a:r>
          <a:endParaRPr lang="en-GB" sz="1800" dirty="0" err="1"/>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dirty="0" err="1"/>
            <a:t>Strategic</a:t>
          </a:r>
          <a:r>
            <a:rPr lang="cy-GB" sz="1800" dirty="0"/>
            <a:t> </a:t>
          </a:r>
          <a:r>
            <a:rPr lang="cy-GB" sz="1800" dirty="0" err="1"/>
            <a:t>competence</a:t>
          </a:r>
          <a:endParaRPr lang="en-GB" sz="1800" dirty="0" err="1"/>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dirty="0" err="1"/>
            <a:t>Fluency</a:t>
          </a:r>
          <a:endParaRPr lang="en-GB" sz="1800" dirty="0" err="1"/>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dirty="0"/>
            <a:t>Logical reasoning</a:t>
          </a:r>
          <a:endParaRPr lang="en-GB" sz="1800" dirty="0"/>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80387" custScaleY="85953">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80097" custScaleY="85704"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0985"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0983">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60532"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dgm:t>
        <a:bodyPr/>
        <a:lstStyle/>
        <a:p>
          <a:r>
            <a:rPr lang="cy-GB" sz="1800" dirty="0">
              <a:latin typeface="Arial" panose="020B0604020202020204" pitchFamily="34" charset="0"/>
              <a:cs typeface="Arial" panose="020B0604020202020204" pitchFamily="34" charset="0"/>
            </a:rPr>
            <a:t>Dealltwriaeth gysyniadol</a:t>
          </a:r>
          <a:endParaRPr lang="en-GB" sz="1800" dirty="0"/>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dgm:t>
        <a:bodyPr/>
        <a:lstStyle/>
        <a:p>
          <a:r>
            <a:rPr lang="cy-GB" sz="1800" dirty="0">
              <a:latin typeface="Arial" panose="020B0604020202020204" pitchFamily="34" charset="0"/>
              <a:cs typeface="Arial" panose="020B0604020202020204" pitchFamily="34" charset="0"/>
            </a:rPr>
            <a:t>Cyfathrebu â symbolau</a:t>
          </a:r>
          <a:endParaRPr lang="en-GB" sz="1800" dirty="0" err="1"/>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dgm:t>
        <a:bodyPr/>
        <a:lstStyle/>
        <a:p>
          <a:r>
            <a:rPr lang="cy-GB" sz="1800" dirty="0">
              <a:latin typeface="Arial" panose="020B0604020202020204" pitchFamily="34" charset="0"/>
              <a:cs typeface="Arial" panose="020B0604020202020204" pitchFamily="34" charset="0"/>
            </a:rPr>
            <a:t>Cymhwysedd strategol</a:t>
          </a:r>
          <a:endParaRPr lang="en-GB" sz="1800" dirty="0" err="1"/>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dgm:t>
        <a:bodyPr/>
        <a:lstStyle/>
        <a:p>
          <a:r>
            <a:rPr lang="cy-GB" sz="1800" noProof="0" dirty="0">
              <a:latin typeface="Arial" panose="020B0604020202020204" pitchFamily="34" charset="0"/>
              <a:cs typeface="Arial" panose="020B0604020202020204" pitchFamily="34" charset="0"/>
            </a:rPr>
            <a:t>Rhuglder</a:t>
          </a:r>
          <a:endParaRPr lang="en-GB" sz="1800" dirty="0" err="1"/>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dgm:t>
        <a:bodyPr/>
        <a:lstStyle/>
        <a:p>
          <a:r>
            <a:rPr lang="cy-GB" sz="1800" dirty="0">
              <a:latin typeface="Arial" panose="020B0604020202020204" pitchFamily="34" charset="0"/>
              <a:cs typeface="Arial" panose="020B0604020202020204" pitchFamily="34" charset="0"/>
            </a:rPr>
            <a:t>Rhesymu rhesymegol</a:t>
          </a:r>
          <a:endParaRPr lang="en-GB" sz="1800" dirty="0"/>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80387" custScaleY="85953">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80097" custScaleY="85704"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0985"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0983">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60532"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chemeClr val="accent3"/>
        </a:solidFill>
      </dgm:spPr>
      <dgm:t>
        <a:bodyPr/>
        <a:lstStyle/>
        <a:p>
          <a:r>
            <a:rPr lang="cy-GB" sz="1800" dirty="0">
              <a:solidFill>
                <a:schemeClr val="tx1"/>
              </a:solidFill>
            </a:rPr>
            <a:t>Conceptual understanding</a:t>
          </a:r>
          <a:endParaRPr lang="en-GB" sz="1800" dirty="0">
            <a:solidFill>
              <a:schemeClr val="tx1"/>
            </a:solidFill>
          </a:endParaRP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chemeClr val="accent3"/>
        </a:solidFill>
      </dgm:spPr>
      <dgm:t>
        <a:bodyPr/>
        <a:lstStyle/>
        <a:p>
          <a:pPr rtl="0"/>
          <a:r>
            <a:rPr lang="cy-GB" sz="1800" dirty="0" err="1">
              <a:solidFill>
                <a:schemeClr val="tx1"/>
              </a:solidFill>
            </a:rPr>
            <a:t>Communicating</a:t>
          </a:r>
          <a:r>
            <a:rPr lang="cy-GB" sz="1800" dirty="0">
              <a:solidFill>
                <a:schemeClr val="tx1"/>
              </a:solidFill>
              <a:latin typeface="Century Gothic" panose="020B0502020202020204"/>
            </a:rPr>
            <a:t> </a:t>
          </a:r>
        </a:p>
        <a:p>
          <a:pPr rtl="0"/>
          <a:r>
            <a:rPr lang="cy-GB" sz="1800" dirty="0" err="1">
              <a:solidFill>
                <a:schemeClr val="tx1"/>
              </a:solidFill>
              <a:latin typeface="Century Gothic" panose="020B0502020202020204"/>
            </a:rPr>
            <a:t>using</a:t>
          </a:r>
          <a:r>
            <a:rPr lang="cy-GB" sz="1800" dirty="0">
              <a:solidFill>
                <a:schemeClr val="tx1"/>
              </a:solidFill>
              <a:latin typeface="Century Gothic" panose="020B0502020202020204"/>
            </a:rPr>
            <a:t> </a:t>
          </a:r>
          <a:r>
            <a:rPr lang="cy-GB" sz="1800" dirty="0" err="1">
              <a:solidFill>
                <a:schemeClr val="tx1"/>
              </a:solidFill>
            </a:rPr>
            <a:t>symbols</a:t>
          </a:r>
          <a:endParaRPr lang="en-GB" sz="1800" dirty="0" err="1">
            <a:solidFill>
              <a:schemeClr val="tx1"/>
            </a:solidFill>
          </a:endParaRP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chemeClr val="accent3"/>
        </a:solidFill>
      </dgm:spPr>
      <dgm:t>
        <a:bodyPr/>
        <a:lstStyle/>
        <a:p>
          <a:r>
            <a:rPr lang="cy-GB" sz="1800" dirty="0" err="1">
              <a:solidFill>
                <a:schemeClr val="tx1"/>
              </a:solidFill>
            </a:rPr>
            <a:t>Strategic</a:t>
          </a:r>
          <a:r>
            <a:rPr lang="cy-GB" sz="1800" dirty="0">
              <a:solidFill>
                <a:schemeClr val="tx1"/>
              </a:solidFill>
            </a:rPr>
            <a:t> </a:t>
          </a:r>
          <a:r>
            <a:rPr lang="cy-GB" sz="1800" dirty="0" err="1">
              <a:solidFill>
                <a:schemeClr val="tx1"/>
              </a:solidFill>
            </a:rPr>
            <a:t>competence</a:t>
          </a:r>
          <a:endParaRPr lang="en-GB" sz="1800" dirty="0" err="1">
            <a:solidFill>
              <a:schemeClr val="tx1"/>
            </a:solidFill>
          </a:endParaRP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chemeClr val="accent3"/>
        </a:solidFill>
      </dgm:spPr>
      <dgm:t>
        <a:bodyPr/>
        <a:lstStyle/>
        <a:p>
          <a:r>
            <a:rPr lang="cy-GB" sz="1800" dirty="0" err="1">
              <a:solidFill>
                <a:schemeClr val="tx1"/>
              </a:solidFill>
            </a:rPr>
            <a:t>Fluency</a:t>
          </a:r>
          <a:endParaRPr lang="en-GB" sz="1800" dirty="0" err="1">
            <a:solidFill>
              <a:schemeClr val="tx1"/>
            </a:solidFill>
          </a:endParaRP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chemeClr val="accent3"/>
        </a:solidFill>
      </dgm:spPr>
      <dgm:t>
        <a:bodyPr/>
        <a:lstStyle/>
        <a:p>
          <a:r>
            <a:rPr lang="cy-GB" sz="1800" dirty="0">
              <a:solidFill>
                <a:schemeClr val="tx1"/>
              </a:solidFill>
            </a:rPr>
            <a:t>Logical reasoning</a:t>
          </a:r>
          <a:endParaRPr lang="en-GB" sz="1800" dirty="0">
            <a:solidFill>
              <a:schemeClr val="tx1"/>
            </a:solidFill>
          </a:endParaRP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80387" custScaleY="85953">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80097" custScaleY="85704"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0985"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0983">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60532"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EEC7A92-5B04-409F-8793-1A8CABA3510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3846771-7F6A-4E83-B361-5FFC6615BE83}">
      <dgm:prSet phldrT="[Text]" custT="1"/>
      <dgm:spPr>
        <a:solidFill>
          <a:schemeClr val="accent3"/>
        </a:solidFill>
      </dgm:spPr>
      <dgm:t>
        <a:bodyPr/>
        <a:lstStyle/>
        <a:p>
          <a:r>
            <a:rPr lang="cy-GB" sz="1800" dirty="0">
              <a:solidFill>
                <a:schemeClr val="tx1"/>
              </a:solidFill>
              <a:latin typeface="Arial" panose="020B0604020202020204" pitchFamily="34" charset="0"/>
              <a:cs typeface="Arial" panose="020B0604020202020204" pitchFamily="34" charset="0"/>
            </a:rPr>
            <a:t>Dealltwriaeth gysyniadol</a:t>
          </a:r>
          <a:endParaRPr lang="en-GB" sz="1800" dirty="0">
            <a:solidFill>
              <a:schemeClr val="tx1"/>
            </a:solidFill>
            <a:latin typeface="Arial" panose="020B0604020202020204" pitchFamily="34" charset="0"/>
            <a:cs typeface="Arial" panose="020B0604020202020204" pitchFamily="34" charset="0"/>
          </a:endParaRPr>
        </a:p>
      </dgm:t>
    </dgm:pt>
    <dgm:pt modelId="{FA8313DB-1B24-44B5-BB08-B25B1BFE4801}" type="parTrans" cxnId="{80528E2D-F0BF-4CC7-923A-CC1D6C9B1BE8}">
      <dgm:prSet/>
      <dgm:spPr/>
      <dgm:t>
        <a:bodyPr/>
        <a:lstStyle/>
        <a:p>
          <a:endParaRPr lang="en-GB" sz="2400"/>
        </a:p>
      </dgm:t>
    </dgm:pt>
    <dgm:pt modelId="{63FD9463-8820-4850-AE50-83586BDB6A54}" type="sibTrans" cxnId="{80528E2D-F0BF-4CC7-923A-CC1D6C9B1BE8}">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7B3727B8-BA18-40E7-898A-FE3708FDD2CA}">
      <dgm:prSet phldrT="[Text]" custT="1"/>
      <dgm:spPr>
        <a:solidFill>
          <a:schemeClr val="accent3"/>
        </a:solidFill>
      </dgm:spPr>
      <dgm:t>
        <a:bodyPr/>
        <a:lstStyle/>
        <a:p>
          <a:r>
            <a:rPr lang="cy-GB" sz="1800" dirty="0">
              <a:solidFill>
                <a:schemeClr val="tx1"/>
              </a:solidFill>
              <a:latin typeface="Arial" panose="020B0604020202020204" pitchFamily="34" charset="0"/>
              <a:cs typeface="Arial" panose="020B0604020202020204" pitchFamily="34" charset="0"/>
            </a:rPr>
            <a:t>Cyfathrebu â symbolau</a:t>
          </a:r>
          <a:endParaRPr lang="en-GB" sz="1800" dirty="0">
            <a:solidFill>
              <a:schemeClr val="tx1"/>
            </a:solidFill>
            <a:latin typeface="Arial" panose="020B0604020202020204" pitchFamily="34" charset="0"/>
            <a:cs typeface="Arial" panose="020B0604020202020204" pitchFamily="34" charset="0"/>
          </a:endParaRPr>
        </a:p>
      </dgm:t>
    </dgm:pt>
    <dgm:pt modelId="{82B1274C-4CB8-4415-9441-9798BF41BE6D}" type="parTrans" cxnId="{05FB0A95-AC11-4868-B3D6-C5557BC0C6E3}">
      <dgm:prSet/>
      <dgm:spPr/>
      <dgm:t>
        <a:bodyPr/>
        <a:lstStyle/>
        <a:p>
          <a:endParaRPr lang="en-GB" sz="2400"/>
        </a:p>
      </dgm:t>
    </dgm:pt>
    <dgm:pt modelId="{A2669184-7780-4729-992A-1A85C11CD8CE}" type="sibTrans" cxnId="{05FB0A95-AC11-4868-B3D6-C5557BC0C6E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8453F29-E846-4FD7-8E6B-90910EB393D6}">
      <dgm:prSet phldrT="[Text]" custT="1"/>
      <dgm:spPr>
        <a:solidFill>
          <a:schemeClr val="accent3"/>
        </a:solidFill>
      </dgm:spPr>
      <dgm:t>
        <a:bodyPr/>
        <a:lstStyle/>
        <a:p>
          <a:r>
            <a:rPr lang="cy-GB" sz="1800" dirty="0">
              <a:solidFill>
                <a:schemeClr val="tx1"/>
              </a:solidFill>
              <a:latin typeface="Arial" panose="020B0604020202020204" pitchFamily="34" charset="0"/>
              <a:cs typeface="Arial" panose="020B0604020202020204" pitchFamily="34" charset="0"/>
            </a:rPr>
            <a:t>Cymhwysedd strategol</a:t>
          </a:r>
          <a:endParaRPr lang="en-GB" sz="1800" dirty="0">
            <a:solidFill>
              <a:schemeClr val="tx1"/>
            </a:solidFill>
            <a:latin typeface="Arial" panose="020B0604020202020204" pitchFamily="34" charset="0"/>
            <a:cs typeface="Arial" panose="020B0604020202020204" pitchFamily="34" charset="0"/>
          </a:endParaRPr>
        </a:p>
      </dgm:t>
    </dgm:pt>
    <dgm:pt modelId="{3C7A2AC7-C548-48E7-A9F6-F04DEA98BC8A}" type="parTrans" cxnId="{5968BFAB-CAD8-4847-ADAA-772965705403}">
      <dgm:prSet/>
      <dgm:spPr/>
      <dgm:t>
        <a:bodyPr/>
        <a:lstStyle/>
        <a:p>
          <a:endParaRPr lang="en-GB" sz="2400"/>
        </a:p>
      </dgm:t>
    </dgm:pt>
    <dgm:pt modelId="{A60EFA97-F1BF-4CB5-94B5-A1E9B64B06A0}" type="sibTrans" cxnId="{5968BFAB-CAD8-4847-ADAA-772965705403}">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9BD2528F-C66D-43CB-B6EE-FCABD59C0006}">
      <dgm:prSet phldrT="[Text]" custT="1"/>
      <dgm:spPr>
        <a:solidFill>
          <a:schemeClr val="accent3"/>
        </a:solidFill>
      </dgm:spPr>
      <dgm:t>
        <a:bodyPr/>
        <a:lstStyle/>
        <a:p>
          <a:r>
            <a:rPr lang="cy-GB" sz="1800" noProof="0" dirty="0">
              <a:solidFill>
                <a:schemeClr val="tx1"/>
              </a:solidFill>
              <a:latin typeface="Arial" panose="020B0604020202020204" pitchFamily="34" charset="0"/>
              <a:cs typeface="Arial" panose="020B0604020202020204" pitchFamily="34" charset="0"/>
            </a:rPr>
            <a:t>Rhuglder</a:t>
          </a:r>
        </a:p>
      </dgm:t>
    </dgm:pt>
    <dgm:pt modelId="{87CB4BAF-0747-4369-836F-1E744C440686}" type="parTrans" cxnId="{A5F1FCBA-DC85-43C6-9A8C-2EE90394D47D}">
      <dgm:prSet/>
      <dgm:spPr/>
      <dgm:t>
        <a:bodyPr/>
        <a:lstStyle/>
        <a:p>
          <a:endParaRPr lang="en-GB" sz="2400"/>
        </a:p>
      </dgm:t>
    </dgm:pt>
    <dgm:pt modelId="{77010B88-BE37-420F-931B-B57D23E20DBB}" type="sibTrans" cxnId="{A5F1FCBA-DC85-43C6-9A8C-2EE90394D47D}">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45C33BA4-76CA-4D6D-9DA0-F799F56363DA}">
      <dgm:prSet phldrT="[Text]" custT="1"/>
      <dgm:spPr>
        <a:solidFill>
          <a:schemeClr val="accent3"/>
        </a:solidFill>
      </dgm:spPr>
      <dgm:t>
        <a:bodyPr/>
        <a:lstStyle/>
        <a:p>
          <a:r>
            <a:rPr lang="cy-GB" sz="1800" dirty="0">
              <a:solidFill>
                <a:schemeClr val="tx1"/>
              </a:solidFill>
              <a:latin typeface="Arial" panose="020B0604020202020204" pitchFamily="34" charset="0"/>
              <a:cs typeface="Arial" panose="020B0604020202020204" pitchFamily="34" charset="0"/>
            </a:rPr>
            <a:t>Rhesymu rhesymegol</a:t>
          </a:r>
          <a:endParaRPr lang="en-GB" sz="1800" dirty="0">
            <a:solidFill>
              <a:schemeClr val="tx1"/>
            </a:solidFill>
            <a:latin typeface="Arial" panose="020B0604020202020204" pitchFamily="34" charset="0"/>
            <a:cs typeface="Arial" panose="020B0604020202020204" pitchFamily="34" charset="0"/>
          </a:endParaRPr>
        </a:p>
      </dgm:t>
    </dgm:pt>
    <dgm:pt modelId="{23E5C65A-8924-4DFB-8456-5235E6562055}" type="parTrans" cxnId="{45F14B2F-71F6-4369-9958-9CFCAFA0805F}">
      <dgm:prSet/>
      <dgm:spPr/>
      <dgm:t>
        <a:bodyPr/>
        <a:lstStyle/>
        <a:p>
          <a:endParaRPr lang="en-GB" sz="2400"/>
        </a:p>
      </dgm:t>
    </dgm:pt>
    <dgm:pt modelId="{9133F020-E1FF-4C21-A1C6-3B6A8B150CC9}" type="sibTrans" cxnId="{45F14B2F-71F6-4369-9958-9CFCAFA0805F}">
      <dgm:prSet>
        <dgm:style>
          <a:lnRef idx="3">
            <a:schemeClr val="accent1"/>
          </a:lnRef>
          <a:fillRef idx="0">
            <a:schemeClr val="accent1"/>
          </a:fillRef>
          <a:effectRef idx="2">
            <a:schemeClr val="accent1"/>
          </a:effectRef>
          <a:fontRef idx="minor">
            <a:schemeClr val="tx1"/>
          </a:fontRef>
        </dgm:style>
      </dgm:prSet>
      <dgm:spPr/>
      <dgm:t>
        <a:bodyPr/>
        <a:lstStyle/>
        <a:p>
          <a:endParaRPr lang="en-GB" sz="2400"/>
        </a:p>
      </dgm:t>
    </dgm:pt>
    <dgm:pt modelId="{AD4553C0-0FE6-4464-9F62-D03A73937A38}" type="pres">
      <dgm:prSet presAssocID="{FEEC7A92-5B04-409F-8793-1A8CABA35103}" presName="cycle" presStyleCnt="0">
        <dgm:presLayoutVars>
          <dgm:dir/>
          <dgm:resizeHandles val="exact"/>
        </dgm:presLayoutVars>
      </dgm:prSet>
      <dgm:spPr/>
    </dgm:pt>
    <dgm:pt modelId="{A6CA8216-F9BE-4B80-A258-9E004B1DB580}" type="pres">
      <dgm:prSet presAssocID="{33846771-7F6A-4E83-B361-5FFC6615BE83}" presName="node" presStyleLbl="node1" presStyleIdx="0" presStyleCnt="5" custScaleX="133100" custScaleY="85953">
        <dgm:presLayoutVars>
          <dgm:bulletEnabled val="1"/>
        </dgm:presLayoutVars>
      </dgm:prSet>
      <dgm:spPr/>
    </dgm:pt>
    <dgm:pt modelId="{9345DA02-BB90-4C7D-891C-52E9A95D9665}" type="pres">
      <dgm:prSet presAssocID="{33846771-7F6A-4E83-B361-5FFC6615BE83}" presName="spNode" presStyleCnt="0"/>
      <dgm:spPr/>
    </dgm:pt>
    <dgm:pt modelId="{5BBD79D9-7258-4E6B-B563-D9BB78C1C1CE}" type="pres">
      <dgm:prSet presAssocID="{63FD9463-8820-4850-AE50-83586BDB6A54}" presName="sibTrans" presStyleLbl="sibTrans1D1" presStyleIdx="0" presStyleCnt="5"/>
      <dgm:spPr/>
    </dgm:pt>
    <dgm:pt modelId="{7C73C4C4-D67E-4E93-977A-CB644DAE8612}" type="pres">
      <dgm:prSet presAssocID="{7B3727B8-BA18-40E7-898A-FE3708FDD2CA}" presName="node" presStyleLbl="node1" presStyleIdx="1" presStyleCnt="5" custScaleX="133100" custScaleY="85704" custRadScaleRad="97608" custRadScaleInc="20861">
        <dgm:presLayoutVars>
          <dgm:bulletEnabled val="1"/>
        </dgm:presLayoutVars>
      </dgm:prSet>
      <dgm:spPr/>
    </dgm:pt>
    <dgm:pt modelId="{D26F8E08-D137-4DE2-A3C8-EBED2FA568A8}" type="pres">
      <dgm:prSet presAssocID="{7B3727B8-BA18-40E7-898A-FE3708FDD2CA}" presName="spNode" presStyleCnt="0"/>
      <dgm:spPr/>
    </dgm:pt>
    <dgm:pt modelId="{9134C1D7-8A97-4A58-9387-B7E73CD0F522}" type="pres">
      <dgm:prSet presAssocID="{A2669184-7780-4729-992A-1A85C11CD8CE}" presName="sibTrans" presStyleLbl="sibTrans1D1" presStyleIdx="1" presStyleCnt="5"/>
      <dgm:spPr/>
    </dgm:pt>
    <dgm:pt modelId="{D29DF543-05FD-4F04-9DE4-97A18088DCC8}" type="pres">
      <dgm:prSet presAssocID="{98453F29-E846-4FD7-8E6B-90910EB393D6}" presName="node" presStyleLbl="node1" presStyleIdx="2" presStyleCnt="5" custScaleX="133100" custScaleY="90985" custRadScaleRad="101913" custRadScaleInc="-6064">
        <dgm:presLayoutVars>
          <dgm:bulletEnabled val="1"/>
        </dgm:presLayoutVars>
      </dgm:prSet>
      <dgm:spPr/>
    </dgm:pt>
    <dgm:pt modelId="{C5CD0D83-3F67-4B88-B744-0B14A201CA26}" type="pres">
      <dgm:prSet presAssocID="{98453F29-E846-4FD7-8E6B-90910EB393D6}" presName="spNode" presStyleCnt="0"/>
      <dgm:spPr/>
    </dgm:pt>
    <dgm:pt modelId="{7FB4609E-DC55-4AFA-AACC-C5766F042F4A}" type="pres">
      <dgm:prSet presAssocID="{A60EFA97-F1BF-4CB5-94B5-A1E9B64B06A0}" presName="sibTrans" presStyleLbl="sibTrans1D1" presStyleIdx="2" presStyleCnt="5"/>
      <dgm:spPr/>
    </dgm:pt>
    <dgm:pt modelId="{0F4ABDF7-7123-49E7-8BD7-148EBB95C4BD}" type="pres">
      <dgm:prSet presAssocID="{45C33BA4-76CA-4D6D-9DA0-F799F56363DA}" presName="node" presStyleLbl="node1" presStyleIdx="3" presStyleCnt="5" custScaleX="133100" custScaleY="90983">
        <dgm:presLayoutVars>
          <dgm:bulletEnabled val="1"/>
        </dgm:presLayoutVars>
      </dgm:prSet>
      <dgm:spPr/>
    </dgm:pt>
    <dgm:pt modelId="{F7D7AECC-166B-4E5A-A4A8-367992A74ED0}" type="pres">
      <dgm:prSet presAssocID="{45C33BA4-76CA-4D6D-9DA0-F799F56363DA}" presName="spNode" presStyleCnt="0"/>
      <dgm:spPr/>
    </dgm:pt>
    <dgm:pt modelId="{5A16D349-78E8-48BD-9D23-7C3DF98CEBAA}" type="pres">
      <dgm:prSet presAssocID="{9133F020-E1FF-4C21-A1C6-3B6A8B150CC9}" presName="sibTrans" presStyleLbl="sibTrans1D1" presStyleIdx="3" presStyleCnt="5"/>
      <dgm:spPr/>
    </dgm:pt>
    <dgm:pt modelId="{951352FD-D208-4A2B-AABB-90A73E151BBC}" type="pres">
      <dgm:prSet presAssocID="{9BD2528F-C66D-43CB-B6EE-FCABD59C0006}" presName="node" presStyleLbl="node1" presStyleIdx="4" presStyleCnt="5" custScaleX="133100" custScaleY="60532" custRadScaleRad="95785" custRadScaleInc="-46544">
        <dgm:presLayoutVars>
          <dgm:bulletEnabled val="1"/>
        </dgm:presLayoutVars>
      </dgm:prSet>
      <dgm:spPr/>
    </dgm:pt>
    <dgm:pt modelId="{9B9215D3-C021-49E2-8C34-77331AC1D016}" type="pres">
      <dgm:prSet presAssocID="{9BD2528F-C66D-43CB-B6EE-FCABD59C0006}" presName="spNode" presStyleCnt="0"/>
      <dgm:spPr/>
    </dgm:pt>
    <dgm:pt modelId="{D2F6B432-B11E-4A49-ADDE-B323A55AC6C6}" type="pres">
      <dgm:prSet presAssocID="{77010B88-BE37-420F-931B-B57D23E20DBB}" presName="sibTrans" presStyleLbl="sibTrans1D1" presStyleIdx="4" presStyleCnt="5"/>
      <dgm:spPr/>
    </dgm:pt>
  </dgm:ptLst>
  <dgm:cxnLst>
    <dgm:cxn modelId="{2846D804-17AE-4C99-B065-CC3E37D8E4C7}" type="presOf" srcId="{A60EFA97-F1BF-4CB5-94B5-A1E9B64B06A0}" destId="{7FB4609E-DC55-4AFA-AACC-C5766F042F4A}" srcOrd="0" destOrd="0" presId="urn:microsoft.com/office/officeart/2005/8/layout/cycle6"/>
    <dgm:cxn modelId="{3A203D08-6A22-4270-817C-5685F1C41F16}" type="presOf" srcId="{33846771-7F6A-4E83-B361-5FFC6615BE83}" destId="{A6CA8216-F9BE-4B80-A258-9E004B1DB580}" srcOrd="0" destOrd="0" presId="urn:microsoft.com/office/officeart/2005/8/layout/cycle6"/>
    <dgm:cxn modelId="{177DB516-9597-4A60-B29A-FB26ADE126E7}" type="presOf" srcId="{63FD9463-8820-4850-AE50-83586BDB6A54}" destId="{5BBD79D9-7258-4E6B-B563-D9BB78C1C1CE}" srcOrd="0" destOrd="0" presId="urn:microsoft.com/office/officeart/2005/8/layout/cycle6"/>
    <dgm:cxn modelId="{D0878224-9DF0-4144-A43E-7848D178399F}" type="presOf" srcId="{7B3727B8-BA18-40E7-898A-FE3708FDD2CA}" destId="{7C73C4C4-D67E-4E93-977A-CB644DAE8612}" srcOrd="0" destOrd="0" presId="urn:microsoft.com/office/officeart/2005/8/layout/cycle6"/>
    <dgm:cxn modelId="{80528E2D-F0BF-4CC7-923A-CC1D6C9B1BE8}" srcId="{FEEC7A92-5B04-409F-8793-1A8CABA35103}" destId="{33846771-7F6A-4E83-B361-5FFC6615BE83}" srcOrd="0" destOrd="0" parTransId="{FA8313DB-1B24-44B5-BB08-B25B1BFE4801}" sibTransId="{63FD9463-8820-4850-AE50-83586BDB6A54}"/>
    <dgm:cxn modelId="{45F14B2F-71F6-4369-9958-9CFCAFA0805F}" srcId="{FEEC7A92-5B04-409F-8793-1A8CABA35103}" destId="{45C33BA4-76CA-4D6D-9DA0-F799F56363DA}" srcOrd="3" destOrd="0" parTransId="{23E5C65A-8924-4DFB-8456-5235E6562055}" sibTransId="{9133F020-E1FF-4C21-A1C6-3B6A8B150CC9}"/>
    <dgm:cxn modelId="{9FEB023C-0868-4D9A-99BD-88C35E669E3E}" type="presOf" srcId="{FEEC7A92-5B04-409F-8793-1A8CABA35103}" destId="{AD4553C0-0FE6-4464-9F62-D03A73937A38}" srcOrd="0" destOrd="0" presId="urn:microsoft.com/office/officeart/2005/8/layout/cycle6"/>
    <dgm:cxn modelId="{E3F0615F-B53D-461F-8D3E-58B7F3CF9A47}" type="presOf" srcId="{45C33BA4-76CA-4D6D-9DA0-F799F56363DA}" destId="{0F4ABDF7-7123-49E7-8BD7-148EBB95C4BD}" srcOrd="0" destOrd="0" presId="urn:microsoft.com/office/officeart/2005/8/layout/cycle6"/>
    <dgm:cxn modelId="{4BD75382-F8A5-492A-8910-2E7E7A61EB81}" type="presOf" srcId="{77010B88-BE37-420F-931B-B57D23E20DBB}" destId="{D2F6B432-B11E-4A49-ADDE-B323A55AC6C6}" srcOrd="0" destOrd="0" presId="urn:microsoft.com/office/officeart/2005/8/layout/cycle6"/>
    <dgm:cxn modelId="{5891C98B-1718-4E35-8DF3-C3822999F718}" type="presOf" srcId="{9133F020-E1FF-4C21-A1C6-3B6A8B150CC9}" destId="{5A16D349-78E8-48BD-9D23-7C3DF98CEBAA}" srcOrd="0" destOrd="0" presId="urn:microsoft.com/office/officeart/2005/8/layout/cycle6"/>
    <dgm:cxn modelId="{FC30DE8E-2A5C-4D97-B941-24705789082E}" type="presOf" srcId="{9BD2528F-C66D-43CB-B6EE-FCABD59C0006}" destId="{951352FD-D208-4A2B-AABB-90A73E151BBC}" srcOrd="0" destOrd="0" presId="urn:microsoft.com/office/officeart/2005/8/layout/cycle6"/>
    <dgm:cxn modelId="{05FB0A95-AC11-4868-B3D6-C5557BC0C6E3}" srcId="{FEEC7A92-5B04-409F-8793-1A8CABA35103}" destId="{7B3727B8-BA18-40E7-898A-FE3708FDD2CA}" srcOrd="1" destOrd="0" parTransId="{82B1274C-4CB8-4415-9441-9798BF41BE6D}" sibTransId="{A2669184-7780-4729-992A-1A85C11CD8CE}"/>
    <dgm:cxn modelId="{977913A0-9FA3-4BBE-AFBE-195BD25C16B4}" type="presOf" srcId="{98453F29-E846-4FD7-8E6B-90910EB393D6}" destId="{D29DF543-05FD-4F04-9DE4-97A18088DCC8}" srcOrd="0" destOrd="0" presId="urn:microsoft.com/office/officeart/2005/8/layout/cycle6"/>
    <dgm:cxn modelId="{5968BFAB-CAD8-4847-ADAA-772965705403}" srcId="{FEEC7A92-5B04-409F-8793-1A8CABA35103}" destId="{98453F29-E846-4FD7-8E6B-90910EB393D6}" srcOrd="2" destOrd="0" parTransId="{3C7A2AC7-C548-48E7-A9F6-F04DEA98BC8A}" sibTransId="{A60EFA97-F1BF-4CB5-94B5-A1E9B64B06A0}"/>
    <dgm:cxn modelId="{5DEDB4B0-63DB-48F4-8F02-DED7915E5B04}" type="presOf" srcId="{A2669184-7780-4729-992A-1A85C11CD8CE}" destId="{9134C1D7-8A97-4A58-9387-B7E73CD0F522}" srcOrd="0" destOrd="0" presId="urn:microsoft.com/office/officeart/2005/8/layout/cycle6"/>
    <dgm:cxn modelId="{A5F1FCBA-DC85-43C6-9A8C-2EE90394D47D}" srcId="{FEEC7A92-5B04-409F-8793-1A8CABA35103}" destId="{9BD2528F-C66D-43CB-B6EE-FCABD59C0006}" srcOrd="4" destOrd="0" parTransId="{87CB4BAF-0747-4369-836F-1E744C440686}" sibTransId="{77010B88-BE37-420F-931B-B57D23E20DBB}"/>
    <dgm:cxn modelId="{80CFBB0A-BAB9-4635-874B-FAAFE88AAE36}" type="presParOf" srcId="{AD4553C0-0FE6-4464-9F62-D03A73937A38}" destId="{A6CA8216-F9BE-4B80-A258-9E004B1DB580}" srcOrd="0" destOrd="0" presId="urn:microsoft.com/office/officeart/2005/8/layout/cycle6"/>
    <dgm:cxn modelId="{3470A2DA-5560-4BD7-9524-38AAF47B85AA}" type="presParOf" srcId="{AD4553C0-0FE6-4464-9F62-D03A73937A38}" destId="{9345DA02-BB90-4C7D-891C-52E9A95D9665}" srcOrd="1" destOrd="0" presId="urn:microsoft.com/office/officeart/2005/8/layout/cycle6"/>
    <dgm:cxn modelId="{99CF1ED8-A1FF-44FE-A2D5-39A7D9D45FEF}" type="presParOf" srcId="{AD4553C0-0FE6-4464-9F62-D03A73937A38}" destId="{5BBD79D9-7258-4E6B-B563-D9BB78C1C1CE}" srcOrd="2" destOrd="0" presId="urn:microsoft.com/office/officeart/2005/8/layout/cycle6"/>
    <dgm:cxn modelId="{C09137A3-0052-4AFF-88DB-F575020AE017}" type="presParOf" srcId="{AD4553C0-0FE6-4464-9F62-D03A73937A38}" destId="{7C73C4C4-D67E-4E93-977A-CB644DAE8612}" srcOrd="3" destOrd="0" presId="urn:microsoft.com/office/officeart/2005/8/layout/cycle6"/>
    <dgm:cxn modelId="{53856499-C903-4E0F-A20F-13CB0DDA1C51}" type="presParOf" srcId="{AD4553C0-0FE6-4464-9F62-D03A73937A38}" destId="{D26F8E08-D137-4DE2-A3C8-EBED2FA568A8}" srcOrd="4" destOrd="0" presId="urn:microsoft.com/office/officeart/2005/8/layout/cycle6"/>
    <dgm:cxn modelId="{119F8ACD-6586-4394-97A4-C157DD6D5ACE}" type="presParOf" srcId="{AD4553C0-0FE6-4464-9F62-D03A73937A38}" destId="{9134C1D7-8A97-4A58-9387-B7E73CD0F522}" srcOrd="5" destOrd="0" presId="urn:microsoft.com/office/officeart/2005/8/layout/cycle6"/>
    <dgm:cxn modelId="{894305B6-0016-4E18-8864-3FF57EE05F3B}" type="presParOf" srcId="{AD4553C0-0FE6-4464-9F62-D03A73937A38}" destId="{D29DF543-05FD-4F04-9DE4-97A18088DCC8}" srcOrd="6" destOrd="0" presId="urn:microsoft.com/office/officeart/2005/8/layout/cycle6"/>
    <dgm:cxn modelId="{9D76AB68-FEE6-4C38-8806-5C78DB7906CE}" type="presParOf" srcId="{AD4553C0-0FE6-4464-9F62-D03A73937A38}" destId="{C5CD0D83-3F67-4B88-B744-0B14A201CA26}" srcOrd="7" destOrd="0" presId="urn:microsoft.com/office/officeart/2005/8/layout/cycle6"/>
    <dgm:cxn modelId="{234E0EF7-240B-449B-8FFB-4403EE5D6A11}" type="presParOf" srcId="{AD4553C0-0FE6-4464-9F62-D03A73937A38}" destId="{7FB4609E-DC55-4AFA-AACC-C5766F042F4A}" srcOrd="8" destOrd="0" presId="urn:microsoft.com/office/officeart/2005/8/layout/cycle6"/>
    <dgm:cxn modelId="{FAB19342-DDA0-416E-8AF4-94C6D49448EC}" type="presParOf" srcId="{AD4553C0-0FE6-4464-9F62-D03A73937A38}" destId="{0F4ABDF7-7123-49E7-8BD7-148EBB95C4BD}" srcOrd="9" destOrd="0" presId="urn:microsoft.com/office/officeart/2005/8/layout/cycle6"/>
    <dgm:cxn modelId="{0479C072-6791-41A2-B5A8-3288BA6FD304}" type="presParOf" srcId="{AD4553C0-0FE6-4464-9F62-D03A73937A38}" destId="{F7D7AECC-166B-4E5A-A4A8-367992A74ED0}" srcOrd="10" destOrd="0" presId="urn:microsoft.com/office/officeart/2005/8/layout/cycle6"/>
    <dgm:cxn modelId="{898B05BD-8798-4A01-87DB-10146235E314}" type="presParOf" srcId="{AD4553C0-0FE6-4464-9F62-D03A73937A38}" destId="{5A16D349-78E8-48BD-9D23-7C3DF98CEBAA}" srcOrd="11" destOrd="0" presId="urn:microsoft.com/office/officeart/2005/8/layout/cycle6"/>
    <dgm:cxn modelId="{E0D4AC42-E61D-426F-B05F-EFD5BAA8E4F2}" type="presParOf" srcId="{AD4553C0-0FE6-4464-9F62-D03A73937A38}" destId="{951352FD-D208-4A2B-AABB-90A73E151BBC}" srcOrd="12" destOrd="0" presId="urn:microsoft.com/office/officeart/2005/8/layout/cycle6"/>
    <dgm:cxn modelId="{BC2FA56C-1684-4F72-ABF0-48DB6C3F1B76}" type="presParOf" srcId="{AD4553C0-0FE6-4464-9F62-D03A73937A38}" destId="{9B9215D3-C021-49E2-8C34-77331AC1D016}" srcOrd="13" destOrd="0" presId="urn:microsoft.com/office/officeart/2005/8/layout/cycle6"/>
    <dgm:cxn modelId="{D6CC5FA9-7409-4B15-A162-BB960A9063E1}" type="presParOf" srcId="{AD4553C0-0FE6-4464-9F62-D03A73937A38}" destId="{D2F6B432-B11E-4A49-ADDE-B323A55AC6C6}" srcOrd="14" destOrd="0" presId="urn:microsoft.com/office/officeart/2005/8/layout/cycle6"/>
  </dgm:cxnLst>
  <dgm:bg/>
  <dgm:whole>
    <a:ln w="76200"/>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99153" y="310003"/>
          <a:ext cx="1776869" cy="671502"/>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131933" y="342783"/>
        <a:ext cx="1711309" cy="605942"/>
      </dsp:txXfrm>
    </dsp:sp>
    <dsp:sp modelId="{5BBD79D9-7258-4E6B-B563-D9BB78C1C1CE}">
      <dsp:nvSpPr>
        <dsp:cNvPr id="0" name=""/>
        <dsp:cNvSpPr/>
      </dsp:nvSpPr>
      <dsp:spPr>
        <a:xfrm>
          <a:off x="1385404" y="768965"/>
          <a:ext cx="3465188" cy="3465188"/>
        </a:xfrm>
        <a:custGeom>
          <a:avLst/>
          <a:gdLst/>
          <a:ahLst/>
          <a:cxnLst/>
          <a:rect l="0" t="0" r="0" b="0"/>
          <a:pathLst>
            <a:path>
              <a:moveTo>
                <a:pt x="2500125" y="179282"/>
              </a:moveTo>
              <a:arcTo wR="1732594" hR="1732594" stAng="17777709" swAng="209315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87149" y="1675667"/>
          <a:ext cx="2018515" cy="676387"/>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noProof="0" dirty="0">
              <a:latin typeface="Arial"/>
              <a:cs typeface="Arial"/>
            </a:rPr>
            <a:t>Communicating using symbols</a:t>
          </a:r>
        </a:p>
      </dsp:txBody>
      <dsp:txXfrm>
        <a:off x="3720167" y="1708685"/>
        <a:ext cx="1952479" cy="610351"/>
      </dsp:txXfrm>
    </dsp:sp>
    <dsp:sp modelId="{9134C1D7-8A97-4A58-9387-B7E73CD0F522}">
      <dsp:nvSpPr>
        <dsp:cNvPr id="0" name=""/>
        <dsp:cNvSpPr/>
      </dsp:nvSpPr>
      <dsp:spPr>
        <a:xfrm>
          <a:off x="1231553" y="830377"/>
          <a:ext cx="3465188" cy="3465188"/>
        </a:xfrm>
        <a:custGeom>
          <a:avLst/>
          <a:gdLst/>
          <a:ahLst/>
          <a:cxnLst/>
          <a:rect l="0" t="0" r="0" b="0"/>
          <a:pathLst>
            <a:path>
              <a:moveTo>
                <a:pt x="3453307" y="1530033"/>
              </a:moveTo>
              <a:arcTo wR="1732594" hR="1732594" stAng="21197165" swAng="1653203"/>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396488" y="3187201"/>
          <a:ext cx="1776869" cy="688848"/>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430115" y="3220828"/>
        <a:ext cx="1709615" cy="621594"/>
      </dsp:txXfrm>
    </dsp:sp>
    <dsp:sp modelId="{7FB4609E-DC55-4AFA-AACC-C5766F042F4A}">
      <dsp:nvSpPr>
        <dsp:cNvPr id="0" name=""/>
        <dsp:cNvSpPr/>
      </dsp:nvSpPr>
      <dsp:spPr>
        <a:xfrm>
          <a:off x="1307825" y="565962"/>
          <a:ext cx="3465188" cy="3465188"/>
        </a:xfrm>
        <a:custGeom>
          <a:avLst/>
          <a:gdLst/>
          <a:ahLst/>
          <a:cxnLst/>
          <a:rect l="0" t="0" r="0" b="0"/>
          <a:pathLst>
            <a:path>
              <a:moveTo>
                <a:pt x="2436688" y="3315672"/>
              </a:moveTo>
              <a:arcTo wR="1732594" hR="1732594" stAng="3961336" swAng="272345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877565" y="3197376"/>
          <a:ext cx="1776869" cy="709153"/>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912183" y="3231994"/>
        <a:ext cx="1707633" cy="639917"/>
      </dsp:txXfrm>
    </dsp:sp>
    <dsp:sp modelId="{5A16D349-78E8-48BD-9D23-7C3DF98CEBAA}">
      <dsp:nvSpPr>
        <dsp:cNvPr id="0" name=""/>
        <dsp:cNvSpPr/>
      </dsp:nvSpPr>
      <dsp:spPr>
        <a:xfrm>
          <a:off x="1341936" y="878472"/>
          <a:ext cx="3465188" cy="3465188"/>
        </a:xfrm>
        <a:custGeom>
          <a:avLst/>
          <a:gdLst/>
          <a:ahLst/>
          <a:cxnLst/>
          <a:rect l="0" t="0" r="0" b="0"/>
          <a:pathLst>
            <a:path>
              <a:moveTo>
                <a:pt x="99353" y="2310874"/>
              </a:moveTo>
              <a:arcTo wR="1732594" hR="1732594" stAng="9630151" swAng="1675341"/>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461525" y="1658613"/>
          <a:ext cx="1776869" cy="690176"/>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495217" y="1692305"/>
        <a:ext cx="1709485" cy="622792"/>
      </dsp:txXfrm>
    </dsp:sp>
    <dsp:sp modelId="{D2F6B432-B11E-4A49-ADDE-B323A55AC6C6}">
      <dsp:nvSpPr>
        <dsp:cNvPr id="0" name=""/>
        <dsp:cNvSpPr/>
      </dsp:nvSpPr>
      <dsp:spPr>
        <a:xfrm>
          <a:off x="1219901" y="718867"/>
          <a:ext cx="3465188" cy="3465188"/>
        </a:xfrm>
        <a:custGeom>
          <a:avLst/>
          <a:gdLst/>
          <a:ahLst/>
          <a:cxnLst/>
          <a:rect l="0" t="0" r="0" b="0"/>
          <a:pathLst>
            <a:path>
              <a:moveTo>
                <a:pt x="196613" y="930941"/>
              </a:moveTo>
              <a:arcTo wR="1732594" hR="1732594" stAng="12453647" swAng="195628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099153" y="310003"/>
          <a:ext cx="1776869" cy="671502"/>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Dealltwriaeth gysyniadol</a:t>
          </a:r>
        </a:p>
      </dsp:txBody>
      <dsp:txXfrm>
        <a:off x="2131933" y="342783"/>
        <a:ext cx="1711309" cy="605942"/>
      </dsp:txXfrm>
    </dsp:sp>
    <dsp:sp modelId="{5BBD79D9-7258-4E6B-B563-D9BB78C1C1CE}">
      <dsp:nvSpPr>
        <dsp:cNvPr id="0" name=""/>
        <dsp:cNvSpPr/>
      </dsp:nvSpPr>
      <dsp:spPr>
        <a:xfrm>
          <a:off x="1385404" y="768965"/>
          <a:ext cx="3465188" cy="3465188"/>
        </a:xfrm>
        <a:custGeom>
          <a:avLst/>
          <a:gdLst/>
          <a:ahLst/>
          <a:cxnLst/>
          <a:rect l="0" t="0" r="0" b="0"/>
          <a:pathLst>
            <a:path>
              <a:moveTo>
                <a:pt x="2500125" y="179282"/>
              </a:moveTo>
              <a:arcTo wR="1732594" hR="1732594" stAng="17777709" swAng="2093156"/>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687149" y="1675667"/>
          <a:ext cx="2018515" cy="676387"/>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Cyfathrebu â symbolau</a:t>
          </a:r>
        </a:p>
      </dsp:txBody>
      <dsp:txXfrm>
        <a:off x="3720167" y="1708685"/>
        <a:ext cx="1952479" cy="610351"/>
      </dsp:txXfrm>
    </dsp:sp>
    <dsp:sp modelId="{9134C1D7-8A97-4A58-9387-B7E73CD0F522}">
      <dsp:nvSpPr>
        <dsp:cNvPr id="0" name=""/>
        <dsp:cNvSpPr/>
      </dsp:nvSpPr>
      <dsp:spPr>
        <a:xfrm>
          <a:off x="1231553" y="830377"/>
          <a:ext cx="3465188" cy="3465188"/>
        </a:xfrm>
        <a:custGeom>
          <a:avLst/>
          <a:gdLst/>
          <a:ahLst/>
          <a:cxnLst/>
          <a:rect l="0" t="0" r="0" b="0"/>
          <a:pathLst>
            <a:path>
              <a:moveTo>
                <a:pt x="3453307" y="1530033"/>
              </a:moveTo>
              <a:arcTo wR="1732594" hR="1732594" stAng="21197165" swAng="1653203"/>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396488" y="3187201"/>
          <a:ext cx="1776869" cy="688848"/>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Cymhwysedd strategol</a:t>
          </a:r>
        </a:p>
      </dsp:txBody>
      <dsp:txXfrm>
        <a:off x="3430115" y="3220828"/>
        <a:ext cx="1709615" cy="621594"/>
      </dsp:txXfrm>
    </dsp:sp>
    <dsp:sp modelId="{7FB4609E-DC55-4AFA-AACC-C5766F042F4A}">
      <dsp:nvSpPr>
        <dsp:cNvPr id="0" name=""/>
        <dsp:cNvSpPr/>
      </dsp:nvSpPr>
      <dsp:spPr>
        <a:xfrm>
          <a:off x="1307825" y="565962"/>
          <a:ext cx="3465188" cy="3465188"/>
        </a:xfrm>
        <a:custGeom>
          <a:avLst/>
          <a:gdLst/>
          <a:ahLst/>
          <a:cxnLst/>
          <a:rect l="0" t="0" r="0" b="0"/>
          <a:pathLst>
            <a:path>
              <a:moveTo>
                <a:pt x="2436688" y="3315672"/>
              </a:moveTo>
              <a:arcTo wR="1732594" hR="1732594" stAng="3961336" swAng="272345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877565" y="3197376"/>
          <a:ext cx="1776869" cy="709153"/>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Rhesymu rhesymegol</a:t>
          </a:r>
        </a:p>
      </dsp:txBody>
      <dsp:txXfrm>
        <a:off x="912183" y="3231994"/>
        <a:ext cx="1707633" cy="639917"/>
      </dsp:txXfrm>
    </dsp:sp>
    <dsp:sp modelId="{5A16D349-78E8-48BD-9D23-7C3DF98CEBAA}">
      <dsp:nvSpPr>
        <dsp:cNvPr id="0" name=""/>
        <dsp:cNvSpPr/>
      </dsp:nvSpPr>
      <dsp:spPr>
        <a:xfrm>
          <a:off x="1341936" y="878472"/>
          <a:ext cx="3465188" cy="3465188"/>
        </a:xfrm>
        <a:custGeom>
          <a:avLst/>
          <a:gdLst/>
          <a:ahLst/>
          <a:cxnLst/>
          <a:rect l="0" t="0" r="0" b="0"/>
          <a:pathLst>
            <a:path>
              <a:moveTo>
                <a:pt x="99353" y="2310874"/>
              </a:moveTo>
              <a:arcTo wR="1732594" hR="1732594" stAng="9630151" swAng="1675341"/>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461525" y="1658613"/>
          <a:ext cx="1776869" cy="690176"/>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p>
      </dsp:txBody>
      <dsp:txXfrm>
        <a:off x="495217" y="1692305"/>
        <a:ext cx="1709485" cy="622792"/>
      </dsp:txXfrm>
    </dsp:sp>
    <dsp:sp modelId="{D2F6B432-B11E-4A49-ADDE-B323A55AC6C6}">
      <dsp:nvSpPr>
        <dsp:cNvPr id="0" name=""/>
        <dsp:cNvSpPr/>
      </dsp:nvSpPr>
      <dsp:spPr>
        <a:xfrm>
          <a:off x="1219901" y="718867"/>
          <a:ext cx="3465188" cy="3465188"/>
        </a:xfrm>
        <a:custGeom>
          <a:avLst/>
          <a:gdLst/>
          <a:ahLst/>
          <a:cxnLst/>
          <a:rect l="0" t="0" r="0" b="0"/>
          <a:pathLst>
            <a:path>
              <a:moveTo>
                <a:pt x="196613" y="930941"/>
              </a:moveTo>
              <a:arcTo wR="1732594" hR="1732594" stAng="12453647" swAng="1956284"/>
            </a:path>
          </a:pathLst>
        </a:custGeom>
        <a:noFill/>
        <a:ln w="19050" cap="flat" cmpd="sng" algn="ctr">
          <a:solidFill>
            <a:schemeClr val="accent1"/>
          </a:solidFill>
          <a:prstDash val="solid"/>
          <a:miter lim="800000"/>
        </a:ln>
        <a:effectLst/>
      </dsp:spPr>
      <dsp:style>
        <a:lnRef idx="3">
          <a:schemeClr val="accent1"/>
        </a:lnRef>
        <a:fillRef idx="0">
          <a:schemeClr val="accent1"/>
        </a:fillRef>
        <a:effectRef idx="2">
          <a:schemeClr val="accent1"/>
        </a:effectRef>
        <a:fontRef idx="minor">
          <a:schemeClr val="tx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968902" y="55660"/>
          <a:ext cx="1776869" cy="654581"/>
        </a:xfrm>
        <a:prstGeom prst="roundRect">
          <a:avLst/>
        </a:prstGeom>
        <a:solidFill>
          <a:schemeClr val="accent6"/>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Conceptual understanding</a:t>
          </a:r>
        </a:p>
      </dsp:txBody>
      <dsp:txXfrm>
        <a:off x="2000856" y="87614"/>
        <a:ext cx="1712961" cy="590673"/>
      </dsp:txXfrm>
    </dsp:sp>
    <dsp:sp modelId="{5BBD79D9-7258-4E6B-B563-D9BB78C1C1CE}">
      <dsp:nvSpPr>
        <dsp:cNvPr id="0" name=""/>
        <dsp:cNvSpPr/>
      </dsp:nvSpPr>
      <dsp:spPr>
        <a:xfrm>
          <a:off x="1002245" y="302570"/>
          <a:ext cx="3465188" cy="3465188"/>
        </a:xfrm>
        <a:custGeom>
          <a:avLst/>
          <a:gdLst/>
          <a:ahLst/>
          <a:cxnLst/>
          <a:rect l="0" t="0" r="0" b="0"/>
          <a:pathLst>
            <a:path>
              <a:moveTo>
                <a:pt x="2752441" y="331953"/>
              </a:moveTo>
              <a:arcTo wR="1732594" hR="1732594" stAng="18363566" swAng="217783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488298" y="1520529"/>
          <a:ext cx="1993137" cy="734361"/>
        </a:xfrm>
        <a:prstGeom prst="roundRect">
          <a:avLst/>
        </a:prstGeom>
        <a:solidFill>
          <a:schemeClr val="accent6"/>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Communicating using symbols</a:t>
          </a:r>
        </a:p>
      </dsp:txBody>
      <dsp:txXfrm>
        <a:off x="3524147" y="1556378"/>
        <a:ext cx="1921439" cy="662663"/>
      </dsp:txXfrm>
    </dsp:sp>
    <dsp:sp modelId="{9134C1D7-8A97-4A58-9387-B7E73CD0F522}">
      <dsp:nvSpPr>
        <dsp:cNvPr id="0" name=""/>
        <dsp:cNvSpPr/>
      </dsp:nvSpPr>
      <dsp:spPr>
        <a:xfrm>
          <a:off x="1032272" y="617948"/>
          <a:ext cx="3465188" cy="3465188"/>
        </a:xfrm>
        <a:custGeom>
          <a:avLst/>
          <a:gdLst/>
          <a:ahLst/>
          <a:cxnLst/>
          <a:rect l="0" t="0" r="0" b="0"/>
          <a:pathLst>
            <a:path>
              <a:moveTo>
                <a:pt x="3462989" y="1645332"/>
              </a:moveTo>
              <a:arcTo wR="1732594" hR="1732594" stAng="21426785" swAng="165040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042724" y="3079960"/>
          <a:ext cx="1776869" cy="874554"/>
        </a:xfrm>
        <a:prstGeom prst="roundRect">
          <a:avLst/>
        </a:prstGeom>
        <a:solidFill>
          <a:schemeClr val="accent6"/>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Strategic competence</a:t>
          </a:r>
        </a:p>
      </dsp:txBody>
      <dsp:txXfrm>
        <a:off x="3085416" y="3122652"/>
        <a:ext cx="1691485" cy="789170"/>
      </dsp:txXfrm>
    </dsp:sp>
    <dsp:sp modelId="{7FB4609E-DC55-4AFA-AACC-C5766F042F4A}">
      <dsp:nvSpPr>
        <dsp:cNvPr id="0" name=""/>
        <dsp:cNvSpPr/>
      </dsp:nvSpPr>
      <dsp:spPr>
        <a:xfrm>
          <a:off x="1306492" y="406340"/>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950508" y="3079962"/>
          <a:ext cx="1776869" cy="874562"/>
        </a:xfrm>
        <a:prstGeom prst="roundRect">
          <a:avLst/>
        </a:prstGeom>
        <a:solidFill>
          <a:schemeClr val="accent6"/>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Logical reasoning</a:t>
          </a:r>
        </a:p>
      </dsp:txBody>
      <dsp:txXfrm>
        <a:off x="993201" y="3122655"/>
        <a:ext cx="1691483" cy="789176"/>
      </dsp:txXfrm>
    </dsp:sp>
    <dsp:sp modelId="{5A16D349-78E8-48BD-9D23-7C3DF98CEBAA}">
      <dsp:nvSpPr>
        <dsp:cNvPr id="0" name=""/>
        <dsp:cNvSpPr/>
      </dsp:nvSpPr>
      <dsp:spPr>
        <a:xfrm>
          <a:off x="1207221" y="519201"/>
          <a:ext cx="3465188" cy="3465188"/>
        </a:xfrm>
        <a:custGeom>
          <a:avLst/>
          <a:gdLst/>
          <a:ahLst/>
          <a:cxnLst/>
          <a:rect l="0" t="0" r="0" b="0"/>
          <a:pathLst>
            <a:path>
              <a:moveTo>
                <a:pt x="206892" y="2553641"/>
              </a:moveTo>
              <a:arcTo wR="1732594" hR="1732594" stAng="9102801" swAng="1589295"/>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94304" y="1538324"/>
          <a:ext cx="1230485" cy="759751"/>
        </a:xfrm>
        <a:prstGeom prst="roundRect">
          <a:avLst/>
        </a:prstGeom>
        <a:solidFill>
          <a:schemeClr val="accent6"/>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noProof="0" dirty="0">
              <a:latin typeface="Arial" panose="020B0604020202020204" pitchFamily="34" charset="0"/>
              <a:cs typeface="Arial" panose="020B0604020202020204" pitchFamily="34" charset="0"/>
            </a:rPr>
            <a:t>Fluency</a:t>
          </a:r>
        </a:p>
      </dsp:txBody>
      <dsp:txXfrm>
        <a:off x="631392" y="1575412"/>
        <a:ext cx="1156309" cy="685575"/>
      </dsp:txXfrm>
    </dsp:sp>
    <dsp:sp modelId="{D2F6B432-B11E-4A49-ADDE-B323A55AC6C6}">
      <dsp:nvSpPr>
        <dsp:cNvPr id="0" name=""/>
        <dsp:cNvSpPr/>
      </dsp:nvSpPr>
      <dsp:spPr>
        <a:xfrm>
          <a:off x="1223520" y="319312"/>
          <a:ext cx="3465188" cy="3465188"/>
        </a:xfrm>
        <a:custGeom>
          <a:avLst/>
          <a:gdLst/>
          <a:ahLst/>
          <a:cxnLst/>
          <a:rect l="0" t="0" r="0" b="0"/>
          <a:pathLst>
            <a:path>
              <a:moveTo>
                <a:pt x="81250" y="1208242"/>
              </a:moveTo>
              <a:arcTo wR="1732594" hR="1732594" stAng="11856974" swAng="223650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968902" y="55660"/>
          <a:ext cx="1776869" cy="654581"/>
        </a:xfrm>
        <a:prstGeom prst="roundRect">
          <a:avLst/>
        </a:prstGeom>
        <a:solidFill>
          <a:schemeClr val="accent6"/>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Dealltwriaeth gysyniadol</a:t>
          </a:r>
        </a:p>
      </dsp:txBody>
      <dsp:txXfrm>
        <a:off x="2000856" y="87614"/>
        <a:ext cx="1712961" cy="590673"/>
      </dsp:txXfrm>
    </dsp:sp>
    <dsp:sp modelId="{5BBD79D9-7258-4E6B-B563-D9BB78C1C1CE}">
      <dsp:nvSpPr>
        <dsp:cNvPr id="0" name=""/>
        <dsp:cNvSpPr/>
      </dsp:nvSpPr>
      <dsp:spPr>
        <a:xfrm>
          <a:off x="1002245" y="302570"/>
          <a:ext cx="3465188" cy="3465188"/>
        </a:xfrm>
        <a:custGeom>
          <a:avLst/>
          <a:gdLst/>
          <a:ahLst/>
          <a:cxnLst/>
          <a:rect l="0" t="0" r="0" b="0"/>
          <a:pathLst>
            <a:path>
              <a:moveTo>
                <a:pt x="2752441" y="331953"/>
              </a:moveTo>
              <a:arcTo wR="1732594" hR="1732594" stAng="18363566" swAng="217783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488298" y="1520529"/>
          <a:ext cx="1993137" cy="734361"/>
        </a:xfrm>
        <a:prstGeom prst="roundRect">
          <a:avLst/>
        </a:prstGeom>
        <a:solidFill>
          <a:schemeClr val="accent6"/>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Cyfathrebu â symbolau</a:t>
          </a:r>
        </a:p>
      </dsp:txBody>
      <dsp:txXfrm>
        <a:off x="3524147" y="1556378"/>
        <a:ext cx="1921439" cy="662663"/>
      </dsp:txXfrm>
    </dsp:sp>
    <dsp:sp modelId="{9134C1D7-8A97-4A58-9387-B7E73CD0F522}">
      <dsp:nvSpPr>
        <dsp:cNvPr id="0" name=""/>
        <dsp:cNvSpPr/>
      </dsp:nvSpPr>
      <dsp:spPr>
        <a:xfrm>
          <a:off x="1032272" y="617948"/>
          <a:ext cx="3465188" cy="3465188"/>
        </a:xfrm>
        <a:custGeom>
          <a:avLst/>
          <a:gdLst/>
          <a:ahLst/>
          <a:cxnLst/>
          <a:rect l="0" t="0" r="0" b="0"/>
          <a:pathLst>
            <a:path>
              <a:moveTo>
                <a:pt x="3462989" y="1645332"/>
              </a:moveTo>
              <a:arcTo wR="1732594" hR="1732594" stAng="21426785" swAng="165040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042724" y="3079960"/>
          <a:ext cx="1776869" cy="874554"/>
        </a:xfrm>
        <a:prstGeom prst="roundRect">
          <a:avLst/>
        </a:prstGeom>
        <a:solidFill>
          <a:schemeClr val="accent6"/>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Cymhwysedd strategol</a:t>
          </a:r>
        </a:p>
      </dsp:txBody>
      <dsp:txXfrm>
        <a:off x="3085416" y="3122652"/>
        <a:ext cx="1691485" cy="789170"/>
      </dsp:txXfrm>
    </dsp:sp>
    <dsp:sp modelId="{7FB4609E-DC55-4AFA-AACC-C5766F042F4A}">
      <dsp:nvSpPr>
        <dsp:cNvPr id="0" name=""/>
        <dsp:cNvSpPr/>
      </dsp:nvSpPr>
      <dsp:spPr>
        <a:xfrm>
          <a:off x="1306492" y="406340"/>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950508" y="3079962"/>
          <a:ext cx="1776869" cy="874562"/>
        </a:xfrm>
        <a:prstGeom prst="roundRect">
          <a:avLst/>
        </a:prstGeom>
        <a:solidFill>
          <a:schemeClr val="accent6"/>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Rhesymeg rhesymol</a:t>
          </a:r>
        </a:p>
      </dsp:txBody>
      <dsp:txXfrm>
        <a:off x="993201" y="3122655"/>
        <a:ext cx="1691483" cy="789176"/>
      </dsp:txXfrm>
    </dsp:sp>
    <dsp:sp modelId="{5A16D349-78E8-48BD-9D23-7C3DF98CEBAA}">
      <dsp:nvSpPr>
        <dsp:cNvPr id="0" name=""/>
        <dsp:cNvSpPr/>
      </dsp:nvSpPr>
      <dsp:spPr>
        <a:xfrm>
          <a:off x="1207221" y="519201"/>
          <a:ext cx="3465188" cy="3465188"/>
        </a:xfrm>
        <a:custGeom>
          <a:avLst/>
          <a:gdLst/>
          <a:ahLst/>
          <a:cxnLst/>
          <a:rect l="0" t="0" r="0" b="0"/>
          <a:pathLst>
            <a:path>
              <a:moveTo>
                <a:pt x="206892" y="2553641"/>
              </a:moveTo>
              <a:arcTo wR="1732594" hR="1732594" stAng="9102801" swAng="1589295"/>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94304" y="1538324"/>
          <a:ext cx="1230485" cy="759751"/>
        </a:xfrm>
        <a:prstGeom prst="roundRect">
          <a:avLst/>
        </a:prstGeom>
        <a:solidFill>
          <a:schemeClr val="accent6"/>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p>
      </dsp:txBody>
      <dsp:txXfrm>
        <a:off x="631392" y="1575412"/>
        <a:ext cx="1156309" cy="685575"/>
      </dsp:txXfrm>
    </dsp:sp>
    <dsp:sp modelId="{D2F6B432-B11E-4A49-ADDE-B323A55AC6C6}">
      <dsp:nvSpPr>
        <dsp:cNvPr id="0" name=""/>
        <dsp:cNvSpPr/>
      </dsp:nvSpPr>
      <dsp:spPr>
        <a:xfrm>
          <a:off x="1223520" y="319312"/>
          <a:ext cx="3465188" cy="3465188"/>
        </a:xfrm>
        <a:custGeom>
          <a:avLst/>
          <a:gdLst/>
          <a:ahLst/>
          <a:cxnLst/>
          <a:rect l="0" t="0" r="0" b="0"/>
          <a:pathLst>
            <a:path>
              <a:moveTo>
                <a:pt x="81250" y="1208242"/>
              </a:moveTo>
              <a:arcTo wR="1732594" hR="1732594" stAng="11856974" swAng="223650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910393" y="18788"/>
          <a:ext cx="2010639" cy="8020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t>Conceptual understanding</a:t>
          </a:r>
          <a:endParaRPr lang="en-GB" sz="1800" kern="1200" dirty="0"/>
        </a:p>
      </dsp:txBody>
      <dsp:txXfrm>
        <a:off x="1949547" y="57942"/>
        <a:ext cx="1932331" cy="723763"/>
      </dsp:txXfrm>
    </dsp:sp>
    <dsp:sp modelId="{5BBD79D9-7258-4E6B-B563-D9BB78C1C1CE}">
      <dsp:nvSpPr>
        <dsp:cNvPr id="0" name=""/>
        <dsp:cNvSpPr/>
      </dsp:nvSpPr>
      <dsp:spPr>
        <a:xfrm>
          <a:off x="1146749" y="393194"/>
          <a:ext cx="3465188" cy="3465188"/>
        </a:xfrm>
        <a:custGeom>
          <a:avLst/>
          <a:gdLst/>
          <a:ahLst/>
          <a:cxnLst/>
          <a:rect l="0" t="0" r="0" b="0"/>
          <a:pathLst>
            <a:path>
              <a:moveTo>
                <a:pt x="2779576" y="352118"/>
              </a:moveTo>
              <a:arcTo wR="1732594" hR="1732594" stAng="18430646" swAng="129819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410559" y="1234304"/>
          <a:ext cx="2306018" cy="8814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cy-GB" sz="1800" kern="1200" dirty="0" err="1"/>
            <a:t>Communicating</a:t>
          </a:r>
          <a:r>
            <a:rPr lang="cy-GB" sz="1800" kern="1200" dirty="0">
              <a:latin typeface="Century Gothic" panose="020B0502020202020204"/>
            </a:rPr>
            <a:t> </a:t>
          </a:r>
        </a:p>
        <a:p>
          <a:pPr marL="0" lvl="0" indent="0" algn="ctr" defTabSz="800100" rtl="0">
            <a:lnSpc>
              <a:spcPct val="90000"/>
            </a:lnSpc>
            <a:spcBef>
              <a:spcPct val="0"/>
            </a:spcBef>
            <a:spcAft>
              <a:spcPct val="35000"/>
            </a:spcAft>
            <a:buNone/>
          </a:pPr>
          <a:r>
            <a:rPr lang="cy-GB" sz="1800" kern="1200" dirty="0" err="1">
              <a:latin typeface="Century Gothic" panose="020B0502020202020204"/>
            </a:rPr>
            <a:t>using</a:t>
          </a:r>
          <a:r>
            <a:rPr lang="cy-GB" sz="1800" kern="1200" dirty="0">
              <a:latin typeface="Century Gothic" panose="020B0502020202020204"/>
            </a:rPr>
            <a:t> symbols</a:t>
          </a:r>
          <a:endParaRPr lang="en-GB" sz="1800" kern="1200" dirty="0"/>
        </a:p>
      </dsp:txBody>
      <dsp:txXfrm>
        <a:off x="3453588" y="1277333"/>
        <a:ext cx="2219960" cy="795386"/>
      </dsp:txXfrm>
    </dsp:sp>
    <dsp:sp modelId="{9134C1D7-8A97-4A58-9387-B7E73CD0F522}">
      <dsp:nvSpPr>
        <dsp:cNvPr id="0" name=""/>
        <dsp:cNvSpPr/>
      </dsp:nvSpPr>
      <dsp:spPr>
        <a:xfrm>
          <a:off x="1169909" y="503185"/>
          <a:ext cx="3465188" cy="3465188"/>
        </a:xfrm>
        <a:custGeom>
          <a:avLst/>
          <a:gdLst/>
          <a:ahLst/>
          <a:cxnLst/>
          <a:rect l="0" t="0" r="0" b="0"/>
          <a:pathLst>
            <a:path>
              <a:moveTo>
                <a:pt x="3461713" y="1622908"/>
              </a:moveTo>
              <a:arcTo wR="1732594" hR="1732594" stAng="21382220" swAng="20481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101099" y="3124213"/>
          <a:ext cx="1776869" cy="8597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t>Strategic</a:t>
          </a:r>
          <a:r>
            <a:rPr lang="cy-GB" sz="1800" kern="1200" dirty="0"/>
            <a:t> </a:t>
          </a:r>
          <a:r>
            <a:rPr lang="cy-GB" sz="1800" kern="1200" dirty="0" err="1"/>
            <a:t>competence</a:t>
          </a:r>
          <a:endParaRPr lang="en-GB" sz="1800" kern="1200" dirty="0" err="1"/>
        </a:p>
      </dsp:txBody>
      <dsp:txXfrm>
        <a:off x="3143071" y="3166185"/>
        <a:ext cx="1692925" cy="775849"/>
      </dsp:txXfrm>
    </dsp:sp>
    <dsp:sp modelId="{7FB4609E-DC55-4AFA-AACC-C5766F042F4A}">
      <dsp:nvSpPr>
        <dsp:cNvPr id="0" name=""/>
        <dsp:cNvSpPr/>
      </dsp:nvSpPr>
      <dsp:spPr>
        <a:xfrm>
          <a:off x="1364868" y="443213"/>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008884" y="3152577"/>
          <a:ext cx="1776869" cy="8030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t>Logical</a:t>
          </a:r>
          <a:r>
            <a:rPr lang="cy-GB" sz="1800" kern="1200" dirty="0"/>
            <a:t> </a:t>
          </a:r>
          <a:r>
            <a:rPr lang="cy-GB" sz="1800" kern="1200" dirty="0" err="1"/>
            <a:t>reasoning</a:t>
          </a:r>
          <a:endParaRPr lang="en-GB" sz="1800" kern="1200" dirty="0" err="1"/>
        </a:p>
      </dsp:txBody>
      <dsp:txXfrm>
        <a:off x="1048087" y="3191780"/>
        <a:ext cx="1698463" cy="724672"/>
      </dsp:txXfrm>
    </dsp:sp>
    <dsp:sp modelId="{5A16D349-78E8-48BD-9D23-7C3DF98CEBAA}">
      <dsp:nvSpPr>
        <dsp:cNvPr id="0" name=""/>
        <dsp:cNvSpPr/>
      </dsp:nvSpPr>
      <dsp:spPr>
        <a:xfrm>
          <a:off x="1266466" y="549618"/>
          <a:ext cx="3465188" cy="3465188"/>
        </a:xfrm>
        <a:custGeom>
          <a:avLst/>
          <a:gdLst/>
          <a:ahLst/>
          <a:cxnLst/>
          <a:rect l="0" t="0" r="0" b="0"/>
          <a:pathLst>
            <a:path>
              <a:moveTo>
                <a:pt x="230288" y="2595706"/>
              </a:moveTo>
              <a:arcTo wR="1732594" hR="1732594" stAng="9007294" swAng="164542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379487" y="1562098"/>
          <a:ext cx="1776869" cy="7859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t>Fluency</a:t>
          </a:r>
          <a:endParaRPr lang="en-GB" sz="1800" kern="1200" dirty="0" err="1"/>
        </a:p>
      </dsp:txBody>
      <dsp:txXfrm>
        <a:off x="417854" y="1600465"/>
        <a:ext cx="1700135" cy="709214"/>
      </dsp:txXfrm>
    </dsp:sp>
    <dsp:sp modelId="{D2F6B432-B11E-4A49-ADDE-B323A55AC6C6}">
      <dsp:nvSpPr>
        <dsp:cNvPr id="0" name=""/>
        <dsp:cNvSpPr/>
      </dsp:nvSpPr>
      <dsp:spPr>
        <a:xfrm>
          <a:off x="1288157" y="338752"/>
          <a:ext cx="3465188" cy="3465188"/>
        </a:xfrm>
        <a:custGeom>
          <a:avLst/>
          <a:gdLst/>
          <a:ahLst/>
          <a:cxnLst/>
          <a:rect l="0" t="0" r="0" b="0"/>
          <a:pathLst>
            <a:path>
              <a:moveTo>
                <a:pt x="79453" y="1213933"/>
              </a:moveTo>
              <a:arcTo wR="1732594" hR="1732594" stAng="11845133" swAng="194393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159565" y="18788"/>
          <a:ext cx="1776869" cy="8020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Dealltwriaeth gysyniadol</a:t>
          </a:r>
          <a:endParaRPr lang="en-GB" sz="1800" kern="1200" dirty="0">
            <a:latin typeface="Arial" panose="020B0604020202020204" pitchFamily="34" charset="0"/>
            <a:cs typeface="Arial" panose="020B0604020202020204" pitchFamily="34" charset="0"/>
          </a:endParaRPr>
        </a:p>
      </dsp:txBody>
      <dsp:txXfrm>
        <a:off x="2198719" y="57942"/>
        <a:ext cx="1698561" cy="723763"/>
      </dsp:txXfrm>
    </dsp:sp>
    <dsp:sp modelId="{5BBD79D9-7258-4E6B-B563-D9BB78C1C1CE}">
      <dsp:nvSpPr>
        <dsp:cNvPr id="0" name=""/>
        <dsp:cNvSpPr/>
      </dsp:nvSpPr>
      <dsp:spPr>
        <a:xfrm>
          <a:off x="1283213" y="400117"/>
          <a:ext cx="3465188" cy="3465188"/>
        </a:xfrm>
        <a:custGeom>
          <a:avLst/>
          <a:gdLst/>
          <a:ahLst/>
          <a:cxnLst/>
          <a:rect l="0" t="0" r="0" b="0"/>
          <a:pathLst>
            <a:path>
              <a:moveTo>
                <a:pt x="2659981" y="269092"/>
              </a:moveTo>
              <a:arcTo wR="1732594" hR="1732594" stAng="18141689" swAng="15684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807421" y="1234304"/>
          <a:ext cx="1776869" cy="8814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Cyfathrebu â symbolau</a:t>
          </a:r>
          <a:endParaRPr lang="en-GB" sz="1800" kern="1200" dirty="0">
            <a:latin typeface="Arial" panose="020B0604020202020204" pitchFamily="34" charset="0"/>
            <a:cs typeface="Arial" panose="020B0604020202020204" pitchFamily="34" charset="0"/>
          </a:endParaRPr>
        </a:p>
      </dsp:txBody>
      <dsp:txXfrm>
        <a:off x="3850450" y="1277333"/>
        <a:ext cx="1690811" cy="795386"/>
      </dsp:txXfrm>
    </dsp:sp>
    <dsp:sp modelId="{9134C1D7-8A97-4A58-9387-B7E73CD0F522}">
      <dsp:nvSpPr>
        <dsp:cNvPr id="0" name=""/>
        <dsp:cNvSpPr/>
      </dsp:nvSpPr>
      <dsp:spPr>
        <a:xfrm>
          <a:off x="1302196" y="503185"/>
          <a:ext cx="3465188" cy="3465188"/>
        </a:xfrm>
        <a:custGeom>
          <a:avLst/>
          <a:gdLst/>
          <a:ahLst/>
          <a:cxnLst/>
          <a:rect l="0" t="0" r="0" b="0"/>
          <a:pathLst>
            <a:path>
              <a:moveTo>
                <a:pt x="3461713" y="1622908"/>
              </a:moveTo>
              <a:arcTo wR="1732594" hR="1732594" stAng="21382220" swAng="204814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233387" y="3124213"/>
          <a:ext cx="1776869" cy="8597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Cymhwysedd strategol</a:t>
          </a:r>
          <a:endParaRPr lang="en-GB" sz="1800" kern="1200" dirty="0">
            <a:latin typeface="Arial" panose="020B0604020202020204" pitchFamily="34" charset="0"/>
            <a:cs typeface="Arial" panose="020B0604020202020204" pitchFamily="34" charset="0"/>
          </a:endParaRPr>
        </a:p>
      </dsp:txBody>
      <dsp:txXfrm>
        <a:off x="3275359" y="3166185"/>
        <a:ext cx="1692925" cy="775849"/>
      </dsp:txXfrm>
    </dsp:sp>
    <dsp:sp modelId="{7FB4609E-DC55-4AFA-AACC-C5766F042F4A}">
      <dsp:nvSpPr>
        <dsp:cNvPr id="0" name=""/>
        <dsp:cNvSpPr/>
      </dsp:nvSpPr>
      <dsp:spPr>
        <a:xfrm>
          <a:off x="1497155" y="443213"/>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141171" y="3152577"/>
          <a:ext cx="1776869" cy="8030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Rhesymu rhesymegol</a:t>
          </a:r>
          <a:endParaRPr lang="en-GB" sz="1800" kern="1200" dirty="0">
            <a:latin typeface="Arial" panose="020B0604020202020204" pitchFamily="34" charset="0"/>
            <a:cs typeface="Arial" panose="020B0604020202020204" pitchFamily="34" charset="0"/>
          </a:endParaRPr>
        </a:p>
      </dsp:txBody>
      <dsp:txXfrm>
        <a:off x="1180374" y="3191780"/>
        <a:ext cx="1698463" cy="724672"/>
      </dsp:txXfrm>
    </dsp:sp>
    <dsp:sp modelId="{5A16D349-78E8-48BD-9D23-7C3DF98CEBAA}">
      <dsp:nvSpPr>
        <dsp:cNvPr id="0" name=""/>
        <dsp:cNvSpPr/>
      </dsp:nvSpPr>
      <dsp:spPr>
        <a:xfrm>
          <a:off x="1398753" y="549618"/>
          <a:ext cx="3465188" cy="3465188"/>
        </a:xfrm>
        <a:custGeom>
          <a:avLst/>
          <a:gdLst/>
          <a:ahLst/>
          <a:cxnLst/>
          <a:rect l="0" t="0" r="0" b="0"/>
          <a:pathLst>
            <a:path>
              <a:moveTo>
                <a:pt x="230288" y="2595706"/>
              </a:moveTo>
              <a:arcTo wR="1732594" hR="1732594" stAng="9007294" swAng="164542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11775" y="1562098"/>
          <a:ext cx="1776869" cy="78594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Rhuglder</a:t>
          </a:r>
          <a:endParaRPr lang="en-GB" sz="1800" kern="1200" dirty="0">
            <a:latin typeface="Arial" panose="020B0604020202020204" pitchFamily="34" charset="0"/>
            <a:cs typeface="Arial" panose="020B0604020202020204" pitchFamily="34" charset="0"/>
          </a:endParaRPr>
        </a:p>
      </dsp:txBody>
      <dsp:txXfrm>
        <a:off x="550142" y="1600465"/>
        <a:ext cx="1700135" cy="709214"/>
      </dsp:txXfrm>
    </dsp:sp>
    <dsp:sp modelId="{D2F6B432-B11E-4A49-ADDE-B323A55AC6C6}">
      <dsp:nvSpPr>
        <dsp:cNvPr id="0" name=""/>
        <dsp:cNvSpPr/>
      </dsp:nvSpPr>
      <dsp:spPr>
        <a:xfrm>
          <a:off x="1415210" y="355472"/>
          <a:ext cx="3465188" cy="3465188"/>
        </a:xfrm>
        <a:custGeom>
          <a:avLst/>
          <a:gdLst/>
          <a:ahLst/>
          <a:cxnLst/>
          <a:rect l="0" t="0" r="0" b="0"/>
          <a:pathLst>
            <a:path>
              <a:moveTo>
                <a:pt x="85184" y="1196009"/>
              </a:moveTo>
              <a:arcTo wR="1732594" hR="1732594" stAng="11882469" swAng="2208792"/>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687076" y="32843"/>
          <a:ext cx="2408145" cy="745850"/>
        </a:xfrm>
        <a:prstGeom prst="round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t>Conceptual understanding</a:t>
          </a:r>
          <a:endParaRPr lang="en-GB" sz="1800" kern="1200" dirty="0"/>
        </a:p>
      </dsp:txBody>
      <dsp:txXfrm>
        <a:off x="1723485" y="69252"/>
        <a:ext cx="2335327" cy="673032"/>
      </dsp:txXfrm>
    </dsp:sp>
    <dsp:sp modelId="{5BBD79D9-7258-4E6B-B563-D9BB78C1C1CE}">
      <dsp:nvSpPr>
        <dsp:cNvPr id="0" name=""/>
        <dsp:cNvSpPr/>
      </dsp:nvSpPr>
      <dsp:spPr>
        <a:xfrm>
          <a:off x="926807" y="637034"/>
          <a:ext cx="3465188" cy="3465188"/>
        </a:xfrm>
        <a:custGeom>
          <a:avLst/>
          <a:gdLst/>
          <a:ahLst/>
          <a:cxnLst/>
          <a:rect l="0" t="0" r="0" b="0"/>
          <a:pathLst>
            <a:path>
              <a:moveTo>
                <a:pt x="2427535" y="145477"/>
              </a:moveTo>
              <a:arcTo wR="1732594" hR="1732594" stAng="17618812" swAng="188738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336862" y="1386283"/>
          <a:ext cx="2404273" cy="743689"/>
        </a:xfrm>
        <a:prstGeom prst="round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cy-GB" sz="1800" kern="1200" dirty="0" err="1"/>
            <a:t>Communicating</a:t>
          </a:r>
          <a:r>
            <a:rPr lang="cy-GB" sz="1800" kern="1200" dirty="0">
              <a:latin typeface="Century Gothic" panose="020B0502020202020204"/>
            </a:rPr>
            <a:t> </a:t>
          </a:r>
        </a:p>
        <a:p>
          <a:pPr marL="0" lvl="0" indent="0" algn="ctr" defTabSz="800100" rtl="0">
            <a:lnSpc>
              <a:spcPct val="90000"/>
            </a:lnSpc>
            <a:spcBef>
              <a:spcPct val="0"/>
            </a:spcBef>
            <a:spcAft>
              <a:spcPct val="35000"/>
            </a:spcAft>
            <a:buNone/>
          </a:pPr>
          <a:r>
            <a:rPr lang="cy-GB" sz="1800" kern="1200" dirty="0" err="1">
              <a:latin typeface="Century Gothic" panose="020B0502020202020204"/>
            </a:rPr>
            <a:t>using</a:t>
          </a:r>
          <a:r>
            <a:rPr lang="cy-GB" sz="1800" kern="1200" dirty="0">
              <a:latin typeface="Century Gothic" panose="020B0502020202020204"/>
            </a:rPr>
            <a:t> </a:t>
          </a:r>
          <a:r>
            <a:rPr lang="cy-GB" sz="1800" kern="1200" dirty="0" err="1"/>
            <a:t>symbols</a:t>
          </a:r>
          <a:endParaRPr lang="en-GB" sz="1800" kern="1200" dirty="0" err="1"/>
        </a:p>
      </dsp:txBody>
      <dsp:txXfrm>
        <a:off x="3373166" y="1422587"/>
        <a:ext cx="2331665" cy="671081"/>
      </dsp:txXfrm>
    </dsp:sp>
    <dsp:sp modelId="{9134C1D7-8A97-4A58-9387-B7E73CD0F522}">
      <dsp:nvSpPr>
        <dsp:cNvPr id="0" name=""/>
        <dsp:cNvSpPr/>
      </dsp:nvSpPr>
      <dsp:spPr>
        <a:xfrm>
          <a:off x="1121724" y="524015"/>
          <a:ext cx="3465188" cy="3465188"/>
        </a:xfrm>
        <a:custGeom>
          <a:avLst/>
          <a:gdLst/>
          <a:ahLst/>
          <a:cxnLst/>
          <a:rect l="0" t="0" r="0" b="0"/>
          <a:pathLst>
            <a:path>
              <a:moveTo>
                <a:pt x="3461285" y="1616366"/>
              </a:moveTo>
              <a:arcTo wR="1732594" hR="1732594" stAng="21369212" swAng="2061608"/>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076536" y="3145297"/>
          <a:ext cx="1776869" cy="789515"/>
        </a:xfrm>
        <a:prstGeom prst="round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t>Strategic</a:t>
          </a:r>
          <a:r>
            <a:rPr lang="cy-GB" sz="1800" kern="1200" dirty="0"/>
            <a:t> </a:t>
          </a:r>
          <a:r>
            <a:rPr lang="cy-GB" sz="1800" kern="1200" dirty="0" err="1"/>
            <a:t>competence</a:t>
          </a:r>
          <a:endParaRPr lang="en-GB" sz="1800" kern="1200" dirty="0" err="1"/>
        </a:p>
      </dsp:txBody>
      <dsp:txXfrm>
        <a:off x="3115077" y="3183838"/>
        <a:ext cx="1699787" cy="712433"/>
      </dsp:txXfrm>
    </dsp:sp>
    <dsp:sp modelId="{7FB4609E-DC55-4AFA-AACC-C5766F042F4A}">
      <dsp:nvSpPr>
        <dsp:cNvPr id="0" name=""/>
        <dsp:cNvSpPr/>
      </dsp:nvSpPr>
      <dsp:spPr>
        <a:xfrm>
          <a:off x="1340304" y="429158"/>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984320" y="3145312"/>
          <a:ext cx="1776869" cy="789498"/>
        </a:xfrm>
        <a:prstGeom prst="round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t>Logical reasoning</a:t>
          </a:r>
          <a:endParaRPr lang="en-GB" sz="1800" kern="1200" dirty="0"/>
        </a:p>
      </dsp:txBody>
      <dsp:txXfrm>
        <a:off x="1022860" y="3183852"/>
        <a:ext cx="1699789" cy="712418"/>
      </dsp:txXfrm>
    </dsp:sp>
    <dsp:sp modelId="{5A16D349-78E8-48BD-9D23-7C3DF98CEBAA}">
      <dsp:nvSpPr>
        <dsp:cNvPr id="0" name=""/>
        <dsp:cNvSpPr/>
      </dsp:nvSpPr>
      <dsp:spPr>
        <a:xfrm>
          <a:off x="1232235" y="517873"/>
          <a:ext cx="3465188" cy="3465188"/>
        </a:xfrm>
        <a:custGeom>
          <a:avLst/>
          <a:gdLst/>
          <a:ahLst/>
          <a:cxnLst/>
          <a:rect l="0" t="0" r="0" b="0"/>
          <a:pathLst>
            <a:path>
              <a:moveTo>
                <a:pt x="243965" y="2619085"/>
              </a:moveTo>
              <a:arcTo wR="1732594" hR="1732594" stAng="8953550" swAng="192003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354924" y="1678386"/>
          <a:ext cx="1776869" cy="525261"/>
        </a:xfrm>
        <a:prstGeom prst="round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t>Fluency</a:t>
          </a:r>
          <a:endParaRPr lang="en-GB" sz="1800" kern="1200" dirty="0" err="1"/>
        </a:p>
      </dsp:txBody>
      <dsp:txXfrm>
        <a:off x="380565" y="1704027"/>
        <a:ext cx="1725587" cy="473979"/>
      </dsp:txXfrm>
    </dsp:sp>
    <dsp:sp modelId="{D2F6B432-B11E-4A49-ADDE-B323A55AC6C6}">
      <dsp:nvSpPr>
        <dsp:cNvPr id="0" name=""/>
        <dsp:cNvSpPr/>
      </dsp:nvSpPr>
      <dsp:spPr>
        <a:xfrm>
          <a:off x="1367520" y="668050"/>
          <a:ext cx="3465188" cy="3465188"/>
        </a:xfrm>
        <a:custGeom>
          <a:avLst/>
          <a:gdLst/>
          <a:ahLst/>
          <a:cxnLst/>
          <a:rect l="0" t="0" r="0" b="0"/>
          <a:pathLst>
            <a:path>
              <a:moveTo>
                <a:pt x="163268" y="998360"/>
              </a:moveTo>
              <a:arcTo wR="1732594" hR="1732594" stAng="12304397" swAng="263420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159565" y="32843"/>
          <a:ext cx="1776869" cy="745850"/>
        </a:xfrm>
        <a:prstGeom prst="round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Dealltwriaeth gysyniadol</a:t>
          </a:r>
          <a:endParaRPr lang="en-GB" sz="1800" kern="1200" dirty="0">
            <a:latin typeface="Arial" panose="020B0604020202020204" pitchFamily="34" charset="0"/>
            <a:cs typeface="Arial" panose="020B0604020202020204" pitchFamily="34" charset="0"/>
          </a:endParaRPr>
        </a:p>
      </dsp:txBody>
      <dsp:txXfrm>
        <a:off x="2195974" y="69252"/>
        <a:ext cx="1704051" cy="673032"/>
      </dsp:txXfrm>
    </dsp:sp>
    <dsp:sp modelId="{5BBD79D9-7258-4E6B-B563-D9BB78C1C1CE}">
      <dsp:nvSpPr>
        <dsp:cNvPr id="0" name=""/>
        <dsp:cNvSpPr/>
      </dsp:nvSpPr>
      <dsp:spPr>
        <a:xfrm>
          <a:off x="1250196" y="364828"/>
          <a:ext cx="3465188" cy="3465188"/>
        </a:xfrm>
        <a:custGeom>
          <a:avLst/>
          <a:gdLst/>
          <a:ahLst/>
          <a:cxnLst/>
          <a:rect l="0" t="0" r="0" b="0"/>
          <a:pathLst>
            <a:path>
              <a:moveTo>
                <a:pt x="2694287" y="291403"/>
              </a:moveTo>
              <a:arcTo wR="1732594" hR="1732594" stAng="18222889" swAng="1903967"/>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807416" y="1386283"/>
          <a:ext cx="1776869" cy="743689"/>
        </a:xfrm>
        <a:prstGeom prst="round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Cyfathrebu â symbolau</a:t>
          </a:r>
          <a:endParaRPr lang="en-GB" sz="1800" kern="1200" dirty="0">
            <a:latin typeface="Arial" panose="020B0604020202020204" pitchFamily="34" charset="0"/>
            <a:cs typeface="Arial" panose="020B0604020202020204" pitchFamily="34" charset="0"/>
          </a:endParaRPr>
        </a:p>
      </dsp:txBody>
      <dsp:txXfrm>
        <a:off x="3843720" y="1422587"/>
        <a:ext cx="1704261" cy="671081"/>
      </dsp:txXfrm>
    </dsp:sp>
    <dsp:sp modelId="{9134C1D7-8A97-4A58-9387-B7E73CD0F522}">
      <dsp:nvSpPr>
        <dsp:cNvPr id="0" name=""/>
        <dsp:cNvSpPr/>
      </dsp:nvSpPr>
      <dsp:spPr>
        <a:xfrm>
          <a:off x="1278575" y="524015"/>
          <a:ext cx="3465188" cy="3465188"/>
        </a:xfrm>
        <a:custGeom>
          <a:avLst/>
          <a:gdLst/>
          <a:ahLst/>
          <a:cxnLst/>
          <a:rect l="0" t="0" r="0" b="0"/>
          <a:pathLst>
            <a:path>
              <a:moveTo>
                <a:pt x="3461285" y="1616366"/>
              </a:moveTo>
              <a:arcTo wR="1732594" hR="1732594" stAng="21369212" swAng="2061608"/>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233387" y="3145297"/>
          <a:ext cx="1776869" cy="789515"/>
        </a:xfrm>
        <a:prstGeom prst="round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Cymhwysedd strategol</a:t>
          </a:r>
          <a:endParaRPr lang="en-GB" sz="1800" kern="1200" dirty="0">
            <a:latin typeface="Arial" panose="020B0604020202020204" pitchFamily="34" charset="0"/>
            <a:cs typeface="Arial" panose="020B0604020202020204" pitchFamily="34" charset="0"/>
          </a:endParaRPr>
        </a:p>
      </dsp:txBody>
      <dsp:txXfrm>
        <a:off x="3271928" y="3183838"/>
        <a:ext cx="1699787" cy="712433"/>
      </dsp:txXfrm>
    </dsp:sp>
    <dsp:sp modelId="{7FB4609E-DC55-4AFA-AACC-C5766F042F4A}">
      <dsp:nvSpPr>
        <dsp:cNvPr id="0" name=""/>
        <dsp:cNvSpPr/>
      </dsp:nvSpPr>
      <dsp:spPr>
        <a:xfrm>
          <a:off x="1497155" y="429158"/>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141171" y="3145312"/>
          <a:ext cx="1776869" cy="789498"/>
        </a:xfrm>
        <a:prstGeom prst="round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Rhesymu rhesymegol</a:t>
          </a:r>
          <a:endParaRPr lang="en-GB" sz="1800" kern="1200" dirty="0">
            <a:latin typeface="Arial" panose="020B0604020202020204" pitchFamily="34" charset="0"/>
            <a:cs typeface="Arial" panose="020B0604020202020204" pitchFamily="34" charset="0"/>
          </a:endParaRPr>
        </a:p>
      </dsp:txBody>
      <dsp:txXfrm>
        <a:off x="1179711" y="3183852"/>
        <a:ext cx="1699789" cy="712418"/>
      </dsp:txXfrm>
    </dsp:sp>
    <dsp:sp modelId="{5A16D349-78E8-48BD-9D23-7C3DF98CEBAA}">
      <dsp:nvSpPr>
        <dsp:cNvPr id="0" name=""/>
        <dsp:cNvSpPr/>
      </dsp:nvSpPr>
      <dsp:spPr>
        <a:xfrm>
          <a:off x="1389086" y="517873"/>
          <a:ext cx="3465188" cy="3465188"/>
        </a:xfrm>
        <a:custGeom>
          <a:avLst/>
          <a:gdLst/>
          <a:ahLst/>
          <a:cxnLst/>
          <a:rect l="0" t="0" r="0" b="0"/>
          <a:pathLst>
            <a:path>
              <a:moveTo>
                <a:pt x="243965" y="2619085"/>
              </a:moveTo>
              <a:arcTo wR="1732594" hR="1732594" stAng="8953550" swAng="192003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11775" y="1678386"/>
          <a:ext cx="1776869" cy="525261"/>
        </a:xfrm>
        <a:prstGeom prst="roundRect">
          <a:avLst/>
        </a:prstGeom>
        <a:solidFill>
          <a:schemeClr val="accent2"/>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p>
      </dsp:txBody>
      <dsp:txXfrm>
        <a:off x="537416" y="1704027"/>
        <a:ext cx="1725587" cy="473979"/>
      </dsp:txXfrm>
    </dsp:sp>
    <dsp:sp modelId="{D2F6B432-B11E-4A49-ADDE-B323A55AC6C6}">
      <dsp:nvSpPr>
        <dsp:cNvPr id="0" name=""/>
        <dsp:cNvSpPr/>
      </dsp:nvSpPr>
      <dsp:spPr>
        <a:xfrm>
          <a:off x="1406211" y="347624"/>
          <a:ext cx="3465188" cy="3465188"/>
        </a:xfrm>
        <a:custGeom>
          <a:avLst/>
          <a:gdLst/>
          <a:ahLst/>
          <a:cxnLst/>
          <a:rect l="0" t="0" r="0" b="0"/>
          <a:pathLst>
            <a:path>
              <a:moveTo>
                <a:pt x="50176" y="1318645"/>
              </a:moveTo>
              <a:arcTo wR="1732594" hR="1732594" stAng="11629363" swAng="248098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687076" y="32843"/>
          <a:ext cx="2408145" cy="745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t>Conceptual understanding</a:t>
          </a:r>
          <a:endParaRPr lang="en-GB" sz="1800" kern="1200" dirty="0"/>
        </a:p>
      </dsp:txBody>
      <dsp:txXfrm>
        <a:off x="1723485" y="69252"/>
        <a:ext cx="2335327" cy="673032"/>
      </dsp:txXfrm>
    </dsp:sp>
    <dsp:sp modelId="{5BBD79D9-7258-4E6B-B563-D9BB78C1C1CE}">
      <dsp:nvSpPr>
        <dsp:cNvPr id="0" name=""/>
        <dsp:cNvSpPr/>
      </dsp:nvSpPr>
      <dsp:spPr>
        <a:xfrm>
          <a:off x="926807" y="637034"/>
          <a:ext cx="3465188" cy="3465188"/>
        </a:xfrm>
        <a:custGeom>
          <a:avLst/>
          <a:gdLst/>
          <a:ahLst/>
          <a:cxnLst/>
          <a:rect l="0" t="0" r="0" b="0"/>
          <a:pathLst>
            <a:path>
              <a:moveTo>
                <a:pt x="2427535" y="145477"/>
              </a:moveTo>
              <a:arcTo wR="1732594" hR="1732594" stAng="17618812" swAng="188738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336862" y="1386283"/>
          <a:ext cx="2404273" cy="74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cy-GB" sz="1800" kern="1200" dirty="0" err="1"/>
            <a:t>Communicating</a:t>
          </a:r>
          <a:r>
            <a:rPr lang="cy-GB" sz="1800" kern="1200" dirty="0">
              <a:latin typeface="Century Gothic" panose="020B0502020202020204"/>
            </a:rPr>
            <a:t> </a:t>
          </a:r>
        </a:p>
        <a:p>
          <a:pPr marL="0" lvl="0" indent="0" algn="ctr" defTabSz="800100" rtl="0">
            <a:lnSpc>
              <a:spcPct val="90000"/>
            </a:lnSpc>
            <a:spcBef>
              <a:spcPct val="0"/>
            </a:spcBef>
            <a:spcAft>
              <a:spcPct val="35000"/>
            </a:spcAft>
            <a:buNone/>
          </a:pPr>
          <a:r>
            <a:rPr lang="cy-GB" sz="1800" kern="1200" dirty="0" err="1">
              <a:latin typeface="Century Gothic" panose="020B0502020202020204"/>
            </a:rPr>
            <a:t>using</a:t>
          </a:r>
          <a:r>
            <a:rPr lang="cy-GB" sz="1800" kern="1200" dirty="0">
              <a:latin typeface="Century Gothic" panose="020B0502020202020204"/>
            </a:rPr>
            <a:t> </a:t>
          </a:r>
          <a:r>
            <a:rPr lang="cy-GB" sz="1800" kern="1200" dirty="0" err="1"/>
            <a:t>symbols</a:t>
          </a:r>
          <a:endParaRPr lang="en-GB" sz="1800" kern="1200" dirty="0" err="1"/>
        </a:p>
      </dsp:txBody>
      <dsp:txXfrm>
        <a:off x="3373166" y="1422587"/>
        <a:ext cx="2331665" cy="671081"/>
      </dsp:txXfrm>
    </dsp:sp>
    <dsp:sp modelId="{9134C1D7-8A97-4A58-9387-B7E73CD0F522}">
      <dsp:nvSpPr>
        <dsp:cNvPr id="0" name=""/>
        <dsp:cNvSpPr/>
      </dsp:nvSpPr>
      <dsp:spPr>
        <a:xfrm>
          <a:off x="1121724" y="524015"/>
          <a:ext cx="3465188" cy="3465188"/>
        </a:xfrm>
        <a:custGeom>
          <a:avLst/>
          <a:gdLst/>
          <a:ahLst/>
          <a:cxnLst/>
          <a:rect l="0" t="0" r="0" b="0"/>
          <a:pathLst>
            <a:path>
              <a:moveTo>
                <a:pt x="3461285" y="1616366"/>
              </a:moveTo>
              <a:arcTo wR="1732594" hR="1732594" stAng="21369212" swAng="2061608"/>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076536" y="3145297"/>
          <a:ext cx="1776869" cy="789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t>Strategic</a:t>
          </a:r>
          <a:r>
            <a:rPr lang="cy-GB" sz="1800" kern="1200" dirty="0"/>
            <a:t> </a:t>
          </a:r>
          <a:r>
            <a:rPr lang="cy-GB" sz="1800" kern="1200" dirty="0" err="1"/>
            <a:t>competence</a:t>
          </a:r>
          <a:endParaRPr lang="en-GB" sz="1800" kern="1200" dirty="0" err="1"/>
        </a:p>
      </dsp:txBody>
      <dsp:txXfrm>
        <a:off x="3115077" y="3183838"/>
        <a:ext cx="1699787" cy="712433"/>
      </dsp:txXfrm>
    </dsp:sp>
    <dsp:sp modelId="{7FB4609E-DC55-4AFA-AACC-C5766F042F4A}">
      <dsp:nvSpPr>
        <dsp:cNvPr id="0" name=""/>
        <dsp:cNvSpPr/>
      </dsp:nvSpPr>
      <dsp:spPr>
        <a:xfrm>
          <a:off x="1340304" y="429158"/>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984320" y="3145312"/>
          <a:ext cx="1776869" cy="789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t>Logical reasoning</a:t>
          </a:r>
          <a:endParaRPr lang="en-GB" sz="1800" kern="1200" dirty="0"/>
        </a:p>
      </dsp:txBody>
      <dsp:txXfrm>
        <a:off x="1022860" y="3183852"/>
        <a:ext cx="1699789" cy="712418"/>
      </dsp:txXfrm>
    </dsp:sp>
    <dsp:sp modelId="{5A16D349-78E8-48BD-9D23-7C3DF98CEBAA}">
      <dsp:nvSpPr>
        <dsp:cNvPr id="0" name=""/>
        <dsp:cNvSpPr/>
      </dsp:nvSpPr>
      <dsp:spPr>
        <a:xfrm>
          <a:off x="1232235" y="517873"/>
          <a:ext cx="3465188" cy="3465188"/>
        </a:xfrm>
        <a:custGeom>
          <a:avLst/>
          <a:gdLst/>
          <a:ahLst/>
          <a:cxnLst/>
          <a:rect l="0" t="0" r="0" b="0"/>
          <a:pathLst>
            <a:path>
              <a:moveTo>
                <a:pt x="243965" y="2619085"/>
              </a:moveTo>
              <a:arcTo wR="1732594" hR="1732594" stAng="8953550" swAng="192003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354924" y="1678386"/>
          <a:ext cx="1776869" cy="5252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t>Fluency</a:t>
          </a:r>
          <a:endParaRPr lang="en-GB" sz="1800" kern="1200" dirty="0" err="1"/>
        </a:p>
      </dsp:txBody>
      <dsp:txXfrm>
        <a:off x="380565" y="1704027"/>
        <a:ext cx="1725587" cy="473979"/>
      </dsp:txXfrm>
    </dsp:sp>
    <dsp:sp modelId="{D2F6B432-B11E-4A49-ADDE-B323A55AC6C6}">
      <dsp:nvSpPr>
        <dsp:cNvPr id="0" name=""/>
        <dsp:cNvSpPr/>
      </dsp:nvSpPr>
      <dsp:spPr>
        <a:xfrm>
          <a:off x="1367520" y="668050"/>
          <a:ext cx="3465188" cy="3465188"/>
        </a:xfrm>
        <a:custGeom>
          <a:avLst/>
          <a:gdLst/>
          <a:ahLst/>
          <a:cxnLst/>
          <a:rect l="0" t="0" r="0" b="0"/>
          <a:pathLst>
            <a:path>
              <a:moveTo>
                <a:pt x="163268" y="998360"/>
              </a:moveTo>
              <a:arcTo wR="1732594" hR="1732594" stAng="12304397" swAng="263420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687076" y="32843"/>
          <a:ext cx="2408145" cy="745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Dealltwriaeth gysyniadol</a:t>
          </a:r>
          <a:endParaRPr lang="en-GB" sz="1800" kern="1200" dirty="0"/>
        </a:p>
      </dsp:txBody>
      <dsp:txXfrm>
        <a:off x="1723485" y="69252"/>
        <a:ext cx="2335327" cy="673032"/>
      </dsp:txXfrm>
    </dsp:sp>
    <dsp:sp modelId="{5BBD79D9-7258-4E6B-B563-D9BB78C1C1CE}">
      <dsp:nvSpPr>
        <dsp:cNvPr id="0" name=""/>
        <dsp:cNvSpPr/>
      </dsp:nvSpPr>
      <dsp:spPr>
        <a:xfrm>
          <a:off x="926807" y="637034"/>
          <a:ext cx="3465188" cy="3465188"/>
        </a:xfrm>
        <a:custGeom>
          <a:avLst/>
          <a:gdLst/>
          <a:ahLst/>
          <a:cxnLst/>
          <a:rect l="0" t="0" r="0" b="0"/>
          <a:pathLst>
            <a:path>
              <a:moveTo>
                <a:pt x="2427535" y="145477"/>
              </a:moveTo>
              <a:arcTo wR="1732594" hR="1732594" stAng="17618812" swAng="188738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336862" y="1386283"/>
          <a:ext cx="2404273" cy="7436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Cyfathrebu â symbolau</a:t>
          </a:r>
          <a:endParaRPr lang="en-GB" sz="1800" kern="1200" dirty="0" err="1"/>
        </a:p>
      </dsp:txBody>
      <dsp:txXfrm>
        <a:off x="3373166" y="1422587"/>
        <a:ext cx="2331665" cy="671081"/>
      </dsp:txXfrm>
    </dsp:sp>
    <dsp:sp modelId="{9134C1D7-8A97-4A58-9387-B7E73CD0F522}">
      <dsp:nvSpPr>
        <dsp:cNvPr id="0" name=""/>
        <dsp:cNvSpPr/>
      </dsp:nvSpPr>
      <dsp:spPr>
        <a:xfrm>
          <a:off x="1121724" y="524015"/>
          <a:ext cx="3465188" cy="3465188"/>
        </a:xfrm>
        <a:custGeom>
          <a:avLst/>
          <a:gdLst/>
          <a:ahLst/>
          <a:cxnLst/>
          <a:rect l="0" t="0" r="0" b="0"/>
          <a:pathLst>
            <a:path>
              <a:moveTo>
                <a:pt x="3461285" y="1616366"/>
              </a:moveTo>
              <a:arcTo wR="1732594" hR="1732594" stAng="21369212" swAng="2061608"/>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076536" y="3145297"/>
          <a:ext cx="1776869" cy="7895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Cymhwysedd strategol</a:t>
          </a:r>
          <a:endParaRPr lang="en-GB" sz="1800" kern="1200" dirty="0" err="1"/>
        </a:p>
      </dsp:txBody>
      <dsp:txXfrm>
        <a:off x="3115077" y="3183838"/>
        <a:ext cx="1699787" cy="712433"/>
      </dsp:txXfrm>
    </dsp:sp>
    <dsp:sp modelId="{7FB4609E-DC55-4AFA-AACC-C5766F042F4A}">
      <dsp:nvSpPr>
        <dsp:cNvPr id="0" name=""/>
        <dsp:cNvSpPr/>
      </dsp:nvSpPr>
      <dsp:spPr>
        <a:xfrm>
          <a:off x="1340304" y="429158"/>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984320" y="3145312"/>
          <a:ext cx="1776869" cy="78949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latin typeface="Arial" panose="020B0604020202020204" pitchFamily="34" charset="0"/>
              <a:cs typeface="Arial" panose="020B0604020202020204" pitchFamily="34" charset="0"/>
            </a:rPr>
            <a:t>Rhesymu rhesymegol</a:t>
          </a:r>
          <a:endParaRPr lang="en-GB" sz="1800" kern="1200" dirty="0"/>
        </a:p>
      </dsp:txBody>
      <dsp:txXfrm>
        <a:off x="1022860" y="3183852"/>
        <a:ext cx="1699789" cy="712418"/>
      </dsp:txXfrm>
    </dsp:sp>
    <dsp:sp modelId="{5A16D349-78E8-48BD-9D23-7C3DF98CEBAA}">
      <dsp:nvSpPr>
        <dsp:cNvPr id="0" name=""/>
        <dsp:cNvSpPr/>
      </dsp:nvSpPr>
      <dsp:spPr>
        <a:xfrm>
          <a:off x="1232235" y="517873"/>
          <a:ext cx="3465188" cy="3465188"/>
        </a:xfrm>
        <a:custGeom>
          <a:avLst/>
          <a:gdLst/>
          <a:ahLst/>
          <a:cxnLst/>
          <a:rect l="0" t="0" r="0" b="0"/>
          <a:pathLst>
            <a:path>
              <a:moveTo>
                <a:pt x="243965" y="2619085"/>
              </a:moveTo>
              <a:arcTo wR="1732594" hR="1732594" stAng="8953550" swAng="192003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354924" y="1678386"/>
          <a:ext cx="1776869" cy="52526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latin typeface="Arial" panose="020B0604020202020204" pitchFamily="34" charset="0"/>
              <a:cs typeface="Arial" panose="020B0604020202020204" pitchFamily="34" charset="0"/>
            </a:rPr>
            <a:t>Rhuglder</a:t>
          </a:r>
          <a:endParaRPr lang="en-GB" sz="1800" kern="1200" dirty="0" err="1"/>
        </a:p>
      </dsp:txBody>
      <dsp:txXfrm>
        <a:off x="380565" y="1704027"/>
        <a:ext cx="1725587" cy="473979"/>
      </dsp:txXfrm>
    </dsp:sp>
    <dsp:sp modelId="{D2F6B432-B11E-4A49-ADDE-B323A55AC6C6}">
      <dsp:nvSpPr>
        <dsp:cNvPr id="0" name=""/>
        <dsp:cNvSpPr/>
      </dsp:nvSpPr>
      <dsp:spPr>
        <a:xfrm>
          <a:off x="1367520" y="668050"/>
          <a:ext cx="3465188" cy="3465188"/>
        </a:xfrm>
        <a:custGeom>
          <a:avLst/>
          <a:gdLst/>
          <a:ahLst/>
          <a:cxnLst/>
          <a:rect l="0" t="0" r="0" b="0"/>
          <a:pathLst>
            <a:path>
              <a:moveTo>
                <a:pt x="163268" y="998360"/>
              </a:moveTo>
              <a:arcTo wR="1732594" hR="1732594" stAng="12304397" swAng="263420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1687076" y="32843"/>
          <a:ext cx="2408145" cy="745850"/>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solidFill>
                <a:schemeClr val="tx1"/>
              </a:solidFill>
            </a:rPr>
            <a:t>Conceptual understanding</a:t>
          </a:r>
          <a:endParaRPr lang="en-GB" sz="1800" kern="1200" dirty="0">
            <a:solidFill>
              <a:schemeClr val="tx1"/>
            </a:solidFill>
          </a:endParaRPr>
        </a:p>
      </dsp:txBody>
      <dsp:txXfrm>
        <a:off x="1723485" y="69252"/>
        <a:ext cx="2335327" cy="673032"/>
      </dsp:txXfrm>
    </dsp:sp>
    <dsp:sp modelId="{5BBD79D9-7258-4E6B-B563-D9BB78C1C1CE}">
      <dsp:nvSpPr>
        <dsp:cNvPr id="0" name=""/>
        <dsp:cNvSpPr/>
      </dsp:nvSpPr>
      <dsp:spPr>
        <a:xfrm>
          <a:off x="926807" y="637034"/>
          <a:ext cx="3465188" cy="3465188"/>
        </a:xfrm>
        <a:custGeom>
          <a:avLst/>
          <a:gdLst/>
          <a:ahLst/>
          <a:cxnLst/>
          <a:rect l="0" t="0" r="0" b="0"/>
          <a:pathLst>
            <a:path>
              <a:moveTo>
                <a:pt x="2427535" y="145477"/>
              </a:moveTo>
              <a:arcTo wR="1732594" hR="1732594" stAng="17618812" swAng="1887384"/>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336862" y="1386283"/>
          <a:ext cx="2404273" cy="743689"/>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cy-GB" sz="1800" kern="1200" dirty="0" err="1">
              <a:solidFill>
                <a:schemeClr val="tx1"/>
              </a:solidFill>
            </a:rPr>
            <a:t>Communicating</a:t>
          </a:r>
          <a:r>
            <a:rPr lang="cy-GB" sz="1800" kern="1200" dirty="0">
              <a:solidFill>
                <a:schemeClr val="tx1"/>
              </a:solidFill>
              <a:latin typeface="Century Gothic" panose="020B0502020202020204"/>
            </a:rPr>
            <a:t> </a:t>
          </a:r>
        </a:p>
        <a:p>
          <a:pPr marL="0" lvl="0" indent="0" algn="ctr" defTabSz="800100" rtl="0">
            <a:lnSpc>
              <a:spcPct val="90000"/>
            </a:lnSpc>
            <a:spcBef>
              <a:spcPct val="0"/>
            </a:spcBef>
            <a:spcAft>
              <a:spcPct val="35000"/>
            </a:spcAft>
            <a:buNone/>
          </a:pPr>
          <a:r>
            <a:rPr lang="cy-GB" sz="1800" kern="1200" dirty="0" err="1">
              <a:solidFill>
                <a:schemeClr val="tx1"/>
              </a:solidFill>
              <a:latin typeface="Century Gothic" panose="020B0502020202020204"/>
            </a:rPr>
            <a:t>using</a:t>
          </a:r>
          <a:r>
            <a:rPr lang="cy-GB" sz="1800" kern="1200" dirty="0">
              <a:solidFill>
                <a:schemeClr val="tx1"/>
              </a:solidFill>
              <a:latin typeface="Century Gothic" panose="020B0502020202020204"/>
            </a:rPr>
            <a:t> </a:t>
          </a:r>
          <a:r>
            <a:rPr lang="cy-GB" sz="1800" kern="1200" dirty="0" err="1">
              <a:solidFill>
                <a:schemeClr val="tx1"/>
              </a:solidFill>
            </a:rPr>
            <a:t>symbols</a:t>
          </a:r>
          <a:endParaRPr lang="en-GB" sz="1800" kern="1200" dirty="0" err="1">
            <a:solidFill>
              <a:schemeClr val="tx1"/>
            </a:solidFill>
          </a:endParaRPr>
        </a:p>
      </dsp:txBody>
      <dsp:txXfrm>
        <a:off x="3373166" y="1422587"/>
        <a:ext cx="2331665" cy="671081"/>
      </dsp:txXfrm>
    </dsp:sp>
    <dsp:sp modelId="{9134C1D7-8A97-4A58-9387-B7E73CD0F522}">
      <dsp:nvSpPr>
        <dsp:cNvPr id="0" name=""/>
        <dsp:cNvSpPr/>
      </dsp:nvSpPr>
      <dsp:spPr>
        <a:xfrm>
          <a:off x="1121724" y="524015"/>
          <a:ext cx="3465188" cy="3465188"/>
        </a:xfrm>
        <a:custGeom>
          <a:avLst/>
          <a:gdLst/>
          <a:ahLst/>
          <a:cxnLst/>
          <a:rect l="0" t="0" r="0" b="0"/>
          <a:pathLst>
            <a:path>
              <a:moveTo>
                <a:pt x="3461285" y="1616366"/>
              </a:moveTo>
              <a:arcTo wR="1732594" hR="1732594" stAng="21369212" swAng="2061608"/>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076536" y="3145297"/>
          <a:ext cx="1776869" cy="789515"/>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solidFill>
                <a:schemeClr val="tx1"/>
              </a:solidFill>
            </a:rPr>
            <a:t>Strategic</a:t>
          </a:r>
          <a:r>
            <a:rPr lang="cy-GB" sz="1800" kern="1200" dirty="0">
              <a:solidFill>
                <a:schemeClr val="tx1"/>
              </a:solidFill>
            </a:rPr>
            <a:t> </a:t>
          </a:r>
          <a:r>
            <a:rPr lang="cy-GB" sz="1800" kern="1200" dirty="0" err="1">
              <a:solidFill>
                <a:schemeClr val="tx1"/>
              </a:solidFill>
            </a:rPr>
            <a:t>competence</a:t>
          </a:r>
          <a:endParaRPr lang="en-GB" sz="1800" kern="1200" dirty="0" err="1">
            <a:solidFill>
              <a:schemeClr val="tx1"/>
            </a:solidFill>
          </a:endParaRPr>
        </a:p>
      </dsp:txBody>
      <dsp:txXfrm>
        <a:off x="3115077" y="3183838"/>
        <a:ext cx="1699787" cy="712433"/>
      </dsp:txXfrm>
    </dsp:sp>
    <dsp:sp modelId="{7FB4609E-DC55-4AFA-AACC-C5766F042F4A}">
      <dsp:nvSpPr>
        <dsp:cNvPr id="0" name=""/>
        <dsp:cNvSpPr/>
      </dsp:nvSpPr>
      <dsp:spPr>
        <a:xfrm>
          <a:off x="1340304" y="429158"/>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984320" y="3145312"/>
          <a:ext cx="1776869" cy="789498"/>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solidFill>
                <a:schemeClr val="tx1"/>
              </a:solidFill>
            </a:rPr>
            <a:t>Logical reasoning</a:t>
          </a:r>
          <a:endParaRPr lang="en-GB" sz="1800" kern="1200" dirty="0">
            <a:solidFill>
              <a:schemeClr val="tx1"/>
            </a:solidFill>
          </a:endParaRPr>
        </a:p>
      </dsp:txBody>
      <dsp:txXfrm>
        <a:off x="1022860" y="3183852"/>
        <a:ext cx="1699789" cy="712418"/>
      </dsp:txXfrm>
    </dsp:sp>
    <dsp:sp modelId="{5A16D349-78E8-48BD-9D23-7C3DF98CEBAA}">
      <dsp:nvSpPr>
        <dsp:cNvPr id="0" name=""/>
        <dsp:cNvSpPr/>
      </dsp:nvSpPr>
      <dsp:spPr>
        <a:xfrm>
          <a:off x="1232235" y="517873"/>
          <a:ext cx="3465188" cy="3465188"/>
        </a:xfrm>
        <a:custGeom>
          <a:avLst/>
          <a:gdLst/>
          <a:ahLst/>
          <a:cxnLst/>
          <a:rect l="0" t="0" r="0" b="0"/>
          <a:pathLst>
            <a:path>
              <a:moveTo>
                <a:pt x="243965" y="2619085"/>
              </a:moveTo>
              <a:arcTo wR="1732594" hR="1732594" stAng="8953550" swAng="192003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354924" y="1678386"/>
          <a:ext cx="1776869" cy="525261"/>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err="1">
              <a:solidFill>
                <a:schemeClr val="tx1"/>
              </a:solidFill>
            </a:rPr>
            <a:t>Fluency</a:t>
          </a:r>
          <a:endParaRPr lang="en-GB" sz="1800" kern="1200" dirty="0" err="1">
            <a:solidFill>
              <a:schemeClr val="tx1"/>
            </a:solidFill>
          </a:endParaRPr>
        </a:p>
      </dsp:txBody>
      <dsp:txXfrm>
        <a:off x="380565" y="1704027"/>
        <a:ext cx="1725587" cy="473979"/>
      </dsp:txXfrm>
    </dsp:sp>
    <dsp:sp modelId="{D2F6B432-B11E-4A49-ADDE-B323A55AC6C6}">
      <dsp:nvSpPr>
        <dsp:cNvPr id="0" name=""/>
        <dsp:cNvSpPr/>
      </dsp:nvSpPr>
      <dsp:spPr>
        <a:xfrm>
          <a:off x="1367520" y="668050"/>
          <a:ext cx="3465188" cy="3465188"/>
        </a:xfrm>
        <a:custGeom>
          <a:avLst/>
          <a:gdLst/>
          <a:ahLst/>
          <a:cxnLst/>
          <a:rect l="0" t="0" r="0" b="0"/>
          <a:pathLst>
            <a:path>
              <a:moveTo>
                <a:pt x="163268" y="998360"/>
              </a:moveTo>
              <a:arcTo wR="1732594" hR="1732594" stAng="12304397" swAng="2634200"/>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CA8216-F9BE-4B80-A258-9E004B1DB580}">
      <dsp:nvSpPr>
        <dsp:cNvPr id="0" name=""/>
        <dsp:cNvSpPr/>
      </dsp:nvSpPr>
      <dsp:spPr>
        <a:xfrm>
          <a:off x="2159565" y="32843"/>
          <a:ext cx="1776869" cy="745850"/>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solidFill>
                <a:schemeClr val="tx1"/>
              </a:solidFill>
              <a:latin typeface="Arial" panose="020B0604020202020204" pitchFamily="34" charset="0"/>
              <a:cs typeface="Arial" panose="020B0604020202020204" pitchFamily="34" charset="0"/>
            </a:rPr>
            <a:t>Dealltwriaeth gysyniadol</a:t>
          </a:r>
          <a:endParaRPr lang="en-GB" sz="1800" kern="1200" dirty="0">
            <a:solidFill>
              <a:schemeClr val="tx1"/>
            </a:solidFill>
            <a:latin typeface="Arial" panose="020B0604020202020204" pitchFamily="34" charset="0"/>
            <a:cs typeface="Arial" panose="020B0604020202020204" pitchFamily="34" charset="0"/>
          </a:endParaRPr>
        </a:p>
      </dsp:txBody>
      <dsp:txXfrm>
        <a:off x="2195974" y="69252"/>
        <a:ext cx="1704051" cy="673032"/>
      </dsp:txXfrm>
    </dsp:sp>
    <dsp:sp modelId="{5BBD79D9-7258-4E6B-B563-D9BB78C1C1CE}">
      <dsp:nvSpPr>
        <dsp:cNvPr id="0" name=""/>
        <dsp:cNvSpPr/>
      </dsp:nvSpPr>
      <dsp:spPr>
        <a:xfrm>
          <a:off x="1250196" y="364828"/>
          <a:ext cx="3465188" cy="3465188"/>
        </a:xfrm>
        <a:custGeom>
          <a:avLst/>
          <a:gdLst/>
          <a:ahLst/>
          <a:cxnLst/>
          <a:rect l="0" t="0" r="0" b="0"/>
          <a:pathLst>
            <a:path>
              <a:moveTo>
                <a:pt x="2694287" y="291403"/>
              </a:moveTo>
              <a:arcTo wR="1732594" hR="1732594" stAng="18222889" swAng="1903967"/>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7C73C4C4-D67E-4E93-977A-CB644DAE8612}">
      <dsp:nvSpPr>
        <dsp:cNvPr id="0" name=""/>
        <dsp:cNvSpPr/>
      </dsp:nvSpPr>
      <dsp:spPr>
        <a:xfrm>
          <a:off x="3807416" y="1386283"/>
          <a:ext cx="1776869" cy="743689"/>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solidFill>
                <a:schemeClr val="tx1"/>
              </a:solidFill>
              <a:latin typeface="Arial" panose="020B0604020202020204" pitchFamily="34" charset="0"/>
              <a:cs typeface="Arial" panose="020B0604020202020204" pitchFamily="34" charset="0"/>
            </a:rPr>
            <a:t>Cyfathrebu â symbolau</a:t>
          </a:r>
          <a:endParaRPr lang="en-GB" sz="1800" kern="1200" dirty="0">
            <a:solidFill>
              <a:schemeClr val="tx1"/>
            </a:solidFill>
            <a:latin typeface="Arial" panose="020B0604020202020204" pitchFamily="34" charset="0"/>
            <a:cs typeface="Arial" panose="020B0604020202020204" pitchFamily="34" charset="0"/>
          </a:endParaRPr>
        </a:p>
      </dsp:txBody>
      <dsp:txXfrm>
        <a:off x="3843720" y="1422587"/>
        <a:ext cx="1704261" cy="671081"/>
      </dsp:txXfrm>
    </dsp:sp>
    <dsp:sp modelId="{9134C1D7-8A97-4A58-9387-B7E73CD0F522}">
      <dsp:nvSpPr>
        <dsp:cNvPr id="0" name=""/>
        <dsp:cNvSpPr/>
      </dsp:nvSpPr>
      <dsp:spPr>
        <a:xfrm>
          <a:off x="1278575" y="524015"/>
          <a:ext cx="3465188" cy="3465188"/>
        </a:xfrm>
        <a:custGeom>
          <a:avLst/>
          <a:gdLst/>
          <a:ahLst/>
          <a:cxnLst/>
          <a:rect l="0" t="0" r="0" b="0"/>
          <a:pathLst>
            <a:path>
              <a:moveTo>
                <a:pt x="3461285" y="1616366"/>
              </a:moveTo>
              <a:arcTo wR="1732594" hR="1732594" stAng="21369212" swAng="2061608"/>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D29DF543-05FD-4F04-9DE4-97A18088DCC8}">
      <dsp:nvSpPr>
        <dsp:cNvPr id="0" name=""/>
        <dsp:cNvSpPr/>
      </dsp:nvSpPr>
      <dsp:spPr>
        <a:xfrm>
          <a:off x="3233387" y="3145297"/>
          <a:ext cx="1776869" cy="789515"/>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solidFill>
                <a:schemeClr val="tx1"/>
              </a:solidFill>
              <a:latin typeface="Arial" panose="020B0604020202020204" pitchFamily="34" charset="0"/>
              <a:cs typeface="Arial" panose="020B0604020202020204" pitchFamily="34" charset="0"/>
            </a:rPr>
            <a:t>Cymhwysedd strategol</a:t>
          </a:r>
          <a:endParaRPr lang="en-GB" sz="1800" kern="1200" dirty="0">
            <a:solidFill>
              <a:schemeClr val="tx1"/>
            </a:solidFill>
            <a:latin typeface="Arial" panose="020B0604020202020204" pitchFamily="34" charset="0"/>
            <a:cs typeface="Arial" panose="020B0604020202020204" pitchFamily="34" charset="0"/>
          </a:endParaRPr>
        </a:p>
      </dsp:txBody>
      <dsp:txXfrm>
        <a:off x="3271928" y="3183838"/>
        <a:ext cx="1699787" cy="712433"/>
      </dsp:txXfrm>
    </dsp:sp>
    <dsp:sp modelId="{7FB4609E-DC55-4AFA-AACC-C5766F042F4A}">
      <dsp:nvSpPr>
        <dsp:cNvPr id="0" name=""/>
        <dsp:cNvSpPr/>
      </dsp:nvSpPr>
      <dsp:spPr>
        <a:xfrm>
          <a:off x="1497155" y="429158"/>
          <a:ext cx="3465188" cy="3465188"/>
        </a:xfrm>
        <a:custGeom>
          <a:avLst/>
          <a:gdLst/>
          <a:ahLst/>
          <a:cxnLst/>
          <a:rect l="0" t="0" r="0" b="0"/>
          <a:pathLst>
            <a:path>
              <a:moveTo>
                <a:pt x="1733065" y="3465188"/>
              </a:moveTo>
              <a:arcTo wR="1732594" hR="1732594" stAng="5399065" swAng="616519"/>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0F4ABDF7-7123-49E7-8BD7-148EBB95C4BD}">
      <dsp:nvSpPr>
        <dsp:cNvPr id="0" name=""/>
        <dsp:cNvSpPr/>
      </dsp:nvSpPr>
      <dsp:spPr>
        <a:xfrm>
          <a:off x="1141171" y="3145312"/>
          <a:ext cx="1776869" cy="789498"/>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dirty="0">
              <a:solidFill>
                <a:schemeClr val="tx1"/>
              </a:solidFill>
              <a:latin typeface="Arial" panose="020B0604020202020204" pitchFamily="34" charset="0"/>
              <a:cs typeface="Arial" panose="020B0604020202020204" pitchFamily="34" charset="0"/>
            </a:rPr>
            <a:t>Rhesymu rhesymegol</a:t>
          </a:r>
          <a:endParaRPr lang="en-GB" sz="1800" kern="1200" dirty="0">
            <a:solidFill>
              <a:schemeClr val="tx1"/>
            </a:solidFill>
            <a:latin typeface="Arial" panose="020B0604020202020204" pitchFamily="34" charset="0"/>
            <a:cs typeface="Arial" panose="020B0604020202020204" pitchFamily="34" charset="0"/>
          </a:endParaRPr>
        </a:p>
      </dsp:txBody>
      <dsp:txXfrm>
        <a:off x="1179711" y="3183852"/>
        <a:ext cx="1699789" cy="712418"/>
      </dsp:txXfrm>
    </dsp:sp>
    <dsp:sp modelId="{5A16D349-78E8-48BD-9D23-7C3DF98CEBAA}">
      <dsp:nvSpPr>
        <dsp:cNvPr id="0" name=""/>
        <dsp:cNvSpPr/>
      </dsp:nvSpPr>
      <dsp:spPr>
        <a:xfrm>
          <a:off x="1389086" y="517873"/>
          <a:ext cx="3465188" cy="3465188"/>
        </a:xfrm>
        <a:custGeom>
          <a:avLst/>
          <a:gdLst/>
          <a:ahLst/>
          <a:cxnLst/>
          <a:rect l="0" t="0" r="0" b="0"/>
          <a:pathLst>
            <a:path>
              <a:moveTo>
                <a:pt x="243965" y="2619085"/>
              </a:moveTo>
              <a:arcTo wR="1732594" hR="1732594" stAng="8953550" swAng="1920036"/>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 modelId="{951352FD-D208-4A2B-AABB-90A73E151BBC}">
      <dsp:nvSpPr>
        <dsp:cNvPr id="0" name=""/>
        <dsp:cNvSpPr/>
      </dsp:nvSpPr>
      <dsp:spPr>
        <a:xfrm>
          <a:off x="511775" y="1678386"/>
          <a:ext cx="1776869" cy="525261"/>
        </a:xfrm>
        <a:prstGeom prst="roundRect">
          <a:avLst/>
        </a:prstGeom>
        <a:solidFill>
          <a:schemeClr val="accent3"/>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GB" sz="1800" kern="1200" noProof="0" dirty="0">
              <a:solidFill>
                <a:schemeClr val="tx1"/>
              </a:solidFill>
              <a:latin typeface="Arial" panose="020B0604020202020204" pitchFamily="34" charset="0"/>
              <a:cs typeface="Arial" panose="020B0604020202020204" pitchFamily="34" charset="0"/>
            </a:rPr>
            <a:t>Rhuglder</a:t>
          </a:r>
        </a:p>
      </dsp:txBody>
      <dsp:txXfrm>
        <a:off x="537416" y="1704027"/>
        <a:ext cx="1725587" cy="473979"/>
      </dsp:txXfrm>
    </dsp:sp>
    <dsp:sp modelId="{D2F6B432-B11E-4A49-ADDE-B323A55AC6C6}">
      <dsp:nvSpPr>
        <dsp:cNvPr id="0" name=""/>
        <dsp:cNvSpPr/>
      </dsp:nvSpPr>
      <dsp:spPr>
        <a:xfrm>
          <a:off x="1406211" y="347624"/>
          <a:ext cx="3465188" cy="3465188"/>
        </a:xfrm>
        <a:custGeom>
          <a:avLst/>
          <a:gdLst/>
          <a:ahLst/>
          <a:cxnLst/>
          <a:rect l="0" t="0" r="0" b="0"/>
          <a:pathLst>
            <a:path>
              <a:moveTo>
                <a:pt x="50176" y="1318645"/>
              </a:moveTo>
              <a:arcTo wR="1732594" hR="1732594" stAng="11629363" swAng="2480981"/>
            </a:path>
          </a:pathLst>
        </a:custGeom>
        <a:noFill/>
        <a:ln w="19050" cap="flat" cmpd="sng" algn="ctr">
          <a:solidFill>
            <a:schemeClr val="accent1"/>
          </a:solidFill>
          <a:prstDash val="solid"/>
        </a:ln>
        <a:effectLst/>
        <a:scene3d>
          <a:camera prst="orthographicFront">
            <a:rot lat="0" lon="0" rev="0"/>
          </a:camera>
          <a:lightRig rig="threePt" dir="t"/>
        </a:scene3d>
        <a:sp3d>
          <a:bevelT w="25400" h="12700"/>
        </a:sp3d>
      </dsp:spPr>
      <dsp:style>
        <a:lnRef idx="3">
          <a:schemeClr val="accent1"/>
        </a:lnRef>
        <a:fillRef idx="0">
          <a:schemeClr val="accent1"/>
        </a:fillRef>
        <a:effectRef idx="2">
          <a:schemeClr val="accent1"/>
        </a:effectRef>
        <a:fontRef idx="minor">
          <a:schemeClr val="tx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9/9/2026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hwb.gov.wales/curriculum-for-wales/mathematics-and-numeracy/"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hwb.gov.wales/cwricwlwm-i-gymru/mathemateg-a-rhifedd/"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a:t>
            </a:fld>
            <a:endParaRPr lang="en-GB"/>
          </a:p>
        </p:txBody>
      </p:sp>
    </p:spTree>
    <p:extLst>
      <p:ext uri="{BB962C8B-B14F-4D97-AF65-F5344CB8AC3E}">
        <p14:creationId xmlns:p14="http://schemas.microsoft.com/office/powerpoint/2010/main" val="1107669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In no more than 5 words, describe your </a:t>
            </a:r>
            <a:r>
              <a:rPr lang="en-GB" dirty="0">
                <a:latin typeface="Century Gothic" panose="020B0502020202020204"/>
              </a:rPr>
              <a:t>(maths) </a:t>
            </a:r>
            <a:r>
              <a:rPr lang="en-GB" b="1" dirty="0">
                <a:latin typeface="Century Gothic" panose="020B0502020202020204"/>
              </a:rPr>
              <a:t>learning</a:t>
            </a:r>
            <a:r>
              <a:rPr lang="en-GB" dirty="0"/>
              <a:t> experience in </a:t>
            </a:r>
            <a:r>
              <a:rPr lang="en-GB" dirty="0">
                <a:latin typeface="Century Gothic" panose="020B0502020202020204"/>
              </a:rPr>
              <a:t>school.</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latin typeface="Century Gothic" panose="020B0502020202020204"/>
              </a:rPr>
              <a:t>What</a:t>
            </a:r>
            <a:r>
              <a:rPr lang="en-GB" dirty="0"/>
              <a:t> would you change about your school </a:t>
            </a:r>
            <a:r>
              <a:rPr lang="en-GB" dirty="0">
                <a:latin typeface="Century Gothic" panose="020B0502020202020204"/>
              </a:rPr>
              <a:t>(maths) experience</a:t>
            </a:r>
            <a:r>
              <a:rPr lang="en-GB" dirty="0"/>
              <a:t>?</a:t>
            </a:r>
            <a:r>
              <a:rPr lang="en-GB" dirty="0">
                <a:latin typeface="Century Gothic" panose="020B0502020202020204"/>
              </a:rPr>
              <a:t> </a:t>
            </a: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r>
              <a:rPr lang="en-GB" dirty="0"/>
              <a:t>What were the highlights of your school </a:t>
            </a:r>
            <a:r>
              <a:rPr lang="en-GB" dirty="0">
                <a:latin typeface="Century Gothic" panose="020B0502020202020204"/>
              </a:rPr>
              <a:t>(maths) experiences</a:t>
            </a:r>
            <a:r>
              <a:rPr lang="en-GB" dirty="0"/>
              <a:t>?</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atin typeface="Century Gothic" panose="020B0502020202020204"/>
            </a:endParaRPr>
          </a:p>
          <a:p>
            <a:pPr marL="228600" marR="0" lvl="0" indent="-228600" algn="l" defTabSz="914400" rtl="0" eaLnBrk="1" fontAlgn="auto" latinLnBrk="0" hangingPunct="1">
              <a:lnSpc>
                <a:spcPct val="100000"/>
              </a:lnSpc>
              <a:spcBef>
                <a:spcPts val="0"/>
              </a:spcBef>
              <a:spcAft>
                <a:spcPts val="0"/>
              </a:spcAft>
              <a:buClrTx/>
              <a:buSzTx/>
              <a:buFontTx/>
              <a:buAutoNum type="arabicPeriod"/>
              <a:tabLst/>
              <a:defRPr/>
            </a:pPr>
            <a:endParaRPr lang="en-US" dirty="0">
              <a:latin typeface="Century Gothic" panose="020B0502020202020204"/>
            </a:endParaRPr>
          </a:p>
          <a:p>
            <a:r>
              <a:rPr lang="en-GB" dirty="0"/>
              <a:t>Collect verbal feedback if they want, no pressure here since some may have had adverse experiences.</a:t>
            </a:r>
          </a:p>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3945518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3</a:t>
            </a:fld>
            <a:endParaRPr lang="en-US" dirty="0"/>
          </a:p>
        </p:txBody>
      </p:sp>
    </p:spTree>
    <p:extLst>
      <p:ext uri="{BB962C8B-B14F-4D97-AF65-F5344CB8AC3E}">
        <p14:creationId xmlns:p14="http://schemas.microsoft.com/office/powerpoint/2010/main" val="27529447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hlinkClick r:id="rId3"/>
              </a:rPr>
              <a:t>https://hwb.gov.wales/curriculum-for-wales/mathematics-and-numeracy/</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F4E3B16-F2AC-4323-8003-260BD5B436E0}"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786199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hlinkClick r:id="rId3"/>
              </a:rPr>
              <a:t>https://hwb.gov.wales/cwricwlwm-i-gymru/mathemateg-a-rhifedd/</a:t>
            </a:r>
            <a:endParaRPr lang="en-GB" dirty="0"/>
          </a:p>
        </p:txBody>
      </p:sp>
      <p:sp>
        <p:nvSpPr>
          <p:cNvPr id="4" name="Slide Number Placeholder 3"/>
          <p:cNvSpPr>
            <a:spLocks noGrp="1"/>
          </p:cNvSpPr>
          <p:nvPr>
            <p:ph type="sldNum" sz="quarter" idx="10"/>
          </p:nvPr>
        </p:nvSpPr>
        <p:spPr/>
        <p:txBody>
          <a:bodyPr/>
          <a:lstStyle/>
          <a:p>
            <a:fld id="{5603C52C-5E29-41AF-BAA3-8217E886DA08}" type="slidenum">
              <a:rPr lang="en-US" smtClean="0"/>
              <a:t>5</a:t>
            </a:fld>
            <a:endParaRPr lang="en-US" dirty="0"/>
          </a:p>
        </p:txBody>
      </p:sp>
    </p:spTree>
    <p:extLst>
      <p:ext uri="{BB962C8B-B14F-4D97-AF65-F5344CB8AC3E}">
        <p14:creationId xmlns:p14="http://schemas.microsoft.com/office/powerpoint/2010/main" val="1270093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883B1D-DC06-BC89-E692-A2AB302FBB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F372A8-E857-E6C6-BFE9-78C36807B1C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3982713-EE14-C9E9-EB82-7DF9565008A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EDBF0DF-B995-268D-CE2F-8D7DCCAA40D1}"/>
              </a:ext>
            </a:extLst>
          </p:cNvPr>
          <p:cNvSpPr>
            <a:spLocks noGrp="1"/>
          </p:cNvSpPr>
          <p:nvPr>
            <p:ph type="sldNum" sz="quarter" idx="5"/>
          </p:nvPr>
        </p:nvSpPr>
        <p:spPr/>
        <p:txBody>
          <a:bodyPr/>
          <a:lstStyle/>
          <a:p>
            <a:fld id="{5603C52C-5E29-41AF-BAA3-8217E886DA08}" type="slidenum">
              <a:rPr lang="en-US" smtClean="0"/>
              <a:t>6</a:t>
            </a:fld>
            <a:endParaRPr lang="en-US" dirty="0"/>
          </a:p>
        </p:txBody>
      </p:sp>
    </p:spTree>
    <p:extLst>
      <p:ext uri="{BB962C8B-B14F-4D97-AF65-F5344CB8AC3E}">
        <p14:creationId xmlns:p14="http://schemas.microsoft.com/office/powerpoint/2010/main" val="7559038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59218D-7D9C-8A94-6BDD-C0EC952177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02BD32-375E-5A88-1E06-29CDCB6635C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B82BDE8-5E3E-31B0-CBCF-FACEFBCB2145}"/>
              </a:ext>
            </a:extLst>
          </p:cNvPr>
          <p:cNvSpPr>
            <a:spLocks noGrp="1"/>
          </p:cNvSpPr>
          <p:nvPr>
            <p:ph type="body" idx="1"/>
          </p:nvPr>
        </p:nvSpPr>
        <p:spPr/>
        <p:txBody>
          <a:bodyPr/>
          <a:lstStyle/>
          <a:p>
            <a:pPr>
              <a:defRPr/>
            </a:pPr>
            <a:endParaRPr lang="en-GB" i="0" dirty="0">
              <a:latin typeface="Arial" panose="020B0604020202020204" pitchFamily="34" charset="0"/>
              <a:cs typeface="Arial" panose="020B0604020202020204" pitchFamily="34" charset="0"/>
            </a:endParaRPr>
          </a:p>
          <a:p>
            <a:pPr>
              <a:defRPr/>
            </a:pPr>
            <a:r>
              <a:rPr lang="en-GB" i="0" dirty="0">
                <a:latin typeface="Arial" panose="020B0604020202020204" pitchFamily="34" charset="0"/>
                <a:cs typeface="Arial" panose="020B0604020202020204" pitchFamily="34" charset="0"/>
              </a:rPr>
              <a:t>A frequently asked question is, ‘How is it different to the old curriculum?’ which is a fair point given that much of the content in mathematics cannot be changed.</a:t>
            </a:r>
          </a:p>
          <a:p>
            <a:pPr>
              <a:defRPr/>
            </a:pPr>
            <a:endParaRPr lang="en-US" i="0" dirty="0">
              <a:latin typeface="Arial" panose="020B0604020202020204" pitchFamily="34" charset="0"/>
              <a:cs typeface="Arial" panose="020B0604020202020204" pitchFamily="34" charset="0"/>
            </a:endParaRPr>
          </a:p>
          <a:p>
            <a:pPr>
              <a:defRPr/>
            </a:pPr>
            <a:r>
              <a:rPr lang="en-GB" i="0" dirty="0">
                <a:latin typeface="Arial" panose="020B0604020202020204" pitchFamily="34" charset="0"/>
                <a:cs typeface="Arial" panose="020B0604020202020204" pitchFamily="34" charset="0"/>
              </a:rPr>
              <a:t>The emphasis is on the pedagogy – this will be key to making it different.  </a:t>
            </a:r>
            <a:endParaRPr lang="en-US" i="0" dirty="0">
              <a:latin typeface="Arial" panose="020B0604020202020204" pitchFamily="34" charset="0"/>
              <a:cs typeface="Arial" panose="020B0604020202020204" pitchFamily="34" charset="0"/>
            </a:endParaRPr>
          </a:p>
          <a:p>
            <a:pPr>
              <a:defRPr/>
            </a:pPr>
            <a:endParaRPr lang="en-GB" i="0" dirty="0">
              <a:latin typeface="Arial" panose="020B0604020202020204" pitchFamily="34" charset="0"/>
              <a:cs typeface="Arial" panose="020B0604020202020204" pitchFamily="34" charset="0"/>
            </a:endParaRPr>
          </a:p>
          <a:p>
            <a:pPr>
              <a:defRPr/>
            </a:pPr>
            <a:r>
              <a:rPr lang="en-GB" i="0" dirty="0">
                <a:latin typeface="Arial" panose="020B0604020202020204" pitchFamily="34" charset="0"/>
                <a:cs typeface="Arial" panose="020B0604020202020204" pitchFamily="34" charset="0"/>
              </a:rPr>
              <a:t>This is an example from the current</a:t>
            </a:r>
            <a:r>
              <a:rPr lang="en-GB" i="0" baseline="0" dirty="0">
                <a:latin typeface="Arial" panose="020B0604020202020204" pitchFamily="34" charset="0"/>
                <a:cs typeface="Arial" panose="020B0604020202020204" pitchFamily="34" charset="0"/>
              </a:rPr>
              <a:t> </a:t>
            </a:r>
            <a:r>
              <a:rPr lang="en-GB" i="0" dirty="0">
                <a:latin typeface="Arial" panose="020B0604020202020204" pitchFamily="34" charset="0"/>
                <a:cs typeface="Arial" panose="020B0604020202020204" pitchFamily="34" charset="0"/>
              </a:rPr>
              <a:t>and new curriculum for the purposes of illustration. On the left is a statement from the 2008, concept-based curriculum, which is a product curriculum. Notice that it states what the learners should do. On the right, is a statement from the new curriculum which is aligns with a process curriculum. Notice that it emphasises understanding, and while it is almost certainly true that, in developing this understanding, learners will perform the sorts of calculations specified in the 2008 curriculum, the new curriculum demands more.</a:t>
            </a:r>
          </a:p>
          <a:p>
            <a:endParaRPr lang="en-GB" dirty="0"/>
          </a:p>
          <a:p>
            <a:r>
              <a:rPr lang="cy-GB" sz="1200" i="0" kern="1200" dirty="0">
                <a:solidFill>
                  <a:schemeClr val="tx1"/>
                </a:solidFill>
                <a:effectLst/>
                <a:latin typeface="+mn-lt"/>
                <a:ea typeface="+mn-ea"/>
                <a:cs typeface="+mn-cs"/>
              </a:rPr>
              <a:t>Un o'r cwestiynau cyffredin yw ‘Sut mae'n wahanol i'r cwricwlwm </a:t>
            </a:r>
            <a:r>
              <a:rPr lang="cy-GB" sz="1200" i="0" kern="1200" dirty="0" err="1">
                <a:solidFill>
                  <a:schemeClr val="tx1"/>
                </a:solidFill>
                <a:effectLst/>
                <a:latin typeface="+mn-lt"/>
                <a:ea typeface="+mn-ea"/>
                <a:cs typeface="+mn-cs"/>
              </a:rPr>
              <a:t>henffodus</a:t>
            </a:r>
            <a:r>
              <a:rPr lang="cy-GB" sz="1200" i="0" kern="1200" dirty="0">
                <a:solidFill>
                  <a:schemeClr val="tx1"/>
                </a:solidFill>
                <a:effectLst/>
                <a:latin typeface="+mn-lt"/>
                <a:ea typeface="+mn-ea"/>
                <a:cs typeface="+mn-cs"/>
              </a:rPr>
              <a:t>?' sy'n ddigon teg o ystyried na ellir newid cryn dipyn o'r cynnwys mewn mathemateg. </a:t>
            </a:r>
            <a:endParaRPr lang="en-GB" sz="1200" i="0" kern="1200" dirty="0">
              <a:solidFill>
                <a:schemeClr val="tx1"/>
              </a:solidFill>
              <a:effectLst/>
              <a:latin typeface="+mn-lt"/>
              <a:ea typeface="+mn-ea"/>
              <a:cs typeface="+mn-cs"/>
            </a:endParaRPr>
          </a:p>
          <a:p>
            <a:r>
              <a:rPr lang="en-GB" sz="1200" i="0" kern="1200" dirty="0">
                <a:solidFill>
                  <a:schemeClr val="tx1"/>
                </a:solidFill>
                <a:effectLst/>
                <a:latin typeface="+mn-lt"/>
                <a:ea typeface="+mn-ea"/>
                <a:cs typeface="+mn-cs"/>
              </a:rPr>
              <a:t> </a:t>
            </a:r>
          </a:p>
          <a:p>
            <a:r>
              <a:rPr lang="cy-GB" sz="1200" i="0" kern="1200" dirty="0">
                <a:solidFill>
                  <a:schemeClr val="tx1"/>
                </a:solidFill>
                <a:effectLst/>
                <a:latin typeface="+mn-lt"/>
                <a:ea typeface="+mn-ea"/>
                <a:cs typeface="+mn-cs"/>
              </a:rPr>
              <a:t>Mae'r pwyslais ar addysgeg – bydd hyn yn allweddol i'w wneud yn wahanol. </a:t>
            </a:r>
            <a:endParaRPr lang="en-GB" sz="1200" i="0" kern="1200" dirty="0">
              <a:solidFill>
                <a:schemeClr val="tx1"/>
              </a:solidFill>
              <a:effectLst/>
              <a:latin typeface="+mn-lt"/>
              <a:ea typeface="+mn-ea"/>
              <a:cs typeface="+mn-cs"/>
            </a:endParaRPr>
          </a:p>
          <a:p>
            <a:r>
              <a:rPr lang="en-GB" sz="1200" i="0" kern="1200" dirty="0">
                <a:solidFill>
                  <a:schemeClr val="tx1"/>
                </a:solidFill>
                <a:effectLst/>
                <a:latin typeface="+mn-lt"/>
                <a:ea typeface="+mn-ea"/>
                <a:cs typeface="+mn-cs"/>
              </a:rPr>
              <a:t> </a:t>
            </a:r>
          </a:p>
          <a:p>
            <a:r>
              <a:rPr lang="cy-GB" sz="1200" i="0" kern="1200" dirty="0">
                <a:solidFill>
                  <a:schemeClr val="tx1"/>
                </a:solidFill>
                <a:effectLst/>
                <a:latin typeface="+mn-lt"/>
                <a:ea typeface="+mn-ea"/>
                <a:cs typeface="+mn-cs"/>
              </a:rPr>
              <a:t>Dyma enghraifft o'r cwricwlwm blaenorol a'r cwricwlwm newydd er mwyn dangos hyn. Mae'r enghraifft ar y chwith yn ddatganiad o'r cwricwlwm blaenorol, a oedd yn seiliedig ar gysyniadau, sef cwricwlwm cynnyrch. Sylwch ei fod yn nodi'r hyn y dylai dysgwyr ei wneud. Mae'r enghraifft ar y dde yn ddatganiad o'r cwricwlwm newydd, sef cwricwlwm proses. Sylwch ei fod yn rhoi pwyslais ar ddealltwriaeth, ac er ei fod bron yn bendant yn wir y bydd dysgwyr, drwy feithrin y fath ddealltwriaeth, yn cyflawni'r mathau o gyfrifiadau a nodir yn y cwricwlwm blaenorol, mae'r cwricwlwm newydd yn gofyn am fwy. </a:t>
            </a:r>
            <a:endParaRPr lang="en-GB" sz="120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35F66116-59CB-586C-DC2F-3ED4D43C97F9}"/>
              </a:ext>
            </a:extLst>
          </p:cNvPr>
          <p:cNvSpPr>
            <a:spLocks noGrp="1"/>
          </p:cNvSpPr>
          <p:nvPr>
            <p:ph type="sldNum" sz="quarter" idx="5"/>
          </p:nvPr>
        </p:nvSpPr>
        <p:spPr/>
        <p:txBody>
          <a:bodyPr/>
          <a:lstStyle/>
          <a:p>
            <a:fld id="{5603C52C-5E29-41AF-BAA3-8217E886DA08}" type="slidenum">
              <a:rPr lang="en-US" smtClean="0"/>
              <a:t>7</a:t>
            </a:fld>
            <a:endParaRPr lang="en-US" dirty="0"/>
          </a:p>
        </p:txBody>
      </p:sp>
    </p:spTree>
    <p:extLst>
      <p:ext uri="{BB962C8B-B14F-4D97-AF65-F5344CB8AC3E}">
        <p14:creationId xmlns:p14="http://schemas.microsoft.com/office/powerpoint/2010/main" val="3978386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300D73-6C0F-C244-28D8-169F488933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555E18-8028-3C58-1AA6-29CC55773E1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0D8C21F-20C0-760B-2BFF-F02D3B0C1B8A}"/>
              </a:ext>
            </a:extLst>
          </p:cNvPr>
          <p:cNvSpPr>
            <a:spLocks noGrp="1"/>
          </p:cNvSpPr>
          <p:nvPr>
            <p:ph type="body" idx="1"/>
          </p:nvPr>
        </p:nvSpPr>
        <p:spPr/>
        <p:txBody>
          <a:bodyPr/>
          <a:lstStyle/>
          <a:p>
            <a:endParaRPr lang="cy-GB" sz="1200" kern="1200" dirty="0">
              <a:solidFill>
                <a:schemeClr val="tx1"/>
              </a:solidFill>
              <a:effectLst/>
              <a:latin typeface="+mn-lt"/>
              <a:ea typeface="+mn-ea"/>
              <a:cs typeface="+mn-cs"/>
            </a:endParaRPr>
          </a:p>
          <a:p>
            <a:r>
              <a:rPr lang="cy-GB" sz="1200" i="0" kern="1200" dirty="0">
                <a:solidFill>
                  <a:schemeClr val="tx1"/>
                </a:solidFill>
                <a:effectLst/>
                <a:latin typeface="+mn-lt"/>
                <a:ea typeface="+mn-ea"/>
                <a:cs typeface="+mn-cs"/>
              </a:rPr>
              <a:t>Un o'r cwestiynau cyffredin yw 'Sut mae'n wahanol i'r cwricwlwm sydd eisoes yn bodoli?' sy'n ddigon teg o ystyried na ellir newid cryn dipyn o'r cynnwys mewn mathemateg. </a:t>
            </a:r>
            <a:endParaRPr lang="en-GB" sz="1200" i="0" kern="1200" dirty="0">
              <a:solidFill>
                <a:schemeClr val="tx1"/>
              </a:solidFill>
              <a:effectLst/>
              <a:latin typeface="+mn-lt"/>
              <a:ea typeface="+mn-ea"/>
              <a:cs typeface="+mn-cs"/>
            </a:endParaRPr>
          </a:p>
          <a:p>
            <a:r>
              <a:rPr lang="en-GB" sz="1200" i="0" kern="1200" dirty="0">
                <a:solidFill>
                  <a:schemeClr val="tx1"/>
                </a:solidFill>
                <a:effectLst/>
                <a:latin typeface="+mn-lt"/>
                <a:ea typeface="+mn-ea"/>
                <a:cs typeface="+mn-cs"/>
              </a:rPr>
              <a:t> </a:t>
            </a:r>
          </a:p>
          <a:p>
            <a:r>
              <a:rPr lang="cy-GB" sz="1200" i="0" kern="1200" dirty="0">
                <a:solidFill>
                  <a:schemeClr val="tx1"/>
                </a:solidFill>
                <a:effectLst/>
                <a:latin typeface="+mn-lt"/>
                <a:ea typeface="+mn-ea"/>
                <a:cs typeface="+mn-cs"/>
              </a:rPr>
              <a:t>Mae'r pwyslais ar addysgeg – bydd hyn yn allweddol i'w wneud yn wahanol. </a:t>
            </a:r>
            <a:endParaRPr lang="en-GB" sz="1200" i="0" kern="1200" dirty="0">
              <a:solidFill>
                <a:schemeClr val="tx1"/>
              </a:solidFill>
              <a:effectLst/>
              <a:latin typeface="+mn-lt"/>
              <a:ea typeface="+mn-ea"/>
              <a:cs typeface="+mn-cs"/>
            </a:endParaRPr>
          </a:p>
          <a:p>
            <a:r>
              <a:rPr lang="en-GB" sz="1200" i="0" kern="1200" dirty="0">
                <a:solidFill>
                  <a:schemeClr val="tx1"/>
                </a:solidFill>
                <a:effectLst/>
                <a:latin typeface="+mn-lt"/>
                <a:ea typeface="+mn-ea"/>
                <a:cs typeface="+mn-cs"/>
              </a:rPr>
              <a:t> </a:t>
            </a:r>
          </a:p>
          <a:p>
            <a:r>
              <a:rPr lang="cy-GB" sz="1200" i="0" kern="1200" dirty="0">
                <a:solidFill>
                  <a:schemeClr val="tx1"/>
                </a:solidFill>
                <a:effectLst/>
                <a:latin typeface="+mn-lt"/>
                <a:ea typeface="+mn-ea"/>
                <a:cs typeface="+mn-cs"/>
              </a:rPr>
              <a:t>Dyma enghraifft o'r cwricwlwm blaenorol a'r cwricwlwm newydd er mwyn dangos hyn. Mae'r enghraifft ar y chwith yn ddatganiad o'r cwricwlwm blaenorol, a oedd yn seiliedig ar gysyniadau, sef cwricwlwm cynnyrch. Sylwch ei fod yn nodi'r hyn y dylai dysgwyr ei wneud. Mae'r enghraifft ar y dde yn ddatganiad o'r cwricwlwm newydd, sef cwricwlwm proses. Sylwch ei fod yn rhoi pwyslais ar ddealltwriaeth, ac er ei fod bron yn bendant yn wir y bydd dysgwyr, drwy feithrin y fath ddealltwriaeth, yn cyflawni'r mathau o gyfrifiadau a nodir yn y cwricwlwm blaenorol, mae'r cwricwlwm newydd yn gofyn am fwy. </a:t>
            </a:r>
            <a:endParaRPr lang="en-GB" sz="120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660B03EA-C269-6023-B59F-765FFA2F9833}"/>
              </a:ext>
            </a:extLst>
          </p:cNvPr>
          <p:cNvSpPr>
            <a:spLocks noGrp="1"/>
          </p:cNvSpPr>
          <p:nvPr>
            <p:ph type="sldNum" sz="quarter" idx="5"/>
          </p:nvPr>
        </p:nvSpPr>
        <p:spPr/>
        <p:txBody>
          <a:bodyPr/>
          <a:lstStyle/>
          <a:p>
            <a:fld id="{5603C52C-5E29-41AF-BAA3-8217E886DA08}" type="slidenum">
              <a:rPr lang="en-US" smtClean="0"/>
              <a:t>8</a:t>
            </a:fld>
            <a:endParaRPr lang="en-US" dirty="0"/>
          </a:p>
        </p:txBody>
      </p:sp>
    </p:spTree>
    <p:extLst>
      <p:ext uri="{BB962C8B-B14F-4D97-AF65-F5344CB8AC3E}">
        <p14:creationId xmlns:p14="http://schemas.microsoft.com/office/powerpoint/2010/main" val="42153200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2004AD-FA57-2802-19A0-4837C9E410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97B707-542F-F7EC-08CC-FCDE03AB977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8B54E1A-DB9C-2813-9474-AFC6C92D8C17}"/>
              </a:ext>
            </a:extLst>
          </p:cNvPr>
          <p:cNvSpPr>
            <a:spLocks noGrp="1"/>
          </p:cNvSpPr>
          <p:nvPr>
            <p:ph type="body" idx="1"/>
          </p:nvPr>
        </p:nvSpPr>
        <p:spPr/>
        <p:txBody>
          <a:bodyPr/>
          <a:lstStyle/>
          <a:p>
            <a:endParaRPr lang="cy-GB" sz="1200" kern="1200" dirty="0">
              <a:solidFill>
                <a:schemeClr val="tx1"/>
              </a:solidFill>
              <a:effectLst/>
              <a:latin typeface="+mn-lt"/>
              <a:ea typeface="+mn-ea"/>
              <a:cs typeface="+mn-cs"/>
            </a:endParaRPr>
          </a:p>
          <a:p>
            <a:r>
              <a:rPr lang="cy-GB" sz="1200" i="0" kern="1200" dirty="0">
                <a:solidFill>
                  <a:schemeClr val="tx1"/>
                </a:solidFill>
                <a:effectLst/>
                <a:latin typeface="+mn-lt"/>
                <a:ea typeface="+mn-ea"/>
                <a:cs typeface="+mn-cs"/>
              </a:rPr>
              <a:t>Un o'r cwestiynau cyffredin yw 'Sut mae'n wahanol i'r cwricwlwm sydd eisoes yn bodoli?' sy'n ddigon teg o ystyried na ellir newid cryn dipyn o'r cynnwys mewn mathemateg. </a:t>
            </a:r>
            <a:endParaRPr lang="en-GB" sz="1200" i="0" kern="1200" dirty="0">
              <a:solidFill>
                <a:schemeClr val="tx1"/>
              </a:solidFill>
              <a:effectLst/>
              <a:latin typeface="+mn-lt"/>
              <a:ea typeface="+mn-ea"/>
              <a:cs typeface="+mn-cs"/>
            </a:endParaRPr>
          </a:p>
          <a:p>
            <a:r>
              <a:rPr lang="en-GB" sz="1200" i="0" kern="1200" dirty="0">
                <a:solidFill>
                  <a:schemeClr val="tx1"/>
                </a:solidFill>
                <a:effectLst/>
                <a:latin typeface="+mn-lt"/>
                <a:ea typeface="+mn-ea"/>
                <a:cs typeface="+mn-cs"/>
              </a:rPr>
              <a:t> </a:t>
            </a:r>
          </a:p>
          <a:p>
            <a:r>
              <a:rPr lang="cy-GB" sz="1200" i="0" kern="1200" dirty="0">
                <a:solidFill>
                  <a:schemeClr val="tx1"/>
                </a:solidFill>
                <a:effectLst/>
                <a:latin typeface="+mn-lt"/>
                <a:ea typeface="+mn-ea"/>
                <a:cs typeface="+mn-cs"/>
              </a:rPr>
              <a:t>Mae'r pwyslais ar addysgeg – bydd hyn yn allweddol i'w wneud yn wahanol. </a:t>
            </a:r>
            <a:endParaRPr lang="en-GB" sz="1200" i="0" kern="1200" dirty="0">
              <a:solidFill>
                <a:schemeClr val="tx1"/>
              </a:solidFill>
              <a:effectLst/>
              <a:latin typeface="+mn-lt"/>
              <a:ea typeface="+mn-ea"/>
              <a:cs typeface="+mn-cs"/>
            </a:endParaRPr>
          </a:p>
          <a:p>
            <a:r>
              <a:rPr lang="en-GB" sz="1200" i="0" kern="1200" dirty="0">
                <a:solidFill>
                  <a:schemeClr val="tx1"/>
                </a:solidFill>
                <a:effectLst/>
                <a:latin typeface="+mn-lt"/>
                <a:ea typeface="+mn-ea"/>
                <a:cs typeface="+mn-cs"/>
              </a:rPr>
              <a:t> </a:t>
            </a:r>
          </a:p>
          <a:p>
            <a:r>
              <a:rPr lang="cy-GB" sz="1200" i="0" kern="1200" dirty="0">
                <a:solidFill>
                  <a:schemeClr val="tx1"/>
                </a:solidFill>
                <a:effectLst/>
                <a:latin typeface="+mn-lt"/>
                <a:ea typeface="+mn-ea"/>
                <a:cs typeface="+mn-cs"/>
              </a:rPr>
              <a:t>Dyma enghraifft o'r cwricwlwm blaenorol a'r cwricwlwm newydd er mwyn dangos hyn. Mae'r enghraifft ar y chwith yn ddatganiad o'r cwricwlwm blaenorol, a oedd yn seiliedig ar gysyniadau, sef cwricwlwm cynnyrch. Sylwch ei fod yn nodi'r hyn y dylai dysgwyr ei wneud. Mae'r enghraifft ar y dde yn ddatganiad o'r cwricwlwm newydd, sef cwricwlwm proses. Sylwch ei fod yn rhoi pwyslais ar ddealltwriaeth, ac er ei fod bron yn bendant yn wir y bydd dysgwyr, drwy feithrin y fath ddealltwriaeth, yn cyflawni'r mathau o gyfrifiadau a nodir yn y cwricwlwm blaenorol, mae'r cwricwlwm newydd yn gofyn am fwy. </a:t>
            </a:r>
            <a:endParaRPr lang="en-GB" sz="120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D37F4F62-A80D-2E4E-776D-47823F177217}"/>
              </a:ext>
            </a:extLst>
          </p:cNvPr>
          <p:cNvSpPr>
            <a:spLocks noGrp="1"/>
          </p:cNvSpPr>
          <p:nvPr>
            <p:ph type="sldNum" sz="quarter" idx="5"/>
          </p:nvPr>
        </p:nvSpPr>
        <p:spPr/>
        <p:txBody>
          <a:bodyPr/>
          <a:lstStyle/>
          <a:p>
            <a:fld id="{5603C52C-5E29-41AF-BAA3-8217E886DA08}" type="slidenum">
              <a:rPr lang="en-US" smtClean="0"/>
              <a:t>9</a:t>
            </a:fld>
            <a:endParaRPr lang="en-US" dirty="0"/>
          </a:p>
        </p:txBody>
      </p:sp>
    </p:spTree>
    <p:extLst>
      <p:ext uri="{BB962C8B-B14F-4D97-AF65-F5344CB8AC3E}">
        <p14:creationId xmlns:p14="http://schemas.microsoft.com/office/powerpoint/2010/main" val="223179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AB399-063B-7097-095F-AC4F942CB0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2B5D03-C9A9-BE58-7080-EE2F2E6202B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FB2D1A2-698E-1693-2AD2-82D00DC10C94}"/>
              </a:ext>
            </a:extLst>
          </p:cNvPr>
          <p:cNvSpPr>
            <a:spLocks noGrp="1"/>
          </p:cNvSpPr>
          <p:nvPr>
            <p:ph type="body" idx="1"/>
          </p:nvPr>
        </p:nvSpPr>
        <p:spPr/>
        <p:txBody>
          <a:bodyPr/>
          <a:lstStyle/>
          <a:p>
            <a:pPr>
              <a:defRPr/>
            </a:pPr>
            <a:r>
              <a:rPr lang="en-GB" i="0" dirty="0">
                <a:latin typeface="Arial" panose="020B0604020202020204" pitchFamily="34" charset="0"/>
                <a:cs typeface="Arial" panose="020B0604020202020204" pitchFamily="34" charset="0"/>
              </a:rPr>
              <a:t>The high performing countries of the world place great emphasis on conceptual understanding so the area of learning</a:t>
            </a:r>
            <a:r>
              <a:rPr lang="en-GB" i="0" baseline="0" dirty="0">
                <a:latin typeface="Arial" panose="020B0604020202020204" pitchFamily="34" charset="0"/>
                <a:cs typeface="Arial" panose="020B0604020202020204" pitchFamily="34" charset="0"/>
              </a:rPr>
              <a:t> and experience</a:t>
            </a:r>
            <a:r>
              <a:rPr lang="en-GB" i="0" dirty="0">
                <a:latin typeface="Arial" panose="020B0604020202020204" pitchFamily="34" charset="0"/>
                <a:cs typeface="Arial" panose="020B0604020202020204" pitchFamily="34" charset="0"/>
              </a:rPr>
              <a:t> looked again at international curricula, but this time how they draw on the idea of different proficiencies, along with the theoretical work of Jeremy Kilpatrick. Following this, the Mathematics</a:t>
            </a:r>
            <a:r>
              <a:rPr lang="en-GB" i="0" baseline="0" dirty="0">
                <a:latin typeface="Arial" panose="020B0604020202020204" pitchFamily="34" charset="0"/>
                <a:cs typeface="Arial" panose="020B0604020202020204" pitchFamily="34" charset="0"/>
              </a:rPr>
              <a:t> and </a:t>
            </a:r>
            <a:r>
              <a:rPr lang="en-GB" i="0" dirty="0">
                <a:latin typeface="Arial" panose="020B0604020202020204" pitchFamily="34" charset="0"/>
                <a:cs typeface="Arial" panose="020B0604020202020204" pitchFamily="34" charset="0"/>
              </a:rPr>
              <a:t>Numeracy Area</a:t>
            </a:r>
            <a:r>
              <a:rPr lang="en-GB" i="0" baseline="0" dirty="0">
                <a:latin typeface="Arial" panose="020B0604020202020204" pitchFamily="34" charset="0"/>
                <a:cs typeface="Arial" panose="020B0604020202020204" pitchFamily="34" charset="0"/>
              </a:rPr>
              <a:t> of </a:t>
            </a:r>
            <a:r>
              <a:rPr lang="en-GB" i="0" dirty="0">
                <a:latin typeface="Arial" panose="020B0604020202020204" pitchFamily="34" charset="0"/>
                <a:cs typeface="Arial" panose="020B0604020202020204" pitchFamily="34" charset="0"/>
              </a:rPr>
              <a:t>Learning and Experience, supported by academic expert, Anne Watson, developed five inter-related proficiencies for the Welsh context. </a:t>
            </a:r>
          </a:p>
          <a:p>
            <a:pPr>
              <a:defRPr/>
            </a:pPr>
            <a:endParaRPr lang="en-GB" i="0" dirty="0">
              <a:latin typeface="Arial" panose="020B0604020202020204" pitchFamily="34" charset="0"/>
              <a:cs typeface="Arial" panose="020B0604020202020204" pitchFamily="34" charset="0"/>
            </a:endParaRPr>
          </a:p>
          <a:p>
            <a:pPr>
              <a:defRPr/>
            </a:pPr>
            <a:r>
              <a:rPr lang="en-GB" i="0" dirty="0">
                <a:latin typeface="Arial" panose="020B0604020202020204" pitchFamily="34" charset="0"/>
                <a:cs typeface="Arial" panose="020B0604020202020204" pitchFamily="34" charset="0"/>
              </a:rPr>
              <a:t>The five proficiencies were used to organise the progression steps. This use of the proficiencies to help the understanding of progression.</a:t>
            </a:r>
          </a:p>
          <a:p>
            <a:pPr>
              <a:defRPr/>
            </a:pPr>
            <a:endParaRPr lang="en-GB" i="0" dirty="0">
              <a:latin typeface="Arial" panose="020B0604020202020204" pitchFamily="34" charset="0"/>
              <a:cs typeface="Arial" panose="020B0604020202020204" pitchFamily="34" charset="0"/>
            </a:endParaRPr>
          </a:p>
          <a:p>
            <a:pPr>
              <a:defRPr/>
            </a:pPr>
            <a:r>
              <a:rPr lang="en-GB" i="0" dirty="0">
                <a:latin typeface="Arial" panose="020B0604020202020204" pitchFamily="34" charset="0"/>
                <a:cs typeface="Arial" panose="020B0604020202020204" pitchFamily="34" charset="0"/>
              </a:rPr>
              <a:t>Here are the five proficiencies that were developed for the Welsh context. They are highly interconnected and interdependent. We do not see any one proficiency as more important or less important than any other, which is why they are being presented in this way. Children will develop their mathematical proficiencies at different times and may be developing several at the same time. For example, as a child becomes more fluent in adding two-digit numbers, they will be developing their conceptual understanding of place value.</a:t>
            </a:r>
          </a:p>
          <a:p>
            <a:pPr>
              <a:defRPr/>
            </a:pPr>
            <a:endParaRPr lang="en-GB" i="1" dirty="0">
              <a:cs typeface="Calibri"/>
            </a:endParaRPr>
          </a:p>
          <a:p>
            <a:r>
              <a:rPr lang="cy-GB" sz="1200" i="0" kern="1200" dirty="0">
                <a:solidFill>
                  <a:schemeClr val="tx1"/>
                </a:solidFill>
                <a:effectLst/>
                <a:latin typeface="+mn-lt"/>
                <a:ea typeface="+mn-ea"/>
                <a:cs typeface="+mn-cs"/>
              </a:rPr>
              <a:t>Mae'r gwledydd sy'n perfformio orau yn y byd yn rhoi cryn bwyslais ar ddealltwriaeth gysyniadol felly edrychodd y grŵp maes dysgu a phrofiad ar gwricwla rhyngwladol unwaith eto, ond ar y ffordd maent yn defnyddio'r syniad o </a:t>
            </a:r>
            <a:r>
              <a:rPr lang="en-GB" sz="1200" i="0" kern="1200" dirty="0" err="1">
                <a:solidFill>
                  <a:schemeClr val="tx1"/>
                </a:solidFill>
                <a:effectLst/>
                <a:latin typeface="+mn-lt"/>
                <a:ea typeface="+mn-ea"/>
                <a:cs typeface="+mn-cs"/>
              </a:rPr>
              <a:t>hyfedredd</a:t>
            </a:r>
            <a:r>
              <a:rPr lang="en-GB" sz="1200" i="0" kern="1200" dirty="0">
                <a:solidFill>
                  <a:schemeClr val="tx1"/>
                </a:solidFill>
                <a:effectLst/>
                <a:latin typeface="+mn-lt"/>
                <a:ea typeface="+mn-ea"/>
                <a:cs typeface="+mn-cs"/>
              </a:rPr>
              <a:t> </a:t>
            </a:r>
            <a:r>
              <a:rPr lang="cy-GB" sz="1200" i="0" kern="1200" dirty="0">
                <a:solidFill>
                  <a:schemeClr val="tx1"/>
                </a:solidFill>
                <a:effectLst/>
                <a:latin typeface="+mn-lt"/>
                <a:ea typeface="+mn-ea"/>
                <a:cs typeface="+mn-cs"/>
              </a:rPr>
              <a:t>gwahanol y tro hwn, yn ogystal â gwaith damcaniaethol </a:t>
            </a:r>
            <a:r>
              <a:rPr lang="cy-GB" sz="1200" i="0" kern="1200" dirty="0" err="1">
                <a:solidFill>
                  <a:schemeClr val="tx1"/>
                </a:solidFill>
                <a:effectLst/>
                <a:latin typeface="+mn-lt"/>
                <a:ea typeface="+mn-ea"/>
                <a:cs typeface="+mn-cs"/>
              </a:rPr>
              <a:t>Jeremy</a:t>
            </a:r>
            <a:r>
              <a:rPr lang="cy-GB" sz="1200" i="0" kern="1200" dirty="0">
                <a:solidFill>
                  <a:schemeClr val="tx1"/>
                </a:solidFill>
                <a:effectLst/>
                <a:latin typeface="+mn-lt"/>
                <a:ea typeface="+mn-ea"/>
                <a:cs typeface="+mn-cs"/>
              </a:rPr>
              <a:t> </a:t>
            </a:r>
            <a:r>
              <a:rPr lang="cy-GB" sz="1200" i="0" kern="1200" dirty="0" err="1">
                <a:solidFill>
                  <a:schemeClr val="tx1"/>
                </a:solidFill>
                <a:effectLst/>
                <a:latin typeface="+mn-lt"/>
                <a:ea typeface="+mn-ea"/>
                <a:cs typeface="+mn-cs"/>
              </a:rPr>
              <a:t>Kilpatrick</a:t>
            </a:r>
            <a:r>
              <a:rPr lang="cy-GB" sz="1200" i="0" kern="1200" dirty="0">
                <a:solidFill>
                  <a:schemeClr val="tx1"/>
                </a:solidFill>
                <a:effectLst/>
                <a:latin typeface="+mn-lt"/>
                <a:ea typeface="+mn-ea"/>
                <a:cs typeface="+mn-cs"/>
              </a:rPr>
              <a:t>. Yn dilyn hyn, gwnaeth y Maes Dysgu a Phrofiad Mathemateg a Rhifedd, gyda chymorth gan yr arbenigwr academaidd, yr Athro Anne Watson (Prifysgol Rhydychen), ddatblygu pum medrusrwydd </a:t>
            </a:r>
            <a:r>
              <a:rPr lang="cy-GB" sz="1200" i="0" kern="1200" dirty="0" err="1">
                <a:solidFill>
                  <a:schemeClr val="tx1"/>
                </a:solidFill>
                <a:effectLst/>
                <a:latin typeface="+mn-lt"/>
                <a:ea typeface="+mn-ea"/>
                <a:cs typeface="+mn-cs"/>
              </a:rPr>
              <a:t>rhyng</a:t>
            </a:r>
            <a:r>
              <a:rPr lang="cy-GB" sz="1200" i="0" kern="1200" dirty="0">
                <a:solidFill>
                  <a:schemeClr val="tx1"/>
                </a:solidFill>
                <a:effectLst/>
                <a:latin typeface="+mn-lt"/>
                <a:ea typeface="+mn-ea"/>
                <a:cs typeface="+mn-cs"/>
              </a:rPr>
              <a:t>-gysylltiedig ar gyfer y cyd-destun Cymreig.  </a:t>
            </a:r>
            <a:endParaRPr lang="en-GB" sz="1200" i="0" kern="1200" dirty="0">
              <a:solidFill>
                <a:schemeClr val="tx1"/>
              </a:solidFill>
              <a:effectLst/>
              <a:latin typeface="+mn-lt"/>
              <a:ea typeface="+mn-ea"/>
              <a:cs typeface="+mn-cs"/>
            </a:endParaRPr>
          </a:p>
          <a:p>
            <a:r>
              <a:rPr lang="cy-GB" sz="1200" i="0" kern="1200" dirty="0">
                <a:solidFill>
                  <a:schemeClr val="tx1"/>
                </a:solidFill>
                <a:effectLst/>
                <a:latin typeface="+mn-lt"/>
                <a:ea typeface="+mn-ea"/>
                <a:cs typeface="+mn-cs"/>
              </a:rPr>
              <a:t> </a:t>
            </a:r>
            <a:endParaRPr lang="en-GB" sz="1200" i="0" kern="1200" dirty="0">
              <a:solidFill>
                <a:schemeClr val="tx1"/>
              </a:solidFill>
              <a:effectLst/>
              <a:latin typeface="+mn-lt"/>
              <a:ea typeface="+mn-ea"/>
              <a:cs typeface="+mn-cs"/>
            </a:endParaRPr>
          </a:p>
          <a:p>
            <a:r>
              <a:rPr lang="cy-GB" sz="1200" i="0" kern="1200" dirty="0">
                <a:solidFill>
                  <a:schemeClr val="tx1"/>
                </a:solidFill>
                <a:effectLst/>
                <a:latin typeface="+mn-lt"/>
                <a:ea typeface="+mn-ea"/>
                <a:cs typeface="+mn-cs"/>
              </a:rPr>
              <a:t>Defnyddiwyd y pum hyfedredd i drefnu'r camau cynnydd. Mae'r defnydd hwn o hyfedredd i helpu i ddeall cynnydd yn y cwricwlwm Cymreig. </a:t>
            </a:r>
            <a:endParaRPr lang="en-GB" sz="1200" i="0" kern="1200" dirty="0">
              <a:solidFill>
                <a:schemeClr val="tx1"/>
              </a:solidFill>
              <a:effectLst/>
              <a:latin typeface="+mn-lt"/>
              <a:ea typeface="+mn-ea"/>
              <a:cs typeface="+mn-cs"/>
            </a:endParaRPr>
          </a:p>
          <a:p>
            <a:r>
              <a:rPr lang="cy-GB" sz="1200" b="1" i="0" kern="1200" dirty="0">
                <a:solidFill>
                  <a:schemeClr val="tx1"/>
                </a:solidFill>
                <a:effectLst/>
                <a:latin typeface="+mn-lt"/>
                <a:ea typeface="+mn-ea"/>
                <a:cs typeface="+mn-cs"/>
              </a:rPr>
              <a:t> </a:t>
            </a:r>
            <a:endParaRPr lang="en-GB" sz="1200" i="0" kern="1200" dirty="0">
              <a:solidFill>
                <a:schemeClr val="tx1"/>
              </a:solidFill>
              <a:effectLst/>
              <a:latin typeface="+mn-lt"/>
              <a:ea typeface="+mn-ea"/>
              <a:cs typeface="+mn-cs"/>
            </a:endParaRPr>
          </a:p>
          <a:p>
            <a:r>
              <a:rPr lang="cy-GB" sz="1200" i="0" kern="1200" dirty="0">
                <a:solidFill>
                  <a:schemeClr val="tx1"/>
                </a:solidFill>
                <a:effectLst/>
                <a:latin typeface="+mn-lt"/>
                <a:ea typeface="+mn-ea"/>
                <a:cs typeface="+mn-cs"/>
              </a:rPr>
              <a:t>Dyma'r pum hyfedredd rydym wedi'u datblygu ar gyfer y cyd-destun Cymreig. Mae cysylltiadau agos iawn rhyngddynt ac maent yn </a:t>
            </a:r>
            <a:r>
              <a:rPr lang="cy-GB" sz="1200" i="0" kern="1200" dirty="0" err="1">
                <a:solidFill>
                  <a:schemeClr val="tx1"/>
                </a:solidFill>
                <a:effectLst/>
                <a:latin typeface="+mn-lt"/>
                <a:ea typeface="+mn-ea"/>
                <a:cs typeface="+mn-cs"/>
              </a:rPr>
              <a:t>rhyngddibynnol</a:t>
            </a:r>
            <a:r>
              <a:rPr lang="cy-GB" sz="1200" i="0" kern="1200" dirty="0">
                <a:solidFill>
                  <a:schemeClr val="tx1"/>
                </a:solidFill>
                <a:effectLst/>
                <a:latin typeface="+mn-lt"/>
                <a:ea typeface="+mn-ea"/>
                <a:cs typeface="+mn-cs"/>
              </a:rPr>
              <a:t> ac maent wedi'u cynnwys yn ein holl ddatganiadau o’r hyn sy'n bwysig. Caiff pob hyfedredd ei gyflwyno yn gylchol, gan nad ydym yn ystyried bod unrhyw hyfedredd yn bwysicach neu'n llai pwysig na'r llall.  Bydd y dysgwyr yn datblygu eu </a:t>
            </a:r>
            <a:r>
              <a:rPr lang="cy-GB" sz="1200" i="0" kern="1200" dirty="0" err="1">
                <a:solidFill>
                  <a:schemeClr val="tx1"/>
                </a:solidFill>
                <a:effectLst/>
                <a:latin typeface="+mn-lt"/>
                <a:ea typeface="+mn-ea"/>
                <a:cs typeface="+mn-cs"/>
              </a:rPr>
              <a:t>hyfedreddau</a:t>
            </a:r>
            <a:r>
              <a:rPr lang="cy-GB" sz="1200" i="0" kern="1200" dirty="0">
                <a:solidFill>
                  <a:schemeClr val="tx1"/>
                </a:solidFill>
                <a:effectLst/>
                <a:latin typeface="+mn-lt"/>
                <a:ea typeface="+mn-ea"/>
                <a:cs typeface="+mn-cs"/>
              </a:rPr>
              <a:t> mathemategol ar wahanol amseroedd, ac mae'n bosibl y byddant yn datblygu sawl un ar yr un pryd. Er enghraifft, pan fydd plentyn yn ei chael hi'n haws ychwanegu rhifau dau ddigid, byddant yn meithrin eu dealltwriaeth gysyniadol o werth lle. </a:t>
            </a:r>
            <a:endParaRPr lang="en-GB" sz="1200" i="0" kern="1200" dirty="0">
              <a:solidFill>
                <a:schemeClr val="tx1"/>
              </a:solidFill>
              <a:effectLst/>
              <a:latin typeface="+mn-lt"/>
              <a:ea typeface="+mn-ea"/>
              <a:cs typeface="+mn-cs"/>
            </a:endParaRPr>
          </a:p>
          <a:p>
            <a:pPr>
              <a:defRPr/>
            </a:pPr>
            <a:endParaRPr lang="en-GB" i="1" dirty="0">
              <a:cs typeface="Calibri"/>
            </a:endParaRPr>
          </a:p>
          <a:p>
            <a:pPr>
              <a:defRPr/>
            </a:pPr>
            <a:endParaRPr lang="en-GB" i="1" dirty="0">
              <a:cs typeface="Calibri"/>
            </a:endParaRPr>
          </a:p>
          <a:p>
            <a:endParaRPr lang="en-GB" dirty="0"/>
          </a:p>
        </p:txBody>
      </p:sp>
      <p:sp>
        <p:nvSpPr>
          <p:cNvPr id="4" name="Slide Number Placeholder 3">
            <a:extLst>
              <a:ext uri="{FF2B5EF4-FFF2-40B4-BE49-F238E27FC236}">
                <a16:creationId xmlns:a16="http://schemas.microsoft.com/office/drawing/2014/main" id="{65A9849C-AED5-280A-B204-C1F73EB12787}"/>
              </a:ext>
            </a:extLst>
          </p:cNvPr>
          <p:cNvSpPr>
            <a:spLocks noGrp="1"/>
          </p:cNvSpPr>
          <p:nvPr>
            <p:ph type="sldNum" sz="quarter" idx="5"/>
          </p:nvPr>
        </p:nvSpPr>
        <p:spPr/>
        <p:txBody>
          <a:bodyPr/>
          <a:lstStyle/>
          <a:p>
            <a:fld id="{5603C52C-5E29-41AF-BAA3-8217E886DA08}" type="slidenum">
              <a:rPr lang="en-US" smtClean="0"/>
              <a:t>10</a:t>
            </a:fld>
            <a:endParaRPr lang="en-US" dirty="0"/>
          </a:p>
        </p:txBody>
      </p:sp>
    </p:spTree>
    <p:extLst>
      <p:ext uri="{BB962C8B-B14F-4D97-AF65-F5344CB8AC3E}">
        <p14:creationId xmlns:p14="http://schemas.microsoft.com/office/powerpoint/2010/main" val="39146268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i="1" dirty="0">
              <a:latin typeface="Calibri"/>
              <a:cs typeface="Calibri"/>
            </a:endParaRPr>
          </a:p>
          <a:p>
            <a:endParaRPr lang="en-GB" i="1" dirty="0">
              <a:latin typeface="Calibri"/>
              <a:cs typeface="Calibri"/>
            </a:endParaRPr>
          </a:p>
          <a:p>
            <a:pPr eaLnBrk="1" hangingPunct="1">
              <a:spcBef>
                <a:spcPct val="0"/>
              </a:spcBef>
            </a:pPr>
            <a:endParaRPr lang="en-US" altLang="en-US" dirty="0">
              <a:latin typeface="Calibri"/>
              <a:cs typeface="Calibri" panose="020F0502020204030204" pitchFamily="34" charset="0"/>
            </a:endParaRPr>
          </a:p>
          <a:p>
            <a:pPr eaLnBrk="1" hangingPunct="1">
              <a:spcBef>
                <a:spcPct val="0"/>
              </a:spcBef>
            </a:pPr>
            <a:endParaRPr lang="en-GB" altLang="en-US" dirty="0">
              <a:latin typeface="Calibri"/>
              <a:cs typeface="Calibri" panose="020F0502020204030204" pitchFamily="34" charset="0"/>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9432587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latin typeface="Calibri"/>
              <a:cs typeface="Calibri" panose="020F0502020204030204" pitchFamily="34" charset="0"/>
            </a:endParaRPr>
          </a:p>
          <a:p>
            <a:pPr eaLnBrk="1" hangingPunct="1">
              <a:spcBef>
                <a:spcPct val="0"/>
              </a:spcBef>
            </a:pPr>
            <a:endParaRPr lang="en-GB" altLang="en-US" dirty="0">
              <a:latin typeface="Calibri"/>
              <a:cs typeface="Calibri" panose="020F0502020204030204" pitchFamily="34" charset="0"/>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1122465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i="0" dirty="0">
                <a:latin typeface="Arial" panose="020B0604020202020204" pitchFamily="34" charset="0"/>
                <a:cs typeface="Arial" panose="020B0604020202020204" pitchFamily="34" charset="0"/>
              </a:rPr>
              <a:t>The five proficiencies should be reflected in every mathematical concept taught, but not necessarily in every lesson.</a:t>
            </a:r>
          </a:p>
          <a:p>
            <a:pPr eaLnBrk="1" hangingPunct="1">
              <a:spcBef>
                <a:spcPct val="0"/>
              </a:spcBef>
            </a:pPr>
            <a:endParaRPr lang="en-GB" altLang="en-US" dirty="0">
              <a:cs typeface="Calibri"/>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670946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7A51F93-C0A6-47A4-975B-1D54589808B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291" name="Notes Placeholder 2">
            <a:extLst>
              <a:ext uri="{FF2B5EF4-FFF2-40B4-BE49-F238E27FC236}">
                <a16:creationId xmlns:a16="http://schemas.microsoft.com/office/drawing/2014/main" id="{8C50EAC7-E969-42AD-8F9B-F0E87FB47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i="0" dirty="0">
                <a:latin typeface="Arial" panose="020B0604020202020204" pitchFamily="34" charset="0"/>
                <a:cs typeface="Arial" panose="020B0604020202020204" pitchFamily="34" charset="0"/>
              </a:rPr>
              <a:t>The five proficiencies should be reflected in every mathematical concept taught, but not necessarily in every lesson.</a:t>
            </a:r>
          </a:p>
          <a:p>
            <a:pPr eaLnBrk="1" hangingPunct="1">
              <a:spcBef>
                <a:spcPct val="0"/>
              </a:spcBef>
            </a:pPr>
            <a:endParaRPr lang="en-GB" altLang="en-US" dirty="0">
              <a:cs typeface="Calibri"/>
            </a:endParaRPr>
          </a:p>
        </p:txBody>
      </p:sp>
      <p:sp>
        <p:nvSpPr>
          <p:cNvPr id="12292" name="Slide Number Placeholder 3">
            <a:extLst>
              <a:ext uri="{FF2B5EF4-FFF2-40B4-BE49-F238E27FC236}">
                <a16:creationId xmlns:a16="http://schemas.microsoft.com/office/drawing/2014/main" id="{3C7B8EDB-8649-40B6-9A1B-37139BBB24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8426623C-A53A-4EB2-A44C-AEB5B5F919AA}"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6507630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0275436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9731758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Discussion activity</a:t>
            </a:r>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6589909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F4E3B16-F2AC-4323-8003-260BD5B436E0}"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0607191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239505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95F40E5-09A6-4D07-A88C-302D515D17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3" name="Notes Placeholder 2">
            <a:extLst>
              <a:ext uri="{FF2B5EF4-FFF2-40B4-BE49-F238E27FC236}">
                <a16:creationId xmlns:a16="http://schemas.microsoft.com/office/drawing/2014/main" id="{CE9BFF73-5DA1-4559-9FCA-BDD2663649D9}"/>
              </a:ext>
            </a:extLst>
          </p:cNvPr>
          <p:cNvSpPr>
            <a:spLocks noGrp="1"/>
          </p:cNvSpPr>
          <p:nvPr>
            <p:ph type="body" idx="1"/>
          </p:nvPr>
        </p:nvSpPr>
        <p:spPr/>
        <p:txBody>
          <a:bodyPr/>
          <a:lstStyle/>
          <a:p>
            <a:pPr>
              <a:defRPr/>
            </a:pPr>
            <a:endParaRPr lang="en-GB" i="1" dirty="0">
              <a:cs typeface="Calibri"/>
            </a:endParaRPr>
          </a:p>
          <a:p>
            <a:pPr marL="171450" indent="-171450">
              <a:buFont typeface="Arial"/>
              <a:buChar char="•"/>
              <a:defRPr/>
            </a:pPr>
            <a:endParaRPr lang="en-US" dirty="0"/>
          </a:p>
        </p:txBody>
      </p:sp>
      <p:sp>
        <p:nvSpPr>
          <p:cNvPr id="36868" name="Slide Number Placeholder 3">
            <a:extLst>
              <a:ext uri="{FF2B5EF4-FFF2-40B4-BE49-F238E27FC236}">
                <a16:creationId xmlns:a16="http://schemas.microsoft.com/office/drawing/2014/main" id="{487AF184-F7A3-4C81-8C6F-353D405D192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1C54198-6F4B-4344-B189-CE6944048288}"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18574150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F4E3B16-F2AC-4323-8003-260BD5B436E0}"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4162540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24</a:t>
            </a:fld>
            <a:endParaRPr lang="en-US" dirty="0"/>
          </a:p>
        </p:txBody>
      </p:sp>
    </p:spTree>
    <p:extLst>
      <p:ext uri="{BB962C8B-B14F-4D97-AF65-F5344CB8AC3E}">
        <p14:creationId xmlns:p14="http://schemas.microsoft.com/office/powerpoint/2010/main" val="30357782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1CD2F1-96A7-3A1B-7815-A6509F0915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916803-8E51-D143-BE4D-D7B0D7399BD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851C4F5-65A9-D4D6-D53C-073B5605E5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43BFA8-ED62-C4E4-BE6D-C7C1A3469B5E}"/>
              </a:ext>
            </a:extLst>
          </p:cNvPr>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F4E3B16-F2AC-4323-8003-260BD5B436E0}"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8289352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2EC685-FB83-9BF0-0C32-7D2A950350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6C25D2-91F2-AA6D-9901-AAF52388ED8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121400C-BF38-C07D-6018-E515BDFE252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F53AAD2-CAAC-BDC1-B1E9-5FED8DB6BA10}"/>
              </a:ext>
            </a:extLst>
          </p:cNvPr>
          <p:cNvSpPr>
            <a:spLocks noGrp="1"/>
          </p:cNvSpPr>
          <p:nvPr>
            <p:ph type="sldNum" sz="quarter" idx="5"/>
          </p:nvPr>
        </p:nvSpPr>
        <p:spPr/>
        <p:txBody>
          <a:bodyPr/>
          <a:lstStyle/>
          <a:p>
            <a:fld id="{5603C52C-5E29-41AF-BAA3-8217E886DA08}" type="slidenum">
              <a:rPr lang="en-US" smtClean="0"/>
              <a:t>29</a:t>
            </a:fld>
            <a:endParaRPr lang="en-US" dirty="0"/>
          </a:p>
        </p:txBody>
      </p:sp>
    </p:spTree>
    <p:extLst>
      <p:ext uri="{BB962C8B-B14F-4D97-AF65-F5344CB8AC3E}">
        <p14:creationId xmlns:p14="http://schemas.microsoft.com/office/powerpoint/2010/main" val="535643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9/9/2026</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40145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75B4BE-627A-4EC1-99E1-6F1AA97AB802}" type="datetime1">
              <a:rPr lang="en-US" smtClean="0"/>
              <a:t>9/9/2026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26342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9/9/2026</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89621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BED6AC-4FBA-40BD-BE75-20DB64DA4BAD}" type="datetime1">
              <a:rPr lang="en-US" smtClean="0"/>
              <a:t>9/9/2026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4390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933C87-D201-458A-93C0-8EDD9AC92D93}" type="datetime1">
              <a:rPr lang="en-US" smtClean="0"/>
              <a:t>9/9/2026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1068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CE6829-5A25-485A-91B1-5D6D58BB9F23}" type="datetime1">
              <a:rPr lang="en-US" smtClean="0"/>
              <a:t>9/9/2026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5257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9/9/2026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52477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9/9/2026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4231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9/9/2026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97307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9/9/2026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78897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9/9/2026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067889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9/9/2026</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451050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9/9/2026</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08056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9/9/2026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83599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9/9/2026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5821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6F347-1B2F-4097-AEB5-4A26FB45D67A}" type="datetime1">
              <a:rPr lang="en-US" smtClean="0"/>
              <a:t>9/9/2026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25675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9/9/2026</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404613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342147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71869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7BE36-D1A6-4F1B-AEFD-6FEB636A80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A6A065-2266-4E47-BBBA-80F712F671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8CA134-BCB7-4A02-A082-089D6D7B01BE}"/>
              </a:ext>
            </a:extLst>
          </p:cNvPr>
          <p:cNvSpPr>
            <a:spLocks noGrp="1"/>
          </p:cNvSpPr>
          <p:nvPr>
            <p:ph type="dt" sz="half" idx="10"/>
          </p:nvPr>
        </p:nvSpPr>
        <p:spPr/>
        <p:txBody>
          <a:bodyPr/>
          <a:lstStyle/>
          <a:p>
            <a:fld id="{5B09236F-209F-49BA-A263-5A444940819B}" type="datetimeFigureOut">
              <a:rPr lang="en-GB" smtClean="0"/>
              <a:t>09/09/2026</a:t>
            </a:fld>
            <a:endParaRPr lang="en-GB"/>
          </a:p>
        </p:txBody>
      </p:sp>
      <p:sp>
        <p:nvSpPr>
          <p:cNvPr id="5" name="Footer Placeholder 4">
            <a:extLst>
              <a:ext uri="{FF2B5EF4-FFF2-40B4-BE49-F238E27FC236}">
                <a16:creationId xmlns:a16="http://schemas.microsoft.com/office/drawing/2014/main" id="{BF11145C-A81F-4F27-801A-4741918ABD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25AE1D-9B1E-4333-9087-84B5D71BAF5B}"/>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2939363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00380-0899-4A36-8EE7-1016732E80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41BCB5-DC47-4F15-8D51-D9ECFAF342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E1D5C-0602-4AF7-8842-0FCDECF15B5A}"/>
              </a:ext>
            </a:extLst>
          </p:cNvPr>
          <p:cNvSpPr>
            <a:spLocks noGrp="1"/>
          </p:cNvSpPr>
          <p:nvPr>
            <p:ph type="dt" sz="half" idx="10"/>
          </p:nvPr>
        </p:nvSpPr>
        <p:spPr/>
        <p:txBody>
          <a:bodyPr/>
          <a:lstStyle/>
          <a:p>
            <a:fld id="{5B09236F-209F-49BA-A263-5A444940819B}" type="datetimeFigureOut">
              <a:rPr lang="en-GB" smtClean="0"/>
              <a:t>09/09/2026</a:t>
            </a:fld>
            <a:endParaRPr lang="en-GB"/>
          </a:p>
        </p:txBody>
      </p:sp>
      <p:sp>
        <p:nvSpPr>
          <p:cNvPr id="5" name="Footer Placeholder 4">
            <a:extLst>
              <a:ext uri="{FF2B5EF4-FFF2-40B4-BE49-F238E27FC236}">
                <a16:creationId xmlns:a16="http://schemas.microsoft.com/office/drawing/2014/main" id="{1421A784-8673-412C-9C8D-69EFE682D3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F3A906-C716-4322-BACC-7DF9B35A8FC5}"/>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8325427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77C34-06FC-468B-B711-FDA639A2A6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B1860C-5B23-436F-BA0A-E082B679EE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F1D617-9248-4271-A3BA-43F8CEA43A64}"/>
              </a:ext>
            </a:extLst>
          </p:cNvPr>
          <p:cNvSpPr>
            <a:spLocks noGrp="1"/>
          </p:cNvSpPr>
          <p:nvPr>
            <p:ph type="dt" sz="half" idx="10"/>
          </p:nvPr>
        </p:nvSpPr>
        <p:spPr/>
        <p:txBody>
          <a:bodyPr/>
          <a:lstStyle/>
          <a:p>
            <a:fld id="{5B09236F-209F-49BA-A263-5A444940819B}" type="datetimeFigureOut">
              <a:rPr lang="en-GB" smtClean="0"/>
              <a:t>09/09/2026</a:t>
            </a:fld>
            <a:endParaRPr lang="en-GB"/>
          </a:p>
        </p:txBody>
      </p:sp>
      <p:sp>
        <p:nvSpPr>
          <p:cNvPr id="5" name="Footer Placeholder 4">
            <a:extLst>
              <a:ext uri="{FF2B5EF4-FFF2-40B4-BE49-F238E27FC236}">
                <a16:creationId xmlns:a16="http://schemas.microsoft.com/office/drawing/2014/main" id="{9000482E-4551-43B7-B900-D4AC98F484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94F479-3B8C-40A1-AB71-F4EE8C22C4CE}"/>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6486838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CF5B3-43CE-451D-B768-1810805141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DD1B24-DFF5-426D-968E-495782DC65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AF839A-EB8C-43DA-ADEC-B6F4AD08C9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83DFF4D-181A-490B-BAF6-02A96059BA2B}"/>
              </a:ext>
            </a:extLst>
          </p:cNvPr>
          <p:cNvSpPr>
            <a:spLocks noGrp="1"/>
          </p:cNvSpPr>
          <p:nvPr>
            <p:ph type="dt" sz="half" idx="10"/>
          </p:nvPr>
        </p:nvSpPr>
        <p:spPr/>
        <p:txBody>
          <a:bodyPr/>
          <a:lstStyle/>
          <a:p>
            <a:fld id="{5B09236F-209F-49BA-A263-5A444940819B}" type="datetimeFigureOut">
              <a:rPr lang="en-GB" smtClean="0"/>
              <a:t>09/09/2026</a:t>
            </a:fld>
            <a:endParaRPr lang="en-GB"/>
          </a:p>
        </p:txBody>
      </p:sp>
      <p:sp>
        <p:nvSpPr>
          <p:cNvPr id="6" name="Footer Placeholder 5">
            <a:extLst>
              <a:ext uri="{FF2B5EF4-FFF2-40B4-BE49-F238E27FC236}">
                <a16:creationId xmlns:a16="http://schemas.microsoft.com/office/drawing/2014/main" id="{F24848CB-85F4-4673-BC21-B214D56DCF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75E068-86D2-4837-83C8-5602372CF65B}"/>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5722940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53411-88FA-4554-B6AB-DC4ECABAB3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35974F-D9E2-46CC-B64A-39F1C05990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98B807-E198-4E28-9E11-6613C43CF3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DB07A3-282E-4E11-A390-424C858BDF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403263-7CC1-4907-AD1E-44478C2F3F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40AC36-AF34-42FB-8249-7524B0108B47}"/>
              </a:ext>
            </a:extLst>
          </p:cNvPr>
          <p:cNvSpPr>
            <a:spLocks noGrp="1"/>
          </p:cNvSpPr>
          <p:nvPr>
            <p:ph type="dt" sz="half" idx="10"/>
          </p:nvPr>
        </p:nvSpPr>
        <p:spPr/>
        <p:txBody>
          <a:bodyPr/>
          <a:lstStyle/>
          <a:p>
            <a:fld id="{5B09236F-209F-49BA-A263-5A444940819B}" type="datetimeFigureOut">
              <a:rPr lang="en-GB" smtClean="0"/>
              <a:t>09/09/2026</a:t>
            </a:fld>
            <a:endParaRPr lang="en-GB"/>
          </a:p>
        </p:txBody>
      </p:sp>
      <p:sp>
        <p:nvSpPr>
          <p:cNvPr id="8" name="Footer Placeholder 7">
            <a:extLst>
              <a:ext uri="{FF2B5EF4-FFF2-40B4-BE49-F238E27FC236}">
                <a16:creationId xmlns:a16="http://schemas.microsoft.com/office/drawing/2014/main" id="{46653F27-233A-4B87-9AF7-0838C24ECF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36E4E3-C208-42EB-89FE-C015BE483E32}"/>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6673977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B0C6A-70A3-4C4F-9F0C-F31BCFDCE02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1BDFEB-A0E0-4CF2-B983-667FEC3F5CAC}"/>
              </a:ext>
            </a:extLst>
          </p:cNvPr>
          <p:cNvSpPr>
            <a:spLocks noGrp="1"/>
          </p:cNvSpPr>
          <p:nvPr>
            <p:ph type="dt" sz="half" idx="10"/>
          </p:nvPr>
        </p:nvSpPr>
        <p:spPr/>
        <p:txBody>
          <a:bodyPr/>
          <a:lstStyle/>
          <a:p>
            <a:fld id="{5B09236F-209F-49BA-A263-5A444940819B}" type="datetimeFigureOut">
              <a:rPr lang="en-GB" smtClean="0"/>
              <a:t>09/09/2026</a:t>
            </a:fld>
            <a:endParaRPr lang="en-GB"/>
          </a:p>
        </p:txBody>
      </p:sp>
      <p:sp>
        <p:nvSpPr>
          <p:cNvPr id="4" name="Footer Placeholder 3">
            <a:extLst>
              <a:ext uri="{FF2B5EF4-FFF2-40B4-BE49-F238E27FC236}">
                <a16:creationId xmlns:a16="http://schemas.microsoft.com/office/drawing/2014/main" id="{A5F4EAFA-B1BA-49B8-A071-1015BCCCD5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FAC433-CF12-4ADF-A239-4F2D4E81F879}"/>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9493225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F524A0-9C28-4A49-8D7A-64976118779A}"/>
              </a:ext>
            </a:extLst>
          </p:cNvPr>
          <p:cNvSpPr>
            <a:spLocks noGrp="1"/>
          </p:cNvSpPr>
          <p:nvPr>
            <p:ph type="dt" sz="half" idx="10"/>
          </p:nvPr>
        </p:nvSpPr>
        <p:spPr/>
        <p:txBody>
          <a:bodyPr/>
          <a:lstStyle/>
          <a:p>
            <a:fld id="{5B09236F-209F-49BA-A263-5A444940819B}" type="datetimeFigureOut">
              <a:rPr lang="en-GB" smtClean="0"/>
              <a:t>09/09/2026</a:t>
            </a:fld>
            <a:endParaRPr lang="en-GB"/>
          </a:p>
        </p:txBody>
      </p:sp>
      <p:sp>
        <p:nvSpPr>
          <p:cNvPr id="3" name="Footer Placeholder 2">
            <a:extLst>
              <a:ext uri="{FF2B5EF4-FFF2-40B4-BE49-F238E27FC236}">
                <a16:creationId xmlns:a16="http://schemas.microsoft.com/office/drawing/2014/main" id="{FC38A32B-1B76-48EA-B7E0-9EC5A66454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9B3E18-D677-4000-9151-1E438C644517}"/>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803000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3B7EB-7C22-492D-AE43-D7BDA60926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6D29D7-3182-4EED-B8FD-463AAE3EA9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408B90-6ED4-4657-AC5B-1D9CD0F7A0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2F20B-0197-4773-8E71-848360FAB69A}"/>
              </a:ext>
            </a:extLst>
          </p:cNvPr>
          <p:cNvSpPr>
            <a:spLocks noGrp="1"/>
          </p:cNvSpPr>
          <p:nvPr>
            <p:ph type="dt" sz="half" idx="10"/>
          </p:nvPr>
        </p:nvSpPr>
        <p:spPr/>
        <p:txBody>
          <a:bodyPr/>
          <a:lstStyle/>
          <a:p>
            <a:fld id="{5B09236F-209F-49BA-A263-5A444940819B}" type="datetimeFigureOut">
              <a:rPr lang="en-GB" smtClean="0"/>
              <a:t>09/09/2026</a:t>
            </a:fld>
            <a:endParaRPr lang="en-GB"/>
          </a:p>
        </p:txBody>
      </p:sp>
      <p:sp>
        <p:nvSpPr>
          <p:cNvPr id="6" name="Footer Placeholder 5">
            <a:extLst>
              <a:ext uri="{FF2B5EF4-FFF2-40B4-BE49-F238E27FC236}">
                <a16:creationId xmlns:a16="http://schemas.microsoft.com/office/drawing/2014/main" id="{D5C56862-0494-4D03-A1AF-A32D767EC3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385DD2-66D3-4F95-BDD6-D19615E437B8}"/>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5624596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94686-7368-4E9D-AFB0-BB13F4F0F8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B7B76C-DB97-4CCD-8B02-F2E587C916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D6A323-21C4-40FC-A979-EBB19004B7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0AFBE6-7DDA-4B2B-92FD-B10555C0CFF4}"/>
              </a:ext>
            </a:extLst>
          </p:cNvPr>
          <p:cNvSpPr>
            <a:spLocks noGrp="1"/>
          </p:cNvSpPr>
          <p:nvPr>
            <p:ph type="dt" sz="half" idx="10"/>
          </p:nvPr>
        </p:nvSpPr>
        <p:spPr/>
        <p:txBody>
          <a:bodyPr/>
          <a:lstStyle/>
          <a:p>
            <a:fld id="{5B09236F-209F-49BA-A263-5A444940819B}" type="datetimeFigureOut">
              <a:rPr lang="en-GB" smtClean="0"/>
              <a:t>09/09/2026</a:t>
            </a:fld>
            <a:endParaRPr lang="en-GB"/>
          </a:p>
        </p:txBody>
      </p:sp>
      <p:sp>
        <p:nvSpPr>
          <p:cNvPr id="6" name="Footer Placeholder 5">
            <a:extLst>
              <a:ext uri="{FF2B5EF4-FFF2-40B4-BE49-F238E27FC236}">
                <a16:creationId xmlns:a16="http://schemas.microsoft.com/office/drawing/2014/main" id="{B385A5BE-1834-440D-9267-170F8C99C8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138C05-CC55-4F1C-AD8B-C7E2F5986290}"/>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41143403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87D7E-71CA-48E3-BE88-111F7AF60D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5CEF64-4F35-4E5D-858F-E691EF1511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929E1E-404B-4875-9092-DEBF674F3762}"/>
              </a:ext>
            </a:extLst>
          </p:cNvPr>
          <p:cNvSpPr>
            <a:spLocks noGrp="1"/>
          </p:cNvSpPr>
          <p:nvPr>
            <p:ph type="dt" sz="half" idx="10"/>
          </p:nvPr>
        </p:nvSpPr>
        <p:spPr/>
        <p:txBody>
          <a:bodyPr/>
          <a:lstStyle/>
          <a:p>
            <a:fld id="{5B09236F-209F-49BA-A263-5A444940819B}" type="datetimeFigureOut">
              <a:rPr lang="en-GB" smtClean="0"/>
              <a:t>09/09/2026</a:t>
            </a:fld>
            <a:endParaRPr lang="en-GB"/>
          </a:p>
        </p:txBody>
      </p:sp>
      <p:sp>
        <p:nvSpPr>
          <p:cNvPr id="5" name="Footer Placeholder 4">
            <a:extLst>
              <a:ext uri="{FF2B5EF4-FFF2-40B4-BE49-F238E27FC236}">
                <a16:creationId xmlns:a16="http://schemas.microsoft.com/office/drawing/2014/main" id="{C4C365A9-54E4-4C41-803F-F4047E0297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DE3B27-6DD1-40CB-9131-1F36C7CEBEC1}"/>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8885750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7975B0-47C9-4A05-968E-C9159F8DA6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9D6D93-7EA6-4321-A2F1-06A3476942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6A9C8E-A51C-4197-86B0-13F5EAFF9CDA}"/>
              </a:ext>
            </a:extLst>
          </p:cNvPr>
          <p:cNvSpPr>
            <a:spLocks noGrp="1"/>
          </p:cNvSpPr>
          <p:nvPr>
            <p:ph type="dt" sz="half" idx="10"/>
          </p:nvPr>
        </p:nvSpPr>
        <p:spPr/>
        <p:txBody>
          <a:bodyPr/>
          <a:lstStyle/>
          <a:p>
            <a:fld id="{5B09236F-209F-49BA-A263-5A444940819B}" type="datetimeFigureOut">
              <a:rPr lang="en-GB" smtClean="0"/>
              <a:t>09/09/2026</a:t>
            </a:fld>
            <a:endParaRPr lang="en-GB"/>
          </a:p>
        </p:txBody>
      </p:sp>
      <p:sp>
        <p:nvSpPr>
          <p:cNvPr id="5" name="Footer Placeholder 4">
            <a:extLst>
              <a:ext uri="{FF2B5EF4-FFF2-40B4-BE49-F238E27FC236}">
                <a16:creationId xmlns:a16="http://schemas.microsoft.com/office/drawing/2014/main" id="{FCC82893-1D2F-470A-82DD-D2D02A5423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66CA3-1BEC-4B4C-AC7C-4B37CECA5DDE}"/>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2723217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9/9/2026</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7429820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87" r:id="rId18"/>
    <p:sldLayoutId id="2147483688" r:id="rId19"/>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EE7DBA-491A-4CFD-ADC2-1D750DC5B4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904391-236A-43BF-936A-6E1134128A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ACA73C-EC36-495D-B441-71EF69D619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09236F-209F-49BA-A263-5A444940819B}" type="datetimeFigureOut">
              <a:rPr lang="en-GB" smtClean="0"/>
              <a:t>09/09/2026</a:t>
            </a:fld>
            <a:endParaRPr lang="en-GB"/>
          </a:p>
        </p:txBody>
      </p:sp>
      <p:sp>
        <p:nvSpPr>
          <p:cNvPr id="5" name="Footer Placeholder 4">
            <a:extLst>
              <a:ext uri="{FF2B5EF4-FFF2-40B4-BE49-F238E27FC236}">
                <a16:creationId xmlns:a16="http://schemas.microsoft.com/office/drawing/2014/main" id="{C0109052-E811-40A7-9A2C-EFCC7C1245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DAA98D-68AF-4089-AC7A-E2FB009EC5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5F53FD-5AD4-4558-B260-3BFD9B4BFE1C}" type="slidenum">
              <a:rPr lang="en-GB" smtClean="0"/>
              <a:t>‹#›</a:t>
            </a:fld>
            <a:endParaRPr lang="en-GB"/>
          </a:p>
        </p:txBody>
      </p:sp>
    </p:spTree>
    <p:extLst>
      <p:ext uri="{BB962C8B-B14F-4D97-AF65-F5344CB8AC3E}">
        <p14:creationId xmlns:p14="http://schemas.microsoft.com/office/powerpoint/2010/main" val="26665350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6.xml"/><Relationship Id="rId5" Type="http://schemas.openxmlformats.org/officeDocument/2006/relationships/hyperlink" Target="https://uowtsd.sharepoint.com/teams/SecondaryMathematicsPlanning" TargetMode="External"/><Relationship Id="rId4" Type="http://schemas.openxmlformats.org/officeDocument/2006/relationships/hyperlink" Target="mailto:jessica.roberts@uwtsd.ac.u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6.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hyperlink" Target="https://hwb.gov.wales/curriculum-for-wales/mathematics-and-numeracy/" TargetMode="External"/><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hyperlink" Target="https://hwb.gov.wales/cwricwlwm-i-gymru/mathemateg-a-rhifedd/" TargetMode="External"/><Relationship Id="rId2" Type="http://schemas.openxmlformats.org/officeDocument/2006/relationships/notesSlide" Target="../notesSlides/notesSlide5.xml"/><Relationship Id="rId1" Type="http://schemas.openxmlformats.org/officeDocument/2006/relationships/slideLayout" Target="../slideLayouts/slideLayout19.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6.xml"/><Relationship Id="rId5" Type="http://schemas.openxmlformats.org/officeDocument/2006/relationships/image" Target="../media/image13.png"/><Relationship Id="rId4" Type="http://schemas.openxmlformats.org/officeDocument/2006/relationships/hyperlink" Target="https://uowtsd.sharepoint.com/teams/SecondaryMathematicsPlanning"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26.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1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1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0.xml"/><Relationship Id="rId1" Type="http://schemas.openxmlformats.org/officeDocument/2006/relationships/slideLayout" Target="../slideLayouts/slideLayout19.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hyperlink" Target="https://www.youtube.com/watch?v=1ceyCsBdZqk" TargetMode="Externa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8" Type="http://schemas.openxmlformats.org/officeDocument/2006/relationships/hyperlink" Target="https://www.youtube.com/watch?v=1ceyCsBdZqk" TargetMode="External"/><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6.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8.xml.rels><?xml version="1.0" encoding="UTF-8" standalone="yes"?>
<Relationships xmlns="http://schemas.openxmlformats.org/package/2006/relationships"><Relationship Id="rId8" Type="http://schemas.openxmlformats.org/officeDocument/2006/relationships/hyperlink" Target="https://www.youtube.com/watch?v=1ceyCsBdZqk" TargetMode="External"/><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2059B7A-EAF1-4976-BDED-641F150BFB13}"/>
              </a:ext>
            </a:extLst>
          </p:cNvPr>
          <p:cNvPicPr>
            <a:picLocks noChangeAspect="1"/>
          </p:cNvPicPr>
          <p:nvPr/>
        </p:nvPicPr>
        <p:blipFill rotWithShape="1">
          <a:blip r:embed="rId3"/>
          <a:srcRect l="13332" r="13331" b="-1"/>
          <a:stretch/>
        </p:blipFill>
        <p:spPr>
          <a:xfrm>
            <a:off x="157819" y="226886"/>
            <a:ext cx="6982120" cy="63550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3" name="TextBox 2">
            <a:extLst>
              <a:ext uri="{FF2B5EF4-FFF2-40B4-BE49-F238E27FC236}">
                <a16:creationId xmlns:a16="http://schemas.microsoft.com/office/drawing/2014/main" id="{271A8712-D224-9392-0471-12634FD03CA5}"/>
              </a:ext>
            </a:extLst>
          </p:cNvPr>
          <p:cNvSpPr txBox="1"/>
          <p:nvPr/>
        </p:nvSpPr>
        <p:spPr>
          <a:xfrm>
            <a:off x="5896850" y="4793130"/>
            <a:ext cx="6307042" cy="1200329"/>
          </a:xfrm>
          <a:prstGeom prst="rect">
            <a:avLst/>
          </a:prstGeom>
          <a:noFill/>
        </p:spPr>
        <p:txBody>
          <a:bodyPr wrap="square" rtlCol="0">
            <a:spAutoFit/>
          </a:bodyPr>
          <a:lstStyle/>
          <a:p>
            <a:r>
              <a:rPr lang="en-US" b="1" dirty="0">
                <a:hlinkClick r:id="rId4"/>
              </a:rPr>
              <a:t>jessica.roberts@uwtsd.ac.uk</a:t>
            </a:r>
            <a:endParaRPr lang="en-US" b="1" dirty="0"/>
          </a:p>
          <a:p>
            <a:endParaRPr lang="en-US" b="1" dirty="0"/>
          </a:p>
          <a:p>
            <a:r>
              <a:rPr lang="en-GB" dirty="0">
                <a:hlinkClick r:id="rId5"/>
              </a:rPr>
              <a:t>Secondary Mathematics: Planning - Home</a:t>
            </a:r>
            <a:endParaRPr lang="en-US" b="1" dirty="0"/>
          </a:p>
          <a:p>
            <a:endParaRPr lang="en-GB" b="1" dirty="0"/>
          </a:p>
        </p:txBody>
      </p:sp>
      <p:sp>
        <p:nvSpPr>
          <p:cNvPr id="8" name="Rectangle 7">
            <a:extLst>
              <a:ext uri="{FF2B5EF4-FFF2-40B4-BE49-F238E27FC236}">
                <a16:creationId xmlns:a16="http://schemas.microsoft.com/office/drawing/2014/main" id="{7C6CA01D-D36C-8DA4-FBC7-30AE739556DF}"/>
              </a:ext>
            </a:extLst>
          </p:cNvPr>
          <p:cNvSpPr/>
          <p:nvPr/>
        </p:nvSpPr>
        <p:spPr>
          <a:xfrm>
            <a:off x="4358640" y="6336108"/>
            <a:ext cx="7705419" cy="491725"/>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3D6AFC43-43A1-DAEC-116A-CAEE5B619684}"/>
              </a:ext>
            </a:extLst>
          </p:cNvPr>
          <p:cNvSpPr txBox="1"/>
          <p:nvPr/>
        </p:nvSpPr>
        <p:spPr>
          <a:xfrm>
            <a:off x="4421087" y="6351198"/>
            <a:ext cx="7830311" cy="461665"/>
          </a:xfrm>
          <a:prstGeom prst="rect">
            <a:avLst/>
          </a:prstGeom>
          <a:noFill/>
        </p:spPr>
        <p:txBody>
          <a:bodyPr wrap="square" rtlCol="0">
            <a:spAutoFit/>
          </a:bodyPr>
          <a:lstStyle/>
          <a:p>
            <a:r>
              <a:rPr lang="en-GB" sz="2400" b="1" dirty="0" err="1">
                <a:solidFill>
                  <a:schemeClr val="bg1"/>
                </a:solidFill>
              </a:rPr>
              <a:t>Arwain</a:t>
            </a:r>
            <a:r>
              <a:rPr lang="en-GB" sz="2400" b="1" dirty="0">
                <a:solidFill>
                  <a:schemeClr val="bg1"/>
                </a:solidFill>
              </a:rPr>
              <a:t> y </a:t>
            </a:r>
            <a:r>
              <a:rPr lang="en-GB" sz="2400" b="1" dirty="0" err="1">
                <a:solidFill>
                  <a:schemeClr val="bg1"/>
                </a:solidFill>
              </a:rPr>
              <a:t>Dysgu</a:t>
            </a:r>
            <a:r>
              <a:rPr lang="en-GB" sz="2400" b="1" dirty="0">
                <a:solidFill>
                  <a:schemeClr val="bg1"/>
                </a:solidFill>
              </a:rPr>
              <a:t> – U/ Leading the Learning – S (ECAD6051/C)</a:t>
            </a:r>
          </a:p>
        </p:txBody>
      </p:sp>
    </p:spTree>
    <p:extLst>
      <p:ext uri="{BB962C8B-B14F-4D97-AF65-F5344CB8AC3E}">
        <p14:creationId xmlns:p14="http://schemas.microsoft.com/office/powerpoint/2010/main" val="1122763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cxnSp>
        <p:nvCxnSpPr>
          <p:cNvPr id="1035" name="Straight Connector 1034">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2BC5E488-9D8F-BC1A-FBB6-5CF47335DFAB}"/>
              </a:ext>
            </a:extLst>
          </p:cNvPr>
          <p:cNvSpPr/>
          <p:nvPr/>
        </p:nvSpPr>
        <p:spPr>
          <a:xfrm>
            <a:off x="1295400" y="2288833"/>
            <a:ext cx="4800600" cy="3711571"/>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000" b="1" cap="none" spc="0">
                <a:ln w="13462">
                  <a:solidFill>
                    <a:schemeClr val="bg1"/>
                  </a:solidFill>
                  <a:prstDash val="solid"/>
                </a:ln>
                <a:solidFill>
                  <a:schemeClr val="bg1"/>
                </a:solidFill>
                <a:effectLst>
                  <a:outerShdw dist="38100" dir="2700000" algn="bl" rotWithShape="0">
                    <a:schemeClr val="accent5"/>
                  </a:outerShdw>
                </a:effectLst>
              </a:rPr>
              <a:t>5</a:t>
            </a:r>
          </a:p>
        </p:txBody>
      </p:sp>
      <p:pic>
        <p:nvPicPr>
          <p:cNvPr id="1026" name="Picture 2" descr="Highlight stamp — Stock Vector © roxanabalint #35029331">
            <a:extLst>
              <a:ext uri="{FF2B5EF4-FFF2-40B4-BE49-F238E27FC236}">
                <a16:creationId xmlns:a16="http://schemas.microsoft.com/office/drawing/2014/main" id="{73742751-F222-E76E-2BA2-20005E34CE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1600000">
            <a:off x="8028881" y="3826593"/>
            <a:ext cx="3588640" cy="2610735"/>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Whose Experience and Expertise Do You Trust and When? - Create an ...">
            <a:extLst>
              <a:ext uri="{FF2B5EF4-FFF2-40B4-BE49-F238E27FC236}">
                <a16:creationId xmlns:a16="http://schemas.microsoft.com/office/drawing/2014/main" id="{85CBCCFB-A254-2E66-9DE1-FA64C7D65F8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20744" y="2288833"/>
            <a:ext cx="5990114" cy="3983425"/>
          </a:xfrm>
          <a:prstGeom prst="rect">
            <a:avLst/>
          </a:prstGeom>
          <a:noFill/>
          <a:extLst>
            <a:ext uri="{909E8E84-426E-40DD-AFC4-6F175D3DCCD1}">
              <a14:hiddenFill xmlns:a14="http://schemas.microsoft.com/office/drawing/2010/main">
                <a:solidFill>
                  <a:srgbClr val="FFFFFF"/>
                </a:solidFill>
              </a14:hiddenFill>
            </a:ext>
          </a:extLst>
        </p:spPr>
      </p:pic>
      <p:sp>
        <p:nvSpPr>
          <p:cNvPr id="1039" name="Rectangle 1038">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0" name="Picture 6" descr="Big Blog: July 2016">
            <a:extLst>
              <a:ext uri="{FF2B5EF4-FFF2-40B4-BE49-F238E27FC236}">
                <a16:creationId xmlns:a16="http://schemas.microsoft.com/office/drawing/2014/main" id="{71D02F58-339A-B850-E198-8288509DEB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17039" y="521910"/>
            <a:ext cx="3690557" cy="245602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 School Photo (36812026) - Fanpop">
            <a:extLst>
              <a:ext uri="{FF2B5EF4-FFF2-40B4-BE49-F238E27FC236}">
                <a16:creationId xmlns:a16="http://schemas.microsoft.com/office/drawing/2014/main" id="{43415E90-2A70-B3DD-1CC9-DDD9719DACE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131248"/>
            <a:ext cx="2657610" cy="1763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1341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2FAC2-D96D-490F-ADB9-E39F335950C9}"/>
              </a:ext>
            </a:extLst>
          </p:cNvPr>
          <p:cNvSpPr>
            <a:spLocks noGrp="1"/>
          </p:cNvSpPr>
          <p:nvPr>
            <p:ph type="title"/>
          </p:nvPr>
        </p:nvSpPr>
        <p:spPr/>
        <p:txBody>
          <a:bodyPr/>
          <a:lstStyle/>
          <a:p>
            <a:r>
              <a:rPr lang="en-GB" dirty="0"/>
              <a:t>Curriculum/</a:t>
            </a:r>
            <a:r>
              <a:rPr lang="en-US" dirty="0"/>
              <a:t> Cwricwlwm</a:t>
            </a:r>
            <a:r>
              <a:rPr lang="en-GB" dirty="0"/>
              <a:t> </a:t>
            </a:r>
          </a:p>
        </p:txBody>
      </p:sp>
      <p:sp>
        <p:nvSpPr>
          <p:cNvPr id="3" name="Content Placeholder 2">
            <a:extLst>
              <a:ext uri="{FF2B5EF4-FFF2-40B4-BE49-F238E27FC236}">
                <a16:creationId xmlns:a16="http://schemas.microsoft.com/office/drawing/2014/main" id="{E3BA63A6-7202-4BC9-B057-55FF0ADFBFF5}"/>
              </a:ext>
            </a:extLst>
          </p:cNvPr>
          <p:cNvSpPr>
            <a:spLocks noGrp="1"/>
          </p:cNvSpPr>
          <p:nvPr>
            <p:ph idx="1"/>
          </p:nvPr>
        </p:nvSpPr>
        <p:spPr>
          <a:xfrm>
            <a:off x="443461" y="2238671"/>
            <a:ext cx="5352032" cy="2198500"/>
          </a:xfrm>
        </p:spPr>
        <p:txBody>
          <a:bodyPr vert="horz" lIns="91440" tIns="45720" rIns="91440" bIns="45720" rtlCol="0" anchor="t">
            <a:normAutofit/>
          </a:bodyPr>
          <a:lstStyle/>
          <a:p>
            <a:pPr marL="0" indent="0">
              <a:buNone/>
            </a:pPr>
            <a:r>
              <a:rPr lang="en-GB" sz="3600" dirty="0">
                <a:solidFill>
                  <a:srgbClr val="2C2E35"/>
                </a:solidFill>
                <a:latin typeface="Arial" panose="020B0604020202020204" pitchFamily="34" charset="0"/>
                <a:cs typeface="Arial" panose="020B0604020202020204" pitchFamily="34" charset="0"/>
              </a:rPr>
              <a:t>What do you want to see</a:t>
            </a:r>
          </a:p>
          <a:p>
            <a:pPr marL="0" indent="0">
              <a:buNone/>
            </a:pPr>
            <a:r>
              <a:rPr lang="en-GB" sz="3600" dirty="0">
                <a:solidFill>
                  <a:srgbClr val="2C2E35"/>
                </a:solidFill>
                <a:latin typeface="Arial" panose="020B0604020202020204" pitchFamily="34" charset="0"/>
                <a:cs typeface="Arial" panose="020B0604020202020204" pitchFamily="34" charset="0"/>
              </a:rPr>
              <a:t> in a </a:t>
            </a:r>
            <a:r>
              <a:rPr lang="en-GB" sz="3600" dirty="0">
                <a:solidFill>
                  <a:schemeClr val="accent1"/>
                </a:solidFill>
                <a:latin typeface="Arial" panose="020B0604020202020204" pitchFamily="34" charset="0"/>
                <a:cs typeface="Arial" panose="020B0604020202020204" pitchFamily="34" charset="0"/>
              </a:rPr>
              <a:t>maths</a:t>
            </a:r>
            <a:r>
              <a:rPr lang="en-GB" sz="3600" dirty="0">
                <a:solidFill>
                  <a:srgbClr val="2C2E35"/>
                </a:solidFill>
                <a:latin typeface="Arial" panose="020B0604020202020204" pitchFamily="34" charset="0"/>
                <a:cs typeface="Arial" panose="020B0604020202020204" pitchFamily="34" charset="0"/>
              </a:rPr>
              <a:t> curriculum? </a:t>
            </a:r>
            <a:endParaRPr lang="en-US" sz="3600" dirty="0">
              <a:latin typeface="Arial" panose="020B0604020202020204" pitchFamily="34" charset="0"/>
              <a:cs typeface="Arial" panose="020B0604020202020204" pitchFamily="34" charset="0"/>
            </a:endParaRPr>
          </a:p>
          <a:p>
            <a:pPr marL="0" indent="0">
              <a:buNone/>
            </a:pPr>
            <a:endParaRPr lang="en-GB" sz="2800" dirty="0">
              <a:solidFill>
                <a:srgbClr val="2C2E35"/>
              </a:solidFill>
              <a:latin typeface="arial"/>
              <a:cs typeface="arial"/>
            </a:endParaRPr>
          </a:p>
        </p:txBody>
      </p:sp>
      <p:pic>
        <p:nvPicPr>
          <p:cNvPr id="5" name="Picture 2" descr="Logo&#10;&#10;Description automatically generated">
            <a:extLst>
              <a:ext uri="{FF2B5EF4-FFF2-40B4-BE49-F238E27FC236}">
                <a16:creationId xmlns:a16="http://schemas.microsoft.com/office/drawing/2014/main" id="{66932886-C7EE-4C58-BEED-B4378587B06F}"/>
              </a:ext>
            </a:extLst>
          </p:cNvPr>
          <p:cNvPicPr>
            <a:picLocks noChangeAspect="1"/>
          </p:cNvPicPr>
          <p:nvPr/>
        </p:nvPicPr>
        <p:blipFill>
          <a:blip r:embed="rId3"/>
          <a:stretch>
            <a:fillRect/>
          </a:stretch>
        </p:blipFill>
        <p:spPr>
          <a:xfrm>
            <a:off x="-53973" y="5576840"/>
            <a:ext cx="12244382" cy="1284382"/>
          </a:xfrm>
          <a:prstGeom prst="rect">
            <a:avLst/>
          </a:prstGeom>
        </p:spPr>
      </p:pic>
      <p:pic>
        <p:nvPicPr>
          <p:cNvPr id="1026" name="Picture 2" descr="See the source image">
            <a:extLst>
              <a:ext uri="{FF2B5EF4-FFF2-40B4-BE49-F238E27FC236}">
                <a16:creationId xmlns:a16="http://schemas.microsoft.com/office/drawing/2014/main" id="{EA7B6919-DF52-A0E4-C52C-E3B9495CC0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88378" y="2238671"/>
            <a:ext cx="5172075" cy="3248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75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rotWithShape="1">
          <a:blip r:embed="rId4"/>
          <a:srcRect l="13243" t="12670" r="11752" b="12329"/>
          <a:stretch/>
        </p:blipFill>
        <p:spPr>
          <a:xfrm>
            <a:off x="1364927" y="1371599"/>
            <a:ext cx="9759142" cy="5486401"/>
          </a:xfrm>
          <a:prstGeom prst="rect">
            <a:avLst/>
          </a:prstGeom>
        </p:spPr>
      </p:pic>
      <p:sp>
        <p:nvSpPr>
          <p:cNvPr id="2" name="Title 1">
            <a:extLst>
              <a:ext uri="{FF2B5EF4-FFF2-40B4-BE49-F238E27FC236}">
                <a16:creationId xmlns:a16="http://schemas.microsoft.com/office/drawing/2014/main" id="{0A532CA7-83C5-4268-8D8A-ADB5BA6B60C0}"/>
              </a:ext>
            </a:extLst>
          </p:cNvPr>
          <p:cNvSpPr txBox="1">
            <a:spLocks/>
          </p:cNvSpPr>
          <p:nvPr/>
        </p:nvSpPr>
        <p:spPr>
          <a:xfrm>
            <a:off x="2895600" y="764373"/>
            <a:ext cx="8610600" cy="1293028"/>
          </a:xfrm>
          <a:prstGeom prst="rect">
            <a:avLst/>
          </a:prstGeom>
        </p:spPr>
        <p:txBody>
          <a:bodyPr lIns="91440" tIns="45720" rIns="91440" bIns="45720" anchor="t"/>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err="1"/>
              <a:t>CfW</a:t>
            </a:r>
            <a:endParaRPr lang="en-GB" dirty="0"/>
          </a:p>
        </p:txBody>
      </p:sp>
      <p:sp>
        <p:nvSpPr>
          <p:cNvPr id="5" name="TextBox 4">
            <a:extLst>
              <a:ext uri="{FF2B5EF4-FFF2-40B4-BE49-F238E27FC236}">
                <a16:creationId xmlns:a16="http://schemas.microsoft.com/office/drawing/2014/main" id="{2031A28D-5EF0-4436-B298-8C5CE3FCBF7B}"/>
              </a:ext>
            </a:extLst>
          </p:cNvPr>
          <p:cNvSpPr txBox="1"/>
          <p:nvPr/>
        </p:nvSpPr>
        <p:spPr>
          <a:xfrm>
            <a:off x="2022520" y="3745467"/>
            <a:ext cx="9483680" cy="369332"/>
          </a:xfrm>
          <a:prstGeom prst="rect">
            <a:avLst/>
          </a:prstGeom>
          <a:noFill/>
        </p:spPr>
        <p:txBody>
          <a:bodyPr wrap="square">
            <a:spAutoFit/>
          </a:bodyPr>
          <a:lstStyle/>
          <a:p>
            <a:r>
              <a:rPr lang="en-GB" dirty="0">
                <a:hlinkClick r:id="rId3"/>
              </a:rPr>
              <a:t>https://hwb.gov.wales/curriculum-for-wales/mathematics-and-numeracy/</a:t>
            </a:r>
            <a:endParaRPr lang="en-GB" dirty="0"/>
          </a:p>
        </p:txBody>
      </p:sp>
    </p:spTree>
    <p:extLst>
      <p:ext uri="{BB962C8B-B14F-4D97-AF65-F5344CB8AC3E}">
        <p14:creationId xmlns:p14="http://schemas.microsoft.com/office/powerpoint/2010/main" val="382380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rotWithShape="1">
          <a:blip r:embed="rId4"/>
          <a:srcRect l="12731" t="9489" r="13668" b="14148"/>
          <a:stretch/>
        </p:blipFill>
        <p:spPr>
          <a:xfrm>
            <a:off x="1929938" y="1271848"/>
            <a:ext cx="9576262" cy="5586152"/>
          </a:xfrm>
          <a:prstGeom prst="rect">
            <a:avLst/>
          </a:prstGeom>
        </p:spPr>
      </p:pic>
      <p:sp>
        <p:nvSpPr>
          <p:cNvPr id="3" name="Title 1">
            <a:extLst>
              <a:ext uri="{FF2B5EF4-FFF2-40B4-BE49-F238E27FC236}">
                <a16:creationId xmlns:a16="http://schemas.microsoft.com/office/drawing/2014/main" id="{455AEC67-7562-CACB-0697-8E511A786E25}"/>
              </a:ext>
            </a:extLst>
          </p:cNvPr>
          <p:cNvSpPr txBox="1">
            <a:spLocks/>
          </p:cNvSpPr>
          <p:nvPr/>
        </p:nvSpPr>
        <p:spPr>
          <a:xfrm>
            <a:off x="2895600" y="764373"/>
            <a:ext cx="8610600" cy="1293028"/>
          </a:xfrm>
          <a:prstGeom prst="rect">
            <a:avLst/>
          </a:prstGeom>
        </p:spPr>
        <p:txBody>
          <a:bodyPr lIns="91440" tIns="45720" rIns="91440" bIns="45720" anchor="t"/>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a:t>CIG</a:t>
            </a:r>
          </a:p>
        </p:txBody>
      </p:sp>
      <p:sp>
        <p:nvSpPr>
          <p:cNvPr id="5" name="TextBox 4">
            <a:extLst>
              <a:ext uri="{FF2B5EF4-FFF2-40B4-BE49-F238E27FC236}">
                <a16:creationId xmlns:a16="http://schemas.microsoft.com/office/drawing/2014/main" id="{38BAC219-0FE0-02AD-41E0-D26B3E2FC24F}"/>
              </a:ext>
            </a:extLst>
          </p:cNvPr>
          <p:cNvSpPr txBox="1"/>
          <p:nvPr/>
        </p:nvSpPr>
        <p:spPr>
          <a:xfrm>
            <a:off x="2712612" y="3710110"/>
            <a:ext cx="9148829" cy="369332"/>
          </a:xfrm>
          <a:prstGeom prst="rect">
            <a:avLst/>
          </a:prstGeom>
          <a:noFill/>
        </p:spPr>
        <p:txBody>
          <a:bodyPr wrap="square">
            <a:spAutoFit/>
          </a:bodyPr>
          <a:lstStyle/>
          <a:p>
            <a:r>
              <a:rPr lang="en-GB" dirty="0">
                <a:hlinkClick r:id="rId3"/>
              </a:rPr>
              <a:t>https://hwb.gov.wales/cwricwlwm-i-gymru/mathemateg-a-rhifedd/</a:t>
            </a:r>
            <a:endParaRPr lang="en-GB" dirty="0"/>
          </a:p>
        </p:txBody>
      </p:sp>
    </p:spTree>
    <p:extLst>
      <p:ext uri="{BB962C8B-B14F-4D97-AF65-F5344CB8AC3E}">
        <p14:creationId xmlns:p14="http://schemas.microsoft.com/office/powerpoint/2010/main" val="3769022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AC8D53-2284-68F7-6F75-EAE66A6EE644}"/>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33AA6DC5-F328-DE7D-7D66-8710F98DA312}"/>
              </a:ext>
            </a:extLst>
          </p:cNvPr>
          <p:cNvPicPr>
            <a:picLocks noChangeAspect="1"/>
          </p:cNvPicPr>
          <p:nvPr/>
        </p:nvPicPr>
        <p:blipFill>
          <a:blip r:embed="rId3"/>
          <a:stretch>
            <a:fillRect/>
          </a:stretch>
        </p:blipFill>
        <p:spPr>
          <a:xfrm>
            <a:off x="-6348" y="5584777"/>
            <a:ext cx="12196757" cy="1276445"/>
          </a:xfrm>
          <a:prstGeom prst="rect">
            <a:avLst/>
          </a:prstGeom>
        </p:spPr>
      </p:pic>
      <p:sp>
        <p:nvSpPr>
          <p:cNvPr id="3" name="TextBox 2">
            <a:extLst>
              <a:ext uri="{FF2B5EF4-FFF2-40B4-BE49-F238E27FC236}">
                <a16:creationId xmlns:a16="http://schemas.microsoft.com/office/drawing/2014/main" id="{4A42BA07-27E4-CD7F-3AD4-174CA2D5E01C}"/>
              </a:ext>
            </a:extLst>
          </p:cNvPr>
          <p:cNvSpPr txBox="1"/>
          <p:nvPr/>
        </p:nvSpPr>
        <p:spPr>
          <a:xfrm>
            <a:off x="780014" y="4992261"/>
            <a:ext cx="7910581" cy="369332"/>
          </a:xfrm>
          <a:prstGeom prst="rect">
            <a:avLst/>
          </a:prstGeom>
          <a:noFill/>
        </p:spPr>
        <p:txBody>
          <a:bodyPr wrap="square" lIns="91440" tIns="45720" rIns="91440" bIns="45720" anchor="t">
            <a:spAutoFit/>
          </a:bodyPr>
          <a:lstStyle/>
          <a:p>
            <a:r>
              <a:rPr lang="en-GB" dirty="0">
                <a:ea typeface="+mn-lt"/>
                <a:cs typeface="+mn-lt"/>
                <a:hlinkClick r:id="rId4"/>
              </a:rPr>
              <a:t>Secondary Mathematics: Planning - Home (sharepoint.com)</a:t>
            </a:r>
            <a:endParaRPr lang="en-US" dirty="0"/>
          </a:p>
        </p:txBody>
      </p:sp>
      <p:pic>
        <p:nvPicPr>
          <p:cNvPr id="4" name="Picture 3">
            <a:extLst>
              <a:ext uri="{FF2B5EF4-FFF2-40B4-BE49-F238E27FC236}">
                <a16:creationId xmlns:a16="http://schemas.microsoft.com/office/drawing/2014/main" id="{6A3892FC-9DA9-AB5B-3816-481242E9915D}"/>
              </a:ext>
            </a:extLst>
          </p:cNvPr>
          <p:cNvPicPr>
            <a:picLocks noChangeAspect="1"/>
          </p:cNvPicPr>
          <p:nvPr/>
        </p:nvPicPr>
        <p:blipFill rotWithShape="1">
          <a:blip r:embed="rId5"/>
          <a:srcRect l="404" t="12186" r="-1245" b="19185"/>
          <a:stretch/>
        </p:blipFill>
        <p:spPr>
          <a:xfrm>
            <a:off x="836284" y="364218"/>
            <a:ext cx="9954491" cy="4516451"/>
          </a:xfrm>
          <a:prstGeom prst="rect">
            <a:avLst/>
          </a:prstGeom>
        </p:spPr>
      </p:pic>
    </p:spTree>
    <p:extLst>
      <p:ext uri="{BB962C8B-B14F-4D97-AF65-F5344CB8AC3E}">
        <p14:creationId xmlns:p14="http://schemas.microsoft.com/office/powerpoint/2010/main" val="2256639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A9CDC-7EF3-F8E4-647F-33F0F235CAD0}"/>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18B97D75-BCFF-28E2-F22D-81FFE5698433}"/>
              </a:ext>
            </a:extLst>
          </p:cNvPr>
          <p:cNvGraphicFramePr>
            <a:graphicFrameLocks noGrp="1"/>
          </p:cNvGraphicFramePr>
          <p:nvPr>
            <p:extLst>
              <p:ext uri="{D42A27DB-BD31-4B8C-83A1-F6EECF244321}">
                <p14:modId xmlns:p14="http://schemas.microsoft.com/office/powerpoint/2010/main" val="1569108398"/>
              </p:ext>
            </p:extLst>
          </p:nvPr>
        </p:nvGraphicFramePr>
        <p:xfrm>
          <a:off x="335280" y="1503016"/>
          <a:ext cx="11049000" cy="3707353"/>
        </p:xfrm>
        <a:graphic>
          <a:graphicData uri="http://schemas.openxmlformats.org/drawingml/2006/table">
            <a:tbl>
              <a:tblPr firstRow="1" bandRow="1">
                <a:tableStyleId>{5C22544A-7EE6-4342-B048-85BDC9FD1C3A}</a:tableStyleId>
              </a:tblPr>
              <a:tblGrid>
                <a:gridCol w="5524500">
                  <a:extLst>
                    <a:ext uri="{9D8B030D-6E8A-4147-A177-3AD203B41FA5}">
                      <a16:colId xmlns:a16="http://schemas.microsoft.com/office/drawing/2014/main" val="20000"/>
                    </a:ext>
                  </a:extLst>
                </a:gridCol>
                <a:gridCol w="5524500">
                  <a:extLst>
                    <a:ext uri="{9D8B030D-6E8A-4147-A177-3AD203B41FA5}">
                      <a16:colId xmlns:a16="http://schemas.microsoft.com/office/drawing/2014/main" val="20001"/>
                    </a:ext>
                  </a:extLst>
                </a:gridCol>
              </a:tblGrid>
              <a:tr h="517355">
                <a:tc>
                  <a:txBody>
                    <a:bodyPr/>
                    <a:lstStyle/>
                    <a:p>
                      <a:r>
                        <a:rPr lang="en-GB" sz="2800" b="1" dirty="0">
                          <a:latin typeface="Arial" panose="020B0604020202020204" pitchFamily="34" charset="0"/>
                          <a:cs typeface="Arial" panose="020B0604020202020204" pitchFamily="34" charset="0"/>
                        </a:rPr>
                        <a:t>Curriculum</a:t>
                      </a:r>
                      <a:r>
                        <a:rPr lang="en-GB" sz="2800" b="1" baseline="0" dirty="0">
                          <a:latin typeface="Arial" panose="020B0604020202020204" pitchFamily="34" charset="0"/>
                          <a:cs typeface="Arial" panose="020B0604020202020204" pitchFamily="34" charset="0"/>
                        </a:rPr>
                        <a:t> 2008 (Product)</a:t>
                      </a:r>
                      <a:endParaRPr lang="en-GB" sz="2800" b="1" dirty="0">
                        <a:latin typeface="Arial" panose="020B0604020202020204" pitchFamily="34" charset="0"/>
                        <a:cs typeface="Arial" panose="020B0604020202020204" pitchFamily="34" charset="0"/>
                      </a:endParaRPr>
                    </a:p>
                  </a:txBody>
                  <a:tcPr marL="91451" marR="91451" marT="45731" marB="45731">
                    <a:solidFill>
                      <a:srgbClr val="0070C0"/>
                    </a:solidFill>
                  </a:tcPr>
                </a:tc>
                <a:tc>
                  <a:txBody>
                    <a:bodyPr/>
                    <a:lstStyle/>
                    <a:p>
                      <a:r>
                        <a:rPr lang="en-GB" sz="2800" dirty="0">
                          <a:latin typeface="Arial" panose="020B0604020202020204" pitchFamily="34" charset="0"/>
                          <a:cs typeface="Arial" panose="020B0604020202020204" pitchFamily="34" charset="0"/>
                        </a:rPr>
                        <a:t>Curriculum for Wales (Process)</a:t>
                      </a:r>
                    </a:p>
                  </a:txBody>
                  <a:tcPr marL="91451" marR="91451" marT="45731" marB="45731">
                    <a:solidFill>
                      <a:srgbClr val="0070C0"/>
                    </a:solidFill>
                  </a:tcPr>
                </a:tc>
                <a:extLst>
                  <a:ext uri="{0D108BD9-81ED-4DB2-BD59-A6C34878D82A}">
                    <a16:rowId xmlns:a16="http://schemas.microsoft.com/office/drawing/2014/main" val="10000"/>
                  </a:ext>
                </a:extLst>
              </a:tr>
              <a:tr h="3189171">
                <a:tc>
                  <a:txBody>
                    <a:bodyPr/>
                    <a:lstStyle/>
                    <a:p>
                      <a:pPr>
                        <a:buClr>
                          <a:srgbClr val="0070C0"/>
                        </a:buClr>
                      </a:pPr>
                      <a:r>
                        <a:rPr lang="en-GB" sz="2400" b="1" dirty="0">
                          <a:latin typeface="Arial" panose="020B0604020202020204" pitchFamily="34" charset="0"/>
                        </a:rPr>
                        <a:t>Year 5</a:t>
                      </a:r>
                    </a:p>
                    <a:p>
                      <a:pPr marL="285750" indent="-285750">
                        <a:buClr>
                          <a:srgbClr val="0070C0"/>
                        </a:buClr>
                        <a:buFont typeface="Arial" panose="020B0604020202020204" pitchFamily="34" charset="0"/>
                        <a:buChar char="•"/>
                      </a:pPr>
                      <a:r>
                        <a:rPr lang="en-GB" sz="2400" dirty="0">
                          <a:latin typeface="Arial" panose="020B0604020202020204" pitchFamily="34" charset="0"/>
                        </a:rPr>
                        <a:t>Calculate fractional quantities,</a:t>
                      </a:r>
                      <a:br>
                        <a:rPr lang="en-GB" sz="2400" dirty="0">
                          <a:latin typeface="Arial" panose="020B0604020202020204" pitchFamily="34" charset="0"/>
                        </a:rPr>
                      </a:br>
                      <a:r>
                        <a:rPr lang="en-GB" sz="2400" dirty="0">
                          <a:latin typeface="Arial" panose="020B0604020202020204" pitchFamily="34" charset="0"/>
                        </a:rPr>
                        <a:t>e.g. </a:t>
                      </a:r>
                      <a:r>
                        <a:rPr lang="en-GB" sz="2400" dirty="0">
                          <a:latin typeface="Arial" panose="020B0604020202020204" pitchFamily="34" charset="0"/>
                          <a:cs typeface="Arial" panose="020B0604020202020204" pitchFamily="34" charset="0"/>
                        </a:rPr>
                        <a:t>⅛</a:t>
                      </a:r>
                      <a:r>
                        <a:rPr lang="en-GB" sz="2400" dirty="0">
                          <a:latin typeface="Arial" panose="020B0604020202020204" pitchFamily="34" charset="0"/>
                        </a:rPr>
                        <a:t> of 24 = 3,</a:t>
                      </a:r>
                    </a:p>
                    <a:p>
                      <a:pPr>
                        <a:buClr>
                          <a:srgbClr val="0070C0"/>
                        </a:buClr>
                      </a:pPr>
                      <a:r>
                        <a:rPr lang="en-GB" sz="2400" dirty="0">
                          <a:latin typeface="Arial" panose="020B0604020202020204" pitchFamily="34" charset="0"/>
                        </a:rPr>
                        <a:t>            so </a:t>
                      </a:r>
                      <a:r>
                        <a:rPr lang="en-GB" sz="2400" dirty="0">
                          <a:latin typeface="Arial" panose="020B0604020202020204" pitchFamily="34" charset="0"/>
                          <a:cs typeface="Arial" panose="020B0604020202020204" pitchFamily="34" charset="0"/>
                        </a:rPr>
                        <a:t>⅝</a:t>
                      </a:r>
                      <a:r>
                        <a:rPr lang="en-GB" sz="2400" dirty="0">
                          <a:latin typeface="Arial" panose="020B0604020202020204" pitchFamily="34" charset="0"/>
                        </a:rPr>
                        <a:t> of 24 = 15.</a:t>
                      </a:r>
                      <a:endParaRPr lang="en-GB" sz="2400" b="1" dirty="0">
                        <a:latin typeface="Arial" panose="020B0604020202020204" pitchFamily="34" charset="0"/>
                        <a:cs typeface="Arial" panose="020B0604020202020204" pitchFamily="34" charset="0"/>
                      </a:endParaRPr>
                    </a:p>
                  </a:txBody>
                  <a:tcPr marL="91451" marR="91451" marT="45731" marB="45731">
                    <a:solidFill>
                      <a:schemeClr val="accent1">
                        <a:lumMod val="20000"/>
                        <a:lumOff val="80000"/>
                        <a:alpha val="49000"/>
                      </a:schemeClr>
                    </a:solidFill>
                  </a:tcPr>
                </a:tc>
                <a:tc>
                  <a:txBody>
                    <a:bodyPr/>
                    <a:lstStyle/>
                    <a:p>
                      <a:pPr>
                        <a:buClr>
                          <a:srgbClr val="0070C0"/>
                        </a:buClr>
                      </a:pPr>
                      <a:r>
                        <a:rPr lang="en-GB" sz="2400" b="1" dirty="0">
                          <a:solidFill>
                            <a:schemeClr val="tx1"/>
                          </a:solidFill>
                          <a:latin typeface="Arial" panose="020B0604020202020204" pitchFamily="34" charset="0"/>
                          <a:cs typeface="Arial" panose="020B0604020202020204" pitchFamily="34" charset="0"/>
                        </a:rPr>
                        <a:t>Progression step 3</a:t>
                      </a:r>
                    </a:p>
                    <a:p>
                      <a:pPr marL="285750" indent="-285750">
                        <a:buClr>
                          <a:srgbClr val="0070C0"/>
                        </a:buClr>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I have demonstrated my understanding that a fraction </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can be used as an operator, </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or to represent division. </a:t>
                      </a:r>
                    </a:p>
                    <a:p>
                      <a:pPr marL="285750" indent="-285750">
                        <a:buClr>
                          <a:srgbClr val="0070C0"/>
                        </a:buClr>
                        <a:buFont typeface="Arial" panose="020B0604020202020204" pitchFamily="34" charset="0"/>
                        <a:buChar char="•"/>
                      </a:pPr>
                      <a:r>
                        <a:rPr lang="en-GB" sz="2400" dirty="0">
                          <a:solidFill>
                            <a:schemeClr val="tx1"/>
                          </a:solidFill>
                          <a:latin typeface="Arial" panose="020B0604020202020204" pitchFamily="34" charset="0"/>
                          <a:cs typeface="Arial" panose="020B0604020202020204" pitchFamily="34" charset="0"/>
                        </a:rPr>
                        <a:t>I can understand the inverse relation between the denominator </a:t>
                      </a:r>
                      <a:br>
                        <a:rPr lang="en-GB" sz="2400" dirty="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of a fraction and its value.</a:t>
                      </a:r>
                      <a:endParaRPr lang="en-GB" sz="2400" dirty="0">
                        <a:latin typeface="Arial" panose="020B0604020202020204" pitchFamily="34" charset="0"/>
                        <a:cs typeface="Arial" panose="020B0604020202020204" pitchFamily="34" charset="0"/>
                      </a:endParaRPr>
                    </a:p>
                  </a:txBody>
                  <a:tcPr marL="91451" marR="91451" marT="45731" marB="45731">
                    <a:solidFill>
                      <a:schemeClr val="accent1">
                        <a:lumMod val="20000"/>
                        <a:lumOff val="80000"/>
                        <a:alpha val="49000"/>
                      </a:schemeClr>
                    </a:solidFill>
                  </a:tcPr>
                </a:tc>
                <a:extLst>
                  <a:ext uri="{0D108BD9-81ED-4DB2-BD59-A6C34878D82A}">
                    <a16:rowId xmlns:a16="http://schemas.microsoft.com/office/drawing/2014/main" val="10001"/>
                  </a:ext>
                </a:extLst>
              </a:tr>
            </a:tbl>
          </a:graphicData>
        </a:graphic>
      </p:graphicFrame>
      <p:sp>
        <p:nvSpPr>
          <p:cNvPr id="4" name="TextBox 3">
            <a:extLst>
              <a:ext uri="{FF2B5EF4-FFF2-40B4-BE49-F238E27FC236}">
                <a16:creationId xmlns:a16="http://schemas.microsoft.com/office/drawing/2014/main" id="{5B1838DB-317E-B690-DE07-A3BECF5886B6}"/>
              </a:ext>
            </a:extLst>
          </p:cNvPr>
          <p:cNvSpPr txBox="1"/>
          <p:nvPr/>
        </p:nvSpPr>
        <p:spPr>
          <a:xfrm>
            <a:off x="571500" y="249475"/>
            <a:ext cx="10668000" cy="10982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914400" fontAlgn="base">
              <a:lnSpc>
                <a:spcPct val="90000"/>
              </a:lnSpc>
              <a:spcBef>
                <a:spcPct val="0"/>
              </a:spcBef>
              <a:spcAft>
                <a:spcPct val="0"/>
              </a:spcAft>
              <a:defRPr/>
            </a:pPr>
            <a:r>
              <a:rPr lang="en-US" altLang="en-US" sz="4800" dirty="0">
                <a:solidFill>
                  <a:srgbClr val="0070C0"/>
                </a:solidFill>
                <a:latin typeface="Arial" panose="020B0604020202020204" pitchFamily="34" charset="0"/>
                <a:cs typeface="Arial" panose="020B0604020202020204" pitchFamily="34" charset="0"/>
              </a:rPr>
              <a:t>How is it different?</a:t>
            </a:r>
          </a:p>
          <a:p>
            <a:pPr marL="0" lvl="1" algn="ctr" defTabSz="914400" fontAlgn="base">
              <a:lnSpc>
                <a:spcPct val="90000"/>
              </a:lnSpc>
              <a:spcBef>
                <a:spcPts val="500"/>
              </a:spcBef>
              <a:spcAft>
                <a:spcPct val="0"/>
              </a:spcAft>
              <a:defRPr/>
            </a:pPr>
            <a:r>
              <a:rPr lang="en-US" altLang="en-US" sz="2000" dirty="0">
                <a:solidFill>
                  <a:prstClr val="black"/>
                </a:solidFill>
                <a:latin typeface="Arial" panose="020B0604020202020204" pitchFamily="34" charset="0"/>
                <a:cs typeface="Arial" panose="020B0604020202020204" pitchFamily="34" charset="0"/>
              </a:rPr>
              <a:t>A change in emphasis from </a:t>
            </a:r>
            <a:r>
              <a:rPr lang="en-US" altLang="en-US" sz="2000" b="1" dirty="0">
                <a:solidFill>
                  <a:prstClr val="black"/>
                </a:solidFill>
                <a:latin typeface="Arial" panose="020B0604020202020204" pitchFamily="34" charset="0"/>
                <a:cs typeface="Arial" panose="020B0604020202020204" pitchFamily="34" charset="0"/>
              </a:rPr>
              <a:t>‘What’ </a:t>
            </a:r>
            <a:r>
              <a:rPr lang="en-US" altLang="en-US" sz="2000" dirty="0">
                <a:solidFill>
                  <a:prstClr val="black"/>
                </a:solidFill>
                <a:latin typeface="Arial" panose="020B0604020202020204" pitchFamily="34" charset="0"/>
                <a:cs typeface="Arial" panose="020B0604020202020204" pitchFamily="34" charset="0"/>
              </a:rPr>
              <a:t>to </a:t>
            </a:r>
            <a:r>
              <a:rPr lang="en-US" altLang="en-US" sz="2000" b="1" dirty="0">
                <a:solidFill>
                  <a:prstClr val="black"/>
                </a:solidFill>
                <a:latin typeface="Arial" panose="020B0604020202020204" pitchFamily="34" charset="0"/>
                <a:cs typeface="Arial" panose="020B0604020202020204" pitchFamily="34" charset="0"/>
              </a:rPr>
              <a:t>‘What and how’ </a:t>
            </a:r>
            <a:r>
              <a:rPr lang="en-US" altLang="en-US" sz="2000" dirty="0">
                <a:solidFill>
                  <a:prstClr val="black"/>
                </a:solidFill>
                <a:latin typeface="Arial" panose="020B0604020202020204" pitchFamily="34" charset="0"/>
                <a:cs typeface="Arial" panose="020B0604020202020204" pitchFamily="34" charset="0"/>
              </a:rPr>
              <a:t>will influence pedagogy.</a:t>
            </a:r>
            <a:endParaRPr lang="en-US" altLang="en-US" sz="1700" dirty="0">
              <a:solidFill>
                <a:prstClr val="black"/>
              </a:solidFill>
              <a:latin typeface="Arial" panose="020B0604020202020204" pitchFamily="34" charset="0"/>
              <a:cs typeface="Arial" panose="020B0604020202020204" pitchFamily="34" charset="0"/>
            </a:endParaRPr>
          </a:p>
        </p:txBody>
      </p:sp>
      <p:pic>
        <p:nvPicPr>
          <p:cNvPr id="5" name="Picture 2" descr="Image result for Thinking Person Clip Art">
            <a:extLst>
              <a:ext uri="{FF2B5EF4-FFF2-40B4-BE49-F238E27FC236}">
                <a16:creationId xmlns:a16="http://schemas.microsoft.com/office/drawing/2014/main" id="{7626C5BC-9FE8-FB31-4100-4D8BE14AE4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6381" y="5354984"/>
            <a:ext cx="946413" cy="122402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858CFBA-6EE6-8BB6-9652-7A955A6A39BF}"/>
              </a:ext>
            </a:extLst>
          </p:cNvPr>
          <p:cNvSpPr txBox="1"/>
          <p:nvPr/>
        </p:nvSpPr>
        <p:spPr>
          <a:xfrm>
            <a:off x="8554148" y="5643831"/>
            <a:ext cx="3247135" cy="923330"/>
          </a:xfrm>
          <a:prstGeom prst="rect">
            <a:avLst/>
          </a:prstGeom>
          <a:noFill/>
        </p:spPr>
        <p:txBody>
          <a:bodyPr wrap="square" rtlCol="0">
            <a:spAutoFit/>
          </a:bodyPr>
          <a:lstStyle/>
          <a:p>
            <a:r>
              <a:rPr lang="en-GB" dirty="0"/>
              <a:t>What might the challenges be for practitioners?</a:t>
            </a:r>
          </a:p>
          <a:p>
            <a:r>
              <a:rPr lang="en-GB" dirty="0"/>
              <a:t>What questions do you have?</a:t>
            </a:r>
          </a:p>
        </p:txBody>
      </p:sp>
      <p:sp>
        <p:nvSpPr>
          <p:cNvPr id="8" name="TextBox 7">
            <a:extLst>
              <a:ext uri="{FF2B5EF4-FFF2-40B4-BE49-F238E27FC236}">
                <a16:creationId xmlns:a16="http://schemas.microsoft.com/office/drawing/2014/main" id="{DF3AAE59-755B-64E7-A786-BDD744D39194}"/>
              </a:ext>
            </a:extLst>
          </p:cNvPr>
          <p:cNvSpPr txBox="1"/>
          <p:nvPr/>
        </p:nvSpPr>
        <p:spPr>
          <a:xfrm>
            <a:off x="197821" y="5966997"/>
            <a:ext cx="6292626" cy="369332"/>
          </a:xfrm>
          <a:prstGeom prst="rect">
            <a:avLst/>
          </a:prstGeom>
          <a:noFill/>
        </p:spPr>
        <p:txBody>
          <a:bodyPr wrap="square">
            <a:spAutoFit/>
          </a:bodyPr>
          <a:lstStyle/>
          <a:p>
            <a:r>
              <a:rPr lang="en-US" dirty="0"/>
              <a:t>Pay particular attention to language choices and terminology </a:t>
            </a:r>
          </a:p>
        </p:txBody>
      </p:sp>
    </p:spTree>
    <p:extLst>
      <p:ext uri="{BB962C8B-B14F-4D97-AF65-F5344CB8AC3E}">
        <p14:creationId xmlns:p14="http://schemas.microsoft.com/office/powerpoint/2010/main" val="3797917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646F7-1538-14BE-EF72-90949905DD51}"/>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107E707B-6E4A-2215-1627-D51ABC083AB8}"/>
              </a:ext>
            </a:extLst>
          </p:cNvPr>
          <p:cNvGraphicFramePr>
            <a:graphicFrameLocks noGrp="1"/>
          </p:cNvGraphicFramePr>
          <p:nvPr>
            <p:extLst>
              <p:ext uri="{D42A27DB-BD31-4B8C-83A1-F6EECF244321}">
                <p14:modId xmlns:p14="http://schemas.microsoft.com/office/powerpoint/2010/main" val="18377141"/>
              </p:ext>
            </p:extLst>
          </p:nvPr>
        </p:nvGraphicFramePr>
        <p:xfrm>
          <a:off x="106680" y="1348741"/>
          <a:ext cx="11833860" cy="4206284"/>
        </p:xfrm>
        <a:graphic>
          <a:graphicData uri="http://schemas.openxmlformats.org/drawingml/2006/table">
            <a:tbl>
              <a:tblPr firstRow="1" bandRow="1">
                <a:tableStyleId>{5C22544A-7EE6-4342-B048-85BDC9FD1C3A}</a:tableStyleId>
              </a:tblPr>
              <a:tblGrid>
                <a:gridCol w="5916930">
                  <a:extLst>
                    <a:ext uri="{9D8B030D-6E8A-4147-A177-3AD203B41FA5}">
                      <a16:colId xmlns:a16="http://schemas.microsoft.com/office/drawing/2014/main" val="20000"/>
                    </a:ext>
                  </a:extLst>
                </a:gridCol>
                <a:gridCol w="5916930">
                  <a:extLst>
                    <a:ext uri="{9D8B030D-6E8A-4147-A177-3AD203B41FA5}">
                      <a16:colId xmlns:a16="http://schemas.microsoft.com/office/drawing/2014/main" val="20001"/>
                    </a:ext>
                  </a:extLst>
                </a:gridCol>
              </a:tblGrid>
              <a:tr h="449888">
                <a:tc>
                  <a:txBody>
                    <a:bodyPr/>
                    <a:lstStyle/>
                    <a:p>
                      <a:r>
                        <a:rPr lang="en-GB" sz="2400" b="1" dirty="0">
                          <a:latin typeface="Arial" panose="020B0604020202020204" pitchFamily="34" charset="0"/>
                          <a:cs typeface="Arial" panose="020B0604020202020204" pitchFamily="34" charset="0"/>
                        </a:rPr>
                        <a:t>Curriculum</a:t>
                      </a:r>
                      <a:r>
                        <a:rPr lang="en-GB" sz="2400" b="1" baseline="0" dirty="0">
                          <a:latin typeface="Arial" panose="020B0604020202020204" pitchFamily="34" charset="0"/>
                          <a:cs typeface="Arial" panose="020B0604020202020204" pitchFamily="34" charset="0"/>
                        </a:rPr>
                        <a:t> 2008 (Product)</a:t>
                      </a:r>
                      <a:endParaRPr lang="en-GB" sz="2400" b="1" dirty="0">
                        <a:latin typeface="Arial" panose="020B0604020202020204" pitchFamily="34" charset="0"/>
                        <a:cs typeface="Arial" panose="020B0604020202020204" pitchFamily="34" charset="0"/>
                      </a:endParaRPr>
                    </a:p>
                  </a:txBody>
                  <a:tcPr marL="91451" marR="91451" marT="45731" marB="45731">
                    <a:solidFill>
                      <a:srgbClr val="0070C0"/>
                    </a:solidFill>
                  </a:tcPr>
                </a:tc>
                <a:tc>
                  <a:txBody>
                    <a:bodyPr/>
                    <a:lstStyle/>
                    <a:p>
                      <a:r>
                        <a:rPr lang="en-GB" sz="2400" dirty="0">
                          <a:latin typeface="Arial" panose="020B0604020202020204" pitchFamily="34" charset="0"/>
                          <a:cs typeface="Arial" panose="020B0604020202020204" pitchFamily="34" charset="0"/>
                        </a:rPr>
                        <a:t>Curriculum for Wales (Process)</a:t>
                      </a:r>
                    </a:p>
                  </a:txBody>
                  <a:tcPr marL="91451" marR="91451" marT="45731" marB="45731">
                    <a:solidFill>
                      <a:srgbClr val="0070C0"/>
                    </a:solidFill>
                  </a:tcPr>
                </a:tc>
                <a:extLst>
                  <a:ext uri="{0D108BD9-81ED-4DB2-BD59-A6C34878D82A}">
                    <a16:rowId xmlns:a16="http://schemas.microsoft.com/office/drawing/2014/main" val="10000"/>
                  </a:ext>
                </a:extLst>
              </a:tr>
              <a:tr h="3466791">
                <a:tc>
                  <a:txBody>
                    <a:bodyPr/>
                    <a:lstStyle/>
                    <a:p>
                      <a:pPr>
                        <a:buClr>
                          <a:srgbClr val="0070C0"/>
                        </a:buClr>
                      </a:pPr>
                      <a:r>
                        <a:rPr lang="en-GB" sz="2400" b="1" dirty="0">
                          <a:latin typeface="Arial" panose="020B0604020202020204" pitchFamily="34" charset="0"/>
                        </a:rPr>
                        <a:t>Year 7</a:t>
                      </a:r>
                    </a:p>
                    <a:p>
                      <a:pPr>
                        <a:buClr>
                          <a:srgbClr val="0070C0"/>
                        </a:buClr>
                      </a:pPr>
                      <a:r>
                        <a:rPr lang="en-GB" sz="2400" dirty="0"/>
                        <a:t>• identify and use the lowest common multiple of two or more numbers • identify and use the highest common factor of two or more numbers • justify whether a number is a prime number or not</a:t>
                      </a:r>
                    </a:p>
                    <a:p>
                      <a:pPr>
                        <a:buClr>
                          <a:srgbClr val="0070C0"/>
                        </a:buClr>
                      </a:pPr>
                      <a:r>
                        <a:rPr lang="en-GB" sz="2400" dirty="0"/>
                        <a:t>• use the terms square and square root</a:t>
                      </a:r>
                    </a:p>
                    <a:p>
                      <a:pPr>
                        <a:buClr>
                          <a:srgbClr val="0070C0"/>
                        </a:buClr>
                      </a:pPr>
                      <a:r>
                        <a:rPr lang="en-GB" sz="2400" dirty="0"/>
                        <a:t>• express square numbers using powers </a:t>
                      </a:r>
                    </a:p>
                    <a:p>
                      <a:pPr>
                        <a:buClr>
                          <a:srgbClr val="0070C0"/>
                        </a:buClr>
                      </a:pPr>
                      <a:r>
                        <a:rPr lang="en-GB" sz="2400" dirty="0"/>
                        <a:t>• identify triangular numbers</a:t>
                      </a:r>
                    </a:p>
                    <a:p>
                      <a:pPr>
                        <a:buClr>
                          <a:srgbClr val="0070C0"/>
                        </a:buClr>
                      </a:pPr>
                      <a:endParaRPr lang="en-GB" sz="2400" b="1" dirty="0">
                        <a:latin typeface="Arial" panose="020B0604020202020204" pitchFamily="34" charset="0"/>
                        <a:cs typeface="Arial" panose="020B0604020202020204" pitchFamily="34" charset="0"/>
                      </a:endParaRPr>
                    </a:p>
                  </a:txBody>
                  <a:tcPr marL="91451" marR="91451" marT="45731" marB="45731">
                    <a:solidFill>
                      <a:schemeClr val="accent1">
                        <a:lumMod val="20000"/>
                        <a:lumOff val="80000"/>
                        <a:alpha val="49000"/>
                      </a:schemeClr>
                    </a:solidFill>
                  </a:tcPr>
                </a:tc>
                <a:tc>
                  <a:txBody>
                    <a:bodyPr/>
                    <a:lstStyle/>
                    <a:p>
                      <a:pPr>
                        <a:buClr>
                          <a:srgbClr val="0070C0"/>
                        </a:buClr>
                      </a:pPr>
                      <a:r>
                        <a:rPr lang="en-GB" sz="2000" b="1" dirty="0">
                          <a:solidFill>
                            <a:schemeClr val="tx1"/>
                          </a:solidFill>
                          <a:latin typeface="Arial" panose="020B0604020202020204" pitchFamily="34" charset="0"/>
                          <a:cs typeface="Arial" panose="020B0604020202020204" pitchFamily="34" charset="0"/>
                        </a:rPr>
                        <a:t>Progression step 3</a:t>
                      </a:r>
                    </a:p>
                    <a:p>
                      <a:pPr>
                        <a:buClr>
                          <a:srgbClr val="0070C0"/>
                        </a:buClr>
                      </a:pPr>
                      <a:r>
                        <a:rPr lang="en-GB" sz="2400" b="0" i="0" kern="1200" dirty="0">
                          <a:solidFill>
                            <a:schemeClr val="dk1"/>
                          </a:solidFill>
                          <a:effectLst/>
                          <a:latin typeface="+mn-lt"/>
                          <a:ea typeface="+mn-ea"/>
                          <a:cs typeface="+mn-cs"/>
                        </a:rPr>
                        <a:t>I have experienced and explored simple multiplicative relationships that allow me to discuss the properties of number, including factors, multiples, prime and square numbers.</a:t>
                      </a:r>
                      <a:endParaRPr lang="en-GB" sz="2000" b="1" dirty="0">
                        <a:solidFill>
                          <a:schemeClr val="tx1"/>
                        </a:solidFill>
                        <a:latin typeface="Arial" panose="020B0604020202020204" pitchFamily="34" charset="0"/>
                        <a:cs typeface="Arial" panose="020B0604020202020204" pitchFamily="34" charset="0"/>
                      </a:endParaRPr>
                    </a:p>
                    <a:p>
                      <a:pPr>
                        <a:buClr>
                          <a:srgbClr val="0070C0"/>
                        </a:buClr>
                      </a:pPr>
                      <a:endParaRPr lang="en-GB" sz="2400" dirty="0">
                        <a:latin typeface="Arial" panose="020B0604020202020204" pitchFamily="34" charset="0"/>
                        <a:cs typeface="Arial" panose="020B0604020202020204" pitchFamily="34" charset="0"/>
                      </a:endParaRPr>
                    </a:p>
                  </a:txBody>
                  <a:tcPr marL="91451" marR="91451" marT="45731" marB="45731">
                    <a:solidFill>
                      <a:schemeClr val="accent1">
                        <a:lumMod val="20000"/>
                        <a:lumOff val="80000"/>
                        <a:alpha val="49000"/>
                      </a:schemeClr>
                    </a:solidFill>
                  </a:tcPr>
                </a:tc>
                <a:extLst>
                  <a:ext uri="{0D108BD9-81ED-4DB2-BD59-A6C34878D82A}">
                    <a16:rowId xmlns:a16="http://schemas.microsoft.com/office/drawing/2014/main" val="10001"/>
                  </a:ext>
                </a:extLst>
              </a:tr>
            </a:tbl>
          </a:graphicData>
        </a:graphic>
      </p:graphicFrame>
      <p:sp>
        <p:nvSpPr>
          <p:cNvPr id="5" name="TextBox 4">
            <a:extLst>
              <a:ext uri="{FF2B5EF4-FFF2-40B4-BE49-F238E27FC236}">
                <a16:creationId xmlns:a16="http://schemas.microsoft.com/office/drawing/2014/main" id="{37BF80D0-C7DA-FFB8-5BF7-9DEB1D164F65}"/>
              </a:ext>
            </a:extLst>
          </p:cNvPr>
          <p:cNvSpPr txBox="1"/>
          <p:nvPr/>
        </p:nvSpPr>
        <p:spPr>
          <a:xfrm>
            <a:off x="1348740" y="214260"/>
            <a:ext cx="9471660" cy="10151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914400" fontAlgn="base">
              <a:lnSpc>
                <a:spcPct val="90000"/>
              </a:lnSpc>
              <a:spcBef>
                <a:spcPct val="0"/>
              </a:spcBef>
              <a:spcAft>
                <a:spcPct val="0"/>
              </a:spcAft>
              <a:defRPr/>
            </a:pPr>
            <a:r>
              <a:rPr lang="en-US" altLang="en-US" sz="4400" dirty="0">
                <a:solidFill>
                  <a:srgbClr val="0070C0"/>
                </a:solidFill>
                <a:latin typeface="Arial" panose="020B0604020202020204" pitchFamily="34" charset="0"/>
                <a:cs typeface="Arial" panose="020B0604020202020204" pitchFamily="34" charset="0"/>
              </a:rPr>
              <a:t>How is it different?</a:t>
            </a:r>
          </a:p>
          <a:p>
            <a:pPr marL="0" lvl="1" algn="ctr" defTabSz="914400" fontAlgn="base">
              <a:lnSpc>
                <a:spcPct val="90000"/>
              </a:lnSpc>
              <a:spcBef>
                <a:spcPts val="500"/>
              </a:spcBef>
              <a:spcAft>
                <a:spcPct val="0"/>
              </a:spcAft>
              <a:defRPr/>
            </a:pPr>
            <a:r>
              <a:rPr lang="en-US" altLang="en-US" dirty="0">
                <a:solidFill>
                  <a:prstClr val="black"/>
                </a:solidFill>
                <a:latin typeface="Arial" panose="020B0604020202020204" pitchFamily="34" charset="0"/>
                <a:cs typeface="Arial" panose="020B0604020202020204" pitchFamily="34" charset="0"/>
              </a:rPr>
              <a:t>A change in emphasis from </a:t>
            </a:r>
            <a:r>
              <a:rPr lang="en-US" altLang="en-US" b="1" dirty="0">
                <a:solidFill>
                  <a:prstClr val="black"/>
                </a:solidFill>
                <a:latin typeface="Arial" panose="020B0604020202020204" pitchFamily="34" charset="0"/>
                <a:cs typeface="Arial" panose="020B0604020202020204" pitchFamily="34" charset="0"/>
              </a:rPr>
              <a:t>‘What’ </a:t>
            </a:r>
            <a:r>
              <a:rPr lang="en-US" altLang="en-US" dirty="0">
                <a:solidFill>
                  <a:prstClr val="black"/>
                </a:solidFill>
                <a:latin typeface="Arial" panose="020B0604020202020204" pitchFamily="34" charset="0"/>
                <a:cs typeface="Arial" panose="020B0604020202020204" pitchFamily="34" charset="0"/>
              </a:rPr>
              <a:t>to </a:t>
            </a:r>
            <a:r>
              <a:rPr lang="en-US" altLang="en-US" b="1" dirty="0">
                <a:solidFill>
                  <a:prstClr val="black"/>
                </a:solidFill>
                <a:latin typeface="Arial" panose="020B0604020202020204" pitchFamily="34" charset="0"/>
                <a:cs typeface="Arial" panose="020B0604020202020204" pitchFamily="34" charset="0"/>
              </a:rPr>
              <a:t>‘What and how’ </a:t>
            </a:r>
            <a:r>
              <a:rPr lang="en-US" altLang="en-US" dirty="0">
                <a:solidFill>
                  <a:prstClr val="black"/>
                </a:solidFill>
                <a:latin typeface="Arial" panose="020B0604020202020204" pitchFamily="34" charset="0"/>
                <a:cs typeface="Arial" panose="020B0604020202020204" pitchFamily="34" charset="0"/>
              </a:rPr>
              <a:t>will influence pedagogy.</a:t>
            </a:r>
          </a:p>
        </p:txBody>
      </p:sp>
      <p:sp>
        <p:nvSpPr>
          <p:cNvPr id="4" name="TextBox 3">
            <a:extLst>
              <a:ext uri="{FF2B5EF4-FFF2-40B4-BE49-F238E27FC236}">
                <a16:creationId xmlns:a16="http://schemas.microsoft.com/office/drawing/2014/main" id="{0515ACCF-80EE-AB6B-0473-2A222A2F2A71}"/>
              </a:ext>
            </a:extLst>
          </p:cNvPr>
          <p:cNvSpPr txBox="1"/>
          <p:nvPr/>
        </p:nvSpPr>
        <p:spPr>
          <a:xfrm>
            <a:off x="4407632" y="5904596"/>
            <a:ext cx="5660264" cy="646331"/>
          </a:xfrm>
          <a:prstGeom prst="rect">
            <a:avLst/>
          </a:prstGeom>
          <a:noFill/>
        </p:spPr>
        <p:txBody>
          <a:bodyPr wrap="square" rtlCol="0">
            <a:spAutoFit/>
          </a:bodyPr>
          <a:lstStyle/>
          <a:p>
            <a:r>
              <a:rPr lang="en-GB" dirty="0"/>
              <a:t>What might the challenges be for </a:t>
            </a:r>
            <a:r>
              <a:rPr lang="en-GB" dirty="0" err="1"/>
              <a:t>practioners</a:t>
            </a:r>
            <a:r>
              <a:rPr lang="en-GB" dirty="0"/>
              <a:t>?</a:t>
            </a:r>
          </a:p>
          <a:p>
            <a:r>
              <a:rPr lang="en-GB" dirty="0"/>
              <a:t>What questions do you have?</a:t>
            </a:r>
          </a:p>
        </p:txBody>
      </p:sp>
      <p:pic>
        <p:nvPicPr>
          <p:cNvPr id="6" name="Picture 2" descr="Image result for Thinking Person Clip Art">
            <a:extLst>
              <a:ext uri="{FF2B5EF4-FFF2-40B4-BE49-F238E27FC236}">
                <a16:creationId xmlns:a16="http://schemas.microsoft.com/office/drawing/2014/main" id="{9B335403-62ED-D1CC-556E-52845EEFB7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7110" y="5615749"/>
            <a:ext cx="946413" cy="12240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1471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1F060-4473-E0C3-00A3-983F22BAE07E}"/>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383712D4-8702-BF22-8043-ED3565968190}"/>
              </a:ext>
            </a:extLst>
          </p:cNvPr>
          <p:cNvGraphicFramePr>
            <a:graphicFrameLocks noGrp="1"/>
          </p:cNvGraphicFramePr>
          <p:nvPr>
            <p:extLst>
              <p:ext uri="{D42A27DB-BD31-4B8C-83A1-F6EECF244321}">
                <p14:modId xmlns:p14="http://schemas.microsoft.com/office/powerpoint/2010/main" val="3518964891"/>
              </p:ext>
            </p:extLst>
          </p:nvPr>
        </p:nvGraphicFramePr>
        <p:xfrm>
          <a:off x="586740" y="1348741"/>
          <a:ext cx="10622280" cy="3878580"/>
        </p:xfrm>
        <a:graphic>
          <a:graphicData uri="http://schemas.openxmlformats.org/drawingml/2006/table">
            <a:tbl>
              <a:tblPr firstRow="1" bandRow="1">
                <a:tableStyleId>{5C22544A-7EE6-4342-B048-85BDC9FD1C3A}</a:tableStyleId>
              </a:tblPr>
              <a:tblGrid>
                <a:gridCol w="5311140">
                  <a:extLst>
                    <a:ext uri="{9D8B030D-6E8A-4147-A177-3AD203B41FA5}">
                      <a16:colId xmlns:a16="http://schemas.microsoft.com/office/drawing/2014/main" val="20000"/>
                    </a:ext>
                  </a:extLst>
                </a:gridCol>
                <a:gridCol w="5311140">
                  <a:extLst>
                    <a:ext uri="{9D8B030D-6E8A-4147-A177-3AD203B41FA5}">
                      <a16:colId xmlns:a16="http://schemas.microsoft.com/office/drawing/2014/main" val="20001"/>
                    </a:ext>
                  </a:extLst>
                </a:gridCol>
              </a:tblGrid>
              <a:tr h="541371">
                <a:tc>
                  <a:txBody>
                    <a:bodyPr/>
                    <a:lstStyle/>
                    <a:p>
                      <a:r>
                        <a:rPr lang="en-GB" sz="2400" b="1" dirty="0">
                          <a:latin typeface="Arial" panose="020B0604020202020204" pitchFamily="34" charset="0"/>
                          <a:cs typeface="Arial" panose="020B0604020202020204" pitchFamily="34" charset="0"/>
                        </a:rPr>
                        <a:t>Curriculum</a:t>
                      </a:r>
                      <a:r>
                        <a:rPr lang="en-GB" sz="2400" b="1" baseline="0" dirty="0">
                          <a:latin typeface="Arial" panose="020B0604020202020204" pitchFamily="34" charset="0"/>
                          <a:cs typeface="Arial" panose="020B0604020202020204" pitchFamily="34" charset="0"/>
                        </a:rPr>
                        <a:t> 2008 (Product)</a:t>
                      </a:r>
                      <a:endParaRPr lang="en-GB" sz="2400" b="1" dirty="0">
                        <a:latin typeface="Arial" panose="020B0604020202020204" pitchFamily="34" charset="0"/>
                        <a:cs typeface="Arial" panose="020B0604020202020204" pitchFamily="34" charset="0"/>
                      </a:endParaRPr>
                    </a:p>
                  </a:txBody>
                  <a:tcPr marL="91451" marR="91451" marT="45731" marB="45731">
                    <a:solidFill>
                      <a:srgbClr val="0070C0"/>
                    </a:solidFill>
                  </a:tcPr>
                </a:tc>
                <a:tc>
                  <a:txBody>
                    <a:bodyPr/>
                    <a:lstStyle/>
                    <a:p>
                      <a:r>
                        <a:rPr lang="en-GB" sz="2400" dirty="0">
                          <a:latin typeface="Arial" panose="020B0604020202020204" pitchFamily="34" charset="0"/>
                          <a:cs typeface="Arial" panose="020B0604020202020204" pitchFamily="34" charset="0"/>
                        </a:rPr>
                        <a:t>Curriculum for Wales (Process)</a:t>
                      </a:r>
                    </a:p>
                  </a:txBody>
                  <a:tcPr marL="91451" marR="91451" marT="45731" marB="45731">
                    <a:solidFill>
                      <a:srgbClr val="0070C0"/>
                    </a:solidFill>
                  </a:tcPr>
                </a:tc>
                <a:extLst>
                  <a:ext uri="{0D108BD9-81ED-4DB2-BD59-A6C34878D82A}">
                    <a16:rowId xmlns:a16="http://schemas.microsoft.com/office/drawing/2014/main" val="10000"/>
                  </a:ext>
                </a:extLst>
              </a:tr>
              <a:tr h="3337209">
                <a:tc>
                  <a:txBody>
                    <a:bodyPr/>
                    <a:lstStyle/>
                    <a:p>
                      <a:pPr>
                        <a:buClr>
                          <a:srgbClr val="0070C0"/>
                        </a:buClr>
                      </a:pPr>
                      <a:r>
                        <a:rPr lang="en-GB" sz="2400" b="1" dirty="0">
                          <a:latin typeface="Arial" panose="020B0604020202020204" pitchFamily="34" charset="0"/>
                        </a:rPr>
                        <a:t>Year 11:</a:t>
                      </a:r>
                    </a:p>
                    <a:p>
                      <a:pPr>
                        <a:buClr>
                          <a:srgbClr val="0070C0"/>
                        </a:buClr>
                      </a:pPr>
                      <a:r>
                        <a:rPr lang="en-GB" sz="2400" dirty="0"/>
                        <a:t>use trigonometry to find the length of a side in a right angled triangle, e.g. finding the height of an isosceles triangle </a:t>
                      </a:r>
                    </a:p>
                    <a:p>
                      <a:pPr>
                        <a:buClr>
                          <a:srgbClr val="0070C0"/>
                        </a:buClr>
                      </a:pPr>
                      <a:endParaRPr lang="en-GB" sz="2400" b="1" dirty="0">
                        <a:latin typeface="Arial" panose="020B0604020202020204" pitchFamily="34" charset="0"/>
                        <a:cs typeface="Arial" panose="020B0604020202020204" pitchFamily="34" charset="0"/>
                      </a:endParaRPr>
                    </a:p>
                  </a:txBody>
                  <a:tcPr marL="91451" marR="91451" marT="45731" marB="45731">
                    <a:solidFill>
                      <a:schemeClr val="accent1">
                        <a:lumMod val="20000"/>
                        <a:lumOff val="80000"/>
                        <a:alpha val="49000"/>
                      </a:schemeClr>
                    </a:solidFill>
                  </a:tcPr>
                </a:tc>
                <a:tc>
                  <a:txBody>
                    <a:bodyPr/>
                    <a:lstStyle/>
                    <a:p>
                      <a:pPr>
                        <a:buClr>
                          <a:srgbClr val="0070C0"/>
                        </a:buClr>
                      </a:pPr>
                      <a:r>
                        <a:rPr lang="en-GB" sz="2000" b="1" dirty="0">
                          <a:solidFill>
                            <a:schemeClr val="tx1"/>
                          </a:solidFill>
                          <a:latin typeface="Arial" panose="020B0604020202020204" pitchFamily="34" charset="0"/>
                          <a:cs typeface="Arial" panose="020B0604020202020204" pitchFamily="34" charset="0"/>
                        </a:rPr>
                        <a:t>Progression step 5:</a:t>
                      </a:r>
                    </a:p>
                    <a:p>
                      <a:pPr>
                        <a:buClr>
                          <a:srgbClr val="0070C0"/>
                        </a:buClr>
                      </a:pPr>
                      <a:r>
                        <a:rPr lang="en-GB" sz="2400" b="0" i="0" kern="1200" dirty="0">
                          <a:solidFill>
                            <a:schemeClr val="dk1"/>
                          </a:solidFill>
                          <a:effectLst/>
                          <a:latin typeface="+mn-lt"/>
                          <a:ea typeface="+mn-ea"/>
                          <a:cs typeface="+mn-cs"/>
                        </a:rPr>
                        <a:t>I can explore trigonometric ratios in right-angled triangles and I can use my knowledge of them to solve problems involving lengths, angles and area of any triangle.</a:t>
                      </a:r>
                      <a:endParaRPr lang="en-GB" sz="2000" b="1" dirty="0">
                        <a:solidFill>
                          <a:schemeClr val="tx1"/>
                        </a:solidFill>
                        <a:latin typeface="Arial" panose="020B0604020202020204" pitchFamily="34" charset="0"/>
                        <a:cs typeface="Arial" panose="020B0604020202020204" pitchFamily="34" charset="0"/>
                      </a:endParaRPr>
                    </a:p>
                    <a:p>
                      <a:pPr>
                        <a:buClr>
                          <a:srgbClr val="0070C0"/>
                        </a:buClr>
                      </a:pPr>
                      <a:endParaRPr lang="en-GB" sz="2400" dirty="0">
                        <a:latin typeface="Arial" panose="020B0604020202020204" pitchFamily="34" charset="0"/>
                        <a:cs typeface="Arial" panose="020B0604020202020204" pitchFamily="34" charset="0"/>
                      </a:endParaRPr>
                    </a:p>
                  </a:txBody>
                  <a:tcPr marL="91451" marR="91451" marT="45731" marB="45731">
                    <a:solidFill>
                      <a:schemeClr val="accent1">
                        <a:lumMod val="20000"/>
                        <a:lumOff val="80000"/>
                        <a:alpha val="49000"/>
                      </a:schemeClr>
                    </a:solidFill>
                  </a:tcPr>
                </a:tc>
                <a:extLst>
                  <a:ext uri="{0D108BD9-81ED-4DB2-BD59-A6C34878D82A}">
                    <a16:rowId xmlns:a16="http://schemas.microsoft.com/office/drawing/2014/main" val="10001"/>
                  </a:ext>
                </a:extLst>
              </a:tr>
            </a:tbl>
          </a:graphicData>
        </a:graphic>
      </p:graphicFrame>
      <p:sp>
        <p:nvSpPr>
          <p:cNvPr id="5" name="TextBox 4">
            <a:extLst>
              <a:ext uri="{FF2B5EF4-FFF2-40B4-BE49-F238E27FC236}">
                <a16:creationId xmlns:a16="http://schemas.microsoft.com/office/drawing/2014/main" id="{93798CFA-AE22-3092-93B6-E1D9F0DEA47C}"/>
              </a:ext>
            </a:extLst>
          </p:cNvPr>
          <p:cNvSpPr txBox="1"/>
          <p:nvPr/>
        </p:nvSpPr>
        <p:spPr>
          <a:xfrm>
            <a:off x="1348740" y="214260"/>
            <a:ext cx="9471660" cy="10151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914400" fontAlgn="base">
              <a:lnSpc>
                <a:spcPct val="90000"/>
              </a:lnSpc>
              <a:spcBef>
                <a:spcPct val="0"/>
              </a:spcBef>
              <a:spcAft>
                <a:spcPct val="0"/>
              </a:spcAft>
              <a:defRPr/>
            </a:pPr>
            <a:r>
              <a:rPr lang="en-US" altLang="en-US" sz="4400" dirty="0">
                <a:solidFill>
                  <a:srgbClr val="0070C0"/>
                </a:solidFill>
                <a:latin typeface="Arial" panose="020B0604020202020204" pitchFamily="34" charset="0"/>
                <a:cs typeface="Arial" panose="020B0604020202020204" pitchFamily="34" charset="0"/>
              </a:rPr>
              <a:t>How is it different?</a:t>
            </a:r>
          </a:p>
          <a:p>
            <a:pPr marL="0" lvl="1" algn="ctr" defTabSz="914400" fontAlgn="base">
              <a:lnSpc>
                <a:spcPct val="90000"/>
              </a:lnSpc>
              <a:spcBef>
                <a:spcPts val="500"/>
              </a:spcBef>
              <a:spcAft>
                <a:spcPct val="0"/>
              </a:spcAft>
              <a:defRPr/>
            </a:pPr>
            <a:r>
              <a:rPr lang="en-US" altLang="en-US" dirty="0">
                <a:solidFill>
                  <a:prstClr val="black"/>
                </a:solidFill>
                <a:latin typeface="Arial" panose="020B0604020202020204" pitchFamily="34" charset="0"/>
                <a:cs typeface="Arial" panose="020B0604020202020204" pitchFamily="34" charset="0"/>
              </a:rPr>
              <a:t>A change in emphasis from </a:t>
            </a:r>
            <a:r>
              <a:rPr lang="en-US" altLang="en-US" b="1" dirty="0">
                <a:solidFill>
                  <a:prstClr val="black"/>
                </a:solidFill>
                <a:latin typeface="Arial" panose="020B0604020202020204" pitchFamily="34" charset="0"/>
                <a:cs typeface="Arial" panose="020B0604020202020204" pitchFamily="34" charset="0"/>
              </a:rPr>
              <a:t>‘What’ </a:t>
            </a:r>
            <a:r>
              <a:rPr lang="en-US" altLang="en-US" dirty="0">
                <a:solidFill>
                  <a:prstClr val="black"/>
                </a:solidFill>
                <a:latin typeface="Arial" panose="020B0604020202020204" pitchFamily="34" charset="0"/>
                <a:cs typeface="Arial" panose="020B0604020202020204" pitchFamily="34" charset="0"/>
              </a:rPr>
              <a:t>to </a:t>
            </a:r>
            <a:r>
              <a:rPr lang="en-US" altLang="en-US" b="1" dirty="0">
                <a:solidFill>
                  <a:prstClr val="black"/>
                </a:solidFill>
                <a:latin typeface="Arial" panose="020B0604020202020204" pitchFamily="34" charset="0"/>
                <a:cs typeface="Arial" panose="020B0604020202020204" pitchFamily="34" charset="0"/>
              </a:rPr>
              <a:t>‘What and how’ </a:t>
            </a:r>
            <a:r>
              <a:rPr lang="en-US" altLang="en-US" dirty="0">
                <a:solidFill>
                  <a:prstClr val="black"/>
                </a:solidFill>
                <a:latin typeface="Arial" panose="020B0604020202020204" pitchFamily="34" charset="0"/>
                <a:cs typeface="Arial" panose="020B0604020202020204" pitchFamily="34" charset="0"/>
              </a:rPr>
              <a:t>will influence pedagogy.</a:t>
            </a:r>
          </a:p>
        </p:txBody>
      </p:sp>
      <p:sp>
        <p:nvSpPr>
          <p:cNvPr id="4" name="TextBox 3">
            <a:extLst>
              <a:ext uri="{FF2B5EF4-FFF2-40B4-BE49-F238E27FC236}">
                <a16:creationId xmlns:a16="http://schemas.microsoft.com/office/drawing/2014/main" id="{5115AFF8-C764-E6AB-F175-EFE791D4727B}"/>
              </a:ext>
            </a:extLst>
          </p:cNvPr>
          <p:cNvSpPr txBox="1"/>
          <p:nvPr/>
        </p:nvSpPr>
        <p:spPr>
          <a:xfrm>
            <a:off x="4697974" y="5825139"/>
            <a:ext cx="5660264" cy="646331"/>
          </a:xfrm>
          <a:prstGeom prst="rect">
            <a:avLst/>
          </a:prstGeom>
          <a:noFill/>
        </p:spPr>
        <p:txBody>
          <a:bodyPr wrap="square" rtlCol="0">
            <a:spAutoFit/>
          </a:bodyPr>
          <a:lstStyle/>
          <a:p>
            <a:r>
              <a:rPr lang="en-GB" dirty="0"/>
              <a:t>What might the challenges be for practitioners?</a:t>
            </a:r>
          </a:p>
          <a:p>
            <a:r>
              <a:rPr lang="en-GB" dirty="0"/>
              <a:t>What questions do you have?</a:t>
            </a:r>
          </a:p>
        </p:txBody>
      </p:sp>
      <p:pic>
        <p:nvPicPr>
          <p:cNvPr id="6" name="Picture 2" descr="Image result for Thinking Person Clip Art">
            <a:extLst>
              <a:ext uri="{FF2B5EF4-FFF2-40B4-BE49-F238E27FC236}">
                <a16:creationId xmlns:a16="http://schemas.microsoft.com/office/drawing/2014/main" id="{30BA02F9-080A-FCFF-D73E-A3D364A863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9905" y="5463880"/>
            <a:ext cx="912263" cy="1179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0465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98FE1-0D92-FC83-148E-A5C55ECD32C9}"/>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D6CD1FD3-F5B0-524E-7669-80BE4F182A8D}"/>
              </a:ext>
            </a:extLst>
          </p:cNvPr>
          <p:cNvPicPr>
            <a:picLocks noChangeAspect="1"/>
          </p:cNvPicPr>
          <p:nvPr/>
        </p:nvPicPr>
        <p:blipFill>
          <a:blip r:embed="rId3"/>
          <a:stretch>
            <a:fillRect/>
          </a:stretch>
        </p:blipFill>
        <p:spPr>
          <a:xfrm>
            <a:off x="-6348" y="5584777"/>
            <a:ext cx="12196757" cy="1276445"/>
          </a:xfrm>
          <a:prstGeom prst="rect">
            <a:avLst/>
          </a:prstGeom>
        </p:spPr>
      </p:pic>
      <p:graphicFrame>
        <p:nvGraphicFramePr>
          <p:cNvPr id="3" name="Diagram 2">
            <a:extLst>
              <a:ext uri="{FF2B5EF4-FFF2-40B4-BE49-F238E27FC236}">
                <a16:creationId xmlns:a16="http://schemas.microsoft.com/office/drawing/2014/main" id="{BE4D1B1D-8C87-B9F9-64B4-088639E36B28}"/>
              </a:ext>
            </a:extLst>
          </p:cNvPr>
          <p:cNvGraphicFramePr/>
          <p:nvPr>
            <p:extLst>
              <p:ext uri="{D42A27DB-BD31-4B8C-83A1-F6EECF244321}">
                <p14:modId xmlns:p14="http://schemas.microsoft.com/office/powerpoint/2010/main" val="211485017"/>
              </p:ext>
            </p:extLst>
          </p:nvPr>
        </p:nvGraphicFramePr>
        <p:xfrm>
          <a:off x="6338165" y="1252222"/>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4" name="Diagram 3">
            <a:extLst>
              <a:ext uri="{FF2B5EF4-FFF2-40B4-BE49-F238E27FC236}">
                <a16:creationId xmlns:a16="http://schemas.microsoft.com/office/drawing/2014/main" id="{59F7C8AF-0761-BD6A-2479-BC6EACB58569}"/>
              </a:ext>
            </a:extLst>
          </p:cNvPr>
          <p:cNvGraphicFramePr/>
          <p:nvPr>
            <p:extLst>
              <p:ext uri="{D42A27DB-BD31-4B8C-83A1-F6EECF244321}">
                <p14:modId xmlns:p14="http://schemas.microsoft.com/office/powerpoint/2010/main" val="3288891394"/>
              </p:ext>
            </p:extLst>
          </p:nvPr>
        </p:nvGraphicFramePr>
        <p:xfrm>
          <a:off x="-242163" y="1397000"/>
          <a:ext cx="6096000" cy="406400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5" name="TextBox 4">
            <a:extLst>
              <a:ext uri="{FF2B5EF4-FFF2-40B4-BE49-F238E27FC236}">
                <a16:creationId xmlns:a16="http://schemas.microsoft.com/office/drawing/2014/main" id="{1D425216-6B68-009A-4B86-B2768D957109}"/>
              </a:ext>
            </a:extLst>
          </p:cNvPr>
          <p:cNvSpPr txBox="1"/>
          <p:nvPr/>
        </p:nvSpPr>
        <p:spPr>
          <a:xfrm>
            <a:off x="99060" y="341449"/>
            <a:ext cx="12778740"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ct val="0"/>
              </a:spcAft>
              <a:defRPr/>
            </a:pPr>
            <a:r>
              <a:rPr lang="cy-GB" altLang="en-US" sz="3200" dirty="0">
                <a:solidFill>
                  <a:srgbClr val="0070C0"/>
                </a:solidFill>
                <a:latin typeface="Arial" panose="020B0604020202020204" pitchFamily="34" charset="0"/>
                <a:cs typeface="Arial" panose="020B0604020202020204" pitchFamily="34" charset="0"/>
              </a:rPr>
              <a:t>Hyfedreddau mathemategol</a:t>
            </a:r>
            <a:r>
              <a:rPr lang="en-US" altLang="en-US" sz="3200" dirty="0">
                <a:solidFill>
                  <a:srgbClr val="0070C0"/>
                </a:solidFill>
                <a:latin typeface="Arial" panose="020B0604020202020204" pitchFamily="34" charset="0"/>
                <a:cs typeface="Arial" panose="020B0604020202020204" pitchFamily="34" charset="0"/>
              </a:rPr>
              <a:t>               Mathematical proficiencies</a:t>
            </a:r>
          </a:p>
        </p:txBody>
      </p:sp>
    </p:spTree>
    <p:extLst>
      <p:ext uri="{BB962C8B-B14F-4D97-AF65-F5344CB8AC3E}">
        <p14:creationId xmlns:p14="http://schemas.microsoft.com/office/powerpoint/2010/main" val="1108861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Graphic spid="4" grpId="0">
        <p:bldAsOne/>
      </p:bldGraphic>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8EF528F-FBD8-41A8-957B-A659B3673314}"/>
              </a:ext>
            </a:extLst>
          </p:cNvPr>
          <p:cNvSpPr/>
          <p:nvPr/>
        </p:nvSpPr>
        <p:spPr>
          <a:xfrm>
            <a:off x="5150544" y="4253636"/>
            <a:ext cx="2499937" cy="2075947"/>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eaLnBrk="0" fontAlgn="base" hangingPunct="0">
              <a:spcBef>
                <a:spcPct val="0"/>
              </a:spcBef>
              <a:spcAft>
                <a:spcPct val="0"/>
              </a:spcAft>
              <a:defRPr/>
            </a:pPr>
            <a:endParaRPr lang="en-GB" dirty="0">
              <a:solidFill>
                <a:prstClr val="white"/>
              </a:solidFill>
              <a:latin typeface="Century Gothic"/>
              <a:cs typeface="Calibri"/>
            </a:endParaRPr>
          </a:p>
        </p:txBody>
      </p:sp>
      <p:sp>
        <p:nvSpPr>
          <p:cNvPr id="2" name="Rounded Rectangle 1">
            <a:extLst>
              <a:ext uri="{FF2B5EF4-FFF2-40B4-BE49-F238E27FC236}">
                <a16:creationId xmlns:a16="http://schemas.microsoft.com/office/drawing/2014/main" id="{97D4EC19-20A5-5A48-929A-E73084A1C826}"/>
              </a:ext>
            </a:extLst>
          </p:cNvPr>
          <p:cNvSpPr/>
          <p:nvPr/>
        </p:nvSpPr>
        <p:spPr>
          <a:xfrm>
            <a:off x="556037" y="152530"/>
            <a:ext cx="4980722" cy="2852881"/>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4" name="Rounded Rectangle 13">
            <a:extLst>
              <a:ext uri="{FF2B5EF4-FFF2-40B4-BE49-F238E27FC236}">
                <a16:creationId xmlns:a16="http://schemas.microsoft.com/office/drawing/2014/main" id="{73242BDE-51D7-7D49-8B34-D869A65576CE}"/>
              </a:ext>
            </a:extLst>
          </p:cNvPr>
          <p:cNvSpPr/>
          <p:nvPr/>
        </p:nvSpPr>
        <p:spPr>
          <a:xfrm>
            <a:off x="8551550" y="3250886"/>
            <a:ext cx="3640450" cy="3488985"/>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5" name="Rounded Rectangle 14">
            <a:extLst>
              <a:ext uri="{FF2B5EF4-FFF2-40B4-BE49-F238E27FC236}">
                <a16:creationId xmlns:a16="http://schemas.microsoft.com/office/drawing/2014/main" id="{5B6C6041-78FE-A046-97FA-ADF5EC467E62}"/>
              </a:ext>
            </a:extLst>
          </p:cNvPr>
          <p:cNvSpPr/>
          <p:nvPr/>
        </p:nvSpPr>
        <p:spPr>
          <a:xfrm>
            <a:off x="556037" y="3250886"/>
            <a:ext cx="3466440" cy="3423868"/>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6" name="Rounded Rectangle 15">
            <a:extLst>
              <a:ext uri="{FF2B5EF4-FFF2-40B4-BE49-F238E27FC236}">
                <a16:creationId xmlns:a16="http://schemas.microsoft.com/office/drawing/2014/main" id="{4F608214-68A0-0C47-8F08-4373D4458C86}"/>
              </a:ext>
            </a:extLst>
          </p:cNvPr>
          <p:cNvSpPr/>
          <p:nvPr/>
        </p:nvSpPr>
        <p:spPr>
          <a:xfrm>
            <a:off x="5714645" y="554070"/>
            <a:ext cx="6260903" cy="2330563"/>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7" name="Rounded Rectangle 16">
            <a:extLst>
              <a:ext uri="{FF2B5EF4-FFF2-40B4-BE49-F238E27FC236}">
                <a16:creationId xmlns:a16="http://schemas.microsoft.com/office/drawing/2014/main" id="{72602EC7-0F59-3A46-AE1F-17DE2612DD58}"/>
              </a:ext>
            </a:extLst>
          </p:cNvPr>
          <p:cNvSpPr/>
          <p:nvPr/>
        </p:nvSpPr>
        <p:spPr>
          <a:xfrm>
            <a:off x="4608225" y="3778558"/>
            <a:ext cx="3042256" cy="2926912"/>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8DCA43AE-1C14-4848-BCCC-D1B0DB275E7C}"/>
              </a:ext>
            </a:extLst>
          </p:cNvPr>
          <p:cNvSpPr txBox="1"/>
          <p:nvPr/>
        </p:nvSpPr>
        <p:spPr>
          <a:xfrm>
            <a:off x="728869" y="245165"/>
            <a:ext cx="4638260"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entury Gothic"/>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600" i="1">
                <a:latin typeface="Century Gothic"/>
              </a:rPr>
              <a:t>non-examples</a:t>
            </a:r>
            <a:r>
              <a:rPr lang="en-GB" sz="1600">
                <a:latin typeface="Century Gothic"/>
              </a:rPr>
              <a:t>) and by being able to represent a concept in different ways, flowing between different representations including verbal, </a:t>
            </a:r>
            <a:r>
              <a:rPr lang="en-GB" sz="1600" i="1">
                <a:latin typeface="Century Gothic"/>
              </a:rPr>
              <a:t>concrete</a:t>
            </a:r>
            <a:r>
              <a:rPr lang="en-GB" sz="1600">
                <a:latin typeface="Century Gothic"/>
              </a:rPr>
              <a:t>, visual, digital and </a:t>
            </a:r>
            <a:r>
              <a:rPr lang="en-GB" sz="1600" i="1">
                <a:latin typeface="Century Gothic"/>
              </a:rPr>
              <a:t>abstract</a:t>
            </a:r>
            <a:endParaRPr lang="en-US" sz="1600">
              <a:latin typeface="Century Gothic"/>
            </a:endParaRPr>
          </a:p>
        </p:txBody>
      </p:sp>
      <p:sp>
        <p:nvSpPr>
          <p:cNvPr id="4" name="TextBox 3">
            <a:extLst>
              <a:ext uri="{FF2B5EF4-FFF2-40B4-BE49-F238E27FC236}">
                <a16:creationId xmlns:a16="http://schemas.microsoft.com/office/drawing/2014/main" id="{6323CE48-5CE7-4CEF-A44F-12B174E9BF25}"/>
              </a:ext>
            </a:extLst>
          </p:cNvPr>
          <p:cNvSpPr txBox="1"/>
          <p:nvPr/>
        </p:nvSpPr>
        <p:spPr>
          <a:xfrm>
            <a:off x="8825949" y="3230570"/>
            <a:ext cx="3366051"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entury Gothic"/>
              </a:rPr>
              <a:t>As learners experience, understand and effectively apply increasingly complex concepts and relationships, fluency in remembering facts, relationships and techniques should grow, meaning that facts, relationships and techniques learned previously should become firmly established, memorable and usable.</a:t>
            </a:r>
            <a:endParaRPr lang="en-US" sz="1600">
              <a:latin typeface="Century Gothic"/>
              <a:cs typeface="Calibri"/>
            </a:endParaRPr>
          </a:p>
        </p:txBody>
      </p:sp>
      <p:sp>
        <p:nvSpPr>
          <p:cNvPr id="5" name="TextBox 4">
            <a:extLst>
              <a:ext uri="{FF2B5EF4-FFF2-40B4-BE49-F238E27FC236}">
                <a16:creationId xmlns:a16="http://schemas.microsoft.com/office/drawing/2014/main" id="{ADFCAFDE-4674-4FD9-B344-3B7F831FB0B9}"/>
              </a:ext>
            </a:extLst>
          </p:cNvPr>
          <p:cNvSpPr txBox="1"/>
          <p:nvPr/>
        </p:nvSpPr>
        <p:spPr>
          <a:xfrm>
            <a:off x="768627" y="3538330"/>
            <a:ext cx="3140765"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entury Gothic"/>
                <a:cs typeface="Calibri"/>
              </a:rPr>
              <a:t>Learners should understand that the symbols they are using are abstract representations and should develop greater flexibility with the application and manipulation of an increasing range of symbols, understanding the conventions of the symbols they are using</a:t>
            </a:r>
            <a:r>
              <a:rPr lang="en-GB" sz="1600">
                <a:latin typeface="Arial"/>
                <a:cs typeface="Arial"/>
              </a:rPr>
              <a:t>. </a:t>
            </a:r>
            <a:endParaRPr lang="en-GB" sz="1600">
              <a:ea typeface="+mn-lt"/>
              <a:cs typeface="+mn-lt"/>
            </a:endParaRPr>
          </a:p>
          <a:p>
            <a:pPr algn="l"/>
            <a:endParaRPr lang="en-GB" dirty="0">
              <a:cs typeface="Calibri"/>
            </a:endParaRPr>
          </a:p>
        </p:txBody>
      </p:sp>
      <p:sp>
        <p:nvSpPr>
          <p:cNvPr id="6" name="TextBox 5">
            <a:extLst>
              <a:ext uri="{FF2B5EF4-FFF2-40B4-BE49-F238E27FC236}">
                <a16:creationId xmlns:a16="http://schemas.microsoft.com/office/drawing/2014/main" id="{9F8778F3-754B-45C1-B8AA-6728BEE9E63A}"/>
              </a:ext>
            </a:extLst>
          </p:cNvPr>
          <p:cNvSpPr txBox="1"/>
          <p:nvPr/>
        </p:nvSpPr>
        <p:spPr>
          <a:xfrm>
            <a:off x="5956853" y="563217"/>
            <a:ext cx="577794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entury Gothic"/>
                <a:cs typeface="Calibri"/>
              </a:rPr>
              <a:t>As learners experience increasingly complex concepts, they should also develop an understanding of the relationships between and within these concepts. They should apply logical reasoning about these relationships and be able to justify and prove them. Justifications and </a:t>
            </a:r>
            <a:r>
              <a:rPr lang="en-GB" sz="1600" i="1">
                <a:latin typeface="Century Gothic"/>
                <a:cs typeface="Calibri"/>
              </a:rPr>
              <a:t>proof</a:t>
            </a:r>
            <a:r>
              <a:rPr lang="en-GB" sz="1600">
                <a:latin typeface="Century Gothic"/>
                <a:cs typeface="Calibri"/>
              </a:rPr>
              <a:t> should become increasingly abstract, moving from verbal explanations, visual or concrete representations to abstract representations involving symbols and conventions</a:t>
            </a:r>
            <a:endParaRPr lang="en-US" sz="1600">
              <a:cs typeface="Calibri"/>
            </a:endParaRPr>
          </a:p>
        </p:txBody>
      </p:sp>
      <p:sp>
        <p:nvSpPr>
          <p:cNvPr id="7" name="TextBox 6">
            <a:extLst>
              <a:ext uri="{FF2B5EF4-FFF2-40B4-BE49-F238E27FC236}">
                <a16:creationId xmlns:a16="http://schemas.microsoft.com/office/drawing/2014/main" id="{7178134F-7038-4621-834C-0259CFFB03CF}"/>
              </a:ext>
            </a:extLst>
          </p:cNvPr>
          <p:cNvSpPr txBox="1"/>
          <p:nvPr/>
        </p:nvSpPr>
        <p:spPr>
          <a:xfrm>
            <a:off x="4806123" y="4039497"/>
            <a:ext cx="27432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Century Gothic"/>
                <a:cs typeface="Calibri"/>
              </a:rPr>
              <a:t>Learners should become increasingly independent in recognising and applying the underlying mathematical structures and ideas within a problem, in order to develop strategies to be able to solve them</a:t>
            </a:r>
            <a:r>
              <a:rPr lang="en-GB" sz="1600" dirty="0">
                <a:latin typeface="Arial"/>
                <a:cs typeface="Arial"/>
              </a:rPr>
              <a:t>. </a:t>
            </a:r>
            <a:endParaRPr lang="en-GB" sz="1600" dirty="0">
              <a:ea typeface="+mn-lt"/>
              <a:cs typeface="+mn-lt"/>
            </a:endParaRPr>
          </a:p>
          <a:p>
            <a:pPr algn="l"/>
            <a:endParaRPr lang="en-GB" dirty="0">
              <a:cs typeface="Calibri"/>
            </a:endParaRPr>
          </a:p>
        </p:txBody>
      </p:sp>
      <p:sp>
        <p:nvSpPr>
          <p:cNvPr id="9" name="TextBox 8">
            <a:extLst>
              <a:ext uri="{FF2B5EF4-FFF2-40B4-BE49-F238E27FC236}">
                <a16:creationId xmlns:a16="http://schemas.microsoft.com/office/drawing/2014/main" id="{D2235E76-536E-D9EC-E3E7-F40D8155BD5F}"/>
              </a:ext>
            </a:extLst>
          </p:cNvPr>
          <p:cNvSpPr txBox="1"/>
          <p:nvPr/>
        </p:nvSpPr>
        <p:spPr>
          <a:xfrm>
            <a:off x="3048000" y="2922656"/>
            <a:ext cx="6096000" cy="830997"/>
          </a:xfrm>
          <a:prstGeom prst="rect">
            <a:avLst/>
          </a:prstGeom>
          <a:noFill/>
        </p:spPr>
        <p:txBody>
          <a:bodyPr wrap="square">
            <a:spAutoFit/>
          </a:bodyPr>
          <a:lstStyle/>
          <a:p>
            <a:pPr algn="ctr" defTabSz="914400">
              <a:spcAft>
                <a:spcPts val="600"/>
              </a:spcAft>
              <a:defRPr/>
            </a:pPr>
            <a:r>
              <a:rPr lang="en-GB" sz="2400" b="1" dirty="0">
                <a:solidFill>
                  <a:prstClr val="black"/>
                </a:solidFill>
                <a:latin typeface="Arial"/>
                <a:cs typeface="Arial"/>
              </a:rPr>
              <a:t>Can you match the proficiency with its definition?</a:t>
            </a:r>
            <a:endParaRPr lang="en-GB" sz="2400" b="1" dirty="0">
              <a:solidFill>
                <a:prstClr val="black"/>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65187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BD6E393-814B-4CE4-ABCF-C3ED8506080E}"/>
              </a:ext>
            </a:extLst>
          </p:cNvPr>
          <p:cNvSpPr/>
          <p:nvPr/>
        </p:nvSpPr>
        <p:spPr>
          <a:xfrm>
            <a:off x="752612" y="170428"/>
            <a:ext cx="5815828" cy="2835779"/>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Dylid myfyrio ar syniadau a chysyniadau mathemategol, ynghyd â’u datblygu a’u cysylltu </a:t>
            </a:r>
            <a:r>
              <a:rPr lang="cy-GB" sz="1600" dirty="0" err="1">
                <a:solidFill>
                  <a:prstClr val="black"/>
                </a:solidFill>
                <a:latin typeface="Arial" panose="020B0604020202020204" pitchFamily="34" charset="0"/>
                <a:cs typeface="Arial" panose="020B0604020202020204" pitchFamily="34" charset="0"/>
              </a:rPr>
              <a:t>â’i</a:t>
            </a:r>
            <a:r>
              <a:rPr lang="cy-GB" sz="1600" dirty="0">
                <a:solidFill>
                  <a:prstClr val="black"/>
                </a:solidFill>
                <a:latin typeface="Arial" panose="020B0604020202020204" pitchFamily="34" charset="0"/>
                <a:cs typeface="Arial" panose="020B0604020202020204" pitchFamily="34" charset="0"/>
              </a:rPr>
              <a:t> gilydd, wrth i ddysgwyr gael profiad o syniadau mathemategol cynyddol gymhleth. Mae dysgwyr yn dangos dealltwriaeth gysyniadol drwy egluro a mynegi cysyniadau, dod o hyd i enghreifftiau (neu anenghreifftiau) a thrwy gynrychioli cysyniad mewn gwahanol ffyrdd, gan gynnwys cynrychioliadau llafar, diriaethol, gweledol, digidol a haniaethol</a:t>
            </a:r>
            <a:r>
              <a:rPr lang="cy-GB" sz="1200" dirty="0">
                <a:solidFill>
                  <a:prstClr val="black"/>
                </a:solidFill>
                <a:latin typeface="Arial" panose="020B0604020202020204" pitchFamily="34" charset="0"/>
                <a:cs typeface="Arial" panose="020B0604020202020204" pitchFamily="34" charset="0"/>
              </a:rPr>
              <a:t>.</a:t>
            </a:r>
          </a:p>
        </p:txBody>
      </p:sp>
      <p:sp>
        <p:nvSpPr>
          <p:cNvPr id="10" name="Rectangle 9">
            <a:extLst>
              <a:ext uri="{FF2B5EF4-FFF2-40B4-BE49-F238E27FC236}">
                <a16:creationId xmlns:a16="http://schemas.microsoft.com/office/drawing/2014/main" id="{FEA204B3-DF45-4190-8907-553ABED48A80}"/>
              </a:ext>
            </a:extLst>
          </p:cNvPr>
          <p:cNvSpPr/>
          <p:nvPr/>
        </p:nvSpPr>
        <p:spPr>
          <a:xfrm>
            <a:off x="613706" y="3650330"/>
            <a:ext cx="3302081" cy="260543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Dylai dysgwyr ddeall bod y symbolau y maent yn eu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defnyddio yn gynrychioliadau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haniaethol a dylent ddatblygu mwy o hyblygrwydd wrth iddynt gymhwyso a defnyddio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amrywiaeth gynyddol o symbolau,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gan ddeall confensiynau’r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symbolau y maent yn eu defnyddio. </a:t>
            </a:r>
            <a:endParaRPr lang="en-US" sz="1600" dirty="0">
              <a:solidFill>
                <a:prstClr val="black"/>
              </a:solidFill>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8EF528F-FBD8-41A8-957B-A659B3673314}"/>
              </a:ext>
            </a:extLst>
          </p:cNvPr>
          <p:cNvSpPr/>
          <p:nvPr/>
        </p:nvSpPr>
        <p:spPr>
          <a:xfrm>
            <a:off x="4374578" y="3662038"/>
            <a:ext cx="3908891" cy="2838498"/>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Wrth i ddysgwyr brofi, deall a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chymhwyso cysyniadau a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pherthnasau sy’n gynyddol fwy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cymhleth, dylai eu rhuglder wrth </a:t>
            </a:r>
          </a:p>
          <a:p>
            <a:pPr defTabSz="914400" eaLnBrk="0" fontAlgn="base" hangingPunct="0">
              <a:spcBef>
                <a:spcPct val="0"/>
              </a:spcBef>
              <a:spcAft>
                <a:spcPct val="0"/>
              </a:spcAft>
              <a:defRPr/>
            </a:pPr>
            <a:r>
              <a:rPr lang="cy-GB" sz="1600" dirty="0" err="1">
                <a:solidFill>
                  <a:prstClr val="black"/>
                </a:solidFill>
                <a:latin typeface="Arial" panose="020B0604020202020204" pitchFamily="34" charset="0"/>
                <a:cs typeface="Arial" panose="020B0604020202020204" pitchFamily="34" charset="0"/>
              </a:rPr>
              <a:t>gofio</a:t>
            </a:r>
            <a:r>
              <a:rPr lang="cy-GB" sz="1600" dirty="0">
                <a:solidFill>
                  <a:prstClr val="black"/>
                </a:solidFill>
                <a:latin typeface="Arial" panose="020B0604020202020204" pitchFamily="34" charset="0"/>
                <a:cs typeface="Arial" panose="020B0604020202020204" pitchFamily="34" charset="0"/>
              </a:rPr>
              <a:t> ffeithiau, perthnasau a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thechnegau wella. O ganlyniad,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dylai ffeithiau, perthnasau a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thechnegau a ddysgwyd ynghynt fod wedi’u hymsefydlu’n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gadarn, yn gofiadwy ac yn </a:t>
            </a:r>
          </a:p>
          <a:p>
            <a:pPr defTabSz="914400" eaLnBrk="0" fontAlgn="base" hangingPunct="0">
              <a:spcBef>
                <a:spcPct val="0"/>
              </a:spcBef>
              <a:spcAft>
                <a:spcPct val="0"/>
              </a:spcAft>
              <a:defRPr/>
            </a:pPr>
            <a:r>
              <a:rPr lang="cy-GB" sz="1600" dirty="0" err="1">
                <a:solidFill>
                  <a:prstClr val="black"/>
                </a:solidFill>
                <a:latin typeface="Arial" panose="020B0604020202020204" pitchFamily="34" charset="0"/>
                <a:cs typeface="Arial" panose="020B0604020202020204" pitchFamily="34" charset="0"/>
              </a:rPr>
              <a:t>ddefnyddiadwy</a:t>
            </a:r>
            <a:r>
              <a:rPr lang="cy-GB" sz="1600" dirty="0">
                <a:solidFill>
                  <a:prstClr val="black"/>
                </a:solidFill>
                <a:latin typeface="Arial" panose="020B0604020202020204" pitchFamily="34" charset="0"/>
                <a:cs typeface="Arial" panose="020B0604020202020204" pitchFamily="34" charset="0"/>
              </a:rPr>
              <a:t>.</a:t>
            </a:r>
          </a:p>
          <a:p>
            <a:pPr defTabSz="914400" eaLnBrk="0" fontAlgn="base" hangingPunct="0">
              <a:spcBef>
                <a:spcPct val="0"/>
              </a:spcBef>
              <a:spcAft>
                <a:spcPct val="0"/>
              </a:spcAft>
              <a:defRPr/>
            </a:pPr>
            <a:endParaRPr lang="en-GB" sz="1200" dirty="0">
              <a:solidFill>
                <a:prstClr val="white"/>
              </a:solidFill>
              <a:latin typeface="Calibri"/>
              <a:cs typeface="Calibri"/>
            </a:endParaRPr>
          </a:p>
        </p:txBody>
      </p:sp>
      <p:sp>
        <p:nvSpPr>
          <p:cNvPr id="13" name="Rectangle 12">
            <a:extLst>
              <a:ext uri="{FF2B5EF4-FFF2-40B4-BE49-F238E27FC236}">
                <a16:creationId xmlns:a16="http://schemas.microsoft.com/office/drawing/2014/main" id="{1578B6C0-1308-47C6-B37C-80493464CCDF}"/>
              </a:ext>
            </a:extLst>
          </p:cNvPr>
          <p:cNvSpPr/>
          <p:nvPr/>
        </p:nvSpPr>
        <p:spPr>
          <a:xfrm>
            <a:off x="8766956" y="3743540"/>
            <a:ext cx="3099901" cy="2730486"/>
          </a:xfrm>
          <a:prstGeom prst="rect">
            <a:avLst/>
          </a:prstGeom>
          <a:noFill/>
          <a:ln w="19050" cap="rnd">
            <a:no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Dylai dysgwyr ddod yn gynyddol annibynnol wrth adnabod a chymhwyso’r strwythurau a’r syniadau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mathemategol sydd wrth wraidd problem, er mwyn gallu ei datrys.</a:t>
            </a:r>
            <a:endParaRPr lang="en-US" sz="1600" dirty="0">
              <a:solidFill>
                <a:prstClr val="black"/>
              </a:solidFill>
              <a:latin typeface="Arial" panose="020B0604020202020204" pitchFamily="34" charset="0"/>
              <a:cs typeface="Arial" panose="020B0604020202020204" pitchFamily="34" charset="0"/>
            </a:endParaRPr>
          </a:p>
        </p:txBody>
      </p:sp>
      <p:sp>
        <p:nvSpPr>
          <p:cNvPr id="2" name="Rounded Rectangle 1">
            <a:extLst>
              <a:ext uri="{FF2B5EF4-FFF2-40B4-BE49-F238E27FC236}">
                <a16:creationId xmlns:a16="http://schemas.microsoft.com/office/drawing/2014/main" id="{97D4EC19-20A5-5A48-929A-E73084A1C826}"/>
              </a:ext>
            </a:extLst>
          </p:cNvPr>
          <p:cNvSpPr/>
          <p:nvPr/>
        </p:nvSpPr>
        <p:spPr>
          <a:xfrm>
            <a:off x="153366" y="419960"/>
            <a:ext cx="6834174" cy="2336717"/>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8" name="Rectangle 7">
            <a:extLst>
              <a:ext uri="{FF2B5EF4-FFF2-40B4-BE49-F238E27FC236}">
                <a16:creationId xmlns:a16="http://schemas.microsoft.com/office/drawing/2014/main" id="{AE95399D-3B93-7D49-AEA1-D05DB43DB248}"/>
              </a:ext>
            </a:extLst>
          </p:cNvPr>
          <p:cNvSpPr/>
          <p:nvPr/>
        </p:nvSpPr>
        <p:spPr>
          <a:xfrm>
            <a:off x="7478427" y="244554"/>
            <a:ext cx="4646759" cy="2789135"/>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Wrth i ddysgwyr brofi cysyniadau cynyddol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gymhleth, dylent hefyd feithrin dealltwriaeth o’r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berthynas rhwng y cysyniadau hyn ac o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fewn y cysyniadau hyn. Dylent gymhwyso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dulliau rhesymu rhesymegol wrth ymdrin </a:t>
            </a:r>
            <a:r>
              <a:rPr lang="cy-GB" sz="1600" dirty="0" err="1">
                <a:solidFill>
                  <a:prstClr val="black"/>
                </a:solidFill>
                <a:latin typeface="Arial" panose="020B0604020202020204" pitchFamily="34" charset="0"/>
                <a:cs typeface="Arial" panose="020B0604020202020204" pitchFamily="34" charset="0"/>
              </a:rPr>
              <a:t>â’r</a:t>
            </a:r>
            <a:r>
              <a:rPr lang="cy-GB" sz="1600" dirty="0">
                <a:solidFill>
                  <a:prstClr val="black"/>
                </a:solidFill>
                <a:latin typeface="Arial" panose="020B0604020202020204" pitchFamily="34" charset="0"/>
                <a:cs typeface="Arial" panose="020B0604020202020204" pitchFamily="34" charset="0"/>
              </a:rPr>
              <a:t> perthnasau hyn a gallu eu cyfiawnhau a’u profi.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Dylai’r cyfiawnhad a’r dystiolaeth ddod yn </a:t>
            </a:r>
            <a:br>
              <a:rPr lang="cy-GB" sz="1600" dirty="0">
                <a:solidFill>
                  <a:prstClr val="black"/>
                </a:solidFill>
                <a:latin typeface="Arial" panose="020B0604020202020204" pitchFamily="34" charset="0"/>
                <a:cs typeface="Arial" panose="020B0604020202020204" pitchFamily="34" charset="0"/>
              </a:rPr>
            </a:br>
            <a:r>
              <a:rPr lang="cy-GB" sz="1600" dirty="0">
                <a:solidFill>
                  <a:prstClr val="black"/>
                </a:solidFill>
                <a:latin typeface="Arial" panose="020B0604020202020204" pitchFamily="34" charset="0"/>
                <a:cs typeface="Arial" panose="020B0604020202020204" pitchFamily="34" charset="0"/>
              </a:rPr>
              <a:t>gynyddol haniaethol, gan symud o esboniadau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llafar, gweledol neu ddiriaethol i gynrychioliadau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haniaethol sy’n cynnwys symbolau a </a:t>
            </a:r>
          </a:p>
          <a:p>
            <a:pPr defTabSz="914400" eaLnBrk="0" fontAlgn="base" hangingPunct="0">
              <a:spcBef>
                <a:spcPct val="0"/>
              </a:spcBef>
              <a:spcAft>
                <a:spcPct val="0"/>
              </a:spcAft>
              <a:defRPr/>
            </a:pPr>
            <a:r>
              <a:rPr lang="cy-GB" sz="1600" dirty="0">
                <a:solidFill>
                  <a:prstClr val="black"/>
                </a:solidFill>
                <a:latin typeface="Arial" panose="020B0604020202020204" pitchFamily="34" charset="0"/>
                <a:cs typeface="Arial" panose="020B0604020202020204" pitchFamily="34" charset="0"/>
              </a:rPr>
              <a:t>chonfensiynau.</a:t>
            </a:r>
          </a:p>
        </p:txBody>
      </p:sp>
      <p:sp>
        <p:nvSpPr>
          <p:cNvPr id="14" name="Rounded Rectangle 13">
            <a:extLst>
              <a:ext uri="{FF2B5EF4-FFF2-40B4-BE49-F238E27FC236}">
                <a16:creationId xmlns:a16="http://schemas.microsoft.com/office/drawing/2014/main" id="{73242BDE-51D7-7D49-8B34-D869A65576CE}"/>
              </a:ext>
            </a:extLst>
          </p:cNvPr>
          <p:cNvSpPr/>
          <p:nvPr/>
        </p:nvSpPr>
        <p:spPr>
          <a:xfrm>
            <a:off x="7269296" y="146242"/>
            <a:ext cx="4855890" cy="2899792"/>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5" name="Rounded Rectangle 14">
            <a:extLst>
              <a:ext uri="{FF2B5EF4-FFF2-40B4-BE49-F238E27FC236}">
                <a16:creationId xmlns:a16="http://schemas.microsoft.com/office/drawing/2014/main" id="{5B6C6041-78FE-A046-97FA-ADF5EC467E62}"/>
              </a:ext>
            </a:extLst>
          </p:cNvPr>
          <p:cNvSpPr/>
          <p:nvPr/>
        </p:nvSpPr>
        <p:spPr>
          <a:xfrm>
            <a:off x="517858" y="3488198"/>
            <a:ext cx="3352243" cy="2949841"/>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6" name="Rounded Rectangle 15">
            <a:extLst>
              <a:ext uri="{FF2B5EF4-FFF2-40B4-BE49-F238E27FC236}">
                <a16:creationId xmlns:a16="http://schemas.microsoft.com/office/drawing/2014/main" id="{4F608214-68A0-0C47-8F08-4373D4458C86}"/>
              </a:ext>
            </a:extLst>
          </p:cNvPr>
          <p:cNvSpPr/>
          <p:nvPr/>
        </p:nvSpPr>
        <p:spPr>
          <a:xfrm>
            <a:off x="4226973" y="3496175"/>
            <a:ext cx="4195810" cy="3213718"/>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7" name="Rounded Rectangle 16">
            <a:extLst>
              <a:ext uri="{FF2B5EF4-FFF2-40B4-BE49-F238E27FC236}">
                <a16:creationId xmlns:a16="http://schemas.microsoft.com/office/drawing/2014/main" id="{72602EC7-0F59-3A46-AE1F-17DE2612DD58}"/>
              </a:ext>
            </a:extLst>
          </p:cNvPr>
          <p:cNvSpPr/>
          <p:nvPr/>
        </p:nvSpPr>
        <p:spPr>
          <a:xfrm>
            <a:off x="8570388" y="3561349"/>
            <a:ext cx="3504325" cy="2899792"/>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92F5547B-A344-2BDE-4E4F-47DF0B85076B}"/>
              </a:ext>
            </a:extLst>
          </p:cNvPr>
          <p:cNvSpPr txBox="1"/>
          <p:nvPr/>
        </p:nvSpPr>
        <p:spPr>
          <a:xfrm>
            <a:off x="66814" y="2967335"/>
            <a:ext cx="8059366" cy="461665"/>
          </a:xfrm>
          <a:prstGeom prst="rect">
            <a:avLst/>
          </a:prstGeom>
          <a:noFill/>
        </p:spPr>
        <p:txBody>
          <a:bodyPr wrap="square">
            <a:spAutoFit/>
          </a:bodyPr>
          <a:lstStyle/>
          <a:p>
            <a:pPr defTabSz="914400">
              <a:defRPr/>
            </a:pPr>
            <a:r>
              <a:rPr lang="cy-GB" sz="2400" b="1" dirty="0">
                <a:solidFill>
                  <a:prstClr val="black"/>
                </a:solidFill>
                <a:latin typeface="Arial"/>
                <a:cs typeface="Arial"/>
              </a:rPr>
              <a:t>A allwch chi gydweddu pob hyfedredd â’i ddiffiniad</a:t>
            </a:r>
            <a:r>
              <a:rPr lang="en-GB" sz="2400" b="1" dirty="0">
                <a:solidFill>
                  <a:prstClr val="black"/>
                </a:solidFill>
                <a:latin typeface="Arial"/>
                <a:cs typeface="Arial"/>
              </a:rPr>
              <a:t>?</a:t>
            </a:r>
            <a:endParaRPr lang="en-GB" sz="2400" b="1" dirty="0">
              <a:solidFill>
                <a:prstClr val="black"/>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594805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33EA56-DD26-4F69-B626-CD27B6F2E120}"/>
              </a:ext>
            </a:extLst>
          </p:cNvPr>
          <p:cNvSpPr/>
          <p:nvPr/>
        </p:nvSpPr>
        <p:spPr>
          <a:xfrm>
            <a:off x="1754189" y="2085975"/>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B7F43FC5-83B6-4B1B-BB60-444A8F0D655E}"/>
              </a:ext>
            </a:extLst>
          </p:cNvPr>
          <p:cNvSpPr/>
          <p:nvPr/>
        </p:nvSpPr>
        <p:spPr>
          <a:xfrm>
            <a:off x="2057805" y="1177700"/>
            <a:ext cx="9611617" cy="15138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dirty="0">
                <a:solidFill>
                  <a:schemeClr val="tx1"/>
                </a:solidFill>
                <a:latin typeface="Century Gothic"/>
                <a:ea typeface="+mn-lt"/>
                <a:cs typeface="+mn-lt"/>
              </a:rPr>
              <a:t>Mathematical concepts and ideas should be built on, deepened and connected as learners experience increasingly complex mathematical ideas. Learners demonstrate conceptual understanding through being able to explain and express concepts, find examples (or </a:t>
            </a:r>
            <a:r>
              <a:rPr lang="en-GB" sz="1400" i="1" dirty="0">
                <a:solidFill>
                  <a:schemeClr val="tx1"/>
                </a:solidFill>
                <a:latin typeface="Century Gothic"/>
                <a:ea typeface="+mn-lt"/>
                <a:cs typeface="+mn-lt"/>
              </a:rPr>
              <a:t>non-examples</a:t>
            </a:r>
            <a:r>
              <a:rPr lang="en-GB" sz="1400" dirty="0">
                <a:solidFill>
                  <a:schemeClr val="tx1"/>
                </a:solidFill>
                <a:latin typeface="Century Gothic"/>
                <a:ea typeface="+mn-lt"/>
                <a:cs typeface="+mn-lt"/>
              </a:rPr>
              <a:t>) and by being able to represent a concept in different ways, flowing between different representations including verbal, </a:t>
            </a:r>
            <a:r>
              <a:rPr lang="en-GB" sz="1400" i="1" dirty="0">
                <a:solidFill>
                  <a:schemeClr val="tx1"/>
                </a:solidFill>
                <a:latin typeface="Century Gothic"/>
                <a:ea typeface="+mn-lt"/>
                <a:cs typeface="+mn-lt"/>
              </a:rPr>
              <a:t>concrete</a:t>
            </a:r>
            <a:r>
              <a:rPr lang="en-GB" sz="1400">
                <a:solidFill>
                  <a:schemeClr val="tx1"/>
                </a:solidFill>
                <a:latin typeface="Century Gothic"/>
                <a:ea typeface="+mn-lt"/>
                <a:cs typeface="+mn-lt"/>
              </a:rPr>
              <a:t>, visual, digital and </a:t>
            </a:r>
            <a:r>
              <a:rPr lang="en-GB" sz="1400" i="1">
                <a:solidFill>
                  <a:schemeClr val="tx1"/>
                </a:solidFill>
                <a:latin typeface="Century Gothic"/>
                <a:ea typeface="+mn-lt"/>
                <a:cs typeface="+mn-lt"/>
              </a:rPr>
              <a:t>abstract.</a:t>
            </a:r>
            <a:endParaRPr lang="en-GB" sz="1400">
              <a:solidFill>
                <a:schemeClr val="tx1"/>
              </a:solidFill>
              <a:latin typeface="Century Gothic"/>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76D8FCCE-B425-468E-8E0B-B27C3C0969A5}"/>
              </a:ext>
            </a:extLst>
          </p:cNvPr>
          <p:cNvSpPr/>
          <p:nvPr/>
        </p:nvSpPr>
        <p:spPr>
          <a:xfrm>
            <a:off x="1991544" y="2767986"/>
            <a:ext cx="9621336" cy="8792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latin typeface="Century Gothic"/>
                <a:ea typeface="+mn-lt"/>
                <a:cs typeface="+mn-lt"/>
              </a:rPr>
              <a:t>Learners should understand that the symbols they are using are abstract representations and should develop greater flexibility with the application and manipulation of an increasing range of symbols, understanding the conventions of the symbols they are using</a:t>
            </a:r>
            <a:r>
              <a:rPr lang="en-GB" sz="1200">
                <a:solidFill>
                  <a:srgbClr val="000000"/>
                </a:solidFill>
                <a:latin typeface="Arial"/>
              </a:rPr>
              <a:t>. </a:t>
            </a:r>
            <a:endParaRPr lang="en-US" sz="1200">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2D88EF2B-D50F-455F-B420-E91C57D423FC}"/>
              </a:ext>
            </a:extLst>
          </p:cNvPr>
          <p:cNvSpPr/>
          <p:nvPr/>
        </p:nvSpPr>
        <p:spPr>
          <a:xfrm>
            <a:off x="1998169" y="4447929"/>
            <a:ext cx="9708841" cy="14694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ea typeface="+mn-lt"/>
                <a:cs typeface="+mn-lt"/>
              </a:rPr>
              <a:t>As learners experience increasingly complex concepts, they should also develop an understanding of the relationships between and within these concepts. They should apply logical reasoning about these relationships and be able to justify and prove them. Justifications and </a:t>
            </a:r>
            <a:r>
              <a:rPr lang="en-GB" sz="1400" i="1">
                <a:solidFill>
                  <a:schemeClr val="tx1"/>
                </a:solidFill>
                <a:ea typeface="+mn-lt"/>
                <a:cs typeface="+mn-lt"/>
              </a:rPr>
              <a:t>proof</a:t>
            </a:r>
            <a:r>
              <a:rPr lang="en-GB" sz="1400">
                <a:solidFill>
                  <a:schemeClr val="tx1"/>
                </a:solidFill>
                <a:ea typeface="+mn-lt"/>
                <a:cs typeface="+mn-lt"/>
              </a:rPr>
              <a:t> should become increasingly abstract, moving from verbal explanations, visual or concrete representations to abstract representations involving symbols and conventions</a:t>
            </a:r>
            <a:r>
              <a:rPr lang="en-GB" sz="1400">
                <a:solidFill>
                  <a:schemeClr val="tx1"/>
                </a:solidFill>
                <a:latin typeface="Arial"/>
              </a:rPr>
              <a:t>. </a:t>
            </a:r>
            <a:endParaRPr lang="en-GB" sz="1400">
              <a:solidFill>
                <a:schemeClr val="tx1"/>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82B2AF32-6E11-424D-9EC6-61AE445621F5}"/>
              </a:ext>
            </a:extLst>
          </p:cNvPr>
          <p:cNvSpPr/>
          <p:nvPr/>
        </p:nvSpPr>
        <p:spPr>
          <a:xfrm>
            <a:off x="2051179" y="5680509"/>
            <a:ext cx="9602822" cy="101229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ea typeface="+mn-lt"/>
                <a:cs typeface="+mn-lt"/>
              </a:rPr>
              <a:t>As learners experience, understand and effectively apply increasingly complex concepts and relationships, fluency in remembering facts, relationships and techniques should grow, meaning that facts, relationships and techniques learned previously should become firmly established, memorable and usable</a:t>
            </a:r>
            <a:r>
              <a:rPr lang="en-GB" sz="1400">
                <a:solidFill>
                  <a:schemeClr val="tx1"/>
                </a:solidFill>
                <a:latin typeface="Century Gothic"/>
              </a:rPr>
              <a:t>. </a:t>
            </a:r>
            <a:endParaRPr lang="en-GB" sz="1400">
              <a:solidFill>
                <a:schemeClr val="tx1"/>
              </a:solidFill>
              <a:latin typeface="Century Gothic"/>
              <a:ea typeface="BatangChe" panose="02030609000101010101" pitchFamily="49" charset="-127"/>
              <a:cs typeface="Arial" panose="020B0604020202020204" pitchFamily="34" charset="0"/>
            </a:endParaRPr>
          </a:p>
        </p:txBody>
      </p:sp>
      <p:sp>
        <p:nvSpPr>
          <p:cNvPr id="16" name="Rectangle 15">
            <a:extLst>
              <a:ext uri="{FF2B5EF4-FFF2-40B4-BE49-F238E27FC236}">
                <a16:creationId xmlns:a16="http://schemas.microsoft.com/office/drawing/2014/main" id="{F898CDBC-3E2B-4EC7-95F8-955970B26FB4}"/>
              </a:ext>
            </a:extLst>
          </p:cNvPr>
          <p:cNvSpPr/>
          <p:nvPr/>
        </p:nvSpPr>
        <p:spPr>
          <a:xfrm>
            <a:off x="2057804" y="3791377"/>
            <a:ext cx="9547815"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defTabSz="914400">
              <a:spcBef>
                <a:spcPct val="0"/>
              </a:spcBef>
              <a:spcAft>
                <a:spcPct val="0"/>
              </a:spcAft>
              <a:defRPr/>
            </a:pPr>
            <a:r>
              <a:rPr lang="en-GB" sz="1400">
                <a:solidFill>
                  <a:schemeClr val="tx1"/>
                </a:solidFill>
                <a:ea typeface="+mn-lt"/>
                <a:cs typeface="+mn-lt"/>
              </a:rPr>
              <a:t>Learners should become increasingly independent in recognising and applying the underlying mathematical structures and ideas within a problem, in order to develop strategies to be able to solve them</a:t>
            </a:r>
            <a:r>
              <a:rPr lang="en-GB" sz="1400">
                <a:solidFill>
                  <a:schemeClr val="tx1"/>
                </a:solidFill>
                <a:latin typeface="Arial"/>
              </a:rPr>
              <a:t>. </a:t>
            </a:r>
            <a:endParaRPr lang="en-US" sz="1200">
              <a:solidFill>
                <a:schemeClr val="tx1"/>
              </a:solidFill>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5FEE6063-7FB4-4299-8200-685ABB283038}"/>
              </a:ext>
            </a:extLst>
          </p:cNvPr>
          <p:cNvSpPr/>
          <p:nvPr/>
        </p:nvSpPr>
        <p:spPr>
          <a:xfrm>
            <a:off x="358735" y="1654776"/>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Conceptual understanding</a:t>
            </a:r>
            <a:endParaRPr lang="en-US" sz="1600" dirty="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B0287E-1280-4764-A1FC-267A76C4342E}"/>
              </a:ext>
            </a:extLst>
          </p:cNvPr>
          <p:cNvSpPr/>
          <p:nvPr/>
        </p:nvSpPr>
        <p:spPr>
          <a:xfrm>
            <a:off x="303422" y="3777607"/>
            <a:ext cx="1754380"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Strategic competence</a:t>
            </a:r>
            <a:endParaRPr lang="en-GB" sz="1600" dirty="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EE3318-F713-4047-8B7D-C114970950F1}"/>
              </a:ext>
            </a:extLst>
          </p:cNvPr>
          <p:cNvSpPr/>
          <p:nvPr/>
        </p:nvSpPr>
        <p:spPr>
          <a:xfrm>
            <a:off x="227939" y="2759146"/>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Communication using symbols</a:t>
            </a:r>
            <a:endParaRPr lang="en-US" sz="1600" dirty="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9DA830B-AE24-4C6B-B57F-F1FF1F199CD1}"/>
              </a:ext>
            </a:extLst>
          </p:cNvPr>
          <p:cNvSpPr/>
          <p:nvPr/>
        </p:nvSpPr>
        <p:spPr>
          <a:xfrm>
            <a:off x="356431" y="5834700"/>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Fluency</a:t>
            </a:r>
            <a:endParaRPr lang="en-US" sz="1600" dirty="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6569C44-DF83-4761-AF1F-05D0D89C55EF}"/>
              </a:ext>
            </a:extLst>
          </p:cNvPr>
          <p:cNvSpPr/>
          <p:nvPr/>
        </p:nvSpPr>
        <p:spPr>
          <a:xfrm>
            <a:off x="304358" y="4800042"/>
            <a:ext cx="1899920"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600" b="1" dirty="0">
                <a:solidFill>
                  <a:srgbClr val="0070C0"/>
                </a:solidFill>
                <a:latin typeface="Arial" panose="020B0604020202020204" pitchFamily="34" charset="0"/>
                <a:cs typeface="Arial" panose="020B0604020202020204" pitchFamily="34" charset="0"/>
              </a:rPr>
              <a:t>Logical reasoning</a:t>
            </a:r>
            <a:endParaRPr lang="en-US" dirty="0">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1AC2DDD-C257-384A-906D-96156B843055}"/>
              </a:ext>
            </a:extLst>
          </p:cNvPr>
          <p:cNvCxnSpPr/>
          <p:nvPr/>
        </p:nvCxnSpPr>
        <p:spPr>
          <a:xfrm>
            <a:off x="297733" y="2676541"/>
            <a:ext cx="11380966" cy="13253"/>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B087D6-D7D6-F84A-982D-24A88157D457}"/>
              </a:ext>
            </a:extLst>
          </p:cNvPr>
          <p:cNvCxnSpPr/>
          <p:nvPr/>
        </p:nvCxnSpPr>
        <p:spPr>
          <a:xfrm>
            <a:off x="297733" y="3712130"/>
            <a:ext cx="11394218" cy="19879"/>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CDE400-D8C0-AE4E-8816-DD9BD2D7C14B}"/>
              </a:ext>
            </a:extLst>
          </p:cNvPr>
          <p:cNvCxnSpPr/>
          <p:nvPr/>
        </p:nvCxnSpPr>
        <p:spPr>
          <a:xfrm flipV="1">
            <a:off x="304358" y="4437188"/>
            <a:ext cx="11380966" cy="53008"/>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6907DB-5F26-5044-804B-1024576BF298}"/>
              </a:ext>
            </a:extLst>
          </p:cNvPr>
          <p:cNvCxnSpPr/>
          <p:nvPr/>
        </p:nvCxnSpPr>
        <p:spPr>
          <a:xfrm flipV="1">
            <a:off x="297733" y="5740849"/>
            <a:ext cx="11294827" cy="19878"/>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7615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33EA56-DD26-4F69-B626-CD27B6F2E120}"/>
              </a:ext>
            </a:extLst>
          </p:cNvPr>
          <p:cNvSpPr/>
          <p:nvPr/>
        </p:nvSpPr>
        <p:spPr>
          <a:xfrm>
            <a:off x="1786731" y="2077314"/>
            <a:ext cx="8618537" cy="2154432"/>
          </a:xfrm>
          <a:prstGeom prst="rect">
            <a:avLst/>
          </a:prstGeom>
        </p:spPr>
        <p:txBody>
          <a:bodyPr lIns="91432" tIns="45718" rIns="91432" bIns="45718" anchor="t">
            <a:spAutoFit/>
          </a:bodyPr>
          <a:lstStyle/>
          <a:p>
            <a:pPr defTabSz="914400">
              <a:defRPr/>
            </a:pPr>
            <a:endParaRPr lang="en-GB" sz="2400" b="1">
              <a:solidFill>
                <a:prstClr val="black"/>
              </a:solidFill>
              <a:highlight>
                <a:srgbClr val="FFFF00"/>
              </a:highlight>
              <a:latin typeface="Arial" panose="020B0604020202020204" pitchFamily="34" charset="0"/>
              <a:cs typeface="Arial" panose="020B0604020202020204" pitchFamily="34" charset="0"/>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a:p>
            <a:pPr defTabSz="914400">
              <a:defRPr/>
            </a:pPr>
            <a:endParaRPr lang="en-GB" sz="2200">
              <a:solidFill>
                <a:prstClr val="black"/>
              </a:solidFill>
              <a:latin typeface="Arial"/>
              <a:cs typeface="Arial"/>
            </a:endParaRPr>
          </a:p>
        </p:txBody>
      </p:sp>
      <p:sp>
        <p:nvSpPr>
          <p:cNvPr id="8" name="Rectangle 7">
            <a:extLst>
              <a:ext uri="{FF2B5EF4-FFF2-40B4-BE49-F238E27FC236}">
                <a16:creationId xmlns:a16="http://schemas.microsoft.com/office/drawing/2014/main" id="{B7F43FC5-83B6-4B1B-BB60-444A8F0D655E}"/>
              </a:ext>
            </a:extLst>
          </p:cNvPr>
          <p:cNvSpPr/>
          <p:nvPr/>
        </p:nvSpPr>
        <p:spPr>
          <a:xfrm>
            <a:off x="2376468" y="1588516"/>
            <a:ext cx="9697476" cy="10964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Dylid myfyrio ar syniadau a chysyniadau mathemategol, ynghyd </a:t>
            </a:r>
            <a:r>
              <a:rPr lang="cy-GB" sz="1400" dirty="0" err="1">
                <a:solidFill>
                  <a:prstClr val="black"/>
                </a:solidFill>
                <a:latin typeface="Arial" panose="020B0604020202020204" pitchFamily="34" charset="0"/>
                <a:cs typeface="Arial" panose="020B0604020202020204" pitchFamily="34" charset="0"/>
              </a:rPr>
              <a:t>â’u</a:t>
            </a:r>
            <a:r>
              <a:rPr lang="cy-GB" sz="1400" dirty="0">
                <a:solidFill>
                  <a:prstClr val="black"/>
                </a:solidFill>
                <a:latin typeface="Arial" panose="020B0604020202020204" pitchFamily="34" charset="0"/>
                <a:cs typeface="Arial" panose="020B0604020202020204" pitchFamily="34" charset="0"/>
              </a:rPr>
              <a:t> datblygu a’u cysylltu </a:t>
            </a:r>
            <a:r>
              <a:rPr lang="cy-GB" sz="1400" dirty="0" err="1">
                <a:solidFill>
                  <a:prstClr val="black"/>
                </a:solidFill>
                <a:latin typeface="Arial" panose="020B0604020202020204" pitchFamily="34" charset="0"/>
                <a:cs typeface="Arial" panose="020B0604020202020204" pitchFamily="34" charset="0"/>
              </a:rPr>
              <a:t>â’i</a:t>
            </a:r>
            <a:r>
              <a:rPr lang="cy-GB" sz="1400" dirty="0">
                <a:solidFill>
                  <a:prstClr val="black"/>
                </a:solidFill>
                <a:latin typeface="Arial" panose="020B0604020202020204" pitchFamily="34" charset="0"/>
                <a:cs typeface="Arial" panose="020B0604020202020204" pitchFamily="34" charset="0"/>
              </a:rPr>
              <a:t> gilydd, wrth i ddysgwyr gael profiad o syniadau mathemategol cynyddol gymhleth. Mae dysgwyr yn dangos dealltwriaeth gysyniadol drwy egluro a mynegi cysyniadau, dod o hyd i enghreifftiau (neu </a:t>
            </a:r>
            <a:r>
              <a:rPr lang="cy-GB" sz="1400" dirty="0" err="1">
                <a:solidFill>
                  <a:prstClr val="black"/>
                </a:solidFill>
                <a:latin typeface="Arial" panose="020B0604020202020204" pitchFamily="34" charset="0"/>
                <a:cs typeface="Arial" panose="020B0604020202020204" pitchFamily="34" charset="0"/>
              </a:rPr>
              <a:t>anenghreifftiau</a:t>
            </a:r>
            <a:r>
              <a:rPr lang="cy-GB" sz="1400" dirty="0">
                <a:solidFill>
                  <a:prstClr val="black"/>
                </a:solidFill>
                <a:latin typeface="Arial" panose="020B0604020202020204" pitchFamily="34" charset="0"/>
                <a:cs typeface="Arial" panose="020B0604020202020204" pitchFamily="34" charset="0"/>
              </a:rPr>
              <a:t>) a thrwy gynrychioli cysyniad mewn gwahanol ffyrdd, gan gynnwys cynrychioliadau llafar, diriaethol, gweledol, digidol a haniaethol.</a:t>
            </a:r>
            <a:endParaRPr lang="en-US" sz="1400" dirty="0">
              <a:solidFill>
                <a:prstClr val="black"/>
              </a:solidFill>
              <a:latin typeface="Arial" panose="020B0604020202020204" pitchFamily="34" charset="0"/>
              <a:ea typeface="BatangChe" panose="02030609000101010101" pitchFamily="49" charset="-127"/>
              <a:cs typeface="Arial" panose="020B0604020202020204" pitchFamily="34" charset="0"/>
            </a:endParaRPr>
          </a:p>
        </p:txBody>
      </p:sp>
      <p:sp>
        <p:nvSpPr>
          <p:cNvPr id="13" name="Rectangle 12">
            <a:extLst>
              <a:ext uri="{FF2B5EF4-FFF2-40B4-BE49-F238E27FC236}">
                <a16:creationId xmlns:a16="http://schemas.microsoft.com/office/drawing/2014/main" id="{76D8FCCE-B425-468E-8E0B-B27C3C0969A5}"/>
              </a:ext>
            </a:extLst>
          </p:cNvPr>
          <p:cNvSpPr/>
          <p:nvPr/>
        </p:nvSpPr>
        <p:spPr>
          <a:xfrm>
            <a:off x="2500822" y="2781238"/>
            <a:ext cx="9482970" cy="8394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Dylai dysgwyr ddeall bod y symbolau y maent yn eu defnyddio yn gynrychioliadau haniaethol a dylent ddatblygu mwy o hyblygrwydd wrth iddynt gymhwyso a defnyddio amrywiaeth gynyddol o symbolau, gan ddeall confensiynau’r symbolau y maent yn eu defnyddio. </a:t>
            </a:r>
          </a:p>
        </p:txBody>
      </p:sp>
      <p:sp>
        <p:nvSpPr>
          <p:cNvPr id="14" name="Rectangle 13">
            <a:extLst>
              <a:ext uri="{FF2B5EF4-FFF2-40B4-BE49-F238E27FC236}">
                <a16:creationId xmlns:a16="http://schemas.microsoft.com/office/drawing/2014/main" id="{2D88EF2B-D50F-455F-B420-E91C57D423FC}"/>
              </a:ext>
            </a:extLst>
          </p:cNvPr>
          <p:cNvSpPr/>
          <p:nvPr/>
        </p:nvSpPr>
        <p:spPr>
          <a:xfrm>
            <a:off x="2427668" y="4492806"/>
            <a:ext cx="9482971" cy="1191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Wrth i ddysgwyr brofi cysyniadau cynyddol gymhleth, dylent hefyd feithrin dealltwriaeth o’r berthynas rhwng y cysyniadau hyn ac o fewn y cysyniadau hyn. Dylent gymhwyso dulliau rhesymu rhesymegol wrth ymdrin </a:t>
            </a:r>
            <a:r>
              <a:rPr lang="cy-GB" sz="1400" dirty="0" err="1">
                <a:solidFill>
                  <a:prstClr val="black"/>
                </a:solidFill>
                <a:latin typeface="Arial" panose="020B0604020202020204" pitchFamily="34" charset="0"/>
                <a:cs typeface="Arial" panose="020B0604020202020204" pitchFamily="34" charset="0"/>
              </a:rPr>
              <a:t>â’r</a:t>
            </a:r>
            <a:r>
              <a:rPr lang="cy-GB" sz="1400" dirty="0">
                <a:solidFill>
                  <a:prstClr val="black"/>
                </a:solidFill>
                <a:latin typeface="Arial" panose="020B0604020202020204" pitchFamily="34" charset="0"/>
                <a:cs typeface="Arial" panose="020B0604020202020204" pitchFamily="34" charset="0"/>
              </a:rPr>
              <a:t> perthnasau hyn a gallu eu cyfiawnhau a’u profi. Dylai’r cyfiawnhad a’r dystiolaeth ddod yn gynyddol haniaethol, gan symud o esboniadau llafar, gweledol neu ddiriaethol i gynrychioliadau haniaethol sy’n cynnwys symbolau a chonfensiynau.</a:t>
            </a:r>
            <a:endParaRPr lang="en-GB" sz="1400" dirty="0">
              <a:solidFill>
                <a:prstClr val="black"/>
              </a:solidFill>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82B2AF32-6E11-424D-9EC6-61AE445621F5}"/>
              </a:ext>
            </a:extLst>
          </p:cNvPr>
          <p:cNvSpPr/>
          <p:nvPr/>
        </p:nvSpPr>
        <p:spPr>
          <a:xfrm>
            <a:off x="2500821" y="5683979"/>
            <a:ext cx="9409818" cy="99904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Wrth i ddysgwyr brofi, deall a chymhwyso cysyniadau a pherthnasau sy’n gynyddol fwy cymhleth, dylai eu rhuglder wrth </a:t>
            </a:r>
            <a:r>
              <a:rPr lang="cy-GB" sz="1400" dirty="0" err="1">
                <a:solidFill>
                  <a:prstClr val="black"/>
                </a:solidFill>
                <a:latin typeface="Arial" panose="020B0604020202020204" pitchFamily="34" charset="0"/>
                <a:cs typeface="Arial" panose="020B0604020202020204" pitchFamily="34" charset="0"/>
              </a:rPr>
              <a:t>gofio</a:t>
            </a:r>
            <a:r>
              <a:rPr lang="cy-GB" sz="1400" dirty="0">
                <a:solidFill>
                  <a:prstClr val="black"/>
                </a:solidFill>
                <a:latin typeface="Arial" panose="020B0604020202020204" pitchFamily="34" charset="0"/>
                <a:cs typeface="Arial" panose="020B0604020202020204" pitchFamily="34" charset="0"/>
              </a:rPr>
              <a:t> ffeithiau, perthnasau a thechnegau wella. O ganlyniad, dylai ffeithiau, perthnasau a thechnegau a ddysgwyd ynghynt fod wedi’u hymsefydlu’n gadarn, yn gofiadwy ac yn </a:t>
            </a:r>
            <a:r>
              <a:rPr lang="cy-GB" sz="1400" dirty="0" err="1">
                <a:solidFill>
                  <a:prstClr val="black"/>
                </a:solidFill>
                <a:latin typeface="Arial" panose="020B0604020202020204" pitchFamily="34" charset="0"/>
                <a:cs typeface="Arial" panose="020B0604020202020204" pitchFamily="34" charset="0"/>
              </a:rPr>
              <a:t>ddefnyddiadwy</a:t>
            </a:r>
            <a:r>
              <a:rPr lang="cy-GB" sz="1400" dirty="0">
                <a:solidFill>
                  <a:prstClr val="black"/>
                </a:solidFill>
                <a:latin typeface="Arial" panose="020B0604020202020204" pitchFamily="34" charset="0"/>
                <a:cs typeface="Arial" panose="020B0604020202020204" pitchFamily="34" charset="0"/>
              </a:rPr>
              <a:t>.</a:t>
            </a:r>
          </a:p>
        </p:txBody>
      </p:sp>
      <p:sp>
        <p:nvSpPr>
          <p:cNvPr id="16" name="Rectangle 15">
            <a:extLst>
              <a:ext uri="{FF2B5EF4-FFF2-40B4-BE49-F238E27FC236}">
                <a16:creationId xmlns:a16="http://schemas.microsoft.com/office/drawing/2014/main" id="{F898CDBC-3E2B-4EC7-95F8-955970B26FB4}"/>
              </a:ext>
            </a:extLst>
          </p:cNvPr>
          <p:cNvSpPr/>
          <p:nvPr/>
        </p:nvSpPr>
        <p:spPr>
          <a:xfrm>
            <a:off x="2500821" y="3784751"/>
            <a:ext cx="9482971" cy="6631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400" dirty="0">
                <a:solidFill>
                  <a:prstClr val="black"/>
                </a:solidFill>
                <a:latin typeface="Arial" panose="020B0604020202020204" pitchFamily="34" charset="0"/>
                <a:cs typeface="Arial" panose="020B0604020202020204" pitchFamily="34" charset="0"/>
              </a:rPr>
              <a:t>Dylai dysgwyr ddod yn gynyddol annibynnol wrth nodi a chymhwyso’r strwythurau a’r syniadau mathemategol sydd wrth wraidd problem, er mwyn gallu ei datrys.</a:t>
            </a:r>
          </a:p>
        </p:txBody>
      </p:sp>
      <p:sp>
        <p:nvSpPr>
          <p:cNvPr id="2" name="Rectangle 1">
            <a:extLst>
              <a:ext uri="{FF2B5EF4-FFF2-40B4-BE49-F238E27FC236}">
                <a16:creationId xmlns:a16="http://schemas.microsoft.com/office/drawing/2014/main" id="{5FEE6063-7FB4-4299-8200-685ABB283038}"/>
              </a:ext>
            </a:extLst>
          </p:cNvPr>
          <p:cNvSpPr/>
          <p:nvPr/>
        </p:nvSpPr>
        <p:spPr>
          <a:xfrm>
            <a:off x="326258" y="1832478"/>
            <a:ext cx="2050210" cy="56476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Dealltwriaeth gysyniadol</a:t>
            </a:r>
            <a:endParaRPr lang="cy-GB" sz="2000" dirty="0">
              <a:solidFill>
                <a:srgbClr val="0070C0"/>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36B0287E-1280-4764-A1FC-267A76C4342E}"/>
              </a:ext>
            </a:extLst>
          </p:cNvPr>
          <p:cNvSpPr/>
          <p:nvPr/>
        </p:nvSpPr>
        <p:spPr>
          <a:xfrm>
            <a:off x="407667" y="3758182"/>
            <a:ext cx="1891212" cy="69874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Cymhwysedd strategol</a:t>
            </a:r>
            <a:endParaRPr lang="cy-GB" sz="2000" dirty="0">
              <a:solidFill>
                <a:srgbClr val="0070C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8EE3318-F713-4047-8B7D-C114970950F1}"/>
              </a:ext>
            </a:extLst>
          </p:cNvPr>
          <p:cNvSpPr/>
          <p:nvPr/>
        </p:nvSpPr>
        <p:spPr>
          <a:xfrm>
            <a:off x="411697" y="2810550"/>
            <a:ext cx="1750351" cy="79938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Cyfathrebu â symbolau</a:t>
            </a:r>
            <a:endParaRPr lang="cy-GB" sz="2000" dirty="0">
              <a:solidFill>
                <a:srgbClr val="0070C0"/>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39DA830B-AE24-4C6B-B57F-F1FF1F199CD1}"/>
              </a:ext>
            </a:extLst>
          </p:cNvPr>
          <p:cNvSpPr/>
          <p:nvPr/>
        </p:nvSpPr>
        <p:spPr>
          <a:xfrm>
            <a:off x="421855" y="4578167"/>
            <a:ext cx="2078966" cy="55947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Rhesymu rhesymegol</a:t>
            </a:r>
            <a:endParaRPr lang="cy-GB" sz="2000" dirty="0">
              <a:solidFill>
                <a:srgbClr val="0070C0"/>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6569C44-DF83-4761-AF1F-05D0D89C55EF}"/>
              </a:ext>
            </a:extLst>
          </p:cNvPr>
          <p:cNvSpPr/>
          <p:nvPr/>
        </p:nvSpPr>
        <p:spPr>
          <a:xfrm>
            <a:off x="421855" y="5678503"/>
            <a:ext cx="2078966" cy="43814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2000" b="1" dirty="0">
                <a:solidFill>
                  <a:srgbClr val="0070C0"/>
                </a:solidFill>
                <a:latin typeface="Arial" panose="020B0604020202020204" pitchFamily="34" charset="0"/>
                <a:cs typeface="Arial" panose="020B0604020202020204" pitchFamily="34" charset="0"/>
              </a:rPr>
              <a:t>Rhuglder</a:t>
            </a:r>
            <a:endParaRPr lang="cy-GB" sz="2400" dirty="0">
              <a:solidFill>
                <a:srgbClr val="0070C0"/>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41AC2DDD-C257-384A-906D-96156B843055}"/>
              </a:ext>
            </a:extLst>
          </p:cNvPr>
          <p:cNvCxnSpPr>
            <a:cxnSpLocks/>
          </p:cNvCxnSpPr>
          <p:nvPr/>
        </p:nvCxnSpPr>
        <p:spPr>
          <a:xfrm flipV="1">
            <a:off x="115910" y="2697378"/>
            <a:ext cx="11958034" cy="48516"/>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AB087D6-D7D6-F84A-982D-24A88157D457}"/>
              </a:ext>
            </a:extLst>
          </p:cNvPr>
          <p:cNvCxnSpPr>
            <a:cxnSpLocks/>
          </p:cNvCxnSpPr>
          <p:nvPr/>
        </p:nvCxnSpPr>
        <p:spPr>
          <a:xfrm>
            <a:off x="264017" y="3712130"/>
            <a:ext cx="11809927" cy="0"/>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9CDE400-D8C0-AE4E-8816-DD9BD2D7C14B}"/>
              </a:ext>
            </a:extLst>
          </p:cNvPr>
          <p:cNvCxnSpPr>
            <a:cxnSpLocks/>
          </p:cNvCxnSpPr>
          <p:nvPr/>
        </p:nvCxnSpPr>
        <p:spPr>
          <a:xfrm>
            <a:off x="264017" y="4447930"/>
            <a:ext cx="11809927" cy="51794"/>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66907DB-5F26-5044-804B-1024576BF298}"/>
              </a:ext>
            </a:extLst>
          </p:cNvPr>
          <p:cNvCxnSpPr>
            <a:cxnSpLocks/>
          </p:cNvCxnSpPr>
          <p:nvPr/>
        </p:nvCxnSpPr>
        <p:spPr>
          <a:xfrm flipV="1">
            <a:off x="199623" y="5602307"/>
            <a:ext cx="11874321" cy="50003"/>
          </a:xfrm>
          <a:prstGeom prst="line">
            <a:avLst/>
          </a:prstGeom>
          <a:ln w="12700">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36777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3">
            <a:extLst>
              <a:ext uri="{FF2B5EF4-FFF2-40B4-BE49-F238E27FC236}">
                <a16:creationId xmlns:a16="http://schemas.microsoft.com/office/drawing/2014/main" id="{A06346B6-65B0-4D03-A039-A573895028C1}"/>
              </a:ext>
            </a:extLst>
          </p:cNvPr>
          <p:cNvSpPr txBox="1">
            <a:spLocks noChangeArrowheads="1"/>
          </p:cNvSpPr>
          <p:nvPr/>
        </p:nvSpPr>
        <p:spPr bwMode="auto">
          <a:xfrm>
            <a:off x="3800575" y="6179465"/>
            <a:ext cx="4712214" cy="400110"/>
          </a:xfrm>
          <a:prstGeom prst="rect">
            <a:avLst/>
          </a:prstGeom>
          <a:noFill/>
          <a:ln w="28575">
            <a:noFill/>
            <a:miter lim="800000"/>
            <a:headEnd/>
            <a:tailEnd/>
          </a:ln>
          <a:extLst>
            <a:ext uri="{909E8E84-426E-40DD-AFC4-6F175D3DCCD1}">
              <a14:hiddenFill xmlns:a14="http://schemas.microsoft.com/office/drawing/2010/main">
                <a:solidFill>
                  <a:srgbClr val="FFFFFF"/>
                </a:solidFill>
              </a14:hiddenFill>
            </a:ext>
          </a:extLst>
        </p:spPr>
        <p:txBody>
          <a:bodyPr wrap="square" anchor="t">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defTabSz="914400" eaLnBrk="0" fontAlgn="base" hangingPunct="0">
              <a:spcBef>
                <a:spcPct val="0"/>
              </a:spcBef>
              <a:spcAft>
                <a:spcPct val="0"/>
              </a:spcAft>
              <a:defRPr/>
            </a:pPr>
            <a:r>
              <a:rPr lang="cy-GB" altLang="en-US" sz="2000" b="1" dirty="0" err="1">
                <a:solidFill>
                  <a:srgbClr val="FF0000"/>
                </a:solidFill>
                <a:latin typeface="Arial" panose="020B0604020202020204" pitchFamily="34" charset="0"/>
              </a:rPr>
              <a:t>Example</a:t>
            </a:r>
            <a:r>
              <a:rPr lang="cy-GB" altLang="en-US" sz="2000" b="1" dirty="0">
                <a:solidFill>
                  <a:srgbClr val="FF0000"/>
                </a:solidFill>
                <a:latin typeface="Arial" panose="020B0604020202020204" pitchFamily="34" charset="0"/>
              </a:rPr>
              <a:t>: </a:t>
            </a:r>
            <a:r>
              <a:rPr lang="cy-GB" altLang="en-US" sz="2000" dirty="0" err="1">
                <a:solidFill>
                  <a:srgbClr val="FF0000"/>
                </a:solidFill>
                <a:latin typeface="Arial" panose="020B0604020202020204" pitchFamily="34" charset="0"/>
              </a:rPr>
              <a:t>Case</a:t>
            </a:r>
            <a:r>
              <a:rPr lang="cy-GB" altLang="en-US" sz="2000" dirty="0">
                <a:solidFill>
                  <a:srgbClr val="FF0000"/>
                </a:solidFill>
                <a:latin typeface="Arial" panose="020B0604020202020204" pitchFamily="34" charset="0"/>
              </a:rPr>
              <a:t> of the </a:t>
            </a:r>
            <a:r>
              <a:rPr lang="cy-GB" altLang="en-US" sz="2000" dirty="0" err="1">
                <a:solidFill>
                  <a:srgbClr val="FF0000"/>
                </a:solidFill>
                <a:latin typeface="Arial" panose="020B0604020202020204" pitchFamily="34" charset="0"/>
              </a:rPr>
              <a:t>half</a:t>
            </a:r>
            <a:endParaRPr lang="cy-GB" altLang="en-US" sz="2000" dirty="0">
              <a:solidFill>
                <a:srgbClr val="FF0000"/>
              </a:solidFill>
              <a:latin typeface="Arial" panose="020B0604020202020204" pitchFamily="34" charset="0"/>
            </a:endParaRPr>
          </a:p>
        </p:txBody>
      </p:sp>
      <p:graphicFrame>
        <p:nvGraphicFramePr>
          <p:cNvPr id="2" name="Diagram 1">
            <a:extLst>
              <a:ext uri="{FF2B5EF4-FFF2-40B4-BE49-F238E27FC236}">
                <a16:creationId xmlns:a16="http://schemas.microsoft.com/office/drawing/2014/main" id="{F4A14622-C9E1-4E2A-9A1E-C917AB42EF35}"/>
              </a:ext>
            </a:extLst>
          </p:cNvPr>
          <p:cNvGraphicFramePr/>
          <p:nvPr>
            <p:extLst>
              <p:ext uri="{D42A27DB-BD31-4B8C-83A1-F6EECF244321}">
                <p14:modId xmlns:p14="http://schemas.microsoft.com/office/powerpoint/2010/main" val="2722780191"/>
              </p:ext>
            </p:extLst>
          </p:nvPr>
        </p:nvGraphicFramePr>
        <p:xfrm>
          <a:off x="3062377" y="198882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Speech Bubble: Rectangle with Corners Rounded 14">
            <a:extLst>
              <a:ext uri="{FF2B5EF4-FFF2-40B4-BE49-F238E27FC236}">
                <a16:creationId xmlns:a16="http://schemas.microsoft.com/office/drawing/2014/main" id="{4CFAE4C5-9F99-41D3-A031-77A1483DB035}"/>
              </a:ext>
            </a:extLst>
          </p:cNvPr>
          <p:cNvSpPr/>
          <p:nvPr/>
        </p:nvSpPr>
        <p:spPr>
          <a:xfrm>
            <a:off x="1787796" y="3447038"/>
            <a:ext cx="1585325" cy="1660696"/>
          </a:xfrm>
          <a:prstGeom prst="wedgeRoundRectCallout">
            <a:avLst>
              <a:gd name="adj1" fmla="val 66972"/>
              <a:gd name="adj2" fmla="val -2625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i="1" dirty="0">
                <a:solidFill>
                  <a:prstClr val="black"/>
                </a:solidFill>
                <a:latin typeface="Arial" panose="020B0604020202020204" pitchFamily="34" charset="0"/>
                <a:cs typeface="Arial" panose="020B0604020202020204" pitchFamily="34" charset="0"/>
              </a:rPr>
              <a:t>Quickly </a:t>
            </a:r>
            <a:r>
              <a:rPr lang="en-GB" sz="1300" dirty="0">
                <a:solidFill>
                  <a:prstClr val="black"/>
                </a:solidFill>
                <a:latin typeface="Arial" panose="020B0604020202020204" pitchFamily="34" charset="0"/>
                <a:cs typeface="Arial" panose="020B0604020202020204" pitchFamily="34" charset="0"/>
              </a:rPr>
              <a:t>recognising fractions that are equivalent to a half. </a:t>
            </a:r>
            <a:r>
              <a:rPr lang="en-GB" sz="1300" i="1" dirty="0">
                <a:solidFill>
                  <a:prstClr val="black"/>
                </a:solidFill>
                <a:latin typeface="Arial" panose="020B0604020202020204" pitchFamily="34" charset="0"/>
                <a:cs typeface="Arial" panose="020B0604020202020204" pitchFamily="34" charset="0"/>
              </a:rPr>
              <a:t>Quickly</a:t>
            </a:r>
            <a:r>
              <a:rPr lang="en-GB" sz="1300" dirty="0">
                <a:solidFill>
                  <a:prstClr val="black"/>
                </a:solidFill>
                <a:latin typeface="Arial" panose="020B0604020202020204" pitchFamily="34" charset="0"/>
                <a:cs typeface="Arial" panose="020B0604020202020204" pitchFamily="34" charset="0"/>
              </a:rPr>
              <a:t> recalling halves of numbers</a:t>
            </a:r>
          </a:p>
        </p:txBody>
      </p:sp>
      <p:sp>
        <p:nvSpPr>
          <p:cNvPr id="41" name="Speech Bubble: Rectangle with Corners Rounded 40">
            <a:extLst>
              <a:ext uri="{FF2B5EF4-FFF2-40B4-BE49-F238E27FC236}">
                <a16:creationId xmlns:a16="http://schemas.microsoft.com/office/drawing/2014/main" id="{8C7A98EC-315F-45FA-9D1F-043F306FE698}"/>
              </a:ext>
            </a:extLst>
          </p:cNvPr>
          <p:cNvSpPr/>
          <p:nvPr/>
        </p:nvSpPr>
        <p:spPr>
          <a:xfrm>
            <a:off x="1787796" y="1866902"/>
            <a:ext cx="2723245" cy="1443332"/>
          </a:xfrm>
          <a:prstGeom prst="wedgeRoundRectCallout">
            <a:avLst>
              <a:gd name="adj1" fmla="val 64304"/>
              <a:gd name="adj2" fmla="val -10598"/>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prstClr val="black"/>
                </a:solidFill>
                <a:latin typeface="Arial" panose="020B0604020202020204" pitchFamily="34" charset="0"/>
                <a:cs typeface="Arial" panose="020B0604020202020204" pitchFamily="34" charset="0"/>
              </a:rPr>
              <a:t>K</a:t>
            </a:r>
            <a:r>
              <a:rPr lang="en-GB" sz="1300" dirty="0" err="1">
                <a:solidFill>
                  <a:prstClr val="black"/>
                </a:solidFill>
                <a:latin typeface="Arial" panose="020B0604020202020204" pitchFamily="34" charset="0"/>
                <a:cs typeface="Arial" panose="020B0604020202020204" pitchFamily="34" charset="0"/>
              </a:rPr>
              <a:t>nowing</a:t>
            </a:r>
            <a:r>
              <a:rPr lang="en-GB" sz="1300" dirty="0">
                <a:solidFill>
                  <a:prstClr val="black"/>
                </a:solidFill>
                <a:latin typeface="Arial" panose="020B0604020202020204" pitchFamily="34" charset="0"/>
                <a:cs typeface="Arial" panose="020B0604020202020204" pitchFamily="34" charset="0"/>
              </a:rPr>
              <a:t> that a half may be represented as part of a whole, part of a set, as a number or to represent division. I can represent a half in different ways e.g. draw, in concrete ways</a:t>
            </a:r>
            <a:endParaRPr lang="cy-GB" sz="1300" dirty="0">
              <a:solidFill>
                <a:prstClr val="black"/>
              </a:solidFill>
              <a:latin typeface="Arial" panose="020B0604020202020204" pitchFamily="34" charset="0"/>
              <a:cs typeface="Arial" panose="020B0604020202020204" pitchFamily="34" charset="0"/>
            </a:endParaRPr>
          </a:p>
        </p:txBody>
      </p:sp>
      <p:sp>
        <p:nvSpPr>
          <p:cNvPr id="106" name="Speech Bubble: Rectangle with Corners Rounded 105">
            <a:extLst>
              <a:ext uri="{FF2B5EF4-FFF2-40B4-BE49-F238E27FC236}">
                <a16:creationId xmlns:a16="http://schemas.microsoft.com/office/drawing/2014/main" id="{47B9BAD7-9EE6-4FE4-8A7D-3EF39BC6DEBC}"/>
              </a:ext>
            </a:extLst>
          </p:cNvPr>
          <p:cNvSpPr/>
          <p:nvPr/>
        </p:nvSpPr>
        <p:spPr>
          <a:xfrm>
            <a:off x="7792721" y="1850256"/>
            <a:ext cx="2640239" cy="1409179"/>
          </a:xfrm>
          <a:prstGeom prst="wedgeRoundRectCallout">
            <a:avLst>
              <a:gd name="adj1" fmla="val -35171"/>
              <a:gd name="adj2" fmla="val 64545"/>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Understanding the convention of writing a fraction using a numerator, vinculum and denominator. This could also involve linking division and fractions (e.g. ½ = 1 ÷ 2).</a:t>
            </a:r>
            <a:endParaRPr lang="en-US" sz="1300" dirty="0">
              <a:solidFill>
                <a:prstClr val="black"/>
              </a:solidFill>
              <a:latin typeface="Arial" panose="020B0604020202020204" pitchFamily="34" charset="0"/>
              <a:cs typeface="Arial" panose="020B0604020202020204" pitchFamily="34" charset="0"/>
            </a:endParaRPr>
          </a:p>
        </p:txBody>
      </p:sp>
      <p:sp>
        <p:nvSpPr>
          <p:cNvPr id="191" name="Speech Bubble: Rectangle with Corners Rounded 190">
            <a:extLst>
              <a:ext uri="{FF2B5EF4-FFF2-40B4-BE49-F238E27FC236}">
                <a16:creationId xmlns:a16="http://schemas.microsoft.com/office/drawing/2014/main" id="{87CBC2B8-90A0-460A-9D07-982E2EB01597}"/>
              </a:ext>
            </a:extLst>
          </p:cNvPr>
          <p:cNvSpPr/>
          <p:nvPr/>
        </p:nvSpPr>
        <p:spPr>
          <a:xfrm>
            <a:off x="8379527" y="4148705"/>
            <a:ext cx="2053433" cy="1991884"/>
          </a:xfrm>
          <a:prstGeom prst="wedgeRoundRectCallout">
            <a:avLst>
              <a:gd name="adj1" fmla="val -70760"/>
              <a:gd name="adj2" fmla="val 881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Finding one half of 48 by finding one half of 40, one half of 8, and adding the results. </a:t>
            </a:r>
          </a:p>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From a real-life example identify the mathematical structure, </a:t>
            </a:r>
            <a:r>
              <a:rPr lang="en-GB" sz="1300" dirty="0" err="1">
                <a:solidFill>
                  <a:prstClr val="black"/>
                </a:solidFill>
                <a:latin typeface="Arial" panose="020B0604020202020204" pitchFamily="34" charset="0"/>
                <a:cs typeface="Arial" panose="020B0604020202020204" pitchFamily="34" charset="0"/>
              </a:rPr>
              <a:t>e.g</a:t>
            </a:r>
            <a:r>
              <a:rPr lang="en-GB" sz="1300" dirty="0">
                <a:solidFill>
                  <a:prstClr val="black"/>
                </a:solidFill>
                <a:latin typeface="Arial" panose="020B0604020202020204" pitchFamily="34" charset="0"/>
                <a:cs typeface="Arial" panose="020B0604020202020204" pitchFamily="34" charset="0"/>
              </a:rPr>
              <a:t> halving quantities in a recipe</a:t>
            </a:r>
            <a:r>
              <a:rPr lang="en-GB" sz="1300" dirty="0">
                <a:solidFill>
                  <a:prstClr val="black"/>
                </a:solidFill>
                <a:latin typeface="Calibri" panose="020F0502020204030204"/>
                <a:cs typeface="Calibri"/>
              </a:rPr>
              <a:t>.</a:t>
            </a:r>
            <a:endParaRPr lang="en-US" sz="1300" dirty="0">
              <a:solidFill>
                <a:prstClr val="black"/>
              </a:solidFill>
              <a:latin typeface="Calibri" panose="020F0502020204030204"/>
              <a:cs typeface="Calibri"/>
            </a:endParaRPr>
          </a:p>
        </p:txBody>
      </p:sp>
      <p:sp>
        <p:nvSpPr>
          <p:cNvPr id="240" name="Speech Bubble: Rectangle with Corners Rounded 239">
            <a:extLst>
              <a:ext uri="{FF2B5EF4-FFF2-40B4-BE49-F238E27FC236}">
                <a16:creationId xmlns:a16="http://schemas.microsoft.com/office/drawing/2014/main" id="{19882CD5-2BE1-452F-AF8C-320CAA679E9E}"/>
              </a:ext>
            </a:extLst>
          </p:cNvPr>
          <p:cNvSpPr/>
          <p:nvPr/>
        </p:nvSpPr>
        <p:spPr>
          <a:xfrm>
            <a:off x="1811707" y="5219495"/>
            <a:ext cx="1839951" cy="829655"/>
          </a:xfrm>
          <a:prstGeom prst="wedgeRoundRectCallout">
            <a:avLst>
              <a:gd name="adj1" fmla="val 64629"/>
              <a:gd name="adj2" fmla="val -1578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prstClr val="black"/>
                </a:solidFill>
                <a:latin typeface="Arial" panose="020B0604020202020204" pitchFamily="34" charset="0"/>
                <a:cs typeface="Arial" panose="020B0604020202020204" pitchFamily="34" charset="0"/>
              </a:rPr>
              <a:t>Being able to reason that 4/9 is less than a half.</a:t>
            </a:r>
          </a:p>
        </p:txBody>
      </p:sp>
      <p:sp>
        <p:nvSpPr>
          <p:cNvPr id="10" name="TextBox 9">
            <a:extLst>
              <a:ext uri="{FF2B5EF4-FFF2-40B4-BE49-F238E27FC236}">
                <a16:creationId xmlns:a16="http://schemas.microsoft.com/office/drawing/2014/main" id="{6163063D-CB66-C640-951A-0786DF9CA589}"/>
              </a:ext>
            </a:extLst>
          </p:cNvPr>
          <p:cNvSpPr txBox="1"/>
          <p:nvPr/>
        </p:nvSpPr>
        <p:spPr>
          <a:xfrm>
            <a:off x="1524001" y="1253951"/>
            <a:ext cx="9143999"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914400" fontAlgn="base">
              <a:lnSpc>
                <a:spcPct val="90000"/>
              </a:lnSpc>
              <a:spcBef>
                <a:spcPct val="0"/>
              </a:spcBef>
              <a:spcAft>
                <a:spcPct val="0"/>
              </a:spcAft>
              <a:defRPr/>
            </a:pPr>
            <a:r>
              <a:rPr lang="en-US" altLang="en-US" sz="3100" dirty="0">
                <a:solidFill>
                  <a:srgbClr val="0070C0"/>
                </a:solidFill>
                <a:latin typeface="Arial" panose="020B0604020202020204" pitchFamily="34" charset="0"/>
                <a:cs typeface="Arial" panose="020B0604020202020204" pitchFamily="34" charset="0"/>
              </a:rPr>
              <a:t>Mathematical proficiencies</a:t>
            </a:r>
          </a:p>
        </p:txBody>
      </p:sp>
    </p:spTree>
    <p:extLst>
      <p:ext uri="{BB962C8B-B14F-4D97-AF65-F5344CB8AC3E}">
        <p14:creationId xmlns:p14="http://schemas.microsoft.com/office/powerpoint/2010/main" val="2800828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15" grpId="0" animBg="1"/>
      <p:bldP spid="41" grpId="0" animBg="1"/>
      <p:bldP spid="106" grpId="0" animBg="1"/>
      <p:bldP spid="191" grpId="0" animBg="1"/>
      <p:bldP spid="24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3">
            <a:extLst>
              <a:ext uri="{FF2B5EF4-FFF2-40B4-BE49-F238E27FC236}">
                <a16:creationId xmlns:a16="http://schemas.microsoft.com/office/drawing/2014/main" id="{A06346B6-65B0-4D03-A039-A573895028C1}"/>
              </a:ext>
            </a:extLst>
          </p:cNvPr>
          <p:cNvSpPr txBox="1">
            <a:spLocks noChangeArrowheads="1"/>
          </p:cNvSpPr>
          <p:nvPr/>
        </p:nvSpPr>
        <p:spPr bwMode="auto">
          <a:xfrm>
            <a:off x="3800575" y="6179465"/>
            <a:ext cx="4712214" cy="400110"/>
          </a:xfrm>
          <a:prstGeom prst="rect">
            <a:avLst/>
          </a:prstGeom>
          <a:noFill/>
          <a:ln w="28575">
            <a:noFill/>
            <a:miter lim="800000"/>
            <a:headEnd/>
            <a:tailEnd/>
          </a:ln>
          <a:extLst>
            <a:ext uri="{909E8E84-426E-40DD-AFC4-6F175D3DCCD1}">
              <a14:hiddenFill xmlns:a14="http://schemas.microsoft.com/office/drawing/2010/main">
                <a:solidFill>
                  <a:srgbClr val="FFFFFF"/>
                </a:solidFill>
              </a14:hiddenFill>
            </a:ext>
          </a:extLst>
        </p:spPr>
        <p:txBody>
          <a:bodyPr wrap="square" anchor="t">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defTabSz="914400" eaLnBrk="0" fontAlgn="base" hangingPunct="0">
              <a:spcBef>
                <a:spcPct val="0"/>
              </a:spcBef>
              <a:spcAft>
                <a:spcPct val="0"/>
              </a:spcAft>
              <a:defRPr/>
            </a:pPr>
            <a:r>
              <a:rPr lang="cy-GB" altLang="en-US" sz="2000" b="1" dirty="0">
                <a:solidFill>
                  <a:srgbClr val="FF0000"/>
                </a:solidFill>
                <a:latin typeface="Arial" panose="020B0604020202020204" pitchFamily="34" charset="0"/>
              </a:rPr>
              <a:t>Enghraifft: un hanner</a:t>
            </a:r>
            <a:endParaRPr lang="cy-GB" altLang="en-US" sz="2000" dirty="0">
              <a:solidFill>
                <a:srgbClr val="FF0000"/>
              </a:solidFill>
              <a:latin typeface="Arial" panose="020B0604020202020204" pitchFamily="34" charset="0"/>
            </a:endParaRPr>
          </a:p>
        </p:txBody>
      </p:sp>
      <p:graphicFrame>
        <p:nvGraphicFramePr>
          <p:cNvPr id="2" name="Diagram 1">
            <a:extLst>
              <a:ext uri="{FF2B5EF4-FFF2-40B4-BE49-F238E27FC236}">
                <a16:creationId xmlns:a16="http://schemas.microsoft.com/office/drawing/2014/main" id="{F4A14622-C9E1-4E2A-9A1E-C917AB42EF35}"/>
              </a:ext>
            </a:extLst>
          </p:cNvPr>
          <p:cNvGraphicFramePr/>
          <p:nvPr>
            <p:extLst>
              <p:ext uri="{D42A27DB-BD31-4B8C-83A1-F6EECF244321}">
                <p14:modId xmlns:p14="http://schemas.microsoft.com/office/powerpoint/2010/main" val="2439295221"/>
              </p:ext>
            </p:extLst>
          </p:nvPr>
        </p:nvGraphicFramePr>
        <p:xfrm>
          <a:off x="3062377" y="198882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Speech Bubble: Rectangle with Corners Rounded 14">
            <a:extLst>
              <a:ext uri="{FF2B5EF4-FFF2-40B4-BE49-F238E27FC236}">
                <a16:creationId xmlns:a16="http://schemas.microsoft.com/office/drawing/2014/main" id="{4CFAE4C5-9F99-41D3-A031-77A1483DB035}"/>
              </a:ext>
            </a:extLst>
          </p:cNvPr>
          <p:cNvSpPr/>
          <p:nvPr/>
        </p:nvSpPr>
        <p:spPr>
          <a:xfrm>
            <a:off x="1787796" y="3447038"/>
            <a:ext cx="1585325" cy="1660696"/>
          </a:xfrm>
          <a:prstGeom prst="wedgeRoundRectCallout">
            <a:avLst>
              <a:gd name="adj1" fmla="val 66972"/>
              <a:gd name="adj2" fmla="val -26250"/>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i="1" dirty="0">
                <a:solidFill>
                  <a:prstClr val="black"/>
                </a:solidFill>
                <a:latin typeface="Arial" panose="020B0604020202020204" pitchFamily="34" charset="0"/>
                <a:cs typeface="Arial" panose="020B0604020202020204" pitchFamily="34" charset="0"/>
              </a:rPr>
              <a:t>Gallu </a:t>
            </a:r>
            <a:r>
              <a:rPr lang="cy-GB" sz="1200" dirty="0">
                <a:solidFill>
                  <a:prstClr val="black"/>
                </a:solidFill>
                <a:latin typeface="Arial" panose="020B0604020202020204" pitchFamily="34" charset="0"/>
                <a:cs typeface="Arial" panose="020B0604020202020204" pitchFamily="34" charset="0"/>
              </a:rPr>
              <a:t>adnabod ffracsiynau sy’n cyfateb i hanner. </a:t>
            </a:r>
            <a:br>
              <a:rPr lang="cy-GB" sz="1200" dirty="0">
                <a:solidFill>
                  <a:prstClr val="black"/>
                </a:solidFill>
                <a:latin typeface="Arial" panose="020B0604020202020204" pitchFamily="34" charset="0"/>
                <a:cs typeface="Arial" panose="020B0604020202020204" pitchFamily="34" charset="0"/>
              </a:rPr>
            </a:br>
            <a:r>
              <a:rPr lang="cy-GB" sz="1200" i="1" dirty="0">
                <a:solidFill>
                  <a:prstClr val="black"/>
                </a:solidFill>
                <a:latin typeface="Arial" panose="020B0604020202020204" pitchFamily="34" charset="0"/>
                <a:cs typeface="Arial" panose="020B0604020202020204" pitchFamily="34" charset="0"/>
              </a:rPr>
              <a:t>Gallu</a:t>
            </a:r>
            <a:r>
              <a:rPr lang="cy-GB" sz="1200" dirty="0">
                <a:solidFill>
                  <a:prstClr val="black"/>
                </a:solidFill>
                <a:latin typeface="Arial" panose="020B0604020202020204" pitchFamily="34" charset="0"/>
                <a:cs typeface="Arial" panose="020B0604020202020204" pitchFamily="34" charset="0"/>
              </a:rPr>
              <a:t> galw haneri rhifau i gof yn rhwydd.</a:t>
            </a:r>
          </a:p>
        </p:txBody>
      </p:sp>
      <p:sp>
        <p:nvSpPr>
          <p:cNvPr id="41" name="Speech Bubble: Rectangle with Corners Rounded 40">
            <a:extLst>
              <a:ext uri="{FF2B5EF4-FFF2-40B4-BE49-F238E27FC236}">
                <a16:creationId xmlns:a16="http://schemas.microsoft.com/office/drawing/2014/main" id="{8C7A98EC-315F-45FA-9D1F-043F306FE698}"/>
              </a:ext>
            </a:extLst>
          </p:cNvPr>
          <p:cNvSpPr/>
          <p:nvPr/>
        </p:nvSpPr>
        <p:spPr>
          <a:xfrm>
            <a:off x="1787796" y="1866902"/>
            <a:ext cx="2723245" cy="1443332"/>
          </a:xfrm>
          <a:prstGeom prst="wedgeRoundRectCallout">
            <a:avLst>
              <a:gd name="adj1" fmla="val 64304"/>
              <a:gd name="adj2" fmla="val -10598"/>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Deall y gellir cynrychioli hanner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fel rhan o un cyfan, rhan o set,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fel rhif neu i gynrychioli rhannu. Gallaf gynrhychioli hanner mewn ffyrdd gwahanol, e.e tynnu llun,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yn ymarferol</a:t>
            </a:r>
            <a:endParaRPr lang="cy-GB" sz="1300" dirty="0">
              <a:solidFill>
                <a:prstClr val="black"/>
              </a:solidFill>
              <a:latin typeface="Arial" panose="020B0604020202020204" pitchFamily="34" charset="0"/>
              <a:cs typeface="Arial" panose="020B0604020202020204" pitchFamily="34" charset="0"/>
            </a:endParaRPr>
          </a:p>
        </p:txBody>
      </p:sp>
      <p:sp>
        <p:nvSpPr>
          <p:cNvPr id="106" name="Speech Bubble: Rectangle with Corners Rounded 105">
            <a:extLst>
              <a:ext uri="{FF2B5EF4-FFF2-40B4-BE49-F238E27FC236}">
                <a16:creationId xmlns:a16="http://schemas.microsoft.com/office/drawing/2014/main" id="{47B9BAD7-9EE6-4FE4-8A7D-3EF39BC6DEBC}"/>
              </a:ext>
            </a:extLst>
          </p:cNvPr>
          <p:cNvSpPr/>
          <p:nvPr/>
        </p:nvSpPr>
        <p:spPr>
          <a:xfrm>
            <a:off x="7792721" y="1850256"/>
            <a:ext cx="2640239" cy="1409179"/>
          </a:xfrm>
          <a:prstGeom prst="wedgeRoundRectCallout">
            <a:avLst>
              <a:gd name="adj1" fmla="val -35171"/>
              <a:gd name="adj2" fmla="val 64545"/>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Deall sut i ysgrifennu ffracsiwn </a:t>
            </a:r>
          </a:p>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gan ddefnyddio rhifiadur, vinculum ac enwadur. Gallwch gyfuno rhannu a ffracsiynau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(e.e. ½ = 1 ÷ 2).</a:t>
            </a:r>
          </a:p>
        </p:txBody>
      </p:sp>
      <p:sp>
        <p:nvSpPr>
          <p:cNvPr id="191" name="Speech Bubble: Rectangle with Corners Rounded 190">
            <a:extLst>
              <a:ext uri="{FF2B5EF4-FFF2-40B4-BE49-F238E27FC236}">
                <a16:creationId xmlns:a16="http://schemas.microsoft.com/office/drawing/2014/main" id="{87CBC2B8-90A0-460A-9D07-982E2EB01597}"/>
              </a:ext>
            </a:extLst>
          </p:cNvPr>
          <p:cNvSpPr/>
          <p:nvPr/>
        </p:nvSpPr>
        <p:spPr>
          <a:xfrm>
            <a:off x="8379527" y="4148705"/>
            <a:ext cx="2053433" cy="1991884"/>
          </a:xfrm>
          <a:prstGeom prst="wedgeRoundRectCallout">
            <a:avLst>
              <a:gd name="adj1" fmla="val -70760"/>
              <a:gd name="adj2" fmla="val 8817"/>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Darganfod hanner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48 trwy ddarganfod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hanner 40, hanner 8, ac adio'r canlyniadau.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Gallu adnabod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sefyllfaoedd go iawn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sy’n ymwneud â hanner,e.e. haneru rysait.</a:t>
            </a:r>
          </a:p>
        </p:txBody>
      </p:sp>
      <p:sp>
        <p:nvSpPr>
          <p:cNvPr id="240" name="Speech Bubble: Rectangle with Corners Rounded 239">
            <a:extLst>
              <a:ext uri="{FF2B5EF4-FFF2-40B4-BE49-F238E27FC236}">
                <a16:creationId xmlns:a16="http://schemas.microsoft.com/office/drawing/2014/main" id="{19882CD5-2BE1-452F-AF8C-320CAA679E9E}"/>
              </a:ext>
            </a:extLst>
          </p:cNvPr>
          <p:cNvSpPr/>
          <p:nvPr/>
        </p:nvSpPr>
        <p:spPr>
          <a:xfrm>
            <a:off x="1811707" y="5219495"/>
            <a:ext cx="1839951" cy="829655"/>
          </a:xfrm>
          <a:prstGeom prst="wedgeRoundRectCallout">
            <a:avLst>
              <a:gd name="adj1" fmla="val 64629"/>
              <a:gd name="adj2" fmla="val -15783"/>
              <a:gd name="adj3" fmla="val 16667"/>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Gallu rhesymu bod 4/9 yn llai na hanner.</a:t>
            </a:r>
          </a:p>
        </p:txBody>
      </p:sp>
      <p:sp>
        <p:nvSpPr>
          <p:cNvPr id="10" name="TextBox 9">
            <a:extLst>
              <a:ext uri="{FF2B5EF4-FFF2-40B4-BE49-F238E27FC236}">
                <a16:creationId xmlns:a16="http://schemas.microsoft.com/office/drawing/2014/main" id="{6163063D-CB66-C640-951A-0786DF9CA589}"/>
              </a:ext>
            </a:extLst>
          </p:cNvPr>
          <p:cNvSpPr txBox="1"/>
          <p:nvPr/>
        </p:nvSpPr>
        <p:spPr>
          <a:xfrm>
            <a:off x="1524001" y="1253951"/>
            <a:ext cx="9143999"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914400" fontAlgn="base">
              <a:lnSpc>
                <a:spcPct val="90000"/>
              </a:lnSpc>
              <a:spcBef>
                <a:spcPct val="0"/>
              </a:spcBef>
              <a:spcAft>
                <a:spcPct val="0"/>
              </a:spcAft>
              <a:defRPr/>
            </a:pPr>
            <a:r>
              <a:rPr lang="cy-GB" altLang="en-US" sz="3100" dirty="0">
                <a:solidFill>
                  <a:srgbClr val="0070C0"/>
                </a:solidFill>
                <a:latin typeface="Arial" panose="020B0604020202020204" pitchFamily="34" charset="0"/>
                <a:cs typeface="Arial" panose="020B0604020202020204" pitchFamily="34" charset="0"/>
              </a:rPr>
              <a:t>Hyfedredd mathemategol</a:t>
            </a:r>
          </a:p>
        </p:txBody>
      </p:sp>
    </p:spTree>
    <p:extLst>
      <p:ext uri="{BB962C8B-B14F-4D97-AF65-F5344CB8AC3E}">
        <p14:creationId xmlns:p14="http://schemas.microsoft.com/office/powerpoint/2010/main" val="92473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15" grpId="0" animBg="1"/>
      <p:bldP spid="41" grpId="0" animBg="1"/>
      <p:bldP spid="106" grpId="0" animBg="1"/>
      <p:bldP spid="191" grpId="0" animBg="1"/>
      <p:bldP spid="240"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505234-EE56-4921-8F96-E25B5C6F65EA}"/>
              </a:ext>
            </a:extLst>
          </p:cNvPr>
          <p:cNvSpPr txBox="1"/>
          <p:nvPr/>
        </p:nvSpPr>
        <p:spPr>
          <a:xfrm>
            <a:off x="6879662" y="1759335"/>
            <a:ext cx="2743200"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eaLnBrk="0" fontAlgn="base" hangingPunct="0">
              <a:spcBef>
                <a:spcPct val="0"/>
              </a:spcBef>
              <a:spcAft>
                <a:spcPct val="0"/>
              </a:spcAft>
              <a:defRPr/>
            </a:pPr>
            <a:r>
              <a:rPr lang="en-US" dirty="0">
                <a:solidFill>
                  <a:prstClr val="black"/>
                </a:solidFill>
                <a:latin typeface="Arial" panose="020B0604020202020204" pitchFamily="34" charset="0"/>
                <a:cs typeface="Arial" panose="020B0604020202020204" pitchFamily="34" charset="0"/>
              </a:rPr>
              <a:t>Avoiding misuse of the equals sign, e.g. The mean of the ages is 4 + 1 + 10 = 15 ÷ 3 = 5.</a:t>
            </a:r>
          </a:p>
        </p:txBody>
      </p:sp>
      <p:sp>
        <p:nvSpPr>
          <p:cNvPr id="5" name="TextBox 4">
            <a:extLst>
              <a:ext uri="{FF2B5EF4-FFF2-40B4-BE49-F238E27FC236}">
                <a16:creationId xmlns:a16="http://schemas.microsoft.com/office/drawing/2014/main" id="{B1C703DC-3F9D-40D0-BD07-329AC2C79644}"/>
              </a:ext>
            </a:extLst>
          </p:cNvPr>
          <p:cNvSpPr txBox="1"/>
          <p:nvPr/>
        </p:nvSpPr>
        <p:spPr>
          <a:xfrm>
            <a:off x="6879662" y="3222092"/>
            <a:ext cx="2743200" cy="175432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eaLnBrk="0" fontAlgn="base" hangingPunct="0">
              <a:spcBef>
                <a:spcPct val="0"/>
              </a:spcBef>
              <a:spcAft>
                <a:spcPct val="0"/>
              </a:spcAft>
              <a:defRPr/>
            </a:pPr>
            <a:r>
              <a:rPr lang="en-US" dirty="0">
                <a:solidFill>
                  <a:prstClr val="black"/>
                </a:solidFill>
                <a:latin typeface="Arial" panose="020B0604020202020204" pitchFamily="34" charset="0"/>
                <a:cs typeface="Arial" panose="020B0604020202020204" pitchFamily="34" charset="0"/>
              </a:rPr>
              <a:t>When data contains several repeated items (so that it may be tabulated), using multiplication to find the total of the data items.</a:t>
            </a:r>
          </a:p>
        </p:txBody>
      </p:sp>
      <p:sp>
        <p:nvSpPr>
          <p:cNvPr id="6" name="TextBox 5">
            <a:extLst>
              <a:ext uri="{FF2B5EF4-FFF2-40B4-BE49-F238E27FC236}">
                <a16:creationId xmlns:a16="http://schemas.microsoft.com/office/drawing/2014/main" id="{C77B0553-6DCA-4A0D-AC82-2A19F01B849F}"/>
              </a:ext>
            </a:extLst>
          </p:cNvPr>
          <p:cNvSpPr txBox="1"/>
          <p:nvPr/>
        </p:nvSpPr>
        <p:spPr>
          <a:xfrm>
            <a:off x="6879662" y="5231437"/>
            <a:ext cx="2743200"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eaLnBrk="0" fontAlgn="base" hangingPunct="0">
              <a:spcBef>
                <a:spcPct val="0"/>
              </a:spcBef>
              <a:spcAft>
                <a:spcPct val="0"/>
              </a:spcAft>
              <a:defRPr/>
            </a:pPr>
            <a:r>
              <a:rPr lang="en-US" dirty="0">
                <a:solidFill>
                  <a:prstClr val="black"/>
                </a:solidFill>
                <a:latin typeface="Arial" panose="020B0604020202020204" pitchFamily="34" charset="0"/>
                <a:cs typeface="Arial" panose="020B0604020202020204" pitchFamily="34" charset="0"/>
              </a:rPr>
              <a:t>Being able to find totals accurately and have a variety of methods for division.</a:t>
            </a:r>
          </a:p>
        </p:txBody>
      </p:sp>
      <p:sp>
        <p:nvSpPr>
          <p:cNvPr id="7" name="TextBox 6">
            <a:extLst>
              <a:ext uri="{FF2B5EF4-FFF2-40B4-BE49-F238E27FC236}">
                <a16:creationId xmlns:a16="http://schemas.microsoft.com/office/drawing/2014/main" id="{98AACC1F-C04A-43F3-9223-5F10D7978C6A}"/>
              </a:ext>
            </a:extLst>
          </p:cNvPr>
          <p:cNvSpPr txBox="1"/>
          <p:nvPr/>
        </p:nvSpPr>
        <p:spPr>
          <a:xfrm>
            <a:off x="2554954" y="4954437"/>
            <a:ext cx="3805207" cy="1477328"/>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eaLnBrk="0" fontAlgn="base" hangingPunct="0">
              <a:spcBef>
                <a:spcPct val="0"/>
              </a:spcBef>
              <a:spcAft>
                <a:spcPct val="0"/>
              </a:spcAft>
              <a:defRPr/>
            </a:pPr>
            <a:r>
              <a:rPr lang="en-US" dirty="0">
                <a:solidFill>
                  <a:prstClr val="black"/>
                </a:solidFill>
                <a:latin typeface="Arial" panose="020B0604020202020204" pitchFamily="34" charset="0"/>
                <a:cs typeface="Arial" panose="020B0604020202020204" pitchFamily="34" charset="0"/>
              </a:rPr>
              <a:t>A pop group has four members. The mean of their ages is 20. A new member joins the group and the new mean is 21. How old is the new member of the group?</a:t>
            </a:r>
          </a:p>
        </p:txBody>
      </p:sp>
      <p:sp>
        <p:nvSpPr>
          <p:cNvPr id="8" name="TextBox 7">
            <a:extLst>
              <a:ext uri="{FF2B5EF4-FFF2-40B4-BE49-F238E27FC236}">
                <a16:creationId xmlns:a16="http://schemas.microsoft.com/office/drawing/2014/main" id="{FC106229-146E-2048-A444-39A3E8CE6F6D}"/>
              </a:ext>
            </a:extLst>
          </p:cNvPr>
          <p:cNvSpPr txBox="1"/>
          <p:nvPr/>
        </p:nvSpPr>
        <p:spPr>
          <a:xfrm>
            <a:off x="1096800" y="1531473"/>
            <a:ext cx="51516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eaLnBrk="0" fontAlgn="base" hangingPunct="0">
              <a:spcBef>
                <a:spcPct val="0"/>
              </a:spcBef>
              <a:spcAft>
                <a:spcPct val="0"/>
              </a:spcAft>
              <a:defRPr/>
            </a:pPr>
            <a:r>
              <a:rPr lang="en-US" sz="2800" b="1" dirty="0">
                <a:solidFill>
                  <a:srgbClr val="0070C0"/>
                </a:solidFill>
                <a:latin typeface="Arial" panose="020B0604020202020204" pitchFamily="34" charset="0"/>
                <a:cs typeface="Arial" panose="020B0604020202020204" pitchFamily="34" charset="0"/>
              </a:rPr>
              <a:t>Activity 1: Finding the mean</a:t>
            </a:r>
          </a:p>
          <a:p>
            <a:pPr defTabSz="914400" eaLnBrk="0" fontAlgn="base" hangingPunct="0">
              <a:spcBef>
                <a:spcPct val="0"/>
              </a:spcBef>
              <a:spcAft>
                <a:spcPct val="0"/>
              </a:spcAft>
              <a:defRPr/>
            </a:pPr>
            <a:r>
              <a:rPr lang="en-US" sz="2800" dirty="0">
                <a:solidFill>
                  <a:srgbClr val="0070C0"/>
                </a:solidFill>
                <a:latin typeface="Arial" panose="020B0604020202020204" pitchFamily="34" charset="0"/>
                <a:cs typeface="Arial" panose="020B0604020202020204" pitchFamily="34" charset="0"/>
              </a:rPr>
              <a:t>Can you match the </a:t>
            </a:r>
            <a:r>
              <a:rPr lang="en-US" sz="2800" b="1" dirty="0">
                <a:solidFill>
                  <a:srgbClr val="0070C0"/>
                </a:solidFill>
                <a:latin typeface="Arial" panose="020B0604020202020204" pitchFamily="34" charset="0"/>
                <a:cs typeface="Arial" panose="020B0604020202020204" pitchFamily="34" charset="0"/>
              </a:rPr>
              <a:t>concepts</a:t>
            </a:r>
            <a:r>
              <a:rPr lang="en-US" sz="2800" dirty="0">
                <a:solidFill>
                  <a:srgbClr val="0070C0"/>
                </a:solidFill>
                <a:latin typeface="Arial" panose="020B0604020202020204" pitchFamily="34" charset="0"/>
                <a:cs typeface="Arial" panose="020B0604020202020204" pitchFamily="34" charset="0"/>
              </a:rPr>
              <a:t> to the </a:t>
            </a:r>
            <a:r>
              <a:rPr lang="en-US" sz="2800" b="1" dirty="0">
                <a:solidFill>
                  <a:srgbClr val="0070C0"/>
                </a:solidFill>
                <a:latin typeface="Arial" panose="020B0604020202020204" pitchFamily="34" charset="0"/>
                <a:cs typeface="Arial" panose="020B0604020202020204" pitchFamily="34" charset="0"/>
              </a:rPr>
              <a:t>proficiencies</a:t>
            </a:r>
            <a:r>
              <a:rPr lang="en-US" sz="2800" dirty="0">
                <a:solidFill>
                  <a:srgbClr val="0070C0"/>
                </a:solidFill>
                <a:latin typeface="Arial" panose="020B0604020202020204" pitchFamily="34" charset="0"/>
                <a:cs typeface="Arial" panose="020B0604020202020204" pitchFamily="34" charset="0"/>
              </a:rPr>
              <a:t>?</a:t>
            </a:r>
            <a:endParaRPr lang="en-US" altLang="en-US" sz="2800" dirty="0">
              <a:solidFill>
                <a:srgbClr val="0070C0"/>
              </a:solidFill>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0D0B0CA3-F40E-3B4E-B237-DBC4E2700EF1}"/>
              </a:ext>
            </a:extLst>
          </p:cNvPr>
          <p:cNvSpPr/>
          <p:nvPr/>
        </p:nvSpPr>
        <p:spPr>
          <a:xfrm>
            <a:off x="2406481" y="3448470"/>
            <a:ext cx="4184100" cy="1295052"/>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E300CF0B-02A7-4F8E-B4DE-547B2172CD7D}"/>
              </a:ext>
            </a:extLst>
          </p:cNvPr>
          <p:cNvSpPr txBox="1"/>
          <p:nvPr/>
        </p:nvSpPr>
        <p:spPr>
          <a:xfrm>
            <a:off x="2525433" y="3482234"/>
            <a:ext cx="4065149"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eaLnBrk="0" fontAlgn="base" hangingPunct="0">
              <a:spcBef>
                <a:spcPct val="0"/>
              </a:spcBef>
              <a:spcAft>
                <a:spcPct val="0"/>
              </a:spcAft>
              <a:defRPr/>
            </a:pPr>
            <a:r>
              <a:rPr lang="en-US" dirty="0">
                <a:solidFill>
                  <a:prstClr val="black"/>
                </a:solidFill>
                <a:latin typeface="Arial" panose="020B0604020202020204" pitchFamily="34" charset="0"/>
                <a:cs typeface="Arial" panose="020B0604020202020204" pitchFamily="34" charset="0"/>
              </a:rPr>
              <a:t>Understanding that the mean is an average for quantitative date which shares all values in a data set equally. Understanding the effect of outliers. </a:t>
            </a:r>
          </a:p>
        </p:txBody>
      </p:sp>
      <p:sp>
        <p:nvSpPr>
          <p:cNvPr id="10" name="Rounded Rectangle 9">
            <a:extLst>
              <a:ext uri="{FF2B5EF4-FFF2-40B4-BE49-F238E27FC236}">
                <a16:creationId xmlns:a16="http://schemas.microsoft.com/office/drawing/2014/main" id="{CD25CB82-F7ED-5A45-A5FD-FE990B08B321}"/>
              </a:ext>
            </a:extLst>
          </p:cNvPr>
          <p:cNvSpPr/>
          <p:nvPr/>
        </p:nvSpPr>
        <p:spPr>
          <a:xfrm>
            <a:off x="2406481" y="4869514"/>
            <a:ext cx="4184100" cy="1663366"/>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1" name="Rounded Rectangle 10">
            <a:extLst>
              <a:ext uri="{FF2B5EF4-FFF2-40B4-BE49-F238E27FC236}">
                <a16:creationId xmlns:a16="http://schemas.microsoft.com/office/drawing/2014/main" id="{12D8B4CD-EC01-D044-9072-205C36BB5D03}"/>
              </a:ext>
            </a:extLst>
          </p:cNvPr>
          <p:cNvSpPr/>
          <p:nvPr/>
        </p:nvSpPr>
        <p:spPr>
          <a:xfrm>
            <a:off x="6754484" y="5130800"/>
            <a:ext cx="2958476" cy="1402080"/>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2" name="Rounded Rectangle 11">
            <a:extLst>
              <a:ext uri="{FF2B5EF4-FFF2-40B4-BE49-F238E27FC236}">
                <a16:creationId xmlns:a16="http://schemas.microsoft.com/office/drawing/2014/main" id="{0593EECA-8118-0247-AB83-7E1F623DAB53}"/>
              </a:ext>
            </a:extLst>
          </p:cNvPr>
          <p:cNvSpPr/>
          <p:nvPr/>
        </p:nvSpPr>
        <p:spPr>
          <a:xfrm>
            <a:off x="6754484" y="3144330"/>
            <a:ext cx="2958476" cy="1885355"/>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3" name="Rounded Rectangle 12">
            <a:extLst>
              <a:ext uri="{FF2B5EF4-FFF2-40B4-BE49-F238E27FC236}">
                <a16:creationId xmlns:a16="http://schemas.microsoft.com/office/drawing/2014/main" id="{E8918E13-3019-604A-BB80-AC8093622DEB}"/>
              </a:ext>
            </a:extLst>
          </p:cNvPr>
          <p:cNvSpPr/>
          <p:nvPr/>
        </p:nvSpPr>
        <p:spPr>
          <a:xfrm>
            <a:off x="6754484" y="1681574"/>
            <a:ext cx="2958476" cy="1343281"/>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Tree>
    <p:extLst>
      <p:ext uri="{BB962C8B-B14F-4D97-AF65-F5344CB8AC3E}">
        <p14:creationId xmlns:p14="http://schemas.microsoft.com/office/powerpoint/2010/main" val="1416838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505234-EE56-4921-8F96-E25B5C6F65EA}"/>
              </a:ext>
            </a:extLst>
          </p:cNvPr>
          <p:cNvSpPr txBox="1"/>
          <p:nvPr/>
        </p:nvSpPr>
        <p:spPr>
          <a:xfrm>
            <a:off x="6879662" y="1759335"/>
            <a:ext cx="2743200"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eaLnBrk="0" fontAlgn="base" hangingPunct="0">
              <a:spcBef>
                <a:spcPct val="0"/>
              </a:spcBef>
              <a:spcAft>
                <a:spcPct val="0"/>
              </a:spcAft>
              <a:defRPr/>
            </a:pPr>
            <a:r>
              <a:rPr lang="cy-GB" dirty="0">
                <a:solidFill>
                  <a:prstClr val="black"/>
                </a:solidFill>
                <a:latin typeface="Arial" panose="020B0604020202020204" pitchFamily="34" charset="0"/>
                <a:cs typeface="Arial" panose="020B0604020202020204" pitchFamily="34" charset="0"/>
              </a:rPr>
              <a:t>Osgoi camddefnyddio’r hafalnod, e.e. cymedr yr oedrannau yw 4 + 1 + 10 = 15 ÷ 3 = 5.</a:t>
            </a:r>
          </a:p>
        </p:txBody>
      </p:sp>
      <p:sp>
        <p:nvSpPr>
          <p:cNvPr id="5" name="TextBox 4">
            <a:extLst>
              <a:ext uri="{FF2B5EF4-FFF2-40B4-BE49-F238E27FC236}">
                <a16:creationId xmlns:a16="http://schemas.microsoft.com/office/drawing/2014/main" id="{B1C703DC-3F9D-40D0-BD07-329AC2C79644}"/>
              </a:ext>
            </a:extLst>
          </p:cNvPr>
          <p:cNvSpPr txBox="1"/>
          <p:nvPr/>
        </p:nvSpPr>
        <p:spPr>
          <a:xfrm>
            <a:off x="6879662" y="3222092"/>
            <a:ext cx="3178738" cy="175432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eaLnBrk="0" fontAlgn="base" hangingPunct="0">
              <a:defRPr/>
            </a:pPr>
            <a:r>
              <a:rPr lang="cy-GB" dirty="0">
                <a:solidFill>
                  <a:prstClr val="black"/>
                </a:solidFill>
                <a:latin typeface="Arial" panose="020B0604020202020204" pitchFamily="34" charset="0"/>
                <a:cs typeface="Arial" panose="020B0604020202020204" pitchFamily="34" charset="0"/>
              </a:rPr>
              <a:t>Pan fydd data’n cynnwys nifer o eitemau sy’n ailadrodd (er mwyn gallu ei ddangos mewn tabl), defnyddio lluosi </a:t>
            </a:r>
            <a:br>
              <a:rPr lang="cy-GB" dirty="0">
                <a:solidFill>
                  <a:prstClr val="black"/>
                </a:solidFill>
                <a:latin typeface="Arial" panose="020B0604020202020204" pitchFamily="34" charset="0"/>
                <a:cs typeface="Arial" panose="020B0604020202020204" pitchFamily="34" charset="0"/>
              </a:rPr>
            </a:br>
            <a:r>
              <a:rPr lang="cy-GB" dirty="0">
                <a:solidFill>
                  <a:prstClr val="black"/>
                </a:solidFill>
                <a:latin typeface="Arial" panose="020B0604020202020204" pitchFamily="34" charset="0"/>
                <a:cs typeface="Arial" panose="020B0604020202020204" pitchFamily="34" charset="0"/>
              </a:rPr>
              <a:t>i ddarganfod cyfanswm yr eitemau data. </a:t>
            </a:r>
          </a:p>
        </p:txBody>
      </p:sp>
      <p:sp>
        <p:nvSpPr>
          <p:cNvPr id="6" name="TextBox 5">
            <a:extLst>
              <a:ext uri="{FF2B5EF4-FFF2-40B4-BE49-F238E27FC236}">
                <a16:creationId xmlns:a16="http://schemas.microsoft.com/office/drawing/2014/main" id="{C77B0553-6DCA-4A0D-AC82-2A19F01B849F}"/>
              </a:ext>
            </a:extLst>
          </p:cNvPr>
          <p:cNvSpPr txBox="1"/>
          <p:nvPr/>
        </p:nvSpPr>
        <p:spPr>
          <a:xfrm>
            <a:off x="6783706" y="5239533"/>
            <a:ext cx="3274694"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eaLnBrk="0" fontAlgn="base" hangingPunct="0">
              <a:spcBef>
                <a:spcPct val="0"/>
              </a:spcBef>
              <a:spcAft>
                <a:spcPct val="0"/>
              </a:spcAft>
              <a:defRPr/>
            </a:pPr>
            <a:r>
              <a:rPr lang="cy-GB" dirty="0">
                <a:solidFill>
                  <a:prstClr val="black"/>
                </a:solidFill>
                <a:latin typeface="Arial" panose="020B0604020202020204" pitchFamily="34" charset="0"/>
                <a:cs typeface="Arial" panose="020B0604020202020204" pitchFamily="34" charset="0"/>
              </a:rPr>
              <a:t>Gallu darganfod cyfansymiau’n gywir a meddu ar amrywiaeth o strategaethau ar gyfer rhannu</a:t>
            </a:r>
            <a:endParaRPr lang="en-US" dirty="0">
              <a:solidFill>
                <a:prstClr val="black"/>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8AACC1F-C04A-43F3-9223-5F10D7978C6A}"/>
              </a:ext>
            </a:extLst>
          </p:cNvPr>
          <p:cNvSpPr txBox="1"/>
          <p:nvPr/>
        </p:nvSpPr>
        <p:spPr>
          <a:xfrm>
            <a:off x="2554954" y="4954437"/>
            <a:ext cx="3805207" cy="1477328"/>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eaLnBrk="0" fontAlgn="base" hangingPunct="0">
              <a:spcBef>
                <a:spcPct val="0"/>
              </a:spcBef>
              <a:spcAft>
                <a:spcPct val="0"/>
              </a:spcAft>
              <a:defRPr/>
            </a:pPr>
            <a:r>
              <a:rPr lang="cy-GB" dirty="0">
                <a:solidFill>
                  <a:prstClr val="black"/>
                </a:solidFill>
                <a:latin typeface="Arial" panose="020B0604020202020204" pitchFamily="34" charset="0"/>
                <a:cs typeface="Arial" panose="020B0604020202020204" pitchFamily="34" charset="0"/>
              </a:rPr>
              <a:t>Mae pedwar aelod mewn grŵp pop. Cymedr eu hoedrannau yw 20. Mae aelod newydd yn ymuno â’r grŵp a’r cymedr newydd yw 21. Beth yw oed aelod newydd y grŵp?</a:t>
            </a:r>
          </a:p>
        </p:txBody>
      </p:sp>
      <p:sp>
        <p:nvSpPr>
          <p:cNvPr id="8" name="TextBox 7">
            <a:extLst>
              <a:ext uri="{FF2B5EF4-FFF2-40B4-BE49-F238E27FC236}">
                <a16:creationId xmlns:a16="http://schemas.microsoft.com/office/drawing/2014/main" id="{FC106229-146E-2048-A444-39A3E8CE6F6D}"/>
              </a:ext>
            </a:extLst>
          </p:cNvPr>
          <p:cNvSpPr txBox="1"/>
          <p:nvPr/>
        </p:nvSpPr>
        <p:spPr>
          <a:xfrm>
            <a:off x="762000" y="1555581"/>
            <a:ext cx="5828582"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eaLnBrk="0" fontAlgn="base" hangingPunct="0">
              <a:spcBef>
                <a:spcPct val="0"/>
              </a:spcBef>
              <a:spcAft>
                <a:spcPct val="0"/>
              </a:spcAft>
              <a:defRPr/>
            </a:pPr>
            <a:r>
              <a:rPr lang="cy-GB" altLang="en-US" sz="2800" b="1" dirty="0">
                <a:solidFill>
                  <a:srgbClr val="0070C0"/>
                </a:solidFill>
                <a:latin typeface="Arial" panose="020B0604020202020204" pitchFamily="34" charset="0"/>
                <a:cs typeface="Arial" panose="020B0604020202020204" pitchFamily="34" charset="0"/>
              </a:rPr>
              <a:t>Gweithgaredd 1:  </a:t>
            </a:r>
            <a:r>
              <a:rPr lang="cy-GB" sz="2800" b="1" dirty="0">
                <a:solidFill>
                  <a:srgbClr val="0070C0"/>
                </a:solidFill>
                <a:latin typeface="Arial" panose="020B0604020202020204" pitchFamily="34" charset="0"/>
                <a:cs typeface="Arial" panose="020B0604020202020204" pitchFamily="34" charset="0"/>
              </a:rPr>
              <a:t>Darganfod cymedr </a:t>
            </a:r>
          </a:p>
          <a:p>
            <a:pPr defTabSz="914400" eaLnBrk="0" fontAlgn="base" hangingPunct="0">
              <a:spcBef>
                <a:spcPct val="0"/>
              </a:spcBef>
              <a:spcAft>
                <a:spcPct val="0"/>
              </a:spcAft>
              <a:defRPr/>
            </a:pPr>
            <a:r>
              <a:rPr lang="cy-GB" sz="2800" dirty="0">
                <a:solidFill>
                  <a:srgbClr val="0070C0"/>
                </a:solidFill>
                <a:latin typeface="Arial" panose="020B0604020202020204" pitchFamily="34" charset="0"/>
                <a:cs typeface="Arial" panose="020B0604020202020204" pitchFamily="34" charset="0"/>
              </a:rPr>
              <a:t>A fedrwch chi gydweddu’r </a:t>
            </a:r>
            <a:r>
              <a:rPr lang="cy-GB" sz="2800" b="1" dirty="0">
                <a:solidFill>
                  <a:srgbClr val="0070C0"/>
                </a:solidFill>
                <a:latin typeface="Arial" panose="020B0604020202020204" pitchFamily="34" charset="0"/>
                <a:cs typeface="Arial" panose="020B0604020202020204" pitchFamily="34" charset="0"/>
              </a:rPr>
              <a:t>cysyniadau</a:t>
            </a:r>
            <a:r>
              <a:rPr lang="cy-GB" sz="2800" dirty="0">
                <a:solidFill>
                  <a:srgbClr val="0070C0"/>
                </a:solidFill>
                <a:latin typeface="Arial" panose="020B0604020202020204" pitchFamily="34" charset="0"/>
                <a:cs typeface="Arial" panose="020B0604020202020204" pitchFamily="34" charset="0"/>
              </a:rPr>
              <a:t> a’r </a:t>
            </a:r>
            <a:r>
              <a:rPr lang="cy-GB" sz="2800" b="1" dirty="0" err="1">
                <a:solidFill>
                  <a:srgbClr val="0070C0"/>
                </a:solidFill>
                <a:latin typeface="Arial" panose="020B0604020202020204" pitchFamily="34" charset="0"/>
                <a:cs typeface="Arial" panose="020B0604020202020204" pitchFamily="34" charset="0"/>
              </a:rPr>
              <a:t>hyfedreddau</a:t>
            </a:r>
            <a:r>
              <a:rPr lang="cy-GB" sz="2800" dirty="0">
                <a:solidFill>
                  <a:srgbClr val="0070C0"/>
                </a:solidFill>
                <a:latin typeface="Arial" panose="020B0604020202020204" pitchFamily="34" charset="0"/>
                <a:cs typeface="Arial" panose="020B0604020202020204" pitchFamily="34" charset="0"/>
              </a:rPr>
              <a:t>?</a:t>
            </a:r>
            <a:endParaRPr lang="cy-GB" altLang="en-US" sz="2800" dirty="0">
              <a:solidFill>
                <a:srgbClr val="0070C0"/>
              </a:solidFill>
              <a:latin typeface="Arial" panose="020B0604020202020204" pitchFamily="34" charset="0"/>
              <a:cs typeface="Arial" panose="020B0604020202020204" pitchFamily="34" charset="0"/>
            </a:endParaRPr>
          </a:p>
        </p:txBody>
      </p:sp>
      <p:sp>
        <p:nvSpPr>
          <p:cNvPr id="9" name="Rounded Rectangle 8">
            <a:extLst>
              <a:ext uri="{FF2B5EF4-FFF2-40B4-BE49-F238E27FC236}">
                <a16:creationId xmlns:a16="http://schemas.microsoft.com/office/drawing/2014/main" id="{0D0B0CA3-F40E-3B4E-B237-DBC4E2700EF1}"/>
              </a:ext>
            </a:extLst>
          </p:cNvPr>
          <p:cNvSpPr/>
          <p:nvPr/>
        </p:nvSpPr>
        <p:spPr>
          <a:xfrm>
            <a:off x="2406481" y="3448470"/>
            <a:ext cx="4184100" cy="1295052"/>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E300CF0B-02A7-4F8E-B4DE-547B2172CD7D}"/>
              </a:ext>
            </a:extLst>
          </p:cNvPr>
          <p:cNvSpPr txBox="1"/>
          <p:nvPr/>
        </p:nvSpPr>
        <p:spPr>
          <a:xfrm>
            <a:off x="2525433" y="3482233"/>
            <a:ext cx="4065149" cy="1477328"/>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eaLnBrk="0" fontAlgn="base" hangingPunct="0">
              <a:spcBef>
                <a:spcPct val="0"/>
              </a:spcBef>
              <a:spcAft>
                <a:spcPct val="0"/>
              </a:spcAft>
              <a:defRPr/>
            </a:pPr>
            <a:r>
              <a:rPr lang="cy-GB" dirty="0">
                <a:solidFill>
                  <a:prstClr val="black"/>
                </a:solidFill>
                <a:latin typeface="Arial" panose="020B0604020202020204" pitchFamily="34" charset="0"/>
                <a:cs typeface="Arial" panose="020B0604020202020204" pitchFamily="34" charset="0"/>
              </a:rPr>
              <a:t>Deall bod y cymedr yn gyfartaledd ar gyfer data meintiol sy’n rhannu pob     gwerth mewn set data’n gyfartal. Deall effaith allanolion.</a:t>
            </a:r>
          </a:p>
          <a:p>
            <a:pPr defTabSz="914400" eaLnBrk="0" fontAlgn="base" hangingPunct="0">
              <a:spcBef>
                <a:spcPct val="0"/>
              </a:spcBef>
              <a:spcAft>
                <a:spcPct val="0"/>
              </a:spcAft>
              <a:defRPr/>
            </a:pPr>
            <a:r>
              <a:rPr lang="en-US" dirty="0">
                <a:solidFill>
                  <a:prstClr val="black"/>
                </a:solidFill>
                <a:latin typeface="Arial" panose="020B0604020202020204" pitchFamily="34" charset="0"/>
                <a:cs typeface="Arial" panose="020B0604020202020204" pitchFamily="34" charset="0"/>
              </a:rPr>
              <a:t> </a:t>
            </a:r>
          </a:p>
        </p:txBody>
      </p:sp>
      <p:sp>
        <p:nvSpPr>
          <p:cNvPr id="10" name="Rounded Rectangle 9">
            <a:extLst>
              <a:ext uri="{FF2B5EF4-FFF2-40B4-BE49-F238E27FC236}">
                <a16:creationId xmlns:a16="http://schemas.microsoft.com/office/drawing/2014/main" id="{CD25CB82-F7ED-5A45-A5FD-FE990B08B321}"/>
              </a:ext>
            </a:extLst>
          </p:cNvPr>
          <p:cNvSpPr/>
          <p:nvPr/>
        </p:nvSpPr>
        <p:spPr>
          <a:xfrm>
            <a:off x="2406481" y="4869514"/>
            <a:ext cx="4184100" cy="1663366"/>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1" name="Rounded Rectangle 10">
            <a:extLst>
              <a:ext uri="{FF2B5EF4-FFF2-40B4-BE49-F238E27FC236}">
                <a16:creationId xmlns:a16="http://schemas.microsoft.com/office/drawing/2014/main" id="{12D8B4CD-EC01-D044-9072-205C36BB5D03}"/>
              </a:ext>
            </a:extLst>
          </p:cNvPr>
          <p:cNvSpPr/>
          <p:nvPr/>
        </p:nvSpPr>
        <p:spPr>
          <a:xfrm>
            <a:off x="6754484" y="5130800"/>
            <a:ext cx="3303916" cy="1402080"/>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2" name="Rounded Rectangle 11">
            <a:extLst>
              <a:ext uri="{FF2B5EF4-FFF2-40B4-BE49-F238E27FC236}">
                <a16:creationId xmlns:a16="http://schemas.microsoft.com/office/drawing/2014/main" id="{0593EECA-8118-0247-AB83-7E1F623DAB53}"/>
              </a:ext>
            </a:extLst>
          </p:cNvPr>
          <p:cNvSpPr/>
          <p:nvPr/>
        </p:nvSpPr>
        <p:spPr>
          <a:xfrm>
            <a:off x="6754484" y="3144330"/>
            <a:ext cx="3303916" cy="1885355"/>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
        <p:nvSpPr>
          <p:cNvPr id="13" name="Rounded Rectangle 12">
            <a:extLst>
              <a:ext uri="{FF2B5EF4-FFF2-40B4-BE49-F238E27FC236}">
                <a16:creationId xmlns:a16="http://schemas.microsoft.com/office/drawing/2014/main" id="{E8918E13-3019-604A-BB80-AC8093622DEB}"/>
              </a:ext>
            </a:extLst>
          </p:cNvPr>
          <p:cNvSpPr/>
          <p:nvPr/>
        </p:nvSpPr>
        <p:spPr>
          <a:xfrm>
            <a:off x="6754484" y="1681574"/>
            <a:ext cx="2958476" cy="1343281"/>
          </a:xfrm>
          <a:prstGeom prst="roundRect">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eaLnBrk="0" fontAlgn="base" hangingPunct="0">
              <a:spcBef>
                <a:spcPct val="0"/>
              </a:spcBef>
              <a:spcAft>
                <a:spcPct val="0"/>
              </a:spcAft>
              <a:defRPr/>
            </a:pPr>
            <a:endParaRPr lang="en-US">
              <a:solidFill>
                <a:prstClr val="white"/>
              </a:solidFill>
              <a:latin typeface="Calibri" panose="020F0502020204030204"/>
            </a:endParaRPr>
          </a:p>
        </p:txBody>
      </p:sp>
    </p:spTree>
    <p:extLst>
      <p:ext uri="{BB962C8B-B14F-4D97-AF65-F5344CB8AC3E}">
        <p14:creationId xmlns:p14="http://schemas.microsoft.com/office/powerpoint/2010/main" val="10393701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extLst>
              <p:ext uri="{D42A27DB-BD31-4B8C-83A1-F6EECF244321}">
                <p14:modId xmlns:p14="http://schemas.microsoft.com/office/powerpoint/2010/main" val="2649139696"/>
              </p:ext>
            </p:extLst>
          </p:nvPr>
        </p:nvGraphicFramePr>
        <p:xfrm>
          <a:off x="3062377" y="186690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Speech Bubble: Rectangle with Corners Rounded 14">
            <a:extLst>
              <a:ext uri="{FF2B5EF4-FFF2-40B4-BE49-F238E27FC236}">
                <a16:creationId xmlns:a16="http://schemas.microsoft.com/office/drawing/2014/main" id="{4CFAE4C5-9F99-41D3-A031-77A1483DB035}"/>
              </a:ext>
            </a:extLst>
          </p:cNvPr>
          <p:cNvSpPr/>
          <p:nvPr/>
        </p:nvSpPr>
        <p:spPr>
          <a:xfrm>
            <a:off x="1804842" y="3101209"/>
            <a:ext cx="1446359" cy="1332410"/>
          </a:xfrm>
          <a:prstGeom prst="wedgeRoundRectCallout">
            <a:avLst>
              <a:gd name="adj1" fmla="val 68716"/>
              <a:gd name="adj2" fmla="val 776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srgbClr val="000000"/>
                </a:solidFill>
                <a:latin typeface="Arial" panose="020B0604020202020204" pitchFamily="34" charset="0"/>
                <a:cs typeface="Arial" panose="020B0604020202020204" pitchFamily="34" charset="0"/>
              </a:rPr>
              <a:t>Being able to find totals accurately and have a variety of methods for division.</a:t>
            </a:r>
            <a:endParaRPr lang="en-GB" sz="1300" dirty="0">
              <a:solidFill>
                <a:prstClr val="black"/>
              </a:solidFill>
              <a:latin typeface="Arial" panose="020B0604020202020204" pitchFamily="34" charset="0"/>
              <a:cs typeface="Arial" panose="020B0604020202020204" pitchFamily="34" charset="0"/>
            </a:endParaRPr>
          </a:p>
        </p:txBody>
      </p:sp>
      <p:sp>
        <p:nvSpPr>
          <p:cNvPr id="41" name="Speech Bubble: Rectangle with Corners Rounded 40">
            <a:extLst>
              <a:ext uri="{FF2B5EF4-FFF2-40B4-BE49-F238E27FC236}">
                <a16:creationId xmlns:a16="http://schemas.microsoft.com/office/drawing/2014/main" id="{8C7A98EC-315F-45FA-9D1F-043F306FE698}"/>
              </a:ext>
            </a:extLst>
          </p:cNvPr>
          <p:cNvSpPr/>
          <p:nvPr/>
        </p:nvSpPr>
        <p:spPr>
          <a:xfrm>
            <a:off x="1804842" y="1866258"/>
            <a:ext cx="2960199" cy="1157531"/>
          </a:xfrm>
          <a:prstGeom prst="wedgeRoundRectCallout">
            <a:avLst>
              <a:gd name="adj1" fmla="val 62990"/>
              <a:gd name="adj2" fmla="val -121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srgbClr val="000000"/>
                </a:solidFill>
                <a:latin typeface="Arial" panose="020B0604020202020204" pitchFamily="34" charset="0"/>
                <a:cs typeface="Arial" panose="020B0604020202020204" pitchFamily="34" charset="0"/>
              </a:rPr>
              <a:t>Understanding that the mean is an average for quantitative </a:t>
            </a:r>
            <a:r>
              <a:rPr lang="en-US" sz="1300" dirty="0">
                <a:solidFill>
                  <a:srgbClr val="000000"/>
                </a:solidFill>
                <a:latin typeface="Arial" panose="020B0604020202020204" pitchFamily="34" charset="0"/>
                <a:cs typeface="Arial" panose="020B0604020202020204" pitchFamily="34" charset="0"/>
              </a:rPr>
              <a:t>data </a:t>
            </a:r>
            <a:r>
              <a:rPr lang="en-GB" sz="1300" dirty="0">
                <a:solidFill>
                  <a:srgbClr val="000000"/>
                </a:solidFill>
                <a:latin typeface="Arial" panose="020B0604020202020204" pitchFamily="34" charset="0"/>
                <a:cs typeface="Arial" panose="020B0604020202020204" pitchFamily="34" charset="0"/>
              </a:rPr>
              <a:t>which shares all values in a data set equally. Understanding the effect </a:t>
            </a:r>
            <a:br>
              <a:rPr lang="en-GB" sz="1300" dirty="0">
                <a:solidFill>
                  <a:srgbClr val="000000"/>
                </a:solidFill>
                <a:latin typeface="Arial" panose="020B0604020202020204" pitchFamily="34" charset="0"/>
                <a:cs typeface="Arial" panose="020B0604020202020204" pitchFamily="34" charset="0"/>
              </a:rPr>
            </a:br>
            <a:r>
              <a:rPr lang="en-GB" sz="1300" dirty="0">
                <a:solidFill>
                  <a:srgbClr val="000000"/>
                </a:solidFill>
                <a:latin typeface="Arial" panose="020B0604020202020204" pitchFamily="34" charset="0"/>
                <a:cs typeface="Arial" panose="020B0604020202020204" pitchFamily="34" charset="0"/>
              </a:rPr>
              <a:t>of outliers.</a:t>
            </a:r>
            <a:endParaRPr lang="en-GB" sz="1300" dirty="0">
              <a:solidFill>
                <a:prstClr val="black"/>
              </a:solidFill>
              <a:latin typeface="Arial" panose="020B0604020202020204" pitchFamily="34" charset="0"/>
              <a:cs typeface="Arial" panose="020B0604020202020204" pitchFamily="34" charset="0"/>
            </a:endParaRPr>
          </a:p>
        </p:txBody>
      </p:sp>
      <p:sp>
        <p:nvSpPr>
          <p:cNvPr id="106" name="Speech Bubble: Rectangle with Corners Rounded 105">
            <a:extLst>
              <a:ext uri="{FF2B5EF4-FFF2-40B4-BE49-F238E27FC236}">
                <a16:creationId xmlns:a16="http://schemas.microsoft.com/office/drawing/2014/main" id="{47B9BAD7-9EE6-4FE4-8A7D-3EF39BC6DEBC}"/>
              </a:ext>
            </a:extLst>
          </p:cNvPr>
          <p:cNvSpPr/>
          <p:nvPr/>
        </p:nvSpPr>
        <p:spPr>
          <a:xfrm>
            <a:off x="7757546" y="1866258"/>
            <a:ext cx="2575175" cy="887441"/>
          </a:xfrm>
          <a:prstGeom prst="wedgeRoundRectCallout">
            <a:avLst>
              <a:gd name="adj1" fmla="val -32926"/>
              <a:gd name="adj2" fmla="val 8398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srgbClr val="000000"/>
                </a:solidFill>
                <a:latin typeface="Arial" panose="020B0604020202020204" pitchFamily="34" charset="0"/>
                <a:cs typeface="Arial" panose="020B0604020202020204" pitchFamily="34" charset="0"/>
              </a:rPr>
              <a:t>Avoiding mis-use of the equals sign, e.g. The mean of the ages is 4 + 1 + 10 = 15 ÷ 3 = 5.</a:t>
            </a:r>
            <a:endParaRPr lang="en-GB" sz="1300" dirty="0">
              <a:solidFill>
                <a:prstClr val="black"/>
              </a:solidFill>
              <a:latin typeface="Arial" panose="020B0604020202020204" pitchFamily="34" charset="0"/>
              <a:cs typeface="Arial" panose="020B0604020202020204" pitchFamily="34" charset="0"/>
            </a:endParaRPr>
          </a:p>
        </p:txBody>
      </p:sp>
      <p:sp>
        <p:nvSpPr>
          <p:cNvPr id="191" name="Speech Bubble: Rectangle with Corners Rounded 190">
            <a:extLst>
              <a:ext uri="{FF2B5EF4-FFF2-40B4-BE49-F238E27FC236}">
                <a16:creationId xmlns:a16="http://schemas.microsoft.com/office/drawing/2014/main" id="{87CBC2B8-90A0-460A-9D07-982E2EB01597}"/>
              </a:ext>
            </a:extLst>
          </p:cNvPr>
          <p:cNvSpPr/>
          <p:nvPr/>
        </p:nvSpPr>
        <p:spPr>
          <a:xfrm>
            <a:off x="8572321" y="4163146"/>
            <a:ext cx="2183072" cy="2208920"/>
          </a:xfrm>
          <a:prstGeom prst="wedgeRoundRectCallout">
            <a:avLst>
              <a:gd name="adj1" fmla="val -70265"/>
              <a:gd name="adj2" fmla="val -240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300" dirty="0">
                <a:solidFill>
                  <a:srgbClr val="000000"/>
                </a:solidFill>
                <a:latin typeface="Arial" panose="020B0604020202020204" pitchFamily="34" charset="0"/>
                <a:cs typeface="Arial" panose="020B0604020202020204" pitchFamily="34" charset="0"/>
              </a:rPr>
              <a:t>When data contains several repeated items (so that it may be tabulated), using multiplication to find the total of the data items.</a:t>
            </a:r>
            <a:r>
              <a:rPr lang="en-US" sz="1300" dirty="0">
                <a:solidFill>
                  <a:prstClr val="white"/>
                </a:solidFill>
                <a:latin typeface="Arial" panose="020B0604020202020204" pitchFamily="34" charset="0"/>
                <a:cs typeface="Arial" panose="020B0604020202020204" pitchFamily="34" charset="0"/>
              </a:rPr>
              <a:t>​ </a:t>
            </a:r>
            <a:r>
              <a:rPr lang="cy-GB" sz="1300" dirty="0">
                <a:solidFill>
                  <a:srgbClr val="000000"/>
                </a:solidFill>
                <a:latin typeface="Arial" panose="020B0604020202020204" pitchFamily="34" charset="0"/>
                <a:cs typeface="Arial" panose="020B0604020202020204" pitchFamily="34" charset="0"/>
              </a:rPr>
              <a:t>Being able to calculate the mean in a range of real-life contexts.</a:t>
            </a:r>
            <a:r>
              <a:rPr lang="en-US" sz="1300" dirty="0">
                <a:solidFill>
                  <a:prstClr val="white"/>
                </a:solidFill>
                <a:latin typeface="Arial" panose="020B0604020202020204" pitchFamily="34" charset="0"/>
                <a:cs typeface="Arial" panose="020B0604020202020204" pitchFamily="34" charset="0"/>
              </a:rPr>
              <a:t>​</a:t>
            </a:r>
            <a:endParaRPr lang="en-GB" sz="1300" dirty="0">
              <a:solidFill>
                <a:prstClr val="black"/>
              </a:solidFill>
              <a:latin typeface="Arial" panose="020B0604020202020204" pitchFamily="34" charset="0"/>
              <a:cs typeface="Arial" panose="020B0604020202020204" pitchFamily="34" charset="0"/>
            </a:endParaRPr>
          </a:p>
        </p:txBody>
      </p:sp>
      <p:sp>
        <p:nvSpPr>
          <p:cNvPr id="240" name="Speech Bubble: Rectangle with Corners Rounded 239">
            <a:extLst>
              <a:ext uri="{FF2B5EF4-FFF2-40B4-BE49-F238E27FC236}">
                <a16:creationId xmlns:a16="http://schemas.microsoft.com/office/drawing/2014/main" id="{19882CD5-2BE1-452F-AF8C-320CAA679E9E}"/>
              </a:ext>
            </a:extLst>
          </p:cNvPr>
          <p:cNvSpPr/>
          <p:nvPr/>
        </p:nvSpPr>
        <p:spPr>
          <a:xfrm>
            <a:off x="1804842" y="4511041"/>
            <a:ext cx="2176539" cy="1595120"/>
          </a:xfrm>
          <a:prstGeom prst="wedgeRoundRectCallout">
            <a:avLst>
              <a:gd name="adj1" fmla="val 58863"/>
              <a:gd name="adj2" fmla="val 4433"/>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en-GB" sz="1300" dirty="0">
                <a:solidFill>
                  <a:srgbClr val="000000"/>
                </a:solidFill>
                <a:latin typeface="Arial" panose="020B0604020202020204" pitchFamily="34" charset="0"/>
                <a:cs typeface="Arial" panose="020B0604020202020204" pitchFamily="34" charset="0"/>
              </a:rPr>
              <a:t>A pop group has four members. The mean of their ages is 20. A new member joins the group and the new mean is 21. How old is the new member of the group?</a:t>
            </a:r>
            <a:endParaRPr lang="cy-GB" sz="1300" dirty="0">
              <a:solidFill>
                <a:prstClr val="black"/>
              </a:solidFill>
              <a:latin typeface="Arial" panose="020B0604020202020204" pitchFamily="34" charset="0"/>
              <a:cs typeface="Arial" panose="020B0604020202020204" pitchFamily="34" charset="0"/>
            </a:endParaRPr>
          </a:p>
        </p:txBody>
      </p:sp>
      <p:sp>
        <p:nvSpPr>
          <p:cNvPr id="10" name="TextBox 3">
            <a:extLst>
              <a:ext uri="{FF2B5EF4-FFF2-40B4-BE49-F238E27FC236}">
                <a16:creationId xmlns:a16="http://schemas.microsoft.com/office/drawing/2014/main" id="{D5CBA098-2921-E440-9E10-72E87641C499}"/>
              </a:ext>
            </a:extLst>
          </p:cNvPr>
          <p:cNvSpPr txBox="1">
            <a:spLocks noChangeArrowheads="1"/>
          </p:cNvSpPr>
          <p:nvPr/>
        </p:nvSpPr>
        <p:spPr bwMode="auto">
          <a:xfrm>
            <a:off x="6525846" y="207427"/>
            <a:ext cx="4712214" cy="954107"/>
          </a:xfrm>
          <a:prstGeom prst="rect">
            <a:avLst/>
          </a:prstGeom>
          <a:noFill/>
          <a:ln w="28575">
            <a:noFill/>
            <a:miter lim="800000"/>
            <a:headEnd/>
            <a:tailEnd/>
          </a:ln>
          <a:extLst>
            <a:ext uri="{909E8E84-426E-40DD-AFC4-6F175D3DCCD1}">
              <a14:hiddenFill xmlns:a14="http://schemas.microsoft.com/office/drawing/2010/main">
                <a:solidFill>
                  <a:srgbClr val="FFFFFF"/>
                </a:solidFill>
              </a14:hiddenFill>
            </a:ext>
          </a:extLst>
        </p:spPr>
        <p:txBody>
          <a:bodyPr wrap="square" anchor="t">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defTabSz="914400" eaLnBrk="0" fontAlgn="base" hangingPunct="0">
              <a:spcBef>
                <a:spcPct val="0"/>
              </a:spcBef>
              <a:spcAft>
                <a:spcPct val="0"/>
              </a:spcAft>
              <a:defRPr/>
            </a:pPr>
            <a:r>
              <a:rPr lang="cy-GB" altLang="en-US" sz="2800" b="1" dirty="0" err="1">
                <a:solidFill>
                  <a:srgbClr val="0070C0"/>
                </a:solidFill>
                <a:latin typeface="Arial" panose="020B0604020202020204" pitchFamily="34" charset="0"/>
              </a:rPr>
              <a:t>Activity</a:t>
            </a:r>
            <a:r>
              <a:rPr lang="cy-GB" altLang="en-US" sz="2800" b="1" dirty="0">
                <a:solidFill>
                  <a:srgbClr val="0070C0"/>
                </a:solidFill>
                <a:latin typeface="Arial" panose="020B0604020202020204" pitchFamily="34" charset="0"/>
              </a:rPr>
              <a:t> 1: </a:t>
            </a:r>
            <a:r>
              <a:rPr lang="cy-GB" altLang="en-US" sz="2800" dirty="0">
                <a:solidFill>
                  <a:srgbClr val="0070C0"/>
                </a:solidFill>
                <a:latin typeface="Arial" panose="020B0604020202020204" pitchFamily="34" charset="0"/>
              </a:rPr>
              <a:t>Finding the mean</a:t>
            </a:r>
          </a:p>
        </p:txBody>
      </p:sp>
      <p:sp>
        <p:nvSpPr>
          <p:cNvPr id="14" name="TextBox 13">
            <a:extLst>
              <a:ext uri="{FF2B5EF4-FFF2-40B4-BE49-F238E27FC236}">
                <a16:creationId xmlns:a16="http://schemas.microsoft.com/office/drawing/2014/main" id="{ED28F04A-E271-4E4C-9EC6-B971353F0C35}"/>
              </a:ext>
            </a:extLst>
          </p:cNvPr>
          <p:cNvSpPr txBox="1"/>
          <p:nvPr/>
        </p:nvSpPr>
        <p:spPr>
          <a:xfrm>
            <a:off x="1524001" y="1253951"/>
            <a:ext cx="9143999"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914400" fontAlgn="base">
              <a:lnSpc>
                <a:spcPct val="90000"/>
              </a:lnSpc>
              <a:spcBef>
                <a:spcPct val="0"/>
              </a:spcBef>
              <a:spcAft>
                <a:spcPct val="0"/>
              </a:spcAft>
              <a:defRPr/>
            </a:pPr>
            <a:r>
              <a:rPr lang="en-US" altLang="en-US" sz="3200" dirty="0">
                <a:solidFill>
                  <a:srgbClr val="0070C0"/>
                </a:solidFill>
                <a:latin typeface="Arial" panose="020B0604020202020204" pitchFamily="34" charset="0"/>
                <a:cs typeface="Arial" panose="020B0604020202020204" pitchFamily="34" charset="0"/>
              </a:rPr>
              <a:t>Mathematical proficiencies</a:t>
            </a:r>
          </a:p>
        </p:txBody>
      </p:sp>
    </p:spTree>
    <p:extLst>
      <p:ext uri="{BB962C8B-B14F-4D97-AF65-F5344CB8AC3E}">
        <p14:creationId xmlns:p14="http://schemas.microsoft.com/office/powerpoint/2010/main" val="2475564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15" grpId="0" animBg="1"/>
      <p:bldP spid="41" grpId="0" animBg="1"/>
      <p:bldP spid="106" grpId="0" animBg="1"/>
      <p:bldP spid="191" grpId="0" animBg="1"/>
      <p:bldP spid="24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F4A14622-C9E1-4E2A-9A1E-C917AB42EF35}"/>
              </a:ext>
            </a:extLst>
          </p:cNvPr>
          <p:cNvGraphicFramePr/>
          <p:nvPr/>
        </p:nvGraphicFramePr>
        <p:xfrm>
          <a:off x="3062377" y="186690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Speech Bubble: Rectangle with Corners Rounded 14">
            <a:extLst>
              <a:ext uri="{FF2B5EF4-FFF2-40B4-BE49-F238E27FC236}">
                <a16:creationId xmlns:a16="http://schemas.microsoft.com/office/drawing/2014/main" id="{4CFAE4C5-9F99-41D3-A031-77A1483DB035}"/>
              </a:ext>
            </a:extLst>
          </p:cNvPr>
          <p:cNvSpPr/>
          <p:nvPr/>
        </p:nvSpPr>
        <p:spPr>
          <a:xfrm>
            <a:off x="1804842" y="3101209"/>
            <a:ext cx="1446359" cy="1332410"/>
          </a:xfrm>
          <a:prstGeom prst="wedgeRoundRectCallout">
            <a:avLst>
              <a:gd name="adj1" fmla="val 68716"/>
              <a:gd name="adj2" fmla="val 776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Gallu darganfod cyfansymiau’n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gywir a meddu ar amrywiaeth o strategaethau ar gyfer rhannu</a:t>
            </a:r>
            <a:r>
              <a:rPr lang="cy-GB" sz="1300" dirty="0">
                <a:solidFill>
                  <a:srgbClr val="000000"/>
                </a:solidFill>
                <a:latin typeface="Arial" panose="020B0604020202020204" pitchFamily="34" charset="0"/>
                <a:cs typeface="Arial" panose="020B0604020202020204" pitchFamily="34" charset="0"/>
              </a:rPr>
              <a:t>.</a:t>
            </a:r>
            <a:endParaRPr lang="en-GB" sz="1300" dirty="0">
              <a:solidFill>
                <a:prstClr val="black"/>
              </a:solidFill>
              <a:latin typeface="Arial" panose="020B0604020202020204" pitchFamily="34" charset="0"/>
              <a:cs typeface="Arial" panose="020B0604020202020204" pitchFamily="34" charset="0"/>
            </a:endParaRPr>
          </a:p>
        </p:txBody>
      </p:sp>
      <p:sp>
        <p:nvSpPr>
          <p:cNvPr id="41" name="Speech Bubble: Rectangle with Corners Rounded 40">
            <a:extLst>
              <a:ext uri="{FF2B5EF4-FFF2-40B4-BE49-F238E27FC236}">
                <a16:creationId xmlns:a16="http://schemas.microsoft.com/office/drawing/2014/main" id="{8C7A98EC-315F-45FA-9D1F-043F306FE698}"/>
              </a:ext>
            </a:extLst>
          </p:cNvPr>
          <p:cNvSpPr/>
          <p:nvPr/>
        </p:nvSpPr>
        <p:spPr>
          <a:xfrm>
            <a:off x="1804842" y="1866258"/>
            <a:ext cx="2960199" cy="1157531"/>
          </a:xfrm>
          <a:prstGeom prst="wedgeRoundRectCallout">
            <a:avLst>
              <a:gd name="adj1" fmla="val 62990"/>
              <a:gd name="adj2" fmla="val -121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Deall bod y cymedr yn gyfartaledd </a:t>
            </a:r>
            <a:br>
              <a:rPr lang="cy-GB" sz="1200" dirty="0">
                <a:solidFill>
                  <a:prstClr val="black"/>
                </a:solidFill>
                <a:latin typeface="Arial" panose="020B0604020202020204" pitchFamily="34" charset="0"/>
                <a:cs typeface="Arial" panose="020B0604020202020204" pitchFamily="34" charset="0"/>
              </a:rPr>
            </a:br>
            <a:r>
              <a:rPr lang="cy-GB" sz="1200" dirty="0">
                <a:solidFill>
                  <a:prstClr val="black"/>
                </a:solidFill>
                <a:latin typeface="Arial" panose="020B0604020202020204" pitchFamily="34" charset="0"/>
                <a:cs typeface="Arial" panose="020B0604020202020204" pitchFamily="34" charset="0"/>
              </a:rPr>
              <a:t>ar gyfer data meintiol sy’n rhannu pob gwerth mewn set data’n gyfartal. Deall effaith allanolion.</a:t>
            </a:r>
            <a:endParaRPr lang="en-US" sz="1200" dirty="0">
              <a:solidFill>
                <a:prstClr val="black"/>
              </a:solidFill>
              <a:latin typeface="Arial" panose="020B0604020202020204" pitchFamily="34" charset="0"/>
              <a:cs typeface="Arial" panose="020B0604020202020204" pitchFamily="34" charset="0"/>
            </a:endParaRPr>
          </a:p>
        </p:txBody>
      </p:sp>
      <p:sp>
        <p:nvSpPr>
          <p:cNvPr id="106" name="Speech Bubble: Rectangle with Corners Rounded 105">
            <a:extLst>
              <a:ext uri="{FF2B5EF4-FFF2-40B4-BE49-F238E27FC236}">
                <a16:creationId xmlns:a16="http://schemas.microsoft.com/office/drawing/2014/main" id="{47B9BAD7-9EE6-4FE4-8A7D-3EF39BC6DEBC}"/>
              </a:ext>
            </a:extLst>
          </p:cNvPr>
          <p:cNvSpPr/>
          <p:nvPr/>
        </p:nvSpPr>
        <p:spPr>
          <a:xfrm>
            <a:off x="7757546" y="1866258"/>
            <a:ext cx="2575175" cy="887441"/>
          </a:xfrm>
          <a:prstGeom prst="wedgeRoundRectCallout">
            <a:avLst>
              <a:gd name="adj1" fmla="val -32926"/>
              <a:gd name="adj2" fmla="val 8398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Osgoi camddefnyddio’r hafalnod, e.e. cymedr yr oedrannau yw 4 + 1 + 10 = 15 ÷ 3 = 5</a:t>
            </a:r>
            <a:r>
              <a:rPr lang="en-GB" sz="1300" dirty="0">
                <a:solidFill>
                  <a:srgbClr val="000000"/>
                </a:solidFill>
                <a:latin typeface="Arial" panose="020B0604020202020204" pitchFamily="34" charset="0"/>
                <a:cs typeface="Arial" panose="020B0604020202020204" pitchFamily="34" charset="0"/>
              </a:rPr>
              <a:t>.</a:t>
            </a:r>
            <a:endParaRPr lang="en-GB" sz="1300" dirty="0">
              <a:solidFill>
                <a:prstClr val="black"/>
              </a:solidFill>
              <a:latin typeface="Arial" panose="020B0604020202020204" pitchFamily="34" charset="0"/>
              <a:cs typeface="Arial" panose="020B0604020202020204" pitchFamily="34" charset="0"/>
            </a:endParaRPr>
          </a:p>
        </p:txBody>
      </p:sp>
      <p:sp>
        <p:nvSpPr>
          <p:cNvPr id="191" name="Speech Bubble: Rectangle with Corners Rounded 190">
            <a:extLst>
              <a:ext uri="{FF2B5EF4-FFF2-40B4-BE49-F238E27FC236}">
                <a16:creationId xmlns:a16="http://schemas.microsoft.com/office/drawing/2014/main" id="{87CBC2B8-90A0-460A-9D07-982E2EB01597}"/>
              </a:ext>
            </a:extLst>
          </p:cNvPr>
          <p:cNvSpPr/>
          <p:nvPr/>
        </p:nvSpPr>
        <p:spPr>
          <a:xfrm>
            <a:off x="8387645" y="3907162"/>
            <a:ext cx="1945076" cy="2470778"/>
          </a:xfrm>
          <a:prstGeom prst="wedgeRoundRectCallout">
            <a:avLst>
              <a:gd name="adj1" fmla="val -70265"/>
              <a:gd name="adj2" fmla="val -240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Pan fydd data’n cynnwys nifer o eitemau sy’n ailadrodd (er mwyn gallu ei ddangos mewn tabl), defnyddio lluosi i ddarganfod cyfanswm yr eitemau data.</a:t>
            </a:r>
          </a:p>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Gallu cyfrifo’r cymedr mewn amrywiaeth o gyd-destunau go iawn</a:t>
            </a:r>
            <a:endParaRPr lang="en-GB" sz="1300" dirty="0">
              <a:solidFill>
                <a:prstClr val="black"/>
              </a:solidFill>
              <a:latin typeface="Arial" panose="020B0604020202020204" pitchFamily="34" charset="0"/>
              <a:cs typeface="Arial" panose="020B0604020202020204" pitchFamily="34" charset="0"/>
            </a:endParaRPr>
          </a:p>
        </p:txBody>
      </p:sp>
      <p:sp>
        <p:nvSpPr>
          <p:cNvPr id="240" name="Speech Bubble: Rectangle with Corners Rounded 239">
            <a:extLst>
              <a:ext uri="{FF2B5EF4-FFF2-40B4-BE49-F238E27FC236}">
                <a16:creationId xmlns:a16="http://schemas.microsoft.com/office/drawing/2014/main" id="{19882CD5-2BE1-452F-AF8C-320CAA679E9E}"/>
              </a:ext>
            </a:extLst>
          </p:cNvPr>
          <p:cNvSpPr/>
          <p:nvPr/>
        </p:nvSpPr>
        <p:spPr>
          <a:xfrm>
            <a:off x="1804842" y="4511041"/>
            <a:ext cx="2176539" cy="1595120"/>
          </a:xfrm>
          <a:prstGeom prst="wedgeRoundRectCallout">
            <a:avLst>
              <a:gd name="adj1" fmla="val 58863"/>
              <a:gd name="adj2" fmla="val 4433"/>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r>
              <a:rPr lang="cy-GB" sz="1200" dirty="0">
                <a:solidFill>
                  <a:prstClr val="black"/>
                </a:solidFill>
                <a:latin typeface="Arial" panose="020B0604020202020204" pitchFamily="34" charset="0"/>
                <a:cs typeface="Arial" panose="020B0604020202020204" pitchFamily="34" charset="0"/>
              </a:rPr>
              <a:t>Mae pedwar aelod mewn grŵp pop. Cymedr eu hoedrannau yw 20. Mae aelod newydd yn ymuno â’r grŵp a’r cymedr newydd yw 21. Beth yw oed aelod newydd y grŵp?</a:t>
            </a:r>
            <a:endParaRPr lang="en-US" sz="1200" dirty="0">
              <a:solidFill>
                <a:prstClr val="black"/>
              </a:solidFill>
              <a:latin typeface="Arial" panose="020B0604020202020204" pitchFamily="34" charset="0"/>
              <a:cs typeface="Arial" panose="020B0604020202020204" pitchFamily="34" charset="0"/>
            </a:endParaRPr>
          </a:p>
        </p:txBody>
      </p:sp>
      <p:sp>
        <p:nvSpPr>
          <p:cNvPr id="10" name="TextBox 3">
            <a:extLst>
              <a:ext uri="{FF2B5EF4-FFF2-40B4-BE49-F238E27FC236}">
                <a16:creationId xmlns:a16="http://schemas.microsoft.com/office/drawing/2014/main" id="{D5CBA098-2921-E440-9E10-72E87641C499}"/>
              </a:ext>
            </a:extLst>
          </p:cNvPr>
          <p:cNvSpPr txBox="1">
            <a:spLocks noChangeArrowheads="1"/>
          </p:cNvSpPr>
          <p:nvPr/>
        </p:nvSpPr>
        <p:spPr bwMode="auto">
          <a:xfrm>
            <a:off x="6740999" y="406803"/>
            <a:ext cx="4712214" cy="830997"/>
          </a:xfrm>
          <a:prstGeom prst="rect">
            <a:avLst/>
          </a:prstGeom>
          <a:noFill/>
          <a:ln w="28575">
            <a:noFill/>
            <a:miter lim="800000"/>
            <a:headEnd/>
            <a:tailEnd/>
          </a:ln>
          <a:extLst>
            <a:ext uri="{909E8E84-426E-40DD-AFC4-6F175D3DCCD1}">
              <a14:hiddenFill xmlns:a14="http://schemas.microsoft.com/office/drawing/2010/main">
                <a:solidFill>
                  <a:srgbClr val="FFFFFF"/>
                </a:solidFill>
              </a14:hiddenFill>
            </a:ext>
          </a:extLst>
        </p:spPr>
        <p:txBody>
          <a:bodyPr wrap="square" anchor="t">
            <a:sp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gn="ctr" defTabSz="914400" eaLnBrk="0" fontAlgn="base" hangingPunct="0">
              <a:spcBef>
                <a:spcPct val="0"/>
              </a:spcBef>
              <a:spcAft>
                <a:spcPct val="0"/>
              </a:spcAft>
              <a:defRPr/>
            </a:pPr>
            <a:r>
              <a:rPr lang="cy-GB" altLang="en-US" sz="2400" b="1" dirty="0">
                <a:solidFill>
                  <a:srgbClr val="0070C0"/>
                </a:solidFill>
                <a:latin typeface="Arial" panose="020B0604020202020204" pitchFamily="34" charset="0"/>
              </a:rPr>
              <a:t>Gweithgaredd 1: Darganfod y cymedr</a:t>
            </a:r>
            <a:endParaRPr lang="cy-GB" altLang="en-US" sz="2400" dirty="0">
              <a:solidFill>
                <a:srgbClr val="0070C0"/>
              </a:solidFill>
              <a:latin typeface="Arial" panose="020B0604020202020204" pitchFamily="34" charset="0"/>
            </a:endParaRPr>
          </a:p>
        </p:txBody>
      </p:sp>
      <p:sp>
        <p:nvSpPr>
          <p:cNvPr id="14" name="TextBox 13">
            <a:extLst>
              <a:ext uri="{FF2B5EF4-FFF2-40B4-BE49-F238E27FC236}">
                <a16:creationId xmlns:a16="http://schemas.microsoft.com/office/drawing/2014/main" id="{ED28F04A-E271-4E4C-9EC6-B971353F0C35}"/>
              </a:ext>
            </a:extLst>
          </p:cNvPr>
          <p:cNvSpPr txBox="1"/>
          <p:nvPr/>
        </p:nvSpPr>
        <p:spPr>
          <a:xfrm>
            <a:off x="1524001" y="1253951"/>
            <a:ext cx="9143999"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defTabSz="914400" fontAlgn="base">
              <a:lnSpc>
                <a:spcPct val="90000"/>
              </a:lnSpc>
              <a:spcBef>
                <a:spcPct val="0"/>
              </a:spcBef>
              <a:spcAft>
                <a:spcPct val="0"/>
              </a:spcAft>
              <a:defRPr/>
            </a:pPr>
            <a:r>
              <a:rPr lang="cy-GB" altLang="en-US" sz="3200" dirty="0">
                <a:solidFill>
                  <a:srgbClr val="0070C0"/>
                </a:solidFill>
                <a:latin typeface="Arial" panose="020B0604020202020204" pitchFamily="34" charset="0"/>
                <a:cs typeface="Arial" panose="020B0604020202020204" pitchFamily="34" charset="0"/>
              </a:rPr>
              <a:t>Hyfedreddau mathemategol</a:t>
            </a:r>
          </a:p>
        </p:txBody>
      </p:sp>
    </p:spTree>
    <p:extLst>
      <p:ext uri="{BB962C8B-B14F-4D97-AF65-F5344CB8AC3E}">
        <p14:creationId xmlns:p14="http://schemas.microsoft.com/office/powerpoint/2010/main" val="3932977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6"/>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9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15" grpId="0" animBg="1"/>
      <p:bldP spid="41" grpId="0" animBg="1"/>
      <p:bldP spid="106" grpId="0" animBg="1"/>
      <p:bldP spid="191" grpId="0" animBg="1"/>
      <p:bldP spid="240"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6D9F958-7B63-44F1-B51C-366842F029AA}"/>
              </a:ext>
            </a:extLst>
          </p:cNvPr>
          <p:cNvGraphicFramePr/>
          <p:nvPr>
            <p:extLst>
              <p:ext uri="{D42A27DB-BD31-4B8C-83A1-F6EECF244321}">
                <p14:modId xmlns:p14="http://schemas.microsoft.com/office/powerpoint/2010/main" val="476898702"/>
              </p:ext>
            </p:extLst>
          </p:nvPr>
        </p:nvGraphicFramePr>
        <p:xfrm>
          <a:off x="3495392" y="2469063"/>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1"/>
          <p:cNvSpPr txBox="1"/>
          <p:nvPr/>
        </p:nvSpPr>
        <p:spPr>
          <a:xfrm>
            <a:off x="594645" y="1982993"/>
            <a:ext cx="3216926" cy="1077218"/>
          </a:xfrm>
          <a:prstGeom prst="rect">
            <a:avLst/>
          </a:prstGeom>
          <a:noFill/>
        </p:spPr>
        <p:txBody>
          <a:bodyPr wrap="square" rtlCol="0">
            <a:spAutoFit/>
          </a:bodyPr>
          <a:ls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a:lstStyle>
          <a:p>
            <a:pPr defTabSz="914400">
              <a:defRPr/>
            </a:pPr>
            <a:r>
              <a:rPr lang="en-GB" sz="3200" dirty="0">
                <a:solidFill>
                  <a:prstClr val="black"/>
                </a:solidFill>
                <a:hlinkClick r:id="rId7"/>
              </a:rPr>
              <a:t>Proficiencies video</a:t>
            </a:r>
            <a:endParaRPr lang="en-GB" sz="3200" dirty="0">
              <a:solidFill>
                <a:prstClr val="black"/>
              </a:solidFill>
            </a:endParaRPr>
          </a:p>
        </p:txBody>
      </p:sp>
      <p:sp>
        <p:nvSpPr>
          <p:cNvPr id="9" name="TextBox 8">
            <a:extLst>
              <a:ext uri="{FF2B5EF4-FFF2-40B4-BE49-F238E27FC236}">
                <a16:creationId xmlns:a16="http://schemas.microsoft.com/office/drawing/2014/main" id="{6F9EDBFF-FB1D-0440-8F9B-336E73DDE6FC}"/>
              </a:ext>
            </a:extLst>
          </p:cNvPr>
          <p:cNvSpPr txBox="1"/>
          <p:nvPr/>
        </p:nvSpPr>
        <p:spPr>
          <a:xfrm>
            <a:off x="5780961" y="642747"/>
            <a:ext cx="7762761"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ts val="600"/>
              </a:spcAft>
              <a:defRPr/>
            </a:pPr>
            <a:r>
              <a:rPr lang="en-US" altLang="en-US" sz="3200" dirty="0">
                <a:solidFill>
                  <a:srgbClr val="0070C0"/>
                </a:solidFill>
                <a:latin typeface="Arial" panose="020B0604020202020204" pitchFamily="34" charset="0"/>
                <a:cs typeface="Arial" panose="020B0604020202020204" pitchFamily="34" charset="0"/>
              </a:rPr>
              <a:t>Mathematical proficiencies</a:t>
            </a:r>
            <a:br>
              <a:rPr lang="en-US" altLang="en-US" sz="3200" dirty="0">
                <a:solidFill>
                  <a:srgbClr val="0070C0"/>
                </a:solidFill>
                <a:latin typeface="Arial" panose="020B0604020202020204" pitchFamily="34" charset="0"/>
                <a:cs typeface="Arial" panose="020B0604020202020204" pitchFamily="34" charset="0"/>
              </a:rPr>
            </a:br>
            <a:endParaRPr lang="en-US" dirty="0">
              <a:solidFill>
                <a:prstClr val="black"/>
              </a:solidFill>
              <a:latin typeface="Arial" panose="020B0604020202020204" pitchFamily="34" charset="0"/>
              <a:cs typeface="Arial" panose="020B0604020202020204" pitchFamily="34" charset="0"/>
            </a:endParaRPr>
          </a:p>
        </p:txBody>
      </p:sp>
      <p:sp>
        <p:nvSpPr>
          <p:cNvPr id="4" name="Speech Bubble: Rectangle with Corners Rounded 3">
            <a:extLst>
              <a:ext uri="{FF2B5EF4-FFF2-40B4-BE49-F238E27FC236}">
                <a16:creationId xmlns:a16="http://schemas.microsoft.com/office/drawing/2014/main" id="{BEFBD3A9-C5CC-95D7-718D-2C0A7962380B}"/>
              </a:ext>
            </a:extLst>
          </p:cNvPr>
          <p:cNvSpPr/>
          <p:nvPr/>
        </p:nvSpPr>
        <p:spPr>
          <a:xfrm>
            <a:off x="7757546" y="1866258"/>
            <a:ext cx="2575175" cy="887441"/>
          </a:xfrm>
          <a:prstGeom prst="wedgeRoundRectCallout">
            <a:avLst>
              <a:gd name="adj1" fmla="val -51452"/>
              <a:gd name="adj2" fmla="val 877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6" name="Speech Bubble: Rectangle with Corners Rounded 5">
            <a:extLst>
              <a:ext uri="{FF2B5EF4-FFF2-40B4-BE49-F238E27FC236}">
                <a16:creationId xmlns:a16="http://schemas.microsoft.com/office/drawing/2014/main" id="{9D109D54-82B5-B810-E90E-BC386799FC50}"/>
              </a:ext>
            </a:extLst>
          </p:cNvPr>
          <p:cNvSpPr/>
          <p:nvPr/>
        </p:nvSpPr>
        <p:spPr>
          <a:xfrm>
            <a:off x="9182155" y="3058967"/>
            <a:ext cx="2575175" cy="887441"/>
          </a:xfrm>
          <a:prstGeom prst="wedgeRoundRectCallout">
            <a:avLst>
              <a:gd name="adj1" fmla="val -32926"/>
              <a:gd name="adj2" fmla="val 8398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89B93242-DE35-97C3-0C9A-CD92B2600103}"/>
              </a:ext>
            </a:extLst>
          </p:cNvPr>
          <p:cNvSpPr/>
          <p:nvPr/>
        </p:nvSpPr>
        <p:spPr>
          <a:xfrm>
            <a:off x="8674469" y="4987894"/>
            <a:ext cx="2575175" cy="887441"/>
          </a:xfrm>
          <a:prstGeom prst="wedgeRoundRectCallout">
            <a:avLst>
              <a:gd name="adj1" fmla="val -53511"/>
              <a:gd name="adj2" fmla="val 10564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8" name="Speech Bubble: Rectangle with Corners Rounded 7">
            <a:extLst>
              <a:ext uri="{FF2B5EF4-FFF2-40B4-BE49-F238E27FC236}">
                <a16:creationId xmlns:a16="http://schemas.microsoft.com/office/drawing/2014/main" id="{6C5741AF-9519-DB1B-D2FE-158844F0C5A4}"/>
              </a:ext>
            </a:extLst>
          </p:cNvPr>
          <p:cNvSpPr/>
          <p:nvPr/>
        </p:nvSpPr>
        <p:spPr>
          <a:xfrm>
            <a:off x="3811571" y="1280219"/>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0" name="Speech Bubble: Rectangle with Corners Rounded 9">
            <a:extLst>
              <a:ext uri="{FF2B5EF4-FFF2-40B4-BE49-F238E27FC236}">
                <a16:creationId xmlns:a16="http://schemas.microsoft.com/office/drawing/2014/main" id="{E2A8D9CD-F338-DC67-88A1-F563656013AC}"/>
              </a:ext>
            </a:extLst>
          </p:cNvPr>
          <p:cNvSpPr/>
          <p:nvPr/>
        </p:nvSpPr>
        <p:spPr>
          <a:xfrm>
            <a:off x="3401850" y="2985280"/>
            <a:ext cx="1547838" cy="778338"/>
          </a:xfrm>
          <a:prstGeom prst="wedgeRoundRectCallout">
            <a:avLst>
              <a:gd name="adj1" fmla="val -14946"/>
              <a:gd name="adj2" fmla="val 11038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
            <a:extLst>
              <a:ext uri="{FF2B5EF4-FFF2-40B4-BE49-F238E27FC236}">
                <a16:creationId xmlns:a16="http://schemas.microsoft.com/office/drawing/2014/main" id="{229DEB88-C5FD-2554-C167-6F74E02D3DC2}"/>
              </a:ext>
            </a:extLst>
          </p:cNvPr>
          <p:cNvSpPr/>
          <p:nvPr/>
        </p:nvSpPr>
        <p:spPr>
          <a:xfrm>
            <a:off x="1811680" y="4896046"/>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A2D1840-D26E-AE48-F275-3A9E2256C794}"/>
              </a:ext>
            </a:extLst>
          </p:cNvPr>
          <p:cNvSpPr txBox="1"/>
          <p:nvPr/>
        </p:nvSpPr>
        <p:spPr>
          <a:xfrm>
            <a:off x="550015" y="3565547"/>
            <a:ext cx="2189435" cy="369332"/>
          </a:xfrm>
          <a:prstGeom prst="rect">
            <a:avLst/>
          </a:prstGeom>
          <a:noFill/>
        </p:spPr>
        <p:txBody>
          <a:bodyPr wrap="square" rtlCol="0">
            <a:spAutoFit/>
          </a:bodyPr>
          <a:lstStyle/>
          <a:p>
            <a:r>
              <a:rPr lang="en-GB" dirty="0"/>
              <a:t>Solving Equations</a:t>
            </a:r>
          </a:p>
        </p:txBody>
      </p:sp>
    </p:spTree>
    <p:extLst>
      <p:ext uri="{BB962C8B-B14F-4D97-AF65-F5344CB8AC3E}">
        <p14:creationId xmlns:p14="http://schemas.microsoft.com/office/powerpoint/2010/main" val="973461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4" grpId="0" animBg="1"/>
      <p:bldP spid="6" grpId="0" animBg="1"/>
      <p:bldP spid="7" grpId="0" animBg="1"/>
      <p:bldP spid="8" grpId="0" animBg="1"/>
      <p:bldP spid="10" grpId="0" animBg="1"/>
      <p:bldP spid="11"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6D9F958-7B63-44F1-B51C-366842F029AA}"/>
              </a:ext>
            </a:extLst>
          </p:cNvPr>
          <p:cNvGraphicFramePr/>
          <p:nvPr>
            <p:extLst>
              <p:ext uri="{D42A27DB-BD31-4B8C-83A1-F6EECF244321}">
                <p14:modId xmlns:p14="http://schemas.microsoft.com/office/powerpoint/2010/main" val="412655546"/>
              </p:ext>
            </p:extLst>
          </p:nvPr>
        </p:nvGraphicFramePr>
        <p:xfrm>
          <a:off x="3495392" y="2469063"/>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6F9EDBFF-FB1D-0440-8F9B-336E73DDE6FC}"/>
              </a:ext>
            </a:extLst>
          </p:cNvPr>
          <p:cNvSpPr txBox="1"/>
          <p:nvPr/>
        </p:nvSpPr>
        <p:spPr>
          <a:xfrm>
            <a:off x="6244086" y="711498"/>
            <a:ext cx="9143999"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ts val="600"/>
              </a:spcAft>
              <a:defRPr/>
            </a:pPr>
            <a:r>
              <a:rPr lang="cy-GB" altLang="en-US" sz="3200" dirty="0">
                <a:solidFill>
                  <a:srgbClr val="0070C0"/>
                </a:solidFill>
                <a:latin typeface="Arial" panose="020B0604020202020204" pitchFamily="34" charset="0"/>
                <a:cs typeface="Arial" panose="020B0604020202020204" pitchFamily="34" charset="0"/>
              </a:rPr>
              <a:t>Hyfedreddau mathemategol</a:t>
            </a:r>
          </a:p>
        </p:txBody>
      </p:sp>
      <p:sp>
        <p:nvSpPr>
          <p:cNvPr id="6" name="Speech Bubble: Rectangle with Corners Rounded 5">
            <a:extLst>
              <a:ext uri="{FF2B5EF4-FFF2-40B4-BE49-F238E27FC236}">
                <a16:creationId xmlns:a16="http://schemas.microsoft.com/office/drawing/2014/main" id="{3A8270BF-097A-E3EA-2087-784281F3188C}"/>
              </a:ext>
            </a:extLst>
          </p:cNvPr>
          <p:cNvSpPr/>
          <p:nvPr/>
        </p:nvSpPr>
        <p:spPr>
          <a:xfrm>
            <a:off x="7757546" y="1866258"/>
            <a:ext cx="2575175" cy="887441"/>
          </a:xfrm>
          <a:prstGeom prst="wedgeRoundRectCallout">
            <a:avLst>
              <a:gd name="adj1" fmla="val -51452"/>
              <a:gd name="adj2" fmla="val 877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908F0D3C-760C-3D69-518D-B0581FC3C59A}"/>
              </a:ext>
            </a:extLst>
          </p:cNvPr>
          <p:cNvSpPr/>
          <p:nvPr/>
        </p:nvSpPr>
        <p:spPr>
          <a:xfrm>
            <a:off x="9182155" y="3058967"/>
            <a:ext cx="2575175" cy="887441"/>
          </a:xfrm>
          <a:prstGeom prst="wedgeRoundRectCallout">
            <a:avLst>
              <a:gd name="adj1" fmla="val -32926"/>
              <a:gd name="adj2" fmla="val 8398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8" name="Speech Bubble: Rectangle with Corners Rounded 7">
            <a:extLst>
              <a:ext uri="{FF2B5EF4-FFF2-40B4-BE49-F238E27FC236}">
                <a16:creationId xmlns:a16="http://schemas.microsoft.com/office/drawing/2014/main" id="{D3FFB822-B104-8AD0-8C81-9737A56BC5CF}"/>
              </a:ext>
            </a:extLst>
          </p:cNvPr>
          <p:cNvSpPr/>
          <p:nvPr/>
        </p:nvSpPr>
        <p:spPr>
          <a:xfrm>
            <a:off x="8674469" y="4987894"/>
            <a:ext cx="2575175" cy="887441"/>
          </a:xfrm>
          <a:prstGeom prst="wedgeRoundRectCallout">
            <a:avLst>
              <a:gd name="adj1" fmla="val -53511"/>
              <a:gd name="adj2" fmla="val 10564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0" name="Speech Bubble: Rectangle with Corners Rounded 9">
            <a:extLst>
              <a:ext uri="{FF2B5EF4-FFF2-40B4-BE49-F238E27FC236}">
                <a16:creationId xmlns:a16="http://schemas.microsoft.com/office/drawing/2014/main" id="{4E1E69B6-AFA5-172C-56B4-D92882FBE937}"/>
              </a:ext>
            </a:extLst>
          </p:cNvPr>
          <p:cNvSpPr/>
          <p:nvPr/>
        </p:nvSpPr>
        <p:spPr>
          <a:xfrm>
            <a:off x="3811571" y="1280219"/>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
            <a:extLst>
              <a:ext uri="{FF2B5EF4-FFF2-40B4-BE49-F238E27FC236}">
                <a16:creationId xmlns:a16="http://schemas.microsoft.com/office/drawing/2014/main" id="{89782B6E-4E11-0EAE-B1B9-3BAAAD443A8A}"/>
              </a:ext>
            </a:extLst>
          </p:cNvPr>
          <p:cNvSpPr/>
          <p:nvPr/>
        </p:nvSpPr>
        <p:spPr>
          <a:xfrm>
            <a:off x="3401850" y="2985280"/>
            <a:ext cx="1547838" cy="778338"/>
          </a:xfrm>
          <a:prstGeom prst="wedgeRoundRectCallout">
            <a:avLst>
              <a:gd name="adj1" fmla="val -14946"/>
              <a:gd name="adj2" fmla="val 11038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1">
            <a:extLst>
              <a:ext uri="{FF2B5EF4-FFF2-40B4-BE49-F238E27FC236}">
                <a16:creationId xmlns:a16="http://schemas.microsoft.com/office/drawing/2014/main" id="{C034F24B-CFA2-BAD6-E959-ECCFBA2A38B0}"/>
              </a:ext>
            </a:extLst>
          </p:cNvPr>
          <p:cNvSpPr/>
          <p:nvPr/>
        </p:nvSpPr>
        <p:spPr>
          <a:xfrm>
            <a:off x="1983508" y="4914869"/>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CBF1C245-1B05-7E08-0B6F-3EAC9C19616D}"/>
              </a:ext>
            </a:extLst>
          </p:cNvPr>
          <p:cNvSpPr txBox="1"/>
          <p:nvPr/>
        </p:nvSpPr>
        <p:spPr>
          <a:xfrm>
            <a:off x="550015" y="3565547"/>
            <a:ext cx="2189435" cy="369332"/>
          </a:xfrm>
          <a:prstGeom prst="rect">
            <a:avLst/>
          </a:prstGeom>
          <a:noFill/>
        </p:spPr>
        <p:txBody>
          <a:bodyPr wrap="square" rtlCol="0">
            <a:spAutoFit/>
          </a:bodyPr>
          <a:lstStyle/>
          <a:p>
            <a:r>
              <a:rPr lang="en-GB" dirty="0"/>
              <a:t>Solving Equations</a:t>
            </a:r>
          </a:p>
        </p:txBody>
      </p:sp>
      <p:sp>
        <p:nvSpPr>
          <p:cNvPr id="16" name="TextBox 1">
            <a:extLst>
              <a:ext uri="{FF2B5EF4-FFF2-40B4-BE49-F238E27FC236}">
                <a16:creationId xmlns:a16="http://schemas.microsoft.com/office/drawing/2014/main" id="{0BAA21FF-FD83-EBCA-243A-D740971BF198}"/>
              </a:ext>
            </a:extLst>
          </p:cNvPr>
          <p:cNvSpPr txBox="1"/>
          <p:nvPr/>
        </p:nvSpPr>
        <p:spPr>
          <a:xfrm>
            <a:off x="509444" y="2125312"/>
            <a:ext cx="2171699" cy="954107"/>
          </a:xfrm>
          <a:prstGeom prst="rect">
            <a:avLst/>
          </a:prstGeom>
          <a:noFill/>
        </p:spPr>
        <p:txBody>
          <a:bodyPr wrap="square" rtlCol="0">
            <a:spAutoFit/>
          </a:bodyPr>
          <a:ls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a:lstStyle>
          <a:p>
            <a:pPr defTabSz="914400">
              <a:defRPr/>
            </a:pPr>
            <a:r>
              <a:rPr lang="cy-GB" sz="2800" dirty="0">
                <a:solidFill>
                  <a:prstClr val="black"/>
                </a:solidFill>
                <a:latin typeface="Arial" panose="020B0604020202020204" pitchFamily="34" charset="0"/>
                <a:hlinkClick r:id="rId8"/>
              </a:rPr>
              <a:t>Fideo </a:t>
            </a:r>
            <a:r>
              <a:rPr lang="cy-GB" sz="2800" dirty="0" err="1">
                <a:solidFill>
                  <a:prstClr val="black"/>
                </a:solidFill>
                <a:latin typeface="Arial" panose="020B0604020202020204" pitchFamily="34" charset="0"/>
                <a:hlinkClick r:id="rId8"/>
              </a:rPr>
              <a:t>hyfedreddau</a:t>
            </a:r>
            <a:endParaRPr lang="cy-GB" sz="2800" dirty="0">
              <a:solidFill>
                <a:prstClr val="black"/>
              </a:solidFill>
              <a:latin typeface="Arial" panose="020B0604020202020204" pitchFamily="34" charset="0"/>
            </a:endParaRPr>
          </a:p>
        </p:txBody>
      </p:sp>
    </p:spTree>
    <p:extLst>
      <p:ext uri="{BB962C8B-B14F-4D97-AF65-F5344CB8AC3E}">
        <p14:creationId xmlns:p14="http://schemas.microsoft.com/office/powerpoint/2010/main" val="324794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6" grpId="0" animBg="1"/>
      <p:bldP spid="7" grpId="0" animBg="1"/>
      <p:bldP spid="8" grpId="0" animBg="1"/>
      <p:bldP spid="10" grpId="0" animBg="1"/>
      <p:bldP spid="11" grpId="0" animBg="1"/>
      <p:bldP spid="1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08DAB9-E9C2-24C7-C91B-383B41D5A4E5}"/>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169729BC-0DD1-226F-4A04-B19DB483DD85}"/>
              </a:ext>
            </a:extLst>
          </p:cNvPr>
          <p:cNvGraphicFramePr/>
          <p:nvPr/>
        </p:nvGraphicFramePr>
        <p:xfrm>
          <a:off x="3495392" y="2469063"/>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52DF0027-0A9E-116A-B4F6-182A5D92FD3A}"/>
              </a:ext>
            </a:extLst>
          </p:cNvPr>
          <p:cNvSpPr txBox="1"/>
          <p:nvPr/>
        </p:nvSpPr>
        <p:spPr>
          <a:xfrm>
            <a:off x="3301659" y="642747"/>
            <a:ext cx="10242063"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ts val="600"/>
              </a:spcAft>
              <a:defRPr/>
            </a:pPr>
            <a:r>
              <a:rPr lang="en-US" altLang="en-US" sz="3200" dirty="0">
                <a:solidFill>
                  <a:srgbClr val="0070C0"/>
                </a:solidFill>
                <a:latin typeface="Arial" panose="020B0604020202020204" pitchFamily="34" charset="0"/>
                <a:cs typeface="Arial" panose="020B0604020202020204" pitchFamily="34" charset="0"/>
              </a:rPr>
              <a:t>Mathematical proficiencies- Pythagoras theorem</a:t>
            </a:r>
            <a:br>
              <a:rPr lang="en-US" altLang="en-US" sz="3200" dirty="0">
                <a:solidFill>
                  <a:srgbClr val="0070C0"/>
                </a:solidFill>
                <a:latin typeface="Arial" panose="020B0604020202020204" pitchFamily="34" charset="0"/>
                <a:cs typeface="Arial" panose="020B0604020202020204" pitchFamily="34" charset="0"/>
              </a:rPr>
            </a:br>
            <a:endParaRPr lang="en-US" dirty="0">
              <a:solidFill>
                <a:prstClr val="black"/>
              </a:solidFill>
              <a:latin typeface="Arial" panose="020B0604020202020204" pitchFamily="34" charset="0"/>
              <a:cs typeface="Arial" panose="020B0604020202020204" pitchFamily="34" charset="0"/>
            </a:endParaRPr>
          </a:p>
        </p:txBody>
      </p:sp>
      <p:sp>
        <p:nvSpPr>
          <p:cNvPr id="6" name="Speech Bubble: Rectangle with Corners Rounded 5">
            <a:extLst>
              <a:ext uri="{FF2B5EF4-FFF2-40B4-BE49-F238E27FC236}">
                <a16:creationId xmlns:a16="http://schemas.microsoft.com/office/drawing/2014/main" id="{71BD2359-2BB6-59E9-287C-A264EAF613C5}"/>
              </a:ext>
            </a:extLst>
          </p:cNvPr>
          <p:cNvSpPr/>
          <p:nvPr/>
        </p:nvSpPr>
        <p:spPr>
          <a:xfrm>
            <a:off x="8279434" y="1151711"/>
            <a:ext cx="3779599" cy="1877437"/>
          </a:xfrm>
          <a:prstGeom prst="wedgeRoundRectCallout">
            <a:avLst>
              <a:gd name="adj1" fmla="val -58094"/>
              <a:gd name="adj2" fmla="val 94817"/>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D4CE2D6D-8B29-5D68-DC81-BB294E61E12F}"/>
              </a:ext>
            </a:extLst>
          </p:cNvPr>
          <p:cNvSpPr/>
          <p:nvPr/>
        </p:nvSpPr>
        <p:spPr>
          <a:xfrm>
            <a:off x="9266738" y="3599669"/>
            <a:ext cx="2791633" cy="2979101"/>
          </a:xfrm>
          <a:prstGeom prst="wedgeRoundRectCallout">
            <a:avLst>
              <a:gd name="adj1" fmla="val -82653"/>
              <a:gd name="adj2" fmla="val 2727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8" name="Speech Bubble: Rectangle with Corners Rounded 7">
            <a:extLst>
              <a:ext uri="{FF2B5EF4-FFF2-40B4-BE49-F238E27FC236}">
                <a16:creationId xmlns:a16="http://schemas.microsoft.com/office/drawing/2014/main" id="{D840C90C-F373-3F7B-7BE4-4D2A52455BBD}"/>
              </a:ext>
            </a:extLst>
          </p:cNvPr>
          <p:cNvSpPr/>
          <p:nvPr/>
        </p:nvSpPr>
        <p:spPr>
          <a:xfrm>
            <a:off x="290748" y="1280219"/>
            <a:ext cx="7153328" cy="1047333"/>
          </a:xfrm>
          <a:prstGeom prst="wedgeRoundRectCallout">
            <a:avLst>
              <a:gd name="adj1" fmla="val 25367"/>
              <a:gd name="adj2" fmla="val 7055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0" name="Speech Bubble: Rectangle with Corners Rounded 9">
            <a:extLst>
              <a:ext uri="{FF2B5EF4-FFF2-40B4-BE49-F238E27FC236}">
                <a16:creationId xmlns:a16="http://schemas.microsoft.com/office/drawing/2014/main" id="{470CE675-F532-7285-9F49-CB6F0DEBF8E1}"/>
              </a:ext>
            </a:extLst>
          </p:cNvPr>
          <p:cNvSpPr/>
          <p:nvPr/>
        </p:nvSpPr>
        <p:spPr>
          <a:xfrm>
            <a:off x="262818" y="2644053"/>
            <a:ext cx="4686870" cy="1292663"/>
          </a:xfrm>
          <a:prstGeom prst="wedgeRoundRectCallout">
            <a:avLst>
              <a:gd name="adj1" fmla="val 44632"/>
              <a:gd name="adj2" fmla="val 6622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
            <a:extLst>
              <a:ext uri="{FF2B5EF4-FFF2-40B4-BE49-F238E27FC236}">
                <a16:creationId xmlns:a16="http://schemas.microsoft.com/office/drawing/2014/main" id="{E358805F-0615-20A5-0812-E0EE824655A0}"/>
              </a:ext>
            </a:extLst>
          </p:cNvPr>
          <p:cNvSpPr/>
          <p:nvPr/>
        </p:nvSpPr>
        <p:spPr>
          <a:xfrm>
            <a:off x="133630" y="4621096"/>
            <a:ext cx="4253226" cy="2104960"/>
          </a:xfrm>
          <a:prstGeom prst="wedgeRoundRectCallout">
            <a:avLst>
              <a:gd name="adj1" fmla="val 58916"/>
              <a:gd name="adj2" fmla="val -3884"/>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86DF67E6-4BE4-D41F-C621-18120281DA5B}"/>
              </a:ext>
            </a:extLst>
          </p:cNvPr>
          <p:cNvSpPr txBox="1"/>
          <p:nvPr/>
        </p:nvSpPr>
        <p:spPr>
          <a:xfrm>
            <a:off x="262818" y="1351392"/>
            <a:ext cx="7285585" cy="1292662"/>
          </a:xfrm>
          <a:prstGeom prst="rect">
            <a:avLst/>
          </a:prstGeom>
          <a:noFill/>
        </p:spPr>
        <p:txBody>
          <a:bodyPr wrap="square" rtlCol="0">
            <a:spAutoFit/>
          </a:bodyPr>
          <a:lstStyle/>
          <a:p>
            <a:pPr fontAlgn="base"/>
            <a:r>
              <a:rPr lang="en-GB" sz="1400" dirty="0"/>
              <a:t>Learners develop their conceptual understanding of Pythagoras’ theorem by exploring the relationship between the areas of squares constructed on the sides of a right-angled triangle. They recognise how the areas of the 2 smaller squares combine to equal the area of the largest square</a:t>
            </a:r>
            <a:r>
              <a:rPr lang="en-GB" dirty="0"/>
              <a:t>.</a:t>
            </a:r>
          </a:p>
          <a:p>
            <a:endParaRPr lang="en-GB" dirty="0"/>
          </a:p>
        </p:txBody>
      </p:sp>
      <p:sp>
        <p:nvSpPr>
          <p:cNvPr id="14" name="TextBox 13">
            <a:extLst>
              <a:ext uri="{FF2B5EF4-FFF2-40B4-BE49-F238E27FC236}">
                <a16:creationId xmlns:a16="http://schemas.microsoft.com/office/drawing/2014/main" id="{D0FFCF36-6170-26EA-C456-A00C820AE995}"/>
              </a:ext>
            </a:extLst>
          </p:cNvPr>
          <p:cNvSpPr txBox="1"/>
          <p:nvPr/>
        </p:nvSpPr>
        <p:spPr>
          <a:xfrm>
            <a:off x="8383761" y="1281178"/>
            <a:ext cx="3417522" cy="1877437"/>
          </a:xfrm>
          <a:prstGeom prst="rect">
            <a:avLst/>
          </a:prstGeom>
          <a:noFill/>
        </p:spPr>
        <p:txBody>
          <a:bodyPr wrap="square" rtlCol="0">
            <a:spAutoFit/>
          </a:bodyPr>
          <a:lstStyle/>
          <a:p>
            <a:pPr fontAlgn="base"/>
            <a:r>
              <a:rPr lang="en-GB" sz="1400" dirty="0"/>
              <a:t>Learners communicate mathematically by using correct notation, symbols and diagrams to represent Pythagoras’ theorem. They label sides accurately, use squared units appropriately and express the relationship symbolically.</a:t>
            </a:r>
          </a:p>
          <a:p>
            <a:endParaRPr lang="en-GB" dirty="0"/>
          </a:p>
        </p:txBody>
      </p:sp>
      <p:sp>
        <p:nvSpPr>
          <p:cNvPr id="15" name="TextBox 14">
            <a:extLst>
              <a:ext uri="{FF2B5EF4-FFF2-40B4-BE49-F238E27FC236}">
                <a16:creationId xmlns:a16="http://schemas.microsoft.com/office/drawing/2014/main" id="{F87EED2A-EE8D-D277-902A-C8D5EF7AF70F}"/>
              </a:ext>
            </a:extLst>
          </p:cNvPr>
          <p:cNvSpPr txBox="1"/>
          <p:nvPr/>
        </p:nvSpPr>
        <p:spPr>
          <a:xfrm>
            <a:off x="320411" y="2767397"/>
            <a:ext cx="4758152" cy="1446550"/>
          </a:xfrm>
          <a:prstGeom prst="rect">
            <a:avLst/>
          </a:prstGeom>
          <a:noFill/>
        </p:spPr>
        <p:txBody>
          <a:bodyPr wrap="square" rtlCol="0">
            <a:spAutoFit/>
          </a:bodyPr>
          <a:lstStyle/>
          <a:p>
            <a:pPr fontAlgn="base"/>
            <a:r>
              <a:rPr lang="en-GB" sz="1400" dirty="0"/>
              <a:t>As learners develop fluency, they accurately and efficiently use Pythagoras’ theorem to calculate missing side lengths in a range of mathematical and real-world contexts, applying the theorem with confidence and precision.</a:t>
            </a:r>
          </a:p>
          <a:p>
            <a:endParaRPr lang="en-GB" dirty="0"/>
          </a:p>
        </p:txBody>
      </p:sp>
      <p:sp>
        <p:nvSpPr>
          <p:cNvPr id="16" name="TextBox 15">
            <a:extLst>
              <a:ext uri="{FF2B5EF4-FFF2-40B4-BE49-F238E27FC236}">
                <a16:creationId xmlns:a16="http://schemas.microsoft.com/office/drawing/2014/main" id="{44BACA57-45E2-F6C1-1957-C54ABF50023F}"/>
              </a:ext>
            </a:extLst>
          </p:cNvPr>
          <p:cNvSpPr txBox="1"/>
          <p:nvPr/>
        </p:nvSpPr>
        <p:spPr>
          <a:xfrm>
            <a:off x="9266738" y="3847844"/>
            <a:ext cx="2791633" cy="2739211"/>
          </a:xfrm>
          <a:prstGeom prst="rect">
            <a:avLst/>
          </a:prstGeom>
          <a:noFill/>
        </p:spPr>
        <p:txBody>
          <a:bodyPr wrap="square" rtlCol="0">
            <a:spAutoFit/>
          </a:bodyPr>
          <a:lstStyle/>
          <a:p>
            <a:pPr fontAlgn="base"/>
            <a:r>
              <a:rPr lang="en-GB" sz="1400" dirty="0"/>
              <a:t>Learners apply strategies to solve problems involving Pythagoras’ theorem by identifying the right-angled triangle, selecting the correct side lengths and choosing appropriate methods to find unknown lengths.</a:t>
            </a:r>
          </a:p>
          <a:p>
            <a:pPr fontAlgn="base"/>
            <a:r>
              <a:rPr lang="en-GB" sz="1400" dirty="0"/>
              <a:t>Example: “How can you decide which side length to calculate first in this triangle?”</a:t>
            </a:r>
          </a:p>
          <a:p>
            <a:endParaRPr lang="en-GB" dirty="0"/>
          </a:p>
        </p:txBody>
      </p:sp>
      <p:sp>
        <p:nvSpPr>
          <p:cNvPr id="17" name="TextBox 16">
            <a:extLst>
              <a:ext uri="{FF2B5EF4-FFF2-40B4-BE49-F238E27FC236}">
                <a16:creationId xmlns:a16="http://schemas.microsoft.com/office/drawing/2014/main" id="{7A3920B9-C9AB-F255-257F-C7713AB03D2D}"/>
              </a:ext>
            </a:extLst>
          </p:cNvPr>
          <p:cNvSpPr txBox="1"/>
          <p:nvPr/>
        </p:nvSpPr>
        <p:spPr>
          <a:xfrm>
            <a:off x="214777" y="4765119"/>
            <a:ext cx="4090931" cy="2092881"/>
          </a:xfrm>
          <a:prstGeom prst="rect">
            <a:avLst/>
          </a:prstGeom>
          <a:noFill/>
        </p:spPr>
        <p:txBody>
          <a:bodyPr wrap="square" rtlCol="0">
            <a:spAutoFit/>
          </a:bodyPr>
          <a:lstStyle/>
          <a:p>
            <a:pPr fontAlgn="base"/>
            <a:r>
              <a:rPr lang="en-GB" sz="1400" dirty="0"/>
              <a:t>Learners use logical reasoning to justify their calculations and explain why Pythagoras’ theorem works only for right-angled triangles. They can check solutions and identify errors in reasoning or calculation.</a:t>
            </a:r>
          </a:p>
          <a:p>
            <a:pPr fontAlgn="base"/>
            <a:r>
              <a:rPr lang="en-GB" sz="1400" dirty="0"/>
              <a:t>Example: “This triangle is not right-angled. Can Pythagoras’ theorem still be used? Why or why not?”</a:t>
            </a:r>
          </a:p>
          <a:p>
            <a:endParaRPr lang="en-GB" dirty="0"/>
          </a:p>
        </p:txBody>
      </p:sp>
    </p:spTree>
    <p:extLst>
      <p:ext uri="{BB962C8B-B14F-4D97-AF65-F5344CB8AC3E}">
        <p14:creationId xmlns:p14="http://schemas.microsoft.com/office/powerpoint/2010/main" val="486828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6" grpId="0" animBg="1"/>
      <p:bldP spid="7" grpId="0" animBg="1"/>
      <p:bldP spid="8" grpId="0" animBg="1"/>
      <p:bldP spid="10" grpId="0" animBg="1"/>
      <p:bldP spid="11"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9E2925-020E-D6B4-2050-6EE108CD2265}"/>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0091325B-710F-8C73-1518-A4FD7D2437ED}"/>
              </a:ext>
            </a:extLst>
          </p:cNvPr>
          <p:cNvGraphicFramePr/>
          <p:nvPr>
            <p:extLst>
              <p:ext uri="{D42A27DB-BD31-4B8C-83A1-F6EECF244321}">
                <p14:modId xmlns:p14="http://schemas.microsoft.com/office/powerpoint/2010/main" val="2799850593"/>
              </p:ext>
            </p:extLst>
          </p:nvPr>
        </p:nvGraphicFramePr>
        <p:xfrm>
          <a:off x="3495392" y="2469063"/>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173B349D-854A-EBAE-01F0-A34D3081916C}"/>
              </a:ext>
            </a:extLst>
          </p:cNvPr>
          <p:cNvSpPr txBox="1"/>
          <p:nvPr/>
        </p:nvSpPr>
        <p:spPr>
          <a:xfrm>
            <a:off x="2804569" y="642747"/>
            <a:ext cx="10739153"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ts val="600"/>
              </a:spcAft>
              <a:defRPr/>
            </a:pPr>
            <a:r>
              <a:rPr lang="cy-GB" altLang="en-US" sz="3200" dirty="0" err="1">
                <a:solidFill>
                  <a:srgbClr val="0070C0"/>
                </a:solidFill>
                <a:latin typeface="Arial" panose="020B0604020202020204" pitchFamily="34" charset="0"/>
                <a:cs typeface="Arial" panose="020B0604020202020204" pitchFamily="34" charset="0"/>
              </a:rPr>
              <a:t>Hyfedreddau</a:t>
            </a:r>
            <a:r>
              <a:rPr lang="cy-GB" altLang="en-US" sz="3200" dirty="0">
                <a:solidFill>
                  <a:srgbClr val="0070C0"/>
                </a:solidFill>
                <a:latin typeface="Arial" panose="020B0604020202020204" pitchFamily="34" charset="0"/>
                <a:cs typeface="Arial" panose="020B0604020202020204" pitchFamily="34" charset="0"/>
              </a:rPr>
              <a:t> mathemategol – Theorem Pythagoras</a:t>
            </a:r>
            <a:br>
              <a:rPr lang="en-US" altLang="en-US" sz="3200" dirty="0">
                <a:solidFill>
                  <a:srgbClr val="0070C0"/>
                </a:solidFill>
                <a:latin typeface="Arial" panose="020B0604020202020204" pitchFamily="34" charset="0"/>
                <a:cs typeface="Arial" panose="020B0604020202020204" pitchFamily="34" charset="0"/>
              </a:rPr>
            </a:br>
            <a:endParaRPr lang="en-US" dirty="0">
              <a:solidFill>
                <a:prstClr val="black"/>
              </a:solidFill>
              <a:latin typeface="Arial" panose="020B0604020202020204" pitchFamily="34" charset="0"/>
              <a:cs typeface="Arial" panose="020B0604020202020204" pitchFamily="34" charset="0"/>
            </a:endParaRPr>
          </a:p>
        </p:txBody>
      </p:sp>
      <p:sp>
        <p:nvSpPr>
          <p:cNvPr id="6" name="Speech Bubble: Rectangle with Corners Rounded 5">
            <a:extLst>
              <a:ext uri="{FF2B5EF4-FFF2-40B4-BE49-F238E27FC236}">
                <a16:creationId xmlns:a16="http://schemas.microsoft.com/office/drawing/2014/main" id="{5607A7A3-82C9-50F0-8410-93CDC1353E63}"/>
              </a:ext>
            </a:extLst>
          </p:cNvPr>
          <p:cNvSpPr/>
          <p:nvPr/>
        </p:nvSpPr>
        <p:spPr>
          <a:xfrm>
            <a:off x="8279434" y="1151711"/>
            <a:ext cx="3779599" cy="1877437"/>
          </a:xfrm>
          <a:prstGeom prst="wedgeRoundRectCallout">
            <a:avLst>
              <a:gd name="adj1" fmla="val -58094"/>
              <a:gd name="adj2" fmla="val 94817"/>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781C2083-A89F-7BA7-B986-F69B6E205ABD}"/>
              </a:ext>
            </a:extLst>
          </p:cNvPr>
          <p:cNvSpPr/>
          <p:nvPr/>
        </p:nvSpPr>
        <p:spPr>
          <a:xfrm>
            <a:off x="9266738" y="3599669"/>
            <a:ext cx="2791633" cy="2979101"/>
          </a:xfrm>
          <a:prstGeom prst="wedgeRoundRectCallout">
            <a:avLst>
              <a:gd name="adj1" fmla="val -82653"/>
              <a:gd name="adj2" fmla="val 2727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8" name="Speech Bubble: Rectangle with Corners Rounded 7">
            <a:extLst>
              <a:ext uri="{FF2B5EF4-FFF2-40B4-BE49-F238E27FC236}">
                <a16:creationId xmlns:a16="http://schemas.microsoft.com/office/drawing/2014/main" id="{F5B62639-06B5-3830-36A7-7EDD64024F68}"/>
              </a:ext>
            </a:extLst>
          </p:cNvPr>
          <p:cNvSpPr/>
          <p:nvPr/>
        </p:nvSpPr>
        <p:spPr>
          <a:xfrm>
            <a:off x="290748" y="1280219"/>
            <a:ext cx="7153328" cy="1047333"/>
          </a:xfrm>
          <a:prstGeom prst="wedgeRoundRectCallout">
            <a:avLst>
              <a:gd name="adj1" fmla="val 25367"/>
              <a:gd name="adj2" fmla="val 70558"/>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0" name="Speech Bubble: Rectangle with Corners Rounded 9">
            <a:extLst>
              <a:ext uri="{FF2B5EF4-FFF2-40B4-BE49-F238E27FC236}">
                <a16:creationId xmlns:a16="http://schemas.microsoft.com/office/drawing/2014/main" id="{5EEB9151-80EA-2F95-E71B-E50714360111}"/>
              </a:ext>
            </a:extLst>
          </p:cNvPr>
          <p:cNvSpPr/>
          <p:nvPr/>
        </p:nvSpPr>
        <p:spPr>
          <a:xfrm>
            <a:off x="262818" y="2644053"/>
            <a:ext cx="4686870" cy="1292663"/>
          </a:xfrm>
          <a:prstGeom prst="wedgeRoundRectCallout">
            <a:avLst>
              <a:gd name="adj1" fmla="val 44632"/>
              <a:gd name="adj2" fmla="val 6622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
            <a:extLst>
              <a:ext uri="{FF2B5EF4-FFF2-40B4-BE49-F238E27FC236}">
                <a16:creationId xmlns:a16="http://schemas.microsoft.com/office/drawing/2014/main" id="{D2E89D8B-EB6F-1993-F4C4-F24FC58287B4}"/>
              </a:ext>
            </a:extLst>
          </p:cNvPr>
          <p:cNvSpPr/>
          <p:nvPr/>
        </p:nvSpPr>
        <p:spPr>
          <a:xfrm>
            <a:off x="133630" y="4621096"/>
            <a:ext cx="4253226" cy="2104960"/>
          </a:xfrm>
          <a:prstGeom prst="wedgeRoundRectCallout">
            <a:avLst>
              <a:gd name="adj1" fmla="val 58916"/>
              <a:gd name="adj2" fmla="val -3884"/>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D3F8B81-C906-AFD3-8232-49947C32F18D}"/>
              </a:ext>
            </a:extLst>
          </p:cNvPr>
          <p:cNvSpPr txBox="1"/>
          <p:nvPr/>
        </p:nvSpPr>
        <p:spPr>
          <a:xfrm>
            <a:off x="262818" y="1351392"/>
            <a:ext cx="7285585" cy="954107"/>
          </a:xfrm>
          <a:prstGeom prst="rect">
            <a:avLst/>
          </a:prstGeom>
          <a:noFill/>
        </p:spPr>
        <p:txBody>
          <a:bodyPr wrap="square" rtlCol="0">
            <a:spAutoFit/>
          </a:bodyPr>
          <a:lstStyle/>
          <a:p>
            <a:pPr fontAlgn="base"/>
            <a:r>
              <a:rPr lang="en-GB" sz="1400" dirty="0"/>
              <a:t>Mae </a:t>
            </a:r>
            <a:r>
              <a:rPr lang="en-GB" sz="1400" dirty="0" err="1"/>
              <a:t>dysgwyr</a:t>
            </a:r>
            <a:r>
              <a:rPr lang="en-GB" sz="1400" dirty="0"/>
              <a:t> </a:t>
            </a:r>
            <a:r>
              <a:rPr lang="en-GB" sz="1400" dirty="0" err="1"/>
              <a:t>yn</a:t>
            </a:r>
            <a:r>
              <a:rPr lang="en-GB" sz="1400" dirty="0"/>
              <a:t> </a:t>
            </a:r>
            <a:r>
              <a:rPr lang="en-GB" sz="1400" dirty="0" err="1"/>
              <a:t>datblygu</a:t>
            </a:r>
            <a:r>
              <a:rPr lang="en-GB" sz="1400" dirty="0"/>
              <a:t> </a:t>
            </a:r>
            <a:r>
              <a:rPr lang="en-GB" sz="1400" dirty="0" err="1"/>
              <a:t>eu</a:t>
            </a:r>
            <a:r>
              <a:rPr lang="en-GB" sz="1400" dirty="0"/>
              <a:t> </a:t>
            </a:r>
            <a:r>
              <a:rPr lang="en-GB" sz="1400" dirty="0" err="1"/>
              <a:t>dealltwriaeth</a:t>
            </a:r>
            <a:r>
              <a:rPr lang="en-GB" sz="1400" dirty="0"/>
              <a:t> </a:t>
            </a:r>
            <a:r>
              <a:rPr lang="en-GB" sz="1400" dirty="0" err="1"/>
              <a:t>gysyniadol</a:t>
            </a:r>
            <a:r>
              <a:rPr lang="en-GB" sz="1400" dirty="0"/>
              <a:t> o theorem Pythagoras </a:t>
            </a:r>
            <a:r>
              <a:rPr lang="en-GB" sz="1400" dirty="0" err="1"/>
              <a:t>trwy</a:t>
            </a:r>
            <a:r>
              <a:rPr lang="en-GB" sz="1400" dirty="0"/>
              <a:t> </a:t>
            </a:r>
            <a:r>
              <a:rPr lang="en-GB" sz="1400" dirty="0" err="1"/>
              <a:t>archwilio’r</a:t>
            </a:r>
            <a:r>
              <a:rPr lang="en-GB" sz="1400" dirty="0"/>
              <a:t> </a:t>
            </a:r>
            <a:r>
              <a:rPr lang="en-GB" sz="1400" dirty="0" err="1"/>
              <a:t>berthynas</a:t>
            </a:r>
            <a:r>
              <a:rPr lang="en-GB" sz="1400" dirty="0"/>
              <a:t> </a:t>
            </a:r>
            <a:r>
              <a:rPr lang="en-GB" sz="1400" dirty="0" err="1"/>
              <a:t>rhwng</a:t>
            </a:r>
            <a:r>
              <a:rPr lang="en-GB" sz="1400" dirty="0"/>
              <a:t> </a:t>
            </a:r>
            <a:r>
              <a:rPr lang="en-GB" sz="1400" dirty="0" err="1"/>
              <a:t>arwynebeddau</a:t>
            </a:r>
            <a:r>
              <a:rPr lang="en-GB" sz="1400" dirty="0"/>
              <a:t> y </a:t>
            </a:r>
            <a:r>
              <a:rPr lang="en-GB" sz="1400" dirty="0" err="1"/>
              <a:t>sgwariau</a:t>
            </a:r>
            <a:r>
              <a:rPr lang="en-GB" sz="1400" dirty="0"/>
              <a:t> a </a:t>
            </a:r>
            <a:r>
              <a:rPr lang="en-GB" sz="1400" dirty="0" err="1"/>
              <a:t>adeiladwyd</a:t>
            </a:r>
            <a:r>
              <a:rPr lang="en-GB" sz="1400" dirty="0"/>
              <a:t> </a:t>
            </a:r>
            <a:r>
              <a:rPr lang="en-GB" sz="1400" dirty="0" err="1"/>
              <a:t>ar</a:t>
            </a:r>
            <a:r>
              <a:rPr lang="en-GB" sz="1400" dirty="0"/>
              <a:t> </a:t>
            </a:r>
            <a:r>
              <a:rPr lang="en-GB" sz="1400" dirty="0" err="1"/>
              <a:t>ochrau</a:t>
            </a:r>
            <a:r>
              <a:rPr lang="en-GB" sz="1400" dirty="0"/>
              <a:t> </a:t>
            </a:r>
            <a:r>
              <a:rPr lang="en-GB" sz="1400" dirty="0" err="1"/>
              <a:t>triongl</a:t>
            </a:r>
            <a:r>
              <a:rPr lang="en-GB" sz="1400" dirty="0"/>
              <a:t> </a:t>
            </a:r>
            <a:r>
              <a:rPr lang="en-GB" sz="1400" dirty="0" err="1"/>
              <a:t>ongl</a:t>
            </a:r>
            <a:r>
              <a:rPr lang="en-GB" sz="1400" dirty="0"/>
              <a:t> </a:t>
            </a:r>
            <a:r>
              <a:rPr lang="en-GB" sz="1400" dirty="0" err="1"/>
              <a:t>sgwâr</a:t>
            </a:r>
            <a:r>
              <a:rPr lang="en-GB" sz="1400" dirty="0"/>
              <a:t>. </a:t>
            </a:r>
            <a:r>
              <a:rPr lang="en-GB" sz="1400" dirty="0" err="1"/>
              <a:t>Maent</a:t>
            </a:r>
            <a:r>
              <a:rPr lang="en-GB" sz="1400" dirty="0"/>
              <a:t> </a:t>
            </a:r>
            <a:r>
              <a:rPr lang="en-GB" sz="1400" dirty="0" err="1"/>
              <a:t>yn</a:t>
            </a:r>
            <a:r>
              <a:rPr lang="en-GB" sz="1400" dirty="0"/>
              <a:t> </a:t>
            </a:r>
            <a:r>
              <a:rPr lang="en-GB" sz="1400" dirty="0" err="1"/>
              <a:t>adnabod</a:t>
            </a:r>
            <a:r>
              <a:rPr lang="en-GB" sz="1400" dirty="0"/>
              <a:t> </a:t>
            </a:r>
            <a:r>
              <a:rPr lang="en-GB" sz="1400" dirty="0" err="1"/>
              <a:t>sut</a:t>
            </a:r>
            <a:r>
              <a:rPr lang="en-GB" sz="1400" dirty="0"/>
              <a:t> </a:t>
            </a:r>
            <a:r>
              <a:rPr lang="en-GB" sz="1400" dirty="0" err="1"/>
              <a:t>mae</a:t>
            </a:r>
            <a:r>
              <a:rPr lang="en-GB" sz="1400" dirty="0"/>
              <a:t> </a:t>
            </a:r>
            <a:r>
              <a:rPr lang="en-GB" sz="1400" dirty="0" err="1"/>
              <a:t>arwynebedd</a:t>
            </a:r>
            <a:r>
              <a:rPr lang="en-GB" sz="1400" dirty="0"/>
              <a:t> y 2 </a:t>
            </a:r>
            <a:r>
              <a:rPr lang="en-GB" sz="1400" dirty="0" err="1"/>
              <a:t>sgwâr</a:t>
            </a:r>
            <a:r>
              <a:rPr lang="en-GB" sz="1400" dirty="0"/>
              <a:t> </a:t>
            </a:r>
            <a:r>
              <a:rPr lang="en-GB" sz="1400" dirty="0" err="1"/>
              <a:t>llai</a:t>
            </a:r>
            <a:r>
              <a:rPr lang="en-GB" sz="1400" dirty="0"/>
              <a:t> </a:t>
            </a:r>
            <a:r>
              <a:rPr lang="en-GB" sz="1400" dirty="0" err="1"/>
              <a:t>yn</a:t>
            </a:r>
            <a:r>
              <a:rPr lang="en-GB" sz="1400" dirty="0"/>
              <a:t> </a:t>
            </a:r>
            <a:r>
              <a:rPr lang="en-GB" sz="1400" dirty="0" err="1"/>
              <a:t>cyfuno</a:t>
            </a:r>
            <a:r>
              <a:rPr lang="en-GB" sz="1400" dirty="0"/>
              <a:t> </a:t>
            </a:r>
            <a:r>
              <a:rPr lang="en-GB" sz="1400" dirty="0" err="1"/>
              <a:t>i</a:t>
            </a:r>
            <a:r>
              <a:rPr lang="en-GB" sz="1400" dirty="0"/>
              <a:t> </a:t>
            </a:r>
            <a:r>
              <a:rPr lang="en-GB" sz="1400" dirty="0" err="1"/>
              <a:t>fod</a:t>
            </a:r>
            <a:r>
              <a:rPr lang="en-GB" sz="1400" dirty="0"/>
              <a:t> </a:t>
            </a:r>
            <a:r>
              <a:rPr lang="en-GB" sz="1400" dirty="0" err="1"/>
              <a:t>yn</a:t>
            </a:r>
            <a:r>
              <a:rPr lang="en-GB" sz="1400" dirty="0"/>
              <a:t> </a:t>
            </a:r>
            <a:r>
              <a:rPr lang="en-GB" sz="1400" dirty="0" err="1"/>
              <a:t>hafal</a:t>
            </a:r>
            <a:r>
              <a:rPr lang="en-GB" sz="1400" dirty="0"/>
              <a:t> </a:t>
            </a:r>
            <a:r>
              <a:rPr lang="en-GB" sz="1400" dirty="0" err="1"/>
              <a:t>i</a:t>
            </a:r>
            <a:r>
              <a:rPr lang="en-GB" sz="1400" dirty="0"/>
              <a:t> </a:t>
            </a:r>
            <a:r>
              <a:rPr lang="en-GB" sz="1400" dirty="0" err="1"/>
              <a:t>arwynebedd</a:t>
            </a:r>
            <a:r>
              <a:rPr lang="en-GB" sz="1400" dirty="0"/>
              <a:t> y </a:t>
            </a:r>
            <a:r>
              <a:rPr lang="en-GB" sz="1400" dirty="0" err="1"/>
              <a:t>sgwâr</a:t>
            </a:r>
            <a:r>
              <a:rPr lang="en-GB" sz="1400" dirty="0"/>
              <a:t> </a:t>
            </a:r>
            <a:r>
              <a:rPr lang="en-GB" sz="1400" dirty="0" err="1"/>
              <a:t>mwyaf</a:t>
            </a:r>
            <a:r>
              <a:rPr lang="en-GB" sz="1400" dirty="0"/>
              <a:t>.</a:t>
            </a:r>
          </a:p>
        </p:txBody>
      </p:sp>
      <p:sp>
        <p:nvSpPr>
          <p:cNvPr id="14" name="TextBox 13">
            <a:extLst>
              <a:ext uri="{FF2B5EF4-FFF2-40B4-BE49-F238E27FC236}">
                <a16:creationId xmlns:a16="http://schemas.microsoft.com/office/drawing/2014/main" id="{6A91D507-75C9-2F10-2837-819F1C43B6F4}"/>
              </a:ext>
            </a:extLst>
          </p:cNvPr>
          <p:cNvSpPr txBox="1"/>
          <p:nvPr/>
        </p:nvSpPr>
        <p:spPr>
          <a:xfrm>
            <a:off x="8383760" y="1281178"/>
            <a:ext cx="3545421" cy="1815882"/>
          </a:xfrm>
          <a:prstGeom prst="rect">
            <a:avLst/>
          </a:prstGeom>
          <a:noFill/>
        </p:spPr>
        <p:txBody>
          <a:bodyPr wrap="square" rtlCol="0">
            <a:spAutoFit/>
          </a:bodyPr>
          <a:lstStyle/>
          <a:p>
            <a:pPr fontAlgn="base"/>
            <a:r>
              <a:rPr lang="en-GB" sz="1400" dirty="0"/>
              <a:t>Mae </a:t>
            </a:r>
            <a:r>
              <a:rPr lang="en-GB" sz="1400" dirty="0" err="1"/>
              <a:t>dysgwyr</a:t>
            </a:r>
            <a:r>
              <a:rPr lang="en-GB" sz="1400" dirty="0"/>
              <a:t> </a:t>
            </a:r>
            <a:r>
              <a:rPr lang="en-GB" sz="1400" dirty="0" err="1"/>
              <a:t>yn</a:t>
            </a:r>
            <a:r>
              <a:rPr lang="en-GB" sz="1400" dirty="0"/>
              <a:t> </a:t>
            </a:r>
            <a:r>
              <a:rPr lang="en-GB" sz="1400" dirty="0" err="1"/>
              <a:t>cyfathrebu’n</a:t>
            </a:r>
            <a:r>
              <a:rPr lang="en-GB" sz="1400" dirty="0"/>
              <a:t> </a:t>
            </a:r>
            <a:r>
              <a:rPr lang="en-GB" sz="1400" dirty="0" err="1"/>
              <a:t>fathemategol</a:t>
            </a:r>
            <a:r>
              <a:rPr lang="en-GB" sz="1400" dirty="0"/>
              <a:t> </a:t>
            </a:r>
            <a:r>
              <a:rPr lang="en-GB" sz="1400" dirty="0" err="1"/>
              <a:t>trwy</a:t>
            </a:r>
            <a:r>
              <a:rPr lang="en-GB" sz="1400" dirty="0"/>
              <a:t> </a:t>
            </a:r>
            <a:r>
              <a:rPr lang="en-GB" sz="1400" dirty="0" err="1"/>
              <a:t>ddefnyddio</a:t>
            </a:r>
            <a:r>
              <a:rPr lang="en-GB" sz="1400" dirty="0"/>
              <a:t> </a:t>
            </a:r>
            <a:r>
              <a:rPr lang="en-GB" sz="1400" dirty="0" err="1"/>
              <a:t>nodiant</a:t>
            </a:r>
            <a:r>
              <a:rPr lang="en-GB" sz="1400" dirty="0"/>
              <a:t>, </a:t>
            </a:r>
            <a:r>
              <a:rPr lang="en-GB" sz="1400" dirty="0" err="1"/>
              <a:t>symbolau</a:t>
            </a:r>
            <a:r>
              <a:rPr lang="en-GB" sz="1400" dirty="0"/>
              <a:t> a </a:t>
            </a:r>
            <a:r>
              <a:rPr lang="en-GB" sz="1400" dirty="0" err="1"/>
              <a:t>diagramau</a:t>
            </a:r>
            <a:r>
              <a:rPr lang="en-GB" sz="1400" dirty="0"/>
              <a:t> </a:t>
            </a:r>
            <a:r>
              <a:rPr lang="en-GB" sz="1400" dirty="0" err="1"/>
              <a:t>cywir</a:t>
            </a:r>
            <a:r>
              <a:rPr lang="en-GB" sz="1400" dirty="0"/>
              <a:t> </a:t>
            </a:r>
            <a:r>
              <a:rPr lang="en-GB" sz="1400" dirty="0" err="1"/>
              <a:t>i</a:t>
            </a:r>
            <a:r>
              <a:rPr lang="en-GB" sz="1400" dirty="0"/>
              <a:t> </a:t>
            </a:r>
            <a:r>
              <a:rPr lang="en-GB" sz="1400" dirty="0" err="1"/>
              <a:t>gynrychioli</a:t>
            </a:r>
            <a:r>
              <a:rPr lang="en-GB" sz="1400" dirty="0"/>
              <a:t> theorem Pythagoras. </a:t>
            </a:r>
            <a:r>
              <a:rPr lang="en-GB" sz="1400" dirty="0" err="1"/>
              <a:t>Maent</a:t>
            </a:r>
            <a:r>
              <a:rPr lang="en-GB" sz="1400" dirty="0"/>
              <a:t> </a:t>
            </a:r>
            <a:r>
              <a:rPr lang="en-GB" sz="1400" dirty="0" err="1"/>
              <a:t>yn</a:t>
            </a:r>
            <a:r>
              <a:rPr lang="en-GB" sz="1400" dirty="0"/>
              <a:t> </a:t>
            </a:r>
            <a:r>
              <a:rPr lang="en-GB" sz="1400" dirty="0" err="1"/>
              <a:t>labelu</a:t>
            </a:r>
            <a:r>
              <a:rPr lang="en-GB" sz="1400" dirty="0"/>
              <a:t> </a:t>
            </a:r>
            <a:r>
              <a:rPr lang="en-GB" sz="1400" dirty="0" err="1"/>
              <a:t>ochrau’n</a:t>
            </a:r>
            <a:r>
              <a:rPr lang="en-GB" sz="1400" dirty="0"/>
              <a:t> </a:t>
            </a:r>
            <a:r>
              <a:rPr lang="en-GB" sz="1400" dirty="0" err="1"/>
              <a:t>gywir</a:t>
            </a:r>
            <a:r>
              <a:rPr lang="en-GB" sz="1400" dirty="0"/>
              <a:t>, </a:t>
            </a:r>
            <a:r>
              <a:rPr lang="en-GB" sz="1400" dirty="0" err="1"/>
              <a:t>yn</a:t>
            </a:r>
            <a:r>
              <a:rPr lang="en-GB" sz="1400" dirty="0"/>
              <a:t> </a:t>
            </a:r>
            <a:r>
              <a:rPr lang="en-GB" sz="1400" dirty="0" err="1"/>
              <a:t>defnyddio</a:t>
            </a:r>
            <a:r>
              <a:rPr lang="en-GB" sz="1400" dirty="0"/>
              <a:t> </a:t>
            </a:r>
            <a:r>
              <a:rPr lang="en-GB" sz="1400" dirty="0" err="1"/>
              <a:t>unedau</a:t>
            </a:r>
            <a:r>
              <a:rPr lang="en-GB" sz="1400" dirty="0"/>
              <a:t> </a:t>
            </a:r>
            <a:r>
              <a:rPr lang="en-GB" sz="1400" dirty="0" err="1"/>
              <a:t>sgwâr</a:t>
            </a:r>
            <a:r>
              <a:rPr lang="en-GB" sz="1400" dirty="0"/>
              <a:t> </a:t>
            </a:r>
            <a:r>
              <a:rPr lang="en-GB" sz="1400" dirty="0" err="1"/>
              <a:t>yn</a:t>
            </a:r>
            <a:r>
              <a:rPr lang="en-GB" sz="1400" dirty="0"/>
              <a:t> </a:t>
            </a:r>
            <a:r>
              <a:rPr lang="en-GB" sz="1400" dirty="0" err="1"/>
              <a:t>briodol</a:t>
            </a:r>
            <a:r>
              <a:rPr lang="en-GB" sz="1400" dirty="0"/>
              <a:t>, ac </a:t>
            </a:r>
            <a:r>
              <a:rPr lang="en-GB" sz="1400" dirty="0" err="1"/>
              <a:t>yn</a:t>
            </a:r>
            <a:r>
              <a:rPr lang="en-GB" sz="1400" dirty="0"/>
              <a:t> </a:t>
            </a:r>
            <a:r>
              <a:rPr lang="en-GB" sz="1400" dirty="0" err="1"/>
              <a:t>mynegi’r</a:t>
            </a:r>
            <a:r>
              <a:rPr lang="en-GB" sz="1400" dirty="0"/>
              <a:t> </a:t>
            </a:r>
            <a:r>
              <a:rPr lang="en-GB" sz="1400" dirty="0" err="1"/>
              <a:t>berthynas</a:t>
            </a:r>
            <a:r>
              <a:rPr lang="en-GB" sz="1400" dirty="0"/>
              <a:t> </a:t>
            </a:r>
            <a:r>
              <a:rPr lang="en-GB" sz="1400" dirty="0" err="1"/>
              <a:t>yn</a:t>
            </a:r>
            <a:r>
              <a:rPr lang="en-GB" sz="1400" dirty="0"/>
              <a:t> </a:t>
            </a:r>
            <a:r>
              <a:rPr lang="en-GB" sz="1400" dirty="0" err="1"/>
              <a:t>symbolaidd</a:t>
            </a:r>
            <a:r>
              <a:rPr lang="en-GB" sz="1400" dirty="0"/>
              <a:t>.</a:t>
            </a:r>
          </a:p>
        </p:txBody>
      </p:sp>
      <p:sp>
        <p:nvSpPr>
          <p:cNvPr id="3" name="TextBox 2">
            <a:extLst>
              <a:ext uri="{FF2B5EF4-FFF2-40B4-BE49-F238E27FC236}">
                <a16:creationId xmlns:a16="http://schemas.microsoft.com/office/drawing/2014/main" id="{CB17C216-7F88-534B-7C94-713D81407DAF}"/>
              </a:ext>
            </a:extLst>
          </p:cNvPr>
          <p:cNvSpPr txBox="1"/>
          <p:nvPr/>
        </p:nvSpPr>
        <p:spPr>
          <a:xfrm>
            <a:off x="299327" y="2644053"/>
            <a:ext cx="4818560" cy="1446550"/>
          </a:xfrm>
          <a:prstGeom prst="rect">
            <a:avLst/>
          </a:prstGeom>
          <a:noFill/>
        </p:spPr>
        <p:txBody>
          <a:bodyPr wrap="square" rtlCol="0">
            <a:spAutoFit/>
          </a:bodyPr>
          <a:lstStyle/>
          <a:p>
            <a:pPr fontAlgn="base"/>
            <a:r>
              <a:rPr lang="en-GB" sz="1400" dirty="0" err="1"/>
              <a:t>Wrth</a:t>
            </a:r>
            <a:r>
              <a:rPr lang="en-GB" sz="1400" dirty="0"/>
              <a:t> </a:t>
            </a:r>
            <a:r>
              <a:rPr lang="en-GB" sz="1400" dirty="0" err="1"/>
              <a:t>i</a:t>
            </a:r>
            <a:r>
              <a:rPr lang="en-GB" sz="1400" dirty="0"/>
              <a:t> </a:t>
            </a:r>
            <a:r>
              <a:rPr lang="en-GB" sz="1400" dirty="0" err="1"/>
              <a:t>ddysgwyr</a:t>
            </a:r>
            <a:r>
              <a:rPr lang="en-GB" sz="1400" dirty="0"/>
              <a:t> </a:t>
            </a:r>
            <a:r>
              <a:rPr lang="en-GB" sz="1400" dirty="0" err="1"/>
              <a:t>ddatblygu</a:t>
            </a:r>
            <a:r>
              <a:rPr lang="en-GB" sz="1400" dirty="0"/>
              <a:t> </a:t>
            </a:r>
            <a:r>
              <a:rPr lang="en-GB" sz="1400" dirty="0" err="1"/>
              <a:t>rhuglder</a:t>
            </a:r>
            <a:r>
              <a:rPr lang="en-GB" sz="1400" dirty="0"/>
              <a:t>, </a:t>
            </a:r>
            <a:r>
              <a:rPr lang="en-GB" sz="1400" dirty="0" err="1"/>
              <a:t>maent</a:t>
            </a:r>
            <a:r>
              <a:rPr lang="en-GB" sz="1400" dirty="0"/>
              <a:t> </a:t>
            </a:r>
            <a:r>
              <a:rPr lang="en-GB" sz="1400" dirty="0" err="1"/>
              <a:t>yn</a:t>
            </a:r>
            <a:r>
              <a:rPr lang="en-GB" sz="1400" dirty="0"/>
              <a:t> </a:t>
            </a:r>
            <a:r>
              <a:rPr lang="en-GB" sz="1400" dirty="0" err="1"/>
              <a:t>defnyddio</a:t>
            </a:r>
            <a:r>
              <a:rPr lang="en-GB" sz="1400" dirty="0"/>
              <a:t> theorem Pythagoras </a:t>
            </a:r>
            <a:r>
              <a:rPr lang="en-GB" sz="1400" dirty="0" err="1"/>
              <a:t>yn</a:t>
            </a:r>
            <a:r>
              <a:rPr lang="en-GB" sz="1400" dirty="0"/>
              <a:t> </a:t>
            </a:r>
            <a:r>
              <a:rPr lang="en-GB" sz="1400" dirty="0" err="1"/>
              <a:t>gywir</a:t>
            </a:r>
            <a:r>
              <a:rPr lang="en-GB" sz="1400" dirty="0"/>
              <a:t> ac </a:t>
            </a:r>
            <a:r>
              <a:rPr lang="en-GB" sz="1400" dirty="0" err="1"/>
              <a:t>yn</a:t>
            </a:r>
            <a:r>
              <a:rPr lang="en-GB" sz="1400" dirty="0"/>
              <a:t> </a:t>
            </a:r>
            <a:r>
              <a:rPr lang="en-GB" sz="1400" dirty="0" err="1"/>
              <a:t>effeithlon</a:t>
            </a:r>
            <a:r>
              <a:rPr lang="en-GB" sz="1400" dirty="0"/>
              <a:t> </a:t>
            </a:r>
            <a:r>
              <a:rPr lang="en-GB" sz="1400" dirty="0" err="1"/>
              <a:t>i</a:t>
            </a:r>
            <a:r>
              <a:rPr lang="en-GB" sz="1400" dirty="0"/>
              <a:t> </a:t>
            </a:r>
            <a:r>
              <a:rPr lang="en-GB" sz="1400" dirty="0" err="1"/>
              <a:t>gyfrifo</a:t>
            </a:r>
            <a:r>
              <a:rPr lang="en-GB" sz="1400" dirty="0"/>
              <a:t> </a:t>
            </a:r>
            <a:r>
              <a:rPr lang="en-GB" sz="1400" dirty="0" err="1"/>
              <a:t>hyd</a:t>
            </a:r>
            <a:r>
              <a:rPr lang="en-GB" sz="1400" dirty="0"/>
              <a:t> </a:t>
            </a:r>
            <a:r>
              <a:rPr lang="en-GB" sz="1400" dirty="0" err="1"/>
              <a:t>ochr</a:t>
            </a:r>
            <a:r>
              <a:rPr lang="en-GB" sz="1400" dirty="0"/>
              <a:t> </a:t>
            </a:r>
            <a:r>
              <a:rPr lang="en-GB" sz="1400" dirty="0" err="1"/>
              <a:t>coll</a:t>
            </a:r>
            <a:r>
              <a:rPr lang="en-GB" sz="1400" dirty="0"/>
              <a:t> </a:t>
            </a:r>
            <a:r>
              <a:rPr lang="en-GB" sz="1400" dirty="0" err="1"/>
              <a:t>mewn</a:t>
            </a:r>
            <a:r>
              <a:rPr lang="en-GB" sz="1400" dirty="0"/>
              <a:t> </a:t>
            </a:r>
            <a:r>
              <a:rPr lang="en-GB" sz="1400" dirty="0" err="1"/>
              <a:t>ystod</a:t>
            </a:r>
            <a:r>
              <a:rPr lang="en-GB" sz="1400" dirty="0"/>
              <a:t> o </a:t>
            </a:r>
            <a:r>
              <a:rPr lang="en-GB" sz="1400" dirty="0" err="1"/>
              <a:t>gyd-destunau</a:t>
            </a:r>
            <a:r>
              <a:rPr lang="en-GB" sz="1400" dirty="0"/>
              <a:t> </a:t>
            </a:r>
            <a:r>
              <a:rPr lang="en-GB" sz="1400" dirty="0" err="1"/>
              <a:t>mathemategol</a:t>
            </a:r>
            <a:r>
              <a:rPr lang="en-GB" sz="1400" dirty="0"/>
              <a:t> a </a:t>
            </a:r>
            <a:r>
              <a:rPr lang="en-GB" sz="1400" dirty="0" err="1"/>
              <a:t>byd</a:t>
            </a:r>
            <a:r>
              <a:rPr lang="en-GB" sz="1400" dirty="0"/>
              <a:t> go </a:t>
            </a:r>
            <a:r>
              <a:rPr lang="en-GB" sz="1400" dirty="0" err="1"/>
              <a:t>iawn</a:t>
            </a:r>
            <a:r>
              <a:rPr lang="en-GB" sz="1400" dirty="0"/>
              <a:t>, </a:t>
            </a:r>
            <a:r>
              <a:rPr lang="en-GB" sz="1400" dirty="0" err="1"/>
              <a:t>gan</a:t>
            </a:r>
            <a:r>
              <a:rPr lang="en-GB" sz="1400" dirty="0"/>
              <a:t> </a:t>
            </a:r>
            <a:r>
              <a:rPr lang="en-GB" sz="1400" dirty="0" err="1"/>
              <a:t>gymhwyso’r</a:t>
            </a:r>
            <a:r>
              <a:rPr lang="en-GB" sz="1400" dirty="0"/>
              <a:t> theorem </a:t>
            </a:r>
            <a:r>
              <a:rPr lang="en-GB" sz="1400" dirty="0" err="1"/>
              <a:t>gyda</a:t>
            </a:r>
            <a:r>
              <a:rPr lang="en-GB" sz="1400" dirty="0"/>
              <a:t> </a:t>
            </a:r>
            <a:r>
              <a:rPr lang="en-GB" sz="1400" dirty="0" err="1"/>
              <a:t>hyder</a:t>
            </a:r>
            <a:r>
              <a:rPr lang="en-GB" sz="1400" dirty="0"/>
              <a:t> a </a:t>
            </a:r>
            <a:r>
              <a:rPr lang="en-GB" sz="1400" dirty="0" err="1"/>
              <a:t>manwl</a:t>
            </a:r>
            <a:r>
              <a:rPr lang="en-GB" sz="1400" dirty="0"/>
              <a:t> </a:t>
            </a:r>
            <a:r>
              <a:rPr lang="en-GB" sz="1400" dirty="0" err="1"/>
              <a:t>gywirdeb</a:t>
            </a:r>
            <a:r>
              <a:rPr lang="en-GB" sz="1400" dirty="0"/>
              <a:t>.</a:t>
            </a:r>
          </a:p>
          <a:p>
            <a:endParaRPr lang="en-GB" dirty="0"/>
          </a:p>
        </p:txBody>
      </p:sp>
      <p:sp>
        <p:nvSpPr>
          <p:cNvPr id="4" name="TextBox 3">
            <a:extLst>
              <a:ext uri="{FF2B5EF4-FFF2-40B4-BE49-F238E27FC236}">
                <a16:creationId xmlns:a16="http://schemas.microsoft.com/office/drawing/2014/main" id="{66CAA7C9-47F9-F3F9-78F0-BB0A735CEBA7}"/>
              </a:ext>
            </a:extLst>
          </p:cNvPr>
          <p:cNvSpPr txBox="1"/>
          <p:nvPr/>
        </p:nvSpPr>
        <p:spPr>
          <a:xfrm>
            <a:off x="9389477" y="3614898"/>
            <a:ext cx="2614324" cy="3170099"/>
          </a:xfrm>
          <a:prstGeom prst="rect">
            <a:avLst/>
          </a:prstGeom>
          <a:noFill/>
        </p:spPr>
        <p:txBody>
          <a:bodyPr wrap="square" rtlCol="0">
            <a:spAutoFit/>
          </a:bodyPr>
          <a:lstStyle/>
          <a:p>
            <a:pPr fontAlgn="base"/>
            <a:r>
              <a:rPr lang="en-GB" sz="1400" dirty="0"/>
              <a:t>Mae </a:t>
            </a:r>
            <a:r>
              <a:rPr lang="en-GB" sz="1400" dirty="0" err="1"/>
              <a:t>dysgwyr</a:t>
            </a:r>
            <a:r>
              <a:rPr lang="en-GB" sz="1400" dirty="0"/>
              <a:t> </a:t>
            </a:r>
            <a:r>
              <a:rPr lang="en-GB" sz="1400" dirty="0" err="1"/>
              <a:t>yn</a:t>
            </a:r>
            <a:r>
              <a:rPr lang="en-GB" sz="1400" dirty="0"/>
              <a:t> </a:t>
            </a:r>
            <a:r>
              <a:rPr lang="en-GB" sz="1400" dirty="0" err="1"/>
              <a:t>cymhwyso</a:t>
            </a:r>
            <a:r>
              <a:rPr lang="en-GB" sz="1400" dirty="0"/>
              <a:t> </a:t>
            </a:r>
            <a:r>
              <a:rPr lang="en-GB" sz="1400" dirty="0" err="1"/>
              <a:t>strategaethau</a:t>
            </a:r>
            <a:r>
              <a:rPr lang="en-GB" sz="1400" dirty="0"/>
              <a:t> </a:t>
            </a:r>
            <a:r>
              <a:rPr lang="en-GB" sz="1400" dirty="0" err="1"/>
              <a:t>i</a:t>
            </a:r>
            <a:r>
              <a:rPr lang="en-GB" sz="1400" dirty="0"/>
              <a:t> </a:t>
            </a:r>
            <a:r>
              <a:rPr lang="en-GB" sz="1400" dirty="0" err="1"/>
              <a:t>ddatrys</a:t>
            </a:r>
            <a:r>
              <a:rPr lang="en-GB" sz="1400" dirty="0"/>
              <a:t> </a:t>
            </a:r>
            <a:r>
              <a:rPr lang="en-GB" sz="1400" dirty="0" err="1"/>
              <a:t>problemau</a:t>
            </a:r>
            <a:r>
              <a:rPr lang="en-GB" sz="1400" dirty="0"/>
              <a:t> </a:t>
            </a:r>
            <a:r>
              <a:rPr lang="en-GB" sz="1400" dirty="0" err="1"/>
              <a:t>sy’n</a:t>
            </a:r>
            <a:r>
              <a:rPr lang="en-GB" sz="1400" dirty="0"/>
              <a:t> </a:t>
            </a:r>
            <a:r>
              <a:rPr lang="en-GB" sz="1400" dirty="0" err="1"/>
              <a:t>ymwneud</a:t>
            </a:r>
            <a:r>
              <a:rPr lang="en-GB" sz="1400" dirty="0"/>
              <a:t> â theorem Pythagoras </a:t>
            </a:r>
            <a:r>
              <a:rPr lang="en-GB" sz="1400" dirty="0" err="1"/>
              <a:t>trwy</a:t>
            </a:r>
            <a:r>
              <a:rPr lang="en-GB" sz="1400" dirty="0"/>
              <a:t> </a:t>
            </a:r>
            <a:r>
              <a:rPr lang="en-GB" sz="1400" dirty="0" err="1"/>
              <a:t>nodi’r</a:t>
            </a:r>
            <a:r>
              <a:rPr lang="en-GB" sz="1400" dirty="0"/>
              <a:t> </a:t>
            </a:r>
            <a:r>
              <a:rPr lang="en-GB" sz="1400" dirty="0" err="1"/>
              <a:t>triongl</a:t>
            </a:r>
            <a:r>
              <a:rPr lang="en-GB" sz="1400" dirty="0"/>
              <a:t> </a:t>
            </a:r>
            <a:r>
              <a:rPr lang="en-GB" sz="1400" dirty="0" err="1"/>
              <a:t>ongl</a:t>
            </a:r>
            <a:r>
              <a:rPr lang="en-GB" sz="1400" dirty="0"/>
              <a:t> </a:t>
            </a:r>
            <a:r>
              <a:rPr lang="en-GB" sz="1400" dirty="0" err="1"/>
              <a:t>sgwâr</a:t>
            </a:r>
            <a:r>
              <a:rPr lang="en-GB" sz="1400" dirty="0"/>
              <a:t>, </a:t>
            </a:r>
            <a:r>
              <a:rPr lang="en-GB" sz="1400" dirty="0" err="1"/>
              <a:t>dewis</a:t>
            </a:r>
            <a:r>
              <a:rPr lang="en-GB" sz="1400" dirty="0"/>
              <a:t> y </a:t>
            </a:r>
            <a:r>
              <a:rPr lang="en-GB" sz="1400" dirty="0" err="1"/>
              <a:t>hyd</a:t>
            </a:r>
            <a:r>
              <a:rPr lang="en-GB" sz="1400" dirty="0"/>
              <a:t> </a:t>
            </a:r>
            <a:r>
              <a:rPr lang="en-GB" sz="1400" dirty="0" err="1"/>
              <a:t>ochr</a:t>
            </a:r>
            <a:r>
              <a:rPr lang="en-GB" sz="1400" dirty="0"/>
              <a:t> </a:t>
            </a:r>
            <a:r>
              <a:rPr lang="en-GB" sz="1400" dirty="0" err="1"/>
              <a:t>cywir</a:t>
            </a:r>
            <a:r>
              <a:rPr lang="en-GB" sz="1400" dirty="0"/>
              <a:t> a </a:t>
            </a:r>
            <a:r>
              <a:rPr lang="en-GB" sz="1400" dirty="0" err="1"/>
              <a:t>dewis</a:t>
            </a:r>
            <a:r>
              <a:rPr lang="en-GB" sz="1400" dirty="0"/>
              <a:t> </a:t>
            </a:r>
            <a:r>
              <a:rPr lang="en-GB" sz="1400" dirty="0" err="1"/>
              <a:t>dulliau</a:t>
            </a:r>
            <a:r>
              <a:rPr lang="en-GB" sz="1400" dirty="0"/>
              <a:t> </a:t>
            </a:r>
            <a:r>
              <a:rPr lang="en-GB" sz="1400" dirty="0" err="1"/>
              <a:t>priodol</a:t>
            </a:r>
            <a:r>
              <a:rPr lang="en-GB" sz="1400" dirty="0"/>
              <a:t> </a:t>
            </a:r>
            <a:r>
              <a:rPr lang="en-GB" sz="1400" dirty="0" err="1"/>
              <a:t>i</a:t>
            </a:r>
            <a:r>
              <a:rPr lang="en-GB" sz="1400" dirty="0"/>
              <a:t> </a:t>
            </a:r>
            <a:r>
              <a:rPr lang="en-GB" sz="1400" dirty="0" err="1"/>
              <a:t>ddarganfod</a:t>
            </a:r>
            <a:r>
              <a:rPr lang="en-GB" sz="1400" dirty="0"/>
              <a:t> </a:t>
            </a:r>
            <a:r>
              <a:rPr lang="en-GB" sz="1400" dirty="0" err="1"/>
              <a:t>hydoedd</a:t>
            </a:r>
            <a:r>
              <a:rPr lang="en-GB" sz="1400" dirty="0"/>
              <a:t> </a:t>
            </a:r>
            <a:r>
              <a:rPr lang="en-GB" sz="1400" dirty="0" err="1"/>
              <a:t>anhysbys</a:t>
            </a:r>
            <a:r>
              <a:rPr lang="en-GB" sz="1400" dirty="0"/>
              <a:t>.</a:t>
            </a:r>
          </a:p>
          <a:p>
            <a:pPr fontAlgn="base"/>
            <a:r>
              <a:rPr lang="en-GB" sz="1400" dirty="0" err="1"/>
              <a:t>Enghraifft</a:t>
            </a:r>
            <a:r>
              <a:rPr lang="en-GB" sz="1400" dirty="0"/>
              <a:t>: “Sut </a:t>
            </a:r>
            <a:r>
              <a:rPr lang="en-GB" sz="1400" dirty="0" err="1"/>
              <a:t>allwch</a:t>
            </a:r>
            <a:r>
              <a:rPr lang="en-GB" sz="1400" dirty="0"/>
              <a:t> chi </a:t>
            </a:r>
            <a:r>
              <a:rPr lang="en-GB" sz="1400" dirty="0" err="1"/>
              <a:t>benderfynu</a:t>
            </a:r>
            <a:r>
              <a:rPr lang="en-GB" sz="1400" dirty="0"/>
              <a:t> pa </a:t>
            </a:r>
            <a:r>
              <a:rPr lang="en-GB" sz="1400" dirty="0" err="1"/>
              <a:t>hyd</a:t>
            </a:r>
            <a:r>
              <a:rPr lang="en-GB" sz="1400" dirty="0"/>
              <a:t> </a:t>
            </a:r>
            <a:r>
              <a:rPr lang="en-GB" sz="1400" dirty="0" err="1"/>
              <a:t>ochr</a:t>
            </a:r>
            <a:r>
              <a:rPr lang="en-GB" sz="1400" dirty="0"/>
              <a:t> </a:t>
            </a:r>
            <a:r>
              <a:rPr lang="en-GB" sz="1400" dirty="0" err="1"/>
              <a:t>i’w</a:t>
            </a:r>
            <a:r>
              <a:rPr lang="en-GB" sz="1400" dirty="0"/>
              <a:t> </a:t>
            </a:r>
            <a:r>
              <a:rPr lang="en-GB" sz="1400" dirty="0" err="1"/>
              <a:t>gyfrifo</a:t>
            </a:r>
            <a:r>
              <a:rPr lang="en-GB" sz="1400" dirty="0"/>
              <a:t> </a:t>
            </a:r>
            <a:r>
              <a:rPr lang="en-GB" sz="1400" dirty="0" err="1"/>
              <a:t>gyntaf</a:t>
            </a:r>
            <a:r>
              <a:rPr lang="en-GB" sz="1400" dirty="0"/>
              <a:t> </a:t>
            </a:r>
            <a:r>
              <a:rPr lang="en-GB" sz="1400" dirty="0" err="1"/>
              <a:t>yn</a:t>
            </a:r>
            <a:r>
              <a:rPr lang="en-GB" sz="1400" dirty="0"/>
              <a:t> y </a:t>
            </a:r>
            <a:r>
              <a:rPr lang="en-GB" sz="1400" dirty="0" err="1"/>
              <a:t>triongl</a:t>
            </a:r>
            <a:r>
              <a:rPr lang="en-GB" sz="1400" dirty="0"/>
              <a:t> </a:t>
            </a:r>
            <a:r>
              <a:rPr lang="en-GB" sz="1400" dirty="0" err="1"/>
              <a:t>hwn</a:t>
            </a:r>
            <a:r>
              <a:rPr lang="en-GB" sz="1400" dirty="0"/>
              <a:t>?”</a:t>
            </a:r>
          </a:p>
          <a:p>
            <a:endParaRPr lang="en-GB" dirty="0"/>
          </a:p>
        </p:txBody>
      </p:sp>
      <p:sp>
        <p:nvSpPr>
          <p:cNvPr id="5" name="TextBox 4">
            <a:extLst>
              <a:ext uri="{FF2B5EF4-FFF2-40B4-BE49-F238E27FC236}">
                <a16:creationId xmlns:a16="http://schemas.microsoft.com/office/drawing/2014/main" id="{FCF83213-EF41-3961-06AC-D9680CE72214}"/>
              </a:ext>
            </a:extLst>
          </p:cNvPr>
          <p:cNvSpPr txBox="1"/>
          <p:nvPr/>
        </p:nvSpPr>
        <p:spPr>
          <a:xfrm>
            <a:off x="182898" y="4700876"/>
            <a:ext cx="4154690" cy="2308324"/>
          </a:xfrm>
          <a:prstGeom prst="rect">
            <a:avLst/>
          </a:prstGeom>
          <a:noFill/>
        </p:spPr>
        <p:txBody>
          <a:bodyPr wrap="square" rtlCol="0">
            <a:spAutoFit/>
          </a:bodyPr>
          <a:lstStyle/>
          <a:p>
            <a:pPr fontAlgn="base"/>
            <a:r>
              <a:rPr lang="en-GB" sz="1400" dirty="0"/>
              <a:t>Mae </a:t>
            </a:r>
            <a:r>
              <a:rPr lang="en-GB" sz="1400" dirty="0" err="1"/>
              <a:t>dysgwyr</a:t>
            </a:r>
            <a:r>
              <a:rPr lang="en-GB" sz="1400" dirty="0"/>
              <a:t> </a:t>
            </a:r>
            <a:r>
              <a:rPr lang="en-GB" sz="1400" dirty="0" err="1"/>
              <a:t>yn</a:t>
            </a:r>
            <a:r>
              <a:rPr lang="en-GB" sz="1400" dirty="0"/>
              <a:t> </a:t>
            </a:r>
            <a:r>
              <a:rPr lang="en-GB" sz="1400" dirty="0" err="1"/>
              <a:t>defnyddio</a:t>
            </a:r>
            <a:r>
              <a:rPr lang="en-GB" sz="1400" dirty="0"/>
              <a:t> </a:t>
            </a:r>
            <a:r>
              <a:rPr lang="en-GB" sz="1400" dirty="0" err="1"/>
              <a:t>rhesymu</a:t>
            </a:r>
            <a:r>
              <a:rPr lang="en-GB" sz="1400" dirty="0"/>
              <a:t> </a:t>
            </a:r>
            <a:r>
              <a:rPr lang="en-GB" sz="1400" dirty="0" err="1"/>
              <a:t>rhesymegol</a:t>
            </a:r>
            <a:r>
              <a:rPr lang="en-GB" sz="1400" dirty="0"/>
              <a:t> </a:t>
            </a:r>
            <a:r>
              <a:rPr lang="en-GB" sz="1400" dirty="0" err="1"/>
              <a:t>i</a:t>
            </a:r>
            <a:r>
              <a:rPr lang="en-GB" sz="1400" dirty="0"/>
              <a:t> </a:t>
            </a:r>
            <a:r>
              <a:rPr lang="en-GB" sz="1400" dirty="0" err="1"/>
              <a:t>gyfiawnhau</a:t>
            </a:r>
            <a:r>
              <a:rPr lang="en-GB" sz="1400" dirty="0"/>
              <a:t> </a:t>
            </a:r>
            <a:r>
              <a:rPr lang="en-GB" sz="1400" dirty="0" err="1"/>
              <a:t>eu</a:t>
            </a:r>
            <a:r>
              <a:rPr lang="en-GB" sz="1400" dirty="0"/>
              <a:t> </a:t>
            </a:r>
            <a:r>
              <a:rPr lang="en-GB" sz="1400" dirty="0" err="1"/>
              <a:t>cyfrifiadau</a:t>
            </a:r>
            <a:r>
              <a:rPr lang="en-GB" sz="1400" dirty="0"/>
              <a:t> ac </a:t>
            </a:r>
            <a:r>
              <a:rPr lang="en-GB" sz="1400" dirty="0" err="1"/>
              <a:t>esbonio</a:t>
            </a:r>
            <a:r>
              <a:rPr lang="en-GB" sz="1400" dirty="0"/>
              <a:t> pam </a:t>
            </a:r>
            <a:r>
              <a:rPr lang="en-GB" sz="1400" dirty="0" err="1"/>
              <a:t>mae</a:t>
            </a:r>
            <a:r>
              <a:rPr lang="en-GB" sz="1400" dirty="0"/>
              <a:t> theorem Pythagoras </a:t>
            </a:r>
            <a:r>
              <a:rPr lang="en-GB" sz="1400" dirty="0" err="1"/>
              <a:t>yn</a:t>
            </a:r>
            <a:r>
              <a:rPr lang="en-GB" sz="1400" dirty="0"/>
              <a:t> </a:t>
            </a:r>
            <a:r>
              <a:rPr lang="en-GB" sz="1400" dirty="0" err="1"/>
              <a:t>gweithio</a:t>
            </a:r>
            <a:r>
              <a:rPr lang="en-GB" sz="1400" dirty="0"/>
              <a:t> </a:t>
            </a:r>
            <a:r>
              <a:rPr lang="en-GB" sz="1400" dirty="0" err="1"/>
              <a:t>ar</a:t>
            </a:r>
            <a:r>
              <a:rPr lang="en-GB" sz="1400" dirty="0"/>
              <a:t> </a:t>
            </a:r>
            <a:r>
              <a:rPr lang="en-GB" sz="1400" dirty="0" err="1"/>
              <a:t>gyfer</a:t>
            </a:r>
            <a:r>
              <a:rPr lang="en-GB" sz="1400" dirty="0"/>
              <a:t> </a:t>
            </a:r>
            <a:r>
              <a:rPr lang="en-GB" sz="1400" dirty="0" err="1"/>
              <a:t>trionglau</a:t>
            </a:r>
            <a:r>
              <a:rPr lang="en-GB" sz="1400" dirty="0"/>
              <a:t> </a:t>
            </a:r>
            <a:r>
              <a:rPr lang="en-GB" sz="1400" dirty="0" err="1"/>
              <a:t>ongl</a:t>
            </a:r>
            <a:r>
              <a:rPr lang="en-GB" sz="1400" dirty="0"/>
              <a:t> </a:t>
            </a:r>
            <a:r>
              <a:rPr lang="en-GB" sz="1400" dirty="0" err="1"/>
              <a:t>sgwâr</a:t>
            </a:r>
            <a:r>
              <a:rPr lang="en-GB" sz="1400" dirty="0"/>
              <a:t> </a:t>
            </a:r>
            <a:r>
              <a:rPr lang="en-GB" sz="1400" dirty="0" err="1"/>
              <a:t>yn</a:t>
            </a:r>
            <a:r>
              <a:rPr lang="en-GB" sz="1400" dirty="0"/>
              <a:t> </a:t>
            </a:r>
            <a:r>
              <a:rPr lang="en-GB" sz="1400" dirty="0" err="1"/>
              <a:t>unig</a:t>
            </a:r>
            <a:r>
              <a:rPr lang="en-GB" sz="1400" dirty="0"/>
              <a:t>. Gallant </a:t>
            </a:r>
            <a:r>
              <a:rPr lang="en-GB" sz="1400" dirty="0" err="1"/>
              <a:t>wirio</a:t>
            </a:r>
            <a:r>
              <a:rPr lang="en-GB" sz="1400" dirty="0"/>
              <a:t> </a:t>
            </a:r>
            <a:r>
              <a:rPr lang="en-GB" sz="1400" dirty="0" err="1"/>
              <a:t>datrysiadau</a:t>
            </a:r>
            <a:r>
              <a:rPr lang="en-GB" sz="1400" dirty="0"/>
              <a:t> a nodi </a:t>
            </a:r>
            <a:r>
              <a:rPr lang="en-GB" sz="1400" dirty="0" err="1"/>
              <a:t>gwallau</a:t>
            </a:r>
            <a:r>
              <a:rPr lang="en-GB" sz="1400" dirty="0"/>
              <a:t> </a:t>
            </a:r>
            <a:r>
              <a:rPr lang="en-GB" sz="1400" dirty="0" err="1"/>
              <a:t>mewn</a:t>
            </a:r>
            <a:r>
              <a:rPr lang="en-GB" sz="1400" dirty="0"/>
              <a:t> </a:t>
            </a:r>
            <a:r>
              <a:rPr lang="en-GB" sz="1400" dirty="0" err="1"/>
              <a:t>rhesymu</a:t>
            </a:r>
            <a:r>
              <a:rPr lang="en-GB" sz="1400" dirty="0"/>
              <a:t> neu </a:t>
            </a:r>
            <a:r>
              <a:rPr lang="en-GB" sz="1400" dirty="0" err="1"/>
              <a:t>gyfrifo</a:t>
            </a:r>
            <a:r>
              <a:rPr lang="en-GB" sz="1400" dirty="0"/>
              <a:t>.</a:t>
            </a:r>
          </a:p>
          <a:p>
            <a:pPr fontAlgn="base"/>
            <a:r>
              <a:rPr lang="en-GB" sz="1400" dirty="0" err="1"/>
              <a:t>Enghraiff</a:t>
            </a:r>
            <a:r>
              <a:rPr lang="en-GB" sz="1400" dirty="0"/>
              <a:t>: “</a:t>
            </a:r>
            <a:r>
              <a:rPr lang="en-GB" sz="1400" dirty="0" err="1"/>
              <a:t>Nid</a:t>
            </a:r>
            <a:r>
              <a:rPr lang="en-GB" sz="1400" dirty="0"/>
              <a:t> </a:t>
            </a:r>
            <a:r>
              <a:rPr lang="en-GB" sz="1400" dirty="0" err="1"/>
              <a:t>yw’r</a:t>
            </a:r>
            <a:r>
              <a:rPr lang="en-GB" sz="1400" dirty="0"/>
              <a:t> </a:t>
            </a:r>
            <a:r>
              <a:rPr lang="en-GB" sz="1400" dirty="0" err="1"/>
              <a:t>triongl</a:t>
            </a:r>
            <a:r>
              <a:rPr lang="en-GB" sz="1400" dirty="0"/>
              <a:t> </a:t>
            </a:r>
            <a:r>
              <a:rPr lang="en-GB" sz="1400" dirty="0" err="1"/>
              <a:t>hwn</a:t>
            </a:r>
            <a:r>
              <a:rPr lang="en-GB" sz="1400" dirty="0"/>
              <a:t> </a:t>
            </a:r>
            <a:r>
              <a:rPr lang="en-GB" sz="1400" dirty="0" err="1"/>
              <a:t>yn</a:t>
            </a:r>
            <a:r>
              <a:rPr lang="en-GB" sz="1400" dirty="0"/>
              <a:t> un </a:t>
            </a:r>
            <a:r>
              <a:rPr lang="en-GB" sz="1400" dirty="0" err="1"/>
              <a:t>ongl-sgwâr</a:t>
            </a:r>
            <a:r>
              <a:rPr lang="en-GB" sz="1400" dirty="0"/>
              <a:t>. A </a:t>
            </a:r>
            <a:r>
              <a:rPr lang="en-GB" sz="1400" dirty="0" err="1"/>
              <a:t>ellir</a:t>
            </a:r>
            <a:r>
              <a:rPr lang="en-GB" sz="1400" dirty="0"/>
              <a:t> </a:t>
            </a:r>
            <a:r>
              <a:rPr lang="en-GB" sz="1400" dirty="0" err="1"/>
              <a:t>defnyddio</a:t>
            </a:r>
            <a:r>
              <a:rPr lang="en-GB" sz="1400" dirty="0"/>
              <a:t> theorem Pythagoras o </a:t>
            </a:r>
            <a:r>
              <a:rPr lang="en-GB" sz="1400" dirty="0" err="1"/>
              <a:t>hyd</a:t>
            </a:r>
            <a:r>
              <a:rPr lang="en-GB" sz="1400" dirty="0"/>
              <a:t>? Pam neu pam </a:t>
            </a:r>
            <a:r>
              <a:rPr lang="en-GB" sz="1400" dirty="0" err="1"/>
              <a:t>na</a:t>
            </a:r>
            <a:r>
              <a:rPr lang="en-GB" sz="1400" dirty="0"/>
              <a:t>?”</a:t>
            </a:r>
          </a:p>
          <a:p>
            <a:endParaRPr lang="en-GB" dirty="0"/>
          </a:p>
        </p:txBody>
      </p:sp>
    </p:spTree>
    <p:extLst>
      <p:ext uri="{BB962C8B-B14F-4D97-AF65-F5344CB8AC3E}">
        <p14:creationId xmlns:p14="http://schemas.microsoft.com/office/powerpoint/2010/main" val="1237251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6" grpId="0" animBg="1"/>
      <p:bldP spid="7" grpId="0" animBg="1"/>
      <p:bldP spid="8" grpId="0" animBg="1"/>
      <p:bldP spid="10" grpId="0" animBg="1"/>
      <p:bldP spid="11"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BFEE4-A68D-789F-D86C-023D73C4DF1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DDC3EE4-B470-7CDB-D3E7-409321F04DAE}"/>
              </a:ext>
            </a:extLst>
          </p:cNvPr>
          <p:cNvSpPr txBox="1"/>
          <p:nvPr/>
        </p:nvSpPr>
        <p:spPr>
          <a:xfrm>
            <a:off x="1075764" y="1843950"/>
            <a:ext cx="9807687" cy="3170099"/>
          </a:xfrm>
          <a:prstGeom prst="rect">
            <a:avLst/>
          </a:prstGeom>
          <a:noFill/>
        </p:spPr>
        <p:txBody>
          <a:bodyPr wrap="square" rtlCol="0">
            <a:spAutoFit/>
          </a:bodyPr>
          <a:lstStyle/>
          <a:p>
            <a:pPr marL="457200" indent="-457200">
              <a:buAutoNum type="arabicPeriod"/>
            </a:pPr>
            <a:r>
              <a:rPr lang="en-US" b="1" dirty="0"/>
              <a:t>Properties of number - factors, </a:t>
            </a:r>
          </a:p>
          <a:p>
            <a:pPr marL="457200" indent="-457200">
              <a:buAutoNum type="arabicPeriod"/>
            </a:pPr>
            <a:r>
              <a:rPr lang="en-US" b="1" dirty="0"/>
              <a:t>Properties of number - multiples, </a:t>
            </a:r>
          </a:p>
          <a:p>
            <a:pPr marL="457200" indent="-457200">
              <a:buAutoNum type="arabicPeriod"/>
            </a:pPr>
            <a:r>
              <a:rPr lang="en-US" b="1" dirty="0"/>
              <a:t>Properties of number - prime and square numbers</a:t>
            </a:r>
          </a:p>
          <a:p>
            <a:pPr marL="457200" indent="-457200">
              <a:buAutoNum type="arabicPeriod"/>
            </a:pPr>
            <a:r>
              <a:rPr lang="en-US" dirty="0"/>
              <a:t>Apply percentages to solve problems such as percentage increase/decrease</a:t>
            </a:r>
          </a:p>
          <a:p>
            <a:pPr marL="457200" indent="-457200">
              <a:buAutoNum type="arabicPeriod"/>
            </a:pPr>
            <a:r>
              <a:rPr lang="en-GB" b="1" dirty="0"/>
              <a:t>Pythagoras’ theorem.</a:t>
            </a:r>
          </a:p>
          <a:p>
            <a:pPr marL="457200" indent="-457200">
              <a:buAutoNum type="arabicPeriod"/>
            </a:pPr>
            <a:r>
              <a:rPr lang="en-US" sz="2000" dirty="0"/>
              <a:t>Simplifying algebraic expressions</a:t>
            </a:r>
          </a:p>
          <a:p>
            <a:pPr marL="457200" indent="-457200">
              <a:buAutoNum type="arabicPeriod"/>
            </a:pPr>
            <a:r>
              <a:rPr lang="en-GB" dirty="0"/>
              <a:t>Exploring </a:t>
            </a:r>
            <a:r>
              <a:rPr lang="en-GB" i="1" dirty="0"/>
              <a:t>linear</a:t>
            </a:r>
            <a:r>
              <a:rPr lang="en-GB" dirty="0"/>
              <a:t> equations graphically</a:t>
            </a:r>
          </a:p>
          <a:p>
            <a:pPr marL="457200" indent="-457200">
              <a:buAutoNum type="arabicPeriod"/>
            </a:pPr>
            <a:r>
              <a:rPr lang="en-US" dirty="0"/>
              <a:t>Using standard index form to represent large and small numbers</a:t>
            </a:r>
          </a:p>
          <a:p>
            <a:pPr marL="457200" indent="-457200">
              <a:buAutoNum type="arabicPeriod"/>
            </a:pPr>
            <a:r>
              <a:rPr lang="en-US" dirty="0"/>
              <a:t>Using ratios to share a given quantity</a:t>
            </a:r>
          </a:p>
          <a:p>
            <a:pPr marL="457200" indent="-457200">
              <a:buAutoNum type="arabicPeriod"/>
            </a:pPr>
            <a:r>
              <a:rPr lang="en-US" b="1" dirty="0"/>
              <a:t>Represent information by creating a variety of appropriate charts of increasing complexity, including tally charts, frequency tables, bar graphs and line graphs.</a:t>
            </a:r>
          </a:p>
        </p:txBody>
      </p:sp>
    </p:spTree>
    <p:extLst>
      <p:ext uri="{BB962C8B-B14F-4D97-AF65-F5344CB8AC3E}">
        <p14:creationId xmlns:p14="http://schemas.microsoft.com/office/powerpoint/2010/main" val="32052687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B61F807-4BFF-6AD3-E4BF-7D5A81FC7A27}"/>
              </a:ext>
            </a:extLst>
          </p:cNvPr>
          <p:cNvPicPr>
            <a:picLocks noChangeAspect="1"/>
          </p:cNvPicPr>
          <p:nvPr/>
        </p:nvPicPr>
        <p:blipFill>
          <a:blip r:embed="rId2"/>
          <a:srcRect l="7556" t="32555" r="3259" b="10000"/>
          <a:stretch>
            <a:fillRect/>
          </a:stretch>
        </p:blipFill>
        <p:spPr>
          <a:xfrm>
            <a:off x="624840" y="1501140"/>
            <a:ext cx="11073260" cy="4754880"/>
          </a:xfrm>
          <a:prstGeom prst="rect">
            <a:avLst/>
          </a:prstGeom>
        </p:spPr>
      </p:pic>
      <p:sp>
        <p:nvSpPr>
          <p:cNvPr id="7" name="Rectangle 6">
            <a:extLst>
              <a:ext uri="{FF2B5EF4-FFF2-40B4-BE49-F238E27FC236}">
                <a16:creationId xmlns:a16="http://schemas.microsoft.com/office/drawing/2014/main" id="{1B86430D-5B56-B7EA-D176-2875058DAB23}"/>
              </a:ext>
            </a:extLst>
          </p:cNvPr>
          <p:cNvSpPr/>
          <p:nvPr/>
        </p:nvSpPr>
        <p:spPr>
          <a:xfrm>
            <a:off x="624840" y="2037975"/>
            <a:ext cx="2632038" cy="1051411"/>
          </a:xfrm>
          <a:prstGeom prst="rect">
            <a:avLst/>
          </a:prstGeom>
          <a:noFill/>
          <a:ln w="57150">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313014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2599EE-F3D3-DAB1-A72F-DF4CB3E91694}"/>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3DF3EBB5-C9EF-5F3E-A09F-07AC2D304187}"/>
              </a:ext>
            </a:extLst>
          </p:cNvPr>
          <p:cNvGraphicFramePr/>
          <p:nvPr>
            <p:extLst>
              <p:ext uri="{D42A27DB-BD31-4B8C-83A1-F6EECF244321}">
                <p14:modId xmlns:p14="http://schemas.microsoft.com/office/powerpoint/2010/main" val="3906155985"/>
              </p:ext>
            </p:extLst>
          </p:nvPr>
        </p:nvGraphicFramePr>
        <p:xfrm>
          <a:off x="3495392" y="2469063"/>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C01ED263-5E33-A239-AFCB-FC72D17AAB02}"/>
              </a:ext>
            </a:extLst>
          </p:cNvPr>
          <p:cNvSpPr txBox="1"/>
          <p:nvPr/>
        </p:nvSpPr>
        <p:spPr>
          <a:xfrm>
            <a:off x="5780961" y="642747"/>
            <a:ext cx="7762761" cy="7848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ts val="600"/>
              </a:spcAft>
              <a:defRPr/>
            </a:pPr>
            <a:r>
              <a:rPr lang="en-US" altLang="en-US" sz="3200" dirty="0">
                <a:solidFill>
                  <a:srgbClr val="0070C0"/>
                </a:solidFill>
                <a:latin typeface="Arial" panose="020B0604020202020204" pitchFamily="34" charset="0"/>
                <a:cs typeface="Arial" panose="020B0604020202020204" pitchFamily="34" charset="0"/>
              </a:rPr>
              <a:t>Mathematical proficiencies</a:t>
            </a:r>
            <a:br>
              <a:rPr lang="en-US" altLang="en-US" sz="3200" dirty="0">
                <a:solidFill>
                  <a:srgbClr val="0070C0"/>
                </a:solidFill>
                <a:latin typeface="Arial" panose="020B0604020202020204" pitchFamily="34" charset="0"/>
                <a:cs typeface="Arial" panose="020B0604020202020204" pitchFamily="34" charset="0"/>
              </a:rPr>
            </a:br>
            <a:endParaRPr lang="en-US" dirty="0">
              <a:solidFill>
                <a:prstClr val="black"/>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A63D99A-D12A-5913-94DF-A79FABBFA005}"/>
              </a:ext>
            </a:extLst>
          </p:cNvPr>
          <p:cNvSpPr txBox="1"/>
          <p:nvPr/>
        </p:nvSpPr>
        <p:spPr>
          <a:xfrm>
            <a:off x="384313" y="2054087"/>
            <a:ext cx="3207026" cy="2343206"/>
          </a:xfrm>
          <a:prstGeom prst="rect">
            <a:avLst/>
          </a:prstGeom>
          <a:noFill/>
        </p:spPr>
        <p:txBody>
          <a:bodyPr wrap="square" rtlCol="0">
            <a:spAutoFit/>
          </a:bodyPr>
          <a:lstStyle/>
          <a:p>
            <a:pPr defTabSz="914400" fontAlgn="base">
              <a:lnSpc>
                <a:spcPct val="90000"/>
              </a:lnSpc>
              <a:spcBef>
                <a:spcPct val="0"/>
              </a:spcBef>
              <a:spcAft>
                <a:spcPts val="600"/>
              </a:spcAft>
              <a:defRPr/>
            </a:pPr>
            <a:r>
              <a:rPr lang="en-US" altLang="en-US" sz="3200" b="1" dirty="0">
                <a:solidFill>
                  <a:srgbClr val="0070C0"/>
                </a:solidFill>
                <a:latin typeface="Arial" panose="020B0604020202020204" pitchFamily="34" charset="0"/>
                <a:cs typeface="Arial" panose="020B0604020202020204" pitchFamily="34" charset="0"/>
              </a:rPr>
              <a:t>Activity 3</a:t>
            </a:r>
          </a:p>
          <a:p>
            <a:pPr defTabSz="914400" fontAlgn="base">
              <a:lnSpc>
                <a:spcPct val="90000"/>
              </a:lnSpc>
              <a:spcBef>
                <a:spcPct val="0"/>
              </a:spcBef>
              <a:spcAft>
                <a:spcPts val="600"/>
              </a:spcAft>
              <a:defRPr/>
            </a:pPr>
            <a:endParaRPr lang="en-US" altLang="en-US" sz="3200" b="1" dirty="0">
              <a:solidFill>
                <a:srgbClr val="0070C0"/>
              </a:solidFill>
              <a:latin typeface="Arial" panose="020B0604020202020204" pitchFamily="34" charset="0"/>
              <a:cs typeface="Arial" panose="020B0604020202020204" pitchFamily="34" charset="0"/>
            </a:endParaRPr>
          </a:p>
          <a:p>
            <a:pPr defTabSz="914400" eaLnBrk="0" fontAlgn="base" hangingPunct="0">
              <a:spcBef>
                <a:spcPct val="0"/>
              </a:spcBef>
              <a:spcAft>
                <a:spcPts val="400"/>
              </a:spcAft>
              <a:defRPr/>
            </a:pPr>
            <a:r>
              <a:rPr lang="en-US" b="1" dirty="0">
                <a:solidFill>
                  <a:prstClr val="black"/>
                </a:solidFill>
                <a:latin typeface="Arial" panose="020B0604020202020204" pitchFamily="34" charset="0"/>
                <a:cs typeface="Arial" panose="020B0604020202020204" pitchFamily="34" charset="0"/>
              </a:rPr>
              <a:t>XXXXXXX</a:t>
            </a:r>
          </a:p>
          <a:p>
            <a:pPr defTabSz="914400" eaLnBrk="0" fontAlgn="base" hangingPunct="0">
              <a:spcBef>
                <a:spcPct val="0"/>
              </a:spcBef>
              <a:spcAft>
                <a:spcPts val="400"/>
              </a:spcAft>
              <a:defRPr/>
            </a:pPr>
            <a:endParaRPr lang="en-US" b="1" dirty="0">
              <a:solidFill>
                <a:prstClr val="black"/>
              </a:solidFill>
              <a:latin typeface="Arial" panose="020B0604020202020204" pitchFamily="34" charset="0"/>
              <a:cs typeface="Arial" panose="020B0604020202020204" pitchFamily="34" charset="0"/>
            </a:endParaRPr>
          </a:p>
          <a:p>
            <a:pPr defTabSz="914400" eaLnBrk="0" fontAlgn="base" hangingPunct="0">
              <a:spcBef>
                <a:spcPct val="0"/>
              </a:spcBef>
              <a:spcAft>
                <a:spcPct val="0"/>
              </a:spcAft>
              <a:defRPr/>
            </a:pPr>
            <a:r>
              <a:rPr lang="en-US" dirty="0">
                <a:solidFill>
                  <a:prstClr val="black"/>
                </a:solidFill>
                <a:latin typeface="Arial" panose="020B0604020202020204" pitchFamily="34" charset="0"/>
                <a:cs typeface="Arial" panose="020B0604020202020204" pitchFamily="34" charset="0"/>
              </a:rPr>
              <a:t> </a:t>
            </a:r>
          </a:p>
          <a:p>
            <a:endParaRPr lang="en-GB" dirty="0"/>
          </a:p>
        </p:txBody>
      </p:sp>
      <p:sp>
        <p:nvSpPr>
          <p:cNvPr id="4" name="Speech Bubble: Rectangle with Corners Rounded 3">
            <a:extLst>
              <a:ext uri="{FF2B5EF4-FFF2-40B4-BE49-F238E27FC236}">
                <a16:creationId xmlns:a16="http://schemas.microsoft.com/office/drawing/2014/main" id="{8DF464E2-3F8D-4489-D48B-ADF25CF0BA11}"/>
              </a:ext>
            </a:extLst>
          </p:cNvPr>
          <p:cNvSpPr/>
          <p:nvPr/>
        </p:nvSpPr>
        <p:spPr>
          <a:xfrm>
            <a:off x="7757546" y="1866258"/>
            <a:ext cx="2575175" cy="887441"/>
          </a:xfrm>
          <a:prstGeom prst="wedgeRoundRectCallout">
            <a:avLst>
              <a:gd name="adj1" fmla="val -51452"/>
              <a:gd name="adj2" fmla="val 877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6" name="Speech Bubble: Rectangle with Corners Rounded 5">
            <a:extLst>
              <a:ext uri="{FF2B5EF4-FFF2-40B4-BE49-F238E27FC236}">
                <a16:creationId xmlns:a16="http://schemas.microsoft.com/office/drawing/2014/main" id="{304F6423-AEDA-19EA-9551-0B50350F7F36}"/>
              </a:ext>
            </a:extLst>
          </p:cNvPr>
          <p:cNvSpPr/>
          <p:nvPr/>
        </p:nvSpPr>
        <p:spPr>
          <a:xfrm>
            <a:off x="9182155" y="3058967"/>
            <a:ext cx="2575175" cy="887441"/>
          </a:xfrm>
          <a:prstGeom prst="wedgeRoundRectCallout">
            <a:avLst>
              <a:gd name="adj1" fmla="val -32926"/>
              <a:gd name="adj2" fmla="val 8398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0576B586-92F9-72DF-3DD8-15C33FCF2176}"/>
              </a:ext>
            </a:extLst>
          </p:cNvPr>
          <p:cNvSpPr/>
          <p:nvPr/>
        </p:nvSpPr>
        <p:spPr>
          <a:xfrm>
            <a:off x="8674469" y="4987894"/>
            <a:ext cx="2575175" cy="887441"/>
          </a:xfrm>
          <a:prstGeom prst="wedgeRoundRectCallout">
            <a:avLst>
              <a:gd name="adj1" fmla="val -53511"/>
              <a:gd name="adj2" fmla="val 10564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8" name="Speech Bubble: Rectangle with Corners Rounded 7">
            <a:extLst>
              <a:ext uri="{FF2B5EF4-FFF2-40B4-BE49-F238E27FC236}">
                <a16:creationId xmlns:a16="http://schemas.microsoft.com/office/drawing/2014/main" id="{703A4E92-9EEA-D399-741D-8BDF01280E1A}"/>
              </a:ext>
            </a:extLst>
          </p:cNvPr>
          <p:cNvSpPr/>
          <p:nvPr/>
        </p:nvSpPr>
        <p:spPr>
          <a:xfrm>
            <a:off x="3811571" y="1280219"/>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0" name="Speech Bubble: Rectangle with Corners Rounded 9">
            <a:extLst>
              <a:ext uri="{FF2B5EF4-FFF2-40B4-BE49-F238E27FC236}">
                <a16:creationId xmlns:a16="http://schemas.microsoft.com/office/drawing/2014/main" id="{4B4374A8-3B20-CE5F-5FC1-85FE0FA76F08}"/>
              </a:ext>
            </a:extLst>
          </p:cNvPr>
          <p:cNvSpPr/>
          <p:nvPr/>
        </p:nvSpPr>
        <p:spPr>
          <a:xfrm>
            <a:off x="3401850" y="2985280"/>
            <a:ext cx="1547838" cy="778338"/>
          </a:xfrm>
          <a:prstGeom prst="wedgeRoundRectCallout">
            <a:avLst>
              <a:gd name="adj1" fmla="val -14946"/>
              <a:gd name="adj2" fmla="val 11038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
            <a:extLst>
              <a:ext uri="{FF2B5EF4-FFF2-40B4-BE49-F238E27FC236}">
                <a16:creationId xmlns:a16="http://schemas.microsoft.com/office/drawing/2014/main" id="{27643B50-3F9B-58F1-64C9-697E1C1AAEEB}"/>
              </a:ext>
            </a:extLst>
          </p:cNvPr>
          <p:cNvSpPr/>
          <p:nvPr/>
        </p:nvSpPr>
        <p:spPr>
          <a:xfrm>
            <a:off x="1811680" y="4896046"/>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1209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4" grpId="0" animBg="1"/>
      <p:bldP spid="6" grpId="0" animBg="1"/>
      <p:bldP spid="7" grpId="0" animBg="1"/>
      <p:bldP spid="8" grpId="0" animBg="1"/>
      <p:bldP spid="10" grpId="0" animBg="1"/>
      <p:bldP spid="11"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AE1CE-8DEB-AACE-0446-72C189D83D60}"/>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55D42552-05A7-AAA6-0270-D87A252332F4}"/>
              </a:ext>
            </a:extLst>
          </p:cNvPr>
          <p:cNvGraphicFramePr/>
          <p:nvPr>
            <p:extLst>
              <p:ext uri="{D42A27DB-BD31-4B8C-83A1-F6EECF244321}">
                <p14:modId xmlns:p14="http://schemas.microsoft.com/office/powerpoint/2010/main" val="3707590194"/>
              </p:ext>
            </p:extLst>
          </p:nvPr>
        </p:nvGraphicFramePr>
        <p:xfrm>
          <a:off x="3495392" y="2469063"/>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1">
            <a:extLst>
              <a:ext uri="{FF2B5EF4-FFF2-40B4-BE49-F238E27FC236}">
                <a16:creationId xmlns:a16="http://schemas.microsoft.com/office/drawing/2014/main" id="{6C875E1C-1BEE-03E4-0091-9A6C6FEA2FA5}"/>
              </a:ext>
            </a:extLst>
          </p:cNvPr>
          <p:cNvSpPr txBox="1"/>
          <p:nvPr/>
        </p:nvSpPr>
        <p:spPr>
          <a:xfrm>
            <a:off x="2316000" y="6103713"/>
            <a:ext cx="2171699" cy="369332"/>
          </a:xfrm>
          <a:prstGeom prst="rect">
            <a:avLst/>
          </a:prstGeom>
          <a:noFill/>
        </p:spPr>
        <p:txBody>
          <a:bodyPr wrap="square" rtlCol="0">
            <a:spAutoFit/>
          </a:bodyPr>
          <a:ls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a:lstStyle>
          <a:p>
            <a:pPr defTabSz="914400">
              <a:defRPr/>
            </a:pPr>
            <a:r>
              <a:rPr lang="cy-GB" dirty="0">
                <a:solidFill>
                  <a:prstClr val="black"/>
                </a:solidFill>
                <a:latin typeface="Arial" panose="020B0604020202020204" pitchFamily="34" charset="0"/>
                <a:hlinkClick r:id="rId8"/>
              </a:rPr>
              <a:t>Fideo </a:t>
            </a:r>
            <a:r>
              <a:rPr lang="cy-GB" dirty="0" err="1">
                <a:solidFill>
                  <a:prstClr val="black"/>
                </a:solidFill>
                <a:latin typeface="Arial" panose="020B0604020202020204" pitchFamily="34" charset="0"/>
                <a:hlinkClick r:id="rId8"/>
              </a:rPr>
              <a:t>hyfedreddau</a:t>
            </a:r>
            <a:endParaRPr lang="cy-GB" dirty="0">
              <a:solidFill>
                <a:prstClr val="black"/>
              </a:solidFill>
              <a:latin typeface="Arial" panose="020B0604020202020204" pitchFamily="34" charset="0"/>
            </a:endParaRPr>
          </a:p>
        </p:txBody>
      </p:sp>
      <p:sp>
        <p:nvSpPr>
          <p:cNvPr id="9" name="TextBox 8">
            <a:extLst>
              <a:ext uri="{FF2B5EF4-FFF2-40B4-BE49-F238E27FC236}">
                <a16:creationId xmlns:a16="http://schemas.microsoft.com/office/drawing/2014/main" id="{82E440DF-C800-0B51-60BB-1E713D2459EB}"/>
              </a:ext>
            </a:extLst>
          </p:cNvPr>
          <p:cNvSpPr txBox="1"/>
          <p:nvPr/>
        </p:nvSpPr>
        <p:spPr>
          <a:xfrm>
            <a:off x="6244086" y="711498"/>
            <a:ext cx="9143999" cy="53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914400" fontAlgn="base">
              <a:lnSpc>
                <a:spcPct val="90000"/>
              </a:lnSpc>
              <a:spcBef>
                <a:spcPct val="0"/>
              </a:spcBef>
              <a:spcAft>
                <a:spcPts val="600"/>
              </a:spcAft>
              <a:defRPr/>
            </a:pPr>
            <a:r>
              <a:rPr lang="cy-GB" altLang="en-US" sz="3200" dirty="0">
                <a:solidFill>
                  <a:srgbClr val="0070C0"/>
                </a:solidFill>
                <a:latin typeface="Arial" panose="020B0604020202020204" pitchFamily="34" charset="0"/>
                <a:cs typeface="Arial" panose="020B0604020202020204" pitchFamily="34" charset="0"/>
              </a:rPr>
              <a:t>Hyfedreddau mathemategol</a:t>
            </a:r>
          </a:p>
        </p:txBody>
      </p:sp>
      <p:sp>
        <p:nvSpPr>
          <p:cNvPr id="3" name="TextBox 2">
            <a:extLst>
              <a:ext uri="{FF2B5EF4-FFF2-40B4-BE49-F238E27FC236}">
                <a16:creationId xmlns:a16="http://schemas.microsoft.com/office/drawing/2014/main" id="{C79BCE8C-3CBB-6EF3-452B-BCB221B736EF}"/>
              </a:ext>
            </a:extLst>
          </p:cNvPr>
          <p:cNvSpPr txBox="1"/>
          <p:nvPr/>
        </p:nvSpPr>
        <p:spPr>
          <a:xfrm>
            <a:off x="556591" y="2339009"/>
            <a:ext cx="3357318" cy="1874359"/>
          </a:xfrm>
          <a:prstGeom prst="rect">
            <a:avLst/>
          </a:prstGeom>
          <a:noFill/>
        </p:spPr>
        <p:txBody>
          <a:bodyPr wrap="square" rtlCol="0">
            <a:spAutoFit/>
          </a:bodyPr>
          <a:lstStyle/>
          <a:p>
            <a:pPr defTabSz="914400" fontAlgn="base">
              <a:lnSpc>
                <a:spcPct val="90000"/>
              </a:lnSpc>
              <a:spcBef>
                <a:spcPct val="0"/>
              </a:spcBef>
              <a:spcAft>
                <a:spcPts val="600"/>
              </a:spcAft>
              <a:defRPr/>
            </a:pPr>
            <a:r>
              <a:rPr lang="cy-GB" altLang="en-US" sz="3200" b="1" dirty="0">
                <a:solidFill>
                  <a:srgbClr val="0070C0"/>
                </a:solidFill>
                <a:latin typeface="Arial" panose="020B0604020202020204" pitchFamily="34" charset="0"/>
                <a:cs typeface="Arial" panose="020B0604020202020204" pitchFamily="34" charset="0"/>
              </a:rPr>
              <a:t>Gweithgaredd 3</a:t>
            </a:r>
          </a:p>
          <a:p>
            <a:pPr defTabSz="914400" eaLnBrk="0" fontAlgn="base" hangingPunct="0">
              <a:spcBef>
                <a:spcPct val="0"/>
              </a:spcBef>
              <a:spcAft>
                <a:spcPts val="400"/>
              </a:spcAft>
              <a:defRPr/>
            </a:pPr>
            <a:endParaRPr lang="cy-GB" b="1" dirty="0">
              <a:solidFill>
                <a:prstClr val="black"/>
              </a:solidFill>
              <a:latin typeface="Arial" panose="020B0604020202020204" pitchFamily="34" charset="0"/>
              <a:cs typeface="Arial" panose="020B0604020202020204" pitchFamily="34" charset="0"/>
            </a:endParaRPr>
          </a:p>
          <a:p>
            <a:pPr defTabSz="914400" eaLnBrk="0" fontAlgn="base" hangingPunct="0">
              <a:spcBef>
                <a:spcPct val="0"/>
              </a:spcBef>
              <a:spcAft>
                <a:spcPts val="400"/>
              </a:spcAft>
              <a:defRPr/>
            </a:pPr>
            <a:r>
              <a:rPr lang="cy-GB" b="1" dirty="0">
                <a:solidFill>
                  <a:prstClr val="black"/>
                </a:solidFill>
                <a:latin typeface="Arial" panose="020B0604020202020204" pitchFamily="34" charset="0"/>
                <a:cs typeface="Arial" panose="020B0604020202020204" pitchFamily="34" charset="0"/>
              </a:rPr>
              <a:t>XXXXXX</a:t>
            </a:r>
          </a:p>
          <a:p>
            <a:pPr defTabSz="914400" eaLnBrk="0" fontAlgn="base" hangingPunct="0">
              <a:spcBef>
                <a:spcPct val="0"/>
              </a:spcBef>
              <a:spcAft>
                <a:spcPts val="400"/>
              </a:spcAft>
              <a:defRPr/>
            </a:pPr>
            <a:endParaRPr lang="cy-GB" b="1" dirty="0">
              <a:solidFill>
                <a:prstClr val="black"/>
              </a:solidFill>
              <a:latin typeface="Arial" panose="020B0604020202020204" pitchFamily="34" charset="0"/>
              <a:cs typeface="Arial" panose="020B0604020202020204" pitchFamily="34" charset="0"/>
            </a:endParaRPr>
          </a:p>
          <a:p>
            <a:endParaRPr lang="en-GB" dirty="0"/>
          </a:p>
        </p:txBody>
      </p:sp>
      <p:sp>
        <p:nvSpPr>
          <p:cNvPr id="6" name="Speech Bubble: Rectangle with Corners Rounded 5">
            <a:extLst>
              <a:ext uri="{FF2B5EF4-FFF2-40B4-BE49-F238E27FC236}">
                <a16:creationId xmlns:a16="http://schemas.microsoft.com/office/drawing/2014/main" id="{EBEE1932-AE37-FA55-BB4D-2158C03AD0A5}"/>
              </a:ext>
            </a:extLst>
          </p:cNvPr>
          <p:cNvSpPr/>
          <p:nvPr/>
        </p:nvSpPr>
        <p:spPr>
          <a:xfrm>
            <a:off x="7757546" y="1866258"/>
            <a:ext cx="2575175" cy="887441"/>
          </a:xfrm>
          <a:prstGeom prst="wedgeRoundRectCallout">
            <a:avLst>
              <a:gd name="adj1" fmla="val -51452"/>
              <a:gd name="adj2" fmla="val 8772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7" name="Speech Bubble: Rectangle with Corners Rounded 6">
            <a:extLst>
              <a:ext uri="{FF2B5EF4-FFF2-40B4-BE49-F238E27FC236}">
                <a16:creationId xmlns:a16="http://schemas.microsoft.com/office/drawing/2014/main" id="{8288A573-DA19-8C7D-D704-88121EB9693A}"/>
              </a:ext>
            </a:extLst>
          </p:cNvPr>
          <p:cNvSpPr/>
          <p:nvPr/>
        </p:nvSpPr>
        <p:spPr>
          <a:xfrm>
            <a:off x="9182155" y="3058967"/>
            <a:ext cx="2575175" cy="887441"/>
          </a:xfrm>
          <a:prstGeom prst="wedgeRoundRectCallout">
            <a:avLst>
              <a:gd name="adj1" fmla="val -32926"/>
              <a:gd name="adj2" fmla="val 8398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8" name="Speech Bubble: Rectangle with Corners Rounded 7">
            <a:extLst>
              <a:ext uri="{FF2B5EF4-FFF2-40B4-BE49-F238E27FC236}">
                <a16:creationId xmlns:a16="http://schemas.microsoft.com/office/drawing/2014/main" id="{80CDA5A2-3518-DB9E-7728-C5D5B4F5557B}"/>
              </a:ext>
            </a:extLst>
          </p:cNvPr>
          <p:cNvSpPr/>
          <p:nvPr/>
        </p:nvSpPr>
        <p:spPr>
          <a:xfrm>
            <a:off x="8674469" y="4987894"/>
            <a:ext cx="2575175" cy="887441"/>
          </a:xfrm>
          <a:prstGeom prst="wedgeRoundRectCallout">
            <a:avLst>
              <a:gd name="adj1" fmla="val -53511"/>
              <a:gd name="adj2" fmla="val 105642"/>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0" name="Speech Bubble: Rectangle with Corners Rounded 9">
            <a:extLst>
              <a:ext uri="{FF2B5EF4-FFF2-40B4-BE49-F238E27FC236}">
                <a16:creationId xmlns:a16="http://schemas.microsoft.com/office/drawing/2014/main" id="{6C56BE2B-FCB4-05EF-44A8-9E5CD5BAF270}"/>
              </a:ext>
            </a:extLst>
          </p:cNvPr>
          <p:cNvSpPr/>
          <p:nvPr/>
        </p:nvSpPr>
        <p:spPr>
          <a:xfrm>
            <a:off x="3811571" y="1280219"/>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1" name="Speech Bubble: Rectangle with Corners Rounded 10">
            <a:extLst>
              <a:ext uri="{FF2B5EF4-FFF2-40B4-BE49-F238E27FC236}">
                <a16:creationId xmlns:a16="http://schemas.microsoft.com/office/drawing/2014/main" id="{AC814D22-04AB-66E0-4BA5-D52785739D47}"/>
              </a:ext>
            </a:extLst>
          </p:cNvPr>
          <p:cNvSpPr/>
          <p:nvPr/>
        </p:nvSpPr>
        <p:spPr>
          <a:xfrm>
            <a:off x="3401850" y="2985280"/>
            <a:ext cx="1547838" cy="778338"/>
          </a:xfrm>
          <a:prstGeom prst="wedgeRoundRectCallout">
            <a:avLst>
              <a:gd name="adj1" fmla="val -14946"/>
              <a:gd name="adj2" fmla="val 11038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
        <p:nvSpPr>
          <p:cNvPr id="12" name="Speech Bubble: Rectangle with Corners Rounded 11">
            <a:extLst>
              <a:ext uri="{FF2B5EF4-FFF2-40B4-BE49-F238E27FC236}">
                <a16:creationId xmlns:a16="http://schemas.microsoft.com/office/drawing/2014/main" id="{AF657E70-9E8F-E481-49A5-E407A3A65131}"/>
              </a:ext>
            </a:extLst>
          </p:cNvPr>
          <p:cNvSpPr/>
          <p:nvPr/>
        </p:nvSpPr>
        <p:spPr>
          <a:xfrm>
            <a:off x="1983508" y="4914869"/>
            <a:ext cx="2575175" cy="887441"/>
          </a:xfrm>
          <a:prstGeom prst="wedgeRoundRectCallout">
            <a:avLst>
              <a:gd name="adj1" fmla="val 48383"/>
              <a:gd name="adj2" fmla="val 7502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4400" eaLnBrk="0" fontAlgn="base" hangingPunct="0">
              <a:spcBef>
                <a:spcPct val="0"/>
              </a:spcBef>
              <a:spcAft>
                <a:spcPct val="0"/>
              </a:spcAft>
              <a:defRPr/>
            </a:pPr>
            <a:endParaRPr lang="en-GB" sz="13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5772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6" grpId="0" animBg="1"/>
      <p:bldP spid="7" grpId="0" animBg="1"/>
      <p:bldP spid="8" grpId="0" animBg="1"/>
      <p:bldP spid="10" grpId="0" animBg="1"/>
      <p:bldP spid="11" grpId="0" animBg="1"/>
      <p:bldP spid="1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397983-E35E-C782-D288-EAE07CCD911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6EB8EF85-6432-DC0A-C695-88AD6759C471}"/>
              </a:ext>
            </a:extLst>
          </p:cNvPr>
          <p:cNvPicPr>
            <a:picLocks noChangeAspect="1"/>
          </p:cNvPicPr>
          <p:nvPr/>
        </p:nvPicPr>
        <p:blipFill>
          <a:blip r:embed="rId3"/>
          <a:srcRect l="29333" t="17445" r="30815" b="22666"/>
          <a:stretch>
            <a:fillRect/>
          </a:stretch>
        </p:blipFill>
        <p:spPr>
          <a:xfrm>
            <a:off x="2632710" y="119626"/>
            <a:ext cx="6926580" cy="6939454"/>
          </a:xfrm>
          <a:prstGeom prst="rect">
            <a:avLst/>
          </a:prstGeom>
        </p:spPr>
      </p:pic>
    </p:spTree>
    <p:extLst>
      <p:ext uri="{BB962C8B-B14F-4D97-AF65-F5344CB8AC3E}">
        <p14:creationId xmlns:p14="http://schemas.microsoft.com/office/powerpoint/2010/main" val="35826526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938434-E461-769D-690D-8198DE731183}"/>
              </a:ext>
            </a:extLst>
          </p:cNvPr>
          <p:cNvPicPr>
            <a:picLocks noChangeAspect="1"/>
          </p:cNvPicPr>
          <p:nvPr/>
        </p:nvPicPr>
        <p:blipFill>
          <a:blip r:embed="rId2"/>
          <a:srcRect l="23407" t="17778" r="23333" b="5111"/>
          <a:stretch>
            <a:fillRect/>
          </a:stretch>
        </p:blipFill>
        <p:spPr>
          <a:xfrm>
            <a:off x="2194560" y="93877"/>
            <a:ext cx="7147560" cy="6899035"/>
          </a:xfrm>
          <a:prstGeom prst="rect">
            <a:avLst/>
          </a:prstGeom>
        </p:spPr>
      </p:pic>
    </p:spTree>
    <p:extLst>
      <p:ext uri="{BB962C8B-B14F-4D97-AF65-F5344CB8AC3E}">
        <p14:creationId xmlns:p14="http://schemas.microsoft.com/office/powerpoint/2010/main" val="27166392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8F6ECAA-CF76-C94B-345D-937FDEAFA217}"/>
              </a:ext>
            </a:extLst>
          </p:cNvPr>
          <p:cNvPicPr>
            <a:picLocks noChangeAspect="1"/>
          </p:cNvPicPr>
          <p:nvPr/>
        </p:nvPicPr>
        <p:blipFill>
          <a:blip r:embed="rId2"/>
          <a:srcRect l="23629" t="57111" r="24148" b="7444"/>
          <a:stretch>
            <a:fillRect/>
          </a:stretch>
        </p:blipFill>
        <p:spPr>
          <a:xfrm>
            <a:off x="201608" y="807720"/>
            <a:ext cx="11990392" cy="5425440"/>
          </a:xfrm>
          <a:prstGeom prst="rect">
            <a:avLst/>
          </a:prstGeom>
        </p:spPr>
      </p:pic>
    </p:spTree>
    <p:extLst>
      <p:ext uri="{BB962C8B-B14F-4D97-AF65-F5344CB8AC3E}">
        <p14:creationId xmlns:p14="http://schemas.microsoft.com/office/powerpoint/2010/main" val="31712168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BAA68D-D59B-489D-DE6D-69FBA13FC724}"/>
              </a:ext>
            </a:extLst>
          </p:cNvPr>
          <p:cNvPicPr>
            <a:picLocks noChangeAspect="1"/>
          </p:cNvPicPr>
          <p:nvPr/>
        </p:nvPicPr>
        <p:blipFill>
          <a:blip r:embed="rId2"/>
          <a:srcRect l="29704" t="67556" r="31481" b="6888"/>
          <a:stretch>
            <a:fillRect/>
          </a:stretch>
        </p:blipFill>
        <p:spPr>
          <a:xfrm>
            <a:off x="89320" y="594360"/>
            <a:ext cx="12013360" cy="5273040"/>
          </a:xfrm>
          <a:prstGeom prst="rect">
            <a:avLst/>
          </a:prstGeom>
        </p:spPr>
      </p:pic>
    </p:spTree>
    <p:extLst>
      <p:ext uri="{BB962C8B-B14F-4D97-AF65-F5344CB8AC3E}">
        <p14:creationId xmlns:p14="http://schemas.microsoft.com/office/powerpoint/2010/main" val="394358045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18" ma:contentTypeDescription="Create a new document." ma:contentTypeScope="" ma:versionID="5f0061aa8fc5c276107cf472b1be15ea">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79bb1e35548f9354610d1e94aef88623"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element ref="ns2:MediaServiceOCR" minOccurs="0"/>
                <xsd:element ref="ns2:MediaServiceGenerationTime" minOccurs="0"/>
                <xsd:element ref="ns2:MediaServiceEventHashCode" minOccurs="0"/>
                <xsd:element ref="ns2:MediaService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Location" ma:index="19" nillable="true" ma:displayName="Location" ma:internalName="MediaServiceLocation"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3" nillable="true" ma:displayName="MediaServiceSearchProperties" ma:hidden="true" ma:internalName="MediaServiceSearchProperties" ma:readOnly="true">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3532b16b-532d-47ef-85bd-2bce07a7bb0a}" ma:internalName="TaxCatchAll" ma:showField="CatchAllData" ma:web="f8d1b9f2-fed3-4e8f-8f36-1fbf8a3a319c">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95a96852-b131-4598-b7ec-a8e94bbe3ddd">
      <Terms xmlns="http://schemas.microsoft.com/office/infopath/2007/PartnerControls"/>
    </lcf76f155ced4ddcb4097134ff3c332f>
    <TaxCatchAll xmlns="f8d1b9f2-fed3-4e8f-8f36-1fbf8a3a319c" xsi:nil="true"/>
  </documentManagement>
</p:properties>
</file>

<file path=customXml/itemProps1.xml><?xml version="1.0" encoding="utf-8"?>
<ds:datastoreItem xmlns:ds="http://schemas.openxmlformats.org/officeDocument/2006/customXml" ds:itemID="{9FB0D594-1466-493E-AFB2-9F6EFFD5CD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a96852-b131-4598-b7ec-a8e94bbe3ddd"/>
    <ds:schemaRef ds:uri="f8d1b9f2-fed3-4e8f-8f36-1fbf8a3a31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0BEB954-4024-4CCF-A9D6-4C00FDC028D9}">
  <ds:schemaRefs>
    <ds:schemaRef ds:uri="http://schemas.microsoft.com/sharepoint/v3/contenttype/forms"/>
  </ds:schemaRefs>
</ds:datastoreItem>
</file>

<file path=customXml/itemProps3.xml><?xml version="1.0" encoding="utf-8"?>
<ds:datastoreItem xmlns:ds="http://schemas.openxmlformats.org/officeDocument/2006/customXml" ds:itemID="{4710EE66-8707-456F-8F2E-091D581CB030}">
  <ds:schemaRefs>
    <ds:schemaRef ds:uri="http://schemas.microsoft.com/office/infopath/2007/PartnerControls"/>
    <ds:schemaRef ds:uri="http://www.w3.org/XML/1998/namespace"/>
    <ds:schemaRef ds:uri="http://schemas.microsoft.com/office/2006/metadata/properties"/>
    <ds:schemaRef ds:uri="http://purl.org/dc/elements/1.1/"/>
    <ds:schemaRef ds:uri="http://schemas.microsoft.com/office/2006/documentManagement/types"/>
    <ds:schemaRef ds:uri="http://schemas.openxmlformats.org/package/2006/metadata/core-properties"/>
    <ds:schemaRef ds:uri="http://purl.org/dc/dcmitype/"/>
    <ds:schemaRef ds:uri="f8d1b9f2-fed3-4e8f-8f36-1fbf8a3a319c"/>
    <ds:schemaRef ds:uri="95a96852-b131-4598-b7ec-a8e94bbe3dd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170</TotalTime>
  <Words>4254</Words>
  <Application>Microsoft Office PowerPoint</Application>
  <PresentationFormat>Widescreen</PresentationFormat>
  <Paragraphs>327</Paragraphs>
  <Slides>32</Slides>
  <Notes>24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32</vt:i4>
      </vt:variant>
    </vt:vector>
  </HeadingPairs>
  <TitlesOfParts>
    <vt:vector size="39" baseType="lpstr">
      <vt:lpstr>Arial</vt:lpstr>
      <vt:lpstr>Arial</vt:lpstr>
      <vt:lpstr>Calibri</vt:lpstr>
      <vt:lpstr>Calibri Light</vt:lpstr>
      <vt:lpstr>Century Gothic</vt:lpstr>
      <vt:lpstr>Vapor Trail</vt:lpstr>
      <vt:lpstr>Office Theme</vt:lpstr>
      <vt:lpstr>PowerPoint Presentation</vt:lpstr>
      <vt:lpstr>PowerPoint Presentation</vt:lpstr>
      <vt:lpstr>Curriculum/ Cwricwlwm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2022</dc:title>
  <dc:creator/>
  <cp:lastModifiedBy>Jessica Roberts</cp:lastModifiedBy>
  <cp:revision>840</cp:revision>
  <dcterms:created xsi:type="dcterms:W3CDTF">2020-09-01T19:20:12Z</dcterms:created>
  <dcterms:modified xsi:type="dcterms:W3CDTF">2026-09-09T17:17:06Z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y fmtid="{D5CDD505-2E9C-101B-9397-08002B2CF9AE}" pid="3" name="MediaServiceImageTags">
    <vt:lpwstr/>
  </property>
</Properties>
</file>